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25" r:id="rId3"/>
    <p:sldMasterId id="2147483749" r:id="rId4"/>
    <p:sldMasterId id="2147483824" r:id="rId5"/>
  </p:sldMasterIdLst>
  <p:notesMasterIdLst>
    <p:notesMasterId r:id="rId47"/>
  </p:notesMasterIdLst>
  <p:sldIdLst>
    <p:sldId id="309" r:id="rId6"/>
    <p:sldId id="259" r:id="rId7"/>
    <p:sldId id="310" r:id="rId8"/>
    <p:sldId id="317" r:id="rId9"/>
    <p:sldId id="314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1" r:id="rId19"/>
    <p:sldId id="342" r:id="rId20"/>
    <p:sldId id="343" r:id="rId21"/>
    <p:sldId id="344" r:id="rId22"/>
    <p:sldId id="345" r:id="rId23"/>
    <p:sldId id="346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41" autoAdjust="0"/>
  </p:normalViewPr>
  <p:slideViewPr>
    <p:cSldViewPr>
      <p:cViewPr varScale="1">
        <p:scale>
          <a:sx n="73" d="100"/>
          <a:sy n="73" d="100"/>
        </p:scale>
        <p:origin x="-17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 b="1" i="0" baseline="0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Sheet1!$A$8:$A$10</c:f>
              <c:strCache>
                <c:ptCount val="3"/>
                <c:pt idx="0">
                  <c:v>Idle/Maint</c:v>
                </c:pt>
                <c:pt idx="1">
                  <c:v>Travel</c:v>
                </c:pt>
                <c:pt idx="2">
                  <c:v>Digging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144.5</c:v>
                </c:pt>
                <c:pt idx="1">
                  <c:v>7.5</c:v>
                </c:pt>
                <c:pt idx="2">
                  <c:v>18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 rtl="0">
            <a:defRPr sz="1200" b="1" i="0" baseline="0"/>
          </a:pPr>
          <a:endParaRPr lang="en-US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259779-EE52-4300-85C7-AEA43A91FB4C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6B7850-A250-452E-BF1D-7894C829D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E34CD-6FA0-4365-8D02-F222FE5ADC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135" tIns="46067" rIns="92135" bIns="46067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193" tIns="0" rIns="19193" bIns="0" anchor="b"/>
          <a:lstStyle/>
          <a:p>
            <a:pPr algn="r"/>
            <a:r>
              <a:rPr lang="en-US" sz="1000" i="1">
                <a:latin typeface="Times New Roman" pitchFamily="18" charset="0"/>
              </a:rPr>
              <a:t>6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135" tIns="46067" rIns="92135" bIns="46067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135" tIns="46067" rIns="92135" bIns="46067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1166" tIns="44783" rIns="91166" bIns="4478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u="sng" smtClean="0"/>
              <a:t>The Seven Steps of Engagement Area Development</a:t>
            </a:r>
          </a:p>
          <a:p>
            <a:pPr eaLnBrk="1" hangingPunct="1"/>
            <a:r>
              <a:rPr lang="en-US" smtClean="0"/>
              <a:t>Identify likely enemy avenues of approach.</a:t>
            </a:r>
          </a:p>
          <a:p>
            <a:pPr eaLnBrk="1" hangingPunct="1"/>
            <a:r>
              <a:rPr lang="en-US" smtClean="0"/>
              <a:t>Identify the enemy scheme of maneuver.</a:t>
            </a:r>
          </a:p>
          <a:p>
            <a:pPr eaLnBrk="1" hangingPunct="1"/>
            <a:r>
              <a:rPr lang="en-US" smtClean="0"/>
              <a:t>Determine where to kill the enemy.</a:t>
            </a:r>
          </a:p>
          <a:p>
            <a:pPr eaLnBrk="1" hangingPunct="1"/>
            <a:r>
              <a:rPr lang="en-US" smtClean="0"/>
              <a:t>Plan and integrate obstacles.</a:t>
            </a:r>
          </a:p>
          <a:p>
            <a:pPr eaLnBrk="1" hangingPunct="1"/>
            <a:r>
              <a:rPr lang="en-US" smtClean="0"/>
              <a:t>Emplace weapons systems.</a:t>
            </a:r>
          </a:p>
          <a:p>
            <a:pPr eaLnBrk="1" hangingPunct="1"/>
            <a:r>
              <a:rPr lang="en-US" smtClean="0"/>
              <a:t>Plan and integrate indirect fires.</a:t>
            </a:r>
          </a:p>
          <a:p>
            <a:pPr eaLnBrk="1" hangingPunct="1"/>
            <a:r>
              <a:rPr lang="en-US" smtClean="0"/>
              <a:t>Conduct an engagement area rehearsal.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800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2950" cy="34147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CD82B01-9AA9-414E-9012-50D3FB7C584E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2189B-8AA1-4FF9-BD56-51E5D24D68D0}" type="slidenum">
              <a:rPr lang="en-US"/>
              <a:pPr/>
              <a:t>13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PLANNED NUMBERS INDICATE RESOURCES REQUIRED BASE IN THE GROSS ESTIMATE.  ACTUAL REQUIREMENT IS ABOUT 2200 MINES PER TASK FORCE (BALANCED EFFORT)</a:t>
            </a:r>
          </a:p>
          <a:p>
            <a:endParaRPr lang="en-US"/>
          </a:p>
          <a:p>
            <a:r>
              <a:rPr lang="en-US"/>
              <a:t>WHO WAS OUR MAIN EFFORT? [ABE THOUGHT 3-8 WAS COUNTERMOBILITY MAIN EFFORT, EN BN CDR THOUGHT 1-9 WAS THE MAIN EFFORT-A LACK OF CLEAR GUIDANCE EARLY IN THE PLANNING PROCESS]</a:t>
            </a:r>
          </a:p>
          <a:p>
            <a:endParaRPr lang="en-US"/>
          </a:p>
          <a:p>
            <a:r>
              <a:rPr lang="en-US"/>
              <a:t>DID WE WEIGHT THE MAIN EFFORT? [NO, BOTH TF’S GOT EQUAL ENGINEER SUPPORT AND EQUAL RESOURCES]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C4B902-BE57-4B10-8128-67B5DD1AE7EE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B7016-BC9F-4650-AEC3-0E94AD5BDD1E}" type="slidenum">
              <a:rPr lang="en-US"/>
              <a:pPr/>
              <a:t>14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80963"/>
            <a:ext cx="5165725" cy="3875087"/>
          </a:xfrm>
          <a:ln cap="flat"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76ED505-C0D7-42B3-8E14-235CD131A4DB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5A35F-0C07-4641-A7FC-212C65E923D9}" type="slidenum">
              <a:rPr lang="en-US"/>
              <a:pPr/>
              <a:t>15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0088"/>
            <a:ext cx="4545013" cy="3408362"/>
          </a:xfrm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9" y="4344222"/>
            <a:ext cx="5038725" cy="4114095"/>
          </a:xfrm>
          <a:ln/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96A106F-0690-415F-9DBF-537AD02A6DEB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4AF9C-47EC-496C-8E3B-8D7F79211F05}" type="slidenum">
              <a:rPr lang="en-US"/>
              <a:pPr/>
              <a:t>16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0088"/>
            <a:ext cx="4545013" cy="3408362"/>
          </a:xfrm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9" y="4344222"/>
            <a:ext cx="5038725" cy="4114095"/>
          </a:xfrm>
          <a:ln/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4FAE0E6-D584-47F5-8AF9-FB4C0A0CD46D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AACD9-30DD-4E68-BC01-83B21E48659E}" type="slidenum">
              <a:rPr lang="en-US"/>
              <a:pPr/>
              <a:t>17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5325"/>
            <a:ext cx="4551362" cy="3413125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44222"/>
            <a:ext cx="5035550" cy="4114095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8BA1343-BCC9-4367-856E-CB56814C1CE9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85FFC-3501-4ED9-9811-F4497D3255E4}" type="slidenum">
              <a:rPr lang="en-US"/>
              <a:pPr/>
              <a:t>18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0088"/>
            <a:ext cx="4545013" cy="3408362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9" y="4344222"/>
            <a:ext cx="5038725" cy="4114095"/>
          </a:xfrm>
          <a:ln/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9EED2BC-E55A-41E4-AFB4-78A47F9750B4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C3943-C902-48C0-BEEB-F6841212EB53}" type="slidenum">
              <a:rPr lang="en-US"/>
              <a:pPr/>
              <a:t>19</a:t>
            </a:fld>
            <a:endParaRPr lang="en-US"/>
          </a:p>
        </p:txBody>
      </p:sp>
      <p:sp>
        <p:nvSpPr>
          <p:cNvPr id="302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CE1DAC3-0190-4B8C-8477-A809284AC304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45B09-05C6-40ED-9C8A-18DEEDBDCD30}" type="slidenum">
              <a:rPr lang="en-US"/>
              <a:pPr/>
              <a:t>20</a:t>
            </a:fld>
            <a:endParaRPr lang="en-US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5012" cy="3408362"/>
          </a:xfrm>
          <a:ln cap="flat"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9639" y="4344222"/>
            <a:ext cx="5038725" cy="4114095"/>
          </a:xfrm>
          <a:ln/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5FD3578-F030-4966-BC15-3D28C0F92297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54C29-C346-42C7-915D-5636979D4D08}" type="slidenum">
              <a:rPr lang="en-US"/>
              <a:pPr/>
              <a:t>21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5012" cy="3408362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9" y="4344222"/>
            <a:ext cx="5038725" cy="4114095"/>
          </a:xfrm>
          <a:ln/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3172800-9411-4889-AA12-C5CB89343349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CD810-75A7-411E-90D1-D9445F2BA066}" type="slidenum">
              <a:rPr lang="en-US"/>
              <a:pPr/>
              <a:t>22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5012" cy="3408362"/>
          </a:xfrm>
          <a:ln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9" y="4344222"/>
            <a:ext cx="5038725" cy="4114095"/>
          </a:xfrm>
          <a:ln/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72C80-5262-4DE0-B5E8-080476D6C4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884613" y="-1588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562" tIns="45281" rIns="90562" bIns="45281" anchor="ctr"/>
          <a:lstStyle/>
          <a:p>
            <a:pPr algn="ctr" eaLnBrk="0" hangingPunct="0"/>
            <a:endParaRPr lang="en-US" sz="900" b="1" u="sng">
              <a:solidFill>
                <a:srgbClr val="FF0033"/>
              </a:solidFill>
              <a:latin typeface="Arial Narrow" pitchFamily="34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72" tIns="0" rIns="19272" bIns="0" anchor="b"/>
          <a:lstStyle/>
          <a:p>
            <a:pPr algn="r" defTabSz="925513" eaLnBrk="0" hangingPunct="0"/>
            <a:r>
              <a:rPr lang="en-US" sz="1000" i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0" y="8685213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562" tIns="45281" rIns="90562" bIns="45281" anchor="ctr"/>
          <a:lstStyle/>
          <a:p>
            <a:pPr algn="ctr" eaLnBrk="0" hangingPunct="0"/>
            <a:endParaRPr lang="en-US" sz="900" b="1" u="sng">
              <a:solidFill>
                <a:srgbClr val="FF0033"/>
              </a:solidFill>
              <a:latin typeface="Arial Narrow" pitchFamily="34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-1588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562" tIns="45281" rIns="90562" bIns="45281" anchor="ctr"/>
          <a:lstStyle/>
          <a:p>
            <a:pPr algn="ctr" eaLnBrk="0" hangingPunct="0"/>
            <a:endParaRPr lang="en-US" sz="900" b="1" u="sng">
              <a:solidFill>
                <a:srgbClr val="FF0033"/>
              </a:solidFill>
              <a:latin typeface="Arial Narrow" pitchFamily="34" charset="0"/>
            </a:endParaRPr>
          </a:p>
        </p:txBody>
      </p:sp>
      <p:sp>
        <p:nvSpPr>
          <p:cNvPr id="348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0563"/>
            <a:ext cx="4552950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482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2375" cy="4116387"/>
          </a:xfrm>
          <a:noFill/>
        </p:spPr>
        <p:txBody>
          <a:bodyPr wrap="square" lIns="94759" tIns="48184" rIns="94759" bIns="48184" numCol="1" anchor="t" anchorCtr="0" compatLnSpc="1">
            <a:prstTxWarp prst="textNoShape">
              <a:avLst/>
            </a:prstTxWarp>
          </a:bodyPr>
          <a:lstStyle/>
          <a:p>
            <a:pPr defTabSz="939800"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EA683A-A79C-4FF2-A3E0-DF35D9F4BB13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D167B7-0438-4C66-85E2-330BF6EAE3D6}" type="slidenum">
              <a:rPr lang="en-US"/>
              <a:pPr/>
              <a:t>23</a:t>
            </a:fld>
            <a:endParaRPr lang="en-US"/>
          </a:p>
        </p:txBody>
      </p:sp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3881438" y="-48530"/>
            <a:ext cx="2990850" cy="50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3881438" y="8654003"/>
            <a:ext cx="2990850" cy="50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551" tIns="0" rIns="28551" bIns="0" anchor="b"/>
          <a:lstStyle/>
          <a:p>
            <a:pPr algn="r" defTabSz="498475"/>
            <a:r>
              <a:rPr lang="en-US" sz="100" i="1">
                <a:latin typeface="Times New Roman" pitchFamily="18" charset="0"/>
              </a:rPr>
              <a:t>20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-14288" y="8654003"/>
            <a:ext cx="2990851" cy="50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-14288" y="-48530"/>
            <a:ext cx="2990851" cy="50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1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23900"/>
            <a:ext cx="4529138" cy="3397250"/>
          </a:xfrm>
          <a:ln cap="flat"/>
        </p:spPr>
      </p:sp>
      <p:sp>
        <p:nvSpPr>
          <p:cNvPr id="361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9639" y="4350485"/>
            <a:ext cx="5038725" cy="4110964"/>
          </a:xfrm>
          <a:noFill/>
          <a:ln/>
        </p:spPr>
        <p:txBody>
          <a:bodyPr lIns="92000" tIns="46001" rIns="92000" bIns="46001"/>
          <a:lstStyle/>
          <a:p>
            <a:r>
              <a:rPr lang="en-US"/>
              <a:t>DID WE USE SOMETHING SIMILAR TO TRACK OUR DEFENSIVE PREP?</a:t>
            </a:r>
          </a:p>
          <a:p>
            <a:r>
              <a:rPr lang="en-US"/>
              <a:t>[YES, AND WHILE IT WAS KEPT GENERALLY UP TO DATE, IT DID NOT SHOW ALL OF THE PERTINENT DATA.</a:t>
            </a:r>
          </a:p>
          <a:p>
            <a:endParaRPr lang="en-US"/>
          </a:p>
          <a:p>
            <a:r>
              <a:rPr lang="en-US"/>
              <a:t>THE CARD SHOULD SHOW:</a:t>
            </a:r>
          </a:p>
          <a:p>
            <a:endParaRPr lang="en-US"/>
          </a:p>
          <a:p>
            <a:r>
              <a:rPr lang="en-US" b="1"/>
              <a:t>PRIORITIES</a:t>
            </a:r>
            <a:r>
              <a:rPr lang="en-US"/>
              <a:t> FOR OBSTACLE AND SURVIVABILITY EFFORT TO ASSIST IN THE RUNNING ESTIMATE PROCESS WHEN RE-ALLOCATING AND REPRIORITIZING MISSIONS/ASSETS.</a:t>
            </a:r>
          </a:p>
          <a:p>
            <a:endParaRPr lang="en-US"/>
          </a:p>
          <a:p>
            <a:r>
              <a:rPr lang="en-US" b="1"/>
              <a:t>SURVIVABILITY STATUS BY TYPES</a:t>
            </a:r>
            <a:r>
              <a:rPr lang="en-US"/>
              <a:t> OF POSITION, AGAIN TO ASSIST IN RE-ALLOCATION AND PRIORITIZATION.</a:t>
            </a:r>
          </a:p>
          <a:p>
            <a:endParaRPr lang="en-US"/>
          </a:p>
          <a:p>
            <a:r>
              <a:rPr lang="en-US" b="1"/>
              <a:t>TERRAIN FEATURES</a:t>
            </a:r>
            <a:r>
              <a:rPr lang="en-US"/>
              <a:t> TO ASSIST IN IDENTIFING OBSTACLES AND HOW THEY RELATE TO THE SCHEME OF MANEUVER.  IT MAKES IT EASIER TO SEE THAT A PARTICULAR AVENUE IS NOT CLOSED WHEN THE AVENUES ARE CLEARLY VISIBLE.</a:t>
            </a:r>
          </a:p>
          <a:p>
            <a:endParaRPr lang="en-US"/>
          </a:p>
          <a:p>
            <a:r>
              <a:rPr lang="en-US" b="1"/>
              <a:t>START AND COMPLETION TIMES</a:t>
            </a:r>
            <a:r>
              <a:rPr lang="en-US"/>
              <a:t> TO HELP MATCH WITH GLIDEPATH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C710AE-E65E-4662-B3B7-B693A1FADAF3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5C030-B871-4CCC-891D-25157556B090}" type="slidenum">
              <a:rPr lang="en-US"/>
              <a:pPr/>
              <a:t>24</a:t>
            </a:fld>
            <a:endParaRPr lang="en-US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78264" y="-48530"/>
            <a:ext cx="2994025" cy="50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78264" y="8655569"/>
            <a:ext cx="2994025" cy="50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8733" tIns="0" rIns="28733" bIns="0" anchor="b"/>
          <a:lstStyle/>
          <a:p>
            <a:pPr algn="r" defTabSz="501650"/>
            <a:r>
              <a:rPr lang="en-US" sz="100" i="1">
                <a:latin typeface="Times New Roman" pitchFamily="18" charset="0"/>
              </a:rPr>
              <a:t>20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-15875" y="8655569"/>
            <a:ext cx="2994025" cy="50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-15875" y="-48530"/>
            <a:ext cx="2994025" cy="50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28663"/>
            <a:ext cx="4522787" cy="3392487"/>
          </a:xfrm>
          <a:ln cap="flat"/>
        </p:spPr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9639" y="4350484"/>
            <a:ext cx="5038725" cy="4112529"/>
          </a:xfrm>
          <a:ln/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05AB2BC-1D1E-4D02-99F3-A0457036AA92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6123B-A1E9-4551-A976-9F36A0D7D03B}" type="slidenum">
              <a:rPr lang="en-US"/>
              <a:pPr/>
              <a:t>25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5012" cy="3408362"/>
          </a:xfrm>
          <a:ln cap="flat"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9" y="4344222"/>
            <a:ext cx="5038725" cy="4114095"/>
          </a:xfrm>
          <a:ln/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F13B259-2FB6-4D1E-80AB-F538771C7787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04C30-3F0D-4769-9B3A-D71954BC992C}" type="slidenum">
              <a:rPr lang="en-US"/>
              <a:pPr/>
              <a:t>26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5012" cy="3408362"/>
          </a:xfrm>
          <a:ln cap="flat"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9" y="4344222"/>
            <a:ext cx="5038725" cy="4114095"/>
          </a:xfrm>
          <a:ln/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CE0DE21-A4FE-4C4F-B289-DFFFB10EC1C9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D3742-E083-4FCA-A462-F29B2AA2820B}" type="slidenum">
              <a:rPr lang="en-US"/>
              <a:pPr/>
              <a:t>27</a:t>
            </a:fld>
            <a:endParaRPr 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0"/>
            <a:ext cx="2973388" cy="45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5312"/>
            <a:ext cx="2973388" cy="45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156" tIns="0" rIns="19156" bIns="0" anchor="b"/>
          <a:lstStyle/>
          <a:p>
            <a:pPr algn="r" defTabSz="954088"/>
            <a:r>
              <a:rPr lang="en-US" sz="1000" i="1">
                <a:latin typeface="Times New Roman" pitchFamily="18" charset="0"/>
              </a:rPr>
              <a:t>7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-1588" y="8685312"/>
            <a:ext cx="2971801" cy="45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1362" cy="3413125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9639" y="4344222"/>
            <a:ext cx="5032375" cy="4112529"/>
          </a:xfrm>
          <a:ln/>
        </p:spPr>
        <p:txBody>
          <a:bodyPr lIns="95776" tIns="49483" rIns="95776" bIns="49483"/>
          <a:lstStyle/>
          <a:p>
            <a:pPr defTabSz="909638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4EB0D1E-BA17-4787-935B-D11480EEC07D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422D2-0DF4-4100-8BD4-089C35AFDED7}" type="slidenum">
              <a:rPr lang="en-US"/>
              <a:pPr/>
              <a:t>28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4063" cy="3422650"/>
          </a:xfrm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222"/>
            <a:ext cx="5027613" cy="4114095"/>
          </a:xfrm>
          <a:ln/>
        </p:spPr>
        <p:txBody>
          <a:bodyPr lIns="94178" tIns="47887" rIns="94178" bIns="47887"/>
          <a:lstStyle/>
          <a:p>
            <a:pPr defTabSz="952500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940B828-5D95-401C-B20F-61CEBA5D3C57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1941-B9D6-487E-A545-44BD7C72D5E2}" type="slidenum">
              <a:rPr lang="en-US"/>
              <a:pPr/>
              <a:t>30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0088"/>
            <a:ext cx="4545012" cy="3408362"/>
          </a:xfrm>
          <a:ln cap="flat"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9" y="4344222"/>
            <a:ext cx="5038725" cy="4114095"/>
          </a:xfrm>
          <a:ln/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A276BF4-19C4-489F-93A2-C489D32BB883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E47A3-FFC2-465E-B935-DC8CF4B294C4}" type="slidenum">
              <a:rPr lang="en-US"/>
              <a:pPr/>
              <a:t>32</a:t>
            </a:fld>
            <a:endParaRPr lang="en-US"/>
          </a:p>
        </p:txBody>
      </p:sp>
      <p:sp>
        <p:nvSpPr>
          <p:cNvPr id="1218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5325"/>
            <a:ext cx="4551362" cy="3413125"/>
          </a:xfrm>
          <a:ln cap="flat"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9639" y="4344222"/>
            <a:ext cx="5038725" cy="4114095"/>
          </a:xfrm>
          <a:ln/>
        </p:spPr>
        <p:txBody>
          <a:bodyPr lIns="94178" tIns="47887" rIns="94178" bIns="47887"/>
          <a:lstStyle/>
          <a:p>
            <a:pPr defTabSz="952500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54702C4-627A-43B6-8FE1-016C138C1456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1D2C6-9121-4243-AF9C-ABBA8ACD2C4E}" type="slidenum">
              <a:rPr lang="en-US"/>
              <a:pPr/>
              <a:t>33</a:t>
            </a:fld>
            <a:endParaRPr lang="en-US"/>
          </a:p>
        </p:txBody>
      </p:sp>
      <p:sp>
        <p:nvSpPr>
          <p:cNvPr id="208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4538" cy="3416300"/>
          </a:xfrm>
          <a:ln cap="flat"/>
        </p:spPr>
      </p:sp>
      <p:sp>
        <p:nvSpPr>
          <p:cNvPr id="2088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9639" y="4345788"/>
            <a:ext cx="5038725" cy="4112530"/>
          </a:xfrm>
          <a:ln/>
        </p:spPr>
        <p:txBody>
          <a:bodyPr lIns="94235" tIns="48687" rIns="94235" bIns="48687"/>
          <a:lstStyle/>
          <a:p>
            <a:pPr defTabSz="993775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029D071-B25A-4EB7-B43C-BD36B257985D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3D2DC-8062-42A5-AC38-ED28D4033CC1}" type="slidenum">
              <a:rPr lang="en-US"/>
              <a:pPr/>
              <a:t>34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 cap="flat"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4830"/>
            <a:ext cx="5029200" cy="4117226"/>
          </a:xfrm>
          <a:noFill/>
          <a:ln/>
        </p:spPr>
        <p:txBody>
          <a:bodyPr lIns="91094" tIns="45547" rIns="91094" bIns="45547"/>
          <a:lstStyle/>
          <a:p>
            <a:r>
              <a:rPr lang="en-US">
                <a:latin typeface="Arial" pitchFamily="34" charset="0"/>
              </a:rPr>
              <a:t>I think these are the keys to successful integration of scatterable systems</a:t>
            </a:r>
          </a:p>
          <a:p>
            <a:endParaRPr lang="en-US">
              <a:latin typeface="Arial" pitchFamily="34" charset="0"/>
            </a:endParaRPr>
          </a:p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level of planning did we go through at</a:t>
            </a:r>
            <a:r>
              <a:rPr lang="en-US" baseline="0" dirty="0" smtClean="0"/>
              <a:t> the company and battalion level to ensure we were prepared for digging operations?</a:t>
            </a:r>
            <a:br>
              <a:rPr lang="en-US" baseline="0" dirty="0" smtClean="0"/>
            </a:br>
            <a:r>
              <a:rPr lang="en-US" baseline="0" dirty="0" smtClean="0"/>
              <a:t>How did this impact the quality of positions that were constructed for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2B3F-AF1E-423F-B5DD-FB9BDD55431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C50404F-ABAD-476E-9F96-B7599871A1EC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5CB23-C7BC-4453-AD63-B1B32BC674A2}" type="slidenum">
              <a:rPr lang="en-US"/>
              <a:pPr/>
              <a:t>35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80963"/>
            <a:ext cx="5165725" cy="3875087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AA2223F-A080-49AA-B37F-8A7647AF1D12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31460-36E6-4D93-BA0B-9221FD2A98C7}" type="slidenum">
              <a:rPr lang="en-US"/>
              <a:pPr/>
              <a:t>36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80963"/>
            <a:ext cx="5165725" cy="3875087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129AC2-D263-4915-A3E8-841F0EAF9420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6A8A1-C20D-492B-A53C-62299A72A02F}" type="slidenum">
              <a:rPr lang="en-US"/>
              <a:pPr/>
              <a:t>37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 cap="flat"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4830"/>
            <a:ext cx="5029200" cy="4117226"/>
          </a:xfrm>
          <a:noFill/>
          <a:ln/>
        </p:spPr>
        <p:txBody>
          <a:bodyPr lIns="91094" tIns="45547" rIns="91094" bIns="45547"/>
          <a:lstStyle/>
          <a:p>
            <a:r>
              <a:rPr lang="en-US">
                <a:latin typeface="Arial" pitchFamily="34" charset="0"/>
              </a:rPr>
              <a:t>Here we continue to look at using the correct asset in the right situation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Many of the fratricides I witnessed at the NTC were caused by using the wrong asset for the mission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An example is the employment of an air volcano to develop an EA overwatched by dismounted soldiers</a:t>
            </a:r>
          </a:p>
          <a:p>
            <a:endParaRPr lang="en-US">
              <a:latin typeface="Arial" pitchFamily="34" charset="0"/>
            </a:endParaRPr>
          </a:p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C6BC3F2-40BF-4DD5-B607-164081BA00A0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B8EE2-0965-4AFE-83B6-3DFFF2E64580}" type="slidenum">
              <a:rPr lang="en-US"/>
              <a:pPr/>
              <a:t>38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 cap="flat"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4830"/>
            <a:ext cx="5029200" cy="4117226"/>
          </a:xfrm>
          <a:noFill/>
          <a:ln/>
        </p:spPr>
        <p:txBody>
          <a:bodyPr lIns="91094" tIns="45547" rIns="91094" bIns="45547"/>
          <a:lstStyle/>
          <a:p>
            <a:r>
              <a:rPr lang="en-US">
                <a:latin typeface="Arial" pitchFamily="34" charset="0"/>
              </a:rPr>
              <a:t>The next two slides discuss using scatterable systems as situational obstacles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As you saw in the trends we showed you earlier, we are having difficulty developing triggers for situational obstacles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This is the general approach laid out in 90-7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Integrate during COA development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Synchronize during war gaming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Verify during rehearsals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16DD4A5-6E0C-43F7-BC81-2DBCCA6F65EB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F255A-9552-449D-AEBD-9AA387573D88}" type="slidenum">
              <a:rPr lang="en-US"/>
              <a:pPr/>
              <a:t>39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 cap="flat"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4830"/>
            <a:ext cx="5029200" cy="4117226"/>
          </a:xfrm>
          <a:noFill/>
          <a:ln/>
        </p:spPr>
        <p:txBody>
          <a:bodyPr lIns="91094" tIns="45547" rIns="91094" bIns="45547"/>
          <a:lstStyle/>
          <a:p>
            <a:r>
              <a:rPr lang="en-US">
                <a:latin typeface="Arial" pitchFamily="34" charset="0"/>
              </a:rPr>
              <a:t>Here is a formula for us engineers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Situational obstacles should be part of every CA rehearsal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Review:</a:t>
            </a:r>
          </a:p>
          <a:p>
            <a:r>
              <a:rPr lang="en-US">
                <a:latin typeface="Arial" pitchFamily="34" charset="0"/>
              </a:rPr>
              <a:t>- task and purpose</a:t>
            </a:r>
          </a:p>
          <a:p>
            <a:r>
              <a:rPr lang="en-US">
                <a:latin typeface="Arial" pitchFamily="34" charset="0"/>
              </a:rPr>
              <a:t>-DP/triggers</a:t>
            </a:r>
          </a:p>
          <a:p>
            <a:r>
              <a:rPr lang="en-US">
                <a:latin typeface="Arial" pitchFamily="34" charset="0"/>
              </a:rPr>
              <a:t>-observer plan</a:t>
            </a:r>
          </a:p>
          <a:p>
            <a:r>
              <a:rPr lang="en-US">
                <a:latin typeface="Arial" pitchFamily="34" charset="0"/>
              </a:rPr>
              <a:t>-C2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rehearse physically on the ground</a:t>
            </a:r>
          </a:p>
          <a:p>
            <a:r>
              <a:rPr lang="en-US">
                <a:latin typeface="Arial" pitchFamily="34" charset="0"/>
              </a:rPr>
              <a:t>FXXI rehearse by simulation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A964FF-8D8E-4342-A748-9D3EEDF0E421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55CFF-640D-4A0A-8FBE-08CB76862490}" type="slidenum">
              <a:rPr lang="en-US"/>
              <a:pPr/>
              <a:t>40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3263"/>
            <a:ext cx="4551362" cy="3413125"/>
          </a:xfrm>
          <a:ln cap="flat"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5788"/>
            <a:ext cx="5029200" cy="4112530"/>
          </a:xfrm>
          <a:ln/>
        </p:spPr>
        <p:txBody>
          <a:bodyPr lIns="89522" tIns="43975" rIns="89522" bIns="43975"/>
          <a:lstStyle/>
          <a:p>
            <a:pPr defTabSz="887413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2E7B274-9033-4AC7-833A-3DAF6C873AB3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3D15D-E9F8-4D92-99D5-A6FA5A5B326E}" type="slidenum">
              <a:rPr lang="en-US"/>
              <a:pPr/>
              <a:t>41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80963"/>
            <a:ext cx="5165725" cy="3875087"/>
          </a:xfrm>
          <a:ln cap="flat"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DC9204-F28A-4191-980A-613B2EA1E40C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8D0936F-1FC8-4028-BA38-2DEB9CC47358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711EE-A76D-4BAC-9502-DF8F2470A665}" type="slidenum">
              <a:rPr lang="en-US"/>
              <a:pPr/>
              <a:t>6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DID WE TRACK OUR OBSTACLE EFFORT?  [COMMANDER’S SKETCH CARD]</a:t>
            </a:r>
          </a:p>
          <a:p>
            <a:endParaRPr lang="en-US"/>
          </a:p>
          <a:p>
            <a:r>
              <a:rPr lang="en-US"/>
              <a:t>WHO TRACKED THIS INFORMATION [ONE AT THE RENG SECTION, AND A DUPLICATE AT THE BATTLEBOARD - GOOD!]</a:t>
            </a:r>
          </a:p>
          <a:p>
            <a:endParaRPr lang="en-US"/>
          </a:p>
          <a:p>
            <a:r>
              <a:rPr lang="en-US"/>
              <a:t>DOES THIS GIVE US THE ABILITY TO DO THE RUNNING ESTIMATE PROCESS? [NO]  WHAT CAN WE USE?</a:t>
            </a:r>
          </a:p>
          <a:p>
            <a:endParaRPr lang="en-US"/>
          </a:p>
          <a:p>
            <a:r>
              <a:rPr lang="en-US" b="1" i="1" u="sng"/>
              <a:t>STEP</a:t>
            </a:r>
            <a:endParaRPr lang="en-US"/>
          </a:p>
          <a:p>
            <a:r>
              <a:rPr lang="en-US"/>
              <a:t>[GLIDEPATH FOR SURVIVABILITY AND COUNTERMOBILITY TO ENSURE WE ARE KEEPING PACE WITH THE PLAN]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7200356-D812-4FBA-80EC-4084A803C87C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E8F86-49AB-43F8-9058-DACF8141A9E8}" type="slidenum">
              <a:rPr lang="en-US"/>
              <a:pPr/>
              <a:t>9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2814" y="4342656"/>
            <a:ext cx="5032375" cy="4114095"/>
          </a:xfrm>
          <a:ln/>
        </p:spPr>
        <p:txBody>
          <a:bodyPr lIns="92842" tIns="47208" rIns="92842" bIns="47208"/>
          <a:lstStyle/>
          <a:p>
            <a:endParaRPr lang="en-US"/>
          </a:p>
        </p:txBody>
      </p:sp>
      <p:sp>
        <p:nvSpPr>
          <p:cNvPr id="419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0010EA6-F6FA-4AD0-9091-2265142595B0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E0F28-C83D-4EB8-B71F-4C576DF49F0A}" type="slidenum">
              <a:rPr lang="en-US"/>
              <a:pPr/>
              <a:t>10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2814" y="4342656"/>
            <a:ext cx="5032375" cy="4114095"/>
          </a:xfrm>
          <a:ln/>
        </p:spPr>
        <p:txBody>
          <a:bodyPr lIns="92842" tIns="47208" rIns="92842" bIns="47208"/>
          <a:lstStyle/>
          <a:p>
            <a:endParaRPr lang="en-US"/>
          </a:p>
        </p:txBody>
      </p:sp>
      <p:sp>
        <p:nvSpPr>
          <p:cNvPr id="421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16ADD04-BDBD-4FF7-808B-299E09018AB8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DB10C-41C4-4BCC-B543-39707D0A1AC7}" type="slidenum">
              <a:rPr lang="en-US"/>
              <a:pPr/>
              <a:t>11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2814" y="4342656"/>
            <a:ext cx="5032375" cy="4114095"/>
          </a:xfrm>
          <a:ln/>
        </p:spPr>
        <p:txBody>
          <a:bodyPr lIns="92842" tIns="47208" rIns="92842" bIns="47208"/>
          <a:lstStyle/>
          <a:p>
            <a:endParaRPr lang="en-US"/>
          </a:p>
        </p:txBody>
      </p:sp>
      <p:sp>
        <p:nvSpPr>
          <p:cNvPr id="423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0901378-A45F-4AD1-9541-86FE8651A26D}" type="datetime5">
              <a:rPr lang="en-US"/>
              <a:pPr/>
              <a:t>28-Jun-13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B3682-C8A7-4C95-85DE-DDF9B0CD6435}" type="slidenum">
              <a:rPr lang="en-US"/>
              <a:pPr/>
              <a:t>12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7388"/>
            <a:ext cx="4560887" cy="3421062"/>
          </a:xfrm>
          <a:ln cap="flat"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353"/>
            <a:ext cx="5029200" cy="4114095"/>
          </a:xfrm>
          <a:noFill/>
          <a:ln/>
        </p:spPr>
        <p:txBody>
          <a:bodyPr lIns="93975" tIns="47782" rIns="93975" bIns="47782"/>
          <a:lstStyle/>
          <a:p>
            <a:r>
              <a:rPr lang="en-US"/>
              <a:t>AGAIN, HOW MUCH TIME DID WE PLAN TO EXECUTE THIS PREP? [18HRS]</a:t>
            </a:r>
          </a:p>
          <a:p>
            <a:endParaRPr lang="en-US"/>
          </a:p>
          <a:p>
            <a:r>
              <a:rPr lang="en-US"/>
              <a:t>DID WE ALLOCATE SUFFICIENT RESOURCES (CLIV/V) GIVEN THIS AMOUNT OF TIME? [NO ACCORDING TO STANDARD PLANNING FACTORS; YES GIVEN THE SIZE OF OUR SECOTR (84 ENGR- AVERAGED 20% TRVEL TIME)</a:t>
            </a:r>
          </a:p>
          <a:p>
            <a:endParaRPr lang="en-US"/>
          </a:p>
          <a:p>
            <a:r>
              <a:rPr lang="en-US" b="1" i="1" u="sng"/>
              <a:t>STEP</a:t>
            </a:r>
            <a:endParaRPr lang="en-US"/>
          </a:p>
          <a:p>
            <a:r>
              <a:rPr lang="en-US"/>
              <a:t>USING STANDARD PLANNING FACTORS FROM FM 5-71-2, THIS IS WHAT WE SHOULD HAVE BEEN ABLE TO ACCOMPLISH IN 18 HOURS.</a:t>
            </a:r>
          </a:p>
          <a:p>
            <a:endParaRPr lang="en-US"/>
          </a:p>
          <a:p>
            <a:r>
              <a:rPr lang="en-US"/>
              <a:t>3000M OF CONVENTIONAL OBSTACLE  VS 671M ACTUALLY EXECUTED, + APPROX 1000M VOLCANO FRAT FENCE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3D04-3A0D-4C6F-B270-11488171B8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1E925-92D8-4A9A-AE27-CBACDDAA27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938"/>
            <a:ext cx="2286000" cy="6338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938"/>
            <a:ext cx="6705600" cy="6338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780D9-6616-42FC-929A-621931D0BD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2263" y="1241425"/>
            <a:ext cx="42037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41425"/>
            <a:ext cx="42037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414F5-D5A4-4BE9-A9A1-5275B59F3B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118E-E67D-4741-AA32-305200B847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0D362-8FD6-4DCE-9F35-3EC6D9B6D0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B60E7-93DE-4CCE-ACFB-FF8F7FD883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7808-3898-440E-9F58-E375CE1536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6101-396C-4B61-8A44-D6FB13088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3AFA-339C-42EC-B904-68E227174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E29F-B7C9-43A6-9BD9-1A55BC6498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781B-728B-4EE0-8E12-F1F4697B3D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DAA9-7BDE-4C03-9793-DB493C8123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DD9A-5278-4803-BD4D-14D0546C34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4431-40E7-4305-8C5F-316F54117E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D8AE2-F9B7-42C4-8468-12D65F4181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5B19-BEAB-427F-8F6E-2A4B746A3C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9DA35-6AAF-4CF4-969D-188ED007A7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5CB5-8F18-46C9-82E7-2FD9C8F182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BF1CA-50AA-420F-8A4B-4EE601B821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6518F-BF29-4C88-BFD4-954E7B315D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F51D-655B-4056-B684-C559E2481A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8A34-14FC-427D-8A94-440631FF70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74A4-7169-4C99-8403-2A7D301702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A588-BB9B-423B-B507-14E03FBFAE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2B4B-80FA-4D6E-A72A-4A67DE4C4D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038"/>
            <a:ext cx="2057400" cy="6080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019800" cy="6080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6038"/>
            <a:ext cx="8229600" cy="6080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7AE4C-9C09-40FE-AD94-8E7C04FCE5F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6/28/2013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8CA240-6454-44B4-BB91-1834CACC86AB}" type="slidenum">
              <a:rPr lang="en-US" sz="900" b="1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9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57600" y="0"/>
            <a:ext cx="15224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/>
                </a:solidFill>
                <a:latin typeface="Calibri"/>
                <a:cs typeface="Arial" charset="0"/>
              </a:rPr>
              <a:t>UNCLASSIFIED</a:t>
            </a: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11791D"/>
          </a:solidFill>
        </p:spPr>
        <p:txBody>
          <a:bodyPr anchor="ctr"/>
          <a:lstStyle>
            <a:lvl1pPr>
              <a:defRPr sz="1400" baseline="0">
                <a:solidFill>
                  <a:schemeClr val="bg2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EEECE1"/>
                </a:solidFill>
                <a:latin typeface="Calibri"/>
                <a:cs typeface="Arial" charset="0"/>
              </a:rPr>
              <a:t>UNCLASSIFIED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11791D"/>
          </a:solidFill>
        </p:spPr>
        <p:txBody>
          <a:bodyPr anchor="ctr"/>
          <a:lstStyle>
            <a:lvl1pPr>
              <a:defRPr sz="1400" baseline="0">
                <a:solidFill>
                  <a:schemeClr val="bg2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EEECE1"/>
                </a:solidFill>
                <a:latin typeface="Calibri"/>
                <a:cs typeface="Arial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57600" y="0"/>
            <a:ext cx="15224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/>
                </a:solidFill>
                <a:latin typeface="Calibri"/>
                <a:cs typeface="Arial" charset="0"/>
              </a:rPr>
              <a:t>UNCLASSIFIED</a:t>
            </a: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11791D"/>
          </a:solidFill>
        </p:spPr>
        <p:txBody>
          <a:bodyPr anchor="ctr"/>
          <a:lstStyle>
            <a:lvl1pPr>
              <a:defRPr sz="1400" baseline="0">
                <a:solidFill>
                  <a:schemeClr val="bg2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EEECE1"/>
                </a:solidFill>
                <a:latin typeface="Calibri"/>
                <a:cs typeface="Arial" charset="0"/>
              </a:rPr>
              <a:t>UNCLASSIFIED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11791D"/>
          </a:solidFill>
        </p:spPr>
        <p:txBody>
          <a:bodyPr anchor="ctr"/>
          <a:lstStyle>
            <a:lvl1pPr>
              <a:defRPr sz="1400" baseline="0">
                <a:solidFill>
                  <a:schemeClr val="bg2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EEECE1"/>
                </a:solidFill>
                <a:latin typeface="Calibri"/>
                <a:cs typeface="Arial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57600" y="0"/>
            <a:ext cx="15224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black"/>
                </a:solidFill>
                <a:latin typeface="Calibri"/>
                <a:cs typeface="Arial" charset="0"/>
              </a:rPr>
              <a:t>UNCLASSIFIED</a:t>
            </a: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11791D"/>
          </a:solidFill>
        </p:spPr>
        <p:txBody>
          <a:bodyPr anchor="ctr"/>
          <a:lstStyle>
            <a:lvl1pPr>
              <a:defRPr sz="1400" baseline="0">
                <a:solidFill>
                  <a:schemeClr val="bg2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EEECE1"/>
                </a:solidFill>
                <a:latin typeface="Calibri"/>
                <a:cs typeface="Arial" charset="0"/>
              </a:rPr>
              <a:t>UNCLASSIFIED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11791D"/>
          </a:solidFill>
        </p:spPr>
        <p:txBody>
          <a:bodyPr anchor="ctr"/>
          <a:lstStyle>
            <a:lvl1pPr>
              <a:defRPr sz="1400" baseline="0">
                <a:solidFill>
                  <a:schemeClr val="bg2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rgbClr val="EEECE1"/>
                </a:solidFill>
                <a:latin typeface="Calibri"/>
                <a:cs typeface="Arial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46900" y="6565900"/>
            <a:ext cx="2133600" cy="2921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dirty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z="900"/>
              <a:t>1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46900" y="6565900"/>
            <a:ext cx="2133600" cy="292100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z="900"/>
              <a:t>1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188" indent="-230188">
              <a:buFont typeface="Arial" pitchFamily="34" charset="0"/>
              <a:buChar char="•"/>
              <a:defRPr sz="2000"/>
            </a:lvl1pPr>
            <a:lvl2pPr marL="568325" indent="-230188">
              <a:buFont typeface="Arial" pitchFamily="34" charset="0"/>
              <a:buChar char="•"/>
              <a:defRPr/>
            </a:lvl2pPr>
            <a:lvl3pPr marL="914400" indent="-230188">
              <a:buFont typeface="Wingdings" pitchFamily="2" charset="2"/>
              <a:buChar char="Ø"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2"/>
          <p:cNvSpPr>
            <a:spLocks/>
          </p:cNvSpPr>
          <p:nvPr userDrawn="1"/>
        </p:nvSpPr>
        <p:spPr bwMode="auto">
          <a:xfrm rot="15914182">
            <a:off x="4809332" y="3872706"/>
            <a:ext cx="87312" cy="161925"/>
          </a:xfrm>
          <a:custGeom>
            <a:avLst/>
            <a:gdLst>
              <a:gd name="T0" fmla="*/ 1544 w 1970"/>
              <a:gd name="T1" fmla="*/ 3409 h 3536"/>
              <a:gd name="T2" fmla="*/ 1291 w 1970"/>
              <a:gd name="T3" fmla="*/ 3525 h 3536"/>
              <a:gd name="T4" fmla="*/ 1152 w 1970"/>
              <a:gd name="T5" fmla="*/ 3490 h 3536"/>
              <a:gd name="T6" fmla="*/ 1014 w 1970"/>
              <a:gd name="T7" fmla="*/ 3536 h 3536"/>
              <a:gd name="T8" fmla="*/ 427 w 1970"/>
              <a:gd name="T9" fmla="*/ 3306 h 3536"/>
              <a:gd name="T10" fmla="*/ 162 w 1970"/>
              <a:gd name="T11" fmla="*/ 2488 h 3536"/>
              <a:gd name="T12" fmla="*/ 0 w 1970"/>
              <a:gd name="T13" fmla="*/ 1797 h 3536"/>
              <a:gd name="T14" fmla="*/ 404 w 1970"/>
              <a:gd name="T15" fmla="*/ 345 h 3536"/>
              <a:gd name="T16" fmla="*/ 738 w 1970"/>
              <a:gd name="T17" fmla="*/ 46 h 3536"/>
              <a:gd name="T18" fmla="*/ 1060 w 1970"/>
              <a:gd name="T19" fmla="*/ 0 h 3536"/>
              <a:gd name="T20" fmla="*/ 1314 w 1970"/>
              <a:gd name="T21" fmla="*/ 103 h 3536"/>
              <a:gd name="T22" fmla="*/ 1648 w 1970"/>
              <a:gd name="T23" fmla="*/ 334 h 3536"/>
              <a:gd name="T24" fmla="*/ 1947 w 1970"/>
              <a:gd name="T25" fmla="*/ 737 h 3536"/>
              <a:gd name="T26" fmla="*/ 1970 w 1970"/>
              <a:gd name="T27" fmla="*/ 817 h 3536"/>
              <a:gd name="T28" fmla="*/ 1544 w 1970"/>
              <a:gd name="T29" fmla="*/ 3409 h 3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70"/>
              <a:gd name="T46" fmla="*/ 0 h 3536"/>
              <a:gd name="T47" fmla="*/ 1970 w 1970"/>
              <a:gd name="T48" fmla="*/ 3536 h 3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70" h="3536">
                <a:moveTo>
                  <a:pt x="1544" y="3409"/>
                </a:moveTo>
                <a:lnTo>
                  <a:pt x="1291" y="3525"/>
                </a:lnTo>
                <a:lnTo>
                  <a:pt x="1152" y="3490"/>
                </a:lnTo>
                <a:lnTo>
                  <a:pt x="1014" y="3536"/>
                </a:lnTo>
                <a:lnTo>
                  <a:pt x="427" y="3306"/>
                </a:lnTo>
                <a:lnTo>
                  <a:pt x="162" y="2488"/>
                </a:lnTo>
                <a:lnTo>
                  <a:pt x="0" y="1797"/>
                </a:lnTo>
                <a:lnTo>
                  <a:pt x="404" y="345"/>
                </a:lnTo>
                <a:lnTo>
                  <a:pt x="738" y="46"/>
                </a:lnTo>
                <a:lnTo>
                  <a:pt x="1060" y="0"/>
                </a:lnTo>
                <a:lnTo>
                  <a:pt x="1314" y="103"/>
                </a:lnTo>
                <a:lnTo>
                  <a:pt x="1648" y="334"/>
                </a:lnTo>
                <a:lnTo>
                  <a:pt x="1947" y="737"/>
                </a:lnTo>
                <a:lnTo>
                  <a:pt x="1970" y="817"/>
                </a:lnTo>
                <a:lnTo>
                  <a:pt x="1544" y="3409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5" name="Text Box 133"/>
          <p:cNvSpPr txBox="1">
            <a:spLocks noChangeArrowheads="1"/>
          </p:cNvSpPr>
          <p:nvPr userDrawn="1"/>
        </p:nvSpPr>
        <p:spPr bwMode="auto">
          <a:xfrm>
            <a:off x="4435475" y="4000500"/>
            <a:ext cx="519113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2700000" algn="ctr" rotWithShape="0">
              <a:schemeClr val="bg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FOB AKHDAR</a:t>
            </a:r>
          </a:p>
        </p:txBody>
      </p:sp>
      <p:pic>
        <p:nvPicPr>
          <p:cNvPr id="6" name="Picture 2" descr="Picture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14400"/>
            <a:ext cx="9144000" cy="5791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 userDrawn="1"/>
        </p:nvSpPr>
        <p:spPr>
          <a:xfrm>
            <a:off x="4438650" y="2344738"/>
            <a:ext cx="2719388" cy="1323975"/>
          </a:xfrm>
          <a:custGeom>
            <a:avLst/>
            <a:gdLst>
              <a:gd name="connsiteX0" fmla="*/ 0 w 3084722"/>
              <a:gd name="connsiteY0" fmla="*/ 2071171 h 2071171"/>
              <a:gd name="connsiteX1" fmla="*/ 374573 w 3084722"/>
              <a:gd name="connsiteY1" fmla="*/ 1355075 h 2071171"/>
              <a:gd name="connsiteX2" fmla="*/ 495759 w 3084722"/>
              <a:gd name="connsiteY2" fmla="*/ 1355075 h 2071171"/>
              <a:gd name="connsiteX3" fmla="*/ 738130 w 3084722"/>
              <a:gd name="connsiteY3" fmla="*/ 1145755 h 2071171"/>
              <a:gd name="connsiteX4" fmla="*/ 3084722 w 3084722"/>
              <a:gd name="connsiteY4" fmla="*/ 1024569 h 2071171"/>
              <a:gd name="connsiteX5" fmla="*/ 3073706 w 3084722"/>
              <a:gd name="connsiteY5" fmla="*/ 0 h 2071171"/>
              <a:gd name="connsiteX6" fmla="*/ 2610997 w 3084722"/>
              <a:gd name="connsiteY6" fmla="*/ 165253 h 2071171"/>
              <a:gd name="connsiteX7" fmla="*/ 1024568 w 3084722"/>
              <a:gd name="connsiteY7" fmla="*/ 143220 h 2071171"/>
              <a:gd name="connsiteX8" fmla="*/ 374573 w 3084722"/>
              <a:gd name="connsiteY8" fmla="*/ 1344058 h 2071171"/>
              <a:gd name="connsiteX9" fmla="*/ 451691 w 3084722"/>
              <a:gd name="connsiteY9" fmla="*/ 1344058 h 2071171"/>
              <a:gd name="connsiteX10" fmla="*/ 495759 w 3084722"/>
              <a:gd name="connsiteY10" fmla="*/ 1333041 h 2071171"/>
              <a:gd name="connsiteX11" fmla="*/ 495759 w 3084722"/>
              <a:gd name="connsiteY11" fmla="*/ 1333041 h 2071171"/>
              <a:gd name="connsiteX0" fmla="*/ 0 w 2710149"/>
              <a:gd name="connsiteY0" fmla="*/ 1355075 h 1355075"/>
              <a:gd name="connsiteX1" fmla="*/ 121186 w 2710149"/>
              <a:gd name="connsiteY1" fmla="*/ 1355075 h 1355075"/>
              <a:gd name="connsiteX2" fmla="*/ 363557 w 2710149"/>
              <a:gd name="connsiteY2" fmla="*/ 1145755 h 1355075"/>
              <a:gd name="connsiteX3" fmla="*/ 2710149 w 2710149"/>
              <a:gd name="connsiteY3" fmla="*/ 1024569 h 1355075"/>
              <a:gd name="connsiteX4" fmla="*/ 2699133 w 2710149"/>
              <a:gd name="connsiteY4" fmla="*/ 0 h 1355075"/>
              <a:gd name="connsiteX5" fmla="*/ 2236424 w 2710149"/>
              <a:gd name="connsiteY5" fmla="*/ 165253 h 1355075"/>
              <a:gd name="connsiteX6" fmla="*/ 649995 w 2710149"/>
              <a:gd name="connsiteY6" fmla="*/ 143220 h 1355075"/>
              <a:gd name="connsiteX7" fmla="*/ 0 w 2710149"/>
              <a:gd name="connsiteY7" fmla="*/ 1344058 h 1355075"/>
              <a:gd name="connsiteX8" fmla="*/ 77118 w 2710149"/>
              <a:gd name="connsiteY8" fmla="*/ 1344058 h 1355075"/>
              <a:gd name="connsiteX9" fmla="*/ 121186 w 2710149"/>
              <a:gd name="connsiteY9" fmla="*/ 1333041 h 1355075"/>
              <a:gd name="connsiteX10" fmla="*/ 121186 w 2710149"/>
              <a:gd name="connsiteY10" fmla="*/ 1333041 h 13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0149" h="1355075">
                <a:moveTo>
                  <a:pt x="0" y="1355075"/>
                </a:moveTo>
                <a:lnTo>
                  <a:pt x="121186" y="1355075"/>
                </a:lnTo>
                <a:lnTo>
                  <a:pt x="363557" y="1145755"/>
                </a:lnTo>
                <a:lnTo>
                  <a:pt x="2710149" y="1024569"/>
                </a:lnTo>
                <a:lnTo>
                  <a:pt x="2699133" y="0"/>
                </a:lnTo>
                <a:lnTo>
                  <a:pt x="2236424" y="165253"/>
                </a:lnTo>
                <a:lnTo>
                  <a:pt x="649995" y="143220"/>
                </a:lnTo>
                <a:lnTo>
                  <a:pt x="0" y="1344058"/>
                </a:lnTo>
                <a:lnTo>
                  <a:pt x="77118" y="1344058"/>
                </a:lnTo>
                <a:lnTo>
                  <a:pt x="121186" y="1333041"/>
                </a:lnTo>
                <a:lnTo>
                  <a:pt x="121186" y="1333041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2371725" y="4843463"/>
            <a:ext cx="3519488" cy="1830387"/>
          </a:xfrm>
          <a:custGeom>
            <a:avLst/>
            <a:gdLst>
              <a:gd name="connsiteX0" fmla="*/ 1432193 w 3506927"/>
              <a:gd name="connsiteY0" fmla="*/ 0 h 1872868"/>
              <a:gd name="connsiteX1" fmla="*/ 1509311 w 3506927"/>
              <a:gd name="connsiteY1" fmla="*/ 176270 h 1872868"/>
              <a:gd name="connsiteX2" fmla="*/ 1740665 w 3506927"/>
              <a:gd name="connsiteY2" fmla="*/ 341523 h 1872868"/>
              <a:gd name="connsiteX3" fmla="*/ 2016087 w 3506927"/>
              <a:gd name="connsiteY3" fmla="*/ 407624 h 1872868"/>
              <a:gd name="connsiteX4" fmla="*/ 2346593 w 3506927"/>
              <a:gd name="connsiteY4" fmla="*/ 429658 h 1872868"/>
              <a:gd name="connsiteX5" fmla="*/ 2633031 w 3506927"/>
              <a:gd name="connsiteY5" fmla="*/ 473726 h 1872868"/>
              <a:gd name="connsiteX6" fmla="*/ 2820318 w 3506927"/>
              <a:gd name="connsiteY6" fmla="*/ 517793 h 1872868"/>
              <a:gd name="connsiteX7" fmla="*/ 2985571 w 3506927"/>
              <a:gd name="connsiteY7" fmla="*/ 550844 h 1872868"/>
              <a:gd name="connsiteX8" fmla="*/ 3051672 w 3506927"/>
              <a:gd name="connsiteY8" fmla="*/ 583894 h 1872868"/>
              <a:gd name="connsiteX9" fmla="*/ 3128790 w 3506927"/>
              <a:gd name="connsiteY9" fmla="*/ 694063 h 1872868"/>
              <a:gd name="connsiteX10" fmla="*/ 3216925 w 3506927"/>
              <a:gd name="connsiteY10" fmla="*/ 738130 h 1872868"/>
              <a:gd name="connsiteX11" fmla="*/ 3249976 w 3506927"/>
              <a:gd name="connsiteY11" fmla="*/ 749147 h 1872868"/>
              <a:gd name="connsiteX12" fmla="*/ 3294043 w 3506927"/>
              <a:gd name="connsiteY12" fmla="*/ 815249 h 1872868"/>
              <a:gd name="connsiteX13" fmla="*/ 3283026 w 3506927"/>
              <a:gd name="connsiteY13" fmla="*/ 859316 h 1872868"/>
              <a:gd name="connsiteX14" fmla="*/ 3316077 w 3506927"/>
              <a:gd name="connsiteY14" fmla="*/ 1002535 h 1872868"/>
              <a:gd name="connsiteX15" fmla="*/ 3349128 w 3506927"/>
              <a:gd name="connsiteY15" fmla="*/ 1068637 h 1872868"/>
              <a:gd name="connsiteX16" fmla="*/ 3316077 w 3506927"/>
              <a:gd name="connsiteY16" fmla="*/ 1090670 h 1872868"/>
              <a:gd name="connsiteX17" fmla="*/ 3327094 w 3506927"/>
              <a:gd name="connsiteY17" fmla="*/ 1123721 h 1872868"/>
              <a:gd name="connsiteX18" fmla="*/ 3349128 w 3506927"/>
              <a:gd name="connsiteY18" fmla="*/ 1156771 h 1872868"/>
              <a:gd name="connsiteX19" fmla="*/ 3426246 w 3506927"/>
              <a:gd name="connsiteY19" fmla="*/ 1178805 h 1872868"/>
              <a:gd name="connsiteX20" fmla="*/ 3437263 w 3506927"/>
              <a:gd name="connsiteY20" fmla="*/ 1211856 h 1872868"/>
              <a:gd name="connsiteX21" fmla="*/ 3415229 w 3506927"/>
              <a:gd name="connsiteY21" fmla="*/ 1244906 h 1872868"/>
              <a:gd name="connsiteX22" fmla="*/ 3404212 w 3506927"/>
              <a:gd name="connsiteY22" fmla="*/ 1277957 h 1872868"/>
              <a:gd name="connsiteX23" fmla="*/ 3415229 w 3506927"/>
              <a:gd name="connsiteY23" fmla="*/ 1311008 h 1872868"/>
              <a:gd name="connsiteX24" fmla="*/ 3448279 w 3506927"/>
              <a:gd name="connsiteY24" fmla="*/ 1322024 h 1872868"/>
              <a:gd name="connsiteX25" fmla="*/ 3459296 w 3506927"/>
              <a:gd name="connsiteY25" fmla="*/ 1366092 h 1872868"/>
              <a:gd name="connsiteX26" fmla="*/ 3503364 w 3506927"/>
              <a:gd name="connsiteY26" fmla="*/ 1388126 h 1872868"/>
              <a:gd name="connsiteX27" fmla="*/ 3448279 w 3506927"/>
              <a:gd name="connsiteY27" fmla="*/ 1454227 h 1872868"/>
              <a:gd name="connsiteX28" fmla="*/ 3139807 w 3506927"/>
              <a:gd name="connsiteY28" fmla="*/ 1476261 h 1872868"/>
              <a:gd name="connsiteX29" fmla="*/ 2908453 w 3506927"/>
              <a:gd name="connsiteY29" fmla="*/ 1872868 h 1872868"/>
              <a:gd name="connsiteX30" fmla="*/ 0 w 3506927"/>
              <a:gd name="connsiteY30" fmla="*/ 1850834 h 1872868"/>
              <a:gd name="connsiteX31" fmla="*/ 649995 w 3506927"/>
              <a:gd name="connsiteY31" fmla="*/ 694063 h 1872868"/>
              <a:gd name="connsiteX32" fmla="*/ 1079653 w 3506927"/>
              <a:gd name="connsiteY32" fmla="*/ 506776 h 1872868"/>
              <a:gd name="connsiteX33" fmla="*/ 1068636 w 3506927"/>
              <a:gd name="connsiteY33" fmla="*/ 220338 h 1872868"/>
              <a:gd name="connsiteX34" fmla="*/ 1432193 w 3506927"/>
              <a:gd name="connsiteY34" fmla="*/ 0 h 187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06927" h="1872868">
                <a:moveTo>
                  <a:pt x="1432193" y="0"/>
                </a:moveTo>
                <a:lnTo>
                  <a:pt x="1509311" y="176270"/>
                </a:lnTo>
                <a:lnTo>
                  <a:pt x="1740665" y="341523"/>
                </a:lnTo>
                <a:lnTo>
                  <a:pt x="2016087" y="407624"/>
                </a:lnTo>
                <a:lnTo>
                  <a:pt x="2346593" y="429658"/>
                </a:lnTo>
                <a:lnTo>
                  <a:pt x="2633031" y="473726"/>
                </a:lnTo>
                <a:lnTo>
                  <a:pt x="2820318" y="517793"/>
                </a:lnTo>
                <a:lnTo>
                  <a:pt x="2985571" y="550844"/>
                </a:lnTo>
                <a:lnTo>
                  <a:pt x="3051672" y="583894"/>
                </a:lnTo>
                <a:lnTo>
                  <a:pt x="3128790" y="694063"/>
                </a:lnTo>
                <a:cubicBezTo>
                  <a:pt x="3158168" y="708752"/>
                  <a:pt x="3187023" y="724538"/>
                  <a:pt x="3216925" y="738130"/>
                </a:cubicBezTo>
                <a:cubicBezTo>
                  <a:pt x="3227497" y="742935"/>
                  <a:pt x="3241764" y="740935"/>
                  <a:pt x="3249976" y="749147"/>
                </a:cubicBezTo>
                <a:cubicBezTo>
                  <a:pt x="3268701" y="767872"/>
                  <a:pt x="3294043" y="815249"/>
                  <a:pt x="3294043" y="815249"/>
                </a:cubicBezTo>
                <a:cubicBezTo>
                  <a:pt x="3290371" y="829938"/>
                  <a:pt x="3283026" y="844175"/>
                  <a:pt x="3283026" y="859316"/>
                </a:cubicBezTo>
                <a:cubicBezTo>
                  <a:pt x="3283026" y="887252"/>
                  <a:pt x="3298623" y="976354"/>
                  <a:pt x="3316077" y="1002535"/>
                </a:cubicBezTo>
                <a:cubicBezTo>
                  <a:pt x="3344553" y="1045249"/>
                  <a:pt x="3333924" y="1023025"/>
                  <a:pt x="3349128" y="1068637"/>
                </a:cubicBezTo>
                <a:cubicBezTo>
                  <a:pt x="3338111" y="1075981"/>
                  <a:pt x="3320995" y="1078376"/>
                  <a:pt x="3316077" y="1090670"/>
                </a:cubicBezTo>
                <a:cubicBezTo>
                  <a:pt x="3311764" y="1101452"/>
                  <a:pt x="3321900" y="1113334"/>
                  <a:pt x="3327094" y="1123721"/>
                </a:cubicBezTo>
                <a:cubicBezTo>
                  <a:pt x="3333015" y="1135564"/>
                  <a:pt x="3338789" y="1148500"/>
                  <a:pt x="3349128" y="1156771"/>
                </a:cubicBezTo>
                <a:cubicBezTo>
                  <a:pt x="3356313" y="1162519"/>
                  <a:pt x="3423366" y="1178085"/>
                  <a:pt x="3426246" y="1178805"/>
                </a:cubicBezTo>
                <a:cubicBezTo>
                  <a:pt x="3429918" y="1189822"/>
                  <a:pt x="3439172" y="1200401"/>
                  <a:pt x="3437263" y="1211856"/>
                </a:cubicBezTo>
                <a:cubicBezTo>
                  <a:pt x="3435086" y="1224916"/>
                  <a:pt x="3421150" y="1233063"/>
                  <a:pt x="3415229" y="1244906"/>
                </a:cubicBezTo>
                <a:cubicBezTo>
                  <a:pt x="3410035" y="1255293"/>
                  <a:pt x="3407884" y="1266940"/>
                  <a:pt x="3404212" y="1277957"/>
                </a:cubicBezTo>
                <a:cubicBezTo>
                  <a:pt x="3407884" y="1288974"/>
                  <a:pt x="3407017" y="1302796"/>
                  <a:pt x="3415229" y="1311008"/>
                </a:cubicBezTo>
                <a:cubicBezTo>
                  <a:pt x="3423440" y="1319219"/>
                  <a:pt x="3441025" y="1312956"/>
                  <a:pt x="3448279" y="1322024"/>
                </a:cubicBezTo>
                <a:cubicBezTo>
                  <a:pt x="3457738" y="1333847"/>
                  <a:pt x="3448589" y="1355385"/>
                  <a:pt x="3459296" y="1366092"/>
                </a:cubicBezTo>
                <a:cubicBezTo>
                  <a:pt x="3506927" y="1413723"/>
                  <a:pt x="3503364" y="1353303"/>
                  <a:pt x="3503364" y="1388126"/>
                </a:cubicBezTo>
                <a:lnTo>
                  <a:pt x="3448279" y="1454227"/>
                </a:lnTo>
                <a:lnTo>
                  <a:pt x="3139807" y="1476261"/>
                </a:lnTo>
                <a:lnTo>
                  <a:pt x="2908453" y="1872868"/>
                </a:lnTo>
                <a:lnTo>
                  <a:pt x="0" y="1850834"/>
                </a:lnTo>
                <a:lnTo>
                  <a:pt x="649995" y="694063"/>
                </a:lnTo>
                <a:lnTo>
                  <a:pt x="1079653" y="506776"/>
                </a:lnTo>
                <a:lnTo>
                  <a:pt x="1068636" y="220338"/>
                </a:lnTo>
                <a:lnTo>
                  <a:pt x="1432193" y="0"/>
                </a:lnTo>
                <a:close/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3822700" y="3392488"/>
            <a:ext cx="2335213" cy="1489075"/>
          </a:xfrm>
          <a:custGeom>
            <a:avLst/>
            <a:gdLst>
              <a:gd name="connsiteX0" fmla="*/ 245428 w 2327616"/>
              <a:gd name="connsiteY0" fmla="*/ 1013552 h 1526557"/>
              <a:gd name="connsiteX1" fmla="*/ 642035 w 2327616"/>
              <a:gd name="connsiteY1" fmla="*/ 286439 h 1526557"/>
              <a:gd name="connsiteX2" fmla="*/ 785254 w 2327616"/>
              <a:gd name="connsiteY2" fmla="*/ 286439 h 1526557"/>
              <a:gd name="connsiteX3" fmla="*/ 1005591 w 2327616"/>
              <a:gd name="connsiteY3" fmla="*/ 66102 h 1526557"/>
              <a:gd name="connsiteX4" fmla="*/ 2327616 w 2327616"/>
              <a:gd name="connsiteY4" fmla="*/ 0 h 1526557"/>
              <a:gd name="connsiteX5" fmla="*/ 2052194 w 2327616"/>
              <a:gd name="connsiteY5" fmla="*/ 649996 h 1526557"/>
              <a:gd name="connsiteX6" fmla="*/ 1975076 w 2327616"/>
              <a:gd name="connsiteY6" fmla="*/ 627962 h 1526557"/>
              <a:gd name="connsiteX7" fmla="*/ 1886941 w 2327616"/>
              <a:gd name="connsiteY7" fmla="*/ 594911 h 1526557"/>
              <a:gd name="connsiteX8" fmla="*/ 1853890 w 2327616"/>
              <a:gd name="connsiteY8" fmla="*/ 583894 h 1526557"/>
              <a:gd name="connsiteX9" fmla="*/ 1765755 w 2327616"/>
              <a:gd name="connsiteY9" fmla="*/ 561861 h 1526557"/>
              <a:gd name="connsiteX10" fmla="*/ 1699654 w 2327616"/>
              <a:gd name="connsiteY10" fmla="*/ 583894 h 1526557"/>
              <a:gd name="connsiteX11" fmla="*/ 1655587 w 2327616"/>
              <a:gd name="connsiteY11" fmla="*/ 627962 h 1526557"/>
              <a:gd name="connsiteX12" fmla="*/ 1622536 w 2327616"/>
              <a:gd name="connsiteY12" fmla="*/ 605928 h 1526557"/>
              <a:gd name="connsiteX13" fmla="*/ 1578469 w 2327616"/>
              <a:gd name="connsiteY13" fmla="*/ 616945 h 1526557"/>
              <a:gd name="connsiteX14" fmla="*/ 1523384 w 2327616"/>
              <a:gd name="connsiteY14" fmla="*/ 627962 h 1526557"/>
              <a:gd name="connsiteX15" fmla="*/ 1490334 w 2327616"/>
              <a:gd name="connsiteY15" fmla="*/ 638979 h 1526557"/>
              <a:gd name="connsiteX16" fmla="*/ 1336097 w 2327616"/>
              <a:gd name="connsiteY16" fmla="*/ 649996 h 1526557"/>
              <a:gd name="connsiteX17" fmla="*/ 1258979 w 2327616"/>
              <a:gd name="connsiteY17" fmla="*/ 661012 h 1526557"/>
              <a:gd name="connsiteX18" fmla="*/ 1192878 w 2327616"/>
              <a:gd name="connsiteY18" fmla="*/ 683046 h 1526557"/>
              <a:gd name="connsiteX19" fmla="*/ 1159828 w 2327616"/>
              <a:gd name="connsiteY19" fmla="*/ 694063 h 1526557"/>
              <a:gd name="connsiteX20" fmla="*/ 1126777 w 2327616"/>
              <a:gd name="connsiteY20" fmla="*/ 716097 h 1526557"/>
              <a:gd name="connsiteX21" fmla="*/ 1082709 w 2327616"/>
              <a:gd name="connsiteY21" fmla="*/ 782198 h 1526557"/>
              <a:gd name="connsiteX22" fmla="*/ 1060676 w 2327616"/>
              <a:gd name="connsiteY22" fmla="*/ 815249 h 1526557"/>
              <a:gd name="connsiteX23" fmla="*/ 961524 w 2327616"/>
              <a:gd name="connsiteY23" fmla="*/ 859316 h 1526557"/>
              <a:gd name="connsiteX24" fmla="*/ 884406 w 2327616"/>
              <a:gd name="connsiteY24" fmla="*/ 947451 h 1526557"/>
              <a:gd name="connsiteX25" fmla="*/ 818305 w 2327616"/>
              <a:gd name="connsiteY25" fmla="*/ 969485 h 1526557"/>
              <a:gd name="connsiteX26" fmla="*/ 807288 w 2327616"/>
              <a:gd name="connsiteY26" fmla="*/ 1024569 h 1526557"/>
              <a:gd name="connsiteX27" fmla="*/ 796271 w 2327616"/>
              <a:gd name="connsiteY27" fmla="*/ 1101687 h 1526557"/>
              <a:gd name="connsiteX28" fmla="*/ 785254 w 2327616"/>
              <a:gd name="connsiteY28" fmla="*/ 1134738 h 1526557"/>
              <a:gd name="connsiteX29" fmla="*/ 741187 w 2327616"/>
              <a:gd name="connsiteY29" fmla="*/ 1156771 h 1526557"/>
              <a:gd name="connsiteX30" fmla="*/ 708136 w 2327616"/>
              <a:gd name="connsiteY30" fmla="*/ 1145755 h 1526557"/>
              <a:gd name="connsiteX31" fmla="*/ 675085 w 2327616"/>
              <a:gd name="connsiteY31" fmla="*/ 1244906 h 1526557"/>
              <a:gd name="connsiteX32" fmla="*/ 631018 w 2327616"/>
              <a:gd name="connsiteY32" fmla="*/ 1311008 h 1526557"/>
              <a:gd name="connsiteX33" fmla="*/ 597967 w 2327616"/>
              <a:gd name="connsiteY33" fmla="*/ 1299991 h 1526557"/>
              <a:gd name="connsiteX34" fmla="*/ 531866 w 2327616"/>
              <a:gd name="connsiteY34" fmla="*/ 1322024 h 1526557"/>
              <a:gd name="connsiteX35" fmla="*/ 498816 w 2327616"/>
              <a:gd name="connsiteY35" fmla="*/ 1311008 h 1526557"/>
              <a:gd name="connsiteX36" fmla="*/ 454748 w 2327616"/>
              <a:gd name="connsiteY36" fmla="*/ 1355075 h 1526557"/>
              <a:gd name="connsiteX37" fmla="*/ 421697 w 2327616"/>
              <a:gd name="connsiteY37" fmla="*/ 1366092 h 1526557"/>
              <a:gd name="connsiteX38" fmla="*/ 399664 w 2327616"/>
              <a:gd name="connsiteY38" fmla="*/ 1443210 h 1526557"/>
              <a:gd name="connsiteX39" fmla="*/ 366613 w 2327616"/>
              <a:gd name="connsiteY39" fmla="*/ 1454227 h 1526557"/>
              <a:gd name="connsiteX40" fmla="*/ 300512 w 2327616"/>
              <a:gd name="connsiteY40" fmla="*/ 1443210 h 1526557"/>
              <a:gd name="connsiteX41" fmla="*/ 201360 w 2327616"/>
              <a:gd name="connsiteY41" fmla="*/ 1465244 h 1526557"/>
              <a:gd name="connsiteX42" fmla="*/ 102208 w 2327616"/>
              <a:gd name="connsiteY42" fmla="*/ 1465244 h 1526557"/>
              <a:gd name="connsiteX43" fmla="*/ 58141 w 2327616"/>
              <a:gd name="connsiteY43" fmla="*/ 1520328 h 1526557"/>
              <a:gd name="connsiteX44" fmla="*/ 36107 w 2327616"/>
              <a:gd name="connsiteY44" fmla="*/ 1487277 h 1526557"/>
              <a:gd name="connsiteX45" fmla="*/ 3056 w 2327616"/>
              <a:gd name="connsiteY45" fmla="*/ 1454227 h 1526557"/>
              <a:gd name="connsiteX46" fmla="*/ 212377 w 2327616"/>
              <a:gd name="connsiteY46" fmla="*/ 1366092 h 1526557"/>
              <a:gd name="connsiteX47" fmla="*/ 245428 w 2327616"/>
              <a:gd name="connsiteY47" fmla="*/ 1013552 h 152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27616" h="1526557">
                <a:moveTo>
                  <a:pt x="245428" y="1013552"/>
                </a:moveTo>
                <a:lnTo>
                  <a:pt x="642035" y="286439"/>
                </a:lnTo>
                <a:lnTo>
                  <a:pt x="785254" y="286439"/>
                </a:lnTo>
                <a:lnTo>
                  <a:pt x="1005591" y="66102"/>
                </a:lnTo>
                <a:lnTo>
                  <a:pt x="2327616" y="0"/>
                </a:lnTo>
                <a:lnTo>
                  <a:pt x="2052194" y="649996"/>
                </a:lnTo>
                <a:lnTo>
                  <a:pt x="1975076" y="627962"/>
                </a:lnTo>
                <a:lnTo>
                  <a:pt x="1886941" y="594911"/>
                </a:lnTo>
                <a:cubicBezTo>
                  <a:pt x="1876027" y="590942"/>
                  <a:pt x="1865094" y="586950"/>
                  <a:pt x="1853890" y="583894"/>
                </a:cubicBezTo>
                <a:cubicBezTo>
                  <a:pt x="1824675" y="575926"/>
                  <a:pt x="1765755" y="561861"/>
                  <a:pt x="1765755" y="561861"/>
                </a:cubicBezTo>
                <a:cubicBezTo>
                  <a:pt x="1743721" y="569205"/>
                  <a:pt x="1706999" y="561860"/>
                  <a:pt x="1699654" y="583894"/>
                </a:cubicBezTo>
                <a:cubicBezTo>
                  <a:pt x="1684965" y="627962"/>
                  <a:pt x="1699654" y="613273"/>
                  <a:pt x="1655587" y="627962"/>
                </a:cubicBezTo>
                <a:cubicBezTo>
                  <a:pt x="1644570" y="620617"/>
                  <a:pt x="1635644" y="607801"/>
                  <a:pt x="1622536" y="605928"/>
                </a:cubicBezTo>
                <a:cubicBezTo>
                  <a:pt x="1607547" y="603787"/>
                  <a:pt x="1593250" y="613660"/>
                  <a:pt x="1578469" y="616945"/>
                </a:cubicBezTo>
                <a:cubicBezTo>
                  <a:pt x="1560190" y="621007"/>
                  <a:pt x="1541550" y="623420"/>
                  <a:pt x="1523384" y="627962"/>
                </a:cubicBezTo>
                <a:cubicBezTo>
                  <a:pt x="1512118" y="630779"/>
                  <a:pt x="1501867" y="637622"/>
                  <a:pt x="1490334" y="638979"/>
                </a:cubicBezTo>
                <a:cubicBezTo>
                  <a:pt x="1439144" y="645001"/>
                  <a:pt x="1387408" y="645109"/>
                  <a:pt x="1336097" y="649996"/>
                </a:cubicBezTo>
                <a:cubicBezTo>
                  <a:pt x="1310247" y="652458"/>
                  <a:pt x="1284685" y="657340"/>
                  <a:pt x="1258979" y="661012"/>
                </a:cubicBezTo>
                <a:lnTo>
                  <a:pt x="1192878" y="683046"/>
                </a:lnTo>
                <a:cubicBezTo>
                  <a:pt x="1181861" y="686718"/>
                  <a:pt x="1169490" y="687621"/>
                  <a:pt x="1159828" y="694063"/>
                </a:cubicBezTo>
                <a:lnTo>
                  <a:pt x="1126777" y="716097"/>
                </a:lnTo>
                <a:lnTo>
                  <a:pt x="1082709" y="782198"/>
                </a:lnTo>
                <a:cubicBezTo>
                  <a:pt x="1075364" y="793215"/>
                  <a:pt x="1073237" y="811062"/>
                  <a:pt x="1060676" y="815249"/>
                </a:cubicBezTo>
                <a:cubicBezTo>
                  <a:pt x="982014" y="841469"/>
                  <a:pt x="1013900" y="824399"/>
                  <a:pt x="961524" y="859316"/>
                </a:cubicBezTo>
                <a:cubicBezTo>
                  <a:pt x="933307" y="901641"/>
                  <a:pt x="927892" y="928123"/>
                  <a:pt x="884406" y="947451"/>
                </a:cubicBezTo>
                <a:cubicBezTo>
                  <a:pt x="863182" y="956884"/>
                  <a:pt x="818305" y="969485"/>
                  <a:pt x="818305" y="969485"/>
                </a:cubicBezTo>
                <a:cubicBezTo>
                  <a:pt x="814633" y="987846"/>
                  <a:pt x="810366" y="1006099"/>
                  <a:pt x="807288" y="1024569"/>
                </a:cubicBezTo>
                <a:cubicBezTo>
                  <a:pt x="803019" y="1050183"/>
                  <a:pt x="801364" y="1076224"/>
                  <a:pt x="796271" y="1101687"/>
                </a:cubicBezTo>
                <a:cubicBezTo>
                  <a:pt x="793993" y="1113074"/>
                  <a:pt x="793466" y="1126526"/>
                  <a:pt x="785254" y="1134738"/>
                </a:cubicBezTo>
                <a:cubicBezTo>
                  <a:pt x="773641" y="1146351"/>
                  <a:pt x="755876" y="1149427"/>
                  <a:pt x="741187" y="1156771"/>
                </a:cubicBezTo>
                <a:cubicBezTo>
                  <a:pt x="730170" y="1153099"/>
                  <a:pt x="718918" y="1141442"/>
                  <a:pt x="708136" y="1145755"/>
                </a:cubicBezTo>
                <a:cubicBezTo>
                  <a:pt x="678567" y="1157582"/>
                  <a:pt x="680086" y="1232904"/>
                  <a:pt x="675085" y="1244906"/>
                </a:cubicBezTo>
                <a:cubicBezTo>
                  <a:pt x="664900" y="1269350"/>
                  <a:pt x="631018" y="1311008"/>
                  <a:pt x="631018" y="1311008"/>
                </a:cubicBezTo>
                <a:cubicBezTo>
                  <a:pt x="620001" y="1307336"/>
                  <a:pt x="609509" y="1298709"/>
                  <a:pt x="597967" y="1299991"/>
                </a:cubicBezTo>
                <a:cubicBezTo>
                  <a:pt x="574884" y="1302556"/>
                  <a:pt x="531866" y="1322024"/>
                  <a:pt x="531866" y="1322024"/>
                </a:cubicBezTo>
                <a:cubicBezTo>
                  <a:pt x="520849" y="1318352"/>
                  <a:pt x="510429" y="1311008"/>
                  <a:pt x="498816" y="1311008"/>
                </a:cubicBezTo>
                <a:cubicBezTo>
                  <a:pt x="440058" y="1311008"/>
                  <a:pt x="484128" y="1325695"/>
                  <a:pt x="454748" y="1355075"/>
                </a:cubicBezTo>
                <a:cubicBezTo>
                  <a:pt x="446536" y="1363287"/>
                  <a:pt x="432714" y="1362420"/>
                  <a:pt x="421697" y="1366092"/>
                </a:cubicBezTo>
                <a:cubicBezTo>
                  <a:pt x="421601" y="1366475"/>
                  <a:pt x="404933" y="1437941"/>
                  <a:pt x="399664" y="1443210"/>
                </a:cubicBezTo>
                <a:cubicBezTo>
                  <a:pt x="391452" y="1451422"/>
                  <a:pt x="377630" y="1450555"/>
                  <a:pt x="366613" y="1454227"/>
                </a:cubicBezTo>
                <a:cubicBezTo>
                  <a:pt x="344579" y="1450555"/>
                  <a:pt x="322850" y="1443210"/>
                  <a:pt x="300512" y="1443210"/>
                </a:cubicBezTo>
                <a:cubicBezTo>
                  <a:pt x="261735" y="1443210"/>
                  <a:pt x="235442" y="1453883"/>
                  <a:pt x="201360" y="1465244"/>
                </a:cubicBezTo>
                <a:cubicBezTo>
                  <a:pt x="122698" y="1439023"/>
                  <a:pt x="154584" y="1430327"/>
                  <a:pt x="102208" y="1465244"/>
                </a:cubicBezTo>
                <a:cubicBezTo>
                  <a:pt x="97150" y="1480417"/>
                  <a:pt x="89285" y="1526557"/>
                  <a:pt x="58141" y="1520328"/>
                </a:cubicBezTo>
                <a:cubicBezTo>
                  <a:pt x="45157" y="1517731"/>
                  <a:pt x="45470" y="1496640"/>
                  <a:pt x="36107" y="1487277"/>
                </a:cubicBezTo>
                <a:cubicBezTo>
                  <a:pt x="0" y="1451171"/>
                  <a:pt x="3056" y="1481823"/>
                  <a:pt x="3056" y="1454227"/>
                </a:cubicBezTo>
                <a:lnTo>
                  <a:pt x="212377" y="1366092"/>
                </a:lnTo>
                <a:lnTo>
                  <a:pt x="245428" y="1013552"/>
                </a:lnTo>
                <a:close/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5857875" y="6269038"/>
            <a:ext cx="1000125" cy="427037"/>
          </a:xfrm>
          <a:custGeom>
            <a:avLst/>
            <a:gdLst>
              <a:gd name="connsiteX0" fmla="*/ 0 w 1123950"/>
              <a:gd name="connsiteY0" fmla="*/ 0 h 523875"/>
              <a:gd name="connsiteX1" fmla="*/ 285750 w 1123950"/>
              <a:gd name="connsiteY1" fmla="*/ 219075 h 523875"/>
              <a:gd name="connsiteX2" fmla="*/ 809625 w 1123950"/>
              <a:gd name="connsiteY2" fmla="*/ 371475 h 523875"/>
              <a:gd name="connsiteX3" fmla="*/ 1066800 w 1123950"/>
              <a:gd name="connsiteY3" fmla="*/ 485775 h 523875"/>
              <a:gd name="connsiteX4" fmla="*/ 1123950 w 1123950"/>
              <a:gd name="connsiteY4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523875">
                <a:moveTo>
                  <a:pt x="0" y="0"/>
                </a:moveTo>
                <a:lnTo>
                  <a:pt x="285750" y="219075"/>
                </a:lnTo>
                <a:lnTo>
                  <a:pt x="809625" y="371475"/>
                </a:lnTo>
                <a:lnTo>
                  <a:pt x="1066800" y="485775"/>
                </a:lnTo>
                <a:lnTo>
                  <a:pt x="1123950" y="523875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6829425" y="781050"/>
            <a:ext cx="619125" cy="1528763"/>
          </a:xfrm>
          <a:custGeom>
            <a:avLst/>
            <a:gdLst>
              <a:gd name="connsiteX0" fmla="*/ 352470 w 619170"/>
              <a:gd name="connsiteY0" fmla="*/ 1734173 h 1734173"/>
              <a:gd name="connsiteX1" fmla="*/ 352470 w 619170"/>
              <a:gd name="connsiteY1" fmla="*/ 1734173 h 1734173"/>
              <a:gd name="connsiteX2" fmla="*/ 400095 w 619170"/>
              <a:gd name="connsiteY2" fmla="*/ 1667498 h 1734173"/>
              <a:gd name="connsiteX3" fmla="*/ 428670 w 619170"/>
              <a:gd name="connsiteY3" fmla="*/ 1657973 h 1734173"/>
              <a:gd name="connsiteX4" fmla="*/ 438195 w 619170"/>
              <a:gd name="connsiteY4" fmla="*/ 1629398 h 1734173"/>
              <a:gd name="connsiteX5" fmla="*/ 495345 w 619170"/>
              <a:gd name="connsiteY5" fmla="*/ 1619873 h 1734173"/>
              <a:gd name="connsiteX6" fmla="*/ 523920 w 619170"/>
              <a:gd name="connsiteY6" fmla="*/ 1610348 h 1734173"/>
              <a:gd name="connsiteX7" fmla="*/ 581070 w 619170"/>
              <a:gd name="connsiteY7" fmla="*/ 1562723 h 1734173"/>
              <a:gd name="connsiteX8" fmla="*/ 609645 w 619170"/>
              <a:gd name="connsiteY8" fmla="*/ 1543673 h 1734173"/>
              <a:gd name="connsiteX9" fmla="*/ 619170 w 619170"/>
              <a:gd name="connsiteY9" fmla="*/ 1515098 h 1734173"/>
              <a:gd name="connsiteX10" fmla="*/ 600120 w 619170"/>
              <a:gd name="connsiteY10" fmla="*/ 1410323 h 1734173"/>
              <a:gd name="connsiteX11" fmla="*/ 552495 w 619170"/>
              <a:gd name="connsiteY11" fmla="*/ 1324598 h 1734173"/>
              <a:gd name="connsiteX12" fmla="*/ 542970 w 619170"/>
              <a:gd name="connsiteY12" fmla="*/ 1153148 h 1734173"/>
              <a:gd name="connsiteX13" fmla="*/ 533445 w 619170"/>
              <a:gd name="connsiteY13" fmla="*/ 1124573 h 1734173"/>
              <a:gd name="connsiteX14" fmla="*/ 523920 w 619170"/>
              <a:gd name="connsiteY14" fmla="*/ 1076948 h 1734173"/>
              <a:gd name="connsiteX15" fmla="*/ 504870 w 619170"/>
              <a:gd name="connsiteY15" fmla="*/ 1010273 h 1734173"/>
              <a:gd name="connsiteX16" fmla="*/ 466770 w 619170"/>
              <a:gd name="connsiteY16" fmla="*/ 991223 h 1734173"/>
              <a:gd name="connsiteX17" fmla="*/ 438195 w 619170"/>
              <a:gd name="connsiteY17" fmla="*/ 972173 h 1734173"/>
              <a:gd name="connsiteX18" fmla="*/ 381045 w 619170"/>
              <a:gd name="connsiteY18" fmla="*/ 953123 h 1734173"/>
              <a:gd name="connsiteX19" fmla="*/ 304845 w 619170"/>
              <a:gd name="connsiteY19" fmla="*/ 886448 h 1734173"/>
              <a:gd name="connsiteX20" fmla="*/ 276270 w 619170"/>
              <a:gd name="connsiteY20" fmla="*/ 867398 h 1734173"/>
              <a:gd name="connsiteX21" fmla="*/ 266745 w 619170"/>
              <a:gd name="connsiteY21" fmla="*/ 838823 h 1734173"/>
              <a:gd name="connsiteX22" fmla="*/ 257220 w 619170"/>
              <a:gd name="connsiteY22" fmla="*/ 772148 h 1734173"/>
              <a:gd name="connsiteX23" fmla="*/ 285795 w 619170"/>
              <a:gd name="connsiteY23" fmla="*/ 762623 h 1734173"/>
              <a:gd name="connsiteX24" fmla="*/ 314370 w 619170"/>
              <a:gd name="connsiteY24" fmla="*/ 743573 h 1734173"/>
              <a:gd name="connsiteX25" fmla="*/ 333420 w 619170"/>
              <a:gd name="connsiteY25" fmla="*/ 714998 h 1734173"/>
              <a:gd name="connsiteX26" fmla="*/ 323895 w 619170"/>
              <a:gd name="connsiteY26" fmla="*/ 657848 h 1734173"/>
              <a:gd name="connsiteX27" fmla="*/ 295320 w 619170"/>
              <a:gd name="connsiteY27" fmla="*/ 591173 h 1734173"/>
              <a:gd name="connsiteX28" fmla="*/ 314370 w 619170"/>
              <a:gd name="connsiteY28" fmla="*/ 562598 h 1734173"/>
              <a:gd name="connsiteX29" fmla="*/ 342945 w 619170"/>
              <a:gd name="connsiteY29" fmla="*/ 534023 h 1734173"/>
              <a:gd name="connsiteX30" fmla="*/ 361995 w 619170"/>
              <a:gd name="connsiteY30" fmla="*/ 476873 h 1734173"/>
              <a:gd name="connsiteX31" fmla="*/ 371520 w 619170"/>
              <a:gd name="connsiteY31" fmla="*/ 448298 h 1734173"/>
              <a:gd name="connsiteX32" fmla="*/ 390570 w 619170"/>
              <a:gd name="connsiteY32" fmla="*/ 419723 h 1734173"/>
              <a:gd name="connsiteX33" fmla="*/ 371520 w 619170"/>
              <a:gd name="connsiteY33" fmla="*/ 391148 h 1734173"/>
              <a:gd name="connsiteX34" fmla="*/ 314370 w 619170"/>
              <a:gd name="connsiteY34" fmla="*/ 362573 h 1734173"/>
              <a:gd name="connsiteX35" fmla="*/ 257220 w 619170"/>
              <a:gd name="connsiteY35" fmla="*/ 333998 h 1734173"/>
              <a:gd name="connsiteX36" fmla="*/ 228645 w 619170"/>
              <a:gd name="connsiteY36" fmla="*/ 343523 h 1734173"/>
              <a:gd name="connsiteX37" fmla="*/ 219120 w 619170"/>
              <a:gd name="connsiteY37" fmla="*/ 372098 h 1734173"/>
              <a:gd name="connsiteX38" fmla="*/ 209595 w 619170"/>
              <a:gd name="connsiteY38" fmla="*/ 429248 h 1734173"/>
              <a:gd name="connsiteX39" fmla="*/ 219120 w 619170"/>
              <a:gd name="connsiteY39" fmla="*/ 486398 h 1734173"/>
              <a:gd name="connsiteX40" fmla="*/ 190545 w 619170"/>
              <a:gd name="connsiteY40" fmla="*/ 505448 h 1734173"/>
              <a:gd name="connsiteX41" fmla="*/ 133395 w 619170"/>
              <a:gd name="connsiteY41" fmla="*/ 476873 h 1734173"/>
              <a:gd name="connsiteX42" fmla="*/ 114345 w 619170"/>
              <a:gd name="connsiteY42" fmla="*/ 419723 h 1734173"/>
              <a:gd name="connsiteX43" fmla="*/ 104820 w 619170"/>
              <a:gd name="connsiteY43" fmla="*/ 372098 h 1734173"/>
              <a:gd name="connsiteX44" fmla="*/ 76245 w 619170"/>
              <a:gd name="connsiteY44" fmla="*/ 343523 h 1734173"/>
              <a:gd name="connsiteX45" fmla="*/ 19095 w 619170"/>
              <a:gd name="connsiteY45" fmla="*/ 324473 h 1734173"/>
              <a:gd name="connsiteX46" fmla="*/ 45 w 619170"/>
              <a:gd name="connsiteY46" fmla="*/ 295898 h 1734173"/>
              <a:gd name="connsiteX47" fmla="*/ 19095 w 619170"/>
              <a:gd name="connsiteY47" fmla="*/ 210173 h 1734173"/>
              <a:gd name="connsiteX48" fmla="*/ 47670 w 619170"/>
              <a:gd name="connsiteY48" fmla="*/ 191123 h 1734173"/>
              <a:gd name="connsiteX49" fmla="*/ 57195 w 619170"/>
              <a:gd name="connsiteY49" fmla="*/ 162548 h 1734173"/>
              <a:gd name="connsiteX50" fmla="*/ 114345 w 619170"/>
              <a:gd name="connsiteY50" fmla="*/ 133973 h 1734173"/>
              <a:gd name="connsiteX51" fmla="*/ 181020 w 619170"/>
              <a:gd name="connsiteY51" fmla="*/ 95873 h 1734173"/>
              <a:gd name="connsiteX52" fmla="*/ 209595 w 619170"/>
              <a:gd name="connsiteY52" fmla="*/ 86348 h 1734173"/>
              <a:gd name="connsiteX53" fmla="*/ 238170 w 619170"/>
              <a:gd name="connsiteY53" fmla="*/ 57773 h 1734173"/>
              <a:gd name="connsiteX54" fmla="*/ 266745 w 619170"/>
              <a:gd name="connsiteY54" fmla="*/ 38723 h 1734173"/>
              <a:gd name="connsiteX55" fmla="*/ 285795 w 619170"/>
              <a:gd name="connsiteY55" fmla="*/ 10148 h 1734173"/>
              <a:gd name="connsiteX56" fmla="*/ 342945 w 619170"/>
              <a:gd name="connsiteY56" fmla="*/ 623 h 1734173"/>
              <a:gd name="connsiteX57" fmla="*/ 342945 w 619170"/>
              <a:gd name="connsiteY57" fmla="*/ 623 h 1734173"/>
              <a:gd name="connsiteX0" fmla="*/ 352470 w 619170"/>
              <a:gd name="connsiteY0" fmla="*/ 1733550 h 1733550"/>
              <a:gd name="connsiteX1" fmla="*/ 352470 w 619170"/>
              <a:gd name="connsiteY1" fmla="*/ 1733550 h 1733550"/>
              <a:gd name="connsiteX2" fmla="*/ 400095 w 619170"/>
              <a:gd name="connsiteY2" fmla="*/ 1666875 h 1733550"/>
              <a:gd name="connsiteX3" fmla="*/ 428670 w 619170"/>
              <a:gd name="connsiteY3" fmla="*/ 1657350 h 1733550"/>
              <a:gd name="connsiteX4" fmla="*/ 438195 w 619170"/>
              <a:gd name="connsiteY4" fmla="*/ 1628775 h 1733550"/>
              <a:gd name="connsiteX5" fmla="*/ 495345 w 619170"/>
              <a:gd name="connsiteY5" fmla="*/ 1619250 h 1733550"/>
              <a:gd name="connsiteX6" fmla="*/ 523920 w 619170"/>
              <a:gd name="connsiteY6" fmla="*/ 1609725 h 1733550"/>
              <a:gd name="connsiteX7" fmla="*/ 581070 w 619170"/>
              <a:gd name="connsiteY7" fmla="*/ 1562100 h 1733550"/>
              <a:gd name="connsiteX8" fmla="*/ 609645 w 619170"/>
              <a:gd name="connsiteY8" fmla="*/ 1543050 h 1733550"/>
              <a:gd name="connsiteX9" fmla="*/ 619170 w 619170"/>
              <a:gd name="connsiteY9" fmla="*/ 1514475 h 1733550"/>
              <a:gd name="connsiteX10" fmla="*/ 600120 w 619170"/>
              <a:gd name="connsiteY10" fmla="*/ 1409700 h 1733550"/>
              <a:gd name="connsiteX11" fmla="*/ 552495 w 619170"/>
              <a:gd name="connsiteY11" fmla="*/ 1323975 h 1733550"/>
              <a:gd name="connsiteX12" fmla="*/ 542970 w 619170"/>
              <a:gd name="connsiteY12" fmla="*/ 1152525 h 1733550"/>
              <a:gd name="connsiteX13" fmla="*/ 533445 w 619170"/>
              <a:gd name="connsiteY13" fmla="*/ 1123950 h 1733550"/>
              <a:gd name="connsiteX14" fmla="*/ 523920 w 619170"/>
              <a:gd name="connsiteY14" fmla="*/ 1076325 h 1733550"/>
              <a:gd name="connsiteX15" fmla="*/ 504870 w 619170"/>
              <a:gd name="connsiteY15" fmla="*/ 1009650 h 1733550"/>
              <a:gd name="connsiteX16" fmla="*/ 466770 w 619170"/>
              <a:gd name="connsiteY16" fmla="*/ 990600 h 1733550"/>
              <a:gd name="connsiteX17" fmla="*/ 438195 w 619170"/>
              <a:gd name="connsiteY17" fmla="*/ 971550 h 1733550"/>
              <a:gd name="connsiteX18" fmla="*/ 381045 w 619170"/>
              <a:gd name="connsiteY18" fmla="*/ 952500 h 1733550"/>
              <a:gd name="connsiteX19" fmla="*/ 304845 w 619170"/>
              <a:gd name="connsiteY19" fmla="*/ 885825 h 1733550"/>
              <a:gd name="connsiteX20" fmla="*/ 276270 w 619170"/>
              <a:gd name="connsiteY20" fmla="*/ 866775 h 1733550"/>
              <a:gd name="connsiteX21" fmla="*/ 266745 w 619170"/>
              <a:gd name="connsiteY21" fmla="*/ 838200 h 1733550"/>
              <a:gd name="connsiteX22" fmla="*/ 257220 w 619170"/>
              <a:gd name="connsiteY22" fmla="*/ 771525 h 1733550"/>
              <a:gd name="connsiteX23" fmla="*/ 285795 w 619170"/>
              <a:gd name="connsiteY23" fmla="*/ 762000 h 1733550"/>
              <a:gd name="connsiteX24" fmla="*/ 314370 w 619170"/>
              <a:gd name="connsiteY24" fmla="*/ 742950 h 1733550"/>
              <a:gd name="connsiteX25" fmla="*/ 333420 w 619170"/>
              <a:gd name="connsiteY25" fmla="*/ 714375 h 1733550"/>
              <a:gd name="connsiteX26" fmla="*/ 323895 w 619170"/>
              <a:gd name="connsiteY26" fmla="*/ 657225 h 1733550"/>
              <a:gd name="connsiteX27" fmla="*/ 295320 w 619170"/>
              <a:gd name="connsiteY27" fmla="*/ 590550 h 1733550"/>
              <a:gd name="connsiteX28" fmla="*/ 314370 w 619170"/>
              <a:gd name="connsiteY28" fmla="*/ 561975 h 1733550"/>
              <a:gd name="connsiteX29" fmla="*/ 342945 w 619170"/>
              <a:gd name="connsiteY29" fmla="*/ 533400 h 1733550"/>
              <a:gd name="connsiteX30" fmla="*/ 361995 w 619170"/>
              <a:gd name="connsiteY30" fmla="*/ 476250 h 1733550"/>
              <a:gd name="connsiteX31" fmla="*/ 371520 w 619170"/>
              <a:gd name="connsiteY31" fmla="*/ 447675 h 1733550"/>
              <a:gd name="connsiteX32" fmla="*/ 390570 w 619170"/>
              <a:gd name="connsiteY32" fmla="*/ 419100 h 1733550"/>
              <a:gd name="connsiteX33" fmla="*/ 371520 w 619170"/>
              <a:gd name="connsiteY33" fmla="*/ 390525 h 1733550"/>
              <a:gd name="connsiteX34" fmla="*/ 314370 w 619170"/>
              <a:gd name="connsiteY34" fmla="*/ 361950 h 1733550"/>
              <a:gd name="connsiteX35" fmla="*/ 257220 w 619170"/>
              <a:gd name="connsiteY35" fmla="*/ 333375 h 1733550"/>
              <a:gd name="connsiteX36" fmla="*/ 228645 w 619170"/>
              <a:gd name="connsiteY36" fmla="*/ 342900 h 1733550"/>
              <a:gd name="connsiteX37" fmla="*/ 219120 w 619170"/>
              <a:gd name="connsiteY37" fmla="*/ 371475 h 1733550"/>
              <a:gd name="connsiteX38" fmla="*/ 209595 w 619170"/>
              <a:gd name="connsiteY38" fmla="*/ 428625 h 1733550"/>
              <a:gd name="connsiteX39" fmla="*/ 219120 w 619170"/>
              <a:gd name="connsiteY39" fmla="*/ 485775 h 1733550"/>
              <a:gd name="connsiteX40" fmla="*/ 190545 w 619170"/>
              <a:gd name="connsiteY40" fmla="*/ 504825 h 1733550"/>
              <a:gd name="connsiteX41" fmla="*/ 133395 w 619170"/>
              <a:gd name="connsiteY41" fmla="*/ 476250 h 1733550"/>
              <a:gd name="connsiteX42" fmla="*/ 114345 w 619170"/>
              <a:gd name="connsiteY42" fmla="*/ 419100 h 1733550"/>
              <a:gd name="connsiteX43" fmla="*/ 104820 w 619170"/>
              <a:gd name="connsiteY43" fmla="*/ 371475 h 1733550"/>
              <a:gd name="connsiteX44" fmla="*/ 76245 w 619170"/>
              <a:gd name="connsiteY44" fmla="*/ 342900 h 1733550"/>
              <a:gd name="connsiteX45" fmla="*/ 19095 w 619170"/>
              <a:gd name="connsiteY45" fmla="*/ 323850 h 1733550"/>
              <a:gd name="connsiteX46" fmla="*/ 45 w 619170"/>
              <a:gd name="connsiteY46" fmla="*/ 295275 h 1733550"/>
              <a:gd name="connsiteX47" fmla="*/ 19095 w 619170"/>
              <a:gd name="connsiteY47" fmla="*/ 209550 h 1733550"/>
              <a:gd name="connsiteX48" fmla="*/ 47670 w 619170"/>
              <a:gd name="connsiteY48" fmla="*/ 190500 h 1733550"/>
              <a:gd name="connsiteX49" fmla="*/ 57195 w 619170"/>
              <a:gd name="connsiteY49" fmla="*/ 161925 h 1733550"/>
              <a:gd name="connsiteX50" fmla="*/ 114345 w 619170"/>
              <a:gd name="connsiteY50" fmla="*/ 133350 h 1733550"/>
              <a:gd name="connsiteX51" fmla="*/ 181020 w 619170"/>
              <a:gd name="connsiteY51" fmla="*/ 95250 h 1733550"/>
              <a:gd name="connsiteX52" fmla="*/ 209595 w 619170"/>
              <a:gd name="connsiteY52" fmla="*/ 85725 h 1733550"/>
              <a:gd name="connsiteX53" fmla="*/ 238170 w 619170"/>
              <a:gd name="connsiteY53" fmla="*/ 57150 h 1733550"/>
              <a:gd name="connsiteX54" fmla="*/ 266745 w 619170"/>
              <a:gd name="connsiteY54" fmla="*/ 38100 h 1733550"/>
              <a:gd name="connsiteX55" fmla="*/ 342945 w 619170"/>
              <a:gd name="connsiteY55" fmla="*/ 0 h 1733550"/>
              <a:gd name="connsiteX56" fmla="*/ 342945 w 619170"/>
              <a:gd name="connsiteY56" fmla="*/ 0 h 1733550"/>
              <a:gd name="connsiteX0" fmla="*/ 352470 w 619170"/>
              <a:gd name="connsiteY0" fmla="*/ 1733550 h 1733550"/>
              <a:gd name="connsiteX1" fmla="*/ 352470 w 619170"/>
              <a:gd name="connsiteY1" fmla="*/ 1733550 h 1733550"/>
              <a:gd name="connsiteX2" fmla="*/ 400095 w 619170"/>
              <a:gd name="connsiteY2" fmla="*/ 1666875 h 1733550"/>
              <a:gd name="connsiteX3" fmla="*/ 428670 w 619170"/>
              <a:gd name="connsiteY3" fmla="*/ 1657350 h 1733550"/>
              <a:gd name="connsiteX4" fmla="*/ 438195 w 619170"/>
              <a:gd name="connsiteY4" fmla="*/ 1628775 h 1733550"/>
              <a:gd name="connsiteX5" fmla="*/ 495345 w 619170"/>
              <a:gd name="connsiteY5" fmla="*/ 1619250 h 1733550"/>
              <a:gd name="connsiteX6" fmla="*/ 523920 w 619170"/>
              <a:gd name="connsiteY6" fmla="*/ 1609725 h 1733550"/>
              <a:gd name="connsiteX7" fmla="*/ 581070 w 619170"/>
              <a:gd name="connsiteY7" fmla="*/ 1562100 h 1733550"/>
              <a:gd name="connsiteX8" fmla="*/ 609645 w 619170"/>
              <a:gd name="connsiteY8" fmla="*/ 1543050 h 1733550"/>
              <a:gd name="connsiteX9" fmla="*/ 619170 w 619170"/>
              <a:gd name="connsiteY9" fmla="*/ 1514475 h 1733550"/>
              <a:gd name="connsiteX10" fmla="*/ 600120 w 619170"/>
              <a:gd name="connsiteY10" fmla="*/ 1409700 h 1733550"/>
              <a:gd name="connsiteX11" fmla="*/ 552495 w 619170"/>
              <a:gd name="connsiteY11" fmla="*/ 1323975 h 1733550"/>
              <a:gd name="connsiteX12" fmla="*/ 542970 w 619170"/>
              <a:gd name="connsiteY12" fmla="*/ 1152525 h 1733550"/>
              <a:gd name="connsiteX13" fmla="*/ 533445 w 619170"/>
              <a:gd name="connsiteY13" fmla="*/ 1123950 h 1733550"/>
              <a:gd name="connsiteX14" fmla="*/ 523920 w 619170"/>
              <a:gd name="connsiteY14" fmla="*/ 1076325 h 1733550"/>
              <a:gd name="connsiteX15" fmla="*/ 504870 w 619170"/>
              <a:gd name="connsiteY15" fmla="*/ 1009650 h 1733550"/>
              <a:gd name="connsiteX16" fmla="*/ 466770 w 619170"/>
              <a:gd name="connsiteY16" fmla="*/ 990600 h 1733550"/>
              <a:gd name="connsiteX17" fmla="*/ 438195 w 619170"/>
              <a:gd name="connsiteY17" fmla="*/ 971550 h 1733550"/>
              <a:gd name="connsiteX18" fmla="*/ 381045 w 619170"/>
              <a:gd name="connsiteY18" fmla="*/ 952500 h 1733550"/>
              <a:gd name="connsiteX19" fmla="*/ 304845 w 619170"/>
              <a:gd name="connsiteY19" fmla="*/ 885825 h 1733550"/>
              <a:gd name="connsiteX20" fmla="*/ 276270 w 619170"/>
              <a:gd name="connsiteY20" fmla="*/ 866775 h 1733550"/>
              <a:gd name="connsiteX21" fmla="*/ 266745 w 619170"/>
              <a:gd name="connsiteY21" fmla="*/ 838200 h 1733550"/>
              <a:gd name="connsiteX22" fmla="*/ 257220 w 619170"/>
              <a:gd name="connsiteY22" fmla="*/ 771525 h 1733550"/>
              <a:gd name="connsiteX23" fmla="*/ 285795 w 619170"/>
              <a:gd name="connsiteY23" fmla="*/ 762000 h 1733550"/>
              <a:gd name="connsiteX24" fmla="*/ 314370 w 619170"/>
              <a:gd name="connsiteY24" fmla="*/ 742950 h 1733550"/>
              <a:gd name="connsiteX25" fmla="*/ 333420 w 619170"/>
              <a:gd name="connsiteY25" fmla="*/ 714375 h 1733550"/>
              <a:gd name="connsiteX26" fmla="*/ 323895 w 619170"/>
              <a:gd name="connsiteY26" fmla="*/ 657225 h 1733550"/>
              <a:gd name="connsiteX27" fmla="*/ 295320 w 619170"/>
              <a:gd name="connsiteY27" fmla="*/ 590550 h 1733550"/>
              <a:gd name="connsiteX28" fmla="*/ 314370 w 619170"/>
              <a:gd name="connsiteY28" fmla="*/ 561975 h 1733550"/>
              <a:gd name="connsiteX29" fmla="*/ 342945 w 619170"/>
              <a:gd name="connsiteY29" fmla="*/ 533400 h 1733550"/>
              <a:gd name="connsiteX30" fmla="*/ 361995 w 619170"/>
              <a:gd name="connsiteY30" fmla="*/ 476250 h 1733550"/>
              <a:gd name="connsiteX31" fmla="*/ 371520 w 619170"/>
              <a:gd name="connsiteY31" fmla="*/ 447675 h 1733550"/>
              <a:gd name="connsiteX32" fmla="*/ 390570 w 619170"/>
              <a:gd name="connsiteY32" fmla="*/ 419100 h 1733550"/>
              <a:gd name="connsiteX33" fmla="*/ 371520 w 619170"/>
              <a:gd name="connsiteY33" fmla="*/ 390525 h 1733550"/>
              <a:gd name="connsiteX34" fmla="*/ 314370 w 619170"/>
              <a:gd name="connsiteY34" fmla="*/ 361950 h 1733550"/>
              <a:gd name="connsiteX35" fmla="*/ 257220 w 619170"/>
              <a:gd name="connsiteY35" fmla="*/ 333375 h 1733550"/>
              <a:gd name="connsiteX36" fmla="*/ 228645 w 619170"/>
              <a:gd name="connsiteY36" fmla="*/ 342900 h 1733550"/>
              <a:gd name="connsiteX37" fmla="*/ 219120 w 619170"/>
              <a:gd name="connsiteY37" fmla="*/ 371475 h 1733550"/>
              <a:gd name="connsiteX38" fmla="*/ 209595 w 619170"/>
              <a:gd name="connsiteY38" fmla="*/ 428625 h 1733550"/>
              <a:gd name="connsiteX39" fmla="*/ 219120 w 619170"/>
              <a:gd name="connsiteY39" fmla="*/ 485775 h 1733550"/>
              <a:gd name="connsiteX40" fmla="*/ 190545 w 619170"/>
              <a:gd name="connsiteY40" fmla="*/ 504825 h 1733550"/>
              <a:gd name="connsiteX41" fmla="*/ 133395 w 619170"/>
              <a:gd name="connsiteY41" fmla="*/ 476250 h 1733550"/>
              <a:gd name="connsiteX42" fmla="*/ 114345 w 619170"/>
              <a:gd name="connsiteY42" fmla="*/ 419100 h 1733550"/>
              <a:gd name="connsiteX43" fmla="*/ 104820 w 619170"/>
              <a:gd name="connsiteY43" fmla="*/ 371475 h 1733550"/>
              <a:gd name="connsiteX44" fmla="*/ 76245 w 619170"/>
              <a:gd name="connsiteY44" fmla="*/ 342900 h 1733550"/>
              <a:gd name="connsiteX45" fmla="*/ 19095 w 619170"/>
              <a:gd name="connsiteY45" fmla="*/ 323850 h 1733550"/>
              <a:gd name="connsiteX46" fmla="*/ 45 w 619170"/>
              <a:gd name="connsiteY46" fmla="*/ 295275 h 1733550"/>
              <a:gd name="connsiteX47" fmla="*/ 19095 w 619170"/>
              <a:gd name="connsiteY47" fmla="*/ 209550 h 1733550"/>
              <a:gd name="connsiteX48" fmla="*/ 47670 w 619170"/>
              <a:gd name="connsiteY48" fmla="*/ 190500 h 1733550"/>
              <a:gd name="connsiteX49" fmla="*/ 57195 w 619170"/>
              <a:gd name="connsiteY49" fmla="*/ 161925 h 1733550"/>
              <a:gd name="connsiteX50" fmla="*/ 114345 w 619170"/>
              <a:gd name="connsiteY50" fmla="*/ 133350 h 1733550"/>
              <a:gd name="connsiteX51" fmla="*/ 181020 w 619170"/>
              <a:gd name="connsiteY51" fmla="*/ 95250 h 1733550"/>
              <a:gd name="connsiteX52" fmla="*/ 209595 w 619170"/>
              <a:gd name="connsiteY52" fmla="*/ 85725 h 1733550"/>
              <a:gd name="connsiteX53" fmla="*/ 266745 w 619170"/>
              <a:gd name="connsiteY53" fmla="*/ 38100 h 1733550"/>
              <a:gd name="connsiteX54" fmla="*/ 342945 w 619170"/>
              <a:gd name="connsiteY54" fmla="*/ 0 h 1733550"/>
              <a:gd name="connsiteX55" fmla="*/ 342945 w 619170"/>
              <a:gd name="connsiteY55" fmla="*/ 0 h 1733550"/>
              <a:gd name="connsiteX0" fmla="*/ 352470 w 619170"/>
              <a:gd name="connsiteY0" fmla="*/ 1733550 h 1733550"/>
              <a:gd name="connsiteX1" fmla="*/ 352470 w 619170"/>
              <a:gd name="connsiteY1" fmla="*/ 1733550 h 1733550"/>
              <a:gd name="connsiteX2" fmla="*/ 400095 w 619170"/>
              <a:gd name="connsiteY2" fmla="*/ 1666875 h 1733550"/>
              <a:gd name="connsiteX3" fmla="*/ 428670 w 619170"/>
              <a:gd name="connsiteY3" fmla="*/ 1657350 h 1733550"/>
              <a:gd name="connsiteX4" fmla="*/ 438195 w 619170"/>
              <a:gd name="connsiteY4" fmla="*/ 1628775 h 1733550"/>
              <a:gd name="connsiteX5" fmla="*/ 495345 w 619170"/>
              <a:gd name="connsiteY5" fmla="*/ 1619250 h 1733550"/>
              <a:gd name="connsiteX6" fmla="*/ 523920 w 619170"/>
              <a:gd name="connsiteY6" fmla="*/ 1609725 h 1733550"/>
              <a:gd name="connsiteX7" fmla="*/ 581070 w 619170"/>
              <a:gd name="connsiteY7" fmla="*/ 1562100 h 1733550"/>
              <a:gd name="connsiteX8" fmla="*/ 609645 w 619170"/>
              <a:gd name="connsiteY8" fmla="*/ 1543050 h 1733550"/>
              <a:gd name="connsiteX9" fmla="*/ 619170 w 619170"/>
              <a:gd name="connsiteY9" fmla="*/ 1514475 h 1733550"/>
              <a:gd name="connsiteX10" fmla="*/ 600120 w 619170"/>
              <a:gd name="connsiteY10" fmla="*/ 1409700 h 1733550"/>
              <a:gd name="connsiteX11" fmla="*/ 552495 w 619170"/>
              <a:gd name="connsiteY11" fmla="*/ 1323975 h 1733550"/>
              <a:gd name="connsiteX12" fmla="*/ 542970 w 619170"/>
              <a:gd name="connsiteY12" fmla="*/ 1152525 h 1733550"/>
              <a:gd name="connsiteX13" fmla="*/ 533445 w 619170"/>
              <a:gd name="connsiteY13" fmla="*/ 1123950 h 1733550"/>
              <a:gd name="connsiteX14" fmla="*/ 523920 w 619170"/>
              <a:gd name="connsiteY14" fmla="*/ 1076325 h 1733550"/>
              <a:gd name="connsiteX15" fmla="*/ 504870 w 619170"/>
              <a:gd name="connsiteY15" fmla="*/ 1009650 h 1733550"/>
              <a:gd name="connsiteX16" fmla="*/ 466770 w 619170"/>
              <a:gd name="connsiteY16" fmla="*/ 990600 h 1733550"/>
              <a:gd name="connsiteX17" fmla="*/ 438195 w 619170"/>
              <a:gd name="connsiteY17" fmla="*/ 971550 h 1733550"/>
              <a:gd name="connsiteX18" fmla="*/ 381045 w 619170"/>
              <a:gd name="connsiteY18" fmla="*/ 952500 h 1733550"/>
              <a:gd name="connsiteX19" fmla="*/ 304845 w 619170"/>
              <a:gd name="connsiteY19" fmla="*/ 885825 h 1733550"/>
              <a:gd name="connsiteX20" fmla="*/ 276270 w 619170"/>
              <a:gd name="connsiteY20" fmla="*/ 866775 h 1733550"/>
              <a:gd name="connsiteX21" fmla="*/ 266745 w 619170"/>
              <a:gd name="connsiteY21" fmla="*/ 838200 h 1733550"/>
              <a:gd name="connsiteX22" fmla="*/ 257220 w 619170"/>
              <a:gd name="connsiteY22" fmla="*/ 771525 h 1733550"/>
              <a:gd name="connsiteX23" fmla="*/ 285795 w 619170"/>
              <a:gd name="connsiteY23" fmla="*/ 762000 h 1733550"/>
              <a:gd name="connsiteX24" fmla="*/ 314370 w 619170"/>
              <a:gd name="connsiteY24" fmla="*/ 742950 h 1733550"/>
              <a:gd name="connsiteX25" fmla="*/ 333420 w 619170"/>
              <a:gd name="connsiteY25" fmla="*/ 714375 h 1733550"/>
              <a:gd name="connsiteX26" fmla="*/ 323895 w 619170"/>
              <a:gd name="connsiteY26" fmla="*/ 657225 h 1733550"/>
              <a:gd name="connsiteX27" fmla="*/ 295320 w 619170"/>
              <a:gd name="connsiteY27" fmla="*/ 590550 h 1733550"/>
              <a:gd name="connsiteX28" fmla="*/ 314370 w 619170"/>
              <a:gd name="connsiteY28" fmla="*/ 561975 h 1733550"/>
              <a:gd name="connsiteX29" fmla="*/ 342945 w 619170"/>
              <a:gd name="connsiteY29" fmla="*/ 533400 h 1733550"/>
              <a:gd name="connsiteX30" fmla="*/ 361995 w 619170"/>
              <a:gd name="connsiteY30" fmla="*/ 476250 h 1733550"/>
              <a:gd name="connsiteX31" fmla="*/ 371520 w 619170"/>
              <a:gd name="connsiteY31" fmla="*/ 447675 h 1733550"/>
              <a:gd name="connsiteX32" fmla="*/ 390570 w 619170"/>
              <a:gd name="connsiteY32" fmla="*/ 419100 h 1733550"/>
              <a:gd name="connsiteX33" fmla="*/ 371520 w 619170"/>
              <a:gd name="connsiteY33" fmla="*/ 390525 h 1733550"/>
              <a:gd name="connsiteX34" fmla="*/ 314370 w 619170"/>
              <a:gd name="connsiteY34" fmla="*/ 361950 h 1733550"/>
              <a:gd name="connsiteX35" fmla="*/ 257220 w 619170"/>
              <a:gd name="connsiteY35" fmla="*/ 333375 h 1733550"/>
              <a:gd name="connsiteX36" fmla="*/ 228645 w 619170"/>
              <a:gd name="connsiteY36" fmla="*/ 342900 h 1733550"/>
              <a:gd name="connsiteX37" fmla="*/ 219120 w 619170"/>
              <a:gd name="connsiteY37" fmla="*/ 371475 h 1733550"/>
              <a:gd name="connsiteX38" fmla="*/ 209595 w 619170"/>
              <a:gd name="connsiteY38" fmla="*/ 428625 h 1733550"/>
              <a:gd name="connsiteX39" fmla="*/ 219120 w 619170"/>
              <a:gd name="connsiteY39" fmla="*/ 485775 h 1733550"/>
              <a:gd name="connsiteX40" fmla="*/ 190545 w 619170"/>
              <a:gd name="connsiteY40" fmla="*/ 504825 h 1733550"/>
              <a:gd name="connsiteX41" fmla="*/ 133395 w 619170"/>
              <a:gd name="connsiteY41" fmla="*/ 476250 h 1733550"/>
              <a:gd name="connsiteX42" fmla="*/ 114345 w 619170"/>
              <a:gd name="connsiteY42" fmla="*/ 419100 h 1733550"/>
              <a:gd name="connsiteX43" fmla="*/ 104820 w 619170"/>
              <a:gd name="connsiteY43" fmla="*/ 371475 h 1733550"/>
              <a:gd name="connsiteX44" fmla="*/ 76245 w 619170"/>
              <a:gd name="connsiteY44" fmla="*/ 342900 h 1733550"/>
              <a:gd name="connsiteX45" fmla="*/ 19095 w 619170"/>
              <a:gd name="connsiteY45" fmla="*/ 323850 h 1733550"/>
              <a:gd name="connsiteX46" fmla="*/ 45 w 619170"/>
              <a:gd name="connsiteY46" fmla="*/ 295275 h 1733550"/>
              <a:gd name="connsiteX47" fmla="*/ 19095 w 619170"/>
              <a:gd name="connsiteY47" fmla="*/ 209550 h 1733550"/>
              <a:gd name="connsiteX48" fmla="*/ 47670 w 619170"/>
              <a:gd name="connsiteY48" fmla="*/ 190500 h 1733550"/>
              <a:gd name="connsiteX49" fmla="*/ 57195 w 619170"/>
              <a:gd name="connsiteY49" fmla="*/ 161925 h 1733550"/>
              <a:gd name="connsiteX50" fmla="*/ 114345 w 619170"/>
              <a:gd name="connsiteY50" fmla="*/ 133350 h 1733550"/>
              <a:gd name="connsiteX51" fmla="*/ 181020 w 619170"/>
              <a:gd name="connsiteY51" fmla="*/ 95250 h 1733550"/>
              <a:gd name="connsiteX52" fmla="*/ 266745 w 619170"/>
              <a:gd name="connsiteY52" fmla="*/ 38100 h 1733550"/>
              <a:gd name="connsiteX53" fmla="*/ 342945 w 619170"/>
              <a:gd name="connsiteY53" fmla="*/ 0 h 1733550"/>
              <a:gd name="connsiteX54" fmla="*/ 342945 w 619170"/>
              <a:gd name="connsiteY54" fmla="*/ 0 h 1733550"/>
              <a:gd name="connsiteX0" fmla="*/ 352470 w 619170"/>
              <a:gd name="connsiteY0" fmla="*/ 1733550 h 1733550"/>
              <a:gd name="connsiteX1" fmla="*/ 352470 w 619170"/>
              <a:gd name="connsiteY1" fmla="*/ 1733550 h 1733550"/>
              <a:gd name="connsiteX2" fmla="*/ 400095 w 619170"/>
              <a:gd name="connsiteY2" fmla="*/ 1666875 h 1733550"/>
              <a:gd name="connsiteX3" fmla="*/ 428670 w 619170"/>
              <a:gd name="connsiteY3" fmla="*/ 1657350 h 1733550"/>
              <a:gd name="connsiteX4" fmla="*/ 438195 w 619170"/>
              <a:gd name="connsiteY4" fmla="*/ 1628775 h 1733550"/>
              <a:gd name="connsiteX5" fmla="*/ 495345 w 619170"/>
              <a:gd name="connsiteY5" fmla="*/ 1619250 h 1733550"/>
              <a:gd name="connsiteX6" fmla="*/ 523920 w 619170"/>
              <a:gd name="connsiteY6" fmla="*/ 1609725 h 1733550"/>
              <a:gd name="connsiteX7" fmla="*/ 581070 w 619170"/>
              <a:gd name="connsiteY7" fmla="*/ 1562100 h 1733550"/>
              <a:gd name="connsiteX8" fmla="*/ 609645 w 619170"/>
              <a:gd name="connsiteY8" fmla="*/ 1543050 h 1733550"/>
              <a:gd name="connsiteX9" fmla="*/ 619170 w 619170"/>
              <a:gd name="connsiteY9" fmla="*/ 1514475 h 1733550"/>
              <a:gd name="connsiteX10" fmla="*/ 600120 w 619170"/>
              <a:gd name="connsiteY10" fmla="*/ 1409700 h 1733550"/>
              <a:gd name="connsiteX11" fmla="*/ 552495 w 619170"/>
              <a:gd name="connsiteY11" fmla="*/ 1323975 h 1733550"/>
              <a:gd name="connsiteX12" fmla="*/ 542970 w 619170"/>
              <a:gd name="connsiteY12" fmla="*/ 1152525 h 1733550"/>
              <a:gd name="connsiteX13" fmla="*/ 533445 w 619170"/>
              <a:gd name="connsiteY13" fmla="*/ 1123950 h 1733550"/>
              <a:gd name="connsiteX14" fmla="*/ 523920 w 619170"/>
              <a:gd name="connsiteY14" fmla="*/ 1076325 h 1733550"/>
              <a:gd name="connsiteX15" fmla="*/ 504870 w 619170"/>
              <a:gd name="connsiteY15" fmla="*/ 1009650 h 1733550"/>
              <a:gd name="connsiteX16" fmla="*/ 466770 w 619170"/>
              <a:gd name="connsiteY16" fmla="*/ 990600 h 1733550"/>
              <a:gd name="connsiteX17" fmla="*/ 438195 w 619170"/>
              <a:gd name="connsiteY17" fmla="*/ 971550 h 1733550"/>
              <a:gd name="connsiteX18" fmla="*/ 381045 w 619170"/>
              <a:gd name="connsiteY18" fmla="*/ 952500 h 1733550"/>
              <a:gd name="connsiteX19" fmla="*/ 304845 w 619170"/>
              <a:gd name="connsiteY19" fmla="*/ 885825 h 1733550"/>
              <a:gd name="connsiteX20" fmla="*/ 276270 w 619170"/>
              <a:gd name="connsiteY20" fmla="*/ 866775 h 1733550"/>
              <a:gd name="connsiteX21" fmla="*/ 266745 w 619170"/>
              <a:gd name="connsiteY21" fmla="*/ 838200 h 1733550"/>
              <a:gd name="connsiteX22" fmla="*/ 257220 w 619170"/>
              <a:gd name="connsiteY22" fmla="*/ 771525 h 1733550"/>
              <a:gd name="connsiteX23" fmla="*/ 285795 w 619170"/>
              <a:gd name="connsiteY23" fmla="*/ 762000 h 1733550"/>
              <a:gd name="connsiteX24" fmla="*/ 314370 w 619170"/>
              <a:gd name="connsiteY24" fmla="*/ 742950 h 1733550"/>
              <a:gd name="connsiteX25" fmla="*/ 333420 w 619170"/>
              <a:gd name="connsiteY25" fmla="*/ 714375 h 1733550"/>
              <a:gd name="connsiteX26" fmla="*/ 323895 w 619170"/>
              <a:gd name="connsiteY26" fmla="*/ 657225 h 1733550"/>
              <a:gd name="connsiteX27" fmla="*/ 295320 w 619170"/>
              <a:gd name="connsiteY27" fmla="*/ 590550 h 1733550"/>
              <a:gd name="connsiteX28" fmla="*/ 314370 w 619170"/>
              <a:gd name="connsiteY28" fmla="*/ 561975 h 1733550"/>
              <a:gd name="connsiteX29" fmla="*/ 342945 w 619170"/>
              <a:gd name="connsiteY29" fmla="*/ 533400 h 1733550"/>
              <a:gd name="connsiteX30" fmla="*/ 361995 w 619170"/>
              <a:gd name="connsiteY30" fmla="*/ 476250 h 1733550"/>
              <a:gd name="connsiteX31" fmla="*/ 371520 w 619170"/>
              <a:gd name="connsiteY31" fmla="*/ 447675 h 1733550"/>
              <a:gd name="connsiteX32" fmla="*/ 390570 w 619170"/>
              <a:gd name="connsiteY32" fmla="*/ 419100 h 1733550"/>
              <a:gd name="connsiteX33" fmla="*/ 371520 w 619170"/>
              <a:gd name="connsiteY33" fmla="*/ 390525 h 1733550"/>
              <a:gd name="connsiteX34" fmla="*/ 314370 w 619170"/>
              <a:gd name="connsiteY34" fmla="*/ 361950 h 1733550"/>
              <a:gd name="connsiteX35" fmla="*/ 257220 w 619170"/>
              <a:gd name="connsiteY35" fmla="*/ 333375 h 1733550"/>
              <a:gd name="connsiteX36" fmla="*/ 228645 w 619170"/>
              <a:gd name="connsiteY36" fmla="*/ 342900 h 1733550"/>
              <a:gd name="connsiteX37" fmla="*/ 219120 w 619170"/>
              <a:gd name="connsiteY37" fmla="*/ 371475 h 1733550"/>
              <a:gd name="connsiteX38" fmla="*/ 209595 w 619170"/>
              <a:gd name="connsiteY38" fmla="*/ 428625 h 1733550"/>
              <a:gd name="connsiteX39" fmla="*/ 219120 w 619170"/>
              <a:gd name="connsiteY39" fmla="*/ 485775 h 1733550"/>
              <a:gd name="connsiteX40" fmla="*/ 190545 w 619170"/>
              <a:gd name="connsiteY40" fmla="*/ 504825 h 1733550"/>
              <a:gd name="connsiteX41" fmla="*/ 133395 w 619170"/>
              <a:gd name="connsiteY41" fmla="*/ 476250 h 1733550"/>
              <a:gd name="connsiteX42" fmla="*/ 114345 w 619170"/>
              <a:gd name="connsiteY42" fmla="*/ 419100 h 1733550"/>
              <a:gd name="connsiteX43" fmla="*/ 104820 w 619170"/>
              <a:gd name="connsiteY43" fmla="*/ 371475 h 1733550"/>
              <a:gd name="connsiteX44" fmla="*/ 76245 w 619170"/>
              <a:gd name="connsiteY44" fmla="*/ 342900 h 1733550"/>
              <a:gd name="connsiteX45" fmla="*/ 19095 w 619170"/>
              <a:gd name="connsiteY45" fmla="*/ 323850 h 1733550"/>
              <a:gd name="connsiteX46" fmla="*/ 45 w 619170"/>
              <a:gd name="connsiteY46" fmla="*/ 295275 h 1733550"/>
              <a:gd name="connsiteX47" fmla="*/ 19095 w 619170"/>
              <a:gd name="connsiteY47" fmla="*/ 209550 h 1733550"/>
              <a:gd name="connsiteX48" fmla="*/ 47670 w 619170"/>
              <a:gd name="connsiteY48" fmla="*/ 190500 h 1733550"/>
              <a:gd name="connsiteX49" fmla="*/ 57195 w 619170"/>
              <a:gd name="connsiteY49" fmla="*/ 161925 h 1733550"/>
              <a:gd name="connsiteX50" fmla="*/ 114345 w 619170"/>
              <a:gd name="connsiteY50" fmla="*/ 133350 h 1733550"/>
              <a:gd name="connsiteX51" fmla="*/ 181020 w 619170"/>
              <a:gd name="connsiteY51" fmla="*/ 95250 h 1733550"/>
              <a:gd name="connsiteX52" fmla="*/ 342945 w 619170"/>
              <a:gd name="connsiteY52" fmla="*/ 0 h 1733550"/>
              <a:gd name="connsiteX53" fmla="*/ 342945 w 619170"/>
              <a:gd name="connsiteY53" fmla="*/ 0 h 1733550"/>
              <a:gd name="connsiteX0" fmla="*/ 352470 w 619170"/>
              <a:gd name="connsiteY0" fmla="*/ 1733550 h 1733550"/>
              <a:gd name="connsiteX1" fmla="*/ 352470 w 619170"/>
              <a:gd name="connsiteY1" fmla="*/ 1733550 h 1733550"/>
              <a:gd name="connsiteX2" fmla="*/ 400095 w 619170"/>
              <a:gd name="connsiteY2" fmla="*/ 1666875 h 1733550"/>
              <a:gd name="connsiteX3" fmla="*/ 428670 w 619170"/>
              <a:gd name="connsiteY3" fmla="*/ 1657350 h 1733550"/>
              <a:gd name="connsiteX4" fmla="*/ 438195 w 619170"/>
              <a:gd name="connsiteY4" fmla="*/ 1628775 h 1733550"/>
              <a:gd name="connsiteX5" fmla="*/ 495345 w 619170"/>
              <a:gd name="connsiteY5" fmla="*/ 1619250 h 1733550"/>
              <a:gd name="connsiteX6" fmla="*/ 523920 w 619170"/>
              <a:gd name="connsiteY6" fmla="*/ 1609725 h 1733550"/>
              <a:gd name="connsiteX7" fmla="*/ 581070 w 619170"/>
              <a:gd name="connsiteY7" fmla="*/ 1562100 h 1733550"/>
              <a:gd name="connsiteX8" fmla="*/ 609645 w 619170"/>
              <a:gd name="connsiteY8" fmla="*/ 1543050 h 1733550"/>
              <a:gd name="connsiteX9" fmla="*/ 619170 w 619170"/>
              <a:gd name="connsiteY9" fmla="*/ 1514475 h 1733550"/>
              <a:gd name="connsiteX10" fmla="*/ 600120 w 619170"/>
              <a:gd name="connsiteY10" fmla="*/ 1409700 h 1733550"/>
              <a:gd name="connsiteX11" fmla="*/ 552495 w 619170"/>
              <a:gd name="connsiteY11" fmla="*/ 1323975 h 1733550"/>
              <a:gd name="connsiteX12" fmla="*/ 542970 w 619170"/>
              <a:gd name="connsiteY12" fmla="*/ 1152525 h 1733550"/>
              <a:gd name="connsiteX13" fmla="*/ 533445 w 619170"/>
              <a:gd name="connsiteY13" fmla="*/ 1123950 h 1733550"/>
              <a:gd name="connsiteX14" fmla="*/ 523920 w 619170"/>
              <a:gd name="connsiteY14" fmla="*/ 1076325 h 1733550"/>
              <a:gd name="connsiteX15" fmla="*/ 504870 w 619170"/>
              <a:gd name="connsiteY15" fmla="*/ 1009650 h 1733550"/>
              <a:gd name="connsiteX16" fmla="*/ 466770 w 619170"/>
              <a:gd name="connsiteY16" fmla="*/ 990600 h 1733550"/>
              <a:gd name="connsiteX17" fmla="*/ 438195 w 619170"/>
              <a:gd name="connsiteY17" fmla="*/ 971550 h 1733550"/>
              <a:gd name="connsiteX18" fmla="*/ 381045 w 619170"/>
              <a:gd name="connsiteY18" fmla="*/ 952500 h 1733550"/>
              <a:gd name="connsiteX19" fmla="*/ 304845 w 619170"/>
              <a:gd name="connsiteY19" fmla="*/ 885825 h 1733550"/>
              <a:gd name="connsiteX20" fmla="*/ 276270 w 619170"/>
              <a:gd name="connsiteY20" fmla="*/ 866775 h 1733550"/>
              <a:gd name="connsiteX21" fmla="*/ 266745 w 619170"/>
              <a:gd name="connsiteY21" fmla="*/ 838200 h 1733550"/>
              <a:gd name="connsiteX22" fmla="*/ 257220 w 619170"/>
              <a:gd name="connsiteY22" fmla="*/ 771525 h 1733550"/>
              <a:gd name="connsiteX23" fmla="*/ 285795 w 619170"/>
              <a:gd name="connsiteY23" fmla="*/ 762000 h 1733550"/>
              <a:gd name="connsiteX24" fmla="*/ 314370 w 619170"/>
              <a:gd name="connsiteY24" fmla="*/ 742950 h 1733550"/>
              <a:gd name="connsiteX25" fmla="*/ 333420 w 619170"/>
              <a:gd name="connsiteY25" fmla="*/ 714375 h 1733550"/>
              <a:gd name="connsiteX26" fmla="*/ 323895 w 619170"/>
              <a:gd name="connsiteY26" fmla="*/ 657225 h 1733550"/>
              <a:gd name="connsiteX27" fmla="*/ 295320 w 619170"/>
              <a:gd name="connsiteY27" fmla="*/ 590550 h 1733550"/>
              <a:gd name="connsiteX28" fmla="*/ 314370 w 619170"/>
              <a:gd name="connsiteY28" fmla="*/ 561975 h 1733550"/>
              <a:gd name="connsiteX29" fmla="*/ 342945 w 619170"/>
              <a:gd name="connsiteY29" fmla="*/ 533400 h 1733550"/>
              <a:gd name="connsiteX30" fmla="*/ 361995 w 619170"/>
              <a:gd name="connsiteY30" fmla="*/ 476250 h 1733550"/>
              <a:gd name="connsiteX31" fmla="*/ 371520 w 619170"/>
              <a:gd name="connsiteY31" fmla="*/ 447675 h 1733550"/>
              <a:gd name="connsiteX32" fmla="*/ 390570 w 619170"/>
              <a:gd name="connsiteY32" fmla="*/ 419100 h 1733550"/>
              <a:gd name="connsiteX33" fmla="*/ 371520 w 619170"/>
              <a:gd name="connsiteY33" fmla="*/ 390525 h 1733550"/>
              <a:gd name="connsiteX34" fmla="*/ 314370 w 619170"/>
              <a:gd name="connsiteY34" fmla="*/ 361950 h 1733550"/>
              <a:gd name="connsiteX35" fmla="*/ 257220 w 619170"/>
              <a:gd name="connsiteY35" fmla="*/ 333375 h 1733550"/>
              <a:gd name="connsiteX36" fmla="*/ 228645 w 619170"/>
              <a:gd name="connsiteY36" fmla="*/ 342900 h 1733550"/>
              <a:gd name="connsiteX37" fmla="*/ 219120 w 619170"/>
              <a:gd name="connsiteY37" fmla="*/ 371475 h 1733550"/>
              <a:gd name="connsiteX38" fmla="*/ 209595 w 619170"/>
              <a:gd name="connsiteY38" fmla="*/ 428625 h 1733550"/>
              <a:gd name="connsiteX39" fmla="*/ 219120 w 619170"/>
              <a:gd name="connsiteY39" fmla="*/ 485775 h 1733550"/>
              <a:gd name="connsiteX40" fmla="*/ 190545 w 619170"/>
              <a:gd name="connsiteY40" fmla="*/ 504825 h 1733550"/>
              <a:gd name="connsiteX41" fmla="*/ 133395 w 619170"/>
              <a:gd name="connsiteY41" fmla="*/ 476250 h 1733550"/>
              <a:gd name="connsiteX42" fmla="*/ 114345 w 619170"/>
              <a:gd name="connsiteY42" fmla="*/ 419100 h 1733550"/>
              <a:gd name="connsiteX43" fmla="*/ 104820 w 619170"/>
              <a:gd name="connsiteY43" fmla="*/ 371475 h 1733550"/>
              <a:gd name="connsiteX44" fmla="*/ 76245 w 619170"/>
              <a:gd name="connsiteY44" fmla="*/ 342900 h 1733550"/>
              <a:gd name="connsiteX45" fmla="*/ 19095 w 619170"/>
              <a:gd name="connsiteY45" fmla="*/ 323850 h 1733550"/>
              <a:gd name="connsiteX46" fmla="*/ 45 w 619170"/>
              <a:gd name="connsiteY46" fmla="*/ 295275 h 1733550"/>
              <a:gd name="connsiteX47" fmla="*/ 19095 w 619170"/>
              <a:gd name="connsiteY47" fmla="*/ 209550 h 1733550"/>
              <a:gd name="connsiteX48" fmla="*/ 47670 w 619170"/>
              <a:gd name="connsiteY48" fmla="*/ 190500 h 1733550"/>
              <a:gd name="connsiteX49" fmla="*/ 57195 w 619170"/>
              <a:gd name="connsiteY49" fmla="*/ 161925 h 1733550"/>
              <a:gd name="connsiteX50" fmla="*/ 114345 w 619170"/>
              <a:gd name="connsiteY50" fmla="*/ 133350 h 1733550"/>
              <a:gd name="connsiteX51" fmla="*/ 181020 w 619170"/>
              <a:gd name="connsiteY51" fmla="*/ 95250 h 1733550"/>
              <a:gd name="connsiteX52" fmla="*/ 342945 w 619170"/>
              <a:gd name="connsiteY52" fmla="*/ 0 h 1733550"/>
              <a:gd name="connsiteX0" fmla="*/ 352470 w 619170"/>
              <a:gd name="connsiteY0" fmla="*/ 1733550 h 1733550"/>
              <a:gd name="connsiteX1" fmla="*/ 352470 w 619170"/>
              <a:gd name="connsiteY1" fmla="*/ 1733550 h 1733550"/>
              <a:gd name="connsiteX2" fmla="*/ 400095 w 619170"/>
              <a:gd name="connsiteY2" fmla="*/ 1666875 h 1733550"/>
              <a:gd name="connsiteX3" fmla="*/ 428670 w 619170"/>
              <a:gd name="connsiteY3" fmla="*/ 1657350 h 1733550"/>
              <a:gd name="connsiteX4" fmla="*/ 438195 w 619170"/>
              <a:gd name="connsiteY4" fmla="*/ 1628775 h 1733550"/>
              <a:gd name="connsiteX5" fmla="*/ 495345 w 619170"/>
              <a:gd name="connsiteY5" fmla="*/ 1619250 h 1733550"/>
              <a:gd name="connsiteX6" fmla="*/ 523920 w 619170"/>
              <a:gd name="connsiteY6" fmla="*/ 1609725 h 1733550"/>
              <a:gd name="connsiteX7" fmla="*/ 581070 w 619170"/>
              <a:gd name="connsiteY7" fmla="*/ 1562100 h 1733550"/>
              <a:gd name="connsiteX8" fmla="*/ 609645 w 619170"/>
              <a:gd name="connsiteY8" fmla="*/ 1543050 h 1733550"/>
              <a:gd name="connsiteX9" fmla="*/ 619170 w 619170"/>
              <a:gd name="connsiteY9" fmla="*/ 1514475 h 1733550"/>
              <a:gd name="connsiteX10" fmla="*/ 600120 w 619170"/>
              <a:gd name="connsiteY10" fmla="*/ 1409700 h 1733550"/>
              <a:gd name="connsiteX11" fmla="*/ 552495 w 619170"/>
              <a:gd name="connsiteY11" fmla="*/ 1323975 h 1733550"/>
              <a:gd name="connsiteX12" fmla="*/ 542970 w 619170"/>
              <a:gd name="connsiteY12" fmla="*/ 1152525 h 1733550"/>
              <a:gd name="connsiteX13" fmla="*/ 533445 w 619170"/>
              <a:gd name="connsiteY13" fmla="*/ 1123950 h 1733550"/>
              <a:gd name="connsiteX14" fmla="*/ 523920 w 619170"/>
              <a:gd name="connsiteY14" fmla="*/ 1076325 h 1733550"/>
              <a:gd name="connsiteX15" fmla="*/ 504870 w 619170"/>
              <a:gd name="connsiteY15" fmla="*/ 1009650 h 1733550"/>
              <a:gd name="connsiteX16" fmla="*/ 466770 w 619170"/>
              <a:gd name="connsiteY16" fmla="*/ 990600 h 1733550"/>
              <a:gd name="connsiteX17" fmla="*/ 438195 w 619170"/>
              <a:gd name="connsiteY17" fmla="*/ 971550 h 1733550"/>
              <a:gd name="connsiteX18" fmla="*/ 381045 w 619170"/>
              <a:gd name="connsiteY18" fmla="*/ 952500 h 1733550"/>
              <a:gd name="connsiteX19" fmla="*/ 304845 w 619170"/>
              <a:gd name="connsiteY19" fmla="*/ 885825 h 1733550"/>
              <a:gd name="connsiteX20" fmla="*/ 276270 w 619170"/>
              <a:gd name="connsiteY20" fmla="*/ 866775 h 1733550"/>
              <a:gd name="connsiteX21" fmla="*/ 266745 w 619170"/>
              <a:gd name="connsiteY21" fmla="*/ 838200 h 1733550"/>
              <a:gd name="connsiteX22" fmla="*/ 257220 w 619170"/>
              <a:gd name="connsiteY22" fmla="*/ 771525 h 1733550"/>
              <a:gd name="connsiteX23" fmla="*/ 285795 w 619170"/>
              <a:gd name="connsiteY23" fmla="*/ 762000 h 1733550"/>
              <a:gd name="connsiteX24" fmla="*/ 314370 w 619170"/>
              <a:gd name="connsiteY24" fmla="*/ 742950 h 1733550"/>
              <a:gd name="connsiteX25" fmla="*/ 333420 w 619170"/>
              <a:gd name="connsiteY25" fmla="*/ 714375 h 1733550"/>
              <a:gd name="connsiteX26" fmla="*/ 323895 w 619170"/>
              <a:gd name="connsiteY26" fmla="*/ 657225 h 1733550"/>
              <a:gd name="connsiteX27" fmla="*/ 295320 w 619170"/>
              <a:gd name="connsiteY27" fmla="*/ 590550 h 1733550"/>
              <a:gd name="connsiteX28" fmla="*/ 314370 w 619170"/>
              <a:gd name="connsiteY28" fmla="*/ 561975 h 1733550"/>
              <a:gd name="connsiteX29" fmla="*/ 342945 w 619170"/>
              <a:gd name="connsiteY29" fmla="*/ 533400 h 1733550"/>
              <a:gd name="connsiteX30" fmla="*/ 361995 w 619170"/>
              <a:gd name="connsiteY30" fmla="*/ 476250 h 1733550"/>
              <a:gd name="connsiteX31" fmla="*/ 371520 w 619170"/>
              <a:gd name="connsiteY31" fmla="*/ 447675 h 1733550"/>
              <a:gd name="connsiteX32" fmla="*/ 390570 w 619170"/>
              <a:gd name="connsiteY32" fmla="*/ 419100 h 1733550"/>
              <a:gd name="connsiteX33" fmla="*/ 371520 w 619170"/>
              <a:gd name="connsiteY33" fmla="*/ 390525 h 1733550"/>
              <a:gd name="connsiteX34" fmla="*/ 314370 w 619170"/>
              <a:gd name="connsiteY34" fmla="*/ 361950 h 1733550"/>
              <a:gd name="connsiteX35" fmla="*/ 257220 w 619170"/>
              <a:gd name="connsiteY35" fmla="*/ 333375 h 1733550"/>
              <a:gd name="connsiteX36" fmla="*/ 228645 w 619170"/>
              <a:gd name="connsiteY36" fmla="*/ 342900 h 1733550"/>
              <a:gd name="connsiteX37" fmla="*/ 219120 w 619170"/>
              <a:gd name="connsiteY37" fmla="*/ 371475 h 1733550"/>
              <a:gd name="connsiteX38" fmla="*/ 209595 w 619170"/>
              <a:gd name="connsiteY38" fmla="*/ 428625 h 1733550"/>
              <a:gd name="connsiteX39" fmla="*/ 219120 w 619170"/>
              <a:gd name="connsiteY39" fmla="*/ 485775 h 1733550"/>
              <a:gd name="connsiteX40" fmla="*/ 190545 w 619170"/>
              <a:gd name="connsiteY40" fmla="*/ 504825 h 1733550"/>
              <a:gd name="connsiteX41" fmla="*/ 133395 w 619170"/>
              <a:gd name="connsiteY41" fmla="*/ 476250 h 1733550"/>
              <a:gd name="connsiteX42" fmla="*/ 114345 w 619170"/>
              <a:gd name="connsiteY42" fmla="*/ 419100 h 1733550"/>
              <a:gd name="connsiteX43" fmla="*/ 104820 w 619170"/>
              <a:gd name="connsiteY43" fmla="*/ 371475 h 1733550"/>
              <a:gd name="connsiteX44" fmla="*/ 76245 w 619170"/>
              <a:gd name="connsiteY44" fmla="*/ 342900 h 1733550"/>
              <a:gd name="connsiteX45" fmla="*/ 19095 w 619170"/>
              <a:gd name="connsiteY45" fmla="*/ 323850 h 1733550"/>
              <a:gd name="connsiteX46" fmla="*/ 45 w 619170"/>
              <a:gd name="connsiteY46" fmla="*/ 295275 h 1733550"/>
              <a:gd name="connsiteX47" fmla="*/ 19095 w 619170"/>
              <a:gd name="connsiteY47" fmla="*/ 209550 h 1733550"/>
              <a:gd name="connsiteX48" fmla="*/ 47670 w 619170"/>
              <a:gd name="connsiteY48" fmla="*/ 190500 h 1733550"/>
              <a:gd name="connsiteX49" fmla="*/ 57195 w 619170"/>
              <a:gd name="connsiteY49" fmla="*/ 161925 h 1733550"/>
              <a:gd name="connsiteX50" fmla="*/ 114345 w 619170"/>
              <a:gd name="connsiteY50" fmla="*/ 133350 h 1733550"/>
              <a:gd name="connsiteX51" fmla="*/ 342945 w 619170"/>
              <a:gd name="connsiteY51" fmla="*/ 0 h 1733550"/>
              <a:gd name="connsiteX0" fmla="*/ 352470 w 619170"/>
              <a:gd name="connsiteY0" fmla="*/ 1600200 h 1600200"/>
              <a:gd name="connsiteX1" fmla="*/ 352470 w 619170"/>
              <a:gd name="connsiteY1" fmla="*/ 1600200 h 1600200"/>
              <a:gd name="connsiteX2" fmla="*/ 400095 w 619170"/>
              <a:gd name="connsiteY2" fmla="*/ 1533525 h 1600200"/>
              <a:gd name="connsiteX3" fmla="*/ 428670 w 619170"/>
              <a:gd name="connsiteY3" fmla="*/ 1524000 h 1600200"/>
              <a:gd name="connsiteX4" fmla="*/ 438195 w 619170"/>
              <a:gd name="connsiteY4" fmla="*/ 1495425 h 1600200"/>
              <a:gd name="connsiteX5" fmla="*/ 495345 w 619170"/>
              <a:gd name="connsiteY5" fmla="*/ 1485900 h 1600200"/>
              <a:gd name="connsiteX6" fmla="*/ 523920 w 619170"/>
              <a:gd name="connsiteY6" fmla="*/ 1476375 h 1600200"/>
              <a:gd name="connsiteX7" fmla="*/ 581070 w 619170"/>
              <a:gd name="connsiteY7" fmla="*/ 1428750 h 1600200"/>
              <a:gd name="connsiteX8" fmla="*/ 609645 w 619170"/>
              <a:gd name="connsiteY8" fmla="*/ 1409700 h 1600200"/>
              <a:gd name="connsiteX9" fmla="*/ 619170 w 619170"/>
              <a:gd name="connsiteY9" fmla="*/ 1381125 h 1600200"/>
              <a:gd name="connsiteX10" fmla="*/ 600120 w 619170"/>
              <a:gd name="connsiteY10" fmla="*/ 1276350 h 1600200"/>
              <a:gd name="connsiteX11" fmla="*/ 552495 w 619170"/>
              <a:gd name="connsiteY11" fmla="*/ 1190625 h 1600200"/>
              <a:gd name="connsiteX12" fmla="*/ 542970 w 619170"/>
              <a:gd name="connsiteY12" fmla="*/ 1019175 h 1600200"/>
              <a:gd name="connsiteX13" fmla="*/ 533445 w 619170"/>
              <a:gd name="connsiteY13" fmla="*/ 990600 h 1600200"/>
              <a:gd name="connsiteX14" fmla="*/ 523920 w 619170"/>
              <a:gd name="connsiteY14" fmla="*/ 942975 h 1600200"/>
              <a:gd name="connsiteX15" fmla="*/ 504870 w 619170"/>
              <a:gd name="connsiteY15" fmla="*/ 876300 h 1600200"/>
              <a:gd name="connsiteX16" fmla="*/ 466770 w 619170"/>
              <a:gd name="connsiteY16" fmla="*/ 857250 h 1600200"/>
              <a:gd name="connsiteX17" fmla="*/ 438195 w 619170"/>
              <a:gd name="connsiteY17" fmla="*/ 838200 h 1600200"/>
              <a:gd name="connsiteX18" fmla="*/ 381045 w 619170"/>
              <a:gd name="connsiteY18" fmla="*/ 819150 h 1600200"/>
              <a:gd name="connsiteX19" fmla="*/ 304845 w 619170"/>
              <a:gd name="connsiteY19" fmla="*/ 752475 h 1600200"/>
              <a:gd name="connsiteX20" fmla="*/ 276270 w 619170"/>
              <a:gd name="connsiteY20" fmla="*/ 733425 h 1600200"/>
              <a:gd name="connsiteX21" fmla="*/ 266745 w 619170"/>
              <a:gd name="connsiteY21" fmla="*/ 704850 h 1600200"/>
              <a:gd name="connsiteX22" fmla="*/ 257220 w 619170"/>
              <a:gd name="connsiteY22" fmla="*/ 638175 h 1600200"/>
              <a:gd name="connsiteX23" fmla="*/ 285795 w 619170"/>
              <a:gd name="connsiteY23" fmla="*/ 628650 h 1600200"/>
              <a:gd name="connsiteX24" fmla="*/ 314370 w 619170"/>
              <a:gd name="connsiteY24" fmla="*/ 609600 h 1600200"/>
              <a:gd name="connsiteX25" fmla="*/ 333420 w 619170"/>
              <a:gd name="connsiteY25" fmla="*/ 581025 h 1600200"/>
              <a:gd name="connsiteX26" fmla="*/ 323895 w 619170"/>
              <a:gd name="connsiteY26" fmla="*/ 523875 h 1600200"/>
              <a:gd name="connsiteX27" fmla="*/ 295320 w 619170"/>
              <a:gd name="connsiteY27" fmla="*/ 457200 h 1600200"/>
              <a:gd name="connsiteX28" fmla="*/ 314370 w 619170"/>
              <a:gd name="connsiteY28" fmla="*/ 428625 h 1600200"/>
              <a:gd name="connsiteX29" fmla="*/ 342945 w 619170"/>
              <a:gd name="connsiteY29" fmla="*/ 400050 h 1600200"/>
              <a:gd name="connsiteX30" fmla="*/ 361995 w 619170"/>
              <a:gd name="connsiteY30" fmla="*/ 342900 h 1600200"/>
              <a:gd name="connsiteX31" fmla="*/ 371520 w 619170"/>
              <a:gd name="connsiteY31" fmla="*/ 314325 h 1600200"/>
              <a:gd name="connsiteX32" fmla="*/ 390570 w 619170"/>
              <a:gd name="connsiteY32" fmla="*/ 285750 h 1600200"/>
              <a:gd name="connsiteX33" fmla="*/ 371520 w 619170"/>
              <a:gd name="connsiteY33" fmla="*/ 257175 h 1600200"/>
              <a:gd name="connsiteX34" fmla="*/ 314370 w 619170"/>
              <a:gd name="connsiteY34" fmla="*/ 228600 h 1600200"/>
              <a:gd name="connsiteX35" fmla="*/ 257220 w 619170"/>
              <a:gd name="connsiteY35" fmla="*/ 200025 h 1600200"/>
              <a:gd name="connsiteX36" fmla="*/ 228645 w 619170"/>
              <a:gd name="connsiteY36" fmla="*/ 209550 h 1600200"/>
              <a:gd name="connsiteX37" fmla="*/ 219120 w 619170"/>
              <a:gd name="connsiteY37" fmla="*/ 238125 h 1600200"/>
              <a:gd name="connsiteX38" fmla="*/ 209595 w 619170"/>
              <a:gd name="connsiteY38" fmla="*/ 295275 h 1600200"/>
              <a:gd name="connsiteX39" fmla="*/ 219120 w 619170"/>
              <a:gd name="connsiteY39" fmla="*/ 352425 h 1600200"/>
              <a:gd name="connsiteX40" fmla="*/ 190545 w 619170"/>
              <a:gd name="connsiteY40" fmla="*/ 371475 h 1600200"/>
              <a:gd name="connsiteX41" fmla="*/ 133395 w 619170"/>
              <a:gd name="connsiteY41" fmla="*/ 342900 h 1600200"/>
              <a:gd name="connsiteX42" fmla="*/ 114345 w 619170"/>
              <a:gd name="connsiteY42" fmla="*/ 285750 h 1600200"/>
              <a:gd name="connsiteX43" fmla="*/ 104820 w 619170"/>
              <a:gd name="connsiteY43" fmla="*/ 238125 h 1600200"/>
              <a:gd name="connsiteX44" fmla="*/ 76245 w 619170"/>
              <a:gd name="connsiteY44" fmla="*/ 209550 h 1600200"/>
              <a:gd name="connsiteX45" fmla="*/ 19095 w 619170"/>
              <a:gd name="connsiteY45" fmla="*/ 190500 h 1600200"/>
              <a:gd name="connsiteX46" fmla="*/ 45 w 619170"/>
              <a:gd name="connsiteY46" fmla="*/ 161925 h 1600200"/>
              <a:gd name="connsiteX47" fmla="*/ 19095 w 619170"/>
              <a:gd name="connsiteY47" fmla="*/ 76200 h 1600200"/>
              <a:gd name="connsiteX48" fmla="*/ 47670 w 619170"/>
              <a:gd name="connsiteY48" fmla="*/ 57150 h 1600200"/>
              <a:gd name="connsiteX49" fmla="*/ 57195 w 619170"/>
              <a:gd name="connsiteY49" fmla="*/ 28575 h 1600200"/>
              <a:gd name="connsiteX50" fmla="*/ 114345 w 619170"/>
              <a:gd name="connsiteY50" fmla="*/ 0 h 1600200"/>
              <a:gd name="connsiteX0" fmla="*/ 352470 w 619170"/>
              <a:gd name="connsiteY0" fmla="*/ 1571625 h 1571625"/>
              <a:gd name="connsiteX1" fmla="*/ 352470 w 619170"/>
              <a:gd name="connsiteY1" fmla="*/ 1571625 h 1571625"/>
              <a:gd name="connsiteX2" fmla="*/ 400095 w 619170"/>
              <a:gd name="connsiteY2" fmla="*/ 1504950 h 1571625"/>
              <a:gd name="connsiteX3" fmla="*/ 428670 w 619170"/>
              <a:gd name="connsiteY3" fmla="*/ 1495425 h 1571625"/>
              <a:gd name="connsiteX4" fmla="*/ 438195 w 619170"/>
              <a:gd name="connsiteY4" fmla="*/ 1466850 h 1571625"/>
              <a:gd name="connsiteX5" fmla="*/ 495345 w 619170"/>
              <a:gd name="connsiteY5" fmla="*/ 1457325 h 1571625"/>
              <a:gd name="connsiteX6" fmla="*/ 523920 w 619170"/>
              <a:gd name="connsiteY6" fmla="*/ 1447800 h 1571625"/>
              <a:gd name="connsiteX7" fmla="*/ 581070 w 619170"/>
              <a:gd name="connsiteY7" fmla="*/ 1400175 h 1571625"/>
              <a:gd name="connsiteX8" fmla="*/ 609645 w 619170"/>
              <a:gd name="connsiteY8" fmla="*/ 1381125 h 1571625"/>
              <a:gd name="connsiteX9" fmla="*/ 619170 w 619170"/>
              <a:gd name="connsiteY9" fmla="*/ 1352550 h 1571625"/>
              <a:gd name="connsiteX10" fmla="*/ 600120 w 619170"/>
              <a:gd name="connsiteY10" fmla="*/ 1247775 h 1571625"/>
              <a:gd name="connsiteX11" fmla="*/ 552495 w 619170"/>
              <a:gd name="connsiteY11" fmla="*/ 1162050 h 1571625"/>
              <a:gd name="connsiteX12" fmla="*/ 542970 w 619170"/>
              <a:gd name="connsiteY12" fmla="*/ 990600 h 1571625"/>
              <a:gd name="connsiteX13" fmla="*/ 533445 w 619170"/>
              <a:gd name="connsiteY13" fmla="*/ 962025 h 1571625"/>
              <a:gd name="connsiteX14" fmla="*/ 523920 w 619170"/>
              <a:gd name="connsiteY14" fmla="*/ 914400 h 1571625"/>
              <a:gd name="connsiteX15" fmla="*/ 504870 w 619170"/>
              <a:gd name="connsiteY15" fmla="*/ 847725 h 1571625"/>
              <a:gd name="connsiteX16" fmla="*/ 466770 w 619170"/>
              <a:gd name="connsiteY16" fmla="*/ 828675 h 1571625"/>
              <a:gd name="connsiteX17" fmla="*/ 438195 w 619170"/>
              <a:gd name="connsiteY17" fmla="*/ 809625 h 1571625"/>
              <a:gd name="connsiteX18" fmla="*/ 381045 w 619170"/>
              <a:gd name="connsiteY18" fmla="*/ 790575 h 1571625"/>
              <a:gd name="connsiteX19" fmla="*/ 304845 w 619170"/>
              <a:gd name="connsiteY19" fmla="*/ 723900 h 1571625"/>
              <a:gd name="connsiteX20" fmla="*/ 276270 w 619170"/>
              <a:gd name="connsiteY20" fmla="*/ 704850 h 1571625"/>
              <a:gd name="connsiteX21" fmla="*/ 266745 w 619170"/>
              <a:gd name="connsiteY21" fmla="*/ 676275 h 1571625"/>
              <a:gd name="connsiteX22" fmla="*/ 257220 w 619170"/>
              <a:gd name="connsiteY22" fmla="*/ 609600 h 1571625"/>
              <a:gd name="connsiteX23" fmla="*/ 285795 w 619170"/>
              <a:gd name="connsiteY23" fmla="*/ 600075 h 1571625"/>
              <a:gd name="connsiteX24" fmla="*/ 314370 w 619170"/>
              <a:gd name="connsiteY24" fmla="*/ 581025 h 1571625"/>
              <a:gd name="connsiteX25" fmla="*/ 333420 w 619170"/>
              <a:gd name="connsiteY25" fmla="*/ 552450 h 1571625"/>
              <a:gd name="connsiteX26" fmla="*/ 323895 w 619170"/>
              <a:gd name="connsiteY26" fmla="*/ 495300 h 1571625"/>
              <a:gd name="connsiteX27" fmla="*/ 295320 w 619170"/>
              <a:gd name="connsiteY27" fmla="*/ 428625 h 1571625"/>
              <a:gd name="connsiteX28" fmla="*/ 314370 w 619170"/>
              <a:gd name="connsiteY28" fmla="*/ 400050 h 1571625"/>
              <a:gd name="connsiteX29" fmla="*/ 342945 w 619170"/>
              <a:gd name="connsiteY29" fmla="*/ 371475 h 1571625"/>
              <a:gd name="connsiteX30" fmla="*/ 361995 w 619170"/>
              <a:gd name="connsiteY30" fmla="*/ 314325 h 1571625"/>
              <a:gd name="connsiteX31" fmla="*/ 371520 w 619170"/>
              <a:gd name="connsiteY31" fmla="*/ 285750 h 1571625"/>
              <a:gd name="connsiteX32" fmla="*/ 390570 w 619170"/>
              <a:gd name="connsiteY32" fmla="*/ 257175 h 1571625"/>
              <a:gd name="connsiteX33" fmla="*/ 371520 w 619170"/>
              <a:gd name="connsiteY33" fmla="*/ 228600 h 1571625"/>
              <a:gd name="connsiteX34" fmla="*/ 314370 w 619170"/>
              <a:gd name="connsiteY34" fmla="*/ 200025 h 1571625"/>
              <a:gd name="connsiteX35" fmla="*/ 257220 w 619170"/>
              <a:gd name="connsiteY35" fmla="*/ 171450 h 1571625"/>
              <a:gd name="connsiteX36" fmla="*/ 228645 w 619170"/>
              <a:gd name="connsiteY36" fmla="*/ 180975 h 1571625"/>
              <a:gd name="connsiteX37" fmla="*/ 219120 w 619170"/>
              <a:gd name="connsiteY37" fmla="*/ 209550 h 1571625"/>
              <a:gd name="connsiteX38" fmla="*/ 209595 w 619170"/>
              <a:gd name="connsiteY38" fmla="*/ 266700 h 1571625"/>
              <a:gd name="connsiteX39" fmla="*/ 219120 w 619170"/>
              <a:gd name="connsiteY39" fmla="*/ 323850 h 1571625"/>
              <a:gd name="connsiteX40" fmla="*/ 190545 w 619170"/>
              <a:gd name="connsiteY40" fmla="*/ 342900 h 1571625"/>
              <a:gd name="connsiteX41" fmla="*/ 133395 w 619170"/>
              <a:gd name="connsiteY41" fmla="*/ 314325 h 1571625"/>
              <a:gd name="connsiteX42" fmla="*/ 114345 w 619170"/>
              <a:gd name="connsiteY42" fmla="*/ 257175 h 1571625"/>
              <a:gd name="connsiteX43" fmla="*/ 104820 w 619170"/>
              <a:gd name="connsiteY43" fmla="*/ 209550 h 1571625"/>
              <a:gd name="connsiteX44" fmla="*/ 76245 w 619170"/>
              <a:gd name="connsiteY44" fmla="*/ 180975 h 1571625"/>
              <a:gd name="connsiteX45" fmla="*/ 19095 w 619170"/>
              <a:gd name="connsiteY45" fmla="*/ 161925 h 1571625"/>
              <a:gd name="connsiteX46" fmla="*/ 45 w 619170"/>
              <a:gd name="connsiteY46" fmla="*/ 133350 h 1571625"/>
              <a:gd name="connsiteX47" fmla="*/ 19095 w 619170"/>
              <a:gd name="connsiteY47" fmla="*/ 47625 h 1571625"/>
              <a:gd name="connsiteX48" fmla="*/ 47670 w 619170"/>
              <a:gd name="connsiteY48" fmla="*/ 28575 h 1571625"/>
              <a:gd name="connsiteX49" fmla="*/ 57195 w 619170"/>
              <a:gd name="connsiteY49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19170" h="1571625">
                <a:moveTo>
                  <a:pt x="352470" y="1571625"/>
                </a:moveTo>
                <a:lnTo>
                  <a:pt x="352470" y="1571625"/>
                </a:lnTo>
                <a:cubicBezTo>
                  <a:pt x="368345" y="1549400"/>
                  <a:pt x="380782" y="1524263"/>
                  <a:pt x="400095" y="1504950"/>
                </a:cubicBezTo>
                <a:cubicBezTo>
                  <a:pt x="407195" y="1497850"/>
                  <a:pt x="421570" y="1502525"/>
                  <a:pt x="428670" y="1495425"/>
                </a:cubicBezTo>
                <a:cubicBezTo>
                  <a:pt x="435770" y="1488325"/>
                  <a:pt x="429478" y="1471831"/>
                  <a:pt x="438195" y="1466850"/>
                </a:cubicBezTo>
                <a:cubicBezTo>
                  <a:pt x="454963" y="1457268"/>
                  <a:pt x="476492" y="1461515"/>
                  <a:pt x="495345" y="1457325"/>
                </a:cubicBezTo>
                <a:cubicBezTo>
                  <a:pt x="505146" y="1455147"/>
                  <a:pt x="514940" y="1452290"/>
                  <a:pt x="523920" y="1447800"/>
                </a:cubicBezTo>
                <a:cubicBezTo>
                  <a:pt x="559393" y="1430063"/>
                  <a:pt x="549472" y="1426507"/>
                  <a:pt x="581070" y="1400175"/>
                </a:cubicBezTo>
                <a:cubicBezTo>
                  <a:pt x="589864" y="1392846"/>
                  <a:pt x="600120" y="1387475"/>
                  <a:pt x="609645" y="1381125"/>
                </a:cubicBezTo>
                <a:cubicBezTo>
                  <a:pt x="612820" y="1371600"/>
                  <a:pt x="619170" y="1362590"/>
                  <a:pt x="619170" y="1352550"/>
                </a:cubicBezTo>
                <a:cubicBezTo>
                  <a:pt x="619170" y="1339680"/>
                  <a:pt x="613515" y="1271886"/>
                  <a:pt x="600120" y="1247775"/>
                </a:cubicBezTo>
                <a:cubicBezTo>
                  <a:pt x="545533" y="1149519"/>
                  <a:pt x="574048" y="1226708"/>
                  <a:pt x="552495" y="1162050"/>
                </a:cubicBezTo>
                <a:cubicBezTo>
                  <a:pt x="549320" y="1104900"/>
                  <a:pt x="548397" y="1047580"/>
                  <a:pt x="542970" y="990600"/>
                </a:cubicBezTo>
                <a:cubicBezTo>
                  <a:pt x="542018" y="980605"/>
                  <a:pt x="535880" y="971765"/>
                  <a:pt x="533445" y="962025"/>
                </a:cubicBezTo>
                <a:cubicBezTo>
                  <a:pt x="529518" y="946319"/>
                  <a:pt x="527432" y="930204"/>
                  <a:pt x="523920" y="914400"/>
                </a:cubicBezTo>
                <a:cubicBezTo>
                  <a:pt x="523849" y="914082"/>
                  <a:pt x="509416" y="852271"/>
                  <a:pt x="504870" y="847725"/>
                </a:cubicBezTo>
                <a:cubicBezTo>
                  <a:pt x="494830" y="837685"/>
                  <a:pt x="479098" y="835720"/>
                  <a:pt x="466770" y="828675"/>
                </a:cubicBezTo>
                <a:cubicBezTo>
                  <a:pt x="456831" y="822995"/>
                  <a:pt x="448656" y="814274"/>
                  <a:pt x="438195" y="809625"/>
                </a:cubicBezTo>
                <a:cubicBezTo>
                  <a:pt x="419845" y="801470"/>
                  <a:pt x="381045" y="790575"/>
                  <a:pt x="381045" y="790575"/>
                </a:cubicBezTo>
                <a:cubicBezTo>
                  <a:pt x="349295" y="742950"/>
                  <a:pt x="371520" y="768350"/>
                  <a:pt x="304845" y="723900"/>
                </a:cubicBezTo>
                <a:lnTo>
                  <a:pt x="276270" y="704850"/>
                </a:lnTo>
                <a:cubicBezTo>
                  <a:pt x="273095" y="695325"/>
                  <a:pt x="271235" y="685255"/>
                  <a:pt x="266745" y="676275"/>
                </a:cubicBezTo>
                <a:cubicBezTo>
                  <a:pt x="253584" y="649953"/>
                  <a:pt x="229881" y="643774"/>
                  <a:pt x="257220" y="609600"/>
                </a:cubicBezTo>
                <a:cubicBezTo>
                  <a:pt x="263492" y="601760"/>
                  <a:pt x="276815" y="604565"/>
                  <a:pt x="285795" y="600075"/>
                </a:cubicBezTo>
                <a:cubicBezTo>
                  <a:pt x="296034" y="594955"/>
                  <a:pt x="304845" y="587375"/>
                  <a:pt x="314370" y="581025"/>
                </a:cubicBezTo>
                <a:cubicBezTo>
                  <a:pt x="320720" y="571500"/>
                  <a:pt x="332156" y="563828"/>
                  <a:pt x="333420" y="552450"/>
                </a:cubicBezTo>
                <a:cubicBezTo>
                  <a:pt x="335553" y="533255"/>
                  <a:pt x="327683" y="514238"/>
                  <a:pt x="323895" y="495300"/>
                </a:cubicBezTo>
                <a:cubicBezTo>
                  <a:pt x="315108" y="451366"/>
                  <a:pt x="318558" y="463482"/>
                  <a:pt x="295320" y="428625"/>
                </a:cubicBezTo>
                <a:cubicBezTo>
                  <a:pt x="301670" y="419100"/>
                  <a:pt x="307041" y="408844"/>
                  <a:pt x="314370" y="400050"/>
                </a:cubicBezTo>
                <a:cubicBezTo>
                  <a:pt x="322994" y="389702"/>
                  <a:pt x="336403" y="383250"/>
                  <a:pt x="342945" y="371475"/>
                </a:cubicBezTo>
                <a:cubicBezTo>
                  <a:pt x="352697" y="353922"/>
                  <a:pt x="355645" y="333375"/>
                  <a:pt x="361995" y="314325"/>
                </a:cubicBezTo>
                <a:cubicBezTo>
                  <a:pt x="365170" y="304800"/>
                  <a:pt x="365951" y="294104"/>
                  <a:pt x="371520" y="285750"/>
                </a:cubicBezTo>
                <a:lnTo>
                  <a:pt x="390570" y="257175"/>
                </a:lnTo>
                <a:cubicBezTo>
                  <a:pt x="384220" y="247650"/>
                  <a:pt x="379615" y="236695"/>
                  <a:pt x="371520" y="228600"/>
                </a:cubicBezTo>
                <a:cubicBezTo>
                  <a:pt x="344223" y="201303"/>
                  <a:pt x="345358" y="215519"/>
                  <a:pt x="314370" y="200025"/>
                </a:cubicBezTo>
                <a:cubicBezTo>
                  <a:pt x="240512" y="163096"/>
                  <a:pt x="329044" y="195391"/>
                  <a:pt x="257220" y="171450"/>
                </a:cubicBezTo>
                <a:cubicBezTo>
                  <a:pt x="247695" y="174625"/>
                  <a:pt x="235745" y="173875"/>
                  <a:pt x="228645" y="180975"/>
                </a:cubicBezTo>
                <a:cubicBezTo>
                  <a:pt x="221545" y="188075"/>
                  <a:pt x="221298" y="199749"/>
                  <a:pt x="219120" y="209550"/>
                </a:cubicBezTo>
                <a:cubicBezTo>
                  <a:pt x="214930" y="228403"/>
                  <a:pt x="212770" y="247650"/>
                  <a:pt x="209595" y="266700"/>
                </a:cubicBezTo>
                <a:cubicBezTo>
                  <a:pt x="212770" y="285750"/>
                  <a:pt x="223804" y="305114"/>
                  <a:pt x="219120" y="323850"/>
                </a:cubicBezTo>
                <a:cubicBezTo>
                  <a:pt x="216344" y="334956"/>
                  <a:pt x="201837" y="341018"/>
                  <a:pt x="190545" y="342900"/>
                </a:cubicBezTo>
                <a:cubicBezTo>
                  <a:pt x="174771" y="345529"/>
                  <a:pt x="143346" y="320959"/>
                  <a:pt x="133395" y="314325"/>
                </a:cubicBezTo>
                <a:cubicBezTo>
                  <a:pt x="127045" y="295275"/>
                  <a:pt x="118283" y="276866"/>
                  <a:pt x="114345" y="257175"/>
                </a:cubicBezTo>
                <a:cubicBezTo>
                  <a:pt x="111170" y="241300"/>
                  <a:pt x="112060" y="224030"/>
                  <a:pt x="104820" y="209550"/>
                </a:cubicBezTo>
                <a:cubicBezTo>
                  <a:pt x="98796" y="197502"/>
                  <a:pt x="88020" y="187517"/>
                  <a:pt x="76245" y="180975"/>
                </a:cubicBezTo>
                <a:cubicBezTo>
                  <a:pt x="58692" y="171223"/>
                  <a:pt x="19095" y="161925"/>
                  <a:pt x="19095" y="161925"/>
                </a:cubicBezTo>
                <a:cubicBezTo>
                  <a:pt x="12745" y="152400"/>
                  <a:pt x="1309" y="144728"/>
                  <a:pt x="45" y="133350"/>
                </a:cubicBezTo>
                <a:cubicBezTo>
                  <a:pt x="0" y="132943"/>
                  <a:pt x="9296" y="59874"/>
                  <a:pt x="19095" y="47625"/>
                </a:cubicBezTo>
                <a:cubicBezTo>
                  <a:pt x="26246" y="38686"/>
                  <a:pt x="38145" y="34925"/>
                  <a:pt x="47670" y="28575"/>
                </a:cubicBezTo>
                <a:cubicBezTo>
                  <a:pt x="50845" y="19050"/>
                  <a:pt x="50923" y="7840"/>
                  <a:pt x="57195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/>
          <p:nvPr userDrawn="1"/>
        </p:nvSpPr>
        <p:spPr>
          <a:xfrm>
            <a:off x="4041775" y="3351213"/>
            <a:ext cx="3128963" cy="1042987"/>
          </a:xfrm>
          <a:custGeom>
            <a:avLst/>
            <a:gdLst>
              <a:gd name="connsiteX0" fmla="*/ 0 w 3117773"/>
              <a:gd name="connsiteY0" fmla="*/ 1068636 h 1068636"/>
              <a:gd name="connsiteX1" fmla="*/ 407624 w 3117773"/>
              <a:gd name="connsiteY1" fmla="*/ 319489 h 1068636"/>
              <a:gd name="connsiteX2" fmla="*/ 528809 w 3117773"/>
              <a:gd name="connsiteY2" fmla="*/ 330506 h 1068636"/>
              <a:gd name="connsiteX3" fmla="*/ 771181 w 3117773"/>
              <a:gd name="connsiteY3" fmla="*/ 110169 h 1068636"/>
              <a:gd name="connsiteX4" fmla="*/ 3117773 w 3117773"/>
              <a:gd name="connsiteY4" fmla="*/ 0 h 106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7773" h="1068636">
                <a:moveTo>
                  <a:pt x="0" y="1068636"/>
                </a:moveTo>
                <a:lnTo>
                  <a:pt x="407624" y="319489"/>
                </a:lnTo>
                <a:lnTo>
                  <a:pt x="528809" y="330506"/>
                </a:lnTo>
                <a:lnTo>
                  <a:pt x="771181" y="110169"/>
                </a:lnTo>
                <a:lnTo>
                  <a:pt x="3117773" y="0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TextBox 58"/>
          <p:cNvSpPr txBox="1">
            <a:spLocks noChangeArrowheads="1"/>
          </p:cNvSpPr>
          <p:nvPr userDrawn="1"/>
        </p:nvSpPr>
        <p:spPr bwMode="auto">
          <a:xfrm rot="16200000">
            <a:off x="6079332" y="3399631"/>
            <a:ext cx="3817938" cy="523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Arial" charset="0"/>
              </a:rPr>
              <a:t>P  A  K  I  S  T  A  N</a:t>
            </a:r>
          </a:p>
        </p:txBody>
      </p:sp>
      <p:sp>
        <p:nvSpPr>
          <p:cNvPr id="14" name="Freeform 13"/>
          <p:cNvSpPr/>
          <p:nvPr userDrawn="1"/>
        </p:nvSpPr>
        <p:spPr>
          <a:xfrm>
            <a:off x="5857875" y="2273300"/>
            <a:ext cx="1314450" cy="4043363"/>
          </a:xfrm>
          <a:custGeom>
            <a:avLst/>
            <a:gdLst>
              <a:gd name="connsiteX0" fmla="*/ 1314450 w 1314450"/>
              <a:gd name="connsiteY0" fmla="*/ 0 h 4086225"/>
              <a:gd name="connsiteX1" fmla="*/ 1304925 w 1314450"/>
              <a:gd name="connsiteY1" fmla="*/ 2609850 h 4086225"/>
              <a:gd name="connsiteX2" fmla="*/ 714375 w 1314450"/>
              <a:gd name="connsiteY2" fmla="*/ 2800350 h 4086225"/>
              <a:gd name="connsiteX3" fmla="*/ 0 w 1314450"/>
              <a:gd name="connsiteY3" fmla="*/ 4048125 h 4086225"/>
              <a:gd name="connsiteX4" fmla="*/ 19050 w 1314450"/>
              <a:gd name="connsiteY4" fmla="*/ 4086225 h 4086225"/>
              <a:gd name="connsiteX5" fmla="*/ 19050 w 1314450"/>
              <a:gd name="connsiteY5" fmla="*/ 408622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450" h="4086225">
                <a:moveTo>
                  <a:pt x="1314450" y="0"/>
                </a:moveTo>
                <a:lnTo>
                  <a:pt x="1304925" y="2609850"/>
                </a:lnTo>
                <a:lnTo>
                  <a:pt x="714375" y="2800350"/>
                </a:lnTo>
                <a:lnTo>
                  <a:pt x="0" y="4048125"/>
                </a:lnTo>
                <a:lnTo>
                  <a:pt x="19050" y="4086225"/>
                </a:lnTo>
                <a:lnTo>
                  <a:pt x="19050" y="4086225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/>
          <p:nvPr userDrawn="1"/>
        </p:nvSpPr>
        <p:spPr>
          <a:xfrm>
            <a:off x="0" y="6056313"/>
            <a:ext cx="2647950" cy="454025"/>
          </a:xfrm>
          <a:custGeom>
            <a:avLst/>
            <a:gdLst>
              <a:gd name="connsiteX0" fmla="*/ 0 w 2705100"/>
              <a:gd name="connsiteY0" fmla="*/ 542925 h 542925"/>
              <a:gd name="connsiteX1" fmla="*/ 571500 w 2705100"/>
              <a:gd name="connsiteY1" fmla="*/ 295275 h 542925"/>
              <a:gd name="connsiteX2" fmla="*/ 1219200 w 2705100"/>
              <a:gd name="connsiteY2" fmla="*/ 171450 h 542925"/>
              <a:gd name="connsiteX3" fmla="*/ 2000250 w 2705100"/>
              <a:gd name="connsiteY3" fmla="*/ 85725 h 542925"/>
              <a:gd name="connsiteX4" fmla="*/ 2419350 w 2705100"/>
              <a:gd name="connsiteY4" fmla="*/ 76200 h 542925"/>
              <a:gd name="connsiteX5" fmla="*/ 2705100 w 2705100"/>
              <a:gd name="connsiteY5" fmla="*/ 0 h 542925"/>
              <a:gd name="connsiteX6" fmla="*/ 2647950 w 2705100"/>
              <a:gd name="connsiteY6" fmla="*/ 200025 h 542925"/>
              <a:gd name="connsiteX0" fmla="*/ 0 w 2647950"/>
              <a:gd name="connsiteY0" fmla="*/ 466725 h 466725"/>
              <a:gd name="connsiteX1" fmla="*/ 571500 w 2647950"/>
              <a:gd name="connsiteY1" fmla="*/ 219075 h 466725"/>
              <a:gd name="connsiteX2" fmla="*/ 1219200 w 2647950"/>
              <a:gd name="connsiteY2" fmla="*/ 95250 h 466725"/>
              <a:gd name="connsiteX3" fmla="*/ 2000250 w 2647950"/>
              <a:gd name="connsiteY3" fmla="*/ 9525 h 466725"/>
              <a:gd name="connsiteX4" fmla="*/ 2419350 w 2647950"/>
              <a:gd name="connsiteY4" fmla="*/ 0 h 466725"/>
              <a:gd name="connsiteX5" fmla="*/ 2647950 w 2647950"/>
              <a:gd name="connsiteY5" fmla="*/ 1238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0" h="466725">
                <a:moveTo>
                  <a:pt x="0" y="466725"/>
                </a:moveTo>
                <a:lnTo>
                  <a:pt x="571500" y="219075"/>
                </a:lnTo>
                <a:lnTo>
                  <a:pt x="1219200" y="95250"/>
                </a:lnTo>
                <a:lnTo>
                  <a:pt x="2000250" y="9525"/>
                </a:lnTo>
                <a:lnTo>
                  <a:pt x="2419350" y="0"/>
                </a:lnTo>
                <a:lnTo>
                  <a:pt x="2647950" y="12382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TextBox 58"/>
          <p:cNvSpPr txBox="1">
            <a:spLocks noChangeArrowheads="1"/>
          </p:cNvSpPr>
          <p:nvPr userDrawn="1"/>
        </p:nvSpPr>
        <p:spPr bwMode="auto">
          <a:xfrm>
            <a:off x="457200" y="4545013"/>
            <a:ext cx="1828800" cy="4619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  <a:cs typeface="Arial" charset="0"/>
              </a:rPr>
              <a:t>Paktya</a:t>
            </a:r>
          </a:p>
        </p:txBody>
      </p:sp>
      <p:sp>
        <p:nvSpPr>
          <p:cNvPr id="17" name="TextBox 58"/>
          <p:cNvSpPr txBox="1">
            <a:spLocks noChangeArrowheads="1"/>
          </p:cNvSpPr>
          <p:nvPr userDrawn="1"/>
        </p:nvSpPr>
        <p:spPr bwMode="auto">
          <a:xfrm>
            <a:off x="457200" y="6176963"/>
            <a:ext cx="1981200" cy="4619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  <a:cs typeface="Arial" charset="0"/>
              </a:rPr>
              <a:t>Khost</a:t>
            </a:r>
          </a:p>
        </p:txBody>
      </p:sp>
      <p:sp>
        <p:nvSpPr>
          <p:cNvPr id="18" name="TextBox 58"/>
          <p:cNvSpPr txBox="1">
            <a:spLocks noChangeArrowheads="1"/>
          </p:cNvSpPr>
          <p:nvPr userDrawn="1"/>
        </p:nvSpPr>
        <p:spPr bwMode="auto">
          <a:xfrm>
            <a:off x="3898900" y="4419600"/>
            <a:ext cx="2133600" cy="8302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  <a:cs typeface="Arial" charset="0"/>
              </a:rPr>
              <a:t>Nadir Province</a:t>
            </a:r>
          </a:p>
        </p:txBody>
      </p:sp>
      <p:sp>
        <p:nvSpPr>
          <p:cNvPr id="19" name="TextBox 58"/>
          <p:cNvSpPr txBox="1">
            <a:spLocks noChangeArrowheads="1"/>
          </p:cNvSpPr>
          <p:nvPr userDrawn="1"/>
        </p:nvSpPr>
        <p:spPr bwMode="auto">
          <a:xfrm>
            <a:off x="1524000" y="2557463"/>
            <a:ext cx="21336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Lab-e District</a:t>
            </a:r>
          </a:p>
        </p:txBody>
      </p:sp>
      <p:sp>
        <p:nvSpPr>
          <p:cNvPr id="20" name="TextBox 58"/>
          <p:cNvSpPr txBox="1">
            <a:spLocks noChangeArrowheads="1"/>
          </p:cNvSpPr>
          <p:nvPr userDrawn="1"/>
        </p:nvSpPr>
        <p:spPr bwMode="auto">
          <a:xfrm>
            <a:off x="2286000" y="3622675"/>
            <a:ext cx="21336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Shar District</a:t>
            </a:r>
          </a:p>
        </p:txBody>
      </p:sp>
      <p:sp>
        <p:nvSpPr>
          <p:cNvPr id="21" name="TextBox 58"/>
          <p:cNvSpPr txBox="1">
            <a:spLocks noChangeArrowheads="1"/>
          </p:cNvSpPr>
          <p:nvPr userDrawn="1"/>
        </p:nvSpPr>
        <p:spPr bwMode="auto">
          <a:xfrm>
            <a:off x="4800600" y="2590800"/>
            <a:ext cx="21336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Sharq District</a:t>
            </a:r>
          </a:p>
        </p:txBody>
      </p:sp>
      <p:sp>
        <p:nvSpPr>
          <p:cNvPr id="22" name="TextBox 58"/>
          <p:cNvSpPr txBox="1">
            <a:spLocks noChangeArrowheads="1"/>
          </p:cNvSpPr>
          <p:nvPr userDrawn="1"/>
        </p:nvSpPr>
        <p:spPr bwMode="auto">
          <a:xfrm>
            <a:off x="4953000" y="4267200"/>
            <a:ext cx="21336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Mezre-a District</a:t>
            </a:r>
          </a:p>
        </p:txBody>
      </p:sp>
      <p:sp>
        <p:nvSpPr>
          <p:cNvPr id="23" name="TextBox 58"/>
          <p:cNvSpPr txBox="1">
            <a:spLocks noChangeArrowheads="1"/>
          </p:cNvSpPr>
          <p:nvPr userDrawn="1"/>
        </p:nvSpPr>
        <p:spPr bwMode="auto">
          <a:xfrm>
            <a:off x="3276600" y="6019800"/>
            <a:ext cx="21336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Langford District</a:t>
            </a:r>
          </a:p>
        </p:txBody>
      </p:sp>
      <p:sp>
        <p:nvSpPr>
          <p:cNvPr id="24" name="Freeform 23"/>
          <p:cNvSpPr/>
          <p:nvPr userDrawn="1"/>
        </p:nvSpPr>
        <p:spPr>
          <a:xfrm>
            <a:off x="2514600" y="2571750"/>
            <a:ext cx="1619250" cy="1238250"/>
          </a:xfrm>
          <a:custGeom>
            <a:avLst/>
            <a:gdLst>
              <a:gd name="connsiteX0" fmla="*/ 1752600 w 1752600"/>
              <a:gd name="connsiteY0" fmla="*/ 0 h 1507195"/>
              <a:gd name="connsiteX1" fmla="*/ 1752600 w 1752600"/>
              <a:gd name="connsiteY1" fmla="*/ 0 h 1507195"/>
              <a:gd name="connsiteX2" fmla="*/ 1724025 w 1752600"/>
              <a:gd name="connsiteY2" fmla="*/ 76200 h 1507195"/>
              <a:gd name="connsiteX3" fmla="*/ 1714500 w 1752600"/>
              <a:gd name="connsiteY3" fmla="*/ 104775 h 1507195"/>
              <a:gd name="connsiteX4" fmla="*/ 1657350 w 1752600"/>
              <a:gd name="connsiteY4" fmla="*/ 95250 h 1507195"/>
              <a:gd name="connsiteX5" fmla="*/ 1609725 w 1752600"/>
              <a:gd name="connsiteY5" fmla="*/ 104775 h 1507195"/>
              <a:gd name="connsiteX6" fmla="*/ 1628775 w 1752600"/>
              <a:gd name="connsiteY6" fmla="*/ 228600 h 1507195"/>
              <a:gd name="connsiteX7" fmla="*/ 1600200 w 1752600"/>
              <a:gd name="connsiteY7" fmla="*/ 323850 h 1507195"/>
              <a:gd name="connsiteX8" fmla="*/ 1590675 w 1752600"/>
              <a:gd name="connsiteY8" fmla="*/ 352425 h 1507195"/>
              <a:gd name="connsiteX9" fmla="*/ 1562100 w 1752600"/>
              <a:gd name="connsiteY9" fmla="*/ 371475 h 1507195"/>
              <a:gd name="connsiteX10" fmla="*/ 1533525 w 1752600"/>
              <a:gd name="connsiteY10" fmla="*/ 428625 h 1507195"/>
              <a:gd name="connsiteX11" fmla="*/ 1524000 w 1752600"/>
              <a:gd name="connsiteY11" fmla="*/ 457200 h 1507195"/>
              <a:gd name="connsiteX12" fmla="*/ 1466850 w 1752600"/>
              <a:gd name="connsiteY12" fmla="*/ 476250 h 1507195"/>
              <a:gd name="connsiteX13" fmla="*/ 1409700 w 1752600"/>
              <a:gd name="connsiteY13" fmla="*/ 504825 h 1507195"/>
              <a:gd name="connsiteX14" fmla="*/ 1247775 w 1752600"/>
              <a:gd name="connsiteY14" fmla="*/ 504825 h 1507195"/>
              <a:gd name="connsiteX15" fmla="*/ 1238250 w 1752600"/>
              <a:gd name="connsiteY15" fmla="*/ 533400 h 1507195"/>
              <a:gd name="connsiteX16" fmla="*/ 1200150 w 1752600"/>
              <a:gd name="connsiteY16" fmla="*/ 590550 h 1507195"/>
              <a:gd name="connsiteX17" fmla="*/ 1152525 w 1752600"/>
              <a:gd name="connsiteY17" fmla="*/ 647700 h 1507195"/>
              <a:gd name="connsiteX18" fmla="*/ 1095375 w 1752600"/>
              <a:gd name="connsiteY18" fmla="*/ 619125 h 1507195"/>
              <a:gd name="connsiteX19" fmla="*/ 1057275 w 1752600"/>
              <a:gd name="connsiteY19" fmla="*/ 571500 h 1507195"/>
              <a:gd name="connsiteX20" fmla="*/ 981075 w 1752600"/>
              <a:gd name="connsiteY20" fmla="*/ 600075 h 1507195"/>
              <a:gd name="connsiteX21" fmla="*/ 914400 w 1752600"/>
              <a:gd name="connsiteY21" fmla="*/ 676275 h 1507195"/>
              <a:gd name="connsiteX22" fmla="*/ 866775 w 1752600"/>
              <a:gd name="connsiteY22" fmla="*/ 685800 h 1507195"/>
              <a:gd name="connsiteX23" fmla="*/ 828675 w 1752600"/>
              <a:gd name="connsiteY23" fmla="*/ 771525 h 1507195"/>
              <a:gd name="connsiteX24" fmla="*/ 819150 w 1752600"/>
              <a:gd name="connsiteY24" fmla="*/ 800100 h 1507195"/>
              <a:gd name="connsiteX25" fmla="*/ 809625 w 1752600"/>
              <a:gd name="connsiteY25" fmla="*/ 828675 h 1507195"/>
              <a:gd name="connsiteX26" fmla="*/ 800100 w 1752600"/>
              <a:gd name="connsiteY26" fmla="*/ 866775 h 1507195"/>
              <a:gd name="connsiteX27" fmla="*/ 771525 w 1752600"/>
              <a:gd name="connsiteY27" fmla="*/ 885825 h 1507195"/>
              <a:gd name="connsiteX28" fmla="*/ 723900 w 1752600"/>
              <a:gd name="connsiteY28" fmla="*/ 876300 h 1507195"/>
              <a:gd name="connsiteX29" fmla="*/ 590550 w 1752600"/>
              <a:gd name="connsiteY29" fmla="*/ 857250 h 1507195"/>
              <a:gd name="connsiteX30" fmla="*/ 504825 w 1752600"/>
              <a:gd name="connsiteY30" fmla="*/ 847725 h 1507195"/>
              <a:gd name="connsiteX31" fmla="*/ 476250 w 1752600"/>
              <a:gd name="connsiteY31" fmla="*/ 866775 h 1507195"/>
              <a:gd name="connsiteX32" fmla="*/ 419100 w 1752600"/>
              <a:gd name="connsiteY32" fmla="*/ 885825 h 1507195"/>
              <a:gd name="connsiteX33" fmla="*/ 371475 w 1752600"/>
              <a:gd name="connsiteY33" fmla="*/ 876300 h 1507195"/>
              <a:gd name="connsiteX34" fmla="*/ 342900 w 1752600"/>
              <a:gd name="connsiteY34" fmla="*/ 866775 h 1507195"/>
              <a:gd name="connsiteX35" fmla="*/ 285750 w 1752600"/>
              <a:gd name="connsiteY35" fmla="*/ 885825 h 1507195"/>
              <a:gd name="connsiteX36" fmla="*/ 266700 w 1752600"/>
              <a:gd name="connsiteY36" fmla="*/ 914400 h 1507195"/>
              <a:gd name="connsiteX37" fmla="*/ 238125 w 1752600"/>
              <a:gd name="connsiteY37" fmla="*/ 971550 h 1507195"/>
              <a:gd name="connsiteX38" fmla="*/ 190500 w 1752600"/>
              <a:gd name="connsiteY38" fmla="*/ 1028700 h 1507195"/>
              <a:gd name="connsiteX39" fmla="*/ 152400 w 1752600"/>
              <a:gd name="connsiteY39" fmla="*/ 1085850 h 1507195"/>
              <a:gd name="connsiteX40" fmla="*/ 142875 w 1752600"/>
              <a:gd name="connsiteY40" fmla="*/ 1162050 h 1507195"/>
              <a:gd name="connsiteX41" fmla="*/ 95250 w 1752600"/>
              <a:gd name="connsiteY41" fmla="*/ 1247775 h 1507195"/>
              <a:gd name="connsiteX42" fmla="*/ 66675 w 1752600"/>
              <a:gd name="connsiteY42" fmla="*/ 1266825 h 1507195"/>
              <a:gd name="connsiteX43" fmla="*/ 38100 w 1752600"/>
              <a:gd name="connsiteY43" fmla="*/ 1276350 h 1507195"/>
              <a:gd name="connsiteX44" fmla="*/ 19050 w 1752600"/>
              <a:gd name="connsiteY44" fmla="*/ 1333500 h 1507195"/>
              <a:gd name="connsiteX45" fmla="*/ 9525 w 1752600"/>
              <a:gd name="connsiteY45" fmla="*/ 1362075 h 1507195"/>
              <a:gd name="connsiteX46" fmla="*/ 28575 w 1752600"/>
              <a:gd name="connsiteY46" fmla="*/ 1419225 h 1507195"/>
              <a:gd name="connsiteX47" fmla="*/ 38100 w 1752600"/>
              <a:gd name="connsiteY47" fmla="*/ 1447800 h 1507195"/>
              <a:gd name="connsiteX48" fmla="*/ 9525 w 1752600"/>
              <a:gd name="connsiteY48" fmla="*/ 1504950 h 1507195"/>
              <a:gd name="connsiteX49" fmla="*/ 0 w 1752600"/>
              <a:gd name="connsiteY49" fmla="*/ 1504950 h 1507195"/>
              <a:gd name="connsiteX50" fmla="*/ 9525 w 1752600"/>
              <a:gd name="connsiteY50" fmla="*/ 1495425 h 150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2600" h="1507195">
                <a:moveTo>
                  <a:pt x="1752600" y="0"/>
                </a:moveTo>
                <a:lnTo>
                  <a:pt x="1752600" y="0"/>
                </a:lnTo>
                <a:cubicBezTo>
                  <a:pt x="1743075" y="25400"/>
                  <a:pt x="1733296" y="50706"/>
                  <a:pt x="1724025" y="76200"/>
                </a:cubicBezTo>
                <a:cubicBezTo>
                  <a:pt x="1720594" y="85636"/>
                  <a:pt x="1724154" y="102017"/>
                  <a:pt x="1714500" y="104775"/>
                </a:cubicBezTo>
                <a:cubicBezTo>
                  <a:pt x="1695930" y="110081"/>
                  <a:pt x="1676400" y="98425"/>
                  <a:pt x="1657350" y="95250"/>
                </a:cubicBezTo>
                <a:cubicBezTo>
                  <a:pt x="1641475" y="98425"/>
                  <a:pt x="1616300" y="89981"/>
                  <a:pt x="1609725" y="104775"/>
                </a:cubicBezTo>
                <a:cubicBezTo>
                  <a:pt x="1604953" y="115513"/>
                  <a:pt x="1624542" y="207436"/>
                  <a:pt x="1628775" y="228600"/>
                </a:cubicBezTo>
                <a:cubicBezTo>
                  <a:pt x="1614380" y="286181"/>
                  <a:pt x="1623390" y="254281"/>
                  <a:pt x="1600200" y="323850"/>
                </a:cubicBezTo>
                <a:cubicBezTo>
                  <a:pt x="1597025" y="333375"/>
                  <a:pt x="1599029" y="346856"/>
                  <a:pt x="1590675" y="352425"/>
                </a:cubicBezTo>
                <a:lnTo>
                  <a:pt x="1562100" y="371475"/>
                </a:lnTo>
                <a:cubicBezTo>
                  <a:pt x="1538159" y="443299"/>
                  <a:pt x="1570454" y="354767"/>
                  <a:pt x="1533525" y="428625"/>
                </a:cubicBezTo>
                <a:cubicBezTo>
                  <a:pt x="1529035" y="437605"/>
                  <a:pt x="1532170" y="451364"/>
                  <a:pt x="1524000" y="457200"/>
                </a:cubicBezTo>
                <a:cubicBezTo>
                  <a:pt x="1507660" y="468872"/>
                  <a:pt x="1483558" y="465111"/>
                  <a:pt x="1466850" y="476250"/>
                </a:cubicBezTo>
                <a:cubicBezTo>
                  <a:pt x="1429921" y="500869"/>
                  <a:pt x="1449135" y="491680"/>
                  <a:pt x="1409700" y="504825"/>
                </a:cubicBezTo>
                <a:cubicBezTo>
                  <a:pt x="1354502" y="496940"/>
                  <a:pt x="1304158" y="484322"/>
                  <a:pt x="1247775" y="504825"/>
                </a:cubicBezTo>
                <a:cubicBezTo>
                  <a:pt x="1238339" y="508256"/>
                  <a:pt x="1243126" y="524623"/>
                  <a:pt x="1238250" y="533400"/>
                </a:cubicBezTo>
                <a:cubicBezTo>
                  <a:pt x="1227131" y="553414"/>
                  <a:pt x="1216339" y="574361"/>
                  <a:pt x="1200150" y="590550"/>
                </a:cubicBezTo>
                <a:cubicBezTo>
                  <a:pt x="1163480" y="627220"/>
                  <a:pt x="1179047" y="607917"/>
                  <a:pt x="1152525" y="647700"/>
                </a:cubicBezTo>
                <a:cubicBezTo>
                  <a:pt x="1133701" y="641425"/>
                  <a:pt x="1108804" y="635911"/>
                  <a:pt x="1095375" y="619125"/>
                </a:cubicBezTo>
                <a:cubicBezTo>
                  <a:pt x="1042795" y="553400"/>
                  <a:pt x="1139167" y="626095"/>
                  <a:pt x="1057275" y="571500"/>
                </a:cubicBezTo>
                <a:cubicBezTo>
                  <a:pt x="1028456" y="577264"/>
                  <a:pt x="1001885" y="576292"/>
                  <a:pt x="981075" y="600075"/>
                </a:cubicBezTo>
                <a:cubicBezTo>
                  <a:pt x="952131" y="633154"/>
                  <a:pt x="954272" y="661323"/>
                  <a:pt x="914400" y="676275"/>
                </a:cubicBezTo>
                <a:cubicBezTo>
                  <a:pt x="899241" y="681959"/>
                  <a:pt x="882650" y="682625"/>
                  <a:pt x="866775" y="685800"/>
                </a:cubicBezTo>
                <a:cubicBezTo>
                  <a:pt x="836586" y="731083"/>
                  <a:pt x="851345" y="703515"/>
                  <a:pt x="828675" y="771525"/>
                </a:cubicBezTo>
                <a:lnTo>
                  <a:pt x="819150" y="800100"/>
                </a:lnTo>
                <a:cubicBezTo>
                  <a:pt x="815975" y="809625"/>
                  <a:pt x="812060" y="818935"/>
                  <a:pt x="809625" y="828675"/>
                </a:cubicBezTo>
                <a:cubicBezTo>
                  <a:pt x="806450" y="841375"/>
                  <a:pt x="807362" y="855883"/>
                  <a:pt x="800100" y="866775"/>
                </a:cubicBezTo>
                <a:cubicBezTo>
                  <a:pt x="793750" y="876300"/>
                  <a:pt x="781050" y="879475"/>
                  <a:pt x="771525" y="885825"/>
                </a:cubicBezTo>
                <a:cubicBezTo>
                  <a:pt x="755650" y="882650"/>
                  <a:pt x="739891" y="878825"/>
                  <a:pt x="723900" y="876300"/>
                </a:cubicBezTo>
                <a:cubicBezTo>
                  <a:pt x="679548" y="869297"/>
                  <a:pt x="590550" y="857250"/>
                  <a:pt x="590550" y="857250"/>
                </a:cubicBezTo>
                <a:cubicBezTo>
                  <a:pt x="542925" y="841375"/>
                  <a:pt x="542925" y="828675"/>
                  <a:pt x="504825" y="847725"/>
                </a:cubicBezTo>
                <a:cubicBezTo>
                  <a:pt x="494586" y="852845"/>
                  <a:pt x="486711" y="862126"/>
                  <a:pt x="476250" y="866775"/>
                </a:cubicBezTo>
                <a:cubicBezTo>
                  <a:pt x="457900" y="874930"/>
                  <a:pt x="419100" y="885825"/>
                  <a:pt x="419100" y="885825"/>
                </a:cubicBezTo>
                <a:cubicBezTo>
                  <a:pt x="403225" y="882650"/>
                  <a:pt x="387181" y="880227"/>
                  <a:pt x="371475" y="876300"/>
                </a:cubicBezTo>
                <a:cubicBezTo>
                  <a:pt x="361735" y="873865"/>
                  <a:pt x="352879" y="865666"/>
                  <a:pt x="342900" y="866775"/>
                </a:cubicBezTo>
                <a:cubicBezTo>
                  <a:pt x="322942" y="868993"/>
                  <a:pt x="285750" y="885825"/>
                  <a:pt x="285750" y="885825"/>
                </a:cubicBezTo>
                <a:cubicBezTo>
                  <a:pt x="279400" y="895350"/>
                  <a:pt x="271820" y="904161"/>
                  <a:pt x="266700" y="914400"/>
                </a:cubicBezTo>
                <a:cubicBezTo>
                  <a:pt x="245221" y="957358"/>
                  <a:pt x="272247" y="930604"/>
                  <a:pt x="238125" y="971550"/>
                </a:cubicBezTo>
                <a:cubicBezTo>
                  <a:pt x="211793" y="1003148"/>
                  <a:pt x="208237" y="993227"/>
                  <a:pt x="190500" y="1028700"/>
                </a:cubicBezTo>
                <a:cubicBezTo>
                  <a:pt x="162931" y="1083839"/>
                  <a:pt x="206569" y="1031681"/>
                  <a:pt x="152400" y="1085850"/>
                </a:cubicBezTo>
                <a:cubicBezTo>
                  <a:pt x="149225" y="1111250"/>
                  <a:pt x="148238" y="1137021"/>
                  <a:pt x="142875" y="1162050"/>
                </a:cubicBezTo>
                <a:cubicBezTo>
                  <a:pt x="132472" y="1210596"/>
                  <a:pt x="129366" y="1219345"/>
                  <a:pt x="95250" y="1247775"/>
                </a:cubicBezTo>
                <a:cubicBezTo>
                  <a:pt x="86456" y="1255104"/>
                  <a:pt x="76914" y="1261705"/>
                  <a:pt x="66675" y="1266825"/>
                </a:cubicBezTo>
                <a:cubicBezTo>
                  <a:pt x="57695" y="1271315"/>
                  <a:pt x="47625" y="1273175"/>
                  <a:pt x="38100" y="1276350"/>
                </a:cubicBezTo>
                <a:lnTo>
                  <a:pt x="19050" y="1333500"/>
                </a:lnTo>
                <a:lnTo>
                  <a:pt x="9525" y="1362075"/>
                </a:lnTo>
                <a:lnTo>
                  <a:pt x="28575" y="1419225"/>
                </a:lnTo>
                <a:lnTo>
                  <a:pt x="38100" y="1447800"/>
                </a:lnTo>
                <a:cubicBezTo>
                  <a:pt x="30353" y="1471041"/>
                  <a:pt x="27989" y="1486486"/>
                  <a:pt x="9525" y="1504950"/>
                </a:cubicBezTo>
                <a:cubicBezTo>
                  <a:pt x="7280" y="1507195"/>
                  <a:pt x="3175" y="1504950"/>
                  <a:pt x="0" y="1504950"/>
                </a:cubicBezTo>
                <a:lnTo>
                  <a:pt x="9525" y="1495425"/>
                </a:lnTo>
              </a:path>
            </a:pathLst>
          </a:cu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" name="TextBox 58"/>
          <p:cNvSpPr txBox="1">
            <a:spLocks noChangeArrowheads="1"/>
          </p:cNvSpPr>
          <p:nvPr userDrawn="1"/>
        </p:nvSpPr>
        <p:spPr bwMode="auto">
          <a:xfrm>
            <a:off x="3490913" y="2439988"/>
            <a:ext cx="2133600" cy="83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  <a:cs typeface="Arial" charset="0"/>
              </a:rPr>
              <a:t>Zahir Province</a:t>
            </a:r>
          </a:p>
        </p:txBody>
      </p:sp>
      <p:pic>
        <p:nvPicPr>
          <p:cNvPr id="26" name="Picture 66" descr="MIDDLE%20EASTERN%20HOUSE%2004_LR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638800"/>
            <a:ext cx="3048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6" descr="MIDDLE%20EASTERN%20PALACE%201_LR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953000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30"/>
          <p:cNvSpPr txBox="1">
            <a:spLocks noChangeArrowheads="1"/>
          </p:cNvSpPr>
          <p:nvPr userDrawn="1"/>
        </p:nvSpPr>
        <p:spPr bwMode="auto">
          <a:xfrm>
            <a:off x="3733800" y="5486400"/>
            <a:ext cx="6905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>
                <a:solidFill>
                  <a:srgbClr val="FFFFFF"/>
                </a:solidFill>
                <a:latin typeface="Calibri"/>
                <a:cs typeface="Arial" charset="0"/>
              </a:rPr>
              <a:t>Chah-e Langford</a:t>
            </a:r>
          </a:p>
        </p:txBody>
      </p:sp>
      <p:pic>
        <p:nvPicPr>
          <p:cNvPr id="29" name="Picture 61" descr="cave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6863" y="5638800"/>
            <a:ext cx="9683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6" descr="MIDDLE%20EASTERN%20HOUSE%2004_LR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410200"/>
            <a:ext cx="3048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6" descr="MIDDLE%20EASTERN%20HOUSE%2004_LR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5043488"/>
            <a:ext cx="3048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130"/>
          <p:cNvSpPr txBox="1">
            <a:spLocks noChangeArrowheads="1"/>
          </p:cNvSpPr>
          <p:nvPr userDrawn="1"/>
        </p:nvSpPr>
        <p:spPr bwMode="auto">
          <a:xfrm>
            <a:off x="5562600" y="5105400"/>
            <a:ext cx="7969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>
                <a:solidFill>
                  <a:srgbClr val="FFFFFF"/>
                </a:solidFill>
                <a:latin typeface="Calibri"/>
                <a:cs typeface="Arial" charset="0"/>
              </a:rPr>
              <a:t>Sorhk Kotal Mezre-a</a:t>
            </a:r>
          </a:p>
        </p:txBody>
      </p:sp>
      <p:pic>
        <p:nvPicPr>
          <p:cNvPr id="33" name="Picture 66" descr="MIDDLE%20EASTERN%20HOUSE%2004_LR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9088" y="2971800"/>
            <a:ext cx="3048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130"/>
          <p:cNvSpPr txBox="1">
            <a:spLocks noChangeArrowheads="1"/>
          </p:cNvSpPr>
          <p:nvPr userDrawn="1"/>
        </p:nvSpPr>
        <p:spPr bwMode="auto">
          <a:xfrm>
            <a:off x="6121400" y="3048000"/>
            <a:ext cx="8778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>
                <a:solidFill>
                  <a:srgbClr val="FFFFFF"/>
                </a:solidFill>
                <a:latin typeface="Calibri"/>
                <a:cs typeface="Arial" charset="0"/>
              </a:rPr>
              <a:t>Sharq Darwaza Jame’a</a:t>
            </a:r>
          </a:p>
        </p:txBody>
      </p:sp>
      <p:pic>
        <p:nvPicPr>
          <p:cNvPr id="35" name="Picture 66" descr="MIDDLE%20EASTERN%20HOUSE%2004_LR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595688"/>
            <a:ext cx="3048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130"/>
          <p:cNvSpPr txBox="1">
            <a:spLocks noChangeArrowheads="1"/>
          </p:cNvSpPr>
          <p:nvPr userDrawn="1"/>
        </p:nvSpPr>
        <p:spPr bwMode="auto">
          <a:xfrm>
            <a:off x="3962400" y="3443288"/>
            <a:ext cx="5651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>
                <a:solidFill>
                  <a:srgbClr val="FFFFFF"/>
                </a:solidFill>
                <a:latin typeface="Calibri"/>
                <a:cs typeface="Arial" charset="0"/>
              </a:rPr>
              <a:t>Ertebat Shar</a:t>
            </a:r>
          </a:p>
        </p:txBody>
      </p:sp>
      <p:pic>
        <p:nvPicPr>
          <p:cNvPr id="37" name="Picture 66" descr="MIDDLE%20EASTERN%20HOUSE%2004_LR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7588" y="2528888"/>
            <a:ext cx="3048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130"/>
          <p:cNvSpPr txBox="1">
            <a:spLocks noChangeArrowheads="1"/>
          </p:cNvSpPr>
          <p:nvPr userDrawn="1"/>
        </p:nvSpPr>
        <p:spPr bwMode="auto">
          <a:xfrm>
            <a:off x="2363788" y="2376488"/>
            <a:ext cx="6572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>
                <a:solidFill>
                  <a:srgbClr val="FFFFFF"/>
                </a:solidFill>
                <a:latin typeface="Calibri"/>
                <a:cs typeface="Arial" charset="0"/>
              </a:rPr>
              <a:t>Jahel Dar Lab-e</a:t>
            </a:r>
          </a:p>
        </p:txBody>
      </p:sp>
      <p:pic>
        <p:nvPicPr>
          <p:cNvPr id="39" name="Picture 66" descr="MIDDLE%20EASTERN%20HOUSE%2004_LR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3188" y="1981200"/>
            <a:ext cx="3048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30"/>
          <p:cNvSpPr txBox="1">
            <a:spLocks noChangeArrowheads="1"/>
          </p:cNvSpPr>
          <p:nvPr userDrawn="1"/>
        </p:nvSpPr>
        <p:spPr bwMode="auto">
          <a:xfrm>
            <a:off x="1449388" y="1828800"/>
            <a:ext cx="36036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>
                <a:solidFill>
                  <a:srgbClr val="FFFFFF"/>
                </a:solidFill>
                <a:latin typeface="Calibri"/>
                <a:cs typeface="Arial" charset="0"/>
              </a:rPr>
              <a:t>Bolan</a:t>
            </a:r>
          </a:p>
        </p:txBody>
      </p:sp>
      <p:pic>
        <p:nvPicPr>
          <p:cNvPr id="41" name="Picture 66" descr="MIDDLE%20EASTERN%20HOUSE%2004_LR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447800"/>
            <a:ext cx="3048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130"/>
          <p:cNvSpPr txBox="1">
            <a:spLocks noChangeArrowheads="1"/>
          </p:cNvSpPr>
          <p:nvPr userDrawn="1"/>
        </p:nvSpPr>
        <p:spPr bwMode="auto">
          <a:xfrm>
            <a:off x="2895600" y="1295400"/>
            <a:ext cx="5334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>
                <a:solidFill>
                  <a:srgbClr val="FFFFFF"/>
                </a:solidFill>
                <a:latin typeface="Calibri"/>
                <a:cs typeface="Arial" charset="0"/>
              </a:rPr>
              <a:t>Maynj Wola</a:t>
            </a:r>
          </a:p>
        </p:txBody>
      </p:sp>
      <p:pic>
        <p:nvPicPr>
          <p:cNvPr id="43" name="Picture 60" descr="cave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4763" y="4114800"/>
            <a:ext cx="9683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2" descr="cave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3130550"/>
            <a:ext cx="9683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3" descr="cave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3688" y="2274888"/>
            <a:ext cx="9683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4" descr="cave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524000"/>
            <a:ext cx="9683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5" descr="cave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1613" y="3082925"/>
            <a:ext cx="9683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6" descr="MIDDLE%20EASTERN%20HOUSE%2004_LR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219200"/>
            <a:ext cx="3048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130"/>
          <p:cNvSpPr txBox="1">
            <a:spLocks noChangeArrowheads="1"/>
          </p:cNvSpPr>
          <p:nvPr userDrawn="1"/>
        </p:nvSpPr>
        <p:spPr bwMode="auto">
          <a:xfrm>
            <a:off x="5715000" y="1066800"/>
            <a:ext cx="6381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>
                <a:solidFill>
                  <a:srgbClr val="FFFFFF"/>
                </a:solidFill>
                <a:latin typeface="Calibri"/>
                <a:cs typeface="Arial" charset="0"/>
              </a:rPr>
              <a:t>Cheshma Ghar</a:t>
            </a:r>
          </a:p>
        </p:txBody>
      </p:sp>
      <p:pic>
        <p:nvPicPr>
          <p:cNvPr id="50" name="Picture 66" descr="MIDDLE%20EASTERN%20HOUSE%2004_LR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688" y="2606675"/>
            <a:ext cx="3048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130"/>
          <p:cNvSpPr txBox="1">
            <a:spLocks noChangeArrowheads="1"/>
          </p:cNvSpPr>
          <p:nvPr userDrawn="1"/>
        </p:nvSpPr>
        <p:spPr bwMode="auto">
          <a:xfrm>
            <a:off x="1004888" y="2454275"/>
            <a:ext cx="46196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>
                <a:solidFill>
                  <a:srgbClr val="FFFFFF"/>
                </a:solidFill>
                <a:latin typeface="Calibri"/>
                <a:cs typeface="Arial" charset="0"/>
              </a:rPr>
              <a:t>Haji Dara</a:t>
            </a:r>
          </a:p>
        </p:txBody>
      </p:sp>
      <p:sp>
        <p:nvSpPr>
          <p:cNvPr id="52" name="Text Box 130"/>
          <p:cNvSpPr txBox="1">
            <a:spLocks noChangeArrowheads="1"/>
          </p:cNvSpPr>
          <p:nvPr userDrawn="1"/>
        </p:nvSpPr>
        <p:spPr bwMode="auto">
          <a:xfrm>
            <a:off x="2819400" y="4800600"/>
            <a:ext cx="5524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>
                <a:solidFill>
                  <a:srgbClr val="FFFFFF"/>
                </a:solidFill>
                <a:latin typeface="Calibri"/>
                <a:cs typeface="Arial" charset="0"/>
              </a:rPr>
              <a:t>FOB Mojave</a:t>
            </a:r>
          </a:p>
        </p:txBody>
      </p:sp>
      <p:sp>
        <p:nvSpPr>
          <p:cNvPr id="53" name="TextBox 52"/>
          <p:cNvSpPr txBox="1">
            <a:spLocks noChangeArrowheads="1"/>
          </p:cNvSpPr>
          <p:nvPr userDrawn="1"/>
        </p:nvSpPr>
        <p:spPr bwMode="auto">
          <a:xfrm>
            <a:off x="304800" y="1219200"/>
            <a:ext cx="21336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Wola District</a:t>
            </a:r>
          </a:p>
        </p:txBody>
      </p:sp>
      <p:sp>
        <p:nvSpPr>
          <p:cNvPr id="54" name="TextBox 58"/>
          <p:cNvSpPr txBox="1">
            <a:spLocks noChangeArrowheads="1"/>
          </p:cNvSpPr>
          <p:nvPr userDrawn="1"/>
        </p:nvSpPr>
        <p:spPr bwMode="auto">
          <a:xfrm>
            <a:off x="3733800" y="914400"/>
            <a:ext cx="21336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Cheshma District</a:t>
            </a:r>
          </a:p>
        </p:txBody>
      </p:sp>
      <p:sp>
        <p:nvSpPr>
          <p:cNvPr id="55" name="Freeform 54"/>
          <p:cNvSpPr/>
          <p:nvPr userDrawn="1"/>
        </p:nvSpPr>
        <p:spPr>
          <a:xfrm>
            <a:off x="3416300" y="749300"/>
            <a:ext cx="571500" cy="1676400"/>
          </a:xfrm>
          <a:custGeom>
            <a:avLst/>
            <a:gdLst>
              <a:gd name="connsiteX0" fmla="*/ 571500 w 571500"/>
              <a:gd name="connsiteY0" fmla="*/ 1676400 h 1676400"/>
              <a:gd name="connsiteX1" fmla="*/ 571500 w 571500"/>
              <a:gd name="connsiteY1" fmla="*/ 1676400 h 1676400"/>
              <a:gd name="connsiteX2" fmla="*/ 508000 w 571500"/>
              <a:gd name="connsiteY2" fmla="*/ 1574800 h 1676400"/>
              <a:gd name="connsiteX3" fmla="*/ 495300 w 571500"/>
              <a:gd name="connsiteY3" fmla="*/ 1536700 h 1676400"/>
              <a:gd name="connsiteX4" fmla="*/ 431800 w 571500"/>
              <a:gd name="connsiteY4" fmla="*/ 1473200 h 1676400"/>
              <a:gd name="connsiteX5" fmla="*/ 381000 w 571500"/>
              <a:gd name="connsiteY5" fmla="*/ 1397000 h 1676400"/>
              <a:gd name="connsiteX6" fmla="*/ 330200 w 571500"/>
              <a:gd name="connsiteY6" fmla="*/ 1320800 h 1676400"/>
              <a:gd name="connsiteX7" fmla="*/ 304800 w 571500"/>
              <a:gd name="connsiteY7" fmla="*/ 1282700 h 1676400"/>
              <a:gd name="connsiteX8" fmla="*/ 266700 w 571500"/>
              <a:gd name="connsiteY8" fmla="*/ 1270000 h 1676400"/>
              <a:gd name="connsiteX9" fmla="*/ 190500 w 571500"/>
              <a:gd name="connsiteY9" fmla="*/ 1231900 h 1676400"/>
              <a:gd name="connsiteX10" fmla="*/ 139700 w 571500"/>
              <a:gd name="connsiteY10" fmla="*/ 1181100 h 1676400"/>
              <a:gd name="connsiteX11" fmla="*/ 63500 w 571500"/>
              <a:gd name="connsiteY11" fmla="*/ 1104900 h 1676400"/>
              <a:gd name="connsiteX12" fmla="*/ 50800 w 571500"/>
              <a:gd name="connsiteY12" fmla="*/ 1066800 h 1676400"/>
              <a:gd name="connsiteX13" fmla="*/ 25400 w 571500"/>
              <a:gd name="connsiteY13" fmla="*/ 1028700 h 1676400"/>
              <a:gd name="connsiteX14" fmla="*/ 0 w 571500"/>
              <a:gd name="connsiteY14" fmla="*/ 952500 h 1676400"/>
              <a:gd name="connsiteX15" fmla="*/ 12700 w 571500"/>
              <a:gd name="connsiteY15" fmla="*/ 457200 h 1676400"/>
              <a:gd name="connsiteX16" fmla="*/ 25400 w 571500"/>
              <a:gd name="connsiteY16" fmla="*/ 368300 h 1676400"/>
              <a:gd name="connsiteX17" fmla="*/ 50800 w 571500"/>
              <a:gd name="connsiteY17" fmla="*/ 292100 h 1676400"/>
              <a:gd name="connsiteX18" fmla="*/ 63500 w 571500"/>
              <a:gd name="connsiteY18" fmla="*/ 254000 h 1676400"/>
              <a:gd name="connsiteX19" fmla="*/ 127000 w 571500"/>
              <a:gd name="connsiteY19" fmla="*/ 139700 h 1676400"/>
              <a:gd name="connsiteX20" fmla="*/ 114300 w 571500"/>
              <a:gd name="connsiteY20" fmla="*/ 50800 h 1676400"/>
              <a:gd name="connsiteX21" fmla="*/ 101600 w 571500"/>
              <a:gd name="connsiteY21" fmla="*/ 0 h 1676400"/>
              <a:gd name="connsiteX22" fmla="*/ 101600 w 571500"/>
              <a:gd name="connsiteY22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1500" h="1676400">
                <a:moveTo>
                  <a:pt x="571500" y="1676400"/>
                </a:moveTo>
                <a:lnTo>
                  <a:pt x="571500" y="1676400"/>
                </a:lnTo>
                <a:cubicBezTo>
                  <a:pt x="550333" y="1642533"/>
                  <a:pt x="527124" y="1609861"/>
                  <a:pt x="508000" y="1574800"/>
                </a:cubicBezTo>
                <a:cubicBezTo>
                  <a:pt x="501590" y="1563048"/>
                  <a:pt x="501287" y="1548674"/>
                  <a:pt x="495300" y="1536700"/>
                </a:cubicBezTo>
                <a:cubicBezTo>
                  <a:pt x="474133" y="1494367"/>
                  <a:pt x="469900" y="1498600"/>
                  <a:pt x="431800" y="1473200"/>
                </a:cubicBezTo>
                <a:cubicBezTo>
                  <a:pt x="407511" y="1400334"/>
                  <a:pt x="436494" y="1468349"/>
                  <a:pt x="381000" y="1397000"/>
                </a:cubicBezTo>
                <a:cubicBezTo>
                  <a:pt x="362258" y="1372903"/>
                  <a:pt x="347133" y="1346200"/>
                  <a:pt x="330200" y="1320800"/>
                </a:cubicBezTo>
                <a:cubicBezTo>
                  <a:pt x="321733" y="1308100"/>
                  <a:pt x="319280" y="1287527"/>
                  <a:pt x="304800" y="1282700"/>
                </a:cubicBezTo>
                <a:cubicBezTo>
                  <a:pt x="292100" y="1278467"/>
                  <a:pt x="278674" y="1275987"/>
                  <a:pt x="266700" y="1270000"/>
                </a:cubicBezTo>
                <a:cubicBezTo>
                  <a:pt x="168223" y="1220761"/>
                  <a:pt x="286265" y="1263822"/>
                  <a:pt x="190500" y="1231900"/>
                </a:cubicBezTo>
                <a:cubicBezTo>
                  <a:pt x="163407" y="1150620"/>
                  <a:pt x="200660" y="1228513"/>
                  <a:pt x="139700" y="1181100"/>
                </a:cubicBezTo>
                <a:cubicBezTo>
                  <a:pt x="111346" y="1159047"/>
                  <a:pt x="63500" y="1104900"/>
                  <a:pt x="63500" y="1104900"/>
                </a:cubicBezTo>
                <a:cubicBezTo>
                  <a:pt x="59267" y="1092200"/>
                  <a:pt x="56787" y="1078774"/>
                  <a:pt x="50800" y="1066800"/>
                </a:cubicBezTo>
                <a:cubicBezTo>
                  <a:pt x="43974" y="1053148"/>
                  <a:pt x="31599" y="1042648"/>
                  <a:pt x="25400" y="1028700"/>
                </a:cubicBezTo>
                <a:cubicBezTo>
                  <a:pt x="14526" y="1004234"/>
                  <a:pt x="0" y="952500"/>
                  <a:pt x="0" y="952500"/>
                </a:cubicBezTo>
                <a:cubicBezTo>
                  <a:pt x="4233" y="787400"/>
                  <a:pt x="5526" y="622198"/>
                  <a:pt x="12700" y="457200"/>
                </a:cubicBezTo>
                <a:cubicBezTo>
                  <a:pt x="14000" y="427294"/>
                  <a:pt x="18669" y="397468"/>
                  <a:pt x="25400" y="368300"/>
                </a:cubicBezTo>
                <a:cubicBezTo>
                  <a:pt x="31420" y="342212"/>
                  <a:pt x="42333" y="317500"/>
                  <a:pt x="50800" y="292100"/>
                </a:cubicBezTo>
                <a:cubicBezTo>
                  <a:pt x="55033" y="279400"/>
                  <a:pt x="56074" y="265139"/>
                  <a:pt x="63500" y="254000"/>
                </a:cubicBezTo>
                <a:cubicBezTo>
                  <a:pt x="121726" y="166661"/>
                  <a:pt x="104647" y="206760"/>
                  <a:pt x="127000" y="139700"/>
                </a:cubicBezTo>
                <a:cubicBezTo>
                  <a:pt x="122767" y="110067"/>
                  <a:pt x="119655" y="80251"/>
                  <a:pt x="114300" y="50800"/>
                </a:cubicBezTo>
                <a:cubicBezTo>
                  <a:pt x="111178" y="33627"/>
                  <a:pt x="101600" y="0"/>
                  <a:pt x="101600" y="0"/>
                </a:cubicBezTo>
                <a:lnTo>
                  <a:pt x="101600" y="0"/>
                </a:lnTo>
              </a:path>
            </a:pathLst>
          </a:cu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6" name="Freeform 55"/>
          <p:cNvSpPr/>
          <p:nvPr userDrawn="1"/>
        </p:nvSpPr>
        <p:spPr>
          <a:xfrm>
            <a:off x="1397000" y="1612900"/>
            <a:ext cx="5765800" cy="2895600"/>
          </a:xfrm>
          <a:custGeom>
            <a:avLst/>
            <a:gdLst>
              <a:gd name="connsiteX0" fmla="*/ 2641600 w 5765800"/>
              <a:gd name="connsiteY0" fmla="*/ 2768600 h 2895600"/>
              <a:gd name="connsiteX1" fmla="*/ 2451100 w 5765800"/>
              <a:gd name="connsiteY1" fmla="*/ 2730500 h 2895600"/>
              <a:gd name="connsiteX2" fmla="*/ 2095500 w 5765800"/>
              <a:gd name="connsiteY2" fmla="*/ 2895600 h 2895600"/>
              <a:gd name="connsiteX3" fmla="*/ 0 w 5765800"/>
              <a:gd name="connsiteY3" fmla="*/ 1320800 h 2895600"/>
              <a:gd name="connsiteX4" fmla="*/ 330200 w 5765800"/>
              <a:gd name="connsiteY4" fmla="*/ 520700 h 2895600"/>
              <a:gd name="connsiteX5" fmla="*/ 965200 w 5765800"/>
              <a:gd name="connsiteY5" fmla="*/ 0 h 2895600"/>
              <a:gd name="connsiteX6" fmla="*/ 2565400 w 5765800"/>
              <a:gd name="connsiteY6" fmla="*/ 850900 h 2895600"/>
              <a:gd name="connsiteX7" fmla="*/ 5295900 w 5765800"/>
              <a:gd name="connsiteY7" fmla="*/ 876300 h 2895600"/>
              <a:gd name="connsiteX8" fmla="*/ 5765800 w 5765800"/>
              <a:gd name="connsiteY8" fmla="*/ 723900 h 2895600"/>
              <a:gd name="connsiteX9" fmla="*/ 5765800 w 5765800"/>
              <a:gd name="connsiteY9" fmla="*/ 1778000 h 2895600"/>
              <a:gd name="connsiteX10" fmla="*/ 3429000 w 5765800"/>
              <a:gd name="connsiteY10" fmla="*/ 1841500 h 2895600"/>
              <a:gd name="connsiteX11" fmla="*/ 3187700 w 5765800"/>
              <a:gd name="connsiteY11" fmla="*/ 2070100 h 2895600"/>
              <a:gd name="connsiteX12" fmla="*/ 3048000 w 5765800"/>
              <a:gd name="connsiteY12" fmla="*/ 2057400 h 2895600"/>
              <a:gd name="connsiteX13" fmla="*/ 2641600 w 5765800"/>
              <a:gd name="connsiteY13" fmla="*/ 2768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65800" h="2895600">
                <a:moveTo>
                  <a:pt x="2641600" y="2768600"/>
                </a:moveTo>
                <a:lnTo>
                  <a:pt x="2451100" y="2730500"/>
                </a:lnTo>
                <a:lnTo>
                  <a:pt x="2095500" y="2895600"/>
                </a:lnTo>
                <a:lnTo>
                  <a:pt x="0" y="1320800"/>
                </a:lnTo>
                <a:lnTo>
                  <a:pt x="330200" y="520700"/>
                </a:lnTo>
                <a:lnTo>
                  <a:pt x="965200" y="0"/>
                </a:lnTo>
                <a:lnTo>
                  <a:pt x="2565400" y="850900"/>
                </a:lnTo>
                <a:lnTo>
                  <a:pt x="5295900" y="876300"/>
                </a:lnTo>
                <a:lnTo>
                  <a:pt x="5765800" y="723900"/>
                </a:lnTo>
                <a:lnTo>
                  <a:pt x="5765800" y="1778000"/>
                </a:lnTo>
                <a:lnTo>
                  <a:pt x="3429000" y="1841500"/>
                </a:lnTo>
                <a:lnTo>
                  <a:pt x="3187700" y="2070100"/>
                </a:lnTo>
                <a:lnTo>
                  <a:pt x="3048000" y="2057400"/>
                </a:lnTo>
                <a:lnTo>
                  <a:pt x="2641600" y="2768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7" name="Freeform 56"/>
          <p:cNvSpPr/>
          <p:nvPr userDrawn="1"/>
        </p:nvSpPr>
        <p:spPr>
          <a:xfrm>
            <a:off x="2362200" y="3403600"/>
            <a:ext cx="4813300" cy="3276600"/>
          </a:xfrm>
          <a:custGeom>
            <a:avLst/>
            <a:gdLst>
              <a:gd name="connsiteX0" fmla="*/ 1701800 w 4813300"/>
              <a:gd name="connsiteY0" fmla="*/ 1003300 h 3276600"/>
              <a:gd name="connsiteX1" fmla="*/ 1676400 w 4813300"/>
              <a:gd name="connsiteY1" fmla="*/ 1320800 h 3276600"/>
              <a:gd name="connsiteX2" fmla="*/ 1054100 w 4813300"/>
              <a:gd name="connsiteY2" fmla="*/ 1689100 h 3276600"/>
              <a:gd name="connsiteX3" fmla="*/ 1066800 w 4813300"/>
              <a:gd name="connsiteY3" fmla="*/ 1968500 h 3276600"/>
              <a:gd name="connsiteX4" fmla="*/ 635000 w 4813300"/>
              <a:gd name="connsiteY4" fmla="*/ 2159000 h 3276600"/>
              <a:gd name="connsiteX5" fmla="*/ 0 w 4813300"/>
              <a:gd name="connsiteY5" fmla="*/ 3276600 h 3276600"/>
              <a:gd name="connsiteX6" fmla="*/ 2946400 w 4813300"/>
              <a:gd name="connsiteY6" fmla="*/ 3276600 h 3276600"/>
              <a:gd name="connsiteX7" fmla="*/ 3162300 w 4813300"/>
              <a:gd name="connsiteY7" fmla="*/ 2882900 h 3276600"/>
              <a:gd name="connsiteX8" fmla="*/ 3517900 w 4813300"/>
              <a:gd name="connsiteY8" fmla="*/ 2857500 h 3276600"/>
              <a:gd name="connsiteX9" fmla="*/ 4241800 w 4813300"/>
              <a:gd name="connsiteY9" fmla="*/ 1625600 h 3276600"/>
              <a:gd name="connsiteX10" fmla="*/ 4813300 w 4813300"/>
              <a:gd name="connsiteY10" fmla="*/ 1435100 h 3276600"/>
              <a:gd name="connsiteX11" fmla="*/ 4800600 w 4813300"/>
              <a:gd name="connsiteY11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3300" h="3276600">
                <a:moveTo>
                  <a:pt x="1701800" y="1003300"/>
                </a:moveTo>
                <a:lnTo>
                  <a:pt x="1676400" y="1320800"/>
                </a:lnTo>
                <a:lnTo>
                  <a:pt x="1054100" y="1689100"/>
                </a:lnTo>
                <a:lnTo>
                  <a:pt x="1066800" y="1968500"/>
                </a:lnTo>
                <a:lnTo>
                  <a:pt x="635000" y="2159000"/>
                </a:lnTo>
                <a:lnTo>
                  <a:pt x="0" y="3276600"/>
                </a:lnTo>
                <a:lnTo>
                  <a:pt x="2946400" y="3276600"/>
                </a:lnTo>
                <a:lnTo>
                  <a:pt x="3162300" y="2882900"/>
                </a:lnTo>
                <a:lnTo>
                  <a:pt x="3517900" y="2857500"/>
                </a:lnTo>
                <a:lnTo>
                  <a:pt x="4241800" y="1625600"/>
                </a:lnTo>
                <a:lnTo>
                  <a:pt x="4813300" y="1435100"/>
                </a:lnTo>
                <a:lnTo>
                  <a:pt x="4800600" y="0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" name="Freeform 57"/>
          <p:cNvSpPr/>
          <p:nvPr userDrawn="1"/>
        </p:nvSpPr>
        <p:spPr>
          <a:xfrm>
            <a:off x="-12700" y="2933700"/>
            <a:ext cx="1409700" cy="1168400"/>
          </a:xfrm>
          <a:custGeom>
            <a:avLst/>
            <a:gdLst>
              <a:gd name="connsiteX0" fmla="*/ 0 w 1409700"/>
              <a:gd name="connsiteY0" fmla="*/ 1168400 h 1168400"/>
              <a:gd name="connsiteX1" fmla="*/ 1295400 w 1409700"/>
              <a:gd name="connsiteY1" fmla="*/ 533400 h 1168400"/>
              <a:gd name="connsiteX2" fmla="*/ 1409700 w 1409700"/>
              <a:gd name="connsiteY2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700" h="1168400">
                <a:moveTo>
                  <a:pt x="0" y="1168400"/>
                </a:moveTo>
                <a:lnTo>
                  <a:pt x="1295400" y="533400"/>
                </a:lnTo>
                <a:lnTo>
                  <a:pt x="140970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" name="Group 53"/>
          <p:cNvGrpSpPr>
            <a:grpSpLocks/>
          </p:cNvGrpSpPr>
          <p:nvPr userDrawn="1"/>
        </p:nvGrpSpPr>
        <p:grpSpPr bwMode="auto">
          <a:xfrm>
            <a:off x="6858000" y="4114800"/>
            <a:ext cx="609600" cy="304800"/>
            <a:chOff x="6892725" y="2667000"/>
            <a:chExt cx="609600" cy="304633"/>
          </a:xfrm>
        </p:grpSpPr>
        <p:sp>
          <p:nvSpPr>
            <p:cNvPr id="60" name="Isosceles Triangle 59"/>
            <p:cNvSpPr/>
            <p:nvPr/>
          </p:nvSpPr>
          <p:spPr>
            <a:xfrm>
              <a:off x="7010200" y="2667000"/>
              <a:ext cx="354013" cy="30463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61" name="TextBox 52"/>
            <p:cNvSpPr txBox="1">
              <a:spLocks noChangeArrowheads="1"/>
            </p:cNvSpPr>
            <p:nvPr/>
          </p:nvSpPr>
          <p:spPr bwMode="auto">
            <a:xfrm>
              <a:off x="6892725" y="2778064"/>
              <a:ext cx="609600" cy="18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solidFill>
                    <a:srgbClr val="000000"/>
                  </a:solidFill>
                  <a:latin typeface="Calibri"/>
                  <a:cs typeface="Arial" charset="0"/>
                </a:rPr>
                <a:t>BCP</a:t>
              </a:r>
            </a:p>
          </p:txBody>
        </p:sp>
      </p:grpSp>
      <p:grpSp>
        <p:nvGrpSpPr>
          <p:cNvPr id="59" name="Group 53"/>
          <p:cNvGrpSpPr>
            <a:grpSpLocks/>
          </p:cNvGrpSpPr>
          <p:nvPr userDrawn="1"/>
        </p:nvGrpSpPr>
        <p:grpSpPr bwMode="auto">
          <a:xfrm>
            <a:off x="6934200" y="2895600"/>
            <a:ext cx="609600" cy="304800"/>
            <a:chOff x="6892725" y="2667000"/>
            <a:chExt cx="609600" cy="304633"/>
          </a:xfrm>
        </p:grpSpPr>
        <p:sp>
          <p:nvSpPr>
            <p:cNvPr id="63" name="Isosceles Triangle 62"/>
            <p:cNvSpPr/>
            <p:nvPr/>
          </p:nvSpPr>
          <p:spPr>
            <a:xfrm>
              <a:off x="7010200" y="2667000"/>
              <a:ext cx="354013" cy="30463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64" name="TextBox 52"/>
            <p:cNvSpPr txBox="1">
              <a:spLocks noChangeArrowheads="1"/>
            </p:cNvSpPr>
            <p:nvPr/>
          </p:nvSpPr>
          <p:spPr bwMode="auto">
            <a:xfrm>
              <a:off x="6892725" y="2778064"/>
              <a:ext cx="609600" cy="18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dirty="0">
                  <a:solidFill>
                    <a:srgbClr val="000000"/>
                  </a:solidFill>
                  <a:latin typeface="Calibri"/>
                  <a:cs typeface="Arial" charset="0"/>
                </a:rPr>
                <a:t>BCP</a:t>
              </a:r>
            </a:p>
          </p:txBody>
        </p:sp>
      </p:grpSp>
      <p:sp>
        <p:nvSpPr>
          <p:cNvPr id="65" name="TextBox 58"/>
          <p:cNvSpPr txBox="1">
            <a:spLocks noChangeArrowheads="1"/>
          </p:cNvSpPr>
          <p:nvPr userDrawn="1"/>
        </p:nvSpPr>
        <p:spPr bwMode="auto">
          <a:xfrm>
            <a:off x="1905000" y="909638"/>
            <a:ext cx="1524000" cy="4619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  <a:cs typeface="Arial" charset="0"/>
              </a:rPr>
              <a:t>Logar</a:t>
            </a:r>
          </a:p>
        </p:txBody>
      </p:sp>
      <p:sp>
        <p:nvSpPr>
          <p:cNvPr id="66" name="Text Box 29"/>
          <p:cNvSpPr txBox="1">
            <a:spLocks noChangeArrowheads="1"/>
          </p:cNvSpPr>
          <p:nvPr userDrawn="1"/>
        </p:nvSpPr>
        <p:spPr bwMode="auto">
          <a:xfrm>
            <a:off x="2943225" y="2506663"/>
            <a:ext cx="531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2700000" algn="ctr" rotWithShape="0">
              <a:schemeClr val="bg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0000FF"/>
                </a:solidFill>
                <a:latin typeface="Calibri"/>
                <a:cs typeface="Arial" charset="0"/>
              </a:rPr>
              <a:t>FOB SEATTLE</a:t>
            </a:r>
          </a:p>
        </p:txBody>
      </p:sp>
      <p:sp>
        <p:nvSpPr>
          <p:cNvPr id="67" name="Text Box 30"/>
          <p:cNvSpPr txBox="1">
            <a:spLocks noChangeArrowheads="1"/>
          </p:cNvSpPr>
          <p:nvPr userDrawn="1"/>
        </p:nvSpPr>
        <p:spPr bwMode="auto">
          <a:xfrm>
            <a:off x="3505200" y="3436938"/>
            <a:ext cx="3746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2700000" algn="ctr" rotWithShape="0">
              <a:schemeClr val="bg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0000FF"/>
                </a:solidFill>
                <a:latin typeface="Calibri"/>
                <a:cs typeface="Arial" charset="0"/>
              </a:rPr>
              <a:t>FOB KING</a:t>
            </a:r>
          </a:p>
        </p:txBody>
      </p:sp>
      <p:sp>
        <p:nvSpPr>
          <p:cNvPr id="68" name="Text Box 31"/>
          <p:cNvSpPr txBox="1">
            <a:spLocks noChangeArrowheads="1"/>
          </p:cNvSpPr>
          <p:nvPr userDrawn="1"/>
        </p:nvSpPr>
        <p:spPr bwMode="auto">
          <a:xfrm>
            <a:off x="5219700" y="3741738"/>
            <a:ext cx="50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2700000" algn="ctr" rotWithShape="0">
              <a:schemeClr val="bg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FOB DENVER</a:t>
            </a:r>
          </a:p>
        </p:txBody>
      </p:sp>
      <p:sp>
        <p:nvSpPr>
          <p:cNvPr id="69" name="Text Box 32"/>
          <p:cNvSpPr txBox="1">
            <a:spLocks noChangeArrowheads="1"/>
          </p:cNvSpPr>
          <p:nvPr userDrawn="1"/>
        </p:nvSpPr>
        <p:spPr bwMode="auto">
          <a:xfrm>
            <a:off x="5105400" y="5722938"/>
            <a:ext cx="495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2700000" algn="ctr" rotWithShape="0">
              <a:schemeClr val="bg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FOB DALLAS</a:t>
            </a:r>
          </a:p>
        </p:txBody>
      </p:sp>
      <p:sp>
        <p:nvSpPr>
          <p:cNvPr id="70" name="Text Box 41"/>
          <p:cNvSpPr txBox="1">
            <a:spLocks noChangeArrowheads="1"/>
          </p:cNvSpPr>
          <p:nvPr userDrawn="1"/>
        </p:nvSpPr>
        <p:spPr bwMode="auto">
          <a:xfrm>
            <a:off x="6629400" y="4732338"/>
            <a:ext cx="4079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2700000" algn="ctr" rotWithShape="0">
              <a:schemeClr val="bg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FOB MIAMI</a:t>
            </a:r>
          </a:p>
        </p:txBody>
      </p:sp>
      <p:sp>
        <p:nvSpPr>
          <p:cNvPr id="71" name="Text Box 47"/>
          <p:cNvSpPr txBox="1">
            <a:spLocks noChangeArrowheads="1"/>
          </p:cNvSpPr>
          <p:nvPr userDrawn="1"/>
        </p:nvSpPr>
        <p:spPr bwMode="auto">
          <a:xfrm>
            <a:off x="3048000" y="5767388"/>
            <a:ext cx="5667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2700000" algn="ctr" rotWithShape="0">
              <a:schemeClr val="bg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0000FF"/>
                </a:solidFill>
                <a:latin typeface="Calibri"/>
                <a:cs typeface="Arial" charset="0"/>
              </a:rPr>
              <a:t>FOB SANTA FE</a:t>
            </a:r>
          </a:p>
        </p:txBody>
      </p:sp>
      <p:sp>
        <p:nvSpPr>
          <p:cNvPr id="72" name="Freeform 92"/>
          <p:cNvSpPr>
            <a:spLocks/>
          </p:cNvSpPr>
          <p:nvPr userDrawn="1"/>
        </p:nvSpPr>
        <p:spPr bwMode="auto">
          <a:xfrm rot="859363">
            <a:off x="6643688" y="4514850"/>
            <a:ext cx="160337" cy="174625"/>
          </a:xfrm>
          <a:custGeom>
            <a:avLst/>
            <a:gdLst>
              <a:gd name="T0" fmla="*/ 1670 w 3652"/>
              <a:gd name="T1" fmla="*/ 4631 h 4631"/>
              <a:gd name="T2" fmla="*/ 841 w 3652"/>
              <a:gd name="T3" fmla="*/ 4504 h 4631"/>
              <a:gd name="T4" fmla="*/ 0 w 3652"/>
              <a:gd name="T5" fmla="*/ 3859 h 4631"/>
              <a:gd name="T6" fmla="*/ 829 w 3652"/>
              <a:gd name="T7" fmla="*/ 2649 h 4631"/>
              <a:gd name="T8" fmla="*/ 553 w 3652"/>
              <a:gd name="T9" fmla="*/ 2396 h 4631"/>
              <a:gd name="T10" fmla="*/ 610 w 3652"/>
              <a:gd name="T11" fmla="*/ 2361 h 4631"/>
              <a:gd name="T12" fmla="*/ 703 w 3652"/>
              <a:gd name="T13" fmla="*/ 2361 h 4631"/>
              <a:gd name="T14" fmla="*/ 945 w 3652"/>
              <a:gd name="T15" fmla="*/ 2327 h 4631"/>
              <a:gd name="T16" fmla="*/ 1025 w 3652"/>
              <a:gd name="T17" fmla="*/ 2396 h 4631"/>
              <a:gd name="T18" fmla="*/ 2269 w 3652"/>
              <a:gd name="T19" fmla="*/ 645 h 4631"/>
              <a:gd name="T20" fmla="*/ 3122 w 3652"/>
              <a:gd name="T21" fmla="*/ 0 h 4631"/>
              <a:gd name="T22" fmla="*/ 3652 w 3652"/>
              <a:gd name="T23" fmla="*/ 426 h 4631"/>
              <a:gd name="T24" fmla="*/ 1670 w 3652"/>
              <a:gd name="T25" fmla="*/ 4631 h 4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52"/>
              <a:gd name="T40" fmla="*/ 0 h 4631"/>
              <a:gd name="T41" fmla="*/ 3652 w 3652"/>
              <a:gd name="T42" fmla="*/ 4631 h 46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52" h="4631">
                <a:moveTo>
                  <a:pt x="1670" y="4631"/>
                </a:moveTo>
                <a:lnTo>
                  <a:pt x="841" y="4504"/>
                </a:lnTo>
                <a:lnTo>
                  <a:pt x="0" y="3859"/>
                </a:lnTo>
                <a:lnTo>
                  <a:pt x="829" y="2649"/>
                </a:lnTo>
                <a:lnTo>
                  <a:pt x="553" y="2396"/>
                </a:lnTo>
                <a:lnTo>
                  <a:pt x="610" y="2361"/>
                </a:lnTo>
                <a:lnTo>
                  <a:pt x="703" y="2361"/>
                </a:lnTo>
                <a:lnTo>
                  <a:pt x="945" y="2327"/>
                </a:lnTo>
                <a:lnTo>
                  <a:pt x="1025" y="2396"/>
                </a:lnTo>
                <a:lnTo>
                  <a:pt x="2269" y="645"/>
                </a:lnTo>
                <a:lnTo>
                  <a:pt x="3122" y="0"/>
                </a:lnTo>
                <a:lnTo>
                  <a:pt x="3652" y="426"/>
                </a:lnTo>
                <a:lnTo>
                  <a:pt x="1670" y="4631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3" name="Freeform 93"/>
          <p:cNvSpPr>
            <a:spLocks/>
          </p:cNvSpPr>
          <p:nvPr userDrawn="1"/>
        </p:nvSpPr>
        <p:spPr bwMode="auto">
          <a:xfrm rot="1721748">
            <a:off x="5291138" y="5553075"/>
            <a:ext cx="163512" cy="85725"/>
          </a:xfrm>
          <a:custGeom>
            <a:avLst/>
            <a:gdLst>
              <a:gd name="T0" fmla="*/ 3272 w 3272"/>
              <a:gd name="T1" fmla="*/ 1590 h 2235"/>
              <a:gd name="T2" fmla="*/ 2799 w 3272"/>
              <a:gd name="T3" fmla="*/ 1164 h 2235"/>
              <a:gd name="T4" fmla="*/ 2557 w 3272"/>
              <a:gd name="T5" fmla="*/ 933 h 2235"/>
              <a:gd name="T6" fmla="*/ 1670 w 3272"/>
              <a:gd name="T7" fmla="*/ 403 h 2235"/>
              <a:gd name="T8" fmla="*/ 1382 w 3272"/>
              <a:gd name="T9" fmla="*/ 196 h 2235"/>
              <a:gd name="T10" fmla="*/ 1094 w 3272"/>
              <a:gd name="T11" fmla="*/ 92 h 2235"/>
              <a:gd name="T12" fmla="*/ 1048 w 3272"/>
              <a:gd name="T13" fmla="*/ 0 h 2235"/>
              <a:gd name="T14" fmla="*/ 380 w 3272"/>
              <a:gd name="T15" fmla="*/ 323 h 2235"/>
              <a:gd name="T16" fmla="*/ 138 w 3272"/>
              <a:gd name="T17" fmla="*/ 380 h 2235"/>
              <a:gd name="T18" fmla="*/ 0 w 3272"/>
              <a:gd name="T19" fmla="*/ 484 h 2235"/>
              <a:gd name="T20" fmla="*/ 127 w 3272"/>
              <a:gd name="T21" fmla="*/ 864 h 2235"/>
              <a:gd name="T22" fmla="*/ 472 w 3272"/>
              <a:gd name="T23" fmla="*/ 1371 h 2235"/>
              <a:gd name="T24" fmla="*/ 541 w 3272"/>
              <a:gd name="T25" fmla="*/ 1670 h 2235"/>
              <a:gd name="T26" fmla="*/ 1117 w 3272"/>
              <a:gd name="T27" fmla="*/ 1889 h 2235"/>
              <a:gd name="T28" fmla="*/ 2074 w 3272"/>
              <a:gd name="T29" fmla="*/ 2212 h 2235"/>
              <a:gd name="T30" fmla="*/ 2327 w 3272"/>
              <a:gd name="T31" fmla="*/ 2212 h 2235"/>
              <a:gd name="T32" fmla="*/ 2534 w 3272"/>
              <a:gd name="T33" fmla="*/ 2235 h 2235"/>
              <a:gd name="T34" fmla="*/ 2604 w 3272"/>
              <a:gd name="T35" fmla="*/ 2235 h 2235"/>
              <a:gd name="T36" fmla="*/ 3087 w 3272"/>
              <a:gd name="T37" fmla="*/ 2097 h 2235"/>
              <a:gd name="T38" fmla="*/ 3272 w 3272"/>
              <a:gd name="T39" fmla="*/ 1590 h 22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72"/>
              <a:gd name="T61" fmla="*/ 0 h 2235"/>
              <a:gd name="T62" fmla="*/ 3272 w 3272"/>
              <a:gd name="T63" fmla="*/ 2235 h 223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72" h="2235">
                <a:moveTo>
                  <a:pt x="3272" y="1590"/>
                </a:moveTo>
                <a:lnTo>
                  <a:pt x="2799" y="1164"/>
                </a:lnTo>
                <a:lnTo>
                  <a:pt x="2557" y="933"/>
                </a:lnTo>
                <a:lnTo>
                  <a:pt x="1670" y="403"/>
                </a:lnTo>
                <a:lnTo>
                  <a:pt x="1382" y="196"/>
                </a:lnTo>
                <a:lnTo>
                  <a:pt x="1094" y="92"/>
                </a:lnTo>
                <a:lnTo>
                  <a:pt x="1048" y="0"/>
                </a:lnTo>
                <a:lnTo>
                  <a:pt x="380" y="323"/>
                </a:lnTo>
                <a:lnTo>
                  <a:pt x="138" y="380"/>
                </a:lnTo>
                <a:lnTo>
                  <a:pt x="0" y="484"/>
                </a:lnTo>
                <a:lnTo>
                  <a:pt x="127" y="864"/>
                </a:lnTo>
                <a:lnTo>
                  <a:pt x="472" y="1371"/>
                </a:lnTo>
                <a:lnTo>
                  <a:pt x="541" y="1670"/>
                </a:lnTo>
                <a:lnTo>
                  <a:pt x="1117" y="1889"/>
                </a:lnTo>
                <a:lnTo>
                  <a:pt x="2074" y="2212"/>
                </a:lnTo>
                <a:lnTo>
                  <a:pt x="2327" y="2212"/>
                </a:lnTo>
                <a:lnTo>
                  <a:pt x="2534" y="2235"/>
                </a:lnTo>
                <a:lnTo>
                  <a:pt x="2604" y="2235"/>
                </a:lnTo>
                <a:lnTo>
                  <a:pt x="3087" y="2097"/>
                </a:lnTo>
                <a:lnTo>
                  <a:pt x="3272" y="1590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4" name="Freeform 94"/>
          <p:cNvSpPr>
            <a:spLocks/>
          </p:cNvSpPr>
          <p:nvPr userDrawn="1"/>
        </p:nvSpPr>
        <p:spPr bwMode="auto">
          <a:xfrm rot="15914182">
            <a:off x="5068094" y="3721894"/>
            <a:ext cx="87313" cy="161925"/>
          </a:xfrm>
          <a:custGeom>
            <a:avLst/>
            <a:gdLst>
              <a:gd name="T0" fmla="*/ 1544 w 1970"/>
              <a:gd name="T1" fmla="*/ 3409 h 3536"/>
              <a:gd name="T2" fmla="*/ 1291 w 1970"/>
              <a:gd name="T3" fmla="*/ 3525 h 3536"/>
              <a:gd name="T4" fmla="*/ 1152 w 1970"/>
              <a:gd name="T5" fmla="*/ 3490 h 3536"/>
              <a:gd name="T6" fmla="*/ 1014 w 1970"/>
              <a:gd name="T7" fmla="*/ 3536 h 3536"/>
              <a:gd name="T8" fmla="*/ 427 w 1970"/>
              <a:gd name="T9" fmla="*/ 3306 h 3536"/>
              <a:gd name="T10" fmla="*/ 162 w 1970"/>
              <a:gd name="T11" fmla="*/ 2488 h 3536"/>
              <a:gd name="T12" fmla="*/ 0 w 1970"/>
              <a:gd name="T13" fmla="*/ 1797 h 3536"/>
              <a:gd name="T14" fmla="*/ 404 w 1970"/>
              <a:gd name="T15" fmla="*/ 345 h 3536"/>
              <a:gd name="T16" fmla="*/ 738 w 1970"/>
              <a:gd name="T17" fmla="*/ 46 h 3536"/>
              <a:gd name="T18" fmla="*/ 1060 w 1970"/>
              <a:gd name="T19" fmla="*/ 0 h 3536"/>
              <a:gd name="T20" fmla="*/ 1314 w 1970"/>
              <a:gd name="T21" fmla="*/ 103 h 3536"/>
              <a:gd name="T22" fmla="*/ 1648 w 1970"/>
              <a:gd name="T23" fmla="*/ 334 h 3536"/>
              <a:gd name="T24" fmla="*/ 1947 w 1970"/>
              <a:gd name="T25" fmla="*/ 737 h 3536"/>
              <a:gd name="T26" fmla="*/ 1970 w 1970"/>
              <a:gd name="T27" fmla="*/ 817 h 3536"/>
              <a:gd name="T28" fmla="*/ 1544 w 1970"/>
              <a:gd name="T29" fmla="*/ 3409 h 3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70"/>
              <a:gd name="T46" fmla="*/ 0 h 3536"/>
              <a:gd name="T47" fmla="*/ 1970 w 1970"/>
              <a:gd name="T48" fmla="*/ 3536 h 3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70" h="3536">
                <a:moveTo>
                  <a:pt x="1544" y="3409"/>
                </a:moveTo>
                <a:lnTo>
                  <a:pt x="1291" y="3525"/>
                </a:lnTo>
                <a:lnTo>
                  <a:pt x="1152" y="3490"/>
                </a:lnTo>
                <a:lnTo>
                  <a:pt x="1014" y="3536"/>
                </a:lnTo>
                <a:lnTo>
                  <a:pt x="427" y="3306"/>
                </a:lnTo>
                <a:lnTo>
                  <a:pt x="162" y="2488"/>
                </a:lnTo>
                <a:lnTo>
                  <a:pt x="0" y="1797"/>
                </a:lnTo>
                <a:lnTo>
                  <a:pt x="404" y="345"/>
                </a:lnTo>
                <a:lnTo>
                  <a:pt x="738" y="46"/>
                </a:lnTo>
                <a:lnTo>
                  <a:pt x="1060" y="0"/>
                </a:lnTo>
                <a:lnTo>
                  <a:pt x="1314" y="103"/>
                </a:lnTo>
                <a:lnTo>
                  <a:pt x="1648" y="334"/>
                </a:lnTo>
                <a:lnTo>
                  <a:pt x="1947" y="737"/>
                </a:lnTo>
                <a:lnTo>
                  <a:pt x="1970" y="817"/>
                </a:lnTo>
                <a:lnTo>
                  <a:pt x="1544" y="3409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5" name="Freeform 95"/>
          <p:cNvSpPr>
            <a:spLocks/>
          </p:cNvSpPr>
          <p:nvPr userDrawn="1"/>
        </p:nvSpPr>
        <p:spPr bwMode="auto">
          <a:xfrm rot="20449260">
            <a:off x="3857625" y="3324225"/>
            <a:ext cx="173038" cy="157163"/>
          </a:xfrm>
          <a:custGeom>
            <a:avLst/>
            <a:gdLst>
              <a:gd name="T0" fmla="*/ 3237 w 3732"/>
              <a:gd name="T1" fmla="*/ 3410 h 4182"/>
              <a:gd name="T2" fmla="*/ 3525 w 3732"/>
              <a:gd name="T3" fmla="*/ 3802 h 4182"/>
              <a:gd name="T4" fmla="*/ 3732 w 3732"/>
              <a:gd name="T5" fmla="*/ 4101 h 4182"/>
              <a:gd name="T6" fmla="*/ 3605 w 3732"/>
              <a:gd name="T7" fmla="*/ 4182 h 4182"/>
              <a:gd name="T8" fmla="*/ 2903 w 3732"/>
              <a:gd name="T9" fmla="*/ 3687 h 4182"/>
              <a:gd name="T10" fmla="*/ 2569 w 3732"/>
              <a:gd name="T11" fmla="*/ 3560 h 4182"/>
              <a:gd name="T12" fmla="*/ 2165 w 3732"/>
              <a:gd name="T13" fmla="*/ 3698 h 4182"/>
              <a:gd name="T14" fmla="*/ 1589 w 3732"/>
              <a:gd name="T15" fmla="*/ 3410 h 4182"/>
              <a:gd name="T16" fmla="*/ 1152 w 3732"/>
              <a:gd name="T17" fmla="*/ 3272 h 4182"/>
              <a:gd name="T18" fmla="*/ 0 w 3732"/>
              <a:gd name="T19" fmla="*/ 1325 h 4182"/>
              <a:gd name="T20" fmla="*/ 472 w 3732"/>
              <a:gd name="T21" fmla="*/ 807 h 4182"/>
              <a:gd name="T22" fmla="*/ 956 w 3732"/>
              <a:gd name="T23" fmla="*/ 93 h 4182"/>
              <a:gd name="T24" fmla="*/ 1071 w 3732"/>
              <a:gd name="T25" fmla="*/ 0 h 4182"/>
              <a:gd name="T26" fmla="*/ 1371 w 3732"/>
              <a:gd name="T27" fmla="*/ 46 h 4182"/>
              <a:gd name="T28" fmla="*/ 1682 w 3732"/>
              <a:gd name="T29" fmla="*/ 427 h 4182"/>
              <a:gd name="T30" fmla="*/ 2165 w 3732"/>
              <a:gd name="T31" fmla="*/ 1337 h 4182"/>
              <a:gd name="T32" fmla="*/ 2569 w 3732"/>
              <a:gd name="T33" fmla="*/ 2178 h 4182"/>
              <a:gd name="T34" fmla="*/ 2741 w 3732"/>
              <a:gd name="T35" fmla="*/ 2650 h 4182"/>
              <a:gd name="T36" fmla="*/ 2753 w 3732"/>
              <a:gd name="T37" fmla="*/ 2765 h 4182"/>
              <a:gd name="T38" fmla="*/ 2972 w 3732"/>
              <a:gd name="T39" fmla="*/ 2834 h 4182"/>
              <a:gd name="T40" fmla="*/ 3237 w 3732"/>
              <a:gd name="T41" fmla="*/ 3410 h 41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732"/>
              <a:gd name="T64" fmla="*/ 0 h 4182"/>
              <a:gd name="T65" fmla="*/ 3732 w 3732"/>
              <a:gd name="T66" fmla="*/ 4182 h 41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732" h="4182">
                <a:moveTo>
                  <a:pt x="3237" y="3410"/>
                </a:moveTo>
                <a:lnTo>
                  <a:pt x="3525" y="3802"/>
                </a:lnTo>
                <a:lnTo>
                  <a:pt x="3732" y="4101"/>
                </a:lnTo>
                <a:lnTo>
                  <a:pt x="3605" y="4182"/>
                </a:lnTo>
                <a:lnTo>
                  <a:pt x="2903" y="3687"/>
                </a:lnTo>
                <a:lnTo>
                  <a:pt x="2569" y="3560"/>
                </a:lnTo>
                <a:lnTo>
                  <a:pt x="2165" y="3698"/>
                </a:lnTo>
                <a:lnTo>
                  <a:pt x="1589" y="3410"/>
                </a:lnTo>
                <a:lnTo>
                  <a:pt x="1152" y="3272"/>
                </a:lnTo>
                <a:lnTo>
                  <a:pt x="0" y="1325"/>
                </a:lnTo>
                <a:lnTo>
                  <a:pt x="472" y="807"/>
                </a:lnTo>
                <a:lnTo>
                  <a:pt x="956" y="93"/>
                </a:lnTo>
                <a:lnTo>
                  <a:pt x="1071" y="0"/>
                </a:lnTo>
                <a:lnTo>
                  <a:pt x="1371" y="46"/>
                </a:lnTo>
                <a:lnTo>
                  <a:pt x="1682" y="427"/>
                </a:lnTo>
                <a:lnTo>
                  <a:pt x="2165" y="1337"/>
                </a:lnTo>
                <a:lnTo>
                  <a:pt x="2569" y="2178"/>
                </a:lnTo>
                <a:lnTo>
                  <a:pt x="2741" y="2650"/>
                </a:lnTo>
                <a:lnTo>
                  <a:pt x="2753" y="2765"/>
                </a:lnTo>
                <a:lnTo>
                  <a:pt x="2972" y="2834"/>
                </a:lnTo>
                <a:lnTo>
                  <a:pt x="3237" y="3410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6" name="Freeform 96"/>
          <p:cNvSpPr>
            <a:spLocks/>
          </p:cNvSpPr>
          <p:nvPr userDrawn="1"/>
        </p:nvSpPr>
        <p:spPr bwMode="auto">
          <a:xfrm rot="5953568">
            <a:off x="2729706" y="2496344"/>
            <a:ext cx="98425" cy="173038"/>
          </a:xfrm>
          <a:custGeom>
            <a:avLst/>
            <a:gdLst>
              <a:gd name="T0" fmla="*/ 3191 w 3353"/>
              <a:gd name="T1" fmla="*/ 4378 h 5242"/>
              <a:gd name="T2" fmla="*/ 507 w 3353"/>
              <a:gd name="T3" fmla="*/ 5242 h 5242"/>
              <a:gd name="T4" fmla="*/ 0 w 3353"/>
              <a:gd name="T5" fmla="*/ 4032 h 5242"/>
              <a:gd name="T6" fmla="*/ 1198 w 3353"/>
              <a:gd name="T7" fmla="*/ 0 h 5242"/>
              <a:gd name="T8" fmla="*/ 2224 w 3353"/>
              <a:gd name="T9" fmla="*/ 0 h 5242"/>
              <a:gd name="T10" fmla="*/ 3353 w 3353"/>
              <a:gd name="T11" fmla="*/ 426 h 5242"/>
              <a:gd name="T12" fmla="*/ 2938 w 3353"/>
              <a:gd name="T13" fmla="*/ 3318 h 5242"/>
              <a:gd name="T14" fmla="*/ 3191 w 3353"/>
              <a:gd name="T15" fmla="*/ 4378 h 52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53"/>
              <a:gd name="T25" fmla="*/ 0 h 5242"/>
              <a:gd name="T26" fmla="*/ 3353 w 3353"/>
              <a:gd name="T27" fmla="*/ 5242 h 52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53" h="5242">
                <a:moveTo>
                  <a:pt x="3191" y="4378"/>
                </a:moveTo>
                <a:lnTo>
                  <a:pt x="507" y="5242"/>
                </a:lnTo>
                <a:lnTo>
                  <a:pt x="0" y="4032"/>
                </a:lnTo>
                <a:lnTo>
                  <a:pt x="1198" y="0"/>
                </a:lnTo>
                <a:lnTo>
                  <a:pt x="2224" y="0"/>
                </a:lnTo>
                <a:lnTo>
                  <a:pt x="3353" y="426"/>
                </a:lnTo>
                <a:lnTo>
                  <a:pt x="2938" y="3318"/>
                </a:lnTo>
                <a:lnTo>
                  <a:pt x="3191" y="4378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7" name="Freeform 97"/>
          <p:cNvSpPr>
            <a:spLocks/>
          </p:cNvSpPr>
          <p:nvPr userDrawn="1"/>
        </p:nvSpPr>
        <p:spPr bwMode="auto">
          <a:xfrm>
            <a:off x="3267075" y="5638800"/>
            <a:ext cx="161925" cy="87313"/>
          </a:xfrm>
          <a:custGeom>
            <a:avLst/>
            <a:gdLst>
              <a:gd name="T0" fmla="*/ 792 w 3756"/>
              <a:gd name="T1" fmla="*/ 1188 h 4236"/>
              <a:gd name="T2" fmla="*/ 1860 w 3756"/>
              <a:gd name="T3" fmla="*/ 780 h 4236"/>
              <a:gd name="T4" fmla="*/ 2568 w 3756"/>
              <a:gd name="T5" fmla="*/ 468 h 4236"/>
              <a:gd name="T6" fmla="*/ 3360 w 3756"/>
              <a:gd name="T7" fmla="*/ 24 h 4236"/>
              <a:gd name="T8" fmla="*/ 3756 w 3756"/>
              <a:gd name="T9" fmla="*/ 612 h 4236"/>
              <a:gd name="T10" fmla="*/ 3384 w 3756"/>
              <a:gd name="T11" fmla="*/ 2664 h 4236"/>
              <a:gd name="T12" fmla="*/ 3144 w 3756"/>
              <a:gd name="T13" fmla="*/ 3072 h 4236"/>
              <a:gd name="T14" fmla="*/ 3060 w 3756"/>
              <a:gd name="T15" fmla="*/ 3432 h 4236"/>
              <a:gd name="T16" fmla="*/ 948 w 3756"/>
              <a:gd name="T17" fmla="*/ 4236 h 4236"/>
              <a:gd name="T18" fmla="*/ 0 w 3756"/>
              <a:gd name="T19" fmla="*/ 2748 h 4236"/>
              <a:gd name="T20" fmla="*/ 792 w 3756"/>
              <a:gd name="T21" fmla="*/ 1188 h 42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56"/>
              <a:gd name="T34" fmla="*/ 0 h 4236"/>
              <a:gd name="T35" fmla="*/ 3756 w 3756"/>
              <a:gd name="T36" fmla="*/ 4236 h 42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56" h="4236">
                <a:moveTo>
                  <a:pt x="792" y="1188"/>
                </a:moveTo>
                <a:cubicBezTo>
                  <a:pt x="792" y="1188"/>
                  <a:pt x="1564" y="900"/>
                  <a:pt x="1860" y="780"/>
                </a:cubicBezTo>
                <a:cubicBezTo>
                  <a:pt x="2156" y="660"/>
                  <a:pt x="2318" y="594"/>
                  <a:pt x="2568" y="468"/>
                </a:cubicBezTo>
                <a:cubicBezTo>
                  <a:pt x="2818" y="342"/>
                  <a:pt x="3162" y="0"/>
                  <a:pt x="3360" y="24"/>
                </a:cubicBezTo>
                <a:lnTo>
                  <a:pt x="3756" y="612"/>
                </a:lnTo>
                <a:lnTo>
                  <a:pt x="3384" y="2664"/>
                </a:lnTo>
                <a:lnTo>
                  <a:pt x="3144" y="3072"/>
                </a:lnTo>
                <a:lnTo>
                  <a:pt x="3060" y="3432"/>
                </a:lnTo>
                <a:lnTo>
                  <a:pt x="948" y="4236"/>
                </a:lnTo>
                <a:lnTo>
                  <a:pt x="0" y="2748"/>
                </a:lnTo>
                <a:lnTo>
                  <a:pt x="792" y="1188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8" name="Text Box 134"/>
          <p:cNvSpPr txBox="1">
            <a:spLocks noChangeArrowheads="1"/>
          </p:cNvSpPr>
          <p:nvPr userDrawn="1"/>
        </p:nvSpPr>
        <p:spPr bwMode="auto">
          <a:xfrm>
            <a:off x="5797550" y="1430338"/>
            <a:ext cx="4048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2700000" algn="ctr" rotWithShape="0">
              <a:schemeClr val="bg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FOB RENO</a:t>
            </a:r>
          </a:p>
        </p:txBody>
      </p:sp>
      <p:sp>
        <p:nvSpPr>
          <p:cNvPr id="79" name="Freeform 135"/>
          <p:cNvSpPr>
            <a:spLocks/>
          </p:cNvSpPr>
          <p:nvPr userDrawn="1"/>
        </p:nvSpPr>
        <p:spPr bwMode="auto">
          <a:xfrm rot="15914182">
            <a:off x="5904706" y="1508920"/>
            <a:ext cx="85725" cy="163512"/>
          </a:xfrm>
          <a:custGeom>
            <a:avLst/>
            <a:gdLst>
              <a:gd name="T0" fmla="*/ 1544 w 1970"/>
              <a:gd name="T1" fmla="*/ 3409 h 3536"/>
              <a:gd name="T2" fmla="*/ 1291 w 1970"/>
              <a:gd name="T3" fmla="*/ 3525 h 3536"/>
              <a:gd name="T4" fmla="*/ 1152 w 1970"/>
              <a:gd name="T5" fmla="*/ 3490 h 3536"/>
              <a:gd name="T6" fmla="*/ 1014 w 1970"/>
              <a:gd name="T7" fmla="*/ 3536 h 3536"/>
              <a:gd name="T8" fmla="*/ 427 w 1970"/>
              <a:gd name="T9" fmla="*/ 3306 h 3536"/>
              <a:gd name="T10" fmla="*/ 162 w 1970"/>
              <a:gd name="T11" fmla="*/ 2488 h 3536"/>
              <a:gd name="T12" fmla="*/ 0 w 1970"/>
              <a:gd name="T13" fmla="*/ 1797 h 3536"/>
              <a:gd name="T14" fmla="*/ 404 w 1970"/>
              <a:gd name="T15" fmla="*/ 345 h 3536"/>
              <a:gd name="T16" fmla="*/ 738 w 1970"/>
              <a:gd name="T17" fmla="*/ 46 h 3536"/>
              <a:gd name="T18" fmla="*/ 1060 w 1970"/>
              <a:gd name="T19" fmla="*/ 0 h 3536"/>
              <a:gd name="T20" fmla="*/ 1314 w 1970"/>
              <a:gd name="T21" fmla="*/ 103 h 3536"/>
              <a:gd name="T22" fmla="*/ 1648 w 1970"/>
              <a:gd name="T23" fmla="*/ 334 h 3536"/>
              <a:gd name="T24" fmla="*/ 1947 w 1970"/>
              <a:gd name="T25" fmla="*/ 737 h 3536"/>
              <a:gd name="T26" fmla="*/ 1970 w 1970"/>
              <a:gd name="T27" fmla="*/ 817 h 3536"/>
              <a:gd name="T28" fmla="*/ 1544 w 1970"/>
              <a:gd name="T29" fmla="*/ 3409 h 3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70"/>
              <a:gd name="T46" fmla="*/ 0 h 3536"/>
              <a:gd name="T47" fmla="*/ 1970 w 1970"/>
              <a:gd name="T48" fmla="*/ 3536 h 3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70" h="3536">
                <a:moveTo>
                  <a:pt x="1544" y="3409"/>
                </a:moveTo>
                <a:lnTo>
                  <a:pt x="1291" y="3525"/>
                </a:lnTo>
                <a:lnTo>
                  <a:pt x="1152" y="3490"/>
                </a:lnTo>
                <a:lnTo>
                  <a:pt x="1014" y="3536"/>
                </a:lnTo>
                <a:lnTo>
                  <a:pt x="427" y="3306"/>
                </a:lnTo>
                <a:lnTo>
                  <a:pt x="162" y="2488"/>
                </a:lnTo>
                <a:lnTo>
                  <a:pt x="0" y="1797"/>
                </a:lnTo>
                <a:lnTo>
                  <a:pt x="404" y="345"/>
                </a:lnTo>
                <a:lnTo>
                  <a:pt x="738" y="46"/>
                </a:lnTo>
                <a:lnTo>
                  <a:pt x="1060" y="0"/>
                </a:lnTo>
                <a:lnTo>
                  <a:pt x="1314" y="103"/>
                </a:lnTo>
                <a:lnTo>
                  <a:pt x="1648" y="334"/>
                </a:lnTo>
                <a:lnTo>
                  <a:pt x="1947" y="737"/>
                </a:lnTo>
                <a:lnTo>
                  <a:pt x="1970" y="817"/>
                </a:lnTo>
                <a:lnTo>
                  <a:pt x="1544" y="3409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0" name="Text Box 136"/>
          <p:cNvSpPr txBox="1">
            <a:spLocks noChangeArrowheads="1"/>
          </p:cNvSpPr>
          <p:nvPr userDrawn="1"/>
        </p:nvSpPr>
        <p:spPr bwMode="auto">
          <a:xfrm>
            <a:off x="6356350" y="1930400"/>
            <a:ext cx="457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2700000" algn="ctr" rotWithShape="0">
              <a:schemeClr val="bg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COP VEGAS</a:t>
            </a:r>
          </a:p>
        </p:txBody>
      </p:sp>
      <p:sp>
        <p:nvSpPr>
          <p:cNvPr id="81" name="Freeform 137"/>
          <p:cNvSpPr>
            <a:spLocks/>
          </p:cNvSpPr>
          <p:nvPr userDrawn="1"/>
        </p:nvSpPr>
        <p:spPr bwMode="auto">
          <a:xfrm rot="15914182">
            <a:off x="6272212" y="1797051"/>
            <a:ext cx="87313" cy="163512"/>
          </a:xfrm>
          <a:custGeom>
            <a:avLst/>
            <a:gdLst>
              <a:gd name="T0" fmla="*/ 1544 w 1970"/>
              <a:gd name="T1" fmla="*/ 3409 h 3536"/>
              <a:gd name="T2" fmla="*/ 1291 w 1970"/>
              <a:gd name="T3" fmla="*/ 3525 h 3536"/>
              <a:gd name="T4" fmla="*/ 1152 w 1970"/>
              <a:gd name="T5" fmla="*/ 3490 h 3536"/>
              <a:gd name="T6" fmla="*/ 1014 w 1970"/>
              <a:gd name="T7" fmla="*/ 3536 h 3536"/>
              <a:gd name="T8" fmla="*/ 427 w 1970"/>
              <a:gd name="T9" fmla="*/ 3306 h 3536"/>
              <a:gd name="T10" fmla="*/ 162 w 1970"/>
              <a:gd name="T11" fmla="*/ 2488 h 3536"/>
              <a:gd name="T12" fmla="*/ 0 w 1970"/>
              <a:gd name="T13" fmla="*/ 1797 h 3536"/>
              <a:gd name="T14" fmla="*/ 404 w 1970"/>
              <a:gd name="T15" fmla="*/ 345 h 3536"/>
              <a:gd name="T16" fmla="*/ 738 w 1970"/>
              <a:gd name="T17" fmla="*/ 46 h 3536"/>
              <a:gd name="T18" fmla="*/ 1060 w 1970"/>
              <a:gd name="T19" fmla="*/ 0 h 3536"/>
              <a:gd name="T20" fmla="*/ 1314 w 1970"/>
              <a:gd name="T21" fmla="*/ 103 h 3536"/>
              <a:gd name="T22" fmla="*/ 1648 w 1970"/>
              <a:gd name="T23" fmla="*/ 334 h 3536"/>
              <a:gd name="T24" fmla="*/ 1947 w 1970"/>
              <a:gd name="T25" fmla="*/ 737 h 3536"/>
              <a:gd name="T26" fmla="*/ 1970 w 1970"/>
              <a:gd name="T27" fmla="*/ 817 h 3536"/>
              <a:gd name="T28" fmla="*/ 1544 w 1970"/>
              <a:gd name="T29" fmla="*/ 3409 h 3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70"/>
              <a:gd name="T46" fmla="*/ 0 h 3536"/>
              <a:gd name="T47" fmla="*/ 1970 w 1970"/>
              <a:gd name="T48" fmla="*/ 3536 h 3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70" h="3536">
                <a:moveTo>
                  <a:pt x="1544" y="3409"/>
                </a:moveTo>
                <a:lnTo>
                  <a:pt x="1291" y="3525"/>
                </a:lnTo>
                <a:lnTo>
                  <a:pt x="1152" y="3490"/>
                </a:lnTo>
                <a:lnTo>
                  <a:pt x="1014" y="3536"/>
                </a:lnTo>
                <a:lnTo>
                  <a:pt x="427" y="3306"/>
                </a:lnTo>
                <a:lnTo>
                  <a:pt x="162" y="2488"/>
                </a:lnTo>
                <a:lnTo>
                  <a:pt x="0" y="1797"/>
                </a:lnTo>
                <a:lnTo>
                  <a:pt x="404" y="345"/>
                </a:lnTo>
                <a:lnTo>
                  <a:pt x="738" y="46"/>
                </a:lnTo>
                <a:lnTo>
                  <a:pt x="1060" y="0"/>
                </a:lnTo>
                <a:lnTo>
                  <a:pt x="1314" y="103"/>
                </a:lnTo>
                <a:lnTo>
                  <a:pt x="1648" y="334"/>
                </a:lnTo>
                <a:lnTo>
                  <a:pt x="1947" y="737"/>
                </a:lnTo>
                <a:lnTo>
                  <a:pt x="1970" y="817"/>
                </a:lnTo>
                <a:lnTo>
                  <a:pt x="1544" y="3409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2" name="TextBox 58"/>
          <p:cNvSpPr txBox="1">
            <a:spLocks noChangeArrowheads="1"/>
          </p:cNvSpPr>
          <p:nvPr userDrawn="1"/>
        </p:nvSpPr>
        <p:spPr bwMode="auto">
          <a:xfrm>
            <a:off x="4330700" y="3429000"/>
            <a:ext cx="21336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Tiefort District</a:t>
            </a:r>
          </a:p>
        </p:txBody>
      </p:sp>
      <p:sp>
        <p:nvSpPr>
          <p:cNvPr id="83" name="Freeform 132"/>
          <p:cNvSpPr>
            <a:spLocks/>
          </p:cNvSpPr>
          <p:nvPr userDrawn="1"/>
        </p:nvSpPr>
        <p:spPr bwMode="auto">
          <a:xfrm rot="15914182">
            <a:off x="4809332" y="3755231"/>
            <a:ext cx="87312" cy="161925"/>
          </a:xfrm>
          <a:custGeom>
            <a:avLst/>
            <a:gdLst>
              <a:gd name="T0" fmla="*/ 1544 w 1970"/>
              <a:gd name="T1" fmla="*/ 3409 h 3536"/>
              <a:gd name="T2" fmla="*/ 1291 w 1970"/>
              <a:gd name="T3" fmla="*/ 3525 h 3536"/>
              <a:gd name="T4" fmla="*/ 1152 w 1970"/>
              <a:gd name="T5" fmla="*/ 3490 h 3536"/>
              <a:gd name="T6" fmla="*/ 1014 w 1970"/>
              <a:gd name="T7" fmla="*/ 3536 h 3536"/>
              <a:gd name="T8" fmla="*/ 427 w 1970"/>
              <a:gd name="T9" fmla="*/ 3306 h 3536"/>
              <a:gd name="T10" fmla="*/ 162 w 1970"/>
              <a:gd name="T11" fmla="*/ 2488 h 3536"/>
              <a:gd name="T12" fmla="*/ 0 w 1970"/>
              <a:gd name="T13" fmla="*/ 1797 h 3536"/>
              <a:gd name="T14" fmla="*/ 404 w 1970"/>
              <a:gd name="T15" fmla="*/ 345 h 3536"/>
              <a:gd name="T16" fmla="*/ 738 w 1970"/>
              <a:gd name="T17" fmla="*/ 46 h 3536"/>
              <a:gd name="T18" fmla="*/ 1060 w 1970"/>
              <a:gd name="T19" fmla="*/ 0 h 3536"/>
              <a:gd name="T20" fmla="*/ 1314 w 1970"/>
              <a:gd name="T21" fmla="*/ 103 h 3536"/>
              <a:gd name="T22" fmla="*/ 1648 w 1970"/>
              <a:gd name="T23" fmla="*/ 334 h 3536"/>
              <a:gd name="T24" fmla="*/ 1947 w 1970"/>
              <a:gd name="T25" fmla="*/ 737 h 3536"/>
              <a:gd name="T26" fmla="*/ 1970 w 1970"/>
              <a:gd name="T27" fmla="*/ 817 h 3536"/>
              <a:gd name="T28" fmla="*/ 1544 w 1970"/>
              <a:gd name="T29" fmla="*/ 3409 h 3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70"/>
              <a:gd name="T46" fmla="*/ 0 h 3536"/>
              <a:gd name="T47" fmla="*/ 1970 w 1970"/>
              <a:gd name="T48" fmla="*/ 3536 h 3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70" h="3536">
                <a:moveTo>
                  <a:pt x="1544" y="3409"/>
                </a:moveTo>
                <a:lnTo>
                  <a:pt x="1291" y="3525"/>
                </a:lnTo>
                <a:lnTo>
                  <a:pt x="1152" y="3490"/>
                </a:lnTo>
                <a:lnTo>
                  <a:pt x="1014" y="3536"/>
                </a:lnTo>
                <a:lnTo>
                  <a:pt x="427" y="3306"/>
                </a:lnTo>
                <a:lnTo>
                  <a:pt x="162" y="2488"/>
                </a:lnTo>
                <a:lnTo>
                  <a:pt x="0" y="1797"/>
                </a:lnTo>
                <a:lnTo>
                  <a:pt x="404" y="345"/>
                </a:lnTo>
                <a:lnTo>
                  <a:pt x="738" y="46"/>
                </a:lnTo>
                <a:lnTo>
                  <a:pt x="1060" y="0"/>
                </a:lnTo>
                <a:lnTo>
                  <a:pt x="1314" y="103"/>
                </a:lnTo>
                <a:lnTo>
                  <a:pt x="1648" y="334"/>
                </a:lnTo>
                <a:lnTo>
                  <a:pt x="1947" y="737"/>
                </a:lnTo>
                <a:lnTo>
                  <a:pt x="1970" y="817"/>
                </a:lnTo>
                <a:lnTo>
                  <a:pt x="1544" y="3409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4" name="Text Box 133"/>
          <p:cNvSpPr txBox="1">
            <a:spLocks noChangeArrowheads="1"/>
          </p:cNvSpPr>
          <p:nvPr userDrawn="1"/>
        </p:nvSpPr>
        <p:spPr bwMode="auto">
          <a:xfrm>
            <a:off x="4495800" y="3690938"/>
            <a:ext cx="5143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700" dir="2700000" algn="ctr" rotWithShape="0">
              <a:schemeClr val="bg1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FOB MARJAN</a:t>
            </a:r>
          </a:p>
        </p:txBody>
      </p:sp>
      <p:pic>
        <p:nvPicPr>
          <p:cNvPr id="85" name="Picture 66" descr="MIDDLE%20EASTERN%20HOUSE%2004_LR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048000"/>
            <a:ext cx="3048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66" descr="MIDDLE%20EASTERN%20HOUSE%2004_LR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810000"/>
            <a:ext cx="3048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 Box 130"/>
          <p:cNvSpPr txBox="1">
            <a:spLocks noChangeArrowheads="1"/>
          </p:cNvSpPr>
          <p:nvPr userDrawn="1"/>
        </p:nvSpPr>
        <p:spPr bwMode="auto">
          <a:xfrm>
            <a:off x="5029200" y="3810000"/>
            <a:ext cx="5984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1" dirty="0">
                <a:solidFill>
                  <a:srgbClr val="FFFFFF"/>
                </a:solidFill>
                <a:latin typeface="Calibri"/>
                <a:cs typeface="Arial" charset="0"/>
              </a:rPr>
              <a:t>Shar-e Tiefort</a:t>
            </a:r>
          </a:p>
        </p:txBody>
      </p:sp>
      <p:pic>
        <p:nvPicPr>
          <p:cNvPr id="88" name="Picture 2" descr="http://thefastertimes.com/pakistan/files/2009/08/pakistan-flag_7.gif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91400" y="5410200"/>
            <a:ext cx="11588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Group 208"/>
          <p:cNvGrpSpPr>
            <a:grpSpLocks/>
          </p:cNvGrpSpPr>
          <p:nvPr userDrawn="1"/>
        </p:nvGrpSpPr>
        <p:grpSpPr bwMode="auto">
          <a:xfrm>
            <a:off x="381000" y="1219200"/>
            <a:ext cx="325438" cy="331788"/>
            <a:chOff x="5994384" y="1371600"/>
            <a:chExt cx="325764" cy="331788"/>
          </a:xfrm>
        </p:grpSpPr>
        <p:pic>
          <p:nvPicPr>
            <p:cNvPr id="91" name="Picture 60" descr="C:\Users\matt.j.adams\Desktop\800px-Flag_of_France_svg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994384" y="1485900"/>
              <a:ext cx="325764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Text Box 103"/>
            <p:cNvSpPr txBox="1">
              <a:spLocks noChangeArrowheads="1"/>
            </p:cNvSpPr>
            <p:nvPr/>
          </p:nvSpPr>
          <p:spPr bwMode="auto">
            <a:xfrm>
              <a:off x="6083373" y="1371600"/>
              <a:ext cx="174800" cy="16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000000"/>
                  </a:solidFill>
                  <a:latin typeface="Arial"/>
                  <a:cs typeface="Arial" charset="0"/>
                </a:rPr>
                <a:t>II</a:t>
              </a:r>
            </a:p>
          </p:txBody>
        </p:sp>
      </p:grp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4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D908B-A1DC-409A-ADB1-0EA3E00C4D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C2A6-2738-4EC8-8D76-D02FE67606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91F01-E481-4DBF-B44E-F5275D9E9E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1241425"/>
            <a:ext cx="4203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41425"/>
            <a:ext cx="4203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EB26-7FF0-4799-AB30-B86641FD7B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54563-1F2C-490D-BF92-E55CADF66C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EF4F9-47A2-4FC5-8139-DBA36B24E7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A613-DF8C-418D-9F9C-22D341DBE7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B6B4-EEF7-4E1E-B953-832222D9CE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42" Type="http://schemas.openxmlformats.org/officeDocument/2006/relationships/slideLayout" Target="../slideLayouts/slideLayout72.xml"/><Relationship Id="rId47" Type="http://schemas.openxmlformats.org/officeDocument/2006/relationships/slideLayout" Target="../slideLayouts/slideLayout77.xml"/><Relationship Id="rId50" Type="http://schemas.openxmlformats.org/officeDocument/2006/relationships/slideLayout" Target="../slideLayouts/slideLayout80.xml"/><Relationship Id="rId55" Type="http://schemas.openxmlformats.org/officeDocument/2006/relationships/slideLayout" Target="../slideLayouts/slideLayout85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71.xml"/><Relationship Id="rId54" Type="http://schemas.openxmlformats.org/officeDocument/2006/relationships/slideLayout" Target="../slideLayouts/slideLayout84.xml"/><Relationship Id="rId6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40" Type="http://schemas.openxmlformats.org/officeDocument/2006/relationships/slideLayout" Target="../slideLayouts/slideLayout70.xml"/><Relationship Id="rId45" Type="http://schemas.openxmlformats.org/officeDocument/2006/relationships/slideLayout" Target="../slideLayouts/slideLayout75.xml"/><Relationship Id="rId53" Type="http://schemas.openxmlformats.org/officeDocument/2006/relationships/slideLayout" Target="../slideLayouts/slideLayout83.xml"/><Relationship Id="rId58" Type="http://schemas.openxmlformats.org/officeDocument/2006/relationships/slideLayout" Target="../slideLayouts/slideLayout88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49" Type="http://schemas.openxmlformats.org/officeDocument/2006/relationships/slideLayout" Target="../slideLayouts/slideLayout79.xml"/><Relationship Id="rId5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4" Type="http://schemas.openxmlformats.org/officeDocument/2006/relationships/slideLayout" Target="../slideLayouts/slideLayout74.xml"/><Relationship Id="rId52" Type="http://schemas.openxmlformats.org/officeDocument/2006/relationships/slideLayout" Target="../slideLayouts/slideLayout82.xml"/><Relationship Id="rId6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43" Type="http://schemas.openxmlformats.org/officeDocument/2006/relationships/slideLayout" Target="../slideLayouts/slideLayout73.xml"/><Relationship Id="rId48" Type="http://schemas.openxmlformats.org/officeDocument/2006/relationships/slideLayout" Target="../slideLayouts/slideLayout78.xml"/><Relationship Id="rId56" Type="http://schemas.openxmlformats.org/officeDocument/2006/relationships/slideLayout" Target="../slideLayouts/slideLayout86.xml"/><Relationship Id="rId8" Type="http://schemas.openxmlformats.org/officeDocument/2006/relationships/slideLayout" Target="../slideLayouts/slideLayout38.xml"/><Relationship Id="rId51" Type="http://schemas.openxmlformats.org/officeDocument/2006/relationships/slideLayout" Target="../slideLayouts/slideLayout81.xml"/><Relationship Id="rId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8.xml"/><Relationship Id="rId46" Type="http://schemas.openxmlformats.org/officeDocument/2006/relationships/slideLayout" Target="../slideLayouts/slideLayout76.xml"/><Relationship Id="rId59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1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411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11782" name="Text Box 6"/>
          <p:cNvSpPr txBox="1">
            <a:spLocks noChangeArrowheads="1"/>
          </p:cNvSpPr>
          <p:nvPr/>
        </p:nvSpPr>
        <p:spPr bwMode="auto">
          <a:xfrm>
            <a:off x="0" y="6567488"/>
            <a:ext cx="9144000" cy="3048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  <a:latin typeface="+mn-lt"/>
                <a:cs typeface="Arial" charset="0"/>
              </a:rPr>
              <a:t>UNCLASSIFIED - FOUO</a:t>
            </a:r>
          </a:p>
        </p:txBody>
      </p:sp>
      <p:sp>
        <p:nvSpPr>
          <p:cNvPr id="1441178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  <a:latin typeface="+mn-lt"/>
                <a:cs typeface="Arial" charset="0"/>
              </a:rPr>
              <a:t>UNCLASSIFIED - FOUO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0000">
                    <a:tint val="75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662988" y="6511925"/>
            <a:ext cx="496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 anchorCtr="1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AFB056-28EC-488B-8314-AE7A0763F36E}" type="slidenum">
              <a:rPr lang="en-US" sz="2000" b="1" smtClean="0">
                <a:solidFill>
                  <a:srgbClr val="FFFFFF"/>
                </a:solidFill>
                <a:latin typeface="+mn-lt"/>
                <a:cs typeface="Arial" charset="0"/>
              </a:rPr>
              <a:pPr>
                <a:defRPr/>
              </a:pPr>
              <a:t>‹#›</a:t>
            </a:fld>
            <a:endParaRPr lang="en-US" sz="2000" b="1" dirty="0" smtClean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1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411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411782" name="Text Box 6"/>
          <p:cNvSpPr txBox="1">
            <a:spLocks noChangeArrowheads="1"/>
          </p:cNvSpPr>
          <p:nvPr/>
        </p:nvSpPr>
        <p:spPr bwMode="auto">
          <a:xfrm>
            <a:off x="0" y="6567488"/>
            <a:ext cx="9144000" cy="3048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  <a:latin typeface="Arial"/>
                <a:cs typeface="Arial" charset="0"/>
              </a:rPr>
              <a:t>UNCLASSIFIED - FOUO</a:t>
            </a:r>
          </a:p>
        </p:txBody>
      </p:sp>
      <p:sp>
        <p:nvSpPr>
          <p:cNvPr id="1441178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  <a:cs typeface="Arial" charset="0"/>
              </a:rPr>
              <a:t>UNCLASSIFIED - FOUO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b="1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662988" y="6511925"/>
            <a:ext cx="496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 anchorCtr="1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2E33F2-C079-4603-BAC7-4A3E11B75A83}" type="slidenum">
              <a:rPr lang="en-US" sz="2000" b="1" smtClean="0">
                <a:solidFill>
                  <a:srgbClr val="FFFFFF"/>
                </a:solidFill>
                <a:latin typeface="Arial"/>
                <a:cs typeface="Arial" charset="0"/>
              </a:rPr>
              <a:pPr>
                <a:defRPr/>
              </a:pPr>
              <a:t>‹#›</a:t>
            </a:fld>
            <a:endParaRPr lang="en-US" sz="2000" b="1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66645E-5486-4135-B8BB-790606E79E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EB4BEF-7EBE-4055-B088-00CAC3A8B4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1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411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411782" name="Text Box 6"/>
          <p:cNvSpPr txBox="1">
            <a:spLocks noChangeArrowheads="1"/>
          </p:cNvSpPr>
          <p:nvPr/>
        </p:nvSpPr>
        <p:spPr bwMode="auto">
          <a:xfrm>
            <a:off x="0" y="6567488"/>
            <a:ext cx="9144000" cy="3048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UNCLASSIFIED - FOUO</a:t>
            </a:r>
          </a:p>
        </p:txBody>
      </p:sp>
      <p:sp>
        <p:nvSpPr>
          <p:cNvPr id="1441178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UNCLASSIFIED - FOUO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b="1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662988" y="6511925"/>
            <a:ext cx="496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 anchorCtr="1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B17CDA-046C-434B-A992-FCC2BC032BFC}" type="slidenum">
              <a:rPr lang="en-US" sz="2000" b="1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2000" b="1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796" r:id="rId47"/>
    <p:sldLayoutId id="2147483797" r:id="rId48"/>
    <p:sldLayoutId id="2147483798" r:id="rId49"/>
    <p:sldLayoutId id="2147483799" r:id="rId50"/>
    <p:sldLayoutId id="2147483800" r:id="rId51"/>
    <p:sldLayoutId id="2147483801" r:id="rId52"/>
    <p:sldLayoutId id="2147483802" r:id="rId53"/>
    <p:sldLayoutId id="2147483803" r:id="rId54"/>
    <p:sldLayoutId id="2147483804" r:id="rId55"/>
    <p:sldLayoutId id="2147483805" r:id="rId56"/>
    <p:sldLayoutId id="2147483806" r:id="rId57"/>
    <p:sldLayoutId id="2147483807" r:id="rId58"/>
    <p:sldLayoutId id="2147483808" r:id="rId59"/>
    <p:sldLayoutId id="2147483809" r:id="rId60"/>
    <p:sldLayoutId id="2147483810" r:id="rId6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41425"/>
            <a:ext cx="8559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79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0" y="6565900"/>
            <a:ext cx="9144000" cy="3048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UNCLASSIFIED - FOUO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UNCLASSIFIED - FOUO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9825" y="65532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46E1F7-F057-4FAC-8089-51779F62B73C}" type="slidenum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2.xls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5.xls"/><Relationship Id="rId5" Type="http://schemas.openxmlformats.org/officeDocument/2006/relationships/oleObject" Target="../embeddings/Microsoft_Office_Excel_97-2003_Worksheet4.xls"/><Relationship Id="rId4" Type="http://schemas.openxmlformats.org/officeDocument/2006/relationships/image" Target="../media/image26.png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7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376238"/>
            <a:ext cx="8229600" cy="7048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0" tIns="44446" rIns="90480" bIns="44446" anchor="ctr">
            <a:spAutoFit/>
          </a:bodyPr>
          <a:lstStyle/>
          <a:p>
            <a:pPr algn="ctr"/>
            <a:r>
              <a:rPr lang="en-US" sz="2400" b="1">
                <a:solidFill>
                  <a:srgbClr val="FF6600"/>
                </a:solidFill>
              </a:rPr>
              <a:t>Building an Engagement Area</a:t>
            </a:r>
            <a:br>
              <a:rPr lang="en-US" sz="2400" b="1">
                <a:solidFill>
                  <a:srgbClr val="FF6600"/>
                </a:solidFill>
              </a:rPr>
            </a:br>
            <a:r>
              <a:rPr lang="en-US" sz="1600" b="1">
                <a:solidFill>
                  <a:srgbClr val="FF6600"/>
                </a:solidFill>
              </a:rPr>
              <a:t>The Seven Steps and The Seventeen Procedures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87800" y="1495425"/>
            <a:ext cx="4956175" cy="479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0" tIns="44446" rIns="90480" bIns="44446">
            <a:spAutoFit/>
          </a:bodyPr>
          <a:lstStyle/>
          <a:p>
            <a:r>
              <a:rPr lang="en-US" sz="1700" b="1">
                <a:solidFill>
                  <a:srgbClr val="026006"/>
                </a:solidFill>
              </a:rPr>
              <a:t>1.  Issue an initial warning order</a:t>
            </a:r>
            <a:endParaRPr lang="en-US" sz="1700" b="1"/>
          </a:p>
          <a:p>
            <a:r>
              <a:rPr lang="en-US" sz="1700" b="1"/>
              <a:t>2.  Initiate movement</a:t>
            </a:r>
          </a:p>
          <a:p>
            <a:r>
              <a:rPr lang="en-US" sz="1700" b="1"/>
              <a:t>3.  Initiate PCC / PCI</a:t>
            </a:r>
          </a:p>
          <a:p>
            <a:r>
              <a:rPr lang="en-US" sz="1700" b="1">
                <a:solidFill>
                  <a:srgbClr val="FF0000"/>
                </a:solidFill>
              </a:rPr>
              <a:t>4.  Initial reconnaissance of engagement area </a:t>
            </a:r>
          </a:p>
          <a:p>
            <a:r>
              <a:rPr lang="en-US" sz="1700" b="1">
                <a:solidFill>
                  <a:srgbClr val="FF0000"/>
                </a:solidFill>
              </a:rPr>
              <a:t>with TF Cdr</a:t>
            </a:r>
          </a:p>
          <a:p>
            <a:r>
              <a:rPr lang="en-US" sz="1700" b="1">
                <a:solidFill>
                  <a:srgbClr val="026006"/>
                </a:solidFill>
              </a:rPr>
              <a:t>5.  Update co/tm warning order</a:t>
            </a:r>
          </a:p>
          <a:p>
            <a:r>
              <a:rPr lang="en-US" sz="1700" b="1">
                <a:solidFill>
                  <a:srgbClr val="026006"/>
                </a:solidFill>
              </a:rPr>
              <a:t>6.  Conduct co/tm leader’s recon</a:t>
            </a:r>
            <a:endParaRPr lang="en-US" sz="1700" b="1">
              <a:solidFill>
                <a:srgbClr val="04B60C"/>
              </a:solidFill>
            </a:endParaRPr>
          </a:p>
          <a:p>
            <a:r>
              <a:rPr lang="en-US" sz="1700" b="1">
                <a:solidFill>
                  <a:schemeClr val="accent2"/>
                </a:solidFill>
              </a:rPr>
              <a:t>7.  Develop initial </a:t>
            </a:r>
            <a:r>
              <a:rPr lang="en-US" sz="1700" b="1">
                <a:solidFill>
                  <a:srgbClr val="114FFB"/>
                </a:solidFill>
              </a:rPr>
              <a:t>co/tm fire plan</a:t>
            </a:r>
          </a:p>
          <a:p>
            <a:r>
              <a:rPr lang="en-US" sz="1700" b="1">
                <a:solidFill>
                  <a:schemeClr val="accent2"/>
                </a:solidFill>
              </a:rPr>
              <a:t>8.  Finalize </a:t>
            </a:r>
            <a:r>
              <a:rPr lang="en-US" sz="1700" b="1">
                <a:solidFill>
                  <a:srgbClr val="004841"/>
                </a:solidFill>
              </a:rPr>
              <a:t>positions</a:t>
            </a:r>
            <a:r>
              <a:rPr lang="en-US" sz="1700" b="1">
                <a:solidFill>
                  <a:schemeClr val="bg2"/>
                </a:solidFill>
              </a:rPr>
              <a:t> </a:t>
            </a:r>
            <a:r>
              <a:rPr lang="en-US" sz="1700" b="1">
                <a:solidFill>
                  <a:schemeClr val="accent2"/>
                </a:solidFill>
              </a:rPr>
              <a:t>and obstacle locations</a:t>
            </a:r>
          </a:p>
          <a:p>
            <a:r>
              <a:rPr lang="en-US" sz="1700" b="1">
                <a:solidFill>
                  <a:schemeClr val="accent2"/>
                </a:solidFill>
              </a:rPr>
              <a:t>9.  Occupy the battle position</a:t>
            </a:r>
          </a:p>
          <a:p>
            <a:r>
              <a:rPr lang="en-US" sz="1700" b="1"/>
              <a:t>10. Attend the TF OPORD</a:t>
            </a:r>
          </a:p>
          <a:p>
            <a:r>
              <a:rPr lang="en-US" sz="1700" b="1">
                <a:solidFill>
                  <a:srgbClr val="503000"/>
                </a:solidFill>
              </a:rPr>
              <a:t>11. Complete the</a:t>
            </a:r>
            <a:r>
              <a:rPr lang="en-US" sz="1700" b="1">
                <a:solidFill>
                  <a:srgbClr val="AD6900"/>
                </a:solidFill>
              </a:rPr>
              <a:t> </a:t>
            </a:r>
            <a:r>
              <a:rPr lang="en-US" sz="1700" b="1">
                <a:solidFill>
                  <a:srgbClr val="114FFB"/>
                </a:solidFill>
              </a:rPr>
              <a:t>plan</a:t>
            </a:r>
            <a:endParaRPr lang="en-US" sz="1700" b="1">
              <a:solidFill>
                <a:srgbClr val="AD6900"/>
              </a:solidFill>
            </a:endParaRPr>
          </a:p>
          <a:p>
            <a:r>
              <a:rPr lang="en-US" sz="1700" b="1">
                <a:solidFill>
                  <a:srgbClr val="DC0081"/>
                </a:solidFill>
              </a:rPr>
              <a:t>12. Rehearse the co/tm fire plan</a:t>
            </a:r>
          </a:p>
          <a:p>
            <a:r>
              <a:rPr lang="en-US" sz="1700" b="1">
                <a:solidFill>
                  <a:srgbClr val="503000"/>
                </a:solidFill>
              </a:rPr>
              <a:t>13. Finalize the co/tm fire</a:t>
            </a:r>
            <a:r>
              <a:rPr lang="en-US" sz="1700" b="1">
                <a:solidFill>
                  <a:srgbClr val="AD6900"/>
                </a:solidFill>
              </a:rPr>
              <a:t> </a:t>
            </a:r>
            <a:r>
              <a:rPr lang="en-US" sz="1700" b="1">
                <a:solidFill>
                  <a:srgbClr val="114FFB"/>
                </a:solidFill>
              </a:rPr>
              <a:t>plan</a:t>
            </a:r>
            <a:endParaRPr lang="en-US" sz="1700" b="1">
              <a:solidFill>
                <a:srgbClr val="AD6900"/>
              </a:solidFill>
            </a:endParaRPr>
          </a:p>
          <a:p>
            <a:r>
              <a:rPr lang="en-US" sz="1700" b="1">
                <a:solidFill>
                  <a:srgbClr val="004841"/>
                </a:solidFill>
              </a:rPr>
              <a:t>14. Prepare positions</a:t>
            </a:r>
            <a:endParaRPr lang="en-US" sz="1700" b="1">
              <a:solidFill>
                <a:srgbClr val="00DFCA"/>
              </a:solidFill>
            </a:endParaRPr>
          </a:p>
          <a:p>
            <a:r>
              <a:rPr lang="en-US" sz="1700" b="1">
                <a:solidFill>
                  <a:srgbClr val="503000"/>
                </a:solidFill>
              </a:rPr>
              <a:t>15. Recon alternate and supplemental psns</a:t>
            </a:r>
          </a:p>
          <a:p>
            <a:r>
              <a:rPr lang="en-US" sz="1700" b="1">
                <a:solidFill>
                  <a:srgbClr val="503000"/>
                </a:solidFill>
              </a:rPr>
              <a:t>16. Update changes and info w/ FRAGOs</a:t>
            </a:r>
          </a:p>
          <a:p>
            <a:r>
              <a:rPr lang="en-US" sz="1700" b="1">
                <a:solidFill>
                  <a:srgbClr val="503000"/>
                </a:solidFill>
              </a:rPr>
              <a:t>17. Continue to prepare the EA and BP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-12700" y="1600200"/>
            <a:ext cx="3365500" cy="5026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rgbClr val="026006"/>
                </a:solidFill>
                <a:latin typeface="+mj-lt"/>
                <a:cs typeface="+mn-cs"/>
              </a:rPr>
              <a:t>1.  Visualize how the enemy might attack</a:t>
            </a:r>
            <a:endParaRPr lang="en-US" sz="1700" b="1" dirty="0">
              <a:solidFill>
                <a:srgbClr val="B3B900"/>
              </a:solidFill>
              <a:latin typeface="+mj-lt"/>
              <a:cs typeface="+mn-cs"/>
            </a:endParaRP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latin typeface="+mj-lt"/>
              <a:cs typeface="+mn-cs"/>
            </a:endParaRP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rgbClr val="FF0000"/>
                </a:solidFill>
                <a:latin typeface="+mj-lt"/>
                <a:cs typeface="+mn-cs"/>
              </a:rPr>
              <a:t>2.  Select where and determine how to kill the enemy</a:t>
            </a: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j-lt"/>
                <a:cs typeface="+mn-cs"/>
              </a:rPr>
              <a:t> </a:t>
            </a: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accent2"/>
                </a:solidFill>
                <a:latin typeface="+mj-lt"/>
                <a:cs typeface="+mn-cs"/>
              </a:rPr>
              <a:t>3.  Position obstacle groups to support direct fires*</a:t>
            </a: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solidFill>
                <a:srgbClr val="114FFB"/>
              </a:solidFill>
              <a:latin typeface="+mj-lt"/>
              <a:cs typeface="+mn-cs"/>
            </a:endParaRP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rgbClr val="114FFB"/>
                </a:solidFill>
                <a:latin typeface="+mj-lt"/>
                <a:cs typeface="+mn-cs"/>
              </a:rPr>
              <a:t>4.  Plan indirect fires to support direct fires and obstacles*</a:t>
            </a: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solidFill>
                <a:schemeClr val="bg2"/>
              </a:solidFill>
              <a:latin typeface="+mj-lt"/>
              <a:cs typeface="+mn-cs"/>
            </a:endParaRP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rgbClr val="004841"/>
                </a:solidFill>
                <a:latin typeface="+mj-lt"/>
                <a:cs typeface="+mn-cs"/>
              </a:rPr>
              <a:t>5.  Position forces to kill the enemy with direct fires*</a:t>
            </a:r>
            <a:endParaRPr lang="en-US" sz="1700" b="1" dirty="0">
              <a:solidFill>
                <a:srgbClr val="00DFCA"/>
              </a:solidFill>
              <a:latin typeface="+mj-lt"/>
              <a:cs typeface="+mn-cs"/>
            </a:endParaRP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latin typeface="+mj-lt"/>
              <a:cs typeface="+mn-cs"/>
            </a:endParaRP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latin typeface="+mj-lt"/>
              <a:cs typeface="+mn-cs"/>
            </a:endParaRP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rgbClr val="503000"/>
                </a:solidFill>
                <a:latin typeface="+mj-lt"/>
                <a:cs typeface="+mn-cs"/>
              </a:rPr>
              <a:t>6.  Complete the plan</a:t>
            </a:r>
            <a:endParaRPr lang="en-US" sz="1700" b="1" dirty="0">
              <a:solidFill>
                <a:srgbClr val="AD6900"/>
              </a:solidFill>
              <a:latin typeface="+mj-lt"/>
              <a:cs typeface="+mn-cs"/>
            </a:endParaRP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solidFill>
                <a:srgbClr val="AD6900"/>
              </a:solidFill>
              <a:latin typeface="+mj-lt"/>
              <a:cs typeface="+mn-cs"/>
            </a:endParaRP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solidFill>
                <a:srgbClr val="AD6900"/>
              </a:solidFill>
              <a:latin typeface="+mj-lt"/>
              <a:cs typeface="+mn-cs"/>
            </a:endParaRPr>
          </a:p>
          <a:p>
            <a:pPr marL="457200" indent="-45720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rgbClr val="DC0081"/>
                </a:solidFill>
                <a:latin typeface="+mj-lt"/>
                <a:cs typeface="+mn-cs"/>
              </a:rPr>
              <a:t>7.  Rehearse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114425" y="1268413"/>
            <a:ext cx="1273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0" tIns="44446" rIns="90480" bIns="4444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latin typeface="+mj-lt"/>
                <a:cs typeface="+mn-cs"/>
              </a:rPr>
              <a:t>The Steps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846638" y="1192213"/>
            <a:ext cx="190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0" tIns="44446" rIns="90480" bIns="4444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latin typeface="+mj-lt"/>
                <a:cs typeface="+mn-cs"/>
              </a:rPr>
              <a:t>The Procedures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3368675" y="1651000"/>
            <a:ext cx="711200" cy="184150"/>
          </a:xfrm>
          <a:prstGeom prst="line">
            <a:avLst/>
          </a:prstGeom>
          <a:noFill/>
          <a:ln w="12700">
            <a:solidFill>
              <a:srgbClr val="0260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387725" y="1835150"/>
            <a:ext cx="692150" cy="1187450"/>
          </a:xfrm>
          <a:prstGeom prst="line">
            <a:avLst/>
          </a:prstGeom>
          <a:noFill/>
          <a:ln w="12700">
            <a:solidFill>
              <a:srgbClr val="0260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3368675" y="2508250"/>
            <a:ext cx="673100" cy="203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3387725" y="2711450"/>
            <a:ext cx="673100" cy="596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330575" y="3473450"/>
            <a:ext cx="711200" cy="635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3311525" y="3473450"/>
            <a:ext cx="730250" cy="368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292475" y="3492500"/>
            <a:ext cx="768350" cy="596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3387725" y="3613150"/>
            <a:ext cx="654050" cy="660400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3387725" y="4273550"/>
            <a:ext cx="692150" cy="406400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3349625" y="3937000"/>
            <a:ext cx="673100" cy="1174750"/>
          </a:xfrm>
          <a:prstGeom prst="line">
            <a:avLst/>
          </a:prstGeom>
          <a:noFill/>
          <a:ln w="12700">
            <a:solidFill>
              <a:srgbClr val="004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3349625" y="5130800"/>
            <a:ext cx="692150" cy="387350"/>
          </a:xfrm>
          <a:prstGeom prst="line">
            <a:avLst/>
          </a:prstGeom>
          <a:noFill/>
          <a:ln w="12700">
            <a:solidFill>
              <a:srgbClr val="0048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3368675" y="4737100"/>
            <a:ext cx="692150" cy="1117600"/>
          </a:xfrm>
          <a:prstGeom prst="line">
            <a:avLst/>
          </a:prstGeom>
          <a:noFill/>
          <a:ln w="12700">
            <a:solidFill>
              <a:srgbClr val="503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3349625" y="5232400"/>
            <a:ext cx="711200" cy="641350"/>
          </a:xfrm>
          <a:prstGeom prst="line">
            <a:avLst/>
          </a:prstGeom>
          <a:noFill/>
          <a:ln w="12700">
            <a:solidFill>
              <a:srgbClr val="503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 flipV="1">
            <a:off x="3375025" y="4279900"/>
            <a:ext cx="698500" cy="984250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V="1">
            <a:off x="3368675" y="5562600"/>
            <a:ext cx="669925" cy="311150"/>
          </a:xfrm>
          <a:prstGeom prst="line">
            <a:avLst/>
          </a:prstGeom>
          <a:noFill/>
          <a:ln w="12700">
            <a:solidFill>
              <a:srgbClr val="503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3368675" y="5867400"/>
            <a:ext cx="669925" cy="6350"/>
          </a:xfrm>
          <a:prstGeom prst="line">
            <a:avLst/>
          </a:prstGeom>
          <a:noFill/>
          <a:ln w="12700">
            <a:solidFill>
              <a:srgbClr val="503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3349625" y="5892800"/>
            <a:ext cx="688975" cy="127000"/>
          </a:xfrm>
          <a:prstGeom prst="line">
            <a:avLst/>
          </a:prstGeom>
          <a:noFill/>
          <a:ln w="12700">
            <a:solidFill>
              <a:srgbClr val="503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3406775" y="5022850"/>
            <a:ext cx="635000" cy="1365250"/>
          </a:xfrm>
          <a:prstGeom prst="line">
            <a:avLst/>
          </a:prstGeom>
          <a:noFill/>
          <a:ln w="12700">
            <a:solidFill>
              <a:srgbClr val="DC00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3406775" y="6172200"/>
            <a:ext cx="631825" cy="234950"/>
          </a:xfrm>
          <a:prstGeom prst="line">
            <a:avLst/>
          </a:prstGeom>
          <a:noFill/>
          <a:ln w="12700">
            <a:solidFill>
              <a:srgbClr val="DC00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3406775" y="1854200"/>
            <a:ext cx="673100" cy="615950"/>
          </a:xfrm>
          <a:prstGeom prst="line">
            <a:avLst/>
          </a:prstGeom>
          <a:noFill/>
          <a:ln w="12700">
            <a:solidFill>
              <a:srgbClr val="0260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3406775" y="1892300"/>
            <a:ext cx="654050" cy="1339850"/>
          </a:xfrm>
          <a:prstGeom prst="line">
            <a:avLst/>
          </a:prstGeom>
          <a:noFill/>
          <a:ln w="12700">
            <a:solidFill>
              <a:srgbClr val="0260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TextBox 29"/>
          <p:cNvSpPr txBox="1">
            <a:spLocks noChangeArrowheads="1"/>
          </p:cNvSpPr>
          <p:nvPr/>
        </p:nvSpPr>
        <p:spPr bwMode="auto">
          <a:xfrm>
            <a:off x="8153400" y="6248400"/>
            <a:ext cx="99060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“ A Way”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CC6E0F1A-375A-4440-A4C4-F6293680A6E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20866" name="Line 1026"/>
          <p:cNvSpPr>
            <a:spLocks noChangeShapeType="1"/>
          </p:cNvSpPr>
          <p:nvPr/>
        </p:nvSpPr>
        <p:spPr bwMode="auto">
          <a:xfrm flipH="1">
            <a:off x="1477963" y="2794000"/>
            <a:ext cx="625951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67" name="Line 1027"/>
          <p:cNvSpPr>
            <a:spLocks noChangeShapeType="1"/>
          </p:cNvSpPr>
          <p:nvPr/>
        </p:nvSpPr>
        <p:spPr bwMode="auto">
          <a:xfrm flipH="1">
            <a:off x="1477963" y="3683000"/>
            <a:ext cx="62595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68" name="Text Box 1028"/>
          <p:cNvSpPr txBox="1">
            <a:spLocks noChangeArrowheads="1"/>
          </p:cNvSpPr>
          <p:nvPr/>
        </p:nvSpPr>
        <p:spPr bwMode="auto">
          <a:xfrm>
            <a:off x="1143000" y="166688"/>
            <a:ext cx="68072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Countermobility Running Estimate TTP</a:t>
            </a:r>
          </a:p>
        </p:txBody>
      </p:sp>
      <p:sp>
        <p:nvSpPr>
          <p:cNvPr id="420869" name="Text Box 1029"/>
          <p:cNvSpPr txBox="1">
            <a:spLocks noChangeArrowheads="1"/>
          </p:cNvSpPr>
          <p:nvPr/>
        </p:nvSpPr>
        <p:spPr bwMode="auto">
          <a:xfrm>
            <a:off x="3460750" y="1231900"/>
            <a:ext cx="264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 BCT Sector</a:t>
            </a:r>
          </a:p>
        </p:txBody>
      </p:sp>
      <p:sp>
        <p:nvSpPr>
          <p:cNvPr id="420870" name="Rectangle 1030"/>
          <p:cNvSpPr>
            <a:spLocks noChangeArrowheads="1"/>
          </p:cNvSpPr>
          <p:nvPr/>
        </p:nvSpPr>
        <p:spPr bwMode="auto">
          <a:xfrm>
            <a:off x="1335088" y="6070600"/>
            <a:ext cx="177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71" name="Rectangle 1031"/>
          <p:cNvSpPr>
            <a:spLocks noChangeArrowheads="1"/>
          </p:cNvSpPr>
          <p:nvPr/>
        </p:nvSpPr>
        <p:spPr bwMode="auto">
          <a:xfrm>
            <a:off x="3611563" y="6070600"/>
            <a:ext cx="270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1619250" y="1879600"/>
            <a:ext cx="6900863" cy="3695700"/>
            <a:chOff x="1008" y="1488"/>
            <a:chExt cx="3840" cy="1920"/>
          </a:xfrm>
        </p:grpSpPr>
        <p:sp>
          <p:nvSpPr>
            <p:cNvPr id="420873" name="Line 1033"/>
            <p:cNvSpPr>
              <a:spLocks noChangeShapeType="1"/>
            </p:cNvSpPr>
            <p:nvPr/>
          </p:nvSpPr>
          <p:spPr bwMode="auto">
            <a:xfrm>
              <a:off x="1008" y="1488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74" name="Line 1034"/>
            <p:cNvSpPr>
              <a:spLocks noChangeShapeType="1"/>
            </p:cNvSpPr>
            <p:nvPr/>
          </p:nvSpPr>
          <p:spPr bwMode="auto">
            <a:xfrm>
              <a:off x="1008" y="3408"/>
              <a:ext cx="38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875" name="Rectangle 1035"/>
          <p:cNvSpPr>
            <a:spLocks noChangeArrowheads="1"/>
          </p:cNvSpPr>
          <p:nvPr/>
        </p:nvSpPr>
        <p:spPr bwMode="auto">
          <a:xfrm rot="-5400000">
            <a:off x="-1089024" y="3640137"/>
            <a:ext cx="32067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Meters Anti-Tank Ditch</a:t>
            </a:r>
          </a:p>
        </p:txBody>
      </p:sp>
      <p:sp>
        <p:nvSpPr>
          <p:cNvPr id="420876" name="Rectangle 1036"/>
          <p:cNvSpPr>
            <a:spLocks noChangeArrowheads="1"/>
          </p:cNvSpPr>
          <p:nvPr/>
        </p:nvSpPr>
        <p:spPr bwMode="auto">
          <a:xfrm>
            <a:off x="4194175" y="6032500"/>
            <a:ext cx="8350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Time</a:t>
            </a:r>
          </a:p>
        </p:txBody>
      </p:sp>
      <p:sp>
        <p:nvSpPr>
          <p:cNvPr id="420877" name="Freeform 1037"/>
          <p:cNvSpPr>
            <a:spLocks/>
          </p:cNvSpPr>
          <p:nvPr/>
        </p:nvSpPr>
        <p:spPr bwMode="auto">
          <a:xfrm>
            <a:off x="1619250" y="2641600"/>
            <a:ext cx="6165850" cy="2895600"/>
          </a:xfrm>
          <a:custGeom>
            <a:avLst/>
            <a:gdLst/>
            <a:ahLst/>
            <a:cxnLst>
              <a:cxn ang="0">
                <a:pos x="0" y="1824"/>
              </a:cxn>
              <a:cxn ang="0">
                <a:pos x="519" y="1597"/>
              </a:cxn>
              <a:cxn ang="0">
                <a:pos x="1038" y="1272"/>
              </a:cxn>
              <a:cxn ang="0">
                <a:pos x="1565" y="956"/>
              </a:cxn>
              <a:cxn ang="0">
                <a:pos x="2084" y="835"/>
              </a:cxn>
              <a:cxn ang="0">
                <a:pos x="2611" y="705"/>
              </a:cxn>
              <a:cxn ang="0">
                <a:pos x="3585" y="121"/>
              </a:cxn>
              <a:cxn ang="0">
                <a:pos x="4160" y="0"/>
              </a:cxn>
            </a:cxnLst>
            <a:rect l="0" t="0" r="r" b="b"/>
            <a:pathLst>
              <a:path w="4160" h="1824">
                <a:moveTo>
                  <a:pt x="0" y="1824"/>
                </a:moveTo>
                <a:lnTo>
                  <a:pt x="519" y="1597"/>
                </a:lnTo>
                <a:lnTo>
                  <a:pt x="1038" y="1272"/>
                </a:lnTo>
                <a:lnTo>
                  <a:pt x="1565" y="956"/>
                </a:lnTo>
                <a:lnTo>
                  <a:pt x="2084" y="835"/>
                </a:lnTo>
                <a:lnTo>
                  <a:pt x="2611" y="705"/>
                </a:lnTo>
                <a:lnTo>
                  <a:pt x="3585" y="121"/>
                </a:lnTo>
                <a:lnTo>
                  <a:pt x="4160" y="0"/>
                </a:lnTo>
              </a:path>
            </a:pathLst>
          </a:custGeom>
          <a:noFill/>
          <a:ln w="508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878" name="Line 1038"/>
          <p:cNvSpPr>
            <a:spLocks noChangeShapeType="1"/>
          </p:cNvSpPr>
          <p:nvPr/>
        </p:nvSpPr>
        <p:spPr bwMode="auto">
          <a:xfrm>
            <a:off x="6954838" y="21844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79" name="Rectangle 1039"/>
          <p:cNvSpPr>
            <a:spLocks noChangeArrowheads="1"/>
          </p:cNvSpPr>
          <p:nvPr/>
        </p:nvSpPr>
        <p:spPr bwMode="auto">
          <a:xfrm>
            <a:off x="3949700" y="47371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imes New Roman" pitchFamily="18" charset="0"/>
              </a:rPr>
              <a:t>Actual</a:t>
            </a:r>
          </a:p>
        </p:txBody>
      </p:sp>
      <p:sp>
        <p:nvSpPr>
          <p:cNvPr id="420880" name="Rectangle 1040"/>
          <p:cNvSpPr>
            <a:spLocks noChangeArrowheads="1"/>
          </p:cNvSpPr>
          <p:nvPr/>
        </p:nvSpPr>
        <p:spPr bwMode="auto">
          <a:xfrm>
            <a:off x="1619250" y="5588000"/>
            <a:ext cx="782638" cy="1524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81" name="Rectangle 1041"/>
          <p:cNvSpPr>
            <a:spLocks noChangeArrowheads="1"/>
          </p:cNvSpPr>
          <p:nvPr/>
        </p:nvSpPr>
        <p:spPr bwMode="auto">
          <a:xfrm>
            <a:off x="2401888" y="5588000"/>
            <a:ext cx="782637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82" name="Rectangle 1042"/>
          <p:cNvSpPr>
            <a:spLocks noChangeArrowheads="1"/>
          </p:cNvSpPr>
          <p:nvPr/>
        </p:nvSpPr>
        <p:spPr bwMode="auto">
          <a:xfrm>
            <a:off x="3184525" y="5588000"/>
            <a:ext cx="782638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83" name="Rectangle 1043"/>
          <p:cNvSpPr>
            <a:spLocks noChangeArrowheads="1"/>
          </p:cNvSpPr>
          <p:nvPr/>
        </p:nvSpPr>
        <p:spPr bwMode="auto">
          <a:xfrm>
            <a:off x="3967163" y="5588000"/>
            <a:ext cx="782637" cy="1524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84" name="Rectangle 1044"/>
          <p:cNvSpPr>
            <a:spLocks noChangeArrowheads="1"/>
          </p:cNvSpPr>
          <p:nvPr/>
        </p:nvSpPr>
        <p:spPr bwMode="auto">
          <a:xfrm>
            <a:off x="4749800" y="5588000"/>
            <a:ext cx="782638" cy="1524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85" name="Rectangle 1045"/>
          <p:cNvSpPr>
            <a:spLocks noChangeArrowheads="1"/>
          </p:cNvSpPr>
          <p:nvPr/>
        </p:nvSpPr>
        <p:spPr bwMode="auto">
          <a:xfrm>
            <a:off x="5532438" y="5588000"/>
            <a:ext cx="782637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86" name="Rectangle 1046"/>
          <p:cNvSpPr>
            <a:spLocks noChangeArrowheads="1"/>
          </p:cNvSpPr>
          <p:nvPr/>
        </p:nvSpPr>
        <p:spPr bwMode="auto">
          <a:xfrm>
            <a:off x="6315075" y="5588000"/>
            <a:ext cx="782638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87" name="Rectangle 1047"/>
          <p:cNvSpPr>
            <a:spLocks noChangeArrowheads="1"/>
          </p:cNvSpPr>
          <p:nvPr/>
        </p:nvSpPr>
        <p:spPr bwMode="auto">
          <a:xfrm>
            <a:off x="7097713" y="5588000"/>
            <a:ext cx="782637" cy="1524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88" name="Rectangle 1048"/>
          <p:cNvSpPr>
            <a:spLocks noChangeArrowheads="1"/>
          </p:cNvSpPr>
          <p:nvPr/>
        </p:nvSpPr>
        <p:spPr bwMode="auto">
          <a:xfrm>
            <a:off x="2046288" y="5842000"/>
            <a:ext cx="7826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080600</a:t>
            </a:r>
          </a:p>
        </p:txBody>
      </p:sp>
      <p:sp>
        <p:nvSpPr>
          <p:cNvPr id="420889" name="Rectangle 1049"/>
          <p:cNvSpPr>
            <a:spLocks noChangeArrowheads="1"/>
          </p:cNvSpPr>
          <p:nvPr/>
        </p:nvSpPr>
        <p:spPr bwMode="auto">
          <a:xfrm>
            <a:off x="2828925" y="5842000"/>
            <a:ext cx="782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081200</a:t>
            </a:r>
          </a:p>
        </p:txBody>
      </p:sp>
      <p:sp>
        <p:nvSpPr>
          <p:cNvPr id="420890" name="Rectangle 1050"/>
          <p:cNvSpPr>
            <a:spLocks noChangeArrowheads="1"/>
          </p:cNvSpPr>
          <p:nvPr/>
        </p:nvSpPr>
        <p:spPr bwMode="auto">
          <a:xfrm>
            <a:off x="3611563" y="5842000"/>
            <a:ext cx="7826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081800</a:t>
            </a:r>
          </a:p>
        </p:txBody>
      </p:sp>
      <p:sp>
        <p:nvSpPr>
          <p:cNvPr id="420891" name="Rectangle 1051"/>
          <p:cNvSpPr>
            <a:spLocks noChangeArrowheads="1"/>
          </p:cNvSpPr>
          <p:nvPr/>
        </p:nvSpPr>
        <p:spPr bwMode="auto">
          <a:xfrm>
            <a:off x="4394200" y="5842000"/>
            <a:ext cx="782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082400</a:t>
            </a:r>
          </a:p>
        </p:txBody>
      </p:sp>
      <p:sp>
        <p:nvSpPr>
          <p:cNvPr id="420892" name="Rectangle 1052"/>
          <p:cNvSpPr>
            <a:spLocks noChangeArrowheads="1"/>
          </p:cNvSpPr>
          <p:nvPr/>
        </p:nvSpPr>
        <p:spPr bwMode="auto">
          <a:xfrm>
            <a:off x="5176838" y="5842000"/>
            <a:ext cx="7826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090600</a:t>
            </a:r>
          </a:p>
        </p:txBody>
      </p:sp>
      <p:sp>
        <p:nvSpPr>
          <p:cNvPr id="420893" name="Rectangle 1053"/>
          <p:cNvSpPr>
            <a:spLocks noChangeArrowheads="1"/>
          </p:cNvSpPr>
          <p:nvPr/>
        </p:nvSpPr>
        <p:spPr bwMode="auto">
          <a:xfrm>
            <a:off x="5959475" y="5842000"/>
            <a:ext cx="782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091200</a:t>
            </a:r>
          </a:p>
        </p:txBody>
      </p:sp>
      <p:sp>
        <p:nvSpPr>
          <p:cNvPr id="420894" name="Rectangle 1054"/>
          <p:cNvSpPr>
            <a:spLocks noChangeArrowheads="1"/>
          </p:cNvSpPr>
          <p:nvPr/>
        </p:nvSpPr>
        <p:spPr bwMode="auto">
          <a:xfrm>
            <a:off x="6742113" y="5842000"/>
            <a:ext cx="7826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091800</a:t>
            </a:r>
          </a:p>
        </p:txBody>
      </p:sp>
      <p:grpSp>
        <p:nvGrpSpPr>
          <p:cNvPr id="3" name="Group 1055"/>
          <p:cNvGrpSpPr>
            <a:grpSpLocks/>
          </p:cNvGrpSpPr>
          <p:nvPr/>
        </p:nvGrpSpPr>
        <p:grpSpPr bwMode="auto">
          <a:xfrm>
            <a:off x="6637338" y="5461000"/>
            <a:ext cx="641350" cy="990600"/>
            <a:chOff x="4032" y="3552"/>
            <a:chExt cx="432" cy="624"/>
          </a:xfrm>
        </p:grpSpPr>
        <p:sp>
          <p:nvSpPr>
            <p:cNvPr id="420896" name="Rectangle 1056"/>
            <p:cNvSpPr>
              <a:spLocks noChangeArrowheads="1"/>
            </p:cNvSpPr>
            <p:nvPr/>
          </p:nvSpPr>
          <p:spPr bwMode="auto">
            <a:xfrm>
              <a:off x="4032" y="3936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/>
              <a:r>
                <a:rPr lang="en-US" sz="900"/>
                <a:t>Defend NLT</a:t>
              </a:r>
            </a:p>
            <a:p>
              <a:pPr algn="ctr" latinLnBrk="1"/>
              <a:r>
                <a:rPr lang="en-US" sz="900"/>
                <a:t>091700</a:t>
              </a:r>
            </a:p>
          </p:txBody>
        </p:sp>
        <p:sp>
          <p:nvSpPr>
            <p:cNvPr id="420897" name="Line 1057"/>
            <p:cNvSpPr>
              <a:spLocks noChangeShapeType="1"/>
            </p:cNvSpPr>
            <p:nvPr/>
          </p:nvSpPr>
          <p:spPr bwMode="auto">
            <a:xfrm flipV="1">
              <a:off x="4248" y="355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898" name="Freeform 1058"/>
          <p:cNvSpPr>
            <a:spLocks/>
          </p:cNvSpPr>
          <p:nvPr/>
        </p:nvSpPr>
        <p:spPr bwMode="auto">
          <a:xfrm>
            <a:off x="1619250" y="4394200"/>
            <a:ext cx="3913188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528" y="624"/>
              </a:cxn>
              <a:cxn ang="0">
                <a:pos x="1056" y="432"/>
              </a:cxn>
              <a:cxn ang="0">
                <a:pos x="1584" y="240"/>
              </a:cxn>
              <a:cxn ang="0">
                <a:pos x="2112" y="240"/>
              </a:cxn>
              <a:cxn ang="0">
                <a:pos x="2640" y="0"/>
              </a:cxn>
            </a:cxnLst>
            <a:rect l="0" t="0" r="r" b="b"/>
            <a:pathLst>
              <a:path w="2640" h="720">
                <a:moveTo>
                  <a:pt x="0" y="720"/>
                </a:moveTo>
                <a:lnTo>
                  <a:pt x="528" y="624"/>
                </a:lnTo>
                <a:lnTo>
                  <a:pt x="1056" y="432"/>
                </a:lnTo>
                <a:lnTo>
                  <a:pt x="1584" y="240"/>
                </a:lnTo>
                <a:lnTo>
                  <a:pt x="2112" y="240"/>
                </a:lnTo>
                <a:lnTo>
                  <a:pt x="2640" y="0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99" name="Line 1059"/>
          <p:cNvSpPr>
            <a:spLocks noChangeShapeType="1"/>
          </p:cNvSpPr>
          <p:nvPr/>
        </p:nvSpPr>
        <p:spPr bwMode="auto">
          <a:xfrm flipV="1">
            <a:off x="5532438" y="3670300"/>
            <a:ext cx="1395412" cy="723900"/>
          </a:xfrm>
          <a:prstGeom prst="line">
            <a:avLst/>
          </a:prstGeom>
          <a:noFill/>
          <a:ln w="76200">
            <a:pattFill prst="dkDnDiag">
              <a:fgClr>
                <a:srgbClr val="FF0000"/>
              </a:fgClr>
              <a:bgClr>
                <a:srgbClr val="FFFFFF"/>
              </a:bgClr>
            </a:patt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900" name="Text Box 1060"/>
          <p:cNvSpPr txBox="1">
            <a:spLocks noChangeArrowheads="1"/>
          </p:cNvSpPr>
          <p:nvPr/>
        </p:nvSpPr>
        <p:spPr bwMode="auto">
          <a:xfrm>
            <a:off x="823913" y="2032000"/>
            <a:ext cx="793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70000"/>
              </a:lnSpc>
            </a:pPr>
            <a:r>
              <a:rPr lang="en-US" sz="2400">
                <a:latin typeface="Times New Roman" pitchFamily="18" charset="0"/>
              </a:rPr>
              <a:t>1500</a:t>
            </a:r>
          </a:p>
          <a:p>
            <a:pPr algn="r">
              <a:lnSpc>
                <a:spcPct val="170000"/>
              </a:lnSpc>
            </a:pPr>
            <a:r>
              <a:rPr lang="en-US" sz="2400">
                <a:latin typeface="Times New Roman" pitchFamily="18" charset="0"/>
              </a:rPr>
              <a:t>1200</a:t>
            </a:r>
          </a:p>
          <a:p>
            <a:pPr algn="r">
              <a:lnSpc>
                <a:spcPct val="170000"/>
              </a:lnSpc>
            </a:pPr>
            <a:r>
              <a:rPr lang="en-US" sz="2400">
                <a:latin typeface="Times New Roman" pitchFamily="18" charset="0"/>
              </a:rPr>
              <a:t>900</a:t>
            </a:r>
          </a:p>
          <a:p>
            <a:pPr algn="r">
              <a:lnSpc>
                <a:spcPct val="170000"/>
              </a:lnSpc>
            </a:pPr>
            <a:r>
              <a:rPr lang="en-US" sz="2400">
                <a:latin typeface="Times New Roman" pitchFamily="18" charset="0"/>
              </a:rPr>
              <a:t>600</a:t>
            </a:r>
          </a:p>
          <a:p>
            <a:pPr algn="r">
              <a:lnSpc>
                <a:spcPct val="170000"/>
              </a:lnSpc>
            </a:pPr>
            <a:r>
              <a:rPr lang="en-US" sz="2400">
                <a:latin typeface="Times New Roman" pitchFamily="18" charset="0"/>
              </a:rPr>
              <a:t>300</a:t>
            </a:r>
          </a:p>
          <a:p>
            <a:pPr algn="r">
              <a:lnSpc>
                <a:spcPct val="170000"/>
              </a:lnSpc>
            </a:pPr>
            <a:r>
              <a:rPr 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420901" name="Text Box 1061"/>
          <p:cNvSpPr txBox="1">
            <a:spLocks noChangeArrowheads="1"/>
          </p:cNvSpPr>
          <p:nvPr/>
        </p:nvSpPr>
        <p:spPr bwMode="auto">
          <a:xfrm>
            <a:off x="3967163" y="1955800"/>
            <a:ext cx="154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 u="sng">
                <a:latin typeface="Times New Roman" pitchFamily="18" charset="0"/>
              </a:rPr>
              <a:t>As of:  090600</a:t>
            </a:r>
          </a:p>
        </p:txBody>
      </p:sp>
      <p:sp>
        <p:nvSpPr>
          <p:cNvPr id="420902" name="Oval 1062"/>
          <p:cNvSpPr>
            <a:spLocks noChangeArrowheads="1"/>
          </p:cNvSpPr>
          <p:nvPr/>
        </p:nvSpPr>
        <p:spPr bwMode="auto">
          <a:xfrm>
            <a:off x="5287963" y="4165600"/>
            <a:ext cx="498475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420903" name="Rectangle 1063"/>
          <p:cNvSpPr>
            <a:spLocks noChangeArrowheads="1"/>
          </p:cNvSpPr>
          <p:nvPr/>
        </p:nvSpPr>
        <p:spPr bwMode="auto">
          <a:xfrm>
            <a:off x="6337300" y="1358900"/>
            <a:ext cx="24765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Team Blade</a:t>
            </a:r>
          </a:p>
          <a:p>
            <a:pPr algn="ctr"/>
            <a:r>
              <a:rPr lang="en-US" sz="2000">
                <a:latin typeface="Times New Roman" pitchFamily="18" charset="0"/>
              </a:rPr>
              <a:t>TF North - </a:t>
            </a:r>
            <a:r>
              <a:rPr lang="en-US" sz="2000" u="sng">
                <a:latin typeface="Times New Roman" pitchFamily="18" charset="0"/>
              </a:rPr>
              <a:t>420 </a:t>
            </a:r>
            <a:r>
              <a:rPr lang="en-US" sz="2000">
                <a:latin typeface="Times New Roman" pitchFamily="18" charset="0"/>
              </a:rPr>
              <a:t>/ 800</a:t>
            </a:r>
          </a:p>
          <a:p>
            <a:pPr algn="ctr"/>
            <a:r>
              <a:rPr lang="en-US" sz="2000">
                <a:latin typeface="Times New Roman" pitchFamily="18" charset="0"/>
              </a:rPr>
              <a:t>TF South - </a:t>
            </a:r>
            <a:r>
              <a:rPr lang="en-US" sz="2000" u="sng">
                <a:latin typeface="Times New Roman" pitchFamily="18" charset="0"/>
              </a:rPr>
              <a:t>180 </a:t>
            </a:r>
            <a:r>
              <a:rPr lang="en-US" sz="2000">
                <a:latin typeface="Times New Roman" pitchFamily="18" charset="0"/>
              </a:rPr>
              <a:t>/ 550</a:t>
            </a:r>
          </a:p>
        </p:txBody>
      </p:sp>
      <p:sp>
        <p:nvSpPr>
          <p:cNvPr id="420904" name="Rectangle 1064"/>
          <p:cNvSpPr>
            <a:spLocks noChangeArrowheads="1"/>
          </p:cNvSpPr>
          <p:nvPr/>
        </p:nvSpPr>
        <p:spPr bwMode="auto">
          <a:xfrm>
            <a:off x="7473950" y="2755900"/>
            <a:ext cx="1011238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Planned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(1350)</a:t>
            </a:r>
          </a:p>
        </p:txBody>
      </p:sp>
      <p:sp>
        <p:nvSpPr>
          <p:cNvPr id="420905" name="Rectangle 1065"/>
          <p:cNvSpPr>
            <a:spLocks noChangeArrowheads="1"/>
          </p:cNvSpPr>
          <p:nvPr/>
        </p:nvSpPr>
        <p:spPr bwMode="auto">
          <a:xfrm>
            <a:off x="7407275" y="3644900"/>
            <a:ext cx="1150938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Projected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(900)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D9CDD055-FB91-4377-8DAF-14385DD7FB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22914" name="Line 2050"/>
          <p:cNvSpPr>
            <a:spLocks noChangeShapeType="1"/>
          </p:cNvSpPr>
          <p:nvPr/>
        </p:nvSpPr>
        <p:spPr bwMode="auto">
          <a:xfrm flipH="1">
            <a:off x="1130300" y="2451100"/>
            <a:ext cx="54927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15" name="Line 2051"/>
          <p:cNvSpPr>
            <a:spLocks noChangeShapeType="1"/>
          </p:cNvSpPr>
          <p:nvPr/>
        </p:nvSpPr>
        <p:spPr bwMode="auto">
          <a:xfrm flipH="1">
            <a:off x="1131888" y="3403600"/>
            <a:ext cx="54324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16" name="Text Box 2052"/>
          <p:cNvSpPr txBox="1">
            <a:spLocks noChangeArrowheads="1"/>
          </p:cNvSpPr>
          <p:nvPr/>
        </p:nvSpPr>
        <p:spPr bwMode="auto">
          <a:xfrm>
            <a:off x="1454150" y="166688"/>
            <a:ext cx="61944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Survivability Running Estimate TTP</a:t>
            </a:r>
          </a:p>
        </p:txBody>
      </p:sp>
      <p:sp>
        <p:nvSpPr>
          <p:cNvPr id="422917" name="Rectangle 2053"/>
          <p:cNvSpPr>
            <a:spLocks noChangeArrowheads="1"/>
          </p:cNvSpPr>
          <p:nvPr/>
        </p:nvSpPr>
        <p:spPr bwMode="auto">
          <a:xfrm>
            <a:off x="7620000" y="1524000"/>
            <a:ext cx="1219200" cy="474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b="1" u="sng">
                <a:solidFill>
                  <a:srgbClr val="CC00FF"/>
                </a:solidFill>
              </a:rPr>
              <a:t>BP1</a:t>
            </a:r>
            <a:endParaRPr lang="en-US" b="1">
              <a:solidFill>
                <a:srgbClr val="CC00FF"/>
              </a:solidFill>
            </a:endParaRPr>
          </a:p>
          <a:p>
            <a:pPr algn="ctr"/>
            <a:r>
              <a:rPr lang="en-US" b="1">
                <a:solidFill>
                  <a:srgbClr val="CC00FF"/>
                </a:solidFill>
              </a:rPr>
              <a:t>M1 4/10</a:t>
            </a:r>
          </a:p>
          <a:p>
            <a:pPr algn="ctr"/>
            <a:r>
              <a:rPr lang="en-US" b="1">
                <a:solidFill>
                  <a:srgbClr val="CC00FF"/>
                </a:solidFill>
              </a:rPr>
              <a:t>M2 2/4</a:t>
            </a:r>
          </a:p>
          <a:p>
            <a:pPr algn="ctr"/>
            <a:r>
              <a:rPr lang="en-US" b="1">
                <a:solidFill>
                  <a:srgbClr val="CC00FF"/>
                </a:solidFill>
              </a:rPr>
              <a:t>FIST 1/1</a:t>
            </a:r>
            <a:endParaRPr lang="en-US" b="1">
              <a:solidFill>
                <a:schemeClr val="accent2"/>
              </a:solidFill>
            </a:endParaRPr>
          </a:p>
          <a:p>
            <a:pPr algn="ctr"/>
            <a:endParaRPr lang="en-US" b="1">
              <a:solidFill>
                <a:schemeClr val="accent2"/>
              </a:solidFill>
            </a:endParaRPr>
          </a:p>
          <a:p>
            <a:pPr algn="ctr"/>
            <a:r>
              <a:rPr lang="en-US" b="1" u="sng">
                <a:solidFill>
                  <a:srgbClr val="008000"/>
                </a:solidFill>
              </a:rPr>
              <a:t>BP2</a:t>
            </a:r>
            <a:endParaRPr lang="en-US" b="1">
              <a:solidFill>
                <a:srgbClr val="008000"/>
              </a:solidFill>
            </a:endParaRPr>
          </a:p>
          <a:p>
            <a:pPr algn="ctr"/>
            <a:r>
              <a:rPr lang="en-US" b="1">
                <a:solidFill>
                  <a:srgbClr val="008000"/>
                </a:solidFill>
              </a:rPr>
              <a:t>M1 2/4</a:t>
            </a:r>
          </a:p>
          <a:p>
            <a:pPr algn="ctr"/>
            <a:r>
              <a:rPr lang="en-US" b="1">
                <a:solidFill>
                  <a:srgbClr val="008000"/>
                </a:solidFill>
              </a:rPr>
              <a:t>M2 5/10</a:t>
            </a:r>
          </a:p>
          <a:p>
            <a:pPr algn="ctr"/>
            <a:r>
              <a:rPr lang="en-US" b="1">
                <a:solidFill>
                  <a:srgbClr val="008000"/>
                </a:solidFill>
              </a:rPr>
              <a:t>FIST 1/1</a:t>
            </a:r>
          </a:p>
          <a:p>
            <a:pPr algn="ctr"/>
            <a:endParaRPr lang="en-US" b="1">
              <a:solidFill>
                <a:srgbClr val="008000"/>
              </a:solidFill>
            </a:endParaRPr>
          </a:p>
          <a:p>
            <a:pPr algn="ctr"/>
            <a:r>
              <a:rPr lang="en-US" b="1" u="sng">
                <a:solidFill>
                  <a:srgbClr val="FF0066"/>
                </a:solidFill>
              </a:rPr>
              <a:t>BP3</a:t>
            </a:r>
            <a:endParaRPr lang="en-US" b="1">
              <a:solidFill>
                <a:srgbClr val="FF0066"/>
              </a:solidFill>
            </a:endParaRPr>
          </a:p>
          <a:p>
            <a:pPr algn="ctr"/>
            <a:r>
              <a:rPr lang="en-US" b="1">
                <a:solidFill>
                  <a:srgbClr val="FF0066"/>
                </a:solidFill>
              </a:rPr>
              <a:t>M1 2/10</a:t>
            </a:r>
          </a:p>
          <a:p>
            <a:pPr algn="ctr"/>
            <a:r>
              <a:rPr lang="en-US" b="1">
                <a:solidFill>
                  <a:srgbClr val="FF0066"/>
                </a:solidFill>
              </a:rPr>
              <a:t>M2 0/4</a:t>
            </a:r>
          </a:p>
          <a:p>
            <a:pPr algn="ctr"/>
            <a:r>
              <a:rPr lang="en-US" b="1">
                <a:solidFill>
                  <a:srgbClr val="FF0066"/>
                </a:solidFill>
              </a:rPr>
              <a:t>FIST 0/1</a:t>
            </a:r>
          </a:p>
          <a:p>
            <a:pPr algn="ctr"/>
            <a:endParaRPr lang="en-US" b="1">
              <a:solidFill>
                <a:srgbClr val="FF0066"/>
              </a:solidFill>
            </a:endParaRPr>
          </a:p>
          <a:p>
            <a:pPr algn="ctr"/>
            <a:r>
              <a:rPr lang="en-US" b="1"/>
              <a:t>OTHER</a:t>
            </a:r>
          </a:p>
          <a:p>
            <a:pPr algn="ctr"/>
            <a:r>
              <a:rPr lang="en-US" b="1"/>
              <a:t>TLQ 1/1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TOTAL</a:t>
            </a:r>
          </a:p>
          <a:p>
            <a:pPr algn="ctr"/>
            <a:r>
              <a:rPr lang="en-US" b="1"/>
              <a:t>M1 8/24</a:t>
            </a:r>
          </a:p>
          <a:p>
            <a:pPr algn="ctr"/>
            <a:r>
              <a:rPr lang="en-US" b="1"/>
              <a:t>M2 7/18</a:t>
            </a:r>
          </a:p>
          <a:p>
            <a:pPr algn="ctr"/>
            <a:r>
              <a:rPr lang="en-US" b="1"/>
              <a:t>FIST 2/3</a:t>
            </a:r>
          </a:p>
          <a:p>
            <a:pPr algn="ctr"/>
            <a:r>
              <a:rPr lang="en-US" b="1"/>
              <a:t>TLQ 1/1</a:t>
            </a:r>
          </a:p>
          <a:p>
            <a:pPr algn="ctr"/>
            <a:endParaRPr lang="en-US" b="1"/>
          </a:p>
          <a:p>
            <a:pPr algn="ctr"/>
            <a:r>
              <a:rPr lang="en-US" b="1" u="sng"/>
              <a:t>18/46</a:t>
            </a:r>
            <a:endParaRPr lang="en-US" b="1"/>
          </a:p>
        </p:txBody>
      </p:sp>
      <p:sp>
        <p:nvSpPr>
          <p:cNvPr id="422918" name="Rectangle 2054"/>
          <p:cNvSpPr>
            <a:spLocks noChangeArrowheads="1"/>
          </p:cNvSpPr>
          <p:nvPr/>
        </p:nvSpPr>
        <p:spPr bwMode="auto">
          <a:xfrm>
            <a:off x="1004888" y="6121400"/>
            <a:ext cx="1595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19" name="Rectangle 2055"/>
          <p:cNvSpPr>
            <a:spLocks noChangeArrowheads="1"/>
          </p:cNvSpPr>
          <p:nvPr/>
        </p:nvSpPr>
        <p:spPr bwMode="auto">
          <a:xfrm>
            <a:off x="3046413" y="6121400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56"/>
          <p:cNvGrpSpPr>
            <a:grpSpLocks/>
          </p:cNvGrpSpPr>
          <p:nvPr/>
        </p:nvGrpSpPr>
        <p:grpSpPr bwMode="auto">
          <a:xfrm>
            <a:off x="1260475" y="1930400"/>
            <a:ext cx="6186488" cy="3695700"/>
            <a:chOff x="1008" y="1488"/>
            <a:chExt cx="3840" cy="1920"/>
          </a:xfrm>
        </p:grpSpPr>
        <p:sp>
          <p:nvSpPr>
            <p:cNvPr id="422921" name="Line 2057"/>
            <p:cNvSpPr>
              <a:spLocks noChangeShapeType="1"/>
            </p:cNvSpPr>
            <p:nvPr/>
          </p:nvSpPr>
          <p:spPr bwMode="auto">
            <a:xfrm>
              <a:off x="1008" y="1488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922" name="Line 2058"/>
            <p:cNvSpPr>
              <a:spLocks noChangeShapeType="1"/>
            </p:cNvSpPr>
            <p:nvPr/>
          </p:nvSpPr>
          <p:spPr bwMode="auto">
            <a:xfrm>
              <a:off x="1008" y="3408"/>
              <a:ext cx="38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2923" name="Rectangle 2059"/>
          <p:cNvSpPr>
            <a:spLocks noChangeArrowheads="1"/>
          </p:cNvSpPr>
          <p:nvPr/>
        </p:nvSpPr>
        <p:spPr bwMode="auto">
          <a:xfrm rot="-5400000">
            <a:off x="-1482725" y="3573463"/>
            <a:ext cx="40608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# HULL-DOWN POSITIONS</a:t>
            </a:r>
          </a:p>
        </p:txBody>
      </p:sp>
      <p:sp>
        <p:nvSpPr>
          <p:cNvPr id="422924" name="Rectangle 2060"/>
          <p:cNvSpPr>
            <a:spLocks noChangeArrowheads="1"/>
          </p:cNvSpPr>
          <p:nvPr/>
        </p:nvSpPr>
        <p:spPr bwMode="auto">
          <a:xfrm>
            <a:off x="3556000" y="6121400"/>
            <a:ext cx="8350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Time</a:t>
            </a:r>
          </a:p>
        </p:txBody>
      </p:sp>
      <p:sp>
        <p:nvSpPr>
          <p:cNvPr id="422925" name="Freeform 2061"/>
          <p:cNvSpPr>
            <a:spLocks/>
          </p:cNvSpPr>
          <p:nvPr/>
        </p:nvSpPr>
        <p:spPr bwMode="auto">
          <a:xfrm>
            <a:off x="1260475" y="2176463"/>
            <a:ext cx="5546725" cy="3411537"/>
          </a:xfrm>
          <a:custGeom>
            <a:avLst/>
            <a:gdLst/>
            <a:ahLst/>
            <a:cxnLst>
              <a:cxn ang="0">
                <a:pos x="0" y="1973"/>
              </a:cxn>
              <a:cxn ang="0">
                <a:pos x="434" y="1746"/>
              </a:cxn>
              <a:cxn ang="0">
                <a:pos x="869" y="1421"/>
              </a:cxn>
              <a:cxn ang="0">
                <a:pos x="1310" y="1105"/>
              </a:cxn>
              <a:cxn ang="0">
                <a:pos x="1744" y="984"/>
              </a:cxn>
              <a:cxn ang="0">
                <a:pos x="2185" y="854"/>
              </a:cxn>
              <a:cxn ang="0">
                <a:pos x="3012" y="155"/>
              </a:cxn>
              <a:cxn ang="0">
                <a:pos x="3494" y="0"/>
              </a:cxn>
            </a:cxnLst>
            <a:rect l="0" t="0" r="r" b="b"/>
            <a:pathLst>
              <a:path w="3494" h="1973">
                <a:moveTo>
                  <a:pt x="0" y="1973"/>
                </a:moveTo>
                <a:lnTo>
                  <a:pt x="434" y="1746"/>
                </a:lnTo>
                <a:lnTo>
                  <a:pt x="869" y="1421"/>
                </a:lnTo>
                <a:lnTo>
                  <a:pt x="1310" y="1105"/>
                </a:lnTo>
                <a:lnTo>
                  <a:pt x="1744" y="984"/>
                </a:lnTo>
                <a:lnTo>
                  <a:pt x="2185" y="854"/>
                </a:lnTo>
                <a:lnTo>
                  <a:pt x="3012" y="155"/>
                </a:lnTo>
                <a:lnTo>
                  <a:pt x="3494" y="0"/>
                </a:lnTo>
              </a:path>
            </a:pathLst>
          </a:custGeom>
          <a:noFill/>
          <a:ln w="508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2926" name="Line 2062"/>
          <p:cNvSpPr>
            <a:spLocks noChangeShapeType="1"/>
          </p:cNvSpPr>
          <p:nvPr/>
        </p:nvSpPr>
        <p:spPr bwMode="auto">
          <a:xfrm>
            <a:off x="6046788" y="22352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27" name="Rectangle 2063"/>
          <p:cNvSpPr>
            <a:spLocks noChangeArrowheads="1"/>
          </p:cNvSpPr>
          <p:nvPr/>
        </p:nvSpPr>
        <p:spPr bwMode="auto">
          <a:xfrm>
            <a:off x="3349625" y="47879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imes New Roman" pitchFamily="18" charset="0"/>
              </a:rPr>
              <a:t>Actual</a:t>
            </a:r>
          </a:p>
        </p:txBody>
      </p:sp>
      <p:sp>
        <p:nvSpPr>
          <p:cNvPr id="422928" name="Rectangle 2064"/>
          <p:cNvSpPr>
            <a:spLocks noChangeArrowheads="1"/>
          </p:cNvSpPr>
          <p:nvPr/>
        </p:nvSpPr>
        <p:spPr bwMode="auto">
          <a:xfrm>
            <a:off x="1260475" y="5638800"/>
            <a:ext cx="701675" cy="1524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29" name="Rectangle 2065"/>
          <p:cNvSpPr>
            <a:spLocks noChangeArrowheads="1"/>
          </p:cNvSpPr>
          <p:nvPr/>
        </p:nvSpPr>
        <p:spPr bwMode="auto">
          <a:xfrm>
            <a:off x="1962150" y="5638800"/>
            <a:ext cx="701675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30" name="Rectangle 2066"/>
          <p:cNvSpPr>
            <a:spLocks noChangeArrowheads="1"/>
          </p:cNvSpPr>
          <p:nvPr/>
        </p:nvSpPr>
        <p:spPr bwMode="auto">
          <a:xfrm>
            <a:off x="2663825" y="5638800"/>
            <a:ext cx="701675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31" name="Rectangle 2067"/>
          <p:cNvSpPr>
            <a:spLocks noChangeArrowheads="1"/>
          </p:cNvSpPr>
          <p:nvPr/>
        </p:nvSpPr>
        <p:spPr bwMode="auto">
          <a:xfrm>
            <a:off x="3365500" y="5638800"/>
            <a:ext cx="701675" cy="1524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32" name="Rectangle 2068"/>
          <p:cNvSpPr>
            <a:spLocks noChangeArrowheads="1"/>
          </p:cNvSpPr>
          <p:nvPr/>
        </p:nvSpPr>
        <p:spPr bwMode="auto">
          <a:xfrm>
            <a:off x="4067175" y="5638800"/>
            <a:ext cx="701675" cy="1524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33" name="Rectangle 2069"/>
          <p:cNvSpPr>
            <a:spLocks noChangeArrowheads="1"/>
          </p:cNvSpPr>
          <p:nvPr/>
        </p:nvSpPr>
        <p:spPr bwMode="auto">
          <a:xfrm>
            <a:off x="4768850" y="5638800"/>
            <a:ext cx="701675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34" name="Rectangle 2070"/>
          <p:cNvSpPr>
            <a:spLocks noChangeArrowheads="1"/>
          </p:cNvSpPr>
          <p:nvPr/>
        </p:nvSpPr>
        <p:spPr bwMode="auto">
          <a:xfrm>
            <a:off x="5470525" y="5638800"/>
            <a:ext cx="701675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35" name="Rectangle 2071"/>
          <p:cNvSpPr>
            <a:spLocks noChangeArrowheads="1"/>
          </p:cNvSpPr>
          <p:nvPr/>
        </p:nvSpPr>
        <p:spPr bwMode="auto">
          <a:xfrm>
            <a:off x="6172200" y="5638800"/>
            <a:ext cx="701675" cy="1524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36" name="Rectangle 2072"/>
          <p:cNvSpPr>
            <a:spLocks noChangeArrowheads="1"/>
          </p:cNvSpPr>
          <p:nvPr/>
        </p:nvSpPr>
        <p:spPr bwMode="auto">
          <a:xfrm>
            <a:off x="1643063" y="5892800"/>
            <a:ext cx="701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080600</a:t>
            </a:r>
          </a:p>
        </p:txBody>
      </p:sp>
      <p:sp>
        <p:nvSpPr>
          <p:cNvPr id="422937" name="Rectangle 2073"/>
          <p:cNvSpPr>
            <a:spLocks noChangeArrowheads="1"/>
          </p:cNvSpPr>
          <p:nvPr/>
        </p:nvSpPr>
        <p:spPr bwMode="auto">
          <a:xfrm>
            <a:off x="2344738" y="5892800"/>
            <a:ext cx="701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081200</a:t>
            </a:r>
          </a:p>
        </p:txBody>
      </p:sp>
      <p:sp>
        <p:nvSpPr>
          <p:cNvPr id="422938" name="Rectangle 2074"/>
          <p:cNvSpPr>
            <a:spLocks noChangeArrowheads="1"/>
          </p:cNvSpPr>
          <p:nvPr/>
        </p:nvSpPr>
        <p:spPr bwMode="auto">
          <a:xfrm>
            <a:off x="3046413" y="5892800"/>
            <a:ext cx="701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081800</a:t>
            </a:r>
          </a:p>
        </p:txBody>
      </p:sp>
      <p:sp>
        <p:nvSpPr>
          <p:cNvPr id="422939" name="Rectangle 2075"/>
          <p:cNvSpPr>
            <a:spLocks noChangeArrowheads="1"/>
          </p:cNvSpPr>
          <p:nvPr/>
        </p:nvSpPr>
        <p:spPr bwMode="auto">
          <a:xfrm>
            <a:off x="3748088" y="5892800"/>
            <a:ext cx="701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082400</a:t>
            </a:r>
          </a:p>
        </p:txBody>
      </p:sp>
      <p:sp>
        <p:nvSpPr>
          <p:cNvPr id="422940" name="Rectangle 2076"/>
          <p:cNvSpPr>
            <a:spLocks noChangeArrowheads="1"/>
          </p:cNvSpPr>
          <p:nvPr/>
        </p:nvSpPr>
        <p:spPr bwMode="auto">
          <a:xfrm>
            <a:off x="4449763" y="5892800"/>
            <a:ext cx="701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090600</a:t>
            </a:r>
          </a:p>
        </p:txBody>
      </p:sp>
      <p:sp>
        <p:nvSpPr>
          <p:cNvPr id="422941" name="Rectangle 2077"/>
          <p:cNvSpPr>
            <a:spLocks noChangeArrowheads="1"/>
          </p:cNvSpPr>
          <p:nvPr/>
        </p:nvSpPr>
        <p:spPr bwMode="auto">
          <a:xfrm>
            <a:off x="5151438" y="5892800"/>
            <a:ext cx="701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091200</a:t>
            </a:r>
          </a:p>
        </p:txBody>
      </p:sp>
      <p:sp>
        <p:nvSpPr>
          <p:cNvPr id="422942" name="Rectangle 2078"/>
          <p:cNvSpPr>
            <a:spLocks noChangeArrowheads="1"/>
          </p:cNvSpPr>
          <p:nvPr/>
        </p:nvSpPr>
        <p:spPr bwMode="auto">
          <a:xfrm>
            <a:off x="5853113" y="5892800"/>
            <a:ext cx="701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091800</a:t>
            </a:r>
          </a:p>
        </p:txBody>
      </p:sp>
      <p:grpSp>
        <p:nvGrpSpPr>
          <p:cNvPr id="3" name="Group 2079"/>
          <p:cNvGrpSpPr>
            <a:grpSpLocks/>
          </p:cNvGrpSpPr>
          <p:nvPr/>
        </p:nvGrpSpPr>
        <p:grpSpPr bwMode="auto">
          <a:xfrm>
            <a:off x="5708650" y="5511800"/>
            <a:ext cx="676275" cy="990600"/>
            <a:chOff x="4032" y="3552"/>
            <a:chExt cx="432" cy="624"/>
          </a:xfrm>
        </p:grpSpPr>
        <p:sp>
          <p:nvSpPr>
            <p:cNvPr id="422944" name="Rectangle 2080"/>
            <p:cNvSpPr>
              <a:spLocks noChangeArrowheads="1"/>
            </p:cNvSpPr>
            <p:nvPr/>
          </p:nvSpPr>
          <p:spPr bwMode="auto">
            <a:xfrm>
              <a:off x="4032" y="3936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/>
              <a:r>
                <a:rPr lang="en-US" sz="900"/>
                <a:t>Defend NLT</a:t>
              </a:r>
            </a:p>
            <a:p>
              <a:pPr algn="ctr" latinLnBrk="1"/>
              <a:r>
                <a:rPr lang="en-US" sz="900"/>
                <a:t>091700</a:t>
              </a:r>
            </a:p>
          </p:txBody>
        </p:sp>
        <p:sp>
          <p:nvSpPr>
            <p:cNvPr id="422945" name="Line 2081"/>
            <p:cNvSpPr>
              <a:spLocks noChangeShapeType="1"/>
            </p:cNvSpPr>
            <p:nvPr/>
          </p:nvSpPr>
          <p:spPr bwMode="auto">
            <a:xfrm flipV="1">
              <a:off x="4248" y="355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2946" name="Freeform 2082"/>
          <p:cNvSpPr>
            <a:spLocks/>
          </p:cNvSpPr>
          <p:nvPr/>
        </p:nvSpPr>
        <p:spPr bwMode="auto">
          <a:xfrm>
            <a:off x="1260475" y="4267200"/>
            <a:ext cx="3451225" cy="1320800"/>
          </a:xfrm>
          <a:custGeom>
            <a:avLst/>
            <a:gdLst/>
            <a:ahLst/>
            <a:cxnLst>
              <a:cxn ang="0">
                <a:pos x="0" y="832"/>
              </a:cxn>
              <a:cxn ang="0">
                <a:pos x="430" y="768"/>
              </a:cxn>
              <a:cxn ang="0">
                <a:pos x="862" y="472"/>
              </a:cxn>
              <a:cxn ang="0">
                <a:pos x="1342" y="160"/>
              </a:cxn>
              <a:cxn ang="0">
                <a:pos x="1782" y="80"/>
              </a:cxn>
              <a:cxn ang="0">
                <a:pos x="2174" y="0"/>
              </a:cxn>
            </a:cxnLst>
            <a:rect l="0" t="0" r="r" b="b"/>
            <a:pathLst>
              <a:path w="2174" h="832">
                <a:moveTo>
                  <a:pt x="0" y="832"/>
                </a:moveTo>
                <a:lnTo>
                  <a:pt x="430" y="768"/>
                </a:lnTo>
                <a:lnTo>
                  <a:pt x="862" y="472"/>
                </a:lnTo>
                <a:lnTo>
                  <a:pt x="1342" y="160"/>
                </a:lnTo>
                <a:lnTo>
                  <a:pt x="1782" y="80"/>
                </a:lnTo>
                <a:lnTo>
                  <a:pt x="2174" y="0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47" name="Freeform 2083"/>
          <p:cNvSpPr>
            <a:spLocks/>
          </p:cNvSpPr>
          <p:nvPr/>
        </p:nvSpPr>
        <p:spPr bwMode="auto">
          <a:xfrm>
            <a:off x="4787900" y="3406775"/>
            <a:ext cx="1257300" cy="835025"/>
          </a:xfrm>
          <a:custGeom>
            <a:avLst/>
            <a:gdLst/>
            <a:ahLst/>
            <a:cxnLst>
              <a:cxn ang="0">
                <a:pos x="0" y="486"/>
              </a:cxn>
              <a:cxn ang="0">
                <a:pos x="840" y="0"/>
              </a:cxn>
            </a:cxnLst>
            <a:rect l="0" t="0" r="r" b="b"/>
            <a:pathLst>
              <a:path w="840" h="486">
                <a:moveTo>
                  <a:pt x="0" y="486"/>
                </a:moveTo>
                <a:lnTo>
                  <a:pt x="840" y="0"/>
                </a:lnTo>
              </a:path>
            </a:pathLst>
          </a:custGeom>
          <a:noFill/>
          <a:ln w="76200">
            <a:pattFill prst="dkDnDiag">
              <a:fgClr>
                <a:srgbClr val="FF0000"/>
              </a:fgClr>
              <a:bgClr>
                <a:srgbClr val="FFFFFF"/>
              </a:bgClr>
            </a:patt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2948" name="Text Box 2084"/>
          <p:cNvSpPr txBox="1">
            <a:spLocks noChangeArrowheads="1"/>
          </p:cNvSpPr>
          <p:nvPr/>
        </p:nvSpPr>
        <p:spPr bwMode="auto">
          <a:xfrm>
            <a:off x="757238" y="1925638"/>
            <a:ext cx="48895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>
                <a:latin typeface="Times New Roman" pitchFamily="18" charset="0"/>
              </a:rPr>
              <a:t>48</a:t>
            </a:r>
          </a:p>
          <a:p>
            <a:pPr algn="r">
              <a:lnSpc>
                <a:spcPct val="150000"/>
              </a:lnSpc>
            </a:pPr>
            <a:r>
              <a:rPr lang="en-US" sz="2400">
                <a:latin typeface="Times New Roman" pitchFamily="18" charset="0"/>
              </a:rPr>
              <a:t>40</a:t>
            </a:r>
          </a:p>
          <a:p>
            <a:pPr algn="r">
              <a:lnSpc>
                <a:spcPct val="150000"/>
              </a:lnSpc>
            </a:pPr>
            <a:r>
              <a:rPr lang="en-US" sz="2400">
                <a:latin typeface="Times New Roman" pitchFamily="18" charset="0"/>
              </a:rPr>
              <a:t>32</a:t>
            </a:r>
          </a:p>
          <a:p>
            <a:pPr algn="r">
              <a:lnSpc>
                <a:spcPct val="150000"/>
              </a:lnSpc>
            </a:pPr>
            <a:r>
              <a:rPr lang="en-US" sz="2400">
                <a:latin typeface="Times New Roman" pitchFamily="18" charset="0"/>
              </a:rPr>
              <a:t>24</a:t>
            </a:r>
          </a:p>
          <a:p>
            <a:pPr algn="r">
              <a:lnSpc>
                <a:spcPct val="150000"/>
              </a:lnSpc>
            </a:pPr>
            <a:r>
              <a:rPr lang="en-US" sz="2400">
                <a:latin typeface="Times New Roman" pitchFamily="18" charset="0"/>
              </a:rPr>
              <a:t>16</a:t>
            </a:r>
          </a:p>
          <a:p>
            <a:pPr algn="r">
              <a:lnSpc>
                <a:spcPct val="150000"/>
              </a:lnSpc>
            </a:pPr>
            <a:r>
              <a:rPr lang="en-US" sz="2400">
                <a:latin typeface="Times New Roman" pitchFamily="18" charset="0"/>
              </a:rPr>
              <a:t>8</a:t>
            </a:r>
          </a:p>
          <a:p>
            <a:pPr algn="r">
              <a:lnSpc>
                <a:spcPct val="150000"/>
              </a:lnSpc>
            </a:pPr>
            <a:r>
              <a:rPr 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422949" name="Text Box 2085"/>
          <p:cNvSpPr txBox="1">
            <a:spLocks noChangeArrowheads="1"/>
          </p:cNvSpPr>
          <p:nvPr/>
        </p:nvSpPr>
        <p:spPr bwMode="auto">
          <a:xfrm>
            <a:off x="3644900" y="1790700"/>
            <a:ext cx="154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 u="sng">
                <a:latin typeface="Times New Roman" pitchFamily="18" charset="0"/>
              </a:rPr>
              <a:t>As of:  090600</a:t>
            </a:r>
          </a:p>
        </p:txBody>
      </p:sp>
      <p:sp>
        <p:nvSpPr>
          <p:cNvPr id="422950" name="Text Box 2086"/>
          <p:cNvSpPr txBox="1">
            <a:spLocks noChangeArrowheads="1"/>
          </p:cNvSpPr>
          <p:nvPr/>
        </p:nvSpPr>
        <p:spPr bwMode="auto">
          <a:xfrm>
            <a:off x="3543300" y="1155700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TF North</a:t>
            </a:r>
          </a:p>
        </p:txBody>
      </p:sp>
      <p:sp>
        <p:nvSpPr>
          <p:cNvPr id="422951" name="Oval 2087"/>
          <p:cNvSpPr>
            <a:spLocks noChangeArrowheads="1"/>
          </p:cNvSpPr>
          <p:nvPr/>
        </p:nvSpPr>
        <p:spPr bwMode="auto">
          <a:xfrm>
            <a:off x="4635500" y="40513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422952" name="Rectangle 2088"/>
          <p:cNvSpPr>
            <a:spLocks noChangeArrowheads="1"/>
          </p:cNvSpPr>
          <p:nvPr/>
        </p:nvSpPr>
        <p:spPr bwMode="auto">
          <a:xfrm>
            <a:off x="6365875" y="2400300"/>
            <a:ext cx="1011238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Planned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(46)</a:t>
            </a:r>
          </a:p>
        </p:txBody>
      </p:sp>
      <p:sp>
        <p:nvSpPr>
          <p:cNvPr id="422953" name="Rectangle 2089"/>
          <p:cNvSpPr>
            <a:spLocks noChangeArrowheads="1"/>
          </p:cNvSpPr>
          <p:nvPr/>
        </p:nvSpPr>
        <p:spPr bwMode="auto">
          <a:xfrm>
            <a:off x="6234113" y="3352800"/>
            <a:ext cx="1150937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Projected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(32)</a:t>
            </a:r>
          </a:p>
        </p:txBody>
      </p:sp>
      <p:sp>
        <p:nvSpPr>
          <p:cNvPr id="422954" name="Rectangle 2090"/>
          <p:cNvSpPr>
            <a:spLocks noChangeArrowheads="1"/>
          </p:cNvSpPr>
          <p:nvPr/>
        </p:nvSpPr>
        <p:spPr bwMode="auto">
          <a:xfrm>
            <a:off x="7772400" y="4889500"/>
            <a:ext cx="889000" cy="13081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2052" y="-720"/>
            <a:chExt cx="5760" cy="4320"/>
          </a:xfrm>
        </p:grpSpPr>
        <p:pic>
          <p:nvPicPr>
            <p:cNvPr id="3481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052" y="-72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164" name="Text Box 4"/>
            <p:cNvSpPr txBox="1">
              <a:spLocks noChangeArrowheads="1"/>
            </p:cNvSpPr>
            <p:nvPr/>
          </p:nvSpPr>
          <p:spPr bwMode="auto">
            <a:xfrm>
              <a:off x="746" y="-588"/>
              <a:ext cx="394" cy="288"/>
            </a:xfrm>
            <a:prstGeom prst="rect">
              <a:avLst/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</a:rPr>
                <a:t>XX</a:t>
              </a:r>
            </a:p>
          </p:txBody>
        </p:sp>
        <p:sp>
          <p:nvSpPr>
            <p:cNvPr id="348165" name="Rectangle 5"/>
            <p:cNvSpPr>
              <a:spLocks noChangeArrowheads="1"/>
            </p:cNvSpPr>
            <p:nvPr/>
          </p:nvSpPr>
          <p:spPr bwMode="auto">
            <a:xfrm>
              <a:off x="-384" y="312"/>
              <a:ext cx="792" cy="192"/>
            </a:xfrm>
            <a:prstGeom prst="rect">
              <a:avLst/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66" name="Rectangle 6"/>
            <p:cNvSpPr>
              <a:spLocks noChangeArrowheads="1"/>
            </p:cNvSpPr>
            <p:nvPr/>
          </p:nvSpPr>
          <p:spPr bwMode="auto">
            <a:xfrm>
              <a:off x="2100" y="300"/>
              <a:ext cx="828" cy="192"/>
            </a:xfrm>
            <a:prstGeom prst="rect">
              <a:avLst/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0" y="1276350"/>
            <a:ext cx="9144000" cy="5334000"/>
          </a:xfrm>
          <a:prstGeom prst="rect">
            <a:avLst/>
          </a:prstGeom>
          <a:solidFill>
            <a:srgbClr val="CC99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68" name="Rectangle 8"/>
          <p:cNvSpPr>
            <a:spLocks noChangeArrowheads="1"/>
          </p:cNvSpPr>
          <p:nvPr/>
        </p:nvSpPr>
        <p:spPr bwMode="auto">
          <a:xfrm>
            <a:off x="3373438" y="1104900"/>
            <a:ext cx="2797175" cy="409575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tx2"/>
                </a:solidFill>
                <a:latin typeface="Times New Roman" pitchFamily="18" charset="0"/>
              </a:rPr>
              <a:t>COUNTERMOBILITY</a:t>
            </a:r>
          </a:p>
        </p:txBody>
      </p:sp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3235325" y="3521075"/>
            <a:ext cx="2247900" cy="409575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tx2"/>
                </a:solidFill>
                <a:latin typeface="Times New Roman" pitchFamily="18" charset="0"/>
              </a:rPr>
              <a:t>SURVIVABILITY</a:t>
            </a:r>
          </a:p>
        </p:txBody>
      </p:sp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922338" y="1384300"/>
            <a:ext cx="1752600" cy="409575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tx2"/>
                </a:solidFill>
                <a:latin typeface="Times New Roman" pitchFamily="18" charset="0"/>
              </a:rPr>
              <a:t>RESOURCES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" y="2003425"/>
            <a:ext cx="1193800" cy="569913"/>
            <a:chOff x="339" y="1367"/>
            <a:chExt cx="752" cy="359"/>
          </a:xfrm>
        </p:grpSpPr>
        <p:sp>
          <p:nvSpPr>
            <p:cNvPr id="348172" name="Rectangle 12"/>
            <p:cNvSpPr>
              <a:spLocks noChangeArrowheads="1"/>
            </p:cNvSpPr>
            <p:nvPr/>
          </p:nvSpPr>
          <p:spPr bwMode="auto">
            <a:xfrm>
              <a:off x="339" y="1553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48173" name="Rectangle 13"/>
            <p:cNvSpPr>
              <a:spLocks noChangeArrowheads="1"/>
            </p:cNvSpPr>
            <p:nvPr/>
          </p:nvSpPr>
          <p:spPr bwMode="auto">
            <a:xfrm>
              <a:off x="503" y="1444"/>
              <a:ext cx="400" cy="22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4" name="Oval 14"/>
            <p:cNvSpPr>
              <a:spLocks noChangeArrowheads="1"/>
            </p:cNvSpPr>
            <p:nvPr/>
          </p:nvSpPr>
          <p:spPr bwMode="auto">
            <a:xfrm>
              <a:off x="537" y="1472"/>
              <a:ext cx="326" cy="158"/>
            </a:xfrm>
            <a:prstGeom prst="ellipse">
              <a:avLst/>
            </a:prstGeom>
            <a:solidFill>
              <a:srgbClr val="FC012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5" name="Rectangle 15"/>
            <p:cNvSpPr>
              <a:spLocks noChangeArrowheads="1"/>
            </p:cNvSpPr>
            <p:nvPr/>
          </p:nvSpPr>
          <p:spPr bwMode="auto">
            <a:xfrm>
              <a:off x="879" y="1550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84</a:t>
              </a: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646" y="1495"/>
              <a:ext cx="111" cy="114"/>
              <a:chOff x="1855" y="3387"/>
              <a:chExt cx="111" cy="114"/>
            </a:xfrm>
          </p:grpSpPr>
          <p:sp>
            <p:nvSpPr>
              <p:cNvPr id="348177" name="Line 17"/>
              <p:cNvSpPr>
                <a:spLocks noChangeShapeType="1"/>
              </p:cNvSpPr>
              <p:nvPr/>
            </p:nvSpPr>
            <p:spPr bwMode="auto">
              <a:xfrm>
                <a:off x="1966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78" name="Line 18"/>
              <p:cNvSpPr>
                <a:spLocks noChangeShapeType="1"/>
              </p:cNvSpPr>
              <p:nvPr/>
            </p:nvSpPr>
            <p:spPr bwMode="auto">
              <a:xfrm>
                <a:off x="1909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79" name="Line 19"/>
              <p:cNvSpPr>
                <a:spLocks noChangeShapeType="1"/>
              </p:cNvSpPr>
              <p:nvPr/>
            </p:nvSpPr>
            <p:spPr bwMode="auto">
              <a:xfrm>
                <a:off x="1855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80" name="Line 20"/>
              <p:cNvSpPr>
                <a:spLocks noChangeShapeType="1"/>
              </p:cNvSpPr>
              <p:nvPr/>
            </p:nvSpPr>
            <p:spPr bwMode="auto">
              <a:xfrm flipH="1">
                <a:off x="1858" y="3387"/>
                <a:ext cx="1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609" y="1367"/>
              <a:ext cx="176" cy="47"/>
              <a:chOff x="2027" y="2323"/>
              <a:chExt cx="176" cy="47"/>
            </a:xfrm>
          </p:grpSpPr>
          <p:sp>
            <p:nvSpPr>
              <p:cNvPr id="348182" name="Oval 22"/>
              <p:cNvSpPr>
                <a:spLocks noChangeArrowheads="1"/>
              </p:cNvSpPr>
              <p:nvPr/>
            </p:nvSpPr>
            <p:spPr bwMode="auto">
              <a:xfrm>
                <a:off x="2027" y="2323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83" name="Oval 23"/>
              <p:cNvSpPr>
                <a:spLocks noChangeArrowheads="1"/>
              </p:cNvSpPr>
              <p:nvPr/>
            </p:nvSpPr>
            <p:spPr bwMode="auto">
              <a:xfrm>
                <a:off x="2087" y="2323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84" name="Oval 24"/>
              <p:cNvSpPr>
                <a:spLocks noChangeArrowheads="1"/>
              </p:cNvSpPr>
              <p:nvPr/>
            </p:nvSpPr>
            <p:spPr bwMode="auto">
              <a:xfrm>
                <a:off x="2156" y="2323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800225" y="2003425"/>
            <a:ext cx="1474788" cy="569913"/>
            <a:chOff x="1134" y="1286"/>
            <a:chExt cx="929" cy="359"/>
          </a:xfrm>
        </p:grpSpPr>
        <p:sp>
          <p:nvSpPr>
            <p:cNvPr id="348186" name="Rectangle 26"/>
            <p:cNvSpPr>
              <a:spLocks noChangeArrowheads="1"/>
            </p:cNvSpPr>
            <p:nvPr/>
          </p:nvSpPr>
          <p:spPr bwMode="auto">
            <a:xfrm>
              <a:off x="1134" y="1472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AO </a:t>
              </a:r>
            </a:p>
          </p:txBody>
        </p:sp>
        <p:sp>
          <p:nvSpPr>
            <p:cNvPr id="348187" name="Rectangle 27"/>
            <p:cNvSpPr>
              <a:spLocks noChangeArrowheads="1"/>
            </p:cNvSpPr>
            <p:nvPr/>
          </p:nvSpPr>
          <p:spPr bwMode="auto">
            <a:xfrm>
              <a:off x="1379" y="1363"/>
              <a:ext cx="400" cy="22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88" name="Oval 28"/>
            <p:cNvSpPr>
              <a:spLocks noChangeArrowheads="1"/>
            </p:cNvSpPr>
            <p:nvPr/>
          </p:nvSpPr>
          <p:spPr bwMode="auto">
            <a:xfrm>
              <a:off x="1413" y="1391"/>
              <a:ext cx="326" cy="158"/>
            </a:xfrm>
            <a:prstGeom prst="ellipse">
              <a:avLst/>
            </a:prstGeom>
            <a:solidFill>
              <a:srgbClr val="FC012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89" name="Rectangle 29"/>
            <p:cNvSpPr>
              <a:spLocks noChangeArrowheads="1"/>
            </p:cNvSpPr>
            <p:nvPr/>
          </p:nvSpPr>
          <p:spPr bwMode="auto">
            <a:xfrm>
              <a:off x="1755" y="1469"/>
              <a:ext cx="3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84(-)</a:t>
              </a:r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522" y="1414"/>
              <a:ext cx="111" cy="114"/>
              <a:chOff x="1855" y="3387"/>
              <a:chExt cx="111" cy="114"/>
            </a:xfrm>
          </p:grpSpPr>
          <p:sp>
            <p:nvSpPr>
              <p:cNvPr id="348191" name="Line 31"/>
              <p:cNvSpPr>
                <a:spLocks noChangeShapeType="1"/>
              </p:cNvSpPr>
              <p:nvPr/>
            </p:nvSpPr>
            <p:spPr bwMode="auto">
              <a:xfrm>
                <a:off x="1966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92" name="Line 32"/>
              <p:cNvSpPr>
                <a:spLocks noChangeShapeType="1"/>
              </p:cNvSpPr>
              <p:nvPr/>
            </p:nvSpPr>
            <p:spPr bwMode="auto">
              <a:xfrm>
                <a:off x="1909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93" name="Line 33"/>
              <p:cNvSpPr>
                <a:spLocks noChangeShapeType="1"/>
              </p:cNvSpPr>
              <p:nvPr/>
            </p:nvSpPr>
            <p:spPr bwMode="auto">
              <a:xfrm>
                <a:off x="1855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94" name="Line 34"/>
              <p:cNvSpPr>
                <a:spLocks noChangeShapeType="1"/>
              </p:cNvSpPr>
              <p:nvPr/>
            </p:nvSpPr>
            <p:spPr bwMode="auto">
              <a:xfrm flipH="1">
                <a:off x="1858" y="3387"/>
                <a:ext cx="1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1476" y="1286"/>
              <a:ext cx="185" cy="47"/>
              <a:chOff x="1105" y="1936"/>
              <a:chExt cx="185" cy="47"/>
            </a:xfrm>
          </p:grpSpPr>
          <p:sp>
            <p:nvSpPr>
              <p:cNvPr id="348196" name="Oval 36"/>
              <p:cNvSpPr>
                <a:spLocks noChangeArrowheads="1"/>
              </p:cNvSpPr>
              <p:nvPr/>
            </p:nvSpPr>
            <p:spPr bwMode="auto">
              <a:xfrm>
                <a:off x="1105" y="1936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97" name="Oval 37"/>
              <p:cNvSpPr>
                <a:spLocks noChangeArrowheads="1"/>
              </p:cNvSpPr>
              <p:nvPr/>
            </p:nvSpPr>
            <p:spPr bwMode="auto">
              <a:xfrm>
                <a:off x="1174" y="1936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98" name="Oval 38"/>
              <p:cNvSpPr>
                <a:spLocks noChangeArrowheads="1"/>
              </p:cNvSpPr>
              <p:nvPr/>
            </p:nvSpPr>
            <p:spPr bwMode="auto">
              <a:xfrm>
                <a:off x="1243" y="1936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427008" name="Object 0"/>
          <p:cNvGraphicFramePr>
            <a:graphicFrameLocks noChangeAspect="1"/>
          </p:cNvGraphicFramePr>
          <p:nvPr/>
        </p:nvGraphicFramePr>
        <p:xfrm>
          <a:off x="400050" y="3900488"/>
          <a:ext cx="2239963" cy="2374900"/>
        </p:xfrm>
        <a:graphic>
          <a:graphicData uri="http://schemas.openxmlformats.org/presentationml/2006/ole">
            <p:oleObj spid="_x0000_s91138" name="Worksheet" r:id="rId5" imgW="1224720" imgH="1298880" progId="Excel.Sheet.8">
              <p:embed/>
            </p:oleObj>
          </a:graphicData>
        </a:graphic>
      </p:graphicFrame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47638" y="2684463"/>
            <a:ext cx="1193800" cy="569912"/>
            <a:chOff x="339" y="1367"/>
            <a:chExt cx="752" cy="359"/>
          </a:xfrm>
        </p:grpSpPr>
        <p:sp>
          <p:nvSpPr>
            <p:cNvPr id="348201" name="Rectangle 41"/>
            <p:cNvSpPr>
              <a:spLocks noChangeArrowheads="1"/>
            </p:cNvSpPr>
            <p:nvPr/>
          </p:nvSpPr>
          <p:spPr bwMode="auto">
            <a:xfrm>
              <a:off x="339" y="1553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8202" name="Rectangle 42"/>
            <p:cNvSpPr>
              <a:spLocks noChangeArrowheads="1"/>
            </p:cNvSpPr>
            <p:nvPr/>
          </p:nvSpPr>
          <p:spPr bwMode="auto">
            <a:xfrm>
              <a:off x="503" y="1444"/>
              <a:ext cx="400" cy="22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3" name="Oval 43"/>
            <p:cNvSpPr>
              <a:spLocks noChangeArrowheads="1"/>
            </p:cNvSpPr>
            <p:nvPr/>
          </p:nvSpPr>
          <p:spPr bwMode="auto">
            <a:xfrm>
              <a:off x="537" y="1472"/>
              <a:ext cx="326" cy="158"/>
            </a:xfrm>
            <a:prstGeom prst="ellipse">
              <a:avLst/>
            </a:prstGeom>
            <a:solidFill>
              <a:srgbClr val="FC012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4" name="Rectangle 44"/>
            <p:cNvSpPr>
              <a:spLocks noChangeArrowheads="1"/>
            </p:cNvSpPr>
            <p:nvPr/>
          </p:nvSpPr>
          <p:spPr bwMode="auto">
            <a:xfrm>
              <a:off x="879" y="1550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84</a:t>
              </a:r>
            </a:p>
          </p:txBody>
        </p: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646" y="1495"/>
              <a:ext cx="111" cy="114"/>
              <a:chOff x="1855" y="3387"/>
              <a:chExt cx="111" cy="114"/>
            </a:xfrm>
          </p:grpSpPr>
          <p:sp>
            <p:nvSpPr>
              <p:cNvPr id="348206" name="Line 46"/>
              <p:cNvSpPr>
                <a:spLocks noChangeShapeType="1"/>
              </p:cNvSpPr>
              <p:nvPr/>
            </p:nvSpPr>
            <p:spPr bwMode="auto">
              <a:xfrm>
                <a:off x="1966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07" name="Line 47"/>
              <p:cNvSpPr>
                <a:spLocks noChangeShapeType="1"/>
              </p:cNvSpPr>
              <p:nvPr/>
            </p:nvSpPr>
            <p:spPr bwMode="auto">
              <a:xfrm>
                <a:off x="1909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08" name="Line 48"/>
              <p:cNvSpPr>
                <a:spLocks noChangeShapeType="1"/>
              </p:cNvSpPr>
              <p:nvPr/>
            </p:nvSpPr>
            <p:spPr bwMode="auto">
              <a:xfrm>
                <a:off x="1855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09" name="Line 49"/>
              <p:cNvSpPr>
                <a:spLocks noChangeShapeType="1"/>
              </p:cNvSpPr>
              <p:nvPr/>
            </p:nvSpPr>
            <p:spPr bwMode="auto">
              <a:xfrm flipH="1">
                <a:off x="1858" y="3387"/>
                <a:ext cx="1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609" y="1367"/>
              <a:ext cx="176" cy="47"/>
              <a:chOff x="2027" y="2323"/>
              <a:chExt cx="176" cy="47"/>
            </a:xfrm>
          </p:grpSpPr>
          <p:sp>
            <p:nvSpPr>
              <p:cNvPr id="348211" name="Oval 51"/>
              <p:cNvSpPr>
                <a:spLocks noChangeArrowheads="1"/>
              </p:cNvSpPr>
              <p:nvPr/>
            </p:nvSpPr>
            <p:spPr bwMode="auto">
              <a:xfrm>
                <a:off x="2027" y="2323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12" name="Oval 52"/>
              <p:cNvSpPr>
                <a:spLocks noChangeArrowheads="1"/>
              </p:cNvSpPr>
              <p:nvPr/>
            </p:nvSpPr>
            <p:spPr bwMode="auto">
              <a:xfrm>
                <a:off x="2087" y="2323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13" name="Oval 53"/>
              <p:cNvSpPr>
                <a:spLocks noChangeArrowheads="1"/>
              </p:cNvSpPr>
              <p:nvPr/>
            </p:nvSpPr>
            <p:spPr bwMode="auto">
              <a:xfrm>
                <a:off x="2156" y="2323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427009" name="Object 1"/>
          <p:cNvGraphicFramePr>
            <a:graphicFrameLocks noChangeAspect="1"/>
          </p:cNvGraphicFramePr>
          <p:nvPr/>
        </p:nvGraphicFramePr>
        <p:xfrm>
          <a:off x="3219450" y="3924300"/>
          <a:ext cx="5924550" cy="2362200"/>
        </p:xfrm>
        <a:graphic>
          <a:graphicData uri="http://schemas.openxmlformats.org/presentationml/2006/ole">
            <p:oleObj spid="_x0000_s91139" name="Worksheet" r:id="rId6" imgW="4117680" imgH="1642680" progId="Excel.Sheet.8">
              <p:embed/>
            </p:oleObj>
          </a:graphicData>
        </a:graphic>
      </p:graphicFrame>
      <p:sp>
        <p:nvSpPr>
          <p:cNvPr id="348215" name="WordArt 55"/>
          <p:cNvSpPr>
            <a:spLocks noChangeArrowheads="1" noChangeShapeType="1" noTextEdit="1"/>
          </p:cNvSpPr>
          <p:nvPr/>
        </p:nvSpPr>
        <p:spPr bwMode="auto">
          <a:xfrm>
            <a:off x="3036888" y="82550"/>
            <a:ext cx="2800350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1/2 ACR</a:t>
            </a:r>
          </a:p>
        </p:txBody>
      </p: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3365500" y="1504950"/>
            <a:ext cx="5295900" cy="1695450"/>
            <a:chOff x="2264" y="948"/>
            <a:chExt cx="3336" cy="1068"/>
          </a:xfrm>
        </p:grpSpPr>
        <p:graphicFrame>
          <p:nvGraphicFramePr>
            <p:cNvPr id="427010" name="Object 2"/>
            <p:cNvGraphicFramePr>
              <a:graphicFrameLocks noChangeAspect="1"/>
            </p:cNvGraphicFramePr>
            <p:nvPr/>
          </p:nvGraphicFramePr>
          <p:xfrm>
            <a:off x="2264" y="948"/>
            <a:ext cx="3336" cy="900"/>
          </p:xfrm>
          <a:graphic>
            <a:graphicData uri="http://schemas.openxmlformats.org/presentationml/2006/ole">
              <p:oleObj spid="_x0000_s91140" name="Worksheet" r:id="rId7" imgW="3858840" imgH="1046160" progId="Excel.Sheet.8">
                <p:embed/>
              </p:oleObj>
            </a:graphicData>
          </a:graphic>
        </p:graphicFrame>
        <p:sp>
          <p:nvSpPr>
            <p:cNvPr id="348218" name="Rectangle 58"/>
            <p:cNvSpPr>
              <a:spLocks noChangeArrowheads="1"/>
            </p:cNvSpPr>
            <p:nvPr/>
          </p:nvSpPr>
          <p:spPr bwMode="auto">
            <a:xfrm>
              <a:off x="2264" y="1840"/>
              <a:ext cx="3328" cy="1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sz="1400" b="1"/>
                <a:t>TOTAL CONVENTIONAL MINEFIELD EFFORT:              671 m</a:t>
              </a:r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6400800" y="1504950"/>
            <a:ext cx="2743200" cy="4743450"/>
            <a:chOff x="4032" y="948"/>
            <a:chExt cx="1728" cy="2988"/>
          </a:xfrm>
        </p:grpSpPr>
        <p:sp>
          <p:nvSpPr>
            <p:cNvPr id="348220" name="Rectangle 60"/>
            <p:cNvSpPr>
              <a:spLocks noChangeArrowheads="1"/>
            </p:cNvSpPr>
            <p:nvPr/>
          </p:nvSpPr>
          <p:spPr bwMode="auto">
            <a:xfrm>
              <a:off x="4032" y="948"/>
              <a:ext cx="1728" cy="29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21" name="Rectangle 61"/>
            <p:cNvSpPr>
              <a:spLocks noChangeArrowheads="1"/>
            </p:cNvSpPr>
            <p:nvPr/>
          </p:nvSpPr>
          <p:spPr bwMode="auto">
            <a:xfrm>
              <a:off x="4164" y="960"/>
              <a:ext cx="1440" cy="1092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en-US" sz="1800" b="1"/>
                <a:t>    EBA (18 HRS)</a:t>
              </a:r>
            </a:p>
            <a:p>
              <a:pPr>
                <a:lnSpc>
                  <a:spcPct val="110000"/>
                </a:lnSpc>
              </a:pPr>
              <a:r>
                <a:rPr lang="en-US" sz="1600"/>
                <a:t>MINES	          1764</a:t>
              </a:r>
            </a:p>
            <a:p>
              <a:pPr>
                <a:lnSpc>
                  <a:spcPct val="110000"/>
                </a:lnSpc>
              </a:pPr>
              <a:r>
                <a:rPr lang="en-US" sz="1600"/>
                <a:t>WIRE	            864</a:t>
              </a:r>
            </a:p>
            <a:p>
              <a:pPr>
                <a:lnSpc>
                  <a:spcPct val="110000"/>
                </a:lnSpc>
              </a:pPr>
              <a:r>
                <a:rPr lang="en-US" sz="1600"/>
                <a:t>PICKET	            865</a:t>
              </a:r>
            </a:p>
            <a:p>
              <a:pPr>
                <a:lnSpc>
                  <a:spcPct val="110000"/>
                </a:lnSpc>
              </a:pPr>
              <a:endParaRPr lang="en-US" sz="1600"/>
            </a:p>
            <a:p>
              <a:pPr>
                <a:lnSpc>
                  <a:spcPct val="110000"/>
                </a:lnSpc>
              </a:pPr>
              <a:r>
                <a:rPr lang="en-US" sz="1600"/>
                <a:t>MF TOTAL:     3000 m</a:t>
              </a:r>
            </a:p>
          </p:txBody>
        </p:sp>
        <p:sp>
          <p:nvSpPr>
            <p:cNvPr id="348222" name="Rectangle 62"/>
            <p:cNvSpPr>
              <a:spLocks noChangeArrowheads="1"/>
            </p:cNvSpPr>
            <p:nvPr/>
          </p:nvSpPr>
          <p:spPr bwMode="auto">
            <a:xfrm>
              <a:off x="4152" y="2508"/>
              <a:ext cx="1440" cy="1092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en-US" sz="1600"/>
                <a:t>TDP	             10</a:t>
              </a:r>
            </a:p>
            <a:p>
              <a:pPr>
                <a:lnSpc>
                  <a:spcPct val="110000"/>
                </a:lnSpc>
              </a:pPr>
              <a:r>
                <a:rPr lang="en-US" sz="1600"/>
                <a:t>               OR</a:t>
              </a:r>
            </a:p>
            <a:p>
              <a:pPr>
                <a:lnSpc>
                  <a:spcPct val="110000"/>
                </a:lnSpc>
              </a:pPr>
              <a:r>
                <a:rPr lang="en-US" sz="1600"/>
                <a:t>HDP	             24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050" descr="C:\WINDOWS\DESKTOP\temp\99-02\TOP MAP.bmp"/>
          <p:cNvPicPr>
            <a:picLocks noChangeAspect="1" noChangeArrowheads="1"/>
          </p:cNvPicPr>
          <p:nvPr/>
        </p:nvPicPr>
        <p:blipFill>
          <a:blip r:embed="rId4" cstate="print"/>
          <a:srcRect l="8540" t="9805" r="51756" b="44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6355" name="Rectangle 2051"/>
          <p:cNvSpPr>
            <a:spLocks noChangeArrowheads="1"/>
          </p:cNvSpPr>
          <p:nvPr/>
        </p:nvSpPr>
        <p:spPr bwMode="auto">
          <a:xfrm>
            <a:off x="0" y="1276350"/>
            <a:ext cx="9144000" cy="5334000"/>
          </a:xfrm>
          <a:prstGeom prst="rect">
            <a:avLst/>
          </a:prstGeom>
          <a:solidFill>
            <a:srgbClr val="CC99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6" name="WordArt 2052"/>
          <p:cNvSpPr>
            <a:spLocks noChangeArrowheads="1" noChangeShapeType="1" noTextEdit="1"/>
          </p:cNvSpPr>
          <p:nvPr/>
        </p:nvSpPr>
        <p:spPr bwMode="auto">
          <a:xfrm>
            <a:off x="3036888" y="82550"/>
            <a:ext cx="2800350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TF 3-8</a:t>
            </a:r>
          </a:p>
        </p:txBody>
      </p:sp>
      <p:sp>
        <p:nvSpPr>
          <p:cNvPr id="356357" name="Rectangle 2053"/>
          <p:cNvSpPr>
            <a:spLocks noChangeArrowheads="1"/>
          </p:cNvSpPr>
          <p:nvPr/>
        </p:nvSpPr>
        <p:spPr bwMode="auto">
          <a:xfrm>
            <a:off x="4846638" y="1590675"/>
            <a:ext cx="2668587" cy="409575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tx2"/>
                </a:solidFill>
              </a:rPr>
              <a:t>COUNTERMOBILITY</a:t>
            </a:r>
          </a:p>
        </p:txBody>
      </p:sp>
      <p:graphicFrame>
        <p:nvGraphicFramePr>
          <p:cNvPr id="428032" name="Object 2048"/>
          <p:cNvGraphicFramePr>
            <a:graphicFrameLocks noChangeAspect="1"/>
          </p:cNvGraphicFramePr>
          <p:nvPr/>
        </p:nvGraphicFramePr>
        <p:xfrm>
          <a:off x="3652838" y="2092325"/>
          <a:ext cx="5291137" cy="1166813"/>
        </p:xfrm>
        <a:graphic>
          <a:graphicData uri="http://schemas.openxmlformats.org/presentationml/2006/ole">
            <p:oleObj spid="_x0000_s92162" name="Worksheet" r:id="rId5" imgW="3858840" imgH="855000" progId="Excel.Sheet.8">
              <p:embed/>
            </p:oleObj>
          </a:graphicData>
        </a:graphic>
      </p:graphicFrame>
      <p:sp>
        <p:nvSpPr>
          <p:cNvPr id="356359" name="Rectangle 2055"/>
          <p:cNvSpPr>
            <a:spLocks noChangeArrowheads="1"/>
          </p:cNvSpPr>
          <p:nvPr/>
        </p:nvSpPr>
        <p:spPr bwMode="auto">
          <a:xfrm>
            <a:off x="5121275" y="3651250"/>
            <a:ext cx="2133600" cy="409575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tx2"/>
                </a:solidFill>
              </a:rPr>
              <a:t>SURVIVABILITY</a:t>
            </a:r>
          </a:p>
        </p:txBody>
      </p:sp>
      <p:sp>
        <p:nvSpPr>
          <p:cNvPr id="356360" name="Rectangle 2056"/>
          <p:cNvSpPr>
            <a:spLocks noChangeArrowheads="1"/>
          </p:cNvSpPr>
          <p:nvPr/>
        </p:nvSpPr>
        <p:spPr bwMode="auto">
          <a:xfrm>
            <a:off x="903288" y="1571625"/>
            <a:ext cx="1809750" cy="409575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tx2"/>
                </a:solidFill>
              </a:rPr>
              <a:t>RESOURCES</a:t>
            </a:r>
          </a:p>
        </p:txBody>
      </p:sp>
      <p:graphicFrame>
        <p:nvGraphicFramePr>
          <p:cNvPr id="428033" name="Object 2049"/>
          <p:cNvGraphicFramePr>
            <a:graphicFrameLocks noChangeAspect="1"/>
          </p:cNvGraphicFramePr>
          <p:nvPr/>
        </p:nvGraphicFramePr>
        <p:xfrm>
          <a:off x="3143250" y="4114800"/>
          <a:ext cx="5924550" cy="2095500"/>
        </p:xfrm>
        <a:graphic>
          <a:graphicData uri="http://schemas.openxmlformats.org/presentationml/2006/ole">
            <p:oleObj spid="_x0000_s92163" name="Worksheet" r:id="rId6" imgW="4117680" imgH="1451160" progId="Excel.Sheet.8">
              <p:embed/>
            </p:oleObj>
          </a:graphicData>
        </a:graphic>
      </p:graphicFrame>
      <p:graphicFrame>
        <p:nvGraphicFramePr>
          <p:cNvPr id="428034" name="Object 2050"/>
          <p:cNvGraphicFramePr>
            <a:graphicFrameLocks noChangeAspect="1"/>
          </p:cNvGraphicFramePr>
          <p:nvPr/>
        </p:nvGraphicFramePr>
        <p:xfrm>
          <a:off x="476250" y="3587750"/>
          <a:ext cx="2193925" cy="2625725"/>
        </p:xfrm>
        <a:graphic>
          <a:graphicData uri="http://schemas.openxmlformats.org/presentationml/2006/ole">
            <p:oleObj spid="_x0000_s92164" name="Worksheet" r:id="rId7" imgW="1451160" imgH="1732680" progId="Excel.Sheet.8">
              <p:embed/>
            </p:oleObj>
          </a:graphicData>
        </a:graphic>
      </p:graphicFrame>
      <p:grpSp>
        <p:nvGrpSpPr>
          <p:cNvPr id="2" name="Group 2059"/>
          <p:cNvGrpSpPr>
            <a:grpSpLocks/>
          </p:cNvGrpSpPr>
          <p:nvPr/>
        </p:nvGrpSpPr>
        <p:grpSpPr bwMode="auto">
          <a:xfrm>
            <a:off x="417513" y="2041525"/>
            <a:ext cx="1270000" cy="569913"/>
            <a:chOff x="339" y="1367"/>
            <a:chExt cx="800" cy="359"/>
          </a:xfrm>
        </p:grpSpPr>
        <p:sp>
          <p:nvSpPr>
            <p:cNvPr id="356364" name="Rectangle 2060"/>
            <p:cNvSpPr>
              <a:spLocks noChangeArrowheads="1"/>
            </p:cNvSpPr>
            <p:nvPr/>
          </p:nvSpPr>
          <p:spPr bwMode="auto">
            <a:xfrm>
              <a:off x="339" y="1553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56365" name="Rectangle 2061"/>
            <p:cNvSpPr>
              <a:spLocks noChangeArrowheads="1"/>
            </p:cNvSpPr>
            <p:nvPr/>
          </p:nvSpPr>
          <p:spPr bwMode="auto">
            <a:xfrm>
              <a:off x="503" y="1444"/>
              <a:ext cx="400" cy="22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6" name="Oval 2062"/>
            <p:cNvSpPr>
              <a:spLocks noChangeArrowheads="1"/>
            </p:cNvSpPr>
            <p:nvPr/>
          </p:nvSpPr>
          <p:spPr bwMode="auto">
            <a:xfrm>
              <a:off x="537" y="1472"/>
              <a:ext cx="326" cy="158"/>
            </a:xfrm>
            <a:prstGeom prst="ellipse">
              <a:avLst/>
            </a:prstGeom>
            <a:solidFill>
              <a:srgbClr val="FC012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7" name="Rectangle 2063"/>
            <p:cNvSpPr>
              <a:spLocks noChangeArrowheads="1"/>
            </p:cNvSpPr>
            <p:nvPr/>
          </p:nvSpPr>
          <p:spPr bwMode="auto">
            <a:xfrm>
              <a:off x="879" y="1550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C/8</a:t>
              </a:r>
            </a:p>
          </p:txBody>
        </p:sp>
        <p:grpSp>
          <p:nvGrpSpPr>
            <p:cNvPr id="3" name="Group 2064"/>
            <p:cNvGrpSpPr>
              <a:grpSpLocks/>
            </p:cNvGrpSpPr>
            <p:nvPr/>
          </p:nvGrpSpPr>
          <p:grpSpPr bwMode="auto">
            <a:xfrm>
              <a:off x="646" y="1495"/>
              <a:ext cx="111" cy="114"/>
              <a:chOff x="1855" y="3387"/>
              <a:chExt cx="111" cy="114"/>
            </a:xfrm>
          </p:grpSpPr>
          <p:sp>
            <p:nvSpPr>
              <p:cNvPr id="356369" name="Line 2065"/>
              <p:cNvSpPr>
                <a:spLocks noChangeShapeType="1"/>
              </p:cNvSpPr>
              <p:nvPr/>
            </p:nvSpPr>
            <p:spPr bwMode="auto">
              <a:xfrm>
                <a:off x="1966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70" name="Line 2066"/>
              <p:cNvSpPr>
                <a:spLocks noChangeShapeType="1"/>
              </p:cNvSpPr>
              <p:nvPr/>
            </p:nvSpPr>
            <p:spPr bwMode="auto">
              <a:xfrm>
                <a:off x="1909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71" name="Line 2067"/>
              <p:cNvSpPr>
                <a:spLocks noChangeShapeType="1"/>
              </p:cNvSpPr>
              <p:nvPr/>
            </p:nvSpPr>
            <p:spPr bwMode="auto">
              <a:xfrm>
                <a:off x="1855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72" name="Line 2068"/>
              <p:cNvSpPr>
                <a:spLocks noChangeShapeType="1"/>
              </p:cNvSpPr>
              <p:nvPr/>
            </p:nvSpPr>
            <p:spPr bwMode="auto">
              <a:xfrm flipH="1">
                <a:off x="1858" y="3387"/>
                <a:ext cx="1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069"/>
            <p:cNvGrpSpPr>
              <a:grpSpLocks/>
            </p:cNvGrpSpPr>
            <p:nvPr/>
          </p:nvGrpSpPr>
          <p:grpSpPr bwMode="auto">
            <a:xfrm>
              <a:off x="609" y="1367"/>
              <a:ext cx="176" cy="47"/>
              <a:chOff x="2027" y="2323"/>
              <a:chExt cx="176" cy="47"/>
            </a:xfrm>
          </p:grpSpPr>
          <p:sp>
            <p:nvSpPr>
              <p:cNvPr id="356374" name="Oval 2070"/>
              <p:cNvSpPr>
                <a:spLocks noChangeArrowheads="1"/>
              </p:cNvSpPr>
              <p:nvPr/>
            </p:nvSpPr>
            <p:spPr bwMode="auto">
              <a:xfrm>
                <a:off x="2027" y="2323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75" name="Oval 2071"/>
              <p:cNvSpPr>
                <a:spLocks noChangeArrowheads="1"/>
              </p:cNvSpPr>
              <p:nvPr/>
            </p:nvSpPr>
            <p:spPr bwMode="auto">
              <a:xfrm>
                <a:off x="2087" y="2323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76" name="Oval 2072"/>
              <p:cNvSpPr>
                <a:spLocks noChangeArrowheads="1"/>
              </p:cNvSpPr>
              <p:nvPr/>
            </p:nvSpPr>
            <p:spPr bwMode="auto">
              <a:xfrm>
                <a:off x="2156" y="2323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073"/>
          <p:cNvGrpSpPr>
            <a:grpSpLocks/>
          </p:cNvGrpSpPr>
          <p:nvPr/>
        </p:nvGrpSpPr>
        <p:grpSpPr bwMode="auto">
          <a:xfrm>
            <a:off x="1690688" y="2041525"/>
            <a:ext cx="1770062" cy="569913"/>
            <a:chOff x="1065" y="1286"/>
            <a:chExt cx="1115" cy="359"/>
          </a:xfrm>
        </p:grpSpPr>
        <p:sp>
          <p:nvSpPr>
            <p:cNvPr id="356378" name="Rectangle 2074"/>
            <p:cNvSpPr>
              <a:spLocks noChangeArrowheads="1"/>
            </p:cNvSpPr>
            <p:nvPr/>
          </p:nvSpPr>
          <p:spPr bwMode="auto">
            <a:xfrm>
              <a:off x="1065" y="1472"/>
              <a:ext cx="3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CSE</a:t>
              </a:r>
            </a:p>
          </p:txBody>
        </p:sp>
        <p:sp>
          <p:nvSpPr>
            <p:cNvPr id="356379" name="Rectangle 2075"/>
            <p:cNvSpPr>
              <a:spLocks noChangeArrowheads="1"/>
            </p:cNvSpPr>
            <p:nvPr/>
          </p:nvSpPr>
          <p:spPr bwMode="auto">
            <a:xfrm>
              <a:off x="1346" y="1363"/>
              <a:ext cx="400" cy="22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80" name="Rectangle 2076"/>
            <p:cNvSpPr>
              <a:spLocks noChangeArrowheads="1"/>
            </p:cNvSpPr>
            <p:nvPr/>
          </p:nvSpPr>
          <p:spPr bwMode="auto">
            <a:xfrm>
              <a:off x="1722" y="1469"/>
              <a:ext cx="4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HHC/62</a:t>
              </a:r>
            </a:p>
          </p:txBody>
        </p:sp>
        <p:grpSp>
          <p:nvGrpSpPr>
            <p:cNvPr id="6" name="Group 2077"/>
            <p:cNvGrpSpPr>
              <a:grpSpLocks/>
            </p:cNvGrpSpPr>
            <p:nvPr/>
          </p:nvGrpSpPr>
          <p:grpSpPr bwMode="auto">
            <a:xfrm>
              <a:off x="1489" y="1414"/>
              <a:ext cx="111" cy="114"/>
              <a:chOff x="1855" y="3387"/>
              <a:chExt cx="111" cy="114"/>
            </a:xfrm>
          </p:grpSpPr>
          <p:sp>
            <p:nvSpPr>
              <p:cNvPr id="356382" name="Line 2078"/>
              <p:cNvSpPr>
                <a:spLocks noChangeShapeType="1"/>
              </p:cNvSpPr>
              <p:nvPr/>
            </p:nvSpPr>
            <p:spPr bwMode="auto">
              <a:xfrm>
                <a:off x="1966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83" name="Line 2079"/>
              <p:cNvSpPr>
                <a:spLocks noChangeShapeType="1"/>
              </p:cNvSpPr>
              <p:nvPr/>
            </p:nvSpPr>
            <p:spPr bwMode="auto">
              <a:xfrm>
                <a:off x="1909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84" name="Line 2080"/>
              <p:cNvSpPr>
                <a:spLocks noChangeShapeType="1"/>
              </p:cNvSpPr>
              <p:nvPr/>
            </p:nvSpPr>
            <p:spPr bwMode="auto">
              <a:xfrm>
                <a:off x="1855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85" name="Line 2081"/>
              <p:cNvSpPr>
                <a:spLocks noChangeShapeType="1"/>
              </p:cNvSpPr>
              <p:nvPr/>
            </p:nvSpPr>
            <p:spPr bwMode="auto">
              <a:xfrm flipH="1">
                <a:off x="1858" y="3387"/>
                <a:ext cx="1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082"/>
            <p:cNvGrpSpPr>
              <a:grpSpLocks/>
            </p:cNvGrpSpPr>
            <p:nvPr/>
          </p:nvGrpSpPr>
          <p:grpSpPr bwMode="auto">
            <a:xfrm>
              <a:off x="1443" y="1286"/>
              <a:ext cx="185" cy="47"/>
              <a:chOff x="1105" y="1936"/>
              <a:chExt cx="185" cy="47"/>
            </a:xfrm>
          </p:grpSpPr>
          <p:sp>
            <p:nvSpPr>
              <p:cNvPr id="356387" name="Oval 2083"/>
              <p:cNvSpPr>
                <a:spLocks noChangeArrowheads="1"/>
              </p:cNvSpPr>
              <p:nvPr/>
            </p:nvSpPr>
            <p:spPr bwMode="auto">
              <a:xfrm>
                <a:off x="1105" y="1936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88" name="Oval 2084"/>
              <p:cNvSpPr>
                <a:spLocks noChangeArrowheads="1"/>
              </p:cNvSpPr>
              <p:nvPr/>
            </p:nvSpPr>
            <p:spPr bwMode="auto">
              <a:xfrm>
                <a:off x="1174" y="1936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89" name="Oval 2085"/>
              <p:cNvSpPr>
                <a:spLocks noChangeArrowheads="1"/>
              </p:cNvSpPr>
              <p:nvPr/>
            </p:nvSpPr>
            <p:spPr bwMode="auto">
              <a:xfrm>
                <a:off x="1243" y="1936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086"/>
          <p:cNvGrpSpPr>
            <a:grpSpLocks/>
          </p:cNvGrpSpPr>
          <p:nvPr/>
        </p:nvGrpSpPr>
        <p:grpSpPr bwMode="auto">
          <a:xfrm>
            <a:off x="415925" y="2798763"/>
            <a:ext cx="1270000" cy="569912"/>
            <a:chOff x="339" y="1367"/>
            <a:chExt cx="800" cy="359"/>
          </a:xfrm>
        </p:grpSpPr>
        <p:sp>
          <p:nvSpPr>
            <p:cNvPr id="356391" name="Rectangle 2087"/>
            <p:cNvSpPr>
              <a:spLocks noChangeArrowheads="1"/>
            </p:cNvSpPr>
            <p:nvPr/>
          </p:nvSpPr>
          <p:spPr bwMode="auto">
            <a:xfrm>
              <a:off x="339" y="1553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56392" name="Rectangle 2088"/>
            <p:cNvSpPr>
              <a:spLocks noChangeArrowheads="1"/>
            </p:cNvSpPr>
            <p:nvPr/>
          </p:nvSpPr>
          <p:spPr bwMode="auto">
            <a:xfrm>
              <a:off x="503" y="1444"/>
              <a:ext cx="400" cy="220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93" name="Oval 2089"/>
            <p:cNvSpPr>
              <a:spLocks noChangeArrowheads="1"/>
            </p:cNvSpPr>
            <p:nvPr/>
          </p:nvSpPr>
          <p:spPr bwMode="auto">
            <a:xfrm>
              <a:off x="537" y="1472"/>
              <a:ext cx="326" cy="158"/>
            </a:xfrm>
            <a:prstGeom prst="ellipse">
              <a:avLst/>
            </a:prstGeom>
            <a:solidFill>
              <a:srgbClr val="FC012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94" name="Rectangle 2090"/>
            <p:cNvSpPr>
              <a:spLocks noChangeArrowheads="1"/>
            </p:cNvSpPr>
            <p:nvPr/>
          </p:nvSpPr>
          <p:spPr bwMode="auto">
            <a:xfrm>
              <a:off x="879" y="1550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C/8</a:t>
              </a:r>
            </a:p>
          </p:txBody>
        </p:sp>
        <p:grpSp>
          <p:nvGrpSpPr>
            <p:cNvPr id="9" name="Group 2091"/>
            <p:cNvGrpSpPr>
              <a:grpSpLocks/>
            </p:cNvGrpSpPr>
            <p:nvPr/>
          </p:nvGrpSpPr>
          <p:grpSpPr bwMode="auto">
            <a:xfrm>
              <a:off x="646" y="1495"/>
              <a:ext cx="111" cy="114"/>
              <a:chOff x="1855" y="3387"/>
              <a:chExt cx="111" cy="114"/>
            </a:xfrm>
          </p:grpSpPr>
          <p:sp>
            <p:nvSpPr>
              <p:cNvPr id="356396" name="Line 2092"/>
              <p:cNvSpPr>
                <a:spLocks noChangeShapeType="1"/>
              </p:cNvSpPr>
              <p:nvPr/>
            </p:nvSpPr>
            <p:spPr bwMode="auto">
              <a:xfrm>
                <a:off x="1966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97" name="Line 2093"/>
              <p:cNvSpPr>
                <a:spLocks noChangeShapeType="1"/>
              </p:cNvSpPr>
              <p:nvPr/>
            </p:nvSpPr>
            <p:spPr bwMode="auto">
              <a:xfrm>
                <a:off x="1909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98" name="Line 2094"/>
              <p:cNvSpPr>
                <a:spLocks noChangeShapeType="1"/>
              </p:cNvSpPr>
              <p:nvPr/>
            </p:nvSpPr>
            <p:spPr bwMode="auto">
              <a:xfrm>
                <a:off x="1855" y="338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399" name="Line 2095"/>
              <p:cNvSpPr>
                <a:spLocks noChangeShapeType="1"/>
              </p:cNvSpPr>
              <p:nvPr/>
            </p:nvSpPr>
            <p:spPr bwMode="auto">
              <a:xfrm flipH="1">
                <a:off x="1858" y="3387"/>
                <a:ext cx="1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096"/>
            <p:cNvGrpSpPr>
              <a:grpSpLocks/>
            </p:cNvGrpSpPr>
            <p:nvPr/>
          </p:nvGrpSpPr>
          <p:grpSpPr bwMode="auto">
            <a:xfrm>
              <a:off x="609" y="1367"/>
              <a:ext cx="176" cy="47"/>
              <a:chOff x="2027" y="2323"/>
              <a:chExt cx="176" cy="47"/>
            </a:xfrm>
          </p:grpSpPr>
          <p:sp>
            <p:nvSpPr>
              <p:cNvPr id="356401" name="Oval 2097"/>
              <p:cNvSpPr>
                <a:spLocks noChangeArrowheads="1"/>
              </p:cNvSpPr>
              <p:nvPr/>
            </p:nvSpPr>
            <p:spPr bwMode="auto">
              <a:xfrm>
                <a:off x="2027" y="2323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02" name="Oval 2098"/>
              <p:cNvSpPr>
                <a:spLocks noChangeArrowheads="1"/>
              </p:cNvSpPr>
              <p:nvPr/>
            </p:nvSpPr>
            <p:spPr bwMode="auto">
              <a:xfrm>
                <a:off x="2087" y="2323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03" name="Oval 2099"/>
              <p:cNvSpPr>
                <a:spLocks noChangeArrowheads="1"/>
              </p:cNvSpPr>
              <p:nvPr/>
            </p:nvSpPr>
            <p:spPr bwMode="auto">
              <a:xfrm>
                <a:off x="2156" y="2323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56404" name="Picture 2100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1625" y="247650"/>
            <a:ext cx="1071563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6405" name="Picture 210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247650"/>
            <a:ext cx="1028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45FB16B8-1A25-4BBF-A855-C0DE546BA9E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89794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ACHIEVING COMMANDER’S INTENT</a:t>
            </a:r>
            <a:endParaRPr lang="en-US"/>
          </a:p>
        </p:txBody>
      </p:sp>
      <p:sp>
        <p:nvSpPr>
          <p:cNvPr id="2897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" y="1447800"/>
            <a:ext cx="2143125" cy="4114800"/>
          </a:xfrm>
          <a:noFill/>
          <a:ln/>
        </p:spPr>
        <p:txBody>
          <a:bodyPr/>
          <a:lstStyle/>
          <a:p>
            <a:pPr marL="0" indent="0" algn="ctr"/>
            <a:r>
              <a:rPr lang="en-US" sz="1600" smtClean="0"/>
              <a:t>OBSTACLE </a:t>
            </a:r>
          </a:p>
          <a:p>
            <a:pPr marL="0" indent="0" algn="ctr"/>
            <a:r>
              <a:rPr lang="en-US" sz="1600" smtClean="0"/>
              <a:t>TYPE</a:t>
            </a:r>
          </a:p>
          <a:p>
            <a:pPr marL="0" indent="0"/>
            <a:endParaRPr lang="en-US" sz="1600" smtClean="0"/>
          </a:p>
          <a:p>
            <a:pPr marL="0" indent="0"/>
            <a:r>
              <a:rPr lang="en-US" sz="1600" u="sng" smtClean="0"/>
              <a:t>CONVENTIONAL</a:t>
            </a:r>
            <a:endParaRPr lang="en-US" sz="1600" smtClean="0"/>
          </a:p>
          <a:p>
            <a:pPr marL="0" indent="0"/>
            <a:r>
              <a:rPr lang="en-US" sz="1600" b="0" smtClean="0"/>
              <a:t>- M21 AT-Mine</a:t>
            </a:r>
          </a:p>
          <a:p>
            <a:pPr marL="0" indent="0"/>
            <a:r>
              <a:rPr lang="en-US" sz="1600" b="0" smtClean="0"/>
              <a:t>- M15 AT-Mine</a:t>
            </a:r>
          </a:p>
          <a:p>
            <a:pPr marL="0" indent="0"/>
            <a:r>
              <a:rPr lang="en-US" sz="1600" b="0" smtClean="0"/>
              <a:t>- Concertina</a:t>
            </a:r>
          </a:p>
          <a:p>
            <a:pPr marL="0" indent="0"/>
            <a:endParaRPr lang="en-US" sz="1600" smtClean="0"/>
          </a:p>
          <a:p>
            <a:pPr marL="0" indent="0"/>
            <a:r>
              <a:rPr lang="en-US" sz="1600" b="0" smtClean="0"/>
              <a:t>AT DITCH / BERM</a:t>
            </a:r>
            <a:endParaRPr lang="en-US" sz="1600" smtClean="0"/>
          </a:p>
          <a:p>
            <a:pPr marL="0" indent="0"/>
            <a:endParaRPr lang="en-US" sz="1600" u="sng" smtClean="0"/>
          </a:p>
          <a:p>
            <a:pPr marL="0" indent="0"/>
            <a:r>
              <a:rPr lang="en-US" sz="1600" u="sng" smtClean="0"/>
              <a:t>SCATTERABLE</a:t>
            </a:r>
            <a:endParaRPr lang="en-US" sz="1600" smtClean="0"/>
          </a:p>
          <a:p>
            <a:pPr marL="0" indent="0"/>
            <a:r>
              <a:rPr lang="en-US" sz="1600" b="0" smtClean="0"/>
              <a:t>- Volcano</a:t>
            </a:r>
          </a:p>
          <a:p>
            <a:pPr marL="0" indent="0"/>
            <a:endParaRPr lang="en-US" sz="1600" b="0" smtClean="0"/>
          </a:p>
          <a:p>
            <a:pPr marL="0" indent="0"/>
            <a:endParaRPr lang="en-US" sz="1600" b="0" smtClean="0"/>
          </a:p>
          <a:p>
            <a:pPr marL="0" indent="0"/>
            <a:r>
              <a:rPr lang="en-US" sz="1600" b="0" smtClean="0"/>
              <a:t>- ADAM-RAAMS</a:t>
            </a:r>
          </a:p>
          <a:p>
            <a:pPr marL="0" indent="0"/>
            <a:r>
              <a:rPr lang="en-US" sz="1600" b="0" smtClean="0"/>
              <a:t>- MOPMS</a:t>
            </a:r>
          </a:p>
          <a:p>
            <a:pPr marL="0" indent="0"/>
            <a:r>
              <a:rPr lang="en-US" sz="1600" b="0" smtClean="0"/>
              <a:t>- Hornet</a:t>
            </a:r>
            <a:endParaRPr lang="en-US" sz="1600" smtClean="0"/>
          </a:p>
          <a:p>
            <a:pPr marL="0" indent="0"/>
            <a:endParaRPr lang="en-US" sz="1600" smtClean="0"/>
          </a:p>
          <a:p>
            <a:pPr marL="0" indent="0"/>
            <a:endParaRPr lang="en-US" sz="1600"/>
          </a:p>
        </p:txBody>
      </p:sp>
      <p:sp>
        <p:nvSpPr>
          <p:cNvPr id="28979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1928813" y="1447800"/>
            <a:ext cx="1708150" cy="5283200"/>
          </a:xfrm>
          <a:noFill/>
          <a:ln/>
        </p:spPr>
        <p:txBody>
          <a:bodyPr/>
          <a:lstStyle/>
          <a:p>
            <a:pPr marL="0" indent="0" algn="ctr"/>
            <a:r>
              <a:rPr lang="en-US" sz="1600" smtClean="0"/>
              <a:t>BDE</a:t>
            </a:r>
          </a:p>
          <a:p>
            <a:pPr marL="0" indent="0" algn="ctr"/>
            <a:r>
              <a:rPr lang="en-US" sz="1600" smtClean="0"/>
              <a:t>AVAIL/USED</a:t>
            </a:r>
          </a:p>
          <a:p>
            <a:pPr marL="0" indent="0" algn="ctr"/>
            <a:endParaRPr lang="en-US" sz="1600" smtClean="0"/>
          </a:p>
          <a:p>
            <a:pPr marL="0" indent="0" algn="ctr"/>
            <a:endParaRPr lang="en-US" sz="1600" smtClean="0"/>
          </a:p>
          <a:p>
            <a:pPr marL="0" indent="0" algn="ctr"/>
            <a:r>
              <a:rPr lang="en-US" sz="1600" smtClean="0"/>
              <a:t> / </a:t>
            </a:r>
          </a:p>
          <a:p>
            <a:pPr marL="0" indent="0" algn="ctr"/>
            <a:r>
              <a:rPr lang="en-US" sz="1600" smtClean="0"/>
              <a:t> / </a:t>
            </a:r>
          </a:p>
          <a:p>
            <a:pPr marL="0" indent="0" algn="ctr"/>
            <a:r>
              <a:rPr lang="en-US" sz="1600" smtClean="0"/>
              <a:t> / </a:t>
            </a:r>
          </a:p>
          <a:p>
            <a:pPr marL="0" indent="0" algn="ctr"/>
            <a:r>
              <a:rPr lang="en-US" sz="1600" smtClean="0">
                <a:solidFill>
                  <a:srgbClr val="CC3300"/>
                </a:solidFill>
              </a:rPr>
              <a:t>-</a:t>
            </a:r>
            <a:endParaRPr lang="en-US" sz="1600" smtClean="0"/>
          </a:p>
          <a:p>
            <a:pPr marL="0" indent="0" algn="ctr"/>
            <a:endParaRPr lang="en-US" sz="1600" smtClean="0"/>
          </a:p>
          <a:p>
            <a:pPr marL="0" indent="0" algn="ctr"/>
            <a:endParaRPr lang="en-US" sz="1600" smtClean="0"/>
          </a:p>
          <a:p>
            <a:pPr marL="0" indent="0" algn="ctr"/>
            <a:r>
              <a:rPr lang="en-US" sz="1600" smtClean="0"/>
              <a:t> / </a:t>
            </a:r>
          </a:p>
          <a:p>
            <a:pPr marL="0" indent="0" algn="ctr"/>
            <a:r>
              <a:rPr lang="en-US" sz="1600" smtClean="0">
                <a:solidFill>
                  <a:srgbClr val="33CC33"/>
                </a:solidFill>
              </a:rPr>
              <a:t>( @ 48 HR)</a:t>
            </a:r>
            <a:endParaRPr lang="en-US" sz="1600" smtClean="0">
              <a:solidFill>
                <a:srgbClr val="CC3300"/>
              </a:solidFill>
            </a:endParaRPr>
          </a:p>
          <a:p>
            <a:pPr marL="0" indent="0" algn="ctr"/>
            <a:r>
              <a:rPr lang="en-US" sz="1600" smtClean="0">
                <a:solidFill>
                  <a:schemeClr val="accent2"/>
                </a:solidFill>
              </a:rPr>
              <a:t>( @ 4 HR)</a:t>
            </a:r>
          </a:p>
          <a:p>
            <a:pPr marL="0" indent="0" algn="ctr"/>
            <a:endParaRPr lang="en-US" sz="1600" smtClean="0"/>
          </a:p>
          <a:p>
            <a:pPr marL="0" indent="0" algn="ctr"/>
            <a:r>
              <a:rPr lang="en-US" sz="1600" smtClean="0"/>
              <a:t> / </a:t>
            </a:r>
          </a:p>
          <a:p>
            <a:pPr marL="0" indent="0" algn="ctr"/>
            <a:r>
              <a:rPr lang="en-US" sz="1600" smtClean="0"/>
              <a:t> / </a:t>
            </a:r>
          </a:p>
          <a:p>
            <a:pPr marL="0" indent="0" algn="ctr"/>
            <a:endParaRPr lang="en-US" sz="1600" smtClean="0"/>
          </a:p>
          <a:p>
            <a:pPr marL="457200" lvl="1" indent="0"/>
            <a:endParaRPr lang="en-US" sz="1600"/>
          </a:p>
        </p:txBody>
      </p:sp>
      <p:sp>
        <p:nvSpPr>
          <p:cNvPr id="289797" name="Rectangle 1029"/>
          <p:cNvSpPr>
            <a:spLocks noChangeArrowheads="1"/>
          </p:cNvSpPr>
          <p:nvPr/>
        </p:nvSpPr>
        <p:spPr bwMode="auto">
          <a:xfrm>
            <a:off x="3522663" y="1447800"/>
            <a:ext cx="15541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AVAIL / </a:t>
            </a:r>
            <a:r>
              <a:rPr lang="en-US" sz="1600" b="1">
                <a:solidFill>
                  <a:srgbClr val="CC3300"/>
                </a:solidFill>
              </a:rPr>
              <a:t>USED</a:t>
            </a: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</a:t>
            </a:r>
            <a:r>
              <a:rPr lang="en-US" sz="1600" b="1">
                <a:solidFill>
                  <a:srgbClr val="CC3300"/>
                </a:solidFill>
              </a:rPr>
              <a:t>-</a:t>
            </a: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/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solidFill>
                  <a:srgbClr val="33CC33"/>
                </a:solidFill>
              </a:rPr>
              <a:t>( @ 48 HR)</a:t>
            </a:r>
            <a:endParaRPr lang="en-US" sz="1600" b="1">
              <a:solidFill>
                <a:srgbClr val="CC33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solidFill>
                  <a:schemeClr val="accent2"/>
                </a:solidFill>
              </a:rPr>
              <a:t>( @ 4 HR)</a:t>
            </a:r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 </a:t>
            </a:r>
          </a:p>
        </p:txBody>
      </p:sp>
      <p:sp>
        <p:nvSpPr>
          <p:cNvPr id="289798" name="Rectangle 1030"/>
          <p:cNvSpPr>
            <a:spLocks noChangeArrowheads="1"/>
          </p:cNvSpPr>
          <p:nvPr/>
        </p:nvSpPr>
        <p:spPr bwMode="auto">
          <a:xfrm>
            <a:off x="5265738" y="1447800"/>
            <a:ext cx="16176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AVAIL / </a:t>
            </a:r>
            <a:r>
              <a:rPr lang="en-US" sz="1600" b="1">
                <a:solidFill>
                  <a:srgbClr val="CC3300"/>
                </a:solidFill>
              </a:rPr>
              <a:t>USED</a:t>
            </a: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solidFill>
                  <a:srgbClr val="CC3300"/>
                </a:solidFill>
              </a:rPr>
              <a:t>-</a:t>
            </a:r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solidFill>
                  <a:srgbClr val="33CC33"/>
                </a:solidFill>
              </a:rPr>
              <a:t>( @ 48 HR)</a:t>
            </a:r>
            <a:endParaRPr lang="en-US" sz="1600" b="1">
              <a:solidFill>
                <a:srgbClr val="CC33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solidFill>
                  <a:schemeClr val="accent2"/>
                </a:solidFill>
              </a:rPr>
              <a:t>( @ 4 HR)</a:t>
            </a:r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</a:t>
            </a:r>
            <a:r>
              <a:rPr lang="en-US" sz="16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89799" name="Rectangle 1031"/>
          <p:cNvSpPr>
            <a:spLocks noChangeArrowheads="1"/>
          </p:cNvSpPr>
          <p:nvPr/>
        </p:nvSpPr>
        <p:spPr bwMode="auto">
          <a:xfrm>
            <a:off x="6954838" y="1447800"/>
            <a:ext cx="18573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AVAIL / </a:t>
            </a:r>
            <a:r>
              <a:rPr lang="en-US" sz="1600" b="1">
                <a:solidFill>
                  <a:srgbClr val="CC3300"/>
                </a:solidFill>
              </a:rPr>
              <a:t>USED</a:t>
            </a: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/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solidFill>
                  <a:srgbClr val="CC3300"/>
                </a:solidFill>
              </a:rPr>
              <a:t>-</a:t>
            </a:r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solidFill>
                  <a:srgbClr val="33CC33"/>
                </a:solidFill>
              </a:rPr>
              <a:t>( @ 48 HR)</a:t>
            </a:r>
            <a:endParaRPr lang="en-US" sz="1600" b="1">
              <a:solidFill>
                <a:schemeClr val="accent2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solidFill>
                  <a:schemeClr val="accent2"/>
                </a:solidFill>
              </a:rPr>
              <a:t>( @ 4 HR)</a:t>
            </a:r>
          </a:p>
          <a:p>
            <a:pPr marL="342900" indent="-342900" algn="ctr">
              <a:spcBef>
                <a:spcPct val="20000"/>
              </a:spcBef>
            </a:pPr>
            <a:endParaRPr lang="en-US" sz="1600" b="1">
              <a:solidFill>
                <a:schemeClr val="accent2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-</a:t>
            </a:r>
            <a:endParaRPr lang="en-US" sz="1600" b="1">
              <a:solidFill>
                <a:schemeClr val="accent2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1600" b="1"/>
              <a:t> /</a:t>
            </a:r>
            <a:r>
              <a:rPr lang="en-US" sz="1600" b="1">
                <a:solidFill>
                  <a:schemeClr val="accent2"/>
                </a:solidFill>
              </a:rPr>
              <a:t> </a:t>
            </a: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  <a:p>
            <a:pPr marL="342900" indent="-342900" algn="ctr">
              <a:spcBef>
                <a:spcPct val="20000"/>
              </a:spcBef>
            </a:pPr>
            <a:endParaRPr lang="en-US" sz="1600" b="1"/>
          </a:p>
        </p:txBody>
      </p:sp>
      <p:sp>
        <p:nvSpPr>
          <p:cNvPr id="289800" name="Line 1032"/>
          <p:cNvSpPr>
            <a:spLocks noChangeShapeType="1"/>
          </p:cNvSpPr>
          <p:nvPr/>
        </p:nvSpPr>
        <p:spPr bwMode="auto">
          <a:xfrm>
            <a:off x="2041525" y="2154238"/>
            <a:ext cx="0" cy="4318000"/>
          </a:xfrm>
          <a:prstGeom prst="line">
            <a:avLst/>
          </a:prstGeom>
          <a:noFill/>
          <a:ln w="254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1" name="Rectangle 1033"/>
          <p:cNvSpPr>
            <a:spLocks noChangeArrowheads="1"/>
          </p:cNvSpPr>
          <p:nvPr/>
        </p:nvSpPr>
        <p:spPr bwMode="auto">
          <a:xfrm>
            <a:off x="573088" y="1493838"/>
            <a:ext cx="8012112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2" name="Line 1034"/>
          <p:cNvSpPr>
            <a:spLocks noChangeShapeType="1"/>
          </p:cNvSpPr>
          <p:nvPr/>
        </p:nvSpPr>
        <p:spPr bwMode="auto">
          <a:xfrm flipV="1">
            <a:off x="2046288" y="1482725"/>
            <a:ext cx="0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3" name="Line 1035"/>
          <p:cNvSpPr>
            <a:spLocks noChangeShapeType="1"/>
          </p:cNvSpPr>
          <p:nvPr/>
        </p:nvSpPr>
        <p:spPr bwMode="auto">
          <a:xfrm flipV="1">
            <a:off x="3508375" y="1487488"/>
            <a:ext cx="0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4" name="Line 1036"/>
          <p:cNvSpPr>
            <a:spLocks noChangeShapeType="1"/>
          </p:cNvSpPr>
          <p:nvPr/>
        </p:nvSpPr>
        <p:spPr bwMode="auto">
          <a:xfrm flipV="1">
            <a:off x="5218113" y="1495425"/>
            <a:ext cx="0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5" name="Line 1037"/>
          <p:cNvSpPr>
            <a:spLocks noChangeShapeType="1"/>
          </p:cNvSpPr>
          <p:nvPr/>
        </p:nvSpPr>
        <p:spPr bwMode="auto">
          <a:xfrm flipV="1">
            <a:off x="7015163" y="1487488"/>
            <a:ext cx="0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8"/>
          <p:cNvGrpSpPr>
            <a:grpSpLocks/>
          </p:cNvGrpSpPr>
          <p:nvPr/>
        </p:nvGrpSpPr>
        <p:grpSpPr bwMode="auto">
          <a:xfrm>
            <a:off x="3508375" y="2154238"/>
            <a:ext cx="5086350" cy="4298950"/>
            <a:chOff x="2210" y="1357"/>
            <a:chExt cx="3204" cy="2576"/>
          </a:xfrm>
        </p:grpSpPr>
        <p:sp>
          <p:nvSpPr>
            <p:cNvPr id="289807" name="Line 1039"/>
            <p:cNvSpPr>
              <a:spLocks noChangeShapeType="1"/>
            </p:cNvSpPr>
            <p:nvPr/>
          </p:nvSpPr>
          <p:spPr bwMode="auto">
            <a:xfrm>
              <a:off x="4418" y="1357"/>
              <a:ext cx="0" cy="2576"/>
            </a:xfrm>
            <a:prstGeom prst="line">
              <a:avLst/>
            </a:prstGeom>
            <a:noFill/>
            <a:ln w="254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8" name="Line 1040"/>
            <p:cNvSpPr>
              <a:spLocks noChangeShapeType="1"/>
            </p:cNvSpPr>
            <p:nvPr/>
          </p:nvSpPr>
          <p:spPr bwMode="auto">
            <a:xfrm>
              <a:off x="3290" y="1357"/>
              <a:ext cx="0" cy="2576"/>
            </a:xfrm>
            <a:prstGeom prst="line">
              <a:avLst/>
            </a:prstGeom>
            <a:noFill/>
            <a:ln w="254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9" name="Line 1041"/>
            <p:cNvSpPr>
              <a:spLocks noChangeShapeType="1"/>
            </p:cNvSpPr>
            <p:nvPr/>
          </p:nvSpPr>
          <p:spPr bwMode="auto">
            <a:xfrm>
              <a:off x="2210" y="1357"/>
              <a:ext cx="0" cy="2576"/>
            </a:xfrm>
            <a:prstGeom prst="line">
              <a:avLst/>
            </a:prstGeom>
            <a:noFill/>
            <a:ln w="254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10" name="Line 1042"/>
            <p:cNvSpPr>
              <a:spLocks noChangeShapeType="1"/>
            </p:cNvSpPr>
            <p:nvPr/>
          </p:nvSpPr>
          <p:spPr bwMode="auto">
            <a:xfrm>
              <a:off x="5414" y="1357"/>
              <a:ext cx="0" cy="2576"/>
            </a:xfrm>
            <a:prstGeom prst="line">
              <a:avLst/>
            </a:prstGeom>
            <a:noFill/>
            <a:ln w="254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372ABE45-4BE6-4B58-B8A9-E07A955B3F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BRIGADE ENGINEER AND</a:t>
            </a:r>
            <a:br>
              <a:rPr lang="en-US" smtClean="0"/>
            </a:br>
            <a:r>
              <a:rPr lang="en-US" smtClean="0"/>
              <a:t>STAFF INTEGRATION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1150"/>
            <a:ext cx="7772400" cy="4114800"/>
          </a:xfrm>
          <a:noFill/>
          <a:ln/>
        </p:spPr>
        <p:txBody>
          <a:bodyPr/>
          <a:lstStyle/>
          <a:p>
            <a:r>
              <a:rPr lang="en-US" sz="2000" dirty="0" smtClean="0"/>
              <a:t>DEVELOP AND MONITOR DEFENSIVE OPERATIONS TIMELINE - REVISE TIMELINE AS SITUATION DICTATES.</a:t>
            </a:r>
          </a:p>
          <a:p>
            <a:r>
              <a:rPr lang="en-US" sz="2000" dirty="0" smtClean="0"/>
              <a:t>ENSURE COMMANDERS UNDERSTAND THE CURRENT STATUS OF M/CM/S OPERATIONS.</a:t>
            </a:r>
          </a:p>
          <a:p>
            <a:r>
              <a:rPr lang="en-US" sz="2000" dirty="0" smtClean="0"/>
              <a:t>ENSURE THAT EBA REFLECTS FRIENDLY CAPABILITIES.</a:t>
            </a:r>
          </a:p>
          <a:p>
            <a:r>
              <a:rPr lang="en-US" sz="2000" dirty="0" smtClean="0"/>
              <a:t>PASS EBA DOWN TO SUBORDINATES TO SUPPORT THEIR PLANNING.</a:t>
            </a:r>
          </a:p>
          <a:p>
            <a:r>
              <a:rPr lang="en-US" sz="2000" dirty="0" smtClean="0"/>
              <a:t>IDENTIFY REQUIREMENTS FOR SCATMINES (SITUATIONAL OR DIRECTED).</a:t>
            </a:r>
          </a:p>
          <a:p>
            <a:r>
              <a:rPr lang="en-US" sz="2000" dirty="0" smtClean="0"/>
              <a:t>REVIEW TF PLANS AND OVERLAYS TO ENSURE THAT </a:t>
            </a:r>
            <a:r>
              <a:rPr lang="en-US" sz="2000" dirty="0" err="1" smtClean="0"/>
              <a:t>Eas</a:t>
            </a:r>
            <a:r>
              <a:rPr lang="en-US" sz="2000" dirty="0" smtClean="0"/>
              <a:t> ARE PROPERLY DEVELOPED AND THAT COMMANDER’S INTENT IS ACHIEVED.</a:t>
            </a:r>
          </a:p>
          <a:p>
            <a:endParaRPr lang="en-US" sz="2000" dirty="0" smtClean="0"/>
          </a:p>
          <a:p>
            <a:pPr lvl="4"/>
            <a:r>
              <a:rPr lang="en-US" sz="1400" dirty="0" smtClean="0"/>
              <a:t>  			FM 5-71-3, pg. 4-3/4-7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C685B9EC-AE5A-4E72-B6DC-01A8CCA5996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600200" y="45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621088" y="1049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374775" y="1346200"/>
            <a:ext cx="708342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____ ESTABLISH INTENT &amp; PRIORITY</a:t>
            </a:r>
          </a:p>
          <a:p>
            <a:endParaRPr lang="en-US" sz="1600" b="1">
              <a:solidFill>
                <a:srgbClr val="000000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____ DIRECT TIME / LOCATION TO ESTABLISH CL IV / V POINTS.</a:t>
            </a:r>
          </a:p>
          <a:p>
            <a:endParaRPr lang="en-US" sz="1600" b="1">
              <a:solidFill>
                <a:srgbClr val="000000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____ DIRECT LINK-UP OF AUGMENTATION.</a:t>
            </a:r>
          </a:p>
          <a:p>
            <a:endParaRPr lang="en-US" sz="1600" b="1">
              <a:solidFill>
                <a:srgbClr val="000000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____ CONSIDER TASK FORCE PLANNING TIME.</a:t>
            </a:r>
          </a:p>
          <a:p>
            <a:endParaRPr lang="en-US" sz="1600" b="1">
              <a:solidFill>
                <a:srgbClr val="000000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____ SPECIFY BRIGADE DIRECTED CM / SURV EFFORT.</a:t>
            </a:r>
          </a:p>
          <a:p>
            <a:endParaRPr lang="en-US" sz="1600" b="1">
              <a:solidFill>
                <a:srgbClr val="000000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____ DIRECT ENGR TRANSITION TIME / CRITERIA BETWEEN BPs.</a:t>
            </a:r>
          </a:p>
          <a:p>
            <a:endParaRPr lang="en-US" sz="1600" b="1">
              <a:solidFill>
                <a:srgbClr val="000000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____ ESTABLISH SUSPENSES FOR OBSTACLE PLAN SUBMITTAL.</a:t>
            </a:r>
          </a:p>
          <a:p>
            <a:endParaRPr lang="en-US" sz="1600" b="1">
              <a:solidFill>
                <a:srgbClr val="000000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____ DIRECT ENGR DISENGAGEMENT CRITERIA BASED ON CRITICAL</a:t>
            </a:r>
          </a:p>
          <a:p>
            <a:endParaRPr lang="en-US" sz="1600" b="1">
              <a:solidFill>
                <a:srgbClr val="000000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____ EVENT (COULD BE FRIENDLY OR ENEMY).</a:t>
            </a:r>
          </a:p>
          <a:p>
            <a:endParaRPr lang="en-US" sz="1600" b="1">
              <a:solidFill>
                <a:srgbClr val="000000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____ DIRECT ENGR FOLLOW-ON MISSION.</a:t>
            </a:r>
          </a:p>
          <a:p>
            <a:endParaRPr lang="en-US" sz="1600" b="1">
              <a:solidFill>
                <a:srgbClr val="000000"/>
              </a:solidFill>
            </a:endParaRPr>
          </a:p>
          <a:p>
            <a:r>
              <a:rPr lang="en-US" sz="1600" b="1">
                <a:solidFill>
                  <a:srgbClr val="000000"/>
                </a:solidFill>
              </a:rPr>
              <a:t>____ ESTABLISH C2 FOR TRACKING THE EFFORT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41463" y="2085975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541463" y="2508250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541463" y="2928938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541463" y="3351213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1541463" y="3773488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1541463" y="4195763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541463" y="4616450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036638" y="5676900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1036638" y="6099175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1036638" y="6521450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685800" y="3619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BRIGADE ORDER SHOULD: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56450" y="6550223"/>
            <a:ext cx="803425" cy="307777"/>
          </a:xfrm>
        </p:spPr>
        <p:txBody>
          <a:bodyPr/>
          <a:lstStyle/>
          <a:p>
            <a:r>
              <a:rPr lang="en-US" dirty="0" smtClean="0"/>
              <a:t>SW03B</a:t>
            </a:r>
            <a:endParaRPr lang="en-US" dirty="0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775" y="73025"/>
            <a:ext cx="6099175" cy="1143000"/>
          </a:xfrm>
          <a:noFill/>
          <a:ln/>
        </p:spPr>
        <p:txBody>
          <a:bodyPr/>
          <a:lstStyle/>
          <a:p>
            <a:r>
              <a:rPr lang="en-US" smtClean="0"/>
              <a:t>DEFENSIVE PLANNING</a:t>
            </a:r>
            <a:br>
              <a:rPr lang="en-US" smtClean="0"/>
            </a:br>
            <a:r>
              <a:rPr lang="en-US" smtClean="0"/>
              <a:t>RESPONSIBILITIES</a:t>
            </a:r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4175" y="1592841"/>
            <a:ext cx="2222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/>
              <a:t>* SPECIFY BELTS TO </a:t>
            </a:r>
          </a:p>
          <a:p>
            <a:r>
              <a:rPr lang="en-US" sz="1300" b="1"/>
              <a:t>   CONVEY AUTHORITY</a:t>
            </a:r>
          </a:p>
          <a:p>
            <a:endParaRPr lang="en-US" sz="800" b="1"/>
          </a:p>
          <a:p>
            <a:r>
              <a:rPr lang="en-US" sz="1300" b="1"/>
              <a:t>* ESTAB OBSTACLE </a:t>
            </a:r>
          </a:p>
          <a:p>
            <a:r>
              <a:rPr lang="en-US" sz="1300" b="1"/>
              <a:t>   BELT INTENT/PRIORITY</a:t>
            </a:r>
          </a:p>
          <a:p>
            <a:endParaRPr lang="en-US" sz="800" b="1"/>
          </a:p>
          <a:p>
            <a:r>
              <a:rPr lang="en-US" sz="1300" b="1"/>
              <a:t>* RESOURCE MATERIAL,</a:t>
            </a:r>
          </a:p>
          <a:p>
            <a:r>
              <a:rPr lang="en-US" sz="1300" b="1"/>
              <a:t>  MANPOWER, AND TIME</a:t>
            </a:r>
          </a:p>
          <a:p>
            <a:endParaRPr lang="en-US" sz="800" b="1"/>
          </a:p>
          <a:p>
            <a:r>
              <a:rPr lang="en-US" sz="1300" b="1"/>
              <a:t>* DESIGN &amp; RESOURCE</a:t>
            </a:r>
          </a:p>
          <a:p>
            <a:r>
              <a:rPr lang="en-US" sz="1300" b="1"/>
              <a:t>  BRIGADE OBSTACLES: </a:t>
            </a:r>
          </a:p>
          <a:p>
            <a:r>
              <a:rPr lang="en-US" sz="1300" b="1"/>
              <a:t>  - DIRECTED </a:t>
            </a:r>
          </a:p>
          <a:p>
            <a:r>
              <a:rPr lang="en-US" sz="1300" b="1"/>
              <a:t>  - SITUATIONAL</a:t>
            </a:r>
          </a:p>
          <a:p>
            <a:r>
              <a:rPr lang="en-US" sz="1300" b="1"/>
              <a:t>  - RESERVE</a:t>
            </a:r>
          </a:p>
          <a:p>
            <a:endParaRPr lang="en-US" sz="800" b="1"/>
          </a:p>
          <a:p>
            <a:r>
              <a:rPr lang="en-US" sz="1300" b="1"/>
              <a:t>* CL IV / V PUSH / </a:t>
            </a:r>
          </a:p>
          <a:p>
            <a:r>
              <a:rPr lang="en-US" sz="1300" b="1"/>
              <a:t>    RECOVERY</a:t>
            </a:r>
          </a:p>
          <a:p>
            <a:endParaRPr lang="en-US" sz="800" b="1"/>
          </a:p>
          <a:p>
            <a:r>
              <a:rPr lang="en-US" sz="1300" b="1"/>
              <a:t>* TRANSITION / SHIFT </a:t>
            </a:r>
          </a:p>
          <a:p>
            <a:r>
              <a:rPr lang="en-US" sz="1300" b="1"/>
              <a:t>  OF ENGR  ASSETS</a:t>
            </a:r>
          </a:p>
          <a:p>
            <a:endParaRPr lang="en-US" sz="800" b="1"/>
          </a:p>
          <a:p>
            <a:r>
              <a:rPr lang="en-US" sz="1300" b="1"/>
              <a:t>* DIRECT LINK-UP OF</a:t>
            </a:r>
          </a:p>
          <a:p>
            <a:r>
              <a:rPr lang="en-US" sz="1300" b="1"/>
              <a:t>  AUGMENTATION</a:t>
            </a:r>
          </a:p>
          <a:p>
            <a:endParaRPr lang="en-US" sz="800" b="1"/>
          </a:p>
          <a:p>
            <a:r>
              <a:rPr lang="en-US" sz="1300" b="1"/>
              <a:t>* TRACK TRIGGERS</a:t>
            </a:r>
          </a:p>
          <a:p>
            <a:endParaRPr lang="en-US" sz="800" b="1"/>
          </a:p>
          <a:p>
            <a:r>
              <a:rPr lang="en-US" sz="1300" b="1"/>
              <a:t>* DISENGAGEMENT </a:t>
            </a:r>
          </a:p>
          <a:p>
            <a:r>
              <a:rPr lang="en-US" sz="1300" b="1"/>
              <a:t>   PLAN / CRITERIA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498725" y="1611891"/>
            <a:ext cx="237648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/>
              <a:t>* DESIGN OBSTACLE </a:t>
            </a:r>
          </a:p>
          <a:p>
            <a:r>
              <a:rPr lang="en-US" sz="1300" b="1"/>
              <a:t>  GROUPS / FIRES BASED </a:t>
            </a:r>
          </a:p>
          <a:p>
            <a:r>
              <a:rPr lang="en-US" sz="1300" b="1"/>
              <a:t>  ON CDR’S INTENT</a:t>
            </a:r>
          </a:p>
          <a:p>
            <a:endParaRPr lang="en-US" sz="1300" b="1"/>
          </a:p>
          <a:p>
            <a:r>
              <a:rPr lang="en-US" sz="1300" b="1"/>
              <a:t>* ESTABLISH PRIORITY</a:t>
            </a:r>
          </a:p>
          <a:p>
            <a:endParaRPr lang="en-US" sz="1300" b="1"/>
          </a:p>
          <a:p>
            <a:r>
              <a:rPr lang="en-US" sz="1300" b="1"/>
              <a:t>* ALLOCATE RESOURCES</a:t>
            </a:r>
          </a:p>
          <a:p>
            <a:endParaRPr lang="en-US" sz="1300" b="1"/>
          </a:p>
          <a:p>
            <a:r>
              <a:rPr lang="en-US" sz="1300" b="1"/>
              <a:t>* OPERATE TF CL IV / V</a:t>
            </a:r>
          </a:p>
          <a:p>
            <a:r>
              <a:rPr lang="en-US" sz="1300" b="1"/>
              <a:t>   POINT (TF C3, LIFE SPT)</a:t>
            </a:r>
          </a:p>
          <a:p>
            <a:endParaRPr lang="en-US" sz="1300" b="1"/>
          </a:p>
          <a:p>
            <a:r>
              <a:rPr lang="en-US" sz="1300" b="1"/>
              <a:t>* LINK-UP AUGMENTATION</a:t>
            </a:r>
          </a:p>
          <a:p>
            <a:r>
              <a:rPr lang="en-US" sz="1300" b="1"/>
              <a:t>   (MANPOWER, HAUL,LIFT)</a:t>
            </a:r>
          </a:p>
          <a:p>
            <a:endParaRPr lang="en-US" sz="1300" b="1"/>
          </a:p>
          <a:p>
            <a:r>
              <a:rPr lang="en-US" sz="1300" b="1"/>
              <a:t>* TRACK/REPORT STATUS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803775" y="1630941"/>
            <a:ext cx="20367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/>
              <a:t>* SITE OBSTACLE </a:t>
            </a:r>
          </a:p>
          <a:p>
            <a:r>
              <a:rPr lang="en-US" sz="1300" b="1"/>
              <a:t>  GROUPS AND VEH</a:t>
            </a:r>
          </a:p>
          <a:p>
            <a:r>
              <a:rPr lang="en-US" sz="1300" b="1"/>
              <a:t>  POSITIONS</a:t>
            </a:r>
          </a:p>
          <a:p>
            <a:endParaRPr lang="en-US" sz="1300" b="1"/>
          </a:p>
          <a:p>
            <a:r>
              <a:rPr lang="en-US" sz="1300" b="1"/>
              <a:t>* PROVIDE SECURITY</a:t>
            </a:r>
          </a:p>
          <a:p>
            <a:endParaRPr lang="en-US" sz="1300" b="1"/>
          </a:p>
          <a:p>
            <a:r>
              <a:rPr lang="en-US" sz="1300" b="1"/>
              <a:t>* ASSIST EMPLACING</a:t>
            </a:r>
          </a:p>
          <a:p>
            <a:r>
              <a:rPr lang="en-US" sz="1300" b="1"/>
              <a:t>  OBSTACLES </a:t>
            </a:r>
          </a:p>
          <a:p>
            <a:r>
              <a:rPr lang="en-US" sz="1300" b="1"/>
              <a:t>  (FRAT FENCE)</a:t>
            </a:r>
          </a:p>
          <a:p>
            <a:endParaRPr lang="en-US" sz="1300" b="1"/>
          </a:p>
          <a:p>
            <a:r>
              <a:rPr lang="en-US" sz="1300" b="1"/>
              <a:t>* TURNOVER</a:t>
            </a:r>
          </a:p>
          <a:p>
            <a:endParaRPr lang="en-US" sz="1300" b="1"/>
          </a:p>
          <a:p>
            <a:r>
              <a:rPr lang="en-US" sz="1300" b="1"/>
              <a:t>* PROTECT OBSTACLE</a:t>
            </a:r>
          </a:p>
          <a:p>
            <a:endParaRPr lang="en-US" sz="1300" b="1"/>
          </a:p>
          <a:p>
            <a:r>
              <a:rPr lang="en-US" sz="1300" b="1"/>
              <a:t>* LANE CLOSURE</a:t>
            </a:r>
          </a:p>
          <a:p>
            <a:endParaRPr lang="en-US" sz="1300" b="1"/>
          </a:p>
          <a:p>
            <a:r>
              <a:rPr lang="en-US" sz="1300" b="1"/>
              <a:t>* OBSTACLE </a:t>
            </a:r>
          </a:p>
          <a:p>
            <a:r>
              <a:rPr lang="en-US" sz="1300" b="1"/>
              <a:t>   RECOVERY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727075" y="1137229"/>
            <a:ext cx="7593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/>
              <a:t>       BCT                                 TF                       MANEUVER TM                EN PLT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557213" y="1581729"/>
            <a:ext cx="8091487" cy="0"/>
          </a:xfrm>
          <a:prstGeom prst="line">
            <a:avLst/>
          </a:prstGeom>
          <a:noFill/>
          <a:ln w="127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2552700" y="1143579"/>
            <a:ext cx="0" cy="5157787"/>
          </a:xfrm>
          <a:prstGeom prst="line">
            <a:avLst/>
          </a:prstGeom>
          <a:noFill/>
          <a:ln w="127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4857750" y="1143579"/>
            <a:ext cx="0" cy="5157787"/>
          </a:xfrm>
          <a:prstGeom prst="line">
            <a:avLst/>
          </a:prstGeom>
          <a:noFill/>
          <a:ln w="127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6877050" y="1143579"/>
            <a:ext cx="0" cy="5157787"/>
          </a:xfrm>
          <a:prstGeom prst="line">
            <a:avLst/>
          </a:prstGeom>
          <a:noFill/>
          <a:ln w="127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6861175" y="1624591"/>
            <a:ext cx="18081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/>
              <a:t>* SITE INDIVIDUAL </a:t>
            </a:r>
          </a:p>
          <a:p>
            <a:r>
              <a:rPr lang="en-US" sz="1300" b="1"/>
              <a:t>  OBSTACLES</a:t>
            </a:r>
          </a:p>
          <a:p>
            <a:r>
              <a:rPr lang="en-US" sz="1300" b="1"/>
              <a:t>  (MINI REHEARSAL)</a:t>
            </a:r>
          </a:p>
          <a:p>
            <a:endParaRPr lang="en-US" sz="1300" b="1"/>
          </a:p>
          <a:p>
            <a:r>
              <a:rPr lang="en-US" sz="1300" b="1"/>
              <a:t>* EMPLACE MF</a:t>
            </a:r>
          </a:p>
          <a:p>
            <a:endParaRPr lang="en-US" sz="1300" b="1"/>
          </a:p>
          <a:p>
            <a:r>
              <a:rPr lang="en-US" sz="1300" b="1"/>
              <a:t>* MARK MF</a:t>
            </a:r>
          </a:p>
          <a:p>
            <a:endParaRPr lang="en-US" sz="1300" b="1"/>
          </a:p>
          <a:p>
            <a:r>
              <a:rPr lang="en-US" sz="1300" b="1"/>
              <a:t>* RECORD MF</a:t>
            </a:r>
          </a:p>
          <a:p>
            <a:endParaRPr lang="en-US" sz="1300" b="1"/>
          </a:p>
          <a:p>
            <a:r>
              <a:rPr lang="en-US" sz="1300" b="1"/>
              <a:t>* TURNOVER</a:t>
            </a:r>
          </a:p>
          <a:p>
            <a:endParaRPr lang="en-US" sz="1300" b="1"/>
          </a:p>
          <a:p>
            <a:r>
              <a:rPr lang="en-US" sz="1300" b="1"/>
              <a:t>* REPORT STATUS</a:t>
            </a:r>
          </a:p>
          <a:p>
            <a:endParaRPr lang="en-US" sz="1300" b="1"/>
          </a:p>
          <a:p>
            <a:r>
              <a:rPr lang="en-US" sz="1300" b="1"/>
              <a:t>* LANE CLOSURE</a:t>
            </a:r>
          </a:p>
          <a:p>
            <a:endParaRPr lang="en-US" sz="1300" b="1"/>
          </a:p>
          <a:p>
            <a:r>
              <a:rPr lang="en-US" sz="1300" b="1"/>
              <a:t>* OBSTACLE </a:t>
            </a:r>
          </a:p>
          <a:p>
            <a:r>
              <a:rPr lang="en-US" sz="1300" b="1"/>
              <a:t>   RECOVERY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982E51E3-693E-41C1-A564-758E977523D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0140" name="Freeform 268"/>
          <p:cNvSpPr>
            <a:spLocks/>
          </p:cNvSpPr>
          <p:nvPr/>
        </p:nvSpPr>
        <p:spPr bwMode="auto">
          <a:xfrm>
            <a:off x="609600" y="1485900"/>
            <a:ext cx="4584700" cy="5334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88" y="264"/>
              </a:cxn>
              <a:cxn ang="0">
                <a:pos x="192" y="312"/>
              </a:cxn>
              <a:cxn ang="0">
                <a:pos x="272" y="320"/>
              </a:cxn>
              <a:cxn ang="0">
                <a:pos x="336" y="336"/>
              </a:cxn>
              <a:cxn ang="0">
                <a:pos x="432" y="328"/>
              </a:cxn>
              <a:cxn ang="0">
                <a:pos x="488" y="312"/>
              </a:cxn>
              <a:cxn ang="0">
                <a:pos x="568" y="288"/>
              </a:cxn>
              <a:cxn ang="0">
                <a:pos x="616" y="256"/>
              </a:cxn>
              <a:cxn ang="0">
                <a:pos x="664" y="232"/>
              </a:cxn>
              <a:cxn ang="0">
                <a:pos x="752" y="216"/>
              </a:cxn>
              <a:cxn ang="0">
                <a:pos x="808" y="216"/>
              </a:cxn>
              <a:cxn ang="0">
                <a:pos x="880" y="192"/>
              </a:cxn>
              <a:cxn ang="0">
                <a:pos x="928" y="184"/>
              </a:cxn>
              <a:cxn ang="0">
                <a:pos x="1064" y="184"/>
              </a:cxn>
              <a:cxn ang="0">
                <a:pos x="1128" y="192"/>
              </a:cxn>
              <a:cxn ang="0">
                <a:pos x="1208" y="208"/>
              </a:cxn>
              <a:cxn ang="0">
                <a:pos x="1272" y="216"/>
              </a:cxn>
              <a:cxn ang="0">
                <a:pos x="1368" y="224"/>
              </a:cxn>
              <a:cxn ang="0">
                <a:pos x="1448" y="224"/>
              </a:cxn>
              <a:cxn ang="0">
                <a:pos x="1536" y="208"/>
              </a:cxn>
              <a:cxn ang="0">
                <a:pos x="1624" y="168"/>
              </a:cxn>
              <a:cxn ang="0">
                <a:pos x="1696" y="152"/>
              </a:cxn>
              <a:cxn ang="0">
                <a:pos x="1776" y="152"/>
              </a:cxn>
              <a:cxn ang="0">
                <a:pos x="1832" y="152"/>
              </a:cxn>
              <a:cxn ang="0">
                <a:pos x="1976" y="152"/>
              </a:cxn>
              <a:cxn ang="0">
                <a:pos x="2032" y="192"/>
              </a:cxn>
              <a:cxn ang="0">
                <a:pos x="2104" y="216"/>
              </a:cxn>
              <a:cxn ang="0">
                <a:pos x="2264" y="200"/>
              </a:cxn>
              <a:cxn ang="0">
                <a:pos x="2352" y="192"/>
              </a:cxn>
              <a:cxn ang="0">
                <a:pos x="2440" y="184"/>
              </a:cxn>
              <a:cxn ang="0">
                <a:pos x="2512" y="184"/>
              </a:cxn>
              <a:cxn ang="0">
                <a:pos x="2616" y="208"/>
              </a:cxn>
              <a:cxn ang="0">
                <a:pos x="2720" y="176"/>
              </a:cxn>
              <a:cxn ang="0">
                <a:pos x="2784" y="128"/>
              </a:cxn>
              <a:cxn ang="0">
                <a:pos x="2848" y="56"/>
              </a:cxn>
              <a:cxn ang="0">
                <a:pos x="2888" y="0"/>
              </a:cxn>
              <a:cxn ang="0">
                <a:pos x="0" y="0"/>
              </a:cxn>
              <a:cxn ang="0">
                <a:pos x="0" y="280"/>
              </a:cxn>
            </a:cxnLst>
            <a:rect l="0" t="0" r="r" b="b"/>
            <a:pathLst>
              <a:path w="2888" h="336">
                <a:moveTo>
                  <a:pt x="0" y="280"/>
                </a:moveTo>
                <a:lnTo>
                  <a:pt x="88" y="264"/>
                </a:lnTo>
                <a:lnTo>
                  <a:pt x="192" y="312"/>
                </a:lnTo>
                <a:lnTo>
                  <a:pt x="272" y="320"/>
                </a:lnTo>
                <a:lnTo>
                  <a:pt x="336" y="336"/>
                </a:lnTo>
                <a:lnTo>
                  <a:pt x="432" y="328"/>
                </a:lnTo>
                <a:lnTo>
                  <a:pt x="488" y="312"/>
                </a:lnTo>
                <a:lnTo>
                  <a:pt x="568" y="288"/>
                </a:lnTo>
                <a:lnTo>
                  <a:pt x="616" y="256"/>
                </a:lnTo>
                <a:lnTo>
                  <a:pt x="664" y="232"/>
                </a:lnTo>
                <a:lnTo>
                  <a:pt x="752" y="216"/>
                </a:lnTo>
                <a:lnTo>
                  <a:pt x="808" y="216"/>
                </a:lnTo>
                <a:lnTo>
                  <a:pt x="880" y="192"/>
                </a:lnTo>
                <a:lnTo>
                  <a:pt x="928" y="184"/>
                </a:lnTo>
                <a:lnTo>
                  <a:pt x="1064" y="184"/>
                </a:lnTo>
                <a:lnTo>
                  <a:pt x="1128" y="192"/>
                </a:lnTo>
                <a:lnTo>
                  <a:pt x="1208" y="208"/>
                </a:lnTo>
                <a:lnTo>
                  <a:pt x="1272" y="216"/>
                </a:lnTo>
                <a:lnTo>
                  <a:pt x="1368" y="224"/>
                </a:lnTo>
                <a:lnTo>
                  <a:pt x="1448" y="224"/>
                </a:lnTo>
                <a:lnTo>
                  <a:pt x="1536" y="208"/>
                </a:lnTo>
                <a:lnTo>
                  <a:pt x="1624" y="168"/>
                </a:lnTo>
                <a:lnTo>
                  <a:pt x="1696" y="152"/>
                </a:lnTo>
                <a:lnTo>
                  <a:pt x="1776" y="152"/>
                </a:lnTo>
                <a:lnTo>
                  <a:pt x="1832" y="152"/>
                </a:lnTo>
                <a:lnTo>
                  <a:pt x="1976" y="152"/>
                </a:lnTo>
                <a:lnTo>
                  <a:pt x="2032" y="192"/>
                </a:lnTo>
                <a:lnTo>
                  <a:pt x="2104" y="216"/>
                </a:lnTo>
                <a:lnTo>
                  <a:pt x="2264" y="200"/>
                </a:lnTo>
                <a:lnTo>
                  <a:pt x="2352" y="192"/>
                </a:lnTo>
                <a:lnTo>
                  <a:pt x="2440" y="184"/>
                </a:lnTo>
                <a:lnTo>
                  <a:pt x="2512" y="184"/>
                </a:lnTo>
                <a:lnTo>
                  <a:pt x="2616" y="208"/>
                </a:lnTo>
                <a:lnTo>
                  <a:pt x="2720" y="176"/>
                </a:lnTo>
                <a:lnTo>
                  <a:pt x="2784" y="128"/>
                </a:lnTo>
                <a:lnTo>
                  <a:pt x="2848" y="56"/>
                </a:lnTo>
                <a:lnTo>
                  <a:pt x="2888" y="0"/>
                </a:lnTo>
                <a:lnTo>
                  <a:pt x="0" y="0"/>
                </a:lnTo>
                <a:lnTo>
                  <a:pt x="0" y="280"/>
                </a:lnTo>
                <a:close/>
              </a:path>
            </a:pathLst>
          </a:custGeom>
          <a:solidFill>
            <a:srgbClr val="D9B38D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39" name="Freeform 267"/>
          <p:cNvSpPr>
            <a:spLocks/>
          </p:cNvSpPr>
          <p:nvPr/>
        </p:nvSpPr>
        <p:spPr bwMode="auto">
          <a:xfrm>
            <a:off x="3695700" y="5384800"/>
            <a:ext cx="4737100" cy="1054100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8" y="568"/>
              </a:cxn>
              <a:cxn ang="0">
                <a:pos x="40" y="480"/>
              </a:cxn>
              <a:cxn ang="0">
                <a:pos x="120" y="424"/>
              </a:cxn>
              <a:cxn ang="0">
                <a:pos x="240" y="408"/>
              </a:cxn>
              <a:cxn ang="0">
                <a:pos x="344" y="352"/>
              </a:cxn>
              <a:cxn ang="0">
                <a:pos x="432" y="312"/>
              </a:cxn>
              <a:cxn ang="0">
                <a:pos x="544" y="256"/>
              </a:cxn>
              <a:cxn ang="0">
                <a:pos x="656" y="216"/>
              </a:cxn>
              <a:cxn ang="0">
                <a:pos x="752" y="184"/>
              </a:cxn>
              <a:cxn ang="0">
                <a:pos x="896" y="144"/>
              </a:cxn>
              <a:cxn ang="0">
                <a:pos x="1000" y="136"/>
              </a:cxn>
              <a:cxn ang="0">
                <a:pos x="1128" y="128"/>
              </a:cxn>
              <a:cxn ang="0">
                <a:pos x="1232" y="128"/>
              </a:cxn>
              <a:cxn ang="0">
                <a:pos x="1416" y="128"/>
              </a:cxn>
              <a:cxn ang="0">
                <a:pos x="1560" y="128"/>
              </a:cxn>
              <a:cxn ang="0">
                <a:pos x="1672" y="128"/>
              </a:cxn>
              <a:cxn ang="0">
                <a:pos x="1840" y="144"/>
              </a:cxn>
              <a:cxn ang="0">
                <a:pos x="1976" y="136"/>
              </a:cxn>
              <a:cxn ang="0">
                <a:pos x="2152" y="64"/>
              </a:cxn>
              <a:cxn ang="0">
                <a:pos x="2264" y="32"/>
              </a:cxn>
              <a:cxn ang="0">
                <a:pos x="2408" y="24"/>
              </a:cxn>
              <a:cxn ang="0">
                <a:pos x="2560" y="8"/>
              </a:cxn>
              <a:cxn ang="0">
                <a:pos x="2624" y="0"/>
              </a:cxn>
              <a:cxn ang="0">
                <a:pos x="2768" y="0"/>
              </a:cxn>
              <a:cxn ang="0">
                <a:pos x="2856" y="16"/>
              </a:cxn>
              <a:cxn ang="0">
                <a:pos x="2936" y="48"/>
              </a:cxn>
              <a:cxn ang="0">
                <a:pos x="2984" y="48"/>
              </a:cxn>
              <a:cxn ang="0">
                <a:pos x="2984" y="624"/>
              </a:cxn>
              <a:cxn ang="0">
                <a:pos x="0" y="664"/>
              </a:cxn>
            </a:cxnLst>
            <a:rect l="0" t="0" r="r" b="b"/>
            <a:pathLst>
              <a:path w="2984" h="664">
                <a:moveTo>
                  <a:pt x="0" y="664"/>
                </a:moveTo>
                <a:lnTo>
                  <a:pt x="8" y="568"/>
                </a:lnTo>
                <a:lnTo>
                  <a:pt x="40" y="480"/>
                </a:lnTo>
                <a:lnTo>
                  <a:pt x="120" y="424"/>
                </a:lnTo>
                <a:lnTo>
                  <a:pt x="240" y="408"/>
                </a:lnTo>
                <a:lnTo>
                  <a:pt x="344" y="352"/>
                </a:lnTo>
                <a:lnTo>
                  <a:pt x="432" y="312"/>
                </a:lnTo>
                <a:lnTo>
                  <a:pt x="544" y="256"/>
                </a:lnTo>
                <a:lnTo>
                  <a:pt x="656" y="216"/>
                </a:lnTo>
                <a:lnTo>
                  <a:pt x="752" y="184"/>
                </a:lnTo>
                <a:lnTo>
                  <a:pt x="896" y="144"/>
                </a:lnTo>
                <a:lnTo>
                  <a:pt x="1000" y="136"/>
                </a:lnTo>
                <a:lnTo>
                  <a:pt x="1128" y="128"/>
                </a:lnTo>
                <a:lnTo>
                  <a:pt x="1232" y="128"/>
                </a:lnTo>
                <a:lnTo>
                  <a:pt x="1416" y="128"/>
                </a:lnTo>
                <a:lnTo>
                  <a:pt x="1560" y="128"/>
                </a:lnTo>
                <a:lnTo>
                  <a:pt x="1672" y="128"/>
                </a:lnTo>
                <a:lnTo>
                  <a:pt x="1840" y="144"/>
                </a:lnTo>
                <a:lnTo>
                  <a:pt x="1976" y="136"/>
                </a:lnTo>
                <a:lnTo>
                  <a:pt x="2152" y="64"/>
                </a:lnTo>
                <a:lnTo>
                  <a:pt x="2264" y="32"/>
                </a:lnTo>
                <a:lnTo>
                  <a:pt x="2408" y="24"/>
                </a:lnTo>
                <a:lnTo>
                  <a:pt x="2560" y="8"/>
                </a:lnTo>
                <a:lnTo>
                  <a:pt x="2624" y="0"/>
                </a:lnTo>
                <a:lnTo>
                  <a:pt x="2768" y="0"/>
                </a:lnTo>
                <a:lnTo>
                  <a:pt x="2856" y="16"/>
                </a:lnTo>
                <a:lnTo>
                  <a:pt x="2936" y="48"/>
                </a:lnTo>
                <a:lnTo>
                  <a:pt x="2984" y="48"/>
                </a:lnTo>
                <a:lnTo>
                  <a:pt x="2984" y="624"/>
                </a:lnTo>
                <a:lnTo>
                  <a:pt x="0" y="664"/>
                </a:lnTo>
                <a:close/>
              </a:path>
            </a:pathLst>
          </a:custGeom>
          <a:solidFill>
            <a:srgbClr val="D9B38D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38" name="Freeform 266"/>
          <p:cNvSpPr>
            <a:spLocks/>
          </p:cNvSpPr>
          <p:nvPr/>
        </p:nvSpPr>
        <p:spPr bwMode="auto">
          <a:xfrm>
            <a:off x="342900" y="5308600"/>
            <a:ext cx="2044700" cy="1206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0"/>
              </a:cxn>
              <a:cxn ang="0">
                <a:pos x="1264" y="760"/>
              </a:cxn>
              <a:cxn ang="0">
                <a:pos x="1288" y="672"/>
              </a:cxn>
              <a:cxn ang="0">
                <a:pos x="1248" y="632"/>
              </a:cxn>
              <a:cxn ang="0">
                <a:pos x="1208" y="560"/>
              </a:cxn>
              <a:cxn ang="0">
                <a:pos x="1160" y="504"/>
              </a:cxn>
              <a:cxn ang="0">
                <a:pos x="1104" y="456"/>
              </a:cxn>
              <a:cxn ang="0">
                <a:pos x="1096" y="360"/>
              </a:cxn>
              <a:cxn ang="0">
                <a:pos x="1040" y="264"/>
              </a:cxn>
              <a:cxn ang="0">
                <a:pos x="960" y="232"/>
              </a:cxn>
              <a:cxn ang="0">
                <a:pos x="864" y="224"/>
              </a:cxn>
              <a:cxn ang="0">
                <a:pos x="752" y="184"/>
              </a:cxn>
              <a:cxn ang="0">
                <a:pos x="624" y="128"/>
              </a:cxn>
              <a:cxn ang="0">
                <a:pos x="528" y="96"/>
              </a:cxn>
              <a:cxn ang="0">
                <a:pos x="400" y="80"/>
              </a:cxn>
              <a:cxn ang="0">
                <a:pos x="240" y="16"/>
              </a:cxn>
              <a:cxn ang="0">
                <a:pos x="168" y="16"/>
              </a:cxn>
              <a:cxn ang="0">
                <a:pos x="72" y="0"/>
              </a:cxn>
              <a:cxn ang="0">
                <a:pos x="0" y="0"/>
              </a:cxn>
            </a:cxnLst>
            <a:rect l="0" t="0" r="r" b="b"/>
            <a:pathLst>
              <a:path w="1288" h="760">
                <a:moveTo>
                  <a:pt x="0" y="0"/>
                </a:moveTo>
                <a:lnTo>
                  <a:pt x="0" y="760"/>
                </a:lnTo>
                <a:lnTo>
                  <a:pt x="1264" y="760"/>
                </a:lnTo>
                <a:lnTo>
                  <a:pt x="1288" y="672"/>
                </a:lnTo>
                <a:lnTo>
                  <a:pt x="1248" y="632"/>
                </a:lnTo>
                <a:lnTo>
                  <a:pt x="1208" y="560"/>
                </a:lnTo>
                <a:lnTo>
                  <a:pt x="1160" y="504"/>
                </a:lnTo>
                <a:lnTo>
                  <a:pt x="1104" y="456"/>
                </a:lnTo>
                <a:lnTo>
                  <a:pt x="1096" y="360"/>
                </a:lnTo>
                <a:lnTo>
                  <a:pt x="1040" y="264"/>
                </a:lnTo>
                <a:lnTo>
                  <a:pt x="960" y="232"/>
                </a:lnTo>
                <a:lnTo>
                  <a:pt x="864" y="224"/>
                </a:lnTo>
                <a:lnTo>
                  <a:pt x="752" y="184"/>
                </a:lnTo>
                <a:lnTo>
                  <a:pt x="624" y="128"/>
                </a:lnTo>
                <a:lnTo>
                  <a:pt x="528" y="96"/>
                </a:lnTo>
                <a:lnTo>
                  <a:pt x="400" y="80"/>
                </a:lnTo>
                <a:lnTo>
                  <a:pt x="240" y="16"/>
                </a:lnTo>
                <a:lnTo>
                  <a:pt x="168" y="16"/>
                </a:lnTo>
                <a:lnTo>
                  <a:pt x="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9B38D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40" name="Freeform 168"/>
          <p:cNvSpPr>
            <a:spLocks/>
          </p:cNvSpPr>
          <p:nvPr/>
        </p:nvSpPr>
        <p:spPr bwMode="auto">
          <a:xfrm>
            <a:off x="7002463" y="2376488"/>
            <a:ext cx="1003300" cy="539750"/>
          </a:xfrm>
          <a:custGeom>
            <a:avLst/>
            <a:gdLst/>
            <a:ahLst/>
            <a:cxnLst>
              <a:cxn ang="0">
                <a:pos x="316" y="25"/>
              </a:cxn>
              <a:cxn ang="0">
                <a:pos x="261" y="17"/>
              </a:cxn>
              <a:cxn ang="0">
                <a:pos x="203" y="4"/>
              </a:cxn>
              <a:cxn ang="0">
                <a:pos x="171" y="1"/>
              </a:cxn>
              <a:cxn ang="0">
                <a:pos x="134" y="0"/>
              </a:cxn>
              <a:cxn ang="0">
                <a:pos x="92" y="5"/>
              </a:cxn>
              <a:cxn ang="0">
                <a:pos x="45" y="16"/>
              </a:cxn>
              <a:cxn ang="0">
                <a:pos x="18" y="34"/>
              </a:cxn>
              <a:cxn ang="0">
                <a:pos x="4" y="47"/>
              </a:cxn>
              <a:cxn ang="0">
                <a:pos x="0" y="61"/>
              </a:cxn>
              <a:cxn ang="0">
                <a:pos x="18" y="88"/>
              </a:cxn>
              <a:cxn ang="0">
                <a:pos x="65" y="116"/>
              </a:cxn>
              <a:cxn ang="0">
                <a:pos x="101" y="123"/>
              </a:cxn>
              <a:cxn ang="0">
                <a:pos x="140" y="127"/>
              </a:cxn>
              <a:cxn ang="0">
                <a:pos x="166" y="132"/>
              </a:cxn>
              <a:cxn ang="0">
                <a:pos x="198" y="142"/>
              </a:cxn>
              <a:cxn ang="0">
                <a:pos x="265" y="165"/>
              </a:cxn>
              <a:cxn ang="0">
                <a:pos x="306" y="179"/>
              </a:cxn>
              <a:cxn ang="0">
                <a:pos x="345" y="197"/>
              </a:cxn>
              <a:cxn ang="0">
                <a:pos x="406" y="233"/>
              </a:cxn>
              <a:cxn ang="0">
                <a:pos x="446" y="263"/>
              </a:cxn>
              <a:cxn ang="0">
                <a:pos x="468" y="289"/>
              </a:cxn>
              <a:cxn ang="0">
                <a:pos x="490" y="311"/>
              </a:cxn>
              <a:cxn ang="0">
                <a:pos x="532" y="332"/>
              </a:cxn>
              <a:cxn ang="0">
                <a:pos x="562" y="339"/>
              </a:cxn>
              <a:cxn ang="0">
                <a:pos x="585" y="338"/>
              </a:cxn>
              <a:cxn ang="0">
                <a:pos x="623" y="332"/>
              </a:cxn>
              <a:cxn ang="0">
                <a:pos x="626" y="310"/>
              </a:cxn>
              <a:cxn ang="0">
                <a:pos x="631" y="286"/>
              </a:cxn>
              <a:cxn ang="0">
                <a:pos x="631" y="258"/>
              </a:cxn>
              <a:cxn ang="0">
                <a:pos x="623" y="224"/>
              </a:cxn>
              <a:cxn ang="0">
                <a:pos x="602" y="193"/>
              </a:cxn>
              <a:cxn ang="0">
                <a:pos x="588" y="184"/>
              </a:cxn>
              <a:cxn ang="0">
                <a:pos x="569" y="169"/>
              </a:cxn>
              <a:cxn ang="0">
                <a:pos x="530" y="135"/>
              </a:cxn>
              <a:cxn ang="0">
                <a:pos x="487" y="106"/>
              </a:cxn>
              <a:cxn ang="0">
                <a:pos x="448" y="80"/>
              </a:cxn>
              <a:cxn ang="0">
                <a:pos x="406" y="61"/>
              </a:cxn>
              <a:cxn ang="0">
                <a:pos x="374" y="52"/>
              </a:cxn>
              <a:cxn ang="0">
                <a:pos x="343" y="43"/>
              </a:cxn>
              <a:cxn ang="0">
                <a:pos x="307" y="25"/>
              </a:cxn>
              <a:cxn ang="0">
                <a:pos x="316" y="25"/>
              </a:cxn>
            </a:cxnLst>
            <a:rect l="0" t="0" r="r" b="b"/>
            <a:pathLst>
              <a:path w="632" h="340">
                <a:moveTo>
                  <a:pt x="316" y="25"/>
                </a:moveTo>
                <a:lnTo>
                  <a:pt x="261" y="17"/>
                </a:lnTo>
                <a:lnTo>
                  <a:pt x="203" y="4"/>
                </a:lnTo>
                <a:lnTo>
                  <a:pt x="171" y="1"/>
                </a:lnTo>
                <a:lnTo>
                  <a:pt x="134" y="0"/>
                </a:lnTo>
                <a:lnTo>
                  <a:pt x="92" y="5"/>
                </a:lnTo>
                <a:lnTo>
                  <a:pt x="45" y="16"/>
                </a:lnTo>
                <a:lnTo>
                  <a:pt x="18" y="34"/>
                </a:lnTo>
                <a:lnTo>
                  <a:pt x="4" y="47"/>
                </a:lnTo>
                <a:lnTo>
                  <a:pt x="0" y="61"/>
                </a:lnTo>
                <a:lnTo>
                  <a:pt x="18" y="88"/>
                </a:lnTo>
                <a:lnTo>
                  <a:pt x="65" y="116"/>
                </a:lnTo>
                <a:lnTo>
                  <a:pt x="101" y="123"/>
                </a:lnTo>
                <a:lnTo>
                  <a:pt x="140" y="127"/>
                </a:lnTo>
                <a:lnTo>
                  <a:pt x="166" y="132"/>
                </a:lnTo>
                <a:lnTo>
                  <a:pt x="198" y="142"/>
                </a:lnTo>
                <a:lnTo>
                  <a:pt x="265" y="165"/>
                </a:lnTo>
                <a:lnTo>
                  <a:pt x="306" y="179"/>
                </a:lnTo>
                <a:lnTo>
                  <a:pt x="345" y="197"/>
                </a:lnTo>
                <a:lnTo>
                  <a:pt x="406" y="233"/>
                </a:lnTo>
                <a:lnTo>
                  <a:pt x="446" y="263"/>
                </a:lnTo>
                <a:lnTo>
                  <a:pt x="468" y="289"/>
                </a:lnTo>
                <a:lnTo>
                  <a:pt x="490" y="311"/>
                </a:lnTo>
                <a:lnTo>
                  <a:pt x="532" y="332"/>
                </a:lnTo>
                <a:lnTo>
                  <a:pt x="562" y="339"/>
                </a:lnTo>
                <a:lnTo>
                  <a:pt x="585" y="338"/>
                </a:lnTo>
                <a:lnTo>
                  <a:pt x="623" y="332"/>
                </a:lnTo>
                <a:lnTo>
                  <a:pt x="626" y="310"/>
                </a:lnTo>
                <a:lnTo>
                  <a:pt x="631" y="286"/>
                </a:lnTo>
                <a:lnTo>
                  <a:pt x="631" y="258"/>
                </a:lnTo>
                <a:lnTo>
                  <a:pt x="623" y="224"/>
                </a:lnTo>
                <a:lnTo>
                  <a:pt x="602" y="193"/>
                </a:lnTo>
                <a:lnTo>
                  <a:pt x="588" y="184"/>
                </a:lnTo>
                <a:lnTo>
                  <a:pt x="569" y="169"/>
                </a:lnTo>
                <a:lnTo>
                  <a:pt x="530" y="135"/>
                </a:lnTo>
                <a:lnTo>
                  <a:pt x="487" y="106"/>
                </a:lnTo>
                <a:lnTo>
                  <a:pt x="448" y="80"/>
                </a:lnTo>
                <a:lnTo>
                  <a:pt x="406" y="61"/>
                </a:lnTo>
                <a:lnTo>
                  <a:pt x="374" y="52"/>
                </a:lnTo>
                <a:lnTo>
                  <a:pt x="343" y="43"/>
                </a:lnTo>
                <a:lnTo>
                  <a:pt x="307" y="25"/>
                </a:lnTo>
                <a:lnTo>
                  <a:pt x="316" y="25"/>
                </a:lnTo>
              </a:path>
            </a:pathLst>
          </a:custGeom>
          <a:solidFill>
            <a:srgbClr val="D9B38D"/>
          </a:solidFill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9" name="Freeform 27"/>
          <p:cNvSpPr>
            <a:spLocks/>
          </p:cNvSpPr>
          <p:nvPr/>
        </p:nvSpPr>
        <p:spPr bwMode="auto">
          <a:xfrm>
            <a:off x="6054725" y="2698750"/>
            <a:ext cx="1544638" cy="1227138"/>
          </a:xfrm>
          <a:custGeom>
            <a:avLst/>
            <a:gdLst/>
            <a:ahLst/>
            <a:cxnLst>
              <a:cxn ang="0">
                <a:pos x="59" y="131"/>
              </a:cxn>
              <a:cxn ang="0">
                <a:pos x="109" y="102"/>
              </a:cxn>
              <a:cxn ang="0">
                <a:pos x="147" y="100"/>
              </a:cxn>
              <a:cxn ang="0">
                <a:pos x="209" y="73"/>
              </a:cxn>
              <a:cxn ang="0">
                <a:pos x="235" y="34"/>
              </a:cxn>
              <a:cxn ang="0">
                <a:pos x="290" y="3"/>
              </a:cxn>
              <a:cxn ang="0">
                <a:pos x="343" y="2"/>
              </a:cxn>
              <a:cxn ang="0">
                <a:pos x="398" y="12"/>
              </a:cxn>
              <a:cxn ang="0">
                <a:pos x="506" y="21"/>
              </a:cxn>
              <a:cxn ang="0">
                <a:pos x="569" y="30"/>
              </a:cxn>
              <a:cxn ang="0">
                <a:pos x="624" y="57"/>
              </a:cxn>
              <a:cxn ang="0">
                <a:pos x="677" y="109"/>
              </a:cxn>
              <a:cxn ang="0">
                <a:pos x="708" y="158"/>
              </a:cxn>
              <a:cxn ang="0">
                <a:pos x="732" y="201"/>
              </a:cxn>
              <a:cxn ang="0">
                <a:pos x="787" y="228"/>
              </a:cxn>
              <a:cxn ang="0">
                <a:pos x="841" y="255"/>
              </a:cxn>
              <a:cxn ang="0">
                <a:pos x="859" y="292"/>
              </a:cxn>
              <a:cxn ang="0">
                <a:pos x="904" y="355"/>
              </a:cxn>
              <a:cxn ang="0">
                <a:pos x="958" y="508"/>
              </a:cxn>
              <a:cxn ang="0">
                <a:pos x="967" y="653"/>
              </a:cxn>
              <a:cxn ang="0">
                <a:pos x="955" y="695"/>
              </a:cxn>
              <a:cxn ang="0">
                <a:pos x="914" y="728"/>
              </a:cxn>
              <a:cxn ang="0">
                <a:pos x="812" y="744"/>
              </a:cxn>
              <a:cxn ang="0">
                <a:pos x="701" y="770"/>
              </a:cxn>
              <a:cxn ang="0">
                <a:pos x="640" y="768"/>
              </a:cxn>
              <a:cxn ang="0">
                <a:pos x="561" y="734"/>
              </a:cxn>
              <a:cxn ang="0">
                <a:pos x="519" y="697"/>
              </a:cxn>
              <a:cxn ang="0">
                <a:pos x="504" y="657"/>
              </a:cxn>
              <a:cxn ang="0">
                <a:pos x="477" y="588"/>
              </a:cxn>
              <a:cxn ang="0">
                <a:pos x="423" y="539"/>
              </a:cxn>
              <a:cxn ang="0">
                <a:pos x="360" y="510"/>
              </a:cxn>
              <a:cxn ang="0">
                <a:pos x="289" y="489"/>
              </a:cxn>
              <a:cxn ang="0">
                <a:pos x="190" y="441"/>
              </a:cxn>
              <a:cxn ang="0">
                <a:pos x="113" y="401"/>
              </a:cxn>
              <a:cxn ang="0">
                <a:pos x="35" y="318"/>
              </a:cxn>
              <a:cxn ang="0">
                <a:pos x="13" y="247"/>
              </a:cxn>
              <a:cxn ang="0">
                <a:pos x="0" y="194"/>
              </a:cxn>
              <a:cxn ang="0">
                <a:pos x="13" y="156"/>
              </a:cxn>
              <a:cxn ang="0">
                <a:pos x="55" y="138"/>
              </a:cxn>
            </a:cxnLst>
            <a:rect l="0" t="0" r="r" b="b"/>
            <a:pathLst>
              <a:path w="973" h="773">
                <a:moveTo>
                  <a:pt x="46" y="147"/>
                </a:moveTo>
                <a:lnTo>
                  <a:pt x="59" y="131"/>
                </a:lnTo>
                <a:lnTo>
                  <a:pt x="82" y="111"/>
                </a:lnTo>
                <a:lnTo>
                  <a:pt x="109" y="102"/>
                </a:lnTo>
                <a:lnTo>
                  <a:pt x="132" y="99"/>
                </a:lnTo>
                <a:lnTo>
                  <a:pt x="147" y="100"/>
                </a:lnTo>
                <a:lnTo>
                  <a:pt x="181" y="93"/>
                </a:lnTo>
                <a:lnTo>
                  <a:pt x="209" y="73"/>
                </a:lnTo>
                <a:lnTo>
                  <a:pt x="222" y="54"/>
                </a:lnTo>
                <a:lnTo>
                  <a:pt x="235" y="34"/>
                </a:lnTo>
                <a:lnTo>
                  <a:pt x="263" y="12"/>
                </a:lnTo>
                <a:lnTo>
                  <a:pt x="290" y="3"/>
                </a:lnTo>
                <a:lnTo>
                  <a:pt x="323" y="0"/>
                </a:lnTo>
                <a:lnTo>
                  <a:pt x="343" y="2"/>
                </a:lnTo>
                <a:lnTo>
                  <a:pt x="364" y="7"/>
                </a:lnTo>
                <a:lnTo>
                  <a:pt x="398" y="12"/>
                </a:lnTo>
                <a:lnTo>
                  <a:pt x="453" y="13"/>
                </a:lnTo>
                <a:lnTo>
                  <a:pt x="506" y="21"/>
                </a:lnTo>
                <a:lnTo>
                  <a:pt x="545" y="26"/>
                </a:lnTo>
                <a:lnTo>
                  <a:pt x="569" y="30"/>
                </a:lnTo>
                <a:lnTo>
                  <a:pt x="591" y="38"/>
                </a:lnTo>
                <a:lnTo>
                  <a:pt x="624" y="57"/>
                </a:lnTo>
                <a:lnTo>
                  <a:pt x="665" y="91"/>
                </a:lnTo>
                <a:lnTo>
                  <a:pt x="677" y="109"/>
                </a:lnTo>
                <a:lnTo>
                  <a:pt x="696" y="138"/>
                </a:lnTo>
                <a:lnTo>
                  <a:pt x="708" y="158"/>
                </a:lnTo>
                <a:lnTo>
                  <a:pt x="712" y="172"/>
                </a:lnTo>
                <a:lnTo>
                  <a:pt x="732" y="201"/>
                </a:lnTo>
                <a:lnTo>
                  <a:pt x="762" y="222"/>
                </a:lnTo>
                <a:lnTo>
                  <a:pt x="787" y="228"/>
                </a:lnTo>
                <a:lnTo>
                  <a:pt x="811" y="234"/>
                </a:lnTo>
                <a:lnTo>
                  <a:pt x="841" y="255"/>
                </a:lnTo>
                <a:lnTo>
                  <a:pt x="851" y="272"/>
                </a:lnTo>
                <a:lnTo>
                  <a:pt x="859" y="292"/>
                </a:lnTo>
                <a:lnTo>
                  <a:pt x="882" y="323"/>
                </a:lnTo>
                <a:lnTo>
                  <a:pt x="904" y="355"/>
                </a:lnTo>
                <a:lnTo>
                  <a:pt x="940" y="428"/>
                </a:lnTo>
                <a:lnTo>
                  <a:pt x="958" y="508"/>
                </a:lnTo>
                <a:lnTo>
                  <a:pt x="972" y="580"/>
                </a:lnTo>
                <a:lnTo>
                  <a:pt x="967" y="653"/>
                </a:lnTo>
                <a:lnTo>
                  <a:pt x="958" y="680"/>
                </a:lnTo>
                <a:lnTo>
                  <a:pt x="955" y="695"/>
                </a:lnTo>
                <a:lnTo>
                  <a:pt x="949" y="707"/>
                </a:lnTo>
                <a:lnTo>
                  <a:pt x="914" y="728"/>
                </a:lnTo>
                <a:lnTo>
                  <a:pt x="868" y="734"/>
                </a:lnTo>
                <a:lnTo>
                  <a:pt x="812" y="744"/>
                </a:lnTo>
                <a:lnTo>
                  <a:pt x="768" y="755"/>
                </a:lnTo>
                <a:lnTo>
                  <a:pt x="701" y="770"/>
                </a:lnTo>
                <a:lnTo>
                  <a:pt x="671" y="772"/>
                </a:lnTo>
                <a:lnTo>
                  <a:pt x="640" y="768"/>
                </a:lnTo>
                <a:lnTo>
                  <a:pt x="604" y="755"/>
                </a:lnTo>
                <a:lnTo>
                  <a:pt x="561" y="734"/>
                </a:lnTo>
                <a:lnTo>
                  <a:pt x="535" y="716"/>
                </a:lnTo>
                <a:lnTo>
                  <a:pt x="519" y="697"/>
                </a:lnTo>
                <a:lnTo>
                  <a:pt x="510" y="677"/>
                </a:lnTo>
                <a:lnTo>
                  <a:pt x="504" y="657"/>
                </a:lnTo>
                <a:lnTo>
                  <a:pt x="491" y="612"/>
                </a:lnTo>
                <a:lnTo>
                  <a:pt x="477" y="588"/>
                </a:lnTo>
                <a:lnTo>
                  <a:pt x="453" y="562"/>
                </a:lnTo>
                <a:lnTo>
                  <a:pt x="423" y="539"/>
                </a:lnTo>
                <a:lnTo>
                  <a:pt x="399" y="524"/>
                </a:lnTo>
                <a:lnTo>
                  <a:pt x="360" y="510"/>
                </a:lnTo>
                <a:lnTo>
                  <a:pt x="317" y="499"/>
                </a:lnTo>
                <a:lnTo>
                  <a:pt x="289" y="489"/>
                </a:lnTo>
                <a:lnTo>
                  <a:pt x="254" y="472"/>
                </a:lnTo>
                <a:lnTo>
                  <a:pt x="190" y="441"/>
                </a:lnTo>
                <a:lnTo>
                  <a:pt x="149" y="424"/>
                </a:lnTo>
                <a:lnTo>
                  <a:pt x="113" y="401"/>
                </a:lnTo>
                <a:lnTo>
                  <a:pt x="64" y="355"/>
                </a:lnTo>
                <a:lnTo>
                  <a:pt x="35" y="318"/>
                </a:lnTo>
                <a:lnTo>
                  <a:pt x="19" y="273"/>
                </a:lnTo>
                <a:lnTo>
                  <a:pt x="13" y="247"/>
                </a:lnTo>
                <a:lnTo>
                  <a:pt x="10" y="219"/>
                </a:lnTo>
                <a:lnTo>
                  <a:pt x="0" y="194"/>
                </a:lnTo>
                <a:lnTo>
                  <a:pt x="1" y="174"/>
                </a:lnTo>
                <a:lnTo>
                  <a:pt x="13" y="156"/>
                </a:lnTo>
                <a:lnTo>
                  <a:pt x="30" y="144"/>
                </a:lnTo>
                <a:lnTo>
                  <a:pt x="55" y="138"/>
                </a:lnTo>
                <a:lnTo>
                  <a:pt x="46" y="147"/>
                </a:lnTo>
              </a:path>
            </a:pathLst>
          </a:custGeom>
          <a:solidFill>
            <a:srgbClr val="D9B38D"/>
          </a:solidFill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6" name="Freeform 24"/>
          <p:cNvSpPr>
            <a:spLocks/>
          </p:cNvSpPr>
          <p:nvPr/>
        </p:nvSpPr>
        <p:spPr bwMode="auto">
          <a:xfrm>
            <a:off x="5318125" y="1728788"/>
            <a:ext cx="1066800" cy="1019175"/>
          </a:xfrm>
          <a:custGeom>
            <a:avLst/>
            <a:gdLst/>
            <a:ahLst/>
            <a:cxnLst>
              <a:cxn ang="0">
                <a:pos x="587" y="613"/>
              </a:cxn>
              <a:cxn ang="0">
                <a:pos x="649" y="583"/>
              </a:cxn>
              <a:cxn ang="0">
                <a:pos x="671" y="516"/>
              </a:cxn>
              <a:cxn ang="0">
                <a:pos x="663" y="470"/>
              </a:cxn>
              <a:cxn ang="0">
                <a:pos x="639" y="361"/>
              </a:cxn>
              <a:cxn ang="0">
                <a:pos x="608" y="277"/>
              </a:cxn>
              <a:cxn ang="0">
                <a:pos x="570" y="169"/>
              </a:cxn>
              <a:cxn ang="0">
                <a:pos x="537" y="90"/>
              </a:cxn>
              <a:cxn ang="0">
                <a:pos x="510" y="54"/>
              </a:cxn>
              <a:cxn ang="0">
                <a:pos x="449" y="37"/>
              </a:cxn>
              <a:cxn ang="0">
                <a:pos x="402" y="36"/>
              </a:cxn>
              <a:cxn ang="0">
                <a:pos x="361" y="32"/>
              </a:cxn>
              <a:cxn ang="0">
                <a:pos x="293" y="15"/>
              </a:cxn>
              <a:cxn ang="0">
                <a:pos x="238" y="0"/>
              </a:cxn>
              <a:cxn ang="0">
                <a:pos x="141" y="3"/>
              </a:cxn>
              <a:cxn ang="0">
                <a:pos x="62" y="47"/>
              </a:cxn>
              <a:cxn ang="0">
                <a:pos x="29" y="83"/>
              </a:cxn>
              <a:cxn ang="0">
                <a:pos x="2" y="147"/>
              </a:cxn>
              <a:cxn ang="0">
                <a:pos x="2" y="191"/>
              </a:cxn>
              <a:cxn ang="0">
                <a:pos x="3" y="255"/>
              </a:cxn>
              <a:cxn ang="0">
                <a:pos x="2" y="292"/>
              </a:cxn>
              <a:cxn ang="0">
                <a:pos x="28" y="331"/>
              </a:cxn>
              <a:cxn ang="0">
                <a:pos x="87" y="368"/>
              </a:cxn>
              <a:cxn ang="0">
                <a:pos x="166" y="448"/>
              </a:cxn>
              <a:cxn ang="0">
                <a:pos x="207" y="522"/>
              </a:cxn>
              <a:cxn ang="0">
                <a:pos x="260" y="593"/>
              </a:cxn>
              <a:cxn ang="0">
                <a:pos x="310" y="618"/>
              </a:cxn>
              <a:cxn ang="0">
                <a:pos x="361" y="621"/>
              </a:cxn>
              <a:cxn ang="0">
                <a:pos x="442" y="630"/>
              </a:cxn>
              <a:cxn ang="0">
                <a:pos x="493" y="641"/>
              </a:cxn>
              <a:cxn ang="0">
                <a:pos x="537" y="623"/>
              </a:cxn>
              <a:cxn ang="0">
                <a:pos x="564" y="614"/>
              </a:cxn>
            </a:cxnLst>
            <a:rect l="0" t="0" r="r" b="b"/>
            <a:pathLst>
              <a:path w="672" h="642">
                <a:moveTo>
                  <a:pt x="564" y="614"/>
                </a:moveTo>
                <a:lnTo>
                  <a:pt x="587" y="613"/>
                </a:lnTo>
                <a:lnTo>
                  <a:pt x="619" y="605"/>
                </a:lnTo>
                <a:lnTo>
                  <a:pt x="649" y="583"/>
                </a:lnTo>
                <a:lnTo>
                  <a:pt x="663" y="550"/>
                </a:lnTo>
                <a:lnTo>
                  <a:pt x="671" y="516"/>
                </a:lnTo>
                <a:lnTo>
                  <a:pt x="670" y="494"/>
                </a:lnTo>
                <a:lnTo>
                  <a:pt x="663" y="470"/>
                </a:lnTo>
                <a:lnTo>
                  <a:pt x="655" y="433"/>
                </a:lnTo>
                <a:lnTo>
                  <a:pt x="639" y="361"/>
                </a:lnTo>
                <a:lnTo>
                  <a:pt x="625" y="319"/>
                </a:lnTo>
                <a:lnTo>
                  <a:pt x="608" y="277"/>
                </a:lnTo>
                <a:lnTo>
                  <a:pt x="582" y="207"/>
                </a:lnTo>
                <a:lnTo>
                  <a:pt x="570" y="169"/>
                </a:lnTo>
                <a:lnTo>
                  <a:pt x="563" y="146"/>
                </a:lnTo>
                <a:lnTo>
                  <a:pt x="537" y="90"/>
                </a:lnTo>
                <a:lnTo>
                  <a:pt x="526" y="68"/>
                </a:lnTo>
                <a:lnTo>
                  <a:pt x="510" y="54"/>
                </a:lnTo>
                <a:lnTo>
                  <a:pt x="469" y="37"/>
                </a:lnTo>
                <a:lnTo>
                  <a:pt x="449" y="37"/>
                </a:lnTo>
                <a:lnTo>
                  <a:pt x="420" y="36"/>
                </a:lnTo>
                <a:lnTo>
                  <a:pt x="402" y="36"/>
                </a:lnTo>
                <a:lnTo>
                  <a:pt x="384" y="36"/>
                </a:lnTo>
                <a:lnTo>
                  <a:pt x="361" y="32"/>
                </a:lnTo>
                <a:lnTo>
                  <a:pt x="338" y="27"/>
                </a:lnTo>
                <a:lnTo>
                  <a:pt x="293" y="15"/>
                </a:lnTo>
                <a:lnTo>
                  <a:pt x="266" y="6"/>
                </a:lnTo>
                <a:lnTo>
                  <a:pt x="238" y="0"/>
                </a:lnTo>
                <a:lnTo>
                  <a:pt x="194" y="0"/>
                </a:lnTo>
                <a:lnTo>
                  <a:pt x="141" y="3"/>
                </a:lnTo>
                <a:lnTo>
                  <a:pt x="95" y="27"/>
                </a:lnTo>
                <a:lnTo>
                  <a:pt x="62" y="47"/>
                </a:lnTo>
                <a:lnTo>
                  <a:pt x="43" y="62"/>
                </a:lnTo>
                <a:lnTo>
                  <a:pt x="29" y="83"/>
                </a:lnTo>
                <a:lnTo>
                  <a:pt x="13" y="117"/>
                </a:lnTo>
                <a:lnTo>
                  <a:pt x="2" y="147"/>
                </a:lnTo>
                <a:lnTo>
                  <a:pt x="0" y="168"/>
                </a:lnTo>
                <a:lnTo>
                  <a:pt x="2" y="191"/>
                </a:lnTo>
                <a:lnTo>
                  <a:pt x="4" y="225"/>
                </a:lnTo>
                <a:lnTo>
                  <a:pt x="3" y="255"/>
                </a:lnTo>
                <a:lnTo>
                  <a:pt x="0" y="274"/>
                </a:lnTo>
                <a:lnTo>
                  <a:pt x="2" y="292"/>
                </a:lnTo>
                <a:lnTo>
                  <a:pt x="13" y="316"/>
                </a:lnTo>
                <a:lnTo>
                  <a:pt x="28" y="331"/>
                </a:lnTo>
                <a:lnTo>
                  <a:pt x="49" y="343"/>
                </a:lnTo>
                <a:lnTo>
                  <a:pt x="87" y="368"/>
                </a:lnTo>
                <a:lnTo>
                  <a:pt x="122" y="397"/>
                </a:lnTo>
                <a:lnTo>
                  <a:pt x="166" y="448"/>
                </a:lnTo>
                <a:lnTo>
                  <a:pt x="187" y="484"/>
                </a:lnTo>
                <a:lnTo>
                  <a:pt x="207" y="522"/>
                </a:lnTo>
                <a:lnTo>
                  <a:pt x="248" y="577"/>
                </a:lnTo>
                <a:lnTo>
                  <a:pt x="260" y="593"/>
                </a:lnTo>
                <a:lnTo>
                  <a:pt x="275" y="605"/>
                </a:lnTo>
                <a:lnTo>
                  <a:pt x="310" y="618"/>
                </a:lnTo>
                <a:lnTo>
                  <a:pt x="334" y="622"/>
                </a:lnTo>
                <a:lnTo>
                  <a:pt x="361" y="621"/>
                </a:lnTo>
                <a:lnTo>
                  <a:pt x="402" y="623"/>
                </a:lnTo>
                <a:lnTo>
                  <a:pt x="442" y="630"/>
                </a:lnTo>
                <a:lnTo>
                  <a:pt x="468" y="638"/>
                </a:lnTo>
                <a:lnTo>
                  <a:pt x="493" y="641"/>
                </a:lnTo>
                <a:lnTo>
                  <a:pt x="528" y="632"/>
                </a:lnTo>
                <a:lnTo>
                  <a:pt x="537" y="623"/>
                </a:lnTo>
                <a:lnTo>
                  <a:pt x="546" y="614"/>
                </a:lnTo>
                <a:lnTo>
                  <a:pt x="564" y="614"/>
                </a:lnTo>
              </a:path>
            </a:pathLst>
          </a:custGeom>
          <a:solidFill>
            <a:srgbClr val="D9B38D"/>
          </a:solidFill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22" name="Freeform 250"/>
          <p:cNvSpPr>
            <a:spLocks/>
          </p:cNvSpPr>
          <p:nvPr/>
        </p:nvSpPr>
        <p:spPr bwMode="auto">
          <a:xfrm>
            <a:off x="369888" y="2051050"/>
            <a:ext cx="987425" cy="90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" y="31"/>
              </a:cxn>
              <a:cxn ang="0">
                <a:pos x="44" y="53"/>
              </a:cxn>
              <a:cxn ang="0">
                <a:pos x="64" y="73"/>
              </a:cxn>
              <a:cxn ang="0">
                <a:pos x="100" y="99"/>
              </a:cxn>
              <a:cxn ang="0">
                <a:pos x="126" y="109"/>
              </a:cxn>
              <a:cxn ang="0">
                <a:pos x="154" y="117"/>
              </a:cxn>
              <a:cxn ang="0">
                <a:pos x="199" y="140"/>
              </a:cxn>
              <a:cxn ang="0">
                <a:pos x="232" y="159"/>
              </a:cxn>
              <a:cxn ang="0">
                <a:pos x="276" y="192"/>
              </a:cxn>
              <a:cxn ang="0">
                <a:pos x="320" y="225"/>
              </a:cxn>
              <a:cxn ang="0">
                <a:pos x="352" y="246"/>
              </a:cxn>
              <a:cxn ang="0">
                <a:pos x="398" y="271"/>
              </a:cxn>
              <a:cxn ang="0">
                <a:pos x="430" y="283"/>
              </a:cxn>
              <a:cxn ang="0">
                <a:pos x="461" y="298"/>
              </a:cxn>
              <a:cxn ang="0">
                <a:pos x="490" y="315"/>
              </a:cxn>
              <a:cxn ang="0">
                <a:pos x="510" y="328"/>
              </a:cxn>
              <a:cxn ang="0">
                <a:pos x="523" y="343"/>
              </a:cxn>
              <a:cxn ang="0">
                <a:pos x="533" y="370"/>
              </a:cxn>
              <a:cxn ang="0">
                <a:pos x="524" y="397"/>
              </a:cxn>
              <a:cxn ang="0">
                <a:pos x="510" y="404"/>
              </a:cxn>
              <a:cxn ang="0">
                <a:pos x="497" y="406"/>
              </a:cxn>
              <a:cxn ang="0">
                <a:pos x="492" y="424"/>
              </a:cxn>
              <a:cxn ang="0">
                <a:pos x="479" y="442"/>
              </a:cxn>
              <a:cxn ang="0">
                <a:pos x="461" y="449"/>
              </a:cxn>
              <a:cxn ang="0">
                <a:pos x="447" y="449"/>
              </a:cxn>
              <a:cxn ang="0">
                <a:pos x="431" y="444"/>
              </a:cxn>
              <a:cxn ang="0">
                <a:pos x="407" y="442"/>
              </a:cxn>
              <a:cxn ang="0">
                <a:pos x="366" y="442"/>
              </a:cxn>
              <a:cxn ang="0">
                <a:pos x="326" y="442"/>
              </a:cxn>
              <a:cxn ang="0">
                <a:pos x="289" y="440"/>
              </a:cxn>
              <a:cxn ang="0">
                <a:pos x="253" y="442"/>
              </a:cxn>
              <a:cxn ang="0">
                <a:pos x="226" y="451"/>
              </a:cxn>
              <a:cxn ang="0">
                <a:pos x="199" y="466"/>
              </a:cxn>
              <a:cxn ang="0">
                <a:pos x="172" y="478"/>
              </a:cxn>
              <a:cxn ang="0">
                <a:pos x="136" y="480"/>
              </a:cxn>
              <a:cxn ang="0">
                <a:pos x="100" y="478"/>
              </a:cxn>
              <a:cxn ang="0">
                <a:pos x="57" y="482"/>
              </a:cxn>
              <a:cxn ang="0">
                <a:pos x="19" y="487"/>
              </a:cxn>
            </a:cxnLst>
            <a:rect l="0" t="0" r="r" b="b"/>
            <a:pathLst>
              <a:path w="534" h="488">
                <a:moveTo>
                  <a:pt x="0" y="0"/>
                </a:moveTo>
                <a:lnTo>
                  <a:pt x="28" y="31"/>
                </a:lnTo>
                <a:lnTo>
                  <a:pt x="44" y="53"/>
                </a:lnTo>
                <a:lnTo>
                  <a:pt x="64" y="73"/>
                </a:lnTo>
                <a:lnTo>
                  <a:pt x="100" y="99"/>
                </a:lnTo>
                <a:lnTo>
                  <a:pt x="126" y="109"/>
                </a:lnTo>
                <a:lnTo>
                  <a:pt x="154" y="117"/>
                </a:lnTo>
                <a:lnTo>
                  <a:pt x="199" y="140"/>
                </a:lnTo>
                <a:lnTo>
                  <a:pt x="232" y="159"/>
                </a:lnTo>
                <a:lnTo>
                  <a:pt x="276" y="192"/>
                </a:lnTo>
                <a:lnTo>
                  <a:pt x="320" y="225"/>
                </a:lnTo>
                <a:lnTo>
                  <a:pt x="352" y="246"/>
                </a:lnTo>
                <a:lnTo>
                  <a:pt x="398" y="271"/>
                </a:lnTo>
                <a:lnTo>
                  <a:pt x="430" y="283"/>
                </a:lnTo>
                <a:lnTo>
                  <a:pt x="461" y="298"/>
                </a:lnTo>
                <a:lnTo>
                  <a:pt x="490" y="315"/>
                </a:lnTo>
                <a:lnTo>
                  <a:pt x="510" y="328"/>
                </a:lnTo>
                <a:lnTo>
                  <a:pt x="523" y="343"/>
                </a:lnTo>
                <a:lnTo>
                  <a:pt x="533" y="370"/>
                </a:lnTo>
                <a:lnTo>
                  <a:pt x="524" y="397"/>
                </a:lnTo>
                <a:lnTo>
                  <a:pt x="510" y="404"/>
                </a:lnTo>
                <a:lnTo>
                  <a:pt x="497" y="406"/>
                </a:lnTo>
                <a:lnTo>
                  <a:pt x="492" y="424"/>
                </a:lnTo>
                <a:lnTo>
                  <a:pt x="479" y="442"/>
                </a:lnTo>
                <a:lnTo>
                  <a:pt x="461" y="449"/>
                </a:lnTo>
                <a:lnTo>
                  <a:pt x="447" y="449"/>
                </a:lnTo>
                <a:lnTo>
                  <a:pt x="431" y="444"/>
                </a:lnTo>
                <a:lnTo>
                  <a:pt x="407" y="442"/>
                </a:lnTo>
                <a:lnTo>
                  <a:pt x="366" y="442"/>
                </a:lnTo>
                <a:lnTo>
                  <a:pt x="326" y="442"/>
                </a:lnTo>
                <a:lnTo>
                  <a:pt x="289" y="440"/>
                </a:lnTo>
                <a:lnTo>
                  <a:pt x="253" y="442"/>
                </a:lnTo>
                <a:lnTo>
                  <a:pt x="226" y="451"/>
                </a:lnTo>
                <a:lnTo>
                  <a:pt x="199" y="466"/>
                </a:lnTo>
                <a:lnTo>
                  <a:pt x="172" y="478"/>
                </a:lnTo>
                <a:lnTo>
                  <a:pt x="136" y="480"/>
                </a:lnTo>
                <a:lnTo>
                  <a:pt x="100" y="478"/>
                </a:lnTo>
                <a:lnTo>
                  <a:pt x="57" y="482"/>
                </a:lnTo>
                <a:lnTo>
                  <a:pt x="19" y="487"/>
                </a:lnTo>
              </a:path>
            </a:pathLst>
          </a:custGeom>
          <a:solidFill>
            <a:srgbClr val="D9B38D"/>
          </a:solidFill>
          <a:ln w="285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065338" y="644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9875" name="Freeform 3"/>
          <p:cNvSpPr>
            <a:spLocks/>
          </p:cNvSpPr>
          <p:nvPr/>
        </p:nvSpPr>
        <p:spPr bwMode="auto">
          <a:xfrm>
            <a:off x="350838" y="5311775"/>
            <a:ext cx="2046287" cy="127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" y="6"/>
              </a:cxn>
              <a:cxn ang="0">
                <a:pos x="148" y="7"/>
              </a:cxn>
              <a:cxn ang="0">
                <a:pos x="210" y="12"/>
              </a:cxn>
              <a:cxn ang="0">
                <a:pos x="307" y="27"/>
              </a:cxn>
              <a:cxn ang="0">
                <a:pos x="338" y="35"/>
              </a:cxn>
              <a:cxn ang="0">
                <a:pos x="370" y="46"/>
              </a:cxn>
              <a:cxn ang="0">
                <a:pos x="433" y="63"/>
              </a:cxn>
              <a:cxn ang="0">
                <a:pos x="483" y="75"/>
              </a:cxn>
              <a:cxn ang="0">
                <a:pos x="514" y="81"/>
              </a:cxn>
              <a:cxn ang="0">
                <a:pos x="545" y="87"/>
              </a:cxn>
              <a:cxn ang="0">
                <a:pos x="596" y="100"/>
              </a:cxn>
              <a:cxn ang="0">
                <a:pos x="649" y="117"/>
              </a:cxn>
              <a:cxn ang="0">
                <a:pos x="704" y="136"/>
              </a:cxn>
              <a:cxn ang="0">
                <a:pos x="825" y="172"/>
              </a:cxn>
              <a:cxn ang="0">
                <a:pos x="871" y="185"/>
              </a:cxn>
              <a:cxn ang="0">
                <a:pos x="947" y="208"/>
              </a:cxn>
              <a:cxn ang="0">
                <a:pos x="1010" y="224"/>
              </a:cxn>
              <a:cxn ang="0">
                <a:pos x="1059" y="232"/>
              </a:cxn>
              <a:cxn ang="0">
                <a:pos x="1101" y="236"/>
              </a:cxn>
              <a:cxn ang="0">
                <a:pos x="1136" y="239"/>
              </a:cxn>
              <a:cxn ang="0">
                <a:pos x="1168" y="244"/>
              </a:cxn>
              <a:cxn ang="0">
                <a:pos x="1201" y="257"/>
              </a:cxn>
              <a:cxn ang="0">
                <a:pos x="1238" y="279"/>
              </a:cxn>
              <a:cxn ang="0">
                <a:pos x="1282" y="316"/>
              </a:cxn>
              <a:cxn ang="0">
                <a:pos x="1299" y="338"/>
              </a:cxn>
              <a:cxn ang="0">
                <a:pos x="1303" y="356"/>
              </a:cxn>
              <a:cxn ang="0">
                <a:pos x="1306" y="378"/>
              </a:cxn>
              <a:cxn ang="0">
                <a:pos x="1318" y="407"/>
              </a:cxn>
              <a:cxn ang="0">
                <a:pos x="1358" y="472"/>
              </a:cxn>
              <a:cxn ang="0">
                <a:pos x="1387" y="510"/>
              </a:cxn>
              <a:cxn ang="0">
                <a:pos x="1420" y="545"/>
              </a:cxn>
              <a:cxn ang="0">
                <a:pos x="1471" y="605"/>
              </a:cxn>
              <a:cxn ang="0">
                <a:pos x="1498" y="631"/>
              </a:cxn>
              <a:cxn ang="0">
                <a:pos x="1517" y="659"/>
              </a:cxn>
              <a:cxn ang="0">
                <a:pos x="1524" y="701"/>
              </a:cxn>
              <a:cxn ang="0">
                <a:pos x="1517" y="731"/>
              </a:cxn>
              <a:cxn ang="0">
                <a:pos x="1512" y="760"/>
              </a:cxn>
              <a:cxn ang="0">
                <a:pos x="1526" y="795"/>
              </a:cxn>
              <a:cxn ang="0">
                <a:pos x="1534" y="801"/>
              </a:cxn>
              <a:cxn ang="0">
                <a:pos x="1543" y="804"/>
              </a:cxn>
            </a:cxnLst>
            <a:rect l="0" t="0" r="r" b="b"/>
            <a:pathLst>
              <a:path w="1544" h="805">
                <a:moveTo>
                  <a:pt x="0" y="0"/>
                </a:moveTo>
                <a:lnTo>
                  <a:pt x="89" y="6"/>
                </a:lnTo>
                <a:lnTo>
                  <a:pt x="148" y="7"/>
                </a:lnTo>
                <a:lnTo>
                  <a:pt x="210" y="12"/>
                </a:lnTo>
                <a:lnTo>
                  <a:pt x="307" y="27"/>
                </a:lnTo>
                <a:lnTo>
                  <a:pt x="338" y="35"/>
                </a:lnTo>
                <a:lnTo>
                  <a:pt x="370" y="46"/>
                </a:lnTo>
                <a:lnTo>
                  <a:pt x="433" y="63"/>
                </a:lnTo>
                <a:lnTo>
                  <a:pt x="483" y="75"/>
                </a:lnTo>
                <a:lnTo>
                  <a:pt x="514" y="81"/>
                </a:lnTo>
                <a:lnTo>
                  <a:pt x="545" y="87"/>
                </a:lnTo>
                <a:lnTo>
                  <a:pt x="596" y="100"/>
                </a:lnTo>
                <a:lnTo>
                  <a:pt x="649" y="117"/>
                </a:lnTo>
                <a:lnTo>
                  <a:pt x="704" y="136"/>
                </a:lnTo>
                <a:lnTo>
                  <a:pt x="825" y="172"/>
                </a:lnTo>
                <a:lnTo>
                  <a:pt x="871" y="185"/>
                </a:lnTo>
                <a:lnTo>
                  <a:pt x="947" y="208"/>
                </a:lnTo>
                <a:lnTo>
                  <a:pt x="1010" y="224"/>
                </a:lnTo>
                <a:lnTo>
                  <a:pt x="1059" y="232"/>
                </a:lnTo>
                <a:lnTo>
                  <a:pt x="1101" y="236"/>
                </a:lnTo>
                <a:lnTo>
                  <a:pt x="1136" y="239"/>
                </a:lnTo>
                <a:lnTo>
                  <a:pt x="1168" y="244"/>
                </a:lnTo>
                <a:lnTo>
                  <a:pt x="1201" y="257"/>
                </a:lnTo>
                <a:lnTo>
                  <a:pt x="1238" y="279"/>
                </a:lnTo>
                <a:lnTo>
                  <a:pt x="1282" y="316"/>
                </a:lnTo>
                <a:lnTo>
                  <a:pt x="1299" y="338"/>
                </a:lnTo>
                <a:lnTo>
                  <a:pt x="1303" y="356"/>
                </a:lnTo>
                <a:lnTo>
                  <a:pt x="1306" y="378"/>
                </a:lnTo>
                <a:lnTo>
                  <a:pt x="1318" y="407"/>
                </a:lnTo>
                <a:lnTo>
                  <a:pt x="1358" y="472"/>
                </a:lnTo>
                <a:lnTo>
                  <a:pt x="1387" y="510"/>
                </a:lnTo>
                <a:lnTo>
                  <a:pt x="1420" y="545"/>
                </a:lnTo>
                <a:lnTo>
                  <a:pt x="1471" y="605"/>
                </a:lnTo>
                <a:lnTo>
                  <a:pt x="1498" y="631"/>
                </a:lnTo>
                <a:lnTo>
                  <a:pt x="1517" y="659"/>
                </a:lnTo>
                <a:lnTo>
                  <a:pt x="1524" y="701"/>
                </a:lnTo>
                <a:lnTo>
                  <a:pt x="1517" y="731"/>
                </a:lnTo>
                <a:lnTo>
                  <a:pt x="1512" y="760"/>
                </a:lnTo>
                <a:lnTo>
                  <a:pt x="1526" y="795"/>
                </a:lnTo>
                <a:lnTo>
                  <a:pt x="1534" y="801"/>
                </a:lnTo>
                <a:lnTo>
                  <a:pt x="1543" y="804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552450" y="5827713"/>
            <a:ext cx="1119188" cy="603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" y="21"/>
              </a:cxn>
              <a:cxn ang="0">
                <a:pos x="86" y="36"/>
              </a:cxn>
              <a:cxn ang="0">
                <a:pos x="122" y="51"/>
              </a:cxn>
              <a:cxn ang="0">
                <a:pos x="180" y="72"/>
              </a:cxn>
              <a:cxn ang="0">
                <a:pos x="212" y="80"/>
              </a:cxn>
              <a:cxn ang="0">
                <a:pos x="243" y="90"/>
              </a:cxn>
              <a:cxn ang="0">
                <a:pos x="327" y="120"/>
              </a:cxn>
              <a:cxn ang="0">
                <a:pos x="406" y="162"/>
              </a:cxn>
              <a:cxn ang="0">
                <a:pos x="437" y="183"/>
              </a:cxn>
              <a:cxn ang="0">
                <a:pos x="455" y="200"/>
              </a:cxn>
              <a:cxn ang="0">
                <a:pos x="472" y="215"/>
              </a:cxn>
              <a:cxn ang="0">
                <a:pos x="505" y="234"/>
              </a:cxn>
              <a:cxn ang="0">
                <a:pos x="537" y="243"/>
              </a:cxn>
              <a:cxn ang="0">
                <a:pos x="568" y="252"/>
              </a:cxn>
              <a:cxn ang="0">
                <a:pos x="614" y="272"/>
              </a:cxn>
              <a:cxn ang="0">
                <a:pos x="643" y="286"/>
              </a:cxn>
              <a:cxn ang="0">
                <a:pos x="666" y="306"/>
              </a:cxn>
              <a:cxn ang="0">
                <a:pos x="695" y="343"/>
              </a:cxn>
              <a:cxn ang="0">
                <a:pos x="701" y="360"/>
              </a:cxn>
              <a:cxn ang="0">
                <a:pos x="704" y="379"/>
              </a:cxn>
            </a:cxnLst>
            <a:rect l="0" t="0" r="r" b="b"/>
            <a:pathLst>
              <a:path w="705" h="380">
                <a:moveTo>
                  <a:pt x="0" y="0"/>
                </a:moveTo>
                <a:lnTo>
                  <a:pt x="51" y="21"/>
                </a:lnTo>
                <a:lnTo>
                  <a:pt x="86" y="36"/>
                </a:lnTo>
                <a:lnTo>
                  <a:pt x="122" y="51"/>
                </a:lnTo>
                <a:lnTo>
                  <a:pt x="180" y="72"/>
                </a:lnTo>
                <a:lnTo>
                  <a:pt x="212" y="80"/>
                </a:lnTo>
                <a:lnTo>
                  <a:pt x="243" y="90"/>
                </a:lnTo>
                <a:lnTo>
                  <a:pt x="327" y="120"/>
                </a:lnTo>
                <a:lnTo>
                  <a:pt x="406" y="162"/>
                </a:lnTo>
                <a:lnTo>
                  <a:pt x="437" y="183"/>
                </a:lnTo>
                <a:lnTo>
                  <a:pt x="455" y="200"/>
                </a:lnTo>
                <a:lnTo>
                  <a:pt x="472" y="215"/>
                </a:lnTo>
                <a:lnTo>
                  <a:pt x="505" y="234"/>
                </a:lnTo>
                <a:lnTo>
                  <a:pt x="537" y="243"/>
                </a:lnTo>
                <a:lnTo>
                  <a:pt x="568" y="252"/>
                </a:lnTo>
                <a:lnTo>
                  <a:pt x="614" y="272"/>
                </a:lnTo>
                <a:lnTo>
                  <a:pt x="643" y="286"/>
                </a:lnTo>
                <a:lnTo>
                  <a:pt x="666" y="306"/>
                </a:lnTo>
                <a:lnTo>
                  <a:pt x="695" y="343"/>
                </a:lnTo>
                <a:lnTo>
                  <a:pt x="701" y="360"/>
                </a:lnTo>
                <a:lnTo>
                  <a:pt x="704" y="379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77" name="Freeform 5"/>
          <p:cNvSpPr>
            <a:spLocks/>
          </p:cNvSpPr>
          <p:nvPr/>
        </p:nvSpPr>
        <p:spPr bwMode="auto">
          <a:xfrm>
            <a:off x="522288" y="5554663"/>
            <a:ext cx="1431925" cy="890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14"/>
              </a:cxn>
              <a:cxn ang="0">
                <a:pos x="97" y="22"/>
              </a:cxn>
              <a:cxn ang="0">
                <a:pos x="137" y="32"/>
              </a:cxn>
              <a:cxn ang="0">
                <a:pos x="199" y="54"/>
              </a:cxn>
              <a:cxn ang="0">
                <a:pos x="239" y="72"/>
              </a:cxn>
              <a:cxn ang="0">
                <a:pos x="262" y="86"/>
              </a:cxn>
              <a:cxn ang="0">
                <a:pos x="285" y="100"/>
              </a:cxn>
              <a:cxn ang="0">
                <a:pos x="325" y="118"/>
              </a:cxn>
              <a:cxn ang="0">
                <a:pos x="371" y="133"/>
              </a:cxn>
              <a:cxn ang="0">
                <a:pos x="407" y="141"/>
              </a:cxn>
              <a:cxn ang="0">
                <a:pos x="460" y="147"/>
              </a:cxn>
              <a:cxn ang="0">
                <a:pos x="511" y="156"/>
              </a:cxn>
              <a:cxn ang="0">
                <a:pos x="545" y="169"/>
              </a:cxn>
              <a:cxn ang="0">
                <a:pos x="587" y="190"/>
              </a:cxn>
              <a:cxn ang="0">
                <a:pos x="608" y="204"/>
              </a:cxn>
              <a:cxn ang="0">
                <a:pos x="619" y="216"/>
              </a:cxn>
              <a:cxn ang="0">
                <a:pos x="629" y="229"/>
              </a:cxn>
              <a:cxn ang="0">
                <a:pos x="651" y="244"/>
              </a:cxn>
              <a:cxn ang="0">
                <a:pos x="689" y="260"/>
              </a:cxn>
              <a:cxn ang="0">
                <a:pos x="732" y="271"/>
              </a:cxn>
              <a:cxn ang="0">
                <a:pos x="800" y="291"/>
              </a:cxn>
              <a:cxn ang="0">
                <a:pos x="843" y="301"/>
              </a:cxn>
              <a:cxn ang="0">
                <a:pos x="884" y="314"/>
              </a:cxn>
              <a:cxn ang="0">
                <a:pos x="949" y="343"/>
              </a:cxn>
              <a:cxn ang="0">
                <a:pos x="1025" y="377"/>
              </a:cxn>
              <a:cxn ang="0">
                <a:pos x="1073" y="398"/>
              </a:cxn>
              <a:cxn ang="0">
                <a:pos x="1114" y="428"/>
              </a:cxn>
              <a:cxn ang="0">
                <a:pos x="1165" y="488"/>
              </a:cxn>
              <a:cxn ang="0">
                <a:pos x="1171" y="500"/>
              </a:cxn>
              <a:cxn ang="0">
                <a:pos x="1174" y="515"/>
              </a:cxn>
              <a:cxn ang="0">
                <a:pos x="1183" y="560"/>
              </a:cxn>
            </a:cxnLst>
            <a:rect l="0" t="0" r="r" b="b"/>
            <a:pathLst>
              <a:path w="1184" h="561">
                <a:moveTo>
                  <a:pt x="0" y="0"/>
                </a:moveTo>
                <a:lnTo>
                  <a:pt x="58" y="14"/>
                </a:lnTo>
                <a:lnTo>
                  <a:pt x="97" y="22"/>
                </a:lnTo>
                <a:lnTo>
                  <a:pt x="137" y="32"/>
                </a:lnTo>
                <a:lnTo>
                  <a:pt x="199" y="54"/>
                </a:lnTo>
                <a:lnTo>
                  <a:pt x="239" y="72"/>
                </a:lnTo>
                <a:lnTo>
                  <a:pt x="262" y="86"/>
                </a:lnTo>
                <a:lnTo>
                  <a:pt x="285" y="100"/>
                </a:lnTo>
                <a:lnTo>
                  <a:pt x="325" y="118"/>
                </a:lnTo>
                <a:lnTo>
                  <a:pt x="371" y="133"/>
                </a:lnTo>
                <a:lnTo>
                  <a:pt x="407" y="141"/>
                </a:lnTo>
                <a:lnTo>
                  <a:pt x="460" y="147"/>
                </a:lnTo>
                <a:lnTo>
                  <a:pt x="511" y="156"/>
                </a:lnTo>
                <a:lnTo>
                  <a:pt x="545" y="169"/>
                </a:lnTo>
                <a:lnTo>
                  <a:pt x="587" y="190"/>
                </a:lnTo>
                <a:lnTo>
                  <a:pt x="608" y="204"/>
                </a:lnTo>
                <a:lnTo>
                  <a:pt x="619" y="216"/>
                </a:lnTo>
                <a:lnTo>
                  <a:pt x="629" y="229"/>
                </a:lnTo>
                <a:lnTo>
                  <a:pt x="651" y="244"/>
                </a:lnTo>
                <a:lnTo>
                  <a:pt x="689" y="260"/>
                </a:lnTo>
                <a:lnTo>
                  <a:pt x="732" y="271"/>
                </a:lnTo>
                <a:lnTo>
                  <a:pt x="800" y="291"/>
                </a:lnTo>
                <a:lnTo>
                  <a:pt x="843" y="301"/>
                </a:lnTo>
                <a:lnTo>
                  <a:pt x="884" y="314"/>
                </a:lnTo>
                <a:lnTo>
                  <a:pt x="949" y="343"/>
                </a:lnTo>
                <a:lnTo>
                  <a:pt x="1025" y="377"/>
                </a:lnTo>
                <a:lnTo>
                  <a:pt x="1073" y="398"/>
                </a:lnTo>
                <a:lnTo>
                  <a:pt x="1114" y="428"/>
                </a:lnTo>
                <a:lnTo>
                  <a:pt x="1165" y="488"/>
                </a:lnTo>
                <a:lnTo>
                  <a:pt x="1171" y="500"/>
                </a:lnTo>
                <a:lnTo>
                  <a:pt x="1174" y="515"/>
                </a:lnTo>
                <a:lnTo>
                  <a:pt x="1183" y="56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78" name="Freeform 6"/>
          <p:cNvSpPr>
            <a:spLocks/>
          </p:cNvSpPr>
          <p:nvPr/>
        </p:nvSpPr>
        <p:spPr bwMode="auto">
          <a:xfrm>
            <a:off x="322263" y="3292475"/>
            <a:ext cx="1449387" cy="1108075"/>
          </a:xfrm>
          <a:custGeom>
            <a:avLst/>
            <a:gdLst/>
            <a:ahLst/>
            <a:cxnLst>
              <a:cxn ang="0">
                <a:pos x="8" y="786"/>
              </a:cxn>
              <a:cxn ang="0">
                <a:pos x="82" y="797"/>
              </a:cxn>
              <a:cxn ang="0">
                <a:pos x="131" y="810"/>
              </a:cxn>
              <a:cxn ang="0">
                <a:pos x="182" y="816"/>
              </a:cxn>
              <a:cxn ang="0">
                <a:pos x="261" y="813"/>
              </a:cxn>
              <a:cxn ang="0">
                <a:pos x="289" y="804"/>
              </a:cxn>
              <a:cxn ang="0">
                <a:pos x="312" y="783"/>
              </a:cxn>
              <a:cxn ang="0">
                <a:pos x="334" y="759"/>
              </a:cxn>
              <a:cxn ang="0">
                <a:pos x="354" y="738"/>
              </a:cxn>
              <a:cxn ang="0">
                <a:pos x="367" y="725"/>
              </a:cxn>
              <a:cxn ang="0">
                <a:pos x="406" y="705"/>
              </a:cxn>
              <a:cxn ang="0">
                <a:pos x="452" y="691"/>
              </a:cxn>
              <a:cxn ang="0">
                <a:pos x="487" y="686"/>
              </a:cxn>
              <a:cxn ang="0">
                <a:pos x="516" y="687"/>
              </a:cxn>
              <a:cxn ang="0">
                <a:pos x="541" y="691"/>
              </a:cxn>
              <a:cxn ang="0">
                <a:pos x="598" y="701"/>
              </a:cxn>
              <a:cxn ang="0">
                <a:pos x="636" y="701"/>
              </a:cxn>
              <a:cxn ang="0">
                <a:pos x="686" y="695"/>
              </a:cxn>
              <a:cxn ang="0">
                <a:pos x="700" y="693"/>
              </a:cxn>
              <a:cxn ang="0">
                <a:pos x="713" y="686"/>
              </a:cxn>
              <a:cxn ang="0">
                <a:pos x="730" y="667"/>
              </a:cxn>
              <a:cxn ang="0">
                <a:pos x="740" y="641"/>
              </a:cxn>
              <a:cxn ang="0">
                <a:pos x="749" y="605"/>
              </a:cxn>
              <a:cxn ang="0">
                <a:pos x="758" y="560"/>
              </a:cxn>
              <a:cxn ang="0">
                <a:pos x="767" y="519"/>
              </a:cxn>
              <a:cxn ang="0">
                <a:pos x="767" y="479"/>
              </a:cxn>
              <a:cxn ang="0">
                <a:pos x="759" y="451"/>
              </a:cxn>
              <a:cxn ang="0">
                <a:pos x="749" y="434"/>
              </a:cxn>
              <a:cxn ang="0">
                <a:pos x="720" y="428"/>
              </a:cxn>
              <a:cxn ang="0">
                <a:pos x="689" y="424"/>
              </a:cxn>
              <a:cxn ang="0">
                <a:pos x="652" y="416"/>
              </a:cxn>
              <a:cxn ang="0">
                <a:pos x="604" y="398"/>
              </a:cxn>
              <a:cxn ang="0">
                <a:pos x="554" y="375"/>
              </a:cxn>
              <a:cxn ang="0">
                <a:pos x="524" y="358"/>
              </a:cxn>
              <a:cxn ang="0">
                <a:pos x="498" y="337"/>
              </a:cxn>
              <a:cxn ang="0">
                <a:pos x="460" y="298"/>
              </a:cxn>
              <a:cxn ang="0">
                <a:pos x="441" y="274"/>
              </a:cxn>
              <a:cxn ang="0">
                <a:pos x="434" y="254"/>
              </a:cxn>
              <a:cxn ang="0">
                <a:pos x="426" y="237"/>
              </a:cxn>
              <a:cxn ang="0">
                <a:pos x="406" y="217"/>
              </a:cxn>
              <a:cxn ang="0">
                <a:pos x="379" y="203"/>
              </a:cxn>
              <a:cxn ang="0">
                <a:pos x="358" y="201"/>
              </a:cxn>
              <a:cxn ang="0">
                <a:pos x="337" y="200"/>
              </a:cxn>
              <a:cxn ang="0">
                <a:pos x="306" y="190"/>
              </a:cxn>
              <a:cxn ang="0">
                <a:pos x="264" y="165"/>
              </a:cxn>
              <a:cxn ang="0">
                <a:pos x="241" y="145"/>
              </a:cxn>
              <a:cxn ang="0">
                <a:pos x="219" y="123"/>
              </a:cxn>
              <a:cxn ang="0">
                <a:pos x="180" y="91"/>
              </a:cxn>
              <a:cxn ang="0">
                <a:pos x="126" y="55"/>
              </a:cxn>
              <a:cxn ang="0">
                <a:pos x="54" y="18"/>
              </a:cxn>
              <a:cxn ang="0">
                <a:pos x="26" y="8"/>
              </a:cxn>
              <a:cxn ang="0">
                <a:pos x="0" y="0"/>
              </a:cxn>
            </a:cxnLst>
            <a:rect l="0" t="0" r="r" b="b"/>
            <a:pathLst>
              <a:path w="768" h="817">
                <a:moveTo>
                  <a:pt x="8" y="786"/>
                </a:moveTo>
                <a:lnTo>
                  <a:pt x="82" y="797"/>
                </a:lnTo>
                <a:lnTo>
                  <a:pt x="131" y="810"/>
                </a:lnTo>
                <a:lnTo>
                  <a:pt x="182" y="816"/>
                </a:lnTo>
                <a:lnTo>
                  <a:pt x="261" y="813"/>
                </a:lnTo>
                <a:lnTo>
                  <a:pt x="289" y="804"/>
                </a:lnTo>
                <a:lnTo>
                  <a:pt x="312" y="783"/>
                </a:lnTo>
                <a:lnTo>
                  <a:pt x="334" y="759"/>
                </a:lnTo>
                <a:lnTo>
                  <a:pt x="354" y="738"/>
                </a:lnTo>
                <a:lnTo>
                  <a:pt x="367" y="725"/>
                </a:lnTo>
                <a:lnTo>
                  <a:pt x="406" y="705"/>
                </a:lnTo>
                <a:lnTo>
                  <a:pt x="452" y="691"/>
                </a:lnTo>
                <a:lnTo>
                  <a:pt x="487" y="686"/>
                </a:lnTo>
                <a:lnTo>
                  <a:pt x="516" y="687"/>
                </a:lnTo>
                <a:lnTo>
                  <a:pt x="541" y="691"/>
                </a:lnTo>
                <a:lnTo>
                  <a:pt x="598" y="701"/>
                </a:lnTo>
                <a:lnTo>
                  <a:pt x="636" y="701"/>
                </a:lnTo>
                <a:lnTo>
                  <a:pt x="686" y="695"/>
                </a:lnTo>
                <a:lnTo>
                  <a:pt x="700" y="693"/>
                </a:lnTo>
                <a:lnTo>
                  <a:pt x="713" y="686"/>
                </a:lnTo>
                <a:lnTo>
                  <a:pt x="730" y="667"/>
                </a:lnTo>
                <a:lnTo>
                  <a:pt x="740" y="641"/>
                </a:lnTo>
                <a:lnTo>
                  <a:pt x="749" y="605"/>
                </a:lnTo>
                <a:lnTo>
                  <a:pt x="758" y="560"/>
                </a:lnTo>
                <a:lnTo>
                  <a:pt x="767" y="519"/>
                </a:lnTo>
                <a:lnTo>
                  <a:pt x="767" y="479"/>
                </a:lnTo>
                <a:lnTo>
                  <a:pt x="759" y="451"/>
                </a:lnTo>
                <a:lnTo>
                  <a:pt x="749" y="434"/>
                </a:lnTo>
                <a:lnTo>
                  <a:pt x="720" y="428"/>
                </a:lnTo>
                <a:lnTo>
                  <a:pt x="689" y="424"/>
                </a:lnTo>
                <a:lnTo>
                  <a:pt x="652" y="416"/>
                </a:lnTo>
                <a:lnTo>
                  <a:pt x="604" y="398"/>
                </a:lnTo>
                <a:lnTo>
                  <a:pt x="554" y="375"/>
                </a:lnTo>
                <a:lnTo>
                  <a:pt x="524" y="358"/>
                </a:lnTo>
                <a:lnTo>
                  <a:pt x="498" y="337"/>
                </a:lnTo>
                <a:lnTo>
                  <a:pt x="460" y="298"/>
                </a:lnTo>
                <a:lnTo>
                  <a:pt x="441" y="274"/>
                </a:lnTo>
                <a:lnTo>
                  <a:pt x="434" y="254"/>
                </a:lnTo>
                <a:lnTo>
                  <a:pt x="426" y="237"/>
                </a:lnTo>
                <a:lnTo>
                  <a:pt x="406" y="217"/>
                </a:lnTo>
                <a:lnTo>
                  <a:pt x="379" y="203"/>
                </a:lnTo>
                <a:lnTo>
                  <a:pt x="358" y="201"/>
                </a:lnTo>
                <a:lnTo>
                  <a:pt x="337" y="200"/>
                </a:lnTo>
                <a:lnTo>
                  <a:pt x="306" y="190"/>
                </a:lnTo>
                <a:lnTo>
                  <a:pt x="264" y="165"/>
                </a:lnTo>
                <a:lnTo>
                  <a:pt x="241" y="145"/>
                </a:lnTo>
                <a:lnTo>
                  <a:pt x="219" y="123"/>
                </a:lnTo>
                <a:lnTo>
                  <a:pt x="180" y="91"/>
                </a:lnTo>
                <a:lnTo>
                  <a:pt x="126" y="55"/>
                </a:lnTo>
                <a:lnTo>
                  <a:pt x="54" y="18"/>
                </a:lnTo>
                <a:lnTo>
                  <a:pt x="26" y="8"/>
                </a:lnTo>
                <a:lnTo>
                  <a:pt x="0" y="0"/>
                </a:lnTo>
              </a:path>
            </a:pathLst>
          </a:custGeom>
          <a:solidFill>
            <a:srgbClr val="D9B38D"/>
          </a:solidFill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320675" y="3348038"/>
            <a:ext cx="1035050" cy="774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" y="31"/>
              </a:cxn>
              <a:cxn ang="0">
                <a:pos x="44" y="53"/>
              </a:cxn>
              <a:cxn ang="0">
                <a:pos x="64" y="73"/>
              </a:cxn>
              <a:cxn ang="0">
                <a:pos x="100" y="99"/>
              </a:cxn>
              <a:cxn ang="0">
                <a:pos x="126" y="109"/>
              </a:cxn>
              <a:cxn ang="0">
                <a:pos x="154" y="117"/>
              </a:cxn>
              <a:cxn ang="0">
                <a:pos x="199" y="140"/>
              </a:cxn>
              <a:cxn ang="0">
                <a:pos x="232" y="159"/>
              </a:cxn>
              <a:cxn ang="0">
                <a:pos x="276" y="192"/>
              </a:cxn>
              <a:cxn ang="0">
                <a:pos x="320" y="225"/>
              </a:cxn>
              <a:cxn ang="0">
                <a:pos x="352" y="246"/>
              </a:cxn>
              <a:cxn ang="0">
                <a:pos x="398" y="271"/>
              </a:cxn>
              <a:cxn ang="0">
                <a:pos x="430" y="283"/>
              </a:cxn>
              <a:cxn ang="0">
                <a:pos x="461" y="298"/>
              </a:cxn>
              <a:cxn ang="0">
                <a:pos x="490" y="315"/>
              </a:cxn>
              <a:cxn ang="0">
                <a:pos x="510" y="328"/>
              </a:cxn>
              <a:cxn ang="0">
                <a:pos x="523" y="343"/>
              </a:cxn>
              <a:cxn ang="0">
                <a:pos x="533" y="370"/>
              </a:cxn>
              <a:cxn ang="0">
                <a:pos x="524" y="397"/>
              </a:cxn>
              <a:cxn ang="0">
                <a:pos x="510" y="404"/>
              </a:cxn>
              <a:cxn ang="0">
                <a:pos x="497" y="406"/>
              </a:cxn>
              <a:cxn ang="0">
                <a:pos x="492" y="424"/>
              </a:cxn>
              <a:cxn ang="0">
                <a:pos x="479" y="442"/>
              </a:cxn>
              <a:cxn ang="0">
                <a:pos x="461" y="449"/>
              </a:cxn>
              <a:cxn ang="0">
                <a:pos x="447" y="449"/>
              </a:cxn>
              <a:cxn ang="0">
                <a:pos x="431" y="444"/>
              </a:cxn>
              <a:cxn ang="0">
                <a:pos x="407" y="442"/>
              </a:cxn>
              <a:cxn ang="0">
                <a:pos x="366" y="442"/>
              </a:cxn>
              <a:cxn ang="0">
                <a:pos x="326" y="442"/>
              </a:cxn>
              <a:cxn ang="0">
                <a:pos x="289" y="440"/>
              </a:cxn>
              <a:cxn ang="0">
                <a:pos x="253" y="442"/>
              </a:cxn>
              <a:cxn ang="0">
                <a:pos x="226" y="451"/>
              </a:cxn>
              <a:cxn ang="0">
                <a:pos x="199" y="466"/>
              </a:cxn>
              <a:cxn ang="0">
                <a:pos x="172" y="478"/>
              </a:cxn>
              <a:cxn ang="0">
                <a:pos x="136" y="480"/>
              </a:cxn>
              <a:cxn ang="0">
                <a:pos x="100" y="478"/>
              </a:cxn>
              <a:cxn ang="0">
                <a:pos x="57" y="482"/>
              </a:cxn>
              <a:cxn ang="0">
                <a:pos x="19" y="487"/>
              </a:cxn>
            </a:cxnLst>
            <a:rect l="0" t="0" r="r" b="b"/>
            <a:pathLst>
              <a:path w="534" h="488">
                <a:moveTo>
                  <a:pt x="0" y="0"/>
                </a:moveTo>
                <a:lnTo>
                  <a:pt x="28" y="31"/>
                </a:lnTo>
                <a:lnTo>
                  <a:pt x="44" y="53"/>
                </a:lnTo>
                <a:lnTo>
                  <a:pt x="64" y="73"/>
                </a:lnTo>
                <a:lnTo>
                  <a:pt x="100" y="99"/>
                </a:lnTo>
                <a:lnTo>
                  <a:pt x="126" y="109"/>
                </a:lnTo>
                <a:lnTo>
                  <a:pt x="154" y="117"/>
                </a:lnTo>
                <a:lnTo>
                  <a:pt x="199" y="140"/>
                </a:lnTo>
                <a:lnTo>
                  <a:pt x="232" y="159"/>
                </a:lnTo>
                <a:lnTo>
                  <a:pt x="276" y="192"/>
                </a:lnTo>
                <a:lnTo>
                  <a:pt x="320" y="225"/>
                </a:lnTo>
                <a:lnTo>
                  <a:pt x="352" y="246"/>
                </a:lnTo>
                <a:lnTo>
                  <a:pt x="398" y="271"/>
                </a:lnTo>
                <a:lnTo>
                  <a:pt x="430" y="283"/>
                </a:lnTo>
                <a:lnTo>
                  <a:pt x="461" y="298"/>
                </a:lnTo>
                <a:lnTo>
                  <a:pt x="490" y="315"/>
                </a:lnTo>
                <a:lnTo>
                  <a:pt x="510" y="328"/>
                </a:lnTo>
                <a:lnTo>
                  <a:pt x="523" y="343"/>
                </a:lnTo>
                <a:lnTo>
                  <a:pt x="533" y="370"/>
                </a:lnTo>
                <a:lnTo>
                  <a:pt x="524" y="397"/>
                </a:lnTo>
                <a:lnTo>
                  <a:pt x="510" y="404"/>
                </a:lnTo>
                <a:lnTo>
                  <a:pt x="497" y="406"/>
                </a:lnTo>
                <a:lnTo>
                  <a:pt x="492" y="424"/>
                </a:lnTo>
                <a:lnTo>
                  <a:pt x="479" y="442"/>
                </a:lnTo>
                <a:lnTo>
                  <a:pt x="461" y="449"/>
                </a:lnTo>
                <a:lnTo>
                  <a:pt x="447" y="449"/>
                </a:lnTo>
                <a:lnTo>
                  <a:pt x="431" y="444"/>
                </a:lnTo>
                <a:lnTo>
                  <a:pt x="407" y="442"/>
                </a:lnTo>
                <a:lnTo>
                  <a:pt x="366" y="442"/>
                </a:lnTo>
                <a:lnTo>
                  <a:pt x="326" y="442"/>
                </a:lnTo>
                <a:lnTo>
                  <a:pt x="289" y="440"/>
                </a:lnTo>
                <a:lnTo>
                  <a:pt x="253" y="442"/>
                </a:lnTo>
                <a:lnTo>
                  <a:pt x="226" y="451"/>
                </a:lnTo>
                <a:lnTo>
                  <a:pt x="199" y="466"/>
                </a:lnTo>
                <a:lnTo>
                  <a:pt x="172" y="478"/>
                </a:lnTo>
                <a:lnTo>
                  <a:pt x="136" y="480"/>
                </a:lnTo>
                <a:lnTo>
                  <a:pt x="100" y="478"/>
                </a:lnTo>
                <a:lnTo>
                  <a:pt x="57" y="482"/>
                </a:lnTo>
                <a:lnTo>
                  <a:pt x="19" y="487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0" name="Freeform 8"/>
          <p:cNvSpPr>
            <a:spLocks/>
          </p:cNvSpPr>
          <p:nvPr/>
        </p:nvSpPr>
        <p:spPr bwMode="auto">
          <a:xfrm>
            <a:off x="233363" y="3635375"/>
            <a:ext cx="660400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23"/>
              </a:cxn>
              <a:cxn ang="0">
                <a:pos x="55" y="45"/>
              </a:cxn>
              <a:cxn ang="0">
                <a:pos x="85" y="60"/>
              </a:cxn>
              <a:cxn ang="0">
                <a:pos x="118" y="72"/>
              </a:cxn>
              <a:cxn ang="0">
                <a:pos x="155" y="81"/>
              </a:cxn>
              <a:cxn ang="0">
                <a:pos x="183" y="82"/>
              </a:cxn>
              <a:cxn ang="0">
                <a:pos x="205" y="87"/>
              </a:cxn>
              <a:cxn ang="0">
                <a:pos x="226" y="108"/>
              </a:cxn>
              <a:cxn ang="0">
                <a:pos x="233" y="124"/>
              </a:cxn>
              <a:cxn ang="0">
                <a:pos x="226" y="144"/>
              </a:cxn>
              <a:cxn ang="0">
                <a:pos x="209" y="162"/>
              </a:cxn>
              <a:cxn ang="0">
                <a:pos x="181" y="171"/>
              </a:cxn>
              <a:cxn ang="0">
                <a:pos x="126" y="189"/>
              </a:cxn>
              <a:cxn ang="0">
                <a:pos x="89" y="195"/>
              </a:cxn>
              <a:cxn ang="0">
                <a:pos x="53" y="198"/>
              </a:cxn>
              <a:cxn ang="0">
                <a:pos x="0" y="207"/>
              </a:cxn>
            </a:cxnLst>
            <a:rect l="0" t="0" r="r" b="b"/>
            <a:pathLst>
              <a:path w="234" h="208">
                <a:moveTo>
                  <a:pt x="0" y="0"/>
                </a:moveTo>
                <a:lnTo>
                  <a:pt x="25" y="23"/>
                </a:lnTo>
                <a:lnTo>
                  <a:pt x="55" y="45"/>
                </a:lnTo>
                <a:lnTo>
                  <a:pt x="85" y="60"/>
                </a:lnTo>
                <a:lnTo>
                  <a:pt x="118" y="72"/>
                </a:lnTo>
                <a:lnTo>
                  <a:pt x="155" y="81"/>
                </a:lnTo>
                <a:lnTo>
                  <a:pt x="183" y="82"/>
                </a:lnTo>
                <a:lnTo>
                  <a:pt x="205" y="87"/>
                </a:lnTo>
                <a:lnTo>
                  <a:pt x="226" y="108"/>
                </a:lnTo>
                <a:lnTo>
                  <a:pt x="233" y="124"/>
                </a:lnTo>
                <a:lnTo>
                  <a:pt x="226" y="144"/>
                </a:lnTo>
                <a:lnTo>
                  <a:pt x="209" y="162"/>
                </a:lnTo>
                <a:lnTo>
                  <a:pt x="181" y="171"/>
                </a:lnTo>
                <a:lnTo>
                  <a:pt x="126" y="189"/>
                </a:lnTo>
                <a:lnTo>
                  <a:pt x="89" y="195"/>
                </a:lnTo>
                <a:lnTo>
                  <a:pt x="53" y="198"/>
                </a:lnTo>
                <a:lnTo>
                  <a:pt x="0" y="207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400050" y="1322388"/>
            <a:ext cx="1422400" cy="290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2XADAM/RAAM</a:t>
            </a:r>
          </a:p>
        </p:txBody>
      </p:sp>
      <p:sp>
        <p:nvSpPr>
          <p:cNvPr id="79884" name="Freeform 12"/>
          <p:cNvSpPr>
            <a:spLocks/>
          </p:cNvSpPr>
          <p:nvPr/>
        </p:nvSpPr>
        <p:spPr bwMode="auto">
          <a:xfrm>
            <a:off x="3300413" y="2619375"/>
            <a:ext cx="1671637" cy="436563"/>
          </a:xfrm>
          <a:custGeom>
            <a:avLst/>
            <a:gdLst/>
            <a:ahLst/>
            <a:cxnLst>
              <a:cxn ang="0">
                <a:pos x="1010" y="270"/>
              </a:cxn>
              <a:cxn ang="0">
                <a:pos x="974" y="248"/>
              </a:cxn>
              <a:cxn ang="0">
                <a:pos x="957" y="226"/>
              </a:cxn>
              <a:cxn ang="0">
                <a:pos x="925" y="208"/>
              </a:cxn>
              <a:cxn ang="0">
                <a:pos x="891" y="198"/>
              </a:cxn>
              <a:cxn ang="0">
                <a:pos x="881" y="193"/>
              </a:cxn>
              <a:cxn ang="0">
                <a:pos x="873" y="189"/>
              </a:cxn>
              <a:cxn ang="0">
                <a:pos x="831" y="176"/>
              </a:cxn>
              <a:cxn ang="0">
                <a:pos x="765" y="154"/>
              </a:cxn>
              <a:cxn ang="0">
                <a:pos x="747" y="146"/>
              </a:cxn>
              <a:cxn ang="0">
                <a:pos x="651" y="96"/>
              </a:cxn>
              <a:cxn ang="0">
                <a:pos x="628" y="80"/>
              </a:cxn>
              <a:cxn ang="0">
                <a:pos x="587" y="67"/>
              </a:cxn>
              <a:cxn ang="0">
                <a:pos x="523" y="33"/>
              </a:cxn>
              <a:cxn ang="0">
                <a:pos x="461" y="8"/>
              </a:cxn>
              <a:cxn ang="0">
                <a:pos x="426" y="0"/>
              </a:cxn>
              <a:cxn ang="0">
                <a:pos x="390" y="1"/>
              </a:cxn>
              <a:cxn ang="0">
                <a:pos x="341" y="1"/>
              </a:cxn>
              <a:cxn ang="0">
                <a:pos x="311" y="8"/>
              </a:cxn>
              <a:cxn ang="0">
                <a:pos x="263" y="36"/>
              </a:cxn>
              <a:cxn ang="0">
                <a:pos x="240" y="51"/>
              </a:cxn>
              <a:cxn ang="0">
                <a:pos x="189" y="84"/>
              </a:cxn>
              <a:cxn ang="0">
                <a:pos x="158" y="103"/>
              </a:cxn>
              <a:cxn ang="0">
                <a:pos x="85" y="167"/>
              </a:cxn>
              <a:cxn ang="0">
                <a:pos x="44" y="206"/>
              </a:cxn>
              <a:cxn ang="0">
                <a:pos x="13" y="255"/>
              </a:cxn>
              <a:cxn ang="0">
                <a:pos x="3" y="268"/>
              </a:cxn>
              <a:cxn ang="0">
                <a:pos x="0" y="284"/>
              </a:cxn>
              <a:cxn ang="0">
                <a:pos x="0" y="328"/>
              </a:cxn>
              <a:cxn ang="0">
                <a:pos x="29" y="335"/>
              </a:cxn>
              <a:cxn ang="0">
                <a:pos x="73" y="336"/>
              </a:cxn>
              <a:cxn ang="0">
                <a:pos x="88" y="324"/>
              </a:cxn>
              <a:cxn ang="0">
                <a:pos x="108" y="313"/>
              </a:cxn>
              <a:cxn ang="0">
                <a:pos x="146" y="304"/>
              </a:cxn>
              <a:cxn ang="0">
                <a:pos x="187" y="305"/>
              </a:cxn>
              <a:cxn ang="0">
                <a:pos x="245" y="297"/>
              </a:cxn>
              <a:cxn ang="0">
                <a:pos x="305" y="298"/>
              </a:cxn>
              <a:cxn ang="0">
                <a:pos x="350" y="304"/>
              </a:cxn>
              <a:cxn ang="0">
                <a:pos x="395" y="313"/>
              </a:cxn>
              <a:cxn ang="0">
                <a:pos x="481" y="316"/>
              </a:cxn>
              <a:cxn ang="0">
                <a:pos x="569" y="321"/>
              </a:cxn>
              <a:cxn ang="0">
                <a:pos x="615" y="326"/>
              </a:cxn>
              <a:cxn ang="0">
                <a:pos x="664" y="336"/>
              </a:cxn>
              <a:cxn ang="0">
                <a:pos x="699" y="339"/>
              </a:cxn>
              <a:cxn ang="0">
                <a:pos x="736" y="343"/>
              </a:cxn>
              <a:cxn ang="0">
                <a:pos x="795" y="348"/>
              </a:cxn>
              <a:cxn ang="0">
                <a:pos x="845" y="358"/>
              </a:cxn>
              <a:cxn ang="0">
                <a:pos x="926" y="381"/>
              </a:cxn>
              <a:cxn ang="0">
                <a:pos x="990" y="383"/>
              </a:cxn>
              <a:cxn ang="0">
                <a:pos x="1020" y="366"/>
              </a:cxn>
              <a:cxn ang="0">
                <a:pos x="1052" y="336"/>
              </a:cxn>
              <a:cxn ang="0">
                <a:pos x="1052" y="305"/>
              </a:cxn>
              <a:cxn ang="0">
                <a:pos x="1034" y="298"/>
              </a:cxn>
              <a:cxn ang="0">
                <a:pos x="1010" y="277"/>
              </a:cxn>
              <a:cxn ang="0">
                <a:pos x="1010" y="270"/>
              </a:cxn>
            </a:cxnLst>
            <a:rect l="0" t="0" r="r" b="b"/>
            <a:pathLst>
              <a:path w="1053" h="384">
                <a:moveTo>
                  <a:pt x="1010" y="270"/>
                </a:moveTo>
                <a:lnTo>
                  <a:pt x="974" y="248"/>
                </a:lnTo>
                <a:lnTo>
                  <a:pt x="957" y="226"/>
                </a:lnTo>
                <a:lnTo>
                  <a:pt x="925" y="208"/>
                </a:lnTo>
                <a:lnTo>
                  <a:pt x="891" y="198"/>
                </a:lnTo>
                <a:lnTo>
                  <a:pt x="881" y="193"/>
                </a:lnTo>
                <a:lnTo>
                  <a:pt x="873" y="189"/>
                </a:lnTo>
                <a:lnTo>
                  <a:pt x="831" y="176"/>
                </a:lnTo>
                <a:lnTo>
                  <a:pt x="765" y="154"/>
                </a:lnTo>
                <a:lnTo>
                  <a:pt x="747" y="146"/>
                </a:lnTo>
                <a:lnTo>
                  <a:pt x="651" y="96"/>
                </a:lnTo>
                <a:lnTo>
                  <a:pt x="628" y="80"/>
                </a:lnTo>
                <a:lnTo>
                  <a:pt x="587" y="67"/>
                </a:lnTo>
                <a:lnTo>
                  <a:pt x="523" y="33"/>
                </a:lnTo>
                <a:lnTo>
                  <a:pt x="461" y="8"/>
                </a:lnTo>
                <a:lnTo>
                  <a:pt x="426" y="0"/>
                </a:lnTo>
                <a:lnTo>
                  <a:pt x="390" y="1"/>
                </a:lnTo>
                <a:lnTo>
                  <a:pt x="341" y="1"/>
                </a:lnTo>
                <a:lnTo>
                  <a:pt x="311" y="8"/>
                </a:lnTo>
                <a:lnTo>
                  <a:pt x="263" y="36"/>
                </a:lnTo>
                <a:lnTo>
                  <a:pt x="240" y="51"/>
                </a:lnTo>
                <a:lnTo>
                  <a:pt x="189" y="84"/>
                </a:lnTo>
                <a:lnTo>
                  <a:pt x="158" y="103"/>
                </a:lnTo>
                <a:lnTo>
                  <a:pt x="85" y="167"/>
                </a:lnTo>
                <a:lnTo>
                  <a:pt x="44" y="206"/>
                </a:lnTo>
                <a:lnTo>
                  <a:pt x="13" y="255"/>
                </a:lnTo>
                <a:lnTo>
                  <a:pt x="3" y="268"/>
                </a:lnTo>
                <a:lnTo>
                  <a:pt x="0" y="284"/>
                </a:lnTo>
                <a:lnTo>
                  <a:pt x="0" y="328"/>
                </a:lnTo>
                <a:lnTo>
                  <a:pt x="29" y="335"/>
                </a:lnTo>
                <a:lnTo>
                  <a:pt x="73" y="336"/>
                </a:lnTo>
                <a:lnTo>
                  <a:pt x="88" y="324"/>
                </a:lnTo>
                <a:lnTo>
                  <a:pt x="108" y="313"/>
                </a:lnTo>
                <a:lnTo>
                  <a:pt x="146" y="304"/>
                </a:lnTo>
                <a:lnTo>
                  <a:pt x="187" y="305"/>
                </a:lnTo>
                <a:lnTo>
                  <a:pt x="245" y="297"/>
                </a:lnTo>
                <a:lnTo>
                  <a:pt x="305" y="298"/>
                </a:lnTo>
                <a:lnTo>
                  <a:pt x="350" y="304"/>
                </a:lnTo>
                <a:lnTo>
                  <a:pt x="395" y="313"/>
                </a:lnTo>
                <a:lnTo>
                  <a:pt x="481" y="316"/>
                </a:lnTo>
                <a:lnTo>
                  <a:pt x="569" y="321"/>
                </a:lnTo>
                <a:lnTo>
                  <a:pt x="615" y="326"/>
                </a:lnTo>
                <a:lnTo>
                  <a:pt x="664" y="336"/>
                </a:lnTo>
                <a:lnTo>
                  <a:pt x="699" y="339"/>
                </a:lnTo>
                <a:lnTo>
                  <a:pt x="736" y="343"/>
                </a:lnTo>
                <a:lnTo>
                  <a:pt x="795" y="348"/>
                </a:lnTo>
                <a:lnTo>
                  <a:pt x="845" y="358"/>
                </a:lnTo>
                <a:lnTo>
                  <a:pt x="926" y="381"/>
                </a:lnTo>
                <a:lnTo>
                  <a:pt x="990" y="383"/>
                </a:lnTo>
                <a:lnTo>
                  <a:pt x="1020" y="366"/>
                </a:lnTo>
                <a:lnTo>
                  <a:pt x="1052" y="336"/>
                </a:lnTo>
                <a:lnTo>
                  <a:pt x="1052" y="305"/>
                </a:lnTo>
                <a:lnTo>
                  <a:pt x="1034" y="298"/>
                </a:lnTo>
                <a:lnTo>
                  <a:pt x="1010" y="277"/>
                </a:lnTo>
                <a:lnTo>
                  <a:pt x="1010" y="270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6" name="Freeform 14"/>
          <p:cNvSpPr>
            <a:spLocks/>
          </p:cNvSpPr>
          <p:nvPr/>
        </p:nvSpPr>
        <p:spPr bwMode="auto">
          <a:xfrm>
            <a:off x="4522788" y="6042025"/>
            <a:ext cx="3971925" cy="346075"/>
          </a:xfrm>
          <a:custGeom>
            <a:avLst/>
            <a:gdLst/>
            <a:ahLst/>
            <a:cxnLst>
              <a:cxn ang="0">
                <a:pos x="0" y="217"/>
              </a:cxn>
              <a:cxn ang="0">
                <a:pos x="9" y="187"/>
              </a:cxn>
              <a:cxn ang="0">
                <a:pos x="27" y="162"/>
              </a:cxn>
              <a:cxn ang="0">
                <a:pos x="46" y="149"/>
              </a:cxn>
              <a:cxn ang="0">
                <a:pos x="72" y="145"/>
              </a:cxn>
              <a:cxn ang="0">
                <a:pos x="129" y="136"/>
              </a:cxn>
              <a:cxn ang="0">
                <a:pos x="152" y="137"/>
              </a:cxn>
              <a:cxn ang="0">
                <a:pos x="189" y="135"/>
              </a:cxn>
              <a:cxn ang="0">
                <a:pos x="411" y="115"/>
              </a:cxn>
              <a:cxn ang="0">
                <a:pos x="545" y="102"/>
              </a:cxn>
              <a:cxn ang="0">
                <a:pos x="680" y="90"/>
              </a:cxn>
              <a:cxn ang="0">
                <a:pos x="903" y="72"/>
              </a:cxn>
              <a:cxn ang="0">
                <a:pos x="1051" y="62"/>
              </a:cxn>
              <a:cxn ang="0">
                <a:pos x="1201" y="54"/>
              </a:cxn>
              <a:cxn ang="0">
                <a:pos x="1282" y="49"/>
              </a:cxn>
              <a:cxn ang="0">
                <a:pos x="1332" y="47"/>
              </a:cxn>
              <a:cxn ang="0">
                <a:pos x="1462" y="36"/>
              </a:cxn>
              <a:cxn ang="0">
                <a:pos x="1505" y="30"/>
              </a:cxn>
              <a:cxn ang="0">
                <a:pos x="1530" y="25"/>
              </a:cxn>
              <a:cxn ang="0">
                <a:pos x="1556" y="21"/>
              </a:cxn>
              <a:cxn ang="0">
                <a:pos x="1598" y="18"/>
              </a:cxn>
              <a:cxn ang="0">
                <a:pos x="1706" y="16"/>
              </a:cxn>
              <a:cxn ang="0">
                <a:pos x="1815" y="27"/>
              </a:cxn>
              <a:cxn ang="0">
                <a:pos x="1863" y="35"/>
              </a:cxn>
              <a:cxn ang="0">
                <a:pos x="1891" y="43"/>
              </a:cxn>
              <a:cxn ang="0">
                <a:pos x="1920" y="50"/>
              </a:cxn>
              <a:cxn ang="0">
                <a:pos x="1968" y="54"/>
              </a:cxn>
              <a:cxn ang="0">
                <a:pos x="2042" y="53"/>
              </a:cxn>
              <a:cxn ang="0">
                <a:pos x="2097" y="46"/>
              </a:cxn>
              <a:cxn ang="0">
                <a:pos x="2139" y="37"/>
              </a:cxn>
              <a:cxn ang="0">
                <a:pos x="2176" y="26"/>
              </a:cxn>
              <a:cxn ang="0">
                <a:pos x="2212" y="15"/>
              </a:cxn>
              <a:cxn ang="0">
                <a:pos x="2254" y="6"/>
              </a:cxn>
              <a:cxn ang="0">
                <a:pos x="2309" y="0"/>
              </a:cxn>
              <a:cxn ang="0">
                <a:pos x="2384" y="0"/>
              </a:cxn>
              <a:cxn ang="0">
                <a:pos x="2429" y="5"/>
              </a:cxn>
              <a:cxn ang="0">
                <a:pos x="2474" y="18"/>
              </a:cxn>
              <a:cxn ang="0">
                <a:pos x="2501" y="27"/>
              </a:cxn>
            </a:cxnLst>
            <a:rect l="0" t="0" r="r" b="b"/>
            <a:pathLst>
              <a:path w="2502" h="218">
                <a:moveTo>
                  <a:pt x="0" y="217"/>
                </a:moveTo>
                <a:lnTo>
                  <a:pt x="9" y="187"/>
                </a:lnTo>
                <a:lnTo>
                  <a:pt x="27" y="162"/>
                </a:lnTo>
                <a:lnTo>
                  <a:pt x="46" y="149"/>
                </a:lnTo>
                <a:lnTo>
                  <a:pt x="72" y="145"/>
                </a:lnTo>
                <a:lnTo>
                  <a:pt x="129" y="136"/>
                </a:lnTo>
                <a:lnTo>
                  <a:pt x="152" y="137"/>
                </a:lnTo>
                <a:lnTo>
                  <a:pt x="189" y="135"/>
                </a:lnTo>
                <a:lnTo>
                  <a:pt x="411" y="115"/>
                </a:lnTo>
                <a:lnTo>
                  <a:pt x="545" y="102"/>
                </a:lnTo>
                <a:lnTo>
                  <a:pt x="680" y="90"/>
                </a:lnTo>
                <a:lnTo>
                  <a:pt x="903" y="72"/>
                </a:lnTo>
                <a:lnTo>
                  <a:pt x="1051" y="62"/>
                </a:lnTo>
                <a:lnTo>
                  <a:pt x="1201" y="54"/>
                </a:lnTo>
                <a:lnTo>
                  <a:pt x="1282" y="49"/>
                </a:lnTo>
                <a:lnTo>
                  <a:pt x="1332" y="47"/>
                </a:lnTo>
                <a:lnTo>
                  <a:pt x="1462" y="36"/>
                </a:lnTo>
                <a:lnTo>
                  <a:pt x="1505" y="30"/>
                </a:lnTo>
                <a:lnTo>
                  <a:pt x="1530" y="25"/>
                </a:lnTo>
                <a:lnTo>
                  <a:pt x="1556" y="21"/>
                </a:lnTo>
                <a:lnTo>
                  <a:pt x="1598" y="18"/>
                </a:lnTo>
                <a:lnTo>
                  <a:pt x="1706" y="16"/>
                </a:lnTo>
                <a:lnTo>
                  <a:pt x="1815" y="27"/>
                </a:lnTo>
                <a:lnTo>
                  <a:pt x="1863" y="35"/>
                </a:lnTo>
                <a:lnTo>
                  <a:pt x="1891" y="43"/>
                </a:lnTo>
                <a:lnTo>
                  <a:pt x="1920" y="50"/>
                </a:lnTo>
                <a:lnTo>
                  <a:pt x="1968" y="54"/>
                </a:lnTo>
                <a:lnTo>
                  <a:pt x="2042" y="53"/>
                </a:lnTo>
                <a:lnTo>
                  <a:pt x="2097" y="46"/>
                </a:lnTo>
                <a:lnTo>
                  <a:pt x="2139" y="37"/>
                </a:lnTo>
                <a:lnTo>
                  <a:pt x="2176" y="26"/>
                </a:lnTo>
                <a:lnTo>
                  <a:pt x="2212" y="15"/>
                </a:lnTo>
                <a:lnTo>
                  <a:pt x="2254" y="6"/>
                </a:lnTo>
                <a:lnTo>
                  <a:pt x="2309" y="0"/>
                </a:lnTo>
                <a:lnTo>
                  <a:pt x="2384" y="0"/>
                </a:lnTo>
                <a:lnTo>
                  <a:pt x="2429" y="5"/>
                </a:lnTo>
                <a:lnTo>
                  <a:pt x="2474" y="18"/>
                </a:lnTo>
                <a:lnTo>
                  <a:pt x="2501" y="27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7" name="Freeform 15"/>
          <p:cNvSpPr>
            <a:spLocks/>
          </p:cNvSpPr>
          <p:nvPr/>
        </p:nvSpPr>
        <p:spPr bwMode="auto">
          <a:xfrm>
            <a:off x="4064000" y="5703888"/>
            <a:ext cx="4459288" cy="712787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2" y="425"/>
              </a:cxn>
              <a:cxn ang="0">
                <a:pos x="9" y="403"/>
              </a:cxn>
              <a:cxn ang="0">
                <a:pos x="29" y="357"/>
              </a:cxn>
              <a:cxn ang="0">
                <a:pos x="63" y="321"/>
              </a:cxn>
              <a:cxn ang="0">
                <a:pos x="96" y="294"/>
              </a:cxn>
              <a:cxn ang="0">
                <a:pos x="135" y="276"/>
              </a:cxn>
              <a:cxn ang="0">
                <a:pos x="198" y="249"/>
              </a:cxn>
              <a:cxn ang="0">
                <a:pos x="230" y="239"/>
              </a:cxn>
              <a:cxn ang="0">
                <a:pos x="262" y="231"/>
              </a:cxn>
              <a:cxn ang="0">
                <a:pos x="315" y="212"/>
              </a:cxn>
              <a:cxn ang="0">
                <a:pos x="347" y="199"/>
              </a:cxn>
              <a:cxn ang="0">
                <a:pos x="379" y="186"/>
              </a:cxn>
              <a:cxn ang="0">
                <a:pos x="433" y="168"/>
              </a:cxn>
              <a:cxn ang="0">
                <a:pos x="491" y="148"/>
              </a:cxn>
              <a:cxn ang="0">
                <a:pos x="526" y="136"/>
              </a:cxn>
              <a:cxn ang="0">
                <a:pos x="623" y="114"/>
              </a:cxn>
              <a:cxn ang="0">
                <a:pos x="717" y="96"/>
              </a:cxn>
              <a:cxn ang="0">
                <a:pos x="787" y="85"/>
              </a:cxn>
              <a:cxn ang="0">
                <a:pos x="841" y="78"/>
              </a:cxn>
              <a:cxn ang="0">
                <a:pos x="887" y="75"/>
              </a:cxn>
              <a:cxn ang="0">
                <a:pos x="989" y="68"/>
              </a:cxn>
              <a:cxn ang="0">
                <a:pos x="1060" y="62"/>
              </a:cxn>
              <a:cxn ang="0">
                <a:pos x="1156" y="51"/>
              </a:cxn>
              <a:cxn ang="0">
                <a:pos x="1234" y="38"/>
              </a:cxn>
              <a:cxn ang="0">
                <a:pos x="1281" y="28"/>
              </a:cxn>
              <a:cxn ang="0">
                <a:pos x="1329" y="20"/>
              </a:cxn>
              <a:cxn ang="0">
                <a:pos x="1409" y="14"/>
              </a:cxn>
              <a:cxn ang="0">
                <a:pos x="1543" y="7"/>
              </a:cxn>
              <a:cxn ang="0">
                <a:pos x="1660" y="3"/>
              </a:cxn>
              <a:cxn ang="0">
                <a:pos x="1763" y="0"/>
              </a:cxn>
              <a:cxn ang="0">
                <a:pos x="1853" y="0"/>
              </a:cxn>
              <a:cxn ang="0">
                <a:pos x="2004" y="4"/>
              </a:cxn>
              <a:cxn ang="0">
                <a:pos x="2134" y="12"/>
              </a:cxn>
              <a:cxn ang="0">
                <a:pos x="2260" y="24"/>
              </a:cxn>
              <a:cxn ang="0">
                <a:pos x="2402" y="37"/>
              </a:cxn>
              <a:cxn ang="0">
                <a:pos x="2578" y="49"/>
              </a:cxn>
              <a:cxn ang="0">
                <a:pos x="2685" y="55"/>
              </a:cxn>
              <a:cxn ang="0">
                <a:pos x="2808" y="60"/>
              </a:cxn>
            </a:cxnLst>
            <a:rect l="0" t="0" r="r" b="b"/>
            <a:pathLst>
              <a:path w="2809" h="449">
                <a:moveTo>
                  <a:pt x="0" y="448"/>
                </a:moveTo>
                <a:lnTo>
                  <a:pt x="2" y="425"/>
                </a:lnTo>
                <a:lnTo>
                  <a:pt x="9" y="403"/>
                </a:lnTo>
                <a:lnTo>
                  <a:pt x="29" y="357"/>
                </a:lnTo>
                <a:lnTo>
                  <a:pt x="63" y="321"/>
                </a:lnTo>
                <a:lnTo>
                  <a:pt x="96" y="294"/>
                </a:lnTo>
                <a:lnTo>
                  <a:pt x="135" y="276"/>
                </a:lnTo>
                <a:lnTo>
                  <a:pt x="198" y="249"/>
                </a:lnTo>
                <a:lnTo>
                  <a:pt x="230" y="239"/>
                </a:lnTo>
                <a:lnTo>
                  <a:pt x="262" y="231"/>
                </a:lnTo>
                <a:lnTo>
                  <a:pt x="315" y="212"/>
                </a:lnTo>
                <a:lnTo>
                  <a:pt x="347" y="199"/>
                </a:lnTo>
                <a:lnTo>
                  <a:pt x="379" y="186"/>
                </a:lnTo>
                <a:lnTo>
                  <a:pt x="433" y="168"/>
                </a:lnTo>
                <a:lnTo>
                  <a:pt x="491" y="148"/>
                </a:lnTo>
                <a:lnTo>
                  <a:pt x="526" y="136"/>
                </a:lnTo>
                <a:lnTo>
                  <a:pt x="623" y="114"/>
                </a:lnTo>
                <a:lnTo>
                  <a:pt x="717" y="96"/>
                </a:lnTo>
                <a:lnTo>
                  <a:pt x="787" y="85"/>
                </a:lnTo>
                <a:lnTo>
                  <a:pt x="841" y="78"/>
                </a:lnTo>
                <a:lnTo>
                  <a:pt x="887" y="75"/>
                </a:lnTo>
                <a:lnTo>
                  <a:pt x="989" y="68"/>
                </a:lnTo>
                <a:lnTo>
                  <a:pt x="1060" y="62"/>
                </a:lnTo>
                <a:lnTo>
                  <a:pt x="1156" y="51"/>
                </a:lnTo>
                <a:lnTo>
                  <a:pt x="1234" y="38"/>
                </a:lnTo>
                <a:lnTo>
                  <a:pt x="1281" y="28"/>
                </a:lnTo>
                <a:lnTo>
                  <a:pt x="1329" y="20"/>
                </a:lnTo>
                <a:lnTo>
                  <a:pt x="1409" y="14"/>
                </a:lnTo>
                <a:lnTo>
                  <a:pt x="1543" y="7"/>
                </a:lnTo>
                <a:lnTo>
                  <a:pt x="1660" y="3"/>
                </a:lnTo>
                <a:lnTo>
                  <a:pt x="1763" y="0"/>
                </a:lnTo>
                <a:lnTo>
                  <a:pt x="1853" y="0"/>
                </a:lnTo>
                <a:lnTo>
                  <a:pt x="2004" y="4"/>
                </a:lnTo>
                <a:lnTo>
                  <a:pt x="2134" y="12"/>
                </a:lnTo>
                <a:lnTo>
                  <a:pt x="2260" y="24"/>
                </a:lnTo>
                <a:lnTo>
                  <a:pt x="2402" y="37"/>
                </a:lnTo>
                <a:lnTo>
                  <a:pt x="2578" y="49"/>
                </a:lnTo>
                <a:lnTo>
                  <a:pt x="2685" y="55"/>
                </a:lnTo>
                <a:lnTo>
                  <a:pt x="2808" y="6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8" name="Freeform 16"/>
          <p:cNvSpPr>
            <a:spLocks/>
          </p:cNvSpPr>
          <p:nvPr/>
        </p:nvSpPr>
        <p:spPr bwMode="auto">
          <a:xfrm>
            <a:off x="3676650" y="5394325"/>
            <a:ext cx="4818063" cy="1050925"/>
          </a:xfrm>
          <a:custGeom>
            <a:avLst/>
            <a:gdLst/>
            <a:ahLst/>
            <a:cxnLst>
              <a:cxn ang="0">
                <a:pos x="0" y="661"/>
              </a:cxn>
              <a:cxn ang="0">
                <a:pos x="9" y="611"/>
              </a:cxn>
              <a:cxn ang="0">
                <a:pos x="11" y="575"/>
              </a:cxn>
              <a:cxn ang="0">
                <a:pos x="19" y="542"/>
              </a:cxn>
              <a:cxn ang="0">
                <a:pos x="45" y="498"/>
              </a:cxn>
              <a:cxn ang="0">
                <a:pos x="74" y="464"/>
              </a:cxn>
              <a:cxn ang="0">
                <a:pos x="98" y="448"/>
              </a:cxn>
              <a:cxn ang="0">
                <a:pos x="127" y="437"/>
              </a:cxn>
              <a:cxn ang="0">
                <a:pos x="172" y="417"/>
              </a:cxn>
              <a:cxn ang="0">
                <a:pos x="221" y="392"/>
              </a:cxn>
              <a:cxn ang="0">
                <a:pos x="259" y="376"/>
              </a:cxn>
              <a:cxn ang="0">
                <a:pos x="316" y="358"/>
              </a:cxn>
              <a:cxn ang="0">
                <a:pos x="373" y="340"/>
              </a:cxn>
              <a:cxn ang="0">
                <a:pos x="410" y="324"/>
              </a:cxn>
              <a:cxn ang="0">
                <a:pos x="460" y="300"/>
              </a:cxn>
              <a:cxn ang="0">
                <a:pos x="487" y="281"/>
              </a:cxn>
              <a:cxn ang="0">
                <a:pos x="515" y="263"/>
              </a:cxn>
              <a:cxn ang="0">
                <a:pos x="541" y="253"/>
              </a:cxn>
              <a:cxn ang="0">
                <a:pos x="569" y="246"/>
              </a:cxn>
              <a:cxn ang="0">
                <a:pos x="614" y="227"/>
              </a:cxn>
              <a:cxn ang="0">
                <a:pos x="680" y="201"/>
              </a:cxn>
              <a:cxn ang="0">
                <a:pos x="720" y="183"/>
              </a:cxn>
              <a:cxn ang="0">
                <a:pos x="761" y="170"/>
              </a:cxn>
              <a:cxn ang="0">
                <a:pos x="831" y="155"/>
              </a:cxn>
              <a:cxn ang="0">
                <a:pos x="918" y="140"/>
              </a:cxn>
              <a:cxn ang="0">
                <a:pos x="995" y="128"/>
              </a:cxn>
              <a:cxn ang="0">
                <a:pos x="1118" y="114"/>
              </a:cxn>
              <a:cxn ang="0">
                <a:pos x="1213" y="110"/>
              </a:cxn>
              <a:cxn ang="0">
                <a:pos x="1295" y="112"/>
              </a:cxn>
              <a:cxn ang="0">
                <a:pos x="1378" y="118"/>
              </a:cxn>
              <a:cxn ang="0">
                <a:pos x="1475" y="123"/>
              </a:cxn>
              <a:cxn ang="0">
                <a:pos x="1533" y="124"/>
              </a:cxn>
              <a:cxn ang="0">
                <a:pos x="1601" y="124"/>
              </a:cxn>
              <a:cxn ang="0">
                <a:pos x="1770" y="119"/>
              </a:cxn>
              <a:cxn ang="0">
                <a:pos x="1846" y="117"/>
              </a:cxn>
              <a:cxn ang="0">
                <a:pos x="1923" y="110"/>
              </a:cxn>
              <a:cxn ang="0">
                <a:pos x="2033" y="94"/>
              </a:cxn>
              <a:cxn ang="0">
                <a:pos x="2099" y="81"/>
              </a:cxn>
              <a:cxn ang="0">
                <a:pos x="2165" y="66"/>
              </a:cxn>
              <a:cxn ang="0">
                <a:pos x="2275" y="47"/>
              </a:cxn>
              <a:cxn ang="0">
                <a:pos x="2373" y="28"/>
              </a:cxn>
              <a:cxn ang="0">
                <a:pos x="2433" y="15"/>
              </a:cxn>
              <a:cxn ang="0">
                <a:pos x="2492" y="7"/>
              </a:cxn>
              <a:cxn ang="0">
                <a:pos x="2591" y="2"/>
              </a:cxn>
              <a:cxn ang="0">
                <a:pos x="2671" y="0"/>
              </a:cxn>
              <a:cxn ang="0">
                <a:pos x="2732" y="2"/>
              </a:cxn>
              <a:cxn ang="0">
                <a:pos x="2821" y="10"/>
              </a:cxn>
              <a:cxn ang="0">
                <a:pos x="2905" y="23"/>
              </a:cxn>
              <a:cxn ang="0">
                <a:pos x="2961" y="31"/>
              </a:cxn>
              <a:cxn ang="0">
                <a:pos x="3034" y="38"/>
              </a:cxn>
            </a:cxnLst>
            <a:rect l="0" t="0" r="r" b="b"/>
            <a:pathLst>
              <a:path w="3035" h="662">
                <a:moveTo>
                  <a:pt x="0" y="661"/>
                </a:moveTo>
                <a:lnTo>
                  <a:pt x="9" y="611"/>
                </a:lnTo>
                <a:lnTo>
                  <a:pt x="11" y="575"/>
                </a:lnTo>
                <a:lnTo>
                  <a:pt x="19" y="542"/>
                </a:lnTo>
                <a:lnTo>
                  <a:pt x="45" y="498"/>
                </a:lnTo>
                <a:lnTo>
                  <a:pt x="74" y="464"/>
                </a:lnTo>
                <a:lnTo>
                  <a:pt x="98" y="448"/>
                </a:lnTo>
                <a:lnTo>
                  <a:pt x="127" y="437"/>
                </a:lnTo>
                <a:lnTo>
                  <a:pt x="172" y="417"/>
                </a:lnTo>
                <a:lnTo>
                  <a:pt x="221" y="392"/>
                </a:lnTo>
                <a:lnTo>
                  <a:pt x="259" y="376"/>
                </a:lnTo>
                <a:lnTo>
                  <a:pt x="316" y="358"/>
                </a:lnTo>
                <a:lnTo>
                  <a:pt x="373" y="340"/>
                </a:lnTo>
                <a:lnTo>
                  <a:pt x="410" y="324"/>
                </a:lnTo>
                <a:lnTo>
                  <a:pt x="460" y="300"/>
                </a:lnTo>
                <a:lnTo>
                  <a:pt x="487" y="281"/>
                </a:lnTo>
                <a:lnTo>
                  <a:pt x="515" y="263"/>
                </a:lnTo>
                <a:lnTo>
                  <a:pt x="541" y="253"/>
                </a:lnTo>
                <a:lnTo>
                  <a:pt x="569" y="246"/>
                </a:lnTo>
                <a:lnTo>
                  <a:pt x="614" y="227"/>
                </a:lnTo>
                <a:lnTo>
                  <a:pt x="680" y="201"/>
                </a:lnTo>
                <a:lnTo>
                  <a:pt x="720" y="183"/>
                </a:lnTo>
                <a:lnTo>
                  <a:pt x="761" y="170"/>
                </a:lnTo>
                <a:lnTo>
                  <a:pt x="831" y="155"/>
                </a:lnTo>
                <a:lnTo>
                  <a:pt x="918" y="140"/>
                </a:lnTo>
                <a:lnTo>
                  <a:pt x="995" y="128"/>
                </a:lnTo>
                <a:lnTo>
                  <a:pt x="1118" y="114"/>
                </a:lnTo>
                <a:lnTo>
                  <a:pt x="1213" y="110"/>
                </a:lnTo>
                <a:lnTo>
                  <a:pt x="1295" y="112"/>
                </a:lnTo>
                <a:lnTo>
                  <a:pt x="1378" y="118"/>
                </a:lnTo>
                <a:lnTo>
                  <a:pt x="1475" y="123"/>
                </a:lnTo>
                <a:lnTo>
                  <a:pt x="1533" y="124"/>
                </a:lnTo>
                <a:lnTo>
                  <a:pt x="1601" y="124"/>
                </a:lnTo>
                <a:lnTo>
                  <a:pt x="1770" y="119"/>
                </a:lnTo>
                <a:lnTo>
                  <a:pt x="1846" y="117"/>
                </a:lnTo>
                <a:lnTo>
                  <a:pt x="1923" y="110"/>
                </a:lnTo>
                <a:lnTo>
                  <a:pt x="2033" y="94"/>
                </a:lnTo>
                <a:lnTo>
                  <a:pt x="2099" y="81"/>
                </a:lnTo>
                <a:lnTo>
                  <a:pt x="2165" y="66"/>
                </a:lnTo>
                <a:lnTo>
                  <a:pt x="2275" y="47"/>
                </a:lnTo>
                <a:lnTo>
                  <a:pt x="2373" y="28"/>
                </a:lnTo>
                <a:lnTo>
                  <a:pt x="2433" y="15"/>
                </a:lnTo>
                <a:lnTo>
                  <a:pt x="2492" y="7"/>
                </a:lnTo>
                <a:lnTo>
                  <a:pt x="2591" y="2"/>
                </a:lnTo>
                <a:lnTo>
                  <a:pt x="2671" y="0"/>
                </a:lnTo>
                <a:lnTo>
                  <a:pt x="2732" y="2"/>
                </a:lnTo>
                <a:lnTo>
                  <a:pt x="2821" y="10"/>
                </a:lnTo>
                <a:lnTo>
                  <a:pt x="2905" y="23"/>
                </a:lnTo>
                <a:lnTo>
                  <a:pt x="2961" y="31"/>
                </a:lnTo>
                <a:lnTo>
                  <a:pt x="3034" y="38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9" name="Freeform 17"/>
          <p:cNvSpPr>
            <a:spLocks/>
          </p:cNvSpPr>
          <p:nvPr/>
        </p:nvSpPr>
        <p:spPr bwMode="auto">
          <a:xfrm>
            <a:off x="7148513" y="4117975"/>
            <a:ext cx="1073150" cy="1062038"/>
          </a:xfrm>
          <a:custGeom>
            <a:avLst/>
            <a:gdLst/>
            <a:ahLst/>
            <a:cxnLst>
              <a:cxn ang="0">
                <a:pos x="369" y="14"/>
              </a:cxn>
              <a:cxn ang="0">
                <a:pos x="296" y="0"/>
              </a:cxn>
              <a:cxn ang="0">
                <a:pos x="238" y="7"/>
              </a:cxn>
              <a:cxn ang="0">
                <a:pos x="191" y="35"/>
              </a:cxn>
              <a:cxn ang="0">
                <a:pos x="135" y="97"/>
              </a:cxn>
              <a:cxn ang="0">
                <a:pos x="76" y="141"/>
              </a:cxn>
              <a:cxn ang="0">
                <a:pos x="17" y="199"/>
              </a:cxn>
              <a:cxn ang="0">
                <a:pos x="0" y="262"/>
              </a:cxn>
              <a:cxn ang="0">
                <a:pos x="7" y="309"/>
              </a:cxn>
              <a:cxn ang="0">
                <a:pos x="16" y="373"/>
              </a:cxn>
              <a:cxn ang="0">
                <a:pos x="16" y="436"/>
              </a:cxn>
              <a:cxn ang="0">
                <a:pos x="7" y="463"/>
              </a:cxn>
              <a:cxn ang="0">
                <a:pos x="24" y="517"/>
              </a:cxn>
              <a:cxn ang="0">
                <a:pos x="70" y="562"/>
              </a:cxn>
              <a:cxn ang="0">
                <a:pos x="141" y="600"/>
              </a:cxn>
              <a:cxn ang="0">
                <a:pos x="223" y="632"/>
              </a:cxn>
              <a:cxn ang="0">
                <a:pos x="267" y="653"/>
              </a:cxn>
              <a:cxn ang="0">
                <a:pos x="365" y="668"/>
              </a:cxn>
              <a:cxn ang="0">
                <a:pos x="459" y="637"/>
              </a:cxn>
              <a:cxn ang="0">
                <a:pos x="499" y="604"/>
              </a:cxn>
              <a:cxn ang="0">
                <a:pos x="542" y="534"/>
              </a:cxn>
              <a:cxn ang="0">
                <a:pos x="549" y="466"/>
              </a:cxn>
              <a:cxn ang="0">
                <a:pos x="543" y="437"/>
              </a:cxn>
              <a:cxn ang="0">
                <a:pos x="560" y="401"/>
              </a:cxn>
              <a:cxn ang="0">
                <a:pos x="586" y="387"/>
              </a:cxn>
              <a:cxn ang="0">
                <a:pos x="639" y="327"/>
              </a:cxn>
              <a:cxn ang="0">
                <a:pos x="669" y="228"/>
              </a:cxn>
              <a:cxn ang="0">
                <a:pos x="671" y="169"/>
              </a:cxn>
              <a:cxn ang="0">
                <a:pos x="640" y="103"/>
              </a:cxn>
              <a:cxn ang="0">
                <a:pos x="591" y="66"/>
              </a:cxn>
              <a:cxn ang="0">
                <a:pos x="539" y="53"/>
              </a:cxn>
              <a:cxn ang="0">
                <a:pos x="503" y="61"/>
              </a:cxn>
              <a:cxn ang="0">
                <a:pos x="461" y="48"/>
              </a:cxn>
              <a:cxn ang="0">
                <a:pos x="446" y="29"/>
              </a:cxn>
              <a:cxn ang="0">
                <a:pos x="413" y="20"/>
              </a:cxn>
            </a:cxnLst>
            <a:rect l="0" t="0" r="r" b="b"/>
            <a:pathLst>
              <a:path w="676" h="669">
                <a:moveTo>
                  <a:pt x="413" y="20"/>
                </a:moveTo>
                <a:lnTo>
                  <a:pt x="369" y="14"/>
                </a:lnTo>
                <a:lnTo>
                  <a:pt x="322" y="3"/>
                </a:lnTo>
                <a:lnTo>
                  <a:pt x="296" y="0"/>
                </a:lnTo>
                <a:lnTo>
                  <a:pt x="268" y="1"/>
                </a:lnTo>
                <a:lnTo>
                  <a:pt x="238" y="7"/>
                </a:lnTo>
                <a:lnTo>
                  <a:pt x="206" y="20"/>
                </a:lnTo>
                <a:lnTo>
                  <a:pt x="191" y="35"/>
                </a:lnTo>
                <a:lnTo>
                  <a:pt x="179" y="56"/>
                </a:lnTo>
                <a:lnTo>
                  <a:pt x="135" y="97"/>
                </a:lnTo>
                <a:lnTo>
                  <a:pt x="106" y="119"/>
                </a:lnTo>
                <a:lnTo>
                  <a:pt x="76" y="141"/>
                </a:lnTo>
                <a:lnTo>
                  <a:pt x="34" y="183"/>
                </a:lnTo>
                <a:lnTo>
                  <a:pt x="17" y="199"/>
                </a:lnTo>
                <a:lnTo>
                  <a:pt x="7" y="219"/>
                </a:lnTo>
                <a:lnTo>
                  <a:pt x="0" y="262"/>
                </a:lnTo>
                <a:lnTo>
                  <a:pt x="4" y="280"/>
                </a:lnTo>
                <a:lnTo>
                  <a:pt x="7" y="309"/>
                </a:lnTo>
                <a:lnTo>
                  <a:pt x="10" y="349"/>
                </a:lnTo>
                <a:lnTo>
                  <a:pt x="16" y="373"/>
                </a:lnTo>
                <a:lnTo>
                  <a:pt x="19" y="397"/>
                </a:lnTo>
                <a:lnTo>
                  <a:pt x="16" y="436"/>
                </a:lnTo>
                <a:lnTo>
                  <a:pt x="10" y="449"/>
                </a:lnTo>
                <a:lnTo>
                  <a:pt x="7" y="463"/>
                </a:lnTo>
                <a:lnTo>
                  <a:pt x="13" y="496"/>
                </a:lnTo>
                <a:lnTo>
                  <a:pt x="24" y="517"/>
                </a:lnTo>
                <a:lnTo>
                  <a:pt x="42" y="535"/>
                </a:lnTo>
                <a:lnTo>
                  <a:pt x="70" y="562"/>
                </a:lnTo>
                <a:lnTo>
                  <a:pt x="97" y="580"/>
                </a:lnTo>
                <a:lnTo>
                  <a:pt x="141" y="600"/>
                </a:lnTo>
                <a:lnTo>
                  <a:pt x="188" y="616"/>
                </a:lnTo>
                <a:lnTo>
                  <a:pt x="223" y="632"/>
                </a:lnTo>
                <a:lnTo>
                  <a:pt x="245" y="644"/>
                </a:lnTo>
                <a:lnTo>
                  <a:pt x="267" y="653"/>
                </a:lnTo>
                <a:lnTo>
                  <a:pt x="305" y="661"/>
                </a:lnTo>
                <a:lnTo>
                  <a:pt x="365" y="668"/>
                </a:lnTo>
                <a:lnTo>
                  <a:pt x="422" y="652"/>
                </a:lnTo>
                <a:lnTo>
                  <a:pt x="459" y="637"/>
                </a:lnTo>
                <a:lnTo>
                  <a:pt x="481" y="623"/>
                </a:lnTo>
                <a:lnTo>
                  <a:pt x="499" y="604"/>
                </a:lnTo>
                <a:lnTo>
                  <a:pt x="522" y="571"/>
                </a:lnTo>
                <a:lnTo>
                  <a:pt x="542" y="534"/>
                </a:lnTo>
                <a:lnTo>
                  <a:pt x="549" y="490"/>
                </a:lnTo>
                <a:lnTo>
                  <a:pt x="549" y="466"/>
                </a:lnTo>
                <a:lnTo>
                  <a:pt x="545" y="451"/>
                </a:lnTo>
                <a:lnTo>
                  <a:pt x="543" y="437"/>
                </a:lnTo>
                <a:lnTo>
                  <a:pt x="549" y="418"/>
                </a:lnTo>
                <a:lnTo>
                  <a:pt x="560" y="401"/>
                </a:lnTo>
                <a:lnTo>
                  <a:pt x="572" y="394"/>
                </a:lnTo>
                <a:lnTo>
                  <a:pt x="586" y="387"/>
                </a:lnTo>
                <a:lnTo>
                  <a:pt x="603" y="373"/>
                </a:lnTo>
                <a:lnTo>
                  <a:pt x="639" y="327"/>
                </a:lnTo>
                <a:lnTo>
                  <a:pt x="657" y="273"/>
                </a:lnTo>
                <a:lnTo>
                  <a:pt x="669" y="228"/>
                </a:lnTo>
                <a:lnTo>
                  <a:pt x="675" y="198"/>
                </a:lnTo>
                <a:lnTo>
                  <a:pt x="671" y="169"/>
                </a:lnTo>
                <a:lnTo>
                  <a:pt x="657" y="129"/>
                </a:lnTo>
                <a:lnTo>
                  <a:pt x="640" y="103"/>
                </a:lnTo>
                <a:lnTo>
                  <a:pt x="612" y="84"/>
                </a:lnTo>
                <a:lnTo>
                  <a:pt x="591" y="66"/>
                </a:lnTo>
                <a:lnTo>
                  <a:pt x="567" y="56"/>
                </a:lnTo>
                <a:lnTo>
                  <a:pt x="539" y="53"/>
                </a:lnTo>
                <a:lnTo>
                  <a:pt x="521" y="57"/>
                </a:lnTo>
                <a:lnTo>
                  <a:pt x="503" y="61"/>
                </a:lnTo>
                <a:lnTo>
                  <a:pt x="476" y="56"/>
                </a:lnTo>
                <a:lnTo>
                  <a:pt x="461" y="48"/>
                </a:lnTo>
                <a:lnTo>
                  <a:pt x="454" y="38"/>
                </a:lnTo>
                <a:lnTo>
                  <a:pt x="446" y="29"/>
                </a:lnTo>
                <a:lnTo>
                  <a:pt x="432" y="20"/>
                </a:lnTo>
                <a:lnTo>
                  <a:pt x="413" y="20"/>
                </a:lnTo>
              </a:path>
            </a:pathLst>
          </a:custGeom>
          <a:solidFill>
            <a:srgbClr val="D9B38D"/>
          </a:solidFill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0" name="Freeform 18"/>
          <p:cNvSpPr>
            <a:spLocks/>
          </p:cNvSpPr>
          <p:nvPr/>
        </p:nvSpPr>
        <p:spPr bwMode="auto">
          <a:xfrm>
            <a:off x="7321550" y="4278313"/>
            <a:ext cx="657225" cy="720725"/>
          </a:xfrm>
          <a:custGeom>
            <a:avLst/>
            <a:gdLst/>
            <a:ahLst/>
            <a:cxnLst>
              <a:cxn ang="0">
                <a:pos x="241" y="19"/>
              </a:cxn>
              <a:cxn ang="0">
                <a:pos x="210" y="0"/>
              </a:cxn>
              <a:cxn ang="0">
                <a:pos x="178" y="1"/>
              </a:cxn>
              <a:cxn ang="0">
                <a:pos x="151" y="10"/>
              </a:cxn>
              <a:cxn ang="0">
                <a:pos x="136" y="23"/>
              </a:cxn>
              <a:cxn ang="0">
                <a:pos x="121" y="41"/>
              </a:cxn>
              <a:cxn ang="0">
                <a:pos x="97" y="64"/>
              </a:cxn>
              <a:cxn ang="0">
                <a:pos x="75" y="77"/>
              </a:cxn>
              <a:cxn ang="0">
                <a:pos x="60" y="83"/>
              </a:cxn>
              <a:cxn ang="0">
                <a:pos x="47" y="91"/>
              </a:cxn>
              <a:cxn ang="0">
                <a:pos x="33" y="109"/>
              </a:cxn>
              <a:cxn ang="0">
                <a:pos x="14" y="142"/>
              </a:cxn>
              <a:cxn ang="0">
                <a:pos x="7" y="166"/>
              </a:cxn>
              <a:cxn ang="0">
                <a:pos x="7" y="193"/>
              </a:cxn>
              <a:cxn ang="0">
                <a:pos x="6" y="235"/>
              </a:cxn>
              <a:cxn ang="0">
                <a:pos x="2" y="270"/>
              </a:cxn>
              <a:cxn ang="0">
                <a:pos x="0" y="293"/>
              </a:cxn>
              <a:cxn ang="0">
                <a:pos x="2" y="314"/>
              </a:cxn>
              <a:cxn ang="0">
                <a:pos x="15" y="344"/>
              </a:cxn>
              <a:cxn ang="0">
                <a:pos x="32" y="366"/>
              </a:cxn>
              <a:cxn ang="0">
                <a:pos x="61" y="380"/>
              </a:cxn>
              <a:cxn ang="0">
                <a:pos x="128" y="418"/>
              </a:cxn>
              <a:cxn ang="0">
                <a:pos x="175" y="443"/>
              </a:cxn>
              <a:cxn ang="0">
                <a:pos x="221" y="453"/>
              </a:cxn>
              <a:cxn ang="0">
                <a:pos x="286" y="443"/>
              </a:cxn>
              <a:cxn ang="0">
                <a:pos x="296" y="436"/>
              </a:cxn>
              <a:cxn ang="0">
                <a:pos x="304" y="425"/>
              </a:cxn>
              <a:cxn ang="0">
                <a:pos x="328" y="406"/>
              </a:cxn>
              <a:cxn ang="0">
                <a:pos x="345" y="396"/>
              </a:cxn>
              <a:cxn ang="0">
                <a:pos x="359" y="384"/>
              </a:cxn>
              <a:cxn ang="0">
                <a:pos x="377" y="362"/>
              </a:cxn>
              <a:cxn ang="0">
                <a:pos x="398" y="315"/>
              </a:cxn>
              <a:cxn ang="0">
                <a:pos x="400" y="294"/>
              </a:cxn>
              <a:cxn ang="0">
                <a:pos x="404" y="262"/>
              </a:cxn>
              <a:cxn ang="0">
                <a:pos x="404" y="226"/>
              </a:cxn>
              <a:cxn ang="0">
                <a:pos x="404" y="190"/>
              </a:cxn>
              <a:cxn ang="0">
                <a:pos x="407" y="169"/>
              </a:cxn>
              <a:cxn ang="0">
                <a:pos x="413" y="156"/>
              </a:cxn>
              <a:cxn ang="0">
                <a:pos x="413" y="127"/>
              </a:cxn>
              <a:cxn ang="0">
                <a:pos x="395" y="106"/>
              </a:cxn>
              <a:cxn ang="0">
                <a:pos x="367" y="91"/>
              </a:cxn>
              <a:cxn ang="0">
                <a:pos x="340" y="64"/>
              </a:cxn>
              <a:cxn ang="0">
                <a:pos x="324" y="43"/>
              </a:cxn>
              <a:cxn ang="0">
                <a:pos x="307" y="28"/>
              </a:cxn>
              <a:cxn ang="0">
                <a:pos x="277" y="19"/>
              </a:cxn>
              <a:cxn ang="0">
                <a:pos x="263" y="23"/>
              </a:cxn>
              <a:cxn ang="0">
                <a:pos x="250" y="28"/>
              </a:cxn>
              <a:cxn ang="0">
                <a:pos x="241" y="19"/>
              </a:cxn>
            </a:cxnLst>
            <a:rect l="0" t="0" r="r" b="b"/>
            <a:pathLst>
              <a:path w="414" h="454">
                <a:moveTo>
                  <a:pt x="241" y="19"/>
                </a:moveTo>
                <a:lnTo>
                  <a:pt x="210" y="0"/>
                </a:lnTo>
                <a:lnTo>
                  <a:pt x="178" y="1"/>
                </a:lnTo>
                <a:lnTo>
                  <a:pt x="151" y="10"/>
                </a:lnTo>
                <a:lnTo>
                  <a:pt x="136" y="23"/>
                </a:lnTo>
                <a:lnTo>
                  <a:pt x="121" y="41"/>
                </a:lnTo>
                <a:lnTo>
                  <a:pt x="97" y="64"/>
                </a:lnTo>
                <a:lnTo>
                  <a:pt x="75" y="77"/>
                </a:lnTo>
                <a:lnTo>
                  <a:pt x="60" y="83"/>
                </a:lnTo>
                <a:lnTo>
                  <a:pt x="47" y="91"/>
                </a:lnTo>
                <a:lnTo>
                  <a:pt x="33" y="109"/>
                </a:lnTo>
                <a:lnTo>
                  <a:pt x="14" y="142"/>
                </a:lnTo>
                <a:lnTo>
                  <a:pt x="7" y="166"/>
                </a:lnTo>
                <a:lnTo>
                  <a:pt x="7" y="193"/>
                </a:lnTo>
                <a:lnTo>
                  <a:pt x="6" y="235"/>
                </a:lnTo>
                <a:lnTo>
                  <a:pt x="2" y="270"/>
                </a:lnTo>
                <a:lnTo>
                  <a:pt x="0" y="293"/>
                </a:lnTo>
                <a:lnTo>
                  <a:pt x="2" y="314"/>
                </a:lnTo>
                <a:lnTo>
                  <a:pt x="15" y="344"/>
                </a:lnTo>
                <a:lnTo>
                  <a:pt x="32" y="366"/>
                </a:lnTo>
                <a:lnTo>
                  <a:pt x="61" y="380"/>
                </a:lnTo>
                <a:lnTo>
                  <a:pt x="128" y="418"/>
                </a:lnTo>
                <a:lnTo>
                  <a:pt x="175" y="443"/>
                </a:lnTo>
                <a:lnTo>
                  <a:pt x="221" y="453"/>
                </a:lnTo>
                <a:lnTo>
                  <a:pt x="286" y="443"/>
                </a:lnTo>
                <a:lnTo>
                  <a:pt x="296" y="436"/>
                </a:lnTo>
                <a:lnTo>
                  <a:pt x="304" y="425"/>
                </a:lnTo>
                <a:lnTo>
                  <a:pt x="328" y="406"/>
                </a:lnTo>
                <a:lnTo>
                  <a:pt x="345" y="396"/>
                </a:lnTo>
                <a:lnTo>
                  <a:pt x="359" y="384"/>
                </a:lnTo>
                <a:lnTo>
                  <a:pt x="377" y="362"/>
                </a:lnTo>
                <a:lnTo>
                  <a:pt x="398" y="315"/>
                </a:lnTo>
                <a:lnTo>
                  <a:pt x="400" y="294"/>
                </a:lnTo>
                <a:lnTo>
                  <a:pt x="404" y="262"/>
                </a:lnTo>
                <a:lnTo>
                  <a:pt x="404" y="226"/>
                </a:lnTo>
                <a:lnTo>
                  <a:pt x="404" y="190"/>
                </a:lnTo>
                <a:lnTo>
                  <a:pt x="407" y="169"/>
                </a:lnTo>
                <a:lnTo>
                  <a:pt x="413" y="156"/>
                </a:lnTo>
                <a:lnTo>
                  <a:pt x="413" y="127"/>
                </a:lnTo>
                <a:lnTo>
                  <a:pt x="395" y="106"/>
                </a:lnTo>
                <a:lnTo>
                  <a:pt x="367" y="91"/>
                </a:lnTo>
                <a:lnTo>
                  <a:pt x="340" y="64"/>
                </a:lnTo>
                <a:lnTo>
                  <a:pt x="324" y="43"/>
                </a:lnTo>
                <a:lnTo>
                  <a:pt x="307" y="28"/>
                </a:lnTo>
                <a:lnTo>
                  <a:pt x="277" y="19"/>
                </a:lnTo>
                <a:lnTo>
                  <a:pt x="263" y="23"/>
                </a:lnTo>
                <a:lnTo>
                  <a:pt x="250" y="28"/>
                </a:lnTo>
                <a:lnTo>
                  <a:pt x="241" y="19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1" name="Freeform 19"/>
          <p:cNvSpPr>
            <a:spLocks/>
          </p:cNvSpPr>
          <p:nvPr/>
        </p:nvSpPr>
        <p:spPr bwMode="auto">
          <a:xfrm>
            <a:off x="7462838" y="4500563"/>
            <a:ext cx="341312" cy="327025"/>
          </a:xfrm>
          <a:custGeom>
            <a:avLst/>
            <a:gdLst/>
            <a:ahLst/>
            <a:cxnLst>
              <a:cxn ang="0">
                <a:pos x="161" y="23"/>
              </a:cxn>
              <a:cxn ang="0">
                <a:pos x="126" y="7"/>
              </a:cxn>
              <a:cxn ang="0">
                <a:pos x="101" y="0"/>
              </a:cxn>
              <a:cxn ang="0">
                <a:pos x="76" y="2"/>
              </a:cxn>
              <a:cxn ang="0">
                <a:pos x="44" y="14"/>
              </a:cxn>
              <a:cxn ang="0">
                <a:pos x="26" y="27"/>
              </a:cxn>
              <a:cxn ang="0">
                <a:pos x="17" y="50"/>
              </a:cxn>
              <a:cxn ang="0">
                <a:pos x="0" y="92"/>
              </a:cxn>
              <a:cxn ang="0">
                <a:pos x="8" y="132"/>
              </a:cxn>
              <a:cxn ang="0">
                <a:pos x="21" y="148"/>
              </a:cxn>
              <a:cxn ang="0">
                <a:pos x="44" y="158"/>
              </a:cxn>
              <a:cxn ang="0">
                <a:pos x="77" y="180"/>
              </a:cxn>
              <a:cxn ang="0">
                <a:pos x="99" y="197"/>
              </a:cxn>
              <a:cxn ang="0">
                <a:pos x="120" y="205"/>
              </a:cxn>
              <a:cxn ang="0">
                <a:pos x="152" y="204"/>
              </a:cxn>
              <a:cxn ang="0">
                <a:pos x="174" y="193"/>
              </a:cxn>
              <a:cxn ang="0">
                <a:pos x="188" y="168"/>
              </a:cxn>
              <a:cxn ang="0">
                <a:pos x="205" y="129"/>
              </a:cxn>
              <a:cxn ang="0">
                <a:pos x="214" y="99"/>
              </a:cxn>
              <a:cxn ang="0">
                <a:pos x="212" y="72"/>
              </a:cxn>
              <a:cxn ang="0">
                <a:pos x="197" y="41"/>
              </a:cxn>
              <a:cxn ang="0">
                <a:pos x="186" y="36"/>
              </a:cxn>
              <a:cxn ang="0">
                <a:pos x="170" y="32"/>
              </a:cxn>
              <a:cxn ang="0">
                <a:pos x="161" y="23"/>
              </a:cxn>
            </a:cxnLst>
            <a:rect l="0" t="0" r="r" b="b"/>
            <a:pathLst>
              <a:path w="215" h="206">
                <a:moveTo>
                  <a:pt x="161" y="23"/>
                </a:moveTo>
                <a:lnTo>
                  <a:pt x="126" y="7"/>
                </a:lnTo>
                <a:lnTo>
                  <a:pt x="101" y="0"/>
                </a:lnTo>
                <a:lnTo>
                  <a:pt x="76" y="2"/>
                </a:lnTo>
                <a:lnTo>
                  <a:pt x="44" y="14"/>
                </a:lnTo>
                <a:lnTo>
                  <a:pt x="26" y="27"/>
                </a:lnTo>
                <a:lnTo>
                  <a:pt x="17" y="50"/>
                </a:lnTo>
                <a:lnTo>
                  <a:pt x="0" y="92"/>
                </a:lnTo>
                <a:lnTo>
                  <a:pt x="8" y="132"/>
                </a:lnTo>
                <a:lnTo>
                  <a:pt x="21" y="148"/>
                </a:lnTo>
                <a:lnTo>
                  <a:pt x="44" y="158"/>
                </a:lnTo>
                <a:lnTo>
                  <a:pt x="77" y="180"/>
                </a:lnTo>
                <a:lnTo>
                  <a:pt x="99" y="197"/>
                </a:lnTo>
                <a:lnTo>
                  <a:pt x="120" y="205"/>
                </a:lnTo>
                <a:lnTo>
                  <a:pt x="152" y="204"/>
                </a:lnTo>
                <a:lnTo>
                  <a:pt x="174" y="193"/>
                </a:lnTo>
                <a:lnTo>
                  <a:pt x="188" y="168"/>
                </a:lnTo>
                <a:lnTo>
                  <a:pt x="205" y="129"/>
                </a:lnTo>
                <a:lnTo>
                  <a:pt x="214" y="99"/>
                </a:lnTo>
                <a:lnTo>
                  <a:pt x="212" y="72"/>
                </a:lnTo>
                <a:lnTo>
                  <a:pt x="197" y="41"/>
                </a:lnTo>
                <a:lnTo>
                  <a:pt x="186" y="36"/>
                </a:lnTo>
                <a:lnTo>
                  <a:pt x="170" y="32"/>
                </a:lnTo>
                <a:lnTo>
                  <a:pt x="161" y="23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2" name="Freeform 20"/>
          <p:cNvSpPr>
            <a:spLocks/>
          </p:cNvSpPr>
          <p:nvPr/>
        </p:nvSpPr>
        <p:spPr bwMode="auto">
          <a:xfrm>
            <a:off x="1612900" y="1484313"/>
            <a:ext cx="3384550" cy="146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27"/>
              </a:cxn>
              <a:cxn ang="0">
                <a:pos x="130" y="41"/>
              </a:cxn>
              <a:cxn ang="0">
                <a:pos x="171" y="54"/>
              </a:cxn>
              <a:cxn ang="0">
                <a:pos x="217" y="64"/>
              </a:cxn>
              <a:cxn ang="0">
                <a:pos x="284" y="74"/>
              </a:cxn>
              <a:cxn ang="0">
                <a:pos x="352" y="81"/>
              </a:cxn>
              <a:cxn ang="0">
                <a:pos x="416" y="88"/>
              </a:cxn>
              <a:cxn ang="0">
                <a:pos x="456" y="91"/>
              </a:cxn>
              <a:cxn ang="0">
                <a:pos x="559" y="90"/>
              </a:cxn>
              <a:cxn ang="0">
                <a:pos x="658" y="83"/>
              </a:cxn>
              <a:cxn ang="0">
                <a:pos x="718" y="73"/>
              </a:cxn>
              <a:cxn ang="0">
                <a:pos x="777" y="61"/>
              </a:cxn>
              <a:cxn ang="0">
                <a:pos x="876" y="45"/>
              </a:cxn>
              <a:cxn ang="0">
                <a:pos x="917" y="38"/>
              </a:cxn>
              <a:cxn ang="0">
                <a:pos x="943" y="33"/>
              </a:cxn>
              <a:cxn ang="0">
                <a:pos x="1011" y="27"/>
              </a:cxn>
              <a:cxn ang="0">
                <a:pos x="1100" y="24"/>
              </a:cxn>
              <a:cxn ang="0">
                <a:pos x="1176" y="23"/>
              </a:cxn>
              <a:cxn ang="0">
                <a:pos x="1243" y="24"/>
              </a:cxn>
              <a:cxn ang="0">
                <a:pos x="1300" y="26"/>
              </a:cxn>
              <a:cxn ang="0">
                <a:pos x="1395" y="34"/>
              </a:cxn>
              <a:cxn ang="0">
                <a:pos x="1476" y="45"/>
              </a:cxn>
              <a:cxn ang="0">
                <a:pos x="1556" y="57"/>
              </a:cxn>
              <a:cxn ang="0">
                <a:pos x="1651" y="66"/>
              </a:cxn>
              <a:cxn ang="0">
                <a:pos x="1775" y="73"/>
              </a:cxn>
              <a:cxn ang="0">
                <a:pos x="1852" y="73"/>
              </a:cxn>
              <a:cxn ang="0">
                <a:pos x="1941" y="73"/>
              </a:cxn>
              <a:cxn ang="0">
                <a:pos x="1973" y="73"/>
              </a:cxn>
              <a:cxn ang="0">
                <a:pos x="1992" y="74"/>
              </a:cxn>
              <a:cxn ang="0">
                <a:pos x="2040" y="64"/>
              </a:cxn>
              <a:cxn ang="0">
                <a:pos x="2071" y="49"/>
              </a:cxn>
              <a:cxn ang="0">
                <a:pos x="2089" y="36"/>
              </a:cxn>
              <a:cxn ang="0">
                <a:pos x="2105" y="20"/>
              </a:cxn>
              <a:cxn ang="0">
                <a:pos x="2131" y="0"/>
              </a:cxn>
            </a:cxnLst>
            <a:rect l="0" t="0" r="r" b="b"/>
            <a:pathLst>
              <a:path w="2132" h="92">
                <a:moveTo>
                  <a:pt x="0" y="0"/>
                </a:moveTo>
                <a:lnTo>
                  <a:pt x="90" y="27"/>
                </a:lnTo>
                <a:lnTo>
                  <a:pt x="130" y="41"/>
                </a:lnTo>
                <a:lnTo>
                  <a:pt x="171" y="54"/>
                </a:lnTo>
                <a:lnTo>
                  <a:pt x="217" y="64"/>
                </a:lnTo>
                <a:lnTo>
                  <a:pt x="284" y="74"/>
                </a:lnTo>
                <a:lnTo>
                  <a:pt x="352" y="81"/>
                </a:lnTo>
                <a:lnTo>
                  <a:pt x="416" y="88"/>
                </a:lnTo>
                <a:lnTo>
                  <a:pt x="456" y="91"/>
                </a:lnTo>
                <a:lnTo>
                  <a:pt x="559" y="90"/>
                </a:lnTo>
                <a:lnTo>
                  <a:pt x="658" y="83"/>
                </a:lnTo>
                <a:lnTo>
                  <a:pt x="718" y="73"/>
                </a:lnTo>
                <a:lnTo>
                  <a:pt x="777" y="61"/>
                </a:lnTo>
                <a:lnTo>
                  <a:pt x="876" y="45"/>
                </a:lnTo>
                <a:lnTo>
                  <a:pt x="917" y="38"/>
                </a:lnTo>
                <a:lnTo>
                  <a:pt x="943" y="33"/>
                </a:lnTo>
                <a:lnTo>
                  <a:pt x="1011" y="27"/>
                </a:lnTo>
                <a:lnTo>
                  <a:pt x="1100" y="24"/>
                </a:lnTo>
                <a:lnTo>
                  <a:pt x="1176" y="23"/>
                </a:lnTo>
                <a:lnTo>
                  <a:pt x="1243" y="24"/>
                </a:lnTo>
                <a:lnTo>
                  <a:pt x="1300" y="26"/>
                </a:lnTo>
                <a:lnTo>
                  <a:pt x="1395" y="34"/>
                </a:lnTo>
                <a:lnTo>
                  <a:pt x="1476" y="45"/>
                </a:lnTo>
                <a:lnTo>
                  <a:pt x="1556" y="57"/>
                </a:lnTo>
                <a:lnTo>
                  <a:pt x="1651" y="66"/>
                </a:lnTo>
                <a:lnTo>
                  <a:pt x="1775" y="73"/>
                </a:lnTo>
                <a:lnTo>
                  <a:pt x="1852" y="73"/>
                </a:lnTo>
                <a:lnTo>
                  <a:pt x="1941" y="73"/>
                </a:lnTo>
                <a:lnTo>
                  <a:pt x="1973" y="73"/>
                </a:lnTo>
                <a:lnTo>
                  <a:pt x="1992" y="74"/>
                </a:lnTo>
                <a:lnTo>
                  <a:pt x="2040" y="64"/>
                </a:lnTo>
                <a:lnTo>
                  <a:pt x="2071" y="49"/>
                </a:lnTo>
                <a:lnTo>
                  <a:pt x="2089" y="36"/>
                </a:lnTo>
                <a:lnTo>
                  <a:pt x="2105" y="20"/>
                </a:lnTo>
                <a:lnTo>
                  <a:pt x="2131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3" name="Freeform 21"/>
          <p:cNvSpPr>
            <a:spLocks/>
          </p:cNvSpPr>
          <p:nvPr/>
        </p:nvSpPr>
        <p:spPr bwMode="auto">
          <a:xfrm>
            <a:off x="623888" y="1498600"/>
            <a:ext cx="4545012" cy="506413"/>
          </a:xfrm>
          <a:custGeom>
            <a:avLst/>
            <a:gdLst/>
            <a:ahLst/>
            <a:cxnLst>
              <a:cxn ang="0">
                <a:pos x="0" y="271"/>
              </a:cxn>
              <a:cxn ang="0">
                <a:pos x="77" y="279"/>
              </a:cxn>
              <a:cxn ang="0">
                <a:pos x="136" y="289"/>
              </a:cxn>
              <a:cxn ang="0">
                <a:pos x="228" y="308"/>
              </a:cxn>
              <a:cxn ang="0">
                <a:pos x="271" y="314"/>
              </a:cxn>
              <a:cxn ang="0">
                <a:pos x="322" y="318"/>
              </a:cxn>
              <a:cxn ang="0">
                <a:pos x="386" y="316"/>
              </a:cxn>
              <a:cxn ang="0">
                <a:pos x="469" y="307"/>
              </a:cxn>
              <a:cxn ang="0">
                <a:pos x="517" y="299"/>
              </a:cxn>
              <a:cxn ang="0">
                <a:pos x="552" y="289"/>
              </a:cxn>
              <a:cxn ang="0">
                <a:pos x="600" y="265"/>
              </a:cxn>
              <a:cxn ang="0">
                <a:pos x="648" y="239"/>
              </a:cxn>
              <a:cxn ang="0">
                <a:pos x="683" y="227"/>
              </a:cxn>
              <a:cxn ang="0">
                <a:pos x="731" y="217"/>
              </a:cxn>
              <a:cxn ang="0">
                <a:pos x="805" y="205"/>
              </a:cxn>
              <a:cxn ang="0">
                <a:pos x="870" y="196"/>
              </a:cxn>
              <a:cxn ang="0">
                <a:pos x="974" y="190"/>
              </a:cxn>
              <a:cxn ang="0">
                <a:pos x="1056" y="193"/>
              </a:cxn>
              <a:cxn ang="0">
                <a:pos x="1126" y="201"/>
              </a:cxn>
              <a:cxn ang="0">
                <a:pos x="1197" y="210"/>
              </a:cxn>
              <a:cxn ang="0">
                <a:pos x="1279" y="215"/>
              </a:cxn>
              <a:cxn ang="0">
                <a:pos x="1328" y="215"/>
              </a:cxn>
              <a:cxn ang="0">
                <a:pos x="1385" y="213"/>
              </a:cxn>
              <a:cxn ang="0">
                <a:pos x="1450" y="207"/>
              </a:cxn>
              <a:cxn ang="0">
                <a:pos x="1526" y="199"/>
              </a:cxn>
              <a:cxn ang="0">
                <a:pos x="1583" y="189"/>
              </a:cxn>
              <a:cxn ang="0">
                <a:pos x="1616" y="180"/>
              </a:cxn>
              <a:cxn ang="0">
                <a:pos x="1650" y="169"/>
              </a:cxn>
              <a:cxn ang="0">
                <a:pos x="1706" y="154"/>
              </a:cxn>
              <a:cxn ang="0">
                <a:pos x="1742" y="145"/>
              </a:cxn>
              <a:cxn ang="0">
                <a:pos x="1805" y="134"/>
              </a:cxn>
              <a:cxn ang="0">
                <a:pos x="1869" y="136"/>
              </a:cxn>
              <a:cxn ang="0">
                <a:pos x="1950" y="145"/>
              </a:cxn>
              <a:cxn ang="0">
                <a:pos x="1999" y="160"/>
              </a:cxn>
              <a:cxn ang="0">
                <a:pos x="2048" y="175"/>
              </a:cxn>
              <a:cxn ang="0">
                <a:pos x="2083" y="183"/>
              </a:cxn>
              <a:cxn ang="0">
                <a:pos x="2131" y="190"/>
              </a:cxn>
              <a:cxn ang="0">
                <a:pos x="2220" y="200"/>
              </a:cxn>
              <a:cxn ang="0">
                <a:pos x="2274" y="203"/>
              </a:cxn>
              <a:cxn ang="0">
                <a:pos x="2329" y="202"/>
              </a:cxn>
              <a:cxn ang="0">
                <a:pos x="2420" y="199"/>
              </a:cxn>
              <a:cxn ang="0">
                <a:pos x="2467" y="198"/>
              </a:cxn>
              <a:cxn ang="0">
                <a:pos x="2504" y="200"/>
              </a:cxn>
              <a:cxn ang="0">
                <a:pos x="2557" y="203"/>
              </a:cxn>
              <a:cxn ang="0">
                <a:pos x="2607" y="198"/>
              </a:cxn>
              <a:cxn ang="0">
                <a:pos x="2682" y="172"/>
              </a:cxn>
              <a:cxn ang="0">
                <a:pos x="2715" y="150"/>
              </a:cxn>
              <a:cxn ang="0">
                <a:pos x="2726" y="137"/>
              </a:cxn>
              <a:cxn ang="0">
                <a:pos x="2745" y="118"/>
              </a:cxn>
              <a:cxn ang="0">
                <a:pos x="2795" y="69"/>
              </a:cxn>
              <a:cxn ang="0">
                <a:pos x="2844" y="18"/>
              </a:cxn>
              <a:cxn ang="0">
                <a:pos x="2862" y="0"/>
              </a:cxn>
            </a:cxnLst>
            <a:rect l="0" t="0" r="r" b="b"/>
            <a:pathLst>
              <a:path w="2863" h="319">
                <a:moveTo>
                  <a:pt x="0" y="271"/>
                </a:moveTo>
                <a:lnTo>
                  <a:pt x="77" y="279"/>
                </a:lnTo>
                <a:lnTo>
                  <a:pt x="136" y="289"/>
                </a:lnTo>
                <a:lnTo>
                  <a:pt x="228" y="308"/>
                </a:lnTo>
                <a:lnTo>
                  <a:pt x="271" y="314"/>
                </a:lnTo>
                <a:lnTo>
                  <a:pt x="322" y="318"/>
                </a:lnTo>
                <a:lnTo>
                  <a:pt x="386" y="316"/>
                </a:lnTo>
                <a:lnTo>
                  <a:pt x="469" y="307"/>
                </a:lnTo>
                <a:lnTo>
                  <a:pt x="517" y="299"/>
                </a:lnTo>
                <a:lnTo>
                  <a:pt x="552" y="289"/>
                </a:lnTo>
                <a:lnTo>
                  <a:pt x="600" y="265"/>
                </a:lnTo>
                <a:lnTo>
                  <a:pt x="648" y="239"/>
                </a:lnTo>
                <a:lnTo>
                  <a:pt x="683" y="227"/>
                </a:lnTo>
                <a:lnTo>
                  <a:pt x="731" y="217"/>
                </a:lnTo>
                <a:lnTo>
                  <a:pt x="805" y="205"/>
                </a:lnTo>
                <a:lnTo>
                  <a:pt x="870" y="196"/>
                </a:lnTo>
                <a:lnTo>
                  <a:pt x="974" y="190"/>
                </a:lnTo>
                <a:lnTo>
                  <a:pt x="1056" y="193"/>
                </a:lnTo>
                <a:lnTo>
                  <a:pt x="1126" y="201"/>
                </a:lnTo>
                <a:lnTo>
                  <a:pt x="1197" y="210"/>
                </a:lnTo>
                <a:lnTo>
                  <a:pt x="1279" y="215"/>
                </a:lnTo>
                <a:lnTo>
                  <a:pt x="1328" y="215"/>
                </a:lnTo>
                <a:lnTo>
                  <a:pt x="1385" y="213"/>
                </a:lnTo>
                <a:lnTo>
                  <a:pt x="1450" y="207"/>
                </a:lnTo>
                <a:lnTo>
                  <a:pt x="1526" y="199"/>
                </a:lnTo>
                <a:lnTo>
                  <a:pt x="1583" y="189"/>
                </a:lnTo>
                <a:lnTo>
                  <a:pt x="1616" y="180"/>
                </a:lnTo>
                <a:lnTo>
                  <a:pt x="1650" y="169"/>
                </a:lnTo>
                <a:lnTo>
                  <a:pt x="1706" y="154"/>
                </a:lnTo>
                <a:lnTo>
                  <a:pt x="1742" y="145"/>
                </a:lnTo>
                <a:lnTo>
                  <a:pt x="1805" y="134"/>
                </a:lnTo>
                <a:lnTo>
                  <a:pt x="1869" y="136"/>
                </a:lnTo>
                <a:lnTo>
                  <a:pt x="1950" y="145"/>
                </a:lnTo>
                <a:lnTo>
                  <a:pt x="1999" y="160"/>
                </a:lnTo>
                <a:lnTo>
                  <a:pt x="2048" y="175"/>
                </a:lnTo>
                <a:lnTo>
                  <a:pt x="2083" y="183"/>
                </a:lnTo>
                <a:lnTo>
                  <a:pt x="2131" y="190"/>
                </a:lnTo>
                <a:lnTo>
                  <a:pt x="2220" y="200"/>
                </a:lnTo>
                <a:lnTo>
                  <a:pt x="2274" y="203"/>
                </a:lnTo>
                <a:lnTo>
                  <a:pt x="2329" y="202"/>
                </a:lnTo>
                <a:lnTo>
                  <a:pt x="2420" y="199"/>
                </a:lnTo>
                <a:lnTo>
                  <a:pt x="2467" y="198"/>
                </a:lnTo>
                <a:lnTo>
                  <a:pt x="2504" y="200"/>
                </a:lnTo>
                <a:lnTo>
                  <a:pt x="2557" y="203"/>
                </a:lnTo>
                <a:lnTo>
                  <a:pt x="2607" y="198"/>
                </a:lnTo>
                <a:lnTo>
                  <a:pt x="2682" y="172"/>
                </a:lnTo>
                <a:lnTo>
                  <a:pt x="2715" y="150"/>
                </a:lnTo>
                <a:lnTo>
                  <a:pt x="2726" y="137"/>
                </a:lnTo>
                <a:lnTo>
                  <a:pt x="2745" y="118"/>
                </a:lnTo>
                <a:lnTo>
                  <a:pt x="2795" y="69"/>
                </a:lnTo>
                <a:lnTo>
                  <a:pt x="2844" y="18"/>
                </a:lnTo>
                <a:lnTo>
                  <a:pt x="2862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4" name="Freeform 22"/>
          <p:cNvSpPr>
            <a:spLocks/>
          </p:cNvSpPr>
          <p:nvPr/>
        </p:nvSpPr>
        <p:spPr bwMode="auto">
          <a:xfrm>
            <a:off x="5729288" y="2057400"/>
            <a:ext cx="334962" cy="317500"/>
          </a:xfrm>
          <a:custGeom>
            <a:avLst/>
            <a:gdLst/>
            <a:ahLst/>
            <a:cxnLst>
              <a:cxn ang="0">
                <a:pos x="16" y="10"/>
              </a:cxn>
              <a:cxn ang="0">
                <a:pos x="52" y="33"/>
              </a:cxn>
              <a:cxn ang="0">
                <a:pos x="77" y="43"/>
              </a:cxn>
              <a:cxn ang="0">
                <a:pos x="103" y="52"/>
              </a:cxn>
              <a:cxn ang="0">
                <a:pos x="143" y="73"/>
              </a:cxn>
              <a:cxn ang="0">
                <a:pos x="174" y="87"/>
              </a:cxn>
              <a:cxn ang="0">
                <a:pos x="197" y="109"/>
              </a:cxn>
              <a:cxn ang="0">
                <a:pos x="210" y="138"/>
              </a:cxn>
              <a:cxn ang="0">
                <a:pos x="206" y="172"/>
              </a:cxn>
              <a:cxn ang="0">
                <a:pos x="188" y="199"/>
              </a:cxn>
              <a:cxn ang="0">
                <a:pos x="152" y="199"/>
              </a:cxn>
              <a:cxn ang="0">
                <a:pos x="137" y="183"/>
              </a:cxn>
              <a:cxn ang="0">
                <a:pos x="125" y="163"/>
              </a:cxn>
              <a:cxn ang="0">
                <a:pos x="98" y="144"/>
              </a:cxn>
              <a:cxn ang="0">
                <a:pos x="79" y="136"/>
              </a:cxn>
              <a:cxn ang="0">
                <a:pos x="60" y="128"/>
              </a:cxn>
              <a:cxn ang="0">
                <a:pos x="34" y="109"/>
              </a:cxn>
              <a:cxn ang="0">
                <a:pos x="16" y="82"/>
              </a:cxn>
              <a:cxn ang="0">
                <a:pos x="0" y="28"/>
              </a:cxn>
              <a:cxn ang="0">
                <a:pos x="0" y="10"/>
              </a:cxn>
              <a:cxn ang="0">
                <a:pos x="7" y="0"/>
              </a:cxn>
              <a:cxn ang="0">
                <a:pos x="16" y="10"/>
              </a:cxn>
            </a:cxnLst>
            <a:rect l="0" t="0" r="r" b="b"/>
            <a:pathLst>
              <a:path w="211" h="200">
                <a:moveTo>
                  <a:pt x="16" y="10"/>
                </a:moveTo>
                <a:lnTo>
                  <a:pt x="52" y="33"/>
                </a:lnTo>
                <a:lnTo>
                  <a:pt x="77" y="43"/>
                </a:lnTo>
                <a:lnTo>
                  <a:pt x="103" y="52"/>
                </a:lnTo>
                <a:lnTo>
                  <a:pt x="143" y="73"/>
                </a:lnTo>
                <a:lnTo>
                  <a:pt x="174" y="87"/>
                </a:lnTo>
                <a:lnTo>
                  <a:pt x="197" y="109"/>
                </a:lnTo>
                <a:lnTo>
                  <a:pt x="210" y="138"/>
                </a:lnTo>
                <a:lnTo>
                  <a:pt x="206" y="172"/>
                </a:lnTo>
                <a:lnTo>
                  <a:pt x="188" y="199"/>
                </a:lnTo>
                <a:lnTo>
                  <a:pt x="152" y="199"/>
                </a:lnTo>
                <a:lnTo>
                  <a:pt x="137" y="183"/>
                </a:lnTo>
                <a:lnTo>
                  <a:pt x="125" y="163"/>
                </a:lnTo>
                <a:lnTo>
                  <a:pt x="98" y="144"/>
                </a:lnTo>
                <a:lnTo>
                  <a:pt x="79" y="136"/>
                </a:lnTo>
                <a:lnTo>
                  <a:pt x="60" y="128"/>
                </a:lnTo>
                <a:lnTo>
                  <a:pt x="34" y="109"/>
                </a:lnTo>
                <a:lnTo>
                  <a:pt x="16" y="82"/>
                </a:lnTo>
                <a:lnTo>
                  <a:pt x="0" y="28"/>
                </a:lnTo>
                <a:lnTo>
                  <a:pt x="0" y="10"/>
                </a:lnTo>
                <a:lnTo>
                  <a:pt x="7" y="0"/>
                </a:lnTo>
                <a:lnTo>
                  <a:pt x="16" y="1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5" name="Freeform 23"/>
          <p:cNvSpPr>
            <a:spLocks/>
          </p:cNvSpPr>
          <p:nvPr/>
        </p:nvSpPr>
        <p:spPr bwMode="auto">
          <a:xfrm>
            <a:off x="5589588" y="1928813"/>
            <a:ext cx="668337" cy="733425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60" y="2"/>
              </a:cxn>
              <a:cxn ang="0">
                <a:pos x="83" y="2"/>
              </a:cxn>
              <a:cxn ang="0">
                <a:pos x="140" y="18"/>
              </a:cxn>
              <a:cxn ang="0">
                <a:pos x="154" y="26"/>
              </a:cxn>
              <a:cxn ang="0">
                <a:pos x="167" y="36"/>
              </a:cxn>
              <a:cxn ang="0">
                <a:pos x="215" y="67"/>
              </a:cxn>
              <a:cxn ang="0">
                <a:pos x="267" y="91"/>
              </a:cxn>
              <a:cxn ang="0">
                <a:pos x="291" y="93"/>
              </a:cxn>
              <a:cxn ang="0">
                <a:pos x="312" y="99"/>
              </a:cxn>
              <a:cxn ang="0">
                <a:pos x="342" y="124"/>
              </a:cxn>
              <a:cxn ang="0">
                <a:pos x="357" y="163"/>
              </a:cxn>
              <a:cxn ang="0">
                <a:pos x="364" y="189"/>
              </a:cxn>
              <a:cxn ang="0">
                <a:pos x="363" y="206"/>
              </a:cxn>
              <a:cxn ang="0">
                <a:pos x="362" y="224"/>
              </a:cxn>
              <a:cxn ang="0">
                <a:pos x="366" y="253"/>
              </a:cxn>
              <a:cxn ang="0">
                <a:pos x="384" y="297"/>
              </a:cxn>
              <a:cxn ang="0">
                <a:pos x="405" y="325"/>
              </a:cxn>
              <a:cxn ang="0">
                <a:pos x="420" y="350"/>
              </a:cxn>
              <a:cxn ang="0">
                <a:pos x="420" y="388"/>
              </a:cxn>
              <a:cxn ang="0">
                <a:pos x="413" y="413"/>
              </a:cxn>
              <a:cxn ang="0">
                <a:pos x="401" y="429"/>
              </a:cxn>
              <a:cxn ang="0">
                <a:pos x="383" y="441"/>
              </a:cxn>
              <a:cxn ang="0">
                <a:pos x="357" y="451"/>
              </a:cxn>
              <a:cxn ang="0">
                <a:pos x="311" y="461"/>
              </a:cxn>
              <a:cxn ang="0">
                <a:pos x="267" y="442"/>
              </a:cxn>
              <a:cxn ang="0">
                <a:pos x="252" y="427"/>
              </a:cxn>
              <a:cxn ang="0">
                <a:pos x="240" y="406"/>
              </a:cxn>
              <a:cxn ang="0">
                <a:pos x="209" y="376"/>
              </a:cxn>
              <a:cxn ang="0">
                <a:pos x="183" y="357"/>
              </a:cxn>
              <a:cxn ang="0">
                <a:pos x="141" y="333"/>
              </a:cxn>
              <a:cxn ang="0">
                <a:pos x="104" y="308"/>
              </a:cxn>
              <a:cxn ang="0">
                <a:pos x="82" y="285"/>
              </a:cxn>
              <a:cxn ang="0">
                <a:pos x="59" y="253"/>
              </a:cxn>
              <a:cxn ang="0">
                <a:pos x="39" y="211"/>
              </a:cxn>
              <a:cxn ang="0">
                <a:pos x="32" y="163"/>
              </a:cxn>
              <a:cxn ang="0">
                <a:pos x="27" y="117"/>
              </a:cxn>
              <a:cxn ang="0">
                <a:pos x="23" y="72"/>
              </a:cxn>
              <a:cxn ang="0">
                <a:pos x="15" y="47"/>
              </a:cxn>
              <a:cxn ang="0">
                <a:pos x="5" y="28"/>
              </a:cxn>
              <a:cxn ang="0">
                <a:pos x="0" y="14"/>
              </a:cxn>
              <a:cxn ang="0">
                <a:pos x="5" y="0"/>
              </a:cxn>
              <a:cxn ang="0">
                <a:pos x="23" y="0"/>
              </a:cxn>
            </a:cxnLst>
            <a:rect l="0" t="0" r="r" b="b"/>
            <a:pathLst>
              <a:path w="421" h="462">
                <a:moveTo>
                  <a:pt x="23" y="0"/>
                </a:moveTo>
                <a:lnTo>
                  <a:pt x="60" y="2"/>
                </a:lnTo>
                <a:lnTo>
                  <a:pt x="83" y="2"/>
                </a:lnTo>
                <a:lnTo>
                  <a:pt x="140" y="18"/>
                </a:lnTo>
                <a:lnTo>
                  <a:pt x="154" y="26"/>
                </a:lnTo>
                <a:lnTo>
                  <a:pt x="167" y="36"/>
                </a:lnTo>
                <a:lnTo>
                  <a:pt x="215" y="67"/>
                </a:lnTo>
                <a:lnTo>
                  <a:pt x="267" y="91"/>
                </a:lnTo>
                <a:lnTo>
                  <a:pt x="291" y="93"/>
                </a:lnTo>
                <a:lnTo>
                  <a:pt x="312" y="99"/>
                </a:lnTo>
                <a:lnTo>
                  <a:pt x="342" y="124"/>
                </a:lnTo>
                <a:lnTo>
                  <a:pt x="357" y="163"/>
                </a:lnTo>
                <a:lnTo>
                  <a:pt x="364" y="189"/>
                </a:lnTo>
                <a:lnTo>
                  <a:pt x="363" y="206"/>
                </a:lnTo>
                <a:lnTo>
                  <a:pt x="362" y="224"/>
                </a:lnTo>
                <a:lnTo>
                  <a:pt x="366" y="253"/>
                </a:lnTo>
                <a:lnTo>
                  <a:pt x="384" y="297"/>
                </a:lnTo>
                <a:lnTo>
                  <a:pt x="405" y="325"/>
                </a:lnTo>
                <a:lnTo>
                  <a:pt x="420" y="350"/>
                </a:lnTo>
                <a:lnTo>
                  <a:pt x="420" y="388"/>
                </a:lnTo>
                <a:lnTo>
                  <a:pt x="413" y="413"/>
                </a:lnTo>
                <a:lnTo>
                  <a:pt x="401" y="429"/>
                </a:lnTo>
                <a:lnTo>
                  <a:pt x="383" y="441"/>
                </a:lnTo>
                <a:lnTo>
                  <a:pt x="357" y="451"/>
                </a:lnTo>
                <a:lnTo>
                  <a:pt x="311" y="461"/>
                </a:lnTo>
                <a:lnTo>
                  <a:pt x="267" y="442"/>
                </a:lnTo>
                <a:lnTo>
                  <a:pt x="252" y="427"/>
                </a:lnTo>
                <a:lnTo>
                  <a:pt x="240" y="406"/>
                </a:lnTo>
                <a:lnTo>
                  <a:pt x="209" y="376"/>
                </a:lnTo>
                <a:lnTo>
                  <a:pt x="183" y="357"/>
                </a:lnTo>
                <a:lnTo>
                  <a:pt x="141" y="333"/>
                </a:lnTo>
                <a:lnTo>
                  <a:pt x="104" y="308"/>
                </a:lnTo>
                <a:lnTo>
                  <a:pt x="82" y="285"/>
                </a:lnTo>
                <a:lnTo>
                  <a:pt x="59" y="253"/>
                </a:lnTo>
                <a:lnTo>
                  <a:pt x="39" y="211"/>
                </a:lnTo>
                <a:lnTo>
                  <a:pt x="32" y="163"/>
                </a:lnTo>
                <a:lnTo>
                  <a:pt x="27" y="117"/>
                </a:lnTo>
                <a:lnTo>
                  <a:pt x="23" y="72"/>
                </a:lnTo>
                <a:lnTo>
                  <a:pt x="15" y="47"/>
                </a:lnTo>
                <a:lnTo>
                  <a:pt x="5" y="28"/>
                </a:lnTo>
                <a:lnTo>
                  <a:pt x="0" y="14"/>
                </a:lnTo>
                <a:lnTo>
                  <a:pt x="5" y="0"/>
                </a:lnTo>
                <a:lnTo>
                  <a:pt x="23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7" name="Freeform 25"/>
          <p:cNvSpPr>
            <a:spLocks/>
          </p:cNvSpPr>
          <p:nvPr/>
        </p:nvSpPr>
        <p:spPr bwMode="auto">
          <a:xfrm>
            <a:off x="6429375" y="2938463"/>
            <a:ext cx="655638" cy="534987"/>
          </a:xfrm>
          <a:custGeom>
            <a:avLst/>
            <a:gdLst/>
            <a:ahLst/>
            <a:cxnLst>
              <a:cxn ang="0">
                <a:pos x="226" y="123"/>
              </a:cxn>
              <a:cxn ang="0">
                <a:pos x="199" y="111"/>
              </a:cxn>
              <a:cxn ang="0">
                <a:pos x="169" y="100"/>
              </a:cxn>
              <a:cxn ang="0">
                <a:pos x="136" y="83"/>
              </a:cxn>
              <a:cxn ang="0">
                <a:pos x="99" y="51"/>
              </a:cxn>
              <a:cxn ang="0">
                <a:pos x="91" y="31"/>
              </a:cxn>
              <a:cxn ang="0">
                <a:pos x="82" y="15"/>
              </a:cxn>
              <a:cxn ang="0">
                <a:pos x="42" y="0"/>
              </a:cxn>
              <a:cxn ang="0">
                <a:pos x="25" y="3"/>
              </a:cxn>
              <a:cxn ang="0">
                <a:pos x="9" y="15"/>
              </a:cxn>
              <a:cxn ang="0">
                <a:pos x="0" y="38"/>
              </a:cxn>
              <a:cxn ang="0">
                <a:pos x="9" y="69"/>
              </a:cxn>
              <a:cxn ang="0">
                <a:pos x="27" y="93"/>
              </a:cxn>
              <a:cxn ang="0">
                <a:pos x="54" y="114"/>
              </a:cxn>
              <a:cxn ang="0">
                <a:pos x="99" y="159"/>
              </a:cxn>
              <a:cxn ang="0">
                <a:pos x="125" y="187"/>
              </a:cxn>
              <a:cxn ang="0">
                <a:pos x="154" y="213"/>
              </a:cxn>
              <a:cxn ang="0">
                <a:pos x="181" y="232"/>
              </a:cxn>
              <a:cxn ang="0">
                <a:pos x="235" y="268"/>
              </a:cxn>
              <a:cxn ang="0">
                <a:pos x="267" y="293"/>
              </a:cxn>
              <a:cxn ang="0">
                <a:pos x="301" y="312"/>
              </a:cxn>
              <a:cxn ang="0">
                <a:pos x="361" y="331"/>
              </a:cxn>
              <a:cxn ang="0">
                <a:pos x="382" y="336"/>
              </a:cxn>
              <a:cxn ang="0">
                <a:pos x="397" y="331"/>
              </a:cxn>
              <a:cxn ang="0">
                <a:pos x="412" y="307"/>
              </a:cxn>
              <a:cxn ang="0">
                <a:pos x="407" y="277"/>
              </a:cxn>
              <a:cxn ang="0">
                <a:pos x="396" y="256"/>
              </a:cxn>
              <a:cxn ang="0">
                <a:pos x="384" y="245"/>
              </a:cxn>
              <a:cxn ang="0">
                <a:pos x="366" y="237"/>
              </a:cxn>
              <a:cxn ang="0">
                <a:pos x="343" y="223"/>
              </a:cxn>
              <a:cxn ang="0">
                <a:pos x="306" y="200"/>
              </a:cxn>
              <a:cxn ang="0">
                <a:pos x="271" y="177"/>
              </a:cxn>
              <a:cxn ang="0">
                <a:pos x="229" y="146"/>
              </a:cxn>
              <a:cxn ang="0">
                <a:pos x="217" y="123"/>
              </a:cxn>
              <a:cxn ang="0">
                <a:pos x="226" y="123"/>
              </a:cxn>
            </a:cxnLst>
            <a:rect l="0" t="0" r="r" b="b"/>
            <a:pathLst>
              <a:path w="413" h="337">
                <a:moveTo>
                  <a:pt x="226" y="123"/>
                </a:moveTo>
                <a:lnTo>
                  <a:pt x="199" y="111"/>
                </a:lnTo>
                <a:lnTo>
                  <a:pt x="169" y="100"/>
                </a:lnTo>
                <a:lnTo>
                  <a:pt x="136" y="83"/>
                </a:lnTo>
                <a:lnTo>
                  <a:pt x="99" y="51"/>
                </a:lnTo>
                <a:lnTo>
                  <a:pt x="91" y="31"/>
                </a:lnTo>
                <a:lnTo>
                  <a:pt x="82" y="15"/>
                </a:lnTo>
                <a:lnTo>
                  <a:pt x="42" y="0"/>
                </a:lnTo>
                <a:lnTo>
                  <a:pt x="25" y="3"/>
                </a:lnTo>
                <a:lnTo>
                  <a:pt x="9" y="15"/>
                </a:lnTo>
                <a:lnTo>
                  <a:pt x="0" y="38"/>
                </a:lnTo>
                <a:lnTo>
                  <a:pt x="9" y="69"/>
                </a:lnTo>
                <a:lnTo>
                  <a:pt x="27" y="93"/>
                </a:lnTo>
                <a:lnTo>
                  <a:pt x="54" y="114"/>
                </a:lnTo>
                <a:lnTo>
                  <a:pt x="99" y="159"/>
                </a:lnTo>
                <a:lnTo>
                  <a:pt x="125" y="187"/>
                </a:lnTo>
                <a:lnTo>
                  <a:pt x="154" y="213"/>
                </a:lnTo>
                <a:lnTo>
                  <a:pt x="181" y="232"/>
                </a:lnTo>
                <a:lnTo>
                  <a:pt x="235" y="268"/>
                </a:lnTo>
                <a:lnTo>
                  <a:pt x="267" y="293"/>
                </a:lnTo>
                <a:lnTo>
                  <a:pt x="301" y="312"/>
                </a:lnTo>
                <a:lnTo>
                  <a:pt x="361" y="331"/>
                </a:lnTo>
                <a:lnTo>
                  <a:pt x="382" y="336"/>
                </a:lnTo>
                <a:lnTo>
                  <a:pt x="397" y="331"/>
                </a:lnTo>
                <a:lnTo>
                  <a:pt x="412" y="307"/>
                </a:lnTo>
                <a:lnTo>
                  <a:pt x="407" y="277"/>
                </a:lnTo>
                <a:lnTo>
                  <a:pt x="396" y="256"/>
                </a:lnTo>
                <a:lnTo>
                  <a:pt x="384" y="245"/>
                </a:lnTo>
                <a:lnTo>
                  <a:pt x="366" y="237"/>
                </a:lnTo>
                <a:lnTo>
                  <a:pt x="343" y="223"/>
                </a:lnTo>
                <a:lnTo>
                  <a:pt x="306" y="200"/>
                </a:lnTo>
                <a:lnTo>
                  <a:pt x="271" y="177"/>
                </a:lnTo>
                <a:lnTo>
                  <a:pt x="229" y="146"/>
                </a:lnTo>
                <a:lnTo>
                  <a:pt x="217" y="123"/>
                </a:lnTo>
                <a:lnTo>
                  <a:pt x="226" y="123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8" name="Freeform 26"/>
          <p:cNvSpPr>
            <a:spLocks/>
          </p:cNvSpPr>
          <p:nvPr/>
        </p:nvSpPr>
        <p:spPr bwMode="auto">
          <a:xfrm>
            <a:off x="6227763" y="2795588"/>
            <a:ext cx="1238250" cy="952500"/>
          </a:xfrm>
          <a:custGeom>
            <a:avLst/>
            <a:gdLst/>
            <a:ahLst/>
            <a:cxnLst>
              <a:cxn ang="0">
                <a:pos x="66" y="90"/>
              </a:cxn>
              <a:cxn ang="0">
                <a:pos x="93" y="70"/>
              </a:cxn>
              <a:cxn ang="0">
                <a:pos x="107" y="54"/>
              </a:cxn>
              <a:cxn ang="0">
                <a:pos x="120" y="39"/>
              </a:cxn>
              <a:cxn ang="0">
                <a:pos x="147" y="18"/>
              </a:cxn>
              <a:cxn ang="0">
                <a:pos x="164" y="5"/>
              </a:cxn>
              <a:cxn ang="0">
                <a:pos x="183" y="0"/>
              </a:cxn>
              <a:cxn ang="0">
                <a:pos x="220" y="5"/>
              </a:cxn>
              <a:cxn ang="0">
                <a:pos x="256" y="27"/>
              </a:cxn>
              <a:cxn ang="0">
                <a:pos x="293" y="50"/>
              </a:cxn>
              <a:cxn ang="0">
                <a:pos x="314" y="68"/>
              </a:cxn>
              <a:cxn ang="0">
                <a:pos x="335" y="86"/>
              </a:cxn>
              <a:cxn ang="0">
                <a:pos x="373" y="108"/>
              </a:cxn>
              <a:cxn ang="0">
                <a:pos x="420" y="125"/>
              </a:cxn>
              <a:cxn ang="0">
                <a:pos x="451" y="128"/>
              </a:cxn>
              <a:cxn ang="0">
                <a:pos x="482" y="133"/>
              </a:cxn>
              <a:cxn ang="0">
                <a:pos x="527" y="153"/>
              </a:cxn>
              <a:cxn ang="0">
                <a:pos x="573" y="187"/>
              </a:cxn>
              <a:cxn ang="0">
                <a:pos x="608" y="235"/>
              </a:cxn>
              <a:cxn ang="0">
                <a:pos x="628" y="265"/>
              </a:cxn>
              <a:cxn ang="0">
                <a:pos x="644" y="298"/>
              </a:cxn>
              <a:cxn ang="0">
                <a:pos x="662" y="334"/>
              </a:cxn>
              <a:cxn ang="0">
                <a:pos x="674" y="370"/>
              </a:cxn>
              <a:cxn ang="0">
                <a:pos x="679" y="393"/>
              </a:cxn>
              <a:cxn ang="0">
                <a:pos x="684" y="416"/>
              </a:cxn>
              <a:cxn ang="0">
                <a:pos x="698" y="451"/>
              </a:cxn>
              <a:cxn ang="0">
                <a:pos x="716" y="479"/>
              </a:cxn>
              <a:cxn ang="0">
                <a:pos x="739" y="502"/>
              </a:cxn>
              <a:cxn ang="0">
                <a:pos x="760" y="516"/>
              </a:cxn>
              <a:cxn ang="0">
                <a:pos x="774" y="529"/>
              </a:cxn>
              <a:cxn ang="0">
                <a:pos x="779" y="551"/>
              </a:cxn>
              <a:cxn ang="0">
                <a:pos x="761" y="569"/>
              </a:cxn>
              <a:cxn ang="0">
                <a:pos x="711" y="590"/>
              </a:cxn>
              <a:cxn ang="0">
                <a:pos x="675" y="599"/>
              </a:cxn>
              <a:cxn ang="0">
                <a:pos x="638" y="595"/>
              </a:cxn>
              <a:cxn ang="0">
                <a:pos x="590" y="578"/>
              </a:cxn>
              <a:cxn ang="0">
                <a:pos x="564" y="561"/>
              </a:cxn>
              <a:cxn ang="0">
                <a:pos x="553" y="541"/>
              </a:cxn>
              <a:cxn ang="0">
                <a:pos x="542" y="519"/>
              </a:cxn>
              <a:cxn ang="0">
                <a:pos x="518" y="496"/>
              </a:cxn>
              <a:cxn ang="0">
                <a:pos x="504" y="491"/>
              </a:cxn>
              <a:cxn ang="0">
                <a:pos x="491" y="488"/>
              </a:cxn>
              <a:cxn ang="0">
                <a:pos x="437" y="467"/>
              </a:cxn>
              <a:cxn ang="0">
                <a:pos x="395" y="454"/>
              </a:cxn>
              <a:cxn ang="0">
                <a:pos x="335" y="435"/>
              </a:cxn>
              <a:cxn ang="0">
                <a:pos x="281" y="408"/>
              </a:cxn>
              <a:cxn ang="0">
                <a:pos x="201" y="352"/>
              </a:cxn>
              <a:cxn ang="0">
                <a:pos x="178" y="326"/>
              </a:cxn>
              <a:cxn ang="0">
                <a:pos x="157" y="298"/>
              </a:cxn>
              <a:cxn ang="0">
                <a:pos x="124" y="271"/>
              </a:cxn>
              <a:cxn ang="0">
                <a:pos x="102" y="257"/>
              </a:cxn>
              <a:cxn ang="0">
                <a:pos x="80" y="244"/>
              </a:cxn>
              <a:cxn ang="0">
                <a:pos x="48" y="217"/>
              </a:cxn>
              <a:cxn ang="0">
                <a:pos x="26" y="196"/>
              </a:cxn>
              <a:cxn ang="0">
                <a:pos x="12" y="172"/>
              </a:cxn>
              <a:cxn ang="0">
                <a:pos x="0" y="147"/>
              </a:cxn>
              <a:cxn ang="0">
                <a:pos x="3" y="126"/>
              </a:cxn>
              <a:cxn ang="0">
                <a:pos x="19" y="110"/>
              </a:cxn>
              <a:cxn ang="0">
                <a:pos x="48" y="99"/>
              </a:cxn>
              <a:cxn ang="0">
                <a:pos x="66" y="90"/>
              </a:cxn>
            </a:cxnLst>
            <a:rect l="0" t="0" r="r" b="b"/>
            <a:pathLst>
              <a:path w="780" h="600">
                <a:moveTo>
                  <a:pt x="66" y="90"/>
                </a:moveTo>
                <a:lnTo>
                  <a:pt x="93" y="70"/>
                </a:lnTo>
                <a:lnTo>
                  <a:pt x="107" y="54"/>
                </a:lnTo>
                <a:lnTo>
                  <a:pt x="120" y="39"/>
                </a:lnTo>
                <a:lnTo>
                  <a:pt x="147" y="18"/>
                </a:lnTo>
                <a:lnTo>
                  <a:pt x="164" y="5"/>
                </a:lnTo>
                <a:lnTo>
                  <a:pt x="183" y="0"/>
                </a:lnTo>
                <a:lnTo>
                  <a:pt x="220" y="5"/>
                </a:lnTo>
                <a:lnTo>
                  <a:pt x="256" y="27"/>
                </a:lnTo>
                <a:lnTo>
                  <a:pt x="293" y="50"/>
                </a:lnTo>
                <a:lnTo>
                  <a:pt x="314" y="68"/>
                </a:lnTo>
                <a:lnTo>
                  <a:pt x="335" y="86"/>
                </a:lnTo>
                <a:lnTo>
                  <a:pt x="373" y="108"/>
                </a:lnTo>
                <a:lnTo>
                  <a:pt x="420" y="125"/>
                </a:lnTo>
                <a:lnTo>
                  <a:pt x="451" y="128"/>
                </a:lnTo>
                <a:lnTo>
                  <a:pt x="482" y="133"/>
                </a:lnTo>
                <a:lnTo>
                  <a:pt x="527" y="153"/>
                </a:lnTo>
                <a:lnTo>
                  <a:pt x="573" y="187"/>
                </a:lnTo>
                <a:lnTo>
                  <a:pt x="608" y="235"/>
                </a:lnTo>
                <a:lnTo>
                  <a:pt x="628" y="265"/>
                </a:lnTo>
                <a:lnTo>
                  <a:pt x="644" y="298"/>
                </a:lnTo>
                <a:lnTo>
                  <a:pt x="662" y="334"/>
                </a:lnTo>
                <a:lnTo>
                  <a:pt x="674" y="370"/>
                </a:lnTo>
                <a:lnTo>
                  <a:pt x="679" y="393"/>
                </a:lnTo>
                <a:lnTo>
                  <a:pt x="684" y="416"/>
                </a:lnTo>
                <a:lnTo>
                  <a:pt x="698" y="451"/>
                </a:lnTo>
                <a:lnTo>
                  <a:pt x="716" y="479"/>
                </a:lnTo>
                <a:lnTo>
                  <a:pt x="739" y="502"/>
                </a:lnTo>
                <a:lnTo>
                  <a:pt x="760" y="516"/>
                </a:lnTo>
                <a:lnTo>
                  <a:pt x="774" y="529"/>
                </a:lnTo>
                <a:lnTo>
                  <a:pt x="779" y="551"/>
                </a:lnTo>
                <a:lnTo>
                  <a:pt x="761" y="569"/>
                </a:lnTo>
                <a:lnTo>
                  <a:pt x="711" y="590"/>
                </a:lnTo>
                <a:lnTo>
                  <a:pt x="675" y="599"/>
                </a:lnTo>
                <a:lnTo>
                  <a:pt x="638" y="595"/>
                </a:lnTo>
                <a:lnTo>
                  <a:pt x="590" y="578"/>
                </a:lnTo>
                <a:lnTo>
                  <a:pt x="564" y="561"/>
                </a:lnTo>
                <a:lnTo>
                  <a:pt x="553" y="541"/>
                </a:lnTo>
                <a:lnTo>
                  <a:pt x="542" y="519"/>
                </a:lnTo>
                <a:lnTo>
                  <a:pt x="518" y="496"/>
                </a:lnTo>
                <a:lnTo>
                  <a:pt x="504" y="491"/>
                </a:lnTo>
                <a:lnTo>
                  <a:pt x="491" y="488"/>
                </a:lnTo>
                <a:lnTo>
                  <a:pt x="437" y="467"/>
                </a:lnTo>
                <a:lnTo>
                  <a:pt x="395" y="454"/>
                </a:lnTo>
                <a:lnTo>
                  <a:pt x="335" y="435"/>
                </a:lnTo>
                <a:lnTo>
                  <a:pt x="281" y="408"/>
                </a:lnTo>
                <a:lnTo>
                  <a:pt x="201" y="352"/>
                </a:lnTo>
                <a:lnTo>
                  <a:pt x="178" y="326"/>
                </a:lnTo>
                <a:lnTo>
                  <a:pt x="157" y="298"/>
                </a:lnTo>
                <a:lnTo>
                  <a:pt x="124" y="271"/>
                </a:lnTo>
                <a:lnTo>
                  <a:pt x="102" y="257"/>
                </a:lnTo>
                <a:lnTo>
                  <a:pt x="80" y="244"/>
                </a:lnTo>
                <a:lnTo>
                  <a:pt x="48" y="217"/>
                </a:lnTo>
                <a:lnTo>
                  <a:pt x="26" y="196"/>
                </a:lnTo>
                <a:lnTo>
                  <a:pt x="12" y="172"/>
                </a:lnTo>
                <a:lnTo>
                  <a:pt x="0" y="147"/>
                </a:lnTo>
                <a:lnTo>
                  <a:pt x="3" y="126"/>
                </a:lnTo>
                <a:lnTo>
                  <a:pt x="19" y="110"/>
                </a:lnTo>
                <a:lnTo>
                  <a:pt x="48" y="99"/>
                </a:lnTo>
                <a:lnTo>
                  <a:pt x="66" y="9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12" name="Freeform 40"/>
          <p:cNvSpPr>
            <a:spLocks/>
          </p:cNvSpPr>
          <p:nvPr/>
        </p:nvSpPr>
        <p:spPr bwMode="auto">
          <a:xfrm>
            <a:off x="1558925" y="3608388"/>
            <a:ext cx="968375" cy="927100"/>
          </a:xfrm>
          <a:custGeom>
            <a:avLst/>
            <a:gdLst/>
            <a:ahLst/>
            <a:cxnLst>
              <a:cxn ang="0">
                <a:pos x="81" y="72"/>
              </a:cxn>
              <a:cxn ang="0">
                <a:pos x="260" y="72"/>
              </a:cxn>
              <a:cxn ang="0">
                <a:pos x="296" y="0"/>
              </a:cxn>
              <a:cxn ang="0">
                <a:pos x="340" y="72"/>
              </a:cxn>
              <a:cxn ang="0">
                <a:pos x="565" y="72"/>
              </a:cxn>
              <a:cxn ang="0">
                <a:pos x="565" y="278"/>
              </a:cxn>
              <a:cxn ang="0">
                <a:pos x="609" y="323"/>
              </a:cxn>
              <a:cxn ang="0">
                <a:pos x="547" y="368"/>
              </a:cxn>
              <a:cxn ang="0">
                <a:pos x="556" y="520"/>
              </a:cxn>
              <a:cxn ang="0">
                <a:pos x="359" y="520"/>
              </a:cxn>
              <a:cxn ang="0">
                <a:pos x="314" y="583"/>
              </a:cxn>
              <a:cxn ang="0">
                <a:pos x="287" y="511"/>
              </a:cxn>
              <a:cxn ang="0">
                <a:pos x="72" y="511"/>
              </a:cxn>
              <a:cxn ang="0">
                <a:pos x="63" y="332"/>
              </a:cxn>
              <a:cxn ang="0">
                <a:pos x="0" y="287"/>
              </a:cxn>
              <a:cxn ang="0">
                <a:pos x="63" y="251"/>
              </a:cxn>
              <a:cxn ang="0">
                <a:pos x="72" y="72"/>
              </a:cxn>
            </a:cxnLst>
            <a:rect l="0" t="0" r="r" b="b"/>
            <a:pathLst>
              <a:path w="610" h="584">
                <a:moveTo>
                  <a:pt x="81" y="72"/>
                </a:moveTo>
                <a:lnTo>
                  <a:pt x="260" y="72"/>
                </a:lnTo>
                <a:lnTo>
                  <a:pt x="296" y="0"/>
                </a:lnTo>
                <a:lnTo>
                  <a:pt x="340" y="72"/>
                </a:lnTo>
                <a:lnTo>
                  <a:pt x="565" y="72"/>
                </a:lnTo>
                <a:lnTo>
                  <a:pt x="565" y="278"/>
                </a:lnTo>
                <a:lnTo>
                  <a:pt x="609" y="323"/>
                </a:lnTo>
                <a:lnTo>
                  <a:pt x="547" y="368"/>
                </a:lnTo>
                <a:lnTo>
                  <a:pt x="556" y="520"/>
                </a:lnTo>
                <a:lnTo>
                  <a:pt x="359" y="520"/>
                </a:lnTo>
                <a:lnTo>
                  <a:pt x="314" y="583"/>
                </a:lnTo>
                <a:lnTo>
                  <a:pt x="287" y="511"/>
                </a:lnTo>
                <a:lnTo>
                  <a:pt x="72" y="511"/>
                </a:lnTo>
                <a:lnTo>
                  <a:pt x="63" y="332"/>
                </a:lnTo>
                <a:lnTo>
                  <a:pt x="0" y="287"/>
                </a:lnTo>
                <a:lnTo>
                  <a:pt x="63" y="251"/>
                </a:lnTo>
                <a:lnTo>
                  <a:pt x="72" y="72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>
            <a:off x="1828800" y="4184650"/>
            <a:ext cx="144463" cy="20637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>
            <a:off x="1887538" y="4143375"/>
            <a:ext cx="144462" cy="20637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5" name="Line 43"/>
          <p:cNvSpPr>
            <a:spLocks noChangeShapeType="1"/>
          </p:cNvSpPr>
          <p:nvPr/>
        </p:nvSpPr>
        <p:spPr bwMode="auto">
          <a:xfrm flipH="1">
            <a:off x="1808163" y="4170363"/>
            <a:ext cx="190500" cy="1333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6" name="Line 44"/>
          <p:cNvSpPr>
            <a:spLocks noChangeShapeType="1"/>
          </p:cNvSpPr>
          <p:nvPr/>
        </p:nvSpPr>
        <p:spPr bwMode="auto">
          <a:xfrm flipH="1">
            <a:off x="1860550" y="4244975"/>
            <a:ext cx="190500" cy="13176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8" name="Rectangle 46"/>
          <p:cNvSpPr>
            <a:spLocks noChangeArrowheads="1"/>
          </p:cNvSpPr>
          <p:nvPr/>
        </p:nvSpPr>
        <p:spPr bwMode="auto">
          <a:xfrm>
            <a:off x="1995488" y="4140200"/>
            <a:ext cx="4222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RC</a:t>
            </a:r>
          </a:p>
        </p:txBody>
      </p:sp>
      <p:sp>
        <p:nvSpPr>
          <p:cNvPr id="79921" name="Freeform 49"/>
          <p:cNvSpPr>
            <a:spLocks/>
          </p:cNvSpPr>
          <p:nvPr/>
        </p:nvSpPr>
        <p:spPr bwMode="auto">
          <a:xfrm>
            <a:off x="4521200" y="2713038"/>
            <a:ext cx="992188" cy="627062"/>
          </a:xfrm>
          <a:custGeom>
            <a:avLst/>
            <a:gdLst/>
            <a:ahLst/>
            <a:cxnLst>
              <a:cxn ang="0">
                <a:pos x="81" y="63"/>
              </a:cxn>
              <a:cxn ang="0">
                <a:pos x="538" y="63"/>
              </a:cxn>
              <a:cxn ang="0">
                <a:pos x="573" y="0"/>
              </a:cxn>
              <a:cxn ang="0">
                <a:pos x="609" y="63"/>
              </a:cxn>
              <a:cxn ang="0">
                <a:pos x="1138" y="63"/>
              </a:cxn>
              <a:cxn ang="0">
                <a:pos x="1272" y="179"/>
              </a:cxn>
              <a:cxn ang="0">
                <a:pos x="1353" y="179"/>
              </a:cxn>
              <a:cxn ang="0">
                <a:pos x="1326" y="224"/>
              </a:cxn>
              <a:cxn ang="0">
                <a:pos x="1415" y="350"/>
              </a:cxn>
              <a:cxn ang="0">
                <a:pos x="636" y="350"/>
              </a:cxn>
              <a:cxn ang="0">
                <a:pos x="609" y="394"/>
              </a:cxn>
              <a:cxn ang="0">
                <a:pos x="556" y="332"/>
              </a:cxn>
              <a:cxn ang="0">
                <a:pos x="72" y="332"/>
              </a:cxn>
              <a:cxn ang="0">
                <a:pos x="63" y="251"/>
              </a:cxn>
              <a:cxn ang="0">
                <a:pos x="0" y="224"/>
              </a:cxn>
              <a:cxn ang="0">
                <a:pos x="72" y="197"/>
              </a:cxn>
              <a:cxn ang="0">
                <a:pos x="72" y="63"/>
              </a:cxn>
            </a:cxnLst>
            <a:rect l="0" t="0" r="r" b="b"/>
            <a:pathLst>
              <a:path w="1416" h="395">
                <a:moveTo>
                  <a:pt x="81" y="63"/>
                </a:moveTo>
                <a:lnTo>
                  <a:pt x="538" y="63"/>
                </a:lnTo>
                <a:lnTo>
                  <a:pt x="573" y="0"/>
                </a:lnTo>
                <a:lnTo>
                  <a:pt x="609" y="63"/>
                </a:lnTo>
                <a:lnTo>
                  <a:pt x="1138" y="63"/>
                </a:lnTo>
                <a:lnTo>
                  <a:pt x="1272" y="179"/>
                </a:lnTo>
                <a:lnTo>
                  <a:pt x="1353" y="179"/>
                </a:lnTo>
                <a:lnTo>
                  <a:pt x="1326" y="224"/>
                </a:lnTo>
                <a:lnTo>
                  <a:pt x="1415" y="350"/>
                </a:lnTo>
                <a:lnTo>
                  <a:pt x="636" y="350"/>
                </a:lnTo>
                <a:lnTo>
                  <a:pt x="609" y="394"/>
                </a:lnTo>
                <a:lnTo>
                  <a:pt x="556" y="332"/>
                </a:lnTo>
                <a:lnTo>
                  <a:pt x="72" y="332"/>
                </a:lnTo>
                <a:lnTo>
                  <a:pt x="63" y="251"/>
                </a:lnTo>
                <a:lnTo>
                  <a:pt x="0" y="224"/>
                </a:lnTo>
                <a:lnTo>
                  <a:pt x="72" y="197"/>
                </a:lnTo>
                <a:lnTo>
                  <a:pt x="72" y="63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31"/>
          <p:cNvGrpSpPr>
            <a:grpSpLocks/>
          </p:cNvGrpSpPr>
          <p:nvPr/>
        </p:nvGrpSpPr>
        <p:grpSpPr bwMode="auto">
          <a:xfrm>
            <a:off x="4706938" y="2900363"/>
            <a:ext cx="354012" cy="265112"/>
            <a:chOff x="2338" y="1818"/>
            <a:chExt cx="223" cy="167"/>
          </a:xfrm>
        </p:grpSpPr>
        <p:sp>
          <p:nvSpPr>
            <p:cNvPr id="79922" name="Line 50"/>
            <p:cNvSpPr>
              <a:spLocks noChangeShapeType="1"/>
            </p:cNvSpPr>
            <p:nvPr/>
          </p:nvSpPr>
          <p:spPr bwMode="auto">
            <a:xfrm>
              <a:off x="2561" y="1818"/>
              <a:ext cx="0" cy="16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 flipH="1">
              <a:off x="2338" y="1888"/>
              <a:ext cx="214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940" name="Rectangle 68"/>
          <p:cNvSpPr>
            <a:spLocks noChangeArrowheads="1"/>
          </p:cNvSpPr>
          <p:nvPr/>
        </p:nvSpPr>
        <p:spPr bwMode="auto">
          <a:xfrm>
            <a:off x="7192963" y="1681163"/>
            <a:ext cx="10191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RESERVE </a:t>
            </a:r>
          </a:p>
        </p:txBody>
      </p:sp>
      <p:sp>
        <p:nvSpPr>
          <p:cNvPr id="79941" name="Rectangle 69"/>
          <p:cNvSpPr>
            <a:spLocks noChangeArrowheads="1"/>
          </p:cNvSpPr>
          <p:nvPr/>
        </p:nvSpPr>
        <p:spPr bwMode="auto">
          <a:xfrm>
            <a:off x="7083425" y="1878013"/>
            <a:ext cx="1201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OBSTACLES</a:t>
            </a:r>
          </a:p>
        </p:txBody>
      </p:sp>
      <p:sp>
        <p:nvSpPr>
          <p:cNvPr id="79942" name="Line 70"/>
          <p:cNvSpPr>
            <a:spLocks noChangeShapeType="1"/>
          </p:cNvSpPr>
          <p:nvPr/>
        </p:nvSpPr>
        <p:spPr bwMode="auto">
          <a:xfrm>
            <a:off x="7056438" y="3917950"/>
            <a:ext cx="0" cy="2111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43" name="Line 71"/>
          <p:cNvSpPr>
            <a:spLocks noChangeShapeType="1"/>
          </p:cNvSpPr>
          <p:nvPr/>
        </p:nvSpPr>
        <p:spPr bwMode="auto">
          <a:xfrm>
            <a:off x="6954838" y="4021138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44" name="Freeform 72"/>
          <p:cNvSpPr>
            <a:spLocks/>
          </p:cNvSpPr>
          <p:nvPr/>
        </p:nvSpPr>
        <p:spPr bwMode="auto">
          <a:xfrm>
            <a:off x="6005513" y="2671763"/>
            <a:ext cx="201612" cy="258762"/>
          </a:xfrm>
          <a:custGeom>
            <a:avLst/>
            <a:gdLst/>
            <a:ahLst/>
            <a:cxnLst>
              <a:cxn ang="0">
                <a:pos x="25" y="162"/>
              </a:cxn>
              <a:cxn ang="0">
                <a:pos x="0" y="18"/>
              </a:cxn>
              <a:cxn ang="0">
                <a:pos x="101" y="0"/>
              </a:cxn>
              <a:cxn ang="0">
                <a:pos x="126" y="144"/>
              </a:cxn>
              <a:cxn ang="0">
                <a:pos x="25" y="162"/>
              </a:cxn>
            </a:cxnLst>
            <a:rect l="0" t="0" r="r" b="b"/>
            <a:pathLst>
              <a:path w="127" h="163">
                <a:moveTo>
                  <a:pt x="25" y="162"/>
                </a:moveTo>
                <a:lnTo>
                  <a:pt x="0" y="18"/>
                </a:lnTo>
                <a:lnTo>
                  <a:pt x="101" y="0"/>
                </a:lnTo>
                <a:lnTo>
                  <a:pt x="126" y="144"/>
                </a:lnTo>
                <a:lnTo>
                  <a:pt x="25" y="162"/>
                </a:lnTo>
              </a:path>
            </a:pathLst>
          </a:custGeom>
          <a:solidFill>
            <a:srgbClr val="80FF8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45" name="Freeform 73"/>
          <p:cNvSpPr>
            <a:spLocks/>
          </p:cNvSpPr>
          <p:nvPr/>
        </p:nvSpPr>
        <p:spPr bwMode="auto">
          <a:xfrm>
            <a:off x="6005513" y="2671763"/>
            <a:ext cx="211137" cy="268287"/>
          </a:xfrm>
          <a:custGeom>
            <a:avLst/>
            <a:gdLst/>
            <a:ahLst/>
            <a:cxnLst>
              <a:cxn ang="0">
                <a:pos x="26" y="168"/>
              </a:cxn>
              <a:cxn ang="0">
                <a:pos x="0" y="19"/>
              </a:cxn>
              <a:cxn ang="0">
                <a:pos x="106" y="0"/>
              </a:cxn>
              <a:cxn ang="0">
                <a:pos x="132" y="149"/>
              </a:cxn>
              <a:cxn ang="0">
                <a:pos x="26" y="168"/>
              </a:cxn>
            </a:cxnLst>
            <a:rect l="0" t="0" r="r" b="b"/>
            <a:pathLst>
              <a:path w="133" h="169">
                <a:moveTo>
                  <a:pt x="26" y="168"/>
                </a:moveTo>
                <a:lnTo>
                  <a:pt x="0" y="19"/>
                </a:lnTo>
                <a:lnTo>
                  <a:pt x="106" y="0"/>
                </a:lnTo>
                <a:lnTo>
                  <a:pt x="132" y="149"/>
                </a:lnTo>
                <a:lnTo>
                  <a:pt x="26" y="168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46" name="Freeform 74"/>
          <p:cNvSpPr>
            <a:spLocks/>
          </p:cNvSpPr>
          <p:nvPr/>
        </p:nvSpPr>
        <p:spPr bwMode="auto">
          <a:xfrm>
            <a:off x="6057900" y="2720975"/>
            <a:ext cx="76200" cy="5556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" y="8"/>
              </a:cxn>
              <a:cxn ang="0">
                <a:pos x="0" y="20"/>
              </a:cxn>
              <a:cxn ang="0">
                <a:pos x="9" y="32"/>
              </a:cxn>
              <a:cxn ang="0">
                <a:pos x="27" y="34"/>
              </a:cxn>
              <a:cxn ang="0">
                <a:pos x="43" y="26"/>
              </a:cxn>
              <a:cxn ang="0">
                <a:pos x="47" y="13"/>
              </a:cxn>
              <a:cxn ang="0">
                <a:pos x="38" y="2"/>
              </a:cxn>
              <a:cxn ang="0">
                <a:pos x="20" y="0"/>
              </a:cxn>
            </a:cxnLst>
            <a:rect l="0" t="0" r="r" b="b"/>
            <a:pathLst>
              <a:path w="48" h="35">
                <a:moveTo>
                  <a:pt x="20" y="0"/>
                </a:moveTo>
                <a:lnTo>
                  <a:pt x="4" y="8"/>
                </a:lnTo>
                <a:lnTo>
                  <a:pt x="0" y="20"/>
                </a:lnTo>
                <a:lnTo>
                  <a:pt x="9" y="32"/>
                </a:lnTo>
                <a:lnTo>
                  <a:pt x="27" y="34"/>
                </a:lnTo>
                <a:lnTo>
                  <a:pt x="43" y="26"/>
                </a:lnTo>
                <a:lnTo>
                  <a:pt x="47" y="13"/>
                </a:lnTo>
                <a:lnTo>
                  <a:pt x="38" y="2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47" name="Freeform 75"/>
          <p:cNvSpPr>
            <a:spLocks/>
          </p:cNvSpPr>
          <p:nvPr/>
        </p:nvSpPr>
        <p:spPr bwMode="auto">
          <a:xfrm>
            <a:off x="6057900" y="2720975"/>
            <a:ext cx="85725" cy="65088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5" y="9"/>
              </a:cxn>
              <a:cxn ang="0">
                <a:pos x="0" y="24"/>
              </a:cxn>
              <a:cxn ang="0">
                <a:pos x="10" y="38"/>
              </a:cxn>
              <a:cxn ang="0">
                <a:pos x="30" y="40"/>
              </a:cxn>
              <a:cxn ang="0">
                <a:pos x="48" y="31"/>
              </a:cxn>
              <a:cxn ang="0">
                <a:pos x="53" y="15"/>
              </a:cxn>
              <a:cxn ang="0">
                <a:pos x="43" y="2"/>
              </a:cxn>
              <a:cxn ang="0">
                <a:pos x="23" y="0"/>
              </a:cxn>
            </a:cxnLst>
            <a:rect l="0" t="0" r="r" b="b"/>
            <a:pathLst>
              <a:path w="54" h="41">
                <a:moveTo>
                  <a:pt x="23" y="0"/>
                </a:moveTo>
                <a:lnTo>
                  <a:pt x="5" y="9"/>
                </a:lnTo>
                <a:lnTo>
                  <a:pt x="0" y="24"/>
                </a:lnTo>
                <a:lnTo>
                  <a:pt x="10" y="38"/>
                </a:lnTo>
                <a:lnTo>
                  <a:pt x="30" y="40"/>
                </a:lnTo>
                <a:lnTo>
                  <a:pt x="48" y="31"/>
                </a:lnTo>
                <a:lnTo>
                  <a:pt x="53" y="15"/>
                </a:lnTo>
                <a:lnTo>
                  <a:pt x="43" y="2"/>
                </a:lnTo>
                <a:lnTo>
                  <a:pt x="23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48" name="Freeform 76"/>
          <p:cNvSpPr>
            <a:spLocks/>
          </p:cNvSpPr>
          <p:nvPr/>
        </p:nvSpPr>
        <p:spPr bwMode="auto">
          <a:xfrm>
            <a:off x="6075363" y="2824163"/>
            <a:ext cx="77787" cy="55562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5" y="8"/>
              </a:cxn>
              <a:cxn ang="0">
                <a:pos x="0" y="20"/>
              </a:cxn>
              <a:cxn ang="0">
                <a:pos x="10" y="32"/>
              </a:cxn>
              <a:cxn ang="0">
                <a:pos x="28" y="34"/>
              </a:cxn>
              <a:cxn ang="0">
                <a:pos x="43" y="26"/>
              </a:cxn>
              <a:cxn ang="0">
                <a:pos x="48" y="13"/>
              </a:cxn>
              <a:cxn ang="0">
                <a:pos x="38" y="2"/>
              </a:cxn>
              <a:cxn ang="0">
                <a:pos x="20" y="0"/>
              </a:cxn>
            </a:cxnLst>
            <a:rect l="0" t="0" r="r" b="b"/>
            <a:pathLst>
              <a:path w="49" h="35">
                <a:moveTo>
                  <a:pt x="20" y="0"/>
                </a:moveTo>
                <a:lnTo>
                  <a:pt x="5" y="8"/>
                </a:lnTo>
                <a:lnTo>
                  <a:pt x="0" y="20"/>
                </a:lnTo>
                <a:lnTo>
                  <a:pt x="10" y="32"/>
                </a:lnTo>
                <a:lnTo>
                  <a:pt x="28" y="34"/>
                </a:lnTo>
                <a:lnTo>
                  <a:pt x="43" y="26"/>
                </a:lnTo>
                <a:lnTo>
                  <a:pt x="48" y="13"/>
                </a:lnTo>
                <a:lnTo>
                  <a:pt x="38" y="2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49" name="Freeform 77"/>
          <p:cNvSpPr>
            <a:spLocks/>
          </p:cNvSpPr>
          <p:nvPr/>
        </p:nvSpPr>
        <p:spPr bwMode="auto">
          <a:xfrm>
            <a:off x="6075363" y="2824163"/>
            <a:ext cx="87312" cy="65087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6" y="9"/>
              </a:cxn>
              <a:cxn ang="0">
                <a:pos x="0" y="24"/>
              </a:cxn>
              <a:cxn ang="0">
                <a:pos x="11" y="38"/>
              </a:cxn>
              <a:cxn ang="0">
                <a:pos x="31" y="40"/>
              </a:cxn>
              <a:cxn ang="0">
                <a:pos x="48" y="31"/>
              </a:cxn>
              <a:cxn ang="0">
                <a:pos x="54" y="15"/>
              </a:cxn>
              <a:cxn ang="0">
                <a:pos x="43" y="2"/>
              </a:cxn>
              <a:cxn ang="0">
                <a:pos x="23" y="0"/>
              </a:cxn>
            </a:cxnLst>
            <a:rect l="0" t="0" r="r" b="b"/>
            <a:pathLst>
              <a:path w="55" h="41">
                <a:moveTo>
                  <a:pt x="23" y="0"/>
                </a:moveTo>
                <a:lnTo>
                  <a:pt x="6" y="9"/>
                </a:lnTo>
                <a:lnTo>
                  <a:pt x="0" y="24"/>
                </a:lnTo>
                <a:lnTo>
                  <a:pt x="11" y="38"/>
                </a:lnTo>
                <a:lnTo>
                  <a:pt x="31" y="40"/>
                </a:lnTo>
                <a:lnTo>
                  <a:pt x="48" y="31"/>
                </a:lnTo>
                <a:lnTo>
                  <a:pt x="54" y="15"/>
                </a:lnTo>
                <a:lnTo>
                  <a:pt x="43" y="2"/>
                </a:lnTo>
                <a:lnTo>
                  <a:pt x="23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50" name="Freeform 78"/>
          <p:cNvSpPr>
            <a:spLocks/>
          </p:cNvSpPr>
          <p:nvPr/>
        </p:nvSpPr>
        <p:spPr bwMode="auto">
          <a:xfrm>
            <a:off x="7262813" y="2749550"/>
            <a:ext cx="285750" cy="277813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112" y="0"/>
              </a:cxn>
              <a:cxn ang="0">
                <a:pos x="179" y="80"/>
              </a:cxn>
              <a:cxn ang="0">
                <a:pos x="67" y="174"/>
              </a:cxn>
              <a:cxn ang="0">
                <a:pos x="0" y="94"/>
              </a:cxn>
            </a:cxnLst>
            <a:rect l="0" t="0" r="r" b="b"/>
            <a:pathLst>
              <a:path w="180" h="175">
                <a:moveTo>
                  <a:pt x="0" y="94"/>
                </a:moveTo>
                <a:lnTo>
                  <a:pt x="112" y="0"/>
                </a:lnTo>
                <a:lnTo>
                  <a:pt x="179" y="80"/>
                </a:lnTo>
                <a:lnTo>
                  <a:pt x="67" y="174"/>
                </a:lnTo>
                <a:lnTo>
                  <a:pt x="0" y="94"/>
                </a:lnTo>
              </a:path>
            </a:pathLst>
          </a:custGeom>
          <a:solidFill>
            <a:srgbClr val="80FF8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51" name="Freeform 79"/>
          <p:cNvSpPr>
            <a:spLocks/>
          </p:cNvSpPr>
          <p:nvPr/>
        </p:nvSpPr>
        <p:spPr bwMode="auto">
          <a:xfrm>
            <a:off x="7262813" y="2749550"/>
            <a:ext cx="295275" cy="287338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116" y="0"/>
              </a:cxn>
              <a:cxn ang="0">
                <a:pos x="185" y="83"/>
              </a:cxn>
              <a:cxn ang="0">
                <a:pos x="69" y="180"/>
              </a:cxn>
              <a:cxn ang="0">
                <a:pos x="0" y="97"/>
              </a:cxn>
            </a:cxnLst>
            <a:rect l="0" t="0" r="r" b="b"/>
            <a:pathLst>
              <a:path w="186" h="181">
                <a:moveTo>
                  <a:pt x="0" y="97"/>
                </a:moveTo>
                <a:lnTo>
                  <a:pt x="116" y="0"/>
                </a:lnTo>
                <a:lnTo>
                  <a:pt x="185" y="83"/>
                </a:lnTo>
                <a:lnTo>
                  <a:pt x="69" y="180"/>
                </a:lnTo>
                <a:lnTo>
                  <a:pt x="0" y="97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52" name="Freeform 80"/>
          <p:cNvSpPr>
            <a:spLocks/>
          </p:cNvSpPr>
          <p:nvPr/>
        </p:nvSpPr>
        <p:spPr bwMode="auto">
          <a:xfrm>
            <a:off x="7413625" y="2817813"/>
            <a:ext cx="66675" cy="68262"/>
          </a:xfrm>
          <a:custGeom>
            <a:avLst/>
            <a:gdLst/>
            <a:ahLst/>
            <a:cxnLst>
              <a:cxn ang="0">
                <a:pos x="35" y="10"/>
              </a:cxn>
              <a:cxn ang="0">
                <a:pos x="20" y="0"/>
              </a:cxn>
              <a:cxn ang="0">
                <a:pos x="6" y="3"/>
              </a:cxn>
              <a:cxn ang="0">
                <a:pos x="0" y="17"/>
              </a:cxn>
              <a:cxn ang="0">
                <a:pos x="7" y="32"/>
              </a:cxn>
              <a:cxn ang="0">
                <a:pos x="22" y="42"/>
              </a:cxn>
              <a:cxn ang="0">
                <a:pos x="37" y="39"/>
              </a:cxn>
              <a:cxn ang="0">
                <a:pos x="41" y="26"/>
              </a:cxn>
              <a:cxn ang="0">
                <a:pos x="35" y="10"/>
              </a:cxn>
            </a:cxnLst>
            <a:rect l="0" t="0" r="r" b="b"/>
            <a:pathLst>
              <a:path w="42" h="43">
                <a:moveTo>
                  <a:pt x="35" y="10"/>
                </a:moveTo>
                <a:lnTo>
                  <a:pt x="20" y="0"/>
                </a:lnTo>
                <a:lnTo>
                  <a:pt x="6" y="3"/>
                </a:lnTo>
                <a:lnTo>
                  <a:pt x="0" y="17"/>
                </a:lnTo>
                <a:lnTo>
                  <a:pt x="7" y="32"/>
                </a:lnTo>
                <a:lnTo>
                  <a:pt x="22" y="42"/>
                </a:lnTo>
                <a:lnTo>
                  <a:pt x="37" y="39"/>
                </a:lnTo>
                <a:lnTo>
                  <a:pt x="41" y="26"/>
                </a:lnTo>
                <a:lnTo>
                  <a:pt x="35" y="1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53" name="Freeform 81"/>
          <p:cNvSpPr>
            <a:spLocks/>
          </p:cNvSpPr>
          <p:nvPr/>
        </p:nvSpPr>
        <p:spPr bwMode="auto">
          <a:xfrm>
            <a:off x="7413625" y="2817813"/>
            <a:ext cx="76200" cy="77787"/>
          </a:xfrm>
          <a:custGeom>
            <a:avLst/>
            <a:gdLst/>
            <a:ahLst/>
            <a:cxnLst>
              <a:cxn ang="0">
                <a:pos x="40" y="11"/>
              </a:cxn>
              <a:cxn ang="0">
                <a:pos x="23" y="0"/>
              </a:cxn>
              <a:cxn ang="0">
                <a:pos x="7" y="3"/>
              </a:cxn>
              <a:cxn ang="0">
                <a:pos x="0" y="19"/>
              </a:cxn>
              <a:cxn ang="0">
                <a:pos x="8" y="37"/>
              </a:cxn>
              <a:cxn ang="0">
                <a:pos x="25" y="48"/>
              </a:cxn>
              <a:cxn ang="0">
                <a:pos x="42" y="45"/>
              </a:cxn>
              <a:cxn ang="0">
                <a:pos x="47" y="30"/>
              </a:cxn>
              <a:cxn ang="0">
                <a:pos x="40" y="11"/>
              </a:cxn>
            </a:cxnLst>
            <a:rect l="0" t="0" r="r" b="b"/>
            <a:pathLst>
              <a:path w="48" h="49">
                <a:moveTo>
                  <a:pt x="40" y="11"/>
                </a:moveTo>
                <a:lnTo>
                  <a:pt x="23" y="0"/>
                </a:lnTo>
                <a:lnTo>
                  <a:pt x="7" y="3"/>
                </a:lnTo>
                <a:lnTo>
                  <a:pt x="0" y="19"/>
                </a:lnTo>
                <a:lnTo>
                  <a:pt x="8" y="37"/>
                </a:lnTo>
                <a:lnTo>
                  <a:pt x="25" y="48"/>
                </a:lnTo>
                <a:lnTo>
                  <a:pt x="42" y="45"/>
                </a:lnTo>
                <a:lnTo>
                  <a:pt x="47" y="30"/>
                </a:lnTo>
                <a:lnTo>
                  <a:pt x="40" y="11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54" name="Freeform 82"/>
          <p:cNvSpPr>
            <a:spLocks/>
          </p:cNvSpPr>
          <p:nvPr/>
        </p:nvSpPr>
        <p:spPr bwMode="auto">
          <a:xfrm>
            <a:off x="7332663" y="2886075"/>
            <a:ext cx="66675" cy="68263"/>
          </a:xfrm>
          <a:custGeom>
            <a:avLst/>
            <a:gdLst/>
            <a:ahLst/>
            <a:cxnLst>
              <a:cxn ang="0">
                <a:pos x="34" y="10"/>
              </a:cxn>
              <a:cxn ang="0">
                <a:pos x="19" y="0"/>
              </a:cxn>
              <a:cxn ang="0">
                <a:pos x="5" y="3"/>
              </a:cxn>
              <a:cxn ang="0">
                <a:pos x="0" y="17"/>
              </a:cxn>
              <a:cxn ang="0">
                <a:pos x="7" y="32"/>
              </a:cxn>
              <a:cxn ang="0">
                <a:pos x="22" y="42"/>
              </a:cxn>
              <a:cxn ang="0">
                <a:pos x="36" y="39"/>
              </a:cxn>
              <a:cxn ang="0">
                <a:pos x="41" y="25"/>
              </a:cxn>
              <a:cxn ang="0">
                <a:pos x="34" y="10"/>
              </a:cxn>
            </a:cxnLst>
            <a:rect l="0" t="0" r="r" b="b"/>
            <a:pathLst>
              <a:path w="42" h="43">
                <a:moveTo>
                  <a:pt x="34" y="10"/>
                </a:moveTo>
                <a:lnTo>
                  <a:pt x="19" y="0"/>
                </a:lnTo>
                <a:lnTo>
                  <a:pt x="5" y="3"/>
                </a:lnTo>
                <a:lnTo>
                  <a:pt x="0" y="17"/>
                </a:lnTo>
                <a:lnTo>
                  <a:pt x="7" y="32"/>
                </a:lnTo>
                <a:lnTo>
                  <a:pt x="22" y="42"/>
                </a:lnTo>
                <a:lnTo>
                  <a:pt x="36" y="39"/>
                </a:lnTo>
                <a:lnTo>
                  <a:pt x="41" y="25"/>
                </a:lnTo>
                <a:lnTo>
                  <a:pt x="34" y="1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55" name="Freeform 83"/>
          <p:cNvSpPr>
            <a:spLocks/>
          </p:cNvSpPr>
          <p:nvPr/>
        </p:nvSpPr>
        <p:spPr bwMode="auto">
          <a:xfrm>
            <a:off x="7332663" y="2886075"/>
            <a:ext cx="76200" cy="77788"/>
          </a:xfrm>
          <a:custGeom>
            <a:avLst/>
            <a:gdLst/>
            <a:ahLst/>
            <a:cxnLst>
              <a:cxn ang="0">
                <a:pos x="39" y="11"/>
              </a:cxn>
              <a:cxn ang="0">
                <a:pos x="22" y="0"/>
              </a:cxn>
              <a:cxn ang="0">
                <a:pos x="6" y="3"/>
              </a:cxn>
              <a:cxn ang="0">
                <a:pos x="0" y="19"/>
              </a:cxn>
              <a:cxn ang="0">
                <a:pos x="8" y="37"/>
              </a:cxn>
              <a:cxn ang="0">
                <a:pos x="25" y="48"/>
              </a:cxn>
              <a:cxn ang="0">
                <a:pos x="41" y="45"/>
              </a:cxn>
              <a:cxn ang="0">
                <a:pos x="47" y="29"/>
              </a:cxn>
              <a:cxn ang="0">
                <a:pos x="39" y="11"/>
              </a:cxn>
            </a:cxnLst>
            <a:rect l="0" t="0" r="r" b="b"/>
            <a:pathLst>
              <a:path w="48" h="49">
                <a:moveTo>
                  <a:pt x="39" y="11"/>
                </a:moveTo>
                <a:lnTo>
                  <a:pt x="22" y="0"/>
                </a:lnTo>
                <a:lnTo>
                  <a:pt x="6" y="3"/>
                </a:lnTo>
                <a:lnTo>
                  <a:pt x="0" y="19"/>
                </a:lnTo>
                <a:lnTo>
                  <a:pt x="8" y="37"/>
                </a:lnTo>
                <a:lnTo>
                  <a:pt x="25" y="48"/>
                </a:lnTo>
                <a:lnTo>
                  <a:pt x="41" y="45"/>
                </a:lnTo>
                <a:lnTo>
                  <a:pt x="47" y="29"/>
                </a:lnTo>
                <a:lnTo>
                  <a:pt x="39" y="11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56" name="Freeform 84"/>
          <p:cNvSpPr>
            <a:spLocks/>
          </p:cNvSpPr>
          <p:nvPr/>
        </p:nvSpPr>
        <p:spPr bwMode="auto">
          <a:xfrm>
            <a:off x="2376488" y="3125788"/>
            <a:ext cx="2881312" cy="1617662"/>
          </a:xfrm>
          <a:custGeom>
            <a:avLst/>
            <a:gdLst/>
            <a:ahLst/>
            <a:cxnLst>
              <a:cxn ang="0">
                <a:pos x="526" y="328"/>
              </a:cxn>
              <a:cxn ang="0">
                <a:pos x="440" y="362"/>
              </a:cxn>
              <a:cxn ang="0">
                <a:pos x="348" y="390"/>
              </a:cxn>
              <a:cxn ang="0">
                <a:pos x="249" y="437"/>
              </a:cxn>
              <a:cxn ang="0">
                <a:pos x="188" y="474"/>
              </a:cxn>
              <a:cxn ang="0">
                <a:pos x="102" y="506"/>
              </a:cxn>
              <a:cxn ang="0">
                <a:pos x="52" y="542"/>
              </a:cxn>
              <a:cxn ang="0">
                <a:pos x="14" y="630"/>
              </a:cxn>
              <a:cxn ang="0">
                <a:pos x="0" y="720"/>
              </a:cxn>
              <a:cxn ang="0">
                <a:pos x="19" y="774"/>
              </a:cxn>
              <a:cxn ang="0">
                <a:pos x="42" y="798"/>
              </a:cxn>
              <a:cxn ang="0">
                <a:pos x="83" y="810"/>
              </a:cxn>
              <a:cxn ang="0">
                <a:pos x="128" y="818"/>
              </a:cxn>
              <a:cxn ang="0">
                <a:pos x="230" y="874"/>
              </a:cxn>
              <a:cxn ang="0">
                <a:pos x="316" y="938"/>
              </a:cxn>
              <a:cxn ang="0">
                <a:pos x="342" y="964"/>
              </a:cxn>
              <a:cxn ang="0">
                <a:pos x="406" y="996"/>
              </a:cxn>
              <a:cxn ang="0">
                <a:pos x="458" y="1005"/>
              </a:cxn>
              <a:cxn ang="0">
                <a:pos x="566" y="1018"/>
              </a:cxn>
              <a:cxn ang="0">
                <a:pos x="715" y="1006"/>
              </a:cxn>
              <a:cxn ang="0">
                <a:pos x="838" y="1003"/>
              </a:cxn>
              <a:cxn ang="0">
                <a:pos x="929" y="991"/>
              </a:cxn>
              <a:cxn ang="0">
                <a:pos x="1020" y="940"/>
              </a:cxn>
              <a:cxn ang="0">
                <a:pos x="1094" y="871"/>
              </a:cxn>
              <a:cxn ang="0">
                <a:pos x="1106" y="801"/>
              </a:cxn>
              <a:cxn ang="0">
                <a:pos x="1097" y="764"/>
              </a:cxn>
              <a:cxn ang="0">
                <a:pos x="1093" y="729"/>
              </a:cxn>
              <a:cxn ang="0">
                <a:pos x="1111" y="693"/>
              </a:cxn>
              <a:cxn ang="0">
                <a:pos x="1145" y="663"/>
              </a:cxn>
              <a:cxn ang="0">
                <a:pos x="1192" y="616"/>
              </a:cxn>
              <a:cxn ang="0">
                <a:pos x="1282" y="553"/>
              </a:cxn>
              <a:cxn ang="0">
                <a:pos x="1383" y="505"/>
              </a:cxn>
              <a:cxn ang="0">
                <a:pos x="1434" y="486"/>
              </a:cxn>
              <a:cxn ang="0">
                <a:pos x="1500" y="448"/>
              </a:cxn>
              <a:cxn ang="0">
                <a:pos x="1568" y="414"/>
              </a:cxn>
              <a:cxn ang="0">
                <a:pos x="1625" y="400"/>
              </a:cxn>
              <a:cxn ang="0">
                <a:pos x="1681" y="383"/>
              </a:cxn>
              <a:cxn ang="0">
                <a:pos x="1761" y="306"/>
              </a:cxn>
              <a:cxn ang="0">
                <a:pos x="1788" y="249"/>
              </a:cxn>
              <a:cxn ang="0">
                <a:pos x="1813" y="176"/>
              </a:cxn>
              <a:cxn ang="0">
                <a:pos x="1795" y="99"/>
              </a:cxn>
              <a:cxn ang="0">
                <a:pos x="1762" y="65"/>
              </a:cxn>
              <a:cxn ang="0">
                <a:pos x="1720" y="38"/>
              </a:cxn>
              <a:cxn ang="0">
                <a:pos x="1678" y="9"/>
              </a:cxn>
              <a:cxn ang="0">
                <a:pos x="1604" y="4"/>
              </a:cxn>
              <a:cxn ang="0">
                <a:pos x="1457" y="22"/>
              </a:cxn>
              <a:cxn ang="0">
                <a:pos x="1369" y="45"/>
              </a:cxn>
              <a:cxn ang="0">
                <a:pos x="1282" y="73"/>
              </a:cxn>
              <a:cxn ang="0">
                <a:pos x="1136" y="103"/>
              </a:cxn>
              <a:cxn ang="0">
                <a:pos x="1028" y="114"/>
              </a:cxn>
              <a:cxn ang="0">
                <a:pos x="949" y="125"/>
              </a:cxn>
              <a:cxn ang="0">
                <a:pos x="908" y="125"/>
              </a:cxn>
              <a:cxn ang="0">
                <a:pos x="813" y="155"/>
              </a:cxn>
              <a:cxn ang="0">
                <a:pos x="742" y="199"/>
              </a:cxn>
              <a:cxn ang="0">
                <a:pos x="625" y="270"/>
              </a:cxn>
            </a:cxnLst>
            <a:rect l="0" t="0" r="r" b="b"/>
            <a:pathLst>
              <a:path w="1815" h="1019">
                <a:moveTo>
                  <a:pt x="567" y="304"/>
                </a:moveTo>
                <a:lnTo>
                  <a:pt x="526" y="328"/>
                </a:lnTo>
                <a:lnTo>
                  <a:pt x="484" y="348"/>
                </a:lnTo>
                <a:lnTo>
                  <a:pt x="440" y="362"/>
                </a:lnTo>
                <a:lnTo>
                  <a:pt x="396" y="374"/>
                </a:lnTo>
                <a:lnTo>
                  <a:pt x="348" y="390"/>
                </a:lnTo>
                <a:lnTo>
                  <a:pt x="302" y="411"/>
                </a:lnTo>
                <a:lnTo>
                  <a:pt x="249" y="437"/>
                </a:lnTo>
                <a:lnTo>
                  <a:pt x="219" y="455"/>
                </a:lnTo>
                <a:lnTo>
                  <a:pt x="188" y="474"/>
                </a:lnTo>
                <a:lnTo>
                  <a:pt x="135" y="499"/>
                </a:lnTo>
                <a:lnTo>
                  <a:pt x="102" y="506"/>
                </a:lnTo>
                <a:lnTo>
                  <a:pt x="75" y="520"/>
                </a:lnTo>
                <a:lnTo>
                  <a:pt x="52" y="542"/>
                </a:lnTo>
                <a:lnTo>
                  <a:pt x="38" y="574"/>
                </a:lnTo>
                <a:lnTo>
                  <a:pt x="14" y="630"/>
                </a:lnTo>
                <a:lnTo>
                  <a:pt x="5" y="692"/>
                </a:lnTo>
                <a:lnTo>
                  <a:pt x="0" y="720"/>
                </a:lnTo>
                <a:lnTo>
                  <a:pt x="5" y="748"/>
                </a:lnTo>
                <a:lnTo>
                  <a:pt x="19" y="774"/>
                </a:lnTo>
                <a:lnTo>
                  <a:pt x="29" y="788"/>
                </a:lnTo>
                <a:lnTo>
                  <a:pt x="42" y="798"/>
                </a:lnTo>
                <a:lnTo>
                  <a:pt x="66" y="808"/>
                </a:lnTo>
                <a:lnTo>
                  <a:pt x="83" y="810"/>
                </a:lnTo>
                <a:lnTo>
                  <a:pt x="101" y="811"/>
                </a:lnTo>
                <a:lnTo>
                  <a:pt x="128" y="818"/>
                </a:lnTo>
                <a:lnTo>
                  <a:pt x="180" y="842"/>
                </a:lnTo>
                <a:lnTo>
                  <a:pt x="230" y="874"/>
                </a:lnTo>
                <a:lnTo>
                  <a:pt x="293" y="918"/>
                </a:lnTo>
                <a:lnTo>
                  <a:pt x="316" y="938"/>
                </a:lnTo>
                <a:lnTo>
                  <a:pt x="329" y="952"/>
                </a:lnTo>
                <a:lnTo>
                  <a:pt x="342" y="964"/>
                </a:lnTo>
                <a:lnTo>
                  <a:pt x="368" y="979"/>
                </a:lnTo>
                <a:lnTo>
                  <a:pt x="406" y="996"/>
                </a:lnTo>
                <a:lnTo>
                  <a:pt x="431" y="1003"/>
                </a:lnTo>
                <a:lnTo>
                  <a:pt x="458" y="1005"/>
                </a:lnTo>
                <a:lnTo>
                  <a:pt x="502" y="1010"/>
                </a:lnTo>
                <a:lnTo>
                  <a:pt x="566" y="1018"/>
                </a:lnTo>
                <a:lnTo>
                  <a:pt x="631" y="1013"/>
                </a:lnTo>
                <a:lnTo>
                  <a:pt x="715" y="1006"/>
                </a:lnTo>
                <a:lnTo>
                  <a:pt x="783" y="1003"/>
                </a:lnTo>
                <a:lnTo>
                  <a:pt x="838" y="1003"/>
                </a:lnTo>
                <a:lnTo>
                  <a:pt x="886" y="1000"/>
                </a:lnTo>
                <a:lnTo>
                  <a:pt x="929" y="991"/>
                </a:lnTo>
                <a:lnTo>
                  <a:pt x="972" y="972"/>
                </a:lnTo>
                <a:lnTo>
                  <a:pt x="1020" y="940"/>
                </a:lnTo>
                <a:lnTo>
                  <a:pt x="1076" y="891"/>
                </a:lnTo>
                <a:lnTo>
                  <a:pt x="1094" y="871"/>
                </a:lnTo>
                <a:lnTo>
                  <a:pt x="1102" y="853"/>
                </a:lnTo>
                <a:lnTo>
                  <a:pt x="1106" y="801"/>
                </a:lnTo>
                <a:lnTo>
                  <a:pt x="1103" y="778"/>
                </a:lnTo>
                <a:lnTo>
                  <a:pt x="1097" y="764"/>
                </a:lnTo>
                <a:lnTo>
                  <a:pt x="1091" y="750"/>
                </a:lnTo>
                <a:lnTo>
                  <a:pt x="1093" y="729"/>
                </a:lnTo>
                <a:lnTo>
                  <a:pt x="1101" y="706"/>
                </a:lnTo>
                <a:lnTo>
                  <a:pt x="1111" y="693"/>
                </a:lnTo>
                <a:lnTo>
                  <a:pt x="1125" y="682"/>
                </a:lnTo>
                <a:lnTo>
                  <a:pt x="1145" y="663"/>
                </a:lnTo>
                <a:lnTo>
                  <a:pt x="1167" y="637"/>
                </a:lnTo>
                <a:lnTo>
                  <a:pt x="1192" y="616"/>
                </a:lnTo>
                <a:lnTo>
                  <a:pt x="1246" y="575"/>
                </a:lnTo>
                <a:lnTo>
                  <a:pt x="1282" y="553"/>
                </a:lnTo>
                <a:lnTo>
                  <a:pt x="1320" y="534"/>
                </a:lnTo>
                <a:lnTo>
                  <a:pt x="1383" y="505"/>
                </a:lnTo>
                <a:lnTo>
                  <a:pt x="1408" y="495"/>
                </a:lnTo>
                <a:lnTo>
                  <a:pt x="1434" y="486"/>
                </a:lnTo>
                <a:lnTo>
                  <a:pt x="1476" y="464"/>
                </a:lnTo>
                <a:lnTo>
                  <a:pt x="1500" y="448"/>
                </a:lnTo>
                <a:lnTo>
                  <a:pt x="1525" y="433"/>
                </a:lnTo>
                <a:lnTo>
                  <a:pt x="1568" y="414"/>
                </a:lnTo>
                <a:lnTo>
                  <a:pt x="1603" y="403"/>
                </a:lnTo>
                <a:lnTo>
                  <a:pt x="1625" y="400"/>
                </a:lnTo>
                <a:lnTo>
                  <a:pt x="1648" y="396"/>
                </a:lnTo>
                <a:lnTo>
                  <a:pt x="1681" y="383"/>
                </a:lnTo>
                <a:lnTo>
                  <a:pt x="1730" y="346"/>
                </a:lnTo>
                <a:lnTo>
                  <a:pt x="1761" y="306"/>
                </a:lnTo>
                <a:lnTo>
                  <a:pt x="1777" y="280"/>
                </a:lnTo>
                <a:lnTo>
                  <a:pt x="1788" y="249"/>
                </a:lnTo>
                <a:lnTo>
                  <a:pt x="1805" y="201"/>
                </a:lnTo>
                <a:lnTo>
                  <a:pt x="1813" y="176"/>
                </a:lnTo>
                <a:lnTo>
                  <a:pt x="1814" y="152"/>
                </a:lnTo>
                <a:lnTo>
                  <a:pt x="1795" y="99"/>
                </a:lnTo>
                <a:lnTo>
                  <a:pt x="1777" y="76"/>
                </a:lnTo>
                <a:lnTo>
                  <a:pt x="1762" y="65"/>
                </a:lnTo>
                <a:lnTo>
                  <a:pt x="1745" y="55"/>
                </a:lnTo>
                <a:lnTo>
                  <a:pt x="1720" y="38"/>
                </a:lnTo>
                <a:lnTo>
                  <a:pt x="1700" y="20"/>
                </a:lnTo>
                <a:lnTo>
                  <a:pt x="1678" y="9"/>
                </a:lnTo>
                <a:lnTo>
                  <a:pt x="1642" y="0"/>
                </a:lnTo>
                <a:lnTo>
                  <a:pt x="1604" y="4"/>
                </a:lnTo>
                <a:lnTo>
                  <a:pt x="1519" y="12"/>
                </a:lnTo>
                <a:lnTo>
                  <a:pt x="1457" y="22"/>
                </a:lnTo>
                <a:lnTo>
                  <a:pt x="1410" y="33"/>
                </a:lnTo>
                <a:lnTo>
                  <a:pt x="1369" y="45"/>
                </a:lnTo>
                <a:lnTo>
                  <a:pt x="1329" y="59"/>
                </a:lnTo>
                <a:lnTo>
                  <a:pt x="1282" y="73"/>
                </a:lnTo>
                <a:lnTo>
                  <a:pt x="1220" y="87"/>
                </a:lnTo>
                <a:lnTo>
                  <a:pt x="1136" y="103"/>
                </a:lnTo>
                <a:lnTo>
                  <a:pt x="1082" y="108"/>
                </a:lnTo>
                <a:lnTo>
                  <a:pt x="1028" y="114"/>
                </a:lnTo>
                <a:lnTo>
                  <a:pt x="984" y="122"/>
                </a:lnTo>
                <a:lnTo>
                  <a:pt x="949" y="125"/>
                </a:lnTo>
                <a:lnTo>
                  <a:pt x="928" y="125"/>
                </a:lnTo>
                <a:lnTo>
                  <a:pt x="908" y="125"/>
                </a:lnTo>
                <a:lnTo>
                  <a:pt x="876" y="133"/>
                </a:lnTo>
                <a:lnTo>
                  <a:pt x="813" y="155"/>
                </a:lnTo>
                <a:lnTo>
                  <a:pt x="776" y="175"/>
                </a:lnTo>
                <a:lnTo>
                  <a:pt x="742" y="199"/>
                </a:lnTo>
                <a:lnTo>
                  <a:pt x="683" y="235"/>
                </a:lnTo>
                <a:lnTo>
                  <a:pt x="625" y="270"/>
                </a:lnTo>
                <a:lnTo>
                  <a:pt x="567" y="304"/>
                </a:lnTo>
              </a:path>
            </a:pathLst>
          </a:custGeom>
          <a:solidFill>
            <a:srgbClr val="D9B38D"/>
          </a:solidFill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57" name="Freeform 85"/>
          <p:cNvSpPr>
            <a:spLocks/>
          </p:cNvSpPr>
          <p:nvPr/>
        </p:nvSpPr>
        <p:spPr bwMode="auto">
          <a:xfrm>
            <a:off x="2941638" y="3368675"/>
            <a:ext cx="1854200" cy="1033463"/>
          </a:xfrm>
          <a:custGeom>
            <a:avLst/>
            <a:gdLst/>
            <a:ahLst/>
            <a:cxnLst>
              <a:cxn ang="0">
                <a:pos x="631" y="95"/>
              </a:cxn>
              <a:cxn ang="0">
                <a:pos x="509" y="151"/>
              </a:cxn>
              <a:cxn ang="0">
                <a:pos x="355" y="222"/>
              </a:cxn>
              <a:cxn ang="0">
                <a:pos x="290" y="250"/>
              </a:cxn>
              <a:cxn ang="0">
                <a:pos x="232" y="302"/>
              </a:cxn>
              <a:cxn ang="0">
                <a:pos x="221" y="329"/>
              </a:cxn>
              <a:cxn ang="0">
                <a:pos x="175" y="362"/>
              </a:cxn>
              <a:cxn ang="0">
                <a:pos x="140" y="374"/>
              </a:cxn>
              <a:cxn ang="0">
                <a:pos x="94" y="390"/>
              </a:cxn>
              <a:cxn ang="0">
                <a:pos x="43" y="434"/>
              </a:cxn>
              <a:cxn ang="0">
                <a:pos x="33" y="463"/>
              </a:cxn>
              <a:cxn ang="0">
                <a:pos x="8" y="497"/>
              </a:cxn>
              <a:cxn ang="0">
                <a:pos x="2" y="535"/>
              </a:cxn>
              <a:cxn ang="0">
                <a:pos x="21" y="587"/>
              </a:cxn>
              <a:cxn ang="0">
                <a:pos x="29" y="618"/>
              </a:cxn>
              <a:cxn ang="0">
                <a:pos x="79" y="645"/>
              </a:cxn>
              <a:cxn ang="0">
                <a:pos x="143" y="628"/>
              </a:cxn>
              <a:cxn ang="0">
                <a:pos x="192" y="626"/>
              </a:cxn>
              <a:cxn ang="0">
                <a:pos x="233" y="640"/>
              </a:cxn>
              <a:cxn ang="0">
                <a:pos x="274" y="650"/>
              </a:cxn>
              <a:cxn ang="0">
                <a:pos x="343" y="630"/>
              </a:cxn>
              <a:cxn ang="0">
                <a:pos x="443" y="614"/>
              </a:cxn>
              <a:cxn ang="0">
                <a:pos x="536" y="583"/>
              </a:cxn>
              <a:cxn ang="0">
                <a:pos x="627" y="508"/>
              </a:cxn>
              <a:cxn ang="0">
                <a:pos x="649" y="470"/>
              </a:cxn>
              <a:cxn ang="0">
                <a:pos x="673" y="438"/>
              </a:cxn>
              <a:cxn ang="0">
                <a:pos x="722" y="419"/>
              </a:cxn>
              <a:cxn ang="0">
                <a:pos x="777" y="407"/>
              </a:cxn>
              <a:cxn ang="0">
                <a:pos x="846" y="367"/>
              </a:cxn>
              <a:cxn ang="0">
                <a:pos x="912" y="320"/>
              </a:cxn>
              <a:cxn ang="0">
                <a:pos x="1072" y="226"/>
              </a:cxn>
              <a:cxn ang="0">
                <a:pos x="1108" y="210"/>
              </a:cxn>
              <a:cxn ang="0">
                <a:pos x="1159" y="133"/>
              </a:cxn>
              <a:cxn ang="0">
                <a:pos x="1167" y="72"/>
              </a:cxn>
              <a:cxn ang="0">
                <a:pos x="1147" y="23"/>
              </a:cxn>
              <a:cxn ang="0">
                <a:pos x="1094" y="0"/>
              </a:cxn>
              <a:cxn ang="0">
                <a:pos x="1028" y="8"/>
              </a:cxn>
              <a:cxn ang="0">
                <a:pos x="961" y="29"/>
              </a:cxn>
              <a:cxn ang="0">
                <a:pos x="886" y="30"/>
              </a:cxn>
              <a:cxn ang="0">
                <a:pos x="812" y="34"/>
              </a:cxn>
              <a:cxn ang="0">
                <a:pos x="761" y="49"/>
              </a:cxn>
              <a:cxn ang="0">
                <a:pos x="735" y="57"/>
              </a:cxn>
            </a:cxnLst>
            <a:rect l="0" t="0" r="r" b="b"/>
            <a:pathLst>
              <a:path w="1168" h="651">
                <a:moveTo>
                  <a:pt x="735" y="57"/>
                </a:moveTo>
                <a:lnTo>
                  <a:pt x="631" y="95"/>
                </a:lnTo>
                <a:lnTo>
                  <a:pt x="569" y="121"/>
                </a:lnTo>
                <a:lnTo>
                  <a:pt x="509" y="151"/>
                </a:lnTo>
                <a:lnTo>
                  <a:pt x="409" y="200"/>
                </a:lnTo>
                <a:lnTo>
                  <a:pt x="355" y="222"/>
                </a:lnTo>
                <a:lnTo>
                  <a:pt x="321" y="234"/>
                </a:lnTo>
                <a:lnTo>
                  <a:pt x="290" y="250"/>
                </a:lnTo>
                <a:lnTo>
                  <a:pt x="246" y="285"/>
                </a:lnTo>
                <a:lnTo>
                  <a:pt x="232" y="302"/>
                </a:lnTo>
                <a:lnTo>
                  <a:pt x="227" y="315"/>
                </a:lnTo>
                <a:lnTo>
                  <a:pt x="221" y="329"/>
                </a:lnTo>
                <a:lnTo>
                  <a:pt x="207" y="345"/>
                </a:lnTo>
                <a:lnTo>
                  <a:pt x="175" y="362"/>
                </a:lnTo>
                <a:lnTo>
                  <a:pt x="161" y="365"/>
                </a:lnTo>
                <a:lnTo>
                  <a:pt x="140" y="374"/>
                </a:lnTo>
                <a:lnTo>
                  <a:pt x="112" y="385"/>
                </a:lnTo>
                <a:lnTo>
                  <a:pt x="94" y="390"/>
                </a:lnTo>
                <a:lnTo>
                  <a:pt x="58" y="417"/>
                </a:lnTo>
                <a:lnTo>
                  <a:pt x="43" y="434"/>
                </a:lnTo>
                <a:lnTo>
                  <a:pt x="38" y="448"/>
                </a:lnTo>
                <a:lnTo>
                  <a:pt x="33" y="463"/>
                </a:lnTo>
                <a:lnTo>
                  <a:pt x="22" y="485"/>
                </a:lnTo>
                <a:lnTo>
                  <a:pt x="8" y="497"/>
                </a:lnTo>
                <a:lnTo>
                  <a:pt x="0" y="510"/>
                </a:lnTo>
                <a:lnTo>
                  <a:pt x="2" y="535"/>
                </a:lnTo>
                <a:lnTo>
                  <a:pt x="15" y="563"/>
                </a:lnTo>
                <a:lnTo>
                  <a:pt x="21" y="587"/>
                </a:lnTo>
                <a:lnTo>
                  <a:pt x="24" y="605"/>
                </a:lnTo>
                <a:lnTo>
                  <a:pt x="29" y="618"/>
                </a:lnTo>
                <a:lnTo>
                  <a:pt x="44" y="631"/>
                </a:lnTo>
                <a:lnTo>
                  <a:pt x="79" y="645"/>
                </a:lnTo>
                <a:lnTo>
                  <a:pt x="109" y="639"/>
                </a:lnTo>
                <a:lnTo>
                  <a:pt x="143" y="628"/>
                </a:lnTo>
                <a:lnTo>
                  <a:pt x="165" y="625"/>
                </a:lnTo>
                <a:lnTo>
                  <a:pt x="192" y="626"/>
                </a:lnTo>
                <a:lnTo>
                  <a:pt x="217" y="632"/>
                </a:lnTo>
                <a:lnTo>
                  <a:pt x="233" y="640"/>
                </a:lnTo>
                <a:lnTo>
                  <a:pt x="248" y="647"/>
                </a:lnTo>
                <a:lnTo>
                  <a:pt x="274" y="650"/>
                </a:lnTo>
                <a:lnTo>
                  <a:pt x="308" y="643"/>
                </a:lnTo>
                <a:lnTo>
                  <a:pt x="343" y="630"/>
                </a:lnTo>
                <a:lnTo>
                  <a:pt x="404" y="617"/>
                </a:lnTo>
                <a:lnTo>
                  <a:pt x="443" y="614"/>
                </a:lnTo>
                <a:lnTo>
                  <a:pt x="480" y="607"/>
                </a:lnTo>
                <a:lnTo>
                  <a:pt x="536" y="583"/>
                </a:lnTo>
                <a:lnTo>
                  <a:pt x="586" y="553"/>
                </a:lnTo>
                <a:lnTo>
                  <a:pt x="627" y="508"/>
                </a:lnTo>
                <a:lnTo>
                  <a:pt x="642" y="486"/>
                </a:lnTo>
                <a:lnTo>
                  <a:pt x="649" y="470"/>
                </a:lnTo>
                <a:lnTo>
                  <a:pt x="655" y="455"/>
                </a:lnTo>
                <a:lnTo>
                  <a:pt x="673" y="438"/>
                </a:lnTo>
                <a:lnTo>
                  <a:pt x="701" y="422"/>
                </a:lnTo>
                <a:lnTo>
                  <a:pt x="722" y="419"/>
                </a:lnTo>
                <a:lnTo>
                  <a:pt x="744" y="417"/>
                </a:lnTo>
                <a:lnTo>
                  <a:pt x="777" y="407"/>
                </a:lnTo>
                <a:lnTo>
                  <a:pt x="821" y="385"/>
                </a:lnTo>
                <a:lnTo>
                  <a:pt x="846" y="367"/>
                </a:lnTo>
                <a:lnTo>
                  <a:pt x="870" y="348"/>
                </a:lnTo>
                <a:lnTo>
                  <a:pt x="912" y="320"/>
                </a:lnTo>
                <a:lnTo>
                  <a:pt x="991" y="272"/>
                </a:lnTo>
                <a:lnTo>
                  <a:pt x="1072" y="226"/>
                </a:lnTo>
                <a:lnTo>
                  <a:pt x="1094" y="215"/>
                </a:lnTo>
                <a:lnTo>
                  <a:pt x="1108" y="210"/>
                </a:lnTo>
                <a:lnTo>
                  <a:pt x="1137" y="188"/>
                </a:lnTo>
                <a:lnTo>
                  <a:pt x="1159" y="133"/>
                </a:lnTo>
                <a:lnTo>
                  <a:pt x="1165" y="97"/>
                </a:lnTo>
                <a:lnTo>
                  <a:pt x="1167" y="72"/>
                </a:lnTo>
                <a:lnTo>
                  <a:pt x="1162" y="49"/>
                </a:lnTo>
                <a:lnTo>
                  <a:pt x="1147" y="23"/>
                </a:lnTo>
                <a:lnTo>
                  <a:pt x="1125" y="4"/>
                </a:lnTo>
                <a:lnTo>
                  <a:pt x="1094" y="0"/>
                </a:lnTo>
                <a:lnTo>
                  <a:pt x="1053" y="0"/>
                </a:lnTo>
                <a:lnTo>
                  <a:pt x="1028" y="8"/>
                </a:lnTo>
                <a:lnTo>
                  <a:pt x="1002" y="19"/>
                </a:lnTo>
                <a:lnTo>
                  <a:pt x="961" y="29"/>
                </a:lnTo>
                <a:lnTo>
                  <a:pt x="914" y="32"/>
                </a:lnTo>
                <a:lnTo>
                  <a:pt x="886" y="30"/>
                </a:lnTo>
                <a:lnTo>
                  <a:pt x="858" y="29"/>
                </a:lnTo>
                <a:lnTo>
                  <a:pt x="812" y="34"/>
                </a:lnTo>
                <a:lnTo>
                  <a:pt x="786" y="40"/>
                </a:lnTo>
                <a:lnTo>
                  <a:pt x="761" y="49"/>
                </a:lnTo>
                <a:lnTo>
                  <a:pt x="747" y="52"/>
                </a:lnTo>
                <a:lnTo>
                  <a:pt x="735" y="57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58" name="Freeform 86"/>
          <p:cNvSpPr>
            <a:spLocks/>
          </p:cNvSpPr>
          <p:nvPr/>
        </p:nvSpPr>
        <p:spPr bwMode="auto">
          <a:xfrm>
            <a:off x="3186113" y="3786188"/>
            <a:ext cx="687387" cy="447675"/>
          </a:xfrm>
          <a:custGeom>
            <a:avLst/>
            <a:gdLst/>
            <a:ahLst/>
            <a:cxnLst>
              <a:cxn ang="0">
                <a:pos x="258" y="29"/>
              </a:cxn>
              <a:cxn ang="0">
                <a:pos x="219" y="64"/>
              </a:cxn>
              <a:cxn ang="0">
                <a:pos x="195" y="85"/>
              </a:cxn>
              <a:cxn ang="0">
                <a:pos x="170" y="103"/>
              </a:cxn>
              <a:cxn ang="0">
                <a:pos x="126" y="127"/>
              </a:cxn>
              <a:cxn ang="0">
                <a:pos x="108" y="133"/>
              </a:cxn>
              <a:cxn ang="0">
                <a:pos x="91" y="137"/>
              </a:cxn>
              <a:cxn ang="0">
                <a:pos x="65" y="144"/>
              </a:cxn>
              <a:cxn ang="0">
                <a:pos x="48" y="148"/>
              </a:cxn>
              <a:cxn ang="0">
                <a:pos x="33" y="154"/>
              </a:cxn>
              <a:cxn ang="0">
                <a:pos x="16" y="169"/>
              </a:cxn>
              <a:cxn ang="0">
                <a:pos x="1" y="212"/>
              </a:cxn>
              <a:cxn ang="0">
                <a:pos x="0" y="244"/>
              </a:cxn>
              <a:cxn ang="0">
                <a:pos x="16" y="265"/>
              </a:cxn>
              <a:cxn ang="0">
                <a:pos x="31" y="269"/>
              </a:cxn>
              <a:cxn ang="0">
                <a:pos x="53" y="264"/>
              </a:cxn>
              <a:cxn ang="0">
                <a:pos x="80" y="258"/>
              </a:cxn>
              <a:cxn ang="0">
                <a:pos x="107" y="256"/>
              </a:cxn>
              <a:cxn ang="0">
                <a:pos x="138" y="267"/>
              </a:cxn>
              <a:cxn ang="0">
                <a:pos x="169" y="276"/>
              </a:cxn>
              <a:cxn ang="0">
                <a:pos x="207" y="280"/>
              </a:cxn>
              <a:cxn ang="0">
                <a:pos x="231" y="281"/>
              </a:cxn>
              <a:cxn ang="0">
                <a:pos x="254" y="276"/>
              </a:cxn>
              <a:cxn ang="0">
                <a:pos x="286" y="260"/>
              </a:cxn>
              <a:cxn ang="0">
                <a:pos x="297" y="249"/>
              </a:cxn>
              <a:cxn ang="0">
                <a:pos x="308" y="235"/>
              </a:cxn>
              <a:cxn ang="0">
                <a:pos x="331" y="218"/>
              </a:cxn>
              <a:cxn ang="0">
                <a:pos x="369" y="188"/>
              </a:cxn>
              <a:cxn ang="0">
                <a:pos x="397" y="170"/>
              </a:cxn>
              <a:cxn ang="0">
                <a:pos x="417" y="149"/>
              </a:cxn>
              <a:cxn ang="0">
                <a:pos x="431" y="111"/>
              </a:cxn>
              <a:cxn ang="0">
                <a:pos x="432" y="74"/>
              </a:cxn>
              <a:cxn ang="0">
                <a:pos x="411" y="41"/>
              </a:cxn>
              <a:cxn ang="0">
                <a:pos x="390" y="19"/>
              </a:cxn>
              <a:cxn ang="0">
                <a:pos x="374" y="8"/>
              </a:cxn>
              <a:cxn ang="0">
                <a:pos x="324" y="0"/>
              </a:cxn>
              <a:cxn ang="0">
                <a:pos x="296" y="2"/>
              </a:cxn>
              <a:cxn ang="0">
                <a:pos x="272" y="16"/>
              </a:cxn>
              <a:cxn ang="0">
                <a:pos x="258" y="29"/>
              </a:cxn>
            </a:cxnLst>
            <a:rect l="0" t="0" r="r" b="b"/>
            <a:pathLst>
              <a:path w="433" h="282">
                <a:moveTo>
                  <a:pt x="258" y="29"/>
                </a:moveTo>
                <a:lnTo>
                  <a:pt x="219" y="64"/>
                </a:lnTo>
                <a:lnTo>
                  <a:pt x="195" y="85"/>
                </a:lnTo>
                <a:lnTo>
                  <a:pt x="170" y="103"/>
                </a:lnTo>
                <a:lnTo>
                  <a:pt x="126" y="127"/>
                </a:lnTo>
                <a:lnTo>
                  <a:pt x="108" y="133"/>
                </a:lnTo>
                <a:lnTo>
                  <a:pt x="91" y="137"/>
                </a:lnTo>
                <a:lnTo>
                  <a:pt x="65" y="144"/>
                </a:lnTo>
                <a:lnTo>
                  <a:pt x="48" y="148"/>
                </a:lnTo>
                <a:lnTo>
                  <a:pt x="33" y="154"/>
                </a:lnTo>
                <a:lnTo>
                  <a:pt x="16" y="169"/>
                </a:lnTo>
                <a:lnTo>
                  <a:pt x="1" y="212"/>
                </a:lnTo>
                <a:lnTo>
                  <a:pt x="0" y="244"/>
                </a:lnTo>
                <a:lnTo>
                  <a:pt x="16" y="265"/>
                </a:lnTo>
                <a:lnTo>
                  <a:pt x="31" y="269"/>
                </a:lnTo>
                <a:lnTo>
                  <a:pt x="53" y="264"/>
                </a:lnTo>
                <a:lnTo>
                  <a:pt x="80" y="258"/>
                </a:lnTo>
                <a:lnTo>
                  <a:pt x="107" y="256"/>
                </a:lnTo>
                <a:lnTo>
                  <a:pt x="138" y="267"/>
                </a:lnTo>
                <a:lnTo>
                  <a:pt x="169" y="276"/>
                </a:lnTo>
                <a:lnTo>
                  <a:pt x="207" y="280"/>
                </a:lnTo>
                <a:lnTo>
                  <a:pt x="231" y="281"/>
                </a:lnTo>
                <a:lnTo>
                  <a:pt x="254" y="276"/>
                </a:lnTo>
                <a:lnTo>
                  <a:pt x="286" y="260"/>
                </a:lnTo>
                <a:lnTo>
                  <a:pt x="297" y="249"/>
                </a:lnTo>
                <a:lnTo>
                  <a:pt x="308" y="235"/>
                </a:lnTo>
                <a:lnTo>
                  <a:pt x="331" y="218"/>
                </a:lnTo>
                <a:lnTo>
                  <a:pt x="369" y="188"/>
                </a:lnTo>
                <a:lnTo>
                  <a:pt x="397" y="170"/>
                </a:lnTo>
                <a:lnTo>
                  <a:pt x="417" y="149"/>
                </a:lnTo>
                <a:lnTo>
                  <a:pt x="431" y="111"/>
                </a:lnTo>
                <a:lnTo>
                  <a:pt x="432" y="74"/>
                </a:lnTo>
                <a:lnTo>
                  <a:pt x="411" y="41"/>
                </a:lnTo>
                <a:lnTo>
                  <a:pt x="390" y="19"/>
                </a:lnTo>
                <a:lnTo>
                  <a:pt x="374" y="8"/>
                </a:lnTo>
                <a:lnTo>
                  <a:pt x="324" y="0"/>
                </a:lnTo>
                <a:lnTo>
                  <a:pt x="296" y="2"/>
                </a:lnTo>
                <a:lnTo>
                  <a:pt x="272" y="16"/>
                </a:lnTo>
                <a:lnTo>
                  <a:pt x="258" y="29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59" name="Freeform 87"/>
          <p:cNvSpPr>
            <a:spLocks/>
          </p:cNvSpPr>
          <p:nvPr/>
        </p:nvSpPr>
        <p:spPr bwMode="auto">
          <a:xfrm>
            <a:off x="3959225" y="3608388"/>
            <a:ext cx="411163" cy="230187"/>
          </a:xfrm>
          <a:custGeom>
            <a:avLst/>
            <a:gdLst/>
            <a:ahLst/>
            <a:cxnLst>
              <a:cxn ang="0">
                <a:pos x="172" y="6"/>
              </a:cxn>
              <a:cxn ang="0">
                <a:pos x="121" y="1"/>
              </a:cxn>
              <a:cxn ang="0">
                <a:pos x="87" y="0"/>
              </a:cxn>
              <a:cxn ang="0">
                <a:pos x="57" y="8"/>
              </a:cxn>
              <a:cxn ang="0">
                <a:pos x="19" y="34"/>
              </a:cxn>
              <a:cxn ang="0">
                <a:pos x="5" y="48"/>
              </a:cxn>
              <a:cxn ang="0">
                <a:pos x="0" y="70"/>
              </a:cxn>
              <a:cxn ang="0">
                <a:pos x="2" y="103"/>
              </a:cxn>
              <a:cxn ang="0">
                <a:pos x="9" y="126"/>
              </a:cxn>
              <a:cxn ang="0">
                <a:pos x="38" y="138"/>
              </a:cxn>
              <a:cxn ang="0">
                <a:pos x="56" y="143"/>
              </a:cxn>
              <a:cxn ang="0">
                <a:pos x="82" y="144"/>
              </a:cxn>
              <a:cxn ang="0">
                <a:pos x="95" y="141"/>
              </a:cxn>
              <a:cxn ang="0">
                <a:pos x="109" y="135"/>
              </a:cxn>
              <a:cxn ang="0">
                <a:pos x="147" y="128"/>
              </a:cxn>
              <a:cxn ang="0">
                <a:pos x="172" y="127"/>
              </a:cxn>
              <a:cxn ang="0">
                <a:pos x="195" y="124"/>
              </a:cxn>
              <a:cxn ang="0">
                <a:pos x="226" y="108"/>
              </a:cxn>
              <a:cxn ang="0">
                <a:pos x="253" y="70"/>
              </a:cxn>
              <a:cxn ang="0">
                <a:pos x="258" y="50"/>
              </a:cxn>
              <a:cxn ang="0">
                <a:pos x="253" y="34"/>
              </a:cxn>
              <a:cxn ang="0">
                <a:pos x="231" y="20"/>
              </a:cxn>
              <a:cxn ang="0">
                <a:pos x="199" y="15"/>
              </a:cxn>
              <a:cxn ang="0">
                <a:pos x="172" y="6"/>
              </a:cxn>
            </a:cxnLst>
            <a:rect l="0" t="0" r="r" b="b"/>
            <a:pathLst>
              <a:path w="259" h="145">
                <a:moveTo>
                  <a:pt x="172" y="6"/>
                </a:moveTo>
                <a:lnTo>
                  <a:pt x="121" y="1"/>
                </a:lnTo>
                <a:lnTo>
                  <a:pt x="87" y="0"/>
                </a:lnTo>
                <a:lnTo>
                  <a:pt x="57" y="8"/>
                </a:lnTo>
                <a:lnTo>
                  <a:pt x="19" y="34"/>
                </a:lnTo>
                <a:lnTo>
                  <a:pt x="5" y="48"/>
                </a:lnTo>
                <a:lnTo>
                  <a:pt x="0" y="70"/>
                </a:lnTo>
                <a:lnTo>
                  <a:pt x="2" y="103"/>
                </a:lnTo>
                <a:lnTo>
                  <a:pt x="9" y="126"/>
                </a:lnTo>
                <a:lnTo>
                  <a:pt x="38" y="138"/>
                </a:lnTo>
                <a:lnTo>
                  <a:pt x="56" y="143"/>
                </a:lnTo>
                <a:lnTo>
                  <a:pt x="82" y="144"/>
                </a:lnTo>
                <a:lnTo>
                  <a:pt x="95" y="141"/>
                </a:lnTo>
                <a:lnTo>
                  <a:pt x="109" y="135"/>
                </a:lnTo>
                <a:lnTo>
                  <a:pt x="147" y="128"/>
                </a:lnTo>
                <a:lnTo>
                  <a:pt x="172" y="127"/>
                </a:lnTo>
                <a:lnTo>
                  <a:pt x="195" y="124"/>
                </a:lnTo>
                <a:lnTo>
                  <a:pt x="226" y="108"/>
                </a:lnTo>
                <a:lnTo>
                  <a:pt x="253" y="70"/>
                </a:lnTo>
                <a:lnTo>
                  <a:pt x="258" y="50"/>
                </a:lnTo>
                <a:lnTo>
                  <a:pt x="253" y="34"/>
                </a:lnTo>
                <a:lnTo>
                  <a:pt x="231" y="20"/>
                </a:lnTo>
                <a:lnTo>
                  <a:pt x="199" y="15"/>
                </a:lnTo>
                <a:lnTo>
                  <a:pt x="172" y="6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60" name="Freeform 88"/>
          <p:cNvSpPr>
            <a:spLocks/>
          </p:cNvSpPr>
          <p:nvPr/>
        </p:nvSpPr>
        <p:spPr bwMode="auto">
          <a:xfrm>
            <a:off x="4449763" y="3473450"/>
            <a:ext cx="231775" cy="149225"/>
          </a:xfrm>
          <a:custGeom>
            <a:avLst/>
            <a:gdLst/>
            <a:ahLst/>
            <a:cxnLst>
              <a:cxn ang="0">
                <a:pos x="109" y="9"/>
              </a:cxn>
              <a:cxn ang="0">
                <a:pos x="9" y="18"/>
              </a:cxn>
              <a:cxn ang="0">
                <a:pos x="0" y="46"/>
              </a:cxn>
              <a:cxn ang="0">
                <a:pos x="16" y="72"/>
              </a:cxn>
              <a:cxn ang="0">
                <a:pos x="28" y="84"/>
              </a:cxn>
              <a:cxn ang="0">
                <a:pos x="45" y="93"/>
              </a:cxn>
              <a:cxn ang="0">
                <a:pos x="58" y="92"/>
              </a:cxn>
              <a:cxn ang="0">
                <a:pos x="73" y="83"/>
              </a:cxn>
              <a:cxn ang="0">
                <a:pos x="101" y="69"/>
              </a:cxn>
              <a:cxn ang="0">
                <a:pos x="124" y="59"/>
              </a:cxn>
              <a:cxn ang="0">
                <a:pos x="138" y="47"/>
              </a:cxn>
              <a:cxn ang="0">
                <a:pos x="145" y="28"/>
              </a:cxn>
              <a:cxn ang="0">
                <a:pos x="137" y="8"/>
              </a:cxn>
              <a:cxn ang="0">
                <a:pos x="117" y="0"/>
              </a:cxn>
              <a:cxn ang="0">
                <a:pos x="109" y="9"/>
              </a:cxn>
            </a:cxnLst>
            <a:rect l="0" t="0" r="r" b="b"/>
            <a:pathLst>
              <a:path w="146" h="94">
                <a:moveTo>
                  <a:pt x="109" y="9"/>
                </a:moveTo>
                <a:lnTo>
                  <a:pt x="9" y="18"/>
                </a:lnTo>
                <a:lnTo>
                  <a:pt x="0" y="46"/>
                </a:lnTo>
                <a:lnTo>
                  <a:pt x="16" y="72"/>
                </a:lnTo>
                <a:lnTo>
                  <a:pt x="28" y="84"/>
                </a:lnTo>
                <a:lnTo>
                  <a:pt x="45" y="93"/>
                </a:lnTo>
                <a:lnTo>
                  <a:pt x="58" y="92"/>
                </a:lnTo>
                <a:lnTo>
                  <a:pt x="73" y="83"/>
                </a:lnTo>
                <a:lnTo>
                  <a:pt x="101" y="69"/>
                </a:lnTo>
                <a:lnTo>
                  <a:pt x="124" y="59"/>
                </a:lnTo>
                <a:lnTo>
                  <a:pt x="138" y="47"/>
                </a:lnTo>
                <a:lnTo>
                  <a:pt x="145" y="28"/>
                </a:lnTo>
                <a:lnTo>
                  <a:pt x="137" y="8"/>
                </a:lnTo>
                <a:lnTo>
                  <a:pt x="117" y="0"/>
                </a:lnTo>
                <a:lnTo>
                  <a:pt x="109" y="9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63" name="Rectangle 91"/>
          <p:cNvSpPr>
            <a:spLocks noChangeArrowheads="1"/>
          </p:cNvSpPr>
          <p:nvPr/>
        </p:nvSpPr>
        <p:spPr bwMode="auto">
          <a:xfrm>
            <a:off x="1123950" y="4260850"/>
            <a:ext cx="531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BDE</a:t>
            </a:r>
          </a:p>
        </p:txBody>
      </p:sp>
      <p:sp>
        <p:nvSpPr>
          <p:cNvPr id="79964" name="Rectangle 92"/>
          <p:cNvSpPr>
            <a:spLocks noChangeArrowheads="1"/>
          </p:cNvSpPr>
          <p:nvPr/>
        </p:nvSpPr>
        <p:spPr bwMode="auto">
          <a:xfrm>
            <a:off x="1039813" y="4429125"/>
            <a:ext cx="10271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DIRECTED</a:t>
            </a:r>
          </a:p>
        </p:txBody>
      </p:sp>
      <p:sp>
        <p:nvSpPr>
          <p:cNvPr id="79965" name="Freeform 93"/>
          <p:cNvSpPr>
            <a:spLocks/>
          </p:cNvSpPr>
          <p:nvPr/>
        </p:nvSpPr>
        <p:spPr bwMode="auto">
          <a:xfrm>
            <a:off x="7412038" y="3860800"/>
            <a:ext cx="193675" cy="293688"/>
          </a:xfrm>
          <a:custGeom>
            <a:avLst/>
            <a:gdLst/>
            <a:ahLst/>
            <a:cxnLst>
              <a:cxn ang="0">
                <a:pos x="121" y="36"/>
              </a:cxn>
              <a:cxn ang="0">
                <a:pos x="116" y="22"/>
              </a:cxn>
              <a:cxn ang="0">
                <a:pos x="109" y="11"/>
              </a:cxn>
              <a:cxn ang="0">
                <a:pos x="99" y="3"/>
              </a:cxn>
              <a:cxn ang="0">
                <a:pos x="87" y="0"/>
              </a:cxn>
              <a:cxn ang="0">
                <a:pos x="47" y="0"/>
              </a:cxn>
              <a:cxn ang="0">
                <a:pos x="24" y="13"/>
              </a:cxn>
              <a:cxn ang="0">
                <a:pos x="15" y="30"/>
              </a:cxn>
              <a:cxn ang="0">
                <a:pos x="14" y="51"/>
              </a:cxn>
              <a:cxn ang="0">
                <a:pos x="8" y="81"/>
              </a:cxn>
              <a:cxn ang="0">
                <a:pos x="0" y="110"/>
              </a:cxn>
              <a:cxn ang="0">
                <a:pos x="3" y="137"/>
              </a:cxn>
              <a:cxn ang="0">
                <a:pos x="16" y="151"/>
              </a:cxn>
              <a:cxn ang="0">
                <a:pos x="31" y="169"/>
              </a:cxn>
              <a:cxn ang="0">
                <a:pos x="50" y="182"/>
              </a:cxn>
              <a:cxn ang="0">
                <a:pos x="87" y="184"/>
              </a:cxn>
              <a:cxn ang="0">
                <a:pos x="101" y="173"/>
              </a:cxn>
              <a:cxn ang="0">
                <a:pos x="106" y="169"/>
              </a:cxn>
              <a:cxn ang="0">
                <a:pos x="111" y="152"/>
              </a:cxn>
              <a:cxn ang="0">
                <a:pos x="114" y="135"/>
              </a:cxn>
            </a:cxnLst>
            <a:rect l="0" t="0" r="r" b="b"/>
            <a:pathLst>
              <a:path w="122" h="185">
                <a:moveTo>
                  <a:pt x="121" y="36"/>
                </a:moveTo>
                <a:lnTo>
                  <a:pt x="116" y="22"/>
                </a:lnTo>
                <a:lnTo>
                  <a:pt x="109" y="11"/>
                </a:lnTo>
                <a:lnTo>
                  <a:pt x="99" y="3"/>
                </a:lnTo>
                <a:lnTo>
                  <a:pt x="87" y="0"/>
                </a:lnTo>
                <a:lnTo>
                  <a:pt x="47" y="0"/>
                </a:lnTo>
                <a:lnTo>
                  <a:pt x="24" y="13"/>
                </a:lnTo>
                <a:lnTo>
                  <a:pt x="15" y="30"/>
                </a:lnTo>
                <a:lnTo>
                  <a:pt x="14" y="51"/>
                </a:lnTo>
                <a:lnTo>
                  <a:pt x="8" y="81"/>
                </a:lnTo>
                <a:lnTo>
                  <a:pt x="0" y="110"/>
                </a:lnTo>
                <a:lnTo>
                  <a:pt x="3" y="137"/>
                </a:lnTo>
                <a:lnTo>
                  <a:pt x="16" y="151"/>
                </a:lnTo>
                <a:lnTo>
                  <a:pt x="31" y="169"/>
                </a:lnTo>
                <a:lnTo>
                  <a:pt x="50" y="182"/>
                </a:lnTo>
                <a:lnTo>
                  <a:pt x="87" y="184"/>
                </a:lnTo>
                <a:lnTo>
                  <a:pt x="101" y="173"/>
                </a:lnTo>
                <a:lnTo>
                  <a:pt x="106" y="169"/>
                </a:lnTo>
                <a:lnTo>
                  <a:pt x="111" y="152"/>
                </a:lnTo>
                <a:lnTo>
                  <a:pt x="114" y="135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66" name="Freeform 94"/>
          <p:cNvSpPr>
            <a:spLocks/>
          </p:cNvSpPr>
          <p:nvPr/>
        </p:nvSpPr>
        <p:spPr bwMode="auto">
          <a:xfrm>
            <a:off x="7596188" y="3949700"/>
            <a:ext cx="26987" cy="26988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6" y="0"/>
              </a:cxn>
              <a:cxn ang="0">
                <a:pos x="0" y="8"/>
              </a:cxn>
              <a:cxn ang="0">
                <a:pos x="6" y="16"/>
              </a:cxn>
              <a:cxn ang="0">
                <a:pos x="16" y="8"/>
              </a:cxn>
            </a:cxnLst>
            <a:rect l="0" t="0" r="r" b="b"/>
            <a:pathLst>
              <a:path w="17" h="17">
                <a:moveTo>
                  <a:pt x="16" y="8"/>
                </a:moveTo>
                <a:lnTo>
                  <a:pt x="6" y="0"/>
                </a:lnTo>
                <a:lnTo>
                  <a:pt x="0" y="8"/>
                </a:lnTo>
                <a:lnTo>
                  <a:pt x="6" y="16"/>
                </a:lnTo>
                <a:lnTo>
                  <a:pt x="16" y="8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67" name="Freeform 95"/>
          <p:cNvSpPr>
            <a:spLocks/>
          </p:cNvSpPr>
          <p:nvPr/>
        </p:nvSpPr>
        <p:spPr bwMode="auto">
          <a:xfrm>
            <a:off x="7596188" y="3949700"/>
            <a:ext cx="26987" cy="26988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7" y="0"/>
              </a:cxn>
              <a:cxn ang="0">
                <a:pos x="0" y="8"/>
              </a:cxn>
              <a:cxn ang="0">
                <a:pos x="7" y="16"/>
              </a:cxn>
              <a:cxn ang="0">
                <a:pos x="16" y="8"/>
              </a:cxn>
            </a:cxnLst>
            <a:rect l="0" t="0" r="r" b="b"/>
            <a:pathLst>
              <a:path w="17" h="17">
                <a:moveTo>
                  <a:pt x="16" y="8"/>
                </a:moveTo>
                <a:lnTo>
                  <a:pt x="7" y="0"/>
                </a:lnTo>
                <a:lnTo>
                  <a:pt x="0" y="8"/>
                </a:lnTo>
                <a:lnTo>
                  <a:pt x="7" y="16"/>
                </a:lnTo>
                <a:lnTo>
                  <a:pt x="16" y="8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68" name="Freeform 96"/>
          <p:cNvSpPr>
            <a:spLocks/>
          </p:cNvSpPr>
          <p:nvPr/>
        </p:nvSpPr>
        <p:spPr bwMode="auto">
          <a:xfrm>
            <a:off x="7596188" y="3984625"/>
            <a:ext cx="26987" cy="26988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6" y="0"/>
              </a:cxn>
              <a:cxn ang="0">
                <a:pos x="0" y="8"/>
              </a:cxn>
              <a:cxn ang="0">
                <a:pos x="6" y="16"/>
              </a:cxn>
              <a:cxn ang="0">
                <a:pos x="16" y="8"/>
              </a:cxn>
            </a:cxnLst>
            <a:rect l="0" t="0" r="r" b="b"/>
            <a:pathLst>
              <a:path w="17" h="17">
                <a:moveTo>
                  <a:pt x="16" y="8"/>
                </a:moveTo>
                <a:lnTo>
                  <a:pt x="6" y="0"/>
                </a:lnTo>
                <a:lnTo>
                  <a:pt x="0" y="8"/>
                </a:lnTo>
                <a:lnTo>
                  <a:pt x="6" y="16"/>
                </a:lnTo>
                <a:lnTo>
                  <a:pt x="16" y="8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69" name="Freeform 97"/>
          <p:cNvSpPr>
            <a:spLocks/>
          </p:cNvSpPr>
          <p:nvPr/>
        </p:nvSpPr>
        <p:spPr bwMode="auto">
          <a:xfrm>
            <a:off x="7596188" y="3984625"/>
            <a:ext cx="26987" cy="26988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7" y="0"/>
              </a:cxn>
              <a:cxn ang="0">
                <a:pos x="0" y="8"/>
              </a:cxn>
              <a:cxn ang="0">
                <a:pos x="7" y="16"/>
              </a:cxn>
              <a:cxn ang="0">
                <a:pos x="16" y="8"/>
              </a:cxn>
            </a:cxnLst>
            <a:rect l="0" t="0" r="r" b="b"/>
            <a:pathLst>
              <a:path w="17" h="17">
                <a:moveTo>
                  <a:pt x="16" y="8"/>
                </a:moveTo>
                <a:lnTo>
                  <a:pt x="7" y="0"/>
                </a:lnTo>
                <a:lnTo>
                  <a:pt x="0" y="8"/>
                </a:lnTo>
                <a:lnTo>
                  <a:pt x="7" y="16"/>
                </a:lnTo>
                <a:lnTo>
                  <a:pt x="16" y="8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0" name="Freeform 98"/>
          <p:cNvSpPr>
            <a:spLocks/>
          </p:cNvSpPr>
          <p:nvPr/>
        </p:nvSpPr>
        <p:spPr bwMode="auto">
          <a:xfrm>
            <a:off x="7596188" y="4027488"/>
            <a:ext cx="26987" cy="26987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6" y="0"/>
              </a:cxn>
              <a:cxn ang="0">
                <a:pos x="0" y="8"/>
              </a:cxn>
              <a:cxn ang="0">
                <a:pos x="6" y="16"/>
              </a:cxn>
              <a:cxn ang="0">
                <a:pos x="16" y="8"/>
              </a:cxn>
            </a:cxnLst>
            <a:rect l="0" t="0" r="r" b="b"/>
            <a:pathLst>
              <a:path w="17" h="17">
                <a:moveTo>
                  <a:pt x="16" y="8"/>
                </a:moveTo>
                <a:lnTo>
                  <a:pt x="6" y="0"/>
                </a:lnTo>
                <a:lnTo>
                  <a:pt x="0" y="8"/>
                </a:lnTo>
                <a:lnTo>
                  <a:pt x="6" y="16"/>
                </a:lnTo>
                <a:lnTo>
                  <a:pt x="16" y="8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1" name="Freeform 99"/>
          <p:cNvSpPr>
            <a:spLocks/>
          </p:cNvSpPr>
          <p:nvPr/>
        </p:nvSpPr>
        <p:spPr bwMode="auto">
          <a:xfrm>
            <a:off x="7596188" y="4027488"/>
            <a:ext cx="26987" cy="26987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7" y="0"/>
              </a:cxn>
              <a:cxn ang="0">
                <a:pos x="0" y="8"/>
              </a:cxn>
              <a:cxn ang="0">
                <a:pos x="7" y="16"/>
              </a:cxn>
              <a:cxn ang="0">
                <a:pos x="16" y="8"/>
              </a:cxn>
            </a:cxnLst>
            <a:rect l="0" t="0" r="r" b="b"/>
            <a:pathLst>
              <a:path w="17" h="17">
                <a:moveTo>
                  <a:pt x="16" y="8"/>
                </a:moveTo>
                <a:lnTo>
                  <a:pt x="7" y="0"/>
                </a:lnTo>
                <a:lnTo>
                  <a:pt x="0" y="8"/>
                </a:lnTo>
                <a:lnTo>
                  <a:pt x="7" y="16"/>
                </a:lnTo>
                <a:lnTo>
                  <a:pt x="16" y="8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2" name="Freeform 100"/>
          <p:cNvSpPr>
            <a:spLocks/>
          </p:cNvSpPr>
          <p:nvPr/>
        </p:nvSpPr>
        <p:spPr bwMode="auto">
          <a:xfrm>
            <a:off x="7469188" y="5127625"/>
            <a:ext cx="193675" cy="295275"/>
          </a:xfrm>
          <a:custGeom>
            <a:avLst/>
            <a:gdLst/>
            <a:ahLst/>
            <a:cxnLst>
              <a:cxn ang="0">
                <a:pos x="121" y="36"/>
              </a:cxn>
              <a:cxn ang="0">
                <a:pos x="116" y="23"/>
              </a:cxn>
              <a:cxn ang="0">
                <a:pos x="109" y="11"/>
              </a:cxn>
              <a:cxn ang="0">
                <a:pos x="99" y="4"/>
              </a:cxn>
              <a:cxn ang="0">
                <a:pos x="87" y="0"/>
              </a:cxn>
              <a:cxn ang="0">
                <a:pos x="48" y="0"/>
              </a:cxn>
              <a:cxn ang="0">
                <a:pos x="24" y="14"/>
              </a:cxn>
              <a:cxn ang="0">
                <a:pos x="15" y="31"/>
              </a:cxn>
              <a:cxn ang="0">
                <a:pos x="14" y="52"/>
              </a:cxn>
              <a:cxn ang="0">
                <a:pos x="8" y="81"/>
              </a:cxn>
              <a:cxn ang="0">
                <a:pos x="0" y="111"/>
              </a:cxn>
              <a:cxn ang="0">
                <a:pos x="3" y="138"/>
              </a:cxn>
              <a:cxn ang="0">
                <a:pos x="16" y="151"/>
              </a:cxn>
              <a:cxn ang="0">
                <a:pos x="31" y="170"/>
              </a:cxn>
              <a:cxn ang="0">
                <a:pos x="50" y="183"/>
              </a:cxn>
              <a:cxn ang="0">
                <a:pos x="87" y="185"/>
              </a:cxn>
              <a:cxn ang="0">
                <a:pos x="101" y="174"/>
              </a:cxn>
              <a:cxn ang="0">
                <a:pos x="106" y="170"/>
              </a:cxn>
              <a:cxn ang="0">
                <a:pos x="111" y="152"/>
              </a:cxn>
              <a:cxn ang="0">
                <a:pos x="114" y="136"/>
              </a:cxn>
            </a:cxnLst>
            <a:rect l="0" t="0" r="r" b="b"/>
            <a:pathLst>
              <a:path w="122" h="186">
                <a:moveTo>
                  <a:pt x="121" y="36"/>
                </a:moveTo>
                <a:lnTo>
                  <a:pt x="116" y="23"/>
                </a:lnTo>
                <a:lnTo>
                  <a:pt x="109" y="11"/>
                </a:lnTo>
                <a:lnTo>
                  <a:pt x="99" y="4"/>
                </a:lnTo>
                <a:lnTo>
                  <a:pt x="87" y="0"/>
                </a:lnTo>
                <a:lnTo>
                  <a:pt x="48" y="0"/>
                </a:lnTo>
                <a:lnTo>
                  <a:pt x="24" y="14"/>
                </a:lnTo>
                <a:lnTo>
                  <a:pt x="15" y="31"/>
                </a:lnTo>
                <a:lnTo>
                  <a:pt x="14" y="52"/>
                </a:lnTo>
                <a:lnTo>
                  <a:pt x="8" y="81"/>
                </a:lnTo>
                <a:lnTo>
                  <a:pt x="0" y="111"/>
                </a:lnTo>
                <a:lnTo>
                  <a:pt x="3" y="138"/>
                </a:lnTo>
                <a:lnTo>
                  <a:pt x="16" y="151"/>
                </a:lnTo>
                <a:lnTo>
                  <a:pt x="31" y="170"/>
                </a:lnTo>
                <a:lnTo>
                  <a:pt x="50" y="183"/>
                </a:lnTo>
                <a:lnTo>
                  <a:pt x="87" y="185"/>
                </a:lnTo>
                <a:lnTo>
                  <a:pt x="101" y="174"/>
                </a:lnTo>
                <a:lnTo>
                  <a:pt x="106" y="170"/>
                </a:lnTo>
                <a:lnTo>
                  <a:pt x="111" y="152"/>
                </a:lnTo>
                <a:lnTo>
                  <a:pt x="114" y="136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3" name="Freeform 101"/>
          <p:cNvSpPr>
            <a:spLocks/>
          </p:cNvSpPr>
          <p:nvPr/>
        </p:nvSpPr>
        <p:spPr bwMode="auto">
          <a:xfrm>
            <a:off x="7653338" y="5216525"/>
            <a:ext cx="26987" cy="26988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6" y="0"/>
              </a:cxn>
              <a:cxn ang="0">
                <a:pos x="0" y="6"/>
              </a:cxn>
              <a:cxn ang="0">
                <a:pos x="6" y="16"/>
              </a:cxn>
              <a:cxn ang="0">
                <a:pos x="16" y="6"/>
              </a:cxn>
            </a:cxnLst>
            <a:rect l="0" t="0" r="r" b="b"/>
            <a:pathLst>
              <a:path w="17" h="17">
                <a:moveTo>
                  <a:pt x="16" y="6"/>
                </a:moveTo>
                <a:lnTo>
                  <a:pt x="6" y="0"/>
                </a:lnTo>
                <a:lnTo>
                  <a:pt x="0" y="6"/>
                </a:lnTo>
                <a:lnTo>
                  <a:pt x="6" y="16"/>
                </a:lnTo>
                <a:lnTo>
                  <a:pt x="16" y="6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4" name="Freeform 102"/>
          <p:cNvSpPr>
            <a:spLocks/>
          </p:cNvSpPr>
          <p:nvPr/>
        </p:nvSpPr>
        <p:spPr bwMode="auto">
          <a:xfrm>
            <a:off x="7653338" y="5216525"/>
            <a:ext cx="26987" cy="26988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7" y="0"/>
              </a:cxn>
              <a:cxn ang="0">
                <a:pos x="0" y="7"/>
              </a:cxn>
              <a:cxn ang="0">
                <a:pos x="7" y="16"/>
              </a:cxn>
              <a:cxn ang="0">
                <a:pos x="16" y="7"/>
              </a:cxn>
            </a:cxnLst>
            <a:rect l="0" t="0" r="r" b="b"/>
            <a:pathLst>
              <a:path w="17" h="17">
                <a:moveTo>
                  <a:pt x="16" y="7"/>
                </a:moveTo>
                <a:lnTo>
                  <a:pt x="7" y="0"/>
                </a:lnTo>
                <a:lnTo>
                  <a:pt x="0" y="7"/>
                </a:lnTo>
                <a:lnTo>
                  <a:pt x="7" y="16"/>
                </a:lnTo>
                <a:lnTo>
                  <a:pt x="16" y="7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5" name="Freeform 103"/>
          <p:cNvSpPr>
            <a:spLocks/>
          </p:cNvSpPr>
          <p:nvPr/>
        </p:nvSpPr>
        <p:spPr bwMode="auto">
          <a:xfrm>
            <a:off x="7653338" y="5253038"/>
            <a:ext cx="26987" cy="26987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6" y="0"/>
              </a:cxn>
              <a:cxn ang="0">
                <a:pos x="0" y="8"/>
              </a:cxn>
              <a:cxn ang="0">
                <a:pos x="6" y="16"/>
              </a:cxn>
              <a:cxn ang="0">
                <a:pos x="16" y="8"/>
              </a:cxn>
            </a:cxnLst>
            <a:rect l="0" t="0" r="r" b="b"/>
            <a:pathLst>
              <a:path w="17" h="17">
                <a:moveTo>
                  <a:pt x="16" y="8"/>
                </a:moveTo>
                <a:lnTo>
                  <a:pt x="6" y="0"/>
                </a:lnTo>
                <a:lnTo>
                  <a:pt x="0" y="8"/>
                </a:lnTo>
                <a:lnTo>
                  <a:pt x="6" y="16"/>
                </a:lnTo>
                <a:lnTo>
                  <a:pt x="16" y="8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6" name="Freeform 104"/>
          <p:cNvSpPr>
            <a:spLocks/>
          </p:cNvSpPr>
          <p:nvPr/>
        </p:nvSpPr>
        <p:spPr bwMode="auto">
          <a:xfrm>
            <a:off x="7653338" y="5253038"/>
            <a:ext cx="26987" cy="26987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7" y="0"/>
              </a:cxn>
              <a:cxn ang="0">
                <a:pos x="0" y="8"/>
              </a:cxn>
              <a:cxn ang="0">
                <a:pos x="7" y="16"/>
              </a:cxn>
              <a:cxn ang="0">
                <a:pos x="16" y="8"/>
              </a:cxn>
            </a:cxnLst>
            <a:rect l="0" t="0" r="r" b="b"/>
            <a:pathLst>
              <a:path w="17" h="17">
                <a:moveTo>
                  <a:pt x="16" y="8"/>
                </a:moveTo>
                <a:lnTo>
                  <a:pt x="7" y="0"/>
                </a:lnTo>
                <a:lnTo>
                  <a:pt x="0" y="8"/>
                </a:lnTo>
                <a:lnTo>
                  <a:pt x="7" y="16"/>
                </a:lnTo>
                <a:lnTo>
                  <a:pt x="16" y="8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7" name="Freeform 105"/>
          <p:cNvSpPr>
            <a:spLocks/>
          </p:cNvSpPr>
          <p:nvPr/>
        </p:nvSpPr>
        <p:spPr bwMode="auto">
          <a:xfrm>
            <a:off x="7653338" y="5295900"/>
            <a:ext cx="26987" cy="26988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6" y="0"/>
              </a:cxn>
              <a:cxn ang="0">
                <a:pos x="0" y="8"/>
              </a:cxn>
              <a:cxn ang="0">
                <a:pos x="6" y="16"/>
              </a:cxn>
              <a:cxn ang="0">
                <a:pos x="16" y="8"/>
              </a:cxn>
            </a:cxnLst>
            <a:rect l="0" t="0" r="r" b="b"/>
            <a:pathLst>
              <a:path w="17" h="17">
                <a:moveTo>
                  <a:pt x="16" y="8"/>
                </a:moveTo>
                <a:lnTo>
                  <a:pt x="6" y="0"/>
                </a:lnTo>
                <a:lnTo>
                  <a:pt x="0" y="8"/>
                </a:lnTo>
                <a:lnTo>
                  <a:pt x="6" y="16"/>
                </a:lnTo>
                <a:lnTo>
                  <a:pt x="16" y="8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8" name="Freeform 106"/>
          <p:cNvSpPr>
            <a:spLocks/>
          </p:cNvSpPr>
          <p:nvPr/>
        </p:nvSpPr>
        <p:spPr bwMode="auto">
          <a:xfrm>
            <a:off x="7653338" y="5295900"/>
            <a:ext cx="26987" cy="26988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7" y="0"/>
              </a:cxn>
              <a:cxn ang="0">
                <a:pos x="0" y="8"/>
              </a:cxn>
              <a:cxn ang="0">
                <a:pos x="7" y="16"/>
              </a:cxn>
              <a:cxn ang="0">
                <a:pos x="16" y="8"/>
              </a:cxn>
            </a:cxnLst>
            <a:rect l="0" t="0" r="r" b="b"/>
            <a:pathLst>
              <a:path w="17" h="17">
                <a:moveTo>
                  <a:pt x="16" y="8"/>
                </a:moveTo>
                <a:lnTo>
                  <a:pt x="7" y="0"/>
                </a:lnTo>
                <a:lnTo>
                  <a:pt x="0" y="8"/>
                </a:lnTo>
                <a:lnTo>
                  <a:pt x="7" y="16"/>
                </a:lnTo>
                <a:lnTo>
                  <a:pt x="16" y="8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9" name="Freeform 107"/>
          <p:cNvSpPr>
            <a:spLocks/>
          </p:cNvSpPr>
          <p:nvPr/>
        </p:nvSpPr>
        <p:spPr bwMode="auto">
          <a:xfrm>
            <a:off x="7524750" y="2895600"/>
            <a:ext cx="268288" cy="265113"/>
          </a:xfrm>
          <a:custGeom>
            <a:avLst/>
            <a:gdLst/>
            <a:ahLst/>
            <a:cxnLst>
              <a:cxn ang="0">
                <a:pos x="159" y="87"/>
              </a:cxn>
              <a:cxn ang="0">
                <a:pos x="165" y="74"/>
              </a:cxn>
              <a:cxn ang="0">
                <a:pos x="168" y="60"/>
              </a:cxn>
              <a:cxn ang="0">
                <a:pos x="168" y="48"/>
              </a:cxn>
              <a:cxn ang="0">
                <a:pos x="162" y="38"/>
              </a:cxn>
              <a:cxn ang="0">
                <a:pos x="135" y="8"/>
              </a:cxn>
              <a:cxn ang="0">
                <a:pos x="109" y="0"/>
              </a:cxn>
              <a:cxn ang="0">
                <a:pos x="91" y="5"/>
              </a:cxn>
              <a:cxn ang="0">
                <a:pos x="74" y="19"/>
              </a:cxn>
              <a:cxn ang="0">
                <a:pos x="49" y="34"/>
              </a:cxn>
              <a:cxn ang="0">
                <a:pos x="22" y="48"/>
              </a:cxn>
              <a:cxn ang="0">
                <a:pos x="4" y="69"/>
              </a:cxn>
              <a:cxn ang="0">
                <a:pos x="3" y="88"/>
              </a:cxn>
              <a:cxn ang="0">
                <a:pos x="0" y="111"/>
              </a:cxn>
              <a:cxn ang="0">
                <a:pos x="3" y="134"/>
              </a:cxn>
              <a:cxn ang="0">
                <a:pos x="27" y="163"/>
              </a:cxn>
              <a:cxn ang="0">
                <a:pos x="44" y="165"/>
              </a:cxn>
              <a:cxn ang="0">
                <a:pos x="51" y="166"/>
              </a:cxn>
              <a:cxn ang="0">
                <a:pos x="67" y="158"/>
              </a:cxn>
              <a:cxn ang="0">
                <a:pos x="81" y="149"/>
              </a:cxn>
            </a:cxnLst>
            <a:rect l="0" t="0" r="r" b="b"/>
            <a:pathLst>
              <a:path w="169" h="167">
                <a:moveTo>
                  <a:pt x="159" y="87"/>
                </a:moveTo>
                <a:lnTo>
                  <a:pt x="165" y="74"/>
                </a:lnTo>
                <a:lnTo>
                  <a:pt x="168" y="60"/>
                </a:lnTo>
                <a:lnTo>
                  <a:pt x="168" y="48"/>
                </a:lnTo>
                <a:lnTo>
                  <a:pt x="162" y="38"/>
                </a:lnTo>
                <a:lnTo>
                  <a:pt x="135" y="8"/>
                </a:lnTo>
                <a:lnTo>
                  <a:pt x="109" y="0"/>
                </a:lnTo>
                <a:lnTo>
                  <a:pt x="91" y="5"/>
                </a:lnTo>
                <a:lnTo>
                  <a:pt x="74" y="19"/>
                </a:lnTo>
                <a:lnTo>
                  <a:pt x="49" y="34"/>
                </a:lnTo>
                <a:lnTo>
                  <a:pt x="22" y="48"/>
                </a:lnTo>
                <a:lnTo>
                  <a:pt x="4" y="69"/>
                </a:lnTo>
                <a:lnTo>
                  <a:pt x="3" y="88"/>
                </a:lnTo>
                <a:lnTo>
                  <a:pt x="0" y="111"/>
                </a:lnTo>
                <a:lnTo>
                  <a:pt x="3" y="134"/>
                </a:lnTo>
                <a:lnTo>
                  <a:pt x="27" y="163"/>
                </a:lnTo>
                <a:lnTo>
                  <a:pt x="44" y="165"/>
                </a:lnTo>
                <a:lnTo>
                  <a:pt x="51" y="166"/>
                </a:lnTo>
                <a:lnTo>
                  <a:pt x="67" y="158"/>
                </a:lnTo>
                <a:lnTo>
                  <a:pt x="81" y="149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0" name="Freeform 108"/>
          <p:cNvSpPr>
            <a:spLocks/>
          </p:cNvSpPr>
          <p:nvPr/>
        </p:nvSpPr>
        <p:spPr bwMode="auto">
          <a:xfrm>
            <a:off x="7739063" y="3054350"/>
            <a:ext cx="26987" cy="26988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16" y="0"/>
              </a:cxn>
              <a:cxn ang="0">
                <a:pos x="0" y="0"/>
              </a:cxn>
              <a:cxn ang="0">
                <a:pos x="0" y="16"/>
              </a:cxn>
              <a:cxn ang="0">
                <a:pos x="16" y="16"/>
              </a:cxn>
            </a:cxnLst>
            <a:rect l="0" t="0" r="r" b="b"/>
            <a:pathLst>
              <a:path w="17" h="17">
                <a:moveTo>
                  <a:pt x="16" y="16"/>
                </a:moveTo>
                <a:lnTo>
                  <a:pt x="16" y="0"/>
                </a:ln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1" name="Freeform 109"/>
          <p:cNvSpPr>
            <a:spLocks/>
          </p:cNvSpPr>
          <p:nvPr/>
        </p:nvSpPr>
        <p:spPr bwMode="auto">
          <a:xfrm>
            <a:off x="7739063" y="3054350"/>
            <a:ext cx="26987" cy="26988"/>
          </a:xfrm>
          <a:custGeom>
            <a:avLst/>
            <a:gdLst/>
            <a:ahLst/>
            <a:cxnLst>
              <a:cxn ang="0">
                <a:pos x="14" y="14"/>
              </a:cxn>
              <a:cxn ang="0">
                <a:pos x="16" y="0"/>
              </a:cxn>
              <a:cxn ang="0">
                <a:pos x="1" y="0"/>
              </a:cxn>
              <a:cxn ang="0">
                <a:pos x="0" y="16"/>
              </a:cxn>
              <a:cxn ang="0">
                <a:pos x="14" y="14"/>
              </a:cxn>
            </a:cxnLst>
            <a:rect l="0" t="0" r="r" b="b"/>
            <a:pathLst>
              <a:path w="17" h="17">
                <a:moveTo>
                  <a:pt x="14" y="14"/>
                </a:moveTo>
                <a:lnTo>
                  <a:pt x="16" y="0"/>
                </a:lnTo>
                <a:lnTo>
                  <a:pt x="1" y="0"/>
                </a:lnTo>
                <a:lnTo>
                  <a:pt x="0" y="16"/>
                </a:lnTo>
                <a:lnTo>
                  <a:pt x="14" y="14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2" name="Freeform 110"/>
          <p:cNvSpPr>
            <a:spLocks/>
          </p:cNvSpPr>
          <p:nvPr/>
        </p:nvSpPr>
        <p:spPr bwMode="auto">
          <a:xfrm>
            <a:off x="7713663" y="3078163"/>
            <a:ext cx="26987" cy="26987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16" y="0"/>
              </a:cxn>
              <a:cxn ang="0">
                <a:pos x="0" y="0"/>
              </a:cxn>
              <a:cxn ang="0">
                <a:pos x="0" y="16"/>
              </a:cxn>
              <a:cxn ang="0">
                <a:pos x="16" y="16"/>
              </a:cxn>
            </a:cxnLst>
            <a:rect l="0" t="0" r="r" b="b"/>
            <a:pathLst>
              <a:path w="17" h="17">
                <a:moveTo>
                  <a:pt x="16" y="16"/>
                </a:moveTo>
                <a:lnTo>
                  <a:pt x="16" y="0"/>
                </a:ln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3" name="Freeform 111"/>
          <p:cNvSpPr>
            <a:spLocks/>
          </p:cNvSpPr>
          <p:nvPr/>
        </p:nvSpPr>
        <p:spPr bwMode="auto">
          <a:xfrm>
            <a:off x="7713663" y="3078163"/>
            <a:ext cx="26987" cy="26987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16" y="0"/>
              </a:cxn>
              <a:cxn ang="0">
                <a:pos x="2" y="1"/>
              </a:cxn>
              <a:cxn ang="0">
                <a:pos x="0" y="16"/>
              </a:cxn>
              <a:cxn ang="0">
                <a:pos x="16" y="16"/>
              </a:cxn>
            </a:cxnLst>
            <a:rect l="0" t="0" r="r" b="b"/>
            <a:pathLst>
              <a:path w="17" h="17">
                <a:moveTo>
                  <a:pt x="16" y="16"/>
                </a:moveTo>
                <a:lnTo>
                  <a:pt x="16" y="0"/>
                </a:lnTo>
                <a:lnTo>
                  <a:pt x="2" y="1"/>
                </a:lnTo>
                <a:lnTo>
                  <a:pt x="0" y="16"/>
                </a:lnTo>
                <a:lnTo>
                  <a:pt x="16" y="16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4" name="Freeform 112"/>
          <p:cNvSpPr>
            <a:spLocks/>
          </p:cNvSpPr>
          <p:nvPr/>
        </p:nvSpPr>
        <p:spPr bwMode="auto">
          <a:xfrm>
            <a:off x="7681913" y="3108325"/>
            <a:ext cx="26987" cy="26988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16" y="0"/>
              </a:cxn>
              <a:cxn ang="0">
                <a:pos x="0" y="0"/>
              </a:cxn>
              <a:cxn ang="0">
                <a:pos x="0" y="16"/>
              </a:cxn>
              <a:cxn ang="0">
                <a:pos x="16" y="16"/>
              </a:cxn>
            </a:cxnLst>
            <a:rect l="0" t="0" r="r" b="b"/>
            <a:pathLst>
              <a:path w="17" h="17">
                <a:moveTo>
                  <a:pt x="16" y="16"/>
                </a:moveTo>
                <a:lnTo>
                  <a:pt x="16" y="0"/>
                </a:lnTo>
                <a:lnTo>
                  <a:pt x="0" y="0"/>
                </a:lnTo>
                <a:lnTo>
                  <a:pt x="0" y="16"/>
                </a:lnTo>
                <a:lnTo>
                  <a:pt x="16" y="16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5" name="Freeform 113"/>
          <p:cNvSpPr>
            <a:spLocks/>
          </p:cNvSpPr>
          <p:nvPr/>
        </p:nvSpPr>
        <p:spPr bwMode="auto">
          <a:xfrm>
            <a:off x="7681913" y="3108325"/>
            <a:ext cx="26987" cy="26988"/>
          </a:xfrm>
          <a:custGeom>
            <a:avLst/>
            <a:gdLst/>
            <a:ahLst/>
            <a:cxnLst>
              <a:cxn ang="0">
                <a:pos x="14" y="14"/>
              </a:cxn>
              <a:cxn ang="0">
                <a:pos x="16" y="0"/>
              </a:cxn>
              <a:cxn ang="0">
                <a:pos x="1" y="0"/>
              </a:cxn>
              <a:cxn ang="0">
                <a:pos x="0" y="16"/>
              </a:cxn>
              <a:cxn ang="0">
                <a:pos x="14" y="14"/>
              </a:cxn>
            </a:cxnLst>
            <a:rect l="0" t="0" r="r" b="b"/>
            <a:pathLst>
              <a:path w="17" h="17">
                <a:moveTo>
                  <a:pt x="14" y="14"/>
                </a:moveTo>
                <a:lnTo>
                  <a:pt x="16" y="0"/>
                </a:lnTo>
                <a:lnTo>
                  <a:pt x="1" y="0"/>
                </a:lnTo>
                <a:lnTo>
                  <a:pt x="0" y="16"/>
                </a:lnTo>
                <a:lnTo>
                  <a:pt x="14" y="14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6" name="Freeform 114"/>
          <p:cNvSpPr>
            <a:spLocks/>
          </p:cNvSpPr>
          <p:nvPr/>
        </p:nvSpPr>
        <p:spPr bwMode="auto">
          <a:xfrm>
            <a:off x="6246813" y="2571750"/>
            <a:ext cx="196850" cy="296863"/>
          </a:xfrm>
          <a:custGeom>
            <a:avLst/>
            <a:gdLst/>
            <a:ahLst/>
            <a:cxnLst>
              <a:cxn ang="0">
                <a:pos x="104" y="27"/>
              </a:cxn>
              <a:cxn ang="0">
                <a:pos x="96" y="15"/>
              </a:cxn>
              <a:cxn ang="0">
                <a:pos x="86" y="6"/>
              </a:cxn>
              <a:cxn ang="0">
                <a:pos x="75" y="0"/>
              </a:cxn>
              <a:cxn ang="0">
                <a:pos x="62" y="0"/>
              </a:cxn>
              <a:cxn ang="0">
                <a:pos x="24" y="10"/>
              </a:cxn>
              <a:cxn ang="0">
                <a:pos x="4" y="29"/>
              </a:cxn>
              <a:cxn ang="0">
                <a:pos x="0" y="47"/>
              </a:cxn>
              <a:cxn ang="0">
                <a:pos x="4" y="68"/>
              </a:cxn>
              <a:cxn ang="0">
                <a:pos x="5" y="98"/>
              </a:cxn>
              <a:cxn ang="0">
                <a:pos x="4" y="128"/>
              </a:cxn>
              <a:cxn ang="0">
                <a:pos x="14" y="154"/>
              </a:cxn>
              <a:cxn ang="0">
                <a:pos x="30" y="164"/>
              </a:cxn>
              <a:cxn ang="0">
                <a:pos x="49" y="178"/>
              </a:cxn>
              <a:cxn ang="0">
                <a:pos x="71" y="186"/>
              </a:cxn>
              <a:cxn ang="0">
                <a:pos x="107" y="179"/>
              </a:cxn>
              <a:cxn ang="0">
                <a:pos x="117" y="165"/>
              </a:cxn>
              <a:cxn ang="0">
                <a:pos x="121" y="160"/>
              </a:cxn>
              <a:cxn ang="0">
                <a:pos x="123" y="142"/>
              </a:cxn>
              <a:cxn ang="0">
                <a:pos x="121" y="125"/>
              </a:cxn>
            </a:cxnLst>
            <a:rect l="0" t="0" r="r" b="b"/>
            <a:pathLst>
              <a:path w="124" h="187">
                <a:moveTo>
                  <a:pt x="104" y="27"/>
                </a:moveTo>
                <a:lnTo>
                  <a:pt x="96" y="15"/>
                </a:lnTo>
                <a:lnTo>
                  <a:pt x="86" y="6"/>
                </a:lnTo>
                <a:lnTo>
                  <a:pt x="75" y="0"/>
                </a:lnTo>
                <a:lnTo>
                  <a:pt x="62" y="0"/>
                </a:lnTo>
                <a:lnTo>
                  <a:pt x="24" y="10"/>
                </a:lnTo>
                <a:lnTo>
                  <a:pt x="4" y="29"/>
                </a:lnTo>
                <a:lnTo>
                  <a:pt x="0" y="47"/>
                </a:lnTo>
                <a:lnTo>
                  <a:pt x="4" y="68"/>
                </a:lnTo>
                <a:lnTo>
                  <a:pt x="5" y="98"/>
                </a:lnTo>
                <a:lnTo>
                  <a:pt x="4" y="128"/>
                </a:lnTo>
                <a:lnTo>
                  <a:pt x="14" y="154"/>
                </a:lnTo>
                <a:lnTo>
                  <a:pt x="30" y="164"/>
                </a:lnTo>
                <a:lnTo>
                  <a:pt x="49" y="178"/>
                </a:lnTo>
                <a:lnTo>
                  <a:pt x="71" y="186"/>
                </a:lnTo>
                <a:lnTo>
                  <a:pt x="107" y="179"/>
                </a:lnTo>
                <a:lnTo>
                  <a:pt x="117" y="165"/>
                </a:lnTo>
                <a:lnTo>
                  <a:pt x="121" y="160"/>
                </a:lnTo>
                <a:lnTo>
                  <a:pt x="123" y="142"/>
                </a:lnTo>
                <a:lnTo>
                  <a:pt x="121" y="125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7" name="Freeform 115"/>
          <p:cNvSpPr>
            <a:spLocks/>
          </p:cNvSpPr>
          <p:nvPr/>
        </p:nvSpPr>
        <p:spPr bwMode="auto">
          <a:xfrm>
            <a:off x="6410325" y="2646363"/>
            <a:ext cx="26988" cy="26987"/>
          </a:xfrm>
          <a:custGeom>
            <a:avLst/>
            <a:gdLst/>
            <a:ahLst/>
            <a:cxnLst>
              <a:cxn ang="0">
                <a:pos x="16" y="5"/>
              </a:cxn>
              <a:cxn ang="0">
                <a:pos x="6" y="0"/>
              </a:cxn>
              <a:cxn ang="0">
                <a:pos x="0" y="10"/>
              </a:cxn>
              <a:cxn ang="0">
                <a:pos x="9" y="16"/>
              </a:cxn>
              <a:cxn ang="0">
                <a:pos x="16" y="5"/>
              </a:cxn>
            </a:cxnLst>
            <a:rect l="0" t="0" r="r" b="b"/>
            <a:pathLst>
              <a:path w="17" h="17">
                <a:moveTo>
                  <a:pt x="16" y="5"/>
                </a:moveTo>
                <a:lnTo>
                  <a:pt x="6" y="0"/>
                </a:lnTo>
                <a:lnTo>
                  <a:pt x="0" y="10"/>
                </a:lnTo>
                <a:lnTo>
                  <a:pt x="9" y="16"/>
                </a:lnTo>
                <a:lnTo>
                  <a:pt x="16" y="5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8" name="Freeform 116"/>
          <p:cNvSpPr>
            <a:spLocks/>
          </p:cNvSpPr>
          <p:nvPr/>
        </p:nvSpPr>
        <p:spPr bwMode="auto">
          <a:xfrm>
            <a:off x="6410325" y="2646363"/>
            <a:ext cx="26988" cy="26987"/>
          </a:xfrm>
          <a:custGeom>
            <a:avLst/>
            <a:gdLst/>
            <a:ahLst/>
            <a:cxnLst>
              <a:cxn ang="0">
                <a:pos x="16" y="5"/>
              </a:cxn>
              <a:cxn ang="0">
                <a:pos x="5" y="0"/>
              </a:cxn>
              <a:cxn ang="0">
                <a:pos x="0" y="9"/>
              </a:cxn>
              <a:cxn ang="0">
                <a:pos x="10" y="16"/>
              </a:cxn>
              <a:cxn ang="0">
                <a:pos x="16" y="5"/>
              </a:cxn>
            </a:cxnLst>
            <a:rect l="0" t="0" r="r" b="b"/>
            <a:pathLst>
              <a:path w="17" h="17">
                <a:moveTo>
                  <a:pt x="16" y="5"/>
                </a:moveTo>
                <a:lnTo>
                  <a:pt x="5" y="0"/>
                </a:lnTo>
                <a:lnTo>
                  <a:pt x="0" y="9"/>
                </a:lnTo>
                <a:lnTo>
                  <a:pt x="10" y="16"/>
                </a:lnTo>
                <a:lnTo>
                  <a:pt x="16" y="5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9" name="Freeform 117"/>
          <p:cNvSpPr>
            <a:spLocks/>
          </p:cNvSpPr>
          <p:nvPr/>
        </p:nvSpPr>
        <p:spPr bwMode="auto">
          <a:xfrm>
            <a:off x="6421438" y="2679700"/>
            <a:ext cx="26987" cy="26988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4" y="0"/>
              </a:cxn>
              <a:cxn ang="0">
                <a:pos x="0" y="10"/>
              </a:cxn>
              <a:cxn ang="0">
                <a:pos x="8" y="16"/>
              </a:cxn>
              <a:cxn ang="0">
                <a:pos x="16" y="8"/>
              </a:cxn>
            </a:cxnLst>
            <a:rect l="0" t="0" r="r" b="b"/>
            <a:pathLst>
              <a:path w="17" h="17">
                <a:moveTo>
                  <a:pt x="16" y="8"/>
                </a:moveTo>
                <a:lnTo>
                  <a:pt x="4" y="0"/>
                </a:lnTo>
                <a:lnTo>
                  <a:pt x="0" y="10"/>
                </a:lnTo>
                <a:lnTo>
                  <a:pt x="8" y="16"/>
                </a:lnTo>
                <a:lnTo>
                  <a:pt x="16" y="8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90" name="Freeform 118"/>
          <p:cNvSpPr>
            <a:spLocks/>
          </p:cNvSpPr>
          <p:nvPr/>
        </p:nvSpPr>
        <p:spPr bwMode="auto">
          <a:xfrm>
            <a:off x="6421438" y="2679700"/>
            <a:ext cx="26987" cy="26988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4" y="0"/>
              </a:cxn>
              <a:cxn ang="0">
                <a:pos x="0" y="10"/>
              </a:cxn>
              <a:cxn ang="0">
                <a:pos x="9" y="16"/>
              </a:cxn>
              <a:cxn ang="0">
                <a:pos x="16" y="6"/>
              </a:cxn>
            </a:cxnLst>
            <a:rect l="0" t="0" r="r" b="b"/>
            <a:pathLst>
              <a:path w="17" h="17">
                <a:moveTo>
                  <a:pt x="16" y="6"/>
                </a:moveTo>
                <a:lnTo>
                  <a:pt x="4" y="0"/>
                </a:lnTo>
                <a:lnTo>
                  <a:pt x="0" y="10"/>
                </a:lnTo>
                <a:lnTo>
                  <a:pt x="9" y="16"/>
                </a:lnTo>
                <a:lnTo>
                  <a:pt x="16" y="6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91" name="Freeform 119"/>
          <p:cNvSpPr>
            <a:spLocks/>
          </p:cNvSpPr>
          <p:nvPr/>
        </p:nvSpPr>
        <p:spPr bwMode="auto">
          <a:xfrm>
            <a:off x="6430963" y="2720975"/>
            <a:ext cx="26987" cy="26988"/>
          </a:xfrm>
          <a:custGeom>
            <a:avLst/>
            <a:gdLst/>
            <a:ahLst/>
            <a:cxnLst>
              <a:cxn ang="0">
                <a:pos x="16" y="5"/>
              </a:cxn>
              <a:cxn ang="0">
                <a:pos x="6" y="0"/>
              </a:cxn>
              <a:cxn ang="0">
                <a:pos x="0" y="10"/>
              </a:cxn>
              <a:cxn ang="0">
                <a:pos x="9" y="16"/>
              </a:cxn>
              <a:cxn ang="0">
                <a:pos x="16" y="5"/>
              </a:cxn>
            </a:cxnLst>
            <a:rect l="0" t="0" r="r" b="b"/>
            <a:pathLst>
              <a:path w="17" h="17">
                <a:moveTo>
                  <a:pt x="16" y="5"/>
                </a:moveTo>
                <a:lnTo>
                  <a:pt x="6" y="0"/>
                </a:lnTo>
                <a:lnTo>
                  <a:pt x="0" y="10"/>
                </a:lnTo>
                <a:lnTo>
                  <a:pt x="9" y="16"/>
                </a:lnTo>
                <a:lnTo>
                  <a:pt x="16" y="5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92" name="Freeform 120"/>
          <p:cNvSpPr>
            <a:spLocks/>
          </p:cNvSpPr>
          <p:nvPr/>
        </p:nvSpPr>
        <p:spPr bwMode="auto">
          <a:xfrm>
            <a:off x="6430963" y="2720975"/>
            <a:ext cx="26987" cy="26988"/>
          </a:xfrm>
          <a:custGeom>
            <a:avLst/>
            <a:gdLst/>
            <a:ahLst/>
            <a:cxnLst>
              <a:cxn ang="0">
                <a:pos x="16" y="5"/>
              </a:cxn>
              <a:cxn ang="0">
                <a:pos x="5" y="0"/>
              </a:cxn>
              <a:cxn ang="0">
                <a:pos x="0" y="9"/>
              </a:cxn>
              <a:cxn ang="0">
                <a:pos x="10" y="16"/>
              </a:cxn>
              <a:cxn ang="0">
                <a:pos x="16" y="5"/>
              </a:cxn>
            </a:cxnLst>
            <a:rect l="0" t="0" r="r" b="b"/>
            <a:pathLst>
              <a:path w="17" h="17">
                <a:moveTo>
                  <a:pt x="16" y="5"/>
                </a:moveTo>
                <a:lnTo>
                  <a:pt x="5" y="0"/>
                </a:lnTo>
                <a:lnTo>
                  <a:pt x="0" y="9"/>
                </a:lnTo>
                <a:lnTo>
                  <a:pt x="10" y="16"/>
                </a:lnTo>
                <a:lnTo>
                  <a:pt x="16" y="5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93" name="Line 121"/>
          <p:cNvSpPr>
            <a:spLocks noChangeShapeType="1"/>
          </p:cNvSpPr>
          <p:nvPr/>
        </p:nvSpPr>
        <p:spPr bwMode="auto">
          <a:xfrm flipH="1">
            <a:off x="7556500" y="2136775"/>
            <a:ext cx="65088" cy="473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94" name="Freeform 122"/>
          <p:cNvSpPr>
            <a:spLocks/>
          </p:cNvSpPr>
          <p:nvPr/>
        </p:nvSpPr>
        <p:spPr bwMode="auto">
          <a:xfrm>
            <a:off x="7504113" y="2571750"/>
            <a:ext cx="84137" cy="90488"/>
          </a:xfrm>
          <a:custGeom>
            <a:avLst/>
            <a:gdLst/>
            <a:ahLst/>
            <a:cxnLst>
              <a:cxn ang="0">
                <a:pos x="52" y="8"/>
              </a:cxn>
              <a:cxn ang="0">
                <a:pos x="18" y="56"/>
              </a:cxn>
              <a:cxn ang="0">
                <a:pos x="0" y="0"/>
              </a:cxn>
              <a:cxn ang="0">
                <a:pos x="23" y="22"/>
              </a:cxn>
              <a:cxn ang="0">
                <a:pos x="52" y="8"/>
              </a:cxn>
            </a:cxnLst>
            <a:rect l="0" t="0" r="r" b="b"/>
            <a:pathLst>
              <a:path w="53" h="57">
                <a:moveTo>
                  <a:pt x="52" y="8"/>
                </a:moveTo>
                <a:lnTo>
                  <a:pt x="18" y="56"/>
                </a:lnTo>
                <a:lnTo>
                  <a:pt x="0" y="0"/>
                </a:lnTo>
                <a:lnTo>
                  <a:pt x="23" y="22"/>
                </a:lnTo>
                <a:lnTo>
                  <a:pt x="52" y="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95" name="Line 123"/>
          <p:cNvSpPr>
            <a:spLocks noChangeShapeType="1"/>
          </p:cNvSpPr>
          <p:nvPr/>
        </p:nvSpPr>
        <p:spPr bwMode="auto">
          <a:xfrm>
            <a:off x="7232650" y="2647950"/>
            <a:ext cx="0" cy="2127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96" name="Line 124"/>
          <p:cNvSpPr>
            <a:spLocks noChangeShapeType="1"/>
          </p:cNvSpPr>
          <p:nvPr/>
        </p:nvSpPr>
        <p:spPr bwMode="auto">
          <a:xfrm>
            <a:off x="7129463" y="2752725"/>
            <a:ext cx="2174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97" name="Line 125"/>
          <p:cNvSpPr>
            <a:spLocks noChangeShapeType="1"/>
          </p:cNvSpPr>
          <p:nvPr/>
        </p:nvSpPr>
        <p:spPr bwMode="auto">
          <a:xfrm>
            <a:off x="5921375" y="2690813"/>
            <a:ext cx="0" cy="2111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98" name="Line 126"/>
          <p:cNvSpPr>
            <a:spLocks noChangeShapeType="1"/>
          </p:cNvSpPr>
          <p:nvPr/>
        </p:nvSpPr>
        <p:spPr bwMode="auto">
          <a:xfrm>
            <a:off x="5818188" y="2795588"/>
            <a:ext cx="2174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99" name="Rectangle 127"/>
          <p:cNvSpPr>
            <a:spLocks noChangeArrowheads="1"/>
          </p:cNvSpPr>
          <p:nvPr/>
        </p:nvSpPr>
        <p:spPr bwMode="auto">
          <a:xfrm>
            <a:off x="7472363" y="3168650"/>
            <a:ext cx="8080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MOPMS</a:t>
            </a:r>
          </a:p>
        </p:txBody>
      </p:sp>
      <p:sp>
        <p:nvSpPr>
          <p:cNvPr id="80000" name="Rectangle 128"/>
          <p:cNvSpPr>
            <a:spLocks noChangeArrowheads="1"/>
          </p:cNvSpPr>
          <p:nvPr/>
        </p:nvSpPr>
        <p:spPr bwMode="auto">
          <a:xfrm rot="5400000">
            <a:off x="7586663" y="5264150"/>
            <a:ext cx="2936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80001" name="Rectangle 129"/>
          <p:cNvSpPr>
            <a:spLocks noChangeArrowheads="1"/>
          </p:cNvSpPr>
          <p:nvPr/>
        </p:nvSpPr>
        <p:spPr bwMode="auto">
          <a:xfrm rot="5400000">
            <a:off x="7523163" y="3986212"/>
            <a:ext cx="2936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80002" name="Rectangle 130"/>
          <p:cNvSpPr>
            <a:spLocks noChangeArrowheads="1"/>
          </p:cNvSpPr>
          <p:nvPr/>
        </p:nvSpPr>
        <p:spPr bwMode="auto">
          <a:xfrm rot="5400000">
            <a:off x="7669213" y="3022600"/>
            <a:ext cx="2936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80003" name="Freeform 131"/>
          <p:cNvSpPr>
            <a:spLocks/>
          </p:cNvSpPr>
          <p:nvPr/>
        </p:nvSpPr>
        <p:spPr bwMode="auto">
          <a:xfrm>
            <a:off x="2830513" y="2193925"/>
            <a:ext cx="2127250" cy="730250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407" y="45"/>
              </a:cxn>
              <a:cxn ang="0">
                <a:pos x="443" y="0"/>
              </a:cxn>
              <a:cxn ang="0">
                <a:pos x="479" y="45"/>
              </a:cxn>
              <a:cxn ang="0">
                <a:pos x="1130" y="36"/>
              </a:cxn>
              <a:cxn ang="0">
                <a:pos x="1130" y="162"/>
              </a:cxn>
              <a:cxn ang="0">
                <a:pos x="1175" y="180"/>
              </a:cxn>
              <a:cxn ang="0">
                <a:pos x="1139" y="198"/>
              </a:cxn>
              <a:cxn ang="0">
                <a:pos x="1139" y="478"/>
              </a:cxn>
              <a:cxn ang="0">
                <a:pos x="949" y="433"/>
              </a:cxn>
              <a:cxn ang="0">
                <a:pos x="904" y="460"/>
              </a:cxn>
              <a:cxn ang="0">
                <a:pos x="904" y="406"/>
              </a:cxn>
              <a:cxn ang="0">
                <a:pos x="605" y="325"/>
              </a:cxn>
              <a:cxn ang="0">
                <a:pos x="506" y="343"/>
              </a:cxn>
              <a:cxn ang="0">
                <a:pos x="109" y="578"/>
              </a:cxn>
              <a:cxn ang="0">
                <a:pos x="82" y="379"/>
              </a:cxn>
              <a:cxn ang="0">
                <a:pos x="73" y="343"/>
              </a:cxn>
              <a:cxn ang="0">
                <a:pos x="73" y="316"/>
              </a:cxn>
              <a:cxn ang="0">
                <a:pos x="10" y="280"/>
              </a:cxn>
              <a:cxn ang="0">
                <a:pos x="73" y="244"/>
              </a:cxn>
              <a:cxn ang="0">
                <a:pos x="37" y="36"/>
              </a:cxn>
            </a:cxnLst>
            <a:rect l="0" t="0" r="r" b="b"/>
            <a:pathLst>
              <a:path w="1176" h="579">
                <a:moveTo>
                  <a:pt x="0" y="45"/>
                </a:moveTo>
                <a:lnTo>
                  <a:pt x="407" y="45"/>
                </a:lnTo>
                <a:lnTo>
                  <a:pt x="443" y="0"/>
                </a:lnTo>
                <a:lnTo>
                  <a:pt x="479" y="45"/>
                </a:lnTo>
                <a:lnTo>
                  <a:pt x="1130" y="36"/>
                </a:lnTo>
                <a:lnTo>
                  <a:pt x="1130" y="162"/>
                </a:lnTo>
                <a:lnTo>
                  <a:pt x="1175" y="180"/>
                </a:lnTo>
                <a:lnTo>
                  <a:pt x="1139" y="198"/>
                </a:lnTo>
                <a:lnTo>
                  <a:pt x="1139" y="478"/>
                </a:lnTo>
                <a:lnTo>
                  <a:pt x="949" y="433"/>
                </a:lnTo>
                <a:lnTo>
                  <a:pt x="904" y="460"/>
                </a:lnTo>
                <a:lnTo>
                  <a:pt x="904" y="406"/>
                </a:lnTo>
                <a:lnTo>
                  <a:pt x="605" y="325"/>
                </a:lnTo>
                <a:lnTo>
                  <a:pt x="506" y="343"/>
                </a:lnTo>
                <a:lnTo>
                  <a:pt x="109" y="578"/>
                </a:lnTo>
                <a:lnTo>
                  <a:pt x="82" y="379"/>
                </a:lnTo>
                <a:lnTo>
                  <a:pt x="73" y="343"/>
                </a:lnTo>
                <a:lnTo>
                  <a:pt x="73" y="316"/>
                </a:lnTo>
                <a:lnTo>
                  <a:pt x="10" y="280"/>
                </a:lnTo>
                <a:lnTo>
                  <a:pt x="73" y="244"/>
                </a:lnTo>
                <a:lnTo>
                  <a:pt x="37" y="36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11" name="Freeform 139"/>
          <p:cNvSpPr>
            <a:spLocks/>
          </p:cNvSpPr>
          <p:nvPr/>
        </p:nvSpPr>
        <p:spPr bwMode="auto">
          <a:xfrm>
            <a:off x="4951413" y="1728788"/>
            <a:ext cx="627062" cy="1201737"/>
          </a:xfrm>
          <a:custGeom>
            <a:avLst/>
            <a:gdLst/>
            <a:ahLst/>
            <a:cxnLst>
              <a:cxn ang="0">
                <a:pos x="179" y="119"/>
              </a:cxn>
              <a:cxn ang="0">
                <a:pos x="177" y="105"/>
              </a:cxn>
              <a:cxn ang="0">
                <a:pos x="173" y="90"/>
              </a:cxn>
              <a:cxn ang="0">
                <a:pos x="156" y="56"/>
              </a:cxn>
              <a:cxn ang="0">
                <a:pos x="129" y="29"/>
              </a:cxn>
              <a:cxn ang="0">
                <a:pos x="82" y="2"/>
              </a:cxn>
              <a:cxn ang="0">
                <a:pos x="42" y="0"/>
              </a:cxn>
              <a:cxn ang="0">
                <a:pos x="12" y="20"/>
              </a:cxn>
              <a:cxn ang="0">
                <a:pos x="6" y="31"/>
              </a:cxn>
              <a:cxn ang="0">
                <a:pos x="5" y="45"/>
              </a:cxn>
              <a:cxn ang="0">
                <a:pos x="0" y="85"/>
              </a:cxn>
              <a:cxn ang="0">
                <a:pos x="1" y="126"/>
              </a:cxn>
              <a:cxn ang="0">
                <a:pos x="5" y="164"/>
              </a:cxn>
              <a:cxn ang="0">
                <a:pos x="10" y="203"/>
              </a:cxn>
              <a:cxn ang="0">
                <a:pos x="19" y="246"/>
              </a:cxn>
              <a:cxn ang="0">
                <a:pos x="26" y="299"/>
              </a:cxn>
              <a:cxn ang="0">
                <a:pos x="28" y="332"/>
              </a:cxn>
              <a:cxn ang="0">
                <a:pos x="31" y="365"/>
              </a:cxn>
              <a:cxn ang="0">
                <a:pos x="42" y="417"/>
              </a:cxn>
              <a:cxn ang="0">
                <a:pos x="59" y="486"/>
              </a:cxn>
              <a:cxn ang="0">
                <a:pos x="87" y="553"/>
              </a:cxn>
              <a:cxn ang="0">
                <a:pos x="108" y="603"/>
              </a:cxn>
              <a:cxn ang="0">
                <a:pos x="136" y="650"/>
              </a:cxn>
              <a:cxn ang="0">
                <a:pos x="163" y="688"/>
              </a:cxn>
              <a:cxn ang="0">
                <a:pos x="186" y="715"/>
              </a:cxn>
              <a:cxn ang="0">
                <a:pos x="198" y="726"/>
              </a:cxn>
              <a:cxn ang="0">
                <a:pos x="213" y="733"/>
              </a:cxn>
              <a:cxn ang="0">
                <a:pos x="249" y="748"/>
              </a:cxn>
              <a:cxn ang="0">
                <a:pos x="274" y="755"/>
              </a:cxn>
              <a:cxn ang="0">
                <a:pos x="299" y="756"/>
              </a:cxn>
              <a:cxn ang="0">
                <a:pos x="335" y="749"/>
              </a:cxn>
              <a:cxn ang="0">
                <a:pos x="378" y="720"/>
              </a:cxn>
              <a:cxn ang="0">
                <a:pos x="387" y="695"/>
              </a:cxn>
              <a:cxn ang="0">
                <a:pos x="388" y="691"/>
              </a:cxn>
              <a:cxn ang="0">
                <a:pos x="389" y="688"/>
              </a:cxn>
              <a:cxn ang="0">
                <a:pos x="391" y="677"/>
              </a:cxn>
              <a:cxn ang="0">
                <a:pos x="393" y="667"/>
              </a:cxn>
              <a:cxn ang="0">
                <a:pos x="394" y="657"/>
              </a:cxn>
              <a:cxn ang="0">
                <a:pos x="389" y="629"/>
              </a:cxn>
              <a:cxn ang="0">
                <a:pos x="371" y="593"/>
              </a:cxn>
              <a:cxn ang="0">
                <a:pos x="346" y="559"/>
              </a:cxn>
              <a:cxn ang="0">
                <a:pos x="329" y="537"/>
              </a:cxn>
              <a:cxn ang="0">
                <a:pos x="312" y="514"/>
              </a:cxn>
              <a:cxn ang="0">
                <a:pos x="294" y="486"/>
              </a:cxn>
              <a:cxn ang="0">
                <a:pos x="274" y="458"/>
              </a:cxn>
              <a:cxn ang="0">
                <a:pos x="265" y="449"/>
              </a:cxn>
              <a:cxn ang="0">
                <a:pos x="263" y="442"/>
              </a:cxn>
            </a:cxnLst>
            <a:rect l="0" t="0" r="r" b="b"/>
            <a:pathLst>
              <a:path w="395" h="757">
                <a:moveTo>
                  <a:pt x="179" y="119"/>
                </a:moveTo>
                <a:lnTo>
                  <a:pt x="177" y="105"/>
                </a:lnTo>
                <a:lnTo>
                  <a:pt x="173" y="90"/>
                </a:lnTo>
                <a:lnTo>
                  <a:pt x="156" y="56"/>
                </a:lnTo>
                <a:lnTo>
                  <a:pt x="129" y="29"/>
                </a:lnTo>
                <a:lnTo>
                  <a:pt x="82" y="2"/>
                </a:lnTo>
                <a:lnTo>
                  <a:pt x="42" y="0"/>
                </a:lnTo>
                <a:lnTo>
                  <a:pt x="12" y="20"/>
                </a:lnTo>
                <a:lnTo>
                  <a:pt x="6" y="31"/>
                </a:lnTo>
                <a:lnTo>
                  <a:pt x="5" y="45"/>
                </a:lnTo>
                <a:lnTo>
                  <a:pt x="0" y="85"/>
                </a:lnTo>
                <a:lnTo>
                  <a:pt x="1" y="126"/>
                </a:lnTo>
                <a:lnTo>
                  <a:pt x="5" y="164"/>
                </a:lnTo>
                <a:lnTo>
                  <a:pt x="10" y="203"/>
                </a:lnTo>
                <a:lnTo>
                  <a:pt x="19" y="246"/>
                </a:lnTo>
                <a:lnTo>
                  <a:pt x="26" y="299"/>
                </a:lnTo>
                <a:lnTo>
                  <a:pt x="28" y="332"/>
                </a:lnTo>
                <a:lnTo>
                  <a:pt x="31" y="365"/>
                </a:lnTo>
                <a:lnTo>
                  <a:pt x="42" y="417"/>
                </a:lnTo>
                <a:lnTo>
                  <a:pt x="59" y="486"/>
                </a:lnTo>
                <a:lnTo>
                  <a:pt x="87" y="553"/>
                </a:lnTo>
                <a:lnTo>
                  <a:pt x="108" y="603"/>
                </a:lnTo>
                <a:lnTo>
                  <a:pt x="136" y="650"/>
                </a:lnTo>
                <a:lnTo>
                  <a:pt x="163" y="688"/>
                </a:lnTo>
                <a:lnTo>
                  <a:pt x="186" y="715"/>
                </a:lnTo>
                <a:lnTo>
                  <a:pt x="198" y="726"/>
                </a:lnTo>
                <a:lnTo>
                  <a:pt x="213" y="733"/>
                </a:lnTo>
                <a:lnTo>
                  <a:pt x="249" y="748"/>
                </a:lnTo>
                <a:lnTo>
                  <a:pt x="274" y="755"/>
                </a:lnTo>
                <a:lnTo>
                  <a:pt x="299" y="756"/>
                </a:lnTo>
                <a:lnTo>
                  <a:pt x="335" y="749"/>
                </a:lnTo>
                <a:lnTo>
                  <a:pt x="378" y="720"/>
                </a:lnTo>
                <a:lnTo>
                  <a:pt x="387" y="695"/>
                </a:lnTo>
                <a:lnTo>
                  <a:pt x="388" y="691"/>
                </a:lnTo>
                <a:lnTo>
                  <a:pt x="389" y="688"/>
                </a:lnTo>
                <a:lnTo>
                  <a:pt x="391" y="677"/>
                </a:lnTo>
                <a:lnTo>
                  <a:pt x="393" y="667"/>
                </a:lnTo>
                <a:lnTo>
                  <a:pt x="394" y="657"/>
                </a:lnTo>
                <a:lnTo>
                  <a:pt x="389" y="629"/>
                </a:lnTo>
                <a:lnTo>
                  <a:pt x="371" y="593"/>
                </a:lnTo>
                <a:lnTo>
                  <a:pt x="346" y="559"/>
                </a:lnTo>
                <a:lnTo>
                  <a:pt x="329" y="537"/>
                </a:lnTo>
                <a:lnTo>
                  <a:pt x="312" y="514"/>
                </a:lnTo>
                <a:lnTo>
                  <a:pt x="294" y="486"/>
                </a:lnTo>
                <a:lnTo>
                  <a:pt x="274" y="458"/>
                </a:lnTo>
                <a:lnTo>
                  <a:pt x="265" y="449"/>
                </a:lnTo>
                <a:lnTo>
                  <a:pt x="263" y="442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12" name="Freeform 140"/>
          <p:cNvSpPr>
            <a:spLocks/>
          </p:cNvSpPr>
          <p:nvPr/>
        </p:nvSpPr>
        <p:spPr bwMode="auto">
          <a:xfrm>
            <a:off x="5229225" y="1922463"/>
            <a:ext cx="30163" cy="28098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36"/>
              </a:cxn>
              <a:cxn ang="0">
                <a:pos x="0" y="76"/>
              </a:cxn>
              <a:cxn ang="0">
                <a:pos x="0" y="105"/>
              </a:cxn>
              <a:cxn ang="0">
                <a:pos x="4" y="133"/>
              </a:cxn>
              <a:cxn ang="0">
                <a:pos x="10" y="155"/>
              </a:cxn>
              <a:cxn ang="0">
                <a:pos x="18" y="176"/>
              </a:cxn>
            </a:cxnLst>
            <a:rect l="0" t="0" r="r" b="b"/>
            <a:pathLst>
              <a:path w="19" h="177">
                <a:moveTo>
                  <a:pt x="4" y="0"/>
                </a:moveTo>
                <a:lnTo>
                  <a:pt x="1" y="36"/>
                </a:lnTo>
                <a:lnTo>
                  <a:pt x="0" y="76"/>
                </a:lnTo>
                <a:lnTo>
                  <a:pt x="0" y="105"/>
                </a:lnTo>
                <a:lnTo>
                  <a:pt x="4" y="133"/>
                </a:lnTo>
                <a:lnTo>
                  <a:pt x="10" y="155"/>
                </a:lnTo>
                <a:lnTo>
                  <a:pt x="18" y="176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13" name="Line 141"/>
          <p:cNvSpPr>
            <a:spLocks noChangeShapeType="1"/>
          </p:cNvSpPr>
          <p:nvPr/>
        </p:nvSpPr>
        <p:spPr bwMode="auto">
          <a:xfrm flipH="1">
            <a:off x="5260975" y="2273300"/>
            <a:ext cx="68263" cy="17463"/>
          </a:xfrm>
          <a:prstGeom prst="line">
            <a:avLst/>
          </a:prstGeom>
          <a:noFill/>
          <a:ln w="25400">
            <a:solidFill>
              <a:srgbClr val="0040B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14" name="Line 142"/>
          <p:cNvSpPr>
            <a:spLocks noChangeShapeType="1"/>
          </p:cNvSpPr>
          <p:nvPr/>
        </p:nvSpPr>
        <p:spPr bwMode="auto">
          <a:xfrm flipH="1">
            <a:off x="5286375" y="2316163"/>
            <a:ext cx="77788" cy="28575"/>
          </a:xfrm>
          <a:prstGeom prst="line">
            <a:avLst/>
          </a:prstGeom>
          <a:noFill/>
          <a:ln w="25400">
            <a:solidFill>
              <a:srgbClr val="0040B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17" name="Line 145"/>
          <p:cNvSpPr>
            <a:spLocks noChangeShapeType="1"/>
          </p:cNvSpPr>
          <p:nvPr/>
        </p:nvSpPr>
        <p:spPr bwMode="auto">
          <a:xfrm flipH="1">
            <a:off x="6078538" y="2097088"/>
            <a:ext cx="1066800" cy="5492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18" name="Freeform 146"/>
          <p:cNvSpPr>
            <a:spLocks/>
          </p:cNvSpPr>
          <p:nvPr/>
        </p:nvSpPr>
        <p:spPr bwMode="auto">
          <a:xfrm>
            <a:off x="6013450" y="2590800"/>
            <a:ext cx="95250" cy="76200"/>
          </a:xfrm>
          <a:custGeom>
            <a:avLst/>
            <a:gdLst/>
            <a:ahLst/>
            <a:cxnLst>
              <a:cxn ang="0">
                <a:pos x="59" y="46"/>
              </a:cxn>
              <a:cxn ang="0">
                <a:pos x="0" y="47"/>
              </a:cxn>
              <a:cxn ang="0">
                <a:pos x="34" y="0"/>
              </a:cxn>
              <a:cxn ang="0">
                <a:pos x="31" y="31"/>
              </a:cxn>
              <a:cxn ang="0">
                <a:pos x="59" y="46"/>
              </a:cxn>
            </a:cxnLst>
            <a:rect l="0" t="0" r="r" b="b"/>
            <a:pathLst>
              <a:path w="60" h="48">
                <a:moveTo>
                  <a:pt x="59" y="46"/>
                </a:moveTo>
                <a:lnTo>
                  <a:pt x="0" y="47"/>
                </a:lnTo>
                <a:lnTo>
                  <a:pt x="34" y="0"/>
                </a:lnTo>
                <a:lnTo>
                  <a:pt x="31" y="31"/>
                </a:lnTo>
                <a:lnTo>
                  <a:pt x="59" y="46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19" name="Freeform 147"/>
          <p:cNvSpPr>
            <a:spLocks/>
          </p:cNvSpPr>
          <p:nvPr/>
        </p:nvSpPr>
        <p:spPr bwMode="auto">
          <a:xfrm rot="11279607">
            <a:off x="4143375" y="3560763"/>
            <a:ext cx="1665288" cy="2032000"/>
          </a:xfrm>
          <a:custGeom>
            <a:avLst/>
            <a:gdLst/>
            <a:ahLst/>
            <a:cxnLst>
              <a:cxn ang="0">
                <a:pos x="872" y="54"/>
              </a:cxn>
              <a:cxn ang="0">
                <a:pos x="524" y="203"/>
              </a:cxn>
              <a:cxn ang="0">
                <a:pos x="470" y="181"/>
              </a:cxn>
              <a:cxn ang="0">
                <a:pos x="456" y="235"/>
              </a:cxn>
              <a:cxn ang="0">
                <a:pos x="0" y="465"/>
              </a:cxn>
              <a:cxn ang="0">
                <a:pos x="99" y="709"/>
              </a:cxn>
              <a:cxn ang="0">
                <a:pos x="63" y="767"/>
              </a:cxn>
              <a:cxn ang="0">
                <a:pos x="126" y="772"/>
              </a:cxn>
              <a:cxn ang="0">
                <a:pos x="285" y="1142"/>
              </a:cxn>
              <a:cxn ang="0">
                <a:pos x="673" y="970"/>
              </a:cxn>
              <a:cxn ang="0">
                <a:pos x="714" y="998"/>
              </a:cxn>
              <a:cxn ang="0">
                <a:pos x="722" y="930"/>
              </a:cxn>
              <a:cxn ang="0">
                <a:pos x="1039" y="795"/>
              </a:cxn>
              <a:cxn ang="0">
                <a:pos x="1007" y="397"/>
              </a:cxn>
              <a:cxn ang="0">
                <a:pos x="1048" y="366"/>
              </a:cxn>
              <a:cxn ang="0">
                <a:pos x="980" y="338"/>
              </a:cxn>
              <a:cxn ang="0">
                <a:pos x="939" y="0"/>
              </a:cxn>
              <a:cxn ang="0">
                <a:pos x="867" y="59"/>
              </a:cxn>
            </a:cxnLst>
            <a:rect l="0" t="0" r="r" b="b"/>
            <a:pathLst>
              <a:path w="1049" h="1143">
                <a:moveTo>
                  <a:pt x="872" y="54"/>
                </a:moveTo>
                <a:lnTo>
                  <a:pt x="524" y="203"/>
                </a:lnTo>
                <a:lnTo>
                  <a:pt x="470" y="181"/>
                </a:lnTo>
                <a:lnTo>
                  <a:pt x="456" y="235"/>
                </a:lnTo>
                <a:lnTo>
                  <a:pt x="0" y="465"/>
                </a:lnTo>
                <a:lnTo>
                  <a:pt x="99" y="709"/>
                </a:lnTo>
                <a:lnTo>
                  <a:pt x="63" y="767"/>
                </a:lnTo>
                <a:lnTo>
                  <a:pt x="126" y="772"/>
                </a:lnTo>
                <a:lnTo>
                  <a:pt x="285" y="1142"/>
                </a:lnTo>
                <a:lnTo>
                  <a:pt x="673" y="970"/>
                </a:lnTo>
                <a:lnTo>
                  <a:pt x="714" y="998"/>
                </a:lnTo>
                <a:lnTo>
                  <a:pt x="722" y="930"/>
                </a:lnTo>
                <a:lnTo>
                  <a:pt x="1039" y="795"/>
                </a:lnTo>
                <a:lnTo>
                  <a:pt x="1007" y="397"/>
                </a:lnTo>
                <a:lnTo>
                  <a:pt x="1048" y="366"/>
                </a:lnTo>
                <a:lnTo>
                  <a:pt x="980" y="338"/>
                </a:lnTo>
                <a:lnTo>
                  <a:pt x="939" y="0"/>
                </a:lnTo>
                <a:lnTo>
                  <a:pt x="867" y="59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20" name="Freeform 148"/>
          <p:cNvSpPr>
            <a:spLocks/>
          </p:cNvSpPr>
          <p:nvPr/>
        </p:nvSpPr>
        <p:spPr bwMode="auto">
          <a:xfrm>
            <a:off x="4371975" y="4008438"/>
            <a:ext cx="990600" cy="458787"/>
          </a:xfrm>
          <a:custGeom>
            <a:avLst/>
            <a:gdLst/>
            <a:ahLst/>
            <a:cxnLst>
              <a:cxn ang="0">
                <a:pos x="414" y="8"/>
              </a:cxn>
              <a:cxn ang="0">
                <a:pos x="335" y="39"/>
              </a:cxn>
              <a:cxn ang="0">
                <a:pos x="250" y="0"/>
              </a:cxn>
              <a:cxn ang="0">
                <a:pos x="221" y="155"/>
              </a:cxn>
              <a:cxn ang="0">
                <a:pos x="139" y="115"/>
              </a:cxn>
              <a:cxn ang="0">
                <a:pos x="0" y="170"/>
              </a:cxn>
            </a:cxnLst>
            <a:rect l="0" t="0" r="r" b="b"/>
            <a:pathLst>
              <a:path w="415" h="171">
                <a:moveTo>
                  <a:pt x="414" y="8"/>
                </a:moveTo>
                <a:lnTo>
                  <a:pt x="335" y="39"/>
                </a:lnTo>
                <a:lnTo>
                  <a:pt x="250" y="0"/>
                </a:lnTo>
                <a:lnTo>
                  <a:pt x="221" y="155"/>
                </a:lnTo>
                <a:lnTo>
                  <a:pt x="139" y="115"/>
                </a:lnTo>
                <a:lnTo>
                  <a:pt x="0" y="170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38" name="Freeform 166"/>
          <p:cNvSpPr>
            <a:spLocks/>
          </p:cNvSpPr>
          <p:nvPr/>
        </p:nvSpPr>
        <p:spPr bwMode="auto">
          <a:xfrm>
            <a:off x="7389813" y="2538413"/>
            <a:ext cx="446087" cy="252412"/>
          </a:xfrm>
          <a:custGeom>
            <a:avLst/>
            <a:gdLst/>
            <a:ahLst/>
            <a:cxnLst>
              <a:cxn ang="0">
                <a:pos x="243" y="158"/>
              </a:cxn>
              <a:cxn ang="0">
                <a:pos x="198" y="149"/>
              </a:cxn>
              <a:cxn ang="0">
                <a:pos x="180" y="131"/>
              </a:cxn>
              <a:cxn ang="0">
                <a:pos x="162" y="113"/>
              </a:cxn>
              <a:cxn ang="0">
                <a:pos x="141" y="101"/>
              </a:cxn>
              <a:cxn ang="0">
                <a:pos x="117" y="95"/>
              </a:cxn>
              <a:cxn ang="0">
                <a:pos x="84" y="88"/>
              </a:cxn>
              <a:cxn ang="0">
                <a:pos x="54" y="77"/>
              </a:cxn>
              <a:cxn ang="0">
                <a:pos x="13" y="53"/>
              </a:cxn>
              <a:cxn ang="0">
                <a:pos x="3" y="41"/>
              </a:cxn>
              <a:cxn ang="0">
                <a:pos x="0" y="22"/>
              </a:cxn>
              <a:cxn ang="0">
                <a:pos x="4" y="11"/>
              </a:cxn>
              <a:cxn ang="0">
                <a:pos x="18" y="4"/>
              </a:cxn>
              <a:cxn ang="0">
                <a:pos x="52" y="0"/>
              </a:cxn>
              <a:cxn ang="0">
                <a:pos x="90" y="13"/>
              </a:cxn>
              <a:cxn ang="0">
                <a:pos x="123" y="23"/>
              </a:cxn>
              <a:cxn ang="0">
                <a:pos x="153" y="40"/>
              </a:cxn>
              <a:cxn ang="0">
                <a:pos x="180" y="58"/>
              </a:cxn>
              <a:cxn ang="0">
                <a:pos x="206" y="69"/>
              </a:cxn>
              <a:cxn ang="0">
                <a:pos x="225" y="73"/>
              </a:cxn>
              <a:cxn ang="0">
                <a:pos x="242" y="78"/>
              </a:cxn>
              <a:cxn ang="0">
                <a:pos x="261" y="95"/>
              </a:cxn>
              <a:cxn ang="0">
                <a:pos x="267" y="106"/>
              </a:cxn>
              <a:cxn ang="0">
                <a:pos x="271" y="122"/>
              </a:cxn>
              <a:cxn ang="0">
                <a:pos x="280" y="149"/>
              </a:cxn>
              <a:cxn ang="0">
                <a:pos x="265" y="154"/>
              </a:cxn>
              <a:cxn ang="0">
                <a:pos x="243" y="158"/>
              </a:cxn>
            </a:cxnLst>
            <a:rect l="0" t="0" r="r" b="b"/>
            <a:pathLst>
              <a:path w="281" h="159">
                <a:moveTo>
                  <a:pt x="243" y="158"/>
                </a:moveTo>
                <a:lnTo>
                  <a:pt x="198" y="149"/>
                </a:lnTo>
                <a:lnTo>
                  <a:pt x="180" y="131"/>
                </a:lnTo>
                <a:lnTo>
                  <a:pt x="162" y="113"/>
                </a:lnTo>
                <a:lnTo>
                  <a:pt x="141" y="101"/>
                </a:lnTo>
                <a:lnTo>
                  <a:pt x="117" y="95"/>
                </a:lnTo>
                <a:lnTo>
                  <a:pt x="84" y="88"/>
                </a:lnTo>
                <a:lnTo>
                  <a:pt x="54" y="77"/>
                </a:lnTo>
                <a:lnTo>
                  <a:pt x="13" y="53"/>
                </a:lnTo>
                <a:lnTo>
                  <a:pt x="3" y="41"/>
                </a:lnTo>
                <a:lnTo>
                  <a:pt x="0" y="22"/>
                </a:lnTo>
                <a:lnTo>
                  <a:pt x="4" y="11"/>
                </a:lnTo>
                <a:lnTo>
                  <a:pt x="18" y="4"/>
                </a:lnTo>
                <a:lnTo>
                  <a:pt x="52" y="0"/>
                </a:lnTo>
                <a:lnTo>
                  <a:pt x="90" y="13"/>
                </a:lnTo>
                <a:lnTo>
                  <a:pt x="123" y="23"/>
                </a:lnTo>
                <a:lnTo>
                  <a:pt x="153" y="40"/>
                </a:lnTo>
                <a:lnTo>
                  <a:pt x="180" y="58"/>
                </a:lnTo>
                <a:lnTo>
                  <a:pt x="206" y="69"/>
                </a:lnTo>
                <a:lnTo>
                  <a:pt x="225" y="73"/>
                </a:lnTo>
                <a:lnTo>
                  <a:pt x="242" y="78"/>
                </a:lnTo>
                <a:lnTo>
                  <a:pt x="261" y="95"/>
                </a:lnTo>
                <a:lnTo>
                  <a:pt x="267" y="106"/>
                </a:lnTo>
                <a:lnTo>
                  <a:pt x="271" y="122"/>
                </a:lnTo>
                <a:lnTo>
                  <a:pt x="280" y="149"/>
                </a:lnTo>
                <a:lnTo>
                  <a:pt x="265" y="154"/>
                </a:lnTo>
                <a:lnTo>
                  <a:pt x="243" y="158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39" name="Freeform 167"/>
          <p:cNvSpPr>
            <a:spLocks/>
          </p:cNvSpPr>
          <p:nvPr/>
        </p:nvSpPr>
        <p:spPr bwMode="auto">
          <a:xfrm>
            <a:off x="7308850" y="2444750"/>
            <a:ext cx="617538" cy="407988"/>
          </a:xfrm>
          <a:custGeom>
            <a:avLst/>
            <a:gdLst/>
            <a:ahLst/>
            <a:cxnLst>
              <a:cxn ang="0">
                <a:pos x="267" y="72"/>
              </a:cxn>
              <a:cxn ang="0">
                <a:pos x="217" y="49"/>
              </a:cxn>
              <a:cxn ang="0">
                <a:pos x="184" y="38"/>
              </a:cxn>
              <a:cxn ang="0">
                <a:pos x="150" y="31"/>
              </a:cxn>
              <a:cxn ang="0">
                <a:pos x="96" y="18"/>
              </a:cxn>
              <a:cxn ang="0">
                <a:pos x="46" y="6"/>
              </a:cxn>
              <a:cxn ang="0">
                <a:pos x="14" y="0"/>
              </a:cxn>
              <a:cxn ang="0">
                <a:pos x="5" y="27"/>
              </a:cxn>
              <a:cxn ang="0">
                <a:pos x="0" y="55"/>
              </a:cxn>
              <a:cxn ang="0">
                <a:pos x="5" y="81"/>
              </a:cxn>
              <a:cxn ang="0">
                <a:pos x="33" y="117"/>
              </a:cxn>
              <a:cxn ang="0">
                <a:pos x="45" y="123"/>
              </a:cxn>
              <a:cxn ang="0">
                <a:pos x="60" y="126"/>
              </a:cxn>
              <a:cxn ang="0">
                <a:pos x="87" y="136"/>
              </a:cxn>
              <a:cxn ang="0">
                <a:pos x="141" y="159"/>
              </a:cxn>
              <a:cxn ang="0">
                <a:pos x="184" y="183"/>
              </a:cxn>
              <a:cxn ang="0">
                <a:pos x="220" y="208"/>
              </a:cxn>
              <a:cxn ang="0">
                <a:pos x="251" y="230"/>
              </a:cxn>
              <a:cxn ang="0">
                <a:pos x="280" y="247"/>
              </a:cxn>
              <a:cxn ang="0">
                <a:pos x="308" y="256"/>
              </a:cxn>
              <a:cxn ang="0">
                <a:pos x="339" y="256"/>
              </a:cxn>
              <a:cxn ang="0">
                <a:pos x="376" y="244"/>
              </a:cxn>
              <a:cxn ang="0">
                <a:pos x="383" y="234"/>
              </a:cxn>
              <a:cxn ang="0">
                <a:pos x="385" y="217"/>
              </a:cxn>
              <a:cxn ang="0">
                <a:pos x="388" y="198"/>
              </a:cxn>
              <a:cxn ang="0">
                <a:pos x="385" y="181"/>
              </a:cxn>
              <a:cxn ang="0">
                <a:pos x="364" y="145"/>
              </a:cxn>
              <a:cxn ang="0">
                <a:pos x="331" y="117"/>
              </a:cxn>
              <a:cxn ang="0">
                <a:pos x="301" y="91"/>
              </a:cxn>
              <a:cxn ang="0">
                <a:pos x="267" y="72"/>
              </a:cxn>
            </a:cxnLst>
            <a:rect l="0" t="0" r="r" b="b"/>
            <a:pathLst>
              <a:path w="389" h="257">
                <a:moveTo>
                  <a:pt x="267" y="72"/>
                </a:moveTo>
                <a:lnTo>
                  <a:pt x="217" y="49"/>
                </a:lnTo>
                <a:lnTo>
                  <a:pt x="184" y="38"/>
                </a:lnTo>
                <a:lnTo>
                  <a:pt x="150" y="31"/>
                </a:lnTo>
                <a:lnTo>
                  <a:pt x="96" y="18"/>
                </a:lnTo>
                <a:lnTo>
                  <a:pt x="46" y="6"/>
                </a:lnTo>
                <a:lnTo>
                  <a:pt x="14" y="0"/>
                </a:lnTo>
                <a:lnTo>
                  <a:pt x="5" y="27"/>
                </a:lnTo>
                <a:lnTo>
                  <a:pt x="0" y="55"/>
                </a:lnTo>
                <a:lnTo>
                  <a:pt x="5" y="81"/>
                </a:lnTo>
                <a:lnTo>
                  <a:pt x="33" y="117"/>
                </a:lnTo>
                <a:lnTo>
                  <a:pt x="45" y="123"/>
                </a:lnTo>
                <a:lnTo>
                  <a:pt x="60" y="126"/>
                </a:lnTo>
                <a:lnTo>
                  <a:pt x="87" y="136"/>
                </a:lnTo>
                <a:lnTo>
                  <a:pt x="141" y="159"/>
                </a:lnTo>
                <a:lnTo>
                  <a:pt x="184" y="183"/>
                </a:lnTo>
                <a:lnTo>
                  <a:pt x="220" y="208"/>
                </a:lnTo>
                <a:lnTo>
                  <a:pt x="251" y="230"/>
                </a:lnTo>
                <a:lnTo>
                  <a:pt x="280" y="247"/>
                </a:lnTo>
                <a:lnTo>
                  <a:pt x="308" y="256"/>
                </a:lnTo>
                <a:lnTo>
                  <a:pt x="339" y="256"/>
                </a:lnTo>
                <a:lnTo>
                  <a:pt x="376" y="244"/>
                </a:lnTo>
                <a:lnTo>
                  <a:pt x="383" y="234"/>
                </a:lnTo>
                <a:lnTo>
                  <a:pt x="385" y="217"/>
                </a:lnTo>
                <a:lnTo>
                  <a:pt x="388" y="198"/>
                </a:lnTo>
                <a:lnTo>
                  <a:pt x="385" y="181"/>
                </a:lnTo>
                <a:lnTo>
                  <a:pt x="364" y="145"/>
                </a:lnTo>
                <a:lnTo>
                  <a:pt x="331" y="117"/>
                </a:lnTo>
                <a:lnTo>
                  <a:pt x="301" y="91"/>
                </a:lnTo>
                <a:lnTo>
                  <a:pt x="267" y="72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1" name="Freeform 169"/>
          <p:cNvSpPr>
            <a:spLocks/>
          </p:cNvSpPr>
          <p:nvPr/>
        </p:nvSpPr>
        <p:spPr bwMode="auto">
          <a:xfrm>
            <a:off x="8018463" y="3562350"/>
            <a:ext cx="249237" cy="160338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0" y="0"/>
              </a:cxn>
              <a:cxn ang="0">
                <a:pos x="156" y="0"/>
              </a:cxn>
              <a:cxn ang="0">
                <a:pos x="156" y="100"/>
              </a:cxn>
              <a:cxn ang="0">
                <a:pos x="0" y="100"/>
              </a:cxn>
            </a:cxnLst>
            <a:rect l="0" t="0" r="r" b="b"/>
            <a:pathLst>
              <a:path w="157" h="101">
                <a:moveTo>
                  <a:pt x="0" y="100"/>
                </a:moveTo>
                <a:lnTo>
                  <a:pt x="0" y="0"/>
                </a:lnTo>
                <a:lnTo>
                  <a:pt x="156" y="0"/>
                </a:lnTo>
                <a:lnTo>
                  <a:pt x="156" y="100"/>
                </a:lnTo>
                <a:lnTo>
                  <a:pt x="0" y="10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2" name="Freeform 170"/>
          <p:cNvSpPr>
            <a:spLocks/>
          </p:cNvSpPr>
          <p:nvPr/>
        </p:nvSpPr>
        <p:spPr bwMode="auto">
          <a:xfrm>
            <a:off x="8018463" y="3562350"/>
            <a:ext cx="258762" cy="169863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0" y="0"/>
              </a:cxn>
              <a:cxn ang="0">
                <a:pos x="162" y="0"/>
              </a:cxn>
              <a:cxn ang="0">
                <a:pos x="162" y="106"/>
              </a:cxn>
              <a:cxn ang="0">
                <a:pos x="0" y="106"/>
              </a:cxn>
            </a:cxnLst>
            <a:rect l="0" t="0" r="r" b="b"/>
            <a:pathLst>
              <a:path w="163" h="107">
                <a:moveTo>
                  <a:pt x="0" y="106"/>
                </a:moveTo>
                <a:lnTo>
                  <a:pt x="0" y="0"/>
                </a:lnTo>
                <a:lnTo>
                  <a:pt x="162" y="0"/>
                </a:lnTo>
                <a:lnTo>
                  <a:pt x="162" y="106"/>
                </a:lnTo>
                <a:lnTo>
                  <a:pt x="0" y="10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3" name="Freeform 171"/>
          <p:cNvSpPr>
            <a:spLocks/>
          </p:cNvSpPr>
          <p:nvPr/>
        </p:nvSpPr>
        <p:spPr bwMode="auto">
          <a:xfrm>
            <a:off x="8054975" y="3592513"/>
            <a:ext cx="171450" cy="95250"/>
          </a:xfrm>
          <a:custGeom>
            <a:avLst/>
            <a:gdLst/>
            <a:ahLst/>
            <a:cxnLst>
              <a:cxn ang="0">
                <a:pos x="52" y="59"/>
              </a:cxn>
              <a:cxn ang="0">
                <a:pos x="41" y="59"/>
              </a:cxn>
              <a:cxn ang="0">
                <a:pos x="31" y="59"/>
              </a:cxn>
              <a:cxn ang="0">
                <a:pos x="23" y="58"/>
              </a:cxn>
              <a:cxn ang="0">
                <a:pos x="19" y="57"/>
              </a:cxn>
              <a:cxn ang="0">
                <a:pos x="15" y="55"/>
              </a:cxn>
              <a:cxn ang="0">
                <a:pos x="12" y="54"/>
              </a:cxn>
              <a:cxn ang="0">
                <a:pos x="9" y="50"/>
              </a:cxn>
              <a:cxn ang="0">
                <a:pos x="7" y="47"/>
              </a:cxn>
              <a:cxn ang="0">
                <a:pos x="5" y="44"/>
              </a:cxn>
              <a:cxn ang="0">
                <a:pos x="1" y="36"/>
              </a:cxn>
              <a:cxn ang="0">
                <a:pos x="0" y="30"/>
              </a:cxn>
              <a:cxn ang="0">
                <a:pos x="1" y="23"/>
              </a:cxn>
              <a:cxn ang="0">
                <a:pos x="4" y="16"/>
              </a:cxn>
              <a:cxn ang="0">
                <a:pos x="6" y="13"/>
              </a:cxn>
              <a:cxn ang="0">
                <a:pos x="9" y="10"/>
              </a:cxn>
              <a:cxn ang="0">
                <a:pos x="12" y="7"/>
              </a:cxn>
              <a:cxn ang="0">
                <a:pos x="15" y="5"/>
              </a:cxn>
              <a:cxn ang="0">
                <a:pos x="19" y="3"/>
              </a:cxn>
              <a:cxn ang="0">
                <a:pos x="24" y="2"/>
              </a:cxn>
              <a:cxn ang="0">
                <a:pos x="27" y="1"/>
              </a:cxn>
              <a:cxn ang="0">
                <a:pos x="32" y="1"/>
              </a:cxn>
              <a:cxn ang="0">
                <a:pos x="43" y="0"/>
              </a:cxn>
              <a:cxn ang="0">
                <a:pos x="53" y="0"/>
              </a:cxn>
              <a:cxn ang="0">
                <a:pos x="64" y="0"/>
              </a:cxn>
              <a:cxn ang="0">
                <a:pos x="76" y="1"/>
              </a:cxn>
              <a:cxn ang="0">
                <a:pos x="80" y="2"/>
              </a:cxn>
              <a:cxn ang="0">
                <a:pos x="85" y="3"/>
              </a:cxn>
              <a:cxn ang="0">
                <a:pos x="90" y="4"/>
              </a:cxn>
              <a:cxn ang="0">
                <a:pos x="94" y="6"/>
              </a:cxn>
              <a:cxn ang="0">
                <a:pos x="98" y="8"/>
              </a:cxn>
              <a:cxn ang="0">
                <a:pos x="100" y="11"/>
              </a:cxn>
              <a:cxn ang="0">
                <a:pos x="104" y="17"/>
              </a:cxn>
              <a:cxn ang="0">
                <a:pos x="106" y="24"/>
              </a:cxn>
              <a:cxn ang="0">
                <a:pos x="107" y="30"/>
              </a:cxn>
              <a:cxn ang="0">
                <a:pos x="106" y="36"/>
              </a:cxn>
              <a:cxn ang="0">
                <a:pos x="104" y="43"/>
              </a:cxn>
              <a:cxn ang="0">
                <a:pos x="99" y="49"/>
              </a:cxn>
              <a:cxn ang="0">
                <a:pos x="97" y="52"/>
              </a:cxn>
              <a:cxn ang="0">
                <a:pos x="94" y="54"/>
              </a:cxn>
              <a:cxn ang="0">
                <a:pos x="91" y="56"/>
              </a:cxn>
              <a:cxn ang="0">
                <a:pos x="87" y="57"/>
              </a:cxn>
              <a:cxn ang="0">
                <a:pos x="83" y="58"/>
              </a:cxn>
              <a:cxn ang="0">
                <a:pos x="79" y="59"/>
              </a:cxn>
              <a:cxn ang="0">
                <a:pos x="67" y="59"/>
              </a:cxn>
              <a:cxn ang="0">
                <a:pos x="52" y="59"/>
              </a:cxn>
            </a:cxnLst>
            <a:rect l="0" t="0" r="r" b="b"/>
            <a:pathLst>
              <a:path w="108" h="60">
                <a:moveTo>
                  <a:pt x="52" y="59"/>
                </a:moveTo>
                <a:lnTo>
                  <a:pt x="41" y="59"/>
                </a:lnTo>
                <a:lnTo>
                  <a:pt x="31" y="59"/>
                </a:lnTo>
                <a:lnTo>
                  <a:pt x="23" y="58"/>
                </a:lnTo>
                <a:lnTo>
                  <a:pt x="19" y="57"/>
                </a:lnTo>
                <a:lnTo>
                  <a:pt x="15" y="55"/>
                </a:lnTo>
                <a:lnTo>
                  <a:pt x="12" y="54"/>
                </a:lnTo>
                <a:lnTo>
                  <a:pt x="9" y="50"/>
                </a:lnTo>
                <a:lnTo>
                  <a:pt x="7" y="47"/>
                </a:lnTo>
                <a:lnTo>
                  <a:pt x="5" y="44"/>
                </a:lnTo>
                <a:lnTo>
                  <a:pt x="1" y="36"/>
                </a:lnTo>
                <a:lnTo>
                  <a:pt x="0" y="30"/>
                </a:lnTo>
                <a:lnTo>
                  <a:pt x="1" y="23"/>
                </a:lnTo>
                <a:lnTo>
                  <a:pt x="4" y="16"/>
                </a:lnTo>
                <a:lnTo>
                  <a:pt x="6" y="13"/>
                </a:lnTo>
                <a:lnTo>
                  <a:pt x="9" y="10"/>
                </a:lnTo>
                <a:lnTo>
                  <a:pt x="12" y="7"/>
                </a:lnTo>
                <a:lnTo>
                  <a:pt x="15" y="5"/>
                </a:lnTo>
                <a:lnTo>
                  <a:pt x="19" y="3"/>
                </a:lnTo>
                <a:lnTo>
                  <a:pt x="24" y="2"/>
                </a:lnTo>
                <a:lnTo>
                  <a:pt x="27" y="1"/>
                </a:lnTo>
                <a:lnTo>
                  <a:pt x="32" y="1"/>
                </a:lnTo>
                <a:lnTo>
                  <a:pt x="43" y="0"/>
                </a:lnTo>
                <a:lnTo>
                  <a:pt x="53" y="0"/>
                </a:lnTo>
                <a:lnTo>
                  <a:pt x="64" y="0"/>
                </a:lnTo>
                <a:lnTo>
                  <a:pt x="76" y="1"/>
                </a:lnTo>
                <a:lnTo>
                  <a:pt x="80" y="2"/>
                </a:lnTo>
                <a:lnTo>
                  <a:pt x="85" y="3"/>
                </a:lnTo>
                <a:lnTo>
                  <a:pt x="90" y="4"/>
                </a:lnTo>
                <a:lnTo>
                  <a:pt x="94" y="6"/>
                </a:lnTo>
                <a:lnTo>
                  <a:pt x="98" y="8"/>
                </a:lnTo>
                <a:lnTo>
                  <a:pt x="100" y="11"/>
                </a:lnTo>
                <a:lnTo>
                  <a:pt x="104" y="17"/>
                </a:lnTo>
                <a:lnTo>
                  <a:pt x="106" y="24"/>
                </a:lnTo>
                <a:lnTo>
                  <a:pt x="107" y="30"/>
                </a:lnTo>
                <a:lnTo>
                  <a:pt x="106" y="36"/>
                </a:lnTo>
                <a:lnTo>
                  <a:pt x="104" y="43"/>
                </a:lnTo>
                <a:lnTo>
                  <a:pt x="99" y="49"/>
                </a:lnTo>
                <a:lnTo>
                  <a:pt x="97" y="52"/>
                </a:lnTo>
                <a:lnTo>
                  <a:pt x="94" y="54"/>
                </a:lnTo>
                <a:lnTo>
                  <a:pt x="91" y="56"/>
                </a:lnTo>
                <a:lnTo>
                  <a:pt x="87" y="57"/>
                </a:lnTo>
                <a:lnTo>
                  <a:pt x="83" y="58"/>
                </a:lnTo>
                <a:lnTo>
                  <a:pt x="79" y="59"/>
                </a:lnTo>
                <a:lnTo>
                  <a:pt x="67" y="59"/>
                </a:lnTo>
                <a:lnTo>
                  <a:pt x="52" y="59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4" name="Freeform 172"/>
          <p:cNvSpPr>
            <a:spLocks/>
          </p:cNvSpPr>
          <p:nvPr/>
        </p:nvSpPr>
        <p:spPr bwMode="auto">
          <a:xfrm>
            <a:off x="8054975" y="3592513"/>
            <a:ext cx="180975" cy="104775"/>
          </a:xfrm>
          <a:custGeom>
            <a:avLst/>
            <a:gdLst/>
            <a:ahLst/>
            <a:cxnLst>
              <a:cxn ang="0">
                <a:pos x="55" y="65"/>
              </a:cxn>
              <a:cxn ang="0">
                <a:pos x="43" y="65"/>
              </a:cxn>
              <a:cxn ang="0">
                <a:pos x="33" y="65"/>
              </a:cxn>
              <a:cxn ang="0">
                <a:pos x="24" y="64"/>
              </a:cxn>
              <a:cxn ang="0">
                <a:pos x="20" y="63"/>
              </a:cxn>
              <a:cxn ang="0">
                <a:pos x="16" y="61"/>
              </a:cxn>
              <a:cxn ang="0">
                <a:pos x="13" y="59"/>
              </a:cxn>
              <a:cxn ang="0">
                <a:pos x="9" y="55"/>
              </a:cxn>
              <a:cxn ang="0">
                <a:pos x="7" y="52"/>
              </a:cxn>
              <a:cxn ang="0">
                <a:pos x="5" y="48"/>
              </a:cxn>
              <a:cxn ang="0">
                <a:pos x="1" y="40"/>
              </a:cxn>
              <a:cxn ang="0">
                <a:pos x="0" y="33"/>
              </a:cxn>
              <a:cxn ang="0">
                <a:pos x="1" y="25"/>
              </a:cxn>
              <a:cxn ang="0">
                <a:pos x="4" y="18"/>
              </a:cxn>
              <a:cxn ang="0">
                <a:pos x="6" y="14"/>
              </a:cxn>
              <a:cxn ang="0">
                <a:pos x="9" y="11"/>
              </a:cxn>
              <a:cxn ang="0">
                <a:pos x="13" y="8"/>
              </a:cxn>
              <a:cxn ang="0">
                <a:pos x="16" y="5"/>
              </a:cxn>
              <a:cxn ang="0">
                <a:pos x="20" y="3"/>
              </a:cxn>
              <a:cxn ang="0">
                <a:pos x="25" y="2"/>
              </a:cxn>
              <a:cxn ang="0">
                <a:pos x="29" y="1"/>
              </a:cxn>
              <a:cxn ang="0">
                <a:pos x="34" y="1"/>
              </a:cxn>
              <a:cxn ang="0">
                <a:pos x="45" y="0"/>
              </a:cxn>
              <a:cxn ang="0">
                <a:pos x="56" y="0"/>
              </a:cxn>
              <a:cxn ang="0">
                <a:pos x="68" y="0"/>
              </a:cxn>
              <a:cxn ang="0">
                <a:pos x="80" y="1"/>
              </a:cxn>
              <a:cxn ang="0">
                <a:pos x="85" y="2"/>
              </a:cxn>
              <a:cxn ang="0">
                <a:pos x="90" y="3"/>
              </a:cxn>
              <a:cxn ang="0">
                <a:pos x="95" y="4"/>
              </a:cxn>
              <a:cxn ang="0">
                <a:pos x="99" y="7"/>
              </a:cxn>
              <a:cxn ang="0">
                <a:pos x="103" y="9"/>
              </a:cxn>
              <a:cxn ang="0">
                <a:pos x="106" y="12"/>
              </a:cxn>
              <a:cxn ang="0">
                <a:pos x="110" y="19"/>
              </a:cxn>
              <a:cxn ang="0">
                <a:pos x="112" y="26"/>
              </a:cxn>
              <a:cxn ang="0">
                <a:pos x="113" y="33"/>
              </a:cxn>
              <a:cxn ang="0">
                <a:pos x="112" y="40"/>
              </a:cxn>
              <a:cxn ang="0">
                <a:pos x="110" y="47"/>
              </a:cxn>
              <a:cxn ang="0">
                <a:pos x="105" y="54"/>
              </a:cxn>
              <a:cxn ang="0">
                <a:pos x="102" y="57"/>
              </a:cxn>
              <a:cxn ang="0">
                <a:pos x="99" y="60"/>
              </a:cxn>
              <a:cxn ang="0">
                <a:pos x="96" y="62"/>
              </a:cxn>
              <a:cxn ang="0">
                <a:pos x="92" y="63"/>
              </a:cxn>
              <a:cxn ang="0">
                <a:pos x="88" y="64"/>
              </a:cxn>
              <a:cxn ang="0">
                <a:pos x="83" y="65"/>
              </a:cxn>
              <a:cxn ang="0">
                <a:pos x="71" y="65"/>
              </a:cxn>
              <a:cxn ang="0">
                <a:pos x="55" y="65"/>
              </a:cxn>
            </a:cxnLst>
            <a:rect l="0" t="0" r="r" b="b"/>
            <a:pathLst>
              <a:path w="114" h="66">
                <a:moveTo>
                  <a:pt x="55" y="65"/>
                </a:moveTo>
                <a:lnTo>
                  <a:pt x="43" y="65"/>
                </a:lnTo>
                <a:lnTo>
                  <a:pt x="33" y="65"/>
                </a:lnTo>
                <a:lnTo>
                  <a:pt x="24" y="64"/>
                </a:lnTo>
                <a:lnTo>
                  <a:pt x="20" y="63"/>
                </a:lnTo>
                <a:lnTo>
                  <a:pt x="16" y="61"/>
                </a:lnTo>
                <a:lnTo>
                  <a:pt x="13" y="59"/>
                </a:lnTo>
                <a:lnTo>
                  <a:pt x="9" y="55"/>
                </a:lnTo>
                <a:lnTo>
                  <a:pt x="7" y="52"/>
                </a:lnTo>
                <a:lnTo>
                  <a:pt x="5" y="48"/>
                </a:lnTo>
                <a:lnTo>
                  <a:pt x="1" y="40"/>
                </a:lnTo>
                <a:lnTo>
                  <a:pt x="0" y="33"/>
                </a:lnTo>
                <a:lnTo>
                  <a:pt x="1" y="25"/>
                </a:lnTo>
                <a:lnTo>
                  <a:pt x="4" y="18"/>
                </a:lnTo>
                <a:lnTo>
                  <a:pt x="6" y="14"/>
                </a:lnTo>
                <a:lnTo>
                  <a:pt x="9" y="11"/>
                </a:lnTo>
                <a:lnTo>
                  <a:pt x="13" y="8"/>
                </a:lnTo>
                <a:lnTo>
                  <a:pt x="16" y="5"/>
                </a:lnTo>
                <a:lnTo>
                  <a:pt x="20" y="3"/>
                </a:lnTo>
                <a:lnTo>
                  <a:pt x="25" y="2"/>
                </a:lnTo>
                <a:lnTo>
                  <a:pt x="29" y="1"/>
                </a:lnTo>
                <a:lnTo>
                  <a:pt x="34" y="1"/>
                </a:lnTo>
                <a:lnTo>
                  <a:pt x="45" y="0"/>
                </a:lnTo>
                <a:lnTo>
                  <a:pt x="56" y="0"/>
                </a:lnTo>
                <a:lnTo>
                  <a:pt x="68" y="0"/>
                </a:lnTo>
                <a:lnTo>
                  <a:pt x="80" y="1"/>
                </a:lnTo>
                <a:lnTo>
                  <a:pt x="85" y="2"/>
                </a:lnTo>
                <a:lnTo>
                  <a:pt x="90" y="3"/>
                </a:lnTo>
                <a:lnTo>
                  <a:pt x="95" y="4"/>
                </a:lnTo>
                <a:lnTo>
                  <a:pt x="99" y="7"/>
                </a:lnTo>
                <a:lnTo>
                  <a:pt x="103" y="9"/>
                </a:lnTo>
                <a:lnTo>
                  <a:pt x="106" y="12"/>
                </a:lnTo>
                <a:lnTo>
                  <a:pt x="110" y="19"/>
                </a:lnTo>
                <a:lnTo>
                  <a:pt x="112" y="26"/>
                </a:lnTo>
                <a:lnTo>
                  <a:pt x="113" y="33"/>
                </a:lnTo>
                <a:lnTo>
                  <a:pt x="112" y="40"/>
                </a:lnTo>
                <a:lnTo>
                  <a:pt x="110" y="47"/>
                </a:lnTo>
                <a:lnTo>
                  <a:pt x="105" y="54"/>
                </a:lnTo>
                <a:lnTo>
                  <a:pt x="102" y="57"/>
                </a:lnTo>
                <a:lnTo>
                  <a:pt x="99" y="60"/>
                </a:lnTo>
                <a:lnTo>
                  <a:pt x="96" y="62"/>
                </a:lnTo>
                <a:lnTo>
                  <a:pt x="92" y="63"/>
                </a:lnTo>
                <a:lnTo>
                  <a:pt x="88" y="64"/>
                </a:lnTo>
                <a:lnTo>
                  <a:pt x="83" y="65"/>
                </a:lnTo>
                <a:lnTo>
                  <a:pt x="71" y="65"/>
                </a:lnTo>
                <a:lnTo>
                  <a:pt x="55" y="6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5" name="Freeform 173"/>
          <p:cNvSpPr>
            <a:spLocks/>
          </p:cNvSpPr>
          <p:nvPr/>
        </p:nvSpPr>
        <p:spPr bwMode="auto">
          <a:xfrm>
            <a:off x="8099425" y="3519488"/>
            <a:ext cx="26988" cy="26987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8" y="0"/>
              </a:cxn>
              <a:cxn ang="0">
                <a:pos x="0" y="7"/>
              </a:cxn>
              <a:cxn ang="0">
                <a:pos x="8" y="16"/>
              </a:cxn>
              <a:cxn ang="0">
                <a:pos x="16" y="7"/>
              </a:cxn>
            </a:cxnLst>
            <a:rect l="0" t="0" r="r" b="b"/>
            <a:pathLst>
              <a:path w="17" h="17">
                <a:moveTo>
                  <a:pt x="16" y="7"/>
                </a:moveTo>
                <a:lnTo>
                  <a:pt x="8" y="0"/>
                </a:lnTo>
                <a:lnTo>
                  <a:pt x="0" y="7"/>
                </a:lnTo>
                <a:lnTo>
                  <a:pt x="8" y="16"/>
                </a:lnTo>
                <a:lnTo>
                  <a:pt x="16" y="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6" name="Freeform 174"/>
          <p:cNvSpPr>
            <a:spLocks/>
          </p:cNvSpPr>
          <p:nvPr/>
        </p:nvSpPr>
        <p:spPr bwMode="auto">
          <a:xfrm>
            <a:off x="8099425" y="3519488"/>
            <a:ext cx="26988" cy="26987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8" y="0"/>
              </a:cxn>
              <a:cxn ang="0">
                <a:pos x="0" y="7"/>
              </a:cxn>
              <a:cxn ang="0">
                <a:pos x="8" y="16"/>
              </a:cxn>
              <a:cxn ang="0">
                <a:pos x="16" y="7"/>
              </a:cxn>
            </a:cxnLst>
            <a:rect l="0" t="0" r="r" b="b"/>
            <a:pathLst>
              <a:path w="17" h="17">
                <a:moveTo>
                  <a:pt x="16" y="7"/>
                </a:moveTo>
                <a:lnTo>
                  <a:pt x="8" y="0"/>
                </a:lnTo>
                <a:lnTo>
                  <a:pt x="0" y="7"/>
                </a:lnTo>
                <a:lnTo>
                  <a:pt x="8" y="16"/>
                </a:lnTo>
                <a:lnTo>
                  <a:pt x="16" y="7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7" name="Freeform 175"/>
          <p:cNvSpPr>
            <a:spLocks/>
          </p:cNvSpPr>
          <p:nvPr/>
        </p:nvSpPr>
        <p:spPr bwMode="auto">
          <a:xfrm>
            <a:off x="8137525" y="3519488"/>
            <a:ext cx="26988" cy="26987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7" y="0"/>
              </a:cxn>
              <a:cxn ang="0">
                <a:pos x="0" y="7"/>
              </a:cxn>
              <a:cxn ang="0">
                <a:pos x="7" y="16"/>
              </a:cxn>
              <a:cxn ang="0">
                <a:pos x="16" y="7"/>
              </a:cxn>
            </a:cxnLst>
            <a:rect l="0" t="0" r="r" b="b"/>
            <a:pathLst>
              <a:path w="17" h="17">
                <a:moveTo>
                  <a:pt x="16" y="7"/>
                </a:moveTo>
                <a:lnTo>
                  <a:pt x="7" y="0"/>
                </a:lnTo>
                <a:lnTo>
                  <a:pt x="0" y="7"/>
                </a:lnTo>
                <a:lnTo>
                  <a:pt x="7" y="16"/>
                </a:lnTo>
                <a:lnTo>
                  <a:pt x="16" y="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8" name="Freeform 176"/>
          <p:cNvSpPr>
            <a:spLocks/>
          </p:cNvSpPr>
          <p:nvPr/>
        </p:nvSpPr>
        <p:spPr bwMode="auto">
          <a:xfrm>
            <a:off x="8137525" y="3519488"/>
            <a:ext cx="26988" cy="26987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7" y="0"/>
              </a:cxn>
              <a:cxn ang="0">
                <a:pos x="0" y="7"/>
              </a:cxn>
              <a:cxn ang="0">
                <a:pos x="7" y="16"/>
              </a:cxn>
              <a:cxn ang="0">
                <a:pos x="16" y="7"/>
              </a:cxn>
            </a:cxnLst>
            <a:rect l="0" t="0" r="r" b="b"/>
            <a:pathLst>
              <a:path w="17" h="17">
                <a:moveTo>
                  <a:pt x="16" y="7"/>
                </a:moveTo>
                <a:lnTo>
                  <a:pt x="7" y="0"/>
                </a:lnTo>
                <a:lnTo>
                  <a:pt x="0" y="7"/>
                </a:lnTo>
                <a:lnTo>
                  <a:pt x="7" y="16"/>
                </a:lnTo>
                <a:lnTo>
                  <a:pt x="16" y="7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9" name="Freeform 177"/>
          <p:cNvSpPr>
            <a:spLocks/>
          </p:cNvSpPr>
          <p:nvPr/>
        </p:nvSpPr>
        <p:spPr bwMode="auto">
          <a:xfrm>
            <a:off x="8172450" y="3519488"/>
            <a:ext cx="26988" cy="26987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7" y="0"/>
              </a:cxn>
              <a:cxn ang="0">
                <a:pos x="0" y="7"/>
              </a:cxn>
              <a:cxn ang="0">
                <a:pos x="7" y="16"/>
              </a:cxn>
              <a:cxn ang="0">
                <a:pos x="16" y="7"/>
              </a:cxn>
            </a:cxnLst>
            <a:rect l="0" t="0" r="r" b="b"/>
            <a:pathLst>
              <a:path w="17" h="17">
                <a:moveTo>
                  <a:pt x="16" y="7"/>
                </a:moveTo>
                <a:lnTo>
                  <a:pt x="7" y="0"/>
                </a:lnTo>
                <a:lnTo>
                  <a:pt x="0" y="7"/>
                </a:lnTo>
                <a:lnTo>
                  <a:pt x="7" y="16"/>
                </a:lnTo>
                <a:lnTo>
                  <a:pt x="16" y="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50" name="Freeform 178"/>
          <p:cNvSpPr>
            <a:spLocks/>
          </p:cNvSpPr>
          <p:nvPr/>
        </p:nvSpPr>
        <p:spPr bwMode="auto">
          <a:xfrm>
            <a:off x="8172450" y="3519488"/>
            <a:ext cx="26988" cy="26987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7" y="0"/>
              </a:cxn>
              <a:cxn ang="0">
                <a:pos x="0" y="7"/>
              </a:cxn>
              <a:cxn ang="0">
                <a:pos x="7" y="16"/>
              </a:cxn>
              <a:cxn ang="0">
                <a:pos x="16" y="7"/>
              </a:cxn>
            </a:cxnLst>
            <a:rect l="0" t="0" r="r" b="b"/>
            <a:pathLst>
              <a:path w="17" h="17">
                <a:moveTo>
                  <a:pt x="16" y="7"/>
                </a:moveTo>
                <a:lnTo>
                  <a:pt x="7" y="0"/>
                </a:lnTo>
                <a:lnTo>
                  <a:pt x="0" y="7"/>
                </a:lnTo>
                <a:lnTo>
                  <a:pt x="7" y="16"/>
                </a:lnTo>
                <a:lnTo>
                  <a:pt x="16" y="7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51" name="Rectangle 179"/>
          <p:cNvSpPr>
            <a:spLocks noChangeArrowheads="1"/>
          </p:cNvSpPr>
          <p:nvPr/>
        </p:nvSpPr>
        <p:spPr bwMode="auto">
          <a:xfrm>
            <a:off x="8194675" y="3582988"/>
            <a:ext cx="3667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RES</a:t>
            </a:r>
          </a:p>
        </p:txBody>
      </p:sp>
      <p:sp>
        <p:nvSpPr>
          <p:cNvPr id="80052" name="Freeform 180"/>
          <p:cNvSpPr>
            <a:spLocks/>
          </p:cNvSpPr>
          <p:nvPr/>
        </p:nvSpPr>
        <p:spPr bwMode="auto">
          <a:xfrm>
            <a:off x="8275638" y="3778250"/>
            <a:ext cx="179387" cy="877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52"/>
              </a:cxn>
              <a:cxn ang="0">
                <a:pos x="50" y="110"/>
              </a:cxn>
              <a:cxn ang="0">
                <a:pos x="77" y="188"/>
              </a:cxn>
              <a:cxn ang="0">
                <a:pos x="92" y="235"/>
              </a:cxn>
              <a:cxn ang="0">
                <a:pos x="101" y="285"/>
              </a:cxn>
              <a:cxn ang="0">
                <a:pos x="109" y="366"/>
              </a:cxn>
              <a:cxn ang="0">
                <a:pos x="112" y="436"/>
              </a:cxn>
              <a:cxn ang="0">
                <a:pos x="99" y="506"/>
              </a:cxn>
              <a:cxn ang="0">
                <a:pos x="93" y="523"/>
              </a:cxn>
              <a:cxn ang="0">
                <a:pos x="66" y="551"/>
              </a:cxn>
              <a:cxn ang="0">
                <a:pos x="61" y="552"/>
              </a:cxn>
            </a:cxnLst>
            <a:rect l="0" t="0" r="r" b="b"/>
            <a:pathLst>
              <a:path w="113" h="553">
                <a:moveTo>
                  <a:pt x="0" y="0"/>
                </a:moveTo>
                <a:lnTo>
                  <a:pt x="26" y="52"/>
                </a:lnTo>
                <a:lnTo>
                  <a:pt x="50" y="110"/>
                </a:lnTo>
                <a:lnTo>
                  <a:pt x="77" y="188"/>
                </a:lnTo>
                <a:lnTo>
                  <a:pt x="92" y="235"/>
                </a:lnTo>
                <a:lnTo>
                  <a:pt x="101" y="285"/>
                </a:lnTo>
                <a:lnTo>
                  <a:pt x="109" y="366"/>
                </a:lnTo>
                <a:lnTo>
                  <a:pt x="112" y="436"/>
                </a:lnTo>
                <a:lnTo>
                  <a:pt x="99" y="506"/>
                </a:lnTo>
                <a:lnTo>
                  <a:pt x="93" y="523"/>
                </a:lnTo>
                <a:lnTo>
                  <a:pt x="66" y="551"/>
                </a:lnTo>
                <a:lnTo>
                  <a:pt x="61" y="5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53" name="Freeform 181"/>
          <p:cNvSpPr>
            <a:spLocks/>
          </p:cNvSpPr>
          <p:nvPr/>
        </p:nvSpPr>
        <p:spPr bwMode="auto">
          <a:xfrm>
            <a:off x="8329613" y="4614863"/>
            <a:ext cx="66675" cy="55562"/>
          </a:xfrm>
          <a:custGeom>
            <a:avLst/>
            <a:gdLst/>
            <a:ahLst/>
            <a:cxnLst>
              <a:cxn ang="0">
                <a:pos x="41" y="34"/>
              </a:cxn>
              <a:cxn ang="0">
                <a:pos x="0" y="29"/>
              </a:cxn>
              <a:cxn ang="0">
                <a:pos x="30" y="0"/>
              </a:cxn>
              <a:cxn ang="0">
                <a:pos x="24" y="21"/>
              </a:cxn>
              <a:cxn ang="0">
                <a:pos x="41" y="34"/>
              </a:cxn>
            </a:cxnLst>
            <a:rect l="0" t="0" r="r" b="b"/>
            <a:pathLst>
              <a:path w="42" h="35">
                <a:moveTo>
                  <a:pt x="41" y="34"/>
                </a:moveTo>
                <a:lnTo>
                  <a:pt x="0" y="29"/>
                </a:lnTo>
                <a:lnTo>
                  <a:pt x="30" y="0"/>
                </a:lnTo>
                <a:lnTo>
                  <a:pt x="24" y="21"/>
                </a:lnTo>
                <a:lnTo>
                  <a:pt x="41" y="34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54" name="Freeform 182"/>
          <p:cNvSpPr>
            <a:spLocks/>
          </p:cNvSpPr>
          <p:nvPr/>
        </p:nvSpPr>
        <p:spPr bwMode="auto">
          <a:xfrm>
            <a:off x="7827963" y="3125788"/>
            <a:ext cx="466725" cy="409575"/>
          </a:xfrm>
          <a:custGeom>
            <a:avLst/>
            <a:gdLst/>
            <a:ahLst/>
            <a:cxnLst>
              <a:cxn ang="0">
                <a:pos x="284" y="257"/>
              </a:cxn>
              <a:cxn ang="0">
                <a:pos x="289" y="226"/>
              </a:cxn>
              <a:cxn ang="0">
                <a:pos x="293" y="192"/>
              </a:cxn>
              <a:cxn ang="0">
                <a:pos x="293" y="147"/>
              </a:cxn>
              <a:cxn ang="0">
                <a:pos x="284" y="117"/>
              </a:cxn>
              <a:cxn ang="0">
                <a:pos x="257" y="81"/>
              </a:cxn>
              <a:cxn ang="0">
                <a:pos x="228" y="59"/>
              </a:cxn>
              <a:cxn ang="0">
                <a:pos x="194" y="45"/>
              </a:cxn>
              <a:cxn ang="0">
                <a:pos x="161" y="34"/>
              </a:cxn>
              <a:cxn ang="0">
                <a:pos x="134" y="29"/>
              </a:cxn>
              <a:cxn ang="0">
                <a:pos x="95" y="28"/>
              </a:cxn>
              <a:cxn ang="0">
                <a:pos x="56" y="25"/>
              </a:cxn>
              <a:cxn ang="0">
                <a:pos x="32" y="17"/>
              </a:cxn>
              <a:cxn ang="0">
                <a:pos x="2" y="2"/>
              </a:cxn>
              <a:cxn ang="0">
                <a:pos x="0" y="0"/>
              </a:cxn>
            </a:cxnLst>
            <a:rect l="0" t="0" r="r" b="b"/>
            <a:pathLst>
              <a:path w="294" h="258">
                <a:moveTo>
                  <a:pt x="284" y="257"/>
                </a:moveTo>
                <a:lnTo>
                  <a:pt x="289" y="226"/>
                </a:lnTo>
                <a:lnTo>
                  <a:pt x="293" y="192"/>
                </a:lnTo>
                <a:lnTo>
                  <a:pt x="293" y="147"/>
                </a:lnTo>
                <a:lnTo>
                  <a:pt x="284" y="117"/>
                </a:lnTo>
                <a:lnTo>
                  <a:pt x="257" y="81"/>
                </a:lnTo>
                <a:lnTo>
                  <a:pt x="228" y="59"/>
                </a:lnTo>
                <a:lnTo>
                  <a:pt x="194" y="45"/>
                </a:lnTo>
                <a:lnTo>
                  <a:pt x="161" y="34"/>
                </a:lnTo>
                <a:lnTo>
                  <a:pt x="134" y="29"/>
                </a:lnTo>
                <a:lnTo>
                  <a:pt x="95" y="28"/>
                </a:lnTo>
                <a:lnTo>
                  <a:pt x="56" y="25"/>
                </a:lnTo>
                <a:lnTo>
                  <a:pt x="32" y="17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55" name="Freeform 183"/>
          <p:cNvSpPr>
            <a:spLocks/>
          </p:cNvSpPr>
          <p:nvPr/>
        </p:nvSpPr>
        <p:spPr bwMode="auto">
          <a:xfrm>
            <a:off x="7796213" y="3094038"/>
            <a:ext cx="63500" cy="6350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0" y="0"/>
              </a:cxn>
              <a:cxn ang="0">
                <a:pos x="39" y="13"/>
              </a:cxn>
              <a:cxn ang="0">
                <a:pos x="17" y="17"/>
              </a:cxn>
              <a:cxn ang="0">
                <a:pos x="13" y="39"/>
              </a:cxn>
            </a:cxnLst>
            <a:rect l="0" t="0" r="r" b="b"/>
            <a:pathLst>
              <a:path w="40" h="40">
                <a:moveTo>
                  <a:pt x="13" y="39"/>
                </a:moveTo>
                <a:lnTo>
                  <a:pt x="0" y="0"/>
                </a:lnTo>
                <a:lnTo>
                  <a:pt x="39" y="13"/>
                </a:lnTo>
                <a:lnTo>
                  <a:pt x="17" y="17"/>
                </a:lnTo>
                <a:lnTo>
                  <a:pt x="13" y="3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56" name="Freeform 184"/>
          <p:cNvSpPr>
            <a:spLocks/>
          </p:cNvSpPr>
          <p:nvPr/>
        </p:nvSpPr>
        <p:spPr bwMode="auto">
          <a:xfrm>
            <a:off x="1903413" y="4243388"/>
            <a:ext cx="57150" cy="55562"/>
          </a:xfrm>
          <a:custGeom>
            <a:avLst/>
            <a:gdLst/>
            <a:ahLst/>
            <a:cxnLst>
              <a:cxn ang="0">
                <a:pos x="35" y="17"/>
              </a:cxn>
              <a:cxn ang="0">
                <a:pos x="30" y="5"/>
              </a:cxn>
              <a:cxn ang="0">
                <a:pos x="18" y="0"/>
              </a:cxn>
              <a:cxn ang="0">
                <a:pos x="5" y="5"/>
              </a:cxn>
              <a:cxn ang="0">
                <a:pos x="0" y="17"/>
              </a:cxn>
              <a:cxn ang="0">
                <a:pos x="5" y="29"/>
              </a:cxn>
              <a:cxn ang="0">
                <a:pos x="18" y="34"/>
              </a:cxn>
              <a:cxn ang="0">
                <a:pos x="30" y="29"/>
              </a:cxn>
              <a:cxn ang="0">
                <a:pos x="35" y="17"/>
              </a:cxn>
            </a:cxnLst>
            <a:rect l="0" t="0" r="r" b="b"/>
            <a:pathLst>
              <a:path w="36" h="35">
                <a:moveTo>
                  <a:pt x="35" y="17"/>
                </a:moveTo>
                <a:lnTo>
                  <a:pt x="30" y="5"/>
                </a:lnTo>
                <a:lnTo>
                  <a:pt x="18" y="0"/>
                </a:lnTo>
                <a:lnTo>
                  <a:pt x="5" y="5"/>
                </a:lnTo>
                <a:lnTo>
                  <a:pt x="0" y="17"/>
                </a:lnTo>
                <a:lnTo>
                  <a:pt x="5" y="29"/>
                </a:lnTo>
                <a:lnTo>
                  <a:pt x="18" y="34"/>
                </a:lnTo>
                <a:lnTo>
                  <a:pt x="30" y="29"/>
                </a:lnTo>
                <a:lnTo>
                  <a:pt x="35" y="17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57" name="Freeform 185"/>
          <p:cNvSpPr>
            <a:spLocks/>
          </p:cNvSpPr>
          <p:nvPr/>
        </p:nvSpPr>
        <p:spPr bwMode="auto">
          <a:xfrm>
            <a:off x="1820863" y="3932238"/>
            <a:ext cx="41275" cy="44450"/>
          </a:xfrm>
          <a:custGeom>
            <a:avLst/>
            <a:gdLst/>
            <a:ahLst/>
            <a:cxnLst>
              <a:cxn ang="0">
                <a:pos x="25" y="13"/>
              </a:cxn>
              <a:cxn ang="0">
                <a:pos x="21" y="3"/>
              </a:cxn>
              <a:cxn ang="0">
                <a:pos x="12" y="0"/>
              </a:cxn>
              <a:cxn ang="0">
                <a:pos x="3" y="3"/>
              </a:cxn>
              <a:cxn ang="0">
                <a:pos x="0" y="13"/>
              </a:cxn>
              <a:cxn ang="0">
                <a:pos x="3" y="23"/>
              </a:cxn>
              <a:cxn ang="0">
                <a:pos x="12" y="27"/>
              </a:cxn>
              <a:cxn ang="0">
                <a:pos x="21" y="23"/>
              </a:cxn>
              <a:cxn ang="0">
                <a:pos x="25" y="13"/>
              </a:cxn>
            </a:cxnLst>
            <a:rect l="0" t="0" r="r" b="b"/>
            <a:pathLst>
              <a:path w="26" h="28">
                <a:moveTo>
                  <a:pt x="25" y="13"/>
                </a:moveTo>
                <a:lnTo>
                  <a:pt x="21" y="3"/>
                </a:lnTo>
                <a:lnTo>
                  <a:pt x="12" y="0"/>
                </a:lnTo>
                <a:lnTo>
                  <a:pt x="3" y="3"/>
                </a:lnTo>
                <a:lnTo>
                  <a:pt x="0" y="13"/>
                </a:lnTo>
                <a:lnTo>
                  <a:pt x="3" y="23"/>
                </a:lnTo>
                <a:lnTo>
                  <a:pt x="12" y="27"/>
                </a:lnTo>
                <a:lnTo>
                  <a:pt x="21" y="23"/>
                </a:lnTo>
                <a:lnTo>
                  <a:pt x="25" y="13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59" name="Freeform 187"/>
          <p:cNvSpPr>
            <a:spLocks/>
          </p:cNvSpPr>
          <p:nvPr/>
        </p:nvSpPr>
        <p:spPr bwMode="auto">
          <a:xfrm>
            <a:off x="1931988" y="3932238"/>
            <a:ext cx="41275" cy="44450"/>
          </a:xfrm>
          <a:custGeom>
            <a:avLst/>
            <a:gdLst/>
            <a:ahLst/>
            <a:cxnLst>
              <a:cxn ang="0">
                <a:pos x="25" y="13"/>
              </a:cxn>
              <a:cxn ang="0">
                <a:pos x="21" y="3"/>
              </a:cxn>
              <a:cxn ang="0">
                <a:pos x="12" y="0"/>
              </a:cxn>
              <a:cxn ang="0">
                <a:pos x="3" y="3"/>
              </a:cxn>
              <a:cxn ang="0">
                <a:pos x="0" y="13"/>
              </a:cxn>
              <a:cxn ang="0">
                <a:pos x="3" y="23"/>
              </a:cxn>
              <a:cxn ang="0">
                <a:pos x="12" y="27"/>
              </a:cxn>
              <a:cxn ang="0">
                <a:pos x="21" y="23"/>
              </a:cxn>
              <a:cxn ang="0">
                <a:pos x="25" y="13"/>
              </a:cxn>
            </a:cxnLst>
            <a:rect l="0" t="0" r="r" b="b"/>
            <a:pathLst>
              <a:path w="26" h="28">
                <a:moveTo>
                  <a:pt x="25" y="13"/>
                </a:moveTo>
                <a:lnTo>
                  <a:pt x="21" y="3"/>
                </a:lnTo>
                <a:lnTo>
                  <a:pt x="12" y="0"/>
                </a:lnTo>
                <a:lnTo>
                  <a:pt x="3" y="3"/>
                </a:lnTo>
                <a:lnTo>
                  <a:pt x="0" y="13"/>
                </a:lnTo>
                <a:lnTo>
                  <a:pt x="3" y="23"/>
                </a:lnTo>
                <a:lnTo>
                  <a:pt x="12" y="27"/>
                </a:lnTo>
                <a:lnTo>
                  <a:pt x="21" y="23"/>
                </a:lnTo>
                <a:lnTo>
                  <a:pt x="25" y="13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61" name="Freeform 189"/>
          <p:cNvSpPr>
            <a:spLocks/>
          </p:cNvSpPr>
          <p:nvPr/>
        </p:nvSpPr>
        <p:spPr bwMode="auto">
          <a:xfrm>
            <a:off x="2063750" y="3932238"/>
            <a:ext cx="41275" cy="44450"/>
          </a:xfrm>
          <a:custGeom>
            <a:avLst/>
            <a:gdLst/>
            <a:ahLst/>
            <a:cxnLst>
              <a:cxn ang="0">
                <a:pos x="25" y="13"/>
              </a:cxn>
              <a:cxn ang="0">
                <a:pos x="22" y="3"/>
              </a:cxn>
              <a:cxn ang="0">
                <a:pos x="13" y="0"/>
              </a:cxn>
              <a:cxn ang="0">
                <a:pos x="4" y="3"/>
              </a:cxn>
              <a:cxn ang="0">
                <a:pos x="0" y="13"/>
              </a:cxn>
              <a:cxn ang="0">
                <a:pos x="4" y="23"/>
              </a:cxn>
              <a:cxn ang="0">
                <a:pos x="13" y="27"/>
              </a:cxn>
              <a:cxn ang="0">
                <a:pos x="22" y="23"/>
              </a:cxn>
              <a:cxn ang="0">
                <a:pos x="25" y="13"/>
              </a:cxn>
            </a:cxnLst>
            <a:rect l="0" t="0" r="r" b="b"/>
            <a:pathLst>
              <a:path w="26" h="28">
                <a:moveTo>
                  <a:pt x="25" y="13"/>
                </a:moveTo>
                <a:lnTo>
                  <a:pt x="22" y="3"/>
                </a:lnTo>
                <a:lnTo>
                  <a:pt x="13" y="0"/>
                </a:lnTo>
                <a:lnTo>
                  <a:pt x="4" y="3"/>
                </a:lnTo>
                <a:lnTo>
                  <a:pt x="0" y="13"/>
                </a:lnTo>
                <a:lnTo>
                  <a:pt x="4" y="23"/>
                </a:lnTo>
                <a:lnTo>
                  <a:pt x="13" y="27"/>
                </a:lnTo>
                <a:lnTo>
                  <a:pt x="22" y="23"/>
                </a:lnTo>
                <a:lnTo>
                  <a:pt x="25" y="13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21"/>
          <p:cNvGrpSpPr>
            <a:grpSpLocks/>
          </p:cNvGrpSpPr>
          <p:nvPr/>
        </p:nvGrpSpPr>
        <p:grpSpPr bwMode="auto">
          <a:xfrm rot="-2083723">
            <a:off x="412750" y="2271713"/>
            <a:ext cx="635000" cy="552450"/>
            <a:chOff x="878" y="2127"/>
            <a:chExt cx="257" cy="237"/>
          </a:xfrm>
        </p:grpSpPr>
        <p:sp>
          <p:nvSpPr>
            <p:cNvPr id="80063" name="Line 191"/>
            <p:cNvSpPr>
              <a:spLocks noChangeShapeType="1"/>
            </p:cNvSpPr>
            <p:nvPr/>
          </p:nvSpPr>
          <p:spPr bwMode="auto">
            <a:xfrm flipH="1">
              <a:off x="919" y="2152"/>
              <a:ext cx="82" cy="9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64" name="Line 192"/>
            <p:cNvSpPr>
              <a:spLocks noChangeShapeType="1"/>
            </p:cNvSpPr>
            <p:nvPr/>
          </p:nvSpPr>
          <p:spPr bwMode="auto">
            <a:xfrm>
              <a:off x="878" y="2127"/>
              <a:ext cx="158" cy="13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65" name="Freeform 193"/>
            <p:cNvSpPr>
              <a:spLocks/>
            </p:cNvSpPr>
            <p:nvPr/>
          </p:nvSpPr>
          <p:spPr bwMode="auto">
            <a:xfrm>
              <a:off x="1002" y="2230"/>
              <a:ext cx="58" cy="5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7" y="54"/>
                </a:cxn>
                <a:cxn ang="0">
                  <a:pos x="0" y="39"/>
                </a:cxn>
                <a:cxn ang="0">
                  <a:pos x="31" y="32"/>
                </a:cxn>
                <a:cxn ang="0">
                  <a:pos x="34" y="0"/>
                </a:cxn>
              </a:cxnLst>
              <a:rect l="0" t="0" r="r" b="b"/>
              <a:pathLst>
                <a:path w="58" h="55">
                  <a:moveTo>
                    <a:pt x="34" y="0"/>
                  </a:moveTo>
                  <a:lnTo>
                    <a:pt x="57" y="54"/>
                  </a:lnTo>
                  <a:lnTo>
                    <a:pt x="0" y="39"/>
                  </a:lnTo>
                  <a:lnTo>
                    <a:pt x="31" y="32"/>
                  </a:lnTo>
                  <a:lnTo>
                    <a:pt x="34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066" name="Line 194"/>
            <p:cNvSpPr>
              <a:spLocks noChangeShapeType="1"/>
            </p:cNvSpPr>
            <p:nvPr/>
          </p:nvSpPr>
          <p:spPr bwMode="auto">
            <a:xfrm>
              <a:off x="924" y="2257"/>
              <a:ext cx="99" cy="8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67" name="Freeform 195"/>
            <p:cNvSpPr>
              <a:spLocks/>
            </p:cNvSpPr>
            <p:nvPr/>
          </p:nvSpPr>
          <p:spPr bwMode="auto">
            <a:xfrm>
              <a:off x="988" y="2309"/>
              <a:ext cx="59" cy="5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8" y="54"/>
                </a:cxn>
                <a:cxn ang="0">
                  <a:pos x="0" y="40"/>
                </a:cxn>
                <a:cxn ang="0">
                  <a:pos x="32" y="32"/>
                </a:cxn>
                <a:cxn ang="0">
                  <a:pos x="35" y="0"/>
                </a:cxn>
              </a:cxnLst>
              <a:rect l="0" t="0" r="r" b="b"/>
              <a:pathLst>
                <a:path w="59" h="55">
                  <a:moveTo>
                    <a:pt x="35" y="0"/>
                  </a:moveTo>
                  <a:lnTo>
                    <a:pt x="58" y="54"/>
                  </a:lnTo>
                  <a:lnTo>
                    <a:pt x="0" y="40"/>
                  </a:lnTo>
                  <a:lnTo>
                    <a:pt x="32" y="32"/>
                  </a:lnTo>
                  <a:lnTo>
                    <a:pt x="35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068" name="Line 196"/>
            <p:cNvSpPr>
              <a:spLocks noChangeShapeType="1"/>
            </p:cNvSpPr>
            <p:nvPr/>
          </p:nvSpPr>
          <p:spPr bwMode="auto">
            <a:xfrm>
              <a:off x="1012" y="2153"/>
              <a:ext cx="99" cy="8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69" name="Freeform 197"/>
            <p:cNvSpPr>
              <a:spLocks/>
            </p:cNvSpPr>
            <p:nvPr/>
          </p:nvSpPr>
          <p:spPr bwMode="auto">
            <a:xfrm>
              <a:off x="1077" y="2204"/>
              <a:ext cx="58" cy="5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7" y="55"/>
                </a:cxn>
                <a:cxn ang="0">
                  <a:pos x="0" y="40"/>
                </a:cxn>
                <a:cxn ang="0">
                  <a:pos x="31" y="32"/>
                </a:cxn>
                <a:cxn ang="0">
                  <a:pos x="35" y="0"/>
                </a:cxn>
              </a:cxnLst>
              <a:rect l="0" t="0" r="r" b="b"/>
              <a:pathLst>
                <a:path w="58" h="56">
                  <a:moveTo>
                    <a:pt x="35" y="0"/>
                  </a:moveTo>
                  <a:lnTo>
                    <a:pt x="57" y="55"/>
                  </a:lnTo>
                  <a:lnTo>
                    <a:pt x="0" y="40"/>
                  </a:lnTo>
                  <a:lnTo>
                    <a:pt x="31" y="32"/>
                  </a:lnTo>
                  <a:lnTo>
                    <a:pt x="35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076" name="Rectangle 204"/>
          <p:cNvSpPr>
            <a:spLocks noChangeArrowheads="1"/>
          </p:cNvSpPr>
          <p:nvPr/>
        </p:nvSpPr>
        <p:spPr bwMode="auto">
          <a:xfrm>
            <a:off x="7278688" y="5643563"/>
            <a:ext cx="844550" cy="585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7" name="Freeform 205"/>
          <p:cNvSpPr>
            <a:spLocks/>
          </p:cNvSpPr>
          <p:nvPr/>
        </p:nvSpPr>
        <p:spPr bwMode="auto">
          <a:xfrm>
            <a:off x="7278688" y="5643563"/>
            <a:ext cx="855662" cy="596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8" y="0"/>
              </a:cxn>
              <a:cxn ang="0">
                <a:pos x="538" y="375"/>
              </a:cxn>
              <a:cxn ang="0">
                <a:pos x="0" y="375"/>
              </a:cxn>
              <a:cxn ang="0">
                <a:pos x="0" y="0"/>
              </a:cxn>
            </a:cxnLst>
            <a:rect l="0" t="0" r="r" b="b"/>
            <a:pathLst>
              <a:path w="539" h="376">
                <a:moveTo>
                  <a:pt x="0" y="0"/>
                </a:moveTo>
                <a:lnTo>
                  <a:pt x="538" y="0"/>
                </a:lnTo>
                <a:lnTo>
                  <a:pt x="538" y="375"/>
                </a:lnTo>
                <a:lnTo>
                  <a:pt x="0" y="375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78" name="Rectangle 206"/>
          <p:cNvSpPr>
            <a:spLocks noChangeArrowheads="1"/>
          </p:cNvSpPr>
          <p:nvPr/>
        </p:nvSpPr>
        <p:spPr bwMode="auto">
          <a:xfrm>
            <a:off x="7312025" y="5572125"/>
            <a:ext cx="798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RETAIN</a:t>
            </a:r>
          </a:p>
        </p:txBody>
      </p:sp>
      <p:sp>
        <p:nvSpPr>
          <p:cNvPr id="80079" name="Rectangle 207"/>
          <p:cNvSpPr>
            <a:spLocks noChangeArrowheads="1"/>
          </p:cNvSpPr>
          <p:nvPr/>
        </p:nvSpPr>
        <p:spPr bwMode="auto">
          <a:xfrm>
            <a:off x="7305675" y="5783263"/>
            <a:ext cx="854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1 X 4 HR</a:t>
            </a:r>
          </a:p>
        </p:txBody>
      </p:sp>
      <p:sp>
        <p:nvSpPr>
          <p:cNvPr id="80080" name="Rectangle 208"/>
          <p:cNvSpPr>
            <a:spLocks noChangeArrowheads="1"/>
          </p:cNvSpPr>
          <p:nvPr/>
        </p:nvSpPr>
        <p:spPr bwMode="auto">
          <a:xfrm>
            <a:off x="7207250" y="5962650"/>
            <a:ext cx="10096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VOLCANO</a:t>
            </a:r>
          </a:p>
        </p:txBody>
      </p:sp>
      <p:sp>
        <p:nvSpPr>
          <p:cNvPr id="80086" name="Freeform 214"/>
          <p:cNvSpPr>
            <a:spLocks/>
          </p:cNvSpPr>
          <p:nvPr/>
        </p:nvSpPr>
        <p:spPr bwMode="auto">
          <a:xfrm>
            <a:off x="5703888" y="2959100"/>
            <a:ext cx="304800" cy="446088"/>
          </a:xfrm>
          <a:custGeom>
            <a:avLst/>
            <a:gdLst/>
            <a:ahLst/>
            <a:cxnLst>
              <a:cxn ang="0">
                <a:pos x="114" y="64"/>
              </a:cxn>
              <a:cxn ang="0">
                <a:pos x="101" y="46"/>
              </a:cxn>
              <a:cxn ang="0">
                <a:pos x="94" y="32"/>
              </a:cxn>
              <a:cxn ang="0">
                <a:pos x="85" y="21"/>
              </a:cxn>
              <a:cxn ang="0">
                <a:pos x="68" y="10"/>
              </a:cxn>
              <a:cxn ang="0">
                <a:pos x="39" y="0"/>
              </a:cxn>
              <a:cxn ang="0">
                <a:pos x="14" y="10"/>
              </a:cxn>
              <a:cxn ang="0">
                <a:pos x="6" y="20"/>
              </a:cxn>
              <a:cxn ang="0">
                <a:pos x="5" y="37"/>
              </a:cxn>
              <a:cxn ang="0">
                <a:pos x="0" y="92"/>
              </a:cxn>
              <a:cxn ang="0">
                <a:pos x="14" y="146"/>
              </a:cxn>
              <a:cxn ang="0">
                <a:pos x="24" y="170"/>
              </a:cxn>
              <a:cxn ang="0">
                <a:pos x="41" y="191"/>
              </a:cxn>
              <a:cxn ang="0">
                <a:pos x="71" y="224"/>
              </a:cxn>
              <a:cxn ang="0">
                <a:pos x="104" y="254"/>
              </a:cxn>
              <a:cxn ang="0">
                <a:pos x="112" y="265"/>
              </a:cxn>
              <a:cxn ang="0">
                <a:pos x="123" y="272"/>
              </a:cxn>
              <a:cxn ang="0">
                <a:pos x="146" y="280"/>
              </a:cxn>
              <a:cxn ang="0">
                <a:pos x="168" y="272"/>
              </a:cxn>
              <a:cxn ang="0">
                <a:pos x="181" y="254"/>
              </a:cxn>
              <a:cxn ang="0">
                <a:pos x="186" y="227"/>
              </a:cxn>
              <a:cxn ang="0">
                <a:pos x="191" y="199"/>
              </a:cxn>
              <a:cxn ang="0">
                <a:pos x="186" y="172"/>
              </a:cxn>
              <a:cxn ang="0">
                <a:pos x="178" y="158"/>
              </a:cxn>
              <a:cxn ang="0">
                <a:pos x="168" y="146"/>
              </a:cxn>
            </a:cxnLst>
            <a:rect l="0" t="0" r="r" b="b"/>
            <a:pathLst>
              <a:path w="192" h="281">
                <a:moveTo>
                  <a:pt x="114" y="64"/>
                </a:moveTo>
                <a:lnTo>
                  <a:pt x="101" y="46"/>
                </a:lnTo>
                <a:lnTo>
                  <a:pt x="94" y="32"/>
                </a:lnTo>
                <a:lnTo>
                  <a:pt x="85" y="21"/>
                </a:lnTo>
                <a:lnTo>
                  <a:pt x="68" y="10"/>
                </a:lnTo>
                <a:lnTo>
                  <a:pt x="39" y="0"/>
                </a:lnTo>
                <a:lnTo>
                  <a:pt x="14" y="10"/>
                </a:lnTo>
                <a:lnTo>
                  <a:pt x="6" y="20"/>
                </a:lnTo>
                <a:lnTo>
                  <a:pt x="5" y="37"/>
                </a:lnTo>
                <a:lnTo>
                  <a:pt x="0" y="92"/>
                </a:lnTo>
                <a:lnTo>
                  <a:pt x="14" y="146"/>
                </a:lnTo>
                <a:lnTo>
                  <a:pt x="24" y="170"/>
                </a:lnTo>
                <a:lnTo>
                  <a:pt x="41" y="191"/>
                </a:lnTo>
                <a:lnTo>
                  <a:pt x="71" y="224"/>
                </a:lnTo>
                <a:lnTo>
                  <a:pt x="104" y="254"/>
                </a:lnTo>
                <a:lnTo>
                  <a:pt x="112" y="265"/>
                </a:lnTo>
                <a:lnTo>
                  <a:pt x="123" y="272"/>
                </a:lnTo>
                <a:lnTo>
                  <a:pt x="146" y="280"/>
                </a:lnTo>
                <a:lnTo>
                  <a:pt x="168" y="272"/>
                </a:lnTo>
                <a:lnTo>
                  <a:pt x="181" y="254"/>
                </a:lnTo>
                <a:lnTo>
                  <a:pt x="186" y="227"/>
                </a:lnTo>
                <a:lnTo>
                  <a:pt x="191" y="199"/>
                </a:lnTo>
                <a:lnTo>
                  <a:pt x="186" y="172"/>
                </a:lnTo>
                <a:lnTo>
                  <a:pt x="178" y="158"/>
                </a:lnTo>
                <a:lnTo>
                  <a:pt x="168" y="146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87" name="Line 215"/>
          <p:cNvSpPr>
            <a:spLocks noChangeShapeType="1"/>
          </p:cNvSpPr>
          <p:nvPr/>
        </p:nvSpPr>
        <p:spPr bwMode="auto">
          <a:xfrm flipH="1">
            <a:off x="5865813" y="3071813"/>
            <a:ext cx="119062" cy="60325"/>
          </a:xfrm>
          <a:prstGeom prst="line">
            <a:avLst/>
          </a:prstGeom>
          <a:noFill/>
          <a:ln w="25400">
            <a:solidFill>
              <a:srgbClr val="0040B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88" name="Rectangle 216"/>
          <p:cNvSpPr>
            <a:spLocks noChangeArrowheads="1"/>
          </p:cNvSpPr>
          <p:nvPr/>
        </p:nvSpPr>
        <p:spPr bwMode="auto">
          <a:xfrm>
            <a:off x="881063" y="230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VISUALIZING THE SCHEME OF OBSTACLES</a:t>
            </a:r>
          </a:p>
        </p:txBody>
      </p:sp>
      <p:sp>
        <p:nvSpPr>
          <p:cNvPr id="80090" name="Freeform 218"/>
          <p:cNvSpPr>
            <a:spLocks/>
          </p:cNvSpPr>
          <p:nvPr/>
        </p:nvSpPr>
        <p:spPr bwMode="auto">
          <a:xfrm rot="9789778" flipV="1">
            <a:off x="4152900" y="5138738"/>
            <a:ext cx="1984375" cy="917575"/>
          </a:xfrm>
          <a:custGeom>
            <a:avLst/>
            <a:gdLst/>
            <a:ahLst/>
            <a:cxnLst>
              <a:cxn ang="0">
                <a:pos x="81" y="63"/>
              </a:cxn>
              <a:cxn ang="0">
                <a:pos x="538" y="63"/>
              </a:cxn>
              <a:cxn ang="0">
                <a:pos x="573" y="0"/>
              </a:cxn>
              <a:cxn ang="0">
                <a:pos x="609" y="63"/>
              </a:cxn>
              <a:cxn ang="0">
                <a:pos x="1138" y="63"/>
              </a:cxn>
              <a:cxn ang="0">
                <a:pos x="1272" y="179"/>
              </a:cxn>
              <a:cxn ang="0">
                <a:pos x="1353" y="179"/>
              </a:cxn>
              <a:cxn ang="0">
                <a:pos x="1326" y="224"/>
              </a:cxn>
              <a:cxn ang="0">
                <a:pos x="1415" y="350"/>
              </a:cxn>
              <a:cxn ang="0">
                <a:pos x="636" y="350"/>
              </a:cxn>
              <a:cxn ang="0">
                <a:pos x="609" y="394"/>
              </a:cxn>
              <a:cxn ang="0">
                <a:pos x="556" y="332"/>
              </a:cxn>
              <a:cxn ang="0">
                <a:pos x="72" y="332"/>
              </a:cxn>
              <a:cxn ang="0">
                <a:pos x="63" y="251"/>
              </a:cxn>
              <a:cxn ang="0">
                <a:pos x="0" y="224"/>
              </a:cxn>
              <a:cxn ang="0">
                <a:pos x="72" y="197"/>
              </a:cxn>
              <a:cxn ang="0">
                <a:pos x="72" y="63"/>
              </a:cxn>
            </a:cxnLst>
            <a:rect l="0" t="0" r="r" b="b"/>
            <a:pathLst>
              <a:path w="1416" h="395">
                <a:moveTo>
                  <a:pt x="81" y="63"/>
                </a:moveTo>
                <a:lnTo>
                  <a:pt x="538" y="63"/>
                </a:lnTo>
                <a:lnTo>
                  <a:pt x="573" y="0"/>
                </a:lnTo>
                <a:lnTo>
                  <a:pt x="609" y="63"/>
                </a:lnTo>
                <a:lnTo>
                  <a:pt x="1138" y="63"/>
                </a:lnTo>
                <a:lnTo>
                  <a:pt x="1272" y="179"/>
                </a:lnTo>
                <a:lnTo>
                  <a:pt x="1353" y="179"/>
                </a:lnTo>
                <a:lnTo>
                  <a:pt x="1326" y="224"/>
                </a:lnTo>
                <a:lnTo>
                  <a:pt x="1415" y="350"/>
                </a:lnTo>
                <a:lnTo>
                  <a:pt x="636" y="350"/>
                </a:lnTo>
                <a:lnTo>
                  <a:pt x="609" y="394"/>
                </a:lnTo>
                <a:lnTo>
                  <a:pt x="556" y="332"/>
                </a:lnTo>
                <a:lnTo>
                  <a:pt x="72" y="332"/>
                </a:lnTo>
                <a:lnTo>
                  <a:pt x="63" y="251"/>
                </a:lnTo>
                <a:lnTo>
                  <a:pt x="0" y="224"/>
                </a:lnTo>
                <a:lnTo>
                  <a:pt x="72" y="197"/>
                </a:lnTo>
                <a:lnTo>
                  <a:pt x="72" y="63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91" name="Arc 219"/>
          <p:cNvSpPr>
            <a:spLocks/>
          </p:cNvSpPr>
          <p:nvPr/>
        </p:nvSpPr>
        <p:spPr bwMode="auto">
          <a:xfrm flipV="1">
            <a:off x="4905375" y="5106988"/>
            <a:ext cx="722313" cy="549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92" name="Freeform 220"/>
          <p:cNvSpPr>
            <a:spLocks/>
          </p:cNvSpPr>
          <p:nvPr/>
        </p:nvSpPr>
        <p:spPr bwMode="auto">
          <a:xfrm>
            <a:off x="2028825" y="4438650"/>
            <a:ext cx="2252663" cy="2419350"/>
          </a:xfrm>
          <a:custGeom>
            <a:avLst/>
            <a:gdLst/>
            <a:ahLst/>
            <a:cxnLst>
              <a:cxn ang="0">
                <a:pos x="81" y="72"/>
              </a:cxn>
              <a:cxn ang="0">
                <a:pos x="260" y="72"/>
              </a:cxn>
              <a:cxn ang="0">
                <a:pos x="296" y="0"/>
              </a:cxn>
              <a:cxn ang="0">
                <a:pos x="340" y="72"/>
              </a:cxn>
              <a:cxn ang="0">
                <a:pos x="565" y="72"/>
              </a:cxn>
              <a:cxn ang="0">
                <a:pos x="565" y="278"/>
              </a:cxn>
              <a:cxn ang="0">
                <a:pos x="609" y="323"/>
              </a:cxn>
              <a:cxn ang="0">
                <a:pos x="547" y="368"/>
              </a:cxn>
              <a:cxn ang="0">
                <a:pos x="556" y="520"/>
              </a:cxn>
              <a:cxn ang="0">
                <a:pos x="359" y="520"/>
              </a:cxn>
              <a:cxn ang="0">
                <a:pos x="314" y="583"/>
              </a:cxn>
              <a:cxn ang="0">
                <a:pos x="287" y="511"/>
              </a:cxn>
              <a:cxn ang="0">
                <a:pos x="72" y="511"/>
              </a:cxn>
              <a:cxn ang="0">
                <a:pos x="63" y="332"/>
              </a:cxn>
              <a:cxn ang="0">
                <a:pos x="0" y="287"/>
              </a:cxn>
              <a:cxn ang="0">
                <a:pos x="63" y="251"/>
              </a:cxn>
              <a:cxn ang="0">
                <a:pos x="72" y="72"/>
              </a:cxn>
            </a:cxnLst>
            <a:rect l="0" t="0" r="r" b="b"/>
            <a:pathLst>
              <a:path w="610" h="584">
                <a:moveTo>
                  <a:pt x="81" y="72"/>
                </a:moveTo>
                <a:lnTo>
                  <a:pt x="260" y="72"/>
                </a:lnTo>
                <a:lnTo>
                  <a:pt x="296" y="0"/>
                </a:lnTo>
                <a:lnTo>
                  <a:pt x="340" y="72"/>
                </a:lnTo>
                <a:lnTo>
                  <a:pt x="565" y="72"/>
                </a:lnTo>
                <a:lnTo>
                  <a:pt x="565" y="278"/>
                </a:lnTo>
                <a:lnTo>
                  <a:pt x="609" y="323"/>
                </a:lnTo>
                <a:lnTo>
                  <a:pt x="547" y="368"/>
                </a:lnTo>
                <a:lnTo>
                  <a:pt x="556" y="520"/>
                </a:lnTo>
                <a:lnTo>
                  <a:pt x="359" y="520"/>
                </a:lnTo>
                <a:lnTo>
                  <a:pt x="314" y="583"/>
                </a:lnTo>
                <a:lnTo>
                  <a:pt x="287" y="511"/>
                </a:lnTo>
                <a:lnTo>
                  <a:pt x="72" y="511"/>
                </a:lnTo>
                <a:lnTo>
                  <a:pt x="63" y="332"/>
                </a:lnTo>
                <a:lnTo>
                  <a:pt x="0" y="287"/>
                </a:lnTo>
                <a:lnTo>
                  <a:pt x="63" y="251"/>
                </a:lnTo>
                <a:lnTo>
                  <a:pt x="72" y="72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222"/>
          <p:cNvGrpSpPr>
            <a:grpSpLocks/>
          </p:cNvGrpSpPr>
          <p:nvPr/>
        </p:nvGrpSpPr>
        <p:grpSpPr bwMode="auto">
          <a:xfrm rot="-3972718">
            <a:off x="3032125" y="5213350"/>
            <a:ext cx="682625" cy="682625"/>
            <a:chOff x="878" y="2127"/>
            <a:chExt cx="257" cy="237"/>
          </a:xfrm>
        </p:grpSpPr>
        <p:sp>
          <p:nvSpPr>
            <p:cNvPr id="80095" name="Line 223"/>
            <p:cNvSpPr>
              <a:spLocks noChangeShapeType="1"/>
            </p:cNvSpPr>
            <p:nvPr/>
          </p:nvSpPr>
          <p:spPr bwMode="auto">
            <a:xfrm flipH="1">
              <a:off x="919" y="2152"/>
              <a:ext cx="82" cy="9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96" name="Line 224"/>
            <p:cNvSpPr>
              <a:spLocks noChangeShapeType="1"/>
            </p:cNvSpPr>
            <p:nvPr/>
          </p:nvSpPr>
          <p:spPr bwMode="auto">
            <a:xfrm>
              <a:off x="878" y="2127"/>
              <a:ext cx="158" cy="13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97" name="Freeform 225"/>
            <p:cNvSpPr>
              <a:spLocks/>
            </p:cNvSpPr>
            <p:nvPr/>
          </p:nvSpPr>
          <p:spPr bwMode="auto">
            <a:xfrm>
              <a:off x="1002" y="2230"/>
              <a:ext cx="58" cy="5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7" y="54"/>
                </a:cxn>
                <a:cxn ang="0">
                  <a:pos x="0" y="39"/>
                </a:cxn>
                <a:cxn ang="0">
                  <a:pos x="31" y="32"/>
                </a:cxn>
                <a:cxn ang="0">
                  <a:pos x="34" y="0"/>
                </a:cxn>
              </a:cxnLst>
              <a:rect l="0" t="0" r="r" b="b"/>
              <a:pathLst>
                <a:path w="58" h="55">
                  <a:moveTo>
                    <a:pt x="34" y="0"/>
                  </a:moveTo>
                  <a:lnTo>
                    <a:pt x="57" y="54"/>
                  </a:lnTo>
                  <a:lnTo>
                    <a:pt x="0" y="39"/>
                  </a:lnTo>
                  <a:lnTo>
                    <a:pt x="31" y="32"/>
                  </a:lnTo>
                  <a:lnTo>
                    <a:pt x="34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098" name="Line 226"/>
            <p:cNvSpPr>
              <a:spLocks noChangeShapeType="1"/>
            </p:cNvSpPr>
            <p:nvPr/>
          </p:nvSpPr>
          <p:spPr bwMode="auto">
            <a:xfrm>
              <a:off x="924" y="2257"/>
              <a:ext cx="99" cy="8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99" name="Freeform 227"/>
            <p:cNvSpPr>
              <a:spLocks/>
            </p:cNvSpPr>
            <p:nvPr/>
          </p:nvSpPr>
          <p:spPr bwMode="auto">
            <a:xfrm>
              <a:off x="988" y="2309"/>
              <a:ext cx="59" cy="5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8" y="54"/>
                </a:cxn>
                <a:cxn ang="0">
                  <a:pos x="0" y="40"/>
                </a:cxn>
                <a:cxn ang="0">
                  <a:pos x="32" y="32"/>
                </a:cxn>
                <a:cxn ang="0">
                  <a:pos x="35" y="0"/>
                </a:cxn>
              </a:cxnLst>
              <a:rect l="0" t="0" r="r" b="b"/>
              <a:pathLst>
                <a:path w="59" h="55">
                  <a:moveTo>
                    <a:pt x="35" y="0"/>
                  </a:moveTo>
                  <a:lnTo>
                    <a:pt x="58" y="54"/>
                  </a:lnTo>
                  <a:lnTo>
                    <a:pt x="0" y="40"/>
                  </a:lnTo>
                  <a:lnTo>
                    <a:pt x="32" y="32"/>
                  </a:lnTo>
                  <a:lnTo>
                    <a:pt x="35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100" name="Line 228"/>
            <p:cNvSpPr>
              <a:spLocks noChangeShapeType="1"/>
            </p:cNvSpPr>
            <p:nvPr/>
          </p:nvSpPr>
          <p:spPr bwMode="auto">
            <a:xfrm>
              <a:off x="1012" y="2153"/>
              <a:ext cx="99" cy="8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01" name="Freeform 229"/>
            <p:cNvSpPr>
              <a:spLocks/>
            </p:cNvSpPr>
            <p:nvPr/>
          </p:nvSpPr>
          <p:spPr bwMode="auto">
            <a:xfrm>
              <a:off x="1077" y="2204"/>
              <a:ext cx="58" cy="5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7" y="55"/>
                </a:cxn>
                <a:cxn ang="0">
                  <a:pos x="0" y="40"/>
                </a:cxn>
                <a:cxn ang="0">
                  <a:pos x="31" y="32"/>
                </a:cxn>
                <a:cxn ang="0">
                  <a:pos x="35" y="0"/>
                </a:cxn>
              </a:cxnLst>
              <a:rect l="0" t="0" r="r" b="b"/>
              <a:pathLst>
                <a:path w="58" h="56">
                  <a:moveTo>
                    <a:pt x="35" y="0"/>
                  </a:moveTo>
                  <a:lnTo>
                    <a:pt x="57" y="55"/>
                  </a:lnTo>
                  <a:lnTo>
                    <a:pt x="0" y="40"/>
                  </a:lnTo>
                  <a:lnTo>
                    <a:pt x="31" y="32"/>
                  </a:lnTo>
                  <a:lnTo>
                    <a:pt x="35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102" name="Arc 230"/>
          <p:cNvSpPr>
            <a:spLocks/>
          </p:cNvSpPr>
          <p:nvPr/>
        </p:nvSpPr>
        <p:spPr bwMode="auto">
          <a:xfrm>
            <a:off x="3917950" y="1798638"/>
            <a:ext cx="722313" cy="331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04" name="Freeform 232"/>
          <p:cNvSpPr>
            <a:spLocks/>
          </p:cNvSpPr>
          <p:nvPr/>
        </p:nvSpPr>
        <p:spPr bwMode="auto">
          <a:xfrm>
            <a:off x="3133725" y="1603375"/>
            <a:ext cx="1906588" cy="666750"/>
          </a:xfrm>
          <a:custGeom>
            <a:avLst/>
            <a:gdLst/>
            <a:ahLst/>
            <a:cxnLst>
              <a:cxn ang="0">
                <a:pos x="81" y="72"/>
              </a:cxn>
              <a:cxn ang="0">
                <a:pos x="260" y="72"/>
              </a:cxn>
              <a:cxn ang="0">
                <a:pos x="296" y="0"/>
              </a:cxn>
              <a:cxn ang="0">
                <a:pos x="340" y="72"/>
              </a:cxn>
              <a:cxn ang="0">
                <a:pos x="565" y="72"/>
              </a:cxn>
              <a:cxn ang="0">
                <a:pos x="565" y="278"/>
              </a:cxn>
              <a:cxn ang="0">
                <a:pos x="609" y="323"/>
              </a:cxn>
              <a:cxn ang="0">
                <a:pos x="547" y="368"/>
              </a:cxn>
              <a:cxn ang="0">
                <a:pos x="556" y="520"/>
              </a:cxn>
              <a:cxn ang="0">
                <a:pos x="359" y="520"/>
              </a:cxn>
              <a:cxn ang="0">
                <a:pos x="314" y="583"/>
              </a:cxn>
              <a:cxn ang="0">
                <a:pos x="287" y="511"/>
              </a:cxn>
              <a:cxn ang="0">
                <a:pos x="72" y="511"/>
              </a:cxn>
              <a:cxn ang="0">
                <a:pos x="63" y="332"/>
              </a:cxn>
              <a:cxn ang="0">
                <a:pos x="0" y="287"/>
              </a:cxn>
              <a:cxn ang="0">
                <a:pos x="63" y="251"/>
              </a:cxn>
              <a:cxn ang="0">
                <a:pos x="72" y="72"/>
              </a:cxn>
            </a:cxnLst>
            <a:rect l="0" t="0" r="r" b="b"/>
            <a:pathLst>
              <a:path w="610" h="584">
                <a:moveTo>
                  <a:pt x="81" y="72"/>
                </a:moveTo>
                <a:lnTo>
                  <a:pt x="260" y="72"/>
                </a:lnTo>
                <a:lnTo>
                  <a:pt x="296" y="0"/>
                </a:lnTo>
                <a:lnTo>
                  <a:pt x="340" y="72"/>
                </a:lnTo>
                <a:lnTo>
                  <a:pt x="565" y="72"/>
                </a:lnTo>
                <a:lnTo>
                  <a:pt x="565" y="278"/>
                </a:lnTo>
                <a:lnTo>
                  <a:pt x="609" y="323"/>
                </a:lnTo>
                <a:lnTo>
                  <a:pt x="547" y="368"/>
                </a:lnTo>
                <a:lnTo>
                  <a:pt x="556" y="520"/>
                </a:lnTo>
                <a:lnTo>
                  <a:pt x="359" y="520"/>
                </a:lnTo>
                <a:lnTo>
                  <a:pt x="314" y="583"/>
                </a:lnTo>
                <a:lnTo>
                  <a:pt x="287" y="511"/>
                </a:lnTo>
                <a:lnTo>
                  <a:pt x="72" y="511"/>
                </a:lnTo>
                <a:lnTo>
                  <a:pt x="63" y="332"/>
                </a:lnTo>
                <a:lnTo>
                  <a:pt x="0" y="287"/>
                </a:lnTo>
                <a:lnTo>
                  <a:pt x="63" y="251"/>
                </a:lnTo>
                <a:lnTo>
                  <a:pt x="72" y="72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05" name="Freeform 233"/>
          <p:cNvSpPr>
            <a:spLocks/>
          </p:cNvSpPr>
          <p:nvPr/>
        </p:nvSpPr>
        <p:spPr bwMode="auto">
          <a:xfrm rot="1465601">
            <a:off x="3225800" y="2252663"/>
            <a:ext cx="990600" cy="401637"/>
          </a:xfrm>
          <a:custGeom>
            <a:avLst/>
            <a:gdLst/>
            <a:ahLst/>
            <a:cxnLst>
              <a:cxn ang="0">
                <a:pos x="414" y="8"/>
              </a:cxn>
              <a:cxn ang="0">
                <a:pos x="335" y="39"/>
              </a:cxn>
              <a:cxn ang="0">
                <a:pos x="250" y="0"/>
              </a:cxn>
              <a:cxn ang="0">
                <a:pos x="221" y="155"/>
              </a:cxn>
              <a:cxn ang="0">
                <a:pos x="139" y="115"/>
              </a:cxn>
              <a:cxn ang="0">
                <a:pos x="0" y="170"/>
              </a:cxn>
            </a:cxnLst>
            <a:rect l="0" t="0" r="r" b="b"/>
            <a:pathLst>
              <a:path w="415" h="171">
                <a:moveTo>
                  <a:pt x="414" y="8"/>
                </a:moveTo>
                <a:lnTo>
                  <a:pt x="335" y="39"/>
                </a:lnTo>
                <a:lnTo>
                  <a:pt x="250" y="0"/>
                </a:lnTo>
                <a:lnTo>
                  <a:pt x="221" y="155"/>
                </a:lnTo>
                <a:lnTo>
                  <a:pt x="139" y="115"/>
                </a:lnTo>
                <a:lnTo>
                  <a:pt x="0" y="170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06" name="Freeform 234"/>
          <p:cNvSpPr>
            <a:spLocks/>
          </p:cNvSpPr>
          <p:nvPr/>
        </p:nvSpPr>
        <p:spPr bwMode="auto">
          <a:xfrm>
            <a:off x="2708275" y="2881313"/>
            <a:ext cx="1906588" cy="666750"/>
          </a:xfrm>
          <a:custGeom>
            <a:avLst/>
            <a:gdLst/>
            <a:ahLst/>
            <a:cxnLst>
              <a:cxn ang="0">
                <a:pos x="81" y="72"/>
              </a:cxn>
              <a:cxn ang="0">
                <a:pos x="260" y="72"/>
              </a:cxn>
              <a:cxn ang="0">
                <a:pos x="296" y="0"/>
              </a:cxn>
              <a:cxn ang="0">
                <a:pos x="340" y="72"/>
              </a:cxn>
              <a:cxn ang="0">
                <a:pos x="565" y="72"/>
              </a:cxn>
              <a:cxn ang="0">
                <a:pos x="565" y="278"/>
              </a:cxn>
              <a:cxn ang="0">
                <a:pos x="609" y="323"/>
              </a:cxn>
              <a:cxn ang="0">
                <a:pos x="547" y="368"/>
              </a:cxn>
              <a:cxn ang="0">
                <a:pos x="556" y="520"/>
              </a:cxn>
              <a:cxn ang="0">
                <a:pos x="359" y="520"/>
              </a:cxn>
              <a:cxn ang="0">
                <a:pos x="314" y="583"/>
              </a:cxn>
              <a:cxn ang="0">
                <a:pos x="287" y="511"/>
              </a:cxn>
              <a:cxn ang="0">
                <a:pos x="72" y="511"/>
              </a:cxn>
              <a:cxn ang="0">
                <a:pos x="63" y="332"/>
              </a:cxn>
              <a:cxn ang="0">
                <a:pos x="0" y="287"/>
              </a:cxn>
              <a:cxn ang="0">
                <a:pos x="63" y="251"/>
              </a:cxn>
              <a:cxn ang="0">
                <a:pos x="72" y="72"/>
              </a:cxn>
            </a:cxnLst>
            <a:rect l="0" t="0" r="r" b="b"/>
            <a:pathLst>
              <a:path w="610" h="584">
                <a:moveTo>
                  <a:pt x="81" y="72"/>
                </a:moveTo>
                <a:lnTo>
                  <a:pt x="260" y="72"/>
                </a:lnTo>
                <a:lnTo>
                  <a:pt x="296" y="0"/>
                </a:lnTo>
                <a:lnTo>
                  <a:pt x="340" y="72"/>
                </a:lnTo>
                <a:lnTo>
                  <a:pt x="565" y="72"/>
                </a:lnTo>
                <a:lnTo>
                  <a:pt x="565" y="278"/>
                </a:lnTo>
                <a:lnTo>
                  <a:pt x="609" y="323"/>
                </a:lnTo>
                <a:lnTo>
                  <a:pt x="547" y="368"/>
                </a:lnTo>
                <a:lnTo>
                  <a:pt x="556" y="520"/>
                </a:lnTo>
                <a:lnTo>
                  <a:pt x="359" y="520"/>
                </a:lnTo>
                <a:lnTo>
                  <a:pt x="314" y="583"/>
                </a:lnTo>
                <a:lnTo>
                  <a:pt x="287" y="511"/>
                </a:lnTo>
                <a:lnTo>
                  <a:pt x="72" y="511"/>
                </a:lnTo>
                <a:lnTo>
                  <a:pt x="63" y="332"/>
                </a:lnTo>
                <a:lnTo>
                  <a:pt x="0" y="287"/>
                </a:lnTo>
                <a:lnTo>
                  <a:pt x="63" y="251"/>
                </a:lnTo>
                <a:lnTo>
                  <a:pt x="72" y="72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35"/>
          <p:cNvGrpSpPr>
            <a:grpSpLocks/>
          </p:cNvGrpSpPr>
          <p:nvPr/>
        </p:nvGrpSpPr>
        <p:grpSpPr bwMode="auto">
          <a:xfrm rot="-2400255">
            <a:off x="3186113" y="2979738"/>
            <a:ext cx="504825" cy="473075"/>
            <a:chOff x="878" y="2127"/>
            <a:chExt cx="257" cy="237"/>
          </a:xfrm>
        </p:grpSpPr>
        <p:sp>
          <p:nvSpPr>
            <p:cNvPr id="80108" name="Line 236"/>
            <p:cNvSpPr>
              <a:spLocks noChangeShapeType="1"/>
            </p:cNvSpPr>
            <p:nvPr/>
          </p:nvSpPr>
          <p:spPr bwMode="auto">
            <a:xfrm flipH="1">
              <a:off x="919" y="2152"/>
              <a:ext cx="82" cy="9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09" name="Line 237"/>
            <p:cNvSpPr>
              <a:spLocks noChangeShapeType="1"/>
            </p:cNvSpPr>
            <p:nvPr/>
          </p:nvSpPr>
          <p:spPr bwMode="auto">
            <a:xfrm>
              <a:off x="878" y="2127"/>
              <a:ext cx="158" cy="13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10" name="Freeform 238"/>
            <p:cNvSpPr>
              <a:spLocks/>
            </p:cNvSpPr>
            <p:nvPr/>
          </p:nvSpPr>
          <p:spPr bwMode="auto">
            <a:xfrm>
              <a:off x="1002" y="2230"/>
              <a:ext cx="58" cy="5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7" y="54"/>
                </a:cxn>
                <a:cxn ang="0">
                  <a:pos x="0" y="39"/>
                </a:cxn>
                <a:cxn ang="0">
                  <a:pos x="31" y="32"/>
                </a:cxn>
                <a:cxn ang="0">
                  <a:pos x="34" y="0"/>
                </a:cxn>
              </a:cxnLst>
              <a:rect l="0" t="0" r="r" b="b"/>
              <a:pathLst>
                <a:path w="58" h="55">
                  <a:moveTo>
                    <a:pt x="34" y="0"/>
                  </a:moveTo>
                  <a:lnTo>
                    <a:pt x="57" y="54"/>
                  </a:lnTo>
                  <a:lnTo>
                    <a:pt x="0" y="39"/>
                  </a:lnTo>
                  <a:lnTo>
                    <a:pt x="31" y="32"/>
                  </a:lnTo>
                  <a:lnTo>
                    <a:pt x="34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111" name="Line 239"/>
            <p:cNvSpPr>
              <a:spLocks noChangeShapeType="1"/>
            </p:cNvSpPr>
            <p:nvPr/>
          </p:nvSpPr>
          <p:spPr bwMode="auto">
            <a:xfrm>
              <a:off x="924" y="2257"/>
              <a:ext cx="99" cy="8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12" name="Freeform 240"/>
            <p:cNvSpPr>
              <a:spLocks/>
            </p:cNvSpPr>
            <p:nvPr/>
          </p:nvSpPr>
          <p:spPr bwMode="auto">
            <a:xfrm>
              <a:off x="988" y="2309"/>
              <a:ext cx="59" cy="5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8" y="54"/>
                </a:cxn>
                <a:cxn ang="0">
                  <a:pos x="0" y="40"/>
                </a:cxn>
                <a:cxn ang="0">
                  <a:pos x="32" y="32"/>
                </a:cxn>
                <a:cxn ang="0">
                  <a:pos x="35" y="0"/>
                </a:cxn>
              </a:cxnLst>
              <a:rect l="0" t="0" r="r" b="b"/>
              <a:pathLst>
                <a:path w="59" h="55">
                  <a:moveTo>
                    <a:pt x="35" y="0"/>
                  </a:moveTo>
                  <a:lnTo>
                    <a:pt x="58" y="54"/>
                  </a:lnTo>
                  <a:lnTo>
                    <a:pt x="0" y="40"/>
                  </a:lnTo>
                  <a:lnTo>
                    <a:pt x="32" y="32"/>
                  </a:lnTo>
                  <a:lnTo>
                    <a:pt x="35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113" name="Line 241"/>
            <p:cNvSpPr>
              <a:spLocks noChangeShapeType="1"/>
            </p:cNvSpPr>
            <p:nvPr/>
          </p:nvSpPr>
          <p:spPr bwMode="auto">
            <a:xfrm>
              <a:off x="1012" y="2153"/>
              <a:ext cx="99" cy="8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14" name="Freeform 242"/>
            <p:cNvSpPr>
              <a:spLocks/>
            </p:cNvSpPr>
            <p:nvPr/>
          </p:nvSpPr>
          <p:spPr bwMode="auto">
            <a:xfrm>
              <a:off x="1077" y="2204"/>
              <a:ext cx="58" cy="5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7" y="55"/>
                </a:cxn>
                <a:cxn ang="0">
                  <a:pos x="0" y="40"/>
                </a:cxn>
                <a:cxn ang="0">
                  <a:pos x="31" y="32"/>
                </a:cxn>
                <a:cxn ang="0">
                  <a:pos x="35" y="0"/>
                </a:cxn>
              </a:cxnLst>
              <a:rect l="0" t="0" r="r" b="b"/>
              <a:pathLst>
                <a:path w="58" h="56">
                  <a:moveTo>
                    <a:pt x="35" y="0"/>
                  </a:moveTo>
                  <a:lnTo>
                    <a:pt x="57" y="55"/>
                  </a:lnTo>
                  <a:lnTo>
                    <a:pt x="0" y="40"/>
                  </a:lnTo>
                  <a:lnTo>
                    <a:pt x="31" y="32"/>
                  </a:lnTo>
                  <a:lnTo>
                    <a:pt x="35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116" name="Freeform 244"/>
          <p:cNvSpPr>
            <a:spLocks/>
          </p:cNvSpPr>
          <p:nvPr/>
        </p:nvSpPr>
        <p:spPr bwMode="auto">
          <a:xfrm>
            <a:off x="342900" y="2114550"/>
            <a:ext cx="847725" cy="774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" y="31"/>
              </a:cxn>
              <a:cxn ang="0">
                <a:pos x="44" y="53"/>
              </a:cxn>
              <a:cxn ang="0">
                <a:pos x="64" y="73"/>
              </a:cxn>
              <a:cxn ang="0">
                <a:pos x="100" y="99"/>
              </a:cxn>
              <a:cxn ang="0">
                <a:pos x="126" y="109"/>
              </a:cxn>
              <a:cxn ang="0">
                <a:pos x="154" y="117"/>
              </a:cxn>
              <a:cxn ang="0">
                <a:pos x="199" y="140"/>
              </a:cxn>
              <a:cxn ang="0">
                <a:pos x="232" y="159"/>
              </a:cxn>
              <a:cxn ang="0">
                <a:pos x="276" y="192"/>
              </a:cxn>
              <a:cxn ang="0">
                <a:pos x="320" y="225"/>
              </a:cxn>
              <a:cxn ang="0">
                <a:pos x="352" y="246"/>
              </a:cxn>
              <a:cxn ang="0">
                <a:pos x="398" y="271"/>
              </a:cxn>
              <a:cxn ang="0">
                <a:pos x="430" y="283"/>
              </a:cxn>
              <a:cxn ang="0">
                <a:pos x="461" y="298"/>
              </a:cxn>
              <a:cxn ang="0">
                <a:pos x="490" y="315"/>
              </a:cxn>
              <a:cxn ang="0">
                <a:pos x="510" y="328"/>
              </a:cxn>
              <a:cxn ang="0">
                <a:pos x="523" y="343"/>
              </a:cxn>
              <a:cxn ang="0">
                <a:pos x="533" y="370"/>
              </a:cxn>
              <a:cxn ang="0">
                <a:pos x="524" y="397"/>
              </a:cxn>
              <a:cxn ang="0">
                <a:pos x="510" y="404"/>
              </a:cxn>
              <a:cxn ang="0">
                <a:pos x="497" y="406"/>
              </a:cxn>
              <a:cxn ang="0">
                <a:pos x="492" y="424"/>
              </a:cxn>
              <a:cxn ang="0">
                <a:pos x="479" y="442"/>
              </a:cxn>
              <a:cxn ang="0">
                <a:pos x="461" y="449"/>
              </a:cxn>
              <a:cxn ang="0">
                <a:pos x="447" y="449"/>
              </a:cxn>
              <a:cxn ang="0">
                <a:pos x="431" y="444"/>
              </a:cxn>
              <a:cxn ang="0">
                <a:pos x="407" y="442"/>
              </a:cxn>
              <a:cxn ang="0">
                <a:pos x="366" y="442"/>
              </a:cxn>
              <a:cxn ang="0">
                <a:pos x="326" y="442"/>
              </a:cxn>
              <a:cxn ang="0">
                <a:pos x="289" y="440"/>
              </a:cxn>
              <a:cxn ang="0">
                <a:pos x="253" y="442"/>
              </a:cxn>
              <a:cxn ang="0">
                <a:pos x="226" y="451"/>
              </a:cxn>
              <a:cxn ang="0">
                <a:pos x="199" y="466"/>
              </a:cxn>
              <a:cxn ang="0">
                <a:pos x="172" y="478"/>
              </a:cxn>
              <a:cxn ang="0">
                <a:pos x="136" y="480"/>
              </a:cxn>
              <a:cxn ang="0">
                <a:pos x="100" y="478"/>
              </a:cxn>
              <a:cxn ang="0">
                <a:pos x="57" y="482"/>
              </a:cxn>
              <a:cxn ang="0">
                <a:pos x="19" y="487"/>
              </a:cxn>
            </a:cxnLst>
            <a:rect l="0" t="0" r="r" b="b"/>
            <a:pathLst>
              <a:path w="534" h="488">
                <a:moveTo>
                  <a:pt x="0" y="0"/>
                </a:moveTo>
                <a:lnTo>
                  <a:pt x="28" y="31"/>
                </a:lnTo>
                <a:lnTo>
                  <a:pt x="44" y="53"/>
                </a:lnTo>
                <a:lnTo>
                  <a:pt x="64" y="73"/>
                </a:lnTo>
                <a:lnTo>
                  <a:pt x="100" y="99"/>
                </a:lnTo>
                <a:lnTo>
                  <a:pt x="126" y="109"/>
                </a:lnTo>
                <a:lnTo>
                  <a:pt x="154" y="117"/>
                </a:lnTo>
                <a:lnTo>
                  <a:pt x="199" y="140"/>
                </a:lnTo>
                <a:lnTo>
                  <a:pt x="232" y="159"/>
                </a:lnTo>
                <a:lnTo>
                  <a:pt x="276" y="192"/>
                </a:lnTo>
                <a:lnTo>
                  <a:pt x="320" y="225"/>
                </a:lnTo>
                <a:lnTo>
                  <a:pt x="352" y="246"/>
                </a:lnTo>
                <a:lnTo>
                  <a:pt x="398" y="271"/>
                </a:lnTo>
                <a:lnTo>
                  <a:pt x="430" y="283"/>
                </a:lnTo>
                <a:lnTo>
                  <a:pt x="461" y="298"/>
                </a:lnTo>
                <a:lnTo>
                  <a:pt x="490" y="315"/>
                </a:lnTo>
                <a:lnTo>
                  <a:pt x="510" y="328"/>
                </a:lnTo>
                <a:lnTo>
                  <a:pt x="523" y="343"/>
                </a:lnTo>
                <a:lnTo>
                  <a:pt x="533" y="370"/>
                </a:lnTo>
                <a:lnTo>
                  <a:pt x="524" y="397"/>
                </a:lnTo>
                <a:lnTo>
                  <a:pt x="510" y="404"/>
                </a:lnTo>
                <a:lnTo>
                  <a:pt x="497" y="406"/>
                </a:lnTo>
                <a:lnTo>
                  <a:pt x="492" y="424"/>
                </a:lnTo>
                <a:lnTo>
                  <a:pt x="479" y="442"/>
                </a:lnTo>
                <a:lnTo>
                  <a:pt x="461" y="449"/>
                </a:lnTo>
                <a:lnTo>
                  <a:pt x="447" y="449"/>
                </a:lnTo>
                <a:lnTo>
                  <a:pt x="431" y="444"/>
                </a:lnTo>
                <a:lnTo>
                  <a:pt x="407" y="442"/>
                </a:lnTo>
                <a:lnTo>
                  <a:pt x="366" y="442"/>
                </a:lnTo>
                <a:lnTo>
                  <a:pt x="326" y="442"/>
                </a:lnTo>
                <a:lnTo>
                  <a:pt x="289" y="440"/>
                </a:lnTo>
                <a:lnTo>
                  <a:pt x="253" y="442"/>
                </a:lnTo>
                <a:lnTo>
                  <a:pt x="226" y="451"/>
                </a:lnTo>
                <a:lnTo>
                  <a:pt x="199" y="466"/>
                </a:lnTo>
                <a:lnTo>
                  <a:pt x="172" y="478"/>
                </a:lnTo>
                <a:lnTo>
                  <a:pt x="136" y="480"/>
                </a:lnTo>
                <a:lnTo>
                  <a:pt x="100" y="478"/>
                </a:lnTo>
                <a:lnTo>
                  <a:pt x="57" y="482"/>
                </a:lnTo>
                <a:lnTo>
                  <a:pt x="19" y="487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248"/>
          <p:cNvGrpSpPr>
            <a:grpSpLocks/>
          </p:cNvGrpSpPr>
          <p:nvPr/>
        </p:nvGrpSpPr>
        <p:grpSpPr bwMode="auto">
          <a:xfrm rot="-1388156">
            <a:off x="5902325" y="3632200"/>
            <a:ext cx="690563" cy="1825625"/>
            <a:chOff x="3809" y="2243"/>
            <a:chExt cx="435" cy="1150"/>
          </a:xfrm>
        </p:grpSpPr>
        <p:sp>
          <p:nvSpPr>
            <p:cNvPr id="80015" name="Freeform 143"/>
            <p:cNvSpPr>
              <a:spLocks/>
            </p:cNvSpPr>
            <p:nvPr/>
          </p:nvSpPr>
          <p:spPr bwMode="auto">
            <a:xfrm>
              <a:off x="3809" y="2243"/>
              <a:ext cx="406" cy="1150"/>
            </a:xfrm>
            <a:custGeom>
              <a:avLst/>
              <a:gdLst/>
              <a:ahLst/>
              <a:cxnLst>
                <a:cxn ang="0">
                  <a:pos x="405" y="282"/>
                </a:cxn>
                <a:cxn ang="0">
                  <a:pos x="401" y="233"/>
                </a:cxn>
                <a:cxn ang="0">
                  <a:pos x="391" y="183"/>
                </a:cxn>
                <a:cxn ang="0">
                  <a:pos x="372" y="117"/>
                </a:cxn>
                <a:cxn ang="0">
                  <a:pos x="335" y="63"/>
                </a:cxn>
                <a:cxn ang="0">
                  <a:pos x="302" y="23"/>
                </a:cxn>
                <a:cxn ang="0">
                  <a:pos x="258" y="5"/>
                </a:cxn>
                <a:cxn ang="0">
                  <a:pos x="223" y="0"/>
                </a:cxn>
                <a:cxn ang="0">
                  <a:pos x="188" y="11"/>
                </a:cxn>
                <a:cxn ang="0">
                  <a:pos x="160" y="19"/>
                </a:cxn>
                <a:cxn ang="0">
                  <a:pos x="136" y="36"/>
                </a:cxn>
                <a:cxn ang="0">
                  <a:pos x="93" y="92"/>
                </a:cxn>
                <a:cxn ang="0">
                  <a:pos x="81" y="127"/>
                </a:cxn>
                <a:cxn ang="0">
                  <a:pos x="77" y="165"/>
                </a:cxn>
                <a:cxn ang="0">
                  <a:pos x="69" y="227"/>
                </a:cxn>
                <a:cxn ang="0">
                  <a:pos x="64" y="291"/>
                </a:cxn>
                <a:cxn ang="0">
                  <a:pos x="51" y="383"/>
                </a:cxn>
                <a:cxn ang="0">
                  <a:pos x="39" y="451"/>
                </a:cxn>
                <a:cxn ang="0">
                  <a:pos x="18" y="549"/>
                </a:cxn>
                <a:cxn ang="0">
                  <a:pos x="9" y="593"/>
                </a:cxn>
                <a:cxn ang="0">
                  <a:pos x="3" y="646"/>
                </a:cxn>
                <a:cxn ang="0">
                  <a:pos x="0" y="714"/>
                </a:cxn>
                <a:cxn ang="0">
                  <a:pos x="1" y="806"/>
                </a:cxn>
                <a:cxn ang="0">
                  <a:pos x="0" y="834"/>
                </a:cxn>
                <a:cxn ang="0">
                  <a:pos x="10" y="860"/>
                </a:cxn>
                <a:cxn ang="0">
                  <a:pos x="19" y="873"/>
                </a:cxn>
                <a:cxn ang="0">
                  <a:pos x="32" y="885"/>
                </a:cxn>
                <a:cxn ang="0">
                  <a:pos x="50" y="900"/>
                </a:cxn>
                <a:cxn ang="0">
                  <a:pos x="68" y="914"/>
                </a:cxn>
                <a:cxn ang="0">
                  <a:pos x="89" y="923"/>
                </a:cxn>
                <a:cxn ang="0">
                  <a:pos x="135" y="935"/>
                </a:cxn>
                <a:cxn ang="0">
                  <a:pos x="166" y="940"/>
                </a:cxn>
                <a:cxn ang="0">
                  <a:pos x="197" y="936"/>
                </a:cxn>
                <a:cxn ang="0">
                  <a:pos x="244" y="925"/>
                </a:cxn>
                <a:cxn ang="0">
                  <a:pos x="308" y="891"/>
                </a:cxn>
                <a:cxn ang="0">
                  <a:pos x="319" y="877"/>
                </a:cxn>
                <a:cxn ang="0">
                  <a:pos x="326" y="860"/>
                </a:cxn>
                <a:cxn ang="0">
                  <a:pos x="337" y="822"/>
                </a:cxn>
                <a:cxn ang="0">
                  <a:pos x="342" y="801"/>
                </a:cxn>
                <a:cxn ang="0">
                  <a:pos x="344" y="781"/>
                </a:cxn>
                <a:cxn ang="0">
                  <a:pos x="346" y="769"/>
                </a:cxn>
                <a:cxn ang="0">
                  <a:pos x="348" y="758"/>
                </a:cxn>
                <a:cxn ang="0">
                  <a:pos x="353" y="739"/>
                </a:cxn>
                <a:cxn ang="0">
                  <a:pos x="357" y="720"/>
                </a:cxn>
                <a:cxn ang="0">
                  <a:pos x="357" y="713"/>
                </a:cxn>
                <a:cxn ang="0">
                  <a:pos x="357" y="706"/>
                </a:cxn>
              </a:cxnLst>
              <a:rect l="0" t="0" r="r" b="b"/>
              <a:pathLst>
                <a:path w="406" h="941">
                  <a:moveTo>
                    <a:pt x="405" y="282"/>
                  </a:moveTo>
                  <a:lnTo>
                    <a:pt x="401" y="233"/>
                  </a:lnTo>
                  <a:lnTo>
                    <a:pt x="391" y="183"/>
                  </a:lnTo>
                  <a:lnTo>
                    <a:pt x="372" y="117"/>
                  </a:lnTo>
                  <a:lnTo>
                    <a:pt x="335" y="63"/>
                  </a:lnTo>
                  <a:lnTo>
                    <a:pt x="302" y="23"/>
                  </a:lnTo>
                  <a:lnTo>
                    <a:pt x="258" y="5"/>
                  </a:lnTo>
                  <a:lnTo>
                    <a:pt x="223" y="0"/>
                  </a:lnTo>
                  <a:lnTo>
                    <a:pt x="188" y="11"/>
                  </a:lnTo>
                  <a:lnTo>
                    <a:pt x="160" y="19"/>
                  </a:lnTo>
                  <a:lnTo>
                    <a:pt x="136" y="36"/>
                  </a:lnTo>
                  <a:lnTo>
                    <a:pt x="93" y="92"/>
                  </a:lnTo>
                  <a:lnTo>
                    <a:pt x="81" y="127"/>
                  </a:lnTo>
                  <a:lnTo>
                    <a:pt x="77" y="165"/>
                  </a:lnTo>
                  <a:lnTo>
                    <a:pt x="69" y="227"/>
                  </a:lnTo>
                  <a:lnTo>
                    <a:pt x="64" y="291"/>
                  </a:lnTo>
                  <a:lnTo>
                    <a:pt x="51" y="383"/>
                  </a:lnTo>
                  <a:lnTo>
                    <a:pt x="39" y="451"/>
                  </a:lnTo>
                  <a:lnTo>
                    <a:pt x="18" y="549"/>
                  </a:lnTo>
                  <a:lnTo>
                    <a:pt x="9" y="593"/>
                  </a:lnTo>
                  <a:lnTo>
                    <a:pt x="3" y="646"/>
                  </a:lnTo>
                  <a:lnTo>
                    <a:pt x="0" y="714"/>
                  </a:lnTo>
                  <a:lnTo>
                    <a:pt x="1" y="806"/>
                  </a:lnTo>
                  <a:lnTo>
                    <a:pt x="0" y="834"/>
                  </a:lnTo>
                  <a:lnTo>
                    <a:pt x="10" y="860"/>
                  </a:lnTo>
                  <a:lnTo>
                    <a:pt x="19" y="873"/>
                  </a:lnTo>
                  <a:lnTo>
                    <a:pt x="32" y="885"/>
                  </a:lnTo>
                  <a:lnTo>
                    <a:pt x="50" y="900"/>
                  </a:lnTo>
                  <a:lnTo>
                    <a:pt x="68" y="914"/>
                  </a:lnTo>
                  <a:lnTo>
                    <a:pt x="89" y="923"/>
                  </a:lnTo>
                  <a:lnTo>
                    <a:pt x="135" y="935"/>
                  </a:lnTo>
                  <a:lnTo>
                    <a:pt x="166" y="940"/>
                  </a:lnTo>
                  <a:lnTo>
                    <a:pt x="197" y="936"/>
                  </a:lnTo>
                  <a:lnTo>
                    <a:pt x="244" y="925"/>
                  </a:lnTo>
                  <a:lnTo>
                    <a:pt x="308" y="891"/>
                  </a:lnTo>
                  <a:lnTo>
                    <a:pt x="319" y="877"/>
                  </a:lnTo>
                  <a:lnTo>
                    <a:pt x="326" y="860"/>
                  </a:lnTo>
                  <a:lnTo>
                    <a:pt x="337" y="822"/>
                  </a:lnTo>
                  <a:lnTo>
                    <a:pt x="342" y="801"/>
                  </a:lnTo>
                  <a:lnTo>
                    <a:pt x="344" y="781"/>
                  </a:lnTo>
                  <a:lnTo>
                    <a:pt x="346" y="769"/>
                  </a:lnTo>
                  <a:lnTo>
                    <a:pt x="348" y="758"/>
                  </a:lnTo>
                  <a:lnTo>
                    <a:pt x="353" y="739"/>
                  </a:lnTo>
                  <a:lnTo>
                    <a:pt x="357" y="720"/>
                  </a:lnTo>
                  <a:lnTo>
                    <a:pt x="357" y="713"/>
                  </a:lnTo>
                  <a:lnTo>
                    <a:pt x="357" y="706"/>
                  </a:lnTo>
                </a:path>
              </a:pathLst>
            </a:custGeom>
            <a:noFill/>
            <a:ln w="254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016" name="Line 144"/>
            <p:cNvSpPr>
              <a:spLocks noChangeShapeType="1"/>
            </p:cNvSpPr>
            <p:nvPr/>
          </p:nvSpPr>
          <p:spPr bwMode="auto">
            <a:xfrm>
              <a:off x="4145" y="2958"/>
              <a:ext cx="99" cy="0"/>
            </a:xfrm>
            <a:prstGeom prst="line">
              <a:avLst/>
            </a:prstGeom>
            <a:noFill/>
            <a:ln w="25400">
              <a:solidFill>
                <a:srgbClr val="0040B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18" name="Line 246"/>
            <p:cNvSpPr>
              <a:spLocks noChangeShapeType="1"/>
            </p:cNvSpPr>
            <p:nvPr/>
          </p:nvSpPr>
          <p:spPr bwMode="auto">
            <a:xfrm>
              <a:off x="4132" y="3027"/>
              <a:ext cx="99" cy="0"/>
            </a:xfrm>
            <a:prstGeom prst="line">
              <a:avLst/>
            </a:prstGeom>
            <a:noFill/>
            <a:ln w="25400">
              <a:solidFill>
                <a:srgbClr val="0040B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119" name="Line 247"/>
          <p:cNvSpPr>
            <a:spLocks noChangeShapeType="1"/>
          </p:cNvSpPr>
          <p:nvPr/>
        </p:nvSpPr>
        <p:spPr bwMode="auto">
          <a:xfrm flipH="1">
            <a:off x="5873750" y="3108325"/>
            <a:ext cx="119063" cy="60325"/>
          </a:xfrm>
          <a:prstGeom prst="line">
            <a:avLst/>
          </a:prstGeom>
          <a:noFill/>
          <a:ln w="25400">
            <a:solidFill>
              <a:srgbClr val="0040B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21" name="Freeform 249"/>
          <p:cNvSpPr>
            <a:spLocks/>
          </p:cNvSpPr>
          <p:nvPr/>
        </p:nvSpPr>
        <p:spPr bwMode="auto">
          <a:xfrm>
            <a:off x="198438" y="1652588"/>
            <a:ext cx="968375" cy="1979612"/>
          </a:xfrm>
          <a:custGeom>
            <a:avLst/>
            <a:gdLst/>
            <a:ahLst/>
            <a:cxnLst>
              <a:cxn ang="0">
                <a:pos x="81" y="72"/>
              </a:cxn>
              <a:cxn ang="0">
                <a:pos x="260" y="72"/>
              </a:cxn>
              <a:cxn ang="0">
                <a:pos x="296" y="0"/>
              </a:cxn>
              <a:cxn ang="0">
                <a:pos x="340" y="72"/>
              </a:cxn>
              <a:cxn ang="0">
                <a:pos x="565" y="72"/>
              </a:cxn>
              <a:cxn ang="0">
                <a:pos x="565" y="278"/>
              </a:cxn>
              <a:cxn ang="0">
                <a:pos x="609" y="323"/>
              </a:cxn>
              <a:cxn ang="0">
                <a:pos x="547" y="368"/>
              </a:cxn>
              <a:cxn ang="0">
                <a:pos x="556" y="520"/>
              </a:cxn>
              <a:cxn ang="0">
                <a:pos x="359" y="520"/>
              </a:cxn>
              <a:cxn ang="0">
                <a:pos x="314" y="583"/>
              </a:cxn>
              <a:cxn ang="0">
                <a:pos x="287" y="511"/>
              </a:cxn>
              <a:cxn ang="0">
                <a:pos x="72" y="511"/>
              </a:cxn>
              <a:cxn ang="0">
                <a:pos x="63" y="332"/>
              </a:cxn>
              <a:cxn ang="0">
                <a:pos x="0" y="287"/>
              </a:cxn>
              <a:cxn ang="0">
                <a:pos x="63" y="251"/>
              </a:cxn>
              <a:cxn ang="0">
                <a:pos x="72" y="72"/>
              </a:cxn>
            </a:cxnLst>
            <a:rect l="0" t="0" r="r" b="b"/>
            <a:pathLst>
              <a:path w="610" h="584">
                <a:moveTo>
                  <a:pt x="81" y="72"/>
                </a:moveTo>
                <a:lnTo>
                  <a:pt x="260" y="72"/>
                </a:lnTo>
                <a:lnTo>
                  <a:pt x="296" y="0"/>
                </a:lnTo>
                <a:lnTo>
                  <a:pt x="340" y="72"/>
                </a:lnTo>
                <a:lnTo>
                  <a:pt x="565" y="72"/>
                </a:lnTo>
                <a:lnTo>
                  <a:pt x="565" y="278"/>
                </a:lnTo>
                <a:lnTo>
                  <a:pt x="609" y="323"/>
                </a:lnTo>
                <a:lnTo>
                  <a:pt x="547" y="368"/>
                </a:lnTo>
                <a:lnTo>
                  <a:pt x="556" y="520"/>
                </a:lnTo>
                <a:lnTo>
                  <a:pt x="359" y="520"/>
                </a:lnTo>
                <a:lnTo>
                  <a:pt x="314" y="583"/>
                </a:lnTo>
                <a:lnTo>
                  <a:pt x="287" y="511"/>
                </a:lnTo>
                <a:lnTo>
                  <a:pt x="72" y="511"/>
                </a:lnTo>
                <a:lnTo>
                  <a:pt x="63" y="332"/>
                </a:lnTo>
                <a:lnTo>
                  <a:pt x="0" y="287"/>
                </a:lnTo>
                <a:lnTo>
                  <a:pt x="63" y="251"/>
                </a:lnTo>
                <a:lnTo>
                  <a:pt x="72" y="72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251"/>
          <p:cNvGrpSpPr>
            <a:grpSpLocks/>
          </p:cNvGrpSpPr>
          <p:nvPr/>
        </p:nvGrpSpPr>
        <p:grpSpPr bwMode="auto">
          <a:xfrm rot="2381812">
            <a:off x="1881188" y="3783013"/>
            <a:ext cx="414337" cy="381000"/>
            <a:chOff x="878" y="2127"/>
            <a:chExt cx="257" cy="237"/>
          </a:xfrm>
        </p:grpSpPr>
        <p:sp>
          <p:nvSpPr>
            <p:cNvPr id="80124" name="Line 252"/>
            <p:cNvSpPr>
              <a:spLocks noChangeShapeType="1"/>
            </p:cNvSpPr>
            <p:nvPr/>
          </p:nvSpPr>
          <p:spPr bwMode="auto">
            <a:xfrm flipH="1">
              <a:off x="919" y="2152"/>
              <a:ext cx="82" cy="9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25" name="Line 253"/>
            <p:cNvSpPr>
              <a:spLocks noChangeShapeType="1"/>
            </p:cNvSpPr>
            <p:nvPr/>
          </p:nvSpPr>
          <p:spPr bwMode="auto">
            <a:xfrm>
              <a:off x="878" y="2127"/>
              <a:ext cx="158" cy="13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26" name="Freeform 254"/>
            <p:cNvSpPr>
              <a:spLocks/>
            </p:cNvSpPr>
            <p:nvPr/>
          </p:nvSpPr>
          <p:spPr bwMode="auto">
            <a:xfrm>
              <a:off x="1002" y="2230"/>
              <a:ext cx="58" cy="5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7" y="54"/>
                </a:cxn>
                <a:cxn ang="0">
                  <a:pos x="0" y="39"/>
                </a:cxn>
                <a:cxn ang="0">
                  <a:pos x="31" y="32"/>
                </a:cxn>
                <a:cxn ang="0">
                  <a:pos x="34" y="0"/>
                </a:cxn>
              </a:cxnLst>
              <a:rect l="0" t="0" r="r" b="b"/>
              <a:pathLst>
                <a:path w="58" h="55">
                  <a:moveTo>
                    <a:pt x="34" y="0"/>
                  </a:moveTo>
                  <a:lnTo>
                    <a:pt x="57" y="54"/>
                  </a:lnTo>
                  <a:lnTo>
                    <a:pt x="0" y="39"/>
                  </a:lnTo>
                  <a:lnTo>
                    <a:pt x="31" y="32"/>
                  </a:lnTo>
                  <a:lnTo>
                    <a:pt x="34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127" name="Line 255"/>
            <p:cNvSpPr>
              <a:spLocks noChangeShapeType="1"/>
            </p:cNvSpPr>
            <p:nvPr/>
          </p:nvSpPr>
          <p:spPr bwMode="auto">
            <a:xfrm>
              <a:off x="924" y="2257"/>
              <a:ext cx="99" cy="8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28" name="Freeform 256"/>
            <p:cNvSpPr>
              <a:spLocks/>
            </p:cNvSpPr>
            <p:nvPr/>
          </p:nvSpPr>
          <p:spPr bwMode="auto">
            <a:xfrm>
              <a:off x="988" y="2309"/>
              <a:ext cx="59" cy="5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8" y="54"/>
                </a:cxn>
                <a:cxn ang="0">
                  <a:pos x="0" y="40"/>
                </a:cxn>
                <a:cxn ang="0">
                  <a:pos x="32" y="32"/>
                </a:cxn>
                <a:cxn ang="0">
                  <a:pos x="35" y="0"/>
                </a:cxn>
              </a:cxnLst>
              <a:rect l="0" t="0" r="r" b="b"/>
              <a:pathLst>
                <a:path w="59" h="55">
                  <a:moveTo>
                    <a:pt x="35" y="0"/>
                  </a:moveTo>
                  <a:lnTo>
                    <a:pt x="58" y="54"/>
                  </a:lnTo>
                  <a:lnTo>
                    <a:pt x="0" y="40"/>
                  </a:lnTo>
                  <a:lnTo>
                    <a:pt x="32" y="32"/>
                  </a:lnTo>
                  <a:lnTo>
                    <a:pt x="35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129" name="Line 257"/>
            <p:cNvSpPr>
              <a:spLocks noChangeShapeType="1"/>
            </p:cNvSpPr>
            <p:nvPr/>
          </p:nvSpPr>
          <p:spPr bwMode="auto">
            <a:xfrm>
              <a:off x="1012" y="2153"/>
              <a:ext cx="99" cy="8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30" name="Freeform 258"/>
            <p:cNvSpPr>
              <a:spLocks/>
            </p:cNvSpPr>
            <p:nvPr/>
          </p:nvSpPr>
          <p:spPr bwMode="auto">
            <a:xfrm>
              <a:off x="1077" y="2204"/>
              <a:ext cx="58" cy="5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7" y="55"/>
                </a:cxn>
                <a:cxn ang="0">
                  <a:pos x="0" y="40"/>
                </a:cxn>
                <a:cxn ang="0">
                  <a:pos x="31" y="32"/>
                </a:cxn>
                <a:cxn ang="0">
                  <a:pos x="35" y="0"/>
                </a:cxn>
              </a:cxnLst>
              <a:rect l="0" t="0" r="r" b="b"/>
              <a:pathLst>
                <a:path w="58" h="56">
                  <a:moveTo>
                    <a:pt x="35" y="0"/>
                  </a:moveTo>
                  <a:lnTo>
                    <a:pt x="57" y="55"/>
                  </a:lnTo>
                  <a:lnTo>
                    <a:pt x="0" y="40"/>
                  </a:lnTo>
                  <a:lnTo>
                    <a:pt x="31" y="32"/>
                  </a:lnTo>
                  <a:lnTo>
                    <a:pt x="35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131" name="Freeform 259"/>
          <p:cNvSpPr>
            <a:spLocks/>
          </p:cNvSpPr>
          <p:nvPr/>
        </p:nvSpPr>
        <p:spPr bwMode="auto">
          <a:xfrm rot="8278864">
            <a:off x="2906713" y="6030913"/>
            <a:ext cx="687387" cy="447675"/>
          </a:xfrm>
          <a:custGeom>
            <a:avLst/>
            <a:gdLst/>
            <a:ahLst/>
            <a:cxnLst>
              <a:cxn ang="0">
                <a:pos x="258" y="29"/>
              </a:cxn>
              <a:cxn ang="0">
                <a:pos x="219" y="64"/>
              </a:cxn>
              <a:cxn ang="0">
                <a:pos x="195" y="85"/>
              </a:cxn>
              <a:cxn ang="0">
                <a:pos x="170" y="103"/>
              </a:cxn>
              <a:cxn ang="0">
                <a:pos x="126" y="127"/>
              </a:cxn>
              <a:cxn ang="0">
                <a:pos x="108" y="133"/>
              </a:cxn>
              <a:cxn ang="0">
                <a:pos x="91" y="137"/>
              </a:cxn>
              <a:cxn ang="0">
                <a:pos x="65" y="144"/>
              </a:cxn>
              <a:cxn ang="0">
                <a:pos x="48" y="148"/>
              </a:cxn>
              <a:cxn ang="0">
                <a:pos x="33" y="154"/>
              </a:cxn>
              <a:cxn ang="0">
                <a:pos x="16" y="169"/>
              </a:cxn>
              <a:cxn ang="0">
                <a:pos x="1" y="212"/>
              </a:cxn>
              <a:cxn ang="0">
                <a:pos x="0" y="244"/>
              </a:cxn>
              <a:cxn ang="0">
                <a:pos x="16" y="265"/>
              </a:cxn>
              <a:cxn ang="0">
                <a:pos x="31" y="269"/>
              </a:cxn>
              <a:cxn ang="0">
                <a:pos x="53" y="264"/>
              </a:cxn>
              <a:cxn ang="0">
                <a:pos x="80" y="258"/>
              </a:cxn>
              <a:cxn ang="0">
                <a:pos x="107" y="256"/>
              </a:cxn>
              <a:cxn ang="0">
                <a:pos x="138" y="267"/>
              </a:cxn>
              <a:cxn ang="0">
                <a:pos x="169" y="276"/>
              </a:cxn>
              <a:cxn ang="0">
                <a:pos x="207" y="280"/>
              </a:cxn>
              <a:cxn ang="0">
                <a:pos x="231" y="281"/>
              </a:cxn>
              <a:cxn ang="0">
                <a:pos x="254" y="276"/>
              </a:cxn>
              <a:cxn ang="0">
                <a:pos x="286" y="260"/>
              </a:cxn>
              <a:cxn ang="0">
                <a:pos x="297" y="249"/>
              </a:cxn>
              <a:cxn ang="0">
                <a:pos x="308" y="235"/>
              </a:cxn>
              <a:cxn ang="0">
                <a:pos x="331" y="218"/>
              </a:cxn>
              <a:cxn ang="0">
                <a:pos x="369" y="188"/>
              </a:cxn>
              <a:cxn ang="0">
                <a:pos x="397" y="170"/>
              </a:cxn>
              <a:cxn ang="0">
                <a:pos x="417" y="149"/>
              </a:cxn>
              <a:cxn ang="0">
                <a:pos x="431" y="111"/>
              </a:cxn>
              <a:cxn ang="0">
                <a:pos x="432" y="74"/>
              </a:cxn>
              <a:cxn ang="0">
                <a:pos x="411" y="41"/>
              </a:cxn>
              <a:cxn ang="0">
                <a:pos x="390" y="19"/>
              </a:cxn>
              <a:cxn ang="0">
                <a:pos x="374" y="8"/>
              </a:cxn>
              <a:cxn ang="0">
                <a:pos x="324" y="0"/>
              </a:cxn>
              <a:cxn ang="0">
                <a:pos x="296" y="2"/>
              </a:cxn>
              <a:cxn ang="0">
                <a:pos x="272" y="16"/>
              </a:cxn>
              <a:cxn ang="0">
                <a:pos x="258" y="29"/>
              </a:cxn>
            </a:cxnLst>
            <a:rect l="0" t="0" r="r" b="b"/>
            <a:pathLst>
              <a:path w="433" h="282">
                <a:moveTo>
                  <a:pt x="258" y="29"/>
                </a:moveTo>
                <a:lnTo>
                  <a:pt x="219" y="64"/>
                </a:lnTo>
                <a:lnTo>
                  <a:pt x="195" y="85"/>
                </a:lnTo>
                <a:lnTo>
                  <a:pt x="170" y="103"/>
                </a:lnTo>
                <a:lnTo>
                  <a:pt x="126" y="127"/>
                </a:lnTo>
                <a:lnTo>
                  <a:pt x="108" y="133"/>
                </a:lnTo>
                <a:lnTo>
                  <a:pt x="91" y="137"/>
                </a:lnTo>
                <a:lnTo>
                  <a:pt x="65" y="144"/>
                </a:lnTo>
                <a:lnTo>
                  <a:pt x="48" y="148"/>
                </a:lnTo>
                <a:lnTo>
                  <a:pt x="33" y="154"/>
                </a:lnTo>
                <a:lnTo>
                  <a:pt x="16" y="169"/>
                </a:lnTo>
                <a:lnTo>
                  <a:pt x="1" y="212"/>
                </a:lnTo>
                <a:lnTo>
                  <a:pt x="0" y="244"/>
                </a:lnTo>
                <a:lnTo>
                  <a:pt x="16" y="265"/>
                </a:lnTo>
                <a:lnTo>
                  <a:pt x="31" y="269"/>
                </a:lnTo>
                <a:lnTo>
                  <a:pt x="53" y="264"/>
                </a:lnTo>
                <a:lnTo>
                  <a:pt x="80" y="258"/>
                </a:lnTo>
                <a:lnTo>
                  <a:pt x="107" y="256"/>
                </a:lnTo>
                <a:lnTo>
                  <a:pt x="138" y="267"/>
                </a:lnTo>
                <a:lnTo>
                  <a:pt x="169" y="276"/>
                </a:lnTo>
                <a:lnTo>
                  <a:pt x="207" y="280"/>
                </a:lnTo>
                <a:lnTo>
                  <a:pt x="231" y="281"/>
                </a:lnTo>
                <a:lnTo>
                  <a:pt x="254" y="276"/>
                </a:lnTo>
                <a:lnTo>
                  <a:pt x="286" y="260"/>
                </a:lnTo>
                <a:lnTo>
                  <a:pt x="297" y="249"/>
                </a:lnTo>
                <a:lnTo>
                  <a:pt x="308" y="235"/>
                </a:lnTo>
                <a:lnTo>
                  <a:pt x="331" y="218"/>
                </a:lnTo>
                <a:lnTo>
                  <a:pt x="369" y="188"/>
                </a:lnTo>
                <a:lnTo>
                  <a:pt x="397" y="170"/>
                </a:lnTo>
                <a:lnTo>
                  <a:pt x="417" y="149"/>
                </a:lnTo>
                <a:lnTo>
                  <a:pt x="431" y="111"/>
                </a:lnTo>
                <a:lnTo>
                  <a:pt x="432" y="74"/>
                </a:lnTo>
                <a:lnTo>
                  <a:pt x="411" y="41"/>
                </a:lnTo>
                <a:lnTo>
                  <a:pt x="390" y="19"/>
                </a:lnTo>
                <a:lnTo>
                  <a:pt x="374" y="8"/>
                </a:lnTo>
                <a:lnTo>
                  <a:pt x="324" y="0"/>
                </a:lnTo>
                <a:lnTo>
                  <a:pt x="296" y="2"/>
                </a:lnTo>
                <a:lnTo>
                  <a:pt x="272" y="16"/>
                </a:lnTo>
                <a:lnTo>
                  <a:pt x="258" y="29"/>
                </a:lnTo>
              </a:path>
            </a:pathLst>
          </a:custGeom>
          <a:solidFill>
            <a:srgbClr val="D9B38D"/>
          </a:solidFill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32" name="Freeform 260"/>
          <p:cNvSpPr>
            <a:spLocks/>
          </p:cNvSpPr>
          <p:nvPr/>
        </p:nvSpPr>
        <p:spPr bwMode="auto">
          <a:xfrm rot="18017802">
            <a:off x="2578100" y="6199188"/>
            <a:ext cx="493713" cy="268287"/>
          </a:xfrm>
          <a:custGeom>
            <a:avLst/>
            <a:gdLst/>
            <a:ahLst/>
            <a:cxnLst>
              <a:cxn ang="0">
                <a:pos x="258" y="29"/>
              </a:cxn>
              <a:cxn ang="0">
                <a:pos x="219" y="64"/>
              </a:cxn>
              <a:cxn ang="0">
                <a:pos x="195" y="85"/>
              </a:cxn>
              <a:cxn ang="0">
                <a:pos x="170" y="103"/>
              </a:cxn>
              <a:cxn ang="0">
                <a:pos x="126" y="127"/>
              </a:cxn>
              <a:cxn ang="0">
                <a:pos x="108" y="133"/>
              </a:cxn>
              <a:cxn ang="0">
                <a:pos x="91" y="137"/>
              </a:cxn>
              <a:cxn ang="0">
                <a:pos x="65" y="144"/>
              </a:cxn>
              <a:cxn ang="0">
                <a:pos x="48" y="148"/>
              </a:cxn>
              <a:cxn ang="0">
                <a:pos x="33" y="154"/>
              </a:cxn>
              <a:cxn ang="0">
                <a:pos x="16" y="169"/>
              </a:cxn>
              <a:cxn ang="0">
                <a:pos x="1" y="212"/>
              </a:cxn>
              <a:cxn ang="0">
                <a:pos x="0" y="244"/>
              </a:cxn>
              <a:cxn ang="0">
                <a:pos x="16" y="265"/>
              </a:cxn>
              <a:cxn ang="0">
                <a:pos x="31" y="269"/>
              </a:cxn>
              <a:cxn ang="0">
                <a:pos x="53" y="264"/>
              </a:cxn>
              <a:cxn ang="0">
                <a:pos x="80" y="258"/>
              </a:cxn>
              <a:cxn ang="0">
                <a:pos x="107" y="256"/>
              </a:cxn>
              <a:cxn ang="0">
                <a:pos x="138" y="267"/>
              </a:cxn>
              <a:cxn ang="0">
                <a:pos x="169" y="276"/>
              </a:cxn>
              <a:cxn ang="0">
                <a:pos x="207" y="280"/>
              </a:cxn>
              <a:cxn ang="0">
                <a:pos x="231" y="281"/>
              </a:cxn>
              <a:cxn ang="0">
                <a:pos x="254" y="276"/>
              </a:cxn>
              <a:cxn ang="0">
                <a:pos x="286" y="260"/>
              </a:cxn>
              <a:cxn ang="0">
                <a:pos x="297" y="249"/>
              </a:cxn>
              <a:cxn ang="0">
                <a:pos x="308" y="235"/>
              </a:cxn>
              <a:cxn ang="0">
                <a:pos x="331" y="218"/>
              </a:cxn>
              <a:cxn ang="0">
                <a:pos x="369" y="188"/>
              </a:cxn>
              <a:cxn ang="0">
                <a:pos x="397" y="170"/>
              </a:cxn>
              <a:cxn ang="0">
                <a:pos x="417" y="149"/>
              </a:cxn>
              <a:cxn ang="0">
                <a:pos x="431" y="111"/>
              </a:cxn>
              <a:cxn ang="0">
                <a:pos x="432" y="74"/>
              </a:cxn>
              <a:cxn ang="0">
                <a:pos x="411" y="41"/>
              </a:cxn>
              <a:cxn ang="0">
                <a:pos x="390" y="19"/>
              </a:cxn>
              <a:cxn ang="0">
                <a:pos x="374" y="8"/>
              </a:cxn>
              <a:cxn ang="0">
                <a:pos x="324" y="0"/>
              </a:cxn>
              <a:cxn ang="0">
                <a:pos x="296" y="2"/>
              </a:cxn>
              <a:cxn ang="0">
                <a:pos x="272" y="16"/>
              </a:cxn>
              <a:cxn ang="0">
                <a:pos x="258" y="29"/>
              </a:cxn>
            </a:cxnLst>
            <a:rect l="0" t="0" r="r" b="b"/>
            <a:pathLst>
              <a:path w="433" h="282">
                <a:moveTo>
                  <a:pt x="258" y="29"/>
                </a:moveTo>
                <a:lnTo>
                  <a:pt x="219" y="64"/>
                </a:lnTo>
                <a:lnTo>
                  <a:pt x="195" y="85"/>
                </a:lnTo>
                <a:lnTo>
                  <a:pt x="170" y="103"/>
                </a:lnTo>
                <a:lnTo>
                  <a:pt x="126" y="127"/>
                </a:lnTo>
                <a:lnTo>
                  <a:pt x="108" y="133"/>
                </a:lnTo>
                <a:lnTo>
                  <a:pt x="91" y="137"/>
                </a:lnTo>
                <a:lnTo>
                  <a:pt x="65" y="144"/>
                </a:lnTo>
                <a:lnTo>
                  <a:pt x="48" y="148"/>
                </a:lnTo>
                <a:lnTo>
                  <a:pt x="33" y="154"/>
                </a:lnTo>
                <a:lnTo>
                  <a:pt x="16" y="169"/>
                </a:lnTo>
                <a:lnTo>
                  <a:pt x="1" y="212"/>
                </a:lnTo>
                <a:lnTo>
                  <a:pt x="0" y="244"/>
                </a:lnTo>
                <a:lnTo>
                  <a:pt x="16" y="265"/>
                </a:lnTo>
                <a:lnTo>
                  <a:pt x="31" y="269"/>
                </a:lnTo>
                <a:lnTo>
                  <a:pt x="53" y="264"/>
                </a:lnTo>
                <a:lnTo>
                  <a:pt x="80" y="258"/>
                </a:lnTo>
                <a:lnTo>
                  <a:pt x="107" y="256"/>
                </a:lnTo>
                <a:lnTo>
                  <a:pt x="138" y="267"/>
                </a:lnTo>
                <a:lnTo>
                  <a:pt x="169" y="276"/>
                </a:lnTo>
                <a:lnTo>
                  <a:pt x="207" y="280"/>
                </a:lnTo>
                <a:lnTo>
                  <a:pt x="231" y="281"/>
                </a:lnTo>
                <a:lnTo>
                  <a:pt x="254" y="276"/>
                </a:lnTo>
                <a:lnTo>
                  <a:pt x="286" y="260"/>
                </a:lnTo>
                <a:lnTo>
                  <a:pt x="297" y="249"/>
                </a:lnTo>
                <a:lnTo>
                  <a:pt x="308" y="235"/>
                </a:lnTo>
                <a:lnTo>
                  <a:pt x="331" y="218"/>
                </a:lnTo>
                <a:lnTo>
                  <a:pt x="369" y="188"/>
                </a:lnTo>
                <a:lnTo>
                  <a:pt x="397" y="170"/>
                </a:lnTo>
                <a:lnTo>
                  <a:pt x="417" y="149"/>
                </a:lnTo>
                <a:lnTo>
                  <a:pt x="431" y="111"/>
                </a:lnTo>
                <a:lnTo>
                  <a:pt x="432" y="74"/>
                </a:lnTo>
                <a:lnTo>
                  <a:pt x="411" y="41"/>
                </a:lnTo>
                <a:lnTo>
                  <a:pt x="390" y="19"/>
                </a:lnTo>
                <a:lnTo>
                  <a:pt x="374" y="8"/>
                </a:lnTo>
                <a:lnTo>
                  <a:pt x="324" y="0"/>
                </a:lnTo>
                <a:lnTo>
                  <a:pt x="296" y="2"/>
                </a:lnTo>
                <a:lnTo>
                  <a:pt x="272" y="16"/>
                </a:lnTo>
                <a:lnTo>
                  <a:pt x="258" y="29"/>
                </a:lnTo>
              </a:path>
            </a:pathLst>
          </a:custGeom>
          <a:solidFill>
            <a:srgbClr val="D9B38D"/>
          </a:solidFill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33" name="Freeform 261"/>
          <p:cNvSpPr>
            <a:spLocks/>
          </p:cNvSpPr>
          <p:nvPr/>
        </p:nvSpPr>
        <p:spPr bwMode="auto">
          <a:xfrm rot="7599874">
            <a:off x="2336007" y="6179344"/>
            <a:ext cx="493712" cy="304800"/>
          </a:xfrm>
          <a:custGeom>
            <a:avLst/>
            <a:gdLst/>
            <a:ahLst/>
            <a:cxnLst>
              <a:cxn ang="0">
                <a:pos x="258" y="29"/>
              </a:cxn>
              <a:cxn ang="0">
                <a:pos x="219" y="64"/>
              </a:cxn>
              <a:cxn ang="0">
                <a:pos x="195" y="85"/>
              </a:cxn>
              <a:cxn ang="0">
                <a:pos x="170" y="103"/>
              </a:cxn>
              <a:cxn ang="0">
                <a:pos x="126" y="127"/>
              </a:cxn>
              <a:cxn ang="0">
                <a:pos x="108" y="133"/>
              </a:cxn>
              <a:cxn ang="0">
                <a:pos x="91" y="137"/>
              </a:cxn>
              <a:cxn ang="0">
                <a:pos x="65" y="144"/>
              </a:cxn>
              <a:cxn ang="0">
                <a:pos x="48" y="148"/>
              </a:cxn>
              <a:cxn ang="0">
                <a:pos x="33" y="154"/>
              </a:cxn>
              <a:cxn ang="0">
                <a:pos x="16" y="169"/>
              </a:cxn>
              <a:cxn ang="0">
                <a:pos x="1" y="212"/>
              </a:cxn>
              <a:cxn ang="0">
                <a:pos x="0" y="244"/>
              </a:cxn>
              <a:cxn ang="0">
                <a:pos x="16" y="265"/>
              </a:cxn>
              <a:cxn ang="0">
                <a:pos x="31" y="269"/>
              </a:cxn>
              <a:cxn ang="0">
                <a:pos x="53" y="264"/>
              </a:cxn>
              <a:cxn ang="0">
                <a:pos x="80" y="258"/>
              </a:cxn>
              <a:cxn ang="0">
                <a:pos x="107" y="256"/>
              </a:cxn>
              <a:cxn ang="0">
                <a:pos x="138" y="267"/>
              </a:cxn>
              <a:cxn ang="0">
                <a:pos x="169" y="276"/>
              </a:cxn>
              <a:cxn ang="0">
                <a:pos x="207" y="280"/>
              </a:cxn>
              <a:cxn ang="0">
                <a:pos x="231" y="281"/>
              </a:cxn>
              <a:cxn ang="0">
                <a:pos x="254" y="276"/>
              </a:cxn>
              <a:cxn ang="0">
                <a:pos x="286" y="260"/>
              </a:cxn>
              <a:cxn ang="0">
                <a:pos x="297" y="249"/>
              </a:cxn>
              <a:cxn ang="0">
                <a:pos x="308" y="235"/>
              </a:cxn>
              <a:cxn ang="0">
                <a:pos x="331" y="218"/>
              </a:cxn>
              <a:cxn ang="0">
                <a:pos x="369" y="188"/>
              </a:cxn>
              <a:cxn ang="0">
                <a:pos x="397" y="170"/>
              </a:cxn>
              <a:cxn ang="0">
                <a:pos x="417" y="149"/>
              </a:cxn>
              <a:cxn ang="0">
                <a:pos x="431" y="111"/>
              </a:cxn>
              <a:cxn ang="0">
                <a:pos x="432" y="74"/>
              </a:cxn>
              <a:cxn ang="0">
                <a:pos x="411" y="41"/>
              </a:cxn>
              <a:cxn ang="0">
                <a:pos x="390" y="19"/>
              </a:cxn>
              <a:cxn ang="0">
                <a:pos x="374" y="8"/>
              </a:cxn>
              <a:cxn ang="0">
                <a:pos x="324" y="0"/>
              </a:cxn>
              <a:cxn ang="0">
                <a:pos x="296" y="2"/>
              </a:cxn>
              <a:cxn ang="0">
                <a:pos x="272" y="16"/>
              </a:cxn>
              <a:cxn ang="0">
                <a:pos x="258" y="29"/>
              </a:cxn>
            </a:cxnLst>
            <a:rect l="0" t="0" r="r" b="b"/>
            <a:pathLst>
              <a:path w="433" h="282">
                <a:moveTo>
                  <a:pt x="258" y="29"/>
                </a:moveTo>
                <a:lnTo>
                  <a:pt x="219" y="64"/>
                </a:lnTo>
                <a:lnTo>
                  <a:pt x="195" y="85"/>
                </a:lnTo>
                <a:lnTo>
                  <a:pt x="170" y="103"/>
                </a:lnTo>
                <a:lnTo>
                  <a:pt x="126" y="127"/>
                </a:lnTo>
                <a:lnTo>
                  <a:pt x="108" y="133"/>
                </a:lnTo>
                <a:lnTo>
                  <a:pt x="91" y="137"/>
                </a:lnTo>
                <a:lnTo>
                  <a:pt x="65" y="144"/>
                </a:lnTo>
                <a:lnTo>
                  <a:pt x="48" y="148"/>
                </a:lnTo>
                <a:lnTo>
                  <a:pt x="33" y="154"/>
                </a:lnTo>
                <a:lnTo>
                  <a:pt x="16" y="169"/>
                </a:lnTo>
                <a:lnTo>
                  <a:pt x="1" y="212"/>
                </a:lnTo>
                <a:lnTo>
                  <a:pt x="0" y="244"/>
                </a:lnTo>
                <a:lnTo>
                  <a:pt x="16" y="265"/>
                </a:lnTo>
                <a:lnTo>
                  <a:pt x="31" y="269"/>
                </a:lnTo>
                <a:lnTo>
                  <a:pt x="53" y="264"/>
                </a:lnTo>
                <a:lnTo>
                  <a:pt x="80" y="258"/>
                </a:lnTo>
                <a:lnTo>
                  <a:pt x="107" y="256"/>
                </a:lnTo>
                <a:lnTo>
                  <a:pt x="138" y="267"/>
                </a:lnTo>
                <a:lnTo>
                  <a:pt x="169" y="276"/>
                </a:lnTo>
                <a:lnTo>
                  <a:pt x="207" y="280"/>
                </a:lnTo>
                <a:lnTo>
                  <a:pt x="231" y="281"/>
                </a:lnTo>
                <a:lnTo>
                  <a:pt x="254" y="276"/>
                </a:lnTo>
                <a:lnTo>
                  <a:pt x="286" y="260"/>
                </a:lnTo>
                <a:lnTo>
                  <a:pt x="297" y="249"/>
                </a:lnTo>
                <a:lnTo>
                  <a:pt x="308" y="235"/>
                </a:lnTo>
                <a:lnTo>
                  <a:pt x="331" y="218"/>
                </a:lnTo>
                <a:lnTo>
                  <a:pt x="369" y="188"/>
                </a:lnTo>
                <a:lnTo>
                  <a:pt x="397" y="170"/>
                </a:lnTo>
                <a:lnTo>
                  <a:pt x="417" y="149"/>
                </a:lnTo>
                <a:lnTo>
                  <a:pt x="431" y="111"/>
                </a:lnTo>
                <a:lnTo>
                  <a:pt x="432" y="74"/>
                </a:lnTo>
                <a:lnTo>
                  <a:pt x="411" y="41"/>
                </a:lnTo>
                <a:lnTo>
                  <a:pt x="390" y="19"/>
                </a:lnTo>
                <a:lnTo>
                  <a:pt x="374" y="8"/>
                </a:lnTo>
                <a:lnTo>
                  <a:pt x="324" y="0"/>
                </a:lnTo>
                <a:lnTo>
                  <a:pt x="296" y="2"/>
                </a:lnTo>
                <a:lnTo>
                  <a:pt x="272" y="16"/>
                </a:lnTo>
                <a:lnTo>
                  <a:pt x="258" y="29"/>
                </a:lnTo>
              </a:path>
            </a:pathLst>
          </a:custGeom>
          <a:solidFill>
            <a:srgbClr val="D9B38D"/>
          </a:solidFill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34" name="Rectangle 262"/>
          <p:cNvSpPr>
            <a:spLocks noChangeArrowheads="1"/>
          </p:cNvSpPr>
          <p:nvPr/>
        </p:nvSpPr>
        <p:spPr bwMode="auto">
          <a:xfrm>
            <a:off x="4270375" y="4540250"/>
            <a:ext cx="1038225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2X48 HR</a:t>
            </a:r>
          </a:p>
          <a:p>
            <a:r>
              <a:rPr lang="en-US" sz="1300" b="1">
                <a:solidFill>
                  <a:srgbClr val="000000"/>
                </a:solidFill>
              </a:rPr>
              <a:t>VOLCANO</a:t>
            </a:r>
          </a:p>
        </p:txBody>
      </p:sp>
      <p:sp>
        <p:nvSpPr>
          <p:cNvPr id="80135" name="Rectangle 263"/>
          <p:cNvSpPr>
            <a:spLocks noChangeArrowheads="1"/>
          </p:cNvSpPr>
          <p:nvPr/>
        </p:nvSpPr>
        <p:spPr bwMode="auto">
          <a:xfrm>
            <a:off x="5045075" y="6049963"/>
            <a:ext cx="1009650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3X48 HR</a:t>
            </a:r>
          </a:p>
          <a:p>
            <a:r>
              <a:rPr lang="en-US" sz="1300" b="1">
                <a:solidFill>
                  <a:srgbClr val="000000"/>
                </a:solidFill>
              </a:rPr>
              <a:t>VOLCANO</a:t>
            </a:r>
          </a:p>
        </p:txBody>
      </p:sp>
      <p:sp>
        <p:nvSpPr>
          <p:cNvPr id="80136" name="Rectangle 264"/>
          <p:cNvSpPr>
            <a:spLocks noChangeArrowheads="1"/>
          </p:cNvSpPr>
          <p:nvPr/>
        </p:nvSpPr>
        <p:spPr bwMode="auto">
          <a:xfrm>
            <a:off x="2282825" y="1338263"/>
            <a:ext cx="1009650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3X48 HR</a:t>
            </a:r>
          </a:p>
          <a:p>
            <a:r>
              <a:rPr lang="en-US" sz="1300" b="1">
                <a:solidFill>
                  <a:srgbClr val="000000"/>
                </a:solidFill>
              </a:rPr>
              <a:t>VOLCANO</a:t>
            </a:r>
          </a:p>
        </p:txBody>
      </p:sp>
      <p:sp>
        <p:nvSpPr>
          <p:cNvPr id="80137" name="Rectangle 265"/>
          <p:cNvSpPr>
            <a:spLocks noChangeArrowheads="1"/>
          </p:cNvSpPr>
          <p:nvPr/>
        </p:nvSpPr>
        <p:spPr bwMode="auto">
          <a:xfrm>
            <a:off x="1882775" y="2024063"/>
            <a:ext cx="1038225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2X48 HR</a:t>
            </a:r>
          </a:p>
          <a:p>
            <a:r>
              <a:rPr lang="en-US" sz="1300" b="1">
                <a:solidFill>
                  <a:srgbClr val="000000"/>
                </a:solidFill>
              </a:rPr>
              <a:t>VOLCANO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A9F257EC-2AC9-4DB5-A932-1220F564C37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10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1060" name="Picture 4" descr="W:\SW03B\SW03B\COG_Sketch.jpg"/>
            <p:cNvPicPr>
              <a:picLocks noChangeAspect="1" noChangeArrowheads="1"/>
            </p:cNvPicPr>
            <p:nvPr/>
          </p:nvPicPr>
          <p:blipFill>
            <a:blip r:embed="rId3" cstate="print"/>
            <a:srcRect l="37502" t="25212" r="12143" b="31296"/>
            <a:stretch>
              <a:fillRect/>
            </a:stretch>
          </p:blipFill>
          <p:spPr bwMode="auto">
            <a:xfrm>
              <a:off x="0" y="312"/>
              <a:ext cx="5760" cy="4008"/>
            </a:xfrm>
            <a:prstGeom prst="rect">
              <a:avLst/>
            </a:prstGeom>
            <a:noFill/>
          </p:spPr>
        </p:pic>
        <p:sp>
          <p:nvSpPr>
            <p:cNvPr id="301061" name="Line 5"/>
            <p:cNvSpPr>
              <a:spLocks noChangeShapeType="1"/>
            </p:cNvSpPr>
            <p:nvPr/>
          </p:nvSpPr>
          <p:spPr bwMode="auto">
            <a:xfrm>
              <a:off x="0" y="276"/>
              <a:ext cx="19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2" name="Line 6"/>
            <p:cNvSpPr>
              <a:spLocks noChangeShapeType="1"/>
            </p:cNvSpPr>
            <p:nvPr/>
          </p:nvSpPr>
          <p:spPr bwMode="auto">
            <a:xfrm flipV="1">
              <a:off x="1896" y="516"/>
              <a:ext cx="222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3" name="Line 7"/>
            <p:cNvSpPr>
              <a:spLocks noChangeShapeType="1"/>
            </p:cNvSpPr>
            <p:nvPr/>
          </p:nvSpPr>
          <p:spPr bwMode="auto">
            <a:xfrm>
              <a:off x="4548" y="528"/>
              <a:ext cx="105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4" name="Text Box 8"/>
            <p:cNvSpPr txBox="1">
              <a:spLocks noChangeArrowheads="1"/>
            </p:cNvSpPr>
            <p:nvPr/>
          </p:nvSpPr>
          <p:spPr bwMode="auto">
            <a:xfrm>
              <a:off x="4107" y="400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XXX</a:t>
              </a:r>
            </a:p>
          </p:txBody>
        </p:sp>
        <p:sp>
          <p:nvSpPr>
            <p:cNvPr id="301065" name="Line 9"/>
            <p:cNvSpPr>
              <a:spLocks noChangeShapeType="1"/>
            </p:cNvSpPr>
            <p:nvPr/>
          </p:nvSpPr>
          <p:spPr bwMode="auto">
            <a:xfrm>
              <a:off x="0" y="3059"/>
              <a:ext cx="2819" cy="11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6" name="Line 10"/>
            <p:cNvSpPr>
              <a:spLocks noChangeShapeType="1"/>
            </p:cNvSpPr>
            <p:nvPr/>
          </p:nvSpPr>
          <p:spPr bwMode="auto">
            <a:xfrm flipV="1">
              <a:off x="3916" y="4090"/>
              <a:ext cx="1844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7" name="Text Box 11"/>
            <p:cNvSpPr txBox="1">
              <a:spLocks noChangeArrowheads="1"/>
            </p:cNvSpPr>
            <p:nvPr/>
          </p:nvSpPr>
          <p:spPr bwMode="auto">
            <a:xfrm>
              <a:off x="3240" y="4048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X</a:t>
              </a:r>
            </a:p>
          </p:txBody>
        </p:sp>
        <p:sp>
          <p:nvSpPr>
            <p:cNvPr id="301068" name="Line 12"/>
            <p:cNvSpPr>
              <a:spLocks noChangeShapeType="1"/>
            </p:cNvSpPr>
            <p:nvPr/>
          </p:nvSpPr>
          <p:spPr bwMode="auto">
            <a:xfrm flipV="1">
              <a:off x="3429" y="4090"/>
              <a:ext cx="487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9" name="Line 13"/>
            <p:cNvSpPr>
              <a:spLocks noChangeShapeType="1"/>
            </p:cNvSpPr>
            <p:nvPr/>
          </p:nvSpPr>
          <p:spPr bwMode="auto">
            <a:xfrm flipV="1">
              <a:off x="2804" y="4172"/>
              <a:ext cx="428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0" name="Text Box 14"/>
            <p:cNvSpPr txBox="1">
              <a:spLocks noChangeArrowheads="1"/>
            </p:cNvSpPr>
            <p:nvPr/>
          </p:nvSpPr>
          <p:spPr bwMode="auto">
            <a:xfrm>
              <a:off x="918" y="48"/>
              <a:ext cx="4199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VISUALIZING THE SCHEME OF OBSTACLES</a:t>
              </a:r>
            </a:p>
          </p:txBody>
        </p:sp>
        <p:sp>
          <p:nvSpPr>
            <p:cNvPr id="301071" name="Rectangle 15" descr="Large confetti"/>
            <p:cNvSpPr>
              <a:spLocks noChangeArrowheads="1"/>
            </p:cNvSpPr>
            <p:nvPr/>
          </p:nvSpPr>
          <p:spPr bwMode="auto">
            <a:xfrm rot="7140163">
              <a:off x="2966" y="2837"/>
              <a:ext cx="190" cy="50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2" name="Rectangle 16" descr="Large confetti"/>
            <p:cNvSpPr>
              <a:spLocks noChangeArrowheads="1"/>
            </p:cNvSpPr>
            <p:nvPr/>
          </p:nvSpPr>
          <p:spPr bwMode="auto">
            <a:xfrm rot="8921661">
              <a:off x="3005" y="1828"/>
              <a:ext cx="55" cy="173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3" name="Arc 17"/>
            <p:cNvSpPr>
              <a:spLocks/>
            </p:cNvSpPr>
            <p:nvPr/>
          </p:nvSpPr>
          <p:spPr bwMode="auto">
            <a:xfrm rot="10380000">
              <a:off x="2256" y="2619"/>
              <a:ext cx="834" cy="687"/>
            </a:xfrm>
            <a:custGeom>
              <a:avLst/>
              <a:gdLst>
                <a:gd name="G0" fmla="+- 17867 0 0"/>
                <a:gd name="G1" fmla="+- 21600 0 0"/>
                <a:gd name="G2" fmla="+- 21600 0 0"/>
                <a:gd name="T0" fmla="*/ 0 w 17867"/>
                <a:gd name="T1" fmla="*/ 9461 h 21600"/>
                <a:gd name="T2" fmla="*/ 17848 w 17867"/>
                <a:gd name="T3" fmla="*/ 0 h 21600"/>
                <a:gd name="T4" fmla="*/ 17867 w 1786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67" h="21600" fill="none" extrusionOk="0">
                  <a:moveTo>
                    <a:pt x="0" y="9461"/>
                  </a:moveTo>
                  <a:cubicBezTo>
                    <a:pt x="4017" y="3548"/>
                    <a:pt x="10699" y="6"/>
                    <a:pt x="17848" y="0"/>
                  </a:cubicBezTo>
                </a:path>
                <a:path w="17867" h="21600" stroke="0" extrusionOk="0">
                  <a:moveTo>
                    <a:pt x="0" y="9461"/>
                  </a:moveTo>
                  <a:cubicBezTo>
                    <a:pt x="4017" y="3548"/>
                    <a:pt x="10699" y="6"/>
                    <a:pt x="17848" y="0"/>
                  </a:cubicBezTo>
                  <a:lnTo>
                    <a:pt x="17867" y="21600"/>
                  </a:lnTo>
                  <a:close/>
                </a:path>
              </a:pathLst>
            </a:custGeom>
            <a:noFill/>
            <a:ln w="38100" cap="rnd">
              <a:solidFill>
                <a:srgbClr val="669900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4" name="Freeform 18"/>
            <p:cNvSpPr>
              <a:spLocks/>
            </p:cNvSpPr>
            <p:nvPr/>
          </p:nvSpPr>
          <p:spPr bwMode="auto">
            <a:xfrm rot="-3107721">
              <a:off x="2285" y="1060"/>
              <a:ext cx="747" cy="254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390" y="140"/>
                </a:cxn>
                <a:cxn ang="0">
                  <a:pos x="549" y="383"/>
                </a:cxn>
                <a:cxn ang="0">
                  <a:pos x="754" y="0"/>
                </a:cxn>
                <a:cxn ang="0">
                  <a:pos x="926" y="198"/>
                </a:cxn>
                <a:cxn ang="0">
                  <a:pos x="1182" y="198"/>
                </a:cxn>
              </a:cxnLst>
              <a:rect l="0" t="0" r="r" b="b"/>
              <a:pathLst>
                <a:path w="1183" h="384">
                  <a:moveTo>
                    <a:pt x="0" y="140"/>
                  </a:moveTo>
                  <a:lnTo>
                    <a:pt x="390" y="140"/>
                  </a:lnTo>
                  <a:lnTo>
                    <a:pt x="549" y="383"/>
                  </a:lnTo>
                  <a:lnTo>
                    <a:pt x="754" y="0"/>
                  </a:lnTo>
                  <a:lnTo>
                    <a:pt x="926" y="198"/>
                  </a:lnTo>
                  <a:lnTo>
                    <a:pt x="1182" y="198"/>
                  </a:lnTo>
                </a:path>
              </a:pathLst>
            </a:custGeom>
            <a:noFill/>
            <a:ln w="38100" cap="rnd" cmpd="sng">
              <a:solidFill>
                <a:srgbClr val="6699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 rot="2679101">
              <a:off x="604" y="1390"/>
              <a:ext cx="643" cy="457"/>
              <a:chOff x="1395" y="2526"/>
              <a:chExt cx="887" cy="503"/>
            </a:xfrm>
          </p:grpSpPr>
          <p:sp>
            <p:nvSpPr>
              <p:cNvPr id="301076" name="Line 20"/>
              <p:cNvSpPr>
                <a:spLocks noChangeShapeType="1"/>
              </p:cNvSpPr>
              <p:nvPr/>
            </p:nvSpPr>
            <p:spPr bwMode="auto">
              <a:xfrm>
                <a:off x="1395" y="2793"/>
                <a:ext cx="803" cy="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77" name="Freeform 21"/>
              <p:cNvSpPr>
                <a:spLocks/>
              </p:cNvSpPr>
              <p:nvPr/>
            </p:nvSpPr>
            <p:spPr bwMode="auto">
              <a:xfrm>
                <a:off x="1672" y="2526"/>
                <a:ext cx="610" cy="503"/>
              </a:xfrm>
              <a:custGeom>
                <a:avLst/>
                <a:gdLst/>
                <a:ahLst/>
                <a:cxnLst>
                  <a:cxn ang="0">
                    <a:pos x="269" y="502"/>
                  </a:cxn>
                  <a:cxn ang="0">
                    <a:pos x="0" y="502"/>
                  </a:cxn>
                  <a:cxn ang="0">
                    <a:pos x="0" y="0"/>
                  </a:cxn>
                  <a:cxn ang="0">
                    <a:pos x="609" y="0"/>
                  </a:cxn>
                </a:cxnLst>
                <a:rect l="0" t="0" r="r" b="b"/>
                <a:pathLst>
                  <a:path w="610" h="503">
                    <a:moveTo>
                      <a:pt x="269" y="502"/>
                    </a:moveTo>
                    <a:lnTo>
                      <a:pt x="0" y="502"/>
                    </a:lnTo>
                    <a:lnTo>
                      <a:pt x="0" y="0"/>
                    </a:lnTo>
                    <a:lnTo>
                      <a:pt x="609" y="0"/>
                    </a:lnTo>
                  </a:path>
                </a:pathLst>
              </a:custGeom>
              <a:noFill/>
              <a:ln w="38100" cap="rnd" cmpd="sng">
                <a:solidFill>
                  <a:srgbClr val="669900"/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1078" name="Freeform 22"/>
            <p:cNvSpPr>
              <a:spLocks/>
            </p:cNvSpPr>
            <p:nvPr/>
          </p:nvSpPr>
          <p:spPr bwMode="auto">
            <a:xfrm rot="77346">
              <a:off x="4037" y="2740"/>
              <a:ext cx="747" cy="254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390" y="140"/>
                </a:cxn>
                <a:cxn ang="0">
                  <a:pos x="549" y="383"/>
                </a:cxn>
                <a:cxn ang="0">
                  <a:pos x="754" y="0"/>
                </a:cxn>
                <a:cxn ang="0">
                  <a:pos x="926" y="198"/>
                </a:cxn>
                <a:cxn ang="0">
                  <a:pos x="1182" y="198"/>
                </a:cxn>
              </a:cxnLst>
              <a:rect l="0" t="0" r="r" b="b"/>
              <a:pathLst>
                <a:path w="1183" h="384">
                  <a:moveTo>
                    <a:pt x="0" y="140"/>
                  </a:moveTo>
                  <a:lnTo>
                    <a:pt x="390" y="140"/>
                  </a:lnTo>
                  <a:lnTo>
                    <a:pt x="549" y="383"/>
                  </a:lnTo>
                  <a:lnTo>
                    <a:pt x="754" y="0"/>
                  </a:lnTo>
                  <a:lnTo>
                    <a:pt x="926" y="198"/>
                  </a:lnTo>
                  <a:lnTo>
                    <a:pt x="1182" y="198"/>
                  </a:lnTo>
                </a:path>
              </a:pathLst>
            </a:custGeom>
            <a:noFill/>
            <a:ln w="38100" cap="rnd" cmpd="sng">
              <a:solidFill>
                <a:srgbClr val="6699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1079" name="Rectangle 23" descr="Large confetti"/>
            <p:cNvSpPr>
              <a:spLocks noChangeArrowheads="1"/>
            </p:cNvSpPr>
            <p:nvPr/>
          </p:nvSpPr>
          <p:spPr bwMode="auto">
            <a:xfrm rot="7140163">
              <a:off x="3070" y="2810"/>
              <a:ext cx="164" cy="55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 rot="-1242812">
              <a:off x="2181" y="567"/>
              <a:ext cx="875" cy="1078"/>
              <a:chOff x="2489" y="928"/>
              <a:chExt cx="192" cy="281"/>
            </a:xfrm>
          </p:grpSpPr>
          <p:sp>
            <p:nvSpPr>
              <p:cNvPr id="301081" name="Freeform 25"/>
              <p:cNvSpPr>
                <a:spLocks/>
              </p:cNvSpPr>
              <p:nvPr/>
            </p:nvSpPr>
            <p:spPr bwMode="auto">
              <a:xfrm>
                <a:off x="2489" y="928"/>
                <a:ext cx="192" cy="281"/>
              </a:xfrm>
              <a:custGeom>
                <a:avLst/>
                <a:gdLst/>
                <a:ahLst/>
                <a:cxnLst>
                  <a:cxn ang="0">
                    <a:pos x="114" y="64"/>
                  </a:cxn>
                  <a:cxn ang="0">
                    <a:pos x="101" y="46"/>
                  </a:cxn>
                  <a:cxn ang="0">
                    <a:pos x="94" y="32"/>
                  </a:cxn>
                  <a:cxn ang="0">
                    <a:pos x="85" y="21"/>
                  </a:cxn>
                  <a:cxn ang="0">
                    <a:pos x="68" y="10"/>
                  </a:cxn>
                  <a:cxn ang="0">
                    <a:pos x="39" y="0"/>
                  </a:cxn>
                  <a:cxn ang="0">
                    <a:pos x="14" y="10"/>
                  </a:cxn>
                  <a:cxn ang="0">
                    <a:pos x="6" y="20"/>
                  </a:cxn>
                  <a:cxn ang="0">
                    <a:pos x="5" y="37"/>
                  </a:cxn>
                  <a:cxn ang="0">
                    <a:pos x="0" y="92"/>
                  </a:cxn>
                  <a:cxn ang="0">
                    <a:pos x="14" y="146"/>
                  </a:cxn>
                  <a:cxn ang="0">
                    <a:pos x="24" y="170"/>
                  </a:cxn>
                  <a:cxn ang="0">
                    <a:pos x="41" y="191"/>
                  </a:cxn>
                  <a:cxn ang="0">
                    <a:pos x="71" y="224"/>
                  </a:cxn>
                  <a:cxn ang="0">
                    <a:pos x="104" y="254"/>
                  </a:cxn>
                  <a:cxn ang="0">
                    <a:pos x="112" y="265"/>
                  </a:cxn>
                  <a:cxn ang="0">
                    <a:pos x="123" y="272"/>
                  </a:cxn>
                  <a:cxn ang="0">
                    <a:pos x="146" y="280"/>
                  </a:cxn>
                  <a:cxn ang="0">
                    <a:pos x="168" y="272"/>
                  </a:cxn>
                  <a:cxn ang="0">
                    <a:pos x="181" y="254"/>
                  </a:cxn>
                  <a:cxn ang="0">
                    <a:pos x="186" y="227"/>
                  </a:cxn>
                  <a:cxn ang="0">
                    <a:pos x="191" y="199"/>
                  </a:cxn>
                  <a:cxn ang="0">
                    <a:pos x="186" y="172"/>
                  </a:cxn>
                  <a:cxn ang="0">
                    <a:pos x="178" y="158"/>
                  </a:cxn>
                  <a:cxn ang="0">
                    <a:pos x="168" y="146"/>
                  </a:cxn>
                </a:cxnLst>
                <a:rect l="0" t="0" r="r" b="b"/>
                <a:pathLst>
                  <a:path w="192" h="281">
                    <a:moveTo>
                      <a:pt x="114" y="64"/>
                    </a:moveTo>
                    <a:lnTo>
                      <a:pt x="101" y="46"/>
                    </a:lnTo>
                    <a:lnTo>
                      <a:pt x="94" y="32"/>
                    </a:lnTo>
                    <a:lnTo>
                      <a:pt x="85" y="21"/>
                    </a:lnTo>
                    <a:lnTo>
                      <a:pt x="68" y="10"/>
                    </a:lnTo>
                    <a:lnTo>
                      <a:pt x="39" y="0"/>
                    </a:lnTo>
                    <a:lnTo>
                      <a:pt x="14" y="10"/>
                    </a:lnTo>
                    <a:lnTo>
                      <a:pt x="6" y="20"/>
                    </a:lnTo>
                    <a:lnTo>
                      <a:pt x="5" y="37"/>
                    </a:lnTo>
                    <a:lnTo>
                      <a:pt x="0" y="92"/>
                    </a:lnTo>
                    <a:lnTo>
                      <a:pt x="14" y="146"/>
                    </a:lnTo>
                    <a:lnTo>
                      <a:pt x="24" y="170"/>
                    </a:lnTo>
                    <a:lnTo>
                      <a:pt x="41" y="191"/>
                    </a:lnTo>
                    <a:lnTo>
                      <a:pt x="71" y="224"/>
                    </a:lnTo>
                    <a:lnTo>
                      <a:pt x="104" y="254"/>
                    </a:lnTo>
                    <a:lnTo>
                      <a:pt x="112" y="265"/>
                    </a:lnTo>
                    <a:lnTo>
                      <a:pt x="123" y="272"/>
                    </a:lnTo>
                    <a:lnTo>
                      <a:pt x="146" y="280"/>
                    </a:lnTo>
                    <a:lnTo>
                      <a:pt x="168" y="272"/>
                    </a:lnTo>
                    <a:lnTo>
                      <a:pt x="181" y="254"/>
                    </a:lnTo>
                    <a:lnTo>
                      <a:pt x="186" y="227"/>
                    </a:lnTo>
                    <a:lnTo>
                      <a:pt x="191" y="199"/>
                    </a:lnTo>
                    <a:lnTo>
                      <a:pt x="186" y="172"/>
                    </a:lnTo>
                    <a:lnTo>
                      <a:pt x="178" y="158"/>
                    </a:lnTo>
                    <a:lnTo>
                      <a:pt x="168" y="146"/>
                    </a:lnTo>
                  </a:path>
                </a:pathLst>
              </a:custGeom>
              <a:noFill/>
              <a:ln w="38100" cap="rnd" cmpd="sng">
                <a:solidFill>
                  <a:srgbClr val="0040B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82" name="Line 26"/>
              <p:cNvSpPr>
                <a:spLocks noChangeShapeType="1"/>
              </p:cNvSpPr>
              <p:nvPr/>
            </p:nvSpPr>
            <p:spPr bwMode="auto">
              <a:xfrm flipH="1">
                <a:off x="2596" y="1022"/>
                <a:ext cx="75" cy="38"/>
              </a:xfrm>
              <a:prstGeom prst="line">
                <a:avLst/>
              </a:prstGeom>
              <a:noFill/>
              <a:ln w="38100">
                <a:solidFill>
                  <a:srgbClr val="0040B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083" name="Freeform 27"/>
            <p:cNvSpPr>
              <a:spLocks/>
            </p:cNvSpPr>
            <p:nvPr/>
          </p:nvSpPr>
          <p:spPr bwMode="auto">
            <a:xfrm>
              <a:off x="4434" y="482"/>
              <a:ext cx="1201" cy="1056"/>
            </a:xfrm>
            <a:custGeom>
              <a:avLst/>
              <a:gdLst/>
              <a:ahLst/>
              <a:cxnLst>
                <a:cxn ang="0">
                  <a:pos x="81" y="72"/>
                </a:cxn>
                <a:cxn ang="0">
                  <a:pos x="260" y="72"/>
                </a:cxn>
                <a:cxn ang="0">
                  <a:pos x="296" y="0"/>
                </a:cxn>
                <a:cxn ang="0">
                  <a:pos x="340" y="72"/>
                </a:cxn>
                <a:cxn ang="0">
                  <a:pos x="565" y="72"/>
                </a:cxn>
                <a:cxn ang="0">
                  <a:pos x="565" y="278"/>
                </a:cxn>
                <a:cxn ang="0">
                  <a:pos x="609" y="323"/>
                </a:cxn>
                <a:cxn ang="0">
                  <a:pos x="547" y="368"/>
                </a:cxn>
                <a:cxn ang="0">
                  <a:pos x="556" y="520"/>
                </a:cxn>
                <a:cxn ang="0">
                  <a:pos x="359" y="520"/>
                </a:cxn>
                <a:cxn ang="0">
                  <a:pos x="314" y="583"/>
                </a:cxn>
                <a:cxn ang="0">
                  <a:pos x="287" y="511"/>
                </a:cxn>
                <a:cxn ang="0">
                  <a:pos x="72" y="511"/>
                </a:cxn>
                <a:cxn ang="0">
                  <a:pos x="63" y="332"/>
                </a:cxn>
                <a:cxn ang="0">
                  <a:pos x="0" y="287"/>
                </a:cxn>
                <a:cxn ang="0">
                  <a:pos x="63" y="251"/>
                </a:cxn>
                <a:cxn ang="0">
                  <a:pos x="72" y="72"/>
                </a:cxn>
              </a:cxnLst>
              <a:rect l="0" t="0" r="r" b="b"/>
              <a:pathLst>
                <a:path w="610" h="584">
                  <a:moveTo>
                    <a:pt x="81" y="72"/>
                  </a:moveTo>
                  <a:lnTo>
                    <a:pt x="260" y="72"/>
                  </a:lnTo>
                  <a:lnTo>
                    <a:pt x="296" y="0"/>
                  </a:lnTo>
                  <a:lnTo>
                    <a:pt x="340" y="72"/>
                  </a:lnTo>
                  <a:lnTo>
                    <a:pt x="565" y="72"/>
                  </a:lnTo>
                  <a:lnTo>
                    <a:pt x="565" y="278"/>
                  </a:lnTo>
                  <a:lnTo>
                    <a:pt x="609" y="323"/>
                  </a:lnTo>
                  <a:lnTo>
                    <a:pt x="547" y="368"/>
                  </a:lnTo>
                  <a:lnTo>
                    <a:pt x="556" y="520"/>
                  </a:lnTo>
                  <a:lnTo>
                    <a:pt x="359" y="520"/>
                  </a:lnTo>
                  <a:lnTo>
                    <a:pt x="314" y="583"/>
                  </a:lnTo>
                  <a:lnTo>
                    <a:pt x="287" y="511"/>
                  </a:lnTo>
                  <a:lnTo>
                    <a:pt x="72" y="511"/>
                  </a:lnTo>
                  <a:lnTo>
                    <a:pt x="63" y="332"/>
                  </a:lnTo>
                  <a:lnTo>
                    <a:pt x="0" y="287"/>
                  </a:lnTo>
                  <a:lnTo>
                    <a:pt x="63" y="251"/>
                  </a:lnTo>
                  <a:lnTo>
                    <a:pt x="72" y="72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1084" name="Rectangle 28" descr="Large confetti"/>
            <p:cNvSpPr>
              <a:spLocks noChangeArrowheads="1"/>
            </p:cNvSpPr>
            <p:nvPr/>
          </p:nvSpPr>
          <p:spPr bwMode="auto">
            <a:xfrm rot="3646544">
              <a:off x="3418" y="1958"/>
              <a:ext cx="164" cy="55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85" name="Freeform 29"/>
            <p:cNvSpPr>
              <a:spLocks/>
            </p:cNvSpPr>
            <p:nvPr/>
          </p:nvSpPr>
          <p:spPr bwMode="auto">
            <a:xfrm rot="8735244" flipV="1">
              <a:off x="2104" y="271"/>
              <a:ext cx="1231" cy="1546"/>
            </a:xfrm>
            <a:custGeom>
              <a:avLst/>
              <a:gdLst/>
              <a:ahLst/>
              <a:cxnLst>
                <a:cxn ang="0">
                  <a:pos x="872" y="54"/>
                </a:cxn>
                <a:cxn ang="0">
                  <a:pos x="524" y="203"/>
                </a:cxn>
                <a:cxn ang="0">
                  <a:pos x="470" y="181"/>
                </a:cxn>
                <a:cxn ang="0">
                  <a:pos x="456" y="235"/>
                </a:cxn>
                <a:cxn ang="0">
                  <a:pos x="0" y="465"/>
                </a:cxn>
                <a:cxn ang="0">
                  <a:pos x="99" y="709"/>
                </a:cxn>
                <a:cxn ang="0">
                  <a:pos x="63" y="767"/>
                </a:cxn>
                <a:cxn ang="0">
                  <a:pos x="126" y="772"/>
                </a:cxn>
                <a:cxn ang="0">
                  <a:pos x="285" y="1142"/>
                </a:cxn>
                <a:cxn ang="0">
                  <a:pos x="673" y="970"/>
                </a:cxn>
                <a:cxn ang="0">
                  <a:pos x="714" y="998"/>
                </a:cxn>
                <a:cxn ang="0">
                  <a:pos x="722" y="930"/>
                </a:cxn>
                <a:cxn ang="0">
                  <a:pos x="1039" y="795"/>
                </a:cxn>
                <a:cxn ang="0">
                  <a:pos x="1007" y="397"/>
                </a:cxn>
                <a:cxn ang="0">
                  <a:pos x="1048" y="366"/>
                </a:cxn>
                <a:cxn ang="0">
                  <a:pos x="980" y="338"/>
                </a:cxn>
                <a:cxn ang="0">
                  <a:pos x="939" y="0"/>
                </a:cxn>
                <a:cxn ang="0">
                  <a:pos x="867" y="59"/>
                </a:cxn>
              </a:cxnLst>
              <a:rect l="0" t="0" r="r" b="b"/>
              <a:pathLst>
                <a:path w="1049" h="1143">
                  <a:moveTo>
                    <a:pt x="872" y="54"/>
                  </a:moveTo>
                  <a:lnTo>
                    <a:pt x="524" y="203"/>
                  </a:lnTo>
                  <a:lnTo>
                    <a:pt x="470" y="181"/>
                  </a:lnTo>
                  <a:lnTo>
                    <a:pt x="456" y="235"/>
                  </a:lnTo>
                  <a:lnTo>
                    <a:pt x="0" y="465"/>
                  </a:lnTo>
                  <a:lnTo>
                    <a:pt x="99" y="709"/>
                  </a:lnTo>
                  <a:lnTo>
                    <a:pt x="63" y="767"/>
                  </a:lnTo>
                  <a:lnTo>
                    <a:pt x="126" y="772"/>
                  </a:lnTo>
                  <a:lnTo>
                    <a:pt x="285" y="1142"/>
                  </a:lnTo>
                  <a:lnTo>
                    <a:pt x="673" y="970"/>
                  </a:lnTo>
                  <a:lnTo>
                    <a:pt x="714" y="998"/>
                  </a:lnTo>
                  <a:lnTo>
                    <a:pt x="722" y="930"/>
                  </a:lnTo>
                  <a:lnTo>
                    <a:pt x="1039" y="795"/>
                  </a:lnTo>
                  <a:lnTo>
                    <a:pt x="1007" y="397"/>
                  </a:lnTo>
                  <a:lnTo>
                    <a:pt x="1048" y="366"/>
                  </a:lnTo>
                  <a:lnTo>
                    <a:pt x="980" y="338"/>
                  </a:lnTo>
                  <a:lnTo>
                    <a:pt x="939" y="0"/>
                  </a:lnTo>
                  <a:lnTo>
                    <a:pt x="867" y="59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1086" name="Rectangle 30" descr="Large confetti"/>
            <p:cNvSpPr>
              <a:spLocks noChangeArrowheads="1"/>
            </p:cNvSpPr>
            <p:nvPr/>
          </p:nvSpPr>
          <p:spPr bwMode="auto">
            <a:xfrm rot="3646544">
              <a:off x="4114" y="2630"/>
              <a:ext cx="164" cy="55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87" name="Rectangle 31" descr="Large confetti"/>
            <p:cNvSpPr>
              <a:spLocks noChangeArrowheads="1"/>
            </p:cNvSpPr>
            <p:nvPr/>
          </p:nvSpPr>
          <p:spPr bwMode="auto">
            <a:xfrm rot="5496508">
              <a:off x="4150" y="2978"/>
              <a:ext cx="164" cy="55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2"/>
            <p:cNvGrpSpPr>
              <a:grpSpLocks/>
            </p:cNvGrpSpPr>
            <p:nvPr/>
          </p:nvGrpSpPr>
          <p:grpSpPr bwMode="auto">
            <a:xfrm rot="3471378">
              <a:off x="2783" y="2368"/>
              <a:ext cx="133" cy="164"/>
              <a:chOff x="1835" y="2692"/>
              <a:chExt cx="133" cy="164"/>
            </a:xfrm>
          </p:grpSpPr>
          <p:sp>
            <p:nvSpPr>
              <p:cNvPr id="301089" name="AutoShape 33"/>
              <p:cNvSpPr>
                <a:spLocks noChangeArrowheads="1"/>
              </p:cNvSpPr>
              <p:nvPr/>
            </p:nvSpPr>
            <p:spPr bwMode="auto">
              <a:xfrm>
                <a:off x="1898" y="2799"/>
                <a:ext cx="70" cy="57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90" name="AutoShape 34"/>
              <p:cNvSpPr>
                <a:spLocks noChangeArrowheads="1"/>
              </p:cNvSpPr>
              <p:nvPr/>
            </p:nvSpPr>
            <p:spPr bwMode="auto">
              <a:xfrm>
                <a:off x="1865" y="2745"/>
                <a:ext cx="70" cy="56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91" name="AutoShape 35"/>
              <p:cNvSpPr>
                <a:spLocks noChangeArrowheads="1"/>
              </p:cNvSpPr>
              <p:nvPr/>
            </p:nvSpPr>
            <p:spPr bwMode="auto">
              <a:xfrm>
                <a:off x="1835" y="2692"/>
                <a:ext cx="70" cy="57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 rot="2549463">
              <a:off x="4079" y="2896"/>
              <a:ext cx="133" cy="164"/>
              <a:chOff x="1835" y="2692"/>
              <a:chExt cx="133" cy="164"/>
            </a:xfrm>
          </p:grpSpPr>
          <p:sp>
            <p:nvSpPr>
              <p:cNvPr id="301093" name="AutoShape 37"/>
              <p:cNvSpPr>
                <a:spLocks noChangeArrowheads="1"/>
              </p:cNvSpPr>
              <p:nvPr/>
            </p:nvSpPr>
            <p:spPr bwMode="auto">
              <a:xfrm>
                <a:off x="1898" y="2799"/>
                <a:ext cx="70" cy="57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94" name="AutoShape 38"/>
              <p:cNvSpPr>
                <a:spLocks noChangeArrowheads="1"/>
              </p:cNvSpPr>
              <p:nvPr/>
            </p:nvSpPr>
            <p:spPr bwMode="auto">
              <a:xfrm>
                <a:off x="1865" y="2745"/>
                <a:ext cx="70" cy="56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95" name="AutoShape 39"/>
              <p:cNvSpPr>
                <a:spLocks noChangeArrowheads="1"/>
              </p:cNvSpPr>
              <p:nvPr/>
            </p:nvSpPr>
            <p:spPr bwMode="auto">
              <a:xfrm>
                <a:off x="1835" y="2692"/>
                <a:ext cx="70" cy="57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0"/>
            <p:cNvGrpSpPr>
              <a:grpSpLocks/>
            </p:cNvGrpSpPr>
            <p:nvPr/>
          </p:nvGrpSpPr>
          <p:grpSpPr bwMode="auto">
            <a:xfrm rot="-1652448">
              <a:off x="3155" y="3124"/>
              <a:ext cx="133" cy="164"/>
              <a:chOff x="1835" y="2692"/>
              <a:chExt cx="133" cy="164"/>
            </a:xfrm>
          </p:grpSpPr>
          <p:sp>
            <p:nvSpPr>
              <p:cNvPr id="301097" name="AutoShape 41"/>
              <p:cNvSpPr>
                <a:spLocks noChangeArrowheads="1"/>
              </p:cNvSpPr>
              <p:nvPr/>
            </p:nvSpPr>
            <p:spPr bwMode="auto">
              <a:xfrm>
                <a:off x="1898" y="2799"/>
                <a:ext cx="70" cy="57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98" name="AutoShape 42"/>
              <p:cNvSpPr>
                <a:spLocks noChangeArrowheads="1"/>
              </p:cNvSpPr>
              <p:nvPr/>
            </p:nvSpPr>
            <p:spPr bwMode="auto">
              <a:xfrm>
                <a:off x="1865" y="2745"/>
                <a:ext cx="70" cy="56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99" name="AutoShape 43"/>
              <p:cNvSpPr>
                <a:spLocks noChangeArrowheads="1"/>
              </p:cNvSpPr>
              <p:nvPr/>
            </p:nvSpPr>
            <p:spPr bwMode="auto">
              <a:xfrm>
                <a:off x="1835" y="2692"/>
                <a:ext cx="70" cy="57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100" name="Line 44"/>
            <p:cNvSpPr>
              <a:spLocks noChangeShapeType="1"/>
            </p:cNvSpPr>
            <p:nvPr/>
          </p:nvSpPr>
          <p:spPr bwMode="auto">
            <a:xfrm>
              <a:off x="1416" y="3408"/>
              <a:ext cx="852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01" name="Line 45"/>
            <p:cNvSpPr>
              <a:spLocks noChangeShapeType="1"/>
            </p:cNvSpPr>
            <p:nvPr/>
          </p:nvSpPr>
          <p:spPr bwMode="auto">
            <a:xfrm flipV="1">
              <a:off x="2268" y="3372"/>
              <a:ext cx="756" cy="24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 rot="1642840">
              <a:off x="2795" y="2716"/>
              <a:ext cx="133" cy="164"/>
              <a:chOff x="1835" y="2692"/>
              <a:chExt cx="133" cy="164"/>
            </a:xfrm>
          </p:grpSpPr>
          <p:sp>
            <p:nvSpPr>
              <p:cNvPr id="301103" name="AutoShape 47"/>
              <p:cNvSpPr>
                <a:spLocks noChangeArrowheads="1"/>
              </p:cNvSpPr>
              <p:nvPr/>
            </p:nvSpPr>
            <p:spPr bwMode="auto">
              <a:xfrm>
                <a:off x="1898" y="2799"/>
                <a:ext cx="70" cy="57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04" name="AutoShape 48"/>
              <p:cNvSpPr>
                <a:spLocks noChangeArrowheads="1"/>
              </p:cNvSpPr>
              <p:nvPr/>
            </p:nvSpPr>
            <p:spPr bwMode="auto">
              <a:xfrm>
                <a:off x="1865" y="2745"/>
                <a:ext cx="70" cy="56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05" name="AutoShape 49"/>
              <p:cNvSpPr>
                <a:spLocks noChangeArrowheads="1"/>
              </p:cNvSpPr>
              <p:nvPr/>
            </p:nvSpPr>
            <p:spPr bwMode="auto">
              <a:xfrm>
                <a:off x="1835" y="2692"/>
                <a:ext cx="70" cy="57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1955" y="714"/>
              <a:ext cx="153" cy="156"/>
              <a:chOff x="1139" y="2610"/>
              <a:chExt cx="153" cy="156"/>
            </a:xfrm>
          </p:grpSpPr>
          <p:sp>
            <p:nvSpPr>
              <p:cNvPr id="301107" name="Line 51"/>
              <p:cNvSpPr>
                <a:spLocks noChangeShapeType="1"/>
              </p:cNvSpPr>
              <p:nvPr/>
            </p:nvSpPr>
            <p:spPr bwMode="auto">
              <a:xfrm>
                <a:off x="1152" y="2636"/>
                <a:ext cx="91" cy="13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08" name="Line 52"/>
              <p:cNvSpPr>
                <a:spLocks noChangeShapeType="1"/>
              </p:cNvSpPr>
              <p:nvPr/>
            </p:nvSpPr>
            <p:spPr bwMode="auto">
              <a:xfrm>
                <a:off x="1189" y="2610"/>
                <a:ext cx="91" cy="13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09" name="Line 53"/>
              <p:cNvSpPr>
                <a:spLocks noChangeShapeType="1"/>
              </p:cNvSpPr>
              <p:nvPr/>
            </p:nvSpPr>
            <p:spPr bwMode="auto">
              <a:xfrm flipH="1">
                <a:off x="1139" y="2627"/>
                <a:ext cx="120" cy="84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10" name="Line 54"/>
              <p:cNvSpPr>
                <a:spLocks noChangeShapeType="1"/>
              </p:cNvSpPr>
              <p:nvPr/>
            </p:nvSpPr>
            <p:spPr bwMode="auto">
              <a:xfrm flipH="1">
                <a:off x="1172" y="2674"/>
                <a:ext cx="120" cy="83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11" name="Freeform 55"/>
              <p:cNvSpPr>
                <a:spLocks/>
              </p:cNvSpPr>
              <p:nvPr/>
            </p:nvSpPr>
            <p:spPr bwMode="auto">
              <a:xfrm>
                <a:off x="1199" y="2673"/>
                <a:ext cx="36" cy="35"/>
              </a:xfrm>
              <a:custGeom>
                <a:avLst/>
                <a:gdLst/>
                <a:ahLst/>
                <a:cxnLst>
                  <a:cxn ang="0">
                    <a:pos x="35" y="17"/>
                  </a:cxn>
                  <a:cxn ang="0">
                    <a:pos x="30" y="5"/>
                  </a:cxn>
                  <a:cxn ang="0">
                    <a:pos x="18" y="0"/>
                  </a:cxn>
                  <a:cxn ang="0">
                    <a:pos x="5" y="5"/>
                  </a:cxn>
                  <a:cxn ang="0">
                    <a:pos x="0" y="17"/>
                  </a:cxn>
                  <a:cxn ang="0">
                    <a:pos x="5" y="29"/>
                  </a:cxn>
                  <a:cxn ang="0">
                    <a:pos x="18" y="34"/>
                  </a:cxn>
                  <a:cxn ang="0">
                    <a:pos x="30" y="29"/>
                  </a:cxn>
                  <a:cxn ang="0">
                    <a:pos x="35" y="17"/>
                  </a:cxn>
                </a:cxnLst>
                <a:rect l="0" t="0" r="r" b="b"/>
                <a:pathLst>
                  <a:path w="36" h="35">
                    <a:moveTo>
                      <a:pt x="35" y="17"/>
                    </a:moveTo>
                    <a:lnTo>
                      <a:pt x="30" y="5"/>
                    </a:lnTo>
                    <a:lnTo>
                      <a:pt x="18" y="0"/>
                    </a:lnTo>
                    <a:lnTo>
                      <a:pt x="5" y="5"/>
                    </a:lnTo>
                    <a:lnTo>
                      <a:pt x="0" y="17"/>
                    </a:lnTo>
                    <a:lnTo>
                      <a:pt x="5" y="29"/>
                    </a:lnTo>
                    <a:lnTo>
                      <a:pt x="18" y="34"/>
                    </a:lnTo>
                    <a:lnTo>
                      <a:pt x="30" y="29"/>
                    </a:lnTo>
                    <a:lnTo>
                      <a:pt x="35" y="17"/>
                    </a:lnTo>
                  </a:path>
                </a:pathLst>
              </a:custGeom>
              <a:noFill/>
              <a:ln w="381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 rot="-1869857">
              <a:off x="2121" y="755"/>
              <a:ext cx="47" cy="95"/>
              <a:chOff x="4322" y="1936"/>
              <a:chExt cx="119" cy="200"/>
            </a:xfrm>
          </p:grpSpPr>
          <p:sp>
            <p:nvSpPr>
              <p:cNvPr id="301113" name="Rectangle 57"/>
              <p:cNvSpPr>
                <a:spLocks noChangeArrowheads="1"/>
              </p:cNvSpPr>
              <p:nvPr/>
            </p:nvSpPr>
            <p:spPr bwMode="auto">
              <a:xfrm rot="2040000">
                <a:off x="4343" y="1936"/>
                <a:ext cx="72" cy="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14" name="Oval 58"/>
              <p:cNvSpPr>
                <a:spLocks noChangeArrowheads="1"/>
              </p:cNvSpPr>
              <p:nvPr/>
            </p:nvSpPr>
            <p:spPr bwMode="auto">
              <a:xfrm>
                <a:off x="4322" y="206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15" name="Oval 59"/>
              <p:cNvSpPr>
                <a:spLocks noChangeArrowheads="1"/>
              </p:cNvSpPr>
              <p:nvPr/>
            </p:nvSpPr>
            <p:spPr bwMode="auto">
              <a:xfrm>
                <a:off x="4360" y="201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16" name="Oval 60"/>
              <p:cNvSpPr>
                <a:spLocks noChangeArrowheads="1"/>
              </p:cNvSpPr>
              <p:nvPr/>
            </p:nvSpPr>
            <p:spPr bwMode="auto">
              <a:xfrm>
                <a:off x="4394" y="196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 rot="-7269857">
              <a:off x="2545" y="1097"/>
              <a:ext cx="59" cy="125"/>
              <a:chOff x="4322" y="1936"/>
              <a:chExt cx="119" cy="200"/>
            </a:xfrm>
          </p:grpSpPr>
          <p:sp>
            <p:nvSpPr>
              <p:cNvPr id="301118" name="Rectangle 62"/>
              <p:cNvSpPr>
                <a:spLocks noChangeArrowheads="1"/>
              </p:cNvSpPr>
              <p:nvPr/>
            </p:nvSpPr>
            <p:spPr bwMode="auto">
              <a:xfrm rot="2040000">
                <a:off x="4343" y="1936"/>
                <a:ext cx="72" cy="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19" name="Oval 63"/>
              <p:cNvSpPr>
                <a:spLocks noChangeArrowheads="1"/>
              </p:cNvSpPr>
              <p:nvPr/>
            </p:nvSpPr>
            <p:spPr bwMode="auto">
              <a:xfrm>
                <a:off x="4322" y="206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20" name="Oval 64"/>
              <p:cNvSpPr>
                <a:spLocks noChangeArrowheads="1"/>
              </p:cNvSpPr>
              <p:nvPr/>
            </p:nvSpPr>
            <p:spPr bwMode="auto">
              <a:xfrm>
                <a:off x="4360" y="201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21" name="Oval 65"/>
              <p:cNvSpPr>
                <a:spLocks noChangeArrowheads="1"/>
              </p:cNvSpPr>
              <p:nvPr/>
            </p:nvSpPr>
            <p:spPr bwMode="auto">
              <a:xfrm>
                <a:off x="4394" y="196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66"/>
            <p:cNvGrpSpPr>
              <a:grpSpLocks/>
            </p:cNvGrpSpPr>
            <p:nvPr/>
          </p:nvGrpSpPr>
          <p:grpSpPr bwMode="auto">
            <a:xfrm rot="-7269857">
              <a:off x="2377" y="1037"/>
              <a:ext cx="59" cy="125"/>
              <a:chOff x="4322" y="1936"/>
              <a:chExt cx="119" cy="200"/>
            </a:xfrm>
          </p:grpSpPr>
          <p:sp>
            <p:nvSpPr>
              <p:cNvPr id="301123" name="Rectangle 67"/>
              <p:cNvSpPr>
                <a:spLocks noChangeArrowheads="1"/>
              </p:cNvSpPr>
              <p:nvPr/>
            </p:nvSpPr>
            <p:spPr bwMode="auto">
              <a:xfrm rot="2040000">
                <a:off x="4343" y="1936"/>
                <a:ext cx="72" cy="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24" name="Oval 68"/>
              <p:cNvSpPr>
                <a:spLocks noChangeArrowheads="1"/>
              </p:cNvSpPr>
              <p:nvPr/>
            </p:nvSpPr>
            <p:spPr bwMode="auto">
              <a:xfrm>
                <a:off x="4322" y="206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25" name="Oval 69"/>
              <p:cNvSpPr>
                <a:spLocks noChangeArrowheads="1"/>
              </p:cNvSpPr>
              <p:nvPr/>
            </p:nvSpPr>
            <p:spPr bwMode="auto">
              <a:xfrm>
                <a:off x="4360" y="201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26" name="Oval 70"/>
              <p:cNvSpPr>
                <a:spLocks noChangeArrowheads="1"/>
              </p:cNvSpPr>
              <p:nvPr/>
            </p:nvSpPr>
            <p:spPr bwMode="auto">
              <a:xfrm>
                <a:off x="4394" y="196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127" name="Rectangle 71"/>
            <p:cNvSpPr>
              <a:spLocks noChangeArrowheads="1"/>
            </p:cNvSpPr>
            <p:nvPr/>
          </p:nvSpPr>
          <p:spPr bwMode="auto">
            <a:xfrm rot="4370143">
              <a:off x="1705" y="1725"/>
              <a:ext cx="77" cy="215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28" name="Line 72"/>
            <p:cNvSpPr>
              <a:spLocks noChangeShapeType="1"/>
            </p:cNvSpPr>
            <p:nvPr/>
          </p:nvSpPr>
          <p:spPr bwMode="auto">
            <a:xfrm>
              <a:off x="3156" y="552"/>
              <a:ext cx="756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29" name="Freeform 73"/>
            <p:cNvSpPr>
              <a:spLocks/>
            </p:cNvSpPr>
            <p:nvPr/>
          </p:nvSpPr>
          <p:spPr bwMode="auto">
            <a:xfrm rot="12225802" flipH="1" flipV="1">
              <a:off x="1739" y="2268"/>
              <a:ext cx="1734" cy="1650"/>
            </a:xfrm>
            <a:custGeom>
              <a:avLst/>
              <a:gdLst/>
              <a:ahLst/>
              <a:cxnLst>
                <a:cxn ang="0">
                  <a:pos x="872" y="54"/>
                </a:cxn>
                <a:cxn ang="0">
                  <a:pos x="524" y="203"/>
                </a:cxn>
                <a:cxn ang="0">
                  <a:pos x="470" y="181"/>
                </a:cxn>
                <a:cxn ang="0">
                  <a:pos x="456" y="235"/>
                </a:cxn>
                <a:cxn ang="0">
                  <a:pos x="0" y="465"/>
                </a:cxn>
                <a:cxn ang="0">
                  <a:pos x="99" y="709"/>
                </a:cxn>
                <a:cxn ang="0">
                  <a:pos x="63" y="767"/>
                </a:cxn>
                <a:cxn ang="0">
                  <a:pos x="126" y="772"/>
                </a:cxn>
                <a:cxn ang="0">
                  <a:pos x="285" y="1142"/>
                </a:cxn>
                <a:cxn ang="0">
                  <a:pos x="673" y="970"/>
                </a:cxn>
                <a:cxn ang="0">
                  <a:pos x="714" y="998"/>
                </a:cxn>
                <a:cxn ang="0">
                  <a:pos x="722" y="930"/>
                </a:cxn>
                <a:cxn ang="0">
                  <a:pos x="1039" y="795"/>
                </a:cxn>
                <a:cxn ang="0">
                  <a:pos x="1007" y="397"/>
                </a:cxn>
                <a:cxn ang="0">
                  <a:pos x="1048" y="366"/>
                </a:cxn>
                <a:cxn ang="0">
                  <a:pos x="980" y="338"/>
                </a:cxn>
                <a:cxn ang="0">
                  <a:pos x="939" y="0"/>
                </a:cxn>
                <a:cxn ang="0">
                  <a:pos x="867" y="59"/>
                </a:cxn>
              </a:cxnLst>
              <a:rect l="0" t="0" r="r" b="b"/>
              <a:pathLst>
                <a:path w="1049" h="1143">
                  <a:moveTo>
                    <a:pt x="872" y="54"/>
                  </a:moveTo>
                  <a:lnTo>
                    <a:pt x="524" y="203"/>
                  </a:lnTo>
                  <a:lnTo>
                    <a:pt x="470" y="181"/>
                  </a:lnTo>
                  <a:lnTo>
                    <a:pt x="456" y="235"/>
                  </a:lnTo>
                  <a:lnTo>
                    <a:pt x="0" y="465"/>
                  </a:lnTo>
                  <a:lnTo>
                    <a:pt x="99" y="709"/>
                  </a:lnTo>
                  <a:lnTo>
                    <a:pt x="63" y="767"/>
                  </a:lnTo>
                  <a:lnTo>
                    <a:pt x="126" y="772"/>
                  </a:lnTo>
                  <a:lnTo>
                    <a:pt x="285" y="1142"/>
                  </a:lnTo>
                  <a:lnTo>
                    <a:pt x="673" y="970"/>
                  </a:lnTo>
                  <a:lnTo>
                    <a:pt x="714" y="998"/>
                  </a:lnTo>
                  <a:lnTo>
                    <a:pt x="722" y="930"/>
                  </a:lnTo>
                  <a:lnTo>
                    <a:pt x="1039" y="795"/>
                  </a:lnTo>
                  <a:lnTo>
                    <a:pt x="1007" y="397"/>
                  </a:lnTo>
                  <a:lnTo>
                    <a:pt x="1048" y="366"/>
                  </a:lnTo>
                  <a:lnTo>
                    <a:pt x="980" y="338"/>
                  </a:lnTo>
                  <a:lnTo>
                    <a:pt x="939" y="0"/>
                  </a:lnTo>
                  <a:lnTo>
                    <a:pt x="867" y="59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1130" name="Freeform 74"/>
            <p:cNvSpPr>
              <a:spLocks/>
            </p:cNvSpPr>
            <p:nvPr/>
          </p:nvSpPr>
          <p:spPr bwMode="auto">
            <a:xfrm rot="9604734" flipH="1">
              <a:off x="3704" y="2475"/>
              <a:ext cx="1282" cy="929"/>
            </a:xfrm>
            <a:custGeom>
              <a:avLst/>
              <a:gdLst/>
              <a:ahLst/>
              <a:cxnLst>
                <a:cxn ang="0">
                  <a:pos x="872" y="54"/>
                </a:cxn>
                <a:cxn ang="0">
                  <a:pos x="524" y="203"/>
                </a:cxn>
                <a:cxn ang="0">
                  <a:pos x="470" y="181"/>
                </a:cxn>
                <a:cxn ang="0">
                  <a:pos x="456" y="235"/>
                </a:cxn>
                <a:cxn ang="0">
                  <a:pos x="0" y="465"/>
                </a:cxn>
                <a:cxn ang="0">
                  <a:pos x="99" y="709"/>
                </a:cxn>
                <a:cxn ang="0">
                  <a:pos x="63" y="767"/>
                </a:cxn>
                <a:cxn ang="0">
                  <a:pos x="126" y="772"/>
                </a:cxn>
                <a:cxn ang="0">
                  <a:pos x="285" y="1142"/>
                </a:cxn>
                <a:cxn ang="0">
                  <a:pos x="673" y="970"/>
                </a:cxn>
                <a:cxn ang="0">
                  <a:pos x="714" y="998"/>
                </a:cxn>
                <a:cxn ang="0">
                  <a:pos x="722" y="930"/>
                </a:cxn>
                <a:cxn ang="0">
                  <a:pos x="1039" y="795"/>
                </a:cxn>
                <a:cxn ang="0">
                  <a:pos x="1007" y="397"/>
                </a:cxn>
                <a:cxn ang="0">
                  <a:pos x="1048" y="366"/>
                </a:cxn>
                <a:cxn ang="0">
                  <a:pos x="980" y="338"/>
                </a:cxn>
                <a:cxn ang="0">
                  <a:pos x="939" y="0"/>
                </a:cxn>
                <a:cxn ang="0">
                  <a:pos x="867" y="59"/>
                </a:cxn>
              </a:cxnLst>
              <a:rect l="0" t="0" r="r" b="b"/>
              <a:pathLst>
                <a:path w="1049" h="1143">
                  <a:moveTo>
                    <a:pt x="872" y="54"/>
                  </a:moveTo>
                  <a:lnTo>
                    <a:pt x="524" y="203"/>
                  </a:lnTo>
                  <a:lnTo>
                    <a:pt x="470" y="181"/>
                  </a:lnTo>
                  <a:lnTo>
                    <a:pt x="456" y="235"/>
                  </a:lnTo>
                  <a:lnTo>
                    <a:pt x="0" y="465"/>
                  </a:lnTo>
                  <a:lnTo>
                    <a:pt x="99" y="709"/>
                  </a:lnTo>
                  <a:lnTo>
                    <a:pt x="63" y="767"/>
                  </a:lnTo>
                  <a:lnTo>
                    <a:pt x="126" y="772"/>
                  </a:lnTo>
                  <a:lnTo>
                    <a:pt x="285" y="1142"/>
                  </a:lnTo>
                  <a:lnTo>
                    <a:pt x="673" y="970"/>
                  </a:lnTo>
                  <a:lnTo>
                    <a:pt x="714" y="998"/>
                  </a:lnTo>
                  <a:lnTo>
                    <a:pt x="722" y="930"/>
                  </a:lnTo>
                  <a:lnTo>
                    <a:pt x="1039" y="795"/>
                  </a:lnTo>
                  <a:lnTo>
                    <a:pt x="1007" y="397"/>
                  </a:lnTo>
                  <a:lnTo>
                    <a:pt x="1048" y="366"/>
                  </a:lnTo>
                  <a:lnTo>
                    <a:pt x="980" y="338"/>
                  </a:lnTo>
                  <a:lnTo>
                    <a:pt x="939" y="0"/>
                  </a:lnTo>
                  <a:lnTo>
                    <a:pt x="867" y="59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1131" name="Line 75"/>
            <p:cNvSpPr>
              <a:spLocks noChangeShapeType="1"/>
            </p:cNvSpPr>
            <p:nvPr/>
          </p:nvSpPr>
          <p:spPr bwMode="auto">
            <a:xfrm flipV="1">
              <a:off x="3132" y="3216"/>
              <a:ext cx="360" cy="9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2" name="Line 76"/>
            <p:cNvSpPr>
              <a:spLocks noChangeShapeType="1"/>
            </p:cNvSpPr>
            <p:nvPr/>
          </p:nvSpPr>
          <p:spPr bwMode="auto">
            <a:xfrm>
              <a:off x="3516" y="3192"/>
              <a:ext cx="132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3" name="Freeform 77"/>
            <p:cNvSpPr>
              <a:spLocks/>
            </p:cNvSpPr>
            <p:nvPr/>
          </p:nvSpPr>
          <p:spPr bwMode="auto">
            <a:xfrm rot="11995266">
              <a:off x="3356" y="3255"/>
              <a:ext cx="1282" cy="929"/>
            </a:xfrm>
            <a:custGeom>
              <a:avLst/>
              <a:gdLst/>
              <a:ahLst/>
              <a:cxnLst>
                <a:cxn ang="0">
                  <a:pos x="872" y="54"/>
                </a:cxn>
                <a:cxn ang="0">
                  <a:pos x="524" y="203"/>
                </a:cxn>
                <a:cxn ang="0">
                  <a:pos x="470" y="181"/>
                </a:cxn>
                <a:cxn ang="0">
                  <a:pos x="456" y="235"/>
                </a:cxn>
                <a:cxn ang="0">
                  <a:pos x="0" y="465"/>
                </a:cxn>
                <a:cxn ang="0">
                  <a:pos x="99" y="709"/>
                </a:cxn>
                <a:cxn ang="0">
                  <a:pos x="63" y="767"/>
                </a:cxn>
                <a:cxn ang="0">
                  <a:pos x="126" y="772"/>
                </a:cxn>
                <a:cxn ang="0">
                  <a:pos x="285" y="1142"/>
                </a:cxn>
                <a:cxn ang="0">
                  <a:pos x="673" y="970"/>
                </a:cxn>
                <a:cxn ang="0">
                  <a:pos x="714" y="998"/>
                </a:cxn>
                <a:cxn ang="0">
                  <a:pos x="722" y="930"/>
                </a:cxn>
                <a:cxn ang="0">
                  <a:pos x="1039" y="795"/>
                </a:cxn>
                <a:cxn ang="0">
                  <a:pos x="1007" y="397"/>
                </a:cxn>
                <a:cxn ang="0">
                  <a:pos x="1048" y="366"/>
                </a:cxn>
                <a:cxn ang="0">
                  <a:pos x="980" y="338"/>
                </a:cxn>
                <a:cxn ang="0">
                  <a:pos x="939" y="0"/>
                </a:cxn>
                <a:cxn ang="0">
                  <a:pos x="867" y="59"/>
                </a:cxn>
              </a:cxnLst>
              <a:rect l="0" t="0" r="r" b="b"/>
              <a:pathLst>
                <a:path w="1049" h="1143">
                  <a:moveTo>
                    <a:pt x="872" y="54"/>
                  </a:moveTo>
                  <a:lnTo>
                    <a:pt x="524" y="203"/>
                  </a:lnTo>
                  <a:lnTo>
                    <a:pt x="470" y="181"/>
                  </a:lnTo>
                  <a:lnTo>
                    <a:pt x="456" y="235"/>
                  </a:lnTo>
                  <a:lnTo>
                    <a:pt x="0" y="465"/>
                  </a:lnTo>
                  <a:lnTo>
                    <a:pt x="99" y="709"/>
                  </a:lnTo>
                  <a:lnTo>
                    <a:pt x="63" y="767"/>
                  </a:lnTo>
                  <a:lnTo>
                    <a:pt x="126" y="772"/>
                  </a:lnTo>
                  <a:lnTo>
                    <a:pt x="285" y="1142"/>
                  </a:lnTo>
                  <a:lnTo>
                    <a:pt x="673" y="970"/>
                  </a:lnTo>
                  <a:lnTo>
                    <a:pt x="714" y="998"/>
                  </a:lnTo>
                  <a:lnTo>
                    <a:pt x="722" y="930"/>
                  </a:lnTo>
                  <a:lnTo>
                    <a:pt x="1039" y="795"/>
                  </a:lnTo>
                  <a:lnTo>
                    <a:pt x="1007" y="397"/>
                  </a:lnTo>
                  <a:lnTo>
                    <a:pt x="1048" y="366"/>
                  </a:lnTo>
                  <a:lnTo>
                    <a:pt x="980" y="338"/>
                  </a:lnTo>
                  <a:lnTo>
                    <a:pt x="939" y="0"/>
                  </a:lnTo>
                  <a:lnTo>
                    <a:pt x="867" y="59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1134" name="Rectangle 78"/>
            <p:cNvSpPr>
              <a:spLocks noChangeArrowheads="1"/>
            </p:cNvSpPr>
            <p:nvPr/>
          </p:nvSpPr>
          <p:spPr bwMode="auto">
            <a:xfrm rot="6243967">
              <a:off x="889" y="2037"/>
              <a:ext cx="77" cy="215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79"/>
            <p:cNvGrpSpPr>
              <a:grpSpLocks/>
            </p:cNvGrpSpPr>
            <p:nvPr/>
          </p:nvGrpSpPr>
          <p:grpSpPr bwMode="auto">
            <a:xfrm rot="-1869857">
              <a:off x="1933" y="1661"/>
              <a:ext cx="59" cy="125"/>
              <a:chOff x="4322" y="1936"/>
              <a:chExt cx="119" cy="200"/>
            </a:xfrm>
          </p:grpSpPr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 rot="2040000">
                <a:off x="4343" y="1936"/>
                <a:ext cx="72" cy="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37" name="Oval 81"/>
              <p:cNvSpPr>
                <a:spLocks noChangeArrowheads="1"/>
              </p:cNvSpPr>
              <p:nvPr/>
            </p:nvSpPr>
            <p:spPr bwMode="auto">
              <a:xfrm>
                <a:off x="4322" y="206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38" name="Oval 82"/>
              <p:cNvSpPr>
                <a:spLocks noChangeArrowheads="1"/>
              </p:cNvSpPr>
              <p:nvPr/>
            </p:nvSpPr>
            <p:spPr bwMode="auto">
              <a:xfrm>
                <a:off x="4360" y="201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39" name="Oval 83"/>
              <p:cNvSpPr>
                <a:spLocks noChangeArrowheads="1"/>
              </p:cNvSpPr>
              <p:nvPr/>
            </p:nvSpPr>
            <p:spPr bwMode="auto">
              <a:xfrm>
                <a:off x="4394" y="196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84"/>
            <p:cNvGrpSpPr>
              <a:grpSpLocks/>
            </p:cNvGrpSpPr>
            <p:nvPr/>
          </p:nvGrpSpPr>
          <p:grpSpPr bwMode="auto">
            <a:xfrm>
              <a:off x="3343" y="2431"/>
              <a:ext cx="34" cy="122"/>
              <a:chOff x="3108" y="1304"/>
              <a:chExt cx="58" cy="193"/>
            </a:xfrm>
          </p:grpSpPr>
          <p:sp>
            <p:nvSpPr>
              <p:cNvPr id="301141" name="Rectangle 85"/>
              <p:cNvSpPr>
                <a:spLocks noChangeArrowheads="1"/>
              </p:cNvSpPr>
              <p:nvPr/>
            </p:nvSpPr>
            <p:spPr bwMode="auto">
              <a:xfrm>
                <a:off x="3108" y="1304"/>
                <a:ext cx="58" cy="193"/>
              </a:xfrm>
              <a:prstGeom prst="rect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42" name="Oval 86"/>
              <p:cNvSpPr>
                <a:spLocks noChangeArrowheads="1"/>
              </p:cNvSpPr>
              <p:nvPr/>
            </p:nvSpPr>
            <p:spPr bwMode="auto">
              <a:xfrm>
                <a:off x="3125" y="1457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43" name="Oval 87"/>
              <p:cNvSpPr>
                <a:spLocks noChangeArrowheads="1"/>
              </p:cNvSpPr>
              <p:nvPr/>
            </p:nvSpPr>
            <p:spPr bwMode="auto">
              <a:xfrm>
                <a:off x="3125" y="1411"/>
                <a:ext cx="26" cy="16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44" name="Oval 88"/>
              <p:cNvSpPr>
                <a:spLocks noChangeArrowheads="1"/>
              </p:cNvSpPr>
              <p:nvPr/>
            </p:nvSpPr>
            <p:spPr bwMode="auto">
              <a:xfrm>
                <a:off x="3125" y="1365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45" name="Oval 89"/>
              <p:cNvSpPr>
                <a:spLocks noChangeArrowheads="1"/>
              </p:cNvSpPr>
              <p:nvPr/>
            </p:nvSpPr>
            <p:spPr bwMode="auto">
              <a:xfrm>
                <a:off x="3125" y="1318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90"/>
            <p:cNvGrpSpPr>
              <a:grpSpLocks/>
            </p:cNvGrpSpPr>
            <p:nvPr/>
          </p:nvGrpSpPr>
          <p:grpSpPr bwMode="auto">
            <a:xfrm>
              <a:off x="3251" y="2330"/>
              <a:ext cx="33" cy="122"/>
              <a:chOff x="2949" y="1145"/>
              <a:chExt cx="58" cy="193"/>
            </a:xfrm>
          </p:grpSpPr>
          <p:sp>
            <p:nvSpPr>
              <p:cNvPr id="301147" name="Rectangle 91"/>
              <p:cNvSpPr>
                <a:spLocks noChangeArrowheads="1"/>
              </p:cNvSpPr>
              <p:nvPr/>
            </p:nvSpPr>
            <p:spPr bwMode="auto">
              <a:xfrm>
                <a:off x="2949" y="1145"/>
                <a:ext cx="58" cy="19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48" name="Oval 92"/>
              <p:cNvSpPr>
                <a:spLocks noChangeArrowheads="1"/>
              </p:cNvSpPr>
              <p:nvPr/>
            </p:nvSpPr>
            <p:spPr bwMode="auto">
              <a:xfrm>
                <a:off x="2967" y="1298"/>
                <a:ext cx="26" cy="15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49" name="Oval 93"/>
              <p:cNvSpPr>
                <a:spLocks noChangeArrowheads="1"/>
              </p:cNvSpPr>
              <p:nvPr/>
            </p:nvSpPr>
            <p:spPr bwMode="auto">
              <a:xfrm>
                <a:off x="2967" y="1254"/>
                <a:ext cx="26" cy="15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50" name="Oval 94"/>
              <p:cNvSpPr>
                <a:spLocks noChangeArrowheads="1"/>
              </p:cNvSpPr>
              <p:nvPr/>
            </p:nvSpPr>
            <p:spPr bwMode="auto">
              <a:xfrm>
                <a:off x="2967" y="1207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51" name="Oval 95"/>
              <p:cNvSpPr>
                <a:spLocks noChangeArrowheads="1"/>
              </p:cNvSpPr>
              <p:nvPr/>
            </p:nvSpPr>
            <p:spPr bwMode="auto">
              <a:xfrm>
                <a:off x="2967" y="1159"/>
                <a:ext cx="26" cy="15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152" name="Freeform 96"/>
            <p:cNvSpPr>
              <a:spLocks/>
            </p:cNvSpPr>
            <p:nvPr/>
          </p:nvSpPr>
          <p:spPr bwMode="auto">
            <a:xfrm>
              <a:off x="2664" y="2077"/>
              <a:ext cx="688" cy="244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390" y="140"/>
                </a:cxn>
                <a:cxn ang="0">
                  <a:pos x="549" y="383"/>
                </a:cxn>
                <a:cxn ang="0">
                  <a:pos x="754" y="0"/>
                </a:cxn>
                <a:cxn ang="0">
                  <a:pos x="926" y="198"/>
                </a:cxn>
                <a:cxn ang="0">
                  <a:pos x="1182" y="198"/>
                </a:cxn>
              </a:cxnLst>
              <a:rect l="0" t="0" r="r" b="b"/>
              <a:pathLst>
                <a:path w="1183" h="384">
                  <a:moveTo>
                    <a:pt x="0" y="140"/>
                  </a:moveTo>
                  <a:lnTo>
                    <a:pt x="390" y="140"/>
                  </a:lnTo>
                  <a:lnTo>
                    <a:pt x="549" y="383"/>
                  </a:lnTo>
                  <a:lnTo>
                    <a:pt x="754" y="0"/>
                  </a:lnTo>
                  <a:lnTo>
                    <a:pt x="926" y="198"/>
                  </a:lnTo>
                  <a:lnTo>
                    <a:pt x="1182" y="198"/>
                  </a:lnTo>
                </a:path>
              </a:pathLst>
            </a:custGeom>
            <a:noFill/>
            <a:ln w="38100" cap="rnd" cmpd="sng">
              <a:solidFill>
                <a:srgbClr val="6699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97"/>
            <p:cNvGrpSpPr>
              <a:grpSpLocks/>
            </p:cNvGrpSpPr>
            <p:nvPr/>
          </p:nvGrpSpPr>
          <p:grpSpPr bwMode="auto">
            <a:xfrm>
              <a:off x="3385" y="2150"/>
              <a:ext cx="34" cy="121"/>
              <a:chOff x="3181" y="862"/>
              <a:chExt cx="58" cy="191"/>
            </a:xfrm>
          </p:grpSpPr>
          <p:sp>
            <p:nvSpPr>
              <p:cNvPr id="301154" name="Rectangle 98"/>
              <p:cNvSpPr>
                <a:spLocks noChangeArrowheads="1"/>
              </p:cNvSpPr>
              <p:nvPr/>
            </p:nvSpPr>
            <p:spPr bwMode="auto">
              <a:xfrm>
                <a:off x="3181" y="862"/>
                <a:ext cx="58" cy="191"/>
              </a:xfrm>
              <a:prstGeom prst="rect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55" name="Oval 99"/>
              <p:cNvSpPr>
                <a:spLocks noChangeArrowheads="1"/>
              </p:cNvSpPr>
              <p:nvPr/>
            </p:nvSpPr>
            <p:spPr bwMode="auto">
              <a:xfrm>
                <a:off x="3198" y="1014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56" name="Oval 100"/>
              <p:cNvSpPr>
                <a:spLocks noChangeArrowheads="1"/>
              </p:cNvSpPr>
              <p:nvPr/>
            </p:nvSpPr>
            <p:spPr bwMode="auto">
              <a:xfrm>
                <a:off x="3198" y="969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57" name="Oval 101"/>
              <p:cNvSpPr>
                <a:spLocks noChangeArrowheads="1"/>
              </p:cNvSpPr>
              <p:nvPr/>
            </p:nvSpPr>
            <p:spPr bwMode="auto">
              <a:xfrm>
                <a:off x="3198" y="922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58" name="Oval 102"/>
              <p:cNvSpPr>
                <a:spLocks noChangeArrowheads="1"/>
              </p:cNvSpPr>
              <p:nvPr/>
            </p:nvSpPr>
            <p:spPr bwMode="auto">
              <a:xfrm>
                <a:off x="3198" y="876"/>
                <a:ext cx="26" cy="12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03"/>
            <p:cNvGrpSpPr>
              <a:grpSpLocks/>
            </p:cNvGrpSpPr>
            <p:nvPr/>
          </p:nvGrpSpPr>
          <p:grpSpPr bwMode="auto">
            <a:xfrm>
              <a:off x="2911" y="2370"/>
              <a:ext cx="33" cy="122"/>
              <a:chOff x="2364" y="1208"/>
              <a:chExt cx="58" cy="193"/>
            </a:xfrm>
          </p:grpSpPr>
          <p:sp>
            <p:nvSpPr>
              <p:cNvPr id="301160" name="Rectangle 104"/>
              <p:cNvSpPr>
                <a:spLocks noChangeArrowheads="1"/>
              </p:cNvSpPr>
              <p:nvPr/>
            </p:nvSpPr>
            <p:spPr bwMode="auto">
              <a:xfrm>
                <a:off x="2364" y="1208"/>
                <a:ext cx="58" cy="193"/>
              </a:xfrm>
              <a:prstGeom prst="rect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61" name="Oval 105"/>
              <p:cNvSpPr>
                <a:spLocks noChangeArrowheads="1"/>
              </p:cNvSpPr>
              <p:nvPr/>
            </p:nvSpPr>
            <p:spPr bwMode="auto">
              <a:xfrm>
                <a:off x="2381" y="1361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62" name="Oval 106"/>
              <p:cNvSpPr>
                <a:spLocks noChangeArrowheads="1"/>
              </p:cNvSpPr>
              <p:nvPr/>
            </p:nvSpPr>
            <p:spPr bwMode="auto">
              <a:xfrm>
                <a:off x="2381" y="1315"/>
                <a:ext cx="26" cy="16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63" name="Oval 107"/>
              <p:cNvSpPr>
                <a:spLocks noChangeArrowheads="1"/>
              </p:cNvSpPr>
              <p:nvPr/>
            </p:nvSpPr>
            <p:spPr bwMode="auto">
              <a:xfrm>
                <a:off x="2381" y="1269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64" name="Oval 108"/>
              <p:cNvSpPr>
                <a:spLocks noChangeArrowheads="1"/>
              </p:cNvSpPr>
              <p:nvPr/>
            </p:nvSpPr>
            <p:spPr bwMode="auto">
              <a:xfrm>
                <a:off x="2381" y="1222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09"/>
            <p:cNvGrpSpPr>
              <a:grpSpLocks/>
            </p:cNvGrpSpPr>
            <p:nvPr/>
          </p:nvGrpSpPr>
          <p:grpSpPr bwMode="auto">
            <a:xfrm>
              <a:off x="3108" y="2208"/>
              <a:ext cx="34" cy="122"/>
              <a:chOff x="2600" y="840"/>
              <a:chExt cx="58" cy="192"/>
            </a:xfrm>
          </p:grpSpPr>
          <p:sp>
            <p:nvSpPr>
              <p:cNvPr id="301166" name="Rectangle 110"/>
              <p:cNvSpPr>
                <a:spLocks noChangeArrowheads="1"/>
              </p:cNvSpPr>
              <p:nvPr/>
            </p:nvSpPr>
            <p:spPr bwMode="auto">
              <a:xfrm>
                <a:off x="2600" y="840"/>
                <a:ext cx="58" cy="192"/>
              </a:xfrm>
              <a:prstGeom prst="rect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67" name="Oval 111"/>
              <p:cNvSpPr>
                <a:spLocks noChangeArrowheads="1"/>
              </p:cNvSpPr>
              <p:nvPr/>
            </p:nvSpPr>
            <p:spPr bwMode="auto">
              <a:xfrm>
                <a:off x="2616" y="992"/>
                <a:ext cx="27" cy="15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68" name="Oval 112"/>
              <p:cNvSpPr>
                <a:spLocks noChangeArrowheads="1"/>
              </p:cNvSpPr>
              <p:nvPr/>
            </p:nvSpPr>
            <p:spPr bwMode="auto">
              <a:xfrm>
                <a:off x="2616" y="948"/>
                <a:ext cx="27" cy="15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69" name="Oval 113"/>
              <p:cNvSpPr>
                <a:spLocks noChangeArrowheads="1"/>
              </p:cNvSpPr>
              <p:nvPr/>
            </p:nvSpPr>
            <p:spPr bwMode="auto">
              <a:xfrm>
                <a:off x="2616" y="901"/>
                <a:ext cx="27" cy="15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70" name="Oval 114"/>
              <p:cNvSpPr>
                <a:spLocks noChangeArrowheads="1"/>
              </p:cNvSpPr>
              <p:nvPr/>
            </p:nvSpPr>
            <p:spPr bwMode="auto">
              <a:xfrm>
                <a:off x="2616" y="854"/>
                <a:ext cx="27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15"/>
            <p:cNvGrpSpPr>
              <a:grpSpLocks/>
            </p:cNvGrpSpPr>
            <p:nvPr/>
          </p:nvGrpSpPr>
          <p:grpSpPr bwMode="auto">
            <a:xfrm rot="866460">
              <a:off x="3395" y="3554"/>
              <a:ext cx="421" cy="172"/>
              <a:chOff x="1395" y="2526"/>
              <a:chExt cx="887" cy="503"/>
            </a:xfrm>
          </p:grpSpPr>
          <p:sp>
            <p:nvSpPr>
              <p:cNvPr id="301172" name="Line 116"/>
              <p:cNvSpPr>
                <a:spLocks noChangeShapeType="1"/>
              </p:cNvSpPr>
              <p:nvPr/>
            </p:nvSpPr>
            <p:spPr bwMode="auto">
              <a:xfrm>
                <a:off x="1395" y="2793"/>
                <a:ext cx="803" cy="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73" name="Freeform 117"/>
              <p:cNvSpPr>
                <a:spLocks/>
              </p:cNvSpPr>
              <p:nvPr/>
            </p:nvSpPr>
            <p:spPr bwMode="auto">
              <a:xfrm>
                <a:off x="1672" y="2526"/>
                <a:ext cx="610" cy="503"/>
              </a:xfrm>
              <a:custGeom>
                <a:avLst/>
                <a:gdLst/>
                <a:ahLst/>
                <a:cxnLst>
                  <a:cxn ang="0">
                    <a:pos x="269" y="502"/>
                  </a:cxn>
                  <a:cxn ang="0">
                    <a:pos x="0" y="502"/>
                  </a:cxn>
                  <a:cxn ang="0">
                    <a:pos x="0" y="0"/>
                  </a:cxn>
                  <a:cxn ang="0">
                    <a:pos x="609" y="0"/>
                  </a:cxn>
                </a:cxnLst>
                <a:rect l="0" t="0" r="r" b="b"/>
                <a:pathLst>
                  <a:path w="610" h="503">
                    <a:moveTo>
                      <a:pt x="269" y="502"/>
                    </a:moveTo>
                    <a:lnTo>
                      <a:pt x="0" y="502"/>
                    </a:lnTo>
                    <a:lnTo>
                      <a:pt x="0" y="0"/>
                    </a:lnTo>
                    <a:lnTo>
                      <a:pt x="609" y="0"/>
                    </a:lnTo>
                  </a:path>
                </a:pathLst>
              </a:custGeom>
              <a:noFill/>
              <a:ln w="38100" cap="rnd" cmpd="sng">
                <a:solidFill>
                  <a:srgbClr val="669900"/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1174" name="Freeform 118"/>
            <p:cNvSpPr>
              <a:spLocks/>
            </p:cNvSpPr>
            <p:nvPr/>
          </p:nvSpPr>
          <p:spPr bwMode="auto">
            <a:xfrm rot="11681316">
              <a:off x="3887" y="1327"/>
              <a:ext cx="1804" cy="1483"/>
            </a:xfrm>
            <a:custGeom>
              <a:avLst/>
              <a:gdLst/>
              <a:ahLst/>
              <a:cxnLst>
                <a:cxn ang="0">
                  <a:pos x="872" y="54"/>
                </a:cxn>
                <a:cxn ang="0">
                  <a:pos x="524" y="203"/>
                </a:cxn>
                <a:cxn ang="0">
                  <a:pos x="470" y="181"/>
                </a:cxn>
                <a:cxn ang="0">
                  <a:pos x="456" y="235"/>
                </a:cxn>
                <a:cxn ang="0">
                  <a:pos x="0" y="465"/>
                </a:cxn>
                <a:cxn ang="0">
                  <a:pos x="99" y="709"/>
                </a:cxn>
                <a:cxn ang="0">
                  <a:pos x="63" y="767"/>
                </a:cxn>
                <a:cxn ang="0">
                  <a:pos x="126" y="772"/>
                </a:cxn>
                <a:cxn ang="0">
                  <a:pos x="285" y="1142"/>
                </a:cxn>
                <a:cxn ang="0">
                  <a:pos x="673" y="970"/>
                </a:cxn>
                <a:cxn ang="0">
                  <a:pos x="714" y="998"/>
                </a:cxn>
                <a:cxn ang="0">
                  <a:pos x="722" y="930"/>
                </a:cxn>
                <a:cxn ang="0">
                  <a:pos x="1039" y="795"/>
                </a:cxn>
                <a:cxn ang="0">
                  <a:pos x="1007" y="397"/>
                </a:cxn>
                <a:cxn ang="0">
                  <a:pos x="1048" y="366"/>
                </a:cxn>
                <a:cxn ang="0">
                  <a:pos x="980" y="338"/>
                </a:cxn>
                <a:cxn ang="0">
                  <a:pos x="939" y="0"/>
                </a:cxn>
                <a:cxn ang="0">
                  <a:pos x="867" y="59"/>
                </a:cxn>
              </a:cxnLst>
              <a:rect l="0" t="0" r="r" b="b"/>
              <a:pathLst>
                <a:path w="1049" h="1143">
                  <a:moveTo>
                    <a:pt x="872" y="54"/>
                  </a:moveTo>
                  <a:lnTo>
                    <a:pt x="524" y="203"/>
                  </a:lnTo>
                  <a:lnTo>
                    <a:pt x="470" y="181"/>
                  </a:lnTo>
                  <a:lnTo>
                    <a:pt x="456" y="235"/>
                  </a:lnTo>
                  <a:lnTo>
                    <a:pt x="0" y="465"/>
                  </a:lnTo>
                  <a:lnTo>
                    <a:pt x="99" y="709"/>
                  </a:lnTo>
                  <a:lnTo>
                    <a:pt x="63" y="767"/>
                  </a:lnTo>
                  <a:lnTo>
                    <a:pt x="126" y="772"/>
                  </a:lnTo>
                  <a:lnTo>
                    <a:pt x="285" y="1142"/>
                  </a:lnTo>
                  <a:lnTo>
                    <a:pt x="673" y="970"/>
                  </a:lnTo>
                  <a:lnTo>
                    <a:pt x="714" y="998"/>
                  </a:lnTo>
                  <a:lnTo>
                    <a:pt x="722" y="930"/>
                  </a:lnTo>
                  <a:lnTo>
                    <a:pt x="1039" y="795"/>
                  </a:lnTo>
                  <a:lnTo>
                    <a:pt x="1007" y="397"/>
                  </a:lnTo>
                  <a:lnTo>
                    <a:pt x="1048" y="366"/>
                  </a:lnTo>
                  <a:lnTo>
                    <a:pt x="980" y="338"/>
                  </a:lnTo>
                  <a:lnTo>
                    <a:pt x="939" y="0"/>
                  </a:lnTo>
                  <a:lnTo>
                    <a:pt x="867" y="59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119"/>
            <p:cNvGrpSpPr>
              <a:grpSpLocks/>
            </p:cNvGrpSpPr>
            <p:nvPr/>
          </p:nvGrpSpPr>
          <p:grpSpPr bwMode="auto">
            <a:xfrm>
              <a:off x="3769" y="3650"/>
              <a:ext cx="34" cy="121"/>
              <a:chOff x="3181" y="862"/>
              <a:chExt cx="58" cy="191"/>
            </a:xfrm>
          </p:grpSpPr>
          <p:sp>
            <p:nvSpPr>
              <p:cNvPr id="301176" name="Rectangle 120"/>
              <p:cNvSpPr>
                <a:spLocks noChangeArrowheads="1"/>
              </p:cNvSpPr>
              <p:nvPr/>
            </p:nvSpPr>
            <p:spPr bwMode="auto">
              <a:xfrm>
                <a:off x="3181" y="862"/>
                <a:ext cx="58" cy="191"/>
              </a:xfrm>
              <a:prstGeom prst="rect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77" name="Oval 121"/>
              <p:cNvSpPr>
                <a:spLocks noChangeArrowheads="1"/>
              </p:cNvSpPr>
              <p:nvPr/>
            </p:nvSpPr>
            <p:spPr bwMode="auto">
              <a:xfrm>
                <a:off x="3198" y="1014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78" name="Oval 122"/>
              <p:cNvSpPr>
                <a:spLocks noChangeArrowheads="1"/>
              </p:cNvSpPr>
              <p:nvPr/>
            </p:nvSpPr>
            <p:spPr bwMode="auto">
              <a:xfrm>
                <a:off x="3198" y="969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79" name="Oval 123"/>
              <p:cNvSpPr>
                <a:spLocks noChangeArrowheads="1"/>
              </p:cNvSpPr>
              <p:nvPr/>
            </p:nvSpPr>
            <p:spPr bwMode="auto">
              <a:xfrm>
                <a:off x="3198" y="922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80" name="Oval 124"/>
              <p:cNvSpPr>
                <a:spLocks noChangeArrowheads="1"/>
              </p:cNvSpPr>
              <p:nvPr/>
            </p:nvSpPr>
            <p:spPr bwMode="auto">
              <a:xfrm>
                <a:off x="3198" y="876"/>
                <a:ext cx="26" cy="12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25"/>
            <p:cNvGrpSpPr>
              <a:grpSpLocks/>
            </p:cNvGrpSpPr>
            <p:nvPr/>
          </p:nvGrpSpPr>
          <p:grpSpPr bwMode="auto">
            <a:xfrm rot="-2105217">
              <a:off x="2785" y="1154"/>
              <a:ext cx="34" cy="121"/>
              <a:chOff x="3181" y="862"/>
              <a:chExt cx="58" cy="191"/>
            </a:xfrm>
          </p:grpSpPr>
          <p:sp>
            <p:nvSpPr>
              <p:cNvPr id="301182" name="Rectangle 126"/>
              <p:cNvSpPr>
                <a:spLocks noChangeArrowheads="1"/>
              </p:cNvSpPr>
              <p:nvPr/>
            </p:nvSpPr>
            <p:spPr bwMode="auto">
              <a:xfrm>
                <a:off x="3181" y="862"/>
                <a:ext cx="58" cy="191"/>
              </a:xfrm>
              <a:prstGeom prst="rect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83" name="Oval 127"/>
              <p:cNvSpPr>
                <a:spLocks noChangeArrowheads="1"/>
              </p:cNvSpPr>
              <p:nvPr/>
            </p:nvSpPr>
            <p:spPr bwMode="auto">
              <a:xfrm>
                <a:off x="3198" y="1014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84" name="Oval 128"/>
              <p:cNvSpPr>
                <a:spLocks noChangeArrowheads="1"/>
              </p:cNvSpPr>
              <p:nvPr/>
            </p:nvSpPr>
            <p:spPr bwMode="auto">
              <a:xfrm>
                <a:off x="3198" y="969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85" name="Oval 129"/>
              <p:cNvSpPr>
                <a:spLocks noChangeArrowheads="1"/>
              </p:cNvSpPr>
              <p:nvPr/>
            </p:nvSpPr>
            <p:spPr bwMode="auto">
              <a:xfrm>
                <a:off x="3198" y="922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86" name="Oval 130"/>
              <p:cNvSpPr>
                <a:spLocks noChangeArrowheads="1"/>
              </p:cNvSpPr>
              <p:nvPr/>
            </p:nvSpPr>
            <p:spPr bwMode="auto">
              <a:xfrm>
                <a:off x="3198" y="876"/>
                <a:ext cx="26" cy="12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187" name="Freeform 131"/>
            <p:cNvSpPr>
              <a:spLocks/>
            </p:cNvSpPr>
            <p:nvPr/>
          </p:nvSpPr>
          <p:spPr bwMode="auto">
            <a:xfrm rot="12100631">
              <a:off x="2183" y="1545"/>
              <a:ext cx="1694" cy="1293"/>
            </a:xfrm>
            <a:custGeom>
              <a:avLst/>
              <a:gdLst/>
              <a:ahLst/>
              <a:cxnLst>
                <a:cxn ang="0">
                  <a:pos x="872" y="54"/>
                </a:cxn>
                <a:cxn ang="0">
                  <a:pos x="524" y="203"/>
                </a:cxn>
                <a:cxn ang="0">
                  <a:pos x="470" y="181"/>
                </a:cxn>
                <a:cxn ang="0">
                  <a:pos x="456" y="235"/>
                </a:cxn>
                <a:cxn ang="0">
                  <a:pos x="0" y="465"/>
                </a:cxn>
                <a:cxn ang="0">
                  <a:pos x="99" y="709"/>
                </a:cxn>
                <a:cxn ang="0">
                  <a:pos x="63" y="767"/>
                </a:cxn>
                <a:cxn ang="0">
                  <a:pos x="126" y="772"/>
                </a:cxn>
                <a:cxn ang="0">
                  <a:pos x="285" y="1142"/>
                </a:cxn>
                <a:cxn ang="0">
                  <a:pos x="673" y="970"/>
                </a:cxn>
                <a:cxn ang="0">
                  <a:pos x="714" y="998"/>
                </a:cxn>
                <a:cxn ang="0">
                  <a:pos x="722" y="930"/>
                </a:cxn>
                <a:cxn ang="0">
                  <a:pos x="1039" y="795"/>
                </a:cxn>
                <a:cxn ang="0">
                  <a:pos x="1007" y="397"/>
                </a:cxn>
                <a:cxn ang="0">
                  <a:pos x="1048" y="366"/>
                </a:cxn>
                <a:cxn ang="0">
                  <a:pos x="980" y="338"/>
                </a:cxn>
                <a:cxn ang="0">
                  <a:pos x="939" y="0"/>
                </a:cxn>
                <a:cxn ang="0">
                  <a:pos x="867" y="59"/>
                </a:cxn>
              </a:cxnLst>
              <a:rect l="0" t="0" r="r" b="b"/>
              <a:pathLst>
                <a:path w="1049" h="1143">
                  <a:moveTo>
                    <a:pt x="872" y="54"/>
                  </a:moveTo>
                  <a:lnTo>
                    <a:pt x="524" y="203"/>
                  </a:lnTo>
                  <a:lnTo>
                    <a:pt x="470" y="181"/>
                  </a:lnTo>
                  <a:lnTo>
                    <a:pt x="456" y="235"/>
                  </a:lnTo>
                  <a:lnTo>
                    <a:pt x="0" y="465"/>
                  </a:lnTo>
                  <a:lnTo>
                    <a:pt x="99" y="709"/>
                  </a:lnTo>
                  <a:lnTo>
                    <a:pt x="63" y="767"/>
                  </a:lnTo>
                  <a:lnTo>
                    <a:pt x="126" y="772"/>
                  </a:lnTo>
                  <a:lnTo>
                    <a:pt x="285" y="1142"/>
                  </a:lnTo>
                  <a:lnTo>
                    <a:pt x="673" y="970"/>
                  </a:lnTo>
                  <a:lnTo>
                    <a:pt x="714" y="998"/>
                  </a:lnTo>
                  <a:lnTo>
                    <a:pt x="722" y="930"/>
                  </a:lnTo>
                  <a:lnTo>
                    <a:pt x="1039" y="795"/>
                  </a:lnTo>
                  <a:lnTo>
                    <a:pt x="1007" y="397"/>
                  </a:lnTo>
                  <a:lnTo>
                    <a:pt x="1048" y="366"/>
                  </a:lnTo>
                  <a:lnTo>
                    <a:pt x="980" y="338"/>
                  </a:lnTo>
                  <a:lnTo>
                    <a:pt x="939" y="0"/>
                  </a:lnTo>
                  <a:lnTo>
                    <a:pt x="867" y="59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1188" name="Rectangle 132"/>
            <p:cNvSpPr>
              <a:spLocks noChangeArrowheads="1"/>
            </p:cNvSpPr>
            <p:nvPr/>
          </p:nvSpPr>
          <p:spPr bwMode="auto">
            <a:xfrm rot="10988695">
              <a:off x="1033" y="1857"/>
              <a:ext cx="77" cy="215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89" name="Rectangle 133"/>
            <p:cNvSpPr>
              <a:spLocks noChangeArrowheads="1"/>
            </p:cNvSpPr>
            <p:nvPr/>
          </p:nvSpPr>
          <p:spPr bwMode="auto">
            <a:xfrm rot="6243967">
              <a:off x="661" y="2133"/>
              <a:ext cx="77" cy="215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90" name="Rectangle 134"/>
            <p:cNvSpPr>
              <a:spLocks noChangeArrowheads="1"/>
            </p:cNvSpPr>
            <p:nvPr/>
          </p:nvSpPr>
          <p:spPr bwMode="auto">
            <a:xfrm rot="1970331">
              <a:off x="157" y="2397"/>
              <a:ext cx="77" cy="215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91" name="Freeform 135"/>
            <p:cNvSpPr>
              <a:spLocks/>
            </p:cNvSpPr>
            <p:nvPr/>
          </p:nvSpPr>
          <p:spPr bwMode="auto">
            <a:xfrm rot="11584164">
              <a:off x="1" y="636"/>
              <a:ext cx="2232" cy="2446"/>
            </a:xfrm>
            <a:custGeom>
              <a:avLst/>
              <a:gdLst/>
              <a:ahLst/>
              <a:cxnLst>
                <a:cxn ang="0">
                  <a:pos x="872" y="54"/>
                </a:cxn>
                <a:cxn ang="0">
                  <a:pos x="524" y="203"/>
                </a:cxn>
                <a:cxn ang="0">
                  <a:pos x="470" y="181"/>
                </a:cxn>
                <a:cxn ang="0">
                  <a:pos x="456" y="235"/>
                </a:cxn>
                <a:cxn ang="0">
                  <a:pos x="0" y="465"/>
                </a:cxn>
                <a:cxn ang="0">
                  <a:pos x="99" y="709"/>
                </a:cxn>
                <a:cxn ang="0">
                  <a:pos x="63" y="767"/>
                </a:cxn>
                <a:cxn ang="0">
                  <a:pos x="126" y="772"/>
                </a:cxn>
                <a:cxn ang="0">
                  <a:pos x="285" y="1142"/>
                </a:cxn>
                <a:cxn ang="0">
                  <a:pos x="673" y="970"/>
                </a:cxn>
                <a:cxn ang="0">
                  <a:pos x="714" y="998"/>
                </a:cxn>
                <a:cxn ang="0">
                  <a:pos x="722" y="930"/>
                </a:cxn>
                <a:cxn ang="0">
                  <a:pos x="1039" y="795"/>
                </a:cxn>
                <a:cxn ang="0">
                  <a:pos x="1007" y="397"/>
                </a:cxn>
                <a:cxn ang="0">
                  <a:pos x="1048" y="366"/>
                </a:cxn>
                <a:cxn ang="0">
                  <a:pos x="980" y="338"/>
                </a:cxn>
                <a:cxn ang="0">
                  <a:pos x="939" y="0"/>
                </a:cxn>
                <a:cxn ang="0">
                  <a:pos x="867" y="59"/>
                </a:cxn>
              </a:cxnLst>
              <a:rect l="0" t="0" r="r" b="b"/>
              <a:pathLst>
                <a:path w="1049" h="1143">
                  <a:moveTo>
                    <a:pt x="872" y="54"/>
                  </a:moveTo>
                  <a:lnTo>
                    <a:pt x="524" y="203"/>
                  </a:lnTo>
                  <a:lnTo>
                    <a:pt x="470" y="181"/>
                  </a:lnTo>
                  <a:lnTo>
                    <a:pt x="456" y="235"/>
                  </a:lnTo>
                  <a:lnTo>
                    <a:pt x="0" y="465"/>
                  </a:lnTo>
                  <a:lnTo>
                    <a:pt x="99" y="709"/>
                  </a:lnTo>
                  <a:lnTo>
                    <a:pt x="63" y="767"/>
                  </a:lnTo>
                  <a:lnTo>
                    <a:pt x="126" y="772"/>
                  </a:lnTo>
                  <a:lnTo>
                    <a:pt x="285" y="1142"/>
                  </a:lnTo>
                  <a:lnTo>
                    <a:pt x="673" y="970"/>
                  </a:lnTo>
                  <a:lnTo>
                    <a:pt x="714" y="998"/>
                  </a:lnTo>
                  <a:lnTo>
                    <a:pt x="722" y="930"/>
                  </a:lnTo>
                  <a:lnTo>
                    <a:pt x="1039" y="795"/>
                  </a:lnTo>
                  <a:lnTo>
                    <a:pt x="1007" y="397"/>
                  </a:lnTo>
                  <a:lnTo>
                    <a:pt x="1048" y="366"/>
                  </a:lnTo>
                  <a:lnTo>
                    <a:pt x="980" y="338"/>
                  </a:lnTo>
                  <a:lnTo>
                    <a:pt x="939" y="0"/>
                  </a:lnTo>
                  <a:lnTo>
                    <a:pt x="867" y="59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1192" name="Line 136"/>
            <p:cNvSpPr>
              <a:spLocks noChangeShapeType="1"/>
            </p:cNvSpPr>
            <p:nvPr/>
          </p:nvSpPr>
          <p:spPr bwMode="auto">
            <a:xfrm flipV="1">
              <a:off x="3636" y="2688"/>
              <a:ext cx="144" cy="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93" name="Line 137"/>
            <p:cNvSpPr>
              <a:spLocks noChangeShapeType="1"/>
            </p:cNvSpPr>
            <p:nvPr/>
          </p:nvSpPr>
          <p:spPr bwMode="auto">
            <a:xfrm>
              <a:off x="3900" y="1560"/>
              <a:ext cx="0" cy="5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94" name="Line 138"/>
            <p:cNvSpPr>
              <a:spLocks noChangeShapeType="1"/>
            </p:cNvSpPr>
            <p:nvPr/>
          </p:nvSpPr>
          <p:spPr bwMode="auto">
            <a:xfrm flipV="1">
              <a:off x="3804" y="2064"/>
              <a:ext cx="10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139"/>
            <p:cNvGrpSpPr>
              <a:grpSpLocks/>
            </p:cNvGrpSpPr>
            <p:nvPr/>
          </p:nvGrpSpPr>
          <p:grpSpPr bwMode="auto">
            <a:xfrm>
              <a:off x="3120" y="1920"/>
              <a:ext cx="34" cy="122"/>
              <a:chOff x="2600" y="840"/>
              <a:chExt cx="58" cy="192"/>
            </a:xfrm>
          </p:grpSpPr>
          <p:sp>
            <p:nvSpPr>
              <p:cNvPr id="301196" name="Rectangle 140"/>
              <p:cNvSpPr>
                <a:spLocks noChangeArrowheads="1"/>
              </p:cNvSpPr>
              <p:nvPr/>
            </p:nvSpPr>
            <p:spPr bwMode="auto">
              <a:xfrm>
                <a:off x="2600" y="840"/>
                <a:ext cx="58" cy="192"/>
              </a:xfrm>
              <a:prstGeom prst="rect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97" name="Oval 141"/>
              <p:cNvSpPr>
                <a:spLocks noChangeArrowheads="1"/>
              </p:cNvSpPr>
              <p:nvPr/>
            </p:nvSpPr>
            <p:spPr bwMode="auto">
              <a:xfrm>
                <a:off x="2616" y="992"/>
                <a:ext cx="27" cy="15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98" name="Oval 142"/>
              <p:cNvSpPr>
                <a:spLocks noChangeArrowheads="1"/>
              </p:cNvSpPr>
              <p:nvPr/>
            </p:nvSpPr>
            <p:spPr bwMode="auto">
              <a:xfrm>
                <a:off x="2616" y="948"/>
                <a:ext cx="27" cy="15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199" name="Oval 143"/>
              <p:cNvSpPr>
                <a:spLocks noChangeArrowheads="1"/>
              </p:cNvSpPr>
              <p:nvPr/>
            </p:nvSpPr>
            <p:spPr bwMode="auto">
              <a:xfrm>
                <a:off x="2616" y="901"/>
                <a:ext cx="27" cy="15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00" name="Oval 144"/>
              <p:cNvSpPr>
                <a:spLocks noChangeArrowheads="1"/>
              </p:cNvSpPr>
              <p:nvPr/>
            </p:nvSpPr>
            <p:spPr bwMode="auto">
              <a:xfrm>
                <a:off x="2616" y="854"/>
                <a:ext cx="27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45"/>
            <p:cNvGrpSpPr>
              <a:grpSpLocks/>
            </p:cNvGrpSpPr>
            <p:nvPr/>
          </p:nvGrpSpPr>
          <p:grpSpPr bwMode="auto">
            <a:xfrm>
              <a:off x="3192" y="1992"/>
              <a:ext cx="34" cy="122"/>
              <a:chOff x="2600" y="840"/>
              <a:chExt cx="58" cy="192"/>
            </a:xfrm>
          </p:grpSpPr>
          <p:sp>
            <p:nvSpPr>
              <p:cNvPr id="301202" name="Rectangle 146"/>
              <p:cNvSpPr>
                <a:spLocks noChangeArrowheads="1"/>
              </p:cNvSpPr>
              <p:nvPr/>
            </p:nvSpPr>
            <p:spPr bwMode="auto">
              <a:xfrm>
                <a:off x="2600" y="840"/>
                <a:ext cx="58" cy="192"/>
              </a:xfrm>
              <a:prstGeom prst="rect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03" name="Oval 147"/>
              <p:cNvSpPr>
                <a:spLocks noChangeArrowheads="1"/>
              </p:cNvSpPr>
              <p:nvPr/>
            </p:nvSpPr>
            <p:spPr bwMode="auto">
              <a:xfrm>
                <a:off x="2616" y="992"/>
                <a:ext cx="27" cy="15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04" name="Oval 148"/>
              <p:cNvSpPr>
                <a:spLocks noChangeArrowheads="1"/>
              </p:cNvSpPr>
              <p:nvPr/>
            </p:nvSpPr>
            <p:spPr bwMode="auto">
              <a:xfrm>
                <a:off x="2616" y="948"/>
                <a:ext cx="27" cy="15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05" name="Oval 149"/>
              <p:cNvSpPr>
                <a:spLocks noChangeArrowheads="1"/>
              </p:cNvSpPr>
              <p:nvPr/>
            </p:nvSpPr>
            <p:spPr bwMode="auto">
              <a:xfrm>
                <a:off x="2616" y="901"/>
                <a:ext cx="27" cy="15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06" name="Oval 150"/>
              <p:cNvSpPr>
                <a:spLocks noChangeArrowheads="1"/>
              </p:cNvSpPr>
              <p:nvPr/>
            </p:nvSpPr>
            <p:spPr bwMode="auto">
              <a:xfrm>
                <a:off x="2616" y="854"/>
                <a:ext cx="27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51"/>
            <p:cNvGrpSpPr>
              <a:grpSpLocks/>
            </p:cNvGrpSpPr>
            <p:nvPr/>
          </p:nvGrpSpPr>
          <p:grpSpPr bwMode="auto">
            <a:xfrm flipH="1">
              <a:off x="3793" y="2533"/>
              <a:ext cx="47" cy="47"/>
              <a:chOff x="5304" y="1776"/>
              <a:chExt cx="204" cy="96"/>
            </a:xfrm>
          </p:grpSpPr>
          <p:sp>
            <p:nvSpPr>
              <p:cNvPr id="301208" name="Line 152"/>
              <p:cNvSpPr>
                <a:spLocks noChangeShapeType="1"/>
              </p:cNvSpPr>
              <p:nvPr/>
            </p:nvSpPr>
            <p:spPr bwMode="auto">
              <a:xfrm>
                <a:off x="5304" y="1776"/>
                <a:ext cx="2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09" name="Line 153"/>
              <p:cNvSpPr>
                <a:spLocks noChangeShapeType="1"/>
              </p:cNvSpPr>
              <p:nvPr/>
            </p:nvSpPr>
            <p:spPr bwMode="auto">
              <a:xfrm>
                <a:off x="5304" y="1872"/>
                <a:ext cx="2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210" name="Rectangle 154" descr="Large confetti"/>
            <p:cNvSpPr>
              <a:spLocks noChangeArrowheads="1"/>
            </p:cNvSpPr>
            <p:nvPr/>
          </p:nvSpPr>
          <p:spPr bwMode="auto">
            <a:xfrm rot="3646544">
              <a:off x="3970" y="2366"/>
              <a:ext cx="164" cy="55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55"/>
            <p:cNvGrpSpPr>
              <a:grpSpLocks/>
            </p:cNvGrpSpPr>
            <p:nvPr/>
          </p:nvGrpSpPr>
          <p:grpSpPr bwMode="auto">
            <a:xfrm>
              <a:off x="3984" y="2220"/>
              <a:ext cx="60" cy="108"/>
              <a:chOff x="5412" y="2004"/>
              <a:chExt cx="60" cy="108"/>
            </a:xfrm>
          </p:grpSpPr>
          <p:sp>
            <p:nvSpPr>
              <p:cNvPr id="301212" name="Oval 156"/>
              <p:cNvSpPr>
                <a:spLocks noChangeArrowheads="1"/>
              </p:cNvSpPr>
              <p:nvPr/>
            </p:nvSpPr>
            <p:spPr bwMode="auto">
              <a:xfrm>
                <a:off x="5412" y="2004"/>
                <a:ext cx="60" cy="10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13" name="Line 157"/>
              <p:cNvSpPr>
                <a:spLocks noChangeShapeType="1"/>
              </p:cNvSpPr>
              <p:nvPr/>
            </p:nvSpPr>
            <p:spPr bwMode="auto">
              <a:xfrm>
                <a:off x="5424" y="2018"/>
                <a:ext cx="35" cy="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14" name="Line 158"/>
              <p:cNvSpPr>
                <a:spLocks noChangeShapeType="1"/>
              </p:cNvSpPr>
              <p:nvPr/>
            </p:nvSpPr>
            <p:spPr bwMode="auto">
              <a:xfrm flipH="1">
                <a:off x="5423" y="2021"/>
                <a:ext cx="35" cy="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215" name="Rectangle 159" descr="Large confetti"/>
            <p:cNvSpPr>
              <a:spLocks noChangeArrowheads="1"/>
            </p:cNvSpPr>
            <p:nvPr/>
          </p:nvSpPr>
          <p:spPr bwMode="auto">
            <a:xfrm rot="5496508">
              <a:off x="3958" y="2126"/>
              <a:ext cx="164" cy="55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16" name="Rectangle 160" descr="Large confetti"/>
            <p:cNvSpPr>
              <a:spLocks noChangeArrowheads="1"/>
            </p:cNvSpPr>
            <p:nvPr/>
          </p:nvSpPr>
          <p:spPr bwMode="auto">
            <a:xfrm rot="9842975">
              <a:off x="5158" y="1526"/>
              <a:ext cx="164" cy="55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17" name="Rectangle 161" descr="Large confetti"/>
            <p:cNvSpPr>
              <a:spLocks noChangeArrowheads="1"/>
            </p:cNvSpPr>
            <p:nvPr/>
          </p:nvSpPr>
          <p:spPr bwMode="auto">
            <a:xfrm rot="5496508">
              <a:off x="4978" y="1166"/>
              <a:ext cx="164" cy="55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18" name="Rectangle 162" descr="Large confetti"/>
            <p:cNvSpPr>
              <a:spLocks noChangeArrowheads="1"/>
            </p:cNvSpPr>
            <p:nvPr/>
          </p:nvSpPr>
          <p:spPr bwMode="auto">
            <a:xfrm rot="5496508">
              <a:off x="5134" y="794"/>
              <a:ext cx="164" cy="55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19" name="Rectangle 163" descr="Large confetti"/>
            <p:cNvSpPr>
              <a:spLocks noChangeArrowheads="1"/>
            </p:cNvSpPr>
            <p:nvPr/>
          </p:nvSpPr>
          <p:spPr bwMode="auto">
            <a:xfrm rot="5496508">
              <a:off x="4102" y="1634"/>
              <a:ext cx="164" cy="55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164"/>
            <p:cNvGrpSpPr>
              <a:grpSpLocks/>
            </p:cNvGrpSpPr>
            <p:nvPr/>
          </p:nvGrpSpPr>
          <p:grpSpPr bwMode="auto">
            <a:xfrm rot="-261351">
              <a:off x="4146" y="2018"/>
              <a:ext cx="778" cy="290"/>
              <a:chOff x="1395" y="2526"/>
              <a:chExt cx="887" cy="503"/>
            </a:xfrm>
          </p:grpSpPr>
          <p:sp>
            <p:nvSpPr>
              <p:cNvPr id="301221" name="Line 165"/>
              <p:cNvSpPr>
                <a:spLocks noChangeShapeType="1"/>
              </p:cNvSpPr>
              <p:nvPr/>
            </p:nvSpPr>
            <p:spPr bwMode="auto">
              <a:xfrm>
                <a:off x="1395" y="2793"/>
                <a:ext cx="803" cy="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22" name="Freeform 166"/>
              <p:cNvSpPr>
                <a:spLocks/>
              </p:cNvSpPr>
              <p:nvPr/>
            </p:nvSpPr>
            <p:spPr bwMode="auto">
              <a:xfrm>
                <a:off x="1672" y="2526"/>
                <a:ext cx="610" cy="503"/>
              </a:xfrm>
              <a:custGeom>
                <a:avLst/>
                <a:gdLst/>
                <a:ahLst/>
                <a:cxnLst>
                  <a:cxn ang="0">
                    <a:pos x="269" y="502"/>
                  </a:cxn>
                  <a:cxn ang="0">
                    <a:pos x="0" y="502"/>
                  </a:cxn>
                  <a:cxn ang="0">
                    <a:pos x="0" y="0"/>
                  </a:cxn>
                  <a:cxn ang="0">
                    <a:pos x="609" y="0"/>
                  </a:cxn>
                </a:cxnLst>
                <a:rect l="0" t="0" r="r" b="b"/>
                <a:pathLst>
                  <a:path w="610" h="503">
                    <a:moveTo>
                      <a:pt x="269" y="502"/>
                    </a:moveTo>
                    <a:lnTo>
                      <a:pt x="0" y="502"/>
                    </a:lnTo>
                    <a:lnTo>
                      <a:pt x="0" y="0"/>
                    </a:lnTo>
                    <a:lnTo>
                      <a:pt x="609" y="0"/>
                    </a:lnTo>
                  </a:path>
                </a:pathLst>
              </a:custGeom>
              <a:noFill/>
              <a:ln w="38100" cap="rnd" cmpd="sng">
                <a:solidFill>
                  <a:srgbClr val="669900"/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167"/>
            <p:cNvGrpSpPr>
              <a:grpSpLocks/>
            </p:cNvGrpSpPr>
            <p:nvPr/>
          </p:nvGrpSpPr>
          <p:grpSpPr bwMode="auto">
            <a:xfrm rot="-261351">
              <a:off x="4458" y="866"/>
              <a:ext cx="778" cy="290"/>
              <a:chOff x="1395" y="2526"/>
              <a:chExt cx="887" cy="503"/>
            </a:xfrm>
          </p:grpSpPr>
          <p:sp>
            <p:nvSpPr>
              <p:cNvPr id="301224" name="Line 168"/>
              <p:cNvSpPr>
                <a:spLocks noChangeShapeType="1"/>
              </p:cNvSpPr>
              <p:nvPr/>
            </p:nvSpPr>
            <p:spPr bwMode="auto">
              <a:xfrm>
                <a:off x="1395" y="2793"/>
                <a:ext cx="803" cy="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25" name="Freeform 169"/>
              <p:cNvSpPr>
                <a:spLocks/>
              </p:cNvSpPr>
              <p:nvPr/>
            </p:nvSpPr>
            <p:spPr bwMode="auto">
              <a:xfrm>
                <a:off x="1672" y="2526"/>
                <a:ext cx="610" cy="503"/>
              </a:xfrm>
              <a:custGeom>
                <a:avLst/>
                <a:gdLst/>
                <a:ahLst/>
                <a:cxnLst>
                  <a:cxn ang="0">
                    <a:pos x="269" y="502"/>
                  </a:cxn>
                  <a:cxn ang="0">
                    <a:pos x="0" y="502"/>
                  </a:cxn>
                  <a:cxn ang="0">
                    <a:pos x="0" y="0"/>
                  </a:cxn>
                  <a:cxn ang="0">
                    <a:pos x="609" y="0"/>
                  </a:cxn>
                </a:cxnLst>
                <a:rect l="0" t="0" r="r" b="b"/>
                <a:pathLst>
                  <a:path w="610" h="503">
                    <a:moveTo>
                      <a:pt x="269" y="502"/>
                    </a:moveTo>
                    <a:lnTo>
                      <a:pt x="0" y="502"/>
                    </a:lnTo>
                    <a:lnTo>
                      <a:pt x="0" y="0"/>
                    </a:lnTo>
                    <a:lnTo>
                      <a:pt x="609" y="0"/>
                    </a:lnTo>
                  </a:path>
                </a:pathLst>
              </a:custGeom>
              <a:noFill/>
              <a:ln w="38100" cap="rnd" cmpd="sng">
                <a:solidFill>
                  <a:srgbClr val="669900"/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70"/>
            <p:cNvGrpSpPr>
              <a:grpSpLocks/>
            </p:cNvGrpSpPr>
            <p:nvPr/>
          </p:nvGrpSpPr>
          <p:grpSpPr bwMode="auto">
            <a:xfrm rot="-3750188">
              <a:off x="3231" y="3095"/>
              <a:ext cx="34" cy="122"/>
              <a:chOff x="3108" y="1304"/>
              <a:chExt cx="58" cy="193"/>
            </a:xfrm>
          </p:grpSpPr>
          <p:sp>
            <p:nvSpPr>
              <p:cNvPr id="301227" name="Rectangle 171"/>
              <p:cNvSpPr>
                <a:spLocks noChangeArrowheads="1"/>
              </p:cNvSpPr>
              <p:nvPr/>
            </p:nvSpPr>
            <p:spPr bwMode="auto">
              <a:xfrm>
                <a:off x="3108" y="1304"/>
                <a:ext cx="58" cy="193"/>
              </a:xfrm>
              <a:prstGeom prst="rect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28" name="Oval 172"/>
              <p:cNvSpPr>
                <a:spLocks noChangeArrowheads="1"/>
              </p:cNvSpPr>
              <p:nvPr/>
            </p:nvSpPr>
            <p:spPr bwMode="auto">
              <a:xfrm>
                <a:off x="3125" y="1457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29" name="Oval 173"/>
              <p:cNvSpPr>
                <a:spLocks noChangeArrowheads="1"/>
              </p:cNvSpPr>
              <p:nvPr/>
            </p:nvSpPr>
            <p:spPr bwMode="auto">
              <a:xfrm>
                <a:off x="3125" y="1411"/>
                <a:ext cx="26" cy="16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30" name="Oval 174"/>
              <p:cNvSpPr>
                <a:spLocks noChangeArrowheads="1"/>
              </p:cNvSpPr>
              <p:nvPr/>
            </p:nvSpPr>
            <p:spPr bwMode="auto">
              <a:xfrm>
                <a:off x="3125" y="1365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31" name="Oval 175"/>
              <p:cNvSpPr>
                <a:spLocks noChangeArrowheads="1"/>
              </p:cNvSpPr>
              <p:nvPr/>
            </p:nvSpPr>
            <p:spPr bwMode="auto">
              <a:xfrm>
                <a:off x="3125" y="1318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232" name="Rectangle 176"/>
            <p:cNvSpPr>
              <a:spLocks noChangeArrowheads="1"/>
            </p:cNvSpPr>
            <p:nvPr/>
          </p:nvSpPr>
          <p:spPr bwMode="auto">
            <a:xfrm rot="10988695">
              <a:off x="2617" y="3429"/>
              <a:ext cx="77" cy="215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33" name="Line 177"/>
            <p:cNvSpPr>
              <a:spLocks noChangeShapeType="1"/>
            </p:cNvSpPr>
            <p:nvPr/>
          </p:nvSpPr>
          <p:spPr bwMode="auto">
            <a:xfrm flipV="1">
              <a:off x="3012" y="3052"/>
              <a:ext cx="208" cy="32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178"/>
            <p:cNvGrpSpPr>
              <a:grpSpLocks/>
            </p:cNvGrpSpPr>
            <p:nvPr/>
          </p:nvGrpSpPr>
          <p:grpSpPr bwMode="auto">
            <a:xfrm>
              <a:off x="2911" y="2826"/>
              <a:ext cx="33" cy="122"/>
              <a:chOff x="2364" y="1208"/>
              <a:chExt cx="58" cy="193"/>
            </a:xfrm>
          </p:grpSpPr>
          <p:sp>
            <p:nvSpPr>
              <p:cNvPr id="301235" name="Rectangle 179"/>
              <p:cNvSpPr>
                <a:spLocks noChangeArrowheads="1"/>
              </p:cNvSpPr>
              <p:nvPr/>
            </p:nvSpPr>
            <p:spPr bwMode="auto">
              <a:xfrm>
                <a:off x="2364" y="1208"/>
                <a:ext cx="58" cy="193"/>
              </a:xfrm>
              <a:prstGeom prst="rect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36" name="Oval 180"/>
              <p:cNvSpPr>
                <a:spLocks noChangeArrowheads="1"/>
              </p:cNvSpPr>
              <p:nvPr/>
            </p:nvSpPr>
            <p:spPr bwMode="auto">
              <a:xfrm>
                <a:off x="2381" y="1361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37" name="Oval 181"/>
              <p:cNvSpPr>
                <a:spLocks noChangeArrowheads="1"/>
              </p:cNvSpPr>
              <p:nvPr/>
            </p:nvSpPr>
            <p:spPr bwMode="auto">
              <a:xfrm>
                <a:off x="2381" y="1315"/>
                <a:ext cx="26" cy="16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38" name="Oval 182"/>
              <p:cNvSpPr>
                <a:spLocks noChangeArrowheads="1"/>
              </p:cNvSpPr>
              <p:nvPr/>
            </p:nvSpPr>
            <p:spPr bwMode="auto">
              <a:xfrm>
                <a:off x="2381" y="1269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39" name="Oval 183"/>
              <p:cNvSpPr>
                <a:spLocks noChangeArrowheads="1"/>
              </p:cNvSpPr>
              <p:nvPr/>
            </p:nvSpPr>
            <p:spPr bwMode="auto">
              <a:xfrm>
                <a:off x="2381" y="1222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240" name="Rectangle 184" descr="Large confetti"/>
            <p:cNvSpPr>
              <a:spLocks noChangeArrowheads="1"/>
            </p:cNvSpPr>
            <p:nvPr/>
          </p:nvSpPr>
          <p:spPr bwMode="auto">
            <a:xfrm rot="5496508">
              <a:off x="3790" y="3734"/>
              <a:ext cx="164" cy="55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41" name="Rectangle 185"/>
            <p:cNvSpPr>
              <a:spLocks noChangeArrowheads="1"/>
            </p:cNvSpPr>
            <p:nvPr/>
          </p:nvSpPr>
          <p:spPr bwMode="auto">
            <a:xfrm rot="6243967">
              <a:off x="2653" y="1293"/>
              <a:ext cx="77" cy="215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86"/>
            <p:cNvGrpSpPr>
              <a:grpSpLocks/>
            </p:cNvGrpSpPr>
            <p:nvPr/>
          </p:nvGrpSpPr>
          <p:grpSpPr bwMode="auto">
            <a:xfrm>
              <a:off x="3090" y="3083"/>
              <a:ext cx="132" cy="88"/>
              <a:chOff x="3754" y="2527"/>
              <a:chExt cx="72" cy="76"/>
            </a:xfrm>
          </p:grpSpPr>
          <p:sp>
            <p:nvSpPr>
              <p:cNvPr id="301243" name="Oval 187"/>
              <p:cNvSpPr>
                <a:spLocks noChangeArrowheads="1"/>
              </p:cNvSpPr>
              <p:nvPr/>
            </p:nvSpPr>
            <p:spPr bwMode="auto">
              <a:xfrm rot="7440000">
                <a:off x="3795" y="2538"/>
                <a:ext cx="34" cy="28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44" name="Oval 188"/>
              <p:cNvSpPr>
                <a:spLocks noChangeArrowheads="1"/>
              </p:cNvSpPr>
              <p:nvPr/>
            </p:nvSpPr>
            <p:spPr bwMode="auto">
              <a:xfrm rot="7440000">
                <a:off x="3767" y="2572"/>
                <a:ext cx="34" cy="28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45" name="Oval 189"/>
              <p:cNvSpPr>
                <a:spLocks noChangeArrowheads="1"/>
              </p:cNvSpPr>
              <p:nvPr/>
            </p:nvSpPr>
            <p:spPr bwMode="auto">
              <a:xfrm rot="7440000">
                <a:off x="3751" y="2530"/>
                <a:ext cx="34" cy="28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90"/>
            <p:cNvGrpSpPr>
              <a:grpSpLocks/>
            </p:cNvGrpSpPr>
            <p:nvPr/>
          </p:nvGrpSpPr>
          <p:grpSpPr bwMode="auto">
            <a:xfrm>
              <a:off x="3212" y="2992"/>
              <a:ext cx="68" cy="64"/>
              <a:chOff x="3212" y="2992"/>
              <a:chExt cx="68" cy="64"/>
            </a:xfrm>
          </p:grpSpPr>
          <p:sp>
            <p:nvSpPr>
              <p:cNvPr id="301247" name="Line 191"/>
              <p:cNvSpPr>
                <a:spLocks noChangeShapeType="1"/>
              </p:cNvSpPr>
              <p:nvPr/>
            </p:nvSpPr>
            <p:spPr bwMode="auto">
              <a:xfrm flipV="1">
                <a:off x="3212" y="2992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48" name="Line 192"/>
              <p:cNvSpPr>
                <a:spLocks noChangeShapeType="1"/>
              </p:cNvSpPr>
              <p:nvPr/>
            </p:nvSpPr>
            <p:spPr bwMode="auto">
              <a:xfrm rot="-5400000" flipH="1" flipV="1">
                <a:off x="3248" y="3020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1282" name="Group 193"/>
            <p:cNvGrpSpPr>
              <a:grpSpLocks/>
            </p:cNvGrpSpPr>
            <p:nvPr/>
          </p:nvGrpSpPr>
          <p:grpSpPr bwMode="auto">
            <a:xfrm rot="-6773817">
              <a:off x="1352" y="3352"/>
              <a:ext cx="68" cy="64"/>
              <a:chOff x="3212" y="2992"/>
              <a:chExt cx="68" cy="64"/>
            </a:xfrm>
          </p:grpSpPr>
          <p:sp>
            <p:nvSpPr>
              <p:cNvPr id="301250" name="Line 194"/>
              <p:cNvSpPr>
                <a:spLocks noChangeShapeType="1"/>
              </p:cNvSpPr>
              <p:nvPr/>
            </p:nvSpPr>
            <p:spPr bwMode="auto">
              <a:xfrm flipV="1">
                <a:off x="3212" y="2992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51" name="Line 195"/>
              <p:cNvSpPr>
                <a:spLocks noChangeShapeType="1"/>
              </p:cNvSpPr>
              <p:nvPr/>
            </p:nvSpPr>
            <p:spPr bwMode="auto">
              <a:xfrm rot="-5400000" flipH="1" flipV="1">
                <a:off x="3248" y="3020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1283" name="Group 196"/>
            <p:cNvGrpSpPr>
              <a:grpSpLocks/>
            </p:cNvGrpSpPr>
            <p:nvPr/>
          </p:nvGrpSpPr>
          <p:grpSpPr bwMode="auto">
            <a:xfrm>
              <a:off x="2862" y="1775"/>
              <a:ext cx="132" cy="88"/>
              <a:chOff x="3754" y="2527"/>
              <a:chExt cx="72" cy="76"/>
            </a:xfrm>
          </p:grpSpPr>
          <p:sp>
            <p:nvSpPr>
              <p:cNvPr id="301253" name="Oval 197"/>
              <p:cNvSpPr>
                <a:spLocks noChangeArrowheads="1"/>
              </p:cNvSpPr>
              <p:nvPr/>
            </p:nvSpPr>
            <p:spPr bwMode="auto">
              <a:xfrm rot="7440000">
                <a:off x="3795" y="2538"/>
                <a:ext cx="34" cy="28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54" name="Oval 198"/>
              <p:cNvSpPr>
                <a:spLocks noChangeArrowheads="1"/>
              </p:cNvSpPr>
              <p:nvPr/>
            </p:nvSpPr>
            <p:spPr bwMode="auto">
              <a:xfrm rot="7440000">
                <a:off x="3767" y="2572"/>
                <a:ext cx="34" cy="28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55" name="Oval 199"/>
              <p:cNvSpPr>
                <a:spLocks noChangeArrowheads="1"/>
              </p:cNvSpPr>
              <p:nvPr/>
            </p:nvSpPr>
            <p:spPr bwMode="auto">
              <a:xfrm rot="7440000">
                <a:off x="3751" y="2530"/>
                <a:ext cx="34" cy="28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256" name="Oval 200"/>
            <p:cNvSpPr>
              <a:spLocks noChangeArrowheads="1"/>
            </p:cNvSpPr>
            <p:nvPr/>
          </p:nvSpPr>
          <p:spPr bwMode="auto">
            <a:xfrm rot="7440000">
              <a:off x="2361" y="1130"/>
              <a:ext cx="40" cy="51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57" name="Oval 201"/>
            <p:cNvSpPr>
              <a:spLocks noChangeArrowheads="1"/>
            </p:cNvSpPr>
            <p:nvPr/>
          </p:nvSpPr>
          <p:spPr bwMode="auto">
            <a:xfrm rot="7440000">
              <a:off x="2549" y="1182"/>
              <a:ext cx="39" cy="52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58" name="Oval 202"/>
            <p:cNvSpPr>
              <a:spLocks noChangeArrowheads="1"/>
            </p:cNvSpPr>
            <p:nvPr/>
          </p:nvSpPr>
          <p:spPr bwMode="auto">
            <a:xfrm rot="7440000">
              <a:off x="1932" y="1709"/>
              <a:ext cx="39" cy="51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59" name="Text Box 203"/>
            <p:cNvSpPr txBox="1">
              <a:spLocks noChangeArrowheads="1"/>
            </p:cNvSpPr>
            <p:nvPr/>
          </p:nvSpPr>
          <p:spPr bwMode="auto">
            <a:xfrm rot="819227">
              <a:off x="1598" y="3372"/>
              <a:ext cx="665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LANE BLUE</a:t>
              </a:r>
            </a:p>
          </p:txBody>
        </p:sp>
        <p:sp>
          <p:nvSpPr>
            <p:cNvPr id="301260" name="Text Box 204"/>
            <p:cNvSpPr txBox="1">
              <a:spLocks noChangeArrowheads="1"/>
            </p:cNvSpPr>
            <p:nvPr/>
          </p:nvSpPr>
          <p:spPr bwMode="auto">
            <a:xfrm>
              <a:off x="0" y="3178"/>
              <a:ext cx="1363" cy="11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en-US" sz="1400"/>
            </a:p>
            <a:p>
              <a:r>
                <a:rPr lang="en-US" sz="1400"/>
                <a:t>ADAM/RAAMS</a:t>
              </a:r>
            </a:p>
            <a:p>
              <a:r>
                <a:rPr lang="en-US" sz="1400"/>
                <a:t>48 HR VOLCANO</a:t>
              </a:r>
            </a:p>
            <a:p>
              <a:r>
                <a:rPr lang="en-US" sz="1400"/>
                <a:t>4-HR VOLCANO</a:t>
              </a:r>
            </a:p>
            <a:p>
              <a:r>
                <a:rPr lang="en-US" sz="1400"/>
                <a:t>AT DITCH</a:t>
              </a:r>
            </a:p>
            <a:p>
              <a:r>
                <a:rPr lang="en-US" sz="1400"/>
                <a:t>FIX MF</a:t>
              </a:r>
            </a:p>
            <a:p>
              <a:r>
                <a:rPr lang="en-US" sz="1400"/>
                <a:t>NUISANCE MF</a:t>
              </a:r>
            </a:p>
            <a:p>
              <a:r>
                <a:rPr lang="en-US" sz="1400"/>
                <a:t>MOPMS</a:t>
              </a:r>
            </a:p>
          </p:txBody>
        </p:sp>
        <p:sp>
          <p:nvSpPr>
            <p:cNvPr id="301261" name="Text Box 205"/>
            <p:cNvSpPr txBox="1">
              <a:spLocks noChangeArrowheads="1"/>
            </p:cNvSpPr>
            <p:nvPr/>
          </p:nvSpPr>
          <p:spPr bwMode="auto">
            <a:xfrm>
              <a:off x="482" y="3175"/>
              <a:ext cx="347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u="sng"/>
                <a:t>KEY</a:t>
              </a:r>
            </a:p>
          </p:txBody>
        </p:sp>
        <p:sp>
          <p:nvSpPr>
            <p:cNvPr id="301262" name="Rectangle 206"/>
            <p:cNvSpPr>
              <a:spLocks noChangeArrowheads="1"/>
            </p:cNvSpPr>
            <p:nvPr/>
          </p:nvSpPr>
          <p:spPr bwMode="auto">
            <a:xfrm rot="5247804">
              <a:off x="1117" y="3273"/>
              <a:ext cx="77" cy="215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63" name="Rectangle 207" descr="Large confetti"/>
            <p:cNvSpPr>
              <a:spLocks noChangeArrowheads="1"/>
            </p:cNvSpPr>
            <p:nvPr/>
          </p:nvSpPr>
          <p:spPr bwMode="auto">
            <a:xfrm rot="11655549">
              <a:off x="1034" y="3497"/>
              <a:ext cx="190" cy="50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64" name="Rectangle 208" descr="Large confetti"/>
            <p:cNvSpPr>
              <a:spLocks noChangeArrowheads="1"/>
            </p:cNvSpPr>
            <p:nvPr/>
          </p:nvSpPr>
          <p:spPr bwMode="auto">
            <a:xfrm rot="9842975">
              <a:off x="1054" y="3638"/>
              <a:ext cx="164" cy="55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284" name="Group 209"/>
            <p:cNvGrpSpPr>
              <a:grpSpLocks/>
            </p:cNvGrpSpPr>
            <p:nvPr/>
          </p:nvGrpSpPr>
          <p:grpSpPr bwMode="auto">
            <a:xfrm rot="-3757160">
              <a:off x="1103" y="3700"/>
              <a:ext cx="133" cy="164"/>
              <a:chOff x="1835" y="2692"/>
              <a:chExt cx="133" cy="164"/>
            </a:xfrm>
          </p:grpSpPr>
          <p:sp>
            <p:nvSpPr>
              <p:cNvPr id="301266" name="AutoShape 210"/>
              <p:cNvSpPr>
                <a:spLocks noChangeArrowheads="1"/>
              </p:cNvSpPr>
              <p:nvPr/>
            </p:nvSpPr>
            <p:spPr bwMode="auto">
              <a:xfrm>
                <a:off x="1898" y="2799"/>
                <a:ext cx="70" cy="57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67" name="AutoShape 211"/>
              <p:cNvSpPr>
                <a:spLocks noChangeArrowheads="1"/>
              </p:cNvSpPr>
              <p:nvPr/>
            </p:nvSpPr>
            <p:spPr bwMode="auto">
              <a:xfrm>
                <a:off x="1865" y="2745"/>
                <a:ext cx="70" cy="56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68" name="AutoShape 212"/>
              <p:cNvSpPr>
                <a:spLocks noChangeArrowheads="1"/>
              </p:cNvSpPr>
              <p:nvPr/>
            </p:nvSpPr>
            <p:spPr bwMode="auto">
              <a:xfrm>
                <a:off x="1835" y="2692"/>
                <a:ext cx="70" cy="57"/>
              </a:xfrm>
              <a:prstGeom prst="flowChartExtra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1285" name="Group 213"/>
            <p:cNvGrpSpPr>
              <a:grpSpLocks/>
            </p:cNvGrpSpPr>
            <p:nvPr/>
          </p:nvGrpSpPr>
          <p:grpSpPr bwMode="auto">
            <a:xfrm rot="-5400000">
              <a:off x="1153" y="3878"/>
              <a:ext cx="34" cy="121"/>
              <a:chOff x="3181" y="862"/>
              <a:chExt cx="58" cy="191"/>
            </a:xfrm>
          </p:grpSpPr>
          <p:sp>
            <p:nvSpPr>
              <p:cNvPr id="301270" name="Rectangle 214"/>
              <p:cNvSpPr>
                <a:spLocks noChangeArrowheads="1"/>
              </p:cNvSpPr>
              <p:nvPr/>
            </p:nvSpPr>
            <p:spPr bwMode="auto">
              <a:xfrm>
                <a:off x="3181" y="862"/>
                <a:ext cx="58" cy="191"/>
              </a:xfrm>
              <a:prstGeom prst="rect">
                <a:avLst/>
              </a:prstGeom>
              <a:noFill/>
              <a:ln w="381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71" name="Oval 215"/>
              <p:cNvSpPr>
                <a:spLocks noChangeArrowheads="1"/>
              </p:cNvSpPr>
              <p:nvPr/>
            </p:nvSpPr>
            <p:spPr bwMode="auto">
              <a:xfrm>
                <a:off x="3198" y="1014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72" name="Oval 216"/>
              <p:cNvSpPr>
                <a:spLocks noChangeArrowheads="1"/>
              </p:cNvSpPr>
              <p:nvPr/>
            </p:nvSpPr>
            <p:spPr bwMode="auto">
              <a:xfrm>
                <a:off x="3198" y="969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73" name="Oval 217"/>
              <p:cNvSpPr>
                <a:spLocks noChangeArrowheads="1"/>
              </p:cNvSpPr>
              <p:nvPr/>
            </p:nvSpPr>
            <p:spPr bwMode="auto">
              <a:xfrm>
                <a:off x="3198" y="922"/>
                <a:ext cx="26" cy="14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74" name="Oval 218"/>
              <p:cNvSpPr>
                <a:spLocks noChangeArrowheads="1"/>
              </p:cNvSpPr>
              <p:nvPr/>
            </p:nvSpPr>
            <p:spPr bwMode="auto">
              <a:xfrm>
                <a:off x="3198" y="876"/>
                <a:ext cx="26" cy="12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1286" name="Group 219"/>
            <p:cNvGrpSpPr>
              <a:grpSpLocks/>
            </p:cNvGrpSpPr>
            <p:nvPr/>
          </p:nvGrpSpPr>
          <p:grpSpPr bwMode="auto">
            <a:xfrm rot="-7269857">
              <a:off x="1093" y="4001"/>
              <a:ext cx="59" cy="125"/>
              <a:chOff x="4322" y="1936"/>
              <a:chExt cx="119" cy="200"/>
            </a:xfrm>
          </p:grpSpPr>
          <p:sp>
            <p:nvSpPr>
              <p:cNvPr id="301276" name="Rectangle 220"/>
              <p:cNvSpPr>
                <a:spLocks noChangeArrowheads="1"/>
              </p:cNvSpPr>
              <p:nvPr/>
            </p:nvSpPr>
            <p:spPr bwMode="auto">
              <a:xfrm rot="2040000">
                <a:off x="4343" y="1936"/>
                <a:ext cx="72" cy="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77" name="Oval 221"/>
              <p:cNvSpPr>
                <a:spLocks noChangeArrowheads="1"/>
              </p:cNvSpPr>
              <p:nvPr/>
            </p:nvSpPr>
            <p:spPr bwMode="auto">
              <a:xfrm>
                <a:off x="4322" y="206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78" name="Oval 222"/>
              <p:cNvSpPr>
                <a:spLocks noChangeArrowheads="1"/>
              </p:cNvSpPr>
              <p:nvPr/>
            </p:nvSpPr>
            <p:spPr bwMode="auto">
              <a:xfrm>
                <a:off x="4360" y="201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79" name="Oval 223"/>
              <p:cNvSpPr>
                <a:spLocks noChangeArrowheads="1"/>
              </p:cNvSpPr>
              <p:nvPr/>
            </p:nvSpPr>
            <p:spPr bwMode="auto">
              <a:xfrm>
                <a:off x="4394" y="1960"/>
                <a:ext cx="47" cy="47"/>
              </a:xfrm>
              <a:prstGeom prst="ellipse">
                <a:avLst/>
              </a:prstGeom>
              <a:solidFill>
                <a:srgbClr val="33CC33"/>
              </a:solidFill>
              <a:ln w="127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280" name="Oval 224"/>
            <p:cNvSpPr>
              <a:spLocks noChangeArrowheads="1"/>
            </p:cNvSpPr>
            <p:nvPr/>
          </p:nvSpPr>
          <p:spPr bwMode="auto">
            <a:xfrm rot="7440000">
              <a:off x="1113" y="4190"/>
              <a:ext cx="40" cy="51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81" name="Text Box 225"/>
            <p:cNvSpPr txBox="1">
              <a:spLocks noChangeArrowheads="1"/>
            </p:cNvSpPr>
            <p:nvPr/>
          </p:nvSpPr>
          <p:spPr bwMode="auto">
            <a:xfrm>
              <a:off x="2486" y="253"/>
              <a:ext cx="124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TECHNIQUE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85750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0000"/>
                </a:solidFill>
                <a:latin typeface="Arial Narrow" pitchFamily="34" charset="0"/>
              </a:rPr>
              <a:t>SEVEN STEPS OF THE DEFENSE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28600" y="2493963"/>
            <a:ext cx="5946775" cy="3602037"/>
            <a:chOff x="144" y="1571"/>
            <a:chExt cx="3746" cy="2213"/>
          </a:xfrm>
        </p:grpSpPr>
        <p:sp>
          <p:nvSpPr>
            <p:cNvPr id="10297" name="Freeform 4"/>
            <p:cNvSpPr>
              <a:spLocks/>
            </p:cNvSpPr>
            <p:nvPr/>
          </p:nvSpPr>
          <p:spPr bwMode="auto">
            <a:xfrm>
              <a:off x="144" y="1571"/>
              <a:ext cx="3746" cy="2213"/>
            </a:xfrm>
            <a:custGeom>
              <a:avLst/>
              <a:gdLst>
                <a:gd name="T0" fmla="*/ 0 w 3746"/>
                <a:gd name="T1" fmla="*/ 2065 h 2213"/>
                <a:gd name="T2" fmla="*/ 249 w 3746"/>
                <a:gd name="T3" fmla="*/ 2116 h 2213"/>
                <a:gd name="T4" fmla="*/ 485 w 3746"/>
                <a:gd name="T5" fmla="*/ 2161 h 2213"/>
                <a:gd name="T6" fmla="*/ 684 w 3746"/>
                <a:gd name="T7" fmla="*/ 2186 h 2213"/>
                <a:gd name="T8" fmla="*/ 784 w 3746"/>
                <a:gd name="T9" fmla="*/ 2199 h 2213"/>
                <a:gd name="T10" fmla="*/ 877 w 3746"/>
                <a:gd name="T11" fmla="*/ 2212 h 2213"/>
                <a:gd name="T12" fmla="*/ 1002 w 3746"/>
                <a:gd name="T13" fmla="*/ 2212 h 2213"/>
                <a:gd name="T14" fmla="*/ 1101 w 3746"/>
                <a:gd name="T15" fmla="*/ 2206 h 2213"/>
                <a:gd name="T16" fmla="*/ 1182 w 3746"/>
                <a:gd name="T17" fmla="*/ 2206 h 2213"/>
                <a:gd name="T18" fmla="*/ 1244 w 3746"/>
                <a:gd name="T19" fmla="*/ 2199 h 2213"/>
                <a:gd name="T20" fmla="*/ 1300 w 3746"/>
                <a:gd name="T21" fmla="*/ 2193 h 2213"/>
                <a:gd name="T22" fmla="*/ 1344 w 3746"/>
                <a:gd name="T23" fmla="*/ 2186 h 2213"/>
                <a:gd name="T24" fmla="*/ 1381 w 3746"/>
                <a:gd name="T25" fmla="*/ 2186 h 2213"/>
                <a:gd name="T26" fmla="*/ 1412 w 3746"/>
                <a:gd name="T27" fmla="*/ 2180 h 2213"/>
                <a:gd name="T28" fmla="*/ 1561 w 3746"/>
                <a:gd name="T29" fmla="*/ 2155 h 2213"/>
                <a:gd name="T30" fmla="*/ 1711 w 3746"/>
                <a:gd name="T31" fmla="*/ 2129 h 2213"/>
                <a:gd name="T32" fmla="*/ 1835 w 3746"/>
                <a:gd name="T33" fmla="*/ 2097 h 2213"/>
                <a:gd name="T34" fmla="*/ 1897 w 3746"/>
                <a:gd name="T35" fmla="*/ 2078 h 2213"/>
                <a:gd name="T36" fmla="*/ 1966 w 3746"/>
                <a:gd name="T37" fmla="*/ 2053 h 2213"/>
                <a:gd name="T38" fmla="*/ 2096 w 3746"/>
                <a:gd name="T39" fmla="*/ 2021 h 2213"/>
                <a:gd name="T40" fmla="*/ 2233 w 3746"/>
                <a:gd name="T41" fmla="*/ 1982 h 2213"/>
                <a:gd name="T42" fmla="*/ 2376 w 3746"/>
                <a:gd name="T43" fmla="*/ 1944 h 2213"/>
                <a:gd name="T44" fmla="*/ 2451 w 3746"/>
                <a:gd name="T45" fmla="*/ 1925 h 2213"/>
                <a:gd name="T46" fmla="*/ 2526 w 3746"/>
                <a:gd name="T47" fmla="*/ 1906 h 2213"/>
                <a:gd name="T48" fmla="*/ 2687 w 3746"/>
                <a:gd name="T49" fmla="*/ 1874 h 2213"/>
                <a:gd name="T50" fmla="*/ 2775 w 3746"/>
                <a:gd name="T51" fmla="*/ 1855 h 2213"/>
                <a:gd name="T52" fmla="*/ 2868 w 3746"/>
                <a:gd name="T53" fmla="*/ 1836 h 2213"/>
                <a:gd name="T54" fmla="*/ 3054 w 3746"/>
                <a:gd name="T55" fmla="*/ 1810 h 2213"/>
                <a:gd name="T56" fmla="*/ 3148 w 3746"/>
                <a:gd name="T57" fmla="*/ 1798 h 2213"/>
                <a:gd name="T58" fmla="*/ 3254 w 3746"/>
                <a:gd name="T59" fmla="*/ 1785 h 2213"/>
                <a:gd name="T60" fmla="*/ 3372 w 3746"/>
                <a:gd name="T61" fmla="*/ 1785 h 2213"/>
                <a:gd name="T62" fmla="*/ 3490 w 3746"/>
                <a:gd name="T63" fmla="*/ 1778 h 2213"/>
                <a:gd name="T64" fmla="*/ 3745 w 3746"/>
                <a:gd name="T65" fmla="*/ 1772 h 2213"/>
                <a:gd name="T66" fmla="*/ 3745 w 3746"/>
                <a:gd name="T67" fmla="*/ 0 h 2213"/>
                <a:gd name="T68" fmla="*/ 0 w 3746"/>
                <a:gd name="T69" fmla="*/ 0 h 2213"/>
                <a:gd name="T70" fmla="*/ 0 w 3746"/>
                <a:gd name="T71" fmla="*/ 2065 h 22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46"/>
                <a:gd name="T109" fmla="*/ 0 h 2213"/>
                <a:gd name="T110" fmla="*/ 3746 w 3746"/>
                <a:gd name="T111" fmla="*/ 2213 h 22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46" h="2213">
                  <a:moveTo>
                    <a:pt x="0" y="2065"/>
                  </a:moveTo>
                  <a:lnTo>
                    <a:pt x="249" y="2116"/>
                  </a:lnTo>
                  <a:lnTo>
                    <a:pt x="485" y="2161"/>
                  </a:lnTo>
                  <a:lnTo>
                    <a:pt x="684" y="2186"/>
                  </a:lnTo>
                  <a:lnTo>
                    <a:pt x="784" y="2199"/>
                  </a:lnTo>
                  <a:lnTo>
                    <a:pt x="877" y="2212"/>
                  </a:lnTo>
                  <a:lnTo>
                    <a:pt x="1002" y="2212"/>
                  </a:lnTo>
                  <a:lnTo>
                    <a:pt x="1101" y="2206"/>
                  </a:lnTo>
                  <a:lnTo>
                    <a:pt x="1182" y="2206"/>
                  </a:lnTo>
                  <a:lnTo>
                    <a:pt x="1244" y="2199"/>
                  </a:lnTo>
                  <a:lnTo>
                    <a:pt x="1300" y="2193"/>
                  </a:lnTo>
                  <a:lnTo>
                    <a:pt x="1344" y="2186"/>
                  </a:lnTo>
                  <a:lnTo>
                    <a:pt x="1381" y="2186"/>
                  </a:lnTo>
                  <a:lnTo>
                    <a:pt x="1412" y="2180"/>
                  </a:lnTo>
                  <a:lnTo>
                    <a:pt x="1561" y="2155"/>
                  </a:lnTo>
                  <a:lnTo>
                    <a:pt x="1711" y="2129"/>
                  </a:lnTo>
                  <a:lnTo>
                    <a:pt x="1835" y="2097"/>
                  </a:lnTo>
                  <a:lnTo>
                    <a:pt x="1897" y="2078"/>
                  </a:lnTo>
                  <a:lnTo>
                    <a:pt x="1966" y="2053"/>
                  </a:lnTo>
                  <a:lnTo>
                    <a:pt x="2096" y="2021"/>
                  </a:lnTo>
                  <a:lnTo>
                    <a:pt x="2233" y="1982"/>
                  </a:lnTo>
                  <a:lnTo>
                    <a:pt x="2376" y="1944"/>
                  </a:lnTo>
                  <a:lnTo>
                    <a:pt x="2451" y="1925"/>
                  </a:lnTo>
                  <a:lnTo>
                    <a:pt x="2526" y="1906"/>
                  </a:lnTo>
                  <a:lnTo>
                    <a:pt x="2687" y="1874"/>
                  </a:lnTo>
                  <a:lnTo>
                    <a:pt x="2775" y="1855"/>
                  </a:lnTo>
                  <a:lnTo>
                    <a:pt x="2868" y="1836"/>
                  </a:lnTo>
                  <a:lnTo>
                    <a:pt x="3054" y="1810"/>
                  </a:lnTo>
                  <a:lnTo>
                    <a:pt x="3148" y="1798"/>
                  </a:lnTo>
                  <a:lnTo>
                    <a:pt x="3254" y="1785"/>
                  </a:lnTo>
                  <a:lnTo>
                    <a:pt x="3372" y="1785"/>
                  </a:lnTo>
                  <a:lnTo>
                    <a:pt x="3490" y="1778"/>
                  </a:lnTo>
                  <a:lnTo>
                    <a:pt x="3745" y="1772"/>
                  </a:lnTo>
                  <a:lnTo>
                    <a:pt x="3745" y="0"/>
                  </a:lnTo>
                  <a:lnTo>
                    <a:pt x="0" y="0"/>
                  </a:lnTo>
                  <a:lnTo>
                    <a:pt x="0" y="2065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Rectangle 5"/>
            <p:cNvSpPr>
              <a:spLocks noChangeArrowheads="1"/>
            </p:cNvSpPr>
            <p:nvPr/>
          </p:nvSpPr>
          <p:spPr bwMode="auto">
            <a:xfrm>
              <a:off x="215" y="1614"/>
              <a:ext cx="3604" cy="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900" b="1" u="sng">
                <a:solidFill>
                  <a:srgbClr val="FF0033"/>
                </a:solidFill>
                <a:latin typeface="Arial Narrow" pitchFamily="34" charset="0"/>
              </a:endParaRPr>
            </a:p>
          </p:txBody>
        </p:sp>
      </p:grpSp>
      <p:sp>
        <p:nvSpPr>
          <p:cNvPr id="10244" name="Rectangle 6" descr="10%"/>
          <p:cNvSpPr>
            <a:spLocks noChangeArrowheads="1"/>
          </p:cNvSpPr>
          <p:nvPr/>
        </p:nvSpPr>
        <p:spPr bwMode="auto">
          <a:xfrm rot="2400000">
            <a:off x="1457325" y="4629150"/>
            <a:ext cx="258763" cy="774700"/>
          </a:xfrm>
          <a:prstGeom prst="rect">
            <a:avLst/>
          </a:prstGeom>
          <a:pattFill prst="pct10">
            <a:fgClr>
              <a:srgbClr val="008000"/>
            </a:fgClr>
            <a:bgClr>
              <a:schemeClr val="bg1"/>
            </a:bgClr>
          </a:patt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900" b="1" u="sng">
              <a:solidFill>
                <a:srgbClr val="FF0033"/>
              </a:solidFill>
              <a:latin typeface="Arial Narrow" pitchFamily="34" charset="0"/>
            </a:endParaRPr>
          </a:p>
        </p:txBody>
      </p:sp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1006475" y="3019425"/>
            <a:ext cx="2957513" cy="2460625"/>
            <a:chOff x="634" y="1902"/>
            <a:chExt cx="1863" cy="1550"/>
          </a:xfrm>
        </p:grpSpPr>
        <p:sp>
          <p:nvSpPr>
            <p:cNvPr id="10284" name="Line 8"/>
            <p:cNvSpPr>
              <a:spLocks noChangeShapeType="1"/>
            </p:cNvSpPr>
            <p:nvPr/>
          </p:nvSpPr>
          <p:spPr bwMode="auto">
            <a:xfrm>
              <a:off x="1051" y="2866"/>
              <a:ext cx="1144" cy="0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Line 9"/>
            <p:cNvSpPr>
              <a:spLocks noChangeShapeType="1"/>
            </p:cNvSpPr>
            <p:nvPr/>
          </p:nvSpPr>
          <p:spPr bwMode="auto">
            <a:xfrm flipV="1">
              <a:off x="643" y="3190"/>
              <a:ext cx="1573" cy="18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Line 10"/>
            <p:cNvSpPr>
              <a:spLocks noChangeShapeType="1"/>
            </p:cNvSpPr>
            <p:nvPr/>
          </p:nvSpPr>
          <p:spPr bwMode="auto">
            <a:xfrm flipV="1">
              <a:off x="2203" y="2583"/>
              <a:ext cx="0" cy="290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Line 11"/>
            <p:cNvSpPr>
              <a:spLocks noChangeShapeType="1"/>
            </p:cNvSpPr>
            <p:nvPr/>
          </p:nvSpPr>
          <p:spPr bwMode="auto">
            <a:xfrm>
              <a:off x="2225" y="3207"/>
              <a:ext cx="0" cy="230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Line 12"/>
            <p:cNvSpPr>
              <a:spLocks noChangeShapeType="1"/>
            </p:cNvSpPr>
            <p:nvPr/>
          </p:nvSpPr>
          <p:spPr bwMode="auto">
            <a:xfrm flipV="1">
              <a:off x="2234" y="2997"/>
              <a:ext cx="262" cy="455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Line 13"/>
            <p:cNvSpPr>
              <a:spLocks noChangeShapeType="1"/>
            </p:cNvSpPr>
            <p:nvPr/>
          </p:nvSpPr>
          <p:spPr bwMode="auto">
            <a:xfrm>
              <a:off x="2213" y="2600"/>
              <a:ext cx="284" cy="396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14"/>
            <p:cNvSpPr>
              <a:spLocks noChangeArrowheads="1"/>
            </p:cNvSpPr>
            <p:nvPr/>
          </p:nvSpPr>
          <p:spPr bwMode="auto">
            <a:xfrm>
              <a:off x="1204" y="2958"/>
              <a:ext cx="100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00"/>
                  </a:solidFill>
                  <a:latin typeface="Arial Narrow" pitchFamily="34" charset="0"/>
                </a:rPr>
                <a:t>Axis Enemy</a:t>
              </a:r>
            </a:p>
          </p:txBody>
        </p:sp>
        <p:sp>
          <p:nvSpPr>
            <p:cNvPr id="10291" name="Line 15"/>
            <p:cNvSpPr>
              <a:spLocks noChangeShapeType="1"/>
            </p:cNvSpPr>
            <p:nvPr/>
          </p:nvSpPr>
          <p:spPr bwMode="auto">
            <a:xfrm flipV="1">
              <a:off x="634" y="2151"/>
              <a:ext cx="1224" cy="550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Line 16"/>
            <p:cNvSpPr>
              <a:spLocks noChangeShapeType="1"/>
            </p:cNvSpPr>
            <p:nvPr/>
          </p:nvSpPr>
          <p:spPr bwMode="auto">
            <a:xfrm flipV="1">
              <a:off x="1040" y="2455"/>
              <a:ext cx="959" cy="408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Line 17"/>
            <p:cNvSpPr>
              <a:spLocks noChangeShapeType="1"/>
            </p:cNvSpPr>
            <p:nvPr/>
          </p:nvSpPr>
          <p:spPr bwMode="auto">
            <a:xfrm flipH="1" flipV="1">
              <a:off x="1760" y="1902"/>
              <a:ext cx="118" cy="270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Line 18"/>
            <p:cNvSpPr>
              <a:spLocks noChangeShapeType="1"/>
            </p:cNvSpPr>
            <p:nvPr/>
          </p:nvSpPr>
          <p:spPr bwMode="auto">
            <a:xfrm>
              <a:off x="2018" y="2476"/>
              <a:ext cx="75" cy="213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Line 19"/>
            <p:cNvSpPr>
              <a:spLocks noChangeShapeType="1"/>
            </p:cNvSpPr>
            <p:nvPr/>
          </p:nvSpPr>
          <p:spPr bwMode="auto">
            <a:xfrm flipV="1">
              <a:off x="2110" y="2189"/>
              <a:ext cx="49" cy="515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Line 20"/>
            <p:cNvSpPr>
              <a:spLocks noChangeShapeType="1"/>
            </p:cNvSpPr>
            <p:nvPr/>
          </p:nvSpPr>
          <p:spPr bwMode="auto">
            <a:xfrm>
              <a:off x="1778" y="1919"/>
              <a:ext cx="384" cy="267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6" name="Rectangle 21"/>
          <p:cNvSpPr>
            <a:spLocks noChangeArrowheads="1"/>
          </p:cNvSpPr>
          <p:nvPr/>
        </p:nvSpPr>
        <p:spPr bwMode="auto">
          <a:xfrm>
            <a:off x="381000" y="3352800"/>
            <a:ext cx="2819400" cy="1905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47" name="Rectangle 22" descr="10%"/>
          <p:cNvSpPr>
            <a:spLocks noChangeArrowheads="1"/>
          </p:cNvSpPr>
          <p:nvPr/>
        </p:nvSpPr>
        <p:spPr bwMode="auto">
          <a:xfrm rot="2400000">
            <a:off x="1974850" y="3983038"/>
            <a:ext cx="258763" cy="774700"/>
          </a:xfrm>
          <a:prstGeom prst="rect">
            <a:avLst/>
          </a:prstGeom>
          <a:pattFill prst="pct10">
            <a:fgClr>
              <a:srgbClr val="008000"/>
            </a:fgClr>
            <a:bgClr>
              <a:schemeClr val="bg1"/>
            </a:bgClr>
          </a:pattFill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900" b="1" u="sng">
              <a:solidFill>
                <a:srgbClr val="FF0033"/>
              </a:solidFill>
              <a:latin typeface="Arial Narrow" pitchFamily="34" charset="0"/>
            </a:endParaRPr>
          </a:p>
        </p:txBody>
      </p:sp>
      <p:grpSp>
        <p:nvGrpSpPr>
          <p:cNvPr id="10248" name="Group 23"/>
          <p:cNvGrpSpPr>
            <a:grpSpLocks/>
          </p:cNvGrpSpPr>
          <p:nvPr/>
        </p:nvGrpSpPr>
        <p:grpSpPr bwMode="auto">
          <a:xfrm>
            <a:off x="615950" y="4371975"/>
            <a:ext cx="1333500" cy="555625"/>
            <a:chOff x="928" y="2754"/>
            <a:chExt cx="840" cy="350"/>
          </a:xfrm>
        </p:grpSpPr>
        <p:grpSp>
          <p:nvGrpSpPr>
            <p:cNvPr id="10280" name="Group 24"/>
            <p:cNvGrpSpPr>
              <a:grpSpLocks/>
            </p:cNvGrpSpPr>
            <p:nvPr/>
          </p:nvGrpSpPr>
          <p:grpSpPr bwMode="auto">
            <a:xfrm>
              <a:off x="928" y="2796"/>
              <a:ext cx="308" cy="308"/>
              <a:chOff x="928" y="2796"/>
              <a:chExt cx="308" cy="308"/>
            </a:xfrm>
          </p:grpSpPr>
          <p:sp>
            <p:nvSpPr>
              <p:cNvPr id="10282" name="Line 25"/>
              <p:cNvSpPr>
                <a:spLocks noChangeShapeType="1"/>
              </p:cNvSpPr>
              <p:nvPr/>
            </p:nvSpPr>
            <p:spPr bwMode="auto">
              <a:xfrm>
                <a:off x="1081" y="2796"/>
                <a:ext cx="0" cy="3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Line 26"/>
              <p:cNvSpPr>
                <a:spLocks noChangeShapeType="1"/>
              </p:cNvSpPr>
              <p:nvPr/>
            </p:nvSpPr>
            <p:spPr bwMode="auto">
              <a:xfrm>
                <a:off x="928" y="2931"/>
                <a:ext cx="3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81" name="Rectangle 27"/>
            <p:cNvSpPr>
              <a:spLocks noChangeArrowheads="1"/>
            </p:cNvSpPr>
            <p:nvPr/>
          </p:nvSpPr>
          <p:spPr bwMode="auto">
            <a:xfrm>
              <a:off x="1074" y="2754"/>
              <a:ext cx="69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00"/>
                  </a:solidFill>
                  <a:latin typeface="Arial Narrow" pitchFamily="34" charset="0"/>
                </a:rPr>
                <a:t>AD1001</a:t>
              </a:r>
            </a:p>
          </p:txBody>
        </p:sp>
      </p:grpSp>
      <p:sp>
        <p:nvSpPr>
          <p:cNvPr id="10249" name="Line 28"/>
          <p:cNvSpPr>
            <a:spLocks noChangeShapeType="1"/>
          </p:cNvSpPr>
          <p:nvPr/>
        </p:nvSpPr>
        <p:spPr bwMode="auto">
          <a:xfrm rot="1807939">
            <a:off x="369888" y="2286000"/>
            <a:ext cx="15748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29"/>
          <p:cNvSpPr>
            <a:spLocks noChangeArrowheads="1"/>
          </p:cNvSpPr>
          <p:nvPr/>
        </p:nvSpPr>
        <p:spPr bwMode="auto">
          <a:xfrm>
            <a:off x="1587500" y="1828800"/>
            <a:ext cx="3924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3333CC"/>
                </a:solidFill>
                <a:latin typeface="Arial Narrow" pitchFamily="34" charset="0"/>
              </a:rPr>
              <a:t>2. Select where and how to kill Enemy</a:t>
            </a:r>
          </a:p>
        </p:txBody>
      </p:sp>
      <p:sp>
        <p:nvSpPr>
          <p:cNvPr id="10251" name="Line 30"/>
          <p:cNvSpPr>
            <a:spLocks noChangeShapeType="1"/>
          </p:cNvSpPr>
          <p:nvPr/>
        </p:nvSpPr>
        <p:spPr bwMode="auto">
          <a:xfrm rot="20601718" flipH="1">
            <a:off x="1568450" y="2225675"/>
            <a:ext cx="407988" cy="15113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31"/>
          <p:cNvSpPr>
            <a:spLocks noChangeArrowheads="1"/>
          </p:cNvSpPr>
          <p:nvPr/>
        </p:nvSpPr>
        <p:spPr bwMode="auto">
          <a:xfrm>
            <a:off x="3121025" y="5854700"/>
            <a:ext cx="45370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8000"/>
                </a:solidFill>
                <a:latin typeface="Arial Narrow" pitchFamily="34" charset="0"/>
              </a:rPr>
              <a:t>3. Position obstacles to support Direct Fires</a:t>
            </a:r>
          </a:p>
        </p:txBody>
      </p:sp>
      <p:sp>
        <p:nvSpPr>
          <p:cNvPr id="10253" name="Line 32"/>
          <p:cNvSpPr>
            <a:spLocks noChangeShapeType="1"/>
          </p:cNvSpPr>
          <p:nvPr/>
        </p:nvSpPr>
        <p:spPr bwMode="auto">
          <a:xfrm rot="744810" flipH="1" flipV="1">
            <a:off x="1806575" y="5218113"/>
            <a:ext cx="1470025" cy="573087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33"/>
          <p:cNvSpPr>
            <a:spLocks noChangeArrowheads="1"/>
          </p:cNvSpPr>
          <p:nvPr/>
        </p:nvSpPr>
        <p:spPr bwMode="auto">
          <a:xfrm>
            <a:off x="384175" y="6265863"/>
            <a:ext cx="59229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660066"/>
                </a:solidFill>
                <a:latin typeface="Arial Narrow" pitchFamily="34" charset="0"/>
              </a:rPr>
              <a:t>4. Plan indirect fires to support Direct Fires and Obstacles</a:t>
            </a:r>
          </a:p>
        </p:txBody>
      </p:sp>
      <p:sp>
        <p:nvSpPr>
          <p:cNvPr id="10255" name="Line 34"/>
          <p:cNvSpPr>
            <a:spLocks noChangeShapeType="1"/>
          </p:cNvSpPr>
          <p:nvPr/>
        </p:nvSpPr>
        <p:spPr bwMode="auto">
          <a:xfrm flipV="1">
            <a:off x="638175" y="4760913"/>
            <a:ext cx="403225" cy="1495425"/>
          </a:xfrm>
          <a:prstGeom prst="line">
            <a:avLst/>
          </a:prstGeom>
          <a:noFill/>
          <a:ln w="50800">
            <a:solidFill>
              <a:srgbClr val="66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35"/>
          <p:cNvSpPr>
            <a:spLocks noChangeArrowheads="1"/>
          </p:cNvSpPr>
          <p:nvPr/>
        </p:nvSpPr>
        <p:spPr bwMode="auto">
          <a:xfrm>
            <a:off x="6364288" y="4405313"/>
            <a:ext cx="1809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sz="20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57" name="Rectangle 36"/>
          <p:cNvSpPr>
            <a:spLocks noChangeArrowheads="1"/>
          </p:cNvSpPr>
          <p:nvPr/>
        </p:nvSpPr>
        <p:spPr bwMode="auto">
          <a:xfrm>
            <a:off x="6288088" y="2044700"/>
            <a:ext cx="25749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5. Position Forces to kill</a:t>
            </a:r>
          </a:p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    with Direct Fires</a:t>
            </a:r>
          </a:p>
          <a:p>
            <a:pPr eaLnBrk="0" hangingPunct="0"/>
            <a:endParaRPr lang="en-US" sz="2000" b="1">
              <a:solidFill>
                <a:srgbClr val="0099FF"/>
              </a:solidFill>
              <a:latin typeface="Arial Narrow" pitchFamily="34" charset="0"/>
            </a:endParaRPr>
          </a:p>
          <a:p>
            <a:pPr eaLnBrk="0" hangingPunct="0"/>
            <a:r>
              <a:rPr lang="en-US" sz="2000" b="1">
                <a:solidFill>
                  <a:srgbClr val="0099FF"/>
                </a:solidFill>
                <a:latin typeface="Arial Narrow" pitchFamily="34" charset="0"/>
              </a:rPr>
              <a:t>6. Complete the Plan</a:t>
            </a:r>
          </a:p>
          <a:p>
            <a:pPr eaLnBrk="0" hangingPunct="0"/>
            <a:r>
              <a:rPr lang="en-US" sz="2000" b="1">
                <a:solidFill>
                  <a:srgbClr val="0099FF"/>
                </a:solidFill>
                <a:latin typeface="Arial Narrow" pitchFamily="34" charset="0"/>
              </a:rPr>
              <a:t>(site/emplace obstacles,</a:t>
            </a:r>
          </a:p>
          <a:p>
            <a:pPr eaLnBrk="0" hangingPunct="0"/>
            <a:r>
              <a:rPr lang="en-US" sz="2000" b="1">
                <a:solidFill>
                  <a:srgbClr val="0099FF"/>
                </a:solidFill>
                <a:latin typeface="Arial Narrow" pitchFamily="34" charset="0"/>
              </a:rPr>
              <a:t>prepare positions,</a:t>
            </a:r>
          </a:p>
          <a:p>
            <a:pPr eaLnBrk="0" hangingPunct="0"/>
            <a:r>
              <a:rPr lang="en-US" sz="2000" b="1">
                <a:solidFill>
                  <a:srgbClr val="0099FF"/>
                </a:solidFill>
                <a:latin typeface="Arial Narrow" pitchFamily="34" charset="0"/>
              </a:rPr>
              <a:t>develop CO / TF</a:t>
            </a:r>
          </a:p>
          <a:p>
            <a:pPr eaLnBrk="0" hangingPunct="0"/>
            <a:r>
              <a:rPr lang="en-US" sz="2000" b="1">
                <a:solidFill>
                  <a:srgbClr val="0099FF"/>
                </a:solidFill>
                <a:latin typeface="Arial Narrow" pitchFamily="34" charset="0"/>
              </a:rPr>
              <a:t>Fire Plan)</a:t>
            </a:r>
          </a:p>
          <a:p>
            <a:pPr eaLnBrk="0" hangingPunct="0"/>
            <a:endParaRPr lang="en-US" sz="2000" b="1">
              <a:solidFill>
                <a:srgbClr val="0099FF"/>
              </a:solidFill>
              <a:latin typeface="Arial Narrow" pitchFamily="34" charset="0"/>
            </a:endParaRPr>
          </a:p>
          <a:p>
            <a:pPr eaLnBrk="0" hangingPunct="0"/>
            <a:r>
              <a:rPr lang="en-US" sz="2000" b="1">
                <a:solidFill>
                  <a:srgbClr val="0099FF"/>
                </a:solidFill>
                <a:latin typeface="Arial Narrow" pitchFamily="34" charset="0"/>
              </a:rPr>
              <a:t>7. </a:t>
            </a:r>
            <a:r>
              <a:rPr lang="en-US" sz="2000" b="1" u="sng">
                <a:solidFill>
                  <a:srgbClr val="0099FF"/>
                </a:solidFill>
                <a:latin typeface="Arial Narrow" pitchFamily="34" charset="0"/>
              </a:rPr>
              <a:t>Rehearse</a:t>
            </a:r>
            <a:r>
              <a:rPr lang="en-US" sz="2000" b="1">
                <a:solidFill>
                  <a:srgbClr val="0099FF"/>
                </a:solidFill>
                <a:latin typeface="Arial Narrow" pitchFamily="34" charset="0"/>
              </a:rPr>
              <a:t>! (drive the</a:t>
            </a:r>
          </a:p>
          <a:p>
            <a:pPr eaLnBrk="0" hangingPunct="0"/>
            <a:r>
              <a:rPr lang="en-US" sz="2000" b="1">
                <a:solidFill>
                  <a:srgbClr val="0099FF"/>
                </a:solidFill>
                <a:latin typeface="Arial Narrow" pitchFamily="34" charset="0"/>
              </a:rPr>
              <a:t>engagement area)</a:t>
            </a:r>
          </a:p>
        </p:txBody>
      </p:sp>
      <p:grpSp>
        <p:nvGrpSpPr>
          <p:cNvPr id="10258" name="Group 37"/>
          <p:cNvGrpSpPr>
            <a:grpSpLocks/>
          </p:cNvGrpSpPr>
          <p:nvPr/>
        </p:nvGrpSpPr>
        <p:grpSpPr bwMode="auto">
          <a:xfrm>
            <a:off x="1530350" y="3787775"/>
            <a:ext cx="1122363" cy="555625"/>
            <a:chOff x="928" y="2754"/>
            <a:chExt cx="707" cy="350"/>
          </a:xfrm>
        </p:grpSpPr>
        <p:grpSp>
          <p:nvGrpSpPr>
            <p:cNvPr id="10276" name="Group 38"/>
            <p:cNvGrpSpPr>
              <a:grpSpLocks/>
            </p:cNvGrpSpPr>
            <p:nvPr/>
          </p:nvGrpSpPr>
          <p:grpSpPr bwMode="auto">
            <a:xfrm>
              <a:off x="928" y="2796"/>
              <a:ext cx="308" cy="308"/>
              <a:chOff x="928" y="2796"/>
              <a:chExt cx="308" cy="308"/>
            </a:xfrm>
          </p:grpSpPr>
          <p:sp>
            <p:nvSpPr>
              <p:cNvPr id="10278" name="Line 39"/>
              <p:cNvSpPr>
                <a:spLocks noChangeShapeType="1"/>
              </p:cNvSpPr>
              <p:nvPr/>
            </p:nvSpPr>
            <p:spPr bwMode="auto">
              <a:xfrm>
                <a:off x="1081" y="2796"/>
                <a:ext cx="0" cy="3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Line 40"/>
              <p:cNvSpPr>
                <a:spLocks noChangeShapeType="1"/>
              </p:cNvSpPr>
              <p:nvPr/>
            </p:nvSpPr>
            <p:spPr bwMode="auto">
              <a:xfrm>
                <a:off x="928" y="2931"/>
                <a:ext cx="3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77" name="Rectangle 41"/>
            <p:cNvSpPr>
              <a:spLocks noChangeArrowheads="1"/>
            </p:cNvSpPr>
            <p:nvPr/>
          </p:nvSpPr>
          <p:spPr bwMode="auto">
            <a:xfrm>
              <a:off x="1074" y="2754"/>
              <a:ext cx="56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00"/>
                  </a:solidFill>
                  <a:latin typeface="Arial Narrow" pitchFamily="34" charset="0"/>
                </a:rPr>
                <a:t>TRP 1</a:t>
              </a:r>
            </a:p>
          </p:txBody>
        </p:sp>
      </p:grpSp>
      <p:sp>
        <p:nvSpPr>
          <p:cNvPr id="10259" name="Text Box 42"/>
          <p:cNvSpPr txBox="1">
            <a:spLocks noChangeArrowheads="1"/>
          </p:cNvSpPr>
          <p:nvPr/>
        </p:nvSpPr>
        <p:spPr bwMode="auto">
          <a:xfrm>
            <a:off x="381000" y="1143000"/>
            <a:ext cx="4724400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1. Know the Enemy and visualize how he will fight (enablers)</a:t>
            </a:r>
          </a:p>
          <a:p>
            <a:pPr eaLnBrk="0" hangingPunct="0">
              <a:spcBef>
                <a:spcPct val="50000"/>
              </a:spcBef>
            </a:pPr>
            <a:endParaRPr lang="en-US" sz="2000" b="1" i="1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10260" name="Group 43"/>
          <p:cNvGrpSpPr>
            <a:grpSpLocks/>
          </p:cNvGrpSpPr>
          <p:nvPr/>
        </p:nvGrpSpPr>
        <p:grpSpPr bwMode="auto">
          <a:xfrm rot="1527154">
            <a:off x="4114800" y="4572000"/>
            <a:ext cx="574675" cy="1047750"/>
            <a:chOff x="2830" y="2087"/>
            <a:chExt cx="362" cy="660"/>
          </a:xfrm>
        </p:grpSpPr>
        <p:grpSp>
          <p:nvGrpSpPr>
            <p:cNvPr id="10272" name="Group 44"/>
            <p:cNvGrpSpPr>
              <a:grpSpLocks/>
            </p:cNvGrpSpPr>
            <p:nvPr/>
          </p:nvGrpSpPr>
          <p:grpSpPr bwMode="auto">
            <a:xfrm>
              <a:off x="2830" y="2087"/>
              <a:ext cx="327" cy="660"/>
              <a:chOff x="2830" y="2087"/>
              <a:chExt cx="327" cy="660"/>
            </a:xfrm>
          </p:grpSpPr>
          <p:sp>
            <p:nvSpPr>
              <p:cNvPr id="10274" name="Freeform 45"/>
              <p:cNvSpPr>
                <a:spLocks/>
              </p:cNvSpPr>
              <p:nvPr/>
            </p:nvSpPr>
            <p:spPr bwMode="auto">
              <a:xfrm>
                <a:off x="2830" y="2087"/>
                <a:ext cx="243" cy="660"/>
              </a:xfrm>
              <a:custGeom>
                <a:avLst/>
                <a:gdLst>
                  <a:gd name="T0" fmla="*/ 227 w 243"/>
                  <a:gd name="T1" fmla="*/ 488 h 660"/>
                  <a:gd name="T2" fmla="*/ 232 w 243"/>
                  <a:gd name="T3" fmla="*/ 517 h 660"/>
                  <a:gd name="T4" fmla="*/ 232 w 243"/>
                  <a:gd name="T5" fmla="*/ 540 h 660"/>
                  <a:gd name="T6" fmla="*/ 242 w 243"/>
                  <a:gd name="T7" fmla="*/ 583 h 660"/>
                  <a:gd name="T8" fmla="*/ 237 w 243"/>
                  <a:gd name="T9" fmla="*/ 597 h 660"/>
                  <a:gd name="T10" fmla="*/ 232 w 243"/>
                  <a:gd name="T11" fmla="*/ 616 h 660"/>
                  <a:gd name="T12" fmla="*/ 222 w 243"/>
                  <a:gd name="T13" fmla="*/ 630 h 660"/>
                  <a:gd name="T14" fmla="*/ 208 w 243"/>
                  <a:gd name="T15" fmla="*/ 649 h 660"/>
                  <a:gd name="T16" fmla="*/ 178 w 243"/>
                  <a:gd name="T17" fmla="*/ 654 h 660"/>
                  <a:gd name="T18" fmla="*/ 148 w 243"/>
                  <a:gd name="T19" fmla="*/ 659 h 660"/>
                  <a:gd name="T20" fmla="*/ 124 w 243"/>
                  <a:gd name="T21" fmla="*/ 659 h 660"/>
                  <a:gd name="T22" fmla="*/ 109 w 243"/>
                  <a:gd name="T23" fmla="*/ 654 h 660"/>
                  <a:gd name="T24" fmla="*/ 99 w 243"/>
                  <a:gd name="T25" fmla="*/ 645 h 660"/>
                  <a:gd name="T26" fmla="*/ 89 w 243"/>
                  <a:gd name="T27" fmla="*/ 626 h 660"/>
                  <a:gd name="T28" fmla="*/ 79 w 243"/>
                  <a:gd name="T29" fmla="*/ 607 h 660"/>
                  <a:gd name="T30" fmla="*/ 74 w 243"/>
                  <a:gd name="T31" fmla="*/ 597 h 660"/>
                  <a:gd name="T32" fmla="*/ 64 w 243"/>
                  <a:gd name="T33" fmla="*/ 588 h 660"/>
                  <a:gd name="T34" fmla="*/ 54 w 243"/>
                  <a:gd name="T35" fmla="*/ 569 h 660"/>
                  <a:gd name="T36" fmla="*/ 44 w 243"/>
                  <a:gd name="T37" fmla="*/ 550 h 660"/>
                  <a:gd name="T38" fmla="*/ 39 w 243"/>
                  <a:gd name="T39" fmla="*/ 540 h 660"/>
                  <a:gd name="T40" fmla="*/ 35 w 243"/>
                  <a:gd name="T41" fmla="*/ 536 h 660"/>
                  <a:gd name="T42" fmla="*/ 35 w 243"/>
                  <a:gd name="T43" fmla="*/ 531 h 660"/>
                  <a:gd name="T44" fmla="*/ 30 w 243"/>
                  <a:gd name="T45" fmla="*/ 474 h 660"/>
                  <a:gd name="T46" fmla="*/ 20 w 243"/>
                  <a:gd name="T47" fmla="*/ 412 h 660"/>
                  <a:gd name="T48" fmla="*/ 20 w 243"/>
                  <a:gd name="T49" fmla="*/ 384 h 660"/>
                  <a:gd name="T50" fmla="*/ 15 w 243"/>
                  <a:gd name="T51" fmla="*/ 355 h 660"/>
                  <a:gd name="T52" fmla="*/ 10 w 243"/>
                  <a:gd name="T53" fmla="*/ 289 h 660"/>
                  <a:gd name="T54" fmla="*/ 5 w 243"/>
                  <a:gd name="T55" fmla="*/ 261 h 660"/>
                  <a:gd name="T56" fmla="*/ 5 w 243"/>
                  <a:gd name="T57" fmla="*/ 237 h 660"/>
                  <a:gd name="T58" fmla="*/ 0 w 243"/>
                  <a:gd name="T59" fmla="*/ 218 h 660"/>
                  <a:gd name="T60" fmla="*/ 0 w 243"/>
                  <a:gd name="T61" fmla="*/ 213 h 660"/>
                  <a:gd name="T62" fmla="*/ 5 w 243"/>
                  <a:gd name="T63" fmla="*/ 185 h 660"/>
                  <a:gd name="T64" fmla="*/ 5 w 243"/>
                  <a:gd name="T65" fmla="*/ 156 h 660"/>
                  <a:gd name="T66" fmla="*/ 10 w 243"/>
                  <a:gd name="T67" fmla="*/ 95 h 660"/>
                  <a:gd name="T68" fmla="*/ 15 w 243"/>
                  <a:gd name="T69" fmla="*/ 81 h 660"/>
                  <a:gd name="T70" fmla="*/ 15 w 243"/>
                  <a:gd name="T71" fmla="*/ 66 h 660"/>
                  <a:gd name="T72" fmla="*/ 20 w 243"/>
                  <a:gd name="T73" fmla="*/ 57 h 660"/>
                  <a:gd name="T74" fmla="*/ 20 w 243"/>
                  <a:gd name="T75" fmla="*/ 52 h 660"/>
                  <a:gd name="T76" fmla="*/ 44 w 243"/>
                  <a:gd name="T77" fmla="*/ 24 h 660"/>
                  <a:gd name="T78" fmla="*/ 79 w 243"/>
                  <a:gd name="T79" fmla="*/ 5 h 660"/>
                  <a:gd name="T80" fmla="*/ 94 w 243"/>
                  <a:gd name="T81" fmla="*/ 0 h 660"/>
                  <a:gd name="T82" fmla="*/ 114 w 243"/>
                  <a:gd name="T83" fmla="*/ 0 h 660"/>
                  <a:gd name="T84" fmla="*/ 133 w 243"/>
                  <a:gd name="T85" fmla="*/ 5 h 660"/>
                  <a:gd name="T86" fmla="*/ 148 w 243"/>
                  <a:gd name="T87" fmla="*/ 19 h 660"/>
                  <a:gd name="T88" fmla="*/ 163 w 243"/>
                  <a:gd name="T89" fmla="*/ 38 h 660"/>
                  <a:gd name="T90" fmla="*/ 178 w 243"/>
                  <a:gd name="T91" fmla="*/ 57 h 660"/>
                  <a:gd name="T92" fmla="*/ 183 w 243"/>
                  <a:gd name="T93" fmla="*/ 90 h 660"/>
                  <a:gd name="T94" fmla="*/ 183 w 243"/>
                  <a:gd name="T95" fmla="*/ 114 h 660"/>
                  <a:gd name="T96" fmla="*/ 188 w 243"/>
                  <a:gd name="T97" fmla="*/ 156 h 660"/>
                  <a:gd name="T98" fmla="*/ 193 w 243"/>
                  <a:gd name="T99" fmla="*/ 180 h 660"/>
                  <a:gd name="T100" fmla="*/ 193 w 243"/>
                  <a:gd name="T101" fmla="*/ 194 h 660"/>
                  <a:gd name="T102" fmla="*/ 193 w 243"/>
                  <a:gd name="T103" fmla="*/ 209 h 660"/>
                  <a:gd name="T104" fmla="*/ 198 w 243"/>
                  <a:gd name="T105" fmla="*/ 218 h 660"/>
                  <a:gd name="T106" fmla="*/ 198 w 243"/>
                  <a:gd name="T107" fmla="*/ 232 h 660"/>
                  <a:gd name="T108" fmla="*/ 203 w 243"/>
                  <a:gd name="T109" fmla="*/ 256 h 6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3"/>
                  <a:gd name="T166" fmla="*/ 0 h 660"/>
                  <a:gd name="T167" fmla="*/ 243 w 243"/>
                  <a:gd name="T168" fmla="*/ 660 h 6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3" h="660">
                    <a:moveTo>
                      <a:pt x="227" y="488"/>
                    </a:moveTo>
                    <a:lnTo>
                      <a:pt x="232" y="517"/>
                    </a:lnTo>
                    <a:lnTo>
                      <a:pt x="232" y="540"/>
                    </a:lnTo>
                    <a:lnTo>
                      <a:pt x="242" y="583"/>
                    </a:lnTo>
                    <a:lnTo>
                      <a:pt x="237" y="597"/>
                    </a:lnTo>
                    <a:lnTo>
                      <a:pt x="232" y="616"/>
                    </a:lnTo>
                    <a:lnTo>
                      <a:pt x="222" y="630"/>
                    </a:lnTo>
                    <a:lnTo>
                      <a:pt x="208" y="649"/>
                    </a:lnTo>
                    <a:lnTo>
                      <a:pt x="178" y="654"/>
                    </a:lnTo>
                    <a:lnTo>
                      <a:pt x="148" y="659"/>
                    </a:lnTo>
                    <a:lnTo>
                      <a:pt x="124" y="659"/>
                    </a:lnTo>
                    <a:lnTo>
                      <a:pt x="109" y="654"/>
                    </a:lnTo>
                    <a:lnTo>
                      <a:pt x="99" y="645"/>
                    </a:lnTo>
                    <a:lnTo>
                      <a:pt x="89" y="626"/>
                    </a:lnTo>
                    <a:lnTo>
                      <a:pt x="79" y="607"/>
                    </a:lnTo>
                    <a:lnTo>
                      <a:pt x="74" y="597"/>
                    </a:lnTo>
                    <a:lnTo>
                      <a:pt x="64" y="588"/>
                    </a:lnTo>
                    <a:lnTo>
                      <a:pt x="54" y="569"/>
                    </a:lnTo>
                    <a:lnTo>
                      <a:pt x="44" y="550"/>
                    </a:lnTo>
                    <a:lnTo>
                      <a:pt x="39" y="540"/>
                    </a:lnTo>
                    <a:lnTo>
                      <a:pt x="35" y="536"/>
                    </a:lnTo>
                    <a:lnTo>
                      <a:pt x="35" y="531"/>
                    </a:lnTo>
                    <a:lnTo>
                      <a:pt x="30" y="474"/>
                    </a:lnTo>
                    <a:lnTo>
                      <a:pt x="20" y="412"/>
                    </a:lnTo>
                    <a:lnTo>
                      <a:pt x="20" y="384"/>
                    </a:lnTo>
                    <a:lnTo>
                      <a:pt x="15" y="355"/>
                    </a:lnTo>
                    <a:lnTo>
                      <a:pt x="10" y="289"/>
                    </a:lnTo>
                    <a:lnTo>
                      <a:pt x="5" y="261"/>
                    </a:lnTo>
                    <a:lnTo>
                      <a:pt x="5" y="237"/>
                    </a:lnTo>
                    <a:lnTo>
                      <a:pt x="0" y="218"/>
                    </a:lnTo>
                    <a:lnTo>
                      <a:pt x="0" y="213"/>
                    </a:lnTo>
                    <a:lnTo>
                      <a:pt x="5" y="185"/>
                    </a:lnTo>
                    <a:lnTo>
                      <a:pt x="5" y="156"/>
                    </a:lnTo>
                    <a:lnTo>
                      <a:pt x="10" y="95"/>
                    </a:lnTo>
                    <a:lnTo>
                      <a:pt x="15" y="81"/>
                    </a:lnTo>
                    <a:lnTo>
                      <a:pt x="15" y="66"/>
                    </a:lnTo>
                    <a:lnTo>
                      <a:pt x="20" y="57"/>
                    </a:lnTo>
                    <a:lnTo>
                      <a:pt x="20" y="52"/>
                    </a:lnTo>
                    <a:lnTo>
                      <a:pt x="44" y="24"/>
                    </a:lnTo>
                    <a:lnTo>
                      <a:pt x="79" y="5"/>
                    </a:lnTo>
                    <a:lnTo>
                      <a:pt x="94" y="0"/>
                    </a:lnTo>
                    <a:lnTo>
                      <a:pt x="114" y="0"/>
                    </a:lnTo>
                    <a:lnTo>
                      <a:pt x="133" y="5"/>
                    </a:lnTo>
                    <a:lnTo>
                      <a:pt x="148" y="19"/>
                    </a:lnTo>
                    <a:lnTo>
                      <a:pt x="163" y="38"/>
                    </a:lnTo>
                    <a:lnTo>
                      <a:pt x="178" y="57"/>
                    </a:lnTo>
                    <a:lnTo>
                      <a:pt x="183" y="90"/>
                    </a:lnTo>
                    <a:lnTo>
                      <a:pt x="183" y="114"/>
                    </a:lnTo>
                    <a:lnTo>
                      <a:pt x="188" y="156"/>
                    </a:lnTo>
                    <a:lnTo>
                      <a:pt x="193" y="180"/>
                    </a:lnTo>
                    <a:lnTo>
                      <a:pt x="193" y="194"/>
                    </a:lnTo>
                    <a:lnTo>
                      <a:pt x="193" y="209"/>
                    </a:lnTo>
                    <a:lnTo>
                      <a:pt x="198" y="218"/>
                    </a:lnTo>
                    <a:lnTo>
                      <a:pt x="198" y="232"/>
                    </a:lnTo>
                    <a:lnTo>
                      <a:pt x="203" y="256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Rectangle 46"/>
              <p:cNvSpPr>
                <a:spLocks noChangeArrowheads="1"/>
              </p:cNvSpPr>
              <p:nvPr/>
            </p:nvSpPr>
            <p:spPr bwMode="auto">
              <a:xfrm rot="-6000000">
                <a:off x="2792" y="2241"/>
                <a:ext cx="405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0099FF"/>
                    </a:solidFill>
                    <a:latin typeface="Arial Narrow" pitchFamily="34" charset="0"/>
                  </a:rPr>
                  <a:t> </a:t>
                </a:r>
              </a:p>
            </p:txBody>
          </p:sp>
        </p:grpSp>
        <p:sp>
          <p:nvSpPr>
            <p:cNvPr id="10273" name="Line 47"/>
            <p:cNvSpPr>
              <a:spLocks noChangeShapeType="1"/>
            </p:cNvSpPr>
            <p:nvPr/>
          </p:nvSpPr>
          <p:spPr bwMode="auto">
            <a:xfrm flipV="1">
              <a:off x="3024" y="2424"/>
              <a:ext cx="168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61" name="Group 48"/>
          <p:cNvGrpSpPr>
            <a:grpSpLocks/>
          </p:cNvGrpSpPr>
          <p:nvPr/>
        </p:nvGrpSpPr>
        <p:grpSpPr bwMode="auto">
          <a:xfrm rot="-1905416">
            <a:off x="3733800" y="2438400"/>
            <a:ext cx="574675" cy="1047750"/>
            <a:chOff x="2830" y="2087"/>
            <a:chExt cx="362" cy="660"/>
          </a:xfrm>
        </p:grpSpPr>
        <p:grpSp>
          <p:nvGrpSpPr>
            <p:cNvPr id="10268" name="Group 49"/>
            <p:cNvGrpSpPr>
              <a:grpSpLocks/>
            </p:cNvGrpSpPr>
            <p:nvPr/>
          </p:nvGrpSpPr>
          <p:grpSpPr bwMode="auto">
            <a:xfrm>
              <a:off x="2830" y="2087"/>
              <a:ext cx="327" cy="660"/>
              <a:chOff x="2830" y="2087"/>
              <a:chExt cx="327" cy="660"/>
            </a:xfrm>
          </p:grpSpPr>
          <p:sp>
            <p:nvSpPr>
              <p:cNvPr id="10270" name="Freeform 50"/>
              <p:cNvSpPr>
                <a:spLocks/>
              </p:cNvSpPr>
              <p:nvPr/>
            </p:nvSpPr>
            <p:spPr bwMode="auto">
              <a:xfrm>
                <a:off x="2830" y="2087"/>
                <a:ext cx="243" cy="660"/>
              </a:xfrm>
              <a:custGeom>
                <a:avLst/>
                <a:gdLst>
                  <a:gd name="T0" fmla="*/ 227 w 243"/>
                  <a:gd name="T1" fmla="*/ 488 h 660"/>
                  <a:gd name="T2" fmla="*/ 232 w 243"/>
                  <a:gd name="T3" fmla="*/ 517 h 660"/>
                  <a:gd name="T4" fmla="*/ 232 w 243"/>
                  <a:gd name="T5" fmla="*/ 540 h 660"/>
                  <a:gd name="T6" fmla="*/ 242 w 243"/>
                  <a:gd name="T7" fmla="*/ 583 h 660"/>
                  <a:gd name="T8" fmla="*/ 237 w 243"/>
                  <a:gd name="T9" fmla="*/ 597 h 660"/>
                  <a:gd name="T10" fmla="*/ 232 w 243"/>
                  <a:gd name="T11" fmla="*/ 616 h 660"/>
                  <a:gd name="T12" fmla="*/ 222 w 243"/>
                  <a:gd name="T13" fmla="*/ 630 h 660"/>
                  <a:gd name="T14" fmla="*/ 208 w 243"/>
                  <a:gd name="T15" fmla="*/ 649 h 660"/>
                  <a:gd name="T16" fmla="*/ 178 w 243"/>
                  <a:gd name="T17" fmla="*/ 654 h 660"/>
                  <a:gd name="T18" fmla="*/ 148 w 243"/>
                  <a:gd name="T19" fmla="*/ 659 h 660"/>
                  <a:gd name="T20" fmla="*/ 124 w 243"/>
                  <a:gd name="T21" fmla="*/ 659 h 660"/>
                  <a:gd name="T22" fmla="*/ 109 w 243"/>
                  <a:gd name="T23" fmla="*/ 654 h 660"/>
                  <a:gd name="T24" fmla="*/ 99 w 243"/>
                  <a:gd name="T25" fmla="*/ 645 h 660"/>
                  <a:gd name="T26" fmla="*/ 89 w 243"/>
                  <a:gd name="T27" fmla="*/ 626 h 660"/>
                  <a:gd name="T28" fmla="*/ 79 w 243"/>
                  <a:gd name="T29" fmla="*/ 607 h 660"/>
                  <a:gd name="T30" fmla="*/ 74 w 243"/>
                  <a:gd name="T31" fmla="*/ 597 h 660"/>
                  <a:gd name="T32" fmla="*/ 64 w 243"/>
                  <a:gd name="T33" fmla="*/ 588 h 660"/>
                  <a:gd name="T34" fmla="*/ 54 w 243"/>
                  <a:gd name="T35" fmla="*/ 569 h 660"/>
                  <a:gd name="T36" fmla="*/ 44 w 243"/>
                  <a:gd name="T37" fmla="*/ 550 h 660"/>
                  <a:gd name="T38" fmla="*/ 39 w 243"/>
                  <a:gd name="T39" fmla="*/ 540 h 660"/>
                  <a:gd name="T40" fmla="*/ 35 w 243"/>
                  <a:gd name="T41" fmla="*/ 536 h 660"/>
                  <a:gd name="T42" fmla="*/ 35 w 243"/>
                  <a:gd name="T43" fmla="*/ 531 h 660"/>
                  <a:gd name="T44" fmla="*/ 30 w 243"/>
                  <a:gd name="T45" fmla="*/ 474 h 660"/>
                  <a:gd name="T46" fmla="*/ 20 w 243"/>
                  <a:gd name="T47" fmla="*/ 412 h 660"/>
                  <a:gd name="T48" fmla="*/ 20 w 243"/>
                  <a:gd name="T49" fmla="*/ 384 h 660"/>
                  <a:gd name="T50" fmla="*/ 15 w 243"/>
                  <a:gd name="T51" fmla="*/ 355 h 660"/>
                  <a:gd name="T52" fmla="*/ 10 w 243"/>
                  <a:gd name="T53" fmla="*/ 289 h 660"/>
                  <a:gd name="T54" fmla="*/ 5 w 243"/>
                  <a:gd name="T55" fmla="*/ 261 h 660"/>
                  <a:gd name="T56" fmla="*/ 5 w 243"/>
                  <a:gd name="T57" fmla="*/ 237 h 660"/>
                  <a:gd name="T58" fmla="*/ 0 w 243"/>
                  <a:gd name="T59" fmla="*/ 218 h 660"/>
                  <a:gd name="T60" fmla="*/ 0 w 243"/>
                  <a:gd name="T61" fmla="*/ 213 h 660"/>
                  <a:gd name="T62" fmla="*/ 5 w 243"/>
                  <a:gd name="T63" fmla="*/ 185 h 660"/>
                  <a:gd name="T64" fmla="*/ 5 w 243"/>
                  <a:gd name="T65" fmla="*/ 156 h 660"/>
                  <a:gd name="T66" fmla="*/ 10 w 243"/>
                  <a:gd name="T67" fmla="*/ 95 h 660"/>
                  <a:gd name="T68" fmla="*/ 15 w 243"/>
                  <a:gd name="T69" fmla="*/ 81 h 660"/>
                  <a:gd name="T70" fmla="*/ 15 w 243"/>
                  <a:gd name="T71" fmla="*/ 66 h 660"/>
                  <a:gd name="T72" fmla="*/ 20 w 243"/>
                  <a:gd name="T73" fmla="*/ 57 h 660"/>
                  <a:gd name="T74" fmla="*/ 20 w 243"/>
                  <a:gd name="T75" fmla="*/ 52 h 660"/>
                  <a:gd name="T76" fmla="*/ 44 w 243"/>
                  <a:gd name="T77" fmla="*/ 24 h 660"/>
                  <a:gd name="T78" fmla="*/ 79 w 243"/>
                  <a:gd name="T79" fmla="*/ 5 h 660"/>
                  <a:gd name="T80" fmla="*/ 94 w 243"/>
                  <a:gd name="T81" fmla="*/ 0 h 660"/>
                  <a:gd name="T82" fmla="*/ 114 w 243"/>
                  <a:gd name="T83" fmla="*/ 0 h 660"/>
                  <a:gd name="T84" fmla="*/ 133 w 243"/>
                  <a:gd name="T85" fmla="*/ 5 h 660"/>
                  <a:gd name="T86" fmla="*/ 148 w 243"/>
                  <a:gd name="T87" fmla="*/ 19 h 660"/>
                  <a:gd name="T88" fmla="*/ 163 w 243"/>
                  <a:gd name="T89" fmla="*/ 38 h 660"/>
                  <a:gd name="T90" fmla="*/ 178 w 243"/>
                  <a:gd name="T91" fmla="*/ 57 h 660"/>
                  <a:gd name="T92" fmla="*/ 183 w 243"/>
                  <a:gd name="T93" fmla="*/ 90 h 660"/>
                  <a:gd name="T94" fmla="*/ 183 w 243"/>
                  <a:gd name="T95" fmla="*/ 114 h 660"/>
                  <a:gd name="T96" fmla="*/ 188 w 243"/>
                  <a:gd name="T97" fmla="*/ 156 h 660"/>
                  <a:gd name="T98" fmla="*/ 193 w 243"/>
                  <a:gd name="T99" fmla="*/ 180 h 660"/>
                  <a:gd name="T100" fmla="*/ 193 w 243"/>
                  <a:gd name="T101" fmla="*/ 194 h 660"/>
                  <a:gd name="T102" fmla="*/ 193 w 243"/>
                  <a:gd name="T103" fmla="*/ 209 h 660"/>
                  <a:gd name="T104" fmla="*/ 198 w 243"/>
                  <a:gd name="T105" fmla="*/ 218 h 660"/>
                  <a:gd name="T106" fmla="*/ 198 w 243"/>
                  <a:gd name="T107" fmla="*/ 232 h 660"/>
                  <a:gd name="T108" fmla="*/ 203 w 243"/>
                  <a:gd name="T109" fmla="*/ 256 h 6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3"/>
                  <a:gd name="T166" fmla="*/ 0 h 660"/>
                  <a:gd name="T167" fmla="*/ 243 w 243"/>
                  <a:gd name="T168" fmla="*/ 660 h 6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3" h="660">
                    <a:moveTo>
                      <a:pt x="227" y="488"/>
                    </a:moveTo>
                    <a:lnTo>
                      <a:pt x="232" y="517"/>
                    </a:lnTo>
                    <a:lnTo>
                      <a:pt x="232" y="540"/>
                    </a:lnTo>
                    <a:lnTo>
                      <a:pt x="242" y="583"/>
                    </a:lnTo>
                    <a:lnTo>
                      <a:pt x="237" y="597"/>
                    </a:lnTo>
                    <a:lnTo>
                      <a:pt x="232" y="616"/>
                    </a:lnTo>
                    <a:lnTo>
                      <a:pt x="222" y="630"/>
                    </a:lnTo>
                    <a:lnTo>
                      <a:pt x="208" y="649"/>
                    </a:lnTo>
                    <a:lnTo>
                      <a:pt x="178" y="654"/>
                    </a:lnTo>
                    <a:lnTo>
                      <a:pt x="148" y="659"/>
                    </a:lnTo>
                    <a:lnTo>
                      <a:pt x="124" y="659"/>
                    </a:lnTo>
                    <a:lnTo>
                      <a:pt x="109" y="654"/>
                    </a:lnTo>
                    <a:lnTo>
                      <a:pt x="99" y="645"/>
                    </a:lnTo>
                    <a:lnTo>
                      <a:pt x="89" y="626"/>
                    </a:lnTo>
                    <a:lnTo>
                      <a:pt x="79" y="607"/>
                    </a:lnTo>
                    <a:lnTo>
                      <a:pt x="74" y="597"/>
                    </a:lnTo>
                    <a:lnTo>
                      <a:pt x="64" y="588"/>
                    </a:lnTo>
                    <a:lnTo>
                      <a:pt x="54" y="569"/>
                    </a:lnTo>
                    <a:lnTo>
                      <a:pt x="44" y="550"/>
                    </a:lnTo>
                    <a:lnTo>
                      <a:pt x="39" y="540"/>
                    </a:lnTo>
                    <a:lnTo>
                      <a:pt x="35" y="536"/>
                    </a:lnTo>
                    <a:lnTo>
                      <a:pt x="35" y="531"/>
                    </a:lnTo>
                    <a:lnTo>
                      <a:pt x="30" y="474"/>
                    </a:lnTo>
                    <a:lnTo>
                      <a:pt x="20" y="412"/>
                    </a:lnTo>
                    <a:lnTo>
                      <a:pt x="20" y="384"/>
                    </a:lnTo>
                    <a:lnTo>
                      <a:pt x="15" y="355"/>
                    </a:lnTo>
                    <a:lnTo>
                      <a:pt x="10" y="289"/>
                    </a:lnTo>
                    <a:lnTo>
                      <a:pt x="5" y="261"/>
                    </a:lnTo>
                    <a:lnTo>
                      <a:pt x="5" y="237"/>
                    </a:lnTo>
                    <a:lnTo>
                      <a:pt x="0" y="218"/>
                    </a:lnTo>
                    <a:lnTo>
                      <a:pt x="0" y="213"/>
                    </a:lnTo>
                    <a:lnTo>
                      <a:pt x="5" y="185"/>
                    </a:lnTo>
                    <a:lnTo>
                      <a:pt x="5" y="156"/>
                    </a:lnTo>
                    <a:lnTo>
                      <a:pt x="10" y="95"/>
                    </a:lnTo>
                    <a:lnTo>
                      <a:pt x="15" y="81"/>
                    </a:lnTo>
                    <a:lnTo>
                      <a:pt x="15" y="66"/>
                    </a:lnTo>
                    <a:lnTo>
                      <a:pt x="20" y="57"/>
                    </a:lnTo>
                    <a:lnTo>
                      <a:pt x="20" y="52"/>
                    </a:lnTo>
                    <a:lnTo>
                      <a:pt x="44" y="24"/>
                    </a:lnTo>
                    <a:lnTo>
                      <a:pt x="79" y="5"/>
                    </a:lnTo>
                    <a:lnTo>
                      <a:pt x="94" y="0"/>
                    </a:lnTo>
                    <a:lnTo>
                      <a:pt x="114" y="0"/>
                    </a:lnTo>
                    <a:lnTo>
                      <a:pt x="133" y="5"/>
                    </a:lnTo>
                    <a:lnTo>
                      <a:pt x="148" y="19"/>
                    </a:lnTo>
                    <a:lnTo>
                      <a:pt x="163" y="38"/>
                    </a:lnTo>
                    <a:lnTo>
                      <a:pt x="178" y="57"/>
                    </a:lnTo>
                    <a:lnTo>
                      <a:pt x="183" y="90"/>
                    </a:lnTo>
                    <a:lnTo>
                      <a:pt x="183" y="114"/>
                    </a:lnTo>
                    <a:lnTo>
                      <a:pt x="188" y="156"/>
                    </a:lnTo>
                    <a:lnTo>
                      <a:pt x="193" y="180"/>
                    </a:lnTo>
                    <a:lnTo>
                      <a:pt x="193" y="194"/>
                    </a:lnTo>
                    <a:lnTo>
                      <a:pt x="193" y="209"/>
                    </a:lnTo>
                    <a:lnTo>
                      <a:pt x="198" y="218"/>
                    </a:lnTo>
                    <a:lnTo>
                      <a:pt x="198" y="232"/>
                    </a:lnTo>
                    <a:lnTo>
                      <a:pt x="203" y="256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Rectangle 51"/>
              <p:cNvSpPr>
                <a:spLocks noChangeArrowheads="1"/>
              </p:cNvSpPr>
              <p:nvPr/>
            </p:nvSpPr>
            <p:spPr bwMode="auto">
              <a:xfrm rot="-6000000">
                <a:off x="2792" y="2241"/>
                <a:ext cx="405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0099FF"/>
                    </a:solidFill>
                    <a:latin typeface="Arial Narrow" pitchFamily="34" charset="0"/>
                  </a:rPr>
                  <a:t> </a:t>
                </a:r>
              </a:p>
            </p:txBody>
          </p:sp>
        </p:grpSp>
        <p:sp>
          <p:nvSpPr>
            <p:cNvPr id="10269" name="Line 52"/>
            <p:cNvSpPr>
              <a:spLocks noChangeShapeType="1"/>
            </p:cNvSpPr>
            <p:nvPr/>
          </p:nvSpPr>
          <p:spPr bwMode="auto">
            <a:xfrm flipV="1">
              <a:off x="3024" y="2424"/>
              <a:ext cx="168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62" name="Group 53"/>
          <p:cNvGrpSpPr>
            <a:grpSpLocks/>
          </p:cNvGrpSpPr>
          <p:nvPr/>
        </p:nvGrpSpPr>
        <p:grpSpPr bwMode="auto">
          <a:xfrm>
            <a:off x="4492625" y="3313113"/>
            <a:ext cx="574675" cy="1047750"/>
            <a:chOff x="2830" y="2087"/>
            <a:chExt cx="362" cy="660"/>
          </a:xfrm>
        </p:grpSpPr>
        <p:grpSp>
          <p:nvGrpSpPr>
            <p:cNvPr id="10264" name="Group 54"/>
            <p:cNvGrpSpPr>
              <a:grpSpLocks/>
            </p:cNvGrpSpPr>
            <p:nvPr/>
          </p:nvGrpSpPr>
          <p:grpSpPr bwMode="auto">
            <a:xfrm>
              <a:off x="2830" y="2087"/>
              <a:ext cx="327" cy="660"/>
              <a:chOff x="2830" y="2087"/>
              <a:chExt cx="327" cy="660"/>
            </a:xfrm>
          </p:grpSpPr>
          <p:sp>
            <p:nvSpPr>
              <p:cNvPr id="10266" name="Freeform 55"/>
              <p:cNvSpPr>
                <a:spLocks/>
              </p:cNvSpPr>
              <p:nvPr/>
            </p:nvSpPr>
            <p:spPr bwMode="auto">
              <a:xfrm>
                <a:off x="2830" y="2087"/>
                <a:ext cx="243" cy="660"/>
              </a:xfrm>
              <a:custGeom>
                <a:avLst/>
                <a:gdLst>
                  <a:gd name="T0" fmla="*/ 227 w 243"/>
                  <a:gd name="T1" fmla="*/ 488 h 660"/>
                  <a:gd name="T2" fmla="*/ 232 w 243"/>
                  <a:gd name="T3" fmla="*/ 517 h 660"/>
                  <a:gd name="T4" fmla="*/ 232 w 243"/>
                  <a:gd name="T5" fmla="*/ 540 h 660"/>
                  <a:gd name="T6" fmla="*/ 242 w 243"/>
                  <a:gd name="T7" fmla="*/ 583 h 660"/>
                  <a:gd name="T8" fmla="*/ 237 w 243"/>
                  <a:gd name="T9" fmla="*/ 597 h 660"/>
                  <a:gd name="T10" fmla="*/ 232 w 243"/>
                  <a:gd name="T11" fmla="*/ 616 h 660"/>
                  <a:gd name="T12" fmla="*/ 222 w 243"/>
                  <a:gd name="T13" fmla="*/ 630 h 660"/>
                  <a:gd name="T14" fmla="*/ 208 w 243"/>
                  <a:gd name="T15" fmla="*/ 649 h 660"/>
                  <a:gd name="T16" fmla="*/ 178 w 243"/>
                  <a:gd name="T17" fmla="*/ 654 h 660"/>
                  <a:gd name="T18" fmla="*/ 148 w 243"/>
                  <a:gd name="T19" fmla="*/ 659 h 660"/>
                  <a:gd name="T20" fmla="*/ 124 w 243"/>
                  <a:gd name="T21" fmla="*/ 659 h 660"/>
                  <a:gd name="T22" fmla="*/ 109 w 243"/>
                  <a:gd name="T23" fmla="*/ 654 h 660"/>
                  <a:gd name="T24" fmla="*/ 99 w 243"/>
                  <a:gd name="T25" fmla="*/ 645 h 660"/>
                  <a:gd name="T26" fmla="*/ 89 w 243"/>
                  <a:gd name="T27" fmla="*/ 626 h 660"/>
                  <a:gd name="T28" fmla="*/ 79 w 243"/>
                  <a:gd name="T29" fmla="*/ 607 h 660"/>
                  <a:gd name="T30" fmla="*/ 74 w 243"/>
                  <a:gd name="T31" fmla="*/ 597 h 660"/>
                  <a:gd name="T32" fmla="*/ 64 w 243"/>
                  <a:gd name="T33" fmla="*/ 588 h 660"/>
                  <a:gd name="T34" fmla="*/ 54 w 243"/>
                  <a:gd name="T35" fmla="*/ 569 h 660"/>
                  <a:gd name="T36" fmla="*/ 44 w 243"/>
                  <a:gd name="T37" fmla="*/ 550 h 660"/>
                  <a:gd name="T38" fmla="*/ 39 w 243"/>
                  <a:gd name="T39" fmla="*/ 540 h 660"/>
                  <a:gd name="T40" fmla="*/ 35 w 243"/>
                  <a:gd name="T41" fmla="*/ 536 h 660"/>
                  <a:gd name="T42" fmla="*/ 35 w 243"/>
                  <a:gd name="T43" fmla="*/ 531 h 660"/>
                  <a:gd name="T44" fmla="*/ 30 w 243"/>
                  <a:gd name="T45" fmla="*/ 474 h 660"/>
                  <a:gd name="T46" fmla="*/ 20 w 243"/>
                  <a:gd name="T47" fmla="*/ 412 h 660"/>
                  <a:gd name="T48" fmla="*/ 20 w 243"/>
                  <a:gd name="T49" fmla="*/ 384 h 660"/>
                  <a:gd name="T50" fmla="*/ 15 w 243"/>
                  <a:gd name="T51" fmla="*/ 355 h 660"/>
                  <a:gd name="T52" fmla="*/ 10 w 243"/>
                  <a:gd name="T53" fmla="*/ 289 h 660"/>
                  <a:gd name="T54" fmla="*/ 5 w 243"/>
                  <a:gd name="T55" fmla="*/ 261 h 660"/>
                  <a:gd name="T56" fmla="*/ 5 w 243"/>
                  <a:gd name="T57" fmla="*/ 237 h 660"/>
                  <a:gd name="T58" fmla="*/ 0 w 243"/>
                  <a:gd name="T59" fmla="*/ 218 h 660"/>
                  <a:gd name="T60" fmla="*/ 0 w 243"/>
                  <a:gd name="T61" fmla="*/ 213 h 660"/>
                  <a:gd name="T62" fmla="*/ 5 w 243"/>
                  <a:gd name="T63" fmla="*/ 185 h 660"/>
                  <a:gd name="T64" fmla="*/ 5 w 243"/>
                  <a:gd name="T65" fmla="*/ 156 h 660"/>
                  <a:gd name="T66" fmla="*/ 10 w 243"/>
                  <a:gd name="T67" fmla="*/ 95 h 660"/>
                  <a:gd name="T68" fmla="*/ 15 w 243"/>
                  <a:gd name="T69" fmla="*/ 81 h 660"/>
                  <a:gd name="T70" fmla="*/ 15 w 243"/>
                  <a:gd name="T71" fmla="*/ 66 h 660"/>
                  <a:gd name="T72" fmla="*/ 20 w 243"/>
                  <a:gd name="T73" fmla="*/ 57 h 660"/>
                  <a:gd name="T74" fmla="*/ 20 w 243"/>
                  <a:gd name="T75" fmla="*/ 52 h 660"/>
                  <a:gd name="T76" fmla="*/ 44 w 243"/>
                  <a:gd name="T77" fmla="*/ 24 h 660"/>
                  <a:gd name="T78" fmla="*/ 79 w 243"/>
                  <a:gd name="T79" fmla="*/ 5 h 660"/>
                  <a:gd name="T80" fmla="*/ 94 w 243"/>
                  <a:gd name="T81" fmla="*/ 0 h 660"/>
                  <a:gd name="T82" fmla="*/ 114 w 243"/>
                  <a:gd name="T83" fmla="*/ 0 h 660"/>
                  <a:gd name="T84" fmla="*/ 133 w 243"/>
                  <a:gd name="T85" fmla="*/ 5 h 660"/>
                  <a:gd name="T86" fmla="*/ 148 w 243"/>
                  <a:gd name="T87" fmla="*/ 19 h 660"/>
                  <a:gd name="T88" fmla="*/ 163 w 243"/>
                  <a:gd name="T89" fmla="*/ 38 h 660"/>
                  <a:gd name="T90" fmla="*/ 178 w 243"/>
                  <a:gd name="T91" fmla="*/ 57 h 660"/>
                  <a:gd name="T92" fmla="*/ 183 w 243"/>
                  <a:gd name="T93" fmla="*/ 90 h 660"/>
                  <a:gd name="T94" fmla="*/ 183 w 243"/>
                  <a:gd name="T95" fmla="*/ 114 h 660"/>
                  <a:gd name="T96" fmla="*/ 188 w 243"/>
                  <a:gd name="T97" fmla="*/ 156 h 660"/>
                  <a:gd name="T98" fmla="*/ 193 w 243"/>
                  <a:gd name="T99" fmla="*/ 180 h 660"/>
                  <a:gd name="T100" fmla="*/ 193 w 243"/>
                  <a:gd name="T101" fmla="*/ 194 h 660"/>
                  <a:gd name="T102" fmla="*/ 193 w 243"/>
                  <a:gd name="T103" fmla="*/ 209 h 660"/>
                  <a:gd name="T104" fmla="*/ 198 w 243"/>
                  <a:gd name="T105" fmla="*/ 218 h 660"/>
                  <a:gd name="T106" fmla="*/ 198 w 243"/>
                  <a:gd name="T107" fmla="*/ 232 h 660"/>
                  <a:gd name="T108" fmla="*/ 203 w 243"/>
                  <a:gd name="T109" fmla="*/ 256 h 6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3"/>
                  <a:gd name="T166" fmla="*/ 0 h 660"/>
                  <a:gd name="T167" fmla="*/ 243 w 243"/>
                  <a:gd name="T168" fmla="*/ 660 h 6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3" h="660">
                    <a:moveTo>
                      <a:pt x="227" y="488"/>
                    </a:moveTo>
                    <a:lnTo>
                      <a:pt x="232" y="517"/>
                    </a:lnTo>
                    <a:lnTo>
                      <a:pt x="232" y="540"/>
                    </a:lnTo>
                    <a:lnTo>
                      <a:pt x="242" y="583"/>
                    </a:lnTo>
                    <a:lnTo>
                      <a:pt x="237" y="597"/>
                    </a:lnTo>
                    <a:lnTo>
                      <a:pt x="232" y="616"/>
                    </a:lnTo>
                    <a:lnTo>
                      <a:pt x="222" y="630"/>
                    </a:lnTo>
                    <a:lnTo>
                      <a:pt x="208" y="649"/>
                    </a:lnTo>
                    <a:lnTo>
                      <a:pt x="178" y="654"/>
                    </a:lnTo>
                    <a:lnTo>
                      <a:pt x="148" y="659"/>
                    </a:lnTo>
                    <a:lnTo>
                      <a:pt x="124" y="659"/>
                    </a:lnTo>
                    <a:lnTo>
                      <a:pt x="109" y="654"/>
                    </a:lnTo>
                    <a:lnTo>
                      <a:pt x="99" y="645"/>
                    </a:lnTo>
                    <a:lnTo>
                      <a:pt x="89" y="626"/>
                    </a:lnTo>
                    <a:lnTo>
                      <a:pt x="79" y="607"/>
                    </a:lnTo>
                    <a:lnTo>
                      <a:pt x="74" y="597"/>
                    </a:lnTo>
                    <a:lnTo>
                      <a:pt x="64" y="588"/>
                    </a:lnTo>
                    <a:lnTo>
                      <a:pt x="54" y="569"/>
                    </a:lnTo>
                    <a:lnTo>
                      <a:pt x="44" y="550"/>
                    </a:lnTo>
                    <a:lnTo>
                      <a:pt x="39" y="540"/>
                    </a:lnTo>
                    <a:lnTo>
                      <a:pt x="35" y="536"/>
                    </a:lnTo>
                    <a:lnTo>
                      <a:pt x="35" y="531"/>
                    </a:lnTo>
                    <a:lnTo>
                      <a:pt x="30" y="474"/>
                    </a:lnTo>
                    <a:lnTo>
                      <a:pt x="20" y="412"/>
                    </a:lnTo>
                    <a:lnTo>
                      <a:pt x="20" y="384"/>
                    </a:lnTo>
                    <a:lnTo>
                      <a:pt x="15" y="355"/>
                    </a:lnTo>
                    <a:lnTo>
                      <a:pt x="10" y="289"/>
                    </a:lnTo>
                    <a:lnTo>
                      <a:pt x="5" y="261"/>
                    </a:lnTo>
                    <a:lnTo>
                      <a:pt x="5" y="237"/>
                    </a:lnTo>
                    <a:lnTo>
                      <a:pt x="0" y="218"/>
                    </a:lnTo>
                    <a:lnTo>
                      <a:pt x="0" y="213"/>
                    </a:lnTo>
                    <a:lnTo>
                      <a:pt x="5" y="185"/>
                    </a:lnTo>
                    <a:lnTo>
                      <a:pt x="5" y="156"/>
                    </a:lnTo>
                    <a:lnTo>
                      <a:pt x="10" y="95"/>
                    </a:lnTo>
                    <a:lnTo>
                      <a:pt x="15" y="81"/>
                    </a:lnTo>
                    <a:lnTo>
                      <a:pt x="15" y="66"/>
                    </a:lnTo>
                    <a:lnTo>
                      <a:pt x="20" y="57"/>
                    </a:lnTo>
                    <a:lnTo>
                      <a:pt x="20" y="52"/>
                    </a:lnTo>
                    <a:lnTo>
                      <a:pt x="44" y="24"/>
                    </a:lnTo>
                    <a:lnTo>
                      <a:pt x="79" y="5"/>
                    </a:lnTo>
                    <a:lnTo>
                      <a:pt x="94" y="0"/>
                    </a:lnTo>
                    <a:lnTo>
                      <a:pt x="114" y="0"/>
                    </a:lnTo>
                    <a:lnTo>
                      <a:pt x="133" y="5"/>
                    </a:lnTo>
                    <a:lnTo>
                      <a:pt x="148" y="19"/>
                    </a:lnTo>
                    <a:lnTo>
                      <a:pt x="163" y="38"/>
                    </a:lnTo>
                    <a:lnTo>
                      <a:pt x="178" y="57"/>
                    </a:lnTo>
                    <a:lnTo>
                      <a:pt x="183" y="90"/>
                    </a:lnTo>
                    <a:lnTo>
                      <a:pt x="183" y="114"/>
                    </a:lnTo>
                    <a:lnTo>
                      <a:pt x="188" y="156"/>
                    </a:lnTo>
                    <a:lnTo>
                      <a:pt x="193" y="180"/>
                    </a:lnTo>
                    <a:lnTo>
                      <a:pt x="193" y="194"/>
                    </a:lnTo>
                    <a:lnTo>
                      <a:pt x="193" y="209"/>
                    </a:lnTo>
                    <a:lnTo>
                      <a:pt x="198" y="218"/>
                    </a:lnTo>
                    <a:lnTo>
                      <a:pt x="198" y="232"/>
                    </a:lnTo>
                    <a:lnTo>
                      <a:pt x="203" y="256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7" name="Rectangle 56"/>
              <p:cNvSpPr>
                <a:spLocks noChangeArrowheads="1"/>
              </p:cNvSpPr>
              <p:nvPr/>
            </p:nvSpPr>
            <p:spPr bwMode="auto">
              <a:xfrm rot="-6000000">
                <a:off x="2792" y="2241"/>
                <a:ext cx="405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0099FF"/>
                    </a:solidFill>
                    <a:latin typeface="Arial Narrow" pitchFamily="34" charset="0"/>
                  </a:rPr>
                  <a:t> </a:t>
                </a:r>
              </a:p>
            </p:txBody>
          </p:sp>
        </p:grpSp>
        <p:sp>
          <p:nvSpPr>
            <p:cNvPr id="10265" name="Line 57"/>
            <p:cNvSpPr>
              <a:spLocks noChangeShapeType="1"/>
            </p:cNvSpPr>
            <p:nvPr/>
          </p:nvSpPr>
          <p:spPr bwMode="auto">
            <a:xfrm flipV="1">
              <a:off x="3024" y="2424"/>
              <a:ext cx="168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3" name="Line 58"/>
          <p:cNvSpPr>
            <a:spLocks noChangeShapeType="1"/>
          </p:cNvSpPr>
          <p:nvPr/>
        </p:nvSpPr>
        <p:spPr bwMode="auto">
          <a:xfrm rot="-2743441" flipH="1" flipV="1">
            <a:off x="4961731" y="2582069"/>
            <a:ext cx="1470025" cy="5730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D033E87C-313C-4894-A81B-4C8D2F64EF4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25425"/>
            <a:ext cx="6099175" cy="1143000"/>
          </a:xfrm>
          <a:noFill/>
          <a:ln/>
        </p:spPr>
        <p:txBody>
          <a:bodyPr/>
          <a:lstStyle/>
          <a:p>
            <a:r>
              <a:rPr lang="en-US" smtClean="0"/>
              <a:t>OBSTACLE PLAN</a:t>
            </a:r>
            <a:br>
              <a:rPr lang="en-US" smtClean="0"/>
            </a:br>
            <a:r>
              <a:rPr lang="en-US" smtClean="0"/>
              <a:t>(TOP FED)</a:t>
            </a:r>
            <a:endParaRPr lang="en-US"/>
          </a:p>
        </p:txBody>
      </p:sp>
      <p:sp>
        <p:nvSpPr>
          <p:cNvPr id="83971" name="Line 3"/>
          <p:cNvSpPr>
            <a:spLocks noChangeShapeType="1"/>
          </p:cNvSpPr>
          <p:nvPr/>
        </p:nvSpPr>
        <p:spPr bwMode="auto">
          <a:xfrm>
            <a:off x="525463" y="2019300"/>
            <a:ext cx="808513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2514600" y="1630363"/>
            <a:ext cx="0" cy="46561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4819650" y="1630363"/>
            <a:ext cx="0" cy="46561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688975" y="1617663"/>
            <a:ext cx="742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/>
              <a:t>BCT / EN BN                 TF W/ EN CO                   MNVR                         EN PLT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384175" y="2128838"/>
            <a:ext cx="217487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/>
              <a:t>* BELTS (BASED ON</a:t>
            </a:r>
          </a:p>
          <a:p>
            <a:r>
              <a:rPr lang="en-US" sz="1300" b="1"/>
              <a:t>  TENTATIVE GRPS)</a:t>
            </a:r>
          </a:p>
          <a:p>
            <a:r>
              <a:rPr lang="en-US" sz="1300" b="1"/>
              <a:t>* CONVEY AUTHORITY</a:t>
            </a:r>
          </a:p>
          <a:p>
            <a:r>
              <a:rPr lang="en-US" sz="1300" b="1"/>
              <a:t>* EST OBSTACLE</a:t>
            </a:r>
          </a:p>
          <a:p>
            <a:r>
              <a:rPr lang="en-US" sz="1300" b="1"/>
              <a:t>  PRIORITY</a:t>
            </a:r>
          </a:p>
          <a:p>
            <a:r>
              <a:rPr lang="en-US" sz="1300" b="1"/>
              <a:t>* RESOURCE MATERIAL,</a:t>
            </a:r>
          </a:p>
          <a:p>
            <a:r>
              <a:rPr lang="en-US" sz="1300" b="1"/>
              <a:t>  MANPOWER, AND TIME</a:t>
            </a:r>
          </a:p>
          <a:p>
            <a:r>
              <a:rPr lang="en-US" sz="1300" b="1"/>
              <a:t>* DESIGN &amp; RESOURCE</a:t>
            </a:r>
          </a:p>
          <a:p>
            <a:r>
              <a:rPr lang="en-US" sz="1300" b="1"/>
              <a:t>  DIRECTED / SITUA-</a:t>
            </a:r>
          </a:p>
          <a:p>
            <a:r>
              <a:rPr lang="en-US" sz="1300" b="1"/>
              <a:t>  TIONAL  / RESERVE</a:t>
            </a:r>
          </a:p>
          <a:p>
            <a:r>
              <a:rPr lang="en-US" sz="1300" b="1"/>
              <a:t>  OBSTACLE GRPS</a:t>
            </a:r>
          </a:p>
          <a:p>
            <a:r>
              <a:rPr lang="en-US" sz="1300" b="1"/>
              <a:t>* TRANSITION OF </a:t>
            </a:r>
          </a:p>
          <a:p>
            <a:r>
              <a:rPr lang="en-US" sz="1300" b="1"/>
              <a:t>  ASSETS</a:t>
            </a:r>
          </a:p>
          <a:p>
            <a:r>
              <a:rPr lang="en-US" sz="1300" b="1"/>
              <a:t>* DISENGAGEMENT </a:t>
            </a:r>
          </a:p>
          <a:p>
            <a:r>
              <a:rPr lang="en-US" sz="1300" b="1"/>
              <a:t>  PLAN</a:t>
            </a:r>
          </a:p>
          <a:p>
            <a:r>
              <a:rPr lang="en-US" sz="1300" b="1"/>
              <a:t>* TRACK TRIGGERS</a:t>
            </a:r>
          </a:p>
          <a:p>
            <a:r>
              <a:rPr lang="en-US" sz="1300" b="1"/>
              <a:t>* DIRECT LINK-UP OF</a:t>
            </a:r>
          </a:p>
          <a:p>
            <a:r>
              <a:rPr lang="en-US" sz="1300" b="1"/>
              <a:t>  AUGMENTATION</a:t>
            </a:r>
          </a:p>
          <a:p>
            <a:r>
              <a:rPr lang="en-US" sz="1300" b="1"/>
              <a:t>* CL IV / V PTS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498725" y="2147888"/>
            <a:ext cx="23590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/>
              <a:t>* DESIGN GRPS BASED ON</a:t>
            </a:r>
          </a:p>
          <a:p>
            <a:r>
              <a:rPr lang="en-US" sz="1300" b="1"/>
              <a:t>  DF PLAN (TGT, EFFECT,</a:t>
            </a:r>
          </a:p>
          <a:p>
            <a:r>
              <a:rPr lang="en-US" sz="1300" b="1"/>
              <a:t>  RELATIVE LOC)</a:t>
            </a:r>
          </a:p>
          <a:p>
            <a:r>
              <a:rPr lang="en-US" sz="1300" b="1"/>
              <a:t>* ESTABLISH PRIORITY</a:t>
            </a:r>
          </a:p>
          <a:p>
            <a:r>
              <a:rPr lang="en-US" sz="1300" b="1"/>
              <a:t>* ALLOCATE RESOURCES</a:t>
            </a:r>
          </a:p>
          <a:p>
            <a:r>
              <a:rPr lang="en-US" sz="1300" b="1"/>
              <a:t>* OPERATE CL IV / V</a:t>
            </a:r>
          </a:p>
          <a:p>
            <a:r>
              <a:rPr lang="en-US" sz="1300" b="1"/>
              <a:t>  (UNCRATE MINES)</a:t>
            </a:r>
          </a:p>
          <a:p>
            <a:r>
              <a:rPr lang="en-US" sz="1300" b="1"/>
              <a:t>* LINK-UP AUGMENTATION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803775" y="2166938"/>
            <a:ext cx="20367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/>
              <a:t>* SITE IN GRPS / VEH</a:t>
            </a:r>
          </a:p>
          <a:p>
            <a:r>
              <a:rPr lang="en-US" sz="1300" b="1"/>
              <a:t>  PSNS</a:t>
            </a:r>
          </a:p>
          <a:p>
            <a:r>
              <a:rPr lang="en-US" sz="1300" b="1"/>
              <a:t>* RECEIVE TURNOVER</a:t>
            </a:r>
          </a:p>
          <a:p>
            <a:r>
              <a:rPr lang="en-US" sz="1300" b="1"/>
              <a:t>* PROTECT OBSTACLE</a:t>
            </a:r>
          </a:p>
          <a:p>
            <a:r>
              <a:rPr lang="en-US" sz="1300" b="1"/>
              <a:t>* PROVIDE SECURITY</a:t>
            </a:r>
          </a:p>
          <a:p>
            <a:r>
              <a:rPr lang="en-US" sz="1300" b="1"/>
              <a:t>* ASSIST</a:t>
            </a: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6838950" y="1630363"/>
            <a:ext cx="0" cy="46561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6861175" y="2160588"/>
            <a:ext cx="18081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300" b="1"/>
              <a:t>* SITE IN IND </a:t>
            </a:r>
          </a:p>
          <a:p>
            <a:r>
              <a:rPr lang="en-US" sz="1300" b="1"/>
              <a:t>  OBSTACLES</a:t>
            </a:r>
          </a:p>
          <a:p>
            <a:r>
              <a:rPr lang="en-US" sz="1300" b="1"/>
              <a:t>  (MINI REHEARSAL)</a:t>
            </a:r>
          </a:p>
          <a:p>
            <a:r>
              <a:rPr lang="en-US" sz="1300" b="1"/>
              <a:t>* EMPLACE MF</a:t>
            </a:r>
          </a:p>
          <a:p>
            <a:r>
              <a:rPr lang="en-US" sz="1300" b="1"/>
              <a:t>* MARK MF</a:t>
            </a:r>
          </a:p>
          <a:p>
            <a:r>
              <a:rPr lang="en-US" sz="1300" b="1"/>
              <a:t>* RECORD MF</a:t>
            </a:r>
          </a:p>
          <a:p>
            <a:r>
              <a:rPr lang="en-US" sz="1300" b="1"/>
              <a:t>* REPORT STATUS</a:t>
            </a:r>
          </a:p>
          <a:p>
            <a:r>
              <a:rPr lang="en-US" sz="1300" b="1"/>
              <a:t>* TURNOVER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943FB739-4CEC-41F2-9647-0A6B5598F41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60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6375" y="244475"/>
            <a:ext cx="6099175" cy="1143000"/>
          </a:xfrm>
          <a:noFill/>
          <a:ln/>
        </p:spPr>
        <p:txBody>
          <a:bodyPr/>
          <a:lstStyle/>
          <a:p>
            <a:r>
              <a:rPr lang="en-US" smtClean="0"/>
              <a:t>OBSTACLE PLAN</a:t>
            </a:r>
            <a:br>
              <a:rPr lang="en-US" smtClean="0"/>
            </a:br>
            <a:r>
              <a:rPr lang="en-US" smtClean="0"/>
              <a:t>(BOTTOM UP REFINEMENT)</a:t>
            </a:r>
            <a:endParaRPr lang="en-US"/>
          </a:p>
        </p:txBody>
      </p:sp>
      <p:sp>
        <p:nvSpPr>
          <p:cNvPr id="86019" name="Line 1027"/>
          <p:cNvSpPr>
            <a:spLocks noChangeShapeType="1"/>
          </p:cNvSpPr>
          <p:nvPr/>
        </p:nvSpPr>
        <p:spPr bwMode="auto">
          <a:xfrm>
            <a:off x="620713" y="1809750"/>
            <a:ext cx="789463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1028"/>
          <p:cNvSpPr>
            <a:spLocks noChangeArrowheads="1"/>
          </p:cNvSpPr>
          <p:nvPr/>
        </p:nvSpPr>
        <p:spPr bwMode="auto">
          <a:xfrm>
            <a:off x="765175" y="1423988"/>
            <a:ext cx="725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/>
              <a:t>EN PLT                MNVR CO                 TF W/ EN CO                   BCT</a:t>
            </a:r>
          </a:p>
        </p:txBody>
      </p:sp>
      <p:sp>
        <p:nvSpPr>
          <p:cNvPr id="86021" name="Rectangle 1029"/>
          <p:cNvSpPr>
            <a:spLocks noChangeArrowheads="1"/>
          </p:cNvSpPr>
          <p:nvPr/>
        </p:nvSpPr>
        <p:spPr bwMode="auto">
          <a:xfrm>
            <a:off x="384175" y="1922463"/>
            <a:ext cx="1955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/>
              <a:t>* REPORT</a:t>
            </a:r>
          </a:p>
          <a:p>
            <a:endParaRPr lang="en-US" sz="1600" b="1"/>
          </a:p>
          <a:p>
            <a:r>
              <a:rPr lang="en-US" sz="1600" b="1"/>
              <a:t>* ADJUSTMENTS</a:t>
            </a:r>
          </a:p>
          <a:p>
            <a:r>
              <a:rPr lang="en-US" sz="1600" b="1"/>
              <a:t>  WITHIN GROUPS</a:t>
            </a:r>
          </a:p>
        </p:txBody>
      </p:sp>
      <p:sp>
        <p:nvSpPr>
          <p:cNvPr id="86022" name="Rectangle 1030"/>
          <p:cNvSpPr>
            <a:spLocks noChangeArrowheads="1"/>
          </p:cNvSpPr>
          <p:nvPr/>
        </p:nvSpPr>
        <p:spPr bwMode="auto">
          <a:xfrm>
            <a:off x="2232025" y="1960563"/>
            <a:ext cx="2273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/>
              <a:t>* FIRE PLAN TO</a:t>
            </a:r>
          </a:p>
          <a:p>
            <a:r>
              <a:rPr lang="en-US" sz="1600" b="1"/>
              <a:t>  ACHIEVE HHQ</a:t>
            </a:r>
          </a:p>
          <a:p>
            <a:r>
              <a:rPr lang="en-US" sz="1600" b="1"/>
              <a:t>  INTENT</a:t>
            </a:r>
          </a:p>
          <a:p>
            <a:endParaRPr lang="en-US" sz="1600" b="1"/>
          </a:p>
          <a:p>
            <a:r>
              <a:rPr lang="en-US" sz="1600" b="1"/>
              <a:t>* REFINE ARTY TGTS</a:t>
            </a:r>
          </a:p>
        </p:txBody>
      </p:sp>
      <p:sp>
        <p:nvSpPr>
          <p:cNvPr id="86023" name="Rectangle 1031"/>
          <p:cNvSpPr>
            <a:spLocks noChangeArrowheads="1"/>
          </p:cNvSpPr>
          <p:nvPr/>
        </p:nvSpPr>
        <p:spPr bwMode="auto">
          <a:xfrm>
            <a:off x="4422775" y="1960563"/>
            <a:ext cx="24653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/>
              <a:t>* REFINED TIMELINES</a:t>
            </a:r>
          </a:p>
          <a:p>
            <a:endParaRPr lang="en-US" sz="1600" b="1"/>
          </a:p>
          <a:p>
            <a:r>
              <a:rPr lang="en-US" sz="1600" b="1"/>
              <a:t>* REVIEW GROUP</a:t>
            </a:r>
          </a:p>
          <a:p>
            <a:r>
              <a:rPr lang="en-US" sz="1600" b="1"/>
              <a:t>  DESIGN</a:t>
            </a:r>
          </a:p>
          <a:p>
            <a:endParaRPr lang="en-US" sz="1600" b="1"/>
          </a:p>
          <a:p>
            <a:r>
              <a:rPr lang="en-US" sz="1600" b="1"/>
              <a:t>* REVIEW RESOURCES</a:t>
            </a:r>
          </a:p>
        </p:txBody>
      </p:sp>
      <p:sp>
        <p:nvSpPr>
          <p:cNvPr id="86024" name="Rectangle 1032"/>
          <p:cNvSpPr>
            <a:spLocks noChangeArrowheads="1"/>
          </p:cNvSpPr>
          <p:nvPr/>
        </p:nvSpPr>
        <p:spPr bwMode="auto">
          <a:xfrm>
            <a:off x="6765925" y="1941513"/>
            <a:ext cx="20018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/>
              <a:t>* REVIEW PLANS</a:t>
            </a:r>
          </a:p>
          <a:p>
            <a:endParaRPr lang="en-US" sz="1600" b="1"/>
          </a:p>
          <a:p>
            <a:r>
              <a:rPr lang="en-US" sz="1600" b="1"/>
              <a:t>* ADJUST EFFORT</a:t>
            </a:r>
          </a:p>
        </p:txBody>
      </p:sp>
      <p:sp>
        <p:nvSpPr>
          <p:cNvPr id="86025" name="Line 1033"/>
          <p:cNvSpPr>
            <a:spLocks noChangeShapeType="1"/>
          </p:cNvSpPr>
          <p:nvPr/>
        </p:nvSpPr>
        <p:spPr bwMode="auto">
          <a:xfrm>
            <a:off x="2266950" y="1477963"/>
            <a:ext cx="0" cy="23129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34"/>
          <p:cNvSpPr>
            <a:spLocks noChangeShapeType="1"/>
          </p:cNvSpPr>
          <p:nvPr/>
        </p:nvSpPr>
        <p:spPr bwMode="auto">
          <a:xfrm>
            <a:off x="4438650" y="1516063"/>
            <a:ext cx="0" cy="23129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035"/>
          <p:cNvSpPr>
            <a:spLocks noChangeShapeType="1"/>
          </p:cNvSpPr>
          <p:nvPr/>
        </p:nvSpPr>
        <p:spPr bwMode="auto">
          <a:xfrm>
            <a:off x="6800850" y="1516063"/>
            <a:ext cx="0" cy="23129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EADD5EC1-0F3A-460A-B057-4E617AB812A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279900" y="5727700"/>
            <a:ext cx="3302000" cy="508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1143000"/>
          </a:xfrm>
          <a:noFill/>
          <a:ln/>
        </p:spPr>
        <p:txBody>
          <a:bodyPr/>
          <a:lstStyle/>
          <a:p>
            <a:r>
              <a:rPr lang="en-US" smtClean="0"/>
              <a:t>TOP DOWN - BOTTOM UP</a:t>
            </a:r>
            <a:br>
              <a:rPr lang="en-US" smtClean="0"/>
            </a:br>
            <a:r>
              <a:rPr lang="en-US" smtClean="0"/>
              <a:t>TECHNIQUE</a:t>
            </a:r>
            <a:endParaRPr lang="en-US"/>
          </a:p>
        </p:txBody>
      </p:sp>
      <p:sp>
        <p:nvSpPr>
          <p:cNvPr id="88068" name="Freeform 4"/>
          <p:cNvSpPr>
            <a:spLocks/>
          </p:cNvSpPr>
          <p:nvPr/>
        </p:nvSpPr>
        <p:spPr bwMode="auto">
          <a:xfrm>
            <a:off x="1069975" y="1492250"/>
            <a:ext cx="2449513" cy="1785938"/>
          </a:xfrm>
          <a:custGeom>
            <a:avLst/>
            <a:gdLst/>
            <a:ahLst/>
            <a:cxnLst>
              <a:cxn ang="0">
                <a:pos x="126" y="218"/>
              </a:cxn>
              <a:cxn ang="0">
                <a:pos x="707" y="218"/>
              </a:cxn>
              <a:cxn ang="0">
                <a:pos x="791" y="0"/>
              </a:cxn>
              <a:cxn ang="0">
                <a:pos x="875" y="218"/>
              </a:cxn>
              <a:cxn ang="0">
                <a:pos x="1442" y="218"/>
              </a:cxn>
              <a:cxn ang="0">
                <a:pos x="1442" y="489"/>
              </a:cxn>
              <a:cxn ang="0">
                <a:pos x="1542" y="586"/>
              </a:cxn>
              <a:cxn ang="0">
                <a:pos x="1442" y="659"/>
              </a:cxn>
              <a:cxn ang="0">
                <a:pos x="1442" y="929"/>
              </a:cxn>
              <a:cxn ang="0">
                <a:pos x="861" y="929"/>
              </a:cxn>
              <a:cxn ang="0">
                <a:pos x="791" y="1124"/>
              </a:cxn>
              <a:cxn ang="0">
                <a:pos x="721" y="929"/>
              </a:cxn>
              <a:cxn ang="0">
                <a:pos x="98" y="929"/>
              </a:cxn>
              <a:cxn ang="0">
                <a:pos x="112" y="707"/>
              </a:cxn>
              <a:cxn ang="0">
                <a:pos x="0" y="562"/>
              </a:cxn>
              <a:cxn ang="0">
                <a:pos x="112" y="489"/>
              </a:cxn>
              <a:cxn ang="0">
                <a:pos x="112" y="194"/>
              </a:cxn>
            </a:cxnLst>
            <a:rect l="0" t="0" r="r" b="b"/>
            <a:pathLst>
              <a:path w="1543" h="1125">
                <a:moveTo>
                  <a:pt x="126" y="218"/>
                </a:moveTo>
                <a:lnTo>
                  <a:pt x="707" y="218"/>
                </a:lnTo>
                <a:lnTo>
                  <a:pt x="791" y="0"/>
                </a:lnTo>
                <a:lnTo>
                  <a:pt x="875" y="218"/>
                </a:lnTo>
                <a:lnTo>
                  <a:pt x="1442" y="218"/>
                </a:lnTo>
                <a:lnTo>
                  <a:pt x="1442" y="489"/>
                </a:lnTo>
                <a:lnTo>
                  <a:pt x="1542" y="586"/>
                </a:lnTo>
                <a:lnTo>
                  <a:pt x="1442" y="659"/>
                </a:lnTo>
                <a:lnTo>
                  <a:pt x="1442" y="929"/>
                </a:lnTo>
                <a:lnTo>
                  <a:pt x="861" y="929"/>
                </a:lnTo>
                <a:lnTo>
                  <a:pt x="791" y="1124"/>
                </a:lnTo>
                <a:lnTo>
                  <a:pt x="721" y="929"/>
                </a:lnTo>
                <a:lnTo>
                  <a:pt x="98" y="929"/>
                </a:lnTo>
                <a:lnTo>
                  <a:pt x="112" y="707"/>
                </a:lnTo>
                <a:lnTo>
                  <a:pt x="0" y="562"/>
                </a:lnTo>
                <a:lnTo>
                  <a:pt x="112" y="489"/>
                </a:lnTo>
                <a:lnTo>
                  <a:pt x="112" y="194"/>
                </a:lnTo>
              </a:path>
            </a:pathLst>
          </a:custGeom>
          <a:noFill/>
          <a:ln w="50800" cap="rnd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69" name="Freeform 5"/>
          <p:cNvSpPr>
            <a:spLocks/>
          </p:cNvSpPr>
          <p:nvPr/>
        </p:nvSpPr>
        <p:spPr bwMode="auto">
          <a:xfrm>
            <a:off x="4818063" y="1527175"/>
            <a:ext cx="417512" cy="328613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76" y="0"/>
              </a:cxn>
              <a:cxn ang="0">
                <a:pos x="262" y="160"/>
              </a:cxn>
              <a:cxn ang="0">
                <a:pos x="185" y="206"/>
              </a:cxn>
              <a:cxn ang="0">
                <a:pos x="0" y="45"/>
              </a:cxn>
            </a:cxnLst>
            <a:rect l="0" t="0" r="r" b="b"/>
            <a:pathLst>
              <a:path w="263" h="207">
                <a:moveTo>
                  <a:pt x="0" y="45"/>
                </a:moveTo>
                <a:lnTo>
                  <a:pt x="76" y="0"/>
                </a:lnTo>
                <a:lnTo>
                  <a:pt x="262" y="160"/>
                </a:lnTo>
                <a:lnTo>
                  <a:pt x="185" y="206"/>
                </a:lnTo>
                <a:lnTo>
                  <a:pt x="0" y="45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0" name="Freeform 6"/>
          <p:cNvSpPr>
            <a:spLocks/>
          </p:cNvSpPr>
          <p:nvPr/>
        </p:nvSpPr>
        <p:spPr bwMode="auto">
          <a:xfrm>
            <a:off x="5310188" y="1614488"/>
            <a:ext cx="336550" cy="352425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89" y="0"/>
              </a:cxn>
              <a:cxn ang="0">
                <a:pos x="211" y="191"/>
              </a:cxn>
              <a:cxn ang="0">
                <a:pos x="121" y="221"/>
              </a:cxn>
              <a:cxn ang="0">
                <a:pos x="0" y="29"/>
              </a:cxn>
            </a:cxnLst>
            <a:rect l="0" t="0" r="r" b="b"/>
            <a:pathLst>
              <a:path w="212" h="222">
                <a:moveTo>
                  <a:pt x="0" y="29"/>
                </a:moveTo>
                <a:lnTo>
                  <a:pt x="89" y="0"/>
                </a:lnTo>
                <a:lnTo>
                  <a:pt x="211" y="191"/>
                </a:lnTo>
                <a:lnTo>
                  <a:pt x="121" y="221"/>
                </a:lnTo>
                <a:lnTo>
                  <a:pt x="0" y="29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1" name="Freeform 7"/>
          <p:cNvSpPr>
            <a:spLocks/>
          </p:cNvSpPr>
          <p:nvPr/>
        </p:nvSpPr>
        <p:spPr bwMode="auto">
          <a:xfrm>
            <a:off x="5722938" y="1785938"/>
            <a:ext cx="246062" cy="350837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97" y="0"/>
              </a:cxn>
              <a:cxn ang="0">
                <a:pos x="154" y="206"/>
              </a:cxn>
              <a:cxn ang="0">
                <a:pos x="56" y="220"/>
              </a:cxn>
              <a:cxn ang="0">
                <a:pos x="0" y="13"/>
              </a:cxn>
            </a:cxnLst>
            <a:rect l="0" t="0" r="r" b="b"/>
            <a:pathLst>
              <a:path w="155" h="221">
                <a:moveTo>
                  <a:pt x="0" y="13"/>
                </a:moveTo>
                <a:lnTo>
                  <a:pt x="97" y="0"/>
                </a:lnTo>
                <a:lnTo>
                  <a:pt x="154" y="206"/>
                </a:lnTo>
                <a:lnTo>
                  <a:pt x="56" y="220"/>
                </a:lnTo>
                <a:lnTo>
                  <a:pt x="0" y="13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2" name="Freeform 8"/>
          <p:cNvSpPr>
            <a:spLocks/>
          </p:cNvSpPr>
          <p:nvPr/>
        </p:nvSpPr>
        <p:spPr bwMode="auto">
          <a:xfrm>
            <a:off x="6040438" y="2054225"/>
            <a:ext cx="222250" cy="347663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7" y="0"/>
              </a:cxn>
              <a:cxn ang="0">
                <a:pos x="139" y="208"/>
              </a:cxn>
              <a:cxn ang="0">
                <a:pos x="41" y="218"/>
              </a:cxn>
              <a:cxn ang="0">
                <a:pos x="0" y="9"/>
              </a:cxn>
            </a:cxnLst>
            <a:rect l="0" t="0" r="r" b="b"/>
            <a:pathLst>
              <a:path w="140" h="219">
                <a:moveTo>
                  <a:pt x="0" y="9"/>
                </a:moveTo>
                <a:lnTo>
                  <a:pt x="97" y="0"/>
                </a:lnTo>
                <a:lnTo>
                  <a:pt x="139" y="208"/>
                </a:lnTo>
                <a:lnTo>
                  <a:pt x="41" y="218"/>
                </a:lnTo>
                <a:lnTo>
                  <a:pt x="0" y="9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921250" y="1914525"/>
            <a:ext cx="1111250" cy="665163"/>
            <a:chOff x="3100" y="1206"/>
            <a:chExt cx="700" cy="419"/>
          </a:xfrm>
        </p:grpSpPr>
        <p:sp>
          <p:nvSpPr>
            <p:cNvPr id="88073" name="Freeform 9"/>
            <p:cNvSpPr>
              <a:spLocks/>
            </p:cNvSpPr>
            <p:nvPr/>
          </p:nvSpPr>
          <p:spPr bwMode="auto">
            <a:xfrm>
              <a:off x="3100" y="1206"/>
              <a:ext cx="646" cy="3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1"/>
                </a:cxn>
                <a:cxn ang="0">
                  <a:pos x="102" y="18"/>
                </a:cxn>
                <a:cxn ang="0">
                  <a:pos x="138" y="21"/>
                </a:cxn>
                <a:cxn ang="0">
                  <a:pos x="171" y="24"/>
                </a:cxn>
                <a:cxn ang="0">
                  <a:pos x="204" y="29"/>
                </a:cxn>
                <a:cxn ang="0">
                  <a:pos x="241" y="39"/>
                </a:cxn>
                <a:cxn ang="0">
                  <a:pos x="286" y="55"/>
                </a:cxn>
                <a:cxn ang="0">
                  <a:pos x="345" y="81"/>
                </a:cxn>
                <a:cxn ang="0">
                  <a:pos x="437" y="124"/>
                </a:cxn>
                <a:cxn ang="0">
                  <a:pos x="467" y="140"/>
                </a:cxn>
                <a:cxn ang="0">
                  <a:pos x="493" y="156"/>
                </a:cxn>
                <a:cxn ang="0">
                  <a:pos x="516" y="174"/>
                </a:cxn>
                <a:cxn ang="0">
                  <a:pos x="540" y="199"/>
                </a:cxn>
                <a:cxn ang="0">
                  <a:pos x="569" y="233"/>
                </a:cxn>
                <a:cxn ang="0">
                  <a:pos x="606" y="278"/>
                </a:cxn>
                <a:cxn ang="0">
                  <a:pos x="622" y="300"/>
                </a:cxn>
                <a:cxn ang="0">
                  <a:pos x="629" y="317"/>
                </a:cxn>
                <a:cxn ang="0">
                  <a:pos x="634" y="335"/>
                </a:cxn>
                <a:cxn ang="0">
                  <a:pos x="645" y="360"/>
                </a:cxn>
              </a:cxnLst>
              <a:rect l="0" t="0" r="r" b="b"/>
              <a:pathLst>
                <a:path w="646" h="361">
                  <a:moveTo>
                    <a:pt x="0" y="0"/>
                  </a:moveTo>
                  <a:lnTo>
                    <a:pt x="57" y="11"/>
                  </a:lnTo>
                  <a:lnTo>
                    <a:pt x="102" y="18"/>
                  </a:lnTo>
                  <a:lnTo>
                    <a:pt x="138" y="21"/>
                  </a:lnTo>
                  <a:lnTo>
                    <a:pt x="171" y="24"/>
                  </a:lnTo>
                  <a:lnTo>
                    <a:pt x="204" y="29"/>
                  </a:lnTo>
                  <a:lnTo>
                    <a:pt x="241" y="39"/>
                  </a:lnTo>
                  <a:lnTo>
                    <a:pt x="286" y="55"/>
                  </a:lnTo>
                  <a:lnTo>
                    <a:pt x="345" y="81"/>
                  </a:lnTo>
                  <a:lnTo>
                    <a:pt x="437" y="124"/>
                  </a:lnTo>
                  <a:lnTo>
                    <a:pt x="467" y="140"/>
                  </a:lnTo>
                  <a:lnTo>
                    <a:pt x="493" y="156"/>
                  </a:lnTo>
                  <a:lnTo>
                    <a:pt x="516" y="174"/>
                  </a:lnTo>
                  <a:lnTo>
                    <a:pt x="540" y="199"/>
                  </a:lnTo>
                  <a:lnTo>
                    <a:pt x="569" y="233"/>
                  </a:lnTo>
                  <a:lnTo>
                    <a:pt x="606" y="278"/>
                  </a:lnTo>
                  <a:lnTo>
                    <a:pt x="622" y="300"/>
                  </a:lnTo>
                  <a:lnTo>
                    <a:pt x="629" y="317"/>
                  </a:lnTo>
                  <a:lnTo>
                    <a:pt x="634" y="335"/>
                  </a:lnTo>
                  <a:lnTo>
                    <a:pt x="645" y="360"/>
                  </a:lnTo>
                </a:path>
              </a:pathLst>
            </a:custGeom>
            <a:noFill/>
            <a:ln w="50800" cap="rnd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auto">
            <a:xfrm>
              <a:off x="3641" y="1483"/>
              <a:ext cx="159" cy="142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5" y="141"/>
                </a:cxn>
                <a:cxn ang="0">
                  <a:pos x="0" y="42"/>
                </a:cxn>
                <a:cxn ang="0">
                  <a:pos x="97" y="61"/>
                </a:cxn>
                <a:cxn ang="0">
                  <a:pos x="158" y="0"/>
                </a:cxn>
              </a:cxnLst>
              <a:rect l="0" t="0" r="r" b="b"/>
              <a:pathLst>
                <a:path w="159" h="142">
                  <a:moveTo>
                    <a:pt x="158" y="0"/>
                  </a:moveTo>
                  <a:lnTo>
                    <a:pt x="135" y="141"/>
                  </a:lnTo>
                  <a:lnTo>
                    <a:pt x="0" y="42"/>
                  </a:lnTo>
                  <a:lnTo>
                    <a:pt x="97" y="61"/>
                  </a:lnTo>
                  <a:lnTo>
                    <a:pt x="158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6119813" y="2573338"/>
            <a:ext cx="307975" cy="1073150"/>
            <a:chOff x="3855" y="1621"/>
            <a:chExt cx="194" cy="676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3855" y="1621"/>
              <a:ext cx="60" cy="269"/>
              <a:chOff x="3855" y="1621"/>
              <a:chExt cx="60" cy="269"/>
            </a:xfrm>
          </p:grpSpPr>
          <p:sp>
            <p:nvSpPr>
              <p:cNvPr id="88076" name="Rectangle 12"/>
              <p:cNvSpPr>
                <a:spLocks noChangeArrowheads="1"/>
              </p:cNvSpPr>
              <p:nvPr/>
            </p:nvSpPr>
            <p:spPr bwMode="auto">
              <a:xfrm>
                <a:off x="3855" y="1621"/>
                <a:ext cx="56" cy="2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77" name="Freeform 13"/>
              <p:cNvSpPr>
                <a:spLocks/>
              </p:cNvSpPr>
              <p:nvPr/>
            </p:nvSpPr>
            <p:spPr bwMode="auto">
              <a:xfrm>
                <a:off x="3855" y="1621"/>
                <a:ext cx="60" cy="2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59" y="268"/>
                  </a:cxn>
                  <a:cxn ang="0">
                    <a:pos x="0" y="268"/>
                  </a:cxn>
                  <a:cxn ang="0">
                    <a:pos x="0" y="0"/>
                  </a:cxn>
                </a:cxnLst>
                <a:rect l="0" t="0" r="r" b="b"/>
                <a:pathLst>
                  <a:path w="60" h="269">
                    <a:moveTo>
                      <a:pt x="0" y="0"/>
                    </a:moveTo>
                    <a:lnTo>
                      <a:pt x="59" y="0"/>
                    </a:lnTo>
                    <a:lnTo>
                      <a:pt x="59" y="268"/>
                    </a:lnTo>
                    <a:lnTo>
                      <a:pt x="0" y="268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8" name="Freeform 14"/>
              <p:cNvSpPr>
                <a:spLocks/>
              </p:cNvSpPr>
              <p:nvPr/>
            </p:nvSpPr>
            <p:spPr bwMode="auto">
              <a:xfrm>
                <a:off x="3869" y="1647"/>
                <a:ext cx="29" cy="29"/>
              </a:xfrm>
              <a:custGeom>
                <a:avLst/>
                <a:gdLst/>
                <a:ahLst/>
                <a:cxnLst>
                  <a:cxn ang="0">
                    <a:pos x="28" y="14"/>
                  </a:cxn>
                  <a:cxn ang="0">
                    <a:pos x="23" y="4"/>
                  </a:cxn>
                  <a:cxn ang="0">
                    <a:pos x="13" y="0"/>
                  </a:cxn>
                  <a:cxn ang="0">
                    <a:pos x="3" y="4"/>
                  </a:cxn>
                  <a:cxn ang="0">
                    <a:pos x="0" y="14"/>
                  </a:cxn>
                  <a:cxn ang="0">
                    <a:pos x="3" y="23"/>
                  </a:cxn>
                  <a:cxn ang="0">
                    <a:pos x="13" y="28"/>
                  </a:cxn>
                  <a:cxn ang="0">
                    <a:pos x="23" y="23"/>
                  </a:cxn>
                  <a:cxn ang="0">
                    <a:pos x="28" y="14"/>
                  </a:cxn>
                </a:cxnLst>
                <a:rect l="0" t="0" r="r" b="b"/>
                <a:pathLst>
                  <a:path w="29" h="29">
                    <a:moveTo>
                      <a:pt x="28" y="14"/>
                    </a:moveTo>
                    <a:lnTo>
                      <a:pt x="23" y="4"/>
                    </a:lnTo>
                    <a:lnTo>
                      <a:pt x="13" y="0"/>
                    </a:lnTo>
                    <a:lnTo>
                      <a:pt x="3" y="4"/>
                    </a:lnTo>
                    <a:lnTo>
                      <a:pt x="0" y="14"/>
                    </a:lnTo>
                    <a:lnTo>
                      <a:pt x="3" y="23"/>
                    </a:lnTo>
                    <a:lnTo>
                      <a:pt x="13" y="28"/>
                    </a:lnTo>
                    <a:lnTo>
                      <a:pt x="23" y="23"/>
                    </a:lnTo>
                    <a:lnTo>
                      <a:pt x="28" y="1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9" name="Freeform 15"/>
              <p:cNvSpPr>
                <a:spLocks/>
              </p:cNvSpPr>
              <p:nvPr/>
            </p:nvSpPr>
            <p:spPr bwMode="auto">
              <a:xfrm>
                <a:off x="3869" y="1647"/>
                <a:ext cx="32" cy="32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6" y="4"/>
                  </a:cxn>
                  <a:cxn ang="0">
                    <a:pos x="15" y="0"/>
                  </a:cxn>
                  <a:cxn ang="0">
                    <a:pos x="4" y="4"/>
                  </a:cxn>
                  <a:cxn ang="0">
                    <a:pos x="0" y="15"/>
                  </a:cxn>
                  <a:cxn ang="0">
                    <a:pos x="4" y="26"/>
                  </a:cxn>
                  <a:cxn ang="0">
                    <a:pos x="15" y="31"/>
                  </a:cxn>
                  <a:cxn ang="0">
                    <a:pos x="26" y="26"/>
                  </a:cxn>
                  <a:cxn ang="0">
                    <a:pos x="31" y="15"/>
                  </a:cxn>
                </a:cxnLst>
                <a:rect l="0" t="0" r="r" b="b"/>
                <a:pathLst>
                  <a:path w="32" h="32">
                    <a:moveTo>
                      <a:pt x="31" y="15"/>
                    </a:moveTo>
                    <a:lnTo>
                      <a:pt x="26" y="4"/>
                    </a:lnTo>
                    <a:lnTo>
                      <a:pt x="15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1"/>
                    </a:lnTo>
                    <a:lnTo>
                      <a:pt x="26" y="26"/>
                    </a:lnTo>
                    <a:lnTo>
                      <a:pt x="31" y="15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0" name="Freeform 16"/>
              <p:cNvSpPr>
                <a:spLocks/>
              </p:cNvSpPr>
              <p:nvPr/>
            </p:nvSpPr>
            <p:spPr bwMode="auto">
              <a:xfrm>
                <a:off x="3870" y="1702"/>
                <a:ext cx="29" cy="28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3" y="4"/>
                  </a:cxn>
                  <a:cxn ang="0">
                    <a:pos x="13" y="0"/>
                  </a:cxn>
                  <a:cxn ang="0">
                    <a:pos x="3" y="4"/>
                  </a:cxn>
                  <a:cxn ang="0">
                    <a:pos x="0" y="13"/>
                  </a:cxn>
                  <a:cxn ang="0">
                    <a:pos x="3" y="22"/>
                  </a:cxn>
                  <a:cxn ang="0">
                    <a:pos x="13" y="27"/>
                  </a:cxn>
                  <a:cxn ang="0">
                    <a:pos x="23" y="22"/>
                  </a:cxn>
                  <a:cxn ang="0">
                    <a:pos x="28" y="13"/>
                  </a:cxn>
                </a:cxnLst>
                <a:rect l="0" t="0" r="r" b="b"/>
                <a:pathLst>
                  <a:path w="29" h="28">
                    <a:moveTo>
                      <a:pt x="28" y="13"/>
                    </a:moveTo>
                    <a:lnTo>
                      <a:pt x="23" y="4"/>
                    </a:lnTo>
                    <a:lnTo>
                      <a:pt x="13" y="0"/>
                    </a:lnTo>
                    <a:lnTo>
                      <a:pt x="3" y="4"/>
                    </a:lnTo>
                    <a:lnTo>
                      <a:pt x="0" y="13"/>
                    </a:lnTo>
                    <a:lnTo>
                      <a:pt x="3" y="22"/>
                    </a:lnTo>
                    <a:lnTo>
                      <a:pt x="13" y="27"/>
                    </a:lnTo>
                    <a:lnTo>
                      <a:pt x="23" y="22"/>
                    </a:lnTo>
                    <a:lnTo>
                      <a:pt x="28" y="13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1" name="Freeform 17"/>
              <p:cNvSpPr>
                <a:spLocks/>
              </p:cNvSpPr>
              <p:nvPr/>
            </p:nvSpPr>
            <p:spPr bwMode="auto">
              <a:xfrm>
                <a:off x="3870" y="1702"/>
                <a:ext cx="32" cy="32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6" y="4"/>
                  </a:cxn>
                  <a:cxn ang="0">
                    <a:pos x="15" y="0"/>
                  </a:cxn>
                  <a:cxn ang="0">
                    <a:pos x="4" y="4"/>
                  </a:cxn>
                  <a:cxn ang="0">
                    <a:pos x="0" y="15"/>
                  </a:cxn>
                  <a:cxn ang="0">
                    <a:pos x="4" y="26"/>
                  </a:cxn>
                  <a:cxn ang="0">
                    <a:pos x="15" y="31"/>
                  </a:cxn>
                  <a:cxn ang="0">
                    <a:pos x="26" y="26"/>
                  </a:cxn>
                  <a:cxn ang="0">
                    <a:pos x="31" y="15"/>
                  </a:cxn>
                </a:cxnLst>
                <a:rect l="0" t="0" r="r" b="b"/>
                <a:pathLst>
                  <a:path w="32" h="32">
                    <a:moveTo>
                      <a:pt x="31" y="15"/>
                    </a:moveTo>
                    <a:lnTo>
                      <a:pt x="26" y="4"/>
                    </a:lnTo>
                    <a:lnTo>
                      <a:pt x="15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1"/>
                    </a:lnTo>
                    <a:lnTo>
                      <a:pt x="26" y="26"/>
                    </a:lnTo>
                    <a:lnTo>
                      <a:pt x="31" y="15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2" name="Freeform 18"/>
              <p:cNvSpPr>
                <a:spLocks/>
              </p:cNvSpPr>
              <p:nvPr/>
            </p:nvSpPr>
            <p:spPr bwMode="auto">
              <a:xfrm>
                <a:off x="3869" y="1759"/>
                <a:ext cx="29" cy="28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4" y="4"/>
                  </a:cxn>
                  <a:cxn ang="0">
                    <a:pos x="0" y="13"/>
                  </a:cxn>
                  <a:cxn ang="0">
                    <a:pos x="4" y="22"/>
                  </a:cxn>
                  <a:cxn ang="0">
                    <a:pos x="14" y="27"/>
                  </a:cxn>
                  <a:cxn ang="0">
                    <a:pos x="24" y="22"/>
                  </a:cxn>
                  <a:cxn ang="0">
                    <a:pos x="28" y="13"/>
                  </a:cxn>
                </a:cxnLst>
                <a:rect l="0" t="0" r="r" b="b"/>
                <a:pathLst>
                  <a:path w="29" h="28">
                    <a:moveTo>
                      <a:pt x="28" y="13"/>
                    </a:moveTo>
                    <a:lnTo>
                      <a:pt x="24" y="4"/>
                    </a:lnTo>
                    <a:lnTo>
                      <a:pt x="14" y="0"/>
                    </a:lnTo>
                    <a:lnTo>
                      <a:pt x="4" y="4"/>
                    </a:lnTo>
                    <a:lnTo>
                      <a:pt x="0" y="13"/>
                    </a:lnTo>
                    <a:lnTo>
                      <a:pt x="4" y="22"/>
                    </a:lnTo>
                    <a:lnTo>
                      <a:pt x="14" y="27"/>
                    </a:lnTo>
                    <a:lnTo>
                      <a:pt x="24" y="22"/>
                    </a:lnTo>
                    <a:lnTo>
                      <a:pt x="28" y="13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3" name="Freeform 19"/>
              <p:cNvSpPr>
                <a:spLocks/>
              </p:cNvSpPr>
              <p:nvPr/>
            </p:nvSpPr>
            <p:spPr bwMode="auto">
              <a:xfrm>
                <a:off x="3869" y="1759"/>
                <a:ext cx="33" cy="32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7" y="4"/>
                  </a:cxn>
                  <a:cxn ang="0">
                    <a:pos x="16" y="0"/>
                  </a:cxn>
                  <a:cxn ang="0">
                    <a:pos x="5" y="4"/>
                  </a:cxn>
                  <a:cxn ang="0">
                    <a:pos x="0" y="15"/>
                  </a:cxn>
                  <a:cxn ang="0">
                    <a:pos x="5" y="26"/>
                  </a:cxn>
                  <a:cxn ang="0">
                    <a:pos x="16" y="31"/>
                  </a:cxn>
                  <a:cxn ang="0">
                    <a:pos x="27" y="26"/>
                  </a:cxn>
                  <a:cxn ang="0">
                    <a:pos x="32" y="15"/>
                  </a:cxn>
                </a:cxnLst>
                <a:rect l="0" t="0" r="r" b="b"/>
                <a:pathLst>
                  <a:path w="33" h="32">
                    <a:moveTo>
                      <a:pt x="32" y="15"/>
                    </a:moveTo>
                    <a:lnTo>
                      <a:pt x="27" y="4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5"/>
                    </a:lnTo>
                    <a:lnTo>
                      <a:pt x="5" y="26"/>
                    </a:lnTo>
                    <a:lnTo>
                      <a:pt x="16" y="31"/>
                    </a:lnTo>
                    <a:lnTo>
                      <a:pt x="27" y="26"/>
                    </a:lnTo>
                    <a:lnTo>
                      <a:pt x="32" y="15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4" name="Freeform 20"/>
              <p:cNvSpPr>
                <a:spLocks/>
              </p:cNvSpPr>
              <p:nvPr/>
            </p:nvSpPr>
            <p:spPr bwMode="auto">
              <a:xfrm>
                <a:off x="3868" y="1823"/>
                <a:ext cx="29" cy="28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4" y="3"/>
                  </a:cxn>
                  <a:cxn ang="0">
                    <a:pos x="14" y="0"/>
                  </a:cxn>
                  <a:cxn ang="0">
                    <a:pos x="3" y="3"/>
                  </a:cxn>
                  <a:cxn ang="0">
                    <a:pos x="0" y="13"/>
                  </a:cxn>
                  <a:cxn ang="0">
                    <a:pos x="3" y="22"/>
                  </a:cxn>
                  <a:cxn ang="0">
                    <a:pos x="14" y="27"/>
                  </a:cxn>
                  <a:cxn ang="0">
                    <a:pos x="24" y="22"/>
                  </a:cxn>
                  <a:cxn ang="0">
                    <a:pos x="28" y="13"/>
                  </a:cxn>
                </a:cxnLst>
                <a:rect l="0" t="0" r="r" b="b"/>
                <a:pathLst>
                  <a:path w="29" h="28">
                    <a:moveTo>
                      <a:pt x="28" y="13"/>
                    </a:moveTo>
                    <a:lnTo>
                      <a:pt x="24" y="3"/>
                    </a:lnTo>
                    <a:lnTo>
                      <a:pt x="14" y="0"/>
                    </a:lnTo>
                    <a:lnTo>
                      <a:pt x="3" y="3"/>
                    </a:lnTo>
                    <a:lnTo>
                      <a:pt x="0" y="13"/>
                    </a:lnTo>
                    <a:lnTo>
                      <a:pt x="3" y="22"/>
                    </a:lnTo>
                    <a:lnTo>
                      <a:pt x="14" y="27"/>
                    </a:lnTo>
                    <a:lnTo>
                      <a:pt x="24" y="22"/>
                    </a:lnTo>
                    <a:lnTo>
                      <a:pt x="28" y="13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5" name="Freeform 21"/>
              <p:cNvSpPr>
                <a:spLocks/>
              </p:cNvSpPr>
              <p:nvPr/>
            </p:nvSpPr>
            <p:spPr bwMode="auto">
              <a:xfrm>
                <a:off x="3868" y="1823"/>
                <a:ext cx="33" cy="31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7" y="4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0" y="15"/>
                  </a:cxn>
                  <a:cxn ang="0">
                    <a:pos x="4" y="25"/>
                  </a:cxn>
                  <a:cxn ang="0">
                    <a:pos x="16" y="30"/>
                  </a:cxn>
                  <a:cxn ang="0">
                    <a:pos x="27" y="25"/>
                  </a:cxn>
                  <a:cxn ang="0">
                    <a:pos x="32" y="15"/>
                  </a:cxn>
                </a:cxnLst>
                <a:rect l="0" t="0" r="r" b="b"/>
                <a:pathLst>
                  <a:path w="33" h="31">
                    <a:moveTo>
                      <a:pt x="32" y="15"/>
                    </a:moveTo>
                    <a:lnTo>
                      <a:pt x="27" y="4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4" y="25"/>
                    </a:lnTo>
                    <a:lnTo>
                      <a:pt x="16" y="30"/>
                    </a:lnTo>
                    <a:lnTo>
                      <a:pt x="27" y="25"/>
                    </a:lnTo>
                    <a:lnTo>
                      <a:pt x="32" y="15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3874" y="2028"/>
              <a:ext cx="60" cy="269"/>
              <a:chOff x="3874" y="2028"/>
              <a:chExt cx="60" cy="269"/>
            </a:xfrm>
          </p:grpSpPr>
          <p:sp>
            <p:nvSpPr>
              <p:cNvPr id="88087" name="Rectangle 23"/>
              <p:cNvSpPr>
                <a:spLocks noChangeArrowheads="1"/>
              </p:cNvSpPr>
              <p:nvPr/>
            </p:nvSpPr>
            <p:spPr bwMode="auto">
              <a:xfrm>
                <a:off x="3874" y="2028"/>
                <a:ext cx="56" cy="2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88" name="Freeform 24"/>
              <p:cNvSpPr>
                <a:spLocks/>
              </p:cNvSpPr>
              <p:nvPr/>
            </p:nvSpPr>
            <p:spPr bwMode="auto">
              <a:xfrm>
                <a:off x="3874" y="2028"/>
                <a:ext cx="60" cy="2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59" y="268"/>
                  </a:cxn>
                  <a:cxn ang="0">
                    <a:pos x="0" y="268"/>
                  </a:cxn>
                  <a:cxn ang="0">
                    <a:pos x="0" y="0"/>
                  </a:cxn>
                </a:cxnLst>
                <a:rect l="0" t="0" r="r" b="b"/>
                <a:pathLst>
                  <a:path w="60" h="269">
                    <a:moveTo>
                      <a:pt x="0" y="0"/>
                    </a:moveTo>
                    <a:lnTo>
                      <a:pt x="59" y="0"/>
                    </a:lnTo>
                    <a:lnTo>
                      <a:pt x="59" y="268"/>
                    </a:lnTo>
                    <a:lnTo>
                      <a:pt x="0" y="268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9" name="Freeform 25"/>
              <p:cNvSpPr>
                <a:spLocks/>
              </p:cNvSpPr>
              <p:nvPr/>
            </p:nvSpPr>
            <p:spPr bwMode="auto">
              <a:xfrm>
                <a:off x="3888" y="2054"/>
                <a:ext cx="29" cy="29"/>
              </a:xfrm>
              <a:custGeom>
                <a:avLst/>
                <a:gdLst/>
                <a:ahLst/>
                <a:cxnLst>
                  <a:cxn ang="0">
                    <a:pos x="28" y="14"/>
                  </a:cxn>
                  <a:cxn ang="0">
                    <a:pos x="23" y="4"/>
                  </a:cxn>
                  <a:cxn ang="0">
                    <a:pos x="14" y="0"/>
                  </a:cxn>
                  <a:cxn ang="0">
                    <a:pos x="4" y="4"/>
                  </a:cxn>
                  <a:cxn ang="0">
                    <a:pos x="0" y="14"/>
                  </a:cxn>
                  <a:cxn ang="0">
                    <a:pos x="4" y="23"/>
                  </a:cxn>
                  <a:cxn ang="0">
                    <a:pos x="14" y="28"/>
                  </a:cxn>
                  <a:cxn ang="0">
                    <a:pos x="23" y="23"/>
                  </a:cxn>
                  <a:cxn ang="0">
                    <a:pos x="28" y="14"/>
                  </a:cxn>
                </a:cxnLst>
                <a:rect l="0" t="0" r="r" b="b"/>
                <a:pathLst>
                  <a:path w="29" h="29">
                    <a:moveTo>
                      <a:pt x="28" y="14"/>
                    </a:moveTo>
                    <a:lnTo>
                      <a:pt x="23" y="4"/>
                    </a:lnTo>
                    <a:lnTo>
                      <a:pt x="14" y="0"/>
                    </a:lnTo>
                    <a:lnTo>
                      <a:pt x="4" y="4"/>
                    </a:lnTo>
                    <a:lnTo>
                      <a:pt x="0" y="14"/>
                    </a:lnTo>
                    <a:lnTo>
                      <a:pt x="4" y="23"/>
                    </a:lnTo>
                    <a:lnTo>
                      <a:pt x="14" y="28"/>
                    </a:lnTo>
                    <a:lnTo>
                      <a:pt x="23" y="23"/>
                    </a:lnTo>
                    <a:lnTo>
                      <a:pt x="28" y="1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0" name="Freeform 26"/>
              <p:cNvSpPr>
                <a:spLocks/>
              </p:cNvSpPr>
              <p:nvPr/>
            </p:nvSpPr>
            <p:spPr bwMode="auto">
              <a:xfrm>
                <a:off x="3888" y="2054"/>
                <a:ext cx="33" cy="32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7" y="4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0" y="15"/>
                  </a:cxn>
                  <a:cxn ang="0">
                    <a:pos x="4" y="26"/>
                  </a:cxn>
                  <a:cxn ang="0">
                    <a:pos x="16" y="31"/>
                  </a:cxn>
                  <a:cxn ang="0">
                    <a:pos x="27" y="26"/>
                  </a:cxn>
                  <a:cxn ang="0">
                    <a:pos x="32" y="15"/>
                  </a:cxn>
                </a:cxnLst>
                <a:rect l="0" t="0" r="r" b="b"/>
                <a:pathLst>
                  <a:path w="33" h="32">
                    <a:moveTo>
                      <a:pt x="32" y="15"/>
                    </a:moveTo>
                    <a:lnTo>
                      <a:pt x="27" y="4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6" y="31"/>
                    </a:lnTo>
                    <a:lnTo>
                      <a:pt x="27" y="26"/>
                    </a:lnTo>
                    <a:lnTo>
                      <a:pt x="32" y="15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1" name="Freeform 27"/>
              <p:cNvSpPr>
                <a:spLocks/>
              </p:cNvSpPr>
              <p:nvPr/>
            </p:nvSpPr>
            <p:spPr bwMode="auto">
              <a:xfrm>
                <a:off x="3889" y="2109"/>
                <a:ext cx="29" cy="29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3" y="4"/>
                  </a:cxn>
                  <a:cxn ang="0">
                    <a:pos x="13" y="0"/>
                  </a:cxn>
                  <a:cxn ang="0">
                    <a:pos x="3" y="4"/>
                  </a:cxn>
                  <a:cxn ang="0">
                    <a:pos x="0" y="13"/>
                  </a:cxn>
                  <a:cxn ang="0">
                    <a:pos x="3" y="23"/>
                  </a:cxn>
                  <a:cxn ang="0">
                    <a:pos x="13" y="28"/>
                  </a:cxn>
                  <a:cxn ang="0">
                    <a:pos x="23" y="23"/>
                  </a:cxn>
                  <a:cxn ang="0">
                    <a:pos x="28" y="13"/>
                  </a:cxn>
                </a:cxnLst>
                <a:rect l="0" t="0" r="r" b="b"/>
                <a:pathLst>
                  <a:path w="29" h="29">
                    <a:moveTo>
                      <a:pt x="28" y="13"/>
                    </a:moveTo>
                    <a:lnTo>
                      <a:pt x="23" y="4"/>
                    </a:lnTo>
                    <a:lnTo>
                      <a:pt x="13" y="0"/>
                    </a:lnTo>
                    <a:lnTo>
                      <a:pt x="3" y="4"/>
                    </a:lnTo>
                    <a:lnTo>
                      <a:pt x="0" y="13"/>
                    </a:lnTo>
                    <a:lnTo>
                      <a:pt x="3" y="23"/>
                    </a:lnTo>
                    <a:lnTo>
                      <a:pt x="13" y="28"/>
                    </a:lnTo>
                    <a:lnTo>
                      <a:pt x="23" y="23"/>
                    </a:lnTo>
                    <a:lnTo>
                      <a:pt x="28" y="13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2" name="Freeform 28"/>
              <p:cNvSpPr>
                <a:spLocks/>
              </p:cNvSpPr>
              <p:nvPr/>
            </p:nvSpPr>
            <p:spPr bwMode="auto">
              <a:xfrm>
                <a:off x="3889" y="2109"/>
                <a:ext cx="33" cy="32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6" y="4"/>
                  </a:cxn>
                  <a:cxn ang="0">
                    <a:pos x="15" y="0"/>
                  </a:cxn>
                  <a:cxn ang="0">
                    <a:pos x="4" y="4"/>
                  </a:cxn>
                  <a:cxn ang="0">
                    <a:pos x="0" y="15"/>
                  </a:cxn>
                  <a:cxn ang="0">
                    <a:pos x="4" y="26"/>
                  </a:cxn>
                  <a:cxn ang="0">
                    <a:pos x="15" y="31"/>
                  </a:cxn>
                  <a:cxn ang="0">
                    <a:pos x="26" y="26"/>
                  </a:cxn>
                  <a:cxn ang="0">
                    <a:pos x="32" y="15"/>
                  </a:cxn>
                </a:cxnLst>
                <a:rect l="0" t="0" r="r" b="b"/>
                <a:pathLst>
                  <a:path w="33" h="32">
                    <a:moveTo>
                      <a:pt x="32" y="15"/>
                    </a:moveTo>
                    <a:lnTo>
                      <a:pt x="26" y="4"/>
                    </a:lnTo>
                    <a:lnTo>
                      <a:pt x="15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1"/>
                    </a:lnTo>
                    <a:lnTo>
                      <a:pt x="26" y="26"/>
                    </a:lnTo>
                    <a:lnTo>
                      <a:pt x="32" y="15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3" name="Freeform 29"/>
              <p:cNvSpPr>
                <a:spLocks/>
              </p:cNvSpPr>
              <p:nvPr/>
            </p:nvSpPr>
            <p:spPr bwMode="auto">
              <a:xfrm>
                <a:off x="3889" y="2166"/>
                <a:ext cx="29" cy="29"/>
              </a:xfrm>
              <a:custGeom>
                <a:avLst/>
                <a:gdLst/>
                <a:ahLst/>
                <a:cxnLst>
                  <a:cxn ang="0">
                    <a:pos x="28" y="14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3" y="4"/>
                  </a:cxn>
                  <a:cxn ang="0">
                    <a:pos x="0" y="14"/>
                  </a:cxn>
                  <a:cxn ang="0">
                    <a:pos x="3" y="23"/>
                  </a:cxn>
                  <a:cxn ang="0">
                    <a:pos x="14" y="28"/>
                  </a:cxn>
                  <a:cxn ang="0">
                    <a:pos x="24" y="23"/>
                  </a:cxn>
                  <a:cxn ang="0">
                    <a:pos x="28" y="14"/>
                  </a:cxn>
                </a:cxnLst>
                <a:rect l="0" t="0" r="r" b="b"/>
                <a:pathLst>
                  <a:path w="29" h="29">
                    <a:moveTo>
                      <a:pt x="28" y="14"/>
                    </a:moveTo>
                    <a:lnTo>
                      <a:pt x="24" y="4"/>
                    </a:lnTo>
                    <a:lnTo>
                      <a:pt x="14" y="0"/>
                    </a:lnTo>
                    <a:lnTo>
                      <a:pt x="3" y="4"/>
                    </a:lnTo>
                    <a:lnTo>
                      <a:pt x="0" y="14"/>
                    </a:lnTo>
                    <a:lnTo>
                      <a:pt x="3" y="23"/>
                    </a:lnTo>
                    <a:lnTo>
                      <a:pt x="14" y="28"/>
                    </a:lnTo>
                    <a:lnTo>
                      <a:pt x="24" y="23"/>
                    </a:lnTo>
                    <a:lnTo>
                      <a:pt x="28" y="1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4" name="Freeform 30"/>
              <p:cNvSpPr>
                <a:spLocks/>
              </p:cNvSpPr>
              <p:nvPr/>
            </p:nvSpPr>
            <p:spPr bwMode="auto">
              <a:xfrm>
                <a:off x="3889" y="2166"/>
                <a:ext cx="32" cy="32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6" y="4"/>
                  </a:cxn>
                  <a:cxn ang="0">
                    <a:pos x="15" y="0"/>
                  </a:cxn>
                  <a:cxn ang="0">
                    <a:pos x="4" y="4"/>
                  </a:cxn>
                  <a:cxn ang="0">
                    <a:pos x="0" y="15"/>
                  </a:cxn>
                  <a:cxn ang="0">
                    <a:pos x="4" y="26"/>
                  </a:cxn>
                  <a:cxn ang="0">
                    <a:pos x="15" y="31"/>
                  </a:cxn>
                  <a:cxn ang="0">
                    <a:pos x="26" y="26"/>
                  </a:cxn>
                  <a:cxn ang="0">
                    <a:pos x="31" y="15"/>
                  </a:cxn>
                </a:cxnLst>
                <a:rect l="0" t="0" r="r" b="b"/>
                <a:pathLst>
                  <a:path w="32" h="32">
                    <a:moveTo>
                      <a:pt x="31" y="15"/>
                    </a:moveTo>
                    <a:lnTo>
                      <a:pt x="26" y="4"/>
                    </a:lnTo>
                    <a:lnTo>
                      <a:pt x="15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1"/>
                    </a:lnTo>
                    <a:lnTo>
                      <a:pt x="26" y="26"/>
                    </a:lnTo>
                    <a:lnTo>
                      <a:pt x="31" y="15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5" name="Freeform 31"/>
              <p:cNvSpPr>
                <a:spLocks/>
              </p:cNvSpPr>
              <p:nvPr/>
            </p:nvSpPr>
            <p:spPr bwMode="auto">
              <a:xfrm>
                <a:off x="3888" y="2230"/>
                <a:ext cx="29" cy="28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3" y="4"/>
                  </a:cxn>
                  <a:cxn ang="0">
                    <a:pos x="0" y="13"/>
                  </a:cxn>
                  <a:cxn ang="0">
                    <a:pos x="3" y="22"/>
                  </a:cxn>
                  <a:cxn ang="0">
                    <a:pos x="14" y="27"/>
                  </a:cxn>
                  <a:cxn ang="0">
                    <a:pos x="24" y="22"/>
                  </a:cxn>
                  <a:cxn ang="0">
                    <a:pos x="28" y="13"/>
                  </a:cxn>
                </a:cxnLst>
                <a:rect l="0" t="0" r="r" b="b"/>
                <a:pathLst>
                  <a:path w="29" h="28">
                    <a:moveTo>
                      <a:pt x="28" y="13"/>
                    </a:moveTo>
                    <a:lnTo>
                      <a:pt x="24" y="4"/>
                    </a:lnTo>
                    <a:lnTo>
                      <a:pt x="14" y="0"/>
                    </a:lnTo>
                    <a:lnTo>
                      <a:pt x="3" y="4"/>
                    </a:lnTo>
                    <a:lnTo>
                      <a:pt x="0" y="13"/>
                    </a:lnTo>
                    <a:lnTo>
                      <a:pt x="3" y="22"/>
                    </a:lnTo>
                    <a:lnTo>
                      <a:pt x="14" y="27"/>
                    </a:lnTo>
                    <a:lnTo>
                      <a:pt x="24" y="22"/>
                    </a:lnTo>
                    <a:lnTo>
                      <a:pt x="28" y="13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6" name="Freeform 32"/>
              <p:cNvSpPr>
                <a:spLocks/>
              </p:cNvSpPr>
              <p:nvPr/>
            </p:nvSpPr>
            <p:spPr bwMode="auto">
              <a:xfrm>
                <a:off x="3888" y="2230"/>
                <a:ext cx="32" cy="32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6" y="4"/>
                  </a:cxn>
                  <a:cxn ang="0">
                    <a:pos x="15" y="0"/>
                  </a:cxn>
                  <a:cxn ang="0">
                    <a:pos x="4" y="4"/>
                  </a:cxn>
                  <a:cxn ang="0">
                    <a:pos x="0" y="15"/>
                  </a:cxn>
                  <a:cxn ang="0">
                    <a:pos x="4" y="26"/>
                  </a:cxn>
                  <a:cxn ang="0">
                    <a:pos x="15" y="31"/>
                  </a:cxn>
                  <a:cxn ang="0">
                    <a:pos x="26" y="26"/>
                  </a:cxn>
                  <a:cxn ang="0">
                    <a:pos x="31" y="15"/>
                  </a:cxn>
                </a:cxnLst>
                <a:rect l="0" t="0" r="r" b="b"/>
                <a:pathLst>
                  <a:path w="32" h="32">
                    <a:moveTo>
                      <a:pt x="31" y="15"/>
                    </a:moveTo>
                    <a:lnTo>
                      <a:pt x="26" y="4"/>
                    </a:lnTo>
                    <a:lnTo>
                      <a:pt x="15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1"/>
                    </a:lnTo>
                    <a:lnTo>
                      <a:pt x="26" y="26"/>
                    </a:lnTo>
                    <a:lnTo>
                      <a:pt x="31" y="15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989" y="1766"/>
              <a:ext cx="60" cy="269"/>
              <a:chOff x="3989" y="1766"/>
              <a:chExt cx="60" cy="269"/>
            </a:xfrm>
          </p:grpSpPr>
          <p:sp>
            <p:nvSpPr>
              <p:cNvPr id="88098" name="Rectangle 34"/>
              <p:cNvSpPr>
                <a:spLocks noChangeArrowheads="1"/>
              </p:cNvSpPr>
              <p:nvPr/>
            </p:nvSpPr>
            <p:spPr bwMode="auto">
              <a:xfrm>
                <a:off x="3989" y="1766"/>
                <a:ext cx="56" cy="2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9" name="Freeform 35"/>
              <p:cNvSpPr>
                <a:spLocks/>
              </p:cNvSpPr>
              <p:nvPr/>
            </p:nvSpPr>
            <p:spPr bwMode="auto">
              <a:xfrm>
                <a:off x="3989" y="1766"/>
                <a:ext cx="60" cy="2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0"/>
                  </a:cxn>
                  <a:cxn ang="0">
                    <a:pos x="59" y="268"/>
                  </a:cxn>
                  <a:cxn ang="0">
                    <a:pos x="0" y="268"/>
                  </a:cxn>
                  <a:cxn ang="0">
                    <a:pos x="0" y="0"/>
                  </a:cxn>
                </a:cxnLst>
                <a:rect l="0" t="0" r="r" b="b"/>
                <a:pathLst>
                  <a:path w="60" h="269">
                    <a:moveTo>
                      <a:pt x="0" y="0"/>
                    </a:moveTo>
                    <a:lnTo>
                      <a:pt x="59" y="0"/>
                    </a:lnTo>
                    <a:lnTo>
                      <a:pt x="59" y="268"/>
                    </a:lnTo>
                    <a:lnTo>
                      <a:pt x="0" y="268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0" name="Freeform 36"/>
              <p:cNvSpPr>
                <a:spLocks/>
              </p:cNvSpPr>
              <p:nvPr/>
            </p:nvSpPr>
            <p:spPr bwMode="auto">
              <a:xfrm>
                <a:off x="4003" y="1792"/>
                <a:ext cx="29" cy="29"/>
              </a:xfrm>
              <a:custGeom>
                <a:avLst/>
                <a:gdLst/>
                <a:ahLst/>
                <a:cxnLst>
                  <a:cxn ang="0">
                    <a:pos x="28" y="14"/>
                  </a:cxn>
                  <a:cxn ang="0">
                    <a:pos x="23" y="4"/>
                  </a:cxn>
                  <a:cxn ang="0">
                    <a:pos x="13" y="0"/>
                  </a:cxn>
                  <a:cxn ang="0">
                    <a:pos x="3" y="4"/>
                  </a:cxn>
                  <a:cxn ang="0">
                    <a:pos x="0" y="14"/>
                  </a:cxn>
                  <a:cxn ang="0">
                    <a:pos x="3" y="23"/>
                  </a:cxn>
                  <a:cxn ang="0">
                    <a:pos x="13" y="28"/>
                  </a:cxn>
                  <a:cxn ang="0">
                    <a:pos x="23" y="23"/>
                  </a:cxn>
                  <a:cxn ang="0">
                    <a:pos x="28" y="14"/>
                  </a:cxn>
                </a:cxnLst>
                <a:rect l="0" t="0" r="r" b="b"/>
                <a:pathLst>
                  <a:path w="29" h="29">
                    <a:moveTo>
                      <a:pt x="28" y="14"/>
                    </a:moveTo>
                    <a:lnTo>
                      <a:pt x="23" y="4"/>
                    </a:lnTo>
                    <a:lnTo>
                      <a:pt x="13" y="0"/>
                    </a:lnTo>
                    <a:lnTo>
                      <a:pt x="3" y="4"/>
                    </a:lnTo>
                    <a:lnTo>
                      <a:pt x="0" y="14"/>
                    </a:lnTo>
                    <a:lnTo>
                      <a:pt x="3" y="23"/>
                    </a:lnTo>
                    <a:lnTo>
                      <a:pt x="13" y="28"/>
                    </a:lnTo>
                    <a:lnTo>
                      <a:pt x="23" y="23"/>
                    </a:lnTo>
                    <a:lnTo>
                      <a:pt x="28" y="1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1" name="Freeform 37"/>
              <p:cNvSpPr>
                <a:spLocks/>
              </p:cNvSpPr>
              <p:nvPr/>
            </p:nvSpPr>
            <p:spPr bwMode="auto">
              <a:xfrm>
                <a:off x="4003" y="1792"/>
                <a:ext cx="32" cy="32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6" y="4"/>
                  </a:cxn>
                  <a:cxn ang="0">
                    <a:pos x="15" y="0"/>
                  </a:cxn>
                  <a:cxn ang="0">
                    <a:pos x="4" y="4"/>
                  </a:cxn>
                  <a:cxn ang="0">
                    <a:pos x="0" y="15"/>
                  </a:cxn>
                  <a:cxn ang="0">
                    <a:pos x="4" y="26"/>
                  </a:cxn>
                  <a:cxn ang="0">
                    <a:pos x="15" y="31"/>
                  </a:cxn>
                  <a:cxn ang="0">
                    <a:pos x="26" y="26"/>
                  </a:cxn>
                  <a:cxn ang="0">
                    <a:pos x="31" y="15"/>
                  </a:cxn>
                </a:cxnLst>
                <a:rect l="0" t="0" r="r" b="b"/>
                <a:pathLst>
                  <a:path w="32" h="32">
                    <a:moveTo>
                      <a:pt x="31" y="15"/>
                    </a:moveTo>
                    <a:lnTo>
                      <a:pt x="26" y="4"/>
                    </a:lnTo>
                    <a:lnTo>
                      <a:pt x="15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1"/>
                    </a:lnTo>
                    <a:lnTo>
                      <a:pt x="26" y="26"/>
                    </a:lnTo>
                    <a:lnTo>
                      <a:pt x="31" y="15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2" name="Freeform 38"/>
              <p:cNvSpPr>
                <a:spLocks/>
              </p:cNvSpPr>
              <p:nvPr/>
            </p:nvSpPr>
            <p:spPr bwMode="auto">
              <a:xfrm>
                <a:off x="4004" y="1847"/>
                <a:ext cx="29" cy="29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3" y="4"/>
                  </a:cxn>
                  <a:cxn ang="0">
                    <a:pos x="13" y="0"/>
                  </a:cxn>
                  <a:cxn ang="0">
                    <a:pos x="3" y="4"/>
                  </a:cxn>
                  <a:cxn ang="0">
                    <a:pos x="0" y="13"/>
                  </a:cxn>
                  <a:cxn ang="0">
                    <a:pos x="3" y="23"/>
                  </a:cxn>
                  <a:cxn ang="0">
                    <a:pos x="13" y="28"/>
                  </a:cxn>
                  <a:cxn ang="0">
                    <a:pos x="23" y="23"/>
                  </a:cxn>
                  <a:cxn ang="0">
                    <a:pos x="28" y="13"/>
                  </a:cxn>
                </a:cxnLst>
                <a:rect l="0" t="0" r="r" b="b"/>
                <a:pathLst>
                  <a:path w="29" h="29">
                    <a:moveTo>
                      <a:pt x="28" y="13"/>
                    </a:moveTo>
                    <a:lnTo>
                      <a:pt x="23" y="4"/>
                    </a:lnTo>
                    <a:lnTo>
                      <a:pt x="13" y="0"/>
                    </a:lnTo>
                    <a:lnTo>
                      <a:pt x="3" y="4"/>
                    </a:lnTo>
                    <a:lnTo>
                      <a:pt x="0" y="13"/>
                    </a:lnTo>
                    <a:lnTo>
                      <a:pt x="3" y="23"/>
                    </a:lnTo>
                    <a:lnTo>
                      <a:pt x="13" y="28"/>
                    </a:lnTo>
                    <a:lnTo>
                      <a:pt x="23" y="23"/>
                    </a:lnTo>
                    <a:lnTo>
                      <a:pt x="28" y="13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3" name="Freeform 39"/>
              <p:cNvSpPr>
                <a:spLocks/>
              </p:cNvSpPr>
              <p:nvPr/>
            </p:nvSpPr>
            <p:spPr bwMode="auto">
              <a:xfrm>
                <a:off x="4004" y="1847"/>
                <a:ext cx="32" cy="32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6" y="4"/>
                  </a:cxn>
                  <a:cxn ang="0">
                    <a:pos x="15" y="0"/>
                  </a:cxn>
                  <a:cxn ang="0">
                    <a:pos x="4" y="4"/>
                  </a:cxn>
                  <a:cxn ang="0">
                    <a:pos x="0" y="15"/>
                  </a:cxn>
                  <a:cxn ang="0">
                    <a:pos x="4" y="26"/>
                  </a:cxn>
                  <a:cxn ang="0">
                    <a:pos x="15" y="31"/>
                  </a:cxn>
                  <a:cxn ang="0">
                    <a:pos x="26" y="26"/>
                  </a:cxn>
                  <a:cxn ang="0">
                    <a:pos x="31" y="15"/>
                  </a:cxn>
                </a:cxnLst>
                <a:rect l="0" t="0" r="r" b="b"/>
                <a:pathLst>
                  <a:path w="32" h="32">
                    <a:moveTo>
                      <a:pt x="31" y="15"/>
                    </a:moveTo>
                    <a:lnTo>
                      <a:pt x="26" y="4"/>
                    </a:lnTo>
                    <a:lnTo>
                      <a:pt x="15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5" y="31"/>
                    </a:lnTo>
                    <a:lnTo>
                      <a:pt x="26" y="26"/>
                    </a:lnTo>
                    <a:lnTo>
                      <a:pt x="31" y="15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4" name="Freeform 40"/>
              <p:cNvSpPr>
                <a:spLocks/>
              </p:cNvSpPr>
              <p:nvPr/>
            </p:nvSpPr>
            <p:spPr bwMode="auto">
              <a:xfrm>
                <a:off x="4003" y="1904"/>
                <a:ext cx="30" cy="29"/>
              </a:xfrm>
              <a:custGeom>
                <a:avLst/>
                <a:gdLst/>
                <a:ahLst/>
                <a:cxnLst>
                  <a:cxn ang="0">
                    <a:pos x="29" y="14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4" y="4"/>
                  </a:cxn>
                  <a:cxn ang="0">
                    <a:pos x="0" y="14"/>
                  </a:cxn>
                  <a:cxn ang="0">
                    <a:pos x="4" y="23"/>
                  </a:cxn>
                  <a:cxn ang="0">
                    <a:pos x="14" y="28"/>
                  </a:cxn>
                  <a:cxn ang="0">
                    <a:pos x="24" y="23"/>
                  </a:cxn>
                  <a:cxn ang="0">
                    <a:pos x="29" y="14"/>
                  </a:cxn>
                </a:cxnLst>
                <a:rect l="0" t="0" r="r" b="b"/>
                <a:pathLst>
                  <a:path w="30" h="29">
                    <a:moveTo>
                      <a:pt x="29" y="14"/>
                    </a:moveTo>
                    <a:lnTo>
                      <a:pt x="24" y="4"/>
                    </a:lnTo>
                    <a:lnTo>
                      <a:pt x="14" y="0"/>
                    </a:lnTo>
                    <a:lnTo>
                      <a:pt x="4" y="4"/>
                    </a:lnTo>
                    <a:lnTo>
                      <a:pt x="0" y="14"/>
                    </a:lnTo>
                    <a:lnTo>
                      <a:pt x="4" y="23"/>
                    </a:lnTo>
                    <a:lnTo>
                      <a:pt x="14" y="28"/>
                    </a:lnTo>
                    <a:lnTo>
                      <a:pt x="24" y="23"/>
                    </a:lnTo>
                    <a:lnTo>
                      <a:pt x="29" y="1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5" name="Freeform 41"/>
              <p:cNvSpPr>
                <a:spLocks/>
              </p:cNvSpPr>
              <p:nvPr/>
            </p:nvSpPr>
            <p:spPr bwMode="auto">
              <a:xfrm>
                <a:off x="4003" y="1904"/>
                <a:ext cx="33" cy="32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7" y="4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0" y="15"/>
                  </a:cxn>
                  <a:cxn ang="0">
                    <a:pos x="4" y="26"/>
                  </a:cxn>
                  <a:cxn ang="0">
                    <a:pos x="16" y="31"/>
                  </a:cxn>
                  <a:cxn ang="0">
                    <a:pos x="27" y="26"/>
                  </a:cxn>
                  <a:cxn ang="0">
                    <a:pos x="32" y="15"/>
                  </a:cxn>
                </a:cxnLst>
                <a:rect l="0" t="0" r="r" b="b"/>
                <a:pathLst>
                  <a:path w="33" h="32">
                    <a:moveTo>
                      <a:pt x="32" y="15"/>
                    </a:moveTo>
                    <a:lnTo>
                      <a:pt x="27" y="4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6" y="31"/>
                    </a:lnTo>
                    <a:lnTo>
                      <a:pt x="27" y="26"/>
                    </a:lnTo>
                    <a:lnTo>
                      <a:pt x="32" y="15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6" name="Freeform 42"/>
              <p:cNvSpPr>
                <a:spLocks/>
              </p:cNvSpPr>
              <p:nvPr/>
            </p:nvSpPr>
            <p:spPr bwMode="auto">
              <a:xfrm>
                <a:off x="4002" y="1968"/>
                <a:ext cx="29" cy="28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4" y="4"/>
                  </a:cxn>
                  <a:cxn ang="0">
                    <a:pos x="14" y="0"/>
                  </a:cxn>
                  <a:cxn ang="0">
                    <a:pos x="3" y="4"/>
                  </a:cxn>
                  <a:cxn ang="0">
                    <a:pos x="0" y="13"/>
                  </a:cxn>
                  <a:cxn ang="0">
                    <a:pos x="3" y="22"/>
                  </a:cxn>
                  <a:cxn ang="0">
                    <a:pos x="14" y="27"/>
                  </a:cxn>
                  <a:cxn ang="0">
                    <a:pos x="24" y="22"/>
                  </a:cxn>
                  <a:cxn ang="0">
                    <a:pos x="28" y="13"/>
                  </a:cxn>
                </a:cxnLst>
                <a:rect l="0" t="0" r="r" b="b"/>
                <a:pathLst>
                  <a:path w="29" h="28">
                    <a:moveTo>
                      <a:pt x="28" y="13"/>
                    </a:moveTo>
                    <a:lnTo>
                      <a:pt x="24" y="4"/>
                    </a:lnTo>
                    <a:lnTo>
                      <a:pt x="14" y="0"/>
                    </a:lnTo>
                    <a:lnTo>
                      <a:pt x="3" y="4"/>
                    </a:lnTo>
                    <a:lnTo>
                      <a:pt x="0" y="13"/>
                    </a:lnTo>
                    <a:lnTo>
                      <a:pt x="3" y="22"/>
                    </a:lnTo>
                    <a:lnTo>
                      <a:pt x="14" y="27"/>
                    </a:lnTo>
                    <a:lnTo>
                      <a:pt x="24" y="22"/>
                    </a:lnTo>
                    <a:lnTo>
                      <a:pt x="28" y="13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7" name="Freeform 43"/>
              <p:cNvSpPr>
                <a:spLocks/>
              </p:cNvSpPr>
              <p:nvPr/>
            </p:nvSpPr>
            <p:spPr bwMode="auto">
              <a:xfrm>
                <a:off x="4002" y="1968"/>
                <a:ext cx="33" cy="32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7" y="4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0" y="15"/>
                  </a:cxn>
                  <a:cxn ang="0">
                    <a:pos x="4" y="26"/>
                  </a:cxn>
                  <a:cxn ang="0">
                    <a:pos x="16" y="31"/>
                  </a:cxn>
                  <a:cxn ang="0">
                    <a:pos x="27" y="26"/>
                  </a:cxn>
                  <a:cxn ang="0">
                    <a:pos x="32" y="15"/>
                  </a:cxn>
                </a:cxnLst>
                <a:rect l="0" t="0" r="r" b="b"/>
                <a:pathLst>
                  <a:path w="33" h="32">
                    <a:moveTo>
                      <a:pt x="32" y="15"/>
                    </a:moveTo>
                    <a:lnTo>
                      <a:pt x="27" y="4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0" y="15"/>
                    </a:lnTo>
                    <a:lnTo>
                      <a:pt x="4" y="26"/>
                    </a:lnTo>
                    <a:lnTo>
                      <a:pt x="16" y="31"/>
                    </a:lnTo>
                    <a:lnTo>
                      <a:pt x="27" y="26"/>
                    </a:lnTo>
                    <a:lnTo>
                      <a:pt x="32" y="15"/>
                    </a:lnTo>
                  </a:path>
                </a:pathLst>
              </a:custGeom>
              <a:noFill/>
              <a:ln w="25400" cap="rnd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56213" y="2855913"/>
            <a:ext cx="727075" cy="574675"/>
            <a:chOff x="3311" y="1799"/>
            <a:chExt cx="458" cy="362"/>
          </a:xfrm>
        </p:grpSpPr>
        <p:sp>
          <p:nvSpPr>
            <p:cNvPr id="88110" name="Line 46"/>
            <p:cNvSpPr>
              <a:spLocks noChangeShapeType="1"/>
            </p:cNvSpPr>
            <p:nvPr/>
          </p:nvSpPr>
          <p:spPr bwMode="auto">
            <a:xfrm>
              <a:off x="3457" y="1846"/>
              <a:ext cx="0" cy="281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1" name="Line 47"/>
            <p:cNvSpPr>
              <a:spLocks noChangeShapeType="1"/>
            </p:cNvSpPr>
            <p:nvPr/>
          </p:nvSpPr>
          <p:spPr bwMode="auto">
            <a:xfrm>
              <a:off x="3311" y="1988"/>
              <a:ext cx="272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2" name="Freeform 48"/>
            <p:cNvSpPr>
              <a:spLocks/>
            </p:cNvSpPr>
            <p:nvPr/>
          </p:nvSpPr>
          <p:spPr bwMode="auto">
            <a:xfrm>
              <a:off x="3562" y="1942"/>
              <a:ext cx="87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44"/>
                </a:cxn>
                <a:cxn ang="0">
                  <a:pos x="0" y="89"/>
                </a:cxn>
                <a:cxn ang="0">
                  <a:pos x="28" y="44"/>
                </a:cxn>
                <a:cxn ang="0">
                  <a:pos x="0" y="0"/>
                </a:cxn>
              </a:cxnLst>
              <a:rect l="0" t="0" r="r" b="b"/>
              <a:pathLst>
                <a:path w="87" h="90">
                  <a:moveTo>
                    <a:pt x="0" y="0"/>
                  </a:moveTo>
                  <a:lnTo>
                    <a:pt x="86" y="44"/>
                  </a:lnTo>
                  <a:lnTo>
                    <a:pt x="0" y="89"/>
                  </a:lnTo>
                  <a:lnTo>
                    <a:pt x="28" y="44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113" name="Line 49"/>
            <p:cNvSpPr>
              <a:spLocks noChangeShapeType="1"/>
            </p:cNvSpPr>
            <p:nvPr/>
          </p:nvSpPr>
          <p:spPr bwMode="auto">
            <a:xfrm>
              <a:off x="3459" y="1845"/>
              <a:ext cx="41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4" name="Freeform 50"/>
            <p:cNvSpPr>
              <a:spLocks/>
            </p:cNvSpPr>
            <p:nvPr/>
          </p:nvSpPr>
          <p:spPr bwMode="auto">
            <a:xfrm>
              <a:off x="3476" y="1799"/>
              <a:ext cx="88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44"/>
                </a:cxn>
                <a:cxn ang="0">
                  <a:pos x="0" y="89"/>
                </a:cxn>
                <a:cxn ang="0">
                  <a:pos x="29" y="44"/>
                </a:cxn>
                <a:cxn ang="0">
                  <a:pos x="0" y="0"/>
                </a:cxn>
              </a:cxnLst>
              <a:rect l="0" t="0" r="r" b="b"/>
              <a:pathLst>
                <a:path w="88" h="90">
                  <a:moveTo>
                    <a:pt x="0" y="0"/>
                  </a:moveTo>
                  <a:lnTo>
                    <a:pt x="87" y="44"/>
                  </a:lnTo>
                  <a:lnTo>
                    <a:pt x="0" y="89"/>
                  </a:lnTo>
                  <a:lnTo>
                    <a:pt x="29" y="44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115" name="Line 51"/>
            <p:cNvSpPr>
              <a:spLocks noChangeShapeType="1"/>
            </p:cNvSpPr>
            <p:nvPr/>
          </p:nvSpPr>
          <p:spPr bwMode="auto">
            <a:xfrm>
              <a:off x="3464" y="2117"/>
              <a:ext cx="246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6" name="Freeform 52"/>
            <p:cNvSpPr>
              <a:spLocks/>
            </p:cNvSpPr>
            <p:nvPr/>
          </p:nvSpPr>
          <p:spPr bwMode="auto">
            <a:xfrm>
              <a:off x="3681" y="2071"/>
              <a:ext cx="88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44"/>
                </a:cxn>
                <a:cxn ang="0">
                  <a:pos x="0" y="89"/>
                </a:cxn>
                <a:cxn ang="0">
                  <a:pos x="29" y="44"/>
                </a:cxn>
                <a:cxn ang="0">
                  <a:pos x="0" y="0"/>
                </a:cxn>
              </a:cxnLst>
              <a:rect l="0" t="0" r="r" b="b"/>
              <a:pathLst>
                <a:path w="88" h="90">
                  <a:moveTo>
                    <a:pt x="0" y="0"/>
                  </a:moveTo>
                  <a:lnTo>
                    <a:pt x="87" y="44"/>
                  </a:lnTo>
                  <a:lnTo>
                    <a:pt x="0" y="89"/>
                  </a:lnTo>
                  <a:lnTo>
                    <a:pt x="29" y="44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1450975" y="2176463"/>
            <a:ext cx="1001713" cy="454025"/>
            <a:chOff x="914" y="1371"/>
            <a:chExt cx="631" cy="286"/>
          </a:xfrm>
        </p:grpSpPr>
        <p:sp>
          <p:nvSpPr>
            <p:cNvPr id="88118" name="Freeform 54"/>
            <p:cNvSpPr>
              <a:spLocks/>
            </p:cNvSpPr>
            <p:nvPr/>
          </p:nvSpPr>
          <p:spPr bwMode="auto">
            <a:xfrm>
              <a:off x="914" y="1371"/>
              <a:ext cx="533" cy="286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60" y="121"/>
                </a:cxn>
                <a:cxn ang="0">
                  <a:pos x="260" y="0"/>
                </a:cxn>
                <a:cxn ang="0">
                  <a:pos x="411" y="285"/>
                </a:cxn>
                <a:cxn ang="0">
                  <a:pos x="527" y="142"/>
                </a:cxn>
                <a:cxn ang="0">
                  <a:pos x="532" y="142"/>
                </a:cxn>
              </a:cxnLst>
              <a:rect l="0" t="0" r="r" b="b"/>
              <a:pathLst>
                <a:path w="533" h="286">
                  <a:moveTo>
                    <a:pt x="0" y="121"/>
                  </a:moveTo>
                  <a:lnTo>
                    <a:pt x="160" y="121"/>
                  </a:lnTo>
                  <a:lnTo>
                    <a:pt x="260" y="0"/>
                  </a:lnTo>
                  <a:lnTo>
                    <a:pt x="411" y="285"/>
                  </a:lnTo>
                  <a:lnTo>
                    <a:pt x="527" y="142"/>
                  </a:lnTo>
                  <a:lnTo>
                    <a:pt x="532" y="142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Freeform 55"/>
            <p:cNvSpPr>
              <a:spLocks/>
            </p:cNvSpPr>
            <p:nvPr/>
          </p:nvSpPr>
          <p:spPr bwMode="auto">
            <a:xfrm>
              <a:off x="1421" y="1451"/>
              <a:ext cx="124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61"/>
                </a:cxn>
                <a:cxn ang="0">
                  <a:pos x="0" y="122"/>
                </a:cxn>
                <a:cxn ang="0">
                  <a:pos x="41" y="61"/>
                </a:cxn>
                <a:cxn ang="0">
                  <a:pos x="0" y="0"/>
                </a:cxn>
              </a:cxnLst>
              <a:rect l="0" t="0" r="r" b="b"/>
              <a:pathLst>
                <a:path w="124" h="123">
                  <a:moveTo>
                    <a:pt x="0" y="0"/>
                  </a:moveTo>
                  <a:lnTo>
                    <a:pt x="123" y="61"/>
                  </a:lnTo>
                  <a:lnTo>
                    <a:pt x="0" y="122"/>
                  </a:lnTo>
                  <a:lnTo>
                    <a:pt x="41" y="61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2487613" y="2347913"/>
            <a:ext cx="727075" cy="574675"/>
            <a:chOff x="1567" y="1479"/>
            <a:chExt cx="458" cy="362"/>
          </a:xfrm>
        </p:grpSpPr>
        <p:sp>
          <p:nvSpPr>
            <p:cNvPr id="88121" name="Line 57"/>
            <p:cNvSpPr>
              <a:spLocks noChangeShapeType="1"/>
            </p:cNvSpPr>
            <p:nvPr/>
          </p:nvSpPr>
          <p:spPr bwMode="auto">
            <a:xfrm>
              <a:off x="1713" y="1526"/>
              <a:ext cx="0" cy="281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2" name="Line 58"/>
            <p:cNvSpPr>
              <a:spLocks noChangeShapeType="1"/>
            </p:cNvSpPr>
            <p:nvPr/>
          </p:nvSpPr>
          <p:spPr bwMode="auto">
            <a:xfrm>
              <a:off x="1567" y="1668"/>
              <a:ext cx="272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3" name="Freeform 59"/>
            <p:cNvSpPr>
              <a:spLocks/>
            </p:cNvSpPr>
            <p:nvPr/>
          </p:nvSpPr>
          <p:spPr bwMode="auto">
            <a:xfrm>
              <a:off x="1818" y="1622"/>
              <a:ext cx="87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44"/>
                </a:cxn>
                <a:cxn ang="0">
                  <a:pos x="0" y="89"/>
                </a:cxn>
                <a:cxn ang="0">
                  <a:pos x="28" y="44"/>
                </a:cxn>
                <a:cxn ang="0">
                  <a:pos x="0" y="0"/>
                </a:cxn>
              </a:cxnLst>
              <a:rect l="0" t="0" r="r" b="b"/>
              <a:pathLst>
                <a:path w="87" h="90">
                  <a:moveTo>
                    <a:pt x="0" y="0"/>
                  </a:moveTo>
                  <a:lnTo>
                    <a:pt x="86" y="44"/>
                  </a:lnTo>
                  <a:lnTo>
                    <a:pt x="0" y="89"/>
                  </a:lnTo>
                  <a:lnTo>
                    <a:pt x="28" y="44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124" name="Line 60"/>
            <p:cNvSpPr>
              <a:spLocks noChangeShapeType="1"/>
            </p:cNvSpPr>
            <p:nvPr/>
          </p:nvSpPr>
          <p:spPr bwMode="auto">
            <a:xfrm>
              <a:off x="1715" y="1525"/>
              <a:ext cx="41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5" name="Freeform 61"/>
            <p:cNvSpPr>
              <a:spLocks/>
            </p:cNvSpPr>
            <p:nvPr/>
          </p:nvSpPr>
          <p:spPr bwMode="auto">
            <a:xfrm>
              <a:off x="1732" y="1479"/>
              <a:ext cx="88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44"/>
                </a:cxn>
                <a:cxn ang="0">
                  <a:pos x="0" y="89"/>
                </a:cxn>
                <a:cxn ang="0">
                  <a:pos x="29" y="44"/>
                </a:cxn>
                <a:cxn ang="0">
                  <a:pos x="0" y="0"/>
                </a:cxn>
              </a:cxnLst>
              <a:rect l="0" t="0" r="r" b="b"/>
              <a:pathLst>
                <a:path w="88" h="90">
                  <a:moveTo>
                    <a:pt x="0" y="0"/>
                  </a:moveTo>
                  <a:lnTo>
                    <a:pt x="87" y="44"/>
                  </a:lnTo>
                  <a:lnTo>
                    <a:pt x="0" y="89"/>
                  </a:lnTo>
                  <a:lnTo>
                    <a:pt x="29" y="44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126" name="Line 62"/>
            <p:cNvSpPr>
              <a:spLocks noChangeShapeType="1"/>
            </p:cNvSpPr>
            <p:nvPr/>
          </p:nvSpPr>
          <p:spPr bwMode="auto">
            <a:xfrm>
              <a:off x="1720" y="1797"/>
              <a:ext cx="246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7" name="Freeform 63"/>
            <p:cNvSpPr>
              <a:spLocks/>
            </p:cNvSpPr>
            <p:nvPr/>
          </p:nvSpPr>
          <p:spPr bwMode="auto">
            <a:xfrm>
              <a:off x="1937" y="1751"/>
              <a:ext cx="88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" y="44"/>
                </a:cxn>
                <a:cxn ang="0">
                  <a:pos x="0" y="89"/>
                </a:cxn>
                <a:cxn ang="0">
                  <a:pos x="29" y="44"/>
                </a:cxn>
                <a:cxn ang="0">
                  <a:pos x="0" y="0"/>
                </a:cxn>
              </a:cxnLst>
              <a:rect l="0" t="0" r="r" b="b"/>
              <a:pathLst>
                <a:path w="88" h="90">
                  <a:moveTo>
                    <a:pt x="0" y="0"/>
                  </a:moveTo>
                  <a:lnTo>
                    <a:pt x="87" y="44"/>
                  </a:lnTo>
                  <a:lnTo>
                    <a:pt x="0" y="89"/>
                  </a:lnTo>
                  <a:lnTo>
                    <a:pt x="29" y="44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2543175" y="1933575"/>
            <a:ext cx="608013" cy="481013"/>
            <a:chOff x="1602" y="1218"/>
            <a:chExt cx="383" cy="303"/>
          </a:xfrm>
        </p:grpSpPr>
        <p:sp>
          <p:nvSpPr>
            <p:cNvPr id="88129" name="Freeform 65"/>
            <p:cNvSpPr>
              <a:spLocks/>
            </p:cNvSpPr>
            <p:nvPr/>
          </p:nvSpPr>
          <p:spPr bwMode="auto">
            <a:xfrm>
              <a:off x="1602" y="1218"/>
              <a:ext cx="353" cy="2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8"/>
                </a:cxn>
                <a:cxn ang="0">
                  <a:pos x="55" y="13"/>
                </a:cxn>
                <a:cxn ang="0">
                  <a:pos x="75" y="15"/>
                </a:cxn>
                <a:cxn ang="0">
                  <a:pos x="93" y="18"/>
                </a:cxn>
                <a:cxn ang="0">
                  <a:pos x="111" y="21"/>
                </a:cxn>
                <a:cxn ang="0">
                  <a:pos x="131" y="28"/>
                </a:cxn>
                <a:cxn ang="0">
                  <a:pos x="156" y="40"/>
                </a:cxn>
                <a:cxn ang="0">
                  <a:pos x="188" y="59"/>
                </a:cxn>
                <a:cxn ang="0">
                  <a:pos x="238" y="90"/>
                </a:cxn>
                <a:cxn ang="0">
                  <a:pos x="255" y="101"/>
                </a:cxn>
                <a:cxn ang="0">
                  <a:pos x="269" y="112"/>
                </a:cxn>
                <a:cxn ang="0">
                  <a:pos x="281" y="126"/>
                </a:cxn>
                <a:cxn ang="0">
                  <a:pos x="294" y="144"/>
                </a:cxn>
                <a:cxn ang="0">
                  <a:pos x="310" y="168"/>
                </a:cxn>
                <a:cxn ang="0">
                  <a:pos x="330" y="201"/>
                </a:cxn>
                <a:cxn ang="0">
                  <a:pos x="339" y="217"/>
                </a:cxn>
                <a:cxn ang="0">
                  <a:pos x="343" y="229"/>
                </a:cxn>
                <a:cxn ang="0">
                  <a:pos x="346" y="242"/>
                </a:cxn>
                <a:cxn ang="0">
                  <a:pos x="352" y="260"/>
                </a:cxn>
              </a:cxnLst>
              <a:rect l="0" t="0" r="r" b="b"/>
              <a:pathLst>
                <a:path w="353" h="261">
                  <a:moveTo>
                    <a:pt x="0" y="0"/>
                  </a:moveTo>
                  <a:lnTo>
                    <a:pt x="31" y="8"/>
                  </a:lnTo>
                  <a:lnTo>
                    <a:pt x="55" y="13"/>
                  </a:lnTo>
                  <a:lnTo>
                    <a:pt x="75" y="15"/>
                  </a:lnTo>
                  <a:lnTo>
                    <a:pt x="93" y="18"/>
                  </a:lnTo>
                  <a:lnTo>
                    <a:pt x="111" y="21"/>
                  </a:lnTo>
                  <a:lnTo>
                    <a:pt x="131" y="28"/>
                  </a:lnTo>
                  <a:lnTo>
                    <a:pt x="156" y="40"/>
                  </a:lnTo>
                  <a:lnTo>
                    <a:pt x="188" y="59"/>
                  </a:lnTo>
                  <a:lnTo>
                    <a:pt x="238" y="90"/>
                  </a:lnTo>
                  <a:lnTo>
                    <a:pt x="255" y="101"/>
                  </a:lnTo>
                  <a:lnTo>
                    <a:pt x="269" y="112"/>
                  </a:lnTo>
                  <a:lnTo>
                    <a:pt x="281" y="126"/>
                  </a:lnTo>
                  <a:lnTo>
                    <a:pt x="294" y="144"/>
                  </a:lnTo>
                  <a:lnTo>
                    <a:pt x="310" y="168"/>
                  </a:lnTo>
                  <a:lnTo>
                    <a:pt x="330" y="201"/>
                  </a:lnTo>
                  <a:lnTo>
                    <a:pt x="339" y="217"/>
                  </a:lnTo>
                  <a:lnTo>
                    <a:pt x="343" y="229"/>
                  </a:lnTo>
                  <a:lnTo>
                    <a:pt x="346" y="242"/>
                  </a:lnTo>
                  <a:lnTo>
                    <a:pt x="352" y="26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130" name="Freeform 66"/>
            <p:cNvSpPr>
              <a:spLocks/>
            </p:cNvSpPr>
            <p:nvPr/>
          </p:nvSpPr>
          <p:spPr bwMode="auto">
            <a:xfrm>
              <a:off x="1897" y="1418"/>
              <a:ext cx="88" cy="103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74" y="102"/>
                </a:cxn>
                <a:cxn ang="0">
                  <a:pos x="0" y="30"/>
                </a:cxn>
                <a:cxn ang="0">
                  <a:pos x="53" y="44"/>
                </a:cxn>
                <a:cxn ang="0">
                  <a:pos x="87" y="0"/>
                </a:cxn>
              </a:cxnLst>
              <a:rect l="0" t="0" r="r" b="b"/>
              <a:pathLst>
                <a:path w="88" h="103">
                  <a:moveTo>
                    <a:pt x="87" y="0"/>
                  </a:moveTo>
                  <a:lnTo>
                    <a:pt x="74" y="102"/>
                  </a:lnTo>
                  <a:lnTo>
                    <a:pt x="0" y="30"/>
                  </a:lnTo>
                  <a:lnTo>
                    <a:pt x="53" y="44"/>
                  </a:lnTo>
                  <a:lnTo>
                    <a:pt x="87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32" name="Freeform 68"/>
          <p:cNvSpPr>
            <a:spLocks/>
          </p:cNvSpPr>
          <p:nvPr/>
        </p:nvSpPr>
        <p:spPr bwMode="auto">
          <a:xfrm>
            <a:off x="6654800" y="1447800"/>
            <a:ext cx="534988" cy="954088"/>
          </a:xfrm>
          <a:custGeom>
            <a:avLst/>
            <a:gdLst/>
            <a:ahLst/>
            <a:cxnLst>
              <a:cxn ang="0">
                <a:pos x="240" y="72"/>
              </a:cxn>
              <a:cxn ang="0">
                <a:pos x="208" y="40"/>
              </a:cxn>
              <a:cxn ang="0">
                <a:pos x="200" y="16"/>
              </a:cxn>
              <a:cxn ang="0">
                <a:pos x="176" y="0"/>
              </a:cxn>
              <a:cxn ang="0">
                <a:pos x="152" y="0"/>
              </a:cxn>
              <a:cxn ang="0">
                <a:pos x="120" y="0"/>
              </a:cxn>
              <a:cxn ang="0">
                <a:pos x="96" y="0"/>
              </a:cxn>
              <a:cxn ang="0">
                <a:pos x="72" y="0"/>
              </a:cxn>
              <a:cxn ang="0">
                <a:pos x="48" y="0"/>
              </a:cxn>
              <a:cxn ang="0">
                <a:pos x="40" y="24"/>
              </a:cxn>
              <a:cxn ang="0">
                <a:pos x="16" y="56"/>
              </a:cxn>
              <a:cxn ang="0">
                <a:pos x="8" y="80"/>
              </a:cxn>
              <a:cxn ang="0">
                <a:pos x="8" y="104"/>
              </a:cxn>
              <a:cxn ang="0">
                <a:pos x="8" y="128"/>
              </a:cxn>
              <a:cxn ang="0">
                <a:pos x="0" y="152"/>
              </a:cxn>
              <a:cxn ang="0">
                <a:pos x="0" y="184"/>
              </a:cxn>
              <a:cxn ang="0">
                <a:pos x="0" y="216"/>
              </a:cxn>
              <a:cxn ang="0">
                <a:pos x="0" y="248"/>
              </a:cxn>
              <a:cxn ang="0">
                <a:pos x="0" y="280"/>
              </a:cxn>
              <a:cxn ang="0">
                <a:pos x="0" y="304"/>
              </a:cxn>
              <a:cxn ang="0">
                <a:pos x="0" y="336"/>
              </a:cxn>
              <a:cxn ang="0">
                <a:pos x="0" y="368"/>
              </a:cxn>
              <a:cxn ang="0">
                <a:pos x="24" y="400"/>
              </a:cxn>
              <a:cxn ang="0">
                <a:pos x="32" y="432"/>
              </a:cxn>
              <a:cxn ang="0">
                <a:pos x="48" y="456"/>
              </a:cxn>
              <a:cxn ang="0">
                <a:pos x="64" y="480"/>
              </a:cxn>
              <a:cxn ang="0">
                <a:pos x="88" y="504"/>
              </a:cxn>
              <a:cxn ang="0">
                <a:pos x="104" y="528"/>
              </a:cxn>
              <a:cxn ang="0">
                <a:pos x="128" y="544"/>
              </a:cxn>
              <a:cxn ang="0">
                <a:pos x="144" y="568"/>
              </a:cxn>
              <a:cxn ang="0">
                <a:pos x="168" y="592"/>
              </a:cxn>
              <a:cxn ang="0">
                <a:pos x="192" y="600"/>
              </a:cxn>
              <a:cxn ang="0">
                <a:pos x="216" y="600"/>
              </a:cxn>
              <a:cxn ang="0">
                <a:pos x="248" y="600"/>
              </a:cxn>
              <a:cxn ang="0">
                <a:pos x="272" y="600"/>
              </a:cxn>
              <a:cxn ang="0">
                <a:pos x="296" y="600"/>
              </a:cxn>
              <a:cxn ang="0">
                <a:pos x="320" y="576"/>
              </a:cxn>
              <a:cxn ang="0">
                <a:pos x="328" y="552"/>
              </a:cxn>
              <a:cxn ang="0">
                <a:pos x="336" y="528"/>
              </a:cxn>
              <a:cxn ang="0">
                <a:pos x="336" y="504"/>
              </a:cxn>
              <a:cxn ang="0">
                <a:pos x="336" y="480"/>
              </a:cxn>
              <a:cxn ang="0">
                <a:pos x="336" y="456"/>
              </a:cxn>
              <a:cxn ang="0">
                <a:pos x="336" y="432"/>
              </a:cxn>
              <a:cxn ang="0">
                <a:pos x="336" y="408"/>
              </a:cxn>
              <a:cxn ang="0">
                <a:pos x="320" y="384"/>
              </a:cxn>
              <a:cxn ang="0">
                <a:pos x="304" y="360"/>
              </a:cxn>
              <a:cxn ang="0">
                <a:pos x="304" y="376"/>
              </a:cxn>
            </a:cxnLst>
            <a:rect l="0" t="0" r="r" b="b"/>
            <a:pathLst>
              <a:path w="337" h="601">
                <a:moveTo>
                  <a:pt x="240" y="72"/>
                </a:moveTo>
                <a:lnTo>
                  <a:pt x="208" y="40"/>
                </a:lnTo>
                <a:lnTo>
                  <a:pt x="200" y="16"/>
                </a:lnTo>
                <a:lnTo>
                  <a:pt x="176" y="0"/>
                </a:lnTo>
                <a:lnTo>
                  <a:pt x="152" y="0"/>
                </a:lnTo>
                <a:lnTo>
                  <a:pt x="120" y="0"/>
                </a:lnTo>
                <a:lnTo>
                  <a:pt x="96" y="0"/>
                </a:lnTo>
                <a:lnTo>
                  <a:pt x="72" y="0"/>
                </a:lnTo>
                <a:lnTo>
                  <a:pt x="48" y="0"/>
                </a:lnTo>
                <a:lnTo>
                  <a:pt x="40" y="24"/>
                </a:lnTo>
                <a:lnTo>
                  <a:pt x="16" y="56"/>
                </a:lnTo>
                <a:lnTo>
                  <a:pt x="8" y="80"/>
                </a:lnTo>
                <a:lnTo>
                  <a:pt x="8" y="104"/>
                </a:lnTo>
                <a:lnTo>
                  <a:pt x="8" y="128"/>
                </a:lnTo>
                <a:lnTo>
                  <a:pt x="0" y="152"/>
                </a:lnTo>
                <a:lnTo>
                  <a:pt x="0" y="184"/>
                </a:lnTo>
                <a:lnTo>
                  <a:pt x="0" y="216"/>
                </a:lnTo>
                <a:lnTo>
                  <a:pt x="0" y="248"/>
                </a:lnTo>
                <a:lnTo>
                  <a:pt x="0" y="280"/>
                </a:lnTo>
                <a:lnTo>
                  <a:pt x="0" y="304"/>
                </a:lnTo>
                <a:lnTo>
                  <a:pt x="0" y="336"/>
                </a:lnTo>
                <a:lnTo>
                  <a:pt x="0" y="368"/>
                </a:lnTo>
                <a:lnTo>
                  <a:pt x="24" y="400"/>
                </a:lnTo>
                <a:lnTo>
                  <a:pt x="32" y="432"/>
                </a:lnTo>
                <a:lnTo>
                  <a:pt x="48" y="456"/>
                </a:lnTo>
                <a:lnTo>
                  <a:pt x="64" y="480"/>
                </a:lnTo>
                <a:lnTo>
                  <a:pt x="88" y="504"/>
                </a:lnTo>
                <a:lnTo>
                  <a:pt x="104" y="528"/>
                </a:lnTo>
                <a:lnTo>
                  <a:pt x="128" y="544"/>
                </a:lnTo>
                <a:lnTo>
                  <a:pt x="144" y="568"/>
                </a:lnTo>
                <a:lnTo>
                  <a:pt x="168" y="592"/>
                </a:lnTo>
                <a:lnTo>
                  <a:pt x="192" y="600"/>
                </a:lnTo>
                <a:lnTo>
                  <a:pt x="216" y="600"/>
                </a:lnTo>
                <a:lnTo>
                  <a:pt x="248" y="600"/>
                </a:lnTo>
                <a:lnTo>
                  <a:pt x="272" y="600"/>
                </a:lnTo>
                <a:lnTo>
                  <a:pt x="296" y="600"/>
                </a:lnTo>
                <a:lnTo>
                  <a:pt x="320" y="576"/>
                </a:lnTo>
                <a:lnTo>
                  <a:pt x="328" y="552"/>
                </a:lnTo>
                <a:lnTo>
                  <a:pt x="336" y="528"/>
                </a:lnTo>
                <a:lnTo>
                  <a:pt x="336" y="504"/>
                </a:lnTo>
                <a:lnTo>
                  <a:pt x="336" y="480"/>
                </a:lnTo>
                <a:lnTo>
                  <a:pt x="336" y="456"/>
                </a:lnTo>
                <a:lnTo>
                  <a:pt x="336" y="432"/>
                </a:lnTo>
                <a:lnTo>
                  <a:pt x="336" y="408"/>
                </a:lnTo>
                <a:lnTo>
                  <a:pt x="320" y="384"/>
                </a:lnTo>
                <a:lnTo>
                  <a:pt x="304" y="360"/>
                </a:lnTo>
                <a:lnTo>
                  <a:pt x="304" y="376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33" name="Freeform 69"/>
          <p:cNvSpPr>
            <a:spLocks/>
          </p:cNvSpPr>
          <p:nvPr/>
        </p:nvSpPr>
        <p:spPr bwMode="auto">
          <a:xfrm>
            <a:off x="6858000" y="2730500"/>
            <a:ext cx="534988" cy="954088"/>
          </a:xfrm>
          <a:custGeom>
            <a:avLst/>
            <a:gdLst/>
            <a:ahLst/>
            <a:cxnLst>
              <a:cxn ang="0">
                <a:pos x="240" y="72"/>
              </a:cxn>
              <a:cxn ang="0">
                <a:pos x="208" y="40"/>
              </a:cxn>
              <a:cxn ang="0">
                <a:pos x="200" y="16"/>
              </a:cxn>
              <a:cxn ang="0">
                <a:pos x="176" y="0"/>
              </a:cxn>
              <a:cxn ang="0">
                <a:pos x="152" y="0"/>
              </a:cxn>
              <a:cxn ang="0">
                <a:pos x="120" y="0"/>
              </a:cxn>
              <a:cxn ang="0">
                <a:pos x="96" y="0"/>
              </a:cxn>
              <a:cxn ang="0">
                <a:pos x="72" y="0"/>
              </a:cxn>
              <a:cxn ang="0">
                <a:pos x="48" y="0"/>
              </a:cxn>
              <a:cxn ang="0">
                <a:pos x="40" y="24"/>
              </a:cxn>
              <a:cxn ang="0">
                <a:pos x="16" y="56"/>
              </a:cxn>
              <a:cxn ang="0">
                <a:pos x="8" y="80"/>
              </a:cxn>
              <a:cxn ang="0">
                <a:pos x="8" y="104"/>
              </a:cxn>
              <a:cxn ang="0">
                <a:pos x="8" y="128"/>
              </a:cxn>
              <a:cxn ang="0">
                <a:pos x="0" y="152"/>
              </a:cxn>
              <a:cxn ang="0">
                <a:pos x="0" y="184"/>
              </a:cxn>
              <a:cxn ang="0">
                <a:pos x="0" y="216"/>
              </a:cxn>
              <a:cxn ang="0">
                <a:pos x="0" y="248"/>
              </a:cxn>
              <a:cxn ang="0">
                <a:pos x="0" y="280"/>
              </a:cxn>
              <a:cxn ang="0">
                <a:pos x="0" y="304"/>
              </a:cxn>
              <a:cxn ang="0">
                <a:pos x="0" y="336"/>
              </a:cxn>
              <a:cxn ang="0">
                <a:pos x="0" y="368"/>
              </a:cxn>
              <a:cxn ang="0">
                <a:pos x="24" y="400"/>
              </a:cxn>
              <a:cxn ang="0">
                <a:pos x="32" y="432"/>
              </a:cxn>
              <a:cxn ang="0">
                <a:pos x="48" y="456"/>
              </a:cxn>
              <a:cxn ang="0">
                <a:pos x="64" y="480"/>
              </a:cxn>
              <a:cxn ang="0">
                <a:pos x="88" y="504"/>
              </a:cxn>
              <a:cxn ang="0">
                <a:pos x="104" y="528"/>
              </a:cxn>
              <a:cxn ang="0">
                <a:pos x="128" y="544"/>
              </a:cxn>
              <a:cxn ang="0">
                <a:pos x="144" y="568"/>
              </a:cxn>
              <a:cxn ang="0">
                <a:pos x="168" y="592"/>
              </a:cxn>
              <a:cxn ang="0">
                <a:pos x="192" y="600"/>
              </a:cxn>
              <a:cxn ang="0">
                <a:pos x="216" y="600"/>
              </a:cxn>
              <a:cxn ang="0">
                <a:pos x="248" y="600"/>
              </a:cxn>
              <a:cxn ang="0">
                <a:pos x="272" y="600"/>
              </a:cxn>
              <a:cxn ang="0">
                <a:pos x="296" y="600"/>
              </a:cxn>
              <a:cxn ang="0">
                <a:pos x="320" y="576"/>
              </a:cxn>
              <a:cxn ang="0">
                <a:pos x="328" y="552"/>
              </a:cxn>
              <a:cxn ang="0">
                <a:pos x="336" y="528"/>
              </a:cxn>
              <a:cxn ang="0">
                <a:pos x="336" y="504"/>
              </a:cxn>
              <a:cxn ang="0">
                <a:pos x="336" y="480"/>
              </a:cxn>
              <a:cxn ang="0">
                <a:pos x="336" y="456"/>
              </a:cxn>
              <a:cxn ang="0">
                <a:pos x="336" y="432"/>
              </a:cxn>
              <a:cxn ang="0">
                <a:pos x="336" y="408"/>
              </a:cxn>
              <a:cxn ang="0">
                <a:pos x="320" y="384"/>
              </a:cxn>
              <a:cxn ang="0">
                <a:pos x="304" y="360"/>
              </a:cxn>
              <a:cxn ang="0">
                <a:pos x="304" y="376"/>
              </a:cxn>
            </a:cxnLst>
            <a:rect l="0" t="0" r="r" b="b"/>
            <a:pathLst>
              <a:path w="337" h="601">
                <a:moveTo>
                  <a:pt x="240" y="72"/>
                </a:moveTo>
                <a:lnTo>
                  <a:pt x="208" y="40"/>
                </a:lnTo>
                <a:lnTo>
                  <a:pt x="200" y="16"/>
                </a:lnTo>
                <a:lnTo>
                  <a:pt x="176" y="0"/>
                </a:lnTo>
                <a:lnTo>
                  <a:pt x="152" y="0"/>
                </a:lnTo>
                <a:lnTo>
                  <a:pt x="120" y="0"/>
                </a:lnTo>
                <a:lnTo>
                  <a:pt x="96" y="0"/>
                </a:lnTo>
                <a:lnTo>
                  <a:pt x="72" y="0"/>
                </a:lnTo>
                <a:lnTo>
                  <a:pt x="48" y="0"/>
                </a:lnTo>
                <a:lnTo>
                  <a:pt x="40" y="24"/>
                </a:lnTo>
                <a:lnTo>
                  <a:pt x="16" y="56"/>
                </a:lnTo>
                <a:lnTo>
                  <a:pt x="8" y="80"/>
                </a:lnTo>
                <a:lnTo>
                  <a:pt x="8" y="104"/>
                </a:lnTo>
                <a:lnTo>
                  <a:pt x="8" y="128"/>
                </a:lnTo>
                <a:lnTo>
                  <a:pt x="0" y="152"/>
                </a:lnTo>
                <a:lnTo>
                  <a:pt x="0" y="184"/>
                </a:lnTo>
                <a:lnTo>
                  <a:pt x="0" y="216"/>
                </a:lnTo>
                <a:lnTo>
                  <a:pt x="0" y="248"/>
                </a:lnTo>
                <a:lnTo>
                  <a:pt x="0" y="280"/>
                </a:lnTo>
                <a:lnTo>
                  <a:pt x="0" y="304"/>
                </a:lnTo>
                <a:lnTo>
                  <a:pt x="0" y="336"/>
                </a:lnTo>
                <a:lnTo>
                  <a:pt x="0" y="368"/>
                </a:lnTo>
                <a:lnTo>
                  <a:pt x="24" y="400"/>
                </a:lnTo>
                <a:lnTo>
                  <a:pt x="32" y="432"/>
                </a:lnTo>
                <a:lnTo>
                  <a:pt x="48" y="456"/>
                </a:lnTo>
                <a:lnTo>
                  <a:pt x="64" y="480"/>
                </a:lnTo>
                <a:lnTo>
                  <a:pt x="88" y="504"/>
                </a:lnTo>
                <a:lnTo>
                  <a:pt x="104" y="528"/>
                </a:lnTo>
                <a:lnTo>
                  <a:pt x="128" y="544"/>
                </a:lnTo>
                <a:lnTo>
                  <a:pt x="144" y="568"/>
                </a:lnTo>
                <a:lnTo>
                  <a:pt x="168" y="592"/>
                </a:lnTo>
                <a:lnTo>
                  <a:pt x="192" y="600"/>
                </a:lnTo>
                <a:lnTo>
                  <a:pt x="216" y="600"/>
                </a:lnTo>
                <a:lnTo>
                  <a:pt x="248" y="600"/>
                </a:lnTo>
                <a:lnTo>
                  <a:pt x="272" y="600"/>
                </a:lnTo>
                <a:lnTo>
                  <a:pt x="296" y="600"/>
                </a:lnTo>
                <a:lnTo>
                  <a:pt x="320" y="576"/>
                </a:lnTo>
                <a:lnTo>
                  <a:pt x="328" y="552"/>
                </a:lnTo>
                <a:lnTo>
                  <a:pt x="336" y="528"/>
                </a:lnTo>
                <a:lnTo>
                  <a:pt x="336" y="504"/>
                </a:lnTo>
                <a:lnTo>
                  <a:pt x="336" y="480"/>
                </a:lnTo>
                <a:lnTo>
                  <a:pt x="336" y="456"/>
                </a:lnTo>
                <a:lnTo>
                  <a:pt x="336" y="432"/>
                </a:lnTo>
                <a:lnTo>
                  <a:pt x="336" y="408"/>
                </a:lnTo>
                <a:lnTo>
                  <a:pt x="320" y="384"/>
                </a:lnTo>
                <a:lnTo>
                  <a:pt x="304" y="360"/>
                </a:lnTo>
                <a:lnTo>
                  <a:pt x="304" y="376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34" name="Line 70"/>
          <p:cNvSpPr>
            <a:spLocks noChangeShapeType="1"/>
          </p:cNvSpPr>
          <p:nvPr/>
        </p:nvSpPr>
        <p:spPr bwMode="auto">
          <a:xfrm flipV="1">
            <a:off x="7131050" y="3067050"/>
            <a:ext cx="293688" cy="904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35" name="Line 71"/>
          <p:cNvSpPr>
            <a:spLocks noChangeShapeType="1"/>
          </p:cNvSpPr>
          <p:nvPr/>
        </p:nvSpPr>
        <p:spPr bwMode="auto">
          <a:xfrm flipV="1">
            <a:off x="6940550" y="1758950"/>
            <a:ext cx="293688" cy="904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36" name="Line 72"/>
          <p:cNvSpPr>
            <a:spLocks noChangeShapeType="1"/>
          </p:cNvSpPr>
          <p:nvPr/>
        </p:nvSpPr>
        <p:spPr bwMode="auto">
          <a:xfrm>
            <a:off x="3987800" y="1814513"/>
            <a:ext cx="0" cy="1182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37" name="Line 73"/>
          <p:cNvSpPr>
            <a:spLocks noChangeShapeType="1"/>
          </p:cNvSpPr>
          <p:nvPr/>
        </p:nvSpPr>
        <p:spPr bwMode="auto">
          <a:xfrm>
            <a:off x="3808413" y="1790700"/>
            <a:ext cx="357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38" name="Line 74"/>
          <p:cNvSpPr>
            <a:spLocks noChangeShapeType="1"/>
          </p:cNvSpPr>
          <p:nvPr/>
        </p:nvSpPr>
        <p:spPr bwMode="auto">
          <a:xfrm>
            <a:off x="3821113" y="2997200"/>
            <a:ext cx="357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39" name="Rectangle 75"/>
          <p:cNvSpPr>
            <a:spLocks noChangeArrowheads="1"/>
          </p:cNvSpPr>
          <p:nvPr/>
        </p:nvSpPr>
        <p:spPr bwMode="auto">
          <a:xfrm>
            <a:off x="4060825" y="2320925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MRR AA</a:t>
            </a:r>
          </a:p>
        </p:txBody>
      </p:sp>
      <p:sp>
        <p:nvSpPr>
          <p:cNvPr id="88140" name="Rectangle 76"/>
          <p:cNvSpPr>
            <a:spLocks noChangeArrowheads="1"/>
          </p:cNvSpPr>
          <p:nvPr/>
        </p:nvSpPr>
        <p:spPr bwMode="auto">
          <a:xfrm>
            <a:off x="4848225" y="3463925"/>
            <a:ext cx="1241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GROUP A1B</a:t>
            </a:r>
          </a:p>
        </p:txBody>
      </p:sp>
      <p:sp>
        <p:nvSpPr>
          <p:cNvPr id="88141" name="Rectangle 77"/>
          <p:cNvSpPr>
            <a:spLocks noChangeArrowheads="1"/>
          </p:cNvSpPr>
          <p:nvPr/>
        </p:nvSpPr>
        <p:spPr bwMode="auto">
          <a:xfrm>
            <a:off x="4727575" y="2543175"/>
            <a:ext cx="1241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GROUP A1A</a:t>
            </a:r>
          </a:p>
        </p:txBody>
      </p:sp>
      <p:sp>
        <p:nvSpPr>
          <p:cNvPr id="88142" name="Rectangle 78"/>
          <p:cNvSpPr>
            <a:spLocks noChangeArrowheads="1"/>
          </p:cNvSpPr>
          <p:nvPr/>
        </p:nvSpPr>
        <p:spPr bwMode="auto">
          <a:xfrm>
            <a:off x="962025" y="3451225"/>
            <a:ext cx="1912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FROM WARGAMING</a:t>
            </a:r>
          </a:p>
        </p:txBody>
      </p:sp>
      <p:sp>
        <p:nvSpPr>
          <p:cNvPr id="88143" name="Line 79"/>
          <p:cNvSpPr>
            <a:spLocks noChangeShapeType="1"/>
          </p:cNvSpPr>
          <p:nvPr/>
        </p:nvSpPr>
        <p:spPr bwMode="auto">
          <a:xfrm flipV="1">
            <a:off x="1803400" y="2406650"/>
            <a:ext cx="0" cy="1017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44" name="Line 80"/>
          <p:cNvSpPr>
            <a:spLocks noChangeShapeType="1"/>
          </p:cNvSpPr>
          <p:nvPr/>
        </p:nvSpPr>
        <p:spPr bwMode="auto">
          <a:xfrm flipV="1">
            <a:off x="1822450" y="2089150"/>
            <a:ext cx="903288" cy="306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45" name="Line 81"/>
          <p:cNvSpPr>
            <a:spLocks noChangeShapeType="1"/>
          </p:cNvSpPr>
          <p:nvPr/>
        </p:nvSpPr>
        <p:spPr bwMode="auto">
          <a:xfrm>
            <a:off x="1814513" y="2424113"/>
            <a:ext cx="750887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46" name="Rectangle 82"/>
          <p:cNvSpPr>
            <a:spLocks noChangeArrowheads="1"/>
          </p:cNvSpPr>
          <p:nvPr/>
        </p:nvSpPr>
        <p:spPr bwMode="auto">
          <a:xfrm>
            <a:off x="1317625" y="4048125"/>
            <a:ext cx="21796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- INTENT / AUTHORITY</a:t>
            </a:r>
          </a:p>
          <a:p>
            <a:r>
              <a:rPr lang="en-US" sz="1400" b="1"/>
              <a:t>- MANEUVER TF</a:t>
            </a:r>
          </a:p>
          <a:p>
            <a:r>
              <a:rPr lang="en-US" sz="1400" b="1"/>
              <a:t>- ENGINEER COMPANY</a:t>
            </a:r>
          </a:p>
          <a:p>
            <a:r>
              <a:rPr lang="en-US" sz="1400" b="1"/>
              <a:t>- PRIORITY</a:t>
            </a:r>
          </a:p>
          <a:p>
            <a:r>
              <a:rPr lang="en-US" sz="1400" b="1"/>
              <a:t>- MINES REQUIRED</a:t>
            </a:r>
          </a:p>
          <a:p>
            <a:r>
              <a:rPr lang="en-US" sz="1400" b="1"/>
              <a:t>- PLT HRS REQUIRED</a:t>
            </a:r>
          </a:p>
        </p:txBody>
      </p:sp>
      <p:sp>
        <p:nvSpPr>
          <p:cNvPr id="88147" name="Rectangle 83"/>
          <p:cNvSpPr>
            <a:spLocks noChangeArrowheads="1"/>
          </p:cNvSpPr>
          <p:nvPr/>
        </p:nvSpPr>
        <p:spPr bwMode="auto">
          <a:xfrm>
            <a:off x="4924425" y="3959225"/>
            <a:ext cx="3136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- DF PLAN WITH OBST INTENT</a:t>
            </a:r>
          </a:p>
          <a:p>
            <a:r>
              <a:rPr lang="en-US" sz="1400" b="1"/>
              <a:t>  (TGT, EFFECT, LOCATION)</a:t>
            </a:r>
          </a:p>
          <a:p>
            <a:r>
              <a:rPr lang="en-US" sz="1400" b="1"/>
              <a:t>- MANEUVER CO(s)</a:t>
            </a:r>
          </a:p>
          <a:p>
            <a:r>
              <a:rPr lang="en-US" sz="1400" b="1"/>
              <a:t>- ENGINEER PLT</a:t>
            </a:r>
          </a:p>
          <a:p>
            <a:r>
              <a:rPr lang="en-US" sz="1400" b="1"/>
              <a:t>- PRIORITY</a:t>
            </a:r>
          </a:p>
          <a:p>
            <a:r>
              <a:rPr lang="en-US" sz="1400" b="1"/>
              <a:t>- MINEFIELD ARRAY</a:t>
            </a:r>
          </a:p>
          <a:p>
            <a:r>
              <a:rPr lang="en-US" sz="1400" b="1"/>
              <a:t>- CONFIRM MINES / HOURS REQ’D</a:t>
            </a:r>
          </a:p>
        </p:txBody>
      </p:sp>
      <p:sp>
        <p:nvSpPr>
          <p:cNvPr id="88148" name="Rectangle 84"/>
          <p:cNvSpPr>
            <a:spLocks noChangeArrowheads="1"/>
          </p:cNvSpPr>
          <p:nvPr/>
        </p:nvSpPr>
        <p:spPr bwMode="auto">
          <a:xfrm>
            <a:off x="4289425" y="5711825"/>
            <a:ext cx="329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ANNEX D (ENGINEER)</a:t>
            </a:r>
          </a:p>
          <a:p>
            <a:r>
              <a:rPr lang="en-US" sz="1400" b="1"/>
              <a:t>SCHEME OF OBSTACLES OVERLAY</a:t>
            </a:r>
          </a:p>
        </p:txBody>
      </p:sp>
      <p:sp>
        <p:nvSpPr>
          <p:cNvPr id="88149" name="Rectangle 85"/>
          <p:cNvSpPr>
            <a:spLocks noChangeArrowheads="1"/>
          </p:cNvSpPr>
          <p:nvPr/>
        </p:nvSpPr>
        <p:spPr bwMode="auto">
          <a:xfrm>
            <a:off x="1260475" y="1165225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BCT/EN BN</a:t>
            </a:r>
          </a:p>
        </p:txBody>
      </p:sp>
      <p:sp>
        <p:nvSpPr>
          <p:cNvPr id="88150" name="Rectangle 86"/>
          <p:cNvSpPr>
            <a:spLocks noChangeArrowheads="1"/>
          </p:cNvSpPr>
          <p:nvPr/>
        </p:nvSpPr>
        <p:spPr bwMode="auto">
          <a:xfrm>
            <a:off x="708025" y="1565275"/>
            <a:ext cx="925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BELT A1</a:t>
            </a:r>
          </a:p>
        </p:txBody>
      </p:sp>
      <p:sp>
        <p:nvSpPr>
          <p:cNvPr id="88151" name="Rectangle 87"/>
          <p:cNvSpPr>
            <a:spLocks noChangeArrowheads="1"/>
          </p:cNvSpPr>
          <p:nvPr/>
        </p:nvSpPr>
        <p:spPr bwMode="auto">
          <a:xfrm>
            <a:off x="6232525" y="1108075"/>
            <a:ext cx="1014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TF/EN CO</a:t>
            </a:r>
          </a:p>
        </p:txBody>
      </p:sp>
      <p:sp>
        <p:nvSpPr>
          <p:cNvPr id="88152" name="Line 88"/>
          <p:cNvSpPr>
            <a:spLocks noChangeShapeType="1"/>
          </p:cNvSpPr>
          <p:nvPr/>
        </p:nvSpPr>
        <p:spPr bwMode="auto">
          <a:xfrm>
            <a:off x="6557963" y="2944813"/>
            <a:ext cx="1587" cy="966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53" name="Line 89"/>
          <p:cNvSpPr>
            <a:spLocks noChangeShapeType="1"/>
          </p:cNvSpPr>
          <p:nvPr/>
        </p:nvSpPr>
        <p:spPr bwMode="auto">
          <a:xfrm flipH="1">
            <a:off x="6462713" y="1509713"/>
            <a:ext cx="1587" cy="1214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54" name="Line 90"/>
          <p:cNvSpPr>
            <a:spLocks noChangeShapeType="1"/>
          </p:cNvSpPr>
          <p:nvPr/>
        </p:nvSpPr>
        <p:spPr bwMode="auto">
          <a:xfrm>
            <a:off x="6430963" y="2940050"/>
            <a:ext cx="357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55" name="Line 91"/>
          <p:cNvSpPr>
            <a:spLocks noChangeShapeType="1"/>
          </p:cNvSpPr>
          <p:nvPr/>
        </p:nvSpPr>
        <p:spPr bwMode="auto">
          <a:xfrm>
            <a:off x="6297613" y="2749550"/>
            <a:ext cx="357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56" name="Line 92"/>
          <p:cNvSpPr>
            <a:spLocks noChangeShapeType="1"/>
          </p:cNvSpPr>
          <p:nvPr/>
        </p:nvSpPr>
        <p:spPr bwMode="auto">
          <a:xfrm>
            <a:off x="6278563" y="1492250"/>
            <a:ext cx="357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57" name="Line 93"/>
          <p:cNvSpPr>
            <a:spLocks noChangeShapeType="1"/>
          </p:cNvSpPr>
          <p:nvPr/>
        </p:nvSpPr>
        <p:spPr bwMode="auto">
          <a:xfrm>
            <a:off x="6373813" y="3911600"/>
            <a:ext cx="357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58" name="Rectangle 94"/>
          <p:cNvSpPr>
            <a:spLocks noChangeArrowheads="1"/>
          </p:cNvSpPr>
          <p:nvPr/>
        </p:nvSpPr>
        <p:spPr bwMode="auto">
          <a:xfrm>
            <a:off x="7032625" y="2460625"/>
            <a:ext cx="109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MRB  AA’s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1026"/>
          <p:cNvSpPr>
            <a:spLocks noChangeArrowheads="1"/>
          </p:cNvSpPr>
          <p:nvPr/>
        </p:nvSpPr>
        <p:spPr bwMode="auto">
          <a:xfrm>
            <a:off x="685800" y="59594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51" name="Rectangle 1027"/>
          <p:cNvSpPr>
            <a:spLocks noChangeArrowheads="1"/>
          </p:cNvSpPr>
          <p:nvPr/>
        </p:nvSpPr>
        <p:spPr bwMode="auto">
          <a:xfrm>
            <a:off x="3124200" y="59594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52" name="Freeform 1028"/>
          <p:cNvSpPr>
            <a:spLocks/>
          </p:cNvSpPr>
          <p:nvPr/>
        </p:nvSpPr>
        <p:spPr bwMode="auto">
          <a:xfrm>
            <a:off x="1695450" y="1425575"/>
            <a:ext cx="3390900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4"/>
              </a:cxn>
              <a:cxn ang="0">
                <a:pos x="130" y="7"/>
              </a:cxn>
              <a:cxn ang="0">
                <a:pos x="171" y="9"/>
              </a:cxn>
              <a:cxn ang="0">
                <a:pos x="216" y="11"/>
              </a:cxn>
              <a:cxn ang="0">
                <a:pos x="284" y="13"/>
              </a:cxn>
              <a:cxn ang="0">
                <a:pos x="352" y="14"/>
              </a:cxn>
              <a:cxn ang="0">
                <a:pos x="417" y="15"/>
              </a:cxn>
              <a:cxn ang="0">
                <a:pos x="456" y="16"/>
              </a:cxn>
              <a:cxn ang="0">
                <a:pos x="560" y="15"/>
              </a:cxn>
              <a:cxn ang="0">
                <a:pos x="659" y="14"/>
              </a:cxn>
              <a:cxn ang="0">
                <a:pos x="719" y="12"/>
              </a:cxn>
              <a:cxn ang="0">
                <a:pos x="778" y="10"/>
              </a:cxn>
              <a:cxn ang="0">
                <a:pos x="877" y="7"/>
              </a:cxn>
              <a:cxn ang="0">
                <a:pos x="919" y="6"/>
              </a:cxn>
              <a:cxn ang="0">
                <a:pos x="944" y="5"/>
              </a:cxn>
              <a:cxn ang="0">
                <a:pos x="970" y="5"/>
              </a:cxn>
              <a:cxn ang="0">
                <a:pos x="1013" y="4"/>
              </a:cxn>
              <a:cxn ang="0">
                <a:pos x="1102" y="4"/>
              </a:cxn>
              <a:cxn ang="0">
                <a:pos x="1179" y="4"/>
              </a:cxn>
              <a:cxn ang="0">
                <a:pos x="1245" y="4"/>
              </a:cxn>
              <a:cxn ang="0">
                <a:pos x="1302" y="4"/>
              </a:cxn>
              <a:cxn ang="0">
                <a:pos x="1397" y="5"/>
              </a:cxn>
              <a:cxn ang="0">
                <a:pos x="1478" y="7"/>
              </a:cxn>
              <a:cxn ang="0">
                <a:pos x="1559" y="9"/>
              </a:cxn>
              <a:cxn ang="0">
                <a:pos x="1654" y="11"/>
              </a:cxn>
              <a:cxn ang="0">
                <a:pos x="1778" y="12"/>
              </a:cxn>
              <a:cxn ang="0">
                <a:pos x="1855" y="12"/>
              </a:cxn>
              <a:cxn ang="0">
                <a:pos x="1944" y="12"/>
              </a:cxn>
              <a:cxn ang="0">
                <a:pos x="1976" y="12"/>
              </a:cxn>
              <a:cxn ang="0">
                <a:pos x="1996" y="13"/>
              </a:cxn>
              <a:cxn ang="0">
                <a:pos x="2044" y="11"/>
              </a:cxn>
              <a:cxn ang="0">
                <a:pos x="2075" y="8"/>
              </a:cxn>
              <a:cxn ang="0">
                <a:pos x="2092" y="6"/>
              </a:cxn>
              <a:cxn ang="0">
                <a:pos x="2109" y="3"/>
              </a:cxn>
              <a:cxn ang="0">
                <a:pos x="2135" y="0"/>
              </a:cxn>
            </a:cxnLst>
            <a:rect l="0" t="0" r="r" b="b"/>
            <a:pathLst>
              <a:path w="2136" h="17">
                <a:moveTo>
                  <a:pt x="0" y="0"/>
                </a:moveTo>
                <a:lnTo>
                  <a:pt x="90" y="4"/>
                </a:lnTo>
                <a:lnTo>
                  <a:pt x="130" y="7"/>
                </a:lnTo>
                <a:lnTo>
                  <a:pt x="171" y="9"/>
                </a:lnTo>
                <a:lnTo>
                  <a:pt x="216" y="11"/>
                </a:lnTo>
                <a:lnTo>
                  <a:pt x="284" y="13"/>
                </a:lnTo>
                <a:lnTo>
                  <a:pt x="352" y="14"/>
                </a:lnTo>
                <a:lnTo>
                  <a:pt x="417" y="15"/>
                </a:lnTo>
                <a:lnTo>
                  <a:pt x="456" y="16"/>
                </a:lnTo>
                <a:lnTo>
                  <a:pt x="560" y="15"/>
                </a:lnTo>
                <a:lnTo>
                  <a:pt x="659" y="14"/>
                </a:lnTo>
                <a:lnTo>
                  <a:pt x="719" y="12"/>
                </a:lnTo>
                <a:lnTo>
                  <a:pt x="778" y="10"/>
                </a:lnTo>
                <a:lnTo>
                  <a:pt x="877" y="7"/>
                </a:lnTo>
                <a:lnTo>
                  <a:pt x="919" y="6"/>
                </a:lnTo>
                <a:lnTo>
                  <a:pt x="944" y="5"/>
                </a:lnTo>
                <a:lnTo>
                  <a:pt x="970" y="5"/>
                </a:lnTo>
                <a:lnTo>
                  <a:pt x="1013" y="4"/>
                </a:lnTo>
                <a:lnTo>
                  <a:pt x="1102" y="4"/>
                </a:lnTo>
                <a:lnTo>
                  <a:pt x="1179" y="4"/>
                </a:lnTo>
                <a:lnTo>
                  <a:pt x="1245" y="4"/>
                </a:lnTo>
                <a:lnTo>
                  <a:pt x="1302" y="4"/>
                </a:lnTo>
                <a:lnTo>
                  <a:pt x="1397" y="5"/>
                </a:lnTo>
                <a:lnTo>
                  <a:pt x="1478" y="7"/>
                </a:lnTo>
                <a:lnTo>
                  <a:pt x="1559" y="9"/>
                </a:lnTo>
                <a:lnTo>
                  <a:pt x="1654" y="11"/>
                </a:lnTo>
                <a:lnTo>
                  <a:pt x="1778" y="12"/>
                </a:lnTo>
                <a:lnTo>
                  <a:pt x="1855" y="12"/>
                </a:lnTo>
                <a:lnTo>
                  <a:pt x="1944" y="12"/>
                </a:lnTo>
                <a:lnTo>
                  <a:pt x="1976" y="12"/>
                </a:lnTo>
                <a:lnTo>
                  <a:pt x="1996" y="13"/>
                </a:lnTo>
                <a:lnTo>
                  <a:pt x="2044" y="11"/>
                </a:lnTo>
                <a:lnTo>
                  <a:pt x="2075" y="8"/>
                </a:lnTo>
                <a:lnTo>
                  <a:pt x="2092" y="6"/>
                </a:lnTo>
                <a:lnTo>
                  <a:pt x="2109" y="3"/>
                </a:lnTo>
                <a:lnTo>
                  <a:pt x="2135" y="0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53" name="Freeform 1029"/>
          <p:cNvSpPr>
            <a:spLocks/>
          </p:cNvSpPr>
          <p:nvPr/>
        </p:nvSpPr>
        <p:spPr bwMode="auto">
          <a:xfrm>
            <a:off x="609600" y="2928938"/>
            <a:ext cx="3290888" cy="1050925"/>
          </a:xfrm>
          <a:custGeom>
            <a:avLst/>
            <a:gdLst/>
            <a:ahLst/>
            <a:cxnLst>
              <a:cxn ang="0">
                <a:pos x="1981" y="379"/>
              </a:cxn>
              <a:cxn ang="0">
                <a:pos x="1908" y="345"/>
              </a:cxn>
              <a:cxn ang="0">
                <a:pos x="1870" y="310"/>
              </a:cxn>
              <a:cxn ang="0">
                <a:pos x="1805" y="283"/>
              </a:cxn>
              <a:cxn ang="0">
                <a:pos x="1737" y="270"/>
              </a:cxn>
              <a:cxn ang="0">
                <a:pos x="1718" y="264"/>
              </a:cxn>
              <a:cxn ang="0">
                <a:pos x="1701" y="260"/>
              </a:cxn>
              <a:cxn ang="0">
                <a:pos x="1617" y="242"/>
              </a:cxn>
              <a:cxn ang="0">
                <a:pos x="1485" y="215"/>
              </a:cxn>
              <a:cxn ang="0">
                <a:pos x="1449" y="203"/>
              </a:cxn>
              <a:cxn ang="0">
                <a:pos x="1255" y="130"/>
              </a:cxn>
              <a:cxn ang="0">
                <a:pos x="1207" y="107"/>
              </a:cxn>
              <a:cxn ang="0">
                <a:pos x="1124" y="90"/>
              </a:cxn>
              <a:cxn ang="0">
                <a:pos x="1044" y="62"/>
              </a:cxn>
              <a:cxn ang="0">
                <a:pos x="996" y="42"/>
              </a:cxn>
              <a:cxn ang="0">
                <a:pos x="870" y="7"/>
              </a:cxn>
              <a:cxn ang="0">
                <a:pos x="799" y="0"/>
              </a:cxn>
              <a:cxn ang="0">
                <a:pos x="728" y="7"/>
              </a:cxn>
              <a:cxn ang="0">
                <a:pos x="634" y="15"/>
              </a:cxn>
              <a:cxn ang="0">
                <a:pos x="575" y="33"/>
              </a:cxn>
              <a:cxn ang="0">
                <a:pos x="486" y="92"/>
              </a:cxn>
              <a:cxn ang="0">
                <a:pos x="442" y="123"/>
              </a:cxn>
              <a:cxn ang="0">
                <a:pos x="345" y="188"/>
              </a:cxn>
              <a:cxn ang="0">
                <a:pos x="287" y="229"/>
              </a:cxn>
              <a:cxn ang="0">
                <a:pos x="151" y="355"/>
              </a:cxn>
              <a:cxn ang="0">
                <a:pos x="75" y="430"/>
              </a:cxn>
              <a:cxn ang="0">
                <a:pos x="20" y="522"/>
              </a:cxn>
              <a:cxn ang="0">
                <a:pos x="3" y="547"/>
              </a:cxn>
              <a:cxn ang="0">
                <a:pos x="1" y="576"/>
              </a:cxn>
              <a:cxn ang="0">
                <a:pos x="0" y="621"/>
              </a:cxn>
              <a:cxn ang="0">
                <a:pos x="6" y="653"/>
              </a:cxn>
              <a:cxn ang="0">
                <a:pos x="62" y="661"/>
              </a:cxn>
              <a:cxn ang="0">
                <a:pos x="148" y="655"/>
              </a:cxn>
              <a:cxn ang="0">
                <a:pos x="180" y="633"/>
              </a:cxn>
              <a:cxn ang="0">
                <a:pos x="215" y="611"/>
              </a:cxn>
              <a:cxn ang="0">
                <a:pos x="288" y="588"/>
              </a:cxn>
              <a:cxn ang="0">
                <a:pos x="368" y="584"/>
              </a:cxn>
              <a:cxn ang="0">
                <a:pos x="483" y="559"/>
              </a:cxn>
              <a:cxn ang="0">
                <a:pos x="601" y="550"/>
              </a:cxn>
              <a:cxn ang="0">
                <a:pos x="689" y="553"/>
              </a:cxn>
              <a:cxn ang="0">
                <a:pos x="779" y="562"/>
              </a:cxn>
              <a:cxn ang="0">
                <a:pos x="947" y="550"/>
              </a:cxn>
              <a:cxn ang="0">
                <a:pos x="1121" y="544"/>
              </a:cxn>
              <a:cxn ang="0">
                <a:pos x="1214" y="546"/>
              </a:cxn>
              <a:cxn ang="0">
                <a:pos x="1310" y="554"/>
              </a:cxn>
              <a:cxn ang="0">
                <a:pos x="1380" y="554"/>
              </a:cxn>
              <a:cxn ang="0">
                <a:pos x="1451" y="554"/>
              </a:cxn>
              <a:cxn ang="0">
                <a:pos x="1569" y="554"/>
              </a:cxn>
              <a:cxn ang="0">
                <a:pos x="1668" y="563"/>
              </a:cxn>
              <a:cxn ang="0">
                <a:pos x="1829" y="591"/>
              </a:cxn>
              <a:cxn ang="0">
                <a:pos x="1894" y="592"/>
              </a:cxn>
              <a:cxn ang="0">
                <a:pos x="1955" y="581"/>
              </a:cxn>
              <a:cxn ang="0">
                <a:pos x="2011" y="547"/>
              </a:cxn>
              <a:cxn ang="0">
                <a:pos x="2072" y="488"/>
              </a:cxn>
              <a:cxn ang="0">
                <a:pos x="2068" y="434"/>
              </a:cxn>
              <a:cxn ang="0">
                <a:pos x="2031" y="425"/>
              </a:cxn>
              <a:cxn ang="0">
                <a:pos x="1983" y="390"/>
              </a:cxn>
              <a:cxn ang="0">
                <a:pos x="1981" y="379"/>
              </a:cxn>
            </a:cxnLst>
            <a:rect l="0" t="0" r="r" b="b"/>
            <a:pathLst>
              <a:path w="2073" h="662">
                <a:moveTo>
                  <a:pt x="1981" y="379"/>
                </a:moveTo>
                <a:lnTo>
                  <a:pt x="1908" y="345"/>
                </a:lnTo>
                <a:lnTo>
                  <a:pt x="1870" y="310"/>
                </a:lnTo>
                <a:lnTo>
                  <a:pt x="1805" y="283"/>
                </a:lnTo>
                <a:lnTo>
                  <a:pt x="1737" y="270"/>
                </a:lnTo>
                <a:lnTo>
                  <a:pt x="1718" y="264"/>
                </a:lnTo>
                <a:lnTo>
                  <a:pt x="1701" y="260"/>
                </a:lnTo>
                <a:lnTo>
                  <a:pt x="1617" y="242"/>
                </a:lnTo>
                <a:lnTo>
                  <a:pt x="1485" y="215"/>
                </a:lnTo>
                <a:lnTo>
                  <a:pt x="1449" y="203"/>
                </a:lnTo>
                <a:lnTo>
                  <a:pt x="1255" y="130"/>
                </a:lnTo>
                <a:lnTo>
                  <a:pt x="1207" y="107"/>
                </a:lnTo>
                <a:lnTo>
                  <a:pt x="1124" y="90"/>
                </a:lnTo>
                <a:lnTo>
                  <a:pt x="1044" y="62"/>
                </a:lnTo>
                <a:lnTo>
                  <a:pt x="996" y="42"/>
                </a:lnTo>
                <a:lnTo>
                  <a:pt x="870" y="7"/>
                </a:lnTo>
                <a:lnTo>
                  <a:pt x="799" y="0"/>
                </a:lnTo>
                <a:lnTo>
                  <a:pt x="728" y="7"/>
                </a:lnTo>
                <a:lnTo>
                  <a:pt x="634" y="15"/>
                </a:lnTo>
                <a:lnTo>
                  <a:pt x="575" y="33"/>
                </a:lnTo>
                <a:lnTo>
                  <a:pt x="486" y="92"/>
                </a:lnTo>
                <a:lnTo>
                  <a:pt x="442" y="123"/>
                </a:lnTo>
                <a:lnTo>
                  <a:pt x="345" y="188"/>
                </a:lnTo>
                <a:lnTo>
                  <a:pt x="287" y="229"/>
                </a:lnTo>
                <a:lnTo>
                  <a:pt x="151" y="355"/>
                </a:lnTo>
                <a:lnTo>
                  <a:pt x="75" y="430"/>
                </a:lnTo>
                <a:lnTo>
                  <a:pt x="20" y="522"/>
                </a:lnTo>
                <a:lnTo>
                  <a:pt x="3" y="547"/>
                </a:lnTo>
                <a:lnTo>
                  <a:pt x="1" y="576"/>
                </a:lnTo>
                <a:lnTo>
                  <a:pt x="0" y="621"/>
                </a:lnTo>
                <a:lnTo>
                  <a:pt x="6" y="653"/>
                </a:lnTo>
                <a:lnTo>
                  <a:pt x="62" y="661"/>
                </a:lnTo>
                <a:lnTo>
                  <a:pt x="148" y="655"/>
                </a:lnTo>
                <a:lnTo>
                  <a:pt x="180" y="633"/>
                </a:lnTo>
                <a:lnTo>
                  <a:pt x="215" y="611"/>
                </a:lnTo>
                <a:lnTo>
                  <a:pt x="288" y="588"/>
                </a:lnTo>
                <a:lnTo>
                  <a:pt x="368" y="584"/>
                </a:lnTo>
                <a:lnTo>
                  <a:pt x="483" y="559"/>
                </a:lnTo>
                <a:lnTo>
                  <a:pt x="601" y="550"/>
                </a:lnTo>
                <a:lnTo>
                  <a:pt x="689" y="553"/>
                </a:lnTo>
                <a:lnTo>
                  <a:pt x="779" y="562"/>
                </a:lnTo>
                <a:lnTo>
                  <a:pt x="947" y="550"/>
                </a:lnTo>
                <a:lnTo>
                  <a:pt x="1121" y="544"/>
                </a:lnTo>
                <a:lnTo>
                  <a:pt x="1214" y="546"/>
                </a:lnTo>
                <a:lnTo>
                  <a:pt x="1310" y="554"/>
                </a:lnTo>
                <a:lnTo>
                  <a:pt x="1380" y="554"/>
                </a:lnTo>
                <a:lnTo>
                  <a:pt x="1451" y="554"/>
                </a:lnTo>
                <a:lnTo>
                  <a:pt x="1569" y="554"/>
                </a:lnTo>
                <a:lnTo>
                  <a:pt x="1668" y="563"/>
                </a:lnTo>
                <a:lnTo>
                  <a:pt x="1829" y="591"/>
                </a:lnTo>
                <a:lnTo>
                  <a:pt x="1894" y="592"/>
                </a:lnTo>
                <a:lnTo>
                  <a:pt x="1955" y="581"/>
                </a:lnTo>
                <a:lnTo>
                  <a:pt x="2011" y="547"/>
                </a:lnTo>
                <a:lnTo>
                  <a:pt x="2072" y="488"/>
                </a:lnTo>
                <a:lnTo>
                  <a:pt x="2068" y="434"/>
                </a:lnTo>
                <a:lnTo>
                  <a:pt x="2031" y="425"/>
                </a:lnTo>
                <a:lnTo>
                  <a:pt x="1983" y="390"/>
                </a:lnTo>
                <a:lnTo>
                  <a:pt x="1981" y="379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030"/>
          <p:cNvGrpSpPr>
            <a:grpSpLocks/>
          </p:cNvGrpSpPr>
          <p:nvPr/>
        </p:nvGrpSpPr>
        <p:grpSpPr bwMode="auto">
          <a:xfrm>
            <a:off x="4738688" y="1719263"/>
            <a:ext cx="1538287" cy="1879600"/>
            <a:chOff x="2985" y="1265"/>
            <a:chExt cx="969" cy="1184"/>
          </a:xfrm>
        </p:grpSpPr>
        <p:sp>
          <p:nvSpPr>
            <p:cNvPr id="360455" name="Freeform 1031"/>
            <p:cNvSpPr>
              <a:spLocks/>
            </p:cNvSpPr>
            <p:nvPr/>
          </p:nvSpPr>
          <p:spPr bwMode="auto">
            <a:xfrm>
              <a:off x="3343" y="1591"/>
              <a:ext cx="241" cy="355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60" y="57"/>
                </a:cxn>
                <a:cxn ang="0">
                  <a:pos x="87" y="76"/>
                </a:cxn>
                <a:cxn ang="0">
                  <a:pos x="116" y="91"/>
                </a:cxn>
                <a:cxn ang="0">
                  <a:pos x="162" y="128"/>
                </a:cxn>
                <a:cxn ang="0">
                  <a:pos x="184" y="144"/>
                </a:cxn>
                <a:cxn ang="0">
                  <a:pos x="198" y="153"/>
                </a:cxn>
                <a:cxn ang="0">
                  <a:pos x="224" y="193"/>
                </a:cxn>
                <a:cxn ang="0">
                  <a:pos x="240" y="245"/>
                </a:cxn>
                <a:cxn ang="0">
                  <a:pos x="234" y="304"/>
                </a:cxn>
                <a:cxn ang="0">
                  <a:pos x="214" y="354"/>
                </a:cxn>
                <a:cxn ang="0">
                  <a:pos x="172" y="354"/>
                </a:cxn>
                <a:cxn ang="0">
                  <a:pos x="156" y="324"/>
                </a:cxn>
                <a:cxn ang="0">
                  <a:pos x="141" y="289"/>
                </a:cxn>
                <a:cxn ang="0">
                  <a:pos x="111" y="254"/>
                </a:cxn>
                <a:cxn ang="0">
                  <a:pos x="90" y="241"/>
                </a:cxn>
                <a:cxn ang="0">
                  <a:pos x="68" y="227"/>
                </a:cxn>
                <a:cxn ang="0">
                  <a:pos x="39" y="193"/>
                </a:cxn>
                <a:cxn ang="0">
                  <a:pos x="18" y="144"/>
                </a:cxn>
                <a:cxn ang="0">
                  <a:pos x="0" y="49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8" y="16"/>
                </a:cxn>
                <a:cxn ang="0">
                  <a:pos x="18" y="16"/>
                </a:cxn>
              </a:cxnLst>
              <a:rect l="0" t="0" r="r" b="b"/>
              <a:pathLst>
                <a:path w="241" h="355">
                  <a:moveTo>
                    <a:pt x="18" y="16"/>
                  </a:moveTo>
                  <a:lnTo>
                    <a:pt x="60" y="57"/>
                  </a:lnTo>
                  <a:lnTo>
                    <a:pt x="87" y="76"/>
                  </a:lnTo>
                  <a:lnTo>
                    <a:pt x="116" y="91"/>
                  </a:lnTo>
                  <a:lnTo>
                    <a:pt x="162" y="128"/>
                  </a:lnTo>
                  <a:lnTo>
                    <a:pt x="184" y="144"/>
                  </a:lnTo>
                  <a:lnTo>
                    <a:pt x="198" y="153"/>
                  </a:lnTo>
                  <a:lnTo>
                    <a:pt x="224" y="193"/>
                  </a:lnTo>
                  <a:lnTo>
                    <a:pt x="240" y="245"/>
                  </a:lnTo>
                  <a:lnTo>
                    <a:pt x="234" y="304"/>
                  </a:lnTo>
                  <a:lnTo>
                    <a:pt x="214" y="354"/>
                  </a:lnTo>
                  <a:lnTo>
                    <a:pt x="172" y="354"/>
                  </a:lnTo>
                  <a:lnTo>
                    <a:pt x="156" y="324"/>
                  </a:lnTo>
                  <a:lnTo>
                    <a:pt x="141" y="289"/>
                  </a:lnTo>
                  <a:lnTo>
                    <a:pt x="111" y="254"/>
                  </a:lnTo>
                  <a:lnTo>
                    <a:pt x="90" y="241"/>
                  </a:lnTo>
                  <a:lnTo>
                    <a:pt x="68" y="227"/>
                  </a:lnTo>
                  <a:lnTo>
                    <a:pt x="39" y="193"/>
                  </a:lnTo>
                  <a:lnTo>
                    <a:pt x="18" y="144"/>
                  </a:lnTo>
                  <a:lnTo>
                    <a:pt x="0" y="49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8" y="16"/>
                  </a:lnTo>
                  <a:lnTo>
                    <a:pt x="18" y="16"/>
                  </a:lnTo>
                </a:path>
              </a:pathLst>
            </a:custGeom>
            <a:noFill/>
            <a:ln w="12700" cap="rnd" cmpd="sng">
              <a:solidFill>
                <a:srgbClr val="9966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56" name="Freeform 1032"/>
            <p:cNvSpPr>
              <a:spLocks/>
            </p:cNvSpPr>
            <p:nvPr/>
          </p:nvSpPr>
          <p:spPr bwMode="auto">
            <a:xfrm>
              <a:off x="3244" y="1447"/>
              <a:ext cx="479" cy="8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68" y="2"/>
                </a:cxn>
                <a:cxn ang="0">
                  <a:pos x="94" y="3"/>
                </a:cxn>
                <a:cxn ang="0">
                  <a:pos x="120" y="10"/>
                </a:cxn>
                <a:cxn ang="0">
                  <a:pos x="159" y="31"/>
                </a:cxn>
                <a:cxn ang="0">
                  <a:pos x="174" y="44"/>
                </a:cxn>
                <a:cxn ang="0">
                  <a:pos x="190" y="63"/>
                </a:cxn>
                <a:cxn ang="0">
                  <a:pos x="223" y="98"/>
                </a:cxn>
                <a:cxn ang="0">
                  <a:pos x="244" y="119"/>
                </a:cxn>
                <a:cxn ang="0">
                  <a:pos x="303" y="160"/>
                </a:cxn>
                <a:cxn ang="0">
                  <a:pos x="330" y="166"/>
                </a:cxn>
                <a:cxn ang="0">
                  <a:pos x="353" y="176"/>
                </a:cxn>
                <a:cxn ang="0">
                  <a:pos x="387" y="221"/>
                </a:cxn>
                <a:cxn ang="0">
                  <a:pos x="405" y="289"/>
                </a:cxn>
                <a:cxn ang="0">
                  <a:pos x="412" y="335"/>
                </a:cxn>
                <a:cxn ang="0">
                  <a:pos x="412" y="366"/>
                </a:cxn>
                <a:cxn ang="0">
                  <a:pos x="410" y="399"/>
                </a:cxn>
                <a:cxn ang="0">
                  <a:pos x="415" y="450"/>
                </a:cxn>
                <a:cxn ang="0">
                  <a:pos x="425" y="494"/>
                </a:cxn>
                <a:cxn ang="0">
                  <a:pos x="436" y="528"/>
                </a:cxn>
                <a:cxn ang="0">
                  <a:pos x="460" y="577"/>
                </a:cxn>
                <a:cxn ang="0">
                  <a:pos x="476" y="622"/>
                </a:cxn>
                <a:cxn ang="0">
                  <a:pos x="478" y="690"/>
                </a:cxn>
                <a:cxn ang="0">
                  <a:pos x="468" y="734"/>
                </a:cxn>
                <a:cxn ang="0">
                  <a:pos x="455" y="762"/>
                </a:cxn>
                <a:cxn ang="0">
                  <a:pos x="435" y="784"/>
                </a:cxn>
                <a:cxn ang="0">
                  <a:pos x="405" y="803"/>
                </a:cxn>
                <a:cxn ang="0">
                  <a:pos x="375" y="816"/>
                </a:cxn>
                <a:cxn ang="0">
                  <a:pos x="352" y="820"/>
                </a:cxn>
                <a:cxn ang="0">
                  <a:pos x="331" y="809"/>
                </a:cxn>
                <a:cxn ang="0">
                  <a:pos x="303" y="786"/>
                </a:cxn>
                <a:cxn ang="0">
                  <a:pos x="285" y="759"/>
                </a:cxn>
                <a:cxn ang="0">
                  <a:pos x="272" y="722"/>
                </a:cxn>
                <a:cxn ang="0">
                  <a:pos x="237" y="669"/>
                </a:cxn>
                <a:cxn ang="0">
                  <a:pos x="207" y="635"/>
                </a:cxn>
                <a:cxn ang="0">
                  <a:pos x="160" y="592"/>
                </a:cxn>
                <a:cxn ang="0">
                  <a:pos x="138" y="573"/>
                </a:cxn>
                <a:cxn ang="0">
                  <a:pos x="116" y="547"/>
                </a:cxn>
                <a:cxn ang="0">
                  <a:pos x="93" y="507"/>
                </a:cxn>
                <a:cxn ang="0">
                  <a:pos x="66" y="450"/>
                </a:cxn>
                <a:cxn ang="0">
                  <a:pos x="44" y="375"/>
                </a:cxn>
                <a:cxn ang="0">
                  <a:pos x="41" y="341"/>
                </a:cxn>
                <a:cxn ang="0">
                  <a:pos x="36" y="289"/>
                </a:cxn>
                <a:cxn ang="0">
                  <a:pos x="30" y="207"/>
                </a:cxn>
                <a:cxn ang="0">
                  <a:pos x="25" y="128"/>
                </a:cxn>
                <a:cxn ang="0">
                  <a:pos x="16" y="82"/>
                </a:cxn>
                <a:cxn ang="0">
                  <a:pos x="6" y="50"/>
                </a:cxn>
                <a:cxn ang="0">
                  <a:pos x="0" y="24"/>
                </a:cxn>
                <a:cxn ang="0">
                  <a:pos x="5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479" h="821">
                  <a:moveTo>
                    <a:pt x="25" y="0"/>
                  </a:moveTo>
                  <a:lnTo>
                    <a:pt x="68" y="2"/>
                  </a:lnTo>
                  <a:lnTo>
                    <a:pt x="94" y="3"/>
                  </a:lnTo>
                  <a:lnTo>
                    <a:pt x="120" y="10"/>
                  </a:lnTo>
                  <a:lnTo>
                    <a:pt x="159" y="31"/>
                  </a:lnTo>
                  <a:lnTo>
                    <a:pt x="174" y="44"/>
                  </a:lnTo>
                  <a:lnTo>
                    <a:pt x="190" y="63"/>
                  </a:lnTo>
                  <a:lnTo>
                    <a:pt x="223" y="98"/>
                  </a:lnTo>
                  <a:lnTo>
                    <a:pt x="244" y="119"/>
                  </a:lnTo>
                  <a:lnTo>
                    <a:pt x="303" y="160"/>
                  </a:lnTo>
                  <a:lnTo>
                    <a:pt x="330" y="166"/>
                  </a:lnTo>
                  <a:lnTo>
                    <a:pt x="353" y="176"/>
                  </a:lnTo>
                  <a:lnTo>
                    <a:pt x="387" y="221"/>
                  </a:lnTo>
                  <a:lnTo>
                    <a:pt x="405" y="289"/>
                  </a:lnTo>
                  <a:lnTo>
                    <a:pt x="412" y="335"/>
                  </a:lnTo>
                  <a:lnTo>
                    <a:pt x="412" y="366"/>
                  </a:lnTo>
                  <a:lnTo>
                    <a:pt x="410" y="399"/>
                  </a:lnTo>
                  <a:lnTo>
                    <a:pt x="415" y="450"/>
                  </a:lnTo>
                  <a:lnTo>
                    <a:pt x="425" y="494"/>
                  </a:lnTo>
                  <a:lnTo>
                    <a:pt x="436" y="528"/>
                  </a:lnTo>
                  <a:lnTo>
                    <a:pt x="460" y="577"/>
                  </a:lnTo>
                  <a:lnTo>
                    <a:pt x="476" y="622"/>
                  </a:lnTo>
                  <a:lnTo>
                    <a:pt x="478" y="690"/>
                  </a:lnTo>
                  <a:lnTo>
                    <a:pt x="468" y="734"/>
                  </a:lnTo>
                  <a:lnTo>
                    <a:pt x="455" y="762"/>
                  </a:lnTo>
                  <a:lnTo>
                    <a:pt x="435" y="784"/>
                  </a:lnTo>
                  <a:lnTo>
                    <a:pt x="405" y="803"/>
                  </a:lnTo>
                  <a:lnTo>
                    <a:pt x="375" y="816"/>
                  </a:lnTo>
                  <a:lnTo>
                    <a:pt x="352" y="820"/>
                  </a:lnTo>
                  <a:lnTo>
                    <a:pt x="331" y="809"/>
                  </a:lnTo>
                  <a:lnTo>
                    <a:pt x="303" y="786"/>
                  </a:lnTo>
                  <a:lnTo>
                    <a:pt x="285" y="759"/>
                  </a:lnTo>
                  <a:lnTo>
                    <a:pt x="272" y="722"/>
                  </a:lnTo>
                  <a:lnTo>
                    <a:pt x="237" y="669"/>
                  </a:lnTo>
                  <a:lnTo>
                    <a:pt x="207" y="635"/>
                  </a:lnTo>
                  <a:lnTo>
                    <a:pt x="160" y="592"/>
                  </a:lnTo>
                  <a:lnTo>
                    <a:pt x="138" y="573"/>
                  </a:lnTo>
                  <a:lnTo>
                    <a:pt x="116" y="547"/>
                  </a:lnTo>
                  <a:lnTo>
                    <a:pt x="93" y="507"/>
                  </a:lnTo>
                  <a:lnTo>
                    <a:pt x="66" y="450"/>
                  </a:lnTo>
                  <a:lnTo>
                    <a:pt x="44" y="375"/>
                  </a:lnTo>
                  <a:lnTo>
                    <a:pt x="41" y="341"/>
                  </a:lnTo>
                  <a:lnTo>
                    <a:pt x="36" y="289"/>
                  </a:lnTo>
                  <a:lnTo>
                    <a:pt x="30" y="207"/>
                  </a:lnTo>
                  <a:lnTo>
                    <a:pt x="25" y="128"/>
                  </a:lnTo>
                  <a:lnTo>
                    <a:pt x="16" y="82"/>
                  </a:lnTo>
                  <a:lnTo>
                    <a:pt x="6" y="50"/>
                  </a:lnTo>
                  <a:lnTo>
                    <a:pt x="0" y="24"/>
                  </a:lnTo>
                  <a:lnTo>
                    <a:pt x="5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12700" cap="rnd" cmpd="sng">
              <a:solidFill>
                <a:srgbClr val="9966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57" name="Freeform 1033"/>
            <p:cNvSpPr>
              <a:spLocks/>
            </p:cNvSpPr>
            <p:nvPr/>
          </p:nvSpPr>
          <p:spPr bwMode="auto">
            <a:xfrm>
              <a:off x="2985" y="1265"/>
              <a:ext cx="969" cy="1184"/>
            </a:xfrm>
            <a:custGeom>
              <a:avLst/>
              <a:gdLst/>
              <a:ahLst/>
              <a:cxnLst>
                <a:cxn ang="0">
                  <a:pos x="904" y="1096"/>
                </a:cxn>
                <a:cxn ang="0">
                  <a:pos x="964" y="1021"/>
                </a:cxn>
                <a:cxn ang="0">
                  <a:pos x="961" y="884"/>
                </a:cxn>
                <a:cxn ang="0">
                  <a:pos x="932" y="796"/>
                </a:cxn>
                <a:cxn ang="0">
                  <a:pos x="854" y="592"/>
                </a:cxn>
                <a:cxn ang="0">
                  <a:pos x="779" y="435"/>
                </a:cxn>
                <a:cxn ang="0">
                  <a:pos x="687" y="238"/>
                </a:cxn>
                <a:cxn ang="0">
                  <a:pos x="648" y="154"/>
                </a:cxn>
                <a:cxn ang="0">
                  <a:pos x="590" y="53"/>
                </a:cxn>
                <a:cxn ang="0">
                  <a:pos x="529" y="11"/>
                </a:cxn>
                <a:cxn ang="0">
                  <a:pos x="483" y="13"/>
                </a:cxn>
                <a:cxn ang="0">
                  <a:pos x="426" y="25"/>
                </a:cxn>
                <a:cxn ang="0">
                  <a:pos x="375" y="28"/>
                </a:cxn>
                <a:cxn ang="0">
                  <a:pos x="288" y="14"/>
                </a:cxn>
                <a:cxn ang="0">
                  <a:pos x="216" y="0"/>
                </a:cxn>
                <a:cxn ang="0">
                  <a:pos x="101" y="34"/>
                </a:cxn>
                <a:cxn ang="0">
                  <a:pos x="26" y="141"/>
                </a:cxn>
                <a:cxn ang="0">
                  <a:pos x="3" y="219"/>
                </a:cxn>
                <a:cxn ang="0">
                  <a:pos x="0" y="352"/>
                </a:cxn>
                <a:cxn ang="0">
                  <a:pos x="19" y="436"/>
                </a:cxn>
                <a:cxn ang="0">
                  <a:pos x="48" y="561"/>
                </a:cxn>
                <a:cxn ang="0">
                  <a:pos x="64" y="633"/>
                </a:cxn>
                <a:cxn ang="0">
                  <a:pos x="111" y="702"/>
                </a:cxn>
                <a:cxn ang="0">
                  <a:pos x="199" y="756"/>
                </a:cxn>
                <a:cxn ang="0">
                  <a:pos x="329" y="892"/>
                </a:cxn>
                <a:cxn ang="0">
                  <a:pos x="411" y="1024"/>
                </a:cxn>
                <a:cxn ang="0">
                  <a:pos x="484" y="1121"/>
                </a:cxn>
                <a:cxn ang="0">
                  <a:pos x="529" y="1166"/>
                </a:cxn>
                <a:cxn ang="0">
                  <a:pos x="606" y="1183"/>
                </a:cxn>
                <a:cxn ang="0">
                  <a:pos x="687" y="1166"/>
                </a:cxn>
                <a:cxn ang="0">
                  <a:pos x="773" y="1177"/>
                </a:cxn>
                <a:cxn ang="0">
                  <a:pos x="842" y="1148"/>
                </a:cxn>
                <a:cxn ang="0">
                  <a:pos x="856" y="1108"/>
                </a:cxn>
                <a:cxn ang="0">
                  <a:pos x="877" y="1103"/>
                </a:cxn>
              </a:cxnLst>
              <a:rect l="0" t="0" r="r" b="b"/>
              <a:pathLst>
                <a:path w="969" h="1184">
                  <a:moveTo>
                    <a:pt x="877" y="1103"/>
                  </a:moveTo>
                  <a:lnTo>
                    <a:pt x="904" y="1096"/>
                  </a:lnTo>
                  <a:lnTo>
                    <a:pt x="937" y="1070"/>
                  </a:lnTo>
                  <a:lnTo>
                    <a:pt x="964" y="1021"/>
                  </a:lnTo>
                  <a:lnTo>
                    <a:pt x="968" y="953"/>
                  </a:lnTo>
                  <a:lnTo>
                    <a:pt x="961" y="884"/>
                  </a:lnTo>
                  <a:lnTo>
                    <a:pt x="950" y="841"/>
                  </a:lnTo>
                  <a:lnTo>
                    <a:pt x="932" y="796"/>
                  </a:lnTo>
                  <a:lnTo>
                    <a:pt x="904" y="727"/>
                  </a:lnTo>
                  <a:lnTo>
                    <a:pt x="854" y="592"/>
                  </a:lnTo>
                  <a:lnTo>
                    <a:pt x="818" y="513"/>
                  </a:lnTo>
                  <a:lnTo>
                    <a:pt x="779" y="435"/>
                  </a:lnTo>
                  <a:lnTo>
                    <a:pt x="717" y="308"/>
                  </a:lnTo>
                  <a:lnTo>
                    <a:pt x="687" y="238"/>
                  </a:lnTo>
                  <a:lnTo>
                    <a:pt x="668" y="194"/>
                  </a:lnTo>
                  <a:lnTo>
                    <a:pt x="648" y="154"/>
                  </a:lnTo>
                  <a:lnTo>
                    <a:pt x="612" y="91"/>
                  </a:lnTo>
                  <a:lnTo>
                    <a:pt x="590" y="53"/>
                  </a:lnTo>
                  <a:lnTo>
                    <a:pt x="564" y="30"/>
                  </a:lnTo>
                  <a:lnTo>
                    <a:pt x="529" y="11"/>
                  </a:lnTo>
                  <a:lnTo>
                    <a:pt x="507" y="8"/>
                  </a:lnTo>
                  <a:lnTo>
                    <a:pt x="483" y="13"/>
                  </a:lnTo>
                  <a:lnTo>
                    <a:pt x="448" y="19"/>
                  </a:lnTo>
                  <a:lnTo>
                    <a:pt x="426" y="25"/>
                  </a:lnTo>
                  <a:lnTo>
                    <a:pt x="404" y="29"/>
                  </a:lnTo>
                  <a:lnTo>
                    <a:pt x="375" y="28"/>
                  </a:lnTo>
                  <a:lnTo>
                    <a:pt x="347" y="25"/>
                  </a:lnTo>
                  <a:lnTo>
                    <a:pt x="288" y="14"/>
                  </a:lnTo>
                  <a:lnTo>
                    <a:pt x="251" y="4"/>
                  </a:lnTo>
                  <a:lnTo>
                    <a:pt x="216" y="0"/>
                  </a:lnTo>
                  <a:lnTo>
                    <a:pt x="163" y="12"/>
                  </a:lnTo>
                  <a:lnTo>
                    <a:pt x="101" y="34"/>
                  </a:lnTo>
                  <a:lnTo>
                    <a:pt x="56" y="93"/>
                  </a:lnTo>
                  <a:lnTo>
                    <a:pt x="26" y="141"/>
                  </a:lnTo>
                  <a:lnTo>
                    <a:pt x="11" y="176"/>
                  </a:lnTo>
                  <a:lnTo>
                    <a:pt x="3" y="219"/>
                  </a:lnTo>
                  <a:lnTo>
                    <a:pt x="0" y="291"/>
                  </a:lnTo>
                  <a:lnTo>
                    <a:pt x="0" y="352"/>
                  </a:lnTo>
                  <a:lnTo>
                    <a:pt x="7" y="392"/>
                  </a:lnTo>
                  <a:lnTo>
                    <a:pt x="19" y="436"/>
                  </a:lnTo>
                  <a:lnTo>
                    <a:pt x="38" y="503"/>
                  </a:lnTo>
                  <a:lnTo>
                    <a:pt x="48" y="561"/>
                  </a:lnTo>
                  <a:lnTo>
                    <a:pt x="53" y="599"/>
                  </a:lnTo>
                  <a:lnTo>
                    <a:pt x="64" y="633"/>
                  </a:lnTo>
                  <a:lnTo>
                    <a:pt x="88" y="677"/>
                  </a:lnTo>
                  <a:lnTo>
                    <a:pt x="111" y="702"/>
                  </a:lnTo>
                  <a:lnTo>
                    <a:pt x="142" y="718"/>
                  </a:lnTo>
                  <a:lnTo>
                    <a:pt x="199" y="756"/>
                  </a:lnTo>
                  <a:lnTo>
                    <a:pt x="253" y="804"/>
                  </a:lnTo>
                  <a:lnTo>
                    <a:pt x="329" y="892"/>
                  </a:lnTo>
                  <a:lnTo>
                    <a:pt x="369" y="956"/>
                  </a:lnTo>
                  <a:lnTo>
                    <a:pt x="411" y="1024"/>
                  </a:lnTo>
                  <a:lnTo>
                    <a:pt x="441" y="1066"/>
                  </a:lnTo>
                  <a:lnTo>
                    <a:pt x="484" y="1121"/>
                  </a:lnTo>
                  <a:lnTo>
                    <a:pt x="505" y="1148"/>
                  </a:lnTo>
                  <a:lnTo>
                    <a:pt x="529" y="1166"/>
                  </a:lnTo>
                  <a:lnTo>
                    <a:pt x="577" y="1183"/>
                  </a:lnTo>
                  <a:lnTo>
                    <a:pt x="606" y="1183"/>
                  </a:lnTo>
                  <a:lnTo>
                    <a:pt x="637" y="1173"/>
                  </a:lnTo>
                  <a:lnTo>
                    <a:pt x="687" y="1166"/>
                  </a:lnTo>
                  <a:lnTo>
                    <a:pt x="740" y="1169"/>
                  </a:lnTo>
                  <a:lnTo>
                    <a:pt x="773" y="1177"/>
                  </a:lnTo>
                  <a:lnTo>
                    <a:pt x="804" y="1175"/>
                  </a:lnTo>
                  <a:lnTo>
                    <a:pt x="842" y="1148"/>
                  </a:lnTo>
                  <a:lnTo>
                    <a:pt x="849" y="1128"/>
                  </a:lnTo>
                  <a:lnTo>
                    <a:pt x="856" y="1108"/>
                  </a:lnTo>
                  <a:lnTo>
                    <a:pt x="877" y="1103"/>
                  </a:lnTo>
                  <a:lnTo>
                    <a:pt x="877" y="1103"/>
                  </a:lnTo>
                </a:path>
              </a:pathLst>
            </a:custGeom>
            <a:noFill/>
            <a:ln w="12700" cap="rnd" cmpd="sng">
              <a:solidFill>
                <a:srgbClr val="9966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34"/>
          <p:cNvGrpSpPr>
            <a:grpSpLocks/>
          </p:cNvGrpSpPr>
          <p:nvPr/>
        </p:nvGrpSpPr>
        <p:grpSpPr bwMode="auto">
          <a:xfrm>
            <a:off x="6345238" y="3259138"/>
            <a:ext cx="1697037" cy="1744662"/>
            <a:chOff x="3997" y="2235"/>
            <a:chExt cx="1069" cy="1099"/>
          </a:xfrm>
        </p:grpSpPr>
        <p:sp>
          <p:nvSpPr>
            <p:cNvPr id="360459" name="Freeform 1035"/>
            <p:cNvSpPr>
              <a:spLocks/>
            </p:cNvSpPr>
            <p:nvPr/>
          </p:nvSpPr>
          <p:spPr bwMode="auto">
            <a:xfrm>
              <a:off x="4255" y="2450"/>
              <a:ext cx="454" cy="478"/>
            </a:xfrm>
            <a:custGeom>
              <a:avLst/>
              <a:gdLst/>
              <a:ahLst/>
              <a:cxnLst>
                <a:cxn ang="0">
                  <a:pos x="249" y="174"/>
                </a:cxn>
                <a:cxn ang="0">
                  <a:pos x="219" y="157"/>
                </a:cxn>
                <a:cxn ang="0">
                  <a:pos x="187" y="142"/>
                </a:cxn>
                <a:cxn ang="0">
                  <a:pos x="150" y="117"/>
                </a:cxn>
                <a:cxn ang="0">
                  <a:pos x="110" y="72"/>
                </a:cxn>
                <a:cxn ang="0">
                  <a:pos x="101" y="43"/>
                </a:cxn>
                <a:cxn ang="0">
                  <a:pos x="91" y="20"/>
                </a:cxn>
                <a:cxn ang="0">
                  <a:pos x="68" y="5"/>
                </a:cxn>
                <a:cxn ang="0">
                  <a:pos x="47" y="0"/>
                </a:cxn>
                <a:cxn ang="0">
                  <a:pos x="28" y="4"/>
                </a:cxn>
                <a:cxn ang="0">
                  <a:pos x="11" y="20"/>
                </a:cxn>
                <a:cxn ang="0">
                  <a:pos x="0" y="53"/>
                </a:cxn>
                <a:cxn ang="0">
                  <a:pos x="11" y="98"/>
                </a:cxn>
                <a:cxn ang="0">
                  <a:pos x="31" y="132"/>
                </a:cxn>
                <a:cxn ang="0">
                  <a:pos x="43" y="142"/>
                </a:cxn>
                <a:cxn ang="0">
                  <a:pos x="61" y="162"/>
                </a:cxn>
                <a:cxn ang="0">
                  <a:pos x="110" y="226"/>
                </a:cxn>
                <a:cxn ang="0">
                  <a:pos x="139" y="266"/>
                </a:cxn>
                <a:cxn ang="0">
                  <a:pos x="170" y="303"/>
                </a:cxn>
                <a:cxn ang="0">
                  <a:pos x="200" y="329"/>
                </a:cxn>
                <a:cxn ang="0">
                  <a:pos x="259" y="381"/>
                </a:cxn>
                <a:cxn ang="0">
                  <a:pos x="294" y="416"/>
                </a:cxn>
                <a:cxn ang="0">
                  <a:pos x="332" y="443"/>
                </a:cxn>
                <a:cxn ang="0">
                  <a:pos x="398" y="470"/>
                </a:cxn>
                <a:cxn ang="0">
                  <a:pos x="420" y="477"/>
                </a:cxn>
                <a:cxn ang="0">
                  <a:pos x="438" y="470"/>
                </a:cxn>
                <a:cxn ang="0">
                  <a:pos x="453" y="436"/>
                </a:cxn>
                <a:cxn ang="0">
                  <a:pos x="448" y="393"/>
                </a:cxn>
                <a:cxn ang="0">
                  <a:pos x="436" y="363"/>
                </a:cxn>
                <a:cxn ang="0">
                  <a:pos x="422" y="348"/>
                </a:cxn>
                <a:cxn ang="0">
                  <a:pos x="403" y="337"/>
                </a:cxn>
                <a:cxn ang="0">
                  <a:pos x="378" y="316"/>
                </a:cxn>
                <a:cxn ang="0">
                  <a:pos x="338" y="284"/>
                </a:cxn>
                <a:cxn ang="0">
                  <a:pos x="299" y="251"/>
                </a:cxn>
                <a:cxn ang="0">
                  <a:pos x="253" y="206"/>
                </a:cxn>
                <a:cxn ang="0">
                  <a:pos x="240" y="190"/>
                </a:cxn>
                <a:cxn ang="0">
                  <a:pos x="239" y="174"/>
                </a:cxn>
                <a:cxn ang="0">
                  <a:pos x="249" y="174"/>
                </a:cxn>
                <a:cxn ang="0">
                  <a:pos x="249" y="174"/>
                </a:cxn>
              </a:cxnLst>
              <a:rect l="0" t="0" r="r" b="b"/>
              <a:pathLst>
                <a:path w="454" h="478">
                  <a:moveTo>
                    <a:pt x="249" y="174"/>
                  </a:moveTo>
                  <a:lnTo>
                    <a:pt x="219" y="157"/>
                  </a:lnTo>
                  <a:lnTo>
                    <a:pt x="187" y="142"/>
                  </a:lnTo>
                  <a:lnTo>
                    <a:pt x="150" y="117"/>
                  </a:lnTo>
                  <a:lnTo>
                    <a:pt x="110" y="72"/>
                  </a:lnTo>
                  <a:lnTo>
                    <a:pt x="101" y="43"/>
                  </a:lnTo>
                  <a:lnTo>
                    <a:pt x="91" y="20"/>
                  </a:lnTo>
                  <a:lnTo>
                    <a:pt x="68" y="5"/>
                  </a:lnTo>
                  <a:lnTo>
                    <a:pt x="47" y="0"/>
                  </a:lnTo>
                  <a:lnTo>
                    <a:pt x="28" y="4"/>
                  </a:lnTo>
                  <a:lnTo>
                    <a:pt x="11" y="20"/>
                  </a:lnTo>
                  <a:lnTo>
                    <a:pt x="0" y="53"/>
                  </a:lnTo>
                  <a:lnTo>
                    <a:pt x="11" y="98"/>
                  </a:lnTo>
                  <a:lnTo>
                    <a:pt x="31" y="132"/>
                  </a:lnTo>
                  <a:lnTo>
                    <a:pt x="43" y="142"/>
                  </a:lnTo>
                  <a:lnTo>
                    <a:pt x="61" y="162"/>
                  </a:lnTo>
                  <a:lnTo>
                    <a:pt x="110" y="226"/>
                  </a:lnTo>
                  <a:lnTo>
                    <a:pt x="139" y="266"/>
                  </a:lnTo>
                  <a:lnTo>
                    <a:pt x="170" y="303"/>
                  </a:lnTo>
                  <a:lnTo>
                    <a:pt x="200" y="329"/>
                  </a:lnTo>
                  <a:lnTo>
                    <a:pt x="259" y="381"/>
                  </a:lnTo>
                  <a:lnTo>
                    <a:pt x="294" y="416"/>
                  </a:lnTo>
                  <a:lnTo>
                    <a:pt x="332" y="443"/>
                  </a:lnTo>
                  <a:lnTo>
                    <a:pt x="398" y="470"/>
                  </a:lnTo>
                  <a:lnTo>
                    <a:pt x="420" y="477"/>
                  </a:lnTo>
                  <a:lnTo>
                    <a:pt x="438" y="470"/>
                  </a:lnTo>
                  <a:lnTo>
                    <a:pt x="453" y="436"/>
                  </a:lnTo>
                  <a:lnTo>
                    <a:pt x="448" y="393"/>
                  </a:lnTo>
                  <a:lnTo>
                    <a:pt x="436" y="363"/>
                  </a:lnTo>
                  <a:lnTo>
                    <a:pt x="422" y="348"/>
                  </a:lnTo>
                  <a:lnTo>
                    <a:pt x="403" y="337"/>
                  </a:lnTo>
                  <a:lnTo>
                    <a:pt x="378" y="316"/>
                  </a:lnTo>
                  <a:lnTo>
                    <a:pt x="338" y="284"/>
                  </a:lnTo>
                  <a:lnTo>
                    <a:pt x="299" y="251"/>
                  </a:lnTo>
                  <a:lnTo>
                    <a:pt x="253" y="206"/>
                  </a:lnTo>
                  <a:lnTo>
                    <a:pt x="240" y="190"/>
                  </a:lnTo>
                  <a:lnTo>
                    <a:pt x="239" y="174"/>
                  </a:lnTo>
                  <a:lnTo>
                    <a:pt x="249" y="174"/>
                  </a:lnTo>
                  <a:lnTo>
                    <a:pt x="249" y="174"/>
                  </a:lnTo>
                </a:path>
              </a:pathLst>
            </a:custGeom>
            <a:noFill/>
            <a:ln w="12700" cap="rnd" cmpd="sng">
              <a:solidFill>
                <a:srgbClr val="9966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60" name="Freeform 1036"/>
            <p:cNvSpPr>
              <a:spLocks/>
            </p:cNvSpPr>
            <p:nvPr/>
          </p:nvSpPr>
          <p:spPr bwMode="auto">
            <a:xfrm>
              <a:off x="4116" y="2321"/>
              <a:ext cx="858" cy="854"/>
            </a:xfrm>
            <a:custGeom>
              <a:avLst/>
              <a:gdLst/>
              <a:ahLst/>
              <a:cxnLst>
                <a:cxn ang="0">
                  <a:pos x="102" y="99"/>
                </a:cxn>
                <a:cxn ang="0">
                  <a:pos x="133" y="55"/>
                </a:cxn>
                <a:cxn ang="0">
                  <a:pos x="181" y="7"/>
                </a:cxn>
                <a:cxn ang="0">
                  <a:pos x="242" y="8"/>
                </a:cxn>
                <a:cxn ang="0">
                  <a:pos x="323" y="71"/>
                </a:cxn>
                <a:cxn ang="0">
                  <a:pos x="368" y="123"/>
                </a:cxn>
                <a:cxn ang="0">
                  <a:pos x="461" y="178"/>
                </a:cxn>
                <a:cxn ang="0">
                  <a:pos x="531" y="190"/>
                </a:cxn>
                <a:cxn ang="0">
                  <a:pos x="630" y="266"/>
                </a:cxn>
                <a:cxn ang="0">
                  <a:pos x="669" y="334"/>
                </a:cxn>
                <a:cxn ang="0">
                  <a:pos x="708" y="424"/>
                </a:cxn>
                <a:cxn ang="0">
                  <a:pos x="741" y="527"/>
                </a:cxn>
                <a:cxn ang="0">
                  <a:pos x="752" y="592"/>
                </a:cxn>
                <a:cxn ang="0">
                  <a:pos x="787" y="681"/>
                </a:cxn>
                <a:cxn ang="0">
                  <a:pos x="835" y="734"/>
                </a:cxn>
                <a:cxn ang="0">
                  <a:pos x="857" y="784"/>
                </a:cxn>
                <a:cxn ang="0">
                  <a:pos x="837" y="810"/>
                </a:cxn>
                <a:cxn ang="0">
                  <a:pos x="742" y="853"/>
                </a:cxn>
                <a:cxn ang="0">
                  <a:pos x="648" y="822"/>
                </a:cxn>
                <a:cxn ang="0">
                  <a:pos x="608" y="770"/>
                </a:cxn>
                <a:cxn ang="0">
                  <a:pos x="569" y="707"/>
                </a:cxn>
                <a:cxn ang="0">
                  <a:pos x="540" y="694"/>
                </a:cxn>
                <a:cxn ang="0">
                  <a:pos x="435" y="646"/>
                </a:cxn>
                <a:cxn ang="0">
                  <a:pos x="309" y="581"/>
                </a:cxn>
                <a:cxn ang="0">
                  <a:pos x="204" y="480"/>
                </a:cxn>
                <a:cxn ang="0">
                  <a:pos x="188" y="447"/>
                </a:cxn>
                <a:cxn ang="0">
                  <a:pos x="137" y="385"/>
                </a:cxn>
                <a:cxn ang="0">
                  <a:pos x="88" y="347"/>
                </a:cxn>
                <a:cxn ang="0">
                  <a:pos x="29" y="279"/>
                </a:cxn>
                <a:cxn ang="0">
                  <a:pos x="0" y="210"/>
                </a:cxn>
                <a:cxn ang="0">
                  <a:pos x="22" y="156"/>
                </a:cxn>
                <a:cxn ang="0">
                  <a:pos x="73" y="129"/>
                </a:cxn>
              </a:cxnLst>
              <a:rect l="0" t="0" r="r" b="b"/>
              <a:pathLst>
                <a:path w="858" h="854">
                  <a:moveTo>
                    <a:pt x="73" y="129"/>
                  </a:moveTo>
                  <a:lnTo>
                    <a:pt x="102" y="99"/>
                  </a:lnTo>
                  <a:lnTo>
                    <a:pt x="118" y="77"/>
                  </a:lnTo>
                  <a:lnTo>
                    <a:pt x="133" y="55"/>
                  </a:lnTo>
                  <a:lnTo>
                    <a:pt x="162" y="26"/>
                  </a:lnTo>
                  <a:lnTo>
                    <a:pt x="181" y="7"/>
                  </a:lnTo>
                  <a:lnTo>
                    <a:pt x="202" y="0"/>
                  </a:lnTo>
                  <a:lnTo>
                    <a:pt x="242" y="8"/>
                  </a:lnTo>
                  <a:lnTo>
                    <a:pt x="282" y="39"/>
                  </a:lnTo>
                  <a:lnTo>
                    <a:pt x="323" y="71"/>
                  </a:lnTo>
                  <a:lnTo>
                    <a:pt x="345" y="98"/>
                  </a:lnTo>
                  <a:lnTo>
                    <a:pt x="368" y="123"/>
                  </a:lnTo>
                  <a:lnTo>
                    <a:pt x="411" y="155"/>
                  </a:lnTo>
                  <a:lnTo>
                    <a:pt x="461" y="178"/>
                  </a:lnTo>
                  <a:lnTo>
                    <a:pt x="496" y="183"/>
                  </a:lnTo>
                  <a:lnTo>
                    <a:pt x="531" y="190"/>
                  </a:lnTo>
                  <a:lnTo>
                    <a:pt x="579" y="219"/>
                  </a:lnTo>
                  <a:lnTo>
                    <a:pt x="630" y="266"/>
                  </a:lnTo>
                  <a:lnTo>
                    <a:pt x="645" y="292"/>
                  </a:lnTo>
                  <a:lnTo>
                    <a:pt x="669" y="334"/>
                  </a:lnTo>
                  <a:lnTo>
                    <a:pt x="690" y="377"/>
                  </a:lnTo>
                  <a:lnTo>
                    <a:pt x="708" y="424"/>
                  </a:lnTo>
                  <a:lnTo>
                    <a:pt x="728" y="476"/>
                  </a:lnTo>
                  <a:lnTo>
                    <a:pt x="741" y="527"/>
                  </a:lnTo>
                  <a:lnTo>
                    <a:pt x="746" y="560"/>
                  </a:lnTo>
                  <a:lnTo>
                    <a:pt x="752" y="592"/>
                  </a:lnTo>
                  <a:lnTo>
                    <a:pt x="768" y="643"/>
                  </a:lnTo>
                  <a:lnTo>
                    <a:pt x="787" y="681"/>
                  </a:lnTo>
                  <a:lnTo>
                    <a:pt x="813" y="714"/>
                  </a:lnTo>
                  <a:lnTo>
                    <a:pt x="835" y="734"/>
                  </a:lnTo>
                  <a:lnTo>
                    <a:pt x="851" y="752"/>
                  </a:lnTo>
                  <a:lnTo>
                    <a:pt x="857" y="784"/>
                  </a:lnTo>
                  <a:lnTo>
                    <a:pt x="852" y="799"/>
                  </a:lnTo>
                  <a:lnTo>
                    <a:pt x="837" y="810"/>
                  </a:lnTo>
                  <a:lnTo>
                    <a:pt x="782" y="839"/>
                  </a:lnTo>
                  <a:lnTo>
                    <a:pt x="742" y="853"/>
                  </a:lnTo>
                  <a:lnTo>
                    <a:pt x="702" y="847"/>
                  </a:lnTo>
                  <a:lnTo>
                    <a:pt x="648" y="822"/>
                  </a:lnTo>
                  <a:lnTo>
                    <a:pt x="620" y="798"/>
                  </a:lnTo>
                  <a:lnTo>
                    <a:pt x="608" y="770"/>
                  </a:lnTo>
                  <a:lnTo>
                    <a:pt x="596" y="739"/>
                  </a:lnTo>
                  <a:lnTo>
                    <a:pt x="569" y="707"/>
                  </a:lnTo>
                  <a:lnTo>
                    <a:pt x="555" y="699"/>
                  </a:lnTo>
                  <a:lnTo>
                    <a:pt x="540" y="694"/>
                  </a:lnTo>
                  <a:lnTo>
                    <a:pt x="480" y="665"/>
                  </a:lnTo>
                  <a:lnTo>
                    <a:pt x="435" y="646"/>
                  </a:lnTo>
                  <a:lnTo>
                    <a:pt x="369" y="619"/>
                  </a:lnTo>
                  <a:lnTo>
                    <a:pt x="309" y="581"/>
                  </a:lnTo>
                  <a:lnTo>
                    <a:pt x="222" y="501"/>
                  </a:lnTo>
                  <a:lnTo>
                    <a:pt x="204" y="480"/>
                  </a:lnTo>
                  <a:lnTo>
                    <a:pt x="196" y="464"/>
                  </a:lnTo>
                  <a:lnTo>
                    <a:pt x="188" y="447"/>
                  </a:lnTo>
                  <a:lnTo>
                    <a:pt x="172" y="424"/>
                  </a:lnTo>
                  <a:lnTo>
                    <a:pt x="137" y="385"/>
                  </a:lnTo>
                  <a:lnTo>
                    <a:pt x="113" y="366"/>
                  </a:lnTo>
                  <a:lnTo>
                    <a:pt x="88" y="347"/>
                  </a:lnTo>
                  <a:lnTo>
                    <a:pt x="53" y="308"/>
                  </a:lnTo>
                  <a:lnTo>
                    <a:pt x="29" y="279"/>
                  </a:lnTo>
                  <a:lnTo>
                    <a:pt x="14" y="245"/>
                  </a:lnTo>
                  <a:lnTo>
                    <a:pt x="0" y="210"/>
                  </a:lnTo>
                  <a:lnTo>
                    <a:pt x="4" y="180"/>
                  </a:lnTo>
                  <a:lnTo>
                    <a:pt x="22" y="156"/>
                  </a:lnTo>
                  <a:lnTo>
                    <a:pt x="53" y="142"/>
                  </a:lnTo>
                  <a:lnTo>
                    <a:pt x="73" y="129"/>
                  </a:lnTo>
                  <a:lnTo>
                    <a:pt x="73" y="129"/>
                  </a:lnTo>
                </a:path>
              </a:pathLst>
            </a:custGeom>
            <a:noFill/>
            <a:ln w="12700" cap="rnd" cmpd="sng">
              <a:solidFill>
                <a:srgbClr val="9966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61" name="Freeform 1037"/>
            <p:cNvSpPr>
              <a:spLocks/>
            </p:cNvSpPr>
            <p:nvPr/>
          </p:nvSpPr>
          <p:spPr bwMode="auto">
            <a:xfrm>
              <a:off x="3997" y="2235"/>
              <a:ext cx="1069" cy="1099"/>
            </a:xfrm>
            <a:custGeom>
              <a:avLst/>
              <a:gdLst/>
              <a:ahLst/>
              <a:cxnLst>
                <a:cxn ang="0">
                  <a:pos x="64" y="186"/>
                </a:cxn>
                <a:cxn ang="0">
                  <a:pos x="120" y="145"/>
                </a:cxn>
                <a:cxn ang="0">
                  <a:pos x="161" y="142"/>
                </a:cxn>
                <a:cxn ang="0">
                  <a:pos x="199" y="132"/>
                </a:cxn>
                <a:cxn ang="0">
                  <a:pos x="244" y="77"/>
                </a:cxn>
                <a:cxn ang="0">
                  <a:pos x="288" y="16"/>
                </a:cxn>
                <a:cxn ang="0">
                  <a:pos x="354" y="0"/>
                </a:cxn>
                <a:cxn ang="0">
                  <a:pos x="399" y="10"/>
                </a:cxn>
                <a:cxn ang="0">
                  <a:pos x="497" y="19"/>
                </a:cxn>
                <a:cxn ang="0">
                  <a:pos x="598" y="37"/>
                </a:cxn>
                <a:cxn ang="0">
                  <a:pos x="649" y="53"/>
                </a:cxn>
                <a:cxn ang="0">
                  <a:pos x="730" y="129"/>
                </a:cxn>
                <a:cxn ang="0">
                  <a:pos x="764" y="196"/>
                </a:cxn>
                <a:cxn ang="0">
                  <a:pos x="782" y="244"/>
                </a:cxn>
                <a:cxn ang="0">
                  <a:pos x="804" y="286"/>
                </a:cxn>
                <a:cxn ang="0">
                  <a:pos x="864" y="323"/>
                </a:cxn>
                <a:cxn ang="0">
                  <a:pos x="923" y="363"/>
                </a:cxn>
                <a:cxn ang="0">
                  <a:pos x="943" y="414"/>
                </a:cxn>
                <a:cxn ang="0">
                  <a:pos x="993" y="504"/>
                </a:cxn>
                <a:cxn ang="0">
                  <a:pos x="1032" y="609"/>
                </a:cxn>
                <a:cxn ang="0">
                  <a:pos x="1052" y="723"/>
                </a:cxn>
                <a:cxn ang="0">
                  <a:pos x="1062" y="928"/>
                </a:cxn>
                <a:cxn ang="0">
                  <a:pos x="1049" y="988"/>
                </a:cxn>
                <a:cxn ang="0">
                  <a:pos x="1021" y="1027"/>
                </a:cxn>
                <a:cxn ang="0">
                  <a:pos x="983" y="1038"/>
                </a:cxn>
                <a:cxn ang="0">
                  <a:pos x="892" y="1058"/>
                </a:cxn>
                <a:cxn ang="0">
                  <a:pos x="804" y="1087"/>
                </a:cxn>
                <a:cxn ang="0">
                  <a:pos x="737" y="1098"/>
                </a:cxn>
                <a:cxn ang="0">
                  <a:pos x="663" y="1074"/>
                </a:cxn>
                <a:cxn ang="0">
                  <a:pos x="587" y="1017"/>
                </a:cxn>
                <a:cxn ang="0">
                  <a:pos x="560" y="963"/>
                </a:cxn>
                <a:cxn ang="0">
                  <a:pos x="548" y="903"/>
                </a:cxn>
                <a:cxn ang="0">
                  <a:pos x="523" y="836"/>
                </a:cxn>
                <a:cxn ang="0">
                  <a:pos x="465" y="766"/>
                </a:cxn>
                <a:cxn ang="0">
                  <a:pos x="395" y="725"/>
                </a:cxn>
                <a:cxn ang="0">
                  <a:pos x="317" y="695"/>
                </a:cxn>
                <a:cxn ang="0">
                  <a:pos x="208" y="627"/>
                </a:cxn>
                <a:cxn ang="0">
                  <a:pos x="124" y="570"/>
                </a:cxn>
                <a:cxn ang="0">
                  <a:pos x="38" y="452"/>
                </a:cxn>
                <a:cxn ang="0">
                  <a:pos x="13" y="351"/>
                </a:cxn>
                <a:cxn ang="0">
                  <a:pos x="0" y="276"/>
                </a:cxn>
                <a:cxn ang="0">
                  <a:pos x="14" y="221"/>
                </a:cxn>
                <a:cxn ang="0">
                  <a:pos x="60" y="196"/>
                </a:cxn>
                <a:cxn ang="0">
                  <a:pos x="50" y="209"/>
                </a:cxn>
              </a:cxnLst>
              <a:rect l="0" t="0" r="r" b="b"/>
              <a:pathLst>
                <a:path w="1069" h="1099">
                  <a:moveTo>
                    <a:pt x="50" y="209"/>
                  </a:moveTo>
                  <a:lnTo>
                    <a:pt x="64" y="186"/>
                  </a:lnTo>
                  <a:lnTo>
                    <a:pt x="90" y="158"/>
                  </a:lnTo>
                  <a:lnTo>
                    <a:pt x="120" y="145"/>
                  </a:lnTo>
                  <a:lnTo>
                    <a:pt x="145" y="140"/>
                  </a:lnTo>
                  <a:lnTo>
                    <a:pt x="161" y="142"/>
                  </a:lnTo>
                  <a:lnTo>
                    <a:pt x="177" y="141"/>
                  </a:lnTo>
                  <a:lnTo>
                    <a:pt x="199" y="132"/>
                  </a:lnTo>
                  <a:lnTo>
                    <a:pt x="229" y="104"/>
                  </a:lnTo>
                  <a:lnTo>
                    <a:pt x="244" y="77"/>
                  </a:lnTo>
                  <a:lnTo>
                    <a:pt x="258" y="48"/>
                  </a:lnTo>
                  <a:lnTo>
                    <a:pt x="288" y="16"/>
                  </a:lnTo>
                  <a:lnTo>
                    <a:pt x="318" y="4"/>
                  </a:lnTo>
                  <a:lnTo>
                    <a:pt x="354" y="0"/>
                  </a:lnTo>
                  <a:lnTo>
                    <a:pt x="377" y="3"/>
                  </a:lnTo>
                  <a:lnTo>
                    <a:pt x="399" y="10"/>
                  </a:lnTo>
                  <a:lnTo>
                    <a:pt x="437" y="16"/>
                  </a:lnTo>
                  <a:lnTo>
                    <a:pt x="497" y="19"/>
                  </a:lnTo>
                  <a:lnTo>
                    <a:pt x="556" y="29"/>
                  </a:lnTo>
                  <a:lnTo>
                    <a:pt x="598" y="37"/>
                  </a:lnTo>
                  <a:lnTo>
                    <a:pt x="624" y="42"/>
                  </a:lnTo>
                  <a:lnTo>
                    <a:pt x="649" y="53"/>
                  </a:lnTo>
                  <a:lnTo>
                    <a:pt x="685" y="80"/>
                  </a:lnTo>
                  <a:lnTo>
                    <a:pt x="730" y="129"/>
                  </a:lnTo>
                  <a:lnTo>
                    <a:pt x="743" y="154"/>
                  </a:lnTo>
                  <a:lnTo>
                    <a:pt x="764" y="196"/>
                  </a:lnTo>
                  <a:lnTo>
                    <a:pt x="777" y="224"/>
                  </a:lnTo>
                  <a:lnTo>
                    <a:pt x="782" y="244"/>
                  </a:lnTo>
                  <a:lnTo>
                    <a:pt x="788" y="262"/>
                  </a:lnTo>
                  <a:lnTo>
                    <a:pt x="804" y="286"/>
                  </a:lnTo>
                  <a:lnTo>
                    <a:pt x="837" y="315"/>
                  </a:lnTo>
                  <a:lnTo>
                    <a:pt x="864" y="323"/>
                  </a:lnTo>
                  <a:lnTo>
                    <a:pt x="891" y="332"/>
                  </a:lnTo>
                  <a:lnTo>
                    <a:pt x="923" y="363"/>
                  </a:lnTo>
                  <a:lnTo>
                    <a:pt x="934" y="386"/>
                  </a:lnTo>
                  <a:lnTo>
                    <a:pt x="943" y="414"/>
                  </a:lnTo>
                  <a:lnTo>
                    <a:pt x="968" y="458"/>
                  </a:lnTo>
                  <a:lnTo>
                    <a:pt x="993" y="504"/>
                  </a:lnTo>
                  <a:lnTo>
                    <a:pt x="1018" y="568"/>
                  </a:lnTo>
                  <a:lnTo>
                    <a:pt x="1032" y="609"/>
                  </a:lnTo>
                  <a:lnTo>
                    <a:pt x="1041" y="651"/>
                  </a:lnTo>
                  <a:lnTo>
                    <a:pt x="1052" y="723"/>
                  </a:lnTo>
                  <a:lnTo>
                    <a:pt x="1068" y="825"/>
                  </a:lnTo>
                  <a:lnTo>
                    <a:pt x="1062" y="928"/>
                  </a:lnTo>
                  <a:lnTo>
                    <a:pt x="1052" y="967"/>
                  </a:lnTo>
                  <a:lnTo>
                    <a:pt x="1049" y="988"/>
                  </a:lnTo>
                  <a:lnTo>
                    <a:pt x="1042" y="1005"/>
                  </a:lnTo>
                  <a:lnTo>
                    <a:pt x="1021" y="1027"/>
                  </a:lnTo>
                  <a:lnTo>
                    <a:pt x="1004" y="1036"/>
                  </a:lnTo>
                  <a:lnTo>
                    <a:pt x="983" y="1038"/>
                  </a:lnTo>
                  <a:lnTo>
                    <a:pt x="953" y="1044"/>
                  </a:lnTo>
                  <a:lnTo>
                    <a:pt x="892" y="1058"/>
                  </a:lnTo>
                  <a:lnTo>
                    <a:pt x="843" y="1074"/>
                  </a:lnTo>
                  <a:lnTo>
                    <a:pt x="804" y="1087"/>
                  </a:lnTo>
                  <a:lnTo>
                    <a:pt x="770" y="1096"/>
                  </a:lnTo>
                  <a:lnTo>
                    <a:pt x="737" y="1098"/>
                  </a:lnTo>
                  <a:lnTo>
                    <a:pt x="703" y="1092"/>
                  </a:lnTo>
                  <a:lnTo>
                    <a:pt x="663" y="1074"/>
                  </a:lnTo>
                  <a:lnTo>
                    <a:pt x="615" y="1044"/>
                  </a:lnTo>
                  <a:lnTo>
                    <a:pt x="587" y="1017"/>
                  </a:lnTo>
                  <a:lnTo>
                    <a:pt x="569" y="991"/>
                  </a:lnTo>
                  <a:lnTo>
                    <a:pt x="560" y="963"/>
                  </a:lnTo>
                  <a:lnTo>
                    <a:pt x="553" y="934"/>
                  </a:lnTo>
                  <a:lnTo>
                    <a:pt x="548" y="903"/>
                  </a:lnTo>
                  <a:lnTo>
                    <a:pt x="539" y="870"/>
                  </a:lnTo>
                  <a:lnTo>
                    <a:pt x="523" y="836"/>
                  </a:lnTo>
                  <a:lnTo>
                    <a:pt x="497" y="800"/>
                  </a:lnTo>
                  <a:lnTo>
                    <a:pt x="465" y="766"/>
                  </a:lnTo>
                  <a:lnTo>
                    <a:pt x="438" y="745"/>
                  </a:lnTo>
                  <a:lnTo>
                    <a:pt x="395" y="725"/>
                  </a:lnTo>
                  <a:lnTo>
                    <a:pt x="348" y="710"/>
                  </a:lnTo>
                  <a:lnTo>
                    <a:pt x="317" y="695"/>
                  </a:lnTo>
                  <a:lnTo>
                    <a:pt x="278" y="671"/>
                  </a:lnTo>
                  <a:lnTo>
                    <a:pt x="208" y="627"/>
                  </a:lnTo>
                  <a:lnTo>
                    <a:pt x="163" y="602"/>
                  </a:lnTo>
                  <a:lnTo>
                    <a:pt x="124" y="570"/>
                  </a:lnTo>
                  <a:lnTo>
                    <a:pt x="70" y="504"/>
                  </a:lnTo>
                  <a:lnTo>
                    <a:pt x="38" y="452"/>
                  </a:lnTo>
                  <a:lnTo>
                    <a:pt x="20" y="389"/>
                  </a:lnTo>
                  <a:lnTo>
                    <a:pt x="13" y="351"/>
                  </a:lnTo>
                  <a:lnTo>
                    <a:pt x="11" y="312"/>
                  </a:lnTo>
                  <a:lnTo>
                    <a:pt x="0" y="276"/>
                  </a:lnTo>
                  <a:lnTo>
                    <a:pt x="0" y="247"/>
                  </a:lnTo>
                  <a:lnTo>
                    <a:pt x="14" y="221"/>
                  </a:lnTo>
                  <a:lnTo>
                    <a:pt x="33" y="204"/>
                  </a:lnTo>
                  <a:lnTo>
                    <a:pt x="60" y="196"/>
                  </a:lnTo>
                  <a:lnTo>
                    <a:pt x="50" y="209"/>
                  </a:lnTo>
                  <a:lnTo>
                    <a:pt x="50" y="209"/>
                  </a:lnTo>
                </a:path>
              </a:pathLst>
            </a:custGeom>
            <a:noFill/>
            <a:ln w="12700" cap="rnd" cmpd="sng">
              <a:solidFill>
                <a:srgbClr val="9966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0462" name="Freeform 1038"/>
          <p:cNvSpPr>
            <a:spLocks/>
          </p:cNvSpPr>
          <p:nvPr/>
        </p:nvSpPr>
        <p:spPr bwMode="auto">
          <a:xfrm>
            <a:off x="336550" y="3951288"/>
            <a:ext cx="3787775" cy="1476375"/>
          </a:xfrm>
          <a:custGeom>
            <a:avLst/>
            <a:gdLst/>
            <a:ahLst/>
            <a:cxnLst>
              <a:cxn ang="0">
                <a:pos x="712" y="221"/>
              </a:cxn>
              <a:cxn ang="0">
                <a:pos x="598" y="247"/>
              </a:cxn>
              <a:cxn ang="0">
                <a:pos x="478" y="266"/>
              </a:cxn>
              <a:cxn ang="0">
                <a:pos x="346" y="303"/>
              </a:cxn>
              <a:cxn ang="0">
                <a:pos x="263" y="334"/>
              </a:cxn>
              <a:cxn ang="0">
                <a:pos x="167" y="359"/>
              </a:cxn>
              <a:cxn ang="0">
                <a:pos x="113" y="370"/>
              </a:cxn>
              <a:cxn ang="0">
                <a:pos x="62" y="420"/>
              </a:cxn>
              <a:cxn ang="0">
                <a:pos x="8" y="536"/>
              </a:cxn>
              <a:cxn ang="0">
                <a:pos x="4" y="592"/>
              </a:cxn>
              <a:cxn ang="0">
                <a:pos x="30" y="633"/>
              </a:cxn>
              <a:cxn ang="0">
                <a:pos x="76" y="658"/>
              </a:cxn>
              <a:cxn ang="0">
                <a:pos x="121" y="664"/>
              </a:cxn>
              <a:cxn ang="0">
                <a:pos x="220" y="703"/>
              </a:cxn>
              <a:cxn ang="0">
                <a:pos x="358" y="790"/>
              </a:cxn>
              <a:cxn ang="0">
                <a:pos x="401" y="827"/>
              </a:cxn>
              <a:cxn ang="0">
                <a:pos x="449" y="858"/>
              </a:cxn>
              <a:cxn ang="0">
                <a:pos x="528" y="888"/>
              </a:cxn>
              <a:cxn ang="0">
                <a:pos x="618" y="902"/>
              </a:cxn>
              <a:cxn ang="0">
                <a:pos x="784" y="917"/>
              </a:cxn>
              <a:cxn ang="0">
                <a:pos x="980" y="922"/>
              </a:cxn>
              <a:cxn ang="0">
                <a:pos x="1113" y="929"/>
              </a:cxn>
              <a:cxn ang="0">
                <a:pos x="1227" y="910"/>
              </a:cxn>
              <a:cxn ang="0">
                <a:pos x="1368" y="838"/>
              </a:cxn>
              <a:cxn ang="0">
                <a:pos x="1404" y="803"/>
              </a:cxn>
              <a:cxn ang="0">
                <a:pos x="1413" y="728"/>
              </a:cxn>
              <a:cxn ang="0">
                <a:pos x="1400" y="698"/>
              </a:cxn>
              <a:cxn ang="0">
                <a:pos x="1416" y="655"/>
              </a:cxn>
              <a:cxn ang="0">
                <a:pos x="1450" y="633"/>
              </a:cxn>
              <a:cxn ang="0">
                <a:pos x="1508" y="593"/>
              </a:cxn>
              <a:cxn ang="0">
                <a:pos x="1616" y="538"/>
              </a:cxn>
              <a:cxn ang="0">
                <a:pos x="1714" y="503"/>
              </a:cxn>
              <a:cxn ang="0">
                <a:pos x="1831" y="473"/>
              </a:cxn>
              <a:cxn ang="0">
                <a:pos x="1922" y="449"/>
              </a:cxn>
              <a:cxn ang="0">
                <a:pos x="1988" y="422"/>
              </a:cxn>
              <a:cxn ang="0">
                <a:pos x="2090" y="399"/>
              </a:cxn>
              <a:cxn ang="0">
                <a:pos x="2149" y="397"/>
              </a:cxn>
              <a:cxn ang="0">
                <a:pos x="2259" y="355"/>
              </a:cxn>
              <a:cxn ang="0">
                <a:pos x="2325" y="292"/>
              </a:cxn>
              <a:cxn ang="0">
                <a:pos x="2368" y="216"/>
              </a:cxn>
              <a:cxn ang="0">
                <a:pos x="2385" y="168"/>
              </a:cxn>
              <a:cxn ang="0">
                <a:pos x="2344" y="88"/>
              </a:cxn>
              <a:cxn ang="0">
                <a:pos x="2306" y="65"/>
              </a:cxn>
              <a:cxn ang="0">
                <a:pos x="2251" y="25"/>
              </a:cxn>
              <a:cxn ang="0">
                <a:pos x="2178" y="0"/>
              </a:cxn>
              <a:cxn ang="0">
                <a:pos x="2019" y="0"/>
              </a:cxn>
              <a:cxn ang="0">
                <a:pos x="1876" y="10"/>
              </a:cxn>
              <a:cxn ang="0">
                <a:pos x="1770" y="28"/>
              </a:cxn>
              <a:cxn ang="0">
                <a:pos x="1627" y="47"/>
              </a:cxn>
              <a:cxn ang="0">
                <a:pos x="1447" y="54"/>
              </a:cxn>
              <a:cxn ang="0">
                <a:pos x="1320" y="59"/>
              </a:cxn>
              <a:cxn ang="0">
                <a:pos x="1248" y="55"/>
              </a:cxn>
              <a:cxn ang="0">
                <a:pos x="1180" y="59"/>
              </a:cxn>
              <a:cxn ang="0">
                <a:pos x="1048" y="92"/>
              </a:cxn>
              <a:cxn ang="0">
                <a:pos x="923" y="144"/>
              </a:cxn>
              <a:cxn ang="0">
                <a:pos x="767" y="201"/>
              </a:cxn>
            </a:cxnLst>
            <a:rect l="0" t="0" r="r" b="b"/>
            <a:pathLst>
              <a:path w="2386" h="930">
                <a:moveTo>
                  <a:pt x="767" y="201"/>
                </a:moveTo>
                <a:lnTo>
                  <a:pt x="712" y="221"/>
                </a:lnTo>
                <a:lnTo>
                  <a:pt x="656" y="237"/>
                </a:lnTo>
                <a:lnTo>
                  <a:pt x="598" y="247"/>
                </a:lnTo>
                <a:lnTo>
                  <a:pt x="541" y="255"/>
                </a:lnTo>
                <a:lnTo>
                  <a:pt x="478" y="266"/>
                </a:lnTo>
                <a:lnTo>
                  <a:pt x="417" y="282"/>
                </a:lnTo>
                <a:lnTo>
                  <a:pt x="346" y="303"/>
                </a:lnTo>
                <a:lnTo>
                  <a:pt x="305" y="319"/>
                </a:lnTo>
                <a:lnTo>
                  <a:pt x="263" y="334"/>
                </a:lnTo>
                <a:lnTo>
                  <a:pt x="193" y="355"/>
                </a:lnTo>
                <a:lnTo>
                  <a:pt x="167" y="359"/>
                </a:lnTo>
                <a:lnTo>
                  <a:pt x="150" y="359"/>
                </a:lnTo>
                <a:lnTo>
                  <a:pt x="113" y="370"/>
                </a:lnTo>
                <a:lnTo>
                  <a:pt x="82" y="390"/>
                </a:lnTo>
                <a:lnTo>
                  <a:pt x="62" y="420"/>
                </a:lnTo>
                <a:lnTo>
                  <a:pt x="25" y="475"/>
                </a:lnTo>
                <a:lnTo>
                  <a:pt x="8" y="536"/>
                </a:lnTo>
                <a:lnTo>
                  <a:pt x="0" y="563"/>
                </a:lnTo>
                <a:lnTo>
                  <a:pt x="4" y="592"/>
                </a:lnTo>
                <a:lnTo>
                  <a:pt x="19" y="619"/>
                </a:lnTo>
                <a:lnTo>
                  <a:pt x="30" y="633"/>
                </a:lnTo>
                <a:lnTo>
                  <a:pt x="46" y="645"/>
                </a:lnTo>
                <a:lnTo>
                  <a:pt x="76" y="658"/>
                </a:lnTo>
                <a:lnTo>
                  <a:pt x="98" y="662"/>
                </a:lnTo>
                <a:lnTo>
                  <a:pt x="121" y="664"/>
                </a:lnTo>
                <a:lnTo>
                  <a:pt x="155" y="674"/>
                </a:lnTo>
                <a:lnTo>
                  <a:pt x="220" y="703"/>
                </a:lnTo>
                <a:lnTo>
                  <a:pt x="281" y="740"/>
                </a:lnTo>
                <a:lnTo>
                  <a:pt x="358" y="790"/>
                </a:lnTo>
                <a:lnTo>
                  <a:pt x="385" y="812"/>
                </a:lnTo>
                <a:lnTo>
                  <a:pt x="401" y="827"/>
                </a:lnTo>
                <a:lnTo>
                  <a:pt x="417" y="841"/>
                </a:lnTo>
                <a:lnTo>
                  <a:pt x="449" y="858"/>
                </a:lnTo>
                <a:lnTo>
                  <a:pt x="497" y="879"/>
                </a:lnTo>
                <a:lnTo>
                  <a:pt x="528" y="888"/>
                </a:lnTo>
                <a:lnTo>
                  <a:pt x="562" y="893"/>
                </a:lnTo>
                <a:lnTo>
                  <a:pt x="618" y="902"/>
                </a:lnTo>
                <a:lnTo>
                  <a:pt x="700" y="916"/>
                </a:lnTo>
                <a:lnTo>
                  <a:pt x="784" y="917"/>
                </a:lnTo>
                <a:lnTo>
                  <a:pt x="893" y="918"/>
                </a:lnTo>
                <a:lnTo>
                  <a:pt x="980" y="922"/>
                </a:lnTo>
                <a:lnTo>
                  <a:pt x="1051" y="927"/>
                </a:lnTo>
                <a:lnTo>
                  <a:pt x="1113" y="929"/>
                </a:lnTo>
                <a:lnTo>
                  <a:pt x="1170" y="924"/>
                </a:lnTo>
                <a:lnTo>
                  <a:pt x="1227" y="910"/>
                </a:lnTo>
                <a:lnTo>
                  <a:pt x="1292" y="882"/>
                </a:lnTo>
                <a:lnTo>
                  <a:pt x="1368" y="838"/>
                </a:lnTo>
                <a:lnTo>
                  <a:pt x="1393" y="820"/>
                </a:lnTo>
                <a:lnTo>
                  <a:pt x="1404" y="803"/>
                </a:lnTo>
                <a:lnTo>
                  <a:pt x="1415" y="751"/>
                </a:lnTo>
                <a:lnTo>
                  <a:pt x="1413" y="728"/>
                </a:lnTo>
                <a:lnTo>
                  <a:pt x="1406" y="713"/>
                </a:lnTo>
                <a:lnTo>
                  <a:pt x="1400" y="698"/>
                </a:lnTo>
                <a:lnTo>
                  <a:pt x="1404" y="677"/>
                </a:lnTo>
                <a:lnTo>
                  <a:pt x="1416" y="655"/>
                </a:lnTo>
                <a:lnTo>
                  <a:pt x="1430" y="643"/>
                </a:lnTo>
                <a:lnTo>
                  <a:pt x="1450" y="633"/>
                </a:lnTo>
                <a:lnTo>
                  <a:pt x="1478" y="616"/>
                </a:lnTo>
                <a:lnTo>
                  <a:pt x="1508" y="593"/>
                </a:lnTo>
                <a:lnTo>
                  <a:pt x="1542" y="574"/>
                </a:lnTo>
                <a:lnTo>
                  <a:pt x="1616" y="538"/>
                </a:lnTo>
                <a:lnTo>
                  <a:pt x="1664" y="518"/>
                </a:lnTo>
                <a:lnTo>
                  <a:pt x="1714" y="503"/>
                </a:lnTo>
                <a:lnTo>
                  <a:pt x="1798" y="481"/>
                </a:lnTo>
                <a:lnTo>
                  <a:pt x="1831" y="473"/>
                </a:lnTo>
                <a:lnTo>
                  <a:pt x="1866" y="466"/>
                </a:lnTo>
                <a:lnTo>
                  <a:pt x="1922" y="449"/>
                </a:lnTo>
                <a:lnTo>
                  <a:pt x="1954" y="435"/>
                </a:lnTo>
                <a:lnTo>
                  <a:pt x="1988" y="422"/>
                </a:lnTo>
                <a:lnTo>
                  <a:pt x="2044" y="407"/>
                </a:lnTo>
                <a:lnTo>
                  <a:pt x="2090" y="399"/>
                </a:lnTo>
                <a:lnTo>
                  <a:pt x="2120" y="399"/>
                </a:lnTo>
                <a:lnTo>
                  <a:pt x="2149" y="397"/>
                </a:lnTo>
                <a:lnTo>
                  <a:pt x="2193" y="388"/>
                </a:lnTo>
                <a:lnTo>
                  <a:pt x="2259" y="355"/>
                </a:lnTo>
                <a:lnTo>
                  <a:pt x="2302" y="318"/>
                </a:lnTo>
                <a:lnTo>
                  <a:pt x="2325" y="292"/>
                </a:lnTo>
                <a:lnTo>
                  <a:pt x="2343" y="263"/>
                </a:lnTo>
                <a:lnTo>
                  <a:pt x="2368" y="216"/>
                </a:lnTo>
                <a:lnTo>
                  <a:pt x="2382" y="192"/>
                </a:lnTo>
                <a:lnTo>
                  <a:pt x="2385" y="168"/>
                </a:lnTo>
                <a:lnTo>
                  <a:pt x="2366" y="114"/>
                </a:lnTo>
                <a:lnTo>
                  <a:pt x="2344" y="88"/>
                </a:lnTo>
                <a:lnTo>
                  <a:pt x="2327" y="76"/>
                </a:lnTo>
                <a:lnTo>
                  <a:pt x="2306" y="65"/>
                </a:lnTo>
                <a:lnTo>
                  <a:pt x="2275" y="45"/>
                </a:lnTo>
                <a:lnTo>
                  <a:pt x="2251" y="25"/>
                </a:lnTo>
                <a:lnTo>
                  <a:pt x="2224" y="12"/>
                </a:lnTo>
                <a:lnTo>
                  <a:pt x="2178" y="0"/>
                </a:lnTo>
                <a:lnTo>
                  <a:pt x="2129" y="0"/>
                </a:lnTo>
                <a:lnTo>
                  <a:pt x="2019" y="0"/>
                </a:lnTo>
                <a:lnTo>
                  <a:pt x="1938" y="3"/>
                </a:lnTo>
                <a:lnTo>
                  <a:pt x="1876" y="10"/>
                </a:lnTo>
                <a:lnTo>
                  <a:pt x="1823" y="18"/>
                </a:lnTo>
                <a:lnTo>
                  <a:pt x="1770" y="28"/>
                </a:lnTo>
                <a:lnTo>
                  <a:pt x="1708" y="38"/>
                </a:lnTo>
                <a:lnTo>
                  <a:pt x="1627" y="47"/>
                </a:lnTo>
                <a:lnTo>
                  <a:pt x="1517" y="54"/>
                </a:lnTo>
                <a:lnTo>
                  <a:pt x="1447" y="54"/>
                </a:lnTo>
                <a:lnTo>
                  <a:pt x="1378" y="55"/>
                </a:lnTo>
                <a:lnTo>
                  <a:pt x="1320" y="59"/>
                </a:lnTo>
                <a:lnTo>
                  <a:pt x="1275" y="58"/>
                </a:lnTo>
                <a:lnTo>
                  <a:pt x="1248" y="55"/>
                </a:lnTo>
                <a:lnTo>
                  <a:pt x="1222" y="55"/>
                </a:lnTo>
                <a:lnTo>
                  <a:pt x="1180" y="59"/>
                </a:lnTo>
                <a:lnTo>
                  <a:pt x="1096" y="75"/>
                </a:lnTo>
                <a:lnTo>
                  <a:pt x="1048" y="92"/>
                </a:lnTo>
                <a:lnTo>
                  <a:pt x="1001" y="113"/>
                </a:lnTo>
                <a:lnTo>
                  <a:pt x="923" y="144"/>
                </a:lnTo>
                <a:lnTo>
                  <a:pt x="845" y="172"/>
                </a:lnTo>
                <a:lnTo>
                  <a:pt x="767" y="201"/>
                </a:lnTo>
                <a:lnTo>
                  <a:pt x="767" y="201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63" name="Freeform 1039"/>
          <p:cNvSpPr>
            <a:spLocks/>
          </p:cNvSpPr>
          <p:nvPr/>
        </p:nvSpPr>
        <p:spPr bwMode="auto">
          <a:xfrm>
            <a:off x="814388" y="4005263"/>
            <a:ext cx="3073400" cy="1174750"/>
          </a:xfrm>
          <a:custGeom>
            <a:avLst/>
            <a:gdLst/>
            <a:ahLst/>
            <a:cxnLst>
              <a:cxn ang="0">
                <a:pos x="1067" y="80"/>
              </a:cxn>
              <a:cxn ang="0">
                <a:pos x="863" y="137"/>
              </a:cxn>
              <a:cxn ang="0">
                <a:pos x="606" y="212"/>
              </a:cxn>
              <a:cxn ang="0">
                <a:pos x="498" y="241"/>
              </a:cxn>
              <a:cxn ang="0">
                <a:pos x="398" y="300"/>
              </a:cxn>
              <a:cxn ang="0">
                <a:pos x="378" y="332"/>
              </a:cxn>
              <a:cxn ang="0">
                <a:pos x="322" y="365"/>
              </a:cxn>
              <a:cxn ang="0">
                <a:pos x="276" y="372"/>
              </a:cxn>
              <a:cxn ang="0">
                <a:pos x="196" y="391"/>
              </a:cxn>
              <a:cxn ang="0">
                <a:pos x="141" y="406"/>
              </a:cxn>
              <a:cxn ang="0">
                <a:pos x="79" y="448"/>
              </a:cxn>
              <a:cxn ang="0">
                <a:pos x="58" y="482"/>
              </a:cxn>
              <a:cxn ang="0">
                <a:pos x="14" y="523"/>
              </a:cxn>
              <a:cxn ang="0">
                <a:pos x="0" y="570"/>
              </a:cxn>
              <a:cxn ang="0">
                <a:pos x="24" y="637"/>
              </a:cxn>
              <a:cxn ang="0">
                <a:pos x="33" y="677"/>
              </a:cxn>
              <a:cxn ang="0">
                <a:pos x="84" y="708"/>
              </a:cxn>
              <a:cxn ang="0">
                <a:pos x="160" y="709"/>
              </a:cxn>
              <a:cxn ang="0">
                <a:pos x="249" y="697"/>
              </a:cxn>
              <a:cxn ang="0">
                <a:pos x="336" y="711"/>
              </a:cxn>
              <a:cxn ang="0">
                <a:pos x="382" y="733"/>
              </a:cxn>
              <a:cxn ang="0">
                <a:pos x="477" y="734"/>
              </a:cxn>
              <a:cxn ang="0">
                <a:pos x="536" y="720"/>
              </a:cxn>
              <a:cxn ang="0">
                <a:pos x="700" y="709"/>
              </a:cxn>
              <a:cxn ang="0">
                <a:pos x="853" y="680"/>
              </a:cxn>
              <a:cxn ang="0">
                <a:pos x="1010" y="595"/>
              </a:cxn>
              <a:cxn ang="0">
                <a:pos x="1049" y="549"/>
              </a:cxn>
              <a:cxn ang="0">
                <a:pos x="1093" y="511"/>
              </a:cxn>
              <a:cxn ang="0">
                <a:pos x="1173" y="492"/>
              </a:cxn>
              <a:cxn ang="0">
                <a:pos x="1264" y="483"/>
              </a:cxn>
              <a:cxn ang="0">
                <a:pos x="1380" y="439"/>
              </a:cxn>
              <a:cxn ang="0">
                <a:pos x="1491" y="387"/>
              </a:cxn>
              <a:cxn ang="0">
                <a:pos x="1763" y="283"/>
              </a:cxn>
              <a:cxn ang="0">
                <a:pos x="1823" y="267"/>
              </a:cxn>
              <a:cxn ang="0">
                <a:pos x="1901" y="213"/>
              </a:cxn>
              <a:cxn ang="0">
                <a:pos x="1926" y="131"/>
              </a:cxn>
              <a:cxn ang="0">
                <a:pos x="1929" y="72"/>
              </a:cxn>
              <a:cxn ang="0">
                <a:pos x="1873" y="11"/>
              </a:cxn>
              <a:cxn ang="0">
                <a:pos x="1759" y="0"/>
              </a:cxn>
              <a:cxn ang="0">
                <a:pos x="1674" y="19"/>
              </a:cxn>
              <a:cxn ang="0">
                <a:pos x="1531" y="27"/>
              </a:cxn>
              <a:cxn ang="0">
                <a:pos x="1440" y="18"/>
              </a:cxn>
              <a:cxn ang="0">
                <a:pos x="1325" y="25"/>
              </a:cxn>
              <a:cxn ang="0">
                <a:pos x="1261" y="36"/>
              </a:cxn>
              <a:cxn ang="0">
                <a:pos x="1239" y="40"/>
              </a:cxn>
            </a:cxnLst>
            <a:rect l="0" t="0" r="r" b="b"/>
            <a:pathLst>
              <a:path w="1936" h="740">
                <a:moveTo>
                  <a:pt x="1239" y="40"/>
                </a:moveTo>
                <a:lnTo>
                  <a:pt x="1067" y="80"/>
                </a:lnTo>
                <a:lnTo>
                  <a:pt x="966" y="106"/>
                </a:lnTo>
                <a:lnTo>
                  <a:pt x="863" y="137"/>
                </a:lnTo>
                <a:lnTo>
                  <a:pt x="699" y="189"/>
                </a:lnTo>
                <a:lnTo>
                  <a:pt x="606" y="212"/>
                </a:lnTo>
                <a:lnTo>
                  <a:pt x="550" y="224"/>
                </a:lnTo>
                <a:lnTo>
                  <a:pt x="498" y="241"/>
                </a:lnTo>
                <a:lnTo>
                  <a:pt x="425" y="281"/>
                </a:lnTo>
                <a:lnTo>
                  <a:pt x="398" y="300"/>
                </a:lnTo>
                <a:lnTo>
                  <a:pt x="389" y="317"/>
                </a:lnTo>
                <a:lnTo>
                  <a:pt x="378" y="332"/>
                </a:lnTo>
                <a:lnTo>
                  <a:pt x="353" y="351"/>
                </a:lnTo>
                <a:lnTo>
                  <a:pt x="322" y="365"/>
                </a:lnTo>
                <a:lnTo>
                  <a:pt x="300" y="370"/>
                </a:lnTo>
                <a:lnTo>
                  <a:pt x="276" y="372"/>
                </a:lnTo>
                <a:lnTo>
                  <a:pt x="243" y="382"/>
                </a:lnTo>
                <a:lnTo>
                  <a:pt x="196" y="391"/>
                </a:lnTo>
                <a:lnTo>
                  <a:pt x="167" y="398"/>
                </a:lnTo>
                <a:lnTo>
                  <a:pt x="141" y="406"/>
                </a:lnTo>
                <a:lnTo>
                  <a:pt x="104" y="427"/>
                </a:lnTo>
                <a:lnTo>
                  <a:pt x="79" y="448"/>
                </a:lnTo>
                <a:lnTo>
                  <a:pt x="69" y="465"/>
                </a:lnTo>
                <a:lnTo>
                  <a:pt x="58" y="482"/>
                </a:lnTo>
                <a:lnTo>
                  <a:pt x="38" y="509"/>
                </a:lnTo>
                <a:lnTo>
                  <a:pt x="14" y="523"/>
                </a:lnTo>
                <a:lnTo>
                  <a:pt x="0" y="538"/>
                </a:lnTo>
                <a:lnTo>
                  <a:pt x="0" y="570"/>
                </a:lnTo>
                <a:lnTo>
                  <a:pt x="18" y="606"/>
                </a:lnTo>
                <a:lnTo>
                  <a:pt x="24" y="637"/>
                </a:lnTo>
                <a:lnTo>
                  <a:pt x="26" y="659"/>
                </a:lnTo>
                <a:lnTo>
                  <a:pt x="33" y="677"/>
                </a:lnTo>
                <a:lnTo>
                  <a:pt x="55" y="694"/>
                </a:lnTo>
                <a:lnTo>
                  <a:pt x="84" y="708"/>
                </a:lnTo>
                <a:lnTo>
                  <a:pt x="111" y="714"/>
                </a:lnTo>
                <a:lnTo>
                  <a:pt x="160" y="709"/>
                </a:lnTo>
                <a:lnTo>
                  <a:pt x="215" y="699"/>
                </a:lnTo>
                <a:lnTo>
                  <a:pt x="249" y="697"/>
                </a:lnTo>
                <a:lnTo>
                  <a:pt x="296" y="702"/>
                </a:lnTo>
                <a:lnTo>
                  <a:pt x="336" y="711"/>
                </a:lnTo>
                <a:lnTo>
                  <a:pt x="358" y="722"/>
                </a:lnTo>
                <a:lnTo>
                  <a:pt x="382" y="733"/>
                </a:lnTo>
                <a:lnTo>
                  <a:pt x="422" y="739"/>
                </a:lnTo>
                <a:lnTo>
                  <a:pt x="477" y="734"/>
                </a:lnTo>
                <a:lnTo>
                  <a:pt x="501" y="727"/>
                </a:lnTo>
                <a:lnTo>
                  <a:pt x="536" y="720"/>
                </a:lnTo>
                <a:lnTo>
                  <a:pt x="636" y="710"/>
                </a:lnTo>
                <a:lnTo>
                  <a:pt x="700" y="709"/>
                </a:lnTo>
                <a:lnTo>
                  <a:pt x="760" y="703"/>
                </a:lnTo>
                <a:lnTo>
                  <a:pt x="853" y="680"/>
                </a:lnTo>
                <a:lnTo>
                  <a:pt x="939" y="647"/>
                </a:lnTo>
                <a:lnTo>
                  <a:pt x="1010" y="595"/>
                </a:lnTo>
                <a:lnTo>
                  <a:pt x="1036" y="569"/>
                </a:lnTo>
                <a:lnTo>
                  <a:pt x="1049" y="549"/>
                </a:lnTo>
                <a:lnTo>
                  <a:pt x="1063" y="531"/>
                </a:lnTo>
                <a:lnTo>
                  <a:pt x="1093" y="511"/>
                </a:lnTo>
                <a:lnTo>
                  <a:pt x="1140" y="493"/>
                </a:lnTo>
                <a:lnTo>
                  <a:pt x="1173" y="492"/>
                </a:lnTo>
                <a:lnTo>
                  <a:pt x="1210" y="492"/>
                </a:lnTo>
                <a:lnTo>
                  <a:pt x="1264" y="483"/>
                </a:lnTo>
                <a:lnTo>
                  <a:pt x="1337" y="459"/>
                </a:lnTo>
                <a:lnTo>
                  <a:pt x="1380" y="439"/>
                </a:lnTo>
                <a:lnTo>
                  <a:pt x="1421" y="417"/>
                </a:lnTo>
                <a:lnTo>
                  <a:pt x="1491" y="387"/>
                </a:lnTo>
                <a:lnTo>
                  <a:pt x="1626" y="334"/>
                </a:lnTo>
                <a:lnTo>
                  <a:pt x="1763" y="283"/>
                </a:lnTo>
                <a:lnTo>
                  <a:pt x="1797" y="272"/>
                </a:lnTo>
                <a:lnTo>
                  <a:pt x="1823" y="267"/>
                </a:lnTo>
                <a:lnTo>
                  <a:pt x="1870" y="242"/>
                </a:lnTo>
                <a:lnTo>
                  <a:pt x="1901" y="213"/>
                </a:lnTo>
                <a:lnTo>
                  <a:pt x="1913" y="176"/>
                </a:lnTo>
                <a:lnTo>
                  <a:pt x="1926" y="131"/>
                </a:lnTo>
                <a:lnTo>
                  <a:pt x="1935" y="100"/>
                </a:lnTo>
                <a:lnTo>
                  <a:pt x="1929" y="72"/>
                </a:lnTo>
                <a:lnTo>
                  <a:pt x="1907" y="37"/>
                </a:lnTo>
                <a:lnTo>
                  <a:pt x="1873" y="11"/>
                </a:lnTo>
                <a:lnTo>
                  <a:pt x="1825" y="4"/>
                </a:lnTo>
                <a:lnTo>
                  <a:pt x="1759" y="0"/>
                </a:lnTo>
                <a:lnTo>
                  <a:pt x="1718" y="7"/>
                </a:lnTo>
                <a:lnTo>
                  <a:pt x="1674" y="19"/>
                </a:lnTo>
                <a:lnTo>
                  <a:pt x="1607" y="27"/>
                </a:lnTo>
                <a:lnTo>
                  <a:pt x="1531" y="27"/>
                </a:lnTo>
                <a:lnTo>
                  <a:pt x="1486" y="22"/>
                </a:lnTo>
                <a:lnTo>
                  <a:pt x="1440" y="18"/>
                </a:lnTo>
                <a:lnTo>
                  <a:pt x="1368" y="20"/>
                </a:lnTo>
                <a:lnTo>
                  <a:pt x="1325" y="25"/>
                </a:lnTo>
                <a:lnTo>
                  <a:pt x="1283" y="34"/>
                </a:lnTo>
                <a:lnTo>
                  <a:pt x="1261" y="36"/>
                </a:lnTo>
                <a:lnTo>
                  <a:pt x="1239" y="40"/>
                </a:lnTo>
                <a:lnTo>
                  <a:pt x="1239" y="40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64" name="Freeform 1040"/>
          <p:cNvSpPr>
            <a:spLocks/>
          </p:cNvSpPr>
          <p:nvPr/>
        </p:nvSpPr>
        <p:spPr bwMode="auto">
          <a:xfrm>
            <a:off x="1079500" y="4513263"/>
            <a:ext cx="990600" cy="546100"/>
          </a:xfrm>
          <a:custGeom>
            <a:avLst/>
            <a:gdLst/>
            <a:ahLst/>
            <a:cxnLst>
              <a:cxn ang="0">
                <a:pos x="383" y="31"/>
              </a:cxn>
              <a:cxn ang="0">
                <a:pos x="325" y="70"/>
              </a:cxn>
              <a:cxn ang="0">
                <a:pos x="290" y="94"/>
              </a:cxn>
              <a:cxn ang="0">
                <a:pos x="253" y="114"/>
              </a:cxn>
              <a:cxn ang="0">
                <a:pos x="189" y="140"/>
              </a:cxn>
              <a:cxn ang="0">
                <a:pos x="164" y="145"/>
              </a:cxn>
              <a:cxn ang="0">
                <a:pos x="139" y="150"/>
              </a:cxn>
              <a:cxn ang="0">
                <a:pos x="102" y="157"/>
              </a:cxn>
              <a:cxn ang="0">
                <a:pos x="78" y="159"/>
              </a:cxn>
              <a:cxn ang="0">
                <a:pos x="56" y="165"/>
              </a:cxn>
              <a:cxn ang="0">
                <a:pos x="31" y="183"/>
              </a:cxn>
              <a:cxn ang="0">
                <a:pos x="10" y="205"/>
              </a:cxn>
              <a:cxn ang="0">
                <a:pos x="4" y="235"/>
              </a:cxn>
              <a:cxn ang="0">
                <a:pos x="0" y="275"/>
              </a:cxn>
              <a:cxn ang="0">
                <a:pos x="20" y="303"/>
              </a:cxn>
              <a:cxn ang="0">
                <a:pos x="41" y="308"/>
              </a:cxn>
              <a:cxn ang="0">
                <a:pos x="72" y="304"/>
              </a:cxn>
              <a:cxn ang="0">
                <a:pos x="110" y="300"/>
              </a:cxn>
              <a:cxn ang="0">
                <a:pos x="149" y="300"/>
              </a:cxn>
              <a:cxn ang="0">
                <a:pos x="175" y="307"/>
              </a:cxn>
              <a:cxn ang="0">
                <a:pos x="191" y="316"/>
              </a:cxn>
              <a:cxn ang="0">
                <a:pos x="206" y="324"/>
              </a:cxn>
              <a:cxn ang="0">
                <a:pos x="233" y="331"/>
              </a:cxn>
              <a:cxn ang="0">
                <a:pos x="285" y="340"/>
              </a:cxn>
              <a:cxn ang="0">
                <a:pos x="319" y="343"/>
              </a:cxn>
              <a:cxn ang="0">
                <a:pos x="352" y="338"/>
              </a:cxn>
              <a:cxn ang="0">
                <a:pos x="399" y="321"/>
              </a:cxn>
              <a:cxn ang="0">
                <a:pos x="415" y="308"/>
              </a:cxn>
              <a:cxn ang="0">
                <a:pos x="431" y="292"/>
              </a:cxn>
              <a:cxn ang="0">
                <a:pos x="447" y="282"/>
              </a:cxn>
              <a:cxn ang="0">
                <a:pos x="465" y="273"/>
              </a:cxn>
              <a:cxn ang="0">
                <a:pos x="522" y="239"/>
              </a:cxn>
              <a:cxn ang="0">
                <a:pos x="563" y="220"/>
              </a:cxn>
              <a:cxn ang="0">
                <a:pos x="593" y="195"/>
              </a:cxn>
              <a:cxn ang="0">
                <a:pos x="617" y="149"/>
              </a:cxn>
              <a:cxn ang="0">
                <a:pos x="623" y="102"/>
              </a:cxn>
              <a:cxn ang="0">
                <a:pos x="596" y="59"/>
              </a:cxn>
              <a:cxn ang="0">
                <a:pos x="570" y="30"/>
              </a:cxn>
              <a:cxn ang="0">
                <a:pos x="548" y="14"/>
              </a:cxn>
              <a:cxn ang="0">
                <a:pos x="520" y="6"/>
              </a:cxn>
              <a:cxn ang="0">
                <a:pos x="479" y="0"/>
              </a:cxn>
              <a:cxn ang="0">
                <a:pos x="441" y="0"/>
              </a:cxn>
              <a:cxn ang="0">
                <a:pos x="405" y="15"/>
              </a:cxn>
              <a:cxn ang="0">
                <a:pos x="383" y="31"/>
              </a:cxn>
              <a:cxn ang="0">
                <a:pos x="383" y="31"/>
              </a:cxn>
            </a:cxnLst>
            <a:rect l="0" t="0" r="r" b="b"/>
            <a:pathLst>
              <a:path w="624" h="344">
                <a:moveTo>
                  <a:pt x="383" y="31"/>
                </a:moveTo>
                <a:lnTo>
                  <a:pt x="325" y="70"/>
                </a:lnTo>
                <a:lnTo>
                  <a:pt x="290" y="94"/>
                </a:lnTo>
                <a:lnTo>
                  <a:pt x="253" y="114"/>
                </a:lnTo>
                <a:lnTo>
                  <a:pt x="189" y="140"/>
                </a:lnTo>
                <a:lnTo>
                  <a:pt x="164" y="145"/>
                </a:lnTo>
                <a:lnTo>
                  <a:pt x="139" y="150"/>
                </a:lnTo>
                <a:lnTo>
                  <a:pt x="102" y="157"/>
                </a:lnTo>
                <a:lnTo>
                  <a:pt x="78" y="159"/>
                </a:lnTo>
                <a:lnTo>
                  <a:pt x="56" y="165"/>
                </a:lnTo>
                <a:lnTo>
                  <a:pt x="31" y="183"/>
                </a:lnTo>
                <a:lnTo>
                  <a:pt x="10" y="205"/>
                </a:lnTo>
                <a:lnTo>
                  <a:pt x="4" y="235"/>
                </a:lnTo>
                <a:lnTo>
                  <a:pt x="0" y="275"/>
                </a:lnTo>
                <a:lnTo>
                  <a:pt x="20" y="303"/>
                </a:lnTo>
                <a:lnTo>
                  <a:pt x="41" y="308"/>
                </a:lnTo>
                <a:lnTo>
                  <a:pt x="72" y="304"/>
                </a:lnTo>
                <a:lnTo>
                  <a:pt x="110" y="300"/>
                </a:lnTo>
                <a:lnTo>
                  <a:pt x="149" y="300"/>
                </a:lnTo>
                <a:lnTo>
                  <a:pt x="175" y="307"/>
                </a:lnTo>
                <a:lnTo>
                  <a:pt x="191" y="316"/>
                </a:lnTo>
                <a:lnTo>
                  <a:pt x="206" y="324"/>
                </a:lnTo>
                <a:lnTo>
                  <a:pt x="233" y="331"/>
                </a:lnTo>
                <a:lnTo>
                  <a:pt x="285" y="340"/>
                </a:lnTo>
                <a:lnTo>
                  <a:pt x="319" y="343"/>
                </a:lnTo>
                <a:lnTo>
                  <a:pt x="352" y="338"/>
                </a:lnTo>
                <a:lnTo>
                  <a:pt x="399" y="321"/>
                </a:lnTo>
                <a:lnTo>
                  <a:pt x="415" y="308"/>
                </a:lnTo>
                <a:lnTo>
                  <a:pt x="431" y="292"/>
                </a:lnTo>
                <a:lnTo>
                  <a:pt x="447" y="282"/>
                </a:lnTo>
                <a:lnTo>
                  <a:pt x="465" y="273"/>
                </a:lnTo>
                <a:lnTo>
                  <a:pt x="522" y="239"/>
                </a:lnTo>
                <a:lnTo>
                  <a:pt x="563" y="220"/>
                </a:lnTo>
                <a:lnTo>
                  <a:pt x="593" y="195"/>
                </a:lnTo>
                <a:lnTo>
                  <a:pt x="617" y="149"/>
                </a:lnTo>
                <a:lnTo>
                  <a:pt x="623" y="102"/>
                </a:lnTo>
                <a:lnTo>
                  <a:pt x="596" y="59"/>
                </a:lnTo>
                <a:lnTo>
                  <a:pt x="570" y="30"/>
                </a:lnTo>
                <a:lnTo>
                  <a:pt x="548" y="14"/>
                </a:lnTo>
                <a:lnTo>
                  <a:pt x="520" y="6"/>
                </a:lnTo>
                <a:lnTo>
                  <a:pt x="479" y="0"/>
                </a:lnTo>
                <a:lnTo>
                  <a:pt x="441" y="0"/>
                </a:lnTo>
                <a:lnTo>
                  <a:pt x="405" y="15"/>
                </a:lnTo>
                <a:lnTo>
                  <a:pt x="383" y="31"/>
                </a:lnTo>
                <a:lnTo>
                  <a:pt x="383" y="31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65" name="Freeform 1041"/>
          <p:cNvSpPr>
            <a:spLocks/>
          </p:cNvSpPr>
          <p:nvPr/>
        </p:nvSpPr>
        <p:spPr bwMode="auto">
          <a:xfrm>
            <a:off x="7623175" y="5053013"/>
            <a:ext cx="582613" cy="287337"/>
          </a:xfrm>
          <a:custGeom>
            <a:avLst/>
            <a:gdLst/>
            <a:ahLst/>
            <a:cxnLst>
              <a:cxn ang="0">
                <a:pos x="250" y="14"/>
              </a:cxn>
              <a:cxn ang="0">
                <a:pos x="179" y="4"/>
              </a:cxn>
              <a:cxn ang="0">
                <a:pos x="131" y="0"/>
              </a:cxn>
              <a:cxn ang="0">
                <a:pos x="87" y="8"/>
              </a:cxn>
              <a:cxn ang="0">
                <a:pos x="31" y="37"/>
              </a:cxn>
              <a:cxn ang="0">
                <a:pos x="10" y="54"/>
              </a:cxn>
              <a:cxn ang="0">
                <a:pos x="1" y="82"/>
              </a:cxn>
              <a:cxn ang="0">
                <a:pos x="0" y="122"/>
              </a:cxn>
              <a:cxn ang="0">
                <a:pos x="8" y="151"/>
              </a:cxn>
              <a:cxn ang="0">
                <a:pos x="46" y="168"/>
              </a:cxn>
              <a:cxn ang="0">
                <a:pos x="72" y="176"/>
              </a:cxn>
              <a:cxn ang="0">
                <a:pos x="107" y="180"/>
              </a:cxn>
              <a:cxn ang="0">
                <a:pos x="127" y="177"/>
              </a:cxn>
              <a:cxn ang="0">
                <a:pos x="146" y="171"/>
              </a:cxn>
              <a:cxn ang="0">
                <a:pos x="200" y="164"/>
              </a:cxn>
              <a:cxn ang="0">
                <a:pos x="236" y="166"/>
              </a:cxn>
              <a:cxn ang="0">
                <a:pos x="268" y="163"/>
              </a:cxn>
              <a:cxn ang="0">
                <a:pos x="315" y="146"/>
              </a:cxn>
              <a:cxn ang="0">
                <a:pos x="356" y="101"/>
              </a:cxn>
              <a:cxn ang="0">
                <a:pos x="366" y="76"/>
              </a:cxn>
              <a:cxn ang="0">
                <a:pos x="361" y="55"/>
              </a:cxn>
              <a:cxn ang="0">
                <a:pos x="331" y="36"/>
              </a:cxn>
              <a:cxn ang="0">
                <a:pos x="312" y="34"/>
              </a:cxn>
              <a:cxn ang="0">
                <a:pos x="287" y="28"/>
              </a:cxn>
              <a:cxn ang="0">
                <a:pos x="269" y="19"/>
              </a:cxn>
              <a:cxn ang="0">
                <a:pos x="250" y="14"/>
              </a:cxn>
              <a:cxn ang="0">
                <a:pos x="250" y="14"/>
              </a:cxn>
            </a:cxnLst>
            <a:rect l="0" t="0" r="r" b="b"/>
            <a:pathLst>
              <a:path w="367" h="181">
                <a:moveTo>
                  <a:pt x="250" y="14"/>
                </a:moveTo>
                <a:lnTo>
                  <a:pt x="179" y="4"/>
                </a:lnTo>
                <a:lnTo>
                  <a:pt x="131" y="0"/>
                </a:lnTo>
                <a:lnTo>
                  <a:pt x="87" y="8"/>
                </a:lnTo>
                <a:lnTo>
                  <a:pt x="31" y="37"/>
                </a:lnTo>
                <a:lnTo>
                  <a:pt x="10" y="54"/>
                </a:lnTo>
                <a:lnTo>
                  <a:pt x="1" y="82"/>
                </a:lnTo>
                <a:lnTo>
                  <a:pt x="0" y="122"/>
                </a:lnTo>
                <a:lnTo>
                  <a:pt x="8" y="151"/>
                </a:lnTo>
                <a:lnTo>
                  <a:pt x="46" y="168"/>
                </a:lnTo>
                <a:lnTo>
                  <a:pt x="72" y="176"/>
                </a:lnTo>
                <a:lnTo>
                  <a:pt x="107" y="180"/>
                </a:lnTo>
                <a:lnTo>
                  <a:pt x="127" y="177"/>
                </a:lnTo>
                <a:lnTo>
                  <a:pt x="146" y="171"/>
                </a:lnTo>
                <a:lnTo>
                  <a:pt x="200" y="164"/>
                </a:lnTo>
                <a:lnTo>
                  <a:pt x="236" y="166"/>
                </a:lnTo>
                <a:lnTo>
                  <a:pt x="268" y="163"/>
                </a:lnTo>
                <a:lnTo>
                  <a:pt x="315" y="146"/>
                </a:lnTo>
                <a:lnTo>
                  <a:pt x="356" y="101"/>
                </a:lnTo>
                <a:lnTo>
                  <a:pt x="366" y="76"/>
                </a:lnTo>
                <a:lnTo>
                  <a:pt x="361" y="55"/>
                </a:lnTo>
                <a:lnTo>
                  <a:pt x="331" y="36"/>
                </a:lnTo>
                <a:lnTo>
                  <a:pt x="312" y="34"/>
                </a:lnTo>
                <a:lnTo>
                  <a:pt x="287" y="28"/>
                </a:lnTo>
                <a:lnTo>
                  <a:pt x="269" y="19"/>
                </a:lnTo>
                <a:lnTo>
                  <a:pt x="250" y="14"/>
                </a:lnTo>
                <a:lnTo>
                  <a:pt x="250" y="14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360466" name="Freeform 1042"/>
          <p:cNvSpPr>
            <a:spLocks/>
          </p:cNvSpPr>
          <p:nvPr/>
        </p:nvSpPr>
        <p:spPr bwMode="auto">
          <a:xfrm>
            <a:off x="7686675" y="5105400"/>
            <a:ext cx="327025" cy="176213"/>
          </a:xfrm>
          <a:custGeom>
            <a:avLst/>
            <a:gdLst/>
            <a:ahLst/>
            <a:cxnLst>
              <a:cxn ang="0">
                <a:pos x="157" y="11"/>
              </a:cxn>
              <a:cxn ang="0">
                <a:pos x="16" y="14"/>
              </a:cxn>
              <a:cxn ang="0">
                <a:pos x="0" y="48"/>
              </a:cxn>
              <a:cxn ang="0">
                <a:pos x="20" y="81"/>
              </a:cxn>
              <a:cxn ang="0">
                <a:pos x="34" y="98"/>
              </a:cxn>
              <a:cxn ang="0">
                <a:pos x="59" y="110"/>
              </a:cxn>
              <a:cxn ang="0">
                <a:pos x="77" y="109"/>
              </a:cxn>
              <a:cxn ang="0">
                <a:pos x="98" y="100"/>
              </a:cxn>
              <a:cxn ang="0">
                <a:pos x="140" y="85"/>
              </a:cxn>
              <a:cxn ang="0">
                <a:pos x="172" y="74"/>
              </a:cxn>
              <a:cxn ang="0">
                <a:pos x="194" y="60"/>
              </a:cxn>
              <a:cxn ang="0">
                <a:pos x="205" y="37"/>
              </a:cxn>
              <a:cxn ang="0">
                <a:pos x="196" y="12"/>
              </a:cxn>
              <a:cxn ang="0">
                <a:pos x="170" y="0"/>
              </a:cxn>
              <a:cxn ang="0">
                <a:pos x="157" y="11"/>
              </a:cxn>
              <a:cxn ang="0">
                <a:pos x="157" y="11"/>
              </a:cxn>
            </a:cxnLst>
            <a:rect l="0" t="0" r="r" b="b"/>
            <a:pathLst>
              <a:path w="206" h="111">
                <a:moveTo>
                  <a:pt x="157" y="11"/>
                </a:moveTo>
                <a:lnTo>
                  <a:pt x="16" y="14"/>
                </a:lnTo>
                <a:lnTo>
                  <a:pt x="0" y="48"/>
                </a:lnTo>
                <a:lnTo>
                  <a:pt x="20" y="81"/>
                </a:lnTo>
                <a:lnTo>
                  <a:pt x="34" y="98"/>
                </a:lnTo>
                <a:lnTo>
                  <a:pt x="59" y="110"/>
                </a:lnTo>
                <a:lnTo>
                  <a:pt x="77" y="109"/>
                </a:lnTo>
                <a:lnTo>
                  <a:pt x="98" y="100"/>
                </a:lnTo>
                <a:lnTo>
                  <a:pt x="140" y="85"/>
                </a:lnTo>
                <a:lnTo>
                  <a:pt x="172" y="74"/>
                </a:lnTo>
                <a:lnTo>
                  <a:pt x="194" y="60"/>
                </a:lnTo>
                <a:lnTo>
                  <a:pt x="205" y="37"/>
                </a:lnTo>
                <a:lnTo>
                  <a:pt x="196" y="12"/>
                </a:lnTo>
                <a:lnTo>
                  <a:pt x="170" y="0"/>
                </a:lnTo>
                <a:lnTo>
                  <a:pt x="157" y="11"/>
                </a:lnTo>
                <a:lnTo>
                  <a:pt x="157" y="11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360467" name="Rectangle 1043"/>
          <p:cNvSpPr>
            <a:spLocks noChangeArrowheads="1"/>
          </p:cNvSpPr>
          <p:nvPr/>
        </p:nvSpPr>
        <p:spPr bwMode="auto">
          <a:xfrm>
            <a:off x="3667125" y="2422525"/>
            <a:ext cx="155575" cy="261938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68" name="Rectangle 1044"/>
          <p:cNvSpPr>
            <a:spLocks noChangeArrowheads="1"/>
          </p:cNvSpPr>
          <p:nvPr/>
        </p:nvSpPr>
        <p:spPr bwMode="auto">
          <a:xfrm>
            <a:off x="3162300" y="2667000"/>
            <a:ext cx="133350" cy="249238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69" name="Freeform 1045"/>
          <p:cNvSpPr>
            <a:spLocks/>
          </p:cNvSpPr>
          <p:nvPr/>
        </p:nvSpPr>
        <p:spPr bwMode="auto">
          <a:xfrm>
            <a:off x="1600200" y="1463675"/>
            <a:ext cx="3525838" cy="493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9"/>
              </a:cxn>
              <a:cxn ang="0">
                <a:pos x="82" y="13"/>
              </a:cxn>
              <a:cxn ang="0">
                <a:pos x="116" y="21"/>
              </a:cxn>
              <a:cxn ang="0">
                <a:pos x="171" y="42"/>
              </a:cxn>
              <a:cxn ang="0">
                <a:pos x="224" y="66"/>
              </a:cxn>
              <a:cxn ang="0">
                <a:pos x="264" y="89"/>
              </a:cxn>
              <a:cxn ang="0">
                <a:pos x="319" y="128"/>
              </a:cxn>
              <a:cxn ang="0">
                <a:pos x="375" y="169"/>
              </a:cxn>
              <a:cxn ang="0">
                <a:pos x="415" y="193"/>
              </a:cxn>
              <a:cxn ang="0">
                <a:pos x="469" y="222"/>
              </a:cxn>
              <a:cxn ang="0">
                <a:pos x="543" y="258"/>
              </a:cxn>
              <a:cxn ang="0">
                <a:pos x="589" y="282"/>
              </a:cxn>
              <a:cxn ang="0">
                <a:pos x="635" y="296"/>
              </a:cxn>
              <a:cxn ang="0">
                <a:pos x="711" y="305"/>
              </a:cxn>
              <a:cxn ang="0">
                <a:pos x="790" y="308"/>
              </a:cxn>
              <a:cxn ang="0">
                <a:pos x="858" y="310"/>
              </a:cxn>
              <a:cxn ang="0">
                <a:pos x="916" y="306"/>
              </a:cxn>
              <a:cxn ang="0">
                <a:pos x="967" y="302"/>
              </a:cxn>
              <a:cxn ang="0">
                <a:pos x="1051" y="285"/>
              </a:cxn>
              <a:cxn ang="0">
                <a:pos x="1122" y="261"/>
              </a:cxn>
              <a:cxn ang="0">
                <a:pos x="1194" y="232"/>
              </a:cxn>
              <a:cxn ang="0">
                <a:pos x="1278" y="201"/>
              </a:cxn>
              <a:cxn ang="0">
                <a:pos x="1388" y="167"/>
              </a:cxn>
              <a:cxn ang="0">
                <a:pos x="1457" y="152"/>
              </a:cxn>
              <a:cxn ang="0">
                <a:pos x="1536" y="139"/>
              </a:cxn>
              <a:cxn ang="0">
                <a:pos x="1598" y="130"/>
              </a:cxn>
              <a:cxn ang="0">
                <a:pos x="1652" y="127"/>
              </a:cxn>
              <a:cxn ang="0">
                <a:pos x="1700" y="127"/>
              </a:cxn>
              <a:cxn ang="0">
                <a:pos x="1741" y="128"/>
              </a:cxn>
              <a:cxn ang="0">
                <a:pos x="1810" y="139"/>
              </a:cxn>
              <a:cxn ang="0">
                <a:pos x="1869" y="149"/>
              </a:cxn>
              <a:cxn ang="0">
                <a:pos x="1927" y="154"/>
              </a:cxn>
              <a:cxn ang="0">
                <a:pos x="1993" y="145"/>
              </a:cxn>
              <a:cxn ang="0">
                <a:pos x="2030" y="133"/>
              </a:cxn>
              <a:cxn ang="0">
                <a:pos x="2075" y="114"/>
              </a:cxn>
              <a:cxn ang="0">
                <a:pos x="2126" y="89"/>
              </a:cxn>
              <a:cxn ang="0">
                <a:pos x="2184" y="55"/>
              </a:cxn>
              <a:cxn ang="0">
                <a:pos x="2202" y="37"/>
              </a:cxn>
              <a:cxn ang="0">
                <a:pos x="2220" y="13"/>
              </a:cxn>
            </a:cxnLst>
            <a:rect l="0" t="0" r="r" b="b"/>
            <a:pathLst>
              <a:path w="2221" h="311">
                <a:moveTo>
                  <a:pt x="0" y="0"/>
                </a:moveTo>
                <a:lnTo>
                  <a:pt x="49" y="9"/>
                </a:lnTo>
                <a:lnTo>
                  <a:pt x="82" y="13"/>
                </a:lnTo>
                <a:lnTo>
                  <a:pt x="116" y="21"/>
                </a:lnTo>
                <a:lnTo>
                  <a:pt x="171" y="42"/>
                </a:lnTo>
                <a:lnTo>
                  <a:pt x="224" y="66"/>
                </a:lnTo>
                <a:lnTo>
                  <a:pt x="264" y="89"/>
                </a:lnTo>
                <a:lnTo>
                  <a:pt x="319" y="128"/>
                </a:lnTo>
                <a:lnTo>
                  <a:pt x="375" y="169"/>
                </a:lnTo>
                <a:lnTo>
                  <a:pt x="415" y="193"/>
                </a:lnTo>
                <a:lnTo>
                  <a:pt x="469" y="222"/>
                </a:lnTo>
                <a:lnTo>
                  <a:pt x="543" y="258"/>
                </a:lnTo>
                <a:lnTo>
                  <a:pt x="589" y="282"/>
                </a:lnTo>
                <a:lnTo>
                  <a:pt x="635" y="296"/>
                </a:lnTo>
                <a:lnTo>
                  <a:pt x="711" y="305"/>
                </a:lnTo>
                <a:lnTo>
                  <a:pt x="790" y="308"/>
                </a:lnTo>
                <a:lnTo>
                  <a:pt x="858" y="310"/>
                </a:lnTo>
                <a:lnTo>
                  <a:pt x="916" y="306"/>
                </a:lnTo>
                <a:lnTo>
                  <a:pt x="967" y="302"/>
                </a:lnTo>
                <a:lnTo>
                  <a:pt x="1051" y="285"/>
                </a:lnTo>
                <a:lnTo>
                  <a:pt x="1122" y="261"/>
                </a:lnTo>
                <a:lnTo>
                  <a:pt x="1194" y="232"/>
                </a:lnTo>
                <a:lnTo>
                  <a:pt x="1278" y="201"/>
                </a:lnTo>
                <a:lnTo>
                  <a:pt x="1388" y="167"/>
                </a:lnTo>
                <a:lnTo>
                  <a:pt x="1457" y="152"/>
                </a:lnTo>
                <a:lnTo>
                  <a:pt x="1536" y="139"/>
                </a:lnTo>
                <a:lnTo>
                  <a:pt x="1598" y="130"/>
                </a:lnTo>
                <a:lnTo>
                  <a:pt x="1652" y="127"/>
                </a:lnTo>
                <a:lnTo>
                  <a:pt x="1700" y="127"/>
                </a:lnTo>
                <a:lnTo>
                  <a:pt x="1741" y="128"/>
                </a:lnTo>
                <a:lnTo>
                  <a:pt x="1810" y="139"/>
                </a:lnTo>
                <a:lnTo>
                  <a:pt x="1869" y="149"/>
                </a:lnTo>
                <a:lnTo>
                  <a:pt x="1927" y="154"/>
                </a:lnTo>
                <a:lnTo>
                  <a:pt x="1993" y="145"/>
                </a:lnTo>
                <a:lnTo>
                  <a:pt x="2030" y="133"/>
                </a:lnTo>
                <a:lnTo>
                  <a:pt x="2075" y="114"/>
                </a:lnTo>
                <a:lnTo>
                  <a:pt x="2126" y="89"/>
                </a:lnTo>
                <a:lnTo>
                  <a:pt x="2184" y="55"/>
                </a:lnTo>
                <a:lnTo>
                  <a:pt x="2202" y="37"/>
                </a:lnTo>
                <a:lnTo>
                  <a:pt x="2220" y="13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70" name="Rectangle 1046"/>
          <p:cNvSpPr>
            <a:spLocks noChangeArrowheads="1"/>
          </p:cNvSpPr>
          <p:nvPr/>
        </p:nvSpPr>
        <p:spPr bwMode="auto">
          <a:xfrm>
            <a:off x="3384550" y="3108325"/>
            <a:ext cx="133350" cy="257175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71" name="Freeform 1047"/>
          <p:cNvSpPr>
            <a:spLocks/>
          </p:cNvSpPr>
          <p:nvPr/>
        </p:nvSpPr>
        <p:spPr bwMode="auto">
          <a:xfrm>
            <a:off x="2720975" y="2925763"/>
            <a:ext cx="263525" cy="328612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165" y="41"/>
              </a:cxn>
              <a:cxn ang="0">
                <a:pos x="82" y="206"/>
              </a:cxn>
              <a:cxn ang="0">
                <a:pos x="0" y="165"/>
              </a:cxn>
              <a:cxn ang="0">
                <a:pos x="83" y="0"/>
              </a:cxn>
            </a:cxnLst>
            <a:rect l="0" t="0" r="r" b="b"/>
            <a:pathLst>
              <a:path w="166" h="207">
                <a:moveTo>
                  <a:pt x="83" y="0"/>
                </a:moveTo>
                <a:lnTo>
                  <a:pt x="165" y="41"/>
                </a:lnTo>
                <a:lnTo>
                  <a:pt x="82" y="206"/>
                </a:lnTo>
                <a:lnTo>
                  <a:pt x="0" y="165"/>
                </a:lnTo>
                <a:lnTo>
                  <a:pt x="83" y="0"/>
                </a:lnTo>
              </a:path>
            </a:pathLst>
          </a:custGeom>
          <a:solidFill>
            <a:srgbClr val="33CC33"/>
          </a:solidFill>
          <a:ln w="127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72" name="Rectangle 1048"/>
          <p:cNvSpPr>
            <a:spLocks noChangeArrowheads="1"/>
          </p:cNvSpPr>
          <p:nvPr/>
        </p:nvSpPr>
        <p:spPr bwMode="auto">
          <a:xfrm>
            <a:off x="3663950" y="3736975"/>
            <a:ext cx="254000" cy="227013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73" name="Rectangle 1049"/>
          <p:cNvSpPr>
            <a:spLocks noChangeArrowheads="1"/>
          </p:cNvSpPr>
          <p:nvPr/>
        </p:nvSpPr>
        <p:spPr bwMode="auto">
          <a:xfrm rot="1260000">
            <a:off x="4237038" y="3625850"/>
            <a:ext cx="134937" cy="655638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050"/>
          <p:cNvGrpSpPr>
            <a:grpSpLocks/>
          </p:cNvGrpSpPr>
          <p:nvPr/>
        </p:nvGrpSpPr>
        <p:grpSpPr bwMode="auto">
          <a:xfrm>
            <a:off x="3586163" y="3748088"/>
            <a:ext cx="468312" cy="349250"/>
            <a:chOff x="2259" y="2543"/>
            <a:chExt cx="295" cy="220"/>
          </a:xfrm>
        </p:grpSpPr>
        <p:sp>
          <p:nvSpPr>
            <p:cNvPr id="360475" name="Line 1051"/>
            <p:cNvSpPr>
              <a:spLocks noChangeShapeType="1"/>
            </p:cNvSpPr>
            <p:nvPr/>
          </p:nvSpPr>
          <p:spPr bwMode="auto">
            <a:xfrm>
              <a:off x="2554" y="2543"/>
              <a:ext cx="0" cy="22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76" name="Line 1052"/>
            <p:cNvSpPr>
              <a:spLocks noChangeShapeType="1"/>
            </p:cNvSpPr>
            <p:nvPr/>
          </p:nvSpPr>
          <p:spPr bwMode="auto">
            <a:xfrm flipH="1" flipV="1">
              <a:off x="2259" y="2646"/>
              <a:ext cx="289" cy="1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0477" name="Freeform 1053"/>
          <p:cNvSpPr>
            <a:spLocks/>
          </p:cNvSpPr>
          <p:nvPr/>
        </p:nvSpPr>
        <p:spPr bwMode="auto">
          <a:xfrm>
            <a:off x="2673350" y="2619375"/>
            <a:ext cx="1214438" cy="495300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245" y="117"/>
              </a:cxn>
              <a:cxn ang="0">
                <a:pos x="372" y="311"/>
              </a:cxn>
              <a:cxn ang="0">
                <a:pos x="522" y="0"/>
              </a:cxn>
              <a:cxn ang="0">
                <a:pos x="598" y="125"/>
              </a:cxn>
              <a:cxn ang="0">
                <a:pos x="764" y="125"/>
              </a:cxn>
            </a:cxnLst>
            <a:rect l="0" t="0" r="r" b="b"/>
            <a:pathLst>
              <a:path w="765" h="312">
                <a:moveTo>
                  <a:pt x="0" y="117"/>
                </a:moveTo>
                <a:lnTo>
                  <a:pt x="245" y="117"/>
                </a:lnTo>
                <a:lnTo>
                  <a:pt x="372" y="311"/>
                </a:lnTo>
                <a:lnTo>
                  <a:pt x="522" y="0"/>
                </a:lnTo>
                <a:lnTo>
                  <a:pt x="598" y="125"/>
                </a:lnTo>
                <a:lnTo>
                  <a:pt x="764" y="125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1054"/>
          <p:cNvGrpSpPr>
            <a:grpSpLocks/>
          </p:cNvGrpSpPr>
          <p:nvPr/>
        </p:nvGrpSpPr>
        <p:grpSpPr bwMode="auto">
          <a:xfrm>
            <a:off x="4465638" y="1160463"/>
            <a:ext cx="433387" cy="350837"/>
            <a:chOff x="2813" y="913"/>
            <a:chExt cx="273" cy="221"/>
          </a:xfrm>
        </p:grpSpPr>
        <p:sp>
          <p:nvSpPr>
            <p:cNvPr id="360479" name="Freeform 1055"/>
            <p:cNvSpPr>
              <a:spLocks/>
            </p:cNvSpPr>
            <p:nvPr/>
          </p:nvSpPr>
          <p:spPr bwMode="auto">
            <a:xfrm>
              <a:off x="3002" y="957"/>
              <a:ext cx="84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83" y="87"/>
                </a:cxn>
                <a:cxn ang="0">
                  <a:pos x="0" y="87"/>
                </a:cxn>
                <a:cxn ang="0">
                  <a:pos x="0" y="0"/>
                </a:cxn>
              </a:cxnLst>
              <a:rect l="0" t="0" r="r" b="b"/>
              <a:pathLst>
                <a:path w="84" h="88">
                  <a:moveTo>
                    <a:pt x="0" y="0"/>
                  </a:moveTo>
                  <a:lnTo>
                    <a:pt x="83" y="0"/>
                  </a:lnTo>
                  <a:lnTo>
                    <a:pt x="83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80" name="Rectangle 1056"/>
            <p:cNvSpPr>
              <a:spLocks noChangeArrowheads="1"/>
            </p:cNvSpPr>
            <p:nvPr/>
          </p:nvSpPr>
          <p:spPr bwMode="auto">
            <a:xfrm>
              <a:off x="2813" y="913"/>
              <a:ext cx="21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C</a:t>
              </a:r>
            </a:p>
          </p:txBody>
        </p:sp>
      </p:grpSp>
      <p:grpSp>
        <p:nvGrpSpPr>
          <p:cNvPr id="6" name="Group 1057"/>
          <p:cNvGrpSpPr>
            <a:grpSpLocks/>
          </p:cNvGrpSpPr>
          <p:nvPr/>
        </p:nvGrpSpPr>
        <p:grpSpPr bwMode="auto">
          <a:xfrm>
            <a:off x="4732338" y="1990725"/>
            <a:ext cx="439737" cy="350838"/>
            <a:chOff x="2981" y="1436"/>
            <a:chExt cx="277" cy="221"/>
          </a:xfrm>
        </p:grpSpPr>
        <p:sp>
          <p:nvSpPr>
            <p:cNvPr id="360482" name="Freeform 1058"/>
            <p:cNvSpPr>
              <a:spLocks/>
            </p:cNvSpPr>
            <p:nvPr/>
          </p:nvSpPr>
          <p:spPr bwMode="auto">
            <a:xfrm>
              <a:off x="3169" y="1471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solidFill>
              <a:srgbClr val="0040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83" name="Freeform 1059"/>
            <p:cNvSpPr>
              <a:spLocks/>
            </p:cNvSpPr>
            <p:nvPr/>
          </p:nvSpPr>
          <p:spPr bwMode="auto">
            <a:xfrm>
              <a:off x="3169" y="1471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84" name="Rectangle 1060"/>
            <p:cNvSpPr>
              <a:spLocks noChangeArrowheads="1"/>
            </p:cNvSpPr>
            <p:nvPr/>
          </p:nvSpPr>
          <p:spPr bwMode="auto">
            <a:xfrm>
              <a:off x="2981" y="1436"/>
              <a:ext cx="21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C</a:t>
              </a:r>
            </a:p>
          </p:txBody>
        </p:sp>
      </p:grpSp>
      <p:grpSp>
        <p:nvGrpSpPr>
          <p:cNvPr id="7" name="Group 1061"/>
          <p:cNvGrpSpPr>
            <a:grpSpLocks/>
          </p:cNvGrpSpPr>
          <p:nvPr/>
        </p:nvGrpSpPr>
        <p:grpSpPr bwMode="auto">
          <a:xfrm>
            <a:off x="5035550" y="2684463"/>
            <a:ext cx="425450" cy="350837"/>
            <a:chOff x="3172" y="1873"/>
            <a:chExt cx="268" cy="221"/>
          </a:xfrm>
        </p:grpSpPr>
        <p:sp>
          <p:nvSpPr>
            <p:cNvPr id="360486" name="Freeform 1062"/>
            <p:cNvSpPr>
              <a:spLocks/>
            </p:cNvSpPr>
            <p:nvPr/>
          </p:nvSpPr>
          <p:spPr bwMode="auto">
            <a:xfrm>
              <a:off x="3351" y="1912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solidFill>
              <a:srgbClr val="0040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87" name="Freeform 1063"/>
            <p:cNvSpPr>
              <a:spLocks/>
            </p:cNvSpPr>
            <p:nvPr/>
          </p:nvSpPr>
          <p:spPr bwMode="auto">
            <a:xfrm>
              <a:off x="3351" y="1912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88" name="Rectangle 1064"/>
            <p:cNvSpPr>
              <a:spLocks noChangeArrowheads="1"/>
            </p:cNvSpPr>
            <p:nvPr/>
          </p:nvSpPr>
          <p:spPr bwMode="auto">
            <a:xfrm>
              <a:off x="3172" y="1873"/>
              <a:ext cx="21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D</a:t>
              </a:r>
            </a:p>
          </p:txBody>
        </p:sp>
      </p:grpSp>
      <p:grpSp>
        <p:nvGrpSpPr>
          <p:cNvPr id="8" name="Group 1065"/>
          <p:cNvGrpSpPr>
            <a:grpSpLocks/>
          </p:cNvGrpSpPr>
          <p:nvPr/>
        </p:nvGrpSpPr>
        <p:grpSpPr bwMode="auto">
          <a:xfrm>
            <a:off x="5246688" y="3455988"/>
            <a:ext cx="415925" cy="350837"/>
            <a:chOff x="3305" y="2359"/>
            <a:chExt cx="262" cy="221"/>
          </a:xfrm>
        </p:grpSpPr>
        <p:sp>
          <p:nvSpPr>
            <p:cNvPr id="360490" name="Rectangle 1066"/>
            <p:cNvSpPr>
              <a:spLocks noChangeArrowheads="1"/>
            </p:cNvSpPr>
            <p:nvPr/>
          </p:nvSpPr>
          <p:spPr bwMode="auto">
            <a:xfrm>
              <a:off x="3484" y="2408"/>
              <a:ext cx="83" cy="87"/>
            </a:xfrm>
            <a:prstGeom prst="rect">
              <a:avLst/>
            </a:prstGeom>
            <a:solidFill>
              <a:srgbClr val="0040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91" name="Freeform 1067"/>
            <p:cNvSpPr>
              <a:spLocks/>
            </p:cNvSpPr>
            <p:nvPr/>
          </p:nvSpPr>
          <p:spPr bwMode="auto">
            <a:xfrm>
              <a:off x="3484" y="2408"/>
              <a:ext cx="83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0"/>
                </a:cxn>
                <a:cxn ang="0">
                  <a:pos x="82" y="87"/>
                </a:cxn>
                <a:cxn ang="0">
                  <a:pos x="0" y="87"/>
                </a:cxn>
                <a:cxn ang="0">
                  <a:pos x="0" y="0"/>
                </a:cxn>
              </a:cxnLst>
              <a:rect l="0" t="0" r="r" b="b"/>
              <a:pathLst>
                <a:path w="83" h="88">
                  <a:moveTo>
                    <a:pt x="0" y="0"/>
                  </a:moveTo>
                  <a:lnTo>
                    <a:pt x="82" y="0"/>
                  </a:lnTo>
                  <a:lnTo>
                    <a:pt x="82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492" name="Rectangle 1068"/>
            <p:cNvSpPr>
              <a:spLocks noChangeArrowheads="1"/>
            </p:cNvSpPr>
            <p:nvPr/>
          </p:nvSpPr>
          <p:spPr bwMode="auto">
            <a:xfrm>
              <a:off x="3305" y="2359"/>
              <a:ext cx="21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A</a:t>
              </a:r>
            </a:p>
          </p:txBody>
        </p:sp>
      </p:grpSp>
      <p:sp>
        <p:nvSpPr>
          <p:cNvPr id="360493" name="Rectangle 1069"/>
          <p:cNvSpPr>
            <a:spLocks noChangeArrowheads="1"/>
          </p:cNvSpPr>
          <p:nvPr/>
        </p:nvSpPr>
        <p:spPr bwMode="auto">
          <a:xfrm rot="21120000">
            <a:off x="2951163" y="1377950"/>
            <a:ext cx="133350" cy="307975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94" name="Rectangle 1070"/>
          <p:cNvSpPr>
            <a:spLocks noChangeArrowheads="1"/>
          </p:cNvSpPr>
          <p:nvPr/>
        </p:nvSpPr>
        <p:spPr bwMode="auto">
          <a:xfrm rot="20520000">
            <a:off x="2736850" y="1187450"/>
            <a:ext cx="133350" cy="306388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95" name="Line 1071"/>
          <p:cNvSpPr>
            <a:spLocks noChangeShapeType="1"/>
          </p:cNvSpPr>
          <p:nvPr/>
        </p:nvSpPr>
        <p:spPr bwMode="auto">
          <a:xfrm>
            <a:off x="3595688" y="2276475"/>
            <a:ext cx="3175" cy="635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96" name="Rectangle 1072"/>
          <p:cNvSpPr>
            <a:spLocks noChangeArrowheads="1"/>
          </p:cNvSpPr>
          <p:nvPr/>
        </p:nvSpPr>
        <p:spPr bwMode="auto">
          <a:xfrm>
            <a:off x="3389313" y="1527175"/>
            <a:ext cx="1253548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 Rounded MT Bold" pitchFamily="34" charset="0"/>
              </a:rPr>
              <a:t> 3/3-MT</a:t>
            </a:r>
          </a:p>
          <a:p>
            <a:r>
              <a:rPr lang="en-US" sz="1100" b="1">
                <a:solidFill>
                  <a:srgbClr val="000000"/>
                </a:solidFill>
                <a:latin typeface="Arial Rounded MT Bold" pitchFamily="34" charset="0"/>
              </a:rPr>
              <a:t> 1/1-VOL (48 hr)</a:t>
            </a:r>
          </a:p>
        </p:txBody>
      </p:sp>
      <p:sp>
        <p:nvSpPr>
          <p:cNvPr id="360497" name="Rectangle 1073"/>
          <p:cNvSpPr>
            <a:spLocks noChangeArrowheads="1"/>
          </p:cNvSpPr>
          <p:nvPr/>
        </p:nvSpPr>
        <p:spPr bwMode="auto">
          <a:xfrm>
            <a:off x="3889375" y="2832100"/>
            <a:ext cx="1240724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 Rounded MT Bold" pitchFamily="34" charset="0"/>
              </a:rPr>
              <a:t>   2/4-MF</a:t>
            </a:r>
          </a:p>
          <a:p>
            <a:r>
              <a:rPr lang="en-US" sz="1100" b="1">
                <a:solidFill>
                  <a:srgbClr val="000000"/>
                </a:solidFill>
                <a:latin typeface="Arial Rounded MT Bold" pitchFamily="34" charset="0"/>
              </a:rPr>
              <a:t>   0/1-VOL (4 hr)</a:t>
            </a:r>
          </a:p>
        </p:txBody>
      </p:sp>
      <p:grpSp>
        <p:nvGrpSpPr>
          <p:cNvPr id="9" name="Group 1074"/>
          <p:cNvGrpSpPr>
            <a:grpSpLocks/>
          </p:cNvGrpSpPr>
          <p:nvPr/>
        </p:nvGrpSpPr>
        <p:grpSpPr bwMode="auto">
          <a:xfrm>
            <a:off x="4311651" y="3729038"/>
            <a:ext cx="1315622" cy="574675"/>
            <a:chOff x="2716" y="2531"/>
            <a:chExt cx="683" cy="362"/>
          </a:xfrm>
        </p:grpSpPr>
        <p:sp>
          <p:nvSpPr>
            <p:cNvPr id="360499" name="Rectangle 1075"/>
            <p:cNvSpPr>
              <a:spLocks noChangeArrowheads="1"/>
            </p:cNvSpPr>
            <p:nvPr/>
          </p:nvSpPr>
          <p:spPr bwMode="auto">
            <a:xfrm>
              <a:off x="2730" y="2531"/>
              <a:ext cx="66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 Rounded MT Bold" pitchFamily="34" charset="0"/>
                </a:rPr>
                <a:t> 0/1-VOL (48 hr) </a:t>
              </a:r>
            </a:p>
            <a:p>
              <a:r>
                <a:rPr lang="en-US" sz="1100" b="1">
                  <a:solidFill>
                    <a:srgbClr val="000000"/>
                  </a:solidFill>
                  <a:latin typeface="Arial Rounded MT Bold" pitchFamily="34" charset="0"/>
                </a:rPr>
                <a:t> 1/1-MB</a:t>
              </a:r>
            </a:p>
          </p:txBody>
        </p:sp>
        <p:sp>
          <p:nvSpPr>
            <p:cNvPr id="360500" name="Rectangle 1076"/>
            <p:cNvSpPr>
              <a:spLocks noChangeArrowheads="1"/>
            </p:cNvSpPr>
            <p:nvPr/>
          </p:nvSpPr>
          <p:spPr bwMode="auto">
            <a:xfrm>
              <a:off x="2716" y="2691"/>
              <a:ext cx="11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360501" name="Rectangle 1077"/>
          <p:cNvSpPr>
            <a:spLocks noChangeArrowheads="1"/>
          </p:cNvSpPr>
          <p:nvPr/>
        </p:nvSpPr>
        <p:spPr bwMode="auto">
          <a:xfrm>
            <a:off x="265113" y="990600"/>
            <a:ext cx="1963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rgbClr val="000080"/>
                </a:solidFill>
                <a:latin typeface="Lucida Sans Unicode" pitchFamily="34" charset="0"/>
              </a:rPr>
              <a:t>AS OF  (   </a:t>
            </a:r>
            <a:r>
              <a:rPr lang="en-US" sz="900">
                <a:solidFill>
                  <a:srgbClr val="000080"/>
                </a:solidFill>
                <a:latin typeface="Lucida Sans Unicode" pitchFamily="34" charset="0"/>
              </a:rPr>
              <a:t>DTG</a:t>
            </a:r>
            <a:r>
              <a:rPr lang="en-US" sz="2000">
                <a:solidFill>
                  <a:srgbClr val="000080"/>
                </a:solidFill>
                <a:latin typeface="Lucida Sans Unicode" pitchFamily="34" charset="0"/>
              </a:rPr>
              <a:t>   )</a:t>
            </a:r>
          </a:p>
        </p:txBody>
      </p:sp>
      <p:sp>
        <p:nvSpPr>
          <p:cNvPr id="360502" name="Rectangle 1078"/>
          <p:cNvSpPr>
            <a:spLocks noChangeArrowheads="1"/>
          </p:cNvSpPr>
          <p:nvPr/>
        </p:nvSpPr>
        <p:spPr bwMode="auto">
          <a:xfrm rot="1800000">
            <a:off x="4373563" y="5930900"/>
            <a:ext cx="134937" cy="306388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03" name="Rectangle 1079"/>
          <p:cNvSpPr>
            <a:spLocks noChangeArrowheads="1"/>
          </p:cNvSpPr>
          <p:nvPr/>
        </p:nvSpPr>
        <p:spPr bwMode="auto">
          <a:xfrm rot="2100000">
            <a:off x="4148138" y="6015038"/>
            <a:ext cx="136525" cy="304800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04" name="Rectangle 1080"/>
          <p:cNvSpPr>
            <a:spLocks noChangeArrowheads="1"/>
          </p:cNvSpPr>
          <p:nvPr/>
        </p:nvSpPr>
        <p:spPr bwMode="auto">
          <a:xfrm rot="2340000">
            <a:off x="3913188" y="6076950"/>
            <a:ext cx="134937" cy="306388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05" name="Freeform 1081"/>
          <p:cNvSpPr>
            <a:spLocks/>
          </p:cNvSpPr>
          <p:nvPr/>
        </p:nvSpPr>
        <p:spPr bwMode="auto">
          <a:xfrm>
            <a:off x="3451225" y="5772150"/>
            <a:ext cx="957263" cy="357188"/>
          </a:xfrm>
          <a:custGeom>
            <a:avLst/>
            <a:gdLst/>
            <a:ahLst/>
            <a:cxnLst>
              <a:cxn ang="0">
                <a:pos x="602" y="0"/>
              </a:cxn>
              <a:cxn ang="0">
                <a:pos x="578" y="15"/>
              </a:cxn>
              <a:cxn ang="0">
                <a:pos x="574" y="18"/>
              </a:cxn>
              <a:cxn ang="0">
                <a:pos x="569" y="21"/>
              </a:cxn>
              <a:cxn ang="0">
                <a:pos x="535" y="48"/>
              </a:cxn>
              <a:cxn ang="0">
                <a:pos x="467" y="96"/>
              </a:cxn>
              <a:cxn ang="0">
                <a:pos x="394" y="136"/>
              </a:cxn>
              <a:cxn ang="0">
                <a:pos x="344" y="161"/>
              </a:cxn>
              <a:cxn ang="0">
                <a:pos x="289" y="179"/>
              </a:cxn>
              <a:cxn ang="0">
                <a:pos x="253" y="185"/>
              </a:cxn>
              <a:cxn ang="0">
                <a:pos x="219" y="191"/>
              </a:cxn>
              <a:cxn ang="0">
                <a:pos x="162" y="209"/>
              </a:cxn>
              <a:cxn ang="0">
                <a:pos x="152" y="212"/>
              </a:cxn>
              <a:cxn ang="0">
                <a:pos x="114" y="217"/>
              </a:cxn>
              <a:cxn ang="0">
                <a:pos x="94" y="218"/>
              </a:cxn>
              <a:cxn ang="0">
                <a:pos x="70" y="219"/>
              </a:cxn>
              <a:cxn ang="0">
                <a:pos x="47" y="222"/>
              </a:cxn>
              <a:cxn ang="0">
                <a:pos x="24" y="224"/>
              </a:cxn>
              <a:cxn ang="0">
                <a:pos x="0" y="223"/>
              </a:cxn>
            </a:cxnLst>
            <a:rect l="0" t="0" r="r" b="b"/>
            <a:pathLst>
              <a:path w="603" h="225">
                <a:moveTo>
                  <a:pt x="602" y="0"/>
                </a:moveTo>
                <a:lnTo>
                  <a:pt x="578" y="15"/>
                </a:lnTo>
                <a:lnTo>
                  <a:pt x="574" y="18"/>
                </a:lnTo>
                <a:lnTo>
                  <a:pt x="569" y="21"/>
                </a:lnTo>
                <a:lnTo>
                  <a:pt x="535" y="48"/>
                </a:lnTo>
                <a:lnTo>
                  <a:pt x="467" y="96"/>
                </a:lnTo>
                <a:lnTo>
                  <a:pt x="394" y="136"/>
                </a:lnTo>
                <a:lnTo>
                  <a:pt x="344" y="161"/>
                </a:lnTo>
                <a:lnTo>
                  <a:pt x="289" y="179"/>
                </a:lnTo>
                <a:lnTo>
                  <a:pt x="253" y="185"/>
                </a:lnTo>
                <a:lnTo>
                  <a:pt x="219" y="191"/>
                </a:lnTo>
                <a:lnTo>
                  <a:pt x="162" y="209"/>
                </a:lnTo>
                <a:lnTo>
                  <a:pt x="152" y="212"/>
                </a:lnTo>
                <a:lnTo>
                  <a:pt x="114" y="217"/>
                </a:lnTo>
                <a:lnTo>
                  <a:pt x="94" y="218"/>
                </a:lnTo>
                <a:lnTo>
                  <a:pt x="70" y="219"/>
                </a:lnTo>
                <a:lnTo>
                  <a:pt x="47" y="222"/>
                </a:lnTo>
                <a:lnTo>
                  <a:pt x="24" y="224"/>
                </a:lnTo>
                <a:lnTo>
                  <a:pt x="0" y="223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506" name="Freeform 1082"/>
          <p:cNvSpPr>
            <a:spLocks/>
          </p:cNvSpPr>
          <p:nvPr/>
        </p:nvSpPr>
        <p:spPr bwMode="auto">
          <a:xfrm>
            <a:off x="3430588" y="4873625"/>
            <a:ext cx="1287462" cy="711200"/>
          </a:xfrm>
          <a:custGeom>
            <a:avLst/>
            <a:gdLst/>
            <a:ahLst/>
            <a:cxnLst>
              <a:cxn ang="0">
                <a:pos x="0" y="447"/>
              </a:cxn>
              <a:cxn ang="0">
                <a:pos x="259" y="302"/>
              </a:cxn>
              <a:cxn ang="0">
                <a:pos x="506" y="403"/>
              </a:cxn>
              <a:cxn ang="0">
                <a:pos x="483" y="29"/>
              </a:cxn>
              <a:cxn ang="0">
                <a:pos x="636" y="99"/>
              </a:cxn>
              <a:cxn ang="0">
                <a:pos x="810" y="0"/>
              </a:cxn>
            </a:cxnLst>
            <a:rect l="0" t="0" r="r" b="b"/>
            <a:pathLst>
              <a:path w="811" h="448">
                <a:moveTo>
                  <a:pt x="0" y="447"/>
                </a:moveTo>
                <a:lnTo>
                  <a:pt x="259" y="302"/>
                </a:lnTo>
                <a:lnTo>
                  <a:pt x="506" y="403"/>
                </a:lnTo>
                <a:lnTo>
                  <a:pt x="483" y="29"/>
                </a:lnTo>
                <a:lnTo>
                  <a:pt x="636" y="99"/>
                </a:lnTo>
                <a:lnTo>
                  <a:pt x="81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507" name="Rectangle 1083"/>
          <p:cNvSpPr>
            <a:spLocks noChangeArrowheads="1"/>
          </p:cNvSpPr>
          <p:nvPr/>
        </p:nvSpPr>
        <p:spPr bwMode="auto">
          <a:xfrm rot="1260000">
            <a:off x="3856038" y="2635250"/>
            <a:ext cx="134937" cy="655638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08" name="Rectangle 1084"/>
          <p:cNvSpPr>
            <a:spLocks noChangeArrowheads="1"/>
          </p:cNvSpPr>
          <p:nvPr/>
        </p:nvSpPr>
        <p:spPr bwMode="auto">
          <a:xfrm rot="20160000">
            <a:off x="3924300" y="5105400"/>
            <a:ext cx="133350" cy="250825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09" name="Rectangle 1085"/>
          <p:cNvSpPr>
            <a:spLocks noChangeArrowheads="1"/>
          </p:cNvSpPr>
          <p:nvPr/>
        </p:nvSpPr>
        <p:spPr bwMode="auto">
          <a:xfrm rot="20100000">
            <a:off x="3695700" y="5486400"/>
            <a:ext cx="133350" cy="249238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10" name="Rectangle 1086"/>
          <p:cNvSpPr>
            <a:spLocks noChangeArrowheads="1"/>
          </p:cNvSpPr>
          <p:nvPr/>
        </p:nvSpPr>
        <p:spPr bwMode="auto">
          <a:xfrm rot="19920000">
            <a:off x="3771900" y="4572000"/>
            <a:ext cx="133350" cy="249238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11" name="Rectangle 1087"/>
          <p:cNvSpPr>
            <a:spLocks noChangeArrowheads="1"/>
          </p:cNvSpPr>
          <p:nvPr/>
        </p:nvSpPr>
        <p:spPr bwMode="auto">
          <a:xfrm rot="20820000">
            <a:off x="4694238" y="4538663"/>
            <a:ext cx="136525" cy="657225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12" name="Rectangle 1088"/>
          <p:cNvSpPr>
            <a:spLocks noChangeArrowheads="1"/>
          </p:cNvSpPr>
          <p:nvPr/>
        </p:nvSpPr>
        <p:spPr bwMode="auto">
          <a:xfrm rot="20160000">
            <a:off x="4381500" y="5334000"/>
            <a:ext cx="133350" cy="250825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13" name="Rectangle 1089"/>
          <p:cNvSpPr>
            <a:spLocks noChangeArrowheads="1"/>
          </p:cNvSpPr>
          <p:nvPr/>
        </p:nvSpPr>
        <p:spPr bwMode="auto">
          <a:xfrm>
            <a:off x="2136775" y="5003800"/>
            <a:ext cx="1205458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 Rounded MT Bold" pitchFamily="34" charset="0"/>
              </a:rPr>
              <a:t> 2/6-MF</a:t>
            </a:r>
          </a:p>
          <a:p>
            <a:r>
              <a:rPr lang="en-US" sz="1100" b="1">
                <a:solidFill>
                  <a:srgbClr val="000000"/>
                </a:solidFill>
                <a:latin typeface="Arial Rounded MT Bold" pitchFamily="34" charset="0"/>
              </a:rPr>
              <a:t> 0/1- VOL (4 hr)</a:t>
            </a:r>
          </a:p>
        </p:txBody>
      </p:sp>
      <p:grpSp>
        <p:nvGrpSpPr>
          <p:cNvPr id="10" name="Group 1090"/>
          <p:cNvGrpSpPr>
            <a:grpSpLocks/>
          </p:cNvGrpSpPr>
          <p:nvPr/>
        </p:nvGrpSpPr>
        <p:grpSpPr bwMode="auto">
          <a:xfrm>
            <a:off x="4965700" y="5937250"/>
            <a:ext cx="415925" cy="350838"/>
            <a:chOff x="3128" y="3922"/>
            <a:chExt cx="262" cy="221"/>
          </a:xfrm>
        </p:grpSpPr>
        <p:sp>
          <p:nvSpPr>
            <p:cNvPr id="360515" name="Rectangle 1091"/>
            <p:cNvSpPr>
              <a:spLocks noChangeArrowheads="1"/>
            </p:cNvSpPr>
            <p:nvPr/>
          </p:nvSpPr>
          <p:spPr bwMode="auto">
            <a:xfrm>
              <a:off x="3307" y="3971"/>
              <a:ext cx="83" cy="87"/>
            </a:xfrm>
            <a:prstGeom prst="rect">
              <a:avLst/>
            </a:prstGeom>
            <a:solidFill>
              <a:srgbClr val="0040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16" name="Freeform 1092"/>
            <p:cNvSpPr>
              <a:spLocks/>
            </p:cNvSpPr>
            <p:nvPr/>
          </p:nvSpPr>
          <p:spPr bwMode="auto">
            <a:xfrm>
              <a:off x="3307" y="3971"/>
              <a:ext cx="83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0"/>
                </a:cxn>
                <a:cxn ang="0">
                  <a:pos x="82" y="87"/>
                </a:cxn>
                <a:cxn ang="0">
                  <a:pos x="0" y="87"/>
                </a:cxn>
                <a:cxn ang="0">
                  <a:pos x="0" y="0"/>
                </a:cxn>
              </a:cxnLst>
              <a:rect l="0" t="0" r="r" b="b"/>
              <a:pathLst>
                <a:path w="83" h="88">
                  <a:moveTo>
                    <a:pt x="0" y="0"/>
                  </a:moveTo>
                  <a:lnTo>
                    <a:pt x="82" y="0"/>
                  </a:lnTo>
                  <a:lnTo>
                    <a:pt x="82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517" name="Rectangle 1093"/>
            <p:cNvSpPr>
              <a:spLocks noChangeArrowheads="1"/>
            </p:cNvSpPr>
            <p:nvPr/>
          </p:nvSpPr>
          <p:spPr bwMode="auto">
            <a:xfrm>
              <a:off x="3128" y="3922"/>
              <a:ext cx="21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B</a:t>
              </a:r>
            </a:p>
          </p:txBody>
        </p:sp>
      </p:grpSp>
      <p:grpSp>
        <p:nvGrpSpPr>
          <p:cNvPr id="11" name="Group 1094"/>
          <p:cNvGrpSpPr>
            <a:grpSpLocks/>
          </p:cNvGrpSpPr>
          <p:nvPr/>
        </p:nvGrpSpPr>
        <p:grpSpPr bwMode="auto">
          <a:xfrm>
            <a:off x="5300663" y="4233863"/>
            <a:ext cx="415925" cy="350837"/>
            <a:chOff x="3339" y="2849"/>
            <a:chExt cx="262" cy="221"/>
          </a:xfrm>
        </p:grpSpPr>
        <p:sp>
          <p:nvSpPr>
            <p:cNvPr id="360519" name="Rectangle 1095"/>
            <p:cNvSpPr>
              <a:spLocks noChangeArrowheads="1"/>
            </p:cNvSpPr>
            <p:nvPr/>
          </p:nvSpPr>
          <p:spPr bwMode="auto">
            <a:xfrm>
              <a:off x="3518" y="2898"/>
              <a:ext cx="83" cy="87"/>
            </a:xfrm>
            <a:prstGeom prst="rect">
              <a:avLst/>
            </a:prstGeom>
            <a:solidFill>
              <a:srgbClr val="0040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20" name="Freeform 1096"/>
            <p:cNvSpPr>
              <a:spLocks/>
            </p:cNvSpPr>
            <p:nvPr/>
          </p:nvSpPr>
          <p:spPr bwMode="auto">
            <a:xfrm>
              <a:off x="3518" y="2898"/>
              <a:ext cx="83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0"/>
                </a:cxn>
                <a:cxn ang="0">
                  <a:pos x="82" y="87"/>
                </a:cxn>
                <a:cxn ang="0">
                  <a:pos x="0" y="87"/>
                </a:cxn>
                <a:cxn ang="0">
                  <a:pos x="0" y="0"/>
                </a:cxn>
              </a:cxnLst>
              <a:rect l="0" t="0" r="r" b="b"/>
              <a:pathLst>
                <a:path w="83" h="88">
                  <a:moveTo>
                    <a:pt x="0" y="0"/>
                  </a:moveTo>
                  <a:lnTo>
                    <a:pt x="82" y="0"/>
                  </a:lnTo>
                  <a:lnTo>
                    <a:pt x="82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521" name="Rectangle 1097"/>
            <p:cNvSpPr>
              <a:spLocks noChangeArrowheads="1"/>
            </p:cNvSpPr>
            <p:nvPr/>
          </p:nvSpPr>
          <p:spPr bwMode="auto">
            <a:xfrm>
              <a:off x="3339" y="2849"/>
              <a:ext cx="21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D</a:t>
              </a:r>
            </a:p>
          </p:txBody>
        </p:sp>
      </p:grpSp>
      <p:grpSp>
        <p:nvGrpSpPr>
          <p:cNvPr id="12" name="Group 1098"/>
          <p:cNvGrpSpPr>
            <a:grpSpLocks/>
          </p:cNvGrpSpPr>
          <p:nvPr/>
        </p:nvGrpSpPr>
        <p:grpSpPr bwMode="auto">
          <a:xfrm>
            <a:off x="6142038" y="3803650"/>
            <a:ext cx="425450" cy="350838"/>
            <a:chOff x="3869" y="2578"/>
            <a:chExt cx="268" cy="221"/>
          </a:xfrm>
        </p:grpSpPr>
        <p:sp>
          <p:nvSpPr>
            <p:cNvPr id="360523" name="Freeform 1099"/>
            <p:cNvSpPr>
              <a:spLocks/>
            </p:cNvSpPr>
            <p:nvPr/>
          </p:nvSpPr>
          <p:spPr bwMode="auto">
            <a:xfrm>
              <a:off x="4048" y="2617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solidFill>
              <a:srgbClr val="0040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524" name="Freeform 1100"/>
            <p:cNvSpPr>
              <a:spLocks/>
            </p:cNvSpPr>
            <p:nvPr/>
          </p:nvSpPr>
          <p:spPr bwMode="auto">
            <a:xfrm>
              <a:off x="4048" y="2617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525" name="Rectangle 1101"/>
            <p:cNvSpPr>
              <a:spLocks noChangeArrowheads="1"/>
            </p:cNvSpPr>
            <p:nvPr/>
          </p:nvSpPr>
          <p:spPr bwMode="auto">
            <a:xfrm>
              <a:off x="3869" y="2578"/>
              <a:ext cx="21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A</a:t>
              </a:r>
            </a:p>
          </p:txBody>
        </p:sp>
      </p:grpSp>
      <p:grpSp>
        <p:nvGrpSpPr>
          <p:cNvPr id="13" name="Group 1102"/>
          <p:cNvGrpSpPr>
            <a:grpSpLocks/>
          </p:cNvGrpSpPr>
          <p:nvPr/>
        </p:nvGrpSpPr>
        <p:grpSpPr bwMode="auto">
          <a:xfrm>
            <a:off x="5175250" y="4959350"/>
            <a:ext cx="425450" cy="350838"/>
            <a:chOff x="3260" y="3306"/>
            <a:chExt cx="268" cy="221"/>
          </a:xfrm>
        </p:grpSpPr>
        <p:sp>
          <p:nvSpPr>
            <p:cNvPr id="360527" name="Freeform 1103"/>
            <p:cNvSpPr>
              <a:spLocks/>
            </p:cNvSpPr>
            <p:nvPr/>
          </p:nvSpPr>
          <p:spPr bwMode="auto">
            <a:xfrm>
              <a:off x="3439" y="3345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solidFill>
              <a:srgbClr val="0040B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528" name="Freeform 1104"/>
            <p:cNvSpPr>
              <a:spLocks/>
            </p:cNvSpPr>
            <p:nvPr/>
          </p:nvSpPr>
          <p:spPr bwMode="auto">
            <a:xfrm>
              <a:off x="3439" y="3345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529" name="Rectangle 1105"/>
            <p:cNvSpPr>
              <a:spLocks noChangeArrowheads="1"/>
            </p:cNvSpPr>
            <p:nvPr/>
          </p:nvSpPr>
          <p:spPr bwMode="auto">
            <a:xfrm>
              <a:off x="3260" y="3306"/>
              <a:ext cx="21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B</a:t>
              </a:r>
            </a:p>
          </p:txBody>
        </p:sp>
      </p:grpSp>
      <p:sp>
        <p:nvSpPr>
          <p:cNvPr id="360530" name="Rectangle 1106"/>
          <p:cNvSpPr>
            <a:spLocks noChangeArrowheads="1"/>
          </p:cNvSpPr>
          <p:nvPr/>
        </p:nvSpPr>
        <p:spPr bwMode="auto">
          <a:xfrm rot="19920000">
            <a:off x="4170363" y="4614863"/>
            <a:ext cx="133350" cy="249237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31" name="Rectangle 1107"/>
          <p:cNvSpPr>
            <a:spLocks noChangeArrowheads="1"/>
          </p:cNvSpPr>
          <p:nvPr/>
        </p:nvSpPr>
        <p:spPr bwMode="auto">
          <a:xfrm rot="20160000">
            <a:off x="3467100" y="5029200"/>
            <a:ext cx="133350" cy="250825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32" name="Rectangle 1108"/>
          <p:cNvSpPr>
            <a:spLocks noChangeArrowheads="1"/>
          </p:cNvSpPr>
          <p:nvPr/>
        </p:nvSpPr>
        <p:spPr bwMode="auto">
          <a:xfrm rot="180000">
            <a:off x="4618038" y="5453063"/>
            <a:ext cx="136525" cy="657225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33" name="Rectangle 1109"/>
          <p:cNvSpPr>
            <a:spLocks noChangeArrowheads="1"/>
          </p:cNvSpPr>
          <p:nvPr/>
        </p:nvSpPr>
        <p:spPr bwMode="auto">
          <a:xfrm>
            <a:off x="2284413" y="5946775"/>
            <a:ext cx="1253548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 Rounded MT Bold" pitchFamily="34" charset="0"/>
              </a:rPr>
              <a:t> 3/3-MT</a:t>
            </a:r>
          </a:p>
          <a:p>
            <a:r>
              <a:rPr lang="en-US" sz="1100" b="1" dirty="0">
                <a:solidFill>
                  <a:srgbClr val="000000"/>
                </a:solidFill>
                <a:latin typeface="Arial Rounded MT Bold" pitchFamily="34" charset="0"/>
              </a:rPr>
              <a:t> 0/1-VOL (48 hr)</a:t>
            </a:r>
          </a:p>
        </p:txBody>
      </p:sp>
      <p:sp>
        <p:nvSpPr>
          <p:cNvPr id="360534" name="Rectangle 1110"/>
          <p:cNvSpPr>
            <a:spLocks noChangeArrowheads="1"/>
          </p:cNvSpPr>
          <p:nvPr/>
        </p:nvSpPr>
        <p:spPr bwMode="auto">
          <a:xfrm rot="21120000">
            <a:off x="3132138" y="1582738"/>
            <a:ext cx="133350" cy="307975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35" name="Rectangle 1111"/>
          <p:cNvSpPr>
            <a:spLocks noChangeArrowheads="1"/>
          </p:cNvSpPr>
          <p:nvPr/>
        </p:nvSpPr>
        <p:spPr bwMode="auto">
          <a:xfrm rot="20820000">
            <a:off x="3384550" y="1752600"/>
            <a:ext cx="136525" cy="657225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536" name="Freeform 1112"/>
          <p:cNvSpPr>
            <a:spLocks/>
          </p:cNvSpPr>
          <p:nvPr/>
        </p:nvSpPr>
        <p:spPr bwMode="auto">
          <a:xfrm>
            <a:off x="4384675" y="1031875"/>
            <a:ext cx="1655763" cy="2784475"/>
          </a:xfrm>
          <a:custGeom>
            <a:avLst/>
            <a:gdLst/>
            <a:ahLst/>
            <a:cxnLst>
              <a:cxn ang="0">
                <a:pos x="457" y="266"/>
              </a:cxn>
              <a:cxn ang="0">
                <a:pos x="452" y="234"/>
              </a:cxn>
              <a:cxn ang="0">
                <a:pos x="440" y="199"/>
              </a:cxn>
              <a:cxn ang="0">
                <a:pos x="396" y="120"/>
              </a:cxn>
              <a:cxn ang="0">
                <a:pos x="324" y="60"/>
              </a:cxn>
              <a:cxn ang="0">
                <a:pos x="202" y="1"/>
              </a:cxn>
              <a:cxn ang="0">
                <a:pos x="101" y="0"/>
              </a:cxn>
              <a:cxn ang="0">
                <a:pos x="27" y="51"/>
              </a:cxn>
              <a:cxn ang="0">
                <a:pos x="12" y="78"/>
              </a:cxn>
              <a:cxn ang="0">
                <a:pos x="10" y="111"/>
              </a:cxn>
              <a:cxn ang="0">
                <a:pos x="0" y="206"/>
              </a:cxn>
              <a:cxn ang="0">
                <a:pos x="6" y="301"/>
              </a:cxn>
              <a:cxn ang="0">
                <a:pos x="18" y="391"/>
              </a:cxn>
              <a:cxn ang="0">
                <a:pos x="33" y="482"/>
              </a:cxn>
              <a:cxn ang="0">
                <a:pos x="59" y="582"/>
              </a:cxn>
              <a:cxn ang="0">
                <a:pos x="81" y="706"/>
              </a:cxn>
              <a:cxn ang="0">
                <a:pos x="89" y="784"/>
              </a:cxn>
              <a:cxn ang="0">
                <a:pos x="98" y="861"/>
              </a:cxn>
              <a:cxn ang="0">
                <a:pos x="130" y="983"/>
              </a:cxn>
              <a:cxn ang="0">
                <a:pos x="177" y="1143"/>
              </a:cxn>
              <a:cxn ang="0">
                <a:pos x="254" y="1298"/>
              </a:cxn>
              <a:cxn ang="0">
                <a:pos x="311" y="1413"/>
              </a:cxn>
              <a:cxn ang="0">
                <a:pos x="384" y="1521"/>
              </a:cxn>
              <a:cxn ang="0">
                <a:pos x="456" y="1607"/>
              </a:cxn>
              <a:cxn ang="0">
                <a:pos x="516" y="1669"/>
              </a:cxn>
              <a:cxn ang="0">
                <a:pos x="547" y="1693"/>
              </a:cxn>
              <a:cxn ang="0">
                <a:pos x="585" y="1708"/>
              </a:cxn>
              <a:cxn ang="0">
                <a:pos x="678" y="1740"/>
              </a:cxn>
              <a:cxn ang="0">
                <a:pos x="742" y="1753"/>
              </a:cxn>
              <a:cxn ang="0">
                <a:pos x="806" y="1753"/>
              </a:cxn>
              <a:cxn ang="0">
                <a:pos x="897" y="1733"/>
              </a:cxn>
              <a:cxn ang="0">
                <a:pos x="1004" y="1660"/>
              </a:cxn>
              <a:cxn ang="0">
                <a:pos x="1026" y="1600"/>
              </a:cxn>
              <a:cxn ang="0">
                <a:pos x="1027" y="1590"/>
              </a:cxn>
              <a:cxn ang="0">
                <a:pos x="1030" y="1583"/>
              </a:cxn>
              <a:cxn ang="0">
                <a:pos x="1034" y="1557"/>
              </a:cxn>
              <a:cxn ang="0">
                <a:pos x="1038" y="1534"/>
              </a:cxn>
              <a:cxn ang="0">
                <a:pos x="1042" y="1509"/>
              </a:cxn>
              <a:cxn ang="0">
                <a:pos x="1026" y="1444"/>
              </a:cxn>
              <a:cxn ang="0">
                <a:pos x="978" y="1362"/>
              </a:cxn>
              <a:cxn ang="0">
                <a:pos x="912" y="1284"/>
              </a:cxn>
              <a:cxn ang="0">
                <a:pos x="867" y="1235"/>
              </a:cxn>
              <a:cxn ang="0">
                <a:pos x="823" y="1181"/>
              </a:cxn>
              <a:cxn ang="0">
                <a:pos x="775" y="1117"/>
              </a:cxn>
              <a:cxn ang="0">
                <a:pos x="721" y="1054"/>
              </a:cxn>
              <a:cxn ang="0">
                <a:pos x="699" y="1034"/>
              </a:cxn>
              <a:cxn ang="0">
                <a:pos x="693" y="1018"/>
              </a:cxn>
            </a:cxnLst>
            <a:rect l="0" t="0" r="r" b="b"/>
            <a:pathLst>
              <a:path w="1043" h="1754">
                <a:moveTo>
                  <a:pt x="457" y="266"/>
                </a:moveTo>
                <a:lnTo>
                  <a:pt x="452" y="234"/>
                </a:lnTo>
                <a:lnTo>
                  <a:pt x="440" y="199"/>
                </a:lnTo>
                <a:lnTo>
                  <a:pt x="396" y="120"/>
                </a:lnTo>
                <a:lnTo>
                  <a:pt x="324" y="60"/>
                </a:lnTo>
                <a:lnTo>
                  <a:pt x="202" y="1"/>
                </a:lnTo>
                <a:lnTo>
                  <a:pt x="101" y="0"/>
                </a:lnTo>
                <a:lnTo>
                  <a:pt x="27" y="51"/>
                </a:lnTo>
                <a:lnTo>
                  <a:pt x="12" y="78"/>
                </a:lnTo>
                <a:lnTo>
                  <a:pt x="10" y="111"/>
                </a:lnTo>
                <a:lnTo>
                  <a:pt x="0" y="206"/>
                </a:lnTo>
                <a:lnTo>
                  <a:pt x="6" y="301"/>
                </a:lnTo>
                <a:lnTo>
                  <a:pt x="18" y="391"/>
                </a:lnTo>
                <a:lnTo>
                  <a:pt x="33" y="482"/>
                </a:lnTo>
                <a:lnTo>
                  <a:pt x="59" y="582"/>
                </a:lnTo>
                <a:lnTo>
                  <a:pt x="81" y="706"/>
                </a:lnTo>
                <a:lnTo>
                  <a:pt x="89" y="784"/>
                </a:lnTo>
                <a:lnTo>
                  <a:pt x="98" y="861"/>
                </a:lnTo>
                <a:lnTo>
                  <a:pt x="130" y="983"/>
                </a:lnTo>
                <a:lnTo>
                  <a:pt x="177" y="1143"/>
                </a:lnTo>
                <a:lnTo>
                  <a:pt x="254" y="1298"/>
                </a:lnTo>
                <a:lnTo>
                  <a:pt x="311" y="1413"/>
                </a:lnTo>
                <a:lnTo>
                  <a:pt x="384" y="1521"/>
                </a:lnTo>
                <a:lnTo>
                  <a:pt x="456" y="1607"/>
                </a:lnTo>
                <a:lnTo>
                  <a:pt x="516" y="1669"/>
                </a:lnTo>
                <a:lnTo>
                  <a:pt x="547" y="1693"/>
                </a:lnTo>
                <a:lnTo>
                  <a:pt x="585" y="1708"/>
                </a:lnTo>
                <a:lnTo>
                  <a:pt x="678" y="1740"/>
                </a:lnTo>
                <a:lnTo>
                  <a:pt x="742" y="1753"/>
                </a:lnTo>
                <a:lnTo>
                  <a:pt x="806" y="1753"/>
                </a:lnTo>
                <a:lnTo>
                  <a:pt x="897" y="1733"/>
                </a:lnTo>
                <a:lnTo>
                  <a:pt x="1004" y="1660"/>
                </a:lnTo>
                <a:lnTo>
                  <a:pt x="1026" y="1600"/>
                </a:lnTo>
                <a:lnTo>
                  <a:pt x="1027" y="1590"/>
                </a:lnTo>
                <a:lnTo>
                  <a:pt x="1030" y="1583"/>
                </a:lnTo>
                <a:lnTo>
                  <a:pt x="1034" y="1557"/>
                </a:lnTo>
                <a:lnTo>
                  <a:pt x="1038" y="1534"/>
                </a:lnTo>
                <a:lnTo>
                  <a:pt x="1042" y="1509"/>
                </a:lnTo>
                <a:lnTo>
                  <a:pt x="1026" y="1444"/>
                </a:lnTo>
                <a:lnTo>
                  <a:pt x="978" y="1362"/>
                </a:lnTo>
                <a:lnTo>
                  <a:pt x="912" y="1284"/>
                </a:lnTo>
                <a:lnTo>
                  <a:pt x="867" y="1235"/>
                </a:lnTo>
                <a:lnTo>
                  <a:pt x="823" y="1181"/>
                </a:lnTo>
                <a:lnTo>
                  <a:pt x="775" y="1117"/>
                </a:lnTo>
                <a:lnTo>
                  <a:pt x="721" y="1054"/>
                </a:lnTo>
                <a:lnTo>
                  <a:pt x="699" y="1034"/>
                </a:lnTo>
                <a:lnTo>
                  <a:pt x="693" y="1018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537" name="Freeform 1113"/>
          <p:cNvSpPr>
            <a:spLocks/>
          </p:cNvSpPr>
          <p:nvPr/>
        </p:nvSpPr>
        <p:spPr bwMode="auto">
          <a:xfrm>
            <a:off x="4913313" y="4049713"/>
            <a:ext cx="842962" cy="2301875"/>
          </a:xfrm>
          <a:custGeom>
            <a:avLst/>
            <a:gdLst/>
            <a:ahLst/>
            <a:cxnLst>
              <a:cxn ang="0">
                <a:pos x="525" y="472"/>
              </a:cxn>
              <a:cxn ang="0">
                <a:pos x="530" y="394"/>
              </a:cxn>
              <a:cxn ang="0">
                <a:pos x="528" y="315"/>
              </a:cxn>
              <a:cxn ang="0">
                <a:pos x="519" y="208"/>
              </a:cxn>
              <a:cxn ang="0">
                <a:pos x="490" y="119"/>
              </a:cxn>
              <a:cxn ang="0">
                <a:pos x="462" y="49"/>
              </a:cxn>
              <a:cxn ang="0">
                <a:pos x="419" y="14"/>
              </a:cxn>
              <a:cxn ang="0">
                <a:pos x="383" y="0"/>
              </a:cxn>
              <a:cxn ang="0">
                <a:pos x="344" y="11"/>
              </a:cxn>
              <a:cxn ang="0">
                <a:pos x="312" y="18"/>
              </a:cxn>
              <a:cxn ang="0">
                <a:pos x="285" y="39"/>
              </a:cxn>
              <a:cxn ang="0">
                <a:pos x="229" y="119"/>
              </a:cxn>
              <a:cxn ang="0">
                <a:pos x="210" y="171"/>
              </a:cxn>
              <a:cxn ang="0">
                <a:pos x="199" y="229"/>
              </a:cxn>
              <a:cxn ang="0">
                <a:pos x="180" y="324"/>
              </a:cxn>
              <a:cxn ang="0">
                <a:pos x="163" y="423"/>
              </a:cxn>
              <a:cxn ang="0">
                <a:pos x="133" y="563"/>
              </a:cxn>
              <a:cxn ang="0">
                <a:pos x="108" y="667"/>
              </a:cxn>
              <a:cxn ang="0">
                <a:pos x="69" y="814"/>
              </a:cxn>
              <a:cxn ang="0">
                <a:pos x="52" y="881"/>
              </a:cxn>
              <a:cxn ang="0">
                <a:pos x="35" y="963"/>
              </a:cxn>
              <a:cxn ang="0">
                <a:pos x="21" y="1067"/>
              </a:cxn>
              <a:cxn ang="0">
                <a:pos x="5" y="1210"/>
              </a:cxn>
              <a:cxn ang="0">
                <a:pos x="0" y="1253"/>
              </a:cxn>
              <a:cxn ang="0">
                <a:pos x="5" y="1296"/>
              </a:cxn>
              <a:cxn ang="0">
                <a:pos x="12" y="1318"/>
              </a:cxn>
              <a:cxn ang="0">
                <a:pos x="24" y="1338"/>
              </a:cxn>
              <a:cxn ang="0">
                <a:pos x="41" y="1366"/>
              </a:cxn>
              <a:cxn ang="0">
                <a:pos x="57" y="1391"/>
              </a:cxn>
              <a:cxn ang="0">
                <a:pos x="78" y="1409"/>
              </a:cxn>
              <a:cxn ang="0">
                <a:pos x="125" y="1436"/>
              </a:cxn>
              <a:cxn ang="0">
                <a:pos x="156" y="1449"/>
              </a:cxn>
              <a:cxn ang="0">
                <a:pos x="190" y="1449"/>
              </a:cxn>
              <a:cxn ang="0">
                <a:pos x="241" y="1439"/>
              </a:cxn>
              <a:cxn ang="0">
                <a:pos x="315" y="1399"/>
              </a:cxn>
              <a:cxn ang="0">
                <a:pos x="329" y="1379"/>
              </a:cxn>
              <a:cxn ang="0">
                <a:pos x="339" y="1354"/>
              </a:cxn>
              <a:cxn ang="0">
                <a:pos x="357" y="1296"/>
              </a:cxn>
              <a:cxn ang="0">
                <a:pos x="367" y="1266"/>
              </a:cxn>
              <a:cxn ang="0">
                <a:pos x="372" y="1235"/>
              </a:cxn>
              <a:cxn ang="0">
                <a:pos x="377" y="1216"/>
              </a:cxn>
              <a:cxn ang="0">
                <a:pos x="380" y="1200"/>
              </a:cxn>
              <a:cxn ang="0">
                <a:pos x="390" y="1171"/>
              </a:cxn>
              <a:cxn ang="0">
                <a:pos x="397" y="1142"/>
              </a:cxn>
              <a:cxn ang="0">
                <a:pos x="398" y="1132"/>
              </a:cxn>
              <a:cxn ang="0">
                <a:pos x="400" y="1121"/>
              </a:cxn>
            </a:cxnLst>
            <a:rect l="0" t="0" r="r" b="b"/>
            <a:pathLst>
              <a:path w="531" h="1450">
                <a:moveTo>
                  <a:pt x="525" y="472"/>
                </a:moveTo>
                <a:lnTo>
                  <a:pt x="530" y="394"/>
                </a:lnTo>
                <a:lnTo>
                  <a:pt x="528" y="315"/>
                </a:lnTo>
                <a:lnTo>
                  <a:pt x="519" y="208"/>
                </a:lnTo>
                <a:lnTo>
                  <a:pt x="490" y="119"/>
                </a:lnTo>
                <a:lnTo>
                  <a:pt x="462" y="49"/>
                </a:lnTo>
                <a:lnTo>
                  <a:pt x="419" y="14"/>
                </a:lnTo>
                <a:lnTo>
                  <a:pt x="383" y="0"/>
                </a:lnTo>
                <a:lnTo>
                  <a:pt x="344" y="11"/>
                </a:lnTo>
                <a:lnTo>
                  <a:pt x="312" y="18"/>
                </a:lnTo>
                <a:lnTo>
                  <a:pt x="285" y="39"/>
                </a:lnTo>
                <a:lnTo>
                  <a:pt x="229" y="119"/>
                </a:lnTo>
                <a:lnTo>
                  <a:pt x="210" y="171"/>
                </a:lnTo>
                <a:lnTo>
                  <a:pt x="199" y="229"/>
                </a:lnTo>
                <a:lnTo>
                  <a:pt x="180" y="324"/>
                </a:lnTo>
                <a:lnTo>
                  <a:pt x="163" y="423"/>
                </a:lnTo>
                <a:lnTo>
                  <a:pt x="133" y="563"/>
                </a:lnTo>
                <a:lnTo>
                  <a:pt x="108" y="667"/>
                </a:lnTo>
                <a:lnTo>
                  <a:pt x="69" y="814"/>
                </a:lnTo>
                <a:lnTo>
                  <a:pt x="52" y="881"/>
                </a:lnTo>
                <a:lnTo>
                  <a:pt x="35" y="963"/>
                </a:lnTo>
                <a:lnTo>
                  <a:pt x="21" y="1067"/>
                </a:lnTo>
                <a:lnTo>
                  <a:pt x="5" y="1210"/>
                </a:lnTo>
                <a:lnTo>
                  <a:pt x="0" y="1253"/>
                </a:lnTo>
                <a:lnTo>
                  <a:pt x="5" y="1296"/>
                </a:lnTo>
                <a:lnTo>
                  <a:pt x="12" y="1318"/>
                </a:lnTo>
                <a:lnTo>
                  <a:pt x="24" y="1338"/>
                </a:lnTo>
                <a:lnTo>
                  <a:pt x="41" y="1366"/>
                </a:lnTo>
                <a:lnTo>
                  <a:pt x="57" y="1391"/>
                </a:lnTo>
                <a:lnTo>
                  <a:pt x="78" y="1409"/>
                </a:lnTo>
                <a:lnTo>
                  <a:pt x="125" y="1436"/>
                </a:lnTo>
                <a:lnTo>
                  <a:pt x="156" y="1449"/>
                </a:lnTo>
                <a:lnTo>
                  <a:pt x="190" y="1449"/>
                </a:lnTo>
                <a:lnTo>
                  <a:pt x="241" y="1439"/>
                </a:lnTo>
                <a:lnTo>
                  <a:pt x="315" y="1399"/>
                </a:lnTo>
                <a:lnTo>
                  <a:pt x="329" y="1379"/>
                </a:lnTo>
                <a:lnTo>
                  <a:pt x="339" y="1354"/>
                </a:lnTo>
                <a:lnTo>
                  <a:pt x="357" y="1296"/>
                </a:lnTo>
                <a:lnTo>
                  <a:pt x="367" y="1266"/>
                </a:lnTo>
                <a:lnTo>
                  <a:pt x="372" y="1235"/>
                </a:lnTo>
                <a:lnTo>
                  <a:pt x="377" y="1216"/>
                </a:lnTo>
                <a:lnTo>
                  <a:pt x="380" y="1200"/>
                </a:lnTo>
                <a:lnTo>
                  <a:pt x="390" y="1171"/>
                </a:lnTo>
                <a:lnTo>
                  <a:pt x="397" y="1142"/>
                </a:lnTo>
                <a:lnTo>
                  <a:pt x="398" y="1132"/>
                </a:lnTo>
                <a:lnTo>
                  <a:pt x="400" y="1121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" name="Group 1114"/>
          <p:cNvGrpSpPr>
            <a:grpSpLocks/>
          </p:cNvGrpSpPr>
          <p:nvPr/>
        </p:nvGrpSpPr>
        <p:grpSpPr bwMode="auto">
          <a:xfrm>
            <a:off x="5624513" y="5202238"/>
            <a:ext cx="201612" cy="182562"/>
            <a:chOff x="3543" y="3459"/>
            <a:chExt cx="127" cy="115"/>
          </a:xfrm>
        </p:grpSpPr>
        <p:sp>
          <p:nvSpPr>
            <p:cNvPr id="360539" name="Line 1115"/>
            <p:cNvSpPr>
              <a:spLocks noChangeShapeType="1"/>
            </p:cNvSpPr>
            <p:nvPr/>
          </p:nvSpPr>
          <p:spPr bwMode="auto">
            <a:xfrm>
              <a:off x="3543" y="3459"/>
              <a:ext cx="127" cy="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40" name="Line 1116"/>
            <p:cNvSpPr>
              <a:spLocks noChangeShapeType="1"/>
            </p:cNvSpPr>
            <p:nvPr/>
          </p:nvSpPr>
          <p:spPr bwMode="auto">
            <a:xfrm>
              <a:off x="3543" y="3555"/>
              <a:ext cx="127" cy="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117"/>
          <p:cNvGrpSpPr>
            <a:grpSpLocks/>
          </p:cNvGrpSpPr>
          <p:nvPr/>
        </p:nvGrpSpPr>
        <p:grpSpPr bwMode="auto">
          <a:xfrm>
            <a:off x="5300663" y="2163763"/>
            <a:ext cx="201612" cy="182562"/>
            <a:chOff x="3339" y="1545"/>
            <a:chExt cx="127" cy="115"/>
          </a:xfrm>
        </p:grpSpPr>
        <p:sp>
          <p:nvSpPr>
            <p:cNvPr id="360542" name="Line 1118"/>
            <p:cNvSpPr>
              <a:spLocks noChangeShapeType="1"/>
            </p:cNvSpPr>
            <p:nvPr/>
          </p:nvSpPr>
          <p:spPr bwMode="auto">
            <a:xfrm flipV="1">
              <a:off x="3339" y="1641"/>
              <a:ext cx="127" cy="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543" name="Line 1119"/>
            <p:cNvSpPr>
              <a:spLocks noChangeShapeType="1"/>
            </p:cNvSpPr>
            <p:nvPr/>
          </p:nvSpPr>
          <p:spPr bwMode="auto">
            <a:xfrm flipV="1">
              <a:off x="3339" y="1545"/>
              <a:ext cx="127" cy="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0544" name="Rectangle 1120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3999" cy="609600"/>
          </a:xfrm>
          <a:noFill/>
          <a:ln/>
        </p:spPr>
        <p:txBody>
          <a:bodyPr/>
          <a:lstStyle/>
          <a:p>
            <a:r>
              <a:rPr lang="en-US" dirty="0" smtClean="0"/>
              <a:t>COMMANDER’S CARD TECHNIQUE</a:t>
            </a:r>
            <a:endParaRPr lang="en-US" dirty="0"/>
          </a:p>
        </p:txBody>
      </p:sp>
      <p:sp>
        <p:nvSpPr>
          <p:cNvPr id="360545" name="Oval 1121"/>
          <p:cNvSpPr>
            <a:spLocks noChangeArrowheads="1"/>
          </p:cNvSpPr>
          <p:nvPr/>
        </p:nvSpPr>
        <p:spPr bwMode="auto">
          <a:xfrm>
            <a:off x="2527300" y="2695575"/>
            <a:ext cx="222250" cy="222250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360546" name="Oval 1122"/>
          <p:cNvSpPr>
            <a:spLocks noChangeArrowheads="1"/>
          </p:cNvSpPr>
          <p:nvPr/>
        </p:nvSpPr>
        <p:spPr bwMode="auto">
          <a:xfrm>
            <a:off x="3384550" y="3819525"/>
            <a:ext cx="222250" cy="222250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3</a:t>
            </a:r>
          </a:p>
        </p:txBody>
      </p:sp>
      <p:sp>
        <p:nvSpPr>
          <p:cNvPr id="360547" name="Oval 1123"/>
          <p:cNvSpPr>
            <a:spLocks noChangeArrowheads="1"/>
          </p:cNvSpPr>
          <p:nvPr/>
        </p:nvSpPr>
        <p:spPr bwMode="auto">
          <a:xfrm>
            <a:off x="3403600" y="6019800"/>
            <a:ext cx="222250" cy="222250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sp>
        <p:nvSpPr>
          <p:cNvPr id="360548" name="Oval 1124"/>
          <p:cNvSpPr>
            <a:spLocks noChangeArrowheads="1"/>
          </p:cNvSpPr>
          <p:nvPr/>
        </p:nvSpPr>
        <p:spPr bwMode="auto">
          <a:xfrm>
            <a:off x="3298825" y="5505450"/>
            <a:ext cx="222250" cy="222250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360549" name="Rectangle 1125"/>
          <p:cNvSpPr>
            <a:spLocks noChangeArrowheads="1"/>
          </p:cNvSpPr>
          <p:nvPr/>
        </p:nvSpPr>
        <p:spPr bwMode="auto">
          <a:xfrm>
            <a:off x="6153150" y="1168400"/>
            <a:ext cx="2800350" cy="2000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360550" name="Rectangle 1126"/>
          <p:cNvSpPr>
            <a:spLocks noChangeArrowheads="1"/>
          </p:cNvSpPr>
          <p:nvPr/>
        </p:nvSpPr>
        <p:spPr bwMode="auto">
          <a:xfrm>
            <a:off x="6192838" y="2646363"/>
            <a:ext cx="127143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 Rounded MT Bold" pitchFamily="34" charset="0"/>
              </a:rPr>
              <a:t>START120900 </a:t>
            </a:r>
          </a:p>
          <a:p>
            <a:r>
              <a:rPr lang="en-US" sz="1200" b="1">
                <a:solidFill>
                  <a:srgbClr val="000000"/>
                </a:solidFill>
                <a:latin typeface="Arial Rounded MT Bold" pitchFamily="34" charset="0"/>
              </a:rPr>
              <a:t>COMP _______</a:t>
            </a:r>
          </a:p>
        </p:txBody>
      </p:sp>
      <p:sp>
        <p:nvSpPr>
          <p:cNvPr id="360551" name="Rectangle 1127"/>
          <p:cNvSpPr>
            <a:spLocks noChangeArrowheads="1"/>
          </p:cNvSpPr>
          <p:nvPr/>
        </p:nvSpPr>
        <p:spPr bwMode="auto">
          <a:xfrm>
            <a:off x="6188075" y="1460500"/>
            <a:ext cx="1093569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Arial Rounded MT Bold" pitchFamily="34" charset="0"/>
              </a:rPr>
              <a:t>SURV  </a:t>
            </a:r>
            <a:r>
              <a:rPr lang="en-US" sz="1200" b="1" u="sng">
                <a:solidFill>
                  <a:schemeClr val="accent2"/>
                </a:solidFill>
                <a:latin typeface="Arial Rounded MT Bold" pitchFamily="34" charset="0"/>
              </a:rPr>
              <a:t>42%</a:t>
            </a:r>
            <a:endParaRPr lang="en-US" sz="1400" b="1" u="sng">
              <a:solidFill>
                <a:schemeClr val="accent2"/>
              </a:solidFill>
              <a:latin typeface="Arial Rounded MT Bold" pitchFamily="34" charset="0"/>
            </a:endParaRPr>
          </a:p>
          <a:p>
            <a:r>
              <a:rPr lang="en-US" sz="1200" b="1">
                <a:solidFill>
                  <a:srgbClr val="000000"/>
                </a:solidFill>
                <a:latin typeface="Arial Rounded MT Bold" pitchFamily="34" charset="0"/>
              </a:rPr>
              <a:t>14 / 28 M1 </a:t>
            </a:r>
          </a:p>
          <a:p>
            <a:r>
              <a:rPr lang="en-US" sz="1200" b="1">
                <a:solidFill>
                  <a:srgbClr val="000000"/>
                </a:solidFill>
                <a:latin typeface="Arial Rounded MT Bold" pitchFamily="34" charset="0"/>
              </a:rPr>
              <a:t>14 / 28 M2</a:t>
            </a:r>
          </a:p>
          <a:p>
            <a:r>
              <a:rPr lang="en-US" sz="1200" b="1">
                <a:solidFill>
                  <a:srgbClr val="000000"/>
                </a:solidFill>
                <a:latin typeface="Arial Rounded MT Bold" pitchFamily="34" charset="0"/>
              </a:rPr>
              <a:t>  0 / 4 FIST-V</a:t>
            </a:r>
          </a:p>
          <a:p>
            <a:r>
              <a:rPr lang="en-US" sz="1200" b="1">
                <a:solidFill>
                  <a:srgbClr val="000000"/>
                </a:solidFill>
                <a:latin typeface="Arial Rounded MT Bold" pitchFamily="34" charset="0"/>
              </a:rPr>
              <a:t>  0 / 6 MTR</a:t>
            </a:r>
          </a:p>
        </p:txBody>
      </p:sp>
      <p:sp>
        <p:nvSpPr>
          <p:cNvPr id="360552" name="Rectangle 1128"/>
          <p:cNvSpPr>
            <a:spLocks noChangeArrowheads="1"/>
          </p:cNvSpPr>
          <p:nvPr/>
        </p:nvSpPr>
        <p:spPr bwMode="auto">
          <a:xfrm>
            <a:off x="7778750" y="1455738"/>
            <a:ext cx="97302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Arial Rounded MT Bold" pitchFamily="34" charset="0"/>
              </a:rPr>
              <a:t>CM  </a:t>
            </a:r>
            <a:r>
              <a:rPr lang="en-US" sz="1200" b="1" u="sng">
                <a:solidFill>
                  <a:schemeClr val="accent2"/>
                </a:solidFill>
                <a:latin typeface="Arial Rounded MT Bold" pitchFamily="34" charset="0"/>
              </a:rPr>
              <a:t>64%</a:t>
            </a:r>
          </a:p>
          <a:p>
            <a:r>
              <a:rPr lang="en-US" sz="1200" b="1">
                <a:solidFill>
                  <a:srgbClr val="000000"/>
                </a:solidFill>
                <a:latin typeface="Arial Rounded MT Bold" pitchFamily="34" charset="0"/>
              </a:rPr>
              <a:t>7/11 OBST</a:t>
            </a:r>
          </a:p>
        </p:txBody>
      </p:sp>
      <p:sp>
        <p:nvSpPr>
          <p:cNvPr id="360553" name="Rectangle 1129"/>
          <p:cNvSpPr>
            <a:spLocks noChangeArrowheads="1"/>
          </p:cNvSpPr>
          <p:nvPr/>
        </p:nvSpPr>
        <p:spPr bwMode="auto">
          <a:xfrm>
            <a:off x="7032625" y="1154113"/>
            <a:ext cx="95212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u="sng">
                <a:solidFill>
                  <a:srgbClr val="000000"/>
                </a:solidFill>
                <a:latin typeface="Arial Rounded MT Bold" pitchFamily="34" charset="0"/>
              </a:rPr>
              <a:t>TF TANK</a:t>
            </a:r>
          </a:p>
        </p:txBody>
      </p:sp>
      <p:grpSp>
        <p:nvGrpSpPr>
          <p:cNvPr id="16" name="Group 1130"/>
          <p:cNvGrpSpPr>
            <a:grpSpLocks/>
          </p:cNvGrpSpPr>
          <p:nvPr/>
        </p:nvGrpSpPr>
        <p:grpSpPr bwMode="auto">
          <a:xfrm>
            <a:off x="6116639" y="4216399"/>
            <a:ext cx="2827338" cy="2000250"/>
            <a:chOff x="3793" y="2886"/>
            <a:chExt cx="1781" cy="1260"/>
          </a:xfrm>
        </p:grpSpPr>
        <p:sp>
          <p:nvSpPr>
            <p:cNvPr id="360555" name="Rectangle 1131"/>
            <p:cNvSpPr>
              <a:spLocks noChangeArrowheads="1"/>
            </p:cNvSpPr>
            <p:nvPr/>
          </p:nvSpPr>
          <p:spPr bwMode="auto">
            <a:xfrm>
              <a:off x="3810" y="2886"/>
              <a:ext cx="1764" cy="12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60556" name="Rectangle 1132"/>
            <p:cNvSpPr>
              <a:spLocks noChangeArrowheads="1"/>
            </p:cNvSpPr>
            <p:nvPr/>
          </p:nvSpPr>
          <p:spPr bwMode="auto">
            <a:xfrm>
              <a:off x="3793" y="3803"/>
              <a:ext cx="8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 Rounded MT Bold" pitchFamily="34" charset="0"/>
                </a:rPr>
                <a:t>START 121500 </a:t>
              </a:r>
            </a:p>
            <a:p>
              <a:r>
                <a:rPr lang="en-US" sz="1200" b="1">
                  <a:solidFill>
                    <a:srgbClr val="000000"/>
                  </a:solidFill>
                  <a:latin typeface="Arial Rounded MT Bold" pitchFamily="34" charset="0"/>
                </a:rPr>
                <a:t>COMP  _______</a:t>
              </a:r>
            </a:p>
          </p:txBody>
        </p:sp>
        <p:sp>
          <p:nvSpPr>
            <p:cNvPr id="360557" name="Rectangle 1133"/>
            <p:cNvSpPr>
              <a:spLocks noChangeArrowheads="1"/>
            </p:cNvSpPr>
            <p:nvPr/>
          </p:nvSpPr>
          <p:spPr bwMode="auto">
            <a:xfrm>
              <a:off x="3814" y="3070"/>
              <a:ext cx="68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  <a:latin typeface="Arial Rounded MT Bold" pitchFamily="34" charset="0"/>
                </a:rPr>
                <a:t>SURV  </a:t>
              </a:r>
              <a:r>
                <a:rPr lang="en-US" sz="1200" b="1" u="sng" dirty="0">
                  <a:solidFill>
                    <a:schemeClr val="accent2"/>
                  </a:solidFill>
                  <a:latin typeface="Arial Rounded MT Bold" pitchFamily="34" charset="0"/>
                </a:rPr>
                <a:t>21%</a:t>
              </a:r>
              <a:endParaRPr lang="en-US" sz="1400" b="1" u="sng" dirty="0">
                <a:solidFill>
                  <a:srgbClr val="000000"/>
                </a:solidFill>
                <a:latin typeface="Arial Rounded MT Bold" pitchFamily="34" charset="0"/>
              </a:endParaRPr>
            </a:p>
            <a:p>
              <a:r>
                <a:rPr lang="en-US" sz="1200" b="1" dirty="0">
                  <a:solidFill>
                    <a:srgbClr val="000000"/>
                  </a:solidFill>
                  <a:latin typeface="Arial Rounded MT Bold" pitchFamily="34" charset="0"/>
                </a:rPr>
                <a:t> 7 / 18 M1 </a:t>
              </a:r>
            </a:p>
            <a:p>
              <a:r>
                <a:rPr lang="en-US" sz="1200" b="1" dirty="0">
                  <a:solidFill>
                    <a:srgbClr val="000000"/>
                  </a:solidFill>
                  <a:latin typeface="Arial Rounded MT Bold" pitchFamily="34" charset="0"/>
                </a:rPr>
                <a:t> 7 / 24 M2</a:t>
              </a:r>
            </a:p>
            <a:p>
              <a:r>
                <a:rPr lang="en-US" sz="1200" b="1" dirty="0">
                  <a:solidFill>
                    <a:srgbClr val="000000"/>
                  </a:solidFill>
                  <a:latin typeface="Arial Rounded MT Bold" pitchFamily="34" charset="0"/>
                </a:rPr>
                <a:t>  0 / 4 FIST-V</a:t>
              </a:r>
            </a:p>
            <a:p>
              <a:r>
                <a:rPr lang="en-US" sz="1200" b="1" dirty="0">
                  <a:solidFill>
                    <a:srgbClr val="000000"/>
                  </a:solidFill>
                  <a:latin typeface="Arial Rounded MT Bold" pitchFamily="34" charset="0"/>
                </a:rPr>
                <a:t>  0 / 6 MTR</a:t>
              </a:r>
            </a:p>
          </p:txBody>
        </p:sp>
        <p:sp>
          <p:nvSpPr>
            <p:cNvPr id="360558" name="Rectangle 1134"/>
            <p:cNvSpPr>
              <a:spLocks noChangeArrowheads="1"/>
            </p:cNvSpPr>
            <p:nvPr/>
          </p:nvSpPr>
          <p:spPr bwMode="auto">
            <a:xfrm>
              <a:off x="4346" y="2901"/>
              <a:ext cx="62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 u="sng">
                  <a:solidFill>
                    <a:srgbClr val="000000"/>
                  </a:solidFill>
                  <a:latin typeface="Arial Rounded MT Bold" pitchFamily="34" charset="0"/>
                </a:rPr>
                <a:t>TF MECH</a:t>
              </a:r>
            </a:p>
          </p:txBody>
        </p:sp>
        <p:sp>
          <p:nvSpPr>
            <p:cNvPr id="360559" name="Rectangle 1135"/>
            <p:cNvSpPr>
              <a:spLocks noChangeArrowheads="1"/>
            </p:cNvSpPr>
            <p:nvPr/>
          </p:nvSpPr>
          <p:spPr bwMode="auto">
            <a:xfrm>
              <a:off x="4883" y="3065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 Rounded MT Bold" pitchFamily="34" charset="0"/>
                </a:rPr>
                <a:t>CM  </a:t>
              </a:r>
              <a:r>
                <a:rPr lang="en-US" sz="1200" b="1" u="sng">
                  <a:solidFill>
                    <a:schemeClr val="accent2"/>
                  </a:solidFill>
                  <a:latin typeface="Arial Rounded MT Bold" pitchFamily="34" charset="0"/>
                </a:rPr>
                <a:t>45%</a:t>
              </a:r>
              <a:endParaRPr lang="en-US" sz="1200" b="1" u="sng">
                <a:solidFill>
                  <a:srgbClr val="000000"/>
                </a:solidFill>
                <a:latin typeface="Arial Rounded MT Bold" pitchFamily="34" charset="0"/>
              </a:endParaRPr>
            </a:p>
            <a:p>
              <a:r>
                <a:rPr lang="en-US" sz="1200" b="1">
                  <a:solidFill>
                    <a:srgbClr val="000000"/>
                  </a:solidFill>
                  <a:latin typeface="Arial Rounded MT Bold" pitchFamily="34" charset="0"/>
                </a:rPr>
                <a:t>5/11 OBST</a:t>
              </a:r>
            </a:p>
          </p:txBody>
        </p:sp>
      </p:grpSp>
      <p:sp>
        <p:nvSpPr>
          <p:cNvPr id="360560" name="Oval 1136"/>
          <p:cNvSpPr>
            <a:spLocks noChangeArrowheads="1"/>
          </p:cNvSpPr>
          <p:nvPr/>
        </p:nvSpPr>
        <p:spPr bwMode="auto">
          <a:xfrm>
            <a:off x="2393950" y="1266825"/>
            <a:ext cx="222250" cy="222250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</a:p>
        </p:txBody>
      </p:sp>
      <p:grpSp>
        <p:nvGrpSpPr>
          <p:cNvPr id="17" name="Group 1137"/>
          <p:cNvGrpSpPr>
            <a:grpSpLocks/>
          </p:cNvGrpSpPr>
          <p:nvPr/>
        </p:nvGrpSpPr>
        <p:grpSpPr bwMode="auto">
          <a:xfrm>
            <a:off x="98425" y="2217738"/>
            <a:ext cx="2095500" cy="2667000"/>
            <a:chOff x="62" y="1138"/>
            <a:chExt cx="1320" cy="1680"/>
          </a:xfrm>
        </p:grpSpPr>
        <p:sp>
          <p:nvSpPr>
            <p:cNvPr id="360562" name="Rectangle 1138"/>
            <p:cNvSpPr>
              <a:spLocks noChangeArrowheads="1"/>
            </p:cNvSpPr>
            <p:nvPr/>
          </p:nvSpPr>
          <p:spPr bwMode="auto">
            <a:xfrm>
              <a:off x="100" y="1138"/>
              <a:ext cx="1282" cy="16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0563" name="Rectangle 1139"/>
            <p:cNvSpPr>
              <a:spLocks noChangeArrowheads="1"/>
            </p:cNvSpPr>
            <p:nvPr/>
          </p:nvSpPr>
          <p:spPr bwMode="auto">
            <a:xfrm>
              <a:off x="62" y="1169"/>
              <a:ext cx="128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/>
                <a:t>3BCT     </a:t>
              </a:r>
              <a:r>
                <a:rPr lang="en-US" sz="1200" b="1" u="sng"/>
                <a:t>EXEC / PLAN</a:t>
              </a:r>
              <a:r>
                <a:rPr lang="en-US" sz="1200" b="1"/>
                <a:t>   %</a:t>
              </a:r>
            </a:p>
          </p:txBody>
        </p:sp>
        <p:sp>
          <p:nvSpPr>
            <p:cNvPr id="360564" name="Rectangle 1140"/>
            <p:cNvSpPr>
              <a:spLocks noChangeArrowheads="1"/>
            </p:cNvSpPr>
            <p:nvPr/>
          </p:nvSpPr>
          <p:spPr bwMode="auto">
            <a:xfrm>
              <a:off x="68" y="1349"/>
              <a:ext cx="1163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50" b="1"/>
                <a:t>CM            9 / 20      45%   </a:t>
              </a:r>
            </a:p>
            <a:p>
              <a:r>
                <a:rPr lang="en-US" sz="1050" b="1"/>
                <a:t>SURV     42 / 118    36%  </a:t>
              </a:r>
            </a:p>
          </p:txBody>
        </p:sp>
        <p:sp>
          <p:nvSpPr>
            <p:cNvPr id="360565" name="Oval 1141"/>
            <p:cNvSpPr>
              <a:spLocks noChangeArrowheads="1"/>
            </p:cNvSpPr>
            <p:nvPr/>
          </p:nvSpPr>
          <p:spPr bwMode="auto">
            <a:xfrm>
              <a:off x="730" y="1856"/>
              <a:ext cx="92" cy="92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50" b="1"/>
                <a:t>#</a:t>
              </a:r>
            </a:p>
          </p:txBody>
        </p:sp>
        <p:sp>
          <p:nvSpPr>
            <p:cNvPr id="360566" name="Text Box 1142"/>
            <p:cNvSpPr txBox="1">
              <a:spLocks noChangeArrowheads="1"/>
            </p:cNvSpPr>
            <p:nvPr/>
          </p:nvSpPr>
          <p:spPr bwMode="auto">
            <a:xfrm>
              <a:off x="110" y="1713"/>
              <a:ext cx="1152" cy="11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PRIORITY OF EFFORT</a:t>
              </a:r>
            </a:p>
            <a:p>
              <a:r>
                <a:rPr lang="en-US" sz="1200" b="1"/>
                <a:t>CM - </a:t>
              </a:r>
            </a:p>
            <a:p>
              <a:r>
                <a:rPr lang="en-US" sz="1200" b="1"/>
                <a:t>SURV -	C </a:t>
              </a:r>
            </a:p>
            <a:p>
              <a:r>
                <a:rPr lang="en-US" sz="1200" b="1"/>
                <a:t>	A       </a:t>
              </a:r>
            </a:p>
            <a:p>
              <a:r>
                <a:rPr lang="en-US" sz="1200" b="1"/>
                <a:t>	B</a:t>
              </a:r>
            </a:p>
            <a:p>
              <a:r>
                <a:rPr lang="en-US" sz="1200" b="1"/>
                <a:t>	D</a:t>
              </a:r>
            </a:p>
            <a:p>
              <a:r>
                <a:rPr lang="en-US" sz="1200" b="1"/>
                <a:t>	D</a:t>
              </a:r>
            </a:p>
            <a:p>
              <a:r>
                <a:rPr lang="en-US" sz="1200" b="1"/>
                <a:t>	C</a:t>
              </a:r>
            </a:p>
            <a:p>
              <a:r>
                <a:rPr lang="en-US" sz="1200" b="1"/>
                <a:t>	B</a:t>
              </a:r>
            </a:p>
          </p:txBody>
        </p:sp>
        <p:sp>
          <p:nvSpPr>
            <p:cNvPr id="360567" name="AutoShape 1143"/>
            <p:cNvSpPr>
              <a:spLocks noChangeArrowheads="1"/>
            </p:cNvSpPr>
            <p:nvPr/>
          </p:nvSpPr>
          <p:spPr bwMode="auto">
            <a:xfrm>
              <a:off x="840" y="2337"/>
              <a:ext cx="100" cy="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0568" name="Rectangle 1144"/>
            <p:cNvSpPr>
              <a:spLocks noChangeArrowheads="1"/>
            </p:cNvSpPr>
            <p:nvPr/>
          </p:nvSpPr>
          <p:spPr bwMode="auto">
            <a:xfrm>
              <a:off x="854" y="1990"/>
              <a:ext cx="72" cy="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0569" name="Rectangle 1145"/>
            <p:cNvSpPr>
              <a:spLocks noChangeArrowheads="1"/>
            </p:cNvSpPr>
            <p:nvPr/>
          </p:nvSpPr>
          <p:spPr bwMode="auto">
            <a:xfrm>
              <a:off x="854" y="2105"/>
              <a:ext cx="72" cy="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0570" name="Rectangle 1146"/>
            <p:cNvSpPr>
              <a:spLocks noChangeArrowheads="1"/>
            </p:cNvSpPr>
            <p:nvPr/>
          </p:nvSpPr>
          <p:spPr bwMode="auto">
            <a:xfrm>
              <a:off x="854" y="2221"/>
              <a:ext cx="72" cy="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0571" name="Rectangle 1147"/>
            <p:cNvSpPr>
              <a:spLocks noChangeArrowheads="1"/>
            </p:cNvSpPr>
            <p:nvPr/>
          </p:nvSpPr>
          <p:spPr bwMode="auto">
            <a:xfrm>
              <a:off x="854" y="2451"/>
              <a:ext cx="72" cy="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0572" name="AutoShape 1148"/>
            <p:cNvSpPr>
              <a:spLocks noChangeArrowheads="1"/>
            </p:cNvSpPr>
            <p:nvPr/>
          </p:nvSpPr>
          <p:spPr bwMode="auto">
            <a:xfrm>
              <a:off x="840" y="2567"/>
              <a:ext cx="100" cy="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0573" name="AutoShape 1149"/>
            <p:cNvSpPr>
              <a:spLocks noChangeArrowheads="1"/>
            </p:cNvSpPr>
            <p:nvPr/>
          </p:nvSpPr>
          <p:spPr bwMode="auto">
            <a:xfrm>
              <a:off x="840" y="2681"/>
              <a:ext cx="100" cy="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360574" name="Freeform 1150"/>
          <p:cNvSpPr>
            <a:spLocks/>
          </p:cNvSpPr>
          <p:nvPr/>
        </p:nvSpPr>
        <p:spPr bwMode="auto">
          <a:xfrm rot="12699164" flipH="1">
            <a:off x="2428875" y="1695450"/>
            <a:ext cx="957263" cy="357188"/>
          </a:xfrm>
          <a:custGeom>
            <a:avLst/>
            <a:gdLst/>
            <a:ahLst/>
            <a:cxnLst>
              <a:cxn ang="0">
                <a:pos x="602" y="0"/>
              </a:cxn>
              <a:cxn ang="0">
                <a:pos x="578" y="15"/>
              </a:cxn>
              <a:cxn ang="0">
                <a:pos x="574" y="18"/>
              </a:cxn>
              <a:cxn ang="0">
                <a:pos x="569" y="21"/>
              </a:cxn>
              <a:cxn ang="0">
                <a:pos x="535" y="48"/>
              </a:cxn>
              <a:cxn ang="0">
                <a:pos x="467" y="96"/>
              </a:cxn>
              <a:cxn ang="0">
                <a:pos x="394" y="136"/>
              </a:cxn>
              <a:cxn ang="0">
                <a:pos x="344" y="161"/>
              </a:cxn>
              <a:cxn ang="0">
                <a:pos x="289" y="179"/>
              </a:cxn>
              <a:cxn ang="0">
                <a:pos x="253" y="185"/>
              </a:cxn>
              <a:cxn ang="0">
                <a:pos x="219" y="191"/>
              </a:cxn>
              <a:cxn ang="0">
                <a:pos x="162" y="209"/>
              </a:cxn>
              <a:cxn ang="0">
                <a:pos x="152" y="212"/>
              </a:cxn>
              <a:cxn ang="0">
                <a:pos x="114" y="217"/>
              </a:cxn>
              <a:cxn ang="0">
                <a:pos x="94" y="218"/>
              </a:cxn>
              <a:cxn ang="0">
                <a:pos x="70" y="219"/>
              </a:cxn>
              <a:cxn ang="0">
                <a:pos x="47" y="222"/>
              </a:cxn>
              <a:cxn ang="0">
                <a:pos x="24" y="224"/>
              </a:cxn>
              <a:cxn ang="0">
                <a:pos x="0" y="223"/>
              </a:cxn>
            </a:cxnLst>
            <a:rect l="0" t="0" r="r" b="b"/>
            <a:pathLst>
              <a:path w="603" h="225">
                <a:moveTo>
                  <a:pt x="602" y="0"/>
                </a:moveTo>
                <a:lnTo>
                  <a:pt x="578" y="15"/>
                </a:lnTo>
                <a:lnTo>
                  <a:pt x="574" y="18"/>
                </a:lnTo>
                <a:lnTo>
                  <a:pt x="569" y="21"/>
                </a:lnTo>
                <a:lnTo>
                  <a:pt x="535" y="48"/>
                </a:lnTo>
                <a:lnTo>
                  <a:pt x="467" y="96"/>
                </a:lnTo>
                <a:lnTo>
                  <a:pt x="394" y="136"/>
                </a:lnTo>
                <a:lnTo>
                  <a:pt x="344" y="161"/>
                </a:lnTo>
                <a:lnTo>
                  <a:pt x="289" y="179"/>
                </a:lnTo>
                <a:lnTo>
                  <a:pt x="253" y="185"/>
                </a:lnTo>
                <a:lnTo>
                  <a:pt x="219" y="191"/>
                </a:lnTo>
                <a:lnTo>
                  <a:pt x="162" y="209"/>
                </a:lnTo>
                <a:lnTo>
                  <a:pt x="152" y="212"/>
                </a:lnTo>
                <a:lnTo>
                  <a:pt x="114" y="217"/>
                </a:lnTo>
                <a:lnTo>
                  <a:pt x="94" y="218"/>
                </a:lnTo>
                <a:lnTo>
                  <a:pt x="70" y="219"/>
                </a:lnTo>
                <a:lnTo>
                  <a:pt x="47" y="222"/>
                </a:lnTo>
                <a:lnTo>
                  <a:pt x="24" y="224"/>
                </a:lnTo>
                <a:lnTo>
                  <a:pt x="0" y="223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85800" y="59594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124200" y="59594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3999" cy="685800"/>
          </a:xfrm>
          <a:noFill/>
          <a:ln/>
        </p:spPr>
        <p:txBody>
          <a:bodyPr/>
          <a:lstStyle/>
          <a:p>
            <a:r>
              <a:rPr lang="en-US" dirty="0" smtClean="0"/>
              <a:t>COMMANDER’S CM/SURV STATUS CARD</a:t>
            </a:r>
            <a:endParaRPr lang="en-US" dirty="0"/>
          </a:p>
        </p:txBody>
      </p:sp>
      <p:sp>
        <p:nvSpPr>
          <p:cNvPr id="114693" name="Freeform 5"/>
          <p:cNvSpPr>
            <a:spLocks/>
          </p:cNvSpPr>
          <p:nvPr/>
        </p:nvSpPr>
        <p:spPr bwMode="auto">
          <a:xfrm>
            <a:off x="1695450" y="1425575"/>
            <a:ext cx="3390900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4"/>
              </a:cxn>
              <a:cxn ang="0">
                <a:pos x="130" y="7"/>
              </a:cxn>
              <a:cxn ang="0">
                <a:pos x="171" y="9"/>
              </a:cxn>
              <a:cxn ang="0">
                <a:pos x="216" y="11"/>
              </a:cxn>
              <a:cxn ang="0">
                <a:pos x="284" y="13"/>
              </a:cxn>
              <a:cxn ang="0">
                <a:pos x="352" y="14"/>
              </a:cxn>
              <a:cxn ang="0">
                <a:pos x="417" y="15"/>
              </a:cxn>
              <a:cxn ang="0">
                <a:pos x="456" y="16"/>
              </a:cxn>
              <a:cxn ang="0">
                <a:pos x="560" y="15"/>
              </a:cxn>
              <a:cxn ang="0">
                <a:pos x="659" y="14"/>
              </a:cxn>
              <a:cxn ang="0">
                <a:pos x="719" y="12"/>
              </a:cxn>
              <a:cxn ang="0">
                <a:pos x="778" y="10"/>
              </a:cxn>
              <a:cxn ang="0">
                <a:pos x="877" y="7"/>
              </a:cxn>
              <a:cxn ang="0">
                <a:pos x="919" y="6"/>
              </a:cxn>
              <a:cxn ang="0">
                <a:pos x="944" y="5"/>
              </a:cxn>
              <a:cxn ang="0">
                <a:pos x="970" y="5"/>
              </a:cxn>
              <a:cxn ang="0">
                <a:pos x="1013" y="4"/>
              </a:cxn>
              <a:cxn ang="0">
                <a:pos x="1102" y="4"/>
              </a:cxn>
              <a:cxn ang="0">
                <a:pos x="1179" y="4"/>
              </a:cxn>
              <a:cxn ang="0">
                <a:pos x="1245" y="4"/>
              </a:cxn>
              <a:cxn ang="0">
                <a:pos x="1302" y="4"/>
              </a:cxn>
              <a:cxn ang="0">
                <a:pos x="1397" y="5"/>
              </a:cxn>
              <a:cxn ang="0">
                <a:pos x="1478" y="7"/>
              </a:cxn>
              <a:cxn ang="0">
                <a:pos x="1559" y="9"/>
              </a:cxn>
              <a:cxn ang="0">
                <a:pos x="1654" y="11"/>
              </a:cxn>
              <a:cxn ang="0">
                <a:pos x="1778" y="12"/>
              </a:cxn>
              <a:cxn ang="0">
                <a:pos x="1855" y="12"/>
              </a:cxn>
              <a:cxn ang="0">
                <a:pos x="1944" y="12"/>
              </a:cxn>
              <a:cxn ang="0">
                <a:pos x="1976" y="12"/>
              </a:cxn>
              <a:cxn ang="0">
                <a:pos x="1996" y="13"/>
              </a:cxn>
              <a:cxn ang="0">
                <a:pos x="2044" y="11"/>
              </a:cxn>
              <a:cxn ang="0">
                <a:pos x="2075" y="8"/>
              </a:cxn>
              <a:cxn ang="0">
                <a:pos x="2092" y="6"/>
              </a:cxn>
              <a:cxn ang="0">
                <a:pos x="2109" y="3"/>
              </a:cxn>
              <a:cxn ang="0">
                <a:pos x="2135" y="0"/>
              </a:cxn>
            </a:cxnLst>
            <a:rect l="0" t="0" r="r" b="b"/>
            <a:pathLst>
              <a:path w="2136" h="17">
                <a:moveTo>
                  <a:pt x="0" y="0"/>
                </a:moveTo>
                <a:lnTo>
                  <a:pt x="90" y="4"/>
                </a:lnTo>
                <a:lnTo>
                  <a:pt x="130" y="7"/>
                </a:lnTo>
                <a:lnTo>
                  <a:pt x="171" y="9"/>
                </a:lnTo>
                <a:lnTo>
                  <a:pt x="216" y="11"/>
                </a:lnTo>
                <a:lnTo>
                  <a:pt x="284" y="13"/>
                </a:lnTo>
                <a:lnTo>
                  <a:pt x="352" y="14"/>
                </a:lnTo>
                <a:lnTo>
                  <a:pt x="417" y="15"/>
                </a:lnTo>
                <a:lnTo>
                  <a:pt x="456" y="16"/>
                </a:lnTo>
                <a:lnTo>
                  <a:pt x="560" y="15"/>
                </a:lnTo>
                <a:lnTo>
                  <a:pt x="659" y="14"/>
                </a:lnTo>
                <a:lnTo>
                  <a:pt x="719" y="12"/>
                </a:lnTo>
                <a:lnTo>
                  <a:pt x="778" y="10"/>
                </a:lnTo>
                <a:lnTo>
                  <a:pt x="877" y="7"/>
                </a:lnTo>
                <a:lnTo>
                  <a:pt x="919" y="6"/>
                </a:lnTo>
                <a:lnTo>
                  <a:pt x="944" y="5"/>
                </a:lnTo>
                <a:lnTo>
                  <a:pt x="970" y="5"/>
                </a:lnTo>
                <a:lnTo>
                  <a:pt x="1013" y="4"/>
                </a:lnTo>
                <a:lnTo>
                  <a:pt x="1102" y="4"/>
                </a:lnTo>
                <a:lnTo>
                  <a:pt x="1179" y="4"/>
                </a:lnTo>
                <a:lnTo>
                  <a:pt x="1245" y="4"/>
                </a:lnTo>
                <a:lnTo>
                  <a:pt x="1302" y="4"/>
                </a:lnTo>
                <a:lnTo>
                  <a:pt x="1397" y="5"/>
                </a:lnTo>
                <a:lnTo>
                  <a:pt x="1478" y="7"/>
                </a:lnTo>
                <a:lnTo>
                  <a:pt x="1559" y="9"/>
                </a:lnTo>
                <a:lnTo>
                  <a:pt x="1654" y="11"/>
                </a:lnTo>
                <a:lnTo>
                  <a:pt x="1778" y="12"/>
                </a:lnTo>
                <a:lnTo>
                  <a:pt x="1855" y="12"/>
                </a:lnTo>
                <a:lnTo>
                  <a:pt x="1944" y="12"/>
                </a:lnTo>
                <a:lnTo>
                  <a:pt x="1976" y="12"/>
                </a:lnTo>
                <a:lnTo>
                  <a:pt x="1996" y="13"/>
                </a:lnTo>
                <a:lnTo>
                  <a:pt x="2044" y="11"/>
                </a:lnTo>
                <a:lnTo>
                  <a:pt x="2075" y="8"/>
                </a:lnTo>
                <a:lnTo>
                  <a:pt x="2092" y="6"/>
                </a:lnTo>
                <a:lnTo>
                  <a:pt x="2109" y="3"/>
                </a:lnTo>
                <a:lnTo>
                  <a:pt x="2135" y="0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4" name="Freeform 6"/>
          <p:cNvSpPr>
            <a:spLocks/>
          </p:cNvSpPr>
          <p:nvPr/>
        </p:nvSpPr>
        <p:spPr bwMode="auto">
          <a:xfrm>
            <a:off x="609600" y="2928938"/>
            <a:ext cx="3290888" cy="1050925"/>
          </a:xfrm>
          <a:custGeom>
            <a:avLst/>
            <a:gdLst/>
            <a:ahLst/>
            <a:cxnLst>
              <a:cxn ang="0">
                <a:pos x="1981" y="379"/>
              </a:cxn>
              <a:cxn ang="0">
                <a:pos x="1908" y="345"/>
              </a:cxn>
              <a:cxn ang="0">
                <a:pos x="1870" y="310"/>
              </a:cxn>
              <a:cxn ang="0">
                <a:pos x="1805" y="283"/>
              </a:cxn>
              <a:cxn ang="0">
                <a:pos x="1737" y="270"/>
              </a:cxn>
              <a:cxn ang="0">
                <a:pos x="1718" y="264"/>
              </a:cxn>
              <a:cxn ang="0">
                <a:pos x="1701" y="260"/>
              </a:cxn>
              <a:cxn ang="0">
                <a:pos x="1617" y="242"/>
              </a:cxn>
              <a:cxn ang="0">
                <a:pos x="1485" y="215"/>
              </a:cxn>
              <a:cxn ang="0">
                <a:pos x="1449" y="203"/>
              </a:cxn>
              <a:cxn ang="0">
                <a:pos x="1255" y="130"/>
              </a:cxn>
              <a:cxn ang="0">
                <a:pos x="1207" y="107"/>
              </a:cxn>
              <a:cxn ang="0">
                <a:pos x="1124" y="90"/>
              </a:cxn>
              <a:cxn ang="0">
                <a:pos x="1044" y="62"/>
              </a:cxn>
              <a:cxn ang="0">
                <a:pos x="996" y="42"/>
              </a:cxn>
              <a:cxn ang="0">
                <a:pos x="870" y="7"/>
              </a:cxn>
              <a:cxn ang="0">
                <a:pos x="799" y="0"/>
              </a:cxn>
              <a:cxn ang="0">
                <a:pos x="728" y="7"/>
              </a:cxn>
              <a:cxn ang="0">
                <a:pos x="634" y="15"/>
              </a:cxn>
              <a:cxn ang="0">
                <a:pos x="575" y="33"/>
              </a:cxn>
              <a:cxn ang="0">
                <a:pos x="486" y="92"/>
              </a:cxn>
              <a:cxn ang="0">
                <a:pos x="442" y="123"/>
              </a:cxn>
              <a:cxn ang="0">
                <a:pos x="345" y="188"/>
              </a:cxn>
              <a:cxn ang="0">
                <a:pos x="287" y="229"/>
              </a:cxn>
              <a:cxn ang="0">
                <a:pos x="151" y="355"/>
              </a:cxn>
              <a:cxn ang="0">
                <a:pos x="75" y="430"/>
              </a:cxn>
              <a:cxn ang="0">
                <a:pos x="20" y="522"/>
              </a:cxn>
              <a:cxn ang="0">
                <a:pos x="3" y="547"/>
              </a:cxn>
              <a:cxn ang="0">
                <a:pos x="1" y="576"/>
              </a:cxn>
              <a:cxn ang="0">
                <a:pos x="0" y="621"/>
              </a:cxn>
              <a:cxn ang="0">
                <a:pos x="6" y="653"/>
              </a:cxn>
              <a:cxn ang="0">
                <a:pos x="62" y="661"/>
              </a:cxn>
              <a:cxn ang="0">
                <a:pos x="148" y="655"/>
              </a:cxn>
              <a:cxn ang="0">
                <a:pos x="180" y="633"/>
              </a:cxn>
              <a:cxn ang="0">
                <a:pos x="215" y="611"/>
              </a:cxn>
              <a:cxn ang="0">
                <a:pos x="288" y="588"/>
              </a:cxn>
              <a:cxn ang="0">
                <a:pos x="368" y="584"/>
              </a:cxn>
              <a:cxn ang="0">
                <a:pos x="483" y="559"/>
              </a:cxn>
              <a:cxn ang="0">
                <a:pos x="601" y="550"/>
              </a:cxn>
              <a:cxn ang="0">
                <a:pos x="689" y="553"/>
              </a:cxn>
              <a:cxn ang="0">
                <a:pos x="779" y="562"/>
              </a:cxn>
              <a:cxn ang="0">
                <a:pos x="947" y="550"/>
              </a:cxn>
              <a:cxn ang="0">
                <a:pos x="1121" y="544"/>
              </a:cxn>
              <a:cxn ang="0">
                <a:pos x="1214" y="546"/>
              </a:cxn>
              <a:cxn ang="0">
                <a:pos x="1310" y="554"/>
              </a:cxn>
              <a:cxn ang="0">
                <a:pos x="1380" y="554"/>
              </a:cxn>
              <a:cxn ang="0">
                <a:pos x="1451" y="554"/>
              </a:cxn>
              <a:cxn ang="0">
                <a:pos x="1569" y="554"/>
              </a:cxn>
              <a:cxn ang="0">
                <a:pos x="1668" y="563"/>
              </a:cxn>
              <a:cxn ang="0">
                <a:pos x="1829" y="591"/>
              </a:cxn>
              <a:cxn ang="0">
                <a:pos x="1894" y="592"/>
              </a:cxn>
              <a:cxn ang="0">
                <a:pos x="1955" y="581"/>
              </a:cxn>
              <a:cxn ang="0">
                <a:pos x="2011" y="547"/>
              </a:cxn>
              <a:cxn ang="0">
                <a:pos x="2072" y="488"/>
              </a:cxn>
              <a:cxn ang="0">
                <a:pos x="2068" y="434"/>
              </a:cxn>
              <a:cxn ang="0">
                <a:pos x="2031" y="425"/>
              </a:cxn>
              <a:cxn ang="0">
                <a:pos x="1983" y="390"/>
              </a:cxn>
              <a:cxn ang="0">
                <a:pos x="1981" y="379"/>
              </a:cxn>
            </a:cxnLst>
            <a:rect l="0" t="0" r="r" b="b"/>
            <a:pathLst>
              <a:path w="2073" h="662">
                <a:moveTo>
                  <a:pt x="1981" y="379"/>
                </a:moveTo>
                <a:lnTo>
                  <a:pt x="1908" y="345"/>
                </a:lnTo>
                <a:lnTo>
                  <a:pt x="1870" y="310"/>
                </a:lnTo>
                <a:lnTo>
                  <a:pt x="1805" y="283"/>
                </a:lnTo>
                <a:lnTo>
                  <a:pt x="1737" y="270"/>
                </a:lnTo>
                <a:lnTo>
                  <a:pt x="1718" y="264"/>
                </a:lnTo>
                <a:lnTo>
                  <a:pt x="1701" y="260"/>
                </a:lnTo>
                <a:lnTo>
                  <a:pt x="1617" y="242"/>
                </a:lnTo>
                <a:lnTo>
                  <a:pt x="1485" y="215"/>
                </a:lnTo>
                <a:lnTo>
                  <a:pt x="1449" y="203"/>
                </a:lnTo>
                <a:lnTo>
                  <a:pt x="1255" y="130"/>
                </a:lnTo>
                <a:lnTo>
                  <a:pt x="1207" y="107"/>
                </a:lnTo>
                <a:lnTo>
                  <a:pt x="1124" y="90"/>
                </a:lnTo>
                <a:lnTo>
                  <a:pt x="1044" y="62"/>
                </a:lnTo>
                <a:lnTo>
                  <a:pt x="996" y="42"/>
                </a:lnTo>
                <a:lnTo>
                  <a:pt x="870" y="7"/>
                </a:lnTo>
                <a:lnTo>
                  <a:pt x="799" y="0"/>
                </a:lnTo>
                <a:lnTo>
                  <a:pt x="728" y="7"/>
                </a:lnTo>
                <a:lnTo>
                  <a:pt x="634" y="15"/>
                </a:lnTo>
                <a:lnTo>
                  <a:pt x="575" y="33"/>
                </a:lnTo>
                <a:lnTo>
                  <a:pt x="486" y="92"/>
                </a:lnTo>
                <a:lnTo>
                  <a:pt x="442" y="123"/>
                </a:lnTo>
                <a:lnTo>
                  <a:pt x="345" y="188"/>
                </a:lnTo>
                <a:lnTo>
                  <a:pt x="287" y="229"/>
                </a:lnTo>
                <a:lnTo>
                  <a:pt x="151" y="355"/>
                </a:lnTo>
                <a:lnTo>
                  <a:pt x="75" y="430"/>
                </a:lnTo>
                <a:lnTo>
                  <a:pt x="20" y="522"/>
                </a:lnTo>
                <a:lnTo>
                  <a:pt x="3" y="547"/>
                </a:lnTo>
                <a:lnTo>
                  <a:pt x="1" y="576"/>
                </a:lnTo>
                <a:lnTo>
                  <a:pt x="0" y="621"/>
                </a:lnTo>
                <a:lnTo>
                  <a:pt x="6" y="653"/>
                </a:lnTo>
                <a:lnTo>
                  <a:pt x="62" y="661"/>
                </a:lnTo>
                <a:lnTo>
                  <a:pt x="148" y="655"/>
                </a:lnTo>
                <a:lnTo>
                  <a:pt x="180" y="633"/>
                </a:lnTo>
                <a:lnTo>
                  <a:pt x="215" y="611"/>
                </a:lnTo>
                <a:lnTo>
                  <a:pt x="288" y="588"/>
                </a:lnTo>
                <a:lnTo>
                  <a:pt x="368" y="584"/>
                </a:lnTo>
                <a:lnTo>
                  <a:pt x="483" y="559"/>
                </a:lnTo>
                <a:lnTo>
                  <a:pt x="601" y="550"/>
                </a:lnTo>
                <a:lnTo>
                  <a:pt x="689" y="553"/>
                </a:lnTo>
                <a:lnTo>
                  <a:pt x="779" y="562"/>
                </a:lnTo>
                <a:lnTo>
                  <a:pt x="947" y="550"/>
                </a:lnTo>
                <a:lnTo>
                  <a:pt x="1121" y="544"/>
                </a:lnTo>
                <a:lnTo>
                  <a:pt x="1214" y="546"/>
                </a:lnTo>
                <a:lnTo>
                  <a:pt x="1310" y="554"/>
                </a:lnTo>
                <a:lnTo>
                  <a:pt x="1380" y="554"/>
                </a:lnTo>
                <a:lnTo>
                  <a:pt x="1451" y="554"/>
                </a:lnTo>
                <a:lnTo>
                  <a:pt x="1569" y="554"/>
                </a:lnTo>
                <a:lnTo>
                  <a:pt x="1668" y="563"/>
                </a:lnTo>
                <a:lnTo>
                  <a:pt x="1829" y="591"/>
                </a:lnTo>
                <a:lnTo>
                  <a:pt x="1894" y="592"/>
                </a:lnTo>
                <a:lnTo>
                  <a:pt x="1955" y="581"/>
                </a:lnTo>
                <a:lnTo>
                  <a:pt x="2011" y="547"/>
                </a:lnTo>
                <a:lnTo>
                  <a:pt x="2072" y="488"/>
                </a:lnTo>
                <a:lnTo>
                  <a:pt x="2068" y="434"/>
                </a:lnTo>
                <a:lnTo>
                  <a:pt x="2031" y="425"/>
                </a:lnTo>
                <a:lnTo>
                  <a:pt x="1983" y="390"/>
                </a:lnTo>
                <a:lnTo>
                  <a:pt x="1981" y="379"/>
                </a:lnTo>
              </a:path>
            </a:pathLst>
          </a:custGeom>
          <a:solidFill>
            <a:srgbClr val="0040B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738688" y="1719263"/>
            <a:ext cx="1538287" cy="1879600"/>
            <a:chOff x="2985" y="1265"/>
            <a:chExt cx="969" cy="1184"/>
          </a:xfrm>
        </p:grpSpPr>
        <p:sp>
          <p:nvSpPr>
            <p:cNvPr id="114695" name="Freeform 7"/>
            <p:cNvSpPr>
              <a:spLocks/>
            </p:cNvSpPr>
            <p:nvPr/>
          </p:nvSpPr>
          <p:spPr bwMode="auto">
            <a:xfrm>
              <a:off x="3343" y="1591"/>
              <a:ext cx="241" cy="355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60" y="57"/>
                </a:cxn>
                <a:cxn ang="0">
                  <a:pos x="87" y="76"/>
                </a:cxn>
                <a:cxn ang="0">
                  <a:pos x="116" y="91"/>
                </a:cxn>
                <a:cxn ang="0">
                  <a:pos x="162" y="128"/>
                </a:cxn>
                <a:cxn ang="0">
                  <a:pos x="184" y="144"/>
                </a:cxn>
                <a:cxn ang="0">
                  <a:pos x="198" y="153"/>
                </a:cxn>
                <a:cxn ang="0">
                  <a:pos x="224" y="193"/>
                </a:cxn>
                <a:cxn ang="0">
                  <a:pos x="240" y="245"/>
                </a:cxn>
                <a:cxn ang="0">
                  <a:pos x="234" y="304"/>
                </a:cxn>
                <a:cxn ang="0">
                  <a:pos x="214" y="354"/>
                </a:cxn>
                <a:cxn ang="0">
                  <a:pos x="172" y="354"/>
                </a:cxn>
                <a:cxn ang="0">
                  <a:pos x="156" y="324"/>
                </a:cxn>
                <a:cxn ang="0">
                  <a:pos x="141" y="289"/>
                </a:cxn>
                <a:cxn ang="0">
                  <a:pos x="111" y="254"/>
                </a:cxn>
                <a:cxn ang="0">
                  <a:pos x="90" y="241"/>
                </a:cxn>
                <a:cxn ang="0">
                  <a:pos x="68" y="227"/>
                </a:cxn>
                <a:cxn ang="0">
                  <a:pos x="39" y="193"/>
                </a:cxn>
                <a:cxn ang="0">
                  <a:pos x="18" y="144"/>
                </a:cxn>
                <a:cxn ang="0">
                  <a:pos x="0" y="49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8" y="16"/>
                </a:cxn>
              </a:cxnLst>
              <a:rect l="0" t="0" r="r" b="b"/>
              <a:pathLst>
                <a:path w="241" h="355">
                  <a:moveTo>
                    <a:pt x="18" y="16"/>
                  </a:moveTo>
                  <a:lnTo>
                    <a:pt x="60" y="57"/>
                  </a:lnTo>
                  <a:lnTo>
                    <a:pt x="87" y="76"/>
                  </a:lnTo>
                  <a:lnTo>
                    <a:pt x="116" y="91"/>
                  </a:lnTo>
                  <a:lnTo>
                    <a:pt x="162" y="128"/>
                  </a:lnTo>
                  <a:lnTo>
                    <a:pt x="184" y="144"/>
                  </a:lnTo>
                  <a:lnTo>
                    <a:pt x="198" y="153"/>
                  </a:lnTo>
                  <a:lnTo>
                    <a:pt x="224" y="193"/>
                  </a:lnTo>
                  <a:lnTo>
                    <a:pt x="240" y="245"/>
                  </a:lnTo>
                  <a:lnTo>
                    <a:pt x="234" y="304"/>
                  </a:lnTo>
                  <a:lnTo>
                    <a:pt x="214" y="354"/>
                  </a:lnTo>
                  <a:lnTo>
                    <a:pt x="172" y="354"/>
                  </a:lnTo>
                  <a:lnTo>
                    <a:pt x="156" y="324"/>
                  </a:lnTo>
                  <a:lnTo>
                    <a:pt x="141" y="289"/>
                  </a:lnTo>
                  <a:lnTo>
                    <a:pt x="111" y="254"/>
                  </a:lnTo>
                  <a:lnTo>
                    <a:pt x="90" y="241"/>
                  </a:lnTo>
                  <a:lnTo>
                    <a:pt x="68" y="227"/>
                  </a:lnTo>
                  <a:lnTo>
                    <a:pt x="39" y="193"/>
                  </a:lnTo>
                  <a:lnTo>
                    <a:pt x="18" y="144"/>
                  </a:lnTo>
                  <a:lnTo>
                    <a:pt x="0" y="49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8" y="16"/>
                  </a:lnTo>
                </a:path>
              </a:pathLst>
            </a:custGeom>
            <a:noFill/>
            <a:ln w="12700" cap="rnd" cmpd="sng">
              <a:solidFill>
                <a:srgbClr val="9966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96" name="Freeform 8"/>
            <p:cNvSpPr>
              <a:spLocks/>
            </p:cNvSpPr>
            <p:nvPr/>
          </p:nvSpPr>
          <p:spPr bwMode="auto">
            <a:xfrm>
              <a:off x="3244" y="1447"/>
              <a:ext cx="479" cy="8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68" y="2"/>
                </a:cxn>
                <a:cxn ang="0">
                  <a:pos x="94" y="3"/>
                </a:cxn>
                <a:cxn ang="0">
                  <a:pos x="120" y="10"/>
                </a:cxn>
                <a:cxn ang="0">
                  <a:pos x="159" y="31"/>
                </a:cxn>
                <a:cxn ang="0">
                  <a:pos x="174" y="44"/>
                </a:cxn>
                <a:cxn ang="0">
                  <a:pos x="190" y="63"/>
                </a:cxn>
                <a:cxn ang="0">
                  <a:pos x="223" y="98"/>
                </a:cxn>
                <a:cxn ang="0">
                  <a:pos x="244" y="119"/>
                </a:cxn>
                <a:cxn ang="0">
                  <a:pos x="303" y="160"/>
                </a:cxn>
                <a:cxn ang="0">
                  <a:pos x="330" y="166"/>
                </a:cxn>
                <a:cxn ang="0">
                  <a:pos x="353" y="176"/>
                </a:cxn>
                <a:cxn ang="0">
                  <a:pos x="387" y="221"/>
                </a:cxn>
                <a:cxn ang="0">
                  <a:pos x="405" y="289"/>
                </a:cxn>
                <a:cxn ang="0">
                  <a:pos x="412" y="335"/>
                </a:cxn>
                <a:cxn ang="0">
                  <a:pos x="412" y="366"/>
                </a:cxn>
                <a:cxn ang="0">
                  <a:pos x="410" y="399"/>
                </a:cxn>
                <a:cxn ang="0">
                  <a:pos x="415" y="450"/>
                </a:cxn>
                <a:cxn ang="0">
                  <a:pos x="425" y="494"/>
                </a:cxn>
                <a:cxn ang="0">
                  <a:pos x="436" y="528"/>
                </a:cxn>
                <a:cxn ang="0">
                  <a:pos x="460" y="577"/>
                </a:cxn>
                <a:cxn ang="0">
                  <a:pos x="476" y="622"/>
                </a:cxn>
                <a:cxn ang="0">
                  <a:pos x="478" y="690"/>
                </a:cxn>
                <a:cxn ang="0">
                  <a:pos x="468" y="734"/>
                </a:cxn>
                <a:cxn ang="0">
                  <a:pos x="455" y="762"/>
                </a:cxn>
                <a:cxn ang="0">
                  <a:pos x="435" y="784"/>
                </a:cxn>
                <a:cxn ang="0">
                  <a:pos x="405" y="803"/>
                </a:cxn>
                <a:cxn ang="0">
                  <a:pos x="375" y="816"/>
                </a:cxn>
                <a:cxn ang="0">
                  <a:pos x="352" y="820"/>
                </a:cxn>
                <a:cxn ang="0">
                  <a:pos x="331" y="809"/>
                </a:cxn>
                <a:cxn ang="0">
                  <a:pos x="303" y="786"/>
                </a:cxn>
                <a:cxn ang="0">
                  <a:pos x="285" y="759"/>
                </a:cxn>
                <a:cxn ang="0">
                  <a:pos x="272" y="722"/>
                </a:cxn>
                <a:cxn ang="0">
                  <a:pos x="237" y="669"/>
                </a:cxn>
                <a:cxn ang="0">
                  <a:pos x="207" y="635"/>
                </a:cxn>
                <a:cxn ang="0">
                  <a:pos x="160" y="592"/>
                </a:cxn>
                <a:cxn ang="0">
                  <a:pos x="138" y="573"/>
                </a:cxn>
                <a:cxn ang="0">
                  <a:pos x="116" y="547"/>
                </a:cxn>
                <a:cxn ang="0">
                  <a:pos x="93" y="507"/>
                </a:cxn>
                <a:cxn ang="0">
                  <a:pos x="66" y="450"/>
                </a:cxn>
                <a:cxn ang="0">
                  <a:pos x="44" y="375"/>
                </a:cxn>
                <a:cxn ang="0">
                  <a:pos x="41" y="341"/>
                </a:cxn>
                <a:cxn ang="0">
                  <a:pos x="36" y="289"/>
                </a:cxn>
                <a:cxn ang="0">
                  <a:pos x="30" y="207"/>
                </a:cxn>
                <a:cxn ang="0">
                  <a:pos x="25" y="128"/>
                </a:cxn>
                <a:cxn ang="0">
                  <a:pos x="16" y="82"/>
                </a:cxn>
                <a:cxn ang="0">
                  <a:pos x="6" y="50"/>
                </a:cxn>
                <a:cxn ang="0">
                  <a:pos x="0" y="24"/>
                </a:cxn>
                <a:cxn ang="0">
                  <a:pos x="5" y="0"/>
                </a:cxn>
                <a:cxn ang="0">
                  <a:pos x="25" y="0"/>
                </a:cxn>
              </a:cxnLst>
              <a:rect l="0" t="0" r="r" b="b"/>
              <a:pathLst>
                <a:path w="479" h="821">
                  <a:moveTo>
                    <a:pt x="25" y="0"/>
                  </a:moveTo>
                  <a:lnTo>
                    <a:pt x="68" y="2"/>
                  </a:lnTo>
                  <a:lnTo>
                    <a:pt x="94" y="3"/>
                  </a:lnTo>
                  <a:lnTo>
                    <a:pt x="120" y="10"/>
                  </a:lnTo>
                  <a:lnTo>
                    <a:pt x="159" y="31"/>
                  </a:lnTo>
                  <a:lnTo>
                    <a:pt x="174" y="44"/>
                  </a:lnTo>
                  <a:lnTo>
                    <a:pt x="190" y="63"/>
                  </a:lnTo>
                  <a:lnTo>
                    <a:pt x="223" y="98"/>
                  </a:lnTo>
                  <a:lnTo>
                    <a:pt x="244" y="119"/>
                  </a:lnTo>
                  <a:lnTo>
                    <a:pt x="303" y="160"/>
                  </a:lnTo>
                  <a:lnTo>
                    <a:pt x="330" y="166"/>
                  </a:lnTo>
                  <a:lnTo>
                    <a:pt x="353" y="176"/>
                  </a:lnTo>
                  <a:lnTo>
                    <a:pt x="387" y="221"/>
                  </a:lnTo>
                  <a:lnTo>
                    <a:pt x="405" y="289"/>
                  </a:lnTo>
                  <a:lnTo>
                    <a:pt x="412" y="335"/>
                  </a:lnTo>
                  <a:lnTo>
                    <a:pt x="412" y="366"/>
                  </a:lnTo>
                  <a:lnTo>
                    <a:pt x="410" y="399"/>
                  </a:lnTo>
                  <a:lnTo>
                    <a:pt x="415" y="450"/>
                  </a:lnTo>
                  <a:lnTo>
                    <a:pt x="425" y="494"/>
                  </a:lnTo>
                  <a:lnTo>
                    <a:pt x="436" y="528"/>
                  </a:lnTo>
                  <a:lnTo>
                    <a:pt x="460" y="577"/>
                  </a:lnTo>
                  <a:lnTo>
                    <a:pt x="476" y="622"/>
                  </a:lnTo>
                  <a:lnTo>
                    <a:pt x="478" y="690"/>
                  </a:lnTo>
                  <a:lnTo>
                    <a:pt x="468" y="734"/>
                  </a:lnTo>
                  <a:lnTo>
                    <a:pt x="455" y="762"/>
                  </a:lnTo>
                  <a:lnTo>
                    <a:pt x="435" y="784"/>
                  </a:lnTo>
                  <a:lnTo>
                    <a:pt x="405" y="803"/>
                  </a:lnTo>
                  <a:lnTo>
                    <a:pt x="375" y="816"/>
                  </a:lnTo>
                  <a:lnTo>
                    <a:pt x="352" y="820"/>
                  </a:lnTo>
                  <a:lnTo>
                    <a:pt x="331" y="809"/>
                  </a:lnTo>
                  <a:lnTo>
                    <a:pt x="303" y="786"/>
                  </a:lnTo>
                  <a:lnTo>
                    <a:pt x="285" y="759"/>
                  </a:lnTo>
                  <a:lnTo>
                    <a:pt x="272" y="722"/>
                  </a:lnTo>
                  <a:lnTo>
                    <a:pt x="237" y="669"/>
                  </a:lnTo>
                  <a:lnTo>
                    <a:pt x="207" y="635"/>
                  </a:lnTo>
                  <a:lnTo>
                    <a:pt x="160" y="592"/>
                  </a:lnTo>
                  <a:lnTo>
                    <a:pt x="138" y="573"/>
                  </a:lnTo>
                  <a:lnTo>
                    <a:pt x="116" y="547"/>
                  </a:lnTo>
                  <a:lnTo>
                    <a:pt x="93" y="507"/>
                  </a:lnTo>
                  <a:lnTo>
                    <a:pt x="66" y="450"/>
                  </a:lnTo>
                  <a:lnTo>
                    <a:pt x="44" y="375"/>
                  </a:lnTo>
                  <a:lnTo>
                    <a:pt x="41" y="341"/>
                  </a:lnTo>
                  <a:lnTo>
                    <a:pt x="36" y="289"/>
                  </a:lnTo>
                  <a:lnTo>
                    <a:pt x="30" y="207"/>
                  </a:lnTo>
                  <a:lnTo>
                    <a:pt x="25" y="128"/>
                  </a:lnTo>
                  <a:lnTo>
                    <a:pt x="16" y="82"/>
                  </a:lnTo>
                  <a:lnTo>
                    <a:pt x="6" y="50"/>
                  </a:lnTo>
                  <a:lnTo>
                    <a:pt x="0" y="24"/>
                  </a:lnTo>
                  <a:lnTo>
                    <a:pt x="5" y="0"/>
                  </a:lnTo>
                  <a:lnTo>
                    <a:pt x="25" y="0"/>
                  </a:lnTo>
                </a:path>
              </a:pathLst>
            </a:custGeom>
            <a:noFill/>
            <a:ln w="12700" cap="rnd" cmpd="sng">
              <a:solidFill>
                <a:srgbClr val="9966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97" name="Freeform 9"/>
            <p:cNvSpPr>
              <a:spLocks/>
            </p:cNvSpPr>
            <p:nvPr/>
          </p:nvSpPr>
          <p:spPr bwMode="auto">
            <a:xfrm>
              <a:off x="2985" y="1265"/>
              <a:ext cx="969" cy="1184"/>
            </a:xfrm>
            <a:custGeom>
              <a:avLst/>
              <a:gdLst/>
              <a:ahLst/>
              <a:cxnLst>
                <a:cxn ang="0">
                  <a:pos x="904" y="1096"/>
                </a:cxn>
                <a:cxn ang="0">
                  <a:pos x="964" y="1021"/>
                </a:cxn>
                <a:cxn ang="0">
                  <a:pos x="961" y="884"/>
                </a:cxn>
                <a:cxn ang="0">
                  <a:pos x="932" y="796"/>
                </a:cxn>
                <a:cxn ang="0">
                  <a:pos x="854" y="592"/>
                </a:cxn>
                <a:cxn ang="0">
                  <a:pos x="779" y="435"/>
                </a:cxn>
                <a:cxn ang="0">
                  <a:pos x="687" y="238"/>
                </a:cxn>
                <a:cxn ang="0">
                  <a:pos x="648" y="154"/>
                </a:cxn>
                <a:cxn ang="0">
                  <a:pos x="590" y="53"/>
                </a:cxn>
                <a:cxn ang="0">
                  <a:pos x="529" y="11"/>
                </a:cxn>
                <a:cxn ang="0">
                  <a:pos x="483" y="13"/>
                </a:cxn>
                <a:cxn ang="0">
                  <a:pos x="426" y="25"/>
                </a:cxn>
                <a:cxn ang="0">
                  <a:pos x="375" y="28"/>
                </a:cxn>
                <a:cxn ang="0">
                  <a:pos x="288" y="14"/>
                </a:cxn>
                <a:cxn ang="0">
                  <a:pos x="216" y="0"/>
                </a:cxn>
                <a:cxn ang="0">
                  <a:pos x="101" y="34"/>
                </a:cxn>
                <a:cxn ang="0">
                  <a:pos x="26" y="141"/>
                </a:cxn>
                <a:cxn ang="0">
                  <a:pos x="3" y="219"/>
                </a:cxn>
                <a:cxn ang="0">
                  <a:pos x="0" y="352"/>
                </a:cxn>
                <a:cxn ang="0">
                  <a:pos x="19" y="436"/>
                </a:cxn>
                <a:cxn ang="0">
                  <a:pos x="48" y="561"/>
                </a:cxn>
                <a:cxn ang="0">
                  <a:pos x="64" y="633"/>
                </a:cxn>
                <a:cxn ang="0">
                  <a:pos x="111" y="702"/>
                </a:cxn>
                <a:cxn ang="0">
                  <a:pos x="199" y="756"/>
                </a:cxn>
                <a:cxn ang="0">
                  <a:pos x="329" y="892"/>
                </a:cxn>
                <a:cxn ang="0">
                  <a:pos x="411" y="1024"/>
                </a:cxn>
                <a:cxn ang="0">
                  <a:pos x="484" y="1121"/>
                </a:cxn>
                <a:cxn ang="0">
                  <a:pos x="529" y="1166"/>
                </a:cxn>
                <a:cxn ang="0">
                  <a:pos x="606" y="1183"/>
                </a:cxn>
                <a:cxn ang="0">
                  <a:pos x="687" y="1166"/>
                </a:cxn>
                <a:cxn ang="0">
                  <a:pos x="773" y="1177"/>
                </a:cxn>
                <a:cxn ang="0">
                  <a:pos x="842" y="1148"/>
                </a:cxn>
                <a:cxn ang="0">
                  <a:pos x="856" y="1108"/>
                </a:cxn>
              </a:cxnLst>
              <a:rect l="0" t="0" r="r" b="b"/>
              <a:pathLst>
                <a:path w="969" h="1184">
                  <a:moveTo>
                    <a:pt x="877" y="1103"/>
                  </a:moveTo>
                  <a:lnTo>
                    <a:pt x="904" y="1096"/>
                  </a:lnTo>
                  <a:lnTo>
                    <a:pt x="937" y="1070"/>
                  </a:lnTo>
                  <a:lnTo>
                    <a:pt x="964" y="1021"/>
                  </a:lnTo>
                  <a:lnTo>
                    <a:pt x="968" y="953"/>
                  </a:lnTo>
                  <a:lnTo>
                    <a:pt x="961" y="884"/>
                  </a:lnTo>
                  <a:lnTo>
                    <a:pt x="950" y="841"/>
                  </a:lnTo>
                  <a:lnTo>
                    <a:pt x="932" y="796"/>
                  </a:lnTo>
                  <a:lnTo>
                    <a:pt x="904" y="727"/>
                  </a:lnTo>
                  <a:lnTo>
                    <a:pt x="854" y="592"/>
                  </a:lnTo>
                  <a:lnTo>
                    <a:pt x="818" y="513"/>
                  </a:lnTo>
                  <a:lnTo>
                    <a:pt x="779" y="435"/>
                  </a:lnTo>
                  <a:lnTo>
                    <a:pt x="717" y="308"/>
                  </a:lnTo>
                  <a:lnTo>
                    <a:pt x="687" y="238"/>
                  </a:lnTo>
                  <a:lnTo>
                    <a:pt x="668" y="194"/>
                  </a:lnTo>
                  <a:lnTo>
                    <a:pt x="648" y="154"/>
                  </a:lnTo>
                  <a:lnTo>
                    <a:pt x="612" y="91"/>
                  </a:lnTo>
                  <a:lnTo>
                    <a:pt x="590" y="53"/>
                  </a:lnTo>
                  <a:lnTo>
                    <a:pt x="564" y="30"/>
                  </a:lnTo>
                  <a:lnTo>
                    <a:pt x="529" y="11"/>
                  </a:lnTo>
                  <a:lnTo>
                    <a:pt x="507" y="8"/>
                  </a:lnTo>
                  <a:lnTo>
                    <a:pt x="483" y="13"/>
                  </a:lnTo>
                  <a:lnTo>
                    <a:pt x="448" y="19"/>
                  </a:lnTo>
                  <a:lnTo>
                    <a:pt x="426" y="25"/>
                  </a:lnTo>
                  <a:lnTo>
                    <a:pt x="404" y="29"/>
                  </a:lnTo>
                  <a:lnTo>
                    <a:pt x="375" y="28"/>
                  </a:lnTo>
                  <a:lnTo>
                    <a:pt x="347" y="25"/>
                  </a:lnTo>
                  <a:lnTo>
                    <a:pt x="288" y="14"/>
                  </a:lnTo>
                  <a:lnTo>
                    <a:pt x="251" y="4"/>
                  </a:lnTo>
                  <a:lnTo>
                    <a:pt x="216" y="0"/>
                  </a:lnTo>
                  <a:lnTo>
                    <a:pt x="163" y="12"/>
                  </a:lnTo>
                  <a:lnTo>
                    <a:pt x="101" y="34"/>
                  </a:lnTo>
                  <a:lnTo>
                    <a:pt x="56" y="93"/>
                  </a:lnTo>
                  <a:lnTo>
                    <a:pt x="26" y="141"/>
                  </a:lnTo>
                  <a:lnTo>
                    <a:pt x="11" y="176"/>
                  </a:lnTo>
                  <a:lnTo>
                    <a:pt x="3" y="219"/>
                  </a:lnTo>
                  <a:lnTo>
                    <a:pt x="0" y="291"/>
                  </a:lnTo>
                  <a:lnTo>
                    <a:pt x="0" y="352"/>
                  </a:lnTo>
                  <a:lnTo>
                    <a:pt x="7" y="392"/>
                  </a:lnTo>
                  <a:lnTo>
                    <a:pt x="19" y="436"/>
                  </a:lnTo>
                  <a:lnTo>
                    <a:pt x="38" y="503"/>
                  </a:lnTo>
                  <a:lnTo>
                    <a:pt x="48" y="561"/>
                  </a:lnTo>
                  <a:lnTo>
                    <a:pt x="53" y="599"/>
                  </a:lnTo>
                  <a:lnTo>
                    <a:pt x="64" y="633"/>
                  </a:lnTo>
                  <a:lnTo>
                    <a:pt x="88" y="677"/>
                  </a:lnTo>
                  <a:lnTo>
                    <a:pt x="111" y="702"/>
                  </a:lnTo>
                  <a:lnTo>
                    <a:pt x="142" y="718"/>
                  </a:lnTo>
                  <a:lnTo>
                    <a:pt x="199" y="756"/>
                  </a:lnTo>
                  <a:lnTo>
                    <a:pt x="253" y="804"/>
                  </a:lnTo>
                  <a:lnTo>
                    <a:pt x="329" y="892"/>
                  </a:lnTo>
                  <a:lnTo>
                    <a:pt x="369" y="956"/>
                  </a:lnTo>
                  <a:lnTo>
                    <a:pt x="411" y="1024"/>
                  </a:lnTo>
                  <a:lnTo>
                    <a:pt x="441" y="1066"/>
                  </a:lnTo>
                  <a:lnTo>
                    <a:pt x="484" y="1121"/>
                  </a:lnTo>
                  <a:lnTo>
                    <a:pt x="505" y="1148"/>
                  </a:lnTo>
                  <a:lnTo>
                    <a:pt x="529" y="1166"/>
                  </a:lnTo>
                  <a:lnTo>
                    <a:pt x="577" y="1183"/>
                  </a:lnTo>
                  <a:lnTo>
                    <a:pt x="606" y="1183"/>
                  </a:lnTo>
                  <a:lnTo>
                    <a:pt x="637" y="1173"/>
                  </a:lnTo>
                  <a:lnTo>
                    <a:pt x="687" y="1166"/>
                  </a:lnTo>
                  <a:lnTo>
                    <a:pt x="740" y="1169"/>
                  </a:lnTo>
                  <a:lnTo>
                    <a:pt x="773" y="1177"/>
                  </a:lnTo>
                  <a:lnTo>
                    <a:pt x="804" y="1175"/>
                  </a:lnTo>
                  <a:lnTo>
                    <a:pt x="842" y="1148"/>
                  </a:lnTo>
                  <a:lnTo>
                    <a:pt x="849" y="1128"/>
                  </a:lnTo>
                  <a:lnTo>
                    <a:pt x="856" y="1108"/>
                  </a:lnTo>
                  <a:lnTo>
                    <a:pt x="877" y="1103"/>
                  </a:lnTo>
                </a:path>
              </a:pathLst>
            </a:custGeom>
            <a:noFill/>
            <a:ln w="12700" cap="rnd" cmpd="sng">
              <a:solidFill>
                <a:srgbClr val="9966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345238" y="3259138"/>
            <a:ext cx="1697037" cy="1744662"/>
            <a:chOff x="3997" y="2235"/>
            <a:chExt cx="1069" cy="1099"/>
          </a:xfrm>
        </p:grpSpPr>
        <p:sp>
          <p:nvSpPr>
            <p:cNvPr id="114699" name="Freeform 11"/>
            <p:cNvSpPr>
              <a:spLocks/>
            </p:cNvSpPr>
            <p:nvPr/>
          </p:nvSpPr>
          <p:spPr bwMode="auto">
            <a:xfrm>
              <a:off x="4255" y="2450"/>
              <a:ext cx="454" cy="478"/>
            </a:xfrm>
            <a:custGeom>
              <a:avLst/>
              <a:gdLst/>
              <a:ahLst/>
              <a:cxnLst>
                <a:cxn ang="0">
                  <a:pos x="249" y="174"/>
                </a:cxn>
                <a:cxn ang="0">
                  <a:pos x="219" y="157"/>
                </a:cxn>
                <a:cxn ang="0">
                  <a:pos x="187" y="142"/>
                </a:cxn>
                <a:cxn ang="0">
                  <a:pos x="150" y="117"/>
                </a:cxn>
                <a:cxn ang="0">
                  <a:pos x="110" y="72"/>
                </a:cxn>
                <a:cxn ang="0">
                  <a:pos x="101" y="43"/>
                </a:cxn>
                <a:cxn ang="0">
                  <a:pos x="91" y="20"/>
                </a:cxn>
                <a:cxn ang="0">
                  <a:pos x="68" y="5"/>
                </a:cxn>
                <a:cxn ang="0">
                  <a:pos x="47" y="0"/>
                </a:cxn>
                <a:cxn ang="0">
                  <a:pos x="28" y="4"/>
                </a:cxn>
                <a:cxn ang="0">
                  <a:pos x="11" y="20"/>
                </a:cxn>
                <a:cxn ang="0">
                  <a:pos x="0" y="53"/>
                </a:cxn>
                <a:cxn ang="0">
                  <a:pos x="11" y="98"/>
                </a:cxn>
                <a:cxn ang="0">
                  <a:pos x="31" y="132"/>
                </a:cxn>
                <a:cxn ang="0">
                  <a:pos x="43" y="142"/>
                </a:cxn>
                <a:cxn ang="0">
                  <a:pos x="61" y="162"/>
                </a:cxn>
                <a:cxn ang="0">
                  <a:pos x="110" y="226"/>
                </a:cxn>
                <a:cxn ang="0">
                  <a:pos x="139" y="266"/>
                </a:cxn>
                <a:cxn ang="0">
                  <a:pos x="170" y="303"/>
                </a:cxn>
                <a:cxn ang="0">
                  <a:pos x="200" y="329"/>
                </a:cxn>
                <a:cxn ang="0">
                  <a:pos x="259" y="381"/>
                </a:cxn>
                <a:cxn ang="0">
                  <a:pos x="294" y="416"/>
                </a:cxn>
                <a:cxn ang="0">
                  <a:pos x="332" y="443"/>
                </a:cxn>
                <a:cxn ang="0">
                  <a:pos x="398" y="470"/>
                </a:cxn>
                <a:cxn ang="0">
                  <a:pos x="420" y="477"/>
                </a:cxn>
                <a:cxn ang="0">
                  <a:pos x="438" y="470"/>
                </a:cxn>
                <a:cxn ang="0">
                  <a:pos x="453" y="436"/>
                </a:cxn>
                <a:cxn ang="0">
                  <a:pos x="448" y="393"/>
                </a:cxn>
                <a:cxn ang="0">
                  <a:pos x="436" y="363"/>
                </a:cxn>
                <a:cxn ang="0">
                  <a:pos x="422" y="348"/>
                </a:cxn>
                <a:cxn ang="0">
                  <a:pos x="403" y="337"/>
                </a:cxn>
                <a:cxn ang="0">
                  <a:pos x="378" y="316"/>
                </a:cxn>
                <a:cxn ang="0">
                  <a:pos x="338" y="284"/>
                </a:cxn>
                <a:cxn ang="0">
                  <a:pos x="299" y="251"/>
                </a:cxn>
                <a:cxn ang="0">
                  <a:pos x="253" y="206"/>
                </a:cxn>
                <a:cxn ang="0">
                  <a:pos x="240" y="190"/>
                </a:cxn>
                <a:cxn ang="0">
                  <a:pos x="239" y="174"/>
                </a:cxn>
                <a:cxn ang="0">
                  <a:pos x="249" y="174"/>
                </a:cxn>
              </a:cxnLst>
              <a:rect l="0" t="0" r="r" b="b"/>
              <a:pathLst>
                <a:path w="454" h="478">
                  <a:moveTo>
                    <a:pt x="249" y="174"/>
                  </a:moveTo>
                  <a:lnTo>
                    <a:pt x="219" y="157"/>
                  </a:lnTo>
                  <a:lnTo>
                    <a:pt x="187" y="142"/>
                  </a:lnTo>
                  <a:lnTo>
                    <a:pt x="150" y="117"/>
                  </a:lnTo>
                  <a:lnTo>
                    <a:pt x="110" y="72"/>
                  </a:lnTo>
                  <a:lnTo>
                    <a:pt x="101" y="43"/>
                  </a:lnTo>
                  <a:lnTo>
                    <a:pt x="91" y="20"/>
                  </a:lnTo>
                  <a:lnTo>
                    <a:pt x="68" y="5"/>
                  </a:lnTo>
                  <a:lnTo>
                    <a:pt x="47" y="0"/>
                  </a:lnTo>
                  <a:lnTo>
                    <a:pt x="28" y="4"/>
                  </a:lnTo>
                  <a:lnTo>
                    <a:pt x="11" y="20"/>
                  </a:lnTo>
                  <a:lnTo>
                    <a:pt x="0" y="53"/>
                  </a:lnTo>
                  <a:lnTo>
                    <a:pt x="11" y="98"/>
                  </a:lnTo>
                  <a:lnTo>
                    <a:pt x="31" y="132"/>
                  </a:lnTo>
                  <a:lnTo>
                    <a:pt x="43" y="142"/>
                  </a:lnTo>
                  <a:lnTo>
                    <a:pt x="61" y="162"/>
                  </a:lnTo>
                  <a:lnTo>
                    <a:pt x="110" y="226"/>
                  </a:lnTo>
                  <a:lnTo>
                    <a:pt x="139" y="266"/>
                  </a:lnTo>
                  <a:lnTo>
                    <a:pt x="170" y="303"/>
                  </a:lnTo>
                  <a:lnTo>
                    <a:pt x="200" y="329"/>
                  </a:lnTo>
                  <a:lnTo>
                    <a:pt x="259" y="381"/>
                  </a:lnTo>
                  <a:lnTo>
                    <a:pt x="294" y="416"/>
                  </a:lnTo>
                  <a:lnTo>
                    <a:pt x="332" y="443"/>
                  </a:lnTo>
                  <a:lnTo>
                    <a:pt x="398" y="470"/>
                  </a:lnTo>
                  <a:lnTo>
                    <a:pt x="420" y="477"/>
                  </a:lnTo>
                  <a:lnTo>
                    <a:pt x="438" y="470"/>
                  </a:lnTo>
                  <a:lnTo>
                    <a:pt x="453" y="436"/>
                  </a:lnTo>
                  <a:lnTo>
                    <a:pt x="448" y="393"/>
                  </a:lnTo>
                  <a:lnTo>
                    <a:pt x="436" y="363"/>
                  </a:lnTo>
                  <a:lnTo>
                    <a:pt x="422" y="348"/>
                  </a:lnTo>
                  <a:lnTo>
                    <a:pt x="403" y="337"/>
                  </a:lnTo>
                  <a:lnTo>
                    <a:pt x="378" y="316"/>
                  </a:lnTo>
                  <a:lnTo>
                    <a:pt x="338" y="284"/>
                  </a:lnTo>
                  <a:lnTo>
                    <a:pt x="299" y="251"/>
                  </a:lnTo>
                  <a:lnTo>
                    <a:pt x="253" y="206"/>
                  </a:lnTo>
                  <a:lnTo>
                    <a:pt x="240" y="190"/>
                  </a:lnTo>
                  <a:lnTo>
                    <a:pt x="239" y="174"/>
                  </a:lnTo>
                  <a:lnTo>
                    <a:pt x="249" y="174"/>
                  </a:lnTo>
                </a:path>
              </a:pathLst>
            </a:custGeom>
            <a:noFill/>
            <a:ln w="12700" cap="rnd" cmpd="sng">
              <a:solidFill>
                <a:srgbClr val="9966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00" name="Freeform 12"/>
            <p:cNvSpPr>
              <a:spLocks/>
            </p:cNvSpPr>
            <p:nvPr/>
          </p:nvSpPr>
          <p:spPr bwMode="auto">
            <a:xfrm>
              <a:off x="4116" y="2321"/>
              <a:ext cx="858" cy="854"/>
            </a:xfrm>
            <a:custGeom>
              <a:avLst/>
              <a:gdLst/>
              <a:ahLst/>
              <a:cxnLst>
                <a:cxn ang="0">
                  <a:pos x="102" y="99"/>
                </a:cxn>
                <a:cxn ang="0">
                  <a:pos x="133" y="55"/>
                </a:cxn>
                <a:cxn ang="0">
                  <a:pos x="181" y="7"/>
                </a:cxn>
                <a:cxn ang="0">
                  <a:pos x="242" y="8"/>
                </a:cxn>
                <a:cxn ang="0">
                  <a:pos x="323" y="71"/>
                </a:cxn>
                <a:cxn ang="0">
                  <a:pos x="368" y="123"/>
                </a:cxn>
                <a:cxn ang="0">
                  <a:pos x="461" y="178"/>
                </a:cxn>
                <a:cxn ang="0">
                  <a:pos x="531" y="190"/>
                </a:cxn>
                <a:cxn ang="0">
                  <a:pos x="630" y="266"/>
                </a:cxn>
                <a:cxn ang="0">
                  <a:pos x="669" y="334"/>
                </a:cxn>
                <a:cxn ang="0">
                  <a:pos x="708" y="424"/>
                </a:cxn>
                <a:cxn ang="0">
                  <a:pos x="741" y="527"/>
                </a:cxn>
                <a:cxn ang="0">
                  <a:pos x="752" y="592"/>
                </a:cxn>
                <a:cxn ang="0">
                  <a:pos x="787" y="681"/>
                </a:cxn>
                <a:cxn ang="0">
                  <a:pos x="835" y="734"/>
                </a:cxn>
                <a:cxn ang="0">
                  <a:pos x="857" y="784"/>
                </a:cxn>
                <a:cxn ang="0">
                  <a:pos x="837" y="810"/>
                </a:cxn>
                <a:cxn ang="0">
                  <a:pos x="742" y="853"/>
                </a:cxn>
                <a:cxn ang="0">
                  <a:pos x="648" y="822"/>
                </a:cxn>
                <a:cxn ang="0">
                  <a:pos x="608" y="770"/>
                </a:cxn>
                <a:cxn ang="0">
                  <a:pos x="569" y="707"/>
                </a:cxn>
                <a:cxn ang="0">
                  <a:pos x="540" y="694"/>
                </a:cxn>
                <a:cxn ang="0">
                  <a:pos x="435" y="646"/>
                </a:cxn>
                <a:cxn ang="0">
                  <a:pos x="309" y="581"/>
                </a:cxn>
                <a:cxn ang="0">
                  <a:pos x="204" y="480"/>
                </a:cxn>
                <a:cxn ang="0">
                  <a:pos x="188" y="447"/>
                </a:cxn>
                <a:cxn ang="0">
                  <a:pos x="137" y="385"/>
                </a:cxn>
                <a:cxn ang="0">
                  <a:pos x="88" y="347"/>
                </a:cxn>
                <a:cxn ang="0">
                  <a:pos x="29" y="279"/>
                </a:cxn>
                <a:cxn ang="0">
                  <a:pos x="0" y="210"/>
                </a:cxn>
                <a:cxn ang="0">
                  <a:pos x="22" y="156"/>
                </a:cxn>
                <a:cxn ang="0">
                  <a:pos x="73" y="129"/>
                </a:cxn>
              </a:cxnLst>
              <a:rect l="0" t="0" r="r" b="b"/>
              <a:pathLst>
                <a:path w="858" h="854">
                  <a:moveTo>
                    <a:pt x="73" y="129"/>
                  </a:moveTo>
                  <a:lnTo>
                    <a:pt x="102" y="99"/>
                  </a:lnTo>
                  <a:lnTo>
                    <a:pt x="118" y="77"/>
                  </a:lnTo>
                  <a:lnTo>
                    <a:pt x="133" y="55"/>
                  </a:lnTo>
                  <a:lnTo>
                    <a:pt x="162" y="26"/>
                  </a:lnTo>
                  <a:lnTo>
                    <a:pt x="181" y="7"/>
                  </a:lnTo>
                  <a:lnTo>
                    <a:pt x="202" y="0"/>
                  </a:lnTo>
                  <a:lnTo>
                    <a:pt x="242" y="8"/>
                  </a:lnTo>
                  <a:lnTo>
                    <a:pt x="282" y="39"/>
                  </a:lnTo>
                  <a:lnTo>
                    <a:pt x="323" y="71"/>
                  </a:lnTo>
                  <a:lnTo>
                    <a:pt x="345" y="98"/>
                  </a:lnTo>
                  <a:lnTo>
                    <a:pt x="368" y="123"/>
                  </a:lnTo>
                  <a:lnTo>
                    <a:pt x="411" y="155"/>
                  </a:lnTo>
                  <a:lnTo>
                    <a:pt x="461" y="178"/>
                  </a:lnTo>
                  <a:lnTo>
                    <a:pt x="496" y="183"/>
                  </a:lnTo>
                  <a:lnTo>
                    <a:pt x="531" y="190"/>
                  </a:lnTo>
                  <a:lnTo>
                    <a:pt x="579" y="219"/>
                  </a:lnTo>
                  <a:lnTo>
                    <a:pt x="630" y="266"/>
                  </a:lnTo>
                  <a:lnTo>
                    <a:pt x="645" y="292"/>
                  </a:lnTo>
                  <a:lnTo>
                    <a:pt x="669" y="334"/>
                  </a:lnTo>
                  <a:lnTo>
                    <a:pt x="690" y="377"/>
                  </a:lnTo>
                  <a:lnTo>
                    <a:pt x="708" y="424"/>
                  </a:lnTo>
                  <a:lnTo>
                    <a:pt x="728" y="476"/>
                  </a:lnTo>
                  <a:lnTo>
                    <a:pt x="741" y="527"/>
                  </a:lnTo>
                  <a:lnTo>
                    <a:pt x="746" y="560"/>
                  </a:lnTo>
                  <a:lnTo>
                    <a:pt x="752" y="592"/>
                  </a:lnTo>
                  <a:lnTo>
                    <a:pt x="768" y="643"/>
                  </a:lnTo>
                  <a:lnTo>
                    <a:pt x="787" y="681"/>
                  </a:lnTo>
                  <a:lnTo>
                    <a:pt x="813" y="714"/>
                  </a:lnTo>
                  <a:lnTo>
                    <a:pt x="835" y="734"/>
                  </a:lnTo>
                  <a:lnTo>
                    <a:pt x="851" y="752"/>
                  </a:lnTo>
                  <a:lnTo>
                    <a:pt x="857" y="784"/>
                  </a:lnTo>
                  <a:lnTo>
                    <a:pt x="852" y="799"/>
                  </a:lnTo>
                  <a:lnTo>
                    <a:pt x="837" y="810"/>
                  </a:lnTo>
                  <a:lnTo>
                    <a:pt x="782" y="839"/>
                  </a:lnTo>
                  <a:lnTo>
                    <a:pt x="742" y="853"/>
                  </a:lnTo>
                  <a:lnTo>
                    <a:pt x="702" y="847"/>
                  </a:lnTo>
                  <a:lnTo>
                    <a:pt x="648" y="822"/>
                  </a:lnTo>
                  <a:lnTo>
                    <a:pt x="620" y="798"/>
                  </a:lnTo>
                  <a:lnTo>
                    <a:pt x="608" y="770"/>
                  </a:lnTo>
                  <a:lnTo>
                    <a:pt x="596" y="739"/>
                  </a:lnTo>
                  <a:lnTo>
                    <a:pt x="569" y="707"/>
                  </a:lnTo>
                  <a:lnTo>
                    <a:pt x="555" y="699"/>
                  </a:lnTo>
                  <a:lnTo>
                    <a:pt x="540" y="694"/>
                  </a:lnTo>
                  <a:lnTo>
                    <a:pt x="480" y="665"/>
                  </a:lnTo>
                  <a:lnTo>
                    <a:pt x="435" y="646"/>
                  </a:lnTo>
                  <a:lnTo>
                    <a:pt x="369" y="619"/>
                  </a:lnTo>
                  <a:lnTo>
                    <a:pt x="309" y="581"/>
                  </a:lnTo>
                  <a:lnTo>
                    <a:pt x="222" y="501"/>
                  </a:lnTo>
                  <a:lnTo>
                    <a:pt x="204" y="480"/>
                  </a:lnTo>
                  <a:lnTo>
                    <a:pt x="196" y="464"/>
                  </a:lnTo>
                  <a:lnTo>
                    <a:pt x="188" y="447"/>
                  </a:lnTo>
                  <a:lnTo>
                    <a:pt x="172" y="424"/>
                  </a:lnTo>
                  <a:lnTo>
                    <a:pt x="137" y="385"/>
                  </a:lnTo>
                  <a:lnTo>
                    <a:pt x="113" y="366"/>
                  </a:lnTo>
                  <a:lnTo>
                    <a:pt x="88" y="347"/>
                  </a:lnTo>
                  <a:lnTo>
                    <a:pt x="53" y="308"/>
                  </a:lnTo>
                  <a:lnTo>
                    <a:pt x="29" y="279"/>
                  </a:lnTo>
                  <a:lnTo>
                    <a:pt x="14" y="245"/>
                  </a:lnTo>
                  <a:lnTo>
                    <a:pt x="0" y="210"/>
                  </a:lnTo>
                  <a:lnTo>
                    <a:pt x="4" y="180"/>
                  </a:lnTo>
                  <a:lnTo>
                    <a:pt x="22" y="156"/>
                  </a:lnTo>
                  <a:lnTo>
                    <a:pt x="53" y="142"/>
                  </a:lnTo>
                  <a:lnTo>
                    <a:pt x="73" y="129"/>
                  </a:lnTo>
                </a:path>
              </a:pathLst>
            </a:custGeom>
            <a:noFill/>
            <a:ln w="12700" cap="rnd" cmpd="sng">
              <a:solidFill>
                <a:srgbClr val="9966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01" name="Freeform 13"/>
            <p:cNvSpPr>
              <a:spLocks/>
            </p:cNvSpPr>
            <p:nvPr/>
          </p:nvSpPr>
          <p:spPr bwMode="auto">
            <a:xfrm>
              <a:off x="3997" y="2235"/>
              <a:ext cx="1069" cy="1099"/>
            </a:xfrm>
            <a:custGeom>
              <a:avLst/>
              <a:gdLst/>
              <a:ahLst/>
              <a:cxnLst>
                <a:cxn ang="0">
                  <a:pos x="64" y="186"/>
                </a:cxn>
                <a:cxn ang="0">
                  <a:pos x="120" y="145"/>
                </a:cxn>
                <a:cxn ang="0">
                  <a:pos x="161" y="142"/>
                </a:cxn>
                <a:cxn ang="0">
                  <a:pos x="199" y="132"/>
                </a:cxn>
                <a:cxn ang="0">
                  <a:pos x="244" y="77"/>
                </a:cxn>
                <a:cxn ang="0">
                  <a:pos x="288" y="16"/>
                </a:cxn>
                <a:cxn ang="0">
                  <a:pos x="354" y="0"/>
                </a:cxn>
                <a:cxn ang="0">
                  <a:pos x="399" y="10"/>
                </a:cxn>
                <a:cxn ang="0">
                  <a:pos x="497" y="19"/>
                </a:cxn>
                <a:cxn ang="0">
                  <a:pos x="598" y="37"/>
                </a:cxn>
                <a:cxn ang="0">
                  <a:pos x="649" y="53"/>
                </a:cxn>
                <a:cxn ang="0">
                  <a:pos x="730" y="129"/>
                </a:cxn>
                <a:cxn ang="0">
                  <a:pos x="764" y="196"/>
                </a:cxn>
                <a:cxn ang="0">
                  <a:pos x="782" y="244"/>
                </a:cxn>
                <a:cxn ang="0">
                  <a:pos x="804" y="286"/>
                </a:cxn>
                <a:cxn ang="0">
                  <a:pos x="864" y="323"/>
                </a:cxn>
                <a:cxn ang="0">
                  <a:pos x="923" y="363"/>
                </a:cxn>
                <a:cxn ang="0">
                  <a:pos x="943" y="414"/>
                </a:cxn>
                <a:cxn ang="0">
                  <a:pos x="993" y="504"/>
                </a:cxn>
                <a:cxn ang="0">
                  <a:pos x="1032" y="609"/>
                </a:cxn>
                <a:cxn ang="0">
                  <a:pos x="1052" y="723"/>
                </a:cxn>
                <a:cxn ang="0">
                  <a:pos x="1062" y="928"/>
                </a:cxn>
                <a:cxn ang="0">
                  <a:pos x="1049" y="988"/>
                </a:cxn>
                <a:cxn ang="0">
                  <a:pos x="1021" y="1027"/>
                </a:cxn>
                <a:cxn ang="0">
                  <a:pos x="983" y="1038"/>
                </a:cxn>
                <a:cxn ang="0">
                  <a:pos x="892" y="1058"/>
                </a:cxn>
                <a:cxn ang="0">
                  <a:pos x="804" y="1087"/>
                </a:cxn>
                <a:cxn ang="0">
                  <a:pos x="737" y="1098"/>
                </a:cxn>
                <a:cxn ang="0">
                  <a:pos x="663" y="1074"/>
                </a:cxn>
                <a:cxn ang="0">
                  <a:pos x="587" y="1017"/>
                </a:cxn>
                <a:cxn ang="0">
                  <a:pos x="560" y="963"/>
                </a:cxn>
                <a:cxn ang="0">
                  <a:pos x="548" y="903"/>
                </a:cxn>
                <a:cxn ang="0">
                  <a:pos x="523" y="836"/>
                </a:cxn>
                <a:cxn ang="0">
                  <a:pos x="465" y="766"/>
                </a:cxn>
                <a:cxn ang="0">
                  <a:pos x="395" y="725"/>
                </a:cxn>
                <a:cxn ang="0">
                  <a:pos x="317" y="695"/>
                </a:cxn>
                <a:cxn ang="0">
                  <a:pos x="208" y="627"/>
                </a:cxn>
                <a:cxn ang="0">
                  <a:pos x="124" y="570"/>
                </a:cxn>
                <a:cxn ang="0">
                  <a:pos x="38" y="452"/>
                </a:cxn>
                <a:cxn ang="0">
                  <a:pos x="13" y="351"/>
                </a:cxn>
                <a:cxn ang="0">
                  <a:pos x="0" y="276"/>
                </a:cxn>
                <a:cxn ang="0">
                  <a:pos x="14" y="221"/>
                </a:cxn>
                <a:cxn ang="0">
                  <a:pos x="60" y="196"/>
                </a:cxn>
              </a:cxnLst>
              <a:rect l="0" t="0" r="r" b="b"/>
              <a:pathLst>
                <a:path w="1069" h="1099">
                  <a:moveTo>
                    <a:pt x="50" y="209"/>
                  </a:moveTo>
                  <a:lnTo>
                    <a:pt x="64" y="186"/>
                  </a:lnTo>
                  <a:lnTo>
                    <a:pt x="90" y="158"/>
                  </a:lnTo>
                  <a:lnTo>
                    <a:pt x="120" y="145"/>
                  </a:lnTo>
                  <a:lnTo>
                    <a:pt x="145" y="140"/>
                  </a:lnTo>
                  <a:lnTo>
                    <a:pt x="161" y="142"/>
                  </a:lnTo>
                  <a:lnTo>
                    <a:pt x="177" y="141"/>
                  </a:lnTo>
                  <a:lnTo>
                    <a:pt x="199" y="132"/>
                  </a:lnTo>
                  <a:lnTo>
                    <a:pt x="229" y="104"/>
                  </a:lnTo>
                  <a:lnTo>
                    <a:pt x="244" y="77"/>
                  </a:lnTo>
                  <a:lnTo>
                    <a:pt x="258" y="48"/>
                  </a:lnTo>
                  <a:lnTo>
                    <a:pt x="288" y="16"/>
                  </a:lnTo>
                  <a:lnTo>
                    <a:pt x="318" y="4"/>
                  </a:lnTo>
                  <a:lnTo>
                    <a:pt x="354" y="0"/>
                  </a:lnTo>
                  <a:lnTo>
                    <a:pt x="377" y="3"/>
                  </a:lnTo>
                  <a:lnTo>
                    <a:pt x="399" y="10"/>
                  </a:lnTo>
                  <a:lnTo>
                    <a:pt x="437" y="16"/>
                  </a:lnTo>
                  <a:lnTo>
                    <a:pt x="497" y="19"/>
                  </a:lnTo>
                  <a:lnTo>
                    <a:pt x="556" y="29"/>
                  </a:lnTo>
                  <a:lnTo>
                    <a:pt x="598" y="37"/>
                  </a:lnTo>
                  <a:lnTo>
                    <a:pt x="624" y="42"/>
                  </a:lnTo>
                  <a:lnTo>
                    <a:pt x="649" y="53"/>
                  </a:lnTo>
                  <a:lnTo>
                    <a:pt x="685" y="80"/>
                  </a:lnTo>
                  <a:lnTo>
                    <a:pt x="730" y="129"/>
                  </a:lnTo>
                  <a:lnTo>
                    <a:pt x="743" y="154"/>
                  </a:lnTo>
                  <a:lnTo>
                    <a:pt x="764" y="196"/>
                  </a:lnTo>
                  <a:lnTo>
                    <a:pt x="777" y="224"/>
                  </a:lnTo>
                  <a:lnTo>
                    <a:pt x="782" y="244"/>
                  </a:lnTo>
                  <a:lnTo>
                    <a:pt x="788" y="262"/>
                  </a:lnTo>
                  <a:lnTo>
                    <a:pt x="804" y="286"/>
                  </a:lnTo>
                  <a:lnTo>
                    <a:pt x="837" y="315"/>
                  </a:lnTo>
                  <a:lnTo>
                    <a:pt x="864" y="323"/>
                  </a:lnTo>
                  <a:lnTo>
                    <a:pt x="891" y="332"/>
                  </a:lnTo>
                  <a:lnTo>
                    <a:pt x="923" y="363"/>
                  </a:lnTo>
                  <a:lnTo>
                    <a:pt x="934" y="386"/>
                  </a:lnTo>
                  <a:lnTo>
                    <a:pt x="943" y="414"/>
                  </a:lnTo>
                  <a:lnTo>
                    <a:pt x="968" y="458"/>
                  </a:lnTo>
                  <a:lnTo>
                    <a:pt x="993" y="504"/>
                  </a:lnTo>
                  <a:lnTo>
                    <a:pt x="1018" y="568"/>
                  </a:lnTo>
                  <a:lnTo>
                    <a:pt x="1032" y="609"/>
                  </a:lnTo>
                  <a:lnTo>
                    <a:pt x="1041" y="651"/>
                  </a:lnTo>
                  <a:lnTo>
                    <a:pt x="1052" y="723"/>
                  </a:lnTo>
                  <a:lnTo>
                    <a:pt x="1068" y="825"/>
                  </a:lnTo>
                  <a:lnTo>
                    <a:pt x="1062" y="928"/>
                  </a:lnTo>
                  <a:lnTo>
                    <a:pt x="1052" y="967"/>
                  </a:lnTo>
                  <a:lnTo>
                    <a:pt x="1049" y="988"/>
                  </a:lnTo>
                  <a:lnTo>
                    <a:pt x="1042" y="1005"/>
                  </a:lnTo>
                  <a:lnTo>
                    <a:pt x="1021" y="1027"/>
                  </a:lnTo>
                  <a:lnTo>
                    <a:pt x="1004" y="1036"/>
                  </a:lnTo>
                  <a:lnTo>
                    <a:pt x="983" y="1038"/>
                  </a:lnTo>
                  <a:lnTo>
                    <a:pt x="953" y="1044"/>
                  </a:lnTo>
                  <a:lnTo>
                    <a:pt x="892" y="1058"/>
                  </a:lnTo>
                  <a:lnTo>
                    <a:pt x="843" y="1074"/>
                  </a:lnTo>
                  <a:lnTo>
                    <a:pt x="804" y="1087"/>
                  </a:lnTo>
                  <a:lnTo>
                    <a:pt x="770" y="1096"/>
                  </a:lnTo>
                  <a:lnTo>
                    <a:pt x="737" y="1098"/>
                  </a:lnTo>
                  <a:lnTo>
                    <a:pt x="703" y="1092"/>
                  </a:lnTo>
                  <a:lnTo>
                    <a:pt x="663" y="1074"/>
                  </a:lnTo>
                  <a:lnTo>
                    <a:pt x="615" y="1044"/>
                  </a:lnTo>
                  <a:lnTo>
                    <a:pt x="587" y="1017"/>
                  </a:lnTo>
                  <a:lnTo>
                    <a:pt x="569" y="991"/>
                  </a:lnTo>
                  <a:lnTo>
                    <a:pt x="560" y="963"/>
                  </a:lnTo>
                  <a:lnTo>
                    <a:pt x="553" y="934"/>
                  </a:lnTo>
                  <a:lnTo>
                    <a:pt x="548" y="903"/>
                  </a:lnTo>
                  <a:lnTo>
                    <a:pt x="539" y="870"/>
                  </a:lnTo>
                  <a:lnTo>
                    <a:pt x="523" y="836"/>
                  </a:lnTo>
                  <a:lnTo>
                    <a:pt x="497" y="800"/>
                  </a:lnTo>
                  <a:lnTo>
                    <a:pt x="465" y="766"/>
                  </a:lnTo>
                  <a:lnTo>
                    <a:pt x="438" y="745"/>
                  </a:lnTo>
                  <a:lnTo>
                    <a:pt x="395" y="725"/>
                  </a:lnTo>
                  <a:lnTo>
                    <a:pt x="348" y="710"/>
                  </a:lnTo>
                  <a:lnTo>
                    <a:pt x="317" y="695"/>
                  </a:lnTo>
                  <a:lnTo>
                    <a:pt x="278" y="671"/>
                  </a:lnTo>
                  <a:lnTo>
                    <a:pt x="208" y="627"/>
                  </a:lnTo>
                  <a:lnTo>
                    <a:pt x="163" y="602"/>
                  </a:lnTo>
                  <a:lnTo>
                    <a:pt x="124" y="570"/>
                  </a:lnTo>
                  <a:lnTo>
                    <a:pt x="70" y="504"/>
                  </a:lnTo>
                  <a:lnTo>
                    <a:pt x="38" y="452"/>
                  </a:lnTo>
                  <a:lnTo>
                    <a:pt x="20" y="389"/>
                  </a:lnTo>
                  <a:lnTo>
                    <a:pt x="13" y="351"/>
                  </a:lnTo>
                  <a:lnTo>
                    <a:pt x="11" y="312"/>
                  </a:lnTo>
                  <a:lnTo>
                    <a:pt x="0" y="276"/>
                  </a:lnTo>
                  <a:lnTo>
                    <a:pt x="0" y="247"/>
                  </a:lnTo>
                  <a:lnTo>
                    <a:pt x="14" y="221"/>
                  </a:lnTo>
                  <a:lnTo>
                    <a:pt x="33" y="204"/>
                  </a:lnTo>
                  <a:lnTo>
                    <a:pt x="60" y="196"/>
                  </a:lnTo>
                  <a:lnTo>
                    <a:pt x="50" y="209"/>
                  </a:lnTo>
                </a:path>
              </a:pathLst>
            </a:custGeom>
            <a:noFill/>
            <a:ln w="12700" cap="rnd" cmpd="sng">
              <a:solidFill>
                <a:srgbClr val="99663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03" name="Freeform 15"/>
          <p:cNvSpPr>
            <a:spLocks/>
          </p:cNvSpPr>
          <p:nvPr/>
        </p:nvSpPr>
        <p:spPr bwMode="auto">
          <a:xfrm>
            <a:off x="336550" y="3951288"/>
            <a:ext cx="3787775" cy="1476375"/>
          </a:xfrm>
          <a:custGeom>
            <a:avLst/>
            <a:gdLst/>
            <a:ahLst/>
            <a:cxnLst>
              <a:cxn ang="0">
                <a:pos x="712" y="221"/>
              </a:cxn>
              <a:cxn ang="0">
                <a:pos x="598" y="247"/>
              </a:cxn>
              <a:cxn ang="0">
                <a:pos x="478" y="266"/>
              </a:cxn>
              <a:cxn ang="0">
                <a:pos x="346" y="303"/>
              </a:cxn>
              <a:cxn ang="0">
                <a:pos x="263" y="334"/>
              </a:cxn>
              <a:cxn ang="0">
                <a:pos x="167" y="359"/>
              </a:cxn>
              <a:cxn ang="0">
                <a:pos x="113" y="370"/>
              </a:cxn>
              <a:cxn ang="0">
                <a:pos x="62" y="420"/>
              </a:cxn>
              <a:cxn ang="0">
                <a:pos x="8" y="536"/>
              </a:cxn>
              <a:cxn ang="0">
                <a:pos x="4" y="592"/>
              </a:cxn>
              <a:cxn ang="0">
                <a:pos x="30" y="633"/>
              </a:cxn>
              <a:cxn ang="0">
                <a:pos x="76" y="658"/>
              </a:cxn>
              <a:cxn ang="0">
                <a:pos x="121" y="664"/>
              </a:cxn>
              <a:cxn ang="0">
                <a:pos x="220" y="703"/>
              </a:cxn>
              <a:cxn ang="0">
                <a:pos x="358" y="790"/>
              </a:cxn>
              <a:cxn ang="0">
                <a:pos x="401" y="827"/>
              </a:cxn>
              <a:cxn ang="0">
                <a:pos x="449" y="858"/>
              </a:cxn>
              <a:cxn ang="0">
                <a:pos x="528" y="888"/>
              </a:cxn>
              <a:cxn ang="0">
                <a:pos x="618" y="902"/>
              </a:cxn>
              <a:cxn ang="0">
                <a:pos x="784" y="917"/>
              </a:cxn>
              <a:cxn ang="0">
                <a:pos x="980" y="922"/>
              </a:cxn>
              <a:cxn ang="0">
                <a:pos x="1113" y="929"/>
              </a:cxn>
              <a:cxn ang="0">
                <a:pos x="1227" y="910"/>
              </a:cxn>
              <a:cxn ang="0">
                <a:pos x="1368" y="838"/>
              </a:cxn>
              <a:cxn ang="0">
                <a:pos x="1404" y="803"/>
              </a:cxn>
              <a:cxn ang="0">
                <a:pos x="1413" y="728"/>
              </a:cxn>
              <a:cxn ang="0">
                <a:pos x="1400" y="698"/>
              </a:cxn>
              <a:cxn ang="0">
                <a:pos x="1416" y="655"/>
              </a:cxn>
              <a:cxn ang="0">
                <a:pos x="1450" y="633"/>
              </a:cxn>
              <a:cxn ang="0">
                <a:pos x="1508" y="593"/>
              </a:cxn>
              <a:cxn ang="0">
                <a:pos x="1616" y="538"/>
              </a:cxn>
              <a:cxn ang="0">
                <a:pos x="1714" y="503"/>
              </a:cxn>
              <a:cxn ang="0">
                <a:pos x="1831" y="473"/>
              </a:cxn>
              <a:cxn ang="0">
                <a:pos x="1922" y="449"/>
              </a:cxn>
              <a:cxn ang="0">
                <a:pos x="1988" y="422"/>
              </a:cxn>
              <a:cxn ang="0">
                <a:pos x="2090" y="399"/>
              </a:cxn>
              <a:cxn ang="0">
                <a:pos x="2149" y="397"/>
              </a:cxn>
              <a:cxn ang="0">
                <a:pos x="2259" y="355"/>
              </a:cxn>
              <a:cxn ang="0">
                <a:pos x="2325" y="292"/>
              </a:cxn>
              <a:cxn ang="0">
                <a:pos x="2368" y="216"/>
              </a:cxn>
              <a:cxn ang="0">
                <a:pos x="2385" y="168"/>
              </a:cxn>
              <a:cxn ang="0">
                <a:pos x="2344" y="88"/>
              </a:cxn>
              <a:cxn ang="0">
                <a:pos x="2306" y="65"/>
              </a:cxn>
              <a:cxn ang="0">
                <a:pos x="2251" y="25"/>
              </a:cxn>
              <a:cxn ang="0">
                <a:pos x="2178" y="0"/>
              </a:cxn>
              <a:cxn ang="0">
                <a:pos x="2019" y="0"/>
              </a:cxn>
              <a:cxn ang="0">
                <a:pos x="1876" y="10"/>
              </a:cxn>
              <a:cxn ang="0">
                <a:pos x="1770" y="28"/>
              </a:cxn>
              <a:cxn ang="0">
                <a:pos x="1627" y="47"/>
              </a:cxn>
              <a:cxn ang="0">
                <a:pos x="1447" y="54"/>
              </a:cxn>
              <a:cxn ang="0">
                <a:pos x="1320" y="59"/>
              </a:cxn>
              <a:cxn ang="0">
                <a:pos x="1248" y="55"/>
              </a:cxn>
              <a:cxn ang="0">
                <a:pos x="1180" y="59"/>
              </a:cxn>
              <a:cxn ang="0">
                <a:pos x="1048" y="92"/>
              </a:cxn>
              <a:cxn ang="0">
                <a:pos x="923" y="144"/>
              </a:cxn>
              <a:cxn ang="0">
                <a:pos x="767" y="201"/>
              </a:cxn>
            </a:cxnLst>
            <a:rect l="0" t="0" r="r" b="b"/>
            <a:pathLst>
              <a:path w="2386" h="930">
                <a:moveTo>
                  <a:pt x="767" y="201"/>
                </a:moveTo>
                <a:lnTo>
                  <a:pt x="712" y="221"/>
                </a:lnTo>
                <a:lnTo>
                  <a:pt x="656" y="237"/>
                </a:lnTo>
                <a:lnTo>
                  <a:pt x="598" y="247"/>
                </a:lnTo>
                <a:lnTo>
                  <a:pt x="541" y="255"/>
                </a:lnTo>
                <a:lnTo>
                  <a:pt x="478" y="266"/>
                </a:lnTo>
                <a:lnTo>
                  <a:pt x="417" y="282"/>
                </a:lnTo>
                <a:lnTo>
                  <a:pt x="346" y="303"/>
                </a:lnTo>
                <a:lnTo>
                  <a:pt x="305" y="319"/>
                </a:lnTo>
                <a:lnTo>
                  <a:pt x="263" y="334"/>
                </a:lnTo>
                <a:lnTo>
                  <a:pt x="193" y="355"/>
                </a:lnTo>
                <a:lnTo>
                  <a:pt x="167" y="359"/>
                </a:lnTo>
                <a:lnTo>
                  <a:pt x="150" y="359"/>
                </a:lnTo>
                <a:lnTo>
                  <a:pt x="113" y="370"/>
                </a:lnTo>
                <a:lnTo>
                  <a:pt x="82" y="390"/>
                </a:lnTo>
                <a:lnTo>
                  <a:pt x="62" y="420"/>
                </a:lnTo>
                <a:lnTo>
                  <a:pt x="25" y="475"/>
                </a:lnTo>
                <a:lnTo>
                  <a:pt x="8" y="536"/>
                </a:lnTo>
                <a:lnTo>
                  <a:pt x="0" y="563"/>
                </a:lnTo>
                <a:lnTo>
                  <a:pt x="4" y="592"/>
                </a:lnTo>
                <a:lnTo>
                  <a:pt x="19" y="619"/>
                </a:lnTo>
                <a:lnTo>
                  <a:pt x="30" y="633"/>
                </a:lnTo>
                <a:lnTo>
                  <a:pt x="46" y="645"/>
                </a:lnTo>
                <a:lnTo>
                  <a:pt x="76" y="658"/>
                </a:lnTo>
                <a:lnTo>
                  <a:pt x="98" y="662"/>
                </a:lnTo>
                <a:lnTo>
                  <a:pt x="121" y="664"/>
                </a:lnTo>
                <a:lnTo>
                  <a:pt x="155" y="674"/>
                </a:lnTo>
                <a:lnTo>
                  <a:pt x="220" y="703"/>
                </a:lnTo>
                <a:lnTo>
                  <a:pt x="281" y="740"/>
                </a:lnTo>
                <a:lnTo>
                  <a:pt x="358" y="790"/>
                </a:lnTo>
                <a:lnTo>
                  <a:pt x="385" y="812"/>
                </a:lnTo>
                <a:lnTo>
                  <a:pt x="401" y="827"/>
                </a:lnTo>
                <a:lnTo>
                  <a:pt x="417" y="841"/>
                </a:lnTo>
                <a:lnTo>
                  <a:pt x="449" y="858"/>
                </a:lnTo>
                <a:lnTo>
                  <a:pt x="497" y="879"/>
                </a:lnTo>
                <a:lnTo>
                  <a:pt x="528" y="888"/>
                </a:lnTo>
                <a:lnTo>
                  <a:pt x="562" y="893"/>
                </a:lnTo>
                <a:lnTo>
                  <a:pt x="618" y="902"/>
                </a:lnTo>
                <a:lnTo>
                  <a:pt x="700" y="916"/>
                </a:lnTo>
                <a:lnTo>
                  <a:pt x="784" y="917"/>
                </a:lnTo>
                <a:lnTo>
                  <a:pt x="893" y="918"/>
                </a:lnTo>
                <a:lnTo>
                  <a:pt x="980" y="922"/>
                </a:lnTo>
                <a:lnTo>
                  <a:pt x="1051" y="927"/>
                </a:lnTo>
                <a:lnTo>
                  <a:pt x="1113" y="929"/>
                </a:lnTo>
                <a:lnTo>
                  <a:pt x="1170" y="924"/>
                </a:lnTo>
                <a:lnTo>
                  <a:pt x="1227" y="910"/>
                </a:lnTo>
                <a:lnTo>
                  <a:pt x="1292" y="882"/>
                </a:lnTo>
                <a:lnTo>
                  <a:pt x="1368" y="838"/>
                </a:lnTo>
                <a:lnTo>
                  <a:pt x="1393" y="820"/>
                </a:lnTo>
                <a:lnTo>
                  <a:pt x="1404" y="803"/>
                </a:lnTo>
                <a:lnTo>
                  <a:pt x="1415" y="751"/>
                </a:lnTo>
                <a:lnTo>
                  <a:pt x="1413" y="728"/>
                </a:lnTo>
                <a:lnTo>
                  <a:pt x="1406" y="713"/>
                </a:lnTo>
                <a:lnTo>
                  <a:pt x="1400" y="698"/>
                </a:lnTo>
                <a:lnTo>
                  <a:pt x="1404" y="677"/>
                </a:lnTo>
                <a:lnTo>
                  <a:pt x="1416" y="655"/>
                </a:lnTo>
                <a:lnTo>
                  <a:pt x="1430" y="643"/>
                </a:lnTo>
                <a:lnTo>
                  <a:pt x="1450" y="633"/>
                </a:lnTo>
                <a:lnTo>
                  <a:pt x="1478" y="616"/>
                </a:lnTo>
                <a:lnTo>
                  <a:pt x="1508" y="593"/>
                </a:lnTo>
                <a:lnTo>
                  <a:pt x="1542" y="574"/>
                </a:lnTo>
                <a:lnTo>
                  <a:pt x="1616" y="538"/>
                </a:lnTo>
                <a:lnTo>
                  <a:pt x="1664" y="518"/>
                </a:lnTo>
                <a:lnTo>
                  <a:pt x="1714" y="503"/>
                </a:lnTo>
                <a:lnTo>
                  <a:pt x="1798" y="481"/>
                </a:lnTo>
                <a:lnTo>
                  <a:pt x="1831" y="473"/>
                </a:lnTo>
                <a:lnTo>
                  <a:pt x="1866" y="466"/>
                </a:lnTo>
                <a:lnTo>
                  <a:pt x="1922" y="449"/>
                </a:lnTo>
                <a:lnTo>
                  <a:pt x="1954" y="435"/>
                </a:lnTo>
                <a:lnTo>
                  <a:pt x="1988" y="422"/>
                </a:lnTo>
                <a:lnTo>
                  <a:pt x="2044" y="407"/>
                </a:lnTo>
                <a:lnTo>
                  <a:pt x="2090" y="399"/>
                </a:lnTo>
                <a:lnTo>
                  <a:pt x="2120" y="399"/>
                </a:lnTo>
                <a:lnTo>
                  <a:pt x="2149" y="397"/>
                </a:lnTo>
                <a:lnTo>
                  <a:pt x="2193" y="388"/>
                </a:lnTo>
                <a:lnTo>
                  <a:pt x="2259" y="355"/>
                </a:lnTo>
                <a:lnTo>
                  <a:pt x="2302" y="318"/>
                </a:lnTo>
                <a:lnTo>
                  <a:pt x="2325" y="292"/>
                </a:lnTo>
                <a:lnTo>
                  <a:pt x="2343" y="263"/>
                </a:lnTo>
                <a:lnTo>
                  <a:pt x="2368" y="216"/>
                </a:lnTo>
                <a:lnTo>
                  <a:pt x="2382" y="192"/>
                </a:lnTo>
                <a:lnTo>
                  <a:pt x="2385" y="168"/>
                </a:lnTo>
                <a:lnTo>
                  <a:pt x="2366" y="114"/>
                </a:lnTo>
                <a:lnTo>
                  <a:pt x="2344" y="88"/>
                </a:lnTo>
                <a:lnTo>
                  <a:pt x="2327" y="76"/>
                </a:lnTo>
                <a:lnTo>
                  <a:pt x="2306" y="65"/>
                </a:lnTo>
                <a:lnTo>
                  <a:pt x="2275" y="45"/>
                </a:lnTo>
                <a:lnTo>
                  <a:pt x="2251" y="25"/>
                </a:lnTo>
                <a:lnTo>
                  <a:pt x="2224" y="12"/>
                </a:lnTo>
                <a:lnTo>
                  <a:pt x="2178" y="0"/>
                </a:lnTo>
                <a:lnTo>
                  <a:pt x="2129" y="0"/>
                </a:lnTo>
                <a:lnTo>
                  <a:pt x="2019" y="0"/>
                </a:lnTo>
                <a:lnTo>
                  <a:pt x="1938" y="3"/>
                </a:lnTo>
                <a:lnTo>
                  <a:pt x="1876" y="10"/>
                </a:lnTo>
                <a:lnTo>
                  <a:pt x="1823" y="18"/>
                </a:lnTo>
                <a:lnTo>
                  <a:pt x="1770" y="28"/>
                </a:lnTo>
                <a:lnTo>
                  <a:pt x="1708" y="38"/>
                </a:lnTo>
                <a:lnTo>
                  <a:pt x="1627" y="47"/>
                </a:lnTo>
                <a:lnTo>
                  <a:pt x="1517" y="54"/>
                </a:lnTo>
                <a:lnTo>
                  <a:pt x="1447" y="54"/>
                </a:lnTo>
                <a:lnTo>
                  <a:pt x="1378" y="55"/>
                </a:lnTo>
                <a:lnTo>
                  <a:pt x="1320" y="59"/>
                </a:lnTo>
                <a:lnTo>
                  <a:pt x="1275" y="58"/>
                </a:lnTo>
                <a:lnTo>
                  <a:pt x="1248" y="55"/>
                </a:lnTo>
                <a:lnTo>
                  <a:pt x="1222" y="55"/>
                </a:lnTo>
                <a:lnTo>
                  <a:pt x="1180" y="59"/>
                </a:lnTo>
                <a:lnTo>
                  <a:pt x="1096" y="75"/>
                </a:lnTo>
                <a:lnTo>
                  <a:pt x="1048" y="92"/>
                </a:lnTo>
                <a:lnTo>
                  <a:pt x="1001" y="113"/>
                </a:lnTo>
                <a:lnTo>
                  <a:pt x="923" y="144"/>
                </a:lnTo>
                <a:lnTo>
                  <a:pt x="845" y="172"/>
                </a:lnTo>
                <a:lnTo>
                  <a:pt x="767" y="201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4" name="Freeform 16"/>
          <p:cNvSpPr>
            <a:spLocks/>
          </p:cNvSpPr>
          <p:nvPr/>
        </p:nvSpPr>
        <p:spPr bwMode="auto">
          <a:xfrm>
            <a:off x="814388" y="4005263"/>
            <a:ext cx="3073400" cy="1174750"/>
          </a:xfrm>
          <a:custGeom>
            <a:avLst/>
            <a:gdLst/>
            <a:ahLst/>
            <a:cxnLst>
              <a:cxn ang="0">
                <a:pos x="1067" y="80"/>
              </a:cxn>
              <a:cxn ang="0">
                <a:pos x="863" y="137"/>
              </a:cxn>
              <a:cxn ang="0">
                <a:pos x="606" y="212"/>
              </a:cxn>
              <a:cxn ang="0">
                <a:pos x="498" y="241"/>
              </a:cxn>
              <a:cxn ang="0">
                <a:pos x="398" y="300"/>
              </a:cxn>
              <a:cxn ang="0">
                <a:pos x="378" y="332"/>
              </a:cxn>
              <a:cxn ang="0">
                <a:pos x="322" y="365"/>
              </a:cxn>
              <a:cxn ang="0">
                <a:pos x="276" y="372"/>
              </a:cxn>
              <a:cxn ang="0">
                <a:pos x="196" y="391"/>
              </a:cxn>
              <a:cxn ang="0">
                <a:pos x="141" y="406"/>
              </a:cxn>
              <a:cxn ang="0">
                <a:pos x="79" y="448"/>
              </a:cxn>
              <a:cxn ang="0">
                <a:pos x="58" y="482"/>
              </a:cxn>
              <a:cxn ang="0">
                <a:pos x="14" y="523"/>
              </a:cxn>
              <a:cxn ang="0">
                <a:pos x="0" y="570"/>
              </a:cxn>
              <a:cxn ang="0">
                <a:pos x="24" y="637"/>
              </a:cxn>
              <a:cxn ang="0">
                <a:pos x="33" y="677"/>
              </a:cxn>
              <a:cxn ang="0">
                <a:pos x="84" y="708"/>
              </a:cxn>
              <a:cxn ang="0">
                <a:pos x="160" y="709"/>
              </a:cxn>
              <a:cxn ang="0">
                <a:pos x="249" y="697"/>
              </a:cxn>
              <a:cxn ang="0">
                <a:pos x="336" y="711"/>
              </a:cxn>
              <a:cxn ang="0">
                <a:pos x="382" y="733"/>
              </a:cxn>
              <a:cxn ang="0">
                <a:pos x="477" y="734"/>
              </a:cxn>
              <a:cxn ang="0">
                <a:pos x="536" y="720"/>
              </a:cxn>
              <a:cxn ang="0">
                <a:pos x="700" y="709"/>
              </a:cxn>
              <a:cxn ang="0">
                <a:pos x="853" y="680"/>
              </a:cxn>
              <a:cxn ang="0">
                <a:pos x="1010" y="595"/>
              </a:cxn>
              <a:cxn ang="0">
                <a:pos x="1049" y="549"/>
              </a:cxn>
              <a:cxn ang="0">
                <a:pos x="1093" y="511"/>
              </a:cxn>
              <a:cxn ang="0">
                <a:pos x="1173" y="492"/>
              </a:cxn>
              <a:cxn ang="0">
                <a:pos x="1264" y="483"/>
              </a:cxn>
              <a:cxn ang="0">
                <a:pos x="1380" y="439"/>
              </a:cxn>
              <a:cxn ang="0">
                <a:pos x="1491" y="387"/>
              </a:cxn>
              <a:cxn ang="0">
                <a:pos x="1763" y="283"/>
              </a:cxn>
              <a:cxn ang="0">
                <a:pos x="1823" y="267"/>
              </a:cxn>
              <a:cxn ang="0">
                <a:pos x="1901" y="213"/>
              </a:cxn>
              <a:cxn ang="0">
                <a:pos x="1926" y="131"/>
              </a:cxn>
              <a:cxn ang="0">
                <a:pos x="1929" y="72"/>
              </a:cxn>
              <a:cxn ang="0">
                <a:pos x="1873" y="11"/>
              </a:cxn>
              <a:cxn ang="0">
                <a:pos x="1759" y="0"/>
              </a:cxn>
              <a:cxn ang="0">
                <a:pos x="1674" y="19"/>
              </a:cxn>
              <a:cxn ang="0">
                <a:pos x="1531" y="27"/>
              </a:cxn>
              <a:cxn ang="0">
                <a:pos x="1440" y="18"/>
              </a:cxn>
              <a:cxn ang="0">
                <a:pos x="1325" y="25"/>
              </a:cxn>
              <a:cxn ang="0">
                <a:pos x="1261" y="36"/>
              </a:cxn>
            </a:cxnLst>
            <a:rect l="0" t="0" r="r" b="b"/>
            <a:pathLst>
              <a:path w="1936" h="740">
                <a:moveTo>
                  <a:pt x="1239" y="40"/>
                </a:moveTo>
                <a:lnTo>
                  <a:pt x="1067" y="80"/>
                </a:lnTo>
                <a:lnTo>
                  <a:pt x="966" y="106"/>
                </a:lnTo>
                <a:lnTo>
                  <a:pt x="863" y="137"/>
                </a:lnTo>
                <a:lnTo>
                  <a:pt x="699" y="189"/>
                </a:lnTo>
                <a:lnTo>
                  <a:pt x="606" y="212"/>
                </a:lnTo>
                <a:lnTo>
                  <a:pt x="550" y="224"/>
                </a:lnTo>
                <a:lnTo>
                  <a:pt x="498" y="241"/>
                </a:lnTo>
                <a:lnTo>
                  <a:pt x="425" y="281"/>
                </a:lnTo>
                <a:lnTo>
                  <a:pt x="398" y="300"/>
                </a:lnTo>
                <a:lnTo>
                  <a:pt x="389" y="317"/>
                </a:lnTo>
                <a:lnTo>
                  <a:pt x="378" y="332"/>
                </a:lnTo>
                <a:lnTo>
                  <a:pt x="353" y="351"/>
                </a:lnTo>
                <a:lnTo>
                  <a:pt x="322" y="365"/>
                </a:lnTo>
                <a:lnTo>
                  <a:pt x="300" y="370"/>
                </a:lnTo>
                <a:lnTo>
                  <a:pt x="276" y="372"/>
                </a:lnTo>
                <a:lnTo>
                  <a:pt x="243" y="382"/>
                </a:lnTo>
                <a:lnTo>
                  <a:pt x="196" y="391"/>
                </a:lnTo>
                <a:lnTo>
                  <a:pt x="167" y="398"/>
                </a:lnTo>
                <a:lnTo>
                  <a:pt x="141" y="406"/>
                </a:lnTo>
                <a:lnTo>
                  <a:pt x="104" y="427"/>
                </a:lnTo>
                <a:lnTo>
                  <a:pt x="79" y="448"/>
                </a:lnTo>
                <a:lnTo>
                  <a:pt x="69" y="465"/>
                </a:lnTo>
                <a:lnTo>
                  <a:pt x="58" y="482"/>
                </a:lnTo>
                <a:lnTo>
                  <a:pt x="38" y="509"/>
                </a:lnTo>
                <a:lnTo>
                  <a:pt x="14" y="523"/>
                </a:lnTo>
                <a:lnTo>
                  <a:pt x="0" y="538"/>
                </a:lnTo>
                <a:lnTo>
                  <a:pt x="0" y="570"/>
                </a:lnTo>
                <a:lnTo>
                  <a:pt x="18" y="606"/>
                </a:lnTo>
                <a:lnTo>
                  <a:pt x="24" y="637"/>
                </a:lnTo>
                <a:lnTo>
                  <a:pt x="26" y="659"/>
                </a:lnTo>
                <a:lnTo>
                  <a:pt x="33" y="677"/>
                </a:lnTo>
                <a:lnTo>
                  <a:pt x="55" y="694"/>
                </a:lnTo>
                <a:lnTo>
                  <a:pt x="84" y="708"/>
                </a:lnTo>
                <a:lnTo>
                  <a:pt x="111" y="714"/>
                </a:lnTo>
                <a:lnTo>
                  <a:pt x="160" y="709"/>
                </a:lnTo>
                <a:lnTo>
                  <a:pt x="215" y="699"/>
                </a:lnTo>
                <a:lnTo>
                  <a:pt x="249" y="697"/>
                </a:lnTo>
                <a:lnTo>
                  <a:pt x="296" y="702"/>
                </a:lnTo>
                <a:lnTo>
                  <a:pt x="336" y="711"/>
                </a:lnTo>
                <a:lnTo>
                  <a:pt x="358" y="722"/>
                </a:lnTo>
                <a:lnTo>
                  <a:pt x="382" y="733"/>
                </a:lnTo>
                <a:lnTo>
                  <a:pt x="422" y="739"/>
                </a:lnTo>
                <a:lnTo>
                  <a:pt x="477" y="734"/>
                </a:lnTo>
                <a:lnTo>
                  <a:pt x="501" y="727"/>
                </a:lnTo>
                <a:lnTo>
                  <a:pt x="536" y="720"/>
                </a:lnTo>
                <a:lnTo>
                  <a:pt x="636" y="710"/>
                </a:lnTo>
                <a:lnTo>
                  <a:pt x="700" y="709"/>
                </a:lnTo>
                <a:lnTo>
                  <a:pt x="760" y="703"/>
                </a:lnTo>
                <a:lnTo>
                  <a:pt x="853" y="680"/>
                </a:lnTo>
                <a:lnTo>
                  <a:pt x="939" y="647"/>
                </a:lnTo>
                <a:lnTo>
                  <a:pt x="1010" y="595"/>
                </a:lnTo>
                <a:lnTo>
                  <a:pt x="1036" y="569"/>
                </a:lnTo>
                <a:lnTo>
                  <a:pt x="1049" y="549"/>
                </a:lnTo>
                <a:lnTo>
                  <a:pt x="1063" y="531"/>
                </a:lnTo>
                <a:lnTo>
                  <a:pt x="1093" y="511"/>
                </a:lnTo>
                <a:lnTo>
                  <a:pt x="1140" y="493"/>
                </a:lnTo>
                <a:lnTo>
                  <a:pt x="1173" y="492"/>
                </a:lnTo>
                <a:lnTo>
                  <a:pt x="1210" y="492"/>
                </a:lnTo>
                <a:lnTo>
                  <a:pt x="1264" y="483"/>
                </a:lnTo>
                <a:lnTo>
                  <a:pt x="1337" y="459"/>
                </a:lnTo>
                <a:lnTo>
                  <a:pt x="1380" y="439"/>
                </a:lnTo>
                <a:lnTo>
                  <a:pt x="1421" y="417"/>
                </a:lnTo>
                <a:lnTo>
                  <a:pt x="1491" y="387"/>
                </a:lnTo>
                <a:lnTo>
                  <a:pt x="1626" y="334"/>
                </a:lnTo>
                <a:lnTo>
                  <a:pt x="1763" y="283"/>
                </a:lnTo>
                <a:lnTo>
                  <a:pt x="1797" y="272"/>
                </a:lnTo>
                <a:lnTo>
                  <a:pt x="1823" y="267"/>
                </a:lnTo>
                <a:lnTo>
                  <a:pt x="1870" y="242"/>
                </a:lnTo>
                <a:lnTo>
                  <a:pt x="1901" y="213"/>
                </a:lnTo>
                <a:lnTo>
                  <a:pt x="1913" y="176"/>
                </a:lnTo>
                <a:lnTo>
                  <a:pt x="1926" y="131"/>
                </a:lnTo>
                <a:lnTo>
                  <a:pt x="1935" y="100"/>
                </a:lnTo>
                <a:lnTo>
                  <a:pt x="1929" y="72"/>
                </a:lnTo>
                <a:lnTo>
                  <a:pt x="1907" y="37"/>
                </a:lnTo>
                <a:lnTo>
                  <a:pt x="1873" y="11"/>
                </a:lnTo>
                <a:lnTo>
                  <a:pt x="1825" y="4"/>
                </a:lnTo>
                <a:lnTo>
                  <a:pt x="1759" y="0"/>
                </a:lnTo>
                <a:lnTo>
                  <a:pt x="1718" y="7"/>
                </a:lnTo>
                <a:lnTo>
                  <a:pt x="1674" y="19"/>
                </a:lnTo>
                <a:lnTo>
                  <a:pt x="1607" y="27"/>
                </a:lnTo>
                <a:lnTo>
                  <a:pt x="1531" y="27"/>
                </a:lnTo>
                <a:lnTo>
                  <a:pt x="1486" y="22"/>
                </a:lnTo>
                <a:lnTo>
                  <a:pt x="1440" y="18"/>
                </a:lnTo>
                <a:lnTo>
                  <a:pt x="1368" y="20"/>
                </a:lnTo>
                <a:lnTo>
                  <a:pt x="1325" y="25"/>
                </a:lnTo>
                <a:lnTo>
                  <a:pt x="1283" y="34"/>
                </a:lnTo>
                <a:lnTo>
                  <a:pt x="1261" y="36"/>
                </a:lnTo>
                <a:lnTo>
                  <a:pt x="1239" y="40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5" name="Freeform 17"/>
          <p:cNvSpPr>
            <a:spLocks/>
          </p:cNvSpPr>
          <p:nvPr/>
        </p:nvSpPr>
        <p:spPr bwMode="auto">
          <a:xfrm>
            <a:off x="1079500" y="4513263"/>
            <a:ext cx="990600" cy="546100"/>
          </a:xfrm>
          <a:custGeom>
            <a:avLst/>
            <a:gdLst/>
            <a:ahLst/>
            <a:cxnLst>
              <a:cxn ang="0">
                <a:pos x="383" y="31"/>
              </a:cxn>
              <a:cxn ang="0">
                <a:pos x="325" y="70"/>
              </a:cxn>
              <a:cxn ang="0">
                <a:pos x="290" y="94"/>
              </a:cxn>
              <a:cxn ang="0">
                <a:pos x="253" y="114"/>
              </a:cxn>
              <a:cxn ang="0">
                <a:pos x="189" y="140"/>
              </a:cxn>
              <a:cxn ang="0">
                <a:pos x="164" y="145"/>
              </a:cxn>
              <a:cxn ang="0">
                <a:pos x="139" y="150"/>
              </a:cxn>
              <a:cxn ang="0">
                <a:pos x="102" y="157"/>
              </a:cxn>
              <a:cxn ang="0">
                <a:pos x="78" y="159"/>
              </a:cxn>
              <a:cxn ang="0">
                <a:pos x="56" y="165"/>
              </a:cxn>
              <a:cxn ang="0">
                <a:pos x="31" y="183"/>
              </a:cxn>
              <a:cxn ang="0">
                <a:pos x="10" y="205"/>
              </a:cxn>
              <a:cxn ang="0">
                <a:pos x="4" y="235"/>
              </a:cxn>
              <a:cxn ang="0">
                <a:pos x="0" y="275"/>
              </a:cxn>
              <a:cxn ang="0">
                <a:pos x="20" y="303"/>
              </a:cxn>
              <a:cxn ang="0">
                <a:pos x="41" y="308"/>
              </a:cxn>
              <a:cxn ang="0">
                <a:pos x="72" y="304"/>
              </a:cxn>
              <a:cxn ang="0">
                <a:pos x="110" y="300"/>
              </a:cxn>
              <a:cxn ang="0">
                <a:pos x="149" y="300"/>
              </a:cxn>
              <a:cxn ang="0">
                <a:pos x="175" y="307"/>
              </a:cxn>
              <a:cxn ang="0">
                <a:pos x="191" y="316"/>
              </a:cxn>
              <a:cxn ang="0">
                <a:pos x="206" y="324"/>
              </a:cxn>
              <a:cxn ang="0">
                <a:pos x="233" y="331"/>
              </a:cxn>
              <a:cxn ang="0">
                <a:pos x="285" y="340"/>
              </a:cxn>
              <a:cxn ang="0">
                <a:pos x="319" y="343"/>
              </a:cxn>
              <a:cxn ang="0">
                <a:pos x="352" y="338"/>
              </a:cxn>
              <a:cxn ang="0">
                <a:pos x="399" y="321"/>
              </a:cxn>
              <a:cxn ang="0">
                <a:pos x="415" y="308"/>
              </a:cxn>
              <a:cxn ang="0">
                <a:pos x="431" y="292"/>
              </a:cxn>
              <a:cxn ang="0">
                <a:pos x="447" y="282"/>
              </a:cxn>
              <a:cxn ang="0">
                <a:pos x="465" y="273"/>
              </a:cxn>
              <a:cxn ang="0">
                <a:pos x="522" y="239"/>
              </a:cxn>
              <a:cxn ang="0">
                <a:pos x="563" y="220"/>
              </a:cxn>
              <a:cxn ang="0">
                <a:pos x="593" y="195"/>
              </a:cxn>
              <a:cxn ang="0">
                <a:pos x="617" y="149"/>
              </a:cxn>
              <a:cxn ang="0">
                <a:pos x="623" y="102"/>
              </a:cxn>
              <a:cxn ang="0">
                <a:pos x="596" y="59"/>
              </a:cxn>
              <a:cxn ang="0">
                <a:pos x="570" y="30"/>
              </a:cxn>
              <a:cxn ang="0">
                <a:pos x="548" y="14"/>
              </a:cxn>
              <a:cxn ang="0">
                <a:pos x="520" y="6"/>
              </a:cxn>
              <a:cxn ang="0">
                <a:pos x="479" y="0"/>
              </a:cxn>
              <a:cxn ang="0">
                <a:pos x="441" y="0"/>
              </a:cxn>
              <a:cxn ang="0">
                <a:pos x="405" y="15"/>
              </a:cxn>
              <a:cxn ang="0">
                <a:pos x="383" y="31"/>
              </a:cxn>
            </a:cxnLst>
            <a:rect l="0" t="0" r="r" b="b"/>
            <a:pathLst>
              <a:path w="624" h="344">
                <a:moveTo>
                  <a:pt x="383" y="31"/>
                </a:moveTo>
                <a:lnTo>
                  <a:pt x="325" y="70"/>
                </a:lnTo>
                <a:lnTo>
                  <a:pt x="290" y="94"/>
                </a:lnTo>
                <a:lnTo>
                  <a:pt x="253" y="114"/>
                </a:lnTo>
                <a:lnTo>
                  <a:pt x="189" y="140"/>
                </a:lnTo>
                <a:lnTo>
                  <a:pt x="164" y="145"/>
                </a:lnTo>
                <a:lnTo>
                  <a:pt x="139" y="150"/>
                </a:lnTo>
                <a:lnTo>
                  <a:pt x="102" y="157"/>
                </a:lnTo>
                <a:lnTo>
                  <a:pt x="78" y="159"/>
                </a:lnTo>
                <a:lnTo>
                  <a:pt x="56" y="165"/>
                </a:lnTo>
                <a:lnTo>
                  <a:pt x="31" y="183"/>
                </a:lnTo>
                <a:lnTo>
                  <a:pt x="10" y="205"/>
                </a:lnTo>
                <a:lnTo>
                  <a:pt x="4" y="235"/>
                </a:lnTo>
                <a:lnTo>
                  <a:pt x="0" y="275"/>
                </a:lnTo>
                <a:lnTo>
                  <a:pt x="20" y="303"/>
                </a:lnTo>
                <a:lnTo>
                  <a:pt x="41" y="308"/>
                </a:lnTo>
                <a:lnTo>
                  <a:pt x="72" y="304"/>
                </a:lnTo>
                <a:lnTo>
                  <a:pt x="110" y="300"/>
                </a:lnTo>
                <a:lnTo>
                  <a:pt x="149" y="300"/>
                </a:lnTo>
                <a:lnTo>
                  <a:pt x="175" y="307"/>
                </a:lnTo>
                <a:lnTo>
                  <a:pt x="191" y="316"/>
                </a:lnTo>
                <a:lnTo>
                  <a:pt x="206" y="324"/>
                </a:lnTo>
                <a:lnTo>
                  <a:pt x="233" y="331"/>
                </a:lnTo>
                <a:lnTo>
                  <a:pt x="285" y="340"/>
                </a:lnTo>
                <a:lnTo>
                  <a:pt x="319" y="343"/>
                </a:lnTo>
                <a:lnTo>
                  <a:pt x="352" y="338"/>
                </a:lnTo>
                <a:lnTo>
                  <a:pt x="399" y="321"/>
                </a:lnTo>
                <a:lnTo>
                  <a:pt x="415" y="308"/>
                </a:lnTo>
                <a:lnTo>
                  <a:pt x="431" y="292"/>
                </a:lnTo>
                <a:lnTo>
                  <a:pt x="447" y="282"/>
                </a:lnTo>
                <a:lnTo>
                  <a:pt x="465" y="273"/>
                </a:lnTo>
                <a:lnTo>
                  <a:pt x="522" y="239"/>
                </a:lnTo>
                <a:lnTo>
                  <a:pt x="563" y="220"/>
                </a:lnTo>
                <a:lnTo>
                  <a:pt x="593" y="195"/>
                </a:lnTo>
                <a:lnTo>
                  <a:pt x="617" y="149"/>
                </a:lnTo>
                <a:lnTo>
                  <a:pt x="623" y="102"/>
                </a:lnTo>
                <a:lnTo>
                  <a:pt x="596" y="59"/>
                </a:lnTo>
                <a:lnTo>
                  <a:pt x="570" y="30"/>
                </a:lnTo>
                <a:lnTo>
                  <a:pt x="548" y="14"/>
                </a:lnTo>
                <a:lnTo>
                  <a:pt x="520" y="6"/>
                </a:lnTo>
                <a:lnTo>
                  <a:pt x="479" y="0"/>
                </a:lnTo>
                <a:lnTo>
                  <a:pt x="441" y="0"/>
                </a:lnTo>
                <a:lnTo>
                  <a:pt x="405" y="15"/>
                </a:lnTo>
                <a:lnTo>
                  <a:pt x="383" y="31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6" name="Freeform 18"/>
          <p:cNvSpPr>
            <a:spLocks/>
          </p:cNvSpPr>
          <p:nvPr/>
        </p:nvSpPr>
        <p:spPr bwMode="auto">
          <a:xfrm>
            <a:off x="7623175" y="5053013"/>
            <a:ext cx="582613" cy="287337"/>
          </a:xfrm>
          <a:custGeom>
            <a:avLst/>
            <a:gdLst/>
            <a:ahLst/>
            <a:cxnLst>
              <a:cxn ang="0">
                <a:pos x="250" y="14"/>
              </a:cxn>
              <a:cxn ang="0">
                <a:pos x="179" y="4"/>
              </a:cxn>
              <a:cxn ang="0">
                <a:pos x="131" y="0"/>
              </a:cxn>
              <a:cxn ang="0">
                <a:pos x="87" y="8"/>
              </a:cxn>
              <a:cxn ang="0">
                <a:pos x="31" y="37"/>
              </a:cxn>
              <a:cxn ang="0">
                <a:pos x="10" y="54"/>
              </a:cxn>
              <a:cxn ang="0">
                <a:pos x="1" y="82"/>
              </a:cxn>
              <a:cxn ang="0">
                <a:pos x="0" y="122"/>
              </a:cxn>
              <a:cxn ang="0">
                <a:pos x="8" y="151"/>
              </a:cxn>
              <a:cxn ang="0">
                <a:pos x="46" y="168"/>
              </a:cxn>
              <a:cxn ang="0">
                <a:pos x="72" y="176"/>
              </a:cxn>
              <a:cxn ang="0">
                <a:pos x="107" y="180"/>
              </a:cxn>
              <a:cxn ang="0">
                <a:pos x="127" y="177"/>
              </a:cxn>
              <a:cxn ang="0">
                <a:pos x="146" y="171"/>
              </a:cxn>
              <a:cxn ang="0">
                <a:pos x="200" y="164"/>
              </a:cxn>
              <a:cxn ang="0">
                <a:pos x="236" y="166"/>
              </a:cxn>
              <a:cxn ang="0">
                <a:pos x="268" y="163"/>
              </a:cxn>
              <a:cxn ang="0">
                <a:pos x="315" y="146"/>
              </a:cxn>
              <a:cxn ang="0">
                <a:pos x="356" y="101"/>
              </a:cxn>
              <a:cxn ang="0">
                <a:pos x="366" y="76"/>
              </a:cxn>
              <a:cxn ang="0">
                <a:pos x="361" y="55"/>
              </a:cxn>
              <a:cxn ang="0">
                <a:pos x="331" y="36"/>
              </a:cxn>
              <a:cxn ang="0">
                <a:pos x="312" y="34"/>
              </a:cxn>
              <a:cxn ang="0">
                <a:pos x="287" y="28"/>
              </a:cxn>
              <a:cxn ang="0">
                <a:pos x="269" y="19"/>
              </a:cxn>
              <a:cxn ang="0">
                <a:pos x="250" y="14"/>
              </a:cxn>
            </a:cxnLst>
            <a:rect l="0" t="0" r="r" b="b"/>
            <a:pathLst>
              <a:path w="367" h="181">
                <a:moveTo>
                  <a:pt x="250" y="14"/>
                </a:moveTo>
                <a:lnTo>
                  <a:pt x="179" y="4"/>
                </a:lnTo>
                <a:lnTo>
                  <a:pt x="131" y="0"/>
                </a:lnTo>
                <a:lnTo>
                  <a:pt x="87" y="8"/>
                </a:lnTo>
                <a:lnTo>
                  <a:pt x="31" y="37"/>
                </a:lnTo>
                <a:lnTo>
                  <a:pt x="10" y="54"/>
                </a:lnTo>
                <a:lnTo>
                  <a:pt x="1" y="82"/>
                </a:lnTo>
                <a:lnTo>
                  <a:pt x="0" y="122"/>
                </a:lnTo>
                <a:lnTo>
                  <a:pt x="8" y="151"/>
                </a:lnTo>
                <a:lnTo>
                  <a:pt x="46" y="168"/>
                </a:lnTo>
                <a:lnTo>
                  <a:pt x="72" y="176"/>
                </a:lnTo>
                <a:lnTo>
                  <a:pt x="107" y="180"/>
                </a:lnTo>
                <a:lnTo>
                  <a:pt x="127" y="177"/>
                </a:lnTo>
                <a:lnTo>
                  <a:pt x="146" y="171"/>
                </a:lnTo>
                <a:lnTo>
                  <a:pt x="200" y="164"/>
                </a:lnTo>
                <a:lnTo>
                  <a:pt x="236" y="166"/>
                </a:lnTo>
                <a:lnTo>
                  <a:pt x="268" y="163"/>
                </a:lnTo>
                <a:lnTo>
                  <a:pt x="315" y="146"/>
                </a:lnTo>
                <a:lnTo>
                  <a:pt x="356" y="101"/>
                </a:lnTo>
                <a:lnTo>
                  <a:pt x="366" y="76"/>
                </a:lnTo>
                <a:lnTo>
                  <a:pt x="361" y="55"/>
                </a:lnTo>
                <a:lnTo>
                  <a:pt x="331" y="36"/>
                </a:lnTo>
                <a:lnTo>
                  <a:pt x="312" y="34"/>
                </a:lnTo>
                <a:lnTo>
                  <a:pt x="287" y="28"/>
                </a:lnTo>
                <a:lnTo>
                  <a:pt x="269" y="19"/>
                </a:lnTo>
                <a:lnTo>
                  <a:pt x="250" y="14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7" name="Freeform 19"/>
          <p:cNvSpPr>
            <a:spLocks/>
          </p:cNvSpPr>
          <p:nvPr/>
        </p:nvSpPr>
        <p:spPr bwMode="auto">
          <a:xfrm>
            <a:off x="7686675" y="5105400"/>
            <a:ext cx="327025" cy="176213"/>
          </a:xfrm>
          <a:custGeom>
            <a:avLst/>
            <a:gdLst/>
            <a:ahLst/>
            <a:cxnLst>
              <a:cxn ang="0">
                <a:pos x="157" y="11"/>
              </a:cxn>
              <a:cxn ang="0">
                <a:pos x="16" y="14"/>
              </a:cxn>
              <a:cxn ang="0">
                <a:pos x="0" y="48"/>
              </a:cxn>
              <a:cxn ang="0">
                <a:pos x="20" y="81"/>
              </a:cxn>
              <a:cxn ang="0">
                <a:pos x="34" y="98"/>
              </a:cxn>
              <a:cxn ang="0">
                <a:pos x="59" y="110"/>
              </a:cxn>
              <a:cxn ang="0">
                <a:pos x="77" y="109"/>
              </a:cxn>
              <a:cxn ang="0">
                <a:pos x="98" y="100"/>
              </a:cxn>
              <a:cxn ang="0">
                <a:pos x="140" y="85"/>
              </a:cxn>
              <a:cxn ang="0">
                <a:pos x="172" y="74"/>
              </a:cxn>
              <a:cxn ang="0">
                <a:pos x="194" y="60"/>
              </a:cxn>
              <a:cxn ang="0">
                <a:pos x="205" y="37"/>
              </a:cxn>
              <a:cxn ang="0">
                <a:pos x="196" y="12"/>
              </a:cxn>
              <a:cxn ang="0">
                <a:pos x="170" y="0"/>
              </a:cxn>
              <a:cxn ang="0">
                <a:pos x="157" y="11"/>
              </a:cxn>
            </a:cxnLst>
            <a:rect l="0" t="0" r="r" b="b"/>
            <a:pathLst>
              <a:path w="206" h="111">
                <a:moveTo>
                  <a:pt x="157" y="11"/>
                </a:moveTo>
                <a:lnTo>
                  <a:pt x="16" y="14"/>
                </a:lnTo>
                <a:lnTo>
                  <a:pt x="0" y="48"/>
                </a:lnTo>
                <a:lnTo>
                  <a:pt x="20" y="81"/>
                </a:lnTo>
                <a:lnTo>
                  <a:pt x="34" y="98"/>
                </a:lnTo>
                <a:lnTo>
                  <a:pt x="59" y="110"/>
                </a:lnTo>
                <a:lnTo>
                  <a:pt x="77" y="109"/>
                </a:lnTo>
                <a:lnTo>
                  <a:pt x="98" y="100"/>
                </a:lnTo>
                <a:lnTo>
                  <a:pt x="140" y="85"/>
                </a:lnTo>
                <a:lnTo>
                  <a:pt x="172" y="74"/>
                </a:lnTo>
                <a:lnTo>
                  <a:pt x="194" y="60"/>
                </a:lnTo>
                <a:lnTo>
                  <a:pt x="205" y="37"/>
                </a:lnTo>
                <a:lnTo>
                  <a:pt x="196" y="12"/>
                </a:lnTo>
                <a:lnTo>
                  <a:pt x="170" y="0"/>
                </a:lnTo>
                <a:lnTo>
                  <a:pt x="157" y="11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3667125" y="2422525"/>
            <a:ext cx="155575" cy="261938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3162300" y="2667000"/>
            <a:ext cx="133350" cy="249238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10" name="Freeform 22"/>
          <p:cNvSpPr>
            <a:spLocks/>
          </p:cNvSpPr>
          <p:nvPr/>
        </p:nvSpPr>
        <p:spPr bwMode="auto">
          <a:xfrm>
            <a:off x="1600200" y="1463675"/>
            <a:ext cx="3525838" cy="493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9"/>
              </a:cxn>
              <a:cxn ang="0">
                <a:pos x="82" y="13"/>
              </a:cxn>
              <a:cxn ang="0">
                <a:pos x="116" y="21"/>
              </a:cxn>
              <a:cxn ang="0">
                <a:pos x="171" y="42"/>
              </a:cxn>
              <a:cxn ang="0">
                <a:pos x="224" y="66"/>
              </a:cxn>
              <a:cxn ang="0">
                <a:pos x="264" y="89"/>
              </a:cxn>
              <a:cxn ang="0">
                <a:pos x="319" y="128"/>
              </a:cxn>
              <a:cxn ang="0">
                <a:pos x="375" y="169"/>
              </a:cxn>
              <a:cxn ang="0">
                <a:pos x="415" y="193"/>
              </a:cxn>
              <a:cxn ang="0">
                <a:pos x="469" y="222"/>
              </a:cxn>
              <a:cxn ang="0">
                <a:pos x="543" y="258"/>
              </a:cxn>
              <a:cxn ang="0">
                <a:pos x="589" y="282"/>
              </a:cxn>
              <a:cxn ang="0">
                <a:pos x="635" y="296"/>
              </a:cxn>
              <a:cxn ang="0">
                <a:pos x="711" y="305"/>
              </a:cxn>
              <a:cxn ang="0">
                <a:pos x="790" y="308"/>
              </a:cxn>
              <a:cxn ang="0">
                <a:pos x="858" y="310"/>
              </a:cxn>
              <a:cxn ang="0">
                <a:pos x="916" y="306"/>
              </a:cxn>
              <a:cxn ang="0">
                <a:pos x="967" y="302"/>
              </a:cxn>
              <a:cxn ang="0">
                <a:pos x="1051" y="285"/>
              </a:cxn>
              <a:cxn ang="0">
                <a:pos x="1122" y="261"/>
              </a:cxn>
              <a:cxn ang="0">
                <a:pos x="1194" y="232"/>
              </a:cxn>
              <a:cxn ang="0">
                <a:pos x="1278" y="201"/>
              </a:cxn>
              <a:cxn ang="0">
                <a:pos x="1388" y="167"/>
              </a:cxn>
              <a:cxn ang="0">
                <a:pos x="1457" y="152"/>
              </a:cxn>
              <a:cxn ang="0">
                <a:pos x="1536" y="139"/>
              </a:cxn>
              <a:cxn ang="0">
                <a:pos x="1598" y="130"/>
              </a:cxn>
              <a:cxn ang="0">
                <a:pos x="1652" y="127"/>
              </a:cxn>
              <a:cxn ang="0">
                <a:pos x="1700" y="127"/>
              </a:cxn>
              <a:cxn ang="0">
                <a:pos x="1741" y="128"/>
              </a:cxn>
              <a:cxn ang="0">
                <a:pos x="1810" y="139"/>
              </a:cxn>
              <a:cxn ang="0">
                <a:pos x="1869" y="149"/>
              </a:cxn>
              <a:cxn ang="0">
                <a:pos x="1927" y="154"/>
              </a:cxn>
              <a:cxn ang="0">
                <a:pos x="1993" y="145"/>
              </a:cxn>
              <a:cxn ang="0">
                <a:pos x="2030" y="133"/>
              </a:cxn>
              <a:cxn ang="0">
                <a:pos x="2075" y="114"/>
              </a:cxn>
              <a:cxn ang="0">
                <a:pos x="2126" y="89"/>
              </a:cxn>
              <a:cxn ang="0">
                <a:pos x="2184" y="55"/>
              </a:cxn>
              <a:cxn ang="0">
                <a:pos x="2202" y="37"/>
              </a:cxn>
              <a:cxn ang="0">
                <a:pos x="2220" y="13"/>
              </a:cxn>
            </a:cxnLst>
            <a:rect l="0" t="0" r="r" b="b"/>
            <a:pathLst>
              <a:path w="2221" h="311">
                <a:moveTo>
                  <a:pt x="0" y="0"/>
                </a:moveTo>
                <a:lnTo>
                  <a:pt x="49" y="9"/>
                </a:lnTo>
                <a:lnTo>
                  <a:pt x="82" y="13"/>
                </a:lnTo>
                <a:lnTo>
                  <a:pt x="116" y="21"/>
                </a:lnTo>
                <a:lnTo>
                  <a:pt x="171" y="42"/>
                </a:lnTo>
                <a:lnTo>
                  <a:pt x="224" y="66"/>
                </a:lnTo>
                <a:lnTo>
                  <a:pt x="264" y="89"/>
                </a:lnTo>
                <a:lnTo>
                  <a:pt x="319" y="128"/>
                </a:lnTo>
                <a:lnTo>
                  <a:pt x="375" y="169"/>
                </a:lnTo>
                <a:lnTo>
                  <a:pt x="415" y="193"/>
                </a:lnTo>
                <a:lnTo>
                  <a:pt x="469" y="222"/>
                </a:lnTo>
                <a:lnTo>
                  <a:pt x="543" y="258"/>
                </a:lnTo>
                <a:lnTo>
                  <a:pt x="589" y="282"/>
                </a:lnTo>
                <a:lnTo>
                  <a:pt x="635" y="296"/>
                </a:lnTo>
                <a:lnTo>
                  <a:pt x="711" y="305"/>
                </a:lnTo>
                <a:lnTo>
                  <a:pt x="790" y="308"/>
                </a:lnTo>
                <a:lnTo>
                  <a:pt x="858" y="310"/>
                </a:lnTo>
                <a:lnTo>
                  <a:pt x="916" y="306"/>
                </a:lnTo>
                <a:lnTo>
                  <a:pt x="967" y="302"/>
                </a:lnTo>
                <a:lnTo>
                  <a:pt x="1051" y="285"/>
                </a:lnTo>
                <a:lnTo>
                  <a:pt x="1122" y="261"/>
                </a:lnTo>
                <a:lnTo>
                  <a:pt x="1194" y="232"/>
                </a:lnTo>
                <a:lnTo>
                  <a:pt x="1278" y="201"/>
                </a:lnTo>
                <a:lnTo>
                  <a:pt x="1388" y="167"/>
                </a:lnTo>
                <a:lnTo>
                  <a:pt x="1457" y="152"/>
                </a:lnTo>
                <a:lnTo>
                  <a:pt x="1536" y="139"/>
                </a:lnTo>
                <a:lnTo>
                  <a:pt x="1598" y="130"/>
                </a:lnTo>
                <a:lnTo>
                  <a:pt x="1652" y="127"/>
                </a:lnTo>
                <a:lnTo>
                  <a:pt x="1700" y="127"/>
                </a:lnTo>
                <a:lnTo>
                  <a:pt x="1741" y="128"/>
                </a:lnTo>
                <a:lnTo>
                  <a:pt x="1810" y="139"/>
                </a:lnTo>
                <a:lnTo>
                  <a:pt x="1869" y="149"/>
                </a:lnTo>
                <a:lnTo>
                  <a:pt x="1927" y="154"/>
                </a:lnTo>
                <a:lnTo>
                  <a:pt x="1993" y="145"/>
                </a:lnTo>
                <a:lnTo>
                  <a:pt x="2030" y="133"/>
                </a:lnTo>
                <a:lnTo>
                  <a:pt x="2075" y="114"/>
                </a:lnTo>
                <a:lnTo>
                  <a:pt x="2126" y="89"/>
                </a:lnTo>
                <a:lnTo>
                  <a:pt x="2184" y="55"/>
                </a:lnTo>
                <a:lnTo>
                  <a:pt x="2202" y="37"/>
                </a:lnTo>
                <a:lnTo>
                  <a:pt x="2220" y="13"/>
                </a:lnTo>
              </a:path>
            </a:pathLst>
          </a:custGeom>
          <a:noFill/>
          <a:ln w="12700" cap="rnd" cmpd="sng">
            <a:solidFill>
              <a:srgbClr val="9966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11" name="Rectangle 23"/>
          <p:cNvSpPr>
            <a:spLocks noChangeArrowheads="1"/>
          </p:cNvSpPr>
          <p:nvPr/>
        </p:nvSpPr>
        <p:spPr bwMode="auto">
          <a:xfrm>
            <a:off x="3384550" y="3108325"/>
            <a:ext cx="133350" cy="257175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12" name="Freeform 24"/>
          <p:cNvSpPr>
            <a:spLocks/>
          </p:cNvSpPr>
          <p:nvPr/>
        </p:nvSpPr>
        <p:spPr bwMode="auto">
          <a:xfrm>
            <a:off x="2720975" y="2925763"/>
            <a:ext cx="263525" cy="328612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165" y="41"/>
              </a:cxn>
              <a:cxn ang="0">
                <a:pos x="82" y="206"/>
              </a:cxn>
              <a:cxn ang="0">
                <a:pos x="0" y="165"/>
              </a:cxn>
              <a:cxn ang="0">
                <a:pos x="83" y="0"/>
              </a:cxn>
            </a:cxnLst>
            <a:rect l="0" t="0" r="r" b="b"/>
            <a:pathLst>
              <a:path w="166" h="207">
                <a:moveTo>
                  <a:pt x="83" y="0"/>
                </a:moveTo>
                <a:lnTo>
                  <a:pt x="165" y="41"/>
                </a:lnTo>
                <a:lnTo>
                  <a:pt x="82" y="206"/>
                </a:lnTo>
                <a:lnTo>
                  <a:pt x="0" y="165"/>
                </a:lnTo>
                <a:lnTo>
                  <a:pt x="83" y="0"/>
                </a:lnTo>
              </a:path>
            </a:pathLst>
          </a:custGeom>
          <a:solidFill>
            <a:srgbClr val="33CC33"/>
          </a:solidFill>
          <a:ln w="12700" cap="rnd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13" name="Rectangle 25"/>
          <p:cNvSpPr>
            <a:spLocks noChangeArrowheads="1"/>
          </p:cNvSpPr>
          <p:nvPr/>
        </p:nvSpPr>
        <p:spPr bwMode="auto">
          <a:xfrm>
            <a:off x="3663950" y="3736975"/>
            <a:ext cx="254000" cy="227013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14" name="Rectangle 26"/>
          <p:cNvSpPr>
            <a:spLocks noChangeArrowheads="1"/>
          </p:cNvSpPr>
          <p:nvPr/>
        </p:nvSpPr>
        <p:spPr bwMode="auto">
          <a:xfrm rot="1260000">
            <a:off x="4237038" y="3625850"/>
            <a:ext cx="134937" cy="655638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589338" y="3752850"/>
            <a:ext cx="465137" cy="344488"/>
            <a:chOff x="2261" y="2546"/>
            <a:chExt cx="293" cy="217"/>
          </a:xfrm>
        </p:grpSpPr>
        <p:sp>
          <p:nvSpPr>
            <p:cNvPr id="114715" name="Line 27"/>
            <p:cNvSpPr>
              <a:spLocks noChangeShapeType="1"/>
            </p:cNvSpPr>
            <p:nvPr/>
          </p:nvSpPr>
          <p:spPr bwMode="auto">
            <a:xfrm>
              <a:off x="2554" y="2546"/>
              <a:ext cx="0" cy="217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auto">
            <a:xfrm flipH="1">
              <a:off x="2261" y="2646"/>
              <a:ext cx="286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18" name="Freeform 30"/>
          <p:cNvSpPr>
            <a:spLocks/>
          </p:cNvSpPr>
          <p:nvPr/>
        </p:nvSpPr>
        <p:spPr bwMode="auto">
          <a:xfrm>
            <a:off x="2673350" y="2619375"/>
            <a:ext cx="1214438" cy="495300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245" y="117"/>
              </a:cxn>
              <a:cxn ang="0">
                <a:pos x="372" y="311"/>
              </a:cxn>
              <a:cxn ang="0">
                <a:pos x="522" y="0"/>
              </a:cxn>
              <a:cxn ang="0">
                <a:pos x="598" y="125"/>
              </a:cxn>
              <a:cxn ang="0">
                <a:pos x="764" y="125"/>
              </a:cxn>
            </a:cxnLst>
            <a:rect l="0" t="0" r="r" b="b"/>
            <a:pathLst>
              <a:path w="765" h="312">
                <a:moveTo>
                  <a:pt x="0" y="117"/>
                </a:moveTo>
                <a:lnTo>
                  <a:pt x="245" y="117"/>
                </a:lnTo>
                <a:lnTo>
                  <a:pt x="372" y="311"/>
                </a:lnTo>
                <a:lnTo>
                  <a:pt x="522" y="0"/>
                </a:lnTo>
                <a:lnTo>
                  <a:pt x="598" y="125"/>
                </a:lnTo>
                <a:lnTo>
                  <a:pt x="764" y="125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465638" y="1160463"/>
            <a:ext cx="433387" cy="350837"/>
            <a:chOff x="2813" y="913"/>
            <a:chExt cx="273" cy="221"/>
          </a:xfrm>
        </p:grpSpPr>
        <p:sp>
          <p:nvSpPr>
            <p:cNvPr id="114719" name="Freeform 31"/>
            <p:cNvSpPr>
              <a:spLocks/>
            </p:cNvSpPr>
            <p:nvPr/>
          </p:nvSpPr>
          <p:spPr bwMode="auto">
            <a:xfrm>
              <a:off x="3002" y="957"/>
              <a:ext cx="84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83" y="87"/>
                </a:cxn>
                <a:cxn ang="0">
                  <a:pos x="0" y="87"/>
                </a:cxn>
                <a:cxn ang="0">
                  <a:pos x="0" y="0"/>
                </a:cxn>
              </a:cxnLst>
              <a:rect l="0" t="0" r="r" b="b"/>
              <a:pathLst>
                <a:path w="84" h="88">
                  <a:moveTo>
                    <a:pt x="0" y="0"/>
                  </a:moveTo>
                  <a:lnTo>
                    <a:pt x="83" y="0"/>
                  </a:lnTo>
                  <a:lnTo>
                    <a:pt x="83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20" name="Rectangle 32"/>
            <p:cNvSpPr>
              <a:spLocks noChangeArrowheads="1"/>
            </p:cNvSpPr>
            <p:nvPr/>
          </p:nvSpPr>
          <p:spPr bwMode="auto">
            <a:xfrm>
              <a:off x="2813" y="913"/>
              <a:ext cx="21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C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732338" y="1990725"/>
            <a:ext cx="439737" cy="350838"/>
            <a:chOff x="2981" y="1436"/>
            <a:chExt cx="277" cy="221"/>
          </a:xfrm>
        </p:grpSpPr>
        <p:sp>
          <p:nvSpPr>
            <p:cNvPr id="114722" name="Freeform 34"/>
            <p:cNvSpPr>
              <a:spLocks/>
            </p:cNvSpPr>
            <p:nvPr/>
          </p:nvSpPr>
          <p:spPr bwMode="auto">
            <a:xfrm>
              <a:off x="3169" y="1471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solidFill>
              <a:srgbClr val="0040B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23" name="Freeform 35"/>
            <p:cNvSpPr>
              <a:spLocks/>
            </p:cNvSpPr>
            <p:nvPr/>
          </p:nvSpPr>
          <p:spPr bwMode="auto">
            <a:xfrm>
              <a:off x="3169" y="1471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24" name="Rectangle 36"/>
            <p:cNvSpPr>
              <a:spLocks noChangeArrowheads="1"/>
            </p:cNvSpPr>
            <p:nvPr/>
          </p:nvSpPr>
          <p:spPr bwMode="auto">
            <a:xfrm>
              <a:off x="2981" y="1436"/>
              <a:ext cx="21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C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5035550" y="2684463"/>
            <a:ext cx="425450" cy="350837"/>
            <a:chOff x="3172" y="1873"/>
            <a:chExt cx="268" cy="221"/>
          </a:xfrm>
        </p:grpSpPr>
        <p:sp>
          <p:nvSpPr>
            <p:cNvPr id="114726" name="Freeform 38"/>
            <p:cNvSpPr>
              <a:spLocks/>
            </p:cNvSpPr>
            <p:nvPr/>
          </p:nvSpPr>
          <p:spPr bwMode="auto">
            <a:xfrm>
              <a:off x="3351" y="1912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solidFill>
              <a:srgbClr val="0040B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27" name="Freeform 39"/>
            <p:cNvSpPr>
              <a:spLocks/>
            </p:cNvSpPr>
            <p:nvPr/>
          </p:nvSpPr>
          <p:spPr bwMode="auto">
            <a:xfrm>
              <a:off x="3351" y="1912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28" name="Rectangle 40"/>
            <p:cNvSpPr>
              <a:spLocks noChangeArrowheads="1"/>
            </p:cNvSpPr>
            <p:nvPr/>
          </p:nvSpPr>
          <p:spPr bwMode="auto">
            <a:xfrm>
              <a:off x="3172" y="1873"/>
              <a:ext cx="21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D</a:t>
              </a: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246688" y="3455988"/>
            <a:ext cx="415925" cy="350837"/>
            <a:chOff x="3305" y="2359"/>
            <a:chExt cx="262" cy="221"/>
          </a:xfrm>
        </p:grpSpPr>
        <p:sp>
          <p:nvSpPr>
            <p:cNvPr id="114730" name="Rectangle 42"/>
            <p:cNvSpPr>
              <a:spLocks noChangeArrowheads="1"/>
            </p:cNvSpPr>
            <p:nvPr/>
          </p:nvSpPr>
          <p:spPr bwMode="auto">
            <a:xfrm>
              <a:off x="3484" y="2408"/>
              <a:ext cx="83" cy="87"/>
            </a:xfrm>
            <a:prstGeom prst="rect">
              <a:avLst/>
            </a:prstGeom>
            <a:solidFill>
              <a:srgbClr val="0040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1" name="Freeform 43"/>
            <p:cNvSpPr>
              <a:spLocks/>
            </p:cNvSpPr>
            <p:nvPr/>
          </p:nvSpPr>
          <p:spPr bwMode="auto">
            <a:xfrm>
              <a:off x="3484" y="2408"/>
              <a:ext cx="83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0"/>
                </a:cxn>
                <a:cxn ang="0">
                  <a:pos x="82" y="87"/>
                </a:cxn>
                <a:cxn ang="0">
                  <a:pos x="0" y="87"/>
                </a:cxn>
                <a:cxn ang="0">
                  <a:pos x="0" y="0"/>
                </a:cxn>
              </a:cxnLst>
              <a:rect l="0" t="0" r="r" b="b"/>
              <a:pathLst>
                <a:path w="83" h="88">
                  <a:moveTo>
                    <a:pt x="0" y="0"/>
                  </a:moveTo>
                  <a:lnTo>
                    <a:pt x="82" y="0"/>
                  </a:lnTo>
                  <a:lnTo>
                    <a:pt x="82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32" name="Rectangle 44"/>
            <p:cNvSpPr>
              <a:spLocks noChangeArrowheads="1"/>
            </p:cNvSpPr>
            <p:nvPr/>
          </p:nvSpPr>
          <p:spPr bwMode="auto">
            <a:xfrm>
              <a:off x="3305" y="2359"/>
              <a:ext cx="21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A</a:t>
              </a:r>
            </a:p>
          </p:txBody>
        </p:sp>
      </p:grpSp>
      <p:sp>
        <p:nvSpPr>
          <p:cNvPr id="114734" name="Rectangle 46"/>
          <p:cNvSpPr>
            <a:spLocks noChangeArrowheads="1"/>
          </p:cNvSpPr>
          <p:nvPr/>
        </p:nvSpPr>
        <p:spPr bwMode="auto">
          <a:xfrm rot="21120000">
            <a:off x="2951163" y="1377950"/>
            <a:ext cx="133350" cy="307975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35" name="Rectangle 47"/>
          <p:cNvSpPr>
            <a:spLocks noChangeArrowheads="1"/>
          </p:cNvSpPr>
          <p:nvPr/>
        </p:nvSpPr>
        <p:spPr bwMode="auto">
          <a:xfrm rot="20520000">
            <a:off x="2736850" y="1187450"/>
            <a:ext cx="133350" cy="306388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36" name="Freeform 48"/>
          <p:cNvSpPr>
            <a:spLocks/>
          </p:cNvSpPr>
          <p:nvPr/>
        </p:nvSpPr>
        <p:spPr bwMode="auto">
          <a:xfrm>
            <a:off x="2514600" y="1387475"/>
            <a:ext cx="763588" cy="91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19"/>
              </a:cxn>
              <a:cxn ang="0">
                <a:pos x="30" y="22"/>
              </a:cxn>
              <a:cxn ang="0">
                <a:pos x="35" y="27"/>
              </a:cxn>
              <a:cxn ang="0">
                <a:pos x="77" y="53"/>
              </a:cxn>
              <a:cxn ang="0">
                <a:pos x="154" y="107"/>
              </a:cxn>
              <a:cxn ang="0">
                <a:pos x="224" y="170"/>
              </a:cxn>
              <a:cxn ang="0">
                <a:pos x="271" y="215"/>
              </a:cxn>
              <a:cxn ang="0">
                <a:pos x="313" y="269"/>
              </a:cxn>
              <a:cxn ang="0">
                <a:pos x="333" y="306"/>
              </a:cxn>
              <a:cxn ang="0">
                <a:pos x="354" y="342"/>
              </a:cxn>
              <a:cxn ang="0">
                <a:pos x="396" y="399"/>
              </a:cxn>
              <a:cxn ang="0">
                <a:pos x="404" y="408"/>
              </a:cxn>
              <a:cxn ang="0">
                <a:pos x="425" y="449"/>
              </a:cxn>
              <a:cxn ang="0">
                <a:pos x="435" y="472"/>
              </a:cxn>
              <a:cxn ang="0">
                <a:pos x="446" y="498"/>
              </a:cxn>
              <a:cxn ang="0">
                <a:pos x="459" y="522"/>
              </a:cxn>
              <a:cxn ang="0">
                <a:pos x="470" y="548"/>
              </a:cxn>
              <a:cxn ang="0">
                <a:pos x="480" y="576"/>
              </a:cxn>
            </a:cxnLst>
            <a:rect l="0" t="0" r="r" b="b"/>
            <a:pathLst>
              <a:path w="481" h="577">
                <a:moveTo>
                  <a:pt x="0" y="0"/>
                </a:moveTo>
                <a:lnTo>
                  <a:pt x="25" y="19"/>
                </a:lnTo>
                <a:lnTo>
                  <a:pt x="30" y="22"/>
                </a:lnTo>
                <a:lnTo>
                  <a:pt x="35" y="27"/>
                </a:lnTo>
                <a:lnTo>
                  <a:pt x="77" y="53"/>
                </a:lnTo>
                <a:lnTo>
                  <a:pt x="154" y="107"/>
                </a:lnTo>
                <a:lnTo>
                  <a:pt x="224" y="170"/>
                </a:lnTo>
                <a:lnTo>
                  <a:pt x="271" y="215"/>
                </a:lnTo>
                <a:lnTo>
                  <a:pt x="313" y="269"/>
                </a:lnTo>
                <a:lnTo>
                  <a:pt x="333" y="306"/>
                </a:lnTo>
                <a:lnTo>
                  <a:pt x="354" y="342"/>
                </a:lnTo>
                <a:lnTo>
                  <a:pt x="396" y="399"/>
                </a:lnTo>
                <a:lnTo>
                  <a:pt x="404" y="408"/>
                </a:lnTo>
                <a:lnTo>
                  <a:pt x="425" y="449"/>
                </a:lnTo>
                <a:lnTo>
                  <a:pt x="435" y="472"/>
                </a:lnTo>
                <a:lnTo>
                  <a:pt x="446" y="498"/>
                </a:lnTo>
                <a:lnTo>
                  <a:pt x="459" y="522"/>
                </a:lnTo>
                <a:lnTo>
                  <a:pt x="470" y="548"/>
                </a:lnTo>
                <a:lnTo>
                  <a:pt x="480" y="576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37" name="Line 49"/>
          <p:cNvSpPr>
            <a:spLocks noChangeShapeType="1"/>
          </p:cNvSpPr>
          <p:nvPr/>
        </p:nvSpPr>
        <p:spPr bwMode="auto">
          <a:xfrm>
            <a:off x="3597275" y="2281238"/>
            <a:ext cx="1588" cy="1587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38" name="Rectangle 50"/>
          <p:cNvSpPr>
            <a:spLocks noChangeArrowheads="1"/>
          </p:cNvSpPr>
          <p:nvPr/>
        </p:nvSpPr>
        <p:spPr bwMode="auto">
          <a:xfrm>
            <a:off x="3522663" y="1774825"/>
            <a:ext cx="10779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3/3-MT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1/1-VOL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     (48 hr)</a:t>
            </a:r>
          </a:p>
        </p:txBody>
      </p:sp>
      <p:sp>
        <p:nvSpPr>
          <p:cNvPr id="114739" name="Rectangle 51"/>
          <p:cNvSpPr>
            <a:spLocks noChangeArrowheads="1"/>
          </p:cNvSpPr>
          <p:nvPr/>
        </p:nvSpPr>
        <p:spPr bwMode="auto">
          <a:xfrm>
            <a:off x="3889375" y="2832100"/>
            <a:ext cx="10017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__/4-MF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__/1-VOL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     (4 hr)</a:t>
            </a: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311650" y="3729038"/>
            <a:ext cx="1147763" cy="777875"/>
            <a:chOff x="2716" y="2531"/>
            <a:chExt cx="723" cy="490"/>
          </a:xfrm>
        </p:grpSpPr>
        <p:sp>
          <p:nvSpPr>
            <p:cNvPr id="114740" name="Rectangle 52"/>
            <p:cNvSpPr>
              <a:spLocks noChangeArrowheads="1"/>
            </p:cNvSpPr>
            <p:nvPr/>
          </p:nvSpPr>
          <p:spPr bwMode="auto">
            <a:xfrm>
              <a:off x="2730" y="2531"/>
              <a:ext cx="709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latin typeface="Arial Rounded MT Bold" pitchFamily="34" charset="0"/>
                </a:rPr>
                <a:t>__/1-VOL </a:t>
              </a:r>
            </a:p>
            <a:p>
              <a:r>
                <a:rPr lang="en-US" sz="1500" b="1">
                  <a:solidFill>
                    <a:srgbClr val="000000"/>
                  </a:solidFill>
                  <a:latin typeface="Arial Rounded MT Bold" pitchFamily="34" charset="0"/>
                </a:rPr>
                <a:t>      (48 hr) </a:t>
              </a:r>
            </a:p>
            <a:p>
              <a:r>
                <a:rPr lang="en-US" sz="1500" b="1">
                  <a:solidFill>
                    <a:srgbClr val="000000"/>
                  </a:solidFill>
                  <a:latin typeface="Arial Rounded MT Bold" pitchFamily="34" charset="0"/>
                </a:rPr>
                <a:t> 1/1-MB</a:t>
              </a:r>
            </a:p>
          </p:txBody>
        </p:sp>
        <p:sp>
          <p:nvSpPr>
            <p:cNvPr id="114741" name="Rectangle 53"/>
            <p:cNvSpPr>
              <a:spLocks noChangeArrowheads="1"/>
            </p:cNvSpPr>
            <p:nvPr/>
          </p:nvSpPr>
          <p:spPr bwMode="auto">
            <a:xfrm>
              <a:off x="2716" y="2691"/>
              <a:ext cx="11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43" name="Rectangle 55"/>
          <p:cNvSpPr>
            <a:spLocks noChangeArrowheads="1"/>
          </p:cNvSpPr>
          <p:nvPr/>
        </p:nvSpPr>
        <p:spPr bwMode="auto">
          <a:xfrm>
            <a:off x="6192838" y="2646363"/>
            <a:ext cx="1550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START120900 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COMP _______</a:t>
            </a:r>
          </a:p>
        </p:txBody>
      </p:sp>
      <p:sp>
        <p:nvSpPr>
          <p:cNvPr id="114744" name="Rectangle 56"/>
          <p:cNvSpPr>
            <a:spLocks noChangeArrowheads="1"/>
          </p:cNvSpPr>
          <p:nvPr/>
        </p:nvSpPr>
        <p:spPr bwMode="auto">
          <a:xfrm>
            <a:off x="5773738" y="5748338"/>
            <a:ext cx="15986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START 121500 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COMP  _______</a:t>
            </a:r>
          </a:p>
        </p:txBody>
      </p:sp>
      <p:sp>
        <p:nvSpPr>
          <p:cNvPr id="114745" name="Rectangle 57"/>
          <p:cNvSpPr>
            <a:spLocks noChangeArrowheads="1"/>
          </p:cNvSpPr>
          <p:nvPr/>
        </p:nvSpPr>
        <p:spPr bwMode="auto">
          <a:xfrm>
            <a:off x="6188075" y="1460500"/>
            <a:ext cx="13176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SURV  </a:t>
            </a:r>
            <a:r>
              <a:rPr lang="en-US" sz="1500" b="1" u="sng">
                <a:solidFill>
                  <a:srgbClr val="000000"/>
                </a:solidFill>
                <a:latin typeface="Arial Rounded MT Bold" pitchFamily="34" charset="0"/>
              </a:rPr>
              <a:t>42%</a:t>
            </a:r>
            <a:endParaRPr lang="en-US" sz="1800" b="1" u="sng">
              <a:solidFill>
                <a:srgbClr val="000000"/>
              </a:solidFill>
              <a:latin typeface="Arial Rounded MT Bold" pitchFamily="34" charset="0"/>
            </a:endParaRP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14 / 28 M1 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14 / 28 M2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 0 / 4 FIST-V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 0 / 6 MTR</a:t>
            </a:r>
          </a:p>
        </p:txBody>
      </p:sp>
      <p:sp>
        <p:nvSpPr>
          <p:cNvPr id="114746" name="Rectangle 58"/>
          <p:cNvSpPr>
            <a:spLocks noChangeArrowheads="1"/>
          </p:cNvSpPr>
          <p:nvPr/>
        </p:nvSpPr>
        <p:spPr bwMode="auto">
          <a:xfrm>
            <a:off x="265113" y="990600"/>
            <a:ext cx="177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rgbClr val="000080"/>
                </a:solidFill>
                <a:latin typeface="Lucida Sans Unicode" pitchFamily="34" charset="0"/>
              </a:rPr>
              <a:t>AS OF  </a:t>
            </a:r>
            <a:r>
              <a:rPr lang="en-US" sz="2000" u="sng">
                <a:solidFill>
                  <a:srgbClr val="000080"/>
                </a:solidFill>
                <a:latin typeface="Lucida Sans Unicode" pitchFamily="34" charset="0"/>
              </a:rPr>
              <a:t>(DTG)</a:t>
            </a:r>
          </a:p>
        </p:txBody>
      </p:sp>
      <p:sp>
        <p:nvSpPr>
          <p:cNvPr id="114747" name="Rectangle 59"/>
          <p:cNvSpPr>
            <a:spLocks noChangeArrowheads="1"/>
          </p:cNvSpPr>
          <p:nvPr/>
        </p:nvSpPr>
        <p:spPr bwMode="auto">
          <a:xfrm rot="1800000">
            <a:off x="4373563" y="5930900"/>
            <a:ext cx="134937" cy="306388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48" name="Rectangle 60"/>
          <p:cNvSpPr>
            <a:spLocks noChangeArrowheads="1"/>
          </p:cNvSpPr>
          <p:nvPr/>
        </p:nvSpPr>
        <p:spPr bwMode="auto">
          <a:xfrm rot="2100000">
            <a:off x="4148138" y="6015038"/>
            <a:ext cx="136525" cy="304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49" name="Rectangle 61"/>
          <p:cNvSpPr>
            <a:spLocks noChangeArrowheads="1"/>
          </p:cNvSpPr>
          <p:nvPr/>
        </p:nvSpPr>
        <p:spPr bwMode="auto">
          <a:xfrm rot="2340000">
            <a:off x="3913188" y="6076950"/>
            <a:ext cx="134937" cy="306388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50" name="Freeform 62"/>
          <p:cNvSpPr>
            <a:spLocks/>
          </p:cNvSpPr>
          <p:nvPr/>
        </p:nvSpPr>
        <p:spPr bwMode="auto">
          <a:xfrm>
            <a:off x="3451225" y="5772150"/>
            <a:ext cx="957263" cy="357188"/>
          </a:xfrm>
          <a:custGeom>
            <a:avLst/>
            <a:gdLst/>
            <a:ahLst/>
            <a:cxnLst>
              <a:cxn ang="0">
                <a:pos x="602" y="0"/>
              </a:cxn>
              <a:cxn ang="0">
                <a:pos x="578" y="15"/>
              </a:cxn>
              <a:cxn ang="0">
                <a:pos x="574" y="18"/>
              </a:cxn>
              <a:cxn ang="0">
                <a:pos x="569" y="21"/>
              </a:cxn>
              <a:cxn ang="0">
                <a:pos x="535" y="48"/>
              </a:cxn>
              <a:cxn ang="0">
                <a:pos x="467" y="96"/>
              </a:cxn>
              <a:cxn ang="0">
                <a:pos x="394" y="136"/>
              </a:cxn>
              <a:cxn ang="0">
                <a:pos x="344" y="161"/>
              </a:cxn>
              <a:cxn ang="0">
                <a:pos x="289" y="179"/>
              </a:cxn>
              <a:cxn ang="0">
                <a:pos x="253" y="185"/>
              </a:cxn>
              <a:cxn ang="0">
                <a:pos x="219" y="191"/>
              </a:cxn>
              <a:cxn ang="0">
                <a:pos x="162" y="209"/>
              </a:cxn>
              <a:cxn ang="0">
                <a:pos x="152" y="212"/>
              </a:cxn>
              <a:cxn ang="0">
                <a:pos x="114" y="217"/>
              </a:cxn>
              <a:cxn ang="0">
                <a:pos x="94" y="218"/>
              </a:cxn>
              <a:cxn ang="0">
                <a:pos x="70" y="219"/>
              </a:cxn>
              <a:cxn ang="0">
                <a:pos x="47" y="222"/>
              </a:cxn>
              <a:cxn ang="0">
                <a:pos x="24" y="224"/>
              </a:cxn>
              <a:cxn ang="0">
                <a:pos x="0" y="223"/>
              </a:cxn>
            </a:cxnLst>
            <a:rect l="0" t="0" r="r" b="b"/>
            <a:pathLst>
              <a:path w="603" h="225">
                <a:moveTo>
                  <a:pt x="602" y="0"/>
                </a:moveTo>
                <a:lnTo>
                  <a:pt x="578" y="15"/>
                </a:lnTo>
                <a:lnTo>
                  <a:pt x="574" y="18"/>
                </a:lnTo>
                <a:lnTo>
                  <a:pt x="569" y="21"/>
                </a:lnTo>
                <a:lnTo>
                  <a:pt x="535" y="48"/>
                </a:lnTo>
                <a:lnTo>
                  <a:pt x="467" y="96"/>
                </a:lnTo>
                <a:lnTo>
                  <a:pt x="394" y="136"/>
                </a:lnTo>
                <a:lnTo>
                  <a:pt x="344" y="161"/>
                </a:lnTo>
                <a:lnTo>
                  <a:pt x="289" y="179"/>
                </a:lnTo>
                <a:lnTo>
                  <a:pt x="253" y="185"/>
                </a:lnTo>
                <a:lnTo>
                  <a:pt x="219" y="191"/>
                </a:lnTo>
                <a:lnTo>
                  <a:pt x="162" y="209"/>
                </a:lnTo>
                <a:lnTo>
                  <a:pt x="152" y="212"/>
                </a:lnTo>
                <a:lnTo>
                  <a:pt x="114" y="217"/>
                </a:lnTo>
                <a:lnTo>
                  <a:pt x="94" y="218"/>
                </a:lnTo>
                <a:lnTo>
                  <a:pt x="70" y="219"/>
                </a:lnTo>
                <a:lnTo>
                  <a:pt x="47" y="222"/>
                </a:lnTo>
                <a:lnTo>
                  <a:pt x="24" y="224"/>
                </a:lnTo>
                <a:lnTo>
                  <a:pt x="0" y="223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51" name="Freeform 63"/>
          <p:cNvSpPr>
            <a:spLocks/>
          </p:cNvSpPr>
          <p:nvPr/>
        </p:nvSpPr>
        <p:spPr bwMode="auto">
          <a:xfrm>
            <a:off x="3430588" y="4873625"/>
            <a:ext cx="1287462" cy="711200"/>
          </a:xfrm>
          <a:custGeom>
            <a:avLst/>
            <a:gdLst/>
            <a:ahLst/>
            <a:cxnLst>
              <a:cxn ang="0">
                <a:pos x="0" y="447"/>
              </a:cxn>
              <a:cxn ang="0">
                <a:pos x="259" y="302"/>
              </a:cxn>
              <a:cxn ang="0">
                <a:pos x="506" y="403"/>
              </a:cxn>
              <a:cxn ang="0">
                <a:pos x="483" y="29"/>
              </a:cxn>
              <a:cxn ang="0">
                <a:pos x="636" y="99"/>
              </a:cxn>
              <a:cxn ang="0">
                <a:pos x="810" y="0"/>
              </a:cxn>
            </a:cxnLst>
            <a:rect l="0" t="0" r="r" b="b"/>
            <a:pathLst>
              <a:path w="811" h="448">
                <a:moveTo>
                  <a:pt x="0" y="447"/>
                </a:moveTo>
                <a:lnTo>
                  <a:pt x="259" y="302"/>
                </a:lnTo>
                <a:lnTo>
                  <a:pt x="506" y="403"/>
                </a:lnTo>
                <a:lnTo>
                  <a:pt x="483" y="29"/>
                </a:lnTo>
                <a:lnTo>
                  <a:pt x="636" y="99"/>
                </a:lnTo>
                <a:lnTo>
                  <a:pt x="81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52" name="Rectangle 64"/>
          <p:cNvSpPr>
            <a:spLocks noChangeArrowheads="1"/>
          </p:cNvSpPr>
          <p:nvPr/>
        </p:nvSpPr>
        <p:spPr bwMode="auto">
          <a:xfrm rot="1260000">
            <a:off x="3856038" y="2635250"/>
            <a:ext cx="134937" cy="655638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53" name="Rectangle 65"/>
          <p:cNvSpPr>
            <a:spLocks noChangeArrowheads="1"/>
          </p:cNvSpPr>
          <p:nvPr/>
        </p:nvSpPr>
        <p:spPr bwMode="auto">
          <a:xfrm rot="20160000">
            <a:off x="3924300" y="5105400"/>
            <a:ext cx="133350" cy="250825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54" name="Rectangle 66"/>
          <p:cNvSpPr>
            <a:spLocks noChangeArrowheads="1"/>
          </p:cNvSpPr>
          <p:nvPr/>
        </p:nvSpPr>
        <p:spPr bwMode="auto">
          <a:xfrm rot="20100000">
            <a:off x="3695700" y="5486400"/>
            <a:ext cx="133350" cy="249238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55" name="Rectangle 67"/>
          <p:cNvSpPr>
            <a:spLocks noChangeArrowheads="1"/>
          </p:cNvSpPr>
          <p:nvPr/>
        </p:nvSpPr>
        <p:spPr bwMode="auto">
          <a:xfrm rot="19920000">
            <a:off x="3771900" y="4572000"/>
            <a:ext cx="133350" cy="249238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56" name="Rectangle 68"/>
          <p:cNvSpPr>
            <a:spLocks noChangeArrowheads="1"/>
          </p:cNvSpPr>
          <p:nvPr/>
        </p:nvSpPr>
        <p:spPr bwMode="auto">
          <a:xfrm rot="20820000">
            <a:off x="4694238" y="4538663"/>
            <a:ext cx="136525" cy="65722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57" name="Rectangle 69"/>
          <p:cNvSpPr>
            <a:spLocks noChangeArrowheads="1"/>
          </p:cNvSpPr>
          <p:nvPr/>
        </p:nvSpPr>
        <p:spPr bwMode="auto">
          <a:xfrm rot="20160000">
            <a:off x="4381500" y="5334000"/>
            <a:ext cx="133350" cy="25082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58" name="Rectangle 70"/>
          <p:cNvSpPr>
            <a:spLocks noChangeArrowheads="1"/>
          </p:cNvSpPr>
          <p:nvPr/>
        </p:nvSpPr>
        <p:spPr bwMode="auto">
          <a:xfrm>
            <a:off x="2517775" y="4813300"/>
            <a:ext cx="10493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 2/6-MF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__/1- VOL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     (4 hr)</a:t>
            </a:r>
          </a:p>
        </p:txBody>
      </p: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4965700" y="5937250"/>
            <a:ext cx="415925" cy="350838"/>
            <a:chOff x="3128" y="3922"/>
            <a:chExt cx="262" cy="221"/>
          </a:xfrm>
        </p:grpSpPr>
        <p:sp>
          <p:nvSpPr>
            <p:cNvPr id="114759" name="Rectangle 71"/>
            <p:cNvSpPr>
              <a:spLocks noChangeArrowheads="1"/>
            </p:cNvSpPr>
            <p:nvPr/>
          </p:nvSpPr>
          <p:spPr bwMode="auto">
            <a:xfrm>
              <a:off x="3307" y="3971"/>
              <a:ext cx="83" cy="87"/>
            </a:xfrm>
            <a:prstGeom prst="rect">
              <a:avLst/>
            </a:prstGeom>
            <a:solidFill>
              <a:srgbClr val="0040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60" name="Freeform 72"/>
            <p:cNvSpPr>
              <a:spLocks/>
            </p:cNvSpPr>
            <p:nvPr/>
          </p:nvSpPr>
          <p:spPr bwMode="auto">
            <a:xfrm>
              <a:off x="3307" y="3971"/>
              <a:ext cx="83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0"/>
                </a:cxn>
                <a:cxn ang="0">
                  <a:pos x="82" y="87"/>
                </a:cxn>
                <a:cxn ang="0">
                  <a:pos x="0" y="87"/>
                </a:cxn>
                <a:cxn ang="0">
                  <a:pos x="0" y="0"/>
                </a:cxn>
              </a:cxnLst>
              <a:rect l="0" t="0" r="r" b="b"/>
              <a:pathLst>
                <a:path w="83" h="88">
                  <a:moveTo>
                    <a:pt x="0" y="0"/>
                  </a:moveTo>
                  <a:lnTo>
                    <a:pt x="82" y="0"/>
                  </a:lnTo>
                  <a:lnTo>
                    <a:pt x="82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61" name="Rectangle 73"/>
            <p:cNvSpPr>
              <a:spLocks noChangeArrowheads="1"/>
            </p:cNvSpPr>
            <p:nvPr/>
          </p:nvSpPr>
          <p:spPr bwMode="auto">
            <a:xfrm>
              <a:off x="3128" y="3922"/>
              <a:ext cx="21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B</a:t>
              </a:r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5300663" y="4233863"/>
            <a:ext cx="415925" cy="350837"/>
            <a:chOff x="3339" y="2849"/>
            <a:chExt cx="262" cy="221"/>
          </a:xfrm>
        </p:grpSpPr>
        <p:sp>
          <p:nvSpPr>
            <p:cNvPr id="114763" name="Rectangle 75"/>
            <p:cNvSpPr>
              <a:spLocks noChangeArrowheads="1"/>
            </p:cNvSpPr>
            <p:nvPr/>
          </p:nvSpPr>
          <p:spPr bwMode="auto">
            <a:xfrm>
              <a:off x="3518" y="2898"/>
              <a:ext cx="83" cy="87"/>
            </a:xfrm>
            <a:prstGeom prst="rect">
              <a:avLst/>
            </a:prstGeom>
            <a:solidFill>
              <a:srgbClr val="0040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64" name="Freeform 76"/>
            <p:cNvSpPr>
              <a:spLocks/>
            </p:cNvSpPr>
            <p:nvPr/>
          </p:nvSpPr>
          <p:spPr bwMode="auto">
            <a:xfrm>
              <a:off x="3518" y="2898"/>
              <a:ext cx="83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0"/>
                </a:cxn>
                <a:cxn ang="0">
                  <a:pos x="82" y="87"/>
                </a:cxn>
                <a:cxn ang="0">
                  <a:pos x="0" y="87"/>
                </a:cxn>
                <a:cxn ang="0">
                  <a:pos x="0" y="0"/>
                </a:cxn>
              </a:cxnLst>
              <a:rect l="0" t="0" r="r" b="b"/>
              <a:pathLst>
                <a:path w="83" h="88">
                  <a:moveTo>
                    <a:pt x="0" y="0"/>
                  </a:moveTo>
                  <a:lnTo>
                    <a:pt x="82" y="0"/>
                  </a:lnTo>
                  <a:lnTo>
                    <a:pt x="82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65" name="Rectangle 77"/>
            <p:cNvSpPr>
              <a:spLocks noChangeArrowheads="1"/>
            </p:cNvSpPr>
            <p:nvPr/>
          </p:nvSpPr>
          <p:spPr bwMode="auto">
            <a:xfrm>
              <a:off x="3339" y="2849"/>
              <a:ext cx="21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D</a:t>
              </a:r>
            </a:p>
          </p:txBody>
        </p:sp>
      </p:grpSp>
      <p:grpSp>
        <p:nvGrpSpPr>
          <p:cNvPr id="12" name="Group 82"/>
          <p:cNvGrpSpPr>
            <a:grpSpLocks/>
          </p:cNvGrpSpPr>
          <p:nvPr/>
        </p:nvGrpSpPr>
        <p:grpSpPr bwMode="auto">
          <a:xfrm>
            <a:off x="6142038" y="3803650"/>
            <a:ext cx="425450" cy="350838"/>
            <a:chOff x="3869" y="2578"/>
            <a:chExt cx="268" cy="221"/>
          </a:xfrm>
        </p:grpSpPr>
        <p:sp>
          <p:nvSpPr>
            <p:cNvPr id="114767" name="Freeform 79"/>
            <p:cNvSpPr>
              <a:spLocks/>
            </p:cNvSpPr>
            <p:nvPr/>
          </p:nvSpPr>
          <p:spPr bwMode="auto">
            <a:xfrm>
              <a:off x="4048" y="2617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solidFill>
              <a:srgbClr val="0040B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68" name="Freeform 80"/>
            <p:cNvSpPr>
              <a:spLocks/>
            </p:cNvSpPr>
            <p:nvPr/>
          </p:nvSpPr>
          <p:spPr bwMode="auto">
            <a:xfrm>
              <a:off x="4048" y="2617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69" name="Rectangle 81"/>
            <p:cNvSpPr>
              <a:spLocks noChangeArrowheads="1"/>
            </p:cNvSpPr>
            <p:nvPr/>
          </p:nvSpPr>
          <p:spPr bwMode="auto">
            <a:xfrm>
              <a:off x="3869" y="2578"/>
              <a:ext cx="21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A</a:t>
              </a:r>
            </a:p>
          </p:txBody>
        </p:sp>
      </p:grpSp>
      <p:grpSp>
        <p:nvGrpSpPr>
          <p:cNvPr id="13" name="Group 86"/>
          <p:cNvGrpSpPr>
            <a:grpSpLocks/>
          </p:cNvGrpSpPr>
          <p:nvPr/>
        </p:nvGrpSpPr>
        <p:grpSpPr bwMode="auto">
          <a:xfrm>
            <a:off x="5175250" y="4959350"/>
            <a:ext cx="425450" cy="350838"/>
            <a:chOff x="3260" y="3306"/>
            <a:chExt cx="268" cy="221"/>
          </a:xfrm>
        </p:grpSpPr>
        <p:sp>
          <p:nvSpPr>
            <p:cNvPr id="114771" name="Freeform 83"/>
            <p:cNvSpPr>
              <a:spLocks/>
            </p:cNvSpPr>
            <p:nvPr/>
          </p:nvSpPr>
          <p:spPr bwMode="auto">
            <a:xfrm>
              <a:off x="3439" y="3345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solidFill>
              <a:srgbClr val="0040B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72" name="Freeform 84"/>
            <p:cNvSpPr>
              <a:spLocks/>
            </p:cNvSpPr>
            <p:nvPr/>
          </p:nvSpPr>
          <p:spPr bwMode="auto">
            <a:xfrm>
              <a:off x="3439" y="3345"/>
              <a:ext cx="89" cy="8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87"/>
                </a:cxn>
                <a:cxn ang="0">
                  <a:pos x="88" y="87"/>
                </a:cxn>
                <a:cxn ang="0">
                  <a:pos x="42" y="0"/>
                </a:cxn>
              </a:cxnLst>
              <a:rect l="0" t="0" r="r" b="b"/>
              <a:pathLst>
                <a:path w="89" h="88">
                  <a:moveTo>
                    <a:pt x="42" y="0"/>
                  </a:moveTo>
                  <a:lnTo>
                    <a:pt x="0" y="87"/>
                  </a:lnTo>
                  <a:lnTo>
                    <a:pt x="88" y="87"/>
                  </a:lnTo>
                  <a:lnTo>
                    <a:pt x="42" y="0"/>
                  </a:lnTo>
                </a:path>
              </a:pathLst>
            </a:custGeom>
            <a:noFill/>
            <a:ln w="12700" cap="rnd" cmpd="sng">
              <a:solidFill>
                <a:srgbClr val="0040B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73" name="Rectangle 85"/>
            <p:cNvSpPr>
              <a:spLocks noChangeArrowheads="1"/>
            </p:cNvSpPr>
            <p:nvPr/>
          </p:nvSpPr>
          <p:spPr bwMode="auto">
            <a:xfrm>
              <a:off x="3260" y="3306"/>
              <a:ext cx="21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>
                  <a:solidFill>
                    <a:srgbClr val="0040BF"/>
                  </a:solidFill>
                  <a:latin typeface="Arial Rounded MT Bold" pitchFamily="34" charset="0"/>
                </a:rPr>
                <a:t>B</a:t>
              </a:r>
            </a:p>
          </p:txBody>
        </p:sp>
      </p:grpSp>
      <p:sp>
        <p:nvSpPr>
          <p:cNvPr id="114775" name="Rectangle 87"/>
          <p:cNvSpPr>
            <a:spLocks noChangeArrowheads="1"/>
          </p:cNvSpPr>
          <p:nvPr/>
        </p:nvSpPr>
        <p:spPr bwMode="auto">
          <a:xfrm rot="19920000">
            <a:off x="4170363" y="4614863"/>
            <a:ext cx="133350" cy="249237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6" name="Rectangle 88"/>
          <p:cNvSpPr>
            <a:spLocks noChangeArrowheads="1"/>
          </p:cNvSpPr>
          <p:nvPr/>
        </p:nvSpPr>
        <p:spPr bwMode="auto">
          <a:xfrm rot="20160000">
            <a:off x="3467100" y="5029200"/>
            <a:ext cx="133350" cy="250825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7" name="Rectangle 89"/>
          <p:cNvSpPr>
            <a:spLocks noChangeArrowheads="1"/>
          </p:cNvSpPr>
          <p:nvPr/>
        </p:nvSpPr>
        <p:spPr bwMode="auto">
          <a:xfrm rot="180000">
            <a:off x="4618038" y="5453063"/>
            <a:ext cx="136525" cy="657225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8" name="Rectangle 90"/>
          <p:cNvSpPr>
            <a:spLocks noChangeArrowheads="1"/>
          </p:cNvSpPr>
          <p:nvPr/>
        </p:nvSpPr>
        <p:spPr bwMode="auto">
          <a:xfrm>
            <a:off x="2455863" y="5661025"/>
            <a:ext cx="10779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1/3-MT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1/1-VOL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     (48 hr)</a:t>
            </a:r>
          </a:p>
        </p:txBody>
      </p:sp>
      <p:sp>
        <p:nvSpPr>
          <p:cNvPr id="114779" name="Rectangle 91"/>
          <p:cNvSpPr>
            <a:spLocks noChangeArrowheads="1"/>
          </p:cNvSpPr>
          <p:nvPr/>
        </p:nvSpPr>
        <p:spPr bwMode="auto">
          <a:xfrm rot="21120000">
            <a:off x="3132138" y="1582738"/>
            <a:ext cx="133350" cy="307975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80" name="Rectangle 92"/>
          <p:cNvSpPr>
            <a:spLocks noChangeArrowheads="1"/>
          </p:cNvSpPr>
          <p:nvPr/>
        </p:nvSpPr>
        <p:spPr bwMode="auto">
          <a:xfrm rot="20820000">
            <a:off x="3384550" y="1752600"/>
            <a:ext cx="136525" cy="657225"/>
          </a:xfrm>
          <a:prstGeom prst="rect">
            <a:avLst/>
          </a:prstGeom>
          <a:solidFill>
            <a:srgbClr val="33CC33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81" name="Rectangle 93"/>
          <p:cNvSpPr>
            <a:spLocks noChangeArrowheads="1"/>
          </p:cNvSpPr>
          <p:nvPr/>
        </p:nvSpPr>
        <p:spPr bwMode="auto">
          <a:xfrm>
            <a:off x="5807075" y="4584700"/>
            <a:ext cx="13176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 Rounded MT Bold" pitchFamily="34" charset="0"/>
              </a:rPr>
              <a:t>SURV</a:t>
            </a:r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 </a:t>
            </a:r>
            <a:r>
              <a:rPr lang="en-US" sz="1500" b="1" u="sng">
                <a:solidFill>
                  <a:srgbClr val="000000"/>
                </a:solidFill>
                <a:latin typeface="Arial Rounded MT Bold" pitchFamily="34" charset="0"/>
              </a:rPr>
              <a:t>21%</a:t>
            </a:r>
            <a:endParaRPr lang="en-US" sz="1800" b="1" u="sng">
              <a:solidFill>
                <a:srgbClr val="000000"/>
              </a:solidFill>
              <a:latin typeface="Arial Rounded MT Bold" pitchFamily="34" charset="0"/>
            </a:endParaRP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7 / 18 M1 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7 / 24 M2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 0 / 4 FIST-V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 0 / 6 MTR</a:t>
            </a:r>
          </a:p>
        </p:txBody>
      </p:sp>
      <p:sp>
        <p:nvSpPr>
          <p:cNvPr id="114782" name="Rectangle 94"/>
          <p:cNvSpPr>
            <a:spLocks noChangeArrowheads="1"/>
          </p:cNvSpPr>
          <p:nvPr/>
        </p:nvSpPr>
        <p:spPr bwMode="auto">
          <a:xfrm>
            <a:off x="7378700" y="1455738"/>
            <a:ext cx="1673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CM  </a:t>
            </a:r>
            <a:r>
              <a:rPr lang="en-US" sz="1500" b="1" u="sng">
                <a:solidFill>
                  <a:srgbClr val="000000"/>
                </a:solidFill>
                <a:latin typeface="Arial Rounded MT Bold" pitchFamily="34" charset="0"/>
              </a:rPr>
              <a:t>60%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6/10 MINEFIELD</a:t>
            </a:r>
          </a:p>
        </p:txBody>
      </p:sp>
      <p:sp>
        <p:nvSpPr>
          <p:cNvPr id="114783" name="Rectangle 95"/>
          <p:cNvSpPr>
            <a:spLocks noChangeArrowheads="1"/>
          </p:cNvSpPr>
          <p:nvPr/>
        </p:nvSpPr>
        <p:spPr bwMode="auto">
          <a:xfrm>
            <a:off x="6861175" y="1154113"/>
            <a:ext cx="1173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 u="sng">
                <a:solidFill>
                  <a:srgbClr val="000000"/>
                </a:solidFill>
                <a:latin typeface="Arial Rounded MT Bold" pitchFamily="34" charset="0"/>
              </a:rPr>
              <a:t>TF TANK</a:t>
            </a:r>
          </a:p>
        </p:txBody>
      </p:sp>
      <p:sp>
        <p:nvSpPr>
          <p:cNvPr id="114784" name="Rectangle 96"/>
          <p:cNvSpPr>
            <a:spLocks noChangeArrowheads="1"/>
          </p:cNvSpPr>
          <p:nvPr/>
        </p:nvSpPr>
        <p:spPr bwMode="auto">
          <a:xfrm>
            <a:off x="5851525" y="4316413"/>
            <a:ext cx="1208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 u="sng">
                <a:solidFill>
                  <a:srgbClr val="000000"/>
                </a:solidFill>
                <a:latin typeface="Arial Rounded MT Bold" pitchFamily="34" charset="0"/>
              </a:rPr>
              <a:t>TF MECH</a:t>
            </a:r>
          </a:p>
        </p:txBody>
      </p:sp>
      <p:sp>
        <p:nvSpPr>
          <p:cNvPr id="114785" name="Rectangle 97"/>
          <p:cNvSpPr>
            <a:spLocks noChangeArrowheads="1"/>
          </p:cNvSpPr>
          <p:nvPr/>
        </p:nvSpPr>
        <p:spPr bwMode="auto">
          <a:xfrm>
            <a:off x="7208838" y="5329238"/>
            <a:ext cx="16732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 Rounded MT Bold" pitchFamily="34" charset="0"/>
              </a:rPr>
              <a:t>CM</a:t>
            </a:r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  </a:t>
            </a:r>
            <a:r>
              <a:rPr lang="en-US" sz="1500" b="1" u="sng">
                <a:solidFill>
                  <a:srgbClr val="000000"/>
                </a:solidFill>
                <a:latin typeface="Arial Rounded MT Bold" pitchFamily="34" charset="0"/>
              </a:rPr>
              <a:t>30%</a:t>
            </a:r>
          </a:p>
          <a:p>
            <a:r>
              <a:rPr lang="en-US" sz="1500" b="1">
                <a:solidFill>
                  <a:srgbClr val="000000"/>
                </a:solidFill>
                <a:latin typeface="Arial Rounded MT Bold" pitchFamily="34" charset="0"/>
              </a:rPr>
              <a:t>3/10 MINEFIELD</a:t>
            </a:r>
          </a:p>
        </p:txBody>
      </p:sp>
      <p:sp>
        <p:nvSpPr>
          <p:cNvPr id="114786" name="Rectangle 98"/>
          <p:cNvSpPr>
            <a:spLocks noChangeArrowheads="1"/>
          </p:cNvSpPr>
          <p:nvPr/>
        </p:nvSpPr>
        <p:spPr bwMode="auto">
          <a:xfrm>
            <a:off x="234950" y="1584325"/>
            <a:ext cx="2425700" cy="10922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87" name="Rectangle 99"/>
          <p:cNvSpPr>
            <a:spLocks noChangeArrowheads="1"/>
          </p:cNvSpPr>
          <p:nvPr/>
        </p:nvSpPr>
        <p:spPr bwMode="auto">
          <a:xfrm>
            <a:off x="327025" y="1633538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0033"/>
                </a:solidFill>
              </a:rPr>
              <a:t>BDE   </a:t>
            </a:r>
            <a:r>
              <a:rPr lang="en-US" sz="1600" b="1" u="sng">
                <a:solidFill>
                  <a:srgbClr val="FF0033"/>
                </a:solidFill>
              </a:rPr>
              <a:t>EXEC / PLAN</a:t>
            </a:r>
            <a:r>
              <a:rPr lang="en-US" sz="1600" b="1">
                <a:solidFill>
                  <a:srgbClr val="FF0033"/>
                </a:solidFill>
              </a:rPr>
              <a:t>   %</a:t>
            </a:r>
          </a:p>
        </p:txBody>
      </p:sp>
      <p:sp>
        <p:nvSpPr>
          <p:cNvPr id="114788" name="Rectangle 100"/>
          <p:cNvSpPr>
            <a:spLocks noChangeArrowheads="1"/>
          </p:cNvSpPr>
          <p:nvPr/>
        </p:nvSpPr>
        <p:spPr bwMode="auto">
          <a:xfrm>
            <a:off x="269875" y="2014538"/>
            <a:ext cx="2397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solidFill>
                  <a:srgbClr val="FF0033"/>
                </a:solidFill>
              </a:rPr>
              <a:t>CM          9 / 20    45%   </a:t>
            </a:r>
          </a:p>
          <a:p>
            <a:r>
              <a:rPr lang="en-US" sz="1600">
                <a:solidFill>
                  <a:srgbClr val="FF0033"/>
                </a:solidFill>
              </a:rPr>
              <a:t>SURV    42 / 118   36%</a:t>
            </a:r>
            <a:r>
              <a:rPr lang="en-US" sz="1600"/>
              <a:t>  </a:t>
            </a:r>
          </a:p>
        </p:txBody>
      </p:sp>
      <p:sp>
        <p:nvSpPr>
          <p:cNvPr id="114789" name="Freeform 101"/>
          <p:cNvSpPr>
            <a:spLocks/>
          </p:cNvSpPr>
          <p:nvPr/>
        </p:nvSpPr>
        <p:spPr bwMode="auto">
          <a:xfrm>
            <a:off x="4384675" y="1031875"/>
            <a:ext cx="1655763" cy="2784475"/>
          </a:xfrm>
          <a:custGeom>
            <a:avLst/>
            <a:gdLst/>
            <a:ahLst/>
            <a:cxnLst>
              <a:cxn ang="0">
                <a:pos x="457" y="266"/>
              </a:cxn>
              <a:cxn ang="0">
                <a:pos x="452" y="234"/>
              </a:cxn>
              <a:cxn ang="0">
                <a:pos x="440" y="199"/>
              </a:cxn>
              <a:cxn ang="0">
                <a:pos x="396" y="120"/>
              </a:cxn>
              <a:cxn ang="0">
                <a:pos x="324" y="60"/>
              </a:cxn>
              <a:cxn ang="0">
                <a:pos x="202" y="1"/>
              </a:cxn>
              <a:cxn ang="0">
                <a:pos x="101" y="0"/>
              </a:cxn>
              <a:cxn ang="0">
                <a:pos x="27" y="51"/>
              </a:cxn>
              <a:cxn ang="0">
                <a:pos x="12" y="78"/>
              </a:cxn>
              <a:cxn ang="0">
                <a:pos x="10" y="111"/>
              </a:cxn>
              <a:cxn ang="0">
                <a:pos x="0" y="206"/>
              </a:cxn>
              <a:cxn ang="0">
                <a:pos x="6" y="301"/>
              </a:cxn>
              <a:cxn ang="0">
                <a:pos x="18" y="391"/>
              </a:cxn>
              <a:cxn ang="0">
                <a:pos x="33" y="482"/>
              </a:cxn>
              <a:cxn ang="0">
                <a:pos x="59" y="582"/>
              </a:cxn>
              <a:cxn ang="0">
                <a:pos x="81" y="706"/>
              </a:cxn>
              <a:cxn ang="0">
                <a:pos x="89" y="784"/>
              </a:cxn>
              <a:cxn ang="0">
                <a:pos x="98" y="861"/>
              </a:cxn>
              <a:cxn ang="0">
                <a:pos x="130" y="983"/>
              </a:cxn>
              <a:cxn ang="0">
                <a:pos x="177" y="1143"/>
              </a:cxn>
              <a:cxn ang="0">
                <a:pos x="254" y="1298"/>
              </a:cxn>
              <a:cxn ang="0">
                <a:pos x="311" y="1413"/>
              </a:cxn>
              <a:cxn ang="0">
                <a:pos x="384" y="1521"/>
              </a:cxn>
              <a:cxn ang="0">
                <a:pos x="456" y="1607"/>
              </a:cxn>
              <a:cxn ang="0">
                <a:pos x="516" y="1669"/>
              </a:cxn>
              <a:cxn ang="0">
                <a:pos x="547" y="1693"/>
              </a:cxn>
              <a:cxn ang="0">
                <a:pos x="585" y="1708"/>
              </a:cxn>
              <a:cxn ang="0">
                <a:pos x="678" y="1740"/>
              </a:cxn>
              <a:cxn ang="0">
                <a:pos x="742" y="1753"/>
              </a:cxn>
              <a:cxn ang="0">
                <a:pos x="806" y="1753"/>
              </a:cxn>
              <a:cxn ang="0">
                <a:pos x="897" y="1733"/>
              </a:cxn>
              <a:cxn ang="0">
                <a:pos x="1004" y="1660"/>
              </a:cxn>
              <a:cxn ang="0">
                <a:pos x="1026" y="1600"/>
              </a:cxn>
              <a:cxn ang="0">
                <a:pos x="1027" y="1590"/>
              </a:cxn>
              <a:cxn ang="0">
                <a:pos x="1030" y="1583"/>
              </a:cxn>
              <a:cxn ang="0">
                <a:pos x="1034" y="1557"/>
              </a:cxn>
              <a:cxn ang="0">
                <a:pos x="1038" y="1534"/>
              </a:cxn>
              <a:cxn ang="0">
                <a:pos x="1042" y="1509"/>
              </a:cxn>
              <a:cxn ang="0">
                <a:pos x="1026" y="1444"/>
              </a:cxn>
              <a:cxn ang="0">
                <a:pos x="978" y="1362"/>
              </a:cxn>
              <a:cxn ang="0">
                <a:pos x="912" y="1284"/>
              </a:cxn>
              <a:cxn ang="0">
                <a:pos x="867" y="1235"/>
              </a:cxn>
              <a:cxn ang="0">
                <a:pos x="823" y="1181"/>
              </a:cxn>
              <a:cxn ang="0">
                <a:pos x="775" y="1117"/>
              </a:cxn>
              <a:cxn ang="0">
                <a:pos x="721" y="1054"/>
              </a:cxn>
              <a:cxn ang="0">
                <a:pos x="699" y="1034"/>
              </a:cxn>
              <a:cxn ang="0">
                <a:pos x="693" y="1018"/>
              </a:cxn>
            </a:cxnLst>
            <a:rect l="0" t="0" r="r" b="b"/>
            <a:pathLst>
              <a:path w="1043" h="1754">
                <a:moveTo>
                  <a:pt x="457" y="266"/>
                </a:moveTo>
                <a:lnTo>
                  <a:pt x="452" y="234"/>
                </a:lnTo>
                <a:lnTo>
                  <a:pt x="440" y="199"/>
                </a:lnTo>
                <a:lnTo>
                  <a:pt x="396" y="120"/>
                </a:lnTo>
                <a:lnTo>
                  <a:pt x="324" y="60"/>
                </a:lnTo>
                <a:lnTo>
                  <a:pt x="202" y="1"/>
                </a:lnTo>
                <a:lnTo>
                  <a:pt x="101" y="0"/>
                </a:lnTo>
                <a:lnTo>
                  <a:pt x="27" y="51"/>
                </a:lnTo>
                <a:lnTo>
                  <a:pt x="12" y="78"/>
                </a:lnTo>
                <a:lnTo>
                  <a:pt x="10" y="111"/>
                </a:lnTo>
                <a:lnTo>
                  <a:pt x="0" y="206"/>
                </a:lnTo>
                <a:lnTo>
                  <a:pt x="6" y="301"/>
                </a:lnTo>
                <a:lnTo>
                  <a:pt x="18" y="391"/>
                </a:lnTo>
                <a:lnTo>
                  <a:pt x="33" y="482"/>
                </a:lnTo>
                <a:lnTo>
                  <a:pt x="59" y="582"/>
                </a:lnTo>
                <a:lnTo>
                  <a:pt x="81" y="706"/>
                </a:lnTo>
                <a:lnTo>
                  <a:pt x="89" y="784"/>
                </a:lnTo>
                <a:lnTo>
                  <a:pt x="98" y="861"/>
                </a:lnTo>
                <a:lnTo>
                  <a:pt x="130" y="983"/>
                </a:lnTo>
                <a:lnTo>
                  <a:pt x="177" y="1143"/>
                </a:lnTo>
                <a:lnTo>
                  <a:pt x="254" y="1298"/>
                </a:lnTo>
                <a:lnTo>
                  <a:pt x="311" y="1413"/>
                </a:lnTo>
                <a:lnTo>
                  <a:pt x="384" y="1521"/>
                </a:lnTo>
                <a:lnTo>
                  <a:pt x="456" y="1607"/>
                </a:lnTo>
                <a:lnTo>
                  <a:pt x="516" y="1669"/>
                </a:lnTo>
                <a:lnTo>
                  <a:pt x="547" y="1693"/>
                </a:lnTo>
                <a:lnTo>
                  <a:pt x="585" y="1708"/>
                </a:lnTo>
                <a:lnTo>
                  <a:pt x="678" y="1740"/>
                </a:lnTo>
                <a:lnTo>
                  <a:pt x="742" y="1753"/>
                </a:lnTo>
                <a:lnTo>
                  <a:pt x="806" y="1753"/>
                </a:lnTo>
                <a:lnTo>
                  <a:pt x="897" y="1733"/>
                </a:lnTo>
                <a:lnTo>
                  <a:pt x="1004" y="1660"/>
                </a:lnTo>
                <a:lnTo>
                  <a:pt x="1026" y="1600"/>
                </a:lnTo>
                <a:lnTo>
                  <a:pt x="1027" y="1590"/>
                </a:lnTo>
                <a:lnTo>
                  <a:pt x="1030" y="1583"/>
                </a:lnTo>
                <a:lnTo>
                  <a:pt x="1034" y="1557"/>
                </a:lnTo>
                <a:lnTo>
                  <a:pt x="1038" y="1534"/>
                </a:lnTo>
                <a:lnTo>
                  <a:pt x="1042" y="1509"/>
                </a:lnTo>
                <a:lnTo>
                  <a:pt x="1026" y="1444"/>
                </a:lnTo>
                <a:lnTo>
                  <a:pt x="978" y="1362"/>
                </a:lnTo>
                <a:lnTo>
                  <a:pt x="912" y="1284"/>
                </a:lnTo>
                <a:lnTo>
                  <a:pt x="867" y="1235"/>
                </a:lnTo>
                <a:lnTo>
                  <a:pt x="823" y="1181"/>
                </a:lnTo>
                <a:lnTo>
                  <a:pt x="775" y="1117"/>
                </a:lnTo>
                <a:lnTo>
                  <a:pt x="721" y="1054"/>
                </a:lnTo>
                <a:lnTo>
                  <a:pt x="699" y="1034"/>
                </a:lnTo>
                <a:lnTo>
                  <a:pt x="693" y="1018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90" name="Freeform 102"/>
          <p:cNvSpPr>
            <a:spLocks/>
          </p:cNvSpPr>
          <p:nvPr/>
        </p:nvSpPr>
        <p:spPr bwMode="auto">
          <a:xfrm>
            <a:off x="4913313" y="4049713"/>
            <a:ext cx="842962" cy="2301875"/>
          </a:xfrm>
          <a:custGeom>
            <a:avLst/>
            <a:gdLst/>
            <a:ahLst/>
            <a:cxnLst>
              <a:cxn ang="0">
                <a:pos x="525" y="472"/>
              </a:cxn>
              <a:cxn ang="0">
                <a:pos x="530" y="394"/>
              </a:cxn>
              <a:cxn ang="0">
                <a:pos x="528" y="315"/>
              </a:cxn>
              <a:cxn ang="0">
                <a:pos x="519" y="208"/>
              </a:cxn>
              <a:cxn ang="0">
                <a:pos x="490" y="119"/>
              </a:cxn>
              <a:cxn ang="0">
                <a:pos x="462" y="49"/>
              </a:cxn>
              <a:cxn ang="0">
                <a:pos x="419" y="14"/>
              </a:cxn>
              <a:cxn ang="0">
                <a:pos x="383" y="0"/>
              </a:cxn>
              <a:cxn ang="0">
                <a:pos x="344" y="11"/>
              </a:cxn>
              <a:cxn ang="0">
                <a:pos x="312" y="18"/>
              </a:cxn>
              <a:cxn ang="0">
                <a:pos x="285" y="39"/>
              </a:cxn>
              <a:cxn ang="0">
                <a:pos x="229" y="119"/>
              </a:cxn>
              <a:cxn ang="0">
                <a:pos x="210" y="171"/>
              </a:cxn>
              <a:cxn ang="0">
                <a:pos x="199" y="229"/>
              </a:cxn>
              <a:cxn ang="0">
                <a:pos x="180" y="324"/>
              </a:cxn>
              <a:cxn ang="0">
                <a:pos x="163" y="423"/>
              </a:cxn>
              <a:cxn ang="0">
                <a:pos x="133" y="563"/>
              </a:cxn>
              <a:cxn ang="0">
                <a:pos x="108" y="667"/>
              </a:cxn>
              <a:cxn ang="0">
                <a:pos x="69" y="814"/>
              </a:cxn>
              <a:cxn ang="0">
                <a:pos x="52" y="881"/>
              </a:cxn>
              <a:cxn ang="0">
                <a:pos x="35" y="963"/>
              </a:cxn>
              <a:cxn ang="0">
                <a:pos x="21" y="1067"/>
              </a:cxn>
              <a:cxn ang="0">
                <a:pos x="5" y="1210"/>
              </a:cxn>
              <a:cxn ang="0">
                <a:pos x="0" y="1253"/>
              </a:cxn>
              <a:cxn ang="0">
                <a:pos x="5" y="1296"/>
              </a:cxn>
              <a:cxn ang="0">
                <a:pos x="12" y="1318"/>
              </a:cxn>
              <a:cxn ang="0">
                <a:pos x="24" y="1338"/>
              </a:cxn>
              <a:cxn ang="0">
                <a:pos x="41" y="1366"/>
              </a:cxn>
              <a:cxn ang="0">
                <a:pos x="57" y="1391"/>
              </a:cxn>
              <a:cxn ang="0">
                <a:pos x="78" y="1409"/>
              </a:cxn>
              <a:cxn ang="0">
                <a:pos x="125" y="1436"/>
              </a:cxn>
              <a:cxn ang="0">
                <a:pos x="156" y="1449"/>
              </a:cxn>
              <a:cxn ang="0">
                <a:pos x="190" y="1449"/>
              </a:cxn>
              <a:cxn ang="0">
                <a:pos x="241" y="1439"/>
              </a:cxn>
              <a:cxn ang="0">
                <a:pos x="315" y="1399"/>
              </a:cxn>
              <a:cxn ang="0">
                <a:pos x="329" y="1379"/>
              </a:cxn>
              <a:cxn ang="0">
                <a:pos x="339" y="1354"/>
              </a:cxn>
              <a:cxn ang="0">
                <a:pos x="357" y="1296"/>
              </a:cxn>
              <a:cxn ang="0">
                <a:pos x="367" y="1266"/>
              </a:cxn>
              <a:cxn ang="0">
                <a:pos x="372" y="1235"/>
              </a:cxn>
              <a:cxn ang="0">
                <a:pos x="377" y="1216"/>
              </a:cxn>
              <a:cxn ang="0">
                <a:pos x="380" y="1200"/>
              </a:cxn>
              <a:cxn ang="0">
                <a:pos x="390" y="1171"/>
              </a:cxn>
              <a:cxn ang="0">
                <a:pos x="397" y="1142"/>
              </a:cxn>
              <a:cxn ang="0">
                <a:pos x="398" y="1132"/>
              </a:cxn>
              <a:cxn ang="0">
                <a:pos x="400" y="1121"/>
              </a:cxn>
            </a:cxnLst>
            <a:rect l="0" t="0" r="r" b="b"/>
            <a:pathLst>
              <a:path w="531" h="1450">
                <a:moveTo>
                  <a:pt x="525" y="472"/>
                </a:moveTo>
                <a:lnTo>
                  <a:pt x="530" y="394"/>
                </a:lnTo>
                <a:lnTo>
                  <a:pt x="528" y="315"/>
                </a:lnTo>
                <a:lnTo>
                  <a:pt x="519" y="208"/>
                </a:lnTo>
                <a:lnTo>
                  <a:pt x="490" y="119"/>
                </a:lnTo>
                <a:lnTo>
                  <a:pt x="462" y="49"/>
                </a:lnTo>
                <a:lnTo>
                  <a:pt x="419" y="14"/>
                </a:lnTo>
                <a:lnTo>
                  <a:pt x="383" y="0"/>
                </a:lnTo>
                <a:lnTo>
                  <a:pt x="344" y="11"/>
                </a:lnTo>
                <a:lnTo>
                  <a:pt x="312" y="18"/>
                </a:lnTo>
                <a:lnTo>
                  <a:pt x="285" y="39"/>
                </a:lnTo>
                <a:lnTo>
                  <a:pt x="229" y="119"/>
                </a:lnTo>
                <a:lnTo>
                  <a:pt x="210" y="171"/>
                </a:lnTo>
                <a:lnTo>
                  <a:pt x="199" y="229"/>
                </a:lnTo>
                <a:lnTo>
                  <a:pt x="180" y="324"/>
                </a:lnTo>
                <a:lnTo>
                  <a:pt x="163" y="423"/>
                </a:lnTo>
                <a:lnTo>
                  <a:pt x="133" y="563"/>
                </a:lnTo>
                <a:lnTo>
                  <a:pt x="108" y="667"/>
                </a:lnTo>
                <a:lnTo>
                  <a:pt x="69" y="814"/>
                </a:lnTo>
                <a:lnTo>
                  <a:pt x="52" y="881"/>
                </a:lnTo>
                <a:lnTo>
                  <a:pt x="35" y="963"/>
                </a:lnTo>
                <a:lnTo>
                  <a:pt x="21" y="1067"/>
                </a:lnTo>
                <a:lnTo>
                  <a:pt x="5" y="1210"/>
                </a:lnTo>
                <a:lnTo>
                  <a:pt x="0" y="1253"/>
                </a:lnTo>
                <a:lnTo>
                  <a:pt x="5" y="1296"/>
                </a:lnTo>
                <a:lnTo>
                  <a:pt x="12" y="1318"/>
                </a:lnTo>
                <a:lnTo>
                  <a:pt x="24" y="1338"/>
                </a:lnTo>
                <a:lnTo>
                  <a:pt x="41" y="1366"/>
                </a:lnTo>
                <a:lnTo>
                  <a:pt x="57" y="1391"/>
                </a:lnTo>
                <a:lnTo>
                  <a:pt x="78" y="1409"/>
                </a:lnTo>
                <a:lnTo>
                  <a:pt x="125" y="1436"/>
                </a:lnTo>
                <a:lnTo>
                  <a:pt x="156" y="1449"/>
                </a:lnTo>
                <a:lnTo>
                  <a:pt x="190" y="1449"/>
                </a:lnTo>
                <a:lnTo>
                  <a:pt x="241" y="1439"/>
                </a:lnTo>
                <a:lnTo>
                  <a:pt x="315" y="1399"/>
                </a:lnTo>
                <a:lnTo>
                  <a:pt x="329" y="1379"/>
                </a:lnTo>
                <a:lnTo>
                  <a:pt x="339" y="1354"/>
                </a:lnTo>
                <a:lnTo>
                  <a:pt x="357" y="1296"/>
                </a:lnTo>
                <a:lnTo>
                  <a:pt x="367" y="1266"/>
                </a:lnTo>
                <a:lnTo>
                  <a:pt x="372" y="1235"/>
                </a:lnTo>
                <a:lnTo>
                  <a:pt x="377" y="1216"/>
                </a:lnTo>
                <a:lnTo>
                  <a:pt x="380" y="1200"/>
                </a:lnTo>
                <a:lnTo>
                  <a:pt x="390" y="1171"/>
                </a:lnTo>
                <a:lnTo>
                  <a:pt x="397" y="1142"/>
                </a:lnTo>
                <a:lnTo>
                  <a:pt x="398" y="1132"/>
                </a:lnTo>
                <a:lnTo>
                  <a:pt x="400" y="1121"/>
                </a:lnTo>
              </a:path>
            </a:pathLst>
          </a:custGeom>
          <a:noFill/>
          <a:ln w="25400" cap="rnd" cmpd="sng">
            <a:solidFill>
              <a:srgbClr val="0040B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" name="Group 105"/>
          <p:cNvGrpSpPr>
            <a:grpSpLocks/>
          </p:cNvGrpSpPr>
          <p:nvPr/>
        </p:nvGrpSpPr>
        <p:grpSpPr bwMode="auto">
          <a:xfrm>
            <a:off x="5629275" y="5207000"/>
            <a:ext cx="196850" cy="177800"/>
            <a:chOff x="3546" y="3462"/>
            <a:chExt cx="124" cy="112"/>
          </a:xfrm>
        </p:grpSpPr>
        <p:sp>
          <p:nvSpPr>
            <p:cNvPr id="114791" name="Line 103"/>
            <p:cNvSpPr>
              <a:spLocks noChangeShapeType="1"/>
            </p:cNvSpPr>
            <p:nvPr/>
          </p:nvSpPr>
          <p:spPr bwMode="auto">
            <a:xfrm>
              <a:off x="3546" y="3462"/>
              <a:ext cx="124" cy="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2" name="Line 104"/>
            <p:cNvSpPr>
              <a:spLocks noChangeShapeType="1"/>
            </p:cNvSpPr>
            <p:nvPr/>
          </p:nvSpPr>
          <p:spPr bwMode="auto">
            <a:xfrm>
              <a:off x="3546" y="3558"/>
              <a:ext cx="124" cy="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08"/>
          <p:cNvGrpSpPr>
            <a:grpSpLocks/>
          </p:cNvGrpSpPr>
          <p:nvPr/>
        </p:nvGrpSpPr>
        <p:grpSpPr bwMode="auto">
          <a:xfrm>
            <a:off x="5302250" y="2165350"/>
            <a:ext cx="196850" cy="177800"/>
            <a:chOff x="3340" y="1546"/>
            <a:chExt cx="124" cy="112"/>
          </a:xfrm>
        </p:grpSpPr>
        <p:sp>
          <p:nvSpPr>
            <p:cNvPr id="114794" name="Line 106"/>
            <p:cNvSpPr>
              <a:spLocks noChangeShapeType="1"/>
            </p:cNvSpPr>
            <p:nvPr/>
          </p:nvSpPr>
          <p:spPr bwMode="auto">
            <a:xfrm flipV="1">
              <a:off x="3340" y="1642"/>
              <a:ext cx="124" cy="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5" name="Line 107"/>
            <p:cNvSpPr>
              <a:spLocks noChangeShapeType="1"/>
            </p:cNvSpPr>
            <p:nvPr/>
          </p:nvSpPr>
          <p:spPr bwMode="auto">
            <a:xfrm flipV="1">
              <a:off x="3340" y="1546"/>
              <a:ext cx="124" cy="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1143000"/>
          </a:xfrm>
          <a:noFill/>
          <a:ln/>
        </p:spPr>
        <p:txBody>
          <a:bodyPr/>
          <a:lstStyle/>
          <a:p>
            <a:r>
              <a:rPr lang="en-US" smtClean="0"/>
              <a:t>DEFENSIVE PREPARATION</a:t>
            </a:r>
            <a:br>
              <a:rPr lang="en-US" smtClean="0"/>
            </a:br>
            <a:r>
              <a:rPr lang="en-US" smtClean="0"/>
              <a:t> DECISION POINTS</a:t>
            </a:r>
            <a:endParaRPr lang="en-US"/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374650" y="1646238"/>
            <a:ext cx="8594725" cy="5410200"/>
            <a:chOff x="236" y="1037"/>
            <a:chExt cx="5414" cy="3408"/>
          </a:xfrm>
        </p:grpSpPr>
        <p:sp>
          <p:nvSpPr>
            <p:cNvPr id="303108" name="Rectangle 1028"/>
            <p:cNvSpPr>
              <a:spLocks noChangeArrowheads="1"/>
            </p:cNvSpPr>
            <p:nvPr/>
          </p:nvSpPr>
          <p:spPr bwMode="auto">
            <a:xfrm>
              <a:off x="236" y="1045"/>
              <a:ext cx="272" cy="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/>
                <a:t>DP</a:t>
              </a:r>
            </a:p>
            <a:p>
              <a:endParaRPr lang="en-US" sz="1400" b="1"/>
            </a:p>
            <a:p>
              <a:r>
                <a:rPr lang="en-US" sz="1400" b="1"/>
                <a:t>1</a:t>
              </a:r>
            </a:p>
            <a:p>
              <a:endParaRPr lang="en-US" sz="1400" b="1"/>
            </a:p>
            <a:p>
              <a:endParaRPr lang="en-US" sz="1400" b="1"/>
            </a:p>
            <a:p>
              <a:endParaRPr lang="en-US" sz="1400" b="1"/>
            </a:p>
            <a:p>
              <a:endParaRPr lang="en-US" sz="1400" b="1"/>
            </a:p>
            <a:p>
              <a:r>
                <a:rPr lang="en-US" sz="1400" b="1"/>
                <a:t>2</a:t>
              </a:r>
            </a:p>
            <a:p>
              <a:endParaRPr lang="en-US" sz="1400" b="1"/>
            </a:p>
            <a:p>
              <a:endParaRPr lang="en-US" sz="1400" b="1"/>
            </a:p>
            <a:p>
              <a:endParaRPr lang="en-US" sz="1400" b="1"/>
            </a:p>
            <a:p>
              <a:endParaRPr lang="en-US" sz="1400" b="1"/>
            </a:p>
            <a:p>
              <a:endParaRPr lang="en-US" sz="1400" b="1"/>
            </a:p>
            <a:p>
              <a:endParaRPr lang="en-US" sz="1400" b="1"/>
            </a:p>
            <a:p>
              <a:r>
                <a:rPr lang="en-US" sz="1400" b="1"/>
                <a:t>3</a:t>
              </a:r>
            </a:p>
            <a:p>
              <a:endParaRPr lang="en-US" sz="1400" b="1"/>
            </a:p>
            <a:p>
              <a:endParaRPr lang="en-US" sz="1400" b="1"/>
            </a:p>
            <a:p>
              <a:endParaRPr lang="en-US" sz="1400" b="1"/>
            </a:p>
            <a:p>
              <a:endParaRPr lang="en-US" sz="1400" b="1"/>
            </a:p>
            <a:p>
              <a:r>
                <a:rPr lang="en-US" sz="1400" b="1"/>
                <a:t>4</a:t>
              </a:r>
            </a:p>
          </p:txBody>
        </p:sp>
        <p:sp>
          <p:nvSpPr>
            <p:cNvPr id="303109" name="Rectangle 1029"/>
            <p:cNvSpPr>
              <a:spLocks noChangeArrowheads="1"/>
            </p:cNvSpPr>
            <p:nvPr/>
          </p:nvSpPr>
          <p:spPr bwMode="auto">
            <a:xfrm>
              <a:off x="1466" y="1037"/>
              <a:ext cx="1483" cy="3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/>
                <a:t>        Friendly</a:t>
              </a:r>
            </a:p>
            <a:p>
              <a:endParaRPr lang="en-US" sz="1400" b="1"/>
            </a:p>
            <a:p>
              <a:r>
                <a:rPr lang="en-US" sz="1400" b="1"/>
                <a:t>* TF __  vehicle positions </a:t>
              </a:r>
            </a:p>
            <a:p>
              <a:r>
                <a:rPr lang="en-US" sz="1400" b="1"/>
                <a:t>  sited and staked</a:t>
              </a:r>
            </a:p>
            <a:p>
              <a:r>
                <a:rPr lang="en-US" sz="1400" b="1"/>
                <a:t>*  &gt; 50% ATD complete</a:t>
              </a:r>
            </a:p>
            <a:p>
              <a:r>
                <a:rPr lang="en-US" sz="1400" b="1"/>
                <a:t>* NLT 211800 April</a:t>
              </a:r>
            </a:p>
            <a:p>
              <a:endParaRPr lang="en-US" sz="1400" b="1"/>
            </a:p>
            <a:p>
              <a:r>
                <a:rPr lang="en-US" sz="1400" b="1"/>
                <a:t>* 90% of M1, M2, BSFV</a:t>
              </a:r>
            </a:p>
            <a:p>
              <a:r>
                <a:rPr lang="en-US" sz="1400" b="1"/>
                <a:t>  dug in @ 221800 APR</a:t>
              </a:r>
            </a:p>
            <a:p>
              <a:r>
                <a:rPr lang="en-US" sz="1400" b="1"/>
                <a:t>* &lt;90% of ME TF dug in</a:t>
              </a:r>
            </a:p>
            <a:p>
              <a:r>
                <a:rPr lang="en-US" sz="1400" b="1"/>
                <a:t>  @ 221800 April</a:t>
              </a:r>
            </a:p>
            <a:p>
              <a:endParaRPr lang="en-US" sz="1400" b="1"/>
            </a:p>
            <a:p>
              <a:r>
                <a:rPr lang="en-US" sz="1400" b="1"/>
                <a:t>&gt;90 % of planned </a:t>
              </a:r>
            </a:p>
            <a:p>
              <a:r>
                <a:rPr lang="en-US" sz="1400" b="1"/>
                <a:t>survivability positions</a:t>
              </a:r>
            </a:p>
            <a:p>
              <a:r>
                <a:rPr lang="en-US" sz="1400" b="1"/>
                <a:t>complete; unable to</a:t>
              </a:r>
            </a:p>
            <a:p>
              <a:r>
                <a:rPr lang="en-US" sz="1400" b="1"/>
                <a:t>complete CM plan; </a:t>
              </a:r>
            </a:p>
            <a:p>
              <a:r>
                <a:rPr lang="en-US" sz="1400" b="1"/>
                <a:t>Volcano’s &lt; 50% FMC</a:t>
              </a:r>
            </a:p>
            <a:p>
              <a:endParaRPr lang="en-US" sz="1400" b="1"/>
            </a:p>
            <a:p>
              <a:r>
                <a:rPr lang="en-US" sz="1400" b="1"/>
                <a:t>* Under CM Glidepath  </a:t>
              </a:r>
            </a:p>
            <a:p>
              <a:r>
                <a:rPr lang="en-US" sz="1400" b="1"/>
                <a:t>  Executed &lt; 70% planned</a:t>
              </a:r>
            </a:p>
            <a:p>
              <a:r>
                <a:rPr lang="en-US" sz="1400" b="1"/>
                <a:t>  CM effort on AA or EA</a:t>
              </a:r>
            </a:p>
            <a:p>
              <a:r>
                <a:rPr lang="en-US" sz="1400" b="1"/>
                <a:t>* Review at 230100 April</a:t>
              </a:r>
            </a:p>
            <a:p>
              <a:endParaRPr lang="en-US" sz="1400" b="1"/>
            </a:p>
            <a:p>
              <a:endParaRPr lang="en-US" sz="1400" b="1"/>
            </a:p>
          </p:txBody>
        </p:sp>
        <p:sp>
          <p:nvSpPr>
            <p:cNvPr id="303110" name="Rectangle 1030"/>
            <p:cNvSpPr>
              <a:spLocks noChangeArrowheads="1"/>
            </p:cNvSpPr>
            <p:nvPr/>
          </p:nvSpPr>
          <p:spPr bwMode="auto">
            <a:xfrm>
              <a:off x="2894" y="1037"/>
              <a:ext cx="1338" cy="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/>
                <a:t>            Enemy</a:t>
              </a:r>
            </a:p>
            <a:p>
              <a:endParaRPr lang="en-US" sz="1400" b="1"/>
            </a:p>
            <a:p>
              <a:r>
                <a:rPr lang="en-US" sz="1400" b="1"/>
                <a:t>No loss of blades</a:t>
              </a:r>
            </a:p>
            <a:p>
              <a:r>
                <a:rPr lang="en-US" sz="1400" b="1"/>
                <a:t>To enemy action</a:t>
              </a:r>
            </a:p>
            <a:p>
              <a:endParaRPr lang="en-US" sz="1400" b="1"/>
            </a:p>
            <a:p>
              <a:endParaRPr lang="en-US" sz="1400" b="1"/>
            </a:p>
            <a:p>
              <a:endParaRPr lang="en-US" sz="1400" b="1"/>
            </a:p>
            <a:p>
              <a:r>
                <a:rPr lang="en-US" sz="1400" b="1"/>
                <a:t>No loss of blades</a:t>
              </a:r>
            </a:p>
            <a:p>
              <a:r>
                <a:rPr lang="en-US" sz="1400" b="1"/>
                <a:t>To enemy action</a:t>
              </a:r>
            </a:p>
            <a:p>
              <a:endParaRPr lang="en-US" sz="1400" b="1"/>
            </a:p>
            <a:p>
              <a:endParaRPr lang="en-US" sz="1400" b="1"/>
            </a:p>
            <a:p>
              <a:endParaRPr lang="en-US" sz="1400" b="1"/>
            </a:p>
            <a:p>
              <a:r>
                <a:rPr lang="en-US" sz="1400" b="1"/>
                <a:t>Enemy Recon &amp; FD/</a:t>
              </a:r>
            </a:p>
            <a:p>
              <a:r>
                <a:rPr lang="en-US" sz="1400" b="1"/>
                <a:t>RD fight is successful;</a:t>
              </a:r>
            </a:p>
            <a:p>
              <a:r>
                <a:rPr lang="en-US" sz="1400" b="1"/>
                <a:t>Expect both MRR in</a:t>
              </a:r>
            </a:p>
            <a:p>
              <a:r>
                <a:rPr lang="en-US" sz="1400" b="1"/>
                <a:t>2-Up/2-Back Formation</a:t>
              </a:r>
            </a:p>
            <a:p>
              <a:endParaRPr lang="en-US" sz="1400" b="1"/>
            </a:p>
            <a:p>
              <a:endParaRPr lang="en-US" sz="1400" b="1"/>
            </a:p>
            <a:p>
              <a:r>
                <a:rPr lang="en-US" sz="1400" b="1"/>
                <a:t>Enemy Recon &amp; FD/</a:t>
              </a:r>
            </a:p>
            <a:p>
              <a:r>
                <a:rPr lang="en-US" sz="1400" b="1"/>
                <a:t>RD fight is successful;</a:t>
              </a:r>
            </a:p>
            <a:p>
              <a:r>
                <a:rPr lang="en-US" sz="1400" b="1"/>
                <a:t>Expect 2-Up/2-Back</a:t>
              </a:r>
            </a:p>
            <a:p>
              <a:r>
                <a:rPr lang="en-US" sz="1400" b="1"/>
                <a:t>Formation along a</a:t>
              </a:r>
            </a:p>
            <a:p>
              <a:r>
                <a:rPr lang="en-US" sz="1400" b="1"/>
                <a:t>specific AA</a:t>
              </a:r>
            </a:p>
          </p:txBody>
        </p:sp>
        <p:sp>
          <p:nvSpPr>
            <p:cNvPr id="303111" name="Rectangle 1031"/>
            <p:cNvSpPr>
              <a:spLocks noChangeArrowheads="1"/>
            </p:cNvSpPr>
            <p:nvPr/>
          </p:nvSpPr>
          <p:spPr bwMode="auto">
            <a:xfrm>
              <a:off x="4152" y="1037"/>
              <a:ext cx="1498" cy="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/>
                <a:t>         Action</a:t>
              </a:r>
            </a:p>
            <a:p>
              <a:endParaRPr lang="en-US" sz="1400" b="1"/>
            </a:p>
            <a:p>
              <a:r>
                <a:rPr lang="en-US" sz="1400" b="1"/>
                <a:t>Shift 75% of available</a:t>
              </a:r>
            </a:p>
            <a:p>
              <a:r>
                <a:rPr lang="en-US" sz="1400" b="1"/>
                <a:t>blade teams to begin</a:t>
              </a:r>
            </a:p>
            <a:p>
              <a:r>
                <a:rPr lang="en-US" sz="1400" b="1"/>
                <a:t>TF____ survivability;Shift </a:t>
              </a:r>
            </a:p>
            <a:p>
              <a:r>
                <a:rPr lang="en-US" sz="1400" b="1"/>
                <a:t>remainder &gt; 90% ATD</a:t>
              </a:r>
            </a:p>
            <a:p>
              <a:endParaRPr lang="en-US" sz="1400" b="1"/>
            </a:p>
            <a:p>
              <a:r>
                <a:rPr lang="en-US" sz="1400" b="1"/>
                <a:t> Shift blades to</a:t>
              </a:r>
            </a:p>
            <a:p>
              <a:r>
                <a:rPr lang="en-US" sz="1400" b="1"/>
                <a:t>TF____</a:t>
              </a:r>
            </a:p>
            <a:p>
              <a:r>
                <a:rPr lang="en-US" sz="1400" b="1"/>
                <a:t>- Change standard</a:t>
              </a:r>
            </a:p>
            <a:p>
              <a:r>
                <a:rPr lang="en-US" sz="1400" b="1"/>
                <a:t>from two tier to one tier</a:t>
              </a:r>
            </a:p>
            <a:p>
              <a:endParaRPr lang="en-US" sz="1400" b="1"/>
            </a:p>
            <a:p>
              <a:r>
                <a:rPr lang="en-US" sz="1400" b="1"/>
                <a:t>Blades shift to</a:t>
              </a:r>
            </a:p>
            <a:p>
              <a:r>
                <a:rPr lang="en-US" sz="1400" b="1"/>
                <a:t>dig 1100m Type-2</a:t>
              </a:r>
            </a:p>
            <a:p>
              <a:r>
                <a:rPr lang="en-US" sz="1400" b="1"/>
                <a:t>Anti-Tank Berm</a:t>
              </a:r>
            </a:p>
            <a:p>
              <a:r>
                <a:rPr lang="en-US" sz="1400" b="1"/>
                <a:t>to reinforce TF___ @</a:t>
              </a:r>
            </a:p>
            <a:p>
              <a:r>
                <a:rPr lang="en-US" sz="1400" b="1"/>
                <a:t>expected penetration</a:t>
              </a:r>
            </a:p>
            <a:p>
              <a:endParaRPr lang="en-US" sz="1400" b="1"/>
            </a:p>
            <a:p>
              <a:r>
                <a:rPr lang="en-US" sz="1400" b="1"/>
                <a:t>Allocate 4-hr volcano</a:t>
              </a:r>
            </a:p>
            <a:p>
              <a:r>
                <a:rPr lang="en-US" sz="1400" b="1"/>
                <a:t>or ADAM/RAAMS based</a:t>
              </a:r>
            </a:p>
            <a:p>
              <a:r>
                <a:rPr lang="en-US" sz="1400" b="1"/>
                <a:t>on shortfall of effort.</a:t>
              </a:r>
            </a:p>
            <a:p>
              <a:endParaRPr lang="en-US" sz="1400" b="1"/>
            </a:p>
            <a:p>
              <a:endParaRPr lang="en-US" sz="1400" b="1"/>
            </a:p>
          </p:txBody>
        </p:sp>
        <p:sp>
          <p:nvSpPr>
            <p:cNvPr id="303112" name="Line 1032"/>
            <p:cNvSpPr>
              <a:spLocks noChangeShapeType="1"/>
            </p:cNvSpPr>
            <p:nvPr/>
          </p:nvSpPr>
          <p:spPr bwMode="auto">
            <a:xfrm>
              <a:off x="377" y="1290"/>
              <a:ext cx="5033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13" name="Line 1033"/>
            <p:cNvSpPr>
              <a:spLocks noChangeShapeType="1"/>
            </p:cNvSpPr>
            <p:nvPr/>
          </p:nvSpPr>
          <p:spPr bwMode="auto">
            <a:xfrm>
              <a:off x="377" y="2643"/>
              <a:ext cx="5033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14" name="Line 1034"/>
            <p:cNvSpPr>
              <a:spLocks noChangeShapeType="1"/>
            </p:cNvSpPr>
            <p:nvPr/>
          </p:nvSpPr>
          <p:spPr bwMode="auto">
            <a:xfrm>
              <a:off x="377" y="1914"/>
              <a:ext cx="5033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15" name="Line 1035"/>
            <p:cNvSpPr>
              <a:spLocks noChangeShapeType="1"/>
            </p:cNvSpPr>
            <p:nvPr/>
          </p:nvSpPr>
          <p:spPr bwMode="auto">
            <a:xfrm>
              <a:off x="492" y="1111"/>
              <a:ext cx="0" cy="2873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16" name="Line 1036"/>
            <p:cNvSpPr>
              <a:spLocks noChangeShapeType="1"/>
            </p:cNvSpPr>
            <p:nvPr/>
          </p:nvSpPr>
          <p:spPr bwMode="auto">
            <a:xfrm>
              <a:off x="2916" y="1111"/>
              <a:ext cx="0" cy="2873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17" name="Line 1037"/>
            <p:cNvSpPr>
              <a:spLocks noChangeShapeType="1"/>
            </p:cNvSpPr>
            <p:nvPr/>
          </p:nvSpPr>
          <p:spPr bwMode="auto">
            <a:xfrm>
              <a:off x="4173" y="1063"/>
              <a:ext cx="0" cy="2873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18" name="Rectangle 1038"/>
            <p:cNvSpPr>
              <a:spLocks noChangeArrowheads="1"/>
            </p:cNvSpPr>
            <p:nvPr/>
          </p:nvSpPr>
          <p:spPr bwMode="auto">
            <a:xfrm>
              <a:off x="458" y="1037"/>
              <a:ext cx="1028" cy="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/>
                <a:t>EVENT</a:t>
              </a:r>
            </a:p>
            <a:p>
              <a:endParaRPr lang="en-US" sz="1400" b="1"/>
            </a:p>
            <a:p>
              <a:r>
                <a:rPr lang="en-US" sz="1400" b="1"/>
                <a:t>Shift blades</a:t>
              </a:r>
            </a:p>
            <a:p>
              <a:r>
                <a:rPr lang="en-US" sz="1400" b="1"/>
                <a:t>from CM to </a:t>
              </a:r>
            </a:p>
            <a:p>
              <a:r>
                <a:rPr lang="en-US" sz="1400" b="1"/>
                <a:t>survivability</a:t>
              </a:r>
            </a:p>
            <a:p>
              <a:endParaRPr lang="en-US" sz="1400" b="1"/>
            </a:p>
            <a:p>
              <a:endParaRPr lang="en-US" sz="1400" b="1"/>
            </a:p>
            <a:p>
              <a:r>
                <a:rPr lang="en-US" sz="1400" b="1"/>
                <a:t>Shift blades</a:t>
              </a:r>
            </a:p>
            <a:p>
              <a:r>
                <a:rPr lang="en-US" sz="1400" b="1"/>
                <a:t>from TF___ to</a:t>
              </a:r>
            </a:p>
            <a:p>
              <a:r>
                <a:rPr lang="en-US" sz="1400" b="1"/>
                <a:t>TF____</a:t>
              </a:r>
            </a:p>
            <a:p>
              <a:endParaRPr lang="en-US" sz="1400" b="1"/>
            </a:p>
            <a:p>
              <a:endParaRPr lang="en-US" sz="1400" b="1"/>
            </a:p>
            <a:p>
              <a:r>
                <a:rPr lang="en-US" sz="1400" b="1"/>
                <a:t>Shift blades from</a:t>
              </a:r>
            </a:p>
            <a:p>
              <a:r>
                <a:rPr lang="en-US" sz="1400" b="1"/>
                <a:t>survivability to </a:t>
              </a:r>
            </a:p>
            <a:p>
              <a:r>
                <a:rPr lang="en-US" sz="1400" b="1"/>
                <a:t>countermobility</a:t>
              </a:r>
            </a:p>
            <a:p>
              <a:endParaRPr lang="en-US" sz="1400" b="1"/>
            </a:p>
            <a:p>
              <a:endParaRPr lang="en-US" sz="1400" b="1"/>
            </a:p>
            <a:p>
              <a:endParaRPr lang="en-US" sz="1400" b="1"/>
            </a:p>
            <a:p>
              <a:r>
                <a:rPr lang="en-US" sz="1400" b="1"/>
                <a:t>Shift </a:t>
              </a:r>
            </a:p>
            <a:p>
              <a:r>
                <a:rPr lang="en-US" sz="1400" b="1"/>
                <a:t>scatterable</a:t>
              </a:r>
            </a:p>
            <a:p>
              <a:r>
                <a:rPr lang="en-US" sz="1400" b="1"/>
                <a:t>mine assets</a:t>
              </a:r>
            </a:p>
            <a:p>
              <a:endParaRPr lang="en-US" sz="1400" b="1"/>
            </a:p>
            <a:p>
              <a:endParaRPr lang="en-US" sz="1400" b="1"/>
            </a:p>
            <a:p>
              <a:endParaRPr lang="en-US" sz="1400" b="1"/>
            </a:p>
            <a:p>
              <a:endParaRPr lang="en-US" sz="1400" b="1"/>
            </a:p>
          </p:txBody>
        </p:sp>
        <p:sp>
          <p:nvSpPr>
            <p:cNvPr id="303119" name="Line 1039"/>
            <p:cNvSpPr>
              <a:spLocks noChangeShapeType="1"/>
            </p:cNvSpPr>
            <p:nvPr/>
          </p:nvSpPr>
          <p:spPr bwMode="auto">
            <a:xfrm>
              <a:off x="1464" y="1063"/>
              <a:ext cx="0" cy="2873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20" name="Line 1040"/>
            <p:cNvSpPr>
              <a:spLocks noChangeShapeType="1"/>
            </p:cNvSpPr>
            <p:nvPr/>
          </p:nvSpPr>
          <p:spPr bwMode="auto">
            <a:xfrm>
              <a:off x="377" y="3402"/>
              <a:ext cx="5033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6627D01D-3A4D-4D50-B9AD-64B02B4EF1E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1143000"/>
          </a:xfrm>
          <a:noFill/>
          <a:ln/>
        </p:spPr>
        <p:txBody>
          <a:bodyPr/>
          <a:lstStyle/>
          <a:p>
            <a:r>
              <a:rPr lang="en-US" smtClean="0"/>
              <a:t>DEFENSIVE PREPARATION</a:t>
            </a:r>
            <a:br>
              <a:rPr lang="en-US" smtClean="0"/>
            </a:br>
            <a:r>
              <a:rPr lang="en-US" smtClean="0"/>
              <a:t> DECISION POINTS</a:t>
            </a:r>
            <a:endParaRPr lang="en-US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03225" y="1774825"/>
            <a:ext cx="4318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DP</a:t>
            </a:r>
          </a:p>
          <a:p>
            <a:endParaRPr lang="en-US" sz="1400" b="1"/>
          </a:p>
          <a:p>
            <a:r>
              <a:rPr lang="en-US" sz="1400" b="1"/>
              <a:t>1</a:t>
            </a:r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2</a:t>
            </a:r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3</a:t>
            </a:r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4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2327275" y="1774825"/>
            <a:ext cx="241458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        FRIENDLY</a:t>
            </a:r>
          </a:p>
          <a:p>
            <a:endParaRPr lang="en-US" sz="1400" b="1"/>
          </a:p>
          <a:p>
            <a:r>
              <a:rPr lang="en-US" sz="1400" b="1"/>
              <a:t>AVAILABILITY /  WIND</a:t>
            </a:r>
          </a:p>
          <a:p>
            <a:r>
              <a:rPr lang="en-US" sz="1400" b="1"/>
              <a:t>UH60  &lt; 45 KNOTS</a:t>
            </a:r>
          </a:p>
          <a:p>
            <a:r>
              <a:rPr lang="en-US" sz="1400" b="1"/>
              <a:t>CH47  &lt; 30 KNOTS</a:t>
            </a:r>
          </a:p>
          <a:p>
            <a:r>
              <a:rPr lang="en-US" sz="1400" b="1"/>
              <a:t> UNABLE TO SLINGLOAD </a:t>
            </a:r>
          </a:p>
          <a:p>
            <a:endParaRPr lang="en-US" sz="1400" b="1"/>
          </a:p>
          <a:p>
            <a:r>
              <a:rPr lang="en-US" sz="1400" b="1"/>
              <a:t>* 90% OF M1, M2, BSFV</a:t>
            </a:r>
          </a:p>
          <a:p>
            <a:r>
              <a:rPr lang="en-US" sz="1400" b="1"/>
              <a:t>  DUG IN @ 051200 DEC</a:t>
            </a:r>
          </a:p>
          <a:p>
            <a:r>
              <a:rPr lang="en-US" sz="1400" b="1"/>
              <a:t>* &lt;90% OF ME TF DUG IN</a:t>
            </a:r>
          </a:p>
          <a:p>
            <a:r>
              <a:rPr lang="en-US" sz="1400" b="1"/>
              <a:t>  @ 051200 DEC</a:t>
            </a:r>
          </a:p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* &lt; 5 BLADE TEAMS FMC</a:t>
            </a:r>
          </a:p>
          <a:p>
            <a:r>
              <a:rPr lang="en-US" sz="1400" b="1"/>
              <a:t>* INABILITY TO SUSTAIN</a:t>
            </a:r>
          </a:p>
          <a:p>
            <a:r>
              <a:rPr lang="en-US" sz="1400" b="1"/>
              <a:t>*  &gt; 50% ATD COMPLETE</a:t>
            </a:r>
          </a:p>
          <a:p>
            <a:r>
              <a:rPr lang="en-US" sz="1400" b="1"/>
              <a:t>* NLT 051200 DEC</a:t>
            </a:r>
          </a:p>
          <a:p>
            <a:endParaRPr lang="en-US" sz="1400" b="1"/>
          </a:p>
          <a:p>
            <a:r>
              <a:rPr lang="en-US" sz="1400" b="1"/>
              <a:t>* ON GLIDEPATH TO </a:t>
            </a:r>
          </a:p>
          <a:p>
            <a:r>
              <a:rPr lang="en-US" sz="1400" b="1"/>
              <a:t>  EXECUTE &lt; 90% CM</a:t>
            </a:r>
          </a:p>
          <a:p>
            <a:r>
              <a:rPr lang="en-US" sz="1400" b="1"/>
              <a:t>  EFFORT ON AA OR EA</a:t>
            </a:r>
          </a:p>
          <a:p>
            <a:r>
              <a:rPr lang="en-US" sz="1400" b="1"/>
              <a:t>* REVIEW AT 051200 DEC</a:t>
            </a:r>
          </a:p>
          <a:p>
            <a:endParaRPr lang="en-US" sz="1400" b="1"/>
          </a:p>
          <a:p>
            <a:endParaRPr lang="en-US" sz="1400" b="1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4594225" y="1774825"/>
            <a:ext cx="20605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            ENEMY</a:t>
            </a:r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NO LOSS OF BLADES</a:t>
            </a:r>
          </a:p>
          <a:p>
            <a:r>
              <a:rPr lang="en-US" sz="1400" b="1"/>
              <a:t>TO ENEMY ACTION</a:t>
            </a:r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NO LOSS OF BLADES</a:t>
            </a:r>
          </a:p>
          <a:p>
            <a:r>
              <a:rPr lang="en-US" sz="1400" b="1"/>
              <a:t>TO ENEMY ACTION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6591300" y="1660525"/>
            <a:ext cx="25527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         ACTION</a:t>
            </a:r>
          </a:p>
          <a:p>
            <a:endParaRPr lang="en-US" sz="1400" b="1"/>
          </a:p>
          <a:p>
            <a:r>
              <a:rPr lang="en-US" sz="1400" b="1"/>
              <a:t>SHIFT CL IV/V</a:t>
            </a:r>
          </a:p>
          <a:p>
            <a:r>
              <a:rPr lang="en-US" sz="1400" b="1"/>
              <a:t>HAUL TO TRUCK </a:t>
            </a:r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- SHIFT BLADES TO</a:t>
            </a:r>
          </a:p>
          <a:p>
            <a:r>
              <a:rPr lang="en-US" sz="1400" b="1"/>
              <a:t>TF ____</a:t>
            </a:r>
          </a:p>
          <a:p>
            <a:r>
              <a:rPr lang="en-US" sz="1400" b="1"/>
              <a:t>- CHANGE BRIGADE STD</a:t>
            </a:r>
          </a:p>
          <a:p>
            <a:r>
              <a:rPr lang="en-US" sz="1400" b="1"/>
              <a:t>FROM MODIFIED TWO</a:t>
            </a:r>
          </a:p>
          <a:p>
            <a:r>
              <a:rPr lang="en-US" sz="1400" b="1"/>
              <a:t>TIER TO ONE TIER</a:t>
            </a:r>
          </a:p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- TF __ POSITIONS SITED</a:t>
            </a:r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ALLOCATE 4-HR VOLCANO</a:t>
            </a:r>
          </a:p>
          <a:p>
            <a:r>
              <a:rPr lang="en-US" sz="1400" b="1"/>
              <a:t>OR ADAM-RAAM BASED</a:t>
            </a:r>
          </a:p>
          <a:p>
            <a:r>
              <a:rPr lang="en-US" sz="1400" b="1"/>
              <a:t>ON SHORTFALL OF</a:t>
            </a:r>
          </a:p>
          <a:p>
            <a:r>
              <a:rPr lang="en-US" sz="1400" b="1"/>
              <a:t> EFFORT</a:t>
            </a:r>
          </a:p>
          <a:p>
            <a:endParaRPr lang="en-US" sz="1400" b="1"/>
          </a:p>
          <a:p>
            <a:endParaRPr lang="en-US" sz="1400" b="1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620713" y="2133600"/>
            <a:ext cx="7989887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620713" y="4438650"/>
            <a:ext cx="7989887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620713" y="3152775"/>
            <a:ext cx="7989887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781050" y="1763713"/>
            <a:ext cx="0" cy="4560887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4629150" y="1763713"/>
            <a:ext cx="0" cy="4560887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6610350" y="1687513"/>
            <a:ext cx="0" cy="4560887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727075" y="1774825"/>
            <a:ext cx="17129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/>
              <a:t>EVENT</a:t>
            </a:r>
          </a:p>
          <a:p>
            <a:endParaRPr lang="en-US" sz="1400" b="1"/>
          </a:p>
          <a:p>
            <a:r>
              <a:rPr lang="en-US" sz="1400" b="1"/>
              <a:t>CL IV/V PUSH</a:t>
            </a:r>
          </a:p>
          <a:p>
            <a:r>
              <a:rPr lang="en-US" sz="1400" b="1"/>
              <a:t>AIR VS GROUND </a:t>
            </a:r>
          </a:p>
          <a:p>
            <a:r>
              <a:rPr lang="en-US" sz="1400" b="1"/>
              <a:t>* NLT 042000 DEC</a:t>
            </a:r>
          </a:p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SHIFT BLADES</a:t>
            </a:r>
          </a:p>
          <a:p>
            <a:r>
              <a:rPr lang="en-US" sz="1400" b="1"/>
              <a:t>FROM ME</a:t>
            </a:r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SHIFT BLADES</a:t>
            </a:r>
          </a:p>
          <a:p>
            <a:r>
              <a:rPr lang="en-US" sz="1400" b="1"/>
              <a:t>FROM CM TO </a:t>
            </a:r>
          </a:p>
          <a:p>
            <a:r>
              <a:rPr lang="en-US" sz="1400" b="1"/>
              <a:t>SURVIVABILITY</a:t>
            </a:r>
          </a:p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SHIFT </a:t>
            </a:r>
          </a:p>
          <a:p>
            <a:r>
              <a:rPr lang="en-US" sz="1400" b="1"/>
              <a:t>SCATTERABLE</a:t>
            </a:r>
          </a:p>
          <a:p>
            <a:r>
              <a:rPr lang="en-US" sz="1400" b="1"/>
              <a:t>MINE ASSETS</a:t>
            </a:r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>
            <a:off x="2324100" y="1687513"/>
            <a:ext cx="0" cy="4560887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598488" y="5472113"/>
            <a:ext cx="7989887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9478B387-E463-4EFC-B1B3-39A762094CA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  <a:noFill/>
          <a:ln/>
        </p:spPr>
        <p:txBody>
          <a:bodyPr/>
          <a:lstStyle/>
          <a:p>
            <a:r>
              <a:rPr lang="en-US" sz="4400" smtClean="0"/>
              <a:t>OBSTACLE INTENT</a:t>
            </a:r>
            <a:endParaRPr lang="en-US" sz="44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88963" y="1606550"/>
            <a:ext cx="8072437" cy="1187450"/>
            <a:chOff x="371" y="1012"/>
            <a:chExt cx="5085" cy="748"/>
          </a:xfrm>
        </p:grpSpPr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371" y="1014"/>
              <a:ext cx="1045" cy="335"/>
            </a:xfrm>
            <a:prstGeom prst="rect">
              <a:avLst/>
            </a:prstGeom>
            <a:noFill/>
            <a:ln w="12700">
              <a:solidFill>
                <a:srgbClr val="FF0033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>
                  <a:solidFill>
                    <a:srgbClr val="FF0033"/>
                  </a:solidFill>
                </a:rPr>
                <a:t>TARGET</a:t>
              </a:r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1574" y="1012"/>
              <a:ext cx="388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 b="1"/>
                <a:t>- ENEMY FORCE TO BE AFFECTED BY</a:t>
              </a:r>
            </a:p>
            <a:p>
              <a:r>
                <a:rPr lang="en-US" sz="2400" b="1"/>
                <a:t>OBSTACLE(S); IDENTIFY BY SIZE, TYPE,</a:t>
              </a:r>
            </a:p>
            <a:p>
              <a:r>
                <a:rPr lang="en-US" sz="2400" b="1"/>
                <a:t>ECHELON, TACTICAL GROUPING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88963" y="3052763"/>
            <a:ext cx="8359775" cy="534987"/>
            <a:chOff x="371" y="1923"/>
            <a:chExt cx="5266" cy="337"/>
          </a:xfrm>
        </p:grpSpPr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371" y="1925"/>
              <a:ext cx="2289" cy="335"/>
            </a:xfrm>
            <a:prstGeom prst="rect">
              <a:avLst/>
            </a:prstGeom>
            <a:noFill/>
            <a:ln w="127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>
                  <a:solidFill>
                    <a:srgbClr val="33CC33"/>
                  </a:solidFill>
                </a:rPr>
                <a:t>OBSTACLE EFFECT</a:t>
              </a:r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2726" y="1923"/>
              <a:ext cx="29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 b="1"/>
                <a:t>- DISRUPT, TURN, FIX, BLOCK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88963" y="3870325"/>
            <a:ext cx="8342312" cy="822325"/>
            <a:chOff x="371" y="2438"/>
            <a:chExt cx="5255" cy="518"/>
          </a:xfrm>
        </p:grpSpPr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371" y="2440"/>
              <a:ext cx="1294" cy="33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</a:rPr>
                <a:t>LOCATION</a:t>
              </a:r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1670" y="2438"/>
              <a:ext cx="39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 b="1"/>
                <a:t>- WHERE ALONG AA; RELATIVE TO </a:t>
              </a:r>
            </a:p>
            <a:p>
              <a:r>
                <a:rPr lang="en-US" sz="2400" b="1"/>
                <a:t>MANEUVER / FIRE CONTROL MEASURES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301750" y="4730750"/>
            <a:ext cx="6388100" cy="1730375"/>
            <a:chOff x="820" y="2980"/>
            <a:chExt cx="4024" cy="1090"/>
          </a:xfrm>
        </p:grpSpPr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820" y="2980"/>
              <a:ext cx="4024" cy="104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998" y="3014"/>
              <a:ext cx="360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 b="1"/>
                <a:t>“A-WAY” to establish Obstacle Intent</a:t>
              </a:r>
              <a:r>
                <a:rPr lang="en-US" sz="2000"/>
                <a:t>: </a:t>
              </a:r>
            </a:p>
            <a:p>
              <a:r>
                <a:rPr lang="en-US" sz="2000"/>
                <a:t>- Identify WHERE the enemy wants to go</a:t>
              </a:r>
            </a:p>
            <a:p>
              <a:r>
                <a:rPr lang="en-US" sz="2000"/>
                <a:t>- Specify WHERE we want to kill the enemy</a:t>
              </a:r>
            </a:p>
            <a:p>
              <a:r>
                <a:rPr lang="en-US" sz="2000"/>
                <a:t>- Specify WHERE we want the enemy to go</a:t>
              </a:r>
            </a:p>
            <a:p>
              <a:r>
                <a:rPr lang="en-US" sz="2000"/>
                <a:t>- Specify WHERE we don’t want the enemy to go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9096E1E7-73B2-4842-A16A-23EA3C618802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1033463" y="1328738"/>
            <a:ext cx="6219825" cy="4894262"/>
            <a:chOff x="651" y="837"/>
            <a:chExt cx="3918" cy="3083"/>
          </a:xfrm>
        </p:grpSpPr>
        <p:sp>
          <p:nvSpPr>
            <p:cNvPr id="57346" name="Line 2"/>
            <p:cNvSpPr>
              <a:spLocks noChangeShapeType="1"/>
            </p:cNvSpPr>
            <p:nvPr/>
          </p:nvSpPr>
          <p:spPr bwMode="auto">
            <a:xfrm>
              <a:off x="1250" y="2340"/>
              <a:ext cx="3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7" name="Line 3"/>
            <p:cNvSpPr>
              <a:spLocks noChangeShapeType="1"/>
            </p:cNvSpPr>
            <p:nvPr/>
          </p:nvSpPr>
          <p:spPr bwMode="auto">
            <a:xfrm>
              <a:off x="2954" y="837"/>
              <a:ext cx="1" cy="28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>
              <a:off x="2187" y="3324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2187" y="3324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1278" y="888"/>
              <a:ext cx="1622" cy="3020"/>
              <a:chOff x="1278" y="888"/>
              <a:chExt cx="1622" cy="3020"/>
            </a:xfrm>
          </p:grpSpPr>
          <p:sp>
            <p:nvSpPr>
              <p:cNvPr id="57350" name="Rectangle 6"/>
              <p:cNvSpPr>
                <a:spLocks noChangeArrowheads="1"/>
              </p:cNvSpPr>
              <p:nvPr/>
            </p:nvSpPr>
            <p:spPr bwMode="auto">
              <a:xfrm>
                <a:off x="2030" y="1050"/>
                <a:ext cx="74" cy="365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auto">
              <a:xfrm>
                <a:off x="2050" y="1097"/>
                <a:ext cx="34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auto">
              <a:xfrm>
                <a:off x="2050" y="1180"/>
                <a:ext cx="34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auto">
              <a:xfrm>
                <a:off x="2050" y="1268"/>
                <a:ext cx="34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auto">
              <a:xfrm>
                <a:off x="2050" y="1356"/>
                <a:ext cx="34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5" name="Rectangle 11"/>
              <p:cNvSpPr>
                <a:spLocks noChangeArrowheads="1"/>
              </p:cNvSpPr>
              <p:nvPr/>
            </p:nvSpPr>
            <p:spPr bwMode="auto">
              <a:xfrm>
                <a:off x="2387" y="1404"/>
                <a:ext cx="75" cy="365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6" name="Oval 12"/>
              <p:cNvSpPr>
                <a:spLocks noChangeArrowheads="1"/>
              </p:cNvSpPr>
              <p:nvPr/>
            </p:nvSpPr>
            <p:spPr bwMode="auto">
              <a:xfrm>
                <a:off x="2407" y="1451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7" name="Oval 13"/>
              <p:cNvSpPr>
                <a:spLocks noChangeArrowheads="1"/>
              </p:cNvSpPr>
              <p:nvPr/>
            </p:nvSpPr>
            <p:spPr bwMode="auto">
              <a:xfrm>
                <a:off x="2407" y="1534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8" name="Oval 14"/>
              <p:cNvSpPr>
                <a:spLocks noChangeArrowheads="1"/>
              </p:cNvSpPr>
              <p:nvPr/>
            </p:nvSpPr>
            <p:spPr bwMode="auto">
              <a:xfrm>
                <a:off x="2407" y="1622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9" name="Oval 15"/>
              <p:cNvSpPr>
                <a:spLocks noChangeArrowheads="1"/>
              </p:cNvSpPr>
              <p:nvPr/>
            </p:nvSpPr>
            <p:spPr bwMode="auto">
              <a:xfrm>
                <a:off x="2407" y="1710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0" name="Rectangle 16"/>
              <p:cNvSpPr>
                <a:spLocks noChangeArrowheads="1"/>
              </p:cNvSpPr>
              <p:nvPr/>
            </p:nvSpPr>
            <p:spPr bwMode="auto">
              <a:xfrm>
                <a:off x="2635" y="888"/>
                <a:ext cx="75" cy="365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1" name="Oval 17"/>
              <p:cNvSpPr>
                <a:spLocks noChangeArrowheads="1"/>
              </p:cNvSpPr>
              <p:nvPr/>
            </p:nvSpPr>
            <p:spPr bwMode="auto">
              <a:xfrm>
                <a:off x="2655" y="935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2" name="Oval 18"/>
              <p:cNvSpPr>
                <a:spLocks noChangeArrowheads="1"/>
              </p:cNvSpPr>
              <p:nvPr/>
            </p:nvSpPr>
            <p:spPr bwMode="auto">
              <a:xfrm>
                <a:off x="2655" y="1018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auto">
              <a:xfrm>
                <a:off x="2655" y="1106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auto">
              <a:xfrm>
                <a:off x="2655" y="1194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5" name="Line 21"/>
              <p:cNvSpPr>
                <a:spLocks noChangeShapeType="1"/>
              </p:cNvSpPr>
              <p:nvPr/>
            </p:nvSpPr>
            <p:spPr bwMode="auto">
              <a:xfrm>
                <a:off x="1278" y="1521"/>
                <a:ext cx="1005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6" name="Freeform 22"/>
              <p:cNvSpPr>
                <a:spLocks/>
              </p:cNvSpPr>
              <p:nvPr/>
            </p:nvSpPr>
            <p:spPr bwMode="auto">
              <a:xfrm>
                <a:off x="1623" y="1233"/>
                <a:ext cx="764" cy="619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0" y="0"/>
                  </a:cxn>
                  <a:cxn ang="0">
                    <a:pos x="0" y="618"/>
                  </a:cxn>
                  <a:cxn ang="0">
                    <a:pos x="763" y="618"/>
                  </a:cxn>
                </a:cxnLst>
                <a:rect l="0" t="0" r="r" b="b"/>
                <a:pathLst>
                  <a:path w="764" h="619">
                    <a:moveTo>
                      <a:pt x="336" y="0"/>
                    </a:moveTo>
                    <a:lnTo>
                      <a:pt x="0" y="0"/>
                    </a:lnTo>
                    <a:lnTo>
                      <a:pt x="0" y="618"/>
                    </a:lnTo>
                    <a:lnTo>
                      <a:pt x="763" y="618"/>
                    </a:lnTo>
                  </a:path>
                </a:pathLst>
              </a:custGeom>
              <a:noFill/>
              <a:ln w="50800" cap="rnd" cmpd="sng">
                <a:solidFill>
                  <a:schemeClr val="tx1"/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7" name="Rectangle 23"/>
              <p:cNvSpPr>
                <a:spLocks noChangeArrowheads="1"/>
              </p:cNvSpPr>
              <p:nvPr/>
            </p:nvSpPr>
            <p:spPr bwMode="auto">
              <a:xfrm>
                <a:off x="1317" y="2065"/>
                <a:ext cx="158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200" b="1">
                    <a:solidFill>
                      <a:schemeClr val="tx2"/>
                    </a:solidFill>
                  </a:rPr>
                  <a:t>DISRUPT GROUP</a:t>
                </a:r>
              </a:p>
            </p:txBody>
          </p:sp>
          <p:sp>
            <p:nvSpPr>
              <p:cNvPr id="57368" name="Rectangle 24"/>
              <p:cNvSpPr>
                <a:spLocks noChangeArrowheads="1"/>
              </p:cNvSpPr>
              <p:nvPr/>
            </p:nvSpPr>
            <p:spPr bwMode="auto">
              <a:xfrm>
                <a:off x="1317" y="3639"/>
                <a:ext cx="108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200" b="1">
                    <a:solidFill>
                      <a:schemeClr val="tx2"/>
                    </a:solidFill>
                  </a:rPr>
                  <a:t>FIX GROUP</a:t>
                </a:r>
              </a:p>
            </p:txBody>
          </p:sp>
          <p:sp>
            <p:nvSpPr>
              <p:cNvPr id="57369" name="Rectangle 25"/>
              <p:cNvSpPr>
                <a:spLocks noChangeArrowheads="1"/>
              </p:cNvSpPr>
              <p:nvPr/>
            </p:nvSpPr>
            <p:spPr bwMode="auto">
              <a:xfrm>
                <a:off x="1675" y="2589"/>
                <a:ext cx="75" cy="365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0" name="Oval 26"/>
              <p:cNvSpPr>
                <a:spLocks noChangeArrowheads="1"/>
              </p:cNvSpPr>
              <p:nvPr/>
            </p:nvSpPr>
            <p:spPr bwMode="auto">
              <a:xfrm>
                <a:off x="1695" y="2636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1" name="Oval 27"/>
              <p:cNvSpPr>
                <a:spLocks noChangeArrowheads="1"/>
              </p:cNvSpPr>
              <p:nvPr/>
            </p:nvSpPr>
            <p:spPr bwMode="auto">
              <a:xfrm>
                <a:off x="1695" y="2719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2" name="Oval 28"/>
              <p:cNvSpPr>
                <a:spLocks noChangeArrowheads="1"/>
              </p:cNvSpPr>
              <p:nvPr/>
            </p:nvSpPr>
            <p:spPr bwMode="auto">
              <a:xfrm>
                <a:off x="1695" y="2807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3" name="Oval 29"/>
              <p:cNvSpPr>
                <a:spLocks noChangeArrowheads="1"/>
              </p:cNvSpPr>
              <p:nvPr/>
            </p:nvSpPr>
            <p:spPr bwMode="auto">
              <a:xfrm>
                <a:off x="1695" y="2895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4" name="Rectangle 30"/>
              <p:cNvSpPr>
                <a:spLocks noChangeArrowheads="1"/>
              </p:cNvSpPr>
              <p:nvPr/>
            </p:nvSpPr>
            <p:spPr bwMode="auto">
              <a:xfrm>
                <a:off x="1963" y="2989"/>
                <a:ext cx="75" cy="365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5" name="Oval 31"/>
              <p:cNvSpPr>
                <a:spLocks noChangeArrowheads="1"/>
              </p:cNvSpPr>
              <p:nvPr/>
            </p:nvSpPr>
            <p:spPr bwMode="auto">
              <a:xfrm>
                <a:off x="1983" y="3036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6" name="Oval 32"/>
              <p:cNvSpPr>
                <a:spLocks noChangeArrowheads="1"/>
              </p:cNvSpPr>
              <p:nvPr/>
            </p:nvSpPr>
            <p:spPr bwMode="auto">
              <a:xfrm>
                <a:off x="1983" y="3119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7" name="Oval 33"/>
              <p:cNvSpPr>
                <a:spLocks noChangeArrowheads="1"/>
              </p:cNvSpPr>
              <p:nvPr/>
            </p:nvSpPr>
            <p:spPr bwMode="auto">
              <a:xfrm>
                <a:off x="1983" y="3207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8" name="Oval 34"/>
              <p:cNvSpPr>
                <a:spLocks noChangeArrowheads="1"/>
              </p:cNvSpPr>
              <p:nvPr/>
            </p:nvSpPr>
            <p:spPr bwMode="auto">
              <a:xfrm>
                <a:off x="1983" y="3295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9" name="Rectangle 35"/>
              <p:cNvSpPr>
                <a:spLocks noChangeArrowheads="1"/>
              </p:cNvSpPr>
              <p:nvPr/>
            </p:nvSpPr>
            <p:spPr bwMode="auto">
              <a:xfrm>
                <a:off x="1675" y="3213"/>
                <a:ext cx="75" cy="365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0" name="Oval 36"/>
              <p:cNvSpPr>
                <a:spLocks noChangeArrowheads="1"/>
              </p:cNvSpPr>
              <p:nvPr/>
            </p:nvSpPr>
            <p:spPr bwMode="auto">
              <a:xfrm>
                <a:off x="1695" y="3260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1" name="Oval 37"/>
              <p:cNvSpPr>
                <a:spLocks noChangeArrowheads="1"/>
              </p:cNvSpPr>
              <p:nvPr/>
            </p:nvSpPr>
            <p:spPr bwMode="auto">
              <a:xfrm>
                <a:off x="1695" y="3343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2" name="Oval 38"/>
              <p:cNvSpPr>
                <a:spLocks noChangeArrowheads="1"/>
              </p:cNvSpPr>
              <p:nvPr/>
            </p:nvSpPr>
            <p:spPr bwMode="auto">
              <a:xfrm>
                <a:off x="1695" y="3431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3" name="Oval 39"/>
              <p:cNvSpPr>
                <a:spLocks noChangeArrowheads="1"/>
              </p:cNvSpPr>
              <p:nvPr/>
            </p:nvSpPr>
            <p:spPr bwMode="auto">
              <a:xfrm>
                <a:off x="1695" y="3519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4" name="Rectangle 40"/>
              <p:cNvSpPr>
                <a:spLocks noChangeArrowheads="1"/>
              </p:cNvSpPr>
              <p:nvPr/>
            </p:nvSpPr>
            <p:spPr bwMode="auto">
              <a:xfrm>
                <a:off x="2243" y="2709"/>
                <a:ext cx="75" cy="365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5" name="Oval 41"/>
              <p:cNvSpPr>
                <a:spLocks noChangeArrowheads="1"/>
              </p:cNvSpPr>
              <p:nvPr/>
            </p:nvSpPr>
            <p:spPr bwMode="auto">
              <a:xfrm>
                <a:off x="2263" y="2756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6" name="Oval 42"/>
              <p:cNvSpPr>
                <a:spLocks noChangeArrowheads="1"/>
              </p:cNvSpPr>
              <p:nvPr/>
            </p:nvSpPr>
            <p:spPr bwMode="auto">
              <a:xfrm>
                <a:off x="2263" y="2839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7" name="Oval 43"/>
              <p:cNvSpPr>
                <a:spLocks noChangeArrowheads="1"/>
              </p:cNvSpPr>
              <p:nvPr/>
            </p:nvSpPr>
            <p:spPr bwMode="auto">
              <a:xfrm>
                <a:off x="2263" y="2927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8" name="Oval 44"/>
              <p:cNvSpPr>
                <a:spLocks noChangeArrowheads="1"/>
              </p:cNvSpPr>
              <p:nvPr/>
            </p:nvSpPr>
            <p:spPr bwMode="auto">
              <a:xfrm>
                <a:off x="2263" y="3015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9" name="Rectangle 45"/>
              <p:cNvSpPr>
                <a:spLocks noChangeArrowheads="1"/>
              </p:cNvSpPr>
              <p:nvPr/>
            </p:nvSpPr>
            <p:spPr bwMode="auto">
              <a:xfrm>
                <a:off x="2547" y="2533"/>
                <a:ext cx="75" cy="365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0" name="Oval 46"/>
              <p:cNvSpPr>
                <a:spLocks noChangeArrowheads="1"/>
              </p:cNvSpPr>
              <p:nvPr/>
            </p:nvSpPr>
            <p:spPr bwMode="auto">
              <a:xfrm>
                <a:off x="2567" y="2580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1" name="Oval 47"/>
              <p:cNvSpPr>
                <a:spLocks noChangeArrowheads="1"/>
              </p:cNvSpPr>
              <p:nvPr/>
            </p:nvSpPr>
            <p:spPr bwMode="auto">
              <a:xfrm>
                <a:off x="2567" y="2663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auto">
              <a:xfrm>
                <a:off x="2567" y="2751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auto">
              <a:xfrm>
                <a:off x="2567" y="2839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4" name="Rectangle 50"/>
              <p:cNvSpPr>
                <a:spLocks noChangeArrowheads="1"/>
              </p:cNvSpPr>
              <p:nvPr/>
            </p:nvSpPr>
            <p:spPr bwMode="auto">
              <a:xfrm>
                <a:off x="2539" y="3181"/>
                <a:ext cx="75" cy="365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auto">
              <a:xfrm>
                <a:off x="2559" y="3228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auto">
              <a:xfrm>
                <a:off x="2559" y="3311"/>
                <a:ext cx="35" cy="3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auto">
              <a:xfrm>
                <a:off x="2559" y="3399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8" name="Oval 54"/>
              <p:cNvSpPr>
                <a:spLocks noChangeArrowheads="1"/>
              </p:cNvSpPr>
              <p:nvPr/>
            </p:nvSpPr>
            <p:spPr bwMode="auto">
              <a:xfrm>
                <a:off x="2559" y="3487"/>
                <a:ext cx="35" cy="33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9" name="Freeform 55"/>
              <p:cNvSpPr>
                <a:spLocks/>
              </p:cNvSpPr>
              <p:nvPr/>
            </p:nvSpPr>
            <p:spPr bwMode="auto">
              <a:xfrm>
                <a:off x="1315" y="2810"/>
                <a:ext cx="1481" cy="481"/>
              </a:xfrm>
              <a:custGeom>
                <a:avLst/>
                <a:gdLst/>
                <a:ahLst/>
                <a:cxnLst>
                  <a:cxn ang="0">
                    <a:pos x="0" y="304"/>
                  </a:cxn>
                  <a:cxn ang="0">
                    <a:pos x="488" y="304"/>
                  </a:cxn>
                  <a:cxn ang="0">
                    <a:pos x="688" y="0"/>
                  </a:cxn>
                  <a:cxn ang="0">
                    <a:pos x="944" y="480"/>
                  </a:cxn>
                  <a:cxn ang="0">
                    <a:pos x="1160" y="232"/>
                  </a:cxn>
                  <a:cxn ang="0">
                    <a:pos x="1480" y="232"/>
                  </a:cxn>
                </a:cxnLst>
                <a:rect l="0" t="0" r="r" b="b"/>
                <a:pathLst>
                  <a:path w="1481" h="481">
                    <a:moveTo>
                      <a:pt x="0" y="304"/>
                    </a:moveTo>
                    <a:lnTo>
                      <a:pt x="488" y="304"/>
                    </a:lnTo>
                    <a:lnTo>
                      <a:pt x="688" y="0"/>
                    </a:lnTo>
                    <a:lnTo>
                      <a:pt x="944" y="480"/>
                    </a:lnTo>
                    <a:lnTo>
                      <a:pt x="1160" y="232"/>
                    </a:lnTo>
                    <a:lnTo>
                      <a:pt x="1480" y="232"/>
                    </a:lnTo>
                  </a:path>
                </a:pathLst>
              </a:custGeom>
              <a:noFill/>
              <a:ln w="508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01" name="Rectangle 57"/>
            <p:cNvSpPr>
              <a:spLocks noChangeArrowheads="1"/>
            </p:cNvSpPr>
            <p:nvPr/>
          </p:nvSpPr>
          <p:spPr bwMode="auto">
            <a:xfrm>
              <a:off x="651" y="3324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2" name="Rectangle 58"/>
            <p:cNvSpPr>
              <a:spLocks noChangeArrowheads="1"/>
            </p:cNvSpPr>
            <p:nvPr/>
          </p:nvSpPr>
          <p:spPr bwMode="auto">
            <a:xfrm>
              <a:off x="651" y="3324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5"/>
            <p:cNvGrpSpPr>
              <a:grpSpLocks/>
            </p:cNvGrpSpPr>
            <p:nvPr/>
          </p:nvGrpSpPr>
          <p:grpSpPr bwMode="auto">
            <a:xfrm>
              <a:off x="3133" y="873"/>
              <a:ext cx="1436" cy="3047"/>
              <a:chOff x="3133" y="873"/>
              <a:chExt cx="1436" cy="3047"/>
            </a:xfrm>
          </p:grpSpPr>
          <p:grpSp>
            <p:nvGrpSpPr>
              <p:cNvPr id="5" name="Group 61"/>
              <p:cNvGrpSpPr>
                <a:grpSpLocks/>
              </p:cNvGrpSpPr>
              <p:nvPr/>
            </p:nvGrpSpPr>
            <p:grpSpPr bwMode="auto">
              <a:xfrm>
                <a:off x="3231" y="873"/>
                <a:ext cx="1149" cy="1101"/>
                <a:chOff x="3231" y="873"/>
                <a:chExt cx="1149" cy="1101"/>
              </a:xfrm>
            </p:grpSpPr>
            <p:sp>
              <p:nvSpPr>
                <p:cNvPr id="57403" name="Line 59"/>
                <p:cNvSpPr>
                  <a:spLocks noChangeShapeType="1"/>
                </p:cNvSpPr>
                <p:nvPr/>
              </p:nvSpPr>
              <p:spPr bwMode="auto">
                <a:xfrm>
                  <a:off x="4380" y="873"/>
                  <a:ext cx="0" cy="110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04" name="Line 60"/>
                <p:cNvSpPr>
                  <a:spLocks noChangeShapeType="1"/>
                </p:cNvSpPr>
                <p:nvPr/>
              </p:nvSpPr>
              <p:spPr bwMode="auto">
                <a:xfrm>
                  <a:off x="3231" y="1446"/>
                  <a:ext cx="1149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406" name="Rectangle 62"/>
              <p:cNvSpPr>
                <a:spLocks noChangeArrowheads="1"/>
              </p:cNvSpPr>
              <p:nvPr/>
            </p:nvSpPr>
            <p:spPr bwMode="auto">
              <a:xfrm>
                <a:off x="3133" y="2053"/>
                <a:ext cx="143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200" b="1">
                    <a:solidFill>
                      <a:schemeClr val="tx2"/>
                    </a:solidFill>
                  </a:rPr>
                  <a:t>BLOCK GROUP</a:t>
                </a:r>
              </a:p>
            </p:txBody>
          </p:sp>
          <p:sp>
            <p:nvSpPr>
              <p:cNvPr id="57407" name="Rectangle 63"/>
              <p:cNvSpPr>
                <a:spLocks noChangeArrowheads="1"/>
              </p:cNvSpPr>
              <p:nvPr/>
            </p:nvSpPr>
            <p:spPr bwMode="auto">
              <a:xfrm>
                <a:off x="3133" y="3651"/>
                <a:ext cx="129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200" b="1">
                    <a:solidFill>
                      <a:schemeClr val="tx2"/>
                    </a:solidFill>
                  </a:rPr>
                  <a:t>TURN GROUP</a:t>
                </a:r>
              </a:p>
            </p:txBody>
          </p:sp>
          <p:sp>
            <p:nvSpPr>
              <p:cNvPr id="57408" name="Arc 64"/>
              <p:cNvSpPr>
                <a:spLocks/>
              </p:cNvSpPr>
              <p:nvPr/>
            </p:nvSpPr>
            <p:spPr bwMode="auto">
              <a:xfrm>
                <a:off x="3300" y="2774"/>
                <a:ext cx="744" cy="8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9" name="Rectangle 65"/>
              <p:cNvSpPr>
                <a:spLocks noChangeArrowheads="1"/>
              </p:cNvSpPr>
              <p:nvPr/>
            </p:nvSpPr>
            <p:spPr bwMode="auto">
              <a:xfrm rot="21000000">
                <a:off x="4344" y="3162"/>
                <a:ext cx="88" cy="424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0" name="Oval 66"/>
              <p:cNvSpPr>
                <a:spLocks noChangeArrowheads="1"/>
              </p:cNvSpPr>
              <p:nvPr/>
            </p:nvSpPr>
            <p:spPr bwMode="auto">
              <a:xfrm rot="21000000">
                <a:off x="4344" y="3218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1" name="Oval 67"/>
              <p:cNvSpPr>
                <a:spLocks noChangeArrowheads="1"/>
              </p:cNvSpPr>
              <p:nvPr/>
            </p:nvSpPr>
            <p:spPr bwMode="auto">
              <a:xfrm rot="21000000">
                <a:off x="4361" y="3313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2" name="Oval 68"/>
              <p:cNvSpPr>
                <a:spLocks noChangeArrowheads="1"/>
              </p:cNvSpPr>
              <p:nvPr/>
            </p:nvSpPr>
            <p:spPr bwMode="auto">
              <a:xfrm rot="21000000">
                <a:off x="4379" y="3413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3" name="Oval 69"/>
              <p:cNvSpPr>
                <a:spLocks noChangeArrowheads="1"/>
              </p:cNvSpPr>
              <p:nvPr/>
            </p:nvSpPr>
            <p:spPr bwMode="auto">
              <a:xfrm rot="21000000">
                <a:off x="4396" y="3514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4" name="Rectangle 70"/>
              <p:cNvSpPr>
                <a:spLocks noChangeArrowheads="1"/>
              </p:cNvSpPr>
              <p:nvPr/>
            </p:nvSpPr>
            <p:spPr bwMode="auto">
              <a:xfrm rot="20700000">
                <a:off x="4136" y="2874"/>
                <a:ext cx="88" cy="424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5" name="Oval 71"/>
              <p:cNvSpPr>
                <a:spLocks noChangeArrowheads="1"/>
              </p:cNvSpPr>
              <p:nvPr/>
            </p:nvSpPr>
            <p:spPr bwMode="auto">
              <a:xfrm rot="20700000">
                <a:off x="4124" y="2933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6" name="Oval 72"/>
              <p:cNvSpPr>
                <a:spLocks noChangeArrowheads="1"/>
              </p:cNvSpPr>
              <p:nvPr/>
            </p:nvSpPr>
            <p:spPr bwMode="auto">
              <a:xfrm rot="20700000">
                <a:off x="4149" y="3026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7" name="Oval 73"/>
              <p:cNvSpPr>
                <a:spLocks noChangeArrowheads="1"/>
              </p:cNvSpPr>
              <p:nvPr/>
            </p:nvSpPr>
            <p:spPr bwMode="auto">
              <a:xfrm rot="20700000">
                <a:off x="4175" y="3124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8" name="Oval 74"/>
              <p:cNvSpPr>
                <a:spLocks noChangeArrowheads="1"/>
              </p:cNvSpPr>
              <p:nvPr/>
            </p:nvSpPr>
            <p:spPr bwMode="auto">
              <a:xfrm rot="20700000">
                <a:off x="4203" y="3222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9" name="Rectangle 75"/>
              <p:cNvSpPr>
                <a:spLocks noChangeArrowheads="1"/>
              </p:cNvSpPr>
              <p:nvPr/>
            </p:nvSpPr>
            <p:spPr bwMode="auto">
              <a:xfrm rot="19980000">
                <a:off x="3648" y="2442"/>
                <a:ext cx="88" cy="424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0" name="Oval 76"/>
              <p:cNvSpPr>
                <a:spLocks noChangeArrowheads="1"/>
              </p:cNvSpPr>
              <p:nvPr/>
            </p:nvSpPr>
            <p:spPr bwMode="auto">
              <a:xfrm rot="19980000">
                <a:off x="3609" y="2511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1" name="Oval 77"/>
              <p:cNvSpPr>
                <a:spLocks noChangeArrowheads="1"/>
              </p:cNvSpPr>
              <p:nvPr/>
            </p:nvSpPr>
            <p:spPr bwMode="auto">
              <a:xfrm rot="19980000">
                <a:off x="3653" y="2597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2" name="Oval 78"/>
              <p:cNvSpPr>
                <a:spLocks noChangeArrowheads="1"/>
              </p:cNvSpPr>
              <p:nvPr/>
            </p:nvSpPr>
            <p:spPr bwMode="auto">
              <a:xfrm rot="19980000">
                <a:off x="3699" y="2687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3" name="Oval 79"/>
              <p:cNvSpPr>
                <a:spLocks noChangeArrowheads="1"/>
              </p:cNvSpPr>
              <p:nvPr/>
            </p:nvSpPr>
            <p:spPr bwMode="auto">
              <a:xfrm rot="19980000">
                <a:off x="3747" y="2778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4" name="Rectangle 80"/>
              <p:cNvSpPr>
                <a:spLocks noChangeArrowheads="1"/>
              </p:cNvSpPr>
              <p:nvPr/>
            </p:nvSpPr>
            <p:spPr bwMode="auto">
              <a:xfrm rot="19980000">
                <a:off x="3888" y="2634"/>
                <a:ext cx="88" cy="424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5" name="Oval 81"/>
              <p:cNvSpPr>
                <a:spLocks noChangeArrowheads="1"/>
              </p:cNvSpPr>
              <p:nvPr/>
            </p:nvSpPr>
            <p:spPr bwMode="auto">
              <a:xfrm rot="19980000">
                <a:off x="3849" y="2703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6" name="Oval 82"/>
              <p:cNvSpPr>
                <a:spLocks noChangeArrowheads="1"/>
              </p:cNvSpPr>
              <p:nvPr/>
            </p:nvSpPr>
            <p:spPr bwMode="auto">
              <a:xfrm rot="19980000">
                <a:off x="3893" y="2789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7" name="Oval 83"/>
              <p:cNvSpPr>
                <a:spLocks noChangeArrowheads="1"/>
              </p:cNvSpPr>
              <p:nvPr/>
            </p:nvSpPr>
            <p:spPr bwMode="auto">
              <a:xfrm rot="19980000">
                <a:off x="3939" y="2879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8" name="Oval 84"/>
              <p:cNvSpPr>
                <a:spLocks noChangeArrowheads="1"/>
              </p:cNvSpPr>
              <p:nvPr/>
            </p:nvSpPr>
            <p:spPr bwMode="auto">
              <a:xfrm rot="19980000">
                <a:off x="3987" y="2970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9" name="Rectangle 85"/>
              <p:cNvSpPr>
                <a:spLocks noChangeArrowheads="1"/>
              </p:cNvSpPr>
              <p:nvPr/>
            </p:nvSpPr>
            <p:spPr bwMode="auto">
              <a:xfrm>
                <a:off x="3508" y="970"/>
                <a:ext cx="88" cy="424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0" name="Oval 86"/>
              <p:cNvSpPr>
                <a:spLocks noChangeArrowheads="1"/>
              </p:cNvSpPr>
              <p:nvPr/>
            </p:nvSpPr>
            <p:spPr bwMode="auto">
              <a:xfrm>
                <a:off x="3532" y="1024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1" name="Oval 87"/>
              <p:cNvSpPr>
                <a:spLocks noChangeArrowheads="1"/>
              </p:cNvSpPr>
              <p:nvPr/>
            </p:nvSpPr>
            <p:spPr bwMode="auto">
              <a:xfrm>
                <a:off x="3532" y="1120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2" name="Oval 88"/>
              <p:cNvSpPr>
                <a:spLocks noChangeArrowheads="1"/>
              </p:cNvSpPr>
              <p:nvPr/>
            </p:nvSpPr>
            <p:spPr bwMode="auto">
              <a:xfrm>
                <a:off x="3532" y="1222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3" name="Oval 89"/>
              <p:cNvSpPr>
                <a:spLocks noChangeArrowheads="1"/>
              </p:cNvSpPr>
              <p:nvPr/>
            </p:nvSpPr>
            <p:spPr bwMode="auto">
              <a:xfrm>
                <a:off x="3532" y="1324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4" name="Rectangle 90"/>
              <p:cNvSpPr>
                <a:spLocks noChangeArrowheads="1"/>
              </p:cNvSpPr>
              <p:nvPr/>
            </p:nvSpPr>
            <p:spPr bwMode="auto">
              <a:xfrm>
                <a:off x="3700" y="1192"/>
                <a:ext cx="88" cy="4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5" name="Oval 91"/>
              <p:cNvSpPr>
                <a:spLocks noChangeArrowheads="1"/>
              </p:cNvSpPr>
              <p:nvPr/>
            </p:nvSpPr>
            <p:spPr bwMode="auto">
              <a:xfrm>
                <a:off x="3724" y="1246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6" name="Oval 92"/>
              <p:cNvSpPr>
                <a:spLocks noChangeArrowheads="1"/>
              </p:cNvSpPr>
              <p:nvPr/>
            </p:nvSpPr>
            <p:spPr bwMode="auto">
              <a:xfrm>
                <a:off x="3724" y="1342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7" name="Oval 93"/>
              <p:cNvSpPr>
                <a:spLocks noChangeArrowheads="1"/>
              </p:cNvSpPr>
              <p:nvPr/>
            </p:nvSpPr>
            <p:spPr bwMode="auto">
              <a:xfrm>
                <a:off x="3724" y="1444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8" name="Oval 94"/>
              <p:cNvSpPr>
                <a:spLocks noChangeArrowheads="1"/>
              </p:cNvSpPr>
              <p:nvPr/>
            </p:nvSpPr>
            <p:spPr bwMode="auto">
              <a:xfrm>
                <a:off x="3724" y="1546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9" name="Rectangle 95"/>
              <p:cNvSpPr>
                <a:spLocks noChangeArrowheads="1"/>
              </p:cNvSpPr>
              <p:nvPr/>
            </p:nvSpPr>
            <p:spPr bwMode="auto">
              <a:xfrm>
                <a:off x="3863" y="934"/>
                <a:ext cx="88" cy="424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0" name="Oval 96"/>
              <p:cNvSpPr>
                <a:spLocks noChangeArrowheads="1"/>
              </p:cNvSpPr>
              <p:nvPr/>
            </p:nvSpPr>
            <p:spPr bwMode="auto">
              <a:xfrm>
                <a:off x="3887" y="988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1" name="Oval 97"/>
              <p:cNvSpPr>
                <a:spLocks noChangeArrowheads="1"/>
              </p:cNvSpPr>
              <p:nvPr/>
            </p:nvSpPr>
            <p:spPr bwMode="auto">
              <a:xfrm>
                <a:off x="3887" y="1084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2" name="Oval 98"/>
              <p:cNvSpPr>
                <a:spLocks noChangeArrowheads="1"/>
              </p:cNvSpPr>
              <p:nvPr/>
            </p:nvSpPr>
            <p:spPr bwMode="auto">
              <a:xfrm>
                <a:off x="3887" y="1186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3" name="Oval 99"/>
              <p:cNvSpPr>
                <a:spLocks noChangeArrowheads="1"/>
              </p:cNvSpPr>
              <p:nvPr/>
            </p:nvSpPr>
            <p:spPr bwMode="auto">
              <a:xfrm>
                <a:off x="3887" y="1288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4" name="Rectangle 100"/>
              <p:cNvSpPr>
                <a:spLocks noChangeArrowheads="1"/>
              </p:cNvSpPr>
              <p:nvPr/>
            </p:nvSpPr>
            <p:spPr bwMode="auto">
              <a:xfrm>
                <a:off x="4235" y="970"/>
                <a:ext cx="88" cy="424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5" name="Oval 101"/>
              <p:cNvSpPr>
                <a:spLocks noChangeArrowheads="1"/>
              </p:cNvSpPr>
              <p:nvPr/>
            </p:nvSpPr>
            <p:spPr bwMode="auto">
              <a:xfrm>
                <a:off x="4259" y="1024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6" name="Oval 102"/>
              <p:cNvSpPr>
                <a:spLocks noChangeArrowheads="1"/>
              </p:cNvSpPr>
              <p:nvPr/>
            </p:nvSpPr>
            <p:spPr bwMode="auto">
              <a:xfrm>
                <a:off x="4259" y="1120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7" name="Oval 103"/>
              <p:cNvSpPr>
                <a:spLocks noChangeArrowheads="1"/>
              </p:cNvSpPr>
              <p:nvPr/>
            </p:nvSpPr>
            <p:spPr bwMode="auto">
              <a:xfrm>
                <a:off x="4259" y="1222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8" name="Oval 104"/>
              <p:cNvSpPr>
                <a:spLocks noChangeArrowheads="1"/>
              </p:cNvSpPr>
              <p:nvPr/>
            </p:nvSpPr>
            <p:spPr bwMode="auto">
              <a:xfrm>
                <a:off x="4259" y="1324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9" name="Rectangle 105"/>
              <p:cNvSpPr>
                <a:spLocks noChangeArrowheads="1"/>
              </p:cNvSpPr>
              <p:nvPr/>
            </p:nvSpPr>
            <p:spPr bwMode="auto">
              <a:xfrm>
                <a:off x="4055" y="1258"/>
                <a:ext cx="88" cy="4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0" name="Oval 106"/>
              <p:cNvSpPr>
                <a:spLocks noChangeArrowheads="1"/>
              </p:cNvSpPr>
              <p:nvPr/>
            </p:nvSpPr>
            <p:spPr bwMode="auto">
              <a:xfrm>
                <a:off x="4079" y="1312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1" name="Oval 107"/>
              <p:cNvSpPr>
                <a:spLocks noChangeArrowheads="1"/>
              </p:cNvSpPr>
              <p:nvPr/>
            </p:nvSpPr>
            <p:spPr bwMode="auto">
              <a:xfrm>
                <a:off x="4079" y="1408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2" name="Oval 108"/>
              <p:cNvSpPr>
                <a:spLocks noChangeArrowheads="1"/>
              </p:cNvSpPr>
              <p:nvPr/>
            </p:nvSpPr>
            <p:spPr bwMode="auto">
              <a:xfrm>
                <a:off x="4079" y="1510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3" name="Oval 109"/>
              <p:cNvSpPr>
                <a:spLocks noChangeArrowheads="1"/>
              </p:cNvSpPr>
              <p:nvPr/>
            </p:nvSpPr>
            <p:spPr bwMode="auto">
              <a:xfrm>
                <a:off x="4079" y="1612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4" name="Rectangle 110"/>
              <p:cNvSpPr>
                <a:spLocks noChangeArrowheads="1"/>
              </p:cNvSpPr>
              <p:nvPr/>
            </p:nvSpPr>
            <p:spPr bwMode="auto">
              <a:xfrm>
                <a:off x="3503" y="1498"/>
                <a:ext cx="88" cy="424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5" name="Oval 111"/>
              <p:cNvSpPr>
                <a:spLocks noChangeArrowheads="1"/>
              </p:cNvSpPr>
              <p:nvPr/>
            </p:nvSpPr>
            <p:spPr bwMode="auto">
              <a:xfrm>
                <a:off x="3527" y="1552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6" name="Oval 112"/>
              <p:cNvSpPr>
                <a:spLocks noChangeArrowheads="1"/>
              </p:cNvSpPr>
              <p:nvPr/>
            </p:nvSpPr>
            <p:spPr bwMode="auto">
              <a:xfrm>
                <a:off x="3527" y="1648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7" name="Oval 113"/>
              <p:cNvSpPr>
                <a:spLocks noChangeArrowheads="1"/>
              </p:cNvSpPr>
              <p:nvPr/>
            </p:nvSpPr>
            <p:spPr bwMode="auto">
              <a:xfrm>
                <a:off x="3527" y="1750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8" name="Oval 114"/>
              <p:cNvSpPr>
                <a:spLocks noChangeArrowheads="1"/>
              </p:cNvSpPr>
              <p:nvPr/>
            </p:nvSpPr>
            <p:spPr bwMode="auto">
              <a:xfrm>
                <a:off x="3527" y="1852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9" name="Rectangle 115"/>
              <p:cNvSpPr>
                <a:spLocks noChangeArrowheads="1"/>
              </p:cNvSpPr>
              <p:nvPr/>
            </p:nvSpPr>
            <p:spPr bwMode="auto">
              <a:xfrm>
                <a:off x="3868" y="1426"/>
                <a:ext cx="88" cy="4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0" name="Oval 116"/>
              <p:cNvSpPr>
                <a:spLocks noChangeArrowheads="1"/>
              </p:cNvSpPr>
              <p:nvPr/>
            </p:nvSpPr>
            <p:spPr bwMode="auto">
              <a:xfrm>
                <a:off x="3892" y="1480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1" name="Oval 117"/>
              <p:cNvSpPr>
                <a:spLocks noChangeArrowheads="1"/>
              </p:cNvSpPr>
              <p:nvPr/>
            </p:nvSpPr>
            <p:spPr bwMode="auto">
              <a:xfrm>
                <a:off x="3892" y="1576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2" name="Oval 118"/>
              <p:cNvSpPr>
                <a:spLocks noChangeArrowheads="1"/>
              </p:cNvSpPr>
              <p:nvPr/>
            </p:nvSpPr>
            <p:spPr bwMode="auto">
              <a:xfrm>
                <a:off x="3892" y="1678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3" name="Oval 119"/>
              <p:cNvSpPr>
                <a:spLocks noChangeArrowheads="1"/>
              </p:cNvSpPr>
              <p:nvPr/>
            </p:nvSpPr>
            <p:spPr bwMode="auto">
              <a:xfrm>
                <a:off x="3892" y="1780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4" name="Rectangle 120"/>
              <p:cNvSpPr>
                <a:spLocks noChangeArrowheads="1"/>
              </p:cNvSpPr>
              <p:nvPr/>
            </p:nvSpPr>
            <p:spPr bwMode="auto">
              <a:xfrm>
                <a:off x="4228" y="1516"/>
                <a:ext cx="88" cy="424"/>
              </a:xfrm>
              <a:prstGeom prst="rect">
                <a:avLst/>
              </a:prstGeom>
              <a:noFill/>
              <a:ln w="1270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5" name="Oval 121"/>
              <p:cNvSpPr>
                <a:spLocks noChangeArrowheads="1"/>
              </p:cNvSpPr>
              <p:nvPr/>
            </p:nvSpPr>
            <p:spPr bwMode="auto">
              <a:xfrm>
                <a:off x="4252" y="1570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6" name="Oval 122"/>
              <p:cNvSpPr>
                <a:spLocks noChangeArrowheads="1"/>
              </p:cNvSpPr>
              <p:nvPr/>
            </p:nvSpPr>
            <p:spPr bwMode="auto">
              <a:xfrm>
                <a:off x="4252" y="1666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7" name="Oval 123"/>
              <p:cNvSpPr>
                <a:spLocks noChangeArrowheads="1"/>
              </p:cNvSpPr>
              <p:nvPr/>
            </p:nvSpPr>
            <p:spPr bwMode="auto">
              <a:xfrm>
                <a:off x="4252" y="1768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8" name="Oval 124"/>
              <p:cNvSpPr>
                <a:spLocks noChangeArrowheads="1"/>
              </p:cNvSpPr>
              <p:nvPr/>
            </p:nvSpPr>
            <p:spPr bwMode="auto">
              <a:xfrm>
                <a:off x="4252" y="1870"/>
                <a:ext cx="40" cy="40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471" name="Rectangle 127"/>
          <p:cNvSpPr>
            <a:spLocks noChangeArrowheads="1"/>
          </p:cNvSpPr>
          <p:nvPr/>
        </p:nvSpPr>
        <p:spPr bwMode="auto">
          <a:xfrm>
            <a:off x="2114550" y="417513"/>
            <a:ext cx="490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OBSTACLE EFFECTS</a:t>
            </a:r>
          </a:p>
        </p:txBody>
      </p:sp>
      <p:grpSp>
        <p:nvGrpSpPr>
          <p:cNvPr id="6" name="Group 345"/>
          <p:cNvGrpSpPr>
            <a:grpSpLocks/>
          </p:cNvGrpSpPr>
          <p:nvPr/>
        </p:nvGrpSpPr>
        <p:grpSpPr bwMode="auto">
          <a:xfrm>
            <a:off x="376238" y="233363"/>
            <a:ext cx="996950" cy="911225"/>
            <a:chOff x="237" y="147"/>
            <a:chExt cx="628" cy="574"/>
          </a:xfrm>
        </p:grpSpPr>
        <p:sp>
          <p:nvSpPr>
            <p:cNvPr id="57472" name="Freeform 128"/>
            <p:cNvSpPr>
              <a:spLocks/>
            </p:cNvSpPr>
            <p:nvPr/>
          </p:nvSpPr>
          <p:spPr bwMode="auto">
            <a:xfrm>
              <a:off x="237" y="147"/>
              <a:ext cx="617" cy="298"/>
            </a:xfrm>
            <a:custGeom>
              <a:avLst/>
              <a:gdLst/>
              <a:ahLst/>
              <a:cxnLst>
                <a:cxn ang="0">
                  <a:pos x="287" y="0"/>
                </a:cxn>
                <a:cxn ang="0">
                  <a:pos x="260" y="3"/>
                </a:cxn>
                <a:cxn ang="0">
                  <a:pos x="230" y="8"/>
                </a:cxn>
                <a:cxn ang="0">
                  <a:pos x="201" y="17"/>
                </a:cxn>
                <a:cxn ang="0">
                  <a:pos x="174" y="28"/>
                </a:cxn>
                <a:cxn ang="0">
                  <a:pos x="148" y="41"/>
                </a:cxn>
                <a:cxn ang="0">
                  <a:pos x="123" y="57"/>
                </a:cxn>
                <a:cxn ang="0">
                  <a:pos x="99" y="75"/>
                </a:cxn>
                <a:cxn ang="0">
                  <a:pos x="80" y="94"/>
                </a:cxn>
                <a:cxn ang="0">
                  <a:pos x="60" y="116"/>
                </a:cxn>
                <a:cxn ang="0">
                  <a:pos x="44" y="137"/>
                </a:cxn>
                <a:cxn ang="0">
                  <a:pos x="29" y="162"/>
                </a:cxn>
                <a:cxn ang="0">
                  <a:pos x="17" y="189"/>
                </a:cxn>
                <a:cxn ang="0">
                  <a:pos x="9" y="214"/>
                </a:cxn>
                <a:cxn ang="0">
                  <a:pos x="3" y="243"/>
                </a:cxn>
                <a:cxn ang="0">
                  <a:pos x="0" y="268"/>
                </a:cxn>
                <a:cxn ang="0">
                  <a:pos x="1" y="289"/>
                </a:cxn>
                <a:cxn ang="0">
                  <a:pos x="17" y="291"/>
                </a:cxn>
                <a:cxn ang="0">
                  <a:pos x="44" y="293"/>
                </a:cxn>
                <a:cxn ang="0">
                  <a:pos x="138" y="291"/>
                </a:cxn>
                <a:cxn ang="0">
                  <a:pos x="189" y="291"/>
                </a:cxn>
                <a:cxn ang="0">
                  <a:pos x="207" y="291"/>
                </a:cxn>
                <a:cxn ang="0">
                  <a:pos x="220" y="295"/>
                </a:cxn>
                <a:cxn ang="0">
                  <a:pos x="232" y="297"/>
                </a:cxn>
                <a:cxn ang="0">
                  <a:pos x="246" y="297"/>
                </a:cxn>
                <a:cxn ang="0">
                  <a:pos x="260" y="295"/>
                </a:cxn>
                <a:cxn ang="0">
                  <a:pos x="279" y="291"/>
                </a:cxn>
                <a:cxn ang="0">
                  <a:pos x="305" y="291"/>
                </a:cxn>
                <a:cxn ang="0">
                  <a:pos x="344" y="291"/>
                </a:cxn>
                <a:cxn ang="0">
                  <a:pos x="432" y="291"/>
                </a:cxn>
                <a:cxn ang="0">
                  <a:pos x="545" y="293"/>
                </a:cxn>
                <a:cxn ang="0">
                  <a:pos x="588" y="295"/>
                </a:cxn>
                <a:cxn ang="0">
                  <a:pos x="606" y="293"/>
                </a:cxn>
                <a:cxn ang="0">
                  <a:pos x="616" y="289"/>
                </a:cxn>
                <a:cxn ang="0">
                  <a:pos x="616" y="268"/>
                </a:cxn>
                <a:cxn ang="0">
                  <a:pos x="612" y="243"/>
                </a:cxn>
                <a:cxn ang="0">
                  <a:pos x="606" y="214"/>
                </a:cxn>
                <a:cxn ang="0">
                  <a:pos x="596" y="189"/>
                </a:cxn>
                <a:cxn ang="0">
                  <a:pos x="582" y="155"/>
                </a:cxn>
                <a:cxn ang="0">
                  <a:pos x="567" y="132"/>
                </a:cxn>
                <a:cxn ang="0">
                  <a:pos x="549" y="110"/>
                </a:cxn>
                <a:cxn ang="0">
                  <a:pos x="526" y="84"/>
                </a:cxn>
                <a:cxn ang="0">
                  <a:pos x="498" y="60"/>
                </a:cxn>
                <a:cxn ang="0">
                  <a:pos x="473" y="44"/>
                </a:cxn>
                <a:cxn ang="0">
                  <a:pos x="447" y="32"/>
                </a:cxn>
                <a:cxn ang="0">
                  <a:pos x="420" y="19"/>
                </a:cxn>
                <a:cxn ang="0">
                  <a:pos x="393" y="10"/>
                </a:cxn>
                <a:cxn ang="0">
                  <a:pos x="361" y="5"/>
                </a:cxn>
                <a:cxn ang="0">
                  <a:pos x="332" y="0"/>
                </a:cxn>
                <a:cxn ang="0">
                  <a:pos x="307" y="0"/>
                </a:cxn>
              </a:cxnLst>
              <a:rect l="0" t="0" r="r" b="b"/>
              <a:pathLst>
                <a:path w="617" h="298">
                  <a:moveTo>
                    <a:pt x="307" y="0"/>
                  </a:moveTo>
                  <a:lnTo>
                    <a:pt x="299" y="0"/>
                  </a:lnTo>
                  <a:lnTo>
                    <a:pt x="291" y="0"/>
                  </a:lnTo>
                  <a:lnTo>
                    <a:pt x="287" y="0"/>
                  </a:lnTo>
                  <a:lnTo>
                    <a:pt x="283" y="0"/>
                  </a:lnTo>
                  <a:lnTo>
                    <a:pt x="275" y="1"/>
                  </a:lnTo>
                  <a:lnTo>
                    <a:pt x="267" y="1"/>
                  </a:lnTo>
                  <a:lnTo>
                    <a:pt x="260" y="3"/>
                  </a:lnTo>
                  <a:lnTo>
                    <a:pt x="252" y="5"/>
                  </a:lnTo>
                  <a:lnTo>
                    <a:pt x="246" y="5"/>
                  </a:lnTo>
                  <a:lnTo>
                    <a:pt x="238" y="7"/>
                  </a:lnTo>
                  <a:lnTo>
                    <a:pt x="230" y="8"/>
                  </a:lnTo>
                  <a:lnTo>
                    <a:pt x="222" y="10"/>
                  </a:lnTo>
                  <a:lnTo>
                    <a:pt x="217" y="12"/>
                  </a:lnTo>
                  <a:lnTo>
                    <a:pt x="209" y="14"/>
                  </a:lnTo>
                  <a:lnTo>
                    <a:pt x="201" y="17"/>
                  </a:lnTo>
                  <a:lnTo>
                    <a:pt x="195" y="19"/>
                  </a:lnTo>
                  <a:lnTo>
                    <a:pt x="187" y="23"/>
                  </a:lnTo>
                  <a:lnTo>
                    <a:pt x="181" y="25"/>
                  </a:lnTo>
                  <a:lnTo>
                    <a:pt x="174" y="28"/>
                  </a:lnTo>
                  <a:lnTo>
                    <a:pt x="168" y="32"/>
                  </a:lnTo>
                  <a:lnTo>
                    <a:pt x="160" y="33"/>
                  </a:lnTo>
                  <a:lnTo>
                    <a:pt x="154" y="37"/>
                  </a:lnTo>
                  <a:lnTo>
                    <a:pt x="148" y="41"/>
                  </a:lnTo>
                  <a:lnTo>
                    <a:pt x="142" y="44"/>
                  </a:lnTo>
                  <a:lnTo>
                    <a:pt x="134" y="48"/>
                  </a:lnTo>
                  <a:lnTo>
                    <a:pt x="129" y="53"/>
                  </a:lnTo>
                  <a:lnTo>
                    <a:pt x="123" y="57"/>
                  </a:lnTo>
                  <a:lnTo>
                    <a:pt x="117" y="60"/>
                  </a:lnTo>
                  <a:lnTo>
                    <a:pt x="111" y="66"/>
                  </a:lnTo>
                  <a:lnTo>
                    <a:pt x="105" y="69"/>
                  </a:lnTo>
                  <a:lnTo>
                    <a:pt x="99" y="75"/>
                  </a:lnTo>
                  <a:lnTo>
                    <a:pt x="95" y="78"/>
                  </a:lnTo>
                  <a:lnTo>
                    <a:pt x="89" y="84"/>
                  </a:lnTo>
                  <a:lnTo>
                    <a:pt x="84" y="89"/>
                  </a:lnTo>
                  <a:lnTo>
                    <a:pt x="80" y="94"/>
                  </a:lnTo>
                  <a:lnTo>
                    <a:pt x="74" y="100"/>
                  </a:lnTo>
                  <a:lnTo>
                    <a:pt x="70" y="103"/>
                  </a:lnTo>
                  <a:lnTo>
                    <a:pt x="66" y="110"/>
                  </a:lnTo>
                  <a:lnTo>
                    <a:pt x="60" y="116"/>
                  </a:lnTo>
                  <a:lnTo>
                    <a:pt x="56" y="121"/>
                  </a:lnTo>
                  <a:lnTo>
                    <a:pt x="52" y="127"/>
                  </a:lnTo>
                  <a:lnTo>
                    <a:pt x="48" y="132"/>
                  </a:lnTo>
                  <a:lnTo>
                    <a:pt x="44" y="137"/>
                  </a:lnTo>
                  <a:lnTo>
                    <a:pt x="41" y="144"/>
                  </a:lnTo>
                  <a:lnTo>
                    <a:pt x="37" y="150"/>
                  </a:lnTo>
                  <a:lnTo>
                    <a:pt x="33" y="155"/>
                  </a:lnTo>
                  <a:lnTo>
                    <a:pt x="29" y="162"/>
                  </a:lnTo>
                  <a:lnTo>
                    <a:pt x="27" y="169"/>
                  </a:lnTo>
                  <a:lnTo>
                    <a:pt x="23" y="175"/>
                  </a:lnTo>
                  <a:lnTo>
                    <a:pt x="21" y="182"/>
                  </a:lnTo>
                  <a:lnTo>
                    <a:pt x="17" y="189"/>
                  </a:lnTo>
                  <a:lnTo>
                    <a:pt x="15" y="195"/>
                  </a:lnTo>
                  <a:lnTo>
                    <a:pt x="13" y="202"/>
                  </a:lnTo>
                  <a:lnTo>
                    <a:pt x="11" y="209"/>
                  </a:lnTo>
                  <a:lnTo>
                    <a:pt x="9" y="214"/>
                  </a:lnTo>
                  <a:lnTo>
                    <a:pt x="7" y="221"/>
                  </a:lnTo>
                  <a:lnTo>
                    <a:pt x="5" y="229"/>
                  </a:lnTo>
                  <a:lnTo>
                    <a:pt x="3" y="236"/>
                  </a:lnTo>
                  <a:lnTo>
                    <a:pt x="3" y="243"/>
                  </a:lnTo>
                  <a:lnTo>
                    <a:pt x="1" y="250"/>
                  </a:lnTo>
                  <a:lnTo>
                    <a:pt x="1" y="257"/>
                  </a:lnTo>
                  <a:lnTo>
                    <a:pt x="0" y="264"/>
                  </a:lnTo>
                  <a:lnTo>
                    <a:pt x="0" y="268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1" y="289"/>
                  </a:lnTo>
                  <a:lnTo>
                    <a:pt x="3" y="289"/>
                  </a:lnTo>
                  <a:lnTo>
                    <a:pt x="7" y="291"/>
                  </a:lnTo>
                  <a:lnTo>
                    <a:pt x="11" y="291"/>
                  </a:lnTo>
                  <a:lnTo>
                    <a:pt x="17" y="291"/>
                  </a:lnTo>
                  <a:lnTo>
                    <a:pt x="23" y="291"/>
                  </a:lnTo>
                  <a:lnTo>
                    <a:pt x="31" y="293"/>
                  </a:lnTo>
                  <a:lnTo>
                    <a:pt x="37" y="293"/>
                  </a:lnTo>
                  <a:lnTo>
                    <a:pt x="44" y="293"/>
                  </a:lnTo>
                  <a:lnTo>
                    <a:pt x="62" y="293"/>
                  </a:lnTo>
                  <a:lnTo>
                    <a:pt x="80" y="291"/>
                  </a:lnTo>
                  <a:lnTo>
                    <a:pt x="99" y="291"/>
                  </a:lnTo>
                  <a:lnTo>
                    <a:pt x="138" y="291"/>
                  </a:lnTo>
                  <a:lnTo>
                    <a:pt x="156" y="291"/>
                  </a:lnTo>
                  <a:lnTo>
                    <a:pt x="174" y="289"/>
                  </a:lnTo>
                  <a:lnTo>
                    <a:pt x="181" y="291"/>
                  </a:lnTo>
                  <a:lnTo>
                    <a:pt x="189" y="291"/>
                  </a:lnTo>
                  <a:lnTo>
                    <a:pt x="195" y="291"/>
                  </a:lnTo>
                  <a:lnTo>
                    <a:pt x="201" y="291"/>
                  </a:lnTo>
                  <a:lnTo>
                    <a:pt x="205" y="291"/>
                  </a:lnTo>
                  <a:lnTo>
                    <a:pt x="207" y="291"/>
                  </a:lnTo>
                  <a:lnTo>
                    <a:pt x="213" y="291"/>
                  </a:lnTo>
                  <a:lnTo>
                    <a:pt x="215" y="293"/>
                  </a:lnTo>
                  <a:lnTo>
                    <a:pt x="219" y="293"/>
                  </a:lnTo>
                  <a:lnTo>
                    <a:pt x="220" y="295"/>
                  </a:lnTo>
                  <a:lnTo>
                    <a:pt x="222" y="295"/>
                  </a:lnTo>
                  <a:lnTo>
                    <a:pt x="228" y="297"/>
                  </a:lnTo>
                  <a:lnTo>
                    <a:pt x="230" y="297"/>
                  </a:lnTo>
                  <a:lnTo>
                    <a:pt x="232" y="297"/>
                  </a:lnTo>
                  <a:lnTo>
                    <a:pt x="236" y="297"/>
                  </a:lnTo>
                  <a:lnTo>
                    <a:pt x="240" y="297"/>
                  </a:lnTo>
                  <a:lnTo>
                    <a:pt x="242" y="297"/>
                  </a:lnTo>
                  <a:lnTo>
                    <a:pt x="246" y="297"/>
                  </a:lnTo>
                  <a:lnTo>
                    <a:pt x="250" y="297"/>
                  </a:lnTo>
                  <a:lnTo>
                    <a:pt x="254" y="297"/>
                  </a:lnTo>
                  <a:lnTo>
                    <a:pt x="258" y="295"/>
                  </a:lnTo>
                  <a:lnTo>
                    <a:pt x="260" y="295"/>
                  </a:lnTo>
                  <a:lnTo>
                    <a:pt x="265" y="293"/>
                  </a:lnTo>
                  <a:lnTo>
                    <a:pt x="271" y="291"/>
                  </a:lnTo>
                  <a:lnTo>
                    <a:pt x="273" y="291"/>
                  </a:lnTo>
                  <a:lnTo>
                    <a:pt x="279" y="291"/>
                  </a:lnTo>
                  <a:lnTo>
                    <a:pt x="281" y="291"/>
                  </a:lnTo>
                  <a:lnTo>
                    <a:pt x="289" y="291"/>
                  </a:lnTo>
                  <a:lnTo>
                    <a:pt x="295" y="291"/>
                  </a:lnTo>
                  <a:lnTo>
                    <a:pt x="305" y="291"/>
                  </a:lnTo>
                  <a:lnTo>
                    <a:pt x="308" y="291"/>
                  </a:lnTo>
                  <a:lnTo>
                    <a:pt x="316" y="291"/>
                  </a:lnTo>
                  <a:lnTo>
                    <a:pt x="334" y="291"/>
                  </a:lnTo>
                  <a:lnTo>
                    <a:pt x="344" y="291"/>
                  </a:lnTo>
                  <a:lnTo>
                    <a:pt x="353" y="291"/>
                  </a:lnTo>
                  <a:lnTo>
                    <a:pt x="377" y="291"/>
                  </a:lnTo>
                  <a:lnTo>
                    <a:pt x="404" y="291"/>
                  </a:lnTo>
                  <a:lnTo>
                    <a:pt x="432" y="291"/>
                  </a:lnTo>
                  <a:lnTo>
                    <a:pt x="461" y="293"/>
                  </a:lnTo>
                  <a:lnTo>
                    <a:pt x="490" y="293"/>
                  </a:lnTo>
                  <a:lnTo>
                    <a:pt x="518" y="293"/>
                  </a:lnTo>
                  <a:lnTo>
                    <a:pt x="545" y="293"/>
                  </a:lnTo>
                  <a:lnTo>
                    <a:pt x="559" y="293"/>
                  </a:lnTo>
                  <a:lnTo>
                    <a:pt x="571" y="293"/>
                  </a:lnTo>
                  <a:lnTo>
                    <a:pt x="582" y="293"/>
                  </a:lnTo>
                  <a:lnTo>
                    <a:pt x="588" y="295"/>
                  </a:lnTo>
                  <a:lnTo>
                    <a:pt x="594" y="295"/>
                  </a:lnTo>
                  <a:lnTo>
                    <a:pt x="598" y="293"/>
                  </a:lnTo>
                  <a:lnTo>
                    <a:pt x="602" y="293"/>
                  </a:lnTo>
                  <a:lnTo>
                    <a:pt x="606" y="293"/>
                  </a:lnTo>
                  <a:lnTo>
                    <a:pt x="610" y="293"/>
                  </a:lnTo>
                  <a:lnTo>
                    <a:pt x="612" y="291"/>
                  </a:lnTo>
                  <a:lnTo>
                    <a:pt x="614" y="291"/>
                  </a:lnTo>
                  <a:lnTo>
                    <a:pt x="616" y="289"/>
                  </a:lnTo>
                  <a:lnTo>
                    <a:pt x="616" y="288"/>
                  </a:lnTo>
                  <a:lnTo>
                    <a:pt x="616" y="280"/>
                  </a:lnTo>
                  <a:lnTo>
                    <a:pt x="616" y="271"/>
                  </a:lnTo>
                  <a:lnTo>
                    <a:pt x="616" y="268"/>
                  </a:lnTo>
                  <a:lnTo>
                    <a:pt x="616" y="264"/>
                  </a:lnTo>
                  <a:lnTo>
                    <a:pt x="614" y="257"/>
                  </a:lnTo>
                  <a:lnTo>
                    <a:pt x="614" y="250"/>
                  </a:lnTo>
                  <a:lnTo>
                    <a:pt x="612" y="243"/>
                  </a:lnTo>
                  <a:lnTo>
                    <a:pt x="610" y="236"/>
                  </a:lnTo>
                  <a:lnTo>
                    <a:pt x="610" y="229"/>
                  </a:lnTo>
                  <a:lnTo>
                    <a:pt x="608" y="221"/>
                  </a:lnTo>
                  <a:lnTo>
                    <a:pt x="606" y="214"/>
                  </a:lnTo>
                  <a:lnTo>
                    <a:pt x="604" y="209"/>
                  </a:lnTo>
                  <a:lnTo>
                    <a:pt x="602" y="202"/>
                  </a:lnTo>
                  <a:lnTo>
                    <a:pt x="600" y="195"/>
                  </a:lnTo>
                  <a:lnTo>
                    <a:pt x="596" y="189"/>
                  </a:lnTo>
                  <a:lnTo>
                    <a:pt x="594" y="182"/>
                  </a:lnTo>
                  <a:lnTo>
                    <a:pt x="592" y="175"/>
                  </a:lnTo>
                  <a:lnTo>
                    <a:pt x="584" y="162"/>
                  </a:lnTo>
                  <a:lnTo>
                    <a:pt x="582" y="155"/>
                  </a:lnTo>
                  <a:lnTo>
                    <a:pt x="578" y="150"/>
                  </a:lnTo>
                  <a:lnTo>
                    <a:pt x="574" y="144"/>
                  </a:lnTo>
                  <a:lnTo>
                    <a:pt x="571" y="137"/>
                  </a:lnTo>
                  <a:lnTo>
                    <a:pt x="567" y="132"/>
                  </a:lnTo>
                  <a:lnTo>
                    <a:pt x="563" y="127"/>
                  </a:lnTo>
                  <a:lnTo>
                    <a:pt x="559" y="121"/>
                  </a:lnTo>
                  <a:lnTo>
                    <a:pt x="555" y="116"/>
                  </a:lnTo>
                  <a:lnTo>
                    <a:pt x="549" y="110"/>
                  </a:lnTo>
                  <a:lnTo>
                    <a:pt x="545" y="103"/>
                  </a:lnTo>
                  <a:lnTo>
                    <a:pt x="541" y="100"/>
                  </a:lnTo>
                  <a:lnTo>
                    <a:pt x="535" y="94"/>
                  </a:lnTo>
                  <a:lnTo>
                    <a:pt x="526" y="84"/>
                  </a:lnTo>
                  <a:lnTo>
                    <a:pt x="514" y="75"/>
                  </a:lnTo>
                  <a:lnTo>
                    <a:pt x="508" y="69"/>
                  </a:lnTo>
                  <a:lnTo>
                    <a:pt x="504" y="66"/>
                  </a:lnTo>
                  <a:lnTo>
                    <a:pt x="498" y="60"/>
                  </a:lnTo>
                  <a:lnTo>
                    <a:pt x="492" y="57"/>
                  </a:lnTo>
                  <a:lnTo>
                    <a:pt x="486" y="53"/>
                  </a:lnTo>
                  <a:lnTo>
                    <a:pt x="481" y="48"/>
                  </a:lnTo>
                  <a:lnTo>
                    <a:pt x="473" y="44"/>
                  </a:lnTo>
                  <a:lnTo>
                    <a:pt x="467" y="41"/>
                  </a:lnTo>
                  <a:lnTo>
                    <a:pt x="461" y="37"/>
                  </a:lnTo>
                  <a:lnTo>
                    <a:pt x="453" y="33"/>
                  </a:lnTo>
                  <a:lnTo>
                    <a:pt x="447" y="32"/>
                  </a:lnTo>
                  <a:lnTo>
                    <a:pt x="441" y="28"/>
                  </a:lnTo>
                  <a:lnTo>
                    <a:pt x="434" y="25"/>
                  </a:lnTo>
                  <a:lnTo>
                    <a:pt x="428" y="23"/>
                  </a:lnTo>
                  <a:lnTo>
                    <a:pt x="420" y="19"/>
                  </a:lnTo>
                  <a:lnTo>
                    <a:pt x="412" y="17"/>
                  </a:lnTo>
                  <a:lnTo>
                    <a:pt x="406" y="14"/>
                  </a:lnTo>
                  <a:lnTo>
                    <a:pt x="398" y="12"/>
                  </a:lnTo>
                  <a:lnTo>
                    <a:pt x="393" y="10"/>
                  </a:lnTo>
                  <a:lnTo>
                    <a:pt x="385" y="8"/>
                  </a:lnTo>
                  <a:lnTo>
                    <a:pt x="377" y="7"/>
                  </a:lnTo>
                  <a:lnTo>
                    <a:pt x="369" y="5"/>
                  </a:lnTo>
                  <a:lnTo>
                    <a:pt x="361" y="5"/>
                  </a:lnTo>
                  <a:lnTo>
                    <a:pt x="353" y="3"/>
                  </a:lnTo>
                  <a:lnTo>
                    <a:pt x="346" y="1"/>
                  </a:lnTo>
                  <a:lnTo>
                    <a:pt x="340" y="1"/>
                  </a:lnTo>
                  <a:lnTo>
                    <a:pt x="332" y="0"/>
                  </a:lnTo>
                  <a:lnTo>
                    <a:pt x="326" y="0"/>
                  </a:lnTo>
                  <a:lnTo>
                    <a:pt x="324" y="0"/>
                  </a:lnTo>
                  <a:lnTo>
                    <a:pt x="314" y="0"/>
                  </a:lnTo>
                  <a:lnTo>
                    <a:pt x="307" y="0"/>
                  </a:lnTo>
                </a:path>
              </a:pathLst>
            </a:custGeom>
            <a:solidFill>
              <a:srgbClr val="FF7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73" name="Freeform 129"/>
            <p:cNvSpPr>
              <a:spLocks/>
            </p:cNvSpPr>
            <p:nvPr/>
          </p:nvSpPr>
          <p:spPr bwMode="auto">
            <a:xfrm>
              <a:off x="237" y="423"/>
              <a:ext cx="617" cy="298"/>
            </a:xfrm>
            <a:custGeom>
              <a:avLst/>
              <a:gdLst/>
              <a:ahLst/>
              <a:cxnLst>
                <a:cxn ang="0">
                  <a:pos x="287" y="297"/>
                </a:cxn>
                <a:cxn ang="0">
                  <a:pos x="260" y="293"/>
                </a:cxn>
                <a:cxn ang="0">
                  <a:pos x="230" y="288"/>
                </a:cxn>
                <a:cxn ang="0">
                  <a:pos x="201" y="279"/>
                </a:cxn>
                <a:cxn ang="0">
                  <a:pos x="174" y="268"/>
                </a:cxn>
                <a:cxn ang="0">
                  <a:pos x="148" y="255"/>
                </a:cxn>
                <a:cxn ang="0">
                  <a:pos x="123" y="239"/>
                </a:cxn>
                <a:cxn ang="0">
                  <a:pos x="101" y="221"/>
                </a:cxn>
                <a:cxn ang="0">
                  <a:pos x="80" y="202"/>
                </a:cxn>
                <a:cxn ang="0">
                  <a:pos x="60" y="180"/>
                </a:cxn>
                <a:cxn ang="0">
                  <a:pos x="44" y="159"/>
                </a:cxn>
                <a:cxn ang="0">
                  <a:pos x="29" y="134"/>
                </a:cxn>
                <a:cxn ang="0">
                  <a:pos x="17" y="107"/>
                </a:cxn>
                <a:cxn ang="0">
                  <a:pos x="9" y="80"/>
                </a:cxn>
                <a:cxn ang="0">
                  <a:pos x="3" y="53"/>
                </a:cxn>
                <a:cxn ang="0">
                  <a:pos x="0" y="26"/>
                </a:cxn>
                <a:cxn ang="0">
                  <a:pos x="0" y="7"/>
                </a:cxn>
                <a:cxn ang="0">
                  <a:pos x="11" y="5"/>
                </a:cxn>
                <a:cxn ang="0">
                  <a:pos x="37" y="3"/>
                </a:cxn>
                <a:cxn ang="0">
                  <a:pos x="99" y="5"/>
                </a:cxn>
                <a:cxn ang="0">
                  <a:pos x="181" y="7"/>
                </a:cxn>
                <a:cxn ang="0">
                  <a:pos x="205" y="5"/>
                </a:cxn>
                <a:cxn ang="0">
                  <a:pos x="219" y="3"/>
                </a:cxn>
                <a:cxn ang="0">
                  <a:pos x="232" y="0"/>
                </a:cxn>
                <a:cxn ang="0">
                  <a:pos x="244" y="0"/>
                </a:cxn>
                <a:cxn ang="0">
                  <a:pos x="254" y="0"/>
                </a:cxn>
                <a:cxn ang="0">
                  <a:pos x="273" y="5"/>
                </a:cxn>
                <a:cxn ang="0">
                  <a:pos x="289" y="5"/>
                </a:cxn>
                <a:cxn ang="0">
                  <a:pos x="316" y="5"/>
                </a:cxn>
                <a:cxn ang="0">
                  <a:pos x="353" y="5"/>
                </a:cxn>
                <a:cxn ang="0">
                  <a:pos x="461" y="3"/>
                </a:cxn>
                <a:cxn ang="0">
                  <a:pos x="551" y="3"/>
                </a:cxn>
                <a:cxn ang="0">
                  <a:pos x="588" y="1"/>
                </a:cxn>
                <a:cxn ang="0">
                  <a:pos x="606" y="3"/>
                </a:cxn>
                <a:cxn ang="0">
                  <a:pos x="614" y="7"/>
                </a:cxn>
                <a:cxn ang="0">
                  <a:pos x="616" y="23"/>
                </a:cxn>
                <a:cxn ang="0">
                  <a:pos x="614" y="46"/>
                </a:cxn>
                <a:cxn ang="0">
                  <a:pos x="608" y="73"/>
                </a:cxn>
                <a:cxn ang="0">
                  <a:pos x="600" y="101"/>
                </a:cxn>
                <a:cxn ang="0">
                  <a:pos x="588" y="127"/>
                </a:cxn>
                <a:cxn ang="0">
                  <a:pos x="574" y="152"/>
                </a:cxn>
                <a:cxn ang="0">
                  <a:pos x="559" y="175"/>
                </a:cxn>
                <a:cxn ang="0">
                  <a:pos x="541" y="196"/>
                </a:cxn>
                <a:cxn ang="0">
                  <a:pos x="520" y="216"/>
                </a:cxn>
                <a:cxn ang="0">
                  <a:pos x="498" y="236"/>
                </a:cxn>
                <a:cxn ang="0">
                  <a:pos x="473" y="252"/>
                </a:cxn>
                <a:cxn ang="0">
                  <a:pos x="447" y="264"/>
                </a:cxn>
                <a:cxn ang="0">
                  <a:pos x="420" y="277"/>
                </a:cxn>
                <a:cxn ang="0">
                  <a:pos x="393" y="286"/>
                </a:cxn>
                <a:cxn ang="0">
                  <a:pos x="361" y="291"/>
                </a:cxn>
                <a:cxn ang="0">
                  <a:pos x="332" y="295"/>
                </a:cxn>
                <a:cxn ang="0">
                  <a:pos x="307" y="297"/>
                </a:cxn>
              </a:cxnLst>
              <a:rect l="0" t="0" r="r" b="b"/>
              <a:pathLst>
                <a:path w="617" h="298">
                  <a:moveTo>
                    <a:pt x="307" y="297"/>
                  </a:moveTo>
                  <a:lnTo>
                    <a:pt x="299" y="297"/>
                  </a:lnTo>
                  <a:lnTo>
                    <a:pt x="291" y="297"/>
                  </a:lnTo>
                  <a:lnTo>
                    <a:pt x="287" y="297"/>
                  </a:lnTo>
                  <a:lnTo>
                    <a:pt x="283" y="295"/>
                  </a:lnTo>
                  <a:lnTo>
                    <a:pt x="275" y="295"/>
                  </a:lnTo>
                  <a:lnTo>
                    <a:pt x="267" y="295"/>
                  </a:lnTo>
                  <a:lnTo>
                    <a:pt x="260" y="293"/>
                  </a:lnTo>
                  <a:lnTo>
                    <a:pt x="252" y="291"/>
                  </a:lnTo>
                  <a:lnTo>
                    <a:pt x="246" y="291"/>
                  </a:lnTo>
                  <a:lnTo>
                    <a:pt x="238" y="289"/>
                  </a:lnTo>
                  <a:lnTo>
                    <a:pt x="230" y="288"/>
                  </a:lnTo>
                  <a:lnTo>
                    <a:pt x="222" y="286"/>
                  </a:lnTo>
                  <a:lnTo>
                    <a:pt x="217" y="284"/>
                  </a:lnTo>
                  <a:lnTo>
                    <a:pt x="209" y="280"/>
                  </a:lnTo>
                  <a:lnTo>
                    <a:pt x="201" y="279"/>
                  </a:lnTo>
                  <a:lnTo>
                    <a:pt x="195" y="277"/>
                  </a:lnTo>
                  <a:lnTo>
                    <a:pt x="187" y="273"/>
                  </a:lnTo>
                  <a:lnTo>
                    <a:pt x="181" y="270"/>
                  </a:lnTo>
                  <a:lnTo>
                    <a:pt x="174" y="268"/>
                  </a:lnTo>
                  <a:lnTo>
                    <a:pt x="168" y="264"/>
                  </a:lnTo>
                  <a:lnTo>
                    <a:pt x="160" y="263"/>
                  </a:lnTo>
                  <a:lnTo>
                    <a:pt x="154" y="259"/>
                  </a:lnTo>
                  <a:lnTo>
                    <a:pt x="148" y="255"/>
                  </a:lnTo>
                  <a:lnTo>
                    <a:pt x="142" y="252"/>
                  </a:lnTo>
                  <a:lnTo>
                    <a:pt x="134" y="246"/>
                  </a:lnTo>
                  <a:lnTo>
                    <a:pt x="129" y="243"/>
                  </a:lnTo>
                  <a:lnTo>
                    <a:pt x="123" y="239"/>
                  </a:lnTo>
                  <a:lnTo>
                    <a:pt x="117" y="236"/>
                  </a:lnTo>
                  <a:lnTo>
                    <a:pt x="111" y="230"/>
                  </a:lnTo>
                  <a:lnTo>
                    <a:pt x="105" y="227"/>
                  </a:lnTo>
                  <a:lnTo>
                    <a:pt x="101" y="221"/>
                  </a:lnTo>
                  <a:lnTo>
                    <a:pt x="95" y="216"/>
                  </a:lnTo>
                  <a:lnTo>
                    <a:pt x="89" y="212"/>
                  </a:lnTo>
                  <a:lnTo>
                    <a:pt x="84" y="207"/>
                  </a:lnTo>
                  <a:lnTo>
                    <a:pt x="80" y="202"/>
                  </a:lnTo>
                  <a:lnTo>
                    <a:pt x="74" y="196"/>
                  </a:lnTo>
                  <a:lnTo>
                    <a:pt x="70" y="191"/>
                  </a:lnTo>
                  <a:lnTo>
                    <a:pt x="66" y="186"/>
                  </a:lnTo>
                  <a:lnTo>
                    <a:pt x="60" y="180"/>
                  </a:lnTo>
                  <a:lnTo>
                    <a:pt x="56" y="175"/>
                  </a:lnTo>
                  <a:lnTo>
                    <a:pt x="52" y="169"/>
                  </a:lnTo>
                  <a:lnTo>
                    <a:pt x="48" y="164"/>
                  </a:lnTo>
                  <a:lnTo>
                    <a:pt x="44" y="159"/>
                  </a:lnTo>
                  <a:lnTo>
                    <a:pt x="41" y="152"/>
                  </a:lnTo>
                  <a:lnTo>
                    <a:pt x="37" y="146"/>
                  </a:lnTo>
                  <a:lnTo>
                    <a:pt x="33" y="139"/>
                  </a:lnTo>
                  <a:lnTo>
                    <a:pt x="29" y="134"/>
                  </a:lnTo>
                  <a:lnTo>
                    <a:pt x="27" y="127"/>
                  </a:lnTo>
                  <a:lnTo>
                    <a:pt x="23" y="121"/>
                  </a:lnTo>
                  <a:lnTo>
                    <a:pt x="21" y="114"/>
                  </a:lnTo>
                  <a:lnTo>
                    <a:pt x="17" y="107"/>
                  </a:lnTo>
                  <a:lnTo>
                    <a:pt x="15" y="101"/>
                  </a:lnTo>
                  <a:lnTo>
                    <a:pt x="13" y="94"/>
                  </a:lnTo>
                  <a:lnTo>
                    <a:pt x="11" y="87"/>
                  </a:lnTo>
                  <a:lnTo>
                    <a:pt x="9" y="80"/>
                  </a:lnTo>
                  <a:lnTo>
                    <a:pt x="7" y="73"/>
                  </a:lnTo>
                  <a:lnTo>
                    <a:pt x="5" y="66"/>
                  </a:lnTo>
                  <a:lnTo>
                    <a:pt x="3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5"/>
                  </a:lnTo>
                  <a:lnTo>
                    <a:pt x="31" y="3"/>
                  </a:lnTo>
                  <a:lnTo>
                    <a:pt x="37" y="3"/>
                  </a:lnTo>
                  <a:lnTo>
                    <a:pt x="44" y="3"/>
                  </a:lnTo>
                  <a:lnTo>
                    <a:pt x="62" y="3"/>
                  </a:lnTo>
                  <a:lnTo>
                    <a:pt x="80" y="5"/>
                  </a:lnTo>
                  <a:lnTo>
                    <a:pt x="99" y="5"/>
                  </a:lnTo>
                  <a:lnTo>
                    <a:pt x="138" y="5"/>
                  </a:lnTo>
                  <a:lnTo>
                    <a:pt x="156" y="5"/>
                  </a:lnTo>
                  <a:lnTo>
                    <a:pt x="174" y="7"/>
                  </a:lnTo>
                  <a:lnTo>
                    <a:pt x="181" y="7"/>
                  </a:lnTo>
                  <a:lnTo>
                    <a:pt x="189" y="5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5" y="5"/>
                  </a:lnTo>
                  <a:lnTo>
                    <a:pt x="207" y="5"/>
                  </a:lnTo>
                  <a:lnTo>
                    <a:pt x="213" y="5"/>
                  </a:lnTo>
                  <a:lnTo>
                    <a:pt x="215" y="3"/>
                  </a:lnTo>
                  <a:lnTo>
                    <a:pt x="219" y="3"/>
                  </a:lnTo>
                  <a:lnTo>
                    <a:pt x="224" y="1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60" y="1"/>
                  </a:lnTo>
                  <a:lnTo>
                    <a:pt x="265" y="3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5" y="5"/>
                  </a:lnTo>
                  <a:lnTo>
                    <a:pt x="279" y="5"/>
                  </a:lnTo>
                  <a:lnTo>
                    <a:pt x="281" y="5"/>
                  </a:lnTo>
                  <a:lnTo>
                    <a:pt x="289" y="5"/>
                  </a:lnTo>
                  <a:lnTo>
                    <a:pt x="295" y="5"/>
                  </a:lnTo>
                  <a:lnTo>
                    <a:pt x="305" y="5"/>
                  </a:lnTo>
                  <a:lnTo>
                    <a:pt x="308" y="5"/>
                  </a:lnTo>
                  <a:lnTo>
                    <a:pt x="316" y="5"/>
                  </a:lnTo>
                  <a:lnTo>
                    <a:pt x="334" y="5"/>
                  </a:lnTo>
                  <a:lnTo>
                    <a:pt x="340" y="5"/>
                  </a:lnTo>
                  <a:lnTo>
                    <a:pt x="344" y="5"/>
                  </a:lnTo>
                  <a:lnTo>
                    <a:pt x="353" y="5"/>
                  </a:lnTo>
                  <a:lnTo>
                    <a:pt x="377" y="5"/>
                  </a:lnTo>
                  <a:lnTo>
                    <a:pt x="404" y="5"/>
                  </a:lnTo>
                  <a:lnTo>
                    <a:pt x="432" y="5"/>
                  </a:lnTo>
                  <a:lnTo>
                    <a:pt x="461" y="3"/>
                  </a:lnTo>
                  <a:lnTo>
                    <a:pt x="490" y="3"/>
                  </a:lnTo>
                  <a:lnTo>
                    <a:pt x="518" y="3"/>
                  </a:lnTo>
                  <a:lnTo>
                    <a:pt x="545" y="3"/>
                  </a:lnTo>
                  <a:lnTo>
                    <a:pt x="551" y="3"/>
                  </a:lnTo>
                  <a:lnTo>
                    <a:pt x="559" y="3"/>
                  </a:lnTo>
                  <a:lnTo>
                    <a:pt x="571" y="3"/>
                  </a:lnTo>
                  <a:lnTo>
                    <a:pt x="582" y="1"/>
                  </a:lnTo>
                  <a:lnTo>
                    <a:pt x="588" y="1"/>
                  </a:lnTo>
                  <a:lnTo>
                    <a:pt x="592" y="1"/>
                  </a:lnTo>
                  <a:lnTo>
                    <a:pt x="598" y="1"/>
                  </a:lnTo>
                  <a:lnTo>
                    <a:pt x="602" y="3"/>
                  </a:lnTo>
                  <a:lnTo>
                    <a:pt x="606" y="3"/>
                  </a:lnTo>
                  <a:lnTo>
                    <a:pt x="610" y="3"/>
                  </a:lnTo>
                  <a:lnTo>
                    <a:pt x="612" y="5"/>
                  </a:lnTo>
                  <a:lnTo>
                    <a:pt x="614" y="5"/>
                  </a:lnTo>
                  <a:lnTo>
                    <a:pt x="614" y="7"/>
                  </a:lnTo>
                  <a:lnTo>
                    <a:pt x="616" y="7"/>
                  </a:lnTo>
                  <a:lnTo>
                    <a:pt x="616" y="8"/>
                  </a:lnTo>
                  <a:lnTo>
                    <a:pt x="616" y="16"/>
                  </a:lnTo>
                  <a:lnTo>
                    <a:pt x="616" y="23"/>
                  </a:lnTo>
                  <a:lnTo>
                    <a:pt x="616" y="26"/>
                  </a:lnTo>
                  <a:lnTo>
                    <a:pt x="616" y="32"/>
                  </a:lnTo>
                  <a:lnTo>
                    <a:pt x="614" y="39"/>
                  </a:lnTo>
                  <a:lnTo>
                    <a:pt x="614" y="46"/>
                  </a:lnTo>
                  <a:lnTo>
                    <a:pt x="612" y="53"/>
                  </a:lnTo>
                  <a:lnTo>
                    <a:pt x="610" y="60"/>
                  </a:lnTo>
                  <a:lnTo>
                    <a:pt x="610" y="66"/>
                  </a:lnTo>
                  <a:lnTo>
                    <a:pt x="608" y="73"/>
                  </a:lnTo>
                  <a:lnTo>
                    <a:pt x="606" y="80"/>
                  </a:lnTo>
                  <a:lnTo>
                    <a:pt x="604" y="87"/>
                  </a:lnTo>
                  <a:lnTo>
                    <a:pt x="602" y="94"/>
                  </a:lnTo>
                  <a:lnTo>
                    <a:pt x="600" y="101"/>
                  </a:lnTo>
                  <a:lnTo>
                    <a:pt x="596" y="107"/>
                  </a:lnTo>
                  <a:lnTo>
                    <a:pt x="594" y="114"/>
                  </a:lnTo>
                  <a:lnTo>
                    <a:pt x="592" y="121"/>
                  </a:lnTo>
                  <a:lnTo>
                    <a:pt x="588" y="127"/>
                  </a:lnTo>
                  <a:lnTo>
                    <a:pt x="584" y="134"/>
                  </a:lnTo>
                  <a:lnTo>
                    <a:pt x="582" y="139"/>
                  </a:lnTo>
                  <a:lnTo>
                    <a:pt x="578" y="146"/>
                  </a:lnTo>
                  <a:lnTo>
                    <a:pt x="574" y="152"/>
                  </a:lnTo>
                  <a:lnTo>
                    <a:pt x="571" y="159"/>
                  </a:lnTo>
                  <a:lnTo>
                    <a:pt x="567" y="164"/>
                  </a:lnTo>
                  <a:lnTo>
                    <a:pt x="563" y="169"/>
                  </a:lnTo>
                  <a:lnTo>
                    <a:pt x="559" y="175"/>
                  </a:lnTo>
                  <a:lnTo>
                    <a:pt x="555" y="180"/>
                  </a:lnTo>
                  <a:lnTo>
                    <a:pt x="549" y="186"/>
                  </a:lnTo>
                  <a:lnTo>
                    <a:pt x="545" y="191"/>
                  </a:lnTo>
                  <a:lnTo>
                    <a:pt x="541" y="196"/>
                  </a:lnTo>
                  <a:lnTo>
                    <a:pt x="535" y="202"/>
                  </a:lnTo>
                  <a:lnTo>
                    <a:pt x="529" y="207"/>
                  </a:lnTo>
                  <a:lnTo>
                    <a:pt x="526" y="212"/>
                  </a:lnTo>
                  <a:lnTo>
                    <a:pt x="520" y="216"/>
                  </a:lnTo>
                  <a:lnTo>
                    <a:pt x="514" y="221"/>
                  </a:lnTo>
                  <a:lnTo>
                    <a:pt x="508" y="227"/>
                  </a:lnTo>
                  <a:lnTo>
                    <a:pt x="502" y="230"/>
                  </a:lnTo>
                  <a:lnTo>
                    <a:pt x="498" y="236"/>
                  </a:lnTo>
                  <a:lnTo>
                    <a:pt x="492" y="239"/>
                  </a:lnTo>
                  <a:lnTo>
                    <a:pt x="486" y="243"/>
                  </a:lnTo>
                  <a:lnTo>
                    <a:pt x="481" y="246"/>
                  </a:lnTo>
                  <a:lnTo>
                    <a:pt x="473" y="252"/>
                  </a:lnTo>
                  <a:lnTo>
                    <a:pt x="467" y="255"/>
                  </a:lnTo>
                  <a:lnTo>
                    <a:pt x="461" y="259"/>
                  </a:lnTo>
                  <a:lnTo>
                    <a:pt x="453" y="263"/>
                  </a:lnTo>
                  <a:lnTo>
                    <a:pt x="447" y="264"/>
                  </a:lnTo>
                  <a:lnTo>
                    <a:pt x="441" y="268"/>
                  </a:lnTo>
                  <a:lnTo>
                    <a:pt x="434" y="270"/>
                  </a:lnTo>
                  <a:lnTo>
                    <a:pt x="428" y="273"/>
                  </a:lnTo>
                  <a:lnTo>
                    <a:pt x="420" y="277"/>
                  </a:lnTo>
                  <a:lnTo>
                    <a:pt x="412" y="279"/>
                  </a:lnTo>
                  <a:lnTo>
                    <a:pt x="406" y="280"/>
                  </a:lnTo>
                  <a:lnTo>
                    <a:pt x="398" y="284"/>
                  </a:lnTo>
                  <a:lnTo>
                    <a:pt x="393" y="286"/>
                  </a:lnTo>
                  <a:lnTo>
                    <a:pt x="385" y="288"/>
                  </a:lnTo>
                  <a:lnTo>
                    <a:pt x="377" y="289"/>
                  </a:lnTo>
                  <a:lnTo>
                    <a:pt x="369" y="291"/>
                  </a:lnTo>
                  <a:lnTo>
                    <a:pt x="361" y="291"/>
                  </a:lnTo>
                  <a:lnTo>
                    <a:pt x="353" y="293"/>
                  </a:lnTo>
                  <a:lnTo>
                    <a:pt x="346" y="295"/>
                  </a:lnTo>
                  <a:lnTo>
                    <a:pt x="340" y="295"/>
                  </a:lnTo>
                  <a:lnTo>
                    <a:pt x="332" y="295"/>
                  </a:lnTo>
                  <a:lnTo>
                    <a:pt x="326" y="297"/>
                  </a:lnTo>
                  <a:lnTo>
                    <a:pt x="324" y="297"/>
                  </a:lnTo>
                  <a:lnTo>
                    <a:pt x="314" y="297"/>
                  </a:lnTo>
                  <a:lnTo>
                    <a:pt x="307" y="297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74" name="Freeform 130"/>
            <p:cNvSpPr>
              <a:spLocks/>
            </p:cNvSpPr>
            <p:nvPr/>
          </p:nvSpPr>
          <p:spPr bwMode="auto">
            <a:xfrm>
              <a:off x="237" y="423"/>
              <a:ext cx="617" cy="298"/>
            </a:xfrm>
            <a:custGeom>
              <a:avLst/>
              <a:gdLst/>
              <a:ahLst/>
              <a:cxnLst>
                <a:cxn ang="0">
                  <a:pos x="287" y="297"/>
                </a:cxn>
                <a:cxn ang="0">
                  <a:pos x="260" y="293"/>
                </a:cxn>
                <a:cxn ang="0">
                  <a:pos x="230" y="288"/>
                </a:cxn>
                <a:cxn ang="0">
                  <a:pos x="201" y="279"/>
                </a:cxn>
                <a:cxn ang="0">
                  <a:pos x="174" y="268"/>
                </a:cxn>
                <a:cxn ang="0">
                  <a:pos x="148" y="255"/>
                </a:cxn>
                <a:cxn ang="0">
                  <a:pos x="123" y="239"/>
                </a:cxn>
                <a:cxn ang="0">
                  <a:pos x="101" y="221"/>
                </a:cxn>
                <a:cxn ang="0">
                  <a:pos x="80" y="202"/>
                </a:cxn>
                <a:cxn ang="0">
                  <a:pos x="60" y="180"/>
                </a:cxn>
                <a:cxn ang="0">
                  <a:pos x="44" y="159"/>
                </a:cxn>
                <a:cxn ang="0">
                  <a:pos x="29" y="134"/>
                </a:cxn>
                <a:cxn ang="0">
                  <a:pos x="17" y="107"/>
                </a:cxn>
                <a:cxn ang="0">
                  <a:pos x="9" y="80"/>
                </a:cxn>
                <a:cxn ang="0">
                  <a:pos x="3" y="53"/>
                </a:cxn>
                <a:cxn ang="0">
                  <a:pos x="0" y="26"/>
                </a:cxn>
                <a:cxn ang="0">
                  <a:pos x="0" y="7"/>
                </a:cxn>
                <a:cxn ang="0">
                  <a:pos x="11" y="5"/>
                </a:cxn>
                <a:cxn ang="0">
                  <a:pos x="37" y="3"/>
                </a:cxn>
                <a:cxn ang="0">
                  <a:pos x="99" y="5"/>
                </a:cxn>
                <a:cxn ang="0">
                  <a:pos x="181" y="7"/>
                </a:cxn>
                <a:cxn ang="0">
                  <a:pos x="205" y="5"/>
                </a:cxn>
                <a:cxn ang="0">
                  <a:pos x="219" y="3"/>
                </a:cxn>
                <a:cxn ang="0">
                  <a:pos x="232" y="0"/>
                </a:cxn>
                <a:cxn ang="0">
                  <a:pos x="244" y="0"/>
                </a:cxn>
                <a:cxn ang="0">
                  <a:pos x="254" y="0"/>
                </a:cxn>
                <a:cxn ang="0">
                  <a:pos x="273" y="5"/>
                </a:cxn>
                <a:cxn ang="0">
                  <a:pos x="289" y="5"/>
                </a:cxn>
                <a:cxn ang="0">
                  <a:pos x="316" y="5"/>
                </a:cxn>
                <a:cxn ang="0">
                  <a:pos x="353" y="5"/>
                </a:cxn>
                <a:cxn ang="0">
                  <a:pos x="461" y="3"/>
                </a:cxn>
                <a:cxn ang="0">
                  <a:pos x="551" y="3"/>
                </a:cxn>
                <a:cxn ang="0">
                  <a:pos x="588" y="1"/>
                </a:cxn>
                <a:cxn ang="0">
                  <a:pos x="606" y="3"/>
                </a:cxn>
                <a:cxn ang="0">
                  <a:pos x="614" y="7"/>
                </a:cxn>
                <a:cxn ang="0">
                  <a:pos x="616" y="23"/>
                </a:cxn>
                <a:cxn ang="0">
                  <a:pos x="614" y="46"/>
                </a:cxn>
                <a:cxn ang="0">
                  <a:pos x="608" y="73"/>
                </a:cxn>
                <a:cxn ang="0">
                  <a:pos x="600" y="101"/>
                </a:cxn>
                <a:cxn ang="0">
                  <a:pos x="588" y="127"/>
                </a:cxn>
                <a:cxn ang="0">
                  <a:pos x="574" y="152"/>
                </a:cxn>
                <a:cxn ang="0">
                  <a:pos x="559" y="175"/>
                </a:cxn>
                <a:cxn ang="0">
                  <a:pos x="541" y="196"/>
                </a:cxn>
                <a:cxn ang="0">
                  <a:pos x="520" y="216"/>
                </a:cxn>
                <a:cxn ang="0">
                  <a:pos x="498" y="236"/>
                </a:cxn>
                <a:cxn ang="0">
                  <a:pos x="473" y="252"/>
                </a:cxn>
                <a:cxn ang="0">
                  <a:pos x="447" y="264"/>
                </a:cxn>
                <a:cxn ang="0">
                  <a:pos x="420" y="277"/>
                </a:cxn>
                <a:cxn ang="0">
                  <a:pos x="393" y="286"/>
                </a:cxn>
                <a:cxn ang="0">
                  <a:pos x="361" y="291"/>
                </a:cxn>
                <a:cxn ang="0">
                  <a:pos x="332" y="295"/>
                </a:cxn>
                <a:cxn ang="0">
                  <a:pos x="307" y="297"/>
                </a:cxn>
              </a:cxnLst>
              <a:rect l="0" t="0" r="r" b="b"/>
              <a:pathLst>
                <a:path w="617" h="298">
                  <a:moveTo>
                    <a:pt x="307" y="297"/>
                  </a:moveTo>
                  <a:lnTo>
                    <a:pt x="299" y="297"/>
                  </a:lnTo>
                  <a:lnTo>
                    <a:pt x="291" y="297"/>
                  </a:lnTo>
                  <a:lnTo>
                    <a:pt x="287" y="297"/>
                  </a:lnTo>
                  <a:lnTo>
                    <a:pt x="283" y="295"/>
                  </a:lnTo>
                  <a:lnTo>
                    <a:pt x="275" y="295"/>
                  </a:lnTo>
                  <a:lnTo>
                    <a:pt x="267" y="295"/>
                  </a:lnTo>
                  <a:lnTo>
                    <a:pt x="260" y="293"/>
                  </a:lnTo>
                  <a:lnTo>
                    <a:pt x="252" y="291"/>
                  </a:lnTo>
                  <a:lnTo>
                    <a:pt x="246" y="291"/>
                  </a:lnTo>
                  <a:lnTo>
                    <a:pt x="238" y="289"/>
                  </a:lnTo>
                  <a:lnTo>
                    <a:pt x="230" y="288"/>
                  </a:lnTo>
                  <a:lnTo>
                    <a:pt x="222" y="286"/>
                  </a:lnTo>
                  <a:lnTo>
                    <a:pt x="217" y="284"/>
                  </a:lnTo>
                  <a:lnTo>
                    <a:pt x="209" y="280"/>
                  </a:lnTo>
                  <a:lnTo>
                    <a:pt x="201" y="279"/>
                  </a:lnTo>
                  <a:lnTo>
                    <a:pt x="195" y="277"/>
                  </a:lnTo>
                  <a:lnTo>
                    <a:pt x="187" y="273"/>
                  </a:lnTo>
                  <a:lnTo>
                    <a:pt x="181" y="270"/>
                  </a:lnTo>
                  <a:lnTo>
                    <a:pt x="174" y="268"/>
                  </a:lnTo>
                  <a:lnTo>
                    <a:pt x="168" y="264"/>
                  </a:lnTo>
                  <a:lnTo>
                    <a:pt x="160" y="263"/>
                  </a:lnTo>
                  <a:lnTo>
                    <a:pt x="154" y="259"/>
                  </a:lnTo>
                  <a:lnTo>
                    <a:pt x="148" y="255"/>
                  </a:lnTo>
                  <a:lnTo>
                    <a:pt x="142" y="252"/>
                  </a:lnTo>
                  <a:lnTo>
                    <a:pt x="134" y="246"/>
                  </a:lnTo>
                  <a:lnTo>
                    <a:pt x="129" y="243"/>
                  </a:lnTo>
                  <a:lnTo>
                    <a:pt x="123" y="239"/>
                  </a:lnTo>
                  <a:lnTo>
                    <a:pt x="117" y="236"/>
                  </a:lnTo>
                  <a:lnTo>
                    <a:pt x="111" y="230"/>
                  </a:lnTo>
                  <a:lnTo>
                    <a:pt x="105" y="227"/>
                  </a:lnTo>
                  <a:lnTo>
                    <a:pt x="101" y="221"/>
                  </a:lnTo>
                  <a:lnTo>
                    <a:pt x="95" y="216"/>
                  </a:lnTo>
                  <a:lnTo>
                    <a:pt x="89" y="212"/>
                  </a:lnTo>
                  <a:lnTo>
                    <a:pt x="84" y="207"/>
                  </a:lnTo>
                  <a:lnTo>
                    <a:pt x="80" y="202"/>
                  </a:lnTo>
                  <a:lnTo>
                    <a:pt x="74" y="196"/>
                  </a:lnTo>
                  <a:lnTo>
                    <a:pt x="70" y="191"/>
                  </a:lnTo>
                  <a:lnTo>
                    <a:pt x="66" y="186"/>
                  </a:lnTo>
                  <a:lnTo>
                    <a:pt x="60" y="180"/>
                  </a:lnTo>
                  <a:lnTo>
                    <a:pt x="56" y="175"/>
                  </a:lnTo>
                  <a:lnTo>
                    <a:pt x="52" y="169"/>
                  </a:lnTo>
                  <a:lnTo>
                    <a:pt x="48" y="164"/>
                  </a:lnTo>
                  <a:lnTo>
                    <a:pt x="44" y="159"/>
                  </a:lnTo>
                  <a:lnTo>
                    <a:pt x="41" y="152"/>
                  </a:lnTo>
                  <a:lnTo>
                    <a:pt x="37" y="146"/>
                  </a:lnTo>
                  <a:lnTo>
                    <a:pt x="33" y="139"/>
                  </a:lnTo>
                  <a:lnTo>
                    <a:pt x="29" y="134"/>
                  </a:lnTo>
                  <a:lnTo>
                    <a:pt x="27" y="127"/>
                  </a:lnTo>
                  <a:lnTo>
                    <a:pt x="23" y="121"/>
                  </a:lnTo>
                  <a:lnTo>
                    <a:pt x="21" y="114"/>
                  </a:lnTo>
                  <a:lnTo>
                    <a:pt x="17" y="107"/>
                  </a:lnTo>
                  <a:lnTo>
                    <a:pt x="15" y="101"/>
                  </a:lnTo>
                  <a:lnTo>
                    <a:pt x="13" y="94"/>
                  </a:lnTo>
                  <a:lnTo>
                    <a:pt x="11" y="87"/>
                  </a:lnTo>
                  <a:lnTo>
                    <a:pt x="9" y="80"/>
                  </a:lnTo>
                  <a:lnTo>
                    <a:pt x="7" y="73"/>
                  </a:lnTo>
                  <a:lnTo>
                    <a:pt x="5" y="66"/>
                  </a:lnTo>
                  <a:lnTo>
                    <a:pt x="3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7" y="5"/>
                  </a:lnTo>
                  <a:lnTo>
                    <a:pt x="23" y="5"/>
                  </a:lnTo>
                  <a:lnTo>
                    <a:pt x="31" y="3"/>
                  </a:lnTo>
                  <a:lnTo>
                    <a:pt x="37" y="3"/>
                  </a:lnTo>
                  <a:lnTo>
                    <a:pt x="44" y="3"/>
                  </a:lnTo>
                  <a:lnTo>
                    <a:pt x="62" y="3"/>
                  </a:lnTo>
                  <a:lnTo>
                    <a:pt x="80" y="5"/>
                  </a:lnTo>
                  <a:lnTo>
                    <a:pt x="99" y="5"/>
                  </a:lnTo>
                  <a:lnTo>
                    <a:pt x="138" y="5"/>
                  </a:lnTo>
                  <a:lnTo>
                    <a:pt x="156" y="5"/>
                  </a:lnTo>
                  <a:lnTo>
                    <a:pt x="174" y="7"/>
                  </a:lnTo>
                  <a:lnTo>
                    <a:pt x="181" y="7"/>
                  </a:lnTo>
                  <a:lnTo>
                    <a:pt x="189" y="5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5" y="5"/>
                  </a:lnTo>
                  <a:lnTo>
                    <a:pt x="207" y="5"/>
                  </a:lnTo>
                  <a:lnTo>
                    <a:pt x="213" y="5"/>
                  </a:lnTo>
                  <a:lnTo>
                    <a:pt x="215" y="3"/>
                  </a:lnTo>
                  <a:lnTo>
                    <a:pt x="219" y="3"/>
                  </a:lnTo>
                  <a:lnTo>
                    <a:pt x="224" y="1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60" y="1"/>
                  </a:lnTo>
                  <a:lnTo>
                    <a:pt x="265" y="3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5" y="5"/>
                  </a:lnTo>
                  <a:lnTo>
                    <a:pt x="279" y="5"/>
                  </a:lnTo>
                  <a:lnTo>
                    <a:pt x="281" y="5"/>
                  </a:lnTo>
                  <a:lnTo>
                    <a:pt x="289" y="5"/>
                  </a:lnTo>
                  <a:lnTo>
                    <a:pt x="295" y="5"/>
                  </a:lnTo>
                  <a:lnTo>
                    <a:pt x="305" y="5"/>
                  </a:lnTo>
                  <a:lnTo>
                    <a:pt x="308" y="5"/>
                  </a:lnTo>
                  <a:lnTo>
                    <a:pt x="316" y="5"/>
                  </a:lnTo>
                  <a:lnTo>
                    <a:pt x="334" y="5"/>
                  </a:lnTo>
                  <a:lnTo>
                    <a:pt x="340" y="5"/>
                  </a:lnTo>
                  <a:lnTo>
                    <a:pt x="344" y="5"/>
                  </a:lnTo>
                  <a:lnTo>
                    <a:pt x="353" y="5"/>
                  </a:lnTo>
                  <a:lnTo>
                    <a:pt x="377" y="5"/>
                  </a:lnTo>
                  <a:lnTo>
                    <a:pt x="404" y="5"/>
                  </a:lnTo>
                  <a:lnTo>
                    <a:pt x="432" y="5"/>
                  </a:lnTo>
                  <a:lnTo>
                    <a:pt x="461" y="3"/>
                  </a:lnTo>
                  <a:lnTo>
                    <a:pt x="490" y="3"/>
                  </a:lnTo>
                  <a:lnTo>
                    <a:pt x="518" y="3"/>
                  </a:lnTo>
                  <a:lnTo>
                    <a:pt x="545" y="3"/>
                  </a:lnTo>
                  <a:lnTo>
                    <a:pt x="551" y="3"/>
                  </a:lnTo>
                  <a:lnTo>
                    <a:pt x="559" y="3"/>
                  </a:lnTo>
                  <a:lnTo>
                    <a:pt x="571" y="3"/>
                  </a:lnTo>
                  <a:lnTo>
                    <a:pt x="582" y="1"/>
                  </a:lnTo>
                  <a:lnTo>
                    <a:pt x="588" y="1"/>
                  </a:lnTo>
                  <a:lnTo>
                    <a:pt x="592" y="1"/>
                  </a:lnTo>
                  <a:lnTo>
                    <a:pt x="598" y="1"/>
                  </a:lnTo>
                  <a:lnTo>
                    <a:pt x="602" y="3"/>
                  </a:lnTo>
                  <a:lnTo>
                    <a:pt x="606" y="3"/>
                  </a:lnTo>
                  <a:lnTo>
                    <a:pt x="610" y="3"/>
                  </a:lnTo>
                  <a:lnTo>
                    <a:pt x="612" y="5"/>
                  </a:lnTo>
                  <a:lnTo>
                    <a:pt x="614" y="5"/>
                  </a:lnTo>
                  <a:lnTo>
                    <a:pt x="614" y="7"/>
                  </a:lnTo>
                  <a:lnTo>
                    <a:pt x="616" y="7"/>
                  </a:lnTo>
                  <a:lnTo>
                    <a:pt x="616" y="8"/>
                  </a:lnTo>
                  <a:lnTo>
                    <a:pt x="616" y="16"/>
                  </a:lnTo>
                  <a:lnTo>
                    <a:pt x="616" y="23"/>
                  </a:lnTo>
                  <a:lnTo>
                    <a:pt x="616" y="26"/>
                  </a:lnTo>
                  <a:lnTo>
                    <a:pt x="616" y="32"/>
                  </a:lnTo>
                  <a:lnTo>
                    <a:pt x="614" y="39"/>
                  </a:lnTo>
                  <a:lnTo>
                    <a:pt x="614" y="46"/>
                  </a:lnTo>
                  <a:lnTo>
                    <a:pt x="612" y="53"/>
                  </a:lnTo>
                  <a:lnTo>
                    <a:pt x="610" y="60"/>
                  </a:lnTo>
                  <a:lnTo>
                    <a:pt x="610" y="66"/>
                  </a:lnTo>
                  <a:lnTo>
                    <a:pt x="608" y="73"/>
                  </a:lnTo>
                  <a:lnTo>
                    <a:pt x="606" y="80"/>
                  </a:lnTo>
                  <a:lnTo>
                    <a:pt x="604" y="87"/>
                  </a:lnTo>
                  <a:lnTo>
                    <a:pt x="602" y="94"/>
                  </a:lnTo>
                  <a:lnTo>
                    <a:pt x="600" y="101"/>
                  </a:lnTo>
                  <a:lnTo>
                    <a:pt x="596" y="107"/>
                  </a:lnTo>
                  <a:lnTo>
                    <a:pt x="594" y="114"/>
                  </a:lnTo>
                  <a:lnTo>
                    <a:pt x="592" y="121"/>
                  </a:lnTo>
                  <a:lnTo>
                    <a:pt x="588" y="127"/>
                  </a:lnTo>
                  <a:lnTo>
                    <a:pt x="584" y="134"/>
                  </a:lnTo>
                  <a:lnTo>
                    <a:pt x="582" y="139"/>
                  </a:lnTo>
                  <a:lnTo>
                    <a:pt x="578" y="146"/>
                  </a:lnTo>
                  <a:lnTo>
                    <a:pt x="574" y="152"/>
                  </a:lnTo>
                  <a:lnTo>
                    <a:pt x="571" y="159"/>
                  </a:lnTo>
                  <a:lnTo>
                    <a:pt x="567" y="164"/>
                  </a:lnTo>
                  <a:lnTo>
                    <a:pt x="563" y="169"/>
                  </a:lnTo>
                  <a:lnTo>
                    <a:pt x="559" y="175"/>
                  </a:lnTo>
                  <a:lnTo>
                    <a:pt x="555" y="180"/>
                  </a:lnTo>
                  <a:lnTo>
                    <a:pt x="549" y="186"/>
                  </a:lnTo>
                  <a:lnTo>
                    <a:pt x="545" y="191"/>
                  </a:lnTo>
                  <a:lnTo>
                    <a:pt x="541" y="196"/>
                  </a:lnTo>
                  <a:lnTo>
                    <a:pt x="535" y="202"/>
                  </a:lnTo>
                  <a:lnTo>
                    <a:pt x="529" y="207"/>
                  </a:lnTo>
                  <a:lnTo>
                    <a:pt x="526" y="212"/>
                  </a:lnTo>
                  <a:lnTo>
                    <a:pt x="520" y="216"/>
                  </a:lnTo>
                  <a:lnTo>
                    <a:pt x="514" y="221"/>
                  </a:lnTo>
                  <a:lnTo>
                    <a:pt x="508" y="227"/>
                  </a:lnTo>
                  <a:lnTo>
                    <a:pt x="502" y="230"/>
                  </a:lnTo>
                  <a:lnTo>
                    <a:pt x="498" y="236"/>
                  </a:lnTo>
                  <a:lnTo>
                    <a:pt x="492" y="239"/>
                  </a:lnTo>
                  <a:lnTo>
                    <a:pt x="486" y="243"/>
                  </a:lnTo>
                  <a:lnTo>
                    <a:pt x="481" y="246"/>
                  </a:lnTo>
                  <a:lnTo>
                    <a:pt x="473" y="252"/>
                  </a:lnTo>
                  <a:lnTo>
                    <a:pt x="467" y="255"/>
                  </a:lnTo>
                  <a:lnTo>
                    <a:pt x="461" y="259"/>
                  </a:lnTo>
                  <a:lnTo>
                    <a:pt x="453" y="263"/>
                  </a:lnTo>
                  <a:lnTo>
                    <a:pt x="447" y="264"/>
                  </a:lnTo>
                  <a:lnTo>
                    <a:pt x="441" y="268"/>
                  </a:lnTo>
                  <a:lnTo>
                    <a:pt x="434" y="270"/>
                  </a:lnTo>
                  <a:lnTo>
                    <a:pt x="428" y="273"/>
                  </a:lnTo>
                  <a:lnTo>
                    <a:pt x="420" y="277"/>
                  </a:lnTo>
                  <a:lnTo>
                    <a:pt x="412" y="279"/>
                  </a:lnTo>
                  <a:lnTo>
                    <a:pt x="406" y="280"/>
                  </a:lnTo>
                  <a:lnTo>
                    <a:pt x="398" y="284"/>
                  </a:lnTo>
                  <a:lnTo>
                    <a:pt x="393" y="286"/>
                  </a:lnTo>
                  <a:lnTo>
                    <a:pt x="385" y="288"/>
                  </a:lnTo>
                  <a:lnTo>
                    <a:pt x="377" y="289"/>
                  </a:lnTo>
                  <a:lnTo>
                    <a:pt x="369" y="291"/>
                  </a:lnTo>
                  <a:lnTo>
                    <a:pt x="361" y="291"/>
                  </a:lnTo>
                  <a:lnTo>
                    <a:pt x="353" y="293"/>
                  </a:lnTo>
                  <a:lnTo>
                    <a:pt x="346" y="295"/>
                  </a:lnTo>
                  <a:lnTo>
                    <a:pt x="340" y="295"/>
                  </a:lnTo>
                  <a:lnTo>
                    <a:pt x="332" y="295"/>
                  </a:lnTo>
                  <a:lnTo>
                    <a:pt x="326" y="297"/>
                  </a:lnTo>
                  <a:lnTo>
                    <a:pt x="324" y="297"/>
                  </a:lnTo>
                  <a:lnTo>
                    <a:pt x="314" y="297"/>
                  </a:lnTo>
                  <a:lnTo>
                    <a:pt x="307" y="29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75" name="Freeform 131"/>
            <p:cNvSpPr>
              <a:spLocks/>
            </p:cNvSpPr>
            <p:nvPr/>
          </p:nvSpPr>
          <p:spPr bwMode="auto">
            <a:xfrm>
              <a:off x="239" y="450"/>
              <a:ext cx="34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3" y="35"/>
                </a:cxn>
                <a:cxn ang="0">
                  <a:pos x="7" y="49"/>
                </a:cxn>
                <a:cxn ang="0">
                  <a:pos x="11" y="64"/>
                </a:cxn>
                <a:cxn ang="0">
                  <a:pos x="17" y="80"/>
                </a:cxn>
                <a:cxn ang="0">
                  <a:pos x="31" y="78"/>
                </a:cxn>
                <a:cxn ang="0">
                  <a:pos x="33" y="72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34" h="81">
                  <a:moveTo>
                    <a:pt x="0" y="0"/>
                  </a:moveTo>
                  <a:lnTo>
                    <a:pt x="0" y="17"/>
                  </a:lnTo>
                  <a:lnTo>
                    <a:pt x="3" y="35"/>
                  </a:lnTo>
                  <a:lnTo>
                    <a:pt x="7" y="49"/>
                  </a:lnTo>
                  <a:lnTo>
                    <a:pt x="11" y="64"/>
                  </a:lnTo>
                  <a:lnTo>
                    <a:pt x="17" y="80"/>
                  </a:lnTo>
                  <a:lnTo>
                    <a:pt x="31" y="78"/>
                  </a:lnTo>
                  <a:lnTo>
                    <a:pt x="33" y="72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803B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76" name="Freeform 132"/>
            <p:cNvSpPr>
              <a:spLocks/>
            </p:cNvSpPr>
            <p:nvPr/>
          </p:nvSpPr>
          <p:spPr bwMode="auto">
            <a:xfrm>
              <a:off x="237" y="405"/>
              <a:ext cx="32" cy="65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21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10" y="12"/>
                </a:cxn>
                <a:cxn ang="0">
                  <a:pos x="17" y="12"/>
                </a:cxn>
                <a:cxn ang="0">
                  <a:pos x="27" y="1"/>
                </a:cxn>
                <a:cxn ang="0">
                  <a:pos x="31" y="56"/>
                </a:cxn>
                <a:cxn ang="0">
                  <a:pos x="20" y="48"/>
                </a:cxn>
                <a:cxn ang="0">
                  <a:pos x="10" y="48"/>
                </a:cxn>
                <a:cxn ang="0">
                  <a:pos x="6" y="64"/>
                </a:cxn>
                <a:cxn ang="0">
                  <a:pos x="3" y="51"/>
                </a:cxn>
              </a:cxnLst>
              <a:rect l="0" t="0" r="r" b="b"/>
              <a:pathLst>
                <a:path w="32" h="65">
                  <a:moveTo>
                    <a:pt x="3" y="51"/>
                  </a:moveTo>
                  <a:lnTo>
                    <a:pt x="0" y="21"/>
                  </a:lnTo>
                  <a:lnTo>
                    <a:pt x="0" y="8"/>
                  </a:lnTo>
                  <a:lnTo>
                    <a:pt x="3" y="0"/>
                  </a:lnTo>
                  <a:lnTo>
                    <a:pt x="10" y="12"/>
                  </a:lnTo>
                  <a:lnTo>
                    <a:pt x="17" y="12"/>
                  </a:lnTo>
                  <a:lnTo>
                    <a:pt x="27" y="1"/>
                  </a:lnTo>
                  <a:lnTo>
                    <a:pt x="31" y="56"/>
                  </a:lnTo>
                  <a:lnTo>
                    <a:pt x="20" y="48"/>
                  </a:lnTo>
                  <a:lnTo>
                    <a:pt x="10" y="48"/>
                  </a:lnTo>
                  <a:lnTo>
                    <a:pt x="6" y="64"/>
                  </a:lnTo>
                  <a:lnTo>
                    <a:pt x="3" y="5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77" name="Freeform 133"/>
            <p:cNvSpPr>
              <a:spLocks/>
            </p:cNvSpPr>
            <p:nvPr/>
          </p:nvSpPr>
          <p:spPr bwMode="auto">
            <a:xfrm>
              <a:off x="239" y="384"/>
              <a:ext cx="32" cy="34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0"/>
                </a:cxn>
                <a:cxn ang="0">
                  <a:pos x="8" y="12"/>
                </a:cxn>
                <a:cxn ang="0">
                  <a:pos x="17" y="15"/>
                </a:cxn>
                <a:cxn ang="0">
                  <a:pos x="26" y="13"/>
                </a:cxn>
                <a:cxn ang="0">
                  <a:pos x="31" y="6"/>
                </a:cxn>
                <a:cxn ang="0">
                  <a:pos x="31" y="15"/>
                </a:cxn>
                <a:cxn ang="0">
                  <a:pos x="26" y="26"/>
                </a:cxn>
                <a:cxn ang="0">
                  <a:pos x="17" y="33"/>
                </a:cxn>
                <a:cxn ang="0">
                  <a:pos x="8" y="33"/>
                </a:cxn>
                <a:cxn ang="0">
                  <a:pos x="0" y="24"/>
                </a:cxn>
                <a:cxn ang="0">
                  <a:pos x="4" y="10"/>
                </a:cxn>
              </a:cxnLst>
              <a:rect l="0" t="0" r="r" b="b"/>
              <a:pathLst>
                <a:path w="32" h="34">
                  <a:moveTo>
                    <a:pt x="4" y="10"/>
                  </a:moveTo>
                  <a:lnTo>
                    <a:pt x="4" y="0"/>
                  </a:lnTo>
                  <a:lnTo>
                    <a:pt x="8" y="12"/>
                  </a:lnTo>
                  <a:lnTo>
                    <a:pt x="17" y="15"/>
                  </a:lnTo>
                  <a:lnTo>
                    <a:pt x="26" y="13"/>
                  </a:lnTo>
                  <a:lnTo>
                    <a:pt x="31" y="6"/>
                  </a:lnTo>
                  <a:lnTo>
                    <a:pt x="31" y="15"/>
                  </a:lnTo>
                  <a:lnTo>
                    <a:pt x="26" y="26"/>
                  </a:lnTo>
                  <a:lnTo>
                    <a:pt x="17" y="33"/>
                  </a:lnTo>
                  <a:lnTo>
                    <a:pt x="8" y="33"/>
                  </a:lnTo>
                  <a:lnTo>
                    <a:pt x="0" y="24"/>
                  </a:lnTo>
                  <a:lnTo>
                    <a:pt x="4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78" name="Freeform 134"/>
            <p:cNvSpPr>
              <a:spLocks/>
            </p:cNvSpPr>
            <p:nvPr/>
          </p:nvSpPr>
          <p:spPr bwMode="auto">
            <a:xfrm>
              <a:off x="243" y="382"/>
              <a:ext cx="32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12" y="28"/>
                </a:cxn>
                <a:cxn ang="0">
                  <a:pos x="24" y="22"/>
                </a:cxn>
                <a:cxn ang="0">
                  <a:pos x="31" y="11"/>
                </a:cxn>
              </a:cxnLst>
              <a:rect l="0" t="0" r="r" b="b"/>
              <a:pathLst>
                <a:path w="32" h="29">
                  <a:moveTo>
                    <a:pt x="0" y="0"/>
                  </a:moveTo>
                  <a:lnTo>
                    <a:pt x="0" y="22"/>
                  </a:lnTo>
                  <a:lnTo>
                    <a:pt x="12" y="28"/>
                  </a:lnTo>
                  <a:lnTo>
                    <a:pt x="24" y="22"/>
                  </a:lnTo>
                  <a:lnTo>
                    <a:pt x="31" y="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79" name="Freeform 135"/>
            <p:cNvSpPr>
              <a:spLocks/>
            </p:cNvSpPr>
            <p:nvPr/>
          </p:nvSpPr>
          <p:spPr bwMode="auto">
            <a:xfrm>
              <a:off x="255" y="523"/>
              <a:ext cx="76" cy="9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0"/>
                </a:cxn>
                <a:cxn ang="0">
                  <a:pos x="9" y="23"/>
                </a:cxn>
                <a:cxn ang="0">
                  <a:pos x="13" y="34"/>
                </a:cxn>
                <a:cxn ang="0">
                  <a:pos x="21" y="45"/>
                </a:cxn>
                <a:cxn ang="0">
                  <a:pos x="25" y="52"/>
                </a:cxn>
                <a:cxn ang="0">
                  <a:pos x="30" y="63"/>
                </a:cxn>
                <a:cxn ang="0">
                  <a:pos x="44" y="79"/>
                </a:cxn>
                <a:cxn ang="0">
                  <a:pos x="53" y="90"/>
                </a:cxn>
                <a:cxn ang="0">
                  <a:pos x="75" y="90"/>
                </a:cxn>
                <a:cxn ang="0">
                  <a:pos x="38" y="45"/>
                </a:cxn>
                <a:cxn ang="0">
                  <a:pos x="15" y="0"/>
                </a:cxn>
                <a:cxn ang="0">
                  <a:pos x="0" y="1"/>
                </a:cxn>
              </a:cxnLst>
              <a:rect l="0" t="0" r="r" b="b"/>
              <a:pathLst>
                <a:path w="76" h="91">
                  <a:moveTo>
                    <a:pt x="0" y="1"/>
                  </a:moveTo>
                  <a:lnTo>
                    <a:pt x="3" y="10"/>
                  </a:lnTo>
                  <a:lnTo>
                    <a:pt x="9" y="23"/>
                  </a:lnTo>
                  <a:lnTo>
                    <a:pt x="13" y="34"/>
                  </a:lnTo>
                  <a:lnTo>
                    <a:pt x="21" y="45"/>
                  </a:lnTo>
                  <a:lnTo>
                    <a:pt x="25" y="52"/>
                  </a:lnTo>
                  <a:lnTo>
                    <a:pt x="30" y="63"/>
                  </a:lnTo>
                  <a:lnTo>
                    <a:pt x="44" y="79"/>
                  </a:lnTo>
                  <a:lnTo>
                    <a:pt x="53" y="90"/>
                  </a:lnTo>
                  <a:lnTo>
                    <a:pt x="75" y="90"/>
                  </a:lnTo>
                  <a:lnTo>
                    <a:pt x="38" y="45"/>
                  </a:lnTo>
                  <a:lnTo>
                    <a:pt x="15" y="0"/>
                  </a:lnTo>
                  <a:lnTo>
                    <a:pt x="0" y="1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80" name="Freeform 136"/>
            <p:cNvSpPr>
              <a:spLocks/>
            </p:cNvSpPr>
            <p:nvPr/>
          </p:nvSpPr>
          <p:spPr bwMode="auto">
            <a:xfrm>
              <a:off x="307" y="606"/>
              <a:ext cx="165" cy="9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14"/>
                </a:cxn>
                <a:cxn ang="0">
                  <a:pos x="15" y="21"/>
                </a:cxn>
                <a:cxn ang="0">
                  <a:pos x="27" y="33"/>
                </a:cxn>
                <a:cxn ang="0">
                  <a:pos x="37" y="40"/>
                </a:cxn>
                <a:cxn ang="0">
                  <a:pos x="48" y="49"/>
                </a:cxn>
                <a:cxn ang="0">
                  <a:pos x="60" y="56"/>
                </a:cxn>
                <a:cxn ang="0">
                  <a:pos x="70" y="64"/>
                </a:cxn>
                <a:cxn ang="0">
                  <a:pos x="91" y="76"/>
                </a:cxn>
                <a:cxn ang="0">
                  <a:pos x="121" y="89"/>
                </a:cxn>
                <a:cxn ang="0">
                  <a:pos x="164" y="87"/>
                </a:cxn>
                <a:cxn ang="0">
                  <a:pos x="115" y="67"/>
                </a:cxn>
                <a:cxn ang="0">
                  <a:pos x="64" y="40"/>
                </a:cxn>
                <a:cxn ang="0">
                  <a:pos x="17" y="0"/>
                </a:cxn>
                <a:cxn ang="0">
                  <a:pos x="0" y="5"/>
                </a:cxn>
              </a:cxnLst>
              <a:rect l="0" t="0" r="r" b="b"/>
              <a:pathLst>
                <a:path w="165" h="90">
                  <a:moveTo>
                    <a:pt x="0" y="5"/>
                  </a:moveTo>
                  <a:lnTo>
                    <a:pt x="7" y="14"/>
                  </a:lnTo>
                  <a:lnTo>
                    <a:pt x="15" y="21"/>
                  </a:lnTo>
                  <a:lnTo>
                    <a:pt x="27" y="33"/>
                  </a:lnTo>
                  <a:lnTo>
                    <a:pt x="37" y="40"/>
                  </a:lnTo>
                  <a:lnTo>
                    <a:pt x="48" y="49"/>
                  </a:lnTo>
                  <a:lnTo>
                    <a:pt x="60" y="56"/>
                  </a:lnTo>
                  <a:lnTo>
                    <a:pt x="70" y="64"/>
                  </a:lnTo>
                  <a:lnTo>
                    <a:pt x="91" y="76"/>
                  </a:lnTo>
                  <a:lnTo>
                    <a:pt x="121" y="89"/>
                  </a:lnTo>
                  <a:lnTo>
                    <a:pt x="164" y="87"/>
                  </a:lnTo>
                  <a:lnTo>
                    <a:pt x="115" y="67"/>
                  </a:lnTo>
                  <a:lnTo>
                    <a:pt x="64" y="40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81" name="Freeform 137"/>
            <p:cNvSpPr>
              <a:spLocks/>
            </p:cNvSpPr>
            <p:nvPr/>
          </p:nvSpPr>
          <p:spPr bwMode="auto">
            <a:xfrm>
              <a:off x="817" y="450"/>
              <a:ext cx="34" cy="81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17"/>
                </a:cxn>
                <a:cxn ang="0">
                  <a:pos x="29" y="35"/>
                </a:cxn>
                <a:cxn ang="0">
                  <a:pos x="25" y="49"/>
                </a:cxn>
                <a:cxn ang="0">
                  <a:pos x="21" y="64"/>
                </a:cxn>
                <a:cxn ang="0">
                  <a:pos x="15" y="80"/>
                </a:cxn>
                <a:cxn ang="0">
                  <a:pos x="1" y="78"/>
                </a:cxn>
                <a:cxn ang="0">
                  <a:pos x="0" y="72"/>
                </a:cxn>
                <a:cxn ang="0">
                  <a:pos x="15" y="0"/>
                </a:cxn>
                <a:cxn ang="0">
                  <a:pos x="33" y="0"/>
                </a:cxn>
              </a:cxnLst>
              <a:rect l="0" t="0" r="r" b="b"/>
              <a:pathLst>
                <a:path w="34" h="81">
                  <a:moveTo>
                    <a:pt x="33" y="0"/>
                  </a:moveTo>
                  <a:lnTo>
                    <a:pt x="33" y="17"/>
                  </a:lnTo>
                  <a:lnTo>
                    <a:pt x="29" y="35"/>
                  </a:lnTo>
                  <a:lnTo>
                    <a:pt x="25" y="49"/>
                  </a:lnTo>
                  <a:lnTo>
                    <a:pt x="21" y="64"/>
                  </a:lnTo>
                  <a:lnTo>
                    <a:pt x="15" y="80"/>
                  </a:lnTo>
                  <a:lnTo>
                    <a:pt x="1" y="78"/>
                  </a:lnTo>
                  <a:lnTo>
                    <a:pt x="0" y="72"/>
                  </a:lnTo>
                  <a:lnTo>
                    <a:pt x="15" y="0"/>
                  </a:lnTo>
                  <a:lnTo>
                    <a:pt x="33" y="0"/>
                  </a:lnTo>
                </a:path>
              </a:pathLst>
            </a:custGeom>
            <a:solidFill>
              <a:srgbClr val="803B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82" name="Freeform 138"/>
            <p:cNvSpPr>
              <a:spLocks/>
            </p:cNvSpPr>
            <p:nvPr/>
          </p:nvSpPr>
          <p:spPr bwMode="auto">
            <a:xfrm>
              <a:off x="831" y="385"/>
              <a:ext cx="32" cy="36"/>
            </a:xfrm>
            <a:custGeom>
              <a:avLst/>
              <a:gdLst/>
              <a:ahLst/>
              <a:cxnLst>
                <a:cxn ang="0">
                  <a:pos x="27" y="14"/>
                </a:cxn>
                <a:cxn ang="0">
                  <a:pos x="24" y="0"/>
                </a:cxn>
                <a:cxn ang="0">
                  <a:pos x="24" y="11"/>
                </a:cxn>
                <a:cxn ang="0">
                  <a:pos x="18" y="16"/>
                </a:cxn>
                <a:cxn ang="0">
                  <a:pos x="9" y="12"/>
                </a:cxn>
                <a:cxn ang="0">
                  <a:pos x="0" y="3"/>
                </a:cxn>
                <a:cxn ang="0">
                  <a:pos x="3" y="14"/>
                </a:cxn>
                <a:cxn ang="0">
                  <a:pos x="6" y="27"/>
                </a:cxn>
                <a:cxn ang="0">
                  <a:pos x="15" y="35"/>
                </a:cxn>
                <a:cxn ang="0">
                  <a:pos x="24" y="33"/>
                </a:cxn>
                <a:cxn ang="0">
                  <a:pos x="31" y="23"/>
                </a:cxn>
                <a:cxn ang="0">
                  <a:pos x="31" y="20"/>
                </a:cxn>
                <a:cxn ang="0">
                  <a:pos x="27" y="14"/>
                </a:cxn>
              </a:cxnLst>
              <a:rect l="0" t="0" r="r" b="b"/>
              <a:pathLst>
                <a:path w="32" h="36">
                  <a:moveTo>
                    <a:pt x="27" y="14"/>
                  </a:moveTo>
                  <a:lnTo>
                    <a:pt x="24" y="0"/>
                  </a:lnTo>
                  <a:lnTo>
                    <a:pt x="24" y="11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0" y="3"/>
                  </a:lnTo>
                  <a:lnTo>
                    <a:pt x="3" y="14"/>
                  </a:lnTo>
                  <a:lnTo>
                    <a:pt x="6" y="27"/>
                  </a:lnTo>
                  <a:lnTo>
                    <a:pt x="15" y="35"/>
                  </a:lnTo>
                  <a:lnTo>
                    <a:pt x="24" y="33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27" y="1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83" name="Freeform 139"/>
            <p:cNvSpPr>
              <a:spLocks/>
            </p:cNvSpPr>
            <p:nvPr/>
          </p:nvSpPr>
          <p:spPr bwMode="auto">
            <a:xfrm>
              <a:off x="831" y="382"/>
              <a:ext cx="32" cy="2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22"/>
                </a:cxn>
                <a:cxn ang="0">
                  <a:pos x="23" y="28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32" h="29">
                  <a:moveTo>
                    <a:pt x="31" y="0"/>
                  </a:moveTo>
                  <a:lnTo>
                    <a:pt x="31" y="22"/>
                  </a:lnTo>
                  <a:lnTo>
                    <a:pt x="23" y="28"/>
                  </a:lnTo>
                  <a:lnTo>
                    <a:pt x="11" y="25"/>
                  </a:lnTo>
                  <a:lnTo>
                    <a:pt x="0" y="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84" name="Freeform 140"/>
            <p:cNvSpPr>
              <a:spLocks/>
            </p:cNvSpPr>
            <p:nvPr/>
          </p:nvSpPr>
          <p:spPr bwMode="auto">
            <a:xfrm>
              <a:off x="833" y="401"/>
              <a:ext cx="32" cy="66"/>
            </a:xfrm>
            <a:custGeom>
              <a:avLst/>
              <a:gdLst/>
              <a:ahLst/>
              <a:cxnLst>
                <a:cxn ang="0">
                  <a:pos x="31" y="54"/>
                </a:cxn>
                <a:cxn ang="0">
                  <a:pos x="31" y="37"/>
                </a:cxn>
                <a:cxn ang="0">
                  <a:pos x="31" y="25"/>
                </a:cxn>
                <a:cxn ang="0">
                  <a:pos x="27" y="12"/>
                </a:cxn>
                <a:cxn ang="0">
                  <a:pos x="27" y="0"/>
                </a:cxn>
                <a:cxn ang="0">
                  <a:pos x="18" y="14"/>
                </a:cxn>
                <a:cxn ang="0">
                  <a:pos x="9" y="14"/>
                </a:cxn>
                <a:cxn ang="0">
                  <a:pos x="0" y="3"/>
                </a:cxn>
                <a:cxn ang="0">
                  <a:pos x="3" y="25"/>
                </a:cxn>
                <a:cxn ang="0">
                  <a:pos x="3" y="41"/>
                </a:cxn>
                <a:cxn ang="0">
                  <a:pos x="3" y="61"/>
                </a:cxn>
                <a:cxn ang="0">
                  <a:pos x="12" y="52"/>
                </a:cxn>
                <a:cxn ang="0">
                  <a:pos x="18" y="52"/>
                </a:cxn>
                <a:cxn ang="0">
                  <a:pos x="27" y="65"/>
                </a:cxn>
                <a:cxn ang="0">
                  <a:pos x="31" y="54"/>
                </a:cxn>
              </a:cxnLst>
              <a:rect l="0" t="0" r="r" b="b"/>
              <a:pathLst>
                <a:path w="32" h="66">
                  <a:moveTo>
                    <a:pt x="31" y="54"/>
                  </a:moveTo>
                  <a:lnTo>
                    <a:pt x="31" y="37"/>
                  </a:lnTo>
                  <a:lnTo>
                    <a:pt x="31" y="25"/>
                  </a:lnTo>
                  <a:lnTo>
                    <a:pt x="27" y="12"/>
                  </a:lnTo>
                  <a:lnTo>
                    <a:pt x="27" y="0"/>
                  </a:lnTo>
                  <a:lnTo>
                    <a:pt x="18" y="14"/>
                  </a:lnTo>
                  <a:lnTo>
                    <a:pt x="9" y="14"/>
                  </a:lnTo>
                  <a:lnTo>
                    <a:pt x="0" y="3"/>
                  </a:lnTo>
                  <a:lnTo>
                    <a:pt x="3" y="25"/>
                  </a:lnTo>
                  <a:lnTo>
                    <a:pt x="3" y="41"/>
                  </a:lnTo>
                  <a:lnTo>
                    <a:pt x="3" y="61"/>
                  </a:lnTo>
                  <a:lnTo>
                    <a:pt x="12" y="52"/>
                  </a:lnTo>
                  <a:lnTo>
                    <a:pt x="18" y="52"/>
                  </a:lnTo>
                  <a:lnTo>
                    <a:pt x="27" y="65"/>
                  </a:lnTo>
                  <a:lnTo>
                    <a:pt x="31" y="5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85" name="Freeform 141"/>
            <p:cNvSpPr>
              <a:spLocks/>
            </p:cNvSpPr>
            <p:nvPr/>
          </p:nvSpPr>
          <p:spPr bwMode="auto">
            <a:xfrm>
              <a:off x="757" y="523"/>
              <a:ext cx="77" cy="91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74" y="10"/>
                </a:cxn>
                <a:cxn ang="0">
                  <a:pos x="68" y="21"/>
                </a:cxn>
                <a:cxn ang="0">
                  <a:pos x="62" y="34"/>
                </a:cxn>
                <a:cxn ang="0">
                  <a:pos x="56" y="45"/>
                </a:cxn>
                <a:cxn ang="0">
                  <a:pos x="52" y="52"/>
                </a:cxn>
                <a:cxn ang="0">
                  <a:pos x="44" y="63"/>
                </a:cxn>
                <a:cxn ang="0">
                  <a:pos x="31" y="79"/>
                </a:cxn>
                <a:cxn ang="0">
                  <a:pos x="23" y="90"/>
                </a:cxn>
                <a:cxn ang="0">
                  <a:pos x="0" y="90"/>
                </a:cxn>
                <a:cxn ang="0">
                  <a:pos x="37" y="45"/>
                </a:cxn>
                <a:cxn ang="0">
                  <a:pos x="60" y="0"/>
                </a:cxn>
                <a:cxn ang="0">
                  <a:pos x="76" y="1"/>
                </a:cxn>
              </a:cxnLst>
              <a:rect l="0" t="0" r="r" b="b"/>
              <a:pathLst>
                <a:path w="77" h="91">
                  <a:moveTo>
                    <a:pt x="76" y="1"/>
                  </a:moveTo>
                  <a:lnTo>
                    <a:pt x="74" y="10"/>
                  </a:lnTo>
                  <a:lnTo>
                    <a:pt x="68" y="21"/>
                  </a:lnTo>
                  <a:lnTo>
                    <a:pt x="62" y="34"/>
                  </a:lnTo>
                  <a:lnTo>
                    <a:pt x="56" y="45"/>
                  </a:lnTo>
                  <a:lnTo>
                    <a:pt x="52" y="52"/>
                  </a:lnTo>
                  <a:lnTo>
                    <a:pt x="44" y="63"/>
                  </a:lnTo>
                  <a:lnTo>
                    <a:pt x="31" y="79"/>
                  </a:lnTo>
                  <a:lnTo>
                    <a:pt x="23" y="90"/>
                  </a:lnTo>
                  <a:lnTo>
                    <a:pt x="0" y="90"/>
                  </a:lnTo>
                  <a:lnTo>
                    <a:pt x="37" y="45"/>
                  </a:lnTo>
                  <a:lnTo>
                    <a:pt x="60" y="0"/>
                  </a:lnTo>
                  <a:lnTo>
                    <a:pt x="76" y="1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86" name="Freeform 142"/>
            <p:cNvSpPr>
              <a:spLocks/>
            </p:cNvSpPr>
            <p:nvPr/>
          </p:nvSpPr>
          <p:spPr bwMode="auto">
            <a:xfrm>
              <a:off x="618" y="606"/>
              <a:ext cx="165" cy="90"/>
            </a:xfrm>
            <a:custGeom>
              <a:avLst/>
              <a:gdLst/>
              <a:ahLst/>
              <a:cxnLst>
                <a:cxn ang="0">
                  <a:pos x="164" y="5"/>
                </a:cxn>
                <a:cxn ang="0">
                  <a:pos x="156" y="14"/>
                </a:cxn>
                <a:cxn ang="0">
                  <a:pos x="148" y="21"/>
                </a:cxn>
                <a:cxn ang="0">
                  <a:pos x="134" y="33"/>
                </a:cxn>
                <a:cxn ang="0">
                  <a:pos x="124" y="40"/>
                </a:cxn>
                <a:cxn ang="0">
                  <a:pos x="115" y="49"/>
                </a:cxn>
                <a:cxn ang="0">
                  <a:pos x="103" y="56"/>
                </a:cxn>
                <a:cxn ang="0">
                  <a:pos x="93" y="64"/>
                </a:cxn>
                <a:cxn ang="0">
                  <a:pos x="72" y="76"/>
                </a:cxn>
                <a:cxn ang="0">
                  <a:pos x="42" y="89"/>
                </a:cxn>
                <a:cxn ang="0">
                  <a:pos x="0" y="87"/>
                </a:cxn>
                <a:cxn ang="0">
                  <a:pos x="48" y="67"/>
                </a:cxn>
                <a:cxn ang="0">
                  <a:pos x="99" y="40"/>
                </a:cxn>
                <a:cxn ang="0">
                  <a:pos x="146" y="0"/>
                </a:cxn>
                <a:cxn ang="0">
                  <a:pos x="164" y="5"/>
                </a:cxn>
              </a:cxnLst>
              <a:rect l="0" t="0" r="r" b="b"/>
              <a:pathLst>
                <a:path w="165" h="90">
                  <a:moveTo>
                    <a:pt x="164" y="5"/>
                  </a:moveTo>
                  <a:lnTo>
                    <a:pt x="156" y="14"/>
                  </a:lnTo>
                  <a:lnTo>
                    <a:pt x="148" y="21"/>
                  </a:lnTo>
                  <a:lnTo>
                    <a:pt x="134" y="33"/>
                  </a:lnTo>
                  <a:lnTo>
                    <a:pt x="124" y="40"/>
                  </a:lnTo>
                  <a:lnTo>
                    <a:pt x="115" y="49"/>
                  </a:lnTo>
                  <a:lnTo>
                    <a:pt x="103" y="56"/>
                  </a:lnTo>
                  <a:lnTo>
                    <a:pt x="93" y="64"/>
                  </a:lnTo>
                  <a:lnTo>
                    <a:pt x="72" y="76"/>
                  </a:lnTo>
                  <a:lnTo>
                    <a:pt x="42" y="89"/>
                  </a:lnTo>
                  <a:lnTo>
                    <a:pt x="0" y="87"/>
                  </a:lnTo>
                  <a:lnTo>
                    <a:pt x="48" y="67"/>
                  </a:lnTo>
                  <a:lnTo>
                    <a:pt x="99" y="40"/>
                  </a:lnTo>
                  <a:lnTo>
                    <a:pt x="146" y="0"/>
                  </a:lnTo>
                  <a:lnTo>
                    <a:pt x="164" y="5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87" name="Freeform 143"/>
            <p:cNvSpPr>
              <a:spLocks/>
            </p:cNvSpPr>
            <p:nvPr/>
          </p:nvSpPr>
          <p:spPr bwMode="auto">
            <a:xfrm>
              <a:off x="251" y="160"/>
              <a:ext cx="585" cy="548"/>
            </a:xfrm>
            <a:custGeom>
              <a:avLst/>
              <a:gdLst/>
              <a:ahLst/>
              <a:cxnLst>
                <a:cxn ang="0">
                  <a:pos x="582" y="244"/>
                </a:cxn>
                <a:cxn ang="0">
                  <a:pos x="570" y="193"/>
                </a:cxn>
                <a:cxn ang="0">
                  <a:pos x="548" y="143"/>
                </a:cxn>
                <a:cxn ang="0">
                  <a:pos x="517" y="100"/>
                </a:cxn>
                <a:cxn ang="0">
                  <a:pos x="478" y="62"/>
                </a:cxn>
                <a:cxn ang="0">
                  <a:pos x="431" y="33"/>
                </a:cxn>
                <a:cxn ang="0">
                  <a:pos x="378" y="12"/>
                </a:cxn>
                <a:cxn ang="0">
                  <a:pos x="322" y="1"/>
                </a:cxn>
                <a:cxn ang="0">
                  <a:pos x="261" y="1"/>
                </a:cxn>
                <a:cxn ang="0">
                  <a:pos x="205" y="12"/>
                </a:cxn>
                <a:cxn ang="0">
                  <a:pos x="152" y="33"/>
                </a:cxn>
                <a:cxn ang="0">
                  <a:pos x="105" y="62"/>
                </a:cxn>
                <a:cxn ang="0">
                  <a:pos x="66" y="100"/>
                </a:cxn>
                <a:cxn ang="0">
                  <a:pos x="35" y="143"/>
                </a:cxn>
                <a:cxn ang="0">
                  <a:pos x="13" y="193"/>
                </a:cxn>
                <a:cxn ang="0">
                  <a:pos x="1" y="244"/>
                </a:cxn>
                <a:cxn ang="0">
                  <a:pos x="1" y="302"/>
                </a:cxn>
                <a:cxn ang="0">
                  <a:pos x="13" y="353"/>
                </a:cxn>
                <a:cxn ang="0">
                  <a:pos x="35" y="403"/>
                </a:cxn>
                <a:cxn ang="0">
                  <a:pos x="66" y="446"/>
                </a:cxn>
                <a:cxn ang="0">
                  <a:pos x="105" y="484"/>
                </a:cxn>
                <a:cxn ang="0">
                  <a:pos x="152" y="513"/>
                </a:cxn>
                <a:cxn ang="0">
                  <a:pos x="205" y="534"/>
                </a:cxn>
                <a:cxn ang="0">
                  <a:pos x="261" y="545"/>
                </a:cxn>
                <a:cxn ang="0">
                  <a:pos x="322" y="545"/>
                </a:cxn>
                <a:cxn ang="0">
                  <a:pos x="378" y="534"/>
                </a:cxn>
                <a:cxn ang="0">
                  <a:pos x="431" y="513"/>
                </a:cxn>
                <a:cxn ang="0">
                  <a:pos x="478" y="484"/>
                </a:cxn>
                <a:cxn ang="0">
                  <a:pos x="517" y="446"/>
                </a:cxn>
                <a:cxn ang="0">
                  <a:pos x="548" y="403"/>
                </a:cxn>
                <a:cxn ang="0">
                  <a:pos x="570" y="353"/>
                </a:cxn>
                <a:cxn ang="0">
                  <a:pos x="582" y="302"/>
                </a:cxn>
              </a:cxnLst>
              <a:rect l="0" t="0" r="r" b="b"/>
              <a:pathLst>
                <a:path w="585" h="548">
                  <a:moveTo>
                    <a:pt x="584" y="273"/>
                  </a:moveTo>
                  <a:lnTo>
                    <a:pt x="582" y="244"/>
                  </a:lnTo>
                  <a:lnTo>
                    <a:pt x="578" y="218"/>
                  </a:lnTo>
                  <a:lnTo>
                    <a:pt x="570" y="193"/>
                  </a:lnTo>
                  <a:lnTo>
                    <a:pt x="560" y="168"/>
                  </a:lnTo>
                  <a:lnTo>
                    <a:pt x="548" y="143"/>
                  </a:lnTo>
                  <a:lnTo>
                    <a:pt x="533" y="121"/>
                  </a:lnTo>
                  <a:lnTo>
                    <a:pt x="517" y="100"/>
                  </a:lnTo>
                  <a:lnTo>
                    <a:pt x="498" y="80"/>
                  </a:lnTo>
                  <a:lnTo>
                    <a:pt x="478" y="62"/>
                  </a:lnTo>
                  <a:lnTo>
                    <a:pt x="455" y="46"/>
                  </a:lnTo>
                  <a:lnTo>
                    <a:pt x="431" y="33"/>
                  </a:lnTo>
                  <a:lnTo>
                    <a:pt x="406" y="21"/>
                  </a:lnTo>
                  <a:lnTo>
                    <a:pt x="378" y="12"/>
                  </a:lnTo>
                  <a:lnTo>
                    <a:pt x="349" y="5"/>
                  </a:lnTo>
                  <a:lnTo>
                    <a:pt x="322" y="1"/>
                  </a:lnTo>
                  <a:lnTo>
                    <a:pt x="291" y="0"/>
                  </a:lnTo>
                  <a:lnTo>
                    <a:pt x="261" y="1"/>
                  </a:lnTo>
                  <a:lnTo>
                    <a:pt x="232" y="5"/>
                  </a:lnTo>
                  <a:lnTo>
                    <a:pt x="205" y="12"/>
                  </a:lnTo>
                  <a:lnTo>
                    <a:pt x="177" y="21"/>
                  </a:lnTo>
                  <a:lnTo>
                    <a:pt x="152" y="33"/>
                  </a:lnTo>
                  <a:lnTo>
                    <a:pt x="128" y="46"/>
                  </a:lnTo>
                  <a:lnTo>
                    <a:pt x="105" y="62"/>
                  </a:lnTo>
                  <a:lnTo>
                    <a:pt x="85" y="80"/>
                  </a:lnTo>
                  <a:lnTo>
                    <a:pt x="66" y="100"/>
                  </a:lnTo>
                  <a:lnTo>
                    <a:pt x="48" y="121"/>
                  </a:lnTo>
                  <a:lnTo>
                    <a:pt x="35" y="143"/>
                  </a:lnTo>
                  <a:lnTo>
                    <a:pt x="23" y="168"/>
                  </a:lnTo>
                  <a:lnTo>
                    <a:pt x="13" y="193"/>
                  </a:lnTo>
                  <a:lnTo>
                    <a:pt x="5" y="218"/>
                  </a:lnTo>
                  <a:lnTo>
                    <a:pt x="1" y="244"/>
                  </a:lnTo>
                  <a:lnTo>
                    <a:pt x="0" y="273"/>
                  </a:lnTo>
                  <a:lnTo>
                    <a:pt x="1" y="302"/>
                  </a:lnTo>
                  <a:lnTo>
                    <a:pt x="5" y="328"/>
                  </a:lnTo>
                  <a:lnTo>
                    <a:pt x="13" y="353"/>
                  </a:lnTo>
                  <a:lnTo>
                    <a:pt x="23" y="378"/>
                  </a:lnTo>
                  <a:lnTo>
                    <a:pt x="35" y="403"/>
                  </a:lnTo>
                  <a:lnTo>
                    <a:pt x="48" y="425"/>
                  </a:lnTo>
                  <a:lnTo>
                    <a:pt x="66" y="446"/>
                  </a:lnTo>
                  <a:lnTo>
                    <a:pt x="85" y="466"/>
                  </a:lnTo>
                  <a:lnTo>
                    <a:pt x="105" y="484"/>
                  </a:lnTo>
                  <a:lnTo>
                    <a:pt x="128" y="498"/>
                  </a:lnTo>
                  <a:lnTo>
                    <a:pt x="152" y="513"/>
                  </a:lnTo>
                  <a:lnTo>
                    <a:pt x="177" y="525"/>
                  </a:lnTo>
                  <a:lnTo>
                    <a:pt x="205" y="534"/>
                  </a:lnTo>
                  <a:lnTo>
                    <a:pt x="232" y="539"/>
                  </a:lnTo>
                  <a:lnTo>
                    <a:pt x="261" y="545"/>
                  </a:lnTo>
                  <a:lnTo>
                    <a:pt x="291" y="547"/>
                  </a:lnTo>
                  <a:lnTo>
                    <a:pt x="322" y="545"/>
                  </a:lnTo>
                  <a:lnTo>
                    <a:pt x="349" y="539"/>
                  </a:lnTo>
                  <a:lnTo>
                    <a:pt x="378" y="534"/>
                  </a:lnTo>
                  <a:lnTo>
                    <a:pt x="406" y="525"/>
                  </a:lnTo>
                  <a:lnTo>
                    <a:pt x="431" y="513"/>
                  </a:lnTo>
                  <a:lnTo>
                    <a:pt x="455" y="498"/>
                  </a:lnTo>
                  <a:lnTo>
                    <a:pt x="478" y="484"/>
                  </a:lnTo>
                  <a:lnTo>
                    <a:pt x="498" y="466"/>
                  </a:lnTo>
                  <a:lnTo>
                    <a:pt x="517" y="446"/>
                  </a:lnTo>
                  <a:lnTo>
                    <a:pt x="533" y="425"/>
                  </a:lnTo>
                  <a:lnTo>
                    <a:pt x="548" y="403"/>
                  </a:lnTo>
                  <a:lnTo>
                    <a:pt x="560" y="378"/>
                  </a:lnTo>
                  <a:lnTo>
                    <a:pt x="570" y="353"/>
                  </a:lnTo>
                  <a:lnTo>
                    <a:pt x="578" y="328"/>
                  </a:lnTo>
                  <a:lnTo>
                    <a:pt x="582" y="302"/>
                  </a:lnTo>
                  <a:lnTo>
                    <a:pt x="584" y="273"/>
                  </a:lnTo>
                </a:path>
              </a:pathLst>
            </a:custGeom>
            <a:solidFill>
              <a:srgbClr val="FFFF7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88" name="Freeform 144"/>
            <p:cNvSpPr>
              <a:spLocks/>
            </p:cNvSpPr>
            <p:nvPr/>
          </p:nvSpPr>
          <p:spPr bwMode="auto">
            <a:xfrm>
              <a:off x="301" y="534"/>
              <a:ext cx="48" cy="38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33" y="21"/>
                </a:cxn>
                <a:cxn ang="0">
                  <a:pos x="35" y="28"/>
                </a:cxn>
                <a:cxn ang="0">
                  <a:pos x="39" y="31"/>
                </a:cxn>
                <a:cxn ang="0">
                  <a:pos x="47" y="28"/>
                </a:cxn>
                <a:cxn ang="0">
                  <a:pos x="29" y="1"/>
                </a:cxn>
                <a:cxn ang="0">
                  <a:pos x="25" y="0"/>
                </a:cxn>
                <a:cxn ang="0">
                  <a:pos x="23" y="5"/>
                </a:cxn>
                <a:cxn ang="0">
                  <a:pos x="29" y="15"/>
                </a:cxn>
                <a:cxn ang="0">
                  <a:pos x="0" y="31"/>
                </a:cxn>
                <a:cxn ang="0">
                  <a:pos x="1" y="35"/>
                </a:cxn>
                <a:cxn ang="0">
                  <a:pos x="3" y="37"/>
                </a:cxn>
              </a:cxnLst>
              <a:rect l="0" t="0" r="r" b="b"/>
              <a:pathLst>
                <a:path w="48" h="38">
                  <a:moveTo>
                    <a:pt x="3" y="37"/>
                  </a:moveTo>
                  <a:lnTo>
                    <a:pt x="33" y="21"/>
                  </a:lnTo>
                  <a:lnTo>
                    <a:pt x="35" y="28"/>
                  </a:lnTo>
                  <a:lnTo>
                    <a:pt x="39" y="31"/>
                  </a:lnTo>
                  <a:lnTo>
                    <a:pt x="47" y="28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3" y="5"/>
                  </a:lnTo>
                  <a:lnTo>
                    <a:pt x="29" y="15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3" y="3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89" name="Freeform 145"/>
            <p:cNvSpPr>
              <a:spLocks/>
            </p:cNvSpPr>
            <p:nvPr/>
          </p:nvSpPr>
          <p:spPr bwMode="auto">
            <a:xfrm>
              <a:off x="321" y="566"/>
              <a:ext cx="48" cy="50"/>
            </a:xfrm>
            <a:custGeom>
              <a:avLst/>
              <a:gdLst/>
              <a:ahLst/>
              <a:cxnLst>
                <a:cxn ang="0">
                  <a:pos x="21" y="27"/>
                </a:cxn>
                <a:cxn ang="0">
                  <a:pos x="23" y="30"/>
                </a:cxn>
                <a:cxn ang="0">
                  <a:pos x="23" y="34"/>
                </a:cxn>
                <a:cxn ang="0">
                  <a:pos x="19" y="36"/>
                </a:cxn>
                <a:cxn ang="0">
                  <a:pos x="13" y="39"/>
                </a:cxn>
                <a:cxn ang="0">
                  <a:pos x="19" y="49"/>
                </a:cxn>
                <a:cxn ang="0">
                  <a:pos x="21" y="47"/>
                </a:cxn>
                <a:cxn ang="0">
                  <a:pos x="23" y="45"/>
                </a:cxn>
                <a:cxn ang="0">
                  <a:pos x="29" y="39"/>
                </a:cxn>
                <a:cxn ang="0">
                  <a:pos x="31" y="36"/>
                </a:cxn>
                <a:cxn ang="0">
                  <a:pos x="31" y="32"/>
                </a:cxn>
                <a:cxn ang="0">
                  <a:pos x="35" y="34"/>
                </a:cxn>
                <a:cxn ang="0">
                  <a:pos x="39" y="32"/>
                </a:cxn>
                <a:cxn ang="0">
                  <a:pos x="41" y="30"/>
                </a:cxn>
                <a:cxn ang="0">
                  <a:pos x="45" y="27"/>
                </a:cxn>
                <a:cxn ang="0">
                  <a:pos x="47" y="25"/>
                </a:cxn>
                <a:cxn ang="0">
                  <a:pos x="47" y="21"/>
                </a:cxn>
                <a:cxn ang="0">
                  <a:pos x="45" y="18"/>
                </a:cxn>
                <a:cxn ang="0">
                  <a:pos x="43" y="14"/>
                </a:cxn>
                <a:cxn ang="0">
                  <a:pos x="31" y="9"/>
                </a:cxn>
                <a:cxn ang="0">
                  <a:pos x="37" y="19"/>
                </a:cxn>
                <a:cxn ang="0">
                  <a:pos x="39" y="23"/>
                </a:cxn>
                <a:cxn ang="0">
                  <a:pos x="37" y="25"/>
                </a:cxn>
                <a:cxn ang="0">
                  <a:pos x="33" y="27"/>
                </a:cxn>
                <a:cxn ang="0">
                  <a:pos x="29" y="25"/>
                </a:cxn>
                <a:cxn ang="0">
                  <a:pos x="21" y="16"/>
                </a:cxn>
                <a:cxn ang="0">
                  <a:pos x="39" y="9"/>
                </a:cxn>
                <a:cxn ang="0">
                  <a:pos x="27" y="1"/>
                </a:cxn>
                <a:cxn ang="0">
                  <a:pos x="13" y="14"/>
                </a:cxn>
                <a:cxn ang="0">
                  <a:pos x="3" y="23"/>
                </a:cxn>
                <a:cxn ang="0">
                  <a:pos x="1" y="27"/>
                </a:cxn>
                <a:cxn ang="0">
                  <a:pos x="5" y="27"/>
                </a:cxn>
                <a:cxn ang="0">
                  <a:pos x="9" y="23"/>
                </a:cxn>
                <a:cxn ang="0">
                  <a:pos x="15" y="19"/>
                </a:cxn>
              </a:cxnLst>
              <a:rect l="0" t="0" r="r" b="b"/>
              <a:pathLst>
                <a:path w="48" h="50">
                  <a:moveTo>
                    <a:pt x="15" y="19"/>
                  </a:moveTo>
                  <a:lnTo>
                    <a:pt x="21" y="27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3" y="39"/>
                  </a:lnTo>
                  <a:lnTo>
                    <a:pt x="13" y="41"/>
                  </a:lnTo>
                  <a:lnTo>
                    <a:pt x="19" y="49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5" y="41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1" y="32"/>
                  </a:lnTo>
                  <a:lnTo>
                    <a:pt x="41" y="30"/>
                  </a:lnTo>
                  <a:lnTo>
                    <a:pt x="45" y="29"/>
                  </a:lnTo>
                  <a:lnTo>
                    <a:pt x="45" y="27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5" y="18"/>
                  </a:lnTo>
                  <a:lnTo>
                    <a:pt x="45" y="16"/>
                  </a:lnTo>
                  <a:lnTo>
                    <a:pt x="43" y="14"/>
                  </a:lnTo>
                  <a:lnTo>
                    <a:pt x="39" y="9"/>
                  </a:lnTo>
                  <a:lnTo>
                    <a:pt x="31" y="9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5" y="25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29" y="25"/>
                  </a:lnTo>
                  <a:lnTo>
                    <a:pt x="27" y="23"/>
                  </a:lnTo>
                  <a:lnTo>
                    <a:pt x="21" y="16"/>
                  </a:lnTo>
                  <a:lnTo>
                    <a:pt x="31" y="9"/>
                  </a:lnTo>
                  <a:lnTo>
                    <a:pt x="39" y="9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19" y="9"/>
                  </a:lnTo>
                  <a:lnTo>
                    <a:pt x="13" y="14"/>
                  </a:lnTo>
                  <a:lnTo>
                    <a:pt x="9" y="18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3" y="21"/>
                  </a:lnTo>
                  <a:lnTo>
                    <a:pt x="15" y="1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90" name="Freeform 146"/>
            <p:cNvSpPr>
              <a:spLocks/>
            </p:cNvSpPr>
            <p:nvPr/>
          </p:nvSpPr>
          <p:spPr bwMode="auto">
            <a:xfrm>
              <a:off x="321" y="566"/>
              <a:ext cx="48" cy="50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21" y="27"/>
                </a:cxn>
                <a:cxn ang="0">
                  <a:pos x="23" y="29"/>
                </a:cxn>
                <a:cxn ang="0">
                  <a:pos x="23" y="30"/>
                </a:cxn>
                <a:cxn ang="0">
                  <a:pos x="23" y="32"/>
                </a:cxn>
                <a:cxn ang="0">
                  <a:pos x="23" y="34"/>
                </a:cxn>
                <a:cxn ang="0">
                  <a:pos x="21" y="34"/>
                </a:cxn>
                <a:cxn ang="0">
                  <a:pos x="19" y="36"/>
                </a:cxn>
                <a:cxn ang="0">
                  <a:pos x="17" y="38"/>
                </a:cxn>
                <a:cxn ang="0">
                  <a:pos x="13" y="39"/>
                </a:cxn>
                <a:cxn ang="0">
                  <a:pos x="13" y="41"/>
                </a:cxn>
                <a:cxn ang="0">
                  <a:pos x="19" y="49"/>
                </a:cxn>
                <a:cxn ang="0">
                  <a:pos x="19" y="47"/>
                </a:cxn>
                <a:cxn ang="0">
                  <a:pos x="21" y="47"/>
                </a:cxn>
                <a:cxn ang="0">
                  <a:pos x="21" y="45"/>
                </a:cxn>
                <a:cxn ang="0">
                  <a:pos x="23" y="45"/>
                </a:cxn>
                <a:cxn ang="0">
                  <a:pos x="25" y="41"/>
                </a:cxn>
                <a:cxn ang="0">
                  <a:pos x="29" y="39"/>
                </a:cxn>
                <a:cxn ang="0">
                  <a:pos x="29" y="38"/>
                </a:cxn>
                <a:cxn ang="0">
                  <a:pos x="31" y="36"/>
                </a:cxn>
                <a:cxn ang="0">
                  <a:pos x="31" y="34"/>
                </a:cxn>
                <a:cxn ang="0">
                  <a:pos x="31" y="32"/>
                </a:cxn>
                <a:cxn ang="0">
                  <a:pos x="33" y="34"/>
                </a:cxn>
                <a:cxn ang="0">
                  <a:pos x="35" y="34"/>
                </a:cxn>
                <a:cxn ang="0">
                  <a:pos x="37" y="34"/>
                </a:cxn>
                <a:cxn ang="0">
                  <a:pos x="39" y="32"/>
                </a:cxn>
                <a:cxn ang="0">
                  <a:pos x="41" y="32"/>
                </a:cxn>
                <a:cxn ang="0">
                  <a:pos x="41" y="30"/>
                </a:cxn>
                <a:cxn ang="0">
                  <a:pos x="45" y="29"/>
                </a:cxn>
                <a:cxn ang="0">
                  <a:pos x="45" y="27"/>
                </a:cxn>
                <a:cxn ang="0">
                  <a:pos x="47" y="27"/>
                </a:cxn>
                <a:cxn ang="0">
                  <a:pos x="47" y="25"/>
                </a:cxn>
                <a:cxn ang="0">
                  <a:pos x="47" y="23"/>
                </a:cxn>
                <a:cxn ang="0">
                  <a:pos x="47" y="21"/>
                </a:cxn>
                <a:cxn ang="0">
                  <a:pos x="47" y="19"/>
                </a:cxn>
                <a:cxn ang="0">
                  <a:pos x="45" y="18"/>
                </a:cxn>
                <a:cxn ang="0">
                  <a:pos x="45" y="16"/>
                </a:cxn>
                <a:cxn ang="0">
                  <a:pos x="43" y="14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19" y="9"/>
                </a:cxn>
                <a:cxn ang="0">
                  <a:pos x="13" y="14"/>
                </a:cxn>
                <a:cxn ang="0">
                  <a:pos x="9" y="18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1" y="27"/>
                </a:cxn>
                <a:cxn ang="0">
                  <a:pos x="3" y="27"/>
                </a:cxn>
                <a:cxn ang="0">
                  <a:pos x="5" y="27"/>
                </a:cxn>
                <a:cxn ang="0">
                  <a:pos x="7" y="25"/>
                </a:cxn>
                <a:cxn ang="0">
                  <a:pos x="9" y="23"/>
                </a:cxn>
                <a:cxn ang="0">
                  <a:pos x="13" y="21"/>
                </a:cxn>
                <a:cxn ang="0">
                  <a:pos x="15" y="19"/>
                </a:cxn>
              </a:cxnLst>
              <a:rect l="0" t="0" r="r" b="b"/>
              <a:pathLst>
                <a:path w="48" h="50">
                  <a:moveTo>
                    <a:pt x="15" y="19"/>
                  </a:moveTo>
                  <a:lnTo>
                    <a:pt x="21" y="27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3" y="39"/>
                  </a:lnTo>
                  <a:lnTo>
                    <a:pt x="13" y="41"/>
                  </a:lnTo>
                  <a:lnTo>
                    <a:pt x="19" y="49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5" y="41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1" y="32"/>
                  </a:lnTo>
                  <a:lnTo>
                    <a:pt x="41" y="30"/>
                  </a:lnTo>
                  <a:lnTo>
                    <a:pt x="45" y="29"/>
                  </a:lnTo>
                  <a:lnTo>
                    <a:pt x="45" y="27"/>
                  </a:lnTo>
                  <a:lnTo>
                    <a:pt x="47" y="27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5" y="18"/>
                  </a:lnTo>
                  <a:lnTo>
                    <a:pt x="45" y="16"/>
                  </a:lnTo>
                  <a:lnTo>
                    <a:pt x="43" y="14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19" y="9"/>
                  </a:lnTo>
                  <a:lnTo>
                    <a:pt x="13" y="14"/>
                  </a:lnTo>
                  <a:lnTo>
                    <a:pt x="9" y="18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3" y="21"/>
                  </a:lnTo>
                  <a:lnTo>
                    <a:pt x="15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91" name="Freeform 147"/>
            <p:cNvSpPr>
              <a:spLocks/>
            </p:cNvSpPr>
            <p:nvPr/>
          </p:nvSpPr>
          <p:spPr bwMode="auto">
            <a:xfrm>
              <a:off x="343" y="577"/>
              <a:ext cx="32" cy="3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5" y="0"/>
                </a:cxn>
                <a:cxn ang="0">
                  <a:pos x="31" y="12"/>
                </a:cxn>
                <a:cxn ang="0">
                  <a:pos x="31" y="16"/>
                </a:cxn>
                <a:cxn ang="0">
                  <a:pos x="31" y="19"/>
                </a:cxn>
                <a:cxn ang="0">
                  <a:pos x="31" y="22"/>
                </a:cxn>
                <a:cxn ang="0">
                  <a:pos x="31" y="25"/>
                </a:cxn>
                <a:cxn ang="0">
                  <a:pos x="27" y="25"/>
                </a:cxn>
                <a:cxn ang="0">
                  <a:pos x="27" y="29"/>
                </a:cxn>
                <a:cxn ang="0">
                  <a:pos x="23" y="29"/>
                </a:cxn>
                <a:cxn ang="0">
                  <a:pos x="19" y="29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11" y="22"/>
                </a:cxn>
                <a:cxn ang="0">
                  <a:pos x="0" y="9"/>
                </a:cxn>
              </a:cxnLst>
              <a:rect l="0" t="0" r="r" b="b"/>
              <a:pathLst>
                <a:path w="32" h="30">
                  <a:moveTo>
                    <a:pt x="0" y="9"/>
                  </a:moveTo>
                  <a:lnTo>
                    <a:pt x="15" y="0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2"/>
                  </a:lnTo>
                  <a:lnTo>
                    <a:pt x="31" y="25"/>
                  </a:lnTo>
                  <a:lnTo>
                    <a:pt x="27" y="25"/>
                  </a:lnTo>
                  <a:lnTo>
                    <a:pt x="27" y="29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5"/>
                  </a:lnTo>
                  <a:lnTo>
                    <a:pt x="11" y="22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92" name="Freeform 148"/>
            <p:cNvSpPr>
              <a:spLocks/>
            </p:cNvSpPr>
            <p:nvPr/>
          </p:nvSpPr>
          <p:spPr bwMode="auto">
            <a:xfrm>
              <a:off x="346" y="599"/>
              <a:ext cx="48" cy="47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5" y="0"/>
                </a:cxn>
                <a:cxn ang="0">
                  <a:pos x="0" y="21"/>
                </a:cxn>
                <a:cxn ang="0">
                  <a:pos x="1" y="24"/>
                </a:cxn>
                <a:cxn ang="0">
                  <a:pos x="5" y="26"/>
                </a:cxn>
                <a:cxn ang="0">
                  <a:pos x="13" y="23"/>
                </a:cxn>
                <a:cxn ang="0">
                  <a:pos x="25" y="31"/>
                </a:cxn>
                <a:cxn ang="0">
                  <a:pos x="23" y="40"/>
                </a:cxn>
                <a:cxn ang="0">
                  <a:pos x="25" y="44"/>
                </a:cxn>
                <a:cxn ang="0">
                  <a:pos x="29" y="46"/>
                </a:cxn>
                <a:cxn ang="0">
                  <a:pos x="45" y="10"/>
                </a:cxn>
                <a:cxn ang="0">
                  <a:pos x="37" y="10"/>
                </a:cxn>
                <a:cxn ang="0">
                  <a:pos x="29" y="26"/>
                </a:cxn>
                <a:cxn ang="0">
                  <a:pos x="21" y="19"/>
                </a:cxn>
                <a:cxn ang="0">
                  <a:pos x="37" y="10"/>
                </a:cxn>
                <a:cxn ang="0">
                  <a:pos x="45" y="10"/>
                </a:cxn>
                <a:cxn ang="0">
                  <a:pos x="47" y="8"/>
                </a:cxn>
                <a:cxn ang="0">
                  <a:pos x="39" y="1"/>
                </a:cxn>
              </a:cxnLst>
              <a:rect l="0" t="0" r="r" b="b"/>
              <a:pathLst>
                <a:path w="48" h="47">
                  <a:moveTo>
                    <a:pt x="39" y="1"/>
                  </a:moveTo>
                  <a:lnTo>
                    <a:pt x="35" y="0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5" y="26"/>
                  </a:lnTo>
                  <a:lnTo>
                    <a:pt x="13" y="23"/>
                  </a:lnTo>
                  <a:lnTo>
                    <a:pt x="25" y="31"/>
                  </a:lnTo>
                  <a:lnTo>
                    <a:pt x="23" y="40"/>
                  </a:lnTo>
                  <a:lnTo>
                    <a:pt x="25" y="44"/>
                  </a:lnTo>
                  <a:lnTo>
                    <a:pt x="29" y="46"/>
                  </a:lnTo>
                  <a:lnTo>
                    <a:pt x="45" y="10"/>
                  </a:lnTo>
                  <a:lnTo>
                    <a:pt x="37" y="10"/>
                  </a:lnTo>
                  <a:lnTo>
                    <a:pt x="29" y="26"/>
                  </a:lnTo>
                  <a:lnTo>
                    <a:pt x="21" y="19"/>
                  </a:lnTo>
                  <a:lnTo>
                    <a:pt x="37" y="10"/>
                  </a:lnTo>
                  <a:lnTo>
                    <a:pt x="45" y="10"/>
                  </a:lnTo>
                  <a:lnTo>
                    <a:pt x="47" y="8"/>
                  </a:lnTo>
                  <a:lnTo>
                    <a:pt x="39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93" name="Freeform 149"/>
            <p:cNvSpPr>
              <a:spLocks/>
            </p:cNvSpPr>
            <p:nvPr/>
          </p:nvSpPr>
          <p:spPr bwMode="auto">
            <a:xfrm>
              <a:off x="346" y="599"/>
              <a:ext cx="48" cy="47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5" y="0"/>
                </a:cxn>
                <a:cxn ang="0">
                  <a:pos x="0" y="21"/>
                </a:cxn>
                <a:cxn ang="0">
                  <a:pos x="1" y="24"/>
                </a:cxn>
                <a:cxn ang="0">
                  <a:pos x="5" y="26"/>
                </a:cxn>
                <a:cxn ang="0">
                  <a:pos x="13" y="23"/>
                </a:cxn>
                <a:cxn ang="0">
                  <a:pos x="25" y="31"/>
                </a:cxn>
                <a:cxn ang="0">
                  <a:pos x="23" y="40"/>
                </a:cxn>
                <a:cxn ang="0">
                  <a:pos x="25" y="44"/>
                </a:cxn>
                <a:cxn ang="0">
                  <a:pos x="29" y="46"/>
                </a:cxn>
                <a:cxn ang="0">
                  <a:pos x="47" y="8"/>
                </a:cxn>
                <a:cxn ang="0">
                  <a:pos x="39" y="1"/>
                </a:cxn>
              </a:cxnLst>
              <a:rect l="0" t="0" r="r" b="b"/>
              <a:pathLst>
                <a:path w="48" h="47">
                  <a:moveTo>
                    <a:pt x="39" y="1"/>
                  </a:moveTo>
                  <a:lnTo>
                    <a:pt x="35" y="0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5" y="26"/>
                  </a:lnTo>
                  <a:lnTo>
                    <a:pt x="13" y="23"/>
                  </a:lnTo>
                  <a:lnTo>
                    <a:pt x="25" y="31"/>
                  </a:lnTo>
                  <a:lnTo>
                    <a:pt x="23" y="40"/>
                  </a:lnTo>
                  <a:lnTo>
                    <a:pt x="25" y="44"/>
                  </a:lnTo>
                  <a:lnTo>
                    <a:pt x="29" y="46"/>
                  </a:lnTo>
                  <a:lnTo>
                    <a:pt x="47" y="8"/>
                  </a:lnTo>
                  <a:lnTo>
                    <a:pt x="39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94" name="Freeform 150"/>
            <p:cNvSpPr>
              <a:spLocks/>
            </p:cNvSpPr>
            <p:nvPr/>
          </p:nvSpPr>
          <p:spPr bwMode="auto">
            <a:xfrm>
              <a:off x="368" y="609"/>
              <a:ext cx="32" cy="3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5" y="29"/>
                </a:cxn>
                <a:cxn ang="0">
                  <a:pos x="0" y="16"/>
                </a:cxn>
                <a:cxn ang="0">
                  <a:pos x="31" y="0"/>
                </a:cxn>
              </a:cxnLst>
              <a:rect l="0" t="0" r="r" b="b"/>
              <a:pathLst>
                <a:path w="32" h="30">
                  <a:moveTo>
                    <a:pt x="31" y="0"/>
                  </a:moveTo>
                  <a:lnTo>
                    <a:pt x="15" y="29"/>
                  </a:lnTo>
                  <a:lnTo>
                    <a:pt x="0" y="16"/>
                  </a:lnTo>
                  <a:lnTo>
                    <a:pt x="3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95" name="Freeform 151"/>
            <p:cNvSpPr>
              <a:spLocks/>
            </p:cNvSpPr>
            <p:nvPr/>
          </p:nvSpPr>
          <p:spPr bwMode="auto">
            <a:xfrm>
              <a:off x="382" y="615"/>
              <a:ext cx="32" cy="38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4" y="37"/>
                </a:cxn>
                <a:cxn ang="0">
                  <a:pos x="8" y="37"/>
                </a:cxn>
                <a:cxn ang="0">
                  <a:pos x="31" y="5"/>
                </a:cxn>
                <a:cxn ang="0">
                  <a:pos x="22" y="1"/>
                </a:cxn>
                <a:cxn ang="0">
                  <a:pos x="20" y="0"/>
                </a:cxn>
                <a:cxn ang="0">
                  <a:pos x="0" y="33"/>
                </a:cxn>
              </a:cxnLst>
              <a:rect l="0" t="0" r="r" b="b"/>
              <a:pathLst>
                <a:path w="32" h="38">
                  <a:moveTo>
                    <a:pt x="0" y="33"/>
                  </a:moveTo>
                  <a:lnTo>
                    <a:pt x="4" y="37"/>
                  </a:lnTo>
                  <a:lnTo>
                    <a:pt x="8" y="37"/>
                  </a:lnTo>
                  <a:lnTo>
                    <a:pt x="31" y="5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0" y="3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96" name="Freeform 152"/>
            <p:cNvSpPr>
              <a:spLocks/>
            </p:cNvSpPr>
            <p:nvPr/>
          </p:nvSpPr>
          <p:spPr bwMode="auto">
            <a:xfrm>
              <a:off x="397" y="623"/>
              <a:ext cx="52" cy="52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7" y="38"/>
                </a:cxn>
                <a:cxn ang="0">
                  <a:pos x="21" y="14"/>
                </a:cxn>
                <a:cxn ang="0">
                  <a:pos x="23" y="47"/>
                </a:cxn>
                <a:cxn ang="0">
                  <a:pos x="29" y="51"/>
                </a:cxn>
                <a:cxn ang="0">
                  <a:pos x="51" y="16"/>
                </a:cxn>
                <a:cxn ang="0">
                  <a:pos x="43" y="12"/>
                </a:cxn>
                <a:cxn ang="0">
                  <a:pos x="29" y="36"/>
                </a:cxn>
                <a:cxn ang="0">
                  <a:pos x="29" y="5"/>
                </a:cxn>
                <a:cxn ang="0">
                  <a:pos x="21" y="0"/>
                </a:cxn>
                <a:cxn ang="0">
                  <a:pos x="0" y="34"/>
                </a:cxn>
              </a:cxnLst>
              <a:rect l="0" t="0" r="r" b="b"/>
              <a:pathLst>
                <a:path w="52" h="52">
                  <a:moveTo>
                    <a:pt x="0" y="34"/>
                  </a:moveTo>
                  <a:lnTo>
                    <a:pt x="7" y="38"/>
                  </a:lnTo>
                  <a:lnTo>
                    <a:pt x="21" y="14"/>
                  </a:lnTo>
                  <a:lnTo>
                    <a:pt x="23" y="47"/>
                  </a:lnTo>
                  <a:lnTo>
                    <a:pt x="29" y="51"/>
                  </a:lnTo>
                  <a:lnTo>
                    <a:pt x="51" y="16"/>
                  </a:lnTo>
                  <a:lnTo>
                    <a:pt x="43" y="12"/>
                  </a:lnTo>
                  <a:lnTo>
                    <a:pt x="29" y="36"/>
                  </a:lnTo>
                  <a:lnTo>
                    <a:pt x="29" y="5"/>
                  </a:lnTo>
                  <a:lnTo>
                    <a:pt x="21" y="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97" name="Freeform 153"/>
            <p:cNvSpPr>
              <a:spLocks/>
            </p:cNvSpPr>
            <p:nvPr/>
          </p:nvSpPr>
          <p:spPr bwMode="auto">
            <a:xfrm>
              <a:off x="475" y="648"/>
              <a:ext cx="36" cy="44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15" y="43"/>
                </a:cxn>
                <a:cxn ang="0">
                  <a:pos x="21" y="10"/>
                </a:cxn>
                <a:cxn ang="0">
                  <a:pos x="35" y="14"/>
                </a:cxn>
                <a:cxn ang="0">
                  <a:pos x="35" y="7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11" y="10"/>
                </a:cxn>
                <a:cxn ang="0">
                  <a:pos x="5" y="41"/>
                </a:cxn>
              </a:cxnLst>
              <a:rect l="0" t="0" r="r" b="b"/>
              <a:pathLst>
                <a:path w="36" h="44">
                  <a:moveTo>
                    <a:pt x="5" y="41"/>
                  </a:moveTo>
                  <a:lnTo>
                    <a:pt x="15" y="43"/>
                  </a:lnTo>
                  <a:lnTo>
                    <a:pt x="21" y="10"/>
                  </a:lnTo>
                  <a:lnTo>
                    <a:pt x="35" y="14"/>
                  </a:lnTo>
                  <a:lnTo>
                    <a:pt x="35" y="7"/>
                  </a:lnTo>
                  <a:lnTo>
                    <a:pt x="1" y="0"/>
                  </a:lnTo>
                  <a:lnTo>
                    <a:pt x="0" y="7"/>
                  </a:lnTo>
                  <a:lnTo>
                    <a:pt x="11" y="10"/>
                  </a:lnTo>
                  <a:lnTo>
                    <a:pt x="5" y="4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98" name="Freeform 154"/>
            <p:cNvSpPr>
              <a:spLocks/>
            </p:cNvSpPr>
            <p:nvPr/>
          </p:nvSpPr>
          <p:spPr bwMode="auto">
            <a:xfrm>
              <a:off x="513" y="654"/>
              <a:ext cx="36" cy="42"/>
            </a:xfrm>
            <a:custGeom>
              <a:avLst/>
              <a:gdLst/>
              <a:ahLst/>
              <a:cxnLst>
                <a:cxn ang="0">
                  <a:pos x="3" y="39"/>
                </a:cxn>
                <a:cxn ang="0">
                  <a:pos x="11" y="39"/>
                </a:cxn>
                <a:cxn ang="0">
                  <a:pos x="11" y="23"/>
                </a:cxn>
                <a:cxn ang="0">
                  <a:pos x="23" y="23"/>
                </a:cxn>
                <a:cxn ang="0">
                  <a:pos x="23" y="39"/>
                </a:cxn>
                <a:cxn ang="0">
                  <a:pos x="29" y="41"/>
                </a:cxn>
                <a:cxn ang="0">
                  <a:pos x="35" y="1"/>
                </a:cxn>
                <a:cxn ang="0">
                  <a:pos x="29" y="1"/>
                </a:cxn>
                <a:cxn ang="0">
                  <a:pos x="23" y="1"/>
                </a:cxn>
                <a:cxn ang="0">
                  <a:pos x="23" y="16"/>
                </a:cxn>
                <a:cxn ang="0">
                  <a:pos x="11" y="16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39"/>
                </a:cxn>
              </a:cxnLst>
              <a:rect l="0" t="0" r="r" b="b"/>
              <a:pathLst>
                <a:path w="36" h="42">
                  <a:moveTo>
                    <a:pt x="3" y="39"/>
                  </a:moveTo>
                  <a:lnTo>
                    <a:pt x="11" y="39"/>
                  </a:lnTo>
                  <a:lnTo>
                    <a:pt x="11" y="23"/>
                  </a:lnTo>
                  <a:lnTo>
                    <a:pt x="23" y="23"/>
                  </a:lnTo>
                  <a:lnTo>
                    <a:pt x="23" y="39"/>
                  </a:lnTo>
                  <a:lnTo>
                    <a:pt x="29" y="41"/>
                  </a:lnTo>
                  <a:lnTo>
                    <a:pt x="35" y="1"/>
                  </a:lnTo>
                  <a:lnTo>
                    <a:pt x="29" y="1"/>
                  </a:lnTo>
                  <a:lnTo>
                    <a:pt x="23" y="1"/>
                  </a:lnTo>
                  <a:lnTo>
                    <a:pt x="23" y="16"/>
                  </a:lnTo>
                  <a:lnTo>
                    <a:pt x="11" y="16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99" name="Freeform 155"/>
            <p:cNvSpPr>
              <a:spLocks/>
            </p:cNvSpPr>
            <p:nvPr/>
          </p:nvSpPr>
          <p:spPr bwMode="auto">
            <a:xfrm>
              <a:off x="552" y="654"/>
              <a:ext cx="40" cy="42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39" y="37"/>
                </a:cxn>
                <a:cxn ang="0">
                  <a:pos x="37" y="30"/>
                </a:cxn>
                <a:cxn ang="0">
                  <a:pos x="13" y="33"/>
                </a:cxn>
                <a:cxn ang="0">
                  <a:pos x="11" y="23"/>
                </a:cxn>
                <a:cxn ang="0">
                  <a:pos x="33" y="21"/>
                </a:cxn>
                <a:cxn ang="0">
                  <a:pos x="31" y="14"/>
                </a:cxn>
                <a:cxn ang="0">
                  <a:pos x="11" y="17"/>
                </a:cxn>
                <a:cxn ang="0">
                  <a:pos x="9" y="8"/>
                </a:cxn>
                <a:cxn ang="0">
                  <a:pos x="33" y="5"/>
                </a:cxn>
                <a:cxn ang="0">
                  <a:pos x="31" y="0"/>
                </a:cxn>
                <a:cxn ang="0">
                  <a:pos x="0" y="1"/>
                </a:cxn>
                <a:cxn ang="0">
                  <a:pos x="5" y="41"/>
                </a:cxn>
              </a:cxnLst>
              <a:rect l="0" t="0" r="r" b="b"/>
              <a:pathLst>
                <a:path w="40" h="42">
                  <a:moveTo>
                    <a:pt x="5" y="41"/>
                  </a:moveTo>
                  <a:lnTo>
                    <a:pt x="39" y="37"/>
                  </a:lnTo>
                  <a:lnTo>
                    <a:pt x="37" y="30"/>
                  </a:lnTo>
                  <a:lnTo>
                    <a:pt x="13" y="33"/>
                  </a:lnTo>
                  <a:lnTo>
                    <a:pt x="11" y="23"/>
                  </a:lnTo>
                  <a:lnTo>
                    <a:pt x="33" y="21"/>
                  </a:lnTo>
                  <a:lnTo>
                    <a:pt x="31" y="14"/>
                  </a:lnTo>
                  <a:lnTo>
                    <a:pt x="11" y="17"/>
                  </a:lnTo>
                  <a:lnTo>
                    <a:pt x="9" y="8"/>
                  </a:lnTo>
                  <a:lnTo>
                    <a:pt x="33" y="5"/>
                  </a:lnTo>
                  <a:lnTo>
                    <a:pt x="31" y="0"/>
                  </a:lnTo>
                  <a:lnTo>
                    <a:pt x="0" y="1"/>
                  </a:lnTo>
                  <a:lnTo>
                    <a:pt x="5" y="4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00" name="Freeform 156"/>
            <p:cNvSpPr>
              <a:spLocks/>
            </p:cNvSpPr>
            <p:nvPr/>
          </p:nvSpPr>
          <p:spPr bwMode="auto">
            <a:xfrm>
              <a:off x="612" y="638"/>
              <a:ext cx="34" cy="45"/>
            </a:xfrm>
            <a:custGeom>
              <a:avLst/>
              <a:gdLst/>
              <a:ahLst/>
              <a:cxnLst>
                <a:cxn ang="0">
                  <a:pos x="15" y="44"/>
                </a:cxn>
                <a:cxn ang="0">
                  <a:pos x="23" y="40"/>
                </a:cxn>
                <a:cxn ang="0">
                  <a:pos x="15" y="26"/>
                </a:cxn>
                <a:cxn ang="0">
                  <a:pos x="33" y="21"/>
                </a:cxn>
                <a:cxn ang="0">
                  <a:pos x="29" y="14"/>
                </a:cxn>
                <a:cxn ang="0">
                  <a:pos x="13" y="21"/>
                </a:cxn>
                <a:cxn ang="0">
                  <a:pos x="9" y="12"/>
                </a:cxn>
                <a:cxn ang="0">
                  <a:pos x="29" y="5"/>
                </a:cxn>
                <a:cxn ang="0">
                  <a:pos x="25" y="0"/>
                </a:cxn>
                <a:cxn ang="0">
                  <a:pos x="0" y="8"/>
                </a:cxn>
                <a:cxn ang="0">
                  <a:pos x="15" y="44"/>
                </a:cxn>
              </a:cxnLst>
              <a:rect l="0" t="0" r="r" b="b"/>
              <a:pathLst>
                <a:path w="34" h="45">
                  <a:moveTo>
                    <a:pt x="15" y="44"/>
                  </a:moveTo>
                  <a:lnTo>
                    <a:pt x="23" y="40"/>
                  </a:lnTo>
                  <a:lnTo>
                    <a:pt x="15" y="26"/>
                  </a:lnTo>
                  <a:lnTo>
                    <a:pt x="33" y="21"/>
                  </a:lnTo>
                  <a:lnTo>
                    <a:pt x="29" y="14"/>
                  </a:lnTo>
                  <a:lnTo>
                    <a:pt x="13" y="21"/>
                  </a:lnTo>
                  <a:lnTo>
                    <a:pt x="9" y="12"/>
                  </a:lnTo>
                  <a:lnTo>
                    <a:pt x="29" y="5"/>
                  </a:lnTo>
                  <a:lnTo>
                    <a:pt x="25" y="0"/>
                  </a:lnTo>
                  <a:lnTo>
                    <a:pt x="0" y="8"/>
                  </a:lnTo>
                  <a:lnTo>
                    <a:pt x="15" y="4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01" name="Freeform 157"/>
            <p:cNvSpPr>
              <a:spLocks/>
            </p:cNvSpPr>
            <p:nvPr/>
          </p:nvSpPr>
          <p:spPr bwMode="auto">
            <a:xfrm>
              <a:off x="649" y="623"/>
              <a:ext cx="42" cy="43"/>
            </a:xfrm>
            <a:custGeom>
              <a:avLst/>
              <a:gdLst/>
              <a:ahLst/>
              <a:cxnLst>
                <a:cxn ang="0">
                  <a:pos x="3" y="34"/>
                </a:cxn>
                <a:cxn ang="0">
                  <a:pos x="7" y="36"/>
                </a:cxn>
                <a:cxn ang="0">
                  <a:pos x="11" y="40"/>
                </a:cxn>
                <a:cxn ang="0">
                  <a:pos x="15" y="42"/>
                </a:cxn>
                <a:cxn ang="0">
                  <a:pos x="19" y="42"/>
                </a:cxn>
                <a:cxn ang="0">
                  <a:pos x="23" y="42"/>
                </a:cxn>
                <a:cxn ang="0">
                  <a:pos x="27" y="40"/>
                </a:cxn>
                <a:cxn ang="0">
                  <a:pos x="31" y="40"/>
                </a:cxn>
                <a:cxn ang="0">
                  <a:pos x="35" y="36"/>
                </a:cxn>
                <a:cxn ang="0">
                  <a:pos x="37" y="34"/>
                </a:cxn>
                <a:cxn ang="0">
                  <a:pos x="39" y="31"/>
                </a:cxn>
                <a:cxn ang="0">
                  <a:pos x="41" y="27"/>
                </a:cxn>
                <a:cxn ang="0">
                  <a:pos x="41" y="23"/>
                </a:cxn>
                <a:cxn ang="0">
                  <a:pos x="41" y="20"/>
                </a:cxn>
                <a:cxn ang="0">
                  <a:pos x="41" y="16"/>
                </a:cxn>
                <a:cxn ang="0">
                  <a:pos x="39" y="12"/>
                </a:cxn>
                <a:cxn ang="0">
                  <a:pos x="35" y="9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5" y="10"/>
                </a:cxn>
                <a:cxn ang="0">
                  <a:pos x="29" y="14"/>
                </a:cxn>
                <a:cxn ang="0">
                  <a:pos x="31" y="20"/>
                </a:cxn>
                <a:cxn ang="0">
                  <a:pos x="33" y="23"/>
                </a:cxn>
                <a:cxn ang="0">
                  <a:pos x="33" y="27"/>
                </a:cxn>
                <a:cxn ang="0">
                  <a:pos x="31" y="31"/>
                </a:cxn>
                <a:cxn ang="0">
                  <a:pos x="27" y="32"/>
                </a:cxn>
                <a:cxn ang="0">
                  <a:pos x="23" y="34"/>
                </a:cxn>
                <a:cxn ang="0">
                  <a:pos x="19" y="34"/>
                </a:cxn>
                <a:cxn ang="0">
                  <a:pos x="17" y="32"/>
                </a:cxn>
                <a:cxn ang="0">
                  <a:pos x="13" y="29"/>
                </a:cxn>
                <a:cxn ang="0">
                  <a:pos x="11" y="27"/>
                </a:cxn>
                <a:cxn ang="0">
                  <a:pos x="7" y="23"/>
                </a:cxn>
                <a:cxn ang="0">
                  <a:pos x="7" y="20"/>
                </a:cxn>
                <a:cxn ang="0">
                  <a:pos x="7" y="16"/>
                </a:cxn>
                <a:cxn ang="0">
                  <a:pos x="9" y="14"/>
                </a:cxn>
                <a:cxn ang="0">
                  <a:pos x="9" y="10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9" y="7"/>
                </a:cxn>
                <a:cxn ang="0">
                  <a:pos x="33" y="7"/>
                </a:cxn>
                <a:cxn ang="0">
                  <a:pos x="31" y="3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11" y="1"/>
                </a:cxn>
                <a:cxn ang="0">
                  <a:pos x="7" y="3"/>
                </a:cxn>
                <a:cxn ang="0">
                  <a:pos x="3" y="7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1" y="31"/>
                </a:cxn>
              </a:cxnLst>
              <a:rect l="0" t="0" r="r" b="b"/>
              <a:pathLst>
                <a:path w="42" h="43">
                  <a:moveTo>
                    <a:pt x="3" y="32"/>
                  </a:moveTo>
                  <a:lnTo>
                    <a:pt x="3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29" y="14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5" y="34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3" y="3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02" name="Freeform 158"/>
            <p:cNvSpPr>
              <a:spLocks/>
            </p:cNvSpPr>
            <p:nvPr/>
          </p:nvSpPr>
          <p:spPr bwMode="auto">
            <a:xfrm>
              <a:off x="649" y="623"/>
              <a:ext cx="42" cy="43"/>
            </a:xfrm>
            <a:custGeom>
              <a:avLst/>
              <a:gdLst/>
              <a:ahLst/>
              <a:cxnLst>
                <a:cxn ang="0">
                  <a:pos x="3" y="34"/>
                </a:cxn>
                <a:cxn ang="0">
                  <a:pos x="7" y="36"/>
                </a:cxn>
                <a:cxn ang="0">
                  <a:pos x="11" y="40"/>
                </a:cxn>
                <a:cxn ang="0">
                  <a:pos x="15" y="42"/>
                </a:cxn>
                <a:cxn ang="0">
                  <a:pos x="19" y="42"/>
                </a:cxn>
                <a:cxn ang="0">
                  <a:pos x="23" y="42"/>
                </a:cxn>
                <a:cxn ang="0">
                  <a:pos x="27" y="40"/>
                </a:cxn>
                <a:cxn ang="0">
                  <a:pos x="31" y="40"/>
                </a:cxn>
                <a:cxn ang="0">
                  <a:pos x="35" y="36"/>
                </a:cxn>
                <a:cxn ang="0">
                  <a:pos x="37" y="34"/>
                </a:cxn>
                <a:cxn ang="0">
                  <a:pos x="39" y="31"/>
                </a:cxn>
                <a:cxn ang="0">
                  <a:pos x="41" y="27"/>
                </a:cxn>
                <a:cxn ang="0">
                  <a:pos x="41" y="23"/>
                </a:cxn>
                <a:cxn ang="0">
                  <a:pos x="41" y="20"/>
                </a:cxn>
                <a:cxn ang="0">
                  <a:pos x="41" y="16"/>
                </a:cxn>
                <a:cxn ang="0">
                  <a:pos x="39" y="12"/>
                </a:cxn>
                <a:cxn ang="0">
                  <a:pos x="35" y="9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5" y="5"/>
                </a:cxn>
                <a:cxn ang="0">
                  <a:pos x="3" y="9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1" y="29"/>
                </a:cxn>
                <a:cxn ang="0">
                  <a:pos x="3" y="32"/>
                </a:cxn>
              </a:cxnLst>
              <a:rect l="0" t="0" r="r" b="b"/>
              <a:pathLst>
                <a:path w="42" h="43">
                  <a:moveTo>
                    <a:pt x="3" y="32"/>
                  </a:moveTo>
                  <a:lnTo>
                    <a:pt x="3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5" y="9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3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03" name="Freeform 159"/>
            <p:cNvSpPr>
              <a:spLocks/>
            </p:cNvSpPr>
            <p:nvPr/>
          </p:nvSpPr>
          <p:spPr bwMode="auto">
            <a:xfrm>
              <a:off x="655" y="630"/>
              <a:ext cx="32" cy="30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4" y="19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8" y="11"/>
                </a:cxn>
                <a:cxn ang="0">
                  <a:pos x="28" y="13"/>
                </a:cxn>
                <a:cxn ang="0">
                  <a:pos x="31" y="15"/>
                </a:cxn>
                <a:cxn ang="0">
                  <a:pos x="31" y="17"/>
                </a:cxn>
                <a:cxn ang="0">
                  <a:pos x="31" y="19"/>
                </a:cxn>
                <a:cxn ang="0">
                  <a:pos x="31" y="21"/>
                </a:cxn>
                <a:cxn ang="0">
                  <a:pos x="28" y="23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4" y="27"/>
                </a:cxn>
                <a:cxn ang="0">
                  <a:pos x="22" y="29"/>
                </a:cxn>
                <a:cxn ang="0">
                  <a:pos x="19" y="29"/>
                </a:cxn>
                <a:cxn ang="0">
                  <a:pos x="17" y="29"/>
                </a:cxn>
                <a:cxn ang="0">
                  <a:pos x="15" y="29"/>
                </a:cxn>
                <a:cxn ang="0">
                  <a:pos x="13" y="29"/>
                </a:cxn>
                <a:cxn ang="0">
                  <a:pos x="13" y="27"/>
                </a:cxn>
                <a:cxn ang="0">
                  <a:pos x="11" y="27"/>
                </a:cxn>
                <a:cxn ang="0">
                  <a:pos x="6" y="25"/>
                </a:cxn>
                <a:cxn ang="0">
                  <a:pos x="6" y="23"/>
                </a:cxn>
                <a:cxn ang="0">
                  <a:pos x="4" y="21"/>
                </a:cxn>
              </a:cxnLst>
              <a:rect l="0" t="0" r="r" b="b"/>
              <a:pathLst>
                <a:path w="32" h="30">
                  <a:moveTo>
                    <a:pt x="4" y="21"/>
                  </a:moveTo>
                  <a:lnTo>
                    <a:pt x="4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4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04" name="Freeform 160"/>
            <p:cNvSpPr>
              <a:spLocks/>
            </p:cNvSpPr>
            <p:nvPr/>
          </p:nvSpPr>
          <p:spPr bwMode="auto">
            <a:xfrm>
              <a:off x="680" y="599"/>
              <a:ext cx="54" cy="45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1" y="38"/>
                </a:cxn>
                <a:cxn ang="0">
                  <a:pos x="21" y="28"/>
                </a:cxn>
                <a:cxn ang="0">
                  <a:pos x="29" y="22"/>
                </a:cxn>
                <a:cxn ang="0">
                  <a:pos x="29" y="21"/>
                </a:cxn>
                <a:cxn ang="0">
                  <a:pos x="31" y="21"/>
                </a:cxn>
                <a:cxn ang="0">
                  <a:pos x="33" y="21"/>
                </a:cxn>
                <a:cxn ang="0">
                  <a:pos x="35" y="21"/>
                </a:cxn>
                <a:cxn ang="0">
                  <a:pos x="37" y="22"/>
                </a:cxn>
                <a:cxn ang="0">
                  <a:pos x="41" y="26"/>
                </a:cxn>
                <a:cxn ang="0">
                  <a:pos x="43" y="28"/>
                </a:cxn>
                <a:cxn ang="0">
                  <a:pos x="43" y="29"/>
                </a:cxn>
                <a:cxn ang="0">
                  <a:pos x="45" y="29"/>
                </a:cxn>
                <a:cxn ang="0">
                  <a:pos x="53" y="24"/>
                </a:cxn>
                <a:cxn ang="0">
                  <a:pos x="51" y="22"/>
                </a:cxn>
                <a:cxn ang="0">
                  <a:pos x="49" y="22"/>
                </a:cxn>
                <a:cxn ang="0">
                  <a:pos x="47" y="21"/>
                </a:cxn>
                <a:cxn ang="0">
                  <a:pos x="43" y="17"/>
                </a:cxn>
                <a:cxn ang="0">
                  <a:pos x="41" y="15"/>
                </a:cxn>
                <a:cxn ang="0">
                  <a:pos x="41" y="14"/>
                </a:cxn>
                <a:cxn ang="0">
                  <a:pos x="39" y="14"/>
                </a:cxn>
                <a:cxn ang="0">
                  <a:pos x="37" y="14"/>
                </a:cxn>
                <a:cxn ang="0">
                  <a:pos x="35" y="14"/>
                </a:cxn>
                <a:cxn ang="0">
                  <a:pos x="33" y="14"/>
                </a:cxn>
                <a:cxn ang="0">
                  <a:pos x="35" y="12"/>
                </a:cxn>
                <a:cxn ang="0">
                  <a:pos x="35" y="10"/>
                </a:cxn>
                <a:cxn ang="0">
                  <a:pos x="35" y="8"/>
                </a:cxn>
                <a:cxn ang="0">
                  <a:pos x="35" y="7"/>
                </a:cxn>
                <a:cxn ang="0">
                  <a:pos x="23" y="7"/>
                </a:cxn>
                <a:cxn ang="0">
                  <a:pos x="25" y="7"/>
                </a:cxn>
                <a:cxn ang="0">
                  <a:pos x="25" y="8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4"/>
                </a:cxn>
                <a:cxn ang="0">
                  <a:pos x="27" y="15"/>
                </a:cxn>
                <a:cxn ang="0">
                  <a:pos x="25" y="15"/>
                </a:cxn>
                <a:cxn ang="0">
                  <a:pos x="25" y="17"/>
                </a:cxn>
                <a:cxn ang="0">
                  <a:pos x="17" y="22"/>
                </a:cxn>
                <a:cxn ang="0">
                  <a:pos x="9" y="15"/>
                </a:cxn>
                <a:cxn ang="0">
                  <a:pos x="17" y="8"/>
                </a:cxn>
                <a:cxn ang="0">
                  <a:pos x="19" y="8"/>
                </a:cxn>
                <a:cxn ang="0">
                  <a:pos x="21" y="7"/>
                </a:cxn>
                <a:cxn ang="0">
                  <a:pos x="23" y="7"/>
                </a:cxn>
                <a:cxn ang="0">
                  <a:pos x="35" y="7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3" y="3"/>
                </a:cxn>
                <a:cxn ang="0">
                  <a:pos x="31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5" y="1"/>
                </a:cxn>
                <a:cxn ang="0">
                  <a:pos x="13" y="3"/>
                </a:cxn>
                <a:cxn ang="0">
                  <a:pos x="0" y="15"/>
                </a:cxn>
                <a:cxn ang="0">
                  <a:pos x="25" y="44"/>
                </a:cxn>
              </a:cxnLst>
              <a:rect l="0" t="0" r="r" b="b"/>
              <a:pathLst>
                <a:path w="54" h="45">
                  <a:moveTo>
                    <a:pt x="25" y="44"/>
                  </a:moveTo>
                  <a:lnTo>
                    <a:pt x="31" y="38"/>
                  </a:lnTo>
                  <a:lnTo>
                    <a:pt x="21" y="28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3" y="28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53" y="24"/>
                  </a:lnTo>
                  <a:lnTo>
                    <a:pt x="51" y="22"/>
                  </a:lnTo>
                  <a:lnTo>
                    <a:pt x="49" y="22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17" y="22"/>
                  </a:lnTo>
                  <a:lnTo>
                    <a:pt x="9" y="15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0" y="15"/>
                  </a:lnTo>
                  <a:lnTo>
                    <a:pt x="25" y="4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05" name="Freeform 161"/>
            <p:cNvSpPr>
              <a:spLocks/>
            </p:cNvSpPr>
            <p:nvPr/>
          </p:nvSpPr>
          <p:spPr bwMode="auto">
            <a:xfrm>
              <a:off x="680" y="599"/>
              <a:ext cx="54" cy="45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1" y="38"/>
                </a:cxn>
                <a:cxn ang="0">
                  <a:pos x="21" y="28"/>
                </a:cxn>
                <a:cxn ang="0">
                  <a:pos x="29" y="22"/>
                </a:cxn>
                <a:cxn ang="0">
                  <a:pos x="29" y="21"/>
                </a:cxn>
                <a:cxn ang="0">
                  <a:pos x="31" y="21"/>
                </a:cxn>
                <a:cxn ang="0">
                  <a:pos x="33" y="21"/>
                </a:cxn>
                <a:cxn ang="0">
                  <a:pos x="35" y="21"/>
                </a:cxn>
                <a:cxn ang="0">
                  <a:pos x="37" y="22"/>
                </a:cxn>
                <a:cxn ang="0">
                  <a:pos x="41" y="26"/>
                </a:cxn>
                <a:cxn ang="0">
                  <a:pos x="43" y="28"/>
                </a:cxn>
                <a:cxn ang="0">
                  <a:pos x="43" y="29"/>
                </a:cxn>
                <a:cxn ang="0">
                  <a:pos x="45" y="29"/>
                </a:cxn>
                <a:cxn ang="0">
                  <a:pos x="53" y="24"/>
                </a:cxn>
                <a:cxn ang="0">
                  <a:pos x="51" y="22"/>
                </a:cxn>
                <a:cxn ang="0">
                  <a:pos x="49" y="22"/>
                </a:cxn>
                <a:cxn ang="0">
                  <a:pos x="47" y="21"/>
                </a:cxn>
                <a:cxn ang="0">
                  <a:pos x="43" y="17"/>
                </a:cxn>
                <a:cxn ang="0">
                  <a:pos x="41" y="15"/>
                </a:cxn>
                <a:cxn ang="0">
                  <a:pos x="41" y="14"/>
                </a:cxn>
                <a:cxn ang="0">
                  <a:pos x="39" y="14"/>
                </a:cxn>
                <a:cxn ang="0">
                  <a:pos x="37" y="14"/>
                </a:cxn>
                <a:cxn ang="0">
                  <a:pos x="35" y="14"/>
                </a:cxn>
                <a:cxn ang="0">
                  <a:pos x="33" y="14"/>
                </a:cxn>
                <a:cxn ang="0">
                  <a:pos x="35" y="12"/>
                </a:cxn>
                <a:cxn ang="0">
                  <a:pos x="35" y="10"/>
                </a:cxn>
                <a:cxn ang="0">
                  <a:pos x="35" y="8"/>
                </a:cxn>
                <a:cxn ang="0">
                  <a:pos x="35" y="7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3" y="3"/>
                </a:cxn>
                <a:cxn ang="0">
                  <a:pos x="31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5" y="1"/>
                </a:cxn>
                <a:cxn ang="0">
                  <a:pos x="13" y="3"/>
                </a:cxn>
                <a:cxn ang="0">
                  <a:pos x="0" y="15"/>
                </a:cxn>
                <a:cxn ang="0">
                  <a:pos x="25" y="44"/>
                </a:cxn>
              </a:cxnLst>
              <a:rect l="0" t="0" r="r" b="b"/>
              <a:pathLst>
                <a:path w="54" h="45">
                  <a:moveTo>
                    <a:pt x="25" y="44"/>
                  </a:moveTo>
                  <a:lnTo>
                    <a:pt x="31" y="38"/>
                  </a:lnTo>
                  <a:lnTo>
                    <a:pt x="21" y="28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3" y="28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53" y="24"/>
                  </a:lnTo>
                  <a:lnTo>
                    <a:pt x="51" y="22"/>
                  </a:lnTo>
                  <a:lnTo>
                    <a:pt x="49" y="22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0" y="15"/>
                  </a:lnTo>
                  <a:lnTo>
                    <a:pt x="25" y="4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06" name="Freeform 162"/>
            <p:cNvSpPr>
              <a:spLocks/>
            </p:cNvSpPr>
            <p:nvPr/>
          </p:nvSpPr>
          <p:spPr bwMode="auto">
            <a:xfrm>
              <a:off x="690" y="606"/>
              <a:ext cx="33" cy="29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0" y="15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8" y="3"/>
                </a:cxn>
                <a:cxn ang="0">
                  <a:pos x="32" y="6"/>
                </a:cxn>
                <a:cxn ang="0">
                  <a:pos x="32" y="9"/>
                </a:cxn>
                <a:cxn ang="0">
                  <a:pos x="32" y="12"/>
                </a:cxn>
                <a:cxn ang="0">
                  <a:pos x="32" y="15"/>
                </a:cxn>
                <a:cxn ang="0">
                  <a:pos x="28" y="15"/>
                </a:cxn>
                <a:cxn ang="0">
                  <a:pos x="14" y="28"/>
                </a:cxn>
              </a:cxnLst>
              <a:rect l="0" t="0" r="r" b="b"/>
              <a:pathLst>
                <a:path w="33" h="29">
                  <a:moveTo>
                    <a:pt x="14" y="28"/>
                  </a:moveTo>
                  <a:lnTo>
                    <a:pt x="0" y="15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2" y="6"/>
                  </a:lnTo>
                  <a:lnTo>
                    <a:pt x="32" y="9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28" y="15"/>
                  </a:lnTo>
                  <a:lnTo>
                    <a:pt x="14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07" name="Freeform 163"/>
            <p:cNvSpPr>
              <a:spLocks/>
            </p:cNvSpPr>
            <p:nvPr/>
          </p:nvSpPr>
          <p:spPr bwMode="auto">
            <a:xfrm>
              <a:off x="715" y="568"/>
              <a:ext cx="44" cy="42"/>
            </a:xfrm>
            <a:custGeom>
              <a:avLst/>
              <a:gdLst/>
              <a:ahLst/>
              <a:cxnLst>
                <a:cxn ang="0">
                  <a:pos x="33" y="17"/>
                </a:cxn>
                <a:cxn ang="0">
                  <a:pos x="35" y="21"/>
                </a:cxn>
                <a:cxn ang="0">
                  <a:pos x="35" y="24"/>
                </a:cxn>
                <a:cxn ang="0">
                  <a:pos x="33" y="28"/>
                </a:cxn>
                <a:cxn ang="0">
                  <a:pos x="29" y="32"/>
                </a:cxn>
                <a:cxn ang="0">
                  <a:pos x="25" y="32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3" y="28"/>
                </a:cxn>
                <a:cxn ang="0">
                  <a:pos x="11" y="26"/>
                </a:cxn>
                <a:cxn ang="0">
                  <a:pos x="9" y="23"/>
                </a:cxn>
                <a:cxn ang="0">
                  <a:pos x="7" y="21"/>
                </a:cxn>
                <a:cxn ang="0">
                  <a:pos x="7" y="17"/>
                </a:cxn>
                <a:cxn ang="0">
                  <a:pos x="9" y="14"/>
                </a:cxn>
                <a:cxn ang="0">
                  <a:pos x="11" y="12"/>
                </a:cxn>
                <a:cxn ang="0">
                  <a:pos x="13" y="10"/>
                </a:cxn>
                <a:cxn ang="0">
                  <a:pos x="17" y="8"/>
                </a:cxn>
                <a:cxn ang="0">
                  <a:pos x="21" y="8"/>
                </a:cxn>
                <a:cxn ang="0">
                  <a:pos x="23" y="7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9" y="3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7" y="33"/>
                </a:cxn>
                <a:cxn ang="0">
                  <a:pos x="11" y="37"/>
                </a:cxn>
                <a:cxn ang="0">
                  <a:pos x="15" y="39"/>
                </a:cxn>
                <a:cxn ang="0">
                  <a:pos x="19" y="41"/>
                </a:cxn>
                <a:cxn ang="0">
                  <a:pos x="23" y="41"/>
                </a:cxn>
                <a:cxn ang="0">
                  <a:pos x="27" y="41"/>
                </a:cxn>
                <a:cxn ang="0">
                  <a:pos x="31" y="39"/>
                </a:cxn>
                <a:cxn ang="0">
                  <a:pos x="35" y="37"/>
                </a:cxn>
                <a:cxn ang="0">
                  <a:pos x="37" y="33"/>
                </a:cxn>
                <a:cxn ang="0">
                  <a:pos x="41" y="30"/>
                </a:cxn>
                <a:cxn ang="0">
                  <a:pos x="43" y="26"/>
                </a:cxn>
                <a:cxn ang="0">
                  <a:pos x="43" y="23"/>
                </a:cxn>
                <a:cxn ang="0">
                  <a:pos x="43" y="19"/>
                </a:cxn>
                <a:cxn ang="0">
                  <a:pos x="41" y="17"/>
                </a:cxn>
                <a:cxn ang="0">
                  <a:pos x="39" y="14"/>
                </a:cxn>
              </a:cxnLst>
              <a:rect l="0" t="0" r="r" b="b"/>
              <a:pathLst>
                <a:path w="44" h="42">
                  <a:moveTo>
                    <a:pt x="37" y="12"/>
                  </a:moveTo>
                  <a:lnTo>
                    <a:pt x="33" y="17"/>
                  </a:lnTo>
                  <a:lnTo>
                    <a:pt x="33" y="19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19" y="32"/>
                  </a:lnTo>
                  <a:lnTo>
                    <a:pt x="17" y="30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3" y="30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9" y="39"/>
                  </a:lnTo>
                  <a:lnTo>
                    <a:pt x="31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41" y="32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1" y="17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7" y="1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08" name="Freeform 164"/>
            <p:cNvSpPr>
              <a:spLocks/>
            </p:cNvSpPr>
            <p:nvPr/>
          </p:nvSpPr>
          <p:spPr bwMode="auto">
            <a:xfrm>
              <a:off x="735" y="534"/>
              <a:ext cx="50" cy="46"/>
            </a:xfrm>
            <a:custGeom>
              <a:avLst/>
              <a:gdLst/>
              <a:ahLst/>
              <a:cxnLst>
                <a:cxn ang="0">
                  <a:pos x="35" y="45"/>
                </a:cxn>
                <a:cxn ang="0">
                  <a:pos x="39" y="43"/>
                </a:cxn>
                <a:cxn ang="0">
                  <a:pos x="49" y="16"/>
                </a:cxn>
                <a:cxn ang="0">
                  <a:pos x="45" y="18"/>
                </a:cxn>
                <a:cxn ang="0">
                  <a:pos x="33" y="36"/>
                </a:cxn>
                <a:cxn ang="0">
                  <a:pos x="25" y="30"/>
                </a:cxn>
                <a:cxn ang="0">
                  <a:pos x="33" y="9"/>
                </a:cxn>
                <a:cxn ang="0">
                  <a:pos x="27" y="10"/>
                </a:cxn>
                <a:cxn ang="0">
                  <a:pos x="17" y="27"/>
                </a:cxn>
                <a:cxn ang="0">
                  <a:pos x="9" y="23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0" y="25"/>
                </a:cxn>
                <a:cxn ang="0">
                  <a:pos x="35" y="45"/>
                </a:cxn>
              </a:cxnLst>
              <a:rect l="0" t="0" r="r" b="b"/>
              <a:pathLst>
                <a:path w="50" h="46">
                  <a:moveTo>
                    <a:pt x="35" y="45"/>
                  </a:moveTo>
                  <a:lnTo>
                    <a:pt x="39" y="43"/>
                  </a:lnTo>
                  <a:lnTo>
                    <a:pt x="49" y="16"/>
                  </a:lnTo>
                  <a:lnTo>
                    <a:pt x="45" y="18"/>
                  </a:lnTo>
                  <a:lnTo>
                    <a:pt x="33" y="36"/>
                  </a:lnTo>
                  <a:lnTo>
                    <a:pt x="25" y="30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17" y="27"/>
                  </a:lnTo>
                  <a:lnTo>
                    <a:pt x="9" y="23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25"/>
                  </a:lnTo>
                  <a:lnTo>
                    <a:pt x="35" y="4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09" name="Freeform 165"/>
            <p:cNvSpPr>
              <a:spLocks/>
            </p:cNvSpPr>
            <p:nvPr/>
          </p:nvSpPr>
          <p:spPr bwMode="auto">
            <a:xfrm>
              <a:off x="297" y="534"/>
              <a:ext cx="48" cy="3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" y="36"/>
                </a:cxn>
                <a:cxn ang="0">
                  <a:pos x="35" y="19"/>
                </a:cxn>
                <a:cxn ang="0">
                  <a:pos x="41" y="28"/>
                </a:cxn>
                <a:cxn ang="0">
                  <a:pos x="47" y="25"/>
                </a:cxn>
                <a:cxn ang="0">
                  <a:pos x="29" y="0"/>
                </a:cxn>
                <a:cxn ang="0">
                  <a:pos x="23" y="1"/>
                </a:cxn>
                <a:cxn ang="0">
                  <a:pos x="29" y="12"/>
                </a:cxn>
                <a:cxn ang="0">
                  <a:pos x="0" y="28"/>
                </a:cxn>
              </a:cxnLst>
              <a:rect l="0" t="0" r="r" b="b"/>
              <a:pathLst>
                <a:path w="48" h="37">
                  <a:moveTo>
                    <a:pt x="0" y="28"/>
                  </a:moveTo>
                  <a:lnTo>
                    <a:pt x="5" y="36"/>
                  </a:lnTo>
                  <a:lnTo>
                    <a:pt x="35" y="19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29" y="12"/>
                  </a:lnTo>
                  <a:lnTo>
                    <a:pt x="0" y="2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10" name="Freeform 166"/>
            <p:cNvSpPr>
              <a:spLocks/>
            </p:cNvSpPr>
            <p:nvPr/>
          </p:nvSpPr>
          <p:spPr bwMode="auto">
            <a:xfrm>
              <a:off x="317" y="564"/>
              <a:ext cx="50" cy="5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" y="29"/>
                </a:cxn>
                <a:cxn ang="0">
                  <a:pos x="17" y="19"/>
                </a:cxn>
                <a:cxn ang="0">
                  <a:pos x="23" y="27"/>
                </a:cxn>
                <a:cxn ang="0">
                  <a:pos x="23" y="29"/>
                </a:cxn>
                <a:cxn ang="0">
                  <a:pos x="23" y="30"/>
                </a:cxn>
                <a:cxn ang="0">
                  <a:pos x="23" y="32"/>
                </a:cxn>
                <a:cxn ang="0">
                  <a:pos x="23" y="34"/>
                </a:cxn>
                <a:cxn ang="0">
                  <a:pos x="21" y="36"/>
                </a:cxn>
                <a:cxn ang="0">
                  <a:pos x="17" y="38"/>
                </a:cxn>
                <a:cxn ang="0">
                  <a:pos x="15" y="39"/>
                </a:cxn>
                <a:cxn ang="0">
                  <a:pos x="13" y="41"/>
                </a:cxn>
                <a:cxn ang="0">
                  <a:pos x="19" y="49"/>
                </a:cxn>
                <a:cxn ang="0">
                  <a:pos x="21" y="49"/>
                </a:cxn>
                <a:cxn ang="0">
                  <a:pos x="21" y="47"/>
                </a:cxn>
                <a:cxn ang="0">
                  <a:pos x="21" y="45"/>
                </a:cxn>
                <a:cxn ang="0">
                  <a:pos x="23" y="43"/>
                </a:cxn>
                <a:cxn ang="0">
                  <a:pos x="27" y="41"/>
                </a:cxn>
                <a:cxn ang="0">
                  <a:pos x="29" y="39"/>
                </a:cxn>
                <a:cxn ang="0">
                  <a:pos x="31" y="38"/>
                </a:cxn>
                <a:cxn ang="0">
                  <a:pos x="31" y="36"/>
                </a:cxn>
                <a:cxn ang="0">
                  <a:pos x="31" y="34"/>
                </a:cxn>
                <a:cxn ang="0">
                  <a:pos x="31" y="32"/>
                </a:cxn>
                <a:cxn ang="0">
                  <a:pos x="33" y="32"/>
                </a:cxn>
                <a:cxn ang="0">
                  <a:pos x="35" y="32"/>
                </a:cxn>
                <a:cxn ang="0">
                  <a:pos x="37" y="32"/>
                </a:cxn>
                <a:cxn ang="0">
                  <a:pos x="39" y="32"/>
                </a:cxn>
                <a:cxn ang="0">
                  <a:pos x="41" y="32"/>
                </a:cxn>
                <a:cxn ang="0">
                  <a:pos x="43" y="30"/>
                </a:cxn>
                <a:cxn ang="0">
                  <a:pos x="45" y="29"/>
                </a:cxn>
                <a:cxn ang="0">
                  <a:pos x="47" y="27"/>
                </a:cxn>
                <a:cxn ang="0">
                  <a:pos x="49" y="25"/>
                </a:cxn>
                <a:cxn ang="0">
                  <a:pos x="49" y="23"/>
                </a:cxn>
                <a:cxn ang="0">
                  <a:pos x="49" y="21"/>
                </a:cxn>
                <a:cxn ang="0">
                  <a:pos x="47" y="19"/>
                </a:cxn>
                <a:cxn ang="0">
                  <a:pos x="47" y="18"/>
                </a:cxn>
                <a:cxn ang="0">
                  <a:pos x="45" y="14"/>
                </a:cxn>
                <a:cxn ang="0">
                  <a:pos x="41" y="10"/>
                </a:cxn>
                <a:cxn ang="0">
                  <a:pos x="31" y="10"/>
                </a:cxn>
                <a:cxn ang="0">
                  <a:pos x="39" y="18"/>
                </a:cxn>
                <a:cxn ang="0">
                  <a:pos x="39" y="19"/>
                </a:cxn>
                <a:cxn ang="0">
                  <a:pos x="39" y="21"/>
                </a:cxn>
                <a:cxn ang="0">
                  <a:pos x="39" y="23"/>
                </a:cxn>
                <a:cxn ang="0">
                  <a:pos x="39" y="25"/>
                </a:cxn>
                <a:cxn ang="0">
                  <a:pos x="37" y="25"/>
                </a:cxn>
                <a:cxn ang="0">
                  <a:pos x="35" y="25"/>
                </a:cxn>
                <a:cxn ang="0">
                  <a:pos x="35" y="27"/>
                </a:cxn>
                <a:cxn ang="0">
                  <a:pos x="33" y="27"/>
                </a:cxn>
                <a:cxn ang="0">
                  <a:pos x="31" y="25"/>
                </a:cxn>
                <a:cxn ang="0">
                  <a:pos x="29" y="25"/>
                </a:cxn>
                <a:cxn ang="0">
                  <a:pos x="29" y="23"/>
                </a:cxn>
                <a:cxn ang="0">
                  <a:pos x="23" y="16"/>
                </a:cxn>
                <a:cxn ang="0">
                  <a:pos x="31" y="10"/>
                </a:cxn>
                <a:cxn ang="0">
                  <a:pos x="41" y="10"/>
                </a:cxn>
                <a:cxn ang="0">
                  <a:pos x="33" y="0"/>
                </a:cxn>
                <a:cxn ang="0">
                  <a:pos x="0" y="23"/>
                </a:cxn>
              </a:cxnLst>
              <a:rect l="0" t="0" r="r" b="b"/>
              <a:pathLst>
                <a:path w="50" h="50">
                  <a:moveTo>
                    <a:pt x="0" y="23"/>
                  </a:moveTo>
                  <a:lnTo>
                    <a:pt x="3" y="29"/>
                  </a:lnTo>
                  <a:lnTo>
                    <a:pt x="17" y="19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1" y="36"/>
                  </a:lnTo>
                  <a:lnTo>
                    <a:pt x="17" y="38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1" y="47"/>
                  </a:lnTo>
                  <a:lnTo>
                    <a:pt x="21" y="45"/>
                  </a:lnTo>
                  <a:lnTo>
                    <a:pt x="23" y="43"/>
                  </a:lnTo>
                  <a:lnTo>
                    <a:pt x="27" y="41"/>
                  </a:lnTo>
                  <a:lnTo>
                    <a:pt x="29" y="39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33" y="32"/>
                  </a:lnTo>
                  <a:lnTo>
                    <a:pt x="35" y="32"/>
                  </a:lnTo>
                  <a:lnTo>
                    <a:pt x="37" y="32"/>
                  </a:lnTo>
                  <a:lnTo>
                    <a:pt x="39" y="32"/>
                  </a:lnTo>
                  <a:lnTo>
                    <a:pt x="41" y="32"/>
                  </a:lnTo>
                  <a:lnTo>
                    <a:pt x="43" y="30"/>
                  </a:lnTo>
                  <a:lnTo>
                    <a:pt x="45" y="29"/>
                  </a:lnTo>
                  <a:lnTo>
                    <a:pt x="47" y="27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5" y="14"/>
                  </a:lnTo>
                  <a:lnTo>
                    <a:pt x="41" y="10"/>
                  </a:lnTo>
                  <a:lnTo>
                    <a:pt x="31" y="10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5" y="25"/>
                  </a:lnTo>
                  <a:lnTo>
                    <a:pt x="35" y="27"/>
                  </a:lnTo>
                  <a:lnTo>
                    <a:pt x="33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23" y="16"/>
                  </a:lnTo>
                  <a:lnTo>
                    <a:pt x="31" y="10"/>
                  </a:lnTo>
                  <a:lnTo>
                    <a:pt x="41" y="10"/>
                  </a:lnTo>
                  <a:lnTo>
                    <a:pt x="33" y="0"/>
                  </a:lnTo>
                  <a:lnTo>
                    <a:pt x="0" y="23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11" name="Freeform 167"/>
            <p:cNvSpPr>
              <a:spLocks/>
            </p:cNvSpPr>
            <p:nvPr/>
          </p:nvSpPr>
          <p:spPr bwMode="auto">
            <a:xfrm>
              <a:off x="317" y="564"/>
              <a:ext cx="50" cy="5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" y="29"/>
                </a:cxn>
                <a:cxn ang="0">
                  <a:pos x="17" y="19"/>
                </a:cxn>
                <a:cxn ang="0">
                  <a:pos x="23" y="27"/>
                </a:cxn>
                <a:cxn ang="0">
                  <a:pos x="23" y="29"/>
                </a:cxn>
                <a:cxn ang="0">
                  <a:pos x="23" y="30"/>
                </a:cxn>
                <a:cxn ang="0">
                  <a:pos x="23" y="32"/>
                </a:cxn>
                <a:cxn ang="0">
                  <a:pos x="23" y="34"/>
                </a:cxn>
                <a:cxn ang="0">
                  <a:pos x="21" y="36"/>
                </a:cxn>
                <a:cxn ang="0">
                  <a:pos x="17" y="38"/>
                </a:cxn>
                <a:cxn ang="0">
                  <a:pos x="15" y="39"/>
                </a:cxn>
                <a:cxn ang="0">
                  <a:pos x="13" y="41"/>
                </a:cxn>
                <a:cxn ang="0">
                  <a:pos x="19" y="49"/>
                </a:cxn>
                <a:cxn ang="0">
                  <a:pos x="21" y="49"/>
                </a:cxn>
                <a:cxn ang="0">
                  <a:pos x="21" y="47"/>
                </a:cxn>
                <a:cxn ang="0">
                  <a:pos x="21" y="45"/>
                </a:cxn>
                <a:cxn ang="0">
                  <a:pos x="23" y="43"/>
                </a:cxn>
                <a:cxn ang="0">
                  <a:pos x="27" y="41"/>
                </a:cxn>
                <a:cxn ang="0">
                  <a:pos x="29" y="39"/>
                </a:cxn>
                <a:cxn ang="0">
                  <a:pos x="31" y="38"/>
                </a:cxn>
                <a:cxn ang="0">
                  <a:pos x="31" y="36"/>
                </a:cxn>
                <a:cxn ang="0">
                  <a:pos x="31" y="34"/>
                </a:cxn>
                <a:cxn ang="0">
                  <a:pos x="31" y="32"/>
                </a:cxn>
                <a:cxn ang="0">
                  <a:pos x="33" y="32"/>
                </a:cxn>
                <a:cxn ang="0">
                  <a:pos x="35" y="32"/>
                </a:cxn>
                <a:cxn ang="0">
                  <a:pos x="37" y="32"/>
                </a:cxn>
                <a:cxn ang="0">
                  <a:pos x="39" y="32"/>
                </a:cxn>
                <a:cxn ang="0">
                  <a:pos x="41" y="32"/>
                </a:cxn>
                <a:cxn ang="0">
                  <a:pos x="43" y="30"/>
                </a:cxn>
                <a:cxn ang="0">
                  <a:pos x="45" y="29"/>
                </a:cxn>
                <a:cxn ang="0">
                  <a:pos x="47" y="27"/>
                </a:cxn>
                <a:cxn ang="0">
                  <a:pos x="49" y="25"/>
                </a:cxn>
                <a:cxn ang="0">
                  <a:pos x="49" y="23"/>
                </a:cxn>
                <a:cxn ang="0">
                  <a:pos x="49" y="21"/>
                </a:cxn>
                <a:cxn ang="0">
                  <a:pos x="47" y="19"/>
                </a:cxn>
                <a:cxn ang="0">
                  <a:pos x="47" y="18"/>
                </a:cxn>
                <a:cxn ang="0">
                  <a:pos x="45" y="14"/>
                </a:cxn>
                <a:cxn ang="0">
                  <a:pos x="33" y="0"/>
                </a:cxn>
                <a:cxn ang="0">
                  <a:pos x="0" y="23"/>
                </a:cxn>
              </a:cxnLst>
              <a:rect l="0" t="0" r="r" b="b"/>
              <a:pathLst>
                <a:path w="50" h="50">
                  <a:moveTo>
                    <a:pt x="0" y="23"/>
                  </a:moveTo>
                  <a:lnTo>
                    <a:pt x="3" y="29"/>
                  </a:lnTo>
                  <a:lnTo>
                    <a:pt x="17" y="19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1" y="36"/>
                  </a:lnTo>
                  <a:lnTo>
                    <a:pt x="17" y="38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1" y="47"/>
                  </a:lnTo>
                  <a:lnTo>
                    <a:pt x="21" y="45"/>
                  </a:lnTo>
                  <a:lnTo>
                    <a:pt x="23" y="43"/>
                  </a:lnTo>
                  <a:lnTo>
                    <a:pt x="27" y="41"/>
                  </a:lnTo>
                  <a:lnTo>
                    <a:pt x="29" y="39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33" y="32"/>
                  </a:lnTo>
                  <a:lnTo>
                    <a:pt x="35" y="32"/>
                  </a:lnTo>
                  <a:lnTo>
                    <a:pt x="37" y="32"/>
                  </a:lnTo>
                  <a:lnTo>
                    <a:pt x="39" y="32"/>
                  </a:lnTo>
                  <a:lnTo>
                    <a:pt x="41" y="32"/>
                  </a:lnTo>
                  <a:lnTo>
                    <a:pt x="43" y="30"/>
                  </a:lnTo>
                  <a:lnTo>
                    <a:pt x="45" y="29"/>
                  </a:lnTo>
                  <a:lnTo>
                    <a:pt x="47" y="27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5" y="14"/>
                  </a:lnTo>
                  <a:lnTo>
                    <a:pt x="33" y="0"/>
                  </a:lnTo>
                  <a:lnTo>
                    <a:pt x="0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12" name="Freeform 168"/>
            <p:cNvSpPr>
              <a:spLocks/>
            </p:cNvSpPr>
            <p:nvPr/>
          </p:nvSpPr>
          <p:spPr bwMode="auto">
            <a:xfrm>
              <a:off x="340" y="575"/>
              <a:ext cx="33" cy="2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0"/>
                </a:cxn>
                <a:cxn ang="0">
                  <a:pos x="32" y="12"/>
                </a:cxn>
                <a:cxn ang="0">
                  <a:pos x="32" y="15"/>
                </a:cxn>
                <a:cxn ang="0">
                  <a:pos x="32" y="18"/>
                </a:cxn>
                <a:cxn ang="0">
                  <a:pos x="32" y="21"/>
                </a:cxn>
                <a:cxn ang="0">
                  <a:pos x="32" y="24"/>
                </a:cxn>
                <a:cxn ang="0">
                  <a:pos x="28" y="24"/>
                </a:cxn>
                <a:cxn ang="0">
                  <a:pos x="24" y="24"/>
                </a:cxn>
                <a:cxn ang="0">
                  <a:pos x="24" y="28"/>
                </a:cxn>
                <a:cxn ang="0">
                  <a:pos x="20" y="28"/>
                </a:cxn>
                <a:cxn ang="0">
                  <a:pos x="16" y="24"/>
                </a:cxn>
                <a:cxn ang="0">
                  <a:pos x="12" y="21"/>
                </a:cxn>
                <a:cxn ang="0">
                  <a:pos x="0" y="9"/>
                </a:cxn>
              </a:cxnLst>
              <a:rect l="0" t="0" r="r" b="b"/>
              <a:pathLst>
                <a:path w="33" h="29">
                  <a:moveTo>
                    <a:pt x="0" y="9"/>
                  </a:moveTo>
                  <a:lnTo>
                    <a:pt x="16" y="0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2" y="21"/>
                  </a:lnTo>
                  <a:lnTo>
                    <a:pt x="32" y="24"/>
                  </a:lnTo>
                  <a:lnTo>
                    <a:pt x="28" y="24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6" y="24"/>
                  </a:lnTo>
                  <a:lnTo>
                    <a:pt x="12" y="21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13" name="Freeform 169"/>
            <p:cNvSpPr>
              <a:spLocks/>
            </p:cNvSpPr>
            <p:nvPr/>
          </p:nvSpPr>
          <p:spPr bwMode="auto">
            <a:xfrm>
              <a:off x="343" y="599"/>
              <a:ext cx="47" cy="4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19"/>
                </a:cxn>
                <a:cxn ang="0">
                  <a:pos x="5" y="24"/>
                </a:cxn>
                <a:cxn ang="0">
                  <a:pos x="13" y="21"/>
                </a:cxn>
                <a:cxn ang="0">
                  <a:pos x="24" y="29"/>
                </a:cxn>
                <a:cxn ang="0">
                  <a:pos x="23" y="38"/>
                </a:cxn>
                <a:cxn ang="0">
                  <a:pos x="28" y="44"/>
                </a:cxn>
                <a:cxn ang="0">
                  <a:pos x="42" y="14"/>
                </a:cxn>
                <a:cxn ang="0">
                  <a:pos x="36" y="8"/>
                </a:cxn>
                <a:cxn ang="0">
                  <a:pos x="28" y="24"/>
                </a:cxn>
                <a:cxn ang="0">
                  <a:pos x="21" y="17"/>
                </a:cxn>
                <a:cxn ang="0">
                  <a:pos x="36" y="8"/>
                </a:cxn>
                <a:cxn ang="0">
                  <a:pos x="42" y="14"/>
                </a:cxn>
                <a:cxn ang="0">
                  <a:pos x="46" y="5"/>
                </a:cxn>
                <a:cxn ang="0">
                  <a:pos x="38" y="0"/>
                </a:cxn>
              </a:cxnLst>
              <a:rect l="0" t="0" r="r" b="b"/>
              <a:pathLst>
                <a:path w="47" h="45">
                  <a:moveTo>
                    <a:pt x="38" y="0"/>
                  </a:moveTo>
                  <a:lnTo>
                    <a:pt x="0" y="19"/>
                  </a:lnTo>
                  <a:lnTo>
                    <a:pt x="5" y="24"/>
                  </a:lnTo>
                  <a:lnTo>
                    <a:pt x="13" y="21"/>
                  </a:lnTo>
                  <a:lnTo>
                    <a:pt x="24" y="29"/>
                  </a:lnTo>
                  <a:lnTo>
                    <a:pt x="23" y="38"/>
                  </a:lnTo>
                  <a:lnTo>
                    <a:pt x="28" y="44"/>
                  </a:lnTo>
                  <a:lnTo>
                    <a:pt x="42" y="14"/>
                  </a:lnTo>
                  <a:lnTo>
                    <a:pt x="36" y="8"/>
                  </a:lnTo>
                  <a:lnTo>
                    <a:pt x="28" y="24"/>
                  </a:lnTo>
                  <a:lnTo>
                    <a:pt x="21" y="17"/>
                  </a:lnTo>
                  <a:lnTo>
                    <a:pt x="36" y="8"/>
                  </a:lnTo>
                  <a:lnTo>
                    <a:pt x="42" y="14"/>
                  </a:lnTo>
                  <a:lnTo>
                    <a:pt x="46" y="5"/>
                  </a:lnTo>
                  <a:lnTo>
                    <a:pt x="38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14" name="Freeform 170"/>
            <p:cNvSpPr>
              <a:spLocks/>
            </p:cNvSpPr>
            <p:nvPr/>
          </p:nvSpPr>
          <p:spPr bwMode="auto">
            <a:xfrm>
              <a:off x="343" y="599"/>
              <a:ext cx="47" cy="4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19"/>
                </a:cxn>
                <a:cxn ang="0">
                  <a:pos x="5" y="24"/>
                </a:cxn>
                <a:cxn ang="0">
                  <a:pos x="13" y="21"/>
                </a:cxn>
                <a:cxn ang="0">
                  <a:pos x="24" y="29"/>
                </a:cxn>
                <a:cxn ang="0">
                  <a:pos x="23" y="38"/>
                </a:cxn>
                <a:cxn ang="0">
                  <a:pos x="28" y="44"/>
                </a:cxn>
                <a:cxn ang="0">
                  <a:pos x="46" y="5"/>
                </a:cxn>
                <a:cxn ang="0">
                  <a:pos x="38" y="0"/>
                </a:cxn>
              </a:cxnLst>
              <a:rect l="0" t="0" r="r" b="b"/>
              <a:pathLst>
                <a:path w="47" h="45">
                  <a:moveTo>
                    <a:pt x="38" y="0"/>
                  </a:moveTo>
                  <a:lnTo>
                    <a:pt x="0" y="19"/>
                  </a:lnTo>
                  <a:lnTo>
                    <a:pt x="5" y="24"/>
                  </a:lnTo>
                  <a:lnTo>
                    <a:pt x="13" y="21"/>
                  </a:lnTo>
                  <a:lnTo>
                    <a:pt x="24" y="29"/>
                  </a:lnTo>
                  <a:lnTo>
                    <a:pt x="23" y="38"/>
                  </a:lnTo>
                  <a:lnTo>
                    <a:pt x="28" y="44"/>
                  </a:lnTo>
                  <a:lnTo>
                    <a:pt x="46" y="5"/>
                  </a:lnTo>
                  <a:lnTo>
                    <a:pt x="3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15" name="Freeform 171"/>
            <p:cNvSpPr>
              <a:spLocks/>
            </p:cNvSpPr>
            <p:nvPr/>
          </p:nvSpPr>
          <p:spPr bwMode="auto">
            <a:xfrm>
              <a:off x="364" y="607"/>
              <a:ext cx="32" cy="3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5" y="29"/>
                </a:cxn>
                <a:cxn ang="0">
                  <a:pos x="0" y="16"/>
                </a:cxn>
                <a:cxn ang="0">
                  <a:pos x="31" y="0"/>
                </a:cxn>
              </a:cxnLst>
              <a:rect l="0" t="0" r="r" b="b"/>
              <a:pathLst>
                <a:path w="32" h="30">
                  <a:moveTo>
                    <a:pt x="31" y="0"/>
                  </a:moveTo>
                  <a:lnTo>
                    <a:pt x="15" y="29"/>
                  </a:lnTo>
                  <a:lnTo>
                    <a:pt x="0" y="16"/>
                  </a:lnTo>
                  <a:lnTo>
                    <a:pt x="3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16" name="Freeform 172"/>
            <p:cNvSpPr>
              <a:spLocks/>
            </p:cNvSpPr>
            <p:nvPr/>
          </p:nvSpPr>
          <p:spPr bwMode="auto">
            <a:xfrm>
              <a:off x="378" y="615"/>
              <a:ext cx="32" cy="3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8" y="37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31"/>
                </a:cxn>
              </a:cxnLst>
              <a:rect l="0" t="0" r="r" b="b"/>
              <a:pathLst>
                <a:path w="32" h="38">
                  <a:moveTo>
                    <a:pt x="0" y="31"/>
                  </a:moveTo>
                  <a:lnTo>
                    <a:pt x="8" y="37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0" y="3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17" name="Freeform 173"/>
            <p:cNvSpPr>
              <a:spLocks/>
            </p:cNvSpPr>
            <p:nvPr/>
          </p:nvSpPr>
          <p:spPr bwMode="auto">
            <a:xfrm>
              <a:off x="393" y="623"/>
              <a:ext cx="52" cy="5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" y="36"/>
                </a:cxn>
                <a:cxn ang="0">
                  <a:pos x="21" y="14"/>
                </a:cxn>
                <a:cxn ang="0">
                  <a:pos x="23" y="45"/>
                </a:cxn>
                <a:cxn ang="0">
                  <a:pos x="29" y="49"/>
                </a:cxn>
                <a:cxn ang="0">
                  <a:pos x="51" y="14"/>
                </a:cxn>
                <a:cxn ang="0">
                  <a:pos x="43" y="10"/>
                </a:cxn>
                <a:cxn ang="0">
                  <a:pos x="29" y="34"/>
                </a:cxn>
                <a:cxn ang="0">
                  <a:pos x="29" y="3"/>
                </a:cxn>
                <a:cxn ang="0">
                  <a:pos x="21" y="0"/>
                </a:cxn>
                <a:cxn ang="0">
                  <a:pos x="0" y="32"/>
                </a:cxn>
              </a:cxnLst>
              <a:rect l="0" t="0" r="r" b="b"/>
              <a:pathLst>
                <a:path w="52" h="50">
                  <a:moveTo>
                    <a:pt x="0" y="32"/>
                  </a:moveTo>
                  <a:lnTo>
                    <a:pt x="7" y="36"/>
                  </a:lnTo>
                  <a:lnTo>
                    <a:pt x="21" y="14"/>
                  </a:lnTo>
                  <a:lnTo>
                    <a:pt x="23" y="45"/>
                  </a:lnTo>
                  <a:lnTo>
                    <a:pt x="29" y="49"/>
                  </a:lnTo>
                  <a:lnTo>
                    <a:pt x="51" y="14"/>
                  </a:lnTo>
                  <a:lnTo>
                    <a:pt x="43" y="10"/>
                  </a:lnTo>
                  <a:lnTo>
                    <a:pt x="29" y="34"/>
                  </a:lnTo>
                  <a:lnTo>
                    <a:pt x="29" y="3"/>
                  </a:lnTo>
                  <a:lnTo>
                    <a:pt x="21" y="0"/>
                  </a:lnTo>
                  <a:lnTo>
                    <a:pt x="0" y="3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18" name="Freeform 174"/>
            <p:cNvSpPr>
              <a:spLocks/>
            </p:cNvSpPr>
            <p:nvPr/>
          </p:nvSpPr>
          <p:spPr bwMode="auto">
            <a:xfrm>
              <a:off x="471" y="648"/>
              <a:ext cx="36" cy="43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13" y="42"/>
                </a:cxn>
                <a:cxn ang="0">
                  <a:pos x="21" y="10"/>
                </a:cxn>
                <a:cxn ang="0">
                  <a:pos x="33" y="12"/>
                </a:cxn>
                <a:cxn ang="0">
                  <a:pos x="35" y="5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11" y="9"/>
                </a:cxn>
                <a:cxn ang="0">
                  <a:pos x="5" y="40"/>
                </a:cxn>
              </a:cxnLst>
              <a:rect l="0" t="0" r="r" b="b"/>
              <a:pathLst>
                <a:path w="36" h="43">
                  <a:moveTo>
                    <a:pt x="5" y="40"/>
                  </a:moveTo>
                  <a:lnTo>
                    <a:pt x="13" y="42"/>
                  </a:lnTo>
                  <a:lnTo>
                    <a:pt x="21" y="10"/>
                  </a:lnTo>
                  <a:lnTo>
                    <a:pt x="33" y="12"/>
                  </a:lnTo>
                  <a:lnTo>
                    <a:pt x="35" y="5"/>
                  </a:lnTo>
                  <a:lnTo>
                    <a:pt x="1" y="0"/>
                  </a:lnTo>
                  <a:lnTo>
                    <a:pt x="0" y="7"/>
                  </a:lnTo>
                  <a:lnTo>
                    <a:pt x="11" y="9"/>
                  </a:lnTo>
                  <a:lnTo>
                    <a:pt x="5" y="4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19" name="Freeform 175"/>
            <p:cNvSpPr>
              <a:spLocks/>
            </p:cNvSpPr>
            <p:nvPr/>
          </p:nvSpPr>
          <p:spPr bwMode="auto">
            <a:xfrm>
              <a:off x="513" y="655"/>
              <a:ext cx="36" cy="4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" y="40"/>
                </a:cxn>
                <a:cxn ang="0">
                  <a:pos x="7" y="21"/>
                </a:cxn>
                <a:cxn ang="0">
                  <a:pos x="25" y="21"/>
                </a:cxn>
                <a:cxn ang="0">
                  <a:pos x="25" y="40"/>
                </a:cxn>
                <a:cxn ang="0">
                  <a:pos x="33" y="40"/>
                </a:cxn>
                <a:cxn ang="0">
                  <a:pos x="35" y="0"/>
                </a:cxn>
                <a:cxn ang="0">
                  <a:pos x="25" y="0"/>
                </a:cxn>
                <a:cxn ang="0">
                  <a:pos x="25" y="14"/>
                </a:cxn>
                <a:cxn ang="0">
                  <a:pos x="7" y="14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40"/>
                </a:cxn>
              </a:cxnLst>
              <a:rect l="0" t="0" r="r" b="b"/>
              <a:pathLst>
                <a:path w="36" h="41">
                  <a:moveTo>
                    <a:pt x="0" y="40"/>
                  </a:moveTo>
                  <a:lnTo>
                    <a:pt x="7" y="40"/>
                  </a:lnTo>
                  <a:lnTo>
                    <a:pt x="7" y="21"/>
                  </a:lnTo>
                  <a:lnTo>
                    <a:pt x="25" y="21"/>
                  </a:lnTo>
                  <a:lnTo>
                    <a:pt x="25" y="40"/>
                  </a:lnTo>
                  <a:lnTo>
                    <a:pt x="33" y="40"/>
                  </a:lnTo>
                  <a:lnTo>
                    <a:pt x="35" y="0"/>
                  </a:lnTo>
                  <a:lnTo>
                    <a:pt x="25" y="0"/>
                  </a:lnTo>
                  <a:lnTo>
                    <a:pt x="25" y="14"/>
                  </a:lnTo>
                  <a:lnTo>
                    <a:pt x="7" y="1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20" name="Freeform 176"/>
            <p:cNvSpPr>
              <a:spLocks/>
            </p:cNvSpPr>
            <p:nvPr/>
          </p:nvSpPr>
          <p:spPr bwMode="auto">
            <a:xfrm>
              <a:off x="555" y="652"/>
              <a:ext cx="38" cy="44"/>
            </a:xfrm>
            <a:custGeom>
              <a:avLst/>
              <a:gdLst/>
              <a:ahLst/>
              <a:cxnLst>
                <a:cxn ang="0">
                  <a:pos x="5" y="43"/>
                </a:cxn>
                <a:cxn ang="0">
                  <a:pos x="37" y="39"/>
                </a:cxn>
                <a:cxn ang="0">
                  <a:pos x="35" y="32"/>
                </a:cxn>
                <a:cxn ang="0">
                  <a:pos x="13" y="34"/>
                </a:cxn>
                <a:cxn ang="0">
                  <a:pos x="11" y="25"/>
                </a:cxn>
                <a:cxn ang="0">
                  <a:pos x="31" y="21"/>
                </a:cxn>
                <a:cxn ang="0">
                  <a:pos x="31" y="16"/>
                </a:cxn>
                <a:cxn ang="0">
                  <a:pos x="11" y="17"/>
                </a:cxn>
                <a:cxn ang="0">
                  <a:pos x="9" y="8"/>
                </a:cxn>
                <a:cxn ang="0">
                  <a:pos x="31" y="7"/>
                </a:cxn>
                <a:cxn ang="0">
                  <a:pos x="31" y="0"/>
                </a:cxn>
                <a:cxn ang="0">
                  <a:pos x="0" y="3"/>
                </a:cxn>
                <a:cxn ang="0">
                  <a:pos x="5" y="43"/>
                </a:cxn>
              </a:cxnLst>
              <a:rect l="0" t="0" r="r" b="b"/>
              <a:pathLst>
                <a:path w="38" h="44">
                  <a:moveTo>
                    <a:pt x="5" y="43"/>
                  </a:moveTo>
                  <a:lnTo>
                    <a:pt x="37" y="39"/>
                  </a:lnTo>
                  <a:lnTo>
                    <a:pt x="35" y="32"/>
                  </a:lnTo>
                  <a:lnTo>
                    <a:pt x="13" y="34"/>
                  </a:lnTo>
                  <a:lnTo>
                    <a:pt x="11" y="25"/>
                  </a:lnTo>
                  <a:lnTo>
                    <a:pt x="31" y="21"/>
                  </a:lnTo>
                  <a:lnTo>
                    <a:pt x="31" y="16"/>
                  </a:lnTo>
                  <a:lnTo>
                    <a:pt x="11" y="17"/>
                  </a:lnTo>
                  <a:lnTo>
                    <a:pt x="9" y="8"/>
                  </a:lnTo>
                  <a:lnTo>
                    <a:pt x="31" y="7"/>
                  </a:lnTo>
                  <a:lnTo>
                    <a:pt x="31" y="0"/>
                  </a:lnTo>
                  <a:lnTo>
                    <a:pt x="0" y="3"/>
                  </a:lnTo>
                  <a:lnTo>
                    <a:pt x="5" y="4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21" name="Freeform 177"/>
            <p:cNvSpPr>
              <a:spLocks/>
            </p:cNvSpPr>
            <p:nvPr/>
          </p:nvSpPr>
          <p:spPr bwMode="auto">
            <a:xfrm>
              <a:off x="616" y="634"/>
              <a:ext cx="34" cy="48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23" y="43"/>
                </a:cxn>
                <a:cxn ang="0">
                  <a:pos x="15" y="28"/>
                </a:cxn>
                <a:cxn ang="0">
                  <a:pos x="33" y="21"/>
                </a:cxn>
                <a:cxn ang="0">
                  <a:pos x="31" y="16"/>
                </a:cxn>
                <a:cxn ang="0">
                  <a:pos x="13" y="21"/>
                </a:cxn>
                <a:cxn ang="0">
                  <a:pos x="9" y="14"/>
                </a:cxn>
                <a:cxn ang="0">
                  <a:pos x="29" y="7"/>
                </a:cxn>
                <a:cxn ang="0">
                  <a:pos x="25" y="0"/>
                </a:cxn>
                <a:cxn ang="0">
                  <a:pos x="0" y="10"/>
                </a:cxn>
                <a:cxn ang="0">
                  <a:pos x="15" y="47"/>
                </a:cxn>
              </a:cxnLst>
              <a:rect l="0" t="0" r="r" b="b"/>
              <a:pathLst>
                <a:path w="34" h="48">
                  <a:moveTo>
                    <a:pt x="15" y="47"/>
                  </a:moveTo>
                  <a:lnTo>
                    <a:pt x="23" y="43"/>
                  </a:lnTo>
                  <a:lnTo>
                    <a:pt x="15" y="28"/>
                  </a:lnTo>
                  <a:lnTo>
                    <a:pt x="33" y="21"/>
                  </a:lnTo>
                  <a:lnTo>
                    <a:pt x="31" y="16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29" y="7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15" y="4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22" name="Freeform 178"/>
            <p:cNvSpPr>
              <a:spLocks/>
            </p:cNvSpPr>
            <p:nvPr/>
          </p:nvSpPr>
          <p:spPr bwMode="auto">
            <a:xfrm>
              <a:off x="653" y="622"/>
              <a:ext cx="42" cy="41"/>
            </a:xfrm>
            <a:custGeom>
              <a:avLst/>
              <a:gdLst/>
              <a:ahLst/>
              <a:cxnLst>
                <a:cxn ang="0">
                  <a:pos x="5" y="33"/>
                </a:cxn>
                <a:cxn ang="0">
                  <a:pos x="9" y="36"/>
                </a:cxn>
                <a:cxn ang="0">
                  <a:pos x="13" y="38"/>
                </a:cxn>
                <a:cxn ang="0">
                  <a:pos x="17" y="40"/>
                </a:cxn>
                <a:cxn ang="0">
                  <a:pos x="21" y="40"/>
                </a:cxn>
                <a:cxn ang="0">
                  <a:pos x="25" y="40"/>
                </a:cxn>
                <a:cxn ang="0">
                  <a:pos x="29" y="38"/>
                </a:cxn>
                <a:cxn ang="0">
                  <a:pos x="33" y="36"/>
                </a:cxn>
                <a:cxn ang="0">
                  <a:pos x="37" y="33"/>
                </a:cxn>
                <a:cxn ang="0">
                  <a:pos x="39" y="29"/>
                </a:cxn>
                <a:cxn ang="0">
                  <a:pos x="41" y="26"/>
                </a:cxn>
                <a:cxn ang="0">
                  <a:pos x="41" y="22"/>
                </a:cxn>
                <a:cxn ang="0">
                  <a:pos x="41" y="19"/>
                </a:cxn>
                <a:cxn ang="0">
                  <a:pos x="41" y="15"/>
                </a:cxn>
                <a:cxn ang="0">
                  <a:pos x="39" y="12"/>
                </a:cxn>
                <a:cxn ang="0">
                  <a:pos x="35" y="8"/>
                </a:cxn>
                <a:cxn ang="0">
                  <a:pos x="19" y="6"/>
                </a:cxn>
                <a:cxn ang="0">
                  <a:pos x="23" y="8"/>
                </a:cxn>
                <a:cxn ang="0">
                  <a:pos x="27" y="12"/>
                </a:cxn>
                <a:cxn ang="0">
                  <a:pos x="31" y="15"/>
                </a:cxn>
                <a:cxn ang="0">
                  <a:pos x="33" y="19"/>
                </a:cxn>
                <a:cxn ang="0">
                  <a:pos x="33" y="22"/>
                </a:cxn>
                <a:cxn ang="0">
                  <a:pos x="33" y="26"/>
                </a:cxn>
                <a:cxn ang="0">
                  <a:pos x="31" y="29"/>
                </a:cxn>
                <a:cxn ang="0">
                  <a:pos x="27" y="31"/>
                </a:cxn>
                <a:cxn ang="0">
                  <a:pos x="23" y="33"/>
                </a:cxn>
                <a:cxn ang="0">
                  <a:pos x="19" y="33"/>
                </a:cxn>
                <a:cxn ang="0">
                  <a:pos x="15" y="29"/>
                </a:cxn>
                <a:cxn ang="0">
                  <a:pos x="11" y="26"/>
                </a:cxn>
                <a:cxn ang="0">
                  <a:pos x="9" y="22"/>
                </a:cxn>
                <a:cxn ang="0">
                  <a:pos x="7" y="19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11" y="10"/>
                </a:cxn>
                <a:cxn ang="0">
                  <a:pos x="13" y="8"/>
                </a:cxn>
                <a:cxn ang="0">
                  <a:pos x="17" y="6"/>
                </a:cxn>
                <a:cxn ang="0">
                  <a:pos x="35" y="6"/>
                </a:cxn>
                <a:cxn ang="0">
                  <a:pos x="33" y="5"/>
                </a:cxn>
                <a:cxn ang="0">
                  <a:pos x="29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1" y="27"/>
                </a:cxn>
              </a:cxnLst>
              <a:rect l="0" t="0" r="r" b="b"/>
              <a:pathLst>
                <a:path w="42" h="41">
                  <a:moveTo>
                    <a:pt x="3" y="29"/>
                  </a:moveTo>
                  <a:lnTo>
                    <a:pt x="5" y="33"/>
                  </a:lnTo>
                  <a:lnTo>
                    <a:pt x="7" y="34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5" y="34"/>
                  </a:lnTo>
                  <a:lnTo>
                    <a:pt x="37" y="33"/>
                  </a:lnTo>
                  <a:lnTo>
                    <a:pt x="39" y="31"/>
                  </a:lnTo>
                  <a:lnTo>
                    <a:pt x="39" y="29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7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3" y="29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23" name="Freeform 179"/>
            <p:cNvSpPr>
              <a:spLocks/>
            </p:cNvSpPr>
            <p:nvPr/>
          </p:nvSpPr>
          <p:spPr bwMode="auto">
            <a:xfrm>
              <a:off x="653" y="622"/>
              <a:ext cx="42" cy="41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5" y="33"/>
                </a:cxn>
                <a:cxn ang="0">
                  <a:pos x="7" y="34"/>
                </a:cxn>
                <a:cxn ang="0">
                  <a:pos x="9" y="36"/>
                </a:cxn>
                <a:cxn ang="0">
                  <a:pos x="11" y="36"/>
                </a:cxn>
                <a:cxn ang="0">
                  <a:pos x="13" y="38"/>
                </a:cxn>
                <a:cxn ang="0">
                  <a:pos x="15" y="38"/>
                </a:cxn>
                <a:cxn ang="0">
                  <a:pos x="17" y="40"/>
                </a:cxn>
                <a:cxn ang="0">
                  <a:pos x="19" y="40"/>
                </a:cxn>
                <a:cxn ang="0">
                  <a:pos x="21" y="40"/>
                </a:cxn>
                <a:cxn ang="0">
                  <a:pos x="23" y="40"/>
                </a:cxn>
                <a:cxn ang="0">
                  <a:pos x="25" y="40"/>
                </a:cxn>
                <a:cxn ang="0">
                  <a:pos x="27" y="38"/>
                </a:cxn>
                <a:cxn ang="0">
                  <a:pos x="29" y="38"/>
                </a:cxn>
                <a:cxn ang="0">
                  <a:pos x="31" y="36"/>
                </a:cxn>
                <a:cxn ang="0">
                  <a:pos x="33" y="36"/>
                </a:cxn>
                <a:cxn ang="0">
                  <a:pos x="35" y="34"/>
                </a:cxn>
                <a:cxn ang="0">
                  <a:pos x="37" y="33"/>
                </a:cxn>
                <a:cxn ang="0">
                  <a:pos x="39" y="31"/>
                </a:cxn>
                <a:cxn ang="0">
                  <a:pos x="39" y="29"/>
                </a:cxn>
                <a:cxn ang="0">
                  <a:pos x="41" y="27"/>
                </a:cxn>
                <a:cxn ang="0">
                  <a:pos x="41" y="26"/>
                </a:cxn>
                <a:cxn ang="0">
                  <a:pos x="41" y="24"/>
                </a:cxn>
                <a:cxn ang="0">
                  <a:pos x="41" y="22"/>
                </a:cxn>
                <a:cxn ang="0">
                  <a:pos x="41" y="20"/>
                </a:cxn>
                <a:cxn ang="0">
                  <a:pos x="41" y="19"/>
                </a:cxn>
                <a:cxn ang="0">
                  <a:pos x="41" y="17"/>
                </a:cxn>
                <a:cxn ang="0">
                  <a:pos x="41" y="15"/>
                </a:cxn>
                <a:cxn ang="0">
                  <a:pos x="39" y="13"/>
                </a:cxn>
                <a:cxn ang="0">
                  <a:pos x="39" y="12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3" y="6"/>
                </a:cxn>
                <a:cxn ang="0">
                  <a:pos x="33" y="5"/>
                </a:cxn>
                <a:cxn ang="0">
                  <a:pos x="31" y="3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1" y="26"/>
                </a:cxn>
                <a:cxn ang="0">
                  <a:pos x="1" y="27"/>
                </a:cxn>
                <a:cxn ang="0">
                  <a:pos x="3" y="29"/>
                </a:cxn>
              </a:cxnLst>
              <a:rect l="0" t="0" r="r" b="b"/>
              <a:pathLst>
                <a:path w="42" h="41">
                  <a:moveTo>
                    <a:pt x="3" y="29"/>
                  </a:moveTo>
                  <a:lnTo>
                    <a:pt x="5" y="33"/>
                  </a:lnTo>
                  <a:lnTo>
                    <a:pt x="7" y="34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5" y="40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5" y="34"/>
                  </a:lnTo>
                  <a:lnTo>
                    <a:pt x="37" y="33"/>
                  </a:lnTo>
                  <a:lnTo>
                    <a:pt x="39" y="31"/>
                  </a:lnTo>
                  <a:lnTo>
                    <a:pt x="39" y="29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3" y="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24" name="Freeform 180"/>
            <p:cNvSpPr>
              <a:spLocks/>
            </p:cNvSpPr>
            <p:nvPr/>
          </p:nvSpPr>
          <p:spPr bwMode="auto">
            <a:xfrm>
              <a:off x="661" y="629"/>
              <a:ext cx="32" cy="30"/>
            </a:xfrm>
            <a:custGeom>
              <a:avLst/>
              <a:gdLst/>
              <a:ahLst/>
              <a:cxnLst>
                <a:cxn ang="0">
                  <a:pos x="2" y="21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1" y="3"/>
                </a:cxn>
                <a:cxn ang="0">
                  <a:pos x="23" y="5"/>
                </a:cxn>
                <a:cxn ang="0">
                  <a:pos x="26" y="7"/>
                </a:cxn>
                <a:cxn ang="0">
                  <a:pos x="28" y="9"/>
                </a:cxn>
                <a:cxn ang="0">
                  <a:pos x="31" y="11"/>
                </a:cxn>
                <a:cxn ang="0">
                  <a:pos x="31" y="13"/>
                </a:cxn>
                <a:cxn ang="0">
                  <a:pos x="31" y="15"/>
                </a:cxn>
                <a:cxn ang="0">
                  <a:pos x="31" y="17"/>
                </a:cxn>
                <a:cxn ang="0">
                  <a:pos x="31" y="19"/>
                </a:cxn>
                <a:cxn ang="0">
                  <a:pos x="31" y="21"/>
                </a:cxn>
                <a:cxn ang="0">
                  <a:pos x="31" y="23"/>
                </a:cxn>
                <a:cxn ang="0">
                  <a:pos x="28" y="23"/>
                </a:cxn>
                <a:cxn ang="0">
                  <a:pos x="28" y="25"/>
                </a:cxn>
                <a:cxn ang="0">
                  <a:pos x="26" y="25"/>
                </a:cxn>
                <a:cxn ang="0">
                  <a:pos x="26" y="27"/>
                </a:cxn>
                <a:cxn ang="0">
                  <a:pos x="23" y="27"/>
                </a:cxn>
                <a:cxn ang="0">
                  <a:pos x="21" y="29"/>
                </a:cxn>
                <a:cxn ang="0">
                  <a:pos x="19" y="29"/>
                </a:cxn>
                <a:cxn ang="0">
                  <a:pos x="16" y="29"/>
                </a:cxn>
                <a:cxn ang="0">
                  <a:pos x="14" y="29"/>
                </a:cxn>
                <a:cxn ang="0">
                  <a:pos x="11" y="27"/>
                </a:cxn>
                <a:cxn ang="0">
                  <a:pos x="9" y="25"/>
                </a:cxn>
                <a:cxn ang="0">
                  <a:pos x="7" y="23"/>
                </a:cxn>
                <a:cxn ang="0">
                  <a:pos x="2" y="21"/>
                </a:cxn>
              </a:cxnLst>
              <a:rect l="0" t="0" r="r" b="b"/>
              <a:pathLst>
                <a:path w="32" h="30">
                  <a:moveTo>
                    <a:pt x="2" y="21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3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7" y="23"/>
                  </a:lnTo>
                  <a:lnTo>
                    <a:pt x="2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25" name="Freeform 181"/>
            <p:cNvSpPr>
              <a:spLocks/>
            </p:cNvSpPr>
            <p:nvPr/>
          </p:nvSpPr>
          <p:spPr bwMode="auto">
            <a:xfrm>
              <a:off x="684" y="595"/>
              <a:ext cx="54" cy="47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33" y="40"/>
                </a:cxn>
                <a:cxn ang="0">
                  <a:pos x="23" y="28"/>
                </a:cxn>
                <a:cxn ang="0">
                  <a:pos x="29" y="24"/>
                </a:cxn>
                <a:cxn ang="0">
                  <a:pos x="31" y="23"/>
                </a:cxn>
                <a:cxn ang="0">
                  <a:pos x="33" y="23"/>
                </a:cxn>
                <a:cxn ang="0">
                  <a:pos x="35" y="23"/>
                </a:cxn>
                <a:cxn ang="0">
                  <a:pos x="37" y="23"/>
                </a:cxn>
                <a:cxn ang="0">
                  <a:pos x="37" y="24"/>
                </a:cxn>
                <a:cxn ang="0">
                  <a:pos x="41" y="28"/>
                </a:cxn>
                <a:cxn ang="0">
                  <a:pos x="43" y="28"/>
                </a:cxn>
                <a:cxn ang="0">
                  <a:pos x="43" y="30"/>
                </a:cxn>
                <a:cxn ang="0">
                  <a:pos x="45" y="30"/>
                </a:cxn>
                <a:cxn ang="0">
                  <a:pos x="45" y="31"/>
                </a:cxn>
                <a:cxn ang="0">
                  <a:pos x="53" y="24"/>
                </a:cxn>
                <a:cxn ang="0">
                  <a:pos x="51" y="24"/>
                </a:cxn>
                <a:cxn ang="0">
                  <a:pos x="49" y="23"/>
                </a:cxn>
                <a:cxn ang="0">
                  <a:pos x="47" y="23"/>
                </a:cxn>
                <a:cxn ang="0">
                  <a:pos x="45" y="19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7" y="15"/>
                </a:cxn>
                <a:cxn ang="0">
                  <a:pos x="37" y="14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5" y="12"/>
                </a:cxn>
                <a:cxn ang="0">
                  <a:pos x="35" y="10"/>
                </a:cxn>
                <a:cxn ang="0">
                  <a:pos x="35" y="8"/>
                </a:cxn>
                <a:cxn ang="0">
                  <a:pos x="23" y="8"/>
                </a:cxn>
                <a:cxn ang="0">
                  <a:pos x="25" y="8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4"/>
                </a:cxn>
                <a:cxn ang="0">
                  <a:pos x="27" y="15"/>
                </a:cxn>
                <a:cxn ang="0">
                  <a:pos x="27" y="17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11" y="15"/>
                </a:cxn>
                <a:cxn ang="0">
                  <a:pos x="19" y="10"/>
                </a:cxn>
                <a:cxn ang="0">
                  <a:pos x="19" y="8"/>
                </a:cxn>
                <a:cxn ang="0">
                  <a:pos x="21" y="8"/>
                </a:cxn>
                <a:cxn ang="0">
                  <a:pos x="23" y="8"/>
                </a:cxn>
                <a:cxn ang="0">
                  <a:pos x="35" y="8"/>
                </a:cxn>
                <a:cxn ang="0">
                  <a:pos x="35" y="7"/>
                </a:cxn>
                <a:cxn ang="0">
                  <a:pos x="33" y="5"/>
                </a:cxn>
                <a:cxn ang="0">
                  <a:pos x="31" y="3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9" y="1"/>
                </a:cxn>
                <a:cxn ang="0">
                  <a:pos x="17" y="1"/>
                </a:cxn>
                <a:cxn ang="0">
                  <a:pos x="15" y="3"/>
                </a:cxn>
                <a:cxn ang="0">
                  <a:pos x="0" y="15"/>
                </a:cxn>
                <a:cxn ang="0">
                  <a:pos x="25" y="46"/>
                </a:cxn>
              </a:cxnLst>
              <a:rect l="0" t="0" r="r" b="b"/>
              <a:pathLst>
                <a:path w="54" h="47">
                  <a:moveTo>
                    <a:pt x="25" y="46"/>
                  </a:moveTo>
                  <a:lnTo>
                    <a:pt x="33" y="40"/>
                  </a:lnTo>
                  <a:lnTo>
                    <a:pt x="23" y="28"/>
                  </a:lnTo>
                  <a:lnTo>
                    <a:pt x="29" y="24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7" y="24"/>
                  </a:lnTo>
                  <a:lnTo>
                    <a:pt x="41" y="28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53" y="24"/>
                  </a:lnTo>
                  <a:lnTo>
                    <a:pt x="51" y="24"/>
                  </a:lnTo>
                  <a:lnTo>
                    <a:pt x="49" y="23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17" y="24"/>
                  </a:lnTo>
                  <a:lnTo>
                    <a:pt x="11" y="15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0" y="15"/>
                  </a:lnTo>
                  <a:lnTo>
                    <a:pt x="25" y="46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26" name="Freeform 182"/>
            <p:cNvSpPr>
              <a:spLocks/>
            </p:cNvSpPr>
            <p:nvPr/>
          </p:nvSpPr>
          <p:spPr bwMode="auto">
            <a:xfrm>
              <a:off x="684" y="595"/>
              <a:ext cx="54" cy="47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33" y="40"/>
                </a:cxn>
                <a:cxn ang="0">
                  <a:pos x="23" y="28"/>
                </a:cxn>
                <a:cxn ang="0">
                  <a:pos x="29" y="24"/>
                </a:cxn>
                <a:cxn ang="0">
                  <a:pos x="31" y="23"/>
                </a:cxn>
                <a:cxn ang="0">
                  <a:pos x="33" y="23"/>
                </a:cxn>
                <a:cxn ang="0">
                  <a:pos x="35" y="23"/>
                </a:cxn>
                <a:cxn ang="0">
                  <a:pos x="37" y="23"/>
                </a:cxn>
                <a:cxn ang="0">
                  <a:pos x="37" y="24"/>
                </a:cxn>
                <a:cxn ang="0">
                  <a:pos x="41" y="28"/>
                </a:cxn>
                <a:cxn ang="0">
                  <a:pos x="43" y="28"/>
                </a:cxn>
                <a:cxn ang="0">
                  <a:pos x="43" y="30"/>
                </a:cxn>
                <a:cxn ang="0">
                  <a:pos x="45" y="30"/>
                </a:cxn>
                <a:cxn ang="0">
                  <a:pos x="45" y="31"/>
                </a:cxn>
                <a:cxn ang="0">
                  <a:pos x="53" y="24"/>
                </a:cxn>
                <a:cxn ang="0">
                  <a:pos x="51" y="24"/>
                </a:cxn>
                <a:cxn ang="0">
                  <a:pos x="49" y="23"/>
                </a:cxn>
                <a:cxn ang="0">
                  <a:pos x="47" y="23"/>
                </a:cxn>
                <a:cxn ang="0">
                  <a:pos x="45" y="19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7" y="15"/>
                </a:cxn>
                <a:cxn ang="0">
                  <a:pos x="37" y="14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5" y="12"/>
                </a:cxn>
                <a:cxn ang="0">
                  <a:pos x="35" y="10"/>
                </a:cxn>
                <a:cxn ang="0">
                  <a:pos x="35" y="8"/>
                </a:cxn>
                <a:cxn ang="0">
                  <a:pos x="35" y="7"/>
                </a:cxn>
                <a:cxn ang="0">
                  <a:pos x="33" y="5"/>
                </a:cxn>
                <a:cxn ang="0">
                  <a:pos x="31" y="3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9" y="1"/>
                </a:cxn>
                <a:cxn ang="0">
                  <a:pos x="17" y="1"/>
                </a:cxn>
                <a:cxn ang="0">
                  <a:pos x="15" y="3"/>
                </a:cxn>
                <a:cxn ang="0">
                  <a:pos x="0" y="15"/>
                </a:cxn>
                <a:cxn ang="0">
                  <a:pos x="25" y="46"/>
                </a:cxn>
              </a:cxnLst>
              <a:rect l="0" t="0" r="r" b="b"/>
              <a:pathLst>
                <a:path w="54" h="47">
                  <a:moveTo>
                    <a:pt x="25" y="46"/>
                  </a:moveTo>
                  <a:lnTo>
                    <a:pt x="33" y="40"/>
                  </a:lnTo>
                  <a:lnTo>
                    <a:pt x="23" y="28"/>
                  </a:lnTo>
                  <a:lnTo>
                    <a:pt x="29" y="24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7" y="24"/>
                  </a:lnTo>
                  <a:lnTo>
                    <a:pt x="41" y="28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53" y="24"/>
                  </a:lnTo>
                  <a:lnTo>
                    <a:pt x="51" y="24"/>
                  </a:lnTo>
                  <a:lnTo>
                    <a:pt x="49" y="23"/>
                  </a:lnTo>
                  <a:lnTo>
                    <a:pt x="47" y="23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0" y="15"/>
                  </a:lnTo>
                  <a:lnTo>
                    <a:pt x="25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27" name="Freeform 183"/>
            <p:cNvSpPr>
              <a:spLocks/>
            </p:cNvSpPr>
            <p:nvPr/>
          </p:nvSpPr>
          <p:spPr bwMode="auto">
            <a:xfrm>
              <a:off x="696" y="603"/>
              <a:ext cx="32" cy="3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0" y="14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1" y="3"/>
                </a:cxn>
                <a:cxn ang="0">
                  <a:pos x="31" y="7"/>
                </a:cxn>
                <a:cxn ang="0">
                  <a:pos x="31" y="10"/>
                </a:cxn>
                <a:cxn ang="0">
                  <a:pos x="31" y="14"/>
                </a:cxn>
                <a:cxn ang="0">
                  <a:pos x="31" y="18"/>
                </a:cxn>
                <a:cxn ang="0">
                  <a:pos x="27" y="18"/>
                </a:cxn>
                <a:cxn ang="0">
                  <a:pos x="11" y="29"/>
                </a:cxn>
              </a:cxnLst>
              <a:rect l="0" t="0" r="r" b="b"/>
              <a:pathLst>
                <a:path w="32" h="30">
                  <a:moveTo>
                    <a:pt x="11" y="29"/>
                  </a:moveTo>
                  <a:lnTo>
                    <a:pt x="0" y="14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3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31" y="14"/>
                  </a:lnTo>
                  <a:lnTo>
                    <a:pt x="31" y="18"/>
                  </a:lnTo>
                  <a:lnTo>
                    <a:pt x="27" y="18"/>
                  </a:lnTo>
                  <a:lnTo>
                    <a:pt x="11" y="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28" name="Freeform 184"/>
            <p:cNvSpPr>
              <a:spLocks/>
            </p:cNvSpPr>
            <p:nvPr/>
          </p:nvSpPr>
          <p:spPr bwMode="auto">
            <a:xfrm>
              <a:off x="719" y="566"/>
              <a:ext cx="44" cy="41"/>
            </a:xfrm>
            <a:custGeom>
              <a:avLst/>
              <a:gdLst/>
              <a:ahLst/>
              <a:cxnLst>
                <a:cxn ang="0">
                  <a:pos x="33" y="18"/>
                </a:cxn>
                <a:cxn ang="0">
                  <a:pos x="35" y="20"/>
                </a:cxn>
                <a:cxn ang="0">
                  <a:pos x="35" y="23"/>
                </a:cxn>
                <a:cxn ang="0">
                  <a:pos x="33" y="27"/>
                </a:cxn>
                <a:cxn ang="0">
                  <a:pos x="31" y="30"/>
                </a:cxn>
                <a:cxn ang="0">
                  <a:pos x="27" y="32"/>
                </a:cxn>
                <a:cxn ang="0">
                  <a:pos x="21" y="32"/>
                </a:cxn>
                <a:cxn ang="0">
                  <a:pos x="19" y="30"/>
                </a:cxn>
                <a:cxn ang="0">
                  <a:pos x="15" y="29"/>
                </a:cxn>
                <a:cxn ang="0">
                  <a:pos x="13" y="27"/>
                </a:cxn>
                <a:cxn ang="0">
                  <a:pos x="11" y="23"/>
                </a:cxn>
                <a:cxn ang="0">
                  <a:pos x="9" y="20"/>
                </a:cxn>
                <a:cxn ang="0">
                  <a:pos x="9" y="16"/>
                </a:cxn>
                <a:cxn ang="0">
                  <a:pos x="9" y="12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9" y="3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7" y="5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1" y="25"/>
                </a:cxn>
                <a:cxn ang="0">
                  <a:pos x="3" y="29"/>
                </a:cxn>
                <a:cxn ang="0">
                  <a:pos x="7" y="32"/>
                </a:cxn>
                <a:cxn ang="0">
                  <a:pos x="11" y="36"/>
                </a:cxn>
                <a:cxn ang="0">
                  <a:pos x="15" y="38"/>
                </a:cxn>
                <a:cxn ang="0">
                  <a:pos x="19" y="40"/>
                </a:cxn>
                <a:cxn ang="0">
                  <a:pos x="23" y="40"/>
                </a:cxn>
                <a:cxn ang="0">
                  <a:pos x="29" y="40"/>
                </a:cxn>
                <a:cxn ang="0">
                  <a:pos x="35" y="36"/>
                </a:cxn>
                <a:cxn ang="0">
                  <a:pos x="39" y="34"/>
                </a:cxn>
                <a:cxn ang="0">
                  <a:pos x="41" y="29"/>
                </a:cxn>
                <a:cxn ang="0">
                  <a:pos x="43" y="25"/>
                </a:cxn>
                <a:cxn ang="0">
                  <a:pos x="43" y="21"/>
                </a:cxn>
                <a:cxn ang="0">
                  <a:pos x="43" y="18"/>
                </a:cxn>
                <a:cxn ang="0">
                  <a:pos x="41" y="14"/>
                </a:cxn>
                <a:cxn ang="0">
                  <a:pos x="39" y="10"/>
                </a:cxn>
              </a:cxnLst>
              <a:rect l="0" t="0" r="r" b="b"/>
              <a:pathLst>
                <a:path w="44" h="41">
                  <a:moveTo>
                    <a:pt x="39" y="10"/>
                  </a:moveTo>
                  <a:lnTo>
                    <a:pt x="33" y="18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27" y="32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3" y="25"/>
                  </a:lnTo>
                  <a:lnTo>
                    <a:pt x="11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5" y="30"/>
                  </a:lnTo>
                  <a:lnTo>
                    <a:pt x="7" y="32"/>
                  </a:lnTo>
                  <a:lnTo>
                    <a:pt x="9" y="34"/>
                  </a:lnTo>
                  <a:lnTo>
                    <a:pt x="11" y="36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7" y="40"/>
                  </a:lnTo>
                  <a:lnTo>
                    <a:pt x="29" y="40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43" y="27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39" y="1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29" name="Freeform 185"/>
            <p:cNvSpPr>
              <a:spLocks/>
            </p:cNvSpPr>
            <p:nvPr/>
          </p:nvSpPr>
          <p:spPr bwMode="auto">
            <a:xfrm>
              <a:off x="739" y="532"/>
              <a:ext cx="54" cy="46"/>
            </a:xfrm>
            <a:custGeom>
              <a:avLst/>
              <a:gdLst/>
              <a:ahLst/>
              <a:cxnLst>
                <a:cxn ang="0">
                  <a:pos x="35" y="45"/>
                </a:cxn>
                <a:cxn ang="0">
                  <a:pos x="53" y="19"/>
                </a:cxn>
                <a:cxn ang="0">
                  <a:pos x="45" y="16"/>
                </a:cxn>
                <a:cxn ang="0">
                  <a:pos x="33" y="34"/>
                </a:cxn>
                <a:cxn ang="0">
                  <a:pos x="25" y="28"/>
                </a:cxn>
                <a:cxn ang="0">
                  <a:pos x="33" y="12"/>
                </a:cxn>
                <a:cxn ang="0">
                  <a:pos x="27" y="9"/>
                </a:cxn>
                <a:cxn ang="0">
                  <a:pos x="17" y="25"/>
                </a:cxn>
                <a:cxn ang="0">
                  <a:pos x="9" y="21"/>
                </a:cxn>
                <a:cxn ang="0">
                  <a:pos x="21" y="3"/>
                </a:cxn>
                <a:cxn ang="0">
                  <a:pos x="15" y="0"/>
                </a:cxn>
                <a:cxn ang="0">
                  <a:pos x="0" y="25"/>
                </a:cxn>
                <a:cxn ang="0">
                  <a:pos x="35" y="45"/>
                </a:cxn>
              </a:cxnLst>
              <a:rect l="0" t="0" r="r" b="b"/>
              <a:pathLst>
                <a:path w="54" h="46">
                  <a:moveTo>
                    <a:pt x="35" y="45"/>
                  </a:moveTo>
                  <a:lnTo>
                    <a:pt x="53" y="19"/>
                  </a:lnTo>
                  <a:lnTo>
                    <a:pt x="45" y="16"/>
                  </a:lnTo>
                  <a:lnTo>
                    <a:pt x="33" y="34"/>
                  </a:lnTo>
                  <a:lnTo>
                    <a:pt x="25" y="28"/>
                  </a:lnTo>
                  <a:lnTo>
                    <a:pt x="33" y="12"/>
                  </a:lnTo>
                  <a:lnTo>
                    <a:pt x="27" y="9"/>
                  </a:lnTo>
                  <a:lnTo>
                    <a:pt x="17" y="25"/>
                  </a:lnTo>
                  <a:lnTo>
                    <a:pt x="9" y="21"/>
                  </a:lnTo>
                  <a:lnTo>
                    <a:pt x="21" y="3"/>
                  </a:lnTo>
                  <a:lnTo>
                    <a:pt x="15" y="0"/>
                  </a:lnTo>
                  <a:lnTo>
                    <a:pt x="0" y="25"/>
                  </a:lnTo>
                  <a:lnTo>
                    <a:pt x="35" y="45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30" name="Freeform 186"/>
            <p:cNvSpPr>
              <a:spLocks/>
            </p:cNvSpPr>
            <p:nvPr/>
          </p:nvSpPr>
          <p:spPr bwMode="auto">
            <a:xfrm>
              <a:off x="284" y="323"/>
              <a:ext cx="46" cy="40"/>
            </a:xfrm>
            <a:custGeom>
              <a:avLst/>
              <a:gdLst/>
              <a:ahLst/>
              <a:cxnLst>
                <a:cxn ang="0">
                  <a:pos x="15" y="35"/>
                </a:cxn>
                <a:cxn ang="0">
                  <a:pos x="19" y="37"/>
                </a:cxn>
                <a:cxn ang="0">
                  <a:pos x="23" y="39"/>
                </a:cxn>
                <a:cxn ang="0">
                  <a:pos x="27" y="37"/>
                </a:cxn>
                <a:cxn ang="0">
                  <a:pos x="31" y="37"/>
                </a:cxn>
                <a:cxn ang="0">
                  <a:pos x="35" y="35"/>
                </a:cxn>
                <a:cxn ang="0">
                  <a:pos x="37" y="31"/>
                </a:cxn>
                <a:cxn ang="0">
                  <a:pos x="41" y="30"/>
                </a:cxn>
                <a:cxn ang="0">
                  <a:pos x="43" y="24"/>
                </a:cxn>
                <a:cxn ang="0">
                  <a:pos x="43" y="21"/>
                </a:cxn>
                <a:cxn ang="0">
                  <a:pos x="45" y="17"/>
                </a:cxn>
                <a:cxn ang="0">
                  <a:pos x="43" y="14"/>
                </a:cxn>
                <a:cxn ang="0">
                  <a:pos x="43" y="10"/>
                </a:cxn>
                <a:cxn ang="0">
                  <a:pos x="39" y="8"/>
                </a:cxn>
                <a:cxn ang="0">
                  <a:pos x="19" y="7"/>
                </a:cxn>
                <a:cxn ang="0">
                  <a:pos x="23" y="7"/>
                </a:cxn>
                <a:cxn ang="0">
                  <a:pos x="27" y="8"/>
                </a:cxn>
                <a:cxn ang="0">
                  <a:pos x="31" y="10"/>
                </a:cxn>
                <a:cxn ang="0">
                  <a:pos x="33" y="14"/>
                </a:cxn>
                <a:cxn ang="0">
                  <a:pos x="35" y="15"/>
                </a:cxn>
                <a:cxn ang="0">
                  <a:pos x="37" y="17"/>
                </a:cxn>
                <a:cxn ang="0">
                  <a:pos x="35" y="23"/>
                </a:cxn>
                <a:cxn ang="0">
                  <a:pos x="33" y="26"/>
                </a:cxn>
                <a:cxn ang="0">
                  <a:pos x="29" y="28"/>
                </a:cxn>
                <a:cxn ang="0">
                  <a:pos x="27" y="30"/>
                </a:cxn>
                <a:cxn ang="0">
                  <a:pos x="23" y="30"/>
                </a:cxn>
                <a:cxn ang="0">
                  <a:pos x="19" y="30"/>
                </a:cxn>
                <a:cxn ang="0">
                  <a:pos x="15" y="28"/>
                </a:cxn>
                <a:cxn ang="0">
                  <a:pos x="11" y="24"/>
                </a:cxn>
                <a:cxn ang="0">
                  <a:pos x="9" y="21"/>
                </a:cxn>
                <a:cxn ang="0">
                  <a:pos x="7" y="19"/>
                </a:cxn>
                <a:cxn ang="0">
                  <a:pos x="7" y="14"/>
                </a:cxn>
                <a:cxn ang="0">
                  <a:pos x="9" y="12"/>
                </a:cxn>
                <a:cxn ang="0">
                  <a:pos x="11" y="8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37" y="5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1" y="0"/>
                </a:cxn>
                <a:cxn ang="0">
                  <a:pos x="7" y="3"/>
                </a:cxn>
                <a:cxn ang="0">
                  <a:pos x="5" y="7"/>
                </a:cxn>
                <a:cxn ang="0">
                  <a:pos x="1" y="8"/>
                </a:cxn>
                <a:cxn ang="0">
                  <a:pos x="1" y="14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1" y="24"/>
                </a:cxn>
                <a:cxn ang="0">
                  <a:pos x="3" y="28"/>
                </a:cxn>
                <a:cxn ang="0">
                  <a:pos x="7" y="31"/>
                </a:cxn>
                <a:cxn ang="0">
                  <a:pos x="11" y="33"/>
                </a:cxn>
                <a:cxn ang="0">
                  <a:pos x="13" y="35"/>
                </a:cxn>
              </a:cxnLst>
              <a:rect l="0" t="0" r="r" b="b"/>
              <a:pathLst>
                <a:path w="46" h="40">
                  <a:moveTo>
                    <a:pt x="13" y="35"/>
                  </a:moveTo>
                  <a:lnTo>
                    <a:pt x="15" y="35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3" y="26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7" y="28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39" y="7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3" y="28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3" y="3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31" name="Freeform 187"/>
            <p:cNvSpPr>
              <a:spLocks/>
            </p:cNvSpPr>
            <p:nvPr/>
          </p:nvSpPr>
          <p:spPr bwMode="auto">
            <a:xfrm>
              <a:off x="284" y="323"/>
              <a:ext cx="46" cy="40"/>
            </a:xfrm>
            <a:custGeom>
              <a:avLst/>
              <a:gdLst/>
              <a:ahLst/>
              <a:cxnLst>
                <a:cxn ang="0">
                  <a:pos x="13" y="35"/>
                </a:cxn>
                <a:cxn ang="0">
                  <a:pos x="15" y="35"/>
                </a:cxn>
                <a:cxn ang="0">
                  <a:pos x="17" y="37"/>
                </a:cxn>
                <a:cxn ang="0">
                  <a:pos x="19" y="37"/>
                </a:cxn>
                <a:cxn ang="0">
                  <a:pos x="21" y="37"/>
                </a:cxn>
                <a:cxn ang="0">
                  <a:pos x="23" y="39"/>
                </a:cxn>
                <a:cxn ang="0">
                  <a:pos x="25" y="39"/>
                </a:cxn>
                <a:cxn ang="0">
                  <a:pos x="27" y="37"/>
                </a:cxn>
                <a:cxn ang="0">
                  <a:pos x="29" y="37"/>
                </a:cxn>
                <a:cxn ang="0">
                  <a:pos x="31" y="37"/>
                </a:cxn>
                <a:cxn ang="0">
                  <a:pos x="33" y="35"/>
                </a:cxn>
                <a:cxn ang="0">
                  <a:pos x="35" y="35"/>
                </a:cxn>
                <a:cxn ang="0">
                  <a:pos x="37" y="33"/>
                </a:cxn>
                <a:cxn ang="0">
                  <a:pos x="37" y="31"/>
                </a:cxn>
                <a:cxn ang="0">
                  <a:pos x="39" y="31"/>
                </a:cxn>
                <a:cxn ang="0">
                  <a:pos x="41" y="30"/>
                </a:cxn>
                <a:cxn ang="0">
                  <a:pos x="41" y="28"/>
                </a:cxn>
                <a:cxn ang="0">
                  <a:pos x="43" y="24"/>
                </a:cxn>
                <a:cxn ang="0">
                  <a:pos x="43" y="23"/>
                </a:cxn>
                <a:cxn ang="0">
                  <a:pos x="43" y="21"/>
                </a:cxn>
                <a:cxn ang="0">
                  <a:pos x="45" y="19"/>
                </a:cxn>
                <a:cxn ang="0">
                  <a:pos x="45" y="17"/>
                </a:cxn>
                <a:cxn ang="0">
                  <a:pos x="45" y="15"/>
                </a:cxn>
                <a:cxn ang="0">
                  <a:pos x="43" y="14"/>
                </a:cxn>
                <a:cxn ang="0">
                  <a:pos x="43" y="12"/>
                </a:cxn>
                <a:cxn ang="0">
                  <a:pos x="43" y="10"/>
                </a:cxn>
                <a:cxn ang="0">
                  <a:pos x="41" y="8"/>
                </a:cxn>
                <a:cxn ang="0">
                  <a:pos x="39" y="8"/>
                </a:cxn>
                <a:cxn ang="0">
                  <a:pos x="39" y="7"/>
                </a:cxn>
                <a:cxn ang="0">
                  <a:pos x="37" y="5"/>
                </a:cxn>
                <a:cxn ang="0">
                  <a:pos x="35" y="3"/>
                </a:cxn>
                <a:cxn ang="0">
                  <a:pos x="33" y="3"/>
                </a:cxn>
                <a:cxn ang="0">
                  <a:pos x="31" y="1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1" y="23"/>
                </a:cxn>
                <a:cxn ang="0">
                  <a:pos x="1" y="24"/>
                </a:cxn>
                <a:cxn ang="0">
                  <a:pos x="1" y="26"/>
                </a:cxn>
                <a:cxn ang="0">
                  <a:pos x="3" y="28"/>
                </a:cxn>
                <a:cxn ang="0">
                  <a:pos x="5" y="30"/>
                </a:cxn>
                <a:cxn ang="0">
                  <a:pos x="7" y="31"/>
                </a:cxn>
                <a:cxn ang="0">
                  <a:pos x="9" y="33"/>
                </a:cxn>
                <a:cxn ang="0">
                  <a:pos x="11" y="33"/>
                </a:cxn>
                <a:cxn ang="0">
                  <a:pos x="11" y="35"/>
                </a:cxn>
                <a:cxn ang="0">
                  <a:pos x="13" y="35"/>
                </a:cxn>
              </a:cxnLst>
              <a:rect l="0" t="0" r="r" b="b"/>
              <a:pathLst>
                <a:path w="46" h="40">
                  <a:moveTo>
                    <a:pt x="13" y="35"/>
                  </a:moveTo>
                  <a:lnTo>
                    <a:pt x="15" y="35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3" y="28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3" y="3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32" name="Freeform 188"/>
            <p:cNvSpPr>
              <a:spLocks/>
            </p:cNvSpPr>
            <p:nvPr/>
          </p:nvSpPr>
          <p:spPr bwMode="auto">
            <a:xfrm>
              <a:off x="291" y="330"/>
              <a:ext cx="33" cy="29"/>
            </a:xfrm>
            <a:custGeom>
              <a:avLst/>
              <a:gdLst/>
              <a:ahLst/>
              <a:cxnLst>
                <a:cxn ang="0">
                  <a:pos x="10" y="25"/>
                </a:cxn>
                <a:cxn ang="0">
                  <a:pos x="8" y="25"/>
                </a:cxn>
                <a:cxn ang="0">
                  <a:pos x="6" y="23"/>
                </a:cxn>
                <a:cxn ang="0">
                  <a:pos x="4" y="21"/>
                </a:cxn>
                <a:cxn ang="0">
                  <a:pos x="2" y="21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7" y="8"/>
                </a:cxn>
                <a:cxn ang="0">
                  <a:pos x="29" y="8"/>
                </a:cxn>
                <a:cxn ang="0">
                  <a:pos x="29" y="10"/>
                </a:cxn>
                <a:cxn ang="0">
                  <a:pos x="29" y="12"/>
                </a:cxn>
                <a:cxn ang="0">
                  <a:pos x="32" y="12"/>
                </a:cxn>
                <a:cxn ang="0">
                  <a:pos x="32" y="15"/>
                </a:cxn>
                <a:cxn ang="0">
                  <a:pos x="29" y="19"/>
                </a:cxn>
                <a:cxn ang="0">
                  <a:pos x="29" y="21"/>
                </a:cxn>
                <a:cxn ang="0">
                  <a:pos x="27" y="23"/>
                </a:cxn>
                <a:cxn ang="0">
                  <a:pos x="25" y="25"/>
                </a:cxn>
                <a:cxn ang="0">
                  <a:pos x="23" y="25"/>
                </a:cxn>
                <a:cxn ang="0">
                  <a:pos x="23" y="28"/>
                </a:cxn>
                <a:cxn ang="0">
                  <a:pos x="21" y="28"/>
                </a:cxn>
                <a:cxn ang="0">
                  <a:pos x="19" y="28"/>
                </a:cxn>
                <a:cxn ang="0">
                  <a:pos x="17" y="28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10" y="25"/>
                </a:cxn>
              </a:cxnLst>
              <a:rect l="0" t="0" r="r" b="b"/>
              <a:pathLst>
                <a:path w="33" h="29">
                  <a:moveTo>
                    <a:pt x="10" y="25"/>
                  </a:moveTo>
                  <a:lnTo>
                    <a:pt x="8" y="25"/>
                  </a:lnTo>
                  <a:lnTo>
                    <a:pt x="6" y="23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7" y="23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0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33" name="Freeform 189"/>
            <p:cNvSpPr>
              <a:spLocks/>
            </p:cNvSpPr>
            <p:nvPr/>
          </p:nvSpPr>
          <p:spPr bwMode="auto">
            <a:xfrm>
              <a:off x="301" y="287"/>
              <a:ext cx="40" cy="42"/>
            </a:xfrm>
            <a:custGeom>
              <a:avLst/>
              <a:gdLst/>
              <a:ahLst/>
              <a:cxnLst>
                <a:cxn ang="0">
                  <a:pos x="27" y="26"/>
                </a:cxn>
                <a:cxn ang="0">
                  <a:pos x="31" y="17"/>
                </a:cxn>
                <a:cxn ang="0">
                  <a:pos x="33" y="17"/>
                </a:cxn>
                <a:cxn ang="0">
                  <a:pos x="33" y="16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19" y="7"/>
                </a:cxn>
                <a:cxn ang="0">
                  <a:pos x="21" y="8"/>
                </a:cxn>
                <a:cxn ang="0">
                  <a:pos x="23" y="8"/>
                </a:cxn>
                <a:cxn ang="0">
                  <a:pos x="25" y="10"/>
                </a:cxn>
                <a:cxn ang="0">
                  <a:pos x="25" y="12"/>
                </a:cxn>
                <a:cxn ang="0">
                  <a:pos x="25" y="14"/>
                </a:cxn>
                <a:cxn ang="0">
                  <a:pos x="25" y="16"/>
                </a:cxn>
                <a:cxn ang="0">
                  <a:pos x="23" y="16"/>
                </a:cxn>
                <a:cxn ang="0">
                  <a:pos x="19" y="23"/>
                </a:cxn>
                <a:cxn ang="0">
                  <a:pos x="9" y="17"/>
                </a:cxn>
                <a:cxn ang="0">
                  <a:pos x="13" y="10"/>
                </a:cxn>
                <a:cxn ang="0">
                  <a:pos x="15" y="8"/>
                </a:cxn>
                <a:cxn ang="0">
                  <a:pos x="17" y="8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5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0" y="21"/>
                </a:cxn>
                <a:cxn ang="0">
                  <a:pos x="35" y="41"/>
                </a:cxn>
                <a:cxn ang="0">
                  <a:pos x="39" y="33"/>
                </a:cxn>
                <a:cxn ang="0">
                  <a:pos x="27" y="26"/>
                </a:cxn>
              </a:cxnLst>
              <a:rect l="0" t="0" r="r" b="b"/>
              <a:pathLst>
                <a:path w="40" h="42">
                  <a:moveTo>
                    <a:pt x="27" y="26"/>
                  </a:moveTo>
                  <a:lnTo>
                    <a:pt x="31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19" y="23"/>
                  </a:lnTo>
                  <a:lnTo>
                    <a:pt x="9" y="17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0" y="21"/>
                  </a:lnTo>
                  <a:lnTo>
                    <a:pt x="35" y="41"/>
                  </a:lnTo>
                  <a:lnTo>
                    <a:pt x="39" y="33"/>
                  </a:lnTo>
                  <a:lnTo>
                    <a:pt x="27" y="2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34" name="Freeform 190"/>
            <p:cNvSpPr>
              <a:spLocks/>
            </p:cNvSpPr>
            <p:nvPr/>
          </p:nvSpPr>
          <p:spPr bwMode="auto">
            <a:xfrm>
              <a:off x="301" y="287"/>
              <a:ext cx="40" cy="42"/>
            </a:xfrm>
            <a:custGeom>
              <a:avLst/>
              <a:gdLst/>
              <a:ahLst/>
              <a:cxnLst>
                <a:cxn ang="0">
                  <a:pos x="27" y="26"/>
                </a:cxn>
                <a:cxn ang="0">
                  <a:pos x="31" y="17"/>
                </a:cxn>
                <a:cxn ang="0">
                  <a:pos x="33" y="17"/>
                </a:cxn>
                <a:cxn ang="0">
                  <a:pos x="33" y="16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5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0" y="21"/>
                </a:cxn>
                <a:cxn ang="0">
                  <a:pos x="35" y="41"/>
                </a:cxn>
                <a:cxn ang="0">
                  <a:pos x="39" y="33"/>
                </a:cxn>
                <a:cxn ang="0">
                  <a:pos x="27" y="26"/>
                </a:cxn>
              </a:cxnLst>
              <a:rect l="0" t="0" r="r" b="b"/>
              <a:pathLst>
                <a:path w="40" h="42">
                  <a:moveTo>
                    <a:pt x="27" y="26"/>
                  </a:moveTo>
                  <a:lnTo>
                    <a:pt x="31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0" y="21"/>
                  </a:lnTo>
                  <a:lnTo>
                    <a:pt x="35" y="41"/>
                  </a:lnTo>
                  <a:lnTo>
                    <a:pt x="39" y="33"/>
                  </a:lnTo>
                  <a:lnTo>
                    <a:pt x="27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35" name="Freeform 191"/>
            <p:cNvSpPr>
              <a:spLocks/>
            </p:cNvSpPr>
            <p:nvPr/>
          </p:nvSpPr>
          <p:spPr bwMode="auto">
            <a:xfrm>
              <a:off x="311" y="296"/>
              <a:ext cx="33" cy="29"/>
            </a:xfrm>
            <a:custGeom>
              <a:avLst/>
              <a:gdLst/>
              <a:ahLst/>
              <a:cxnLst>
                <a:cxn ang="0">
                  <a:pos x="20" y="28"/>
                </a:cxn>
                <a:cxn ang="0">
                  <a:pos x="0" y="17"/>
                </a:cxn>
                <a:cxn ang="0">
                  <a:pos x="12" y="3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8" y="3"/>
                </a:cxn>
                <a:cxn ang="0">
                  <a:pos x="32" y="3"/>
                </a:cxn>
                <a:cxn ang="0">
                  <a:pos x="32" y="7"/>
                </a:cxn>
                <a:cxn ang="0">
                  <a:pos x="32" y="10"/>
                </a:cxn>
                <a:cxn ang="0">
                  <a:pos x="32" y="14"/>
                </a:cxn>
                <a:cxn ang="0">
                  <a:pos x="32" y="17"/>
                </a:cxn>
                <a:cxn ang="0">
                  <a:pos x="20" y="28"/>
                </a:cxn>
              </a:cxnLst>
              <a:rect l="0" t="0" r="r" b="b"/>
              <a:pathLst>
                <a:path w="33" h="29">
                  <a:moveTo>
                    <a:pt x="20" y="28"/>
                  </a:moveTo>
                  <a:lnTo>
                    <a:pt x="0" y="17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3"/>
                  </a:lnTo>
                  <a:lnTo>
                    <a:pt x="32" y="3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20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36" name="Freeform 192"/>
            <p:cNvSpPr>
              <a:spLocks/>
            </p:cNvSpPr>
            <p:nvPr/>
          </p:nvSpPr>
          <p:spPr bwMode="auto">
            <a:xfrm>
              <a:off x="323" y="256"/>
              <a:ext cx="54" cy="48"/>
            </a:xfrm>
            <a:custGeom>
              <a:avLst/>
              <a:gdLst/>
              <a:ahLst/>
              <a:cxnLst>
                <a:cxn ang="0">
                  <a:pos x="31" y="47"/>
                </a:cxn>
                <a:cxn ang="0">
                  <a:pos x="53" y="25"/>
                </a:cxn>
                <a:cxn ang="0">
                  <a:pos x="47" y="19"/>
                </a:cxn>
                <a:cxn ang="0">
                  <a:pos x="31" y="36"/>
                </a:cxn>
                <a:cxn ang="0">
                  <a:pos x="23" y="28"/>
                </a:cxn>
                <a:cxn ang="0">
                  <a:pos x="37" y="14"/>
                </a:cxn>
                <a:cxn ang="0">
                  <a:pos x="31" y="10"/>
                </a:cxn>
                <a:cxn ang="0">
                  <a:pos x="17" y="25"/>
                </a:cxn>
                <a:cxn ang="0">
                  <a:pos x="11" y="19"/>
                </a:cxn>
                <a:cxn ang="0">
                  <a:pos x="25" y="3"/>
                </a:cxn>
                <a:cxn ang="0">
                  <a:pos x="21" y="0"/>
                </a:cxn>
                <a:cxn ang="0">
                  <a:pos x="0" y="19"/>
                </a:cxn>
                <a:cxn ang="0">
                  <a:pos x="31" y="47"/>
                </a:cxn>
              </a:cxnLst>
              <a:rect l="0" t="0" r="r" b="b"/>
              <a:pathLst>
                <a:path w="54" h="48">
                  <a:moveTo>
                    <a:pt x="31" y="47"/>
                  </a:moveTo>
                  <a:lnTo>
                    <a:pt x="53" y="25"/>
                  </a:lnTo>
                  <a:lnTo>
                    <a:pt x="47" y="19"/>
                  </a:lnTo>
                  <a:lnTo>
                    <a:pt x="31" y="36"/>
                  </a:lnTo>
                  <a:lnTo>
                    <a:pt x="23" y="28"/>
                  </a:lnTo>
                  <a:lnTo>
                    <a:pt x="37" y="14"/>
                  </a:lnTo>
                  <a:lnTo>
                    <a:pt x="31" y="10"/>
                  </a:lnTo>
                  <a:lnTo>
                    <a:pt x="17" y="25"/>
                  </a:lnTo>
                  <a:lnTo>
                    <a:pt x="11" y="19"/>
                  </a:lnTo>
                  <a:lnTo>
                    <a:pt x="25" y="3"/>
                  </a:lnTo>
                  <a:lnTo>
                    <a:pt x="21" y="0"/>
                  </a:lnTo>
                  <a:lnTo>
                    <a:pt x="0" y="19"/>
                  </a:lnTo>
                  <a:lnTo>
                    <a:pt x="31" y="4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37" name="Freeform 193"/>
            <p:cNvSpPr>
              <a:spLocks/>
            </p:cNvSpPr>
            <p:nvPr/>
          </p:nvSpPr>
          <p:spPr bwMode="auto">
            <a:xfrm>
              <a:off x="354" y="231"/>
              <a:ext cx="54" cy="46"/>
            </a:xfrm>
            <a:custGeom>
              <a:avLst/>
              <a:gdLst/>
              <a:ahLst/>
              <a:cxnLst>
                <a:cxn ang="0">
                  <a:pos x="27" y="45"/>
                </a:cxn>
                <a:cxn ang="0">
                  <a:pos x="33" y="39"/>
                </a:cxn>
                <a:cxn ang="0">
                  <a:pos x="23" y="28"/>
                </a:cxn>
                <a:cxn ang="0">
                  <a:pos x="29" y="23"/>
                </a:cxn>
                <a:cxn ang="0">
                  <a:pos x="31" y="21"/>
                </a:cxn>
                <a:cxn ang="0">
                  <a:pos x="33" y="21"/>
                </a:cxn>
                <a:cxn ang="0">
                  <a:pos x="35" y="21"/>
                </a:cxn>
                <a:cxn ang="0">
                  <a:pos x="37" y="23"/>
                </a:cxn>
                <a:cxn ang="0">
                  <a:pos x="39" y="23"/>
                </a:cxn>
                <a:cxn ang="0">
                  <a:pos x="41" y="27"/>
                </a:cxn>
                <a:cxn ang="0">
                  <a:pos x="43" y="27"/>
                </a:cxn>
                <a:cxn ang="0">
                  <a:pos x="43" y="28"/>
                </a:cxn>
                <a:cxn ang="0">
                  <a:pos x="45" y="28"/>
                </a:cxn>
                <a:cxn ang="0">
                  <a:pos x="53" y="23"/>
                </a:cxn>
                <a:cxn ang="0">
                  <a:pos x="51" y="23"/>
                </a:cxn>
                <a:cxn ang="0">
                  <a:pos x="49" y="23"/>
                </a:cxn>
                <a:cxn ang="0">
                  <a:pos x="49" y="21"/>
                </a:cxn>
                <a:cxn ang="0">
                  <a:pos x="47" y="19"/>
                </a:cxn>
                <a:cxn ang="0">
                  <a:pos x="43" y="18"/>
                </a:cxn>
                <a:cxn ang="0">
                  <a:pos x="43" y="16"/>
                </a:cxn>
                <a:cxn ang="0">
                  <a:pos x="41" y="16"/>
                </a:cxn>
                <a:cxn ang="0">
                  <a:pos x="41" y="14"/>
                </a:cxn>
                <a:cxn ang="0">
                  <a:pos x="39" y="14"/>
                </a:cxn>
                <a:cxn ang="0">
                  <a:pos x="37" y="14"/>
                </a:cxn>
                <a:cxn ang="0">
                  <a:pos x="35" y="14"/>
                </a:cxn>
                <a:cxn ang="0">
                  <a:pos x="33" y="14"/>
                </a:cxn>
                <a:cxn ang="0">
                  <a:pos x="35" y="12"/>
                </a:cxn>
                <a:cxn ang="0">
                  <a:pos x="35" y="10"/>
                </a:cxn>
                <a:cxn ang="0">
                  <a:pos x="35" y="9"/>
                </a:cxn>
                <a:cxn ang="0">
                  <a:pos x="35" y="7"/>
                </a:cxn>
                <a:cxn ang="0">
                  <a:pos x="23" y="7"/>
                </a:cxn>
                <a:cxn ang="0">
                  <a:pos x="25" y="9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4"/>
                </a:cxn>
                <a:cxn ang="0">
                  <a:pos x="27" y="16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17" y="23"/>
                </a:cxn>
                <a:cxn ang="0">
                  <a:pos x="11" y="16"/>
                </a:cxn>
                <a:cxn ang="0">
                  <a:pos x="17" y="9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1" y="7"/>
                </a:cxn>
                <a:cxn ang="0">
                  <a:pos x="23" y="7"/>
                </a:cxn>
                <a:cxn ang="0">
                  <a:pos x="35" y="7"/>
                </a:cxn>
                <a:cxn ang="0">
                  <a:pos x="33" y="5"/>
                </a:cxn>
                <a:cxn ang="0">
                  <a:pos x="31" y="3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3" y="3"/>
                </a:cxn>
                <a:cxn ang="0">
                  <a:pos x="0" y="16"/>
                </a:cxn>
                <a:cxn ang="0">
                  <a:pos x="27" y="45"/>
                </a:cxn>
              </a:cxnLst>
              <a:rect l="0" t="0" r="r" b="b"/>
              <a:pathLst>
                <a:path w="54" h="46">
                  <a:moveTo>
                    <a:pt x="27" y="45"/>
                  </a:moveTo>
                  <a:lnTo>
                    <a:pt x="33" y="39"/>
                  </a:lnTo>
                  <a:lnTo>
                    <a:pt x="23" y="28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45" y="28"/>
                  </a:lnTo>
                  <a:lnTo>
                    <a:pt x="53" y="23"/>
                  </a:lnTo>
                  <a:lnTo>
                    <a:pt x="51" y="23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19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23" y="7"/>
                  </a:lnTo>
                  <a:lnTo>
                    <a:pt x="25" y="9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17" y="23"/>
                  </a:lnTo>
                  <a:lnTo>
                    <a:pt x="11" y="16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3" y="3"/>
                  </a:lnTo>
                  <a:lnTo>
                    <a:pt x="0" y="16"/>
                  </a:lnTo>
                  <a:lnTo>
                    <a:pt x="27" y="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38" name="Freeform 194"/>
            <p:cNvSpPr>
              <a:spLocks/>
            </p:cNvSpPr>
            <p:nvPr/>
          </p:nvSpPr>
          <p:spPr bwMode="auto">
            <a:xfrm>
              <a:off x="354" y="231"/>
              <a:ext cx="54" cy="46"/>
            </a:xfrm>
            <a:custGeom>
              <a:avLst/>
              <a:gdLst/>
              <a:ahLst/>
              <a:cxnLst>
                <a:cxn ang="0">
                  <a:pos x="27" y="45"/>
                </a:cxn>
                <a:cxn ang="0">
                  <a:pos x="33" y="39"/>
                </a:cxn>
                <a:cxn ang="0">
                  <a:pos x="23" y="28"/>
                </a:cxn>
                <a:cxn ang="0">
                  <a:pos x="29" y="23"/>
                </a:cxn>
                <a:cxn ang="0">
                  <a:pos x="31" y="21"/>
                </a:cxn>
                <a:cxn ang="0">
                  <a:pos x="33" y="21"/>
                </a:cxn>
                <a:cxn ang="0">
                  <a:pos x="35" y="21"/>
                </a:cxn>
                <a:cxn ang="0">
                  <a:pos x="37" y="23"/>
                </a:cxn>
                <a:cxn ang="0">
                  <a:pos x="39" y="23"/>
                </a:cxn>
                <a:cxn ang="0">
                  <a:pos x="41" y="27"/>
                </a:cxn>
                <a:cxn ang="0">
                  <a:pos x="43" y="27"/>
                </a:cxn>
                <a:cxn ang="0">
                  <a:pos x="43" y="28"/>
                </a:cxn>
                <a:cxn ang="0">
                  <a:pos x="45" y="28"/>
                </a:cxn>
                <a:cxn ang="0">
                  <a:pos x="53" y="23"/>
                </a:cxn>
                <a:cxn ang="0">
                  <a:pos x="51" y="23"/>
                </a:cxn>
                <a:cxn ang="0">
                  <a:pos x="49" y="23"/>
                </a:cxn>
                <a:cxn ang="0">
                  <a:pos x="49" y="21"/>
                </a:cxn>
                <a:cxn ang="0">
                  <a:pos x="47" y="19"/>
                </a:cxn>
                <a:cxn ang="0">
                  <a:pos x="43" y="18"/>
                </a:cxn>
                <a:cxn ang="0">
                  <a:pos x="43" y="16"/>
                </a:cxn>
                <a:cxn ang="0">
                  <a:pos x="41" y="16"/>
                </a:cxn>
                <a:cxn ang="0">
                  <a:pos x="41" y="14"/>
                </a:cxn>
                <a:cxn ang="0">
                  <a:pos x="39" y="14"/>
                </a:cxn>
                <a:cxn ang="0">
                  <a:pos x="37" y="14"/>
                </a:cxn>
                <a:cxn ang="0">
                  <a:pos x="35" y="14"/>
                </a:cxn>
                <a:cxn ang="0">
                  <a:pos x="33" y="14"/>
                </a:cxn>
                <a:cxn ang="0">
                  <a:pos x="35" y="12"/>
                </a:cxn>
                <a:cxn ang="0">
                  <a:pos x="35" y="10"/>
                </a:cxn>
                <a:cxn ang="0">
                  <a:pos x="35" y="9"/>
                </a:cxn>
                <a:cxn ang="0">
                  <a:pos x="35" y="7"/>
                </a:cxn>
                <a:cxn ang="0">
                  <a:pos x="33" y="5"/>
                </a:cxn>
                <a:cxn ang="0">
                  <a:pos x="31" y="3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3" y="3"/>
                </a:cxn>
                <a:cxn ang="0">
                  <a:pos x="0" y="16"/>
                </a:cxn>
                <a:cxn ang="0">
                  <a:pos x="27" y="45"/>
                </a:cxn>
              </a:cxnLst>
              <a:rect l="0" t="0" r="r" b="b"/>
              <a:pathLst>
                <a:path w="54" h="46">
                  <a:moveTo>
                    <a:pt x="27" y="45"/>
                  </a:moveTo>
                  <a:lnTo>
                    <a:pt x="33" y="39"/>
                  </a:lnTo>
                  <a:lnTo>
                    <a:pt x="23" y="28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45" y="28"/>
                  </a:lnTo>
                  <a:lnTo>
                    <a:pt x="53" y="23"/>
                  </a:lnTo>
                  <a:lnTo>
                    <a:pt x="51" y="23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7" y="19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3" y="3"/>
                  </a:lnTo>
                  <a:lnTo>
                    <a:pt x="0" y="16"/>
                  </a:lnTo>
                  <a:lnTo>
                    <a:pt x="27" y="4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39" name="Freeform 195"/>
            <p:cNvSpPr>
              <a:spLocks/>
            </p:cNvSpPr>
            <p:nvPr/>
          </p:nvSpPr>
          <p:spPr bwMode="auto">
            <a:xfrm>
              <a:off x="366" y="238"/>
              <a:ext cx="32" cy="3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0" y="16"/>
                </a:cxn>
                <a:cxn ang="0">
                  <a:pos x="11" y="6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19" y="0"/>
                </a:cxn>
                <a:cxn ang="0">
                  <a:pos x="23" y="3"/>
                </a:cxn>
                <a:cxn ang="0">
                  <a:pos x="27" y="3"/>
                </a:cxn>
                <a:cxn ang="0">
                  <a:pos x="27" y="6"/>
                </a:cxn>
                <a:cxn ang="0">
                  <a:pos x="31" y="6"/>
                </a:cxn>
                <a:cxn ang="0">
                  <a:pos x="31" y="9"/>
                </a:cxn>
                <a:cxn ang="0">
                  <a:pos x="31" y="12"/>
                </a:cxn>
                <a:cxn ang="0">
                  <a:pos x="31" y="16"/>
                </a:cxn>
                <a:cxn ang="0">
                  <a:pos x="27" y="16"/>
                </a:cxn>
                <a:cxn ang="0">
                  <a:pos x="27" y="19"/>
                </a:cxn>
                <a:cxn ang="0">
                  <a:pos x="11" y="29"/>
                </a:cxn>
              </a:cxnLst>
              <a:rect l="0" t="0" r="r" b="b"/>
              <a:pathLst>
                <a:path w="32" h="30">
                  <a:moveTo>
                    <a:pt x="11" y="29"/>
                  </a:moveTo>
                  <a:lnTo>
                    <a:pt x="0" y="16"/>
                  </a:lnTo>
                  <a:lnTo>
                    <a:pt x="11" y="6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11" y="2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0" name="Freeform 196"/>
            <p:cNvSpPr>
              <a:spLocks/>
            </p:cNvSpPr>
            <p:nvPr/>
          </p:nvSpPr>
          <p:spPr bwMode="auto">
            <a:xfrm>
              <a:off x="405" y="208"/>
              <a:ext cx="42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44"/>
                </a:cxn>
                <a:cxn ang="0">
                  <a:pos x="13" y="40"/>
                </a:cxn>
                <a:cxn ang="0">
                  <a:pos x="11" y="31"/>
                </a:cxn>
                <a:cxn ang="0">
                  <a:pos x="25" y="24"/>
                </a:cxn>
                <a:cxn ang="0">
                  <a:pos x="33" y="29"/>
                </a:cxn>
                <a:cxn ang="0">
                  <a:pos x="41" y="26"/>
                </a:cxn>
                <a:cxn ang="0">
                  <a:pos x="13" y="5"/>
                </a:cxn>
                <a:cxn ang="0">
                  <a:pos x="7" y="8"/>
                </a:cxn>
                <a:cxn ang="0">
                  <a:pos x="21" y="21"/>
                </a:cxn>
                <a:cxn ang="0">
                  <a:pos x="11" y="24"/>
                </a:cxn>
                <a:cxn ang="0">
                  <a:pos x="7" y="8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42" h="45">
                  <a:moveTo>
                    <a:pt x="0" y="3"/>
                  </a:moveTo>
                  <a:lnTo>
                    <a:pt x="5" y="44"/>
                  </a:lnTo>
                  <a:lnTo>
                    <a:pt x="13" y="40"/>
                  </a:lnTo>
                  <a:lnTo>
                    <a:pt x="11" y="31"/>
                  </a:lnTo>
                  <a:lnTo>
                    <a:pt x="25" y="24"/>
                  </a:lnTo>
                  <a:lnTo>
                    <a:pt x="33" y="29"/>
                  </a:lnTo>
                  <a:lnTo>
                    <a:pt x="41" y="26"/>
                  </a:lnTo>
                  <a:lnTo>
                    <a:pt x="13" y="5"/>
                  </a:lnTo>
                  <a:lnTo>
                    <a:pt x="7" y="8"/>
                  </a:lnTo>
                  <a:lnTo>
                    <a:pt x="21" y="21"/>
                  </a:lnTo>
                  <a:lnTo>
                    <a:pt x="11" y="24"/>
                  </a:lnTo>
                  <a:lnTo>
                    <a:pt x="7" y="8"/>
                  </a:lnTo>
                  <a:lnTo>
                    <a:pt x="13" y="5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1" name="Freeform 197"/>
            <p:cNvSpPr>
              <a:spLocks/>
            </p:cNvSpPr>
            <p:nvPr/>
          </p:nvSpPr>
          <p:spPr bwMode="auto">
            <a:xfrm>
              <a:off x="405" y="208"/>
              <a:ext cx="42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44"/>
                </a:cxn>
                <a:cxn ang="0">
                  <a:pos x="13" y="40"/>
                </a:cxn>
                <a:cxn ang="0">
                  <a:pos x="11" y="31"/>
                </a:cxn>
                <a:cxn ang="0">
                  <a:pos x="25" y="24"/>
                </a:cxn>
                <a:cxn ang="0">
                  <a:pos x="33" y="29"/>
                </a:cxn>
                <a:cxn ang="0">
                  <a:pos x="41" y="26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42" h="45">
                  <a:moveTo>
                    <a:pt x="0" y="3"/>
                  </a:moveTo>
                  <a:lnTo>
                    <a:pt x="5" y="44"/>
                  </a:lnTo>
                  <a:lnTo>
                    <a:pt x="13" y="40"/>
                  </a:lnTo>
                  <a:lnTo>
                    <a:pt x="11" y="31"/>
                  </a:lnTo>
                  <a:lnTo>
                    <a:pt x="25" y="24"/>
                  </a:lnTo>
                  <a:lnTo>
                    <a:pt x="33" y="29"/>
                  </a:lnTo>
                  <a:lnTo>
                    <a:pt x="41" y="26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2" name="Freeform 198"/>
            <p:cNvSpPr>
              <a:spLocks/>
            </p:cNvSpPr>
            <p:nvPr/>
          </p:nvSpPr>
          <p:spPr bwMode="auto">
            <a:xfrm>
              <a:off x="411" y="217"/>
              <a:ext cx="32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8"/>
                </a:cxn>
                <a:cxn ang="0">
                  <a:pos x="8" y="28"/>
                </a:cxn>
                <a:cxn ang="0">
                  <a:pos x="0" y="0"/>
                </a:cxn>
              </a:cxnLst>
              <a:rect l="0" t="0" r="r" b="b"/>
              <a:pathLst>
                <a:path w="32" h="29">
                  <a:moveTo>
                    <a:pt x="0" y="0"/>
                  </a:moveTo>
                  <a:lnTo>
                    <a:pt x="31" y="18"/>
                  </a:lnTo>
                  <a:lnTo>
                    <a:pt x="8" y="2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3" name="Freeform 199"/>
            <p:cNvSpPr>
              <a:spLocks/>
            </p:cNvSpPr>
            <p:nvPr/>
          </p:nvSpPr>
          <p:spPr bwMode="auto">
            <a:xfrm>
              <a:off x="426" y="189"/>
              <a:ext cx="36" cy="43"/>
            </a:xfrm>
            <a:custGeom>
              <a:avLst/>
              <a:gdLst/>
              <a:ahLst/>
              <a:cxnLst>
                <a:cxn ang="0">
                  <a:pos x="27" y="42"/>
                </a:cxn>
                <a:cxn ang="0">
                  <a:pos x="35" y="38"/>
                </a:cxn>
                <a:cxn ang="0">
                  <a:pos x="21" y="10"/>
                </a:cxn>
                <a:cxn ang="0">
                  <a:pos x="33" y="7"/>
                </a:cxn>
                <a:cxn ang="0">
                  <a:pos x="29" y="0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13" y="14"/>
                </a:cxn>
                <a:cxn ang="0">
                  <a:pos x="27" y="42"/>
                </a:cxn>
              </a:cxnLst>
              <a:rect l="0" t="0" r="r" b="b"/>
              <a:pathLst>
                <a:path w="36" h="43">
                  <a:moveTo>
                    <a:pt x="27" y="42"/>
                  </a:moveTo>
                  <a:lnTo>
                    <a:pt x="35" y="38"/>
                  </a:lnTo>
                  <a:lnTo>
                    <a:pt x="21" y="10"/>
                  </a:lnTo>
                  <a:lnTo>
                    <a:pt x="33" y="7"/>
                  </a:lnTo>
                  <a:lnTo>
                    <a:pt x="29" y="0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13" y="14"/>
                  </a:lnTo>
                  <a:lnTo>
                    <a:pt x="27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4" name="Freeform 200"/>
            <p:cNvSpPr>
              <a:spLocks/>
            </p:cNvSpPr>
            <p:nvPr/>
          </p:nvSpPr>
          <p:spPr bwMode="auto">
            <a:xfrm>
              <a:off x="466" y="185"/>
              <a:ext cx="32" cy="40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31" y="37"/>
                </a:cxn>
                <a:cxn ang="0">
                  <a:pos x="12" y="0"/>
                </a:cxn>
                <a:cxn ang="0">
                  <a:pos x="0" y="1"/>
                </a:cxn>
                <a:cxn ang="0">
                  <a:pos x="18" y="39"/>
                </a:cxn>
              </a:cxnLst>
              <a:rect l="0" t="0" r="r" b="b"/>
              <a:pathLst>
                <a:path w="32" h="40">
                  <a:moveTo>
                    <a:pt x="18" y="39"/>
                  </a:moveTo>
                  <a:lnTo>
                    <a:pt x="31" y="37"/>
                  </a:lnTo>
                  <a:lnTo>
                    <a:pt x="12" y="0"/>
                  </a:lnTo>
                  <a:lnTo>
                    <a:pt x="0" y="1"/>
                  </a:lnTo>
                  <a:lnTo>
                    <a:pt x="18" y="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5" name="Freeform 201"/>
            <p:cNvSpPr>
              <a:spLocks/>
            </p:cNvSpPr>
            <p:nvPr/>
          </p:nvSpPr>
          <p:spPr bwMode="auto">
            <a:xfrm>
              <a:off x="487" y="177"/>
              <a:ext cx="42" cy="43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3" y="31"/>
                </a:cxn>
                <a:cxn ang="0">
                  <a:pos x="5" y="34"/>
                </a:cxn>
                <a:cxn ang="0">
                  <a:pos x="7" y="36"/>
                </a:cxn>
                <a:cxn ang="0">
                  <a:pos x="11" y="40"/>
                </a:cxn>
                <a:cxn ang="0">
                  <a:pos x="15" y="42"/>
                </a:cxn>
                <a:cxn ang="0">
                  <a:pos x="19" y="42"/>
                </a:cxn>
                <a:cxn ang="0">
                  <a:pos x="23" y="42"/>
                </a:cxn>
                <a:cxn ang="0">
                  <a:pos x="27" y="40"/>
                </a:cxn>
                <a:cxn ang="0">
                  <a:pos x="31" y="40"/>
                </a:cxn>
                <a:cxn ang="0">
                  <a:pos x="35" y="36"/>
                </a:cxn>
                <a:cxn ang="0">
                  <a:pos x="37" y="34"/>
                </a:cxn>
                <a:cxn ang="0">
                  <a:pos x="39" y="31"/>
                </a:cxn>
                <a:cxn ang="0">
                  <a:pos x="41" y="25"/>
                </a:cxn>
                <a:cxn ang="0">
                  <a:pos x="41" y="21"/>
                </a:cxn>
                <a:cxn ang="0">
                  <a:pos x="41" y="18"/>
                </a:cxn>
                <a:cxn ang="0">
                  <a:pos x="39" y="12"/>
                </a:cxn>
                <a:cxn ang="0">
                  <a:pos x="37" y="9"/>
                </a:cxn>
                <a:cxn ang="0">
                  <a:pos x="21" y="7"/>
                </a:cxn>
                <a:cxn ang="0">
                  <a:pos x="25" y="7"/>
                </a:cxn>
                <a:cxn ang="0">
                  <a:pos x="27" y="9"/>
                </a:cxn>
                <a:cxn ang="0">
                  <a:pos x="29" y="12"/>
                </a:cxn>
                <a:cxn ang="0">
                  <a:pos x="31" y="16"/>
                </a:cxn>
                <a:cxn ang="0">
                  <a:pos x="33" y="21"/>
                </a:cxn>
                <a:cxn ang="0">
                  <a:pos x="33" y="25"/>
                </a:cxn>
                <a:cxn ang="0">
                  <a:pos x="31" y="29"/>
                </a:cxn>
                <a:cxn ang="0">
                  <a:pos x="29" y="31"/>
                </a:cxn>
                <a:cxn ang="0">
                  <a:pos x="27" y="32"/>
                </a:cxn>
                <a:cxn ang="0">
                  <a:pos x="23" y="34"/>
                </a:cxn>
                <a:cxn ang="0">
                  <a:pos x="19" y="34"/>
                </a:cxn>
                <a:cxn ang="0">
                  <a:pos x="15" y="32"/>
                </a:cxn>
                <a:cxn ang="0">
                  <a:pos x="13" y="31"/>
                </a:cxn>
                <a:cxn ang="0">
                  <a:pos x="11" y="27"/>
                </a:cxn>
                <a:cxn ang="0">
                  <a:pos x="9" y="21"/>
                </a:cxn>
                <a:cxn ang="0">
                  <a:pos x="9" y="18"/>
                </a:cxn>
                <a:cxn ang="0">
                  <a:pos x="9" y="14"/>
                </a:cxn>
                <a:cxn ang="0">
                  <a:pos x="11" y="10"/>
                </a:cxn>
                <a:cxn ang="0">
                  <a:pos x="15" y="9"/>
                </a:cxn>
                <a:cxn ang="0">
                  <a:pos x="19" y="7"/>
                </a:cxn>
                <a:cxn ang="0">
                  <a:pos x="37" y="7"/>
                </a:cxn>
                <a:cxn ang="0">
                  <a:pos x="33" y="3"/>
                </a:cxn>
                <a:cxn ang="0">
                  <a:pos x="29" y="1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5" y="5"/>
                </a:cxn>
                <a:cxn ang="0">
                  <a:pos x="3" y="9"/>
                </a:cxn>
                <a:cxn ang="0">
                  <a:pos x="1" y="12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1" y="23"/>
                </a:cxn>
              </a:cxnLst>
              <a:rect l="0" t="0" r="r" b="b"/>
              <a:pathLst>
                <a:path w="42" h="43">
                  <a:moveTo>
                    <a:pt x="1" y="23"/>
                  </a:moveTo>
                  <a:lnTo>
                    <a:pt x="1" y="27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41" y="29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5" y="34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5" y="32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6" name="Freeform 202"/>
            <p:cNvSpPr>
              <a:spLocks/>
            </p:cNvSpPr>
            <p:nvPr/>
          </p:nvSpPr>
          <p:spPr bwMode="auto">
            <a:xfrm>
              <a:off x="487" y="177"/>
              <a:ext cx="42" cy="43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1" y="27"/>
                </a:cxn>
                <a:cxn ang="0">
                  <a:pos x="1" y="29"/>
                </a:cxn>
                <a:cxn ang="0">
                  <a:pos x="3" y="31"/>
                </a:cxn>
                <a:cxn ang="0">
                  <a:pos x="3" y="32"/>
                </a:cxn>
                <a:cxn ang="0">
                  <a:pos x="5" y="34"/>
                </a:cxn>
                <a:cxn ang="0">
                  <a:pos x="5" y="36"/>
                </a:cxn>
                <a:cxn ang="0">
                  <a:pos x="7" y="36"/>
                </a:cxn>
                <a:cxn ang="0">
                  <a:pos x="9" y="38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5" y="42"/>
                </a:cxn>
                <a:cxn ang="0">
                  <a:pos x="17" y="42"/>
                </a:cxn>
                <a:cxn ang="0">
                  <a:pos x="19" y="42"/>
                </a:cxn>
                <a:cxn ang="0">
                  <a:pos x="21" y="42"/>
                </a:cxn>
                <a:cxn ang="0">
                  <a:pos x="23" y="42"/>
                </a:cxn>
                <a:cxn ang="0">
                  <a:pos x="25" y="42"/>
                </a:cxn>
                <a:cxn ang="0">
                  <a:pos x="27" y="40"/>
                </a:cxn>
                <a:cxn ang="0">
                  <a:pos x="29" y="40"/>
                </a:cxn>
                <a:cxn ang="0">
                  <a:pos x="31" y="40"/>
                </a:cxn>
                <a:cxn ang="0">
                  <a:pos x="33" y="38"/>
                </a:cxn>
                <a:cxn ang="0">
                  <a:pos x="35" y="36"/>
                </a:cxn>
                <a:cxn ang="0">
                  <a:pos x="37" y="36"/>
                </a:cxn>
                <a:cxn ang="0">
                  <a:pos x="37" y="34"/>
                </a:cxn>
                <a:cxn ang="0">
                  <a:pos x="39" y="32"/>
                </a:cxn>
                <a:cxn ang="0">
                  <a:pos x="39" y="31"/>
                </a:cxn>
                <a:cxn ang="0">
                  <a:pos x="41" y="29"/>
                </a:cxn>
                <a:cxn ang="0">
                  <a:pos x="41" y="25"/>
                </a:cxn>
                <a:cxn ang="0">
                  <a:pos x="41" y="23"/>
                </a:cxn>
                <a:cxn ang="0">
                  <a:pos x="41" y="21"/>
                </a:cxn>
                <a:cxn ang="0">
                  <a:pos x="41" y="20"/>
                </a:cxn>
                <a:cxn ang="0">
                  <a:pos x="41" y="18"/>
                </a:cxn>
                <a:cxn ang="0">
                  <a:pos x="41" y="14"/>
                </a:cxn>
                <a:cxn ang="0">
                  <a:pos x="39" y="12"/>
                </a:cxn>
                <a:cxn ang="0">
                  <a:pos x="39" y="10"/>
                </a:cxn>
                <a:cxn ang="0">
                  <a:pos x="37" y="9"/>
                </a:cxn>
                <a:cxn ang="0">
                  <a:pos x="37" y="7"/>
                </a:cxn>
                <a:cxn ang="0">
                  <a:pos x="35" y="5"/>
                </a:cxn>
                <a:cxn ang="0">
                  <a:pos x="33" y="3"/>
                </a:cxn>
                <a:cxn ang="0">
                  <a:pos x="31" y="1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1" y="23"/>
                </a:cxn>
              </a:cxnLst>
              <a:rect l="0" t="0" r="r" b="b"/>
              <a:pathLst>
                <a:path w="42" h="43">
                  <a:moveTo>
                    <a:pt x="1" y="23"/>
                  </a:moveTo>
                  <a:lnTo>
                    <a:pt x="1" y="27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41" y="29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7" name="Freeform 203"/>
            <p:cNvSpPr>
              <a:spLocks/>
            </p:cNvSpPr>
            <p:nvPr/>
          </p:nvSpPr>
          <p:spPr bwMode="auto">
            <a:xfrm>
              <a:off x="497" y="185"/>
              <a:ext cx="32" cy="2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5" y="5"/>
                </a:cxn>
                <a:cxn ang="0">
                  <a:pos x="28" y="5"/>
                </a:cxn>
                <a:cxn ang="0">
                  <a:pos x="28" y="9"/>
                </a:cxn>
                <a:cxn ang="0">
                  <a:pos x="28" y="11"/>
                </a:cxn>
                <a:cxn ang="0">
                  <a:pos x="31" y="14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28" y="20"/>
                </a:cxn>
                <a:cxn ang="0">
                  <a:pos x="28" y="22"/>
                </a:cxn>
                <a:cxn ang="0">
                  <a:pos x="25" y="24"/>
                </a:cxn>
                <a:cxn ang="0">
                  <a:pos x="23" y="26"/>
                </a:cxn>
                <a:cxn ang="0">
                  <a:pos x="20" y="26"/>
                </a:cxn>
                <a:cxn ang="0">
                  <a:pos x="18" y="26"/>
                </a:cxn>
                <a:cxn ang="0">
                  <a:pos x="18" y="28"/>
                </a:cxn>
                <a:cxn ang="0">
                  <a:pos x="15" y="28"/>
                </a:cxn>
                <a:cxn ang="0">
                  <a:pos x="12" y="28"/>
                </a:cxn>
                <a:cxn ang="0">
                  <a:pos x="10" y="26"/>
                </a:cxn>
                <a:cxn ang="0">
                  <a:pos x="7" y="26"/>
                </a:cxn>
                <a:cxn ang="0">
                  <a:pos x="5" y="26"/>
                </a:cxn>
                <a:cxn ang="0">
                  <a:pos x="5" y="24"/>
                </a:cxn>
                <a:cxn ang="0">
                  <a:pos x="2" y="22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4"/>
                </a:cxn>
              </a:cxnLst>
              <a:rect l="0" t="0" r="r" b="b"/>
              <a:pathLst>
                <a:path w="32" h="29">
                  <a:moveTo>
                    <a:pt x="0" y="14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5" y="24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8" name="Freeform 204"/>
            <p:cNvSpPr>
              <a:spLocks/>
            </p:cNvSpPr>
            <p:nvPr/>
          </p:nvSpPr>
          <p:spPr bwMode="auto">
            <a:xfrm>
              <a:off x="534" y="177"/>
              <a:ext cx="36" cy="4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9" y="40"/>
                </a:cxn>
                <a:cxn ang="0">
                  <a:pos x="9" y="12"/>
                </a:cxn>
                <a:cxn ang="0">
                  <a:pos x="25" y="40"/>
                </a:cxn>
                <a:cxn ang="0">
                  <a:pos x="35" y="40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7" y="27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40"/>
                </a:cxn>
              </a:cxnLst>
              <a:rect l="0" t="0" r="r" b="b"/>
              <a:pathLst>
                <a:path w="36" h="41">
                  <a:moveTo>
                    <a:pt x="0" y="40"/>
                  </a:moveTo>
                  <a:lnTo>
                    <a:pt x="9" y="40"/>
                  </a:lnTo>
                  <a:lnTo>
                    <a:pt x="9" y="12"/>
                  </a:lnTo>
                  <a:lnTo>
                    <a:pt x="25" y="40"/>
                  </a:lnTo>
                  <a:lnTo>
                    <a:pt x="35" y="40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4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49" name="Freeform 205"/>
            <p:cNvSpPr>
              <a:spLocks/>
            </p:cNvSpPr>
            <p:nvPr/>
          </p:nvSpPr>
          <p:spPr bwMode="auto">
            <a:xfrm>
              <a:off x="577" y="179"/>
              <a:ext cx="36" cy="4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31"/>
                </a:cxn>
                <a:cxn ang="0">
                  <a:pos x="1" y="34"/>
                </a:cxn>
                <a:cxn ang="0">
                  <a:pos x="3" y="36"/>
                </a:cxn>
                <a:cxn ang="0">
                  <a:pos x="7" y="40"/>
                </a:cxn>
                <a:cxn ang="0">
                  <a:pos x="11" y="42"/>
                </a:cxn>
                <a:cxn ang="0">
                  <a:pos x="15" y="42"/>
                </a:cxn>
                <a:cxn ang="0">
                  <a:pos x="21" y="42"/>
                </a:cxn>
                <a:cxn ang="0">
                  <a:pos x="25" y="42"/>
                </a:cxn>
                <a:cxn ang="0">
                  <a:pos x="29" y="40"/>
                </a:cxn>
                <a:cxn ang="0">
                  <a:pos x="31" y="36"/>
                </a:cxn>
                <a:cxn ang="0">
                  <a:pos x="33" y="32"/>
                </a:cxn>
                <a:cxn ang="0">
                  <a:pos x="33" y="29"/>
                </a:cxn>
                <a:cxn ang="0">
                  <a:pos x="31" y="25"/>
                </a:cxn>
                <a:cxn ang="0">
                  <a:pos x="29" y="21"/>
                </a:cxn>
                <a:cxn ang="0">
                  <a:pos x="25" y="20"/>
                </a:cxn>
                <a:cxn ang="0">
                  <a:pos x="17" y="16"/>
                </a:cxn>
                <a:cxn ang="0">
                  <a:pos x="13" y="12"/>
                </a:cxn>
                <a:cxn ang="0">
                  <a:pos x="11" y="10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23" y="9"/>
                </a:cxn>
                <a:cxn ang="0">
                  <a:pos x="25" y="10"/>
                </a:cxn>
                <a:cxn ang="0">
                  <a:pos x="27" y="14"/>
                </a:cxn>
                <a:cxn ang="0">
                  <a:pos x="35" y="14"/>
                </a:cxn>
                <a:cxn ang="0">
                  <a:pos x="35" y="10"/>
                </a:cxn>
                <a:cxn ang="0">
                  <a:pos x="33" y="9"/>
                </a:cxn>
                <a:cxn ang="0">
                  <a:pos x="33" y="5"/>
                </a:cxn>
                <a:cxn ang="0">
                  <a:pos x="29" y="3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7" y="3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3" y="14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3" y="23"/>
                </a:cxn>
                <a:cxn ang="0">
                  <a:pos x="19" y="25"/>
                </a:cxn>
                <a:cxn ang="0">
                  <a:pos x="23" y="27"/>
                </a:cxn>
                <a:cxn ang="0">
                  <a:pos x="25" y="31"/>
                </a:cxn>
                <a:cxn ang="0">
                  <a:pos x="23" y="32"/>
                </a:cxn>
                <a:cxn ang="0">
                  <a:pos x="21" y="34"/>
                </a:cxn>
                <a:cxn ang="0">
                  <a:pos x="17" y="34"/>
                </a:cxn>
                <a:cxn ang="0">
                  <a:pos x="11" y="32"/>
                </a:cxn>
                <a:cxn ang="0">
                  <a:pos x="9" y="31"/>
                </a:cxn>
                <a:cxn ang="0">
                  <a:pos x="7" y="29"/>
                </a:cxn>
                <a:cxn ang="0">
                  <a:pos x="0" y="25"/>
                </a:cxn>
              </a:cxnLst>
              <a:rect l="0" t="0" r="r" b="b"/>
              <a:pathLst>
                <a:path w="36" h="43">
                  <a:moveTo>
                    <a:pt x="0" y="25"/>
                  </a:move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9" y="40"/>
                  </a:lnTo>
                  <a:lnTo>
                    <a:pt x="29" y="38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17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3" y="32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0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0" name="Freeform 206"/>
            <p:cNvSpPr>
              <a:spLocks/>
            </p:cNvSpPr>
            <p:nvPr/>
          </p:nvSpPr>
          <p:spPr bwMode="auto">
            <a:xfrm>
              <a:off x="649" y="206"/>
              <a:ext cx="42" cy="47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37" y="30"/>
                </a:cxn>
                <a:cxn ang="0">
                  <a:pos x="17" y="26"/>
                </a:cxn>
                <a:cxn ang="0">
                  <a:pos x="25" y="31"/>
                </a:cxn>
                <a:cxn ang="0">
                  <a:pos x="21" y="33"/>
                </a:cxn>
                <a:cxn ang="0">
                  <a:pos x="17" y="33"/>
                </a:cxn>
                <a:cxn ang="0">
                  <a:pos x="13" y="31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4"/>
                </a:cxn>
                <a:cxn ang="0">
                  <a:pos x="9" y="21"/>
                </a:cxn>
                <a:cxn ang="0">
                  <a:pos x="9" y="17"/>
                </a:cxn>
                <a:cxn ang="0">
                  <a:pos x="11" y="14"/>
                </a:cxn>
                <a:cxn ang="0">
                  <a:pos x="13" y="12"/>
                </a:cxn>
                <a:cxn ang="0">
                  <a:pos x="17" y="10"/>
                </a:cxn>
                <a:cxn ang="0">
                  <a:pos x="19" y="8"/>
                </a:cxn>
                <a:cxn ang="0">
                  <a:pos x="23" y="8"/>
                </a:cxn>
                <a:cxn ang="0">
                  <a:pos x="27" y="8"/>
                </a:cxn>
                <a:cxn ang="0">
                  <a:pos x="29" y="10"/>
                </a:cxn>
                <a:cxn ang="0">
                  <a:pos x="31" y="14"/>
                </a:cxn>
                <a:cxn ang="0">
                  <a:pos x="33" y="15"/>
                </a:cxn>
                <a:cxn ang="0">
                  <a:pos x="33" y="19"/>
                </a:cxn>
                <a:cxn ang="0">
                  <a:pos x="41" y="23"/>
                </a:cxn>
                <a:cxn ang="0">
                  <a:pos x="41" y="19"/>
                </a:cxn>
                <a:cxn ang="0">
                  <a:pos x="41" y="15"/>
                </a:cxn>
                <a:cxn ang="0">
                  <a:pos x="41" y="12"/>
                </a:cxn>
                <a:cxn ang="0">
                  <a:pos x="37" y="8"/>
                </a:cxn>
                <a:cxn ang="0">
                  <a:pos x="35" y="7"/>
                </a:cxn>
                <a:cxn ang="0">
                  <a:pos x="29" y="3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3" y="3"/>
                </a:cxn>
                <a:cxn ang="0">
                  <a:pos x="9" y="5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1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1" y="33"/>
                </a:cxn>
                <a:cxn ang="0">
                  <a:pos x="3" y="35"/>
                </a:cxn>
                <a:cxn ang="0">
                  <a:pos x="7" y="37"/>
                </a:cxn>
                <a:cxn ang="0">
                  <a:pos x="11" y="38"/>
                </a:cxn>
                <a:cxn ang="0">
                  <a:pos x="15" y="40"/>
                </a:cxn>
                <a:cxn ang="0">
                  <a:pos x="19" y="40"/>
                </a:cxn>
              </a:cxnLst>
              <a:rect l="0" t="0" r="r" b="b"/>
              <a:pathLst>
                <a:path w="42" h="47">
                  <a:moveTo>
                    <a:pt x="21" y="38"/>
                  </a:moveTo>
                  <a:lnTo>
                    <a:pt x="19" y="44"/>
                  </a:lnTo>
                  <a:lnTo>
                    <a:pt x="23" y="46"/>
                  </a:lnTo>
                  <a:lnTo>
                    <a:pt x="37" y="30"/>
                  </a:lnTo>
                  <a:lnTo>
                    <a:pt x="23" y="21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1" y="3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1" name="Freeform 207"/>
            <p:cNvSpPr>
              <a:spLocks/>
            </p:cNvSpPr>
            <p:nvPr/>
          </p:nvSpPr>
          <p:spPr bwMode="auto">
            <a:xfrm>
              <a:off x="679" y="228"/>
              <a:ext cx="47" cy="5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" y="35"/>
                </a:cxn>
                <a:cxn ang="0">
                  <a:pos x="15" y="23"/>
                </a:cxn>
                <a:cxn ang="0">
                  <a:pos x="23" y="28"/>
                </a:cxn>
                <a:cxn ang="0">
                  <a:pos x="24" y="30"/>
                </a:cxn>
                <a:cxn ang="0">
                  <a:pos x="24" y="32"/>
                </a:cxn>
                <a:cxn ang="0">
                  <a:pos x="24" y="33"/>
                </a:cxn>
                <a:cxn ang="0">
                  <a:pos x="24" y="35"/>
                </a:cxn>
                <a:cxn ang="0">
                  <a:pos x="23" y="37"/>
                </a:cxn>
                <a:cxn ang="0">
                  <a:pos x="21" y="41"/>
                </a:cxn>
                <a:cxn ang="0">
                  <a:pos x="19" y="41"/>
                </a:cxn>
                <a:cxn ang="0">
                  <a:pos x="19" y="42"/>
                </a:cxn>
                <a:cxn ang="0">
                  <a:pos x="19" y="44"/>
                </a:cxn>
                <a:cxn ang="0">
                  <a:pos x="24" y="50"/>
                </a:cxn>
                <a:cxn ang="0">
                  <a:pos x="26" y="50"/>
                </a:cxn>
                <a:cxn ang="0">
                  <a:pos x="26" y="48"/>
                </a:cxn>
                <a:cxn ang="0">
                  <a:pos x="26" y="46"/>
                </a:cxn>
                <a:cxn ang="0">
                  <a:pos x="28" y="44"/>
                </a:cxn>
                <a:cxn ang="0">
                  <a:pos x="30" y="41"/>
                </a:cxn>
                <a:cxn ang="0">
                  <a:pos x="32" y="39"/>
                </a:cxn>
                <a:cxn ang="0">
                  <a:pos x="32" y="37"/>
                </a:cxn>
                <a:cxn ang="0">
                  <a:pos x="32" y="35"/>
                </a:cxn>
                <a:cxn ang="0">
                  <a:pos x="34" y="35"/>
                </a:cxn>
                <a:cxn ang="0">
                  <a:pos x="34" y="33"/>
                </a:cxn>
                <a:cxn ang="0">
                  <a:pos x="32" y="33"/>
                </a:cxn>
                <a:cxn ang="0">
                  <a:pos x="32" y="32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38" y="32"/>
                </a:cxn>
                <a:cxn ang="0">
                  <a:pos x="40" y="32"/>
                </a:cxn>
                <a:cxn ang="0">
                  <a:pos x="40" y="30"/>
                </a:cxn>
                <a:cxn ang="0">
                  <a:pos x="42" y="30"/>
                </a:cxn>
                <a:cxn ang="0">
                  <a:pos x="44" y="28"/>
                </a:cxn>
                <a:cxn ang="0">
                  <a:pos x="46" y="26"/>
                </a:cxn>
                <a:cxn ang="0">
                  <a:pos x="46" y="25"/>
                </a:cxn>
                <a:cxn ang="0">
                  <a:pos x="46" y="23"/>
                </a:cxn>
                <a:cxn ang="0">
                  <a:pos x="46" y="21"/>
                </a:cxn>
                <a:cxn ang="0">
                  <a:pos x="46" y="19"/>
                </a:cxn>
                <a:cxn ang="0">
                  <a:pos x="46" y="17"/>
                </a:cxn>
                <a:cxn ang="0">
                  <a:pos x="44" y="16"/>
                </a:cxn>
                <a:cxn ang="0">
                  <a:pos x="42" y="14"/>
                </a:cxn>
                <a:cxn ang="0">
                  <a:pos x="40" y="12"/>
                </a:cxn>
                <a:cxn ang="0">
                  <a:pos x="38" y="10"/>
                </a:cxn>
                <a:cxn ang="0">
                  <a:pos x="26" y="10"/>
                </a:cxn>
                <a:cxn ang="0">
                  <a:pos x="34" y="16"/>
                </a:cxn>
                <a:cxn ang="0">
                  <a:pos x="36" y="17"/>
                </a:cxn>
                <a:cxn ang="0">
                  <a:pos x="38" y="19"/>
                </a:cxn>
                <a:cxn ang="0">
                  <a:pos x="38" y="21"/>
                </a:cxn>
                <a:cxn ang="0">
                  <a:pos x="38" y="23"/>
                </a:cxn>
                <a:cxn ang="0">
                  <a:pos x="36" y="23"/>
                </a:cxn>
                <a:cxn ang="0">
                  <a:pos x="36" y="25"/>
                </a:cxn>
                <a:cxn ang="0">
                  <a:pos x="34" y="25"/>
                </a:cxn>
                <a:cxn ang="0">
                  <a:pos x="32" y="26"/>
                </a:cxn>
                <a:cxn ang="0">
                  <a:pos x="30" y="25"/>
                </a:cxn>
                <a:cxn ang="0">
                  <a:pos x="28" y="25"/>
                </a:cxn>
                <a:cxn ang="0">
                  <a:pos x="28" y="23"/>
                </a:cxn>
                <a:cxn ang="0">
                  <a:pos x="21" y="17"/>
                </a:cxn>
                <a:cxn ang="0">
                  <a:pos x="26" y="10"/>
                </a:cxn>
                <a:cxn ang="0">
                  <a:pos x="38" y="10"/>
                </a:cxn>
                <a:cxn ang="0">
                  <a:pos x="24" y="0"/>
                </a:cxn>
                <a:cxn ang="0">
                  <a:pos x="0" y="30"/>
                </a:cxn>
              </a:cxnLst>
              <a:rect l="0" t="0" r="r" b="b"/>
              <a:pathLst>
                <a:path w="47" h="51">
                  <a:moveTo>
                    <a:pt x="0" y="30"/>
                  </a:moveTo>
                  <a:lnTo>
                    <a:pt x="5" y="35"/>
                  </a:lnTo>
                  <a:lnTo>
                    <a:pt x="15" y="23"/>
                  </a:lnTo>
                  <a:lnTo>
                    <a:pt x="23" y="28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3" y="37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0" y="41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0" y="12"/>
                  </a:lnTo>
                  <a:lnTo>
                    <a:pt x="38" y="10"/>
                  </a:lnTo>
                  <a:lnTo>
                    <a:pt x="26" y="10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4" y="25"/>
                  </a:lnTo>
                  <a:lnTo>
                    <a:pt x="32" y="26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1" y="17"/>
                  </a:lnTo>
                  <a:lnTo>
                    <a:pt x="26" y="10"/>
                  </a:lnTo>
                  <a:lnTo>
                    <a:pt x="38" y="10"/>
                  </a:lnTo>
                  <a:lnTo>
                    <a:pt x="24" y="0"/>
                  </a:lnTo>
                  <a:lnTo>
                    <a:pt x="0" y="3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2" name="Freeform 208"/>
            <p:cNvSpPr>
              <a:spLocks/>
            </p:cNvSpPr>
            <p:nvPr/>
          </p:nvSpPr>
          <p:spPr bwMode="auto">
            <a:xfrm>
              <a:off x="679" y="228"/>
              <a:ext cx="47" cy="5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" y="35"/>
                </a:cxn>
                <a:cxn ang="0">
                  <a:pos x="15" y="23"/>
                </a:cxn>
                <a:cxn ang="0">
                  <a:pos x="23" y="28"/>
                </a:cxn>
                <a:cxn ang="0">
                  <a:pos x="24" y="30"/>
                </a:cxn>
                <a:cxn ang="0">
                  <a:pos x="24" y="32"/>
                </a:cxn>
                <a:cxn ang="0">
                  <a:pos x="24" y="33"/>
                </a:cxn>
                <a:cxn ang="0">
                  <a:pos x="24" y="35"/>
                </a:cxn>
                <a:cxn ang="0">
                  <a:pos x="23" y="37"/>
                </a:cxn>
                <a:cxn ang="0">
                  <a:pos x="21" y="41"/>
                </a:cxn>
                <a:cxn ang="0">
                  <a:pos x="19" y="41"/>
                </a:cxn>
                <a:cxn ang="0">
                  <a:pos x="19" y="42"/>
                </a:cxn>
                <a:cxn ang="0">
                  <a:pos x="19" y="44"/>
                </a:cxn>
                <a:cxn ang="0">
                  <a:pos x="24" y="50"/>
                </a:cxn>
                <a:cxn ang="0">
                  <a:pos x="26" y="50"/>
                </a:cxn>
                <a:cxn ang="0">
                  <a:pos x="26" y="48"/>
                </a:cxn>
                <a:cxn ang="0">
                  <a:pos x="26" y="46"/>
                </a:cxn>
                <a:cxn ang="0">
                  <a:pos x="28" y="44"/>
                </a:cxn>
                <a:cxn ang="0">
                  <a:pos x="30" y="41"/>
                </a:cxn>
                <a:cxn ang="0">
                  <a:pos x="32" y="39"/>
                </a:cxn>
                <a:cxn ang="0">
                  <a:pos x="32" y="37"/>
                </a:cxn>
                <a:cxn ang="0">
                  <a:pos x="32" y="35"/>
                </a:cxn>
                <a:cxn ang="0">
                  <a:pos x="34" y="35"/>
                </a:cxn>
                <a:cxn ang="0">
                  <a:pos x="34" y="33"/>
                </a:cxn>
                <a:cxn ang="0">
                  <a:pos x="32" y="33"/>
                </a:cxn>
                <a:cxn ang="0">
                  <a:pos x="32" y="32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38" y="32"/>
                </a:cxn>
                <a:cxn ang="0">
                  <a:pos x="40" y="32"/>
                </a:cxn>
                <a:cxn ang="0">
                  <a:pos x="40" y="30"/>
                </a:cxn>
                <a:cxn ang="0">
                  <a:pos x="42" y="30"/>
                </a:cxn>
                <a:cxn ang="0">
                  <a:pos x="44" y="28"/>
                </a:cxn>
                <a:cxn ang="0">
                  <a:pos x="46" y="26"/>
                </a:cxn>
                <a:cxn ang="0">
                  <a:pos x="46" y="25"/>
                </a:cxn>
                <a:cxn ang="0">
                  <a:pos x="46" y="23"/>
                </a:cxn>
                <a:cxn ang="0">
                  <a:pos x="46" y="21"/>
                </a:cxn>
                <a:cxn ang="0">
                  <a:pos x="46" y="19"/>
                </a:cxn>
                <a:cxn ang="0">
                  <a:pos x="46" y="17"/>
                </a:cxn>
                <a:cxn ang="0">
                  <a:pos x="44" y="16"/>
                </a:cxn>
                <a:cxn ang="0">
                  <a:pos x="42" y="14"/>
                </a:cxn>
                <a:cxn ang="0">
                  <a:pos x="40" y="12"/>
                </a:cxn>
                <a:cxn ang="0">
                  <a:pos x="24" y="0"/>
                </a:cxn>
                <a:cxn ang="0">
                  <a:pos x="0" y="30"/>
                </a:cxn>
              </a:cxnLst>
              <a:rect l="0" t="0" r="r" b="b"/>
              <a:pathLst>
                <a:path w="47" h="51">
                  <a:moveTo>
                    <a:pt x="0" y="30"/>
                  </a:moveTo>
                  <a:lnTo>
                    <a:pt x="5" y="35"/>
                  </a:lnTo>
                  <a:lnTo>
                    <a:pt x="15" y="23"/>
                  </a:lnTo>
                  <a:lnTo>
                    <a:pt x="23" y="28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3" y="37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0" y="41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0" y="12"/>
                  </a:lnTo>
                  <a:lnTo>
                    <a:pt x="24" y="0"/>
                  </a:lnTo>
                  <a:lnTo>
                    <a:pt x="0" y="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3" name="Freeform 209"/>
            <p:cNvSpPr>
              <a:spLocks/>
            </p:cNvSpPr>
            <p:nvPr/>
          </p:nvSpPr>
          <p:spPr bwMode="auto">
            <a:xfrm>
              <a:off x="700" y="238"/>
              <a:ext cx="33" cy="3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0" y="0"/>
                </a:cxn>
                <a:cxn ang="0">
                  <a:pos x="24" y="10"/>
                </a:cxn>
                <a:cxn ang="0">
                  <a:pos x="28" y="14"/>
                </a:cxn>
                <a:cxn ang="0">
                  <a:pos x="32" y="14"/>
                </a:cxn>
                <a:cxn ang="0">
                  <a:pos x="32" y="18"/>
                </a:cxn>
                <a:cxn ang="0">
                  <a:pos x="32" y="21"/>
                </a:cxn>
                <a:cxn ang="0">
                  <a:pos x="28" y="25"/>
                </a:cxn>
                <a:cxn ang="0">
                  <a:pos x="24" y="29"/>
                </a:cxn>
                <a:cxn ang="0">
                  <a:pos x="21" y="29"/>
                </a:cxn>
                <a:cxn ang="0">
                  <a:pos x="17" y="29"/>
                </a:cxn>
                <a:cxn ang="0">
                  <a:pos x="14" y="29"/>
                </a:cxn>
                <a:cxn ang="0">
                  <a:pos x="14" y="25"/>
                </a:cxn>
                <a:cxn ang="0">
                  <a:pos x="0" y="14"/>
                </a:cxn>
              </a:cxnLst>
              <a:rect l="0" t="0" r="r" b="b"/>
              <a:pathLst>
                <a:path w="33" h="30">
                  <a:moveTo>
                    <a:pt x="0" y="14"/>
                  </a:moveTo>
                  <a:lnTo>
                    <a:pt x="10" y="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2" y="18"/>
                  </a:lnTo>
                  <a:lnTo>
                    <a:pt x="32" y="21"/>
                  </a:lnTo>
                  <a:lnTo>
                    <a:pt x="28" y="25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4" y="25"/>
                  </a:lnTo>
                  <a:lnTo>
                    <a:pt x="0" y="1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4" name="Freeform 210"/>
            <p:cNvSpPr>
              <a:spLocks/>
            </p:cNvSpPr>
            <p:nvPr/>
          </p:nvSpPr>
          <p:spPr bwMode="auto">
            <a:xfrm>
              <a:off x="714" y="260"/>
              <a:ext cx="44" cy="40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3" y="8"/>
                </a:cxn>
                <a:cxn ang="0">
                  <a:pos x="1" y="14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7" y="35"/>
                </a:cxn>
                <a:cxn ang="0">
                  <a:pos x="11" y="37"/>
                </a:cxn>
                <a:cxn ang="0">
                  <a:pos x="15" y="39"/>
                </a:cxn>
                <a:cxn ang="0">
                  <a:pos x="19" y="39"/>
                </a:cxn>
                <a:cxn ang="0">
                  <a:pos x="23" y="39"/>
                </a:cxn>
                <a:cxn ang="0">
                  <a:pos x="27" y="39"/>
                </a:cxn>
                <a:cxn ang="0">
                  <a:pos x="31" y="35"/>
                </a:cxn>
                <a:cxn ang="0">
                  <a:pos x="35" y="33"/>
                </a:cxn>
                <a:cxn ang="0">
                  <a:pos x="39" y="30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3" y="19"/>
                </a:cxn>
                <a:cxn ang="0">
                  <a:pos x="43" y="14"/>
                </a:cxn>
                <a:cxn ang="0">
                  <a:pos x="41" y="10"/>
                </a:cxn>
                <a:cxn ang="0">
                  <a:pos x="39" y="7"/>
                </a:cxn>
                <a:cxn ang="0">
                  <a:pos x="27" y="7"/>
                </a:cxn>
                <a:cxn ang="0">
                  <a:pos x="29" y="8"/>
                </a:cxn>
                <a:cxn ang="0">
                  <a:pos x="33" y="10"/>
                </a:cxn>
                <a:cxn ang="0">
                  <a:pos x="35" y="14"/>
                </a:cxn>
                <a:cxn ang="0">
                  <a:pos x="35" y="17"/>
                </a:cxn>
                <a:cxn ang="0">
                  <a:pos x="35" y="21"/>
                </a:cxn>
                <a:cxn ang="0">
                  <a:pos x="33" y="24"/>
                </a:cxn>
                <a:cxn ang="0">
                  <a:pos x="31" y="26"/>
                </a:cxn>
                <a:cxn ang="0">
                  <a:pos x="27" y="30"/>
                </a:cxn>
                <a:cxn ang="0">
                  <a:pos x="21" y="31"/>
                </a:cxn>
                <a:cxn ang="0">
                  <a:pos x="17" y="31"/>
                </a:cxn>
                <a:cxn ang="0">
                  <a:pos x="15" y="30"/>
                </a:cxn>
                <a:cxn ang="0">
                  <a:pos x="11" y="28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9" y="15"/>
                </a:cxn>
                <a:cxn ang="0">
                  <a:pos x="13" y="12"/>
                </a:cxn>
                <a:cxn ang="0">
                  <a:pos x="17" y="8"/>
                </a:cxn>
                <a:cxn ang="0">
                  <a:pos x="19" y="7"/>
                </a:cxn>
                <a:cxn ang="0">
                  <a:pos x="23" y="7"/>
                </a:cxn>
                <a:cxn ang="0">
                  <a:pos x="39" y="5"/>
                </a:cxn>
                <a:cxn ang="0">
                  <a:pos x="35" y="3"/>
                </a:cxn>
                <a:cxn ang="0">
                  <a:pos x="31" y="1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11" y="3"/>
                </a:cxn>
              </a:cxnLst>
              <a:rect l="0" t="0" r="r" b="b"/>
              <a:pathLst>
                <a:path w="44" h="40">
                  <a:moveTo>
                    <a:pt x="7" y="5"/>
                  </a:moveTo>
                  <a:lnTo>
                    <a:pt x="7" y="7"/>
                  </a:lnTo>
                  <a:lnTo>
                    <a:pt x="5" y="8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1" y="8"/>
                  </a:lnTo>
                  <a:lnTo>
                    <a:pt x="3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1" y="28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7" y="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5" name="Freeform 211"/>
            <p:cNvSpPr>
              <a:spLocks/>
            </p:cNvSpPr>
            <p:nvPr/>
          </p:nvSpPr>
          <p:spPr bwMode="auto">
            <a:xfrm>
              <a:off x="714" y="260"/>
              <a:ext cx="44" cy="40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7"/>
                </a:cxn>
                <a:cxn ang="0">
                  <a:pos x="5" y="8"/>
                </a:cxn>
                <a:cxn ang="0">
                  <a:pos x="3" y="8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1" y="24"/>
                </a:cxn>
                <a:cxn ang="0">
                  <a:pos x="1" y="26"/>
                </a:cxn>
                <a:cxn ang="0">
                  <a:pos x="1" y="28"/>
                </a:cxn>
                <a:cxn ang="0">
                  <a:pos x="3" y="30"/>
                </a:cxn>
                <a:cxn ang="0">
                  <a:pos x="3" y="31"/>
                </a:cxn>
                <a:cxn ang="0">
                  <a:pos x="5" y="31"/>
                </a:cxn>
                <a:cxn ang="0">
                  <a:pos x="7" y="33"/>
                </a:cxn>
                <a:cxn ang="0">
                  <a:pos x="7" y="35"/>
                </a:cxn>
                <a:cxn ang="0">
                  <a:pos x="9" y="35"/>
                </a:cxn>
                <a:cxn ang="0">
                  <a:pos x="11" y="37"/>
                </a:cxn>
                <a:cxn ang="0">
                  <a:pos x="13" y="39"/>
                </a:cxn>
                <a:cxn ang="0">
                  <a:pos x="15" y="39"/>
                </a:cxn>
                <a:cxn ang="0">
                  <a:pos x="17" y="39"/>
                </a:cxn>
                <a:cxn ang="0">
                  <a:pos x="19" y="39"/>
                </a:cxn>
                <a:cxn ang="0">
                  <a:pos x="21" y="39"/>
                </a:cxn>
                <a:cxn ang="0">
                  <a:pos x="23" y="39"/>
                </a:cxn>
                <a:cxn ang="0">
                  <a:pos x="25" y="39"/>
                </a:cxn>
                <a:cxn ang="0">
                  <a:pos x="27" y="39"/>
                </a:cxn>
                <a:cxn ang="0">
                  <a:pos x="29" y="37"/>
                </a:cxn>
                <a:cxn ang="0">
                  <a:pos x="31" y="35"/>
                </a:cxn>
                <a:cxn ang="0">
                  <a:pos x="33" y="35"/>
                </a:cxn>
                <a:cxn ang="0">
                  <a:pos x="35" y="33"/>
                </a:cxn>
                <a:cxn ang="0">
                  <a:pos x="37" y="31"/>
                </a:cxn>
                <a:cxn ang="0">
                  <a:pos x="39" y="30"/>
                </a:cxn>
                <a:cxn ang="0">
                  <a:pos x="39" y="28"/>
                </a:cxn>
                <a:cxn ang="0">
                  <a:pos x="41" y="26"/>
                </a:cxn>
                <a:cxn ang="0">
                  <a:pos x="41" y="24"/>
                </a:cxn>
                <a:cxn ang="0">
                  <a:pos x="43" y="23"/>
                </a:cxn>
                <a:cxn ang="0">
                  <a:pos x="43" y="21"/>
                </a:cxn>
                <a:cxn ang="0">
                  <a:pos x="43" y="19"/>
                </a:cxn>
                <a:cxn ang="0">
                  <a:pos x="43" y="17"/>
                </a:cxn>
                <a:cxn ang="0">
                  <a:pos x="43" y="14"/>
                </a:cxn>
                <a:cxn ang="0">
                  <a:pos x="43" y="12"/>
                </a:cxn>
                <a:cxn ang="0">
                  <a:pos x="41" y="10"/>
                </a:cxn>
                <a:cxn ang="0">
                  <a:pos x="41" y="8"/>
                </a:cxn>
                <a:cxn ang="0">
                  <a:pos x="39" y="7"/>
                </a:cxn>
                <a:cxn ang="0">
                  <a:pos x="39" y="5"/>
                </a:cxn>
                <a:cxn ang="0">
                  <a:pos x="37" y="5"/>
                </a:cxn>
                <a:cxn ang="0">
                  <a:pos x="35" y="3"/>
                </a:cxn>
                <a:cxn ang="0">
                  <a:pos x="33" y="1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7" y="5"/>
                </a:cxn>
              </a:cxnLst>
              <a:rect l="0" t="0" r="r" b="b"/>
              <a:pathLst>
                <a:path w="44" h="40">
                  <a:moveTo>
                    <a:pt x="7" y="5"/>
                  </a:moveTo>
                  <a:lnTo>
                    <a:pt x="7" y="7"/>
                  </a:lnTo>
                  <a:lnTo>
                    <a:pt x="5" y="8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11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7" y="31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1" y="8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7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6" name="Freeform 212"/>
            <p:cNvSpPr>
              <a:spLocks/>
            </p:cNvSpPr>
            <p:nvPr/>
          </p:nvSpPr>
          <p:spPr bwMode="auto">
            <a:xfrm>
              <a:off x="722" y="265"/>
              <a:ext cx="32" cy="3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11" y="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4" y="1"/>
                </a:cxn>
                <a:cxn ang="0">
                  <a:pos x="26" y="3"/>
                </a:cxn>
                <a:cxn ang="0">
                  <a:pos x="28" y="5"/>
                </a:cxn>
                <a:cxn ang="0">
                  <a:pos x="28" y="7"/>
                </a:cxn>
                <a:cxn ang="0">
                  <a:pos x="31" y="9"/>
                </a:cxn>
                <a:cxn ang="0">
                  <a:pos x="31" y="11"/>
                </a:cxn>
                <a:cxn ang="0">
                  <a:pos x="31" y="13"/>
                </a:cxn>
                <a:cxn ang="0">
                  <a:pos x="31" y="15"/>
                </a:cxn>
                <a:cxn ang="0">
                  <a:pos x="31" y="17"/>
                </a:cxn>
                <a:cxn ang="0">
                  <a:pos x="28" y="17"/>
                </a:cxn>
                <a:cxn ang="0">
                  <a:pos x="28" y="19"/>
                </a:cxn>
                <a:cxn ang="0">
                  <a:pos x="28" y="21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9" y="25"/>
                </a:cxn>
                <a:cxn ang="0">
                  <a:pos x="17" y="27"/>
                </a:cxn>
                <a:cxn ang="0">
                  <a:pos x="15" y="29"/>
                </a:cxn>
                <a:cxn ang="0">
                  <a:pos x="13" y="29"/>
                </a:cxn>
                <a:cxn ang="0">
                  <a:pos x="11" y="29"/>
                </a:cxn>
                <a:cxn ang="0">
                  <a:pos x="8" y="29"/>
                </a:cxn>
                <a:cxn ang="0">
                  <a:pos x="8" y="27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6" y="5"/>
                </a:cxn>
              </a:cxnLst>
              <a:rect l="0" t="0" r="r" b="b"/>
              <a:pathLst>
                <a:path w="32" h="30">
                  <a:moveTo>
                    <a:pt x="6" y="5"/>
                  </a:moveTo>
                  <a:lnTo>
                    <a:pt x="11" y="3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4" y="1"/>
                  </a:lnTo>
                  <a:lnTo>
                    <a:pt x="26" y="3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7" name="Freeform 213"/>
            <p:cNvSpPr>
              <a:spLocks/>
            </p:cNvSpPr>
            <p:nvPr/>
          </p:nvSpPr>
          <p:spPr bwMode="auto">
            <a:xfrm>
              <a:off x="739" y="288"/>
              <a:ext cx="49" cy="4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9" y="14"/>
                </a:cxn>
                <a:cxn ang="0">
                  <a:pos x="7" y="14"/>
                </a:cxn>
                <a:cxn ang="0">
                  <a:pos x="5" y="16"/>
                </a:cxn>
                <a:cxn ang="0">
                  <a:pos x="3" y="16"/>
                </a:cxn>
                <a:cxn ang="0">
                  <a:pos x="3" y="18"/>
                </a:cxn>
                <a:cxn ang="0">
                  <a:pos x="1" y="18"/>
                </a:cxn>
                <a:cxn ang="0">
                  <a:pos x="1" y="20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1" y="29"/>
                </a:cxn>
                <a:cxn ang="0">
                  <a:pos x="1" y="31"/>
                </a:cxn>
                <a:cxn ang="0">
                  <a:pos x="1" y="33"/>
                </a:cxn>
                <a:cxn ang="0">
                  <a:pos x="3" y="34"/>
                </a:cxn>
                <a:cxn ang="0">
                  <a:pos x="3" y="36"/>
                </a:cxn>
                <a:cxn ang="0">
                  <a:pos x="5" y="38"/>
                </a:cxn>
                <a:cxn ang="0">
                  <a:pos x="7" y="38"/>
                </a:cxn>
                <a:cxn ang="0">
                  <a:pos x="7" y="40"/>
                </a:cxn>
                <a:cxn ang="0">
                  <a:pos x="9" y="42"/>
                </a:cxn>
                <a:cxn ang="0">
                  <a:pos x="13" y="44"/>
                </a:cxn>
                <a:cxn ang="0">
                  <a:pos x="15" y="44"/>
                </a:cxn>
                <a:cxn ang="0">
                  <a:pos x="17" y="44"/>
                </a:cxn>
                <a:cxn ang="0">
                  <a:pos x="19" y="44"/>
                </a:cxn>
                <a:cxn ang="0">
                  <a:pos x="21" y="42"/>
                </a:cxn>
                <a:cxn ang="0">
                  <a:pos x="23" y="42"/>
                </a:cxn>
                <a:cxn ang="0">
                  <a:pos x="24" y="40"/>
                </a:cxn>
                <a:cxn ang="0">
                  <a:pos x="48" y="27"/>
                </a:cxn>
                <a:cxn ang="0">
                  <a:pos x="44" y="20"/>
                </a:cxn>
                <a:cxn ang="0">
                  <a:pos x="23" y="33"/>
                </a:cxn>
                <a:cxn ang="0">
                  <a:pos x="19" y="34"/>
                </a:cxn>
                <a:cxn ang="0">
                  <a:pos x="17" y="34"/>
                </a:cxn>
                <a:cxn ang="0">
                  <a:pos x="15" y="34"/>
                </a:cxn>
                <a:cxn ang="0">
                  <a:pos x="13" y="34"/>
                </a:cxn>
                <a:cxn ang="0">
                  <a:pos x="11" y="33"/>
                </a:cxn>
                <a:cxn ang="0">
                  <a:pos x="9" y="31"/>
                </a:cxn>
                <a:cxn ang="0">
                  <a:pos x="9" y="29"/>
                </a:cxn>
                <a:cxn ang="0">
                  <a:pos x="9" y="27"/>
                </a:cxn>
                <a:cxn ang="0">
                  <a:pos x="9" y="25"/>
                </a:cxn>
                <a:cxn ang="0">
                  <a:pos x="9" y="23"/>
                </a:cxn>
                <a:cxn ang="0">
                  <a:pos x="9" y="22"/>
                </a:cxn>
                <a:cxn ang="0">
                  <a:pos x="11" y="22"/>
                </a:cxn>
                <a:cxn ang="0">
                  <a:pos x="13" y="20"/>
                </a:cxn>
                <a:cxn ang="0">
                  <a:pos x="36" y="7"/>
                </a:cxn>
                <a:cxn ang="0">
                  <a:pos x="30" y="0"/>
                </a:cxn>
              </a:cxnLst>
              <a:rect l="0" t="0" r="r" b="b"/>
              <a:pathLst>
                <a:path w="49" h="45">
                  <a:moveTo>
                    <a:pt x="30" y="0"/>
                  </a:moveTo>
                  <a:lnTo>
                    <a:pt x="9" y="14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4" y="40"/>
                  </a:lnTo>
                  <a:lnTo>
                    <a:pt x="48" y="27"/>
                  </a:lnTo>
                  <a:lnTo>
                    <a:pt x="44" y="20"/>
                  </a:lnTo>
                  <a:lnTo>
                    <a:pt x="23" y="33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3" y="20"/>
                  </a:lnTo>
                  <a:lnTo>
                    <a:pt x="36" y="7"/>
                  </a:lnTo>
                  <a:lnTo>
                    <a:pt x="3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8" name="Freeform 214"/>
            <p:cNvSpPr>
              <a:spLocks/>
            </p:cNvSpPr>
            <p:nvPr/>
          </p:nvSpPr>
          <p:spPr bwMode="auto">
            <a:xfrm>
              <a:off x="755" y="326"/>
              <a:ext cx="47" cy="35"/>
            </a:xfrm>
            <a:custGeom>
              <a:avLst/>
              <a:gdLst/>
              <a:ahLst/>
              <a:cxnLst>
                <a:cxn ang="0">
                  <a:pos x="15" y="17"/>
                </a:cxn>
                <a:cxn ang="0">
                  <a:pos x="21" y="26"/>
                </a:cxn>
                <a:cxn ang="0">
                  <a:pos x="21" y="28"/>
                </a:cxn>
                <a:cxn ang="0">
                  <a:pos x="23" y="30"/>
                </a:cxn>
                <a:cxn ang="0">
                  <a:pos x="24" y="32"/>
                </a:cxn>
                <a:cxn ang="0">
                  <a:pos x="26" y="32"/>
                </a:cxn>
                <a:cxn ang="0">
                  <a:pos x="28" y="34"/>
                </a:cxn>
                <a:cxn ang="0">
                  <a:pos x="30" y="34"/>
                </a:cxn>
                <a:cxn ang="0">
                  <a:pos x="32" y="34"/>
                </a:cxn>
                <a:cxn ang="0">
                  <a:pos x="34" y="32"/>
                </a:cxn>
                <a:cxn ang="0">
                  <a:pos x="38" y="32"/>
                </a:cxn>
                <a:cxn ang="0">
                  <a:pos x="40" y="30"/>
                </a:cxn>
                <a:cxn ang="0">
                  <a:pos x="42" y="28"/>
                </a:cxn>
                <a:cxn ang="0">
                  <a:pos x="44" y="28"/>
                </a:cxn>
                <a:cxn ang="0">
                  <a:pos x="44" y="26"/>
                </a:cxn>
                <a:cxn ang="0">
                  <a:pos x="46" y="25"/>
                </a:cxn>
                <a:cxn ang="0">
                  <a:pos x="46" y="23"/>
                </a:cxn>
                <a:cxn ang="0">
                  <a:pos x="46" y="21"/>
                </a:cxn>
                <a:cxn ang="0">
                  <a:pos x="46" y="19"/>
                </a:cxn>
                <a:cxn ang="0">
                  <a:pos x="46" y="17"/>
                </a:cxn>
                <a:cxn ang="0">
                  <a:pos x="44" y="17"/>
                </a:cxn>
                <a:cxn ang="0">
                  <a:pos x="44" y="16"/>
                </a:cxn>
                <a:cxn ang="0">
                  <a:pos x="42" y="10"/>
                </a:cxn>
                <a:cxn ang="0">
                  <a:pos x="34" y="10"/>
                </a:cxn>
                <a:cxn ang="0">
                  <a:pos x="38" y="17"/>
                </a:cxn>
                <a:cxn ang="0">
                  <a:pos x="38" y="19"/>
                </a:cxn>
                <a:cxn ang="0">
                  <a:pos x="38" y="21"/>
                </a:cxn>
                <a:cxn ang="0">
                  <a:pos x="36" y="23"/>
                </a:cxn>
                <a:cxn ang="0">
                  <a:pos x="34" y="25"/>
                </a:cxn>
                <a:cxn ang="0">
                  <a:pos x="32" y="25"/>
                </a:cxn>
                <a:cxn ang="0">
                  <a:pos x="30" y="25"/>
                </a:cxn>
                <a:cxn ang="0">
                  <a:pos x="28" y="25"/>
                </a:cxn>
                <a:cxn ang="0">
                  <a:pos x="26" y="25"/>
                </a:cxn>
                <a:cxn ang="0">
                  <a:pos x="26" y="23"/>
                </a:cxn>
                <a:cxn ang="0">
                  <a:pos x="26" y="21"/>
                </a:cxn>
                <a:cxn ang="0">
                  <a:pos x="23" y="14"/>
                </a:cxn>
                <a:cxn ang="0">
                  <a:pos x="34" y="10"/>
                </a:cxn>
                <a:cxn ang="0">
                  <a:pos x="42" y="10"/>
                </a:cxn>
                <a:cxn ang="0">
                  <a:pos x="36" y="0"/>
                </a:cxn>
                <a:cxn ang="0">
                  <a:pos x="0" y="14"/>
                </a:cxn>
                <a:cxn ang="0">
                  <a:pos x="1" y="23"/>
                </a:cxn>
                <a:cxn ang="0">
                  <a:pos x="15" y="17"/>
                </a:cxn>
              </a:cxnLst>
              <a:rect l="0" t="0" r="r" b="b"/>
              <a:pathLst>
                <a:path w="47" h="35">
                  <a:moveTo>
                    <a:pt x="15" y="17"/>
                  </a:moveTo>
                  <a:lnTo>
                    <a:pt x="21" y="26"/>
                  </a:lnTo>
                  <a:lnTo>
                    <a:pt x="21" y="28"/>
                  </a:lnTo>
                  <a:lnTo>
                    <a:pt x="23" y="30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38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0"/>
                  </a:lnTo>
                  <a:lnTo>
                    <a:pt x="34" y="10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21"/>
                  </a:lnTo>
                  <a:lnTo>
                    <a:pt x="23" y="14"/>
                  </a:lnTo>
                  <a:lnTo>
                    <a:pt x="34" y="10"/>
                  </a:lnTo>
                  <a:lnTo>
                    <a:pt x="42" y="10"/>
                  </a:lnTo>
                  <a:lnTo>
                    <a:pt x="36" y="0"/>
                  </a:lnTo>
                  <a:lnTo>
                    <a:pt x="0" y="14"/>
                  </a:lnTo>
                  <a:lnTo>
                    <a:pt x="1" y="23"/>
                  </a:lnTo>
                  <a:lnTo>
                    <a:pt x="15" y="1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59" name="Freeform 215"/>
            <p:cNvSpPr>
              <a:spLocks/>
            </p:cNvSpPr>
            <p:nvPr/>
          </p:nvSpPr>
          <p:spPr bwMode="auto">
            <a:xfrm>
              <a:off x="755" y="326"/>
              <a:ext cx="47" cy="35"/>
            </a:xfrm>
            <a:custGeom>
              <a:avLst/>
              <a:gdLst/>
              <a:ahLst/>
              <a:cxnLst>
                <a:cxn ang="0">
                  <a:pos x="15" y="17"/>
                </a:cxn>
                <a:cxn ang="0">
                  <a:pos x="21" y="26"/>
                </a:cxn>
                <a:cxn ang="0">
                  <a:pos x="21" y="28"/>
                </a:cxn>
                <a:cxn ang="0">
                  <a:pos x="23" y="30"/>
                </a:cxn>
                <a:cxn ang="0">
                  <a:pos x="24" y="32"/>
                </a:cxn>
                <a:cxn ang="0">
                  <a:pos x="26" y="32"/>
                </a:cxn>
                <a:cxn ang="0">
                  <a:pos x="28" y="34"/>
                </a:cxn>
                <a:cxn ang="0">
                  <a:pos x="30" y="34"/>
                </a:cxn>
                <a:cxn ang="0">
                  <a:pos x="32" y="34"/>
                </a:cxn>
                <a:cxn ang="0">
                  <a:pos x="34" y="32"/>
                </a:cxn>
                <a:cxn ang="0">
                  <a:pos x="38" y="32"/>
                </a:cxn>
                <a:cxn ang="0">
                  <a:pos x="40" y="30"/>
                </a:cxn>
                <a:cxn ang="0">
                  <a:pos x="42" y="28"/>
                </a:cxn>
                <a:cxn ang="0">
                  <a:pos x="44" y="28"/>
                </a:cxn>
                <a:cxn ang="0">
                  <a:pos x="44" y="26"/>
                </a:cxn>
                <a:cxn ang="0">
                  <a:pos x="46" y="25"/>
                </a:cxn>
                <a:cxn ang="0">
                  <a:pos x="46" y="23"/>
                </a:cxn>
                <a:cxn ang="0">
                  <a:pos x="46" y="21"/>
                </a:cxn>
                <a:cxn ang="0">
                  <a:pos x="46" y="19"/>
                </a:cxn>
                <a:cxn ang="0">
                  <a:pos x="46" y="17"/>
                </a:cxn>
                <a:cxn ang="0">
                  <a:pos x="44" y="17"/>
                </a:cxn>
                <a:cxn ang="0">
                  <a:pos x="44" y="16"/>
                </a:cxn>
                <a:cxn ang="0">
                  <a:pos x="36" y="0"/>
                </a:cxn>
                <a:cxn ang="0">
                  <a:pos x="0" y="14"/>
                </a:cxn>
                <a:cxn ang="0">
                  <a:pos x="1" y="23"/>
                </a:cxn>
                <a:cxn ang="0">
                  <a:pos x="15" y="17"/>
                </a:cxn>
              </a:cxnLst>
              <a:rect l="0" t="0" r="r" b="b"/>
              <a:pathLst>
                <a:path w="47" h="35">
                  <a:moveTo>
                    <a:pt x="15" y="17"/>
                  </a:moveTo>
                  <a:lnTo>
                    <a:pt x="21" y="26"/>
                  </a:lnTo>
                  <a:lnTo>
                    <a:pt x="21" y="28"/>
                  </a:lnTo>
                  <a:lnTo>
                    <a:pt x="23" y="30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38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36" y="0"/>
                  </a:lnTo>
                  <a:lnTo>
                    <a:pt x="0" y="14"/>
                  </a:lnTo>
                  <a:lnTo>
                    <a:pt x="1" y="23"/>
                  </a:lnTo>
                  <a:lnTo>
                    <a:pt x="15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60" name="Freeform 216"/>
            <p:cNvSpPr>
              <a:spLocks/>
            </p:cNvSpPr>
            <p:nvPr/>
          </p:nvSpPr>
          <p:spPr bwMode="auto">
            <a:xfrm>
              <a:off x="778" y="337"/>
              <a:ext cx="33" cy="2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4" y="0"/>
                </a:cxn>
                <a:cxn ang="0">
                  <a:pos x="32" y="14"/>
                </a:cxn>
                <a:cxn ang="0">
                  <a:pos x="32" y="17"/>
                </a:cxn>
                <a:cxn ang="0">
                  <a:pos x="32" y="21"/>
                </a:cxn>
                <a:cxn ang="0">
                  <a:pos x="32" y="24"/>
                </a:cxn>
                <a:cxn ang="0">
                  <a:pos x="28" y="24"/>
                </a:cxn>
                <a:cxn ang="0">
                  <a:pos x="24" y="28"/>
                </a:cxn>
                <a:cxn ang="0">
                  <a:pos x="20" y="28"/>
                </a:cxn>
                <a:cxn ang="0">
                  <a:pos x="16" y="28"/>
                </a:cxn>
                <a:cxn ang="0">
                  <a:pos x="12" y="28"/>
                </a:cxn>
                <a:cxn ang="0">
                  <a:pos x="8" y="24"/>
                </a:cxn>
                <a:cxn ang="0">
                  <a:pos x="8" y="21"/>
                </a:cxn>
                <a:cxn ang="0">
                  <a:pos x="0" y="10"/>
                </a:cxn>
              </a:cxnLst>
              <a:rect l="0" t="0" r="r" b="b"/>
              <a:pathLst>
                <a:path w="33" h="29">
                  <a:moveTo>
                    <a:pt x="0" y="10"/>
                  </a:moveTo>
                  <a:lnTo>
                    <a:pt x="24" y="0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32" y="24"/>
                  </a:lnTo>
                  <a:lnTo>
                    <a:pt x="28" y="24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0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61" name="Freeform 217"/>
            <p:cNvSpPr>
              <a:spLocks/>
            </p:cNvSpPr>
            <p:nvPr/>
          </p:nvSpPr>
          <p:spPr bwMode="auto">
            <a:xfrm>
              <a:off x="284" y="317"/>
              <a:ext cx="46" cy="40"/>
            </a:xfrm>
            <a:custGeom>
              <a:avLst/>
              <a:gdLst/>
              <a:ahLst/>
              <a:cxnLst>
                <a:cxn ang="0">
                  <a:pos x="15" y="37"/>
                </a:cxn>
                <a:cxn ang="0">
                  <a:pos x="23" y="39"/>
                </a:cxn>
                <a:cxn ang="0">
                  <a:pos x="29" y="39"/>
                </a:cxn>
                <a:cxn ang="0">
                  <a:pos x="33" y="37"/>
                </a:cxn>
                <a:cxn ang="0">
                  <a:pos x="37" y="35"/>
                </a:cxn>
                <a:cxn ang="0">
                  <a:pos x="39" y="31"/>
                </a:cxn>
                <a:cxn ang="0">
                  <a:pos x="43" y="30"/>
                </a:cxn>
                <a:cxn ang="0">
                  <a:pos x="43" y="24"/>
                </a:cxn>
                <a:cxn ang="0">
                  <a:pos x="45" y="21"/>
                </a:cxn>
                <a:cxn ang="0">
                  <a:pos x="45" y="17"/>
                </a:cxn>
                <a:cxn ang="0">
                  <a:pos x="43" y="14"/>
                </a:cxn>
                <a:cxn ang="0">
                  <a:pos x="41" y="10"/>
                </a:cxn>
                <a:cxn ang="0">
                  <a:pos x="39" y="8"/>
                </a:cxn>
                <a:cxn ang="0">
                  <a:pos x="21" y="8"/>
                </a:cxn>
                <a:cxn ang="0">
                  <a:pos x="27" y="10"/>
                </a:cxn>
                <a:cxn ang="0">
                  <a:pos x="33" y="14"/>
                </a:cxn>
                <a:cxn ang="0">
                  <a:pos x="35" y="17"/>
                </a:cxn>
                <a:cxn ang="0">
                  <a:pos x="37" y="19"/>
                </a:cxn>
                <a:cxn ang="0">
                  <a:pos x="37" y="23"/>
                </a:cxn>
                <a:cxn ang="0">
                  <a:pos x="35" y="26"/>
                </a:cxn>
                <a:cxn ang="0">
                  <a:pos x="33" y="30"/>
                </a:cxn>
                <a:cxn ang="0">
                  <a:pos x="29" y="31"/>
                </a:cxn>
                <a:cxn ang="0">
                  <a:pos x="25" y="31"/>
                </a:cxn>
                <a:cxn ang="0">
                  <a:pos x="21" y="31"/>
                </a:cxn>
                <a:cxn ang="0">
                  <a:pos x="17" y="30"/>
                </a:cxn>
                <a:cxn ang="0">
                  <a:pos x="11" y="26"/>
                </a:cxn>
                <a:cxn ang="0">
                  <a:pos x="9" y="24"/>
                </a:cxn>
                <a:cxn ang="0">
                  <a:pos x="9" y="21"/>
                </a:cxn>
                <a:cxn ang="0">
                  <a:pos x="7" y="19"/>
                </a:cxn>
                <a:cxn ang="0">
                  <a:pos x="9" y="15"/>
                </a:cxn>
                <a:cxn ang="0">
                  <a:pos x="9" y="12"/>
                </a:cxn>
                <a:cxn ang="0">
                  <a:pos x="13" y="10"/>
                </a:cxn>
                <a:cxn ang="0">
                  <a:pos x="17" y="8"/>
                </a:cxn>
                <a:cxn ang="0">
                  <a:pos x="39" y="8"/>
                </a:cxn>
                <a:cxn ang="0">
                  <a:pos x="35" y="5"/>
                </a:cxn>
                <a:cxn ang="0">
                  <a:pos x="31" y="3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1" y="15"/>
                </a:cxn>
                <a:cxn ang="0">
                  <a:pos x="0" y="19"/>
                </a:cxn>
                <a:cxn ang="0">
                  <a:pos x="1" y="23"/>
                </a:cxn>
                <a:cxn ang="0">
                  <a:pos x="1" y="26"/>
                </a:cxn>
                <a:cxn ang="0">
                  <a:pos x="5" y="31"/>
                </a:cxn>
                <a:cxn ang="0">
                  <a:pos x="9" y="35"/>
                </a:cxn>
                <a:cxn ang="0">
                  <a:pos x="11" y="37"/>
                </a:cxn>
              </a:cxnLst>
              <a:rect l="0" t="0" r="r" b="b"/>
              <a:pathLst>
                <a:path w="46" h="40">
                  <a:moveTo>
                    <a:pt x="13" y="37"/>
                  </a:moveTo>
                  <a:lnTo>
                    <a:pt x="15" y="37"/>
                  </a:lnTo>
                  <a:lnTo>
                    <a:pt x="19" y="39"/>
                  </a:lnTo>
                  <a:lnTo>
                    <a:pt x="23" y="39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3" y="30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7" y="10"/>
                  </a:lnTo>
                  <a:lnTo>
                    <a:pt x="31" y="12"/>
                  </a:lnTo>
                  <a:lnTo>
                    <a:pt x="33" y="14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3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3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7" y="30"/>
                  </a:lnTo>
                  <a:lnTo>
                    <a:pt x="15" y="28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39" y="8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62" name="Freeform 218"/>
            <p:cNvSpPr>
              <a:spLocks/>
            </p:cNvSpPr>
            <p:nvPr/>
          </p:nvSpPr>
          <p:spPr bwMode="auto">
            <a:xfrm>
              <a:off x="284" y="317"/>
              <a:ext cx="46" cy="40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15" y="37"/>
                </a:cxn>
                <a:cxn ang="0">
                  <a:pos x="19" y="39"/>
                </a:cxn>
                <a:cxn ang="0">
                  <a:pos x="23" y="39"/>
                </a:cxn>
                <a:cxn ang="0">
                  <a:pos x="27" y="39"/>
                </a:cxn>
                <a:cxn ang="0">
                  <a:pos x="29" y="39"/>
                </a:cxn>
                <a:cxn ang="0">
                  <a:pos x="31" y="37"/>
                </a:cxn>
                <a:cxn ang="0">
                  <a:pos x="33" y="37"/>
                </a:cxn>
                <a:cxn ang="0">
                  <a:pos x="35" y="37"/>
                </a:cxn>
                <a:cxn ang="0">
                  <a:pos x="37" y="35"/>
                </a:cxn>
                <a:cxn ang="0">
                  <a:pos x="39" y="33"/>
                </a:cxn>
                <a:cxn ang="0">
                  <a:pos x="39" y="31"/>
                </a:cxn>
                <a:cxn ang="0">
                  <a:pos x="41" y="30"/>
                </a:cxn>
                <a:cxn ang="0">
                  <a:pos x="43" y="30"/>
                </a:cxn>
                <a:cxn ang="0">
                  <a:pos x="43" y="26"/>
                </a:cxn>
                <a:cxn ang="0">
                  <a:pos x="43" y="24"/>
                </a:cxn>
                <a:cxn ang="0">
                  <a:pos x="45" y="23"/>
                </a:cxn>
                <a:cxn ang="0">
                  <a:pos x="45" y="21"/>
                </a:cxn>
                <a:cxn ang="0">
                  <a:pos x="45" y="19"/>
                </a:cxn>
                <a:cxn ang="0">
                  <a:pos x="45" y="17"/>
                </a:cxn>
                <a:cxn ang="0">
                  <a:pos x="45" y="15"/>
                </a:cxn>
                <a:cxn ang="0">
                  <a:pos x="43" y="14"/>
                </a:cxn>
                <a:cxn ang="0">
                  <a:pos x="43" y="12"/>
                </a:cxn>
                <a:cxn ang="0">
                  <a:pos x="41" y="10"/>
                </a:cxn>
                <a:cxn ang="0">
                  <a:pos x="41" y="8"/>
                </a:cxn>
                <a:cxn ang="0">
                  <a:pos x="39" y="8"/>
                </a:cxn>
                <a:cxn ang="0">
                  <a:pos x="37" y="7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1" y="3"/>
                </a:cxn>
                <a:cxn ang="0">
                  <a:pos x="27" y="1"/>
                </a:cxn>
                <a:cxn ang="0">
                  <a:pos x="25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9" y="3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3" y="8"/>
                </a:cxn>
                <a:cxn ang="0">
                  <a:pos x="3" y="10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1" y="17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1" y="23"/>
                </a:cxn>
                <a:cxn ang="0">
                  <a:pos x="1" y="24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7" y="33"/>
                </a:cxn>
                <a:cxn ang="0">
                  <a:pos x="9" y="35"/>
                </a:cxn>
                <a:cxn ang="0">
                  <a:pos x="11" y="35"/>
                </a:cxn>
                <a:cxn ang="0">
                  <a:pos x="11" y="37"/>
                </a:cxn>
                <a:cxn ang="0">
                  <a:pos x="13" y="37"/>
                </a:cxn>
              </a:cxnLst>
              <a:rect l="0" t="0" r="r" b="b"/>
              <a:pathLst>
                <a:path w="46" h="40">
                  <a:moveTo>
                    <a:pt x="13" y="37"/>
                  </a:moveTo>
                  <a:lnTo>
                    <a:pt x="15" y="37"/>
                  </a:lnTo>
                  <a:lnTo>
                    <a:pt x="19" y="39"/>
                  </a:lnTo>
                  <a:lnTo>
                    <a:pt x="23" y="39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3" y="30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13" y="3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63" name="Freeform 219"/>
            <p:cNvSpPr>
              <a:spLocks/>
            </p:cNvSpPr>
            <p:nvPr/>
          </p:nvSpPr>
          <p:spPr bwMode="auto">
            <a:xfrm>
              <a:off x="291" y="326"/>
              <a:ext cx="33" cy="30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9" y="8"/>
                </a:cxn>
                <a:cxn ang="0">
                  <a:pos x="32" y="11"/>
                </a:cxn>
                <a:cxn ang="0">
                  <a:pos x="32" y="13"/>
                </a:cxn>
                <a:cxn ang="0">
                  <a:pos x="32" y="15"/>
                </a:cxn>
                <a:cxn ang="0">
                  <a:pos x="32" y="17"/>
                </a:cxn>
                <a:cxn ang="0">
                  <a:pos x="32" y="20"/>
                </a:cxn>
                <a:cxn ang="0">
                  <a:pos x="29" y="22"/>
                </a:cxn>
                <a:cxn ang="0">
                  <a:pos x="29" y="24"/>
                </a:cxn>
                <a:cxn ang="0">
                  <a:pos x="27" y="24"/>
                </a:cxn>
                <a:cxn ang="0">
                  <a:pos x="27" y="26"/>
                </a:cxn>
                <a:cxn ang="0">
                  <a:pos x="25" y="26"/>
                </a:cxn>
                <a:cxn ang="0">
                  <a:pos x="23" y="29"/>
                </a:cxn>
                <a:cxn ang="0">
                  <a:pos x="21" y="29"/>
                </a:cxn>
                <a:cxn ang="0">
                  <a:pos x="19" y="29"/>
                </a:cxn>
                <a:cxn ang="0">
                  <a:pos x="17" y="29"/>
                </a:cxn>
                <a:cxn ang="0">
                  <a:pos x="14" y="29"/>
                </a:cxn>
                <a:cxn ang="0">
                  <a:pos x="14" y="26"/>
                </a:cxn>
                <a:cxn ang="0">
                  <a:pos x="10" y="26"/>
                </a:cxn>
              </a:cxnLst>
              <a:rect l="0" t="0" r="r" b="b"/>
              <a:pathLst>
                <a:path w="33" h="30">
                  <a:moveTo>
                    <a:pt x="10" y="26"/>
                  </a:moveTo>
                  <a:lnTo>
                    <a:pt x="8" y="24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29" y="22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5" y="26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0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64" name="Freeform 220"/>
            <p:cNvSpPr>
              <a:spLocks/>
            </p:cNvSpPr>
            <p:nvPr/>
          </p:nvSpPr>
          <p:spPr bwMode="auto">
            <a:xfrm>
              <a:off x="301" y="283"/>
              <a:ext cx="40" cy="42"/>
            </a:xfrm>
            <a:custGeom>
              <a:avLst/>
              <a:gdLst/>
              <a:ahLst/>
              <a:cxnLst>
                <a:cxn ang="0">
                  <a:pos x="27" y="26"/>
                </a:cxn>
                <a:cxn ang="0">
                  <a:pos x="31" y="19"/>
                </a:cxn>
                <a:cxn ang="0">
                  <a:pos x="33" y="16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33" y="8"/>
                </a:cxn>
                <a:cxn ang="0">
                  <a:pos x="19" y="8"/>
                </a:cxn>
                <a:cxn ang="0">
                  <a:pos x="21" y="8"/>
                </a:cxn>
                <a:cxn ang="0">
                  <a:pos x="23" y="10"/>
                </a:cxn>
                <a:cxn ang="0">
                  <a:pos x="25" y="10"/>
                </a:cxn>
                <a:cxn ang="0">
                  <a:pos x="25" y="12"/>
                </a:cxn>
                <a:cxn ang="0">
                  <a:pos x="25" y="14"/>
                </a:cxn>
                <a:cxn ang="0">
                  <a:pos x="25" y="16"/>
                </a:cxn>
                <a:cxn ang="0">
                  <a:pos x="23" y="16"/>
                </a:cxn>
                <a:cxn ang="0">
                  <a:pos x="19" y="23"/>
                </a:cxn>
                <a:cxn ang="0">
                  <a:pos x="9" y="17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5" y="8"/>
                </a:cxn>
                <a:cxn ang="0">
                  <a:pos x="17" y="8"/>
                </a:cxn>
                <a:cxn ang="0">
                  <a:pos x="19" y="8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7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5" y="1"/>
                </a:cxn>
                <a:cxn ang="0">
                  <a:pos x="23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0" y="21"/>
                </a:cxn>
                <a:cxn ang="0">
                  <a:pos x="35" y="41"/>
                </a:cxn>
                <a:cxn ang="0">
                  <a:pos x="39" y="33"/>
                </a:cxn>
                <a:cxn ang="0">
                  <a:pos x="27" y="26"/>
                </a:cxn>
              </a:cxnLst>
              <a:rect l="0" t="0" r="r" b="b"/>
              <a:pathLst>
                <a:path w="40" h="42">
                  <a:moveTo>
                    <a:pt x="27" y="26"/>
                  </a:moveTo>
                  <a:lnTo>
                    <a:pt x="31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8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19" y="23"/>
                  </a:lnTo>
                  <a:lnTo>
                    <a:pt x="9" y="17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0" y="21"/>
                  </a:lnTo>
                  <a:lnTo>
                    <a:pt x="35" y="41"/>
                  </a:lnTo>
                  <a:lnTo>
                    <a:pt x="39" y="33"/>
                  </a:lnTo>
                  <a:lnTo>
                    <a:pt x="27" y="26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65" name="Freeform 221"/>
            <p:cNvSpPr>
              <a:spLocks/>
            </p:cNvSpPr>
            <p:nvPr/>
          </p:nvSpPr>
          <p:spPr bwMode="auto">
            <a:xfrm>
              <a:off x="301" y="283"/>
              <a:ext cx="40" cy="42"/>
            </a:xfrm>
            <a:custGeom>
              <a:avLst/>
              <a:gdLst/>
              <a:ahLst/>
              <a:cxnLst>
                <a:cxn ang="0">
                  <a:pos x="27" y="26"/>
                </a:cxn>
                <a:cxn ang="0">
                  <a:pos x="31" y="19"/>
                </a:cxn>
                <a:cxn ang="0">
                  <a:pos x="33" y="16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7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5" y="1"/>
                </a:cxn>
                <a:cxn ang="0">
                  <a:pos x="23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0" y="21"/>
                </a:cxn>
                <a:cxn ang="0">
                  <a:pos x="35" y="41"/>
                </a:cxn>
                <a:cxn ang="0">
                  <a:pos x="39" y="33"/>
                </a:cxn>
                <a:cxn ang="0">
                  <a:pos x="27" y="26"/>
                </a:cxn>
              </a:cxnLst>
              <a:rect l="0" t="0" r="r" b="b"/>
              <a:pathLst>
                <a:path w="40" h="42">
                  <a:moveTo>
                    <a:pt x="27" y="26"/>
                  </a:moveTo>
                  <a:lnTo>
                    <a:pt x="31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0" y="21"/>
                  </a:lnTo>
                  <a:lnTo>
                    <a:pt x="35" y="41"/>
                  </a:lnTo>
                  <a:lnTo>
                    <a:pt x="39" y="33"/>
                  </a:lnTo>
                  <a:lnTo>
                    <a:pt x="27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66" name="Freeform 222"/>
            <p:cNvSpPr>
              <a:spLocks/>
            </p:cNvSpPr>
            <p:nvPr/>
          </p:nvSpPr>
          <p:spPr bwMode="auto">
            <a:xfrm>
              <a:off x="311" y="292"/>
              <a:ext cx="33" cy="29"/>
            </a:xfrm>
            <a:custGeom>
              <a:avLst/>
              <a:gdLst/>
              <a:ahLst/>
              <a:cxnLst>
                <a:cxn ang="0">
                  <a:pos x="20" y="28"/>
                </a:cxn>
                <a:cxn ang="0">
                  <a:pos x="0" y="17"/>
                </a:cxn>
                <a:cxn ang="0">
                  <a:pos x="12" y="3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8" y="3"/>
                </a:cxn>
                <a:cxn ang="0">
                  <a:pos x="32" y="3"/>
                </a:cxn>
                <a:cxn ang="0">
                  <a:pos x="32" y="7"/>
                </a:cxn>
                <a:cxn ang="0">
                  <a:pos x="32" y="10"/>
                </a:cxn>
                <a:cxn ang="0">
                  <a:pos x="32" y="14"/>
                </a:cxn>
                <a:cxn ang="0">
                  <a:pos x="20" y="28"/>
                </a:cxn>
              </a:cxnLst>
              <a:rect l="0" t="0" r="r" b="b"/>
              <a:pathLst>
                <a:path w="33" h="29">
                  <a:moveTo>
                    <a:pt x="20" y="28"/>
                  </a:moveTo>
                  <a:lnTo>
                    <a:pt x="0" y="17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3"/>
                  </a:lnTo>
                  <a:lnTo>
                    <a:pt x="32" y="3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20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67" name="Freeform 223"/>
            <p:cNvSpPr>
              <a:spLocks/>
            </p:cNvSpPr>
            <p:nvPr/>
          </p:nvSpPr>
          <p:spPr bwMode="auto">
            <a:xfrm>
              <a:off x="325" y="252"/>
              <a:ext cx="52" cy="48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51" y="25"/>
                </a:cxn>
                <a:cxn ang="0">
                  <a:pos x="45" y="19"/>
                </a:cxn>
                <a:cxn ang="0">
                  <a:pos x="29" y="36"/>
                </a:cxn>
                <a:cxn ang="0">
                  <a:pos x="23" y="28"/>
                </a:cxn>
                <a:cxn ang="0">
                  <a:pos x="35" y="14"/>
                </a:cxn>
                <a:cxn ang="0">
                  <a:pos x="29" y="10"/>
                </a:cxn>
                <a:cxn ang="0">
                  <a:pos x="17" y="25"/>
                </a:cxn>
                <a:cxn ang="0">
                  <a:pos x="9" y="19"/>
                </a:cxn>
                <a:cxn ang="0">
                  <a:pos x="25" y="3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29" y="47"/>
                </a:cxn>
              </a:cxnLst>
              <a:rect l="0" t="0" r="r" b="b"/>
              <a:pathLst>
                <a:path w="52" h="48">
                  <a:moveTo>
                    <a:pt x="29" y="47"/>
                  </a:moveTo>
                  <a:lnTo>
                    <a:pt x="51" y="25"/>
                  </a:lnTo>
                  <a:lnTo>
                    <a:pt x="45" y="19"/>
                  </a:lnTo>
                  <a:lnTo>
                    <a:pt x="29" y="36"/>
                  </a:lnTo>
                  <a:lnTo>
                    <a:pt x="23" y="28"/>
                  </a:lnTo>
                  <a:lnTo>
                    <a:pt x="35" y="14"/>
                  </a:lnTo>
                  <a:lnTo>
                    <a:pt x="29" y="10"/>
                  </a:lnTo>
                  <a:lnTo>
                    <a:pt x="17" y="25"/>
                  </a:lnTo>
                  <a:lnTo>
                    <a:pt x="9" y="19"/>
                  </a:lnTo>
                  <a:lnTo>
                    <a:pt x="25" y="3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29" y="4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68" name="Freeform 224"/>
            <p:cNvSpPr>
              <a:spLocks/>
            </p:cNvSpPr>
            <p:nvPr/>
          </p:nvSpPr>
          <p:spPr bwMode="auto">
            <a:xfrm>
              <a:off x="354" y="228"/>
              <a:ext cx="54" cy="45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35" y="38"/>
                </a:cxn>
                <a:cxn ang="0">
                  <a:pos x="23" y="28"/>
                </a:cxn>
                <a:cxn ang="0">
                  <a:pos x="29" y="22"/>
                </a:cxn>
                <a:cxn ang="0">
                  <a:pos x="31" y="21"/>
                </a:cxn>
                <a:cxn ang="0">
                  <a:pos x="33" y="21"/>
                </a:cxn>
                <a:cxn ang="0">
                  <a:pos x="35" y="21"/>
                </a:cxn>
                <a:cxn ang="0">
                  <a:pos x="37" y="21"/>
                </a:cxn>
                <a:cxn ang="0">
                  <a:pos x="39" y="22"/>
                </a:cxn>
                <a:cxn ang="0">
                  <a:pos x="41" y="26"/>
                </a:cxn>
                <a:cxn ang="0">
                  <a:pos x="43" y="28"/>
                </a:cxn>
                <a:cxn ang="0">
                  <a:pos x="45" y="28"/>
                </a:cxn>
                <a:cxn ang="0">
                  <a:pos x="53" y="22"/>
                </a:cxn>
                <a:cxn ang="0">
                  <a:pos x="51" y="22"/>
                </a:cxn>
                <a:cxn ang="0">
                  <a:pos x="51" y="21"/>
                </a:cxn>
                <a:cxn ang="0">
                  <a:pos x="49" y="21"/>
                </a:cxn>
                <a:cxn ang="0">
                  <a:pos x="49" y="19"/>
                </a:cxn>
                <a:cxn ang="0">
                  <a:pos x="45" y="15"/>
                </a:cxn>
                <a:cxn ang="0">
                  <a:pos x="41" y="14"/>
                </a:cxn>
                <a:cxn ang="0">
                  <a:pos x="39" y="12"/>
                </a:cxn>
                <a:cxn ang="0">
                  <a:pos x="37" y="12"/>
                </a:cxn>
                <a:cxn ang="0">
                  <a:pos x="35" y="12"/>
                </a:cxn>
                <a:cxn ang="0">
                  <a:pos x="35" y="14"/>
                </a:cxn>
                <a:cxn ang="0">
                  <a:pos x="35" y="12"/>
                </a:cxn>
                <a:cxn ang="0">
                  <a:pos x="35" y="10"/>
                </a:cxn>
                <a:cxn ang="0">
                  <a:pos x="35" y="8"/>
                </a:cxn>
                <a:cxn ang="0">
                  <a:pos x="35" y="7"/>
                </a:cxn>
                <a:cxn ang="0">
                  <a:pos x="23" y="7"/>
                </a:cxn>
                <a:cxn ang="0">
                  <a:pos x="25" y="7"/>
                </a:cxn>
                <a:cxn ang="0">
                  <a:pos x="25" y="8"/>
                </a:cxn>
                <a:cxn ang="0">
                  <a:pos x="27" y="8"/>
                </a:cxn>
                <a:cxn ang="0">
                  <a:pos x="27" y="10"/>
                </a:cxn>
                <a:cxn ang="0">
                  <a:pos x="29" y="12"/>
                </a:cxn>
                <a:cxn ang="0">
                  <a:pos x="27" y="14"/>
                </a:cxn>
                <a:cxn ang="0">
                  <a:pos x="27" y="15"/>
                </a:cxn>
                <a:cxn ang="0">
                  <a:pos x="25" y="15"/>
                </a:cxn>
                <a:cxn ang="0">
                  <a:pos x="17" y="22"/>
                </a:cxn>
                <a:cxn ang="0">
                  <a:pos x="11" y="15"/>
                </a:cxn>
                <a:cxn ang="0">
                  <a:pos x="17" y="8"/>
                </a:cxn>
                <a:cxn ang="0">
                  <a:pos x="19" y="8"/>
                </a:cxn>
                <a:cxn ang="0">
                  <a:pos x="21" y="7"/>
                </a:cxn>
                <a:cxn ang="0">
                  <a:pos x="23" y="7"/>
                </a:cxn>
                <a:cxn ang="0">
                  <a:pos x="35" y="7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3" y="3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3" y="3"/>
                </a:cxn>
                <a:cxn ang="0">
                  <a:pos x="0" y="15"/>
                </a:cxn>
                <a:cxn ang="0">
                  <a:pos x="27" y="44"/>
                </a:cxn>
              </a:cxnLst>
              <a:rect l="0" t="0" r="r" b="b"/>
              <a:pathLst>
                <a:path w="54" h="45">
                  <a:moveTo>
                    <a:pt x="27" y="44"/>
                  </a:moveTo>
                  <a:lnTo>
                    <a:pt x="35" y="38"/>
                  </a:lnTo>
                  <a:lnTo>
                    <a:pt x="23" y="28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9" y="22"/>
                  </a:lnTo>
                  <a:lnTo>
                    <a:pt x="41" y="26"/>
                  </a:lnTo>
                  <a:lnTo>
                    <a:pt x="43" y="28"/>
                  </a:lnTo>
                  <a:lnTo>
                    <a:pt x="45" y="28"/>
                  </a:lnTo>
                  <a:lnTo>
                    <a:pt x="53" y="22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5" y="15"/>
                  </a:lnTo>
                  <a:lnTo>
                    <a:pt x="41" y="14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17" y="22"/>
                  </a:lnTo>
                  <a:lnTo>
                    <a:pt x="11" y="15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3" y="3"/>
                  </a:lnTo>
                  <a:lnTo>
                    <a:pt x="0" y="15"/>
                  </a:lnTo>
                  <a:lnTo>
                    <a:pt x="27" y="44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69" name="Freeform 225"/>
            <p:cNvSpPr>
              <a:spLocks/>
            </p:cNvSpPr>
            <p:nvPr/>
          </p:nvSpPr>
          <p:spPr bwMode="auto">
            <a:xfrm>
              <a:off x="354" y="228"/>
              <a:ext cx="54" cy="45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35" y="38"/>
                </a:cxn>
                <a:cxn ang="0">
                  <a:pos x="23" y="28"/>
                </a:cxn>
                <a:cxn ang="0">
                  <a:pos x="29" y="22"/>
                </a:cxn>
                <a:cxn ang="0">
                  <a:pos x="31" y="21"/>
                </a:cxn>
                <a:cxn ang="0">
                  <a:pos x="33" y="21"/>
                </a:cxn>
                <a:cxn ang="0">
                  <a:pos x="35" y="21"/>
                </a:cxn>
                <a:cxn ang="0">
                  <a:pos x="37" y="21"/>
                </a:cxn>
                <a:cxn ang="0">
                  <a:pos x="39" y="22"/>
                </a:cxn>
                <a:cxn ang="0">
                  <a:pos x="41" y="26"/>
                </a:cxn>
                <a:cxn ang="0">
                  <a:pos x="43" y="28"/>
                </a:cxn>
                <a:cxn ang="0">
                  <a:pos x="45" y="28"/>
                </a:cxn>
                <a:cxn ang="0">
                  <a:pos x="53" y="22"/>
                </a:cxn>
                <a:cxn ang="0">
                  <a:pos x="51" y="22"/>
                </a:cxn>
                <a:cxn ang="0">
                  <a:pos x="51" y="21"/>
                </a:cxn>
                <a:cxn ang="0">
                  <a:pos x="49" y="21"/>
                </a:cxn>
                <a:cxn ang="0">
                  <a:pos x="49" y="19"/>
                </a:cxn>
                <a:cxn ang="0">
                  <a:pos x="45" y="15"/>
                </a:cxn>
                <a:cxn ang="0">
                  <a:pos x="41" y="14"/>
                </a:cxn>
                <a:cxn ang="0">
                  <a:pos x="39" y="12"/>
                </a:cxn>
                <a:cxn ang="0">
                  <a:pos x="37" y="12"/>
                </a:cxn>
                <a:cxn ang="0">
                  <a:pos x="35" y="12"/>
                </a:cxn>
                <a:cxn ang="0">
                  <a:pos x="35" y="14"/>
                </a:cxn>
                <a:cxn ang="0">
                  <a:pos x="35" y="12"/>
                </a:cxn>
                <a:cxn ang="0">
                  <a:pos x="35" y="10"/>
                </a:cxn>
                <a:cxn ang="0">
                  <a:pos x="35" y="8"/>
                </a:cxn>
                <a:cxn ang="0">
                  <a:pos x="35" y="7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3" y="3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3" y="3"/>
                </a:cxn>
                <a:cxn ang="0">
                  <a:pos x="0" y="15"/>
                </a:cxn>
                <a:cxn ang="0">
                  <a:pos x="27" y="44"/>
                </a:cxn>
              </a:cxnLst>
              <a:rect l="0" t="0" r="r" b="b"/>
              <a:pathLst>
                <a:path w="54" h="45">
                  <a:moveTo>
                    <a:pt x="27" y="44"/>
                  </a:moveTo>
                  <a:lnTo>
                    <a:pt x="35" y="38"/>
                  </a:lnTo>
                  <a:lnTo>
                    <a:pt x="23" y="28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9" y="22"/>
                  </a:lnTo>
                  <a:lnTo>
                    <a:pt x="41" y="26"/>
                  </a:lnTo>
                  <a:lnTo>
                    <a:pt x="43" y="28"/>
                  </a:lnTo>
                  <a:lnTo>
                    <a:pt x="45" y="28"/>
                  </a:lnTo>
                  <a:lnTo>
                    <a:pt x="53" y="22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5" y="15"/>
                  </a:lnTo>
                  <a:lnTo>
                    <a:pt x="41" y="14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3" y="3"/>
                  </a:lnTo>
                  <a:lnTo>
                    <a:pt x="0" y="15"/>
                  </a:lnTo>
                  <a:lnTo>
                    <a:pt x="27" y="4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70" name="Freeform 226"/>
            <p:cNvSpPr>
              <a:spLocks/>
            </p:cNvSpPr>
            <p:nvPr/>
          </p:nvSpPr>
          <p:spPr bwMode="auto">
            <a:xfrm>
              <a:off x="366" y="237"/>
              <a:ext cx="32" cy="29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0" y="14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27" y="7"/>
                </a:cxn>
                <a:cxn ang="0">
                  <a:pos x="31" y="7"/>
                </a:cxn>
                <a:cxn ang="0">
                  <a:pos x="27" y="10"/>
                </a:cxn>
                <a:cxn ang="0">
                  <a:pos x="27" y="14"/>
                </a:cxn>
                <a:cxn ang="0">
                  <a:pos x="24" y="17"/>
                </a:cxn>
                <a:cxn ang="0">
                  <a:pos x="10" y="28"/>
                </a:cxn>
              </a:cxnLst>
              <a:rect l="0" t="0" r="r" b="b"/>
              <a:pathLst>
                <a:path w="32" h="29">
                  <a:moveTo>
                    <a:pt x="10" y="28"/>
                  </a:moveTo>
                  <a:lnTo>
                    <a:pt x="0" y="14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7" y="3"/>
                  </a:lnTo>
                  <a:lnTo>
                    <a:pt x="27" y="7"/>
                  </a:lnTo>
                  <a:lnTo>
                    <a:pt x="31" y="7"/>
                  </a:lnTo>
                  <a:lnTo>
                    <a:pt x="27" y="10"/>
                  </a:lnTo>
                  <a:lnTo>
                    <a:pt x="27" y="14"/>
                  </a:lnTo>
                  <a:lnTo>
                    <a:pt x="24" y="17"/>
                  </a:lnTo>
                  <a:lnTo>
                    <a:pt x="10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71" name="Freeform 227"/>
            <p:cNvSpPr>
              <a:spLocks/>
            </p:cNvSpPr>
            <p:nvPr/>
          </p:nvSpPr>
          <p:spPr bwMode="auto">
            <a:xfrm>
              <a:off x="405" y="205"/>
              <a:ext cx="42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44"/>
                </a:cxn>
                <a:cxn ang="0">
                  <a:pos x="13" y="38"/>
                </a:cxn>
                <a:cxn ang="0">
                  <a:pos x="11" y="31"/>
                </a:cxn>
                <a:cxn ang="0">
                  <a:pos x="27" y="24"/>
                </a:cxn>
                <a:cxn ang="0">
                  <a:pos x="33" y="29"/>
                </a:cxn>
                <a:cxn ang="0">
                  <a:pos x="41" y="26"/>
                </a:cxn>
                <a:cxn ang="0">
                  <a:pos x="13" y="5"/>
                </a:cxn>
                <a:cxn ang="0">
                  <a:pos x="7" y="8"/>
                </a:cxn>
                <a:cxn ang="0">
                  <a:pos x="21" y="19"/>
                </a:cxn>
                <a:cxn ang="0">
                  <a:pos x="11" y="24"/>
                </a:cxn>
                <a:cxn ang="0">
                  <a:pos x="7" y="8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42" h="45">
                  <a:moveTo>
                    <a:pt x="0" y="3"/>
                  </a:moveTo>
                  <a:lnTo>
                    <a:pt x="5" y="44"/>
                  </a:lnTo>
                  <a:lnTo>
                    <a:pt x="13" y="38"/>
                  </a:lnTo>
                  <a:lnTo>
                    <a:pt x="11" y="31"/>
                  </a:lnTo>
                  <a:lnTo>
                    <a:pt x="27" y="24"/>
                  </a:lnTo>
                  <a:lnTo>
                    <a:pt x="33" y="29"/>
                  </a:lnTo>
                  <a:lnTo>
                    <a:pt x="41" y="26"/>
                  </a:lnTo>
                  <a:lnTo>
                    <a:pt x="13" y="5"/>
                  </a:lnTo>
                  <a:lnTo>
                    <a:pt x="7" y="8"/>
                  </a:lnTo>
                  <a:lnTo>
                    <a:pt x="21" y="19"/>
                  </a:lnTo>
                  <a:lnTo>
                    <a:pt x="11" y="24"/>
                  </a:lnTo>
                  <a:lnTo>
                    <a:pt x="7" y="8"/>
                  </a:lnTo>
                  <a:lnTo>
                    <a:pt x="13" y="5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72" name="Freeform 228"/>
            <p:cNvSpPr>
              <a:spLocks/>
            </p:cNvSpPr>
            <p:nvPr/>
          </p:nvSpPr>
          <p:spPr bwMode="auto">
            <a:xfrm>
              <a:off x="405" y="205"/>
              <a:ext cx="42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44"/>
                </a:cxn>
                <a:cxn ang="0">
                  <a:pos x="13" y="38"/>
                </a:cxn>
                <a:cxn ang="0">
                  <a:pos x="11" y="31"/>
                </a:cxn>
                <a:cxn ang="0">
                  <a:pos x="27" y="24"/>
                </a:cxn>
                <a:cxn ang="0">
                  <a:pos x="33" y="29"/>
                </a:cxn>
                <a:cxn ang="0">
                  <a:pos x="41" y="26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42" h="45">
                  <a:moveTo>
                    <a:pt x="0" y="3"/>
                  </a:moveTo>
                  <a:lnTo>
                    <a:pt x="5" y="44"/>
                  </a:lnTo>
                  <a:lnTo>
                    <a:pt x="13" y="38"/>
                  </a:lnTo>
                  <a:lnTo>
                    <a:pt x="11" y="31"/>
                  </a:lnTo>
                  <a:lnTo>
                    <a:pt x="27" y="24"/>
                  </a:lnTo>
                  <a:lnTo>
                    <a:pt x="33" y="29"/>
                  </a:lnTo>
                  <a:lnTo>
                    <a:pt x="41" y="26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73" name="Freeform 229"/>
            <p:cNvSpPr>
              <a:spLocks/>
            </p:cNvSpPr>
            <p:nvPr/>
          </p:nvSpPr>
          <p:spPr bwMode="auto">
            <a:xfrm>
              <a:off x="413" y="213"/>
              <a:ext cx="32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9"/>
                </a:cxn>
                <a:cxn ang="0">
                  <a:pos x="10" y="29"/>
                </a:cxn>
                <a:cxn ang="0">
                  <a:pos x="0" y="0"/>
                </a:cxn>
              </a:cxnLst>
              <a:rect l="0" t="0" r="r" b="b"/>
              <a:pathLst>
                <a:path w="32" h="30">
                  <a:moveTo>
                    <a:pt x="0" y="0"/>
                  </a:moveTo>
                  <a:lnTo>
                    <a:pt x="31" y="19"/>
                  </a:lnTo>
                  <a:lnTo>
                    <a:pt x="10" y="2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74" name="Freeform 230"/>
            <p:cNvSpPr>
              <a:spLocks/>
            </p:cNvSpPr>
            <p:nvPr/>
          </p:nvSpPr>
          <p:spPr bwMode="auto">
            <a:xfrm>
              <a:off x="426" y="185"/>
              <a:ext cx="36" cy="44"/>
            </a:xfrm>
            <a:custGeom>
              <a:avLst/>
              <a:gdLst/>
              <a:ahLst/>
              <a:cxnLst>
                <a:cxn ang="0">
                  <a:pos x="27" y="43"/>
                </a:cxn>
                <a:cxn ang="0">
                  <a:pos x="35" y="39"/>
                </a:cxn>
                <a:cxn ang="0">
                  <a:pos x="21" y="10"/>
                </a:cxn>
                <a:cxn ang="0">
                  <a:pos x="33" y="5"/>
                </a:cxn>
                <a:cxn ang="0">
                  <a:pos x="29" y="0"/>
                </a:cxn>
                <a:cxn ang="0">
                  <a:pos x="0" y="12"/>
                </a:cxn>
                <a:cxn ang="0">
                  <a:pos x="1" y="17"/>
                </a:cxn>
                <a:cxn ang="0">
                  <a:pos x="13" y="14"/>
                </a:cxn>
                <a:cxn ang="0">
                  <a:pos x="27" y="43"/>
                </a:cxn>
              </a:cxnLst>
              <a:rect l="0" t="0" r="r" b="b"/>
              <a:pathLst>
                <a:path w="36" h="44">
                  <a:moveTo>
                    <a:pt x="27" y="43"/>
                  </a:moveTo>
                  <a:lnTo>
                    <a:pt x="35" y="39"/>
                  </a:lnTo>
                  <a:lnTo>
                    <a:pt x="21" y="10"/>
                  </a:lnTo>
                  <a:lnTo>
                    <a:pt x="33" y="5"/>
                  </a:lnTo>
                  <a:lnTo>
                    <a:pt x="29" y="0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13" y="14"/>
                  </a:lnTo>
                  <a:lnTo>
                    <a:pt x="27" y="4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75" name="Freeform 231"/>
            <p:cNvSpPr>
              <a:spLocks/>
            </p:cNvSpPr>
            <p:nvPr/>
          </p:nvSpPr>
          <p:spPr bwMode="auto">
            <a:xfrm>
              <a:off x="466" y="181"/>
              <a:ext cx="32" cy="41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31" y="36"/>
                </a:cxn>
                <a:cxn ang="0">
                  <a:pos x="12" y="0"/>
                </a:cxn>
                <a:cxn ang="0">
                  <a:pos x="0" y="1"/>
                </a:cxn>
                <a:cxn ang="0">
                  <a:pos x="18" y="40"/>
                </a:cxn>
              </a:cxnLst>
              <a:rect l="0" t="0" r="r" b="b"/>
              <a:pathLst>
                <a:path w="32" h="41">
                  <a:moveTo>
                    <a:pt x="18" y="40"/>
                  </a:moveTo>
                  <a:lnTo>
                    <a:pt x="31" y="36"/>
                  </a:lnTo>
                  <a:lnTo>
                    <a:pt x="12" y="0"/>
                  </a:lnTo>
                  <a:lnTo>
                    <a:pt x="0" y="1"/>
                  </a:lnTo>
                  <a:lnTo>
                    <a:pt x="18" y="4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76" name="Freeform 232"/>
            <p:cNvSpPr>
              <a:spLocks/>
            </p:cNvSpPr>
            <p:nvPr/>
          </p:nvSpPr>
          <p:spPr bwMode="auto">
            <a:xfrm>
              <a:off x="489" y="174"/>
              <a:ext cx="40" cy="4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" y="30"/>
                </a:cxn>
                <a:cxn ang="0">
                  <a:pos x="3" y="33"/>
                </a:cxn>
                <a:cxn ang="0">
                  <a:pos x="7" y="37"/>
                </a:cxn>
                <a:cxn ang="0">
                  <a:pos x="11" y="39"/>
                </a:cxn>
                <a:cxn ang="0">
                  <a:pos x="15" y="39"/>
                </a:cxn>
                <a:cxn ang="0">
                  <a:pos x="19" y="41"/>
                </a:cxn>
                <a:cxn ang="0">
                  <a:pos x="23" y="39"/>
                </a:cxn>
                <a:cxn ang="0">
                  <a:pos x="27" y="39"/>
                </a:cxn>
                <a:cxn ang="0">
                  <a:pos x="31" y="37"/>
                </a:cxn>
                <a:cxn ang="0">
                  <a:pos x="35" y="35"/>
                </a:cxn>
                <a:cxn ang="0">
                  <a:pos x="37" y="32"/>
                </a:cxn>
                <a:cxn ang="0">
                  <a:pos x="39" y="28"/>
                </a:cxn>
                <a:cxn ang="0">
                  <a:pos x="39" y="24"/>
                </a:cxn>
                <a:cxn ang="0">
                  <a:pos x="39" y="21"/>
                </a:cxn>
                <a:cxn ang="0">
                  <a:pos x="39" y="17"/>
                </a:cxn>
                <a:cxn ang="0">
                  <a:pos x="39" y="12"/>
                </a:cxn>
                <a:cxn ang="0">
                  <a:pos x="37" y="8"/>
                </a:cxn>
                <a:cxn ang="0">
                  <a:pos x="19" y="7"/>
                </a:cxn>
                <a:cxn ang="0">
                  <a:pos x="23" y="7"/>
                </a:cxn>
                <a:cxn ang="0">
                  <a:pos x="27" y="10"/>
                </a:cxn>
                <a:cxn ang="0">
                  <a:pos x="31" y="16"/>
                </a:cxn>
                <a:cxn ang="0">
                  <a:pos x="31" y="19"/>
                </a:cxn>
                <a:cxn ang="0">
                  <a:pos x="31" y="23"/>
                </a:cxn>
                <a:cxn ang="0">
                  <a:pos x="31" y="26"/>
                </a:cxn>
                <a:cxn ang="0">
                  <a:pos x="29" y="30"/>
                </a:cxn>
                <a:cxn ang="0">
                  <a:pos x="25" y="32"/>
                </a:cxn>
                <a:cxn ang="0">
                  <a:pos x="21" y="33"/>
                </a:cxn>
                <a:cxn ang="0">
                  <a:pos x="17" y="33"/>
                </a:cxn>
                <a:cxn ang="0">
                  <a:pos x="13" y="32"/>
                </a:cxn>
                <a:cxn ang="0">
                  <a:pos x="9" y="28"/>
                </a:cxn>
                <a:cxn ang="0">
                  <a:pos x="7" y="21"/>
                </a:cxn>
                <a:cxn ang="0">
                  <a:pos x="7" y="16"/>
                </a:cxn>
                <a:cxn ang="0">
                  <a:pos x="9" y="12"/>
                </a:cxn>
                <a:cxn ang="0">
                  <a:pos x="11" y="8"/>
                </a:cxn>
                <a:cxn ang="0">
                  <a:pos x="17" y="7"/>
                </a:cxn>
                <a:cxn ang="0">
                  <a:pos x="35" y="7"/>
                </a:cxn>
                <a:cxn ang="0">
                  <a:pos x="33" y="3"/>
                </a:cxn>
                <a:cxn ang="0">
                  <a:pos x="29" y="1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5" y="3"/>
                </a:cxn>
                <a:cxn ang="0">
                  <a:pos x="3" y="7"/>
                </a:cxn>
                <a:cxn ang="0">
                  <a:pos x="1" y="10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21"/>
                </a:cxn>
              </a:cxnLst>
              <a:rect l="0" t="0" r="r" b="b"/>
              <a:pathLst>
                <a:path w="40" h="42">
                  <a:moveTo>
                    <a:pt x="0" y="23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2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5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9" y="12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29" y="28"/>
                  </a:lnTo>
                  <a:lnTo>
                    <a:pt x="29" y="30"/>
                  </a:lnTo>
                  <a:lnTo>
                    <a:pt x="27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5" y="32"/>
                  </a:lnTo>
                  <a:lnTo>
                    <a:pt x="13" y="32"/>
                  </a:lnTo>
                  <a:lnTo>
                    <a:pt x="11" y="30"/>
                  </a:lnTo>
                  <a:lnTo>
                    <a:pt x="9" y="28"/>
                  </a:lnTo>
                  <a:lnTo>
                    <a:pt x="9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77" name="Freeform 233"/>
            <p:cNvSpPr>
              <a:spLocks/>
            </p:cNvSpPr>
            <p:nvPr/>
          </p:nvSpPr>
          <p:spPr bwMode="auto">
            <a:xfrm>
              <a:off x="489" y="174"/>
              <a:ext cx="40" cy="4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" y="30"/>
                </a:cxn>
                <a:cxn ang="0">
                  <a:pos x="3" y="33"/>
                </a:cxn>
                <a:cxn ang="0">
                  <a:pos x="7" y="37"/>
                </a:cxn>
                <a:cxn ang="0">
                  <a:pos x="11" y="39"/>
                </a:cxn>
                <a:cxn ang="0">
                  <a:pos x="15" y="39"/>
                </a:cxn>
                <a:cxn ang="0">
                  <a:pos x="19" y="41"/>
                </a:cxn>
                <a:cxn ang="0">
                  <a:pos x="23" y="39"/>
                </a:cxn>
                <a:cxn ang="0">
                  <a:pos x="27" y="39"/>
                </a:cxn>
                <a:cxn ang="0">
                  <a:pos x="31" y="37"/>
                </a:cxn>
                <a:cxn ang="0">
                  <a:pos x="35" y="35"/>
                </a:cxn>
                <a:cxn ang="0">
                  <a:pos x="37" y="32"/>
                </a:cxn>
                <a:cxn ang="0">
                  <a:pos x="39" y="28"/>
                </a:cxn>
                <a:cxn ang="0">
                  <a:pos x="39" y="24"/>
                </a:cxn>
                <a:cxn ang="0">
                  <a:pos x="39" y="21"/>
                </a:cxn>
                <a:cxn ang="0">
                  <a:pos x="39" y="17"/>
                </a:cxn>
                <a:cxn ang="0">
                  <a:pos x="39" y="12"/>
                </a:cxn>
                <a:cxn ang="0">
                  <a:pos x="37" y="8"/>
                </a:cxn>
                <a:cxn ang="0">
                  <a:pos x="35" y="5"/>
                </a:cxn>
                <a:cxn ang="0">
                  <a:pos x="31" y="3"/>
                </a:cxn>
                <a:cxn ang="0">
                  <a:pos x="27" y="1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3"/>
                </a:cxn>
              </a:cxnLst>
              <a:rect l="0" t="0" r="r" b="b"/>
              <a:pathLst>
                <a:path w="40" h="42">
                  <a:moveTo>
                    <a:pt x="0" y="23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31" y="37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2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78" name="Freeform 234"/>
            <p:cNvSpPr>
              <a:spLocks/>
            </p:cNvSpPr>
            <p:nvPr/>
          </p:nvSpPr>
          <p:spPr bwMode="auto">
            <a:xfrm>
              <a:off x="497" y="181"/>
              <a:ext cx="32" cy="2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28" y="5"/>
                </a:cxn>
                <a:cxn ang="0">
                  <a:pos x="28" y="9"/>
                </a:cxn>
                <a:cxn ang="0">
                  <a:pos x="31" y="11"/>
                </a:cxn>
                <a:cxn ang="0">
                  <a:pos x="31" y="13"/>
                </a:cxn>
                <a:cxn ang="0">
                  <a:pos x="31" y="14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1" y="20"/>
                </a:cxn>
                <a:cxn ang="0">
                  <a:pos x="28" y="20"/>
                </a:cxn>
                <a:cxn ang="0">
                  <a:pos x="28" y="22"/>
                </a:cxn>
                <a:cxn ang="0">
                  <a:pos x="25" y="24"/>
                </a:cxn>
                <a:cxn ang="0">
                  <a:pos x="23" y="26"/>
                </a:cxn>
                <a:cxn ang="0">
                  <a:pos x="20" y="26"/>
                </a:cxn>
                <a:cxn ang="0">
                  <a:pos x="18" y="28"/>
                </a:cxn>
                <a:cxn ang="0">
                  <a:pos x="15" y="28"/>
                </a:cxn>
                <a:cxn ang="0">
                  <a:pos x="12" y="28"/>
                </a:cxn>
                <a:cxn ang="0">
                  <a:pos x="10" y="26"/>
                </a:cxn>
                <a:cxn ang="0">
                  <a:pos x="5" y="26"/>
                </a:cxn>
                <a:cxn ang="0">
                  <a:pos x="5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</a:cxnLst>
              <a:rect l="0" t="0" r="r" b="b"/>
              <a:pathLst>
                <a:path w="32" h="29">
                  <a:moveTo>
                    <a:pt x="0" y="14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28" y="9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5" y="24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79" name="Freeform 235"/>
            <p:cNvSpPr>
              <a:spLocks/>
            </p:cNvSpPr>
            <p:nvPr/>
          </p:nvSpPr>
          <p:spPr bwMode="auto">
            <a:xfrm>
              <a:off x="536" y="174"/>
              <a:ext cx="36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" y="39"/>
                </a:cxn>
                <a:cxn ang="0">
                  <a:pos x="7" y="12"/>
                </a:cxn>
                <a:cxn ang="0">
                  <a:pos x="25" y="39"/>
                </a:cxn>
                <a:cxn ang="0">
                  <a:pos x="33" y="39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5" y="26"/>
                </a:cxn>
                <a:cxn ang="0">
                  <a:pos x="9" y="0"/>
                </a:cxn>
                <a:cxn ang="0">
                  <a:pos x="1" y="0"/>
                </a:cxn>
                <a:cxn ang="0">
                  <a:pos x="0" y="37"/>
                </a:cxn>
              </a:cxnLst>
              <a:rect l="0" t="0" r="r" b="b"/>
              <a:pathLst>
                <a:path w="36" h="40">
                  <a:moveTo>
                    <a:pt x="0" y="37"/>
                  </a:moveTo>
                  <a:lnTo>
                    <a:pt x="7" y="39"/>
                  </a:lnTo>
                  <a:lnTo>
                    <a:pt x="7" y="12"/>
                  </a:lnTo>
                  <a:lnTo>
                    <a:pt x="25" y="39"/>
                  </a:lnTo>
                  <a:lnTo>
                    <a:pt x="33" y="39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5" y="26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3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80" name="Freeform 236"/>
            <p:cNvSpPr>
              <a:spLocks/>
            </p:cNvSpPr>
            <p:nvPr/>
          </p:nvSpPr>
          <p:spPr bwMode="auto">
            <a:xfrm>
              <a:off x="577" y="176"/>
              <a:ext cx="36" cy="4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32"/>
                </a:cxn>
                <a:cxn ang="0">
                  <a:pos x="1" y="33"/>
                </a:cxn>
                <a:cxn ang="0">
                  <a:pos x="3" y="35"/>
                </a:cxn>
                <a:cxn ang="0">
                  <a:pos x="7" y="39"/>
                </a:cxn>
                <a:cxn ang="0">
                  <a:pos x="11" y="41"/>
                </a:cxn>
                <a:cxn ang="0">
                  <a:pos x="15" y="41"/>
                </a:cxn>
                <a:cxn ang="0">
                  <a:pos x="21" y="41"/>
                </a:cxn>
                <a:cxn ang="0">
                  <a:pos x="25" y="41"/>
                </a:cxn>
                <a:cxn ang="0">
                  <a:pos x="29" y="39"/>
                </a:cxn>
                <a:cxn ang="0">
                  <a:pos x="31" y="33"/>
                </a:cxn>
                <a:cxn ang="0">
                  <a:pos x="33" y="30"/>
                </a:cxn>
                <a:cxn ang="0">
                  <a:pos x="33" y="26"/>
                </a:cxn>
                <a:cxn ang="0">
                  <a:pos x="31" y="23"/>
                </a:cxn>
                <a:cxn ang="0">
                  <a:pos x="27" y="21"/>
                </a:cxn>
                <a:cxn ang="0">
                  <a:pos x="21" y="17"/>
                </a:cxn>
                <a:cxn ang="0">
                  <a:pos x="15" y="14"/>
                </a:cxn>
                <a:cxn ang="0">
                  <a:pos x="13" y="12"/>
                </a:cxn>
                <a:cxn ang="0">
                  <a:pos x="11" y="10"/>
                </a:cxn>
                <a:cxn ang="0">
                  <a:pos x="15" y="7"/>
                </a:cxn>
                <a:cxn ang="0">
                  <a:pos x="19" y="7"/>
                </a:cxn>
                <a:cxn ang="0">
                  <a:pos x="23" y="8"/>
                </a:cxn>
                <a:cxn ang="0">
                  <a:pos x="25" y="10"/>
                </a:cxn>
                <a:cxn ang="0">
                  <a:pos x="27" y="12"/>
                </a:cxn>
                <a:cxn ang="0">
                  <a:pos x="35" y="16"/>
                </a:cxn>
                <a:cxn ang="0">
                  <a:pos x="35" y="10"/>
                </a:cxn>
                <a:cxn ang="0">
                  <a:pos x="33" y="8"/>
                </a:cxn>
                <a:cxn ang="0">
                  <a:pos x="31" y="5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7" y="3"/>
                </a:cxn>
                <a:cxn ang="0">
                  <a:pos x="5" y="7"/>
                </a:cxn>
                <a:cxn ang="0">
                  <a:pos x="3" y="8"/>
                </a:cxn>
                <a:cxn ang="0">
                  <a:pos x="3" y="12"/>
                </a:cxn>
                <a:cxn ang="0">
                  <a:pos x="5" y="16"/>
                </a:cxn>
                <a:cxn ang="0">
                  <a:pos x="7" y="19"/>
                </a:cxn>
                <a:cxn ang="0">
                  <a:pos x="13" y="23"/>
                </a:cxn>
                <a:cxn ang="0">
                  <a:pos x="19" y="24"/>
                </a:cxn>
                <a:cxn ang="0">
                  <a:pos x="23" y="26"/>
                </a:cxn>
                <a:cxn ang="0">
                  <a:pos x="25" y="30"/>
                </a:cxn>
                <a:cxn ang="0">
                  <a:pos x="23" y="32"/>
                </a:cxn>
                <a:cxn ang="0">
                  <a:pos x="21" y="33"/>
                </a:cxn>
                <a:cxn ang="0">
                  <a:pos x="17" y="33"/>
                </a:cxn>
                <a:cxn ang="0">
                  <a:pos x="13" y="33"/>
                </a:cxn>
                <a:cxn ang="0">
                  <a:pos x="9" y="32"/>
                </a:cxn>
                <a:cxn ang="0">
                  <a:pos x="7" y="28"/>
                </a:cxn>
                <a:cxn ang="0">
                  <a:pos x="0" y="24"/>
                </a:cxn>
              </a:cxnLst>
              <a:rect l="0" t="0" r="r" b="b"/>
              <a:pathLst>
                <a:path w="36" h="42">
                  <a:moveTo>
                    <a:pt x="0" y="24"/>
                  </a:move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7" y="39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1" y="23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1" y="17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1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35" y="16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9" y="24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3" y="28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0" y="2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81" name="Freeform 237"/>
            <p:cNvSpPr>
              <a:spLocks/>
            </p:cNvSpPr>
            <p:nvPr/>
          </p:nvSpPr>
          <p:spPr bwMode="auto">
            <a:xfrm>
              <a:off x="649" y="205"/>
              <a:ext cx="42" cy="45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37" y="28"/>
                </a:cxn>
                <a:cxn ang="0">
                  <a:pos x="19" y="24"/>
                </a:cxn>
                <a:cxn ang="0">
                  <a:pos x="25" y="29"/>
                </a:cxn>
                <a:cxn ang="0">
                  <a:pos x="21" y="31"/>
                </a:cxn>
                <a:cxn ang="0">
                  <a:pos x="17" y="31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9" y="26"/>
                </a:cxn>
                <a:cxn ang="0">
                  <a:pos x="7" y="22"/>
                </a:cxn>
                <a:cxn ang="0">
                  <a:pos x="9" y="19"/>
                </a:cxn>
                <a:cxn ang="0">
                  <a:pos x="9" y="15"/>
                </a:cxn>
                <a:cxn ang="0">
                  <a:pos x="11" y="12"/>
                </a:cxn>
                <a:cxn ang="0">
                  <a:pos x="15" y="8"/>
                </a:cxn>
                <a:cxn ang="0">
                  <a:pos x="19" y="7"/>
                </a:cxn>
                <a:cxn ang="0">
                  <a:pos x="23" y="7"/>
                </a:cxn>
                <a:cxn ang="0">
                  <a:pos x="27" y="8"/>
                </a:cxn>
                <a:cxn ang="0">
                  <a:pos x="31" y="10"/>
                </a:cxn>
                <a:cxn ang="0">
                  <a:pos x="33" y="14"/>
                </a:cxn>
                <a:cxn ang="0">
                  <a:pos x="33" y="17"/>
                </a:cxn>
                <a:cxn ang="0">
                  <a:pos x="41" y="21"/>
                </a:cxn>
                <a:cxn ang="0">
                  <a:pos x="41" y="17"/>
                </a:cxn>
                <a:cxn ang="0">
                  <a:pos x="41" y="14"/>
                </a:cxn>
                <a:cxn ang="0">
                  <a:pos x="39" y="8"/>
                </a:cxn>
                <a:cxn ang="0">
                  <a:pos x="37" y="7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7" y="3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1" y="29"/>
                </a:cxn>
                <a:cxn ang="0">
                  <a:pos x="3" y="31"/>
                </a:cxn>
                <a:cxn ang="0">
                  <a:pos x="5" y="35"/>
                </a:cxn>
                <a:cxn ang="0">
                  <a:pos x="9" y="36"/>
                </a:cxn>
                <a:cxn ang="0">
                  <a:pos x="13" y="38"/>
                </a:cxn>
                <a:cxn ang="0">
                  <a:pos x="17" y="38"/>
                </a:cxn>
                <a:cxn ang="0">
                  <a:pos x="21" y="36"/>
                </a:cxn>
              </a:cxnLst>
              <a:rect l="0" t="0" r="r" b="b"/>
              <a:pathLst>
                <a:path w="42" h="45">
                  <a:moveTo>
                    <a:pt x="21" y="36"/>
                  </a:moveTo>
                  <a:lnTo>
                    <a:pt x="19" y="42"/>
                  </a:lnTo>
                  <a:lnTo>
                    <a:pt x="25" y="44"/>
                  </a:lnTo>
                  <a:lnTo>
                    <a:pt x="37" y="28"/>
                  </a:lnTo>
                  <a:lnTo>
                    <a:pt x="23" y="19"/>
                  </a:lnTo>
                  <a:lnTo>
                    <a:pt x="19" y="24"/>
                  </a:lnTo>
                  <a:lnTo>
                    <a:pt x="27" y="28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1" y="3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82" name="Freeform 238"/>
            <p:cNvSpPr>
              <a:spLocks/>
            </p:cNvSpPr>
            <p:nvPr/>
          </p:nvSpPr>
          <p:spPr bwMode="auto">
            <a:xfrm>
              <a:off x="679" y="224"/>
              <a:ext cx="47" cy="5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7" y="35"/>
                </a:cxn>
                <a:cxn ang="0">
                  <a:pos x="17" y="23"/>
                </a:cxn>
                <a:cxn ang="0">
                  <a:pos x="23" y="28"/>
                </a:cxn>
                <a:cxn ang="0">
                  <a:pos x="24" y="30"/>
                </a:cxn>
                <a:cxn ang="0">
                  <a:pos x="24" y="32"/>
                </a:cxn>
                <a:cxn ang="0">
                  <a:pos x="26" y="32"/>
                </a:cxn>
                <a:cxn ang="0">
                  <a:pos x="24" y="33"/>
                </a:cxn>
                <a:cxn ang="0">
                  <a:pos x="24" y="35"/>
                </a:cxn>
                <a:cxn ang="0">
                  <a:pos x="23" y="37"/>
                </a:cxn>
                <a:cxn ang="0">
                  <a:pos x="21" y="41"/>
                </a:cxn>
                <a:cxn ang="0">
                  <a:pos x="19" y="42"/>
                </a:cxn>
                <a:cxn ang="0">
                  <a:pos x="19" y="44"/>
                </a:cxn>
                <a:cxn ang="0">
                  <a:pos x="24" y="50"/>
                </a:cxn>
                <a:cxn ang="0">
                  <a:pos x="26" y="50"/>
                </a:cxn>
                <a:cxn ang="0">
                  <a:pos x="26" y="48"/>
                </a:cxn>
                <a:cxn ang="0">
                  <a:pos x="26" y="46"/>
                </a:cxn>
                <a:cxn ang="0">
                  <a:pos x="28" y="44"/>
                </a:cxn>
                <a:cxn ang="0">
                  <a:pos x="30" y="41"/>
                </a:cxn>
                <a:cxn ang="0">
                  <a:pos x="32" y="39"/>
                </a:cxn>
                <a:cxn ang="0">
                  <a:pos x="34" y="37"/>
                </a:cxn>
                <a:cxn ang="0">
                  <a:pos x="34" y="35"/>
                </a:cxn>
                <a:cxn ang="0">
                  <a:pos x="34" y="33"/>
                </a:cxn>
                <a:cxn ang="0">
                  <a:pos x="34" y="32"/>
                </a:cxn>
                <a:cxn ang="0">
                  <a:pos x="32" y="32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38" y="32"/>
                </a:cxn>
                <a:cxn ang="0">
                  <a:pos x="40" y="32"/>
                </a:cxn>
                <a:cxn ang="0">
                  <a:pos x="40" y="30"/>
                </a:cxn>
                <a:cxn ang="0">
                  <a:pos x="42" y="30"/>
                </a:cxn>
                <a:cxn ang="0">
                  <a:pos x="44" y="28"/>
                </a:cxn>
                <a:cxn ang="0">
                  <a:pos x="46" y="26"/>
                </a:cxn>
                <a:cxn ang="0">
                  <a:pos x="46" y="25"/>
                </a:cxn>
                <a:cxn ang="0">
                  <a:pos x="46" y="23"/>
                </a:cxn>
                <a:cxn ang="0">
                  <a:pos x="46" y="21"/>
                </a:cxn>
                <a:cxn ang="0">
                  <a:pos x="46" y="19"/>
                </a:cxn>
                <a:cxn ang="0">
                  <a:pos x="46" y="17"/>
                </a:cxn>
                <a:cxn ang="0">
                  <a:pos x="46" y="16"/>
                </a:cxn>
                <a:cxn ang="0">
                  <a:pos x="44" y="14"/>
                </a:cxn>
                <a:cxn ang="0">
                  <a:pos x="42" y="12"/>
                </a:cxn>
                <a:cxn ang="0">
                  <a:pos x="38" y="10"/>
                </a:cxn>
                <a:cxn ang="0">
                  <a:pos x="28" y="10"/>
                </a:cxn>
                <a:cxn ang="0">
                  <a:pos x="36" y="16"/>
                </a:cxn>
                <a:cxn ang="0">
                  <a:pos x="36" y="17"/>
                </a:cxn>
                <a:cxn ang="0">
                  <a:pos x="38" y="17"/>
                </a:cxn>
                <a:cxn ang="0">
                  <a:pos x="38" y="19"/>
                </a:cxn>
                <a:cxn ang="0">
                  <a:pos x="38" y="21"/>
                </a:cxn>
                <a:cxn ang="0">
                  <a:pos x="38" y="23"/>
                </a:cxn>
                <a:cxn ang="0">
                  <a:pos x="36" y="23"/>
                </a:cxn>
                <a:cxn ang="0">
                  <a:pos x="36" y="25"/>
                </a:cxn>
                <a:cxn ang="0">
                  <a:pos x="34" y="25"/>
                </a:cxn>
                <a:cxn ang="0">
                  <a:pos x="34" y="26"/>
                </a:cxn>
                <a:cxn ang="0">
                  <a:pos x="32" y="26"/>
                </a:cxn>
                <a:cxn ang="0">
                  <a:pos x="30" y="25"/>
                </a:cxn>
                <a:cxn ang="0">
                  <a:pos x="28" y="25"/>
                </a:cxn>
                <a:cxn ang="0">
                  <a:pos x="21" y="17"/>
                </a:cxn>
                <a:cxn ang="0">
                  <a:pos x="28" y="10"/>
                </a:cxn>
                <a:cxn ang="0">
                  <a:pos x="38" y="10"/>
                </a:cxn>
                <a:cxn ang="0">
                  <a:pos x="24" y="0"/>
                </a:cxn>
                <a:cxn ang="0">
                  <a:pos x="0" y="30"/>
                </a:cxn>
              </a:cxnLst>
              <a:rect l="0" t="0" r="r" b="b"/>
              <a:pathLst>
                <a:path w="47" h="51">
                  <a:moveTo>
                    <a:pt x="0" y="30"/>
                  </a:moveTo>
                  <a:lnTo>
                    <a:pt x="7" y="35"/>
                  </a:lnTo>
                  <a:lnTo>
                    <a:pt x="17" y="23"/>
                  </a:lnTo>
                  <a:lnTo>
                    <a:pt x="23" y="28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3" y="37"/>
                  </a:lnTo>
                  <a:lnTo>
                    <a:pt x="21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0" y="41"/>
                  </a:lnTo>
                  <a:lnTo>
                    <a:pt x="32" y="39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6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8" y="10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2" y="26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1" y="17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24" y="0"/>
                  </a:lnTo>
                  <a:lnTo>
                    <a:pt x="0" y="3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83" name="Freeform 239"/>
            <p:cNvSpPr>
              <a:spLocks/>
            </p:cNvSpPr>
            <p:nvPr/>
          </p:nvSpPr>
          <p:spPr bwMode="auto">
            <a:xfrm>
              <a:off x="679" y="224"/>
              <a:ext cx="47" cy="5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7" y="35"/>
                </a:cxn>
                <a:cxn ang="0">
                  <a:pos x="17" y="23"/>
                </a:cxn>
                <a:cxn ang="0">
                  <a:pos x="23" y="28"/>
                </a:cxn>
                <a:cxn ang="0">
                  <a:pos x="24" y="30"/>
                </a:cxn>
                <a:cxn ang="0">
                  <a:pos x="24" y="32"/>
                </a:cxn>
                <a:cxn ang="0">
                  <a:pos x="26" y="32"/>
                </a:cxn>
                <a:cxn ang="0">
                  <a:pos x="24" y="33"/>
                </a:cxn>
                <a:cxn ang="0">
                  <a:pos x="24" y="35"/>
                </a:cxn>
                <a:cxn ang="0">
                  <a:pos x="23" y="37"/>
                </a:cxn>
                <a:cxn ang="0">
                  <a:pos x="21" y="41"/>
                </a:cxn>
                <a:cxn ang="0">
                  <a:pos x="19" y="42"/>
                </a:cxn>
                <a:cxn ang="0">
                  <a:pos x="19" y="44"/>
                </a:cxn>
                <a:cxn ang="0">
                  <a:pos x="24" y="50"/>
                </a:cxn>
                <a:cxn ang="0">
                  <a:pos x="26" y="50"/>
                </a:cxn>
                <a:cxn ang="0">
                  <a:pos x="26" y="48"/>
                </a:cxn>
                <a:cxn ang="0">
                  <a:pos x="26" y="46"/>
                </a:cxn>
                <a:cxn ang="0">
                  <a:pos x="28" y="44"/>
                </a:cxn>
                <a:cxn ang="0">
                  <a:pos x="30" y="41"/>
                </a:cxn>
                <a:cxn ang="0">
                  <a:pos x="32" y="39"/>
                </a:cxn>
                <a:cxn ang="0">
                  <a:pos x="34" y="37"/>
                </a:cxn>
                <a:cxn ang="0">
                  <a:pos x="34" y="35"/>
                </a:cxn>
                <a:cxn ang="0">
                  <a:pos x="34" y="33"/>
                </a:cxn>
                <a:cxn ang="0">
                  <a:pos x="34" y="32"/>
                </a:cxn>
                <a:cxn ang="0">
                  <a:pos x="32" y="32"/>
                </a:cxn>
                <a:cxn ang="0">
                  <a:pos x="34" y="32"/>
                </a:cxn>
                <a:cxn ang="0">
                  <a:pos x="36" y="32"/>
                </a:cxn>
                <a:cxn ang="0">
                  <a:pos x="38" y="32"/>
                </a:cxn>
                <a:cxn ang="0">
                  <a:pos x="40" y="32"/>
                </a:cxn>
                <a:cxn ang="0">
                  <a:pos x="40" y="30"/>
                </a:cxn>
                <a:cxn ang="0">
                  <a:pos x="42" y="30"/>
                </a:cxn>
                <a:cxn ang="0">
                  <a:pos x="44" y="28"/>
                </a:cxn>
                <a:cxn ang="0">
                  <a:pos x="46" y="26"/>
                </a:cxn>
                <a:cxn ang="0">
                  <a:pos x="46" y="25"/>
                </a:cxn>
                <a:cxn ang="0">
                  <a:pos x="46" y="23"/>
                </a:cxn>
                <a:cxn ang="0">
                  <a:pos x="46" y="21"/>
                </a:cxn>
                <a:cxn ang="0">
                  <a:pos x="46" y="19"/>
                </a:cxn>
                <a:cxn ang="0">
                  <a:pos x="46" y="17"/>
                </a:cxn>
                <a:cxn ang="0">
                  <a:pos x="46" y="16"/>
                </a:cxn>
                <a:cxn ang="0">
                  <a:pos x="44" y="14"/>
                </a:cxn>
                <a:cxn ang="0">
                  <a:pos x="42" y="12"/>
                </a:cxn>
                <a:cxn ang="0">
                  <a:pos x="24" y="0"/>
                </a:cxn>
                <a:cxn ang="0">
                  <a:pos x="0" y="30"/>
                </a:cxn>
              </a:cxnLst>
              <a:rect l="0" t="0" r="r" b="b"/>
              <a:pathLst>
                <a:path w="47" h="51">
                  <a:moveTo>
                    <a:pt x="0" y="30"/>
                  </a:moveTo>
                  <a:lnTo>
                    <a:pt x="7" y="35"/>
                  </a:lnTo>
                  <a:lnTo>
                    <a:pt x="17" y="23"/>
                  </a:lnTo>
                  <a:lnTo>
                    <a:pt x="23" y="28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3" y="37"/>
                  </a:lnTo>
                  <a:lnTo>
                    <a:pt x="21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0" y="41"/>
                  </a:lnTo>
                  <a:lnTo>
                    <a:pt x="32" y="39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6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24" y="0"/>
                  </a:lnTo>
                  <a:lnTo>
                    <a:pt x="0" y="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84" name="Freeform 240"/>
            <p:cNvSpPr>
              <a:spLocks/>
            </p:cNvSpPr>
            <p:nvPr/>
          </p:nvSpPr>
          <p:spPr bwMode="auto">
            <a:xfrm>
              <a:off x="700" y="235"/>
              <a:ext cx="33" cy="3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4" y="0"/>
                </a:cxn>
                <a:cxn ang="0">
                  <a:pos x="28" y="10"/>
                </a:cxn>
                <a:cxn ang="0">
                  <a:pos x="28" y="14"/>
                </a:cxn>
                <a:cxn ang="0">
                  <a:pos x="32" y="14"/>
                </a:cxn>
                <a:cxn ang="0">
                  <a:pos x="32" y="18"/>
                </a:cxn>
                <a:cxn ang="0">
                  <a:pos x="32" y="21"/>
                </a:cxn>
                <a:cxn ang="0">
                  <a:pos x="32" y="25"/>
                </a:cxn>
                <a:cxn ang="0">
                  <a:pos x="28" y="25"/>
                </a:cxn>
                <a:cxn ang="0">
                  <a:pos x="28" y="29"/>
                </a:cxn>
                <a:cxn ang="0">
                  <a:pos x="24" y="29"/>
                </a:cxn>
                <a:cxn ang="0">
                  <a:pos x="21" y="29"/>
                </a:cxn>
                <a:cxn ang="0">
                  <a:pos x="17" y="29"/>
                </a:cxn>
                <a:cxn ang="0">
                  <a:pos x="14" y="29"/>
                </a:cxn>
                <a:cxn ang="0">
                  <a:pos x="14" y="25"/>
                </a:cxn>
                <a:cxn ang="0">
                  <a:pos x="0" y="14"/>
                </a:cxn>
              </a:cxnLst>
              <a:rect l="0" t="0" r="r" b="b"/>
              <a:pathLst>
                <a:path w="33" h="30">
                  <a:moveTo>
                    <a:pt x="0" y="14"/>
                  </a:moveTo>
                  <a:lnTo>
                    <a:pt x="14" y="0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2" y="18"/>
                  </a:lnTo>
                  <a:lnTo>
                    <a:pt x="32" y="21"/>
                  </a:lnTo>
                  <a:lnTo>
                    <a:pt x="32" y="25"/>
                  </a:lnTo>
                  <a:lnTo>
                    <a:pt x="28" y="25"/>
                  </a:lnTo>
                  <a:lnTo>
                    <a:pt x="28" y="29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4" y="25"/>
                  </a:lnTo>
                  <a:lnTo>
                    <a:pt x="0" y="1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85" name="Freeform 241"/>
            <p:cNvSpPr>
              <a:spLocks/>
            </p:cNvSpPr>
            <p:nvPr/>
          </p:nvSpPr>
          <p:spPr bwMode="auto">
            <a:xfrm>
              <a:off x="714" y="254"/>
              <a:ext cx="44" cy="43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3" y="12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1" y="31"/>
                </a:cxn>
                <a:cxn ang="0">
                  <a:pos x="5" y="34"/>
                </a:cxn>
                <a:cxn ang="0">
                  <a:pos x="7" y="38"/>
                </a:cxn>
                <a:cxn ang="0">
                  <a:pos x="11" y="40"/>
                </a:cxn>
                <a:cxn ang="0">
                  <a:pos x="15" y="42"/>
                </a:cxn>
                <a:cxn ang="0">
                  <a:pos x="19" y="42"/>
                </a:cxn>
                <a:cxn ang="0">
                  <a:pos x="23" y="42"/>
                </a:cxn>
                <a:cxn ang="0">
                  <a:pos x="27" y="40"/>
                </a:cxn>
                <a:cxn ang="0">
                  <a:pos x="31" y="38"/>
                </a:cxn>
                <a:cxn ang="0">
                  <a:pos x="35" y="36"/>
                </a:cxn>
                <a:cxn ang="0">
                  <a:pos x="39" y="32"/>
                </a:cxn>
                <a:cxn ang="0">
                  <a:pos x="41" y="29"/>
                </a:cxn>
                <a:cxn ang="0">
                  <a:pos x="43" y="25"/>
                </a:cxn>
                <a:cxn ang="0">
                  <a:pos x="43" y="21"/>
                </a:cxn>
                <a:cxn ang="0">
                  <a:pos x="43" y="18"/>
                </a:cxn>
                <a:cxn ang="0">
                  <a:pos x="43" y="14"/>
                </a:cxn>
                <a:cxn ang="0">
                  <a:pos x="41" y="10"/>
                </a:cxn>
                <a:cxn ang="0">
                  <a:pos x="25" y="9"/>
                </a:cxn>
                <a:cxn ang="0">
                  <a:pos x="29" y="9"/>
                </a:cxn>
                <a:cxn ang="0">
                  <a:pos x="31" y="10"/>
                </a:cxn>
                <a:cxn ang="0">
                  <a:pos x="35" y="14"/>
                </a:cxn>
                <a:cxn ang="0">
                  <a:pos x="35" y="18"/>
                </a:cxn>
                <a:cxn ang="0">
                  <a:pos x="35" y="21"/>
                </a:cxn>
                <a:cxn ang="0">
                  <a:pos x="33" y="25"/>
                </a:cxn>
                <a:cxn ang="0">
                  <a:pos x="31" y="27"/>
                </a:cxn>
                <a:cxn ang="0">
                  <a:pos x="29" y="29"/>
                </a:cxn>
                <a:cxn ang="0">
                  <a:pos x="25" y="32"/>
                </a:cxn>
                <a:cxn ang="0">
                  <a:pos x="21" y="34"/>
                </a:cxn>
                <a:cxn ang="0">
                  <a:pos x="17" y="34"/>
                </a:cxn>
                <a:cxn ang="0">
                  <a:pos x="13" y="32"/>
                </a:cxn>
                <a:cxn ang="0">
                  <a:pos x="9" y="29"/>
                </a:cxn>
                <a:cxn ang="0">
                  <a:pos x="7" y="25"/>
                </a:cxn>
                <a:cxn ang="0">
                  <a:pos x="7" y="21"/>
                </a:cxn>
                <a:cxn ang="0">
                  <a:pos x="9" y="20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7" y="10"/>
                </a:cxn>
                <a:cxn ang="0">
                  <a:pos x="21" y="9"/>
                </a:cxn>
                <a:cxn ang="0">
                  <a:pos x="39" y="9"/>
                </a:cxn>
                <a:cxn ang="0">
                  <a:pos x="37" y="7"/>
                </a:cxn>
                <a:cxn ang="0">
                  <a:pos x="33" y="3"/>
                </a:cxn>
                <a:cxn ang="0">
                  <a:pos x="29" y="1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1" y="3"/>
                </a:cxn>
                <a:cxn ang="0">
                  <a:pos x="7" y="7"/>
                </a:cxn>
              </a:cxnLst>
              <a:rect l="0" t="0" r="r" b="b"/>
              <a:pathLst>
                <a:path w="44" h="43">
                  <a:moveTo>
                    <a:pt x="7" y="7"/>
                  </a:moveTo>
                  <a:lnTo>
                    <a:pt x="5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9" y="40"/>
                  </a:lnTo>
                  <a:lnTo>
                    <a:pt x="31" y="38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3" y="12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7" y="31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7" y="34"/>
                  </a:lnTo>
                  <a:lnTo>
                    <a:pt x="15" y="32"/>
                  </a:lnTo>
                  <a:lnTo>
                    <a:pt x="13" y="32"/>
                  </a:lnTo>
                  <a:lnTo>
                    <a:pt x="11" y="31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5" y="9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7" y="7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86" name="Freeform 242"/>
            <p:cNvSpPr>
              <a:spLocks/>
            </p:cNvSpPr>
            <p:nvPr/>
          </p:nvSpPr>
          <p:spPr bwMode="auto">
            <a:xfrm>
              <a:off x="714" y="254"/>
              <a:ext cx="44" cy="43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9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1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1" y="31"/>
                </a:cxn>
                <a:cxn ang="0">
                  <a:pos x="3" y="32"/>
                </a:cxn>
                <a:cxn ang="0">
                  <a:pos x="5" y="34"/>
                </a:cxn>
                <a:cxn ang="0">
                  <a:pos x="7" y="36"/>
                </a:cxn>
                <a:cxn ang="0">
                  <a:pos x="7" y="38"/>
                </a:cxn>
                <a:cxn ang="0">
                  <a:pos x="9" y="38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5" y="42"/>
                </a:cxn>
                <a:cxn ang="0">
                  <a:pos x="17" y="42"/>
                </a:cxn>
                <a:cxn ang="0">
                  <a:pos x="19" y="42"/>
                </a:cxn>
                <a:cxn ang="0">
                  <a:pos x="21" y="42"/>
                </a:cxn>
                <a:cxn ang="0">
                  <a:pos x="23" y="42"/>
                </a:cxn>
                <a:cxn ang="0">
                  <a:pos x="25" y="42"/>
                </a:cxn>
                <a:cxn ang="0">
                  <a:pos x="27" y="40"/>
                </a:cxn>
                <a:cxn ang="0">
                  <a:pos x="29" y="40"/>
                </a:cxn>
                <a:cxn ang="0">
                  <a:pos x="31" y="38"/>
                </a:cxn>
                <a:cxn ang="0">
                  <a:pos x="33" y="38"/>
                </a:cxn>
                <a:cxn ang="0">
                  <a:pos x="35" y="36"/>
                </a:cxn>
                <a:cxn ang="0">
                  <a:pos x="37" y="34"/>
                </a:cxn>
                <a:cxn ang="0">
                  <a:pos x="39" y="32"/>
                </a:cxn>
                <a:cxn ang="0">
                  <a:pos x="39" y="31"/>
                </a:cxn>
                <a:cxn ang="0">
                  <a:pos x="41" y="29"/>
                </a:cxn>
                <a:cxn ang="0">
                  <a:pos x="41" y="27"/>
                </a:cxn>
                <a:cxn ang="0">
                  <a:pos x="43" y="25"/>
                </a:cxn>
                <a:cxn ang="0">
                  <a:pos x="43" y="23"/>
                </a:cxn>
                <a:cxn ang="0">
                  <a:pos x="43" y="21"/>
                </a:cxn>
                <a:cxn ang="0">
                  <a:pos x="43" y="20"/>
                </a:cxn>
                <a:cxn ang="0">
                  <a:pos x="43" y="18"/>
                </a:cxn>
                <a:cxn ang="0">
                  <a:pos x="43" y="16"/>
                </a:cxn>
                <a:cxn ang="0">
                  <a:pos x="43" y="14"/>
                </a:cxn>
                <a:cxn ang="0">
                  <a:pos x="43" y="12"/>
                </a:cxn>
                <a:cxn ang="0">
                  <a:pos x="41" y="10"/>
                </a:cxn>
                <a:cxn ang="0">
                  <a:pos x="39" y="9"/>
                </a:cxn>
                <a:cxn ang="0">
                  <a:pos x="39" y="7"/>
                </a:cxn>
                <a:cxn ang="0">
                  <a:pos x="37" y="7"/>
                </a:cxn>
                <a:cxn ang="0">
                  <a:pos x="35" y="5"/>
                </a:cxn>
                <a:cxn ang="0">
                  <a:pos x="33" y="3"/>
                </a:cxn>
                <a:cxn ang="0">
                  <a:pos x="31" y="1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17" y="1"/>
                </a:cxn>
                <a:cxn ang="0">
                  <a:pos x="15" y="3"/>
                </a:cxn>
                <a:cxn ang="0">
                  <a:pos x="11" y="3"/>
                </a:cxn>
                <a:cxn ang="0">
                  <a:pos x="11" y="5"/>
                </a:cxn>
                <a:cxn ang="0">
                  <a:pos x="7" y="7"/>
                </a:cxn>
              </a:cxnLst>
              <a:rect l="0" t="0" r="r" b="b"/>
              <a:pathLst>
                <a:path w="44" h="43">
                  <a:moveTo>
                    <a:pt x="7" y="7"/>
                  </a:moveTo>
                  <a:lnTo>
                    <a:pt x="5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9" y="40"/>
                  </a:lnTo>
                  <a:lnTo>
                    <a:pt x="31" y="38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7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87" name="Freeform 243"/>
            <p:cNvSpPr>
              <a:spLocks/>
            </p:cNvSpPr>
            <p:nvPr/>
          </p:nvSpPr>
          <p:spPr bwMode="auto">
            <a:xfrm>
              <a:off x="722" y="261"/>
              <a:ext cx="32" cy="3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3"/>
                </a:cxn>
                <a:cxn ang="0">
                  <a:pos x="11" y="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4" y="3"/>
                </a:cxn>
                <a:cxn ang="0">
                  <a:pos x="26" y="3"/>
                </a:cxn>
                <a:cxn ang="0">
                  <a:pos x="28" y="5"/>
                </a:cxn>
                <a:cxn ang="0">
                  <a:pos x="31" y="7"/>
                </a:cxn>
                <a:cxn ang="0">
                  <a:pos x="31" y="9"/>
                </a:cxn>
                <a:cxn ang="0">
                  <a:pos x="31" y="11"/>
                </a:cxn>
                <a:cxn ang="0">
                  <a:pos x="31" y="13"/>
                </a:cxn>
                <a:cxn ang="0">
                  <a:pos x="31" y="15"/>
                </a:cxn>
                <a:cxn ang="0">
                  <a:pos x="31" y="17"/>
                </a:cxn>
                <a:cxn ang="0">
                  <a:pos x="28" y="19"/>
                </a:cxn>
                <a:cxn ang="0">
                  <a:pos x="28" y="21"/>
                </a:cxn>
                <a:cxn ang="0">
                  <a:pos x="26" y="21"/>
                </a:cxn>
                <a:cxn ang="0">
                  <a:pos x="26" y="23"/>
                </a:cxn>
                <a:cxn ang="0">
                  <a:pos x="24" y="23"/>
                </a:cxn>
                <a:cxn ang="0">
                  <a:pos x="22" y="25"/>
                </a:cxn>
                <a:cxn ang="0">
                  <a:pos x="19" y="27"/>
                </a:cxn>
                <a:cxn ang="0">
                  <a:pos x="17" y="27"/>
                </a:cxn>
                <a:cxn ang="0">
                  <a:pos x="15" y="29"/>
                </a:cxn>
                <a:cxn ang="0">
                  <a:pos x="13" y="29"/>
                </a:cxn>
                <a:cxn ang="0">
                  <a:pos x="11" y="29"/>
                </a:cxn>
                <a:cxn ang="0">
                  <a:pos x="8" y="27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2" y="11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8" y="5"/>
                </a:cxn>
              </a:cxnLst>
              <a:rect l="0" t="0" r="r" b="b"/>
              <a:pathLst>
                <a:path w="32" h="30">
                  <a:moveTo>
                    <a:pt x="8" y="5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2" y="25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8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88" name="Freeform 244"/>
            <p:cNvSpPr>
              <a:spLocks/>
            </p:cNvSpPr>
            <p:nvPr/>
          </p:nvSpPr>
          <p:spPr bwMode="auto">
            <a:xfrm>
              <a:off x="755" y="323"/>
              <a:ext cx="47" cy="34"/>
            </a:xfrm>
            <a:custGeom>
              <a:avLst/>
              <a:gdLst/>
              <a:ahLst/>
              <a:cxnLst>
                <a:cxn ang="0">
                  <a:pos x="15" y="17"/>
                </a:cxn>
                <a:cxn ang="0">
                  <a:pos x="21" y="26"/>
                </a:cxn>
                <a:cxn ang="0">
                  <a:pos x="21" y="27"/>
                </a:cxn>
                <a:cxn ang="0">
                  <a:pos x="23" y="29"/>
                </a:cxn>
                <a:cxn ang="0">
                  <a:pos x="23" y="31"/>
                </a:cxn>
                <a:cxn ang="0">
                  <a:pos x="24" y="31"/>
                </a:cxn>
                <a:cxn ang="0">
                  <a:pos x="26" y="33"/>
                </a:cxn>
                <a:cxn ang="0">
                  <a:pos x="28" y="33"/>
                </a:cxn>
                <a:cxn ang="0">
                  <a:pos x="30" y="33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40" y="29"/>
                </a:cxn>
                <a:cxn ang="0">
                  <a:pos x="42" y="27"/>
                </a:cxn>
                <a:cxn ang="0">
                  <a:pos x="44" y="27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4"/>
                </a:cxn>
                <a:cxn ang="0">
                  <a:pos x="46" y="22"/>
                </a:cxn>
                <a:cxn ang="0">
                  <a:pos x="46" y="20"/>
                </a:cxn>
                <a:cxn ang="0">
                  <a:pos x="46" y="19"/>
                </a:cxn>
                <a:cxn ang="0">
                  <a:pos x="46" y="17"/>
                </a:cxn>
                <a:cxn ang="0">
                  <a:pos x="44" y="17"/>
                </a:cxn>
                <a:cxn ang="0">
                  <a:pos x="44" y="15"/>
                </a:cxn>
                <a:cxn ang="0">
                  <a:pos x="42" y="10"/>
                </a:cxn>
                <a:cxn ang="0">
                  <a:pos x="34" y="10"/>
                </a:cxn>
                <a:cxn ang="0">
                  <a:pos x="36" y="17"/>
                </a:cxn>
                <a:cxn ang="0">
                  <a:pos x="38" y="19"/>
                </a:cxn>
                <a:cxn ang="0">
                  <a:pos x="38" y="20"/>
                </a:cxn>
                <a:cxn ang="0">
                  <a:pos x="36" y="22"/>
                </a:cxn>
                <a:cxn ang="0">
                  <a:pos x="34" y="24"/>
                </a:cxn>
                <a:cxn ang="0">
                  <a:pos x="32" y="24"/>
                </a:cxn>
                <a:cxn ang="0">
                  <a:pos x="30" y="24"/>
                </a:cxn>
                <a:cxn ang="0">
                  <a:pos x="28" y="24"/>
                </a:cxn>
                <a:cxn ang="0">
                  <a:pos x="26" y="22"/>
                </a:cxn>
                <a:cxn ang="0">
                  <a:pos x="26" y="20"/>
                </a:cxn>
                <a:cxn ang="0">
                  <a:pos x="23" y="13"/>
                </a:cxn>
                <a:cxn ang="0">
                  <a:pos x="34" y="10"/>
                </a:cxn>
                <a:cxn ang="0">
                  <a:pos x="42" y="10"/>
                </a:cxn>
                <a:cxn ang="0">
                  <a:pos x="36" y="0"/>
                </a:cxn>
                <a:cxn ang="0">
                  <a:pos x="0" y="13"/>
                </a:cxn>
                <a:cxn ang="0">
                  <a:pos x="1" y="22"/>
                </a:cxn>
                <a:cxn ang="0">
                  <a:pos x="15" y="17"/>
                </a:cxn>
              </a:cxnLst>
              <a:rect l="0" t="0" r="r" b="b"/>
              <a:pathLst>
                <a:path w="47" h="34">
                  <a:moveTo>
                    <a:pt x="15" y="17"/>
                  </a:moveTo>
                  <a:lnTo>
                    <a:pt x="21" y="26"/>
                  </a:lnTo>
                  <a:lnTo>
                    <a:pt x="21" y="27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4" y="31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40" y="29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2" y="10"/>
                  </a:lnTo>
                  <a:lnTo>
                    <a:pt x="34" y="10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3" y="13"/>
                  </a:lnTo>
                  <a:lnTo>
                    <a:pt x="34" y="10"/>
                  </a:lnTo>
                  <a:lnTo>
                    <a:pt x="42" y="10"/>
                  </a:lnTo>
                  <a:lnTo>
                    <a:pt x="36" y="0"/>
                  </a:lnTo>
                  <a:lnTo>
                    <a:pt x="0" y="13"/>
                  </a:lnTo>
                  <a:lnTo>
                    <a:pt x="1" y="22"/>
                  </a:lnTo>
                  <a:lnTo>
                    <a:pt x="15" y="17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89" name="Freeform 245"/>
            <p:cNvSpPr>
              <a:spLocks/>
            </p:cNvSpPr>
            <p:nvPr/>
          </p:nvSpPr>
          <p:spPr bwMode="auto">
            <a:xfrm>
              <a:off x="755" y="323"/>
              <a:ext cx="47" cy="34"/>
            </a:xfrm>
            <a:custGeom>
              <a:avLst/>
              <a:gdLst/>
              <a:ahLst/>
              <a:cxnLst>
                <a:cxn ang="0">
                  <a:pos x="15" y="17"/>
                </a:cxn>
                <a:cxn ang="0">
                  <a:pos x="21" y="26"/>
                </a:cxn>
                <a:cxn ang="0">
                  <a:pos x="21" y="27"/>
                </a:cxn>
                <a:cxn ang="0">
                  <a:pos x="23" y="29"/>
                </a:cxn>
                <a:cxn ang="0">
                  <a:pos x="23" y="31"/>
                </a:cxn>
                <a:cxn ang="0">
                  <a:pos x="24" y="31"/>
                </a:cxn>
                <a:cxn ang="0">
                  <a:pos x="26" y="33"/>
                </a:cxn>
                <a:cxn ang="0">
                  <a:pos x="28" y="33"/>
                </a:cxn>
                <a:cxn ang="0">
                  <a:pos x="30" y="33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40" y="29"/>
                </a:cxn>
                <a:cxn ang="0">
                  <a:pos x="42" y="27"/>
                </a:cxn>
                <a:cxn ang="0">
                  <a:pos x="44" y="27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4"/>
                </a:cxn>
                <a:cxn ang="0">
                  <a:pos x="46" y="22"/>
                </a:cxn>
                <a:cxn ang="0">
                  <a:pos x="46" y="20"/>
                </a:cxn>
                <a:cxn ang="0">
                  <a:pos x="46" y="19"/>
                </a:cxn>
                <a:cxn ang="0">
                  <a:pos x="46" y="17"/>
                </a:cxn>
                <a:cxn ang="0">
                  <a:pos x="44" y="17"/>
                </a:cxn>
                <a:cxn ang="0">
                  <a:pos x="44" y="15"/>
                </a:cxn>
                <a:cxn ang="0">
                  <a:pos x="36" y="0"/>
                </a:cxn>
                <a:cxn ang="0">
                  <a:pos x="0" y="13"/>
                </a:cxn>
                <a:cxn ang="0">
                  <a:pos x="1" y="22"/>
                </a:cxn>
                <a:cxn ang="0">
                  <a:pos x="15" y="17"/>
                </a:cxn>
              </a:cxnLst>
              <a:rect l="0" t="0" r="r" b="b"/>
              <a:pathLst>
                <a:path w="47" h="34">
                  <a:moveTo>
                    <a:pt x="15" y="17"/>
                  </a:moveTo>
                  <a:lnTo>
                    <a:pt x="21" y="26"/>
                  </a:lnTo>
                  <a:lnTo>
                    <a:pt x="21" y="27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4" y="31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40" y="29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36" y="0"/>
                  </a:lnTo>
                  <a:lnTo>
                    <a:pt x="0" y="13"/>
                  </a:lnTo>
                  <a:lnTo>
                    <a:pt x="1" y="22"/>
                  </a:lnTo>
                  <a:lnTo>
                    <a:pt x="15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90" name="Freeform 246"/>
            <p:cNvSpPr>
              <a:spLocks/>
            </p:cNvSpPr>
            <p:nvPr/>
          </p:nvSpPr>
          <p:spPr bwMode="auto">
            <a:xfrm>
              <a:off x="778" y="333"/>
              <a:ext cx="33" cy="3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4" y="0"/>
                </a:cxn>
                <a:cxn ang="0">
                  <a:pos x="32" y="14"/>
                </a:cxn>
                <a:cxn ang="0">
                  <a:pos x="32" y="18"/>
                </a:cxn>
                <a:cxn ang="0">
                  <a:pos x="32" y="21"/>
                </a:cxn>
                <a:cxn ang="0">
                  <a:pos x="28" y="25"/>
                </a:cxn>
                <a:cxn ang="0">
                  <a:pos x="24" y="29"/>
                </a:cxn>
                <a:cxn ang="0">
                  <a:pos x="20" y="29"/>
                </a:cxn>
                <a:cxn ang="0">
                  <a:pos x="16" y="29"/>
                </a:cxn>
                <a:cxn ang="0">
                  <a:pos x="12" y="29"/>
                </a:cxn>
                <a:cxn ang="0">
                  <a:pos x="12" y="25"/>
                </a:cxn>
                <a:cxn ang="0">
                  <a:pos x="8" y="25"/>
                </a:cxn>
                <a:cxn ang="0">
                  <a:pos x="8" y="21"/>
                </a:cxn>
                <a:cxn ang="0">
                  <a:pos x="0" y="7"/>
                </a:cxn>
              </a:cxnLst>
              <a:rect l="0" t="0" r="r" b="b"/>
              <a:pathLst>
                <a:path w="33" h="30">
                  <a:moveTo>
                    <a:pt x="0" y="7"/>
                  </a:moveTo>
                  <a:lnTo>
                    <a:pt x="24" y="0"/>
                  </a:lnTo>
                  <a:lnTo>
                    <a:pt x="32" y="14"/>
                  </a:lnTo>
                  <a:lnTo>
                    <a:pt x="32" y="18"/>
                  </a:lnTo>
                  <a:lnTo>
                    <a:pt x="32" y="21"/>
                  </a:lnTo>
                  <a:lnTo>
                    <a:pt x="28" y="25"/>
                  </a:lnTo>
                  <a:lnTo>
                    <a:pt x="24" y="29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2" y="29"/>
                  </a:lnTo>
                  <a:lnTo>
                    <a:pt x="12" y="25"/>
                  </a:lnTo>
                  <a:lnTo>
                    <a:pt x="8" y="25"/>
                  </a:lnTo>
                  <a:lnTo>
                    <a:pt x="8" y="21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91" name="Freeform 247"/>
            <p:cNvSpPr>
              <a:spLocks/>
            </p:cNvSpPr>
            <p:nvPr/>
          </p:nvSpPr>
          <p:spPr bwMode="auto">
            <a:xfrm>
              <a:off x="739" y="285"/>
              <a:ext cx="49" cy="42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9" y="12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3" y="16"/>
                </a:cxn>
                <a:cxn ang="0">
                  <a:pos x="3" y="17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0" y="21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1" y="28"/>
                </a:cxn>
                <a:cxn ang="0">
                  <a:pos x="1" y="30"/>
                </a:cxn>
                <a:cxn ang="0">
                  <a:pos x="1" y="32"/>
                </a:cxn>
                <a:cxn ang="0">
                  <a:pos x="3" y="33"/>
                </a:cxn>
                <a:cxn ang="0">
                  <a:pos x="3" y="35"/>
                </a:cxn>
                <a:cxn ang="0">
                  <a:pos x="5" y="37"/>
                </a:cxn>
                <a:cxn ang="0">
                  <a:pos x="7" y="39"/>
                </a:cxn>
                <a:cxn ang="0">
                  <a:pos x="9" y="39"/>
                </a:cxn>
                <a:cxn ang="0">
                  <a:pos x="9" y="41"/>
                </a:cxn>
                <a:cxn ang="0">
                  <a:pos x="11" y="41"/>
                </a:cxn>
                <a:cxn ang="0">
                  <a:pos x="13" y="41"/>
                </a:cxn>
                <a:cxn ang="0">
                  <a:pos x="15" y="41"/>
                </a:cxn>
                <a:cxn ang="0">
                  <a:pos x="17" y="41"/>
                </a:cxn>
                <a:cxn ang="0">
                  <a:pos x="19" y="41"/>
                </a:cxn>
                <a:cxn ang="0">
                  <a:pos x="21" y="41"/>
                </a:cxn>
                <a:cxn ang="0">
                  <a:pos x="23" y="41"/>
                </a:cxn>
                <a:cxn ang="0">
                  <a:pos x="24" y="39"/>
                </a:cxn>
                <a:cxn ang="0">
                  <a:pos x="48" y="26"/>
                </a:cxn>
                <a:cxn ang="0">
                  <a:pos x="44" y="19"/>
                </a:cxn>
                <a:cxn ang="0">
                  <a:pos x="21" y="32"/>
                </a:cxn>
                <a:cxn ang="0">
                  <a:pos x="19" y="32"/>
                </a:cxn>
                <a:cxn ang="0">
                  <a:pos x="17" y="33"/>
                </a:cxn>
                <a:cxn ang="0">
                  <a:pos x="15" y="33"/>
                </a:cxn>
                <a:cxn ang="0">
                  <a:pos x="13" y="33"/>
                </a:cxn>
                <a:cxn ang="0">
                  <a:pos x="13" y="32"/>
                </a:cxn>
                <a:cxn ang="0">
                  <a:pos x="11" y="32"/>
                </a:cxn>
                <a:cxn ang="0">
                  <a:pos x="9" y="30"/>
                </a:cxn>
                <a:cxn ang="0">
                  <a:pos x="9" y="28"/>
                </a:cxn>
                <a:cxn ang="0">
                  <a:pos x="9" y="26"/>
                </a:cxn>
                <a:cxn ang="0">
                  <a:pos x="7" y="24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11" y="21"/>
                </a:cxn>
                <a:cxn ang="0">
                  <a:pos x="11" y="19"/>
                </a:cxn>
                <a:cxn ang="0">
                  <a:pos x="13" y="19"/>
                </a:cxn>
                <a:cxn ang="0">
                  <a:pos x="36" y="7"/>
                </a:cxn>
                <a:cxn ang="0">
                  <a:pos x="30" y="0"/>
                </a:cxn>
              </a:cxnLst>
              <a:rect l="0" t="0" r="r" b="b"/>
              <a:pathLst>
                <a:path w="49" h="42">
                  <a:moveTo>
                    <a:pt x="30" y="0"/>
                  </a:moveTo>
                  <a:lnTo>
                    <a:pt x="9" y="12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7" y="3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4" y="39"/>
                  </a:lnTo>
                  <a:lnTo>
                    <a:pt x="48" y="26"/>
                  </a:lnTo>
                  <a:lnTo>
                    <a:pt x="44" y="19"/>
                  </a:lnTo>
                  <a:lnTo>
                    <a:pt x="21" y="32"/>
                  </a:lnTo>
                  <a:lnTo>
                    <a:pt x="19" y="32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36" y="7"/>
                  </a:lnTo>
                  <a:lnTo>
                    <a:pt x="30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92" name="Freeform 248"/>
            <p:cNvSpPr>
              <a:spLocks/>
            </p:cNvSpPr>
            <p:nvPr/>
          </p:nvSpPr>
          <p:spPr bwMode="auto">
            <a:xfrm>
              <a:off x="343" y="254"/>
              <a:ext cx="401" cy="369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25" y="82"/>
                </a:cxn>
                <a:cxn ang="0">
                  <a:pos x="0" y="210"/>
                </a:cxn>
                <a:cxn ang="0">
                  <a:pos x="70" y="323"/>
                </a:cxn>
                <a:cxn ang="0">
                  <a:pos x="200" y="368"/>
                </a:cxn>
                <a:cxn ang="0">
                  <a:pos x="329" y="323"/>
                </a:cxn>
                <a:cxn ang="0">
                  <a:pos x="400" y="210"/>
                </a:cxn>
                <a:cxn ang="0">
                  <a:pos x="376" y="82"/>
                </a:cxn>
                <a:cxn ang="0">
                  <a:pos x="269" y="0"/>
                </a:cxn>
                <a:cxn ang="0">
                  <a:pos x="130" y="0"/>
                </a:cxn>
              </a:cxnLst>
              <a:rect l="0" t="0" r="r" b="b"/>
              <a:pathLst>
                <a:path w="401" h="369">
                  <a:moveTo>
                    <a:pt x="130" y="0"/>
                  </a:moveTo>
                  <a:lnTo>
                    <a:pt x="25" y="82"/>
                  </a:lnTo>
                  <a:lnTo>
                    <a:pt x="0" y="210"/>
                  </a:lnTo>
                  <a:lnTo>
                    <a:pt x="70" y="323"/>
                  </a:lnTo>
                  <a:lnTo>
                    <a:pt x="200" y="368"/>
                  </a:lnTo>
                  <a:lnTo>
                    <a:pt x="329" y="323"/>
                  </a:lnTo>
                  <a:lnTo>
                    <a:pt x="400" y="210"/>
                  </a:lnTo>
                  <a:lnTo>
                    <a:pt x="376" y="82"/>
                  </a:lnTo>
                  <a:lnTo>
                    <a:pt x="269" y="0"/>
                  </a:lnTo>
                  <a:lnTo>
                    <a:pt x="130" y="0"/>
                  </a:lnTo>
                </a:path>
              </a:pathLst>
            </a:custGeom>
            <a:solidFill>
              <a:srgbClr val="808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93" name="Freeform 249"/>
            <p:cNvSpPr>
              <a:spLocks/>
            </p:cNvSpPr>
            <p:nvPr/>
          </p:nvSpPr>
          <p:spPr bwMode="auto">
            <a:xfrm>
              <a:off x="369" y="252"/>
              <a:ext cx="350" cy="184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35" y="84"/>
                </a:cxn>
                <a:cxn ang="0">
                  <a:pos x="0" y="84"/>
                </a:cxn>
                <a:cxn ang="0">
                  <a:pos x="174" y="183"/>
                </a:cxn>
                <a:cxn ang="0">
                  <a:pos x="349" y="84"/>
                </a:cxn>
                <a:cxn ang="0">
                  <a:pos x="211" y="84"/>
                </a:cxn>
                <a:cxn ang="0">
                  <a:pos x="243" y="0"/>
                </a:cxn>
                <a:cxn ang="0">
                  <a:pos x="105" y="0"/>
                </a:cxn>
              </a:cxnLst>
              <a:rect l="0" t="0" r="r" b="b"/>
              <a:pathLst>
                <a:path w="350" h="184">
                  <a:moveTo>
                    <a:pt x="105" y="0"/>
                  </a:moveTo>
                  <a:lnTo>
                    <a:pt x="135" y="84"/>
                  </a:lnTo>
                  <a:lnTo>
                    <a:pt x="0" y="84"/>
                  </a:lnTo>
                  <a:lnTo>
                    <a:pt x="174" y="183"/>
                  </a:lnTo>
                  <a:lnTo>
                    <a:pt x="349" y="84"/>
                  </a:lnTo>
                  <a:lnTo>
                    <a:pt x="211" y="84"/>
                  </a:lnTo>
                  <a:lnTo>
                    <a:pt x="243" y="0"/>
                  </a:lnTo>
                  <a:lnTo>
                    <a:pt x="105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94" name="Freeform 250"/>
            <p:cNvSpPr>
              <a:spLocks/>
            </p:cNvSpPr>
            <p:nvPr/>
          </p:nvSpPr>
          <p:spPr bwMode="auto">
            <a:xfrm>
              <a:off x="344" y="337"/>
              <a:ext cx="199" cy="284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92" y="109"/>
                </a:cxn>
                <a:cxn ang="0">
                  <a:pos x="25" y="0"/>
                </a:cxn>
                <a:cxn ang="0">
                  <a:pos x="198" y="100"/>
                </a:cxn>
                <a:cxn ang="0">
                  <a:pos x="198" y="283"/>
                </a:cxn>
                <a:cxn ang="0">
                  <a:pos x="129" y="171"/>
                </a:cxn>
                <a:cxn ang="0">
                  <a:pos x="68" y="238"/>
                </a:cxn>
                <a:cxn ang="0">
                  <a:pos x="0" y="127"/>
                </a:cxn>
              </a:cxnLst>
              <a:rect l="0" t="0" r="r" b="b"/>
              <a:pathLst>
                <a:path w="199" h="284">
                  <a:moveTo>
                    <a:pt x="0" y="127"/>
                  </a:moveTo>
                  <a:lnTo>
                    <a:pt x="92" y="109"/>
                  </a:lnTo>
                  <a:lnTo>
                    <a:pt x="25" y="0"/>
                  </a:lnTo>
                  <a:lnTo>
                    <a:pt x="198" y="100"/>
                  </a:lnTo>
                  <a:lnTo>
                    <a:pt x="198" y="283"/>
                  </a:lnTo>
                  <a:lnTo>
                    <a:pt x="129" y="171"/>
                  </a:lnTo>
                  <a:lnTo>
                    <a:pt x="68" y="238"/>
                  </a:lnTo>
                  <a:lnTo>
                    <a:pt x="0" y="127"/>
                  </a:lnTo>
                </a:path>
              </a:pathLst>
            </a:custGeom>
            <a:solidFill>
              <a:srgbClr val="803B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95" name="Freeform 251"/>
            <p:cNvSpPr>
              <a:spLocks/>
            </p:cNvSpPr>
            <p:nvPr/>
          </p:nvSpPr>
          <p:spPr bwMode="auto">
            <a:xfrm>
              <a:off x="542" y="337"/>
              <a:ext cx="202" cy="284"/>
            </a:xfrm>
            <a:custGeom>
              <a:avLst/>
              <a:gdLst/>
              <a:ahLst/>
              <a:cxnLst>
                <a:cxn ang="0">
                  <a:pos x="201" y="125"/>
                </a:cxn>
                <a:cxn ang="0">
                  <a:pos x="107" y="109"/>
                </a:cxn>
                <a:cxn ang="0">
                  <a:pos x="175" y="0"/>
                </a:cxn>
                <a:cxn ang="0">
                  <a:pos x="0" y="100"/>
                </a:cxn>
                <a:cxn ang="0">
                  <a:pos x="0" y="283"/>
                </a:cxn>
                <a:cxn ang="0">
                  <a:pos x="68" y="171"/>
                </a:cxn>
                <a:cxn ang="0">
                  <a:pos x="132" y="236"/>
                </a:cxn>
                <a:cxn ang="0">
                  <a:pos x="201" y="125"/>
                </a:cxn>
              </a:cxnLst>
              <a:rect l="0" t="0" r="r" b="b"/>
              <a:pathLst>
                <a:path w="202" h="284">
                  <a:moveTo>
                    <a:pt x="201" y="125"/>
                  </a:moveTo>
                  <a:lnTo>
                    <a:pt x="107" y="109"/>
                  </a:lnTo>
                  <a:lnTo>
                    <a:pt x="175" y="0"/>
                  </a:lnTo>
                  <a:lnTo>
                    <a:pt x="0" y="100"/>
                  </a:lnTo>
                  <a:lnTo>
                    <a:pt x="0" y="283"/>
                  </a:lnTo>
                  <a:lnTo>
                    <a:pt x="68" y="171"/>
                  </a:lnTo>
                  <a:lnTo>
                    <a:pt x="132" y="236"/>
                  </a:lnTo>
                  <a:lnTo>
                    <a:pt x="201" y="125"/>
                  </a:lnTo>
                </a:path>
              </a:pathLst>
            </a:custGeom>
            <a:solidFill>
              <a:srgbClr val="803B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96" name="Freeform 252"/>
            <p:cNvSpPr>
              <a:spLocks/>
            </p:cNvSpPr>
            <p:nvPr/>
          </p:nvSpPr>
          <p:spPr bwMode="auto">
            <a:xfrm>
              <a:off x="399" y="252"/>
              <a:ext cx="290" cy="176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15" y="92"/>
                </a:cxn>
                <a:cxn ang="0">
                  <a:pos x="0" y="92"/>
                </a:cxn>
                <a:cxn ang="0">
                  <a:pos x="142" y="175"/>
                </a:cxn>
                <a:cxn ang="0">
                  <a:pos x="289" y="92"/>
                </a:cxn>
                <a:cxn ang="0">
                  <a:pos x="169" y="92"/>
                </a:cxn>
                <a:cxn ang="0">
                  <a:pos x="203" y="0"/>
                </a:cxn>
                <a:cxn ang="0">
                  <a:pos x="85" y="0"/>
                </a:cxn>
              </a:cxnLst>
              <a:rect l="0" t="0" r="r" b="b"/>
              <a:pathLst>
                <a:path w="290" h="176">
                  <a:moveTo>
                    <a:pt x="85" y="0"/>
                  </a:moveTo>
                  <a:lnTo>
                    <a:pt x="115" y="92"/>
                  </a:lnTo>
                  <a:lnTo>
                    <a:pt x="0" y="92"/>
                  </a:lnTo>
                  <a:lnTo>
                    <a:pt x="142" y="175"/>
                  </a:lnTo>
                  <a:lnTo>
                    <a:pt x="289" y="92"/>
                  </a:lnTo>
                  <a:lnTo>
                    <a:pt x="169" y="92"/>
                  </a:lnTo>
                  <a:lnTo>
                    <a:pt x="203" y="0"/>
                  </a:lnTo>
                  <a:lnTo>
                    <a:pt x="85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97" name="Freeform 253"/>
            <p:cNvSpPr>
              <a:spLocks/>
            </p:cNvSpPr>
            <p:nvPr/>
          </p:nvSpPr>
          <p:spPr bwMode="auto">
            <a:xfrm>
              <a:off x="348" y="362"/>
              <a:ext cx="187" cy="228"/>
            </a:xfrm>
            <a:custGeom>
              <a:avLst/>
              <a:gdLst/>
              <a:ahLst/>
              <a:cxnLst>
                <a:cxn ang="0">
                  <a:pos x="58" y="205"/>
                </a:cxn>
                <a:cxn ang="0">
                  <a:pos x="127" y="134"/>
                </a:cxn>
                <a:cxn ang="0">
                  <a:pos x="186" y="227"/>
                </a:cxn>
                <a:cxn ang="0">
                  <a:pos x="186" y="76"/>
                </a:cxn>
                <a:cxn ang="0">
                  <a:pos x="46" y="0"/>
                </a:cxn>
                <a:cxn ang="0">
                  <a:pos x="101" y="89"/>
                </a:cxn>
                <a:cxn ang="0">
                  <a:pos x="0" y="107"/>
                </a:cxn>
                <a:cxn ang="0">
                  <a:pos x="58" y="205"/>
                </a:cxn>
              </a:cxnLst>
              <a:rect l="0" t="0" r="r" b="b"/>
              <a:pathLst>
                <a:path w="187" h="228">
                  <a:moveTo>
                    <a:pt x="58" y="205"/>
                  </a:moveTo>
                  <a:lnTo>
                    <a:pt x="127" y="134"/>
                  </a:lnTo>
                  <a:lnTo>
                    <a:pt x="186" y="227"/>
                  </a:lnTo>
                  <a:lnTo>
                    <a:pt x="186" y="76"/>
                  </a:lnTo>
                  <a:lnTo>
                    <a:pt x="46" y="0"/>
                  </a:lnTo>
                  <a:lnTo>
                    <a:pt x="101" y="89"/>
                  </a:lnTo>
                  <a:lnTo>
                    <a:pt x="0" y="107"/>
                  </a:lnTo>
                  <a:lnTo>
                    <a:pt x="58" y="205"/>
                  </a:lnTo>
                </a:path>
              </a:pathLst>
            </a:custGeom>
            <a:solidFill>
              <a:srgbClr val="0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98" name="Freeform 254"/>
            <p:cNvSpPr>
              <a:spLocks/>
            </p:cNvSpPr>
            <p:nvPr/>
          </p:nvSpPr>
          <p:spPr bwMode="auto">
            <a:xfrm>
              <a:off x="552" y="362"/>
              <a:ext cx="186" cy="228"/>
            </a:xfrm>
            <a:custGeom>
              <a:avLst/>
              <a:gdLst/>
              <a:ahLst/>
              <a:cxnLst>
                <a:cxn ang="0">
                  <a:pos x="126" y="205"/>
                </a:cxn>
                <a:cxn ang="0">
                  <a:pos x="58" y="134"/>
                </a:cxn>
                <a:cxn ang="0">
                  <a:pos x="0" y="227"/>
                </a:cxn>
                <a:cxn ang="0">
                  <a:pos x="0" y="76"/>
                </a:cxn>
                <a:cxn ang="0">
                  <a:pos x="138" y="0"/>
                </a:cxn>
                <a:cxn ang="0">
                  <a:pos x="83" y="89"/>
                </a:cxn>
                <a:cxn ang="0">
                  <a:pos x="185" y="109"/>
                </a:cxn>
                <a:cxn ang="0">
                  <a:pos x="126" y="205"/>
                </a:cxn>
              </a:cxnLst>
              <a:rect l="0" t="0" r="r" b="b"/>
              <a:pathLst>
                <a:path w="186" h="228">
                  <a:moveTo>
                    <a:pt x="126" y="205"/>
                  </a:moveTo>
                  <a:lnTo>
                    <a:pt x="58" y="134"/>
                  </a:lnTo>
                  <a:lnTo>
                    <a:pt x="0" y="227"/>
                  </a:lnTo>
                  <a:lnTo>
                    <a:pt x="0" y="76"/>
                  </a:lnTo>
                  <a:lnTo>
                    <a:pt x="138" y="0"/>
                  </a:lnTo>
                  <a:lnTo>
                    <a:pt x="83" y="89"/>
                  </a:lnTo>
                  <a:lnTo>
                    <a:pt x="185" y="109"/>
                  </a:lnTo>
                  <a:lnTo>
                    <a:pt x="126" y="20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99" name="Freeform 255"/>
            <p:cNvSpPr>
              <a:spLocks/>
            </p:cNvSpPr>
            <p:nvPr/>
          </p:nvSpPr>
          <p:spPr bwMode="auto">
            <a:xfrm>
              <a:off x="344" y="328"/>
              <a:ext cx="33" cy="3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24" y="34"/>
                </a:cxn>
                <a:cxn ang="0">
                  <a:pos x="32" y="7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30"/>
                </a:cxn>
              </a:cxnLst>
              <a:rect l="0" t="0" r="r" b="b"/>
              <a:pathLst>
                <a:path w="33" h="35">
                  <a:moveTo>
                    <a:pt x="0" y="30"/>
                  </a:moveTo>
                  <a:lnTo>
                    <a:pt x="24" y="34"/>
                  </a:lnTo>
                  <a:lnTo>
                    <a:pt x="32" y="7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30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00" name="Freeform 256"/>
            <p:cNvSpPr>
              <a:spLocks/>
            </p:cNvSpPr>
            <p:nvPr/>
          </p:nvSpPr>
          <p:spPr bwMode="auto">
            <a:xfrm>
              <a:off x="337" y="358"/>
              <a:ext cx="32" cy="4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21" y="42"/>
                </a:cxn>
                <a:cxn ang="0">
                  <a:pos x="31" y="3"/>
                </a:cxn>
                <a:cxn ang="0">
                  <a:pos x="9" y="0"/>
                </a:cxn>
                <a:cxn ang="0">
                  <a:pos x="0" y="42"/>
                </a:cxn>
              </a:cxnLst>
              <a:rect l="0" t="0" r="r" b="b"/>
              <a:pathLst>
                <a:path w="32" h="43">
                  <a:moveTo>
                    <a:pt x="0" y="42"/>
                  </a:moveTo>
                  <a:lnTo>
                    <a:pt x="21" y="42"/>
                  </a:lnTo>
                  <a:lnTo>
                    <a:pt x="31" y="3"/>
                  </a:lnTo>
                  <a:lnTo>
                    <a:pt x="9" y="0"/>
                  </a:lnTo>
                  <a:lnTo>
                    <a:pt x="0" y="42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01" name="Freeform 257"/>
            <p:cNvSpPr>
              <a:spLocks/>
            </p:cNvSpPr>
            <p:nvPr/>
          </p:nvSpPr>
          <p:spPr bwMode="auto">
            <a:xfrm>
              <a:off x="323" y="421"/>
              <a:ext cx="32" cy="4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1" y="1"/>
                </a:cxn>
                <a:cxn ang="0">
                  <a:pos x="22" y="42"/>
                </a:cxn>
                <a:cxn ang="0">
                  <a:pos x="0" y="46"/>
                </a:cxn>
                <a:cxn ang="0">
                  <a:pos x="11" y="0"/>
                </a:cxn>
              </a:cxnLst>
              <a:rect l="0" t="0" r="r" b="b"/>
              <a:pathLst>
                <a:path w="32" h="47">
                  <a:moveTo>
                    <a:pt x="11" y="0"/>
                  </a:moveTo>
                  <a:lnTo>
                    <a:pt x="31" y="1"/>
                  </a:lnTo>
                  <a:lnTo>
                    <a:pt x="22" y="42"/>
                  </a:lnTo>
                  <a:lnTo>
                    <a:pt x="0" y="46"/>
                  </a:lnTo>
                  <a:lnTo>
                    <a:pt x="11" y="0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02" name="Freeform 258"/>
            <p:cNvSpPr>
              <a:spLocks/>
            </p:cNvSpPr>
            <p:nvPr/>
          </p:nvSpPr>
          <p:spPr bwMode="auto">
            <a:xfrm>
              <a:off x="335" y="394"/>
              <a:ext cx="32" cy="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8"/>
                </a:cxn>
                <a:cxn ang="0">
                  <a:pos x="8" y="11"/>
                </a:cxn>
                <a:cxn ang="0">
                  <a:pos x="11" y="13"/>
                </a:cxn>
                <a:cxn ang="0">
                  <a:pos x="14" y="13"/>
                </a:cxn>
                <a:cxn ang="0">
                  <a:pos x="19" y="13"/>
                </a:cxn>
                <a:cxn ang="0">
                  <a:pos x="22" y="11"/>
                </a:cxn>
                <a:cxn ang="0">
                  <a:pos x="25" y="8"/>
                </a:cxn>
                <a:cxn ang="0">
                  <a:pos x="31" y="0"/>
                </a:cxn>
                <a:cxn ang="0">
                  <a:pos x="25" y="24"/>
                </a:cxn>
                <a:cxn ang="0">
                  <a:pos x="14" y="29"/>
                </a:cxn>
                <a:cxn ang="0">
                  <a:pos x="0" y="26"/>
                </a:cxn>
                <a:cxn ang="0">
                  <a:pos x="5" y="2"/>
                </a:cxn>
              </a:cxnLst>
              <a:rect l="0" t="0" r="r" b="b"/>
              <a:pathLst>
                <a:path w="32" h="30">
                  <a:moveTo>
                    <a:pt x="5" y="2"/>
                  </a:moveTo>
                  <a:lnTo>
                    <a:pt x="8" y="8"/>
                  </a:lnTo>
                  <a:lnTo>
                    <a:pt x="8" y="11"/>
                  </a:lnTo>
                  <a:lnTo>
                    <a:pt x="11" y="13"/>
                  </a:lnTo>
                  <a:lnTo>
                    <a:pt x="14" y="13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5" y="8"/>
                  </a:lnTo>
                  <a:lnTo>
                    <a:pt x="31" y="0"/>
                  </a:lnTo>
                  <a:lnTo>
                    <a:pt x="25" y="24"/>
                  </a:lnTo>
                  <a:lnTo>
                    <a:pt x="14" y="29"/>
                  </a:lnTo>
                  <a:lnTo>
                    <a:pt x="0" y="26"/>
                  </a:lnTo>
                  <a:lnTo>
                    <a:pt x="5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03" name="Freeform 259"/>
            <p:cNvSpPr>
              <a:spLocks/>
            </p:cNvSpPr>
            <p:nvPr/>
          </p:nvSpPr>
          <p:spPr bwMode="auto">
            <a:xfrm>
              <a:off x="330" y="400"/>
              <a:ext cx="33" cy="36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10"/>
                </a:cxn>
                <a:cxn ang="0">
                  <a:pos x="9" y="12"/>
                </a:cxn>
                <a:cxn ang="0">
                  <a:pos x="9" y="14"/>
                </a:cxn>
                <a:cxn ang="0">
                  <a:pos x="12" y="15"/>
                </a:cxn>
                <a:cxn ang="0">
                  <a:pos x="19" y="15"/>
                </a:cxn>
                <a:cxn ang="0">
                  <a:pos x="22" y="14"/>
                </a:cxn>
                <a:cxn ang="0">
                  <a:pos x="24" y="14"/>
                </a:cxn>
                <a:cxn ang="0">
                  <a:pos x="32" y="0"/>
                </a:cxn>
                <a:cxn ang="0">
                  <a:pos x="24" y="35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9" y="22"/>
                </a:cxn>
                <a:cxn ang="0">
                  <a:pos x="14" y="22"/>
                </a:cxn>
                <a:cxn ang="0">
                  <a:pos x="7" y="22"/>
                </a:cxn>
                <a:cxn ang="0">
                  <a:pos x="4" y="24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7" y="1"/>
                </a:cxn>
              </a:cxnLst>
              <a:rect l="0" t="0" r="r" b="b"/>
              <a:pathLst>
                <a:path w="33" h="36">
                  <a:moveTo>
                    <a:pt x="7" y="1"/>
                  </a:moveTo>
                  <a:lnTo>
                    <a:pt x="7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12" y="15"/>
                  </a:lnTo>
                  <a:lnTo>
                    <a:pt x="19" y="15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32" y="0"/>
                  </a:lnTo>
                  <a:lnTo>
                    <a:pt x="24" y="35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9" y="22"/>
                  </a:lnTo>
                  <a:lnTo>
                    <a:pt x="14" y="22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0" y="33"/>
                  </a:lnTo>
                  <a:lnTo>
                    <a:pt x="7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04" name="Freeform 260"/>
            <p:cNvSpPr>
              <a:spLocks/>
            </p:cNvSpPr>
            <p:nvPr/>
          </p:nvSpPr>
          <p:spPr bwMode="auto">
            <a:xfrm>
              <a:off x="346" y="328"/>
              <a:ext cx="33" cy="2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2" y="8"/>
                </a:cxn>
                <a:cxn ang="0">
                  <a:pos x="26" y="28"/>
                </a:cxn>
                <a:cxn ang="0">
                  <a:pos x="26" y="15"/>
                </a:cxn>
                <a:cxn ang="0">
                  <a:pos x="23" y="12"/>
                </a:cxn>
                <a:cxn ang="0">
                  <a:pos x="17" y="10"/>
                </a:cxn>
                <a:cxn ang="0">
                  <a:pos x="14" y="10"/>
                </a:cxn>
                <a:cxn ang="0">
                  <a:pos x="8" y="12"/>
                </a:cxn>
                <a:cxn ang="0">
                  <a:pos x="2" y="17"/>
                </a:cxn>
                <a:cxn ang="0">
                  <a:pos x="0" y="24"/>
                </a:cxn>
                <a:cxn ang="0">
                  <a:pos x="5" y="0"/>
                </a:cxn>
              </a:cxnLst>
              <a:rect l="0" t="0" r="r" b="b"/>
              <a:pathLst>
                <a:path w="33" h="29">
                  <a:moveTo>
                    <a:pt x="5" y="0"/>
                  </a:moveTo>
                  <a:lnTo>
                    <a:pt x="32" y="8"/>
                  </a:lnTo>
                  <a:lnTo>
                    <a:pt x="26" y="28"/>
                  </a:lnTo>
                  <a:lnTo>
                    <a:pt x="26" y="15"/>
                  </a:lnTo>
                  <a:lnTo>
                    <a:pt x="23" y="12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8" y="12"/>
                  </a:lnTo>
                  <a:lnTo>
                    <a:pt x="2" y="17"/>
                  </a:lnTo>
                  <a:lnTo>
                    <a:pt x="0" y="24"/>
                  </a:lnTo>
                  <a:lnTo>
                    <a:pt x="5" y="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05" name="Freeform 261"/>
            <p:cNvSpPr>
              <a:spLocks/>
            </p:cNvSpPr>
            <p:nvPr/>
          </p:nvSpPr>
          <p:spPr bwMode="auto">
            <a:xfrm>
              <a:off x="323" y="328"/>
              <a:ext cx="46" cy="140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7" y="0"/>
                </a:cxn>
                <a:cxn ang="0">
                  <a:pos x="45" y="8"/>
                </a:cxn>
                <a:cxn ang="0">
                  <a:pos x="21" y="135"/>
                </a:cxn>
                <a:cxn ang="0">
                  <a:pos x="0" y="139"/>
                </a:cxn>
              </a:cxnLst>
              <a:rect l="0" t="0" r="r" b="b"/>
              <a:pathLst>
                <a:path w="46" h="140">
                  <a:moveTo>
                    <a:pt x="0" y="139"/>
                  </a:moveTo>
                  <a:lnTo>
                    <a:pt x="27" y="0"/>
                  </a:lnTo>
                  <a:lnTo>
                    <a:pt x="45" y="8"/>
                  </a:lnTo>
                  <a:lnTo>
                    <a:pt x="21" y="135"/>
                  </a:lnTo>
                  <a:lnTo>
                    <a:pt x="0" y="13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06" name="Freeform 262"/>
            <p:cNvSpPr>
              <a:spLocks/>
            </p:cNvSpPr>
            <p:nvPr/>
          </p:nvSpPr>
          <p:spPr bwMode="auto">
            <a:xfrm>
              <a:off x="719" y="328"/>
              <a:ext cx="33" cy="35"/>
            </a:xfrm>
            <a:custGeom>
              <a:avLst/>
              <a:gdLst/>
              <a:ahLst/>
              <a:cxnLst>
                <a:cxn ang="0">
                  <a:pos x="32" y="30"/>
                </a:cxn>
                <a:cxn ang="0">
                  <a:pos x="5" y="34"/>
                </a:cxn>
                <a:cxn ang="0">
                  <a:pos x="0" y="7"/>
                </a:cxn>
                <a:cxn ang="0">
                  <a:pos x="24" y="0"/>
                </a:cxn>
                <a:cxn ang="0">
                  <a:pos x="24" y="1"/>
                </a:cxn>
                <a:cxn ang="0">
                  <a:pos x="32" y="30"/>
                </a:cxn>
              </a:cxnLst>
              <a:rect l="0" t="0" r="r" b="b"/>
              <a:pathLst>
                <a:path w="33" h="35">
                  <a:moveTo>
                    <a:pt x="32" y="30"/>
                  </a:moveTo>
                  <a:lnTo>
                    <a:pt x="5" y="34"/>
                  </a:lnTo>
                  <a:lnTo>
                    <a:pt x="0" y="7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32" y="30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07" name="Freeform 263"/>
            <p:cNvSpPr>
              <a:spLocks/>
            </p:cNvSpPr>
            <p:nvPr/>
          </p:nvSpPr>
          <p:spPr bwMode="auto">
            <a:xfrm>
              <a:off x="723" y="358"/>
              <a:ext cx="33" cy="43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9" y="42"/>
                </a:cxn>
                <a:cxn ang="0">
                  <a:pos x="0" y="3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32" y="42"/>
                </a:cxn>
              </a:cxnLst>
              <a:rect l="0" t="0" r="r" b="b"/>
              <a:pathLst>
                <a:path w="33" h="43">
                  <a:moveTo>
                    <a:pt x="32" y="42"/>
                  </a:moveTo>
                  <a:lnTo>
                    <a:pt x="9" y="42"/>
                  </a:lnTo>
                  <a:lnTo>
                    <a:pt x="0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32" y="42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08" name="Freeform 264"/>
            <p:cNvSpPr>
              <a:spLocks/>
            </p:cNvSpPr>
            <p:nvPr/>
          </p:nvSpPr>
          <p:spPr bwMode="auto">
            <a:xfrm>
              <a:off x="735" y="421"/>
              <a:ext cx="32" cy="4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"/>
                </a:cxn>
                <a:cxn ang="0">
                  <a:pos x="8" y="42"/>
                </a:cxn>
                <a:cxn ang="0">
                  <a:pos x="31" y="46"/>
                </a:cxn>
                <a:cxn ang="0">
                  <a:pos x="19" y="0"/>
                </a:cxn>
              </a:cxnLst>
              <a:rect l="0" t="0" r="r" b="b"/>
              <a:pathLst>
                <a:path w="32" h="47">
                  <a:moveTo>
                    <a:pt x="19" y="0"/>
                  </a:moveTo>
                  <a:lnTo>
                    <a:pt x="0" y="1"/>
                  </a:lnTo>
                  <a:lnTo>
                    <a:pt x="8" y="42"/>
                  </a:lnTo>
                  <a:lnTo>
                    <a:pt x="31" y="46"/>
                  </a:lnTo>
                  <a:lnTo>
                    <a:pt x="19" y="0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09" name="Freeform 265"/>
            <p:cNvSpPr>
              <a:spLocks/>
            </p:cNvSpPr>
            <p:nvPr/>
          </p:nvSpPr>
          <p:spPr bwMode="auto">
            <a:xfrm>
              <a:off x="732" y="394"/>
              <a:ext cx="31" cy="3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1" y="8"/>
                </a:cxn>
                <a:cxn ang="0">
                  <a:pos x="19" y="11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0" y="13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24"/>
                </a:cxn>
                <a:cxn ang="0">
                  <a:pos x="13" y="29"/>
                </a:cxn>
                <a:cxn ang="0">
                  <a:pos x="30" y="26"/>
                </a:cxn>
                <a:cxn ang="0">
                  <a:pos x="24" y="2"/>
                </a:cxn>
              </a:cxnLst>
              <a:rect l="0" t="0" r="r" b="b"/>
              <a:pathLst>
                <a:path w="31" h="30">
                  <a:moveTo>
                    <a:pt x="24" y="2"/>
                  </a:moveTo>
                  <a:lnTo>
                    <a:pt x="21" y="8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2" y="24"/>
                  </a:lnTo>
                  <a:lnTo>
                    <a:pt x="13" y="29"/>
                  </a:lnTo>
                  <a:lnTo>
                    <a:pt x="30" y="26"/>
                  </a:lnTo>
                  <a:lnTo>
                    <a:pt x="24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10" name="Freeform 266"/>
            <p:cNvSpPr>
              <a:spLocks/>
            </p:cNvSpPr>
            <p:nvPr/>
          </p:nvSpPr>
          <p:spPr bwMode="auto">
            <a:xfrm>
              <a:off x="732" y="400"/>
              <a:ext cx="31" cy="36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20" y="10"/>
                </a:cxn>
                <a:cxn ang="0">
                  <a:pos x="20" y="12"/>
                </a:cxn>
                <a:cxn ang="0">
                  <a:pos x="20" y="14"/>
                </a:cxn>
                <a:cxn ang="0">
                  <a:pos x="16" y="15"/>
                </a:cxn>
                <a:cxn ang="0">
                  <a:pos x="11" y="15"/>
                </a:cxn>
                <a:cxn ang="0">
                  <a:pos x="9" y="14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6" y="35"/>
                </a:cxn>
                <a:cxn ang="0">
                  <a:pos x="6" y="28"/>
                </a:cxn>
                <a:cxn ang="0">
                  <a:pos x="9" y="24"/>
                </a:cxn>
                <a:cxn ang="0">
                  <a:pos x="11" y="22"/>
                </a:cxn>
                <a:cxn ang="0">
                  <a:pos x="16" y="22"/>
                </a:cxn>
                <a:cxn ang="0">
                  <a:pos x="20" y="22"/>
                </a:cxn>
                <a:cxn ang="0">
                  <a:pos x="25" y="24"/>
                </a:cxn>
                <a:cxn ang="0">
                  <a:pos x="25" y="28"/>
                </a:cxn>
                <a:cxn ang="0">
                  <a:pos x="30" y="33"/>
                </a:cxn>
                <a:cxn ang="0">
                  <a:pos x="20" y="1"/>
                </a:cxn>
              </a:cxnLst>
              <a:rect l="0" t="0" r="r" b="b"/>
              <a:pathLst>
                <a:path w="31" h="36">
                  <a:moveTo>
                    <a:pt x="20" y="1"/>
                  </a:moveTo>
                  <a:lnTo>
                    <a:pt x="20" y="10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0" y="0"/>
                  </a:lnTo>
                  <a:lnTo>
                    <a:pt x="6" y="35"/>
                  </a:lnTo>
                  <a:lnTo>
                    <a:pt x="6" y="28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5" y="24"/>
                  </a:lnTo>
                  <a:lnTo>
                    <a:pt x="25" y="28"/>
                  </a:lnTo>
                  <a:lnTo>
                    <a:pt x="30" y="33"/>
                  </a:lnTo>
                  <a:lnTo>
                    <a:pt x="20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11" name="Freeform 267"/>
            <p:cNvSpPr>
              <a:spLocks/>
            </p:cNvSpPr>
            <p:nvPr/>
          </p:nvSpPr>
          <p:spPr bwMode="auto">
            <a:xfrm>
              <a:off x="719" y="328"/>
              <a:ext cx="33" cy="2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8"/>
                </a:cxn>
                <a:cxn ang="0">
                  <a:pos x="5" y="28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14" y="10"/>
                </a:cxn>
                <a:cxn ang="0">
                  <a:pos x="17" y="10"/>
                </a:cxn>
                <a:cxn ang="0">
                  <a:pos x="23" y="12"/>
                </a:cxn>
                <a:cxn ang="0">
                  <a:pos x="29" y="17"/>
                </a:cxn>
                <a:cxn ang="0">
                  <a:pos x="32" y="24"/>
                </a:cxn>
                <a:cxn ang="0">
                  <a:pos x="26" y="0"/>
                </a:cxn>
              </a:cxnLst>
              <a:rect l="0" t="0" r="r" b="b"/>
              <a:pathLst>
                <a:path w="33" h="29">
                  <a:moveTo>
                    <a:pt x="26" y="0"/>
                  </a:moveTo>
                  <a:lnTo>
                    <a:pt x="0" y="8"/>
                  </a:lnTo>
                  <a:lnTo>
                    <a:pt x="5" y="28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3" y="12"/>
                  </a:lnTo>
                  <a:lnTo>
                    <a:pt x="29" y="17"/>
                  </a:lnTo>
                  <a:lnTo>
                    <a:pt x="32" y="24"/>
                  </a:lnTo>
                  <a:lnTo>
                    <a:pt x="26" y="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12" name="Freeform 268"/>
            <p:cNvSpPr>
              <a:spLocks/>
            </p:cNvSpPr>
            <p:nvPr/>
          </p:nvSpPr>
          <p:spPr bwMode="auto">
            <a:xfrm>
              <a:off x="719" y="328"/>
              <a:ext cx="44" cy="140"/>
            </a:xfrm>
            <a:custGeom>
              <a:avLst/>
              <a:gdLst/>
              <a:ahLst/>
              <a:cxnLst>
                <a:cxn ang="0">
                  <a:pos x="43" y="139"/>
                </a:cxn>
                <a:cxn ang="0">
                  <a:pos x="17" y="0"/>
                </a:cxn>
                <a:cxn ang="0">
                  <a:pos x="0" y="8"/>
                </a:cxn>
                <a:cxn ang="0">
                  <a:pos x="23" y="135"/>
                </a:cxn>
                <a:cxn ang="0">
                  <a:pos x="43" y="139"/>
                </a:cxn>
              </a:cxnLst>
              <a:rect l="0" t="0" r="r" b="b"/>
              <a:pathLst>
                <a:path w="44" h="140">
                  <a:moveTo>
                    <a:pt x="43" y="139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23" y="135"/>
                  </a:lnTo>
                  <a:lnTo>
                    <a:pt x="43" y="13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13" name="Freeform 269"/>
            <p:cNvSpPr>
              <a:spLocks/>
            </p:cNvSpPr>
            <p:nvPr/>
          </p:nvSpPr>
          <p:spPr bwMode="auto">
            <a:xfrm>
              <a:off x="325" y="464"/>
              <a:ext cx="38" cy="39"/>
            </a:xfrm>
            <a:custGeom>
              <a:avLst/>
              <a:gdLst/>
              <a:ahLst/>
              <a:cxnLst>
                <a:cxn ang="0">
                  <a:pos x="21" y="38"/>
                </a:cxn>
                <a:cxn ang="0">
                  <a:pos x="37" y="32"/>
                </a:cxn>
                <a:cxn ang="0">
                  <a:pos x="1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1" y="38"/>
                </a:cxn>
              </a:cxnLst>
              <a:rect l="0" t="0" r="r" b="b"/>
              <a:pathLst>
                <a:path w="38" h="39">
                  <a:moveTo>
                    <a:pt x="21" y="38"/>
                  </a:moveTo>
                  <a:lnTo>
                    <a:pt x="37" y="32"/>
                  </a:lnTo>
                  <a:lnTo>
                    <a:pt x="19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1" y="38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14" name="Freeform 270"/>
            <p:cNvSpPr>
              <a:spLocks/>
            </p:cNvSpPr>
            <p:nvPr/>
          </p:nvSpPr>
          <p:spPr bwMode="auto">
            <a:xfrm>
              <a:off x="346" y="495"/>
              <a:ext cx="66" cy="9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5" y="0"/>
                </a:cxn>
                <a:cxn ang="0">
                  <a:pos x="65" y="80"/>
                </a:cxn>
                <a:cxn ang="0">
                  <a:pos x="51" y="91"/>
                </a:cxn>
                <a:cxn ang="0">
                  <a:pos x="0" y="5"/>
                </a:cxn>
              </a:cxnLst>
              <a:rect l="0" t="0" r="r" b="b"/>
              <a:pathLst>
                <a:path w="66" h="92">
                  <a:moveTo>
                    <a:pt x="0" y="5"/>
                  </a:moveTo>
                  <a:lnTo>
                    <a:pt x="15" y="0"/>
                  </a:lnTo>
                  <a:lnTo>
                    <a:pt x="65" y="80"/>
                  </a:lnTo>
                  <a:lnTo>
                    <a:pt x="51" y="91"/>
                  </a:lnTo>
                  <a:lnTo>
                    <a:pt x="0" y="5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15" name="Freeform 271"/>
            <p:cNvSpPr>
              <a:spLocks/>
            </p:cNvSpPr>
            <p:nvPr/>
          </p:nvSpPr>
          <p:spPr bwMode="auto">
            <a:xfrm>
              <a:off x="386" y="555"/>
              <a:ext cx="32" cy="30"/>
            </a:xfrm>
            <a:custGeom>
              <a:avLst/>
              <a:gdLst/>
              <a:ahLst/>
              <a:cxnLst>
                <a:cxn ang="0">
                  <a:pos x="25" y="27"/>
                </a:cxn>
                <a:cxn ang="0">
                  <a:pos x="23" y="27"/>
                </a:cxn>
                <a:cxn ang="0">
                  <a:pos x="23" y="29"/>
                </a:cxn>
                <a:cxn ang="0">
                  <a:pos x="20" y="27"/>
                </a:cxn>
                <a:cxn ang="0">
                  <a:pos x="18" y="27"/>
                </a:cxn>
                <a:cxn ang="0">
                  <a:pos x="15" y="27"/>
                </a:cxn>
                <a:cxn ang="0">
                  <a:pos x="12" y="25"/>
                </a:cxn>
                <a:cxn ang="0">
                  <a:pos x="10" y="23"/>
                </a:cxn>
                <a:cxn ang="0">
                  <a:pos x="7" y="21"/>
                </a:cxn>
                <a:cxn ang="0">
                  <a:pos x="5" y="17"/>
                </a:cxn>
                <a:cxn ang="0">
                  <a:pos x="2" y="1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20" y="5"/>
                </a:cxn>
                <a:cxn ang="0">
                  <a:pos x="23" y="7"/>
                </a:cxn>
                <a:cxn ang="0">
                  <a:pos x="25" y="11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8" y="17"/>
                </a:cxn>
                <a:cxn ang="0">
                  <a:pos x="28" y="19"/>
                </a:cxn>
                <a:cxn ang="0">
                  <a:pos x="31" y="21"/>
                </a:cxn>
                <a:cxn ang="0">
                  <a:pos x="28" y="23"/>
                </a:cxn>
                <a:cxn ang="0">
                  <a:pos x="28" y="25"/>
                </a:cxn>
                <a:cxn ang="0">
                  <a:pos x="28" y="27"/>
                </a:cxn>
                <a:cxn ang="0">
                  <a:pos x="25" y="27"/>
                </a:cxn>
              </a:cxnLst>
              <a:rect l="0" t="0" r="r" b="b"/>
              <a:pathLst>
                <a:path w="32" h="30">
                  <a:moveTo>
                    <a:pt x="25" y="27"/>
                  </a:moveTo>
                  <a:lnTo>
                    <a:pt x="23" y="27"/>
                  </a:lnTo>
                  <a:lnTo>
                    <a:pt x="23" y="29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2" y="25"/>
                  </a:lnTo>
                  <a:lnTo>
                    <a:pt x="10" y="23"/>
                  </a:lnTo>
                  <a:lnTo>
                    <a:pt x="7" y="21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5" y="11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31" y="21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5" y="2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16" name="Freeform 272"/>
            <p:cNvSpPr>
              <a:spLocks/>
            </p:cNvSpPr>
            <p:nvPr/>
          </p:nvSpPr>
          <p:spPr bwMode="auto">
            <a:xfrm>
              <a:off x="387" y="559"/>
              <a:ext cx="32" cy="33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31" y="17"/>
                </a:cxn>
                <a:cxn ang="0">
                  <a:pos x="19" y="0"/>
                </a:cxn>
                <a:cxn ang="0">
                  <a:pos x="23" y="12"/>
                </a:cxn>
                <a:cxn ang="0">
                  <a:pos x="23" y="17"/>
                </a:cxn>
                <a:cxn ang="0">
                  <a:pos x="19" y="19"/>
                </a:cxn>
                <a:cxn ang="0">
                  <a:pos x="16" y="19"/>
                </a:cxn>
                <a:cxn ang="0">
                  <a:pos x="11" y="19"/>
                </a:cxn>
                <a:cxn ang="0">
                  <a:pos x="4" y="16"/>
                </a:cxn>
                <a:cxn ang="0">
                  <a:pos x="0" y="10"/>
                </a:cxn>
                <a:cxn ang="0">
                  <a:pos x="16" y="32"/>
                </a:cxn>
              </a:cxnLst>
              <a:rect l="0" t="0" r="r" b="b"/>
              <a:pathLst>
                <a:path w="32" h="33">
                  <a:moveTo>
                    <a:pt x="16" y="32"/>
                  </a:moveTo>
                  <a:lnTo>
                    <a:pt x="31" y="17"/>
                  </a:lnTo>
                  <a:lnTo>
                    <a:pt x="19" y="0"/>
                  </a:lnTo>
                  <a:lnTo>
                    <a:pt x="23" y="12"/>
                  </a:lnTo>
                  <a:lnTo>
                    <a:pt x="23" y="17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16" y="32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17" name="Freeform 273"/>
            <p:cNvSpPr>
              <a:spLocks/>
            </p:cNvSpPr>
            <p:nvPr/>
          </p:nvSpPr>
          <p:spPr bwMode="auto">
            <a:xfrm>
              <a:off x="325" y="464"/>
              <a:ext cx="89" cy="1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4" y="127"/>
                </a:cxn>
                <a:cxn ang="0">
                  <a:pos x="88" y="112"/>
                </a:cxn>
                <a:cxn ang="0">
                  <a:pos x="19" y="0"/>
                </a:cxn>
                <a:cxn ang="0">
                  <a:pos x="0" y="3"/>
                </a:cxn>
              </a:cxnLst>
              <a:rect l="0" t="0" r="r" b="b"/>
              <a:pathLst>
                <a:path w="89" h="128">
                  <a:moveTo>
                    <a:pt x="0" y="3"/>
                  </a:moveTo>
                  <a:lnTo>
                    <a:pt x="74" y="127"/>
                  </a:lnTo>
                  <a:lnTo>
                    <a:pt x="88" y="112"/>
                  </a:lnTo>
                  <a:lnTo>
                    <a:pt x="19" y="0"/>
                  </a:lnTo>
                  <a:lnTo>
                    <a:pt x="0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18" name="Freeform 274"/>
            <p:cNvSpPr>
              <a:spLocks/>
            </p:cNvSpPr>
            <p:nvPr/>
          </p:nvSpPr>
          <p:spPr bwMode="auto">
            <a:xfrm>
              <a:off x="722" y="462"/>
              <a:ext cx="41" cy="42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0" y="37"/>
                </a:cxn>
                <a:cxn ang="0">
                  <a:pos x="20" y="0"/>
                </a:cxn>
                <a:cxn ang="0">
                  <a:pos x="40" y="5"/>
                </a:cxn>
                <a:cxn ang="0">
                  <a:pos x="19" y="41"/>
                </a:cxn>
              </a:cxnLst>
              <a:rect l="0" t="0" r="r" b="b"/>
              <a:pathLst>
                <a:path w="41" h="42">
                  <a:moveTo>
                    <a:pt x="19" y="41"/>
                  </a:moveTo>
                  <a:lnTo>
                    <a:pt x="0" y="37"/>
                  </a:lnTo>
                  <a:lnTo>
                    <a:pt x="20" y="0"/>
                  </a:lnTo>
                  <a:lnTo>
                    <a:pt x="40" y="5"/>
                  </a:lnTo>
                  <a:lnTo>
                    <a:pt x="19" y="41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19" name="Freeform 275"/>
            <p:cNvSpPr>
              <a:spLocks/>
            </p:cNvSpPr>
            <p:nvPr/>
          </p:nvSpPr>
          <p:spPr bwMode="auto">
            <a:xfrm>
              <a:off x="675" y="496"/>
              <a:ext cx="69" cy="89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46" y="0"/>
                </a:cxn>
                <a:cxn ang="0">
                  <a:pos x="0" y="79"/>
                </a:cxn>
                <a:cxn ang="0">
                  <a:pos x="7" y="84"/>
                </a:cxn>
                <a:cxn ang="0">
                  <a:pos x="15" y="88"/>
                </a:cxn>
                <a:cxn ang="0">
                  <a:pos x="68" y="3"/>
                </a:cxn>
              </a:cxnLst>
              <a:rect l="0" t="0" r="r" b="b"/>
              <a:pathLst>
                <a:path w="69" h="89">
                  <a:moveTo>
                    <a:pt x="68" y="3"/>
                  </a:moveTo>
                  <a:lnTo>
                    <a:pt x="46" y="0"/>
                  </a:lnTo>
                  <a:lnTo>
                    <a:pt x="0" y="79"/>
                  </a:lnTo>
                  <a:lnTo>
                    <a:pt x="7" y="84"/>
                  </a:lnTo>
                  <a:lnTo>
                    <a:pt x="15" y="88"/>
                  </a:lnTo>
                  <a:lnTo>
                    <a:pt x="68" y="3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20" name="Freeform 276"/>
            <p:cNvSpPr>
              <a:spLocks/>
            </p:cNvSpPr>
            <p:nvPr/>
          </p:nvSpPr>
          <p:spPr bwMode="auto">
            <a:xfrm>
              <a:off x="676" y="555"/>
              <a:ext cx="33" cy="30"/>
            </a:xfrm>
            <a:custGeom>
              <a:avLst/>
              <a:gdLst/>
              <a:ahLst/>
              <a:cxnLst>
                <a:cxn ang="0">
                  <a:pos x="5" y="29"/>
                </a:cxn>
                <a:cxn ang="0">
                  <a:pos x="8" y="29"/>
                </a:cxn>
                <a:cxn ang="0">
                  <a:pos x="10" y="29"/>
                </a:cxn>
                <a:cxn ang="0">
                  <a:pos x="13" y="29"/>
                </a:cxn>
                <a:cxn ang="0">
                  <a:pos x="16" y="29"/>
                </a:cxn>
                <a:cxn ang="0">
                  <a:pos x="18" y="26"/>
                </a:cxn>
                <a:cxn ang="0">
                  <a:pos x="21" y="24"/>
                </a:cxn>
                <a:cxn ang="0">
                  <a:pos x="24" y="22"/>
                </a:cxn>
                <a:cxn ang="0">
                  <a:pos x="26" y="17"/>
                </a:cxn>
                <a:cxn ang="0">
                  <a:pos x="29" y="17"/>
                </a:cxn>
                <a:cxn ang="0">
                  <a:pos x="29" y="15"/>
                </a:cxn>
                <a:cxn ang="0">
                  <a:pos x="32" y="13"/>
                </a:cxn>
                <a:cxn ang="0">
                  <a:pos x="32" y="8"/>
                </a:cxn>
                <a:cxn ang="0">
                  <a:pos x="32" y="6"/>
                </a:cxn>
                <a:cxn ang="0">
                  <a:pos x="32" y="4"/>
                </a:cxn>
                <a:cxn ang="0">
                  <a:pos x="32" y="2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3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5" y="13"/>
                </a:cxn>
                <a:cxn ang="0">
                  <a:pos x="2" y="15"/>
                </a:cxn>
                <a:cxn ang="0">
                  <a:pos x="2" y="20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2" y="26"/>
                </a:cxn>
                <a:cxn ang="0">
                  <a:pos x="5" y="29"/>
                </a:cxn>
              </a:cxnLst>
              <a:rect l="0" t="0" r="r" b="b"/>
              <a:pathLst>
                <a:path w="33" h="30">
                  <a:moveTo>
                    <a:pt x="5" y="29"/>
                  </a:moveTo>
                  <a:lnTo>
                    <a:pt x="8" y="29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6" y="29"/>
                  </a:lnTo>
                  <a:lnTo>
                    <a:pt x="18" y="26"/>
                  </a:lnTo>
                  <a:lnTo>
                    <a:pt x="21" y="24"/>
                  </a:lnTo>
                  <a:lnTo>
                    <a:pt x="24" y="22"/>
                  </a:lnTo>
                  <a:lnTo>
                    <a:pt x="26" y="17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32" y="13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5" y="2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21" name="Freeform 277"/>
            <p:cNvSpPr>
              <a:spLocks/>
            </p:cNvSpPr>
            <p:nvPr/>
          </p:nvSpPr>
          <p:spPr bwMode="auto">
            <a:xfrm>
              <a:off x="673" y="559"/>
              <a:ext cx="32" cy="31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0" y="15"/>
                </a:cxn>
                <a:cxn ang="0">
                  <a:pos x="13" y="0"/>
                </a:cxn>
                <a:cxn ang="0">
                  <a:pos x="8" y="10"/>
                </a:cxn>
                <a:cxn ang="0">
                  <a:pos x="8" y="15"/>
                </a:cxn>
                <a:cxn ang="0">
                  <a:pos x="11" y="17"/>
                </a:cxn>
                <a:cxn ang="0">
                  <a:pos x="15" y="19"/>
                </a:cxn>
                <a:cxn ang="0">
                  <a:pos x="19" y="17"/>
                </a:cxn>
                <a:cxn ang="0">
                  <a:pos x="26" y="14"/>
                </a:cxn>
                <a:cxn ang="0">
                  <a:pos x="31" y="10"/>
                </a:cxn>
                <a:cxn ang="0">
                  <a:pos x="15" y="30"/>
                </a:cxn>
              </a:cxnLst>
              <a:rect l="0" t="0" r="r" b="b"/>
              <a:pathLst>
                <a:path w="32" h="31">
                  <a:moveTo>
                    <a:pt x="15" y="30"/>
                  </a:moveTo>
                  <a:lnTo>
                    <a:pt x="0" y="15"/>
                  </a:lnTo>
                  <a:lnTo>
                    <a:pt x="13" y="0"/>
                  </a:lnTo>
                  <a:lnTo>
                    <a:pt x="8" y="10"/>
                  </a:lnTo>
                  <a:lnTo>
                    <a:pt x="8" y="15"/>
                  </a:lnTo>
                  <a:lnTo>
                    <a:pt x="11" y="17"/>
                  </a:lnTo>
                  <a:lnTo>
                    <a:pt x="15" y="19"/>
                  </a:lnTo>
                  <a:lnTo>
                    <a:pt x="19" y="17"/>
                  </a:lnTo>
                  <a:lnTo>
                    <a:pt x="26" y="14"/>
                  </a:lnTo>
                  <a:lnTo>
                    <a:pt x="31" y="10"/>
                  </a:lnTo>
                  <a:lnTo>
                    <a:pt x="15" y="3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22" name="Freeform 278"/>
            <p:cNvSpPr>
              <a:spLocks/>
            </p:cNvSpPr>
            <p:nvPr/>
          </p:nvSpPr>
          <p:spPr bwMode="auto">
            <a:xfrm>
              <a:off x="673" y="462"/>
              <a:ext cx="90" cy="130"/>
            </a:xfrm>
            <a:custGeom>
              <a:avLst/>
              <a:gdLst/>
              <a:ahLst/>
              <a:cxnLst>
                <a:cxn ang="0">
                  <a:pos x="89" y="3"/>
                </a:cxn>
                <a:cxn ang="0">
                  <a:pos x="13" y="129"/>
                </a:cxn>
                <a:cxn ang="0">
                  <a:pos x="0" y="114"/>
                </a:cxn>
                <a:cxn ang="0">
                  <a:pos x="69" y="0"/>
                </a:cxn>
                <a:cxn ang="0">
                  <a:pos x="89" y="3"/>
                </a:cxn>
              </a:cxnLst>
              <a:rect l="0" t="0" r="r" b="b"/>
              <a:pathLst>
                <a:path w="90" h="130">
                  <a:moveTo>
                    <a:pt x="89" y="3"/>
                  </a:moveTo>
                  <a:lnTo>
                    <a:pt x="13" y="129"/>
                  </a:lnTo>
                  <a:lnTo>
                    <a:pt x="0" y="114"/>
                  </a:lnTo>
                  <a:lnTo>
                    <a:pt x="69" y="0"/>
                  </a:lnTo>
                  <a:lnTo>
                    <a:pt x="89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23" name="Freeform 279"/>
            <p:cNvSpPr>
              <a:spLocks/>
            </p:cNvSpPr>
            <p:nvPr/>
          </p:nvSpPr>
          <p:spPr bwMode="auto">
            <a:xfrm>
              <a:off x="369" y="337"/>
              <a:ext cx="8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48"/>
                </a:cxn>
                <a:cxn ang="0">
                  <a:pos x="45" y="35"/>
                </a:cxn>
                <a:cxn ang="0">
                  <a:pos x="25" y="25"/>
                </a:cxn>
                <a:cxn ang="0">
                  <a:pos x="37" y="42"/>
                </a:cxn>
                <a:cxn ang="0">
                  <a:pos x="41" y="68"/>
                </a:cxn>
                <a:cxn ang="0">
                  <a:pos x="0" y="0"/>
                </a:cxn>
              </a:cxnLst>
              <a:rect l="0" t="0" r="r" b="b"/>
              <a:pathLst>
                <a:path w="84" h="69">
                  <a:moveTo>
                    <a:pt x="0" y="0"/>
                  </a:moveTo>
                  <a:lnTo>
                    <a:pt x="83" y="48"/>
                  </a:lnTo>
                  <a:lnTo>
                    <a:pt x="45" y="35"/>
                  </a:lnTo>
                  <a:lnTo>
                    <a:pt x="25" y="25"/>
                  </a:lnTo>
                  <a:lnTo>
                    <a:pt x="37" y="42"/>
                  </a:lnTo>
                  <a:lnTo>
                    <a:pt x="41" y="68"/>
                  </a:lnTo>
                  <a:lnTo>
                    <a:pt x="0" y="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24" name="Freeform 280"/>
            <p:cNvSpPr>
              <a:spLocks/>
            </p:cNvSpPr>
            <p:nvPr/>
          </p:nvSpPr>
          <p:spPr bwMode="auto">
            <a:xfrm>
              <a:off x="634" y="337"/>
              <a:ext cx="82" cy="69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48"/>
                </a:cxn>
                <a:cxn ang="0">
                  <a:pos x="36" y="35"/>
                </a:cxn>
                <a:cxn ang="0">
                  <a:pos x="55" y="25"/>
                </a:cxn>
                <a:cxn ang="0">
                  <a:pos x="44" y="42"/>
                </a:cxn>
                <a:cxn ang="0">
                  <a:pos x="42" y="68"/>
                </a:cxn>
                <a:cxn ang="0">
                  <a:pos x="81" y="0"/>
                </a:cxn>
              </a:cxnLst>
              <a:rect l="0" t="0" r="r" b="b"/>
              <a:pathLst>
                <a:path w="82" h="69">
                  <a:moveTo>
                    <a:pt x="81" y="0"/>
                  </a:moveTo>
                  <a:lnTo>
                    <a:pt x="0" y="48"/>
                  </a:lnTo>
                  <a:lnTo>
                    <a:pt x="36" y="35"/>
                  </a:lnTo>
                  <a:lnTo>
                    <a:pt x="55" y="25"/>
                  </a:lnTo>
                  <a:lnTo>
                    <a:pt x="44" y="42"/>
                  </a:lnTo>
                  <a:lnTo>
                    <a:pt x="42" y="68"/>
                  </a:lnTo>
                  <a:lnTo>
                    <a:pt x="81" y="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25" name="Freeform 281"/>
            <p:cNvSpPr>
              <a:spLocks/>
            </p:cNvSpPr>
            <p:nvPr/>
          </p:nvSpPr>
          <p:spPr bwMode="auto">
            <a:xfrm>
              <a:off x="542" y="417"/>
              <a:ext cx="36" cy="6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19"/>
                </a:cxn>
                <a:cxn ang="0">
                  <a:pos x="0" y="59"/>
                </a:cxn>
                <a:cxn ang="0">
                  <a:pos x="9" y="37"/>
                </a:cxn>
                <a:cxn ang="0">
                  <a:pos x="9" y="21"/>
                </a:cxn>
                <a:cxn ang="0">
                  <a:pos x="21" y="14"/>
                </a:cxn>
                <a:cxn ang="0">
                  <a:pos x="35" y="0"/>
                </a:cxn>
              </a:cxnLst>
              <a:rect l="0" t="0" r="r" b="b"/>
              <a:pathLst>
                <a:path w="36" h="60">
                  <a:moveTo>
                    <a:pt x="35" y="0"/>
                  </a:moveTo>
                  <a:lnTo>
                    <a:pt x="0" y="19"/>
                  </a:lnTo>
                  <a:lnTo>
                    <a:pt x="0" y="59"/>
                  </a:lnTo>
                  <a:lnTo>
                    <a:pt x="9" y="37"/>
                  </a:lnTo>
                  <a:lnTo>
                    <a:pt x="9" y="21"/>
                  </a:lnTo>
                  <a:lnTo>
                    <a:pt x="21" y="14"/>
                  </a:lnTo>
                  <a:lnTo>
                    <a:pt x="35" y="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26" name="Freeform 282"/>
            <p:cNvSpPr>
              <a:spLocks/>
            </p:cNvSpPr>
            <p:nvPr/>
          </p:nvSpPr>
          <p:spPr bwMode="auto">
            <a:xfrm>
              <a:off x="509" y="417"/>
              <a:ext cx="34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19"/>
                </a:cxn>
                <a:cxn ang="0">
                  <a:pos x="33" y="59"/>
                </a:cxn>
                <a:cxn ang="0">
                  <a:pos x="25" y="37"/>
                </a:cxn>
                <a:cxn ang="0">
                  <a:pos x="25" y="21"/>
                </a:cxn>
                <a:cxn ang="0">
                  <a:pos x="11" y="14"/>
                </a:cxn>
                <a:cxn ang="0">
                  <a:pos x="0" y="0"/>
                </a:cxn>
              </a:cxnLst>
              <a:rect l="0" t="0" r="r" b="b"/>
              <a:pathLst>
                <a:path w="34" h="60">
                  <a:moveTo>
                    <a:pt x="0" y="0"/>
                  </a:moveTo>
                  <a:lnTo>
                    <a:pt x="33" y="19"/>
                  </a:lnTo>
                  <a:lnTo>
                    <a:pt x="33" y="59"/>
                  </a:lnTo>
                  <a:lnTo>
                    <a:pt x="25" y="37"/>
                  </a:lnTo>
                  <a:lnTo>
                    <a:pt x="25" y="21"/>
                  </a:lnTo>
                  <a:lnTo>
                    <a:pt x="11" y="14"/>
                  </a:lnTo>
                  <a:lnTo>
                    <a:pt x="0" y="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27" name="Freeform 283"/>
            <p:cNvSpPr>
              <a:spLocks/>
            </p:cNvSpPr>
            <p:nvPr/>
          </p:nvSpPr>
          <p:spPr bwMode="auto">
            <a:xfrm>
              <a:off x="688" y="398"/>
              <a:ext cx="60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3" y="6"/>
                </a:cxn>
                <a:cxn ang="0">
                  <a:pos x="45" y="9"/>
                </a:cxn>
                <a:cxn ang="0">
                  <a:pos x="0" y="16"/>
                </a:cxn>
                <a:cxn ang="0">
                  <a:pos x="45" y="19"/>
                </a:cxn>
                <a:cxn ang="0">
                  <a:pos x="53" y="22"/>
                </a:cxn>
                <a:cxn ang="0">
                  <a:pos x="59" y="29"/>
                </a:cxn>
                <a:cxn ang="0">
                  <a:pos x="59" y="0"/>
                </a:cxn>
              </a:cxnLst>
              <a:rect l="0" t="0" r="r" b="b"/>
              <a:pathLst>
                <a:path w="60" h="30">
                  <a:moveTo>
                    <a:pt x="59" y="0"/>
                  </a:moveTo>
                  <a:lnTo>
                    <a:pt x="53" y="6"/>
                  </a:lnTo>
                  <a:lnTo>
                    <a:pt x="45" y="9"/>
                  </a:lnTo>
                  <a:lnTo>
                    <a:pt x="0" y="16"/>
                  </a:lnTo>
                  <a:lnTo>
                    <a:pt x="45" y="19"/>
                  </a:lnTo>
                  <a:lnTo>
                    <a:pt x="53" y="22"/>
                  </a:lnTo>
                  <a:lnTo>
                    <a:pt x="59" y="29"/>
                  </a:lnTo>
                  <a:lnTo>
                    <a:pt x="5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28" name="Freeform 284"/>
            <p:cNvSpPr>
              <a:spLocks/>
            </p:cNvSpPr>
            <p:nvPr/>
          </p:nvSpPr>
          <p:spPr bwMode="auto">
            <a:xfrm>
              <a:off x="747" y="398"/>
              <a:ext cx="59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3" y="9"/>
                </a:cxn>
                <a:cxn ang="0">
                  <a:pos x="58" y="16"/>
                </a:cxn>
                <a:cxn ang="0">
                  <a:pos x="13" y="19"/>
                </a:cxn>
                <a:cxn ang="0">
                  <a:pos x="5" y="22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59" h="30">
                  <a:moveTo>
                    <a:pt x="0" y="0"/>
                  </a:moveTo>
                  <a:lnTo>
                    <a:pt x="5" y="6"/>
                  </a:lnTo>
                  <a:lnTo>
                    <a:pt x="13" y="9"/>
                  </a:lnTo>
                  <a:lnTo>
                    <a:pt x="58" y="16"/>
                  </a:lnTo>
                  <a:lnTo>
                    <a:pt x="13" y="19"/>
                  </a:lnTo>
                  <a:lnTo>
                    <a:pt x="5" y="22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29" name="Freeform 285"/>
            <p:cNvSpPr>
              <a:spLocks/>
            </p:cNvSpPr>
            <p:nvPr/>
          </p:nvSpPr>
          <p:spPr bwMode="auto">
            <a:xfrm>
              <a:off x="739" y="351"/>
              <a:ext cx="33" cy="55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28" y="50"/>
                </a:cxn>
                <a:cxn ang="0">
                  <a:pos x="20" y="41"/>
                </a:cxn>
                <a:cxn ang="0">
                  <a:pos x="16" y="0"/>
                </a:cxn>
                <a:cxn ang="0">
                  <a:pos x="12" y="41"/>
                </a:cxn>
                <a:cxn ang="0">
                  <a:pos x="4" y="50"/>
                </a:cxn>
                <a:cxn ang="0">
                  <a:pos x="0" y="54"/>
                </a:cxn>
                <a:cxn ang="0">
                  <a:pos x="32" y="54"/>
                </a:cxn>
              </a:cxnLst>
              <a:rect l="0" t="0" r="r" b="b"/>
              <a:pathLst>
                <a:path w="33" h="55">
                  <a:moveTo>
                    <a:pt x="32" y="54"/>
                  </a:moveTo>
                  <a:lnTo>
                    <a:pt x="28" y="50"/>
                  </a:lnTo>
                  <a:lnTo>
                    <a:pt x="20" y="41"/>
                  </a:lnTo>
                  <a:lnTo>
                    <a:pt x="16" y="0"/>
                  </a:lnTo>
                  <a:lnTo>
                    <a:pt x="12" y="41"/>
                  </a:lnTo>
                  <a:lnTo>
                    <a:pt x="4" y="50"/>
                  </a:lnTo>
                  <a:lnTo>
                    <a:pt x="0" y="54"/>
                  </a:lnTo>
                  <a:lnTo>
                    <a:pt x="32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30" name="Freeform 286"/>
            <p:cNvSpPr>
              <a:spLocks/>
            </p:cNvSpPr>
            <p:nvPr/>
          </p:nvSpPr>
          <p:spPr bwMode="auto">
            <a:xfrm>
              <a:off x="739" y="407"/>
              <a:ext cx="33" cy="5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8" y="3"/>
                </a:cxn>
                <a:cxn ang="0">
                  <a:pos x="20" y="12"/>
                </a:cxn>
                <a:cxn ang="0">
                  <a:pos x="16" y="53"/>
                </a:cxn>
                <a:cxn ang="0">
                  <a:pos x="12" y="12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3" h="54">
                  <a:moveTo>
                    <a:pt x="32" y="0"/>
                  </a:moveTo>
                  <a:lnTo>
                    <a:pt x="28" y="3"/>
                  </a:lnTo>
                  <a:lnTo>
                    <a:pt x="20" y="12"/>
                  </a:lnTo>
                  <a:lnTo>
                    <a:pt x="16" y="53"/>
                  </a:lnTo>
                  <a:lnTo>
                    <a:pt x="12" y="12"/>
                  </a:lnTo>
                  <a:lnTo>
                    <a:pt x="4" y="3"/>
                  </a:lnTo>
                  <a:lnTo>
                    <a:pt x="0" y="0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31" name="Freeform 287"/>
            <p:cNvSpPr>
              <a:spLocks/>
            </p:cNvSpPr>
            <p:nvPr/>
          </p:nvSpPr>
          <p:spPr bwMode="auto">
            <a:xfrm>
              <a:off x="715" y="376"/>
              <a:ext cx="39" cy="33"/>
            </a:xfrm>
            <a:custGeom>
              <a:avLst/>
              <a:gdLst/>
              <a:ahLst/>
              <a:cxnLst>
                <a:cxn ang="0">
                  <a:pos x="38" y="23"/>
                </a:cxn>
                <a:cxn ang="0">
                  <a:pos x="32" y="23"/>
                </a:cxn>
                <a:cxn ang="0">
                  <a:pos x="26" y="19"/>
                </a:cxn>
                <a:cxn ang="0">
                  <a:pos x="0" y="0"/>
                </a:cxn>
                <a:cxn ang="0">
                  <a:pos x="24" y="23"/>
                </a:cxn>
                <a:cxn ang="0">
                  <a:pos x="28" y="28"/>
                </a:cxn>
                <a:cxn ang="0">
                  <a:pos x="28" y="32"/>
                </a:cxn>
                <a:cxn ang="0">
                  <a:pos x="38" y="23"/>
                </a:cxn>
              </a:cxnLst>
              <a:rect l="0" t="0" r="r" b="b"/>
              <a:pathLst>
                <a:path w="39" h="33">
                  <a:moveTo>
                    <a:pt x="38" y="23"/>
                  </a:moveTo>
                  <a:lnTo>
                    <a:pt x="32" y="23"/>
                  </a:lnTo>
                  <a:lnTo>
                    <a:pt x="26" y="19"/>
                  </a:lnTo>
                  <a:lnTo>
                    <a:pt x="0" y="0"/>
                  </a:lnTo>
                  <a:lnTo>
                    <a:pt x="24" y="23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38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32" name="Freeform 288"/>
            <p:cNvSpPr>
              <a:spLocks/>
            </p:cNvSpPr>
            <p:nvPr/>
          </p:nvSpPr>
          <p:spPr bwMode="auto">
            <a:xfrm>
              <a:off x="743" y="401"/>
              <a:ext cx="38" cy="3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"/>
                </a:cxn>
                <a:cxn ang="0">
                  <a:pos x="13" y="8"/>
                </a:cxn>
                <a:cxn ang="0">
                  <a:pos x="37" y="32"/>
                </a:cxn>
                <a:cxn ang="0">
                  <a:pos x="11" y="12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9" y="0"/>
                </a:cxn>
              </a:cxnLst>
              <a:rect l="0" t="0" r="r" b="b"/>
              <a:pathLst>
                <a:path w="38" h="33">
                  <a:moveTo>
                    <a:pt x="9" y="0"/>
                  </a:moveTo>
                  <a:lnTo>
                    <a:pt x="9" y="3"/>
                  </a:lnTo>
                  <a:lnTo>
                    <a:pt x="13" y="8"/>
                  </a:lnTo>
                  <a:lnTo>
                    <a:pt x="37" y="32"/>
                  </a:lnTo>
                  <a:lnTo>
                    <a:pt x="11" y="12"/>
                  </a:lnTo>
                  <a:lnTo>
                    <a:pt x="3" y="8"/>
                  </a:lnTo>
                  <a:lnTo>
                    <a:pt x="0" y="8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33" name="Freeform 289"/>
            <p:cNvSpPr>
              <a:spLocks/>
            </p:cNvSpPr>
            <p:nvPr/>
          </p:nvSpPr>
          <p:spPr bwMode="auto">
            <a:xfrm>
              <a:off x="743" y="375"/>
              <a:ext cx="36" cy="34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9" y="29"/>
                </a:cxn>
                <a:cxn ang="0">
                  <a:pos x="13" y="24"/>
                </a:cxn>
                <a:cxn ang="0">
                  <a:pos x="35" y="0"/>
                </a:cxn>
                <a:cxn ang="0">
                  <a:pos x="9" y="20"/>
                </a:cxn>
                <a:cxn ang="0">
                  <a:pos x="3" y="24"/>
                </a:cxn>
                <a:cxn ang="0">
                  <a:pos x="0" y="24"/>
                </a:cxn>
                <a:cxn ang="0">
                  <a:pos x="9" y="33"/>
                </a:cxn>
              </a:cxnLst>
              <a:rect l="0" t="0" r="r" b="b"/>
              <a:pathLst>
                <a:path w="36" h="34">
                  <a:moveTo>
                    <a:pt x="9" y="33"/>
                  </a:moveTo>
                  <a:lnTo>
                    <a:pt x="9" y="29"/>
                  </a:lnTo>
                  <a:lnTo>
                    <a:pt x="13" y="24"/>
                  </a:lnTo>
                  <a:lnTo>
                    <a:pt x="35" y="0"/>
                  </a:lnTo>
                  <a:lnTo>
                    <a:pt x="9" y="20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9" y="3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34" name="Freeform 290"/>
            <p:cNvSpPr>
              <a:spLocks/>
            </p:cNvSpPr>
            <p:nvPr/>
          </p:nvSpPr>
          <p:spPr bwMode="auto">
            <a:xfrm>
              <a:off x="718" y="400"/>
              <a:ext cx="36" cy="36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29" y="10"/>
                </a:cxn>
                <a:cxn ang="0">
                  <a:pos x="23" y="12"/>
                </a:cxn>
                <a:cxn ang="0">
                  <a:pos x="0" y="35"/>
                </a:cxn>
                <a:cxn ang="0">
                  <a:pos x="21" y="10"/>
                </a:cxn>
                <a:cxn ang="0">
                  <a:pos x="25" y="5"/>
                </a:cxn>
                <a:cxn ang="0">
                  <a:pos x="25" y="0"/>
                </a:cxn>
                <a:cxn ang="0">
                  <a:pos x="35" y="8"/>
                </a:cxn>
              </a:cxnLst>
              <a:rect l="0" t="0" r="r" b="b"/>
              <a:pathLst>
                <a:path w="36" h="36">
                  <a:moveTo>
                    <a:pt x="35" y="8"/>
                  </a:moveTo>
                  <a:lnTo>
                    <a:pt x="29" y="10"/>
                  </a:lnTo>
                  <a:lnTo>
                    <a:pt x="23" y="12"/>
                  </a:lnTo>
                  <a:lnTo>
                    <a:pt x="0" y="35"/>
                  </a:lnTo>
                  <a:lnTo>
                    <a:pt x="21" y="10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35" y="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35" name="Freeform 291"/>
            <p:cNvSpPr>
              <a:spLocks/>
            </p:cNvSpPr>
            <p:nvPr/>
          </p:nvSpPr>
          <p:spPr bwMode="auto">
            <a:xfrm>
              <a:off x="536" y="416"/>
              <a:ext cx="38" cy="2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4"/>
                </a:cxn>
                <a:cxn ang="0">
                  <a:pos x="27" y="9"/>
                </a:cxn>
                <a:cxn ang="0">
                  <a:pos x="0" y="14"/>
                </a:cxn>
                <a:cxn ang="0">
                  <a:pos x="27" y="18"/>
                </a:cxn>
                <a:cxn ang="0">
                  <a:pos x="33" y="23"/>
                </a:cxn>
                <a:cxn ang="0">
                  <a:pos x="37" y="28"/>
                </a:cxn>
                <a:cxn ang="0">
                  <a:pos x="37" y="0"/>
                </a:cxn>
              </a:cxnLst>
              <a:rect l="0" t="0" r="r" b="b"/>
              <a:pathLst>
                <a:path w="38" h="29">
                  <a:moveTo>
                    <a:pt x="37" y="0"/>
                  </a:moveTo>
                  <a:lnTo>
                    <a:pt x="33" y="4"/>
                  </a:lnTo>
                  <a:lnTo>
                    <a:pt x="27" y="9"/>
                  </a:lnTo>
                  <a:lnTo>
                    <a:pt x="0" y="14"/>
                  </a:lnTo>
                  <a:lnTo>
                    <a:pt x="27" y="18"/>
                  </a:lnTo>
                  <a:lnTo>
                    <a:pt x="33" y="23"/>
                  </a:lnTo>
                  <a:lnTo>
                    <a:pt x="37" y="28"/>
                  </a:lnTo>
                  <a:lnTo>
                    <a:pt x="37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36" name="Freeform 292"/>
            <p:cNvSpPr>
              <a:spLocks/>
            </p:cNvSpPr>
            <p:nvPr/>
          </p:nvSpPr>
          <p:spPr bwMode="auto">
            <a:xfrm>
              <a:off x="573" y="416"/>
              <a:ext cx="38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9" y="9"/>
                </a:cxn>
                <a:cxn ang="0">
                  <a:pos x="37" y="14"/>
                </a:cxn>
                <a:cxn ang="0">
                  <a:pos x="9" y="18"/>
                </a:cxn>
                <a:cxn ang="0">
                  <a:pos x="3" y="23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38" h="29">
                  <a:moveTo>
                    <a:pt x="0" y="0"/>
                  </a:moveTo>
                  <a:lnTo>
                    <a:pt x="3" y="4"/>
                  </a:lnTo>
                  <a:lnTo>
                    <a:pt x="9" y="9"/>
                  </a:lnTo>
                  <a:lnTo>
                    <a:pt x="37" y="14"/>
                  </a:lnTo>
                  <a:lnTo>
                    <a:pt x="9" y="18"/>
                  </a:lnTo>
                  <a:lnTo>
                    <a:pt x="3" y="23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37" name="Freeform 293"/>
            <p:cNvSpPr>
              <a:spLocks/>
            </p:cNvSpPr>
            <p:nvPr/>
          </p:nvSpPr>
          <p:spPr bwMode="auto">
            <a:xfrm>
              <a:off x="567" y="384"/>
              <a:ext cx="32" cy="38"/>
            </a:xfrm>
            <a:custGeom>
              <a:avLst/>
              <a:gdLst/>
              <a:ahLst/>
              <a:cxnLst>
                <a:cxn ang="0">
                  <a:pos x="31" y="37"/>
                </a:cxn>
                <a:cxn ang="0">
                  <a:pos x="20" y="33"/>
                </a:cxn>
                <a:cxn ang="0">
                  <a:pos x="20" y="28"/>
                </a:cxn>
                <a:cxn ang="0">
                  <a:pos x="15" y="0"/>
                </a:cxn>
                <a:cxn ang="0">
                  <a:pos x="10" y="28"/>
                </a:cxn>
                <a:cxn ang="0">
                  <a:pos x="5" y="33"/>
                </a:cxn>
                <a:cxn ang="0">
                  <a:pos x="0" y="37"/>
                </a:cxn>
                <a:cxn ang="0">
                  <a:pos x="31" y="37"/>
                </a:cxn>
              </a:cxnLst>
              <a:rect l="0" t="0" r="r" b="b"/>
              <a:pathLst>
                <a:path w="32" h="38">
                  <a:moveTo>
                    <a:pt x="31" y="37"/>
                  </a:moveTo>
                  <a:lnTo>
                    <a:pt x="20" y="33"/>
                  </a:lnTo>
                  <a:lnTo>
                    <a:pt x="20" y="28"/>
                  </a:lnTo>
                  <a:lnTo>
                    <a:pt x="15" y="0"/>
                  </a:lnTo>
                  <a:lnTo>
                    <a:pt x="10" y="28"/>
                  </a:lnTo>
                  <a:lnTo>
                    <a:pt x="5" y="33"/>
                  </a:lnTo>
                  <a:lnTo>
                    <a:pt x="0" y="37"/>
                  </a:lnTo>
                  <a:lnTo>
                    <a:pt x="31" y="3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38" name="Freeform 294"/>
            <p:cNvSpPr>
              <a:spLocks/>
            </p:cNvSpPr>
            <p:nvPr/>
          </p:nvSpPr>
          <p:spPr bwMode="auto">
            <a:xfrm>
              <a:off x="567" y="421"/>
              <a:ext cx="32" cy="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1"/>
                </a:cxn>
                <a:cxn ang="0">
                  <a:pos x="20" y="9"/>
                </a:cxn>
                <a:cxn ang="0">
                  <a:pos x="15" y="36"/>
                </a:cxn>
                <a:cxn ang="0">
                  <a:pos x="10" y="9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31" y="0"/>
                </a:cxn>
              </a:cxnLst>
              <a:rect l="0" t="0" r="r" b="b"/>
              <a:pathLst>
                <a:path w="32" h="37">
                  <a:moveTo>
                    <a:pt x="31" y="0"/>
                  </a:moveTo>
                  <a:lnTo>
                    <a:pt x="20" y="1"/>
                  </a:lnTo>
                  <a:lnTo>
                    <a:pt x="20" y="9"/>
                  </a:lnTo>
                  <a:lnTo>
                    <a:pt x="15" y="36"/>
                  </a:lnTo>
                  <a:lnTo>
                    <a:pt x="10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39" name="Freeform 295"/>
            <p:cNvSpPr>
              <a:spLocks/>
            </p:cNvSpPr>
            <p:nvPr/>
          </p:nvSpPr>
          <p:spPr bwMode="auto">
            <a:xfrm>
              <a:off x="552" y="401"/>
              <a:ext cx="32" cy="30"/>
            </a:xfrm>
            <a:custGeom>
              <a:avLst/>
              <a:gdLst/>
              <a:ahLst/>
              <a:cxnLst>
                <a:cxn ang="0">
                  <a:pos x="31" y="21"/>
                </a:cxn>
                <a:cxn ang="0">
                  <a:pos x="26" y="21"/>
                </a:cxn>
                <a:cxn ang="0">
                  <a:pos x="21" y="16"/>
                </a:cxn>
                <a:cxn ang="0">
                  <a:pos x="0" y="0"/>
                </a:cxn>
                <a:cxn ang="0">
                  <a:pos x="19" y="19"/>
                </a:cxn>
                <a:cxn ang="0">
                  <a:pos x="21" y="26"/>
                </a:cxn>
                <a:cxn ang="0">
                  <a:pos x="23" y="29"/>
                </a:cxn>
                <a:cxn ang="0">
                  <a:pos x="31" y="21"/>
                </a:cxn>
              </a:cxnLst>
              <a:rect l="0" t="0" r="r" b="b"/>
              <a:pathLst>
                <a:path w="32" h="30">
                  <a:moveTo>
                    <a:pt x="31" y="21"/>
                  </a:moveTo>
                  <a:lnTo>
                    <a:pt x="26" y="21"/>
                  </a:lnTo>
                  <a:lnTo>
                    <a:pt x="21" y="16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21" y="26"/>
                  </a:lnTo>
                  <a:lnTo>
                    <a:pt x="23" y="29"/>
                  </a:lnTo>
                  <a:lnTo>
                    <a:pt x="31" y="2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40" name="Freeform 296"/>
            <p:cNvSpPr>
              <a:spLocks/>
            </p:cNvSpPr>
            <p:nvPr/>
          </p:nvSpPr>
          <p:spPr bwMode="auto">
            <a:xfrm>
              <a:off x="571" y="417"/>
              <a:ext cx="32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"/>
                </a:cxn>
                <a:cxn ang="0">
                  <a:pos x="10" y="9"/>
                </a:cxn>
                <a:cxn ang="0">
                  <a:pos x="31" y="29"/>
                </a:cxn>
                <a:cxn ang="0">
                  <a:pos x="7" y="12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32" h="30">
                  <a:moveTo>
                    <a:pt x="7" y="0"/>
                  </a:moveTo>
                  <a:lnTo>
                    <a:pt x="7" y="4"/>
                  </a:lnTo>
                  <a:lnTo>
                    <a:pt x="10" y="9"/>
                  </a:lnTo>
                  <a:lnTo>
                    <a:pt x="31" y="29"/>
                  </a:lnTo>
                  <a:lnTo>
                    <a:pt x="7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41" name="Freeform 297"/>
            <p:cNvSpPr>
              <a:spLocks/>
            </p:cNvSpPr>
            <p:nvPr/>
          </p:nvSpPr>
          <p:spPr bwMode="auto">
            <a:xfrm>
              <a:off x="571" y="400"/>
              <a:ext cx="32" cy="29"/>
            </a:xfrm>
            <a:custGeom>
              <a:avLst/>
              <a:gdLst/>
              <a:ahLst/>
              <a:cxnLst>
                <a:cxn ang="0">
                  <a:pos x="8" y="28"/>
                </a:cxn>
                <a:cxn ang="0">
                  <a:pos x="8" y="23"/>
                </a:cxn>
                <a:cxn ang="0">
                  <a:pos x="11" y="19"/>
                </a:cxn>
                <a:cxn ang="0">
                  <a:pos x="31" y="0"/>
                </a:cxn>
                <a:cxn ang="0">
                  <a:pos x="8" y="17"/>
                </a:cxn>
                <a:cxn ang="0">
                  <a:pos x="2" y="19"/>
                </a:cxn>
                <a:cxn ang="0">
                  <a:pos x="0" y="21"/>
                </a:cxn>
                <a:cxn ang="0">
                  <a:pos x="8" y="28"/>
                </a:cxn>
              </a:cxnLst>
              <a:rect l="0" t="0" r="r" b="b"/>
              <a:pathLst>
                <a:path w="32" h="29">
                  <a:moveTo>
                    <a:pt x="8" y="28"/>
                  </a:moveTo>
                  <a:lnTo>
                    <a:pt x="8" y="23"/>
                  </a:lnTo>
                  <a:lnTo>
                    <a:pt x="11" y="19"/>
                  </a:lnTo>
                  <a:lnTo>
                    <a:pt x="31" y="0"/>
                  </a:lnTo>
                  <a:lnTo>
                    <a:pt x="8" y="17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8" y="2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42" name="Freeform 298"/>
            <p:cNvSpPr>
              <a:spLocks/>
            </p:cNvSpPr>
            <p:nvPr/>
          </p:nvSpPr>
          <p:spPr bwMode="auto">
            <a:xfrm>
              <a:off x="553" y="417"/>
              <a:ext cx="33" cy="30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26" y="8"/>
                </a:cxn>
                <a:cxn ang="0">
                  <a:pos x="21" y="11"/>
                </a:cxn>
                <a:cxn ang="0">
                  <a:pos x="0" y="29"/>
                </a:cxn>
                <a:cxn ang="0">
                  <a:pos x="18" y="8"/>
                </a:cxn>
                <a:cxn ang="0">
                  <a:pos x="21" y="4"/>
                </a:cxn>
                <a:cxn ang="0">
                  <a:pos x="21" y="0"/>
                </a:cxn>
                <a:cxn ang="0">
                  <a:pos x="32" y="6"/>
                </a:cxn>
              </a:cxnLst>
              <a:rect l="0" t="0" r="r" b="b"/>
              <a:pathLst>
                <a:path w="33" h="30">
                  <a:moveTo>
                    <a:pt x="32" y="6"/>
                  </a:moveTo>
                  <a:lnTo>
                    <a:pt x="26" y="8"/>
                  </a:lnTo>
                  <a:lnTo>
                    <a:pt x="21" y="11"/>
                  </a:lnTo>
                  <a:lnTo>
                    <a:pt x="0" y="29"/>
                  </a:lnTo>
                  <a:lnTo>
                    <a:pt x="18" y="8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32" y="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43" name="Freeform 299"/>
            <p:cNvSpPr>
              <a:spLocks/>
            </p:cNvSpPr>
            <p:nvPr/>
          </p:nvSpPr>
          <p:spPr bwMode="auto">
            <a:xfrm>
              <a:off x="565" y="400"/>
              <a:ext cx="58" cy="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43" y="0"/>
                </a:cxn>
                <a:cxn ang="0">
                  <a:pos x="57" y="0"/>
                </a:cxn>
                <a:cxn ang="0">
                  <a:pos x="0" y="32"/>
                </a:cxn>
                <a:cxn ang="0">
                  <a:pos x="9" y="19"/>
                </a:cxn>
              </a:cxnLst>
              <a:rect l="0" t="0" r="r" b="b"/>
              <a:pathLst>
                <a:path w="58" h="33">
                  <a:moveTo>
                    <a:pt x="9" y="19"/>
                  </a:moveTo>
                  <a:lnTo>
                    <a:pt x="43" y="0"/>
                  </a:lnTo>
                  <a:lnTo>
                    <a:pt x="57" y="0"/>
                  </a:lnTo>
                  <a:lnTo>
                    <a:pt x="0" y="32"/>
                  </a:lnTo>
                  <a:lnTo>
                    <a:pt x="9" y="19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44" name="Freeform 300"/>
            <p:cNvSpPr>
              <a:spLocks/>
            </p:cNvSpPr>
            <p:nvPr/>
          </p:nvSpPr>
          <p:spPr bwMode="auto">
            <a:xfrm>
              <a:off x="608" y="371"/>
              <a:ext cx="66" cy="3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29"/>
                </a:cxn>
                <a:cxn ang="0">
                  <a:pos x="65" y="0"/>
                </a:cxn>
                <a:cxn ang="0">
                  <a:pos x="31" y="12"/>
                </a:cxn>
                <a:cxn ang="0">
                  <a:pos x="0" y="29"/>
                </a:cxn>
              </a:cxnLst>
              <a:rect l="0" t="0" r="r" b="b"/>
              <a:pathLst>
                <a:path w="66" h="30">
                  <a:moveTo>
                    <a:pt x="0" y="29"/>
                  </a:moveTo>
                  <a:lnTo>
                    <a:pt x="11" y="29"/>
                  </a:lnTo>
                  <a:lnTo>
                    <a:pt x="65" y="0"/>
                  </a:lnTo>
                  <a:lnTo>
                    <a:pt x="31" y="12"/>
                  </a:lnTo>
                  <a:lnTo>
                    <a:pt x="0" y="29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45" name="Freeform 301"/>
            <p:cNvSpPr>
              <a:spLocks/>
            </p:cNvSpPr>
            <p:nvPr/>
          </p:nvSpPr>
          <p:spPr bwMode="auto">
            <a:xfrm>
              <a:off x="534" y="459"/>
              <a:ext cx="32" cy="63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31" y="51"/>
                </a:cxn>
                <a:cxn ang="0">
                  <a:pos x="0" y="6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31" y="14"/>
                </a:cxn>
              </a:cxnLst>
              <a:rect l="0" t="0" r="r" b="b"/>
              <a:pathLst>
                <a:path w="32" h="63">
                  <a:moveTo>
                    <a:pt x="31" y="14"/>
                  </a:moveTo>
                  <a:lnTo>
                    <a:pt x="31" y="51"/>
                  </a:lnTo>
                  <a:lnTo>
                    <a:pt x="0" y="62"/>
                  </a:lnTo>
                  <a:lnTo>
                    <a:pt x="0" y="0"/>
                  </a:lnTo>
                  <a:lnTo>
                    <a:pt x="7" y="0"/>
                  </a:lnTo>
                  <a:lnTo>
                    <a:pt x="31" y="14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46" name="Freeform 302"/>
            <p:cNvSpPr>
              <a:spLocks/>
            </p:cNvSpPr>
            <p:nvPr/>
          </p:nvSpPr>
          <p:spPr bwMode="auto">
            <a:xfrm>
              <a:off x="534" y="511"/>
              <a:ext cx="32" cy="108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0" y="10"/>
                </a:cxn>
                <a:cxn ang="0">
                  <a:pos x="0" y="69"/>
                </a:cxn>
                <a:cxn ang="0">
                  <a:pos x="31" y="107"/>
                </a:cxn>
                <a:cxn ang="0">
                  <a:pos x="31" y="0"/>
                </a:cxn>
                <a:cxn ang="0">
                  <a:pos x="15" y="7"/>
                </a:cxn>
              </a:cxnLst>
              <a:rect l="0" t="0" r="r" b="b"/>
              <a:pathLst>
                <a:path w="32" h="108">
                  <a:moveTo>
                    <a:pt x="15" y="7"/>
                  </a:moveTo>
                  <a:lnTo>
                    <a:pt x="0" y="10"/>
                  </a:lnTo>
                  <a:lnTo>
                    <a:pt x="0" y="69"/>
                  </a:lnTo>
                  <a:lnTo>
                    <a:pt x="31" y="107"/>
                  </a:lnTo>
                  <a:lnTo>
                    <a:pt x="31" y="0"/>
                  </a:lnTo>
                  <a:lnTo>
                    <a:pt x="15" y="7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47" name="Freeform 303"/>
            <p:cNvSpPr>
              <a:spLocks/>
            </p:cNvSpPr>
            <p:nvPr/>
          </p:nvSpPr>
          <p:spPr bwMode="auto">
            <a:xfrm>
              <a:off x="544" y="459"/>
              <a:ext cx="32" cy="6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53"/>
                </a:cxn>
                <a:cxn ang="0">
                  <a:pos x="31" y="62"/>
                </a:cxn>
                <a:cxn ang="0">
                  <a:pos x="31" y="0"/>
                </a:cxn>
                <a:cxn ang="0">
                  <a:pos x="0" y="15"/>
                </a:cxn>
              </a:cxnLst>
              <a:rect l="0" t="0" r="r" b="b"/>
              <a:pathLst>
                <a:path w="32" h="63">
                  <a:moveTo>
                    <a:pt x="0" y="15"/>
                  </a:moveTo>
                  <a:lnTo>
                    <a:pt x="0" y="53"/>
                  </a:lnTo>
                  <a:lnTo>
                    <a:pt x="31" y="62"/>
                  </a:lnTo>
                  <a:lnTo>
                    <a:pt x="31" y="0"/>
                  </a:lnTo>
                  <a:lnTo>
                    <a:pt x="0" y="15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48" name="Freeform 304"/>
            <p:cNvSpPr>
              <a:spLocks/>
            </p:cNvSpPr>
            <p:nvPr/>
          </p:nvSpPr>
          <p:spPr bwMode="auto">
            <a:xfrm>
              <a:off x="542" y="511"/>
              <a:ext cx="32" cy="1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1" y="10"/>
                </a:cxn>
                <a:cxn ang="0">
                  <a:pos x="31" y="67"/>
                </a:cxn>
                <a:cxn ang="0">
                  <a:pos x="0" y="109"/>
                </a:cxn>
                <a:cxn ang="0">
                  <a:pos x="6" y="0"/>
                </a:cxn>
              </a:cxnLst>
              <a:rect l="0" t="0" r="r" b="b"/>
              <a:pathLst>
                <a:path w="32" h="110">
                  <a:moveTo>
                    <a:pt x="6" y="0"/>
                  </a:moveTo>
                  <a:lnTo>
                    <a:pt x="31" y="10"/>
                  </a:lnTo>
                  <a:lnTo>
                    <a:pt x="31" y="67"/>
                  </a:lnTo>
                  <a:lnTo>
                    <a:pt x="0" y="109"/>
                  </a:lnTo>
                  <a:lnTo>
                    <a:pt x="6" y="0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49" name="Freeform 305"/>
            <p:cNvSpPr>
              <a:spLocks/>
            </p:cNvSpPr>
            <p:nvPr/>
          </p:nvSpPr>
          <p:spPr bwMode="auto">
            <a:xfrm>
              <a:off x="461" y="398"/>
              <a:ext cx="58" cy="33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57" y="32"/>
                </a:cxn>
                <a:cxn ang="0">
                  <a:pos x="47" y="19"/>
                </a:cxn>
              </a:cxnLst>
              <a:rect l="0" t="0" r="r" b="b"/>
              <a:pathLst>
                <a:path w="58" h="33">
                  <a:moveTo>
                    <a:pt x="47" y="19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57" y="32"/>
                  </a:lnTo>
                  <a:lnTo>
                    <a:pt x="47" y="19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50" name="Freeform 306"/>
            <p:cNvSpPr>
              <a:spLocks/>
            </p:cNvSpPr>
            <p:nvPr/>
          </p:nvSpPr>
          <p:spPr bwMode="auto">
            <a:xfrm>
              <a:off x="411" y="369"/>
              <a:ext cx="65" cy="30"/>
            </a:xfrm>
            <a:custGeom>
              <a:avLst/>
              <a:gdLst/>
              <a:ahLst/>
              <a:cxnLst>
                <a:cxn ang="0">
                  <a:pos x="64" y="29"/>
                </a:cxn>
                <a:cxn ang="0">
                  <a:pos x="52" y="29"/>
                </a:cxn>
                <a:cxn ang="0">
                  <a:pos x="0" y="0"/>
                </a:cxn>
                <a:cxn ang="0">
                  <a:pos x="32" y="12"/>
                </a:cxn>
                <a:cxn ang="0">
                  <a:pos x="64" y="29"/>
                </a:cxn>
              </a:cxnLst>
              <a:rect l="0" t="0" r="r" b="b"/>
              <a:pathLst>
                <a:path w="65" h="30">
                  <a:moveTo>
                    <a:pt x="64" y="29"/>
                  </a:moveTo>
                  <a:lnTo>
                    <a:pt x="52" y="29"/>
                  </a:lnTo>
                  <a:lnTo>
                    <a:pt x="0" y="0"/>
                  </a:lnTo>
                  <a:lnTo>
                    <a:pt x="32" y="12"/>
                  </a:lnTo>
                  <a:lnTo>
                    <a:pt x="64" y="29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51" name="Freeform 307"/>
            <p:cNvSpPr>
              <a:spLocks/>
            </p:cNvSpPr>
            <p:nvPr/>
          </p:nvSpPr>
          <p:spPr bwMode="auto">
            <a:xfrm>
              <a:off x="448" y="382"/>
              <a:ext cx="95" cy="72"/>
            </a:xfrm>
            <a:custGeom>
              <a:avLst/>
              <a:gdLst/>
              <a:ahLst/>
              <a:cxnLst>
                <a:cxn ang="0">
                  <a:pos x="82" y="60"/>
                </a:cxn>
                <a:cxn ang="0">
                  <a:pos x="0" y="0"/>
                </a:cxn>
                <a:cxn ang="0">
                  <a:pos x="35" y="14"/>
                </a:cxn>
                <a:cxn ang="0">
                  <a:pos x="94" y="58"/>
                </a:cxn>
                <a:cxn ang="0">
                  <a:pos x="94" y="71"/>
                </a:cxn>
                <a:cxn ang="0">
                  <a:pos x="82" y="60"/>
                </a:cxn>
              </a:cxnLst>
              <a:rect l="0" t="0" r="r" b="b"/>
              <a:pathLst>
                <a:path w="95" h="72">
                  <a:moveTo>
                    <a:pt x="82" y="60"/>
                  </a:moveTo>
                  <a:lnTo>
                    <a:pt x="0" y="0"/>
                  </a:lnTo>
                  <a:lnTo>
                    <a:pt x="35" y="14"/>
                  </a:lnTo>
                  <a:lnTo>
                    <a:pt x="94" y="58"/>
                  </a:lnTo>
                  <a:lnTo>
                    <a:pt x="94" y="71"/>
                  </a:lnTo>
                  <a:lnTo>
                    <a:pt x="82" y="6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52" name="Freeform 308"/>
            <p:cNvSpPr>
              <a:spLocks/>
            </p:cNvSpPr>
            <p:nvPr/>
          </p:nvSpPr>
          <p:spPr bwMode="auto">
            <a:xfrm>
              <a:off x="372" y="337"/>
              <a:ext cx="110" cy="56"/>
            </a:xfrm>
            <a:custGeom>
              <a:avLst/>
              <a:gdLst/>
              <a:ahLst/>
              <a:cxnLst>
                <a:cxn ang="0">
                  <a:pos x="83" y="47"/>
                </a:cxn>
                <a:cxn ang="0">
                  <a:pos x="109" y="55"/>
                </a:cxn>
                <a:cxn ang="0">
                  <a:pos x="25" y="7"/>
                </a:cxn>
                <a:cxn ang="0">
                  <a:pos x="0" y="0"/>
                </a:cxn>
                <a:cxn ang="0">
                  <a:pos x="83" y="47"/>
                </a:cxn>
              </a:cxnLst>
              <a:rect l="0" t="0" r="r" b="b"/>
              <a:pathLst>
                <a:path w="110" h="56">
                  <a:moveTo>
                    <a:pt x="83" y="47"/>
                  </a:moveTo>
                  <a:lnTo>
                    <a:pt x="109" y="55"/>
                  </a:lnTo>
                  <a:lnTo>
                    <a:pt x="25" y="7"/>
                  </a:lnTo>
                  <a:lnTo>
                    <a:pt x="0" y="0"/>
                  </a:lnTo>
                  <a:lnTo>
                    <a:pt x="83" y="47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53" name="Freeform 309"/>
            <p:cNvSpPr>
              <a:spLocks/>
            </p:cNvSpPr>
            <p:nvPr/>
          </p:nvSpPr>
          <p:spPr bwMode="auto">
            <a:xfrm>
              <a:off x="542" y="384"/>
              <a:ext cx="94" cy="52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60" y="10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93" y="0"/>
                </a:cxn>
              </a:cxnLst>
              <a:rect l="0" t="0" r="r" b="b"/>
              <a:pathLst>
                <a:path w="94" h="52">
                  <a:moveTo>
                    <a:pt x="93" y="0"/>
                  </a:moveTo>
                  <a:lnTo>
                    <a:pt x="60" y="10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93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54" name="Freeform 310"/>
            <p:cNvSpPr>
              <a:spLocks/>
            </p:cNvSpPr>
            <p:nvPr/>
          </p:nvSpPr>
          <p:spPr bwMode="auto">
            <a:xfrm>
              <a:off x="602" y="339"/>
              <a:ext cx="113" cy="56"/>
            </a:xfrm>
            <a:custGeom>
              <a:avLst/>
              <a:gdLst/>
              <a:ahLst/>
              <a:cxnLst>
                <a:cxn ang="0">
                  <a:pos x="25" y="47"/>
                </a:cxn>
                <a:cxn ang="0">
                  <a:pos x="0" y="55"/>
                </a:cxn>
                <a:cxn ang="0">
                  <a:pos x="88" y="5"/>
                </a:cxn>
                <a:cxn ang="0">
                  <a:pos x="112" y="0"/>
                </a:cxn>
                <a:cxn ang="0">
                  <a:pos x="25" y="47"/>
                </a:cxn>
              </a:cxnLst>
              <a:rect l="0" t="0" r="r" b="b"/>
              <a:pathLst>
                <a:path w="113" h="56">
                  <a:moveTo>
                    <a:pt x="25" y="47"/>
                  </a:moveTo>
                  <a:lnTo>
                    <a:pt x="0" y="55"/>
                  </a:lnTo>
                  <a:lnTo>
                    <a:pt x="88" y="5"/>
                  </a:lnTo>
                  <a:lnTo>
                    <a:pt x="112" y="0"/>
                  </a:lnTo>
                  <a:lnTo>
                    <a:pt x="25" y="47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55" name="Freeform 311"/>
            <p:cNvSpPr>
              <a:spLocks/>
            </p:cNvSpPr>
            <p:nvPr/>
          </p:nvSpPr>
          <p:spPr bwMode="auto">
            <a:xfrm>
              <a:off x="417" y="242"/>
              <a:ext cx="54" cy="4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3" y="14"/>
                </a:cxn>
                <a:cxn ang="0">
                  <a:pos x="23" y="39"/>
                </a:cxn>
                <a:cxn ang="0">
                  <a:pos x="31" y="31"/>
                </a:cxn>
                <a:cxn ang="0">
                  <a:pos x="17" y="37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0" y="31"/>
                </a:cxn>
                <a:cxn ang="0">
                  <a:pos x="39" y="3"/>
                </a:cxn>
                <a:cxn ang="0">
                  <a:pos x="45" y="0"/>
                </a:cxn>
              </a:cxnLst>
              <a:rect l="0" t="0" r="r" b="b"/>
              <a:pathLst>
                <a:path w="54" h="40">
                  <a:moveTo>
                    <a:pt x="45" y="0"/>
                  </a:moveTo>
                  <a:lnTo>
                    <a:pt x="53" y="14"/>
                  </a:lnTo>
                  <a:lnTo>
                    <a:pt x="23" y="39"/>
                  </a:lnTo>
                  <a:lnTo>
                    <a:pt x="31" y="31"/>
                  </a:lnTo>
                  <a:lnTo>
                    <a:pt x="17" y="37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0" y="31"/>
                  </a:lnTo>
                  <a:lnTo>
                    <a:pt x="39" y="3"/>
                  </a:lnTo>
                  <a:lnTo>
                    <a:pt x="45" y="0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56" name="Freeform 312"/>
            <p:cNvSpPr>
              <a:spLocks/>
            </p:cNvSpPr>
            <p:nvPr/>
          </p:nvSpPr>
          <p:spPr bwMode="auto">
            <a:xfrm>
              <a:off x="378" y="285"/>
              <a:ext cx="49" cy="2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8" y="5"/>
                </a:cxn>
                <a:cxn ang="0">
                  <a:pos x="19" y="28"/>
                </a:cxn>
                <a:cxn ang="0">
                  <a:pos x="0" y="21"/>
                </a:cxn>
                <a:cxn ang="0">
                  <a:pos x="26" y="0"/>
                </a:cxn>
              </a:cxnLst>
              <a:rect l="0" t="0" r="r" b="b"/>
              <a:pathLst>
                <a:path w="49" h="29">
                  <a:moveTo>
                    <a:pt x="26" y="0"/>
                  </a:moveTo>
                  <a:lnTo>
                    <a:pt x="48" y="5"/>
                  </a:lnTo>
                  <a:lnTo>
                    <a:pt x="19" y="28"/>
                  </a:lnTo>
                  <a:lnTo>
                    <a:pt x="0" y="21"/>
                  </a:lnTo>
                  <a:lnTo>
                    <a:pt x="26" y="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57" name="Freeform 313"/>
            <p:cNvSpPr>
              <a:spLocks/>
            </p:cNvSpPr>
            <p:nvPr/>
          </p:nvSpPr>
          <p:spPr bwMode="auto">
            <a:xfrm>
              <a:off x="446" y="237"/>
              <a:ext cx="32" cy="3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17"/>
                </a:cxn>
                <a:cxn ang="0">
                  <a:pos x="13" y="30"/>
                </a:cxn>
                <a:cxn ang="0">
                  <a:pos x="22" y="21"/>
                </a:cxn>
                <a:cxn ang="0">
                  <a:pos x="24" y="15"/>
                </a:cxn>
                <a:cxn ang="0">
                  <a:pos x="22" y="12"/>
                </a:cxn>
                <a:cxn ang="0">
                  <a:pos x="19" y="10"/>
                </a:cxn>
                <a:cxn ang="0">
                  <a:pos x="15" y="10"/>
                </a:cxn>
                <a:cxn ang="0">
                  <a:pos x="6" y="12"/>
                </a:cxn>
                <a:cxn ang="0">
                  <a:pos x="0" y="17"/>
                </a:cxn>
                <a:cxn ang="0">
                  <a:pos x="24" y="0"/>
                </a:cxn>
              </a:cxnLst>
              <a:rect l="0" t="0" r="r" b="b"/>
              <a:pathLst>
                <a:path w="32" h="31">
                  <a:moveTo>
                    <a:pt x="24" y="0"/>
                  </a:moveTo>
                  <a:lnTo>
                    <a:pt x="31" y="17"/>
                  </a:lnTo>
                  <a:lnTo>
                    <a:pt x="13" y="30"/>
                  </a:lnTo>
                  <a:lnTo>
                    <a:pt x="22" y="21"/>
                  </a:lnTo>
                  <a:lnTo>
                    <a:pt x="24" y="15"/>
                  </a:lnTo>
                  <a:lnTo>
                    <a:pt x="22" y="12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6" y="12"/>
                  </a:lnTo>
                  <a:lnTo>
                    <a:pt x="0" y="17"/>
                  </a:lnTo>
                  <a:lnTo>
                    <a:pt x="24" y="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58" name="Freeform 314"/>
            <p:cNvSpPr>
              <a:spLocks/>
            </p:cNvSpPr>
            <p:nvPr/>
          </p:nvSpPr>
          <p:spPr bwMode="auto">
            <a:xfrm>
              <a:off x="364" y="306"/>
              <a:ext cx="32" cy="3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1" y="10"/>
                </a:cxn>
                <a:cxn ang="0">
                  <a:pos x="19" y="29"/>
                </a:cxn>
                <a:cxn ang="0">
                  <a:pos x="0" y="18"/>
                </a:cxn>
                <a:cxn ang="0">
                  <a:pos x="13" y="0"/>
                </a:cxn>
              </a:cxnLst>
              <a:rect l="0" t="0" r="r" b="b"/>
              <a:pathLst>
                <a:path w="32" h="30">
                  <a:moveTo>
                    <a:pt x="13" y="0"/>
                  </a:moveTo>
                  <a:lnTo>
                    <a:pt x="31" y="10"/>
                  </a:lnTo>
                  <a:lnTo>
                    <a:pt x="19" y="29"/>
                  </a:lnTo>
                  <a:lnTo>
                    <a:pt x="0" y="18"/>
                  </a:lnTo>
                  <a:lnTo>
                    <a:pt x="13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59" name="Freeform 315"/>
            <p:cNvSpPr>
              <a:spLocks/>
            </p:cNvSpPr>
            <p:nvPr/>
          </p:nvSpPr>
          <p:spPr bwMode="auto">
            <a:xfrm>
              <a:off x="350" y="317"/>
              <a:ext cx="33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2" y="13"/>
                </a:cxn>
                <a:cxn ang="0">
                  <a:pos x="18" y="29"/>
                </a:cxn>
                <a:cxn ang="0">
                  <a:pos x="0" y="15"/>
                </a:cxn>
                <a:cxn ang="0">
                  <a:pos x="14" y="0"/>
                </a:cxn>
              </a:cxnLst>
              <a:rect l="0" t="0" r="r" b="b"/>
              <a:pathLst>
                <a:path w="33" h="30">
                  <a:moveTo>
                    <a:pt x="14" y="0"/>
                  </a:moveTo>
                  <a:lnTo>
                    <a:pt x="32" y="13"/>
                  </a:lnTo>
                  <a:lnTo>
                    <a:pt x="18" y="29"/>
                  </a:lnTo>
                  <a:lnTo>
                    <a:pt x="0" y="15"/>
                  </a:lnTo>
                  <a:lnTo>
                    <a:pt x="14" y="0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60" name="Freeform 316"/>
            <p:cNvSpPr>
              <a:spLocks/>
            </p:cNvSpPr>
            <p:nvPr/>
          </p:nvSpPr>
          <p:spPr bwMode="auto">
            <a:xfrm>
              <a:off x="397" y="274"/>
              <a:ext cx="46" cy="30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21" y="0"/>
                </a:cxn>
                <a:cxn ang="0">
                  <a:pos x="17" y="9"/>
                </a:cxn>
                <a:cxn ang="0">
                  <a:pos x="29" y="12"/>
                </a:cxn>
                <a:cxn ang="0">
                  <a:pos x="45" y="7"/>
                </a:cxn>
                <a:cxn ang="0">
                  <a:pos x="35" y="14"/>
                </a:cxn>
                <a:cxn ang="0">
                  <a:pos x="29" y="21"/>
                </a:cxn>
                <a:cxn ang="0">
                  <a:pos x="21" y="29"/>
                </a:cxn>
                <a:cxn ang="0">
                  <a:pos x="25" y="21"/>
                </a:cxn>
                <a:cxn ang="0">
                  <a:pos x="9" y="16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7"/>
                </a:cxn>
              </a:cxnLst>
              <a:rect l="0" t="0" r="r" b="b"/>
              <a:pathLst>
                <a:path w="46" h="30">
                  <a:moveTo>
                    <a:pt x="13" y="7"/>
                  </a:moveTo>
                  <a:lnTo>
                    <a:pt x="21" y="0"/>
                  </a:lnTo>
                  <a:lnTo>
                    <a:pt x="17" y="9"/>
                  </a:lnTo>
                  <a:lnTo>
                    <a:pt x="29" y="12"/>
                  </a:lnTo>
                  <a:lnTo>
                    <a:pt x="45" y="7"/>
                  </a:lnTo>
                  <a:lnTo>
                    <a:pt x="35" y="14"/>
                  </a:lnTo>
                  <a:lnTo>
                    <a:pt x="29" y="21"/>
                  </a:lnTo>
                  <a:lnTo>
                    <a:pt x="21" y="29"/>
                  </a:lnTo>
                  <a:lnTo>
                    <a:pt x="25" y="21"/>
                  </a:lnTo>
                  <a:lnTo>
                    <a:pt x="9" y="16"/>
                  </a:lnTo>
                  <a:lnTo>
                    <a:pt x="0" y="21"/>
                  </a:lnTo>
                  <a:lnTo>
                    <a:pt x="5" y="14"/>
                  </a:lnTo>
                  <a:lnTo>
                    <a:pt x="13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61" name="Freeform 317"/>
            <p:cNvSpPr>
              <a:spLocks/>
            </p:cNvSpPr>
            <p:nvPr/>
          </p:nvSpPr>
          <p:spPr bwMode="auto">
            <a:xfrm>
              <a:off x="350" y="237"/>
              <a:ext cx="125" cy="101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118" y="0"/>
                </a:cxn>
                <a:cxn ang="0">
                  <a:pos x="124" y="17"/>
                </a:cxn>
                <a:cxn ang="0">
                  <a:pos x="17" y="100"/>
                </a:cxn>
                <a:cxn ang="0">
                  <a:pos x="0" y="89"/>
                </a:cxn>
              </a:cxnLst>
              <a:rect l="0" t="0" r="r" b="b"/>
              <a:pathLst>
                <a:path w="125" h="101">
                  <a:moveTo>
                    <a:pt x="0" y="89"/>
                  </a:moveTo>
                  <a:lnTo>
                    <a:pt x="118" y="0"/>
                  </a:lnTo>
                  <a:lnTo>
                    <a:pt x="124" y="17"/>
                  </a:lnTo>
                  <a:lnTo>
                    <a:pt x="17" y="100"/>
                  </a:lnTo>
                  <a:lnTo>
                    <a:pt x="0" y="8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62" name="Freeform 318"/>
            <p:cNvSpPr>
              <a:spLocks/>
            </p:cNvSpPr>
            <p:nvPr/>
          </p:nvSpPr>
          <p:spPr bwMode="auto">
            <a:xfrm>
              <a:off x="596" y="575"/>
              <a:ext cx="91" cy="41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0" y="16"/>
                </a:cxn>
                <a:cxn ang="0">
                  <a:pos x="15" y="40"/>
                </a:cxn>
                <a:cxn ang="0">
                  <a:pos x="25" y="36"/>
                </a:cxn>
                <a:cxn ang="0">
                  <a:pos x="11" y="36"/>
                </a:cxn>
                <a:cxn ang="0">
                  <a:pos x="0" y="29"/>
                </a:cxn>
                <a:cxn ang="0">
                  <a:pos x="7" y="25"/>
                </a:cxn>
                <a:cxn ang="0">
                  <a:pos x="45" y="10"/>
                </a:cxn>
                <a:cxn ang="0">
                  <a:pos x="78" y="0"/>
                </a:cxn>
              </a:cxnLst>
              <a:rect l="0" t="0" r="r" b="b"/>
              <a:pathLst>
                <a:path w="91" h="41">
                  <a:moveTo>
                    <a:pt x="78" y="0"/>
                  </a:moveTo>
                  <a:lnTo>
                    <a:pt x="90" y="16"/>
                  </a:lnTo>
                  <a:lnTo>
                    <a:pt x="15" y="40"/>
                  </a:lnTo>
                  <a:lnTo>
                    <a:pt x="25" y="36"/>
                  </a:lnTo>
                  <a:lnTo>
                    <a:pt x="11" y="36"/>
                  </a:lnTo>
                  <a:lnTo>
                    <a:pt x="0" y="29"/>
                  </a:lnTo>
                  <a:lnTo>
                    <a:pt x="7" y="25"/>
                  </a:lnTo>
                  <a:lnTo>
                    <a:pt x="45" y="10"/>
                  </a:lnTo>
                  <a:lnTo>
                    <a:pt x="78" y="0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63" name="Freeform 319"/>
            <p:cNvSpPr>
              <a:spLocks/>
            </p:cNvSpPr>
            <p:nvPr/>
          </p:nvSpPr>
          <p:spPr bwMode="auto">
            <a:xfrm>
              <a:off x="542" y="609"/>
              <a:ext cx="54" cy="3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3" y="12"/>
                </a:cxn>
                <a:cxn ang="0">
                  <a:pos x="0" y="30"/>
                </a:cxn>
                <a:cxn ang="0">
                  <a:pos x="0" y="10"/>
                </a:cxn>
                <a:cxn ang="0">
                  <a:pos x="35" y="0"/>
                </a:cxn>
              </a:cxnLst>
              <a:rect l="0" t="0" r="r" b="b"/>
              <a:pathLst>
                <a:path w="54" h="31">
                  <a:moveTo>
                    <a:pt x="35" y="0"/>
                  </a:moveTo>
                  <a:lnTo>
                    <a:pt x="53" y="12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35" y="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64" name="Freeform 320"/>
            <p:cNvSpPr>
              <a:spLocks/>
            </p:cNvSpPr>
            <p:nvPr/>
          </p:nvSpPr>
          <p:spPr bwMode="auto">
            <a:xfrm>
              <a:off x="651" y="577"/>
              <a:ext cx="36" cy="30"/>
            </a:xfrm>
            <a:custGeom>
              <a:avLst/>
              <a:gdLst/>
              <a:ahLst/>
              <a:cxnLst>
                <a:cxn ang="0">
                  <a:pos x="35" y="17"/>
                </a:cxn>
                <a:cxn ang="0">
                  <a:pos x="25" y="0"/>
                </a:cxn>
                <a:cxn ang="0">
                  <a:pos x="0" y="8"/>
                </a:cxn>
                <a:cxn ang="0">
                  <a:pos x="13" y="4"/>
                </a:cxn>
                <a:cxn ang="0">
                  <a:pos x="19" y="6"/>
                </a:cxn>
                <a:cxn ang="0">
                  <a:pos x="21" y="11"/>
                </a:cxn>
                <a:cxn ang="0">
                  <a:pos x="21" y="15"/>
                </a:cxn>
                <a:cxn ang="0">
                  <a:pos x="19" y="20"/>
                </a:cxn>
                <a:cxn ang="0">
                  <a:pos x="13" y="24"/>
                </a:cxn>
                <a:cxn ang="0">
                  <a:pos x="7" y="29"/>
                </a:cxn>
                <a:cxn ang="0">
                  <a:pos x="35" y="17"/>
                </a:cxn>
              </a:cxnLst>
              <a:rect l="0" t="0" r="r" b="b"/>
              <a:pathLst>
                <a:path w="36" h="30">
                  <a:moveTo>
                    <a:pt x="35" y="17"/>
                  </a:moveTo>
                  <a:lnTo>
                    <a:pt x="25" y="0"/>
                  </a:lnTo>
                  <a:lnTo>
                    <a:pt x="0" y="8"/>
                  </a:lnTo>
                  <a:lnTo>
                    <a:pt x="13" y="4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19" y="20"/>
                  </a:lnTo>
                  <a:lnTo>
                    <a:pt x="13" y="24"/>
                  </a:lnTo>
                  <a:lnTo>
                    <a:pt x="7" y="29"/>
                  </a:lnTo>
                  <a:lnTo>
                    <a:pt x="35" y="17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65" name="Freeform 321"/>
            <p:cNvSpPr>
              <a:spLocks/>
            </p:cNvSpPr>
            <p:nvPr/>
          </p:nvSpPr>
          <p:spPr bwMode="auto">
            <a:xfrm>
              <a:off x="567" y="603"/>
              <a:ext cx="46" cy="30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25" y="0"/>
                </a:cxn>
                <a:cxn ang="0">
                  <a:pos x="19" y="4"/>
                </a:cxn>
                <a:cxn ang="0">
                  <a:pos x="29" y="14"/>
                </a:cxn>
                <a:cxn ang="0">
                  <a:pos x="45" y="14"/>
                </a:cxn>
                <a:cxn ang="0">
                  <a:pos x="37" y="19"/>
                </a:cxn>
                <a:cxn ang="0">
                  <a:pos x="17" y="29"/>
                </a:cxn>
                <a:cxn ang="0">
                  <a:pos x="23" y="21"/>
                </a:cxn>
                <a:cxn ang="0">
                  <a:pos x="11" y="9"/>
                </a:cxn>
                <a:cxn ang="0">
                  <a:pos x="0" y="9"/>
                </a:cxn>
                <a:cxn ang="0">
                  <a:pos x="7" y="7"/>
                </a:cxn>
                <a:cxn ang="0">
                  <a:pos x="17" y="2"/>
                </a:cxn>
              </a:cxnLst>
              <a:rect l="0" t="0" r="r" b="b"/>
              <a:pathLst>
                <a:path w="46" h="30">
                  <a:moveTo>
                    <a:pt x="17" y="2"/>
                  </a:moveTo>
                  <a:lnTo>
                    <a:pt x="25" y="0"/>
                  </a:lnTo>
                  <a:lnTo>
                    <a:pt x="19" y="4"/>
                  </a:lnTo>
                  <a:lnTo>
                    <a:pt x="29" y="14"/>
                  </a:lnTo>
                  <a:lnTo>
                    <a:pt x="45" y="14"/>
                  </a:lnTo>
                  <a:lnTo>
                    <a:pt x="37" y="19"/>
                  </a:lnTo>
                  <a:lnTo>
                    <a:pt x="17" y="29"/>
                  </a:lnTo>
                  <a:lnTo>
                    <a:pt x="23" y="21"/>
                  </a:lnTo>
                  <a:lnTo>
                    <a:pt x="11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17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66" name="Freeform 322"/>
            <p:cNvSpPr>
              <a:spLocks/>
            </p:cNvSpPr>
            <p:nvPr/>
          </p:nvSpPr>
          <p:spPr bwMode="auto">
            <a:xfrm>
              <a:off x="538" y="577"/>
              <a:ext cx="149" cy="6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36" y="0"/>
                </a:cxn>
                <a:cxn ang="0">
                  <a:pos x="148" y="14"/>
                </a:cxn>
                <a:cxn ang="0">
                  <a:pos x="3" y="62"/>
                </a:cxn>
                <a:cxn ang="0">
                  <a:pos x="0" y="44"/>
                </a:cxn>
              </a:cxnLst>
              <a:rect l="0" t="0" r="r" b="b"/>
              <a:pathLst>
                <a:path w="149" h="63">
                  <a:moveTo>
                    <a:pt x="0" y="44"/>
                  </a:moveTo>
                  <a:lnTo>
                    <a:pt x="136" y="0"/>
                  </a:lnTo>
                  <a:lnTo>
                    <a:pt x="148" y="14"/>
                  </a:lnTo>
                  <a:lnTo>
                    <a:pt x="3" y="62"/>
                  </a:lnTo>
                  <a:lnTo>
                    <a:pt x="0" y="4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67" name="Freeform 323"/>
            <p:cNvSpPr>
              <a:spLocks/>
            </p:cNvSpPr>
            <p:nvPr/>
          </p:nvSpPr>
          <p:spPr bwMode="auto">
            <a:xfrm>
              <a:off x="403" y="577"/>
              <a:ext cx="89" cy="3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72" y="38"/>
                </a:cxn>
                <a:cxn ang="0">
                  <a:pos x="62" y="34"/>
                </a:cxn>
                <a:cxn ang="0">
                  <a:pos x="76" y="34"/>
                </a:cxn>
                <a:cxn ang="0">
                  <a:pos x="88" y="28"/>
                </a:cxn>
                <a:cxn ang="0">
                  <a:pos x="80" y="23"/>
                </a:cxn>
                <a:cxn ang="0">
                  <a:pos x="43" y="10"/>
                </a:cxn>
                <a:cxn ang="0">
                  <a:pos x="9" y="0"/>
                </a:cxn>
              </a:cxnLst>
              <a:rect l="0" t="0" r="r" b="b"/>
              <a:pathLst>
                <a:path w="89" h="39">
                  <a:moveTo>
                    <a:pt x="9" y="0"/>
                  </a:moveTo>
                  <a:lnTo>
                    <a:pt x="0" y="14"/>
                  </a:lnTo>
                  <a:lnTo>
                    <a:pt x="72" y="38"/>
                  </a:lnTo>
                  <a:lnTo>
                    <a:pt x="62" y="34"/>
                  </a:lnTo>
                  <a:lnTo>
                    <a:pt x="76" y="34"/>
                  </a:lnTo>
                  <a:lnTo>
                    <a:pt x="88" y="28"/>
                  </a:lnTo>
                  <a:lnTo>
                    <a:pt x="80" y="23"/>
                  </a:lnTo>
                  <a:lnTo>
                    <a:pt x="43" y="10"/>
                  </a:lnTo>
                  <a:lnTo>
                    <a:pt x="9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68" name="Freeform 324"/>
            <p:cNvSpPr>
              <a:spLocks/>
            </p:cNvSpPr>
            <p:nvPr/>
          </p:nvSpPr>
          <p:spPr bwMode="auto">
            <a:xfrm>
              <a:off x="493" y="609"/>
              <a:ext cx="52" cy="3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2"/>
                </a:cxn>
                <a:cxn ang="0">
                  <a:pos x="49" y="30"/>
                </a:cxn>
                <a:cxn ang="0">
                  <a:pos x="51" y="10"/>
                </a:cxn>
                <a:cxn ang="0">
                  <a:pos x="17" y="0"/>
                </a:cxn>
              </a:cxnLst>
              <a:rect l="0" t="0" r="r" b="b"/>
              <a:pathLst>
                <a:path w="52" h="31">
                  <a:moveTo>
                    <a:pt x="17" y="0"/>
                  </a:moveTo>
                  <a:lnTo>
                    <a:pt x="0" y="12"/>
                  </a:lnTo>
                  <a:lnTo>
                    <a:pt x="49" y="30"/>
                  </a:lnTo>
                  <a:lnTo>
                    <a:pt x="51" y="10"/>
                  </a:lnTo>
                  <a:lnTo>
                    <a:pt x="17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69" name="Freeform 325"/>
            <p:cNvSpPr>
              <a:spLocks/>
            </p:cNvSpPr>
            <p:nvPr/>
          </p:nvSpPr>
          <p:spPr bwMode="auto">
            <a:xfrm>
              <a:off x="401" y="577"/>
              <a:ext cx="36" cy="3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0"/>
                </a:cxn>
                <a:cxn ang="0">
                  <a:pos x="35" y="8"/>
                </a:cxn>
                <a:cxn ang="0">
                  <a:pos x="19" y="4"/>
                </a:cxn>
                <a:cxn ang="0">
                  <a:pos x="15" y="6"/>
                </a:cxn>
                <a:cxn ang="0">
                  <a:pos x="11" y="11"/>
                </a:cxn>
                <a:cxn ang="0">
                  <a:pos x="13" y="15"/>
                </a:cxn>
                <a:cxn ang="0">
                  <a:pos x="15" y="20"/>
                </a:cxn>
                <a:cxn ang="0">
                  <a:pos x="21" y="24"/>
                </a:cxn>
                <a:cxn ang="0">
                  <a:pos x="27" y="29"/>
                </a:cxn>
                <a:cxn ang="0">
                  <a:pos x="0" y="17"/>
                </a:cxn>
              </a:cxnLst>
              <a:rect l="0" t="0" r="r" b="b"/>
              <a:pathLst>
                <a:path w="36" h="30">
                  <a:moveTo>
                    <a:pt x="0" y="17"/>
                  </a:moveTo>
                  <a:lnTo>
                    <a:pt x="9" y="0"/>
                  </a:lnTo>
                  <a:lnTo>
                    <a:pt x="35" y="8"/>
                  </a:lnTo>
                  <a:lnTo>
                    <a:pt x="19" y="4"/>
                  </a:lnTo>
                  <a:lnTo>
                    <a:pt x="15" y="6"/>
                  </a:lnTo>
                  <a:lnTo>
                    <a:pt x="11" y="11"/>
                  </a:lnTo>
                  <a:lnTo>
                    <a:pt x="13" y="15"/>
                  </a:lnTo>
                  <a:lnTo>
                    <a:pt x="15" y="20"/>
                  </a:lnTo>
                  <a:lnTo>
                    <a:pt x="21" y="24"/>
                  </a:lnTo>
                  <a:lnTo>
                    <a:pt x="27" y="29"/>
                  </a:lnTo>
                  <a:lnTo>
                    <a:pt x="0" y="17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70" name="Freeform 326"/>
            <p:cNvSpPr>
              <a:spLocks/>
            </p:cNvSpPr>
            <p:nvPr/>
          </p:nvSpPr>
          <p:spPr bwMode="auto">
            <a:xfrm>
              <a:off x="475" y="603"/>
              <a:ext cx="46" cy="3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9" y="0"/>
                </a:cxn>
                <a:cxn ang="0">
                  <a:pos x="25" y="4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7" y="21"/>
                </a:cxn>
                <a:cxn ang="0">
                  <a:pos x="17" y="24"/>
                </a:cxn>
                <a:cxn ang="0">
                  <a:pos x="27" y="29"/>
                </a:cxn>
                <a:cxn ang="0">
                  <a:pos x="21" y="21"/>
                </a:cxn>
                <a:cxn ang="0">
                  <a:pos x="33" y="9"/>
                </a:cxn>
                <a:cxn ang="0">
                  <a:pos x="45" y="12"/>
                </a:cxn>
                <a:cxn ang="0">
                  <a:pos x="37" y="7"/>
                </a:cxn>
                <a:cxn ang="0">
                  <a:pos x="27" y="2"/>
                </a:cxn>
              </a:cxnLst>
              <a:rect l="0" t="0" r="r" b="b"/>
              <a:pathLst>
                <a:path w="46" h="30">
                  <a:moveTo>
                    <a:pt x="27" y="2"/>
                  </a:moveTo>
                  <a:lnTo>
                    <a:pt x="19" y="0"/>
                  </a:lnTo>
                  <a:lnTo>
                    <a:pt x="25" y="4"/>
                  </a:lnTo>
                  <a:lnTo>
                    <a:pt x="15" y="14"/>
                  </a:lnTo>
                  <a:lnTo>
                    <a:pt x="0" y="14"/>
                  </a:lnTo>
                  <a:lnTo>
                    <a:pt x="7" y="21"/>
                  </a:lnTo>
                  <a:lnTo>
                    <a:pt x="17" y="24"/>
                  </a:lnTo>
                  <a:lnTo>
                    <a:pt x="27" y="29"/>
                  </a:lnTo>
                  <a:lnTo>
                    <a:pt x="21" y="21"/>
                  </a:lnTo>
                  <a:lnTo>
                    <a:pt x="33" y="9"/>
                  </a:lnTo>
                  <a:lnTo>
                    <a:pt x="45" y="12"/>
                  </a:lnTo>
                  <a:lnTo>
                    <a:pt x="37" y="7"/>
                  </a:lnTo>
                  <a:lnTo>
                    <a:pt x="27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71" name="Freeform 327"/>
            <p:cNvSpPr>
              <a:spLocks/>
            </p:cNvSpPr>
            <p:nvPr/>
          </p:nvSpPr>
          <p:spPr bwMode="auto">
            <a:xfrm>
              <a:off x="401" y="577"/>
              <a:ext cx="144" cy="63"/>
            </a:xfrm>
            <a:custGeom>
              <a:avLst/>
              <a:gdLst/>
              <a:ahLst/>
              <a:cxnLst>
                <a:cxn ang="0">
                  <a:pos x="143" y="42"/>
                </a:cxn>
                <a:cxn ang="0">
                  <a:pos x="11" y="0"/>
                </a:cxn>
                <a:cxn ang="0">
                  <a:pos x="0" y="14"/>
                </a:cxn>
                <a:cxn ang="0">
                  <a:pos x="143" y="62"/>
                </a:cxn>
                <a:cxn ang="0">
                  <a:pos x="143" y="60"/>
                </a:cxn>
                <a:cxn ang="0">
                  <a:pos x="143" y="42"/>
                </a:cxn>
              </a:cxnLst>
              <a:rect l="0" t="0" r="r" b="b"/>
              <a:pathLst>
                <a:path w="144" h="63">
                  <a:moveTo>
                    <a:pt x="143" y="42"/>
                  </a:moveTo>
                  <a:lnTo>
                    <a:pt x="11" y="0"/>
                  </a:lnTo>
                  <a:lnTo>
                    <a:pt x="0" y="14"/>
                  </a:lnTo>
                  <a:lnTo>
                    <a:pt x="143" y="62"/>
                  </a:lnTo>
                  <a:lnTo>
                    <a:pt x="143" y="60"/>
                  </a:lnTo>
                  <a:lnTo>
                    <a:pt x="143" y="4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72" name="Freeform 328"/>
            <p:cNvSpPr>
              <a:spLocks/>
            </p:cNvSpPr>
            <p:nvPr/>
          </p:nvSpPr>
          <p:spPr bwMode="auto">
            <a:xfrm>
              <a:off x="618" y="242"/>
              <a:ext cx="52" cy="4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4"/>
                </a:cxn>
                <a:cxn ang="0">
                  <a:pos x="29" y="39"/>
                </a:cxn>
                <a:cxn ang="0">
                  <a:pos x="21" y="31"/>
                </a:cxn>
                <a:cxn ang="0">
                  <a:pos x="35" y="37"/>
                </a:cxn>
                <a:cxn ang="0">
                  <a:pos x="47" y="33"/>
                </a:cxn>
                <a:cxn ang="0">
                  <a:pos x="43" y="26"/>
                </a:cxn>
                <a:cxn ang="0">
                  <a:pos x="51" y="31"/>
                </a:cxn>
                <a:cxn ang="0">
                  <a:pos x="11" y="3"/>
                </a:cxn>
                <a:cxn ang="0">
                  <a:pos x="5" y="0"/>
                </a:cxn>
              </a:cxnLst>
              <a:rect l="0" t="0" r="r" b="b"/>
              <a:pathLst>
                <a:path w="52" h="40">
                  <a:moveTo>
                    <a:pt x="5" y="0"/>
                  </a:moveTo>
                  <a:lnTo>
                    <a:pt x="0" y="14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35" y="37"/>
                  </a:lnTo>
                  <a:lnTo>
                    <a:pt x="47" y="33"/>
                  </a:lnTo>
                  <a:lnTo>
                    <a:pt x="43" y="26"/>
                  </a:lnTo>
                  <a:lnTo>
                    <a:pt x="51" y="31"/>
                  </a:lnTo>
                  <a:lnTo>
                    <a:pt x="11" y="3"/>
                  </a:lnTo>
                  <a:lnTo>
                    <a:pt x="5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73" name="Freeform 329"/>
            <p:cNvSpPr>
              <a:spLocks/>
            </p:cNvSpPr>
            <p:nvPr/>
          </p:nvSpPr>
          <p:spPr bwMode="auto">
            <a:xfrm>
              <a:off x="659" y="285"/>
              <a:ext cx="51" cy="2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5"/>
                </a:cxn>
                <a:cxn ang="0">
                  <a:pos x="30" y="28"/>
                </a:cxn>
                <a:cxn ang="0">
                  <a:pos x="50" y="21"/>
                </a:cxn>
                <a:cxn ang="0">
                  <a:pos x="21" y="0"/>
                </a:cxn>
              </a:cxnLst>
              <a:rect l="0" t="0" r="r" b="b"/>
              <a:pathLst>
                <a:path w="51" h="29">
                  <a:moveTo>
                    <a:pt x="21" y="0"/>
                  </a:moveTo>
                  <a:lnTo>
                    <a:pt x="0" y="5"/>
                  </a:lnTo>
                  <a:lnTo>
                    <a:pt x="30" y="28"/>
                  </a:lnTo>
                  <a:lnTo>
                    <a:pt x="50" y="21"/>
                  </a:lnTo>
                  <a:lnTo>
                    <a:pt x="21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74" name="Freeform 330"/>
            <p:cNvSpPr>
              <a:spLocks/>
            </p:cNvSpPr>
            <p:nvPr/>
          </p:nvSpPr>
          <p:spPr bwMode="auto">
            <a:xfrm>
              <a:off x="614" y="237"/>
              <a:ext cx="32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7"/>
                </a:cxn>
                <a:cxn ang="0">
                  <a:pos x="17" y="30"/>
                </a:cxn>
                <a:cxn ang="0">
                  <a:pos x="8" y="21"/>
                </a:cxn>
                <a:cxn ang="0">
                  <a:pos x="6" y="15"/>
                </a:cxn>
                <a:cxn ang="0">
                  <a:pos x="8" y="12"/>
                </a:cxn>
                <a:cxn ang="0">
                  <a:pos x="11" y="10"/>
                </a:cxn>
                <a:cxn ang="0">
                  <a:pos x="15" y="10"/>
                </a:cxn>
                <a:cxn ang="0">
                  <a:pos x="24" y="12"/>
                </a:cxn>
                <a:cxn ang="0">
                  <a:pos x="31" y="17"/>
                </a:cxn>
                <a:cxn ang="0">
                  <a:pos x="6" y="0"/>
                </a:cxn>
              </a:cxnLst>
              <a:rect l="0" t="0" r="r" b="b"/>
              <a:pathLst>
                <a:path w="32" h="31">
                  <a:moveTo>
                    <a:pt x="6" y="0"/>
                  </a:moveTo>
                  <a:lnTo>
                    <a:pt x="0" y="17"/>
                  </a:lnTo>
                  <a:lnTo>
                    <a:pt x="17" y="30"/>
                  </a:lnTo>
                  <a:lnTo>
                    <a:pt x="8" y="21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5" y="10"/>
                  </a:lnTo>
                  <a:lnTo>
                    <a:pt x="24" y="12"/>
                  </a:lnTo>
                  <a:lnTo>
                    <a:pt x="31" y="17"/>
                  </a:lnTo>
                  <a:lnTo>
                    <a:pt x="6" y="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75" name="Freeform 331"/>
            <p:cNvSpPr>
              <a:spLocks/>
            </p:cNvSpPr>
            <p:nvPr/>
          </p:nvSpPr>
          <p:spPr bwMode="auto">
            <a:xfrm>
              <a:off x="690" y="306"/>
              <a:ext cx="34" cy="3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0"/>
                </a:cxn>
                <a:cxn ang="0">
                  <a:pos x="13" y="29"/>
                </a:cxn>
                <a:cxn ang="0">
                  <a:pos x="33" y="15"/>
                </a:cxn>
                <a:cxn ang="0">
                  <a:pos x="19" y="0"/>
                </a:cxn>
              </a:cxnLst>
              <a:rect l="0" t="0" r="r" b="b"/>
              <a:pathLst>
                <a:path w="34" h="30">
                  <a:moveTo>
                    <a:pt x="19" y="0"/>
                  </a:moveTo>
                  <a:lnTo>
                    <a:pt x="0" y="10"/>
                  </a:lnTo>
                  <a:lnTo>
                    <a:pt x="13" y="29"/>
                  </a:lnTo>
                  <a:lnTo>
                    <a:pt x="33" y="15"/>
                  </a:lnTo>
                  <a:lnTo>
                    <a:pt x="19" y="0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76" name="Freeform 332"/>
            <p:cNvSpPr>
              <a:spLocks/>
            </p:cNvSpPr>
            <p:nvPr/>
          </p:nvSpPr>
          <p:spPr bwMode="auto">
            <a:xfrm>
              <a:off x="704" y="317"/>
              <a:ext cx="32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3"/>
                </a:cxn>
                <a:cxn ang="0">
                  <a:pos x="15" y="29"/>
                </a:cxn>
                <a:cxn ang="0">
                  <a:pos x="31" y="15"/>
                </a:cxn>
                <a:cxn ang="0">
                  <a:pos x="17" y="0"/>
                </a:cxn>
              </a:cxnLst>
              <a:rect l="0" t="0" r="r" b="b"/>
              <a:pathLst>
                <a:path w="32" h="30">
                  <a:moveTo>
                    <a:pt x="17" y="0"/>
                  </a:moveTo>
                  <a:lnTo>
                    <a:pt x="0" y="13"/>
                  </a:lnTo>
                  <a:lnTo>
                    <a:pt x="15" y="29"/>
                  </a:lnTo>
                  <a:lnTo>
                    <a:pt x="31" y="15"/>
                  </a:lnTo>
                  <a:lnTo>
                    <a:pt x="17" y="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77" name="Freeform 333"/>
            <p:cNvSpPr>
              <a:spLocks/>
            </p:cNvSpPr>
            <p:nvPr/>
          </p:nvSpPr>
          <p:spPr bwMode="auto">
            <a:xfrm>
              <a:off x="645" y="274"/>
              <a:ext cx="44" cy="30"/>
            </a:xfrm>
            <a:custGeom>
              <a:avLst/>
              <a:gdLst/>
              <a:ahLst/>
              <a:cxnLst>
                <a:cxn ang="0">
                  <a:pos x="29" y="7"/>
                </a:cxn>
                <a:cxn ang="0">
                  <a:pos x="21" y="0"/>
                </a:cxn>
                <a:cxn ang="0">
                  <a:pos x="27" y="9"/>
                </a:cxn>
                <a:cxn ang="0">
                  <a:pos x="13" y="12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15" y="21"/>
                </a:cxn>
                <a:cxn ang="0">
                  <a:pos x="21" y="29"/>
                </a:cxn>
                <a:cxn ang="0">
                  <a:pos x="19" y="19"/>
                </a:cxn>
                <a:cxn ang="0">
                  <a:pos x="33" y="16"/>
                </a:cxn>
                <a:cxn ang="0">
                  <a:pos x="43" y="21"/>
                </a:cxn>
                <a:cxn ang="0">
                  <a:pos x="37" y="14"/>
                </a:cxn>
                <a:cxn ang="0">
                  <a:pos x="29" y="7"/>
                </a:cxn>
              </a:cxnLst>
              <a:rect l="0" t="0" r="r" b="b"/>
              <a:pathLst>
                <a:path w="44" h="30">
                  <a:moveTo>
                    <a:pt x="29" y="7"/>
                  </a:moveTo>
                  <a:lnTo>
                    <a:pt x="21" y="0"/>
                  </a:lnTo>
                  <a:lnTo>
                    <a:pt x="27" y="9"/>
                  </a:lnTo>
                  <a:lnTo>
                    <a:pt x="13" y="12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5" y="21"/>
                  </a:lnTo>
                  <a:lnTo>
                    <a:pt x="21" y="29"/>
                  </a:lnTo>
                  <a:lnTo>
                    <a:pt x="19" y="19"/>
                  </a:lnTo>
                  <a:lnTo>
                    <a:pt x="33" y="16"/>
                  </a:lnTo>
                  <a:lnTo>
                    <a:pt x="43" y="21"/>
                  </a:lnTo>
                  <a:lnTo>
                    <a:pt x="37" y="14"/>
                  </a:lnTo>
                  <a:lnTo>
                    <a:pt x="29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78" name="Freeform 334"/>
            <p:cNvSpPr>
              <a:spLocks/>
            </p:cNvSpPr>
            <p:nvPr/>
          </p:nvSpPr>
          <p:spPr bwMode="auto">
            <a:xfrm>
              <a:off x="612" y="237"/>
              <a:ext cx="124" cy="101"/>
            </a:xfrm>
            <a:custGeom>
              <a:avLst/>
              <a:gdLst/>
              <a:ahLst/>
              <a:cxnLst>
                <a:cxn ang="0">
                  <a:pos x="123" y="89"/>
                </a:cxn>
                <a:cxn ang="0">
                  <a:pos x="7" y="0"/>
                </a:cxn>
                <a:cxn ang="0">
                  <a:pos x="0" y="17"/>
                </a:cxn>
                <a:cxn ang="0">
                  <a:pos x="107" y="100"/>
                </a:cxn>
                <a:cxn ang="0">
                  <a:pos x="123" y="89"/>
                </a:cxn>
              </a:cxnLst>
              <a:rect l="0" t="0" r="r" b="b"/>
              <a:pathLst>
                <a:path w="124" h="101">
                  <a:moveTo>
                    <a:pt x="123" y="89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07" y="100"/>
                  </a:lnTo>
                  <a:lnTo>
                    <a:pt x="123" y="8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79" name="Freeform 335"/>
            <p:cNvSpPr>
              <a:spLocks/>
            </p:cNvSpPr>
            <p:nvPr/>
          </p:nvSpPr>
          <p:spPr bwMode="auto">
            <a:xfrm>
              <a:off x="497" y="237"/>
              <a:ext cx="46" cy="2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28"/>
                </a:cxn>
                <a:cxn ang="0">
                  <a:pos x="0" y="2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5" y="0"/>
                </a:cxn>
              </a:cxnLst>
              <a:rect l="0" t="0" r="r" b="b"/>
              <a:pathLst>
                <a:path w="46" h="29">
                  <a:moveTo>
                    <a:pt x="45" y="0"/>
                  </a:moveTo>
                  <a:lnTo>
                    <a:pt x="45" y="28"/>
                  </a:lnTo>
                  <a:lnTo>
                    <a:pt x="0" y="28"/>
                  </a:lnTo>
                  <a:lnTo>
                    <a:pt x="0" y="3"/>
                  </a:lnTo>
                  <a:lnTo>
                    <a:pt x="0" y="0"/>
                  </a:lnTo>
                  <a:lnTo>
                    <a:pt x="4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80" name="Freeform 336"/>
            <p:cNvSpPr>
              <a:spLocks/>
            </p:cNvSpPr>
            <p:nvPr/>
          </p:nvSpPr>
          <p:spPr bwMode="auto">
            <a:xfrm>
              <a:off x="467" y="237"/>
              <a:ext cx="78" cy="2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1" y="6"/>
                </a:cxn>
                <a:cxn ang="0">
                  <a:pos x="33" y="9"/>
                </a:cxn>
                <a:cxn ang="0">
                  <a:pos x="29" y="15"/>
                </a:cxn>
                <a:cxn ang="0">
                  <a:pos x="37" y="21"/>
                </a:cxn>
                <a:cxn ang="0">
                  <a:pos x="45" y="21"/>
                </a:cxn>
                <a:cxn ang="0">
                  <a:pos x="75" y="24"/>
                </a:cxn>
                <a:cxn ang="0">
                  <a:pos x="75" y="28"/>
                </a:cxn>
                <a:cxn ang="0">
                  <a:pos x="5" y="28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77" y="0"/>
                </a:cxn>
              </a:cxnLst>
              <a:rect l="0" t="0" r="r" b="b"/>
              <a:pathLst>
                <a:path w="78" h="29">
                  <a:moveTo>
                    <a:pt x="77" y="0"/>
                  </a:moveTo>
                  <a:lnTo>
                    <a:pt x="41" y="6"/>
                  </a:lnTo>
                  <a:lnTo>
                    <a:pt x="33" y="9"/>
                  </a:lnTo>
                  <a:lnTo>
                    <a:pt x="29" y="15"/>
                  </a:lnTo>
                  <a:lnTo>
                    <a:pt x="37" y="21"/>
                  </a:lnTo>
                  <a:lnTo>
                    <a:pt x="45" y="21"/>
                  </a:lnTo>
                  <a:lnTo>
                    <a:pt x="75" y="24"/>
                  </a:lnTo>
                  <a:lnTo>
                    <a:pt x="75" y="28"/>
                  </a:lnTo>
                  <a:lnTo>
                    <a:pt x="5" y="28"/>
                  </a:lnTo>
                  <a:lnTo>
                    <a:pt x="0" y="0"/>
                  </a:lnTo>
                  <a:lnTo>
                    <a:pt x="1" y="0"/>
                  </a:lnTo>
                  <a:lnTo>
                    <a:pt x="77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81" name="Freeform 337"/>
            <p:cNvSpPr>
              <a:spLocks/>
            </p:cNvSpPr>
            <p:nvPr/>
          </p:nvSpPr>
          <p:spPr bwMode="auto">
            <a:xfrm>
              <a:off x="539" y="237"/>
              <a:ext cx="5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8"/>
                </a:cxn>
                <a:cxn ang="0">
                  <a:pos x="53" y="28"/>
                </a:cxn>
                <a:cxn ang="0">
                  <a:pos x="53" y="6"/>
                </a:cxn>
                <a:cxn ang="0">
                  <a:pos x="53" y="3"/>
                </a:cxn>
                <a:cxn ang="0">
                  <a:pos x="0" y="0"/>
                </a:cxn>
              </a:cxnLst>
              <a:rect l="0" t="0" r="r" b="b"/>
              <a:pathLst>
                <a:path w="54" h="29">
                  <a:moveTo>
                    <a:pt x="0" y="0"/>
                  </a:moveTo>
                  <a:lnTo>
                    <a:pt x="1" y="28"/>
                  </a:lnTo>
                  <a:lnTo>
                    <a:pt x="53" y="28"/>
                  </a:lnTo>
                  <a:lnTo>
                    <a:pt x="53" y="6"/>
                  </a:lnTo>
                  <a:lnTo>
                    <a:pt x="53" y="3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82" name="Freeform 338"/>
            <p:cNvSpPr>
              <a:spLocks/>
            </p:cNvSpPr>
            <p:nvPr/>
          </p:nvSpPr>
          <p:spPr bwMode="auto">
            <a:xfrm>
              <a:off x="542" y="237"/>
              <a:ext cx="7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"/>
                </a:cxn>
                <a:cxn ang="0">
                  <a:pos x="44" y="9"/>
                </a:cxn>
                <a:cxn ang="0">
                  <a:pos x="48" y="15"/>
                </a:cxn>
                <a:cxn ang="0">
                  <a:pos x="42" y="18"/>
                </a:cxn>
                <a:cxn ang="0">
                  <a:pos x="35" y="21"/>
                </a:cxn>
                <a:cxn ang="0">
                  <a:pos x="19" y="24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70" y="28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0" y="0"/>
                </a:cxn>
              </a:cxnLst>
              <a:rect l="0" t="0" r="r" b="b"/>
              <a:pathLst>
                <a:path w="77" h="29">
                  <a:moveTo>
                    <a:pt x="0" y="0"/>
                  </a:moveTo>
                  <a:lnTo>
                    <a:pt x="37" y="6"/>
                  </a:lnTo>
                  <a:lnTo>
                    <a:pt x="44" y="9"/>
                  </a:lnTo>
                  <a:lnTo>
                    <a:pt x="48" y="15"/>
                  </a:lnTo>
                  <a:lnTo>
                    <a:pt x="42" y="18"/>
                  </a:lnTo>
                  <a:lnTo>
                    <a:pt x="35" y="21"/>
                  </a:lnTo>
                  <a:lnTo>
                    <a:pt x="19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70" y="28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0" y="0"/>
                  </a:lnTo>
                </a:path>
              </a:pathLst>
            </a:custGeom>
            <a:solidFill>
              <a:srgbClr val="FF7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83" name="Freeform 339"/>
            <p:cNvSpPr>
              <a:spLocks/>
            </p:cNvSpPr>
            <p:nvPr/>
          </p:nvSpPr>
          <p:spPr bwMode="auto">
            <a:xfrm>
              <a:off x="467" y="237"/>
              <a:ext cx="152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  <a:cxn ang="0">
                  <a:pos x="145" y="28"/>
                </a:cxn>
                <a:cxn ang="0">
                  <a:pos x="5" y="28"/>
                </a:cxn>
                <a:cxn ang="0">
                  <a:pos x="0" y="0"/>
                </a:cxn>
              </a:cxnLst>
              <a:rect l="0" t="0" r="r" b="b"/>
              <a:pathLst>
                <a:path w="152" h="29">
                  <a:moveTo>
                    <a:pt x="0" y="0"/>
                  </a:moveTo>
                  <a:lnTo>
                    <a:pt x="151" y="0"/>
                  </a:lnTo>
                  <a:lnTo>
                    <a:pt x="145" y="28"/>
                  </a:lnTo>
                  <a:lnTo>
                    <a:pt x="5" y="2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84" name="Freeform 340"/>
            <p:cNvSpPr>
              <a:spLocks/>
            </p:cNvSpPr>
            <p:nvPr/>
          </p:nvSpPr>
          <p:spPr bwMode="auto">
            <a:xfrm>
              <a:off x="467" y="237"/>
              <a:ext cx="39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6" y="28"/>
                </a:cxn>
                <a:cxn ang="0">
                  <a:pos x="38" y="28"/>
                </a:cxn>
                <a:cxn ang="0">
                  <a:pos x="34" y="24"/>
                </a:cxn>
                <a:cxn ang="0">
                  <a:pos x="18" y="21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4" y="6"/>
                </a:cxn>
                <a:cxn ang="0">
                  <a:pos x="26" y="0"/>
                </a:cxn>
                <a:cxn ang="0">
                  <a:pos x="18" y="0"/>
                </a:cxn>
              </a:cxnLst>
              <a:rect l="0" t="0" r="r" b="b"/>
              <a:pathLst>
                <a:path w="39" h="29">
                  <a:moveTo>
                    <a:pt x="18" y="0"/>
                  </a:moveTo>
                  <a:lnTo>
                    <a:pt x="0" y="0"/>
                  </a:lnTo>
                  <a:lnTo>
                    <a:pt x="6" y="28"/>
                  </a:lnTo>
                  <a:lnTo>
                    <a:pt x="38" y="28"/>
                  </a:lnTo>
                  <a:lnTo>
                    <a:pt x="34" y="24"/>
                  </a:lnTo>
                  <a:lnTo>
                    <a:pt x="18" y="21"/>
                  </a:lnTo>
                  <a:lnTo>
                    <a:pt x="14" y="18"/>
                  </a:lnTo>
                  <a:lnTo>
                    <a:pt x="14" y="15"/>
                  </a:lnTo>
                  <a:lnTo>
                    <a:pt x="14" y="6"/>
                  </a:lnTo>
                  <a:lnTo>
                    <a:pt x="26" y="0"/>
                  </a:lnTo>
                  <a:lnTo>
                    <a:pt x="18" y="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85" name="Freeform 341"/>
            <p:cNvSpPr>
              <a:spLocks/>
            </p:cNvSpPr>
            <p:nvPr/>
          </p:nvSpPr>
          <p:spPr bwMode="auto">
            <a:xfrm>
              <a:off x="578" y="237"/>
              <a:ext cx="41" cy="2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0" y="0"/>
                </a:cxn>
                <a:cxn ang="0">
                  <a:pos x="34" y="28"/>
                </a:cxn>
                <a:cxn ang="0">
                  <a:pos x="0" y="28"/>
                </a:cxn>
                <a:cxn ang="0">
                  <a:pos x="2" y="28"/>
                </a:cxn>
                <a:cxn ang="0">
                  <a:pos x="6" y="24"/>
                </a:cxn>
                <a:cxn ang="0">
                  <a:pos x="22" y="24"/>
                </a:cxn>
                <a:cxn ang="0">
                  <a:pos x="26" y="18"/>
                </a:cxn>
                <a:cxn ang="0">
                  <a:pos x="28" y="12"/>
                </a:cxn>
                <a:cxn ang="0">
                  <a:pos x="26" y="6"/>
                </a:cxn>
                <a:cxn ang="0">
                  <a:pos x="16" y="0"/>
                </a:cxn>
                <a:cxn ang="0">
                  <a:pos x="22" y="0"/>
                </a:cxn>
              </a:cxnLst>
              <a:rect l="0" t="0" r="r" b="b"/>
              <a:pathLst>
                <a:path w="41" h="29">
                  <a:moveTo>
                    <a:pt x="22" y="0"/>
                  </a:moveTo>
                  <a:lnTo>
                    <a:pt x="40" y="0"/>
                  </a:lnTo>
                  <a:lnTo>
                    <a:pt x="34" y="28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6" y="24"/>
                  </a:lnTo>
                  <a:lnTo>
                    <a:pt x="22" y="24"/>
                  </a:lnTo>
                  <a:lnTo>
                    <a:pt x="26" y="18"/>
                  </a:lnTo>
                  <a:lnTo>
                    <a:pt x="28" y="12"/>
                  </a:lnTo>
                  <a:lnTo>
                    <a:pt x="26" y="6"/>
                  </a:lnTo>
                  <a:lnTo>
                    <a:pt x="16" y="0"/>
                  </a:lnTo>
                  <a:lnTo>
                    <a:pt x="22" y="0"/>
                  </a:lnTo>
                </a:path>
              </a:pathLst>
            </a:custGeom>
            <a:solidFill>
              <a:srgbClr val="401F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86" name="Freeform 342"/>
            <p:cNvSpPr>
              <a:spLocks/>
            </p:cNvSpPr>
            <p:nvPr/>
          </p:nvSpPr>
          <p:spPr bwMode="auto">
            <a:xfrm>
              <a:off x="497" y="242"/>
              <a:ext cx="95" cy="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1"/>
                </a:cxn>
                <a:cxn ang="0">
                  <a:pos x="3" y="17"/>
                </a:cxn>
                <a:cxn ang="0">
                  <a:pos x="13" y="23"/>
                </a:cxn>
                <a:cxn ang="0">
                  <a:pos x="29" y="23"/>
                </a:cxn>
                <a:cxn ang="0">
                  <a:pos x="45" y="29"/>
                </a:cxn>
                <a:cxn ang="0">
                  <a:pos x="56" y="29"/>
                </a:cxn>
                <a:cxn ang="0">
                  <a:pos x="66" y="23"/>
                </a:cxn>
                <a:cxn ang="0">
                  <a:pos x="78" y="23"/>
                </a:cxn>
                <a:cxn ang="0">
                  <a:pos x="88" y="17"/>
                </a:cxn>
                <a:cxn ang="0">
                  <a:pos x="94" y="11"/>
                </a:cxn>
                <a:cxn ang="0">
                  <a:pos x="90" y="0"/>
                </a:cxn>
              </a:cxnLst>
              <a:rect l="0" t="0" r="r" b="b"/>
              <a:pathLst>
                <a:path w="95" h="30">
                  <a:moveTo>
                    <a:pt x="3" y="0"/>
                  </a:moveTo>
                  <a:lnTo>
                    <a:pt x="0" y="11"/>
                  </a:lnTo>
                  <a:lnTo>
                    <a:pt x="3" y="17"/>
                  </a:lnTo>
                  <a:lnTo>
                    <a:pt x="13" y="23"/>
                  </a:lnTo>
                  <a:lnTo>
                    <a:pt x="29" y="23"/>
                  </a:lnTo>
                  <a:lnTo>
                    <a:pt x="45" y="29"/>
                  </a:lnTo>
                  <a:lnTo>
                    <a:pt x="56" y="29"/>
                  </a:lnTo>
                  <a:lnTo>
                    <a:pt x="66" y="23"/>
                  </a:lnTo>
                  <a:lnTo>
                    <a:pt x="78" y="23"/>
                  </a:lnTo>
                  <a:lnTo>
                    <a:pt x="88" y="17"/>
                  </a:lnTo>
                  <a:lnTo>
                    <a:pt x="94" y="11"/>
                  </a:lnTo>
                  <a:lnTo>
                    <a:pt x="9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87" name="Freeform 343"/>
            <p:cNvSpPr>
              <a:spLocks/>
            </p:cNvSpPr>
            <p:nvPr/>
          </p:nvSpPr>
          <p:spPr bwMode="auto">
            <a:xfrm>
              <a:off x="493" y="242"/>
              <a:ext cx="100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9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25" y="19"/>
                </a:cxn>
                <a:cxn ang="0">
                  <a:pos x="48" y="24"/>
                </a:cxn>
                <a:cxn ang="0">
                  <a:pos x="66" y="24"/>
                </a:cxn>
                <a:cxn ang="0">
                  <a:pos x="79" y="19"/>
                </a:cxn>
                <a:cxn ang="0">
                  <a:pos x="89" y="19"/>
                </a:cxn>
                <a:cxn ang="0">
                  <a:pos x="97" y="9"/>
                </a:cxn>
                <a:cxn ang="0">
                  <a:pos x="93" y="4"/>
                </a:cxn>
                <a:cxn ang="0">
                  <a:pos x="99" y="4"/>
                </a:cxn>
                <a:cxn ang="0">
                  <a:pos x="91" y="19"/>
                </a:cxn>
                <a:cxn ang="0">
                  <a:pos x="77" y="29"/>
                </a:cxn>
                <a:cxn ang="0">
                  <a:pos x="56" y="29"/>
                </a:cxn>
                <a:cxn ang="0">
                  <a:pos x="17" y="29"/>
                </a:cxn>
                <a:cxn ang="0">
                  <a:pos x="5" y="19"/>
                </a:cxn>
                <a:cxn ang="0">
                  <a:pos x="0" y="9"/>
                </a:cxn>
                <a:cxn ang="0">
                  <a:pos x="7" y="0"/>
                </a:cxn>
              </a:cxnLst>
              <a:rect l="0" t="0" r="r" b="b"/>
              <a:pathLst>
                <a:path w="100" h="30">
                  <a:moveTo>
                    <a:pt x="7" y="0"/>
                  </a:moveTo>
                  <a:lnTo>
                    <a:pt x="3" y="9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25" y="19"/>
                  </a:lnTo>
                  <a:lnTo>
                    <a:pt x="48" y="24"/>
                  </a:lnTo>
                  <a:lnTo>
                    <a:pt x="66" y="24"/>
                  </a:lnTo>
                  <a:lnTo>
                    <a:pt x="79" y="19"/>
                  </a:lnTo>
                  <a:lnTo>
                    <a:pt x="89" y="19"/>
                  </a:lnTo>
                  <a:lnTo>
                    <a:pt x="97" y="9"/>
                  </a:lnTo>
                  <a:lnTo>
                    <a:pt x="93" y="4"/>
                  </a:lnTo>
                  <a:lnTo>
                    <a:pt x="99" y="4"/>
                  </a:lnTo>
                  <a:lnTo>
                    <a:pt x="91" y="19"/>
                  </a:lnTo>
                  <a:lnTo>
                    <a:pt x="77" y="29"/>
                  </a:lnTo>
                  <a:lnTo>
                    <a:pt x="56" y="29"/>
                  </a:lnTo>
                  <a:lnTo>
                    <a:pt x="17" y="29"/>
                  </a:lnTo>
                  <a:lnTo>
                    <a:pt x="5" y="19"/>
                  </a:lnTo>
                  <a:lnTo>
                    <a:pt x="0" y="9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88" name="Line 344"/>
            <p:cNvSpPr>
              <a:spLocks noChangeShapeType="1"/>
            </p:cNvSpPr>
            <p:nvPr/>
          </p:nvSpPr>
          <p:spPr bwMode="auto">
            <a:xfrm flipV="1">
              <a:off x="542" y="437"/>
              <a:ext cx="0" cy="3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46F48ADA-8CDC-4F6A-A27F-D266812E8B0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799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8800" smtClean="0"/>
              <a:t>SITUATIONAL</a:t>
            </a:r>
            <a:br>
              <a:rPr lang="en-US" sz="8800" smtClean="0"/>
            </a:br>
            <a:r>
              <a:rPr lang="en-US" sz="8800" smtClean="0"/>
              <a:t>OBSTACLES</a:t>
            </a:r>
            <a:endParaRPr lang="en-US" sz="8800"/>
          </a:p>
        </p:txBody>
      </p:sp>
      <p:sp>
        <p:nvSpPr>
          <p:cNvPr id="379907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lobalsecurity.org/military/library/policy/army/fm/71-1/4-13.gif"/>
          <p:cNvPicPr>
            <a:picLocks noChangeAspect="1" noChangeArrowheads="1"/>
          </p:cNvPicPr>
          <p:nvPr/>
        </p:nvPicPr>
        <p:blipFill>
          <a:blip r:embed="rId3" cstate="screen"/>
          <a:srcRect b="20589"/>
          <a:stretch>
            <a:fillRect/>
          </a:stretch>
        </p:blipFill>
        <p:spPr bwMode="auto">
          <a:xfrm>
            <a:off x="80963" y="914400"/>
            <a:ext cx="2662237" cy="281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791200" y="914400"/>
            <a:ext cx="3200400" cy="2678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/>
                <a:cs typeface="Arial" charset="0"/>
              </a:rPr>
              <a:t>1. Identify all likely enemy avenues of approach. </a:t>
            </a:r>
          </a:p>
          <a:p>
            <a:r>
              <a:rPr lang="en-US" sz="1400" b="1">
                <a:solidFill>
                  <a:srgbClr val="000000"/>
                </a:solidFill>
                <a:latin typeface="Arial"/>
                <a:cs typeface="Arial" charset="0"/>
              </a:rPr>
              <a:t>2. Determine likely enemy schemes of maneuver. </a:t>
            </a:r>
          </a:p>
          <a:p>
            <a:r>
              <a:rPr lang="en-US" sz="1400" b="1">
                <a:solidFill>
                  <a:srgbClr val="000000"/>
                </a:solidFill>
                <a:latin typeface="Arial"/>
                <a:cs typeface="Arial" charset="0"/>
              </a:rPr>
              <a:t>3. Determine where to kill the enemy. </a:t>
            </a:r>
          </a:p>
          <a:p>
            <a:r>
              <a:rPr lang="en-US" sz="1400" b="1">
                <a:solidFill>
                  <a:srgbClr val="000000"/>
                </a:solidFill>
                <a:latin typeface="Arial"/>
                <a:cs typeface="Arial" charset="0"/>
              </a:rPr>
              <a:t>4. Plan and integrate obstacles. </a:t>
            </a:r>
          </a:p>
          <a:p>
            <a:r>
              <a:rPr lang="en-US" sz="1400" b="1">
                <a:solidFill>
                  <a:srgbClr val="000000"/>
                </a:solidFill>
                <a:latin typeface="Arial"/>
                <a:cs typeface="Arial" charset="0"/>
              </a:rPr>
              <a:t>5. Emplace weapon systems. </a:t>
            </a:r>
          </a:p>
          <a:p>
            <a:r>
              <a:rPr lang="en-US" sz="1400" b="1">
                <a:solidFill>
                  <a:srgbClr val="000000"/>
                </a:solidFill>
                <a:latin typeface="Arial"/>
                <a:cs typeface="Arial" charset="0"/>
              </a:rPr>
              <a:t>6. Plan and integrate indirect fires. </a:t>
            </a:r>
          </a:p>
          <a:p>
            <a:r>
              <a:rPr lang="en-US" sz="1400" b="1">
                <a:solidFill>
                  <a:srgbClr val="000000"/>
                </a:solidFill>
                <a:latin typeface="Arial"/>
                <a:cs typeface="Arial" charset="0"/>
              </a:rPr>
              <a:t>7. Rehearse the execution of operations in the engagement area.</a:t>
            </a:r>
          </a:p>
          <a:p>
            <a:endParaRPr lang="en-US" sz="1400" b="1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244" name="TextBox 92"/>
          <p:cNvSpPr txBox="1">
            <a:spLocks noChangeArrowheads="1"/>
          </p:cNvSpPr>
          <p:nvPr/>
        </p:nvSpPr>
        <p:spPr bwMode="auto">
          <a:xfrm>
            <a:off x="5791200" y="3405188"/>
            <a:ext cx="3200400" cy="307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/>
                <a:cs typeface="Arial" charset="0"/>
              </a:rPr>
              <a:t>REF:FM 71-1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95600" y="914400"/>
            <a:ext cx="2743200" cy="27892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/>
                <a:cs typeface="Arial" charset="0"/>
              </a:rPr>
              <a:t>Engagement Area Development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71600" y="3276600"/>
            <a:ext cx="346075" cy="339725"/>
            <a:chOff x="5686300" y="-1178625"/>
            <a:chExt cx="345375" cy="340425"/>
          </a:xfrm>
        </p:grpSpPr>
        <p:sp>
          <p:nvSpPr>
            <p:cNvPr id="10267" name="Oval 6"/>
            <p:cNvSpPr>
              <a:spLocks noChangeArrowheads="1"/>
            </p:cNvSpPr>
            <p:nvPr/>
          </p:nvSpPr>
          <p:spPr bwMode="auto">
            <a:xfrm>
              <a:off x="5715000" y="-1143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900" b="1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268" name="TextBox 7"/>
            <p:cNvSpPr txBox="1">
              <a:spLocks noChangeArrowheads="1"/>
            </p:cNvSpPr>
            <p:nvPr/>
          </p:nvSpPr>
          <p:spPr bwMode="auto">
            <a:xfrm>
              <a:off x="5686300" y="-1178625"/>
              <a:ext cx="345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Arial"/>
                  <a:cs typeface="Arial" charset="0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05000" y="3048000"/>
            <a:ext cx="346075" cy="339725"/>
            <a:chOff x="5686300" y="-1178625"/>
            <a:chExt cx="345375" cy="340425"/>
          </a:xfrm>
        </p:grpSpPr>
        <p:sp>
          <p:nvSpPr>
            <p:cNvPr id="10265" name="Oval 10"/>
            <p:cNvSpPr>
              <a:spLocks noChangeArrowheads="1"/>
            </p:cNvSpPr>
            <p:nvPr/>
          </p:nvSpPr>
          <p:spPr bwMode="auto">
            <a:xfrm>
              <a:off x="5715000" y="-1143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900" b="1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266" name="TextBox 11"/>
            <p:cNvSpPr txBox="1">
              <a:spLocks noChangeArrowheads="1"/>
            </p:cNvSpPr>
            <p:nvPr/>
          </p:nvSpPr>
          <p:spPr bwMode="auto">
            <a:xfrm>
              <a:off x="5686300" y="-1178625"/>
              <a:ext cx="345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Arial"/>
                  <a:cs typeface="Arial" charset="0"/>
                </a:rPr>
                <a:t>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676400" y="1143000"/>
            <a:ext cx="346075" cy="339725"/>
            <a:chOff x="5686300" y="-1178625"/>
            <a:chExt cx="345375" cy="340425"/>
          </a:xfrm>
        </p:grpSpPr>
        <p:sp>
          <p:nvSpPr>
            <p:cNvPr id="10263" name="Oval 13"/>
            <p:cNvSpPr>
              <a:spLocks noChangeArrowheads="1"/>
            </p:cNvSpPr>
            <p:nvPr/>
          </p:nvSpPr>
          <p:spPr bwMode="auto">
            <a:xfrm>
              <a:off x="5715000" y="-1143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900" b="1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264" name="TextBox 14"/>
            <p:cNvSpPr txBox="1">
              <a:spLocks noChangeArrowheads="1"/>
            </p:cNvSpPr>
            <p:nvPr/>
          </p:nvSpPr>
          <p:spPr bwMode="auto">
            <a:xfrm>
              <a:off x="5686300" y="-1178625"/>
              <a:ext cx="345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Arial"/>
                  <a:cs typeface="Arial" charset="0"/>
                </a:rPr>
                <a:t>4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724400" y="1295400"/>
            <a:ext cx="346075" cy="339725"/>
            <a:chOff x="5686300" y="-1178625"/>
            <a:chExt cx="345375" cy="340425"/>
          </a:xfrm>
        </p:grpSpPr>
        <p:sp>
          <p:nvSpPr>
            <p:cNvPr id="10261" name="Oval 16"/>
            <p:cNvSpPr>
              <a:spLocks noChangeArrowheads="1"/>
            </p:cNvSpPr>
            <p:nvPr/>
          </p:nvSpPr>
          <p:spPr bwMode="auto">
            <a:xfrm>
              <a:off x="5715000" y="-1143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900" b="1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262" name="TextBox 17"/>
            <p:cNvSpPr txBox="1">
              <a:spLocks noChangeArrowheads="1"/>
            </p:cNvSpPr>
            <p:nvPr/>
          </p:nvSpPr>
          <p:spPr bwMode="auto">
            <a:xfrm>
              <a:off x="5686300" y="-1178625"/>
              <a:ext cx="345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Arial"/>
                  <a:cs typeface="Arial" charset="0"/>
                </a:rPr>
                <a:t>6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886200" y="1524000"/>
            <a:ext cx="346075" cy="339725"/>
            <a:chOff x="5686300" y="-1178625"/>
            <a:chExt cx="345375" cy="340425"/>
          </a:xfrm>
        </p:grpSpPr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5715000" y="-1143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900" b="1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260" name="TextBox 20"/>
            <p:cNvSpPr txBox="1">
              <a:spLocks noChangeArrowheads="1"/>
            </p:cNvSpPr>
            <p:nvPr/>
          </p:nvSpPr>
          <p:spPr bwMode="auto">
            <a:xfrm>
              <a:off x="5686300" y="-1178625"/>
              <a:ext cx="345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Arial"/>
                  <a:cs typeface="Arial" charset="0"/>
                </a:rPr>
                <a:t>3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828800" y="1676400"/>
            <a:ext cx="346075" cy="339725"/>
            <a:chOff x="5686300" y="-1178625"/>
            <a:chExt cx="345375" cy="340425"/>
          </a:xfrm>
        </p:grpSpPr>
        <p:sp>
          <p:nvSpPr>
            <p:cNvPr id="10257" name="Oval 22"/>
            <p:cNvSpPr>
              <a:spLocks noChangeArrowheads="1"/>
            </p:cNvSpPr>
            <p:nvPr/>
          </p:nvSpPr>
          <p:spPr bwMode="auto">
            <a:xfrm>
              <a:off x="5715000" y="-1143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900" b="1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258" name="TextBox 23"/>
            <p:cNvSpPr txBox="1">
              <a:spLocks noChangeArrowheads="1"/>
            </p:cNvSpPr>
            <p:nvPr/>
          </p:nvSpPr>
          <p:spPr bwMode="auto">
            <a:xfrm>
              <a:off x="5686300" y="-1178625"/>
              <a:ext cx="3453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Arial"/>
                  <a:cs typeface="Arial" charset="0"/>
                </a:rPr>
                <a:t>5</a:t>
              </a:r>
            </a:p>
          </p:txBody>
        </p:sp>
      </p:grpSp>
      <p:sp>
        <p:nvSpPr>
          <p:cNvPr id="10253" name="Rectangle 90"/>
          <p:cNvSpPr>
            <a:spLocks noChangeArrowheads="1"/>
          </p:cNvSpPr>
          <p:nvPr/>
        </p:nvSpPr>
        <p:spPr bwMode="auto">
          <a:xfrm>
            <a:off x="152400" y="3765177"/>
            <a:ext cx="5181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u="sng" dirty="0">
                <a:solidFill>
                  <a:srgbClr val="0000FF"/>
                </a:solidFill>
                <a:latin typeface="Arial"/>
                <a:cs typeface="Arial" charset="0"/>
              </a:rPr>
              <a:t>Resourcing Company COP Defenses 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>
                <a:solidFill>
                  <a:srgbClr val="0000FF"/>
                </a:solidFill>
                <a:latin typeface="Arial"/>
                <a:cs typeface="Arial" charset="0"/>
              </a:rPr>
              <a:t> How do we enable Company Commanders to be successful in preparation for a COP attack?</a:t>
            </a:r>
          </a:p>
          <a:p>
            <a:endParaRPr lang="en-US" sz="1200" b="1" dirty="0">
              <a:solidFill>
                <a:srgbClr val="0000FF"/>
              </a:solidFill>
              <a:latin typeface="Arial"/>
              <a:cs typeface="Arial" charset="0"/>
            </a:endParaRPr>
          </a:p>
          <a:p>
            <a:r>
              <a:rPr lang="en-US" sz="1200" b="1" u="sng" dirty="0">
                <a:solidFill>
                  <a:srgbClr val="0000FF"/>
                </a:solidFill>
                <a:latin typeface="Arial"/>
                <a:cs typeface="Arial" charset="0"/>
              </a:rPr>
              <a:t>EA Dev Steps 1-2: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>
                <a:solidFill>
                  <a:srgbClr val="0000FF"/>
                </a:solidFill>
                <a:latin typeface="Arial"/>
                <a:cs typeface="Arial" charset="0"/>
              </a:rPr>
              <a:t> AWT, LLDR, LLVI, scouts</a:t>
            </a:r>
          </a:p>
          <a:p>
            <a:r>
              <a:rPr lang="en-US" sz="1200" b="1" u="sng" dirty="0">
                <a:solidFill>
                  <a:srgbClr val="0000FF"/>
                </a:solidFill>
                <a:latin typeface="Arial"/>
                <a:cs typeface="Arial" charset="0"/>
              </a:rPr>
              <a:t>Steps 3: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>
                <a:solidFill>
                  <a:srgbClr val="0000FF"/>
                </a:solidFill>
                <a:latin typeface="Arial"/>
                <a:cs typeface="Arial" charset="0"/>
              </a:rPr>
              <a:t> Where are you going to kill the enemy</a:t>
            </a:r>
          </a:p>
          <a:p>
            <a:r>
              <a:rPr lang="en-US" sz="1200" b="1" u="sng" dirty="0">
                <a:solidFill>
                  <a:srgbClr val="0000FF"/>
                </a:solidFill>
                <a:latin typeface="Arial"/>
                <a:cs typeface="Arial" charset="0"/>
              </a:rPr>
              <a:t>Step 4: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>
                <a:solidFill>
                  <a:srgbClr val="0000FF"/>
                </a:solidFill>
                <a:latin typeface="Arial"/>
                <a:cs typeface="Arial" charset="0"/>
              </a:rPr>
              <a:t> ENG, Class IV, Spider, Claymores, CL V</a:t>
            </a:r>
          </a:p>
          <a:p>
            <a:r>
              <a:rPr lang="en-US" sz="1200" b="1" u="sng" dirty="0">
                <a:solidFill>
                  <a:srgbClr val="0000FF"/>
                </a:solidFill>
                <a:latin typeface="Arial"/>
                <a:cs typeface="Arial" charset="0"/>
              </a:rPr>
              <a:t>Step 5-6: 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>
                <a:solidFill>
                  <a:srgbClr val="0000FF"/>
                </a:solidFill>
                <a:latin typeface="Arial"/>
                <a:cs typeface="Arial" charset="0"/>
              </a:rPr>
              <a:t> CL V, SME, correct personnel</a:t>
            </a:r>
          </a:p>
          <a:p>
            <a:r>
              <a:rPr lang="en-US" sz="1200" b="1" u="sng" dirty="0">
                <a:solidFill>
                  <a:srgbClr val="0000FF"/>
                </a:solidFill>
                <a:latin typeface="Arial"/>
                <a:cs typeface="Arial" charset="0"/>
              </a:rPr>
              <a:t>Step 7: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>
                <a:solidFill>
                  <a:srgbClr val="0000FF"/>
                </a:solidFill>
                <a:latin typeface="Arial"/>
                <a:cs typeface="Arial" charset="0"/>
              </a:rPr>
              <a:t> Have we provided the necessary equipment and personnel to allow the unit to get to this step?</a:t>
            </a:r>
          </a:p>
        </p:txBody>
      </p:sp>
      <p:pic>
        <p:nvPicPr>
          <p:cNvPr id="10254" name="Picture 51" descr="\\irwin-dfs\irwin\OPSGRP\Tarantulas\Rotation Pictures\18\TD01\COP2 SECTOR SKETCH_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86400" y="3886200"/>
            <a:ext cx="35052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5" name="TextBox 92"/>
          <p:cNvSpPr txBox="1">
            <a:spLocks noChangeArrowheads="1"/>
          </p:cNvSpPr>
          <p:nvPr/>
        </p:nvSpPr>
        <p:spPr bwMode="auto">
          <a:xfrm>
            <a:off x="5472113" y="6172200"/>
            <a:ext cx="3533773" cy="307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/>
                <a:cs typeface="Arial" charset="0"/>
              </a:rPr>
              <a:t>COP 2 Company Fire Plan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6BB883D2-9CDF-44FB-9C68-A82B9032562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  <a:noFill/>
          <a:ln/>
        </p:spPr>
        <p:txBody>
          <a:bodyPr/>
          <a:lstStyle/>
          <a:p>
            <a:r>
              <a:rPr lang="en-US" smtClean="0"/>
              <a:t>SITUATIONAL OBSTACLE</a:t>
            </a: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79600"/>
            <a:ext cx="7772400" cy="3740150"/>
          </a:xfrm>
          <a:noFill/>
          <a:ln/>
        </p:spPr>
        <p:txBody>
          <a:bodyPr/>
          <a:lstStyle/>
          <a:p>
            <a:r>
              <a:rPr lang="en-US" sz="2000" smtClean="0"/>
              <a:t>*  IDENTIFY THE NEED.</a:t>
            </a:r>
          </a:p>
          <a:p>
            <a:endParaRPr lang="en-US" sz="2000" smtClean="0"/>
          </a:p>
          <a:p>
            <a:r>
              <a:rPr lang="en-US" sz="2000" smtClean="0"/>
              <a:t>*  PLAN FOR APPROPRIATE RESOURCES.</a:t>
            </a:r>
          </a:p>
          <a:p>
            <a:endParaRPr lang="en-US" sz="2000" smtClean="0"/>
          </a:p>
          <a:p>
            <a:r>
              <a:rPr lang="en-US" sz="2000" smtClean="0"/>
              <a:t>*  INTEGRATE THE OBSTACLE WITH FRIENDLY FIRES.</a:t>
            </a:r>
          </a:p>
          <a:p>
            <a:endParaRPr lang="en-US" sz="2000" smtClean="0"/>
          </a:p>
          <a:p>
            <a:r>
              <a:rPr lang="en-US" sz="2000" smtClean="0"/>
              <a:t>*  PLAN THE OBSTACLE.</a:t>
            </a:r>
          </a:p>
          <a:p>
            <a:endParaRPr lang="en-US" sz="2000" smtClean="0"/>
          </a:p>
          <a:p>
            <a:r>
              <a:rPr lang="en-US" sz="2000" smtClean="0"/>
              <a:t>*  IDENTIFY OBSTACLE EXECUTION TRIGGERS.</a:t>
            </a:r>
          </a:p>
          <a:p>
            <a:endParaRPr lang="en-US" sz="2000" smtClean="0"/>
          </a:p>
          <a:p>
            <a:r>
              <a:rPr lang="en-US" sz="2000" smtClean="0"/>
              <a:t>*  WITHHOLD EXECUTION OF THE OBSTACLE UNTIL IT IS NEEDED.</a:t>
            </a:r>
            <a:endParaRPr lang="en-US" sz="200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403475" y="1165225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 i="1" u="sng">
                <a:solidFill>
                  <a:srgbClr val="FF0033"/>
                </a:solidFill>
              </a:rPr>
              <a:t>EMPLOYMENT PRINCIPLES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452438"/>
            <a:ext cx="6229350" cy="766762"/>
          </a:xfrm>
          <a:noFill/>
          <a:ln/>
        </p:spPr>
        <p:txBody>
          <a:bodyPr lIns="46038" tIns="0" rIns="46038" bIns="0" anchor="b"/>
          <a:lstStyle/>
          <a:p>
            <a:r>
              <a:rPr lang="en-US" smtClean="0"/>
              <a:t>SITUATIONAL OBSTACLE</a:t>
            </a:r>
            <a:br>
              <a:rPr lang="en-US" smtClean="0"/>
            </a:br>
            <a:r>
              <a:rPr lang="en-US" smtClean="0"/>
              <a:t>EMPLOYMENT</a:t>
            </a:r>
            <a:endParaRPr lang="en-US"/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593725" y="1519238"/>
            <a:ext cx="766286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 SHAPE THE BATTLESPACE FOR THE DEEP BATTLE</a:t>
            </a:r>
          </a:p>
          <a:p>
            <a:pPr>
              <a:lnSpc>
                <a:spcPct val="75000"/>
              </a:lnSpc>
            </a:pPr>
            <a:endParaRPr lang="en-US" sz="1600"/>
          </a:p>
          <a:p>
            <a:pPr>
              <a:lnSpc>
                <a:spcPct val="75000"/>
              </a:lnSpc>
              <a:buFontTx/>
              <a:buChar char="•"/>
            </a:pPr>
            <a:r>
              <a:rPr lang="en-US" sz="1600"/>
              <a:t>  SEPARATE ATTACKING ENEMY ECHELONS</a:t>
            </a:r>
          </a:p>
          <a:p>
            <a:pPr>
              <a:lnSpc>
                <a:spcPct val="75000"/>
              </a:lnSpc>
            </a:pPr>
            <a:endParaRPr lang="en-US" sz="1600"/>
          </a:p>
          <a:p>
            <a:pPr>
              <a:lnSpc>
                <a:spcPct val="75000"/>
              </a:lnSpc>
              <a:buFontTx/>
              <a:buChar char="•"/>
            </a:pPr>
            <a:r>
              <a:rPr lang="en-US" sz="1600"/>
              <a:t>  REINFORCE OR REPAIR TACTICAL OBSTACLES ALREADY EMPLACED</a:t>
            </a:r>
          </a:p>
          <a:p>
            <a:pPr>
              <a:lnSpc>
                <a:spcPct val="75000"/>
              </a:lnSpc>
            </a:pPr>
            <a:endParaRPr lang="en-US" sz="1600"/>
          </a:p>
          <a:p>
            <a:pPr>
              <a:lnSpc>
                <a:spcPct val="75000"/>
              </a:lnSpc>
              <a:buFontTx/>
              <a:buChar char="•"/>
            </a:pPr>
            <a:r>
              <a:rPr lang="en-US" sz="1600"/>
              <a:t>  REINFORCE EXISTING OBSTACLES ON ENEMY AVE OF APPROACH</a:t>
            </a:r>
          </a:p>
          <a:p>
            <a:pPr>
              <a:lnSpc>
                <a:spcPct val="75000"/>
              </a:lnSpc>
              <a:buFontTx/>
              <a:buChar char="•"/>
            </a:pPr>
            <a:endParaRPr lang="en-US" sz="1600"/>
          </a:p>
          <a:p>
            <a:pPr>
              <a:lnSpc>
                <a:spcPct val="75000"/>
              </a:lnSpc>
              <a:buFontTx/>
              <a:buChar char="•"/>
            </a:pPr>
            <a:r>
              <a:rPr lang="en-US" sz="1600"/>
              <a:t>  DEFEAT PENETRATIONS </a:t>
            </a:r>
          </a:p>
          <a:p>
            <a:pPr>
              <a:lnSpc>
                <a:spcPct val="75000"/>
              </a:lnSpc>
            </a:pPr>
            <a:endParaRPr lang="en-US" sz="1600"/>
          </a:p>
          <a:p>
            <a:pPr>
              <a:lnSpc>
                <a:spcPct val="75000"/>
              </a:lnSpc>
              <a:buFontTx/>
              <a:buChar char="•"/>
            </a:pPr>
            <a:r>
              <a:rPr lang="en-US" sz="1600"/>
              <a:t>  EMPLACE ADDITIONAL OBSTACLES BASED ON PRODUCTION SHORTFALL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593725" y="4092575"/>
            <a:ext cx="8221663" cy="2486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buFontTx/>
              <a:buChar char="•"/>
            </a:pPr>
            <a:r>
              <a:rPr lang="en-US" sz="1600"/>
              <a:t>  INTERDICT COMMITMENT OF ENEMY RESERVES (CAS / JAAT)</a:t>
            </a:r>
          </a:p>
          <a:p>
            <a:pPr>
              <a:lnSpc>
                <a:spcPct val="75000"/>
              </a:lnSpc>
              <a:buFontTx/>
              <a:buChar char=" "/>
            </a:pPr>
            <a:endParaRPr lang="en-US" sz="1600"/>
          </a:p>
          <a:p>
            <a:pPr>
              <a:lnSpc>
                <a:spcPct val="75000"/>
              </a:lnSpc>
              <a:buFontTx/>
              <a:buChar char="•"/>
            </a:pPr>
            <a:r>
              <a:rPr lang="en-US" sz="1600"/>
              <a:t>  ASSIST GROUND FORCES (FOLLOW AND SUPPORT) IN DEFEATING</a:t>
            </a:r>
          </a:p>
          <a:p>
            <a:pPr>
              <a:lnSpc>
                <a:spcPct val="75000"/>
              </a:lnSpc>
              <a:buFontTx/>
              <a:buChar char=" "/>
            </a:pPr>
            <a:r>
              <a:rPr lang="en-US" sz="1600"/>
              <a:t>  ENEMY CATK’S THREATENING FLANKS OR PENETRATIONS</a:t>
            </a:r>
          </a:p>
          <a:p>
            <a:pPr>
              <a:lnSpc>
                <a:spcPct val="75000"/>
              </a:lnSpc>
              <a:buFontTx/>
              <a:buChar char=" "/>
            </a:pPr>
            <a:endParaRPr lang="en-US" sz="1600"/>
          </a:p>
          <a:p>
            <a:pPr>
              <a:lnSpc>
                <a:spcPct val="75000"/>
              </a:lnSpc>
              <a:buFontTx/>
              <a:buChar char="•"/>
            </a:pPr>
            <a:r>
              <a:rPr lang="en-US" sz="1600"/>
              <a:t>  OBSTRUCT ENEMY WITHDRAWL OR ESCAPE ROUTE DURING </a:t>
            </a:r>
          </a:p>
          <a:p>
            <a:pPr>
              <a:lnSpc>
                <a:spcPct val="75000"/>
              </a:lnSpc>
              <a:buFontTx/>
              <a:buChar char=" "/>
            </a:pPr>
            <a:r>
              <a:rPr lang="en-US" sz="1600"/>
              <a:t>   AN ENVELOPMENT</a:t>
            </a:r>
          </a:p>
          <a:p>
            <a:pPr>
              <a:lnSpc>
                <a:spcPct val="75000"/>
              </a:lnSpc>
              <a:buFontTx/>
              <a:buChar char=" "/>
            </a:pPr>
            <a:endParaRPr lang="en-US" sz="1600"/>
          </a:p>
          <a:p>
            <a:pPr>
              <a:lnSpc>
                <a:spcPct val="75000"/>
              </a:lnSpc>
              <a:buFontTx/>
              <a:buChar char="•"/>
            </a:pPr>
            <a:r>
              <a:rPr lang="en-US" sz="1600"/>
              <a:t>  ISOLATE ADJACENT FORCES FROM INFLUENCING OR </a:t>
            </a:r>
          </a:p>
          <a:p>
            <a:pPr>
              <a:lnSpc>
                <a:spcPct val="75000"/>
              </a:lnSpc>
              <a:buFontTx/>
              <a:buChar char=" "/>
            </a:pPr>
            <a:r>
              <a:rPr lang="en-US" sz="1600"/>
              <a:t>   REINFORCING THE MAIN EFFORT</a:t>
            </a:r>
          </a:p>
          <a:p>
            <a:pPr>
              <a:lnSpc>
                <a:spcPct val="75000"/>
              </a:lnSpc>
              <a:buFontTx/>
              <a:buChar char=" "/>
            </a:pPr>
            <a:endParaRPr lang="en-US" sz="1600"/>
          </a:p>
          <a:p>
            <a:pPr>
              <a:lnSpc>
                <a:spcPct val="75000"/>
              </a:lnSpc>
              <a:buFontTx/>
              <a:buChar char="•"/>
            </a:pPr>
            <a:r>
              <a:rPr lang="en-US" sz="1600"/>
              <a:t>  TRANSITION TO A HASTY DEFENSE TO ALLOW FORCES TO REBUILD COMBAT    </a:t>
            </a:r>
          </a:p>
          <a:p>
            <a:pPr>
              <a:lnSpc>
                <a:spcPct val="75000"/>
              </a:lnSpc>
              <a:buFontTx/>
              <a:buChar char=" "/>
            </a:pPr>
            <a:r>
              <a:rPr lang="en-US" sz="1600"/>
              <a:t>   POWER OR ALLOW PASSAGE OF FOLLOW-ON FORCES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574675" y="1192213"/>
            <a:ext cx="13874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accent2"/>
                </a:solidFill>
              </a:rPr>
              <a:t>DEFENSE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555625" y="3706813"/>
            <a:ext cx="13858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accent2"/>
                </a:solidFill>
              </a:rPr>
              <a:t>OFFENSE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0DFF3BEE-3FA7-448F-8437-2B2B9DECB91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265238" y="198438"/>
            <a:ext cx="6584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SITUATIONAL OBSTACLE PLANNING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5851525" y="2582863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Trigger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813050" y="3032125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Observer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751138" y="2111375"/>
            <a:ext cx="1228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Alternate</a:t>
            </a:r>
          </a:p>
          <a:p>
            <a:r>
              <a:rPr lang="en-US" sz="2000"/>
              <a:t>Observer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4192588" y="971550"/>
            <a:ext cx="1054100" cy="1358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4130675" y="3716338"/>
            <a:ext cx="1054100" cy="1358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1577975" y="844550"/>
            <a:ext cx="520700" cy="901700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Oval 9"/>
          <p:cNvSpPr>
            <a:spLocks noChangeArrowheads="1"/>
          </p:cNvSpPr>
          <p:nvPr/>
        </p:nvSpPr>
        <p:spPr bwMode="auto">
          <a:xfrm>
            <a:off x="2058988" y="4192588"/>
            <a:ext cx="520700" cy="901700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7821613" y="2154238"/>
            <a:ext cx="1054100" cy="1358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256213" y="3119438"/>
            <a:ext cx="2492375" cy="1255712"/>
            <a:chOff x="3311" y="1965"/>
            <a:chExt cx="1570" cy="791"/>
          </a:xfrm>
        </p:grpSpPr>
        <p:sp>
          <p:nvSpPr>
            <p:cNvPr id="120843" name="Arc 11"/>
            <p:cNvSpPr>
              <a:spLocks/>
            </p:cNvSpPr>
            <p:nvPr/>
          </p:nvSpPr>
          <p:spPr bwMode="auto">
            <a:xfrm>
              <a:off x="3585" y="1965"/>
              <a:ext cx="1290" cy="46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12"/>
            <p:cNvSpPr>
              <a:spLocks noChangeShapeType="1"/>
            </p:cNvSpPr>
            <p:nvPr/>
          </p:nvSpPr>
          <p:spPr bwMode="auto">
            <a:xfrm flipV="1">
              <a:off x="3311" y="2357"/>
              <a:ext cx="267" cy="183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Line 13"/>
            <p:cNvSpPr>
              <a:spLocks noChangeShapeType="1"/>
            </p:cNvSpPr>
            <p:nvPr/>
          </p:nvSpPr>
          <p:spPr bwMode="auto">
            <a:xfrm flipH="1" flipV="1">
              <a:off x="3311" y="2543"/>
              <a:ext cx="261" cy="213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6" name="Line 14"/>
            <p:cNvSpPr>
              <a:spLocks noChangeShapeType="1"/>
            </p:cNvSpPr>
            <p:nvPr/>
          </p:nvSpPr>
          <p:spPr bwMode="auto">
            <a:xfrm>
              <a:off x="3582" y="2361"/>
              <a:ext cx="0" cy="72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Line 15"/>
            <p:cNvSpPr>
              <a:spLocks noChangeShapeType="1"/>
            </p:cNvSpPr>
            <p:nvPr/>
          </p:nvSpPr>
          <p:spPr bwMode="auto">
            <a:xfrm>
              <a:off x="3573" y="2676"/>
              <a:ext cx="0" cy="78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Arc 16"/>
            <p:cNvSpPr>
              <a:spLocks/>
            </p:cNvSpPr>
            <p:nvPr/>
          </p:nvSpPr>
          <p:spPr bwMode="auto">
            <a:xfrm>
              <a:off x="3579" y="2397"/>
              <a:ext cx="1302" cy="27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281613" y="1404938"/>
            <a:ext cx="2490787" cy="1258887"/>
            <a:chOff x="3327" y="885"/>
            <a:chExt cx="1569" cy="793"/>
          </a:xfrm>
        </p:grpSpPr>
        <p:sp>
          <p:nvSpPr>
            <p:cNvPr id="120850" name="Arc 18"/>
            <p:cNvSpPr>
              <a:spLocks/>
            </p:cNvSpPr>
            <p:nvPr/>
          </p:nvSpPr>
          <p:spPr bwMode="auto">
            <a:xfrm>
              <a:off x="3600" y="1210"/>
              <a:ext cx="1290" cy="4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17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16" y="0"/>
                  </a:moveTo>
                  <a:cubicBezTo>
                    <a:pt x="11939" y="9"/>
                    <a:pt x="21600" y="9677"/>
                    <a:pt x="21600" y="21600"/>
                  </a:cubicBezTo>
                </a:path>
                <a:path w="21600" h="21600" stroke="0" extrusionOk="0">
                  <a:moveTo>
                    <a:pt x="16" y="0"/>
                  </a:moveTo>
                  <a:cubicBezTo>
                    <a:pt x="11939" y="9"/>
                    <a:pt x="21600" y="9677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1" name="Line 19"/>
            <p:cNvSpPr>
              <a:spLocks noChangeShapeType="1"/>
            </p:cNvSpPr>
            <p:nvPr/>
          </p:nvSpPr>
          <p:spPr bwMode="auto">
            <a:xfrm>
              <a:off x="3327" y="1101"/>
              <a:ext cx="267" cy="183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Line 20"/>
            <p:cNvSpPr>
              <a:spLocks noChangeShapeType="1"/>
            </p:cNvSpPr>
            <p:nvPr/>
          </p:nvSpPr>
          <p:spPr bwMode="auto">
            <a:xfrm flipH="1">
              <a:off x="3327" y="885"/>
              <a:ext cx="261" cy="213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21"/>
            <p:cNvSpPr>
              <a:spLocks noChangeShapeType="1"/>
            </p:cNvSpPr>
            <p:nvPr/>
          </p:nvSpPr>
          <p:spPr bwMode="auto">
            <a:xfrm flipV="1">
              <a:off x="3597" y="1207"/>
              <a:ext cx="0" cy="72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22"/>
            <p:cNvSpPr>
              <a:spLocks noChangeShapeType="1"/>
            </p:cNvSpPr>
            <p:nvPr/>
          </p:nvSpPr>
          <p:spPr bwMode="auto">
            <a:xfrm flipV="1">
              <a:off x="3588" y="886"/>
              <a:ext cx="0" cy="78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Arc 23"/>
            <p:cNvSpPr>
              <a:spLocks/>
            </p:cNvSpPr>
            <p:nvPr/>
          </p:nvSpPr>
          <p:spPr bwMode="auto">
            <a:xfrm>
              <a:off x="3594" y="970"/>
              <a:ext cx="1302" cy="2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17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16" y="0"/>
                  </a:moveTo>
                  <a:cubicBezTo>
                    <a:pt x="11939" y="9"/>
                    <a:pt x="21600" y="9677"/>
                    <a:pt x="21600" y="21600"/>
                  </a:cubicBezTo>
                </a:path>
                <a:path w="21600" h="21600" stroke="0" extrusionOk="0">
                  <a:moveTo>
                    <a:pt x="16" y="0"/>
                  </a:moveTo>
                  <a:cubicBezTo>
                    <a:pt x="11939" y="9"/>
                    <a:pt x="21600" y="9677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79450" y="1211263"/>
            <a:ext cx="814388" cy="1603375"/>
            <a:chOff x="428" y="763"/>
            <a:chExt cx="513" cy="1010"/>
          </a:xfrm>
        </p:grpSpPr>
        <p:sp>
          <p:nvSpPr>
            <p:cNvPr id="120857" name="Arc 25"/>
            <p:cNvSpPr>
              <a:spLocks/>
            </p:cNvSpPr>
            <p:nvPr/>
          </p:nvSpPr>
          <p:spPr bwMode="auto">
            <a:xfrm rot="18780000">
              <a:off x="258" y="1195"/>
              <a:ext cx="855" cy="301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21599"/>
                <a:gd name="T1" fmla="*/ 21385 h 21600"/>
                <a:gd name="T2" fmla="*/ 21574 w 21599"/>
                <a:gd name="T3" fmla="*/ 0 h 21600"/>
                <a:gd name="T4" fmla="*/ 21599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0" y="21385"/>
                  </a:moveTo>
                  <a:cubicBezTo>
                    <a:pt x="117" y="9549"/>
                    <a:pt x="9738" y="13"/>
                    <a:pt x="21574" y="0"/>
                  </a:cubicBezTo>
                </a:path>
                <a:path w="21599" h="21600" stroke="0" extrusionOk="0">
                  <a:moveTo>
                    <a:pt x="0" y="21385"/>
                  </a:moveTo>
                  <a:cubicBezTo>
                    <a:pt x="117" y="9549"/>
                    <a:pt x="9738" y="13"/>
                    <a:pt x="21574" y="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6"/>
            <p:cNvSpPr>
              <a:spLocks noChangeShapeType="1"/>
            </p:cNvSpPr>
            <p:nvPr/>
          </p:nvSpPr>
          <p:spPr bwMode="auto">
            <a:xfrm flipH="1">
              <a:off x="909" y="764"/>
              <a:ext cx="32" cy="20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7"/>
            <p:cNvSpPr>
              <a:spLocks noChangeShapeType="1"/>
            </p:cNvSpPr>
            <p:nvPr/>
          </p:nvSpPr>
          <p:spPr bwMode="auto">
            <a:xfrm flipV="1">
              <a:off x="715" y="763"/>
              <a:ext cx="225" cy="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Line 28"/>
            <p:cNvSpPr>
              <a:spLocks noChangeShapeType="1"/>
            </p:cNvSpPr>
            <p:nvPr/>
          </p:nvSpPr>
          <p:spPr bwMode="auto">
            <a:xfrm flipH="1" flipV="1">
              <a:off x="869" y="935"/>
              <a:ext cx="32" cy="2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1" name="Line 29"/>
            <p:cNvSpPr>
              <a:spLocks noChangeShapeType="1"/>
            </p:cNvSpPr>
            <p:nvPr/>
          </p:nvSpPr>
          <p:spPr bwMode="auto">
            <a:xfrm flipH="1" flipV="1">
              <a:off x="716" y="795"/>
              <a:ext cx="37" cy="3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Arc 30"/>
            <p:cNvSpPr>
              <a:spLocks/>
            </p:cNvSpPr>
            <p:nvPr/>
          </p:nvSpPr>
          <p:spPr bwMode="auto">
            <a:xfrm rot="7980000">
              <a:off x="84" y="1108"/>
              <a:ext cx="865" cy="178"/>
            </a:xfrm>
            <a:custGeom>
              <a:avLst/>
              <a:gdLst>
                <a:gd name="G0" fmla="+- 101 0 0"/>
                <a:gd name="G1" fmla="+- 0 0 0"/>
                <a:gd name="G2" fmla="+- 21600 0 0"/>
                <a:gd name="T0" fmla="*/ 21701 w 21701"/>
                <a:gd name="T1" fmla="*/ 0 h 21600"/>
                <a:gd name="T2" fmla="*/ 0 w 21701"/>
                <a:gd name="T3" fmla="*/ 21600 h 21600"/>
                <a:gd name="T4" fmla="*/ 101 w 2170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01" h="21600" fill="none" extrusionOk="0">
                  <a:moveTo>
                    <a:pt x="21701" y="0"/>
                  </a:moveTo>
                  <a:cubicBezTo>
                    <a:pt x="21701" y="11929"/>
                    <a:pt x="12030" y="21600"/>
                    <a:pt x="101" y="21600"/>
                  </a:cubicBezTo>
                  <a:cubicBezTo>
                    <a:pt x="67" y="21600"/>
                    <a:pt x="33" y="21599"/>
                    <a:pt x="0" y="21599"/>
                  </a:cubicBezTo>
                </a:path>
                <a:path w="21701" h="21600" stroke="0" extrusionOk="0">
                  <a:moveTo>
                    <a:pt x="21701" y="0"/>
                  </a:moveTo>
                  <a:cubicBezTo>
                    <a:pt x="21701" y="11929"/>
                    <a:pt x="12030" y="21600"/>
                    <a:pt x="101" y="21600"/>
                  </a:cubicBezTo>
                  <a:cubicBezTo>
                    <a:pt x="67" y="21600"/>
                    <a:pt x="33" y="21599"/>
                    <a:pt x="0" y="21599"/>
                  </a:cubicBezTo>
                  <a:lnTo>
                    <a:pt x="10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25450" y="3692525"/>
            <a:ext cx="1557338" cy="958850"/>
            <a:chOff x="268" y="2326"/>
            <a:chExt cx="981" cy="604"/>
          </a:xfrm>
        </p:grpSpPr>
        <p:sp>
          <p:nvSpPr>
            <p:cNvPr id="120864" name="Arc 32"/>
            <p:cNvSpPr>
              <a:spLocks/>
            </p:cNvSpPr>
            <p:nvPr/>
          </p:nvSpPr>
          <p:spPr bwMode="auto">
            <a:xfrm rot="12240000">
              <a:off x="371" y="2326"/>
              <a:ext cx="855" cy="288"/>
            </a:xfrm>
            <a:custGeom>
              <a:avLst/>
              <a:gdLst>
                <a:gd name="G0" fmla="+- 25 0 0"/>
                <a:gd name="G1" fmla="+- 21600 0 0"/>
                <a:gd name="G2" fmla="+- 21600 0 0"/>
                <a:gd name="T0" fmla="*/ 0 w 21625"/>
                <a:gd name="T1" fmla="*/ 0 h 21600"/>
                <a:gd name="T2" fmla="*/ 21625 w 21625"/>
                <a:gd name="T3" fmla="*/ 21525 h 21600"/>
                <a:gd name="T4" fmla="*/ 25 w 21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5" h="21600" fill="none" extrusionOk="0">
                  <a:moveTo>
                    <a:pt x="0" y="0"/>
                  </a:moveTo>
                  <a:cubicBezTo>
                    <a:pt x="8" y="0"/>
                    <a:pt x="16" y="-1"/>
                    <a:pt x="25" y="0"/>
                  </a:cubicBezTo>
                  <a:cubicBezTo>
                    <a:pt x="11925" y="0"/>
                    <a:pt x="21583" y="9625"/>
                    <a:pt x="21624" y="21525"/>
                  </a:cubicBezTo>
                </a:path>
                <a:path w="21625" h="21600" stroke="0" extrusionOk="0">
                  <a:moveTo>
                    <a:pt x="0" y="0"/>
                  </a:moveTo>
                  <a:cubicBezTo>
                    <a:pt x="8" y="0"/>
                    <a:pt x="16" y="-1"/>
                    <a:pt x="25" y="0"/>
                  </a:cubicBezTo>
                  <a:cubicBezTo>
                    <a:pt x="11925" y="0"/>
                    <a:pt x="21583" y="9625"/>
                    <a:pt x="21624" y="21525"/>
                  </a:cubicBezTo>
                  <a:lnTo>
                    <a:pt x="2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Line 33"/>
            <p:cNvSpPr>
              <a:spLocks noChangeShapeType="1"/>
            </p:cNvSpPr>
            <p:nvPr/>
          </p:nvSpPr>
          <p:spPr bwMode="auto">
            <a:xfrm flipH="1" flipV="1">
              <a:off x="1142" y="2705"/>
              <a:ext cx="106" cy="16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6" name="Line 34"/>
            <p:cNvSpPr>
              <a:spLocks noChangeShapeType="1"/>
            </p:cNvSpPr>
            <p:nvPr/>
          </p:nvSpPr>
          <p:spPr bwMode="auto">
            <a:xfrm flipV="1">
              <a:off x="1030" y="2871"/>
              <a:ext cx="219" cy="5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Line 35"/>
            <p:cNvSpPr>
              <a:spLocks noChangeShapeType="1"/>
            </p:cNvSpPr>
            <p:nvPr/>
          </p:nvSpPr>
          <p:spPr bwMode="auto">
            <a:xfrm flipH="1">
              <a:off x="1121" y="2709"/>
              <a:ext cx="18" cy="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6"/>
            <p:cNvSpPr>
              <a:spLocks noChangeShapeType="1"/>
            </p:cNvSpPr>
            <p:nvPr/>
          </p:nvSpPr>
          <p:spPr bwMode="auto">
            <a:xfrm flipH="1">
              <a:off x="1032" y="2885"/>
              <a:ext cx="20" cy="4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Arc 37"/>
            <p:cNvSpPr>
              <a:spLocks/>
            </p:cNvSpPr>
            <p:nvPr/>
          </p:nvSpPr>
          <p:spPr bwMode="auto">
            <a:xfrm rot="1440000">
              <a:off x="268" y="2568"/>
              <a:ext cx="862" cy="173"/>
            </a:xfrm>
            <a:custGeom>
              <a:avLst/>
              <a:gdLst>
                <a:gd name="G0" fmla="+- 21600 0 0"/>
                <a:gd name="G1" fmla="+- 511 0 0"/>
                <a:gd name="G2" fmla="+- 21600 0 0"/>
                <a:gd name="T0" fmla="*/ 21524 w 21600"/>
                <a:gd name="T1" fmla="*/ 22111 h 22111"/>
                <a:gd name="T2" fmla="*/ 6 w 21600"/>
                <a:gd name="T3" fmla="*/ 0 h 22111"/>
                <a:gd name="T4" fmla="*/ 21600 w 21600"/>
                <a:gd name="T5" fmla="*/ 511 h 22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111" fill="none" extrusionOk="0">
                  <a:moveTo>
                    <a:pt x="21524" y="22110"/>
                  </a:moveTo>
                  <a:cubicBezTo>
                    <a:pt x="9624" y="22068"/>
                    <a:pt x="0" y="12410"/>
                    <a:pt x="0" y="511"/>
                  </a:cubicBezTo>
                  <a:cubicBezTo>
                    <a:pt x="-1" y="340"/>
                    <a:pt x="2" y="170"/>
                    <a:pt x="6" y="0"/>
                  </a:cubicBezTo>
                </a:path>
                <a:path w="21600" h="22111" stroke="0" extrusionOk="0">
                  <a:moveTo>
                    <a:pt x="21524" y="22110"/>
                  </a:moveTo>
                  <a:cubicBezTo>
                    <a:pt x="9624" y="22068"/>
                    <a:pt x="0" y="12410"/>
                    <a:pt x="0" y="511"/>
                  </a:cubicBezTo>
                  <a:cubicBezTo>
                    <a:pt x="-1" y="340"/>
                    <a:pt x="2" y="170"/>
                    <a:pt x="6" y="0"/>
                  </a:cubicBezTo>
                  <a:lnTo>
                    <a:pt x="21600" y="51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71" name="Rectangle 39"/>
          <p:cNvSpPr>
            <a:spLocks noChangeArrowheads="1"/>
          </p:cNvSpPr>
          <p:nvPr/>
        </p:nvSpPr>
        <p:spPr bwMode="auto">
          <a:xfrm>
            <a:off x="4308475" y="110648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TAI-1</a:t>
            </a:r>
          </a:p>
        </p:txBody>
      </p:sp>
      <p:sp>
        <p:nvSpPr>
          <p:cNvPr id="120872" name="Rectangle 40"/>
          <p:cNvSpPr>
            <a:spLocks noChangeArrowheads="1"/>
          </p:cNvSpPr>
          <p:nvPr/>
        </p:nvSpPr>
        <p:spPr bwMode="auto">
          <a:xfrm>
            <a:off x="4229100" y="381635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TAI-2</a:t>
            </a:r>
          </a:p>
        </p:txBody>
      </p:sp>
      <p:sp>
        <p:nvSpPr>
          <p:cNvPr id="120873" name="Rectangle 41"/>
          <p:cNvSpPr>
            <a:spLocks noChangeArrowheads="1"/>
          </p:cNvSpPr>
          <p:nvPr/>
        </p:nvSpPr>
        <p:spPr bwMode="auto">
          <a:xfrm>
            <a:off x="7951788" y="25908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NAI-1</a:t>
            </a: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268288" y="2740025"/>
            <a:ext cx="673100" cy="622300"/>
            <a:chOff x="169" y="1726"/>
            <a:chExt cx="424" cy="392"/>
          </a:xfrm>
        </p:grpSpPr>
        <p:sp>
          <p:nvSpPr>
            <p:cNvPr id="120874" name="Rectangle 42"/>
            <p:cNvSpPr>
              <a:spLocks noChangeArrowheads="1"/>
            </p:cNvSpPr>
            <p:nvPr/>
          </p:nvSpPr>
          <p:spPr bwMode="auto">
            <a:xfrm>
              <a:off x="169" y="1789"/>
              <a:ext cx="424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Line 43"/>
            <p:cNvSpPr>
              <a:spLocks noChangeShapeType="1"/>
            </p:cNvSpPr>
            <p:nvPr/>
          </p:nvSpPr>
          <p:spPr bwMode="auto">
            <a:xfrm flipV="1">
              <a:off x="378" y="1742"/>
              <a:ext cx="0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Line 44"/>
            <p:cNvSpPr>
              <a:spLocks noChangeShapeType="1"/>
            </p:cNvSpPr>
            <p:nvPr/>
          </p:nvSpPr>
          <p:spPr bwMode="auto">
            <a:xfrm flipH="1">
              <a:off x="171" y="1791"/>
              <a:ext cx="420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Line 45"/>
            <p:cNvSpPr>
              <a:spLocks noChangeShapeType="1"/>
            </p:cNvSpPr>
            <p:nvPr/>
          </p:nvSpPr>
          <p:spPr bwMode="auto">
            <a:xfrm>
              <a:off x="169" y="1790"/>
              <a:ext cx="420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Line 46"/>
            <p:cNvSpPr>
              <a:spLocks noChangeShapeType="1"/>
            </p:cNvSpPr>
            <p:nvPr/>
          </p:nvSpPr>
          <p:spPr bwMode="auto">
            <a:xfrm flipV="1">
              <a:off x="359" y="1726"/>
              <a:ext cx="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Line 47"/>
            <p:cNvSpPr>
              <a:spLocks noChangeShapeType="1"/>
            </p:cNvSpPr>
            <p:nvPr/>
          </p:nvSpPr>
          <p:spPr bwMode="auto">
            <a:xfrm flipV="1">
              <a:off x="398" y="1726"/>
              <a:ext cx="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Line 48"/>
            <p:cNvSpPr>
              <a:spLocks noChangeShapeType="1"/>
            </p:cNvSpPr>
            <p:nvPr/>
          </p:nvSpPr>
          <p:spPr bwMode="auto">
            <a:xfrm flipH="1">
              <a:off x="360" y="1727"/>
              <a:ext cx="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1" name="Oval 49"/>
            <p:cNvSpPr>
              <a:spLocks noChangeArrowheads="1"/>
            </p:cNvSpPr>
            <p:nvPr/>
          </p:nvSpPr>
          <p:spPr bwMode="auto">
            <a:xfrm>
              <a:off x="217" y="1868"/>
              <a:ext cx="319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83" name="Rectangle 51"/>
          <p:cNvSpPr>
            <a:spLocks noChangeArrowheads="1"/>
          </p:cNvSpPr>
          <p:nvPr/>
        </p:nvSpPr>
        <p:spPr bwMode="auto">
          <a:xfrm rot="600000">
            <a:off x="5681663" y="1649413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solidFill>
                  <a:srgbClr val="FF0033"/>
                </a:solidFill>
              </a:rPr>
              <a:t>Enemy Mvmt Time</a:t>
            </a:r>
          </a:p>
        </p:txBody>
      </p:sp>
      <p:sp>
        <p:nvSpPr>
          <p:cNvPr id="120884" name="Rectangle 52"/>
          <p:cNvSpPr>
            <a:spLocks noChangeArrowheads="1"/>
          </p:cNvSpPr>
          <p:nvPr/>
        </p:nvSpPr>
        <p:spPr bwMode="auto">
          <a:xfrm rot="21060000">
            <a:off x="5668963" y="3757613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solidFill>
                  <a:srgbClr val="FF0033"/>
                </a:solidFill>
              </a:rPr>
              <a:t>Enemy Mvmt Time</a:t>
            </a:r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7040563" y="2533650"/>
            <a:ext cx="588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DP-1</a:t>
            </a: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2366963" y="3117850"/>
            <a:ext cx="717550" cy="625475"/>
            <a:chOff x="1491" y="1964"/>
            <a:chExt cx="452" cy="394"/>
          </a:xfrm>
        </p:grpSpPr>
        <p:sp>
          <p:nvSpPr>
            <p:cNvPr id="120886" name="Rectangle 54"/>
            <p:cNvSpPr>
              <a:spLocks noChangeArrowheads="1"/>
            </p:cNvSpPr>
            <p:nvPr/>
          </p:nvSpPr>
          <p:spPr bwMode="auto">
            <a:xfrm>
              <a:off x="1491" y="2127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OP-1</a:t>
              </a:r>
            </a:p>
          </p:txBody>
        </p: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1609" y="1964"/>
              <a:ext cx="185" cy="162"/>
              <a:chOff x="1609" y="1964"/>
              <a:chExt cx="185" cy="162"/>
            </a:xfrm>
          </p:grpSpPr>
          <p:sp>
            <p:nvSpPr>
              <p:cNvPr id="120887" name="Line 55"/>
              <p:cNvSpPr>
                <a:spLocks noChangeShapeType="1"/>
              </p:cNvSpPr>
              <p:nvPr/>
            </p:nvSpPr>
            <p:spPr bwMode="auto">
              <a:xfrm flipH="1">
                <a:off x="1609" y="1964"/>
                <a:ext cx="93" cy="1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88" name="Line 56"/>
              <p:cNvSpPr>
                <a:spLocks noChangeShapeType="1"/>
              </p:cNvSpPr>
              <p:nvPr/>
            </p:nvSpPr>
            <p:spPr bwMode="auto">
              <a:xfrm>
                <a:off x="1701" y="1969"/>
                <a:ext cx="93" cy="1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89" name="Line 57"/>
              <p:cNvSpPr>
                <a:spLocks noChangeShapeType="1"/>
              </p:cNvSpPr>
              <p:nvPr/>
            </p:nvSpPr>
            <p:spPr bwMode="auto">
              <a:xfrm flipH="1">
                <a:off x="1609" y="2121"/>
                <a:ext cx="1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2065338" y="2047875"/>
            <a:ext cx="717550" cy="590550"/>
            <a:chOff x="1301" y="1290"/>
            <a:chExt cx="452" cy="372"/>
          </a:xfrm>
        </p:grpSpPr>
        <p:sp>
          <p:nvSpPr>
            <p:cNvPr id="120892" name="Rectangle 60"/>
            <p:cNvSpPr>
              <a:spLocks noChangeArrowheads="1"/>
            </p:cNvSpPr>
            <p:nvPr/>
          </p:nvSpPr>
          <p:spPr bwMode="auto">
            <a:xfrm>
              <a:off x="1301" y="1431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OP-2</a:t>
              </a:r>
            </a:p>
          </p:txBody>
        </p:sp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1450" y="1290"/>
              <a:ext cx="185" cy="162"/>
              <a:chOff x="1450" y="1290"/>
              <a:chExt cx="185" cy="162"/>
            </a:xfrm>
          </p:grpSpPr>
          <p:sp>
            <p:nvSpPr>
              <p:cNvPr id="120893" name="Line 61"/>
              <p:cNvSpPr>
                <a:spLocks noChangeShapeType="1"/>
              </p:cNvSpPr>
              <p:nvPr/>
            </p:nvSpPr>
            <p:spPr bwMode="auto">
              <a:xfrm flipH="1">
                <a:off x="1450" y="1290"/>
                <a:ext cx="93" cy="1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4" name="Line 62"/>
              <p:cNvSpPr>
                <a:spLocks noChangeShapeType="1"/>
              </p:cNvSpPr>
              <p:nvPr/>
            </p:nvSpPr>
            <p:spPr bwMode="auto">
              <a:xfrm>
                <a:off x="1542" y="1295"/>
                <a:ext cx="93" cy="1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5" name="Line 63"/>
              <p:cNvSpPr>
                <a:spLocks noChangeShapeType="1"/>
              </p:cNvSpPr>
              <p:nvPr/>
            </p:nvSpPr>
            <p:spPr bwMode="auto">
              <a:xfrm flipH="1">
                <a:off x="1450" y="1447"/>
                <a:ext cx="1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0898" name="Rectangle 66"/>
          <p:cNvSpPr>
            <a:spLocks noChangeArrowheads="1"/>
          </p:cNvSpPr>
          <p:nvPr/>
        </p:nvSpPr>
        <p:spPr bwMode="auto">
          <a:xfrm>
            <a:off x="950913" y="2862263"/>
            <a:ext cx="145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Friendly</a:t>
            </a:r>
          </a:p>
          <a:p>
            <a:r>
              <a:rPr lang="en-US" sz="1800"/>
              <a:t>force or fires</a:t>
            </a:r>
          </a:p>
          <a:p>
            <a:r>
              <a:rPr lang="en-US" sz="1800"/>
              <a:t>cover TAI</a:t>
            </a:r>
          </a:p>
        </p:txBody>
      </p:sp>
      <p:sp>
        <p:nvSpPr>
          <p:cNvPr id="120899" name="Line 67"/>
          <p:cNvSpPr>
            <a:spLocks noChangeShapeType="1"/>
          </p:cNvSpPr>
          <p:nvPr/>
        </p:nvSpPr>
        <p:spPr bwMode="auto">
          <a:xfrm>
            <a:off x="1839913" y="787400"/>
            <a:ext cx="2324100" cy="9525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00" name="Line 68"/>
          <p:cNvSpPr>
            <a:spLocks noChangeShapeType="1"/>
          </p:cNvSpPr>
          <p:nvPr/>
        </p:nvSpPr>
        <p:spPr bwMode="auto">
          <a:xfrm>
            <a:off x="1871663" y="1785938"/>
            <a:ext cx="2243137" cy="4143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01" name="Line 69"/>
          <p:cNvSpPr>
            <a:spLocks noChangeShapeType="1"/>
          </p:cNvSpPr>
          <p:nvPr/>
        </p:nvSpPr>
        <p:spPr bwMode="auto">
          <a:xfrm flipV="1">
            <a:off x="2289175" y="3582988"/>
            <a:ext cx="2205038" cy="55245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02" name="Line 70"/>
          <p:cNvSpPr>
            <a:spLocks noChangeShapeType="1"/>
          </p:cNvSpPr>
          <p:nvPr/>
        </p:nvSpPr>
        <p:spPr bwMode="auto">
          <a:xfrm>
            <a:off x="2314575" y="5153025"/>
            <a:ext cx="2181225" cy="28575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03" name="Freeform 71"/>
          <p:cNvSpPr>
            <a:spLocks/>
          </p:cNvSpPr>
          <p:nvPr/>
        </p:nvSpPr>
        <p:spPr bwMode="auto">
          <a:xfrm>
            <a:off x="6916738" y="2308225"/>
            <a:ext cx="754062" cy="769938"/>
          </a:xfrm>
          <a:custGeom>
            <a:avLst/>
            <a:gdLst/>
            <a:ahLst/>
            <a:cxnLst>
              <a:cxn ang="0">
                <a:pos x="135" y="154"/>
              </a:cxn>
              <a:cxn ang="0">
                <a:pos x="228" y="0"/>
              </a:cxn>
              <a:cxn ang="0">
                <a:pos x="293" y="163"/>
              </a:cxn>
              <a:cxn ang="0">
                <a:pos x="474" y="149"/>
              </a:cxn>
              <a:cxn ang="0">
                <a:pos x="362" y="312"/>
              </a:cxn>
              <a:cxn ang="0">
                <a:pos x="460" y="484"/>
              </a:cxn>
              <a:cxn ang="0">
                <a:pos x="228" y="358"/>
              </a:cxn>
              <a:cxn ang="0">
                <a:pos x="84" y="484"/>
              </a:cxn>
              <a:cxn ang="0">
                <a:pos x="158" y="265"/>
              </a:cxn>
              <a:cxn ang="0">
                <a:pos x="0" y="140"/>
              </a:cxn>
              <a:cxn ang="0">
                <a:pos x="135" y="154"/>
              </a:cxn>
            </a:cxnLst>
            <a:rect l="0" t="0" r="r" b="b"/>
            <a:pathLst>
              <a:path w="475" h="485">
                <a:moveTo>
                  <a:pt x="135" y="154"/>
                </a:moveTo>
                <a:lnTo>
                  <a:pt x="228" y="0"/>
                </a:lnTo>
                <a:lnTo>
                  <a:pt x="293" y="163"/>
                </a:lnTo>
                <a:lnTo>
                  <a:pt x="474" y="149"/>
                </a:lnTo>
                <a:lnTo>
                  <a:pt x="362" y="312"/>
                </a:lnTo>
                <a:lnTo>
                  <a:pt x="460" y="484"/>
                </a:lnTo>
                <a:lnTo>
                  <a:pt x="228" y="358"/>
                </a:lnTo>
                <a:lnTo>
                  <a:pt x="84" y="484"/>
                </a:lnTo>
                <a:lnTo>
                  <a:pt x="158" y="265"/>
                </a:lnTo>
                <a:lnTo>
                  <a:pt x="0" y="140"/>
                </a:lnTo>
                <a:lnTo>
                  <a:pt x="135" y="15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904" name="Freeform 72"/>
          <p:cNvSpPr>
            <a:spLocks/>
          </p:cNvSpPr>
          <p:nvPr/>
        </p:nvSpPr>
        <p:spPr bwMode="auto">
          <a:xfrm>
            <a:off x="4351338" y="1533525"/>
            <a:ext cx="776287" cy="369888"/>
          </a:xfrm>
          <a:custGeom>
            <a:avLst/>
            <a:gdLst/>
            <a:ahLst/>
            <a:cxnLst>
              <a:cxn ang="0">
                <a:pos x="488" y="112"/>
              </a:cxn>
              <a:cxn ang="0">
                <a:pos x="376" y="112"/>
              </a:cxn>
              <a:cxn ang="0">
                <a:pos x="280" y="0"/>
              </a:cxn>
              <a:cxn ang="0">
                <a:pos x="224" y="232"/>
              </a:cxn>
              <a:cxn ang="0">
                <a:pos x="136" y="104"/>
              </a:cxn>
              <a:cxn ang="0">
                <a:pos x="0" y="104"/>
              </a:cxn>
            </a:cxnLst>
            <a:rect l="0" t="0" r="r" b="b"/>
            <a:pathLst>
              <a:path w="489" h="233">
                <a:moveTo>
                  <a:pt x="488" y="112"/>
                </a:moveTo>
                <a:lnTo>
                  <a:pt x="376" y="112"/>
                </a:lnTo>
                <a:lnTo>
                  <a:pt x="280" y="0"/>
                </a:lnTo>
                <a:lnTo>
                  <a:pt x="224" y="232"/>
                </a:lnTo>
                <a:lnTo>
                  <a:pt x="136" y="104"/>
                </a:lnTo>
                <a:lnTo>
                  <a:pt x="0" y="104"/>
                </a:lnTo>
              </a:path>
            </a:pathLst>
          </a:custGeom>
          <a:noFill/>
          <a:ln w="12700" cap="rnd" cmpd="sng">
            <a:solidFill>
              <a:srgbClr val="33CC33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905" name="Freeform 73"/>
          <p:cNvSpPr>
            <a:spLocks/>
          </p:cNvSpPr>
          <p:nvPr/>
        </p:nvSpPr>
        <p:spPr bwMode="auto">
          <a:xfrm>
            <a:off x="4313238" y="4251325"/>
            <a:ext cx="776287" cy="369888"/>
          </a:xfrm>
          <a:custGeom>
            <a:avLst/>
            <a:gdLst/>
            <a:ahLst/>
            <a:cxnLst>
              <a:cxn ang="0">
                <a:pos x="488" y="112"/>
              </a:cxn>
              <a:cxn ang="0">
                <a:pos x="376" y="112"/>
              </a:cxn>
              <a:cxn ang="0">
                <a:pos x="280" y="0"/>
              </a:cxn>
              <a:cxn ang="0">
                <a:pos x="224" y="232"/>
              </a:cxn>
              <a:cxn ang="0">
                <a:pos x="136" y="104"/>
              </a:cxn>
              <a:cxn ang="0">
                <a:pos x="0" y="104"/>
              </a:cxn>
            </a:cxnLst>
            <a:rect l="0" t="0" r="r" b="b"/>
            <a:pathLst>
              <a:path w="489" h="233">
                <a:moveTo>
                  <a:pt x="488" y="112"/>
                </a:moveTo>
                <a:lnTo>
                  <a:pt x="376" y="112"/>
                </a:lnTo>
                <a:lnTo>
                  <a:pt x="280" y="0"/>
                </a:lnTo>
                <a:lnTo>
                  <a:pt x="224" y="232"/>
                </a:lnTo>
                <a:lnTo>
                  <a:pt x="136" y="104"/>
                </a:lnTo>
                <a:lnTo>
                  <a:pt x="0" y="104"/>
                </a:lnTo>
              </a:path>
            </a:pathLst>
          </a:custGeom>
          <a:noFill/>
          <a:ln w="12700" cap="rnd" cmpd="sng">
            <a:solidFill>
              <a:srgbClr val="33CC33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906" name="Rectangle 74"/>
          <p:cNvSpPr>
            <a:spLocks noChangeArrowheads="1"/>
          </p:cNvSpPr>
          <p:nvPr/>
        </p:nvSpPr>
        <p:spPr bwMode="auto">
          <a:xfrm>
            <a:off x="6022975" y="4256088"/>
            <a:ext cx="30241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u="sng">
                <a:solidFill>
                  <a:schemeClr val="tx2"/>
                </a:solidFill>
              </a:rPr>
              <a:t>Time</a:t>
            </a:r>
            <a:endParaRPr lang="en-US" sz="160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en-US" sz="1600">
                <a:solidFill>
                  <a:schemeClr val="tx2"/>
                </a:solidFill>
              </a:rPr>
              <a:t> Report Trigger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chemeClr val="tx2"/>
                </a:solidFill>
              </a:rPr>
              <a:t> Decide to Execute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chemeClr val="tx2"/>
                </a:solidFill>
              </a:rPr>
              <a:t> Order Execution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chemeClr val="tx2"/>
                </a:solidFill>
              </a:rPr>
              <a:t> Commit Obstacle </a:t>
            </a:r>
          </a:p>
          <a:p>
            <a:pPr>
              <a:buFontTx/>
              <a:buChar char=" "/>
            </a:pPr>
            <a:r>
              <a:rPr lang="en-US" sz="1600">
                <a:solidFill>
                  <a:schemeClr val="tx2"/>
                </a:solidFill>
              </a:rPr>
              <a:t>Emplacement Asset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chemeClr val="tx2"/>
                </a:solidFill>
              </a:rPr>
              <a:t> Move Obstacle Emplacement </a:t>
            </a:r>
          </a:p>
          <a:p>
            <a:pPr>
              <a:buFontTx/>
              <a:buChar char=" "/>
            </a:pPr>
            <a:r>
              <a:rPr lang="en-US" sz="1600">
                <a:solidFill>
                  <a:schemeClr val="tx2"/>
                </a:solidFill>
              </a:rPr>
              <a:t>Asset to Site</a:t>
            </a:r>
          </a:p>
        </p:txBody>
      </p:sp>
      <p:sp>
        <p:nvSpPr>
          <p:cNvPr id="120907" name="Rectangle 75"/>
          <p:cNvSpPr>
            <a:spLocks noChangeArrowheads="1"/>
          </p:cNvSpPr>
          <p:nvPr/>
        </p:nvSpPr>
        <p:spPr bwMode="auto">
          <a:xfrm>
            <a:off x="3024188" y="5341938"/>
            <a:ext cx="29416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u="sng"/>
              <a:t>Time</a:t>
            </a:r>
            <a:endParaRPr lang="en-US" sz="1600"/>
          </a:p>
          <a:p>
            <a:pPr>
              <a:buFontTx/>
              <a:buChar char="•"/>
            </a:pPr>
            <a:r>
              <a:rPr lang="en-US" sz="1600"/>
              <a:t>Time to Emplace Obstacle</a:t>
            </a:r>
          </a:p>
          <a:p>
            <a:pPr>
              <a:buFontTx/>
              <a:buChar char="•"/>
            </a:pPr>
            <a:r>
              <a:rPr lang="en-US" sz="1600"/>
              <a:t>Arming Time for SCATMINES</a:t>
            </a:r>
          </a:p>
        </p:txBody>
      </p:sp>
      <p:sp>
        <p:nvSpPr>
          <p:cNvPr id="120908" name="Rectangle 76"/>
          <p:cNvSpPr>
            <a:spLocks noChangeArrowheads="1"/>
          </p:cNvSpPr>
          <p:nvPr/>
        </p:nvSpPr>
        <p:spPr bwMode="auto">
          <a:xfrm>
            <a:off x="284163" y="4570413"/>
            <a:ext cx="18145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u="sng"/>
              <a:t>Time</a:t>
            </a:r>
            <a:endParaRPr lang="en-US" sz="1600"/>
          </a:p>
          <a:p>
            <a:pPr>
              <a:buFontTx/>
              <a:buChar char="•"/>
            </a:pPr>
            <a:r>
              <a:rPr lang="en-US" sz="1600"/>
              <a:t> Move friendly </a:t>
            </a:r>
          </a:p>
          <a:p>
            <a:pPr>
              <a:buFontTx/>
              <a:buChar char=" "/>
            </a:pPr>
            <a:r>
              <a:rPr lang="en-US" sz="1600"/>
              <a:t> force to</a:t>
            </a:r>
          </a:p>
          <a:p>
            <a:pPr>
              <a:buFontTx/>
              <a:buChar char=" "/>
            </a:pPr>
            <a:r>
              <a:rPr lang="en-US" sz="1600"/>
              <a:t> cover TAI</a:t>
            </a:r>
          </a:p>
          <a:p>
            <a:pPr>
              <a:buFontTx/>
              <a:buChar char="•"/>
            </a:pPr>
            <a:r>
              <a:rPr lang="en-US" sz="1600"/>
              <a:t> Occupy position </a:t>
            </a:r>
          </a:p>
          <a:p>
            <a:pPr>
              <a:buFontTx/>
              <a:buChar char=" "/>
            </a:pPr>
            <a:r>
              <a:rPr lang="en-US" sz="1600"/>
              <a:t> to cover TAI </a:t>
            </a:r>
          </a:p>
          <a:p>
            <a:pPr>
              <a:buFontTx/>
              <a:buChar char=" "/>
            </a:pPr>
            <a:r>
              <a:rPr lang="en-US" sz="1600"/>
              <a:t> or commit fires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1955800" y="227013"/>
            <a:ext cx="548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200"/>
              <a:t>Situational Obstacle Planning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5462588" y="2290763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Trigger</a:t>
            </a: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3081338" y="2687638"/>
            <a:ext cx="1020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Observer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027363" y="1909763"/>
            <a:ext cx="1020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Alternate</a:t>
            </a:r>
          </a:p>
          <a:p>
            <a:r>
              <a:rPr lang="en-US" sz="1600"/>
              <a:t>Observer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4267200" y="903288"/>
            <a:ext cx="904875" cy="1146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4214813" y="3221038"/>
            <a:ext cx="903287" cy="1146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83" name="Rectangle 11"/>
          <p:cNvSpPr>
            <a:spLocks noChangeArrowheads="1"/>
          </p:cNvSpPr>
          <p:nvPr/>
        </p:nvSpPr>
        <p:spPr bwMode="auto">
          <a:xfrm>
            <a:off x="7386638" y="1290638"/>
            <a:ext cx="903287" cy="1146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78425" y="2941638"/>
            <a:ext cx="2144713" cy="1062037"/>
            <a:chOff x="3262" y="1853"/>
            <a:chExt cx="1351" cy="669"/>
          </a:xfrm>
        </p:grpSpPr>
        <p:sp>
          <p:nvSpPr>
            <p:cNvPr id="207885" name="Arc 13"/>
            <p:cNvSpPr>
              <a:spLocks/>
            </p:cNvSpPr>
            <p:nvPr/>
          </p:nvSpPr>
          <p:spPr bwMode="auto">
            <a:xfrm>
              <a:off x="3499" y="1853"/>
              <a:ext cx="1109" cy="39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6" name="Line 14"/>
            <p:cNvSpPr>
              <a:spLocks noChangeShapeType="1"/>
            </p:cNvSpPr>
            <p:nvPr/>
          </p:nvSpPr>
          <p:spPr bwMode="auto">
            <a:xfrm flipV="1">
              <a:off x="3262" y="2182"/>
              <a:ext cx="232" cy="157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7" name="Line 15"/>
            <p:cNvSpPr>
              <a:spLocks noChangeShapeType="1"/>
            </p:cNvSpPr>
            <p:nvPr/>
          </p:nvSpPr>
          <p:spPr bwMode="auto">
            <a:xfrm flipH="1" flipV="1">
              <a:off x="3262" y="2339"/>
              <a:ext cx="227" cy="183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8" name="Line 16"/>
            <p:cNvSpPr>
              <a:spLocks noChangeShapeType="1"/>
            </p:cNvSpPr>
            <p:nvPr/>
          </p:nvSpPr>
          <p:spPr bwMode="auto">
            <a:xfrm>
              <a:off x="3496" y="2185"/>
              <a:ext cx="0" cy="63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9" name="Line 17"/>
            <p:cNvSpPr>
              <a:spLocks noChangeShapeType="1"/>
            </p:cNvSpPr>
            <p:nvPr/>
          </p:nvSpPr>
          <p:spPr bwMode="auto">
            <a:xfrm>
              <a:off x="3489" y="2451"/>
              <a:ext cx="0" cy="68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0" name="Arc 18"/>
            <p:cNvSpPr>
              <a:spLocks/>
            </p:cNvSpPr>
            <p:nvPr/>
          </p:nvSpPr>
          <p:spPr bwMode="auto">
            <a:xfrm>
              <a:off x="3494" y="2218"/>
              <a:ext cx="1119" cy="23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199063" y="1087438"/>
            <a:ext cx="2146300" cy="1063625"/>
            <a:chOff x="3275" y="685"/>
            <a:chExt cx="1352" cy="670"/>
          </a:xfrm>
        </p:grpSpPr>
        <p:sp>
          <p:nvSpPr>
            <p:cNvPr id="207892" name="Arc 20"/>
            <p:cNvSpPr>
              <a:spLocks/>
            </p:cNvSpPr>
            <p:nvPr/>
          </p:nvSpPr>
          <p:spPr bwMode="auto">
            <a:xfrm>
              <a:off x="3512" y="960"/>
              <a:ext cx="1109" cy="395"/>
            </a:xfrm>
            <a:custGeom>
              <a:avLst/>
              <a:gdLst>
                <a:gd name="G0" fmla="+- 19 0 0"/>
                <a:gd name="G1" fmla="+- 21600 0 0"/>
                <a:gd name="G2" fmla="+- 21600 0 0"/>
                <a:gd name="T0" fmla="*/ 0 w 21619"/>
                <a:gd name="T1" fmla="*/ 0 h 21600"/>
                <a:gd name="T2" fmla="*/ 21619 w 21619"/>
                <a:gd name="T3" fmla="*/ 21600 h 21600"/>
                <a:gd name="T4" fmla="*/ 19 w 2161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19" h="21600" fill="none" extrusionOk="0">
                  <a:moveTo>
                    <a:pt x="0" y="0"/>
                  </a:moveTo>
                  <a:cubicBezTo>
                    <a:pt x="6" y="0"/>
                    <a:pt x="12" y="-1"/>
                    <a:pt x="19" y="0"/>
                  </a:cubicBezTo>
                  <a:cubicBezTo>
                    <a:pt x="11948" y="0"/>
                    <a:pt x="21619" y="9670"/>
                    <a:pt x="21619" y="21600"/>
                  </a:cubicBezTo>
                </a:path>
                <a:path w="21619" h="21600" stroke="0" extrusionOk="0">
                  <a:moveTo>
                    <a:pt x="0" y="0"/>
                  </a:moveTo>
                  <a:cubicBezTo>
                    <a:pt x="6" y="0"/>
                    <a:pt x="12" y="-1"/>
                    <a:pt x="19" y="0"/>
                  </a:cubicBezTo>
                  <a:cubicBezTo>
                    <a:pt x="11948" y="0"/>
                    <a:pt x="21619" y="9670"/>
                    <a:pt x="21619" y="21600"/>
                  </a:cubicBezTo>
                  <a:lnTo>
                    <a:pt x="19" y="21600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3" name="Line 21"/>
            <p:cNvSpPr>
              <a:spLocks noChangeShapeType="1"/>
            </p:cNvSpPr>
            <p:nvPr/>
          </p:nvSpPr>
          <p:spPr bwMode="auto">
            <a:xfrm>
              <a:off x="3275" y="867"/>
              <a:ext cx="232" cy="157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4" name="Line 22"/>
            <p:cNvSpPr>
              <a:spLocks noChangeShapeType="1"/>
            </p:cNvSpPr>
            <p:nvPr/>
          </p:nvSpPr>
          <p:spPr bwMode="auto">
            <a:xfrm flipH="1">
              <a:off x="3275" y="685"/>
              <a:ext cx="227" cy="182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5" name="Line 23"/>
            <p:cNvSpPr>
              <a:spLocks noChangeShapeType="1"/>
            </p:cNvSpPr>
            <p:nvPr/>
          </p:nvSpPr>
          <p:spPr bwMode="auto">
            <a:xfrm flipV="1">
              <a:off x="3509" y="959"/>
              <a:ext cx="0" cy="63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6" name="Line 24"/>
            <p:cNvSpPr>
              <a:spLocks noChangeShapeType="1"/>
            </p:cNvSpPr>
            <p:nvPr/>
          </p:nvSpPr>
          <p:spPr bwMode="auto">
            <a:xfrm flipV="1">
              <a:off x="3502" y="688"/>
              <a:ext cx="0" cy="68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7" name="Arc 25"/>
            <p:cNvSpPr>
              <a:spLocks/>
            </p:cNvSpPr>
            <p:nvPr/>
          </p:nvSpPr>
          <p:spPr bwMode="auto">
            <a:xfrm>
              <a:off x="3507" y="757"/>
              <a:ext cx="1120" cy="233"/>
            </a:xfrm>
            <a:custGeom>
              <a:avLst/>
              <a:gdLst>
                <a:gd name="G0" fmla="+- 19 0 0"/>
                <a:gd name="G1" fmla="+- 21600 0 0"/>
                <a:gd name="G2" fmla="+- 21600 0 0"/>
                <a:gd name="T0" fmla="*/ 0 w 21619"/>
                <a:gd name="T1" fmla="*/ 0 h 21600"/>
                <a:gd name="T2" fmla="*/ 21619 w 21619"/>
                <a:gd name="T3" fmla="*/ 21600 h 21600"/>
                <a:gd name="T4" fmla="*/ 19 w 2161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19" h="21600" fill="none" extrusionOk="0">
                  <a:moveTo>
                    <a:pt x="0" y="0"/>
                  </a:moveTo>
                  <a:cubicBezTo>
                    <a:pt x="6" y="0"/>
                    <a:pt x="12" y="-1"/>
                    <a:pt x="19" y="0"/>
                  </a:cubicBezTo>
                  <a:cubicBezTo>
                    <a:pt x="11948" y="0"/>
                    <a:pt x="21619" y="9670"/>
                    <a:pt x="21619" y="21600"/>
                  </a:cubicBezTo>
                </a:path>
                <a:path w="21619" h="21600" stroke="0" extrusionOk="0">
                  <a:moveTo>
                    <a:pt x="0" y="0"/>
                  </a:moveTo>
                  <a:cubicBezTo>
                    <a:pt x="6" y="0"/>
                    <a:pt x="12" y="-1"/>
                    <a:pt x="19" y="0"/>
                  </a:cubicBezTo>
                  <a:cubicBezTo>
                    <a:pt x="11948" y="0"/>
                    <a:pt x="21619" y="9670"/>
                    <a:pt x="21619" y="21600"/>
                  </a:cubicBezTo>
                  <a:lnTo>
                    <a:pt x="19" y="21600"/>
                  </a:lnTo>
                  <a:close/>
                </a:path>
              </a:pathLst>
            </a:custGeom>
            <a:noFill/>
            <a:ln w="12700" cap="rnd">
              <a:solidFill>
                <a:srgbClr val="FF0033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12" name="Rectangle 40"/>
          <p:cNvSpPr>
            <a:spLocks noChangeArrowheads="1"/>
          </p:cNvSpPr>
          <p:nvPr/>
        </p:nvSpPr>
        <p:spPr bwMode="auto">
          <a:xfrm>
            <a:off x="4365625" y="1062038"/>
            <a:ext cx="617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TAI-1</a:t>
            </a:r>
          </a:p>
        </p:txBody>
      </p:sp>
      <p:sp>
        <p:nvSpPr>
          <p:cNvPr id="207913" name="Rectangle 41"/>
          <p:cNvSpPr>
            <a:spLocks noChangeArrowheads="1"/>
          </p:cNvSpPr>
          <p:nvPr/>
        </p:nvSpPr>
        <p:spPr bwMode="auto">
          <a:xfrm>
            <a:off x="4297363" y="3351213"/>
            <a:ext cx="617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TAI-2</a:t>
            </a:r>
          </a:p>
        </p:txBody>
      </p:sp>
      <p:sp>
        <p:nvSpPr>
          <p:cNvPr id="207914" name="Rectangle 42"/>
          <p:cNvSpPr>
            <a:spLocks noChangeArrowheads="1"/>
          </p:cNvSpPr>
          <p:nvPr/>
        </p:nvSpPr>
        <p:spPr bwMode="auto">
          <a:xfrm>
            <a:off x="7497763" y="1978025"/>
            <a:ext cx="63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NAI-1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890588" y="2393950"/>
            <a:ext cx="581025" cy="527050"/>
            <a:chOff x="561" y="1508"/>
            <a:chExt cx="366" cy="332"/>
          </a:xfrm>
        </p:grpSpPr>
        <p:sp>
          <p:nvSpPr>
            <p:cNvPr id="207916" name="Rectangle 44"/>
            <p:cNvSpPr>
              <a:spLocks noChangeArrowheads="1"/>
            </p:cNvSpPr>
            <p:nvPr/>
          </p:nvSpPr>
          <p:spPr bwMode="auto">
            <a:xfrm>
              <a:off x="564" y="1563"/>
              <a:ext cx="363" cy="2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7" name="Line 45"/>
            <p:cNvSpPr>
              <a:spLocks noChangeShapeType="1"/>
            </p:cNvSpPr>
            <p:nvPr/>
          </p:nvSpPr>
          <p:spPr bwMode="auto">
            <a:xfrm flipV="1">
              <a:off x="743" y="1521"/>
              <a:ext cx="0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8" name="Line 46"/>
            <p:cNvSpPr>
              <a:spLocks noChangeShapeType="1"/>
            </p:cNvSpPr>
            <p:nvPr/>
          </p:nvSpPr>
          <p:spPr bwMode="auto">
            <a:xfrm flipH="1">
              <a:off x="562" y="1562"/>
              <a:ext cx="364" cy="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9" name="Line 47"/>
            <p:cNvSpPr>
              <a:spLocks noChangeShapeType="1"/>
            </p:cNvSpPr>
            <p:nvPr/>
          </p:nvSpPr>
          <p:spPr bwMode="auto">
            <a:xfrm>
              <a:off x="561" y="1561"/>
              <a:ext cx="363" cy="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0" name="Line 48"/>
            <p:cNvSpPr>
              <a:spLocks noChangeShapeType="1"/>
            </p:cNvSpPr>
            <p:nvPr/>
          </p:nvSpPr>
          <p:spPr bwMode="auto">
            <a:xfrm flipV="1">
              <a:off x="726" y="150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1" name="Line 49"/>
            <p:cNvSpPr>
              <a:spLocks noChangeShapeType="1"/>
            </p:cNvSpPr>
            <p:nvPr/>
          </p:nvSpPr>
          <p:spPr bwMode="auto">
            <a:xfrm flipV="1">
              <a:off x="760" y="150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2" name="Line 50"/>
            <p:cNvSpPr>
              <a:spLocks noChangeShapeType="1"/>
            </p:cNvSpPr>
            <p:nvPr/>
          </p:nvSpPr>
          <p:spPr bwMode="auto">
            <a:xfrm flipH="1">
              <a:off x="725" y="1510"/>
              <a:ext cx="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3" name="Oval 51"/>
            <p:cNvSpPr>
              <a:spLocks noChangeArrowheads="1"/>
            </p:cNvSpPr>
            <p:nvPr/>
          </p:nvSpPr>
          <p:spPr bwMode="auto">
            <a:xfrm>
              <a:off x="605" y="1630"/>
              <a:ext cx="273" cy="1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24" name="Rectangle 52"/>
          <p:cNvSpPr>
            <a:spLocks noChangeArrowheads="1"/>
          </p:cNvSpPr>
          <p:nvPr/>
        </p:nvSpPr>
        <p:spPr bwMode="auto">
          <a:xfrm rot="600000">
            <a:off x="5540375" y="1333500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rgbClr val="FF0033"/>
                </a:solidFill>
              </a:rPr>
              <a:t>Enemy Mvmt Time</a:t>
            </a:r>
          </a:p>
        </p:txBody>
      </p:sp>
      <p:sp>
        <p:nvSpPr>
          <p:cNvPr id="207925" name="Rectangle 53"/>
          <p:cNvSpPr>
            <a:spLocks noChangeArrowheads="1"/>
          </p:cNvSpPr>
          <p:nvPr/>
        </p:nvSpPr>
        <p:spPr bwMode="auto">
          <a:xfrm rot="21060000">
            <a:off x="5545138" y="3536950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rgbClr val="FF0033"/>
                </a:solidFill>
              </a:rPr>
              <a:t>Enemy Mvmt Time</a:t>
            </a:r>
          </a:p>
        </p:txBody>
      </p:sp>
      <p:sp>
        <p:nvSpPr>
          <p:cNvPr id="207926" name="Rectangle 54"/>
          <p:cNvSpPr>
            <a:spLocks noChangeArrowheads="1"/>
          </p:cNvSpPr>
          <p:nvPr/>
        </p:nvSpPr>
        <p:spPr bwMode="auto">
          <a:xfrm>
            <a:off x="6713538" y="2266950"/>
            <a:ext cx="47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DP-1</a:t>
            </a: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2697163" y="2711450"/>
            <a:ext cx="598487" cy="573088"/>
            <a:chOff x="1699" y="1708"/>
            <a:chExt cx="377" cy="361"/>
          </a:xfrm>
        </p:grpSpPr>
        <p:sp>
          <p:nvSpPr>
            <p:cNvPr id="207928" name="Rectangle 56"/>
            <p:cNvSpPr>
              <a:spLocks noChangeArrowheads="1"/>
            </p:cNvSpPr>
            <p:nvPr/>
          </p:nvSpPr>
          <p:spPr bwMode="auto">
            <a:xfrm>
              <a:off x="1699" y="1877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/>
                <a:t>OP-1</a:t>
              </a:r>
            </a:p>
          </p:txBody>
        </p:sp>
        <p:grpSp>
          <p:nvGrpSpPr>
            <p:cNvPr id="6" name="Group 57"/>
            <p:cNvGrpSpPr>
              <a:grpSpLocks/>
            </p:cNvGrpSpPr>
            <p:nvPr/>
          </p:nvGrpSpPr>
          <p:grpSpPr bwMode="auto">
            <a:xfrm>
              <a:off x="1798" y="1708"/>
              <a:ext cx="162" cy="139"/>
              <a:chOff x="1798" y="1708"/>
              <a:chExt cx="162" cy="139"/>
            </a:xfrm>
          </p:grpSpPr>
          <p:sp>
            <p:nvSpPr>
              <p:cNvPr id="207930" name="Line 58"/>
              <p:cNvSpPr>
                <a:spLocks noChangeShapeType="1"/>
              </p:cNvSpPr>
              <p:nvPr/>
            </p:nvSpPr>
            <p:spPr bwMode="auto">
              <a:xfrm flipH="1">
                <a:off x="1798" y="1708"/>
                <a:ext cx="83" cy="1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31" name="Line 59"/>
              <p:cNvSpPr>
                <a:spLocks noChangeShapeType="1"/>
              </p:cNvSpPr>
              <p:nvPr/>
            </p:nvSpPr>
            <p:spPr bwMode="auto">
              <a:xfrm>
                <a:off x="1877" y="1712"/>
                <a:ext cx="83" cy="1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32" name="Line 60"/>
              <p:cNvSpPr>
                <a:spLocks noChangeShapeType="1"/>
              </p:cNvSpPr>
              <p:nvPr/>
            </p:nvSpPr>
            <p:spPr bwMode="auto">
              <a:xfrm flipH="1">
                <a:off x="1798" y="1843"/>
                <a:ext cx="1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2438400" y="1808163"/>
            <a:ext cx="598488" cy="542925"/>
            <a:chOff x="1536" y="1139"/>
            <a:chExt cx="377" cy="342"/>
          </a:xfrm>
        </p:grpSpPr>
        <p:sp>
          <p:nvSpPr>
            <p:cNvPr id="207934" name="Rectangle 62"/>
            <p:cNvSpPr>
              <a:spLocks noChangeArrowheads="1"/>
            </p:cNvSpPr>
            <p:nvPr/>
          </p:nvSpPr>
          <p:spPr bwMode="auto">
            <a:xfrm>
              <a:off x="1536" y="1289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/>
                <a:t>OP-2</a:t>
              </a:r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662" y="1139"/>
              <a:ext cx="161" cy="139"/>
              <a:chOff x="1662" y="1139"/>
              <a:chExt cx="161" cy="139"/>
            </a:xfrm>
          </p:grpSpPr>
          <p:sp>
            <p:nvSpPr>
              <p:cNvPr id="207936" name="Line 64"/>
              <p:cNvSpPr>
                <a:spLocks noChangeShapeType="1"/>
              </p:cNvSpPr>
              <p:nvPr/>
            </p:nvSpPr>
            <p:spPr bwMode="auto">
              <a:xfrm flipH="1">
                <a:off x="1662" y="1139"/>
                <a:ext cx="82" cy="1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37" name="Line 65"/>
              <p:cNvSpPr>
                <a:spLocks noChangeShapeType="1"/>
              </p:cNvSpPr>
              <p:nvPr/>
            </p:nvSpPr>
            <p:spPr bwMode="auto">
              <a:xfrm>
                <a:off x="1741" y="1143"/>
                <a:ext cx="82" cy="1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38" name="Line 66"/>
              <p:cNvSpPr>
                <a:spLocks noChangeShapeType="1"/>
              </p:cNvSpPr>
              <p:nvPr/>
            </p:nvSpPr>
            <p:spPr bwMode="auto">
              <a:xfrm flipH="1">
                <a:off x="1662" y="1274"/>
                <a:ext cx="1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7939" name="Rectangle 67"/>
          <p:cNvSpPr>
            <a:spLocks noChangeArrowheads="1"/>
          </p:cNvSpPr>
          <p:nvPr/>
        </p:nvSpPr>
        <p:spPr bwMode="auto">
          <a:xfrm>
            <a:off x="1481138" y="2544763"/>
            <a:ext cx="1168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Friendly</a:t>
            </a:r>
          </a:p>
          <a:p>
            <a:r>
              <a:rPr lang="en-US" sz="1400"/>
              <a:t>force or fires</a:t>
            </a:r>
          </a:p>
          <a:p>
            <a:r>
              <a:rPr lang="en-US" sz="1400"/>
              <a:t>cover TAI</a:t>
            </a:r>
          </a:p>
        </p:txBody>
      </p: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1025525" y="742950"/>
            <a:ext cx="3502025" cy="3714750"/>
            <a:chOff x="646" y="468"/>
            <a:chExt cx="2206" cy="2340"/>
          </a:xfrm>
        </p:grpSpPr>
        <p:sp>
          <p:nvSpPr>
            <p:cNvPr id="207881" name="Oval 9"/>
            <p:cNvSpPr>
              <a:spLocks noChangeArrowheads="1"/>
            </p:cNvSpPr>
            <p:nvPr/>
          </p:nvSpPr>
          <p:spPr bwMode="auto">
            <a:xfrm>
              <a:off x="1273" y="502"/>
              <a:ext cx="281" cy="478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2" name="Oval 10"/>
            <p:cNvSpPr>
              <a:spLocks noChangeArrowheads="1"/>
            </p:cNvSpPr>
            <p:nvPr/>
          </p:nvSpPr>
          <p:spPr bwMode="auto">
            <a:xfrm>
              <a:off x="1533" y="2283"/>
              <a:ext cx="281" cy="478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786" y="692"/>
              <a:ext cx="441" cy="858"/>
              <a:chOff x="786" y="692"/>
              <a:chExt cx="441" cy="858"/>
            </a:xfrm>
          </p:grpSpPr>
          <p:sp>
            <p:nvSpPr>
              <p:cNvPr id="207899" name="Arc 27"/>
              <p:cNvSpPr>
                <a:spLocks/>
              </p:cNvSpPr>
              <p:nvPr/>
            </p:nvSpPr>
            <p:spPr bwMode="auto">
              <a:xfrm rot="18780000">
                <a:off x="635" y="1056"/>
                <a:ext cx="735" cy="25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71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81"/>
                      <a:pt x="9652" y="16"/>
                      <a:pt x="21571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81"/>
                      <a:pt x="9652" y="16"/>
                      <a:pt x="21571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00" name="Line 28"/>
              <p:cNvSpPr>
                <a:spLocks noChangeShapeType="1"/>
              </p:cNvSpPr>
              <p:nvPr/>
            </p:nvSpPr>
            <p:spPr bwMode="auto">
              <a:xfrm flipH="1">
                <a:off x="1197" y="694"/>
                <a:ext cx="30" cy="17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01" name="Line 29"/>
              <p:cNvSpPr>
                <a:spLocks noChangeShapeType="1"/>
              </p:cNvSpPr>
              <p:nvPr/>
            </p:nvSpPr>
            <p:spPr bwMode="auto">
              <a:xfrm flipV="1">
                <a:off x="1031" y="694"/>
                <a:ext cx="196" cy="2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02" name="Line 30"/>
              <p:cNvSpPr>
                <a:spLocks noChangeShapeType="1"/>
              </p:cNvSpPr>
              <p:nvPr/>
            </p:nvSpPr>
            <p:spPr bwMode="auto">
              <a:xfrm flipH="1" flipV="1">
                <a:off x="1164" y="840"/>
                <a:ext cx="30" cy="2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03" name="Line 31"/>
              <p:cNvSpPr>
                <a:spLocks noChangeShapeType="1"/>
              </p:cNvSpPr>
              <p:nvPr/>
            </p:nvSpPr>
            <p:spPr bwMode="auto">
              <a:xfrm flipH="1" flipV="1">
                <a:off x="1032" y="722"/>
                <a:ext cx="34" cy="3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04" name="Arc 32"/>
              <p:cNvSpPr>
                <a:spLocks/>
              </p:cNvSpPr>
              <p:nvPr/>
            </p:nvSpPr>
            <p:spPr bwMode="auto">
              <a:xfrm rot="7980000">
                <a:off x="491" y="987"/>
                <a:ext cx="741" cy="152"/>
              </a:xfrm>
              <a:custGeom>
                <a:avLst/>
                <a:gdLst>
                  <a:gd name="G0" fmla="+- 29 0 0"/>
                  <a:gd name="G1" fmla="+- 144 0 0"/>
                  <a:gd name="G2" fmla="+- 21600 0 0"/>
                  <a:gd name="T0" fmla="*/ 21629 w 21629"/>
                  <a:gd name="T1" fmla="*/ 0 h 21744"/>
                  <a:gd name="T2" fmla="*/ 0 w 21629"/>
                  <a:gd name="T3" fmla="*/ 21744 h 21744"/>
                  <a:gd name="T4" fmla="*/ 29 w 21629"/>
                  <a:gd name="T5" fmla="*/ 144 h 2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29" h="21744" fill="none" extrusionOk="0">
                    <a:moveTo>
                      <a:pt x="21628" y="0"/>
                    </a:moveTo>
                    <a:cubicBezTo>
                      <a:pt x="21628" y="48"/>
                      <a:pt x="21629" y="96"/>
                      <a:pt x="21629" y="144"/>
                    </a:cubicBezTo>
                    <a:cubicBezTo>
                      <a:pt x="21629" y="12073"/>
                      <a:pt x="11958" y="21744"/>
                      <a:pt x="29" y="21744"/>
                    </a:cubicBezTo>
                    <a:cubicBezTo>
                      <a:pt x="19" y="21744"/>
                      <a:pt x="9" y="21743"/>
                      <a:pt x="0" y="21743"/>
                    </a:cubicBezTo>
                  </a:path>
                  <a:path w="21629" h="21744" stroke="0" extrusionOk="0">
                    <a:moveTo>
                      <a:pt x="21628" y="0"/>
                    </a:moveTo>
                    <a:cubicBezTo>
                      <a:pt x="21628" y="48"/>
                      <a:pt x="21629" y="96"/>
                      <a:pt x="21629" y="144"/>
                    </a:cubicBezTo>
                    <a:cubicBezTo>
                      <a:pt x="21629" y="12073"/>
                      <a:pt x="11958" y="21744"/>
                      <a:pt x="29" y="21744"/>
                    </a:cubicBezTo>
                    <a:cubicBezTo>
                      <a:pt x="19" y="21744"/>
                      <a:pt x="9" y="21743"/>
                      <a:pt x="0" y="21743"/>
                    </a:cubicBezTo>
                    <a:lnTo>
                      <a:pt x="29" y="144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646" y="2014"/>
              <a:ext cx="846" cy="513"/>
              <a:chOff x="646" y="2014"/>
              <a:chExt cx="846" cy="513"/>
            </a:xfrm>
          </p:grpSpPr>
          <p:sp>
            <p:nvSpPr>
              <p:cNvPr id="207906" name="Arc 34"/>
              <p:cNvSpPr>
                <a:spLocks/>
              </p:cNvSpPr>
              <p:nvPr/>
            </p:nvSpPr>
            <p:spPr bwMode="auto">
              <a:xfrm rot="12240000">
                <a:off x="734" y="2014"/>
                <a:ext cx="735" cy="243"/>
              </a:xfrm>
              <a:custGeom>
                <a:avLst/>
                <a:gdLst>
                  <a:gd name="G0" fmla="+- 29 0 0"/>
                  <a:gd name="G1" fmla="+- 21600 0 0"/>
                  <a:gd name="G2" fmla="+- 21600 0 0"/>
                  <a:gd name="T0" fmla="*/ 0 w 21629"/>
                  <a:gd name="T1" fmla="*/ 0 h 21600"/>
                  <a:gd name="T2" fmla="*/ 21629 w 21629"/>
                  <a:gd name="T3" fmla="*/ 21511 h 21600"/>
                  <a:gd name="T4" fmla="*/ 29 w 2162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29" h="21600" fill="none" extrusionOk="0">
                    <a:moveTo>
                      <a:pt x="0" y="0"/>
                    </a:moveTo>
                    <a:cubicBezTo>
                      <a:pt x="9" y="0"/>
                      <a:pt x="19" y="-1"/>
                      <a:pt x="29" y="0"/>
                    </a:cubicBezTo>
                    <a:cubicBezTo>
                      <a:pt x="11923" y="0"/>
                      <a:pt x="21579" y="9616"/>
                      <a:pt x="21628" y="21511"/>
                    </a:cubicBezTo>
                  </a:path>
                  <a:path w="21629" h="21600" stroke="0" extrusionOk="0">
                    <a:moveTo>
                      <a:pt x="0" y="0"/>
                    </a:moveTo>
                    <a:cubicBezTo>
                      <a:pt x="9" y="0"/>
                      <a:pt x="19" y="-1"/>
                      <a:pt x="29" y="0"/>
                    </a:cubicBezTo>
                    <a:cubicBezTo>
                      <a:pt x="11923" y="0"/>
                      <a:pt x="21579" y="9616"/>
                      <a:pt x="21628" y="21511"/>
                    </a:cubicBezTo>
                    <a:lnTo>
                      <a:pt x="29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07" name="Line 35"/>
              <p:cNvSpPr>
                <a:spLocks noChangeShapeType="1"/>
              </p:cNvSpPr>
              <p:nvPr/>
            </p:nvSpPr>
            <p:spPr bwMode="auto">
              <a:xfrm flipH="1" flipV="1">
                <a:off x="1399" y="2334"/>
                <a:ext cx="93" cy="14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08" name="Line 36"/>
              <p:cNvSpPr>
                <a:spLocks noChangeShapeType="1"/>
              </p:cNvSpPr>
              <p:nvPr/>
            </p:nvSpPr>
            <p:spPr bwMode="auto">
              <a:xfrm flipV="1">
                <a:off x="1301" y="2474"/>
                <a:ext cx="191" cy="5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09" name="Line 37"/>
              <p:cNvSpPr>
                <a:spLocks noChangeShapeType="1"/>
              </p:cNvSpPr>
              <p:nvPr/>
            </p:nvSpPr>
            <p:spPr bwMode="auto">
              <a:xfrm flipH="1">
                <a:off x="1379" y="2337"/>
                <a:ext cx="18" cy="3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10" name="Line 38"/>
              <p:cNvSpPr>
                <a:spLocks noChangeShapeType="1"/>
              </p:cNvSpPr>
              <p:nvPr/>
            </p:nvSpPr>
            <p:spPr bwMode="auto">
              <a:xfrm flipH="1">
                <a:off x="1302" y="2485"/>
                <a:ext cx="20" cy="4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11" name="Arc 39"/>
              <p:cNvSpPr>
                <a:spLocks/>
              </p:cNvSpPr>
              <p:nvPr/>
            </p:nvSpPr>
            <p:spPr bwMode="auto">
              <a:xfrm rot="1440000">
                <a:off x="646" y="2221"/>
                <a:ext cx="741" cy="143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571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571" y="21599"/>
                    </a:moveTo>
                    <a:cubicBezTo>
                      <a:pt x="9652" y="21583"/>
                      <a:pt x="0" y="11918"/>
                      <a:pt x="0" y="0"/>
                    </a:cubicBezTo>
                  </a:path>
                  <a:path w="21600" h="21600" stroke="0" extrusionOk="0">
                    <a:moveTo>
                      <a:pt x="21571" y="21599"/>
                    </a:moveTo>
                    <a:cubicBezTo>
                      <a:pt x="9652" y="21583"/>
                      <a:pt x="0" y="11918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940" name="Line 68"/>
            <p:cNvSpPr>
              <a:spLocks noChangeShapeType="1"/>
            </p:cNvSpPr>
            <p:nvPr/>
          </p:nvSpPr>
          <p:spPr bwMode="auto">
            <a:xfrm>
              <a:off x="1411" y="468"/>
              <a:ext cx="1261" cy="5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lgDash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1" name="Line 69"/>
            <p:cNvSpPr>
              <a:spLocks noChangeShapeType="1"/>
            </p:cNvSpPr>
            <p:nvPr/>
          </p:nvSpPr>
          <p:spPr bwMode="auto">
            <a:xfrm>
              <a:off x="1429" y="999"/>
              <a:ext cx="1217" cy="2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lgDash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2" name="Line 70"/>
            <p:cNvSpPr>
              <a:spLocks noChangeShapeType="1"/>
            </p:cNvSpPr>
            <p:nvPr/>
          </p:nvSpPr>
          <p:spPr bwMode="auto">
            <a:xfrm flipV="1">
              <a:off x="1655" y="1957"/>
              <a:ext cx="1197" cy="29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lgDash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3" name="Line 71"/>
            <p:cNvSpPr>
              <a:spLocks noChangeShapeType="1"/>
            </p:cNvSpPr>
            <p:nvPr/>
          </p:nvSpPr>
          <p:spPr bwMode="auto">
            <a:xfrm>
              <a:off x="1668" y="2790"/>
              <a:ext cx="1184" cy="1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lgDash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44" name="Freeform 72"/>
          <p:cNvSpPr>
            <a:spLocks/>
          </p:cNvSpPr>
          <p:nvPr/>
        </p:nvSpPr>
        <p:spPr bwMode="auto">
          <a:xfrm>
            <a:off x="6607175" y="2032000"/>
            <a:ext cx="649288" cy="649288"/>
          </a:xfrm>
          <a:custGeom>
            <a:avLst/>
            <a:gdLst/>
            <a:ahLst/>
            <a:cxnLst>
              <a:cxn ang="0">
                <a:pos x="116" y="129"/>
              </a:cxn>
              <a:cxn ang="0">
                <a:pos x="196" y="0"/>
              </a:cxn>
              <a:cxn ang="0">
                <a:pos x="252" y="137"/>
              </a:cxn>
              <a:cxn ang="0">
                <a:pos x="408" y="125"/>
              </a:cxn>
              <a:cxn ang="0">
                <a:pos x="311" y="263"/>
              </a:cxn>
              <a:cxn ang="0">
                <a:pos x="395" y="408"/>
              </a:cxn>
              <a:cxn ang="0">
                <a:pos x="196" y="301"/>
              </a:cxn>
              <a:cxn ang="0">
                <a:pos x="72" y="408"/>
              </a:cxn>
              <a:cxn ang="0">
                <a:pos x="136" y="223"/>
              </a:cxn>
              <a:cxn ang="0">
                <a:pos x="0" y="118"/>
              </a:cxn>
              <a:cxn ang="0">
                <a:pos x="116" y="129"/>
              </a:cxn>
            </a:cxnLst>
            <a:rect l="0" t="0" r="r" b="b"/>
            <a:pathLst>
              <a:path w="409" h="409">
                <a:moveTo>
                  <a:pt x="116" y="129"/>
                </a:moveTo>
                <a:lnTo>
                  <a:pt x="196" y="0"/>
                </a:lnTo>
                <a:lnTo>
                  <a:pt x="252" y="137"/>
                </a:lnTo>
                <a:lnTo>
                  <a:pt x="408" y="125"/>
                </a:lnTo>
                <a:lnTo>
                  <a:pt x="311" y="263"/>
                </a:lnTo>
                <a:lnTo>
                  <a:pt x="395" y="408"/>
                </a:lnTo>
                <a:lnTo>
                  <a:pt x="196" y="301"/>
                </a:lnTo>
                <a:lnTo>
                  <a:pt x="72" y="408"/>
                </a:lnTo>
                <a:lnTo>
                  <a:pt x="136" y="223"/>
                </a:lnTo>
                <a:lnTo>
                  <a:pt x="0" y="118"/>
                </a:lnTo>
                <a:lnTo>
                  <a:pt x="116" y="12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45" name="Freeform 73"/>
          <p:cNvSpPr>
            <a:spLocks/>
          </p:cNvSpPr>
          <p:nvPr/>
        </p:nvSpPr>
        <p:spPr bwMode="auto">
          <a:xfrm>
            <a:off x="4403725" y="1376363"/>
            <a:ext cx="666750" cy="312737"/>
          </a:xfrm>
          <a:custGeom>
            <a:avLst/>
            <a:gdLst/>
            <a:ahLst/>
            <a:cxnLst>
              <a:cxn ang="0">
                <a:pos x="419" y="94"/>
              </a:cxn>
              <a:cxn ang="0">
                <a:pos x="322" y="94"/>
              </a:cxn>
              <a:cxn ang="0">
                <a:pos x="240" y="0"/>
              </a:cxn>
              <a:cxn ang="0">
                <a:pos x="192" y="196"/>
              </a:cxn>
              <a:cxn ang="0">
                <a:pos x="116" y="87"/>
              </a:cxn>
              <a:cxn ang="0">
                <a:pos x="0" y="87"/>
              </a:cxn>
            </a:cxnLst>
            <a:rect l="0" t="0" r="r" b="b"/>
            <a:pathLst>
              <a:path w="420" h="197">
                <a:moveTo>
                  <a:pt x="419" y="94"/>
                </a:moveTo>
                <a:lnTo>
                  <a:pt x="322" y="94"/>
                </a:lnTo>
                <a:lnTo>
                  <a:pt x="240" y="0"/>
                </a:lnTo>
                <a:lnTo>
                  <a:pt x="192" y="196"/>
                </a:lnTo>
                <a:lnTo>
                  <a:pt x="116" y="87"/>
                </a:lnTo>
                <a:lnTo>
                  <a:pt x="0" y="87"/>
                </a:lnTo>
              </a:path>
            </a:pathLst>
          </a:custGeom>
          <a:noFill/>
          <a:ln w="12700" cap="rnd" cmpd="sng">
            <a:solidFill>
              <a:srgbClr val="33CC33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46" name="Freeform 74"/>
          <p:cNvSpPr>
            <a:spLocks/>
          </p:cNvSpPr>
          <p:nvPr/>
        </p:nvSpPr>
        <p:spPr bwMode="auto">
          <a:xfrm>
            <a:off x="4370388" y="3671888"/>
            <a:ext cx="666750" cy="312737"/>
          </a:xfrm>
          <a:custGeom>
            <a:avLst/>
            <a:gdLst/>
            <a:ahLst/>
            <a:cxnLst>
              <a:cxn ang="0">
                <a:pos x="419" y="94"/>
              </a:cxn>
              <a:cxn ang="0">
                <a:pos x="322" y="94"/>
              </a:cxn>
              <a:cxn ang="0">
                <a:pos x="240" y="0"/>
              </a:cxn>
              <a:cxn ang="0">
                <a:pos x="192" y="196"/>
              </a:cxn>
              <a:cxn ang="0">
                <a:pos x="116" y="87"/>
              </a:cxn>
              <a:cxn ang="0">
                <a:pos x="0" y="87"/>
              </a:cxn>
            </a:cxnLst>
            <a:rect l="0" t="0" r="r" b="b"/>
            <a:pathLst>
              <a:path w="420" h="197">
                <a:moveTo>
                  <a:pt x="419" y="94"/>
                </a:moveTo>
                <a:lnTo>
                  <a:pt x="322" y="94"/>
                </a:lnTo>
                <a:lnTo>
                  <a:pt x="240" y="0"/>
                </a:lnTo>
                <a:lnTo>
                  <a:pt x="192" y="196"/>
                </a:lnTo>
                <a:lnTo>
                  <a:pt x="116" y="87"/>
                </a:lnTo>
                <a:lnTo>
                  <a:pt x="0" y="87"/>
                </a:lnTo>
              </a:path>
            </a:pathLst>
          </a:custGeom>
          <a:noFill/>
          <a:ln w="12700" cap="rnd" cmpd="sng">
            <a:solidFill>
              <a:srgbClr val="33CC33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47" name="Rectangle 75"/>
          <p:cNvSpPr>
            <a:spLocks noChangeArrowheads="1"/>
          </p:cNvSpPr>
          <p:nvPr/>
        </p:nvSpPr>
        <p:spPr bwMode="auto">
          <a:xfrm>
            <a:off x="7418388" y="2641600"/>
            <a:ext cx="904875" cy="1146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48" name="Rectangle 76"/>
          <p:cNvSpPr>
            <a:spLocks noChangeArrowheads="1"/>
          </p:cNvSpPr>
          <p:nvPr/>
        </p:nvSpPr>
        <p:spPr bwMode="auto">
          <a:xfrm>
            <a:off x="7529513" y="3328988"/>
            <a:ext cx="63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NAI-2</a:t>
            </a:r>
          </a:p>
        </p:txBody>
      </p:sp>
      <p:sp>
        <p:nvSpPr>
          <p:cNvPr id="207949" name="Rectangle 77"/>
          <p:cNvSpPr>
            <a:spLocks noChangeArrowheads="1"/>
          </p:cNvSpPr>
          <p:nvPr/>
        </p:nvSpPr>
        <p:spPr bwMode="auto">
          <a:xfrm>
            <a:off x="231775" y="6054408"/>
            <a:ext cx="767037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100" b="1">
                <a:solidFill>
                  <a:schemeClr val="accent2"/>
                </a:solidFill>
              </a:rPr>
              <a:t>TRIGGER </a:t>
            </a:r>
            <a:r>
              <a:rPr lang="en-US" sz="1100" b="1"/>
              <a:t>=&gt; INVOLVES AN </a:t>
            </a:r>
            <a:r>
              <a:rPr lang="en-US" sz="1100" b="1">
                <a:solidFill>
                  <a:srgbClr val="FF0000"/>
                </a:solidFill>
              </a:rPr>
              <a:t>ACTION OR EVENT</a:t>
            </a:r>
            <a:r>
              <a:rPr lang="en-US" sz="1100" b="1"/>
              <a:t> THAT WILL HAPPEN, IT IS ONLY A MATTER OF TIME. </a:t>
            </a:r>
          </a:p>
          <a:p>
            <a:r>
              <a:rPr lang="en-US" sz="1100" b="1"/>
              <a:t> IT CAN BE AN </a:t>
            </a:r>
            <a:r>
              <a:rPr lang="en-US" sz="1100" b="1">
                <a:solidFill>
                  <a:srgbClr val="FF0000"/>
                </a:solidFill>
              </a:rPr>
              <a:t>ENEMY OR FRIENDLY EVENT.</a:t>
            </a:r>
            <a:r>
              <a:rPr lang="en-US" sz="1100" b="1"/>
              <a:t> THERE IS NO DECISION RELATED TO YES OR NO, ONLY WHEN.</a:t>
            </a:r>
          </a:p>
        </p:txBody>
      </p:sp>
      <p:sp>
        <p:nvSpPr>
          <p:cNvPr id="207950" name="Rectangle 78"/>
          <p:cNvSpPr>
            <a:spLocks noChangeArrowheads="1"/>
          </p:cNvSpPr>
          <p:nvPr/>
        </p:nvSpPr>
        <p:spPr bwMode="auto">
          <a:xfrm>
            <a:off x="207963" y="5330508"/>
            <a:ext cx="7811434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TAI =&gt; TARGETED AREA OF INTEREST:</a:t>
            </a:r>
            <a:r>
              <a:rPr lang="en-US" sz="1100" b="1" dirty="0"/>
              <a:t> A </a:t>
            </a:r>
            <a:r>
              <a:rPr lang="en-US" sz="1100" b="1" dirty="0">
                <a:solidFill>
                  <a:srgbClr val="FF0000"/>
                </a:solidFill>
              </a:rPr>
              <a:t>LOCATION</a:t>
            </a:r>
            <a:r>
              <a:rPr lang="en-US" sz="1100" b="1" dirty="0"/>
              <a:t> WHERE FRIENDLY FORCES CAN INFLUENCE THE ENEMY</a:t>
            </a:r>
          </a:p>
        </p:txBody>
      </p:sp>
      <p:sp>
        <p:nvSpPr>
          <p:cNvPr id="207951" name="Rectangle 79"/>
          <p:cNvSpPr>
            <a:spLocks noChangeArrowheads="1"/>
          </p:cNvSpPr>
          <p:nvPr/>
        </p:nvSpPr>
        <p:spPr bwMode="auto">
          <a:xfrm>
            <a:off x="233363" y="5616258"/>
            <a:ext cx="651620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100" b="1">
                <a:solidFill>
                  <a:schemeClr val="accent2"/>
                </a:solidFill>
              </a:rPr>
              <a:t>DP </a:t>
            </a:r>
            <a:r>
              <a:rPr lang="en-US" sz="1100" b="1"/>
              <a:t>=&gt; INVOLVES A </a:t>
            </a:r>
            <a:r>
              <a:rPr lang="en-US" sz="1100" b="1">
                <a:solidFill>
                  <a:srgbClr val="FF0000"/>
                </a:solidFill>
              </a:rPr>
              <a:t>DECISION OR AN EVENT/ACTION</a:t>
            </a:r>
            <a:r>
              <a:rPr lang="en-US" sz="1100" b="1"/>
              <a:t> THAT MAY OR MAY NOT TAKE PLACE, </a:t>
            </a:r>
          </a:p>
          <a:p>
            <a:r>
              <a:rPr lang="en-US" sz="1100" b="1"/>
              <a:t>BASED ON FRIENDLY AND ENEMY CRITERIA</a:t>
            </a:r>
          </a:p>
        </p:txBody>
      </p:sp>
      <p:sp>
        <p:nvSpPr>
          <p:cNvPr id="207952" name="Rectangle 80"/>
          <p:cNvSpPr>
            <a:spLocks noChangeArrowheads="1"/>
          </p:cNvSpPr>
          <p:nvPr/>
        </p:nvSpPr>
        <p:spPr bwMode="auto">
          <a:xfrm>
            <a:off x="211138" y="4732338"/>
            <a:ext cx="8061502" cy="6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NAI =&gt;NAMED AREA OF INTEREST:</a:t>
            </a:r>
            <a:r>
              <a:rPr lang="en-US" sz="1100" b="1" dirty="0">
                <a:solidFill>
                  <a:schemeClr val="hlink"/>
                </a:solidFill>
              </a:rPr>
              <a:t> </a:t>
            </a:r>
            <a:r>
              <a:rPr lang="en-US" sz="1100" b="1" dirty="0"/>
              <a:t>A POINT OR AREA ALONG A PARTICULAR AVE OF APPROACH THRU WHICH </a:t>
            </a:r>
          </a:p>
          <a:p>
            <a:r>
              <a:rPr lang="en-US" sz="1100" b="1" dirty="0"/>
              <a:t>ENEMY ACTIVITY IS EXPECTED TO OCCUR. ACTIVITY OR LACK OF ACTIVITY WITHIN AN NAI WILL HELP CONFIRM </a:t>
            </a:r>
          </a:p>
          <a:p>
            <a:r>
              <a:rPr lang="en-US" sz="1100" b="1" dirty="0"/>
              <a:t>OR DENY A PARTICULAR ENEMY COA.</a:t>
            </a:r>
          </a:p>
        </p:txBody>
      </p:sp>
      <p:sp>
        <p:nvSpPr>
          <p:cNvPr id="207953" name="Arc 81"/>
          <p:cNvSpPr>
            <a:spLocks/>
          </p:cNvSpPr>
          <p:nvPr/>
        </p:nvSpPr>
        <p:spPr bwMode="auto">
          <a:xfrm>
            <a:off x="8402638" y="1106488"/>
            <a:ext cx="114300" cy="3009900"/>
          </a:xfrm>
          <a:custGeom>
            <a:avLst/>
            <a:gdLst>
              <a:gd name="G0" fmla="+- 21600 0 0"/>
              <a:gd name="G1" fmla="+- 21597 0 0"/>
              <a:gd name="G2" fmla="+- 21600 0 0"/>
              <a:gd name="T0" fmla="*/ 23581 w 23581"/>
              <a:gd name="T1" fmla="*/ 43106 h 43197"/>
              <a:gd name="T2" fmla="*/ 21270 w 23581"/>
              <a:gd name="T3" fmla="*/ 0 h 43197"/>
              <a:gd name="T4" fmla="*/ 21600 w 23581"/>
              <a:gd name="T5" fmla="*/ 21597 h 43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81" h="43197" fill="none" extrusionOk="0">
                <a:moveTo>
                  <a:pt x="23580" y="43105"/>
                </a:moveTo>
                <a:cubicBezTo>
                  <a:pt x="22922" y="43166"/>
                  <a:pt x="22261" y="43196"/>
                  <a:pt x="21600" y="43197"/>
                </a:cubicBezTo>
                <a:cubicBezTo>
                  <a:pt x="9670" y="43197"/>
                  <a:pt x="0" y="33526"/>
                  <a:pt x="0" y="21597"/>
                </a:cubicBezTo>
                <a:cubicBezTo>
                  <a:pt x="-1" y="9796"/>
                  <a:pt x="9470" y="179"/>
                  <a:pt x="21269" y="-1"/>
                </a:cubicBezTo>
              </a:path>
              <a:path w="23581" h="43197" stroke="0" extrusionOk="0">
                <a:moveTo>
                  <a:pt x="23580" y="43105"/>
                </a:moveTo>
                <a:cubicBezTo>
                  <a:pt x="22922" y="43166"/>
                  <a:pt x="22261" y="43196"/>
                  <a:pt x="21600" y="43197"/>
                </a:cubicBezTo>
                <a:cubicBezTo>
                  <a:pt x="9670" y="43197"/>
                  <a:pt x="0" y="33526"/>
                  <a:pt x="0" y="21597"/>
                </a:cubicBezTo>
                <a:cubicBezTo>
                  <a:pt x="-1" y="9796"/>
                  <a:pt x="9470" y="179"/>
                  <a:pt x="21269" y="-1"/>
                </a:cubicBezTo>
                <a:lnTo>
                  <a:pt x="21600" y="21597"/>
                </a:lnTo>
                <a:close/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54" name="Arc 82"/>
          <p:cNvSpPr>
            <a:spLocks/>
          </p:cNvSpPr>
          <p:nvPr/>
        </p:nvSpPr>
        <p:spPr bwMode="auto">
          <a:xfrm>
            <a:off x="7316788" y="1011238"/>
            <a:ext cx="341312" cy="31813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702 w 23702"/>
              <a:gd name="T1" fmla="*/ 43097 h 43200"/>
              <a:gd name="T2" fmla="*/ 21490 w 23702"/>
              <a:gd name="T3" fmla="*/ 0 h 43200"/>
              <a:gd name="T4" fmla="*/ 21600 w 2370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02" h="43200" fill="none" extrusionOk="0">
                <a:moveTo>
                  <a:pt x="23702" y="43097"/>
                </a:moveTo>
                <a:cubicBezTo>
                  <a:pt x="23003" y="43165"/>
                  <a:pt x="2230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13"/>
                  <a:pt x="9603" y="60"/>
                  <a:pt x="21490" y="0"/>
                </a:cubicBezTo>
              </a:path>
              <a:path w="23702" h="43200" stroke="0" extrusionOk="0">
                <a:moveTo>
                  <a:pt x="23702" y="43097"/>
                </a:moveTo>
                <a:cubicBezTo>
                  <a:pt x="23003" y="43165"/>
                  <a:pt x="2230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13"/>
                  <a:pt x="9603" y="60"/>
                  <a:pt x="2149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55" name="Arc 83"/>
          <p:cNvSpPr>
            <a:spLocks/>
          </p:cNvSpPr>
          <p:nvPr/>
        </p:nvSpPr>
        <p:spPr bwMode="auto">
          <a:xfrm>
            <a:off x="6230938" y="839788"/>
            <a:ext cx="228600" cy="333375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23745 w 23745"/>
              <a:gd name="T1" fmla="*/ 43092 h 43199"/>
              <a:gd name="T2" fmla="*/ 21435 w 23745"/>
              <a:gd name="T3" fmla="*/ 0 h 43199"/>
              <a:gd name="T4" fmla="*/ 21600 w 23745"/>
              <a:gd name="T5" fmla="*/ 21599 h 4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45" h="43199" fill="none" extrusionOk="0">
                <a:moveTo>
                  <a:pt x="23745" y="43092"/>
                </a:moveTo>
                <a:cubicBezTo>
                  <a:pt x="23032" y="43163"/>
                  <a:pt x="22316" y="43198"/>
                  <a:pt x="21600" y="43199"/>
                </a:cubicBezTo>
                <a:cubicBezTo>
                  <a:pt x="9670" y="43199"/>
                  <a:pt x="0" y="33528"/>
                  <a:pt x="0" y="21599"/>
                </a:cubicBezTo>
                <a:cubicBezTo>
                  <a:pt x="-1" y="9734"/>
                  <a:pt x="9570" y="90"/>
                  <a:pt x="21434" y="-1"/>
                </a:cubicBezTo>
              </a:path>
              <a:path w="23745" h="43199" stroke="0" extrusionOk="0">
                <a:moveTo>
                  <a:pt x="23745" y="43092"/>
                </a:moveTo>
                <a:cubicBezTo>
                  <a:pt x="23032" y="43163"/>
                  <a:pt x="22316" y="43198"/>
                  <a:pt x="21600" y="43199"/>
                </a:cubicBezTo>
                <a:cubicBezTo>
                  <a:pt x="9670" y="43199"/>
                  <a:pt x="0" y="33528"/>
                  <a:pt x="0" y="21599"/>
                </a:cubicBezTo>
                <a:cubicBezTo>
                  <a:pt x="-1" y="9734"/>
                  <a:pt x="9570" y="90"/>
                  <a:pt x="21434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56" name="Arc 84"/>
          <p:cNvSpPr>
            <a:spLocks/>
          </p:cNvSpPr>
          <p:nvPr/>
        </p:nvSpPr>
        <p:spPr bwMode="auto">
          <a:xfrm>
            <a:off x="5068888" y="725488"/>
            <a:ext cx="438150" cy="37909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753 w 23753"/>
              <a:gd name="T1" fmla="*/ 43092 h 43200"/>
              <a:gd name="T2" fmla="*/ 21514 w 23753"/>
              <a:gd name="T3" fmla="*/ 0 h 43200"/>
              <a:gd name="T4" fmla="*/ 21600 w 2375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53" h="43200" fill="none" extrusionOk="0">
                <a:moveTo>
                  <a:pt x="23753" y="43092"/>
                </a:moveTo>
                <a:cubicBezTo>
                  <a:pt x="23037" y="43164"/>
                  <a:pt x="223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3753" h="43200" stroke="0" extrusionOk="0">
                <a:moveTo>
                  <a:pt x="23753" y="43092"/>
                </a:moveTo>
                <a:cubicBezTo>
                  <a:pt x="23037" y="43164"/>
                  <a:pt x="2231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57" name="Rectangle 85"/>
          <p:cNvSpPr>
            <a:spLocks noChangeArrowheads="1"/>
          </p:cNvSpPr>
          <p:nvPr/>
        </p:nvSpPr>
        <p:spPr bwMode="auto">
          <a:xfrm>
            <a:off x="8461375" y="3989388"/>
            <a:ext cx="455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Rounded MT Bold" pitchFamily="34" charset="0"/>
              </a:rPr>
              <a:t>H+2</a:t>
            </a:r>
          </a:p>
        </p:txBody>
      </p:sp>
      <p:sp>
        <p:nvSpPr>
          <p:cNvPr id="207958" name="Rectangle 86"/>
          <p:cNvSpPr>
            <a:spLocks noChangeArrowheads="1"/>
          </p:cNvSpPr>
          <p:nvPr/>
        </p:nvSpPr>
        <p:spPr bwMode="auto">
          <a:xfrm>
            <a:off x="7585075" y="4179888"/>
            <a:ext cx="455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Rounded MT Bold" pitchFamily="34" charset="0"/>
              </a:rPr>
              <a:t>H+3</a:t>
            </a:r>
          </a:p>
        </p:txBody>
      </p:sp>
      <p:sp>
        <p:nvSpPr>
          <p:cNvPr id="207959" name="Rectangle 87"/>
          <p:cNvSpPr>
            <a:spLocks noChangeArrowheads="1"/>
          </p:cNvSpPr>
          <p:nvPr/>
        </p:nvSpPr>
        <p:spPr bwMode="auto">
          <a:xfrm>
            <a:off x="6423025" y="4122738"/>
            <a:ext cx="455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Rounded MT Bold" pitchFamily="34" charset="0"/>
              </a:rPr>
              <a:t>H+4</a:t>
            </a:r>
          </a:p>
        </p:txBody>
      </p:sp>
      <p:sp>
        <p:nvSpPr>
          <p:cNvPr id="207960" name="Rectangle 88"/>
          <p:cNvSpPr>
            <a:spLocks noChangeArrowheads="1"/>
          </p:cNvSpPr>
          <p:nvPr/>
        </p:nvSpPr>
        <p:spPr bwMode="auto">
          <a:xfrm>
            <a:off x="5451475" y="4408488"/>
            <a:ext cx="455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Rounded MT Bold" pitchFamily="34" charset="0"/>
              </a:rPr>
              <a:t>H+5</a:t>
            </a:r>
          </a:p>
        </p:txBody>
      </p:sp>
      <p:sp>
        <p:nvSpPr>
          <p:cNvPr id="207961" name="Rectangle 89"/>
          <p:cNvSpPr>
            <a:spLocks noChangeArrowheads="1"/>
          </p:cNvSpPr>
          <p:nvPr/>
        </p:nvSpPr>
        <p:spPr bwMode="auto">
          <a:xfrm>
            <a:off x="5413375" y="655638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 Rounded MT Bold" pitchFamily="34" charset="0"/>
              </a:rPr>
              <a:t>H+5</a:t>
            </a:r>
          </a:p>
        </p:txBody>
      </p:sp>
      <p:sp>
        <p:nvSpPr>
          <p:cNvPr id="207962" name="Rectangle 90"/>
          <p:cNvSpPr>
            <a:spLocks noChangeArrowheads="1"/>
          </p:cNvSpPr>
          <p:nvPr/>
        </p:nvSpPr>
        <p:spPr bwMode="auto">
          <a:xfrm>
            <a:off x="6384925" y="674688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 Rounded MT Bold" pitchFamily="34" charset="0"/>
              </a:rPr>
              <a:t>H+4</a:t>
            </a:r>
          </a:p>
        </p:txBody>
      </p:sp>
      <p:sp>
        <p:nvSpPr>
          <p:cNvPr id="207963" name="Rectangle 91"/>
          <p:cNvSpPr>
            <a:spLocks noChangeArrowheads="1"/>
          </p:cNvSpPr>
          <p:nvPr/>
        </p:nvSpPr>
        <p:spPr bwMode="auto">
          <a:xfrm>
            <a:off x="7337425" y="788988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 Rounded MT Bold" pitchFamily="34" charset="0"/>
              </a:rPr>
              <a:t>H+3</a:t>
            </a:r>
          </a:p>
        </p:txBody>
      </p:sp>
      <p:sp>
        <p:nvSpPr>
          <p:cNvPr id="207964" name="Rectangle 92"/>
          <p:cNvSpPr>
            <a:spLocks noChangeArrowheads="1"/>
          </p:cNvSpPr>
          <p:nvPr/>
        </p:nvSpPr>
        <p:spPr bwMode="auto">
          <a:xfrm>
            <a:off x="8480425" y="1017588"/>
            <a:ext cx="479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 Rounded MT Bold" pitchFamily="34" charset="0"/>
              </a:rPr>
              <a:t>H+2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6250" y="2124075"/>
            <a:ext cx="8229600" cy="4476750"/>
          </a:xfrm>
          <a:noFill/>
          <a:ln/>
        </p:spPr>
        <p:txBody>
          <a:bodyPr lIns="90488" tIns="44450" rIns="90488" bIns="44450"/>
          <a:lstStyle/>
          <a:p>
            <a:pPr>
              <a:buFontTx/>
              <a:buChar char="•"/>
            </a:pPr>
            <a:r>
              <a:rPr lang="en-US" sz="2000" b="0" smtClean="0"/>
              <a:t>Determine available systems, maintenance status, location, and available loads (EBA)</a:t>
            </a:r>
          </a:p>
          <a:p>
            <a:pPr>
              <a:buFontTx/>
              <a:buChar char="•"/>
            </a:pPr>
            <a:r>
              <a:rPr lang="en-US" sz="2000" b="0" smtClean="0"/>
              <a:t>Use scatterable mines as directed, situational, or reserve obstacles</a:t>
            </a:r>
          </a:p>
          <a:p>
            <a:pPr>
              <a:buFontTx/>
              <a:buChar char="•"/>
            </a:pPr>
            <a:r>
              <a:rPr lang="en-US" sz="2000" smtClean="0">
                <a:solidFill>
                  <a:schemeClr val="accent2"/>
                </a:solidFill>
              </a:rPr>
              <a:t>Must be part of COA</a:t>
            </a:r>
            <a:r>
              <a:rPr lang="en-US" sz="2000" b="0" smtClean="0"/>
              <a:t> - identify emplacing unit, overwatching force, and C2 structure (task &amp; purpose of the obstacle and fires)</a:t>
            </a:r>
          </a:p>
          <a:p>
            <a:pPr>
              <a:buFontTx/>
              <a:buChar char="•"/>
            </a:pPr>
            <a:r>
              <a:rPr lang="en-US" sz="2000" smtClean="0">
                <a:solidFill>
                  <a:schemeClr val="accent2"/>
                </a:solidFill>
              </a:rPr>
              <a:t>Synchronize during war gaming</a:t>
            </a:r>
            <a:r>
              <a:rPr lang="en-US" sz="2000" b="0" smtClean="0"/>
              <a:t> - include on overlay and conduct time/distance analysis to determine location of observers, NAIs, and decision points</a:t>
            </a:r>
          </a:p>
          <a:p>
            <a:pPr>
              <a:buFontTx/>
              <a:buChar char="•"/>
            </a:pPr>
            <a:r>
              <a:rPr lang="en-US" sz="2000" smtClean="0">
                <a:solidFill>
                  <a:schemeClr val="accent2"/>
                </a:solidFill>
              </a:rPr>
              <a:t>Include as part of subordinate unit tasks in brigade OPORD</a:t>
            </a:r>
            <a:r>
              <a:rPr lang="en-US" sz="2000" b="0" smtClean="0"/>
              <a:t> - location, emplacing unit, overwatching force, observers, and triggers; Establish maneuver unit ownership.</a:t>
            </a:r>
          </a:p>
          <a:p>
            <a:pPr>
              <a:buFontTx/>
              <a:buChar char="•"/>
            </a:pPr>
            <a:r>
              <a:rPr lang="en-US" sz="2000" smtClean="0">
                <a:solidFill>
                  <a:schemeClr val="accent2"/>
                </a:solidFill>
              </a:rPr>
              <a:t>Trigger/Execution included as part of every Combined Arms Rehearsal</a:t>
            </a:r>
            <a:endParaRPr lang="en-US" sz="2000" b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2438"/>
            <a:ext cx="9144000" cy="552450"/>
          </a:xfrm>
          <a:noFill/>
          <a:ln/>
        </p:spPr>
        <p:txBody>
          <a:bodyPr lIns="46038" tIns="0" rIns="46038" bIns="0" anchor="b"/>
          <a:lstStyle/>
          <a:p>
            <a:r>
              <a:rPr lang="en-US" sz="2400" smtClean="0"/>
              <a:t>PLANNING FOR </a:t>
            </a:r>
            <a:br>
              <a:rPr lang="en-US" sz="2400" smtClean="0"/>
            </a:br>
            <a:r>
              <a:rPr lang="en-US" sz="2400" smtClean="0"/>
              <a:t>OBSTACLE INTEGRATION</a:t>
            </a:r>
            <a:endParaRPr lang="en-US" sz="2400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2517775" y="1373188"/>
            <a:ext cx="400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 u="sng"/>
              <a:t>MDMP Points of Emphasis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4253E5F5-6E4B-4A1B-992C-50AF3050816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14370" name="Text Box 2050"/>
          <p:cNvSpPr txBox="1">
            <a:spLocks noChangeArrowheads="1"/>
          </p:cNvSpPr>
          <p:nvPr/>
        </p:nvSpPr>
        <p:spPr bwMode="auto">
          <a:xfrm>
            <a:off x="171450" y="1785938"/>
            <a:ext cx="802508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1.  </a:t>
            </a:r>
            <a:r>
              <a:rPr lang="en-US" sz="1600" b="1" dirty="0"/>
              <a:t>FOCUS OF OBSTACLES.</a:t>
            </a:r>
            <a:r>
              <a:rPr lang="en-US" sz="1600" dirty="0"/>
              <a:t>  Determine </a:t>
            </a:r>
            <a:r>
              <a:rPr lang="en-US" sz="1600" b="1" dirty="0">
                <a:solidFill>
                  <a:srgbClr val="FF0000"/>
                </a:solidFill>
              </a:rPr>
              <a:t>WHAT</a:t>
            </a:r>
            <a:r>
              <a:rPr lang="en-US" sz="1600" dirty="0"/>
              <a:t> you want obstacles and fires to do</a:t>
            </a:r>
          </a:p>
          <a:p>
            <a:r>
              <a:rPr lang="en-US" sz="1600" dirty="0"/>
              <a:t>     to the enemy. Describes the effects needed to influence the enemy’s maneuver.</a:t>
            </a:r>
            <a:endParaRPr lang="en-US" sz="500" dirty="0"/>
          </a:p>
          <a:p>
            <a:r>
              <a:rPr lang="en-US" sz="1600" dirty="0"/>
              <a:t>2.  </a:t>
            </a:r>
            <a:r>
              <a:rPr lang="en-US" sz="1600" b="1" dirty="0"/>
              <a:t>IDENTIFY THE TARGET.</a:t>
            </a:r>
            <a:r>
              <a:rPr lang="en-US" sz="1600" dirty="0"/>
              <a:t>   Specify </a:t>
            </a:r>
            <a:r>
              <a:rPr lang="en-US" sz="1600" b="1" dirty="0">
                <a:solidFill>
                  <a:srgbClr val="FF0000"/>
                </a:solidFill>
              </a:rPr>
              <a:t>WHO </a:t>
            </a:r>
            <a:r>
              <a:rPr lang="en-US" sz="1600" dirty="0"/>
              <a:t>you want obstacles and fires to effect.</a:t>
            </a:r>
          </a:p>
          <a:p>
            <a:endParaRPr lang="en-US" sz="500" dirty="0"/>
          </a:p>
          <a:p>
            <a:r>
              <a:rPr lang="en-US" sz="1600" dirty="0"/>
              <a:t>3. </a:t>
            </a:r>
            <a:r>
              <a:rPr lang="en-US" sz="1600" b="1" dirty="0"/>
              <a:t>TARGETED AREAS OF INTEREST.</a:t>
            </a:r>
            <a:r>
              <a:rPr lang="en-US" sz="1600" dirty="0"/>
              <a:t>      </a:t>
            </a:r>
            <a:r>
              <a:rPr lang="en-US" sz="1600" b="1" dirty="0">
                <a:solidFill>
                  <a:srgbClr val="FF0000"/>
                </a:solidFill>
              </a:rPr>
              <a:t>WHEN? /  WHERE?</a:t>
            </a:r>
            <a:endParaRPr lang="en-US" sz="1600" dirty="0"/>
          </a:p>
          <a:p>
            <a:endParaRPr lang="en-US" sz="500" dirty="0"/>
          </a:p>
          <a:p>
            <a:r>
              <a:rPr lang="en-US" sz="1600" dirty="0"/>
              <a:t>4. </a:t>
            </a:r>
            <a:r>
              <a:rPr lang="en-US" sz="1600" b="1" dirty="0"/>
              <a:t>INTEGRATE</a:t>
            </a:r>
            <a:r>
              <a:rPr lang="en-US" sz="1600" dirty="0"/>
              <a:t> </a:t>
            </a:r>
            <a:r>
              <a:rPr lang="en-US" sz="1600" b="1" dirty="0"/>
              <a:t>OBSTACLES AND FIRES</a:t>
            </a:r>
            <a:r>
              <a:rPr lang="en-US" sz="1600" dirty="0"/>
              <a:t> with the scheme of maneuver. </a:t>
            </a:r>
          </a:p>
          <a:p>
            <a:r>
              <a:rPr lang="en-US" sz="1600" dirty="0"/>
              <a:t>    (</a:t>
            </a:r>
            <a:r>
              <a:rPr lang="en-US" sz="1400" b="1" dirty="0"/>
              <a:t>Task, Purpose, Method, </a:t>
            </a:r>
            <a:r>
              <a:rPr lang="en-US" sz="1400" b="1" dirty="0" err="1"/>
              <a:t>Endstate</a:t>
            </a:r>
            <a:r>
              <a:rPr lang="en-US" sz="1400" b="1" dirty="0"/>
              <a:t>).</a:t>
            </a:r>
            <a:endParaRPr lang="en-US" sz="1600" dirty="0"/>
          </a:p>
          <a:p>
            <a:endParaRPr lang="en-US" sz="500" dirty="0"/>
          </a:p>
          <a:p>
            <a:r>
              <a:rPr lang="en-US" sz="1600" dirty="0"/>
              <a:t>5. </a:t>
            </a:r>
            <a:r>
              <a:rPr lang="en-US" sz="1600" b="1" dirty="0"/>
              <a:t>TIME/DISTANCE ANALYSIS.</a:t>
            </a:r>
            <a:r>
              <a:rPr lang="en-US" sz="1600" dirty="0"/>
              <a:t> </a:t>
            </a:r>
          </a:p>
          <a:p>
            <a:endParaRPr lang="en-US" sz="500" dirty="0"/>
          </a:p>
          <a:p>
            <a:r>
              <a:rPr lang="en-US" sz="1600" dirty="0"/>
              <a:t>6. </a:t>
            </a:r>
            <a:r>
              <a:rPr lang="en-US" sz="1600" b="1" dirty="0"/>
              <a:t>OBSERVER / TRIGGER PLAN. </a:t>
            </a:r>
            <a:r>
              <a:rPr lang="en-US" sz="1600" dirty="0"/>
              <a:t>Position observers to link NAIs and </a:t>
            </a:r>
          </a:p>
          <a:p>
            <a:r>
              <a:rPr lang="en-US" sz="1600" dirty="0"/>
              <a:t>    decision points with triggers. </a:t>
            </a:r>
          </a:p>
          <a:p>
            <a:endParaRPr lang="en-US" sz="500" dirty="0"/>
          </a:p>
          <a:p>
            <a:r>
              <a:rPr lang="en-US" sz="1600" dirty="0"/>
              <a:t>7. </a:t>
            </a:r>
            <a:r>
              <a:rPr lang="en-US" sz="1600" b="1" dirty="0"/>
              <a:t>SKETCH: VISUALIZE THE SCHEME OF OBSTACLES. </a:t>
            </a:r>
          </a:p>
          <a:p>
            <a:endParaRPr lang="en-US" sz="500" dirty="0"/>
          </a:p>
          <a:p>
            <a:r>
              <a:rPr lang="en-US" sz="1600" dirty="0"/>
              <a:t>8.</a:t>
            </a:r>
            <a:r>
              <a:rPr lang="en-US" sz="1600" b="1" dirty="0"/>
              <a:t> ESTABLISH</a:t>
            </a:r>
            <a:r>
              <a:rPr lang="en-US" sz="1600" dirty="0"/>
              <a:t> </a:t>
            </a:r>
            <a:r>
              <a:rPr lang="en-US" sz="1600" b="1" dirty="0"/>
              <a:t>OWNERSHIP.</a:t>
            </a:r>
          </a:p>
          <a:p>
            <a:endParaRPr lang="en-US" sz="500" dirty="0"/>
          </a:p>
          <a:p>
            <a:r>
              <a:rPr lang="en-US" sz="1600" dirty="0"/>
              <a:t>9. </a:t>
            </a:r>
            <a:r>
              <a:rPr lang="en-US" sz="1600" b="1" dirty="0"/>
              <a:t>REFINE.</a:t>
            </a:r>
            <a:r>
              <a:rPr lang="en-US" sz="1600" dirty="0"/>
              <a:t> Apply targeting methodology to refine plan at the TARGETING MEETING. </a:t>
            </a:r>
          </a:p>
          <a:p>
            <a:endParaRPr lang="en-US" sz="500" dirty="0"/>
          </a:p>
          <a:p>
            <a:r>
              <a:rPr lang="en-US" sz="1600" dirty="0"/>
              <a:t>10. </a:t>
            </a:r>
            <a:r>
              <a:rPr lang="en-US" sz="1600" b="1" dirty="0"/>
              <a:t>DISSEMINATE</a:t>
            </a:r>
            <a:r>
              <a:rPr lang="en-US" sz="1600" dirty="0"/>
              <a:t> </a:t>
            </a:r>
            <a:r>
              <a:rPr lang="en-US" sz="1600" b="1" dirty="0"/>
              <a:t>AND</a:t>
            </a:r>
            <a:r>
              <a:rPr lang="en-US" sz="1600" dirty="0"/>
              <a:t> </a:t>
            </a:r>
            <a:r>
              <a:rPr lang="en-US" sz="1600" b="1" dirty="0"/>
              <a:t>REHEARSE</a:t>
            </a:r>
            <a:r>
              <a:rPr lang="en-US" sz="1600" dirty="0"/>
              <a:t>. Disseminate the refined plan across the unit </a:t>
            </a:r>
          </a:p>
          <a:p>
            <a:r>
              <a:rPr lang="en-US" sz="1600" dirty="0"/>
              <a:t>      to reduce risk of minefield fratricide. Include decision points, triggers, and </a:t>
            </a:r>
          </a:p>
          <a:p>
            <a:r>
              <a:rPr lang="en-US" sz="1600" dirty="0"/>
              <a:t>      </a:t>
            </a:r>
            <a:r>
              <a:rPr lang="en-US" sz="1600" dirty="0" err="1"/>
              <a:t>overwatch</a:t>
            </a:r>
            <a:r>
              <a:rPr lang="en-US" sz="1600" dirty="0"/>
              <a:t> at the </a:t>
            </a:r>
            <a:r>
              <a:rPr lang="en-US" sz="1600" dirty="0" err="1"/>
              <a:t>the</a:t>
            </a:r>
            <a:r>
              <a:rPr lang="en-US" sz="1600" dirty="0"/>
              <a:t> combined arms rehearsal. </a:t>
            </a:r>
          </a:p>
        </p:txBody>
      </p:sp>
      <p:sp>
        <p:nvSpPr>
          <p:cNvPr id="314371" name="Text Box 2051"/>
          <p:cNvSpPr txBox="1">
            <a:spLocks noChangeArrowheads="1"/>
          </p:cNvSpPr>
          <p:nvPr/>
        </p:nvSpPr>
        <p:spPr bwMode="auto">
          <a:xfrm>
            <a:off x="1000125" y="228600"/>
            <a:ext cx="704532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APPLYING TARGETING METHODOLOGY TO SITUATIONAL OBSTACLE PLANNING TECHNIQUE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2D22D1A0-C291-4F27-AC77-9C87871067E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16418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6419" name="Picture 1027" descr="W:\SW03B\SW03B\COG_Ske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19050"/>
            <a:ext cx="8234363" cy="6634163"/>
          </a:xfrm>
          <a:prstGeom prst="rect">
            <a:avLst/>
          </a:prstGeom>
          <a:noFill/>
        </p:spPr>
      </p:pic>
      <p:sp>
        <p:nvSpPr>
          <p:cNvPr id="316420" name="Rectangle 1028"/>
          <p:cNvSpPr>
            <a:spLocks noChangeArrowheads="1"/>
          </p:cNvSpPr>
          <p:nvPr/>
        </p:nvSpPr>
        <p:spPr bwMode="auto">
          <a:xfrm>
            <a:off x="5138738" y="2057400"/>
            <a:ext cx="566737" cy="430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1" name="Rectangle 1029"/>
          <p:cNvSpPr>
            <a:spLocks noChangeArrowheads="1"/>
          </p:cNvSpPr>
          <p:nvPr/>
        </p:nvSpPr>
        <p:spPr bwMode="auto">
          <a:xfrm>
            <a:off x="4495800" y="2487613"/>
            <a:ext cx="546100" cy="484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2" name="Rectangle 1030"/>
          <p:cNvSpPr>
            <a:spLocks noChangeArrowheads="1"/>
          </p:cNvSpPr>
          <p:nvPr/>
        </p:nvSpPr>
        <p:spPr bwMode="auto">
          <a:xfrm>
            <a:off x="6400800" y="3319463"/>
            <a:ext cx="392113" cy="455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3" name="Rectangle 1031"/>
          <p:cNvSpPr>
            <a:spLocks noChangeArrowheads="1"/>
          </p:cNvSpPr>
          <p:nvPr/>
        </p:nvSpPr>
        <p:spPr bwMode="auto">
          <a:xfrm>
            <a:off x="3886200" y="2819400"/>
            <a:ext cx="5334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4" name="Rectangle 1032"/>
          <p:cNvSpPr>
            <a:spLocks noChangeArrowheads="1"/>
          </p:cNvSpPr>
          <p:nvPr/>
        </p:nvSpPr>
        <p:spPr bwMode="auto">
          <a:xfrm>
            <a:off x="3352800" y="3124200"/>
            <a:ext cx="468313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5" name="Rectangle 1033"/>
          <p:cNvSpPr>
            <a:spLocks noChangeArrowheads="1"/>
          </p:cNvSpPr>
          <p:nvPr/>
        </p:nvSpPr>
        <p:spPr bwMode="auto">
          <a:xfrm>
            <a:off x="6248400" y="2590800"/>
            <a:ext cx="52387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6" name="Text Box 1034"/>
          <p:cNvSpPr txBox="1">
            <a:spLocks noChangeArrowheads="1"/>
          </p:cNvSpPr>
          <p:nvPr/>
        </p:nvSpPr>
        <p:spPr bwMode="auto">
          <a:xfrm>
            <a:off x="3352800" y="3074988"/>
            <a:ext cx="4857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TAI 2</a:t>
            </a:r>
          </a:p>
        </p:txBody>
      </p:sp>
      <p:sp>
        <p:nvSpPr>
          <p:cNvPr id="316427" name="Text Box 1035"/>
          <p:cNvSpPr txBox="1">
            <a:spLocks noChangeArrowheads="1"/>
          </p:cNvSpPr>
          <p:nvPr/>
        </p:nvSpPr>
        <p:spPr bwMode="auto">
          <a:xfrm>
            <a:off x="3886200" y="2798763"/>
            <a:ext cx="5207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TAI 3 </a:t>
            </a:r>
          </a:p>
        </p:txBody>
      </p:sp>
      <p:sp>
        <p:nvSpPr>
          <p:cNvPr id="316428" name="Text Box 1036"/>
          <p:cNvSpPr txBox="1">
            <a:spLocks noChangeArrowheads="1"/>
          </p:cNvSpPr>
          <p:nvPr/>
        </p:nvSpPr>
        <p:spPr bwMode="auto">
          <a:xfrm>
            <a:off x="4437063" y="2570163"/>
            <a:ext cx="5207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TAI 1 </a:t>
            </a:r>
          </a:p>
        </p:txBody>
      </p:sp>
      <p:sp>
        <p:nvSpPr>
          <p:cNvPr id="316429" name="Text Box 1037"/>
          <p:cNvSpPr txBox="1">
            <a:spLocks noChangeArrowheads="1"/>
          </p:cNvSpPr>
          <p:nvPr/>
        </p:nvSpPr>
        <p:spPr bwMode="auto">
          <a:xfrm>
            <a:off x="6346825" y="3298825"/>
            <a:ext cx="5207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TAI 7 </a:t>
            </a:r>
          </a:p>
        </p:txBody>
      </p:sp>
      <p:sp>
        <p:nvSpPr>
          <p:cNvPr id="316430" name="Rectangle 1038"/>
          <p:cNvSpPr>
            <a:spLocks noChangeArrowheads="1"/>
          </p:cNvSpPr>
          <p:nvPr/>
        </p:nvSpPr>
        <p:spPr bwMode="auto">
          <a:xfrm>
            <a:off x="5295900" y="3657600"/>
            <a:ext cx="796925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31" name="Text Box 1039"/>
          <p:cNvSpPr txBox="1">
            <a:spLocks noChangeArrowheads="1"/>
          </p:cNvSpPr>
          <p:nvPr/>
        </p:nvSpPr>
        <p:spPr bwMode="auto">
          <a:xfrm>
            <a:off x="5562600" y="3998913"/>
            <a:ext cx="4857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TAI 6</a:t>
            </a:r>
          </a:p>
        </p:txBody>
      </p:sp>
      <p:sp>
        <p:nvSpPr>
          <p:cNvPr id="316432" name="Text Box 1040"/>
          <p:cNvSpPr txBox="1">
            <a:spLocks noChangeArrowheads="1"/>
          </p:cNvSpPr>
          <p:nvPr/>
        </p:nvSpPr>
        <p:spPr bwMode="auto">
          <a:xfrm>
            <a:off x="5199063" y="2036763"/>
            <a:ext cx="5207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TAI 4 </a:t>
            </a:r>
          </a:p>
        </p:txBody>
      </p:sp>
      <p:sp>
        <p:nvSpPr>
          <p:cNvPr id="316433" name="Text Box 1041"/>
          <p:cNvSpPr txBox="1">
            <a:spLocks noChangeArrowheads="1"/>
          </p:cNvSpPr>
          <p:nvPr/>
        </p:nvSpPr>
        <p:spPr bwMode="auto">
          <a:xfrm>
            <a:off x="6257925" y="2849563"/>
            <a:ext cx="4857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TAI 8</a:t>
            </a:r>
          </a:p>
        </p:txBody>
      </p:sp>
      <p:sp>
        <p:nvSpPr>
          <p:cNvPr id="316434" name="AutoShape 1042"/>
          <p:cNvSpPr>
            <a:spLocks noChangeArrowheads="1"/>
          </p:cNvSpPr>
          <p:nvPr/>
        </p:nvSpPr>
        <p:spPr bwMode="auto">
          <a:xfrm>
            <a:off x="3136900" y="2451100"/>
            <a:ext cx="292100" cy="2921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35" name="AutoShape 1043"/>
          <p:cNvSpPr>
            <a:spLocks noChangeArrowheads="1"/>
          </p:cNvSpPr>
          <p:nvPr/>
        </p:nvSpPr>
        <p:spPr bwMode="auto">
          <a:xfrm>
            <a:off x="2679700" y="1689100"/>
            <a:ext cx="292100" cy="2921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36" name="AutoShape 1044"/>
          <p:cNvSpPr>
            <a:spLocks noChangeArrowheads="1"/>
          </p:cNvSpPr>
          <p:nvPr/>
        </p:nvSpPr>
        <p:spPr bwMode="auto">
          <a:xfrm>
            <a:off x="4718050" y="3613150"/>
            <a:ext cx="292100" cy="2921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37" name="Line 1045"/>
          <p:cNvSpPr>
            <a:spLocks noChangeShapeType="1"/>
          </p:cNvSpPr>
          <p:nvPr/>
        </p:nvSpPr>
        <p:spPr bwMode="auto">
          <a:xfrm rot="18249353">
            <a:off x="5029200" y="2667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38" name="Line 1046"/>
          <p:cNvSpPr>
            <a:spLocks noChangeShapeType="1"/>
          </p:cNvSpPr>
          <p:nvPr/>
        </p:nvSpPr>
        <p:spPr bwMode="auto">
          <a:xfrm rot="18249353">
            <a:off x="5214938" y="265271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39" name="Line 1047"/>
          <p:cNvSpPr>
            <a:spLocks noChangeShapeType="1"/>
          </p:cNvSpPr>
          <p:nvPr/>
        </p:nvSpPr>
        <p:spPr bwMode="auto">
          <a:xfrm rot="18249353">
            <a:off x="5257800" y="25908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40" name="Line 1048"/>
          <p:cNvSpPr>
            <a:spLocks noChangeShapeType="1"/>
          </p:cNvSpPr>
          <p:nvPr/>
        </p:nvSpPr>
        <p:spPr bwMode="auto">
          <a:xfrm rot="2593861">
            <a:off x="4343400" y="24384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41" name="Line 1049"/>
          <p:cNvSpPr>
            <a:spLocks noChangeShapeType="1"/>
          </p:cNvSpPr>
          <p:nvPr/>
        </p:nvSpPr>
        <p:spPr bwMode="auto">
          <a:xfrm rot="2593861">
            <a:off x="4516438" y="230981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42" name="Line 1050"/>
          <p:cNvSpPr>
            <a:spLocks noChangeShapeType="1"/>
          </p:cNvSpPr>
          <p:nvPr/>
        </p:nvSpPr>
        <p:spPr bwMode="auto">
          <a:xfrm rot="2593861">
            <a:off x="4572000" y="2362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43" name="Line 1051"/>
          <p:cNvSpPr>
            <a:spLocks noChangeShapeType="1"/>
          </p:cNvSpPr>
          <p:nvPr/>
        </p:nvSpPr>
        <p:spPr bwMode="auto">
          <a:xfrm rot="3496644">
            <a:off x="3657600" y="25908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44" name="Line 1052"/>
          <p:cNvSpPr>
            <a:spLocks noChangeShapeType="1"/>
          </p:cNvSpPr>
          <p:nvPr/>
        </p:nvSpPr>
        <p:spPr bwMode="auto">
          <a:xfrm rot="3496644">
            <a:off x="3844925" y="244951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45" name="Line 1053"/>
          <p:cNvSpPr>
            <a:spLocks noChangeShapeType="1"/>
          </p:cNvSpPr>
          <p:nvPr/>
        </p:nvSpPr>
        <p:spPr bwMode="auto">
          <a:xfrm rot="3496644">
            <a:off x="3886200" y="25146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46" name="Line 1054"/>
          <p:cNvSpPr>
            <a:spLocks noChangeShapeType="1"/>
          </p:cNvSpPr>
          <p:nvPr/>
        </p:nvSpPr>
        <p:spPr bwMode="auto">
          <a:xfrm rot="2436078">
            <a:off x="3048000" y="3124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47" name="Line 1055"/>
          <p:cNvSpPr>
            <a:spLocks noChangeShapeType="1"/>
          </p:cNvSpPr>
          <p:nvPr/>
        </p:nvSpPr>
        <p:spPr bwMode="auto">
          <a:xfrm rot="2436078">
            <a:off x="3217863" y="2997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48" name="Line 1056"/>
          <p:cNvSpPr>
            <a:spLocks noChangeShapeType="1"/>
          </p:cNvSpPr>
          <p:nvPr/>
        </p:nvSpPr>
        <p:spPr bwMode="auto">
          <a:xfrm rot="2436078">
            <a:off x="3276600" y="30480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49" name="Line 1057"/>
          <p:cNvSpPr>
            <a:spLocks noChangeShapeType="1"/>
          </p:cNvSpPr>
          <p:nvPr/>
        </p:nvSpPr>
        <p:spPr bwMode="auto">
          <a:xfrm rot="81744">
            <a:off x="4876800" y="39624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50" name="Line 1058"/>
          <p:cNvSpPr>
            <a:spLocks noChangeShapeType="1"/>
          </p:cNvSpPr>
          <p:nvPr/>
        </p:nvSpPr>
        <p:spPr bwMode="auto">
          <a:xfrm rot="81744">
            <a:off x="5041900" y="3883025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51" name="Line 1059"/>
          <p:cNvSpPr>
            <a:spLocks noChangeShapeType="1"/>
          </p:cNvSpPr>
          <p:nvPr/>
        </p:nvSpPr>
        <p:spPr bwMode="auto">
          <a:xfrm rot="81744">
            <a:off x="5105400" y="3886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52" name="Line 1060"/>
          <p:cNvSpPr>
            <a:spLocks noChangeShapeType="1"/>
          </p:cNvSpPr>
          <p:nvPr/>
        </p:nvSpPr>
        <p:spPr bwMode="auto">
          <a:xfrm rot="2436078">
            <a:off x="2743200" y="2362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53" name="Line 1061"/>
          <p:cNvSpPr>
            <a:spLocks noChangeShapeType="1"/>
          </p:cNvSpPr>
          <p:nvPr/>
        </p:nvSpPr>
        <p:spPr bwMode="auto">
          <a:xfrm rot="2436078">
            <a:off x="2913063" y="2235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54" name="Line 1062"/>
          <p:cNvSpPr>
            <a:spLocks noChangeShapeType="1"/>
          </p:cNvSpPr>
          <p:nvPr/>
        </p:nvSpPr>
        <p:spPr bwMode="auto">
          <a:xfrm rot="2436078">
            <a:off x="2971800" y="22860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55" name="AutoShape 1063"/>
          <p:cNvSpPr>
            <a:spLocks noChangeArrowheads="1"/>
          </p:cNvSpPr>
          <p:nvPr/>
        </p:nvSpPr>
        <p:spPr bwMode="auto">
          <a:xfrm>
            <a:off x="4051300" y="2374900"/>
            <a:ext cx="292100" cy="2921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56" name="Rectangle 1064"/>
          <p:cNvSpPr>
            <a:spLocks noChangeArrowheads="1"/>
          </p:cNvSpPr>
          <p:nvPr/>
        </p:nvSpPr>
        <p:spPr bwMode="auto">
          <a:xfrm>
            <a:off x="2895600" y="2747963"/>
            <a:ext cx="392113" cy="30003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57" name="Rectangle 1065"/>
          <p:cNvSpPr>
            <a:spLocks noChangeArrowheads="1"/>
          </p:cNvSpPr>
          <p:nvPr/>
        </p:nvSpPr>
        <p:spPr bwMode="auto">
          <a:xfrm>
            <a:off x="4179888" y="1873250"/>
            <a:ext cx="392112" cy="30003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58" name="Rectangle 1066"/>
          <p:cNvSpPr>
            <a:spLocks noChangeArrowheads="1"/>
          </p:cNvSpPr>
          <p:nvPr/>
        </p:nvSpPr>
        <p:spPr bwMode="auto">
          <a:xfrm>
            <a:off x="3341688" y="2209800"/>
            <a:ext cx="392112" cy="30003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59" name="AutoShape 1067"/>
          <p:cNvSpPr>
            <a:spLocks noChangeArrowheads="1"/>
          </p:cNvSpPr>
          <p:nvPr/>
        </p:nvSpPr>
        <p:spPr bwMode="auto">
          <a:xfrm>
            <a:off x="5041900" y="2984500"/>
            <a:ext cx="292100" cy="2921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60" name="Line 1068"/>
          <p:cNvSpPr>
            <a:spLocks noChangeShapeType="1"/>
          </p:cNvSpPr>
          <p:nvPr/>
        </p:nvSpPr>
        <p:spPr bwMode="auto">
          <a:xfrm rot="81744">
            <a:off x="5181600" y="3505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61" name="Line 1069"/>
          <p:cNvSpPr>
            <a:spLocks noChangeShapeType="1"/>
          </p:cNvSpPr>
          <p:nvPr/>
        </p:nvSpPr>
        <p:spPr bwMode="auto">
          <a:xfrm rot="81744">
            <a:off x="5334000" y="3425825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62" name="Line 1070"/>
          <p:cNvSpPr>
            <a:spLocks noChangeShapeType="1"/>
          </p:cNvSpPr>
          <p:nvPr/>
        </p:nvSpPr>
        <p:spPr bwMode="auto">
          <a:xfrm rot="81744">
            <a:off x="5410200" y="34290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63" name="Rectangle 1071"/>
          <p:cNvSpPr>
            <a:spLocks noChangeArrowheads="1"/>
          </p:cNvSpPr>
          <p:nvPr/>
        </p:nvSpPr>
        <p:spPr bwMode="auto">
          <a:xfrm>
            <a:off x="4038600" y="3581400"/>
            <a:ext cx="392113" cy="30003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64" name="Rectangle 1072"/>
          <p:cNvSpPr>
            <a:spLocks noChangeArrowheads="1"/>
          </p:cNvSpPr>
          <p:nvPr/>
        </p:nvSpPr>
        <p:spPr bwMode="auto">
          <a:xfrm>
            <a:off x="4484688" y="3052763"/>
            <a:ext cx="392112" cy="30003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65" name="AutoShape 1073"/>
          <p:cNvSpPr>
            <a:spLocks noChangeArrowheads="1"/>
          </p:cNvSpPr>
          <p:nvPr/>
        </p:nvSpPr>
        <p:spPr bwMode="auto">
          <a:xfrm>
            <a:off x="516255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66" name="AutoShape 1074"/>
          <p:cNvSpPr>
            <a:spLocks noChangeArrowheads="1"/>
          </p:cNvSpPr>
          <p:nvPr/>
        </p:nvSpPr>
        <p:spPr bwMode="auto">
          <a:xfrm>
            <a:off x="6323013" y="2289175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67" name="AutoShape 1075"/>
          <p:cNvSpPr>
            <a:spLocks noChangeArrowheads="1"/>
          </p:cNvSpPr>
          <p:nvPr/>
        </p:nvSpPr>
        <p:spPr bwMode="auto">
          <a:xfrm>
            <a:off x="35052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68" name="AutoShape 1076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69" name="AutoShape 1077"/>
          <p:cNvSpPr>
            <a:spLocks noChangeArrowheads="1"/>
          </p:cNvSpPr>
          <p:nvPr/>
        </p:nvSpPr>
        <p:spPr bwMode="auto">
          <a:xfrm>
            <a:off x="4343400" y="27432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70" name="AutoShape 1078"/>
          <p:cNvSpPr>
            <a:spLocks noChangeArrowheads="1"/>
          </p:cNvSpPr>
          <p:nvPr/>
        </p:nvSpPr>
        <p:spPr bwMode="auto">
          <a:xfrm>
            <a:off x="3657600" y="2895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71" name="Text Box 1079"/>
          <p:cNvSpPr txBox="1">
            <a:spLocks noChangeArrowheads="1"/>
          </p:cNvSpPr>
          <p:nvPr/>
        </p:nvSpPr>
        <p:spPr bwMode="auto">
          <a:xfrm>
            <a:off x="4113213" y="1873250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accent2"/>
                </a:solidFill>
              </a:rPr>
              <a:t>NAI-1 </a:t>
            </a:r>
          </a:p>
        </p:txBody>
      </p:sp>
      <p:sp>
        <p:nvSpPr>
          <p:cNvPr id="316472" name="Text Box 1080"/>
          <p:cNvSpPr txBox="1">
            <a:spLocks noChangeArrowheads="1"/>
          </p:cNvSpPr>
          <p:nvPr/>
        </p:nvSpPr>
        <p:spPr bwMode="auto">
          <a:xfrm>
            <a:off x="3303588" y="2193925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accent2"/>
                </a:solidFill>
              </a:rPr>
              <a:t>NAI-3 </a:t>
            </a:r>
          </a:p>
        </p:txBody>
      </p:sp>
      <p:sp>
        <p:nvSpPr>
          <p:cNvPr id="316473" name="Text Box 1081"/>
          <p:cNvSpPr txBox="1">
            <a:spLocks noChangeArrowheads="1"/>
          </p:cNvSpPr>
          <p:nvPr/>
        </p:nvSpPr>
        <p:spPr bwMode="auto">
          <a:xfrm>
            <a:off x="2819400" y="2727325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accent2"/>
                </a:solidFill>
              </a:rPr>
              <a:t>NAI-2 </a:t>
            </a:r>
          </a:p>
        </p:txBody>
      </p:sp>
      <p:sp>
        <p:nvSpPr>
          <p:cNvPr id="316474" name="Text Box 1082"/>
          <p:cNvSpPr txBox="1">
            <a:spLocks noChangeArrowheads="1"/>
          </p:cNvSpPr>
          <p:nvPr/>
        </p:nvSpPr>
        <p:spPr bwMode="auto">
          <a:xfrm>
            <a:off x="3989388" y="3565525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accent2"/>
                </a:solidFill>
              </a:rPr>
              <a:t>NAI-6 </a:t>
            </a:r>
          </a:p>
        </p:txBody>
      </p:sp>
      <p:sp>
        <p:nvSpPr>
          <p:cNvPr id="316475" name="Text Box 1083"/>
          <p:cNvSpPr txBox="1">
            <a:spLocks noChangeArrowheads="1"/>
          </p:cNvSpPr>
          <p:nvPr/>
        </p:nvSpPr>
        <p:spPr bwMode="auto">
          <a:xfrm>
            <a:off x="4446588" y="3032125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accent2"/>
                </a:solidFill>
              </a:rPr>
              <a:t>NAI-5 </a:t>
            </a:r>
          </a:p>
        </p:txBody>
      </p:sp>
      <p:sp>
        <p:nvSpPr>
          <p:cNvPr id="316476" name="Text Box 1084"/>
          <p:cNvSpPr txBox="1">
            <a:spLocks noChangeArrowheads="1"/>
          </p:cNvSpPr>
          <p:nvPr/>
        </p:nvSpPr>
        <p:spPr bwMode="auto">
          <a:xfrm>
            <a:off x="2362200" y="1582738"/>
            <a:ext cx="465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accent2"/>
                </a:solidFill>
              </a:rPr>
              <a:t>DP 1</a:t>
            </a:r>
          </a:p>
        </p:txBody>
      </p:sp>
      <p:sp>
        <p:nvSpPr>
          <p:cNvPr id="316477" name="Text Box 1085"/>
          <p:cNvSpPr txBox="1">
            <a:spLocks noChangeArrowheads="1"/>
          </p:cNvSpPr>
          <p:nvPr/>
        </p:nvSpPr>
        <p:spPr bwMode="auto">
          <a:xfrm>
            <a:off x="2735263" y="2498725"/>
            <a:ext cx="465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accent2"/>
                </a:solidFill>
              </a:rPr>
              <a:t>DP 2</a:t>
            </a:r>
          </a:p>
        </p:txBody>
      </p:sp>
      <p:sp>
        <p:nvSpPr>
          <p:cNvPr id="316478" name="Text Box 1086"/>
          <p:cNvSpPr txBox="1">
            <a:spLocks noChangeArrowheads="1"/>
          </p:cNvSpPr>
          <p:nvPr/>
        </p:nvSpPr>
        <p:spPr bwMode="auto">
          <a:xfrm>
            <a:off x="3802063" y="2270125"/>
            <a:ext cx="465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accent2"/>
                </a:solidFill>
              </a:rPr>
              <a:t>DP 3</a:t>
            </a:r>
          </a:p>
        </p:txBody>
      </p:sp>
      <p:sp>
        <p:nvSpPr>
          <p:cNvPr id="316479" name="Text Box 1087"/>
          <p:cNvSpPr txBox="1">
            <a:spLocks noChangeArrowheads="1"/>
          </p:cNvSpPr>
          <p:nvPr/>
        </p:nvSpPr>
        <p:spPr bwMode="auto">
          <a:xfrm>
            <a:off x="4392613" y="3508375"/>
            <a:ext cx="465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accent2"/>
                </a:solidFill>
              </a:rPr>
              <a:t>DP 4</a:t>
            </a:r>
          </a:p>
        </p:txBody>
      </p:sp>
      <p:sp>
        <p:nvSpPr>
          <p:cNvPr id="316480" name="Text Box 1088"/>
          <p:cNvSpPr txBox="1">
            <a:spLocks noChangeArrowheads="1"/>
          </p:cNvSpPr>
          <p:nvPr/>
        </p:nvSpPr>
        <p:spPr bwMode="auto">
          <a:xfrm>
            <a:off x="4827588" y="3260725"/>
            <a:ext cx="430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accent2"/>
                </a:solidFill>
              </a:rPr>
              <a:t>DP5</a:t>
            </a:r>
          </a:p>
        </p:txBody>
      </p:sp>
      <p:sp>
        <p:nvSpPr>
          <p:cNvPr id="316481" name="Text Box 1089"/>
          <p:cNvSpPr txBox="1">
            <a:spLocks noChangeArrowheads="1"/>
          </p:cNvSpPr>
          <p:nvPr/>
        </p:nvSpPr>
        <p:spPr bwMode="auto">
          <a:xfrm>
            <a:off x="3352800" y="25146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1</a:t>
            </a:r>
          </a:p>
        </p:txBody>
      </p:sp>
      <p:sp>
        <p:nvSpPr>
          <p:cNvPr id="316482" name="Text Box 1090"/>
          <p:cNvSpPr txBox="1">
            <a:spLocks noChangeArrowheads="1"/>
          </p:cNvSpPr>
          <p:nvPr/>
        </p:nvSpPr>
        <p:spPr bwMode="auto">
          <a:xfrm>
            <a:off x="4241800" y="25908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2</a:t>
            </a:r>
          </a:p>
        </p:txBody>
      </p:sp>
      <p:sp>
        <p:nvSpPr>
          <p:cNvPr id="316483" name="Text Box 1091"/>
          <p:cNvSpPr txBox="1">
            <a:spLocks noChangeArrowheads="1"/>
          </p:cNvSpPr>
          <p:nvPr/>
        </p:nvSpPr>
        <p:spPr bwMode="auto">
          <a:xfrm>
            <a:off x="3505200" y="28194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3</a:t>
            </a:r>
          </a:p>
        </p:txBody>
      </p:sp>
      <p:sp>
        <p:nvSpPr>
          <p:cNvPr id="316484" name="Text Box 1092"/>
          <p:cNvSpPr txBox="1">
            <a:spLocks noChangeArrowheads="1"/>
          </p:cNvSpPr>
          <p:nvPr/>
        </p:nvSpPr>
        <p:spPr bwMode="auto">
          <a:xfrm>
            <a:off x="4991100" y="36576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5</a:t>
            </a:r>
          </a:p>
        </p:txBody>
      </p:sp>
      <p:sp>
        <p:nvSpPr>
          <p:cNvPr id="316485" name="Text Box 1093"/>
          <p:cNvSpPr txBox="1">
            <a:spLocks noChangeArrowheads="1"/>
          </p:cNvSpPr>
          <p:nvPr/>
        </p:nvSpPr>
        <p:spPr bwMode="auto">
          <a:xfrm>
            <a:off x="6207125" y="219075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8</a:t>
            </a:r>
          </a:p>
        </p:txBody>
      </p:sp>
      <p:sp>
        <p:nvSpPr>
          <p:cNvPr id="316486" name="Rectangle 1094"/>
          <p:cNvSpPr>
            <a:spLocks noChangeArrowheads="1"/>
          </p:cNvSpPr>
          <p:nvPr/>
        </p:nvSpPr>
        <p:spPr bwMode="auto">
          <a:xfrm>
            <a:off x="6867525" y="1828800"/>
            <a:ext cx="523875" cy="741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87" name="Text Box 1095"/>
          <p:cNvSpPr txBox="1">
            <a:spLocks noChangeArrowheads="1"/>
          </p:cNvSpPr>
          <p:nvPr/>
        </p:nvSpPr>
        <p:spPr bwMode="auto">
          <a:xfrm>
            <a:off x="6829425" y="1800225"/>
            <a:ext cx="55562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TAI 12</a:t>
            </a:r>
          </a:p>
        </p:txBody>
      </p:sp>
      <p:sp>
        <p:nvSpPr>
          <p:cNvPr id="316488" name="Text Box 1096"/>
          <p:cNvSpPr txBox="1">
            <a:spLocks noChangeArrowheads="1"/>
          </p:cNvSpPr>
          <p:nvPr/>
        </p:nvSpPr>
        <p:spPr bwMode="auto">
          <a:xfrm>
            <a:off x="5461000" y="2574925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7</a:t>
            </a:r>
          </a:p>
        </p:txBody>
      </p:sp>
      <p:sp>
        <p:nvSpPr>
          <p:cNvPr id="316489" name="AutoShape 1097"/>
          <p:cNvSpPr>
            <a:spLocks/>
          </p:cNvSpPr>
          <p:nvPr/>
        </p:nvSpPr>
        <p:spPr bwMode="auto">
          <a:xfrm rot="2547392">
            <a:off x="2743200" y="685800"/>
            <a:ext cx="152400" cy="2590800"/>
          </a:xfrm>
          <a:prstGeom prst="rightBracket">
            <a:avLst>
              <a:gd name="adj" fmla="val 141667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90" name="AutoShape 1098"/>
          <p:cNvSpPr>
            <a:spLocks/>
          </p:cNvSpPr>
          <p:nvPr/>
        </p:nvSpPr>
        <p:spPr bwMode="auto">
          <a:xfrm rot="2547392">
            <a:off x="1905000" y="-76200"/>
            <a:ext cx="152400" cy="2590800"/>
          </a:xfrm>
          <a:prstGeom prst="rightBracket">
            <a:avLst>
              <a:gd name="adj" fmla="val 141667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91" name="AutoShape 1099"/>
          <p:cNvSpPr>
            <a:spLocks/>
          </p:cNvSpPr>
          <p:nvPr/>
        </p:nvSpPr>
        <p:spPr bwMode="auto">
          <a:xfrm rot="4420785">
            <a:off x="3581400" y="1676400"/>
            <a:ext cx="152400" cy="2590800"/>
          </a:xfrm>
          <a:prstGeom prst="rightBracket">
            <a:avLst>
              <a:gd name="adj" fmla="val 141667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92" name="Line 1100"/>
          <p:cNvSpPr>
            <a:spLocks noChangeShapeType="1"/>
          </p:cNvSpPr>
          <p:nvPr/>
        </p:nvSpPr>
        <p:spPr bwMode="auto">
          <a:xfrm flipH="1" flipV="1">
            <a:off x="4724400" y="914400"/>
            <a:ext cx="1524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93" name="Text Box 1101"/>
          <p:cNvSpPr txBox="1">
            <a:spLocks noChangeArrowheads="1"/>
          </p:cNvSpPr>
          <p:nvPr/>
        </p:nvSpPr>
        <p:spPr bwMode="auto">
          <a:xfrm>
            <a:off x="4851400" y="2117725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4</a:t>
            </a:r>
          </a:p>
        </p:txBody>
      </p:sp>
      <p:sp>
        <p:nvSpPr>
          <p:cNvPr id="316494" name="AutoShape 1102"/>
          <p:cNvSpPr>
            <a:spLocks noChangeArrowheads="1"/>
          </p:cNvSpPr>
          <p:nvPr/>
        </p:nvSpPr>
        <p:spPr bwMode="auto">
          <a:xfrm>
            <a:off x="49530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95" name="AutoShape 1103"/>
          <p:cNvSpPr>
            <a:spLocks/>
          </p:cNvSpPr>
          <p:nvPr/>
        </p:nvSpPr>
        <p:spPr bwMode="auto">
          <a:xfrm rot="3338448">
            <a:off x="4968875" y="3279775"/>
            <a:ext cx="114300" cy="2089150"/>
          </a:xfrm>
          <a:prstGeom prst="rightBracket">
            <a:avLst>
              <a:gd name="adj" fmla="val 15231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96" name="Line 1104"/>
          <p:cNvSpPr>
            <a:spLocks noChangeShapeType="1"/>
          </p:cNvSpPr>
          <p:nvPr/>
        </p:nvSpPr>
        <p:spPr bwMode="auto">
          <a:xfrm rot="20826157" flipV="1">
            <a:off x="5562600" y="1066800"/>
            <a:ext cx="304800" cy="266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97" name="AutoShape 1105"/>
          <p:cNvSpPr>
            <a:spLocks/>
          </p:cNvSpPr>
          <p:nvPr/>
        </p:nvSpPr>
        <p:spPr bwMode="auto">
          <a:xfrm rot="210127">
            <a:off x="6535738" y="1287463"/>
            <a:ext cx="261937" cy="3252787"/>
          </a:xfrm>
          <a:prstGeom prst="rightBracket">
            <a:avLst>
              <a:gd name="adj" fmla="val 10348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98" name="AutoShape 1106"/>
          <p:cNvSpPr>
            <a:spLocks/>
          </p:cNvSpPr>
          <p:nvPr/>
        </p:nvSpPr>
        <p:spPr bwMode="auto">
          <a:xfrm rot="102786">
            <a:off x="7535863" y="1395413"/>
            <a:ext cx="212725" cy="3141662"/>
          </a:xfrm>
          <a:prstGeom prst="rightBracket">
            <a:avLst>
              <a:gd name="adj" fmla="val 123072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99" name="Line 1107"/>
          <p:cNvSpPr>
            <a:spLocks noChangeShapeType="1"/>
          </p:cNvSpPr>
          <p:nvPr/>
        </p:nvSpPr>
        <p:spPr bwMode="auto">
          <a:xfrm>
            <a:off x="933450" y="1905000"/>
            <a:ext cx="3524250" cy="278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00" name="Line 1108"/>
          <p:cNvSpPr>
            <a:spLocks noChangeShapeType="1"/>
          </p:cNvSpPr>
          <p:nvPr/>
        </p:nvSpPr>
        <p:spPr bwMode="auto">
          <a:xfrm flipV="1">
            <a:off x="5829300" y="4400550"/>
            <a:ext cx="23050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01" name="Line 1109"/>
          <p:cNvSpPr>
            <a:spLocks noChangeShapeType="1"/>
          </p:cNvSpPr>
          <p:nvPr/>
        </p:nvSpPr>
        <p:spPr bwMode="auto">
          <a:xfrm>
            <a:off x="2838450" y="609600"/>
            <a:ext cx="1143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02" name="Line 1110"/>
          <p:cNvSpPr>
            <a:spLocks noChangeShapeType="1"/>
          </p:cNvSpPr>
          <p:nvPr/>
        </p:nvSpPr>
        <p:spPr bwMode="auto">
          <a:xfrm flipV="1">
            <a:off x="3981450" y="1752600"/>
            <a:ext cx="198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03" name="Line 1111"/>
          <p:cNvSpPr>
            <a:spLocks noChangeShapeType="1"/>
          </p:cNvSpPr>
          <p:nvPr/>
        </p:nvSpPr>
        <p:spPr bwMode="auto">
          <a:xfrm>
            <a:off x="6648450" y="1771650"/>
            <a:ext cx="16764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04" name="Text Box 1112"/>
          <p:cNvSpPr txBox="1">
            <a:spLocks noChangeArrowheads="1"/>
          </p:cNvSpPr>
          <p:nvPr/>
        </p:nvSpPr>
        <p:spPr bwMode="auto">
          <a:xfrm>
            <a:off x="4895850" y="44450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X</a:t>
            </a:r>
          </a:p>
        </p:txBody>
      </p:sp>
      <p:sp>
        <p:nvSpPr>
          <p:cNvPr id="316505" name="Text Box 1113"/>
          <p:cNvSpPr txBox="1">
            <a:spLocks noChangeArrowheads="1"/>
          </p:cNvSpPr>
          <p:nvPr/>
        </p:nvSpPr>
        <p:spPr bwMode="auto">
          <a:xfrm>
            <a:off x="5948363" y="1568450"/>
            <a:ext cx="588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XXX</a:t>
            </a:r>
          </a:p>
        </p:txBody>
      </p:sp>
      <p:sp>
        <p:nvSpPr>
          <p:cNvPr id="316506" name="Rectangle 1114" descr="Large confetti"/>
          <p:cNvSpPr>
            <a:spLocks noChangeArrowheads="1"/>
          </p:cNvSpPr>
          <p:nvPr/>
        </p:nvSpPr>
        <p:spPr bwMode="auto">
          <a:xfrm>
            <a:off x="4648200" y="2743200"/>
            <a:ext cx="152400" cy="76200"/>
          </a:xfrm>
          <a:prstGeom prst="rect">
            <a:avLst/>
          </a:prstGeom>
          <a:pattFill prst="lgConfetti">
            <a:fgClr>
              <a:srgbClr val="00CC00"/>
            </a:fgClr>
            <a:bgClr>
              <a:schemeClr val="bg1"/>
            </a:bgClr>
          </a:patt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07" name="Rectangle 1115" descr="Large confetti"/>
          <p:cNvSpPr>
            <a:spLocks noChangeArrowheads="1"/>
          </p:cNvSpPr>
          <p:nvPr/>
        </p:nvSpPr>
        <p:spPr bwMode="auto">
          <a:xfrm>
            <a:off x="4114800" y="2995613"/>
            <a:ext cx="152400" cy="76200"/>
          </a:xfrm>
          <a:prstGeom prst="rect">
            <a:avLst/>
          </a:prstGeom>
          <a:pattFill prst="lgConfetti">
            <a:fgClr>
              <a:srgbClr val="00CC00"/>
            </a:fgClr>
            <a:bgClr>
              <a:schemeClr val="bg1"/>
            </a:bgClr>
          </a:patt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08" name="Rectangle 1116" descr="Large confetti"/>
          <p:cNvSpPr>
            <a:spLocks noChangeArrowheads="1"/>
          </p:cNvSpPr>
          <p:nvPr/>
        </p:nvSpPr>
        <p:spPr bwMode="auto">
          <a:xfrm rot="-7238125">
            <a:off x="6969125" y="2019300"/>
            <a:ext cx="152400" cy="76200"/>
          </a:xfrm>
          <a:prstGeom prst="rect">
            <a:avLst/>
          </a:prstGeom>
          <a:pattFill prst="lgConfetti">
            <a:fgClr>
              <a:srgbClr val="00CC00"/>
            </a:fgClr>
            <a:bgClr>
              <a:schemeClr val="bg1"/>
            </a:bgClr>
          </a:patt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09" name="Rectangle 1117" descr="Large confetti"/>
          <p:cNvSpPr>
            <a:spLocks noChangeArrowheads="1"/>
          </p:cNvSpPr>
          <p:nvPr/>
        </p:nvSpPr>
        <p:spPr bwMode="auto">
          <a:xfrm rot="-7238125">
            <a:off x="6992938" y="2228850"/>
            <a:ext cx="152400" cy="76200"/>
          </a:xfrm>
          <a:prstGeom prst="rect">
            <a:avLst/>
          </a:prstGeom>
          <a:pattFill prst="lgConfetti">
            <a:fgClr>
              <a:srgbClr val="00CC00"/>
            </a:fgClr>
            <a:bgClr>
              <a:schemeClr val="bg1"/>
            </a:bgClr>
          </a:patt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18"/>
          <p:cNvGrpSpPr>
            <a:grpSpLocks/>
          </p:cNvGrpSpPr>
          <p:nvPr/>
        </p:nvGrpSpPr>
        <p:grpSpPr bwMode="auto">
          <a:xfrm>
            <a:off x="5959475" y="4011613"/>
            <a:ext cx="114300" cy="120650"/>
            <a:chOff x="3754" y="2527"/>
            <a:chExt cx="72" cy="76"/>
          </a:xfrm>
        </p:grpSpPr>
        <p:sp>
          <p:nvSpPr>
            <p:cNvPr id="316511" name="Oval 1119"/>
            <p:cNvSpPr>
              <a:spLocks noChangeArrowheads="1"/>
            </p:cNvSpPr>
            <p:nvPr/>
          </p:nvSpPr>
          <p:spPr bwMode="auto">
            <a:xfrm rot="7440000">
              <a:off x="3795" y="2538"/>
              <a:ext cx="34" cy="28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12" name="Oval 1120"/>
            <p:cNvSpPr>
              <a:spLocks noChangeArrowheads="1"/>
            </p:cNvSpPr>
            <p:nvPr/>
          </p:nvSpPr>
          <p:spPr bwMode="auto">
            <a:xfrm rot="7440000">
              <a:off x="3767" y="2572"/>
              <a:ext cx="34" cy="28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13" name="Oval 1121"/>
            <p:cNvSpPr>
              <a:spLocks noChangeArrowheads="1"/>
            </p:cNvSpPr>
            <p:nvPr/>
          </p:nvSpPr>
          <p:spPr bwMode="auto">
            <a:xfrm rot="7440000">
              <a:off x="3751" y="2530"/>
              <a:ext cx="34" cy="28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6514" name="Rectangle 1122" descr="Large confetti"/>
          <p:cNvSpPr>
            <a:spLocks noChangeArrowheads="1"/>
          </p:cNvSpPr>
          <p:nvPr/>
        </p:nvSpPr>
        <p:spPr bwMode="auto">
          <a:xfrm rot="1948271">
            <a:off x="3509963" y="3276600"/>
            <a:ext cx="152400" cy="76200"/>
          </a:xfrm>
          <a:prstGeom prst="rect">
            <a:avLst/>
          </a:prstGeom>
          <a:pattFill prst="lgConfetti">
            <a:fgClr>
              <a:srgbClr val="00CC00"/>
            </a:fgClr>
            <a:bgClr>
              <a:schemeClr val="bg1"/>
            </a:bgClr>
          </a:patt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15" name="Line 1123"/>
          <p:cNvSpPr>
            <a:spLocks noChangeShapeType="1"/>
          </p:cNvSpPr>
          <p:nvPr/>
        </p:nvSpPr>
        <p:spPr bwMode="auto">
          <a:xfrm rot="81744">
            <a:off x="3290888" y="1833563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16" name="Line 1124"/>
          <p:cNvSpPr>
            <a:spLocks noChangeShapeType="1"/>
          </p:cNvSpPr>
          <p:nvPr/>
        </p:nvSpPr>
        <p:spPr bwMode="auto">
          <a:xfrm rot="81744">
            <a:off x="3443288" y="1754188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17" name="Line 1125"/>
          <p:cNvSpPr>
            <a:spLocks noChangeShapeType="1"/>
          </p:cNvSpPr>
          <p:nvPr/>
        </p:nvSpPr>
        <p:spPr bwMode="auto">
          <a:xfrm rot="81744">
            <a:off x="3519488" y="175736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26"/>
          <p:cNvGrpSpPr>
            <a:grpSpLocks/>
          </p:cNvGrpSpPr>
          <p:nvPr/>
        </p:nvGrpSpPr>
        <p:grpSpPr bwMode="auto">
          <a:xfrm>
            <a:off x="1060450" y="1438275"/>
            <a:ext cx="457200" cy="161925"/>
            <a:chOff x="672" y="906"/>
            <a:chExt cx="288" cy="102"/>
          </a:xfrm>
        </p:grpSpPr>
        <p:sp>
          <p:nvSpPr>
            <p:cNvPr id="316519" name="Line 1127"/>
            <p:cNvSpPr>
              <a:spLocks noChangeShapeType="1"/>
            </p:cNvSpPr>
            <p:nvPr/>
          </p:nvSpPr>
          <p:spPr bwMode="auto">
            <a:xfrm rot="81744">
              <a:off x="672" y="96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20" name="Line 1128"/>
            <p:cNvSpPr>
              <a:spLocks noChangeShapeType="1"/>
            </p:cNvSpPr>
            <p:nvPr/>
          </p:nvSpPr>
          <p:spPr bwMode="auto">
            <a:xfrm rot="81744">
              <a:off x="816" y="91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21" name="Line 1129"/>
            <p:cNvSpPr>
              <a:spLocks noChangeShapeType="1"/>
            </p:cNvSpPr>
            <p:nvPr/>
          </p:nvSpPr>
          <p:spPr bwMode="auto">
            <a:xfrm rot="81744">
              <a:off x="786" y="909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22" name="Line 1130"/>
            <p:cNvSpPr>
              <a:spLocks noChangeShapeType="1"/>
            </p:cNvSpPr>
            <p:nvPr/>
          </p:nvSpPr>
          <p:spPr bwMode="auto">
            <a:xfrm rot="81744">
              <a:off x="747" y="906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31"/>
          <p:cNvGrpSpPr>
            <a:grpSpLocks/>
          </p:cNvGrpSpPr>
          <p:nvPr/>
        </p:nvGrpSpPr>
        <p:grpSpPr bwMode="auto">
          <a:xfrm>
            <a:off x="7169150" y="2420938"/>
            <a:ext cx="114300" cy="120650"/>
            <a:chOff x="3850" y="2623"/>
            <a:chExt cx="72" cy="76"/>
          </a:xfrm>
        </p:grpSpPr>
        <p:sp>
          <p:nvSpPr>
            <p:cNvPr id="316524" name="Oval 1132"/>
            <p:cNvSpPr>
              <a:spLocks noChangeArrowheads="1"/>
            </p:cNvSpPr>
            <p:nvPr/>
          </p:nvSpPr>
          <p:spPr bwMode="auto">
            <a:xfrm rot="7440000">
              <a:off x="3891" y="2634"/>
              <a:ext cx="34" cy="28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25" name="Oval 1133"/>
            <p:cNvSpPr>
              <a:spLocks noChangeArrowheads="1"/>
            </p:cNvSpPr>
            <p:nvPr/>
          </p:nvSpPr>
          <p:spPr bwMode="auto">
            <a:xfrm rot="7440000">
              <a:off x="3863" y="2668"/>
              <a:ext cx="34" cy="28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26" name="Oval 1134"/>
            <p:cNvSpPr>
              <a:spLocks noChangeArrowheads="1"/>
            </p:cNvSpPr>
            <p:nvPr/>
          </p:nvSpPr>
          <p:spPr bwMode="auto">
            <a:xfrm rot="7440000">
              <a:off x="3847" y="2626"/>
              <a:ext cx="34" cy="28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6527" name="Line 1135"/>
          <p:cNvSpPr>
            <a:spLocks noChangeShapeType="1"/>
          </p:cNvSpPr>
          <p:nvPr/>
        </p:nvSpPr>
        <p:spPr bwMode="auto">
          <a:xfrm rot="81744">
            <a:off x="6334125" y="2085975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28" name="Line 1136"/>
          <p:cNvSpPr>
            <a:spLocks noChangeShapeType="1"/>
          </p:cNvSpPr>
          <p:nvPr/>
        </p:nvSpPr>
        <p:spPr bwMode="auto">
          <a:xfrm rot="81744">
            <a:off x="6486525" y="20066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29" name="Line 1137"/>
          <p:cNvSpPr>
            <a:spLocks noChangeShapeType="1"/>
          </p:cNvSpPr>
          <p:nvPr/>
        </p:nvSpPr>
        <p:spPr bwMode="auto">
          <a:xfrm rot="81744">
            <a:off x="6562725" y="2009775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30" name="Rectangle 1138" descr="Large confetti"/>
          <p:cNvSpPr>
            <a:spLocks noChangeArrowheads="1"/>
          </p:cNvSpPr>
          <p:nvPr/>
        </p:nvSpPr>
        <p:spPr bwMode="auto">
          <a:xfrm rot="-7238125">
            <a:off x="5421313" y="2328863"/>
            <a:ext cx="152400" cy="76200"/>
          </a:xfrm>
          <a:prstGeom prst="rect">
            <a:avLst/>
          </a:prstGeom>
          <a:pattFill prst="lgConfetti">
            <a:fgClr>
              <a:srgbClr val="00CC00"/>
            </a:fgClr>
            <a:bgClr>
              <a:schemeClr val="bg1"/>
            </a:bgClr>
          </a:patt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31" name="Rectangle 1139" descr="Large confetti"/>
          <p:cNvSpPr>
            <a:spLocks noChangeArrowheads="1"/>
          </p:cNvSpPr>
          <p:nvPr/>
        </p:nvSpPr>
        <p:spPr bwMode="auto">
          <a:xfrm rot="-9535535">
            <a:off x="5230813" y="2252663"/>
            <a:ext cx="152400" cy="76200"/>
          </a:xfrm>
          <a:prstGeom prst="rect">
            <a:avLst/>
          </a:prstGeom>
          <a:pattFill prst="lgConfetti">
            <a:fgClr>
              <a:srgbClr val="00CC00"/>
            </a:fgClr>
            <a:bgClr>
              <a:schemeClr val="bg1"/>
            </a:bgClr>
          </a:patt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32" name="Rectangle 1140" descr="Large confetti"/>
          <p:cNvSpPr>
            <a:spLocks noChangeArrowheads="1"/>
          </p:cNvSpPr>
          <p:nvPr/>
        </p:nvSpPr>
        <p:spPr bwMode="auto">
          <a:xfrm rot="2125547">
            <a:off x="4843463" y="2609850"/>
            <a:ext cx="152400" cy="76200"/>
          </a:xfrm>
          <a:prstGeom prst="rect">
            <a:avLst/>
          </a:prstGeom>
          <a:pattFill prst="lgConfetti">
            <a:fgClr>
              <a:srgbClr val="00CC00"/>
            </a:fgClr>
            <a:bgClr>
              <a:schemeClr val="bg1"/>
            </a:bgClr>
          </a:patt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33" name="Text Box 1141"/>
          <p:cNvSpPr txBox="1">
            <a:spLocks noChangeArrowheads="1"/>
          </p:cNvSpPr>
          <p:nvPr/>
        </p:nvSpPr>
        <p:spPr bwMode="auto">
          <a:xfrm>
            <a:off x="1247775" y="387350"/>
            <a:ext cx="6675438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VISUALIZING THE SCHEME OF OBSTACLES</a:t>
            </a:r>
          </a:p>
        </p:txBody>
      </p:sp>
      <p:grpSp>
        <p:nvGrpSpPr>
          <p:cNvPr id="5" name="Group 1142"/>
          <p:cNvGrpSpPr>
            <a:grpSpLocks/>
          </p:cNvGrpSpPr>
          <p:nvPr/>
        </p:nvGrpSpPr>
        <p:grpSpPr bwMode="auto">
          <a:xfrm rot="-1882380">
            <a:off x="4733925" y="1919288"/>
            <a:ext cx="457200" cy="152400"/>
            <a:chOff x="1056" y="1845"/>
            <a:chExt cx="288" cy="96"/>
          </a:xfrm>
        </p:grpSpPr>
        <p:sp>
          <p:nvSpPr>
            <p:cNvPr id="316535" name="Line 1143"/>
            <p:cNvSpPr>
              <a:spLocks noChangeShapeType="1"/>
            </p:cNvSpPr>
            <p:nvPr/>
          </p:nvSpPr>
          <p:spPr bwMode="auto">
            <a:xfrm rot="2013487">
              <a:off x="1056" y="192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36" name="Line 1144"/>
            <p:cNvSpPr>
              <a:spLocks noChangeShapeType="1"/>
            </p:cNvSpPr>
            <p:nvPr/>
          </p:nvSpPr>
          <p:spPr bwMode="auto">
            <a:xfrm rot="2013487">
              <a:off x="1160" y="1845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145"/>
          <p:cNvGrpSpPr>
            <a:grpSpLocks/>
          </p:cNvGrpSpPr>
          <p:nvPr/>
        </p:nvGrpSpPr>
        <p:grpSpPr bwMode="auto">
          <a:xfrm>
            <a:off x="758825" y="4246563"/>
            <a:ext cx="2932113" cy="2027237"/>
            <a:chOff x="478" y="2615"/>
            <a:chExt cx="1847" cy="1277"/>
          </a:xfrm>
        </p:grpSpPr>
        <p:sp>
          <p:nvSpPr>
            <p:cNvPr id="316538" name="Rectangle 1146"/>
            <p:cNvSpPr>
              <a:spLocks noChangeArrowheads="1"/>
            </p:cNvSpPr>
            <p:nvPr/>
          </p:nvSpPr>
          <p:spPr bwMode="auto">
            <a:xfrm>
              <a:off x="478" y="2635"/>
              <a:ext cx="1847" cy="1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39" name="Text Box 1147"/>
            <p:cNvSpPr txBox="1">
              <a:spLocks noChangeArrowheads="1"/>
            </p:cNvSpPr>
            <p:nvPr/>
          </p:nvSpPr>
          <p:spPr bwMode="auto">
            <a:xfrm>
              <a:off x="515" y="2883"/>
              <a:ext cx="147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/>
                <a:t>ADAMS/RAAM</a:t>
              </a:r>
            </a:p>
            <a:p>
              <a:r>
                <a:rPr lang="en-US" sz="1600" b="1"/>
                <a:t>GROUND VOLCNO</a:t>
              </a:r>
            </a:p>
            <a:p>
              <a:r>
                <a:rPr lang="en-US" sz="1600" b="1"/>
                <a:t>MOPMS</a:t>
              </a:r>
            </a:p>
            <a:p>
              <a:r>
                <a:rPr lang="en-US" sz="1600" b="1"/>
                <a:t>MRB Mobility Corridor</a:t>
              </a:r>
            </a:p>
            <a:p>
              <a:r>
                <a:rPr lang="en-US" sz="1600" b="1"/>
                <a:t>Observation Post</a:t>
              </a:r>
            </a:p>
          </p:txBody>
        </p:sp>
        <p:sp>
          <p:nvSpPr>
            <p:cNvPr id="316540" name="Text Box 1148"/>
            <p:cNvSpPr txBox="1">
              <a:spLocks noChangeArrowheads="1"/>
            </p:cNvSpPr>
            <p:nvPr/>
          </p:nvSpPr>
          <p:spPr bwMode="auto">
            <a:xfrm>
              <a:off x="1054" y="2615"/>
              <a:ext cx="3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u="sng"/>
                <a:t>KEY</a:t>
              </a:r>
            </a:p>
          </p:txBody>
        </p:sp>
        <p:grpSp>
          <p:nvGrpSpPr>
            <p:cNvPr id="7" name="Group 1149"/>
            <p:cNvGrpSpPr>
              <a:grpSpLocks/>
            </p:cNvGrpSpPr>
            <p:nvPr/>
          </p:nvGrpSpPr>
          <p:grpSpPr bwMode="auto">
            <a:xfrm>
              <a:off x="1827" y="3238"/>
              <a:ext cx="72" cy="76"/>
              <a:chOff x="3850" y="2623"/>
              <a:chExt cx="72" cy="76"/>
            </a:xfrm>
          </p:grpSpPr>
          <p:sp>
            <p:nvSpPr>
              <p:cNvPr id="316542" name="Oval 1150"/>
              <p:cNvSpPr>
                <a:spLocks noChangeArrowheads="1"/>
              </p:cNvSpPr>
              <p:nvPr/>
            </p:nvSpPr>
            <p:spPr bwMode="auto">
              <a:xfrm rot="7440000">
                <a:off x="3891" y="2634"/>
                <a:ext cx="34" cy="28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43" name="Oval 1151"/>
              <p:cNvSpPr>
                <a:spLocks noChangeArrowheads="1"/>
              </p:cNvSpPr>
              <p:nvPr/>
            </p:nvSpPr>
            <p:spPr bwMode="auto">
              <a:xfrm rot="7440000">
                <a:off x="3863" y="2668"/>
                <a:ext cx="34" cy="28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44" name="Oval 1152"/>
              <p:cNvSpPr>
                <a:spLocks noChangeArrowheads="1"/>
              </p:cNvSpPr>
              <p:nvPr/>
            </p:nvSpPr>
            <p:spPr bwMode="auto">
              <a:xfrm rot="7440000">
                <a:off x="3847" y="2626"/>
                <a:ext cx="34" cy="28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6545" name="Rectangle 1153" descr="Large confetti"/>
            <p:cNvSpPr>
              <a:spLocks noChangeArrowheads="1"/>
            </p:cNvSpPr>
            <p:nvPr/>
          </p:nvSpPr>
          <p:spPr bwMode="auto">
            <a:xfrm>
              <a:off x="1810" y="2910"/>
              <a:ext cx="96" cy="48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28575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46" name="Rectangle 1154" descr="Large confetti"/>
            <p:cNvSpPr>
              <a:spLocks noChangeArrowheads="1"/>
            </p:cNvSpPr>
            <p:nvPr/>
          </p:nvSpPr>
          <p:spPr bwMode="auto">
            <a:xfrm rot="-1838125">
              <a:off x="1822" y="3054"/>
              <a:ext cx="96" cy="48"/>
            </a:xfrm>
            <a:prstGeom prst="rect">
              <a:avLst/>
            </a:prstGeom>
            <a:pattFill prst="lgConfetti">
              <a:fgClr>
                <a:srgbClr val="00CC00"/>
              </a:fgClr>
              <a:bgClr>
                <a:schemeClr val="bg1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155"/>
            <p:cNvGrpSpPr>
              <a:grpSpLocks/>
            </p:cNvGrpSpPr>
            <p:nvPr/>
          </p:nvGrpSpPr>
          <p:grpSpPr bwMode="auto">
            <a:xfrm>
              <a:off x="1743" y="3513"/>
              <a:ext cx="192" cy="154"/>
              <a:chOff x="2112" y="1632"/>
              <a:chExt cx="192" cy="154"/>
            </a:xfrm>
          </p:grpSpPr>
          <p:sp>
            <p:nvSpPr>
              <p:cNvPr id="316548" name="AutoShape 1156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49" name="Text Box 1157"/>
              <p:cNvSpPr txBox="1">
                <a:spLocks noChangeArrowheads="1"/>
              </p:cNvSpPr>
              <p:nvPr/>
            </p:nvSpPr>
            <p:spPr bwMode="auto">
              <a:xfrm>
                <a:off x="2112" y="1632"/>
                <a:ext cx="16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1</a:t>
                </a:r>
              </a:p>
            </p:txBody>
          </p:sp>
        </p:grpSp>
        <p:sp>
          <p:nvSpPr>
            <p:cNvPr id="316550" name="Line 1158"/>
            <p:cNvSpPr>
              <a:spLocks noChangeShapeType="1"/>
            </p:cNvSpPr>
            <p:nvPr/>
          </p:nvSpPr>
          <p:spPr bwMode="auto">
            <a:xfrm rot="81744">
              <a:off x="1987" y="3469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51" name="Line 1159"/>
            <p:cNvSpPr>
              <a:spLocks noChangeShapeType="1"/>
            </p:cNvSpPr>
            <p:nvPr/>
          </p:nvSpPr>
          <p:spPr bwMode="auto">
            <a:xfrm rot="81744">
              <a:off x="2083" y="3419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52" name="Line 1160"/>
            <p:cNvSpPr>
              <a:spLocks noChangeShapeType="1"/>
            </p:cNvSpPr>
            <p:nvPr/>
          </p:nvSpPr>
          <p:spPr bwMode="auto">
            <a:xfrm rot="81744">
              <a:off x="2131" y="3421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53" name="Line 1161"/>
            <p:cNvSpPr>
              <a:spLocks noChangeShapeType="1"/>
            </p:cNvSpPr>
            <p:nvPr/>
          </p:nvSpPr>
          <p:spPr bwMode="auto">
            <a:xfrm rot="81744">
              <a:off x="2035" y="3431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6554" name="Line 1162"/>
          <p:cNvSpPr>
            <a:spLocks noChangeShapeType="1"/>
          </p:cNvSpPr>
          <p:nvPr/>
        </p:nvSpPr>
        <p:spPr bwMode="auto">
          <a:xfrm rot="18249353">
            <a:off x="5187950" y="27051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55" name="Line 1163"/>
          <p:cNvSpPr>
            <a:spLocks noChangeShapeType="1"/>
          </p:cNvSpPr>
          <p:nvPr/>
        </p:nvSpPr>
        <p:spPr bwMode="auto">
          <a:xfrm rot="81744">
            <a:off x="6410325" y="202565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56" name="Line 1164"/>
          <p:cNvSpPr>
            <a:spLocks noChangeShapeType="1"/>
          </p:cNvSpPr>
          <p:nvPr/>
        </p:nvSpPr>
        <p:spPr bwMode="auto">
          <a:xfrm flipV="1">
            <a:off x="5219700" y="4400550"/>
            <a:ext cx="60960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57" name="Line 1165"/>
          <p:cNvSpPr>
            <a:spLocks noChangeShapeType="1"/>
          </p:cNvSpPr>
          <p:nvPr/>
        </p:nvSpPr>
        <p:spPr bwMode="auto">
          <a:xfrm flipV="1">
            <a:off x="4438650" y="4629150"/>
            <a:ext cx="4000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166"/>
          <p:cNvGrpSpPr>
            <a:grpSpLocks/>
          </p:cNvGrpSpPr>
          <p:nvPr/>
        </p:nvGrpSpPr>
        <p:grpSpPr bwMode="auto">
          <a:xfrm>
            <a:off x="5562600" y="2895600"/>
            <a:ext cx="457200" cy="187325"/>
            <a:chOff x="3504" y="1824"/>
            <a:chExt cx="288" cy="118"/>
          </a:xfrm>
        </p:grpSpPr>
        <p:sp>
          <p:nvSpPr>
            <p:cNvPr id="316559" name="Line 1167"/>
            <p:cNvSpPr>
              <a:spLocks noChangeShapeType="1"/>
            </p:cNvSpPr>
            <p:nvPr/>
          </p:nvSpPr>
          <p:spPr bwMode="auto">
            <a:xfrm rot="-751729">
              <a:off x="3504" y="1872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60" name="Line 1168"/>
            <p:cNvSpPr>
              <a:spLocks noChangeShapeType="1"/>
            </p:cNvSpPr>
            <p:nvPr/>
          </p:nvSpPr>
          <p:spPr bwMode="auto">
            <a:xfrm rot="-751729">
              <a:off x="3601" y="1834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61" name="Line 1169"/>
            <p:cNvSpPr>
              <a:spLocks noChangeShapeType="1"/>
            </p:cNvSpPr>
            <p:nvPr/>
          </p:nvSpPr>
          <p:spPr bwMode="auto">
            <a:xfrm rot="-751729">
              <a:off x="3648" y="1824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62" name="Line 1170"/>
            <p:cNvSpPr>
              <a:spLocks noChangeShapeType="1"/>
            </p:cNvSpPr>
            <p:nvPr/>
          </p:nvSpPr>
          <p:spPr bwMode="auto">
            <a:xfrm rot="-751729">
              <a:off x="3553" y="1846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6563" name="Line 1171"/>
          <p:cNvSpPr>
            <a:spLocks noChangeShapeType="1"/>
          </p:cNvSpPr>
          <p:nvPr/>
        </p:nvSpPr>
        <p:spPr bwMode="auto">
          <a:xfrm rot="2593861">
            <a:off x="4452938" y="226536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64" name="Line 1172"/>
          <p:cNvSpPr>
            <a:spLocks noChangeShapeType="1"/>
          </p:cNvSpPr>
          <p:nvPr/>
        </p:nvSpPr>
        <p:spPr bwMode="auto">
          <a:xfrm rot="3496644">
            <a:off x="3800475" y="238601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65" name="Line 1173"/>
          <p:cNvSpPr>
            <a:spLocks noChangeShapeType="1"/>
          </p:cNvSpPr>
          <p:nvPr/>
        </p:nvSpPr>
        <p:spPr bwMode="auto">
          <a:xfrm rot="2436078">
            <a:off x="3160713" y="29591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66" name="Line 1174"/>
          <p:cNvSpPr>
            <a:spLocks noChangeShapeType="1"/>
          </p:cNvSpPr>
          <p:nvPr/>
        </p:nvSpPr>
        <p:spPr bwMode="auto">
          <a:xfrm rot="2436078">
            <a:off x="2849563" y="22098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67" name="Line 1175"/>
          <p:cNvSpPr>
            <a:spLocks noChangeShapeType="1"/>
          </p:cNvSpPr>
          <p:nvPr/>
        </p:nvSpPr>
        <p:spPr bwMode="auto">
          <a:xfrm rot="81744">
            <a:off x="5276850" y="3432175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68" name="Oval 1176"/>
          <p:cNvSpPr>
            <a:spLocks noChangeArrowheads="1"/>
          </p:cNvSpPr>
          <p:nvPr/>
        </p:nvSpPr>
        <p:spPr bwMode="auto">
          <a:xfrm rot="7440000">
            <a:off x="5599112" y="3819526"/>
            <a:ext cx="53975" cy="44450"/>
          </a:xfrm>
          <a:prstGeom prst="ellipse">
            <a:avLst/>
          </a:prstGeom>
          <a:solidFill>
            <a:srgbClr val="00CC00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69" name="Oval 1177"/>
          <p:cNvSpPr>
            <a:spLocks noChangeArrowheads="1"/>
          </p:cNvSpPr>
          <p:nvPr/>
        </p:nvSpPr>
        <p:spPr bwMode="auto">
          <a:xfrm rot="7440000">
            <a:off x="5541962" y="4108451"/>
            <a:ext cx="53975" cy="44450"/>
          </a:xfrm>
          <a:prstGeom prst="ellipse">
            <a:avLst/>
          </a:prstGeom>
          <a:solidFill>
            <a:srgbClr val="00CC00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70" name="Oval 1178"/>
          <p:cNvSpPr>
            <a:spLocks noChangeArrowheads="1"/>
          </p:cNvSpPr>
          <p:nvPr/>
        </p:nvSpPr>
        <p:spPr bwMode="auto">
          <a:xfrm rot="7440000">
            <a:off x="5535612" y="3832226"/>
            <a:ext cx="53975" cy="44450"/>
          </a:xfrm>
          <a:prstGeom prst="ellipse">
            <a:avLst/>
          </a:prstGeom>
          <a:solidFill>
            <a:srgbClr val="00CC00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71" name="Rectangle 1179" descr="Large confetti"/>
          <p:cNvSpPr>
            <a:spLocks noChangeArrowheads="1"/>
          </p:cNvSpPr>
          <p:nvPr/>
        </p:nvSpPr>
        <p:spPr bwMode="auto">
          <a:xfrm>
            <a:off x="5676900" y="3713163"/>
            <a:ext cx="190500" cy="82550"/>
          </a:xfrm>
          <a:prstGeom prst="rect">
            <a:avLst/>
          </a:prstGeom>
          <a:pattFill prst="lgConfetti">
            <a:fgClr>
              <a:srgbClr val="00CC00"/>
            </a:fgClr>
            <a:bgClr>
              <a:schemeClr val="bg1"/>
            </a:bgClr>
          </a:patt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72" name="Rectangle 1180" descr="Large confetti"/>
          <p:cNvSpPr>
            <a:spLocks noChangeArrowheads="1"/>
          </p:cNvSpPr>
          <p:nvPr/>
        </p:nvSpPr>
        <p:spPr bwMode="auto">
          <a:xfrm rot="5400000">
            <a:off x="5480050" y="3941763"/>
            <a:ext cx="190500" cy="82550"/>
          </a:xfrm>
          <a:prstGeom prst="rect">
            <a:avLst/>
          </a:prstGeom>
          <a:pattFill prst="lgConfetti">
            <a:fgClr>
              <a:srgbClr val="00CC00"/>
            </a:fgClr>
            <a:bgClr>
              <a:schemeClr val="bg1"/>
            </a:bgClr>
          </a:patt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73" name="Rectangle 1181" descr="Large confetti"/>
          <p:cNvSpPr>
            <a:spLocks noChangeArrowheads="1"/>
          </p:cNvSpPr>
          <p:nvPr/>
        </p:nvSpPr>
        <p:spPr bwMode="auto">
          <a:xfrm rot="5400000">
            <a:off x="6394450" y="2659063"/>
            <a:ext cx="190500" cy="82550"/>
          </a:xfrm>
          <a:prstGeom prst="rect">
            <a:avLst/>
          </a:prstGeom>
          <a:pattFill prst="lgConfetti">
            <a:fgClr>
              <a:srgbClr val="00CC00"/>
            </a:fgClr>
            <a:bgClr>
              <a:schemeClr val="bg1"/>
            </a:bgClr>
          </a:patt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74" name="Rectangle 1182" descr="Large confetti"/>
          <p:cNvSpPr>
            <a:spLocks noChangeArrowheads="1"/>
          </p:cNvSpPr>
          <p:nvPr/>
        </p:nvSpPr>
        <p:spPr bwMode="auto">
          <a:xfrm rot="5400000">
            <a:off x="6457950" y="3605213"/>
            <a:ext cx="190500" cy="82550"/>
          </a:xfrm>
          <a:prstGeom prst="rect">
            <a:avLst/>
          </a:prstGeom>
          <a:pattFill prst="lgConfetti">
            <a:fgClr>
              <a:srgbClr val="00CC00"/>
            </a:fgClr>
            <a:bgClr>
              <a:schemeClr val="bg1"/>
            </a:bgClr>
          </a:patt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75" name="AutoShape 1183"/>
          <p:cNvSpPr>
            <a:spLocks noChangeArrowheads="1"/>
          </p:cNvSpPr>
          <p:nvPr/>
        </p:nvSpPr>
        <p:spPr bwMode="auto">
          <a:xfrm>
            <a:off x="5937250" y="37719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576" name="Text Box 1184"/>
          <p:cNvSpPr txBox="1">
            <a:spLocks noChangeArrowheads="1"/>
          </p:cNvSpPr>
          <p:nvPr/>
        </p:nvSpPr>
        <p:spPr bwMode="auto">
          <a:xfrm>
            <a:off x="5848350" y="363855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6</a:t>
            </a:r>
          </a:p>
        </p:txBody>
      </p:sp>
      <p:sp>
        <p:nvSpPr>
          <p:cNvPr id="316577" name="Text Box 1185"/>
          <p:cNvSpPr txBox="1">
            <a:spLocks noChangeArrowheads="1"/>
          </p:cNvSpPr>
          <p:nvPr/>
        </p:nvSpPr>
        <p:spPr bwMode="auto">
          <a:xfrm>
            <a:off x="650875" y="2128838"/>
            <a:ext cx="7921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H-HOUR</a:t>
            </a:r>
          </a:p>
        </p:txBody>
      </p:sp>
      <p:sp>
        <p:nvSpPr>
          <p:cNvPr id="316578" name="Line 1186"/>
          <p:cNvSpPr>
            <a:spLocks noChangeShapeType="1"/>
          </p:cNvSpPr>
          <p:nvPr/>
        </p:nvSpPr>
        <p:spPr bwMode="auto">
          <a:xfrm rot="81744">
            <a:off x="3386138" y="1760538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80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9100" y="1657350"/>
          <a:ext cx="8420100" cy="4781550"/>
        </p:xfrm>
        <a:graphic>
          <a:graphicData uri="http://schemas.openxmlformats.org/presentationml/2006/ole">
            <p:oleObj spid="_x0000_s94210" name="Document" r:id="rId4" imgW="8433720" imgH="4795920" progId="Word.Document.8">
              <p:embed/>
            </p:oleObj>
          </a:graphicData>
        </a:graphic>
      </p:graphicFrame>
      <p:sp>
        <p:nvSpPr>
          <p:cNvPr id="26726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528638"/>
            <a:ext cx="9144000" cy="552450"/>
          </a:xfrm>
          <a:noFill/>
          <a:ln/>
        </p:spPr>
        <p:txBody>
          <a:bodyPr lIns="46038" tIns="0" rIns="46038" bIns="0" anchor="b"/>
          <a:lstStyle/>
          <a:p>
            <a:r>
              <a:rPr lang="en-US" sz="2400" smtClean="0"/>
              <a:t>PLANNING FOR OBSTACLE INTEGRATION</a:t>
            </a:r>
            <a:endParaRPr lang="en-US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381000" y="1238250"/>
            <a:ext cx="86677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5000"/>
              </a:spcBef>
              <a:spcAft>
                <a:spcPct val="25000"/>
              </a:spcAft>
            </a:pPr>
            <a:endParaRPr lang="en-US" sz="1800" u="sng"/>
          </a:p>
          <a:p>
            <a:pPr marL="342900" indent="-342900">
              <a:spcBef>
                <a:spcPct val="25000"/>
              </a:spcBef>
              <a:spcAft>
                <a:spcPct val="25000"/>
              </a:spcAft>
            </a:pPr>
            <a:r>
              <a:rPr lang="en-US" sz="1800" b="1"/>
              <a:t>PLANNING FOR OBSTACLE INTEGRATION:</a:t>
            </a:r>
            <a:endParaRPr lang="en-US" sz="1800" u="sng"/>
          </a:p>
          <a:p>
            <a:pPr marL="342900" indent="-34290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SzPct val="75000"/>
              <a:buFont typeface="ZapfDingbats BT" pitchFamily="2" charset="2"/>
              <a:buChar char="à"/>
            </a:pPr>
            <a:r>
              <a:rPr lang="en-US" sz="1800"/>
              <a:t>Identify battlefield conditions that trigger target execution.</a:t>
            </a:r>
          </a:p>
          <a:p>
            <a:pPr marL="742950" lvl="1" indent="-28575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FontTx/>
              <a:buChar char="–"/>
            </a:pPr>
            <a:r>
              <a:rPr lang="en-US" sz="1800"/>
              <a:t>Friendly criteria.				</a:t>
            </a:r>
          </a:p>
          <a:p>
            <a:pPr marL="742950" lvl="1" indent="-28575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FontTx/>
              <a:buChar char="–"/>
            </a:pPr>
            <a:r>
              <a:rPr lang="en-US" sz="1800"/>
              <a:t>Enemy criteria.</a:t>
            </a:r>
          </a:p>
          <a:p>
            <a:pPr marL="342900" indent="-34290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SzPct val="75000"/>
              <a:buFont typeface="ZapfDingbats BT" pitchFamily="2" charset="2"/>
              <a:buChar char="à"/>
            </a:pPr>
            <a:r>
              <a:rPr lang="en-US" sz="1800"/>
              <a:t>Check Commander’s Criteria.</a:t>
            </a:r>
          </a:p>
          <a:p>
            <a:pPr marL="342900" indent="-34290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SzPct val="75000"/>
              <a:buFont typeface="ZapfDingbats BT" pitchFamily="2" charset="2"/>
              <a:buChar char="à"/>
            </a:pPr>
            <a:r>
              <a:rPr lang="en-US" sz="1800"/>
              <a:t>Reverse Plan from the target location.</a:t>
            </a:r>
          </a:p>
          <a:p>
            <a:pPr marL="742950" lvl="1" indent="-28575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FontTx/>
              <a:buChar char="–"/>
            </a:pPr>
            <a:r>
              <a:rPr lang="en-US" sz="1800"/>
              <a:t>Scheme of maneuver.</a:t>
            </a:r>
          </a:p>
          <a:p>
            <a:pPr marL="742950" lvl="1" indent="-28575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FontTx/>
              <a:buChar char="–"/>
            </a:pPr>
            <a:r>
              <a:rPr lang="en-US" sz="1800"/>
              <a:t>Time to confirm situation.</a:t>
            </a:r>
          </a:p>
          <a:p>
            <a:pPr marL="742950" lvl="1" indent="-28575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FontTx/>
              <a:buChar char="–"/>
            </a:pPr>
            <a:r>
              <a:rPr lang="en-US" sz="1800"/>
              <a:t>Move to and emplace obstacle.</a:t>
            </a:r>
          </a:p>
          <a:p>
            <a:pPr marL="742950" lvl="1" indent="-28575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FontTx/>
              <a:buChar char="–"/>
            </a:pPr>
            <a:r>
              <a:rPr lang="en-US" sz="1800"/>
              <a:t>Maneuver and integrate fires.</a:t>
            </a:r>
          </a:p>
          <a:p>
            <a:pPr marL="342900" indent="-34290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SzPct val="75000"/>
              <a:buFont typeface="ZapfDingbats BT" pitchFamily="2" charset="2"/>
              <a:buChar char="à"/>
            </a:pPr>
            <a:r>
              <a:rPr lang="en-US" sz="1800"/>
              <a:t>Right asset to the right target at the right time.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2438"/>
            <a:ext cx="9144000" cy="576262"/>
          </a:xfrm>
          <a:noFill/>
          <a:ln/>
        </p:spPr>
        <p:txBody>
          <a:bodyPr lIns="46038" tIns="0" rIns="46038" bIns="0" anchor="b"/>
          <a:lstStyle/>
          <a:p>
            <a:r>
              <a:rPr lang="en-US" sz="2400" smtClean="0"/>
              <a:t>SITUATIONAL OBSTACLE </a:t>
            </a:r>
            <a:br>
              <a:rPr lang="en-US" sz="2400" smtClean="0"/>
            </a:br>
            <a:r>
              <a:rPr lang="en-US" sz="2400" smtClean="0"/>
              <a:t>SCHEME OF EMPLOYMENT</a:t>
            </a:r>
            <a:r>
              <a:rPr lang="en-US" sz="2400" b="0" smtClean="0">
                <a:latin typeface="Arial Rounded MT Bold" pitchFamily="34" charset="0"/>
              </a:rPr>
              <a:t> </a:t>
            </a:r>
            <a:endParaRPr lang="en-US" sz="2400" b="0" u="sng">
              <a:latin typeface="Arial Rounded MT Bold" pitchFamily="34" charset="0"/>
            </a:endParaRP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4440238" y="2630488"/>
            <a:ext cx="31019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Combination of both</a:t>
            </a:r>
          </a:p>
        </p:txBody>
      </p:sp>
      <p:sp>
        <p:nvSpPr>
          <p:cNvPr id="269317" name="AutoShape 5"/>
          <p:cNvSpPr>
            <a:spLocks noChangeArrowheads="1"/>
          </p:cNvSpPr>
          <p:nvPr/>
        </p:nvSpPr>
        <p:spPr bwMode="auto">
          <a:xfrm>
            <a:off x="3225800" y="2616200"/>
            <a:ext cx="1016000" cy="330200"/>
          </a:xfrm>
          <a:prstGeom prst="homePlate">
            <a:avLst>
              <a:gd name="adj" fmla="val 102564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638"/>
            <a:ext cx="9144000" cy="552450"/>
          </a:xfrm>
          <a:noFill/>
          <a:ln/>
        </p:spPr>
        <p:txBody>
          <a:bodyPr lIns="46038" tIns="0" rIns="46038" bIns="0" anchor="b"/>
          <a:lstStyle/>
          <a:p>
            <a:r>
              <a:rPr lang="en-US" sz="2400" smtClean="0"/>
              <a:t>PLANNING FOR OBSTACLE INTEGRATION</a:t>
            </a:r>
            <a:endParaRPr lang="en-US" sz="2400"/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723900" y="1449388"/>
            <a:ext cx="748665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5000"/>
              </a:spcBef>
              <a:spcAft>
                <a:spcPct val="25000"/>
              </a:spcAft>
            </a:pPr>
            <a:r>
              <a:rPr lang="en-US" sz="2400">
                <a:latin typeface="Arial Rounded MT Bold" pitchFamily="34" charset="0"/>
              </a:rPr>
              <a:t>Time requirements for situational obstacles:</a:t>
            </a:r>
            <a:endParaRPr lang="en-US" sz="2400" u="sng">
              <a:latin typeface="Arial Rounded MT Bold" pitchFamily="34" charset="0"/>
            </a:endParaRPr>
          </a:p>
          <a:p>
            <a:pPr marL="742950" lvl="1" indent="-28575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FontTx/>
              <a:buChar char="–"/>
            </a:pPr>
            <a:r>
              <a:rPr lang="en-US" sz="2400">
                <a:latin typeface="Arial Rounded MT Bold" pitchFamily="34" charset="0"/>
              </a:rPr>
              <a:t>(T) Enemy movement from NAI to TAI.</a:t>
            </a:r>
          </a:p>
          <a:p>
            <a:pPr marL="742950" lvl="1" indent="-28575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FontTx/>
              <a:buChar char="–"/>
            </a:pPr>
            <a:r>
              <a:rPr lang="en-US" sz="2400">
                <a:latin typeface="Arial Rounded MT Bold" pitchFamily="34" charset="0"/>
              </a:rPr>
              <a:t>(M) Commit resource to target.</a:t>
            </a:r>
          </a:p>
          <a:p>
            <a:pPr marL="742950" lvl="1" indent="-28575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FontTx/>
              <a:buChar char="–"/>
            </a:pPr>
            <a:r>
              <a:rPr lang="en-US" sz="2400">
                <a:latin typeface="Arial Rounded MT Bold" pitchFamily="34" charset="0"/>
              </a:rPr>
              <a:t>(E) Emplacement of target.</a:t>
            </a:r>
          </a:p>
          <a:p>
            <a:pPr marL="742950" lvl="1" indent="-28575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FontTx/>
              <a:buChar char="–"/>
            </a:pPr>
            <a:r>
              <a:rPr lang="en-US" sz="2400">
                <a:latin typeface="Arial Rounded MT Bold" pitchFamily="34" charset="0"/>
              </a:rPr>
              <a:t>(A) Arming time.</a:t>
            </a:r>
          </a:p>
          <a:p>
            <a:pPr marL="742950" lvl="1" indent="-285750">
              <a:spcBef>
                <a:spcPct val="25000"/>
              </a:spcBef>
              <a:spcAft>
                <a:spcPct val="25000"/>
              </a:spcAft>
              <a:buClr>
                <a:srgbClr val="B50000"/>
              </a:buClr>
              <a:buFontTx/>
              <a:buChar char="–"/>
            </a:pPr>
            <a:r>
              <a:rPr lang="en-US" sz="2400">
                <a:latin typeface="Arial Rounded MT Bold" pitchFamily="34" charset="0"/>
              </a:rPr>
              <a:t>(C) Integration of fires.</a:t>
            </a:r>
          </a:p>
          <a:p>
            <a:pPr marL="742950" lvl="1" indent="-285750">
              <a:spcBef>
                <a:spcPct val="25000"/>
              </a:spcBef>
              <a:spcAft>
                <a:spcPct val="25000"/>
              </a:spcAft>
            </a:pPr>
            <a:endParaRPr lang="en-US" sz="2400">
              <a:latin typeface="Arial Rounded MT Bold" pitchFamily="34" charset="0"/>
            </a:endParaRPr>
          </a:p>
          <a:p>
            <a:pPr marL="742950" lvl="1" indent="-285750">
              <a:spcBef>
                <a:spcPct val="25000"/>
              </a:spcBef>
              <a:spcAft>
                <a:spcPct val="25000"/>
              </a:spcAft>
            </a:pPr>
            <a:r>
              <a:rPr lang="en-US" sz="2400" b="1">
                <a:latin typeface="Arial Rounded MT Bold" pitchFamily="34" charset="0"/>
              </a:rPr>
              <a:t>M + E + A &lt; T AND T &gt; 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irwin-dfs\irwin\OPSGRP\Sidewinders\sidewinderspvt\Best Rotational Photos\11-05\SW14\TD 12\Defense Prep Battle Tracking.JPG"/>
          <p:cNvPicPr>
            <a:picLocks noChangeAspect="1" noChangeArrowheads="1"/>
          </p:cNvPicPr>
          <p:nvPr/>
        </p:nvPicPr>
        <p:blipFill>
          <a:blip r:embed="rId3" cstate="print"/>
          <a:srcRect l="3300" t="20896" r="14975" b="9652"/>
          <a:stretch>
            <a:fillRect/>
          </a:stretch>
        </p:blipFill>
        <p:spPr bwMode="auto">
          <a:xfrm>
            <a:off x="5795158" y="756798"/>
            <a:ext cx="3348841" cy="4299677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1633"/>
            <a:ext cx="9144000" cy="65180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334BD"/>
                </a:solidFill>
                <a:latin typeface="Arial" charset="0"/>
                <a:cs typeface="Arial" charset="0"/>
              </a:rPr>
              <a:t>Operation Lions Shield (22MAR11: C/1-1 BSTB)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prstClr val="white"/>
                </a:solidFill>
                <a:latin typeface="Arial" charset="0"/>
                <a:cs typeface="Arial" charset="0"/>
              </a:rPr>
              <a:t>UNCLASSIFIED - FOUO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Arial" charset="0"/>
                <a:cs typeface="Arial" charset="0"/>
              </a:rPr>
              <a:t>UNCLASSIFIED – FOUO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38039" t="20979" r="30633" b="8771"/>
          <a:stretch>
            <a:fillRect/>
          </a:stretch>
        </p:blipFill>
        <p:spPr bwMode="auto">
          <a:xfrm rot="5400000">
            <a:off x="696634" y="101136"/>
            <a:ext cx="4252430" cy="549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30786" y="4746225"/>
            <a:ext cx="3313214" cy="30777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Arial" charset="0"/>
                <a:cs typeface="Arial" charset="0"/>
              </a:rPr>
              <a:t>C/1-1 BSTB  Tracking Board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023" y="4609402"/>
            <a:ext cx="5298876" cy="30777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Arial" charset="0"/>
                <a:cs typeface="Arial" charset="0"/>
              </a:rPr>
              <a:t>C/1-1 BSTB TACSOP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76513" y="2825080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VS.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80" y="5729875"/>
            <a:ext cx="8811488" cy="83099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How effectively did we resource and battle track the BCT’s survivability mission?</a:t>
            </a:r>
          </a:p>
          <a:p>
            <a:endParaRPr lang="en-US" sz="16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Did we understand all of our mission requirements?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9525" y="6598603"/>
            <a:ext cx="5522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FF00"/>
                </a:solidFill>
                <a:latin typeface="Calibri"/>
                <a:cs typeface="Arial" charset="0"/>
              </a:rPr>
              <a:t>SW14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6C8B5CE2-55F3-4AB1-8ECA-597E46C738A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6850" y="528638"/>
            <a:ext cx="6229350" cy="766762"/>
          </a:xfrm>
          <a:noFill/>
          <a:ln/>
        </p:spPr>
        <p:txBody>
          <a:bodyPr lIns="46038" tIns="0" rIns="46038" bIns="0" anchor="b"/>
          <a:lstStyle/>
          <a:p>
            <a:r>
              <a:rPr lang="en-US" smtClean="0"/>
              <a:t>ADAM-RAAMS CONSIDERATIONS</a:t>
            </a:r>
            <a:endParaRPr lang="en-US"/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261938" y="15240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000000"/>
                </a:solidFill>
              </a:rPr>
              <a:t>WHAT ARE OUR TACTICAL AND SITUATIONAL OBSTACLE REQUIREMENTS?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000000"/>
                </a:solidFill>
              </a:rPr>
              <a:t>WHAT ARE OUR OBSTACLE CAPABILITIES?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="1">
                <a:solidFill>
                  <a:srgbClr val="000000"/>
                </a:solidFill>
              </a:rPr>
              <a:t>CONVENTIONAL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="1">
                <a:solidFill>
                  <a:srgbClr val="000000"/>
                </a:solidFill>
              </a:rPr>
              <a:t>MOPMS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="1">
                <a:solidFill>
                  <a:srgbClr val="000000"/>
                </a:solidFill>
              </a:rPr>
              <a:t>VOLCANO (AIR &amp; GROUND)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="1">
                <a:solidFill>
                  <a:srgbClr val="000000"/>
                </a:solidFill>
              </a:rPr>
              <a:t>ARTILLERY -DELIVERED SCATTERABLE MINES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="1">
                <a:solidFill>
                  <a:srgbClr val="000000"/>
                </a:solidFill>
              </a:rPr>
              <a:t>HORNET MUNITIONS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000000"/>
                </a:solidFill>
              </a:rPr>
              <a:t>DELTA BETWEEN CAPABILITY AND COUNTER-MOBILITY NEEDS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000000"/>
                </a:solidFill>
              </a:rPr>
              <a:t>CONSIDERATIONS FOR EMPLOYING ARTILLERY DELIVERED SCATTERABLE MINES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="1">
                <a:solidFill>
                  <a:srgbClr val="000000"/>
                </a:solidFill>
              </a:rPr>
              <a:t>ARTILLERY -- WHERE I CANNOT EMPLACE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="1">
                <a:solidFill>
                  <a:srgbClr val="000000"/>
                </a:solidFill>
              </a:rPr>
              <a:t>TOO DANGEROUS TO GET TOO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="1">
                <a:solidFill>
                  <a:srgbClr val="000000"/>
                </a:solidFill>
              </a:rPr>
              <a:t>PUT IN AFTER THE COMPLETION OF OTHER EFFORTS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="1">
                <a:solidFill>
                  <a:srgbClr val="000000"/>
                </a:solidFill>
              </a:rPr>
              <a:t>ENEMY THREAT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000000"/>
                </a:solidFill>
              </a:rPr>
              <a:t>ARTILLERY-DELIVERED SCATTERABLE MINE CONSIDERATIONS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="1">
                <a:solidFill>
                  <a:srgbClr val="000000"/>
                </a:solidFill>
              </a:rPr>
              <a:t>TIME TO PUT IN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="1">
                <a:solidFill>
                  <a:srgbClr val="000000"/>
                </a:solidFill>
              </a:rPr>
              <a:t>TRIGGER FOR EMPLACING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="1">
                <a:solidFill>
                  <a:srgbClr val="000000"/>
                </a:solidFill>
              </a:rPr>
              <a:t>ENEMY ACTION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000000"/>
                </a:solidFill>
              </a:rPr>
              <a:t>COVER ALL OBSTACLES WITH DIRECT &amp;  INDIRECT FIRES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000000"/>
                </a:solidFill>
              </a:rPr>
              <a:t>FOR A TYPICAL 400 X 400 = 10 TARGETS (RAAMS &amp; 4 ADAMS)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b="1">
                <a:solidFill>
                  <a:srgbClr val="000000"/>
                </a:solidFill>
              </a:rPr>
              <a:t>REQUIRES REHEARSAL &amp; TECHNICAL SOLUTION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000000"/>
                </a:solidFill>
              </a:rPr>
              <a:t>ARTILLERY-DELIVERED SCATTERABLE MINEFIELDS: A TARGET OF OPPORTUNITY IS NOT A SINGLE GRID.  IT IS MULTIPLE TARGETS REQUIRING COMPUTATION, COORDINATION, AND TECHNICAL REHEARSALS  </a:t>
            </a:r>
          </a:p>
        </p:txBody>
      </p:sp>
      <p:pic>
        <p:nvPicPr>
          <p:cNvPr id="27955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467100"/>
            <a:ext cx="2451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6138"/>
            <a:ext cx="4610100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1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41375"/>
            <a:ext cx="4608513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55563"/>
            <a:ext cx="7192963" cy="906462"/>
          </a:xfrm>
          <a:noFill/>
          <a:ln/>
        </p:spPr>
        <p:txBody>
          <a:bodyPr/>
          <a:lstStyle/>
          <a:p>
            <a:r>
              <a:rPr lang="en-US" sz="2800" smtClean="0"/>
              <a:t>FA DELIVERY MINEFIELD PLAN SHEET</a:t>
            </a:r>
            <a:endParaRPr 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58" descr="Picture1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rcRect t="1501"/>
          <a:stretch>
            <a:fillRect/>
          </a:stretch>
        </p:blipFill>
        <p:spPr bwMode="auto">
          <a:xfrm>
            <a:off x="0" y="268288"/>
            <a:ext cx="9144000" cy="65611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cxnSp>
        <p:nvCxnSpPr>
          <p:cNvPr id="114" name="Straight Connector 113"/>
          <p:cNvCxnSpPr/>
          <p:nvPr/>
        </p:nvCxnSpPr>
        <p:spPr>
          <a:xfrm rot="5400000">
            <a:off x="4365626" y="1089025"/>
            <a:ext cx="582612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UNCLASSIFIED - FOUO</a:t>
            </a:r>
          </a:p>
        </p:txBody>
      </p:sp>
      <p:sp>
        <p:nvSpPr>
          <p:cNvPr id="2053" name="TextBox 18"/>
          <p:cNvSpPr txBox="1">
            <a:spLocks noChangeArrowheads="1"/>
          </p:cNvSpPr>
          <p:nvPr/>
        </p:nvSpPr>
        <p:spPr bwMode="auto">
          <a:xfrm>
            <a:off x="-9525" y="6581775"/>
            <a:ext cx="550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  <a:latin typeface="Calibri" pitchFamily="34" charset="0"/>
                <a:cs typeface="Arial" charset="0"/>
              </a:rPr>
              <a:t>SW3T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0" y="17780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OP LION SHIELD SURVIVABILITY EFFORT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-152400" y="782638"/>
            <a:ext cx="9094788" cy="3179762"/>
            <a:chOff x="-152394" y="1333500"/>
            <a:chExt cx="9094445" cy="3179178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6672861" y="3854779"/>
              <a:ext cx="760272" cy="95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4790146" y="3189740"/>
              <a:ext cx="611075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H="1">
              <a:off x="7734064" y="3888905"/>
              <a:ext cx="758686" cy="95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3601947" y="2747702"/>
              <a:ext cx="611075" cy="47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2701086" y="3251640"/>
              <a:ext cx="760272" cy="95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275665" y="3542099"/>
              <a:ext cx="953913" cy="19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2009744" y="3350841"/>
              <a:ext cx="6094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2276389" y="2819127"/>
              <a:ext cx="3152656" cy="24601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                      PREPARE                          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971863" y="4057150"/>
              <a:ext cx="3152656" cy="24443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EXECUTE</a:t>
              </a:r>
            </a:p>
          </p:txBody>
        </p:sp>
        <p:grpSp>
          <p:nvGrpSpPr>
            <p:cNvPr id="3" name="Group 91"/>
            <p:cNvGrpSpPr>
              <a:grpSpLocks/>
            </p:cNvGrpSpPr>
            <p:nvPr/>
          </p:nvGrpSpPr>
          <p:grpSpPr bwMode="auto">
            <a:xfrm>
              <a:off x="-152394" y="1333500"/>
              <a:ext cx="5760821" cy="1425225"/>
              <a:chOff x="-288074" y="1371600"/>
              <a:chExt cx="8590543" cy="138670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>
                <a:off x="3409848" y="1790880"/>
                <a:ext cx="6100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endCxn id="2118" idx="0"/>
              </p:cNvCxnSpPr>
              <p:nvPr/>
            </p:nvCxnSpPr>
            <p:spPr>
              <a:xfrm rot="16200000" flipH="1">
                <a:off x="1942943" y="1652103"/>
                <a:ext cx="402573" cy="639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1009599" y="1961888"/>
                <a:ext cx="725826" cy="23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861814" y="1943615"/>
                <a:ext cx="787598" cy="14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5400000">
                <a:off x="379841" y="1905159"/>
                <a:ext cx="6100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ctangle 117"/>
              <p:cNvSpPr/>
              <p:nvPr/>
            </p:nvSpPr>
            <p:spPr>
              <a:xfrm>
                <a:off x="-60824" y="1371600"/>
                <a:ext cx="8363293" cy="245545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PLAN</a:t>
                </a:r>
              </a:p>
            </p:txBody>
          </p:sp>
          <p:sp>
            <p:nvSpPr>
              <p:cNvPr id="2116" name="Rectangle 22"/>
              <p:cNvSpPr>
                <a:spLocks noChangeArrowheads="1"/>
              </p:cNvSpPr>
              <p:nvPr/>
            </p:nvSpPr>
            <p:spPr bwMode="auto">
              <a:xfrm>
                <a:off x="-288074" y="1828800"/>
                <a:ext cx="1605009" cy="4197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  <a:latin typeface="Calibri" pitchFamily="34" charset="0"/>
                    <a:cs typeface="Arial" charset="0"/>
                  </a:rPr>
                  <a:t>20MAR/1130</a:t>
                </a:r>
              </a:p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  <a:latin typeface="Calibri" pitchFamily="34" charset="0"/>
                    <a:cs typeface="Arial" charset="0"/>
                  </a:rPr>
                  <a:t>BCT WARNO </a:t>
                </a:r>
              </a:p>
            </p:txBody>
          </p:sp>
          <p:sp>
            <p:nvSpPr>
              <p:cNvPr id="2117" name="Rectangle 65"/>
              <p:cNvSpPr>
                <a:spLocks noChangeArrowheads="1"/>
              </p:cNvSpPr>
              <p:nvPr/>
            </p:nvSpPr>
            <p:spPr bwMode="auto">
              <a:xfrm>
                <a:off x="507324" y="2338516"/>
                <a:ext cx="1477106" cy="4197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  <a:latin typeface="Calibri" pitchFamily="34" charset="0"/>
                    <a:cs typeface="Arial" charset="0"/>
                  </a:rPr>
                  <a:t>20MAR/1500</a:t>
                </a:r>
              </a:p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  <a:latin typeface="Calibri" pitchFamily="34" charset="0"/>
                    <a:cs typeface="Arial" charset="0"/>
                  </a:rPr>
                  <a:t>BCT EBA</a:t>
                </a:r>
              </a:p>
            </p:txBody>
          </p:sp>
          <p:sp>
            <p:nvSpPr>
              <p:cNvPr id="2118" name="Rectangle 69"/>
              <p:cNvSpPr>
                <a:spLocks noChangeArrowheads="1"/>
              </p:cNvSpPr>
              <p:nvPr/>
            </p:nvSpPr>
            <p:spPr bwMode="auto">
              <a:xfrm>
                <a:off x="1458971" y="1885363"/>
                <a:ext cx="1434462" cy="4197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  <a:latin typeface="Calibri" pitchFamily="34" charset="0"/>
                    <a:cs typeface="Arial" charset="0"/>
                  </a:rPr>
                  <a:t>20MAR/1730</a:t>
                </a:r>
              </a:p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  <a:latin typeface="Calibri" pitchFamily="34" charset="0"/>
                    <a:cs typeface="Arial" charset="0"/>
                  </a:rPr>
                  <a:t>BN WARNO</a:t>
                </a:r>
              </a:p>
            </p:txBody>
          </p:sp>
          <p:sp>
            <p:nvSpPr>
              <p:cNvPr id="2119" name="Rectangle 76"/>
              <p:cNvSpPr>
                <a:spLocks noChangeArrowheads="1"/>
              </p:cNvSpPr>
              <p:nvPr/>
            </p:nvSpPr>
            <p:spPr bwMode="auto">
              <a:xfrm>
                <a:off x="3447486" y="1710775"/>
                <a:ext cx="1491202" cy="4197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  <a:latin typeface="Calibri" pitchFamily="34" charset="0"/>
                    <a:cs typeface="Arial" charset="0"/>
                  </a:rPr>
                  <a:t>21MAR/2300</a:t>
                </a:r>
              </a:p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  <a:latin typeface="Calibri" pitchFamily="34" charset="0"/>
                    <a:cs typeface="Arial" charset="0"/>
                  </a:rPr>
                  <a:t>BCT OPORD</a:t>
                </a:r>
              </a:p>
            </p:txBody>
          </p:sp>
          <p:sp>
            <p:nvSpPr>
              <p:cNvPr id="2120" name="Rectangle 81"/>
              <p:cNvSpPr>
                <a:spLocks noChangeArrowheads="1"/>
              </p:cNvSpPr>
              <p:nvPr/>
            </p:nvSpPr>
            <p:spPr bwMode="auto">
              <a:xfrm>
                <a:off x="2339599" y="2329248"/>
                <a:ext cx="1434572" cy="4197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  <a:latin typeface="Calibri" pitchFamily="34" charset="0"/>
                    <a:cs typeface="Arial" charset="0"/>
                  </a:rPr>
                  <a:t>21MAR/0930</a:t>
                </a:r>
              </a:p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  <a:latin typeface="Calibri" pitchFamily="34" charset="0"/>
                    <a:cs typeface="Arial" charset="0"/>
                  </a:rPr>
                  <a:t>BN MDMP</a:t>
                </a:r>
              </a:p>
            </p:txBody>
          </p:sp>
        </p:grpSp>
        <p:sp>
          <p:nvSpPr>
            <p:cNvPr id="2103" name="Rectangle 83"/>
            <p:cNvSpPr>
              <a:spLocks noChangeArrowheads="1"/>
            </p:cNvSpPr>
            <p:nvPr/>
          </p:nvSpPr>
          <p:spPr bwMode="auto">
            <a:xfrm>
              <a:off x="1298340" y="3264171"/>
              <a:ext cx="1406760" cy="60080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21MAR/2100</a:t>
              </a:r>
            </a:p>
            <a:p>
              <a:pPr algn="ctr"/>
              <a:r>
                <a:rPr lang="en-US" sz="1100" b="1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OPERATORS POSITIONED AT EAs</a:t>
              </a:r>
            </a:p>
          </p:txBody>
        </p:sp>
        <p:sp>
          <p:nvSpPr>
            <p:cNvPr id="2104" name="Rectangle 85"/>
            <p:cNvSpPr>
              <a:spLocks noChangeArrowheads="1"/>
            </p:cNvSpPr>
            <p:nvPr/>
          </p:nvSpPr>
          <p:spPr bwMode="auto">
            <a:xfrm>
              <a:off x="1755540" y="3911871"/>
              <a:ext cx="1406760" cy="60080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22MAR/0530</a:t>
              </a:r>
            </a:p>
            <a:p>
              <a:pPr algn="ctr"/>
              <a:r>
                <a:rPr lang="en-US" sz="1100" b="1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ACEs LINE HAULED TO EAs</a:t>
              </a:r>
            </a:p>
          </p:txBody>
        </p:sp>
        <p:sp>
          <p:nvSpPr>
            <p:cNvPr id="2105" name="Rectangle 98"/>
            <p:cNvSpPr>
              <a:spLocks noChangeArrowheads="1"/>
            </p:cNvSpPr>
            <p:nvPr/>
          </p:nvSpPr>
          <p:spPr bwMode="auto">
            <a:xfrm>
              <a:off x="2908066" y="3254646"/>
              <a:ext cx="1130535" cy="431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22MAR/0800</a:t>
              </a:r>
            </a:p>
            <a:p>
              <a:pPr algn="ctr"/>
              <a:r>
                <a:rPr lang="en-US" sz="1100" b="1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1</a:t>
              </a:r>
              <a:r>
                <a:rPr lang="en-US" sz="1100" b="1" baseline="30000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st</a:t>
              </a:r>
              <a:r>
                <a:rPr lang="en-US" sz="1100" b="1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 ACE on SITE</a:t>
              </a:r>
            </a:p>
          </p:txBody>
        </p:sp>
        <p:sp>
          <p:nvSpPr>
            <p:cNvPr id="2106" name="Rectangle 101"/>
            <p:cNvSpPr>
              <a:spLocks noChangeArrowheads="1"/>
            </p:cNvSpPr>
            <p:nvPr/>
          </p:nvSpPr>
          <p:spPr bwMode="auto">
            <a:xfrm>
              <a:off x="2900494" y="2137102"/>
              <a:ext cx="1494235" cy="60080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22MAR/0800</a:t>
              </a:r>
            </a:p>
            <a:p>
              <a:pPr algn="ctr"/>
              <a:r>
                <a:rPr lang="en-US" sz="1100" b="1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1</a:t>
              </a:r>
              <a:r>
                <a:rPr lang="en-US" sz="1100" b="1" baseline="30000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st</a:t>
              </a:r>
              <a:r>
                <a:rPr lang="en-US" sz="1100" b="1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 BLADE in GROUND AT EA PATTON</a:t>
              </a:r>
            </a:p>
          </p:txBody>
        </p:sp>
        <p:sp>
          <p:nvSpPr>
            <p:cNvPr id="2107" name="Rectangle 104"/>
            <p:cNvSpPr>
              <a:spLocks noChangeArrowheads="1"/>
            </p:cNvSpPr>
            <p:nvPr/>
          </p:nvSpPr>
          <p:spPr bwMode="auto">
            <a:xfrm>
              <a:off x="7811516" y="3427862"/>
              <a:ext cx="1130535" cy="4314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70C0"/>
                  </a:solidFill>
                  <a:latin typeface="Calibri" pitchFamily="34" charset="0"/>
                  <a:cs typeface="Arial" charset="0"/>
                </a:rPr>
                <a:t>23MAR/0600</a:t>
              </a:r>
            </a:p>
            <a:p>
              <a:pPr algn="ctr"/>
              <a:r>
                <a:rPr lang="en-US" sz="1100" b="1" dirty="0">
                  <a:solidFill>
                    <a:srgbClr val="0070C0"/>
                  </a:solidFill>
                  <a:latin typeface="Calibri" pitchFamily="34" charset="0"/>
                  <a:cs typeface="Arial" charset="0"/>
                </a:rPr>
                <a:t>NLT DEFEND</a:t>
              </a:r>
            </a:p>
          </p:txBody>
        </p:sp>
        <p:sp>
          <p:nvSpPr>
            <p:cNvPr id="2108" name="Rectangle 107"/>
            <p:cNvSpPr>
              <a:spLocks noChangeArrowheads="1"/>
            </p:cNvSpPr>
            <p:nvPr/>
          </p:nvSpPr>
          <p:spPr bwMode="auto">
            <a:xfrm>
              <a:off x="4368500" y="3147918"/>
              <a:ext cx="1494235" cy="60080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22MAR/1706</a:t>
              </a:r>
            </a:p>
            <a:p>
              <a:pPr algn="ctr"/>
              <a:r>
                <a:rPr lang="en-US" sz="1100" b="1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1</a:t>
              </a:r>
              <a:r>
                <a:rPr lang="en-US" sz="1100" b="1" baseline="30000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st</a:t>
              </a:r>
              <a:r>
                <a:rPr lang="en-US" sz="1100" b="1" dirty="0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 BLADE in GROUND AT EA BRADLEY</a:t>
              </a:r>
            </a:p>
          </p:txBody>
        </p:sp>
        <p:sp>
          <p:nvSpPr>
            <p:cNvPr id="2109" name="Rectangle 108"/>
            <p:cNvSpPr>
              <a:spLocks noChangeArrowheads="1"/>
            </p:cNvSpPr>
            <p:nvPr/>
          </p:nvSpPr>
          <p:spPr bwMode="auto">
            <a:xfrm>
              <a:off x="6503459" y="3123047"/>
              <a:ext cx="1203648" cy="60080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70C0"/>
                  </a:solidFill>
                  <a:latin typeface="Calibri" pitchFamily="34" charset="0"/>
                  <a:cs typeface="Arial" charset="0"/>
                </a:rPr>
                <a:t>22MAR/2225</a:t>
              </a:r>
            </a:p>
            <a:p>
              <a:pPr algn="ctr"/>
              <a:r>
                <a:rPr lang="en-US" sz="1100" b="1" dirty="0">
                  <a:solidFill>
                    <a:srgbClr val="0070C0"/>
                  </a:solidFill>
                  <a:latin typeface="Calibri" pitchFamily="34" charset="0"/>
                  <a:cs typeface="Arial" charset="0"/>
                </a:rPr>
                <a:t>M9 ACEs DISENGAGE</a:t>
              </a:r>
            </a:p>
          </p:txBody>
        </p:sp>
      </p:grpSp>
      <p:sp>
        <p:nvSpPr>
          <p:cNvPr id="2056" name="Rectangle 111"/>
          <p:cNvSpPr>
            <a:spLocks noChangeArrowheads="1"/>
          </p:cNvSpPr>
          <p:nvPr/>
        </p:nvSpPr>
        <p:spPr bwMode="auto">
          <a:xfrm>
            <a:off x="4262438" y="1108075"/>
            <a:ext cx="962025" cy="4315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11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22MAR/1500</a:t>
            </a:r>
          </a:p>
          <a:p>
            <a:pPr algn="ctr"/>
            <a:r>
              <a:rPr lang="en-US" sz="11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BN MDMP</a:t>
            </a:r>
          </a:p>
        </p:txBody>
      </p:sp>
      <p:pic>
        <p:nvPicPr>
          <p:cNvPr id="2057" name="Picture 1" descr="\\irwin-dfs\irwin\OPSGRP\Sidewinders\sidewinderspvt\Best Rotational Photos\11-05\SW14\TD 12\battle positions digging (2).JPG"/>
          <p:cNvPicPr>
            <a:picLocks noChangeAspect="1" noChangeArrowheads="1"/>
          </p:cNvPicPr>
          <p:nvPr/>
        </p:nvPicPr>
        <p:blipFill>
          <a:blip r:embed="rId4" cstate="print"/>
          <a:srcRect l="19405" t="6601" r="16437" b="27919"/>
          <a:stretch>
            <a:fillRect/>
          </a:stretch>
        </p:blipFill>
        <p:spPr bwMode="auto">
          <a:xfrm>
            <a:off x="0" y="4219575"/>
            <a:ext cx="3086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70" descr="\\irwin-dfs\irwin\OPSGRP\Sidewinders\sidewinderspvt\Best Rotational Photos\11-05\SW14\TD 13\Battle Position.JPG"/>
          <p:cNvPicPr>
            <a:picLocks noChangeAspect="1" noChangeArrowheads="1"/>
          </p:cNvPicPr>
          <p:nvPr/>
        </p:nvPicPr>
        <p:blipFill>
          <a:blip r:embed="rId5" cstate="print"/>
          <a:srcRect l="20946" t="22346" r="26791" b="30534"/>
          <a:stretch>
            <a:fillRect/>
          </a:stretch>
        </p:blipFill>
        <p:spPr bwMode="auto">
          <a:xfrm>
            <a:off x="2719388" y="4213225"/>
            <a:ext cx="299561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5" name="Table 154"/>
          <p:cNvGraphicFramePr>
            <a:graphicFrameLocks noGrp="1"/>
          </p:cNvGraphicFramePr>
          <p:nvPr/>
        </p:nvGraphicFramePr>
        <p:xfrm>
          <a:off x="3600450" y="5819775"/>
          <a:ext cx="2193925" cy="762000"/>
        </p:xfrm>
        <a:graphic>
          <a:graphicData uri="http://schemas.openxmlformats.org/drawingml/2006/table">
            <a:tbl>
              <a:tblPr/>
              <a:tblGrid>
                <a:gridCol w="1249363"/>
                <a:gridCol w="94456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AVG TIME PER HD 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POS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Blade Team HRs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M9 ACE BT STANDARD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EA PATTAON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EA BRADLEY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6" name="Table 155"/>
          <p:cNvGraphicFramePr>
            <a:graphicFrameLocks noGrp="1"/>
          </p:cNvGraphicFramePr>
          <p:nvPr/>
        </p:nvGraphicFramePr>
        <p:xfrm>
          <a:off x="0" y="6200775"/>
          <a:ext cx="3600449" cy="381000"/>
        </p:xfrm>
        <a:graphic>
          <a:graphicData uri="http://schemas.openxmlformats.org/drawingml/2006/table">
            <a:tbl>
              <a:tblPr/>
              <a:tblGrid>
                <a:gridCol w="1495191"/>
                <a:gridCol w="210525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M1/M2 HULL DEFILADE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 / 16 / 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Planned/Executed/To Standard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" name="Table 153"/>
          <p:cNvGraphicFramePr>
            <a:graphicFrameLocks noGrp="1"/>
          </p:cNvGraphicFramePr>
          <p:nvPr/>
        </p:nvGraphicFramePr>
        <p:xfrm>
          <a:off x="5756275" y="4165600"/>
          <a:ext cx="3387012" cy="867750"/>
        </p:xfrm>
        <a:graphic>
          <a:graphicData uri="http://schemas.openxmlformats.org/drawingml/2006/table">
            <a:tbl>
              <a:tblPr/>
              <a:tblGrid>
                <a:gridCol w="1730322"/>
                <a:gridCol w="1067645"/>
                <a:gridCol w="589045"/>
              </a:tblGrid>
              <a:tr h="173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Blade Team HRs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73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TIME AVAILABLE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73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TIME M9 ACE IDLE/MAINT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144.5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73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TIME M9 ACE INTRANSIT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73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TIME M9 ACE DIGGING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" name="Chart 147"/>
          <p:cNvGraphicFramePr/>
          <p:nvPr/>
        </p:nvGraphicFramePr>
        <p:xfrm>
          <a:off x="5756989" y="5029200"/>
          <a:ext cx="3387011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90" name="Text Box 6"/>
          <p:cNvSpPr txBox="1">
            <a:spLocks noChangeArrowheads="1"/>
          </p:cNvSpPr>
          <p:nvPr/>
        </p:nvSpPr>
        <p:spPr bwMode="auto">
          <a:xfrm>
            <a:off x="0" y="6580188"/>
            <a:ext cx="9144000" cy="2762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UNCLASSIFIED - FOUO</a:t>
            </a:r>
          </a:p>
        </p:txBody>
      </p:sp>
      <p:sp>
        <p:nvSpPr>
          <p:cNvPr id="2091" name="TextBox 43"/>
          <p:cNvSpPr txBox="1">
            <a:spLocks noChangeArrowheads="1"/>
          </p:cNvSpPr>
          <p:nvPr/>
        </p:nvSpPr>
        <p:spPr bwMode="auto">
          <a:xfrm>
            <a:off x="1466850" y="4219575"/>
            <a:ext cx="1257300" cy="276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  <a:latin typeface="Arial" charset="0"/>
                <a:cs typeface="Arial" charset="0"/>
              </a:rPr>
              <a:t>EA BRADLEY</a:t>
            </a:r>
          </a:p>
        </p:txBody>
      </p:sp>
      <p:sp>
        <p:nvSpPr>
          <p:cNvPr id="2092" name="TextBox 44"/>
          <p:cNvSpPr txBox="1">
            <a:spLocks noChangeArrowheads="1"/>
          </p:cNvSpPr>
          <p:nvPr/>
        </p:nvSpPr>
        <p:spPr bwMode="auto">
          <a:xfrm>
            <a:off x="4514850" y="4210050"/>
            <a:ext cx="1257300" cy="276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  <a:latin typeface="Arial" charset="0"/>
                <a:cs typeface="Arial" charset="0"/>
              </a:rPr>
              <a:t>EA PATTON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07302B18-0B82-414B-80ED-B5311D68FAE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50210" name="Picture 3074" descr="G:\Digital Bulletin Board\9910\2acr_cdr_card.tif"/>
          <p:cNvPicPr>
            <a:picLocks noChangeAspect="1" noChangeArrowheads="1"/>
          </p:cNvPicPr>
          <p:nvPr/>
        </p:nvPicPr>
        <p:blipFill>
          <a:blip r:embed="rId3" cstate="print"/>
          <a:srcRect b="14679"/>
          <a:stretch>
            <a:fillRect/>
          </a:stretch>
        </p:blipFill>
        <p:spPr bwMode="auto">
          <a:xfrm>
            <a:off x="342900" y="1503363"/>
            <a:ext cx="8509000" cy="4872037"/>
          </a:xfrm>
          <a:prstGeom prst="rect">
            <a:avLst/>
          </a:prstGeom>
          <a:noFill/>
        </p:spPr>
      </p:pic>
      <p:sp>
        <p:nvSpPr>
          <p:cNvPr id="350211" name="Rectangle 3075"/>
          <p:cNvSpPr>
            <a:spLocks noChangeArrowheads="1"/>
          </p:cNvSpPr>
          <p:nvPr/>
        </p:nvSpPr>
        <p:spPr bwMode="auto">
          <a:xfrm>
            <a:off x="1390650" y="9525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TRACKING ENGR PREP</a:t>
            </a:r>
          </a:p>
        </p:txBody>
      </p:sp>
      <p:grpSp>
        <p:nvGrpSpPr>
          <p:cNvPr id="2" name="Group 3076"/>
          <p:cNvGrpSpPr>
            <a:grpSpLocks/>
          </p:cNvGrpSpPr>
          <p:nvPr/>
        </p:nvGrpSpPr>
        <p:grpSpPr bwMode="auto">
          <a:xfrm>
            <a:off x="292100" y="774700"/>
            <a:ext cx="6680200" cy="4064000"/>
            <a:chOff x="184" y="488"/>
            <a:chExt cx="4208" cy="2560"/>
          </a:xfrm>
        </p:grpSpPr>
        <p:sp>
          <p:nvSpPr>
            <p:cNvPr id="350213" name="Rectangle 3077"/>
            <p:cNvSpPr>
              <a:spLocks noChangeArrowheads="1"/>
            </p:cNvSpPr>
            <p:nvPr/>
          </p:nvSpPr>
          <p:spPr bwMode="auto">
            <a:xfrm>
              <a:off x="184" y="888"/>
              <a:ext cx="4195" cy="216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14" name="Line 3078"/>
            <p:cNvSpPr>
              <a:spLocks noChangeShapeType="1"/>
            </p:cNvSpPr>
            <p:nvPr/>
          </p:nvSpPr>
          <p:spPr bwMode="auto">
            <a:xfrm>
              <a:off x="730" y="907"/>
              <a:ext cx="0" cy="1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15" name="Line 3079"/>
            <p:cNvSpPr>
              <a:spLocks noChangeShapeType="1"/>
            </p:cNvSpPr>
            <p:nvPr/>
          </p:nvSpPr>
          <p:spPr bwMode="auto">
            <a:xfrm>
              <a:off x="746" y="2657"/>
              <a:ext cx="339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16" name="Line 3080"/>
            <p:cNvSpPr>
              <a:spLocks noChangeShapeType="1"/>
            </p:cNvSpPr>
            <p:nvPr/>
          </p:nvSpPr>
          <p:spPr bwMode="auto">
            <a:xfrm>
              <a:off x="685" y="955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17" name="Line 3081"/>
            <p:cNvSpPr>
              <a:spLocks noChangeShapeType="1"/>
            </p:cNvSpPr>
            <p:nvPr/>
          </p:nvSpPr>
          <p:spPr bwMode="auto">
            <a:xfrm>
              <a:off x="685" y="1236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18" name="Line 3082"/>
            <p:cNvSpPr>
              <a:spLocks noChangeShapeType="1"/>
            </p:cNvSpPr>
            <p:nvPr/>
          </p:nvSpPr>
          <p:spPr bwMode="auto">
            <a:xfrm>
              <a:off x="685" y="1517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19" name="Line 3083"/>
            <p:cNvSpPr>
              <a:spLocks noChangeShapeType="1"/>
            </p:cNvSpPr>
            <p:nvPr/>
          </p:nvSpPr>
          <p:spPr bwMode="auto">
            <a:xfrm>
              <a:off x="685" y="1798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0" name="Line 3084"/>
            <p:cNvSpPr>
              <a:spLocks noChangeShapeType="1"/>
            </p:cNvSpPr>
            <p:nvPr/>
          </p:nvSpPr>
          <p:spPr bwMode="auto">
            <a:xfrm>
              <a:off x="685" y="2080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1" name="Line 3085"/>
            <p:cNvSpPr>
              <a:spLocks noChangeShapeType="1"/>
            </p:cNvSpPr>
            <p:nvPr/>
          </p:nvSpPr>
          <p:spPr bwMode="auto">
            <a:xfrm>
              <a:off x="685" y="2351"/>
              <a:ext cx="1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2" name="Line 3086"/>
            <p:cNvSpPr>
              <a:spLocks noChangeShapeType="1"/>
            </p:cNvSpPr>
            <p:nvPr/>
          </p:nvSpPr>
          <p:spPr bwMode="auto">
            <a:xfrm>
              <a:off x="1186" y="2590"/>
              <a:ext cx="0" cy="2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3" name="Line 3087"/>
            <p:cNvSpPr>
              <a:spLocks noChangeShapeType="1"/>
            </p:cNvSpPr>
            <p:nvPr/>
          </p:nvSpPr>
          <p:spPr bwMode="auto">
            <a:xfrm>
              <a:off x="2025" y="2590"/>
              <a:ext cx="0" cy="2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4" name="Line 3088"/>
            <p:cNvSpPr>
              <a:spLocks noChangeShapeType="1"/>
            </p:cNvSpPr>
            <p:nvPr/>
          </p:nvSpPr>
          <p:spPr bwMode="auto">
            <a:xfrm>
              <a:off x="2878" y="2590"/>
              <a:ext cx="0" cy="2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5" name="Line 3089"/>
            <p:cNvSpPr>
              <a:spLocks noChangeShapeType="1"/>
            </p:cNvSpPr>
            <p:nvPr/>
          </p:nvSpPr>
          <p:spPr bwMode="auto">
            <a:xfrm>
              <a:off x="3736" y="2590"/>
              <a:ext cx="0" cy="2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6" name="Line 3090"/>
            <p:cNvSpPr>
              <a:spLocks noChangeShapeType="1"/>
            </p:cNvSpPr>
            <p:nvPr/>
          </p:nvSpPr>
          <p:spPr bwMode="auto">
            <a:xfrm>
              <a:off x="1603" y="2590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7" name="Line 3091"/>
            <p:cNvSpPr>
              <a:spLocks noChangeShapeType="1"/>
            </p:cNvSpPr>
            <p:nvPr/>
          </p:nvSpPr>
          <p:spPr bwMode="auto">
            <a:xfrm>
              <a:off x="2446" y="2590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8" name="Line 3092"/>
            <p:cNvSpPr>
              <a:spLocks noChangeShapeType="1"/>
            </p:cNvSpPr>
            <p:nvPr/>
          </p:nvSpPr>
          <p:spPr bwMode="auto">
            <a:xfrm>
              <a:off x="3309" y="2590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9" name="Line 3093"/>
            <p:cNvSpPr>
              <a:spLocks noChangeShapeType="1"/>
            </p:cNvSpPr>
            <p:nvPr/>
          </p:nvSpPr>
          <p:spPr bwMode="auto">
            <a:xfrm>
              <a:off x="4143" y="2590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0" name="Rectangle 3094"/>
            <p:cNvSpPr>
              <a:spLocks noChangeArrowheads="1"/>
            </p:cNvSpPr>
            <p:nvPr/>
          </p:nvSpPr>
          <p:spPr bwMode="auto">
            <a:xfrm rot="-5400000">
              <a:off x="-267" y="1652"/>
              <a:ext cx="1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 b="1"/>
                <a:t>TURRET POSTIONS</a:t>
              </a:r>
            </a:p>
          </p:txBody>
        </p:sp>
        <p:sp>
          <p:nvSpPr>
            <p:cNvPr id="350231" name="Text Box 3095"/>
            <p:cNvSpPr txBox="1">
              <a:spLocks noChangeArrowheads="1"/>
            </p:cNvSpPr>
            <p:nvPr/>
          </p:nvSpPr>
          <p:spPr bwMode="auto">
            <a:xfrm>
              <a:off x="478" y="822"/>
              <a:ext cx="222" cy="15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220000"/>
                </a:lnSpc>
              </a:pPr>
              <a:r>
                <a:rPr lang="en-US" b="1"/>
                <a:t>48</a:t>
              </a:r>
            </a:p>
            <a:p>
              <a:pPr algn="ctr">
                <a:lnSpc>
                  <a:spcPct val="220000"/>
                </a:lnSpc>
              </a:pPr>
              <a:r>
                <a:rPr lang="en-US" b="1"/>
                <a:t>40</a:t>
              </a:r>
            </a:p>
            <a:p>
              <a:pPr algn="ctr">
                <a:lnSpc>
                  <a:spcPct val="220000"/>
                </a:lnSpc>
              </a:pPr>
              <a:r>
                <a:rPr lang="en-US" b="1"/>
                <a:t>32</a:t>
              </a:r>
            </a:p>
            <a:p>
              <a:pPr algn="ctr">
                <a:lnSpc>
                  <a:spcPct val="220000"/>
                </a:lnSpc>
              </a:pPr>
              <a:r>
                <a:rPr lang="en-US" b="1"/>
                <a:t>24</a:t>
              </a:r>
            </a:p>
            <a:p>
              <a:pPr algn="ctr">
                <a:lnSpc>
                  <a:spcPct val="220000"/>
                </a:lnSpc>
              </a:pPr>
              <a:r>
                <a:rPr lang="en-US" b="1"/>
                <a:t>16</a:t>
              </a:r>
            </a:p>
            <a:p>
              <a:pPr algn="ctr">
                <a:lnSpc>
                  <a:spcPct val="220000"/>
                </a:lnSpc>
              </a:pPr>
              <a:r>
                <a:rPr lang="en-US" b="1"/>
                <a:t>8</a:t>
              </a:r>
            </a:p>
          </p:txBody>
        </p:sp>
        <p:sp>
          <p:nvSpPr>
            <p:cNvPr id="350232" name="Text Box 3096"/>
            <p:cNvSpPr txBox="1">
              <a:spLocks noChangeArrowheads="1"/>
            </p:cNvSpPr>
            <p:nvPr/>
          </p:nvSpPr>
          <p:spPr bwMode="auto">
            <a:xfrm>
              <a:off x="1101" y="2856"/>
              <a:ext cx="3291" cy="1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100" b="1"/>
                <a:t>H-21         H-18         H-15         H-12          H-9            H-6           H-3        H-HOUR</a:t>
              </a:r>
              <a:endParaRPr lang="en-US" sz="1400" b="1"/>
            </a:p>
          </p:txBody>
        </p:sp>
        <p:sp>
          <p:nvSpPr>
            <p:cNvPr id="350233" name="Line 3097"/>
            <p:cNvSpPr>
              <a:spLocks noChangeShapeType="1"/>
            </p:cNvSpPr>
            <p:nvPr/>
          </p:nvSpPr>
          <p:spPr bwMode="auto">
            <a:xfrm flipV="1">
              <a:off x="733" y="934"/>
              <a:ext cx="3207" cy="172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4" name="Freeform 3098"/>
            <p:cNvSpPr>
              <a:spLocks/>
            </p:cNvSpPr>
            <p:nvPr/>
          </p:nvSpPr>
          <p:spPr bwMode="auto">
            <a:xfrm>
              <a:off x="768" y="488"/>
              <a:ext cx="3152" cy="2152"/>
            </a:xfrm>
            <a:custGeom>
              <a:avLst/>
              <a:gdLst/>
              <a:ahLst/>
              <a:cxnLst>
                <a:cxn ang="0">
                  <a:pos x="0" y="2152"/>
                </a:cxn>
                <a:cxn ang="0">
                  <a:pos x="416" y="2040"/>
                </a:cxn>
                <a:cxn ang="0">
                  <a:pos x="592" y="1888"/>
                </a:cxn>
                <a:cxn ang="0">
                  <a:pos x="776" y="1792"/>
                </a:cxn>
                <a:cxn ang="0">
                  <a:pos x="1112" y="1472"/>
                </a:cxn>
                <a:cxn ang="0">
                  <a:pos x="1280" y="1232"/>
                </a:cxn>
                <a:cxn ang="0">
                  <a:pos x="1496" y="984"/>
                </a:cxn>
                <a:cxn ang="0">
                  <a:pos x="1704" y="912"/>
                </a:cxn>
                <a:cxn ang="0">
                  <a:pos x="1928" y="848"/>
                </a:cxn>
                <a:cxn ang="0">
                  <a:pos x="2160" y="720"/>
                </a:cxn>
                <a:cxn ang="0">
                  <a:pos x="2408" y="632"/>
                </a:cxn>
                <a:cxn ang="0">
                  <a:pos x="3152" y="0"/>
                </a:cxn>
              </a:cxnLst>
              <a:rect l="0" t="0" r="r" b="b"/>
              <a:pathLst>
                <a:path w="3152" h="2152">
                  <a:moveTo>
                    <a:pt x="0" y="2152"/>
                  </a:moveTo>
                  <a:lnTo>
                    <a:pt x="416" y="2040"/>
                  </a:lnTo>
                  <a:lnTo>
                    <a:pt x="592" y="1888"/>
                  </a:lnTo>
                  <a:lnTo>
                    <a:pt x="776" y="1792"/>
                  </a:lnTo>
                  <a:lnTo>
                    <a:pt x="1112" y="1472"/>
                  </a:lnTo>
                  <a:lnTo>
                    <a:pt x="1280" y="1232"/>
                  </a:lnTo>
                  <a:lnTo>
                    <a:pt x="1496" y="984"/>
                  </a:lnTo>
                  <a:lnTo>
                    <a:pt x="1704" y="912"/>
                  </a:lnTo>
                  <a:lnTo>
                    <a:pt x="1928" y="848"/>
                  </a:lnTo>
                  <a:lnTo>
                    <a:pt x="2160" y="720"/>
                  </a:lnTo>
                  <a:lnTo>
                    <a:pt x="2408" y="632"/>
                  </a:lnTo>
                  <a:lnTo>
                    <a:pt x="3152" y="0"/>
                  </a:ln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35" name="Text Box 3099"/>
            <p:cNvSpPr txBox="1">
              <a:spLocks noChangeArrowheads="1"/>
            </p:cNvSpPr>
            <p:nvPr/>
          </p:nvSpPr>
          <p:spPr bwMode="auto">
            <a:xfrm>
              <a:off x="1585" y="921"/>
              <a:ext cx="179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SURV GLIDEPATH</a:t>
              </a:r>
            </a:p>
          </p:txBody>
        </p:sp>
      </p:grpSp>
      <p:grpSp>
        <p:nvGrpSpPr>
          <p:cNvPr id="3" name="Group 3100"/>
          <p:cNvGrpSpPr>
            <a:grpSpLocks/>
          </p:cNvGrpSpPr>
          <p:nvPr/>
        </p:nvGrpSpPr>
        <p:grpSpPr bwMode="auto">
          <a:xfrm>
            <a:off x="2222500" y="2994025"/>
            <a:ext cx="6680200" cy="3533775"/>
            <a:chOff x="1400" y="1886"/>
            <a:chExt cx="4208" cy="2226"/>
          </a:xfrm>
        </p:grpSpPr>
        <p:grpSp>
          <p:nvGrpSpPr>
            <p:cNvPr id="4" name="Group 3101"/>
            <p:cNvGrpSpPr>
              <a:grpSpLocks/>
            </p:cNvGrpSpPr>
            <p:nvPr/>
          </p:nvGrpSpPr>
          <p:grpSpPr bwMode="auto">
            <a:xfrm>
              <a:off x="1400" y="1886"/>
              <a:ext cx="4208" cy="2226"/>
              <a:chOff x="432" y="1190"/>
              <a:chExt cx="5208" cy="2754"/>
            </a:xfrm>
          </p:grpSpPr>
          <p:grpSp>
            <p:nvGrpSpPr>
              <p:cNvPr id="5" name="Group 3102"/>
              <p:cNvGrpSpPr>
                <a:grpSpLocks/>
              </p:cNvGrpSpPr>
              <p:nvPr/>
            </p:nvGrpSpPr>
            <p:grpSpPr bwMode="auto">
              <a:xfrm>
                <a:off x="432" y="1190"/>
                <a:ext cx="5208" cy="2754"/>
                <a:chOff x="440" y="1174"/>
                <a:chExt cx="5208" cy="2754"/>
              </a:xfrm>
            </p:grpSpPr>
            <p:sp>
              <p:nvSpPr>
                <p:cNvPr id="350239" name="Rectangle 3103"/>
                <p:cNvSpPr>
                  <a:spLocks noChangeArrowheads="1"/>
                </p:cNvSpPr>
                <p:nvPr/>
              </p:nvSpPr>
              <p:spPr bwMode="auto">
                <a:xfrm>
                  <a:off x="440" y="1256"/>
                  <a:ext cx="5192" cy="267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40" name="Line 3104"/>
                <p:cNvSpPr>
                  <a:spLocks noChangeShapeType="1"/>
                </p:cNvSpPr>
                <p:nvPr/>
              </p:nvSpPr>
              <p:spPr bwMode="auto">
                <a:xfrm>
                  <a:off x="1116" y="1279"/>
                  <a:ext cx="0" cy="216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41" name="Line 3105"/>
                <p:cNvSpPr>
                  <a:spLocks noChangeShapeType="1"/>
                </p:cNvSpPr>
                <p:nvPr/>
              </p:nvSpPr>
              <p:spPr bwMode="auto">
                <a:xfrm>
                  <a:off x="1135" y="3444"/>
                  <a:ext cx="420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42" name="Line 3106"/>
                <p:cNvSpPr>
                  <a:spLocks noChangeShapeType="1"/>
                </p:cNvSpPr>
                <p:nvPr/>
              </p:nvSpPr>
              <p:spPr bwMode="auto">
                <a:xfrm>
                  <a:off x="1060" y="1338"/>
                  <a:ext cx="12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43" name="Line 3107"/>
                <p:cNvSpPr>
                  <a:spLocks noChangeShapeType="1"/>
                </p:cNvSpPr>
                <p:nvPr/>
              </p:nvSpPr>
              <p:spPr bwMode="auto">
                <a:xfrm>
                  <a:off x="1060" y="1686"/>
                  <a:ext cx="12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44" name="Line 3108"/>
                <p:cNvSpPr>
                  <a:spLocks noChangeShapeType="1"/>
                </p:cNvSpPr>
                <p:nvPr/>
              </p:nvSpPr>
              <p:spPr bwMode="auto">
                <a:xfrm>
                  <a:off x="1060" y="2034"/>
                  <a:ext cx="12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45" name="Line 3109"/>
                <p:cNvSpPr>
                  <a:spLocks noChangeShapeType="1"/>
                </p:cNvSpPr>
                <p:nvPr/>
              </p:nvSpPr>
              <p:spPr bwMode="auto">
                <a:xfrm>
                  <a:off x="1060" y="2382"/>
                  <a:ext cx="12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46" name="Line 3110"/>
                <p:cNvSpPr>
                  <a:spLocks noChangeShapeType="1"/>
                </p:cNvSpPr>
                <p:nvPr/>
              </p:nvSpPr>
              <p:spPr bwMode="auto">
                <a:xfrm>
                  <a:off x="1060" y="2730"/>
                  <a:ext cx="12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47" name="Line 3111"/>
                <p:cNvSpPr>
                  <a:spLocks noChangeShapeType="1"/>
                </p:cNvSpPr>
                <p:nvPr/>
              </p:nvSpPr>
              <p:spPr bwMode="auto">
                <a:xfrm>
                  <a:off x="1060" y="3066"/>
                  <a:ext cx="12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48" name="Line 3112"/>
                <p:cNvSpPr>
                  <a:spLocks noChangeShapeType="1"/>
                </p:cNvSpPr>
                <p:nvPr/>
              </p:nvSpPr>
              <p:spPr bwMode="auto">
                <a:xfrm>
                  <a:off x="1680" y="3361"/>
                  <a:ext cx="0" cy="32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49" name="Line 3113"/>
                <p:cNvSpPr>
                  <a:spLocks noChangeShapeType="1"/>
                </p:cNvSpPr>
                <p:nvPr/>
              </p:nvSpPr>
              <p:spPr bwMode="auto">
                <a:xfrm>
                  <a:off x="2718" y="3361"/>
                  <a:ext cx="0" cy="32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50" name="Line 3114"/>
                <p:cNvSpPr>
                  <a:spLocks noChangeShapeType="1"/>
                </p:cNvSpPr>
                <p:nvPr/>
              </p:nvSpPr>
              <p:spPr bwMode="auto">
                <a:xfrm>
                  <a:off x="3774" y="3361"/>
                  <a:ext cx="0" cy="32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51" name="Line 3115"/>
                <p:cNvSpPr>
                  <a:spLocks noChangeShapeType="1"/>
                </p:cNvSpPr>
                <p:nvPr/>
              </p:nvSpPr>
              <p:spPr bwMode="auto">
                <a:xfrm>
                  <a:off x="4836" y="3361"/>
                  <a:ext cx="0" cy="32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52" name="Line 3116"/>
                <p:cNvSpPr>
                  <a:spLocks noChangeShapeType="1"/>
                </p:cNvSpPr>
                <p:nvPr/>
              </p:nvSpPr>
              <p:spPr bwMode="auto">
                <a:xfrm>
                  <a:off x="2196" y="3361"/>
                  <a:ext cx="0" cy="17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53" name="Line 3117"/>
                <p:cNvSpPr>
                  <a:spLocks noChangeShapeType="1"/>
                </p:cNvSpPr>
                <p:nvPr/>
              </p:nvSpPr>
              <p:spPr bwMode="auto">
                <a:xfrm>
                  <a:off x="3240" y="3361"/>
                  <a:ext cx="0" cy="17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54" name="Line 3118"/>
                <p:cNvSpPr>
                  <a:spLocks noChangeShapeType="1"/>
                </p:cNvSpPr>
                <p:nvPr/>
              </p:nvSpPr>
              <p:spPr bwMode="auto">
                <a:xfrm>
                  <a:off x="4308" y="3361"/>
                  <a:ext cx="0" cy="17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55" name="Line 3119"/>
                <p:cNvSpPr>
                  <a:spLocks noChangeShapeType="1"/>
                </p:cNvSpPr>
                <p:nvPr/>
              </p:nvSpPr>
              <p:spPr bwMode="auto">
                <a:xfrm>
                  <a:off x="5340" y="3361"/>
                  <a:ext cx="0" cy="17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256" name="Rectangle 3120"/>
                <p:cNvSpPr>
                  <a:spLocks noChangeArrowheads="1"/>
                </p:cNvSpPr>
                <p:nvPr/>
              </p:nvSpPr>
              <p:spPr bwMode="auto">
                <a:xfrm rot="-5400000">
                  <a:off x="147" y="2208"/>
                  <a:ext cx="1117" cy="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/>
                  <a:r>
                    <a:rPr lang="en-US" sz="1600" b="1"/>
                    <a:t>OBSTACLES</a:t>
                  </a:r>
                </a:p>
              </p:txBody>
            </p:sp>
            <p:sp>
              <p:nvSpPr>
                <p:cNvPr id="350257" name="Text Box 3121"/>
                <p:cNvSpPr txBox="1">
                  <a:spLocks noChangeArrowheads="1"/>
                </p:cNvSpPr>
                <p:nvPr/>
              </p:nvSpPr>
              <p:spPr bwMode="auto">
                <a:xfrm>
                  <a:off x="804" y="1174"/>
                  <a:ext cx="275" cy="19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220000"/>
                    </a:lnSpc>
                  </a:pPr>
                  <a:r>
                    <a:rPr lang="en-US" b="1"/>
                    <a:t>12</a:t>
                  </a:r>
                </a:p>
                <a:p>
                  <a:pPr algn="ctr">
                    <a:lnSpc>
                      <a:spcPct val="220000"/>
                    </a:lnSpc>
                  </a:pPr>
                  <a:r>
                    <a:rPr lang="en-US" b="1"/>
                    <a:t>10</a:t>
                  </a:r>
                </a:p>
                <a:p>
                  <a:pPr algn="ctr">
                    <a:lnSpc>
                      <a:spcPct val="220000"/>
                    </a:lnSpc>
                  </a:pPr>
                  <a:r>
                    <a:rPr lang="en-US" b="1"/>
                    <a:t>8</a:t>
                  </a:r>
                </a:p>
                <a:p>
                  <a:pPr algn="ctr">
                    <a:lnSpc>
                      <a:spcPct val="220000"/>
                    </a:lnSpc>
                  </a:pPr>
                  <a:r>
                    <a:rPr lang="en-US" b="1"/>
                    <a:t>6</a:t>
                  </a:r>
                </a:p>
                <a:p>
                  <a:pPr algn="ctr">
                    <a:lnSpc>
                      <a:spcPct val="220000"/>
                    </a:lnSpc>
                  </a:pPr>
                  <a:r>
                    <a:rPr lang="en-US" b="1"/>
                    <a:t>4</a:t>
                  </a:r>
                </a:p>
                <a:p>
                  <a:pPr algn="ctr">
                    <a:lnSpc>
                      <a:spcPct val="220000"/>
                    </a:lnSpc>
                  </a:pPr>
                  <a:r>
                    <a:rPr lang="en-US" b="1"/>
                    <a:t>2</a:t>
                  </a:r>
                </a:p>
              </p:txBody>
            </p:sp>
            <p:sp>
              <p:nvSpPr>
                <p:cNvPr id="350258" name="Text Box 3122"/>
                <p:cNvSpPr txBox="1">
                  <a:spLocks noChangeArrowheads="1"/>
                </p:cNvSpPr>
                <p:nvPr/>
              </p:nvSpPr>
              <p:spPr bwMode="auto">
                <a:xfrm>
                  <a:off x="1575" y="3690"/>
                  <a:ext cx="4073" cy="2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1100" b="1"/>
                    <a:t>H-21         H-18         H-15         H-12          H-9            H-6           H-3        H-HOUR</a:t>
                  </a:r>
                  <a:endParaRPr lang="en-US" sz="1400" b="1"/>
                </a:p>
              </p:txBody>
            </p:sp>
            <p:sp>
              <p:nvSpPr>
                <p:cNvPr id="350259" name="Line 3123"/>
                <p:cNvSpPr>
                  <a:spLocks noChangeShapeType="1"/>
                </p:cNvSpPr>
                <p:nvPr/>
              </p:nvSpPr>
              <p:spPr bwMode="auto">
                <a:xfrm flipV="1">
                  <a:off x="1120" y="1312"/>
                  <a:ext cx="3968" cy="2128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260" name="Text Box 3124"/>
              <p:cNvSpPr txBox="1">
                <a:spLocks noChangeArrowheads="1"/>
              </p:cNvSpPr>
              <p:nvPr/>
            </p:nvSpPr>
            <p:spPr bwMode="auto">
              <a:xfrm>
                <a:off x="2166" y="1312"/>
                <a:ext cx="2269" cy="35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CMOB GLIDEPATH</a:t>
                </a:r>
              </a:p>
            </p:txBody>
          </p:sp>
        </p:grpSp>
        <p:sp>
          <p:nvSpPr>
            <p:cNvPr id="350261" name="Freeform 3125"/>
            <p:cNvSpPr>
              <a:spLocks/>
            </p:cNvSpPr>
            <p:nvPr/>
          </p:nvSpPr>
          <p:spPr bwMode="auto">
            <a:xfrm>
              <a:off x="1992" y="2064"/>
              <a:ext cx="3136" cy="1640"/>
            </a:xfrm>
            <a:custGeom>
              <a:avLst/>
              <a:gdLst/>
              <a:ahLst/>
              <a:cxnLst>
                <a:cxn ang="0">
                  <a:pos x="0" y="1640"/>
                </a:cxn>
                <a:cxn ang="0">
                  <a:pos x="440" y="1240"/>
                </a:cxn>
                <a:cxn ang="0">
                  <a:pos x="944" y="1056"/>
                </a:cxn>
                <a:cxn ang="0">
                  <a:pos x="1456" y="1048"/>
                </a:cxn>
                <a:cxn ang="0">
                  <a:pos x="1912" y="776"/>
                </a:cxn>
                <a:cxn ang="0">
                  <a:pos x="2440" y="624"/>
                </a:cxn>
                <a:cxn ang="0">
                  <a:pos x="3136" y="0"/>
                </a:cxn>
              </a:cxnLst>
              <a:rect l="0" t="0" r="r" b="b"/>
              <a:pathLst>
                <a:path w="3136" h="1640">
                  <a:moveTo>
                    <a:pt x="0" y="1640"/>
                  </a:moveTo>
                  <a:lnTo>
                    <a:pt x="440" y="1240"/>
                  </a:lnTo>
                  <a:lnTo>
                    <a:pt x="944" y="1056"/>
                  </a:lnTo>
                  <a:lnTo>
                    <a:pt x="1456" y="1048"/>
                  </a:lnTo>
                  <a:lnTo>
                    <a:pt x="1912" y="776"/>
                  </a:lnTo>
                  <a:lnTo>
                    <a:pt x="2440" y="624"/>
                  </a:lnTo>
                  <a:lnTo>
                    <a:pt x="3136" y="0"/>
                  </a:ln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8D5F84EC-3CB3-497D-B504-D9A8F92855C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16770" name="Picture 3074" descr="A:\MVC-003S.JPG"/>
          <p:cNvPicPr>
            <a:picLocks noChangeAspect="1" noChangeArrowheads="1"/>
          </p:cNvPicPr>
          <p:nvPr/>
        </p:nvPicPr>
        <p:blipFill>
          <a:blip r:embed="rId2" cstate="print">
            <a:lum bright="12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6771" name="Line 3075"/>
          <p:cNvSpPr>
            <a:spLocks noChangeShapeType="1"/>
          </p:cNvSpPr>
          <p:nvPr/>
        </p:nvSpPr>
        <p:spPr bwMode="auto">
          <a:xfrm flipH="1" flipV="1">
            <a:off x="2743200" y="1028700"/>
            <a:ext cx="10160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2" name="Rectangle 3076"/>
          <p:cNvSpPr>
            <a:spLocks noChangeArrowheads="1"/>
          </p:cNvSpPr>
          <p:nvPr/>
        </p:nvSpPr>
        <p:spPr bwMode="auto">
          <a:xfrm>
            <a:off x="2286000" y="1511300"/>
            <a:ext cx="2971800" cy="850900"/>
          </a:xfrm>
          <a:prstGeom prst="rect">
            <a:avLst/>
          </a:prstGeom>
          <a:solidFill>
            <a:srgbClr val="FDF04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1400" b="1" dirty="0"/>
              <a:t>One </a:t>
            </a:r>
            <a:r>
              <a:rPr lang="en-US" sz="1400" b="1" dirty="0" smtClean="0"/>
              <a:t>glide path </a:t>
            </a:r>
            <a:r>
              <a:rPr lang="en-US" sz="1400" b="1" dirty="0"/>
              <a:t>for entire BCT.</a:t>
            </a:r>
          </a:p>
          <a:p>
            <a:pPr algn="ctr"/>
            <a:r>
              <a:rPr lang="en-US" sz="1400" b="1" dirty="0"/>
              <a:t>Doesn’t allow us to analyze</a:t>
            </a:r>
          </a:p>
          <a:p>
            <a:pPr algn="ctr"/>
            <a:r>
              <a:rPr lang="en-US" sz="1400" b="1" dirty="0"/>
              <a:t>main vs. supporting efforts.</a:t>
            </a:r>
          </a:p>
        </p:txBody>
      </p:sp>
      <p:grpSp>
        <p:nvGrpSpPr>
          <p:cNvPr id="2" name="Group 3077"/>
          <p:cNvGrpSpPr>
            <a:grpSpLocks/>
          </p:cNvGrpSpPr>
          <p:nvPr/>
        </p:nvGrpSpPr>
        <p:grpSpPr bwMode="auto">
          <a:xfrm>
            <a:off x="304800" y="3200134"/>
            <a:ext cx="4087920" cy="990600"/>
            <a:chOff x="656" y="1910"/>
            <a:chExt cx="2421" cy="576"/>
          </a:xfrm>
        </p:grpSpPr>
        <p:sp>
          <p:nvSpPr>
            <p:cNvPr id="416774" name="Line 3078"/>
            <p:cNvSpPr>
              <a:spLocks noChangeShapeType="1"/>
            </p:cNvSpPr>
            <p:nvPr/>
          </p:nvSpPr>
          <p:spPr bwMode="auto">
            <a:xfrm rot="10147871" flipH="1" flipV="1">
              <a:off x="2437" y="2144"/>
              <a:ext cx="64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416775" name="Rectangle 3079"/>
            <p:cNvSpPr>
              <a:spLocks noChangeArrowheads="1"/>
            </p:cNvSpPr>
            <p:nvPr/>
          </p:nvSpPr>
          <p:spPr bwMode="auto">
            <a:xfrm>
              <a:off x="656" y="1910"/>
              <a:ext cx="1735" cy="576"/>
            </a:xfrm>
            <a:prstGeom prst="rect">
              <a:avLst/>
            </a:prstGeom>
            <a:solidFill>
              <a:srgbClr val="FDF04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r>
                <a:rPr lang="en-US" sz="1400" b="1" dirty="0"/>
                <a:t>Flat </a:t>
              </a:r>
              <a:r>
                <a:rPr lang="en-US" sz="1400" b="1" dirty="0" smtClean="0"/>
                <a:t>glide path </a:t>
              </a:r>
              <a:r>
                <a:rPr lang="en-US" sz="1400" b="1" dirty="0"/>
                <a:t>does not reflect</a:t>
              </a:r>
            </a:p>
            <a:p>
              <a:r>
                <a:rPr lang="en-US" sz="1400" b="1" dirty="0"/>
                <a:t>changes in productivity for </a:t>
              </a:r>
            </a:p>
            <a:p>
              <a:r>
                <a:rPr lang="en-US" sz="1400" b="1" dirty="0"/>
                <a:t>daylight vs. night operations.</a:t>
              </a:r>
            </a:p>
          </p:txBody>
        </p:sp>
      </p:grpSp>
      <p:grpSp>
        <p:nvGrpSpPr>
          <p:cNvPr id="3" name="Group 3080"/>
          <p:cNvGrpSpPr>
            <a:grpSpLocks/>
          </p:cNvGrpSpPr>
          <p:nvPr/>
        </p:nvGrpSpPr>
        <p:grpSpPr bwMode="auto">
          <a:xfrm>
            <a:off x="4648200" y="2438400"/>
            <a:ext cx="3098800" cy="1466850"/>
            <a:chOff x="2680" y="1460"/>
            <a:chExt cx="2336" cy="1068"/>
          </a:xfrm>
        </p:grpSpPr>
        <p:sp>
          <p:nvSpPr>
            <p:cNvPr id="416777" name="Line 3081"/>
            <p:cNvSpPr>
              <a:spLocks noChangeShapeType="1"/>
            </p:cNvSpPr>
            <p:nvPr/>
          </p:nvSpPr>
          <p:spPr bwMode="auto">
            <a:xfrm rot="7914230" flipH="1" flipV="1">
              <a:off x="3984" y="1640"/>
              <a:ext cx="64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416778" name="Rectangle 3082"/>
            <p:cNvSpPr>
              <a:spLocks noChangeArrowheads="1"/>
            </p:cNvSpPr>
            <p:nvPr/>
          </p:nvSpPr>
          <p:spPr bwMode="auto">
            <a:xfrm>
              <a:off x="2680" y="1608"/>
              <a:ext cx="2336" cy="920"/>
            </a:xfrm>
            <a:prstGeom prst="rect">
              <a:avLst/>
            </a:prstGeom>
            <a:solidFill>
              <a:srgbClr val="FDF04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r>
                <a:rPr lang="en-US" sz="1400" b="1" dirty="0"/>
                <a:t>No identification of obstacles</a:t>
              </a:r>
            </a:p>
            <a:p>
              <a:r>
                <a:rPr lang="en-US" sz="1400" b="1" dirty="0"/>
                <a:t>by type.  Essential in adjusting</a:t>
              </a:r>
            </a:p>
            <a:p>
              <a:r>
                <a:rPr lang="en-US" sz="1400" b="1" dirty="0"/>
                <a:t>priority of effort or support as </a:t>
              </a:r>
            </a:p>
            <a:p>
              <a:r>
                <a:rPr lang="en-US" sz="1400" b="1" dirty="0"/>
                <a:t>part of the running estimate </a:t>
              </a:r>
            </a:p>
            <a:p>
              <a:r>
                <a:rPr lang="en-US" sz="1400" b="1" dirty="0"/>
                <a:t>process.</a:t>
              </a:r>
            </a:p>
          </p:txBody>
        </p:sp>
      </p:grpSp>
      <p:sp>
        <p:nvSpPr>
          <p:cNvPr id="416779" name="Text Box 3083"/>
          <p:cNvSpPr txBox="1">
            <a:spLocks noChangeArrowheads="1"/>
          </p:cNvSpPr>
          <p:nvPr/>
        </p:nvSpPr>
        <p:spPr bwMode="auto">
          <a:xfrm>
            <a:off x="341313" y="5848350"/>
            <a:ext cx="84455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TYPICAL GLIDEPATH PROBLEMS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BB13590C-6AE6-4A14-8649-6B3B9509DAA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17794" name="Picture 1026" descr="A:\MVC-004S.JPG"/>
          <p:cNvPicPr>
            <a:picLocks noChangeAspect="1" noChangeArrowheads="1"/>
          </p:cNvPicPr>
          <p:nvPr/>
        </p:nvPicPr>
        <p:blipFill>
          <a:blip r:embed="rId2" cstate="print">
            <a:lum bright="12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7795" name="Line 1027"/>
          <p:cNvSpPr>
            <a:spLocks noChangeShapeType="1"/>
          </p:cNvSpPr>
          <p:nvPr/>
        </p:nvSpPr>
        <p:spPr bwMode="auto">
          <a:xfrm rot="7914230" flipH="1" flipV="1">
            <a:off x="6324600" y="2603500"/>
            <a:ext cx="10160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3581400" y="4724400"/>
            <a:ext cx="3124200" cy="761824"/>
            <a:chOff x="656" y="2176"/>
            <a:chExt cx="1981" cy="617"/>
          </a:xfrm>
        </p:grpSpPr>
        <p:sp>
          <p:nvSpPr>
            <p:cNvPr id="417797" name="Line 1029"/>
            <p:cNvSpPr>
              <a:spLocks noChangeShapeType="1"/>
            </p:cNvSpPr>
            <p:nvPr/>
          </p:nvSpPr>
          <p:spPr bwMode="auto">
            <a:xfrm rot="10147871" flipH="1" flipV="1">
              <a:off x="1776" y="2392"/>
              <a:ext cx="640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417798" name="Rectangle 1030"/>
            <p:cNvSpPr>
              <a:spLocks noChangeArrowheads="1"/>
            </p:cNvSpPr>
            <p:nvPr/>
          </p:nvSpPr>
          <p:spPr bwMode="auto">
            <a:xfrm>
              <a:off x="656" y="2176"/>
              <a:ext cx="1981" cy="617"/>
            </a:xfrm>
            <a:prstGeom prst="rect">
              <a:avLst/>
            </a:prstGeom>
            <a:solidFill>
              <a:srgbClr val="FDF04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r>
                <a:rPr lang="en-US" sz="1400" b="1" dirty="0"/>
                <a:t>Flat g</a:t>
              </a:r>
              <a:r>
                <a:rPr lang="en-US" sz="1400" b="1" dirty="0" smtClean="0"/>
                <a:t>lide path </a:t>
              </a:r>
              <a:r>
                <a:rPr lang="en-US" sz="1400" b="1" dirty="0"/>
                <a:t>does not reflect</a:t>
              </a:r>
            </a:p>
            <a:p>
              <a:r>
                <a:rPr lang="en-US" sz="1400" b="1" dirty="0"/>
                <a:t>changes in productivity for </a:t>
              </a:r>
            </a:p>
            <a:p>
              <a:r>
                <a:rPr lang="en-US" sz="1400" b="1" dirty="0"/>
                <a:t>daylight vs. night operations.</a:t>
              </a:r>
            </a:p>
          </p:txBody>
        </p:sp>
      </p:grpSp>
      <p:sp>
        <p:nvSpPr>
          <p:cNvPr id="417799" name="Rectangle 1031"/>
          <p:cNvSpPr>
            <a:spLocks noChangeArrowheads="1"/>
          </p:cNvSpPr>
          <p:nvPr/>
        </p:nvSpPr>
        <p:spPr bwMode="auto">
          <a:xfrm>
            <a:off x="3886200" y="2362200"/>
            <a:ext cx="2844800" cy="1219200"/>
          </a:xfrm>
          <a:prstGeom prst="rect">
            <a:avLst/>
          </a:prstGeom>
          <a:solidFill>
            <a:srgbClr val="FDF04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r>
              <a:rPr lang="en-US" sz="1400" b="1" dirty="0"/>
              <a:t>No identification of positions</a:t>
            </a:r>
          </a:p>
          <a:p>
            <a:r>
              <a:rPr lang="en-US" sz="1400" b="1" dirty="0"/>
              <a:t>by type.  Essential in adjusting</a:t>
            </a:r>
          </a:p>
          <a:p>
            <a:r>
              <a:rPr lang="en-US" sz="1400" b="1" dirty="0"/>
              <a:t>priority of effort or support as </a:t>
            </a:r>
          </a:p>
          <a:p>
            <a:r>
              <a:rPr lang="en-US" sz="1400" b="1" dirty="0"/>
              <a:t>part of the running estimate </a:t>
            </a:r>
          </a:p>
          <a:p>
            <a:r>
              <a:rPr lang="en-US" sz="1400" b="1" dirty="0"/>
              <a:t>process.</a:t>
            </a:r>
          </a:p>
        </p:txBody>
      </p:sp>
      <p:sp>
        <p:nvSpPr>
          <p:cNvPr id="417800" name="Line 1032"/>
          <p:cNvSpPr>
            <a:spLocks noChangeShapeType="1"/>
          </p:cNvSpPr>
          <p:nvPr/>
        </p:nvSpPr>
        <p:spPr bwMode="auto">
          <a:xfrm flipH="1" flipV="1">
            <a:off x="1892300" y="1193800"/>
            <a:ext cx="10160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01" name="Rectangle 1033"/>
          <p:cNvSpPr>
            <a:spLocks noChangeArrowheads="1"/>
          </p:cNvSpPr>
          <p:nvPr/>
        </p:nvSpPr>
        <p:spPr bwMode="auto">
          <a:xfrm>
            <a:off x="2971800" y="1219200"/>
            <a:ext cx="2755900" cy="825500"/>
          </a:xfrm>
          <a:prstGeom prst="rect">
            <a:avLst/>
          </a:prstGeom>
          <a:solidFill>
            <a:srgbClr val="FDF04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r>
              <a:rPr lang="en-US" sz="1400" b="1" dirty="0"/>
              <a:t>One </a:t>
            </a:r>
            <a:r>
              <a:rPr lang="en-US" sz="1400" b="1" dirty="0" smtClean="0"/>
              <a:t>glide path </a:t>
            </a:r>
            <a:r>
              <a:rPr lang="en-US" sz="1400" b="1" dirty="0"/>
              <a:t>for entire BCT.</a:t>
            </a:r>
          </a:p>
          <a:p>
            <a:r>
              <a:rPr lang="en-US" sz="1400" b="1" dirty="0"/>
              <a:t>Doesn’t allow us to analyze</a:t>
            </a:r>
          </a:p>
          <a:p>
            <a:r>
              <a:rPr lang="en-US" sz="1400" b="1" dirty="0"/>
              <a:t>main vs. supporting efforts.</a:t>
            </a:r>
          </a:p>
        </p:txBody>
      </p:sp>
      <p:sp>
        <p:nvSpPr>
          <p:cNvPr id="417802" name="Text Box 1034"/>
          <p:cNvSpPr txBox="1">
            <a:spLocks noChangeArrowheads="1"/>
          </p:cNvSpPr>
          <p:nvPr/>
        </p:nvSpPr>
        <p:spPr bwMode="auto">
          <a:xfrm>
            <a:off x="341313" y="5848350"/>
            <a:ext cx="84455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TYPICAL GLIDEPATH PROBLEMS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SW03B-</a:t>
            </a:r>
            <a:fld id="{B0E03985-F843-44ED-952B-EFF1E217F5B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18818" name="Line 2050"/>
          <p:cNvSpPr>
            <a:spLocks noChangeShapeType="1"/>
          </p:cNvSpPr>
          <p:nvPr/>
        </p:nvSpPr>
        <p:spPr bwMode="auto">
          <a:xfrm flipH="1">
            <a:off x="977900" y="2806700"/>
            <a:ext cx="6705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19" name="Line 2051"/>
          <p:cNvSpPr>
            <a:spLocks noChangeShapeType="1"/>
          </p:cNvSpPr>
          <p:nvPr/>
        </p:nvSpPr>
        <p:spPr bwMode="auto">
          <a:xfrm flipH="1">
            <a:off x="977900" y="3695700"/>
            <a:ext cx="6705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20" name="Rectangle 2052"/>
          <p:cNvSpPr>
            <a:spLocks noChangeArrowheads="1"/>
          </p:cNvSpPr>
          <p:nvPr/>
        </p:nvSpPr>
        <p:spPr bwMode="auto">
          <a:xfrm rot="-5400000">
            <a:off x="-1946275" y="3756025"/>
            <a:ext cx="48228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# Conventional Mine/Wire Obstacles</a:t>
            </a:r>
          </a:p>
        </p:txBody>
      </p:sp>
      <p:sp>
        <p:nvSpPr>
          <p:cNvPr id="418821" name="Text Box 2053"/>
          <p:cNvSpPr txBox="1">
            <a:spLocks noChangeArrowheads="1"/>
          </p:cNvSpPr>
          <p:nvPr/>
        </p:nvSpPr>
        <p:spPr bwMode="auto">
          <a:xfrm>
            <a:off x="1143000" y="166688"/>
            <a:ext cx="68072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Countermobility Running Estimate TTP</a:t>
            </a:r>
          </a:p>
        </p:txBody>
      </p:sp>
      <p:sp>
        <p:nvSpPr>
          <p:cNvPr id="418822" name="Text Box 2054"/>
          <p:cNvSpPr txBox="1">
            <a:spLocks noChangeArrowheads="1"/>
          </p:cNvSpPr>
          <p:nvPr/>
        </p:nvSpPr>
        <p:spPr bwMode="auto">
          <a:xfrm>
            <a:off x="2559050" y="1066800"/>
            <a:ext cx="343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Task Force North</a:t>
            </a:r>
          </a:p>
        </p:txBody>
      </p:sp>
      <p:sp>
        <p:nvSpPr>
          <p:cNvPr id="418823" name="Rectangle 2055"/>
          <p:cNvSpPr>
            <a:spLocks noChangeArrowheads="1"/>
          </p:cNvSpPr>
          <p:nvPr/>
        </p:nvSpPr>
        <p:spPr bwMode="auto">
          <a:xfrm>
            <a:off x="825500" y="60833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24" name="Rectangle 2056"/>
          <p:cNvSpPr>
            <a:spLocks noChangeArrowheads="1"/>
          </p:cNvSpPr>
          <p:nvPr/>
        </p:nvSpPr>
        <p:spPr bwMode="auto">
          <a:xfrm>
            <a:off x="3263900" y="60833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57"/>
          <p:cNvGrpSpPr>
            <a:grpSpLocks/>
          </p:cNvGrpSpPr>
          <p:nvPr/>
        </p:nvGrpSpPr>
        <p:grpSpPr bwMode="auto">
          <a:xfrm>
            <a:off x="1130300" y="1892300"/>
            <a:ext cx="7391400" cy="3695700"/>
            <a:chOff x="1008" y="1488"/>
            <a:chExt cx="3840" cy="1920"/>
          </a:xfrm>
        </p:grpSpPr>
        <p:sp>
          <p:nvSpPr>
            <p:cNvPr id="418826" name="Line 2058"/>
            <p:cNvSpPr>
              <a:spLocks noChangeShapeType="1"/>
            </p:cNvSpPr>
            <p:nvPr/>
          </p:nvSpPr>
          <p:spPr bwMode="auto">
            <a:xfrm>
              <a:off x="1008" y="1488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27" name="Line 2059"/>
            <p:cNvSpPr>
              <a:spLocks noChangeShapeType="1"/>
            </p:cNvSpPr>
            <p:nvPr/>
          </p:nvSpPr>
          <p:spPr bwMode="auto">
            <a:xfrm>
              <a:off x="1008" y="3408"/>
              <a:ext cx="38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8828" name="Rectangle 2060"/>
          <p:cNvSpPr>
            <a:spLocks noChangeArrowheads="1"/>
          </p:cNvSpPr>
          <p:nvPr/>
        </p:nvSpPr>
        <p:spPr bwMode="auto">
          <a:xfrm>
            <a:off x="3937000" y="6057900"/>
            <a:ext cx="8350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Time</a:t>
            </a:r>
          </a:p>
        </p:txBody>
      </p:sp>
      <p:sp>
        <p:nvSpPr>
          <p:cNvPr id="418829" name="Freeform 2061"/>
          <p:cNvSpPr>
            <a:spLocks/>
          </p:cNvSpPr>
          <p:nvPr/>
        </p:nvSpPr>
        <p:spPr bwMode="auto">
          <a:xfrm>
            <a:off x="1130300" y="2654300"/>
            <a:ext cx="6604000" cy="2895600"/>
          </a:xfrm>
          <a:custGeom>
            <a:avLst/>
            <a:gdLst/>
            <a:ahLst/>
            <a:cxnLst>
              <a:cxn ang="0">
                <a:pos x="0" y="1824"/>
              </a:cxn>
              <a:cxn ang="0">
                <a:pos x="519" y="1597"/>
              </a:cxn>
              <a:cxn ang="0">
                <a:pos x="1038" y="1272"/>
              </a:cxn>
              <a:cxn ang="0">
                <a:pos x="1565" y="956"/>
              </a:cxn>
              <a:cxn ang="0">
                <a:pos x="2084" y="835"/>
              </a:cxn>
              <a:cxn ang="0">
                <a:pos x="2611" y="705"/>
              </a:cxn>
              <a:cxn ang="0">
                <a:pos x="3585" y="121"/>
              </a:cxn>
              <a:cxn ang="0">
                <a:pos x="4160" y="0"/>
              </a:cxn>
            </a:cxnLst>
            <a:rect l="0" t="0" r="r" b="b"/>
            <a:pathLst>
              <a:path w="4160" h="1824">
                <a:moveTo>
                  <a:pt x="0" y="1824"/>
                </a:moveTo>
                <a:lnTo>
                  <a:pt x="519" y="1597"/>
                </a:lnTo>
                <a:lnTo>
                  <a:pt x="1038" y="1272"/>
                </a:lnTo>
                <a:lnTo>
                  <a:pt x="1565" y="956"/>
                </a:lnTo>
                <a:lnTo>
                  <a:pt x="2084" y="835"/>
                </a:lnTo>
                <a:lnTo>
                  <a:pt x="2611" y="705"/>
                </a:lnTo>
                <a:lnTo>
                  <a:pt x="3585" y="121"/>
                </a:lnTo>
                <a:lnTo>
                  <a:pt x="4160" y="0"/>
                </a:lnTo>
              </a:path>
            </a:pathLst>
          </a:custGeom>
          <a:noFill/>
          <a:ln w="508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8830" name="Line 2062"/>
          <p:cNvSpPr>
            <a:spLocks noChangeShapeType="1"/>
          </p:cNvSpPr>
          <p:nvPr/>
        </p:nvSpPr>
        <p:spPr bwMode="auto">
          <a:xfrm>
            <a:off x="6845300" y="21971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31" name="Rectangle 2063"/>
          <p:cNvSpPr>
            <a:spLocks noChangeArrowheads="1"/>
          </p:cNvSpPr>
          <p:nvPr/>
        </p:nvSpPr>
        <p:spPr bwMode="auto">
          <a:xfrm>
            <a:off x="3625850" y="47498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imes New Roman" pitchFamily="18" charset="0"/>
              </a:rPr>
              <a:t>Actual</a:t>
            </a:r>
          </a:p>
        </p:txBody>
      </p:sp>
      <p:sp>
        <p:nvSpPr>
          <p:cNvPr id="418832" name="Rectangle 2064"/>
          <p:cNvSpPr>
            <a:spLocks noChangeArrowheads="1"/>
          </p:cNvSpPr>
          <p:nvPr/>
        </p:nvSpPr>
        <p:spPr bwMode="auto">
          <a:xfrm>
            <a:off x="1130300" y="5600700"/>
            <a:ext cx="838200" cy="1524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33" name="Rectangle 2065"/>
          <p:cNvSpPr>
            <a:spLocks noChangeArrowheads="1"/>
          </p:cNvSpPr>
          <p:nvPr/>
        </p:nvSpPr>
        <p:spPr bwMode="auto">
          <a:xfrm>
            <a:off x="1968500" y="56007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34" name="Rectangle 2066"/>
          <p:cNvSpPr>
            <a:spLocks noChangeArrowheads="1"/>
          </p:cNvSpPr>
          <p:nvPr/>
        </p:nvSpPr>
        <p:spPr bwMode="auto">
          <a:xfrm>
            <a:off x="2806700" y="56007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35" name="Rectangle 2067"/>
          <p:cNvSpPr>
            <a:spLocks noChangeArrowheads="1"/>
          </p:cNvSpPr>
          <p:nvPr/>
        </p:nvSpPr>
        <p:spPr bwMode="auto">
          <a:xfrm>
            <a:off x="3644900" y="5600700"/>
            <a:ext cx="838200" cy="1524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36" name="Rectangle 2068"/>
          <p:cNvSpPr>
            <a:spLocks noChangeArrowheads="1"/>
          </p:cNvSpPr>
          <p:nvPr/>
        </p:nvSpPr>
        <p:spPr bwMode="auto">
          <a:xfrm>
            <a:off x="4483100" y="5600700"/>
            <a:ext cx="838200" cy="1524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37" name="Rectangle 2069"/>
          <p:cNvSpPr>
            <a:spLocks noChangeArrowheads="1"/>
          </p:cNvSpPr>
          <p:nvPr/>
        </p:nvSpPr>
        <p:spPr bwMode="auto">
          <a:xfrm>
            <a:off x="5321300" y="56007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38" name="Rectangle 2070"/>
          <p:cNvSpPr>
            <a:spLocks noChangeArrowheads="1"/>
          </p:cNvSpPr>
          <p:nvPr/>
        </p:nvSpPr>
        <p:spPr bwMode="auto">
          <a:xfrm>
            <a:off x="6159500" y="56007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39" name="Rectangle 2071"/>
          <p:cNvSpPr>
            <a:spLocks noChangeArrowheads="1"/>
          </p:cNvSpPr>
          <p:nvPr/>
        </p:nvSpPr>
        <p:spPr bwMode="auto">
          <a:xfrm>
            <a:off x="6997700" y="5600700"/>
            <a:ext cx="838200" cy="1524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40" name="Rectangle 2072"/>
          <p:cNvSpPr>
            <a:spLocks noChangeArrowheads="1"/>
          </p:cNvSpPr>
          <p:nvPr/>
        </p:nvSpPr>
        <p:spPr bwMode="auto">
          <a:xfrm>
            <a:off x="1587500" y="58547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080600</a:t>
            </a:r>
          </a:p>
        </p:txBody>
      </p:sp>
      <p:sp>
        <p:nvSpPr>
          <p:cNvPr id="418841" name="Rectangle 2073"/>
          <p:cNvSpPr>
            <a:spLocks noChangeArrowheads="1"/>
          </p:cNvSpPr>
          <p:nvPr/>
        </p:nvSpPr>
        <p:spPr bwMode="auto">
          <a:xfrm>
            <a:off x="2425700" y="58547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081200</a:t>
            </a:r>
          </a:p>
        </p:txBody>
      </p:sp>
      <p:sp>
        <p:nvSpPr>
          <p:cNvPr id="418842" name="Rectangle 2074"/>
          <p:cNvSpPr>
            <a:spLocks noChangeArrowheads="1"/>
          </p:cNvSpPr>
          <p:nvPr/>
        </p:nvSpPr>
        <p:spPr bwMode="auto">
          <a:xfrm>
            <a:off x="3263900" y="58547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081800</a:t>
            </a:r>
          </a:p>
        </p:txBody>
      </p:sp>
      <p:sp>
        <p:nvSpPr>
          <p:cNvPr id="418843" name="Rectangle 2075"/>
          <p:cNvSpPr>
            <a:spLocks noChangeArrowheads="1"/>
          </p:cNvSpPr>
          <p:nvPr/>
        </p:nvSpPr>
        <p:spPr bwMode="auto">
          <a:xfrm>
            <a:off x="4102100" y="58547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082400</a:t>
            </a:r>
          </a:p>
        </p:txBody>
      </p:sp>
      <p:sp>
        <p:nvSpPr>
          <p:cNvPr id="418844" name="Rectangle 2076"/>
          <p:cNvSpPr>
            <a:spLocks noChangeArrowheads="1"/>
          </p:cNvSpPr>
          <p:nvPr/>
        </p:nvSpPr>
        <p:spPr bwMode="auto">
          <a:xfrm>
            <a:off x="4940300" y="58547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090600</a:t>
            </a:r>
          </a:p>
        </p:txBody>
      </p:sp>
      <p:sp>
        <p:nvSpPr>
          <p:cNvPr id="418845" name="Rectangle 2077"/>
          <p:cNvSpPr>
            <a:spLocks noChangeArrowheads="1"/>
          </p:cNvSpPr>
          <p:nvPr/>
        </p:nvSpPr>
        <p:spPr bwMode="auto">
          <a:xfrm>
            <a:off x="5778500" y="58547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091200</a:t>
            </a:r>
          </a:p>
        </p:txBody>
      </p:sp>
      <p:sp>
        <p:nvSpPr>
          <p:cNvPr id="418846" name="Rectangle 2078"/>
          <p:cNvSpPr>
            <a:spLocks noChangeArrowheads="1"/>
          </p:cNvSpPr>
          <p:nvPr/>
        </p:nvSpPr>
        <p:spPr bwMode="auto">
          <a:xfrm>
            <a:off x="6616700" y="58547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091800</a:t>
            </a:r>
          </a:p>
        </p:txBody>
      </p:sp>
      <p:grpSp>
        <p:nvGrpSpPr>
          <p:cNvPr id="3" name="Group 2079"/>
          <p:cNvGrpSpPr>
            <a:grpSpLocks/>
          </p:cNvGrpSpPr>
          <p:nvPr/>
        </p:nvGrpSpPr>
        <p:grpSpPr bwMode="auto">
          <a:xfrm>
            <a:off x="6505575" y="5473700"/>
            <a:ext cx="685800" cy="990600"/>
            <a:chOff x="4032" y="3552"/>
            <a:chExt cx="432" cy="624"/>
          </a:xfrm>
        </p:grpSpPr>
        <p:sp>
          <p:nvSpPr>
            <p:cNvPr id="418848" name="Rectangle 2080"/>
            <p:cNvSpPr>
              <a:spLocks noChangeArrowheads="1"/>
            </p:cNvSpPr>
            <p:nvPr/>
          </p:nvSpPr>
          <p:spPr bwMode="auto">
            <a:xfrm>
              <a:off x="4032" y="3936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/>
              <a:r>
                <a:rPr lang="en-US" sz="900"/>
                <a:t>Defend NLT</a:t>
              </a:r>
            </a:p>
            <a:p>
              <a:pPr algn="ctr" latinLnBrk="1"/>
              <a:r>
                <a:rPr lang="en-US" sz="900"/>
                <a:t>091700</a:t>
              </a:r>
            </a:p>
          </p:txBody>
        </p:sp>
        <p:sp>
          <p:nvSpPr>
            <p:cNvPr id="418849" name="Line 2081"/>
            <p:cNvSpPr>
              <a:spLocks noChangeShapeType="1"/>
            </p:cNvSpPr>
            <p:nvPr/>
          </p:nvSpPr>
          <p:spPr bwMode="auto">
            <a:xfrm flipV="1">
              <a:off x="4248" y="355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8850" name="Freeform 2082"/>
          <p:cNvSpPr>
            <a:spLocks/>
          </p:cNvSpPr>
          <p:nvPr/>
        </p:nvSpPr>
        <p:spPr bwMode="auto">
          <a:xfrm>
            <a:off x="1130300" y="4406900"/>
            <a:ext cx="4191000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528" y="624"/>
              </a:cxn>
              <a:cxn ang="0">
                <a:pos x="1056" y="432"/>
              </a:cxn>
              <a:cxn ang="0">
                <a:pos x="1584" y="240"/>
              </a:cxn>
              <a:cxn ang="0">
                <a:pos x="2112" y="240"/>
              </a:cxn>
              <a:cxn ang="0">
                <a:pos x="2640" y="0"/>
              </a:cxn>
            </a:cxnLst>
            <a:rect l="0" t="0" r="r" b="b"/>
            <a:pathLst>
              <a:path w="2640" h="720">
                <a:moveTo>
                  <a:pt x="0" y="720"/>
                </a:moveTo>
                <a:lnTo>
                  <a:pt x="528" y="624"/>
                </a:lnTo>
                <a:lnTo>
                  <a:pt x="1056" y="432"/>
                </a:lnTo>
                <a:lnTo>
                  <a:pt x="1584" y="240"/>
                </a:lnTo>
                <a:lnTo>
                  <a:pt x="2112" y="240"/>
                </a:lnTo>
                <a:lnTo>
                  <a:pt x="2640" y="0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51" name="Line 2083"/>
          <p:cNvSpPr>
            <a:spLocks noChangeShapeType="1"/>
          </p:cNvSpPr>
          <p:nvPr/>
        </p:nvSpPr>
        <p:spPr bwMode="auto">
          <a:xfrm flipV="1">
            <a:off x="5321300" y="3695700"/>
            <a:ext cx="1524000" cy="711200"/>
          </a:xfrm>
          <a:prstGeom prst="line">
            <a:avLst/>
          </a:prstGeom>
          <a:noFill/>
          <a:ln w="76200">
            <a:pattFill prst="dkDnDiag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852" name="Text Box 2084"/>
          <p:cNvSpPr txBox="1">
            <a:spLocks noChangeArrowheads="1"/>
          </p:cNvSpPr>
          <p:nvPr/>
        </p:nvSpPr>
        <p:spPr bwMode="auto">
          <a:xfrm>
            <a:off x="641350" y="2033588"/>
            <a:ext cx="4889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70000"/>
              </a:lnSpc>
            </a:pPr>
            <a:r>
              <a:rPr lang="en-US" sz="2400">
                <a:latin typeface="Times New Roman" pitchFamily="18" charset="0"/>
              </a:rPr>
              <a:t>10</a:t>
            </a:r>
          </a:p>
          <a:p>
            <a:pPr algn="r">
              <a:lnSpc>
                <a:spcPct val="170000"/>
              </a:lnSpc>
            </a:pPr>
            <a:r>
              <a:rPr lang="en-US" sz="2400">
                <a:latin typeface="Times New Roman" pitchFamily="18" charset="0"/>
              </a:rPr>
              <a:t>8</a:t>
            </a:r>
          </a:p>
          <a:p>
            <a:pPr algn="r">
              <a:lnSpc>
                <a:spcPct val="170000"/>
              </a:lnSpc>
            </a:pPr>
            <a:r>
              <a:rPr lang="en-US" sz="2400">
                <a:latin typeface="Times New Roman" pitchFamily="18" charset="0"/>
              </a:rPr>
              <a:t>6</a:t>
            </a:r>
          </a:p>
          <a:p>
            <a:pPr algn="r">
              <a:lnSpc>
                <a:spcPct val="170000"/>
              </a:lnSpc>
            </a:pPr>
            <a:r>
              <a:rPr lang="en-US" sz="2400">
                <a:latin typeface="Times New Roman" pitchFamily="18" charset="0"/>
              </a:rPr>
              <a:t>4</a:t>
            </a:r>
          </a:p>
          <a:p>
            <a:pPr algn="r">
              <a:lnSpc>
                <a:spcPct val="170000"/>
              </a:lnSpc>
            </a:pPr>
            <a:r>
              <a:rPr lang="en-US" sz="2400">
                <a:latin typeface="Times New Roman" pitchFamily="18" charset="0"/>
              </a:rPr>
              <a:t>2</a:t>
            </a:r>
          </a:p>
          <a:p>
            <a:pPr algn="r">
              <a:lnSpc>
                <a:spcPct val="170000"/>
              </a:lnSpc>
            </a:pPr>
            <a:r>
              <a:rPr lang="en-US" sz="2400">
                <a:latin typeface="Times New Roman" pitchFamily="18" charset="0"/>
              </a:rPr>
              <a:t>0</a:t>
            </a:r>
          </a:p>
        </p:txBody>
      </p:sp>
      <p:sp>
        <p:nvSpPr>
          <p:cNvPr id="418853" name="Text Box 2085"/>
          <p:cNvSpPr txBox="1">
            <a:spLocks noChangeArrowheads="1"/>
          </p:cNvSpPr>
          <p:nvPr/>
        </p:nvSpPr>
        <p:spPr bwMode="auto">
          <a:xfrm>
            <a:off x="3644900" y="1968500"/>
            <a:ext cx="154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 u="sng">
                <a:latin typeface="Times New Roman" pitchFamily="18" charset="0"/>
              </a:rPr>
              <a:t>As of:  090600</a:t>
            </a:r>
          </a:p>
        </p:txBody>
      </p:sp>
      <p:sp>
        <p:nvSpPr>
          <p:cNvPr id="418854" name="Oval 2086"/>
          <p:cNvSpPr>
            <a:spLocks noChangeArrowheads="1"/>
          </p:cNvSpPr>
          <p:nvPr/>
        </p:nvSpPr>
        <p:spPr bwMode="auto">
          <a:xfrm>
            <a:off x="5087938" y="424497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8855" name="Rectangle 2087"/>
          <p:cNvSpPr>
            <a:spLocks noChangeArrowheads="1"/>
          </p:cNvSpPr>
          <p:nvPr/>
        </p:nvSpPr>
        <p:spPr bwMode="auto">
          <a:xfrm>
            <a:off x="7531100" y="2768600"/>
            <a:ext cx="1011238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Planned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(9)</a:t>
            </a:r>
          </a:p>
        </p:txBody>
      </p:sp>
      <p:sp>
        <p:nvSpPr>
          <p:cNvPr id="418856" name="Rectangle 2088"/>
          <p:cNvSpPr>
            <a:spLocks noChangeArrowheads="1"/>
          </p:cNvSpPr>
          <p:nvPr/>
        </p:nvSpPr>
        <p:spPr bwMode="auto">
          <a:xfrm>
            <a:off x="7056438" y="3657600"/>
            <a:ext cx="1150937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Projected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(6)</a:t>
            </a:r>
          </a:p>
        </p:txBody>
      </p:sp>
      <p:sp>
        <p:nvSpPr>
          <p:cNvPr id="418857" name="Rectangle 2089"/>
          <p:cNvSpPr>
            <a:spLocks noChangeArrowheads="1"/>
          </p:cNvSpPr>
          <p:nvPr/>
        </p:nvSpPr>
        <p:spPr bwMode="auto">
          <a:xfrm>
            <a:off x="6692900" y="1358900"/>
            <a:ext cx="2133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TF North</a:t>
            </a:r>
          </a:p>
          <a:p>
            <a:pPr algn="ctr"/>
            <a:r>
              <a:rPr lang="en-US" sz="2400">
                <a:latin typeface="Times New Roman" pitchFamily="18" charset="0"/>
              </a:rPr>
              <a:t>MF - </a:t>
            </a:r>
            <a:r>
              <a:rPr lang="en-US" sz="2400" u="sng">
                <a:latin typeface="Times New Roman" pitchFamily="18" charset="0"/>
              </a:rPr>
              <a:t>2 </a:t>
            </a:r>
            <a:r>
              <a:rPr lang="en-US" sz="2400">
                <a:latin typeface="Times New Roman" pitchFamily="18" charset="0"/>
              </a:rPr>
              <a:t>/ 5</a:t>
            </a:r>
          </a:p>
          <a:p>
            <a:pPr algn="ctr"/>
            <a:r>
              <a:rPr lang="en-US" sz="2400">
                <a:latin typeface="Times New Roman" pitchFamily="18" charset="0"/>
              </a:rPr>
              <a:t>WIRE - </a:t>
            </a:r>
            <a:r>
              <a:rPr lang="en-US" sz="2400" u="sng">
                <a:latin typeface="Times New Roman" pitchFamily="18" charset="0"/>
              </a:rPr>
              <a:t>2 </a:t>
            </a:r>
            <a:r>
              <a:rPr lang="en-US" sz="2400">
                <a:latin typeface="Times New Roman" pitchFamily="18" charset="0"/>
              </a:rPr>
              <a:t>/ 4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S" val=";11-10 MC #1 AAR v1.pptx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Words>4313</Words>
  <Application>Microsoft Office PowerPoint</Application>
  <PresentationFormat>On-screen Show (4:3)</PresentationFormat>
  <Paragraphs>1404</Paragraphs>
  <Slides>41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2_Default Design</vt:lpstr>
      <vt:lpstr>3_Default Design</vt:lpstr>
      <vt:lpstr>8_Office Theme</vt:lpstr>
      <vt:lpstr>4_Default Design</vt:lpstr>
      <vt:lpstr>5_Default Design</vt:lpstr>
      <vt:lpstr>Worksheet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ACHIEVING COMMANDER’S INTENT</vt:lpstr>
      <vt:lpstr>BRIGADE ENGINEER AND STAFF INTEGRATION</vt:lpstr>
      <vt:lpstr>Slide 16</vt:lpstr>
      <vt:lpstr>DEFENSIVE PLANNING RESPONSIBILITIES</vt:lpstr>
      <vt:lpstr>Slide 18</vt:lpstr>
      <vt:lpstr>Slide 19</vt:lpstr>
      <vt:lpstr>OBSTACLE PLAN (TOP FED)</vt:lpstr>
      <vt:lpstr>OBSTACLE PLAN (BOTTOM UP REFINEMENT)</vt:lpstr>
      <vt:lpstr>TOP DOWN - BOTTOM UP TECHNIQUE</vt:lpstr>
      <vt:lpstr>COMMANDER’S CARD TECHNIQUE</vt:lpstr>
      <vt:lpstr>COMMANDER’S CM/SURV STATUS CARD</vt:lpstr>
      <vt:lpstr>DEFENSIVE PREPARATION  DECISION POINTS</vt:lpstr>
      <vt:lpstr>DEFENSIVE PREPARATION  DECISION POINTS</vt:lpstr>
      <vt:lpstr>OBSTACLE INTENT</vt:lpstr>
      <vt:lpstr>Slide 28</vt:lpstr>
      <vt:lpstr>SITUATIONAL OBSTACLES</vt:lpstr>
      <vt:lpstr>SITUATIONAL OBSTACLE</vt:lpstr>
      <vt:lpstr>SITUATIONAL OBSTACLE EMPLOYMENT</vt:lpstr>
      <vt:lpstr>Slide 32</vt:lpstr>
      <vt:lpstr>Slide 33</vt:lpstr>
      <vt:lpstr>PLANNING FOR  OBSTACLE INTEGRATION</vt:lpstr>
      <vt:lpstr>Slide 35</vt:lpstr>
      <vt:lpstr>Slide 36</vt:lpstr>
      <vt:lpstr>PLANNING FOR OBSTACLE INTEGRATION</vt:lpstr>
      <vt:lpstr>SITUATIONAL OBSTACLE  SCHEME OF EMPLOYMENT </vt:lpstr>
      <vt:lpstr>PLANNING FOR OBSTACLE INTEGRATION</vt:lpstr>
      <vt:lpstr>ADAM-RAAMS CONSIDERATIONS</vt:lpstr>
      <vt:lpstr>FA DELIVERY MINEFIELD PLAN SHEET</vt:lpstr>
    </vt:vector>
  </TitlesOfParts>
  <Company>U.S.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randy.schultz</dc:creator>
  <cp:lastModifiedBy>Curtis.McMahan</cp:lastModifiedBy>
  <cp:revision>161</cp:revision>
  <dcterms:created xsi:type="dcterms:W3CDTF">2011-08-12T18:41:49Z</dcterms:created>
  <dcterms:modified xsi:type="dcterms:W3CDTF">2013-06-28T12:21:14Z</dcterms:modified>
</cp:coreProperties>
</file>