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7"/>
  </p:notesMasterIdLst>
  <p:handoutMasterIdLst>
    <p:handoutMasterId r:id="rId28"/>
  </p:handoutMasterIdLst>
  <p:sldIdLst>
    <p:sldId id="347" r:id="rId5"/>
    <p:sldId id="348" r:id="rId6"/>
    <p:sldId id="349" r:id="rId7"/>
    <p:sldId id="350" r:id="rId8"/>
    <p:sldId id="368" r:id="rId9"/>
    <p:sldId id="369" r:id="rId10"/>
    <p:sldId id="370" r:id="rId11"/>
    <p:sldId id="351" r:id="rId12"/>
    <p:sldId id="359" r:id="rId13"/>
    <p:sldId id="360" r:id="rId14"/>
    <p:sldId id="361" r:id="rId15"/>
    <p:sldId id="362" r:id="rId16"/>
    <p:sldId id="363" r:id="rId17"/>
    <p:sldId id="364" r:id="rId18"/>
    <p:sldId id="352" r:id="rId19"/>
    <p:sldId id="353" r:id="rId20"/>
    <p:sldId id="354" r:id="rId21"/>
    <p:sldId id="355" r:id="rId22"/>
    <p:sldId id="356" r:id="rId23"/>
    <p:sldId id="357" r:id="rId24"/>
    <p:sldId id="371" r:id="rId25"/>
    <p:sldId id="372"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315936"/>
    <a:srgbClr val="F977F0"/>
    <a:srgbClr val="00FF00"/>
    <a:srgbClr val="33CCFF"/>
    <a:srgbClr val="74FC8B"/>
    <a:srgbClr val="008AF2"/>
    <a:srgbClr val="66FFFF"/>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28" autoAdjust="0"/>
    <p:restoredTop sz="91972" autoAdjust="0"/>
  </p:normalViewPr>
  <p:slideViewPr>
    <p:cSldViewPr>
      <p:cViewPr varScale="1">
        <p:scale>
          <a:sx n="68" d="100"/>
          <a:sy n="68" d="100"/>
        </p:scale>
        <p:origin x="-1508" y="-72"/>
      </p:cViewPr>
      <p:guideLst>
        <p:guide orient="horz" pos="2160"/>
        <p:guide pos="2880"/>
      </p:guideLst>
    </p:cSldViewPr>
  </p:slideViewPr>
  <p:outlineViewPr>
    <p:cViewPr>
      <p:scale>
        <a:sx n="33" d="100"/>
        <a:sy n="33" d="100"/>
      </p:scale>
      <p:origin x="0" y="744"/>
    </p:cViewPr>
  </p:outlineViewPr>
  <p:notesTextViewPr>
    <p:cViewPr>
      <p:scale>
        <a:sx n="100" d="100"/>
        <a:sy n="100" d="100"/>
      </p:scale>
      <p:origin x="0" y="0"/>
    </p:cViewPr>
  </p:notesTextViewPr>
  <p:sorterViewPr>
    <p:cViewPr>
      <p:scale>
        <a:sx n="66" d="100"/>
        <a:sy n="66" d="100"/>
      </p:scale>
      <p:origin x="0" y="1074"/>
    </p:cViewPr>
  </p:sorterViewPr>
  <p:notesViewPr>
    <p:cSldViewPr>
      <p:cViewPr varScale="1">
        <p:scale>
          <a:sx n="54" d="100"/>
          <a:sy n="54" d="100"/>
        </p:scale>
        <p:origin x="-2904"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C74014A-D34A-4A2A-8EF6-0929A97A7259}" type="datetimeFigureOut">
              <a:rPr lang="en-US" smtClean="0"/>
              <a:pPr/>
              <a:t>8/23/2012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36A5D6F-4CC9-43D2-9CB6-6C9066E8DA7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D3863AB-E203-4662-82DA-50A50F44C2B7}" type="datetimeFigureOut">
              <a:rPr lang="en-US" smtClean="0"/>
              <a:pPr/>
              <a:t>8/23/2012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4AC81AE-29F2-4DF0-B99C-9D2F624E7B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50" name="Picture 2" descr="C:\Documents and Settings\brent.hayes\My Documents\My Pictures\Picture1.jpg"/>
          <p:cNvPicPr>
            <a:picLocks noChangeAspect="1" noChangeArrowheads="1"/>
          </p:cNvPicPr>
          <p:nvPr userDrawn="1"/>
        </p:nvPicPr>
        <p:blipFill>
          <a:blip r:embed="rId2" cstate="print"/>
          <a:srcRect/>
          <a:stretch>
            <a:fillRect/>
          </a:stretch>
        </p:blipFill>
        <p:spPr bwMode="auto">
          <a:xfrm>
            <a:off x="11113" y="0"/>
            <a:ext cx="9121775" cy="6858000"/>
          </a:xfrm>
          <a:prstGeom prst="rect">
            <a:avLst/>
          </a:prstGeom>
          <a:noFill/>
        </p:spPr>
      </p:pic>
      <p:pic>
        <p:nvPicPr>
          <p:cNvPr id="9" name="Picture 8" descr="100302-F-0101M-011.jpg"/>
          <p:cNvPicPr>
            <a:picLocks noChangeAspect="1"/>
          </p:cNvPicPr>
          <p:nvPr userDrawn="1"/>
        </p:nvPicPr>
        <p:blipFill>
          <a:blip r:embed="rId3" cstate="print"/>
          <a:stretch>
            <a:fillRect/>
          </a:stretch>
        </p:blipFill>
        <p:spPr>
          <a:xfrm>
            <a:off x="152400" y="5638800"/>
            <a:ext cx="1447800" cy="1066800"/>
          </a:xfrm>
          <a:prstGeom prst="rect">
            <a:avLst/>
          </a:prstGeom>
        </p:spPr>
      </p:pic>
      <p:pic>
        <p:nvPicPr>
          <p:cNvPr id="10" name="Picture 9" descr="100729-F-0000Z-002.JPG"/>
          <p:cNvPicPr>
            <a:picLocks noChangeAspect="1"/>
          </p:cNvPicPr>
          <p:nvPr userDrawn="1"/>
        </p:nvPicPr>
        <p:blipFill>
          <a:blip r:embed="rId4" cstate="print"/>
          <a:stretch>
            <a:fillRect/>
          </a:stretch>
        </p:blipFill>
        <p:spPr>
          <a:xfrm>
            <a:off x="7315200" y="5638800"/>
            <a:ext cx="1676400" cy="1066800"/>
          </a:xfrm>
          <a:prstGeom prst="rect">
            <a:avLst/>
          </a:prstGeom>
        </p:spPr>
      </p:pic>
      <p:pic>
        <p:nvPicPr>
          <p:cNvPr id="11" name="Picture 10" descr="100929-N-1159-022.JPG"/>
          <p:cNvPicPr>
            <a:picLocks noChangeAspect="1"/>
          </p:cNvPicPr>
          <p:nvPr userDrawn="1"/>
        </p:nvPicPr>
        <p:blipFill>
          <a:blip r:embed="rId5" cstate="print"/>
          <a:stretch>
            <a:fillRect/>
          </a:stretch>
        </p:blipFill>
        <p:spPr>
          <a:xfrm>
            <a:off x="5638800" y="5638800"/>
            <a:ext cx="1549400" cy="1066800"/>
          </a:xfrm>
          <a:prstGeom prst="rect">
            <a:avLst/>
          </a:prstGeom>
        </p:spPr>
      </p:pic>
      <p:pic>
        <p:nvPicPr>
          <p:cNvPr id="12" name="Picture 11" descr="5092371721_5824686580.jpg"/>
          <p:cNvPicPr>
            <a:picLocks noChangeAspect="1"/>
          </p:cNvPicPr>
          <p:nvPr userDrawn="1"/>
        </p:nvPicPr>
        <p:blipFill>
          <a:blip r:embed="rId6" cstate="print"/>
          <a:stretch>
            <a:fillRect/>
          </a:stretch>
        </p:blipFill>
        <p:spPr>
          <a:xfrm>
            <a:off x="3962400" y="5638800"/>
            <a:ext cx="1524000" cy="1066800"/>
          </a:xfrm>
          <a:prstGeom prst="rect">
            <a:avLst/>
          </a:prstGeom>
        </p:spPr>
      </p:pic>
      <p:pic>
        <p:nvPicPr>
          <p:cNvPr id="13" name="Picture 12" descr="AAF Return from PAK.jpg"/>
          <p:cNvPicPr>
            <a:picLocks noChangeAspect="1"/>
          </p:cNvPicPr>
          <p:nvPr userDrawn="1"/>
        </p:nvPicPr>
        <p:blipFill>
          <a:blip r:embed="rId7" cstate="print"/>
          <a:srcRect b="13636"/>
          <a:stretch>
            <a:fillRect/>
          </a:stretch>
        </p:blipFill>
        <p:spPr>
          <a:xfrm>
            <a:off x="1752600" y="5638800"/>
            <a:ext cx="2078182" cy="1066800"/>
          </a:xfrm>
          <a:prstGeom prst="rect">
            <a:avLst/>
          </a:prstGeom>
        </p:spPr>
      </p:pic>
      <p:sp>
        <p:nvSpPr>
          <p:cNvPr id="15" name="TextBox 14"/>
          <p:cNvSpPr txBox="1"/>
          <p:nvPr userDrawn="1"/>
        </p:nvSpPr>
        <p:spPr>
          <a:xfrm>
            <a:off x="3267075" y="4942701"/>
            <a:ext cx="2590800" cy="276999"/>
          </a:xfrm>
          <a:prstGeom prst="rect">
            <a:avLst/>
          </a:prstGeom>
          <a:noFill/>
        </p:spPr>
        <p:txBody>
          <a:bodyPr wrap="square" rtlCol="0">
            <a:spAutoFit/>
          </a:bodyPr>
          <a:lstStyle/>
          <a:p>
            <a:pPr algn="ctr"/>
            <a:r>
              <a:rPr lang="en-US" sz="1200" b="1" dirty="0" smtClean="0">
                <a:latin typeface="Arial" pitchFamily="34" charset="0"/>
                <a:cs typeface="Arial" pitchFamily="34" charset="0"/>
              </a:rPr>
              <a:t>Overall Classification:</a:t>
            </a:r>
            <a:endParaRPr lang="en-US" sz="1200" b="1" dirty="0">
              <a:latin typeface="Arial" pitchFamily="34" charset="0"/>
              <a:cs typeface="Arial" pitchFamily="34" charset="0"/>
            </a:endParaRPr>
          </a:p>
        </p:txBody>
      </p:sp>
      <p:sp>
        <p:nvSpPr>
          <p:cNvPr id="16" name="Title 1"/>
          <p:cNvSpPr>
            <a:spLocks noGrp="1"/>
          </p:cNvSpPr>
          <p:nvPr>
            <p:ph type="ctrTitle"/>
          </p:nvPr>
        </p:nvSpPr>
        <p:spPr>
          <a:xfrm>
            <a:off x="685800" y="2130425"/>
            <a:ext cx="7772400" cy="1470025"/>
          </a:xfrm>
          <a:prstGeom prst="rect">
            <a:avLst/>
          </a:prstGeom>
        </p:spPr>
        <p:txBody>
          <a:bodyPr>
            <a:normAutofit/>
          </a:bodyPr>
          <a:lstStyle>
            <a:lvl1pPr>
              <a:defRPr sz="4000" b="1">
                <a:effectLst>
                  <a:outerShdw blurRad="38100" dist="38100" dir="2700000" algn="tl">
                    <a:srgbClr val="000000">
                      <a:alpha val="43137"/>
                    </a:srgbClr>
                  </a:outerShdw>
                </a:effectLst>
                <a:latin typeface="Arial" pitchFamily="34" charset="0"/>
                <a:cs typeface="Arial" pitchFamily="34" charset="0"/>
              </a:defRPr>
            </a:lvl1pPr>
          </a:lstStyle>
          <a:p>
            <a:r>
              <a:rPr lang="en-US" smtClean="0"/>
              <a:t>Click to edit Master 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074" name="Picture 2" descr="C:\Documents and Settings\brent.hayes\My Documents\My Pictures\Picture2.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1" name="Footer Placeholder 8"/>
          <p:cNvSpPr txBox="1">
            <a:spLocks/>
          </p:cNvSpPr>
          <p:nvPr userDrawn="1"/>
        </p:nvSpPr>
        <p:spPr>
          <a:xfrm>
            <a:off x="2971800" y="6492875"/>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schemeClr val="bg1"/>
              </a:solidFill>
              <a:effectLst/>
              <a:uLnTx/>
              <a:uFillTx/>
              <a:latin typeface="Arial" pitchFamily="34" charset="0"/>
              <a:cs typeface="Arial" pitchFamily="34" charset="0"/>
            </a:endParaRPr>
          </a:p>
        </p:txBody>
      </p:sp>
      <p:sp>
        <p:nvSpPr>
          <p:cNvPr id="13" name="Slide Number Placeholder 4"/>
          <p:cNvSpPr txBox="1">
            <a:spLocks noGrp="1"/>
          </p:cNvSpPr>
          <p:nvPr userDrawn="1"/>
        </p:nvSpPr>
        <p:spPr bwMode="auto">
          <a:xfrm>
            <a:off x="8720138" y="6553201"/>
            <a:ext cx="423862" cy="304800"/>
          </a:xfrm>
          <a:prstGeom prst="rect">
            <a:avLst/>
          </a:prstGeom>
          <a:noFill/>
          <a:ln w="9525">
            <a:noFill/>
            <a:miter lim="800000"/>
            <a:headEnd/>
            <a:tailEnd/>
          </a:ln>
        </p:spPr>
        <p:txBody>
          <a:bodyPr/>
          <a:lstStyle/>
          <a:p>
            <a:pPr algn="r"/>
            <a:fld id="{9A3CD4CE-4AAC-47D5-AC60-09E306EC6363}" type="slidenum">
              <a:rPr lang="en-US" sz="1200" smtClean="0">
                <a:solidFill>
                  <a:schemeClr val="bg1"/>
                </a:solidFill>
                <a:latin typeface="Arial" pitchFamily="34" charset="0"/>
                <a:cs typeface="Arial" pitchFamily="34" charset="0"/>
              </a:rPr>
              <a:pPr algn="r"/>
              <a:t>‹#›</a:t>
            </a:fld>
            <a:endParaRPr lang="en-US" sz="1200" dirty="0">
              <a:solidFill>
                <a:schemeClr val="bg1"/>
              </a:solidFill>
              <a:latin typeface="Arial" pitchFamily="34" charset="0"/>
              <a:cs typeface="Arial" pitchFamily="34" charset="0"/>
            </a:endParaRPr>
          </a:p>
        </p:txBody>
      </p:sp>
      <p:sp>
        <p:nvSpPr>
          <p:cNvPr id="12" name="Footer Placeholder 8"/>
          <p:cNvSpPr txBox="1">
            <a:spLocks/>
          </p:cNvSpPr>
          <p:nvPr userDrawn="1"/>
        </p:nvSpPr>
        <p:spPr>
          <a:xfrm>
            <a:off x="3152775" y="6581775"/>
            <a:ext cx="2809875" cy="209550"/>
          </a:xfrm>
          <a:prstGeom prst="rect">
            <a:avLst/>
          </a:prstGeom>
          <a:solidFill>
            <a:schemeClr val="bg1"/>
          </a:solidFill>
          <a:ln w="19050">
            <a:solidFill>
              <a:schemeClr val="tx1"/>
            </a:solidFill>
          </a:ln>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009900"/>
              </a:solidFill>
              <a:effectLst/>
              <a:uLnTx/>
              <a:uFillTx/>
              <a:latin typeface="Arial" pitchFamily="34" charset="0"/>
              <a:cs typeface="Arial" pitchFamily="34" charset="0"/>
            </a:endParaRPr>
          </a:p>
        </p:txBody>
      </p:sp>
      <p:sp>
        <p:nvSpPr>
          <p:cNvPr id="9" name="Title 1"/>
          <p:cNvSpPr>
            <a:spLocks noGrp="1"/>
          </p:cNvSpPr>
          <p:nvPr>
            <p:ph type="title"/>
          </p:nvPr>
        </p:nvSpPr>
        <p:spPr>
          <a:xfrm>
            <a:off x="76200" y="0"/>
            <a:ext cx="7543800" cy="685800"/>
          </a:xfrm>
          <a:prstGeom prst="rect">
            <a:avLst/>
          </a:prstGeom>
        </p:spPr>
        <p:txBody>
          <a:bodyPr/>
          <a:lstStyle>
            <a:lvl1pPr algn="l">
              <a:defRPr sz="3200" b="1">
                <a:solidFill>
                  <a:schemeClr val="bg1"/>
                </a:solidFill>
              </a:defRPr>
            </a:lvl1pPr>
          </a:lstStyle>
          <a:p>
            <a:r>
              <a:rPr lang="en-US" dirty="0" smtClean="0"/>
              <a:t>Click to edit Master title </a:t>
            </a:r>
            <a:endParaRPr lang="en-US" dirty="0"/>
          </a:p>
        </p:txBody>
      </p:sp>
      <p:sp>
        <p:nvSpPr>
          <p:cNvPr id="10" name="Content Placeholder 2"/>
          <p:cNvSpPr>
            <a:spLocks noGrp="1"/>
          </p:cNvSpPr>
          <p:nvPr>
            <p:ph idx="1"/>
          </p:nvPr>
        </p:nvSpPr>
        <p:spPr>
          <a:xfrm>
            <a:off x="228600" y="914400"/>
            <a:ext cx="8610600" cy="5334000"/>
          </a:xfrm>
          <a:prstGeom prst="rect">
            <a:avLst/>
          </a:prstGeom>
        </p:spPr>
        <p:txBody>
          <a:bodyPr/>
          <a:lstStyle>
            <a:lvl1pPr>
              <a:defRPr sz="2800" b="1">
                <a:latin typeface="Arial" pitchFamily="34" charset="0"/>
                <a:cs typeface="Arial" pitchFamily="34" charset="0"/>
              </a:defRPr>
            </a:lvl1pPr>
            <a:lvl2pPr>
              <a:defRPr b="1">
                <a:latin typeface="Arial" pitchFamily="34" charset="0"/>
                <a:cs typeface="Arial" pitchFamily="34" charset="0"/>
              </a:defRPr>
            </a:lvl2pPr>
            <a:lvl3pPr>
              <a:defRPr b="1">
                <a:latin typeface="Arial" pitchFamily="34" charset="0"/>
                <a:cs typeface="Arial" pitchFamily="34" charset="0"/>
              </a:defRPr>
            </a:lvl3pPr>
            <a:lvl4pPr>
              <a:defRPr b="1">
                <a:latin typeface="Arial" pitchFamily="34" charset="0"/>
                <a:cs typeface="Arial" pitchFamily="34" charset="0"/>
              </a:defRPr>
            </a:lvl4pPr>
            <a:lvl5pPr>
              <a:defRPr b="1">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noChangeArrowheads="1"/>
          </p:cNvSpPr>
          <p:nvPr>
            <p:ph type="dt" sz="half" idx="10"/>
          </p:nvPr>
        </p:nvSpPr>
        <p:spPr>
          <a:xfrm>
            <a:off x="152400" y="6477000"/>
            <a:ext cx="2133600" cy="244475"/>
          </a:xfrm>
          <a:prstGeom prst="rect">
            <a:avLst/>
          </a:prstGeom>
          <a:ln/>
        </p:spPr>
        <p:txBody>
          <a:bodyPr/>
          <a:lstStyle>
            <a:lvl1pPr>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xfrm>
            <a:off x="8153400" y="6400800"/>
            <a:ext cx="762000" cy="320675"/>
          </a:xfrm>
          <a:prstGeom prst="rect">
            <a:avLst/>
          </a:prstGeom>
          <a:ln/>
        </p:spPr>
        <p:txBody>
          <a:bodyPr/>
          <a:lstStyle>
            <a:lvl1pPr>
              <a:defRPr/>
            </a:lvl1pPr>
          </a:lstStyle>
          <a:p>
            <a:pPr>
              <a:defRPr/>
            </a:pPr>
            <a:fld id="{F7ADE826-4FFC-40C1-86F1-65173C2DC6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userDrawn="1"/>
        </p:nvSpPr>
        <p:spPr>
          <a:xfrm>
            <a:off x="0" y="6477000"/>
            <a:ext cx="2057400" cy="430887"/>
          </a:xfrm>
          <a:prstGeom prst="rect">
            <a:avLst/>
          </a:prstGeom>
        </p:spPr>
        <p:txBody>
          <a:bodyPr wrap="square">
            <a:spAutoFit/>
          </a:bodyPr>
          <a:lstStyle/>
          <a:p>
            <a:r>
              <a:rPr lang="en-US" sz="1100" b="1" dirty="0" smtClean="0">
                <a:solidFill>
                  <a:schemeClr val="bg1"/>
                </a:solidFill>
                <a:latin typeface="+mj-lt"/>
              </a:rPr>
              <a:t>Last Updated:</a:t>
            </a:r>
          </a:p>
          <a:p>
            <a:r>
              <a:rPr lang="en-US" sz="1100" b="1" dirty="0" smtClean="0">
                <a:solidFill>
                  <a:schemeClr val="bg1"/>
                </a:solidFill>
                <a:latin typeface="+mj-lt"/>
              </a:rPr>
              <a:t>POC:</a:t>
            </a:r>
            <a:endParaRPr lang="en-US" sz="1100" b="1" dirty="0">
              <a:solidFill>
                <a:schemeClr val="bg1"/>
              </a:solidFill>
              <a:latin typeface="+mj-lt"/>
            </a:endParaRPr>
          </a:p>
        </p:txBody>
      </p:sp>
      <p:pic>
        <p:nvPicPr>
          <p:cNvPr id="57345" name="Picture 1" descr="C:\Documents and Settings\richard.a.kent\Desktop\Picture3.jpg"/>
          <p:cNvPicPr>
            <a:picLocks noChangeAspect="1" noChangeArrowheads="1"/>
          </p:cNvPicPr>
          <p:nvPr userDrawn="1"/>
        </p:nvPicPr>
        <p:blipFill>
          <a:blip r:embed="rId6" cstate="print"/>
          <a:srcRect/>
          <a:stretch>
            <a:fillRect/>
          </a:stretch>
        </p:blipFill>
        <p:spPr bwMode="auto">
          <a:xfrm>
            <a:off x="8791575" y="6572250"/>
            <a:ext cx="352425" cy="2857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leo.clark@L-3Com.com" TargetMode="External"/><Relationship Id="rId2" Type="http://schemas.openxmlformats.org/officeDocument/2006/relationships/hyperlink" Target="mailto:mark.s.wasson@gmai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1512888" y="576263"/>
            <a:ext cx="5949950" cy="1938337"/>
          </a:xfrm>
          <a:prstGeom prst="rect">
            <a:avLst/>
          </a:prstGeom>
          <a:noFill/>
          <a:ln w="9525">
            <a:noFill/>
            <a:miter lim="800000"/>
            <a:headEnd/>
            <a:tailEnd/>
          </a:ln>
        </p:spPr>
        <p:txBody>
          <a:bodyPr wrap="none">
            <a:spAutoFit/>
          </a:bodyPr>
          <a:lstStyle/>
          <a:p>
            <a:pPr algn="ctr"/>
            <a:r>
              <a:rPr lang="en-US" sz="4000" b="1" dirty="0">
                <a:latin typeface="Calibri" pitchFamily="34" charset="0"/>
              </a:rPr>
              <a:t>Afghan National Army</a:t>
            </a:r>
          </a:p>
          <a:p>
            <a:pPr algn="ctr"/>
            <a:r>
              <a:rPr lang="en-US" sz="4000" b="1" dirty="0">
                <a:latin typeface="Calibri" pitchFamily="34" charset="0"/>
              </a:rPr>
              <a:t>Route Clearance Company</a:t>
            </a:r>
          </a:p>
          <a:p>
            <a:pPr algn="ctr"/>
            <a:r>
              <a:rPr lang="en-US" sz="4000" b="1" dirty="0">
                <a:latin typeface="Calibri" pitchFamily="34" charset="0"/>
              </a:rPr>
              <a:t>Partnership Desk Side Brief</a:t>
            </a:r>
          </a:p>
        </p:txBody>
      </p:sp>
      <p:pic>
        <p:nvPicPr>
          <p:cNvPr id="3" name="Picture 5" descr="Across the Danger Area.jpg"/>
          <p:cNvPicPr>
            <a:picLocks noChangeAspect="1"/>
          </p:cNvPicPr>
          <p:nvPr/>
        </p:nvPicPr>
        <p:blipFill>
          <a:blip r:embed="rId2" cstate="print"/>
          <a:srcRect/>
          <a:stretch>
            <a:fillRect/>
          </a:stretch>
        </p:blipFill>
        <p:spPr bwMode="auto">
          <a:xfrm>
            <a:off x="730250" y="2535236"/>
            <a:ext cx="7651750" cy="3975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362200" y="990600"/>
            <a:ext cx="3971925" cy="584200"/>
          </a:xfrm>
          <a:prstGeom prst="rect">
            <a:avLst/>
          </a:prstGeom>
          <a:noFill/>
          <a:ln w="9525">
            <a:noFill/>
            <a:miter lim="800000"/>
            <a:headEnd/>
            <a:tailEnd/>
          </a:ln>
        </p:spPr>
        <p:txBody>
          <a:bodyPr wrap="none">
            <a:spAutoFit/>
          </a:bodyPr>
          <a:lstStyle/>
          <a:p>
            <a:r>
              <a:rPr lang="en-US" sz="3200" b="1">
                <a:latin typeface="Calibri" pitchFamily="34" charset="0"/>
              </a:rPr>
              <a:t>EOD Partnering Assets</a:t>
            </a:r>
          </a:p>
        </p:txBody>
      </p:sp>
      <p:sp>
        <p:nvSpPr>
          <p:cNvPr id="3" name="TextBox 7"/>
          <p:cNvSpPr txBox="1">
            <a:spLocks noChangeArrowheads="1"/>
          </p:cNvSpPr>
          <p:nvPr/>
        </p:nvSpPr>
        <p:spPr bwMode="auto">
          <a:xfrm>
            <a:off x="76200" y="2093913"/>
            <a:ext cx="9099550" cy="4154487"/>
          </a:xfrm>
          <a:prstGeom prst="rect">
            <a:avLst/>
          </a:prstGeom>
          <a:noFill/>
          <a:ln w="9525">
            <a:noFill/>
            <a:miter lim="800000"/>
            <a:headEnd/>
            <a:tailEnd/>
          </a:ln>
        </p:spPr>
        <p:txBody>
          <a:bodyPr wrap="none">
            <a:spAutoFit/>
          </a:bodyPr>
          <a:lstStyle/>
          <a:p>
            <a:pPr>
              <a:buFont typeface="Arial" charset="0"/>
              <a:buChar char="•"/>
            </a:pPr>
            <a:r>
              <a:rPr lang="en-US" sz="2400" dirty="0">
                <a:latin typeface="Calibri" pitchFamily="34" charset="0"/>
              </a:rPr>
              <a:t>     The ANA RCC is task organized with organic EOD assets.</a:t>
            </a:r>
          </a:p>
          <a:p>
            <a:r>
              <a:rPr lang="en-US" sz="2400" dirty="0">
                <a:latin typeface="Calibri" pitchFamily="34" charset="0"/>
              </a:rPr>
              <a:t>       Each platoon is assigned an EOD team consisting of</a:t>
            </a:r>
          </a:p>
          <a:p>
            <a:r>
              <a:rPr lang="en-US" sz="2400" dirty="0">
                <a:latin typeface="Calibri" pitchFamily="34" charset="0"/>
              </a:rPr>
              <a:t>       1 EOD Lieutenant and two operators</a:t>
            </a:r>
          </a:p>
          <a:p>
            <a:endParaRPr lang="en-US" sz="2400" dirty="0">
              <a:latin typeface="Calibri" pitchFamily="34" charset="0"/>
            </a:endParaRPr>
          </a:p>
          <a:p>
            <a:pPr>
              <a:buFont typeface="Arial" charset="0"/>
              <a:buChar char="•"/>
            </a:pPr>
            <a:r>
              <a:rPr lang="en-US" sz="2400" dirty="0">
                <a:latin typeface="Calibri" pitchFamily="34" charset="0"/>
              </a:rPr>
              <a:t>     Currently fielded ANA RCC’s will not deploy with EOD teams</a:t>
            </a:r>
          </a:p>
          <a:p>
            <a:r>
              <a:rPr lang="en-US" sz="2400" dirty="0">
                <a:latin typeface="Calibri" pitchFamily="34" charset="0"/>
              </a:rPr>
              <a:t>       The EOD soldiers are pre-screened, receive introductory training,</a:t>
            </a:r>
          </a:p>
          <a:p>
            <a:r>
              <a:rPr lang="en-US" sz="2400" dirty="0">
                <a:latin typeface="Calibri" pitchFamily="34" charset="0"/>
              </a:rPr>
              <a:t>       and are assigned to the EOD school following CFC </a:t>
            </a:r>
          </a:p>
          <a:p>
            <a:r>
              <a:rPr lang="en-US" sz="2400" dirty="0">
                <a:latin typeface="Calibri" pitchFamily="34" charset="0"/>
              </a:rPr>
              <a:t>       (they will rejoin the ANA RCC approx. 22 weeks after deployment)</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These individuals will require intensive mentoring during  their </a:t>
            </a:r>
          </a:p>
          <a:p>
            <a:r>
              <a:rPr lang="en-US" sz="2400" dirty="0">
                <a:latin typeface="Calibri" pitchFamily="34" charset="0"/>
              </a:rPr>
              <a:t>       development to improve their survivability and experience level</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898650" y="762000"/>
            <a:ext cx="5291138" cy="1077913"/>
          </a:xfrm>
          <a:prstGeom prst="rect">
            <a:avLst/>
          </a:prstGeom>
          <a:noFill/>
          <a:ln w="9525">
            <a:noFill/>
            <a:miter lim="800000"/>
            <a:headEnd/>
            <a:tailEnd/>
          </a:ln>
        </p:spPr>
        <p:txBody>
          <a:bodyPr wrap="none">
            <a:spAutoFit/>
          </a:bodyPr>
          <a:lstStyle/>
          <a:p>
            <a:pPr algn="ctr"/>
            <a:r>
              <a:rPr lang="en-US" sz="3200" b="1">
                <a:latin typeface="Calibri" pitchFamily="34" charset="0"/>
              </a:rPr>
              <a:t>Become involved at beginning</a:t>
            </a:r>
          </a:p>
          <a:p>
            <a:pPr algn="ctr"/>
            <a:r>
              <a:rPr lang="en-US" sz="3200" b="1">
                <a:latin typeface="Calibri" pitchFamily="34" charset="0"/>
              </a:rPr>
              <a:t>of unit fielding and training</a:t>
            </a:r>
          </a:p>
        </p:txBody>
      </p:sp>
      <p:sp>
        <p:nvSpPr>
          <p:cNvPr id="3" name="TextBox 7"/>
          <p:cNvSpPr txBox="1">
            <a:spLocks noChangeArrowheads="1"/>
          </p:cNvSpPr>
          <p:nvPr/>
        </p:nvSpPr>
        <p:spPr bwMode="auto">
          <a:xfrm>
            <a:off x="373063" y="2309812"/>
            <a:ext cx="8542337" cy="3786188"/>
          </a:xfrm>
          <a:prstGeom prst="rect">
            <a:avLst/>
          </a:prstGeom>
          <a:noFill/>
          <a:ln w="9525">
            <a:noFill/>
            <a:miter lim="800000"/>
            <a:headEnd/>
            <a:tailEnd/>
          </a:ln>
        </p:spPr>
        <p:txBody>
          <a:bodyPr wrap="none">
            <a:spAutoFit/>
          </a:bodyPr>
          <a:lstStyle/>
          <a:p>
            <a:pPr>
              <a:buFont typeface="Arial" charset="0"/>
              <a:buChar char="•"/>
            </a:pPr>
            <a:r>
              <a:rPr lang="en-US" sz="2400" dirty="0">
                <a:latin typeface="Calibri" pitchFamily="34" charset="0"/>
              </a:rPr>
              <a:t>     Identify Mentor Team from within partnering organization</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Mentor Team should be assigned to CFC for duration of training</a:t>
            </a:r>
          </a:p>
          <a:p>
            <a:r>
              <a:rPr lang="en-US" sz="2400" dirty="0">
                <a:latin typeface="Calibri" pitchFamily="34" charset="0"/>
              </a:rPr>
              <a:t>                       (1 ea. Captain and 1 ea. Sergeant First Class)</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Plan to rotate additional partner unit personnel to CFC</a:t>
            </a:r>
          </a:p>
          <a:p>
            <a:r>
              <a:rPr lang="en-US" sz="2400" dirty="0">
                <a:latin typeface="Calibri" pitchFamily="34" charset="0"/>
              </a:rPr>
              <a:t>       to assist with training beginning with Week 11 of the POI</a:t>
            </a:r>
          </a:p>
          <a:p>
            <a:endParaRPr lang="en-US" sz="2400" dirty="0">
              <a:latin typeface="Calibri" pitchFamily="34" charset="0"/>
            </a:endParaRPr>
          </a:p>
          <a:p>
            <a:pPr>
              <a:buFont typeface="Arial" charset="0"/>
              <a:buChar char="•"/>
            </a:pPr>
            <a:r>
              <a:rPr lang="en-US" sz="2400" dirty="0">
                <a:latin typeface="Calibri" pitchFamily="34" charset="0"/>
              </a:rPr>
              <a:t>     Partner unit should assist and support the ANA RCC during </a:t>
            </a:r>
          </a:p>
          <a:p>
            <a:r>
              <a:rPr lang="en-US" sz="2400" dirty="0">
                <a:latin typeface="Calibri" pitchFamily="34" charset="0"/>
              </a:rPr>
              <a:t>       deployment phase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957264"/>
          <a:ext cx="7086600" cy="5541751"/>
        </p:xfrm>
        <a:graphic>
          <a:graphicData uri="http://schemas.openxmlformats.org/drawingml/2006/table">
            <a:tbl>
              <a:tblPr/>
              <a:tblGrid>
                <a:gridCol w="885825"/>
                <a:gridCol w="885825"/>
                <a:gridCol w="885825"/>
                <a:gridCol w="885825"/>
                <a:gridCol w="885825"/>
                <a:gridCol w="885825"/>
                <a:gridCol w="885825"/>
                <a:gridCol w="885825"/>
              </a:tblGrid>
              <a:tr h="243026">
                <a:tc>
                  <a:txBody>
                    <a:bodyPr/>
                    <a:lstStyle/>
                    <a:p>
                      <a:pPr algn="ctr" fontAlgn="b"/>
                      <a:r>
                        <a:rPr lang="en-US" sz="900" b="1" i="0" u="none" strike="noStrike" dirty="0">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Sat</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Sun</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Mon</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Tue</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Wed</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Thu</a:t>
                      </a:r>
                    </a:p>
                  </a:txBody>
                  <a:tcPr marL="4960" marR="4960" marT="4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n-US" sz="900" b="1" i="0" u="none" strike="noStrike">
                          <a:solidFill>
                            <a:srgbClr val="000000"/>
                          </a:solidFill>
                          <a:latin typeface="Calibri"/>
                        </a:rPr>
                        <a:t>Fri</a:t>
                      </a:r>
                    </a:p>
                  </a:txBody>
                  <a:tcPr marL="4960" marR="4960" marT="496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r>
              <a:tr h="243026">
                <a:tc rowSpan="2">
                  <a:txBody>
                    <a:bodyPr/>
                    <a:lstStyle/>
                    <a:p>
                      <a:pPr algn="ctr" fontAlgn="ctr"/>
                      <a:r>
                        <a:rPr lang="en-US" sz="900" b="1" i="0" u="none" strike="noStrike" dirty="0">
                          <a:solidFill>
                            <a:srgbClr val="000000"/>
                          </a:solidFill>
                          <a:latin typeface="Calibri"/>
                        </a:rPr>
                        <a:t>WEEK ZERO</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ctr"/>
                      <a:r>
                        <a:rPr lang="en-US" sz="900" b="0" i="0" u="none" strike="noStrike" dirty="0">
                          <a:solidFill>
                            <a:srgbClr val="000000"/>
                          </a:solidFill>
                          <a:latin typeface="Calibri"/>
                        </a:rPr>
                        <a:t>Orientation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Personnel and Accountability</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Staff Functions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After Action Review</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Range Familiarization (with maps)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Review</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Non -Training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026">
                <a:tc vMerge="1">
                  <a:txBody>
                    <a:bodyPr/>
                    <a:lstStyle/>
                    <a:p>
                      <a:endParaRPr lang="en-US"/>
                    </a:p>
                  </a:txBody>
                  <a:tcPr/>
                </a:tc>
                <a:tc>
                  <a:txBody>
                    <a:bodyPr/>
                    <a:lstStyle/>
                    <a:p>
                      <a:pPr algn="ctr" fontAlgn="ctr"/>
                      <a:r>
                        <a:rPr lang="en-US" sz="900" b="0" i="0" u="none" strike="noStrike">
                          <a:solidFill>
                            <a:srgbClr val="000000"/>
                          </a:solidFill>
                          <a:latin typeface="Calibri"/>
                        </a:rPr>
                        <a:t>Oreintation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Leadership and responsibilities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S1 and S4 Specifics </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Map Orientation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14-May-11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15-May-11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dirty="0">
                          <a:solidFill>
                            <a:srgbClr val="000000"/>
                          </a:solidFill>
                          <a:latin typeface="Calibri"/>
                        </a:rPr>
                        <a:t>16-May-11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17-May-11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18-May-11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19-May-11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20-May-11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098">
                <a:tc rowSpan="2">
                  <a:txBody>
                    <a:bodyPr/>
                    <a:lstStyle/>
                    <a:p>
                      <a:pPr algn="ctr" fontAlgn="ctr"/>
                      <a:r>
                        <a:rPr lang="en-US" sz="900" b="1" i="0" u="none" strike="noStrike" dirty="0">
                          <a:solidFill>
                            <a:srgbClr val="000000"/>
                          </a:solidFill>
                          <a:latin typeface="Calibri"/>
                        </a:rPr>
                        <a:t>Leader Week 1</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900" b="0" i="0" u="none" strike="noStrike">
                          <a:solidFill>
                            <a:srgbClr val="000000"/>
                          </a:solidFill>
                          <a:latin typeface="Calibri"/>
                        </a:rPr>
                        <a:t>Route Clearance Task Organization and Equipment</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IED Principles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COIN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COIN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Range Conduct Briefing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Range Brief (Range Control)</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Non -Training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502">
                <a:tc vMerge="1">
                  <a:txBody>
                    <a:bodyPr/>
                    <a:lstStyle/>
                    <a:p>
                      <a:endParaRPr lang="en-US"/>
                    </a:p>
                  </a:txBody>
                  <a:tcPr/>
                </a:tc>
                <a:tc vMerge="1">
                  <a:txBody>
                    <a:bodyPr/>
                    <a:lstStyle/>
                    <a:p>
                      <a:endParaRPr lang="en-US"/>
                    </a:p>
                  </a:txBody>
                  <a:tcPr/>
                </a:tc>
                <a:tc>
                  <a:txBody>
                    <a:bodyPr/>
                    <a:lstStyle/>
                    <a:p>
                      <a:pPr algn="ctr" fontAlgn="ctr"/>
                      <a:r>
                        <a:rPr lang="en-US" sz="900" b="0" i="0" u="none" strike="noStrike" dirty="0">
                          <a:solidFill>
                            <a:srgbClr val="000000"/>
                          </a:solidFill>
                          <a:latin typeface="Calibri"/>
                        </a:rPr>
                        <a:t>IED Principles (Enemy Template)</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dirty="0">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latin typeface="Calibri"/>
                        </a:rPr>
                        <a:t> </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21-May-11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22-May-11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23-May-11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24-May-11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dirty="0">
                          <a:solidFill>
                            <a:srgbClr val="000000"/>
                          </a:solidFill>
                          <a:latin typeface="Calibri"/>
                        </a:rPr>
                        <a:t>25-May-11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26-May-11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27-May-11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098">
                <a:tc rowSpan="2">
                  <a:txBody>
                    <a:bodyPr/>
                    <a:lstStyle/>
                    <a:p>
                      <a:pPr algn="ctr" fontAlgn="ctr"/>
                      <a:r>
                        <a:rPr lang="en-US" sz="900" b="1" i="0" u="none" strike="noStrike">
                          <a:solidFill>
                            <a:srgbClr val="000000"/>
                          </a:solidFill>
                          <a:latin typeface="Calibri"/>
                        </a:rPr>
                        <a:t>Leader Week 2</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Troop Leading </a:t>
                      </a:r>
                      <a:r>
                        <a:rPr lang="en-US" sz="900" b="0" i="0" u="none" strike="noStrike" dirty="0" err="1">
                          <a:solidFill>
                            <a:srgbClr val="000000"/>
                          </a:solidFill>
                          <a:latin typeface="Calibri"/>
                        </a:rPr>
                        <a:t>Proceedures</a:t>
                      </a:r>
                      <a:endParaRPr lang="en-US" sz="900" b="0" i="0" u="none" strike="noStrike" dirty="0">
                        <a:solidFill>
                          <a:srgbClr val="000000"/>
                        </a:solidFill>
                        <a:latin typeface="Calibri"/>
                      </a:endParaRP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Troop Leading </a:t>
                      </a:r>
                      <a:r>
                        <a:rPr lang="en-US" sz="900" b="0" i="0" u="none" strike="noStrike" dirty="0" err="1">
                          <a:solidFill>
                            <a:srgbClr val="000000"/>
                          </a:solidFill>
                          <a:latin typeface="Calibri"/>
                        </a:rPr>
                        <a:t>Proceedures</a:t>
                      </a:r>
                      <a:endParaRPr lang="en-US" sz="900" b="0" i="0" u="none" strike="noStrike" dirty="0">
                        <a:solidFill>
                          <a:srgbClr val="000000"/>
                        </a:solidFill>
                        <a:latin typeface="Calibri"/>
                      </a:endParaRP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Basic Skills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Non-Training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5209">
                <a:tc vMerge="1">
                  <a:txBody>
                    <a:bodyPr/>
                    <a:lstStyle/>
                    <a:p>
                      <a:endParaRPr lang="en-US"/>
                    </a:p>
                  </a:txBody>
                  <a:tcPr/>
                </a:tc>
                <a:tc>
                  <a:txBody>
                    <a:bodyPr/>
                    <a:lstStyle/>
                    <a:p>
                      <a:pPr algn="ctr" fontAlgn="ctr"/>
                      <a:r>
                        <a:rPr lang="en-US" sz="900" b="0" i="0" u="none" strike="noStrike">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Map Reading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28-May-11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29-May-11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30-May-11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31-May-11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dirty="0">
                          <a:solidFill>
                            <a:srgbClr val="000000"/>
                          </a:solidFill>
                          <a:latin typeface="Calibri"/>
                        </a:rPr>
                        <a:t>2-Jun-11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3-Jun-11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098">
                <a:tc rowSpan="3">
                  <a:txBody>
                    <a:bodyPr/>
                    <a:lstStyle/>
                    <a:p>
                      <a:pPr algn="ctr" fontAlgn="ctr"/>
                      <a:r>
                        <a:rPr lang="en-US" sz="900" b="1" i="0" u="none" strike="noStrike" dirty="0">
                          <a:solidFill>
                            <a:srgbClr val="000000"/>
                          </a:solidFill>
                          <a:latin typeface="Calibri"/>
                        </a:rPr>
                        <a:t>Week 3</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IED Detection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Troop Leading Proceedures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IED Detection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dirty="0">
                          <a:solidFill>
                            <a:srgbClr val="000000"/>
                          </a:solidFill>
                          <a:latin typeface="Calibri"/>
                        </a:rPr>
                        <a:t>Co </a:t>
                      </a:r>
                      <a:r>
                        <a:rPr lang="en-US" sz="900" b="0" i="0" u="none" strike="noStrike" dirty="0" err="1">
                          <a:solidFill>
                            <a:srgbClr val="000000"/>
                          </a:solidFill>
                          <a:latin typeface="Calibri"/>
                        </a:rPr>
                        <a:t>Tng</a:t>
                      </a:r>
                      <a:r>
                        <a:rPr lang="en-US" sz="900" b="0" i="0" u="none" strike="noStrike" dirty="0">
                          <a:solidFill>
                            <a:srgbClr val="000000"/>
                          </a:solidFill>
                          <a:latin typeface="Calibri"/>
                        </a:rPr>
                        <a:t> </a:t>
                      </a:r>
                      <a:r>
                        <a:rPr lang="en-US" sz="900" b="0" i="0" u="none" strike="noStrike" dirty="0" err="1">
                          <a:solidFill>
                            <a:srgbClr val="000000"/>
                          </a:solidFill>
                          <a:latin typeface="Calibri"/>
                        </a:rPr>
                        <a:t>Mtg</a:t>
                      </a:r>
                      <a:r>
                        <a:rPr lang="en-US" sz="900" b="0" i="0" u="none" strike="noStrike" dirty="0">
                          <a:solidFill>
                            <a:srgbClr val="000000"/>
                          </a:solidFill>
                          <a:latin typeface="Calibri"/>
                        </a:rPr>
                        <a:t> 0900</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550">
                <a:tc vMerge="1">
                  <a:txBody>
                    <a:bodyPr/>
                    <a:lstStyle/>
                    <a:p>
                      <a:endParaRPr lang="en-US"/>
                    </a:p>
                  </a:txBody>
                  <a:tcPr/>
                </a:tc>
                <a:tc>
                  <a:txBody>
                    <a:bodyPr/>
                    <a:lstStyle/>
                    <a:p>
                      <a:pPr algn="ctr" fontAlgn="ctr"/>
                      <a:r>
                        <a:rPr lang="en-US" sz="900" b="0" i="0" u="none" strike="noStrike">
                          <a:solidFill>
                            <a:srgbClr val="000000"/>
                          </a:solidFill>
                          <a:latin typeface="Calibri"/>
                        </a:rPr>
                        <a:t>Map Orientation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Map Orientation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8550">
                <a:tc vMerge="1">
                  <a:txBody>
                    <a:bodyPr/>
                    <a:lstStyle/>
                    <a:p>
                      <a:endParaRPr lang="en-US"/>
                    </a:p>
                  </a:txBody>
                  <a:tcPr/>
                </a:tc>
                <a:tc gridSpan="5">
                  <a:txBody>
                    <a:bodyPr/>
                    <a:lstStyle/>
                    <a:p>
                      <a:pPr algn="ctr" fontAlgn="ctr"/>
                      <a:r>
                        <a:rPr lang="en-US" sz="900" b="0" i="0" u="none" strike="noStrike">
                          <a:solidFill>
                            <a:srgbClr val="000000"/>
                          </a:solidFill>
                          <a:latin typeface="Calibri"/>
                        </a:rPr>
                        <a:t>Drivers Training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4-Jun-11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5-Jun-11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6-Jun-11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7-Jun-11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8-Jun-11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9-Jun-11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10-Jun-11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4491">
                <a:tc>
                  <a:txBody>
                    <a:bodyPr/>
                    <a:lstStyle/>
                    <a:p>
                      <a:pPr algn="ctr" fontAlgn="ctr"/>
                      <a:r>
                        <a:rPr lang="en-US" sz="900" b="1" i="0" u="none" strike="noStrike">
                          <a:solidFill>
                            <a:srgbClr val="000000"/>
                          </a:solidFill>
                          <a:latin typeface="Calibri"/>
                        </a:rPr>
                        <a:t>Week 4  </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  PMI- M16 / M240 / M2</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PMI- M16 / M240 / M2</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PMI- M16 / M240 / M2</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PMI- M16 / M240 / M2</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PMI- M16 / M240 / M2</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Co Tng Mtg 0900</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Non-Training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11-Jun-11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12-Jun-11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13-Jun-11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14-Jun-11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15-Jun-11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16-Jun-11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17-Jun-11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15209">
                <a:tc rowSpan="2">
                  <a:txBody>
                    <a:bodyPr/>
                    <a:lstStyle/>
                    <a:p>
                      <a:pPr algn="ctr" fontAlgn="ctr"/>
                      <a:r>
                        <a:rPr lang="en-US" sz="900" b="1" i="0" u="none" strike="noStrike">
                          <a:solidFill>
                            <a:srgbClr val="000000"/>
                          </a:solidFill>
                          <a:latin typeface="Calibri"/>
                        </a:rPr>
                        <a:t>Week 5 </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Rng Week</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Rng Week</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Rng Week</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Rng Week</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Rng Week</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900" b="0" i="0" u="none" strike="noStrike">
                          <a:solidFill>
                            <a:srgbClr val="000000"/>
                          </a:solidFill>
                          <a:latin typeface="Calibri"/>
                        </a:rPr>
                        <a:t>Co Tng Mtg 0900</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Non-Training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098">
                <a:tc vMerge="1">
                  <a:txBody>
                    <a:bodyPr/>
                    <a:lstStyle/>
                    <a:p>
                      <a:endParaRPr lang="en-US"/>
                    </a:p>
                  </a:txBody>
                  <a:tcPr/>
                </a:tc>
                <a:tc gridSpan="5">
                  <a:txBody>
                    <a:bodyPr/>
                    <a:lstStyle/>
                    <a:p>
                      <a:pPr algn="ctr" fontAlgn="ctr"/>
                      <a:r>
                        <a:rPr lang="en-US" sz="900" b="0" i="0" u="none" strike="noStrike" dirty="0">
                          <a:solidFill>
                            <a:srgbClr val="000000"/>
                          </a:solidFill>
                          <a:latin typeface="Calibri"/>
                        </a:rPr>
                        <a:t>IED Recognition Lane, </a:t>
                      </a:r>
                      <a:r>
                        <a:rPr lang="en-US" sz="900" b="0" i="0" u="none" strike="noStrike" dirty="0" err="1">
                          <a:solidFill>
                            <a:srgbClr val="000000"/>
                          </a:solidFill>
                          <a:latin typeface="Calibri"/>
                        </a:rPr>
                        <a:t>Bino's</a:t>
                      </a:r>
                      <a:r>
                        <a:rPr lang="en-US" sz="900" b="0" i="0" u="none" strike="noStrike" dirty="0">
                          <a:solidFill>
                            <a:srgbClr val="000000"/>
                          </a:solidFill>
                          <a:latin typeface="Calibri"/>
                        </a:rPr>
                        <a:t>, Scanning Techniques, Dismounted Movement Techniques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18-Jun-11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19-Jun-11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20-Jun-11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21-Jun-11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22-Jun-11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23-Jun-11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dirty="0">
                          <a:solidFill>
                            <a:srgbClr val="000000"/>
                          </a:solidFill>
                          <a:latin typeface="Calibri"/>
                        </a:rPr>
                        <a:t>24-Jun-11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098">
                <a:tc rowSpan="2">
                  <a:txBody>
                    <a:bodyPr/>
                    <a:lstStyle/>
                    <a:p>
                      <a:pPr algn="ctr" fontAlgn="ctr"/>
                      <a:r>
                        <a:rPr lang="en-US" sz="900" b="1" i="0" u="none" strike="noStrike">
                          <a:solidFill>
                            <a:srgbClr val="000000"/>
                          </a:solidFill>
                          <a:latin typeface="Calibri"/>
                        </a:rPr>
                        <a:t>Week 6</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Firing systems (Demolition)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Firing systems (Demolition)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Firing systems (Demolition)</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Knots &amp; Priming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Knots &amp; Priming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Co Tng Mtg 0900</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Non-Training Day</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48">
                <a:tc vMerge="1">
                  <a:txBody>
                    <a:bodyPr/>
                    <a:lstStyle/>
                    <a:p>
                      <a:endParaRPr lang="en-US"/>
                    </a:p>
                  </a:txBody>
                  <a:tcPr/>
                </a:tc>
                <a:tc>
                  <a:txBody>
                    <a:bodyPr/>
                    <a:lstStyle/>
                    <a:p>
                      <a:pPr algn="ctr" fontAlgn="ctr"/>
                      <a:r>
                        <a:rPr lang="en-US" sz="900" b="0" i="0" u="none" strike="noStrike">
                          <a:solidFill>
                            <a:srgbClr val="000000"/>
                          </a:solidFill>
                          <a:latin typeface="Calibri"/>
                        </a:rPr>
                        <a:t>Mine Detector performance / cluster lanes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Mine Detector performance / cluster lanes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Mine Detector performance / cluster lanes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Mine Detector performance / cluster lanes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latin typeface="Calibri"/>
                        </a:rPr>
                        <a:t>Mine Detector performance / cluster lanes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50">
                <a:tc>
                  <a:txBody>
                    <a:bodyPr/>
                    <a:lstStyle/>
                    <a:p>
                      <a:pPr algn="ctr" fontAlgn="b"/>
                      <a:r>
                        <a:rPr lang="en-US" sz="900" b="1" i="0" u="none" strike="noStrike">
                          <a:solidFill>
                            <a:srgbClr val="000000"/>
                          </a:solidFill>
                          <a:latin typeface="Calibri"/>
                        </a:rPr>
                        <a:t>DAY</a:t>
                      </a:r>
                    </a:p>
                  </a:txBody>
                  <a:tcPr marL="4960" marR="4960" marT="49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25-Jun-11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26-Jun-11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27-Jun-11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28-Jun-11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29-Jun-11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30-Jun-11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latin typeface="Calibri"/>
                        </a:rPr>
                        <a:t>1-Jul-11</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098">
                <a:tc rowSpan="3">
                  <a:txBody>
                    <a:bodyPr/>
                    <a:lstStyle/>
                    <a:p>
                      <a:pPr algn="ctr" fontAlgn="ctr"/>
                      <a:r>
                        <a:rPr lang="en-US" sz="900" b="1" i="0" u="none" strike="noStrike">
                          <a:solidFill>
                            <a:srgbClr val="000000"/>
                          </a:solidFill>
                          <a:latin typeface="Calibri"/>
                        </a:rPr>
                        <a:t>Week 7 </a:t>
                      </a:r>
                    </a:p>
                  </a:txBody>
                  <a:tcPr marL="4960" marR="4960" marT="49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en-US" sz="900" b="0" i="0" u="none" strike="noStrike">
                          <a:solidFill>
                            <a:srgbClr val="000000"/>
                          </a:solidFill>
                          <a:latin typeface="Calibri"/>
                        </a:rPr>
                        <a:t>DEMO refresher</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Demolition Range (Inert)</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Demolition Range </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Demolition Range (Inert)</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0" i="0" u="none" strike="noStrike">
                          <a:solidFill>
                            <a:srgbClr val="000000"/>
                          </a:solidFill>
                          <a:latin typeface="Calibri"/>
                        </a:rPr>
                        <a:t>Demolition  Range  </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en-US" sz="900" b="0" i="0" u="none" strike="noStrike">
                          <a:solidFill>
                            <a:srgbClr val="000000"/>
                          </a:solidFill>
                          <a:latin typeface="Calibri"/>
                        </a:rPr>
                        <a:t>Co Tng Mtg 0900</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dirty="0">
                          <a:solidFill>
                            <a:srgbClr val="000000"/>
                          </a:solidFill>
                          <a:latin typeface="Calibri"/>
                        </a:rPr>
                        <a:t>Non-Training Day </a:t>
                      </a:r>
                    </a:p>
                  </a:txBody>
                  <a:tcPr marL="4960" marR="4960" marT="49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575">
                <a:tc vMerge="1">
                  <a:txBody>
                    <a:bodyPr/>
                    <a:lstStyle/>
                    <a:p>
                      <a:endParaRPr lang="en-US"/>
                    </a:p>
                  </a:txBody>
                  <a:tcPr/>
                </a:tc>
                <a:tc vMerge="1">
                  <a:txBody>
                    <a:bodyPr/>
                    <a:lstStyle/>
                    <a:p>
                      <a:endParaRPr lang="en-US"/>
                    </a:p>
                  </a:txBody>
                  <a:tcPr/>
                </a:tc>
                <a:tc>
                  <a:txBody>
                    <a:bodyPr/>
                    <a:lstStyle/>
                    <a:p>
                      <a:pPr algn="ctr" fontAlgn="ctr"/>
                      <a:r>
                        <a:rPr lang="en-US" sz="900" b="0" i="0" u="none" strike="noStrike">
                          <a:solidFill>
                            <a:srgbClr val="000000"/>
                          </a:solidFill>
                          <a:latin typeface="Calibri"/>
                        </a:rPr>
                        <a:t>Breaching mult-secondary devices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Breaching mult-secondary devices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Breaching mult-secondary devices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Breaching </a:t>
                      </a:r>
                      <a:r>
                        <a:rPr lang="en-US" sz="900" b="0" i="0" u="none" strike="noStrike" dirty="0" err="1">
                          <a:solidFill>
                            <a:srgbClr val="000000"/>
                          </a:solidFill>
                          <a:latin typeface="Calibri"/>
                        </a:rPr>
                        <a:t>mult</a:t>
                      </a:r>
                      <a:r>
                        <a:rPr lang="en-US" sz="900" b="0" i="0" u="none" strike="noStrike" dirty="0">
                          <a:solidFill>
                            <a:srgbClr val="000000"/>
                          </a:solidFill>
                          <a:latin typeface="Calibri"/>
                        </a:rPr>
                        <a:t>-secondary devices</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50">
                <a:tc vMerge="1">
                  <a:txBody>
                    <a:bodyPr/>
                    <a:lstStyle/>
                    <a:p>
                      <a:endParaRPr lang="en-US"/>
                    </a:p>
                  </a:txBody>
                  <a:tcPr/>
                </a:tc>
                <a:tc vMerge="1">
                  <a:txBody>
                    <a:bodyPr/>
                    <a:lstStyle/>
                    <a:p>
                      <a:endParaRPr lang="en-US"/>
                    </a:p>
                  </a:txBody>
                  <a:tcPr/>
                </a:tc>
                <a:tc gridSpan="4">
                  <a:txBody>
                    <a:bodyPr/>
                    <a:lstStyle/>
                    <a:p>
                      <a:pPr algn="ctr" fontAlgn="ctr"/>
                      <a:r>
                        <a:rPr lang="en-US" sz="600" b="1" i="0" u="none" strike="noStrike" dirty="0">
                          <a:solidFill>
                            <a:srgbClr val="000000"/>
                          </a:solidFill>
                          <a:latin typeface="Calibri"/>
                        </a:rPr>
                        <a:t>EOD Screening / Testing</a:t>
                      </a:r>
                    </a:p>
                  </a:txBody>
                  <a:tcPr marL="4960" marR="4960" marT="49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 name="TextBox 10"/>
          <p:cNvSpPr txBox="1">
            <a:spLocks noChangeArrowheads="1"/>
          </p:cNvSpPr>
          <p:nvPr/>
        </p:nvSpPr>
        <p:spPr bwMode="auto">
          <a:xfrm>
            <a:off x="2438400" y="576264"/>
            <a:ext cx="4319588" cy="461962"/>
          </a:xfrm>
          <a:prstGeom prst="rect">
            <a:avLst/>
          </a:prstGeom>
          <a:noFill/>
          <a:ln w="9525">
            <a:noFill/>
            <a:miter lim="800000"/>
            <a:headEnd/>
            <a:tailEnd/>
          </a:ln>
        </p:spPr>
        <p:txBody>
          <a:bodyPr wrap="none">
            <a:spAutoFit/>
          </a:bodyPr>
          <a:lstStyle/>
          <a:p>
            <a:r>
              <a:rPr lang="en-US" sz="2400" b="1" dirty="0">
                <a:latin typeface="Calibri" pitchFamily="34" charset="0"/>
              </a:rPr>
              <a:t>CFC RCC Training Plan Weeks 1-7</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1063624"/>
          <a:ext cx="7315200" cy="5384797"/>
        </p:xfrm>
        <a:graphic>
          <a:graphicData uri="http://schemas.openxmlformats.org/drawingml/2006/table">
            <a:tbl>
              <a:tblPr/>
              <a:tblGrid>
                <a:gridCol w="914400"/>
                <a:gridCol w="914400"/>
                <a:gridCol w="914400"/>
                <a:gridCol w="914400"/>
                <a:gridCol w="914400"/>
                <a:gridCol w="914400"/>
                <a:gridCol w="914400"/>
                <a:gridCol w="914400"/>
              </a:tblGrid>
              <a:tr h="169921">
                <a:tc>
                  <a:txBody>
                    <a:bodyPr/>
                    <a:lstStyle/>
                    <a:p>
                      <a:pPr algn="ctr" fontAlgn="t"/>
                      <a:r>
                        <a:rPr lang="en-US" sz="900" b="1" i="0" u="none" strike="noStrike" dirty="0">
                          <a:solidFill>
                            <a:srgbClr val="000000"/>
                          </a:solidFill>
                          <a:latin typeface="Calibri"/>
                        </a:rPr>
                        <a:t>DAY</a:t>
                      </a:r>
                    </a:p>
                  </a:txBody>
                  <a:tcPr marL="6412" marR="6412" marT="64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2-Jul-11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3-Jul-11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4-Jul-11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5-Jul-11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6-Jul-11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7-Jul-11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solidFill>
                            <a:srgbClr val="000000"/>
                          </a:solidFill>
                          <a:latin typeface="Calibri"/>
                        </a:rPr>
                        <a:t>8-Jul-11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9842">
                <a:tc rowSpan="2">
                  <a:txBody>
                    <a:bodyPr/>
                    <a:lstStyle/>
                    <a:p>
                      <a:pPr algn="ctr" fontAlgn="ctr"/>
                      <a:r>
                        <a:rPr lang="en-US" sz="900" b="1" i="0" u="none" strike="noStrike" dirty="0">
                          <a:solidFill>
                            <a:srgbClr val="000000"/>
                          </a:solidFill>
                          <a:latin typeface="Calibri"/>
                        </a:rPr>
                        <a:t>Week 8</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900" b="0" i="0" u="none" strike="noStrike" dirty="0">
                          <a:solidFill>
                            <a:srgbClr val="000000"/>
                          </a:solidFill>
                          <a:latin typeface="Calibri"/>
                        </a:rPr>
                        <a:t>Basic Communication</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Symphony ECM</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HMMWV Maintenance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Ground Guiding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SDR- Back up with Gunner</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CMD Maintenance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a:solidFill>
                            <a:srgbClr val="000000"/>
                          </a:solidFill>
                          <a:latin typeface="Calibri"/>
                        </a:rPr>
                        <a:t>Non-Training Day </a:t>
                      </a:r>
                    </a:p>
                  </a:txBody>
                  <a:tcPr marL="6412" marR="6412" marT="64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83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solidFill>
                            <a:srgbClr val="000000"/>
                          </a:solidFill>
                          <a:latin typeface="Calibri"/>
                        </a:rPr>
                        <a:t>Vehicle Roll Over Drills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Training Meeting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492771">
                <a:tc>
                  <a:txBody>
                    <a:bodyPr/>
                    <a:lstStyle/>
                    <a:p>
                      <a:pPr algn="ctr" fontAlgn="ctr"/>
                      <a:r>
                        <a:rPr lang="en-US" sz="900" b="1" i="0" u="none" strike="noStrike">
                          <a:solidFill>
                            <a:srgbClr val="000000"/>
                          </a:solidFill>
                          <a:latin typeface="Calibri"/>
                        </a:rPr>
                        <a:t>Leaders</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Orientation, Rock Drills, Rehearsals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Rally Points and Proceedures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dirty="0">
                          <a:solidFill>
                            <a:srgbClr val="000000"/>
                          </a:solidFill>
                          <a:latin typeface="Calibri"/>
                        </a:rPr>
                        <a:t>Terrain and Enemy Analysis TEWT</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React to Ambush</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React to Indirect Fire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tr>
              <a:tr h="339842">
                <a:tc>
                  <a:txBody>
                    <a:bodyPr/>
                    <a:lstStyle/>
                    <a:p>
                      <a:pPr algn="ctr" fontAlgn="ctr"/>
                      <a:r>
                        <a:rPr lang="en-US" sz="900" b="1" i="0" u="none" strike="noStrike">
                          <a:solidFill>
                            <a:srgbClr val="000000"/>
                          </a:solidFill>
                          <a:latin typeface="Calibri"/>
                        </a:rPr>
                        <a:t>EOD</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Overview</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Basic Ordnance Safety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Safety Precautions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dirty="0">
                          <a:solidFill>
                            <a:srgbClr val="000000"/>
                          </a:solidFill>
                          <a:latin typeface="Calibri"/>
                        </a:rPr>
                        <a:t>Terms and Definitions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Blast and Frag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vMerge="1">
                  <a:txBody>
                    <a:bodyPr/>
                    <a:lstStyle/>
                    <a:p>
                      <a:endParaRPr lang="en-US"/>
                    </a:p>
                  </a:txBody>
                  <a:tcPr/>
                </a:tc>
                <a:tc vMerge="1">
                  <a:txBody>
                    <a:bodyPr/>
                    <a:lstStyle/>
                    <a:p>
                      <a:endParaRPr lang="en-US"/>
                    </a:p>
                  </a:txBody>
                  <a:tcPr/>
                </a:tc>
              </a:tr>
              <a:tr h="169921">
                <a:tc>
                  <a:txBody>
                    <a:bodyPr/>
                    <a:lstStyle/>
                    <a:p>
                      <a:pPr algn="ctr" fontAlgn="t"/>
                      <a:r>
                        <a:rPr lang="en-US" sz="900" b="1" i="0" u="none" strike="noStrike">
                          <a:solidFill>
                            <a:srgbClr val="000000"/>
                          </a:solidFill>
                          <a:latin typeface="Calibri"/>
                        </a:rPr>
                        <a:t>DAY</a:t>
                      </a:r>
                    </a:p>
                  </a:txBody>
                  <a:tcPr marL="6412" marR="6412" marT="64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9-Jul-11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10-Jul-11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11-Jul-11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dirty="0">
                          <a:solidFill>
                            <a:srgbClr val="000000"/>
                          </a:solidFill>
                          <a:latin typeface="Calibri"/>
                        </a:rPr>
                        <a:t>12-Jul-11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13-Jul-11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14-Jul-11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1" i="0" u="none" strike="noStrike">
                          <a:solidFill>
                            <a:srgbClr val="000000"/>
                          </a:solidFill>
                          <a:latin typeface="Calibri"/>
                        </a:rPr>
                        <a:t>15-Jul-11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339842">
                <a:tc rowSpan="4">
                  <a:txBody>
                    <a:bodyPr/>
                    <a:lstStyle/>
                    <a:p>
                      <a:pPr algn="ctr" fontAlgn="ctr"/>
                      <a:r>
                        <a:rPr lang="en-US" sz="900" b="1" i="0" u="none" strike="noStrike" dirty="0">
                          <a:solidFill>
                            <a:srgbClr val="000000"/>
                          </a:solidFill>
                          <a:latin typeface="Calibri"/>
                        </a:rPr>
                        <a:t>Week 9</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900" b="0" i="0" u="none" strike="noStrike">
                          <a:solidFill>
                            <a:srgbClr val="000000"/>
                          </a:solidFill>
                          <a:latin typeface="Calibri"/>
                        </a:rPr>
                        <a:t>Evaluate a Casualty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Open Head Wound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a:solidFill>
                            <a:srgbClr val="000000"/>
                          </a:solidFill>
                          <a:latin typeface="Calibri"/>
                        </a:rPr>
                        <a:t>Dismounted Movement Techniques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a:solidFill>
                            <a:srgbClr val="000000"/>
                          </a:solidFill>
                          <a:latin typeface="Calibri"/>
                        </a:rPr>
                        <a:t>Search Techniques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dirty="0">
                          <a:solidFill>
                            <a:srgbClr val="000000"/>
                          </a:solidFill>
                          <a:latin typeface="Calibri"/>
                        </a:rPr>
                        <a:t>Search Techniques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CMD Maintenance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en-US" sz="900" b="0" i="0" u="none" strike="noStrike">
                          <a:solidFill>
                            <a:srgbClr val="000000"/>
                          </a:solidFill>
                          <a:latin typeface="Calibri"/>
                        </a:rPr>
                        <a:t>Non-Training Day </a:t>
                      </a:r>
                    </a:p>
                  </a:txBody>
                  <a:tcPr marL="6412" marR="6412" marT="64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842">
                <a:tc vMerge="1">
                  <a:txBody>
                    <a:bodyPr/>
                    <a:lstStyle/>
                    <a:p>
                      <a:endParaRPr lang="en-US"/>
                    </a:p>
                  </a:txBody>
                  <a:tcPr/>
                </a:tc>
                <a:tc>
                  <a:txBody>
                    <a:bodyPr/>
                    <a:lstStyle/>
                    <a:p>
                      <a:pPr algn="ctr" fontAlgn="ctr"/>
                      <a:r>
                        <a:rPr lang="en-US" sz="900" b="0" i="0" u="none" strike="noStrike">
                          <a:solidFill>
                            <a:srgbClr val="000000"/>
                          </a:solidFill>
                          <a:latin typeface="Calibri"/>
                        </a:rPr>
                        <a:t>Open Chest Wound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Severed Extremity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39842">
                <a:tc vMerge="1">
                  <a:txBody>
                    <a:bodyPr/>
                    <a:lstStyle/>
                    <a:p>
                      <a:endParaRPr lang="en-US"/>
                    </a:p>
                  </a:txBody>
                  <a:tcPr/>
                </a:tc>
                <a:tc>
                  <a:txBody>
                    <a:bodyPr/>
                    <a:lstStyle/>
                    <a:p>
                      <a:pPr algn="ctr" fontAlgn="ctr"/>
                      <a:r>
                        <a:rPr lang="en-US" sz="900" b="0" i="0" u="none" strike="noStrike">
                          <a:solidFill>
                            <a:srgbClr val="000000"/>
                          </a:solidFill>
                          <a:latin typeface="Calibri"/>
                        </a:rPr>
                        <a:t>Open Abdominal Wound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Suspected Fracture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algn="ctr" fontAlgn="ctr"/>
                      <a:r>
                        <a:rPr lang="en-US" sz="900" b="0" i="0" u="none" strike="noStrike">
                          <a:solidFill>
                            <a:srgbClr val="000000"/>
                          </a:solidFill>
                          <a:latin typeface="Calibri"/>
                        </a:rPr>
                        <a:t>Training Meeting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348338">
                <a:tc vMerge="1">
                  <a:txBody>
                    <a:bodyPr/>
                    <a:lstStyle/>
                    <a:p>
                      <a:endParaRPr lang="en-US"/>
                    </a:p>
                  </a:txBody>
                  <a:tcPr/>
                </a:tc>
                <a:tc>
                  <a:txBody>
                    <a:bodyPr/>
                    <a:lstStyle/>
                    <a:p>
                      <a:pPr algn="ctr" fontAlgn="ctr"/>
                      <a:r>
                        <a:rPr lang="en-US" sz="900" b="0" i="0" u="none" strike="noStrike">
                          <a:solidFill>
                            <a:srgbClr val="000000"/>
                          </a:solidFill>
                          <a:latin typeface="Calibri"/>
                        </a:rPr>
                        <a:t>Control Shock</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Transport a Casualty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09763">
                <a:tc>
                  <a:txBody>
                    <a:bodyPr/>
                    <a:lstStyle/>
                    <a:p>
                      <a:pPr algn="ctr" fontAlgn="ctr"/>
                      <a:r>
                        <a:rPr lang="en-US" sz="900" b="1" i="0" u="none" strike="noStrike">
                          <a:solidFill>
                            <a:srgbClr val="000000"/>
                          </a:solidFill>
                          <a:latin typeface="Calibri"/>
                        </a:rPr>
                        <a:t>Leaders</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React to Found IED (while traveling)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CASEVAC / Recovery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CASEVAC / Recovery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React to IED Strike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dirty="0">
                          <a:solidFill>
                            <a:srgbClr val="000000"/>
                          </a:solidFill>
                          <a:latin typeface="Calibri"/>
                        </a:rPr>
                        <a:t>React to IED Strike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tr>
              <a:tr h="339842">
                <a:tc>
                  <a:txBody>
                    <a:bodyPr/>
                    <a:lstStyle/>
                    <a:p>
                      <a:pPr algn="ctr" fontAlgn="ctr"/>
                      <a:r>
                        <a:rPr lang="en-US" sz="900" b="1" i="0" u="none" strike="noStrike">
                          <a:solidFill>
                            <a:srgbClr val="000000"/>
                          </a:solidFill>
                          <a:latin typeface="Calibri"/>
                        </a:rPr>
                        <a:t>EOD</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Fuze ID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Fuze ID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Color codes and markings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UXO-Dropped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dirty="0">
                          <a:solidFill>
                            <a:srgbClr val="000000"/>
                          </a:solidFill>
                          <a:latin typeface="Calibri"/>
                        </a:rPr>
                        <a:t>UXO-Placed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vMerge="1">
                  <a:txBody>
                    <a:bodyPr/>
                    <a:lstStyle/>
                    <a:p>
                      <a:endParaRPr lang="en-US"/>
                    </a:p>
                  </a:txBody>
                  <a:tcPr/>
                </a:tc>
                <a:tc vMerge="1">
                  <a:txBody>
                    <a:bodyPr/>
                    <a:lstStyle/>
                    <a:p>
                      <a:endParaRPr lang="en-US"/>
                    </a:p>
                  </a:txBody>
                  <a:tcPr/>
                </a:tc>
              </a:tr>
              <a:tr h="169921">
                <a:tc>
                  <a:txBody>
                    <a:bodyPr/>
                    <a:lstStyle/>
                    <a:p>
                      <a:pPr algn="ctr" fontAlgn="b"/>
                      <a:r>
                        <a:rPr lang="en-US" sz="900" b="1" i="0" u="none" strike="noStrike">
                          <a:solidFill>
                            <a:srgbClr val="000000"/>
                          </a:solidFill>
                          <a:latin typeface="Calibri"/>
                        </a:rPr>
                        <a:t>DAY</a:t>
                      </a:r>
                    </a:p>
                  </a:txBody>
                  <a:tcPr marL="6412" marR="6412" marT="64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16-Jul-11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17-Jul-11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18-Jul-11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19-Jul-11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20-Jul-11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a:solidFill>
                            <a:srgbClr val="000000"/>
                          </a:solidFill>
                          <a:latin typeface="Calibri"/>
                        </a:rPr>
                        <a:t>21-Jul-11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900" b="1" i="0" u="none" strike="noStrike" dirty="0">
                          <a:solidFill>
                            <a:srgbClr val="000000"/>
                          </a:solidFill>
                          <a:latin typeface="Calibri"/>
                        </a:rPr>
                        <a:t>22-Jul-11</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39842">
                <a:tc rowSpan="2">
                  <a:txBody>
                    <a:bodyPr/>
                    <a:lstStyle/>
                    <a:p>
                      <a:pPr algn="ctr" fontAlgn="ctr"/>
                      <a:r>
                        <a:rPr lang="en-US" sz="900" b="1" i="0" u="none" strike="noStrike">
                          <a:solidFill>
                            <a:srgbClr val="000000"/>
                          </a:solidFill>
                          <a:latin typeface="Calibri"/>
                        </a:rPr>
                        <a:t>Week 10</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n-US" sz="900" b="0" i="0" u="none" strike="noStrike">
                          <a:solidFill>
                            <a:srgbClr val="000000"/>
                          </a:solidFill>
                          <a:latin typeface="Calibri"/>
                        </a:rPr>
                        <a:t>IED Overview, IED Principles, and IED Detection</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5 / 25 Drill</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PE- Dismounted IED Recognition Lane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PE- Mounted IED Recognition Lane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PE- Mounted IED Recognition Lane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Command Maintenance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dirty="0">
                          <a:solidFill>
                            <a:srgbClr val="000000"/>
                          </a:solidFill>
                          <a:latin typeface="Calibri"/>
                        </a:rPr>
                        <a:t>Non-Training Day</a:t>
                      </a:r>
                    </a:p>
                  </a:txBody>
                  <a:tcPr marL="6412" marR="6412" marT="64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24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ctr" fontAlgn="ctr"/>
                      <a:r>
                        <a:rPr lang="en-US" sz="900" b="0" i="0" u="none" strike="noStrike" dirty="0">
                          <a:solidFill>
                            <a:srgbClr val="000000"/>
                          </a:solidFill>
                          <a:latin typeface="Calibri"/>
                        </a:rPr>
                        <a:t>Training Meeting</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331347">
                <a:tc>
                  <a:txBody>
                    <a:bodyPr/>
                    <a:lstStyle/>
                    <a:p>
                      <a:pPr algn="ctr" fontAlgn="ctr"/>
                      <a:r>
                        <a:rPr lang="en-US" sz="900" b="1" i="0" u="none" strike="noStrike">
                          <a:solidFill>
                            <a:srgbClr val="000000"/>
                          </a:solidFill>
                          <a:latin typeface="Calibri"/>
                        </a:rPr>
                        <a:t>Leaders</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Hasty Route Clearance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Hasty Route Clearance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Deliberate Route Clearance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a:solidFill>
                            <a:srgbClr val="000000"/>
                          </a:solidFill>
                          <a:latin typeface="Calibri"/>
                        </a:rPr>
                        <a:t>Deliberate Route Clearance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900" b="0" i="0" u="none" strike="noStrike" dirty="0">
                          <a:solidFill>
                            <a:srgbClr val="000000"/>
                          </a:solidFill>
                          <a:latin typeface="Calibri"/>
                        </a:rPr>
                        <a:t>Deliberate Route Clearance</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tr>
              <a:tr h="339842">
                <a:tc>
                  <a:txBody>
                    <a:bodyPr/>
                    <a:lstStyle/>
                    <a:p>
                      <a:pPr algn="ctr" fontAlgn="ctr"/>
                      <a:r>
                        <a:rPr lang="en-US" sz="900" b="1" i="0" u="none" strike="noStrike" dirty="0">
                          <a:solidFill>
                            <a:srgbClr val="000000"/>
                          </a:solidFill>
                          <a:latin typeface="Calibri"/>
                        </a:rPr>
                        <a:t>EOD</a:t>
                      </a:r>
                    </a:p>
                  </a:txBody>
                  <a:tcPr marL="6412" marR="6412" marT="64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UXO-Projected</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UXO-Thrown</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IED Safety</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IEDs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dirty="0">
                          <a:solidFill>
                            <a:srgbClr val="000000"/>
                          </a:solidFill>
                          <a:latin typeface="Calibri"/>
                        </a:rPr>
                        <a:t>Recon Procedures</a:t>
                      </a:r>
                    </a:p>
                  </a:txBody>
                  <a:tcPr marL="6412" marR="6412" marT="64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vMerge="1">
                  <a:txBody>
                    <a:bodyPr/>
                    <a:lstStyle/>
                    <a:p>
                      <a:endParaRPr lang="en-US"/>
                    </a:p>
                  </a:txBody>
                  <a:tcPr/>
                </a:tc>
                <a:tc vMerge="1">
                  <a:txBody>
                    <a:bodyPr/>
                    <a:lstStyle/>
                    <a:p>
                      <a:endParaRPr lang="en-US"/>
                    </a:p>
                  </a:txBody>
                  <a:tcPr/>
                </a:tc>
              </a:tr>
            </a:tbl>
          </a:graphicData>
        </a:graphic>
      </p:graphicFrame>
      <p:sp>
        <p:nvSpPr>
          <p:cNvPr id="3" name="TextBox 9"/>
          <p:cNvSpPr txBox="1">
            <a:spLocks noChangeArrowheads="1"/>
          </p:cNvSpPr>
          <p:nvPr/>
        </p:nvSpPr>
        <p:spPr bwMode="auto">
          <a:xfrm>
            <a:off x="2362200" y="609600"/>
            <a:ext cx="4475163" cy="461963"/>
          </a:xfrm>
          <a:prstGeom prst="rect">
            <a:avLst/>
          </a:prstGeom>
          <a:noFill/>
          <a:ln w="9525">
            <a:noFill/>
            <a:miter lim="800000"/>
            <a:headEnd/>
            <a:tailEnd/>
          </a:ln>
        </p:spPr>
        <p:txBody>
          <a:bodyPr wrap="none">
            <a:spAutoFit/>
          </a:bodyPr>
          <a:lstStyle/>
          <a:p>
            <a:r>
              <a:rPr lang="en-US" sz="2400" b="1">
                <a:latin typeface="Calibri" pitchFamily="34" charset="0"/>
              </a:rPr>
              <a:t>CFC RCC Training Plan Weeks 8-10</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089026"/>
          <a:ext cx="7467600" cy="5311773"/>
        </p:xfrm>
        <a:graphic>
          <a:graphicData uri="http://schemas.openxmlformats.org/drawingml/2006/table">
            <a:tbl>
              <a:tblPr/>
              <a:tblGrid>
                <a:gridCol w="933450"/>
                <a:gridCol w="933450"/>
                <a:gridCol w="933450"/>
                <a:gridCol w="933450"/>
                <a:gridCol w="933450"/>
                <a:gridCol w="933450"/>
                <a:gridCol w="933450"/>
                <a:gridCol w="933450"/>
              </a:tblGrid>
              <a:tr h="166152">
                <a:tc>
                  <a:txBody>
                    <a:bodyPr/>
                    <a:lstStyle/>
                    <a:p>
                      <a:pPr algn="ctr" fontAlgn="b"/>
                      <a:r>
                        <a:rPr lang="en-US" sz="900" b="1" i="0" u="none" strike="noStrike" dirty="0">
                          <a:solidFill>
                            <a:srgbClr val="000000"/>
                          </a:solidFill>
                          <a:latin typeface="Calibri"/>
                        </a:rPr>
                        <a:t>DAY</a:t>
                      </a:r>
                    </a:p>
                  </a:txBody>
                  <a:tcPr marL="6369" marR="6369" marT="636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dirty="0">
                          <a:solidFill>
                            <a:srgbClr val="000000"/>
                          </a:solidFill>
                          <a:latin typeface="Calibri"/>
                        </a:rPr>
                        <a:t>23-Jul-11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24-Jul-11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25-Jul-11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26-Jul-11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27-Jul-11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28-Jul-11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29-Jul-11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r>
              <a:tr h="300734">
                <a:tc rowSpan="2">
                  <a:txBody>
                    <a:bodyPr/>
                    <a:lstStyle/>
                    <a:p>
                      <a:pPr algn="ctr" fontAlgn="ctr"/>
                      <a:r>
                        <a:rPr lang="en-US" sz="900" b="1" i="0" u="none" strike="noStrike" dirty="0">
                          <a:solidFill>
                            <a:srgbClr val="000000"/>
                          </a:solidFill>
                          <a:latin typeface="Calibri"/>
                        </a:rPr>
                        <a:t>Week 11</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rowSpan="2">
                  <a:txBody>
                    <a:bodyPr/>
                    <a:lstStyle/>
                    <a:p>
                      <a:pPr algn="ctr" fontAlgn="ctr"/>
                      <a:r>
                        <a:rPr lang="en-US" sz="900" b="0" i="0" u="none" strike="noStrike" dirty="0">
                          <a:solidFill>
                            <a:srgbClr val="000000"/>
                          </a:solidFill>
                          <a:latin typeface="Calibri"/>
                        </a:rPr>
                        <a:t>Rally Points &amp; TAA</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React to Ambush and Indirect Fire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Rehearsal- CASEVAC / Recovery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React to Found IED (while traveling)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React to IED Strike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Command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621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900" b="0" i="0" u="none" strike="noStrike">
                          <a:solidFill>
                            <a:srgbClr val="000000"/>
                          </a:solidFill>
                          <a:latin typeface="Calibri"/>
                        </a:rPr>
                        <a:t>Training Meeting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332304">
                <a:tc>
                  <a:txBody>
                    <a:bodyPr/>
                    <a:lstStyle/>
                    <a:p>
                      <a:pPr algn="ctr" fontAlgn="ctr"/>
                      <a:r>
                        <a:rPr lang="en-US" sz="900" b="1" i="0" u="none" strike="noStrike">
                          <a:solidFill>
                            <a:srgbClr val="000000"/>
                          </a:solidFill>
                          <a:latin typeface="Calibri"/>
                        </a:rPr>
                        <a:t>EOD</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IED/UXO 9 Line Report</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dirty="0">
                          <a:solidFill>
                            <a:srgbClr val="000000"/>
                          </a:solidFill>
                          <a:latin typeface="Calibri"/>
                        </a:rPr>
                        <a:t>Recon Procedures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Recon Procedures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Recon Procedures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Recon Procedures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vMerge="1">
                  <a:txBody>
                    <a:bodyPr/>
                    <a:lstStyle/>
                    <a:p>
                      <a:endParaRPr lang="en-US"/>
                    </a:p>
                  </a:txBody>
                  <a:tcPr/>
                </a:tc>
                <a:tc vMerge="1">
                  <a:txBody>
                    <a:bodyPr/>
                    <a:lstStyle/>
                    <a:p>
                      <a:endParaRPr lang="en-US"/>
                    </a:p>
                  </a:txBody>
                  <a:tcPr/>
                </a:tc>
              </a:tr>
              <a:tr h="166152">
                <a:tc>
                  <a:txBody>
                    <a:bodyPr/>
                    <a:lstStyle/>
                    <a:p>
                      <a:pPr algn="ctr" fontAlgn="t"/>
                      <a:r>
                        <a:rPr lang="en-US" sz="900" b="1" i="0" u="none" strike="noStrike">
                          <a:solidFill>
                            <a:srgbClr val="000000"/>
                          </a:solidFill>
                          <a:latin typeface="Calibri"/>
                        </a:rPr>
                        <a:t>DAY</a:t>
                      </a:r>
                    </a:p>
                  </a:txBody>
                  <a:tcPr marL="6369" marR="6369" marT="6369"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30-Jul-11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dirty="0">
                          <a:solidFill>
                            <a:srgbClr val="000000"/>
                          </a:solidFill>
                          <a:latin typeface="Calibri"/>
                        </a:rPr>
                        <a:t>31-Jul-11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1-Aug-11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2-Aug-11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3-Aug-11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4-Aug-11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5-Aug-11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r>
              <a:tr h="300734">
                <a:tc rowSpan="2">
                  <a:txBody>
                    <a:bodyPr/>
                    <a:lstStyle/>
                    <a:p>
                      <a:pPr algn="ctr" fontAlgn="ctr"/>
                      <a:r>
                        <a:rPr lang="en-US" sz="900" b="1" i="0" u="none" strike="noStrike">
                          <a:solidFill>
                            <a:srgbClr val="000000"/>
                          </a:solidFill>
                          <a:latin typeface="Calibri"/>
                        </a:rPr>
                        <a:t>Week 12</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rowSpan="2">
                  <a:txBody>
                    <a:bodyPr/>
                    <a:lstStyle/>
                    <a:p>
                      <a:pPr algn="ctr" fontAlgn="ctr"/>
                      <a:r>
                        <a:rPr lang="en-US" sz="900" b="0" i="0" u="none" strike="noStrike">
                          <a:solidFill>
                            <a:srgbClr val="000000"/>
                          </a:solidFill>
                          <a:latin typeface="Calibri"/>
                        </a:rPr>
                        <a:t>Traffic Control Points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C-IED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C-IED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Hasty Route Recon/Clearance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Hasty Route Recon/Clearance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CMD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621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900" b="0" i="0" u="none" strike="noStrike">
                          <a:solidFill>
                            <a:srgbClr val="000000"/>
                          </a:solidFill>
                          <a:latin typeface="Calibri"/>
                        </a:rPr>
                        <a:t>Training Meeting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66152">
                <a:tc>
                  <a:txBody>
                    <a:bodyPr/>
                    <a:lstStyle/>
                    <a:p>
                      <a:pPr algn="ctr" fontAlgn="ctr"/>
                      <a:r>
                        <a:rPr lang="en-US" sz="900" b="1" i="0" u="none" strike="noStrike">
                          <a:solidFill>
                            <a:srgbClr val="000000"/>
                          </a:solidFill>
                          <a:latin typeface="Calibri"/>
                        </a:rPr>
                        <a:t>EOD</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Bombsuit Class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Bombsuit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dirty="0">
                          <a:solidFill>
                            <a:srgbClr val="000000"/>
                          </a:solidFill>
                          <a:latin typeface="Calibri"/>
                        </a:rPr>
                        <a:t>Robot Class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0" i="0" u="none" strike="noStrike">
                          <a:solidFill>
                            <a:srgbClr val="000000"/>
                          </a:solidFill>
                          <a:latin typeface="Calibri"/>
                        </a:rPr>
                        <a:t>Robot PE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a:txBody>
                    <a:bodyPr/>
                    <a:lstStyle/>
                    <a:p>
                      <a:pPr algn="ctr" fontAlgn="ctr"/>
                      <a:r>
                        <a:rPr lang="en-US" sz="900" b="1" i="0" u="none" strike="noStrike">
                          <a:solidFill>
                            <a:srgbClr val="000000"/>
                          </a:solidFill>
                          <a:latin typeface="Calibri"/>
                        </a:rPr>
                        <a:t>EOC TEST</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vMerge="1">
                  <a:txBody>
                    <a:bodyPr/>
                    <a:lstStyle/>
                    <a:p>
                      <a:endParaRPr lang="en-US"/>
                    </a:p>
                  </a:txBody>
                  <a:tcPr/>
                </a:tc>
                <a:tc vMerge="1">
                  <a:txBody>
                    <a:bodyPr/>
                    <a:lstStyle/>
                    <a:p>
                      <a:endParaRPr lang="en-US"/>
                    </a:p>
                  </a:txBody>
                  <a:tcPr/>
                </a:tc>
              </a:tr>
              <a:tr h="166152">
                <a:tc>
                  <a:txBody>
                    <a:bodyPr/>
                    <a:lstStyle/>
                    <a:p>
                      <a:pPr algn="ctr" fontAlgn="b"/>
                      <a:r>
                        <a:rPr lang="en-US" sz="900" b="1" i="0" u="none" strike="noStrike">
                          <a:solidFill>
                            <a:srgbClr val="000000"/>
                          </a:solidFill>
                          <a:latin typeface="Calibri"/>
                        </a:rPr>
                        <a:t>DAY</a:t>
                      </a:r>
                    </a:p>
                  </a:txBody>
                  <a:tcPr marL="6369" marR="6369" marT="636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6-Aug-11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7-Aug-11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dirty="0">
                          <a:solidFill>
                            <a:srgbClr val="000000"/>
                          </a:solidFill>
                          <a:latin typeface="Calibri"/>
                        </a:rPr>
                        <a:t>8-Aug-11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9-Aug-11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10-Aug-11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11-Aug-11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en-US" sz="900" b="1" i="0" u="none" strike="noStrike">
                          <a:solidFill>
                            <a:srgbClr val="000000"/>
                          </a:solidFill>
                          <a:latin typeface="Calibri"/>
                        </a:rPr>
                        <a:t>12-Aug-11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r>
              <a:tr h="332304">
                <a:tc rowSpan="3">
                  <a:txBody>
                    <a:bodyPr/>
                    <a:lstStyle/>
                    <a:p>
                      <a:pPr algn="ctr" fontAlgn="ctr"/>
                      <a:r>
                        <a:rPr lang="en-US" sz="900" b="1" i="0" u="none" strike="noStrike">
                          <a:solidFill>
                            <a:srgbClr val="000000"/>
                          </a:solidFill>
                          <a:latin typeface="Calibri"/>
                        </a:rPr>
                        <a:t>Week 13</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rowSpan="2">
                  <a:txBody>
                    <a:bodyPr/>
                    <a:lstStyle/>
                    <a:p>
                      <a:pPr algn="ctr" fontAlgn="ctr"/>
                      <a:r>
                        <a:rPr lang="en-US" sz="900" b="0" i="0" u="none" strike="noStrike">
                          <a:solidFill>
                            <a:srgbClr val="000000"/>
                          </a:solidFill>
                          <a:latin typeface="Calibri"/>
                        </a:rPr>
                        <a:t>Route Clearance Battle Books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Route Clearance Battle Books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Deliberate Route Recon/Clearance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Deliberate Route Recon/Clearance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Deliberate Route Recon/Clearance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Command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64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900" b="0" i="0" u="none" strike="noStrike">
                          <a:solidFill>
                            <a:srgbClr val="000000"/>
                          </a:solidFill>
                          <a:latin typeface="Calibri"/>
                        </a:rPr>
                        <a:t>Training Meeting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66152">
                <a:tc vMerge="1">
                  <a:txBody>
                    <a:bodyPr/>
                    <a:lstStyle/>
                    <a:p>
                      <a:endParaRPr lang="en-US"/>
                    </a:p>
                  </a:txBody>
                  <a:tcPr/>
                </a:tc>
                <a:tc gridSpan="5">
                  <a:txBody>
                    <a:bodyPr/>
                    <a:lstStyle/>
                    <a:p>
                      <a:pPr algn="ctr" fontAlgn="ctr"/>
                      <a:r>
                        <a:rPr lang="en-US" sz="900" b="0" i="0" u="none" strike="noStrike" dirty="0">
                          <a:solidFill>
                            <a:srgbClr val="000000"/>
                          </a:solidFill>
                          <a:latin typeface="Calibri"/>
                        </a:rPr>
                        <a:t>Re-introduce EOD Candidates into Route 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166152">
                <a:tc>
                  <a:txBody>
                    <a:bodyPr/>
                    <a:lstStyle/>
                    <a:p>
                      <a:pPr algn="ctr" fontAlgn="b"/>
                      <a:r>
                        <a:rPr lang="en-US" sz="900" b="1" i="0" u="none" strike="noStrike">
                          <a:solidFill>
                            <a:srgbClr val="000000"/>
                          </a:solidFill>
                          <a:latin typeface="Calibri"/>
                        </a:rPr>
                        <a:t>DAY</a:t>
                      </a:r>
                    </a:p>
                  </a:txBody>
                  <a:tcPr marL="6369" marR="6369" marT="636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13-Aug-11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14-Aug-11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15-Aug-11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dirty="0">
                          <a:solidFill>
                            <a:srgbClr val="000000"/>
                          </a:solidFill>
                          <a:latin typeface="Calibri"/>
                        </a:rPr>
                        <a:t>16-Aug-11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17-Aug-11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18-Aug-11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19-Aug-11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r>
              <a:tr h="332304">
                <a:tc rowSpan="3">
                  <a:txBody>
                    <a:bodyPr/>
                    <a:lstStyle/>
                    <a:p>
                      <a:pPr algn="ctr" fontAlgn="ctr"/>
                      <a:r>
                        <a:rPr lang="en-US" sz="900" b="1" i="0" u="none" strike="noStrike">
                          <a:solidFill>
                            <a:srgbClr val="000000"/>
                          </a:solidFill>
                          <a:latin typeface="Calibri"/>
                        </a:rPr>
                        <a:t>Week 14</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rowSpan="2">
                  <a:txBody>
                    <a:bodyPr/>
                    <a:lstStyle/>
                    <a:p>
                      <a:pPr algn="ctr" fontAlgn="ctr"/>
                      <a:r>
                        <a:rPr lang="en-US" sz="900" b="0" i="0" u="none" strike="noStrike">
                          <a:solidFill>
                            <a:srgbClr val="000000"/>
                          </a:solidFill>
                          <a:latin typeface="Calibri"/>
                        </a:rPr>
                        <a:t>Troop Leading Proceedures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Mission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Troop Leading Proceedures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Mission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err="1">
                          <a:solidFill>
                            <a:srgbClr val="000000"/>
                          </a:solidFill>
                          <a:latin typeface="Calibri"/>
                        </a:rPr>
                        <a:t>Medevac</a:t>
                      </a:r>
                      <a:r>
                        <a:rPr lang="en-US" sz="900" b="0" i="0" u="none" strike="noStrike" dirty="0">
                          <a:solidFill>
                            <a:srgbClr val="000000"/>
                          </a:solidFill>
                          <a:latin typeface="Calibri"/>
                        </a:rPr>
                        <a:t> </a:t>
                      </a:r>
                      <a:r>
                        <a:rPr lang="en-US" sz="900" b="0" i="0" u="none" strike="noStrike" dirty="0" err="1">
                          <a:solidFill>
                            <a:srgbClr val="000000"/>
                          </a:solidFill>
                          <a:latin typeface="Calibri"/>
                        </a:rPr>
                        <a:t>Proceedures</a:t>
                      </a:r>
                      <a:endParaRPr lang="en-US" sz="900" b="0" i="0" u="none" strike="noStrike" dirty="0">
                        <a:solidFill>
                          <a:srgbClr val="000000"/>
                        </a:solidFill>
                        <a:latin typeface="Calibri"/>
                      </a:endParaRP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Command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43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900" b="0" i="0" u="none" strike="noStrike">
                          <a:solidFill>
                            <a:srgbClr val="000000"/>
                          </a:solidFill>
                          <a:latin typeface="Calibri"/>
                        </a:rPr>
                        <a:t>Training Meeting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66152">
                <a:tc vMerge="1">
                  <a:txBody>
                    <a:bodyPr/>
                    <a:lstStyle/>
                    <a:p>
                      <a:endParaRPr lang="en-US"/>
                    </a:p>
                  </a:txBody>
                  <a:tcPr/>
                </a:tc>
                <a:tc gridSpan="5">
                  <a:txBody>
                    <a:bodyPr/>
                    <a:lstStyle/>
                    <a:p>
                      <a:pPr algn="ctr" fontAlgn="ctr"/>
                      <a:r>
                        <a:rPr lang="en-US" sz="900" b="0" i="0" u="none" strike="noStrike" dirty="0">
                          <a:solidFill>
                            <a:srgbClr val="000000"/>
                          </a:solidFill>
                          <a:latin typeface="Calibri"/>
                        </a:rPr>
                        <a:t>Re-introduce EOD Candidates into Route 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166152">
                <a:tc>
                  <a:txBody>
                    <a:bodyPr/>
                    <a:lstStyle/>
                    <a:p>
                      <a:pPr algn="ctr" fontAlgn="b"/>
                      <a:r>
                        <a:rPr lang="en-US" sz="900" b="1" i="0" u="none" strike="noStrike">
                          <a:solidFill>
                            <a:srgbClr val="000000"/>
                          </a:solidFill>
                          <a:latin typeface="Calibri"/>
                        </a:rPr>
                        <a:t>DAY </a:t>
                      </a:r>
                    </a:p>
                  </a:txBody>
                  <a:tcPr marL="6369" marR="6369" marT="636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20-Aug-11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21-Aug-11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22-Aug-11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23-Aug-11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dirty="0">
                          <a:solidFill>
                            <a:srgbClr val="000000"/>
                          </a:solidFill>
                          <a:latin typeface="Calibri"/>
                        </a:rPr>
                        <a:t>24-Aug-11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25-Aug-11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26-Aug-11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r>
              <a:tr h="323995">
                <a:tc rowSpan="3">
                  <a:txBody>
                    <a:bodyPr/>
                    <a:lstStyle/>
                    <a:p>
                      <a:pPr algn="ctr" fontAlgn="ctr"/>
                      <a:r>
                        <a:rPr lang="en-US" sz="900" b="1" i="0" u="none" strike="noStrike">
                          <a:solidFill>
                            <a:srgbClr val="000000"/>
                          </a:solidFill>
                          <a:latin typeface="Calibri"/>
                        </a:rPr>
                        <a:t>Collective Week 15 Rehearsals</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rowSpan="2">
                  <a:txBody>
                    <a:bodyPr/>
                    <a:lstStyle/>
                    <a:p>
                      <a:pPr algn="ctr" fontAlgn="ctr"/>
                      <a:r>
                        <a:rPr lang="en-US" sz="900" b="0" i="0" u="none" strike="noStrike">
                          <a:solidFill>
                            <a:srgbClr val="000000"/>
                          </a:solidFill>
                          <a:latin typeface="Calibri"/>
                        </a:rPr>
                        <a:t>Troop Leading Proceedures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Mission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Troop Leading Proceedures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latin typeface="Calibri"/>
                        </a:rPr>
                        <a:t>Mission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SOP Refinement Final AAR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Command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a:solidFill>
                            <a:srgbClr val="000000"/>
                          </a:solidFill>
                          <a:latin typeface="Calibri"/>
                        </a:rPr>
                        <a:t>Non-Training Day</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15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solidFill>
                            <a:srgbClr val="000000"/>
                          </a:solidFill>
                          <a:latin typeface="Calibri"/>
                        </a:rPr>
                        <a:t>Validation Brief</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dirty="0">
                          <a:solidFill>
                            <a:srgbClr val="000000"/>
                          </a:solidFill>
                          <a:latin typeface="Calibri"/>
                        </a:rPr>
                        <a:t>Training Meeting</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66152">
                <a:tc vMerge="1">
                  <a:txBody>
                    <a:bodyPr/>
                    <a:lstStyle/>
                    <a:p>
                      <a:endParaRPr lang="en-US"/>
                    </a:p>
                  </a:txBody>
                  <a:tcPr/>
                </a:tc>
                <a:tc gridSpan="5">
                  <a:txBody>
                    <a:bodyPr/>
                    <a:lstStyle/>
                    <a:p>
                      <a:pPr algn="ctr" fontAlgn="ctr"/>
                      <a:r>
                        <a:rPr lang="en-US" sz="900" b="0" i="0" u="none" strike="noStrike" dirty="0">
                          <a:solidFill>
                            <a:srgbClr val="000000"/>
                          </a:solidFill>
                          <a:latin typeface="Calibri"/>
                        </a:rPr>
                        <a:t>Re-introduce EOD Candidates into Route 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166152">
                <a:tc>
                  <a:txBody>
                    <a:bodyPr/>
                    <a:lstStyle/>
                    <a:p>
                      <a:pPr algn="ctr" fontAlgn="b"/>
                      <a:r>
                        <a:rPr lang="en-US" sz="900" b="1" i="0" u="none" strike="noStrike">
                          <a:solidFill>
                            <a:srgbClr val="000000"/>
                          </a:solidFill>
                          <a:latin typeface="Calibri"/>
                        </a:rPr>
                        <a:t>DAY</a:t>
                      </a:r>
                    </a:p>
                  </a:txBody>
                  <a:tcPr marL="6369" marR="6369" marT="636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27-Aug-11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28-Aug-11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29-Aug-11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30-Aug-11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31-Aug-11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dirty="0">
                          <a:solidFill>
                            <a:srgbClr val="000000"/>
                          </a:solidFill>
                          <a:latin typeface="Calibri"/>
                        </a:rPr>
                        <a:t>1-Sep-11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n-US" sz="900" b="1" i="0" u="none" strike="noStrike">
                          <a:solidFill>
                            <a:srgbClr val="000000"/>
                          </a:solidFill>
                          <a:latin typeface="Calibri"/>
                        </a:rPr>
                        <a:t>2-Sep-11</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r>
              <a:tr h="174459">
                <a:tc rowSpan="5">
                  <a:txBody>
                    <a:bodyPr/>
                    <a:lstStyle/>
                    <a:p>
                      <a:pPr algn="ctr" fontAlgn="ctr"/>
                      <a:r>
                        <a:rPr lang="en-US" sz="900" b="1" i="0" u="none" strike="noStrike" dirty="0">
                          <a:solidFill>
                            <a:srgbClr val="000000"/>
                          </a:solidFill>
                          <a:latin typeface="Calibri"/>
                        </a:rPr>
                        <a:t>Collective Week 16 Validation</a:t>
                      </a:r>
                    </a:p>
                  </a:txBody>
                  <a:tcPr marL="6369" marR="6369" marT="636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l" fontAlgn="ctr"/>
                      <a:r>
                        <a:rPr lang="en-US" sz="900" b="0" i="0" u="none" strike="noStrike">
                          <a:solidFill>
                            <a:srgbClr val="000000"/>
                          </a:solidFill>
                          <a:latin typeface="Calibri"/>
                        </a:rPr>
                        <a:t>TLP- 203rd</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TLP- 205th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TLP-215th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900" b="0" i="0" u="none" strike="noStrike">
                          <a:solidFill>
                            <a:srgbClr val="000000"/>
                          </a:solidFill>
                          <a:latin typeface="Calibri"/>
                        </a:rPr>
                        <a:t>PAI/AAR</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900" b="0" i="0" u="none" strike="noStrike">
                          <a:solidFill>
                            <a:srgbClr val="000000"/>
                          </a:solidFill>
                          <a:latin typeface="Calibri"/>
                        </a:rPr>
                        <a:t>Graduate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5">
                  <a:txBody>
                    <a:bodyPr/>
                    <a:lstStyle/>
                    <a:p>
                      <a:pPr algn="ctr" fontAlgn="ctr"/>
                      <a:r>
                        <a:rPr lang="en-US" sz="900" b="0" i="0" u="none" strike="noStrike">
                          <a:solidFill>
                            <a:srgbClr val="000000"/>
                          </a:solidFill>
                          <a:latin typeface="Calibri"/>
                        </a:rPr>
                        <a:t>Deploy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rowSpan="5">
                  <a:txBody>
                    <a:bodyPr/>
                    <a:lstStyle/>
                    <a:p>
                      <a:pPr algn="ctr" fontAlgn="ctr"/>
                      <a:r>
                        <a:rPr lang="en-US" sz="900" b="0" i="0" u="none" strike="noStrike" dirty="0">
                          <a:solidFill>
                            <a:srgbClr val="000000"/>
                          </a:solidFill>
                          <a:latin typeface="Calibri"/>
                        </a:rPr>
                        <a:t> </a:t>
                      </a:r>
                    </a:p>
                  </a:txBody>
                  <a:tcPr marL="6369" marR="6369" marT="636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348919">
                <a:tc vMerge="1">
                  <a:txBody>
                    <a:bodyPr/>
                    <a:lstStyle/>
                    <a:p>
                      <a:endParaRPr lang="en-US"/>
                    </a:p>
                  </a:txBody>
                  <a:tcPr/>
                </a:tc>
                <a:tc>
                  <a:txBody>
                    <a:bodyPr/>
                    <a:lstStyle/>
                    <a:p>
                      <a:pPr algn="l" fontAlgn="ctr"/>
                      <a:r>
                        <a:rPr lang="en-US" sz="900" b="0" i="0" u="none" strike="noStrike">
                          <a:solidFill>
                            <a:srgbClr val="000000"/>
                          </a:solidFill>
                          <a:latin typeface="Calibri"/>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Validation Mission-203rd</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Validation Mission-205th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Validation Mission-215th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900" b="0" i="0" u="none" strike="noStrike" dirty="0">
                          <a:solidFill>
                            <a:srgbClr val="000000"/>
                          </a:solidFill>
                          <a:latin typeface="Calibri"/>
                        </a:rPr>
                        <a:t>CMD Maintenance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vMerge="1">
                  <a:txBody>
                    <a:bodyPr/>
                    <a:lstStyle/>
                    <a:p>
                      <a:endParaRPr lang="en-US"/>
                    </a:p>
                  </a:txBody>
                  <a:tcPr/>
                </a:tc>
                <a:tc vMerge="1">
                  <a:txBody>
                    <a:bodyPr/>
                    <a:lstStyle/>
                    <a:p>
                      <a:endParaRPr lang="en-US"/>
                    </a:p>
                  </a:txBody>
                  <a:tcPr/>
                </a:tc>
              </a:tr>
              <a:tr h="174459">
                <a:tc vMerge="1">
                  <a:txBody>
                    <a:bodyPr/>
                    <a:lstStyle/>
                    <a:p>
                      <a:endParaRPr lang="en-US"/>
                    </a:p>
                  </a:txBody>
                  <a:tcPr/>
                </a:tc>
                <a:tc>
                  <a:txBody>
                    <a:bodyPr/>
                    <a:lstStyle/>
                    <a:p>
                      <a:pPr algn="l" fontAlgn="ctr"/>
                      <a:r>
                        <a:rPr lang="en-US" sz="900" b="0" i="0" u="none" strike="noStrike">
                          <a:solidFill>
                            <a:srgbClr val="000000"/>
                          </a:solidFill>
                          <a:latin typeface="Calibri"/>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AAR-203rd</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AAR-205th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900" b="0" i="0" u="none" strike="noStrike" dirty="0">
                          <a:solidFill>
                            <a:srgbClr val="000000"/>
                          </a:solidFill>
                          <a:latin typeface="Calibri"/>
                        </a:rPr>
                        <a:t>AAR-215th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vMerge="1">
                  <a:txBody>
                    <a:bodyPr/>
                    <a:lstStyle/>
                    <a:p>
                      <a:endParaRPr lang="en-US"/>
                    </a:p>
                  </a:txBody>
                  <a:tcPr/>
                </a:tc>
                <a:tc vMerge="1">
                  <a:txBody>
                    <a:bodyPr/>
                    <a:lstStyle/>
                    <a:p>
                      <a:endParaRPr lang="en-US"/>
                    </a:p>
                  </a:txBody>
                  <a:tcPr/>
                </a:tc>
              </a:tr>
              <a:tr h="249227">
                <a:tc vMerge="1">
                  <a:txBody>
                    <a:bodyPr/>
                    <a:lstStyle/>
                    <a:p>
                      <a:endParaRPr lang="en-US"/>
                    </a:p>
                  </a:txBody>
                  <a:tcPr/>
                </a:tc>
                <a:tc>
                  <a:txBody>
                    <a:bodyPr/>
                    <a:lstStyle/>
                    <a:p>
                      <a:pPr algn="l" fontAlgn="b"/>
                      <a:r>
                        <a:rPr lang="en-US" sz="900" b="0" i="0" u="none" strike="noStrike" dirty="0">
                          <a:solidFill>
                            <a:srgbClr val="000000"/>
                          </a:solidFill>
                          <a:latin typeface="Calibri"/>
                        </a:rPr>
                        <a:t>Pre-</a:t>
                      </a:r>
                      <a:r>
                        <a:rPr lang="en-US" sz="900" b="0" i="0" u="none" strike="noStrike" dirty="0" err="1">
                          <a:solidFill>
                            <a:srgbClr val="000000"/>
                          </a:solidFill>
                          <a:latin typeface="Calibri"/>
                        </a:rPr>
                        <a:t>dep</a:t>
                      </a:r>
                      <a:r>
                        <a:rPr lang="en-US" sz="900" b="0" i="0" u="none" strike="noStrike" dirty="0">
                          <a:solidFill>
                            <a:srgbClr val="000000"/>
                          </a:solidFill>
                          <a:latin typeface="Calibri"/>
                        </a:rPr>
                        <a:t> 205th</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b"/>
                      <a:r>
                        <a:rPr lang="en-US" sz="900" b="0" i="0" u="none" strike="noStrike" dirty="0">
                          <a:solidFill>
                            <a:srgbClr val="000000"/>
                          </a:solidFill>
                          <a:latin typeface="Calibri"/>
                        </a:rPr>
                        <a:t>Pre-</a:t>
                      </a:r>
                      <a:r>
                        <a:rPr lang="en-US" sz="900" b="0" i="0" u="none" strike="noStrike" dirty="0" err="1">
                          <a:solidFill>
                            <a:srgbClr val="000000"/>
                          </a:solidFill>
                          <a:latin typeface="Calibri"/>
                        </a:rPr>
                        <a:t>dep</a:t>
                      </a:r>
                      <a:r>
                        <a:rPr lang="en-US" sz="900" b="0" i="0" u="none" strike="noStrike" dirty="0">
                          <a:solidFill>
                            <a:srgbClr val="000000"/>
                          </a:solidFill>
                          <a:latin typeface="Calibri"/>
                        </a:rPr>
                        <a:t> 215th</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b"/>
                      <a:r>
                        <a:rPr lang="en-US" sz="900" b="0" i="0" u="none" strike="noStrike">
                          <a:solidFill>
                            <a:srgbClr val="000000"/>
                          </a:solidFill>
                          <a:latin typeface="Calibri"/>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b"/>
                      <a:r>
                        <a:rPr lang="en-US" sz="900" b="0" i="0" u="none" strike="noStrike">
                          <a:solidFill>
                            <a:srgbClr val="000000"/>
                          </a:solidFill>
                          <a:latin typeface="Calibri"/>
                        </a:rPr>
                        <a:t>Pre-dep 203rd</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b"/>
                      <a:r>
                        <a:rPr lang="en-US" sz="900" b="0" i="0" u="none" strike="noStrike">
                          <a:solidFill>
                            <a:srgbClr val="000000"/>
                          </a:solidFill>
                          <a:latin typeface="Calibri"/>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vMerge="1">
                  <a:txBody>
                    <a:bodyPr/>
                    <a:lstStyle/>
                    <a:p>
                      <a:endParaRPr lang="en-US"/>
                    </a:p>
                  </a:txBody>
                  <a:tcPr/>
                </a:tc>
                <a:tc vMerge="1">
                  <a:txBody>
                    <a:bodyPr/>
                    <a:lstStyle/>
                    <a:p>
                      <a:endParaRPr lang="en-US"/>
                    </a:p>
                  </a:txBody>
                  <a:tcPr/>
                </a:tc>
              </a:tr>
              <a:tr h="166152">
                <a:tc vMerge="1">
                  <a:txBody>
                    <a:bodyPr/>
                    <a:lstStyle/>
                    <a:p>
                      <a:endParaRPr lang="en-US"/>
                    </a:p>
                  </a:txBody>
                  <a:tcPr/>
                </a:tc>
                <a:tc gridSpan="5">
                  <a:txBody>
                    <a:bodyPr/>
                    <a:lstStyle/>
                    <a:p>
                      <a:pPr algn="ctr" fontAlgn="ctr"/>
                      <a:r>
                        <a:rPr lang="en-US" sz="900" b="0" i="0" u="none" strike="noStrike" dirty="0">
                          <a:solidFill>
                            <a:srgbClr val="000000"/>
                          </a:solidFill>
                          <a:latin typeface="Calibri"/>
                        </a:rPr>
                        <a:t>Re-introduce EOD Candidates into Route Clearance Drills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 name="TextBox 7"/>
          <p:cNvSpPr txBox="1">
            <a:spLocks noChangeArrowheads="1"/>
          </p:cNvSpPr>
          <p:nvPr/>
        </p:nvSpPr>
        <p:spPr bwMode="auto">
          <a:xfrm>
            <a:off x="2286000" y="609600"/>
            <a:ext cx="4630738" cy="461962"/>
          </a:xfrm>
          <a:prstGeom prst="rect">
            <a:avLst/>
          </a:prstGeom>
          <a:noFill/>
          <a:ln w="9525">
            <a:noFill/>
            <a:miter lim="800000"/>
            <a:headEnd/>
            <a:tailEnd/>
          </a:ln>
        </p:spPr>
        <p:txBody>
          <a:bodyPr wrap="none">
            <a:spAutoFit/>
          </a:bodyPr>
          <a:lstStyle/>
          <a:p>
            <a:r>
              <a:rPr lang="en-US" sz="2400" b="1">
                <a:latin typeface="Calibri" pitchFamily="34" charset="0"/>
              </a:rPr>
              <a:t>CFC RCC Training Plan Weeks 11-16</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3071813" y="685800"/>
            <a:ext cx="2795587" cy="584200"/>
          </a:xfrm>
          <a:prstGeom prst="rect">
            <a:avLst/>
          </a:prstGeom>
          <a:noFill/>
          <a:ln w="9525">
            <a:noFill/>
            <a:miter lim="800000"/>
            <a:headEnd/>
            <a:tailEnd/>
          </a:ln>
        </p:spPr>
        <p:txBody>
          <a:bodyPr wrap="none">
            <a:spAutoFit/>
          </a:bodyPr>
          <a:lstStyle/>
          <a:p>
            <a:r>
              <a:rPr lang="en-US" sz="3200" b="1">
                <a:latin typeface="Calibri" pitchFamily="34" charset="0"/>
              </a:rPr>
              <a:t>Keys to Success</a:t>
            </a:r>
          </a:p>
        </p:txBody>
      </p:sp>
      <p:sp>
        <p:nvSpPr>
          <p:cNvPr id="3" name="TextBox 7"/>
          <p:cNvSpPr txBox="1">
            <a:spLocks noChangeArrowheads="1"/>
          </p:cNvSpPr>
          <p:nvPr/>
        </p:nvSpPr>
        <p:spPr bwMode="auto">
          <a:xfrm>
            <a:off x="1219200" y="1524000"/>
            <a:ext cx="6632575" cy="4894263"/>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Co-locate ANA RCC with Partner Unit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Always have same platoons work together</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Be prepared to assist with logistical sustainment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Focus on respect and positive relationships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Interpreter support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Partnering Assistance Visit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T3 Development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371600" y="1371600"/>
            <a:ext cx="6453188" cy="584200"/>
          </a:xfrm>
          <a:prstGeom prst="rect">
            <a:avLst/>
          </a:prstGeom>
          <a:noFill/>
          <a:ln w="9525">
            <a:noFill/>
            <a:miter lim="800000"/>
            <a:headEnd/>
            <a:tailEnd/>
          </a:ln>
        </p:spPr>
        <p:txBody>
          <a:bodyPr wrap="none">
            <a:spAutoFit/>
          </a:bodyPr>
          <a:lstStyle/>
          <a:p>
            <a:r>
              <a:rPr lang="en-US" sz="3200" b="1">
                <a:latin typeface="Calibri" pitchFamily="34" charset="0"/>
              </a:rPr>
              <a:t>Co-locate ANA RCC with Partner Unit</a:t>
            </a:r>
          </a:p>
        </p:txBody>
      </p:sp>
      <p:sp>
        <p:nvSpPr>
          <p:cNvPr id="3" name="TextBox 7"/>
          <p:cNvSpPr txBox="1">
            <a:spLocks noChangeArrowheads="1"/>
          </p:cNvSpPr>
          <p:nvPr/>
        </p:nvSpPr>
        <p:spPr bwMode="auto">
          <a:xfrm>
            <a:off x="762000" y="2641600"/>
            <a:ext cx="7391400" cy="2678113"/>
          </a:xfrm>
          <a:prstGeom prst="rect">
            <a:avLst/>
          </a:prstGeom>
          <a:noFill/>
          <a:ln w="9525">
            <a:noFill/>
            <a:miter lim="800000"/>
            <a:headEnd/>
            <a:tailEnd/>
          </a:ln>
        </p:spPr>
        <p:txBody>
          <a:bodyPr>
            <a:spAutoFit/>
          </a:bodyPr>
          <a:lstStyle/>
          <a:p>
            <a:pPr>
              <a:buFont typeface="Arial" charset="0"/>
              <a:buChar char="•"/>
            </a:pPr>
            <a:r>
              <a:rPr lang="en-US" sz="2400">
                <a:latin typeface="Calibri" pitchFamily="34" charset="0"/>
              </a:rPr>
              <a:t>     The more interaction between units, the stronger the</a:t>
            </a:r>
          </a:p>
          <a:p>
            <a:r>
              <a:rPr lang="en-US" sz="2400">
                <a:latin typeface="Calibri" pitchFamily="34" charset="0"/>
              </a:rPr>
              <a:t>       relationship</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Accessibility will improve support and sustainment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Coalition support and attention will accelerate unit</a:t>
            </a:r>
          </a:p>
          <a:p>
            <a:r>
              <a:rPr lang="en-US" sz="2400">
                <a:latin typeface="Calibri" pitchFamily="34" charset="0"/>
              </a:rPr>
              <a:t>       development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919163" y="1549400"/>
            <a:ext cx="7386637" cy="584200"/>
          </a:xfrm>
          <a:prstGeom prst="rect">
            <a:avLst/>
          </a:prstGeom>
          <a:noFill/>
          <a:ln w="9525">
            <a:noFill/>
            <a:miter lim="800000"/>
            <a:headEnd/>
            <a:tailEnd/>
          </a:ln>
        </p:spPr>
        <p:txBody>
          <a:bodyPr wrap="none">
            <a:spAutoFit/>
          </a:bodyPr>
          <a:lstStyle/>
          <a:p>
            <a:r>
              <a:rPr lang="en-US" sz="3200" b="1">
                <a:latin typeface="Calibri" pitchFamily="34" charset="0"/>
              </a:rPr>
              <a:t>Always have same platoons work together</a:t>
            </a:r>
          </a:p>
        </p:txBody>
      </p:sp>
      <p:sp>
        <p:nvSpPr>
          <p:cNvPr id="3" name="TextBox 7"/>
          <p:cNvSpPr txBox="1">
            <a:spLocks noChangeArrowheads="1"/>
          </p:cNvSpPr>
          <p:nvPr/>
        </p:nvSpPr>
        <p:spPr bwMode="auto">
          <a:xfrm>
            <a:off x="533400" y="2819400"/>
            <a:ext cx="8056563" cy="2308225"/>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Junior leaders will develop their own relationships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Use collective rehearsals to prepare for missions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Develop teamwork and cohesion between coalition partner</a:t>
            </a:r>
          </a:p>
          <a:p>
            <a:r>
              <a:rPr lang="en-US" sz="2400">
                <a:latin typeface="Calibri" pitchFamily="34" charset="0"/>
              </a:rPr>
              <a:t>       and the ANA</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457200" y="1016000"/>
            <a:ext cx="8391525" cy="584200"/>
          </a:xfrm>
          <a:prstGeom prst="rect">
            <a:avLst/>
          </a:prstGeom>
          <a:noFill/>
          <a:ln w="9525">
            <a:noFill/>
            <a:miter lim="800000"/>
            <a:headEnd/>
            <a:tailEnd/>
          </a:ln>
        </p:spPr>
        <p:txBody>
          <a:bodyPr wrap="none">
            <a:spAutoFit/>
          </a:bodyPr>
          <a:lstStyle/>
          <a:p>
            <a:r>
              <a:rPr lang="en-US" sz="3200" b="1">
                <a:latin typeface="Calibri" pitchFamily="34" charset="0"/>
              </a:rPr>
              <a:t>Be prepared to assist with logistical sustainment</a:t>
            </a:r>
          </a:p>
        </p:txBody>
      </p:sp>
      <p:sp>
        <p:nvSpPr>
          <p:cNvPr id="3" name="TextBox 7"/>
          <p:cNvSpPr txBox="1">
            <a:spLocks noChangeArrowheads="1"/>
          </p:cNvSpPr>
          <p:nvPr/>
        </p:nvSpPr>
        <p:spPr bwMode="auto">
          <a:xfrm>
            <a:off x="487363" y="2017713"/>
            <a:ext cx="8121650" cy="4154487"/>
          </a:xfrm>
          <a:prstGeom prst="rect">
            <a:avLst/>
          </a:prstGeom>
          <a:noFill/>
          <a:ln w="9525">
            <a:noFill/>
            <a:miter lim="800000"/>
            <a:headEnd/>
            <a:tailEnd/>
          </a:ln>
        </p:spPr>
        <p:txBody>
          <a:bodyPr wrap="none">
            <a:spAutoFit/>
          </a:bodyPr>
          <a:lstStyle/>
          <a:p>
            <a:pPr>
              <a:buFont typeface="Arial" charset="0"/>
              <a:buChar char="•"/>
            </a:pPr>
            <a:r>
              <a:rPr lang="en-US" sz="2400" dirty="0">
                <a:latin typeface="Calibri" pitchFamily="34" charset="0"/>
              </a:rPr>
              <a:t>     The more support the ANA RCC receives, </a:t>
            </a:r>
          </a:p>
          <a:p>
            <a:r>
              <a:rPr lang="en-US" sz="2400" dirty="0">
                <a:latin typeface="Calibri" pitchFamily="34" charset="0"/>
              </a:rPr>
              <a:t>       the more engaged they will become</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ANA logistics can not support the OPTEMPO that </a:t>
            </a:r>
          </a:p>
          <a:p>
            <a:r>
              <a:rPr lang="en-US" sz="2400" dirty="0">
                <a:latin typeface="Calibri" pitchFamily="34" charset="0"/>
              </a:rPr>
              <a:t>       route clearance requires to gain the experience necessary </a:t>
            </a:r>
          </a:p>
          <a:p>
            <a:r>
              <a:rPr lang="en-US" sz="2400" dirty="0">
                <a:latin typeface="Calibri" pitchFamily="34" charset="0"/>
              </a:rPr>
              <a:t>       for independent operations</a:t>
            </a:r>
          </a:p>
          <a:p>
            <a:endParaRPr lang="en-US" sz="2400" dirty="0">
              <a:latin typeface="Calibri" pitchFamily="34" charset="0"/>
            </a:endParaRPr>
          </a:p>
          <a:p>
            <a:pPr>
              <a:buFont typeface="Arial" charset="0"/>
              <a:buChar char="•"/>
            </a:pPr>
            <a:r>
              <a:rPr lang="en-US" sz="2400" dirty="0">
                <a:latin typeface="Calibri" pitchFamily="34" charset="0"/>
              </a:rPr>
              <a:t>     Coalition support will result in a team oriented environment</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Request coalition fund support early, have the system in</a:t>
            </a:r>
          </a:p>
          <a:p>
            <a:r>
              <a:rPr lang="en-US" sz="2400" dirty="0">
                <a:latin typeface="Calibri" pitchFamily="34" charset="0"/>
              </a:rPr>
              <a:t>       place when the unit deploys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819150" y="1549400"/>
            <a:ext cx="7486650" cy="584200"/>
          </a:xfrm>
          <a:prstGeom prst="rect">
            <a:avLst/>
          </a:prstGeom>
          <a:noFill/>
          <a:ln w="9525">
            <a:noFill/>
            <a:miter lim="800000"/>
            <a:headEnd/>
            <a:tailEnd/>
          </a:ln>
        </p:spPr>
        <p:txBody>
          <a:bodyPr wrap="none">
            <a:spAutoFit/>
          </a:bodyPr>
          <a:lstStyle/>
          <a:p>
            <a:r>
              <a:rPr lang="en-US" sz="3200" b="1">
                <a:latin typeface="Calibri" pitchFamily="34" charset="0"/>
              </a:rPr>
              <a:t>Focus on respect and positive relationships</a:t>
            </a:r>
          </a:p>
        </p:txBody>
      </p:sp>
      <p:sp>
        <p:nvSpPr>
          <p:cNvPr id="3" name="TextBox 7"/>
          <p:cNvSpPr txBox="1">
            <a:spLocks noChangeArrowheads="1"/>
          </p:cNvSpPr>
          <p:nvPr/>
        </p:nvSpPr>
        <p:spPr bwMode="auto">
          <a:xfrm>
            <a:off x="377825" y="2819400"/>
            <a:ext cx="8308428" cy="2308324"/>
          </a:xfrm>
          <a:prstGeom prst="rect">
            <a:avLst/>
          </a:prstGeom>
          <a:noFill/>
          <a:ln w="9525">
            <a:noFill/>
            <a:miter lim="800000"/>
            <a:headEnd/>
            <a:tailEnd/>
          </a:ln>
        </p:spPr>
        <p:txBody>
          <a:bodyPr wrap="none">
            <a:spAutoFit/>
          </a:bodyPr>
          <a:lstStyle/>
          <a:p>
            <a:pPr>
              <a:buFont typeface="Arial" charset="0"/>
              <a:buChar char="•"/>
            </a:pPr>
            <a:r>
              <a:rPr lang="en-US" sz="2400" dirty="0">
                <a:latin typeface="Calibri" pitchFamily="34" charset="0"/>
              </a:rPr>
              <a:t>     Make the ANA RCC feel like an integrated part of the coalition</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Respect will gain trust and build a strong partnership</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     Immediately identify and eliminate all negative </a:t>
            </a:r>
            <a:r>
              <a:rPr lang="en-US" sz="2400" dirty="0" smtClean="0">
                <a:latin typeface="Calibri" pitchFamily="34" charset="0"/>
              </a:rPr>
              <a:t>interactions</a:t>
            </a:r>
          </a:p>
          <a:p>
            <a:r>
              <a:rPr lang="en-US" sz="2400" dirty="0" smtClean="0">
                <a:latin typeface="Calibri" pitchFamily="34" charset="0"/>
              </a:rPr>
              <a:t>       Toxic personalities will destroy any positive progress</a:t>
            </a:r>
            <a:endParaRPr lang="en-US" sz="2400" dirty="0">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a:spLocks noChangeArrowheads="1"/>
          </p:cNvSpPr>
          <p:nvPr/>
        </p:nvSpPr>
        <p:spPr bwMode="auto">
          <a:xfrm>
            <a:off x="1143000" y="2135188"/>
            <a:ext cx="6781800" cy="3046412"/>
          </a:xfrm>
          <a:prstGeom prst="rect">
            <a:avLst/>
          </a:prstGeom>
          <a:noFill/>
          <a:ln w="9525">
            <a:noFill/>
            <a:miter lim="800000"/>
            <a:headEnd/>
            <a:tailEnd/>
          </a:ln>
        </p:spPr>
        <p:txBody>
          <a:bodyPr>
            <a:spAutoFit/>
          </a:bodyPr>
          <a:lstStyle/>
          <a:p>
            <a:pPr algn="ctr"/>
            <a:r>
              <a:rPr lang="en-US" sz="2400" b="1" dirty="0">
                <a:latin typeface="Calibri" pitchFamily="34" charset="0"/>
              </a:rPr>
              <a:t>Purpose: To inform and gain support for early identification of suitable coalition force units (Partners) in order to enhance the reception and integration of newly fielded ANA RCC units deploying from the CFC to Corps locations from Afghan National Army Corps, Coalition, and Regional Command leadership.</a:t>
            </a:r>
          </a:p>
          <a:p>
            <a:endParaRPr lang="en-US" sz="2400" b="1" dirty="0">
              <a:latin typeface="Calibri"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590800" y="1549400"/>
            <a:ext cx="3509963" cy="584200"/>
          </a:xfrm>
          <a:prstGeom prst="rect">
            <a:avLst/>
          </a:prstGeom>
          <a:noFill/>
          <a:ln w="9525">
            <a:noFill/>
            <a:miter lim="800000"/>
            <a:headEnd/>
            <a:tailEnd/>
          </a:ln>
        </p:spPr>
        <p:txBody>
          <a:bodyPr wrap="none">
            <a:spAutoFit/>
          </a:bodyPr>
          <a:lstStyle/>
          <a:p>
            <a:r>
              <a:rPr lang="en-US" sz="3200" b="1">
                <a:latin typeface="Calibri" pitchFamily="34" charset="0"/>
              </a:rPr>
              <a:t>Interpreter Support</a:t>
            </a:r>
          </a:p>
        </p:txBody>
      </p:sp>
      <p:sp>
        <p:nvSpPr>
          <p:cNvPr id="3" name="TextBox 7"/>
          <p:cNvSpPr txBox="1">
            <a:spLocks noChangeArrowheads="1"/>
          </p:cNvSpPr>
          <p:nvPr/>
        </p:nvSpPr>
        <p:spPr bwMode="auto">
          <a:xfrm>
            <a:off x="1212850" y="2819400"/>
            <a:ext cx="6788150" cy="2678113"/>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Maximize interpreters with partnering unit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Must have Dari and Pashtu speaking interpreters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Consider interpreter input and recommendations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Remember, communication is critical</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752725" y="1143000"/>
            <a:ext cx="3114675" cy="584200"/>
          </a:xfrm>
          <a:prstGeom prst="rect">
            <a:avLst/>
          </a:prstGeom>
          <a:noFill/>
          <a:ln w="9525">
            <a:noFill/>
            <a:miter lim="800000"/>
            <a:headEnd/>
            <a:tailEnd/>
          </a:ln>
        </p:spPr>
        <p:txBody>
          <a:bodyPr wrap="none">
            <a:spAutoFit/>
          </a:bodyPr>
          <a:lstStyle/>
          <a:p>
            <a:r>
              <a:rPr lang="en-US" sz="3200" b="1">
                <a:latin typeface="Calibri" pitchFamily="34" charset="0"/>
              </a:rPr>
              <a:t>T-3 Development</a:t>
            </a:r>
          </a:p>
        </p:txBody>
      </p:sp>
      <p:sp>
        <p:nvSpPr>
          <p:cNvPr id="3" name="TextBox 7"/>
          <p:cNvSpPr txBox="1">
            <a:spLocks noChangeArrowheads="1"/>
          </p:cNvSpPr>
          <p:nvPr/>
        </p:nvSpPr>
        <p:spPr bwMode="auto">
          <a:xfrm>
            <a:off x="228600" y="2297113"/>
            <a:ext cx="8686800" cy="3416300"/>
          </a:xfrm>
          <a:prstGeom prst="rect">
            <a:avLst/>
          </a:prstGeom>
          <a:noFill/>
          <a:ln w="9525">
            <a:noFill/>
            <a:miter lim="800000"/>
            <a:headEnd/>
            <a:tailEnd/>
          </a:ln>
        </p:spPr>
        <p:txBody>
          <a:bodyPr>
            <a:spAutoFit/>
          </a:bodyPr>
          <a:lstStyle/>
          <a:p>
            <a:pPr>
              <a:buFont typeface="Arial" charset="0"/>
              <a:buChar char="•"/>
            </a:pPr>
            <a:r>
              <a:rPr lang="en-US" sz="2400">
                <a:latin typeface="Calibri" pitchFamily="34" charset="0"/>
              </a:rPr>
              <a:t>     Unit level T3 trainers are key to transition</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Following graduation and operational time, 2 junior NCOs from</a:t>
            </a:r>
          </a:p>
          <a:p>
            <a:r>
              <a:rPr lang="en-US" sz="2400">
                <a:latin typeface="Calibri" pitchFamily="34" charset="0"/>
              </a:rPr>
              <a:t>       fielded RCC return TDY to CFC and act as assistant trainers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This can greatly enhance training at CFC while gaining valuable </a:t>
            </a:r>
          </a:p>
          <a:p>
            <a:r>
              <a:rPr lang="en-US" sz="2400">
                <a:latin typeface="Calibri" pitchFamily="34" charset="0"/>
              </a:rPr>
              <a:t>       experience as instructors (Become unit master trainers)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Relationships between RCCs within each Corps are key to success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2286000" y="838200"/>
            <a:ext cx="4648200" cy="923925"/>
          </a:xfrm>
          <a:prstGeom prst="rect">
            <a:avLst/>
          </a:prstGeom>
          <a:noFill/>
          <a:ln w="9525">
            <a:noFill/>
            <a:miter lim="800000"/>
            <a:headEnd/>
            <a:tailEnd/>
          </a:ln>
        </p:spPr>
        <p:txBody>
          <a:bodyPr wrap="none">
            <a:spAutoFit/>
          </a:bodyPr>
          <a:lstStyle/>
          <a:p>
            <a:r>
              <a:rPr lang="en-US" sz="5400" b="1" dirty="0"/>
              <a:t>QUESTIONS?</a:t>
            </a:r>
          </a:p>
        </p:txBody>
      </p:sp>
      <p:sp>
        <p:nvSpPr>
          <p:cNvPr id="3" name="TextBox 5"/>
          <p:cNvSpPr txBox="1">
            <a:spLocks noChangeArrowheads="1"/>
          </p:cNvSpPr>
          <p:nvPr/>
        </p:nvSpPr>
        <p:spPr bwMode="auto">
          <a:xfrm>
            <a:off x="2133600" y="2222480"/>
            <a:ext cx="5660717" cy="3785652"/>
          </a:xfrm>
          <a:prstGeom prst="rect">
            <a:avLst/>
          </a:prstGeom>
          <a:noFill/>
          <a:ln w="9525">
            <a:noFill/>
            <a:miter lim="800000"/>
            <a:headEnd/>
            <a:tailEnd/>
          </a:ln>
        </p:spPr>
        <p:txBody>
          <a:bodyPr wrap="square">
            <a:spAutoFit/>
          </a:bodyPr>
          <a:lstStyle/>
          <a:p>
            <a:r>
              <a:rPr lang="en-US" sz="2400" b="1" dirty="0" smtClean="0"/>
              <a:t>Mark Wasson MPRI-RCC Program Manager</a:t>
            </a:r>
          </a:p>
          <a:p>
            <a:r>
              <a:rPr lang="en-US" sz="2400" b="1" dirty="0" smtClean="0"/>
              <a:t>0702254118             </a:t>
            </a:r>
          </a:p>
          <a:p>
            <a:r>
              <a:rPr lang="en-US" sz="2400" b="1" dirty="0" smtClean="0">
                <a:hlinkClick r:id="rId2"/>
              </a:rPr>
              <a:t>mark.s.wasson@gmail.com</a:t>
            </a:r>
            <a:endParaRPr lang="en-US" sz="2400" b="1" dirty="0" smtClean="0"/>
          </a:p>
          <a:p>
            <a:endParaRPr lang="en-US" sz="2400" b="1" dirty="0" smtClean="0"/>
          </a:p>
          <a:p>
            <a:endParaRPr lang="en-US" sz="2400" b="1" dirty="0" smtClean="0"/>
          </a:p>
          <a:p>
            <a:r>
              <a:rPr lang="en-US" sz="2400" b="1" dirty="0" smtClean="0"/>
              <a:t>Leo Clark MPRI-RCC Deputy Program Manager</a:t>
            </a:r>
          </a:p>
          <a:p>
            <a:r>
              <a:rPr lang="en-US" sz="2400" b="1" dirty="0" smtClean="0"/>
              <a:t>079 847 7889		  </a:t>
            </a:r>
          </a:p>
          <a:p>
            <a:r>
              <a:rPr lang="en-US" sz="2400" b="1" dirty="0" smtClean="0">
                <a:hlinkClick r:id="rId3"/>
              </a:rPr>
              <a:t>leo.clark@L-3Com.com</a:t>
            </a:r>
            <a:r>
              <a:rPr lang="en-US" sz="2400" b="1" dirty="0" smtClean="0"/>
              <a:t>                         </a:t>
            </a:r>
            <a:endParaRPr lang="en-US" sz="2400" b="1"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2943225" y="681037"/>
            <a:ext cx="3000375" cy="461963"/>
          </a:xfrm>
          <a:prstGeom prst="rect">
            <a:avLst/>
          </a:prstGeom>
          <a:noFill/>
          <a:ln w="9525">
            <a:noFill/>
            <a:miter lim="800000"/>
            <a:headEnd/>
            <a:tailEnd/>
          </a:ln>
        </p:spPr>
        <p:txBody>
          <a:bodyPr wrap="none">
            <a:spAutoFit/>
          </a:bodyPr>
          <a:lstStyle/>
          <a:p>
            <a:r>
              <a:rPr lang="en-US" sz="2400" b="1" dirty="0">
                <a:latin typeface="Calibri" pitchFamily="34" charset="0"/>
              </a:rPr>
              <a:t>RCC Task Organization</a:t>
            </a:r>
          </a:p>
        </p:txBody>
      </p:sp>
      <p:pic>
        <p:nvPicPr>
          <p:cNvPr id="3" name="Picture 6" descr="ANA RCC Task Organization.jpg"/>
          <p:cNvPicPr>
            <a:picLocks noChangeAspect="1"/>
          </p:cNvPicPr>
          <p:nvPr/>
        </p:nvPicPr>
        <p:blipFill>
          <a:blip r:embed="rId2" cstate="print"/>
          <a:srcRect/>
          <a:stretch>
            <a:fillRect/>
          </a:stretch>
        </p:blipFill>
        <p:spPr bwMode="auto">
          <a:xfrm>
            <a:off x="271463" y="1271583"/>
            <a:ext cx="8601075" cy="52292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9800" y="1143000"/>
          <a:ext cx="4267200" cy="5257800"/>
        </p:xfrm>
        <a:graphic>
          <a:graphicData uri="http://schemas.openxmlformats.org/drawingml/2006/table">
            <a:tbl>
              <a:tblPr/>
              <a:tblGrid>
                <a:gridCol w="3584448"/>
                <a:gridCol w="682752"/>
              </a:tblGrid>
              <a:tr h="210312">
                <a:tc>
                  <a:txBody>
                    <a:bodyPr/>
                    <a:lstStyle/>
                    <a:p>
                      <a:pPr algn="l" fontAlgn="ctr"/>
                      <a:r>
                        <a:rPr lang="en-US" sz="900" b="1" i="0" u="none" strike="noStrike">
                          <a:solidFill>
                            <a:srgbClr val="000000"/>
                          </a:solidFill>
                          <a:latin typeface="Calibri"/>
                        </a:rPr>
                        <a:t>100 - Route Clearance Company Headquarters</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900" b="1" i="0" u="none" strike="noStrike">
                          <a:solidFill>
                            <a:srgbClr val="000000"/>
                          </a:solidFill>
                          <a:latin typeface="Calibri"/>
                        </a:rPr>
                        <a:t> </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210312">
                <a:tc>
                  <a:txBody>
                    <a:bodyPr/>
                    <a:lstStyle/>
                    <a:p>
                      <a:pPr algn="l" fontAlgn="b"/>
                      <a:r>
                        <a:rPr lang="en-US" sz="900" b="0" i="0" u="none" strike="noStrike">
                          <a:solidFill>
                            <a:srgbClr val="000000"/>
                          </a:solidFill>
                          <a:latin typeface="Calibri"/>
                        </a:rPr>
                        <a:t>Company Commander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Assistant Company Commander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First Sergeant</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Operations Sergeant</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Supply Sergeant</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Armorer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Radio Telephone Operator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Signal Systems Maintainer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Clerk / Vehicle Driver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ctr"/>
                      <a:r>
                        <a:rPr lang="en-US" sz="900" b="1" i="0" u="none" strike="noStrike">
                          <a:solidFill>
                            <a:srgbClr val="000000"/>
                          </a:solidFill>
                          <a:latin typeface="Calibri"/>
                        </a:rPr>
                        <a:t>200 - Route Clearance Platoon X 3</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900" b="1" i="0" u="none" strike="noStrike">
                          <a:solidFill>
                            <a:srgbClr val="000000"/>
                          </a:solidFill>
                          <a:latin typeface="Calibri"/>
                        </a:rPr>
                        <a:t> </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210312">
                <a:tc>
                  <a:txBody>
                    <a:bodyPr/>
                    <a:lstStyle/>
                    <a:p>
                      <a:pPr algn="l" fontAlgn="b"/>
                      <a:r>
                        <a:rPr lang="en-US" sz="900" b="0" i="0" u="none" strike="noStrike">
                          <a:solidFill>
                            <a:srgbClr val="000000"/>
                          </a:solidFill>
                          <a:latin typeface="Calibri"/>
                        </a:rPr>
                        <a:t>Platoon Leader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3</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Platoon Sergeant</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3</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Squad Leader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6</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Combat Engineer Team Leader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Combat Engineer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9</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Combat Engineer / Driver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Combat Engineer / Gunner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EOD Team Chief</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3</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EOD Team Tech</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3</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EOD Team Driver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3</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ctr"/>
                      <a:r>
                        <a:rPr lang="en-US" sz="900" b="1" i="0" u="none" strike="noStrike">
                          <a:solidFill>
                            <a:srgbClr val="000000"/>
                          </a:solidFill>
                          <a:latin typeface="Calibri"/>
                        </a:rPr>
                        <a:t>300 - Maintenance Section</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900" b="1" i="0" u="none" strike="noStrike">
                          <a:solidFill>
                            <a:srgbClr val="000000"/>
                          </a:solidFill>
                          <a:latin typeface="Calibri"/>
                        </a:rPr>
                        <a:t> </a:t>
                      </a:r>
                    </a:p>
                  </a:txBody>
                  <a:tcPr marL="8128" marR="8128" marT="8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210312">
                <a:tc>
                  <a:txBody>
                    <a:bodyPr/>
                    <a:lstStyle/>
                    <a:p>
                      <a:pPr algn="l" fontAlgn="b"/>
                      <a:r>
                        <a:rPr lang="en-US" sz="900" b="0" i="0" u="none" strike="noStrike">
                          <a:solidFill>
                            <a:srgbClr val="000000"/>
                          </a:solidFill>
                          <a:latin typeface="Calibri"/>
                        </a:rPr>
                        <a:t>Maintenance Section Sergeant</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Maintenance Team Leader</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Calibri"/>
                        </a:rPr>
                        <a:t>1</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312">
                <a:tc>
                  <a:txBody>
                    <a:bodyPr/>
                    <a:lstStyle/>
                    <a:p>
                      <a:pPr algn="l" fontAlgn="b"/>
                      <a:r>
                        <a:rPr lang="en-US" sz="900" b="0" i="0" u="none" strike="noStrike">
                          <a:solidFill>
                            <a:srgbClr val="000000"/>
                          </a:solidFill>
                          <a:latin typeface="Calibri"/>
                        </a:rPr>
                        <a:t>Wheeled Mechanic</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Calibri"/>
                        </a:rPr>
                        <a:t>2</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9"/>
          <p:cNvSpPr txBox="1">
            <a:spLocks noChangeArrowheads="1"/>
          </p:cNvSpPr>
          <p:nvPr/>
        </p:nvSpPr>
        <p:spPr bwMode="auto">
          <a:xfrm>
            <a:off x="6553200" y="4799012"/>
            <a:ext cx="2222500" cy="1754188"/>
          </a:xfrm>
          <a:prstGeom prst="rect">
            <a:avLst/>
          </a:prstGeom>
          <a:noFill/>
          <a:ln w="9525">
            <a:noFill/>
            <a:miter lim="800000"/>
            <a:headEnd/>
            <a:tailEnd/>
          </a:ln>
        </p:spPr>
        <p:txBody>
          <a:bodyPr wrap="none">
            <a:spAutoFit/>
          </a:bodyPr>
          <a:lstStyle/>
          <a:p>
            <a:r>
              <a:rPr lang="en-US" sz="3600" b="1" dirty="0">
                <a:latin typeface="Calibri" pitchFamily="34" charset="0"/>
              </a:rPr>
              <a:t>Officer: 8</a:t>
            </a:r>
          </a:p>
          <a:p>
            <a:r>
              <a:rPr lang="en-US" sz="3600" b="1" dirty="0">
                <a:latin typeface="Calibri" pitchFamily="34" charset="0"/>
              </a:rPr>
              <a:t>NCO: 33</a:t>
            </a:r>
          </a:p>
          <a:p>
            <a:r>
              <a:rPr lang="en-US" sz="3600" b="1" dirty="0">
                <a:latin typeface="Calibri" pitchFamily="34" charset="0"/>
              </a:rPr>
              <a:t>Soldier: 40</a:t>
            </a:r>
          </a:p>
        </p:txBody>
      </p:sp>
      <p:sp>
        <p:nvSpPr>
          <p:cNvPr id="4" name="TextBox 11"/>
          <p:cNvSpPr txBox="1">
            <a:spLocks noChangeArrowheads="1"/>
          </p:cNvSpPr>
          <p:nvPr/>
        </p:nvSpPr>
        <p:spPr bwMode="auto">
          <a:xfrm>
            <a:off x="3062288" y="685800"/>
            <a:ext cx="2957512" cy="461963"/>
          </a:xfrm>
          <a:prstGeom prst="rect">
            <a:avLst/>
          </a:prstGeom>
          <a:noFill/>
          <a:ln w="9525">
            <a:noFill/>
            <a:miter lim="800000"/>
            <a:headEnd/>
            <a:tailEnd/>
          </a:ln>
        </p:spPr>
        <p:txBody>
          <a:bodyPr wrap="none">
            <a:spAutoFit/>
          </a:bodyPr>
          <a:lstStyle/>
          <a:p>
            <a:r>
              <a:rPr lang="en-US" sz="2400" b="1" dirty="0">
                <a:latin typeface="Calibri" pitchFamily="34" charset="0"/>
              </a:rPr>
              <a:t>RCC Personnel Tashkil</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803275" y="1981200"/>
            <a:ext cx="7405688" cy="2246313"/>
          </a:xfrm>
          <a:prstGeom prst="rect">
            <a:avLst/>
          </a:prstGeom>
          <a:noFill/>
          <a:ln w="9525">
            <a:noFill/>
            <a:miter lim="800000"/>
            <a:headEnd/>
            <a:tailEnd/>
          </a:ln>
        </p:spPr>
        <p:txBody>
          <a:bodyPr wrap="none">
            <a:spAutoFit/>
          </a:bodyPr>
          <a:lstStyle/>
          <a:p>
            <a:pPr algn="ctr"/>
            <a:r>
              <a:rPr lang="en-US" sz="2800" b="1">
                <a:latin typeface="Calibri" pitchFamily="34" charset="0"/>
              </a:rPr>
              <a:t>Experience has shown that early interaction</a:t>
            </a:r>
          </a:p>
          <a:p>
            <a:pPr algn="ctr"/>
            <a:r>
              <a:rPr lang="en-US" sz="2800" b="1">
                <a:latin typeface="Calibri" pitchFamily="34" charset="0"/>
              </a:rPr>
              <a:t>between coalition partners</a:t>
            </a:r>
          </a:p>
          <a:p>
            <a:pPr algn="ctr"/>
            <a:r>
              <a:rPr lang="en-US" sz="2800" b="1">
                <a:latin typeface="Calibri" pitchFamily="34" charset="0"/>
              </a:rPr>
              <a:t>and the RCC being formed</a:t>
            </a:r>
          </a:p>
          <a:p>
            <a:pPr algn="ctr"/>
            <a:r>
              <a:rPr lang="en-US" sz="2800" b="1">
                <a:latin typeface="Calibri" pitchFamily="34" charset="0"/>
              </a:rPr>
              <a:t>improves relationships and fosters an </a:t>
            </a:r>
          </a:p>
          <a:p>
            <a:pPr algn="ctr"/>
            <a:r>
              <a:rPr lang="en-US" sz="2800" b="1">
                <a:latin typeface="Calibri" pitchFamily="34" charset="0"/>
              </a:rPr>
              <a:t>accelerated  unit achievement of self sufficiency.</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758825" y="1338263"/>
            <a:ext cx="7710487" cy="584200"/>
          </a:xfrm>
          <a:prstGeom prst="rect">
            <a:avLst/>
          </a:prstGeom>
          <a:noFill/>
          <a:ln w="9525">
            <a:noFill/>
            <a:miter lim="800000"/>
            <a:headEnd/>
            <a:tailEnd/>
          </a:ln>
        </p:spPr>
        <p:txBody>
          <a:bodyPr wrap="none">
            <a:spAutoFit/>
          </a:bodyPr>
          <a:lstStyle/>
          <a:p>
            <a:r>
              <a:rPr lang="en-US" sz="3200" b="1">
                <a:latin typeface="Calibri" pitchFamily="34" charset="0"/>
              </a:rPr>
              <a:t>Partner Unit Skill Set and Recommendations</a:t>
            </a:r>
          </a:p>
        </p:txBody>
      </p:sp>
      <p:sp>
        <p:nvSpPr>
          <p:cNvPr id="3" name="TextBox 7"/>
          <p:cNvSpPr txBox="1">
            <a:spLocks noChangeArrowheads="1"/>
          </p:cNvSpPr>
          <p:nvPr/>
        </p:nvSpPr>
        <p:spPr bwMode="auto">
          <a:xfrm>
            <a:off x="685800" y="2709863"/>
            <a:ext cx="7837488" cy="3416300"/>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Route Clearance Mission</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Three Platoon Organization with Company Headquarters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Battalion Support network to assist</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EOD partnering assets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Become involved at beginning of unit fielding and training</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0" y="1549400"/>
            <a:ext cx="4465637" cy="584200"/>
          </a:xfrm>
          <a:prstGeom prst="rect">
            <a:avLst/>
          </a:prstGeom>
          <a:noFill/>
          <a:ln w="9525">
            <a:noFill/>
            <a:miter lim="800000"/>
            <a:headEnd/>
            <a:tailEnd/>
          </a:ln>
        </p:spPr>
        <p:txBody>
          <a:bodyPr wrap="none">
            <a:spAutoFit/>
          </a:bodyPr>
          <a:lstStyle/>
          <a:p>
            <a:r>
              <a:rPr lang="en-US" sz="3200" b="1" dirty="0">
                <a:latin typeface="Calibri" pitchFamily="34" charset="0"/>
              </a:rPr>
              <a:t>Route Clearance Mission</a:t>
            </a:r>
          </a:p>
        </p:txBody>
      </p:sp>
      <p:sp>
        <p:nvSpPr>
          <p:cNvPr id="3" name="TextBox 7"/>
          <p:cNvSpPr txBox="1">
            <a:spLocks noChangeArrowheads="1"/>
          </p:cNvSpPr>
          <p:nvPr/>
        </p:nvSpPr>
        <p:spPr bwMode="auto">
          <a:xfrm>
            <a:off x="762000" y="2819400"/>
            <a:ext cx="7724775" cy="1200150"/>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The coalition partner must share the route</a:t>
            </a:r>
          </a:p>
          <a:p>
            <a:r>
              <a:rPr lang="en-US" sz="2400">
                <a:latin typeface="Calibri" pitchFamily="34" charset="0"/>
              </a:rPr>
              <a:t>       clearance mission in order to continue the development </a:t>
            </a:r>
          </a:p>
          <a:p>
            <a:r>
              <a:rPr lang="en-US" sz="2400">
                <a:latin typeface="Calibri" pitchFamily="34" charset="0"/>
              </a:rPr>
              <a:t>       of the ANA RCC for future independent operations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981200" y="1549400"/>
            <a:ext cx="5130800" cy="1076325"/>
          </a:xfrm>
          <a:prstGeom prst="rect">
            <a:avLst/>
          </a:prstGeom>
          <a:noFill/>
          <a:ln w="9525">
            <a:noFill/>
            <a:miter lim="800000"/>
            <a:headEnd/>
            <a:tailEnd/>
          </a:ln>
        </p:spPr>
        <p:txBody>
          <a:bodyPr wrap="none">
            <a:spAutoFit/>
          </a:bodyPr>
          <a:lstStyle/>
          <a:p>
            <a:pPr algn="ctr"/>
            <a:r>
              <a:rPr lang="en-US" sz="3200" b="1">
                <a:latin typeface="Calibri" pitchFamily="34" charset="0"/>
              </a:rPr>
              <a:t>Three Platoon Organization</a:t>
            </a:r>
          </a:p>
          <a:p>
            <a:pPr algn="ctr"/>
            <a:r>
              <a:rPr lang="en-US" sz="3200" b="1">
                <a:latin typeface="Calibri" pitchFamily="34" charset="0"/>
              </a:rPr>
              <a:t>with Company Headquarters</a:t>
            </a:r>
          </a:p>
        </p:txBody>
      </p:sp>
      <p:sp>
        <p:nvSpPr>
          <p:cNvPr id="3" name="TextBox 7"/>
          <p:cNvSpPr txBox="1">
            <a:spLocks noChangeArrowheads="1"/>
          </p:cNvSpPr>
          <p:nvPr/>
        </p:nvSpPr>
        <p:spPr bwMode="auto">
          <a:xfrm>
            <a:off x="457200" y="3132138"/>
            <a:ext cx="8166100" cy="830262"/>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The greatest success will be achieved through partnership at</a:t>
            </a:r>
            <a:br>
              <a:rPr lang="en-US" sz="2400">
                <a:latin typeface="Calibri" pitchFamily="34" charset="0"/>
              </a:rPr>
            </a:br>
            <a:r>
              <a:rPr lang="en-US" sz="2400">
                <a:latin typeface="Calibri" pitchFamily="34" charset="0"/>
              </a:rPr>
              <a:t>       the lowest level to improve junior leader development</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003425" y="1066800"/>
            <a:ext cx="4767263" cy="584200"/>
          </a:xfrm>
          <a:prstGeom prst="rect">
            <a:avLst/>
          </a:prstGeom>
          <a:noFill/>
          <a:ln w="9525">
            <a:noFill/>
            <a:miter lim="800000"/>
            <a:headEnd/>
            <a:tailEnd/>
          </a:ln>
        </p:spPr>
        <p:txBody>
          <a:bodyPr wrap="none">
            <a:spAutoFit/>
          </a:bodyPr>
          <a:lstStyle/>
          <a:p>
            <a:r>
              <a:rPr lang="en-US" sz="3200" b="1">
                <a:latin typeface="Calibri" pitchFamily="34" charset="0"/>
              </a:rPr>
              <a:t>Battalion Support Network</a:t>
            </a:r>
          </a:p>
        </p:txBody>
      </p:sp>
      <p:sp>
        <p:nvSpPr>
          <p:cNvPr id="3" name="TextBox 7"/>
          <p:cNvSpPr txBox="1">
            <a:spLocks noChangeArrowheads="1"/>
          </p:cNvSpPr>
          <p:nvPr/>
        </p:nvSpPr>
        <p:spPr bwMode="auto">
          <a:xfrm>
            <a:off x="152400" y="2336800"/>
            <a:ext cx="8802688" cy="3416300"/>
          </a:xfrm>
          <a:prstGeom prst="rect">
            <a:avLst/>
          </a:prstGeom>
          <a:noFill/>
          <a:ln w="9525">
            <a:noFill/>
            <a:miter lim="800000"/>
            <a:headEnd/>
            <a:tailEnd/>
          </a:ln>
        </p:spPr>
        <p:txBody>
          <a:bodyPr wrap="none">
            <a:spAutoFit/>
          </a:bodyPr>
          <a:lstStyle/>
          <a:p>
            <a:pPr>
              <a:buFont typeface="Arial" charset="0"/>
              <a:buChar char="•"/>
            </a:pPr>
            <a:r>
              <a:rPr lang="en-US" sz="2400">
                <a:latin typeface="Calibri" pitchFamily="34" charset="0"/>
              </a:rPr>
              <a:t>     Experience has shown that the intensive nature of sustaining </a:t>
            </a:r>
          </a:p>
          <a:p>
            <a:r>
              <a:rPr lang="en-US" sz="2400">
                <a:latin typeface="Calibri" pitchFamily="34" charset="0"/>
              </a:rPr>
              <a:t>       the ANA RCC requires support from the coalition at battalion level</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ANA Brigade’s are not yet capable of fully supporting </a:t>
            </a:r>
          </a:p>
          <a:p>
            <a:r>
              <a:rPr lang="en-US" sz="2400">
                <a:latin typeface="Calibri" pitchFamily="34" charset="0"/>
              </a:rPr>
              <a:t>       the Route Clearance unit due to their OPTEMPO</a:t>
            </a:r>
          </a:p>
          <a:p>
            <a:r>
              <a:rPr lang="en-US" sz="2400">
                <a:latin typeface="Calibri" pitchFamily="34" charset="0"/>
              </a:rPr>
              <a:t>       and mission requirements</a:t>
            </a:r>
          </a:p>
          <a:p>
            <a:pPr>
              <a:buFont typeface="Arial" charset="0"/>
              <a:buChar char="•"/>
            </a:pPr>
            <a:endParaRPr lang="en-US" sz="2400">
              <a:latin typeface="Calibri" pitchFamily="34" charset="0"/>
            </a:endParaRPr>
          </a:p>
          <a:p>
            <a:pPr>
              <a:buFont typeface="Arial" charset="0"/>
              <a:buChar char="•"/>
            </a:pPr>
            <a:r>
              <a:rPr lang="en-US" sz="2400">
                <a:latin typeface="Calibri" pitchFamily="34" charset="0"/>
              </a:rPr>
              <a:t>     The ANA RCC will require mentoring of maintenance, medical, </a:t>
            </a:r>
          </a:p>
          <a:p>
            <a:r>
              <a:rPr lang="en-US" sz="2400">
                <a:latin typeface="Calibri" pitchFamily="34" charset="0"/>
              </a:rPr>
              <a:t>       and logistics personnel in addition to tactical operations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D220BD1C709B48A7E9256660F5A528" ma:contentTypeVersion="0" ma:contentTypeDescription="Create a new document." ma:contentTypeScope="" ma:versionID="f59530a215d687f648c8d85e3adf246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2F32A7B-484D-41D8-B2E1-96DFF9720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82E81CB-8277-4724-B214-644D037E3044}">
  <ds:schemaRefs>
    <ds:schemaRef ds:uri="http://schemas.microsoft.com/sharepoint/v3/contenttype/forms"/>
  </ds:schemaRefs>
</ds:datastoreItem>
</file>

<file path=customXml/itemProps3.xml><?xml version="1.0" encoding="utf-8"?>
<ds:datastoreItem xmlns:ds="http://schemas.openxmlformats.org/officeDocument/2006/customXml" ds:itemID="{B75EB800-1794-4A88-BA8D-4D34A00B001B}">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8805</TotalTime>
  <Words>1722</Words>
  <Application>Microsoft Office PowerPoint</Application>
  <PresentationFormat>On-screen Show (4:3)</PresentationFormat>
  <Paragraphs>574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NTM-A Year in Review  “What a difference a year can make.”</dc:title>
  <dc:creator>Anton Menning</dc:creator>
  <cp:lastModifiedBy>Curtis.McMahan</cp:lastModifiedBy>
  <cp:revision>1385</cp:revision>
  <dcterms:created xsi:type="dcterms:W3CDTF">2010-10-20T16:13:20Z</dcterms:created>
  <dcterms:modified xsi:type="dcterms:W3CDTF">2012-08-23T18:57:45Z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0x010100B4D220BD1C709B48A7E9256660F5A528</vt:lpwstr>
  </property>
</Properties>
</file>