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7"/>
  </p:notesMasterIdLst>
  <p:handoutMasterIdLst>
    <p:handoutMasterId r:id="rId28"/>
  </p:handoutMasterIdLst>
  <p:sldIdLst>
    <p:sldId id="347" r:id="rId5"/>
    <p:sldId id="348" r:id="rId6"/>
    <p:sldId id="349" r:id="rId7"/>
    <p:sldId id="350" r:id="rId8"/>
    <p:sldId id="368" r:id="rId9"/>
    <p:sldId id="369" r:id="rId10"/>
    <p:sldId id="370" r:id="rId11"/>
    <p:sldId id="351" r:id="rId12"/>
    <p:sldId id="359" r:id="rId13"/>
    <p:sldId id="360" r:id="rId14"/>
    <p:sldId id="361" r:id="rId15"/>
    <p:sldId id="362" r:id="rId16"/>
    <p:sldId id="363" r:id="rId17"/>
    <p:sldId id="364" r:id="rId18"/>
    <p:sldId id="352" r:id="rId19"/>
    <p:sldId id="353" r:id="rId20"/>
    <p:sldId id="354" r:id="rId21"/>
    <p:sldId id="355" r:id="rId22"/>
    <p:sldId id="356" r:id="rId23"/>
    <p:sldId id="357" r:id="rId24"/>
    <p:sldId id="371" r:id="rId25"/>
    <p:sldId id="372"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9900"/>
    <a:srgbClr val="315936"/>
    <a:srgbClr val="F977F0"/>
    <a:srgbClr val="00FF00"/>
    <a:srgbClr val="33CCFF"/>
    <a:srgbClr val="74FC8B"/>
    <a:srgbClr val="008AF2"/>
    <a:srgbClr val="66FFFF"/>
    <a:srgbClr val="00CC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028" autoAdjust="0"/>
    <p:restoredTop sz="91972" autoAdjust="0"/>
  </p:normalViewPr>
  <p:slideViewPr>
    <p:cSldViewPr>
      <p:cViewPr varScale="1">
        <p:scale>
          <a:sx n="68" d="100"/>
          <a:sy n="68" d="100"/>
        </p:scale>
        <p:origin x="-1508" y="-72"/>
      </p:cViewPr>
      <p:guideLst>
        <p:guide orient="horz" pos="2160"/>
        <p:guide pos="2880"/>
      </p:guideLst>
    </p:cSldViewPr>
  </p:slideViewPr>
  <p:outlineViewPr>
    <p:cViewPr>
      <p:scale>
        <a:sx n="33" d="100"/>
        <a:sy n="33" d="100"/>
      </p:scale>
      <p:origin x="0" y="744"/>
    </p:cViewPr>
  </p:outlineViewPr>
  <p:notesTextViewPr>
    <p:cViewPr>
      <p:scale>
        <a:sx n="100" d="100"/>
        <a:sy n="100" d="100"/>
      </p:scale>
      <p:origin x="0" y="0"/>
    </p:cViewPr>
  </p:notesTextViewPr>
  <p:sorterViewPr>
    <p:cViewPr>
      <p:scale>
        <a:sx n="66" d="100"/>
        <a:sy n="66" d="100"/>
      </p:scale>
      <p:origin x="0" y="1074"/>
    </p:cViewPr>
  </p:sorterViewPr>
  <p:notesViewPr>
    <p:cSldViewPr>
      <p:cViewPr varScale="1">
        <p:scale>
          <a:sx n="54" d="100"/>
          <a:sy n="54" d="100"/>
        </p:scale>
        <p:origin x="-2904" y="-108"/>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EC74014A-D34A-4A2A-8EF6-0929A97A7259}" type="datetimeFigureOut">
              <a:rPr lang="en-US" smtClean="0"/>
              <a:pPr/>
              <a:t>8/23/2012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F36A5D6F-4CC9-43D2-9CB6-6C9066E8DA7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D3863AB-E203-4662-82DA-50A50F44C2B7}" type="datetimeFigureOut">
              <a:rPr lang="en-US" smtClean="0"/>
              <a:pPr/>
              <a:t>8/23/2012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4AC81AE-29F2-4DF0-B99C-9D2F624E7B2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050" name="Picture 2" descr="C:\Documents and Settings\brent.hayes\My Documents\My Pictures\Picture1.jpg"/>
          <p:cNvPicPr>
            <a:picLocks noChangeAspect="1" noChangeArrowheads="1"/>
          </p:cNvPicPr>
          <p:nvPr userDrawn="1"/>
        </p:nvPicPr>
        <p:blipFill>
          <a:blip r:embed="rId2" cstate="print"/>
          <a:srcRect/>
          <a:stretch>
            <a:fillRect/>
          </a:stretch>
        </p:blipFill>
        <p:spPr bwMode="auto">
          <a:xfrm>
            <a:off x="11113" y="0"/>
            <a:ext cx="9121775" cy="6858000"/>
          </a:xfrm>
          <a:prstGeom prst="rect">
            <a:avLst/>
          </a:prstGeom>
          <a:noFill/>
        </p:spPr>
      </p:pic>
      <p:pic>
        <p:nvPicPr>
          <p:cNvPr id="9" name="Picture 8" descr="100302-F-0101M-011.jpg"/>
          <p:cNvPicPr>
            <a:picLocks noChangeAspect="1"/>
          </p:cNvPicPr>
          <p:nvPr userDrawn="1"/>
        </p:nvPicPr>
        <p:blipFill>
          <a:blip r:embed="rId3" cstate="print"/>
          <a:stretch>
            <a:fillRect/>
          </a:stretch>
        </p:blipFill>
        <p:spPr>
          <a:xfrm>
            <a:off x="152400" y="5638800"/>
            <a:ext cx="1447800" cy="1066800"/>
          </a:xfrm>
          <a:prstGeom prst="rect">
            <a:avLst/>
          </a:prstGeom>
        </p:spPr>
      </p:pic>
      <p:pic>
        <p:nvPicPr>
          <p:cNvPr id="10" name="Picture 9" descr="100729-F-0000Z-002.JPG"/>
          <p:cNvPicPr>
            <a:picLocks noChangeAspect="1"/>
          </p:cNvPicPr>
          <p:nvPr userDrawn="1"/>
        </p:nvPicPr>
        <p:blipFill>
          <a:blip r:embed="rId4" cstate="print"/>
          <a:stretch>
            <a:fillRect/>
          </a:stretch>
        </p:blipFill>
        <p:spPr>
          <a:xfrm>
            <a:off x="7315200" y="5638800"/>
            <a:ext cx="1676400" cy="1066800"/>
          </a:xfrm>
          <a:prstGeom prst="rect">
            <a:avLst/>
          </a:prstGeom>
        </p:spPr>
      </p:pic>
      <p:pic>
        <p:nvPicPr>
          <p:cNvPr id="11" name="Picture 10" descr="100929-N-1159-022.JPG"/>
          <p:cNvPicPr>
            <a:picLocks noChangeAspect="1"/>
          </p:cNvPicPr>
          <p:nvPr userDrawn="1"/>
        </p:nvPicPr>
        <p:blipFill>
          <a:blip r:embed="rId5" cstate="print"/>
          <a:stretch>
            <a:fillRect/>
          </a:stretch>
        </p:blipFill>
        <p:spPr>
          <a:xfrm>
            <a:off x="5638800" y="5638800"/>
            <a:ext cx="1549400" cy="1066800"/>
          </a:xfrm>
          <a:prstGeom prst="rect">
            <a:avLst/>
          </a:prstGeom>
        </p:spPr>
      </p:pic>
      <p:pic>
        <p:nvPicPr>
          <p:cNvPr id="12" name="Picture 11" descr="5092371721_5824686580.jpg"/>
          <p:cNvPicPr>
            <a:picLocks noChangeAspect="1"/>
          </p:cNvPicPr>
          <p:nvPr userDrawn="1"/>
        </p:nvPicPr>
        <p:blipFill>
          <a:blip r:embed="rId6" cstate="print"/>
          <a:stretch>
            <a:fillRect/>
          </a:stretch>
        </p:blipFill>
        <p:spPr>
          <a:xfrm>
            <a:off x="3962400" y="5638800"/>
            <a:ext cx="1524000" cy="1066800"/>
          </a:xfrm>
          <a:prstGeom prst="rect">
            <a:avLst/>
          </a:prstGeom>
        </p:spPr>
      </p:pic>
      <p:pic>
        <p:nvPicPr>
          <p:cNvPr id="13" name="Picture 12" descr="AAF Return from PAK.jpg"/>
          <p:cNvPicPr>
            <a:picLocks noChangeAspect="1"/>
          </p:cNvPicPr>
          <p:nvPr userDrawn="1"/>
        </p:nvPicPr>
        <p:blipFill>
          <a:blip r:embed="rId7" cstate="print"/>
          <a:srcRect b="13636"/>
          <a:stretch>
            <a:fillRect/>
          </a:stretch>
        </p:blipFill>
        <p:spPr>
          <a:xfrm>
            <a:off x="1752600" y="5638800"/>
            <a:ext cx="2078182" cy="1066800"/>
          </a:xfrm>
          <a:prstGeom prst="rect">
            <a:avLst/>
          </a:prstGeom>
        </p:spPr>
      </p:pic>
      <p:sp>
        <p:nvSpPr>
          <p:cNvPr id="15" name="TextBox 14"/>
          <p:cNvSpPr txBox="1"/>
          <p:nvPr userDrawn="1"/>
        </p:nvSpPr>
        <p:spPr>
          <a:xfrm>
            <a:off x="3267075" y="4942701"/>
            <a:ext cx="2590800" cy="276999"/>
          </a:xfrm>
          <a:prstGeom prst="rect">
            <a:avLst/>
          </a:prstGeom>
          <a:noFill/>
        </p:spPr>
        <p:txBody>
          <a:bodyPr wrap="square" rtlCol="0">
            <a:spAutoFit/>
          </a:bodyPr>
          <a:lstStyle/>
          <a:p>
            <a:pPr algn="ctr"/>
            <a:r>
              <a:rPr lang="en-US" sz="1200" b="1" dirty="0" smtClean="0">
                <a:latin typeface="Arial" pitchFamily="34" charset="0"/>
                <a:cs typeface="Arial" pitchFamily="34" charset="0"/>
              </a:rPr>
              <a:t>Overall Classification:</a:t>
            </a:r>
            <a:endParaRPr lang="en-US" sz="1200" b="1" dirty="0">
              <a:latin typeface="Arial" pitchFamily="34" charset="0"/>
              <a:cs typeface="Arial" pitchFamily="34" charset="0"/>
            </a:endParaRPr>
          </a:p>
        </p:txBody>
      </p:sp>
      <p:sp>
        <p:nvSpPr>
          <p:cNvPr id="16" name="Title 1"/>
          <p:cNvSpPr>
            <a:spLocks noGrp="1"/>
          </p:cNvSpPr>
          <p:nvPr>
            <p:ph type="ctrTitle"/>
          </p:nvPr>
        </p:nvSpPr>
        <p:spPr>
          <a:xfrm>
            <a:off x="685800" y="2130425"/>
            <a:ext cx="7772400" cy="1470025"/>
          </a:xfrm>
          <a:prstGeom prst="rect">
            <a:avLst/>
          </a:prstGeom>
        </p:spPr>
        <p:txBody>
          <a:bodyPr>
            <a:normAutofit/>
          </a:bodyPr>
          <a:lstStyle>
            <a:lvl1pPr>
              <a:defRPr sz="4000" b="1">
                <a:effectLst>
                  <a:outerShdw blurRad="38100" dist="38100" dir="2700000" algn="tl">
                    <a:srgbClr val="000000">
                      <a:alpha val="43137"/>
                    </a:srgbClr>
                  </a:outerShdw>
                </a:effectLst>
                <a:latin typeface="Arial" pitchFamily="34" charset="0"/>
                <a:cs typeface="Arial" pitchFamily="34" charset="0"/>
              </a:defRPr>
            </a:lvl1pPr>
          </a:lstStyle>
          <a:p>
            <a:r>
              <a:rPr lang="en-US" smtClean="0"/>
              <a:t>Click to edit Master title style</a:t>
            </a: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3074" name="Picture 2" descr="C:\Documents and Settings\brent.hayes\My Documents\My Pictures\Picture2.jpg"/>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sp>
        <p:nvSpPr>
          <p:cNvPr id="11" name="Footer Placeholder 8"/>
          <p:cNvSpPr txBox="1">
            <a:spLocks/>
          </p:cNvSpPr>
          <p:nvPr userDrawn="1"/>
        </p:nvSpPr>
        <p:spPr>
          <a:xfrm>
            <a:off x="2971800" y="6492875"/>
            <a:ext cx="2895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schemeClr val="bg1"/>
              </a:solidFill>
              <a:effectLst/>
              <a:uLnTx/>
              <a:uFillTx/>
              <a:latin typeface="Arial" pitchFamily="34" charset="0"/>
              <a:cs typeface="Arial" pitchFamily="34" charset="0"/>
            </a:endParaRPr>
          </a:p>
        </p:txBody>
      </p:sp>
      <p:sp>
        <p:nvSpPr>
          <p:cNvPr id="13" name="Slide Number Placeholder 4"/>
          <p:cNvSpPr txBox="1">
            <a:spLocks noGrp="1"/>
          </p:cNvSpPr>
          <p:nvPr userDrawn="1"/>
        </p:nvSpPr>
        <p:spPr bwMode="auto">
          <a:xfrm>
            <a:off x="8720138" y="6553201"/>
            <a:ext cx="423862" cy="304800"/>
          </a:xfrm>
          <a:prstGeom prst="rect">
            <a:avLst/>
          </a:prstGeom>
          <a:noFill/>
          <a:ln w="9525">
            <a:noFill/>
            <a:miter lim="800000"/>
            <a:headEnd/>
            <a:tailEnd/>
          </a:ln>
        </p:spPr>
        <p:txBody>
          <a:bodyPr/>
          <a:lstStyle/>
          <a:p>
            <a:pPr algn="r"/>
            <a:fld id="{9A3CD4CE-4AAC-47D5-AC60-09E306EC6363}" type="slidenum">
              <a:rPr lang="en-US" sz="1200" smtClean="0">
                <a:solidFill>
                  <a:schemeClr val="bg1"/>
                </a:solidFill>
                <a:latin typeface="Arial" pitchFamily="34" charset="0"/>
                <a:cs typeface="Arial" pitchFamily="34" charset="0"/>
              </a:rPr>
              <a:pPr algn="r"/>
              <a:t>‹#›</a:t>
            </a:fld>
            <a:endParaRPr lang="en-US" sz="1200" dirty="0">
              <a:solidFill>
                <a:schemeClr val="bg1"/>
              </a:solidFill>
              <a:latin typeface="Arial" pitchFamily="34" charset="0"/>
              <a:cs typeface="Arial" pitchFamily="34" charset="0"/>
            </a:endParaRPr>
          </a:p>
        </p:txBody>
      </p:sp>
      <p:sp>
        <p:nvSpPr>
          <p:cNvPr id="12" name="Footer Placeholder 8"/>
          <p:cNvSpPr txBox="1">
            <a:spLocks/>
          </p:cNvSpPr>
          <p:nvPr userDrawn="1"/>
        </p:nvSpPr>
        <p:spPr>
          <a:xfrm>
            <a:off x="3152775" y="6581775"/>
            <a:ext cx="2809875" cy="209550"/>
          </a:xfrm>
          <a:prstGeom prst="rect">
            <a:avLst/>
          </a:prstGeom>
          <a:solidFill>
            <a:schemeClr val="bg1"/>
          </a:solidFill>
          <a:ln w="19050">
            <a:solidFill>
              <a:schemeClr val="tx1"/>
            </a:solidFill>
          </a:ln>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smtClean="0">
              <a:ln>
                <a:noFill/>
              </a:ln>
              <a:solidFill>
                <a:srgbClr val="009900"/>
              </a:solidFill>
              <a:effectLst/>
              <a:uLnTx/>
              <a:uFillTx/>
              <a:latin typeface="Arial" pitchFamily="34" charset="0"/>
              <a:cs typeface="Arial" pitchFamily="34" charset="0"/>
            </a:endParaRPr>
          </a:p>
        </p:txBody>
      </p:sp>
      <p:sp>
        <p:nvSpPr>
          <p:cNvPr id="9" name="Title 1"/>
          <p:cNvSpPr>
            <a:spLocks noGrp="1"/>
          </p:cNvSpPr>
          <p:nvPr>
            <p:ph type="title"/>
          </p:nvPr>
        </p:nvSpPr>
        <p:spPr>
          <a:xfrm>
            <a:off x="76200" y="0"/>
            <a:ext cx="7543800" cy="685800"/>
          </a:xfrm>
          <a:prstGeom prst="rect">
            <a:avLst/>
          </a:prstGeom>
        </p:spPr>
        <p:txBody>
          <a:bodyPr/>
          <a:lstStyle>
            <a:lvl1pPr algn="l">
              <a:defRPr sz="3200" b="1">
                <a:solidFill>
                  <a:schemeClr val="bg1"/>
                </a:solidFill>
              </a:defRPr>
            </a:lvl1pPr>
          </a:lstStyle>
          <a:p>
            <a:r>
              <a:rPr lang="en-US" dirty="0" smtClean="0"/>
              <a:t>Click to edit Master title </a:t>
            </a:r>
            <a:endParaRPr lang="en-US" dirty="0"/>
          </a:p>
        </p:txBody>
      </p:sp>
      <p:sp>
        <p:nvSpPr>
          <p:cNvPr id="10" name="Content Placeholder 2"/>
          <p:cNvSpPr>
            <a:spLocks noGrp="1"/>
          </p:cNvSpPr>
          <p:nvPr>
            <p:ph idx="1"/>
          </p:nvPr>
        </p:nvSpPr>
        <p:spPr>
          <a:xfrm>
            <a:off x="228600" y="914400"/>
            <a:ext cx="8610600" cy="5334000"/>
          </a:xfrm>
          <a:prstGeom prst="rect">
            <a:avLst/>
          </a:prstGeom>
        </p:spPr>
        <p:txBody>
          <a:bodyPr/>
          <a:lstStyle>
            <a:lvl1pPr>
              <a:defRPr sz="2800" b="1">
                <a:latin typeface="Arial" pitchFamily="34" charset="0"/>
                <a:cs typeface="Arial" pitchFamily="34" charset="0"/>
              </a:defRPr>
            </a:lvl1pPr>
            <a:lvl2pPr>
              <a:defRPr b="1">
                <a:latin typeface="Arial" pitchFamily="34" charset="0"/>
                <a:cs typeface="Arial" pitchFamily="34" charset="0"/>
              </a:defRPr>
            </a:lvl2pPr>
            <a:lvl3pPr>
              <a:defRPr b="1">
                <a:latin typeface="Arial" pitchFamily="34" charset="0"/>
                <a:cs typeface="Arial" pitchFamily="34" charset="0"/>
              </a:defRPr>
            </a:lvl3pPr>
            <a:lvl4pPr>
              <a:defRPr b="1">
                <a:latin typeface="Arial" pitchFamily="34" charset="0"/>
                <a:cs typeface="Arial" pitchFamily="34" charset="0"/>
              </a:defRPr>
            </a:lvl4pPr>
            <a:lvl5pPr>
              <a:defRPr b="1">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noChangeArrowheads="1"/>
          </p:cNvSpPr>
          <p:nvPr>
            <p:ph type="dt" sz="half" idx="10"/>
          </p:nvPr>
        </p:nvSpPr>
        <p:spPr>
          <a:xfrm>
            <a:off x="152400" y="6477000"/>
            <a:ext cx="2133600" cy="244475"/>
          </a:xfrm>
          <a:prstGeom prst="rect">
            <a:avLst/>
          </a:prstGeom>
          <a:ln/>
        </p:spPr>
        <p:txBody>
          <a:bodyPr/>
          <a:lstStyle>
            <a:lvl1pPr>
              <a:defRPr/>
            </a:lvl1pPr>
          </a:lstStyle>
          <a:p>
            <a:pPr>
              <a:defRPr/>
            </a:pPr>
            <a:endParaRPr lang="en-US" dirty="0"/>
          </a:p>
        </p:txBody>
      </p:sp>
      <p:sp>
        <p:nvSpPr>
          <p:cNvPr id="5" name="Footer Placeholder 4"/>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6" name="Slide Number Placeholder 5"/>
          <p:cNvSpPr>
            <a:spLocks noGrp="1" noChangeArrowheads="1"/>
          </p:cNvSpPr>
          <p:nvPr>
            <p:ph type="sldNum" sz="quarter" idx="12"/>
          </p:nvPr>
        </p:nvSpPr>
        <p:spPr>
          <a:xfrm>
            <a:off x="8153400" y="6400800"/>
            <a:ext cx="762000" cy="320675"/>
          </a:xfrm>
          <a:prstGeom prst="rect">
            <a:avLst/>
          </a:prstGeom>
          <a:ln/>
        </p:spPr>
        <p:txBody>
          <a:bodyPr/>
          <a:lstStyle>
            <a:lvl1pPr>
              <a:defRPr/>
            </a:lvl1pPr>
          </a:lstStyle>
          <a:p>
            <a:pPr>
              <a:defRPr/>
            </a:pPr>
            <a:fld id="{F7ADE826-4FFC-40C1-86F1-65173C2DC6C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5" cstate="print">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userDrawn="1"/>
        </p:nvSpPr>
        <p:spPr>
          <a:xfrm>
            <a:off x="0" y="6477000"/>
            <a:ext cx="2057400" cy="430887"/>
          </a:xfrm>
          <a:prstGeom prst="rect">
            <a:avLst/>
          </a:prstGeom>
        </p:spPr>
        <p:txBody>
          <a:bodyPr wrap="square">
            <a:spAutoFit/>
          </a:bodyPr>
          <a:lstStyle/>
          <a:p>
            <a:r>
              <a:rPr lang="en-US" sz="1100" b="1" dirty="0" smtClean="0">
                <a:solidFill>
                  <a:schemeClr val="bg1"/>
                </a:solidFill>
                <a:latin typeface="+mj-lt"/>
              </a:rPr>
              <a:t>Last Updated:</a:t>
            </a:r>
          </a:p>
          <a:p>
            <a:r>
              <a:rPr lang="en-US" sz="1100" b="1" dirty="0" smtClean="0">
                <a:solidFill>
                  <a:schemeClr val="bg1"/>
                </a:solidFill>
                <a:latin typeface="+mj-lt"/>
              </a:rPr>
              <a:t>POC:</a:t>
            </a:r>
            <a:endParaRPr lang="en-US" sz="1100" b="1" dirty="0">
              <a:solidFill>
                <a:schemeClr val="bg1"/>
              </a:solidFill>
              <a:latin typeface="+mj-lt"/>
            </a:endParaRPr>
          </a:p>
        </p:txBody>
      </p:sp>
      <p:pic>
        <p:nvPicPr>
          <p:cNvPr id="57345" name="Picture 1" descr="C:\Documents and Settings\richard.a.kent\Desktop\Picture3.jpg"/>
          <p:cNvPicPr>
            <a:picLocks noChangeAspect="1" noChangeArrowheads="1"/>
          </p:cNvPicPr>
          <p:nvPr userDrawn="1"/>
        </p:nvPicPr>
        <p:blipFill>
          <a:blip r:embed="rId6" cstate="print"/>
          <a:srcRect/>
          <a:stretch>
            <a:fillRect/>
          </a:stretch>
        </p:blipFill>
        <p:spPr bwMode="auto">
          <a:xfrm>
            <a:off x="8791575" y="6572250"/>
            <a:ext cx="352425" cy="285750"/>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Lst>
  <p:transition/>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mailto:leo.clark@L-3Com.com" TargetMode="External"/><Relationship Id="rId2" Type="http://schemas.openxmlformats.org/officeDocument/2006/relationships/hyperlink" Target="mailto:mark.s.wasson@gmail.com"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a:spLocks noChangeArrowheads="1"/>
          </p:cNvSpPr>
          <p:nvPr/>
        </p:nvSpPr>
        <p:spPr bwMode="auto">
          <a:xfrm>
            <a:off x="1512888" y="576263"/>
            <a:ext cx="5949950" cy="1938337"/>
          </a:xfrm>
          <a:prstGeom prst="rect">
            <a:avLst/>
          </a:prstGeom>
          <a:noFill/>
          <a:ln w="9525">
            <a:noFill/>
            <a:miter lim="800000"/>
            <a:headEnd/>
            <a:tailEnd/>
          </a:ln>
        </p:spPr>
        <p:txBody>
          <a:bodyPr wrap="none">
            <a:spAutoFit/>
          </a:bodyPr>
          <a:lstStyle/>
          <a:p>
            <a:pPr algn="ctr"/>
            <a:r>
              <a:rPr lang="en-US" sz="4000" b="1" dirty="0">
                <a:latin typeface="Calibri" pitchFamily="34" charset="0"/>
              </a:rPr>
              <a:t>Afghan National Army</a:t>
            </a:r>
          </a:p>
          <a:p>
            <a:pPr algn="ctr"/>
            <a:r>
              <a:rPr lang="en-US" sz="4000" b="1" dirty="0">
                <a:latin typeface="Calibri" pitchFamily="34" charset="0"/>
              </a:rPr>
              <a:t>Route Clearance Company</a:t>
            </a:r>
          </a:p>
          <a:p>
            <a:pPr algn="ctr"/>
            <a:r>
              <a:rPr lang="en-US" sz="4000" b="1" dirty="0">
                <a:latin typeface="Calibri" pitchFamily="34" charset="0"/>
              </a:rPr>
              <a:t>Partnership Desk Side Brief</a:t>
            </a:r>
          </a:p>
        </p:txBody>
      </p:sp>
      <p:pic>
        <p:nvPicPr>
          <p:cNvPr id="3" name="Picture 5" descr="Across the Danger Area.jpg"/>
          <p:cNvPicPr>
            <a:picLocks noChangeAspect="1"/>
          </p:cNvPicPr>
          <p:nvPr/>
        </p:nvPicPr>
        <p:blipFill>
          <a:blip r:embed="rId2" cstate="print"/>
          <a:srcRect/>
          <a:stretch>
            <a:fillRect/>
          </a:stretch>
        </p:blipFill>
        <p:spPr bwMode="auto">
          <a:xfrm>
            <a:off x="730250" y="2535236"/>
            <a:ext cx="7651750" cy="39751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2362200" y="990600"/>
            <a:ext cx="3971925" cy="584200"/>
          </a:xfrm>
          <a:prstGeom prst="rect">
            <a:avLst/>
          </a:prstGeom>
          <a:noFill/>
          <a:ln w="9525">
            <a:noFill/>
            <a:miter lim="800000"/>
            <a:headEnd/>
            <a:tailEnd/>
          </a:ln>
        </p:spPr>
        <p:txBody>
          <a:bodyPr wrap="none">
            <a:spAutoFit/>
          </a:bodyPr>
          <a:lstStyle/>
          <a:p>
            <a:r>
              <a:rPr lang="en-US" sz="3200" b="1">
                <a:latin typeface="Calibri" pitchFamily="34" charset="0"/>
              </a:rPr>
              <a:t>EOD Partnering Assets</a:t>
            </a:r>
          </a:p>
        </p:txBody>
      </p:sp>
      <p:sp>
        <p:nvSpPr>
          <p:cNvPr id="3" name="TextBox 7"/>
          <p:cNvSpPr txBox="1">
            <a:spLocks noChangeArrowheads="1"/>
          </p:cNvSpPr>
          <p:nvPr/>
        </p:nvSpPr>
        <p:spPr bwMode="auto">
          <a:xfrm>
            <a:off x="76200" y="2093913"/>
            <a:ext cx="9099550" cy="4154487"/>
          </a:xfrm>
          <a:prstGeom prst="rect">
            <a:avLst/>
          </a:prstGeom>
          <a:noFill/>
          <a:ln w="9525">
            <a:noFill/>
            <a:miter lim="800000"/>
            <a:headEnd/>
            <a:tailEnd/>
          </a:ln>
        </p:spPr>
        <p:txBody>
          <a:bodyPr wrap="none">
            <a:spAutoFit/>
          </a:bodyPr>
          <a:lstStyle/>
          <a:p>
            <a:pPr>
              <a:buFont typeface="Arial" charset="0"/>
              <a:buChar char="•"/>
            </a:pPr>
            <a:r>
              <a:rPr lang="en-US" sz="2400" dirty="0">
                <a:latin typeface="Calibri" pitchFamily="34" charset="0"/>
              </a:rPr>
              <a:t>     The ANA RCC is task organized with organic EOD assets.</a:t>
            </a:r>
          </a:p>
          <a:p>
            <a:r>
              <a:rPr lang="en-US" sz="2400" dirty="0">
                <a:latin typeface="Calibri" pitchFamily="34" charset="0"/>
              </a:rPr>
              <a:t>       Each platoon is assigned an EOD team consisting of</a:t>
            </a:r>
          </a:p>
          <a:p>
            <a:r>
              <a:rPr lang="en-US" sz="2400" dirty="0">
                <a:latin typeface="Calibri" pitchFamily="34" charset="0"/>
              </a:rPr>
              <a:t>       1 EOD Lieutenant and two operators</a:t>
            </a:r>
          </a:p>
          <a:p>
            <a:endParaRPr lang="en-US" sz="2400" dirty="0">
              <a:latin typeface="Calibri" pitchFamily="34" charset="0"/>
            </a:endParaRPr>
          </a:p>
          <a:p>
            <a:pPr>
              <a:buFont typeface="Arial" charset="0"/>
              <a:buChar char="•"/>
            </a:pPr>
            <a:r>
              <a:rPr lang="en-US" sz="2400" dirty="0">
                <a:latin typeface="Calibri" pitchFamily="34" charset="0"/>
              </a:rPr>
              <a:t>     Currently fielded ANA RCC’s will not deploy with EOD teams</a:t>
            </a:r>
          </a:p>
          <a:p>
            <a:r>
              <a:rPr lang="en-US" sz="2400" dirty="0">
                <a:latin typeface="Calibri" pitchFamily="34" charset="0"/>
              </a:rPr>
              <a:t>       The EOD soldiers are pre-screened, receive introductory training,</a:t>
            </a:r>
          </a:p>
          <a:p>
            <a:r>
              <a:rPr lang="en-US" sz="2400" dirty="0">
                <a:latin typeface="Calibri" pitchFamily="34" charset="0"/>
              </a:rPr>
              <a:t>       and are assigned to the EOD school following CFC </a:t>
            </a:r>
          </a:p>
          <a:p>
            <a:r>
              <a:rPr lang="en-US" sz="2400" dirty="0">
                <a:latin typeface="Calibri" pitchFamily="34" charset="0"/>
              </a:rPr>
              <a:t>       (they will rejoin the ANA RCC approx. 22 weeks after deployment)</a:t>
            </a:r>
          </a:p>
          <a:p>
            <a:pPr>
              <a:buFont typeface="Arial" charset="0"/>
              <a:buChar char="•"/>
            </a:pPr>
            <a:endParaRPr lang="en-US" sz="2400" dirty="0">
              <a:latin typeface="Calibri" pitchFamily="34" charset="0"/>
            </a:endParaRPr>
          </a:p>
          <a:p>
            <a:pPr>
              <a:buFont typeface="Arial" charset="0"/>
              <a:buChar char="•"/>
            </a:pPr>
            <a:r>
              <a:rPr lang="en-US" sz="2400" dirty="0">
                <a:latin typeface="Calibri" pitchFamily="34" charset="0"/>
              </a:rPr>
              <a:t>     These individuals will require intensive mentoring during  their </a:t>
            </a:r>
          </a:p>
          <a:p>
            <a:r>
              <a:rPr lang="en-US" sz="2400" dirty="0">
                <a:latin typeface="Calibri" pitchFamily="34" charset="0"/>
              </a:rPr>
              <a:t>       development to improve their survivability and experience level</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1898650" y="762000"/>
            <a:ext cx="5291138" cy="1077913"/>
          </a:xfrm>
          <a:prstGeom prst="rect">
            <a:avLst/>
          </a:prstGeom>
          <a:noFill/>
          <a:ln w="9525">
            <a:noFill/>
            <a:miter lim="800000"/>
            <a:headEnd/>
            <a:tailEnd/>
          </a:ln>
        </p:spPr>
        <p:txBody>
          <a:bodyPr wrap="none">
            <a:spAutoFit/>
          </a:bodyPr>
          <a:lstStyle/>
          <a:p>
            <a:pPr algn="ctr"/>
            <a:r>
              <a:rPr lang="en-US" sz="3200" b="1">
                <a:latin typeface="Calibri" pitchFamily="34" charset="0"/>
              </a:rPr>
              <a:t>Become involved at beginning</a:t>
            </a:r>
          </a:p>
          <a:p>
            <a:pPr algn="ctr"/>
            <a:r>
              <a:rPr lang="en-US" sz="3200" b="1">
                <a:latin typeface="Calibri" pitchFamily="34" charset="0"/>
              </a:rPr>
              <a:t>of unit fielding and training</a:t>
            </a:r>
          </a:p>
        </p:txBody>
      </p:sp>
      <p:sp>
        <p:nvSpPr>
          <p:cNvPr id="3" name="TextBox 7"/>
          <p:cNvSpPr txBox="1">
            <a:spLocks noChangeArrowheads="1"/>
          </p:cNvSpPr>
          <p:nvPr/>
        </p:nvSpPr>
        <p:spPr bwMode="auto">
          <a:xfrm>
            <a:off x="373063" y="2309812"/>
            <a:ext cx="8542337" cy="3786188"/>
          </a:xfrm>
          <a:prstGeom prst="rect">
            <a:avLst/>
          </a:prstGeom>
          <a:noFill/>
          <a:ln w="9525">
            <a:noFill/>
            <a:miter lim="800000"/>
            <a:headEnd/>
            <a:tailEnd/>
          </a:ln>
        </p:spPr>
        <p:txBody>
          <a:bodyPr wrap="none">
            <a:spAutoFit/>
          </a:bodyPr>
          <a:lstStyle/>
          <a:p>
            <a:pPr>
              <a:buFont typeface="Arial" charset="0"/>
              <a:buChar char="•"/>
            </a:pPr>
            <a:r>
              <a:rPr lang="en-US" sz="2400" dirty="0">
                <a:latin typeface="Calibri" pitchFamily="34" charset="0"/>
              </a:rPr>
              <a:t>     Identify Mentor Team from within partnering organization</a:t>
            </a:r>
          </a:p>
          <a:p>
            <a:pPr>
              <a:buFont typeface="Arial" charset="0"/>
              <a:buChar char="•"/>
            </a:pPr>
            <a:endParaRPr lang="en-US" sz="2400" dirty="0">
              <a:latin typeface="Calibri" pitchFamily="34" charset="0"/>
            </a:endParaRPr>
          </a:p>
          <a:p>
            <a:pPr>
              <a:buFont typeface="Arial" charset="0"/>
              <a:buChar char="•"/>
            </a:pPr>
            <a:r>
              <a:rPr lang="en-US" sz="2400" dirty="0">
                <a:latin typeface="Calibri" pitchFamily="34" charset="0"/>
              </a:rPr>
              <a:t>     Mentor Team should be assigned to CFC for duration of training</a:t>
            </a:r>
          </a:p>
          <a:p>
            <a:r>
              <a:rPr lang="en-US" sz="2400" dirty="0">
                <a:latin typeface="Calibri" pitchFamily="34" charset="0"/>
              </a:rPr>
              <a:t>                       (1 ea. Captain and 1 ea. Sergeant First Class)</a:t>
            </a:r>
          </a:p>
          <a:p>
            <a:pPr>
              <a:buFont typeface="Arial" charset="0"/>
              <a:buChar char="•"/>
            </a:pPr>
            <a:endParaRPr lang="en-US" sz="2400" dirty="0">
              <a:latin typeface="Calibri" pitchFamily="34" charset="0"/>
            </a:endParaRPr>
          </a:p>
          <a:p>
            <a:pPr>
              <a:buFont typeface="Arial" charset="0"/>
              <a:buChar char="•"/>
            </a:pPr>
            <a:r>
              <a:rPr lang="en-US" sz="2400" dirty="0">
                <a:latin typeface="Calibri" pitchFamily="34" charset="0"/>
              </a:rPr>
              <a:t>     Plan to rotate additional partner unit personnel to CFC</a:t>
            </a:r>
          </a:p>
          <a:p>
            <a:r>
              <a:rPr lang="en-US" sz="2400" dirty="0">
                <a:latin typeface="Calibri" pitchFamily="34" charset="0"/>
              </a:rPr>
              <a:t>       to assist with training beginning with Week 11 of the POI</a:t>
            </a:r>
          </a:p>
          <a:p>
            <a:endParaRPr lang="en-US" sz="2400" dirty="0">
              <a:latin typeface="Calibri" pitchFamily="34" charset="0"/>
            </a:endParaRPr>
          </a:p>
          <a:p>
            <a:pPr>
              <a:buFont typeface="Arial" charset="0"/>
              <a:buChar char="•"/>
            </a:pPr>
            <a:r>
              <a:rPr lang="en-US" sz="2400" dirty="0">
                <a:latin typeface="Calibri" pitchFamily="34" charset="0"/>
              </a:rPr>
              <a:t>     Partner unit should assist and support the ANA RCC during </a:t>
            </a:r>
          </a:p>
          <a:p>
            <a:r>
              <a:rPr lang="en-US" sz="2400" dirty="0">
                <a:latin typeface="Calibri" pitchFamily="34" charset="0"/>
              </a:rPr>
              <a:t>       deployment phase</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066800" y="957264"/>
          <a:ext cx="7086600" cy="5541751"/>
        </p:xfrm>
        <a:graphic>
          <a:graphicData uri="http://schemas.openxmlformats.org/drawingml/2006/table">
            <a:tbl>
              <a:tblPr/>
              <a:tblGrid>
                <a:gridCol w="885825"/>
                <a:gridCol w="885825"/>
                <a:gridCol w="885825"/>
                <a:gridCol w="885825"/>
                <a:gridCol w="885825"/>
                <a:gridCol w="885825"/>
                <a:gridCol w="885825"/>
                <a:gridCol w="885825"/>
              </a:tblGrid>
              <a:tr h="243026">
                <a:tc>
                  <a:txBody>
                    <a:bodyPr/>
                    <a:lstStyle/>
                    <a:p>
                      <a:pPr algn="ctr" fontAlgn="b"/>
                      <a:r>
                        <a:rPr lang="en-US" sz="900" b="1" i="0" u="none" strike="noStrike" dirty="0">
                          <a:solidFill>
                            <a:srgbClr val="000000"/>
                          </a:solidFill>
                          <a:latin typeface="Calibri"/>
                        </a:rPr>
                        <a:t>DAY</a:t>
                      </a:r>
                    </a:p>
                  </a:txBody>
                  <a:tcPr marL="4960" marR="4960" marT="496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900" b="1" i="0" u="none" strike="noStrike">
                          <a:solidFill>
                            <a:srgbClr val="000000"/>
                          </a:solidFill>
                          <a:latin typeface="Calibri"/>
                        </a:rPr>
                        <a:t>Sat</a:t>
                      </a:r>
                    </a:p>
                  </a:txBody>
                  <a:tcPr marL="4960" marR="4960" marT="4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900" b="1" i="0" u="none" strike="noStrike">
                          <a:solidFill>
                            <a:srgbClr val="000000"/>
                          </a:solidFill>
                          <a:latin typeface="Calibri"/>
                        </a:rPr>
                        <a:t>Sun</a:t>
                      </a:r>
                    </a:p>
                  </a:txBody>
                  <a:tcPr marL="4960" marR="4960" marT="4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900" b="1" i="0" u="none" strike="noStrike">
                          <a:solidFill>
                            <a:srgbClr val="000000"/>
                          </a:solidFill>
                          <a:latin typeface="Calibri"/>
                        </a:rPr>
                        <a:t>Mon</a:t>
                      </a:r>
                    </a:p>
                  </a:txBody>
                  <a:tcPr marL="4960" marR="4960" marT="4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900" b="1" i="0" u="none" strike="noStrike">
                          <a:solidFill>
                            <a:srgbClr val="000000"/>
                          </a:solidFill>
                          <a:latin typeface="Calibri"/>
                        </a:rPr>
                        <a:t>Tue</a:t>
                      </a:r>
                    </a:p>
                  </a:txBody>
                  <a:tcPr marL="4960" marR="4960" marT="4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900" b="1" i="0" u="none" strike="noStrike">
                          <a:solidFill>
                            <a:srgbClr val="000000"/>
                          </a:solidFill>
                          <a:latin typeface="Calibri"/>
                        </a:rPr>
                        <a:t>Wed</a:t>
                      </a:r>
                    </a:p>
                  </a:txBody>
                  <a:tcPr marL="4960" marR="4960" marT="4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900" b="1" i="0" u="none" strike="noStrike">
                          <a:solidFill>
                            <a:srgbClr val="000000"/>
                          </a:solidFill>
                          <a:latin typeface="Calibri"/>
                        </a:rPr>
                        <a:t>Thu</a:t>
                      </a:r>
                    </a:p>
                  </a:txBody>
                  <a:tcPr marL="4960" marR="4960" marT="4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900" b="1" i="0" u="none" strike="noStrike">
                          <a:solidFill>
                            <a:srgbClr val="000000"/>
                          </a:solidFill>
                          <a:latin typeface="Calibri"/>
                        </a:rPr>
                        <a:t>Fri</a:t>
                      </a:r>
                    </a:p>
                  </a:txBody>
                  <a:tcPr marL="4960" marR="4960" marT="496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r>
              <a:tr h="243026">
                <a:tc rowSpan="2">
                  <a:txBody>
                    <a:bodyPr/>
                    <a:lstStyle/>
                    <a:p>
                      <a:pPr algn="ctr" fontAlgn="ctr"/>
                      <a:r>
                        <a:rPr lang="en-US" sz="900" b="1" i="0" u="none" strike="noStrike" dirty="0">
                          <a:solidFill>
                            <a:srgbClr val="000000"/>
                          </a:solidFill>
                          <a:latin typeface="Calibri"/>
                        </a:rPr>
                        <a:t>WEEK ZERO</a:t>
                      </a:r>
                    </a:p>
                  </a:txBody>
                  <a:tcPr marL="4960" marR="4960" marT="496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ctr"/>
                      <a:r>
                        <a:rPr lang="en-US" sz="900" b="0" i="0" u="none" strike="noStrike" dirty="0">
                          <a:solidFill>
                            <a:srgbClr val="000000"/>
                          </a:solidFill>
                          <a:latin typeface="Calibri"/>
                        </a:rPr>
                        <a:t>Orientation</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latin typeface="Calibri"/>
                        </a:rPr>
                        <a:t>Personnel and Accountability</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Calibri"/>
                        </a:rPr>
                        <a:t>Staff Functions</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Calibri"/>
                        </a:rPr>
                        <a:t>After Action Review</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solidFill>
                            <a:srgbClr val="000000"/>
                          </a:solidFill>
                          <a:latin typeface="Calibri"/>
                        </a:rPr>
                        <a:t>Range Familiarization (with maps)</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solidFill>
                            <a:srgbClr val="000000"/>
                          </a:solidFill>
                          <a:latin typeface="Calibri"/>
                        </a:rPr>
                        <a:t>Review</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solidFill>
                            <a:srgbClr val="000000"/>
                          </a:solidFill>
                          <a:latin typeface="Calibri"/>
                        </a:rPr>
                        <a:t>Non -Training Day</a:t>
                      </a:r>
                    </a:p>
                  </a:txBody>
                  <a:tcPr marL="4960" marR="4960" marT="496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026">
                <a:tc vMerge="1">
                  <a:txBody>
                    <a:bodyPr/>
                    <a:lstStyle/>
                    <a:p>
                      <a:endParaRPr lang="en-US"/>
                    </a:p>
                  </a:txBody>
                  <a:tcPr/>
                </a:tc>
                <a:tc>
                  <a:txBody>
                    <a:bodyPr/>
                    <a:lstStyle/>
                    <a:p>
                      <a:pPr algn="ctr" fontAlgn="ctr"/>
                      <a:r>
                        <a:rPr lang="en-US" sz="900" b="0" i="0" u="none" strike="noStrike">
                          <a:solidFill>
                            <a:srgbClr val="000000"/>
                          </a:solidFill>
                          <a:latin typeface="Calibri"/>
                        </a:rPr>
                        <a:t>Oreintation</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latin typeface="Calibri"/>
                        </a:rPr>
                        <a:t>Leadership and responsibilities</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latin typeface="Calibri"/>
                        </a:rPr>
                        <a:t>S1 and S4 Specifics </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Calibri"/>
                        </a:rPr>
                        <a:t>Map Orientation</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r>
              <a:tr h="118550">
                <a:tc>
                  <a:txBody>
                    <a:bodyPr/>
                    <a:lstStyle/>
                    <a:p>
                      <a:pPr algn="ctr" fontAlgn="b"/>
                      <a:r>
                        <a:rPr lang="en-US" sz="900" b="1" i="0" u="none" strike="noStrike">
                          <a:solidFill>
                            <a:srgbClr val="000000"/>
                          </a:solidFill>
                          <a:latin typeface="Calibri"/>
                        </a:rPr>
                        <a:t>DAY</a:t>
                      </a:r>
                    </a:p>
                  </a:txBody>
                  <a:tcPr marL="4960" marR="4960" marT="496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14-May-11</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15-May-11</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dirty="0">
                          <a:solidFill>
                            <a:srgbClr val="000000"/>
                          </a:solidFill>
                          <a:latin typeface="Calibri"/>
                        </a:rPr>
                        <a:t>16-May-11</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17-May-11</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18-May-11</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19-May-11</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20-May-11</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37098">
                <a:tc rowSpan="2">
                  <a:txBody>
                    <a:bodyPr/>
                    <a:lstStyle/>
                    <a:p>
                      <a:pPr algn="ctr" fontAlgn="ctr"/>
                      <a:r>
                        <a:rPr lang="en-US" sz="900" b="1" i="0" u="none" strike="noStrike" dirty="0">
                          <a:solidFill>
                            <a:srgbClr val="000000"/>
                          </a:solidFill>
                          <a:latin typeface="Calibri"/>
                        </a:rPr>
                        <a:t>Leader Week 1</a:t>
                      </a:r>
                    </a:p>
                  </a:txBody>
                  <a:tcPr marL="4960" marR="4960" marT="496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rowSpan="2">
                  <a:txBody>
                    <a:bodyPr/>
                    <a:lstStyle/>
                    <a:p>
                      <a:pPr algn="ctr" fontAlgn="ctr"/>
                      <a:r>
                        <a:rPr lang="en-US" sz="900" b="0" i="0" u="none" strike="noStrike">
                          <a:solidFill>
                            <a:srgbClr val="000000"/>
                          </a:solidFill>
                          <a:latin typeface="Calibri"/>
                        </a:rPr>
                        <a:t>Route Clearance Task Organization and Equipment</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Calibri"/>
                        </a:rPr>
                        <a:t>IED Principles</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solidFill>
                            <a:srgbClr val="000000"/>
                          </a:solidFill>
                          <a:latin typeface="Calibri"/>
                        </a:rPr>
                        <a:t>COIN</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dirty="0">
                          <a:solidFill>
                            <a:srgbClr val="000000"/>
                          </a:solidFill>
                          <a:latin typeface="Calibri"/>
                        </a:rPr>
                        <a:t>COIN</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Calibri"/>
                        </a:rPr>
                        <a:t>Range Conduct Briefing</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Calibri"/>
                        </a:rPr>
                        <a:t>Range Brief (Range Control)</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solidFill>
                            <a:srgbClr val="000000"/>
                          </a:solidFill>
                          <a:latin typeface="Calibri"/>
                        </a:rPr>
                        <a:t>Non -Training Day</a:t>
                      </a:r>
                    </a:p>
                  </a:txBody>
                  <a:tcPr marL="4960" marR="4960" marT="496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7502">
                <a:tc vMerge="1">
                  <a:txBody>
                    <a:bodyPr/>
                    <a:lstStyle/>
                    <a:p>
                      <a:endParaRPr lang="en-US"/>
                    </a:p>
                  </a:txBody>
                  <a:tcPr/>
                </a:tc>
                <a:tc vMerge="1">
                  <a:txBody>
                    <a:bodyPr/>
                    <a:lstStyle/>
                    <a:p>
                      <a:endParaRPr lang="en-US"/>
                    </a:p>
                  </a:txBody>
                  <a:tcPr/>
                </a:tc>
                <a:tc>
                  <a:txBody>
                    <a:bodyPr/>
                    <a:lstStyle/>
                    <a:p>
                      <a:pPr algn="ctr" fontAlgn="ctr"/>
                      <a:r>
                        <a:rPr lang="en-US" sz="900" b="0" i="0" u="none" strike="noStrike" dirty="0">
                          <a:solidFill>
                            <a:srgbClr val="000000"/>
                          </a:solidFill>
                          <a:latin typeface="Calibri"/>
                        </a:rPr>
                        <a:t>IED Principles (Enemy Template)</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900" b="0" i="0" u="none" strike="noStrike" dirty="0">
                          <a:solidFill>
                            <a:srgbClr val="000000"/>
                          </a:solidFill>
                          <a:latin typeface="Calibri"/>
                        </a:rPr>
                        <a:t>Map Reading</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latin typeface="Calibri"/>
                        </a:rPr>
                        <a:t> </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r>
              <a:tr h="118550">
                <a:tc>
                  <a:txBody>
                    <a:bodyPr/>
                    <a:lstStyle/>
                    <a:p>
                      <a:pPr algn="ctr" fontAlgn="b"/>
                      <a:r>
                        <a:rPr lang="en-US" sz="900" b="1" i="0" u="none" strike="noStrike">
                          <a:solidFill>
                            <a:srgbClr val="000000"/>
                          </a:solidFill>
                          <a:latin typeface="Calibri"/>
                        </a:rPr>
                        <a:t>DAY</a:t>
                      </a:r>
                    </a:p>
                  </a:txBody>
                  <a:tcPr marL="4960" marR="4960" marT="496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21-May-11</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22-May-11</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23-May-11</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24-May-11</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dirty="0">
                          <a:solidFill>
                            <a:srgbClr val="000000"/>
                          </a:solidFill>
                          <a:latin typeface="Calibri"/>
                        </a:rPr>
                        <a:t>25-May-11</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26-May-11</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27-May-11</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37098">
                <a:tc rowSpan="2">
                  <a:txBody>
                    <a:bodyPr/>
                    <a:lstStyle/>
                    <a:p>
                      <a:pPr algn="ctr" fontAlgn="ctr"/>
                      <a:r>
                        <a:rPr lang="en-US" sz="900" b="1" i="0" u="none" strike="noStrike">
                          <a:solidFill>
                            <a:srgbClr val="000000"/>
                          </a:solidFill>
                          <a:latin typeface="Calibri"/>
                        </a:rPr>
                        <a:t>Leader Week 2</a:t>
                      </a:r>
                    </a:p>
                  </a:txBody>
                  <a:tcPr marL="4960" marR="4960" marT="496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0" i="0" u="none" strike="noStrike">
                          <a:solidFill>
                            <a:srgbClr val="000000"/>
                          </a:solidFill>
                          <a:latin typeface="Calibri"/>
                        </a:rPr>
                        <a:t>Troop Leading Proceedures</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latin typeface="Calibri"/>
                        </a:rPr>
                        <a:t>Troop Leading </a:t>
                      </a:r>
                      <a:r>
                        <a:rPr lang="en-US" sz="900" b="0" i="0" u="none" strike="noStrike" dirty="0" err="1">
                          <a:solidFill>
                            <a:srgbClr val="000000"/>
                          </a:solidFill>
                          <a:latin typeface="Calibri"/>
                        </a:rPr>
                        <a:t>Proceedures</a:t>
                      </a:r>
                      <a:endParaRPr lang="en-US" sz="900" b="0" i="0" u="none" strike="noStrike" dirty="0">
                        <a:solidFill>
                          <a:srgbClr val="000000"/>
                        </a:solidFill>
                        <a:latin typeface="Calibri"/>
                      </a:endParaRP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Calibri"/>
                        </a:rPr>
                        <a:t>Troop Leading Proceedures</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Calibri"/>
                        </a:rPr>
                        <a:t>Troop Leading Proceedures</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latin typeface="Calibri"/>
                        </a:rPr>
                        <a:t>Troop Leading </a:t>
                      </a:r>
                      <a:r>
                        <a:rPr lang="en-US" sz="900" b="0" i="0" u="none" strike="noStrike" dirty="0" err="1">
                          <a:solidFill>
                            <a:srgbClr val="000000"/>
                          </a:solidFill>
                          <a:latin typeface="Calibri"/>
                        </a:rPr>
                        <a:t>Proceedures</a:t>
                      </a:r>
                      <a:endParaRPr lang="en-US" sz="900" b="0" i="0" u="none" strike="noStrike" dirty="0">
                        <a:solidFill>
                          <a:srgbClr val="000000"/>
                        </a:solidFill>
                        <a:latin typeface="Calibri"/>
                      </a:endParaRP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solidFill>
                            <a:srgbClr val="000000"/>
                          </a:solidFill>
                          <a:latin typeface="Calibri"/>
                        </a:rPr>
                        <a:t>Basic Skills</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solidFill>
                            <a:srgbClr val="000000"/>
                          </a:solidFill>
                          <a:latin typeface="Calibri"/>
                        </a:rPr>
                        <a:t>Non-Training Day</a:t>
                      </a:r>
                    </a:p>
                  </a:txBody>
                  <a:tcPr marL="4960" marR="4960" marT="496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5209">
                <a:tc vMerge="1">
                  <a:txBody>
                    <a:bodyPr/>
                    <a:lstStyle/>
                    <a:p>
                      <a:endParaRPr lang="en-US"/>
                    </a:p>
                  </a:txBody>
                  <a:tcPr/>
                </a:tc>
                <a:tc>
                  <a:txBody>
                    <a:bodyPr/>
                    <a:lstStyle/>
                    <a:p>
                      <a:pPr algn="ctr" fontAlgn="ctr"/>
                      <a:r>
                        <a:rPr lang="en-US" sz="900" b="0" i="0" u="none" strike="noStrike">
                          <a:solidFill>
                            <a:srgbClr val="000000"/>
                          </a:solidFill>
                          <a:latin typeface="Calibri"/>
                        </a:rPr>
                        <a:t>Map Reading</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Calibri"/>
                        </a:rPr>
                        <a:t>Map Reading</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Calibri"/>
                        </a:rPr>
                        <a:t>Map Reading</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Calibri"/>
                        </a:rPr>
                        <a:t>Map Reading</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Calibri"/>
                        </a:rPr>
                        <a:t>Map Reading</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118550">
                <a:tc>
                  <a:txBody>
                    <a:bodyPr/>
                    <a:lstStyle/>
                    <a:p>
                      <a:pPr algn="ctr" fontAlgn="b"/>
                      <a:r>
                        <a:rPr lang="en-US" sz="900" b="1" i="0" u="none" strike="noStrike">
                          <a:solidFill>
                            <a:srgbClr val="000000"/>
                          </a:solidFill>
                          <a:latin typeface="Calibri"/>
                        </a:rPr>
                        <a:t>DAY</a:t>
                      </a:r>
                    </a:p>
                  </a:txBody>
                  <a:tcPr marL="4960" marR="4960" marT="496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28-May-11</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29-May-11</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30-May-11</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31-May-11</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1-Jun-11</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dirty="0">
                          <a:solidFill>
                            <a:srgbClr val="000000"/>
                          </a:solidFill>
                          <a:latin typeface="Calibri"/>
                        </a:rPr>
                        <a:t>2-Jun-11</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3-Jun-11</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37098">
                <a:tc rowSpan="3">
                  <a:txBody>
                    <a:bodyPr/>
                    <a:lstStyle/>
                    <a:p>
                      <a:pPr algn="ctr" fontAlgn="ctr"/>
                      <a:r>
                        <a:rPr lang="en-US" sz="900" b="1" i="0" u="none" strike="noStrike" dirty="0">
                          <a:solidFill>
                            <a:srgbClr val="000000"/>
                          </a:solidFill>
                          <a:latin typeface="Calibri"/>
                        </a:rPr>
                        <a:t>Week 3</a:t>
                      </a:r>
                    </a:p>
                  </a:txBody>
                  <a:tcPr marL="4960" marR="4960" marT="496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0" i="0" u="none" strike="noStrike">
                          <a:solidFill>
                            <a:srgbClr val="000000"/>
                          </a:solidFill>
                          <a:latin typeface="Calibri"/>
                        </a:rPr>
                        <a:t>Troop Leading Proceedures</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Calibri"/>
                        </a:rPr>
                        <a:t>Troop Leading Proceedures</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solidFill>
                            <a:srgbClr val="000000"/>
                          </a:solidFill>
                          <a:latin typeface="Calibri"/>
                        </a:rPr>
                        <a:t>IED Detection</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solidFill>
                            <a:srgbClr val="000000"/>
                          </a:solidFill>
                          <a:latin typeface="Calibri"/>
                        </a:rPr>
                        <a:t>Troop Leading Proceedures</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solidFill>
                            <a:srgbClr val="000000"/>
                          </a:solidFill>
                          <a:latin typeface="Calibri"/>
                        </a:rPr>
                        <a:t>IED Detection</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sz="900" b="0" i="0" u="none" strike="noStrike" dirty="0">
                          <a:solidFill>
                            <a:srgbClr val="000000"/>
                          </a:solidFill>
                          <a:latin typeface="Calibri"/>
                        </a:rPr>
                        <a:t>Co </a:t>
                      </a:r>
                      <a:r>
                        <a:rPr lang="en-US" sz="900" b="0" i="0" u="none" strike="noStrike" dirty="0" err="1">
                          <a:solidFill>
                            <a:srgbClr val="000000"/>
                          </a:solidFill>
                          <a:latin typeface="Calibri"/>
                        </a:rPr>
                        <a:t>Tng</a:t>
                      </a:r>
                      <a:r>
                        <a:rPr lang="en-US" sz="900" b="0" i="0" u="none" strike="noStrike" dirty="0">
                          <a:solidFill>
                            <a:srgbClr val="000000"/>
                          </a:solidFill>
                          <a:latin typeface="Calibri"/>
                        </a:rPr>
                        <a:t> </a:t>
                      </a:r>
                      <a:r>
                        <a:rPr lang="en-US" sz="900" b="0" i="0" u="none" strike="noStrike" dirty="0" err="1">
                          <a:solidFill>
                            <a:srgbClr val="000000"/>
                          </a:solidFill>
                          <a:latin typeface="Calibri"/>
                        </a:rPr>
                        <a:t>Mtg</a:t>
                      </a:r>
                      <a:r>
                        <a:rPr lang="en-US" sz="900" b="0" i="0" u="none" strike="noStrike" dirty="0">
                          <a:solidFill>
                            <a:srgbClr val="000000"/>
                          </a:solidFill>
                          <a:latin typeface="Calibri"/>
                        </a:rPr>
                        <a:t> 0900</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sz="900" b="0" i="0" u="none" strike="noStrike">
                          <a:solidFill>
                            <a:srgbClr val="000000"/>
                          </a:solidFill>
                          <a:latin typeface="Calibri"/>
                        </a:rPr>
                        <a:t>Non-Training Day</a:t>
                      </a:r>
                    </a:p>
                  </a:txBody>
                  <a:tcPr marL="4960" marR="4960" marT="496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8550">
                <a:tc vMerge="1">
                  <a:txBody>
                    <a:bodyPr/>
                    <a:lstStyle/>
                    <a:p>
                      <a:endParaRPr lang="en-US"/>
                    </a:p>
                  </a:txBody>
                  <a:tcPr/>
                </a:tc>
                <a:tc>
                  <a:txBody>
                    <a:bodyPr/>
                    <a:lstStyle/>
                    <a:p>
                      <a:pPr algn="ctr" fontAlgn="ctr"/>
                      <a:r>
                        <a:rPr lang="en-US" sz="900" b="0" i="0" u="none" strike="noStrike">
                          <a:solidFill>
                            <a:srgbClr val="000000"/>
                          </a:solidFill>
                          <a:latin typeface="Calibri"/>
                        </a:rPr>
                        <a:t>Map Orientation</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latin typeface="Calibri"/>
                        </a:rPr>
                        <a:t>Map Orientation</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118550">
                <a:tc vMerge="1">
                  <a:txBody>
                    <a:bodyPr/>
                    <a:lstStyle/>
                    <a:p>
                      <a:endParaRPr lang="en-US"/>
                    </a:p>
                  </a:txBody>
                  <a:tcPr/>
                </a:tc>
                <a:tc gridSpan="5">
                  <a:txBody>
                    <a:bodyPr/>
                    <a:lstStyle/>
                    <a:p>
                      <a:pPr algn="ctr" fontAlgn="ctr"/>
                      <a:r>
                        <a:rPr lang="en-US" sz="900" b="0" i="0" u="none" strike="noStrike">
                          <a:solidFill>
                            <a:srgbClr val="000000"/>
                          </a:solidFill>
                          <a:latin typeface="Calibri"/>
                        </a:rPr>
                        <a:t>Drivers Training</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tc vMerge="1">
                  <a:txBody>
                    <a:bodyPr/>
                    <a:lstStyle/>
                    <a:p>
                      <a:endParaRPr lang="en-US"/>
                    </a:p>
                  </a:txBody>
                  <a:tcPr/>
                </a:tc>
              </a:tr>
              <a:tr h="118550">
                <a:tc>
                  <a:txBody>
                    <a:bodyPr/>
                    <a:lstStyle/>
                    <a:p>
                      <a:pPr algn="ctr" fontAlgn="b"/>
                      <a:r>
                        <a:rPr lang="en-US" sz="900" b="1" i="0" u="none" strike="noStrike">
                          <a:solidFill>
                            <a:srgbClr val="000000"/>
                          </a:solidFill>
                          <a:latin typeface="Calibri"/>
                        </a:rPr>
                        <a:t>DAY</a:t>
                      </a:r>
                    </a:p>
                  </a:txBody>
                  <a:tcPr marL="4960" marR="4960" marT="496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4-Jun-11</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5-Jun-11</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6-Jun-11</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7-Jun-11</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8-Jun-11</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9-Jun-11</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10-Jun-11</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24491">
                <a:tc>
                  <a:txBody>
                    <a:bodyPr/>
                    <a:lstStyle/>
                    <a:p>
                      <a:pPr algn="ctr" fontAlgn="ctr"/>
                      <a:r>
                        <a:rPr lang="en-US" sz="900" b="1" i="0" u="none" strike="noStrike">
                          <a:solidFill>
                            <a:srgbClr val="000000"/>
                          </a:solidFill>
                          <a:latin typeface="Calibri"/>
                        </a:rPr>
                        <a:t>Week 4  </a:t>
                      </a:r>
                    </a:p>
                  </a:txBody>
                  <a:tcPr marL="4960" marR="4960" marT="496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0" i="0" u="none" strike="noStrike">
                          <a:solidFill>
                            <a:srgbClr val="000000"/>
                          </a:solidFill>
                          <a:latin typeface="Calibri"/>
                        </a:rPr>
                        <a:t>  PMI- M16 / M240 / M2</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Calibri"/>
                        </a:rPr>
                        <a:t>  PMI- M16 / M240 / M2</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Calibri"/>
                        </a:rPr>
                        <a:t>  PMI- M16 / M240 / M2</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Calibri"/>
                        </a:rPr>
                        <a:t>  PMI- M16 / M240 / M2</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Calibri"/>
                        </a:rPr>
                        <a:t>  PMI- M16 / M240 / M2</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Calibri"/>
                        </a:rPr>
                        <a:t>Co Tng Mtg 0900</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latin typeface="Calibri"/>
                        </a:rPr>
                        <a:t>Non-Training Day</a:t>
                      </a:r>
                    </a:p>
                  </a:txBody>
                  <a:tcPr marL="4960" marR="4960" marT="496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8550">
                <a:tc>
                  <a:txBody>
                    <a:bodyPr/>
                    <a:lstStyle/>
                    <a:p>
                      <a:pPr algn="ctr" fontAlgn="b"/>
                      <a:r>
                        <a:rPr lang="en-US" sz="900" b="1" i="0" u="none" strike="noStrike">
                          <a:solidFill>
                            <a:srgbClr val="000000"/>
                          </a:solidFill>
                          <a:latin typeface="Calibri"/>
                        </a:rPr>
                        <a:t>DAY</a:t>
                      </a:r>
                    </a:p>
                  </a:txBody>
                  <a:tcPr marL="4960" marR="4960" marT="496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11-Jun-11</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12-Jun-11</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13-Jun-11</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14-Jun-11</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15-Jun-11</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16-Jun-11</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17-Jun-11</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15209">
                <a:tc rowSpan="2">
                  <a:txBody>
                    <a:bodyPr/>
                    <a:lstStyle/>
                    <a:p>
                      <a:pPr algn="ctr" fontAlgn="ctr"/>
                      <a:r>
                        <a:rPr lang="en-US" sz="900" b="1" i="0" u="none" strike="noStrike">
                          <a:solidFill>
                            <a:srgbClr val="000000"/>
                          </a:solidFill>
                          <a:latin typeface="Calibri"/>
                        </a:rPr>
                        <a:t>Week 5 </a:t>
                      </a:r>
                    </a:p>
                  </a:txBody>
                  <a:tcPr marL="4960" marR="4960" marT="496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0" i="0" u="none" strike="noStrike">
                          <a:solidFill>
                            <a:srgbClr val="000000"/>
                          </a:solidFill>
                          <a:latin typeface="Calibri"/>
                        </a:rPr>
                        <a:t>Rng Week</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0" i="0" u="none" strike="noStrike">
                          <a:solidFill>
                            <a:srgbClr val="000000"/>
                          </a:solidFill>
                          <a:latin typeface="Calibri"/>
                        </a:rPr>
                        <a:t>Rng Week</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0" i="0" u="none" strike="noStrike">
                          <a:solidFill>
                            <a:srgbClr val="000000"/>
                          </a:solidFill>
                          <a:latin typeface="Calibri"/>
                        </a:rPr>
                        <a:t>Rng Week</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0" i="0" u="none" strike="noStrike">
                          <a:solidFill>
                            <a:srgbClr val="000000"/>
                          </a:solidFill>
                          <a:latin typeface="Calibri"/>
                        </a:rPr>
                        <a:t>Rng Week</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0" i="0" u="none" strike="noStrike">
                          <a:solidFill>
                            <a:srgbClr val="000000"/>
                          </a:solidFill>
                          <a:latin typeface="Calibri"/>
                        </a:rPr>
                        <a:t>Rng Week</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rowSpan="2">
                  <a:txBody>
                    <a:bodyPr/>
                    <a:lstStyle/>
                    <a:p>
                      <a:pPr algn="ctr" fontAlgn="ctr"/>
                      <a:r>
                        <a:rPr lang="en-US" sz="900" b="0" i="0" u="none" strike="noStrike">
                          <a:solidFill>
                            <a:srgbClr val="000000"/>
                          </a:solidFill>
                          <a:latin typeface="Calibri"/>
                        </a:rPr>
                        <a:t>Co Tng Mtg 0900</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dirty="0">
                          <a:solidFill>
                            <a:srgbClr val="000000"/>
                          </a:solidFill>
                          <a:latin typeface="Calibri"/>
                        </a:rPr>
                        <a:t>Non-Training Day</a:t>
                      </a:r>
                    </a:p>
                  </a:txBody>
                  <a:tcPr marL="4960" marR="4960" marT="496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7098">
                <a:tc vMerge="1">
                  <a:txBody>
                    <a:bodyPr/>
                    <a:lstStyle/>
                    <a:p>
                      <a:endParaRPr lang="en-US"/>
                    </a:p>
                  </a:txBody>
                  <a:tcPr/>
                </a:tc>
                <a:tc gridSpan="5">
                  <a:txBody>
                    <a:bodyPr/>
                    <a:lstStyle/>
                    <a:p>
                      <a:pPr algn="ctr" fontAlgn="ctr"/>
                      <a:r>
                        <a:rPr lang="en-US" sz="900" b="0" i="0" u="none" strike="noStrike" dirty="0">
                          <a:solidFill>
                            <a:srgbClr val="000000"/>
                          </a:solidFill>
                          <a:latin typeface="Calibri"/>
                        </a:rPr>
                        <a:t>IED Recognition Lane, </a:t>
                      </a:r>
                      <a:r>
                        <a:rPr lang="en-US" sz="900" b="0" i="0" u="none" strike="noStrike" dirty="0" err="1">
                          <a:solidFill>
                            <a:srgbClr val="000000"/>
                          </a:solidFill>
                          <a:latin typeface="Calibri"/>
                        </a:rPr>
                        <a:t>Bino's</a:t>
                      </a:r>
                      <a:r>
                        <a:rPr lang="en-US" sz="900" b="0" i="0" u="none" strike="noStrike" dirty="0">
                          <a:solidFill>
                            <a:srgbClr val="000000"/>
                          </a:solidFill>
                          <a:latin typeface="Calibri"/>
                        </a:rPr>
                        <a:t>, Scanning Techniques, Dismounted Movement Techniques</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tc vMerge="1">
                  <a:txBody>
                    <a:bodyPr/>
                    <a:lstStyle/>
                    <a:p>
                      <a:endParaRPr lang="en-US"/>
                    </a:p>
                  </a:txBody>
                  <a:tcPr/>
                </a:tc>
              </a:tr>
              <a:tr h="118550">
                <a:tc>
                  <a:txBody>
                    <a:bodyPr/>
                    <a:lstStyle/>
                    <a:p>
                      <a:pPr algn="ctr" fontAlgn="b"/>
                      <a:r>
                        <a:rPr lang="en-US" sz="900" b="1" i="0" u="none" strike="noStrike">
                          <a:solidFill>
                            <a:srgbClr val="000000"/>
                          </a:solidFill>
                          <a:latin typeface="Calibri"/>
                        </a:rPr>
                        <a:t>DAY</a:t>
                      </a:r>
                    </a:p>
                  </a:txBody>
                  <a:tcPr marL="4960" marR="4960" marT="496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18-Jun-11</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19-Jun-11</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20-Jun-11</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21-Jun-11</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22-Jun-11</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23-Jun-11</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dirty="0">
                          <a:solidFill>
                            <a:srgbClr val="000000"/>
                          </a:solidFill>
                          <a:latin typeface="Calibri"/>
                        </a:rPr>
                        <a:t>24-Jun-11</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37098">
                <a:tc rowSpan="2">
                  <a:txBody>
                    <a:bodyPr/>
                    <a:lstStyle/>
                    <a:p>
                      <a:pPr algn="ctr" fontAlgn="ctr"/>
                      <a:r>
                        <a:rPr lang="en-US" sz="900" b="1" i="0" u="none" strike="noStrike">
                          <a:solidFill>
                            <a:srgbClr val="000000"/>
                          </a:solidFill>
                          <a:latin typeface="Calibri"/>
                        </a:rPr>
                        <a:t>Week 6</a:t>
                      </a:r>
                    </a:p>
                  </a:txBody>
                  <a:tcPr marL="4960" marR="4960" marT="496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0" i="0" u="none" strike="noStrike">
                          <a:solidFill>
                            <a:srgbClr val="000000"/>
                          </a:solidFill>
                          <a:latin typeface="Calibri"/>
                        </a:rPr>
                        <a:t>Firing systems (Demolition)</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Calibri"/>
                        </a:rPr>
                        <a:t>Firing systems (Demolition)</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Calibri"/>
                        </a:rPr>
                        <a:t>Firing systems (Demolition)</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Calibri"/>
                        </a:rPr>
                        <a:t>Knots &amp; Priming</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Calibri"/>
                        </a:rPr>
                        <a:t>Knots &amp; Priming</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solidFill>
                            <a:srgbClr val="000000"/>
                          </a:solidFill>
                          <a:latin typeface="Calibri"/>
                        </a:rPr>
                        <a:t>Co Tng Mtg 0900</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dirty="0">
                          <a:solidFill>
                            <a:srgbClr val="000000"/>
                          </a:solidFill>
                          <a:latin typeface="Calibri"/>
                        </a:rPr>
                        <a:t>Non-Training Day</a:t>
                      </a:r>
                    </a:p>
                  </a:txBody>
                  <a:tcPr marL="4960" marR="4960" marT="496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5648">
                <a:tc vMerge="1">
                  <a:txBody>
                    <a:bodyPr/>
                    <a:lstStyle/>
                    <a:p>
                      <a:endParaRPr lang="en-US"/>
                    </a:p>
                  </a:txBody>
                  <a:tcPr/>
                </a:tc>
                <a:tc>
                  <a:txBody>
                    <a:bodyPr/>
                    <a:lstStyle/>
                    <a:p>
                      <a:pPr algn="ctr" fontAlgn="ctr"/>
                      <a:r>
                        <a:rPr lang="en-US" sz="900" b="0" i="0" u="none" strike="noStrike">
                          <a:solidFill>
                            <a:srgbClr val="000000"/>
                          </a:solidFill>
                          <a:latin typeface="Calibri"/>
                        </a:rPr>
                        <a:t>Mine Detector performance / cluster lanes</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Calibri"/>
                        </a:rPr>
                        <a:t>Mine Detector performance / cluster lanes</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Calibri"/>
                        </a:rPr>
                        <a:t>Mine Detector performance / cluster lanes</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Calibri"/>
                        </a:rPr>
                        <a:t>Mine Detector performance / cluster lanes</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solidFill>
                            <a:srgbClr val="000000"/>
                          </a:solidFill>
                          <a:latin typeface="Calibri"/>
                        </a:rPr>
                        <a:t>Mine Detector performance / cluster lanes</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118550">
                <a:tc>
                  <a:txBody>
                    <a:bodyPr/>
                    <a:lstStyle/>
                    <a:p>
                      <a:pPr algn="ctr" fontAlgn="b"/>
                      <a:r>
                        <a:rPr lang="en-US" sz="900" b="1" i="0" u="none" strike="noStrike">
                          <a:solidFill>
                            <a:srgbClr val="000000"/>
                          </a:solidFill>
                          <a:latin typeface="Calibri"/>
                        </a:rPr>
                        <a:t>DAY</a:t>
                      </a:r>
                    </a:p>
                  </a:txBody>
                  <a:tcPr marL="4960" marR="4960" marT="496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25-Jun-11</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26-Jun-11</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27-Jun-11</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28-Jun-11</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29-Jun-11</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30-Jun-11</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1-Jul-11</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37098">
                <a:tc rowSpan="3">
                  <a:txBody>
                    <a:bodyPr/>
                    <a:lstStyle/>
                    <a:p>
                      <a:pPr algn="ctr" fontAlgn="ctr"/>
                      <a:r>
                        <a:rPr lang="en-US" sz="900" b="1" i="0" u="none" strike="noStrike">
                          <a:solidFill>
                            <a:srgbClr val="000000"/>
                          </a:solidFill>
                          <a:latin typeface="Calibri"/>
                        </a:rPr>
                        <a:t>Week 7 </a:t>
                      </a:r>
                    </a:p>
                  </a:txBody>
                  <a:tcPr marL="4960" marR="4960" marT="496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rowSpan="3">
                  <a:txBody>
                    <a:bodyPr/>
                    <a:lstStyle/>
                    <a:p>
                      <a:pPr algn="ctr" fontAlgn="ctr"/>
                      <a:r>
                        <a:rPr lang="en-US" sz="900" b="0" i="0" u="none" strike="noStrike">
                          <a:solidFill>
                            <a:srgbClr val="000000"/>
                          </a:solidFill>
                          <a:latin typeface="Calibri"/>
                        </a:rPr>
                        <a:t>DEMO refresher</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Calibri"/>
                        </a:rPr>
                        <a:t>Demolition Range (Inert)</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0" i="0" u="none" strike="noStrike">
                          <a:solidFill>
                            <a:srgbClr val="000000"/>
                          </a:solidFill>
                          <a:latin typeface="Calibri"/>
                        </a:rPr>
                        <a:t>Demolition Range </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0" i="0" u="none" strike="noStrike">
                          <a:solidFill>
                            <a:srgbClr val="000000"/>
                          </a:solidFill>
                          <a:latin typeface="Calibri"/>
                        </a:rPr>
                        <a:t>Demolition Range (Inert)</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0" i="0" u="none" strike="noStrike">
                          <a:solidFill>
                            <a:srgbClr val="000000"/>
                          </a:solidFill>
                          <a:latin typeface="Calibri"/>
                        </a:rPr>
                        <a:t>Demolition  Range  </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rowSpan="3">
                  <a:txBody>
                    <a:bodyPr/>
                    <a:lstStyle/>
                    <a:p>
                      <a:pPr algn="ctr" fontAlgn="ctr"/>
                      <a:r>
                        <a:rPr lang="en-US" sz="900" b="0" i="0" u="none" strike="noStrike">
                          <a:solidFill>
                            <a:srgbClr val="000000"/>
                          </a:solidFill>
                          <a:latin typeface="Calibri"/>
                        </a:rPr>
                        <a:t>Co Tng Mtg 0900</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sz="900" b="0" i="0" u="none" strike="noStrike" dirty="0">
                          <a:solidFill>
                            <a:srgbClr val="000000"/>
                          </a:solidFill>
                          <a:latin typeface="Calibri"/>
                        </a:rPr>
                        <a:t>Non-Training Day </a:t>
                      </a:r>
                    </a:p>
                  </a:txBody>
                  <a:tcPr marL="4960" marR="4960" marT="496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1575">
                <a:tc vMerge="1">
                  <a:txBody>
                    <a:bodyPr/>
                    <a:lstStyle/>
                    <a:p>
                      <a:endParaRPr lang="en-US"/>
                    </a:p>
                  </a:txBody>
                  <a:tcPr/>
                </a:tc>
                <a:tc vMerge="1">
                  <a:txBody>
                    <a:bodyPr/>
                    <a:lstStyle/>
                    <a:p>
                      <a:endParaRPr lang="en-US"/>
                    </a:p>
                  </a:txBody>
                  <a:tcPr/>
                </a:tc>
                <a:tc>
                  <a:txBody>
                    <a:bodyPr/>
                    <a:lstStyle/>
                    <a:p>
                      <a:pPr algn="ctr" fontAlgn="ctr"/>
                      <a:r>
                        <a:rPr lang="en-US" sz="900" b="0" i="0" u="none" strike="noStrike">
                          <a:solidFill>
                            <a:srgbClr val="000000"/>
                          </a:solidFill>
                          <a:latin typeface="Calibri"/>
                        </a:rPr>
                        <a:t>Breaching mult-secondary devices</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Calibri"/>
                        </a:rPr>
                        <a:t>Breaching mult-secondary devices</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Calibri"/>
                        </a:rPr>
                        <a:t>Breaching mult-secondary devices</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latin typeface="Calibri"/>
                        </a:rPr>
                        <a:t>Breaching </a:t>
                      </a:r>
                      <a:r>
                        <a:rPr lang="en-US" sz="900" b="0" i="0" u="none" strike="noStrike" dirty="0" err="1">
                          <a:solidFill>
                            <a:srgbClr val="000000"/>
                          </a:solidFill>
                          <a:latin typeface="Calibri"/>
                        </a:rPr>
                        <a:t>mult</a:t>
                      </a:r>
                      <a:r>
                        <a:rPr lang="en-US" sz="900" b="0" i="0" u="none" strike="noStrike" dirty="0">
                          <a:solidFill>
                            <a:srgbClr val="000000"/>
                          </a:solidFill>
                          <a:latin typeface="Calibri"/>
                        </a:rPr>
                        <a:t>-secondary devices</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118550">
                <a:tc vMerge="1">
                  <a:txBody>
                    <a:bodyPr/>
                    <a:lstStyle/>
                    <a:p>
                      <a:endParaRPr lang="en-US"/>
                    </a:p>
                  </a:txBody>
                  <a:tcPr/>
                </a:tc>
                <a:tc vMerge="1">
                  <a:txBody>
                    <a:bodyPr/>
                    <a:lstStyle/>
                    <a:p>
                      <a:endParaRPr lang="en-US"/>
                    </a:p>
                  </a:txBody>
                  <a:tcPr/>
                </a:tc>
                <a:tc gridSpan="4">
                  <a:txBody>
                    <a:bodyPr/>
                    <a:lstStyle/>
                    <a:p>
                      <a:pPr algn="ctr" fontAlgn="ctr"/>
                      <a:r>
                        <a:rPr lang="en-US" sz="600" b="1" i="0" u="none" strike="noStrike" dirty="0">
                          <a:solidFill>
                            <a:srgbClr val="000000"/>
                          </a:solidFill>
                          <a:latin typeface="Calibri"/>
                        </a:rPr>
                        <a:t>EOD Screening / Testing</a:t>
                      </a:r>
                    </a:p>
                  </a:txBody>
                  <a:tcPr marL="4960" marR="4960" marT="49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6D0A"/>
                    </a:solidFill>
                  </a:tcP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sp>
        <p:nvSpPr>
          <p:cNvPr id="3" name="TextBox 10"/>
          <p:cNvSpPr txBox="1">
            <a:spLocks noChangeArrowheads="1"/>
          </p:cNvSpPr>
          <p:nvPr/>
        </p:nvSpPr>
        <p:spPr bwMode="auto">
          <a:xfrm>
            <a:off x="2438400" y="576264"/>
            <a:ext cx="4319588" cy="461962"/>
          </a:xfrm>
          <a:prstGeom prst="rect">
            <a:avLst/>
          </a:prstGeom>
          <a:noFill/>
          <a:ln w="9525">
            <a:noFill/>
            <a:miter lim="800000"/>
            <a:headEnd/>
            <a:tailEnd/>
          </a:ln>
        </p:spPr>
        <p:txBody>
          <a:bodyPr wrap="none">
            <a:spAutoFit/>
          </a:bodyPr>
          <a:lstStyle/>
          <a:p>
            <a:r>
              <a:rPr lang="en-US" sz="2400" b="1" dirty="0">
                <a:latin typeface="Calibri" pitchFamily="34" charset="0"/>
              </a:rPr>
              <a:t>CFC RCC Training Plan Weeks 1-7</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914400" y="1063624"/>
          <a:ext cx="7315200" cy="5384797"/>
        </p:xfrm>
        <a:graphic>
          <a:graphicData uri="http://schemas.openxmlformats.org/drawingml/2006/table">
            <a:tbl>
              <a:tblPr/>
              <a:tblGrid>
                <a:gridCol w="914400"/>
                <a:gridCol w="914400"/>
                <a:gridCol w="914400"/>
                <a:gridCol w="914400"/>
                <a:gridCol w="914400"/>
                <a:gridCol w="914400"/>
                <a:gridCol w="914400"/>
                <a:gridCol w="914400"/>
              </a:tblGrid>
              <a:tr h="169921">
                <a:tc>
                  <a:txBody>
                    <a:bodyPr/>
                    <a:lstStyle/>
                    <a:p>
                      <a:pPr algn="ctr" fontAlgn="t"/>
                      <a:r>
                        <a:rPr lang="en-US" sz="900" b="1" i="0" u="none" strike="noStrike" dirty="0">
                          <a:solidFill>
                            <a:srgbClr val="000000"/>
                          </a:solidFill>
                          <a:latin typeface="Calibri"/>
                        </a:rPr>
                        <a:t>DAY</a:t>
                      </a:r>
                    </a:p>
                  </a:txBody>
                  <a:tcPr marL="6412" marR="6412" marT="6412"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900" b="1" i="0" u="none" strike="noStrike">
                          <a:solidFill>
                            <a:srgbClr val="000000"/>
                          </a:solidFill>
                          <a:latin typeface="Calibri"/>
                        </a:rPr>
                        <a:t>2-Jul-11</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900" b="1" i="0" u="none" strike="noStrike">
                          <a:solidFill>
                            <a:srgbClr val="000000"/>
                          </a:solidFill>
                          <a:latin typeface="Calibri"/>
                        </a:rPr>
                        <a:t>3-Jul-11</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900" b="1" i="0" u="none" strike="noStrike">
                          <a:solidFill>
                            <a:srgbClr val="000000"/>
                          </a:solidFill>
                          <a:latin typeface="Calibri"/>
                        </a:rPr>
                        <a:t>4-Jul-11</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900" b="1" i="0" u="none" strike="noStrike">
                          <a:solidFill>
                            <a:srgbClr val="000000"/>
                          </a:solidFill>
                          <a:latin typeface="Calibri"/>
                        </a:rPr>
                        <a:t>5-Jul-11</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900" b="1" i="0" u="none" strike="noStrike">
                          <a:solidFill>
                            <a:srgbClr val="000000"/>
                          </a:solidFill>
                          <a:latin typeface="Calibri"/>
                        </a:rPr>
                        <a:t>6-Jul-11</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900" b="1" i="0" u="none" strike="noStrike">
                          <a:solidFill>
                            <a:srgbClr val="000000"/>
                          </a:solidFill>
                          <a:latin typeface="Calibri"/>
                        </a:rPr>
                        <a:t>7-Jul-11</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900" b="1" i="0" u="none" strike="noStrike">
                          <a:solidFill>
                            <a:srgbClr val="000000"/>
                          </a:solidFill>
                          <a:latin typeface="Calibri"/>
                        </a:rPr>
                        <a:t>8-Jul-11</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39842">
                <a:tc rowSpan="2">
                  <a:txBody>
                    <a:bodyPr/>
                    <a:lstStyle/>
                    <a:p>
                      <a:pPr algn="ctr" fontAlgn="ctr"/>
                      <a:r>
                        <a:rPr lang="en-US" sz="900" b="1" i="0" u="none" strike="noStrike" dirty="0">
                          <a:solidFill>
                            <a:srgbClr val="000000"/>
                          </a:solidFill>
                          <a:latin typeface="Calibri"/>
                        </a:rPr>
                        <a:t>Week 8</a:t>
                      </a:r>
                    </a:p>
                  </a:txBody>
                  <a:tcPr marL="6412" marR="6412" marT="641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900" b="0" i="0" u="none" strike="noStrike" dirty="0">
                          <a:solidFill>
                            <a:srgbClr val="000000"/>
                          </a:solidFill>
                          <a:latin typeface="Calibri"/>
                        </a:rPr>
                        <a:t>Basic Communication</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dirty="0">
                          <a:solidFill>
                            <a:srgbClr val="000000"/>
                          </a:solidFill>
                          <a:latin typeface="Calibri"/>
                        </a:rPr>
                        <a:t>Symphony ECM</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solidFill>
                            <a:srgbClr val="000000"/>
                          </a:solidFill>
                          <a:latin typeface="Calibri"/>
                        </a:rPr>
                        <a:t>HMMWV Maintenance</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solidFill>
                            <a:srgbClr val="000000"/>
                          </a:solidFill>
                          <a:latin typeface="Calibri"/>
                        </a:rPr>
                        <a:t>Ground Guiding</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Calibri"/>
                        </a:rPr>
                        <a:t>SDR- Back up with Gunner</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Calibri"/>
                        </a:rPr>
                        <a:t>CMD Maintenance</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en-US" sz="900" b="0" i="0" u="none" strike="noStrike">
                          <a:solidFill>
                            <a:srgbClr val="000000"/>
                          </a:solidFill>
                          <a:latin typeface="Calibri"/>
                        </a:rPr>
                        <a:t>Non-Training Day </a:t>
                      </a:r>
                    </a:p>
                  </a:txBody>
                  <a:tcPr marL="6412" marR="6412" marT="64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6834">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900" b="0" i="0" u="none" strike="noStrike">
                          <a:solidFill>
                            <a:srgbClr val="000000"/>
                          </a:solidFill>
                          <a:latin typeface="Calibri"/>
                        </a:rPr>
                        <a:t>Vehicle Roll Over Drills</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sz="900" b="0" i="0" u="none" strike="noStrike">
                          <a:solidFill>
                            <a:srgbClr val="000000"/>
                          </a:solidFill>
                          <a:latin typeface="Calibri"/>
                        </a:rPr>
                        <a:t>Training Meeting</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r>
              <a:tr h="492771">
                <a:tc>
                  <a:txBody>
                    <a:bodyPr/>
                    <a:lstStyle/>
                    <a:p>
                      <a:pPr algn="ctr" fontAlgn="ctr"/>
                      <a:r>
                        <a:rPr lang="en-US" sz="900" b="1" i="0" u="none" strike="noStrike">
                          <a:solidFill>
                            <a:srgbClr val="000000"/>
                          </a:solidFill>
                          <a:latin typeface="Calibri"/>
                        </a:rPr>
                        <a:t>Leaders</a:t>
                      </a:r>
                    </a:p>
                  </a:txBody>
                  <a:tcPr marL="6412" marR="6412" marT="641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900" b="0" i="0" u="none" strike="noStrike">
                          <a:solidFill>
                            <a:srgbClr val="000000"/>
                          </a:solidFill>
                          <a:latin typeface="Calibri"/>
                        </a:rPr>
                        <a:t>Orientation, Rock Drills, Rehearsals</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900" b="0" i="0" u="none" strike="noStrike">
                          <a:solidFill>
                            <a:srgbClr val="000000"/>
                          </a:solidFill>
                          <a:latin typeface="Calibri"/>
                        </a:rPr>
                        <a:t>Rally Points and Proceedures</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900" b="0" i="0" u="none" strike="noStrike" dirty="0">
                          <a:solidFill>
                            <a:srgbClr val="000000"/>
                          </a:solidFill>
                          <a:latin typeface="Calibri"/>
                        </a:rPr>
                        <a:t>Terrain and Enemy Analysis TEWT</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900" b="0" i="0" u="none" strike="noStrike">
                          <a:solidFill>
                            <a:srgbClr val="000000"/>
                          </a:solidFill>
                          <a:latin typeface="Calibri"/>
                        </a:rPr>
                        <a:t>React to Ambush</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900" b="0" i="0" u="none" strike="noStrike">
                          <a:solidFill>
                            <a:srgbClr val="000000"/>
                          </a:solidFill>
                          <a:latin typeface="Calibri"/>
                        </a:rPr>
                        <a:t>React to Indirect Fire</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vMerge="1">
                  <a:txBody>
                    <a:bodyPr/>
                    <a:lstStyle/>
                    <a:p>
                      <a:endParaRPr lang="en-US"/>
                    </a:p>
                  </a:txBody>
                  <a:tcPr/>
                </a:tc>
                <a:tc vMerge="1">
                  <a:txBody>
                    <a:bodyPr/>
                    <a:lstStyle/>
                    <a:p>
                      <a:endParaRPr lang="en-US"/>
                    </a:p>
                  </a:txBody>
                  <a:tcPr/>
                </a:tc>
              </a:tr>
              <a:tr h="339842">
                <a:tc>
                  <a:txBody>
                    <a:bodyPr/>
                    <a:lstStyle/>
                    <a:p>
                      <a:pPr algn="ctr" fontAlgn="ctr"/>
                      <a:r>
                        <a:rPr lang="en-US" sz="900" b="1" i="0" u="none" strike="noStrike">
                          <a:solidFill>
                            <a:srgbClr val="000000"/>
                          </a:solidFill>
                          <a:latin typeface="Calibri"/>
                        </a:rPr>
                        <a:t>EOD</a:t>
                      </a:r>
                    </a:p>
                  </a:txBody>
                  <a:tcPr marL="6412" marR="6412" marT="641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6D0A"/>
                    </a:solidFill>
                  </a:tcPr>
                </a:tc>
                <a:tc>
                  <a:txBody>
                    <a:bodyPr/>
                    <a:lstStyle/>
                    <a:p>
                      <a:pPr algn="ctr" fontAlgn="ctr"/>
                      <a:r>
                        <a:rPr lang="en-US" sz="900" b="0" i="0" u="none" strike="noStrike">
                          <a:solidFill>
                            <a:srgbClr val="000000"/>
                          </a:solidFill>
                          <a:latin typeface="Calibri"/>
                        </a:rPr>
                        <a:t>Overview</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6D0A"/>
                    </a:solidFill>
                  </a:tcPr>
                </a:tc>
                <a:tc>
                  <a:txBody>
                    <a:bodyPr/>
                    <a:lstStyle/>
                    <a:p>
                      <a:pPr algn="ctr" fontAlgn="ctr"/>
                      <a:r>
                        <a:rPr lang="en-US" sz="900" b="0" i="0" u="none" strike="noStrike">
                          <a:solidFill>
                            <a:srgbClr val="000000"/>
                          </a:solidFill>
                          <a:latin typeface="Calibri"/>
                        </a:rPr>
                        <a:t>Basic Ordnance Safety</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6D0A"/>
                    </a:solidFill>
                  </a:tcPr>
                </a:tc>
                <a:tc>
                  <a:txBody>
                    <a:bodyPr/>
                    <a:lstStyle/>
                    <a:p>
                      <a:pPr algn="ctr" fontAlgn="ctr"/>
                      <a:r>
                        <a:rPr lang="en-US" sz="900" b="0" i="0" u="none" strike="noStrike">
                          <a:solidFill>
                            <a:srgbClr val="000000"/>
                          </a:solidFill>
                          <a:latin typeface="Calibri"/>
                        </a:rPr>
                        <a:t>Safety Precautions</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6D0A"/>
                    </a:solidFill>
                  </a:tcPr>
                </a:tc>
                <a:tc>
                  <a:txBody>
                    <a:bodyPr/>
                    <a:lstStyle/>
                    <a:p>
                      <a:pPr algn="ctr" fontAlgn="ctr"/>
                      <a:r>
                        <a:rPr lang="en-US" sz="900" b="0" i="0" u="none" strike="noStrike" dirty="0">
                          <a:solidFill>
                            <a:srgbClr val="000000"/>
                          </a:solidFill>
                          <a:latin typeface="Calibri"/>
                        </a:rPr>
                        <a:t>Terms and Definitions</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6D0A"/>
                    </a:solidFill>
                  </a:tcPr>
                </a:tc>
                <a:tc>
                  <a:txBody>
                    <a:bodyPr/>
                    <a:lstStyle/>
                    <a:p>
                      <a:pPr algn="ctr" fontAlgn="ctr"/>
                      <a:r>
                        <a:rPr lang="en-US" sz="900" b="0" i="0" u="none" strike="noStrike">
                          <a:solidFill>
                            <a:srgbClr val="000000"/>
                          </a:solidFill>
                          <a:latin typeface="Calibri"/>
                        </a:rPr>
                        <a:t>Blast and Frag</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6D0A"/>
                    </a:solidFill>
                  </a:tcPr>
                </a:tc>
                <a:tc vMerge="1">
                  <a:txBody>
                    <a:bodyPr/>
                    <a:lstStyle/>
                    <a:p>
                      <a:endParaRPr lang="en-US"/>
                    </a:p>
                  </a:txBody>
                  <a:tcPr/>
                </a:tc>
                <a:tc vMerge="1">
                  <a:txBody>
                    <a:bodyPr/>
                    <a:lstStyle/>
                    <a:p>
                      <a:endParaRPr lang="en-US"/>
                    </a:p>
                  </a:txBody>
                  <a:tcPr/>
                </a:tc>
              </a:tr>
              <a:tr h="169921">
                <a:tc>
                  <a:txBody>
                    <a:bodyPr/>
                    <a:lstStyle/>
                    <a:p>
                      <a:pPr algn="ctr" fontAlgn="t"/>
                      <a:r>
                        <a:rPr lang="en-US" sz="900" b="1" i="0" u="none" strike="noStrike">
                          <a:solidFill>
                            <a:srgbClr val="000000"/>
                          </a:solidFill>
                          <a:latin typeface="Calibri"/>
                        </a:rPr>
                        <a:t>DAY</a:t>
                      </a:r>
                    </a:p>
                  </a:txBody>
                  <a:tcPr marL="6412" marR="6412" marT="6412"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en-US" sz="900" b="1" i="0" u="none" strike="noStrike">
                          <a:solidFill>
                            <a:srgbClr val="000000"/>
                          </a:solidFill>
                          <a:latin typeface="Calibri"/>
                        </a:rPr>
                        <a:t>9-Jul-11</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en-US" sz="900" b="1" i="0" u="none" strike="noStrike">
                          <a:solidFill>
                            <a:srgbClr val="000000"/>
                          </a:solidFill>
                          <a:latin typeface="Calibri"/>
                        </a:rPr>
                        <a:t>10-Jul-11</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en-US" sz="900" b="1" i="0" u="none" strike="noStrike">
                          <a:solidFill>
                            <a:srgbClr val="000000"/>
                          </a:solidFill>
                          <a:latin typeface="Calibri"/>
                        </a:rPr>
                        <a:t>11-Jul-11</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en-US" sz="900" b="1" i="0" u="none" strike="noStrike" dirty="0">
                          <a:solidFill>
                            <a:srgbClr val="000000"/>
                          </a:solidFill>
                          <a:latin typeface="Calibri"/>
                        </a:rPr>
                        <a:t>12-Jul-11</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en-US" sz="900" b="1" i="0" u="none" strike="noStrike">
                          <a:solidFill>
                            <a:srgbClr val="000000"/>
                          </a:solidFill>
                          <a:latin typeface="Calibri"/>
                        </a:rPr>
                        <a:t>13-Jul-11</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en-US" sz="900" b="1" i="0" u="none" strike="noStrike">
                          <a:solidFill>
                            <a:srgbClr val="000000"/>
                          </a:solidFill>
                          <a:latin typeface="Calibri"/>
                        </a:rPr>
                        <a:t>14-Jul-11</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en-US" sz="900" b="1" i="0" u="none" strike="noStrike">
                          <a:solidFill>
                            <a:srgbClr val="000000"/>
                          </a:solidFill>
                          <a:latin typeface="Calibri"/>
                        </a:rPr>
                        <a:t>15-Jul-11</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r>
              <a:tr h="339842">
                <a:tc rowSpan="4">
                  <a:txBody>
                    <a:bodyPr/>
                    <a:lstStyle/>
                    <a:p>
                      <a:pPr algn="ctr" fontAlgn="ctr"/>
                      <a:r>
                        <a:rPr lang="en-US" sz="900" b="1" i="0" u="none" strike="noStrike" dirty="0">
                          <a:solidFill>
                            <a:srgbClr val="000000"/>
                          </a:solidFill>
                          <a:latin typeface="Calibri"/>
                        </a:rPr>
                        <a:t>Week 9</a:t>
                      </a:r>
                    </a:p>
                  </a:txBody>
                  <a:tcPr marL="6412" marR="6412" marT="641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en-US" sz="900" b="0" i="0" u="none" strike="noStrike">
                          <a:solidFill>
                            <a:srgbClr val="000000"/>
                          </a:solidFill>
                          <a:latin typeface="Calibri"/>
                        </a:rPr>
                        <a:t>Evaluate a Casualty</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Calibri"/>
                        </a:rPr>
                        <a:t>Open Head Wound</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en-US" sz="900" b="0" i="0" u="none" strike="noStrike">
                          <a:solidFill>
                            <a:srgbClr val="000000"/>
                          </a:solidFill>
                          <a:latin typeface="Calibri"/>
                        </a:rPr>
                        <a:t>Dismounted Movement Techniques</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en-US" sz="900" b="0" i="0" u="none" strike="noStrike">
                          <a:solidFill>
                            <a:srgbClr val="000000"/>
                          </a:solidFill>
                          <a:latin typeface="Calibri"/>
                        </a:rPr>
                        <a:t>Search Techniques</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en-US" sz="900" b="0" i="0" u="none" strike="noStrike" dirty="0">
                          <a:solidFill>
                            <a:srgbClr val="000000"/>
                          </a:solidFill>
                          <a:latin typeface="Calibri"/>
                        </a:rPr>
                        <a:t>Search Techniques</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solidFill>
                            <a:srgbClr val="000000"/>
                          </a:solidFill>
                          <a:latin typeface="Calibri"/>
                        </a:rPr>
                        <a:t>CMD Maintenance</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6">
                  <a:txBody>
                    <a:bodyPr/>
                    <a:lstStyle/>
                    <a:p>
                      <a:pPr algn="ctr" fontAlgn="ctr"/>
                      <a:r>
                        <a:rPr lang="en-US" sz="900" b="0" i="0" u="none" strike="noStrike">
                          <a:solidFill>
                            <a:srgbClr val="000000"/>
                          </a:solidFill>
                          <a:latin typeface="Calibri"/>
                        </a:rPr>
                        <a:t>Non-Training Day </a:t>
                      </a:r>
                    </a:p>
                  </a:txBody>
                  <a:tcPr marL="6412" marR="6412" marT="64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9842">
                <a:tc vMerge="1">
                  <a:txBody>
                    <a:bodyPr/>
                    <a:lstStyle/>
                    <a:p>
                      <a:endParaRPr lang="en-US"/>
                    </a:p>
                  </a:txBody>
                  <a:tcPr/>
                </a:tc>
                <a:tc>
                  <a:txBody>
                    <a:bodyPr/>
                    <a:lstStyle/>
                    <a:p>
                      <a:pPr algn="ctr" fontAlgn="ctr"/>
                      <a:r>
                        <a:rPr lang="en-US" sz="900" b="0" i="0" u="none" strike="noStrike">
                          <a:solidFill>
                            <a:srgbClr val="000000"/>
                          </a:solidFill>
                          <a:latin typeface="Calibri"/>
                        </a:rPr>
                        <a:t>Open Chest Wound</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latin typeface="Calibri"/>
                        </a:rPr>
                        <a:t>Severed Extremity</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339842">
                <a:tc vMerge="1">
                  <a:txBody>
                    <a:bodyPr/>
                    <a:lstStyle/>
                    <a:p>
                      <a:endParaRPr lang="en-US"/>
                    </a:p>
                  </a:txBody>
                  <a:tcPr/>
                </a:tc>
                <a:tc>
                  <a:txBody>
                    <a:bodyPr/>
                    <a:lstStyle/>
                    <a:p>
                      <a:pPr algn="ctr" fontAlgn="ctr"/>
                      <a:r>
                        <a:rPr lang="en-US" sz="900" b="0" i="0" u="none" strike="noStrike">
                          <a:solidFill>
                            <a:srgbClr val="000000"/>
                          </a:solidFill>
                          <a:latin typeface="Calibri"/>
                        </a:rPr>
                        <a:t>Open Abdominal Wound</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latin typeface="Calibri"/>
                        </a:rPr>
                        <a:t>Suspected Fracture</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pPr algn="ctr" fontAlgn="ctr"/>
                      <a:r>
                        <a:rPr lang="en-US" sz="900" b="0" i="0" u="none" strike="noStrike">
                          <a:solidFill>
                            <a:srgbClr val="000000"/>
                          </a:solidFill>
                          <a:latin typeface="Calibri"/>
                        </a:rPr>
                        <a:t>Training Meeting</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r>
              <a:tr h="348338">
                <a:tc vMerge="1">
                  <a:txBody>
                    <a:bodyPr/>
                    <a:lstStyle/>
                    <a:p>
                      <a:endParaRPr lang="en-US"/>
                    </a:p>
                  </a:txBody>
                  <a:tcPr/>
                </a:tc>
                <a:tc>
                  <a:txBody>
                    <a:bodyPr/>
                    <a:lstStyle/>
                    <a:p>
                      <a:pPr algn="ctr" fontAlgn="ctr"/>
                      <a:r>
                        <a:rPr lang="en-US" sz="900" b="0" i="0" u="none" strike="noStrike">
                          <a:solidFill>
                            <a:srgbClr val="000000"/>
                          </a:solidFill>
                          <a:latin typeface="Calibri"/>
                        </a:rPr>
                        <a:t>Control Shock</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latin typeface="Calibri"/>
                        </a:rPr>
                        <a:t>Transport a Casualty</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509763">
                <a:tc>
                  <a:txBody>
                    <a:bodyPr/>
                    <a:lstStyle/>
                    <a:p>
                      <a:pPr algn="ctr" fontAlgn="ctr"/>
                      <a:r>
                        <a:rPr lang="en-US" sz="900" b="1" i="0" u="none" strike="noStrike">
                          <a:solidFill>
                            <a:srgbClr val="000000"/>
                          </a:solidFill>
                          <a:latin typeface="Calibri"/>
                        </a:rPr>
                        <a:t>Leaders</a:t>
                      </a:r>
                    </a:p>
                  </a:txBody>
                  <a:tcPr marL="6412" marR="6412" marT="641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900" b="0" i="0" u="none" strike="noStrike">
                          <a:solidFill>
                            <a:srgbClr val="000000"/>
                          </a:solidFill>
                          <a:latin typeface="Calibri"/>
                        </a:rPr>
                        <a:t>React to Found IED (while traveling)</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900" b="0" i="0" u="none" strike="noStrike">
                          <a:solidFill>
                            <a:srgbClr val="000000"/>
                          </a:solidFill>
                          <a:latin typeface="Calibri"/>
                        </a:rPr>
                        <a:t>CASEVAC / Recovery</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900" b="0" i="0" u="none" strike="noStrike">
                          <a:solidFill>
                            <a:srgbClr val="000000"/>
                          </a:solidFill>
                          <a:latin typeface="Calibri"/>
                        </a:rPr>
                        <a:t>CASEVAC / Recovery</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900" b="0" i="0" u="none" strike="noStrike">
                          <a:solidFill>
                            <a:srgbClr val="000000"/>
                          </a:solidFill>
                          <a:latin typeface="Calibri"/>
                        </a:rPr>
                        <a:t>React to IED Strike</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900" b="0" i="0" u="none" strike="noStrike" dirty="0">
                          <a:solidFill>
                            <a:srgbClr val="000000"/>
                          </a:solidFill>
                          <a:latin typeface="Calibri"/>
                        </a:rPr>
                        <a:t>React to IED Strike</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vMerge="1">
                  <a:txBody>
                    <a:bodyPr/>
                    <a:lstStyle/>
                    <a:p>
                      <a:endParaRPr lang="en-US"/>
                    </a:p>
                  </a:txBody>
                  <a:tcPr/>
                </a:tc>
                <a:tc vMerge="1">
                  <a:txBody>
                    <a:bodyPr/>
                    <a:lstStyle/>
                    <a:p>
                      <a:endParaRPr lang="en-US"/>
                    </a:p>
                  </a:txBody>
                  <a:tcPr/>
                </a:tc>
              </a:tr>
              <a:tr h="339842">
                <a:tc>
                  <a:txBody>
                    <a:bodyPr/>
                    <a:lstStyle/>
                    <a:p>
                      <a:pPr algn="ctr" fontAlgn="ctr"/>
                      <a:r>
                        <a:rPr lang="en-US" sz="900" b="1" i="0" u="none" strike="noStrike">
                          <a:solidFill>
                            <a:srgbClr val="000000"/>
                          </a:solidFill>
                          <a:latin typeface="Calibri"/>
                        </a:rPr>
                        <a:t>EOD</a:t>
                      </a:r>
                    </a:p>
                  </a:txBody>
                  <a:tcPr marL="6412" marR="6412" marT="641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6D0A"/>
                    </a:solidFill>
                  </a:tcPr>
                </a:tc>
                <a:tc>
                  <a:txBody>
                    <a:bodyPr/>
                    <a:lstStyle/>
                    <a:p>
                      <a:pPr algn="ctr" fontAlgn="ctr"/>
                      <a:r>
                        <a:rPr lang="en-US" sz="900" b="0" i="0" u="none" strike="noStrike">
                          <a:solidFill>
                            <a:srgbClr val="000000"/>
                          </a:solidFill>
                          <a:latin typeface="Calibri"/>
                        </a:rPr>
                        <a:t>Fuze ID</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6D0A"/>
                    </a:solidFill>
                  </a:tcPr>
                </a:tc>
                <a:tc>
                  <a:txBody>
                    <a:bodyPr/>
                    <a:lstStyle/>
                    <a:p>
                      <a:pPr algn="ctr" fontAlgn="ctr"/>
                      <a:r>
                        <a:rPr lang="en-US" sz="900" b="0" i="0" u="none" strike="noStrike">
                          <a:solidFill>
                            <a:srgbClr val="000000"/>
                          </a:solidFill>
                          <a:latin typeface="Calibri"/>
                        </a:rPr>
                        <a:t>Fuze ID</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6D0A"/>
                    </a:solidFill>
                  </a:tcPr>
                </a:tc>
                <a:tc>
                  <a:txBody>
                    <a:bodyPr/>
                    <a:lstStyle/>
                    <a:p>
                      <a:pPr algn="ctr" fontAlgn="ctr"/>
                      <a:r>
                        <a:rPr lang="en-US" sz="900" b="0" i="0" u="none" strike="noStrike">
                          <a:solidFill>
                            <a:srgbClr val="000000"/>
                          </a:solidFill>
                          <a:latin typeface="Calibri"/>
                        </a:rPr>
                        <a:t>Color codes and markings</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6D0A"/>
                    </a:solidFill>
                  </a:tcPr>
                </a:tc>
                <a:tc>
                  <a:txBody>
                    <a:bodyPr/>
                    <a:lstStyle/>
                    <a:p>
                      <a:pPr algn="ctr" fontAlgn="ctr"/>
                      <a:r>
                        <a:rPr lang="en-US" sz="900" b="0" i="0" u="none" strike="noStrike">
                          <a:solidFill>
                            <a:srgbClr val="000000"/>
                          </a:solidFill>
                          <a:latin typeface="Calibri"/>
                        </a:rPr>
                        <a:t>UXO-Dropped</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6D0A"/>
                    </a:solidFill>
                  </a:tcPr>
                </a:tc>
                <a:tc>
                  <a:txBody>
                    <a:bodyPr/>
                    <a:lstStyle/>
                    <a:p>
                      <a:pPr algn="ctr" fontAlgn="ctr"/>
                      <a:r>
                        <a:rPr lang="en-US" sz="900" b="0" i="0" u="none" strike="noStrike" dirty="0">
                          <a:solidFill>
                            <a:srgbClr val="000000"/>
                          </a:solidFill>
                          <a:latin typeface="Calibri"/>
                        </a:rPr>
                        <a:t>UXO-Placed</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6D0A"/>
                    </a:solidFill>
                  </a:tcPr>
                </a:tc>
                <a:tc vMerge="1">
                  <a:txBody>
                    <a:bodyPr/>
                    <a:lstStyle/>
                    <a:p>
                      <a:endParaRPr lang="en-US"/>
                    </a:p>
                  </a:txBody>
                  <a:tcPr/>
                </a:tc>
                <a:tc vMerge="1">
                  <a:txBody>
                    <a:bodyPr/>
                    <a:lstStyle/>
                    <a:p>
                      <a:endParaRPr lang="en-US"/>
                    </a:p>
                  </a:txBody>
                  <a:tcPr/>
                </a:tc>
              </a:tr>
              <a:tr h="169921">
                <a:tc>
                  <a:txBody>
                    <a:bodyPr/>
                    <a:lstStyle/>
                    <a:p>
                      <a:pPr algn="ctr" fontAlgn="b"/>
                      <a:r>
                        <a:rPr lang="en-US" sz="900" b="1" i="0" u="none" strike="noStrike">
                          <a:solidFill>
                            <a:srgbClr val="000000"/>
                          </a:solidFill>
                          <a:latin typeface="Calibri"/>
                        </a:rPr>
                        <a:t>DAY</a:t>
                      </a:r>
                    </a:p>
                  </a:txBody>
                  <a:tcPr marL="6412" marR="6412" marT="641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US" sz="900" b="1" i="0" u="none" strike="noStrike">
                          <a:solidFill>
                            <a:srgbClr val="000000"/>
                          </a:solidFill>
                          <a:latin typeface="Calibri"/>
                        </a:rPr>
                        <a:t>16-Jul-11</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US" sz="900" b="1" i="0" u="none" strike="noStrike">
                          <a:solidFill>
                            <a:srgbClr val="000000"/>
                          </a:solidFill>
                          <a:latin typeface="Calibri"/>
                        </a:rPr>
                        <a:t>17-Jul-11</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US" sz="900" b="1" i="0" u="none" strike="noStrike">
                          <a:solidFill>
                            <a:srgbClr val="000000"/>
                          </a:solidFill>
                          <a:latin typeface="Calibri"/>
                        </a:rPr>
                        <a:t>18-Jul-11</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US" sz="900" b="1" i="0" u="none" strike="noStrike">
                          <a:solidFill>
                            <a:srgbClr val="000000"/>
                          </a:solidFill>
                          <a:latin typeface="Calibri"/>
                        </a:rPr>
                        <a:t>19-Jul-11</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US" sz="900" b="1" i="0" u="none" strike="noStrike">
                          <a:solidFill>
                            <a:srgbClr val="000000"/>
                          </a:solidFill>
                          <a:latin typeface="Calibri"/>
                        </a:rPr>
                        <a:t>20-Jul-11</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US" sz="900" b="1" i="0" u="none" strike="noStrike">
                          <a:solidFill>
                            <a:srgbClr val="000000"/>
                          </a:solidFill>
                          <a:latin typeface="Calibri"/>
                        </a:rPr>
                        <a:t>21-Jul-11</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US" sz="900" b="1" i="0" u="none" strike="noStrike" dirty="0">
                          <a:solidFill>
                            <a:srgbClr val="000000"/>
                          </a:solidFill>
                          <a:latin typeface="Calibri"/>
                        </a:rPr>
                        <a:t>22-Jul-11</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339842">
                <a:tc rowSpan="2">
                  <a:txBody>
                    <a:bodyPr/>
                    <a:lstStyle/>
                    <a:p>
                      <a:pPr algn="ctr" fontAlgn="ctr"/>
                      <a:r>
                        <a:rPr lang="en-US" sz="900" b="1" i="0" u="none" strike="noStrike">
                          <a:solidFill>
                            <a:srgbClr val="000000"/>
                          </a:solidFill>
                          <a:latin typeface="Calibri"/>
                        </a:rPr>
                        <a:t>Week 10</a:t>
                      </a:r>
                    </a:p>
                  </a:txBody>
                  <a:tcPr marL="6412" marR="6412" marT="641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rowSpan="2">
                  <a:txBody>
                    <a:bodyPr/>
                    <a:lstStyle/>
                    <a:p>
                      <a:pPr algn="ctr" fontAlgn="ctr"/>
                      <a:r>
                        <a:rPr lang="en-US" sz="900" b="0" i="0" u="none" strike="noStrike">
                          <a:solidFill>
                            <a:srgbClr val="000000"/>
                          </a:solidFill>
                          <a:latin typeface="Calibri"/>
                        </a:rPr>
                        <a:t>IED Overview, IED Principles, and IED Detection</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solidFill>
                            <a:srgbClr val="000000"/>
                          </a:solidFill>
                          <a:latin typeface="Calibri"/>
                        </a:rPr>
                        <a:t>5 / 25 Drill</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solidFill>
                            <a:srgbClr val="000000"/>
                          </a:solidFill>
                          <a:latin typeface="Calibri"/>
                        </a:rPr>
                        <a:t>PE- Dismounted IED Recognition Lane</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solidFill>
                            <a:srgbClr val="000000"/>
                          </a:solidFill>
                          <a:latin typeface="Calibri"/>
                        </a:rPr>
                        <a:t>PE- Mounted IED Recognition Lane</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solidFill>
                            <a:srgbClr val="000000"/>
                          </a:solidFill>
                          <a:latin typeface="Calibri"/>
                        </a:rPr>
                        <a:t>PE- Mounted IED Recognition Lane</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Calibri"/>
                        </a:rPr>
                        <a:t>Command Maintenance</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en-US" sz="900" b="0" i="0" u="none" strike="noStrike" dirty="0">
                          <a:solidFill>
                            <a:srgbClr val="000000"/>
                          </a:solidFill>
                          <a:latin typeface="Calibri"/>
                        </a:rPr>
                        <a:t>Non-Training Day</a:t>
                      </a:r>
                    </a:p>
                  </a:txBody>
                  <a:tcPr marL="6412" marR="6412" marT="64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24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3">
                  <a:txBody>
                    <a:bodyPr/>
                    <a:lstStyle/>
                    <a:p>
                      <a:pPr algn="ctr" fontAlgn="ctr"/>
                      <a:r>
                        <a:rPr lang="en-US" sz="900" b="0" i="0" u="none" strike="noStrike" dirty="0">
                          <a:solidFill>
                            <a:srgbClr val="000000"/>
                          </a:solidFill>
                          <a:latin typeface="Calibri"/>
                        </a:rPr>
                        <a:t>Training Meeting</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r>
              <a:tr h="331347">
                <a:tc>
                  <a:txBody>
                    <a:bodyPr/>
                    <a:lstStyle/>
                    <a:p>
                      <a:pPr algn="ctr" fontAlgn="ctr"/>
                      <a:r>
                        <a:rPr lang="en-US" sz="900" b="1" i="0" u="none" strike="noStrike">
                          <a:solidFill>
                            <a:srgbClr val="000000"/>
                          </a:solidFill>
                          <a:latin typeface="Calibri"/>
                        </a:rPr>
                        <a:t>Leaders</a:t>
                      </a:r>
                    </a:p>
                  </a:txBody>
                  <a:tcPr marL="6412" marR="6412" marT="641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900" b="0" i="0" u="none" strike="noStrike">
                          <a:solidFill>
                            <a:srgbClr val="000000"/>
                          </a:solidFill>
                          <a:latin typeface="Calibri"/>
                        </a:rPr>
                        <a:t>Hasty Route Clearance</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900" b="0" i="0" u="none" strike="noStrike">
                          <a:solidFill>
                            <a:srgbClr val="000000"/>
                          </a:solidFill>
                          <a:latin typeface="Calibri"/>
                        </a:rPr>
                        <a:t>Hasty Route Clearance</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900" b="0" i="0" u="none" strike="noStrike">
                          <a:solidFill>
                            <a:srgbClr val="000000"/>
                          </a:solidFill>
                          <a:latin typeface="Calibri"/>
                        </a:rPr>
                        <a:t>Deliberate Route Clearance</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900" b="0" i="0" u="none" strike="noStrike">
                          <a:solidFill>
                            <a:srgbClr val="000000"/>
                          </a:solidFill>
                          <a:latin typeface="Calibri"/>
                        </a:rPr>
                        <a:t>Deliberate Route Clearance</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900" b="0" i="0" u="none" strike="noStrike" dirty="0">
                          <a:solidFill>
                            <a:srgbClr val="000000"/>
                          </a:solidFill>
                          <a:latin typeface="Calibri"/>
                        </a:rPr>
                        <a:t>Deliberate Route Clearance</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vMerge="1">
                  <a:txBody>
                    <a:bodyPr/>
                    <a:lstStyle/>
                    <a:p>
                      <a:endParaRPr lang="en-US"/>
                    </a:p>
                  </a:txBody>
                  <a:tcPr/>
                </a:tc>
                <a:tc vMerge="1">
                  <a:txBody>
                    <a:bodyPr/>
                    <a:lstStyle/>
                    <a:p>
                      <a:endParaRPr lang="en-US"/>
                    </a:p>
                  </a:txBody>
                  <a:tcPr/>
                </a:tc>
              </a:tr>
              <a:tr h="339842">
                <a:tc>
                  <a:txBody>
                    <a:bodyPr/>
                    <a:lstStyle/>
                    <a:p>
                      <a:pPr algn="ctr" fontAlgn="ctr"/>
                      <a:r>
                        <a:rPr lang="en-US" sz="900" b="1" i="0" u="none" strike="noStrike" dirty="0">
                          <a:solidFill>
                            <a:srgbClr val="000000"/>
                          </a:solidFill>
                          <a:latin typeface="Calibri"/>
                        </a:rPr>
                        <a:t>EOD</a:t>
                      </a:r>
                    </a:p>
                  </a:txBody>
                  <a:tcPr marL="6412" marR="6412" marT="641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6D0A"/>
                    </a:solidFill>
                  </a:tcPr>
                </a:tc>
                <a:tc>
                  <a:txBody>
                    <a:bodyPr/>
                    <a:lstStyle/>
                    <a:p>
                      <a:pPr algn="ctr" fontAlgn="ctr"/>
                      <a:r>
                        <a:rPr lang="en-US" sz="900" b="0" i="0" u="none" strike="noStrike">
                          <a:solidFill>
                            <a:srgbClr val="000000"/>
                          </a:solidFill>
                          <a:latin typeface="Calibri"/>
                        </a:rPr>
                        <a:t>UXO-Projected</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6D0A"/>
                    </a:solidFill>
                  </a:tcPr>
                </a:tc>
                <a:tc>
                  <a:txBody>
                    <a:bodyPr/>
                    <a:lstStyle/>
                    <a:p>
                      <a:pPr algn="ctr" fontAlgn="ctr"/>
                      <a:r>
                        <a:rPr lang="en-US" sz="900" b="0" i="0" u="none" strike="noStrike">
                          <a:solidFill>
                            <a:srgbClr val="000000"/>
                          </a:solidFill>
                          <a:latin typeface="Calibri"/>
                        </a:rPr>
                        <a:t>UXO-Thrown</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6D0A"/>
                    </a:solidFill>
                  </a:tcPr>
                </a:tc>
                <a:tc>
                  <a:txBody>
                    <a:bodyPr/>
                    <a:lstStyle/>
                    <a:p>
                      <a:pPr algn="ctr" fontAlgn="ctr"/>
                      <a:r>
                        <a:rPr lang="en-US" sz="900" b="0" i="0" u="none" strike="noStrike">
                          <a:solidFill>
                            <a:srgbClr val="000000"/>
                          </a:solidFill>
                          <a:latin typeface="Calibri"/>
                        </a:rPr>
                        <a:t>IED Safety</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6D0A"/>
                    </a:solidFill>
                  </a:tcPr>
                </a:tc>
                <a:tc>
                  <a:txBody>
                    <a:bodyPr/>
                    <a:lstStyle/>
                    <a:p>
                      <a:pPr algn="ctr" fontAlgn="ctr"/>
                      <a:r>
                        <a:rPr lang="en-US" sz="900" b="0" i="0" u="none" strike="noStrike">
                          <a:solidFill>
                            <a:srgbClr val="000000"/>
                          </a:solidFill>
                          <a:latin typeface="Calibri"/>
                        </a:rPr>
                        <a:t>IEDs</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6D0A"/>
                    </a:solidFill>
                  </a:tcPr>
                </a:tc>
                <a:tc>
                  <a:txBody>
                    <a:bodyPr/>
                    <a:lstStyle/>
                    <a:p>
                      <a:pPr algn="ctr" fontAlgn="ctr"/>
                      <a:r>
                        <a:rPr lang="en-US" sz="900" b="0" i="0" u="none" strike="noStrike" dirty="0">
                          <a:solidFill>
                            <a:srgbClr val="000000"/>
                          </a:solidFill>
                          <a:latin typeface="Calibri"/>
                        </a:rPr>
                        <a:t>Recon Procedures</a:t>
                      </a:r>
                    </a:p>
                  </a:txBody>
                  <a:tcPr marL="6412" marR="6412" marT="64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6D0A"/>
                    </a:solidFill>
                  </a:tcPr>
                </a:tc>
                <a:tc vMerge="1">
                  <a:txBody>
                    <a:bodyPr/>
                    <a:lstStyle/>
                    <a:p>
                      <a:endParaRPr lang="en-US"/>
                    </a:p>
                  </a:txBody>
                  <a:tcPr/>
                </a:tc>
                <a:tc vMerge="1">
                  <a:txBody>
                    <a:bodyPr/>
                    <a:lstStyle/>
                    <a:p>
                      <a:endParaRPr lang="en-US"/>
                    </a:p>
                  </a:txBody>
                  <a:tcPr/>
                </a:tc>
              </a:tr>
            </a:tbl>
          </a:graphicData>
        </a:graphic>
      </p:graphicFrame>
      <p:sp>
        <p:nvSpPr>
          <p:cNvPr id="3" name="TextBox 9"/>
          <p:cNvSpPr txBox="1">
            <a:spLocks noChangeArrowheads="1"/>
          </p:cNvSpPr>
          <p:nvPr/>
        </p:nvSpPr>
        <p:spPr bwMode="auto">
          <a:xfrm>
            <a:off x="2362200" y="609600"/>
            <a:ext cx="4475163" cy="461963"/>
          </a:xfrm>
          <a:prstGeom prst="rect">
            <a:avLst/>
          </a:prstGeom>
          <a:noFill/>
          <a:ln w="9525">
            <a:noFill/>
            <a:miter lim="800000"/>
            <a:headEnd/>
            <a:tailEnd/>
          </a:ln>
        </p:spPr>
        <p:txBody>
          <a:bodyPr wrap="none">
            <a:spAutoFit/>
          </a:bodyPr>
          <a:lstStyle/>
          <a:p>
            <a:r>
              <a:rPr lang="en-US" sz="2400" b="1">
                <a:latin typeface="Calibri" pitchFamily="34" charset="0"/>
              </a:rPr>
              <a:t>CFC RCC Training Plan Weeks 8-10</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62000" y="1089026"/>
          <a:ext cx="7467600" cy="5311773"/>
        </p:xfrm>
        <a:graphic>
          <a:graphicData uri="http://schemas.openxmlformats.org/drawingml/2006/table">
            <a:tbl>
              <a:tblPr/>
              <a:tblGrid>
                <a:gridCol w="933450"/>
                <a:gridCol w="933450"/>
                <a:gridCol w="933450"/>
                <a:gridCol w="933450"/>
                <a:gridCol w="933450"/>
                <a:gridCol w="933450"/>
                <a:gridCol w="933450"/>
                <a:gridCol w="933450"/>
              </a:tblGrid>
              <a:tr h="166152">
                <a:tc>
                  <a:txBody>
                    <a:bodyPr/>
                    <a:lstStyle/>
                    <a:p>
                      <a:pPr algn="ctr" fontAlgn="b"/>
                      <a:r>
                        <a:rPr lang="en-US" sz="900" b="1" i="0" u="none" strike="noStrike" dirty="0">
                          <a:solidFill>
                            <a:srgbClr val="000000"/>
                          </a:solidFill>
                          <a:latin typeface="Calibri"/>
                        </a:rPr>
                        <a:t>DAY</a:t>
                      </a:r>
                    </a:p>
                  </a:txBody>
                  <a:tcPr marL="6369" marR="6369" marT="636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en-US" sz="900" b="1" i="0" u="none" strike="noStrike" dirty="0">
                          <a:solidFill>
                            <a:srgbClr val="000000"/>
                          </a:solidFill>
                          <a:latin typeface="Calibri"/>
                        </a:rPr>
                        <a:t>23-Jul-11</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en-US" sz="900" b="1" i="0" u="none" strike="noStrike">
                          <a:solidFill>
                            <a:srgbClr val="000000"/>
                          </a:solidFill>
                          <a:latin typeface="Calibri"/>
                        </a:rPr>
                        <a:t>24-Jul-11</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en-US" sz="900" b="1" i="0" u="none" strike="noStrike">
                          <a:solidFill>
                            <a:srgbClr val="000000"/>
                          </a:solidFill>
                          <a:latin typeface="Calibri"/>
                        </a:rPr>
                        <a:t>25-Jul-11</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en-US" sz="900" b="1" i="0" u="none" strike="noStrike">
                          <a:solidFill>
                            <a:srgbClr val="000000"/>
                          </a:solidFill>
                          <a:latin typeface="Calibri"/>
                        </a:rPr>
                        <a:t>26-Jul-11</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en-US" sz="900" b="1" i="0" u="none" strike="noStrike">
                          <a:solidFill>
                            <a:srgbClr val="000000"/>
                          </a:solidFill>
                          <a:latin typeface="Calibri"/>
                        </a:rPr>
                        <a:t>27-Jul-11</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en-US" sz="900" b="1" i="0" u="none" strike="noStrike">
                          <a:solidFill>
                            <a:srgbClr val="000000"/>
                          </a:solidFill>
                          <a:latin typeface="Calibri"/>
                        </a:rPr>
                        <a:t>28-Jul-11</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en-US" sz="900" b="1" i="0" u="none" strike="noStrike">
                          <a:solidFill>
                            <a:srgbClr val="000000"/>
                          </a:solidFill>
                          <a:latin typeface="Calibri"/>
                        </a:rPr>
                        <a:t>29-Jul-11</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r>
              <a:tr h="300734">
                <a:tc rowSpan="2">
                  <a:txBody>
                    <a:bodyPr/>
                    <a:lstStyle/>
                    <a:p>
                      <a:pPr algn="ctr" fontAlgn="ctr"/>
                      <a:r>
                        <a:rPr lang="en-US" sz="900" b="1" i="0" u="none" strike="noStrike" dirty="0">
                          <a:solidFill>
                            <a:srgbClr val="000000"/>
                          </a:solidFill>
                          <a:latin typeface="Calibri"/>
                        </a:rPr>
                        <a:t>Week 11</a:t>
                      </a:r>
                    </a:p>
                  </a:txBody>
                  <a:tcPr marL="6369" marR="6369" marT="636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rowSpan="2">
                  <a:txBody>
                    <a:bodyPr/>
                    <a:lstStyle/>
                    <a:p>
                      <a:pPr algn="ctr" fontAlgn="ctr"/>
                      <a:r>
                        <a:rPr lang="en-US" sz="900" b="0" i="0" u="none" strike="noStrike" dirty="0">
                          <a:solidFill>
                            <a:srgbClr val="000000"/>
                          </a:solidFill>
                          <a:latin typeface="Calibri"/>
                        </a:rPr>
                        <a:t>Rally Points &amp; TAA</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solidFill>
                            <a:srgbClr val="000000"/>
                          </a:solidFill>
                          <a:latin typeface="Calibri"/>
                        </a:rPr>
                        <a:t>React to Ambush and Indirect Fire</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solidFill>
                            <a:srgbClr val="000000"/>
                          </a:solidFill>
                          <a:latin typeface="Calibri"/>
                        </a:rPr>
                        <a:t>Rehearsal- CASEVAC / Recovery</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solidFill>
                            <a:srgbClr val="000000"/>
                          </a:solidFill>
                          <a:latin typeface="Calibri"/>
                        </a:rPr>
                        <a:t>React to Found IED (while traveling)</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solidFill>
                            <a:srgbClr val="000000"/>
                          </a:solidFill>
                          <a:latin typeface="Calibri"/>
                        </a:rPr>
                        <a:t>React to IED Strike</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Calibri"/>
                        </a:rPr>
                        <a:t>Command Maintenance</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sz="900" b="0" i="0" u="none" strike="noStrike">
                          <a:solidFill>
                            <a:srgbClr val="000000"/>
                          </a:solidFill>
                          <a:latin typeface="Calibri"/>
                        </a:rPr>
                        <a:t>Non-Training Day</a:t>
                      </a:r>
                    </a:p>
                  </a:txBody>
                  <a:tcPr marL="6369" marR="6369" marT="636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6214">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pPr algn="ctr" fontAlgn="ctr"/>
                      <a:r>
                        <a:rPr lang="en-US" sz="900" b="0" i="0" u="none" strike="noStrike">
                          <a:solidFill>
                            <a:srgbClr val="000000"/>
                          </a:solidFill>
                          <a:latin typeface="Calibri"/>
                        </a:rPr>
                        <a:t>Training Meeting</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r>
              <a:tr h="332304">
                <a:tc>
                  <a:txBody>
                    <a:bodyPr/>
                    <a:lstStyle/>
                    <a:p>
                      <a:pPr algn="ctr" fontAlgn="ctr"/>
                      <a:r>
                        <a:rPr lang="en-US" sz="900" b="1" i="0" u="none" strike="noStrike">
                          <a:solidFill>
                            <a:srgbClr val="000000"/>
                          </a:solidFill>
                          <a:latin typeface="Calibri"/>
                        </a:rPr>
                        <a:t>EOD</a:t>
                      </a:r>
                    </a:p>
                  </a:txBody>
                  <a:tcPr marL="6369" marR="6369" marT="636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6D0A"/>
                    </a:solidFill>
                  </a:tcPr>
                </a:tc>
                <a:tc>
                  <a:txBody>
                    <a:bodyPr/>
                    <a:lstStyle/>
                    <a:p>
                      <a:pPr algn="ctr" fontAlgn="ctr"/>
                      <a:r>
                        <a:rPr lang="en-US" sz="900" b="0" i="0" u="none" strike="noStrike">
                          <a:solidFill>
                            <a:srgbClr val="000000"/>
                          </a:solidFill>
                          <a:latin typeface="Calibri"/>
                        </a:rPr>
                        <a:t>IED/UXO 9 Line Report</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6D0A"/>
                    </a:solidFill>
                  </a:tcPr>
                </a:tc>
                <a:tc>
                  <a:txBody>
                    <a:bodyPr/>
                    <a:lstStyle/>
                    <a:p>
                      <a:pPr algn="ctr" fontAlgn="ctr"/>
                      <a:r>
                        <a:rPr lang="en-US" sz="900" b="0" i="0" u="none" strike="noStrike" dirty="0">
                          <a:solidFill>
                            <a:srgbClr val="000000"/>
                          </a:solidFill>
                          <a:latin typeface="Calibri"/>
                        </a:rPr>
                        <a:t>Recon Procedures PE</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6D0A"/>
                    </a:solidFill>
                  </a:tcPr>
                </a:tc>
                <a:tc>
                  <a:txBody>
                    <a:bodyPr/>
                    <a:lstStyle/>
                    <a:p>
                      <a:pPr algn="ctr" fontAlgn="ctr"/>
                      <a:r>
                        <a:rPr lang="en-US" sz="900" b="0" i="0" u="none" strike="noStrike">
                          <a:solidFill>
                            <a:srgbClr val="000000"/>
                          </a:solidFill>
                          <a:latin typeface="Calibri"/>
                        </a:rPr>
                        <a:t>Recon Procedures PE</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6D0A"/>
                    </a:solidFill>
                  </a:tcPr>
                </a:tc>
                <a:tc>
                  <a:txBody>
                    <a:bodyPr/>
                    <a:lstStyle/>
                    <a:p>
                      <a:pPr algn="ctr" fontAlgn="ctr"/>
                      <a:r>
                        <a:rPr lang="en-US" sz="900" b="0" i="0" u="none" strike="noStrike">
                          <a:solidFill>
                            <a:srgbClr val="000000"/>
                          </a:solidFill>
                          <a:latin typeface="Calibri"/>
                        </a:rPr>
                        <a:t>Recon Procedures PE</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6D0A"/>
                    </a:solidFill>
                  </a:tcPr>
                </a:tc>
                <a:tc>
                  <a:txBody>
                    <a:bodyPr/>
                    <a:lstStyle/>
                    <a:p>
                      <a:pPr algn="ctr" fontAlgn="ctr"/>
                      <a:r>
                        <a:rPr lang="en-US" sz="900" b="0" i="0" u="none" strike="noStrike">
                          <a:solidFill>
                            <a:srgbClr val="000000"/>
                          </a:solidFill>
                          <a:latin typeface="Calibri"/>
                        </a:rPr>
                        <a:t>Recon Procedures PE</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6D0A"/>
                    </a:solidFill>
                  </a:tcPr>
                </a:tc>
                <a:tc vMerge="1">
                  <a:txBody>
                    <a:bodyPr/>
                    <a:lstStyle/>
                    <a:p>
                      <a:endParaRPr lang="en-US"/>
                    </a:p>
                  </a:txBody>
                  <a:tcPr/>
                </a:tc>
                <a:tc vMerge="1">
                  <a:txBody>
                    <a:bodyPr/>
                    <a:lstStyle/>
                    <a:p>
                      <a:endParaRPr lang="en-US"/>
                    </a:p>
                  </a:txBody>
                  <a:tcPr/>
                </a:tc>
              </a:tr>
              <a:tr h="166152">
                <a:tc>
                  <a:txBody>
                    <a:bodyPr/>
                    <a:lstStyle/>
                    <a:p>
                      <a:pPr algn="ctr" fontAlgn="t"/>
                      <a:r>
                        <a:rPr lang="en-US" sz="900" b="1" i="0" u="none" strike="noStrike">
                          <a:solidFill>
                            <a:srgbClr val="000000"/>
                          </a:solidFill>
                          <a:latin typeface="Calibri"/>
                        </a:rPr>
                        <a:t>DAY</a:t>
                      </a:r>
                    </a:p>
                  </a:txBody>
                  <a:tcPr marL="6369" marR="6369" marT="6369"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en-US" sz="900" b="1" i="0" u="none" strike="noStrike">
                          <a:solidFill>
                            <a:srgbClr val="000000"/>
                          </a:solidFill>
                          <a:latin typeface="Calibri"/>
                        </a:rPr>
                        <a:t>30-Jul-11</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en-US" sz="900" b="1" i="0" u="none" strike="noStrike" dirty="0">
                          <a:solidFill>
                            <a:srgbClr val="000000"/>
                          </a:solidFill>
                          <a:latin typeface="Calibri"/>
                        </a:rPr>
                        <a:t>31-Jul-11</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en-US" sz="900" b="1" i="0" u="none" strike="noStrike">
                          <a:solidFill>
                            <a:srgbClr val="000000"/>
                          </a:solidFill>
                          <a:latin typeface="Calibri"/>
                        </a:rPr>
                        <a:t>1-Aug-11</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en-US" sz="900" b="1" i="0" u="none" strike="noStrike">
                          <a:solidFill>
                            <a:srgbClr val="000000"/>
                          </a:solidFill>
                          <a:latin typeface="Calibri"/>
                        </a:rPr>
                        <a:t>2-Aug-11</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en-US" sz="900" b="1" i="0" u="none" strike="noStrike">
                          <a:solidFill>
                            <a:srgbClr val="000000"/>
                          </a:solidFill>
                          <a:latin typeface="Calibri"/>
                        </a:rPr>
                        <a:t>3-Aug-11</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en-US" sz="900" b="1" i="0" u="none" strike="noStrike">
                          <a:solidFill>
                            <a:srgbClr val="000000"/>
                          </a:solidFill>
                          <a:latin typeface="Calibri"/>
                        </a:rPr>
                        <a:t>4-Aug-11</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en-US" sz="900" b="1" i="0" u="none" strike="noStrike">
                          <a:solidFill>
                            <a:srgbClr val="000000"/>
                          </a:solidFill>
                          <a:latin typeface="Calibri"/>
                        </a:rPr>
                        <a:t>5-Aug-11</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r>
              <a:tr h="300734">
                <a:tc rowSpan="2">
                  <a:txBody>
                    <a:bodyPr/>
                    <a:lstStyle/>
                    <a:p>
                      <a:pPr algn="ctr" fontAlgn="ctr"/>
                      <a:r>
                        <a:rPr lang="en-US" sz="900" b="1" i="0" u="none" strike="noStrike">
                          <a:solidFill>
                            <a:srgbClr val="000000"/>
                          </a:solidFill>
                          <a:latin typeface="Calibri"/>
                        </a:rPr>
                        <a:t>Week 12</a:t>
                      </a:r>
                    </a:p>
                  </a:txBody>
                  <a:tcPr marL="6369" marR="6369" marT="636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rowSpan="2">
                  <a:txBody>
                    <a:bodyPr/>
                    <a:lstStyle/>
                    <a:p>
                      <a:pPr algn="ctr" fontAlgn="ctr"/>
                      <a:r>
                        <a:rPr lang="en-US" sz="900" b="0" i="0" u="none" strike="noStrike">
                          <a:solidFill>
                            <a:srgbClr val="000000"/>
                          </a:solidFill>
                          <a:latin typeface="Calibri"/>
                        </a:rPr>
                        <a:t>Traffic Control Points</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dirty="0">
                          <a:solidFill>
                            <a:srgbClr val="000000"/>
                          </a:solidFill>
                          <a:latin typeface="Calibri"/>
                        </a:rPr>
                        <a:t>C-IED Drills</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dirty="0">
                          <a:solidFill>
                            <a:srgbClr val="000000"/>
                          </a:solidFill>
                          <a:latin typeface="Calibri"/>
                        </a:rPr>
                        <a:t>C-IED Drills</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solidFill>
                            <a:srgbClr val="000000"/>
                          </a:solidFill>
                          <a:latin typeface="Calibri"/>
                        </a:rPr>
                        <a:t>Hasty Route Recon/Clearance Drills</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solidFill>
                            <a:srgbClr val="000000"/>
                          </a:solidFill>
                          <a:latin typeface="Calibri"/>
                        </a:rPr>
                        <a:t>Hasty Route Recon/Clearance Drills</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Calibri"/>
                        </a:rPr>
                        <a:t>CMD Maintenance</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sz="900" b="0" i="0" u="none" strike="noStrike">
                          <a:solidFill>
                            <a:srgbClr val="000000"/>
                          </a:solidFill>
                          <a:latin typeface="Calibri"/>
                        </a:rPr>
                        <a:t>Non-Training Day</a:t>
                      </a:r>
                    </a:p>
                  </a:txBody>
                  <a:tcPr marL="6369" marR="6369" marT="636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6214">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pPr algn="ctr" fontAlgn="ctr"/>
                      <a:r>
                        <a:rPr lang="en-US" sz="900" b="0" i="0" u="none" strike="noStrike">
                          <a:solidFill>
                            <a:srgbClr val="000000"/>
                          </a:solidFill>
                          <a:latin typeface="Calibri"/>
                        </a:rPr>
                        <a:t>Training Meeting</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r>
              <a:tr h="166152">
                <a:tc>
                  <a:txBody>
                    <a:bodyPr/>
                    <a:lstStyle/>
                    <a:p>
                      <a:pPr algn="ctr" fontAlgn="ctr"/>
                      <a:r>
                        <a:rPr lang="en-US" sz="900" b="1" i="0" u="none" strike="noStrike">
                          <a:solidFill>
                            <a:srgbClr val="000000"/>
                          </a:solidFill>
                          <a:latin typeface="Calibri"/>
                        </a:rPr>
                        <a:t>EOD</a:t>
                      </a:r>
                    </a:p>
                  </a:txBody>
                  <a:tcPr marL="6369" marR="6369" marT="636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6D0A"/>
                    </a:solidFill>
                  </a:tcPr>
                </a:tc>
                <a:tc>
                  <a:txBody>
                    <a:bodyPr/>
                    <a:lstStyle/>
                    <a:p>
                      <a:pPr algn="ctr" fontAlgn="ctr"/>
                      <a:r>
                        <a:rPr lang="en-US" sz="900" b="0" i="0" u="none" strike="noStrike">
                          <a:solidFill>
                            <a:srgbClr val="000000"/>
                          </a:solidFill>
                          <a:latin typeface="Calibri"/>
                        </a:rPr>
                        <a:t>Bombsuit Class</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6D0A"/>
                    </a:solidFill>
                  </a:tcPr>
                </a:tc>
                <a:tc>
                  <a:txBody>
                    <a:bodyPr/>
                    <a:lstStyle/>
                    <a:p>
                      <a:pPr algn="ctr" fontAlgn="ctr"/>
                      <a:r>
                        <a:rPr lang="en-US" sz="900" b="0" i="0" u="none" strike="noStrike">
                          <a:solidFill>
                            <a:srgbClr val="000000"/>
                          </a:solidFill>
                          <a:latin typeface="Calibri"/>
                        </a:rPr>
                        <a:t>Bombsuit PE</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6D0A"/>
                    </a:solidFill>
                  </a:tcPr>
                </a:tc>
                <a:tc>
                  <a:txBody>
                    <a:bodyPr/>
                    <a:lstStyle/>
                    <a:p>
                      <a:pPr algn="ctr" fontAlgn="ctr"/>
                      <a:r>
                        <a:rPr lang="en-US" sz="900" b="0" i="0" u="none" strike="noStrike" dirty="0">
                          <a:solidFill>
                            <a:srgbClr val="000000"/>
                          </a:solidFill>
                          <a:latin typeface="Calibri"/>
                        </a:rPr>
                        <a:t>Robot Class</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6D0A"/>
                    </a:solidFill>
                  </a:tcPr>
                </a:tc>
                <a:tc>
                  <a:txBody>
                    <a:bodyPr/>
                    <a:lstStyle/>
                    <a:p>
                      <a:pPr algn="ctr" fontAlgn="ctr"/>
                      <a:r>
                        <a:rPr lang="en-US" sz="900" b="0" i="0" u="none" strike="noStrike">
                          <a:solidFill>
                            <a:srgbClr val="000000"/>
                          </a:solidFill>
                          <a:latin typeface="Calibri"/>
                        </a:rPr>
                        <a:t>Robot PE</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6D0A"/>
                    </a:solidFill>
                  </a:tcPr>
                </a:tc>
                <a:tc>
                  <a:txBody>
                    <a:bodyPr/>
                    <a:lstStyle/>
                    <a:p>
                      <a:pPr algn="ctr" fontAlgn="ctr"/>
                      <a:r>
                        <a:rPr lang="en-US" sz="900" b="1" i="0" u="none" strike="noStrike">
                          <a:solidFill>
                            <a:srgbClr val="000000"/>
                          </a:solidFill>
                          <a:latin typeface="Calibri"/>
                        </a:rPr>
                        <a:t>EOC TEST</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6D0A"/>
                    </a:solidFill>
                  </a:tcPr>
                </a:tc>
                <a:tc vMerge="1">
                  <a:txBody>
                    <a:bodyPr/>
                    <a:lstStyle/>
                    <a:p>
                      <a:endParaRPr lang="en-US"/>
                    </a:p>
                  </a:txBody>
                  <a:tcPr/>
                </a:tc>
                <a:tc vMerge="1">
                  <a:txBody>
                    <a:bodyPr/>
                    <a:lstStyle/>
                    <a:p>
                      <a:endParaRPr lang="en-US"/>
                    </a:p>
                  </a:txBody>
                  <a:tcPr/>
                </a:tc>
              </a:tr>
              <a:tr h="166152">
                <a:tc>
                  <a:txBody>
                    <a:bodyPr/>
                    <a:lstStyle/>
                    <a:p>
                      <a:pPr algn="ctr" fontAlgn="b"/>
                      <a:r>
                        <a:rPr lang="en-US" sz="900" b="1" i="0" u="none" strike="noStrike">
                          <a:solidFill>
                            <a:srgbClr val="000000"/>
                          </a:solidFill>
                          <a:latin typeface="Calibri"/>
                        </a:rPr>
                        <a:t>DAY</a:t>
                      </a:r>
                    </a:p>
                  </a:txBody>
                  <a:tcPr marL="6369" marR="6369" marT="636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en-US" sz="900" b="1" i="0" u="none" strike="noStrike">
                          <a:solidFill>
                            <a:srgbClr val="000000"/>
                          </a:solidFill>
                          <a:latin typeface="Calibri"/>
                        </a:rPr>
                        <a:t>6-Aug-11</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en-US" sz="900" b="1" i="0" u="none" strike="noStrike">
                          <a:solidFill>
                            <a:srgbClr val="000000"/>
                          </a:solidFill>
                          <a:latin typeface="Calibri"/>
                        </a:rPr>
                        <a:t>7-Aug-11</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en-US" sz="900" b="1" i="0" u="none" strike="noStrike" dirty="0">
                          <a:solidFill>
                            <a:srgbClr val="000000"/>
                          </a:solidFill>
                          <a:latin typeface="Calibri"/>
                        </a:rPr>
                        <a:t>8-Aug-11</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en-US" sz="900" b="1" i="0" u="none" strike="noStrike">
                          <a:solidFill>
                            <a:srgbClr val="000000"/>
                          </a:solidFill>
                          <a:latin typeface="Calibri"/>
                        </a:rPr>
                        <a:t>9-Aug-11</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en-US" sz="900" b="1" i="0" u="none" strike="noStrike">
                          <a:solidFill>
                            <a:srgbClr val="000000"/>
                          </a:solidFill>
                          <a:latin typeface="Calibri"/>
                        </a:rPr>
                        <a:t>10-Aug-11</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en-US" sz="900" b="1" i="0" u="none" strike="noStrike">
                          <a:solidFill>
                            <a:srgbClr val="000000"/>
                          </a:solidFill>
                          <a:latin typeface="Calibri"/>
                        </a:rPr>
                        <a:t>11-Aug-11</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en-US" sz="900" b="1" i="0" u="none" strike="noStrike">
                          <a:solidFill>
                            <a:srgbClr val="000000"/>
                          </a:solidFill>
                          <a:latin typeface="Calibri"/>
                        </a:rPr>
                        <a:t>12-Aug-11</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r>
              <a:tr h="332304">
                <a:tc rowSpan="3">
                  <a:txBody>
                    <a:bodyPr/>
                    <a:lstStyle/>
                    <a:p>
                      <a:pPr algn="ctr" fontAlgn="ctr"/>
                      <a:r>
                        <a:rPr lang="en-US" sz="900" b="1" i="0" u="none" strike="noStrike">
                          <a:solidFill>
                            <a:srgbClr val="000000"/>
                          </a:solidFill>
                          <a:latin typeface="Calibri"/>
                        </a:rPr>
                        <a:t>Week 13</a:t>
                      </a:r>
                    </a:p>
                  </a:txBody>
                  <a:tcPr marL="6369" marR="6369" marT="636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rowSpan="2">
                  <a:txBody>
                    <a:bodyPr/>
                    <a:lstStyle/>
                    <a:p>
                      <a:pPr algn="ctr" fontAlgn="ctr"/>
                      <a:r>
                        <a:rPr lang="en-US" sz="900" b="0" i="0" u="none" strike="noStrike">
                          <a:solidFill>
                            <a:srgbClr val="000000"/>
                          </a:solidFill>
                          <a:latin typeface="Calibri"/>
                        </a:rPr>
                        <a:t>Route Clearance Battle Books</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solidFill>
                            <a:srgbClr val="000000"/>
                          </a:solidFill>
                          <a:latin typeface="Calibri"/>
                        </a:rPr>
                        <a:t>Route Clearance Battle Books</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dirty="0">
                          <a:solidFill>
                            <a:srgbClr val="000000"/>
                          </a:solidFill>
                          <a:latin typeface="Calibri"/>
                        </a:rPr>
                        <a:t>Deliberate Route Recon/Clearance Drills</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dirty="0">
                          <a:solidFill>
                            <a:srgbClr val="000000"/>
                          </a:solidFill>
                          <a:latin typeface="Calibri"/>
                        </a:rPr>
                        <a:t>Deliberate Route Recon/Clearance Drills</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solidFill>
                            <a:srgbClr val="000000"/>
                          </a:solidFill>
                          <a:latin typeface="Calibri"/>
                        </a:rPr>
                        <a:t>Deliberate Route Recon/Clearance Drills</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Calibri"/>
                        </a:rPr>
                        <a:t>Command Maintenance</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sz="900" b="0" i="0" u="none" strike="noStrike">
                          <a:solidFill>
                            <a:srgbClr val="000000"/>
                          </a:solidFill>
                          <a:latin typeface="Calibri"/>
                        </a:rPr>
                        <a:t>Non-Training Day</a:t>
                      </a:r>
                    </a:p>
                  </a:txBody>
                  <a:tcPr marL="6369" marR="6369" marT="636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464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pPr algn="ctr" fontAlgn="ctr"/>
                      <a:r>
                        <a:rPr lang="en-US" sz="900" b="0" i="0" u="none" strike="noStrike">
                          <a:solidFill>
                            <a:srgbClr val="000000"/>
                          </a:solidFill>
                          <a:latin typeface="Calibri"/>
                        </a:rPr>
                        <a:t>Training Meeting</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r>
              <a:tr h="166152">
                <a:tc vMerge="1">
                  <a:txBody>
                    <a:bodyPr/>
                    <a:lstStyle/>
                    <a:p>
                      <a:endParaRPr lang="en-US"/>
                    </a:p>
                  </a:txBody>
                  <a:tcPr/>
                </a:tc>
                <a:tc gridSpan="5">
                  <a:txBody>
                    <a:bodyPr/>
                    <a:lstStyle/>
                    <a:p>
                      <a:pPr algn="ctr" fontAlgn="ctr"/>
                      <a:r>
                        <a:rPr lang="en-US" sz="900" b="0" i="0" u="none" strike="noStrike" dirty="0">
                          <a:solidFill>
                            <a:srgbClr val="000000"/>
                          </a:solidFill>
                          <a:latin typeface="Calibri"/>
                        </a:rPr>
                        <a:t>Re-introduce EOD Candidates into Route Clearance Drills</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504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tc vMerge="1">
                  <a:txBody>
                    <a:bodyPr/>
                    <a:lstStyle/>
                    <a:p>
                      <a:endParaRPr lang="en-US"/>
                    </a:p>
                  </a:txBody>
                  <a:tcPr/>
                </a:tc>
              </a:tr>
              <a:tr h="166152">
                <a:tc>
                  <a:txBody>
                    <a:bodyPr/>
                    <a:lstStyle/>
                    <a:p>
                      <a:pPr algn="ctr" fontAlgn="b"/>
                      <a:r>
                        <a:rPr lang="en-US" sz="900" b="1" i="0" u="none" strike="noStrike">
                          <a:solidFill>
                            <a:srgbClr val="000000"/>
                          </a:solidFill>
                          <a:latin typeface="Calibri"/>
                        </a:rPr>
                        <a:t>DAY</a:t>
                      </a:r>
                    </a:p>
                  </a:txBody>
                  <a:tcPr marL="6369" marR="6369" marT="636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c>
                  <a:txBody>
                    <a:bodyPr/>
                    <a:lstStyle/>
                    <a:p>
                      <a:pPr algn="ctr" fontAlgn="ctr"/>
                      <a:r>
                        <a:rPr lang="en-US" sz="900" b="1" i="0" u="none" strike="noStrike">
                          <a:solidFill>
                            <a:srgbClr val="000000"/>
                          </a:solidFill>
                          <a:latin typeface="Calibri"/>
                        </a:rPr>
                        <a:t>13-Aug-11</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c>
                  <a:txBody>
                    <a:bodyPr/>
                    <a:lstStyle/>
                    <a:p>
                      <a:pPr algn="ctr" fontAlgn="ctr"/>
                      <a:r>
                        <a:rPr lang="en-US" sz="900" b="1" i="0" u="none" strike="noStrike">
                          <a:solidFill>
                            <a:srgbClr val="000000"/>
                          </a:solidFill>
                          <a:latin typeface="Calibri"/>
                        </a:rPr>
                        <a:t>14-Aug-11</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c>
                  <a:txBody>
                    <a:bodyPr/>
                    <a:lstStyle/>
                    <a:p>
                      <a:pPr algn="ctr" fontAlgn="ctr"/>
                      <a:r>
                        <a:rPr lang="en-US" sz="900" b="1" i="0" u="none" strike="noStrike">
                          <a:solidFill>
                            <a:srgbClr val="000000"/>
                          </a:solidFill>
                          <a:latin typeface="Calibri"/>
                        </a:rPr>
                        <a:t>15-Aug-11</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c>
                  <a:txBody>
                    <a:bodyPr/>
                    <a:lstStyle/>
                    <a:p>
                      <a:pPr algn="ctr" fontAlgn="ctr"/>
                      <a:r>
                        <a:rPr lang="en-US" sz="900" b="1" i="0" u="none" strike="noStrike" dirty="0">
                          <a:solidFill>
                            <a:srgbClr val="000000"/>
                          </a:solidFill>
                          <a:latin typeface="Calibri"/>
                        </a:rPr>
                        <a:t>16-Aug-11</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c>
                  <a:txBody>
                    <a:bodyPr/>
                    <a:lstStyle/>
                    <a:p>
                      <a:pPr algn="ctr" fontAlgn="ctr"/>
                      <a:r>
                        <a:rPr lang="en-US" sz="900" b="1" i="0" u="none" strike="noStrike">
                          <a:solidFill>
                            <a:srgbClr val="000000"/>
                          </a:solidFill>
                          <a:latin typeface="Calibri"/>
                        </a:rPr>
                        <a:t>17-Aug-11</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c>
                  <a:txBody>
                    <a:bodyPr/>
                    <a:lstStyle/>
                    <a:p>
                      <a:pPr algn="ctr" fontAlgn="ctr"/>
                      <a:r>
                        <a:rPr lang="en-US" sz="900" b="1" i="0" u="none" strike="noStrike">
                          <a:solidFill>
                            <a:srgbClr val="000000"/>
                          </a:solidFill>
                          <a:latin typeface="Calibri"/>
                        </a:rPr>
                        <a:t>18-Aug-11</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c>
                  <a:txBody>
                    <a:bodyPr/>
                    <a:lstStyle/>
                    <a:p>
                      <a:pPr algn="ctr" fontAlgn="ctr"/>
                      <a:r>
                        <a:rPr lang="en-US" sz="900" b="1" i="0" u="none" strike="noStrike">
                          <a:solidFill>
                            <a:srgbClr val="000000"/>
                          </a:solidFill>
                          <a:latin typeface="Calibri"/>
                        </a:rPr>
                        <a:t>19-Aug-11</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r>
              <a:tr h="332304">
                <a:tc rowSpan="3">
                  <a:txBody>
                    <a:bodyPr/>
                    <a:lstStyle/>
                    <a:p>
                      <a:pPr algn="ctr" fontAlgn="ctr"/>
                      <a:r>
                        <a:rPr lang="en-US" sz="900" b="1" i="0" u="none" strike="noStrike">
                          <a:solidFill>
                            <a:srgbClr val="000000"/>
                          </a:solidFill>
                          <a:latin typeface="Calibri"/>
                        </a:rPr>
                        <a:t>Week 14</a:t>
                      </a:r>
                    </a:p>
                  </a:txBody>
                  <a:tcPr marL="6369" marR="6369" marT="636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c rowSpan="2">
                  <a:txBody>
                    <a:bodyPr/>
                    <a:lstStyle/>
                    <a:p>
                      <a:pPr algn="ctr" fontAlgn="ctr"/>
                      <a:r>
                        <a:rPr lang="en-US" sz="900" b="0" i="0" u="none" strike="noStrike">
                          <a:solidFill>
                            <a:srgbClr val="000000"/>
                          </a:solidFill>
                          <a:latin typeface="Calibri"/>
                        </a:rPr>
                        <a:t>Troop Leading Proceedures</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solidFill>
                            <a:srgbClr val="000000"/>
                          </a:solidFill>
                          <a:latin typeface="Calibri"/>
                        </a:rPr>
                        <a:t>Mission</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solidFill>
                            <a:srgbClr val="000000"/>
                          </a:solidFill>
                          <a:latin typeface="Calibri"/>
                        </a:rPr>
                        <a:t>Troop Leading Proceedures</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dirty="0">
                          <a:solidFill>
                            <a:srgbClr val="000000"/>
                          </a:solidFill>
                          <a:latin typeface="Calibri"/>
                        </a:rPr>
                        <a:t>Mission</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dirty="0" err="1">
                          <a:solidFill>
                            <a:srgbClr val="000000"/>
                          </a:solidFill>
                          <a:latin typeface="Calibri"/>
                        </a:rPr>
                        <a:t>Medevac</a:t>
                      </a:r>
                      <a:r>
                        <a:rPr lang="en-US" sz="900" b="0" i="0" u="none" strike="noStrike" dirty="0">
                          <a:solidFill>
                            <a:srgbClr val="000000"/>
                          </a:solidFill>
                          <a:latin typeface="Calibri"/>
                        </a:rPr>
                        <a:t> </a:t>
                      </a:r>
                      <a:r>
                        <a:rPr lang="en-US" sz="900" b="0" i="0" u="none" strike="noStrike" dirty="0" err="1">
                          <a:solidFill>
                            <a:srgbClr val="000000"/>
                          </a:solidFill>
                          <a:latin typeface="Calibri"/>
                        </a:rPr>
                        <a:t>Proceedures</a:t>
                      </a:r>
                      <a:endParaRPr lang="en-US" sz="900" b="0" i="0" u="none" strike="noStrike" dirty="0">
                        <a:solidFill>
                          <a:srgbClr val="000000"/>
                        </a:solidFill>
                        <a:latin typeface="Calibri"/>
                      </a:endParaRP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Calibri"/>
                        </a:rPr>
                        <a:t>Command Maintenance</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sz="900" b="0" i="0" u="none" strike="noStrike">
                          <a:solidFill>
                            <a:srgbClr val="000000"/>
                          </a:solidFill>
                          <a:latin typeface="Calibri"/>
                        </a:rPr>
                        <a:t>Non-Training Day</a:t>
                      </a:r>
                    </a:p>
                  </a:txBody>
                  <a:tcPr marL="6369" marR="6369" marT="636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43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pPr algn="ctr" fontAlgn="ctr"/>
                      <a:r>
                        <a:rPr lang="en-US" sz="900" b="0" i="0" u="none" strike="noStrike">
                          <a:solidFill>
                            <a:srgbClr val="000000"/>
                          </a:solidFill>
                          <a:latin typeface="Calibri"/>
                        </a:rPr>
                        <a:t>Training Meeting</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r>
              <a:tr h="166152">
                <a:tc vMerge="1">
                  <a:txBody>
                    <a:bodyPr/>
                    <a:lstStyle/>
                    <a:p>
                      <a:endParaRPr lang="en-US"/>
                    </a:p>
                  </a:txBody>
                  <a:tcPr/>
                </a:tc>
                <a:tc gridSpan="5">
                  <a:txBody>
                    <a:bodyPr/>
                    <a:lstStyle/>
                    <a:p>
                      <a:pPr algn="ctr" fontAlgn="ctr"/>
                      <a:r>
                        <a:rPr lang="en-US" sz="900" b="0" i="0" u="none" strike="noStrike" dirty="0">
                          <a:solidFill>
                            <a:srgbClr val="000000"/>
                          </a:solidFill>
                          <a:latin typeface="Calibri"/>
                        </a:rPr>
                        <a:t>Re-introduce EOD Candidates into Route Clearance Drills</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504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tc vMerge="1">
                  <a:txBody>
                    <a:bodyPr/>
                    <a:lstStyle/>
                    <a:p>
                      <a:endParaRPr lang="en-US"/>
                    </a:p>
                  </a:txBody>
                  <a:tcPr/>
                </a:tc>
              </a:tr>
              <a:tr h="166152">
                <a:tc>
                  <a:txBody>
                    <a:bodyPr/>
                    <a:lstStyle/>
                    <a:p>
                      <a:pPr algn="ctr" fontAlgn="b"/>
                      <a:r>
                        <a:rPr lang="en-US" sz="900" b="1" i="0" u="none" strike="noStrike">
                          <a:solidFill>
                            <a:srgbClr val="000000"/>
                          </a:solidFill>
                          <a:latin typeface="Calibri"/>
                        </a:rPr>
                        <a:t>DAY </a:t>
                      </a:r>
                    </a:p>
                  </a:txBody>
                  <a:tcPr marL="6369" marR="6369" marT="636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c>
                  <a:txBody>
                    <a:bodyPr/>
                    <a:lstStyle/>
                    <a:p>
                      <a:pPr algn="ctr" fontAlgn="ctr"/>
                      <a:r>
                        <a:rPr lang="en-US" sz="900" b="1" i="0" u="none" strike="noStrike">
                          <a:solidFill>
                            <a:srgbClr val="000000"/>
                          </a:solidFill>
                          <a:latin typeface="Calibri"/>
                        </a:rPr>
                        <a:t>20-Aug-11</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c>
                  <a:txBody>
                    <a:bodyPr/>
                    <a:lstStyle/>
                    <a:p>
                      <a:pPr algn="ctr" fontAlgn="ctr"/>
                      <a:r>
                        <a:rPr lang="en-US" sz="900" b="1" i="0" u="none" strike="noStrike">
                          <a:solidFill>
                            <a:srgbClr val="000000"/>
                          </a:solidFill>
                          <a:latin typeface="Calibri"/>
                        </a:rPr>
                        <a:t>21-Aug-11</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c>
                  <a:txBody>
                    <a:bodyPr/>
                    <a:lstStyle/>
                    <a:p>
                      <a:pPr algn="ctr" fontAlgn="ctr"/>
                      <a:r>
                        <a:rPr lang="en-US" sz="900" b="1" i="0" u="none" strike="noStrike">
                          <a:solidFill>
                            <a:srgbClr val="000000"/>
                          </a:solidFill>
                          <a:latin typeface="Calibri"/>
                        </a:rPr>
                        <a:t>22-Aug-11</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c>
                  <a:txBody>
                    <a:bodyPr/>
                    <a:lstStyle/>
                    <a:p>
                      <a:pPr algn="ctr" fontAlgn="ctr"/>
                      <a:r>
                        <a:rPr lang="en-US" sz="900" b="1" i="0" u="none" strike="noStrike">
                          <a:solidFill>
                            <a:srgbClr val="000000"/>
                          </a:solidFill>
                          <a:latin typeface="Calibri"/>
                        </a:rPr>
                        <a:t>23-Aug-11</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c>
                  <a:txBody>
                    <a:bodyPr/>
                    <a:lstStyle/>
                    <a:p>
                      <a:pPr algn="ctr" fontAlgn="ctr"/>
                      <a:r>
                        <a:rPr lang="en-US" sz="900" b="1" i="0" u="none" strike="noStrike" dirty="0">
                          <a:solidFill>
                            <a:srgbClr val="000000"/>
                          </a:solidFill>
                          <a:latin typeface="Calibri"/>
                        </a:rPr>
                        <a:t>24-Aug-11</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c>
                  <a:txBody>
                    <a:bodyPr/>
                    <a:lstStyle/>
                    <a:p>
                      <a:pPr algn="ctr" fontAlgn="ctr"/>
                      <a:r>
                        <a:rPr lang="en-US" sz="900" b="1" i="0" u="none" strike="noStrike">
                          <a:solidFill>
                            <a:srgbClr val="000000"/>
                          </a:solidFill>
                          <a:latin typeface="Calibri"/>
                        </a:rPr>
                        <a:t>25-Aug-11</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c>
                  <a:txBody>
                    <a:bodyPr/>
                    <a:lstStyle/>
                    <a:p>
                      <a:pPr algn="ctr" fontAlgn="ctr"/>
                      <a:r>
                        <a:rPr lang="en-US" sz="900" b="1" i="0" u="none" strike="noStrike">
                          <a:solidFill>
                            <a:srgbClr val="000000"/>
                          </a:solidFill>
                          <a:latin typeface="Calibri"/>
                        </a:rPr>
                        <a:t>26-Aug-11</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r>
              <a:tr h="323995">
                <a:tc rowSpan="3">
                  <a:txBody>
                    <a:bodyPr/>
                    <a:lstStyle/>
                    <a:p>
                      <a:pPr algn="ctr" fontAlgn="ctr"/>
                      <a:r>
                        <a:rPr lang="en-US" sz="900" b="1" i="0" u="none" strike="noStrike">
                          <a:solidFill>
                            <a:srgbClr val="000000"/>
                          </a:solidFill>
                          <a:latin typeface="Calibri"/>
                        </a:rPr>
                        <a:t>Collective Week 15 Rehearsals</a:t>
                      </a:r>
                    </a:p>
                  </a:txBody>
                  <a:tcPr marL="6369" marR="6369" marT="636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c rowSpan="2">
                  <a:txBody>
                    <a:bodyPr/>
                    <a:lstStyle/>
                    <a:p>
                      <a:pPr algn="ctr" fontAlgn="ctr"/>
                      <a:r>
                        <a:rPr lang="en-US" sz="900" b="0" i="0" u="none" strike="noStrike">
                          <a:solidFill>
                            <a:srgbClr val="000000"/>
                          </a:solidFill>
                          <a:latin typeface="Calibri"/>
                        </a:rPr>
                        <a:t>Troop Leading Proceedures</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solidFill>
                            <a:srgbClr val="000000"/>
                          </a:solidFill>
                          <a:latin typeface="Calibri"/>
                        </a:rPr>
                        <a:t>Mission</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solidFill>
                            <a:srgbClr val="000000"/>
                          </a:solidFill>
                          <a:latin typeface="Calibri"/>
                        </a:rPr>
                        <a:t>Troop Leading Proceedures</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solidFill>
                            <a:srgbClr val="000000"/>
                          </a:solidFill>
                          <a:latin typeface="Calibri"/>
                        </a:rPr>
                        <a:t>Mission</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Calibri"/>
                        </a:rPr>
                        <a:t>SOP Refinement Final AAR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latin typeface="Calibri"/>
                        </a:rPr>
                        <a:t>Command Maintenance</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sz="900" b="0" i="0" u="none" strike="noStrike">
                          <a:solidFill>
                            <a:srgbClr val="000000"/>
                          </a:solidFill>
                          <a:latin typeface="Calibri"/>
                        </a:rPr>
                        <a:t>Non-Training Day</a:t>
                      </a:r>
                    </a:p>
                  </a:txBody>
                  <a:tcPr marL="6369" marR="6369" marT="636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6152">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900" b="0" i="0" u="none" strike="noStrike">
                          <a:solidFill>
                            <a:srgbClr val="000000"/>
                          </a:solidFill>
                          <a:latin typeface="Calibri"/>
                        </a:rPr>
                        <a:t>Validation Brief</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dirty="0">
                          <a:solidFill>
                            <a:srgbClr val="000000"/>
                          </a:solidFill>
                          <a:latin typeface="Calibri"/>
                        </a:rPr>
                        <a:t>Training Meeting</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r>
              <a:tr h="166152">
                <a:tc vMerge="1">
                  <a:txBody>
                    <a:bodyPr/>
                    <a:lstStyle/>
                    <a:p>
                      <a:endParaRPr lang="en-US"/>
                    </a:p>
                  </a:txBody>
                  <a:tcPr/>
                </a:tc>
                <a:tc gridSpan="5">
                  <a:txBody>
                    <a:bodyPr/>
                    <a:lstStyle/>
                    <a:p>
                      <a:pPr algn="ctr" fontAlgn="ctr"/>
                      <a:r>
                        <a:rPr lang="en-US" sz="900" b="0" i="0" u="none" strike="noStrike" dirty="0">
                          <a:solidFill>
                            <a:srgbClr val="000000"/>
                          </a:solidFill>
                          <a:latin typeface="Calibri"/>
                        </a:rPr>
                        <a:t>Re-introduce EOD Candidates into Route Clearance Drills</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504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tc vMerge="1">
                  <a:txBody>
                    <a:bodyPr/>
                    <a:lstStyle/>
                    <a:p>
                      <a:endParaRPr lang="en-US"/>
                    </a:p>
                  </a:txBody>
                  <a:tcPr/>
                </a:tc>
              </a:tr>
              <a:tr h="166152">
                <a:tc>
                  <a:txBody>
                    <a:bodyPr/>
                    <a:lstStyle/>
                    <a:p>
                      <a:pPr algn="ctr" fontAlgn="b"/>
                      <a:r>
                        <a:rPr lang="en-US" sz="900" b="1" i="0" u="none" strike="noStrike">
                          <a:solidFill>
                            <a:srgbClr val="000000"/>
                          </a:solidFill>
                          <a:latin typeface="Calibri"/>
                        </a:rPr>
                        <a:t>DAY</a:t>
                      </a:r>
                    </a:p>
                  </a:txBody>
                  <a:tcPr marL="6369" marR="6369" marT="636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c>
                  <a:txBody>
                    <a:bodyPr/>
                    <a:lstStyle/>
                    <a:p>
                      <a:pPr algn="ctr" fontAlgn="ctr"/>
                      <a:r>
                        <a:rPr lang="en-US" sz="900" b="1" i="0" u="none" strike="noStrike">
                          <a:solidFill>
                            <a:srgbClr val="000000"/>
                          </a:solidFill>
                          <a:latin typeface="Calibri"/>
                        </a:rPr>
                        <a:t>27-Aug-11</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c>
                  <a:txBody>
                    <a:bodyPr/>
                    <a:lstStyle/>
                    <a:p>
                      <a:pPr algn="ctr" fontAlgn="ctr"/>
                      <a:r>
                        <a:rPr lang="en-US" sz="900" b="1" i="0" u="none" strike="noStrike">
                          <a:solidFill>
                            <a:srgbClr val="000000"/>
                          </a:solidFill>
                          <a:latin typeface="Calibri"/>
                        </a:rPr>
                        <a:t>28-Aug-11</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c>
                  <a:txBody>
                    <a:bodyPr/>
                    <a:lstStyle/>
                    <a:p>
                      <a:pPr algn="ctr" fontAlgn="ctr"/>
                      <a:r>
                        <a:rPr lang="en-US" sz="900" b="1" i="0" u="none" strike="noStrike">
                          <a:solidFill>
                            <a:srgbClr val="000000"/>
                          </a:solidFill>
                          <a:latin typeface="Calibri"/>
                        </a:rPr>
                        <a:t>29-Aug-11</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c>
                  <a:txBody>
                    <a:bodyPr/>
                    <a:lstStyle/>
                    <a:p>
                      <a:pPr algn="ctr" fontAlgn="ctr"/>
                      <a:r>
                        <a:rPr lang="en-US" sz="900" b="1" i="0" u="none" strike="noStrike">
                          <a:solidFill>
                            <a:srgbClr val="000000"/>
                          </a:solidFill>
                          <a:latin typeface="Calibri"/>
                        </a:rPr>
                        <a:t>30-Aug-11</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c>
                  <a:txBody>
                    <a:bodyPr/>
                    <a:lstStyle/>
                    <a:p>
                      <a:pPr algn="ctr" fontAlgn="ctr"/>
                      <a:r>
                        <a:rPr lang="en-US" sz="900" b="1" i="0" u="none" strike="noStrike">
                          <a:solidFill>
                            <a:srgbClr val="000000"/>
                          </a:solidFill>
                          <a:latin typeface="Calibri"/>
                        </a:rPr>
                        <a:t>31-Aug-11</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c>
                  <a:txBody>
                    <a:bodyPr/>
                    <a:lstStyle/>
                    <a:p>
                      <a:pPr algn="ctr" fontAlgn="ctr"/>
                      <a:r>
                        <a:rPr lang="en-US" sz="900" b="1" i="0" u="none" strike="noStrike" dirty="0">
                          <a:solidFill>
                            <a:srgbClr val="000000"/>
                          </a:solidFill>
                          <a:latin typeface="Calibri"/>
                        </a:rPr>
                        <a:t>1-Sep-11</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c>
                  <a:txBody>
                    <a:bodyPr/>
                    <a:lstStyle/>
                    <a:p>
                      <a:pPr algn="ctr" fontAlgn="ctr"/>
                      <a:r>
                        <a:rPr lang="en-US" sz="900" b="1" i="0" u="none" strike="noStrike">
                          <a:solidFill>
                            <a:srgbClr val="000000"/>
                          </a:solidFill>
                          <a:latin typeface="Calibri"/>
                        </a:rPr>
                        <a:t>2-Sep-11</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r>
              <a:tr h="174459">
                <a:tc rowSpan="5">
                  <a:txBody>
                    <a:bodyPr/>
                    <a:lstStyle/>
                    <a:p>
                      <a:pPr algn="ctr" fontAlgn="ctr"/>
                      <a:r>
                        <a:rPr lang="en-US" sz="900" b="1" i="0" u="none" strike="noStrike" dirty="0">
                          <a:solidFill>
                            <a:srgbClr val="000000"/>
                          </a:solidFill>
                          <a:latin typeface="Calibri"/>
                        </a:rPr>
                        <a:t>Collective Week 16 Validation</a:t>
                      </a:r>
                    </a:p>
                  </a:txBody>
                  <a:tcPr marL="6369" marR="6369" marT="636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A1C7"/>
                    </a:solidFill>
                  </a:tcPr>
                </a:tc>
                <a:tc>
                  <a:txBody>
                    <a:bodyPr/>
                    <a:lstStyle/>
                    <a:p>
                      <a:pPr algn="l" fontAlgn="ctr"/>
                      <a:r>
                        <a:rPr lang="en-US" sz="900" b="0" i="0" u="none" strike="noStrike">
                          <a:solidFill>
                            <a:srgbClr val="000000"/>
                          </a:solidFill>
                          <a:latin typeface="Calibri"/>
                        </a:rPr>
                        <a:t>TLP- 203rd</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en-US" sz="900" b="0" i="0" u="none" strike="noStrike">
                          <a:solidFill>
                            <a:srgbClr val="000000"/>
                          </a:solidFill>
                          <a:latin typeface="Calibri"/>
                        </a:rPr>
                        <a:t>TLP- 205th</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en-US" sz="900" b="0" i="0" u="none" strike="noStrike">
                          <a:solidFill>
                            <a:srgbClr val="000000"/>
                          </a:solidFill>
                          <a:latin typeface="Calibri"/>
                        </a:rPr>
                        <a:t>TLP-215th</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900" b="0" i="0" u="none" strike="noStrike">
                          <a:solidFill>
                            <a:srgbClr val="000000"/>
                          </a:solidFill>
                          <a:latin typeface="Calibri"/>
                        </a:rPr>
                        <a:t>PAI/AAR</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900" b="0" i="0" u="none" strike="noStrike">
                          <a:solidFill>
                            <a:srgbClr val="000000"/>
                          </a:solidFill>
                          <a:latin typeface="Calibri"/>
                        </a:rPr>
                        <a:t>Graduate</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rowSpan="5">
                  <a:txBody>
                    <a:bodyPr/>
                    <a:lstStyle/>
                    <a:p>
                      <a:pPr algn="ctr" fontAlgn="ctr"/>
                      <a:r>
                        <a:rPr lang="en-US" sz="900" b="0" i="0" u="none" strike="noStrike">
                          <a:solidFill>
                            <a:srgbClr val="000000"/>
                          </a:solidFill>
                          <a:latin typeface="Calibri"/>
                        </a:rPr>
                        <a:t>Deploy</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rowSpan="5">
                  <a:txBody>
                    <a:bodyPr/>
                    <a:lstStyle/>
                    <a:p>
                      <a:pPr algn="ctr" fontAlgn="ctr"/>
                      <a:r>
                        <a:rPr lang="en-US" sz="900" b="0" i="0" u="none" strike="noStrike" dirty="0">
                          <a:solidFill>
                            <a:srgbClr val="000000"/>
                          </a:solidFill>
                          <a:latin typeface="Calibri"/>
                        </a:rPr>
                        <a:t> </a:t>
                      </a:r>
                    </a:p>
                  </a:txBody>
                  <a:tcPr marL="6369" marR="6369" marT="636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A1C7"/>
                    </a:solidFill>
                  </a:tcPr>
                </a:tc>
              </a:tr>
              <a:tr h="348919">
                <a:tc vMerge="1">
                  <a:txBody>
                    <a:bodyPr/>
                    <a:lstStyle/>
                    <a:p>
                      <a:endParaRPr lang="en-US"/>
                    </a:p>
                  </a:txBody>
                  <a:tcPr/>
                </a:tc>
                <a:tc>
                  <a:txBody>
                    <a:bodyPr/>
                    <a:lstStyle/>
                    <a:p>
                      <a:pPr algn="l" fontAlgn="ctr"/>
                      <a:r>
                        <a:rPr lang="en-US" sz="900" b="0" i="0" u="none" strike="noStrike">
                          <a:solidFill>
                            <a:srgbClr val="000000"/>
                          </a:solidFill>
                          <a:latin typeface="Calibri"/>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en-US" sz="900" b="0" i="0" u="none" strike="noStrike">
                          <a:solidFill>
                            <a:srgbClr val="000000"/>
                          </a:solidFill>
                          <a:latin typeface="Calibri"/>
                        </a:rPr>
                        <a:t>Validation Mission-203rd</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en-US" sz="900" b="0" i="0" u="none" strike="noStrike">
                          <a:solidFill>
                            <a:srgbClr val="000000"/>
                          </a:solidFill>
                          <a:latin typeface="Calibri"/>
                        </a:rPr>
                        <a:t>Validation Mission-205th</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en-US" sz="900" b="0" i="0" u="none" strike="noStrike">
                          <a:solidFill>
                            <a:srgbClr val="000000"/>
                          </a:solidFill>
                          <a:latin typeface="Calibri"/>
                        </a:rPr>
                        <a:t>Validation Mission-215th</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900" b="0" i="0" u="none" strike="noStrike" dirty="0">
                          <a:solidFill>
                            <a:srgbClr val="000000"/>
                          </a:solidFill>
                          <a:latin typeface="Calibri"/>
                        </a:rPr>
                        <a:t>CMD Maintenance</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vMerge="1">
                  <a:txBody>
                    <a:bodyPr/>
                    <a:lstStyle/>
                    <a:p>
                      <a:endParaRPr lang="en-US"/>
                    </a:p>
                  </a:txBody>
                  <a:tcPr/>
                </a:tc>
                <a:tc vMerge="1">
                  <a:txBody>
                    <a:bodyPr/>
                    <a:lstStyle/>
                    <a:p>
                      <a:endParaRPr lang="en-US"/>
                    </a:p>
                  </a:txBody>
                  <a:tcPr/>
                </a:tc>
              </a:tr>
              <a:tr h="174459">
                <a:tc vMerge="1">
                  <a:txBody>
                    <a:bodyPr/>
                    <a:lstStyle/>
                    <a:p>
                      <a:endParaRPr lang="en-US"/>
                    </a:p>
                  </a:txBody>
                  <a:tcPr/>
                </a:tc>
                <a:tc>
                  <a:txBody>
                    <a:bodyPr/>
                    <a:lstStyle/>
                    <a:p>
                      <a:pPr algn="l" fontAlgn="ctr"/>
                      <a:r>
                        <a:rPr lang="en-US" sz="900" b="0" i="0" u="none" strike="noStrike">
                          <a:solidFill>
                            <a:srgbClr val="000000"/>
                          </a:solidFill>
                          <a:latin typeface="Calibri"/>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en-US" sz="900" b="0" i="0" u="none" strike="noStrike">
                          <a:solidFill>
                            <a:srgbClr val="000000"/>
                          </a:solidFill>
                          <a:latin typeface="Calibri"/>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en-US" sz="900" b="0" i="0" u="none" strike="noStrike">
                          <a:solidFill>
                            <a:srgbClr val="000000"/>
                          </a:solidFill>
                          <a:latin typeface="Calibri"/>
                        </a:rPr>
                        <a:t>AAR-203rd</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en-US" sz="900" b="0" i="0" u="none" strike="noStrike">
                          <a:solidFill>
                            <a:srgbClr val="000000"/>
                          </a:solidFill>
                          <a:latin typeface="Calibri"/>
                        </a:rPr>
                        <a:t>AAR-205th</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900" b="0" i="0" u="none" strike="noStrike" dirty="0">
                          <a:solidFill>
                            <a:srgbClr val="000000"/>
                          </a:solidFill>
                          <a:latin typeface="Calibri"/>
                        </a:rPr>
                        <a:t>AAR-215th</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vMerge="1">
                  <a:txBody>
                    <a:bodyPr/>
                    <a:lstStyle/>
                    <a:p>
                      <a:endParaRPr lang="en-US"/>
                    </a:p>
                  </a:txBody>
                  <a:tcPr/>
                </a:tc>
                <a:tc vMerge="1">
                  <a:txBody>
                    <a:bodyPr/>
                    <a:lstStyle/>
                    <a:p>
                      <a:endParaRPr lang="en-US"/>
                    </a:p>
                  </a:txBody>
                  <a:tcPr/>
                </a:tc>
              </a:tr>
              <a:tr h="249227">
                <a:tc vMerge="1">
                  <a:txBody>
                    <a:bodyPr/>
                    <a:lstStyle/>
                    <a:p>
                      <a:endParaRPr lang="en-US"/>
                    </a:p>
                  </a:txBody>
                  <a:tcPr/>
                </a:tc>
                <a:tc>
                  <a:txBody>
                    <a:bodyPr/>
                    <a:lstStyle/>
                    <a:p>
                      <a:pPr algn="l" fontAlgn="b"/>
                      <a:r>
                        <a:rPr lang="en-US" sz="900" b="0" i="0" u="none" strike="noStrike" dirty="0">
                          <a:solidFill>
                            <a:srgbClr val="000000"/>
                          </a:solidFill>
                          <a:latin typeface="Calibri"/>
                        </a:rPr>
                        <a:t>Pre-</a:t>
                      </a:r>
                      <a:r>
                        <a:rPr lang="en-US" sz="900" b="0" i="0" u="none" strike="noStrike" dirty="0" err="1">
                          <a:solidFill>
                            <a:srgbClr val="000000"/>
                          </a:solidFill>
                          <a:latin typeface="Calibri"/>
                        </a:rPr>
                        <a:t>dep</a:t>
                      </a:r>
                      <a:r>
                        <a:rPr lang="en-US" sz="900" b="0" i="0" u="none" strike="noStrike" dirty="0">
                          <a:solidFill>
                            <a:srgbClr val="000000"/>
                          </a:solidFill>
                          <a:latin typeface="Calibri"/>
                        </a:rPr>
                        <a:t> 205th</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en-US" sz="900" b="0" i="0" u="none" strike="noStrike" dirty="0">
                          <a:solidFill>
                            <a:srgbClr val="000000"/>
                          </a:solidFill>
                          <a:latin typeface="Calibri"/>
                        </a:rPr>
                        <a:t>Pre-</a:t>
                      </a:r>
                      <a:r>
                        <a:rPr lang="en-US" sz="900" b="0" i="0" u="none" strike="noStrike" dirty="0" err="1">
                          <a:solidFill>
                            <a:srgbClr val="000000"/>
                          </a:solidFill>
                          <a:latin typeface="Calibri"/>
                        </a:rPr>
                        <a:t>dep</a:t>
                      </a:r>
                      <a:r>
                        <a:rPr lang="en-US" sz="900" b="0" i="0" u="none" strike="noStrike" dirty="0">
                          <a:solidFill>
                            <a:srgbClr val="000000"/>
                          </a:solidFill>
                          <a:latin typeface="Calibri"/>
                        </a:rPr>
                        <a:t> 215th</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en-US" sz="900" b="0" i="0" u="none" strike="noStrike">
                          <a:solidFill>
                            <a:srgbClr val="000000"/>
                          </a:solidFill>
                          <a:latin typeface="Calibri"/>
                        </a:rPr>
                        <a:t> </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en-US" sz="900" b="0" i="0" u="none" strike="noStrike">
                          <a:solidFill>
                            <a:srgbClr val="000000"/>
                          </a:solidFill>
                          <a:latin typeface="Calibri"/>
                        </a:rPr>
                        <a:t>Pre-dep 203rd</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b"/>
                      <a:r>
                        <a:rPr lang="en-US" sz="900" b="0" i="0" u="none" strike="noStrike">
                          <a:solidFill>
                            <a:srgbClr val="000000"/>
                          </a:solidFill>
                          <a:latin typeface="Calibri"/>
                        </a:rPr>
                        <a:t> </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vMerge="1">
                  <a:txBody>
                    <a:bodyPr/>
                    <a:lstStyle/>
                    <a:p>
                      <a:endParaRPr lang="en-US"/>
                    </a:p>
                  </a:txBody>
                  <a:tcPr/>
                </a:tc>
                <a:tc vMerge="1">
                  <a:txBody>
                    <a:bodyPr/>
                    <a:lstStyle/>
                    <a:p>
                      <a:endParaRPr lang="en-US"/>
                    </a:p>
                  </a:txBody>
                  <a:tcPr/>
                </a:tc>
              </a:tr>
              <a:tr h="166152">
                <a:tc vMerge="1">
                  <a:txBody>
                    <a:bodyPr/>
                    <a:lstStyle/>
                    <a:p>
                      <a:endParaRPr lang="en-US"/>
                    </a:p>
                  </a:txBody>
                  <a:tcPr/>
                </a:tc>
                <a:tc gridSpan="5">
                  <a:txBody>
                    <a:bodyPr/>
                    <a:lstStyle/>
                    <a:p>
                      <a:pPr algn="ctr" fontAlgn="ctr"/>
                      <a:r>
                        <a:rPr lang="en-US" sz="900" b="0" i="0" u="none" strike="noStrike" dirty="0">
                          <a:solidFill>
                            <a:srgbClr val="000000"/>
                          </a:solidFill>
                          <a:latin typeface="Calibri"/>
                        </a:rPr>
                        <a:t>Re-introduce EOD Candidates into Route Clearance Drills</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sp>
        <p:nvSpPr>
          <p:cNvPr id="3" name="TextBox 7"/>
          <p:cNvSpPr txBox="1">
            <a:spLocks noChangeArrowheads="1"/>
          </p:cNvSpPr>
          <p:nvPr/>
        </p:nvSpPr>
        <p:spPr bwMode="auto">
          <a:xfrm>
            <a:off x="2286000" y="609600"/>
            <a:ext cx="4630738" cy="461962"/>
          </a:xfrm>
          <a:prstGeom prst="rect">
            <a:avLst/>
          </a:prstGeom>
          <a:noFill/>
          <a:ln w="9525">
            <a:noFill/>
            <a:miter lim="800000"/>
            <a:headEnd/>
            <a:tailEnd/>
          </a:ln>
        </p:spPr>
        <p:txBody>
          <a:bodyPr wrap="none">
            <a:spAutoFit/>
          </a:bodyPr>
          <a:lstStyle/>
          <a:p>
            <a:r>
              <a:rPr lang="en-US" sz="2400" b="1">
                <a:latin typeface="Calibri" pitchFamily="34" charset="0"/>
              </a:rPr>
              <a:t>CFC RCC Training Plan Weeks 11-16</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4"/>
          <p:cNvSpPr txBox="1">
            <a:spLocks noChangeArrowheads="1"/>
          </p:cNvSpPr>
          <p:nvPr/>
        </p:nvSpPr>
        <p:spPr bwMode="auto">
          <a:xfrm>
            <a:off x="3071813" y="685800"/>
            <a:ext cx="2795587" cy="584200"/>
          </a:xfrm>
          <a:prstGeom prst="rect">
            <a:avLst/>
          </a:prstGeom>
          <a:noFill/>
          <a:ln w="9525">
            <a:noFill/>
            <a:miter lim="800000"/>
            <a:headEnd/>
            <a:tailEnd/>
          </a:ln>
        </p:spPr>
        <p:txBody>
          <a:bodyPr wrap="none">
            <a:spAutoFit/>
          </a:bodyPr>
          <a:lstStyle/>
          <a:p>
            <a:r>
              <a:rPr lang="en-US" sz="3200" b="1">
                <a:latin typeface="Calibri" pitchFamily="34" charset="0"/>
              </a:rPr>
              <a:t>Keys to Success</a:t>
            </a:r>
          </a:p>
        </p:txBody>
      </p:sp>
      <p:sp>
        <p:nvSpPr>
          <p:cNvPr id="3" name="TextBox 7"/>
          <p:cNvSpPr txBox="1">
            <a:spLocks noChangeArrowheads="1"/>
          </p:cNvSpPr>
          <p:nvPr/>
        </p:nvSpPr>
        <p:spPr bwMode="auto">
          <a:xfrm>
            <a:off x="1219200" y="1524000"/>
            <a:ext cx="6632575" cy="4894263"/>
          </a:xfrm>
          <a:prstGeom prst="rect">
            <a:avLst/>
          </a:prstGeom>
          <a:noFill/>
          <a:ln w="9525">
            <a:noFill/>
            <a:miter lim="800000"/>
            <a:headEnd/>
            <a:tailEnd/>
          </a:ln>
        </p:spPr>
        <p:txBody>
          <a:bodyPr wrap="none">
            <a:spAutoFit/>
          </a:bodyPr>
          <a:lstStyle/>
          <a:p>
            <a:pPr>
              <a:buFont typeface="Arial" charset="0"/>
              <a:buChar char="•"/>
            </a:pPr>
            <a:r>
              <a:rPr lang="en-US" sz="2400">
                <a:latin typeface="Calibri" pitchFamily="34" charset="0"/>
              </a:rPr>
              <a:t>     Co-locate ANA RCC with Partner Unit</a:t>
            </a:r>
          </a:p>
          <a:p>
            <a:pPr>
              <a:buFont typeface="Arial" charset="0"/>
              <a:buChar char="•"/>
            </a:pPr>
            <a:endParaRPr lang="en-US" sz="2400">
              <a:latin typeface="Calibri" pitchFamily="34" charset="0"/>
            </a:endParaRPr>
          </a:p>
          <a:p>
            <a:pPr>
              <a:buFont typeface="Arial" charset="0"/>
              <a:buChar char="•"/>
            </a:pPr>
            <a:r>
              <a:rPr lang="en-US" sz="2400">
                <a:latin typeface="Calibri" pitchFamily="34" charset="0"/>
              </a:rPr>
              <a:t>     Always have same platoons work together</a:t>
            </a:r>
          </a:p>
          <a:p>
            <a:pPr>
              <a:buFont typeface="Arial" charset="0"/>
              <a:buChar char="•"/>
            </a:pPr>
            <a:endParaRPr lang="en-US" sz="2400">
              <a:latin typeface="Calibri" pitchFamily="34" charset="0"/>
            </a:endParaRPr>
          </a:p>
          <a:p>
            <a:pPr>
              <a:buFont typeface="Arial" charset="0"/>
              <a:buChar char="•"/>
            </a:pPr>
            <a:r>
              <a:rPr lang="en-US" sz="2400">
                <a:latin typeface="Calibri" pitchFamily="34" charset="0"/>
              </a:rPr>
              <a:t>     Be prepared to assist with logistical sustainment</a:t>
            </a:r>
          </a:p>
          <a:p>
            <a:pPr>
              <a:buFont typeface="Arial" charset="0"/>
              <a:buChar char="•"/>
            </a:pPr>
            <a:endParaRPr lang="en-US" sz="2400">
              <a:latin typeface="Calibri" pitchFamily="34" charset="0"/>
            </a:endParaRPr>
          </a:p>
          <a:p>
            <a:pPr>
              <a:buFont typeface="Arial" charset="0"/>
              <a:buChar char="•"/>
            </a:pPr>
            <a:r>
              <a:rPr lang="en-US" sz="2400">
                <a:latin typeface="Calibri" pitchFamily="34" charset="0"/>
              </a:rPr>
              <a:t>     Focus on respect and positive relationships</a:t>
            </a:r>
          </a:p>
          <a:p>
            <a:pPr>
              <a:buFont typeface="Arial" charset="0"/>
              <a:buChar char="•"/>
            </a:pPr>
            <a:endParaRPr lang="en-US" sz="2400">
              <a:latin typeface="Calibri" pitchFamily="34" charset="0"/>
            </a:endParaRPr>
          </a:p>
          <a:p>
            <a:pPr>
              <a:buFont typeface="Arial" charset="0"/>
              <a:buChar char="•"/>
            </a:pPr>
            <a:r>
              <a:rPr lang="en-US" sz="2400">
                <a:latin typeface="Calibri" pitchFamily="34" charset="0"/>
              </a:rPr>
              <a:t>     Interpreter support</a:t>
            </a:r>
          </a:p>
          <a:p>
            <a:pPr>
              <a:buFont typeface="Arial" charset="0"/>
              <a:buChar char="•"/>
            </a:pPr>
            <a:endParaRPr lang="en-US" sz="2400">
              <a:latin typeface="Calibri" pitchFamily="34" charset="0"/>
            </a:endParaRPr>
          </a:p>
          <a:p>
            <a:pPr>
              <a:buFont typeface="Arial" charset="0"/>
              <a:buChar char="•"/>
            </a:pPr>
            <a:r>
              <a:rPr lang="en-US" sz="2400">
                <a:latin typeface="Calibri" pitchFamily="34" charset="0"/>
              </a:rPr>
              <a:t>     Partnering Assistance Visit</a:t>
            </a:r>
          </a:p>
          <a:p>
            <a:pPr>
              <a:buFont typeface="Arial" charset="0"/>
              <a:buChar char="•"/>
            </a:pPr>
            <a:endParaRPr lang="en-US" sz="2400">
              <a:latin typeface="Calibri" pitchFamily="34" charset="0"/>
            </a:endParaRPr>
          </a:p>
          <a:p>
            <a:pPr>
              <a:buFont typeface="Arial" charset="0"/>
              <a:buChar char="•"/>
            </a:pPr>
            <a:r>
              <a:rPr lang="en-US" sz="2400">
                <a:latin typeface="Calibri" pitchFamily="34" charset="0"/>
              </a:rPr>
              <a:t>     T3 Development</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1371600" y="1371600"/>
            <a:ext cx="6453188" cy="584200"/>
          </a:xfrm>
          <a:prstGeom prst="rect">
            <a:avLst/>
          </a:prstGeom>
          <a:noFill/>
          <a:ln w="9525">
            <a:noFill/>
            <a:miter lim="800000"/>
            <a:headEnd/>
            <a:tailEnd/>
          </a:ln>
        </p:spPr>
        <p:txBody>
          <a:bodyPr wrap="none">
            <a:spAutoFit/>
          </a:bodyPr>
          <a:lstStyle/>
          <a:p>
            <a:r>
              <a:rPr lang="en-US" sz="3200" b="1">
                <a:latin typeface="Calibri" pitchFamily="34" charset="0"/>
              </a:rPr>
              <a:t>Co-locate ANA RCC with Partner Unit</a:t>
            </a:r>
          </a:p>
        </p:txBody>
      </p:sp>
      <p:sp>
        <p:nvSpPr>
          <p:cNvPr id="3" name="TextBox 7"/>
          <p:cNvSpPr txBox="1">
            <a:spLocks noChangeArrowheads="1"/>
          </p:cNvSpPr>
          <p:nvPr/>
        </p:nvSpPr>
        <p:spPr bwMode="auto">
          <a:xfrm>
            <a:off x="762000" y="2641600"/>
            <a:ext cx="7391400" cy="2678113"/>
          </a:xfrm>
          <a:prstGeom prst="rect">
            <a:avLst/>
          </a:prstGeom>
          <a:noFill/>
          <a:ln w="9525">
            <a:noFill/>
            <a:miter lim="800000"/>
            <a:headEnd/>
            <a:tailEnd/>
          </a:ln>
        </p:spPr>
        <p:txBody>
          <a:bodyPr>
            <a:spAutoFit/>
          </a:bodyPr>
          <a:lstStyle/>
          <a:p>
            <a:pPr>
              <a:buFont typeface="Arial" charset="0"/>
              <a:buChar char="•"/>
            </a:pPr>
            <a:r>
              <a:rPr lang="en-US" sz="2400">
                <a:latin typeface="Calibri" pitchFamily="34" charset="0"/>
              </a:rPr>
              <a:t>     The more interaction between units, the stronger the</a:t>
            </a:r>
          </a:p>
          <a:p>
            <a:r>
              <a:rPr lang="en-US" sz="2400">
                <a:latin typeface="Calibri" pitchFamily="34" charset="0"/>
              </a:rPr>
              <a:t>       relationship</a:t>
            </a:r>
          </a:p>
          <a:p>
            <a:pPr>
              <a:buFont typeface="Arial" charset="0"/>
              <a:buChar char="•"/>
            </a:pPr>
            <a:endParaRPr lang="en-US" sz="2400">
              <a:latin typeface="Calibri" pitchFamily="34" charset="0"/>
            </a:endParaRPr>
          </a:p>
          <a:p>
            <a:pPr>
              <a:buFont typeface="Arial" charset="0"/>
              <a:buChar char="•"/>
            </a:pPr>
            <a:r>
              <a:rPr lang="en-US" sz="2400">
                <a:latin typeface="Calibri" pitchFamily="34" charset="0"/>
              </a:rPr>
              <a:t>     Accessibility will improve support and sustainment</a:t>
            </a:r>
          </a:p>
          <a:p>
            <a:pPr>
              <a:buFont typeface="Arial" charset="0"/>
              <a:buChar char="•"/>
            </a:pPr>
            <a:endParaRPr lang="en-US" sz="2400">
              <a:latin typeface="Calibri" pitchFamily="34" charset="0"/>
            </a:endParaRPr>
          </a:p>
          <a:p>
            <a:pPr>
              <a:buFont typeface="Arial" charset="0"/>
              <a:buChar char="•"/>
            </a:pPr>
            <a:r>
              <a:rPr lang="en-US" sz="2400">
                <a:latin typeface="Calibri" pitchFamily="34" charset="0"/>
              </a:rPr>
              <a:t>     Coalition support and attention will accelerate unit</a:t>
            </a:r>
          </a:p>
          <a:p>
            <a:r>
              <a:rPr lang="en-US" sz="2400">
                <a:latin typeface="Calibri" pitchFamily="34" charset="0"/>
              </a:rPr>
              <a:t>       development</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919163" y="1549400"/>
            <a:ext cx="7386637" cy="584200"/>
          </a:xfrm>
          <a:prstGeom prst="rect">
            <a:avLst/>
          </a:prstGeom>
          <a:noFill/>
          <a:ln w="9525">
            <a:noFill/>
            <a:miter lim="800000"/>
            <a:headEnd/>
            <a:tailEnd/>
          </a:ln>
        </p:spPr>
        <p:txBody>
          <a:bodyPr wrap="none">
            <a:spAutoFit/>
          </a:bodyPr>
          <a:lstStyle/>
          <a:p>
            <a:r>
              <a:rPr lang="en-US" sz="3200" b="1">
                <a:latin typeface="Calibri" pitchFamily="34" charset="0"/>
              </a:rPr>
              <a:t>Always have same platoons work together</a:t>
            </a:r>
          </a:p>
        </p:txBody>
      </p:sp>
      <p:sp>
        <p:nvSpPr>
          <p:cNvPr id="3" name="TextBox 7"/>
          <p:cNvSpPr txBox="1">
            <a:spLocks noChangeArrowheads="1"/>
          </p:cNvSpPr>
          <p:nvPr/>
        </p:nvSpPr>
        <p:spPr bwMode="auto">
          <a:xfrm>
            <a:off x="533400" y="2819400"/>
            <a:ext cx="8056563" cy="2308225"/>
          </a:xfrm>
          <a:prstGeom prst="rect">
            <a:avLst/>
          </a:prstGeom>
          <a:noFill/>
          <a:ln w="9525">
            <a:noFill/>
            <a:miter lim="800000"/>
            <a:headEnd/>
            <a:tailEnd/>
          </a:ln>
        </p:spPr>
        <p:txBody>
          <a:bodyPr wrap="none">
            <a:spAutoFit/>
          </a:bodyPr>
          <a:lstStyle/>
          <a:p>
            <a:pPr>
              <a:buFont typeface="Arial" charset="0"/>
              <a:buChar char="•"/>
            </a:pPr>
            <a:r>
              <a:rPr lang="en-US" sz="2400">
                <a:latin typeface="Calibri" pitchFamily="34" charset="0"/>
              </a:rPr>
              <a:t>     Junior leaders will develop their own relationships</a:t>
            </a:r>
          </a:p>
          <a:p>
            <a:pPr>
              <a:buFont typeface="Arial" charset="0"/>
              <a:buChar char="•"/>
            </a:pPr>
            <a:endParaRPr lang="en-US" sz="2400">
              <a:latin typeface="Calibri" pitchFamily="34" charset="0"/>
            </a:endParaRPr>
          </a:p>
          <a:p>
            <a:pPr>
              <a:buFont typeface="Arial" charset="0"/>
              <a:buChar char="•"/>
            </a:pPr>
            <a:r>
              <a:rPr lang="en-US" sz="2400">
                <a:latin typeface="Calibri" pitchFamily="34" charset="0"/>
              </a:rPr>
              <a:t>     Use collective rehearsals to prepare for missions</a:t>
            </a:r>
          </a:p>
          <a:p>
            <a:pPr>
              <a:buFont typeface="Arial" charset="0"/>
              <a:buChar char="•"/>
            </a:pPr>
            <a:endParaRPr lang="en-US" sz="2400">
              <a:latin typeface="Calibri" pitchFamily="34" charset="0"/>
            </a:endParaRPr>
          </a:p>
          <a:p>
            <a:pPr>
              <a:buFont typeface="Arial" charset="0"/>
              <a:buChar char="•"/>
            </a:pPr>
            <a:r>
              <a:rPr lang="en-US" sz="2400">
                <a:latin typeface="Calibri" pitchFamily="34" charset="0"/>
              </a:rPr>
              <a:t>     Develop teamwork and cohesion between coalition partner</a:t>
            </a:r>
          </a:p>
          <a:p>
            <a:r>
              <a:rPr lang="en-US" sz="2400">
                <a:latin typeface="Calibri" pitchFamily="34" charset="0"/>
              </a:rPr>
              <a:t>       and the ANA</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457200" y="1016000"/>
            <a:ext cx="8391525" cy="584200"/>
          </a:xfrm>
          <a:prstGeom prst="rect">
            <a:avLst/>
          </a:prstGeom>
          <a:noFill/>
          <a:ln w="9525">
            <a:noFill/>
            <a:miter lim="800000"/>
            <a:headEnd/>
            <a:tailEnd/>
          </a:ln>
        </p:spPr>
        <p:txBody>
          <a:bodyPr wrap="none">
            <a:spAutoFit/>
          </a:bodyPr>
          <a:lstStyle/>
          <a:p>
            <a:r>
              <a:rPr lang="en-US" sz="3200" b="1">
                <a:latin typeface="Calibri" pitchFamily="34" charset="0"/>
              </a:rPr>
              <a:t>Be prepared to assist with logistical sustainment</a:t>
            </a:r>
          </a:p>
        </p:txBody>
      </p:sp>
      <p:sp>
        <p:nvSpPr>
          <p:cNvPr id="3" name="TextBox 7"/>
          <p:cNvSpPr txBox="1">
            <a:spLocks noChangeArrowheads="1"/>
          </p:cNvSpPr>
          <p:nvPr/>
        </p:nvSpPr>
        <p:spPr bwMode="auto">
          <a:xfrm>
            <a:off x="487363" y="2017713"/>
            <a:ext cx="8121650" cy="4154487"/>
          </a:xfrm>
          <a:prstGeom prst="rect">
            <a:avLst/>
          </a:prstGeom>
          <a:noFill/>
          <a:ln w="9525">
            <a:noFill/>
            <a:miter lim="800000"/>
            <a:headEnd/>
            <a:tailEnd/>
          </a:ln>
        </p:spPr>
        <p:txBody>
          <a:bodyPr wrap="none">
            <a:spAutoFit/>
          </a:bodyPr>
          <a:lstStyle/>
          <a:p>
            <a:pPr>
              <a:buFont typeface="Arial" charset="0"/>
              <a:buChar char="•"/>
            </a:pPr>
            <a:r>
              <a:rPr lang="en-US" sz="2400" dirty="0">
                <a:latin typeface="Calibri" pitchFamily="34" charset="0"/>
              </a:rPr>
              <a:t>     The more support the ANA RCC receives, </a:t>
            </a:r>
          </a:p>
          <a:p>
            <a:r>
              <a:rPr lang="en-US" sz="2400" dirty="0">
                <a:latin typeface="Calibri" pitchFamily="34" charset="0"/>
              </a:rPr>
              <a:t>       the more engaged they will become</a:t>
            </a:r>
          </a:p>
          <a:p>
            <a:pPr>
              <a:buFont typeface="Arial" charset="0"/>
              <a:buChar char="•"/>
            </a:pPr>
            <a:endParaRPr lang="en-US" sz="2400" dirty="0">
              <a:latin typeface="Calibri" pitchFamily="34" charset="0"/>
            </a:endParaRPr>
          </a:p>
          <a:p>
            <a:pPr>
              <a:buFont typeface="Arial" charset="0"/>
              <a:buChar char="•"/>
            </a:pPr>
            <a:r>
              <a:rPr lang="en-US" sz="2400" dirty="0">
                <a:latin typeface="Calibri" pitchFamily="34" charset="0"/>
              </a:rPr>
              <a:t>     ANA logistics can not support the OPTEMPO that </a:t>
            </a:r>
          </a:p>
          <a:p>
            <a:r>
              <a:rPr lang="en-US" sz="2400" dirty="0">
                <a:latin typeface="Calibri" pitchFamily="34" charset="0"/>
              </a:rPr>
              <a:t>       route clearance requires to gain the experience necessary </a:t>
            </a:r>
          </a:p>
          <a:p>
            <a:r>
              <a:rPr lang="en-US" sz="2400" dirty="0">
                <a:latin typeface="Calibri" pitchFamily="34" charset="0"/>
              </a:rPr>
              <a:t>       for independent operations</a:t>
            </a:r>
          </a:p>
          <a:p>
            <a:endParaRPr lang="en-US" sz="2400" dirty="0">
              <a:latin typeface="Calibri" pitchFamily="34" charset="0"/>
            </a:endParaRPr>
          </a:p>
          <a:p>
            <a:pPr>
              <a:buFont typeface="Arial" charset="0"/>
              <a:buChar char="•"/>
            </a:pPr>
            <a:r>
              <a:rPr lang="en-US" sz="2400" dirty="0">
                <a:latin typeface="Calibri" pitchFamily="34" charset="0"/>
              </a:rPr>
              <a:t>     Coalition support will result in a team oriented environment</a:t>
            </a:r>
          </a:p>
          <a:p>
            <a:pPr>
              <a:buFont typeface="Arial" charset="0"/>
              <a:buChar char="•"/>
            </a:pPr>
            <a:endParaRPr lang="en-US" sz="2400" dirty="0">
              <a:latin typeface="Calibri" pitchFamily="34" charset="0"/>
            </a:endParaRPr>
          </a:p>
          <a:p>
            <a:pPr>
              <a:buFont typeface="Arial" charset="0"/>
              <a:buChar char="•"/>
            </a:pPr>
            <a:r>
              <a:rPr lang="en-US" sz="2400" dirty="0">
                <a:latin typeface="Calibri" pitchFamily="34" charset="0"/>
              </a:rPr>
              <a:t>     Request coalition fund support early, have the system in</a:t>
            </a:r>
          </a:p>
          <a:p>
            <a:r>
              <a:rPr lang="en-US" sz="2400" dirty="0">
                <a:latin typeface="Calibri" pitchFamily="34" charset="0"/>
              </a:rPr>
              <a:t>       place when the unit deploys</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819150" y="1549400"/>
            <a:ext cx="7486650" cy="584200"/>
          </a:xfrm>
          <a:prstGeom prst="rect">
            <a:avLst/>
          </a:prstGeom>
          <a:noFill/>
          <a:ln w="9525">
            <a:noFill/>
            <a:miter lim="800000"/>
            <a:headEnd/>
            <a:tailEnd/>
          </a:ln>
        </p:spPr>
        <p:txBody>
          <a:bodyPr wrap="none">
            <a:spAutoFit/>
          </a:bodyPr>
          <a:lstStyle/>
          <a:p>
            <a:r>
              <a:rPr lang="en-US" sz="3200" b="1">
                <a:latin typeface="Calibri" pitchFamily="34" charset="0"/>
              </a:rPr>
              <a:t>Focus on respect and positive relationships</a:t>
            </a:r>
          </a:p>
        </p:txBody>
      </p:sp>
      <p:sp>
        <p:nvSpPr>
          <p:cNvPr id="3" name="TextBox 7"/>
          <p:cNvSpPr txBox="1">
            <a:spLocks noChangeArrowheads="1"/>
          </p:cNvSpPr>
          <p:nvPr/>
        </p:nvSpPr>
        <p:spPr bwMode="auto">
          <a:xfrm>
            <a:off x="377825" y="2819400"/>
            <a:ext cx="8308428" cy="2308324"/>
          </a:xfrm>
          <a:prstGeom prst="rect">
            <a:avLst/>
          </a:prstGeom>
          <a:noFill/>
          <a:ln w="9525">
            <a:noFill/>
            <a:miter lim="800000"/>
            <a:headEnd/>
            <a:tailEnd/>
          </a:ln>
        </p:spPr>
        <p:txBody>
          <a:bodyPr wrap="none">
            <a:spAutoFit/>
          </a:bodyPr>
          <a:lstStyle/>
          <a:p>
            <a:pPr>
              <a:buFont typeface="Arial" charset="0"/>
              <a:buChar char="•"/>
            </a:pPr>
            <a:r>
              <a:rPr lang="en-US" sz="2400" dirty="0">
                <a:latin typeface="Calibri" pitchFamily="34" charset="0"/>
              </a:rPr>
              <a:t>     Make the ANA RCC feel like an integrated part of the coalition</a:t>
            </a:r>
          </a:p>
          <a:p>
            <a:pPr>
              <a:buFont typeface="Arial" charset="0"/>
              <a:buChar char="•"/>
            </a:pPr>
            <a:endParaRPr lang="en-US" sz="2400" dirty="0">
              <a:latin typeface="Calibri" pitchFamily="34" charset="0"/>
            </a:endParaRPr>
          </a:p>
          <a:p>
            <a:pPr>
              <a:buFont typeface="Arial" charset="0"/>
              <a:buChar char="•"/>
            </a:pPr>
            <a:r>
              <a:rPr lang="en-US" sz="2400" dirty="0">
                <a:latin typeface="Calibri" pitchFamily="34" charset="0"/>
              </a:rPr>
              <a:t>     Respect will gain trust and build a strong partnership</a:t>
            </a:r>
          </a:p>
          <a:p>
            <a:pPr>
              <a:buFont typeface="Arial" charset="0"/>
              <a:buChar char="•"/>
            </a:pPr>
            <a:endParaRPr lang="en-US" sz="2400" dirty="0">
              <a:latin typeface="Calibri" pitchFamily="34" charset="0"/>
            </a:endParaRPr>
          </a:p>
          <a:p>
            <a:pPr>
              <a:buFont typeface="Arial" charset="0"/>
              <a:buChar char="•"/>
            </a:pPr>
            <a:r>
              <a:rPr lang="en-US" sz="2400" dirty="0">
                <a:latin typeface="Calibri" pitchFamily="34" charset="0"/>
              </a:rPr>
              <a:t>     Immediately identify and eliminate all negative </a:t>
            </a:r>
            <a:r>
              <a:rPr lang="en-US" sz="2400" dirty="0" smtClean="0">
                <a:latin typeface="Calibri" pitchFamily="34" charset="0"/>
              </a:rPr>
              <a:t>interactions</a:t>
            </a:r>
          </a:p>
          <a:p>
            <a:r>
              <a:rPr lang="en-US" sz="2400" dirty="0" smtClean="0">
                <a:latin typeface="Calibri" pitchFamily="34" charset="0"/>
              </a:rPr>
              <a:t>       Toxic personalities will destroy any positive progress</a:t>
            </a:r>
            <a:endParaRPr lang="en-US" sz="2400" dirty="0">
              <a:latin typeface="Calibri"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8"/>
          <p:cNvSpPr txBox="1">
            <a:spLocks noChangeArrowheads="1"/>
          </p:cNvSpPr>
          <p:nvPr/>
        </p:nvSpPr>
        <p:spPr bwMode="auto">
          <a:xfrm>
            <a:off x="1143000" y="2135188"/>
            <a:ext cx="6781800" cy="3046412"/>
          </a:xfrm>
          <a:prstGeom prst="rect">
            <a:avLst/>
          </a:prstGeom>
          <a:noFill/>
          <a:ln w="9525">
            <a:noFill/>
            <a:miter lim="800000"/>
            <a:headEnd/>
            <a:tailEnd/>
          </a:ln>
        </p:spPr>
        <p:txBody>
          <a:bodyPr>
            <a:spAutoFit/>
          </a:bodyPr>
          <a:lstStyle/>
          <a:p>
            <a:pPr algn="ctr"/>
            <a:r>
              <a:rPr lang="en-US" sz="2400" b="1" dirty="0">
                <a:latin typeface="Calibri" pitchFamily="34" charset="0"/>
              </a:rPr>
              <a:t>Purpose: To inform and gain support for early identification of suitable coalition force units (Partners) in order to enhance the reception and integration of newly fielded ANA RCC units deploying from the CFC to Corps locations from Afghan National Army Corps, Coalition, and Regional Command leadership.</a:t>
            </a:r>
          </a:p>
          <a:p>
            <a:endParaRPr lang="en-US" sz="2400" b="1" dirty="0">
              <a:latin typeface="Calibri" pitchFamily="34"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2590800" y="1549400"/>
            <a:ext cx="3509963" cy="584200"/>
          </a:xfrm>
          <a:prstGeom prst="rect">
            <a:avLst/>
          </a:prstGeom>
          <a:noFill/>
          <a:ln w="9525">
            <a:noFill/>
            <a:miter lim="800000"/>
            <a:headEnd/>
            <a:tailEnd/>
          </a:ln>
        </p:spPr>
        <p:txBody>
          <a:bodyPr wrap="none">
            <a:spAutoFit/>
          </a:bodyPr>
          <a:lstStyle/>
          <a:p>
            <a:r>
              <a:rPr lang="en-US" sz="3200" b="1">
                <a:latin typeface="Calibri" pitchFamily="34" charset="0"/>
              </a:rPr>
              <a:t>Interpreter Support</a:t>
            </a:r>
          </a:p>
        </p:txBody>
      </p:sp>
      <p:sp>
        <p:nvSpPr>
          <p:cNvPr id="3" name="TextBox 7"/>
          <p:cNvSpPr txBox="1">
            <a:spLocks noChangeArrowheads="1"/>
          </p:cNvSpPr>
          <p:nvPr/>
        </p:nvSpPr>
        <p:spPr bwMode="auto">
          <a:xfrm>
            <a:off x="1212850" y="2819400"/>
            <a:ext cx="6788150" cy="2678113"/>
          </a:xfrm>
          <a:prstGeom prst="rect">
            <a:avLst/>
          </a:prstGeom>
          <a:noFill/>
          <a:ln w="9525">
            <a:noFill/>
            <a:miter lim="800000"/>
            <a:headEnd/>
            <a:tailEnd/>
          </a:ln>
        </p:spPr>
        <p:txBody>
          <a:bodyPr wrap="none">
            <a:spAutoFit/>
          </a:bodyPr>
          <a:lstStyle/>
          <a:p>
            <a:pPr>
              <a:buFont typeface="Arial" charset="0"/>
              <a:buChar char="•"/>
            </a:pPr>
            <a:r>
              <a:rPr lang="en-US" sz="2400">
                <a:latin typeface="Calibri" pitchFamily="34" charset="0"/>
              </a:rPr>
              <a:t>     Maximize interpreters with partnering unit</a:t>
            </a:r>
          </a:p>
          <a:p>
            <a:pPr>
              <a:buFont typeface="Arial" charset="0"/>
              <a:buChar char="•"/>
            </a:pPr>
            <a:endParaRPr lang="en-US" sz="2400">
              <a:latin typeface="Calibri" pitchFamily="34" charset="0"/>
            </a:endParaRPr>
          </a:p>
          <a:p>
            <a:pPr>
              <a:buFont typeface="Arial" charset="0"/>
              <a:buChar char="•"/>
            </a:pPr>
            <a:r>
              <a:rPr lang="en-US" sz="2400">
                <a:latin typeface="Calibri" pitchFamily="34" charset="0"/>
              </a:rPr>
              <a:t>     Must have Dari and Pashtu speaking interpreters</a:t>
            </a:r>
          </a:p>
          <a:p>
            <a:pPr>
              <a:buFont typeface="Arial" charset="0"/>
              <a:buChar char="•"/>
            </a:pPr>
            <a:endParaRPr lang="en-US" sz="2400">
              <a:latin typeface="Calibri" pitchFamily="34" charset="0"/>
            </a:endParaRPr>
          </a:p>
          <a:p>
            <a:pPr>
              <a:buFont typeface="Arial" charset="0"/>
              <a:buChar char="•"/>
            </a:pPr>
            <a:r>
              <a:rPr lang="en-US" sz="2400">
                <a:latin typeface="Calibri" pitchFamily="34" charset="0"/>
              </a:rPr>
              <a:t>     Consider interpreter input and recommendations</a:t>
            </a:r>
          </a:p>
          <a:p>
            <a:pPr>
              <a:buFont typeface="Arial" charset="0"/>
              <a:buChar char="•"/>
            </a:pPr>
            <a:endParaRPr lang="en-US" sz="2400">
              <a:latin typeface="Calibri" pitchFamily="34" charset="0"/>
            </a:endParaRPr>
          </a:p>
          <a:p>
            <a:pPr>
              <a:buFont typeface="Arial" charset="0"/>
              <a:buChar char="•"/>
            </a:pPr>
            <a:r>
              <a:rPr lang="en-US" sz="2400">
                <a:latin typeface="Calibri" pitchFamily="34" charset="0"/>
              </a:rPr>
              <a:t>     Remember, communication is critical</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2752725" y="1143000"/>
            <a:ext cx="3114675" cy="584200"/>
          </a:xfrm>
          <a:prstGeom prst="rect">
            <a:avLst/>
          </a:prstGeom>
          <a:noFill/>
          <a:ln w="9525">
            <a:noFill/>
            <a:miter lim="800000"/>
            <a:headEnd/>
            <a:tailEnd/>
          </a:ln>
        </p:spPr>
        <p:txBody>
          <a:bodyPr wrap="none">
            <a:spAutoFit/>
          </a:bodyPr>
          <a:lstStyle/>
          <a:p>
            <a:r>
              <a:rPr lang="en-US" sz="3200" b="1">
                <a:latin typeface="Calibri" pitchFamily="34" charset="0"/>
              </a:rPr>
              <a:t>T-3 Development</a:t>
            </a:r>
          </a:p>
        </p:txBody>
      </p:sp>
      <p:sp>
        <p:nvSpPr>
          <p:cNvPr id="3" name="TextBox 7"/>
          <p:cNvSpPr txBox="1">
            <a:spLocks noChangeArrowheads="1"/>
          </p:cNvSpPr>
          <p:nvPr/>
        </p:nvSpPr>
        <p:spPr bwMode="auto">
          <a:xfrm>
            <a:off x="228600" y="2297113"/>
            <a:ext cx="8686800" cy="3416300"/>
          </a:xfrm>
          <a:prstGeom prst="rect">
            <a:avLst/>
          </a:prstGeom>
          <a:noFill/>
          <a:ln w="9525">
            <a:noFill/>
            <a:miter lim="800000"/>
            <a:headEnd/>
            <a:tailEnd/>
          </a:ln>
        </p:spPr>
        <p:txBody>
          <a:bodyPr>
            <a:spAutoFit/>
          </a:bodyPr>
          <a:lstStyle/>
          <a:p>
            <a:pPr>
              <a:buFont typeface="Arial" charset="0"/>
              <a:buChar char="•"/>
            </a:pPr>
            <a:r>
              <a:rPr lang="en-US" sz="2400">
                <a:latin typeface="Calibri" pitchFamily="34" charset="0"/>
              </a:rPr>
              <a:t>     Unit level T3 trainers are key to transition</a:t>
            </a:r>
          </a:p>
          <a:p>
            <a:pPr>
              <a:buFont typeface="Arial" charset="0"/>
              <a:buChar char="•"/>
            </a:pPr>
            <a:endParaRPr lang="en-US" sz="2400">
              <a:latin typeface="Calibri" pitchFamily="34" charset="0"/>
            </a:endParaRPr>
          </a:p>
          <a:p>
            <a:pPr>
              <a:buFont typeface="Arial" charset="0"/>
              <a:buChar char="•"/>
            </a:pPr>
            <a:r>
              <a:rPr lang="en-US" sz="2400">
                <a:latin typeface="Calibri" pitchFamily="34" charset="0"/>
              </a:rPr>
              <a:t>     Following graduation and operational time, 2 junior NCOs from</a:t>
            </a:r>
          </a:p>
          <a:p>
            <a:r>
              <a:rPr lang="en-US" sz="2400">
                <a:latin typeface="Calibri" pitchFamily="34" charset="0"/>
              </a:rPr>
              <a:t>       fielded RCC return TDY to CFC and act as assistant trainers</a:t>
            </a:r>
          </a:p>
          <a:p>
            <a:pPr>
              <a:buFont typeface="Arial" charset="0"/>
              <a:buChar char="•"/>
            </a:pPr>
            <a:endParaRPr lang="en-US" sz="2400">
              <a:latin typeface="Calibri" pitchFamily="34" charset="0"/>
            </a:endParaRPr>
          </a:p>
          <a:p>
            <a:pPr>
              <a:buFont typeface="Arial" charset="0"/>
              <a:buChar char="•"/>
            </a:pPr>
            <a:r>
              <a:rPr lang="en-US" sz="2400">
                <a:latin typeface="Calibri" pitchFamily="34" charset="0"/>
              </a:rPr>
              <a:t>     This can greatly enhance training at CFC while gaining valuable </a:t>
            </a:r>
          </a:p>
          <a:p>
            <a:r>
              <a:rPr lang="en-US" sz="2400">
                <a:latin typeface="Calibri" pitchFamily="34" charset="0"/>
              </a:rPr>
              <a:t>       experience as instructors (Become unit master trainers)</a:t>
            </a:r>
          </a:p>
          <a:p>
            <a:pPr>
              <a:buFont typeface="Arial" charset="0"/>
              <a:buChar char="•"/>
            </a:pPr>
            <a:endParaRPr lang="en-US" sz="2400">
              <a:latin typeface="Calibri" pitchFamily="34" charset="0"/>
            </a:endParaRPr>
          </a:p>
          <a:p>
            <a:pPr>
              <a:buFont typeface="Arial" charset="0"/>
              <a:buChar char="•"/>
            </a:pPr>
            <a:r>
              <a:rPr lang="en-US" sz="2400">
                <a:latin typeface="Calibri" pitchFamily="34" charset="0"/>
              </a:rPr>
              <a:t>     Relationships between RCCs within each Corps are key to success</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4"/>
          <p:cNvSpPr txBox="1">
            <a:spLocks noChangeArrowheads="1"/>
          </p:cNvSpPr>
          <p:nvPr/>
        </p:nvSpPr>
        <p:spPr bwMode="auto">
          <a:xfrm>
            <a:off x="2286000" y="838200"/>
            <a:ext cx="4648200" cy="923925"/>
          </a:xfrm>
          <a:prstGeom prst="rect">
            <a:avLst/>
          </a:prstGeom>
          <a:noFill/>
          <a:ln w="9525">
            <a:noFill/>
            <a:miter lim="800000"/>
            <a:headEnd/>
            <a:tailEnd/>
          </a:ln>
        </p:spPr>
        <p:txBody>
          <a:bodyPr wrap="none">
            <a:spAutoFit/>
          </a:bodyPr>
          <a:lstStyle/>
          <a:p>
            <a:r>
              <a:rPr lang="en-US" sz="5400" b="1" dirty="0"/>
              <a:t>QUESTIONS?</a:t>
            </a:r>
          </a:p>
        </p:txBody>
      </p:sp>
      <p:sp>
        <p:nvSpPr>
          <p:cNvPr id="3" name="TextBox 5"/>
          <p:cNvSpPr txBox="1">
            <a:spLocks noChangeArrowheads="1"/>
          </p:cNvSpPr>
          <p:nvPr/>
        </p:nvSpPr>
        <p:spPr bwMode="auto">
          <a:xfrm>
            <a:off x="2133600" y="2222480"/>
            <a:ext cx="5660717" cy="3785652"/>
          </a:xfrm>
          <a:prstGeom prst="rect">
            <a:avLst/>
          </a:prstGeom>
          <a:noFill/>
          <a:ln w="9525">
            <a:noFill/>
            <a:miter lim="800000"/>
            <a:headEnd/>
            <a:tailEnd/>
          </a:ln>
        </p:spPr>
        <p:txBody>
          <a:bodyPr wrap="square">
            <a:spAutoFit/>
          </a:bodyPr>
          <a:lstStyle/>
          <a:p>
            <a:r>
              <a:rPr lang="en-US" sz="2400" b="1" dirty="0" smtClean="0"/>
              <a:t>Mark Wasson MPRI-RCC Program Manager</a:t>
            </a:r>
          </a:p>
          <a:p>
            <a:r>
              <a:rPr lang="en-US" sz="2400" b="1" dirty="0" smtClean="0"/>
              <a:t>0702254118             </a:t>
            </a:r>
          </a:p>
          <a:p>
            <a:r>
              <a:rPr lang="en-US" sz="2400" b="1" dirty="0" smtClean="0">
                <a:hlinkClick r:id="rId2"/>
              </a:rPr>
              <a:t>mark.s.wasson@gmail.com</a:t>
            </a:r>
            <a:endParaRPr lang="en-US" sz="2400" b="1" dirty="0" smtClean="0"/>
          </a:p>
          <a:p>
            <a:endParaRPr lang="en-US" sz="2400" b="1" dirty="0" smtClean="0"/>
          </a:p>
          <a:p>
            <a:endParaRPr lang="en-US" sz="2400" b="1" dirty="0" smtClean="0"/>
          </a:p>
          <a:p>
            <a:r>
              <a:rPr lang="en-US" sz="2400" b="1" dirty="0" smtClean="0"/>
              <a:t>Leo Clark MPRI-RCC Deputy Program Manager</a:t>
            </a:r>
          </a:p>
          <a:p>
            <a:r>
              <a:rPr lang="en-US" sz="2400" b="1" dirty="0" smtClean="0"/>
              <a:t>079 847 7889		  </a:t>
            </a:r>
          </a:p>
          <a:p>
            <a:r>
              <a:rPr lang="en-US" sz="2400" b="1" dirty="0" smtClean="0">
                <a:hlinkClick r:id="rId3"/>
              </a:rPr>
              <a:t>leo.clark@L-3Com.com</a:t>
            </a:r>
            <a:r>
              <a:rPr lang="en-US" sz="2400" b="1" dirty="0" smtClean="0"/>
              <a:t>                         </a:t>
            </a:r>
            <a:endParaRPr lang="en-US" sz="2400" b="1"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4"/>
          <p:cNvSpPr txBox="1">
            <a:spLocks noChangeArrowheads="1"/>
          </p:cNvSpPr>
          <p:nvPr/>
        </p:nvSpPr>
        <p:spPr bwMode="auto">
          <a:xfrm>
            <a:off x="2943225" y="681037"/>
            <a:ext cx="3000375" cy="461963"/>
          </a:xfrm>
          <a:prstGeom prst="rect">
            <a:avLst/>
          </a:prstGeom>
          <a:noFill/>
          <a:ln w="9525">
            <a:noFill/>
            <a:miter lim="800000"/>
            <a:headEnd/>
            <a:tailEnd/>
          </a:ln>
        </p:spPr>
        <p:txBody>
          <a:bodyPr wrap="none">
            <a:spAutoFit/>
          </a:bodyPr>
          <a:lstStyle/>
          <a:p>
            <a:r>
              <a:rPr lang="en-US" sz="2400" b="1" dirty="0">
                <a:latin typeface="Calibri" pitchFamily="34" charset="0"/>
              </a:rPr>
              <a:t>RCC Task Organization</a:t>
            </a:r>
          </a:p>
        </p:txBody>
      </p:sp>
      <p:pic>
        <p:nvPicPr>
          <p:cNvPr id="3" name="Picture 6" descr="ANA RCC Task Organization.jpg"/>
          <p:cNvPicPr>
            <a:picLocks noChangeAspect="1"/>
          </p:cNvPicPr>
          <p:nvPr/>
        </p:nvPicPr>
        <p:blipFill>
          <a:blip r:embed="rId2" cstate="print"/>
          <a:srcRect/>
          <a:stretch>
            <a:fillRect/>
          </a:stretch>
        </p:blipFill>
        <p:spPr bwMode="auto">
          <a:xfrm>
            <a:off x="271463" y="1271583"/>
            <a:ext cx="8601075" cy="52292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09800" y="1143000"/>
          <a:ext cx="4267200" cy="5257800"/>
        </p:xfrm>
        <a:graphic>
          <a:graphicData uri="http://schemas.openxmlformats.org/drawingml/2006/table">
            <a:tbl>
              <a:tblPr/>
              <a:tblGrid>
                <a:gridCol w="3584448"/>
                <a:gridCol w="682752"/>
              </a:tblGrid>
              <a:tr h="210312">
                <a:tc>
                  <a:txBody>
                    <a:bodyPr/>
                    <a:lstStyle/>
                    <a:p>
                      <a:pPr algn="l" fontAlgn="ctr"/>
                      <a:r>
                        <a:rPr lang="en-US" sz="900" b="1" i="0" u="none" strike="noStrike">
                          <a:solidFill>
                            <a:srgbClr val="000000"/>
                          </a:solidFill>
                          <a:latin typeface="Calibri"/>
                        </a:rPr>
                        <a:t>100 - Route Clearance Company Headquarters</a:t>
                      </a:r>
                    </a:p>
                  </a:txBody>
                  <a:tcPr marL="8128" marR="8128"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ctr"/>
                      <a:r>
                        <a:rPr lang="en-US" sz="900" b="1" i="0" u="none" strike="noStrike">
                          <a:solidFill>
                            <a:srgbClr val="000000"/>
                          </a:solidFill>
                          <a:latin typeface="Calibri"/>
                        </a:rPr>
                        <a:t> </a:t>
                      </a:r>
                    </a:p>
                  </a:txBody>
                  <a:tcPr marL="8128" marR="8128"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210312">
                <a:tc>
                  <a:txBody>
                    <a:bodyPr/>
                    <a:lstStyle/>
                    <a:p>
                      <a:pPr algn="l" fontAlgn="b"/>
                      <a:r>
                        <a:rPr lang="en-US" sz="900" b="0" i="0" u="none" strike="noStrike">
                          <a:solidFill>
                            <a:srgbClr val="000000"/>
                          </a:solidFill>
                          <a:latin typeface="Calibri"/>
                        </a:rPr>
                        <a:t>Company Commander</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1</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312">
                <a:tc>
                  <a:txBody>
                    <a:bodyPr/>
                    <a:lstStyle/>
                    <a:p>
                      <a:pPr algn="l" fontAlgn="b"/>
                      <a:r>
                        <a:rPr lang="en-US" sz="900" b="0" i="0" u="none" strike="noStrike">
                          <a:solidFill>
                            <a:srgbClr val="000000"/>
                          </a:solidFill>
                          <a:latin typeface="Calibri"/>
                        </a:rPr>
                        <a:t>Assistant Company Commander</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1</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312">
                <a:tc>
                  <a:txBody>
                    <a:bodyPr/>
                    <a:lstStyle/>
                    <a:p>
                      <a:pPr algn="l" fontAlgn="b"/>
                      <a:r>
                        <a:rPr lang="en-US" sz="900" b="0" i="0" u="none" strike="noStrike">
                          <a:solidFill>
                            <a:srgbClr val="000000"/>
                          </a:solidFill>
                          <a:latin typeface="Calibri"/>
                        </a:rPr>
                        <a:t>First Sergeant</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1</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312">
                <a:tc>
                  <a:txBody>
                    <a:bodyPr/>
                    <a:lstStyle/>
                    <a:p>
                      <a:pPr algn="l" fontAlgn="b"/>
                      <a:r>
                        <a:rPr lang="en-US" sz="900" b="0" i="0" u="none" strike="noStrike">
                          <a:solidFill>
                            <a:srgbClr val="000000"/>
                          </a:solidFill>
                          <a:latin typeface="Calibri"/>
                        </a:rPr>
                        <a:t>Operations Sergeant</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1</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312">
                <a:tc>
                  <a:txBody>
                    <a:bodyPr/>
                    <a:lstStyle/>
                    <a:p>
                      <a:pPr algn="l" fontAlgn="b"/>
                      <a:r>
                        <a:rPr lang="en-US" sz="900" b="0" i="0" u="none" strike="noStrike">
                          <a:solidFill>
                            <a:srgbClr val="000000"/>
                          </a:solidFill>
                          <a:latin typeface="Calibri"/>
                        </a:rPr>
                        <a:t>Supply Sergeant</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1</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312">
                <a:tc>
                  <a:txBody>
                    <a:bodyPr/>
                    <a:lstStyle/>
                    <a:p>
                      <a:pPr algn="l" fontAlgn="b"/>
                      <a:r>
                        <a:rPr lang="en-US" sz="900" b="0" i="0" u="none" strike="noStrike">
                          <a:solidFill>
                            <a:srgbClr val="000000"/>
                          </a:solidFill>
                          <a:latin typeface="Calibri"/>
                        </a:rPr>
                        <a:t>Armorer</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1</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312">
                <a:tc>
                  <a:txBody>
                    <a:bodyPr/>
                    <a:lstStyle/>
                    <a:p>
                      <a:pPr algn="l" fontAlgn="b"/>
                      <a:r>
                        <a:rPr lang="en-US" sz="900" b="0" i="0" u="none" strike="noStrike">
                          <a:solidFill>
                            <a:srgbClr val="000000"/>
                          </a:solidFill>
                          <a:latin typeface="Calibri"/>
                        </a:rPr>
                        <a:t>Radio Telephone Operator</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2</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312">
                <a:tc>
                  <a:txBody>
                    <a:bodyPr/>
                    <a:lstStyle/>
                    <a:p>
                      <a:pPr algn="l" fontAlgn="b"/>
                      <a:r>
                        <a:rPr lang="en-US" sz="900" b="0" i="0" u="none" strike="noStrike">
                          <a:solidFill>
                            <a:srgbClr val="000000"/>
                          </a:solidFill>
                          <a:latin typeface="Calibri"/>
                        </a:rPr>
                        <a:t>Signal Systems Maintainer</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1</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312">
                <a:tc>
                  <a:txBody>
                    <a:bodyPr/>
                    <a:lstStyle/>
                    <a:p>
                      <a:pPr algn="l" fontAlgn="b"/>
                      <a:r>
                        <a:rPr lang="en-US" sz="900" b="0" i="0" u="none" strike="noStrike">
                          <a:solidFill>
                            <a:srgbClr val="000000"/>
                          </a:solidFill>
                          <a:latin typeface="Calibri"/>
                        </a:rPr>
                        <a:t>Clerk / Vehicle Driver</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2</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312">
                <a:tc>
                  <a:txBody>
                    <a:bodyPr/>
                    <a:lstStyle/>
                    <a:p>
                      <a:pPr algn="l" fontAlgn="ctr"/>
                      <a:r>
                        <a:rPr lang="en-US" sz="900" b="1" i="0" u="none" strike="noStrike">
                          <a:solidFill>
                            <a:srgbClr val="000000"/>
                          </a:solidFill>
                          <a:latin typeface="Calibri"/>
                        </a:rPr>
                        <a:t>200 - Route Clearance Platoon X 3</a:t>
                      </a:r>
                    </a:p>
                  </a:txBody>
                  <a:tcPr marL="8128" marR="8128"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ctr"/>
                      <a:r>
                        <a:rPr lang="en-US" sz="900" b="1" i="0" u="none" strike="noStrike">
                          <a:solidFill>
                            <a:srgbClr val="000000"/>
                          </a:solidFill>
                          <a:latin typeface="Calibri"/>
                        </a:rPr>
                        <a:t> </a:t>
                      </a:r>
                    </a:p>
                  </a:txBody>
                  <a:tcPr marL="8128" marR="8128"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210312">
                <a:tc>
                  <a:txBody>
                    <a:bodyPr/>
                    <a:lstStyle/>
                    <a:p>
                      <a:pPr algn="l" fontAlgn="b"/>
                      <a:r>
                        <a:rPr lang="en-US" sz="900" b="0" i="0" u="none" strike="noStrike">
                          <a:solidFill>
                            <a:srgbClr val="000000"/>
                          </a:solidFill>
                          <a:latin typeface="Calibri"/>
                        </a:rPr>
                        <a:t>Platoon Leader</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3</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312">
                <a:tc>
                  <a:txBody>
                    <a:bodyPr/>
                    <a:lstStyle/>
                    <a:p>
                      <a:pPr algn="l" fontAlgn="b"/>
                      <a:r>
                        <a:rPr lang="en-US" sz="900" b="0" i="0" u="none" strike="noStrike">
                          <a:solidFill>
                            <a:srgbClr val="000000"/>
                          </a:solidFill>
                          <a:latin typeface="Calibri"/>
                        </a:rPr>
                        <a:t>Platoon Sergeant</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3</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312">
                <a:tc>
                  <a:txBody>
                    <a:bodyPr/>
                    <a:lstStyle/>
                    <a:p>
                      <a:pPr algn="l" fontAlgn="b"/>
                      <a:r>
                        <a:rPr lang="en-US" sz="900" b="0" i="0" u="none" strike="noStrike">
                          <a:solidFill>
                            <a:srgbClr val="000000"/>
                          </a:solidFill>
                          <a:latin typeface="Calibri"/>
                        </a:rPr>
                        <a:t>Squad Leader</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6</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312">
                <a:tc>
                  <a:txBody>
                    <a:bodyPr/>
                    <a:lstStyle/>
                    <a:p>
                      <a:pPr algn="l" fontAlgn="b"/>
                      <a:r>
                        <a:rPr lang="en-US" sz="900" b="0" i="0" u="none" strike="noStrike">
                          <a:solidFill>
                            <a:srgbClr val="000000"/>
                          </a:solidFill>
                          <a:latin typeface="Calibri"/>
                        </a:rPr>
                        <a:t>Combat Engineer Team Leader</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12</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312">
                <a:tc>
                  <a:txBody>
                    <a:bodyPr/>
                    <a:lstStyle/>
                    <a:p>
                      <a:pPr algn="l" fontAlgn="b"/>
                      <a:r>
                        <a:rPr lang="en-US" sz="900" b="0" i="0" u="none" strike="noStrike">
                          <a:solidFill>
                            <a:srgbClr val="000000"/>
                          </a:solidFill>
                          <a:latin typeface="Calibri"/>
                        </a:rPr>
                        <a:t>Combat Engineer</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9</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312">
                <a:tc>
                  <a:txBody>
                    <a:bodyPr/>
                    <a:lstStyle/>
                    <a:p>
                      <a:pPr algn="l" fontAlgn="b"/>
                      <a:r>
                        <a:rPr lang="en-US" sz="900" b="0" i="0" u="none" strike="noStrike">
                          <a:solidFill>
                            <a:srgbClr val="000000"/>
                          </a:solidFill>
                          <a:latin typeface="Calibri"/>
                        </a:rPr>
                        <a:t>Combat Engineer / Driver</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12</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312">
                <a:tc>
                  <a:txBody>
                    <a:bodyPr/>
                    <a:lstStyle/>
                    <a:p>
                      <a:pPr algn="l" fontAlgn="b"/>
                      <a:r>
                        <a:rPr lang="en-US" sz="900" b="0" i="0" u="none" strike="noStrike">
                          <a:solidFill>
                            <a:srgbClr val="000000"/>
                          </a:solidFill>
                          <a:latin typeface="Calibri"/>
                        </a:rPr>
                        <a:t>Combat Engineer / Gunner</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12</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312">
                <a:tc>
                  <a:txBody>
                    <a:bodyPr/>
                    <a:lstStyle/>
                    <a:p>
                      <a:pPr algn="l" fontAlgn="b"/>
                      <a:r>
                        <a:rPr lang="en-US" sz="900" b="0" i="0" u="none" strike="noStrike">
                          <a:solidFill>
                            <a:srgbClr val="000000"/>
                          </a:solidFill>
                          <a:latin typeface="Calibri"/>
                        </a:rPr>
                        <a:t>EOD Team Chief</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3</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312">
                <a:tc>
                  <a:txBody>
                    <a:bodyPr/>
                    <a:lstStyle/>
                    <a:p>
                      <a:pPr algn="l" fontAlgn="b"/>
                      <a:r>
                        <a:rPr lang="en-US" sz="900" b="0" i="0" u="none" strike="noStrike">
                          <a:solidFill>
                            <a:srgbClr val="000000"/>
                          </a:solidFill>
                          <a:latin typeface="Calibri"/>
                        </a:rPr>
                        <a:t>EOD Team Tech</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3</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312">
                <a:tc>
                  <a:txBody>
                    <a:bodyPr/>
                    <a:lstStyle/>
                    <a:p>
                      <a:pPr algn="l" fontAlgn="b"/>
                      <a:r>
                        <a:rPr lang="en-US" sz="900" b="0" i="0" u="none" strike="noStrike">
                          <a:solidFill>
                            <a:srgbClr val="000000"/>
                          </a:solidFill>
                          <a:latin typeface="Calibri"/>
                        </a:rPr>
                        <a:t>EOD Team Driver</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3</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312">
                <a:tc>
                  <a:txBody>
                    <a:bodyPr/>
                    <a:lstStyle/>
                    <a:p>
                      <a:pPr algn="l" fontAlgn="ctr"/>
                      <a:r>
                        <a:rPr lang="en-US" sz="900" b="1" i="0" u="none" strike="noStrike">
                          <a:solidFill>
                            <a:srgbClr val="000000"/>
                          </a:solidFill>
                          <a:latin typeface="Calibri"/>
                        </a:rPr>
                        <a:t>300 - Maintenance Section</a:t>
                      </a:r>
                    </a:p>
                  </a:txBody>
                  <a:tcPr marL="8128" marR="8128"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ctr"/>
                      <a:r>
                        <a:rPr lang="en-US" sz="900" b="1" i="0" u="none" strike="noStrike">
                          <a:solidFill>
                            <a:srgbClr val="000000"/>
                          </a:solidFill>
                          <a:latin typeface="Calibri"/>
                        </a:rPr>
                        <a:t> </a:t>
                      </a:r>
                    </a:p>
                  </a:txBody>
                  <a:tcPr marL="8128" marR="8128" marT="81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210312">
                <a:tc>
                  <a:txBody>
                    <a:bodyPr/>
                    <a:lstStyle/>
                    <a:p>
                      <a:pPr algn="l" fontAlgn="b"/>
                      <a:r>
                        <a:rPr lang="en-US" sz="900" b="0" i="0" u="none" strike="noStrike">
                          <a:solidFill>
                            <a:srgbClr val="000000"/>
                          </a:solidFill>
                          <a:latin typeface="Calibri"/>
                        </a:rPr>
                        <a:t>Maintenance Section Sergeant</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1</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312">
                <a:tc>
                  <a:txBody>
                    <a:bodyPr/>
                    <a:lstStyle/>
                    <a:p>
                      <a:pPr algn="l" fontAlgn="b"/>
                      <a:r>
                        <a:rPr lang="en-US" sz="900" b="0" i="0" u="none" strike="noStrike">
                          <a:solidFill>
                            <a:srgbClr val="000000"/>
                          </a:solidFill>
                          <a:latin typeface="Calibri"/>
                        </a:rPr>
                        <a:t>Maintenance Team Leader</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1</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312">
                <a:tc>
                  <a:txBody>
                    <a:bodyPr/>
                    <a:lstStyle/>
                    <a:p>
                      <a:pPr algn="l" fontAlgn="b"/>
                      <a:r>
                        <a:rPr lang="en-US" sz="900" b="0" i="0" u="none" strike="noStrike">
                          <a:solidFill>
                            <a:srgbClr val="000000"/>
                          </a:solidFill>
                          <a:latin typeface="Calibri"/>
                        </a:rPr>
                        <a:t>Wheeled Mechanic</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Calibri"/>
                        </a:rPr>
                        <a:t>2</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 name="TextBox 9"/>
          <p:cNvSpPr txBox="1">
            <a:spLocks noChangeArrowheads="1"/>
          </p:cNvSpPr>
          <p:nvPr/>
        </p:nvSpPr>
        <p:spPr bwMode="auto">
          <a:xfrm>
            <a:off x="6553200" y="4799012"/>
            <a:ext cx="2222500" cy="1754188"/>
          </a:xfrm>
          <a:prstGeom prst="rect">
            <a:avLst/>
          </a:prstGeom>
          <a:noFill/>
          <a:ln w="9525">
            <a:noFill/>
            <a:miter lim="800000"/>
            <a:headEnd/>
            <a:tailEnd/>
          </a:ln>
        </p:spPr>
        <p:txBody>
          <a:bodyPr wrap="none">
            <a:spAutoFit/>
          </a:bodyPr>
          <a:lstStyle/>
          <a:p>
            <a:r>
              <a:rPr lang="en-US" sz="3600" b="1" dirty="0">
                <a:latin typeface="Calibri" pitchFamily="34" charset="0"/>
              </a:rPr>
              <a:t>Officer: 8</a:t>
            </a:r>
          </a:p>
          <a:p>
            <a:r>
              <a:rPr lang="en-US" sz="3600" b="1" dirty="0">
                <a:latin typeface="Calibri" pitchFamily="34" charset="0"/>
              </a:rPr>
              <a:t>NCO: 33</a:t>
            </a:r>
          </a:p>
          <a:p>
            <a:r>
              <a:rPr lang="en-US" sz="3600" b="1" dirty="0">
                <a:latin typeface="Calibri" pitchFamily="34" charset="0"/>
              </a:rPr>
              <a:t>Soldier: 40</a:t>
            </a:r>
          </a:p>
        </p:txBody>
      </p:sp>
      <p:sp>
        <p:nvSpPr>
          <p:cNvPr id="4" name="TextBox 11"/>
          <p:cNvSpPr txBox="1">
            <a:spLocks noChangeArrowheads="1"/>
          </p:cNvSpPr>
          <p:nvPr/>
        </p:nvSpPr>
        <p:spPr bwMode="auto">
          <a:xfrm>
            <a:off x="3062288" y="685800"/>
            <a:ext cx="2957512" cy="461963"/>
          </a:xfrm>
          <a:prstGeom prst="rect">
            <a:avLst/>
          </a:prstGeom>
          <a:noFill/>
          <a:ln w="9525">
            <a:noFill/>
            <a:miter lim="800000"/>
            <a:headEnd/>
            <a:tailEnd/>
          </a:ln>
        </p:spPr>
        <p:txBody>
          <a:bodyPr wrap="none">
            <a:spAutoFit/>
          </a:bodyPr>
          <a:lstStyle/>
          <a:p>
            <a:r>
              <a:rPr lang="en-US" sz="2400" b="1" dirty="0">
                <a:latin typeface="Calibri" pitchFamily="34" charset="0"/>
              </a:rPr>
              <a:t>RCC Personnel Tashkil</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4"/>
          <p:cNvSpPr txBox="1">
            <a:spLocks noChangeArrowheads="1"/>
          </p:cNvSpPr>
          <p:nvPr/>
        </p:nvSpPr>
        <p:spPr bwMode="auto">
          <a:xfrm>
            <a:off x="803275" y="1981200"/>
            <a:ext cx="7405688" cy="2246313"/>
          </a:xfrm>
          <a:prstGeom prst="rect">
            <a:avLst/>
          </a:prstGeom>
          <a:noFill/>
          <a:ln w="9525">
            <a:noFill/>
            <a:miter lim="800000"/>
            <a:headEnd/>
            <a:tailEnd/>
          </a:ln>
        </p:spPr>
        <p:txBody>
          <a:bodyPr wrap="none">
            <a:spAutoFit/>
          </a:bodyPr>
          <a:lstStyle/>
          <a:p>
            <a:pPr algn="ctr"/>
            <a:r>
              <a:rPr lang="en-US" sz="2800" b="1">
                <a:latin typeface="Calibri" pitchFamily="34" charset="0"/>
              </a:rPr>
              <a:t>Experience has shown that early interaction</a:t>
            </a:r>
          </a:p>
          <a:p>
            <a:pPr algn="ctr"/>
            <a:r>
              <a:rPr lang="en-US" sz="2800" b="1">
                <a:latin typeface="Calibri" pitchFamily="34" charset="0"/>
              </a:rPr>
              <a:t>between coalition partners</a:t>
            </a:r>
          </a:p>
          <a:p>
            <a:pPr algn="ctr"/>
            <a:r>
              <a:rPr lang="en-US" sz="2800" b="1">
                <a:latin typeface="Calibri" pitchFamily="34" charset="0"/>
              </a:rPr>
              <a:t>and the RCC being formed</a:t>
            </a:r>
          </a:p>
          <a:p>
            <a:pPr algn="ctr"/>
            <a:r>
              <a:rPr lang="en-US" sz="2800" b="1">
                <a:latin typeface="Calibri" pitchFamily="34" charset="0"/>
              </a:rPr>
              <a:t>improves relationships and fosters an </a:t>
            </a:r>
          </a:p>
          <a:p>
            <a:pPr algn="ctr"/>
            <a:r>
              <a:rPr lang="en-US" sz="2800" b="1">
                <a:latin typeface="Calibri" pitchFamily="34" charset="0"/>
              </a:rPr>
              <a:t>accelerated  unit achievement of self sufficiency.</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4"/>
          <p:cNvSpPr txBox="1">
            <a:spLocks noChangeArrowheads="1"/>
          </p:cNvSpPr>
          <p:nvPr/>
        </p:nvSpPr>
        <p:spPr bwMode="auto">
          <a:xfrm>
            <a:off x="758825" y="1338263"/>
            <a:ext cx="7710487" cy="584200"/>
          </a:xfrm>
          <a:prstGeom prst="rect">
            <a:avLst/>
          </a:prstGeom>
          <a:noFill/>
          <a:ln w="9525">
            <a:noFill/>
            <a:miter lim="800000"/>
            <a:headEnd/>
            <a:tailEnd/>
          </a:ln>
        </p:spPr>
        <p:txBody>
          <a:bodyPr wrap="none">
            <a:spAutoFit/>
          </a:bodyPr>
          <a:lstStyle/>
          <a:p>
            <a:r>
              <a:rPr lang="en-US" sz="3200" b="1">
                <a:latin typeface="Calibri" pitchFamily="34" charset="0"/>
              </a:rPr>
              <a:t>Partner Unit Skill Set and Recommendations</a:t>
            </a:r>
          </a:p>
        </p:txBody>
      </p:sp>
      <p:sp>
        <p:nvSpPr>
          <p:cNvPr id="3" name="TextBox 7"/>
          <p:cNvSpPr txBox="1">
            <a:spLocks noChangeArrowheads="1"/>
          </p:cNvSpPr>
          <p:nvPr/>
        </p:nvSpPr>
        <p:spPr bwMode="auto">
          <a:xfrm>
            <a:off x="685800" y="2709863"/>
            <a:ext cx="7837488" cy="3416300"/>
          </a:xfrm>
          <a:prstGeom prst="rect">
            <a:avLst/>
          </a:prstGeom>
          <a:noFill/>
          <a:ln w="9525">
            <a:noFill/>
            <a:miter lim="800000"/>
            <a:headEnd/>
            <a:tailEnd/>
          </a:ln>
        </p:spPr>
        <p:txBody>
          <a:bodyPr wrap="none">
            <a:spAutoFit/>
          </a:bodyPr>
          <a:lstStyle/>
          <a:p>
            <a:pPr>
              <a:buFont typeface="Arial" charset="0"/>
              <a:buChar char="•"/>
            </a:pPr>
            <a:r>
              <a:rPr lang="en-US" sz="2400">
                <a:latin typeface="Calibri" pitchFamily="34" charset="0"/>
              </a:rPr>
              <a:t>     Route Clearance Mission</a:t>
            </a:r>
          </a:p>
          <a:p>
            <a:pPr>
              <a:buFont typeface="Arial" charset="0"/>
              <a:buChar char="•"/>
            </a:pPr>
            <a:endParaRPr lang="en-US" sz="2400">
              <a:latin typeface="Calibri" pitchFamily="34" charset="0"/>
            </a:endParaRPr>
          </a:p>
          <a:p>
            <a:pPr>
              <a:buFont typeface="Arial" charset="0"/>
              <a:buChar char="•"/>
            </a:pPr>
            <a:r>
              <a:rPr lang="en-US" sz="2400">
                <a:latin typeface="Calibri" pitchFamily="34" charset="0"/>
              </a:rPr>
              <a:t>     Three Platoon Organization with Company Headquarters</a:t>
            </a:r>
          </a:p>
          <a:p>
            <a:pPr>
              <a:buFont typeface="Arial" charset="0"/>
              <a:buChar char="•"/>
            </a:pPr>
            <a:endParaRPr lang="en-US" sz="2400">
              <a:latin typeface="Calibri" pitchFamily="34" charset="0"/>
            </a:endParaRPr>
          </a:p>
          <a:p>
            <a:pPr>
              <a:buFont typeface="Arial" charset="0"/>
              <a:buChar char="•"/>
            </a:pPr>
            <a:r>
              <a:rPr lang="en-US" sz="2400">
                <a:latin typeface="Calibri" pitchFamily="34" charset="0"/>
              </a:rPr>
              <a:t>     Battalion Support network to assist</a:t>
            </a:r>
          </a:p>
          <a:p>
            <a:pPr>
              <a:buFont typeface="Arial" charset="0"/>
              <a:buChar char="•"/>
            </a:pPr>
            <a:endParaRPr lang="en-US" sz="2400">
              <a:latin typeface="Calibri" pitchFamily="34" charset="0"/>
            </a:endParaRPr>
          </a:p>
          <a:p>
            <a:pPr>
              <a:buFont typeface="Arial" charset="0"/>
              <a:buChar char="•"/>
            </a:pPr>
            <a:r>
              <a:rPr lang="en-US" sz="2400">
                <a:latin typeface="Calibri" pitchFamily="34" charset="0"/>
              </a:rPr>
              <a:t>     EOD partnering assets</a:t>
            </a:r>
          </a:p>
          <a:p>
            <a:pPr>
              <a:buFont typeface="Arial" charset="0"/>
              <a:buChar char="•"/>
            </a:pPr>
            <a:endParaRPr lang="en-US" sz="2400">
              <a:latin typeface="Calibri" pitchFamily="34" charset="0"/>
            </a:endParaRPr>
          </a:p>
          <a:p>
            <a:pPr>
              <a:buFont typeface="Arial" charset="0"/>
              <a:buChar char="•"/>
            </a:pPr>
            <a:r>
              <a:rPr lang="en-US" sz="2400">
                <a:latin typeface="Calibri" pitchFamily="34" charset="0"/>
              </a:rPr>
              <a:t>     Become involved at beginning of unit fielding and training</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2286000" y="1549400"/>
            <a:ext cx="4465637" cy="584200"/>
          </a:xfrm>
          <a:prstGeom prst="rect">
            <a:avLst/>
          </a:prstGeom>
          <a:noFill/>
          <a:ln w="9525">
            <a:noFill/>
            <a:miter lim="800000"/>
            <a:headEnd/>
            <a:tailEnd/>
          </a:ln>
        </p:spPr>
        <p:txBody>
          <a:bodyPr wrap="none">
            <a:spAutoFit/>
          </a:bodyPr>
          <a:lstStyle/>
          <a:p>
            <a:r>
              <a:rPr lang="en-US" sz="3200" b="1" dirty="0">
                <a:latin typeface="Calibri" pitchFamily="34" charset="0"/>
              </a:rPr>
              <a:t>Route Clearance Mission</a:t>
            </a:r>
          </a:p>
        </p:txBody>
      </p:sp>
      <p:sp>
        <p:nvSpPr>
          <p:cNvPr id="3" name="TextBox 7"/>
          <p:cNvSpPr txBox="1">
            <a:spLocks noChangeArrowheads="1"/>
          </p:cNvSpPr>
          <p:nvPr/>
        </p:nvSpPr>
        <p:spPr bwMode="auto">
          <a:xfrm>
            <a:off x="762000" y="2819400"/>
            <a:ext cx="7724775" cy="1200150"/>
          </a:xfrm>
          <a:prstGeom prst="rect">
            <a:avLst/>
          </a:prstGeom>
          <a:noFill/>
          <a:ln w="9525">
            <a:noFill/>
            <a:miter lim="800000"/>
            <a:headEnd/>
            <a:tailEnd/>
          </a:ln>
        </p:spPr>
        <p:txBody>
          <a:bodyPr wrap="none">
            <a:spAutoFit/>
          </a:bodyPr>
          <a:lstStyle/>
          <a:p>
            <a:pPr>
              <a:buFont typeface="Arial" charset="0"/>
              <a:buChar char="•"/>
            </a:pPr>
            <a:r>
              <a:rPr lang="en-US" sz="2400">
                <a:latin typeface="Calibri" pitchFamily="34" charset="0"/>
              </a:rPr>
              <a:t>     The coalition partner must share the route</a:t>
            </a:r>
          </a:p>
          <a:p>
            <a:r>
              <a:rPr lang="en-US" sz="2400">
                <a:latin typeface="Calibri" pitchFamily="34" charset="0"/>
              </a:rPr>
              <a:t>       clearance mission in order to continue the development </a:t>
            </a:r>
          </a:p>
          <a:p>
            <a:r>
              <a:rPr lang="en-US" sz="2400">
                <a:latin typeface="Calibri" pitchFamily="34" charset="0"/>
              </a:rPr>
              <a:t>       of the ANA RCC for future independent operations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1981200" y="1549400"/>
            <a:ext cx="5130800" cy="1076325"/>
          </a:xfrm>
          <a:prstGeom prst="rect">
            <a:avLst/>
          </a:prstGeom>
          <a:noFill/>
          <a:ln w="9525">
            <a:noFill/>
            <a:miter lim="800000"/>
            <a:headEnd/>
            <a:tailEnd/>
          </a:ln>
        </p:spPr>
        <p:txBody>
          <a:bodyPr wrap="none">
            <a:spAutoFit/>
          </a:bodyPr>
          <a:lstStyle/>
          <a:p>
            <a:pPr algn="ctr"/>
            <a:r>
              <a:rPr lang="en-US" sz="3200" b="1">
                <a:latin typeface="Calibri" pitchFamily="34" charset="0"/>
              </a:rPr>
              <a:t>Three Platoon Organization</a:t>
            </a:r>
          </a:p>
          <a:p>
            <a:pPr algn="ctr"/>
            <a:r>
              <a:rPr lang="en-US" sz="3200" b="1">
                <a:latin typeface="Calibri" pitchFamily="34" charset="0"/>
              </a:rPr>
              <a:t>with Company Headquarters</a:t>
            </a:r>
          </a:p>
        </p:txBody>
      </p:sp>
      <p:sp>
        <p:nvSpPr>
          <p:cNvPr id="3" name="TextBox 7"/>
          <p:cNvSpPr txBox="1">
            <a:spLocks noChangeArrowheads="1"/>
          </p:cNvSpPr>
          <p:nvPr/>
        </p:nvSpPr>
        <p:spPr bwMode="auto">
          <a:xfrm>
            <a:off x="457200" y="3132138"/>
            <a:ext cx="8166100" cy="830262"/>
          </a:xfrm>
          <a:prstGeom prst="rect">
            <a:avLst/>
          </a:prstGeom>
          <a:noFill/>
          <a:ln w="9525">
            <a:noFill/>
            <a:miter lim="800000"/>
            <a:headEnd/>
            <a:tailEnd/>
          </a:ln>
        </p:spPr>
        <p:txBody>
          <a:bodyPr wrap="none">
            <a:spAutoFit/>
          </a:bodyPr>
          <a:lstStyle/>
          <a:p>
            <a:pPr>
              <a:buFont typeface="Arial" charset="0"/>
              <a:buChar char="•"/>
            </a:pPr>
            <a:r>
              <a:rPr lang="en-US" sz="2400">
                <a:latin typeface="Calibri" pitchFamily="34" charset="0"/>
              </a:rPr>
              <a:t>     The greatest success will be achieved through partnership at</a:t>
            </a:r>
            <a:br>
              <a:rPr lang="en-US" sz="2400">
                <a:latin typeface="Calibri" pitchFamily="34" charset="0"/>
              </a:rPr>
            </a:br>
            <a:r>
              <a:rPr lang="en-US" sz="2400">
                <a:latin typeface="Calibri" pitchFamily="34" charset="0"/>
              </a:rPr>
              <a:t>       the lowest level to improve junior leader development</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2003425" y="1066800"/>
            <a:ext cx="4767263" cy="584200"/>
          </a:xfrm>
          <a:prstGeom prst="rect">
            <a:avLst/>
          </a:prstGeom>
          <a:noFill/>
          <a:ln w="9525">
            <a:noFill/>
            <a:miter lim="800000"/>
            <a:headEnd/>
            <a:tailEnd/>
          </a:ln>
        </p:spPr>
        <p:txBody>
          <a:bodyPr wrap="none">
            <a:spAutoFit/>
          </a:bodyPr>
          <a:lstStyle/>
          <a:p>
            <a:r>
              <a:rPr lang="en-US" sz="3200" b="1">
                <a:latin typeface="Calibri" pitchFamily="34" charset="0"/>
              </a:rPr>
              <a:t>Battalion Support Network</a:t>
            </a:r>
          </a:p>
        </p:txBody>
      </p:sp>
      <p:sp>
        <p:nvSpPr>
          <p:cNvPr id="3" name="TextBox 7"/>
          <p:cNvSpPr txBox="1">
            <a:spLocks noChangeArrowheads="1"/>
          </p:cNvSpPr>
          <p:nvPr/>
        </p:nvSpPr>
        <p:spPr bwMode="auto">
          <a:xfrm>
            <a:off x="152400" y="2336800"/>
            <a:ext cx="8802688" cy="3416300"/>
          </a:xfrm>
          <a:prstGeom prst="rect">
            <a:avLst/>
          </a:prstGeom>
          <a:noFill/>
          <a:ln w="9525">
            <a:noFill/>
            <a:miter lim="800000"/>
            <a:headEnd/>
            <a:tailEnd/>
          </a:ln>
        </p:spPr>
        <p:txBody>
          <a:bodyPr wrap="none">
            <a:spAutoFit/>
          </a:bodyPr>
          <a:lstStyle/>
          <a:p>
            <a:pPr>
              <a:buFont typeface="Arial" charset="0"/>
              <a:buChar char="•"/>
            </a:pPr>
            <a:r>
              <a:rPr lang="en-US" sz="2400">
                <a:latin typeface="Calibri" pitchFamily="34" charset="0"/>
              </a:rPr>
              <a:t>     Experience has shown that the intensive nature of sustaining </a:t>
            </a:r>
          </a:p>
          <a:p>
            <a:r>
              <a:rPr lang="en-US" sz="2400">
                <a:latin typeface="Calibri" pitchFamily="34" charset="0"/>
              </a:rPr>
              <a:t>       the ANA RCC requires support from the coalition at battalion level</a:t>
            </a:r>
          </a:p>
          <a:p>
            <a:pPr>
              <a:buFont typeface="Arial" charset="0"/>
              <a:buChar char="•"/>
            </a:pPr>
            <a:endParaRPr lang="en-US" sz="2400">
              <a:latin typeface="Calibri" pitchFamily="34" charset="0"/>
            </a:endParaRPr>
          </a:p>
          <a:p>
            <a:pPr>
              <a:buFont typeface="Arial" charset="0"/>
              <a:buChar char="•"/>
            </a:pPr>
            <a:r>
              <a:rPr lang="en-US" sz="2400">
                <a:latin typeface="Calibri" pitchFamily="34" charset="0"/>
              </a:rPr>
              <a:t>     ANA Brigade’s are not yet capable of fully supporting </a:t>
            </a:r>
          </a:p>
          <a:p>
            <a:r>
              <a:rPr lang="en-US" sz="2400">
                <a:latin typeface="Calibri" pitchFamily="34" charset="0"/>
              </a:rPr>
              <a:t>       the Route Clearance unit due to their OPTEMPO</a:t>
            </a:r>
          </a:p>
          <a:p>
            <a:r>
              <a:rPr lang="en-US" sz="2400">
                <a:latin typeface="Calibri" pitchFamily="34" charset="0"/>
              </a:rPr>
              <a:t>       and mission requirements</a:t>
            </a:r>
          </a:p>
          <a:p>
            <a:pPr>
              <a:buFont typeface="Arial" charset="0"/>
              <a:buChar char="•"/>
            </a:pPr>
            <a:endParaRPr lang="en-US" sz="2400">
              <a:latin typeface="Calibri" pitchFamily="34" charset="0"/>
            </a:endParaRPr>
          </a:p>
          <a:p>
            <a:pPr>
              <a:buFont typeface="Arial" charset="0"/>
              <a:buChar char="•"/>
            </a:pPr>
            <a:r>
              <a:rPr lang="en-US" sz="2400">
                <a:latin typeface="Calibri" pitchFamily="34" charset="0"/>
              </a:rPr>
              <a:t>     The ANA RCC will require mentoring of maintenance, medical, </a:t>
            </a:r>
          </a:p>
          <a:p>
            <a:r>
              <a:rPr lang="en-US" sz="2400">
                <a:latin typeface="Calibri" pitchFamily="34" charset="0"/>
              </a:rPr>
              <a:t>       and logistics personnel in addition to tactical operations</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4D220BD1C709B48A7E9256660F5A528" ma:contentTypeVersion="0" ma:contentTypeDescription="Create a new document." ma:contentTypeScope="" ma:versionID="f59530a215d687f648c8d85e3adf2469">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F2F32A7B-484D-41D8-B2E1-96DFF97203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082E81CB-8277-4724-B214-644D037E3044}">
  <ds:schemaRefs>
    <ds:schemaRef ds:uri="http://schemas.microsoft.com/sharepoint/v3/contenttype/forms"/>
  </ds:schemaRefs>
</ds:datastoreItem>
</file>

<file path=customXml/itemProps3.xml><?xml version="1.0" encoding="utf-8"?>
<ds:datastoreItem xmlns:ds="http://schemas.openxmlformats.org/officeDocument/2006/customXml" ds:itemID="{B75EB800-1794-4A88-BA8D-4D34A00B001B}">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8805</TotalTime>
  <Words>1722</Words>
  <Application>Microsoft Office PowerPoint</Application>
  <PresentationFormat>On-screen Show (4:3)</PresentationFormat>
  <Paragraphs>574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NTM-A Year in Review  “What a difference a year can make.”</dc:title>
  <dc:creator>Anton Menning</dc:creator>
  <cp:lastModifiedBy>Curtis.McMahan</cp:lastModifiedBy>
  <cp:revision>1385</cp:revision>
  <dcterms:created xsi:type="dcterms:W3CDTF">2010-10-20T16:13:20Z</dcterms:created>
  <dcterms:modified xsi:type="dcterms:W3CDTF">2012-08-23T18:57:45Z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0x010100B4D220BD1C709B48A7E9256660F5A528</vt:lpwstr>
  </property>
</Properties>
</file>