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Override PartName="/ppt/theme/theme4.xml" ContentType="application/vnd.openxmlformats-officedocument.them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slideLayouts/slideLayout10.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60" r:id="rId2"/>
  </p:sldMasterIdLst>
  <p:notesMasterIdLst>
    <p:notesMasterId r:id="rId52"/>
  </p:notesMasterIdLst>
  <p:handoutMasterIdLst>
    <p:handoutMasterId r:id="rId53"/>
  </p:handoutMasterIdLst>
  <p:sldIdLst>
    <p:sldId id="465" r:id="rId3"/>
    <p:sldId id="450" r:id="rId4"/>
    <p:sldId id="451" r:id="rId5"/>
    <p:sldId id="391" r:id="rId6"/>
    <p:sldId id="431" r:id="rId7"/>
    <p:sldId id="433" r:id="rId8"/>
    <p:sldId id="438" r:id="rId9"/>
    <p:sldId id="434" r:id="rId10"/>
    <p:sldId id="455" r:id="rId11"/>
    <p:sldId id="445" r:id="rId12"/>
    <p:sldId id="446" r:id="rId13"/>
    <p:sldId id="458" r:id="rId14"/>
    <p:sldId id="456" r:id="rId15"/>
    <p:sldId id="457" r:id="rId16"/>
    <p:sldId id="460" r:id="rId17"/>
    <p:sldId id="462" r:id="rId18"/>
    <p:sldId id="463" r:id="rId19"/>
    <p:sldId id="464" r:id="rId20"/>
    <p:sldId id="466" r:id="rId21"/>
    <p:sldId id="467" r:id="rId22"/>
    <p:sldId id="468" r:id="rId23"/>
    <p:sldId id="469" r:id="rId24"/>
    <p:sldId id="470" r:id="rId25"/>
    <p:sldId id="471" r:id="rId26"/>
    <p:sldId id="474" r:id="rId27"/>
    <p:sldId id="473" r:id="rId28"/>
    <p:sldId id="477" r:id="rId29"/>
    <p:sldId id="475" r:id="rId30"/>
    <p:sldId id="476" r:id="rId31"/>
    <p:sldId id="478" r:id="rId32"/>
    <p:sldId id="479" r:id="rId33"/>
    <p:sldId id="480" r:id="rId34"/>
    <p:sldId id="481" r:id="rId35"/>
    <p:sldId id="482" r:id="rId36"/>
    <p:sldId id="483" r:id="rId37"/>
    <p:sldId id="485" r:id="rId38"/>
    <p:sldId id="487" r:id="rId39"/>
    <p:sldId id="488" r:id="rId40"/>
    <p:sldId id="489" r:id="rId41"/>
    <p:sldId id="490" r:id="rId42"/>
    <p:sldId id="491" r:id="rId43"/>
    <p:sldId id="492" r:id="rId44"/>
    <p:sldId id="493" r:id="rId45"/>
    <p:sldId id="494" r:id="rId46"/>
    <p:sldId id="495" r:id="rId47"/>
    <p:sldId id="497" r:id="rId48"/>
    <p:sldId id="498" r:id="rId49"/>
    <p:sldId id="499" r:id="rId50"/>
    <p:sldId id="500" r:id="rId51"/>
  </p:sldIdLst>
  <p:sldSz cx="6858000" cy="9144000" type="screen4x3"/>
  <p:notesSz cx="6858000" cy="9190038"/>
  <p:defaultTextStyle>
    <a:defPPr>
      <a:defRPr lang="en-US"/>
    </a:defPPr>
    <a:lvl1pPr algn="l" rtl="0" fontAlgn="base">
      <a:spcBef>
        <a:spcPct val="0"/>
      </a:spcBef>
      <a:spcAft>
        <a:spcPct val="0"/>
      </a:spcAft>
      <a:defRPr sz="1200" b="1" kern="1200">
        <a:solidFill>
          <a:schemeClr val="tx1"/>
        </a:solidFill>
        <a:latin typeface="Times New Roman" pitchFamily="18" charset="0"/>
        <a:ea typeface="+mn-ea"/>
        <a:cs typeface="+mn-cs"/>
      </a:defRPr>
    </a:lvl1pPr>
    <a:lvl2pPr marL="457200" algn="l" rtl="0" fontAlgn="base">
      <a:spcBef>
        <a:spcPct val="0"/>
      </a:spcBef>
      <a:spcAft>
        <a:spcPct val="0"/>
      </a:spcAft>
      <a:defRPr sz="1200" b="1" kern="1200">
        <a:solidFill>
          <a:schemeClr val="tx1"/>
        </a:solidFill>
        <a:latin typeface="Times New Roman" pitchFamily="18" charset="0"/>
        <a:ea typeface="+mn-ea"/>
        <a:cs typeface="+mn-cs"/>
      </a:defRPr>
    </a:lvl2pPr>
    <a:lvl3pPr marL="914400" algn="l" rtl="0" fontAlgn="base">
      <a:spcBef>
        <a:spcPct val="0"/>
      </a:spcBef>
      <a:spcAft>
        <a:spcPct val="0"/>
      </a:spcAft>
      <a:defRPr sz="1200" b="1" kern="1200">
        <a:solidFill>
          <a:schemeClr val="tx1"/>
        </a:solidFill>
        <a:latin typeface="Times New Roman" pitchFamily="18" charset="0"/>
        <a:ea typeface="+mn-ea"/>
        <a:cs typeface="+mn-cs"/>
      </a:defRPr>
    </a:lvl3pPr>
    <a:lvl4pPr marL="1371600" algn="l" rtl="0" fontAlgn="base">
      <a:spcBef>
        <a:spcPct val="0"/>
      </a:spcBef>
      <a:spcAft>
        <a:spcPct val="0"/>
      </a:spcAft>
      <a:defRPr sz="1200" b="1" kern="1200">
        <a:solidFill>
          <a:schemeClr val="tx1"/>
        </a:solidFill>
        <a:latin typeface="Times New Roman" pitchFamily="18" charset="0"/>
        <a:ea typeface="+mn-ea"/>
        <a:cs typeface="+mn-cs"/>
      </a:defRPr>
    </a:lvl4pPr>
    <a:lvl5pPr marL="1828800" algn="l" rtl="0" fontAlgn="base">
      <a:spcBef>
        <a:spcPct val="0"/>
      </a:spcBef>
      <a:spcAft>
        <a:spcPct val="0"/>
      </a:spcAft>
      <a:defRPr sz="1200" b="1" kern="1200">
        <a:solidFill>
          <a:schemeClr val="tx1"/>
        </a:solidFill>
        <a:latin typeface="Times New Roman" pitchFamily="18" charset="0"/>
        <a:ea typeface="+mn-ea"/>
        <a:cs typeface="+mn-cs"/>
      </a:defRPr>
    </a:lvl5pPr>
    <a:lvl6pPr marL="2286000" algn="l" defTabSz="914400" rtl="0" eaLnBrk="1" latinLnBrk="0" hangingPunct="1">
      <a:defRPr sz="1200" b="1" kern="1200">
        <a:solidFill>
          <a:schemeClr val="tx1"/>
        </a:solidFill>
        <a:latin typeface="Times New Roman" pitchFamily="18" charset="0"/>
        <a:ea typeface="+mn-ea"/>
        <a:cs typeface="+mn-cs"/>
      </a:defRPr>
    </a:lvl6pPr>
    <a:lvl7pPr marL="2743200" algn="l" defTabSz="914400" rtl="0" eaLnBrk="1" latinLnBrk="0" hangingPunct="1">
      <a:defRPr sz="1200" b="1" kern="1200">
        <a:solidFill>
          <a:schemeClr val="tx1"/>
        </a:solidFill>
        <a:latin typeface="Times New Roman" pitchFamily="18" charset="0"/>
        <a:ea typeface="+mn-ea"/>
        <a:cs typeface="+mn-cs"/>
      </a:defRPr>
    </a:lvl7pPr>
    <a:lvl8pPr marL="3200400" algn="l" defTabSz="914400" rtl="0" eaLnBrk="1" latinLnBrk="0" hangingPunct="1">
      <a:defRPr sz="1200" b="1" kern="1200">
        <a:solidFill>
          <a:schemeClr val="tx1"/>
        </a:solidFill>
        <a:latin typeface="Times New Roman" pitchFamily="18" charset="0"/>
        <a:ea typeface="+mn-ea"/>
        <a:cs typeface="+mn-cs"/>
      </a:defRPr>
    </a:lvl8pPr>
    <a:lvl9pPr marL="3657600" algn="l" defTabSz="914400" rtl="0" eaLnBrk="1" latinLnBrk="0" hangingPunct="1">
      <a:defRPr sz="1200" b="1"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252" autoAdjust="0"/>
    <p:restoredTop sz="94660"/>
  </p:normalViewPr>
  <p:slideViewPr>
    <p:cSldViewPr snapToGrid="0">
      <p:cViewPr>
        <p:scale>
          <a:sx n="70" d="100"/>
          <a:sy n="70" d="100"/>
        </p:scale>
        <p:origin x="-1712" y="560"/>
      </p:cViewPr>
      <p:guideLst>
        <p:guide orient="horz" pos="2879"/>
        <p:guide pos="216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50" d="100"/>
        <a:sy n="50" d="100"/>
      </p:scale>
      <p:origin x="0" y="0"/>
    </p:cViewPr>
  </p:sorterViewPr>
  <p:notesViewPr>
    <p:cSldViewPr snapToGrid="0">
      <p:cViewPr varScale="1">
        <p:scale>
          <a:sx n="34" d="100"/>
          <a:sy n="34" d="100"/>
        </p:scale>
        <p:origin x="-1421" y="-77"/>
      </p:cViewPr>
      <p:guideLst>
        <p:guide orient="horz" pos="2894"/>
        <p:guide pos="2160"/>
      </p:guideLst>
    </p:cSldViewPr>
  </p:notes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slide" Target="slides/slide48.xml"/><Relationship Id="rId55"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slide" Target="slides/slide39.xml"/><Relationship Id="rId54"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handoutMaster" Target="handoutMasters/handout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theme" Target="theme/theme1.xml"/><Relationship Id="rId8" Type="http://schemas.openxmlformats.org/officeDocument/2006/relationships/slide" Target="slides/slide6.xml"/><Relationship Id="rId51" Type="http://schemas.openxmlformats.org/officeDocument/2006/relationships/slide" Target="slides/slide49.xml"/><Relationship Id="rId3" Type="http://schemas.openxmlformats.org/officeDocument/2006/relationships/slide" Target="slides/slid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0" y="-1588"/>
            <a:ext cx="2971800" cy="460376"/>
          </a:xfrm>
          <a:prstGeom prst="rect">
            <a:avLst/>
          </a:prstGeom>
          <a:noFill/>
          <a:ln w="9525">
            <a:noFill/>
            <a:miter lim="800000"/>
            <a:headEnd/>
            <a:tailEnd/>
          </a:ln>
          <a:effectLst/>
        </p:spPr>
        <p:txBody>
          <a:bodyPr vert="horz" wrap="square" lIns="19050" tIns="0" rIns="19050" bIns="0" numCol="1" anchor="t" anchorCtr="0" compatLnSpc="1">
            <a:prstTxWarp prst="textNoShape">
              <a:avLst/>
            </a:prstTxWarp>
          </a:bodyPr>
          <a:lstStyle>
            <a:lvl1pPr eaLnBrk="0" hangingPunct="0">
              <a:defRPr sz="1000" b="0" i="1" smtClean="0">
                <a:latin typeface="Times New Roman" charset="0"/>
              </a:defRPr>
            </a:lvl1pPr>
          </a:lstStyle>
          <a:p>
            <a:pPr>
              <a:defRPr/>
            </a:pPr>
            <a:endParaRPr lang="en-US"/>
          </a:p>
        </p:txBody>
      </p:sp>
      <p:sp>
        <p:nvSpPr>
          <p:cNvPr id="2051" name="Rectangle 3"/>
          <p:cNvSpPr>
            <a:spLocks noGrp="1" noChangeArrowheads="1"/>
          </p:cNvSpPr>
          <p:nvPr>
            <p:ph type="dt" idx="1"/>
          </p:nvPr>
        </p:nvSpPr>
        <p:spPr bwMode="auto">
          <a:xfrm>
            <a:off x="3886200" y="-1588"/>
            <a:ext cx="2971800" cy="460376"/>
          </a:xfrm>
          <a:prstGeom prst="rect">
            <a:avLst/>
          </a:prstGeom>
          <a:noFill/>
          <a:ln w="9525">
            <a:noFill/>
            <a:miter lim="800000"/>
            <a:headEnd/>
            <a:tailEnd/>
          </a:ln>
          <a:effectLst/>
        </p:spPr>
        <p:txBody>
          <a:bodyPr vert="horz" wrap="square" lIns="19050" tIns="0" rIns="19050" bIns="0" numCol="1" anchor="t" anchorCtr="0" compatLnSpc="1">
            <a:prstTxWarp prst="textNoShape">
              <a:avLst/>
            </a:prstTxWarp>
          </a:bodyPr>
          <a:lstStyle>
            <a:lvl1pPr algn="r" eaLnBrk="0" hangingPunct="0">
              <a:defRPr sz="1000" b="0" i="1" smtClean="0">
                <a:latin typeface="Times New Roman" charset="0"/>
              </a:defRPr>
            </a:lvl1pPr>
          </a:lstStyle>
          <a:p>
            <a:pPr>
              <a:defRPr/>
            </a:pPr>
            <a:endParaRPr lang="en-US"/>
          </a:p>
        </p:txBody>
      </p:sp>
      <p:sp>
        <p:nvSpPr>
          <p:cNvPr id="17412" name="Rectangle 4"/>
          <p:cNvSpPr>
            <a:spLocks noGrp="1" noRot="1" noChangeAspect="1" noChangeArrowheads="1" noTextEdit="1"/>
          </p:cNvSpPr>
          <p:nvPr>
            <p:ph type="sldImg" idx="2"/>
          </p:nvPr>
        </p:nvSpPr>
        <p:spPr bwMode="auto">
          <a:xfrm>
            <a:off x="2143125" y="700088"/>
            <a:ext cx="2571750" cy="3427412"/>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14400" y="4364038"/>
            <a:ext cx="5029200" cy="4135437"/>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0" y="8729663"/>
            <a:ext cx="2971800" cy="460375"/>
          </a:xfrm>
          <a:prstGeom prst="rect">
            <a:avLst/>
          </a:prstGeom>
          <a:noFill/>
          <a:ln w="9525">
            <a:noFill/>
            <a:miter lim="800000"/>
            <a:headEnd/>
            <a:tailEnd/>
          </a:ln>
          <a:effectLst/>
        </p:spPr>
        <p:txBody>
          <a:bodyPr vert="horz" wrap="square" lIns="19050" tIns="0" rIns="19050" bIns="0" numCol="1" anchor="b" anchorCtr="0" compatLnSpc="1">
            <a:prstTxWarp prst="textNoShape">
              <a:avLst/>
            </a:prstTxWarp>
          </a:bodyPr>
          <a:lstStyle>
            <a:lvl1pPr eaLnBrk="0" hangingPunct="0">
              <a:defRPr sz="1000" b="0" i="1" smtClean="0">
                <a:latin typeface="Times New Roman" charset="0"/>
              </a:defRPr>
            </a:lvl1pPr>
          </a:lstStyle>
          <a:p>
            <a:pPr>
              <a:defRPr/>
            </a:pPr>
            <a:endParaRPr lang="en-US"/>
          </a:p>
        </p:txBody>
      </p:sp>
      <p:sp>
        <p:nvSpPr>
          <p:cNvPr id="2055" name="Rectangle 7"/>
          <p:cNvSpPr>
            <a:spLocks noGrp="1" noChangeArrowheads="1"/>
          </p:cNvSpPr>
          <p:nvPr>
            <p:ph type="sldNum" sz="quarter" idx="5"/>
          </p:nvPr>
        </p:nvSpPr>
        <p:spPr bwMode="auto">
          <a:xfrm>
            <a:off x="3886200" y="8729663"/>
            <a:ext cx="2971800" cy="460375"/>
          </a:xfrm>
          <a:prstGeom prst="rect">
            <a:avLst/>
          </a:prstGeom>
          <a:noFill/>
          <a:ln w="9525">
            <a:noFill/>
            <a:miter lim="800000"/>
            <a:headEnd/>
            <a:tailEnd/>
          </a:ln>
          <a:effectLst/>
        </p:spPr>
        <p:txBody>
          <a:bodyPr vert="horz" wrap="square" lIns="19050" tIns="0" rIns="19050" bIns="0" numCol="1" anchor="b" anchorCtr="0" compatLnSpc="1">
            <a:prstTxWarp prst="textNoShape">
              <a:avLst/>
            </a:prstTxWarp>
          </a:bodyPr>
          <a:lstStyle>
            <a:lvl1pPr algn="r" eaLnBrk="0" hangingPunct="0">
              <a:defRPr sz="1000" b="0" i="1" smtClean="0">
                <a:latin typeface="Times New Roman" charset="0"/>
              </a:defRPr>
            </a:lvl1pPr>
          </a:lstStyle>
          <a:p>
            <a:pPr>
              <a:defRPr/>
            </a:pPr>
            <a:fld id="{42C97F00-FCD8-4504-A423-D54BCE517FBA}"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2840038"/>
            <a:ext cx="5829300" cy="1960562"/>
          </a:xfrm>
          <a:prstGeom prst="rect">
            <a:avLst/>
          </a:prstGeom>
        </p:spPr>
        <p:txBody>
          <a:bodyPr/>
          <a:lstStyle/>
          <a:p>
            <a:r>
              <a:rPr lang="en-US" smtClean="0"/>
              <a:t>Click to edit Master title style</a:t>
            </a:r>
            <a:endParaRPr lang="en-US"/>
          </a:p>
        </p:txBody>
      </p:sp>
      <p:sp>
        <p:nvSpPr>
          <p:cNvPr id="3" name="Subtitle 2"/>
          <p:cNvSpPr>
            <a:spLocks noGrp="1"/>
          </p:cNvSpPr>
          <p:nvPr>
            <p:ph type="subTitle" idx="1"/>
          </p:nvPr>
        </p:nvSpPr>
        <p:spPr>
          <a:xfrm>
            <a:off x="1028700" y="5181600"/>
            <a:ext cx="4800600" cy="23368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342900" y="366713"/>
            <a:ext cx="6172200" cy="1524000"/>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342900" y="2133600"/>
            <a:ext cx="6172200" cy="6034088"/>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72050" y="366713"/>
            <a:ext cx="1543050" cy="7800975"/>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342900" y="366713"/>
            <a:ext cx="4476750" cy="780097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2840038"/>
            <a:ext cx="5829300" cy="1960562"/>
          </a:xfrm>
        </p:spPr>
        <p:txBody>
          <a:bodyPr/>
          <a:lstStyle>
            <a:lvl1pPr>
              <a:defRPr>
                <a:latin typeface="Arial" pitchFamily="34" charset="0"/>
                <a:cs typeface="Arial" pitchFamily="34" charset="0"/>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latin typeface="Arial" pitchFamily="34" charset="0"/>
                <a:cs typeface="Arial"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p>
            <a:fld id="{C0646107-8E0C-46F9-9B32-B4CF5C4AB466}" type="datetimeFigureOut">
              <a:rPr lang="en-US" smtClean="0"/>
              <a:pPr/>
              <a:t>5/3/2012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95E0766-ADC8-4B5E-9AD3-8119FD6023AC}" type="slidenum">
              <a:rPr lang="en-US" smtClean="0"/>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0646107-8E0C-46F9-9B32-B4CF5C4AB466}" type="datetimeFigureOut">
              <a:rPr lang="en-US" smtClean="0"/>
              <a:pPr/>
              <a:t>5/3/2012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95E0766-ADC8-4B5E-9AD3-8119FD6023AC}" type="slidenum">
              <a:rPr lang="en-US" smtClean="0"/>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1338" y="5875338"/>
            <a:ext cx="5829300" cy="1816100"/>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541338" y="3875088"/>
            <a:ext cx="5829300" cy="200025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0646107-8E0C-46F9-9B32-B4CF5C4AB466}" type="datetimeFigureOut">
              <a:rPr lang="en-US" smtClean="0"/>
              <a:pPr/>
              <a:t>5/3/2012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95E0766-ADC8-4B5E-9AD3-8119FD6023AC}" type="slidenum">
              <a:rPr lang="en-US" smtClean="0"/>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42900" y="2133600"/>
            <a:ext cx="3009900" cy="60340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3505200" y="2133600"/>
            <a:ext cx="3009900" cy="60340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0646107-8E0C-46F9-9B32-B4CF5C4AB466}" type="datetimeFigureOut">
              <a:rPr lang="en-US" smtClean="0"/>
              <a:pPr/>
              <a:t>5/3/2012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95E0766-ADC8-4B5E-9AD3-8119FD6023AC}" type="slidenum">
              <a:rPr lang="en-US" smtClean="0"/>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342900" y="2046288"/>
            <a:ext cx="3030538" cy="85407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42900" y="2900363"/>
            <a:ext cx="3030538" cy="52673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3484563" y="2046288"/>
            <a:ext cx="3030537" cy="85407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3484563" y="2900363"/>
            <a:ext cx="3030537" cy="52673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0646107-8E0C-46F9-9B32-B4CF5C4AB466}" type="datetimeFigureOut">
              <a:rPr lang="en-US" smtClean="0"/>
              <a:pPr/>
              <a:t>5/3/2012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95E0766-ADC8-4B5E-9AD3-8119FD6023AC}" type="slidenum">
              <a:rPr lang="en-US" smtClean="0"/>
              <a:pPr/>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0646107-8E0C-46F9-9B32-B4CF5C4AB466}" type="datetimeFigureOut">
              <a:rPr lang="en-US" smtClean="0"/>
              <a:pPr/>
              <a:t>5/3/2012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95E0766-ADC8-4B5E-9AD3-8119FD6023AC}" type="slidenum">
              <a:rPr lang="en-US" smtClean="0"/>
              <a:pPr/>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0646107-8E0C-46F9-9B32-B4CF5C4AB466}" type="datetimeFigureOut">
              <a:rPr lang="en-US" smtClean="0"/>
              <a:pPr/>
              <a:t>5/3/2012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95E0766-ADC8-4B5E-9AD3-8119FD6023AC}" type="slidenum">
              <a:rPr lang="en-US" smtClean="0"/>
              <a:pPr/>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2900" y="363538"/>
            <a:ext cx="2255838" cy="154940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2681288" y="363538"/>
            <a:ext cx="3833812" cy="780415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342900" y="1912938"/>
            <a:ext cx="2255838" cy="62547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0646107-8E0C-46F9-9B32-B4CF5C4AB466}" type="datetimeFigureOut">
              <a:rPr lang="en-US" smtClean="0"/>
              <a:pPr/>
              <a:t>5/3/2012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95E0766-ADC8-4B5E-9AD3-8119FD6023AC}"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42900" y="366713"/>
            <a:ext cx="6172200" cy="152400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342900" y="2133600"/>
            <a:ext cx="6172200" cy="6034088"/>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344613" y="6400800"/>
            <a:ext cx="4114800" cy="755650"/>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344613" y="81756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344613" y="7156450"/>
            <a:ext cx="4114800" cy="10731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0646107-8E0C-46F9-9B32-B4CF5C4AB466}" type="datetimeFigureOut">
              <a:rPr lang="en-US" smtClean="0"/>
              <a:pPr/>
              <a:t>5/3/2012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95E0766-ADC8-4B5E-9AD3-8119FD6023AC}" type="slidenum">
              <a:rPr lang="en-US" smtClean="0"/>
              <a:pPr/>
              <a:t>‹#›</a:t>
            </a:fld>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0646107-8E0C-46F9-9B32-B4CF5C4AB466}" type="datetimeFigureOut">
              <a:rPr lang="en-US" smtClean="0"/>
              <a:pPr/>
              <a:t>5/3/2012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95E0766-ADC8-4B5E-9AD3-8119FD6023AC}" type="slidenum">
              <a:rPr lang="en-US" smtClean="0"/>
              <a:pPr/>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72050" y="366713"/>
            <a:ext cx="1543050" cy="780097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342900" y="366713"/>
            <a:ext cx="4476750" cy="780097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0646107-8E0C-46F9-9B32-B4CF5C4AB466}" type="datetimeFigureOut">
              <a:rPr lang="en-US" smtClean="0"/>
              <a:pPr/>
              <a:t>5/3/2012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95E0766-ADC8-4B5E-9AD3-8119FD6023AC}"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1338" y="5875338"/>
            <a:ext cx="5829300" cy="1816100"/>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541338" y="3875088"/>
            <a:ext cx="5829300" cy="2000250"/>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342900" y="366713"/>
            <a:ext cx="6172200" cy="15240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342900" y="2133600"/>
            <a:ext cx="3009900" cy="6034088"/>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3505200" y="2133600"/>
            <a:ext cx="3009900" cy="6034088"/>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42900" y="366713"/>
            <a:ext cx="6172200" cy="15240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342900" y="2046288"/>
            <a:ext cx="3030538" cy="854075"/>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42900" y="2900363"/>
            <a:ext cx="3030538" cy="5267325"/>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3484563" y="2046288"/>
            <a:ext cx="3030537" cy="854075"/>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3484563" y="2900363"/>
            <a:ext cx="3030537" cy="5267325"/>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342900" y="366713"/>
            <a:ext cx="6172200" cy="1524000"/>
          </a:xfrm>
          <a:prstGeom prst="rect">
            <a:avLst/>
          </a:prstGeom>
        </p:spPr>
        <p:txBody>
          <a:body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2900" y="363538"/>
            <a:ext cx="2255838" cy="1549400"/>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2681288" y="363538"/>
            <a:ext cx="3833812" cy="7804150"/>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342900" y="1912938"/>
            <a:ext cx="2255838" cy="6254750"/>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344613" y="6400800"/>
            <a:ext cx="4114800" cy="755650"/>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344613" y="817563"/>
            <a:ext cx="4114800" cy="54864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344613" y="7156450"/>
            <a:ext cx="4114800" cy="1073150"/>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47" name="Rectangle 23"/>
          <p:cNvSpPr>
            <a:spLocks noChangeArrowheads="1"/>
          </p:cNvSpPr>
          <p:nvPr userDrawn="1"/>
        </p:nvSpPr>
        <p:spPr bwMode="auto">
          <a:xfrm>
            <a:off x="241300" y="41275"/>
            <a:ext cx="6375400" cy="8929688"/>
          </a:xfrm>
          <a:prstGeom prst="rect">
            <a:avLst/>
          </a:prstGeom>
          <a:noFill/>
          <a:ln w="25400">
            <a:solidFill>
              <a:schemeClr val="tx1"/>
            </a:solidFill>
            <a:miter lim="800000"/>
            <a:headEnd/>
            <a:tailEnd/>
          </a:ln>
          <a:effectLst/>
        </p:spPr>
        <p:txBody>
          <a:bodyPr wrap="none" anchor="ctr"/>
          <a:lstStyle/>
          <a:p>
            <a:pPr>
              <a:defRPr/>
            </a:pPr>
            <a:endParaRPr lang="en-US">
              <a:latin typeface="Times New Roman" charset="0"/>
            </a:endParaRPr>
          </a:p>
        </p:txBody>
      </p:sp>
      <p:sp>
        <p:nvSpPr>
          <p:cNvPr id="1048" name="Line 24"/>
          <p:cNvSpPr>
            <a:spLocks noChangeShapeType="1"/>
          </p:cNvSpPr>
          <p:nvPr userDrawn="1"/>
        </p:nvSpPr>
        <p:spPr bwMode="auto">
          <a:xfrm>
            <a:off x="241300" y="892175"/>
            <a:ext cx="63881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charset="0"/>
            </a:endParaRPr>
          </a:p>
        </p:txBody>
      </p:sp>
      <p:sp>
        <p:nvSpPr>
          <p:cNvPr id="1049" name="Line 25"/>
          <p:cNvSpPr>
            <a:spLocks noChangeShapeType="1"/>
          </p:cNvSpPr>
          <p:nvPr userDrawn="1"/>
        </p:nvSpPr>
        <p:spPr bwMode="auto">
          <a:xfrm>
            <a:off x="241300" y="1363663"/>
            <a:ext cx="63881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charset="0"/>
            </a:endParaRPr>
          </a:p>
        </p:txBody>
      </p:sp>
      <p:sp>
        <p:nvSpPr>
          <p:cNvPr id="1050" name="Line 26"/>
          <p:cNvSpPr>
            <a:spLocks noChangeShapeType="1"/>
          </p:cNvSpPr>
          <p:nvPr userDrawn="1"/>
        </p:nvSpPr>
        <p:spPr bwMode="auto">
          <a:xfrm>
            <a:off x="241300" y="1677988"/>
            <a:ext cx="63881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charset="0"/>
            </a:endParaRPr>
          </a:p>
        </p:txBody>
      </p:sp>
      <p:sp>
        <p:nvSpPr>
          <p:cNvPr id="1051" name="Line 27"/>
          <p:cNvSpPr>
            <a:spLocks noChangeShapeType="1"/>
          </p:cNvSpPr>
          <p:nvPr userDrawn="1"/>
        </p:nvSpPr>
        <p:spPr bwMode="auto">
          <a:xfrm>
            <a:off x="6324600" y="1376363"/>
            <a:ext cx="0" cy="760730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charset="0"/>
            </a:endParaRPr>
          </a:p>
        </p:txBody>
      </p:sp>
      <p:sp>
        <p:nvSpPr>
          <p:cNvPr id="1052" name="Line 28"/>
          <p:cNvSpPr>
            <a:spLocks noChangeShapeType="1"/>
          </p:cNvSpPr>
          <p:nvPr userDrawn="1"/>
        </p:nvSpPr>
        <p:spPr bwMode="auto">
          <a:xfrm>
            <a:off x="6019800" y="1376363"/>
            <a:ext cx="0" cy="760730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charset="0"/>
            </a:endParaRPr>
          </a:p>
        </p:txBody>
      </p:sp>
      <p:sp>
        <p:nvSpPr>
          <p:cNvPr id="1053" name="Line 29"/>
          <p:cNvSpPr>
            <a:spLocks noChangeShapeType="1"/>
          </p:cNvSpPr>
          <p:nvPr userDrawn="1"/>
        </p:nvSpPr>
        <p:spPr bwMode="auto">
          <a:xfrm>
            <a:off x="5715000" y="1376363"/>
            <a:ext cx="0" cy="760730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charset="0"/>
            </a:endParaRPr>
          </a:p>
        </p:txBody>
      </p:sp>
      <p:sp>
        <p:nvSpPr>
          <p:cNvPr id="1054" name="Rectangle 30"/>
          <p:cNvSpPr>
            <a:spLocks noChangeArrowheads="1"/>
          </p:cNvSpPr>
          <p:nvPr userDrawn="1"/>
        </p:nvSpPr>
        <p:spPr bwMode="auto">
          <a:xfrm>
            <a:off x="955675" y="0"/>
            <a:ext cx="2497138" cy="396875"/>
          </a:xfrm>
          <a:prstGeom prst="rect">
            <a:avLst/>
          </a:prstGeom>
          <a:noFill/>
          <a:ln w="9525">
            <a:noFill/>
            <a:miter lim="800000"/>
            <a:headEnd/>
            <a:tailEnd/>
          </a:ln>
          <a:effectLst/>
        </p:spPr>
        <p:txBody>
          <a:bodyPr wrap="none" lIns="92075" tIns="46038" rIns="92075" bIns="46038">
            <a:spAutoFit/>
          </a:bodyPr>
          <a:lstStyle/>
          <a:p>
            <a:pPr algn="ctr" eaLnBrk="0" hangingPunct="0">
              <a:defRPr/>
            </a:pPr>
            <a:r>
              <a:rPr lang="en-US" sz="1000" dirty="0">
                <a:latin typeface="Times New Roman" charset="0"/>
              </a:rPr>
              <a:t>1 AD PAM 1-201</a:t>
            </a:r>
          </a:p>
          <a:p>
            <a:pPr algn="ctr" eaLnBrk="0" hangingPunct="0">
              <a:defRPr/>
            </a:pPr>
            <a:r>
              <a:rPr lang="en-US" sz="1000" dirty="0">
                <a:latin typeface="Times New Roman" charset="0"/>
              </a:rPr>
              <a:t>COMMAND INSPECTION CHECKLIST</a:t>
            </a:r>
          </a:p>
        </p:txBody>
      </p:sp>
      <p:sp>
        <p:nvSpPr>
          <p:cNvPr id="1055" name="Rectangle 31"/>
          <p:cNvSpPr>
            <a:spLocks noChangeArrowheads="1"/>
          </p:cNvSpPr>
          <p:nvPr userDrawn="1"/>
        </p:nvSpPr>
        <p:spPr bwMode="auto">
          <a:xfrm>
            <a:off x="4379913" y="19050"/>
            <a:ext cx="1565275" cy="244475"/>
          </a:xfrm>
          <a:prstGeom prst="rect">
            <a:avLst/>
          </a:prstGeom>
          <a:noFill/>
          <a:ln w="9525">
            <a:noFill/>
            <a:miter lim="800000"/>
            <a:headEnd/>
            <a:tailEnd/>
          </a:ln>
          <a:effectLst/>
        </p:spPr>
        <p:txBody>
          <a:bodyPr wrap="none" lIns="92075" tIns="46038" rIns="92075" bIns="46038">
            <a:spAutoFit/>
          </a:bodyPr>
          <a:lstStyle/>
          <a:p>
            <a:pPr algn="ctr" eaLnBrk="0" hangingPunct="0">
              <a:defRPr/>
            </a:pPr>
            <a:r>
              <a:rPr lang="en-US" sz="1000">
                <a:latin typeface="Times New Roman" charset="0"/>
              </a:rPr>
              <a:t>DATE OF INSPECTION</a:t>
            </a:r>
          </a:p>
        </p:txBody>
      </p:sp>
      <p:grpSp>
        <p:nvGrpSpPr>
          <p:cNvPr id="1035" name="Group 32"/>
          <p:cNvGrpSpPr>
            <a:grpSpLocks/>
          </p:cNvGrpSpPr>
          <p:nvPr userDrawn="1"/>
        </p:nvGrpSpPr>
        <p:grpSpPr bwMode="auto">
          <a:xfrm>
            <a:off x="241300" y="41275"/>
            <a:ext cx="6388100" cy="300038"/>
            <a:chOff x="152" y="152"/>
            <a:chExt cx="4024" cy="184"/>
          </a:xfrm>
        </p:grpSpPr>
        <p:sp>
          <p:nvSpPr>
            <p:cNvPr id="1057" name="Line 33"/>
            <p:cNvSpPr>
              <a:spLocks noChangeShapeType="1"/>
            </p:cNvSpPr>
            <p:nvPr/>
          </p:nvSpPr>
          <p:spPr bwMode="auto">
            <a:xfrm>
              <a:off x="152" y="336"/>
              <a:ext cx="4024"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charset="0"/>
              </a:endParaRPr>
            </a:p>
          </p:txBody>
        </p:sp>
        <p:sp>
          <p:nvSpPr>
            <p:cNvPr id="1058" name="Line 34"/>
            <p:cNvSpPr>
              <a:spLocks noChangeShapeType="1"/>
            </p:cNvSpPr>
            <p:nvPr/>
          </p:nvSpPr>
          <p:spPr bwMode="auto">
            <a:xfrm>
              <a:off x="2544" y="152"/>
              <a:ext cx="0" cy="184"/>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charset="0"/>
              </a:endParaRPr>
            </a:p>
          </p:txBody>
        </p:sp>
      </p:grpSp>
      <p:sp>
        <p:nvSpPr>
          <p:cNvPr id="1059" name="Rectangle 35"/>
          <p:cNvSpPr>
            <a:spLocks noChangeArrowheads="1"/>
          </p:cNvSpPr>
          <p:nvPr userDrawn="1"/>
        </p:nvSpPr>
        <p:spPr bwMode="auto">
          <a:xfrm>
            <a:off x="374650" y="333375"/>
            <a:ext cx="2862263" cy="244475"/>
          </a:xfrm>
          <a:prstGeom prst="rect">
            <a:avLst/>
          </a:prstGeom>
          <a:noFill/>
          <a:ln w="9525">
            <a:noFill/>
            <a:miter lim="800000"/>
            <a:headEnd/>
            <a:tailEnd/>
          </a:ln>
          <a:effectLst/>
        </p:spPr>
        <p:txBody>
          <a:bodyPr wrap="none" lIns="92075" tIns="46038" rIns="92075" bIns="46038">
            <a:spAutoFit/>
          </a:bodyPr>
          <a:lstStyle/>
          <a:p>
            <a:pPr algn="ctr" eaLnBrk="0" hangingPunct="0">
              <a:defRPr/>
            </a:pPr>
            <a:r>
              <a:rPr lang="en-US" sz="1000">
                <a:latin typeface="Times New Roman" charset="0"/>
              </a:rPr>
              <a:t> FUNCTIONAL AREA/SUBORDINATE AREA:</a:t>
            </a:r>
          </a:p>
        </p:txBody>
      </p:sp>
      <p:sp>
        <p:nvSpPr>
          <p:cNvPr id="1060" name="Line 36"/>
          <p:cNvSpPr>
            <a:spLocks noChangeShapeType="1"/>
          </p:cNvSpPr>
          <p:nvPr userDrawn="1"/>
        </p:nvSpPr>
        <p:spPr bwMode="auto">
          <a:xfrm>
            <a:off x="3581400" y="355600"/>
            <a:ext cx="0" cy="536575"/>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charset="0"/>
            </a:endParaRPr>
          </a:p>
        </p:txBody>
      </p:sp>
      <p:sp>
        <p:nvSpPr>
          <p:cNvPr id="1061" name="Rectangle 37"/>
          <p:cNvSpPr>
            <a:spLocks noChangeArrowheads="1"/>
          </p:cNvSpPr>
          <p:nvPr userDrawn="1"/>
        </p:nvSpPr>
        <p:spPr bwMode="auto">
          <a:xfrm>
            <a:off x="3641725" y="323850"/>
            <a:ext cx="1635125" cy="244475"/>
          </a:xfrm>
          <a:prstGeom prst="rect">
            <a:avLst/>
          </a:prstGeom>
          <a:noFill/>
          <a:ln w="9525">
            <a:noFill/>
            <a:miter lim="800000"/>
            <a:headEnd/>
            <a:tailEnd/>
          </a:ln>
          <a:effectLst/>
        </p:spPr>
        <p:txBody>
          <a:bodyPr wrap="none" lIns="92075" tIns="46038" rIns="92075" bIns="46038">
            <a:spAutoFit/>
          </a:bodyPr>
          <a:lstStyle/>
          <a:p>
            <a:pPr eaLnBrk="0" hangingPunct="0">
              <a:defRPr/>
            </a:pPr>
            <a:r>
              <a:rPr lang="en-US" sz="1000">
                <a:latin typeface="Times New Roman" charset="0"/>
              </a:rPr>
              <a:t>CHECKLIST EFF DATE:</a:t>
            </a:r>
          </a:p>
        </p:txBody>
      </p:sp>
      <p:sp>
        <p:nvSpPr>
          <p:cNvPr id="1062" name="Line 38"/>
          <p:cNvSpPr>
            <a:spLocks noChangeShapeType="1"/>
          </p:cNvSpPr>
          <p:nvPr userDrawn="1"/>
        </p:nvSpPr>
        <p:spPr bwMode="auto">
          <a:xfrm>
            <a:off x="5410200" y="355600"/>
            <a:ext cx="0" cy="536575"/>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charset="0"/>
            </a:endParaRPr>
          </a:p>
        </p:txBody>
      </p:sp>
      <p:sp>
        <p:nvSpPr>
          <p:cNvPr id="1063" name="Rectangle 39"/>
          <p:cNvSpPr>
            <a:spLocks noChangeArrowheads="1"/>
          </p:cNvSpPr>
          <p:nvPr userDrawn="1"/>
        </p:nvSpPr>
        <p:spPr bwMode="auto">
          <a:xfrm>
            <a:off x="5699125" y="341313"/>
            <a:ext cx="727075" cy="409575"/>
          </a:xfrm>
          <a:prstGeom prst="rect">
            <a:avLst/>
          </a:prstGeom>
          <a:noFill/>
          <a:ln w="9525">
            <a:noFill/>
            <a:miter lim="800000"/>
            <a:headEnd/>
            <a:tailEnd/>
          </a:ln>
          <a:effectLst/>
        </p:spPr>
        <p:txBody>
          <a:bodyPr wrap="none" anchor="ctr"/>
          <a:lstStyle/>
          <a:p>
            <a:pPr>
              <a:defRPr/>
            </a:pPr>
            <a:endParaRPr lang="en-US">
              <a:latin typeface="Times New Roman" charset="0"/>
            </a:endParaRPr>
          </a:p>
        </p:txBody>
      </p:sp>
      <p:sp>
        <p:nvSpPr>
          <p:cNvPr id="1064" name="Rectangle 40"/>
          <p:cNvSpPr>
            <a:spLocks noChangeArrowheads="1"/>
          </p:cNvSpPr>
          <p:nvPr userDrawn="1"/>
        </p:nvSpPr>
        <p:spPr bwMode="auto">
          <a:xfrm>
            <a:off x="5699125" y="1433513"/>
            <a:ext cx="381000" cy="244475"/>
          </a:xfrm>
          <a:prstGeom prst="rect">
            <a:avLst/>
          </a:prstGeom>
          <a:noFill/>
          <a:ln w="9525">
            <a:noFill/>
            <a:miter lim="800000"/>
            <a:headEnd/>
            <a:tailEnd/>
          </a:ln>
          <a:effectLst/>
        </p:spPr>
        <p:txBody>
          <a:bodyPr wrap="none" lIns="92075" tIns="46038" rIns="92075" bIns="46038">
            <a:spAutoFit/>
          </a:bodyPr>
          <a:lstStyle/>
          <a:p>
            <a:pPr eaLnBrk="0" hangingPunct="0">
              <a:defRPr/>
            </a:pPr>
            <a:r>
              <a:rPr lang="en-US" sz="1000">
                <a:latin typeface="Times New Roman" charset="0"/>
              </a:rPr>
              <a:t>GO</a:t>
            </a:r>
          </a:p>
        </p:txBody>
      </p:sp>
      <p:sp>
        <p:nvSpPr>
          <p:cNvPr id="1065" name="Rectangle 41"/>
          <p:cNvSpPr>
            <a:spLocks noChangeArrowheads="1"/>
          </p:cNvSpPr>
          <p:nvPr userDrawn="1"/>
        </p:nvSpPr>
        <p:spPr bwMode="auto">
          <a:xfrm>
            <a:off x="6003925" y="1433513"/>
            <a:ext cx="374650" cy="244475"/>
          </a:xfrm>
          <a:prstGeom prst="rect">
            <a:avLst/>
          </a:prstGeom>
          <a:noFill/>
          <a:ln w="9525">
            <a:noFill/>
            <a:miter lim="800000"/>
            <a:headEnd/>
            <a:tailEnd/>
          </a:ln>
          <a:effectLst/>
        </p:spPr>
        <p:txBody>
          <a:bodyPr wrap="none" lIns="92075" tIns="46038" rIns="92075" bIns="46038">
            <a:spAutoFit/>
          </a:bodyPr>
          <a:lstStyle/>
          <a:p>
            <a:pPr eaLnBrk="0" hangingPunct="0">
              <a:defRPr/>
            </a:pPr>
            <a:r>
              <a:rPr lang="en-US" sz="1000">
                <a:latin typeface="Times New Roman" charset="0"/>
              </a:rPr>
              <a:t>NG</a:t>
            </a:r>
          </a:p>
        </p:txBody>
      </p:sp>
      <p:sp>
        <p:nvSpPr>
          <p:cNvPr id="1066" name="Rectangle 42"/>
          <p:cNvSpPr>
            <a:spLocks noChangeArrowheads="1"/>
          </p:cNvSpPr>
          <p:nvPr userDrawn="1"/>
        </p:nvSpPr>
        <p:spPr bwMode="auto">
          <a:xfrm>
            <a:off x="6308725" y="1433513"/>
            <a:ext cx="368300" cy="244475"/>
          </a:xfrm>
          <a:prstGeom prst="rect">
            <a:avLst/>
          </a:prstGeom>
          <a:noFill/>
          <a:ln w="9525">
            <a:noFill/>
            <a:miter lim="800000"/>
            <a:headEnd/>
            <a:tailEnd/>
          </a:ln>
          <a:effectLst/>
        </p:spPr>
        <p:txBody>
          <a:bodyPr wrap="none" lIns="92075" tIns="46038" rIns="92075" bIns="46038">
            <a:spAutoFit/>
          </a:bodyPr>
          <a:lstStyle/>
          <a:p>
            <a:pPr eaLnBrk="0" hangingPunct="0">
              <a:defRPr/>
            </a:pPr>
            <a:r>
              <a:rPr lang="en-US" sz="1000">
                <a:latin typeface="Times New Roman" charset="0"/>
              </a:rPr>
              <a:t>NA</a:t>
            </a:r>
          </a:p>
        </p:txBody>
      </p:sp>
      <p:sp>
        <p:nvSpPr>
          <p:cNvPr id="1067" name="Rectangle 43"/>
          <p:cNvSpPr>
            <a:spLocks noChangeArrowheads="1"/>
          </p:cNvSpPr>
          <p:nvPr userDrawn="1"/>
        </p:nvSpPr>
        <p:spPr bwMode="auto">
          <a:xfrm>
            <a:off x="2374900" y="1414463"/>
            <a:ext cx="522288" cy="244475"/>
          </a:xfrm>
          <a:prstGeom prst="rect">
            <a:avLst/>
          </a:prstGeom>
          <a:noFill/>
          <a:ln w="9525">
            <a:noFill/>
            <a:miter lim="800000"/>
            <a:headEnd/>
            <a:tailEnd/>
          </a:ln>
          <a:effectLst/>
        </p:spPr>
        <p:txBody>
          <a:bodyPr wrap="none" lIns="92075" tIns="46038" rIns="92075" bIns="46038">
            <a:spAutoFit/>
          </a:bodyPr>
          <a:lstStyle/>
          <a:p>
            <a:pPr eaLnBrk="0" hangingPunct="0">
              <a:defRPr/>
            </a:pPr>
            <a:r>
              <a:rPr lang="en-US" sz="1000">
                <a:latin typeface="Times New Roman" charset="0"/>
              </a:rPr>
              <a:t>ITEM</a:t>
            </a:r>
          </a:p>
        </p:txBody>
      </p:sp>
      <p:sp>
        <p:nvSpPr>
          <p:cNvPr id="1068" name="Rectangle 44"/>
          <p:cNvSpPr>
            <a:spLocks noChangeArrowheads="1"/>
          </p:cNvSpPr>
          <p:nvPr userDrawn="1"/>
        </p:nvSpPr>
        <p:spPr bwMode="auto">
          <a:xfrm>
            <a:off x="520700" y="874713"/>
            <a:ext cx="2133600" cy="549275"/>
          </a:xfrm>
          <a:prstGeom prst="rect">
            <a:avLst/>
          </a:prstGeom>
          <a:noFill/>
          <a:ln w="9525">
            <a:noFill/>
            <a:miter lim="800000"/>
            <a:headEnd/>
            <a:tailEnd/>
          </a:ln>
          <a:effectLst/>
        </p:spPr>
        <p:txBody>
          <a:bodyPr wrap="none" lIns="92075" tIns="46038" rIns="92075" bIns="46038">
            <a:spAutoFit/>
          </a:bodyPr>
          <a:lstStyle/>
          <a:p>
            <a:pPr algn="ctr" eaLnBrk="0" hangingPunct="0">
              <a:defRPr/>
            </a:pPr>
            <a:r>
              <a:rPr lang="en-US" sz="1000">
                <a:latin typeface="Times New Roman" charset="0"/>
              </a:rPr>
              <a:t>  INSPECTION OFFICE/AGENCY</a:t>
            </a:r>
          </a:p>
          <a:p>
            <a:pPr algn="ctr" eaLnBrk="0" hangingPunct="0">
              <a:defRPr/>
            </a:pPr>
            <a:endParaRPr lang="en-US" sz="1000" b="0">
              <a:latin typeface="Times New Roman" charset="0"/>
            </a:endParaRPr>
          </a:p>
          <a:p>
            <a:pPr algn="ctr" eaLnBrk="0" hangingPunct="0">
              <a:defRPr/>
            </a:pPr>
            <a:endParaRPr lang="en-US" sz="1000" b="0">
              <a:latin typeface="Times New Roman" charset="0"/>
            </a:endParaRPr>
          </a:p>
        </p:txBody>
      </p:sp>
      <p:sp>
        <p:nvSpPr>
          <p:cNvPr id="1069" name="Line 45"/>
          <p:cNvSpPr>
            <a:spLocks noChangeShapeType="1"/>
          </p:cNvSpPr>
          <p:nvPr userDrawn="1"/>
        </p:nvSpPr>
        <p:spPr bwMode="auto">
          <a:xfrm>
            <a:off x="3124200" y="904875"/>
            <a:ext cx="0" cy="458788"/>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charset="0"/>
            </a:endParaRPr>
          </a:p>
        </p:txBody>
      </p:sp>
      <p:sp>
        <p:nvSpPr>
          <p:cNvPr id="1070" name="Rectangle 46"/>
          <p:cNvSpPr>
            <a:spLocks noChangeArrowheads="1"/>
          </p:cNvSpPr>
          <p:nvPr userDrawn="1"/>
        </p:nvSpPr>
        <p:spPr bwMode="auto">
          <a:xfrm>
            <a:off x="3476625" y="882650"/>
            <a:ext cx="2706688" cy="244475"/>
          </a:xfrm>
          <a:prstGeom prst="rect">
            <a:avLst/>
          </a:prstGeom>
          <a:noFill/>
          <a:ln w="9525">
            <a:noFill/>
            <a:miter lim="800000"/>
            <a:headEnd/>
            <a:tailEnd/>
          </a:ln>
          <a:effectLst/>
        </p:spPr>
        <p:txBody>
          <a:bodyPr wrap="none" lIns="92075" tIns="46038" rIns="92075" bIns="46038">
            <a:spAutoFit/>
          </a:bodyPr>
          <a:lstStyle/>
          <a:p>
            <a:pPr eaLnBrk="0" hangingPunct="0">
              <a:defRPr/>
            </a:pPr>
            <a:r>
              <a:rPr lang="en-US" sz="1000">
                <a:latin typeface="Times New Roman" charset="0"/>
              </a:rPr>
              <a:t>INSPECTOR’S  NAME &amp; PHONE NUMBER</a:t>
            </a:r>
          </a:p>
        </p:txBody>
      </p:sp>
      <p:sp>
        <p:nvSpPr>
          <p:cNvPr id="1071" name="Rectangle 47"/>
          <p:cNvSpPr>
            <a:spLocks noChangeArrowheads="1"/>
          </p:cNvSpPr>
          <p:nvPr userDrawn="1"/>
        </p:nvSpPr>
        <p:spPr bwMode="auto">
          <a:xfrm>
            <a:off x="5676900" y="322263"/>
            <a:ext cx="828675" cy="396875"/>
          </a:xfrm>
          <a:prstGeom prst="rect">
            <a:avLst/>
          </a:prstGeom>
          <a:noFill/>
          <a:ln w="9525">
            <a:noFill/>
            <a:miter lim="800000"/>
            <a:headEnd/>
            <a:tailEnd/>
          </a:ln>
          <a:effectLst/>
        </p:spPr>
        <p:txBody>
          <a:bodyPr lIns="92075" tIns="46038" rIns="92075" bIns="46038">
            <a:spAutoFit/>
          </a:bodyPr>
          <a:lstStyle/>
          <a:p>
            <a:pPr eaLnBrk="0" hangingPunct="0">
              <a:defRPr/>
            </a:pPr>
            <a:r>
              <a:rPr lang="en-US" sz="1000">
                <a:latin typeface="Times New Roman" charset="0"/>
              </a:rPr>
              <a:t>   PAGE</a:t>
            </a:r>
          </a:p>
          <a:p>
            <a:pPr eaLnBrk="0" hangingPunct="0">
              <a:defRPr/>
            </a:pPr>
            <a:r>
              <a:rPr lang="en-US" sz="1000" b="0">
                <a:latin typeface="Times New Roman" charset="0"/>
              </a:rPr>
              <a:t> </a:t>
            </a:r>
          </a:p>
        </p:txBody>
      </p:sp>
      <p:sp>
        <p:nvSpPr>
          <p:cNvPr id="1072" name="Rectangle 48"/>
          <p:cNvSpPr>
            <a:spLocks noChangeArrowheads="1"/>
          </p:cNvSpPr>
          <p:nvPr userDrawn="1"/>
        </p:nvSpPr>
        <p:spPr bwMode="auto">
          <a:xfrm>
            <a:off x="212725" y="1646238"/>
            <a:ext cx="2292350" cy="471487"/>
          </a:xfrm>
          <a:prstGeom prst="rect">
            <a:avLst/>
          </a:prstGeom>
          <a:noFill/>
          <a:ln w="9525">
            <a:noFill/>
            <a:miter lim="800000"/>
            <a:headEnd/>
            <a:tailEnd/>
          </a:ln>
          <a:effectLst/>
        </p:spPr>
        <p:txBody>
          <a:bodyPr wrap="none" anchor="ctr"/>
          <a:lstStyle/>
          <a:p>
            <a:pPr>
              <a:defRPr/>
            </a:pPr>
            <a:endParaRPr lang="en-US">
              <a:latin typeface="Times New Roman" charset="0"/>
            </a:endParaRPr>
          </a:p>
        </p:txBody>
      </p:sp>
      <p:sp>
        <p:nvSpPr>
          <p:cNvPr id="1073" name="Rectangle 49"/>
          <p:cNvSpPr>
            <a:spLocks noChangeArrowheads="1"/>
          </p:cNvSpPr>
          <p:nvPr userDrawn="1"/>
        </p:nvSpPr>
        <p:spPr bwMode="auto">
          <a:xfrm>
            <a:off x="206375" y="8967788"/>
            <a:ext cx="2473325" cy="244475"/>
          </a:xfrm>
          <a:prstGeom prst="rect">
            <a:avLst/>
          </a:prstGeom>
          <a:noFill/>
          <a:ln w="9525">
            <a:noFill/>
            <a:miter lim="800000"/>
            <a:headEnd/>
            <a:tailEnd/>
          </a:ln>
          <a:effectLst/>
        </p:spPr>
        <p:txBody>
          <a:bodyPr wrap="none" lIns="92075" tIns="46038" rIns="92075" bIns="46038">
            <a:spAutoFit/>
          </a:bodyPr>
          <a:lstStyle/>
          <a:p>
            <a:pPr eaLnBrk="0" hangingPunct="0">
              <a:defRPr/>
            </a:pPr>
            <a:r>
              <a:rPr lang="en-US" sz="1000" b="0">
                <a:latin typeface="Times New Roman" charset="0"/>
              </a:rPr>
              <a:t>AETV-THI Form 1-201-R dated 1 July 2000</a:t>
            </a:r>
          </a:p>
        </p:txBody>
      </p:sp>
      <p:sp>
        <p:nvSpPr>
          <p:cNvPr id="1074" name="Rectangle 50"/>
          <p:cNvSpPr>
            <a:spLocks noChangeArrowheads="1"/>
          </p:cNvSpPr>
          <p:nvPr userDrawn="1"/>
        </p:nvSpPr>
        <p:spPr bwMode="auto">
          <a:xfrm>
            <a:off x="3117850" y="8810625"/>
            <a:ext cx="581025" cy="396875"/>
          </a:xfrm>
          <a:prstGeom prst="rect">
            <a:avLst/>
          </a:prstGeom>
          <a:noFill/>
          <a:ln w="9525">
            <a:noFill/>
            <a:miter lim="800000"/>
            <a:headEnd/>
            <a:tailEnd/>
          </a:ln>
          <a:effectLst/>
        </p:spPr>
        <p:txBody>
          <a:bodyPr lIns="92075" tIns="46038" rIns="92075" bIns="46038">
            <a:spAutoFit/>
          </a:bodyPr>
          <a:lstStyle/>
          <a:p>
            <a:pPr algn="ctr" eaLnBrk="0" hangingPunct="0">
              <a:defRPr/>
            </a:pPr>
            <a:endParaRPr lang="en-US" sz="1000" b="0">
              <a:latin typeface="Times New Roman" charset="0"/>
            </a:endParaRPr>
          </a:p>
          <a:p>
            <a:pPr algn="ctr" eaLnBrk="0" hangingPunct="0">
              <a:defRPr/>
            </a:pPr>
            <a:r>
              <a:rPr lang="en-US" sz="1000" b="0">
                <a:latin typeface="Times New Roman" charset="0"/>
              </a:rPr>
              <a:t>A - </a:t>
            </a:r>
            <a:fld id="{C2B9DEDF-B152-4DF5-A9D4-699ADAA8426E}" type="slidenum">
              <a:rPr lang="en-US" sz="1000" b="0">
                <a:latin typeface="Times New Roman" charset="0"/>
              </a:rPr>
              <a:pPr algn="ctr" eaLnBrk="0" hangingPunct="0">
                <a:defRPr/>
              </a:pPr>
              <a:t>‹#›</a:t>
            </a:fld>
            <a:endParaRPr lang="en-US" sz="1000" b="0">
              <a:latin typeface="Times New Roman"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charset="0"/>
        </a:defRPr>
      </a:lvl2pPr>
      <a:lvl3pPr algn="ctr" rtl="0" eaLnBrk="0" fontAlgn="base" hangingPunct="0">
        <a:spcBef>
          <a:spcPct val="0"/>
        </a:spcBef>
        <a:spcAft>
          <a:spcPct val="0"/>
        </a:spcAft>
        <a:defRPr sz="4400">
          <a:solidFill>
            <a:schemeClr val="tx2"/>
          </a:solidFill>
          <a:latin typeface="Times New Roman" charset="0"/>
        </a:defRPr>
      </a:lvl3pPr>
      <a:lvl4pPr algn="ctr" rtl="0" eaLnBrk="0" fontAlgn="base" hangingPunct="0">
        <a:spcBef>
          <a:spcPct val="0"/>
        </a:spcBef>
        <a:spcAft>
          <a:spcPct val="0"/>
        </a:spcAft>
        <a:defRPr sz="4400">
          <a:solidFill>
            <a:schemeClr val="tx2"/>
          </a:solidFill>
          <a:latin typeface="Times New Roman" charset="0"/>
        </a:defRPr>
      </a:lvl4pPr>
      <a:lvl5pPr algn="ctr" rtl="0" eaLnBrk="0" fontAlgn="base" hangingPunct="0">
        <a:spcBef>
          <a:spcPct val="0"/>
        </a:spcBef>
        <a:spcAft>
          <a:spcPct val="0"/>
        </a:spcAft>
        <a:defRPr sz="4400">
          <a:solidFill>
            <a:schemeClr val="tx2"/>
          </a:solidFill>
          <a:latin typeface="Times New Roman" charset="0"/>
        </a:defRPr>
      </a:lvl5pPr>
      <a:lvl6pPr marL="457200" algn="ctr" rtl="0" fontAlgn="base">
        <a:spcBef>
          <a:spcPct val="0"/>
        </a:spcBef>
        <a:spcAft>
          <a:spcPct val="0"/>
        </a:spcAft>
        <a:defRPr sz="4400">
          <a:solidFill>
            <a:schemeClr val="tx2"/>
          </a:solidFill>
          <a:latin typeface="Times New Roman" charset="0"/>
        </a:defRPr>
      </a:lvl6pPr>
      <a:lvl7pPr marL="914400" algn="ctr" rtl="0" fontAlgn="base">
        <a:spcBef>
          <a:spcPct val="0"/>
        </a:spcBef>
        <a:spcAft>
          <a:spcPct val="0"/>
        </a:spcAft>
        <a:defRPr sz="4400">
          <a:solidFill>
            <a:schemeClr val="tx2"/>
          </a:solidFill>
          <a:latin typeface="Times New Roman" charset="0"/>
        </a:defRPr>
      </a:lvl7pPr>
      <a:lvl8pPr marL="1371600" algn="ctr" rtl="0" fontAlgn="base">
        <a:spcBef>
          <a:spcPct val="0"/>
        </a:spcBef>
        <a:spcAft>
          <a:spcPct val="0"/>
        </a:spcAft>
        <a:defRPr sz="4400">
          <a:solidFill>
            <a:schemeClr val="tx2"/>
          </a:solidFill>
          <a:latin typeface="Times New Roman" charset="0"/>
        </a:defRPr>
      </a:lvl8pPr>
      <a:lvl9pPr marL="1828800" algn="ctr" rtl="0" fontAlgn="base">
        <a:spcBef>
          <a:spcPct val="0"/>
        </a:spcBef>
        <a:spcAft>
          <a:spcPct val="0"/>
        </a:spcAft>
        <a:defRPr sz="4400">
          <a:solidFill>
            <a:schemeClr val="tx2"/>
          </a:solidFill>
          <a:latin typeface="Times New Roman"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42900" y="366713"/>
            <a:ext cx="6172200" cy="1524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342900" y="2133600"/>
            <a:ext cx="6172200" cy="603408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342900" y="8475663"/>
            <a:ext cx="1600200" cy="485775"/>
          </a:xfrm>
          <a:prstGeom prst="rect">
            <a:avLst/>
          </a:prstGeom>
        </p:spPr>
        <p:txBody>
          <a:bodyPr vert="horz" lIns="91440" tIns="45720" rIns="91440" bIns="45720" rtlCol="0" anchor="ctr"/>
          <a:lstStyle>
            <a:lvl1pPr algn="l">
              <a:defRPr sz="1200">
                <a:solidFill>
                  <a:schemeClr val="tx1">
                    <a:tint val="75000"/>
                  </a:schemeClr>
                </a:solidFill>
              </a:defRPr>
            </a:lvl1pPr>
          </a:lstStyle>
          <a:p>
            <a:fld id="{C0646107-8E0C-46F9-9B32-B4CF5C4AB466}" type="datetimeFigureOut">
              <a:rPr lang="en-US" smtClean="0"/>
              <a:pPr/>
              <a:t>5/3/2012</a:t>
            </a:fld>
            <a:endParaRPr lang="en-US"/>
          </a:p>
        </p:txBody>
      </p:sp>
      <p:sp>
        <p:nvSpPr>
          <p:cNvPr id="5" name="Footer Placeholder 4"/>
          <p:cNvSpPr>
            <a:spLocks noGrp="1"/>
          </p:cNvSpPr>
          <p:nvPr>
            <p:ph type="ftr" sz="quarter" idx="3"/>
          </p:nvPr>
        </p:nvSpPr>
        <p:spPr>
          <a:xfrm>
            <a:off x="2343150" y="8475663"/>
            <a:ext cx="2171700" cy="48577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914900" y="8475663"/>
            <a:ext cx="1600200" cy="485775"/>
          </a:xfrm>
          <a:prstGeom prst="rect">
            <a:avLst/>
          </a:prstGeom>
        </p:spPr>
        <p:txBody>
          <a:bodyPr vert="horz" lIns="91440" tIns="45720" rIns="91440" bIns="45720" rtlCol="0" anchor="ctr"/>
          <a:lstStyle>
            <a:lvl1pPr algn="r">
              <a:defRPr sz="1200">
                <a:solidFill>
                  <a:schemeClr val="tx1">
                    <a:tint val="75000"/>
                  </a:schemeClr>
                </a:solidFill>
              </a:defRPr>
            </a:lvl1pPr>
          </a:lstStyle>
          <a:p>
            <a:fld id="{195E0766-ADC8-4B5E-9AD3-8119FD6023AC}"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smtClean="0"/>
              <a:t>S1</a:t>
            </a:r>
            <a:endParaRPr lang="en-US" dirty="0"/>
          </a:p>
        </p:txBody>
      </p:sp>
      <p:sp>
        <p:nvSpPr>
          <p:cNvPr id="5" name="Subtitle 4"/>
          <p:cNvSpPr>
            <a:spLocks noGrp="1"/>
          </p:cNvSpPr>
          <p:nvPr>
            <p:ph type="subTitle" idx="1"/>
          </p:nvPr>
        </p:nvSpPr>
        <p:spPr/>
        <p:txBody>
          <a:bodyPr/>
          <a:lstStyle/>
          <a:p>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059"/>
          <p:cNvSpPr>
            <a:spLocks noChangeArrowheads="1"/>
          </p:cNvSpPr>
          <p:nvPr/>
        </p:nvSpPr>
        <p:spPr bwMode="auto">
          <a:xfrm>
            <a:off x="212725" y="1870075"/>
            <a:ext cx="5426075" cy="287338"/>
          </a:xfrm>
          <a:prstGeom prst="rect">
            <a:avLst/>
          </a:prstGeom>
          <a:noFill/>
          <a:ln w="9525">
            <a:noFill/>
            <a:miter lim="800000"/>
            <a:headEnd/>
            <a:tailEnd/>
          </a:ln>
        </p:spPr>
        <p:txBody>
          <a:bodyPr wrap="none" anchor="ctr"/>
          <a:lstStyle/>
          <a:p>
            <a:endParaRPr lang="en-US"/>
          </a:p>
        </p:txBody>
      </p:sp>
      <p:sp>
        <p:nvSpPr>
          <p:cNvPr id="15363" name="Rectangle 2060"/>
          <p:cNvSpPr>
            <a:spLocks noChangeArrowheads="1"/>
          </p:cNvSpPr>
          <p:nvPr/>
        </p:nvSpPr>
        <p:spPr bwMode="auto">
          <a:xfrm>
            <a:off x="269875" y="1870075"/>
            <a:ext cx="5454650" cy="287338"/>
          </a:xfrm>
          <a:prstGeom prst="rect">
            <a:avLst/>
          </a:prstGeom>
          <a:noFill/>
          <a:ln w="9525">
            <a:noFill/>
            <a:miter lim="800000"/>
            <a:headEnd/>
            <a:tailEnd/>
          </a:ln>
        </p:spPr>
        <p:txBody>
          <a:bodyPr wrap="none" anchor="ctr"/>
          <a:lstStyle/>
          <a:p>
            <a:endParaRPr lang="en-US"/>
          </a:p>
        </p:txBody>
      </p:sp>
      <p:sp>
        <p:nvSpPr>
          <p:cNvPr id="15364" name="Rectangle 2061"/>
          <p:cNvSpPr>
            <a:spLocks noChangeArrowheads="1"/>
          </p:cNvSpPr>
          <p:nvPr/>
        </p:nvSpPr>
        <p:spPr bwMode="auto">
          <a:xfrm>
            <a:off x="298450" y="1931988"/>
            <a:ext cx="5426075" cy="6221412"/>
          </a:xfrm>
          <a:prstGeom prst="rect">
            <a:avLst/>
          </a:prstGeom>
          <a:noFill/>
          <a:ln w="9525">
            <a:noFill/>
            <a:miter lim="800000"/>
            <a:headEnd/>
            <a:tailEnd/>
          </a:ln>
        </p:spPr>
        <p:txBody>
          <a:bodyPr lIns="92075" tIns="46038" rIns="92075" bIns="46038">
            <a:spAutoFit/>
          </a:bodyPr>
          <a:lstStyle/>
          <a:p>
            <a:pPr eaLnBrk="0" hangingPunct="0"/>
            <a:r>
              <a:rPr lang="en-US" sz="1000"/>
              <a:t>TASK</a:t>
            </a:r>
            <a:r>
              <a:rPr lang="en-US" sz="1000" b="0"/>
              <a:t>:  Prescribe policies, operating tasks, and steps governing the suspension of favorable actions as a function.</a:t>
            </a:r>
          </a:p>
          <a:p>
            <a:pPr eaLnBrk="0" hangingPunct="0"/>
            <a:endParaRPr lang="en-US" sz="1000" b="0"/>
          </a:p>
          <a:p>
            <a:pPr eaLnBrk="0" hangingPunct="0"/>
            <a:r>
              <a:rPr lang="en-US" sz="1000"/>
              <a:t>CONDITIONS</a:t>
            </a:r>
            <a:r>
              <a:rPr lang="en-US" sz="1000" b="0"/>
              <a:t>:  Given the mission of monitoring Suspension of Favorable Personnel Actions at the Battery Level. </a:t>
            </a:r>
          </a:p>
          <a:p>
            <a:pPr eaLnBrk="0" hangingPunct="0"/>
            <a:endParaRPr lang="en-US" sz="1000" b="0"/>
          </a:p>
          <a:p>
            <a:pPr eaLnBrk="0" hangingPunct="0"/>
            <a:r>
              <a:rPr lang="en-US" sz="1000"/>
              <a:t>STANDARD</a:t>
            </a:r>
            <a:r>
              <a:rPr lang="en-US" sz="1000" b="0"/>
              <a:t>:  IAW AR 600-8-2 </a:t>
            </a:r>
          </a:p>
          <a:p>
            <a:pPr eaLnBrk="0" hangingPunct="0"/>
            <a:endParaRPr lang="en-US" sz="1000" b="0"/>
          </a:p>
          <a:p>
            <a:pPr eaLnBrk="0" hangingPunct="0"/>
            <a:endParaRPr lang="en-US" sz="1000" b="0"/>
          </a:p>
          <a:p>
            <a:pPr eaLnBrk="0" hangingPunct="0"/>
            <a:r>
              <a:rPr lang="en-US" sz="1000" b="0"/>
              <a:t>1. </a:t>
            </a:r>
            <a:r>
              <a:rPr lang="en-US" sz="1000"/>
              <a:t>REFERENCES</a:t>
            </a:r>
            <a:r>
              <a:rPr lang="en-US" sz="1000" b="0"/>
              <a:t>:                                                                                                                                                               </a:t>
            </a:r>
          </a:p>
          <a:p>
            <a:pPr eaLnBrk="0" hangingPunct="0"/>
            <a:endParaRPr lang="en-US" sz="1000" b="0"/>
          </a:p>
          <a:p>
            <a:pPr eaLnBrk="0" hangingPunct="0"/>
            <a:r>
              <a:rPr lang="en-US" sz="1000" b="0"/>
              <a:t>    a.  AR 600-8-2, Suspension of Favorable Personnel Actions.                                                           </a:t>
            </a:r>
          </a:p>
          <a:p>
            <a:pPr eaLnBrk="0" hangingPunct="0"/>
            <a:endParaRPr lang="en-US" sz="1000" b="0"/>
          </a:p>
          <a:p>
            <a:pPr eaLnBrk="0" hangingPunct="0"/>
            <a:r>
              <a:rPr lang="en-US" sz="1000" b="0"/>
              <a:t>    b.  AR 600-9, The Army Weight Control Program.</a:t>
            </a:r>
          </a:p>
          <a:p>
            <a:pPr eaLnBrk="0" hangingPunct="0"/>
            <a:endParaRPr lang="en-US" sz="1000" b="0"/>
          </a:p>
          <a:p>
            <a:pPr eaLnBrk="0" hangingPunct="0"/>
            <a:r>
              <a:rPr lang="en-US" sz="1000" b="0"/>
              <a:t>    c.  AR 350-41, Training in Units.                                     </a:t>
            </a:r>
          </a:p>
          <a:p>
            <a:pPr eaLnBrk="0" hangingPunct="0"/>
            <a:endParaRPr lang="en-US" sz="1000" b="0"/>
          </a:p>
          <a:p>
            <a:pPr eaLnBrk="0" hangingPunct="0"/>
            <a:r>
              <a:rPr lang="en-US" sz="1000" b="0"/>
              <a:t>    d.  AR 600-8-19, Enlisted Promotions and Reductions.  </a:t>
            </a:r>
          </a:p>
          <a:p>
            <a:pPr eaLnBrk="0" hangingPunct="0"/>
            <a:endParaRPr lang="en-US" sz="1000" b="0"/>
          </a:p>
          <a:p>
            <a:pPr eaLnBrk="0" hangingPunct="0"/>
            <a:r>
              <a:rPr lang="en-US" sz="1000" b="0"/>
              <a:t>    e.  AR 600-8-22, Military Awards.</a:t>
            </a:r>
          </a:p>
          <a:p>
            <a:pPr eaLnBrk="0" hangingPunct="0"/>
            <a:endParaRPr lang="en-US" sz="1000" b="0"/>
          </a:p>
          <a:p>
            <a:pPr eaLnBrk="0" hangingPunct="0"/>
            <a:r>
              <a:rPr lang="en-US" sz="1000" b="0"/>
              <a:t>    f.  AR 635-100 Personnel Separations (Officer)</a:t>
            </a:r>
          </a:p>
          <a:p>
            <a:pPr eaLnBrk="0" hangingPunct="0"/>
            <a:endParaRPr lang="en-US" sz="1000" b="0"/>
          </a:p>
          <a:p>
            <a:pPr eaLnBrk="0" hangingPunct="0"/>
            <a:r>
              <a:rPr lang="en-US" sz="1000" b="0"/>
              <a:t>    g.  AR 635-200 Personnel Separations (Enlisted) </a:t>
            </a:r>
          </a:p>
          <a:p>
            <a:pPr eaLnBrk="0" hangingPunct="0"/>
            <a:endParaRPr lang="en-US" sz="1000" b="0"/>
          </a:p>
          <a:p>
            <a:pPr eaLnBrk="0" hangingPunct="0"/>
            <a:r>
              <a:rPr lang="en-US" sz="1000" b="0"/>
              <a:t>2.  </a:t>
            </a:r>
            <a:r>
              <a:rPr lang="en-US" sz="1000"/>
              <a:t>PURPOSE</a:t>
            </a:r>
            <a:r>
              <a:rPr lang="en-US" sz="1000" b="0"/>
              <a:t>:  To determine if Suspension of Favorable Personnel Actions are timely and accurately reported thru EMILPO. </a:t>
            </a:r>
          </a:p>
          <a:p>
            <a:pPr eaLnBrk="0" hangingPunct="0"/>
            <a:endParaRPr lang="en-US" sz="1000" b="0"/>
          </a:p>
          <a:p>
            <a:pPr eaLnBrk="0" hangingPunct="0"/>
            <a:r>
              <a:rPr lang="en-US" sz="1000" b="0"/>
              <a:t>3.  </a:t>
            </a:r>
            <a:r>
              <a:rPr lang="en-US" sz="1000"/>
              <a:t>SPECIFIC QUESTIONS</a:t>
            </a:r>
            <a:r>
              <a:rPr lang="en-US" sz="1000" b="0"/>
              <a:t>:</a:t>
            </a:r>
          </a:p>
          <a:p>
            <a:pPr eaLnBrk="0" hangingPunct="0"/>
            <a:endParaRPr lang="en-US" sz="1000" b="0"/>
          </a:p>
          <a:p>
            <a:pPr eaLnBrk="0" hangingPunct="0"/>
            <a:r>
              <a:rPr lang="en-US" sz="1000" b="0"/>
              <a:t>     a.  Is an internal system in place to monitor flagging actions using the AAA-095?  (Including a suspense file). (Para 2-3, AR 600-8-2)</a:t>
            </a:r>
          </a:p>
          <a:p>
            <a:pPr eaLnBrk="0" hangingPunct="0"/>
            <a:endParaRPr lang="en-US" sz="1000" b="0"/>
          </a:p>
          <a:p>
            <a:pPr eaLnBrk="0" hangingPunct="0"/>
            <a:r>
              <a:rPr lang="en-US" sz="1000" b="0"/>
              <a:t>     b.  Is a monthly review of all disciplinary cases conducted to ensure correct status of all flags and that the AAA-095 roster is current? (Para 2-3, AR 600-8-2)</a:t>
            </a:r>
          </a:p>
          <a:p>
            <a:pPr eaLnBrk="0" hangingPunct="0"/>
            <a:endParaRPr lang="en-US" sz="1000" b="0"/>
          </a:p>
          <a:p>
            <a:pPr eaLnBrk="0" hangingPunct="0"/>
            <a:r>
              <a:rPr lang="en-US" sz="1000" b="0"/>
              <a:t>     c.  Are flags initiated within two days of occurrences? (Para 1-10, AR 600-8-2)</a:t>
            </a:r>
          </a:p>
          <a:p>
            <a:pPr eaLnBrk="0" hangingPunct="0"/>
            <a:endParaRPr lang="en-US" sz="1000" b="0"/>
          </a:p>
          <a:p>
            <a:pPr eaLnBrk="0" hangingPunct="0"/>
            <a:r>
              <a:rPr lang="en-US" sz="1000" b="0"/>
              <a:t>     </a:t>
            </a:r>
          </a:p>
        </p:txBody>
      </p:sp>
      <p:sp>
        <p:nvSpPr>
          <p:cNvPr id="15365" name="Line 2064"/>
          <p:cNvSpPr>
            <a:spLocks noChangeShapeType="1"/>
          </p:cNvSpPr>
          <p:nvPr/>
        </p:nvSpPr>
        <p:spPr bwMode="auto">
          <a:xfrm>
            <a:off x="228600" y="3221038"/>
            <a:ext cx="6411913"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15366" name="Rectangle 2065"/>
          <p:cNvSpPr>
            <a:spLocks noChangeArrowheads="1"/>
          </p:cNvSpPr>
          <p:nvPr/>
        </p:nvSpPr>
        <p:spPr bwMode="auto">
          <a:xfrm>
            <a:off x="3641725" y="436563"/>
            <a:ext cx="1692275" cy="244475"/>
          </a:xfrm>
          <a:prstGeom prst="rect">
            <a:avLst/>
          </a:prstGeom>
          <a:noFill/>
          <a:ln w="9525">
            <a:noFill/>
            <a:miter lim="800000"/>
            <a:headEnd/>
            <a:tailEnd/>
          </a:ln>
        </p:spPr>
        <p:txBody>
          <a:bodyPr lIns="92075" tIns="46038" rIns="92075" bIns="46038">
            <a:spAutoFit/>
          </a:bodyPr>
          <a:lstStyle/>
          <a:p>
            <a:pPr eaLnBrk="0" hangingPunct="0"/>
            <a:r>
              <a:rPr lang="en-US" sz="1000"/>
              <a:t>           </a:t>
            </a:r>
          </a:p>
        </p:txBody>
      </p:sp>
      <p:sp>
        <p:nvSpPr>
          <p:cNvPr id="15367" name="Rectangle 2066"/>
          <p:cNvSpPr>
            <a:spLocks noChangeArrowheads="1"/>
          </p:cNvSpPr>
          <p:nvPr/>
        </p:nvSpPr>
        <p:spPr bwMode="auto">
          <a:xfrm>
            <a:off x="228600" y="900113"/>
            <a:ext cx="2895600" cy="400050"/>
          </a:xfrm>
          <a:prstGeom prst="rect">
            <a:avLst/>
          </a:prstGeom>
          <a:noFill/>
          <a:ln w="9525">
            <a:noFill/>
            <a:miter lim="800000"/>
            <a:headEnd/>
            <a:tailEnd/>
          </a:ln>
        </p:spPr>
        <p:txBody>
          <a:bodyPr lIns="92075" tIns="46038" rIns="92075" bIns="46038">
            <a:spAutoFit/>
          </a:bodyPr>
          <a:lstStyle/>
          <a:p>
            <a:pPr eaLnBrk="0" hangingPunct="0"/>
            <a:endParaRPr lang="en-US" sz="1000"/>
          </a:p>
          <a:p>
            <a:pPr algn="ctr" eaLnBrk="0" hangingPunct="0"/>
            <a:r>
              <a:rPr lang="en-US" sz="1000" b="0"/>
              <a:t>S-1</a:t>
            </a:r>
          </a:p>
        </p:txBody>
      </p:sp>
      <p:sp>
        <p:nvSpPr>
          <p:cNvPr id="15368" name="Rectangle 2067"/>
          <p:cNvSpPr>
            <a:spLocks noChangeArrowheads="1"/>
          </p:cNvSpPr>
          <p:nvPr/>
        </p:nvSpPr>
        <p:spPr bwMode="auto">
          <a:xfrm>
            <a:off x="5543550" y="514350"/>
            <a:ext cx="990600" cy="244475"/>
          </a:xfrm>
          <a:prstGeom prst="rect">
            <a:avLst/>
          </a:prstGeom>
          <a:noFill/>
          <a:ln w="9525">
            <a:noFill/>
            <a:miter lim="800000"/>
            <a:headEnd/>
            <a:tailEnd/>
          </a:ln>
        </p:spPr>
        <p:txBody>
          <a:bodyPr lIns="92075" tIns="46038" rIns="92075" bIns="46038">
            <a:spAutoFit/>
          </a:bodyPr>
          <a:lstStyle/>
          <a:p>
            <a:pPr eaLnBrk="0" hangingPunct="0"/>
            <a:r>
              <a:rPr lang="en-US" sz="1000"/>
              <a:t>       </a:t>
            </a:r>
            <a:r>
              <a:rPr lang="en-US" sz="1000" b="0"/>
              <a:t>1 OF 2</a:t>
            </a:r>
          </a:p>
        </p:txBody>
      </p:sp>
      <p:sp>
        <p:nvSpPr>
          <p:cNvPr id="15369" name="Rectangle 2068"/>
          <p:cNvSpPr>
            <a:spLocks noChangeArrowheads="1"/>
          </p:cNvSpPr>
          <p:nvPr/>
        </p:nvSpPr>
        <p:spPr bwMode="auto">
          <a:xfrm>
            <a:off x="3946525" y="523875"/>
            <a:ext cx="1103313" cy="247650"/>
          </a:xfrm>
          <a:prstGeom prst="rect">
            <a:avLst/>
          </a:prstGeom>
          <a:noFill/>
          <a:ln w="9525">
            <a:noFill/>
            <a:miter lim="800000"/>
            <a:headEnd/>
            <a:tailEnd/>
          </a:ln>
        </p:spPr>
        <p:txBody>
          <a:bodyPr wrap="none" lIns="92075" tIns="46038" rIns="92075" bIns="46038">
            <a:spAutoFit/>
          </a:bodyPr>
          <a:lstStyle/>
          <a:p>
            <a:pPr algn="ctr" eaLnBrk="0" hangingPunct="0"/>
            <a:r>
              <a:rPr lang="en-US" sz="1000" b="0"/>
              <a:t>12 MARCH 2012</a:t>
            </a:r>
          </a:p>
        </p:txBody>
      </p:sp>
      <p:sp>
        <p:nvSpPr>
          <p:cNvPr id="15370" name="Rectangle 2069"/>
          <p:cNvSpPr>
            <a:spLocks noChangeArrowheads="1"/>
          </p:cNvSpPr>
          <p:nvPr/>
        </p:nvSpPr>
        <p:spPr bwMode="auto">
          <a:xfrm>
            <a:off x="558800" y="523875"/>
            <a:ext cx="2522538" cy="244475"/>
          </a:xfrm>
          <a:prstGeom prst="rect">
            <a:avLst/>
          </a:prstGeom>
          <a:noFill/>
          <a:ln w="9525">
            <a:noFill/>
            <a:miter lim="800000"/>
            <a:headEnd/>
            <a:tailEnd/>
          </a:ln>
        </p:spPr>
        <p:txBody>
          <a:bodyPr wrap="none" lIns="92075" tIns="46038" rIns="92075" bIns="46038">
            <a:spAutoFit/>
          </a:bodyPr>
          <a:lstStyle/>
          <a:p>
            <a:pPr algn="ctr" eaLnBrk="0" hangingPunct="0"/>
            <a:r>
              <a:rPr lang="en-US" sz="1000" b="0"/>
              <a:t>SUSPENSION OF FAVORABLE ACTIONS</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059"/>
          <p:cNvSpPr>
            <a:spLocks noChangeArrowheads="1"/>
          </p:cNvSpPr>
          <p:nvPr/>
        </p:nvSpPr>
        <p:spPr bwMode="auto">
          <a:xfrm>
            <a:off x="212725" y="1870075"/>
            <a:ext cx="5426075" cy="287338"/>
          </a:xfrm>
          <a:prstGeom prst="rect">
            <a:avLst/>
          </a:prstGeom>
          <a:noFill/>
          <a:ln w="9525">
            <a:noFill/>
            <a:miter lim="800000"/>
            <a:headEnd/>
            <a:tailEnd/>
          </a:ln>
        </p:spPr>
        <p:txBody>
          <a:bodyPr wrap="none" anchor="ctr"/>
          <a:lstStyle/>
          <a:p>
            <a:endParaRPr lang="en-US"/>
          </a:p>
        </p:txBody>
      </p:sp>
      <p:sp>
        <p:nvSpPr>
          <p:cNvPr id="16387" name="Rectangle 2060"/>
          <p:cNvSpPr>
            <a:spLocks noChangeArrowheads="1"/>
          </p:cNvSpPr>
          <p:nvPr/>
        </p:nvSpPr>
        <p:spPr bwMode="auto">
          <a:xfrm>
            <a:off x="269875" y="1870075"/>
            <a:ext cx="5454650" cy="6186488"/>
          </a:xfrm>
          <a:prstGeom prst="rect">
            <a:avLst/>
          </a:prstGeom>
          <a:noFill/>
          <a:ln w="9525">
            <a:noFill/>
            <a:miter lim="800000"/>
            <a:headEnd/>
            <a:tailEnd/>
          </a:ln>
        </p:spPr>
        <p:txBody>
          <a:bodyPr lIns="92075" tIns="46038" rIns="92075" bIns="46038">
            <a:spAutoFit/>
          </a:bodyPr>
          <a:lstStyle/>
          <a:p>
            <a:pPr eaLnBrk="0" hangingPunct="0"/>
            <a:r>
              <a:rPr lang="en-US" sz="1000" b="0"/>
              <a:t> </a:t>
            </a:r>
          </a:p>
          <a:p>
            <a:pPr eaLnBrk="0" hangingPunct="0"/>
            <a:r>
              <a:rPr lang="en-US" sz="1000" b="0"/>
              <a:t>    d.  Are flag removals initiated within two days of change of status? (Para 1-10, AR 600-8-8)                          </a:t>
            </a:r>
          </a:p>
          <a:p>
            <a:pPr eaLnBrk="0" hangingPunct="0"/>
            <a:endParaRPr lang="en-US" sz="1000" b="0"/>
          </a:p>
          <a:p>
            <a:pPr eaLnBrk="0" hangingPunct="0"/>
            <a:r>
              <a:rPr lang="en-US" sz="1000" b="0"/>
              <a:t>    e.  Are DA Form 268s on file for all Soldiers currently listed on the AAA-095 roster? (Para 3-11, AR 600-8-2)</a:t>
            </a:r>
          </a:p>
          <a:p>
            <a:pPr eaLnBrk="0" hangingPunct="0"/>
            <a:endParaRPr lang="en-US" sz="1000" b="0"/>
          </a:p>
          <a:p>
            <a:pPr eaLnBrk="0" hangingPunct="0"/>
            <a:r>
              <a:rPr lang="en-US" sz="1000" b="0"/>
              <a:t>     f.  Are the publications listed above on hand, on order, or readily available on a training room computer?</a:t>
            </a:r>
          </a:p>
          <a:p>
            <a:pPr eaLnBrk="0" hangingPunct="0"/>
            <a:r>
              <a:rPr lang="en-US" sz="1000" b="0"/>
              <a:t>   </a:t>
            </a:r>
          </a:p>
          <a:p>
            <a:pPr eaLnBrk="0" hangingPunct="0"/>
            <a:r>
              <a:rPr lang="en-US" sz="1000" b="0"/>
              <a:t>     g.  Are overweight/APFT personnel failures reviewed accordingly for Bar to Reenlistment or possible elimination? (Para 1-15, AR 600-8-2)                                                        </a:t>
            </a:r>
          </a:p>
          <a:p>
            <a:pPr eaLnBrk="0" hangingPunct="0"/>
            <a:endParaRPr lang="en-US" sz="1000" b="0"/>
          </a:p>
          <a:p>
            <a:pPr eaLnBrk="0" hangingPunct="0"/>
            <a:r>
              <a:rPr lang="en-US" sz="1000" b="0"/>
              <a:t>     h.  Are all disciplinary cases flagged? (Para 1-11, AR 600-8-2)                                                                            </a:t>
            </a:r>
          </a:p>
          <a:p>
            <a:pPr eaLnBrk="0" hangingPunct="0"/>
            <a:endParaRPr lang="en-US" sz="1000" b="0"/>
          </a:p>
          <a:p>
            <a:pPr eaLnBrk="0" hangingPunct="0"/>
            <a:r>
              <a:rPr lang="en-US" sz="1000" b="0"/>
              <a:t>      i.  Are personnel under investigation flagged? (Para 1-11, AR 600-8-2)</a:t>
            </a:r>
          </a:p>
          <a:p>
            <a:pPr eaLnBrk="0" hangingPunct="0"/>
            <a:endParaRPr lang="en-US" sz="1000" b="0"/>
          </a:p>
          <a:p>
            <a:pPr eaLnBrk="0" hangingPunct="0"/>
            <a:r>
              <a:rPr lang="en-US" sz="1000"/>
              <a:t>NOTES:</a:t>
            </a:r>
          </a:p>
          <a:p>
            <a:pPr eaLnBrk="0" hangingPunct="0"/>
            <a:endParaRPr lang="en-US" sz="1000"/>
          </a:p>
          <a:p>
            <a:pPr eaLnBrk="0" hangingPunct="0"/>
            <a:r>
              <a:rPr lang="en-US" sz="1400"/>
              <a:t>__________________________________________________________</a:t>
            </a:r>
          </a:p>
          <a:p>
            <a:pPr eaLnBrk="0" hangingPunct="0"/>
            <a:r>
              <a:rPr lang="en-US" sz="1400"/>
              <a:t>__________________________________________________________</a:t>
            </a:r>
          </a:p>
          <a:p>
            <a:pPr eaLnBrk="0" hangingPunct="0"/>
            <a:r>
              <a:rPr lang="en-US" sz="1400"/>
              <a:t>__________________________________________________________</a:t>
            </a:r>
          </a:p>
          <a:p>
            <a:pPr eaLnBrk="0" hangingPunct="0"/>
            <a:r>
              <a:rPr lang="en-US" sz="1400"/>
              <a:t>__________________________________________________________</a:t>
            </a:r>
          </a:p>
          <a:p>
            <a:pPr eaLnBrk="0" hangingPunct="0"/>
            <a:r>
              <a:rPr lang="en-US" sz="1400"/>
              <a:t>__________________________________________________________</a:t>
            </a:r>
          </a:p>
          <a:p>
            <a:pPr eaLnBrk="0" hangingPunct="0"/>
            <a:r>
              <a:rPr lang="en-US" sz="1400"/>
              <a:t>__________________________________________________________</a:t>
            </a:r>
          </a:p>
          <a:p>
            <a:pPr eaLnBrk="0" hangingPunct="0"/>
            <a:r>
              <a:rPr lang="en-US" sz="1400"/>
              <a:t>__________________________________________________________</a:t>
            </a:r>
          </a:p>
          <a:p>
            <a:pPr eaLnBrk="0" hangingPunct="0"/>
            <a:r>
              <a:rPr lang="en-US" sz="1400"/>
              <a:t>__________________________________________________________</a:t>
            </a:r>
          </a:p>
          <a:p>
            <a:pPr eaLnBrk="0" hangingPunct="0"/>
            <a:r>
              <a:rPr lang="en-US" sz="1400"/>
              <a:t>__________________________________________________________</a:t>
            </a:r>
          </a:p>
          <a:p>
            <a:pPr eaLnBrk="0" hangingPunct="0"/>
            <a:r>
              <a:rPr lang="en-US" sz="1400"/>
              <a:t>			</a:t>
            </a:r>
            <a:r>
              <a:rPr lang="en-US" sz="1000" b="0"/>
              <a:t>VERIFICATION</a:t>
            </a:r>
          </a:p>
          <a:p>
            <a:pPr eaLnBrk="0" hangingPunct="0"/>
            <a:r>
              <a:rPr lang="en-US" sz="1000" b="0"/>
              <a:t>			</a:t>
            </a:r>
            <a:r>
              <a:rPr lang="en-US" sz="1400" b="0"/>
              <a:t>x_______________</a:t>
            </a:r>
          </a:p>
          <a:p>
            <a:pPr eaLnBrk="0" hangingPunct="0"/>
            <a:r>
              <a:rPr lang="en-US" sz="1400" b="0"/>
              <a:t>			</a:t>
            </a:r>
            <a:r>
              <a:rPr lang="en-US" sz="1000" b="0"/>
              <a:t>Unit POC Signature, Name, Rank, Date</a:t>
            </a:r>
          </a:p>
          <a:p>
            <a:pPr eaLnBrk="0" hangingPunct="0"/>
            <a:r>
              <a:rPr lang="en-US" sz="1000" b="0"/>
              <a:t>			</a:t>
            </a:r>
            <a:r>
              <a:rPr lang="en-US" sz="1400" b="0"/>
              <a:t>x_______________</a:t>
            </a:r>
          </a:p>
          <a:p>
            <a:pPr eaLnBrk="0" hangingPunct="0"/>
            <a:r>
              <a:rPr lang="en-US" sz="1400" b="0"/>
              <a:t>			</a:t>
            </a:r>
            <a:r>
              <a:rPr lang="en-US" sz="1000" b="0"/>
              <a:t>Inspector’s Signature, Name, Rank, Date</a:t>
            </a:r>
          </a:p>
          <a:p>
            <a:pPr eaLnBrk="0" hangingPunct="0"/>
            <a:endParaRPr lang="en-US" sz="1000" b="0"/>
          </a:p>
          <a:p>
            <a:pPr eaLnBrk="0" hangingPunct="0"/>
            <a:r>
              <a:rPr lang="en-US" sz="1000" b="0"/>
              <a:t>    </a:t>
            </a:r>
          </a:p>
        </p:txBody>
      </p:sp>
      <p:sp>
        <p:nvSpPr>
          <p:cNvPr id="16388" name="Rectangle 2063"/>
          <p:cNvSpPr>
            <a:spLocks noChangeArrowheads="1"/>
          </p:cNvSpPr>
          <p:nvPr/>
        </p:nvSpPr>
        <p:spPr bwMode="auto">
          <a:xfrm>
            <a:off x="3641725" y="436563"/>
            <a:ext cx="1692275" cy="244475"/>
          </a:xfrm>
          <a:prstGeom prst="rect">
            <a:avLst/>
          </a:prstGeom>
          <a:noFill/>
          <a:ln w="9525">
            <a:noFill/>
            <a:miter lim="800000"/>
            <a:headEnd/>
            <a:tailEnd/>
          </a:ln>
        </p:spPr>
        <p:txBody>
          <a:bodyPr lIns="92075" tIns="46038" rIns="92075" bIns="46038">
            <a:spAutoFit/>
          </a:bodyPr>
          <a:lstStyle/>
          <a:p>
            <a:pPr eaLnBrk="0" hangingPunct="0"/>
            <a:r>
              <a:rPr lang="en-US" sz="1000"/>
              <a:t>           </a:t>
            </a:r>
          </a:p>
        </p:txBody>
      </p:sp>
      <p:sp>
        <p:nvSpPr>
          <p:cNvPr id="16389" name="Rectangle 2064"/>
          <p:cNvSpPr>
            <a:spLocks noChangeArrowheads="1"/>
          </p:cNvSpPr>
          <p:nvPr/>
        </p:nvSpPr>
        <p:spPr bwMode="auto">
          <a:xfrm>
            <a:off x="228600" y="900113"/>
            <a:ext cx="2895600" cy="400050"/>
          </a:xfrm>
          <a:prstGeom prst="rect">
            <a:avLst/>
          </a:prstGeom>
          <a:noFill/>
          <a:ln w="9525">
            <a:noFill/>
            <a:miter lim="800000"/>
            <a:headEnd/>
            <a:tailEnd/>
          </a:ln>
        </p:spPr>
        <p:txBody>
          <a:bodyPr lIns="92075" tIns="46038" rIns="92075" bIns="46038">
            <a:spAutoFit/>
          </a:bodyPr>
          <a:lstStyle/>
          <a:p>
            <a:pPr eaLnBrk="0" hangingPunct="0"/>
            <a:endParaRPr lang="en-US" sz="1000"/>
          </a:p>
          <a:p>
            <a:pPr algn="ctr" eaLnBrk="0" hangingPunct="0"/>
            <a:r>
              <a:rPr lang="en-US" sz="1000" b="0"/>
              <a:t>S-1</a:t>
            </a:r>
          </a:p>
        </p:txBody>
      </p:sp>
      <p:sp>
        <p:nvSpPr>
          <p:cNvPr id="16390" name="Rectangle 2065"/>
          <p:cNvSpPr>
            <a:spLocks noChangeArrowheads="1"/>
          </p:cNvSpPr>
          <p:nvPr/>
        </p:nvSpPr>
        <p:spPr bwMode="auto">
          <a:xfrm>
            <a:off x="5543550" y="514350"/>
            <a:ext cx="990600" cy="247650"/>
          </a:xfrm>
          <a:prstGeom prst="rect">
            <a:avLst/>
          </a:prstGeom>
          <a:noFill/>
          <a:ln w="9525">
            <a:noFill/>
            <a:miter lim="800000"/>
            <a:headEnd/>
            <a:tailEnd/>
          </a:ln>
        </p:spPr>
        <p:txBody>
          <a:bodyPr lIns="92075" tIns="46038" rIns="92075" bIns="46038">
            <a:spAutoFit/>
          </a:bodyPr>
          <a:lstStyle/>
          <a:p>
            <a:pPr eaLnBrk="0" hangingPunct="0"/>
            <a:r>
              <a:rPr lang="en-US" sz="1000"/>
              <a:t>       </a:t>
            </a:r>
            <a:r>
              <a:rPr lang="en-US" sz="1000" b="0"/>
              <a:t>2 OF 2</a:t>
            </a:r>
          </a:p>
        </p:txBody>
      </p:sp>
      <p:sp>
        <p:nvSpPr>
          <p:cNvPr id="16391" name="Rectangle 2066"/>
          <p:cNvSpPr>
            <a:spLocks noChangeArrowheads="1"/>
          </p:cNvSpPr>
          <p:nvPr/>
        </p:nvSpPr>
        <p:spPr bwMode="auto">
          <a:xfrm>
            <a:off x="3946525" y="523875"/>
            <a:ext cx="1103313" cy="247650"/>
          </a:xfrm>
          <a:prstGeom prst="rect">
            <a:avLst/>
          </a:prstGeom>
          <a:noFill/>
          <a:ln w="9525">
            <a:noFill/>
            <a:miter lim="800000"/>
            <a:headEnd/>
            <a:tailEnd/>
          </a:ln>
        </p:spPr>
        <p:txBody>
          <a:bodyPr wrap="none" lIns="92075" tIns="46038" rIns="92075" bIns="46038">
            <a:spAutoFit/>
          </a:bodyPr>
          <a:lstStyle/>
          <a:p>
            <a:pPr algn="ctr" eaLnBrk="0" hangingPunct="0"/>
            <a:r>
              <a:rPr lang="en-US" sz="1000" b="0"/>
              <a:t>12 MARCH 2012</a:t>
            </a:r>
          </a:p>
        </p:txBody>
      </p:sp>
      <p:sp>
        <p:nvSpPr>
          <p:cNvPr id="16392" name="Rectangle 2067"/>
          <p:cNvSpPr>
            <a:spLocks noChangeArrowheads="1"/>
          </p:cNvSpPr>
          <p:nvPr/>
        </p:nvSpPr>
        <p:spPr bwMode="auto">
          <a:xfrm>
            <a:off x="558800" y="523875"/>
            <a:ext cx="2522538" cy="244475"/>
          </a:xfrm>
          <a:prstGeom prst="rect">
            <a:avLst/>
          </a:prstGeom>
          <a:noFill/>
          <a:ln w="9525">
            <a:noFill/>
            <a:miter lim="800000"/>
            <a:headEnd/>
            <a:tailEnd/>
          </a:ln>
        </p:spPr>
        <p:txBody>
          <a:bodyPr wrap="none" lIns="92075" tIns="46038" rIns="92075" bIns="46038">
            <a:spAutoFit/>
          </a:bodyPr>
          <a:lstStyle/>
          <a:p>
            <a:pPr algn="ctr" eaLnBrk="0" hangingPunct="0"/>
            <a:r>
              <a:rPr lang="en-US" sz="1000" b="0" dirty="0"/>
              <a:t>SUSPENSION OF FAVORABLE ACTIONS</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APFT ON EMILPO</a:t>
            </a:r>
            <a:endParaRPr lang="en-US" dirty="0"/>
          </a:p>
        </p:txBody>
      </p:sp>
      <p:sp>
        <p:nvSpPr>
          <p:cNvPr id="3" name="Subtitle 2"/>
          <p:cNvSpPr>
            <a:spLocks noGrp="1"/>
          </p:cNvSpPr>
          <p:nvPr>
            <p:ph type="subTitle" idx="1"/>
          </p:nvPr>
        </p:nvSpPr>
        <p:spPr/>
        <p:txBody>
          <a:bodyPr/>
          <a:lstStyle/>
          <a:p>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059"/>
          <p:cNvSpPr>
            <a:spLocks noChangeArrowheads="1"/>
          </p:cNvSpPr>
          <p:nvPr/>
        </p:nvSpPr>
        <p:spPr bwMode="auto">
          <a:xfrm>
            <a:off x="212725" y="1870075"/>
            <a:ext cx="5426075" cy="287338"/>
          </a:xfrm>
          <a:prstGeom prst="rect">
            <a:avLst/>
          </a:prstGeom>
          <a:noFill/>
          <a:ln w="9525">
            <a:noFill/>
            <a:miter lim="800000"/>
            <a:headEnd/>
            <a:tailEnd/>
          </a:ln>
        </p:spPr>
        <p:txBody>
          <a:bodyPr wrap="none" anchor="ctr"/>
          <a:lstStyle/>
          <a:p>
            <a:endParaRPr lang="en-US"/>
          </a:p>
        </p:txBody>
      </p:sp>
      <p:sp>
        <p:nvSpPr>
          <p:cNvPr id="16387" name="Rectangle 2060"/>
          <p:cNvSpPr>
            <a:spLocks noChangeArrowheads="1"/>
          </p:cNvSpPr>
          <p:nvPr/>
        </p:nvSpPr>
        <p:spPr bwMode="auto">
          <a:xfrm>
            <a:off x="228932" y="1815485"/>
            <a:ext cx="5454650" cy="5848397"/>
          </a:xfrm>
          <a:prstGeom prst="rect">
            <a:avLst/>
          </a:prstGeom>
          <a:noFill/>
          <a:ln w="9525">
            <a:noFill/>
            <a:miter lim="800000"/>
            <a:headEnd/>
            <a:tailEnd/>
          </a:ln>
        </p:spPr>
        <p:txBody>
          <a:bodyPr wrap="square" lIns="92075" tIns="46038" rIns="92075" bIns="46038">
            <a:spAutoFit/>
          </a:bodyPr>
          <a:lstStyle/>
          <a:p>
            <a:pPr eaLnBrk="0" hangingPunct="0"/>
            <a:r>
              <a:rPr lang="en-US" sz="1000" dirty="0" smtClean="0"/>
              <a:t>AREAS INSPECTED:</a:t>
            </a:r>
            <a:r>
              <a:rPr lang="en-US" sz="1000" b="0" dirty="0" smtClean="0"/>
              <a:t>                          </a:t>
            </a:r>
            <a:endParaRPr lang="en-US" sz="1000" b="0" dirty="0"/>
          </a:p>
          <a:p>
            <a:pPr eaLnBrk="0" hangingPunct="0"/>
            <a:endParaRPr lang="en-US" sz="1000" b="0" dirty="0"/>
          </a:p>
          <a:p>
            <a:pPr marL="228600" indent="-228600">
              <a:buAutoNum type="arabicPeriod"/>
            </a:pPr>
            <a:r>
              <a:rPr lang="en-US" sz="1000" dirty="0" smtClean="0"/>
              <a:t>APFT RECORDS				</a:t>
            </a:r>
          </a:p>
          <a:p>
            <a:pPr marL="228600" indent="-228600">
              <a:buFont typeface="+mj-lt"/>
              <a:buAutoNum type="arabicPeriod" startAt="2"/>
            </a:pPr>
            <a:r>
              <a:rPr lang="en-US" sz="1000" dirty="0" smtClean="0"/>
              <a:t>EMILPO</a:t>
            </a:r>
          </a:p>
          <a:p>
            <a:pPr marL="228600" indent="-228600">
              <a:buFont typeface="+mj-lt"/>
              <a:buAutoNum type="arabicPeriod" startAt="3"/>
            </a:pPr>
            <a:r>
              <a:rPr lang="en-US" sz="1000" dirty="0" smtClean="0"/>
              <a:t>PROFILES		 			</a:t>
            </a:r>
          </a:p>
          <a:p>
            <a:pPr marL="228600" indent="-228600"/>
            <a:endParaRPr lang="en-US" sz="1000" dirty="0" smtClean="0"/>
          </a:p>
          <a:p>
            <a:pPr marL="228600" indent="-228600"/>
            <a:r>
              <a:rPr lang="en-US" sz="1000" dirty="0" smtClean="0"/>
              <a:t>TOTAL GOs: 			</a:t>
            </a:r>
          </a:p>
          <a:p>
            <a:pPr eaLnBrk="0" hangingPunct="0"/>
            <a:endParaRPr lang="en-US" sz="1000" b="0" dirty="0"/>
          </a:p>
          <a:p>
            <a:r>
              <a:rPr lang="en-US" sz="1000" dirty="0" smtClean="0"/>
              <a:t> </a:t>
            </a:r>
          </a:p>
          <a:p>
            <a:r>
              <a:rPr lang="en-US" sz="1000" dirty="0" smtClean="0"/>
              <a:t>STANDARDS</a:t>
            </a:r>
          </a:p>
          <a:p>
            <a:r>
              <a:rPr lang="en-US" sz="1000" dirty="0" smtClean="0"/>
              <a:t>Commendable (C):  90-100% success rate of evaluated tasks</a:t>
            </a:r>
          </a:p>
          <a:p>
            <a:r>
              <a:rPr lang="en-US" sz="1000" dirty="0" smtClean="0"/>
              <a:t>Satisfactory (S):  70-89% success rate of evaluated tasks</a:t>
            </a:r>
          </a:p>
          <a:p>
            <a:r>
              <a:rPr lang="en-US" sz="1000" dirty="0" smtClean="0"/>
              <a:t>Needs Improvement (N):  0-69% or less success rate of evaluated tasks</a:t>
            </a:r>
          </a:p>
          <a:p>
            <a:pPr eaLnBrk="0" hangingPunct="0"/>
            <a:endParaRPr lang="en-US" sz="1400" dirty="0" smtClean="0"/>
          </a:p>
          <a:p>
            <a:pPr eaLnBrk="0" hangingPunct="0"/>
            <a:endParaRPr lang="en-US" sz="1400" dirty="0" smtClean="0"/>
          </a:p>
          <a:p>
            <a:pPr eaLnBrk="0" hangingPunct="0"/>
            <a:endParaRPr lang="en-US" sz="1400" dirty="0" smtClean="0"/>
          </a:p>
          <a:p>
            <a:pPr eaLnBrk="0" hangingPunct="0"/>
            <a:endParaRPr lang="en-US" sz="1400" dirty="0" smtClean="0"/>
          </a:p>
          <a:p>
            <a:pPr eaLnBrk="0" hangingPunct="0"/>
            <a:endParaRPr lang="en-US" sz="1400" dirty="0" smtClean="0"/>
          </a:p>
          <a:p>
            <a:pPr eaLnBrk="0" hangingPunct="0"/>
            <a:endParaRPr lang="en-US" sz="1400" dirty="0" smtClean="0"/>
          </a:p>
          <a:p>
            <a:pPr eaLnBrk="0" hangingPunct="0"/>
            <a:endParaRPr lang="en-US" sz="1400" dirty="0" smtClean="0"/>
          </a:p>
          <a:p>
            <a:pPr eaLnBrk="0" hangingPunct="0"/>
            <a:endParaRPr lang="en-US" sz="1400" dirty="0" smtClean="0"/>
          </a:p>
          <a:p>
            <a:pPr eaLnBrk="0" hangingPunct="0"/>
            <a:endParaRPr lang="en-US" sz="1400" dirty="0" smtClean="0"/>
          </a:p>
          <a:p>
            <a:pPr eaLnBrk="0" hangingPunct="0"/>
            <a:endParaRPr lang="en-US" sz="1400" dirty="0" smtClean="0"/>
          </a:p>
          <a:p>
            <a:pPr eaLnBrk="0" hangingPunct="0"/>
            <a:endParaRPr lang="en-US" sz="1400" dirty="0"/>
          </a:p>
          <a:p>
            <a:pPr eaLnBrk="0" hangingPunct="0"/>
            <a:r>
              <a:rPr lang="en-US" sz="1400" dirty="0"/>
              <a:t>			</a:t>
            </a:r>
            <a:r>
              <a:rPr lang="en-US" sz="1000" b="0" dirty="0"/>
              <a:t>VERIFICATION</a:t>
            </a:r>
          </a:p>
          <a:p>
            <a:pPr eaLnBrk="0" hangingPunct="0"/>
            <a:r>
              <a:rPr lang="en-US" sz="1000" b="0" dirty="0"/>
              <a:t>			</a:t>
            </a:r>
            <a:r>
              <a:rPr lang="en-US" sz="1400" b="0" dirty="0"/>
              <a:t>x_______________</a:t>
            </a:r>
          </a:p>
          <a:p>
            <a:pPr eaLnBrk="0" hangingPunct="0"/>
            <a:r>
              <a:rPr lang="en-US" sz="1400" b="0" dirty="0"/>
              <a:t>			</a:t>
            </a:r>
            <a:r>
              <a:rPr lang="en-US" sz="1000" b="0" dirty="0"/>
              <a:t>Unit POC Signature, Name, Rank, Date</a:t>
            </a:r>
          </a:p>
          <a:p>
            <a:pPr eaLnBrk="0" hangingPunct="0"/>
            <a:r>
              <a:rPr lang="en-US" sz="1000" b="0" dirty="0"/>
              <a:t>			</a:t>
            </a:r>
            <a:r>
              <a:rPr lang="en-US" sz="1400" b="0" dirty="0"/>
              <a:t>x_______________</a:t>
            </a:r>
          </a:p>
          <a:p>
            <a:pPr eaLnBrk="0" hangingPunct="0"/>
            <a:r>
              <a:rPr lang="en-US" sz="1400" b="0" dirty="0"/>
              <a:t>			</a:t>
            </a:r>
            <a:r>
              <a:rPr lang="en-US" sz="1000" b="0" dirty="0"/>
              <a:t>Inspector’s Signature, Name, Rank, Date</a:t>
            </a:r>
          </a:p>
          <a:p>
            <a:pPr eaLnBrk="0" hangingPunct="0"/>
            <a:endParaRPr lang="en-US" sz="1000" b="0" dirty="0"/>
          </a:p>
          <a:p>
            <a:pPr eaLnBrk="0" hangingPunct="0"/>
            <a:r>
              <a:rPr lang="en-US" sz="1000" b="0" dirty="0"/>
              <a:t>    </a:t>
            </a:r>
          </a:p>
        </p:txBody>
      </p:sp>
      <p:sp>
        <p:nvSpPr>
          <p:cNvPr id="16388" name="Rectangle 2063"/>
          <p:cNvSpPr>
            <a:spLocks noChangeArrowheads="1"/>
          </p:cNvSpPr>
          <p:nvPr/>
        </p:nvSpPr>
        <p:spPr bwMode="auto">
          <a:xfrm>
            <a:off x="3641725" y="436563"/>
            <a:ext cx="1692275" cy="244475"/>
          </a:xfrm>
          <a:prstGeom prst="rect">
            <a:avLst/>
          </a:prstGeom>
          <a:noFill/>
          <a:ln w="9525">
            <a:noFill/>
            <a:miter lim="800000"/>
            <a:headEnd/>
            <a:tailEnd/>
          </a:ln>
        </p:spPr>
        <p:txBody>
          <a:bodyPr lIns="92075" tIns="46038" rIns="92075" bIns="46038">
            <a:spAutoFit/>
          </a:bodyPr>
          <a:lstStyle/>
          <a:p>
            <a:pPr eaLnBrk="0" hangingPunct="0"/>
            <a:r>
              <a:rPr lang="en-US" sz="1000"/>
              <a:t>           </a:t>
            </a:r>
          </a:p>
        </p:txBody>
      </p:sp>
      <p:sp>
        <p:nvSpPr>
          <p:cNvPr id="16389" name="Rectangle 2064"/>
          <p:cNvSpPr>
            <a:spLocks noChangeArrowheads="1"/>
          </p:cNvSpPr>
          <p:nvPr/>
        </p:nvSpPr>
        <p:spPr bwMode="auto">
          <a:xfrm>
            <a:off x="228600" y="900113"/>
            <a:ext cx="2895600" cy="400050"/>
          </a:xfrm>
          <a:prstGeom prst="rect">
            <a:avLst/>
          </a:prstGeom>
          <a:noFill/>
          <a:ln w="9525">
            <a:noFill/>
            <a:miter lim="800000"/>
            <a:headEnd/>
            <a:tailEnd/>
          </a:ln>
        </p:spPr>
        <p:txBody>
          <a:bodyPr lIns="92075" tIns="46038" rIns="92075" bIns="46038">
            <a:spAutoFit/>
          </a:bodyPr>
          <a:lstStyle/>
          <a:p>
            <a:pPr eaLnBrk="0" hangingPunct="0"/>
            <a:endParaRPr lang="en-US" sz="1000" dirty="0"/>
          </a:p>
          <a:p>
            <a:pPr algn="ctr" eaLnBrk="0" hangingPunct="0"/>
            <a:r>
              <a:rPr lang="en-US" sz="1000" b="0" dirty="0" smtClean="0"/>
              <a:t>S-3</a:t>
            </a:r>
            <a:endParaRPr lang="en-US" sz="1000" b="0" dirty="0"/>
          </a:p>
        </p:txBody>
      </p:sp>
      <p:sp>
        <p:nvSpPr>
          <p:cNvPr id="16390" name="Rectangle 2065"/>
          <p:cNvSpPr>
            <a:spLocks noChangeArrowheads="1"/>
          </p:cNvSpPr>
          <p:nvPr/>
        </p:nvSpPr>
        <p:spPr bwMode="auto">
          <a:xfrm>
            <a:off x="5543550" y="514350"/>
            <a:ext cx="990600" cy="247650"/>
          </a:xfrm>
          <a:prstGeom prst="rect">
            <a:avLst/>
          </a:prstGeom>
          <a:noFill/>
          <a:ln w="9525">
            <a:noFill/>
            <a:miter lim="800000"/>
            <a:headEnd/>
            <a:tailEnd/>
          </a:ln>
        </p:spPr>
        <p:txBody>
          <a:bodyPr lIns="92075" tIns="46038" rIns="92075" bIns="46038">
            <a:spAutoFit/>
          </a:bodyPr>
          <a:lstStyle/>
          <a:p>
            <a:pPr eaLnBrk="0" hangingPunct="0"/>
            <a:r>
              <a:rPr lang="en-US" sz="1000" dirty="0"/>
              <a:t>       </a:t>
            </a:r>
            <a:r>
              <a:rPr lang="en-US" sz="1000" b="0" dirty="0"/>
              <a:t>1</a:t>
            </a:r>
            <a:r>
              <a:rPr lang="en-US" sz="1000" b="0" dirty="0" smtClean="0"/>
              <a:t> </a:t>
            </a:r>
            <a:r>
              <a:rPr lang="en-US" sz="1000" b="0" dirty="0"/>
              <a:t>OF 2</a:t>
            </a:r>
          </a:p>
        </p:txBody>
      </p:sp>
      <p:sp>
        <p:nvSpPr>
          <p:cNvPr id="16391" name="Rectangle 2066"/>
          <p:cNvSpPr>
            <a:spLocks noChangeArrowheads="1"/>
          </p:cNvSpPr>
          <p:nvPr/>
        </p:nvSpPr>
        <p:spPr bwMode="auto">
          <a:xfrm>
            <a:off x="3946525" y="523875"/>
            <a:ext cx="1103313" cy="247650"/>
          </a:xfrm>
          <a:prstGeom prst="rect">
            <a:avLst/>
          </a:prstGeom>
          <a:noFill/>
          <a:ln w="9525">
            <a:noFill/>
            <a:miter lim="800000"/>
            <a:headEnd/>
            <a:tailEnd/>
          </a:ln>
        </p:spPr>
        <p:txBody>
          <a:bodyPr wrap="none" lIns="92075" tIns="46038" rIns="92075" bIns="46038">
            <a:spAutoFit/>
          </a:bodyPr>
          <a:lstStyle/>
          <a:p>
            <a:pPr algn="ctr" eaLnBrk="0" hangingPunct="0"/>
            <a:r>
              <a:rPr lang="en-US" sz="1000" b="0"/>
              <a:t>12 MARCH 2012</a:t>
            </a:r>
          </a:p>
        </p:txBody>
      </p:sp>
      <p:sp>
        <p:nvSpPr>
          <p:cNvPr id="16392" name="Rectangle 2067"/>
          <p:cNvSpPr>
            <a:spLocks noChangeArrowheads="1"/>
          </p:cNvSpPr>
          <p:nvPr/>
        </p:nvSpPr>
        <p:spPr bwMode="auto">
          <a:xfrm>
            <a:off x="1206917" y="523875"/>
            <a:ext cx="1226298" cy="246863"/>
          </a:xfrm>
          <a:prstGeom prst="rect">
            <a:avLst/>
          </a:prstGeom>
          <a:noFill/>
          <a:ln w="9525">
            <a:noFill/>
            <a:miter lim="800000"/>
            <a:headEnd/>
            <a:tailEnd/>
          </a:ln>
        </p:spPr>
        <p:txBody>
          <a:bodyPr wrap="none" lIns="92075" tIns="46038" rIns="92075" bIns="46038">
            <a:spAutoFit/>
          </a:bodyPr>
          <a:lstStyle/>
          <a:p>
            <a:pPr algn="ctr" eaLnBrk="0" hangingPunct="0"/>
            <a:r>
              <a:rPr lang="en-US" sz="1000" b="0" dirty="0" smtClean="0"/>
              <a:t>APFT ON EMILPO</a:t>
            </a:r>
            <a:endParaRPr lang="en-US" sz="1000" b="0" dirty="0"/>
          </a:p>
        </p:txBody>
      </p:sp>
      <p:graphicFrame>
        <p:nvGraphicFramePr>
          <p:cNvPr id="9" name="Table 8"/>
          <p:cNvGraphicFramePr>
            <a:graphicFrameLocks noGrp="1"/>
          </p:cNvGraphicFramePr>
          <p:nvPr/>
        </p:nvGraphicFramePr>
        <p:xfrm>
          <a:off x="344605" y="4313829"/>
          <a:ext cx="3657600" cy="739140"/>
        </p:xfrm>
        <a:graphic>
          <a:graphicData uri="http://schemas.openxmlformats.org/drawingml/2006/table">
            <a:tbl>
              <a:tblPr/>
              <a:tblGrid>
                <a:gridCol w="2438400"/>
                <a:gridCol w="1219200"/>
              </a:tblGrid>
              <a:tr h="94397">
                <a:tc>
                  <a:txBody>
                    <a:bodyPr/>
                    <a:lstStyle/>
                    <a:p>
                      <a:pPr marL="0" marR="0" algn="ctr">
                        <a:spcBef>
                          <a:spcPts val="0"/>
                        </a:spcBef>
                        <a:spcAft>
                          <a:spcPts val="0"/>
                        </a:spcAft>
                      </a:pPr>
                      <a:r>
                        <a:rPr lang="en-US" sz="1100" dirty="0">
                          <a:solidFill>
                            <a:srgbClr val="000000"/>
                          </a:solidFill>
                          <a:latin typeface="Calibri"/>
                          <a:ea typeface="Times New Roman"/>
                        </a:rPr>
                        <a:t>OVERALL RESULTS</a:t>
                      </a:r>
                      <a:endParaRPr lang="en-US" sz="1000" dirty="0">
                        <a:latin typeface="Times New Roman"/>
                        <a:ea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a:solidFill>
                            <a:srgbClr val="000000"/>
                          </a:solidFill>
                          <a:latin typeface="Calibri"/>
                          <a:ea typeface="Times New Roman"/>
                        </a:rPr>
                        <a:t>%</a:t>
                      </a:r>
                      <a:endParaRPr lang="en-US" sz="1000">
                        <a:latin typeface="Times New Roman"/>
                        <a:ea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0500">
                <a:tc>
                  <a:txBody>
                    <a:bodyPr/>
                    <a:lstStyle/>
                    <a:p>
                      <a:pPr marL="0" marR="0" algn="ctr">
                        <a:spcBef>
                          <a:spcPts val="0"/>
                        </a:spcBef>
                        <a:spcAft>
                          <a:spcPts val="0"/>
                        </a:spcAft>
                      </a:pPr>
                      <a:r>
                        <a:rPr lang="en-US" sz="1100">
                          <a:solidFill>
                            <a:srgbClr val="000000"/>
                          </a:solidFill>
                          <a:latin typeface="Calibri"/>
                          <a:ea typeface="Times New Roman"/>
                        </a:rPr>
                        <a:t>COMMENDABLE</a:t>
                      </a:r>
                      <a:endParaRPr lang="en-US" sz="1000">
                        <a:latin typeface="Times New Roman"/>
                        <a:ea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a:solidFill>
                            <a:srgbClr val="000000"/>
                          </a:solidFill>
                          <a:latin typeface="Calibri"/>
                          <a:ea typeface="Times New Roman"/>
                        </a:rPr>
                        <a:t> </a:t>
                      </a:r>
                      <a:endParaRPr lang="en-US" sz="1000">
                        <a:latin typeface="Times New Roman"/>
                        <a:ea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0500">
                <a:tc>
                  <a:txBody>
                    <a:bodyPr/>
                    <a:lstStyle/>
                    <a:p>
                      <a:pPr marL="0" marR="0" algn="ctr">
                        <a:spcBef>
                          <a:spcPts val="0"/>
                        </a:spcBef>
                        <a:spcAft>
                          <a:spcPts val="0"/>
                        </a:spcAft>
                      </a:pPr>
                      <a:r>
                        <a:rPr lang="en-US" sz="1100">
                          <a:solidFill>
                            <a:srgbClr val="000000"/>
                          </a:solidFill>
                          <a:latin typeface="Calibri"/>
                          <a:ea typeface="Times New Roman"/>
                        </a:rPr>
                        <a:t>SATISFACTORY</a:t>
                      </a:r>
                      <a:endParaRPr lang="en-US" sz="1000">
                        <a:latin typeface="Times New Roman"/>
                        <a:ea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a:solidFill>
                            <a:srgbClr val="000000"/>
                          </a:solidFill>
                          <a:latin typeface="Calibri"/>
                          <a:ea typeface="Times New Roman"/>
                        </a:rPr>
                        <a:t> </a:t>
                      </a:r>
                      <a:endParaRPr lang="en-US" sz="1000">
                        <a:latin typeface="Times New Roman"/>
                        <a:ea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0500">
                <a:tc>
                  <a:txBody>
                    <a:bodyPr/>
                    <a:lstStyle/>
                    <a:p>
                      <a:pPr marL="0" marR="0" algn="ctr">
                        <a:spcBef>
                          <a:spcPts val="0"/>
                        </a:spcBef>
                        <a:spcAft>
                          <a:spcPts val="0"/>
                        </a:spcAft>
                      </a:pPr>
                      <a:r>
                        <a:rPr lang="en-US" sz="1100">
                          <a:solidFill>
                            <a:srgbClr val="000000"/>
                          </a:solidFill>
                          <a:latin typeface="Calibri"/>
                          <a:ea typeface="Times New Roman"/>
                        </a:rPr>
                        <a:t>NEEDS IMPROVEMENT</a:t>
                      </a:r>
                      <a:endParaRPr lang="en-US" sz="1000">
                        <a:latin typeface="Times New Roman"/>
                        <a:ea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Calibri"/>
                          <a:ea typeface="Times New Roman"/>
                        </a:rPr>
                        <a:t> </a:t>
                      </a:r>
                      <a:endParaRPr lang="en-US" sz="1000" dirty="0">
                        <a:latin typeface="Times New Roman"/>
                        <a:ea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059"/>
          <p:cNvSpPr>
            <a:spLocks noChangeArrowheads="1"/>
          </p:cNvSpPr>
          <p:nvPr/>
        </p:nvSpPr>
        <p:spPr bwMode="auto">
          <a:xfrm>
            <a:off x="212725" y="1870075"/>
            <a:ext cx="5426075" cy="287338"/>
          </a:xfrm>
          <a:prstGeom prst="rect">
            <a:avLst/>
          </a:prstGeom>
          <a:noFill/>
          <a:ln w="9525">
            <a:noFill/>
            <a:miter lim="800000"/>
            <a:headEnd/>
            <a:tailEnd/>
          </a:ln>
        </p:spPr>
        <p:txBody>
          <a:bodyPr wrap="none" anchor="ctr"/>
          <a:lstStyle/>
          <a:p>
            <a:endParaRPr lang="en-US"/>
          </a:p>
        </p:txBody>
      </p:sp>
      <p:sp>
        <p:nvSpPr>
          <p:cNvPr id="16387" name="Rectangle 2060"/>
          <p:cNvSpPr>
            <a:spLocks noChangeArrowheads="1"/>
          </p:cNvSpPr>
          <p:nvPr/>
        </p:nvSpPr>
        <p:spPr bwMode="auto">
          <a:xfrm>
            <a:off x="187989" y="1733598"/>
            <a:ext cx="5454650" cy="4094070"/>
          </a:xfrm>
          <a:prstGeom prst="rect">
            <a:avLst/>
          </a:prstGeom>
          <a:noFill/>
          <a:ln w="9525">
            <a:noFill/>
            <a:miter lim="800000"/>
            <a:headEnd/>
            <a:tailEnd/>
          </a:ln>
        </p:spPr>
        <p:txBody>
          <a:bodyPr wrap="square" lIns="92075" tIns="46038" rIns="92075" bIns="46038">
            <a:spAutoFit/>
          </a:bodyPr>
          <a:lstStyle/>
          <a:p>
            <a:pPr eaLnBrk="0" hangingPunct="0"/>
            <a:r>
              <a:rPr lang="en-US" sz="1000" b="0" dirty="0"/>
              <a:t> </a:t>
            </a:r>
          </a:p>
          <a:p>
            <a:pPr lvl="0"/>
            <a:r>
              <a:rPr lang="en-US" sz="1000" dirty="0" smtClean="0"/>
              <a:t>I.   APFT RECORDS				 	 </a:t>
            </a:r>
          </a:p>
          <a:p>
            <a:pPr marL="685800" lvl="1" indent="-228600">
              <a:buFont typeface="+mj-lt"/>
              <a:buAutoNum type="arabicPeriod"/>
            </a:pPr>
            <a:r>
              <a:rPr lang="en-US" sz="1000" b="0" dirty="0" smtClean="0"/>
              <a:t>All Soldiers have hard copy of APFT on file in TRNG RM</a:t>
            </a:r>
            <a:r>
              <a:rPr lang="en-US" sz="1000" dirty="0" smtClean="0"/>
              <a:t>		 </a:t>
            </a:r>
          </a:p>
          <a:p>
            <a:r>
              <a:rPr lang="en-US" sz="1000" dirty="0" smtClean="0"/>
              <a:t>II.   DOCUMENTS</a:t>
            </a:r>
          </a:p>
          <a:p>
            <a:r>
              <a:rPr lang="en-US" sz="1000" dirty="0" smtClean="0"/>
              <a:t> </a:t>
            </a:r>
            <a:endParaRPr lang="en-US" sz="1000" b="0" dirty="0" smtClean="0"/>
          </a:p>
          <a:p>
            <a:pPr marL="685800" lvl="1" indent="-228600">
              <a:buFont typeface="+mj-lt"/>
              <a:buAutoNum type="arabicPeriod"/>
            </a:pPr>
            <a:r>
              <a:rPr lang="en-US" sz="1000" b="0" dirty="0" smtClean="0"/>
              <a:t>All Soldiers on AAA-162 have APFT Posted on EMILPO</a:t>
            </a:r>
          </a:p>
          <a:p>
            <a:r>
              <a:rPr lang="en-US" sz="1000" dirty="0" smtClean="0"/>
              <a:t>         					 </a:t>
            </a:r>
          </a:p>
          <a:p>
            <a:r>
              <a:rPr lang="en-US" sz="1000" dirty="0" smtClean="0"/>
              <a:t>III.  PROFILES	</a:t>
            </a:r>
          </a:p>
          <a:p>
            <a:r>
              <a:rPr lang="en-US" sz="1000" dirty="0" smtClean="0"/>
              <a:t> </a:t>
            </a:r>
          </a:p>
          <a:p>
            <a:r>
              <a:rPr lang="en-US" sz="1000" dirty="0" smtClean="0"/>
              <a:t>                1</a:t>
            </a:r>
            <a:r>
              <a:rPr lang="en-US" sz="1000" b="0" dirty="0" smtClean="0"/>
              <a:t>.  Do all Soldiers with Profiles have a completed APFT Score Card with	</a:t>
            </a:r>
          </a:p>
          <a:p>
            <a:r>
              <a:rPr lang="en-US" sz="1000" b="0" dirty="0" smtClean="0"/>
              <a:t>            updated HT/WT?</a:t>
            </a:r>
          </a:p>
          <a:p>
            <a:r>
              <a:rPr lang="en-US" sz="1000" b="0" dirty="0" smtClean="0"/>
              <a:t> </a:t>
            </a:r>
          </a:p>
          <a:p>
            <a:r>
              <a:rPr lang="en-US" sz="1000" b="0" dirty="0" smtClean="0"/>
              <a:t>                2.  Do all Soldiers with Profiles have an explanation of why their profile prevented them 	from completing an APFT?     </a:t>
            </a:r>
          </a:p>
          <a:p>
            <a:r>
              <a:rPr lang="en-US" sz="1000" b="0" dirty="0" smtClean="0"/>
              <a:t>                                                                                                                                      </a:t>
            </a:r>
          </a:p>
          <a:p>
            <a:pPr lvl="0"/>
            <a:r>
              <a:rPr lang="en-US" sz="1000" b="0" dirty="0" smtClean="0"/>
              <a:t>                3.  Do all Soldiers with Profiles have when their profile expires in the remarks section of 	the  APFT Score Card</a:t>
            </a:r>
          </a:p>
          <a:p>
            <a:r>
              <a:rPr lang="en-US" sz="1000" dirty="0" smtClean="0"/>
              <a:t/>
            </a:r>
            <a:br>
              <a:rPr lang="en-US" sz="1000" dirty="0" smtClean="0"/>
            </a:br>
            <a:r>
              <a:rPr lang="en-US" sz="1000" dirty="0" smtClean="0"/>
              <a:t> </a:t>
            </a:r>
          </a:p>
          <a:p>
            <a:pPr marL="228600" indent="-228600"/>
            <a:endParaRPr lang="en-US" sz="1000" dirty="0" smtClean="0"/>
          </a:p>
          <a:p>
            <a:pPr eaLnBrk="0" hangingPunct="0"/>
            <a:endParaRPr lang="en-US" sz="1000" b="0" dirty="0"/>
          </a:p>
          <a:p>
            <a:r>
              <a:rPr lang="en-US" sz="1000" dirty="0" smtClean="0"/>
              <a:t> </a:t>
            </a:r>
            <a:endParaRPr lang="en-US" sz="1000" b="0" dirty="0"/>
          </a:p>
          <a:p>
            <a:pPr eaLnBrk="0" hangingPunct="0"/>
            <a:r>
              <a:rPr lang="en-US" sz="1000" b="0" dirty="0"/>
              <a:t>    </a:t>
            </a:r>
          </a:p>
        </p:txBody>
      </p:sp>
      <p:sp>
        <p:nvSpPr>
          <p:cNvPr id="16388" name="Rectangle 2063"/>
          <p:cNvSpPr>
            <a:spLocks noChangeArrowheads="1"/>
          </p:cNvSpPr>
          <p:nvPr/>
        </p:nvSpPr>
        <p:spPr bwMode="auto">
          <a:xfrm>
            <a:off x="3641725" y="436563"/>
            <a:ext cx="1692275" cy="244475"/>
          </a:xfrm>
          <a:prstGeom prst="rect">
            <a:avLst/>
          </a:prstGeom>
          <a:noFill/>
          <a:ln w="9525">
            <a:noFill/>
            <a:miter lim="800000"/>
            <a:headEnd/>
            <a:tailEnd/>
          </a:ln>
        </p:spPr>
        <p:txBody>
          <a:bodyPr lIns="92075" tIns="46038" rIns="92075" bIns="46038">
            <a:spAutoFit/>
          </a:bodyPr>
          <a:lstStyle/>
          <a:p>
            <a:pPr eaLnBrk="0" hangingPunct="0"/>
            <a:r>
              <a:rPr lang="en-US" sz="1000"/>
              <a:t>           </a:t>
            </a:r>
          </a:p>
        </p:txBody>
      </p:sp>
      <p:sp>
        <p:nvSpPr>
          <p:cNvPr id="16389" name="Rectangle 2064"/>
          <p:cNvSpPr>
            <a:spLocks noChangeArrowheads="1"/>
          </p:cNvSpPr>
          <p:nvPr/>
        </p:nvSpPr>
        <p:spPr bwMode="auto">
          <a:xfrm>
            <a:off x="228600" y="900113"/>
            <a:ext cx="2895600" cy="400050"/>
          </a:xfrm>
          <a:prstGeom prst="rect">
            <a:avLst/>
          </a:prstGeom>
          <a:noFill/>
          <a:ln w="9525">
            <a:noFill/>
            <a:miter lim="800000"/>
            <a:headEnd/>
            <a:tailEnd/>
          </a:ln>
        </p:spPr>
        <p:txBody>
          <a:bodyPr lIns="92075" tIns="46038" rIns="92075" bIns="46038">
            <a:spAutoFit/>
          </a:bodyPr>
          <a:lstStyle/>
          <a:p>
            <a:pPr eaLnBrk="0" hangingPunct="0"/>
            <a:endParaRPr lang="en-US" sz="1000" dirty="0"/>
          </a:p>
          <a:p>
            <a:pPr algn="ctr" eaLnBrk="0" hangingPunct="0"/>
            <a:r>
              <a:rPr lang="en-US" sz="1000" b="0" dirty="0" smtClean="0"/>
              <a:t>S-3</a:t>
            </a:r>
            <a:endParaRPr lang="en-US" sz="1000" b="0" dirty="0"/>
          </a:p>
        </p:txBody>
      </p:sp>
      <p:sp>
        <p:nvSpPr>
          <p:cNvPr id="16390" name="Rectangle 2065"/>
          <p:cNvSpPr>
            <a:spLocks noChangeArrowheads="1"/>
          </p:cNvSpPr>
          <p:nvPr/>
        </p:nvSpPr>
        <p:spPr bwMode="auto">
          <a:xfrm>
            <a:off x="5543550" y="514350"/>
            <a:ext cx="990600" cy="247650"/>
          </a:xfrm>
          <a:prstGeom prst="rect">
            <a:avLst/>
          </a:prstGeom>
          <a:noFill/>
          <a:ln w="9525">
            <a:noFill/>
            <a:miter lim="800000"/>
            <a:headEnd/>
            <a:tailEnd/>
          </a:ln>
        </p:spPr>
        <p:txBody>
          <a:bodyPr lIns="92075" tIns="46038" rIns="92075" bIns="46038">
            <a:spAutoFit/>
          </a:bodyPr>
          <a:lstStyle/>
          <a:p>
            <a:pPr eaLnBrk="0" hangingPunct="0"/>
            <a:r>
              <a:rPr lang="en-US" sz="1000" dirty="0"/>
              <a:t>       </a:t>
            </a:r>
            <a:r>
              <a:rPr lang="en-US" sz="1000" b="0" dirty="0" smtClean="0"/>
              <a:t>2 </a:t>
            </a:r>
            <a:r>
              <a:rPr lang="en-US" sz="1000" b="0" dirty="0"/>
              <a:t>OF 2</a:t>
            </a:r>
          </a:p>
        </p:txBody>
      </p:sp>
      <p:sp>
        <p:nvSpPr>
          <p:cNvPr id="16391" name="Rectangle 2066"/>
          <p:cNvSpPr>
            <a:spLocks noChangeArrowheads="1"/>
          </p:cNvSpPr>
          <p:nvPr/>
        </p:nvSpPr>
        <p:spPr bwMode="auto">
          <a:xfrm>
            <a:off x="3946525" y="523875"/>
            <a:ext cx="1103313" cy="247650"/>
          </a:xfrm>
          <a:prstGeom prst="rect">
            <a:avLst/>
          </a:prstGeom>
          <a:noFill/>
          <a:ln w="9525">
            <a:noFill/>
            <a:miter lim="800000"/>
            <a:headEnd/>
            <a:tailEnd/>
          </a:ln>
        </p:spPr>
        <p:txBody>
          <a:bodyPr wrap="none" lIns="92075" tIns="46038" rIns="92075" bIns="46038">
            <a:spAutoFit/>
          </a:bodyPr>
          <a:lstStyle/>
          <a:p>
            <a:pPr algn="ctr" eaLnBrk="0" hangingPunct="0"/>
            <a:r>
              <a:rPr lang="en-US" sz="1000" b="0"/>
              <a:t>12 MARCH 2012</a:t>
            </a:r>
          </a:p>
        </p:txBody>
      </p:sp>
      <p:sp>
        <p:nvSpPr>
          <p:cNvPr id="16392" name="Rectangle 2067"/>
          <p:cNvSpPr>
            <a:spLocks noChangeArrowheads="1"/>
          </p:cNvSpPr>
          <p:nvPr/>
        </p:nvSpPr>
        <p:spPr bwMode="auto">
          <a:xfrm>
            <a:off x="1206917" y="523875"/>
            <a:ext cx="1226298" cy="246863"/>
          </a:xfrm>
          <a:prstGeom prst="rect">
            <a:avLst/>
          </a:prstGeom>
          <a:noFill/>
          <a:ln w="9525">
            <a:noFill/>
            <a:miter lim="800000"/>
            <a:headEnd/>
            <a:tailEnd/>
          </a:ln>
        </p:spPr>
        <p:txBody>
          <a:bodyPr wrap="none" lIns="92075" tIns="46038" rIns="92075" bIns="46038">
            <a:spAutoFit/>
          </a:bodyPr>
          <a:lstStyle/>
          <a:p>
            <a:pPr algn="ctr" eaLnBrk="0" hangingPunct="0"/>
            <a:r>
              <a:rPr lang="en-US" sz="1000" b="0" dirty="0" smtClean="0"/>
              <a:t>APFT ON EMILPO</a:t>
            </a:r>
            <a:endParaRPr lang="en-US" sz="1000" b="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DRIVER’S TRAINING </a:t>
            </a:r>
            <a:endParaRPr lang="en-US" dirty="0"/>
          </a:p>
        </p:txBody>
      </p:sp>
      <p:sp>
        <p:nvSpPr>
          <p:cNvPr id="3" name="Subtitle 2"/>
          <p:cNvSpPr>
            <a:spLocks noGrp="1"/>
          </p:cNvSpPr>
          <p:nvPr>
            <p:ph type="subTitle" idx="1"/>
          </p:nvPr>
        </p:nvSpPr>
        <p:spPr/>
        <p:txBody>
          <a:bodyPr/>
          <a:lstStyle/>
          <a:p>
            <a:endParaRPr 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059"/>
          <p:cNvSpPr>
            <a:spLocks noChangeArrowheads="1"/>
          </p:cNvSpPr>
          <p:nvPr/>
        </p:nvSpPr>
        <p:spPr bwMode="auto">
          <a:xfrm>
            <a:off x="212725" y="1870075"/>
            <a:ext cx="5426075" cy="287338"/>
          </a:xfrm>
          <a:prstGeom prst="rect">
            <a:avLst/>
          </a:prstGeom>
          <a:noFill/>
          <a:ln w="9525">
            <a:noFill/>
            <a:miter lim="800000"/>
            <a:headEnd/>
            <a:tailEnd/>
          </a:ln>
        </p:spPr>
        <p:txBody>
          <a:bodyPr wrap="none" anchor="ctr"/>
          <a:lstStyle/>
          <a:p>
            <a:endParaRPr lang="en-US"/>
          </a:p>
        </p:txBody>
      </p:sp>
      <p:sp>
        <p:nvSpPr>
          <p:cNvPr id="16387" name="Rectangle 2060"/>
          <p:cNvSpPr>
            <a:spLocks noChangeArrowheads="1"/>
          </p:cNvSpPr>
          <p:nvPr/>
        </p:nvSpPr>
        <p:spPr bwMode="auto">
          <a:xfrm>
            <a:off x="228932" y="1706303"/>
            <a:ext cx="5454650" cy="8649164"/>
          </a:xfrm>
          <a:prstGeom prst="rect">
            <a:avLst/>
          </a:prstGeom>
          <a:noFill/>
          <a:ln w="9525">
            <a:noFill/>
            <a:miter lim="800000"/>
            <a:headEnd/>
            <a:tailEnd/>
          </a:ln>
        </p:spPr>
        <p:txBody>
          <a:bodyPr wrap="square" lIns="92075" tIns="46038" rIns="92075" bIns="46038">
            <a:spAutoFit/>
          </a:bodyPr>
          <a:lstStyle/>
          <a:p>
            <a:r>
              <a:rPr lang="en-US" sz="1000" b="0" dirty="0"/>
              <a:t> </a:t>
            </a:r>
            <a:r>
              <a:rPr lang="en-US" sz="1000" dirty="0" smtClean="0"/>
              <a:t>AREAS INSPECTED:		</a:t>
            </a:r>
          </a:p>
          <a:p>
            <a:r>
              <a:rPr lang="en-US" sz="1000" dirty="0" smtClean="0"/>
              <a:t>					</a:t>
            </a:r>
          </a:p>
          <a:p>
            <a:pPr marL="228600" indent="-228600">
              <a:buAutoNum type="arabicPeriod"/>
            </a:pPr>
            <a:r>
              <a:rPr lang="en-US" sz="1000" dirty="0" smtClean="0"/>
              <a:t>GENERAL					</a:t>
            </a:r>
          </a:p>
          <a:p>
            <a:pPr marL="228600" indent="-228600">
              <a:buAutoNum type="arabicPeriod" startAt="2"/>
            </a:pPr>
            <a:r>
              <a:rPr lang="en-US" sz="1000" dirty="0" smtClean="0"/>
              <a:t>DOCUMENTS			</a:t>
            </a:r>
          </a:p>
          <a:p>
            <a:pPr marL="228600" indent="-228600">
              <a:buFont typeface="+mj-lt"/>
              <a:buAutoNum type="arabicPeriod" startAt="3"/>
            </a:pPr>
            <a:r>
              <a:rPr lang="en-US" sz="1000" dirty="0" smtClean="0"/>
              <a:t>TRAINING		 							</a:t>
            </a:r>
          </a:p>
          <a:p>
            <a:r>
              <a:rPr lang="en-US" sz="1000" dirty="0" smtClean="0"/>
              <a:t>TOTAL GOs:</a:t>
            </a:r>
          </a:p>
          <a:p>
            <a:endParaRPr lang="en-US" sz="1000" dirty="0" smtClean="0"/>
          </a:p>
          <a:p>
            <a:endParaRPr lang="en-US" sz="1000" dirty="0" smtClean="0"/>
          </a:p>
          <a:p>
            <a:r>
              <a:rPr lang="en-US" sz="1000" dirty="0" smtClean="0"/>
              <a:t>STANDARDS</a:t>
            </a:r>
          </a:p>
          <a:p>
            <a:r>
              <a:rPr lang="en-US" sz="1000" dirty="0" smtClean="0"/>
              <a:t>Commendable (C):  90-100% success rate of evaluated tasks</a:t>
            </a:r>
          </a:p>
          <a:p>
            <a:r>
              <a:rPr lang="en-US" sz="1000" dirty="0" smtClean="0"/>
              <a:t>Satisfactory (S):  70-89% success rate of evaluated tasks</a:t>
            </a:r>
          </a:p>
          <a:p>
            <a:r>
              <a:rPr lang="en-US" sz="1000" dirty="0" smtClean="0"/>
              <a:t>Needs Improvement (N):  0-69% or less success rate of evaluated tasks</a:t>
            </a:r>
          </a:p>
          <a:p>
            <a:endParaRPr lang="en-US" sz="1000" dirty="0" smtClean="0"/>
          </a:p>
          <a:p>
            <a:endParaRPr lang="en-US" sz="1000" dirty="0" smtClean="0"/>
          </a:p>
          <a:p>
            <a:endParaRPr lang="en-US" sz="1000" dirty="0" smtClean="0"/>
          </a:p>
          <a:p>
            <a:endParaRPr lang="en-US" sz="1000" dirty="0" smtClean="0"/>
          </a:p>
          <a:p>
            <a:endParaRPr lang="en-US" sz="1000" dirty="0" smtClean="0"/>
          </a:p>
          <a:p>
            <a:endParaRPr lang="en-US" sz="1000" dirty="0" smtClean="0"/>
          </a:p>
          <a:p>
            <a:endParaRPr lang="en-US" sz="1000" dirty="0" smtClean="0"/>
          </a:p>
          <a:p>
            <a:endParaRPr lang="en-US" sz="1000" dirty="0" smtClean="0"/>
          </a:p>
          <a:p>
            <a:endParaRPr lang="en-US" sz="1000" dirty="0" smtClean="0"/>
          </a:p>
          <a:p>
            <a:endParaRPr lang="en-US" sz="1000" dirty="0" smtClean="0"/>
          </a:p>
          <a:p>
            <a:endParaRPr lang="en-US" sz="1000" dirty="0" smtClean="0"/>
          </a:p>
          <a:p>
            <a:endParaRPr lang="en-US" sz="1000" dirty="0" smtClean="0"/>
          </a:p>
          <a:p>
            <a:endParaRPr lang="en-US" sz="1000" dirty="0" smtClean="0"/>
          </a:p>
          <a:p>
            <a:endParaRPr lang="en-US" sz="1000" dirty="0" smtClean="0"/>
          </a:p>
          <a:p>
            <a:endParaRPr lang="en-US" sz="1000" dirty="0" smtClean="0"/>
          </a:p>
          <a:p>
            <a:endParaRPr lang="en-US" sz="1000" dirty="0" smtClean="0"/>
          </a:p>
          <a:p>
            <a:endParaRPr lang="en-US" sz="1000" dirty="0" smtClean="0"/>
          </a:p>
          <a:p>
            <a:endParaRPr lang="en-US" sz="1000" dirty="0" smtClean="0"/>
          </a:p>
          <a:p>
            <a:endParaRPr lang="en-US" sz="1000" dirty="0" smtClean="0"/>
          </a:p>
          <a:p>
            <a:endParaRPr lang="en-US" sz="1000" dirty="0" smtClean="0"/>
          </a:p>
          <a:p>
            <a:endParaRPr lang="en-US" sz="1000" dirty="0" smtClean="0"/>
          </a:p>
          <a:p>
            <a:endParaRPr lang="en-US" sz="1000" dirty="0" smtClean="0"/>
          </a:p>
          <a:p>
            <a:pPr eaLnBrk="0" hangingPunct="0"/>
            <a:r>
              <a:rPr lang="en-US" sz="1000" b="0" dirty="0" smtClean="0"/>
              <a:t>			VERIFICATION</a:t>
            </a:r>
          </a:p>
          <a:p>
            <a:pPr eaLnBrk="0" hangingPunct="0"/>
            <a:r>
              <a:rPr lang="en-US" sz="1000" b="0" dirty="0" smtClean="0"/>
              <a:t>			</a:t>
            </a:r>
            <a:r>
              <a:rPr lang="en-US" sz="1400" b="0" dirty="0" smtClean="0"/>
              <a:t>x_______________</a:t>
            </a:r>
          </a:p>
          <a:p>
            <a:pPr eaLnBrk="0" hangingPunct="0"/>
            <a:r>
              <a:rPr lang="en-US" sz="1400" b="0" dirty="0" smtClean="0"/>
              <a:t>			</a:t>
            </a:r>
            <a:r>
              <a:rPr lang="en-US" sz="1000" b="0" dirty="0" smtClean="0"/>
              <a:t>Unit POC Signature, Name, Rank, Date</a:t>
            </a:r>
          </a:p>
          <a:p>
            <a:pPr eaLnBrk="0" hangingPunct="0"/>
            <a:r>
              <a:rPr lang="en-US" sz="1000" b="0" dirty="0" smtClean="0"/>
              <a:t>			</a:t>
            </a:r>
            <a:r>
              <a:rPr lang="en-US" sz="1400" b="0" dirty="0" smtClean="0"/>
              <a:t>x_______________</a:t>
            </a:r>
          </a:p>
          <a:p>
            <a:pPr eaLnBrk="0" hangingPunct="0"/>
            <a:r>
              <a:rPr lang="en-US" sz="1400" b="0" dirty="0" smtClean="0"/>
              <a:t>			</a:t>
            </a:r>
            <a:r>
              <a:rPr lang="en-US" sz="1000" b="0" dirty="0" smtClean="0"/>
              <a:t>Inspector’s Signature, Name, Rank, Date</a:t>
            </a:r>
          </a:p>
          <a:p>
            <a:endParaRPr lang="en-US" sz="1000" dirty="0" smtClean="0"/>
          </a:p>
          <a:p>
            <a:endParaRPr lang="en-US" sz="1000" dirty="0" smtClean="0"/>
          </a:p>
          <a:p>
            <a:endParaRPr lang="en-US" sz="1000" dirty="0" smtClean="0"/>
          </a:p>
          <a:p>
            <a:r>
              <a:rPr lang="en-US" sz="1000" dirty="0" smtClean="0"/>
              <a:t>  	</a:t>
            </a:r>
          </a:p>
          <a:p>
            <a:endParaRPr lang="en-US" sz="1000" dirty="0" smtClean="0"/>
          </a:p>
          <a:p>
            <a:endParaRPr lang="en-US" sz="1000" dirty="0" smtClean="0"/>
          </a:p>
          <a:p>
            <a:r>
              <a:rPr lang="en-US" sz="1000" dirty="0" smtClean="0"/>
              <a:t>	</a:t>
            </a:r>
            <a:br>
              <a:rPr lang="en-US" sz="1000" dirty="0" smtClean="0"/>
            </a:br>
            <a:r>
              <a:rPr lang="en-US" sz="1000" dirty="0" smtClean="0"/>
              <a:t> </a:t>
            </a:r>
          </a:p>
          <a:p>
            <a:pPr marL="228600" indent="-228600"/>
            <a:endParaRPr lang="en-US" sz="1000" dirty="0" smtClean="0"/>
          </a:p>
          <a:p>
            <a:pPr eaLnBrk="0" hangingPunct="0"/>
            <a:endParaRPr lang="en-US" sz="1000" b="0" dirty="0"/>
          </a:p>
          <a:p>
            <a:r>
              <a:rPr lang="en-US" sz="1000" dirty="0" smtClean="0"/>
              <a:t> </a:t>
            </a:r>
            <a:endParaRPr lang="en-US" sz="1000" b="0" dirty="0"/>
          </a:p>
          <a:p>
            <a:pPr eaLnBrk="0" hangingPunct="0"/>
            <a:r>
              <a:rPr lang="en-US" sz="1000" b="0" dirty="0"/>
              <a:t>    </a:t>
            </a:r>
          </a:p>
        </p:txBody>
      </p:sp>
      <p:sp>
        <p:nvSpPr>
          <p:cNvPr id="16388" name="Rectangle 2063"/>
          <p:cNvSpPr>
            <a:spLocks noChangeArrowheads="1"/>
          </p:cNvSpPr>
          <p:nvPr/>
        </p:nvSpPr>
        <p:spPr bwMode="auto">
          <a:xfrm>
            <a:off x="3641725" y="436563"/>
            <a:ext cx="1692275" cy="244475"/>
          </a:xfrm>
          <a:prstGeom prst="rect">
            <a:avLst/>
          </a:prstGeom>
          <a:noFill/>
          <a:ln w="9525">
            <a:noFill/>
            <a:miter lim="800000"/>
            <a:headEnd/>
            <a:tailEnd/>
          </a:ln>
        </p:spPr>
        <p:txBody>
          <a:bodyPr lIns="92075" tIns="46038" rIns="92075" bIns="46038">
            <a:spAutoFit/>
          </a:bodyPr>
          <a:lstStyle/>
          <a:p>
            <a:pPr eaLnBrk="0" hangingPunct="0"/>
            <a:r>
              <a:rPr lang="en-US" sz="1000"/>
              <a:t>           </a:t>
            </a:r>
          </a:p>
        </p:txBody>
      </p:sp>
      <p:sp>
        <p:nvSpPr>
          <p:cNvPr id="16389" name="Rectangle 2064"/>
          <p:cNvSpPr>
            <a:spLocks noChangeArrowheads="1"/>
          </p:cNvSpPr>
          <p:nvPr/>
        </p:nvSpPr>
        <p:spPr bwMode="auto">
          <a:xfrm>
            <a:off x="228600" y="900113"/>
            <a:ext cx="2895600" cy="400050"/>
          </a:xfrm>
          <a:prstGeom prst="rect">
            <a:avLst/>
          </a:prstGeom>
          <a:noFill/>
          <a:ln w="9525">
            <a:noFill/>
            <a:miter lim="800000"/>
            <a:headEnd/>
            <a:tailEnd/>
          </a:ln>
        </p:spPr>
        <p:txBody>
          <a:bodyPr lIns="92075" tIns="46038" rIns="92075" bIns="46038">
            <a:spAutoFit/>
          </a:bodyPr>
          <a:lstStyle/>
          <a:p>
            <a:pPr eaLnBrk="0" hangingPunct="0"/>
            <a:endParaRPr lang="en-US" sz="1000" dirty="0"/>
          </a:p>
          <a:p>
            <a:pPr algn="ctr" eaLnBrk="0" hangingPunct="0"/>
            <a:r>
              <a:rPr lang="en-US" sz="1000" b="0" dirty="0" smtClean="0"/>
              <a:t>MASTER DRIVER</a:t>
            </a:r>
            <a:endParaRPr lang="en-US" sz="1000" b="0" dirty="0"/>
          </a:p>
        </p:txBody>
      </p:sp>
      <p:sp>
        <p:nvSpPr>
          <p:cNvPr id="16390" name="Rectangle 2065"/>
          <p:cNvSpPr>
            <a:spLocks noChangeArrowheads="1"/>
          </p:cNvSpPr>
          <p:nvPr/>
        </p:nvSpPr>
        <p:spPr bwMode="auto">
          <a:xfrm>
            <a:off x="5543550" y="514350"/>
            <a:ext cx="990600" cy="247650"/>
          </a:xfrm>
          <a:prstGeom prst="rect">
            <a:avLst/>
          </a:prstGeom>
          <a:noFill/>
          <a:ln w="9525">
            <a:noFill/>
            <a:miter lim="800000"/>
            <a:headEnd/>
            <a:tailEnd/>
          </a:ln>
        </p:spPr>
        <p:txBody>
          <a:bodyPr lIns="92075" tIns="46038" rIns="92075" bIns="46038">
            <a:spAutoFit/>
          </a:bodyPr>
          <a:lstStyle/>
          <a:p>
            <a:pPr eaLnBrk="0" hangingPunct="0"/>
            <a:r>
              <a:rPr lang="en-US" sz="1000" dirty="0"/>
              <a:t>       </a:t>
            </a:r>
            <a:r>
              <a:rPr lang="en-US" sz="1000" b="0" dirty="0"/>
              <a:t>1</a:t>
            </a:r>
            <a:r>
              <a:rPr lang="en-US" sz="1000" b="0" dirty="0" smtClean="0"/>
              <a:t> </a:t>
            </a:r>
            <a:r>
              <a:rPr lang="en-US" sz="1000" b="0" dirty="0"/>
              <a:t>OF </a:t>
            </a:r>
            <a:r>
              <a:rPr lang="en-US" sz="1000" b="0" dirty="0" smtClean="0"/>
              <a:t>3</a:t>
            </a:r>
            <a:endParaRPr lang="en-US" sz="1000" b="0" dirty="0"/>
          </a:p>
        </p:txBody>
      </p:sp>
      <p:sp>
        <p:nvSpPr>
          <p:cNvPr id="16391" name="Rectangle 2066"/>
          <p:cNvSpPr>
            <a:spLocks noChangeArrowheads="1"/>
          </p:cNvSpPr>
          <p:nvPr/>
        </p:nvSpPr>
        <p:spPr bwMode="auto">
          <a:xfrm>
            <a:off x="3946525" y="523875"/>
            <a:ext cx="1103313" cy="247650"/>
          </a:xfrm>
          <a:prstGeom prst="rect">
            <a:avLst/>
          </a:prstGeom>
          <a:noFill/>
          <a:ln w="9525">
            <a:noFill/>
            <a:miter lim="800000"/>
            <a:headEnd/>
            <a:tailEnd/>
          </a:ln>
        </p:spPr>
        <p:txBody>
          <a:bodyPr wrap="none" lIns="92075" tIns="46038" rIns="92075" bIns="46038">
            <a:spAutoFit/>
          </a:bodyPr>
          <a:lstStyle/>
          <a:p>
            <a:pPr algn="ctr" eaLnBrk="0" hangingPunct="0"/>
            <a:r>
              <a:rPr lang="en-US" sz="1000" b="0" dirty="0"/>
              <a:t>12 MARCH 2012</a:t>
            </a:r>
          </a:p>
        </p:txBody>
      </p:sp>
      <p:sp>
        <p:nvSpPr>
          <p:cNvPr id="16392" name="Rectangle 2067"/>
          <p:cNvSpPr>
            <a:spLocks noChangeArrowheads="1"/>
          </p:cNvSpPr>
          <p:nvPr/>
        </p:nvSpPr>
        <p:spPr bwMode="auto">
          <a:xfrm>
            <a:off x="1088296" y="523875"/>
            <a:ext cx="1463542" cy="246863"/>
          </a:xfrm>
          <a:prstGeom prst="rect">
            <a:avLst/>
          </a:prstGeom>
          <a:noFill/>
          <a:ln w="9525">
            <a:noFill/>
            <a:miter lim="800000"/>
            <a:headEnd/>
            <a:tailEnd/>
          </a:ln>
        </p:spPr>
        <p:txBody>
          <a:bodyPr wrap="none" lIns="92075" tIns="46038" rIns="92075" bIns="46038">
            <a:spAutoFit/>
          </a:bodyPr>
          <a:lstStyle/>
          <a:p>
            <a:pPr algn="ctr" eaLnBrk="0" hangingPunct="0"/>
            <a:r>
              <a:rPr lang="en-US" sz="1000" b="0" dirty="0" smtClean="0"/>
              <a:t>DRIVER’S TRAINING 	</a:t>
            </a:r>
            <a:endParaRPr lang="en-US" sz="1000" b="0" dirty="0"/>
          </a:p>
        </p:txBody>
      </p:sp>
      <p:graphicFrame>
        <p:nvGraphicFramePr>
          <p:cNvPr id="11" name="Table 10"/>
          <p:cNvGraphicFramePr>
            <a:graphicFrameLocks noGrp="1"/>
          </p:cNvGraphicFramePr>
          <p:nvPr/>
        </p:nvGraphicFramePr>
        <p:xfrm>
          <a:off x="303662" y="3945340"/>
          <a:ext cx="3657600" cy="762000"/>
        </p:xfrm>
        <a:graphic>
          <a:graphicData uri="http://schemas.openxmlformats.org/drawingml/2006/table">
            <a:tbl>
              <a:tblPr/>
              <a:tblGrid>
                <a:gridCol w="2438400"/>
                <a:gridCol w="1219200"/>
              </a:tblGrid>
              <a:tr h="190500">
                <a:tc>
                  <a:txBody>
                    <a:bodyPr/>
                    <a:lstStyle/>
                    <a:p>
                      <a:pPr marL="0" marR="0" algn="ctr">
                        <a:spcBef>
                          <a:spcPts val="0"/>
                        </a:spcBef>
                        <a:spcAft>
                          <a:spcPts val="0"/>
                        </a:spcAft>
                      </a:pPr>
                      <a:r>
                        <a:rPr lang="en-US" sz="1100" dirty="0">
                          <a:solidFill>
                            <a:srgbClr val="000000"/>
                          </a:solidFill>
                          <a:latin typeface="Calibri"/>
                          <a:ea typeface="Times New Roman"/>
                        </a:rPr>
                        <a:t>OVERALL RESULTS</a:t>
                      </a:r>
                      <a:endParaRPr lang="en-US" sz="1000" dirty="0">
                        <a:latin typeface="Times New Roman"/>
                        <a:ea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a:solidFill>
                            <a:srgbClr val="000000"/>
                          </a:solidFill>
                          <a:latin typeface="Calibri"/>
                          <a:ea typeface="Times New Roman"/>
                        </a:rPr>
                        <a:t>%</a:t>
                      </a:r>
                      <a:endParaRPr lang="en-US" sz="1000">
                        <a:latin typeface="Times New Roman"/>
                        <a:ea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0500">
                <a:tc>
                  <a:txBody>
                    <a:bodyPr/>
                    <a:lstStyle/>
                    <a:p>
                      <a:pPr marL="0" marR="0" algn="ctr">
                        <a:spcBef>
                          <a:spcPts val="0"/>
                        </a:spcBef>
                        <a:spcAft>
                          <a:spcPts val="0"/>
                        </a:spcAft>
                      </a:pPr>
                      <a:r>
                        <a:rPr lang="en-US" sz="1100">
                          <a:solidFill>
                            <a:srgbClr val="000000"/>
                          </a:solidFill>
                          <a:latin typeface="Calibri"/>
                          <a:ea typeface="Times New Roman"/>
                        </a:rPr>
                        <a:t>COMMENDABLE</a:t>
                      </a:r>
                      <a:endParaRPr lang="en-US" sz="1000">
                        <a:latin typeface="Times New Roman"/>
                        <a:ea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a:solidFill>
                            <a:srgbClr val="000000"/>
                          </a:solidFill>
                          <a:latin typeface="Calibri"/>
                          <a:ea typeface="Times New Roman"/>
                        </a:rPr>
                        <a:t> </a:t>
                      </a:r>
                      <a:endParaRPr lang="en-US" sz="1000">
                        <a:latin typeface="Times New Roman"/>
                        <a:ea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0500">
                <a:tc>
                  <a:txBody>
                    <a:bodyPr/>
                    <a:lstStyle/>
                    <a:p>
                      <a:pPr marL="0" marR="0" algn="ctr">
                        <a:spcBef>
                          <a:spcPts val="0"/>
                        </a:spcBef>
                        <a:spcAft>
                          <a:spcPts val="0"/>
                        </a:spcAft>
                      </a:pPr>
                      <a:r>
                        <a:rPr lang="en-US" sz="1100">
                          <a:solidFill>
                            <a:srgbClr val="000000"/>
                          </a:solidFill>
                          <a:latin typeface="Calibri"/>
                          <a:ea typeface="Times New Roman"/>
                        </a:rPr>
                        <a:t>SATISFACTORY</a:t>
                      </a:r>
                      <a:endParaRPr lang="en-US" sz="1000">
                        <a:latin typeface="Times New Roman"/>
                        <a:ea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a:solidFill>
                            <a:srgbClr val="000000"/>
                          </a:solidFill>
                          <a:latin typeface="Calibri"/>
                          <a:ea typeface="Times New Roman"/>
                        </a:rPr>
                        <a:t> </a:t>
                      </a:r>
                      <a:endParaRPr lang="en-US" sz="1000">
                        <a:latin typeface="Times New Roman"/>
                        <a:ea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0500">
                <a:tc>
                  <a:txBody>
                    <a:bodyPr/>
                    <a:lstStyle/>
                    <a:p>
                      <a:pPr marL="0" marR="0" algn="ctr">
                        <a:spcBef>
                          <a:spcPts val="0"/>
                        </a:spcBef>
                        <a:spcAft>
                          <a:spcPts val="0"/>
                        </a:spcAft>
                      </a:pPr>
                      <a:r>
                        <a:rPr lang="en-US" sz="1100">
                          <a:solidFill>
                            <a:srgbClr val="000000"/>
                          </a:solidFill>
                          <a:latin typeface="Calibri"/>
                          <a:ea typeface="Times New Roman"/>
                        </a:rPr>
                        <a:t>NEEDS IMPROVEMENT</a:t>
                      </a:r>
                      <a:endParaRPr lang="en-US" sz="1000">
                        <a:latin typeface="Times New Roman"/>
                        <a:ea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Calibri"/>
                          <a:ea typeface="Times New Roman"/>
                        </a:rPr>
                        <a:t> </a:t>
                      </a:r>
                      <a:endParaRPr lang="en-US" sz="1000" dirty="0">
                        <a:latin typeface="Times New Roman"/>
                        <a:ea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067"/>
          <p:cNvSpPr>
            <a:spLocks noChangeArrowheads="1"/>
          </p:cNvSpPr>
          <p:nvPr/>
        </p:nvSpPr>
        <p:spPr bwMode="auto">
          <a:xfrm>
            <a:off x="1088296" y="523875"/>
            <a:ext cx="1463542" cy="246863"/>
          </a:xfrm>
          <a:prstGeom prst="rect">
            <a:avLst/>
          </a:prstGeom>
          <a:noFill/>
          <a:ln w="9525">
            <a:noFill/>
            <a:miter lim="800000"/>
            <a:headEnd/>
            <a:tailEnd/>
          </a:ln>
        </p:spPr>
        <p:txBody>
          <a:bodyPr wrap="none" lIns="92075" tIns="46038" rIns="92075" bIns="46038">
            <a:spAutoFit/>
          </a:bodyPr>
          <a:lstStyle/>
          <a:p>
            <a:pPr algn="ctr" eaLnBrk="0" hangingPunct="0"/>
            <a:r>
              <a:rPr lang="en-US" sz="1000" b="0" dirty="0" smtClean="0"/>
              <a:t>DRIVER’S TRAINING 	</a:t>
            </a:r>
            <a:endParaRPr lang="en-US" sz="1000" b="0" dirty="0"/>
          </a:p>
        </p:txBody>
      </p:sp>
      <p:sp>
        <p:nvSpPr>
          <p:cNvPr id="3" name="Rectangle 2064"/>
          <p:cNvSpPr>
            <a:spLocks noChangeArrowheads="1"/>
          </p:cNvSpPr>
          <p:nvPr/>
        </p:nvSpPr>
        <p:spPr bwMode="auto">
          <a:xfrm>
            <a:off x="228600" y="900113"/>
            <a:ext cx="2895600" cy="400050"/>
          </a:xfrm>
          <a:prstGeom prst="rect">
            <a:avLst/>
          </a:prstGeom>
          <a:noFill/>
          <a:ln w="9525">
            <a:noFill/>
            <a:miter lim="800000"/>
            <a:headEnd/>
            <a:tailEnd/>
          </a:ln>
        </p:spPr>
        <p:txBody>
          <a:bodyPr lIns="92075" tIns="46038" rIns="92075" bIns="46038">
            <a:spAutoFit/>
          </a:bodyPr>
          <a:lstStyle/>
          <a:p>
            <a:pPr eaLnBrk="0" hangingPunct="0"/>
            <a:endParaRPr lang="en-US" sz="1000" dirty="0"/>
          </a:p>
          <a:p>
            <a:pPr algn="ctr" eaLnBrk="0" hangingPunct="0"/>
            <a:r>
              <a:rPr lang="en-US" sz="1000" b="0" dirty="0" smtClean="0"/>
              <a:t>MASTER DRIVER</a:t>
            </a:r>
            <a:endParaRPr lang="en-US" sz="1000" b="0" dirty="0"/>
          </a:p>
        </p:txBody>
      </p:sp>
      <p:sp>
        <p:nvSpPr>
          <p:cNvPr id="4" name="Rectangle 2064"/>
          <p:cNvSpPr>
            <a:spLocks noChangeArrowheads="1"/>
          </p:cNvSpPr>
          <p:nvPr/>
        </p:nvSpPr>
        <p:spPr bwMode="auto">
          <a:xfrm>
            <a:off x="3083256" y="465659"/>
            <a:ext cx="2895600" cy="400050"/>
          </a:xfrm>
          <a:prstGeom prst="rect">
            <a:avLst/>
          </a:prstGeom>
          <a:noFill/>
          <a:ln w="9525">
            <a:noFill/>
            <a:miter lim="800000"/>
            <a:headEnd/>
            <a:tailEnd/>
          </a:ln>
        </p:spPr>
        <p:txBody>
          <a:bodyPr lIns="92075" tIns="46038" rIns="92075" bIns="46038">
            <a:spAutoFit/>
          </a:bodyPr>
          <a:lstStyle/>
          <a:p>
            <a:pPr eaLnBrk="0" hangingPunct="0"/>
            <a:endParaRPr lang="en-US" sz="1000" dirty="0"/>
          </a:p>
          <a:p>
            <a:pPr algn="ctr" eaLnBrk="0" hangingPunct="0"/>
            <a:r>
              <a:rPr lang="en-US" sz="1000" b="0" dirty="0" smtClean="0"/>
              <a:t>MARCH 2012</a:t>
            </a:r>
            <a:endParaRPr lang="en-US" sz="1000" b="0" dirty="0"/>
          </a:p>
        </p:txBody>
      </p:sp>
      <p:sp>
        <p:nvSpPr>
          <p:cNvPr id="5" name="Rectangle 2065"/>
          <p:cNvSpPr>
            <a:spLocks noChangeArrowheads="1"/>
          </p:cNvSpPr>
          <p:nvPr/>
        </p:nvSpPr>
        <p:spPr bwMode="auto">
          <a:xfrm>
            <a:off x="5543550" y="514350"/>
            <a:ext cx="990600" cy="247650"/>
          </a:xfrm>
          <a:prstGeom prst="rect">
            <a:avLst/>
          </a:prstGeom>
          <a:noFill/>
          <a:ln w="9525">
            <a:noFill/>
            <a:miter lim="800000"/>
            <a:headEnd/>
            <a:tailEnd/>
          </a:ln>
        </p:spPr>
        <p:txBody>
          <a:bodyPr lIns="92075" tIns="46038" rIns="92075" bIns="46038">
            <a:spAutoFit/>
          </a:bodyPr>
          <a:lstStyle/>
          <a:p>
            <a:pPr eaLnBrk="0" hangingPunct="0"/>
            <a:r>
              <a:rPr lang="en-US" sz="1000" dirty="0"/>
              <a:t>       </a:t>
            </a:r>
            <a:r>
              <a:rPr lang="en-US" sz="1000" dirty="0" smtClean="0"/>
              <a:t>2</a:t>
            </a:r>
            <a:r>
              <a:rPr lang="en-US" sz="1000" b="0" dirty="0" smtClean="0"/>
              <a:t> </a:t>
            </a:r>
            <a:r>
              <a:rPr lang="en-US" sz="1000" b="0" dirty="0"/>
              <a:t>OF </a:t>
            </a:r>
            <a:r>
              <a:rPr lang="en-US" sz="1000" b="0" dirty="0" smtClean="0"/>
              <a:t>3</a:t>
            </a:r>
            <a:endParaRPr lang="en-US" sz="1000" b="0" dirty="0"/>
          </a:p>
        </p:txBody>
      </p:sp>
      <p:sp>
        <p:nvSpPr>
          <p:cNvPr id="10" name="Rectangle 2060"/>
          <p:cNvSpPr>
            <a:spLocks noChangeArrowheads="1"/>
          </p:cNvSpPr>
          <p:nvPr/>
        </p:nvSpPr>
        <p:spPr bwMode="auto">
          <a:xfrm>
            <a:off x="269875" y="1774542"/>
            <a:ext cx="5454650" cy="8249054"/>
          </a:xfrm>
          <a:prstGeom prst="rect">
            <a:avLst/>
          </a:prstGeom>
          <a:noFill/>
          <a:ln w="9525">
            <a:noFill/>
            <a:miter lim="800000"/>
            <a:headEnd/>
            <a:tailEnd/>
          </a:ln>
        </p:spPr>
        <p:txBody>
          <a:bodyPr wrap="square" lIns="92075" tIns="46038" rIns="92075" bIns="46038">
            <a:spAutoFit/>
          </a:bodyPr>
          <a:lstStyle/>
          <a:p>
            <a:pPr eaLnBrk="0" hangingPunct="0"/>
            <a:r>
              <a:rPr lang="en-US" sz="1000" b="0" dirty="0"/>
              <a:t> </a:t>
            </a:r>
          </a:p>
          <a:p>
            <a:pPr marL="285750" indent="-285750">
              <a:buFont typeface="+mj-lt"/>
              <a:buAutoNum type="romanUcPeriod"/>
            </a:pPr>
            <a:r>
              <a:rPr lang="en-US" sz="1000" dirty="0" smtClean="0"/>
              <a:t>GENERAL				 	</a:t>
            </a:r>
          </a:p>
          <a:p>
            <a:r>
              <a:rPr lang="en-US" sz="1000" dirty="0" smtClean="0"/>
              <a:t> </a:t>
            </a:r>
          </a:p>
          <a:p>
            <a:pPr marL="685800" lvl="1" indent="-228600">
              <a:buFont typeface="+mj-lt"/>
              <a:buAutoNum type="arabicPeriod"/>
            </a:pPr>
            <a:r>
              <a:rPr lang="en-US" sz="1000" b="0" dirty="0" smtClean="0"/>
              <a:t>Master driver has Appointment Orders signed by the by the commander?</a:t>
            </a:r>
          </a:p>
          <a:p>
            <a:pPr>
              <a:tabLst>
                <a:tab pos="519113" algn="l"/>
              </a:tabLst>
            </a:pPr>
            <a:r>
              <a:rPr lang="en-US" sz="1000" b="0" dirty="0" smtClean="0"/>
              <a:t> </a:t>
            </a:r>
          </a:p>
          <a:p>
            <a:pPr marL="685800" lvl="1" indent="-228600">
              <a:buFont typeface="+mj-lt"/>
              <a:buAutoNum type="arabicPeriod" startAt="2"/>
            </a:pPr>
            <a:r>
              <a:rPr lang="en-US" sz="1000" b="0" dirty="0" smtClean="0"/>
              <a:t>Master driver has a certificate of training on file from the Fort Hood.	</a:t>
            </a:r>
          </a:p>
          <a:p>
            <a:r>
              <a:rPr lang="en-US" sz="1000" b="0" dirty="0" smtClean="0"/>
              <a:t>	(FH REG 750-2) </a:t>
            </a:r>
          </a:p>
          <a:p>
            <a:pPr lvl="0"/>
            <a:r>
              <a:rPr lang="en-US" sz="1000" b="0" dirty="0" smtClean="0"/>
              <a:t> </a:t>
            </a:r>
          </a:p>
          <a:p>
            <a:pPr marL="685800" lvl="1" indent="-228600">
              <a:buFont typeface="+mj-lt"/>
              <a:buAutoNum type="arabicPeriod" startAt="3"/>
            </a:pPr>
            <a:r>
              <a:rPr lang="en-US" sz="1000" b="0" dirty="0" smtClean="0"/>
              <a:t>Are the master drivers, qualifying officials, NVD’s TRAINERS,  Hazardous cargo equipment examiners and instructor (s)                                                                      	trained&amp; licensed?    </a:t>
            </a:r>
          </a:p>
          <a:p>
            <a:r>
              <a:rPr lang="en-US" sz="1000" b="0" dirty="0" smtClean="0"/>
              <a:t>                                                                                                    </a:t>
            </a:r>
          </a:p>
          <a:p>
            <a:pPr marL="685800" lvl="1" indent="-228600"/>
            <a:r>
              <a:rPr lang="en-US" sz="1000" b="0" dirty="0" smtClean="0"/>
              <a:t>4. 	Is there an incentive program established for driver/mechanics? 	</a:t>
            </a:r>
          </a:p>
          <a:p>
            <a:r>
              <a:rPr lang="en-US" sz="1000" b="0" dirty="0" smtClean="0"/>
              <a:t>	(FH 750-1).</a:t>
            </a:r>
          </a:p>
          <a:p>
            <a:r>
              <a:rPr lang="en-US" sz="1000" b="0" dirty="0" smtClean="0"/>
              <a:t> </a:t>
            </a:r>
          </a:p>
          <a:p>
            <a:pPr marL="685800" lvl="1" indent="-228600">
              <a:buFont typeface="+mj-lt"/>
              <a:buAutoNum type="arabicPeriod" startAt="5"/>
            </a:pPr>
            <a:r>
              <a:rPr lang="en-US" sz="1000" b="0" dirty="0" smtClean="0"/>
              <a:t>Are commander’s interviews being conducted?			                       </a:t>
            </a:r>
          </a:p>
          <a:p>
            <a:r>
              <a:rPr lang="en-US" sz="1000" b="0" dirty="0" smtClean="0"/>
              <a:t> </a:t>
            </a:r>
          </a:p>
          <a:p>
            <a:r>
              <a:rPr lang="en-US" sz="1000" dirty="0" smtClean="0"/>
              <a:t>II.   DOCUMENTS</a:t>
            </a:r>
          </a:p>
          <a:p>
            <a:r>
              <a:rPr lang="en-US" sz="1000" dirty="0" smtClean="0"/>
              <a:t> </a:t>
            </a:r>
          </a:p>
          <a:p>
            <a:pPr marL="685800" lvl="1" indent="-228600">
              <a:buFont typeface="+mj-lt"/>
              <a:buAutoNum type="arabicPeriod"/>
            </a:pPr>
            <a:r>
              <a:rPr lang="en-US" sz="1000" b="0" dirty="0" smtClean="0"/>
              <a:t>Are operator permits of 346/5984-E stamped or marked legibly to denote the type of 	permit being issued? (AR 600-55)</a:t>
            </a:r>
          </a:p>
          <a:p>
            <a:r>
              <a:rPr lang="en-US" sz="1000" b="0" dirty="0" smtClean="0"/>
              <a:t>.</a:t>
            </a:r>
          </a:p>
          <a:p>
            <a:pPr marL="685800" lvl="1" indent="-228600">
              <a:buFont typeface="+mj-lt"/>
              <a:buAutoNum type="arabicPeriod" startAt="2"/>
            </a:pPr>
            <a:r>
              <a:rPr lang="en-US" sz="1000" b="0" dirty="0" smtClean="0"/>
              <a:t> Is the unit drivers training SOP / ANNEX published and followed? 	</a:t>
            </a:r>
          </a:p>
          <a:p>
            <a:r>
              <a:rPr lang="en-US" sz="1000" b="0" dirty="0" smtClean="0"/>
              <a:t>                              (AR 600-55 and FH REG 750-2)</a:t>
            </a:r>
          </a:p>
          <a:p>
            <a:r>
              <a:rPr lang="en-US" sz="1000" b="0" dirty="0" smtClean="0"/>
              <a:t> </a:t>
            </a:r>
          </a:p>
          <a:p>
            <a:pPr marL="685800" lvl="1" indent="-228600">
              <a:buFont typeface="+mj-lt"/>
              <a:buAutoNum type="arabicPeriod" startAt="3"/>
            </a:pPr>
            <a:r>
              <a:rPr lang="en-US" sz="1000" b="0" dirty="0" smtClean="0"/>
              <a:t> Are the units maintaining a listing of assigned operators and  assistant operators for        	all equipment requiring a qualified operator?                              </a:t>
            </a:r>
          </a:p>
          <a:p>
            <a:pPr lvl="0"/>
            <a:r>
              <a:rPr lang="en-US" sz="1000" b="0" dirty="0" smtClean="0"/>
              <a:t>               	 (FH REG 750-2) </a:t>
            </a:r>
          </a:p>
          <a:p>
            <a:pPr lvl="0"/>
            <a:endParaRPr lang="en-US" sz="1000" b="0" dirty="0" smtClean="0"/>
          </a:p>
          <a:p>
            <a:pPr marL="685800" lvl="1" indent="-228600">
              <a:buFont typeface="+mj-lt"/>
              <a:buAutoNum type="arabicPeriod" startAt="4"/>
            </a:pPr>
            <a:r>
              <a:rPr lang="en-US" sz="1000" b="0" dirty="0" smtClean="0"/>
              <a:t> Is there a written test for each piece of equipment that operators are trained and 	licensed to operate?  (AR 600-55)</a:t>
            </a:r>
          </a:p>
          <a:p>
            <a:pPr marL="685800" lvl="1" indent="-228600">
              <a:buFont typeface="+mj-lt"/>
              <a:buAutoNum type="arabicPeriod" startAt="4"/>
            </a:pPr>
            <a:endParaRPr lang="en-US" sz="1000" b="0" dirty="0" smtClean="0"/>
          </a:p>
          <a:p>
            <a:pPr marL="685800" lvl="1" indent="-228600">
              <a:buFont typeface="+mj-lt"/>
              <a:buAutoNum type="arabicPeriod" startAt="5"/>
            </a:pPr>
            <a:r>
              <a:rPr lang="en-US" sz="1000" b="0" dirty="0" smtClean="0"/>
              <a:t> Does unit have all required publications on hand or on order?		 (AR 600-55)</a:t>
            </a:r>
          </a:p>
          <a:p>
            <a:r>
              <a:rPr lang="en-US" sz="1000" b="0" dirty="0" smtClean="0"/>
              <a:t> </a:t>
            </a:r>
          </a:p>
          <a:p>
            <a:pPr marL="685800" lvl="1" indent="-228600">
              <a:buFont typeface="+mj-lt"/>
              <a:buAutoNum type="arabicPeriod" startAt="6"/>
            </a:pPr>
            <a:r>
              <a:rPr lang="en-US" sz="1000" b="0" dirty="0" smtClean="0"/>
              <a:t>Are unit operators instructed in proper use and preparation of SF 91 and DD Form 	518?</a:t>
            </a:r>
          </a:p>
          <a:p>
            <a:r>
              <a:rPr lang="en-US" sz="1000" b="0" dirty="0" smtClean="0"/>
              <a:t>                              (AR 600-55, AR 385-55, and FM 21-305)</a:t>
            </a:r>
          </a:p>
          <a:p>
            <a:r>
              <a:rPr lang="en-US" sz="1000" b="0" dirty="0" smtClean="0"/>
              <a:t>  </a:t>
            </a:r>
          </a:p>
          <a:p>
            <a:pPr marL="685800" lvl="1" indent="-228600">
              <a:buFont typeface="+mj-lt"/>
              <a:buAutoNum type="arabicPeriod" startAt="7"/>
            </a:pPr>
            <a:r>
              <a:rPr lang="en-US" sz="1000" b="0" dirty="0" smtClean="0"/>
              <a:t>Is the unit vehicle/equipment class code roster maintained and updated?</a:t>
            </a:r>
          </a:p>
          <a:p>
            <a:pPr marL="685800" lvl="1" indent="-228600"/>
            <a:r>
              <a:rPr lang="en-US" sz="1000" b="0" dirty="0" smtClean="0"/>
              <a:t>		 (SAMS-E End User Manual)</a:t>
            </a:r>
          </a:p>
          <a:p>
            <a:r>
              <a:rPr lang="en-US" sz="1000" b="0" dirty="0" smtClean="0"/>
              <a:t> </a:t>
            </a:r>
          </a:p>
          <a:p>
            <a:pPr marL="685800" lvl="1" indent="-228600">
              <a:buFont typeface="+mj-lt"/>
              <a:buAutoNum type="arabicPeriod" startAt="8"/>
            </a:pPr>
            <a:r>
              <a:rPr lang="en-US" sz="1000" b="0" dirty="0" smtClean="0"/>
              <a:t>Are driver’s qualification record, DA Form 348-E, maintained IAW AR 600-55 and 	SAMS-E End User Manual?</a:t>
            </a:r>
          </a:p>
          <a:p>
            <a:r>
              <a:rPr lang="en-US" sz="1000" b="0" dirty="0" smtClean="0"/>
              <a:t> </a:t>
            </a:r>
          </a:p>
          <a:p>
            <a:pPr lvl="0"/>
            <a:endParaRPr lang="en-US" sz="1000" dirty="0" smtClean="0"/>
          </a:p>
          <a:p>
            <a:r>
              <a:rPr lang="en-US" sz="1000" dirty="0" smtClean="0"/>
              <a:t/>
            </a:r>
            <a:br>
              <a:rPr lang="en-US" sz="1000" dirty="0" smtClean="0"/>
            </a:br>
            <a:r>
              <a:rPr lang="en-US" sz="1000" dirty="0" smtClean="0"/>
              <a:t> </a:t>
            </a:r>
          </a:p>
          <a:p>
            <a:pPr marL="228600" indent="-228600"/>
            <a:endParaRPr lang="en-US" sz="1000" dirty="0" smtClean="0"/>
          </a:p>
          <a:p>
            <a:pPr eaLnBrk="0" hangingPunct="0"/>
            <a:endParaRPr lang="en-US" sz="1000" b="0" dirty="0"/>
          </a:p>
          <a:p>
            <a:r>
              <a:rPr lang="en-US" sz="1000" dirty="0" smtClean="0"/>
              <a:t> </a:t>
            </a:r>
            <a:endParaRPr lang="en-US" sz="1000" b="0" dirty="0"/>
          </a:p>
          <a:p>
            <a:pPr eaLnBrk="0" hangingPunct="0"/>
            <a:r>
              <a:rPr lang="en-US" sz="1000" b="0" dirty="0"/>
              <a:t>    </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067"/>
          <p:cNvSpPr>
            <a:spLocks noChangeArrowheads="1"/>
          </p:cNvSpPr>
          <p:nvPr/>
        </p:nvSpPr>
        <p:spPr bwMode="auto">
          <a:xfrm>
            <a:off x="1088296" y="523875"/>
            <a:ext cx="1463542" cy="246863"/>
          </a:xfrm>
          <a:prstGeom prst="rect">
            <a:avLst/>
          </a:prstGeom>
          <a:noFill/>
          <a:ln w="9525">
            <a:noFill/>
            <a:miter lim="800000"/>
            <a:headEnd/>
            <a:tailEnd/>
          </a:ln>
        </p:spPr>
        <p:txBody>
          <a:bodyPr wrap="none" lIns="92075" tIns="46038" rIns="92075" bIns="46038">
            <a:spAutoFit/>
          </a:bodyPr>
          <a:lstStyle/>
          <a:p>
            <a:pPr algn="ctr" eaLnBrk="0" hangingPunct="0"/>
            <a:r>
              <a:rPr lang="en-US" sz="1000" b="0" dirty="0" smtClean="0"/>
              <a:t>DRIVER’S TRAINING 	</a:t>
            </a:r>
            <a:endParaRPr lang="en-US" sz="1000" b="0" dirty="0"/>
          </a:p>
        </p:txBody>
      </p:sp>
      <p:sp>
        <p:nvSpPr>
          <p:cNvPr id="3" name="Rectangle 2064"/>
          <p:cNvSpPr>
            <a:spLocks noChangeArrowheads="1"/>
          </p:cNvSpPr>
          <p:nvPr/>
        </p:nvSpPr>
        <p:spPr bwMode="auto">
          <a:xfrm>
            <a:off x="228600" y="900113"/>
            <a:ext cx="2895600" cy="400050"/>
          </a:xfrm>
          <a:prstGeom prst="rect">
            <a:avLst/>
          </a:prstGeom>
          <a:noFill/>
          <a:ln w="9525">
            <a:noFill/>
            <a:miter lim="800000"/>
            <a:headEnd/>
            <a:tailEnd/>
          </a:ln>
        </p:spPr>
        <p:txBody>
          <a:bodyPr lIns="92075" tIns="46038" rIns="92075" bIns="46038">
            <a:spAutoFit/>
          </a:bodyPr>
          <a:lstStyle/>
          <a:p>
            <a:pPr eaLnBrk="0" hangingPunct="0"/>
            <a:endParaRPr lang="en-US" sz="1000" dirty="0"/>
          </a:p>
          <a:p>
            <a:pPr algn="ctr" eaLnBrk="0" hangingPunct="0"/>
            <a:r>
              <a:rPr lang="en-US" sz="1000" b="0" dirty="0" smtClean="0"/>
              <a:t>MASTER DRIVER</a:t>
            </a:r>
            <a:endParaRPr lang="en-US" sz="1000" b="0" dirty="0"/>
          </a:p>
        </p:txBody>
      </p:sp>
      <p:sp>
        <p:nvSpPr>
          <p:cNvPr id="4" name="Rectangle 2064"/>
          <p:cNvSpPr>
            <a:spLocks noChangeArrowheads="1"/>
          </p:cNvSpPr>
          <p:nvPr/>
        </p:nvSpPr>
        <p:spPr bwMode="auto">
          <a:xfrm>
            <a:off x="3083256" y="465659"/>
            <a:ext cx="2895600" cy="400050"/>
          </a:xfrm>
          <a:prstGeom prst="rect">
            <a:avLst/>
          </a:prstGeom>
          <a:noFill/>
          <a:ln w="9525">
            <a:noFill/>
            <a:miter lim="800000"/>
            <a:headEnd/>
            <a:tailEnd/>
          </a:ln>
        </p:spPr>
        <p:txBody>
          <a:bodyPr lIns="92075" tIns="46038" rIns="92075" bIns="46038">
            <a:spAutoFit/>
          </a:bodyPr>
          <a:lstStyle/>
          <a:p>
            <a:pPr eaLnBrk="0" hangingPunct="0"/>
            <a:endParaRPr lang="en-US" sz="1000" dirty="0"/>
          </a:p>
          <a:p>
            <a:pPr algn="ctr" eaLnBrk="0" hangingPunct="0"/>
            <a:r>
              <a:rPr lang="en-US" sz="1000" b="0" dirty="0" smtClean="0"/>
              <a:t>MARCH 2012</a:t>
            </a:r>
            <a:endParaRPr lang="en-US" sz="1000" b="0" dirty="0"/>
          </a:p>
        </p:txBody>
      </p:sp>
      <p:sp>
        <p:nvSpPr>
          <p:cNvPr id="5" name="Rectangle 2065"/>
          <p:cNvSpPr>
            <a:spLocks noChangeArrowheads="1"/>
          </p:cNvSpPr>
          <p:nvPr/>
        </p:nvSpPr>
        <p:spPr bwMode="auto">
          <a:xfrm>
            <a:off x="5543550" y="514350"/>
            <a:ext cx="990600" cy="247650"/>
          </a:xfrm>
          <a:prstGeom prst="rect">
            <a:avLst/>
          </a:prstGeom>
          <a:noFill/>
          <a:ln w="9525">
            <a:noFill/>
            <a:miter lim="800000"/>
            <a:headEnd/>
            <a:tailEnd/>
          </a:ln>
        </p:spPr>
        <p:txBody>
          <a:bodyPr lIns="92075" tIns="46038" rIns="92075" bIns="46038">
            <a:spAutoFit/>
          </a:bodyPr>
          <a:lstStyle/>
          <a:p>
            <a:pPr eaLnBrk="0" hangingPunct="0"/>
            <a:r>
              <a:rPr lang="en-US" sz="1000" dirty="0"/>
              <a:t>       </a:t>
            </a:r>
            <a:r>
              <a:rPr lang="en-US" sz="1000" b="0" dirty="0" smtClean="0"/>
              <a:t>3 </a:t>
            </a:r>
            <a:r>
              <a:rPr lang="en-US" sz="1000" b="0" dirty="0"/>
              <a:t>OF </a:t>
            </a:r>
            <a:r>
              <a:rPr lang="en-US" sz="1000" b="0" dirty="0" smtClean="0"/>
              <a:t>3</a:t>
            </a:r>
            <a:endParaRPr lang="en-US" sz="1000" b="0" dirty="0"/>
          </a:p>
        </p:txBody>
      </p:sp>
      <p:sp>
        <p:nvSpPr>
          <p:cNvPr id="10" name="Rectangle 2060"/>
          <p:cNvSpPr>
            <a:spLocks noChangeArrowheads="1"/>
          </p:cNvSpPr>
          <p:nvPr/>
        </p:nvSpPr>
        <p:spPr bwMode="auto">
          <a:xfrm>
            <a:off x="269875" y="1774542"/>
            <a:ext cx="5454650" cy="6864060"/>
          </a:xfrm>
          <a:prstGeom prst="rect">
            <a:avLst/>
          </a:prstGeom>
          <a:noFill/>
          <a:ln w="9525">
            <a:noFill/>
            <a:miter lim="800000"/>
            <a:headEnd/>
            <a:tailEnd/>
          </a:ln>
        </p:spPr>
        <p:txBody>
          <a:bodyPr wrap="square" lIns="92075" tIns="46038" rIns="92075" bIns="46038">
            <a:spAutoFit/>
          </a:bodyPr>
          <a:lstStyle/>
          <a:p>
            <a:pPr eaLnBrk="0" hangingPunct="0"/>
            <a:r>
              <a:rPr lang="en-US" sz="1000" b="0" dirty="0"/>
              <a:t> </a:t>
            </a:r>
          </a:p>
          <a:p>
            <a:pPr marL="685800" lvl="1" indent="-228600">
              <a:buFont typeface="+mj-lt"/>
              <a:buAutoNum type="arabicPeriod" startAt="9"/>
            </a:pPr>
            <a:r>
              <a:rPr lang="en-US" sz="1000" b="0" dirty="0" smtClean="0"/>
              <a:t>Do operators permits and DA Forms 348-E coincide, and are they current?</a:t>
            </a:r>
          </a:p>
          <a:p>
            <a:r>
              <a:rPr lang="en-US" sz="1000" b="0" dirty="0" smtClean="0"/>
              <a:t> </a:t>
            </a:r>
          </a:p>
          <a:p>
            <a:pPr marL="685800" lvl="1" indent="-228600">
              <a:buFont typeface="+mj-lt"/>
              <a:buAutoNum type="arabicPeriod" startAt="10"/>
            </a:pPr>
            <a:r>
              <a:rPr lang="en-US" sz="1000" b="0" dirty="0" smtClean="0"/>
              <a:t>Are accidents, moving traffic violation, suspension, revocation and all required 	training recorded on DA Form 348-E? (AR 600-55)</a:t>
            </a:r>
          </a:p>
          <a:p>
            <a:r>
              <a:rPr lang="en-US" sz="1000" b="0" dirty="0" smtClean="0"/>
              <a:t> </a:t>
            </a:r>
          </a:p>
          <a:p>
            <a:pPr marL="685800" lvl="1" indent="-228600">
              <a:buFont typeface="+mj-lt"/>
              <a:buAutoNum type="arabicPeriod" startAt="11"/>
            </a:pPr>
            <a:r>
              <a:rPr lang="en-US" sz="1000" b="0" dirty="0" smtClean="0"/>
              <a:t>Are there any expired licenses in the SAMS-E system?			(SAMS-E USER MANUAL)</a:t>
            </a:r>
          </a:p>
          <a:p>
            <a:r>
              <a:rPr lang="en-US" sz="1000" b="0" dirty="0" smtClean="0"/>
              <a:t> </a:t>
            </a:r>
          </a:p>
          <a:p>
            <a:pPr marL="685800" lvl="1" indent="-228600">
              <a:buFont typeface="+mj-lt"/>
              <a:buAutoNum type="arabicPeriod" startAt="12"/>
            </a:pPr>
            <a:r>
              <a:rPr lang="en-US" sz="1000" b="0" dirty="0" smtClean="0"/>
              <a:t>Is DA Form 6124-R (Road Test Form) used when road testing personnel?</a:t>
            </a:r>
          </a:p>
          <a:p>
            <a:r>
              <a:rPr lang="en-US" sz="1000" b="0" dirty="0" smtClean="0"/>
              <a:t>  </a:t>
            </a:r>
          </a:p>
          <a:p>
            <a:pPr marL="685800" lvl="1" indent="-228600">
              <a:buFont typeface="+mj-lt"/>
              <a:buAutoNum type="arabicPeriod" startAt="13"/>
            </a:pPr>
            <a:r>
              <a:rPr lang="en-US" sz="1000" b="0" dirty="0" smtClean="0"/>
              <a:t>Are Physical Evaluations being conducted and annotated on DA Form 348-E prior 	to issuing and upon renewal of permit? </a:t>
            </a:r>
          </a:p>
          <a:p>
            <a:r>
              <a:rPr lang="en-US" sz="1000" b="0" dirty="0" smtClean="0"/>
              <a:t>	(AR 600-55)</a:t>
            </a:r>
          </a:p>
          <a:p>
            <a:r>
              <a:rPr lang="en-US" sz="1000" b="0" dirty="0" smtClean="0"/>
              <a:t> </a:t>
            </a:r>
          </a:p>
          <a:p>
            <a:pPr marL="685800" lvl="1" indent="-228600">
              <a:buFont typeface="+mj-lt"/>
              <a:buAutoNum type="arabicPeriod" startAt="14"/>
            </a:pPr>
            <a:r>
              <a:rPr lang="en-US" sz="1000" b="0" dirty="0" smtClean="0"/>
              <a:t>Is the unit Master Driver reconciling the unit roster with the SAMS-E system 	operator list monthly to identify personnel that are no longer in the unit?</a:t>
            </a:r>
          </a:p>
          <a:p>
            <a:r>
              <a:rPr lang="en-US" sz="1000" b="0" dirty="0" smtClean="0"/>
              <a:t>         					 </a:t>
            </a:r>
          </a:p>
          <a:p>
            <a:r>
              <a:rPr lang="en-US" sz="1000" dirty="0" smtClean="0"/>
              <a:t> </a:t>
            </a:r>
          </a:p>
          <a:p>
            <a:r>
              <a:rPr lang="en-US" sz="1000" dirty="0" smtClean="0"/>
              <a:t>IV.  TRAINING	</a:t>
            </a:r>
          </a:p>
          <a:p>
            <a:r>
              <a:rPr lang="en-US" sz="1000" dirty="0" smtClean="0"/>
              <a:t> </a:t>
            </a:r>
          </a:p>
          <a:p>
            <a:r>
              <a:rPr lang="en-US" sz="1000" dirty="0" smtClean="0"/>
              <a:t>                1</a:t>
            </a:r>
            <a:r>
              <a:rPr lang="en-US" sz="1000" b="0" dirty="0" smtClean="0"/>
              <a:t>.  Is the unit road test area identified, marked, and used? (AR 600-55).	</a:t>
            </a:r>
          </a:p>
          <a:p>
            <a:r>
              <a:rPr lang="en-US" sz="1000" b="0" dirty="0" smtClean="0"/>
              <a:t>            </a:t>
            </a:r>
          </a:p>
          <a:p>
            <a:r>
              <a:rPr lang="en-US" sz="1000" b="0" dirty="0" smtClean="0"/>
              <a:t>                2.   Is the unit conducting a 40 hour block of training for  driver’s training?	         </a:t>
            </a:r>
          </a:p>
          <a:p>
            <a:r>
              <a:rPr lang="en-US" sz="1000" b="0" dirty="0" smtClean="0"/>
              <a:t>	    (AR 600-55)                                                                                                                                            </a:t>
            </a:r>
          </a:p>
          <a:p>
            <a:r>
              <a:rPr lang="en-US" sz="1000" b="0" dirty="0" smtClean="0"/>
              <a:t> </a:t>
            </a:r>
          </a:p>
          <a:p>
            <a:pPr lvl="0"/>
            <a:r>
              <a:rPr lang="en-US" sz="1000" b="0" dirty="0" smtClean="0"/>
              <a:t>                3. Are classes on handling hazardous cargo being conducted?		</a:t>
            </a:r>
          </a:p>
          <a:p>
            <a:pPr lvl="0"/>
            <a:r>
              <a:rPr lang="en-US" sz="1000" b="0" dirty="0" smtClean="0"/>
              <a:t>	(AR 600-55 and AR 55-355) </a:t>
            </a:r>
          </a:p>
          <a:p>
            <a:r>
              <a:rPr lang="en-US" sz="1000" b="0" dirty="0" smtClean="0"/>
              <a:t> </a:t>
            </a:r>
          </a:p>
          <a:p>
            <a:pPr lvl="0"/>
            <a:r>
              <a:rPr lang="en-US" sz="1000" b="0" dirty="0" smtClean="0"/>
              <a:t>                4.  Is there a sustainment training program established is it being conducted at least             	annually, and annotated on DA Form 348-E? </a:t>
            </a:r>
          </a:p>
          <a:p>
            <a:r>
              <a:rPr lang="en-US" sz="1000" b="0" dirty="0" smtClean="0"/>
              <a:t>	(AR 600-55)</a:t>
            </a:r>
          </a:p>
          <a:p>
            <a:r>
              <a:rPr lang="en-US" sz="1000" b="0" dirty="0" smtClean="0"/>
              <a:t> </a:t>
            </a:r>
          </a:p>
          <a:p>
            <a:pPr lvl="0"/>
            <a:r>
              <a:rPr lang="en-US" sz="1000" b="0" dirty="0" smtClean="0"/>
              <a:t>                5.  Is there a remedial training program established for drivers or operators who have 	had driver at fault accident or traffic violation? </a:t>
            </a:r>
          </a:p>
          <a:p>
            <a:r>
              <a:rPr lang="en-US" sz="1000" b="0" dirty="0" smtClean="0"/>
              <a:t>	(AR 600-55)  </a:t>
            </a:r>
          </a:p>
          <a:p>
            <a:pPr lvl="0"/>
            <a:endParaRPr lang="en-US" sz="1000" dirty="0" smtClean="0"/>
          </a:p>
          <a:p>
            <a:r>
              <a:rPr lang="en-US" sz="1000" dirty="0" smtClean="0"/>
              <a:t/>
            </a:r>
            <a:br>
              <a:rPr lang="en-US" sz="1000" dirty="0" smtClean="0"/>
            </a:br>
            <a:r>
              <a:rPr lang="en-US" sz="1000" dirty="0" smtClean="0"/>
              <a:t> </a:t>
            </a:r>
          </a:p>
          <a:p>
            <a:pPr marL="228600" indent="-228600"/>
            <a:endParaRPr lang="en-US" sz="1000" dirty="0" smtClean="0"/>
          </a:p>
          <a:p>
            <a:pPr eaLnBrk="0" hangingPunct="0"/>
            <a:endParaRPr lang="en-US" sz="1000" b="0" dirty="0"/>
          </a:p>
          <a:p>
            <a:r>
              <a:rPr lang="en-US" sz="1000" dirty="0" smtClean="0"/>
              <a:t> </a:t>
            </a:r>
            <a:endParaRPr lang="en-US" sz="1000" b="0" dirty="0"/>
          </a:p>
          <a:p>
            <a:pPr eaLnBrk="0" hangingPunct="0"/>
            <a:r>
              <a:rPr lang="en-US" sz="1000" b="0" dirty="0"/>
              <a:t>    </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EQUAL OPPORTUNITY</a:t>
            </a:r>
            <a:endParaRPr lang="en-US" dirty="0"/>
          </a:p>
        </p:txBody>
      </p:sp>
      <p:sp>
        <p:nvSpPr>
          <p:cNvPr id="3" name="Subtitle 2"/>
          <p:cNvSpPr>
            <a:spLocks noGrp="1"/>
          </p:cNvSpPr>
          <p:nvPr>
            <p:ph type="subTitle" idx="1"/>
          </p:nvPr>
        </p:nvSpPr>
        <p:spPr/>
        <p:txBody>
          <a:bodyPr/>
          <a:lstStyle/>
          <a:p>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35"/>
          <p:cNvSpPr>
            <a:spLocks noChangeArrowheads="1"/>
          </p:cNvSpPr>
          <p:nvPr/>
        </p:nvSpPr>
        <p:spPr bwMode="auto">
          <a:xfrm>
            <a:off x="212725" y="1870075"/>
            <a:ext cx="5426075" cy="287338"/>
          </a:xfrm>
          <a:prstGeom prst="rect">
            <a:avLst/>
          </a:prstGeom>
          <a:noFill/>
          <a:ln w="9525">
            <a:noFill/>
            <a:miter lim="800000"/>
            <a:headEnd/>
            <a:tailEnd/>
          </a:ln>
        </p:spPr>
        <p:txBody>
          <a:bodyPr wrap="none" anchor="ctr"/>
          <a:lstStyle/>
          <a:p>
            <a:endParaRPr lang="en-US"/>
          </a:p>
        </p:txBody>
      </p:sp>
      <p:sp>
        <p:nvSpPr>
          <p:cNvPr id="7171" name="Rectangle 1036"/>
          <p:cNvSpPr>
            <a:spLocks noChangeArrowheads="1"/>
          </p:cNvSpPr>
          <p:nvPr/>
        </p:nvSpPr>
        <p:spPr bwMode="auto">
          <a:xfrm>
            <a:off x="269875" y="1870075"/>
            <a:ext cx="5454650" cy="287338"/>
          </a:xfrm>
          <a:prstGeom prst="rect">
            <a:avLst/>
          </a:prstGeom>
          <a:noFill/>
          <a:ln w="9525">
            <a:noFill/>
            <a:miter lim="800000"/>
            <a:headEnd/>
            <a:tailEnd/>
          </a:ln>
        </p:spPr>
        <p:txBody>
          <a:bodyPr wrap="none" anchor="ctr"/>
          <a:lstStyle/>
          <a:p>
            <a:endParaRPr lang="en-US"/>
          </a:p>
        </p:txBody>
      </p:sp>
      <p:sp>
        <p:nvSpPr>
          <p:cNvPr id="7172" name="Rectangle 1037"/>
          <p:cNvSpPr>
            <a:spLocks noChangeArrowheads="1"/>
          </p:cNvSpPr>
          <p:nvPr/>
        </p:nvSpPr>
        <p:spPr bwMode="auto">
          <a:xfrm>
            <a:off x="307975" y="1681163"/>
            <a:ext cx="5426075" cy="5940425"/>
          </a:xfrm>
          <a:prstGeom prst="rect">
            <a:avLst/>
          </a:prstGeom>
          <a:noFill/>
          <a:ln w="9525">
            <a:noFill/>
            <a:miter lim="800000"/>
            <a:headEnd/>
            <a:tailEnd/>
          </a:ln>
        </p:spPr>
        <p:txBody>
          <a:bodyPr lIns="92075" tIns="46038" rIns="92075" bIns="46038">
            <a:spAutoFit/>
          </a:bodyPr>
          <a:lstStyle/>
          <a:p>
            <a:pPr eaLnBrk="0" hangingPunct="0"/>
            <a:r>
              <a:rPr lang="en-US" sz="1000" dirty="0"/>
              <a:t>TASK</a:t>
            </a:r>
            <a:r>
              <a:rPr lang="en-US" sz="1000" b="0" dirty="0"/>
              <a:t>:  Ensure qualified enlisted personnel promotion and reductions are being performed IAW current Army Regulations</a:t>
            </a:r>
          </a:p>
          <a:p>
            <a:pPr eaLnBrk="0" hangingPunct="0"/>
            <a:endParaRPr lang="en-US" sz="1000" b="0" dirty="0"/>
          </a:p>
          <a:p>
            <a:pPr eaLnBrk="0" hangingPunct="0"/>
            <a:r>
              <a:rPr lang="en-US" sz="1000" dirty="0"/>
              <a:t>CONDITIONS</a:t>
            </a:r>
            <a:r>
              <a:rPr lang="en-US" sz="1000" b="0" dirty="0"/>
              <a:t>:  Ensure enlisted promotions system is filling authorized enlisted spaces with the best qualified Soldiers.</a:t>
            </a:r>
          </a:p>
          <a:p>
            <a:pPr eaLnBrk="0" hangingPunct="0"/>
            <a:endParaRPr lang="en-US" sz="1000" b="0" dirty="0"/>
          </a:p>
          <a:p>
            <a:pPr eaLnBrk="0" hangingPunct="0"/>
            <a:r>
              <a:rPr lang="en-US" sz="1000" dirty="0"/>
              <a:t>STANDARD</a:t>
            </a:r>
            <a:r>
              <a:rPr lang="en-US" sz="1000" b="0" dirty="0"/>
              <a:t>:  Ensure enlisted promotions publications are on hand.</a:t>
            </a:r>
          </a:p>
          <a:p>
            <a:pPr eaLnBrk="0" hangingPunct="0"/>
            <a:endParaRPr lang="en-US" sz="1000" b="0" dirty="0"/>
          </a:p>
          <a:p>
            <a:pPr eaLnBrk="0" hangingPunct="0"/>
            <a:r>
              <a:rPr lang="en-US" sz="1000" b="0" dirty="0"/>
              <a:t>1.  </a:t>
            </a:r>
            <a:r>
              <a:rPr lang="en-US" sz="1000" dirty="0"/>
              <a:t>REFERENCES</a:t>
            </a:r>
            <a:r>
              <a:rPr lang="en-US" sz="1000" b="0" dirty="0"/>
              <a:t>:                                                                                                                                                            </a:t>
            </a:r>
          </a:p>
          <a:p>
            <a:pPr eaLnBrk="0" hangingPunct="0"/>
            <a:endParaRPr lang="en-US" sz="1000" b="0" dirty="0"/>
          </a:p>
          <a:p>
            <a:pPr eaLnBrk="0" hangingPunct="0"/>
            <a:r>
              <a:rPr lang="en-US" sz="1000" b="0" dirty="0"/>
              <a:t>     a.  AR 600-8-19,  Enlisted Promotions and Reductions.                                                             </a:t>
            </a:r>
          </a:p>
          <a:p>
            <a:pPr eaLnBrk="0" hangingPunct="0"/>
            <a:endParaRPr lang="en-US" sz="1000" b="0" dirty="0"/>
          </a:p>
          <a:p>
            <a:pPr eaLnBrk="0" hangingPunct="0"/>
            <a:r>
              <a:rPr lang="en-US" sz="1000" b="0" dirty="0"/>
              <a:t>     b.  AR 600-9, The Army Weight Control Program.</a:t>
            </a:r>
          </a:p>
          <a:p>
            <a:pPr eaLnBrk="0" hangingPunct="0"/>
            <a:endParaRPr lang="en-US" sz="1000" b="0" dirty="0"/>
          </a:p>
          <a:p>
            <a:pPr eaLnBrk="0" hangingPunct="0"/>
            <a:r>
              <a:rPr lang="en-US" sz="1000" b="0" dirty="0"/>
              <a:t>     c.  AR 600-8-2, Suspensions of Favorable Personnel Actions.        </a:t>
            </a:r>
          </a:p>
          <a:p>
            <a:pPr eaLnBrk="0" hangingPunct="0"/>
            <a:endParaRPr lang="en-US" sz="1000" b="0" dirty="0"/>
          </a:p>
          <a:p>
            <a:pPr eaLnBrk="0" hangingPunct="0"/>
            <a:r>
              <a:rPr lang="en-US" sz="1000" b="0" dirty="0"/>
              <a:t>     d.  AR 601-280, Total Army Retention Program.        </a:t>
            </a:r>
          </a:p>
          <a:p>
            <a:pPr eaLnBrk="0" hangingPunct="0"/>
            <a:endParaRPr lang="en-US" sz="1000" b="0" dirty="0"/>
          </a:p>
          <a:p>
            <a:pPr eaLnBrk="0" hangingPunct="0"/>
            <a:r>
              <a:rPr lang="en-US" sz="1000" b="0" dirty="0"/>
              <a:t>     e.  AR 611-201, Enlisted Career Management Fields and Military Occupational Specialties.</a:t>
            </a:r>
          </a:p>
          <a:p>
            <a:pPr eaLnBrk="0" hangingPunct="0"/>
            <a:endParaRPr lang="en-US" sz="1000" b="0" dirty="0"/>
          </a:p>
          <a:p>
            <a:pPr eaLnBrk="0" hangingPunct="0"/>
            <a:r>
              <a:rPr lang="en-US" sz="1000" b="0" dirty="0"/>
              <a:t>     f.  AR 680-29, Military Personnel Organization and Type of Transaction Codes.</a:t>
            </a:r>
          </a:p>
          <a:p>
            <a:pPr eaLnBrk="0" hangingPunct="0"/>
            <a:endParaRPr lang="en-US" sz="1000" b="0" dirty="0"/>
          </a:p>
          <a:p>
            <a:pPr eaLnBrk="0" hangingPunct="0"/>
            <a:r>
              <a:rPr lang="en-US" sz="1000" b="0" dirty="0"/>
              <a:t>     g.  FM 21-20, Physical Fitness Training.</a:t>
            </a:r>
          </a:p>
          <a:p>
            <a:pPr eaLnBrk="0" hangingPunct="0"/>
            <a:endParaRPr lang="en-US" sz="1000" b="0" dirty="0"/>
          </a:p>
          <a:p>
            <a:pPr eaLnBrk="0" hangingPunct="0"/>
            <a:r>
              <a:rPr lang="en-US" sz="1000" b="0" dirty="0"/>
              <a:t>2.  </a:t>
            </a:r>
            <a:r>
              <a:rPr lang="en-US" sz="1000" dirty="0"/>
              <a:t>PURPOSE</a:t>
            </a:r>
            <a:r>
              <a:rPr lang="en-US" sz="1000" b="0" dirty="0"/>
              <a:t>:  To evaluate the Semi-Centralized Promotion System at the Battalion Level to ensure the program is maintained within DA Standards </a:t>
            </a:r>
          </a:p>
          <a:p>
            <a:pPr eaLnBrk="0" hangingPunct="0"/>
            <a:endParaRPr lang="en-US" sz="1000" b="0" dirty="0"/>
          </a:p>
          <a:p>
            <a:pPr eaLnBrk="0" hangingPunct="0"/>
            <a:r>
              <a:rPr lang="en-US" sz="1000" b="0" dirty="0"/>
              <a:t>3.  </a:t>
            </a:r>
            <a:r>
              <a:rPr lang="en-US" sz="1000" dirty="0"/>
              <a:t>SPECIFIC QUESTIONS</a:t>
            </a:r>
            <a:r>
              <a:rPr lang="en-US" sz="1000" b="0" dirty="0"/>
              <a:t>:             </a:t>
            </a:r>
          </a:p>
          <a:p>
            <a:pPr eaLnBrk="0" hangingPunct="0"/>
            <a:endParaRPr lang="en-US" sz="1000" b="0" dirty="0"/>
          </a:p>
          <a:p>
            <a:pPr eaLnBrk="0" hangingPunct="0"/>
            <a:r>
              <a:rPr lang="en-US" sz="1000" b="0" dirty="0"/>
              <a:t>   JUNIOR ENLISTED ADVANCEMENTS-PV2 TO SPC: </a:t>
            </a:r>
          </a:p>
          <a:p>
            <a:pPr eaLnBrk="0" hangingPunct="0"/>
            <a:endParaRPr lang="en-US" sz="1000" b="0" dirty="0"/>
          </a:p>
          <a:p>
            <a:pPr eaLnBrk="0" hangingPunct="0"/>
            <a:r>
              <a:rPr lang="en-US" sz="1000" b="0" dirty="0"/>
              <a:t>   a.  Are the publications listed above on hand, on order, or readily available?</a:t>
            </a:r>
          </a:p>
          <a:p>
            <a:pPr eaLnBrk="0" hangingPunct="0"/>
            <a:endParaRPr lang="en-US" sz="1000" b="0" dirty="0"/>
          </a:p>
          <a:p>
            <a:pPr eaLnBrk="0" hangingPunct="0"/>
            <a:r>
              <a:rPr lang="en-US" sz="1000" b="0" dirty="0"/>
              <a:t>   b.  Is the Enlisted Promotion Report (AAA-294) screened and authenticated by the unit commander/1SG to verify supporting documents? (Para 8-8, AR 600-8-19)</a:t>
            </a:r>
          </a:p>
          <a:p>
            <a:pPr eaLnBrk="0" hangingPunct="0"/>
            <a:endParaRPr lang="en-US" sz="1000" b="0" dirty="0"/>
          </a:p>
          <a:p>
            <a:pPr eaLnBrk="0" hangingPunct="0"/>
            <a:endParaRPr lang="en-US" sz="1000" b="0" dirty="0"/>
          </a:p>
        </p:txBody>
      </p:sp>
      <p:sp>
        <p:nvSpPr>
          <p:cNvPr id="7173" name="Line 1039"/>
          <p:cNvSpPr>
            <a:spLocks noChangeShapeType="1"/>
          </p:cNvSpPr>
          <p:nvPr/>
        </p:nvSpPr>
        <p:spPr bwMode="auto">
          <a:xfrm>
            <a:off x="249238" y="2913063"/>
            <a:ext cx="6369050"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7174" name="Rectangle 1040"/>
          <p:cNvSpPr>
            <a:spLocks noChangeArrowheads="1"/>
          </p:cNvSpPr>
          <p:nvPr/>
        </p:nvSpPr>
        <p:spPr bwMode="auto">
          <a:xfrm>
            <a:off x="3641725" y="436563"/>
            <a:ext cx="1692275" cy="244475"/>
          </a:xfrm>
          <a:prstGeom prst="rect">
            <a:avLst/>
          </a:prstGeom>
          <a:noFill/>
          <a:ln w="9525">
            <a:noFill/>
            <a:miter lim="800000"/>
            <a:headEnd/>
            <a:tailEnd/>
          </a:ln>
        </p:spPr>
        <p:txBody>
          <a:bodyPr lIns="92075" tIns="46038" rIns="92075" bIns="46038">
            <a:spAutoFit/>
          </a:bodyPr>
          <a:lstStyle/>
          <a:p>
            <a:pPr eaLnBrk="0" hangingPunct="0"/>
            <a:r>
              <a:rPr lang="en-US" sz="1000"/>
              <a:t>           </a:t>
            </a:r>
          </a:p>
        </p:txBody>
      </p:sp>
      <p:sp>
        <p:nvSpPr>
          <p:cNvPr id="7175" name="Rectangle 1041"/>
          <p:cNvSpPr>
            <a:spLocks noChangeArrowheads="1"/>
          </p:cNvSpPr>
          <p:nvPr/>
        </p:nvSpPr>
        <p:spPr bwMode="auto">
          <a:xfrm>
            <a:off x="228600" y="900113"/>
            <a:ext cx="2895600" cy="400050"/>
          </a:xfrm>
          <a:prstGeom prst="rect">
            <a:avLst/>
          </a:prstGeom>
          <a:noFill/>
          <a:ln w="9525">
            <a:noFill/>
            <a:miter lim="800000"/>
            <a:headEnd/>
            <a:tailEnd/>
          </a:ln>
        </p:spPr>
        <p:txBody>
          <a:bodyPr lIns="92075" tIns="46038" rIns="92075" bIns="46038">
            <a:spAutoFit/>
          </a:bodyPr>
          <a:lstStyle/>
          <a:p>
            <a:pPr eaLnBrk="0" hangingPunct="0"/>
            <a:endParaRPr lang="en-US" sz="1000"/>
          </a:p>
          <a:p>
            <a:pPr algn="ctr" eaLnBrk="0" hangingPunct="0"/>
            <a:r>
              <a:rPr lang="en-US" sz="1000" b="0"/>
              <a:t>S-1</a:t>
            </a:r>
          </a:p>
        </p:txBody>
      </p:sp>
      <p:sp>
        <p:nvSpPr>
          <p:cNvPr id="7176" name="Rectangle 1042"/>
          <p:cNvSpPr>
            <a:spLocks noChangeArrowheads="1"/>
          </p:cNvSpPr>
          <p:nvPr/>
        </p:nvSpPr>
        <p:spPr bwMode="auto">
          <a:xfrm>
            <a:off x="5543550" y="514350"/>
            <a:ext cx="990600" cy="247650"/>
          </a:xfrm>
          <a:prstGeom prst="rect">
            <a:avLst/>
          </a:prstGeom>
          <a:noFill/>
          <a:ln w="9525">
            <a:noFill/>
            <a:miter lim="800000"/>
            <a:headEnd/>
            <a:tailEnd/>
          </a:ln>
        </p:spPr>
        <p:txBody>
          <a:bodyPr lIns="92075" tIns="46038" rIns="92075" bIns="46038">
            <a:spAutoFit/>
          </a:bodyPr>
          <a:lstStyle/>
          <a:p>
            <a:pPr eaLnBrk="0" hangingPunct="0"/>
            <a:r>
              <a:rPr lang="en-US" sz="1000"/>
              <a:t>       </a:t>
            </a:r>
            <a:r>
              <a:rPr lang="en-US" sz="1000" b="0"/>
              <a:t>1 OF 2</a:t>
            </a:r>
          </a:p>
        </p:txBody>
      </p:sp>
      <p:sp>
        <p:nvSpPr>
          <p:cNvPr id="7177" name="Rectangle 1043"/>
          <p:cNvSpPr>
            <a:spLocks noChangeArrowheads="1"/>
          </p:cNvSpPr>
          <p:nvPr/>
        </p:nvSpPr>
        <p:spPr bwMode="auto">
          <a:xfrm>
            <a:off x="3946525" y="523875"/>
            <a:ext cx="1103313" cy="247650"/>
          </a:xfrm>
          <a:prstGeom prst="rect">
            <a:avLst/>
          </a:prstGeom>
          <a:noFill/>
          <a:ln w="9525">
            <a:noFill/>
            <a:miter lim="800000"/>
            <a:headEnd/>
            <a:tailEnd/>
          </a:ln>
        </p:spPr>
        <p:txBody>
          <a:bodyPr wrap="none" lIns="92075" tIns="46038" rIns="92075" bIns="46038">
            <a:spAutoFit/>
          </a:bodyPr>
          <a:lstStyle/>
          <a:p>
            <a:pPr algn="ctr" eaLnBrk="0" hangingPunct="0"/>
            <a:r>
              <a:rPr lang="en-US" sz="1000" b="0"/>
              <a:t>12 MARCH 2012</a:t>
            </a:r>
          </a:p>
        </p:txBody>
      </p:sp>
      <p:sp>
        <p:nvSpPr>
          <p:cNvPr id="7178" name="Rectangle 1044"/>
          <p:cNvSpPr>
            <a:spLocks noChangeArrowheads="1"/>
          </p:cNvSpPr>
          <p:nvPr/>
        </p:nvSpPr>
        <p:spPr bwMode="auto">
          <a:xfrm>
            <a:off x="995363" y="523875"/>
            <a:ext cx="1649412" cy="244475"/>
          </a:xfrm>
          <a:prstGeom prst="rect">
            <a:avLst/>
          </a:prstGeom>
          <a:noFill/>
          <a:ln w="9525">
            <a:noFill/>
            <a:miter lim="800000"/>
            <a:headEnd/>
            <a:tailEnd/>
          </a:ln>
        </p:spPr>
        <p:txBody>
          <a:bodyPr wrap="none" lIns="92075" tIns="46038" rIns="92075" bIns="46038">
            <a:spAutoFit/>
          </a:bodyPr>
          <a:lstStyle/>
          <a:p>
            <a:pPr algn="ctr" eaLnBrk="0" hangingPunct="0"/>
            <a:r>
              <a:rPr lang="en-US" sz="1000" b="0"/>
              <a:t>ENLISTED PROMOTIONS</a:t>
            </a:r>
          </a:p>
        </p:txBody>
      </p:sp>
      <p:sp>
        <p:nvSpPr>
          <p:cNvPr id="7179" name="Rectangle 10"/>
          <p:cNvSpPr>
            <a:spLocks noChangeArrowheads="1"/>
          </p:cNvSpPr>
          <p:nvPr/>
        </p:nvSpPr>
        <p:spPr bwMode="auto">
          <a:xfrm>
            <a:off x="349250" y="7091363"/>
            <a:ext cx="4986338" cy="646112"/>
          </a:xfrm>
          <a:prstGeom prst="rect">
            <a:avLst/>
          </a:prstGeom>
          <a:noFill/>
          <a:ln w="9525">
            <a:noFill/>
            <a:miter lim="800000"/>
            <a:headEnd/>
            <a:tailEnd/>
          </a:ln>
        </p:spPr>
        <p:txBody>
          <a:bodyPr>
            <a:spAutoFit/>
          </a:bodyPr>
          <a:lstStyle/>
          <a:p>
            <a:r>
              <a:rPr lang="en-US" b="0"/>
              <a:t> c.  Are all Soldiers denied promotions who are fully eligible counseled in writing as to the reasons why they are not being advanced? (Para 8-11, AR 600-8-19)</a:t>
            </a:r>
            <a:endParaRPr lang="en-US"/>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059"/>
          <p:cNvSpPr>
            <a:spLocks noChangeArrowheads="1"/>
          </p:cNvSpPr>
          <p:nvPr/>
        </p:nvSpPr>
        <p:spPr bwMode="auto">
          <a:xfrm>
            <a:off x="212725" y="1870075"/>
            <a:ext cx="5426075" cy="287338"/>
          </a:xfrm>
          <a:prstGeom prst="rect">
            <a:avLst/>
          </a:prstGeom>
          <a:noFill/>
          <a:ln w="9525">
            <a:noFill/>
            <a:miter lim="800000"/>
            <a:headEnd/>
            <a:tailEnd/>
          </a:ln>
        </p:spPr>
        <p:txBody>
          <a:bodyPr wrap="none" anchor="ctr"/>
          <a:lstStyle/>
          <a:p>
            <a:endParaRPr lang="en-US"/>
          </a:p>
        </p:txBody>
      </p:sp>
      <p:sp>
        <p:nvSpPr>
          <p:cNvPr id="16387" name="Rectangle 2060"/>
          <p:cNvSpPr>
            <a:spLocks noChangeArrowheads="1"/>
          </p:cNvSpPr>
          <p:nvPr/>
        </p:nvSpPr>
        <p:spPr bwMode="auto">
          <a:xfrm>
            <a:off x="228932" y="1706303"/>
            <a:ext cx="5454650" cy="8803052"/>
          </a:xfrm>
          <a:prstGeom prst="rect">
            <a:avLst/>
          </a:prstGeom>
          <a:noFill/>
          <a:ln w="9525">
            <a:noFill/>
            <a:miter lim="800000"/>
            <a:headEnd/>
            <a:tailEnd/>
          </a:ln>
        </p:spPr>
        <p:txBody>
          <a:bodyPr wrap="square" lIns="92075" tIns="46038" rIns="92075" bIns="46038">
            <a:spAutoFit/>
          </a:bodyPr>
          <a:lstStyle/>
          <a:p>
            <a:r>
              <a:rPr lang="en-US" sz="1000" b="0" dirty="0"/>
              <a:t> </a:t>
            </a:r>
            <a:r>
              <a:rPr lang="en-US" sz="1000" dirty="0" smtClean="0"/>
              <a:t>AREAS INSPECTED:</a:t>
            </a:r>
          </a:p>
          <a:p>
            <a:r>
              <a:rPr lang="en-US" sz="1000" dirty="0" smtClean="0"/>
              <a:t>		</a:t>
            </a:r>
          </a:p>
          <a:p>
            <a:pPr marL="228600" indent="-228600">
              <a:buFont typeface="+mj-lt"/>
              <a:buAutoNum type="arabicPeriod"/>
            </a:pPr>
            <a:r>
              <a:rPr lang="en-US" sz="1000" dirty="0" smtClean="0"/>
              <a:t>EO POLICY MEMORANDUMS (Published &amp; Posted)</a:t>
            </a:r>
          </a:p>
          <a:p>
            <a:pPr marL="228600" indent="-228600">
              <a:buFont typeface="+mj-lt"/>
              <a:buAutoNum type="arabicPeriod" startAt="2"/>
            </a:pPr>
            <a:r>
              <a:rPr lang="en-US" sz="1000" dirty="0" smtClean="0"/>
              <a:t>REGULATIONS (EO Book)	</a:t>
            </a:r>
          </a:p>
          <a:p>
            <a:pPr marL="228600" indent="-228600">
              <a:buFont typeface="+mj-lt"/>
              <a:buAutoNum type="arabicPeriod" startAt="3"/>
            </a:pPr>
            <a:r>
              <a:rPr lang="en-US" sz="1000" dirty="0" smtClean="0"/>
              <a:t>QUARTERLY NARRATIVE STATISTICAL REPORT (QNSR)</a:t>
            </a:r>
          </a:p>
          <a:p>
            <a:pPr marL="228600" indent="-228600">
              <a:buFont typeface="+mj-lt"/>
              <a:buAutoNum type="arabicPeriod" startAt="4"/>
            </a:pPr>
            <a:r>
              <a:rPr lang="en-US" sz="1000" dirty="0" smtClean="0"/>
              <a:t>COMMAND CLIMATE ASSESSMENTS (CCA)</a:t>
            </a:r>
          </a:p>
          <a:p>
            <a:pPr marL="228600" indent="-228600">
              <a:buFont typeface="+mj-lt"/>
              <a:buAutoNum type="arabicPeriod" startAt="4"/>
            </a:pPr>
            <a:r>
              <a:rPr lang="en-US" sz="1000" dirty="0" smtClean="0"/>
              <a:t>TRAINING</a:t>
            </a:r>
          </a:p>
          <a:p>
            <a:pPr marL="228600" indent="-228600">
              <a:buFont typeface="+mj-lt"/>
              <a:buAutoNum type="arabicPeriod" startAt="6"/>
            </a:pPr>
            <a:r>
              <a:rPr lang="en-US" sz="1000" dirty="0" smtClean="0"/>
              <a:t>STAFFING	</a:t>
            </a:r>
          </a:p>
          <a:p>
            <a:pPr marL="228600" indent="-228600"/>
            <a:endParaRPr lang="en-US" sz="1000" dirty="0" smtClean="0"/>
          </a:p>
          <a:p>
            <a:r>
              <a:rPr lang="en-US" sz="1000" dirty="0" smtClean="0"/>
              <a:t>TOTAL GOs:  	</a:t>
            </a:r>
          </a:p>
          <a:p>
            <a:endParaRPr lang="en-US" sz="1000" dirty="0" smtClean="0"/>
          </a:p>
          <a:p>
            <a:r>
              <a:rPr lang="en-US" sz="1000" dirty="0" smtClean="0"/>
              <a:t>STANDARDS</a:t>
            </a:r>
          </a:p>
          <a:p>
            <a:r>
              <a:rPr lang="en-US" sz="1000" dirty="0" smtClean="0"/>
              <a:t>Commendable (C):  90-100% success rate of evaluated tasks</a:t>
            </a:r>
          </a:p>
          <a:p>
            <a:r>
              <a:rPr lang="en-US" sz="1000" dirty="0" smtClean="0"/>
              <a:t>Satisfactory (S):  70-89% success rate of evaluated tasks</a:t>
            </a:r>
          </a:p>
          <a:p>
            <a:r>
              <a:rPr lang="en-US" sz="1000" dirty="0" smtClean="0"/>
              <a:t>Needs Improvement (N):  0-69% or less success rate of evaluated tasks</a:t>
            </a:r>
          </a:p>
          <a:p>
            <a:endParaRPr lang="en-US" sz="1000" dirty="0" smtClean="0"/>
          </a:p>
          <a:p>
            <a:endParaRPr lang="en-US" sz="1000" dirty="0" smtClean="0"/>
          </a:p>
          <a:p>
            <a:endParaRPr lang="en-US" sz="1000" dirty="0" smtClean="0"/>
          </a:p>
          <a:p>
            <a:endParaRPr lang="en-US" sz="1000" dirty="0" smtClean="0"/>
          </a:p>
          <a:p>
            <a:endParaRPr lang="en-US" sz="1000" dirty="0" smtClean="0"/>
          </a:p>
          <a:p>
            <a:endParaRPr lang="en-US" sz="1000" dirty="0" smtClean="0"/>
          </a:p>
          <a:p>
            <a:endParaRPr lang="en-US" sz="1000" dirty="0" smtClean="0"/>
          </a:p>
          <a:p>
            <a:endParaRPr lang="en-US" sz="1000" dirty="0" smtClean="0"/>
          </a:p>
          <a:p>
            <a:endParaRPr lang="en-US" sz="1000" dirty="0" smtClean="0"/>
          </a:p>
          <a:p>
            <a:endParaRPr lang="en-US" sz="1000" dirty="0" smtClean="0"/>
          </a:p>
          <a:p>
            <a:endParaRPr lang="en-US" sz="1000" dirty="0" smtClean="0"/>
          </a:p>
          <a:p>
            <a:endParaRPr lang="en-US" sz="1000" dirty="0" smtClean="0"/>
          </a:p>
          <a:p>
            <a:endParaRPr lang="en-US" sz="1000" dirty="0" smtClean="0"/>
          </a:p>
          <a:p>
            <a:endParaRPr lang="en-US" sz="1000" dirty="0" smtClean="0"/>
          </a:p>
          <a:p>
            <a:endParaRPr lang="en-US" sz="1000" dirty="0" smtClean="0"/>
          </a:p>
          <a:p>
            <a:endParaRPr lang="en-US" sz="1000" dirty="0" smtClean="0"/>
          </a:p>
          <a:p>
            <a:endParaRPr lang="en-US" sz="1000" dirty="0" smtClean="0"/>
          </a:p>
          <a:p>
            <a:endParaRPr lang="en-US" sz="1000" dirty="0" smtClean="0"/>
          </a:p>
          <a:p>
            <a:endParaRPr lang="en-US" sz="1000" dirty="0" smtClean="0"/>
          </a:p>
          <a:p>
            <a:endParaRPr lang="en-US" sz="1000" dirty="0" smtClean="0"/>
          </a:p>
          <a:p>
            <a:endParaRPr lang="en-US" sz="1000" dirty="0" smtClean="0"/>
          </a:p>
          <a:p>
            <a:endParaRPr lang="en-US" sz="1000" dirty="0" smtClean="0"/>
          </a:p>
          <a:p>
            <a:pPr eaLnBrk="0" hangingPunct="0"/>
            <a:r>
              <a:rPr lang="en-US" sz="1000" b="0" dirty="0" smtClean="0"/>
              <a:t>			VERIFICATION</a:t>
            </a:r>
          </a:p>
          <a:p>
            <a:pPr eaLnBrk="0" hangingPunct="0"/>
            <a:r>
              <a:rPr lang="en-US" sz="1000" b="0" dirty="0" smtClean="0"/>
              <a:t>			</a:t>
            </a:r>
            <a:r>
              <a:rPr lang="en-US" sz="1400" b="0" dirty="0" smtClean="0"/>
              <a:t>x_______________</a:t>
            </a:r>
          </a:p>
          <a:p>
            <a:pPr eaLnBrk="0" hangingPunct="0"/>
            <a:r>
              <a:rPr lang="en-US" sz="1400" b="0" dirty="0" smtClean="0"/>
              <a:t>			</a:t>
            </a:r>
            <a:r>
              <a:rPr lang="en-US" sz="1000" b="0" dirty="0" smtClean="0"/>
              <a:t>Unit POC Signature, Name, Rank, Date</a:t>
            </a:r>
          </a:p>
          <a:p>
            <a:pPr eaLnBrk="0" hangingPunct="0"/>
            <a:r>
              <a:rPr lang="en-US" sz="1000" b="0" dirty="0" smtClean="0"/>
              <a:t>			</a:t>
            </a:r>
            <a:r>
              <a:rPr lang="en-US" sz="1400" b="0" dirty="0" smtClean="0"/>
              <a:t>x_______________</a:t>
            </a:r>
          </a:p>
          <a:p>
            <a:pPr eaLnBrk="0" hangingPunct="0"/>
            <a:r>
              <a:rPr lang="en-US" sz="1400" b="0" dirty="0" smtClean="0"/>
              <a:t>			</a:t>
            </a:r>
            <a:r>
              <a:rPr lang="en-US" sz="1000" b="0" dirty="0" smtClean="0"/>
              <a:t>Inspector’s Signature, Name, Rank, Date</a:t>
            </a:r>
          </a:p>
          <a:p>
            <a:endParaRPr lang="en-US" sz="1000" dirty="0" smtClean="0"/>
          </a:p>
          <a:p>
            <a:endParaRPr lang="en-US" sz="1000" dirty="0" smtClean="0"/>
          </a:p>
          <a:p>
            <a:endParaRPr lang="en-US" sz="1000" dirty="0" smtClean="0"/>
          </a:p>
          <a:p>
            <a:r>
              <a:rPr lang="en-US" sz="1000" dirty="0" smtClean="0"/>
              <a:t>  	</a:t>
            </a:r>
          </a:p>
          <a:p>
            <a:endParaRPr lang="en-US" sz="1000" dirty="0" smtClean="0"/>
          </a:p>
          <a:p>
            <a:endParaRPr lang="en-US" sz="1000" dirty="0" smtClean="0"/>
          </a:p>
          <a:p>
            <a:r>
              <a:rPr lang="en-US" sz="1000" dirty="0" smtClean="0"/>
              <a:t>	</a:t>
            </a:r>
            <a:br>
              <a:rPr lang="en-US" sz="1000" dirty="0" smtClean="0"/>
            </a:br>
            <a:r>
              <a:rPr lang="en-US" sz="1000" dirty="0" smtClean="0"/>
              <a:t> </a:t>
            </a:r>
          </a:p>
          <a:p>
            <a:pPr marL="228600" indent="-228600"/>
            <a:endParaRPr lang="en-US" sz="1000" dirty="0" smtClean="0"/>
          </a:p>
          <a:p>
            <a:pPr eaLnBrk="0" hangingPunct="0"/>
            <a:endParaRPr lang="en-US" sz="1000" b="0" dirty="0"/>
          </a:p>
          <a:p>
            <a:r>
              <a:rPr lang="en-US" sz="1000" dirty="0" smtClean="0"/>
              <a:t> </a:t>
            </a:r>
            <a:endParaRPr lang="en-US" sz="1000" b="0" dirty="0"/>
          </a:p>
          <a:p>
            <a:pPr eaLnBrk="0" hangingPunct="0"/>
            <a:r>
              <a:rPr lang="en-US" sz="1000" b="0" dirty="0"/>
              <a:t>    </a:t>
            </a:r>
          </a:p>
        </p:txBody>
      </p:sp>
      <p:sp>
        <p:nvSpPr>
          <p:cNvPr id="16388" name="Rectangle 2063"/>
          <p:cNvSpPr>
            <a:spLocks noChangeArrowheads="1"/>
          </p:cNvSpPr>
          <p:nvPr/>
        </p:nvSpPr>
        <p:spPr bwMode="auto">
          <a:xfrm>
            <a:off x="3641725" y="436563"/>
            <a:ext cx="1692275" cy="244475"/>
          </a:xfrm>
          <a:prstGeom prst="rect">
            <a:avLst/>
          </a:prstGeom>
          <a:noFill/>
          <a:ln w="9525">
            <a:noFill/>
            <a:miter lim="800000"/>
            <a:headEnd/>
            <a:tailEnd/>
          </a:ln>
        </p:spPr>
        <p:txBody>
          <a:bodyPr lIns="92075" tIns="46038" rIns="92075" bIns="46038">
            <a:spAutoFit/>
          </a:bodyPr>
          <a:lstStyle/>
          <a:p>
            <a:pPr eaLnBrk="0" hangingPunct="0"/>
            <a:r>
              <a:rPr lang="en-US" sz="1000"/>
              <a:t>           </a:t>
            </a:r>
          </a:p>
        </p:txBody>
      </p:sp>
      <p:sp>
        <p:nvSpPr>
          <p:cNvPr id="16389" name="Rectangle 2064"/>
          <p:cNvSpPr>
            <a:spLocks noChangeArrowheads="1"/>
          </p:cNvSpPr>
          <p:nvPr/>
        </p:nvSpPr>
        <p:spPr bwMode="auto">
          <a:xfrm>
            <a:off x="228600" y="900113"/>
            <a:ext cx="2895600" cy="400050"/>
          </a:xfrm>
          <a:prstGeom prst="rect">
            <a:avLst/>
          </a:prstGeom>
          <a:noFill/>
          <a:ln w="9525">
            <a:noFill/>
            <a:miter lim="800000"/>
            <a:headEnd/>
            <a:tailEnd/>
          </a:ln>
        </p:spPr>
        <p:txBody>
          <a:bodyPr lIns="92075" tIns="46038" rIns="92075" bIns="46038">
            <a:spAutoFit/>
          </a:bodyPr>
          <a:lstStyle/>
          <a:p>
            <a:pPr eaLnBrk="0" hangingPunct="0"/>
            <a:endParaRPr lang="en-US" sz="1000" dirty="0"/>
          </a:p>
          <a:p>
            <a:pPr algn="ctr" eaLnBrk="0" hangingPunct="0"/>
            <a:r>
              <a:rPr lang="en-US" sz="1000" b="0" dirty="0" smtClean="0"/>
              <a:t>BN EO </a:t>
            </a:r>
            <a:endParaRPr lang="en-US" sz="1000" b="0" dirty="0"/>
          </a:p>
        </p:txBody>
      </p:sp>
      <p:sp>
        <p:nvSpPr>
          <p:cNvPr id="16390" name="Rectangle 2065"/>
          <p:cNvSpPr>
            <a:spLocks noChangeArrowheads="1"/>
          </p:cNvSpPr>
          <p:nvPr/>
        </p:nvSpPr>
        <p:spPr bwMode="auto">
          <a:xfrm>
            <a:off x="5543550" y="514350"/>
            <a:ext cx="990600" cy="247650"/>
          </a:xfrm>
          <a:prstGeom prst="rect">
            <a:avLst/>
          </a:prstGeom>
          <a:noFill/>
          <a:ln w="9525">
            <a:noFill/>
            <a:miter lim="800000"/>
            <a:headEnd/>
            <a:tailEnd/>
          </a:ln>
        </p:spPr>
        <p:txBody>
          <a:bodyPr lIns="92075" tIns="46038" rIns="92075" bIns="46038">
            <a:spAutoFit/>
          </a:bodyPr>
          <a:lstStyle/>
          <a:p>
            <a:pPr eaLnBrk="0" hangingPunct="0"/>
            <a:r>
              <a:rPr lang="en-US" sz="1000" dirty="0"/>
              <a:t>       </a:t>
            </a:r>
            <a:r>
              <a:rPr lang="en-US" sz="1000" b="0" dirty="0"/>
              <a:t>1</a:t>
            </a:r>
            <a:r>
              <a:rPr lang="en-US" sz="1000" b="0" dirty="0" smtClean="0"/>
              <a:t> </a:t>
            </a:r>
            <a:r>
              <a:rPr lang="en-US" sz="1000" b="0" dirty="0"/>
              <a:t>OF </a:t>
            </a:r>
            <a:r>
              <a:rPr lang="en-US" sz="1000" b="0" dirty="0" smtClean="0"/>
              <a:t>4</a:t>
            </a:r>
            <a:endParaRPr lang="en-US" sz="1000" b="0" dirty="0"/>
          </a:p>
        </p:txBody>
      </p:sp>
      <p:sp>
        <p:nvSpPr>
          <p:cNvPr id="16391" name="Rectangle 2066"/>
          <p:cNvSpPr>
            <a:spLocks noChangeArrowheads="1"/>
          </p:cNvSpPr>
          <p:nvPr/>
        </p:nvSpPr>
        <p:spPr bwMode="auto">
          <a:xfrm>
            <a:off x="3946525" y="523875"/>
            <a:ext cx="1103313" cy="247650"/>
          </a:xfrm>
          <a:prstGeom prst="rect">
            <a:avLst/>
          </a:prstGeom>
          <a:noFill/>
          <a:ln w="9525">
            <a:noFill/>
            <a:miter lim="800000"/>
            <a:headEnd/>
            <a:tailEnd/>
          </a:ln>
        </p:spPr>
        <p:txBody>
          <a:bodyPr wrap="none" lIns="92075" tIns="46038" rIns="92075" bIns="46038">
            <a:spAutoFit/>
          </a:bodyPr>
          <a:lstStyle/>
          <a:p>
            <a:pPr algn="ctr" eaLnBrk="0" hangingPunct="0"/>
            <a:r>
              <a:rPr lang="en-US" sz="1000" b="0" dirty="0"/>
              <a:t>12 MARCH 2012</a:t>
            </a:r>
          </a:p>
        </p:txBody>
      </p:sp>
      <p:sp>
        <p:nvSpPr>
          <p:cNvPr id="16392" name="Rectangle 2067"/>
          <p:cNvSpPr>
            <a:spLocks noChangeArrowheads="1"/>
          </p:cNvSpPr>
          <p:nvPr/>
        </p:nvSpPr>
        <p:spPr bwMode="auto">
          <a:xfrm>
            <a:off x="1006478" y="578465"/>
            <a:ext cx="1545296" cy="246863"/>
          </a:xfrm>
          <a:prstGeom prst="rect">
            <a:avLst/>
          </a:prstGeom>
          <a:noFill/>
          <a:ln w="9525">
            <a:noFill/>
            <a:miter lim="800000"/>
            <a:headEnd/>
            <a:tailEnd/>
          </a:ln>
        </p:spPr>
        <p:txBody>
          <a:bodyPr wrap="none" lIns="92075" tIns="46038" rIns="92075" bIns="46038">
            <a:spAutoFit/>
          </a:bodyPr>
          <a:lstStyle/>
          <a:p>
            <a:pPr algn="ctr" eaLnBrk="0" hangingPunct="0"/>
            <a:r>
              <a:rPr lang="en-US" sz="1000" b="0" dirty="0" smtClean="0"/>
              <a:t>EQUAL OPPORTUNITY	</a:t>
            </a:r>
            <a:endParaRPr lang="en-US" sz="1000" b="0" dirty="0"/>
          </a:p>
        </p:txBody>
      </p:sp>
      <p:graphicFrame>
        <p:nvGraphicFramePr>
          <p:cNvPr id="11" name="Table 10"/>
          <p:cNvGraphicFramePr>
            <a:graphicFrameLocks noGrp="1"/>
          </p:cNvGraphicFramePr>
          <p:nvPr/>
        </p:nvGraphicFramePr>
        <p:xfrm>
          <a:off x="303662" y="4327477"/>
          <a:ext cx="3657600" cy="762000"/>
        </p:xfrm>
        <a:graphic>
          <a:graphicData uri="http://schemas.openxmlformats.org/drawingml/2006/table">
            <a:tbl>
              <a:tblPr/>
              <a:tblGrid>
                <a:gridCol w="2438400"/>
                <a:gridCol w="1219200"/>
              </a:tblGrid>
              <a:tr h="190500">
                <a:tc>
                  <a:txBody>
                    <a:bodyPr/>
                    <a:lstStyle/>
                    <a:p>
                      <a:pPr marL="0" marR="0" algn="ctr">
                        <a:spcBef>
                          <a:spcPts val="0"/>
                        </a:spcBef>
                        <a:spcAft>
                          <a:spcPts val="0"/>
                        </a:spcAft>
                      </a:pPr>
                      <a:r>
                        <a:rPr lang="en-US" sz="1100" dirty="0">
                          <a:solidFill>
                            <a:srgbClr val="000000"/>
                          </a:solidFill>
                          <a:latin typeface="Calibri"/>
                          <a:ea typeface="Times New Roman"/>
                        </a:rPr>
                        <a:t>OVERALL RESULTS</a:t>
                      </a:r>
                      <a:endParaRPr lang="en-US" sz="1000" dirty="0">
                        <a:latin typeface="Times New Roman"/>
                        <a:ea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a:solidFill>
                            <a:srgbClr val="000000"/>
                          </a:solidFill>
                          <a:latin typeface="Calibri"/>
                          <a:ea typeface="Times New Roman"/>
                        </a:rPr>
                        <a:t>%</a:t>
                      </a:r>
                      <a:endParaRPr lang="en-US" sz="1000">
                        <a:latin typeface="Times New Roman"/>
                        <a:ea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0500">
                <a:tc>
                  <a:txBody>
                    <a:bodyPr/>
                    <a:lstStyle/>
                    <a:p>
                      <a:pPr marL="0" marR="0" algn="ctr">
                        <a:spcBef>
                          <a:spcPts val="0"/>
                        </a:spcBef>
                        <a:spcAft>
                          <a:spcPts val="0"/>
                        </a:spcAft>
                      </a:pPr>
                      <a:r>
                        <a:rPr lang="en-US" sz="1100">
                          <a:solidFill>
                            <a:srgbClr val="000000"/>
                          </a:solidFill>
                          <a:latin typeface="Calibri"/>
                          <a:ea typeface="Times New Roman"/>
                        </a:rPr>
                        <a:t>COMMENDABLE</a:t>
                      </a:r>
                      <a:endParaRPr lang="en-US" sz="1000">
                        <a:latin typeface="Times New Roman"/>
                        <a:ea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a:solidFill>
                            <a:srgbClr val="000000"/>
                          </a:solidFill>
                          <a:latin typeface="Calibri"/>
                          <a:ea typeface="Times New Roman"/>
                        </a:rPr>
                        <a:t> </a:t>
                      </a:r>
                      <a:endParaRPr lang="en-US" sz="1000">
                        <a:latin typeface="Times New Roman"/>
                        <a:ea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0500">
                <a:tc>
                  <a:txBody>
                    <a:bodyPr/>
                    <a:lstStyle/>
                    <a:p>
                      <a:pPr marL="0" marR="0" algn="ctr">
                        <a:spcBef>
                          <a:spcPts val="0"/>
                        </a:spcBef>
                        <a:spcAft>
                          <a:spcPts val="0"/>
                        </a:spcAft>
                      </a:pPr>
                      <a:r>
                        <a:rPr lang="en-US" sz="1100">
                          <a:solidFill>
                            <a:srgbClr val="000000"/>
                          </a:solidFill>
                          <a:latin typeface="Calibri"/>
                          <a:ea typeface="Times New Roman"/>
                        </a:rPr>
                        <a:t>SATISFACTORY</a:t>
                      </a:r>
                      <a:endParaRPr lang="en-US" sz="1000">
                        <a:latin typeface="Times New Roman"/>
                        <a:ea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a:solidFill>
                            <a:srgbClr val="000000"/>
                          </a:solidFill>
                          <a:latin typeface="Calibri"/>
                          <a:ea typeface="Times New Roman"/>
                        </a:rPr>
                        <a:t> </a:t>
                      </a:r>
                      <a:endParaRPr lang="en-US" sz="1000">
                        <a:latin typeface="Times New Roman"/>
                        <a:ea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0500">
                <a:tc>
                  <a:txBody>
                    <a:bodyPr/>
                    <a:lstStyle/>
                    <a:p>
                      <a:pPr marL="0" marR="0" algn="ctr">
                        <a:spcBef>
                          <a:spcPts val="0"/>
                        </a:spcBef>
                        <a:spcAft>
                          <a:spcPts val="0"/>
                        </a:spcAft>
                      </a:pPr>
                      <a:r>
                        <a:rPr lang="en-US" sz="1100" dirty="0">
                          <a:solidFill>
                            <a:srgbClr val="000000"/>
                          </a:solidFill>
                          <a:latin typeface="Calibri"/>
                          <a:ea typeface="Times New Roman"/>
                        </a:rPr>
                        <a:t>NEEDS IMPROVEMENT</a:t>
                      </a:r>
                      <a:endParaRPr lang="en-US" sz="1000" dirty="0">
                        <a:latin typeface="Times New Roman"/>
                        <a:ea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Calibri"/>
                          <a:ea typeface="Times New Roman"/>
                        </a:rPr>
                        <a:t> </a:t>
                      </a:r>
                      <a:endParaRPr lang="en-US" sz="1000" dirty="0">
                        <a:latin typeface="Times New Roman"/>
                        <a:ea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064"/>
          <p:cNvSpPr>
            <a:spLocks noChangeArrowheads="1"/>
          </p:cNvSpPr>
          <p:nvPr/>
        </p:nvSpPr>
        <p:spPr bwMode="auto">
          <a:xfrm>
            <a:off x="228600" y="900113"/>
            <a:ext cx="2895600" cy="400050"/>
          </a:xfrm>
          <a:prstGeom prst="rect">
            <a:avLst/>
          </a:prstGeom>
          <a:noFill/>
          <a:ln w="9525">
            <a:noFill/>
            <a:miter lim="800000"/>
            <a:headEnd/>
            <a:tailEnd/>
          </a:ln>
        </p:spPr>
        <p:txBody>
          <a:bodyPr lIns="92075" tIns="46038" rIns="92075" bIns="46038">
            <a:spAutoFit/>
          </a:bodyPr>
          <a:lstStyle/>
          <a:p>
            <a:pPr eaLnBrk="0" hangingPunct="0"/>
            <a:endParaRPr lang="en-US" sz="1000" dirty="0"/>
          </a:p>
          <a:p>
            <a:pPr algn="ctr" eaLnBrk="0" hangingPunct="0"/>
            <a:r>
              <a:rPr lang="en-US" sz="1000" b="0" dirty="0" smtClean="0"/>
              <a:t>BN EO</a:t>
            </a:r>
            <a:endParaRPr lang="en-US" sz="1000" b="0" dirty="0"/>
          </a:p>
        </p:txBody>
      </p:sp>
      <p:sp>
        <p:nvSpPr>
          <p:cNvPr id="4" name="Rectangle 2064"/>
          <p:cNvSpPr>
            <a:spLocks noChangeArrowheads="1"/>
          </p:cNvSpPr>
          <p:nvPr/>
        </p:nvSpPr>
        <p:spPr bwMode="auto">
          <a:xfrm>
            <a:off x="3083256" y="465659"/>
            <a:ext cx="2895600" cy="400050"/>
          </a:xfrm>
          <a:prstGeom prst="rect">
            <a:avLst/>
          </a:prstGeom>
          <a:noFill/>
          <a:ln w="9525">
            <a:noFill/>
            <a:miter lim="800000"/>
            <a:headEnd/>
            <a:tailEnd/>
          </a:ln>
        </p:spPr>
        <p:txBody>
          <a:bodyPr lIns="92075" tIns="46038" rIns="92075" bIns="46038">
            <a:spAutoFit/>
          </a:bodyPr>
          <a:lstStyle/>
          <a:p>
            <a:pPr eaLnBrk="0" hangingPunct="0"/>
            <a:endParaRPr lang="en-US" sz="1000" dirty="0"/>
          </a:p>
          <a:p>
            <a:pPr algn="ctr" eaLnBrk="0" hangingPunct="0"/>
            <a:r>
              <a:rPr lang="en-US" sz="1000" b="0" dirty="0" smtClean="0"/>
              <a:t>MARCH 2012</a:t>
            </a:r>
            <a:endParaRPr lang="en-US" sz="1000" b="0" dirty="0"/>
          </a:p>
        </p:txBody>
      </p:sp>
      <p:sp>
        <p:nvSpPr>
          <p:cNvPr id="5" name="Rectangle 2065"/>
          <p:cNvSpPr>
            <a:spLocks noChangeArrowheads="1"/>
          </p:cNvSpPr>
          <p:nvPr/>
        </p:nvSpPr>
        <p:spPr bwMode="auto">
          <a:xfrm>
            <a:off x="5543550" y="514350"/>
            <a:ext cx="990600" cy="247650"/>
          </a:xfrm>
          <a:prstGeom prst="rect">
            <a:avLst/>
          </a:prstGeom>
          <a:noFill/>
          <a:ln w="9525">
            <a:noFill/>
            <a:miter lim="800000"/>
            <a:headEnd/>
            <a:tailEnd/>
          </a:ln>
        </p:spPr>
        <p:txBody>
          <a:bodyPr lIns="92075" tIns="46038" rIns="92075" bIns="46038">
            <a:spAutoFit/>
          </a:bodyPr>
          <a:lstStyle/>
          <a:p>
            <a:pPr eaLnBrk="0" hangingPunct="0"/>
            <a:r>
              <a:rPr lang="en-US" sz="1000" dirty="0"/>
              <a:t>       </a:t>
            </a:r>
            <a:r>
              <a:rPr lang="en-US" sz="1000" dirty="0" smtClean="0"/>
              <a:t>2</a:t>
            </a:r>
            <a:r>
              <a:rPr lang="en-US" sz="1000" b="0" dirty="0" smtClean="0"/>
              <a:t> </a:t>
            </a:r>
            <a:r>
              <a:rPr lang="en-US" sz="1000" b="0" dirty="0"/>
              <a:t>OF </a:t>
            </a:r>
            <a:r>
              <a:rPr lang="en-US" sz="1000" b="0" dirty="0" smtClean="0"/>
              <a:t>4</a:t>
            </a:r>
            <a:endParaRPr lang="en-US" sz="1000" b="0" dirty="0"/>
          </a:p>
        </p:txBody>
      </p:sp>
      <p:sp>
        <p:nvSpPr>
          <p:cNvPr id="10" name="Rectangle 2060"/>
          <p:cNvSpPr>
            <a:spLocks noChangeArrowheads="1"/>
          </p:cNvSpPr>
          <p:nvPr/>
        </p:nvSpPr>
        <p:spPr bwMode="auto">
          <a:xfrm>
            <a:off x="297171" y="1665360"/>
            <a:ext cx="5454650" cy="6864060"/>
          </a:xfrm>
          <a:prstGeom prst="rect">
            <a:avLst/>
          </a:prstGeom>
          <a:noFill/>
          <a:ln w="9525">
            <a:noFill/>
            <a:miter lim="800000"/>
            <a:headEnd/>
            <a:tailEnd/>
          </a:ln>
        </p:spPr>
        <p:txBody>
          <a:bodyPr wrap="square" lIns="92075" tIns="46038" rIns="92075" bIns="46038">
            <a:spAutoFit/>
          </a:bodyPr>
          <a:lstStyle/>
          <a:p>
            <a:pPr eaLnBrk="0" hangingPunct="0"/>
            <a:r>
              <a:rPr lang="en-US" sz="1000" b="0" dirty="0"/>
              <a:t> </a:t>
            </a:r>
          </a:p>
          <a:p>
            <a:r>
              <a:rPr lang="en-US" sz="1000" dirty="0" smtClean="0"/>
              <a:t>I.   EO POLICY MEMORANDUMS (Published &amp; Posted)</a:t>
            </a:r>
          </a:p>
          <a:p>
            <a:r>
              <a:rPr lang="en-US" sz="1000" dirty="0" smtClean="0"/>
              <a:t> </a:t>
            </a:r>
          </a:p>
          <a:p>
            <a:pPr marL="685800" lvl="1" indent="-228600">
              <a:buFont typeface="+mj-lt"/>
              <a:buAutoNum type="arabicPeriod"/>
            </a:pPr>
            <a:r>
              <a:rPr lang="en-US" sz="1000" b="0" dirty="0" smtClean="0"/>
              <a:t>Has the Commander published separate policies for EO and.</a:t>
            </a:r>
          </a:p>
          <a:p>
            <a:pPr marL="685800" lvl="1" indent="-228600">
              <a:buFont typeface="+mj-lt"/>
              <a:buAutoNum type="arabicPeriod"/>
            </a:pPr>
            <a:endParaRPr lang="en-US" sz="1000" b="0" dirty="0" smtClean="0"/>
          </a:p>
          <a:p>
            <a:pPr marL="685800" lvl="1" indent="-228600">
              <a:buFont typeface="+mj-lt"/>
              <a:buAutoNum type="arabicPeriod"/>
            </a:pPr>
            <a:r>
              <a:rPr lang="en-US" sz="1000" b="0" dirty="0" smtClean="0"/>
              <a:t>Sexual Harassment within 60 days of assuming command and </a:t>
            </a:r>
          </a:p>
          <a:p>
            <a:r>
              <a:rPr lang="en-US" sz="1000" b="0" dirty="0" smtClean="0"/>
              <a:t>	updated them annually thereafter?</a:t>
            </a:r>
          </a:p>
          <a:p>
            <a:endParaRPr lang="en-US" sz="1000" b="0" dirty="0" smtClean="0"/>
          </a:p>
          <a:p>
            <a:pPr marL="685800" lvl="1" indent="-228600">
              <a:buFont typeface="+mj-lt"/>
              <a:buAutoNum type="arabicPeriod" startAt="3"/>
            </a:pPr>
            <a:r>
              <a:rPr lang="en-US" sz="1000" b="0" dirty="0" smtClean="0"/>
              <a:t>Are all EO policy memorandums prominently displayed where all unit members 	have access to it?</a:t>
            </a:r>
          </a:p>
          <a:p>
            <a:r>
              <a:rPr lang="en-US" sz="1000" b="0" dirty="0" smtClean="0"/>
              <a:t> </a:t>
            </a:r>
          </a:p>
          <a:p>
            <a:pPr marL="685800" lvl="1" indent="-228600">
              <a:buFont typeface="+mj-lt"/>
              <a:buAutoNum type="arabicPeriod" startAt="4"/>
            </a:pPr>
            <a:r>
              <a:rPr lang="en-US" sz="1000" b="0" dirty="0" smtClean="0"/>
              <a:t>Equal Opportunity Policy								</a:t>
            </a:r>
          </a:p>
          <a:p>
            <a:r>
              <a:rPr lang="en-US" sz="1000" b="0" dirty="0" smtClean="0"/>
              <a:t>	</a:t>
            </a:r>
          </a:p>
          <a:p>
            <a:pPr marL="685800" lvl="1" indent="-228600">
              <a:buFont typeface="+mj-lt"/>
              <a:buAutoNum type="arabicPeriod" startAt="5"/>
            </a:pPr>
            <a:r>
              <a:rPr lang="en-US" sz="1000" b="0" dirty="0" smtClean="0"/>
              <a:t>Prevention of Sexual Harassment					</a:t>
            </a:r>
          </a:p>
          <a:p>
            <a:r>
              <a:rPr lang="en-US" sz="1000" b="0" dirty="0" smtClean="0"/>
              <a:t> </a:t>
            </a:r>
          </a:p>
          <a:p>
            <a:pPr marL="685800" lvl="1" indent="-228600">
              <a:buFont typeface="+mj-lt"/>
              <a:buAutoNum type="arabicPeriod" startAt="6"/>
            </a:pPr>
            <a:r>
              <a:rPr lang="en-US" sz="1000" b="0" dirty="0" smtClean="0"/>
              <a:t>Equal Opportunity Complaint Procedures. 				</a:t>
            </a:r>
          </a:p>
          <a:p>
            <a:r>
              <a:rPr lang="en-US" sz="1000" b="0" dirty="0" smtClean="0"/>
              <a:t> </a:t>
            </a:r>
          </a:p>
          <a:p>
            <a:pPr lvl="1"/>
            <a:r>
              <a:rPr lang="en-US" sz="1000" b="0" dirty="0" smtClean="0"/>
              <a:t>7.    Open Door Policy							</a:t>
            </a:r>
          </a:p>
          <a:p>
            <a:r>
              <a:rPr lang="en-US" sz="1000" b="0" dirty="0" smtClean="0"/>
              <a:t> </a:t>
            </a:r>
          </a:p>
          <a:p>
            <a:pPr marL="685800" lvl="1" indent="-228600">
              <a:buFont typeface="+mj-lt"/>
              <a:buAutoNum type="arabicPeriod" startAt="8"/>
            </a:pPr>
            <a:r>
              <a:rPr lang="en-US" sz="1000" b="0" dirty="0" smtClean="0"/>
              <a:t>Do memorandums contain all required information? </a:t>
            </a:r>
          </a:p>
          <a:p>
            <a:pPr marL="685800" lvl="1" indent="-228600">
              <a:buFont typeface="+mj-lt"/>
              <a:buAutoNum type="arabicPeriod" startAt="8"/>
            </a:pPr>
            <a:endParaRPr lang="en-US" sz="1000" dirty="0" smtClean="0"/>
          </a:p>
          <a:p>
            <a:r>
              <a:rPr lang="en-US" sz="1000" dirty="0" smtClean="0"/>
              <a:t>II.   REGULATIONS (EO Book)	</a:t>
            </a:r>
          </a:p>
          <a:p>
            <a:r>
              <a:rPr lang="en-US" sz="1000" dirty="0" smtClean="0"/>
              <a:t> </a:t>
            </a:r>
          </a:p>
          <a:p>
            <a:pPr marL="685800" lvl="1" indent="-228600">
              <a:buFont typeface="+mj-lt"/>
              <a:buAutoNum type="arabicPeriod"/>
            </a:pPr>
            <a:r>
              <a:rPr lang="en-US" sz="1000" b="0" dirty="0" smtClean="0"/>
              <a:t>AR 600-20, Army Command Policy 					</a:t>
            </a:r>
          </a:p>
          <a:p>
            <a:pPr marL="685800" lvl="1" indent="-228600">
              <a:buFont typeface="+mj-lt"/>
              <a:buAutoNum type="arabicPeriod" startAt="2"/>
            </a:pPr>
            <a:r>
              <a:rPr lang="en-US" sz="1000" b="0" dirty="0" smtClean="0"/>
              <a:t> III Corps &amp; FH REG 600-21, EO Program				</a:t>
            </a:r>
          </a:p>
          <a:p>
            <a:pPr marL="685800" lvl="1" indent="-228600">
              <a:buFont typeface="+mj-lt"/>
              <a:buAutoNum type="arabicPeriod" startAt="3"/>
            </a:pPr>
            <a:r>
              <a:rPr lang="en-US" sz="1000" b="0" dirty="0" smtClean="0"/>
              <a:t>AR 15-6, Procedures for Investigating Officers,				</a:t>
            </a:r>
          </a:p>
          <a:p>
            <a:pPr marL="685800" lvl="1" indent="-228600">
              <a:buFont typeface="+mj-lt"/>
              <a:buAutoNum type="arabicPeriod" startAt="4"/>
            </a:pPr>
            <a:r>
              <a:rPr lang="en-US" sz="1000" b="0" dirty="0" smtClean="0"/>
              <a:t>DA Pam 600-26, DA Affirmative Action Plan 			 	 </a:t>
            </a:r>
          </a:p>
          <a:p>
            <a:pPr marL="685800" lvl="1" indent="-228600">
              <a:buFont typeface="+mj-lt"/>
              <a:buAutoNum type="arabicPeriod" startAt="5"/>
            </a:pPr>
            <a:r>
              <a:rPr lang="en-US" sz="1000" b="0" dirty="0" smtClean="0"/>
              <a:t>DA Pam 350-20, Unit EO Training Guide 				 </a:t>
            </a:r>
          </a:p>
          <a:p>
            <a:pPr marL="685800" lvl="1" indent="-228600">
              <a:buFont typeface="+mj-lt"/>
              <a:buAutoNum type="arabicPeriod" startAt="5"/>
            </a:pPr>
            <a:r>
              <a:rPr lang="en-US" sz="1000" b="0" dirty="0" smtClean="0"/>
              <a:t>TC 26-6, Commander's EO Handbook </a:t>
            </a:r>
            <a:r>
              <a:rPr lang="en-US" sz="1000" dirty="0" smtClean="0"/>
              <a:t>					</a:t>
            </a:r>
          </a:p>
          <a:p>
            <a:r>
              <a:rPr lang="en-US" sz="1000" dirty="0" smtClean="0"/>
              <a:t> III.  QUARTERLY NARRATIVE STATISTICAL REPORT (QNSR)</a:t>
            </a:r>
          </a:p>
          <a:p>
            <a:r>
              <a:rPr lang="en-US" sz="1000" dirty="0" smtClean="0"/>
              <a:t> </a:t>
            </a:r>
          </a:p>
          <a:p>
            <a:pPr marL="685800" lvl="1" indent="-228600">
              <a:buFont typeface="+mj-lt"/>
              <a:buAutoNum type="arabicPeriod"/>
            </a:pPr>
            <a:r>
              <a:rPr lang="en-US" sz="1000" b="0" dirty="0" smtClean="0"/>
              <a:t>Is QNSR submitted quarterly to higher headquarters?		</a:t>
            </a:r>
          </a:p>
          <a:p>
            <a:r>
              <a:rPr lang="en-US" sz="1000" b="0" dirty="0" smtClean="0"/>
              <a:t> </a:t>
            </a:r>
          </a:p>
          <a:p>
            <a:pPr marL="685800" lvl="1" indent="-228600">
              <a:buFont typeface="+mj-lt"/>
              <a:buAutoNum type="arabicPeriod" startAt="2"/>
            </a:pPr>
            <a:r>
              <a:rPr lang="en-US" sz="1000" b="0" dirty="0" smtClean="0"/>
              <a:t>Is the QNSR reviewed and signed by the commander</a:t>
            </a:r>
            <a:r>
              <a:rPr lang="en-US" sz="1000" dirty="0" smtClean="0"/>
              <a:t>?	</a:t>
            </a:r>
            <a:endParaRPr lang="en-US" sz="1000" b="0" dirty="0"/>
          </a:p>
        </p:txBody>
      </p:sp>
      <p:sp>
        <p:nvSpPr>
          <p:cNvPr id="7" name="Rectangle 2067"/>
          <p:cNvSpPr>
            <a:spLocks noChangeArrowheads="1"/>
          </p:cNvSpPr>
          <p:nvPr/>
        </p:nvSpPr>
        <p:spPr bwMode="auto">
          <a:xfrm>
            <a:off x="1006478" y="578465"/>
            <a:ext cx="1545296" cy="246863"/>
          </a:xfrm>
          <a:prstGeom prst="rect">
            <a:avLst/>
          </a:prstGeom>
          <a:noFill/>
          <a:ln w="9525">
            <a:noFill/>
            <a:miter lim="800000"/>
            <a:headEnd/>
            <a:tailEnd/>
          </a:ln>
        </p:spPr>
        <p:txBody>
          <a:bodyPr wrap="none" lIns="92075" tIns="46038" rIns="92075" bIns="46038">
            <a:spAutoFit/>
          </a:bodyPr>
          <a:lstStyle/>
          <a:p>
            <a:pPr algn="ctr" eaLnBrk="0" hangingPunct="0"/>
            <a:r>
              <a:rPr lang="en-US" sz="1000" b="0" dirty="0" smtClean="0"/>
              <a:t>EQUAL OPPORTUNITY	</a:t>
            </a:r>
            <a:endParaRPr lang="en-US" sz="1000" b="0"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067"/>
          <p:cNvSpPr>
            <a:spLocks noChangeArrowheads="1"/>
          </p:cNvSpPr>
          <p:nvPr/>
        </p:nvSpPr>
        <p:spPr bwMode="auto">
          <a:xfrm>
            <a:off x="1047421" y="523875"/>
            <a:ext cx="1545296" cy="246863"/>
          </a:xfrm>
          <a:prstGeom prst="rect">
            <a:avLst/>
          </a:prstGeom>
          <a:noFill/>
          <a:ln w="9525">
            <a:noFill/>
            <a:miter lim="800000"/>
            <a:headEnd/>
            <a:tailEnd/>
          </a:ln>
        </p:spPr>
        <p:txBody>
          <a:bodyPr wrap="none" lIns="92075" tIns="46038" rIns="92075" bIns="46038">
            <a:spAutoFit/>
          </a:bodyPr>
          <a:lstStyle/>
          <a:p>
            <a:pPr algn="ctr" eaLnBrk="0" hangingPunct="0"/>
            <a:r>
              <a:rPr lang="en-US" sz="1000" b="0" dirty="0" smtClean="0"/>
              <a:t>EQUAL OPPORTUNITY	</a:t>
            </a:r>
            <a:endParaRPr lang="en-US" sz="1000" b="0" dirty="0"/>
          </a:p>
        </p:txBody>
      </p:sp>
      <p:sp>
        <p:nvSpPr>
          <p:cNvPr id="3" name="Rectangle 2064"/>
          <p:cNvSpPr>
            <a:spLocks noChangeArrowheads="1"/>
          </p:cNvSpPr>
          <p:nvPr/>
        </p:nvSpPr>
        <p:spPr bwMode="auto">
          <a:xfrm>
            <a:off x="228600" y="900113"/>
            <a:ext cx="2895600" cy="400752"/>
          </a:xfrm>
          <a:prstGeom prst="rect">
            <a:avLst/>
          </a:prstGeom>
          <a:noFill/>
          <a:ln w="9525">
            <a:noFill/>
            <a:miter lim="800000"/>
            <a:headEnd/>
            <a:tailEnd/>
          </a:ln>
        </p:spPr>
        <p:txBody>
          <a:bodyPr lIns="92075" tIns="46038" rIns="92075" bIns="46038">
            <a:spAutoFit/>
          </a:bodyPr>
          <a:lstStyle/>
          <a:p>
            <a:pPr algn="ctr" eaLnBrk="0" hangingPunct="0"/>
            <a:endParaRPr lang="en-US" sz="1000" dirty="0"/>
          </a:p>
          <a:p>
            <a:pPr algn="ctr" eaLnBrk="0" hangingPunct="0"/>
            <a:r>
              <a:rPr lang="en-US" sz="1000" b="0" dirty="0" smtClean="0"/>
              <a:t>BN EO</a:t>
            </a:r>
            <a:endParaRPr lang="en-US" sz="1000" b="0" dirty="0"/>
          </a:p>
        </p:txBody>
      </p:sp>
      <p:sp>
        <p:nvSpPr>
          <p:cNvPr id="4" name="Rectangle 2064"/>
          <p:cNvSpPr>
            <a:spLocks noChangeArrowheads="1"/>
          </p:cNvSpPr>
          <p:nvPr/>
        </p:nvSpPr>
        <p:spPr bwMode="auto">
          <a:xfrm>
            <a:off x="3083256" y="465659"/>
            <a:ext cx="2895600" cy="400050"/>
          </a:xfrm>
          <a:prstGeom prst="rect">
            <a:avLst/>
          </a:prstGeom>
          <a:noFill/>
          <a:ln w="9525">
            <a:noFill/>
            <a:miter lim="800000"/>
            <a:headEnd/>
            <a:tailEnd/>
          </a:ln>
        </p:spPr>
        <p:txBody>
          <a:bodyPr lIns="92075" tIns="46038" rIns="92075" bIns="46038">
            <a:spAutoFit/>
          </a:bodyPr>
          <a:lstStyle/>
          <a:p>
            <a:pPr eaLnBrk="0" hangingPunct="0"/>
            <a:endParaRPr lang="en-US" sz="1000" dirty="0"/>
          </a:p>
          <a:p>
            <a:pPr algn="ctr" eaLnBrk="0" hangingPunct="0"/>
            <a:r>
              <a:rPr lang="en-US" sz="1000" b="0" dirty="0" smtClean="0"/>
              <a:t>MARCH 2012</a:t>
            </a:r>
            <a:endParaRPr lang="en-US" sz="1000" b="0" dirty="0"/>
          </a:p>
        </p:txBody>
      </p:sp>
      <p:sp>
        <p:nvSpPr>
          <p:cNvPr id="5" name="Rectangle 2065"/>
          <p:cNvSpPr>
            <a:spLocks noChangeArrowheads="1"/>
          </p:cNvSpPr>
          <p:nvPr/>
        </p:nvSpPr>
        <p:spPr bwMode="auto">
          <a:xfrm>
            <a:off x="5543550" y="514350"/>
            <a:ext cx="990600" cy="247650"/>
          </a:xfrm>
          <a:prstGeom prst="rect">
            <a:avLst/>
          </a:prstGeom>
          <a:noFill/>
          <a:ln w="9525">
            <a:noFill/>
            <a:miter lim="800000"/>
            <a:headEnd/>
            <a:tailEnd/>
          </a:ln>
        </p:spPr>
        <p:txBody>
          <a:bodyPr lIns="92075" tIns="46038" rIns="92075" bIns="46038">
            <a:spAutoFit/>
          </a:bodyPr>
          <a:lstStyle/>
          <a:p>
            <a:pPr eaLnBrk="0" hangingPunct="0"/>
            <a:r>
              <a:rPr lang="en-US" sz="1000" dirty="0"/>
              <a:t>       </a:t>
            </a:r>
            <a:r>
              <a:rPr lang="en-US" sz="1000" dirty="0" smtClean="0"/>
              <a:t>3</a:t>
            </a:r>
            <a:r>
              <a:rPr lang="en-US" sz="1000" b="0" dirty="0" smtClean="0"/>
              <a:t> </a:t>
            </a:r>
            <a:r>
              <a:rPr lang="en-US" sz="1000" b="0" dirty="0"/>
              <a:t>OF </a:t>
            </a:r>
            <a:r>
              <a:rPr lang="en-US" sz="1000" b="0" dirty="0" smtClean="0"/>
              <a:t>4</a:t>
            </a:r>
            <a:endParaRPr lang="en-US" sz="1000" b="0" dirty="0"/>
          </a:p>
        </p:txBody>
      </p:sp>
      <p:sp>
        <p:nvSpPr>
          <p:cNvPr id="10" name="Rectangle 2060"/>
          <p:cNvSpPr>
            <a:spLocks noChangeArrowheads="1"/>
          </p:cNvSpPr>
          <p:nvPr/>
        </p:nvSpPr>
        <p:spPr bwMode="auto">
          <a:xfrm>
            <a:off x="297171" y="1665360"/>
            <a:ext cx="5454650" cy="7325724"/>
          </a:xfrm>
          <a:prstGeom prst="rect">
            <a:avLst/>
          </a:prstGeom>
          <a:noFill/>
          <a:ln w="9525">
            <a:noFill/>
            <a:miter lim="800000"/>
            <a:headEnd/>
            <a:tailEnd/>
          </a:ln>
        </p:spPr>
        <p:txBody>
          <a:bodyPr wrap="square" lIns="92075" tIns="46038" rIns="92075" bIns="46038">
            <a:spAutoFit/>
          </a:bodyPr>
          <a:lstStyle/>
          <a:p>
            <a:pPr eaLnBrk="0" hangingPunct="0"/>
            <a:r>
              <a:rPr lang="en-US" sz="1000" b="0" dirty="0"/>
              <a:t> </a:t>
            </a:r>
          </a:p>
          <a:p>
            <a:r>
              <a:rPr lang="en-US" sz="1000" dirty="0" smtClean="0"/>
              <a:t>IV.   COMMAND CLIMATE ASSESSMENTS (CCA)</a:t>
            </a:r>
          </a:p>
          <a:p>
            <a:r>
              <a:rPr lang="en-US" sz="1000" dirty="0" smtClean="0"/>
              <a:t> </a:t>
            </a:r>
            <a:endParaRPr lang="en-US" sz="1000" b="0" dirty="0" smtClean="0"/>
          </a:p>
          <a:p>
            <a:pPr marL="685800" lvl="1" indent="-228600">
              <a:buFont typeface="+mj-lt"/>
              <a:buAutoNum type="arabicPeriod"/>
            </a:pPr>
            <a:r>
              <a:rPr lang="en-US" sz="1000" b="0" dirty="0" smtClean="0"/>
              <a:t>Date of first CCA (within 90 days of assuming)?		</a:t>
            </a:r>
          </a:p>
          <a:p>
            <a:r>
              <a:rPr lang="en-US" sz="1000" b="0" dirty="0" smtClean="0"/>
              <a:t> </a:t>
            </a:r>
          </a:p>
          <a:p>
            <a:pPr marL="685800" lvl="1" indent="-228600">
              <a:buFont typeface="+mj-lt"/>
              <a:buAutoNum type="arabicPeriod" startAt="2"/>
            </a:pPr>
            <a:r>
              <a:rPr lang="en-US" sz="1000" b="0" dirty="0" smtClean="0"/>
              <a:t>Next scheduled command climate assessment?		</a:t>
            </a:r>
          </a:p>
          <a:p>
            <a:r>
              <a:rPr lang="en-US" sz="1000" b="0" dirty="0" smtClean="0"/>
              <a:t> </a:t>
            </a:r>
          </a:p>
          <a:p>
            <a:pPr marL="685800" lvl="1" indent="-228600">
              <a:buFont typeface="+mj-lt"/>
              <a:buAutoNum type="arabicPeriod" startAt="3"/>
            </a:pPr>
            <a:r>
              <a:rPr lang="en-US" sz="1000" b="0" dirty="0" smtClean="0"/>
              <a:t>Are the CCAs annotated in the QNSR?					</a:t>
            </a:r>
          </a:p>
          <a:p>
            <a:r>
              <a:rPr lang="en-US" sz="1000" dirty="0" smtClean="0"/>
              <a:t>V.  TRAINING</a:t>
            </a:r>
          </a:p>
          <a:p>
            <a:r>
              <a:rPr lang="en-US" sz="1000" dirty="0" smtClean="0"/>
              <a:t> </a:t>
            </a:r>
            <a:endParaRPr lang="en-US" sz="1000" b="0" dirty="0" smtClean="0"/>
          </a:p>
          <a:p>
            <a:pPr marL="685800" lvl="1" indent="-228600">
              <a:buFont typeface="+mj-lt"/>
              <a:buAutoNum type="arabicPeriod"/>
            </a:pPr>
            <a:r>
              <a:rPr lang="en-US" sz="1000" b="0" dirty="0" smtClean="0"/>
              <a:t>Does the Equal Opportunity Representative have Appointment  Orders signed by the commander?</a:t>
            </a:r>
          </a:p>
          <a:p>
            <a:r>
              <a:rPr lang="en-US" sz="1000" b="0" dirty="0" smtClean="0"/>
              <a:t> </a:t>
            </a:r>
          </a:p>
          <a:p>
            <a:pPr marL="685800" lvl="1" indent="-228600">
              <a:buFont typeface="+mj-lt"/>
              <a:buAutoNum type="arabicPeriod" startAt="2"/>
            </a:pPr>
            <a:r>
              <a:rPr lang="en-US" sz="1000" b="0" dirty="0" smtClean="0"/>
              <a:t>Are all newcomers to the unit oriented to the Commander’s EO Policy, the EO Complaint Process, and the location of EO policies personnel, and resources.</a:t>
            </a:r>
          </a:p>
          <a:p>
            <a:r>
              <a:rPr lang="en-US" sz="1000" b="0" dirty="0" smtClean="0"/>
              <a:t> </a:t>
            </a:r>
          </a:p>
          <a:p>
            <a:pPr marL="685800" lvl="1" indent="-228600">
              <a:buFont typeface="+mj-lt"/>
              <a:buAutoNum type="arabicPeriod" startAt="3"/>
            </a:pPr>
            <a:r>
              <a:rPr lang="en-US" sz="1000" b="0" dirty="0" smtClean="0"/>
              <a:t>Has training been conducted quarterly?		</a:t>
            </a:r>
          </a:p>
          <a:p>
            <a:r>
              <a:rPr lang="en-US" sz="1000" b="0" dirty="0" smtClean="0"/>
              <a:t> </a:t>
            </a:r>
          </a:p>
          <a:p>
            <a:pPr marL="685800" lvl="1" indent="-228600">
              <a:buFont typeface="+mj-lt"/>
              <a:buAutoNum type="arabicPeriod" startAt="4"/>
            </a:pPr>
            <a:r>
              <a:rPr lang="en-US" sz="1000" b="0" dirty="0" smtClean="0"/>
              <a:t>Does the conducted training match the training schedule?       		</a:t>
            </a:r>
          </a:p>
          <a:p>
            <a:pPr marL="685800" lvl="1" indent="-228600">
              <a:buFont typeface="+mj-lt"/>
              <a:buAutoNum type="arabicPeriod" startAt="5"/>
            </a:pPr>
            <a:r>
              <a:rPr lang="en-US" sz="1000" b="0" dirty="0" smtClean="0"/>
              <a:t>Is training documented on the Unit training schedule?			</a:t>
            </a:r>
          </a:p>
          <a:p>
            <a:pPr marL="685800" lvl="1" indent="-228600">
              <a:buFont typeface="+mj-lt"/>
              <a:buAutoNum type="arabicPeriod" startAt="5"/>
            </a:pPr>
            <a:r>
              <a:rPr lang="en-US" sz="1000" b="0" dirty="0" smtClean="0"/>
              <a:t> Does the documentation show the type of training; instructor/facilitator, date/time, length of training, and roster of attendees?</a:t>
            </a:r>
          </a:p>
          <a:p>
            <a:r>
              <a:rPr lang="en-US" sz="1000" b="0" dirty="0" smtClean="0"/>
              <a:t> </a:t>
            </a:r>
          </a:p>
          <a:p>
            <a:pPr marL="685800" lvl="1" indent="-228600">
              <a:buFont typeface="+mj-lt"/>
              <a:buAutoNum type="arabicPeriod" startAt="7"/>
            </a:pPr>
            <a:r>
              <a:rPr lang="en-US" sz="1000" b="0" dirty="0" smtClean="0"/>
              <a:t>Does attendance roster show the chain of command present?		</a:t>
            </a:r>
          </a:p>
          <a:p>
            <a:pPr marL="685800" lvl="1" indent="-228600">
              <a:buFont typeface="+mj-lt"/>
              <a:buAutoNum type="arabicPeriod" startAt="8"/>
            </a:pPr>
            <a:r>
              <a:rPr lang="en-US" sz="1000" b="0" dirty="0" smtClean="0"/>
              <a:t>Has POSH training been conducted 2 quarters				</a:t>
            </a:r>
          </a:p>
          <a:p>
            <a:pPr marL="685800" lvl="1" indent="-228600">
              <a:buFont typeface="+mj-lt"/>
              <a:buAutoNum type="arabicPeriod" startAt="9"/>
            </a:pPr>
            <a:r>
              <a:rPr lang="en-US" sz="1000" b="0" dirty="0" smtClean="0"/>
              <a:t>Conducted training match the training schedule?				</a:t>
            </a:r>
          </a:p>
          <a:p>
            <a:pPr marL="685800" lvl="1" indent="-228600">
              <a:buFont typeface="+mj-lt"/>
              <a:buAutoNum type="arabicPeriod" startAt="9"/>
            </a:pPr>
            <a:r>
              <a:rPr lang="en-US" sz="1000" b="0" dirty="0" smtClean="0"/>
              <a:t>Does the documentation show the type of training; instructor/facilitator, date/time, length of training, and roster of attendees?</a:t>
            </a:r>
          </a:p>
          <a:p>
            <a:r>
              <a:rPr lang="en-US" sz="1000" b="0" dirty="0" smtClean="0"/>
              <a:t> </a:t>
            </a:r>
          </a:p>
          <a:p>
            <a:pPr marL="685800" lvl="1" indent="-228600">
              <a:buFont typeface="+mj-lt"/>
              <a:buAutoNum type="arabicPeriod" startAt="11"/>
            </a:pPr>
            <a:r>
              <a:rPr lang="en-US" sz="1000" b="0" dirty="0" smtClean="0"/>
              <a:t>Attendance roster show the chain of command present?	</a:t>
            </a:r>
          </a:p>
          <a:p>
            <a:r>
              <a:rPr lang="en-US" sz="1000" b="0" dirty="0" smtClean="0"/>
              <a:t> </a:t>
            </a:r>
          </a:p>
          <a:p>
            <a:pPr marL="685800" lvl="1" indent="-228600">
              <a:buFont typeface="+mj-lt"/>
              <a:buAutoNum type="arabicPeriod" startAt="12"/>
            </a:pPr>
            <a:r>
              <a:rPr lang="en-US" sz="1000" b="0" dirty="0" smtClean="0"/>
              <a:t>POSH training documented in individual training records?		</a:t>
            </a:r>
          </a:p>
          <a:p>
            <a:pPr marL="685800" lvl="1" indent="-228600">
              <a:buFont typeface="+mj-lt"/>
              <a:buAutoNum type="arabicPeriod" startAt="13"/>
            </a:pPr>
            <a:r>
              <a:rPr lang="en-US" sz="1000" b="0" dirty="0" smtClean="0"/>
              <a:t>Is POSH trained to the appropriate level of the audience?		</a:t>
            </a:r>
          </a:p>
          <a:p>
            <a:pPr marL="685800" lvl="1" indent="-228600">
              <a:buFont typeface="+mj-lt"/>
              <a:buAutoNum type="arabicPeriod" startAt="14"/>
            </a:pPr>
            <a:r>
              <a:rPr lang="en-US" sz="1000" b="0" dirty="0" smtClean="0"/>
              <a:t>Is a sexual assault policy signed and posted?		</a:t>
            </a:r>
          </a:p>
          <a:p>
            <a:r>
              <a:rPr lang="en-US" sz="1000" b="0" dirty="0" smtClean="0"/>
              <a:t> </a:t>
            </a:r>
          </a:p>
          <a:p>
            <a:pPr marL="685800" lvl="1" indent="-228600">
              <a:buFont typeface="+mj-lt"/>
              <a:buAutoNum type="arabicPeriod" startAt="15"/>
            </a:pPr>
            <a:r>
              <a:rPr lang="en-US" sz="1000" b="0" dirty="0" smtClean="0"/>
              <a:t>Are SAPRP contact numbers published and posted for victim services?	</a:t>
            </a:r>
          </a:p>
          <a:p>
            <a:r>
              <a:rPr lang="en-US" sz="1000" b="0" dirty="0" smtClean="0"/>
              <a:t> </a:t>
            </a:r>
          </a:p>
          <a:p>
            <a:pPr marL="685800" lvl="1" indent="-228600">
              <a:buFont typeface="+mj-lt"/>
              <a:buAutoNum type="arabicPeriod" startAt="16"/>
            </a:pPr>
            <a:r>
              <a:rPr lang="en-US" sz="1000" b="0" dirty="0" smtClean="0"/>
              <a:t>Has the unit received sexual assault training?	 </a:t>
            </a:r>
          </a:p>
          <a:p>
            <a:pPr marL="685800" lvl="1" indent="-228600"/>
            <a:r>
              <a:rPr lang="en-US" sz="1000" dirty="0" smtClean="0"/>
              <a:t>				</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067"/>
          <p:cNvSpPr>
            <a:spLocks noChangeArrowheads="1"/>
          </p:cNvSpPr>
          <p:nvPr/>
        </p:nvSpPr>
        <p:spPr bwMode="auto">
          <a:xfrm>
            <a:off x="1031391" y="523875"/>
            <a:ext cx="1577355" cy="246863"/>
          </a:xfrm>
          <a:prstGeom prst="rect">
            <a:avLst/>
          </a:prstGeom>
          <a:noFill/>
          <a:ln w="9525">
            <a:noFill/>
            <a:miter lim="800000"/>
            <a:headEnd/>
            <a:tailEnd/>
          </a:ln>
        </p:spPr>
        <p:txBody>
          <a:bodyPr wrap="none" lIns="92075" tIns="46038" rIns="92075" bIns="46038">
            <a:spAutoFit/>
          </a:bodyPr>
          <a:lstStyle/>
          <a:p>
            <a:pPr algn="ctr" eaLnBrk="0" hangingPunct="0"/>
            <a:r>
              <a:rPr lang="en-US" sz="1000" b="0" dirty="0" smtClean="0"/>
              <a:t>EQUAL OPPORTUNITY 	</a:t>
            </a:r>
            <a:endParaRPr lang="en-US" sz="1000" b="0" dirty="0"/>
          </a:p>
        </p:txBody>
      </p:sp>
      <p:sp>
        <p:nvSpPr>
          <p:cNvPr id="3" name="Rectangle 2064"/>
          <p:cNvSpPr>
            <a:spLocks noChangeArrowheads="1"/>
          </p:cNvSpPr>
          <p:nvPr/>
        </p:nvSpPr>
        <p:spPr bwMode="auto">
          <a:xfrm>
            <a:off x="228600" y="900113"/>
            <a:ext cx="2895600" cy="400050"/>
          </a:xfrm>
          <a:prstGeom prst="rect">
            <a:avLst/>
          </a:prstGeom>
          <a:noFill/>
          <a:ln w="9525">
            <a:noFill/>
            <a:miter lim="800000"/>
            <a:headEnd/>
            <a:tailEnd/>
          </a:ln>
        </p:spPr>
        <p:txBody>
          <a:bodyPr lIns="92075" tIns="46038" rIns="92075" bIns="46038">
            <a:spAutoFit/>
          </a:bodyPr>
          <a:lstStyle/>
          <a:p>
            <a:pPr eaLnBrk="0" hangingPunct="0"/>
            <a:endParaRPr lang="en-US" sz="1000" dirty="0"/>
          </a:p>
          <a:p>
            <a:pPr algn="ctr" eaLnBrk="0" hangingPunct="0"/>
            <a:r>
              <a:rPr lang="en-US" sz="1000" b="0" dirty="0" smtClean="0"/>
              <a:t>BN EO</a:t>
            </a:r>
            <a:endParaRPr lang="en-US" sz="1000" b="0" dirty="0"/>
          </a:p>
        </p:txBody>
      </p:sp>
      <p:sp>
        <p:nvSpPr>
          <p:cNvPr id="4" name="Rectangle 2064"/>
          <p:cNvSpPr>
            <a:spLocks noChangeArrowheads="1"/>
          </p:cNvSpPr>
          <p:nvPr/>
        </p:nvSpPr>
        <p:spPr bwMode="auto">
          <a:xfrm>
            <a:off x="3083256" y="465659"/>
            <a:ext cx="2895600" cy="400050"/>
          </a:xfrm>
          <a:prstGeom prst="rect">
            <a:avLst/>
          </a:prstGeom>
          <a:noFill/>
          <a:ln w="9525">
            <a:noFill/>
            <a:miter lim="800000"/>
            <a:headEnd/>
            <a:tailEnd/>
          </a:ln>
        </p:spPr>
        <p:txBody>
          <a:bodyPr lIns="92075" tIns="46038" rIns="92075" bIns="46038">
            <a:spAutoFit/>
          </a:bodyPr>
          <a:lstStyle/>
          <a:p>
            <a:pPr eaLnBrk="0" hangingPunct="0"/>
            <a:endParaRPr lang="en-US" sz="1000" dirty="0"/>
          </a:p>
          <a:p>
            <a:pPr algn="ctr" eaLnBrk="0" hangingPunct="0"/>
            <a:r>
              <a:rPr lang="en-US" sz="1000" b="0" dirty="0" smtClean="0"/>
              <a:t>MARCH 2012</a:t>
            </a:r>
            <a:endParaRPr lang="en-US" sz="1000" b="0" dirty="0"/>
          </a:p>
        </p:txBody>
      </p:sp>
      <p:sp>
        <p:nvSpPr>
          <p:cNvPr id="5" name="Rectangle 2065"/>
          <p:cNvSpPr>
            <a:spLocks noChangeArrowheads="1"/>
          </p:cNvSpPr>
          <p:nvPr/>
        </p:nvSpPr>
        <p:spPr bwMode="auto">
          <a:xfrm>
            <a:off x="5543550" y="514350"/>
            <a:ext cx="990600" cy="247650"/>
          </a:xfrm>
          <a:prstGeom prst="rect">
            <a:avLst/>
          </a:prstGeom>
          <a:noFill/>
          <a:ln w="9525">
            <a:noFill/>
            <a:miter lim="800000"/>
            <a:headEnd/>
            <a:tailEnd/>
          </a:ln>
        </p:spPr>
        <p:txBody>
          <a:bodyPr lIns="92075" tIns="46038" rIns="92075" bIns="46038">
            <a:spAutoFit/>
          </a:bodyPr>
          <a:lstStyle/>
          <a:p>
            <a:pPr eaLnBrk="0" hangingPunct="0"/>
            <a:r>
              <a:rPr lang="en-US" sz="1000" dirty="0"/>
              <a:t>       </a:t>
            </a:r>
            <a:r>
              <a:rPr lang="en-US" sz="1000" b="0" dirty="0" smtClean="0"/>
              <a:t>4 </a:t>
            </a:r>
            <a:r>
              <a:rPr lang="en-US" sz="1000" b="0" dirty="0"/>
              <a:t>OF </a:t>
            </a:r>
            <a:r>
              <a:rPr lang="en-US" sz="1000" b="0" dirty="0" smtClean="0"/>
              <a:t>4</a:t>
            </a:r>
            <a:endParaRPr lang="en-US" sz="1000" b="0" dirty="0"/>
          </a:p>
        </p:txBody>
      </p:sp>
      <p:sp>
        <p:nvSpPr>
          <p:cNvPr id="10" name="Rectangle 2060"/>
          <p:cNvSpPr>
            <a:spLocks noChangeArrowheads="1"/>
          </p:cNvSpPr>
          <p:nvPr/>
        </p:nvSpPr>
        <p:spPr bwMode="auto">
          <a:xfrm>
            <a:off x="297171" y="1665360"/>
            <a:ext cx="5454650" cy="1631858"/>
          </a:xfrm>
          <a:prstGeom prst="rect">
            <a:avLst/>
          </a:prstGeom>
          <a:noFill/>
          <a:ln w="9525">
            <a:noFill/>
            <a:miter lim="800000"/>
            <a:headEnd/>
            <a:tailEnd/>
          </a:ln>
        </p:spPr>
        <p:txBody>
          <a:bodyPr wrap="square" lIns="92075" tIns="46038" rIns="92075" bIns="46038">
            <a:spAutoFit/>
          </a:bodyPr>
          <a:lstStyle/>
          <a:p>
            <a:pPr eaLnBrk="0" hangingPunct="0"/>
            <a:r>
              <a:rPr lang="en-US" sz="1000" b="0" dirty="0"/>
              <a:t> </a:t>
            </a:r>
          </a:p>
          <a:p>
            <a:pPr marL="685800" lvl="1" indent="-228600">
              <a:buFont typeface="+mj-lt"/>
              <a:buAutoNum type="arabicPeriod" startAt="17"/>
            </a:pPr>
            <a:r>
              <a:rPr lang="en-US" sz="1000" dirty="0" smtClean="0"/>
              <a:t>Is </a:t>
            </a:r>
            <a:r>
              <a:rPr lang="en-US" sz="1000" b="0" dirty="0" smtClean="0"/>
              <a:t>conducted training on the training schedule?</a:t>
            </a:r>
          </a:p>
          <a:p>
            <a:endParaRPr lang="en-US" sz="1000" dirty="0" smtClean="0"/>
          </a:p>
          <a:p>
            <a:r>
              <a:rPr lang="en-US" sz="1000" dirty="0" smtClean="0"/>
              <a:t>VI. STAFFING</a:t>
            </a:r>
          </a:p>
          <a:p>
            <a:r>
              <a:rPr lang="en-US" sz="1000" dirty="0" smtClean="0"/>
              <a:t> </a:t>
            </a:r>
          </a:p>
          <a:p>
            <a:pPr marL="685800" lvl="1" indent="-228600">
              <a:buFont typeface="+mj-lt"/>
              <a:buAutoNum type="arabicPeriod"/>
            </a:pPr>
            <a:r>
              <a:rPr lang="en-US" sz="1000" b="0" dirty="0" smtClean="0"/>
              <a:t>Are the appropriate number of authorized and trained EOAs assigned?	</a:t>
            </a:r>
          </a:p>
          <a:p>
            <a:r>
              <a:rPr lang="en-US" sz="1000" b="0" dirty="0" smtClean="0"/>
              <a:t> </a:t>
            </a:r>
          </a:p>
          <a:p>
            <a:pPr marL="685800" lvl="1" indent="-228600">
              <a:buFont typeface="+mj-lt"/>
              <a:buAutoNum type="arabicPeriod" startAt="2"/>
            </a:pPr>
            <a:r>
              <a:rPr lang="en-US" sz="1000" b="0" dirty="0" smtClean="0"/>
              <a:t>Are the appropriate number of trained EORs on appointment orders?	</a:t>
            </a:r>
          </a:p>
          <a:p>
            <a:r>
              <a:rPr lang="en-US" sz="1000" b="0" dirty="0" smtClean="0"/>
              <a:t> </a:t>
            </a:r>
          </a:p>
          <a:p>
            <a:pPr marL="685800" lvl="1" indent="-228600">
              <a:buFont typeface="+mj-lt"/>
              <a:buAutoNum type="arabicPeriod" startAt="3"/>
            </a:pPr>
            <a:r>
              <a:rPr lang="en-US" sz="1000" b="0" dirty="0" smtClean="0"/>
              <a:t>Are the appropriate number of UVAs trained and on appointment orders?</a:t>
            </a:r>
            <a:endParaRPr lang="en-US" sz="1000" b="0"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b="1" dirty="0"/>
              <a:t>MEDICAL READINESS AND COMBAT LIFESAVER</a:t>
            </a:r>
            <a:endParaRPr lang="en-US" dirty="0"/>
          </a:p>
        </p:txBody>
      </p:sp>
      <p:sp>
        <p:nvSpPr>
          <p:cNvPr id="3" name="Subtitle 2"/>
          <p:cNvSpPr>
            <a:spLocks noGrp="1"/>
          </p:cNvSpPr>
          <p:nvPr>
            <p:ph type="subTitle" idx="1"/>
          </p:nvPr>
        </p:nvSpPr>
        <p:spPr/>
        <p:txBody>
          <a:bodyPr/>
          <a:lstStyle/>
          <a:p>
            <a:endParaRPr lang="en-US"/>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059"/>
          <p:cNvSpPr>
            <a:spLocks noChangeArrowheads="1"/>
          </p:cNvSpPr>
          <p:nvPr/>
        </p:nvSpPr>
        <p:spPr bwMode="auto">
          <a:xfrm>
            <a:off x="212725" y="1870075"/>
            <a:ext cx="5426075" cy="287338"/>
          </a:xfrm>
          <a:prstGeom prst="rect">
            <a:avLst/>
          </a:prstGeom>
          <a:noFill/>
          <a:ln w="9525">
            <a:noFill/>
            <a:miter lim="800000"/>
            <a:headEnd/>
            <a:tailEnd/>
          </a:ln>
        </p:spPr>
        <p:txBody>
          <a:bodyPr wrap="none" anchor="ctr"/>
          <a:lstStyle/>
          <a:p>
            <a:endParaRPr lang="en-US"/>
          </a:p>
        </p:txBody>
      </p:sp>
      <p:sp>
        <p:nvSpPr>
          <p:cNvPr id="16387" name="Rectangle 2060"/>
          <p:cNvSpPr>
            <a:spLocks noChangeArrowheads="1"/>
          </p:cNvSpPr>
          <p:nvPr/>
        </p:nvSpPr>
        <p:spPr bwMode="auto">
          <a:xfrm>
            <a:off x="228932" y="1706303"/>
            <a:ext cx="5454650" cy="8279832"/>
          </a:xfrm>
          <a:prstGeom prst="rect">
            <a:avLst/>
          </a:prstGeom>
          <a:noFill/>
          <a:ln w="9525">
            <a:noFill/>
            <a:miter lim="800000"/>
            <a:headEnd/>
            <a:tailEnd/>
          </a:ln>
        </p:spPr>
        <p:txBody>
          <a:bodyPr wrap="square" lIns="92075" tIns="46038" rIns="92075" bIns="46038">
            <a:spAutoFit/>
          </a:bodyPr>
          <a:lstStyle/>
          <a:p>
            <a:r>
              <a:rPr lang="en-US" sz="1000" b="0" dirty="0"/>
              <a:t> </a:t>
            </a:r>
            <a:r>
              <a:rPr lang="en-US" sz="1000" dirty="0" smtClean="0"/>
              <a:t>AREAS INSPECTED:</a:t>
            </a:r>
          </a:p>
          <a:p>
            <a:r>
              <a:rPr lang="en-US" sz="1000" dirty="0" smtClean="0"/>
              <a:t>	</a:t>
            </a:r>
          </a:p>
          <a:p>
            <a:pPr marL="228600" indent="-228600">
              <a:buFont typeface="+mj-lt"/>
              <a:buAutoNum type="arabicPeriod"/>
            </a:pPr>
            <a:r>
              <a:rPr lang="en-US" sz="1000" dirty="0" smtClean="0"/>
              <a:t>MEDICAL READINESS				</a:t>
            </a:r>
          </a:p>
          <a:p>
            <a:r>
              <a:rPr lang="en-US" sz="1000" dirty="0" smtClean="0"/>
              <a:t>2.     COMBAT LIFESAVER		 </a:t>
            </a:r>
          </a:p>
          <a:p>
            <a:r>
              <a:rPr lang="en-US" sz="1000" dirty="0" smtClean="0"/>
              <a:t>	</a:t>
            </a:r>
          </a:p>
          <a:p>
            <a:r>
              <a:rPr lang="en-US" sz="1000" dirty="0" smtClean="0"/>
              <a:t> </a:t>
            </a:r>
          </a:p>
          <a:p>
            <a:r>
              <a:rPr lang="en-US" sz="1000" dirty="0" smtClean="0"/>
              <a:t>TOTAL GOs:  	</a:t>
            </a:r>
          </a:p>
          <a:p>
            <a:endParaRPr lang="en-US" sz="1000" dirty="0" smtClean="0"/>
          </a:p>
          <a:p>
            <a:r>
              <a:rPr lang="en-US" sz="1000" dirty="0" smtClean="0"/>
              <a:t>STANDARDS</a:t>
            </a:r>
          </a:p>
          <a:p>
            <a:r>
              <a:rPr lang="en-US" sz="1000" dirty="0" smtClean="0"/>
              <a:t>Commendable (C):  90-100% success rate of evaluated tasks</a:t>
            </a:r>
          </a:p>
          <a:p>
            <a:r>
              <a:rPr lang="en-US" sz="1000" dirty="0" smtClean="0"/>
              <a:t>Satisfactory (S):  70-89% success rate of evaluated tasks</a:t>
            </a:r>
          </a:p>
          <a:p>
            <a:r>
              <a:rPr lang="en-US" sz="1000" dirty="0" smtClean="0"/>
              <a:t>Needs Improvement (N):  0-69% or less success rate of evaluated tasks</a:t>
            </a:r>
          </a:p>
          <a:p>
            <a:endParaRPr lang="en-US" sz="1000" dirty="0" smtClean="0"/>
          </a:p>
          <a:p>
            <a:endParaRPr lang="en-US" sz="1000" dirty="0" smtClean="0"/>
          </a:p>
          <a:p>
            <a:endParaRPr lang="en-US" sz="1000" dirty="0" smtClean="0"/>
          </a:p>
          <a:p>
            <a:endParaRPr lang="en-US" sz="1000" dirty="0" smtClean="0"/>
          </a:p>
          <a:p>
            <a:endParaRPr lang="en-US" sz="1000" dirty="0" smtClean="0"/>
          </a:p>
          <a:p>
            <a:endParaRPr lang="en-US" sz="1000" dirty="0" smtClean="0"/>
          </a:p>
          <a:p>
            <a:endParaRPr lang="en-US" sz="1000" dirty="0" smtClean="0"/>
          </a:p>
          <a:p>
            <a:endParaRPr lang="en-US" sz="1000" dirty="0" smtClean="0"/>
          </a:p>
          <a:p>
            <a:endParaRPr lang="en-US" sz="1000" dirty="0" smtClean="0"/>
          </a:p>
          <a:p>
            <a:endParaRPr lang="en-US" sz="1000" dirty="0" smtClean="0"/>
          </a:p>
          <a:p>
            <a:endParaRPr lang="en-US" sz="1000" dirty="0" smtClean="0"/>
          </a:p>
          <a:p>
            <a:endParaRPr lang="en-US" sz="1000" dirty="0" smtClean="0"/>
          </a:p>
          <a:p>
            <a:endParaRPr lang="en-US" sz="1000" dirty="0" smtClean="0"/>
          </a:p>
          <a:p>
            <a:endParaRPr lang="en-US" sz="1000" dirty="0" smtClean="0"/>
          </a:p>
          <a:p>
            <a:endParaRPr lang="en-US" sz="1000" dirty="0" smtClean="0"/>
          </a:p>
          <a:p>
            <a:endParaRPr lang="en-US" sz="1000" dirty="0" smtClean="0"/>
          </a:p>
          <a:p>
            <a:endParaRPr lang="en-US" sz="1000" dirty="0" smtClean="0"/>
          </a:p>
          <a:p>
            <a:endParaRPr lang="en-US" sz="1000" dirty="0" smtClean="0"/>
          </a:p>
          <a:p>
            <a:endParaRPr lang="en-US" sz="1000" dirty="0" smtClean="0"/>
          </a:p>
          <a:p>
            <a:endParaRPr lang="en-US" sz="1000" dirty="0" smtClean="0"/>
          </a:p>
          <a:p>
            <a:endParaRPr lang="en-US" sz="1000" dirty="0" smtClean="0"/>
          </a:p>
          <a:p>
            <a:endParaRPr lang="en-US" sz="1000" dirty="0" smtClean="0"/>
          </a:p>
          <a:p>
            <a:pPr eaLnBrk="0" hangingPunct="0"/>
            <a:r>
              <a:rPr lang="en-US" sz="1000" b="0" dirty="0" smtClean="0"/>
              <a:t>			VERIFICATION</a:t>
            </a:r>
          </a:p>
          <a:p>
            <a:pPr eaLnBrk="0" hangingPunct="0"/>
            <a:r>
              <a:rPr lang="en-US" sz="1000" b="0" dirty="0" smtClean="0"/>
              <a:t>			</a:t>
            </a:r>
            <a:r>
              <a:rPr lang="en-US" sz="1400" b="0" dirty="0" smtClean="0"/>
              <a:t>x_______________</a:t>
            </a:r>
          </a:p>
          <a:p>
            <a:pPr eaLnBrk="0" hangingPunct="0"/>
            <a:r>
              <a:rPr lang="en-US" sz="1400" b="0" dirty="0" smtClean="0"/>
              <a:t>			</a:t>
            </a:r>
            <a:r>
              <a:rPr lang="en-US" sz="1000" b="0" dirty="0" smtClean="0"/>
              <a:t>Unit POC Signature, Name, Rank, Date</a:t>
            </a:r>
          </a:p>
          <a:p>
            <a:pPr eaLnBrk="0" hangingPunct="0"/>
            <a:r>
              <a:rPr lang="en-US" sz="1000" b="0" dirty="0" smtClean="0"/>
              <a:t>			</a:t>
            </a:r>
            <a:r>
              <a:rPr lang="en-US" sz="1400" b="0" dirty="0" smtClean="0"/>
              <a:t>x_______________</a:t>
            </a:r>
          </a:p>
          <a:p>
            <a:pPr eaLnBrk="0" hangingPunct="0"/>
            <a:r>
              <a:rPr lang="en-US" sz="1400" b="0" dirty="0" smtClean="0"/>
              <a:t>			</a:t>
            </a:r>
            <a:r>
              <a:rPr lang="en-US" sz="1000" b="0" dirty="0" smtClean="0"/>
              <a:t>Inspector’s Signature, Name, Rank, Date</a:t>
            </a:r>
          </a:p>
          <a:p>
            <a:endParaRPr lang="en-US" sz="1000" dirty="0" smtClean="0"/>
          </a:p>
          <a:p>
            <a:endParaRPr lang="en-US" sz="1000" dirty="0" smtClean="0"/>
          </a:p>
          <a:p>
            <a:endParaRPr lang="en-US" sz="1000" dirty="0" smtClean="0"/>
          </a:p>
          <a:p>
            <a:r>
              <a:rPr lang="en-US" sz="1000" dirty="0" smtClean="0"/>
              <a:t>  	</a:t>
            </a:r>
          </a:p>
          <a:p>
            <a:endParaRPr lang="en-US" sz="1000" dirty="0" smtClean="0"/>
          </a:p>
          <a:p>
            <a:endParaRPr lang="en-US" sz="1000" dirty="0" smtClean="0"/>
          </a:p>
          <a:p>
            <a:r>
              <a:rPr lang="en-US" sz="1000" dirty="0" smtClean="0"/>
              <a:t>	</a:t>
            </a:r>
            <a:br>
              <a:rPr lang="en-US" sz="1000" dirty="0" smtClean="0"/>
            </a:br>
            <a:r>
              <a:rPr lang="en-US" sz="1000" dirty="0" smtClean="0"/>
              <a:t> </a:t>
            </a:r>
          </a:p>
          <a:p>
            <a:pPr marL="228600" indent="-228600"/>
            <a:endParaRPr lang="en-US" sz="1000" dirty="0" smtClean="0"/>
          </a:p>
          <a:p>
            <a:pPr eaLnBrk="0" hangingPunct="0"/>
            <a:endParaRPr lang="en-US" sz="1000" b="0" dirty="0"/>
          </a:p>
          <a:p>
            <a:r>
              <a:rPr lang="en-US" sz="1000" dirty="0" smtClean="0"/>
              <a:t> </a:t>
            </a:r>
            <a:endParaRPr lang="en-US" sz="1000" b="0" dirty="0"/>
          </a:p>
          <a:p>
            <a:pPr eaLnBrk="0" hangingPunct="0"/>
            <a:r>
              <a:rPr lang="en-US" sz="1000" b="0" dirty="0"/>
              <a:t>    </a:t>
            </a:r>
          </a:p>
        </p:txBody>
      </p:sp>
      <p:sp>
        <p:nvSpPr>
          <p:cNvPr id="16388" name="Rectangle 2063"/>
          <p:cNvSpPr>
            <a:spLocks noChangeArrowheads="1"/>
          </p:cNvSpPr>
          <p:nvPr/>
        </p:nvSpPr>
        <p:spPr bwMode="auto">
          <a:xfrm>
            <a:off x="3641725" y="518449"/>
            <a:ext cx="1692275" cy="244475"/>
          </a:xfrm>
          <a:prstGeom prst="rect">
            <a:avLst/>
          </a:prstGeom>
          <a:noFill/>
          <a:ln w="9525">
            <a:noFill/>
            <a:miter lim="800000"/>
            <a:headEnd/>
            <a:tailEnd/>
          </a:ln>
        </p:spPr>
        <p:txBody>
          <a:bodyPr lIns="92075" tIns="46038" rIns="92075" bIns="46038">
            <a:spAutoFit/>
          </a:bodyPr>
          <a:lstStyle/>
          <a:p>
            <a:pPr eaLnBrk="0" hangingPunct="0"/>
            <a:r>
              <a:rPr lang="en-US" sz="1000"/>
              <a:t>           </a:t>
            </a:r>
          </a:p>
        </p:txBody>
      </p:sp>
      <p:sp>
        <p:nvSpPr>
          <p:cNvPr id="16389" name="Rectangle 2064"/>
          <p:cNvSpPr>
            <a:spLocks noChangeArrowheads="1"/>
          </p:cNvSpPr>
          <p:nvPr/>
        </p:nvSpPr>
        <p:spPr bwMode="auto">
          <a:xfrm>
            <a:off x="228600" y="900113"/>
            <a:ext cx="2895600" cy="400050"/>
          </a:xfrm>
          <a:prstGeom prst="rect">
            <a:avLst/>
          </a:prstGeom>
          <a:noFill/>
          <a:ln w="9525">
            <a:noFill/>
            <a:miter lim="800000"/>
            <a:headEnd/>
            <a:tailEnd/>
          </a:ln>
        </p:spPr>
        <p:txBody>
          <a:bodyPr lIns="92075" tIns="46038" rIns="92075" bIns="46038">
            <a:spAutoFit/>
          </a:bodyPr>
          <a:lstStyle/>
          <a:p>
            <a:pPr eaLnBrk="0" hangingPunct="0"/>
            <a:endParaRPr lang="en-US" sz="1000" dirty="0"/>
          </a:p>
          <a:p>
            <a:pPr algn="ctr" eaLnBrk="0" hangingPunct="0"/>
            <a:r>
              <a:rPr lang="en-US" sz="1000" b="0" dirty="0" smtClean="0"/>
              <a:t>MEDO </a:t>
            </a:r>
            <a:endParaRPr lang="en-US" sz="1000" b="0" dirty="0"/>
          </a:p>
        </p:txBody>
      </p:sp>
      <p:sp>
        <p:nvSpPr>
          <p:cNvPr id="16390" name="Rectangle 2065"/>
          <p:cNvSpPr>
            <a:spLocks noChangeArrowheads="1"/>
          </p:cNvSpPr>
          <p:nvPr/>
        </p:nvSpPr>
        <p:spPr bwMode="auto">
          <a:xfrm>
            <a:off x="5543550" y="514350"/>
            <a:ext cx="990600" cy="247650"/>
          </a:xfrm>
          <a:prstGeom prst="rect">
            <a:avLst/>
          </a:prstGeom>
          <a:noFill/>
          <a:ln w="9525">
            <a:noFill/>
            <a:miter lim="800000"/>
            <a:headEnd/>
            <a:tailEnd/>
          </a:ln>
        </p:spPr>
        <p:txBody>
          <a:bodyPr lIns="92075" tIns="46038" rIns="92075" bIns="46038">
            <a:spAutoFit/>
          </a:bodyPr>
          <a:lstStyle/>
          <a:p>
            <a:pPr eaLnBrk="0" hangingPunct="0"/>
            <a:r>
              <a:rPr lang="en-US" sz="1000" dirty="0"/>
              <a:t>       </a:t>
            </a:r>
            <a:r>
              <a:rPr lang="en-US" sz="1000" b="0" dirty="0"/>
              <a:t>1</a:t>
            </a:r>
            <a:r>
              <a:rPr lang="en-US" sz="1000" b="0" dirty="0" smtClean="0"/>
              <a:t> </a:t>
            </a:r>
            <a:r>
              <a:rPr lang="en-US" sz="1000" b="0" dirty="0"/>
              <a:t>OF 2</a:t>
            </a:r>
          </a:p>
        </p:txBody>
      </p:sp>
      <p:sp>
        <p:nvSpPr>
          <p:cNvPr id="16391" name="Rectangle 2066"/>
          <p:cNvSpPr>
            <a:spLocks noChangeArrowheads="1"/>
          </p:cNvSpPr>
          <p:nvPr/>
        </p:nvSpPr>
        <p:spPr bwMode="auto">
          <a:xfrm>
            <a:off x="3946525" y="523875"/>
            <a:ext cx="1103313" cy="247650"/>
          </a:xfrm>
          <a:prstGeom prst="rect">
            <a:avLst/>
          </a:prstGeom>
          <a:noFill/>
          <a:ln w="9525">
            <a:noFill/>
            <a:miter lim="800000"/>
            <a:headEnd/>
            <a:tailEnd/>
          </a:ln>
        </p:spPr>
        <p:txBody>
          <a:bodyPr wrap="none" lIns="92075" tIns="46038" rIns="92075" bIns="46038">
            <a:spAutoFit/>
          </a:bodyPr>
          <a:lstStyle/>
          <a:p>
            <a:pPr algn="ctr" eaLnBrk="0" hangingPunct="0"/>
            <a:r>
              <a:rPr lang="en-US" sz="1000" b="0" dirty="0"/>
              <a:t>12 MARCH 2012</a:t>
            </a:r>
          </a:p>
        </p:txBody>
      </p:sp>
      <p:sp>
        <p:nvSpPr>
          <p:cNvPr id="16392" name="Rectangle 2067"/>
          <p:cNvSpPr>
            <a:spLocks noChangeArrowheads="1"/>
          </p:cNvSpPr>
          <p:nvPr/>
        </p:nvSpPr>
        <p:spPr bwMode="auto">
          <a:xfrm>
            <a:off x="1024915" y="578465"/>
            <a:ext cx="1508426" cy="246863"/>
          </a:xfrm>
          <a:prstGeom prst="rect">
            <a:avLst/>
          </a:prstGeom>
          <a:noFill/>
          <a:ln w="9525">
            <a:noFill/>
            <a:miter lim="800000"/>
            <a:headEnd/>
            <a:tailEnd/>
          </a:ln>
        </p:spPr>
        <p:txBody>
          <a:bodyPr wrap="none" lIns="92075" tIns="46038" rIns="92075" bIns="46038">
            <a:spAutoFit/>
          </a:bodyPr>
          <a:lstStyle/>
          <a:p>
            <a:pPr algn="ctr" eaLnBrk="0" hangingPunct="0"/>
            <a:r>
              <a:rPr lang="en-US" sz="1000" b="0" dirty="0" smtClean="0"/>
              <a:t>MEDICAL READINESS</a:t>
            </a:r>
            <a:endParaRPr lang="en-US" sz="1000" b="0" dirty="0"/>
          </a:p>
        </p:txBody>
      </p:sp>
      <p:graphicFrame>
        <p:nvGraphicFramePr>
          <p:cNvPr id="11" name="Table 10"/>
          <p:cNvGraphicFramePr>
            <a:graphicFrameLocks noGrp="1"/>
          </p:cNvGraphicFramePr>
          <p:nvPr/>
        </p:nvGraphicFramePr>
        <p:xfrm>
          <a:off x="317310" y="3877101"/>
          <a:ext cx="3657600" cy="762000"/>
        </p:xfrm>
        <a:graphic>
          <a:graphicData uri="http://schemas.openxmlformats.org/drawingml/2006/table">
            <a:tbl>
              <a:tblPr/>
              <a:tblGrid>
                <a:gridCol w="2438400"/>
                <a:gridCol w="1219200"/>
              </a:tblGrid>
              <a:tr h="190500">
                <a:tc>
                  <a:txBody>
                    <a:bodyPr/>
                    <a:lstStyle/>
                    <a:p>
                      <a:pPr marL="0" marR="0" algn="ctr">
                        <a:spcBef>
                          <a:spcPts val="0"/>
                        </a:spcBef>
                        <a:spcAft>
                          <a:spcPts val="0"/>
                        </a:spcAft>
                      </a:pPr>
                      <a:r>
                        <a:rPr lang="en-US" sz="1100" dirty="0">
                          <a:solidFill>
                            <a:srgbClr val="000000"/>
                          </a:solidFill>
                          <a:latin typeface="Calibri"/>
                          <a:ea typeface="Times New Roman"/>
                        </a:rPr>
                        <a:t>OVERALL RESULTS</a:t>
                      </a:r>
                      <a:endParaRPr lang="en-US" sz="1000" dirty="0">
                        <a:latin typeface="Times New Roman"/>
                        <a:ea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a:solidFill>
                            <a:srgbClr val="000000"/>
                          </a:solidFill>
                          <a:latin typeface="Calibri"/>
                          <a:ea typeface="Times New Roman"/>
                        </a:rPr>
                        <a:t>%</a:t>
                      </a:r>
                      <a:endParaRPr lang="en-US" sz="1000">
                        <a:latin typeface="Times New Roman"/>
                        <a:ea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0500">
                <a:tc>
                  <a:txBody>
                    <a:bodyPr/>
                    <a:lstStyle/>
                    <a:p>
                      <a:pPr marL="0" marR="0" algn="ctr">
                        <a:spcBef>
                          <a:spcPts val="0"/>
                        </a:spcBef>
                        <a:spcAft>
                          <a:spcPts val="0"/>
                        </a:spcAft>
                      </a:pPr>
                      <a:r>
                        <a:rPr lang="en-US" sz="1100">
                          <a:solidFill>
                            <a:srgbClr val="000000"/>
                          </a:solidFill>
                          <a:latin typeface="Calibri"/>
                          <a:ea typeface="Times New Roman"/>
                        </a:rPr>
                        <a:t>COMMENDABLE</a:t>
                      </a:r>
                      <a:endParaRPr lang="en-US" sz="1000">
                        <a:latin typeface="Times New Roman"/>
                        <a:ea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a:solidFill>
                            <a:srgbClr val="000000"/>
                          </a:solidFill>
                          <a:latin typeface="Calibri"/>
                          <a:ea typeface="Times New Roman"/>
                        </a:rPr>
                        <a:t> </a:t>
                      </a:r>
                      <a:endParaRPr lang="en-US" sz="1000">
                        <a:latin typeface="Times New Roman"/>
                        <a:ea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0500">
                <a:tc>
                  <a:txBody>
                    <a:bodyPr/>
                    <a:lstStyle/>
                    <a:p>
                      <a:pPr marL="0" marR="0" algn="ctr">
                        <a:spcBef>
                          <a:spcPts val="0"/>
                        </a:spcBef>
                        <a:spcAft>
                          <a:spcPts val="0"/>
                        </a:spcAft>
                      </a:pPr>
                      <a:r>
                        <a:rPr lang="en-US" sz="1100">
                          <a:solidFill>
                            <a:srgbClr val="000000"/>
                          </a:solidFill>
                          <a:latin typeface="Calibri"/>
                          <a:ea typeface="Times New Roman"/>
                        </a:rPr>
                        <a:t>SATISFACTORY</a:t>
                      </a:r>
                      <a:endParaRPr lang="en-US" sz="1000">
                        <a:latin typeface="Times New Roman"/>
                        <a:ea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a:solidFill>
                            <a:srgbClr val="000000"/>
                          </a:solidFill>
                          <a:latin typeface="Calibri"/>
                          <a:ea typeface="Times New Roman"/>
                        </a:rPr>
                        <a:t> </a:t>
                      </a:r>
                      <a:endParaRPr lang="en-US" sz="1000">
                        <a:latin typeface="Times New Roman"/>
                        <a:ea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0500">
                <a:tc>
                  <a:txBody>
                    <a:bodyPr/>
                    <a:lstStyle/>
                    <a:p>
                      <a:pPr marL="0" marR="0" algn="ctr">
                        <a:spcBef>
                          <a:spcPts val="0"/>
                        </a:spcBef>
                        <a:spcAft>
                          <a:spcPts val="0"/>
                        </a:spcAft>
                      </a:pPr>
                      <a:r>
                        <a:rPr lang="en-US" sz="1100" dirty="0">
                          <a:solidFill>
                            <a:srgbClr val="000000"/>
                          </a:solidFill>
                          <a:latin typeface="Calibri"/>
                          <a:ea typeface="Times New Roman"/>
                        </a:rPr>
                        <a:t>NEEDS IMPROVEMENT</a:t>
                      </a:r>
                      <a:endParaRPr lang="en-US" sz="1000" dirty="0">
                        <a:latin typeface="Times New Roman"/>
                        <a:ea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Calibri"/>
                          <a:ea typeface="Times New Roman"/>
                        </a:rPr>
                        <a:t> </a:t>
                      </a:r>
                      <a:endParaRPr lang="en-US" sz="1000" dirty="0">
                        <a:latin typeface="Times New Roman"/>
                        <a:ea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060"/>
          <p:cNvSpPr>
            <a:spLocks noChangeArrowheads="1"/>
          </p:cNvSpPr>
          <p:nvPr/>
        </p:nvSpPr>
        <p:spPr bwMode="auto">
          <a:xfrm>
            <a:off x="297171" y="1665360"/>
            <a:ext cx="5454650" cy="5632953"/>
          </a:xfrm>
          <a:prstGeom prst="rect">
            <a:avLst/>
          </a:prstGeom>
          <a:noFill/>
          <a:ln w="9525">
            <a:noFill/>
            <a:miter lim="800000"/>
            <a:headEnd/>
            <a:tailEnd/>
          </a:ln>
        </p:spPr>
        <p:txBody>
          <a:bodyPr wrap="square" lIns="92075" tIns="46038" rIns="92075" bIns="46038">
            <a:spAutoFit/>
          </a:bodyPr>
          <a:lstStyle/>
          <a:p>
            <a:pPr eaLnBrk="0" hangingPunct="0"/>
            <a:r>
              <a:rPr lang="en-US" sz="1000" b="0" dirty="0"/>
              <a:t> </a:t>
            </a:r>
          </a:p>
          <a:p>
            <a:r>
              <a:rPr lang="en-US" sz="1000" dirty="0" smtClean="0"/>
              <a:t>				</a:t>
            </a:r>
          </a:p>
          <a:p>
            <a:pPr marL="285750" lvl="0" indent="-285750">
              <a:buFont typeface="+mj-lt"/>
              <a:buAutoNum type="romanUcPeriod"/>
            </a:pPr>
            <a:r>
              <a:rPr lang="en-US" sz="1000" dirty="0" smtClean="0"/>
              <a:t>MEDICAL READINESS				 				</a:t>
            </a:r>
          </a:p>
          <a:p>
            <a:r>
              <a:rPr lang="en-US" sz="1000" dirty="0" smtClean="0"/>
              <a:t> </a:t>
            </a:r>
          </a:p>
          <a:p>
            <a:pPr marL="685800" lvl="1" indent="-228600">
              <a:buFont typeface="+mj-lt"/>
              <a:buAutoNum type="arabicPeriod"/>
            </a:pPr>
            <a:r>
              <a:rPr lang="en-US" sz="1000" b="0" dirty="0" smtClean="0"/>
              <a:t>Is the orderly room maintaining an up-to-date profile book for their Battery/Company?</a:t>
            </a:r>
          </a:p>
          <a:p>
            <a:r>
              <a:rPr lang="en-US" sz="1000" b="0" dirty="0" smtClean="0"/>
              <a:t> </a:t>
            </a:r>
          </a:p>
          <a:p>
            <a:pPr marL="685800" lvl="1" indent="-228600">
              <a:buFont typeface="+mj-lt"/>
              <a:buAutoNum type="arabicPeriod" startAt="2"/>
            </a:pPr>
            <a:r>
              <a:rPr lang="en-US" sz="1000" b="0" dirty="0" smtClean="0"/>
              <a:t>Are sick-call slips readily available for Soldiers within the Battery/Company?</a:t>
            </a:r>
          </a:p>
          <a:p>
            <a:r>
              <a:rPr lang="en-US" sz="1000" b="0" dirty="0" smtClean="0"/>
              <a:t> </a:t>
            </a:r>
          </a:p>
          <a:p>
            <a:pPr marL="685800" lvl="1" indent="-228600">
              <a:buFont typeface="+mj-lt"/>
              <a:buAutoNum type="arabicPeriod" startAt="3"/>
            </a:pPr>
            <a:r>
              <a:rPr lang="en-US" sz="1000" b="0" dirty="0" smtClean="0"/>
              <a:t>Is the 1SG/CDR actively tracking the overdue immunizations of the Soldiers in their Battery/Company?</a:t>
            </a:r>
          </a:p>
          <a:p>
            <a:pPr marL="685800" lvl="1" indent="-228600">
              <a:buFont typeface="+mj-lt"/>
              <a:buAutoNum type="arabicPeriod" startAt="3"/>
            </a:pPr>
            <a:endParaRPr lang="en-US" sz="1000" b="0" dirty="0" smtClean="0"/>
          </a:p>
          <a:p>
            <a:pPr marL="685800" lvl="1" indent="-228600">
              <a:buFont typeface="+mj-lt"/>
              <a:buAutoNum type="arabicPeriod" startAt="3"/>
            </a:pPr>
            <a:r>
              <a:rPr lang="en-US" sz="1000" b="0" dirty="0" smtClean="0"/>
              <a:t>Is the 1SG/CDR registered with E-Profile?				</a:t>
            </a:r>
          </a:p>
          <a:p>
            <a:pPr marL="685800" lvl="1" indent="-228600">
              <a:buFont typeface="+mj-lt"/>
              <a:buAutoNum type="arabicPeriod" startAt="3"/>
            </a:pPr>
            <a:r>
              <a:rPr lang="en-US" sz="1000" b="0" dirty="0" smtClean="0"/>
              <a:t>Are sick-call hours posted in Battery/Company areas, including sleep tents?</a:t>
            </a:r>
          </a:p>
          <a:p>
            <a:pPr marL="685800" lvl="1" indent="-228600">
              <a:buFont typeface="+mj-lt"/>
              <a:buAutoNum type="arabicPeriod" startAt="3"/>
            </a:pPr>
            <a:endParaRPr lang="en-US" sz="1000" b="0" dirty="0" smtClean="0"/>
          </a:p>
          <a:p>
            <a:pPr marL="685800" lvl="1" indent="-228600">
              <a:buFont typeface="+mj-lt"/>
              <a:buAutoNum type="arabicPeriod" startAt="3"/>
            </a:pPr>
            <a:r>
              <a:rPr lang="en-US" sz="1000" b="0" dirty="0" smtClean="0"/>
              <a:t>Is the orderly room tracking Dental appointments of the  Soldiers in their Battery/Company?</a:t>
            </a:r>
          </a:p>
          <a:p>
            <a:pPr marL="685800" lvl="1" indent="-228600">
              <a:buFont typeface="+mj-lt"/>
              <a:buAutoNum type="arabicPeriod" startAt="3"/>
            </a:pPr>
            <a:endParaRPr lang="en-US" sz="1000" b="0" dirty="0" smtClean="0"/>
          </a:p>
          <a:p>
            <a:pPr marL="685800" lvl="1" indent="-228600">
              <a:buFont typeface="+mj-lt"/>
              <a:buAutoNum type="arabicPeriod" startAt="3"/>
            </a:pPr>
            <a:r>
              <a:rPr lang="en-US" sz="1000" b="0" dirty="0" smtClean="0"/>
              <a:t>Is the Battery/Company tracking Vision Readiness for their Soldiers?</a:t>
            </a:r>
          </a:p>
          <a:p>
            <a:pPr marL="685800" lvl="1" indent="-228600">
              <a:buFont typeface="+mj-lt"/>
              <a:buAutoNum type="arabicPeriod" startAt="3"/>
            </a:pPr>
            <a:endParaRPr lang="en-US" sz="1000" b="0" dirty="0" smtClean="0"/>
          </a:p>
          <a:p>
            <a:pPr marL="685800" lvl="1" indent="-228600">
              <a:buFont typeface="+mj-lt"/>
              <a:buAutoNum type="arabicPeriod" startAt="3"/>
            </a:pPr>
            <a:r>
              <a:rPr lang="en-US" sz="1000" b="0" dirty="0" smtClean="0"/>
              <a:t>Do the Soldiers in the Battery/Company know where the Troop Medical Center/Dental Clinic is located?</a:t>
            </a:r>
          </a:p>
          <a:p>
            <a:r>
              <a:rPr lang="en-US" sz="1000" dirty="0" smtClean="0"/>
              <a:t> </a:t>
            </a:r>
          </a:p>
          <a:p>
            <a:r>
              <a:rPr lang="en-US" sz="1000" dirty="0" smtClean="0"/>
              <a:t> </a:t>
            </a:r>
          </a:p>
          <a:p>
            <a:r>
              <a:rPr lang="en-US" sz="1000" dirty="0" smtClean="0"/>
              <a:t>II.      Combat Lifesaver</a:t>
            </a:r>
          </a:p>
          <a:p>
            <a:r>
              <a:rPr lang="en-US" sz="1000" dirty="0" smtClean="0"/>
              <a:t> </a:t>
            </a:r>
          </a:p>
          <a:p>
            <a:pPr marL="685800" lvl="1" indent="-228600">
              <a:buFont typeface="+mj-lt"/>
              <a:buAutoNum type="arabicPeriod"/>
            </a:pPr>
            <a:r>
              <a:rPr lang="en-US" sz="1000" b="0" dirty="0" smtClean="0"/>
              <a:t>Is the orderly room tracking the number of Combat Lifesavers within the Battery/Company?		</a:t>
            </a:r>
          </a:p>
          <a:p>
            <a:pPr marL="685800" lvl="1" indent="-228600">
              <a:buFont typeface="+mj-lt"/>
              <a:buAutoNum type="arabicPeriod"/>
            </a:pPr>
            <a:endParaRPr lang="en-US" sz="1000" b="0" dirty="0" smtClean="0"/>
          </a:p>
          <a:p>
            <a:pPr marL="685800" lvl="1" indent="-228600">
              <a:buFont typeface="+mj-lt"/>
              <a:buAutoNum type="arabicPeriod"/>
            </a:pPr>
            <a:r>
              <a:rPr lang="en-US" sz="1000" b="0" dirty="0" smtClean="0"/>
              <a:t>Is the Battery/Company tracking how many CLS bags they have and maintaining its CL VIII?</a:t>
            </a:r>
          </a:p>
          <a:p>
            <a:pPr marL="685800" lvl="1" indent="-228600">
              <a:buFont typeface="+mj-lt"/>
              <a:buAutoNum type="arabicPeriod"/>
            </a:pPr>
            <a:endParaRPr lang="en-US" sz="1000" b="0" dirty="0" smtClean="0"/>
          </a:p>
          <a:p>
            <a:pPr marL="685800" lvl="1" indent="-228600">
              <a:buFont typeface="+mj-lt"/>
              <a:buAutoNum type="arabicPeriod"/>
            </a:pPr>
            <a:r>
              <a:rPr lang="en-US" sz="1000" b="0" dirty="0" smtClean="0"/>
              <a:t>Is the Battery/Company tracking when their Soldiers are due for Combat Lifesaver Re-certification?</a:t>
            </a:r>
            <a:endParaRPr lang="en-US" sz="1000" b="0" dirty="0"/>
          </a:p>
        </p:txBody>
      </p:sp>
      <p:sp>
        <p:nvSpPr>
          <p:cNvPr id="3" name="Rectangle 2067"/>
          <p:cNvSpPr>
            <a:spLocks noChangeArrowheads="1"/>
          </p:cNvSpPr>
          <p:nvPr/>
        </p:nvSpPr>
        <p:spPr bwMode="auto">
          <a:xfrm>
            <a:off x="1024915" y="578465"/>
            <a:ext cx="1508426" cy="246863"/>
          </a:xfrm>
          <a:prstGeom prst="rect">
            <a:avLst/>
          </a:prstGeom>
          <a:noFill/>
          <a:ln w="9525">
            <a:noFill/>
            <a:miter lim="800000"/>
            <a:headEnd/>
            <a:tailEnd/>
          </a:ln>
        </p:spPr>
        <p:txBody>
          <a:bodyPr wrap="none" lIns="92075" tIns="46038" rIns="92075" bIns="46038">
            <a:spAutoFit/>
          </a:bodyPr>
          <a:lstStyle/>
          <a:p>
            <a:pPr algn="ctr" eaLnBrk="0" hangingPunct="0"/>
            <a:r>
              <a:rPr lang="en-US" sz="1000" b="0" dirty="0" smtClean="0"/>
              <a:t>MEDICAL READINESS</a:t>
            </a:r>
            <a:endParaRPr lang="en-US" sz="1000" b="0" dirty="0"/>
          </a:p>
        </p:txBody>
      </p:sp>
      <p:sp>
        <p:nvSpPr>
          <p:cNvPr id="4" name="Rectangle 2064"/>
          <p:cNvSpPr>
            <a:spLocks noChangeArrowheads="1"/>
          </p:cNvSpPr>
          <p:nvPr/>
        </p:nvSpPr>
        <p:spPr bwMode="auto">
          <a:xfrm>
            <a:off x="228600" y="900113"/>
            <a:ext cx="2895600" cy="400050"/>
          </a:xfrm>
          <a:prstGeom prst="rect">
            <a:avLst/>
          </a:prstGeom>
          <a:noFill/>
          <a:ln w="9525">
            <a:noFill/>
            <a:miter lim="800000"/>
            <a:headEnd/>
            <a:tailEnd/>
          </a:ln>
        </p:spPr>
        <p:txBody>
          <a:bodyPr lIns="92075" tIns="46038" rIns="92075" bIns="46038">
            <a:spAutoFit/>
          </a:bodyPr>
          <a:lstStyle/>
          <a:p>
            <a:pPr eaLnBrk="0" hangingPunct="0"/>
            <a:endParaRPr lang="en-US" sz="1000" dirty="0"/>
          </a:p>
          <a:p>
            <a:pPr algn="ctr" eaLnBrk="0" hangingPunct="0"/>
            <a:r>
              <a:rPr lang="en-US" sz="1000" b="0" dirty="0" smtClean="0"/>
              <a:t>MEDO </a:t>
            </a:r>
            <a:endParaRPr lang="en-US" sz="1000" b="0" dirty="0"/>
          </a:p>
        </p:txBody>
      </p:sp>
      <p:sp>
        <p:nvSpPr>
          <p:cNvPr id="5" name="Rectangle 2063"/>
          <p:cNvSpPr>
            <a:spLocks noChangeArrowheads="1"/>
          </p:cNvSpPr>
          <p:nvPr/>
        </p:nvSpPr>
        <p:spPr bwMode="auto">
          <a:xfrm>
            <a:off x="3641725" y="518449"/>
            <a:ext cx="1692275" cy="244475"/>
          </a:xfrm>
          <a:prstGeom prst="rect">
            <a:avLst/>
          </a:prstGeom>
          <a:noFill/>
          <a:ln w="9525">
            <a:noFill/>
            <a:miter lim="800000"/>
            <a:headEnd/>
            <a:tailEnd/>
          </a:ln>
        </p:spPr>
        <p:txBody>
          <a:bodyPr lIns="92075" tIns="46038" rIns="92075" bIns="46038">
            <a:spAutoFit/>
          </a:bodyPr>
          <a:lstStyle/>
          <a:p>
            <a:pPr eaLnBrk="0" hangingPunct="0"/>
            <a:r>
              <a:rPr lang="en-US" sz="1000"/>
              <a:t>           </a:t>
            </a:r>
          </a:p>
        </p:txBody>
      </p:sp>
      <p:sp>
        <p:nvSpPr>
          <p:cNvPr id="6" name="Rectangle 2065"/>
          <p:cNvSpPr>
            <a:spLocks noChangeArrowheads="1"/>
          </p:cNvSpPr>
          <p:nvPr/>
        </p:nvSpPr>
        <p:spPr bwMode="auto">
          <a:xfrm>
            <a:off x="5543550" y="514350"/>
            <a:ext cx="990600" cy="247650"/>
          </a:xfrm>
          <a:prstGeom prst="rect">
            <a:avLst/>
          </a:prstGeom>
          <a:noFill/>
          <a:ln w="9525">
            <a:noFill/>
            <a:miter lim="800000"/>
            <a:headEnd/>
            <a:tailEnd/>
          </a:ln>
        </p:spPr>
        <p:txBody>
          <a:bodyPr lIns="92075" tIns="46038" rIns="92075" bIns="46038">
            <a:spAutoFit/>
          </a:bodyPr>
          <a:lstStyle/>
          <a:p>
            <a:pPr eaLnBrk="0" hangingPunct="0"/>
            <a:r>
              <a:rPr lang="en-US" sz="1000" dirty="0"/>
              <a:t>       </a:t>
            </a:r>
            <a:r>
              <a:rPr lang="en-US" sz="1000" dirty="0" smtClean="0"/>
              <a:t>2</a:t>
            </a:r>
            <a:r>
              <a:rPr lang="en-US" sz="1000" b="0" dirty="0" smtClean="0"/>
              <a:t> </a:t>
            </a:r>
            <a:r>
              <a:rPr lang="en-US" sz="1000" b="0" dirty="0"/>
              <a:t>OF 2</a:t>
            </a:r>
          </a:p>
        </p:txBody>
      </p:sp>
      <p:sp>
        <p:nvSpPr>
          <p:cNvPr id="7" name="Rectangle 2066"/>
          <p:cNvSpPr>
            <a:spLocks noChangeArrowheads="1"/>
          </p:cNvSpPr>
          <p:nvPr/>
        </p:nvSpPr>
        <p:spPr bwMode="auto">
          <a:xfrm>
            <a:off x="3946525" y="523875"/>
            <a:ext cx="1103313" cy="247650"/>
          </a:xfrm>
          <a:prstGeom prst="rect">
            <a:avLst/>
          </a:prstGeom>
          <a:noFill/>
          <a:ln w="9525">
            <a:noFill/>
            <a:miter lim="800000"/>
            <a:headEnd/>
            <a:tailEnd/>
          </a:ln>
        </p:spPr>
        <p:txBody>
          <a:bodyPr wrap="none" lIns="92075" tIns="46038" rIns="92075" bIns="46038">
            <a:spAutoFit/>
          </a:bodyPr>
          <a:lstStyle/>
          <a:p>
            <a:pPr algn="ctr" eaLnBrk="0" hangingPunct="0"/>
            <a:r>
              <a:rPr lang="en-US" sz="1000" b="0" dirty="0"/>
              <a:t>12 MARCH 2012</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S2</a:t>
            </a:r>
            <a:endParaRPr lang="en-US" dirty="0"/>
          </a:p>
        </p:txBody>
      </p:sp>
      <p:sp>
        <p:nvSpPr>
          <p:cNvPr id="3" name="Subtitle 2"/>
          <p:cNvSpPr>
            <a:spLocks noGrp="1"/>
          </p:cNvSpPr>
          <p:nvPr>
            <p:ph type="subTitle" idx="1"/>
          </p:nvPr>
        </p:nvSpPr>
        <p:spPr/>
        <p:txBody>
          <a:bodyPr/>
          <a:lstStyle/>
          <a:p>
            <a:endParaRPr lang="en-US"/>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059"/>
          <p:cNvSpPr>
            <a:spLocks noChangeArrowheads="1"/>
          </p:cNvSpPr>
          <p:nvPr/>
        </p:nvSpPr>
        <p:spPr bwMode="auto">
          <a:xfrm>
            <a:off x="212725" y="1870075"/>
            <a:ext cx="5426075" cy="287338"/>
          </a:xfrm>
          <a:prstGeom prst="rect">
            <a:avLst/>
          </a:prstGeom>
          <a:noFill/>
          <a:ln w="9525">
            <a:noFill/>
            <a:miter lim="800000"/>
            <a:headEnd/>
            <a:tailEnd/>
          </a:ln>
        </p:spPr>
        <p:txBody>
          <a:bodyPr wrap="none" anchor="ctr"/>
          <a:lstStyle/>
          <a:p>
            <a:endParaRPr lang="en-US"/>
          </a:p>
        </p:txBody>
      </p:sp>
      <p:sp>
        <p:nvSpPr>
          <p:cNvPr id="16387" name="Rectangle 2060"/>
          <p:cNvSpPr>
            <a:spLocks noChangeArrowheads="1"/>
          </p:cNvSpPr>
          <p:nvPr/>
        </p:nvSpPr>
        <p:spPr bwMode="auto">
          <a:xfrm>
            <a:off x="228932" y="1706303"/>
            <a:ext cx="5454650" cy="8803052"/>
          </a:xfrm>
          <a:prstGeom prst="rect">
            <a:avLst/>
          </a:prstGeom>
          <a:noFill/>
          <a:ln w="9525">
            <a:noFill/>
            <a:miter lim="800000"/>
            <a:headEnd/>
            <a:tailEnd/>
          </a:ln>
        </p:spPr>
        <p:txBody>
          <a:bodyPr wrap="square" lIns="92075" tIns="46038" rIns="92075" bIns="46038">
            <a:spAutoFit/>
          </a:bodyPr>
          <a:lstStyle/>
          <a:p>
            <a:r>
              <a:rPr lang="en-US" sz="1000" b="0" dirty="0"/>
              <a:t> </a:t>
            </a:r>
            <a:r>
              <a:rPr lang="en-US" sz="1000" dirty="0" smtClean="0"/>
              <a:t>AREAS INSPECTED:		</a:t>
            </a:r>
          </a:p>
          <a:p>
            <a:r>
              <a:rPr lang="en-US" sz="1000" dirty="0" smtClean="0"/>
              <a:t> </a:t>
            </a:r>
          </a:p>
          <a:p>
            <a:r>
              <a:rPr lang="en-US" sz="1000" dirty="0" smtClean="0"/>
              <a:t>1.  SERE 100					</a:t>
            </a:r>
          </a:p>
          <a:p>
            <a:r>
              <a:rPr lang="en-US" sz="1000" dirty="0" smtClean="0"/>
              <a:t>2.  MEDIUM RISK of ISOLATION (MRI)			</a:t>
            </a:r>
          </a:p>
          <a:p>
            <a:r>
              <a:rPr lang="en-US" sz="1000" dirty="0" smtClean="0"/>
              <a:t>3. SECURITY CLEARANCE VERIFICATION						</a:t>
            </a:r>
          </a:p>
          <a:p>
            <a:r>
              <a:rPr lang="en-US" sz="1000" dirty="0" smtClean="0"/>
              <a:t> </a:t>
            </a:r>
          </a:p>
          <a:p>
            <a:endParaRPr lang="en-US" sz="1000" dirty="0" smtClean="0"/>
          </a:p>
          <a:p>
            <a:r>
              <a:rPr lang="en-US" sz="1000" dirty="0" smtClean="0"/>
              <a:t>TOTAL GOs:  	</a:t>
            </a:r>
          </a:p>
          <a:p>
            <a:endParaRPr lang="en-US" sz="1000" dirty="0" smtClean="0"/>
          </a:p>
          <a:p>
            <a:r>
              <a:rPr lang="en-US" sz="1000" dirty="0" smtClean="0"/>
              <a:t>STANDARDS</a:t>
            </a:r>
          </a:p>
          <a:p>
            <a:r>
              <a:rPr lang="en-US" sz="1000" dirty="0" smtClean="0"/>
              <a:t>Commendable (C):  90-100% success rate of evaluated tasks</a:t>
            </a:r>
          </a:p>
          <a:p>
            <a:r>
              <a:rPr lang="en-US" sz="1000" dirty="0" smtClean="0"/>
              <a:t>Satisfactory (S):  70-89% success rate of evaluated tasks</a:t>
            </a:r>
          </a:p>
          <a:p>
            <a:r>
              <a:rPr lang="en-US" sz="1000" dirty="0" smtClean="0"/>
              <a:t>Needs Improvement (N):  0-69% or less success rate of evaluated tasks</a:t>
            </a:r>
          </a:p>
          <a:p>
            <a:endParaRPr lang="en-US" sz="1000" dirty="0" smtClean="0"/>
          </a:p>
          <a:p>
            <a:endParaRPr lang="en-US" sz="1000" dirty="0" smtClean="0"/>
          </a:p>
          <a:p>
            <a:endParaRPr lang="en-US" sz="1000" dirty="0" smtClean="0"/>
          </a:p>
          <a:p>
            <a:endParaRPr lang="en-US" sz="1000" dirty="0" smtClean="0"/>
          </a:p>
          <a:p>
            <a:endParaRPr lang="en-US" sz="1000" dirty="0" smtClean="0"/>
          </a:p>
          <a:p>
            <a:endParaRPr lang="en-US" sz="1000" dirty="0" smtClean="0"/>
          </a:p>
          <a:p>
            <a:endParaRPr lang="en-US" sz="1000" dirty="0" smtClean="0"/>
          </a:p>
          <a:p>
            <a:endParaRPr lang="en-US" sz="1000" dirty="0" smtClean="0"/>
          </a:p>
          <a:p>
            <a:endParaRPr lang="en-US" sz="1000" dirty="0" smtClean="0"/>
          </a:p>
          <a:p>
            <a:endParaRPr lang="en-US" sz="1000" dirty="0" smtClean="0"/>
          </a:p>
          <a:p>
            <a:endParaRPr lang="en-US" sz="1000" dirty="0" smtClean="0"/>
          </a:p>
          <a:p>
            <a:endParaRPr lang="en-US" sz="1000" dirty="0" smtClean="0"/>
          </a:p>
          <a:p>
            <a:endParaRPr lang="en-US" sz="1000" dirty="0" smtClean="0"/>
          </a:p>
          <a:p>
            <a:endParaRPr lang="en-US" sz="1000" dirty="0" smtClean="0"/>
          </a:p>
          <a:p>
            <a:endParaRPr lang="en-US" sz="1000" dirty="0" smtClean="0"/>
          </a:p>
          <a:p>
            <a:endParaRPr lang="en-US" sz="1000" dirty="0" smtClean="0"/>
          </a:p>
          <a:p>
            <a:endParaRPr lang="en-US" sz="1000" dirty="0" smtClean="0"/>
          </a:p>
          <a:p>
            <a:endParaRPr lang="en-US" sz="1000" dirty="0" smtClean="0"/>
          </a:p>
          <a:p>
            <a:endParaRPr lang="en-US" sz="1000" dirty="0" smtClean="0"/>
          </a:p>
          <a:p>
            <a:endParaRPr lang="en-US" sz="1000" dirty="0" smtClean="0"/>
          </a:p>
          <a:p>
            <a:endParaRPr lang="en-US" sz="1000" dirty="0" smtClean="0"/>
          </a:p>
          <a:p>
            <a:endParaRPr lang="en-US" sz="1000" dirty="0" smtClean="0"/>
          </a:p>
          <a:p>
            <a:pPr eaLnBrk="0" hangingPunct="0"/>
            <a:r>
              <a:rPr lang="en-US" sz="1000" b="0" dirty="0" smtClean="0"/>
              <a:t>			VERIFICATION</a:t>
            </a:r>
          </a:p>
          <a:p>
            <a:pPr eaLnBrk="0" hangingPunct="0"/>
            <a:r>
              <a:rPr lang="en-US" sz="1000" b="0" dirty="0" smtClean="0"/>
              <a:t>			</a:t>
            </a:r>
            <a:r>
              <a:rPr lang="en-US" sz="1400" b="0" dirty="0" smtClean="0"/>
              <a:t>x_______________</a:t>
            </a:r>
          </a:p>
          <a:p>
            <a:pPr eaLnBrk="0" hangingPunct="0"/>
            <a:r>
              <a:rPr lang="en-US" sz="1400" b="0" dirty="0" smtClean="0"/>
              <a:t>			</a:t>
            </a:r>
            <a:r>
              <a:rPr lang="en-US" sz="1000" b="0" dirty="0" smtClean="0"/>
              <a:t>Unit POC Signature, Name, Rank, Date</a:t>
            </a:r>
          </a:p>
          <a:p>
            <a:pPr eaLnBrk="0" hangingPunct="0"/>
            <a:r>
              <a:rPr lang="en-US" sz="1000" b="0" dirty="0" smtClean="0"/>
              <a:t>			</a:t>
            </a:r>
            <a:r>
              <a:rPr lang="en-US" sz="1400" b="0" dirty="0" smtClean="0"/>
              <a:t>x_______________</a:t>
            </a:r>
          </a:p>
          <a:p>
            <a:pPr eaLnBrk="0" hangingPunct="0"/>
            <a:r>
              <a:rPr lang="en-US" sz="1400" b="0" dirty="0" smtClean="0"/>
              <a:t>			</a:t>
            </a:r>
            <a:r>
              <a:rPr lang="en-US" sz="1000" b="0" dirty="0" smtClean="0"/>
              <a:t>Inspector’s Signature, Name, Rank, Date</a:t>
            </a:r>
          </a:p>
          <a:p>
            <a:endParaRPr lang="en-US" sz="1000" dirty="0" smtClean="0"/>
          </a:p>
          <a:p>
            <a:endParaRPr lang="en-US" sz="1000" dirty="0" smtClean="0"/>
          </a:p>
          <a:p>
            <a:endParaRPr lang="en-US" sz="1000" dirty="0" smtClean="0"/>
          </a:p>
          <a:p>
            <a:r>
              <a:rPr lang="en-US" sz="1000" dirty="0" smtClean="0"/>
              <a:t>  	</a:t>
            </a:r>
          </a:p>
          <a:p>
            <a:endParaRPr lang="en-US" sz="1000" dirty="0" smtClean="0"/>
          </a:p>
          <a:p>
            <a:endParaRPr lang="en-US" sz="1000" dirty="0" smtClean="0"/>
          </a:p>
          <a:p>
            <a:r>
              <a:rPr lang="en-US" sz="1000" dirty="0" smtClean="0"/>
              <a:t>	</a:t>
            </a:r>
            <a:br>
              <a:rPr lang="en-US" sz="1000" dirty="0" smtClean="0"/>
            </a:br>
            <a:r>
              <a:rPr lang="en-US" sz="1000" dirty="0" smtClean="0"/>
              <a:t> </a:t>
            </a:r>
          </a:p>
          <a:p>
            <a:pPr marL="228600" indent="-228600"/>
            <a:endParaRPr lang="en-US" sz="1000" dirty="0" smtClean="0"/>
          </a:p>
          <a:p>
            <a:pPr eaLnBrk="0" hangingPunct="0"/>
            <a:endParaRPr lang="en-US" sz="1000" b="0" dirty="0"/>
          </a:p>
          <a:p>
            <a:r>
              <a:rPr lang="en-US" sz="1000" dirty="0" smtClean="0"/>
              <a:t> </a:t>
            </a:r>
            <a:endParaRPr lang="en-US" sz="1000" b="0" dirty="0"/>
          </a:p>
          <a:p>
            <a:pPr eaLnBrk="0" hangingPunct="0"/>
            <a:r>
              <a:rPr lang="en-US" sz="1000" b="0" dirty="0"/>
              <a:t>    </a:t>
            </a:r>
          </a:p>
        </p:txBody>
      </p:sp>
      <p:sp>
        <p:nvSpPr>
          <p:cNvPr id="16388" name="Rectangle 2063"/>
          <p:cNvSpPr>
            <a:spLocks noChangeArrowheads="1"/>
          </p:cNvSpPr>
          <p:nvPr/>
        </p:nvSpPr>
        <p:spPr bwMode="auto">
          <a:xfrm>
            <a:off x="3641725" y="436563"/>
            <a:ext cx="1692275" cy="244475"/>
          </a:xfrm>
          <a:prstGeom prst="rect">
            <a:avLst/>
          </a:prstGeom>
          <a:noFill/>
          <a:ln w="9525">
            <a:noFill/>
            <a:miter lim="800000"/>
            <a:headEnd/>
            <a:tailEnd/>
          </a:ln>
        </p:spPr>
        <p:txBody>
          <a:bodyPr lIns="92075" tIns="46038" rIns="92075" bIns="46038">
            <a:spAutoFit/>
          </a:bodyPr>
          <a:lstStyle/>
          <a:p>
            <a:pPr eaLnBrk="0" hangingPunct="0"/>
            <a:r>
              <a:rPr lang="en-US" sz="1000"/>
              <a:t>           </a:t>
            </a:r>
          </a:p>
        </p:txBody>
      </p:sp>
      <p:sp>
        <p:nvSpPr>
          <p:cNvPr id="16389" name="Rectangle 2064"/>
          <p:cNvSpPr>
            <a:spLocks noChangeArrowheads="1"/>
          </p:cNvSpPr>
          <p:nvPr/>
        </p:nvSpPr>
        <p:spPr bwMode="auto">
          <a:xfrm>
            <a:off x="228600" y="900113"/>
            <a:ext cx="2895600" cy="400050"/>
          </a:xfrm>
          <a:prstGeom prst="rect">
            <a:avLst/>
          </a:prstGeom>
          <a:noFill/>
          <a:ln w="9525">
            <a:noFill/>
            <a:miter lim="800000"/>
            <a:headEnd/>
            <a:tailEnd/>
          </a:ln>
        </p:spPr>
        <p:txBody>
          <a:bodyPr lIns="92075" tIns="46038" rIns="92075" bIns="46038">
            <a:spAutoFit/>
          </a:bodyPr>
          <a:lstStyle/>
          <a:p>
            <a:pPr eaLnBrk="0" hangingPunct="0"/>
            <a:endParaRPr lang="en-US" sz="1000" dirty="0"/>
          </a:p>
          <a:p>
            <a:pPr algn="ctr" eaLnBrk="0" hangingPunct="0"/>
            <a:r>
              <a:rPr lang="en-US" sz="1000" b="0" dirty="0" smtClean="0"/>
              <a:t>S2 </a:t>
            </a:r>
            <a:endParaRPr lang="en-US" sz="1000" b="0" dirty="0"/>
          </a:p>
        </p:txBody>
      </p:sp>
      <p:sp>
        <p:nvSpPr>
          <p:cNvPr id="16390" name="Rectangle 2065"/>
          <p:cNvSpPr>
            <a:spLocks noChangeArrowheads="1"/>
          </p:cNvSpPr>
          <p:nvPr/>
        </p:nvSpPr>
        <p:spPr bwMode="auto">
          <a:xfrm>
            <a:off x="5543550" y="514350"/>
            <a:ext cx="990600" cy="247650"/>
          </a:xfrm>
          <a:prstGeom prst="rect">
            <a:avLst/>
          </a:prstGeom>
          <a:noFill/>
          <a:ln w="9525">
            <a:noFill/>
            <a:miter lim="800000"/>
            <a:headEnd/>
            <a:tailEnd/>
          </a:ln>
        </p:spPr>
        <p:txBody>
          <a:bodyPr lIns="92075" tIns="46038" rIns="92075" bIns="46038">
            <a:spAutoFit/>
          </a:bodyPr>
          <a:lstStyle/>
          <a:p>
            <a:pPr eaLnBrk="0" hangingPunct="0"/>
            <a:r>
              <a:rPr lang="en-US" sz="1000" dirty="0"/>
              <a:t>       </a:t>
            </a:r>
            <a:r>
              <a:rPr lang="en-US" sz="1000" b="0" dirty="0"/>
              <a:t>1</a:t>
            </a:r>
            <a:r>
              <a:rPr lang="en-US" sz="1000" b="0" dirty="0" smtClean="0"/>
              <a:t> </a:t>
            </a:r>
            <a:r>
              <a:rPr lang="en-US" sz="1000" b="0" dirty="0"/>
              <a:t>OF 2</a:t>
            </a:r>
          </a:p>
        </p:txBody>
      </p:sp>
      <p:sp>
        <p:nvSpPr>
          <p:cNvPr id="16391" name="Rectangle 2066"/>
          <p:cNvSpPr>
            <a:spLocks noChangeArrowheads="1"/>
          </p:cNvSpPr>
          <p:nvPr/>
        </p:nvSpPr>
        <p:spPr bwMode="auto">
          <a:xfrm>
            <a:off x="3987468" y="510228"/>
            <a:ext cx="1103313" cy="247650"/>
          </a:xfrm>
          <a:prstGeom prst="rect">
            <a:avLst/>
          </a:prstGeom>
          <a:noFill/>
          <a:ln w="9525">
            <a:noFill/>
            <a:miter lim="800000"/>
            <a:headEnd/>
            <a:tailEnd/>
          </a:ln>
        </p:spPr>
        <p:txBody>
          <a:bodyPr wrap="none" lIns="92075" tIns="46038" rIns="92075" bIns="46038">
            <a:spAutoFit/>
          </a:bodyPr>
          <a:lstStyle/>
          <a:p>
            <a:pPr algn="ctr" eaLnBrk="0" hangingPunct="0"/>
            <a:r>
              <a:rPr lang="en-US" sz="1000" b="0" dirty="0"/>
              <a:t>12 MARCH 2012</a:t>
            </a:r>
          </a:p>
        </p:txBody>
      </p:sp>
      <p:sp>
        <p:nvSpPr>
          <p:cNvPr id="16392" name="Rectangle 2067"/>
          <p:cNvSpPr>
            <a:spLocks noChangeArrowheads="1"/>
          </p:cNvSpPr>
          <p:nvPr/>
        </p:nvSpPr>
        <p:spPr bwMode="auto">
          <a:xfrm>
            <a:off x="1659770" y="578465"/>
            <a:ext cx="320602" cy="246863"/>
          </a:xfrm>
          <a:prstGeom prst="rect">
            <a:avLst/>
          </a:prstGeom>
          <a:noFill/>
          <a:ln w="9525">
            <a:noFill/>
            <a:miter lim="800000"/>
            <a:headEnd/>
            <a:tailEnd/>
          </a:ln>
        </p:spPr>
        <p:txBody>
          <a:bodyPr wrap="none" lIns="92075" tIns="46038" rIns="92075" bIns="46038">
            <a:spAutoFit/>
          </a:bodyPr>
          <a:lstStyle/>
          <a:p>
            <a:pPr algn="ctr" eaLnBrk="0" hangingPunct="0"/>
            <a:r>
              <a:rPr lang="en-US" sz="1000" b="0" dirty="0" smtClean="0"/>
              <a:t>S2</a:t>
            </a:r>
            <a:endParaRPr lang="en-US" sz="1000" b="0" dirty="0"/>
          </a:p>
        </p:txBody>
      </p:sp>
      <p:graphicFrame>
        <p:nvGraphicFramePr>
          <p:cNvPr id="11" name="Table 10"/>
          <p:cNvGraphicFramePr>
            <a:graphicFrameLocks noGrp="1"/>
          </p:cNvGraphicFramePr>
          <p:nvPr/>
        </p:nvGraphicFramePr>
        <p:xfrm>
          <a:off x="344606" y="4354773"/>
          <a:ext cx="3657600" cy="762000"/>
        </p:xfrm>
        <a:graphic>
          <a:graphicData uri="http://schemas.openxmlformats.org/drawingml/2006/table">
            <a:tbl>
              <a:tblPr/>
              <a:tblGrid>
                <a:gridCol w="2438400"/>
                <a:gridCol w="1219200"/>
              </a:tblGrid>
              <a:tr h="190500">
                <a:tc>
                  <a:txBody>
                    <a:bodyPr/>
                    <a:lstStyle/>
                    <a:p>
                      <a:pPr marL="0" marR="0" algn="ctr">
                        <a:spcBef>
                          <a:spcPts val="0"/>
                        </a:spcBef>
                        <a:spcAft>
                          <a:spcPts val="0"/>
                        </a:spcAft>
                      </a:pPr>
                      <a:r>
                        <a:rPr lang="en-US" sz="1100" dirty="0">
                          <a:solidFill>
                            <a:srgbClr val="000000"/>
                          </a:solidFill>
                          <a:latin typeface="Calibri"/>
                          <a:ea typeface="Times New Roman"/>
                        </a:rPr>
                        <a:t>OVERALL RESULTS</a:t>
                      </a:r>
                      <a:endParaRPr lang="en-US" sz="1000" dirty="0">
                        <a:latin typeface="Times New Roman"/>
                        <a:ea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a:solidFill>
                            <a:srgbClr val="000000"/>
                          </a:solidFill>
                          <a:latin typeface="Calibri"/>
                          <a:ea typeface="Times New Roman"/>
                        </a:rPr>
                        <a:t>%</a:t>
                      </a:r>
                      <a:endParaRPr lang="en-US" sz="1000">
                        <a:latin typeface="Times New Roman"/>
                        <a:ea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0500">
                <a:tc>
                  <a:txBody>
                    <a:bodyPr/>
                    <a:lstStyle/>
                    <a:p>
                      <a:pPr marL="0" marR="0" algn="ctr">
                        <a:spcBef>
                          <a:spcPts val="0"/>
                        </a:spcBef>
                        <a:spcAft>
                          <a:spcPts val="0"/>
                        </a:spcAft>
                      </a:pPr>
                      <a:r>
                        <a:rPr lang="en-US" sz="1100">
                          <a:solidFill>
                            <a:srgbClr val="000000"/>
                          </a:solidFill>
                          <a:latin typeface="Calibri"/>
                          <a:ea typeface="Times New Roman"/>
                        </a:rPr>
                        <a:t>COMMENDABLE</a:t>
                      </a:r>
                      <a:endParaRPr lang="en-US" sz="1000">
                        <a:latin typeface="Times New Roman"/>
                        <a:ea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a:solidFill>
                            <a:srgbClr val="000000"/>
                          </a:solidFill>
                          <a:latin typeface="Calibri"/>
                          <a:ea typeface="Times New Roman"/>
                        </a:rPr>
                        <a:t> </a:t>
                      </a:r>
                      <a:endParaRPr lang="en-US" sz="1000">
                        <a:latin typeface="Times New Roman"/>
                        <a:ea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0500">
                <a:tc>
                  <a:txBody>
                    <a:bodyPr/>
                    <a:lstStyle/>
                    <a:p>
                      <a:pPr marL="0" marR="0" algn="ctr">
                        <a:spcBef>
                          <a:spcPts val="0"/>
                        </a:spcBef>
                        <a:spcAft>
                          <a:spcPts val="0"/>
                        </a:spcAft>
                      </a:pPr>
                      <a:r>
                        <a:rPr lang="en-US" sz="1100">
                          <a:solidFill>
                            <a:srgbClr val="000000"/>
                          </a:solidFill>
                          <a:latin typeface="Calibri"/>
                          <a:ea typeface="Times New Roman"/>
                        </a:rPr>
                        <a:t>SATISFACTORY</a:t>
                      </a:r>
                      <a:endParaRPr lang="en-US" sz="1000">
                        <a:latin typeface="Times New Roman"/>
                        <a:ea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a:solidFill>
                            <a:srgbClr val="000000"/>
                          </a:solidFill>
                          <a:latin typeface="Calibri"/>
                          <a:ea typeface="Times New Roman"/>
                        </a:rPr>
                        <a:t> </a:t>
                      </a:r>
                      <a:endParaRPr lang="en-US" sz="1000">
                        <a:latin typeface="Times New Roman"/>
                        <a:ea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0500">
                <a:tc>
                  <a:txBody>
                    <a:bodyPr/>
                    <a:lstStyle/>
                    <a:p>
                      <a:pPr marL="0" marR="0" algn="ctr">
                        <a:spcBef>
                          <a:spcPts val="0"/>
                        </a:spcBef>
                        <a:spcAft>
                          <a:spcPts val="0"/>
                        </a:spcAft>
                      </a:pPr>
                      <a:r>
                        <a:rPr lang="en-US" sz="1100" dirty="0">
                          <a:solidFill>
                            <a:srgbClr val="000000"/>
                          </a:solidFill>
                          <a:latin typeface="Calibri"/>
                          <a:ea typeface="Times New Roman"/>
                        </a:rPr>
                        <a:t>NEEDS IMPROVEMENT</a:t>
                      </a:r>
                      <a:endParaRPr lang="en-US" sz="1000" dirty="0">
                        <a:latin typeface="Times New Roman"/>
                        <a:ea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Calibri"/>
                          <a:ea typeface="Times New Roman"/>
                        </a:rPr>
                        <a:t> </a:t>
                      </a:r>
                      <a:endParaRPr lang="en-US" sz="1000" dirty="0">
                        <a:latin typeface="Times New Roman"/>
                        <a:ea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060"/>
          <p:cNvSpPr>
            <a:spLocks noChangeArrowheads="1"/>
          </p:cNvSpPr>
          <p:nvPr/>
        </p:nvSpPr>
        <p:spPr bwMode="auto">
          <a:xfrm>
            <a:off x="297171" y="1665360"/>
            <a:ext cx="5454650" cy="3632406"/>
          </a:xfrm>
          <a:prstGeom prst="rect">
            <a:avLst/>
          </a:prstGeom>
          <a:noFill/>
          <a:ln w="9525">
            <a:noFill/>
            <a:miter lim="800000"/>
            <a:headEnd/>
            <a:tailEnd/>
          </a:ln>
        </p:spPr>
        <p:txBody>
          <a:bodyPr wrap="square" lIns="92075" tIns="46038" rIns="92075" bIns="46038">
            <a:spAutoFit/>
          </a:bodyPr>
          <a:lstStyle/>
          <a:p>
            <a:pPr eaLnBrk="0" hangingPunct="0"/>
            <a:r>
              <a:rPr lang="en-US" sz="1000" b="0" dirty="0"/>
              <a:t> </a:t>
            </a:r>
          </a:p>
          <a:p>
            <a:r>
              <a:rPr lang="en-US" sz="1000" dirty="0" smtClean="0"/>
              <a:t>					</a:t>
            </a:r>
          </a:p>
          <a:p>
            <a:r>
              <a:rPr lang="en-US" sz="1000" dirty="0" smtClean="0"/>
              <a:t>I.   MEDIUM RISK of ISOLATION (MRI)</a:t>
            </a:r>
          </a:p>
          <a:p>
            <a:r>
              <a:rPr lang="en-US" sz="1000" dirty="0" smtClean="0"/>
              <a:t> </a:t>
            </a:r>
          </a:p>
          <a:p>
            <a:pPr marL="685800" lvl="1" indent="-228600">
              <a:buFont typeface="+mj-lt"/>
              <a:buAutoNum type="arabicPeriod"/>
            </a:pPr>
            <a:r>
              <a:rPr lang="en-US" sz="1000" b="0" dirty="0" smtClean="0"/>
              <a:t>All Personnel have current MRI training certificates on file.	 </a:t>
            </a:r>
          </a:p>
          <a:p>
            <a:r>
              <a:rPr lang="en-US" sz="1000" b="0" dirty="0" smtClean="0"/>
              <a:t> </a:t>
            </a:r>
          </a:p>
          <a:p>
            <a:pPr marL="685800" lvl="1" indent="-228600">
              <a:buFont typeface="+mj-lt"/>
              <a:buAutoNum type="arabicPeriod" startAt="2"/>
            </a:pPr>
            <a:r>
              <a:rPr lang="en-US" sz="1000" b="0" dirty="0" smtClean="0"/>
              <a:t>All Personnel are represented on a Memorandum For Record with standard name 	line and MRI training date. 						</a:t>
            </a:r>
            <a:r>
              <a:rPr lang="en-US" sz="1000" dirty="0" smtClean="0"/>
              <a:t>		 </a:t>
            </a:r>
          </a:p>
          <a:p>
            <a:r>
              <a:rPr lang="en-US" sz="1000" dirty="0" smtClean="0"/>
              <a:t>II.  SERE 100	</a:t>
            </a:r>
          </a:p>
          <a:p>
            <a:r>
              <a:rPr lang="en-US" sz="1000" dirty="0" smtClean="0"/>
              <a:t> </a:t>
            </a:r>
          </a:p>
          <a:p>
            <a:pPr marL="685800" lvl="1" indent="-228600">
              <a:buFont typeface="+mj-lt"/>
              <a:buAutoNum type="arabicPeriod"/>
            </a:pPr>
            <a:r>
              <a:rPr lang="en-US" sz="1000" b="0" dirty="0" smtClean="0"/>
              <a:t> All Personnel have current SERE 100 training certificates on file.		</a:t>
            </a:r>
          </a:p>
          <a:p>
            <a:pPr marL="685800" lvl="1" indent="-228600">
              <a:buFont typeface="+mj-lt"/>
              <a:buAutoNum type="arabicPeriod"/>
            </a:pPr>
            <a:r>
              <a:rPr lang="en-US" sz="1000" b="0" dirty="0" smtClean="0"/>
              <a:t> All Personnel are represented on a Memorandum For Record with standard name 	line and SERE 100 training date.				</a:t>
            </a:r>
            <a:r>
              <a:rPr lang="en-US" sz="1000" dirty="0" smtClean="0"/>
              <a:t>	        			</a:t>
            </a:r>
          </a:p>
          <a:p>
            <a:r>
              <a:rPr lang="en-US" sz="1000" dirty="0" smtClean="0"/>
              <a:t>III.  SECURITY CLEARANCE VERIFICATION</a:t>
            </a:r>
          </a:p>
          <a:p>
            <a:r>
              <a:rPr lang="en-US" sz="1000" dirty="0" smtClean="0"/>
              <a:t> </a:t>
            </a:r>
          </a:p>
          <a:p>
            <a:pPr marL="685800" lvl="1" indent="-228600">
              <a:buFont typeface="+mj-lt"/>
              <a:buAutoNum type="arabicPeriod"/>
            </a:pPr>
            <a:r>
              <a:rPr lang="en-US" sz="1000" b="0" dirty="0" smtClean="0"/>
              <a:t>All personnel occupying positions requiring Security Clearance have a copy of their 	clearance status in JPAS on file.</a:t>
            </a:r>
          </a:p>
          <a:p>
            <a:r>
              <a:rPr lang="en-US" sz="1000" dirty="0" smtClean="0"/>
              <a:t/>
            </a:r>
            <a:br>
              <a:rPr lang="en-US" sz="1000" dirty="0" smtClean="0"/>
            </a:br>
            <a:r>
              <a:rPr lang="en-US" sz="1000" dirty="0" smtClean="0"/>
              <a:t> </a:t>
            </a:r>
          </a:p>
          <a:p>
            <a:pPr marL="685800" lvl="1" indent="-228600">
              <a:buFont typeface="+mj-lt"/>
              <a:buAutoNum type="arabicPeriod"/>
            </a:pPr>
            <a:endParaRPr lang="en-US" sz="1000" dirty="0"/>
          </a:p>
        </p:txBody>
      </p:sp>
      <p:sp>
        <p:nvSpPr>
          <p:cNvPr id="3" name="Rectangle 2067"/>
          <p:cNvSpPr>
            <a:spLocks noChangeArrowheads="1"/>
          </p:cNvSpPr>
          <p:nvPr/>
        </p:nvSpPr>
        <p:spPr bwMode="auto">
          <a:xfrm>
            <a:off x="1659770" y="578465"/>
            <a:ext cx="320602" cy="246863"/>
          </a:xfrm>
          <a:prstGeom prst="rect">
            <a:avLst/>
          </a:prstGeom>
          <a:noFill/>
          <a:ln w="9525">
            <a:noFill/>
            <a:miter lim="800000"/>
            <a:headEnd/>
            <a:tailEnd/>
          </a:ln>
        </p:spPr>
        <p:txBody>
          <a:bodyPr wrap="none" lIns="92075" tIns="46038" rIns="92075" bIns="46038">
            <a:spAutoFit/>
          </a:bodyPr>
          <a:lstStyle/>
          <a:p>
            <a:pPr algn="ctr" eaLnBrk="0" hangingPunct="0"/>
            <a:r>
              <a:rPr lang="en-US" sz="1000" b="0" dirty="0" smtClean="0"/>
              <a:t>S2</a:t>
            </a:r>
            <a:endParaRPr lang="en-US" sz="1000" b="0" dirty="0"/>
          </a:p>
        </p:txBody>
      </p:sp>
      <p:sp>
        <p:nvSpPr>
          <p:cNvPr id="4" name="Rectangle 2067"/>
          <p:cNvSpPr>
            <a:spLocks noChangeArrowheads="1"/>
          </p:cNvSpPr>
          <p:nvPr/>
        </p:nvSpPr>
        <p:spPr bwMode="auto">
          <a:xfrm>
            <a:off x="1430033" y="1099354"/>
            <a:ext cx="320602" cy="246863"/>
          </a:xfrm>
          <a:prstGeom prst="rect">
            <a:avLst/>
          </a:prstGeom>
          <a:noFill/>
          <a:ln w="9525">
            <a:noFill/>
            <a:miter lim="800000"/>
            <a:headEnd/>
            <a:tailEnd/>
          </a:ln>
        </p:spPr>
        <p:txBody>
          <a:bodyPr wrap="none" lIns="92075" tIns="46038" rIns="92075" bIns="46038">
            <a:spAutoFit/>
          </a:bodyPr>
          <a:lstStyle/>
          <a:p>
            <a:pPr algn="ctr" eaLnBrk="0" hangingPunct="0"/>
            <a:r>
              <a:rPr lang="en-US" sz="1000" b="0" dirty="0" smtClean="0"/>
              <a:t>S2</a:t>
            </a:r>
            <a:endParaRPr lang="en-US" sz="1000" b="0" dirty="0"/>
          </a:p>
        </p:txBody>
      </p:sp>
      <p:sp>
        <p:nvSpPr>
          <p:cNvPr id="5" name="Rectangle 2066"/>
          <p:cNvSpPr>
            <a:spLocks noChangeArrowheads="1"/>
          </p:cNvSpPr>
          <p:nvPr/>
        </p:nvSpPr>
        <p:spPr bwMode="auto">
          <a:xfrm>
            <a:off x="3987468" y="510228"/>
            <a:ext cx="1103313" cy="247650"/>
          </a:xfrm>
          <a:prstGeom prst="rect">
            <a:avLst/>
          </a:prstGeom>
          <a:noFill/>
          <a:ln w="9525">
            <a:noFill/>
            <a:miter lim="800000"/>
            <a:headEnd/>
            <a:tailEnd/>
          </a:ln>
        </p:spPr>
        <p:txBody>
          <a:bodyPr wrap="none" lIns="92075" tIns="46038" rIns="92075" bIns="46038">
            <a:spAutoFit/>
          </a:bodyPr>
          <a:lstStyle/>
          <a:p>
            <a:pPr algn="ctr" eaLnBrk="0" hangingPunct="0"/>
            <a:r>
              <a:rPr lang="en-US" sz="1000" b="0" dirty="0"/>
              <a:t>12 MARCH 2012</a:t>
            </a:r>
          </a:p>
        </p:txBody>
      </p:sp>
      <p:sp>
        <p:nvSpPr>
          <p:cNvPr id="6" name="Rectangle 2065"/>
          <p:cNvSpPr>
            <a:spLocks noChangeArrowheads="1"/>
          </p:cNvSpPr>
          <p:nvPr/>
        </p:nvSpPr>
        <p:spPr bwMode="auto">
          <a:xfrm>
            <a:off x="5543550" y="514350"/>
            <a:ext cx="990600" cy="247650"/>
          </a:xfrm>
          <a:prstGeom prst="rect">
            <a:avLst/>
          </a:prstGeom>
          <a:noFill/>
          <a:ln w="9525">
            <a:noFill/>
            <a:miter lim="800000"/>
            <a:headEnd/>
            <a:tailEnd/>
          </a:ln>
        </p:spPr>
        <p:txBody>
          <a:bodyPr lIns="92075" tIns="46038" rIns="92075" bIns="46038">
            <a:spAutoFit/>
          </a:bodyPr>
          <a:lstStyle/>
          <a:p>
            <a:pPr eaLnBrk="0" hangingPunct="0"/>
            <a:r>
              <a:rPr lang="en-US" sz="1000" dirty="0"/>
              <a:t>       </a:t>
            </a:r>
            <a:r>
              <a:rPr lang="en-US" sz="1000" b="0" dirty="0"/>
              <a:t>1</a:t>
            </a:r>
            <a:r>
              <a:rPr lang="en-US" sz="1000" b="0" dirty="0" smtClean="0"/>
              <a:t> </a:t>
            </a:r>
            <a:r>
              <a:rPr lang="en-US" sz="1000" b="0" dirty="0"/>
              <a:t>OF 2</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35"/>
          <p:cNvSpPr>
            <a:spLocks noChangeArrowheads="1"/>
          </p:cNvSpPr>
          <p:nvPr/>
        </p:nvSpPr>
        <p:spPr bwMode="auto">
          <a:xfrm>
            <a:off x="212725" y="1870075"/>
            <a:ext cx="5426075" cy="287338"/>
          </a:xfrm>
          <a:prstGeom prst="rect">
            <a:avLst/>
          </a:prstGeom>
          <a:noFill/>
          <a:ln w="9525">
            <a:noFill/>
            <a:miter lim="800000"/>
            <a:headEnd/>
            <a:tailEnd/>
          </a:ln>
        </p:spPr>
        <p:txBody>
          <a:bodyPr wrap="none" anchor="ctr"/>
          <a:lstStyle/>
          <a:p>
            <a:endParaRPr lang="en-US"/>
          </a:p>
        </p:txBody>
      </p:sp>
      <p:sp>
        <p:nvSpPr>
          <p:cNvPr id="8195" name="Rectangle 1036"/>
          <p:cNvSpPr>
            <a:spLocks noChangeArrowheads="1"/>
          </p:cNvSpPr>
          <p:nvPr/>
        </p:nvSpPr>
        <p:spPr bwMode="auto">
          <a:xfrm>
            <a:off x="269875" y="1870075"/>
            <a:ext cx="5454650" cy="287338"/>
          </a:xfrm>
          <a:prstGeom prst="rect">
            <a:avLst/>
          </a:prstGeom>
          <a:noFill/>
          <a:ln w="9525">
            <a:noFill/>
            <a:miter lim="800000"/>
            <a:headEnd/>
            <a:tailEnd/>
          </a:ln>
        </p:spPr>
        <p:txBody>
          <a:bodyPr wrap="none" anchor="ctr"/>
          <a:lstStyle/>
          <a:p>
            <a:endParaRPr lang="en-US"/>
          </a:p>
        </p:txBody>
      </p:sp>
      <p:sp>
        <p:nvSpPr>
          <p:cNvPr id="8196" name="Rectangle 1037"/>
          <p:cNvSpPr>
            <a:spLocks noChangeArrowheads="1"/>
          </p:cNvSpPr>
          <p:nvPr/>
        </p:nvSpPr>
        <p:spPr bwMode="auto">
          <a:xfrm>
            <a:off x="288925" y="1452563"/>
            <a:ext cx="5426075" cy="2862262"/>
          </a:xfrm>
          <a:prstGeom prst="rect">
            <a:avLst/>
          </a:prstGeom>
          <a:noFill/>
          <a:ln w="9525">
            <a:noFill/>
            <a:miter lim="800000"/>
            <a:headEnd/>
            <a:tailEnd/>
          </a:ln>
        </p:spPr>
        <p:txBody>
          <a:bodyPr lIns="92075" tIns="46038" rIns="92075" bIns="46038">
            <a:spAutoFit/>
          </a:bodyPr>
          <a:lstStyle/>
          <a:p>
            <a:pPr eaLnBrk="0" hangingPunct="0"/>
            <a:r>
              <a:rPr lang="en-US" sz="1000" b="0"/>
              <a:t> </a:t>
            </a:r>
          </a:p>
          <a:p>
            <a:pPr eaLnBrk="0" hangingPunct="0"/>
            <a:endParaRPr lang="en-US" sz="1000" b="0"/>
          </a:p>
          <a:p>
            <a:pPr eaLnBrk="0" hangingPunct="0"/>
            <a:r>
              <a:rPr lang="en-US" sz="1000" b="0"/>
              <a:t>   ENLISTED PROMOTIONS SGT-SSG   </a:t>
            </a:r>
          </a:p>
          <a:p>
            <a:pPr eaLnBrk="0" hangingPunct="0"/>
            <a:endParaRPr lang="en-US" sz="1000" b="0"/>
          </a:p>
          <a:p>
            <a:pPr eaLnBrk="0" hangingPunct="0"/>
            <a:endParaRPr lang="en-US" sz="1000" b="0"/>
          </a:p>
          <a:p>
            <a:pPr eaLnBrk="0" hangingPunct="0"/>
            <a:r>
              <a:rPr lang="en-US" sz="1000" b="0"/>
              <a:t>   a.  Is the unit commander personally reviewing the AAA-294 report and identifying Soldiers to be recommended for promotion (annotate in the last column yes/no)? (Para 8-7, AR 600-8-19)</a:t>
            </a:r>
          </a:p>
          <a:p>
            <a:pPr eaLnBrk="0" hangingPunct="0"/>
            <a:endParaRPr lang="en-US" sz="1000" b="0"/>
          </a:p>
          <a:p>
            <a:pPr eaLnBrk="0" hangingPunct="0"/>
            <a:r>
              <a:rPr lang="en-US" sz="1000" b="0"/>
              <a:t>   b.  What is the suspense for promotion packets to the S1?</a:t>
            </a:r>
          </a:p>
          <a:p>
            <a:pPr eaLnBrk="0" hangingPunct="0"/>
            <a:r>
              <a:rPr lang="en-US" sz="1000" b="0"/>
              <a:t>   </a:t>
            </a:r>
          </a:p>
          <a:p>
            <a:pPr eaLnBrk="0" hangingPunct="0"/>
            <a:r>
              <a:rPr lang="en-US" sz="1000" b="0"/>
              <a:t>   c.  Is the unit commander personally authenticating the AAA-294 report? (Para 3-7, AR 600-8-19)</a:t>
            </a:r>
          </a:p>
          <a:p>
            <a:pPr eaLnBrk="0" hangingPunct="0"/>
            <a:endParaRPr lang="en-US" sz="1000" b="0"/>
          </a:p>
          <a:p>
            <a:pPr eaLnBrk="0" hangingPunct="0"/>
            <a:r>
              <a:rPr lang="en-US" sz="1000" b="0"/>
              <a:t>   d.  Are all Soldiers denied recommendation who are fully eligible for promotion counseled in writing as to the reason why they are not being recommended? (Para 3-18, AR 600-8-19) </a:t>
            </a:r>
          </a:p>
          <a:p>
            <a:pPr eaLnBrk="0" hangingPunct="0"/>
            <a:endParaRPr lang="en-US" sz="1000" b="0"/>
          </a:p>
          <a:p>
            <a:pPr eaLnBrk="0" hangingPunct="0"/>
            <a:endParaRPr lang="en-US" sz="1000" b="0"/>
          </a:p>
          <a:p>
            <a:pPr eaLnBrk="0" hangingPunct="0"/>
            <a:endParaRPr lang="en-US" sz="1000" b="0"/>
          </a:p>
          <a:p>
            <a:pPr eaLnBrk="0" hangingPunct="0"/>
            <a:r>
              <a:rPr lang="en-US" sz="1000" b="0"/>
              <a:t>    </a:t>
            </a:r>
          </a:p>
        </p:txBody>
      </p:sp>
      <p:sp>
        <p:nvSpPr>
          <p:cNvPr id="8197" name="Rectangle 1039"/>
          <p:cNvSpPr>
            <a:spLocks noChangeArrowheads="1"/>
          </p:cNvSpPr>
          <p:nvPr/>
        </p:nvSpPr>
        <p:spPr bwMode="auto">
          <a:xfrm>
            <a:off x="3641725" y="436563"/>
            <a:ext cx="1692275" cy="244475"/>
          </a:xfrm>
          <a:prstGeom prst="rect">
            <a:avLst/>
          </a:prstGeom>
          <a:noFill/>
          <a:ln w="9525">
            <a:noFill/>
            <a:miter lim="800000"/>
            <a:headEnd/>
            <a:tailEnd/>
          </a:ln>
        </p:spPr>
        <p:txBody>
          <a:bodyPr lIns="92075" tIns="46038" rIns="92075" bIns="46038">
            <a:spAutoFit/>
          </a:bodyPr>
          <a:lstStyle/>
          <a:p>
            <a:pPr eaLnBrk="0" hangingPunct="0"/>
            <a:r>
              <a:rPr lang="en-US" sz="1000"/>
              <a:t>           </a:t>
            </a:r>
          </a:p>
        </p:txBody>
      </p:sp>
      <p:sp>
        <p:nvSpPr>
          <p:cNvPr id="8198" name="Rectangle 1040"/>
          <p:cNvSpPr>
            <a:spLocks noChangeArrowheads="1"/>
          </p:cNvSpPr>
          <p:nvPr/>
        </p:nvSpPr>
        <p:spPr bwMode="auto">
          <a:xfrm>
            <a:off x="228600" y="900113"/>
            <a:ext cx="2895600" cy="400050"/>
          </a:xfrm>
          <a:prstGeom prst="rect">
            <a:avLst/>
          </a:prstGeom>
          <a:noFill/>
          <a:ln w="9525">
            <a:noFill/>
            <a:miter lim="800000"/>
            <a:headEnd/>
            <a:tailEnd/>
          </a:ln>
        </p:spPr>
        <p:txBody>
          <a:bodyPr lIns="92075" tIns="46038" rIns="92075" bIns="46038">
            <a:spAutoFit/>
          </a:bodyPr>
          <a:lstStyle/>
          <a:p>
            <a:pPr eaLnBrk="0" hangingPunct="0"/>
            <a:endParaRPr lang="en-US" sz="1000"/>
          </a:p>
          <a:p>
            <a:pPr algn="ctr" eaLnBrk="0" hangingPunct="0"/>
            <a:r>
              <a:rPr lang="en-US" sz="1000" b="0"/>
              <a:t>S-1</a:t>
            </a:r>
          </a:p>
        </p:txBody>
      </p:sp>
      <p:sp>
        <p:nvSpPr>
          <p:cNvPr id="8199" name="Rectangle 1041"/>
          <p:cNvSpPr>
            <a:spLocks noChangeArrowheads="1"/>
          </p:cNvSpPr>
          <p:nvPr/>
        </p:nvSpPr>
        <p:spPr bwMode="auto">
          <a:xfrm>
            <a:off x="5543550" y="514350"/>
            <a:ext cx="990600" cy="247650"/>
          </a:xfrm>
          <a:prstGeom prst="rect">
            <a:avLst/>
          </a:prstGeom>
          <a:noFill/>
          <a:ln w="9525">
            <a:noFill/>
            <a:miter lim="800000"/>
            <a:headEnd/>
            <a:tailEnd/>
          </a:ln>
        </p:spPr>
        <p:txBody>
          <a:bodyPr lIns="92075" tIns="46038" rIns="92075" bIns="46038">
            <a:spAutoFit/>
          </a:bodyPr>
          <a:lstStyle/>
          <a:p>
            <a:pPr eaLnBrk="0" hangingPunct="0"/>
            <a:r>
              <a:rPr lang="en-US" sz="1000"/>
              <a:t>       2</a:t>
            </a:r>
            <a:r>
              <a:rPr lang="en-US" sz="1000" b="0"/>
              <a:t> OF 2</a:t>
            </a:r>
          </a:p>
        </p:txBody>
      </p:sp>
      <p:sp>
        <p:nvSpPr>
          <p:cNvPr id="8200" name="Rectangle 1042"/>
          <p:cNvSpPr>
            <a:spLocks noChangeArrowheads="1"/>
          </p:cNvSpPr>
          <p:nvPr/>
        </p:nvSpPr>
        <p:spPr bwMode="auto">
          <a:xfrm>
            <a:off x="3946525" y="523875"/>
            <a:ext cx="1103313" cy="247650"/>
          </a:xfrm>
          <a:prstGeom prst="rect">
            <a:avLst/>
          </a:prstGeom>
          <a:noFill/>
          <a:ln w="9525">
            <a:noFill/>
            <a:miter lim="800000"/>
            <a:headEnd/>
            <a:tailEnd/>
          </a:ln>
        </p:spPr>
        <p:txBody>
          <a:bodyPr wrap="none" lIns="92075" tIns="46038" rIns="92075" bIns="46038">
            <a:spAutoFit/>
          </a:bodyPr>
          <a:lstStyle/>
          <a:p>
            <a:pPr algn="ctr" eaLnBrk="0" hangingPunct="0"/>
            <a:r>
              <a:rPr lang="en-US" sz="1000" b="0"/>
              <a:t>12 MARCH 2012</a:t>
            </a:r>
          </a:p>
        </p:txBody>
      </p:sp>
      <p:sp>
        <p:nvSpPr>
          <p:cNvPr id="8201" name="Rectangle 1043"/>
          <p:cNvSpPr>
            <a:spLocks noChangeArrowheads="1"/>
          </p:cNvSpPr>
          <p:nvPr/>
        </p:nvSpPr>
        <p:spPr bwMode="auto">
          <a:xfrm>
            <a:off x="995363" y="523875"/>
            <a:ext cx="1649412" cy="244475"/>
          </a:xfrm>
          <a:prstGeom prst="rect">
            <a:avLst/>
          </a:prstGeom>
          <a:noFill/>
          <a:ln w="9525">
            <a:noFill/>
            <a:miter lim="800000"/>
            <a:headEnd/>
            <a:tailEnd/>
          </a:ln>
        </p:spPr>
        <p:txBody>
          <a:bodyPr wrap="none" lIns="92075" tIns="46038" rIns="92075" bIns="46038">
            <a:spAutoFit/>
          </a:bodyPr>
          <a:lstStyle/>
          <a:p>
            <a:pPr algn="ctr" eaLnBrk="0" hangingPunct="0"/>
            <a:r>
              <a:rPr lang="en-US" sz="1000" b="0"/>
              <a:t>ENLISTED PROMOTIONS</a:t>
            </a:r>
          </a:p>
        </p:txBody>
      </p:sp>
      <p:sp>
        <p:nvSpPr>
          <p:cNvPr id="8202" name="Rectangle 9"/>
          <p:cNvSpPr>
            <a:spLocks noChangeArrowheads="1"/>
          </p:cNvSpPr>
          <p:nvPr/>
        </p:nvSpPr>
        <p:spPr bwMode="auto">
          <a:xfrm>
            <a:off x="376238" y="3762375"/>
            <a:ext cx="6051550" cy="2955925"/>
          </a:xfrm>
          <a:prstGeom prst="rect">
            <a:avLst/>
          </a:prstGeom>
          <a:noFill/>
          <a:ln w="9525">
            <a:noFill/>
            <a:miter lim="800000"/>
            <a:headEnd/>
            <a:tailEnd/>
          </a:ln>
        </p:spPr>
        <p:txBody>
          <a:bodyPr>
            <a:spAutoFit/>
          </a:bodyPr>
          <a:lstStyle/>
          <a:p>
            <a:pPr eaLnBrk="0" hangingPunct="0">
              <a:tabLst>
                <a:tab pos="0" algn="l"/>
              </a:tabLst>
            </a:pPr>
            <a:r>
              <a:rPr lang="en-US" sz="900"/>
              <a:t>NOTES:</a:t>
            </a:r>
          </a:p>
          <a:p>
            <a:pPr eaLnBrk="0" hangingPunct="0">
              <a:tabLst>
                <a:tab pos="0" algn="l"/>
              </a:tabLst>
            </a:pPr>
            <a:endParaRPr lang="en-US" sz="900"/>
          </a:p>
          <a:p>
            <a:pPr eaLnBrk="0" hangingPunct="0">
              <a:tabLst>
                <a:tab pos="0" algn="l"/>
              </a:tabLst>
            </a:pPr>
            <a:r>
              <a:rPr lang="en-US"/>
              <a:t>__________________________________________________________</a:t>
            </a:r>
          </a:p>
          <a:p>
            <a:pPr eaLnBrk="0" hangingPunct="0">
              <a:tabLst>
                <a:tab pos="0" algn="l"/>
              </a:tabLst>
            </a:pPr>
            <a:r>
              <a:rPr lang="en-US"/>
              <a:t>__________________________________________________________</a:t>
            </a:r>
          </a:p>
          <a:p>
            <a:pPr eaLnBrk="0" hangingPunct="0">
              <a:tabLst>
                <a:tab pos="0" algn="l"/>
              </a:tabLst>
            </a:pPr>
            <a:r>
              <a:rPr lang="en-US"/>
              <a:t>__________________________________________________________</a:t>
            </a:r>
          </a:p>
          <a:p>
            <a:pPr eaLnBrk="0" hangingPunct="0">
              <a:tabLst>
                <a:tab pos="0" algn="l"/>
              </a:tabLst>
            </a:pPr>
            <a:r>
              <a:rPr lang="en-US"/>
              <a:t>__________________________________________________________</a:t>
            </a:r>
          </a:p>
          <a:p>
            <a:pPr eaLnBrk="0" hangingPunct="0">
              <a:tabLst>
                <a:tab pos="0" algn="l"/>
              </a:tabLst>
            </a:pPr>
            <a:r>
              <a:rPr lang="en-US"/>
              <a:t>__________________________________________________________</a:t>
            </a:r>
          </a:p>
          <a:p>
            <a:pPr eaLnBrk="0" hangingPunct="0">
              <a:tabLst>
                <a:tab pos="0" algn="l"/>
              </a:tabLst>
            </a:pPr>
            <a:r>
              <a:rPr lang="en-US"/>
              <a:t>__________________________________________________________</a:t>
            </a:r>
          </a:p>
          <a:p>
            <a:pPr eaLnBrk="0" hangingPunct="0">
              <a:tabLst>
                <a:tab pos="0" algn="l"/>
              </a:tabLst>
            </a:pPr>
            <a:r>
              <a:rPr lang="en-US"/>
              <a:t>__________________________________________________________</a:t>
            </a:r>
          </a:p>
          <a:p>
            <a:pPr eaLnBrk="0" hangingPunct="0">
              <a:tabLst>
                <a:tab pos="0" algn="l"/>
              </a:tabLst>
            </a:pPr>
            <a:r>
              <a:rPr lang="en-US"/>
              <a:t>__________________________________________________________</a:t>
            </a:r>
          </a:p>
          <a:p>
            <a:pPr eaLnBrk="0" hangingPunct="0">
              <a:tabLst>
                <a:tab pos="0" algn="l"/>
              </a:tabLst>
            </a:pPr>
            <a:r>
              <a:rPr lang="en-US"/>
              <a:t>__________________________________________________________</a:t>
            </a:r>
          </a:p>
          <a:p>
            <a:pPr eaLnBrk="0" hangingPunct="0">
              <a:tabLst>
                <a:tab pos="0" algn="l"/>
              </a:tabLst>
            </a:pPr>
            <a:r>
              <a:rPr lang="en-US"/>
              <a:t>			</a:t>
            </a:r>
            <a:r>
              <a:rPr lang="en-US" sz="900" b="0"/>
              <a:t>VERIFICATION</a:t>
            </a:r>
          </a:p>
          <a:p>
            <a:pPr eaLnBrk="0" hangingPunct="0">
              <a:tabLst>
                <a:tab pos="0" algn="l"/>
              </a:tabLst>
            </a:pPr>
            <a:r>
              <a:rPr lang="en-US" sz="900" b="0"/>
              <a:t>			</a:t>
            </a:r>
            <a:r>
              <a:rPr lang="en-US" b="0"/>
              <a:t>x_______________</a:t>
            </a:r>
          </a:p>
          <a:p>
            <a:pPr eaLnBrk="0" hangingPunct="0">
              <a:tabLst>
                <a:tab pos="0" algn="l"/>
              </a:tabLst>
            </a:pPr>
            <a:r>
              <a:rPr lang="en-US" b="0"/>
              <a:t>			</a:t>
            </a:r>
            <a:r>
              <a:rPr lang="en-US" sz="900" b="0"/>
              <a:t>Unit POC Signature, Name, Rank, Date</a:t>
            </a:r>
          </a:p>
          <a:p>
            <a:pPr eaLnBrk="0" hangingPunct="0">
              <a:tabLst>
                <a:tab pos="0" algn="l"/>
              </a:tabLst>
            </a:pPr>
            <a:r>
              <a:rPr lang="en-US" sz="900" b="0"/>
              <a:t>			</a:t>
            </a:r>
            <a:r>
              <a:rPr lang="en-US" b="0"/>
              <a:t>x_______________</a:t>
            </a:r>
          </a:p>
          <a:p>
            <a:pPr eaLnBrk="0" hangingPunct="0">
              <a:tabLst>
                <a:tab pos="0" algn="l"/>
              </a:tabLst>
            </a:pPr>
            <a:r>
              <a:rPr lang="en-US" b="0"/>
              <a:t>			</a:t>
            </a:r>
            <a:r>
              <a:rPr lang="en-US" sz="900" b="0"/>
              <a:t>Inspector’s Signature, Name, Rank, Da</a:t>
            </a:r>
            <a:endParaRPr lang="en-US"/>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CSDP</a:t>
            </a:r>
            <a:endParaRPr lang="en-US" dirty="0"/>
          </a:p>
        </p:txBody>
      </p:sp>
      <p:sp>
        <p:nvSpPr>
          <p:cNvPr id="3" name="Subtitle 2"/>
          <p:cNvSpPr>
            <a:spLocks noGrp="1"/>
          </p:cNvSpPr>
          <p:nvPr>
            <p:ph type="subTitle" idx="1"/>
          </p:nvPr>
        </p:nvSpPr>
        <p:spPr/>
        <p:txBody>
          <a:bodyPr/>
          <a:lstStyle/>
          <a:p>
            <a:endParaRPr lang="en-US"/>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059"/>
          <p:cNvSpPr>
            <a:spLocks noChangeArrowheads="1"/>
          </p:cNvSpPr>
          <p:nvPr/>
        </p:nvSpPr>
        <p:spPr bwMode="auto">
          <a:xfrm>
            <a:off x="212725" y="1870075"/>
            <a:ext cx="5426075" cy="287338"/>
          </a:xfrm>
          <a:prstGeom prst="rect">
            <a:avLst/>
          </a:prstGeom>
          <a:noFill/>
          <a:ln w="9525">
            <a:noFill/>
            <a:miter lim="800000"/>
            <a:headEnd/>
            <a:tailEnd/>
          </a:ln>
        </p:spPr>
        <p:txBody>
          <a:bodyPr wrap="none" anchor="ctr"/>
          <a:lstStyle/>
          <a:p>
            <a:endParaRPr lang="en-US"/>
          </a:p>
        </p:txBody>
      </p:sp>
      <p:sp>
        <p:nvSpPr>
          <p:cNvPr id="16387" name="Rectangle 2060"/>
          <p:cNvSpPr>
            <a:spLocks noChangeArrowheads="1"/>
          </p:cNvSpPr>
          <p:nvPr/>
        </p:nvSpPr>
        <p:spPr bwMode="auto">
          <a:xfrm>
            <a:off x="269876" y="1706303"/>
            <a:ext cx="5454650" cy="8649164"/>
          </a:xfrm>
          <a:prstGeom prst="rect">
            <a:avLst/>
          </a:prstGeom>
          <a:noFill/>
          <a:ln w="9525">
            <a:noFill/>
            <a:miter lim="800000"/>
            <a:headEnd/>
            <a:tailEnd/>
          </a:ln>
        </p:spPr>
        <p:txBody>
          <a:bodyPr wrap="square" lIns="92075" tIns="46038" rIns="92075" bIns="46038">
            <a:spAutoFit/>
          </a:bodyPr>
          <a:lstStyle/>
          <a:p>
            <a:r>
              <a:rPr lang="en-US" sz="1000" b="0" dirty="0"/>
              <a:t> </a:t>
            </a:r>
            <a:r>
              <a:rPr lang="en-US" sz="1000" dirty="0" smtClean="0"/>
              <a:t>AREAS INSPECTED:		</a:t>
            </a:r>
          </a:p>
          <a:p>
            <a:r>
              <a:rPr lang="en-US" sz="1000" dirty="0" smtClean="0"/>
              <a:t> </a:t>
            </a:r>
          </a:p>
          <a:p>
            <a:pPr marL="228600" indent="-228600"/>
            <a:r>
              <a:rPr lang="en-US" sz="1000" dirty="0" smtClean="0"/>
              <a:t>1.  GENERAL					</a:t>
            </a:r>
          </a:p>
          <a:p>
            <a:r>
              <a:rPr lang="en-US" sz="1000" dirty="0" smtClean="0"/>
              <a:t>2.  CLASS I BASIC LOAD MANAGEMENT			</a:t>
            </a:r>
          </a:p>
          <a:p>
            <a:r>
              <a:rPr lang="en-US" sz="1000" dirty="0" smtClean="0"/>
              <a:t>3.  REQUESTING AND RECEIVING SUPPLIES		</a:t>
            </a:r>
          </a:p>
          <a:p>
            <a:r>
              <a:rPr lang="en-US" sz="1000" dirty="0" smtClean="0"/>
              <a:t>4.  AUTHORIZATION DOCUMENTS AND SUPPLY PUBLICATION</a:t>
            </a:r>
          </a:p>
          <a:p>
            <a:r>
              <a:rPr lang="en-US" sz="1000" dirty="0" smtClean="0"/>
              <a:t>5.  DISPOSITION OF PROPERTY		</a:t>
            </a:r>
          </a:p>
          <a:p>
            <a:r>
              <a:rPr lang="en-US" sz="1000" dirty="0" smtClean="0"/>
              <a:t>6.  ORGANIZATIONAL CLOTHING AND INDIVIDUAL EQUIPMENT (OCIE)</a:t>
            </a:r>
          </a:p>
          <a:p>
            <a:r>
              <a:rPr lang="en-US" sz="1000" dirty="0" smtClean="0"/>
              <a:t>7.  PROPERTY ACCOUNTABILITY (SUPPLY ROOM)		</a:t>
            </a:r>
          </a:p>
          <a:p>
            <a:r>
              <a:rPr lang="en-US" sz="1000" dirty="0" smtClean="0"/>
              <a:t>8.  PROPERTY ACCOUNTABILITY (PLATOON/SECTION)	</a:t>
            </a:r>
          </a:p>
          <a:p>
            <a:r>
              <a:rPr lang="en-US" sz="1000" dirty="0" smtClean="0"/>
              <a:t>9.  ABSENTEE BAGGAGE/CLOTHING OF PERSONNEL DROP FROM THE ROLLS (DFR)</a:t>
            </a:r>
          </a:p>
          <a:p>
            <a:r>
              <a:rPr lang="en-US" sz="1000" dirty="0" smtClean="0"/>
              <a:t>10.  UNIT BASIC LOADS/CLASS III &amp; CLASS V		</a:t>
            </a:r>
          </a:p>
          <a:p>
            <a:r>
              <a:rPr lang="en-US" sz="1000" dirty="0" smtClean="0"/>
              <a:t>11.  UNIT SUPPLY OPERATION			</a:t>
            </a:r>
          </a:p>
          <a:p>
            <a:pPr marL="228600" indent="-228600">
              <a:buAutoNum type="arabicPeriod" startAt="12"/>
            </a:pPr>
            <a:r>
              <a:rPr lang="en-US" sz="1000" dirty="0" smtClean="0"/>
              <a:t>ADJUSTMENT FOR LOST, DAMAGED, OR DESTROYED PROPERTY INVENTORIES</a:t>
            </a:r>
          </a:p>
          <a:p>
            <a:pPr marL="228600" indent="-228600">
              <a:buAutoNum type="arabicPeriod" startAt="12"/>
            </a:pPr>
            <a:r>
              <a:rPr lang="en-US" sz="1000" dirty="0" smtClean="0"/>
              <a:t>PBUSE   ADMINISTRATION</a:t>
            </a:r>
          </a:p>
          <a:p>
            <a:pPr marL="228600" indent="-228600">
              <a:buAutoNum type="arabicPeriod" startAt="12"/>
            </a:pPr>
            <a:r>
              <a:rPr lang="en-US" sz="1000" dirty="0" smtClean="0"/>
              <a:t>FILE MANAGEMENT</a:t>
            </a:r>
          </a:p>
          <a:p>
            <a:r>
              <a:rPr lang="en-US" sz="1000" dirty="0" smtClean="0"/>
              <a:t>				</a:t>
            </a:r>
          </a:p>
          <a:p>
            <a:r>
              <a:rPr lang="en-US" sz="1000" dirty="0" smtClean="0"/>
              <a:t>TOTAL GOs:  	</a:t>
            </a:r>
          </a:p>
          <a:p>
            <a:endParaRPr lang="en-US" sz="1000" dirty="0" smtClean="0"/>
          </a:p>
          <a:p>
            <a:r>
              <a:rPr lang="en-US" sz="1000" dirty="0" smtClean="0"/>
              <a:t>STANDARDS</a:t>
            </a:r>
          </a:p>
          <a:p>
            <a:r>
              <a:rPr lang="en-US" sz="1000" dirty="0" smtClean="0"/>
              <a:t>Commendable (C):  90-100% success rate of evaluated tasks</a:t>
            </a:r>
          </a:p>
          <a:p>
            <a:r>
              <a:rPr lang="en-US" sz="1000" dirty="0" smtClean="0"/>
              <a:t>Satisfactory (S):  70-89% success rate of evaluated tasks</a:t>
            </a:r>
          </a:p>
          <a:p>
            <a:r>
              <a:rPr lang="en-US" sz="1000" dirty="0" smtClean="0"/>
              <a:t>Needs Improvement (N):  0-69% or less success rate of evaluated tasks</a:t>
            </a:r>
          </a:p>
          <a:p>
            <a:endParaRPr lang="en-US" sz="1000" dirty="0" smtClean="0"/>
          </a:p>
          <a:p>
            <a:endParaRPr lang="en-US" sz="1000" dirty="0" smtClean="0"/>
          </a:p>
          <a:p>
            <a:endParaRPr lang="en-US" sz="1000" dirty="0" smtClean="0"/>
          </a:p>
          <a:p>
            <a:endParaRPr lang="en-US" sz="1000" dirty="0" smtClean="0"/>
          </a:p>
          <a:p>
            <a:endParaRPr lang="en-US" sz="1000" dirty="0" smtClean="0"/>
          </a:p>
          <a:p>
            <a:endParaRPr lang="en-US" sz="1000" dirty="0" smtClean="0"/>
          </a:p>
          <a:p>
            <a:endParaRPr lang="en-US" sz="1000" dirty="0" smtClean="0"/>
          </a:p>
          <a:p>
            <a:endParaRPr lang="en-US" sz="1000" dirty="0" smtClean="0"/>
          </a:p>
          <a:p>
            <a:endParaRPr lang="en-US" sz="1000" dirty="0" smtClean="0"/>
          </a:p>
          <a:p>
            <a:endParaRPr lang="en-US" sz="1000" dirty="0" smtClean="0"/>
          </a:p>
          <a:p>
            <a:endParaRPr lang="en-US" sz="1000" dirty="0" smtClean="0"/>
          </a:p>
          <a:p>
            <a:endParaRPr lang="en-US" sz="1000" dirty="0" smtClean="0"/>
          </a:p>
          <a:p>
            <a:pPr eaLnBrk="0" hangingPunct="0"/>
            <a:r>
              <a:rPr lang="en-US" sz="1000" b="0" dirty="0" smtClean="0"/>
              <a:t>			VERIFICATION</a:t>
            </a:r>
          </a:p>
          <a:p>
            <a:pPr eaLnBrk="0" hangingPunct="0"/>
            <a:r>
              <a:rPr lang="en-US" sz="1000" b="0" dirty="0" smtClean="0"/>
              <a:t>			</a:t>
            </a:r>
            <a:r>
              <a:rPr lang="en-US" sz="1400" b="0" dirty="0" smtClean="0"/>
              <a:t>x_______________</a:t>
            </a:r>
          </a:p>
          <a:p>
            <a:pPr eaLnBrk="0" hangingPunct="0"/>
            <a:r>
              <a:rPr lang="en-US" sz="1400" b="0" dirty="0" smtClean="0"/>
              <a:t>			</a:t>
            </a:r>
            <a:r>
              <a:rPr lang="en-US" sz="1000" b="0" dirty="0" smtClean="0"/>
              <a:t>Unit POC Signature, Name, Rank, Date</a:t>
            </a:r>
          </a:p>
          <a:p>
            <a:pPr eaLnBrk="0" hangingPunct="0"/>
            <a:r>
              <a:rPr lang="en-US" sz="1000" b="0" dirty="0" smtClean="0"/>
              <a:t>			</a:t>
            </a:r>
            <a:r>
              <a:rPr lang="en-US" sz="1400" b="0" dirty="0" smtClean="0"/>
              <a:t>x_______________</a:t>
            </a:r>
          </a:p>
          <a:p>
            <a:pPr eaLnBrk="0" hangingPunct="0"/>
            <a:r>
              <a:rPr lang="en-US" sz="1400" b="0" dirty="0" smtClean="0"/>
              <a:t>			</a:t>
            </a:r>
            <a:r>
              <a:rPr lang="en-US" sz="1000" b="0" dirty="0" smtClean="0"/>
              <a:t>Inspector’s Signature, Name, Rank, Date</a:t>
            </a:r>
          </a:p>
          <a:p>
            <a:endParaRPr lang="en-US" sz="1000" dirty="0" smtClean="0"/>
          </a:p>
          <a:p>
            <a:endParaRPr lang="en-US" sz="1000" dirty="0" smtClean="0"/>
          </a:p>
          <a:p>
            <a:endParaRPr lang="en-US" sz="1000" dirty="0" smtClean="0"/>
          </a:p>
          <a:p>
            <a:r>
              <a:rPr lang="en-US" sz="1000" dirty="0" smtClean="0"/>
              <a:t>  	</a:t>
            </a:r>
          </a:p>
          <a:p>
            <a:endParaRPr lang="en-US" sz="1000" dirty="0" smtClean="0"/>
          </a:p>
          <a:p>
            <a:endParaRPr lang="en-US" sz="1000" dirty="0" smtClean="0"/>
          </a:p>
          <a:p>
            <a:r>
              <a:rPr lang="en-US" sz="1000" dirty="0" smtClean="0"/>
              <a:t>	</a:t>
            </a:r>
            <a:br>
              <a:rPr lang="en-US" sz="1000" dirty="0" smtClean="0"/>
            </a:br>
            <a:r>
              <a:rPr lang="en-US" sz="1000" dirty="0" smtClean="0"/>
              <a:t> </a:t>
            </a:r>
          </a:p>
          <a:p>
            <a:pPr marL="228600" indent="-228600"/>
            <a:endParaRPr lang="en-US" sz="1000" dirty="0" smtClean="0"/>
          </a:p>
          <a:p>
            <a:pPr eaLnBrk="0" hangingPunct="0"/>
            <a:endParaRPr lang="en-US" sz="1000" b="0" dirty="0"/>
          </a:p>
          <a:p>
            <a:r>
              <a:rPr lang="en-US" sz="1000" dirty="0" smtClean="0"/>
              <a:t> </a:t>
            </a:r>
            <a:endParaRPr lang="en-US" sz="1000" b="0" dirty="0"/>
          </a:p>
          <a:p>
            <a:pPr eaLnBrk="0" hangingPunct="0"/>
            <a:r>
              <a:rPr lang="en-US" sz="1000" b="0" dirty="0"/>
              <a:t>    </a:t>
            </a:r>
          </a:p>
        </p:txBody>
      </p:sp>
      <p:sp>
        <p:nvSpPr>
          <p:cNvPr id="16388" name="Rectangle 2063"/>
          <p:cNvSpPr>
            <a:spLocks noChangeArrowheads="1"/>
          </p:cNvSpPr>
          <p:nvPr/>
        </p:nvSpPr>
        <p:spPr bwMode="auto">
          <a:xfrm>
            <a:off x="3641725" y="436563"/>
            <a:ext cx="1692275" cy="244475"/>
          </a:xfrm>
          <a:prstGeom prst="rect">
            <a:avLst/>
          </a:prstGeom>
          <a:noFill/>
          <a:ln w="9525">
            <a:noFill/>
            <a:miter lim="800000"/>
            <a:headEnd/>
            <a:tailEnd/>
          </a:ln>
        </p:spPr>
        <p:txBody>
          <a:bodyPr lIns="92075" tIns="46038" rIns="92075" bIns="46038">
            <a:spAutoFit/>
          </a:bodyPr>
          <a:lstStyle/>
          <a:p>
            <a:pPr eaLnBrk="0" hangingPunct="0"/>
            <a:r>
              <a:rPr lang="en-US" sz="1000"/>
              <a:t>           </a:t>
            </a:r>
          </a:p>
        </p:txBody>
      </p:sp>
      <p:sp>
        <p:nvSpPr>
          <p:cNvPr id="16389" name="Rectangle 2064"/>
          <p:cNvSpPr>
            <a:spLocks noChangeArrowheads="1"/>
          </p:cNvSpPr>
          <p:nvPr/>
        </p:nvSpPr>
        <p:spPr bwMode="auto">
          <a:xfrm>
            <a:off x="228600" y="900113"/>
            <a:ext cx="2895600" cy="400050"/>
          </a:xfrm>
          <a:prstGeom prst="rect">
            <a:avLst/>
          </a:prstGeom>
          <a:noFill/>
          <a:ln w="9525">
            <a:noFill/>
            <a:miter lim="800000"/>
            <a:headEnd/>
            <a:tailEnd/>
          </a:ln>
        </p:spPr>
        <p:txBody>
          <a:bodyPr lIns="92075" tIns="46038" rIns="92075" bIns="46038">
            <a:spAutoFit/>
          </a:bodyPr>
          <a:lstStyle/>
          <a:p>
            <a:pPr eaLnBrk="0" hangingPunct="0"/>
            <a:endParaRPr lang="en-US" sz="1000" dirty="0" smtClean="0"/>
          </a:p>
          <a:p>
            <a:pPr algn="ctr" eaLnBrk="0" hangingPunct="0"/>
            <a:r>
              <a:rPr lang="en-US" sz="1000" b="0" dirty="0" smtClean="0"/>
              <a:t>S4 </a:t>
            </a:r>
            <a:endParaRPr lang="en-US" sz="1000" b="0" dirty="0"/>
          </a:p>
        </p:txBody>
      </p:sp>
      <p:sp>
        <p:nvSpPr>
          <p:cNvPr id="16390" name="Rectangle 2065"/>
          <p:cNvSpPr>
            <a:spLocks noChangeArrowheads="1"/>
          </p:cNvSpPr>
          <p:nvPr/>
        </p:nvSpPr>
        <p:spPr bwMode="auto">
          <a:xfrm>
            <a:off x="5543550" y="514350"/>
            <a:ext cx="990600" cy="247650"/>
          </a:xfrm>
          <a:prstGeom prst="rect">
            <a:avLst/>
          </a:prstGeom>
          <a:noFill/>
          <a:ln w="9525">
            <a:noFill/>
            <a:miter lim="800000"/>
            <a:headEnd/>
            <a:tailEnd/>
          </a:ln>
        </p:spPr>
        <p:txBody>
          <a:bodyPr lIns="92075" tIns="46038" rIns="92075" bIns="46038">
            <a:spAutoFit/>
          </a:bodyPr>
          <a:lstStyle/>
          <a:p>
            <a:pPr eaLnBrk="0" hangingPunct="0"/>
            <a:r>
              <a:rPr lang="en-US" sz="1000" dirty="0"/>
              <a:t>       </a:t>
            </a:r>
            <a:r>
              <a:rPr lang="en-US" sz="1000" b="0" dirty="0"/>
              <a:t>1</a:t>
            </a:r>
            <a:r>
              <a:rPr lang="en-US" sz="1000" b="0" dirty="0" smtClean="0"/>
              <a:t> OF 15</a:t>
            </a:r>
            <a:endParaRPr lang="en-US" sz="1000" b="0" dirty="0"/>
          </a:p>
        </p:txBody>
      </p:sp>
      <p:sp>
        <p:nvSpPr>
          <p:cNvPr id="16391" name="Rectangle 2066"/>
          <p:cNvSpPr>
            <a:spLocks noChangeArrowheads="1"/>
          </p:cNvSpPr>
          <p:nvPr/>
        </p:nvSpPr>
        <p:spPr bwMode="auto">
          <a:xfrm>
            <a:off x="3987468" y="510228"/>
            <a:ext cx="1103313" cy="247650"/>
          </a:xfrm>
          <a:prstGeom prst="rect">
            <a:avLst/>
          </a:prstGeom>
          <a:noFill/>
          <a:ln w="9525">
            <a:noFill/>
            <a:miter lim="800000"/>
            <a:headEnd/>
            <a:tailEnd/>
          </a:ln>
        </p:spPr>
        <p:txBody>
          <a:bodyPr wrap="none" lIns="92075" tIns="46038" rIns="92075" bIns="46038">
            <a:spAutoFit/>
          </a:bodyPr>
          <a:lstStyle/>
          <a:p>
            <a:pPr algn="ctr" eaLnBrk="0" hangingPunct="0"/>
            <a:r>
              <a:rPr lang="en-US" sz="1000" b="0" dirty="0"/>
              <a:t>12 MARCH 2012</a:t>
            </a:r>
          </a:p>
        </p:txBody>
      </p:sp>
      <p:sp>
        <p:nvSpPr>
          <p:cNvPr id="16392" name="Rectangle 2067"/>
          <p:cNvSpPr>
            <a:spLocks noChangeArrowheads="1"/>
          </p:cNvSpPr>
          <p:nvPr/>
        </p:nvSpPr>
        <p:spPr bwMode="auto">
          <a:xfrm>
            <a:off x="1567598" y="578465"/>
            <a:ext cx="504946" cy="246863"/>
          </a:xfrm>
          <a:prstGeom prst="rect">
            <a:avLst/>
          </a:prstGeom>
          <a:noFill/>
          <a:ln w="9525">
            <a:noFill/>
            <a:miter lim="800000"/>
            <a:headEnd/>
            <a:tailEnd/>
          </a:ln>
        </p:spPr>
        <p:txBody>
          <a:bodyPr wrap="none" lIns="92075" tIns="46038" rIns="92075" bIns="46038">
            <a:spAutoFit/>
          </a:bodyPr>
          <a:lstStyle/>
          <a:p>
            <a:pPr algn="ctr" eaLnBrk="0" hangingPunct="0"/>
            <a:r>
              <a:rPr lang="en-US" sz="1000" b="0" dirty="0" smtClean="0"/>
              <a:t>CDSP</a:t>
            </a:r>
            <a:endParaRPr lang="en-US" sz="1000" b="0" dirty="0"/>
          </a:p>
        </p:txBody>
      </p:sp>
      <p:graphicFrame>
        <p:nvGraphicFramePr>
          <p:cNvPr id="11" name="Table 10"/>
          <p:cNvGraphicFramePr>
            <a:graphicFrameLocks noGrp="1"/>
          </p:cNvGraphicFramePr>
          <p:nvPr/>
        </p:nvGraphicFramePr>
        <p:xfrm>
          <a:off x="371902" y="5282822"/>
          <a:ext cx="3657600" cy="762000"/>
        </p:xfrm>
        <a:graphic>
          <a:graphicData uri="http://schemas.openxmlformats.org/drawingml/2006/table">
            <a:tbl>
              <a:tblPr/>
              <a:tblGrid>
                <a:gridCol w="2438400"/>
                <a:gridCol w="1219200"/>
              </a:tblGrid>
              <a:tr h="190500">
                <a:tc>
                  <a:txBody>
                    <a:bodyPr/>
                    <a:lstStyle/>
                    <a:p>
                      <a:pPr marL="0" marR="0" algn="ctr">
                        <a:spcBef>
                          <a:spcPts val="0"/>
                        </a:spcBef>
                        <a:spcAft>
                          <a:spcPts val="0"/>
                        </a:spcAft>
                      </a:pPr>
                      <a:r>
                        <a:rPr lang="en-US" sz="1100" dirty="0">
                          <a:solidFill>
                            <a:srgbClr val="000000"/>
                          </a:solidFill>
                          <a:latin typeface="Calibri"/>
                          <a:ea typeface="Times New Roman"/>
                        </a:rPr>
                        <a:t>OVERALL RESULTS</a:t>
                      </a:r>
                      <a:endParaRPr lang="en-US" sz="1000" dirty="0">
                        <a:latin typeface="Times New Roman"/>
                        <a:ea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a:solidFill>
                            <a:srgbClr val="000000"/>
                          </a:solidFill>
                          <a:latin typeface="Calibri"/>
                          <a:ea typeface="Times New Roman"/>
                        </a:rPr>
                        <a:t>%</a:t>
                      </a:r>
                      <a:endParaRPr lang="en-US" sz="1000">
                        <a:latin typeface="Times New Roman"/>
                        <a:ea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0500">
                <a:tc>
                  <a:txBody>
                    <a:bodyPr/>
                    <a:lstStyle/>
                    <a:p>
                      <a:pPr marL="0" marR="0" algn="ctr">
                        <a:spcBef>
                          <a:spcPts val="0"/>
                        </a:spcBef>
                        <a:spcAft>
                          <a:spcPts val="0"/>
                        </a:spcAft>
                      </a:pPr>
                      <a:r>
                        <a:rPr lang="en-US" sz="1100">
                          <a:solidFill>
                            <a:srgbClr val="000000"/>
                          </a:solidFill>
                          <a:latin typeface="Calibri"/>
                          <a:ea typeface="Times New Roman"/>
                        </a:rPr>
                        <a:t>COMMENDABLE</a:t>
                      </a:r>
                      <a:endParaRPr lang="en-US" sz="1000">
                        <a:latin typeface="Times New Roman"/>
                        <a:ea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a:solidFill>
                            <a:srgbClr val="000000"/>
                          </a:solidFill>
                          <a:latin typeface="Calibri"/>
                          <a:ea typeface="Times New Roman"/>
                        </a:rPr>
                        <a:t> </a:t>
                      </a:r>
                      <a:endParaRPr lang="en-US" sz="1000">
                        <a:latin typeface="Times New Roman"/>
                        <a:ea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0500">
                <a:tc>
                  <a:txBody>
                    <a:bodyPr/>
                    <a:lstStyle/>
                    <a:p>
                      <a:pPr marL="0" marR="0" algn="ctr">
                        <a:spcBef>
                          <a:spcPts val="0"/>
                        </a:spcBef>
                        <a:spcAft>
                          <a:spcPts val="0"/>
                        </a:spcAft>
                      </a:pPr>
                      <a:r>
                        <a:rPr lang="en-US" sz="1100">
                          <a:solidFill>
                            <a:srgbClr val="000000"/>
                          </a:solidFill>
                          <a:latin typeface="Calibri"/>
                          <a:ea typeface="Times New Roman"/>
                        </a:rPr>
                        <a:t>SATISFACTORY</a:t>
                      </a:r>
                      <a:endParaRPr lang="en-US" sz="1000">
                        <a:latin typeface="Times New Roman"/>
                        <a:ea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a:solidFill>
                            <a:srgbClr val="000000"/>
                          </a:solidFill>
                          <a:latin typeface="Calibri"/>
                          <a:ea typeface="Times New Roman"/>
                        </a:rPr>
                        <a:t> </a:t>
                      </a:r>
                      <a:endParaRPr lang="en-US" sz="1000">
                        <a:latin typeface="Times New Roman"/>
                        <a:ea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0500">
                <a:tc>
                  <a:txBody>
                    <a:bodyPr/>
                    <a:lstStyle/>
                    <a:p>
                      <a:pPr marL="0" marR="0" algn="ctr">
                        <a:spcBef>
                          <a:spcPts val="0"/>
                        </a:spcBef>
                        <a:spcAft>
                          <a:spcPts val="0"/>
                        </a:spcAft>
                      </a:pPr>
                      <a:r>
                        <a:rPr lang="en-US" sz="1100" dirty="0">
                          <a:solidFill>
                            <a:srgbClr val="000000"/>
                          </a:solidFill>
                          <a:latin typeface="Calibri"/>
                          <a:ea typeface="Times New Roman"/>
                        </a:rPr>
                        <a:t>NEEDS IMPROVEMENT</a:t>
                      </a:r>
                      <a:endParaRPr lang="en-US" sz="1000" dirty="0">
                        <a:latin typeface="Times New Roman"/>
                        <a:ea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Calibri"/>
                          <a:ea typeface="Times New Roman"/>
                        </a:rPr>
                        <a:t> </a:t>
                      </a:r>
                      <a:endParaRPr lang="en-US" sz="1000" dirty="0">
                        <a:latin typeface="Times New Roman"/>
                        <a:ea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060"/>
          <p:cNvSpPr>
            <a:spLocks noChangeArrowheads="1"/>
          </p:cNvSpPr>
          <p:nvPr/>
        </p:nvSpPr>
        <p:spPr bwMode="auto">
          <a:xfrm>
            <a:off x="297171" y="1665360"/>
            <a:ext cx="5454650" cy="7387280"/>
          </a:xfrm>
          <a:prstGeom prst="rect">
            <a:avLst/>
          </a:prstGeom>
          <a:noFill/>
          <a:ln w="9525">
            <a:noFill/>
            <a:miter lim="800000"/>
            <a:headEnd/>
            <a:tailEnd/>
          </a:ln>
        </p:spPr>
        <p:txBody>
          <a:bodyPr wrap="square" lIns="92075" tIns="46038" rIns="92075" bIns="46038">
            <a:spAutoFit/>
          </a:bodyPr>
          <a:lstStyle/>
          <a:p>
            <a:r>
              <a:rPr lang="en-US" sz="1000" b="0" dirty="0"/>
              <a:t> </a:t>
            </a:r>
            <a:r>
              <a:rPr lang="en-US" sz="1000" dirty="0" smtClean="0"/>
              <a:t>CSDP EVALUATION IN-BRIEFING REMARKS</a:t>
            </a:r>
          </a:p>
          <a:p>
            <a:r>
              <a:rPr lang="en-US" sz="1000" dirty="0" smtClean="0"/>
              <a:t> </a:t>
            </a:r>
          </a:p>
          <a:p>
            <a:r>
              <a:rPr lang="en-US" sz="1000" dirty="0" smtClean="0"/>
              <a:t> </a:t>
            </a:r>
            <a:endParaRPr lang="en-US" sz="1000" b="0" dirty="0" smtClean="0"/>
          </a:p>
          <a:p>
            <a:r>
              <a:rPr lang="en-US" sz="1000" b="0" dirty="0" smtClean="0"/>
              <a:t>1.  This evaluation is considered a working evaluation and questions on proper supply procedures are encouraged.</a:t>
            </a:r>
          </a:p>
          <a:p>
            <a:r>
              <a:rPr lang="en-US" sz="1000" b="0" dirty="0" smtClean="0"/>
              <a:t> </a:t>
            </a:r>
          </a:p>
          <a:p>
            <a:r>
              <a:rPr lang="en-US" sz="1000" b="0" dirty="0" smtClean="0"/>
              <a:t>2.  Areas to be evaluated and questions within those areas will not be limited to those on the checklist.  If major problems are found in areas not listed on the checklist, they will be addressed in a related area on the checklist or informally to the commander.</a:t>
            </a:r>
          </a:p>
          <a:p>
            <a:r>
              <a:rPr lang="en-US" sz="1000" b="0" dirty="0" smtClean="0"/>
              <a:t> </a:t>
            </a:r>
          </a:p>
          <a:p>
            <a:r>
              <a:rPr lang="en-US" sz="1000" b="0" dirty="0" smtClean="0"/>
              <a:t>3.  Deficiencies found during the evaluation will stand alone, regardless of deficiencies found or comments given during previous evaluations.</a:t>
            </a:r>
          </a:p>
          <a:p>
            <a:r>
              <a:rPr lang="en-US" sz="1000" b="0" dirty="0" smtClean="0"/>
              <a:t> </a:t>
            </a:r>
          </a:p>
          <a:p>
            <a:r>
              <a:rPr lang="en-US" sz="1000" b="0" dirty="0" smtClean="0"/>
              <a:t>4.  In many cases, specific written deficiencies will only be a sampling of deficiencies present in a given area.</a:t>
            </a:r>
          </a:p>
          <a:p>
            <a:r>
              <a:rPr lang="en-US" sz="1000" b="0" dirty="0" smtClean="0"/>
              <a:t> </a:t>
            </a:r>
          </a:p>
          <a:p>
            <a:r>
              <a:rPr lang="en-US" sz="1000" b="0" dirty="0" smtClean="0"/>
              <a:t>5.  A cited deficiency may be applicable to more than one question on the checklist.  When this happens it will be left to the discretion of the evaluator as to which question or questions should be assessed on the gravity of the deficiency in relation to property accountability.</a:t>
            </a:r>
          </a:p>
          <a:p>
            <a:r>
              <a:rPr lang="en-US" sz="1000" b="0" dirty="0" smtClean="0"/>
              <a:t> </a:t>
            </a:r>
          </a:p>
          <a:p>
            <a:r>
              <a:rPr lang="en-US" sz="1000" b="0" dirty="0" smtClean="0"/>
              <a:t>6.  All deficiencies will cite the appropriate reference(s).  When possible this will be to the paragraph level.</a:t>
            </a:r>
          </a:p>
          <a:p>
            <a:r>
              <a:rPr lang="en-US" sz="1000" b="0" dirty="0" smtClean="0"/>
              <a:t> </a:t>
            </a:r>
          </a:p>
          <a:p>
            <a:r>
              <a:rPr lang="en-US" sz="1000" b="0" dirty="0" smtClean="0"/>
              <a:t>7.  On-the-spot corrections will be allowed.  For the purposes of this evaluation, on-the-spot corrections are considered those which can be corrected by a simple pen or pencil action at the time it is discovered.</a:t>
            </a:r>
          </a:p>
          <a:p>
            <a:r>
              <a:rPr lang="en-US" sz="1000" b="0" dirty="0" smtClean="0"/>
              <a:t> </a:t>
            </a:r>
          </a:p>
          <a:p>
            <a:r>
              <a:rPr lang="en-US" sz="1000" b="0" dirty="0" smtClean="0"/>
              <a:t>8.  The sample inventory may and should be corrected on-the-spot but will not be allowed as an “on-the-spot” correction.</a:t>
            </a:r>
          </a:p>
          <a:p>
            <a:r>
              <a:rPr lang="en-US" sz="1000" b="0" dirty="0" smtClean="0"/>
              <a:t> </a:t>
            </a:r>
          </a:p>
          <a:p>
            <a:r>
              <a:rPr lang="en-US" sz="1000" b="0" dirty="0" smtClean="0"/>
              <a:t>9.  Scores in individual areas will not be given during the evaluation.</a:t>
            </a:r>
          </a:p>
          <a:p>
            <a:r>
              <a:rPr lang="en-US" sz="1000" b="0" dirty="0" smtClean="0"/>
              <a:t> </a:t>
            </a:r>
          </a:p>
          <a:p>
            <a:r>
              <a:rPr lang="en-US" sz="1000" b="0" dirty="0" smtClean="0"/>
              <a:t>10.  The final computed score will only be made known during an informal out-brief (if desired) to the company commander just prior to the commander’s exit briefing.  This will allow evaluators sufficient time to validate finding and computations.</a:t>
            </a:r>
          </a:p>
          <a:p>
            <a:r>
              <a:rPr lang="en-US" sz="1000" b="0" dirty="0" smtClean="0"/>
              <a:t> </a:t>
            </a:r>
          </a:p>
          <a:p>
            <a:r>
              <a:rPr lang="en-US" sz="1000" b="0" dirty="0" smtClean="0"/>
              <a:t>11.  During the exit briefing to the commander, a handwritten copy of the summary, checklist, and written deficiencies will be provided pending a formal copy being returned through command channels.</a:t>
            </a:r>
          </a:p>
          <a:p>
            <a:r>
              <a:rPr lang="en-US" sz="1000" b="0" dirty="0" smtClean="0"/>
              <a:t> </a:t>
            </a:r>
          </a:p>
          <a:p>
            <a:r>
              <a:rPr lang="en-US" sz="1000" b="0" dirty="0" smtClean="0"/>
              <a:t>12.  Although 90% or higher is considered a commendable rating, it will not be allowed if any of the areas evaluated are rated as unsatisfactory.</a:t>
            </a:r>
          </a:p>
          <a:p>
            <a:r>
              <a:rPr lang="en-US" sz="1000" b="0" dirty="0" smtClean="0"/>
              <a:t> </a:t>
            </a:r>
          </a:p>
          <a:p>
            <a:r>
              <a:rPr lang="en-US" sz="1000" dirty="0" smtClean="0"/>
              <a:t/>
            </a:r>
            <a:br>
              <a:rPr lang="en-US" sz="1000" dirty="0" smtClean="0"/>
            </a:br>
            <a:r>
              <a:rPr lang="en-US" sz="1000" dirty="0" smtClean="0"/>
              <a:t> </a:t>
            </a:r>
          </a:p>
          <a:p>
            <a:pPr marL="685800" lvl="1" indent="-228600">
              <a:buFont typeface="+mj-lt"/>
              <a:buAutoNum type="arabicPeriod"/>
            </a:pPr>
            <a:endParaRPr lang="en-US" sz="1000" dirty="0"/>
          </a:p>
        </p:txBody>
      </p:sp>
      <p:sp>
        <p:nvSpPr>
          <p:cNvPr id="3" name="Rectangle 2067"/>
          <p:cNvSpPr>
            <a:spLocks noChangeArrowheads="1"/>
          </p:cNvSpPr>
          <p:nvPr/>
        </p:nvSpPr>
        <p:spPr bwMode="auto">
          <a:xfrm>
            <a:off x="1567597" y="578465"/>
            <a:ext cx="504946" cy="246863"/>
          </a:xfrm>
          <a:prstGeom prst="rect">
            <a:avLst/>
          </a:prstGeom>
          <a:noFill/>
          <a:ln w="9525">
            <a:noFill/>
            <a:miter lim="800000"/>
            <a:headEnd/>
            <a:tailEnd/>
          </a:ln>
        </p:spPr>
        <p:txBody>
          <a:bodyPr wrap="none" lIns="92075" tIns="46038" rIns="92075" bIns="46038">
            <a:spAutoFit/>
          </a:bodyPr>
          <a:lstStyle/>
          <a:p>
            <a:pPr algn="ctr" eaLnBrk="0" hangingPunct="0"/>
            <a:r>
              <a:rPr lang="en-US" sz="1000" b="0" dirty="0" smtClean="0"/>
              <a:t>CSDP</a:t>
            </a:r>
            <a:endParaRPr lang="en-US" sz="1000" b="0" dirty="0"/>
          </a:p>
        </p:txBody>
      </p:sp>
      <p:sp>
        <p:nvSpPr>
          <p:cNvPr id="4" name="Rectangle 2067"/>
          <p:cNvSpPr>
            <a:spLocks noChangeArrowheads="1"/>
          </p:cNvSpPr>
          <p:nvPr/>
        </p:nvSpPr>
        <p:spPr bwMode="auto">
          <a:xfrm>
            <a:off x="1430033" y="1099354"/>
            <a:ext cx="320602" cy="246863"/>
          </a:xfrm>
          <a:prstGeom prst="rect">
            <a:avLst/>
          </a:prstGeom>
          <a:noFill/>
          <a:ln w="9525">
            <a:noFill/>
            <a:miter lim="800000"/>
            <a:headEnd/>
            <a:tailEnd/>
          </a:ln>
        </p:spPr>
        <p:txBody>
          <a:bodyPr wrap="none" lIns="92075" tIns="46038" rIns="92075" bIns="46038">
            <a:spAutoFit/>
          </a:bodyPr>
          <a:lstStyle/>
          <a:p>
            <a:pPr algn="ctr" eaLnBrk="0" hangingPunct="0"/>
            <a:r>
              <a:rPr lang="en-US" sz="1000" b="0" dirty="0" smtClean="0"/>
              <a:t>S4</a:t>
            </a:r>
            <a:endParaRPr lang="en-US" sz="1000" b="0" dirty="0"/>
          </a:p>
        </p:txBody>
      </p:sp>
      <p:sp>
        <p:nvSpPr>
          <p:cNvPr id="5" name="Rectangle 2066"/>
          <p:cNvSpPr>
            <a:spLocks noChangeArrowheads="1"/>
          </p:cNvSpPr>
          <p:nvPr/>
        </p:nvSpPr>
        <p:spPr bwMode="auto">
          <a:xfrm>
            <a:off x="3987468" y="510228"/>
            <a:ext cx="1103313" cy="247650"/>
          </a:xfrm>
          <a:prstGeom prst="rect">
            <a:avLst/>
          </a:prstGeom>
          <a:noFill/>
          <a:ln w="9525">
            <a:noFill/>
            <a:miter lim="800000"/>
            <a:headEnd/>
            <a:tailEnd/>
          </a:ln>
        </p:spPr>
        <p:txBody>
          <a:bodyPr wrap="none" lIns="92075" tIns="46038" rIns="92075" bIns="46038">
            <a:spAutoFit/>
          </a:bodyPr>
          <a:lstStyle/>
          <a:p>
            <a:pPr algn="ctr" eaLnBrk="0" hangingPunct="0"/>
            <a:r>
              <a:rPr lang="en-US" sz="1000" b="0" dirty="0"/>
              <a:t>12 MARCH 2012</a:t>
            </a:r>
          </a:p>
        </p:txBody>
      </p:sp>
      <p:sp>
        <p:nvSpPr>
          <p:cNvPr id="6" name="Rectangle 2065"/>
          <p:cNvSpPr>
            <a:spLocks noChangeArrowheads="1"/>
          </p:cNvSpPr>
          <p:nvPr/>
        </p:nvSpPr>
        <p:spPr bwMode="auto">
          <a:xfrm>
            <a:off x="5543550" y="514350"/>
            <a:ext cx="990600" cy="247650"/>
          </a:xfrm>
          <a:prstGeom prst="rect">
            <a:avLst/>
          </a:prstGeom>
          <a:noFill/>
          <a:ln w="9525">
            <a:noFill/>
            <a:miter lim="800000"/>
            <a:headEnd/>
            <a:tailEnd/>
          </a:ln>
        </p:spPr>
        <p:txBody>
          <a:bodyPr lIns="92075" tIns="46038" rIns="92075" bIns="46038">
            <a:spAutoFit/>
          </a:bodyPr>
          <a:lstStyle/>
          <a:p>
            <a:pPr eaLnBrk="0" hangingPunct="0"/>
            <a:r>
              <a:rPr lang="en-US" sz="1000" dirty="0"/>
              <a:t>       </a:t>
            </a:r>
            <a:r>
              <a:rPr lang="en-US" sz="1000" b="0" dirty="0" smtClean="0"/>
              <a:t>2 OF 15</a:t>
            </a:r>
            <a:endParaRPr lang="en-US" sz="1000" b="0"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060"/>
          <p:cNvSpPr>
            <a:spLocks noChangeArrowheads="1"/>
          </p:cNvSpPr>
          <p:nvPr/>
        </p:nvSpPr>
        <p:spPr bwMode="auto">
          <a:xfrm>
            <a:off x="297171" y="1665360"/>
            <a:ext cx="5454650" cy="7941278"/>
          </a:xfrm>
          <a:prstGeom prst="rect">
            <a:avLst/>
          </a:prstGeom>
          <a:noFill/>
          <a:ln w="9525">
            <a:noFill/>
            <a:miter lim="800000"/>
            <a:headEnd/>
            <a:tailEnd/>
          </a:ln>
        </p:spPr>
        <p:txBody>
          <a:bodyPr wrap="square" lIns="92075" tIns="46038" rIns="92075" bIns="46038">
            <a:spAutoFit/>
          </a:bodyPr>
          <a:lstStyle/>
          <a:p>
            <a:pPr lvl="0"/>
            <a:r>
              <a:rPr lang="en-US" sz="1000" b="0" dirty="0"/>
              <a:t> </a:t>
            </a:r>
            <a:r>
              <a:rPr lang="en-US" sz="1000" dirty="0" smtClean="0"/>
              <a:t>GENERAL				 				</a:t>
            </a:r>
          </a:p>
          <a:p>
            <a:r>
              <a:rPr lang="en-US" sz="1000" dirty="0" smtClean="0"/>
              <a:t> </a:t>
            </a:r>
          </a:p>
          <a:p>
            <a:pPr marL="685800" lvl="1" indent="-228600">
              <a:buFont typeface="+mj-lt"/>
              <a:buAutoNum type="arabicPeriod"/>
            </a:pPr>
            <a:r>
              <a:rPr lang="en-US" sz="1000" dirty="0" smtClean="0"/>
              <a:t>  </a:t>
            </a:r>
            <a:r>
              <a:rPr lang="en-US" sz="1000" b="0" dirty="0" smtClean="0"/>
              <a:t>Does the commander understand Command Supply  Discipline Program:  (CSDP)?</a:t>
            </a:r>
          </a:p>
          <a:p>
            <a:r>
              <a:rPr lang="en-US" sz="1000" b="0" dirty="0" smtClean="0"/>
              <a:t>          	(AR 735-5, </a:t>
            </a:r>
            <a:r>
              <a:rPr lang="en-US" sz="1000" b="0" dirty="0" err="1" smtClean="0"/>
              <a:t>para</a:t>
            </a:r>
            <a:r>
              <a:rPr lang="en-US" sz="1000" b="0" dirty="0" smtClean="0"/>
              <a:t> 11-5)</a:t>
            </a:r>
          </a:p>
          <a:p>
            <a:r>
              <a:rPr lang="en-US" sz="1000" b="0" dirty="0" smtClean="0"/>
              <a:t> </a:t>
            </a:r>
          </a:p>
          <a:p>
            <a:pPr lvl="1"/>
            <a:r>
              <a:rPr lang="en-US" sz="1000" b="0" dirty="0" smtClean="0"/>
              <a:t> 2.      Has the commander ensured all supply personnel understand CSDP?</a:t>
            </a:r>
          </a:p>
          <a:p>
            <a:r>
              <a:rPr lang="en-US" sz="1000" b="0" dirty="0" smtClean="0"/>
              <a:t>	          (AR 735-5, </a:t>
            </a:r>
            <a:r>
              <a:rPr lang="en-US" sz="1000" b="0" dirty="0" err="1" smtClean="0"/>
              <a:t>para</a:t>
            </a:r>
            <a:r>
              <a:rPr lang="en-US" sz="1000" b="0" dirty="0" smtClean="0"/>
              <a:t> 11-1)</a:t>
            </a:r>
          </a:p>
          <a:p>
            <a:r>
              <a:rPr lang="en-US" sz="1000" b="0" dirty="0" smtClean="0"/>
              <a:t> </a:t>
            </a:r>
          </a:p>
          <a:p>
            <a:r>
              <a:rPr lang="en-US" sz="1000" b="0" dirty="0" smtClean="0"/>
              <a:t>                3.     Does the supply sergeant know where to find CSDP?</a:t>
            </a:r>
          </a:p>
          <a:p>
            <a:r>
              <a:rPr lang="en-US" sz="1000" b="0" dirty="0" smtClean="0"/>
              <a:t>	           (AR 735-5, chapter 11 and AR 710-2, appendix b)</a:t>
            </a:r>
          </a:p>
          <a:p>
            <a:r>
              <a:rPr lang="en-US" sz="1000" b="0" dirty="0" smtClean="0"/>
              <a:t> </a:t>
            </a:r>
          </a:p>
          <a:p>
            <a:r>
              <a:rPr lang="en-US" sz="1000" b="0" dirty="0" smtClean="0"/>
              <a:t>                4.  Does the commander understand different types of  property responsibility?</a:t>
            </a:r>
          </a:p>
          <a:p>
            <a:r>
              <a:rPr lang="en-US" sz="1000" b="0" dirty="0" smtClean="0"/>
              <a:t>	            (AR 710-2, </a:t>
            </a:r>
            <a:r>
              <a:rPr lang="en-US" sz="1000" b="0" dirty="0" err="1" smtClean="0"/>
              <a:t>para</a:t>
            </a:r>
            <a:r>
              <a:rPr lang="en-US" sz="1000" b="0" dirty="0" smtClean="0"/>
              <a:t> 2-10)</a:t>
            </a:r>
          </a:p>
          <a:p>
            <a:r>
              <a:rPr lang="en-US" sz="1000" b="0" dirty="0" smtClean="0"/>
              <a:t> </a:t>
            </a:r>
          </a:p>
          <a:p>
            <a:r>
              <a:rPr lang="en-US" sz="1000" b="0" dirty="0" smtClean="0"/>
              <a:t>                5.  Does the supply sergeant understand different types of 	 property responsibility?</a:t>
            </a:r>
          </a:p>
          <a:p>
            <a:r>
              <a:rPr lang="en-US" sz="1000" b="0" dirty="0" smtClean="0"/>
              <a:t>	            (AR 710-2, </a:t>
            </a:r>
            <a:r>
              <a:rPr lang="en-US" sz="1000" b="0" dirty="0" err="1" smtClean="0"/>
              <a:t>para</a:t>
            </a:r>
            <a:r>
              <a:rPr lang="en-US" sz="1000" b="0" dirty="0" smtClean="0"/>
              <a:t> 2-10)</a:t>
            </a:r>
          </a:p>
          <a:p>
            <a:r>
              <a:rPr lang="en-US" sz="1000" b="0" dirty="0" smtClean="0"/>
              <a:t> </a:t>
            </a:r>
          </a:p>
          <a:p>
            <a:pPr lvl="0"/>
            <a:r>
              <a:rPr lang="en-US" sz="1000" b="0" dirty="0" smtClean="0"/>
              <a:t>                6.  Are sufficient storage bins or cabinets available for equipment, supplies, and 	publications?</a:t>
            </a:r>
          </a:p>
          <a:p>
            <a:r>
              <a:rPr lang="en-US" sz="1000" b="0" dirty="0" smtClean="0"/>
              <a:t> </a:t>
            </a:r>
          </a:p>
          <a:p>
            <a:r>
              <a:rPr lang="en-US" sz="1000" b="0" dirty="0" smtClean="0"/>
              <a:t>               7.   Is there a secure storage area for supplies and equipment?		</a:t>
            </a:r>
          </a:p>
          <a:p>
            <a:r>
              <a:rPr lang="en-US" sz="1000" dirty="0" smtClean="0"/>
              <a:t> </a:t>
            </a:r>
          </a:p>
          <a:p>
            <a:r>
              <a:rPr lang="en-US" sz="1000" dirty="0" smtClean="0"/>
              <a:t>               8</a:t>
            </a:r>
            <a:r>
              <a:rPr lang="en-US" sz="1000" b="0" dirty="0" smtClean="0"/>
              <a:t>.    Is there a key control system for the supply room keys?</a:t>
            </a:r>
            <a:r>
              <a:rPr lang="en-US" sz="1000" dirty="0" smtClean="0"/>
              <a:t>			</a:t>
            </a:r>
          </a:p>
          <a:p>
            <a:r>
              <a:rPr lang="en-US" sz="1000" dirty="0" smtClean="0"/>
              <a:t> </a:t>
            </a:r>
          </a:p>
          <a:p>
            <a:r>
              <a:rPr lang="en-US" sz="1000" dirty="0" smtClean="0"/>
              <a:t>II.  CLASS I BASIC LOAD MANAGEMENT (As applicable to each unit)</a:t>
            </a:r>
          </a:p>
          <a:p>
            <a:r>
              <a:rPr lang="en-US" sz="1000" dirty="0" smtClean="0"/>
              <a:t> </a:t>
            </a:r>
          </a:p>
          <a:p>
            <a:r>
              <a:rPr lang="en-US" sz="1000" dirty="0" smtClean="0"/>
              <a:t>               1.  </a:t>
            </a:r>
            <a:r>
              <a:rPr lang="en-US" sz="1000" b="0" dirty="0" smtClean="0"/>
              <a:t>Does the unit have a three-day supply of Meals, Ready to Eat (MREs) on hand based  	on MTOE?  (U.S. </a:t>
            </a:r>
            <a:r>
              <a:rPr lang="en-US" sz="1000" b="0" dirty="0" err="1" smtClean="0"/>
              <a:t>Reg</a:t>
            </a:r>
            <a:r>
              <a:rPr lang="en-US" sz="1000" b="0" dirty="0" smtClean="0"/>
              <a:t> 710-64, </a:t>
            </a:r>
            <a:r>
              <a:rPr lang="en-US" sz="1000" b="0" dirty="0" err="1" smtClean="0"/>
              <a:t>para</a:t>
            </a:r>
            <a:r>
              <a:rPr lang="en-US" sz="1000" b="0" dirty="0" smtClean="0"/>
              <a:t> 5a)</a:t>
            </a:r>
          </a:p>
          <a:p>
            <a:r>
              <a:rPr lang="en-US" sz="1000" b="0" dirty="0" smtClean="0"/>
              <a:t> </a:t>
            </a:r>
          </a:p>
          <a:p>
            <a:r>
              <a:rPr lang="en-US" sz="1000" b="0" dirty="0" smtClean="0"/>
              <a:t>               2.  Are all MRE’s condition code B or C for immediate  consumption separated from the 	UBL?   (U.S. </a:t>
            </a:r>
            <a:r>
              <a:rPr lang="en-US" sz="1000" b="0" dirty="0" err="1" smtClean="0"/>
              <a:t>Reg</a:t>
            </a:r>
            <a:r>
              <a:rPr lang="en-US" sz="1000" b="0" dirty="0" smtClean="0"/>
              <a:t> 710-64, </a:t>
            </a:r>
            <a:r>
              <a:rPr lang="en-US" sz="1000" b="0" dirty="0" err="1" smtClean="0"/>
              <a:t>para</a:t>
            </a:r>
            <a:r>
              <a:rPr lang="en-US" sz="1000" b="0" dirty="0" smtClean="0"/>
              <a:t> 11c)</a:t>
            </a:r>
          </a:p>
          <a:p>
            <a:r>
              <a:rPr lang="en-US" sz="1000" b="0" dirty="0" smtClean="0"/>
              <a:t> </a:t>
            </a:r>
          </a:p>
          <a:p>
            <a:r>
              <a:rPr lang="en-US" sz="1000" b="0" dirty="0" smtClean="0"/>
              <a:t>               3.  Has the basic load been rotated within the past year?		</a:t>
            </a:r>
          </a:p>
          <a:p>
            <a:r>
              <a:rPr lang="en-US" sz="1000" b="0" dirty="0" smtClean="0"/>
              <a:t>	             (U.S. </a:t>
            </a:r>
            <a:r>
              <a:rPr lang="en-US" sz="1000" b="0" dirty="0" err="1" smtClean="0"/>
              <a:t>Reg</a:t>
            </a:r>
            <a:r>
              <a:rPr lang="en-US" sz="1000" b="0" dirty="0" smtClean="0"/>
              <a:t> 710-64, </a:t>
            </a:r>
            <a:r>
              <a:rPr lang="en-US" sz="1000" b="0" dirty="0" err="1" smtClean="0"/>
              <a:t>para</a:t>
            </a:r>
            <a:r>
              <a:rPr lang="en-US" sz="1000" b="0" dirty="0" smtClean="0"/>
              <a:t> 10)</a:t>
            </a:r>
          </a:p>
          <a:p>
            <a:r>
              <a:rPr lang="en-US" sz="1000" b="0" dirty="0" smtClean="0"/>
              <a:t> </a:t>
            </a:r>
          </a:p>
          <a:p>
            <a:r>
              <a:rPr lang="en-US" sz="1000" b="0" dirty="0" smtClean="0"/>
              <a:t>               4.  Are MREs stored away from caustic substances?			             (U.S. </a:t>
            </a:r>
            <a:r>
              <a:rPr lang="en-US" sz="1000" b="0" dirty="0" err="1" smtClean="0"/>
              <a:t>Reg</a:t>
            </a:r>
            <a:r>
              <a:rPr lang="en-US" sz="1000" b="0" dirty="0" smtClean="0"/>
              <a:t> 710-64, </a:t>
            </a:r>
            <a:r>
              <a:rPr lang="en-US" sz="1000" b="0" dirty="0" err="1" smtClean="0"/>
              <a:t>para</a:t>
            </a:r>
            <a:r>
              <a:rPr lang="en-US" sz="1000" b="0" dirty="0" smtClean="0"/>
              <a:t> 11b{2})</a:t>
            </a:r>
          </a:p>
          <a:p>
            <a:r>
              <a:rPr lang="en-US" sz="1000" b="0" dirty="0" smtClean="0"/>
              <a:t> </a:t>
            </a:r>
          </a:p>
          <a:p>
            <a:r>
              <a:rPr lang="en-US" sz="1000" b="0" dirty="0" smtClean="0"/>
              <a:t>              5.  Are MREs stacked at least four inches above the floor and four inches away from   	walls?   (U.S. </a:t>
            </a:r>
            <a:r>
              <a:rPr lang="en-US" sz="1000" b="0" dirty="0" err="1" smtClean="0"/>
              <a:t>Reg</a:t>
            </a:r>
            <a:r>
              <a:rPr lang="en-US" sz="1000" b="0" dirty="0" smtClean="0"/>
              <a:t> 710-64, </a:t>
            </a:r>
            <a:r>
              <a:rPr lang="en-US" sz="1000" b="0" dirty="0" err="1" smtClean="0"/>
              <a:t>para</a:t>
            </a:r>
            <a:r>
              <a:rPr lang="en-US" sz="1000" b="0" dirty="0" smtClean="0"/>
              <a:t> 11b{1})</a:t>
            </a:r>
          </a:p>
          <a:p>
            <a:r>
              <a:rPr lang="en-US" sz="1000" b="0" dirty="0" smtClean="0"/>
              <a:t> </a:t>
            </a:r>
          </a:p>
          <a:p>
            <a:r>
              <a:rPr lang="en-US" sz="1000" b="0" dirty="0" smtClean="0"/>
              <a:t>              6.  I s there one-inch of </a:t>
            </a:r>
            <a:r>
              <a:rPr lang="en-US" sz="1000" b="0" dirty="0" err="1" smtClean="0"/>
              <a:t>dunage</a:t>
            </a:r>
            <a:r>
              <a:rPr lang="en-US" sz="1000" b="0" dirty="0" smtClean="0"/>
              <a:t> between layers of MREs?  </a:t>
            </a:r>
          </a:p>
          <a:p>
            <a:r>
              <a:rPr lang="en-US" sz="1000" b="0" dirty="0" smtClean="0"/>
              <a:t>	    (U.S. </a:t>
            </a:r>
            <a:r>
              <a:rPr lang="en-US" sz="1000" b="0" dirty="0" err="1" smtClean="0"/>
              <a:t>Reg</a:t>
            </a:r>
            <a:r>
              <a:rPr lang="en-US" sz="1000" b="0" dirty="0" smtClean="0"/>
              <a:t> 710-64, </a:t>
            </a:r>
            <a:r>
              <a:rPr lang="en-US" sz="1000" b="0" dirty="0" err="1" smtClean="0"/>
              <a:t>para</a:t>
            </a:r>
            <a:r>
              <a:rPr lang="en-US" sz="1000" b="0" dirty="0" smtClean="0"/>
              <a:t> 11b{1})</a:t>
            </a:r>
          </a:p>
          <a:p>
            <a:r>
              <a:rPr lang="en-US" sz="1000" b="0" dirty="0" smtClean="0"/>
              <a:t> </a:t>
            </a:r>
          </a:p>
          <a:p>
            <a:r>
              <a:rPr lang="en-US" sz="1000" dirty="0" smtClean="0"/>
              <a:t>.</a:t>
            </a:r>
          </a:p>
          <a:p>
            <a:r>
              <a:rPr lang="en-US" sz="1000" dirty="0" smtClean="0"/>
              <a:t> </a:t>
            </a:r>
          </a:p>
          <a:p>
            <a:r>
              <a:rPr lang="en-US" sz="1000" dirty="0" smtClean="0"/>
              <a:t/>
            </a:r>
            <a:br>
              <a:rPr lang="en-US" sz="1000" dirty="0" smtClean="0"/>
            </a:br>
            <a:r>
              <a:rPr lang="en-US" sz="1000" dirty="0" smtClean="0"/>
              <a:t> </a:t>
            </a:r>
          </a:p>
          <a:p>
            <a:pPr marL="685800" lvl="1" indent="-228600">
              <a:buFont typeface="+mj-lt"/>
              <a:buAutoNum type="arabicPeriod"/>
            </a:pPr>
            <a:endParaRPr lang="en-US" sz="1000" dirty="0"/>
          </a:p>
        </p:txBody>
      </p:sp>
      <p:sp>
        <p:nvSpPr>
          <p:cNvPr id="3" name="Rectangle 2067"/>
          <p:cNvSpPr>
            <a:spLocks noChangeArrowheads="1"/>
          </p:cNvSpPr>
          <p:nvPr/>
        </p:nvSpPr>
        <p:spPr bwMode="auto">
          <a:xfrm>
            <a:off x="1567597" y="578465"/>
            <a:ext cx="504946" cy="246863"/>
          </a:xfrm>
          <a:prstGeom prst="rect">
            <a:avLst/>
          </a:prstGeom>
          <a:noFill/>
          <a:ln w="9525">
            <a:noFill/>
            <a:miter lim="800000"/>
            <a:headEnd/>
            <a:tailEnd/>
          </a:ln>
        </p:spPr>
        <p:txBody>
          <a:bodyPr wrap="none" lIns="92075" tIns="46038" rIns="92075" bIns="46038">
            <a:spAutoFit/>
          </a:bodyPr>
          <a:lstStyle/>
          <a:p>
            <a:pPr algn="ctr" eaLnBrk="0" hangingPunct="0"/>
            <a:r>
              <a:rPr lang="en-US" sz="1000" b="0" dirty="0" smtClean="0"/>
              <a:t>CSDP</a:t>
            </a:r>
            <a:endParaRPr lang="en-US" sz="1000" b="0" dirty="0"/>
          </a:p>
        </p:txBody>
      </p:sp>
      <p:sp>
        <p:nvSpPr>
          <p:cNvPr id="4" name="Rectangle 2067"/>
          <p:cNvSpPr>
            <a:spLocks noChangeArrowheads="1"/>
          </p:cNvSpPr>
          <p:nvPr/>
        </p:nvSpPr>
        <p:spPr bwMode="auto">
          <a:xfrm>
            <a:off x="1430033" y="1099354"/>
            <a:ext cx="320602" cy="246863"/>
          </a:xfrm>
          <a:prstGeom prst="rect">
            <a:avLst/>
          </a:prstGeom>
          <a:noFill/>
          <a:ln w="9525">
            <a:noFill/>
            <a:miter lim="800000"/>
            <a:headEnd/>
            <a:tailEnd/>
          </a:ln>
        </p:spPr>
        <p:txBody>
          <a:bodyPr wrap="none" lIns="92075" tIns="46038" rIns="92075" bIns="46038">
            <a:spAutoFit/>
          </a:bodyPr>
          <a:lstStyle/>
          <a:p>
            <a:pPr algn="ctr" eaLnBrk="0" hangingPunct="0"/>
            <a:r>
              <a:rPr lang="en-US" sz="1000" b="0" dirty="0" smtClean="0"/>
              <a:t>S4</a:t>
            </a:r>
            <a:endParaRPr lang="en-US" sz="1000" b="0" dirty="0"/>
          </a:p>
        </p:txBody>
      </p:sp>
      <p:sp>
        <p:nvSpPr>
          <p:cNvPr id="5" name="Rectangle 2066"/>
          <p:cNvSpPr>
            <a:spLocks noChangeArrowheads="1"/>
          </p:cNvSpPr>
          <p:nvPr/>
        </p:nvSpPr>
        <p:spPr bwMode="auto">
          <a:xfrm>
            <a:off x="3987468" y="510228"/>
            <a:ext cx="1103313" cy="247650"/>
          </a:xfrm>
          <a:prstGeom prst="rect">
            <a:avLst/>
          </a:prstGeom>
          <a:noFill/>
          <a:ln w="9525">
            <a:noFill/>
            <a:miter lim="800000"/>
            <a:headEnd/>
            <a:tailEnd/>
          </a:ln>
        </p:spPr>
        <p:txBody>
          <a:bodyPr wrap="none" lIns="92075" tIns="46038" rIns="92075" bIns="46038">
            <a:spAutoFit/>
          </a:bodyPr>
          <a:lstStyle/>
          <a:p>
            <a:pPr algn="ctr" eaLnBrk="0" hangingPunct="0"/>
            <a:r>
              <a:rPr lang="en-US" sz="1000" b="0" dirty="0"/>
              <a:t>12 MARCH 2012</a:t>
            </a:r>
          </a:p>
        </p:txBody>
      </p:sp>
      <p:sp>
        <p:nvSpPr>
          <p:cNvPr id="6" name="Rectangle 2065"/>
          <p:cNvSpPr>
            <a:spLocks noChangeArrowheads="1"/>
          </p:cNvSpPr>
          <p:nvPr/>
        </p:nvSpPr>
        <p:spPr bwMode="auto">
          <a:xfrm>
            <a:off x="5543550" y="514350"/>
            <a:ext cx="990600" cy="247650"/>
          </a:xfrm>
          <a:prstGeom prst="rect">
            <a:avLst/>
          </a:prstGeom>
          <a:noFill/>
          <a:ln w="9525">
            <a:noFill/>
            <a:miter lim="800000"/>
            <a:headEnd/>
            <a:tailEnd/>
          </a:ln>
        </p:spPr>
        <p:txBody>
          <a:bodyPr lIns="92075" tIns="46038" rIns="92075" bIns="46038">
            <a:spAutoFit/>
          </a:bodyPr>
          <a:lstStyle/>
          <a:p>
            <a:pPr eaLnBrk="0" hangingPunct="0"/>
            <a:r>
              <a:rPr lang="en-US" sz="1000" dirty="0"/>
              <a:t>      </a:t>
            </a:r>
            <a:r>
              <a:rPr lang="en-US" sz="1000" dirty="0" smtClean="0"/>
              <a:t>3</a:t>
            </a:r>
            <a:r>
              <a:rPr lang="en-US" sz="1000" b="0" dirty="0" smtClean="0"/>
              <a:t> </a:t>
            </a:r>
            <a:r>
              <a:rPr lang="en-US" sz="1000" b="0" dirty="0"/>
              <a:t>OF </a:t>
            </a:r>
            <a:r>
              <a:rPr lang="en-US" sz="1000" b="0" dirty="0" smtClean="0"/>
              <a:t>15</a:t>
            </a:r>
            <a:endParaRPr lang="en-US" sz="1000" b="0"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060"/>
          <p:cNvSpPr>
            <a:spLocks noChangeArrowheads="1"/>
          </p:cNvSpPr>
          <p:nvPr/>
        </p:nvSpPr>
        <p:spPr bwMode="auto">
          <a:xfrm>
            <a:off x="297171" y="1665360"/>
            <a:ext cx="5454650" cy="8249054"/>
          </a:xfrm>
          <a:prstGeom prst="rect">
            <a:avLst/>
          </a:prstGeom>
          <a:noFill/>
          <a:ln w="9525">
            <a:noFill/>
            <a:miter lim="800000"/>
            <a:headEnd/>
            <a:tailEnd/>
          </a:ln>
        </p:spPr>
        <p:txBody>
          <a:bodyPr wrap="square" lIns="92075" tIns="46038" rIns="92075" bIns="46038">
            <a:spAutoFit/>
          </a:bodyPr>
          <a:lstStyle/>
          <a:p>
            <a:pPr lvl="1"/>
            <a:r>
              <a:rPr lang="en-US" sz="1000" dirty="0" smtClean="0"/>
              <a:t> 7.  </a:t>
            </a:r>
            <a:r>
              <a:rPr lang="en-US" sz="1000" b="0" dirty="0" smtClean="0"/>
              <a:t>Are MREs stacked to provide aisles at least 12 </a:t>
            </a:r>
            <a:r>
              <a:rPr lang="en-US" sz="1000" b="0" dirty="0" err="1" smtClean="0"/>
              <a:t>incheswide</a:t>
            </a:r>
            <a:r>
              <a:rPr lang="en-US" sz="1000" b="0" dirty="0" smtClean="0"/>
              <a:t> between every two pallets?</a:t>
            </a:r>
          </a:p>
          <a:p>
            <a:r>
              <a:rPr lang="en-US" sz="1000" b="0" dirty="0" smtClean="0"/>
              <a:t>         	     (U.S. </a:t>
            </a:r>
            <a:r>
              <a:rPr lang="en-US" sz="1000" b="0" dirty="0" err="1" smtClean="0"/>
              <a:t>Reg</a:t>
            </a:r>
            <a:r>
              <a:rPr lang="en-US" sz="1000" b="0" dirty="0" smtClean="0"/>
              <a:t> 710-64, </a:t>
            </a:r>
            <a:r>
              <a:rPr lang="en-US" sz="1000" b="0" dirty="0" err="1" smtClean="0"/>
              <a:t>para</a:t>
            </a:r>
            <a:r>
              <a:rPr lang="en-US" sz="1000" b="0" dirty="0" smtClean="0"/>
              <a:t> 11b{3})</a:t>
            </a:r>
          </a:p>
          <a:p>
            <a:r>
              <a:rPr lang="en-US" sz="1000" b="0" dirty="0" smtClean="0"/>
              <a:t> </a:t>
            </a:r>
          </a:p>
          <a:p>
            <a:r>
              <a:rPr lang="en-US" sz="1000" b="0" dirty="0" smtClean="0"/>
              <a:t>               8.  Are MREs stored with packing information facing out  for easy identification?	      (U.S. </a:t>
            </a:r>
            <a:r>
              <a:rPr lang="en-US" sz="1000" b="0" dirty="0" err="1" smtClean="0"/>
              <a:t>Reg</a:t>
            </a:r>
            <a:r>
              <a:rPr lang="en-US" sz="1000" b="0" dirty="0" smtClean="0"/>
              <a:t> 710-64, </a:t>
            </a:r>
            <a:r>
              <a:rPr lang="en-US" sz="1000" b="0" dirty="0" err="1" smtClean="0"/>
              <a:t>para</a:t>
            </a:r>
            <a:r>
              <a:rPr lang="en-US" sz="1000" b="0" dirty="0" smtClean="0"/>
              <a:t> 11b{6})</a:t>
            </a:r>
          </a:p>
          <a:p>
            <a:r>
              <a:rPr lang="en-US" sz="1000" b="0" dirty="0" smtClean="0"/>
              <a:t> </a:t>
            </a:r>
          </a:p>
          <a:p>
            <a:r>
              <a:rPr lang="en-US" sz="1000" b="0" dirty="0" smtClean="0"/>
              <a:t>                9.Are MREs stored in a cool, dry location secured against theft?</a:t>
            </a:r>
          </a:p>
          <a:p>
            <a:r>
              <a:rPr lang="en-US" sz="1000" b="0" dirty="0" smtClean="0"/>
              <a:t>	      (U.S. </a:t>
            </a:r>
            <a:r>
              <a:rPr lang="en-US" sz="1000" b="0" dirty="0" err="1" smtClean="0"/>
              <a:t>Reg</a:t>
            </a:r>
            <a:r>
              <a:rPr lang="en-US" sz="1000" b="0" dirty="0" smtClean="0"/>
              <a:t> 710-64, </a:t>
            </a:r>
            <a:r>
              <a:rPr lang="en-US" sz="1000" b="0" dirty="0" err="1" smtClean="0"/>
              <a:t>para</a:t>
            </a:r>
            <a:r>
              <a:rPr lang="en-US" sz="1000" b="0" dirty="0" smtClean="0"/>
              <a:t> 11a{2} and 11b{2})</a:t>
            </a:r>
          </a:p>
          <a:p>
            <a:r>
              <a:rPr lang="en-US" sz="1000" b="0" dirty="0" smtClean="0"/>
              <a:t>  </a:t>
            </a:r>
          </a:p>
          <a:p>
            <a:r>
              <a:rPr lang="en-US" sz="1000" b="0" dirty="0" smtClean="0"/>
              <a:t>               10.  Has a veterinary inspection been conducted within the last six months?</a:t>
            </a:r>
          </a:p>
          <a:p>
            <a:r>
              <a:rPr lang="en-US" sz="1000" b="0" dirty="0" smtClean="0"/>
              <a:t>	      (U.S. </a:t>
            </a:r>
            <a:r>
              <a:rPr lang="en-US" sz="1000" b="0" dirty="0" err="1" smtClean="0"/>
              <a:t>Reg</a:t>
            </a:r>
            <a:r>
              <a:rPr lang="en-US" sz="1000" b="0" dirty="0" smtClean="0"/>
              <a:t> 710-64, </a:t>
            </a:r>
            <a:r>
              <a:rPr lang="en-US" sz="1000" b="0" dirty="0" err="1" smtClean="0"/>
              <a:t>para</a:t>
            </a:r>
            <a:r>
              <a:rPr lang="en-US" sz="1000" b="0" dirty="0" smtClean="0"/>
              <a:t> 12a)</a:t>
            </a:r>
          </a:p>
          <a:p>
            <a:r>
              <a:rPr lang="en-US" sz="1000" b="0" dirty="0" smtClean="0"/>
              <a:t> </a:t>
            </a:r>
          </a:p>
          <a:p>
            <a:r>
              <a:rPr lang="en-US" sz="1000" b="0" dirty="0" smtClean="0"/>
              <a:t>                11.  Has the commander appointed an inspector of unit basic load (UBL on orders?</a:t>
            </a:r>
          </a:p>
          <a:p>
            <a:r>
              <a:rPr lang="en-US" sz="1000" b="0" dirty="0" smtClean="0"/>
              <a:t>                                   (U.S. </a:t>
            </a:r>
            <a:r>
              <a:rPr lang="en-US" sz="1000" b="0" dirty="0" err="1" smtClean="0"/>
              <a:t>Reg</a:t>
            </a:r>
            <a:r>
              <a:rPr lang="en-US" sz="1000" b="0" dirty="0" smtClean="0"/>
              <a:t> 710-64, </a:t>
            </a:r>
            <a:r>
              <a:rPr lang="en-US" sz="1000" b="0" dirty="0" err="1" smtClean="0"/>
              <a:t>para</a:t>
            </a:r>
            <a:r>
              <a:rPr lang="en-US" sz="1000" b="0" dirty="0" smtClean="0"/>
              <a:t> 12c, d)</a:t>
            </a:r>
          </a:p>
          <a:p>
            <a:r>
              <a:rPr lang="en-US" sz="1000" dirty="0" smtClean="0"/>
              <a:t> </a:t>
            </a:r>
          </a:p>
          <a:p>
            <a:r>
              <a:rPr lang="en-US" sz="1000" dirty="0" smtClean="0"/>
              <a:t>III.   REQUESTING AND RECEIVING SUPPLIES</a:t>
            </a:r>
          </a:p>
          <a:p>
            <a:r>
              <a:rPr lang="en-US" sz="1000" dirty="0" smtClean="0"/>
              <a:t> </a:t>
            </a:r>
          </a:p>
          <a:p>
            <a:r>
              <a:rPr lang="en-US" sz="1000" dirty="0" smtClean="0"/>
              <a:t>                 1</a:t>
            </a:r>
            <a:r>
              <a:rPr lang="en-US" sz="1000" b="0" dirty="0" smtClean="0"/>
              <a:t>.  Does the unit maintain the Class expendable/durable register according to AR 710-	2?  (DA Pam 710-2-1, </a:t>
            </a:r>
            <a:r>
              <a:rPr lang="en-US" sz="1000" b="0" dirty="0" err="1" smtClean="0"/>
              <a:t>para</a:t>
            </a:r>
            <a:r>
              <a:rPr lang="en-US" sz="1000" b="0" dirty="0" smtClean="0"/>
              <a:t> 2-19)</a:t>
            </a:r>
          </a:p>
          <a:p>
            <a:r>
              <a:rPr lang="en-US" sz="1000" b="0" dirty="0" smtClean="0"/>
              <a:t> </a:t>
            </a:r>
          </a:p>
          <a:p>
            <a:r>
              <a:rPr lang="en-US" sz="1000" b="0" dirty="0" smtClean="0"/>
              <a:t>                 2.  Does the unit conduct monthly reconciliation validation?</a:t>
            </a:r>
          </a:p>
          <a:p>
            <a:r>
              <a:rPr lang="en-US" sz="1000" b="0" dirty="0" smtClean="0"/>
              <a:t>                                   (DA Pam 710-2-1, </a:t>
            </a:r>
            <a:r>
              <a:rPr lang="en-US" sz="1000" b="0" dirty="0" err="1" smtClean="0"/>
              <a:t>para</a:t>
            </a:r>
            <a:r>
              <a:rPr lang="en-US" sz="1000" b="0" dirty="0" smtClean="0"/>
              <a:t> 2-27e, f, and </a:t>
            </a:r>
            <a:r>
              <a:rPr lang="en-US" sz="1000" b="0" dirty="0" err="1" smtClean="0"/>
              <a:t>i</a:t>
            </a:r>
            <a:r>
              <a:rPr lang="en-US" sz="1000" b="0" dirty="0" smtClean="0"/>
              <a:t>)</a:t>
            </a:r>
          </a:p>
          <a:p>
            <a:r>
              <a:rPr lang="en-US" sz="1000" b="0" dirty="0" smtClean="0"/>
              <a:t> </a:t>
            </a:r>
          </a:p>
          <a:p>
            <a:r>
              <a:rPr lang="en-US" sz="1000" b="0" dirty="0" smtClean="0"/>
              <a:t>                 3.  Does the unit submit cancellation request for items that are  no longer needed?</a:t>
            </a:r>
          </a:p>
          <a:p>
            <a:r>
              <a:rPr lang="en-US" sz="1000" b="0" dirty="0" smtClean="0"/>
              <a:t>                                  (DA Pam 710-2-1, </a:t>
            </a:r>
            <a:r>
              <a:rPr lang="en-US" sz="1000" b="0" dirty="0" err="1" smtClean="0"/>
              <a:t>para</a:t>
            </a:r>
            <a:r>
              <a:rPr lang="en-US" sz="1000" b="0" dirty="0" smtClean="0"/>
              <a:t> 2-25)</a:t>
            </a:r>
          </a:p>
          <a:p>
            <a:r>
              <a:rPr lang="en-US" sz="1000" b="0" dirty="0" smtClean="0"/>
              <a:t> </a:t>
            </a:r>
          </a:p>
          <a:p>
            <a:r>
              <a:rPr lang="en-US" sz="1000" b="0" dirty="0" smtClean="0"/>
              <a:t>                 4.  Does the unit maintain a copy of DA Form 1687 (Notice of Delegation of Authority 	      Receipt for Supplies) for all classes of supply?</a:t>
            </a:r>
          </a:p>
          <a:p>
            <a:r>
              <a:rPr lang="en-US" sz="1000" b="0" dirty="0" smtClean="0"/>
              <a:t>                                  (DA Pam 710-2-1, chapter 2, </a:t>
            </a:r>
            <a:r>
              <a:rPr lang="en-US" sz="1000" b="0" dirty="0" err="1" smtClean="0"/>
              <a:t>para</a:t>
            </a:r>
            <a:r>
              <a:rPr lang="en-US" sz="1000" b="0" dirty="0" smtClean="0"/>
              <a:t> 2-28b, d)</a:t>
            </a:r>
          </a:p>
          <a:p>
            <a:r>
              <a:rPr lang="en-US" sz="1000" b="0" dirty="0" smtClean="0"/>
              <a:t> </a:t>
            </a:r>
          </a:p>
          <a:p>
            <a:r>
              <a:rPr lang="en-US" sz="1000" b="0" dirty="0" smtClean="0"/>
              <a:t>                 5.  Does the unit maintain a due-in status file for expendable/durable items?</a:t>
            </a:r>
          </a:p>
          <a:p>
            <a:r>
              <a:rPr lang="en-US" sz="1000" b="0" dirty="0" smtClean="0"/>
              <a:t>                                  (DA Pam 710-2-1, </a:t>
            </a:r>
            <a:r>
              <a:rPr lang="en-US" sz="1000" b="0" dirty="0" err="1" smtClean="0"/>
              <a:t>para</a:t>
            </a:r>
            <a:r>
              <a:rPr lang="en-US" sz="1000" b="0" dirty="0" smtClean="0"/>
              <a:t> 2-21)</a:t>
            </a:r>
          </a:p>
          <a:p>
            <a:r>
              <a:rPr lang="en-US" sz="1000" b="0" dirty="0" smtClean="0"/>
              <a:t> </a:t>
            </a:r>
          </a:p>
          <a:p>
            <a:r>
              <a:rPr lang="en-US" sz="1000" b="0" dirty="0" smtClean="0"/>
              <a:t>                 6.  Are priority designators being misused?		</a:t>
            </a:r>
          </a:p>
          <a:p>
            <a:r>
              <a:rPr lang="en-US" sz="1000" b="0" dirty="0" smtClean="0"/>
              <a:t>                                 (DA Pam 710-2-1, </a:t>
            </a:r>
            <a:r>
              <a:rPr lang="en-US" sz="1000" b="0" dirty="0" err="1" smtClean="0"/>
              <a:t>para</a:t>
            </a:r>
            <a:r>
              <a:rPr lang="en-US" sz="1000" b="0" dirty="0" smtClean="0"/>
              <a:t> 2-3c)	</a:t>
            </a:r>
          </a:p>
          <a:p>
            <a:r>
              <a:rPr lang="en-US" sz="1000" b="0" dirty="0" smtClean="0"/>
              <a:t> </a:t>
            </a:r>
          </a:p>
          <a:p>
            <a:r>
              <a:rPr lang="en-US" sz="1000" b="0" dirty="0" smtClean="0"/>
              <a:t>                 7.  Has the PBO designated by informal memorandum with unit/activity authorized to                           	      request expendable/durable supplies?  </a:t>
            </a:r>
          </a:p>
          <a:p>
            <a:r>
              <a:rPr lang="en-US" sz="1000" b="0" dirty="0" smtClean="0"/>
              <a:t>                                  (DA Pam 710-2-1, </a:t>
            </a:r>
            <a:r>
              <a:rPr lang="en-US" sz="1000" b="0" dirty="0" err="1" smtClean="0"/>
              <a:t>para</a:t>
            </a:r>
            <a:r>
              <a:rPr lang="en-US" sz="1000" b="0" dirty="0" smtClean="0"/>
              <a:t> 2-19).</a:t>
            </a:r>
          </a:p>
          <a:p>
            <a:endParaRPr lang="en-US" sz="1000" b="0" dirty="0" smtClean="0"/>
          </a:p>
          <a:p>
            <a:r>
              <a:rPr lang="en-US" sz="1000" b="0" dirty="0" smtClean="0"/>
              <a:t>                 8.  Is the commander or designated representative reviewing  all requests with UND               	      “A” or “B”?  </a:t>
            </a:r>
          </a:p>
          <a:p>
            <a:r>
              <a:rPr lang="en-US" sz="1000" b="0" dirty="0" smtClean="0"/>
              <a:t>	      (AR 710-2, </a:t>
            </a:r>
            <a:r>
              <a:rPr lang="en-US" sz="1000" b="0" dirty="0" err="1" smtClean="0"/>
              <a:t>para</a:t>
            </a:r>
            <a:r>
              <a:rPr lang="en-US" sz="1000" b="0" dirty="0" smtClean="0"/>
              <a:t> 2-6d; AR 725-50, </a:t>
            </a:r>
            <a:r>
              <a:rPr lang="en-US" sz="1000" b="0" dirty="0" err="1" smtClean="0"/>
              <a:t>para</a:t>
            </a:r>
            <a:r>
              <a:rPr lang="en-US" sz="1000" b="0" dirty="0" smtClean="0"/>
              <a:t> 1-10c)</a:t>
            </a:r>
          </a:p>
          <a:p>
            <a:r>
              <a:rPr lang="en-US" sz="1000" b="0" dirty="0" smtClean="0"/>
              <a:t> </a:t>
            </a:r>
          </a:p>
          <a:p>
            <a:r>
              <a:rPr lang="en-US" sz="1000" b="0" dirty="0" smtClean="0"/>
              <a:t>                 9.  Are requests for training ammunition submitted in advance to permit timely           	      delivery per required delivery date?</a:t>
            </a:r>
          </a:p>
          <a:p>
            <a:r>
              <a:rPr lang="en-US" sz="1000" b="0" dirty="0" smtClean="0"/>
              <a:t> 	      (AR 710-2, </a:t>
            </a:r>
            <a:r>
              <a:rPr lang="en-US" sz="1000" b="0" dirty="0" err="1" smtClean="0"/>
              <a:t>para</a:t>
            </a:r>
            <a:r>
              <a:rPr lang="en-US" sz="1000" b="0" dirty="0" smtClean="0"/>
              <a:t> 2-6f)</a:t>
            </a:r>
          </a:p>
          <a:p>
            <a:r>
              <a:rPr lang="en-US" sz="1000" b="0" dirty="0" smtClean="0"/>
              <a:t> </a:t>
            </a:r>
          </a:p>
          <a:p>
            <a:r>
              <a:rPr lang="en-US" sz="1000" dirty="0" smtClean="0"/>
              <a:t/>
            </a:r>
            <a:br>
              <a:rPr lang="en-US" sz="1000" dirty="0" smtClean="0"/>
            </a:br>
            <a:r>
              <a:rPr lang="en-US" sz="1000" dirty="0" smtClean="0"/>
              <a:t> </a:t>
            </a:r>
          </a:p>
          <a:p>
            <a:pPr marL="685800" lvl="1" indent="-228600">
              <a:buFont typeface="+mj-lt"/>
              <a:buAutoNum type="arabicPeriod"/>
            </a:pPr>
            <a:endParaRPr lang="en-US" sz="1000" dirty="0"/>
          </a:p>
        </p:txBody>
      </p:sp>
      <p:sp>
        <p:nvSpPr>
          <p:cNvPr id="3" name="Rectangle 2067"/>
          <p:cNvSpPr>
            <a:spLocks noChangeArrowheads="1"/>
          </p:cNvSpPr>
          <p:nvPr/>
        </p:nvSpPr>
        <p:spPr bwMode="auto">
          <a:xfrm>
            <a:off x="1567597" y="578465"/>
            <a:ext cx="504946" cy="246863"/>
          </a:xfrm>
          <a:prstGeom prst="rect">
            <a:avLst/>
          </a:prstGeom>
          <a:noFill/>
          <a:ln w="9525">
            <a:noFill/>
            <a:miter lim="800000"/>
            <a:headEnd/>
            <a:tailEnd/>
          </a:ln>
        </p:spPr>
        <p:txBody>
          <a:bodyPr wrap="none" lIns="92075" tIns="46038" rIns="92075" bIns="46038">
            <a:spAutoFit/>
          </a:bodyPr>
          <a:lstStyle/>
          <a:p>
            <a:pPr algn="ctr" eaLnBrk="0" hangingPunct="0"/>
            <a:r>
              <a:rPr lang="en-US" sz="1000" b="0" dirty="0" smtClean="0"/>
              <a:t>CSDP</a:t>
            </a:r>
            <a:endParaRPr lang="en-US" sz="1000" b="0" dirty="0"/>
          </a:p>
        </p:txBody>
      </p:sp>
      <p:sp>
        <p:nvSpPr>
          <p:cNvPr id="4" name="Rectangle 2067"/>
          <p:cNvSpPr>
            <a:spLocks noChangeArrowheads="1"/>
          </p:cNvSpPr>
          <p:nvPr/>
        </p:nvSpPr>
        <p:spPr bwMode="auto">
          <a:xfrm>
            <a:off x="1430033" y="1099354"/>
            <a:ext cx="320602" cy="246863"/>
          </a:xfrm>
          <a:prstGeom prst="rect">
            <a:avLst/>
          </a:prstGeom>
          <a:noFill/>
          <a:ln w="9525">
            <a:noFill/>
            <a:miter lim="800000"/>
            <a:headEnd/>
            <a:tailEnd/>
          </a:ln>
        </p:spPr>
        <p:txBody>
          <a:bodyPr wrap="none" lIns="92075" tIns="46038" rIns="92075" bIns="46038">
            <a:spAutoFit/>
          </a:bodyPr>
          <a:lstStyle/>
          <a:p>
            <a:pPr algn="ctr" eaLnBrk="0" hangingPunct="0"/>
            <a:r>
              <a:rPr lang="en-US" sz="1000" b="0" dirty="0" smtClean="0"/>
              <a:t>S4</a:t>
            </a:r>
            <a:endParaRPr lang="en-US" sz="1000" b="0" dirty="0"/>
          </a:p>
        </p:txBody>
      </p:sp>
      <p:sp>
        <p:nvSpPr>
          <p:cNvPr id="5" name="Rectangle 2066"/>
          <p:cNvSpPr>
            <a:spLocks noChangeArrowheads="1"/>
          </p:cNvSpPr>
          <p:nvPr/>
        </p:nvSpPr>
        <p:spPr bwMode="auto">
          <a:xfrm>
            <a:off x="3987468" y="510228"/>
            <a:ext cx="1103313" cy="247650"/>
          </a:xfrm>
          <a:prstGeom prst="rect">
            <a:avLst/>
          </a:prstGeom>
          <a:noFill/>
          <a:ln w="9525">
            <a:noFill/>
            <a:miter lim="800000"/>
            <a:headEnd/>
            <a:tailEnd/>
          </a:ln>
        </p:spPr>
        <p:txBody>
          <a:bodyPr wrap="none" lIns="92075" tIns="46038" rIns="92075" bIns="46038">
            <a:spAutoFit/>
          </a:bodyPr>
          <a:lstStyle/>
          <a:p>
            <a:pPr algn="ctr" eaLnBrk="0" hangingPunct="0"/>
            <a:r>
              <a:rPr lang="en-US" sz="1000" b="0" dirty="0"/>
              <a:t>12 MARCH 2012</a:t>
            </a:r>
          </a:p>
        </p:txBody>
      </p:sp>
      <p:sp>
        <p:nvSpPr>
          <p:cNvPr id="6" name="Rectangle 2065"/>
          <p:cNvSpPr>
            <a:spLocks noChangeArrowheads="1"/>
          </p:cNvSpPr>
          <p:nvPr/>
        </p:nvSpPr>
        <p:spPr bwMode="auto">
          <a:xfrm>
            <a:off x="5543550" y="514350"/>
            <a:ext cx="990600" cy="247650"/>
          </a:xfrm>
          <a:prstGeom prst="rect">
            <a:avLst/>
          </a:prstGeom>
          <a:noFill/>
          <a:ln w="9525">
            <a:noFill/>
            <a:miter lim="800000"/>
            <a:headEnd/>
            <a:tailEnd/>
          </a:ln>
        </p:spPr>
        <p:txBody>
          <a:bodyPr lIns="92075" tIns="46038" rIns="92075" bIns="46038">
            <a:spAutoFit/>
          </a:bodyPr>
          <a:lstStyle/>
          <a:p>
            <a:pPr eaLnBrk="0" hangingPunct="0"/>
            <a:r>
              <a:rPr lang="en-US" sz="1000" dirty="0"/>
              <a:t>       </a:t>
            </a:r>
            <a:r>
              <a:rPr lang="en-US" sz="1000" dirty="0" smtClean="0"/>
              <a:t>4</a:t>
            </a:r>
            <a:r>
              <a:rPr lang="en-US" sz="1000" b="0" dirty="0" smtClean="0"/>
              <a:t> </a:t>
            </a:r>
            <a:r>
              <a:rPr lang="en-US" sz="1000" b="0" dirty="0"/>
              <a:t>OF </a:t>
            </a:r>
            <a:r>
              <a:rPr lang="en-US" sz="1000" b="0" dirty="0" smtClean="0"/>
              <a:t>15</a:t>
            </a:r>
            <a:endParaRPr lang="en-US" sz="1000" b="0"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060"/>
          <p:cNvSpPr>
            <a:spLocks noChangeArrowheads="1"/>
          </p:cNvSpPr>
          <p:nvPr/>
        </p:nvSpPr>
        <p:spPr bwMode="auto">
          <a:xfrm>
            <a:off x="297171" y="1665360"/>
            <a:ext cx="5454650" cy="7541168"/>
          </a:xfrm>
          <a:prstGeom prst="rect">
            <a:avLst/>
          </a:prstGeom>
          <a:noFill/>
          <a:ln w="9525">
            <a:noFill/>
            <a:miter lim="800000"/>
            <a:headEnd/>
            <a:tailEnd/>
          </a:ln>
        </p:spPr>
        <p:txBody>
          <a:bodyPr wrap="square" lIns="92075" tIns="46038" rIns="92075" bIns="46038">
            <a:spAutoFit/>
          </a:bodyPr>
          <a:lstStyle/>
          <a:p>
            <a:r>
              <a:rPr lang="en-US" sz="1000" dirty="0" smtClean="0"/>
              <a:t>               10</a:t>
            </a:r>
            <a:r>
              <a:rPr lang="en-US" sz="1000" b="0" dirty="0" smtClean="0"/>
              <a:t>.  Are local purchase requests processed through the PBO to the  Supply Support Activity?</a:t>
            </a:r>
          </a:p>
          <a:p>
            <a:r>
              <a:rPr lang="en-US" sz="1000" b="0" dirty="0" smtClean="0"/>
              <a:t>	     (AR 710-2, </a:t>
            </a:r>
            <a:r>
              <a:rPr lang="en-US" sz="1000" b="0" dirty="0" err="1" smtClean="0"/>
              <a:t>para</a:t>
            </a:r>
            <a:r>
              <a:rPr lang="en-US" sz="1000" b="0" dirty="0" smtClean="0"/>
              <a:t> 2-6l)</a:t>
            </a:r>
          </a:p>
          <a:p>
            <a:r>
              <a:rPr lang="en-US" sz="1000" b="0" dirty="0" smtClean="0"/>
              <a:t> </a:t>
            </a:r>
          </a:p>
          <a:p>
            <a:r>
              <a:rPr lang="en-US" sz="1000" b="0" dirty="0" smtClean="0"/>
              <a:t>               11.  Does unit report discrepancies when supplies are received to the  SSA within 3 days of 	receipt?  (AR 710-2, </a:t>
            </a:r>
            <a:r>
              <a:rPr lang="en-US" sz="1000" b="0" dirty="0" err="1" smtClean="0"/>
              <a:t>para</a:t>
            </a:r>
            <a:r>
              <a:rPr lang="en-US" sz="1000" b="0" dirty="0" smtClean="0"/>
              <a:t> 2-8b,c; AR 735-5, </a:t>
            </a:r>
            <a:r>
              <a:rPr lang="en-US" sz="1000" b="0" dirty="0" err="1" smtClean="0"/>
              <a:t>para</a:t>
            </a:r>
            <a:r>
              <a:rPr lang="en-US" sz="1000" b="0" dirty="0" smtClean="0"/>
              <a:t> 6-5)</a:t>
            </a:r>
          </a:p>
          <a:p>
            <a:r>
              <a:rPr lang="en-US" sz="1000" b="0" dirty="0" smtClean="0"/>
              <a:t>  </a:t>
            </a:r>
          </a:p>
          <a:p>
            <a:r>
              <a:rPr lang="en-US" sz="1000" dirty="0" smtClean="0"/>
              <a:t>IV.  AUTHORIZATION DOCUMENTS AND SUPPLY PUBLICATIONS</a:t>
            </a:r>
          </a:p>
          <a:p>
            <a:r>
              <a:rPr lang="en-US" sz="1000" dirty="0" smtClean="0"/>
              <a:t> </a:t>
            </a:r>
          </a:p>
          <a:p>
            <a:r>
              <a:rPr lang="en-US" sz="1000" dirty="0" smtClean="0"/>
              <a:t>                1.  </a:t>
            </a:r>
            <a:r>
              <a:rPr lang="en-US" sz="1000" b="0" dirty="0" smtClean="0"/>
              <a:t>Does the unit supply maintain a copy of the unit MTOE?	</a:t>
            </a:r>
          </a:p>
          <a:p>
            <a:r>
              <a:rPr lang="en-US" sz="1000" b="0" dirty="0" smtClean="0"/>
              <a:t>     	      (DA Pam 310-34 and DA Pam 49)</a:t>
            </a:r>
          </a:p>
          <a:p>
            <a:r>
              <a:rPr lang="en-US" sz="1000" b="0" dirty="0" smtClean="0"/>
              <a:t> </a:t>
            </a:r>
          </a:p>
          <a:p>
            <a:r>
              <a:rPr lang="en-US" sz="1000" b="0" dirty="0" smtClean="0"/>
              <a:t>                2.  Does the unit supply room have on hand, on digital media or on                </a:t>
            </a:r>
          </a:p>
          <a:p>
            <a:r>
              <a:rPr lang="en-US" sz="1000" b="0" dirty="0" smtClean="0"/>
              <a:t>                              order a copy of all required publications?</a:t>
            </a:r>
          </a:p>
          <a:p>
            <a:r>
              <a:rPr lang="en-US" sz="1000" b="0" dirty="0" smtClean="0"/>
              <a:t> </a:t>
            </a:r>
          </a:p>
          <a:p>
            <a:r>
              <a:rPr lang="en-US" sz="1000" dirty="0" smtClean="0"/>
              <a:t>                Unit Supply Update		FM 10-14-2</a:t>
            </a:r>
          </a:p>
          <a:p>
            <a:r>
              <a:rPr lang="en-US" sz="1000" dirty="0" smtClean="0"/>
              <a:t>                Physical Security Update		CTA 8-100</a:t>
            </a:r>
          </a:p>
          <a:p>
            <a:r>
              <a:rPr lang="en-US" sz="1000" dirty="0" smtClean="0"/>
              <a:t>                AR 210-130			CTA 50-900</a:t>
            </a:r>
          </a:p>
          <a:p>
            <a:r>
              <a:rPr lang="en-US" sz="1000" dirty="0" smtClean="0"/>
              <a:t>                DA Pam 25-30			CTA 50-909</a:t>
            </a:r>
          </a:p>
          <a:p>
            <a:r>
              <a:rPr lang="en-US" sz="1000" dirty="0" smtClean="0"/>
              <a:t>                DA Pam 25-400-2			CTA 50-970</a:t>
            </a:r>
          </a:p>
          <a:p>
            <a:r>
              <a:rPr lang="en-US" sz="1000" dirty="0" smtClean="0"/>
              <a:t>                FM 10-14			USAREUR </a:t>
            </a:r>
            <a:r>
              <a:rPr lang="en-US" sz="1000" dirty="0" err="1" smtClean="0"/>
              <a:t>Reg</a:t>
            </a:r>
            <a:r>
              <a:rPr lang="en-US" sz="1000" dirty="0" smtClean="0"/>
              <a:t> 703-2</a:t>
            </a:r>
          </a:p>
          <a:p>
            <a:r>
              <a:rPr lang="en-US" sz="1000" dirty="0" smtClean="0"/>
              <a:t>                FM 10-14-1                   	\	USAREUR </a:t>
            </a:r>
            <a:r>
              <a:rPr lang="en-US" sz="1000" dirty="0" err="1" smtClean="0"/>
              <a:t>Reg</a:t>
            </a:r>
            <a:r>
              <a:rPr lang="en-US" sz="1000" dirty="0" smtClean="0"/>
              <a:t> 710-64</a:t>
            </a:r>
          </a:p>
          <a:p>
            <a:r>
              <a:rPr lang="en-US" sz="1000" dirty="0" smtClean="0"/>
              <a:t>                21 TAACOM </a:t>
            </a:r>
            <a:r>
              <a:rPr lang="en-US" sz="1000" dirty="0" err="1" smtClean="0"/>
              <a:t>Reg</a:t>
            </a:r>
            <a:r>
              <a:rPr lang="en-US" sz="1000" dirty="0" smtClean="0"/>
              <a:t> 700-3		USAREUR </a:t>
            </a:r>
            <a:r>
              <a:rPr lang="en-US" sz="1000" dirty="0" err="1" smtClean="0"/>
              <a:t>Reg</a:t>
            </a:r>
            <a:r>
              <a:rPr lang="en-US" sz="1000" dirty="0" smtClean="0"/>
              <a:t> 710-65</a:t>
            </a:r>
          </a:p>
          <a:p>
            <a:r>
              <a:rPr lang="en-US" sz="1000" dirty="0" smtClean="0"/>
              <a:t>                SB 700-20			FED LOG</a:t>
            </a:r>
          </a:p>
          <a:p>
            <a:r>
              <a:rPr lang="en-US" sz="1000" dirty="0" smtClean="0"/>
              <a:t>                TM 38-L32-13-12</a:t>
            </a:r>
          </a:p>
          <a:p>
            <a:r>
              <a:rPr lang="en-US" sz="1000" dirty="0" smtClean="0"/>
              <a:t> </a:t>
            </a:r>
            <a:endParaRPr lang="en-US" sz="1000" b="0" dirty="0" smtClean="0"/>
          </a:p>
          <a:p>
            <a:pPr lvl="0"/>
            <a:r>
              <a:rPr lang="en-US" sz="1000" b="0" dirty="0" smtClean="0"/>
              <a:t>                 3. Are all technical manuals and supply catalogs for authorized</a:t>
            </a:r>
          </a:p>
          <a:p>
            <a:r>
              <a:rPr lang="en-US" sz="1000" b="0" dirty="0" smtClean="0"/>
              <a:t>	       Equipment and sets, kits, and outfits (SKOs) on hand?	</a:t>
            </a:r>
          </a:p>
          <a:p>
            <a:pPr lvl="0"/>
            <a:r>
              <a:rPr lang="en-US" sz="1000" b="0" dirty="0" smtClean="0"/>
              <a:t>                 4. Are the technical manuals, supply catalogs, and field manuals</a:t>
            </a:r>
          </a:p>
          <a:p>
            <a:r>
              <a:rPr lang="en-US" sz="1000" b="0" dirty="0" smtClean="0"/>
              <a:t>                                Complete and up to date?			 </a:t>
            </a:r>
          </a:p>
          <a:p>
            <a:r>
              <a:rPr lang="en-US" sz="1000" dirty="0" smtClean="0"/>
              <a:t>V.  DISPOSITION OF PROPERTY</a:t>
            </a:r>
          </a:p>
          <a:p>
            <a:r>
              <a:rPr lang="en-US" sz="1000" dirty="0" smtClean="0"/>
              <a:t> </a:t>
            </a:r>
          </a:p>
          <a:p>
            <a:r>
              <a:rPr lang="en-US" sz="1000" b="0" dirty="0" smtClean="0"/>
              <a:t>                 1.  Is there government property in the unit that is not on the unit hand  receipt?</a:t>
            </a:r>
          </a:p>
          <a:p>
            <a:r>
              <a:rPr lang="en-US" b="0" dirty="0" smtClean="0"/>
              <a:t>	</a:t>
            </a:r>
            <a:r>
              <a:rPr lang="en-US" sz="1000" b="0" dirty="0" smtClean="0"/>
              <a:t>         (DA Pam 710-2-1, chapter 3, </a:t>
            </a:r>
            <a:r>
              <a:rPr lang="en-US" sz="1000" b="0" dirty="0" err="1" smtClean="0"/>
              <a:t>para</a:t>
            </a:r>
            <a:r>
              <a:rPr lang="en-US" sz="1000" b="0" dirty="0" smtClean="0"/>
              <a:t> 3-1)</a:t>
            </a:r>
          </a:p>
          <a:p>
            <a:endParaRPr lang="en-US" sz="1000" b="0" dirty="0" smtClean="0"/>
          </a:p>
          <a:p>
            <a:r>
              <a:rPr lang="en-US" sz="1000" dirty="0" smtClean="0"/>
              <a:t>                 2.   </a:t>
            </a:r>
            <a:r>
              <a:rPr lang="en-US" sz="1000" b="0" dirty="0" smtClean="0"/>
              <a:t>Have actions been taken to initiate turn-in of all  property found in excess of  unit needs 	or authorizations that is on hand or on order?</a:t>
            </a:r>
          </a:p>
          <a:p>
            <a:r>
              <a:rPr lang="en-US" sz="1000" b="0" dirty="0" smtClean="0"/>
              <a:t>	         ( DA Pam 710-2-1, chapter 3, </a:t>
            </a:r>
            <a:r>
              <a:rPr lang="en-US" sz="1000" b="0" dirty="0" err="1" smtClean="0"/>
              <a:t>para</a:t>
            </a:r>
            <a:r>
              <a:rPr lang="en-US" sz="1000" b="0" dirty="0" smtClean="0"/>
              <a:t> 3-5)</a:t>
            </a:r>
          </a:p>
          <a:p>
            <a:r>
              <a:rPr lang="en-US" sz="1000" b="0" dirty="0" smtClean="0"/>
              <a:t> </a:t>
            </a:r>
          </a:p>
          <a:p>
            <a:r>
              <a:rPr lang="en-US" sz="1000" b="0" dirty="0" smtClean="0"/>
              <a:t>                 3.  Does unit ensure that transferred property meets accountability and maintenance 	requirements?  (AR 710-2, </a:t>
            </a:r>
            <a:r>
              <a:rPr lang="en-US" sz="1000" b="0" dirty="0" err="1" smtClean="0"/>
              <a:t>para</a:t>
            </a:r>
            <a:r>
              <a:rPr lang="en-US" sz="1000" b="0" dirty="0" smtClean="0"/>
              <a:t> 2-13a)</a:t>
            </a:r>
          </a:p>
          <a:p>
            <a:r>
              <a:rPr lang="en-US" sz="1000" b="0" dirty="0" smtClean="0"/>
              <a:t> </a:t>
            </a:r>
          </a:p>
          <a:p>
            <a:r>
              <a:rPr lang="en-US" sz="1000" b="0" dirty="0" smtClean="0"/>
              <a:t>                 4.  Are turn-in actions for excess property and associated components initiated within 10 	calendar days after the effective date of the authorization document change?</a:t>
            </a:r>
          </a:p>
          <a:p>
            <a:r>
              <a:rPr lang="en-US" sz="1000" b="0" dirty="0" smtClean="0"/>
              <a:t>                              (AR 710-2, </a:t>
            </a:r>
            <a:r>
              <a:rPr lang="en-US" sz="1000" b="0" dirty="0" err="1" smtClean="0"/>
              <a:t>para</a:t>
            </a:r>
            <a:r>
              <a:rPr lang="en-US" sz="1000" b="0" dirty="0" smtClean="0"/>
              <a:t> 2-13b)</a:t>
            </a:r>
          </a:p>
          <a:p>
            <a:r>
              <a:rPr lang="en-US" sz="1000" dirty="0" smtClean="0"/>
              <a:t> </a:t>
            </a:r>
            <a:r>
              <a:rPr lang="en-US" sz="1000" b="0" dirty="0" smtClean="0"/>
              <a:t> </a:t>
            </a:r>
          </a:p>
          <a:p>
            <a:r>
              <a:rPr lang="en-US" dirty="0" smtClean="0"/>
              <a:t>      </a:t>
            </a:r>
            <a:r>
              <a:rPr lang="en-US" sz="1000" dirty="0" smtClean="0"/>
              <a:t/>
            </a:r>
            <a:br>
              <a:rPr lang="en-US" sz="1000" dirty="0" smtClean="0"/>
            </a:br>
            <a:r>
              <a:rPr lang="en-US" sz="1000" dirty="0" smtClean="0"/>
              <a:t> </a:t>
            </a:r>
          </a:p>
          <a:p>
            <a:pPr marL="685800" lvl="1" indent="-228600">
              <a:buFont typeface="+mj-lt"/>
              <a:buAutoNum type="arabicPeriod"/>
            </a:pPr>
            <a:endParaRPr lang="en-US" sz="1000" dirty="0"/>
          </a:p>
        </p:txBody>
      </p:sp>
      <p:sp>
        <p:nvSpPr>
          <p:cNvPr id="3" name="Rectangle 2067"/>
          <p:cNvSpPr>
            <a:spLocks noChangeArrowheads="1"/>
          </p:cNvSpPr>
          <p:nvPr/>
        </p:nvSpPr>
        <p:spPr bwMode="auto">
          <a:xfrm>
            <a:off x="1567597" y="578465"/>
            <a:ext cx="504946" cy="246863"/>
          </a:xfrm>
          <a:prstGeom prst="rect">
            <a:avLst/>
          </a:prstGeom>
          <a:noFill/>
          <a:ln w="9525">
            <a:noFill/>
            <a:miter lim="800000"/>
            <a:headEnd/>
            <a:tailEnd/>
          </a:ln>
        </p:spPr>
        <p:txBody>
          <a:bodyPr wrap="none" lIns="92075" tIns="46038" rIns="92075" bIns="46038">
            <a:spAutoFit/>
          </a:bodyPr>
          <a:lstStyle/>
          <a:p>
            <a:pPr algn="ctr" eaLnBrk="0" hangingPunct="0"/>
            <a:r>
              <a:rPr lang="en-US" sz="1000" b="0" dirty="0" smtClean="0"/>
              <a:t>CSDP</a:t>
            </a:r>
            <a:endParaRPr lang="en-US" sz="1000" b="0" dirty="0"/>
          </a:p>
        </p:txBody>
      </p:sp>
      <p:sp>
        <p:nvSpPr>
          <p:cNvPr id="4" name="Rectangle 2067"/>
          <p:cNvSpPr>
            <a:spLocks noChangeArrowheads="1"/>
          </p:cNvSpPr>
          <p:nvPr/>
        </p:nvSpPr>
        <p:spPr bwMode="auto">
          <a:xfrm>
            <a:off x="1430033" y="1099354"/>
            <a:ext cx="320602" cy="246863"/>
          </a:xfrm>
          <a:prstGeom prst="rect">
            <a:avLst/>
          </a:prstGeom>
          <a:noFill/>
          <a:ln w="9525">
            <a:noFill/>
            <a:miter lim="800000"/>
            <a:headEnd/>
            <a:tailEnd/>
          </a:ln>
        </p:spPr>
        <p:txBody>
          <a:bodyPr wrap="none" lIns="92075" tIns="46038" rIns="92075" bIns="46038">
            <a:spAutoFit/>
          </a:bodyPr>
          <a:lstStyle/>
          <a:p>
            <a:pPr algn="ctr" eaLnBrk="0" hangingPunct="0"/>
            <a:r>
              <a:rPr lang="en-US" sz="1000" b="0" dirty="0" smtClean="0"/>
              <a:t>S4</a:t>
            </a:r>
            <a:endParaRPr lang="en-US" sz="1000" b="0" dirty="0"/>
          </a:p>
        </p:txBody>
      </p:sp>
      <p:sp>
        <p:nvSpPr>
          <p:cNvPr id="5" name="Rectangle 2066"/>
          <p:cNvSpPr>
            <a:spLocks noChangeArrowheads="1"/>
          </p:cNvSpPr>
          <p:nvPr/>
        </p:nvSpPr>
        <p:spPr bwMode="auto">
          <a:xfrm>
            <a:off x="3987468" y="510228"/>
            <a:ext cx="1103313" cy="247650"/>
          </a:xfrm>
          <a:prstGeom prst="rect">
            <a:avLst/>
          </a:prstGeom>
          <a:noFill/>
          <a:ln w="9525">
            <a:noFill/>
            <a:miter lim="800000"/>
            <a:headEnd/>
            <a:tailEnd/>
          </a:ln>
        </p:spPr>
        <p:txBody>
          <a:bodyPr wrap="none" lIns="92075" tIns="46038" rIns="92075" bIns="46038">
            <a:spAutoFit/>
          </a:bodyPr>
          <a:lstStyle/>
          <a:p>
            <a:pPr algn="ctr" eaLnBrk="0" hangingPunct="0"/>
            <a:r>
              <a:rPr lang="en-US" sz="1000" b="0" dirty="0"/>
              <a:t>12 MARCH 2012</a:t>
            </a:r>
          </a:p>
        </p:txBody>
      </p:sp>
      <p:sp>
        <p:nvSpPr>
          <p:cNvPr id="6" name="Rectangle 2065"/>
          <p:cNvSpPr>
            <a:spLocks noChangeArrowheads="1"/>
          </p:cNvSpPr>
          <p:nvPr/>
        </p:nvSpPr>
        <p:spPr bwMode="auto">
          <a:xfrm>
            <a:off x="5543550" y="514350"/>
            <a:ext cx="990600" cy="247650"/>
          </a:xfrm>
          <a:prstGeom prst="rect">
            <a:avLst/>
          </a:prstGeom>
          <a:noFill/>
          <a:ln w="9525">
            <a:noFill/>
            <a:miter lim="800000"/>
            <a:headEnd/>
            <a:tailEnd/>
          </a:ln>
        </p:spPr>
        <p:txBody>
          <a:bodyPr lIns="92075" tIns="46038" rIns="92075" bIns="46038">
            <a:spAutoFit/>
          </a:bodyPr>
          <a:lstStyle/>
          <a:p>
            <a:pPr eaLnBrk="0" hangingPunct="0"/>
            <a:r>
              <a:rPr lang="en-US" sz="1000" dirty="0"/>
              <a:t>       </a:t>
            </a:r>
            <a:r>
              <a:rPr lang="en-US" sz="1000" dirty="0" smtClean="0"/>
              <a:t>5</a:t>
            </a:r>
            <a:r>
              <a:rPr lang="en-US" sz="1000" b="0" dirty="0" smtClean="0"/>
              <a:t> </a:t>
            </a:r>
            <a:r>
              <a:rPr lang="en-US" sz="1000" b="0" dirty="0"/>
              <a:t>OF </a:t>
            </a:r>
            <a:r>
              <a:rPr lang="en-US" sz="1000" b="0" dirty="0" smtClean="0"/>
              <a:t>15</a:t>
            </a:r>
            <a:endParaRPr lang="en-US" sz="1000" b="0"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060"/>
          <p:cNvSpPr>
            <a:spLocks noChangeArrowheads="1"/>
          </p:cNvSpPr>
          <p:nvPr/>
        </p:nvSpPr>
        <p:spPr bwMode="auto">
          <a:xfrm>
            <a:off x="324467" y="1706304"/>
            <a:ext cx="5454650" cy="8341387"/>
          </a:xfrm>
          <a:prstGeom prst="rect">
            <a:avLst/>
          </a:prstGeom>
          <a:noFill/>
          <a:ln w="9525">
            <a:noFill/>
            <a:miter lim="800000"/>
            <a:headEnd/>
            <a:tailEnd/>
          </a:ln>
        </p:spPr>
        <p:txBody>
          <a:bodyPr wrap="square" lIns="92075" tIns="46038" rIns="92075" bIns="46038">
            <a:spAutoFit/>
          </a:bodyPr>
          <a:lstStyle/>
          <a:p>
            <a:r>
              <a:rPr lang="en-US" sz="1000" b="0" dirty="0" smtClean="0"/>
              <a:t>               5.  Are unserviceable  reparable turned in to the supporting SSA using DA Form 2765-1?</a:t>
            </a:r>
          </a:p>
          <a:p>
            <a:r>
              <a:rPr lang="en-US" sz="1000" b="0" dirty="0" smtClean="0"/>
              <a:t>	(AR 710-2, </a:t>
            </a:r>
            <a:r>
              <a:rPr lang="en-US" sz="1000" b="0" dirty="0" err="1" smtClean="0"/>
              <a:t>para</a:t>
            </a:r>
            <a:r>
              <a:rPr lang="en-US" sz="1000" b="0" dirty="0" smtClean="0"/>
              <a:t> 2-13b)</a:t>
            </a:r>
          </a:p>
          <a:p>
            <a:r>
              <a:rPr lang="en-US" sz="1000" b="0" dirty="0" smtClean="0"/>
              <a:t> </a:t>
            </a:r>
          </a:p>
          <a:p>
            <a:r>
              <a:rPr lang="en-US" sz="1000" b="0" dirty="0" smtClean="0"/>
              <a:t>               6.  Does unit validate component shortages of property being turned in?  </a:t>
            </a:r>
          </a:p>
          <a:p>
            <a:r>
              <a:rPr lang="en-US" sz="1000" b="0" dirty="0" smtClean="0"/>
              <a:t>	(AR 710-2, </a:t>
            </a:r>
            <a:r>
              <a:rPr lang="en-US" sz="1000" b="0" dirty="0" err="1" smtClean="0"/>
              <a:t>para</a:t>
            </a:r>
            <a:r>
              <a:rPr lang="en-US" sz="1000" b="0" dirty="0" smtClean="0"/>
              <a:t> 2-13b)</a:t>
            </a:r>
          </a:p>
          <a:p>
            <a:r>
              <a:rPr lang="en-US" sz="1000" b="0" dirty="0" smtClean="0"/>
              <a:t> </a:t>
            </a:r>
          </a:p>
          <a:p>
            <a:r>
              <a:rPr lang="en-US" sz="1000" b="0" dirty="0" smtClean="0"/>
              <a:t>               7.  Does unit turn-in found Government property that is not on accountable records through 	the PBO to the SSA as found on installation property?</a:t>
            </a:r>
          </a:p>
          <a:p>
            <a:r>
              <a:rPr lang="en-US" sz="1000" b="0" dirty="0" smtClean="0"/>
              <a:t> </a:t>
            </a:r>
          </a:p>
          <a:p>
            <a:r>
              <a:rPr lang="en-US" sz="1000" b="0" dirty="0" smtClean="0"/>
              <a:t>               8.  Is residue and unexpended ammunition turned in within 5 work days after completion of 	training?</a:t>
            </a:r>
          </a:p>
          <a:p>
            <a:r>
              <a:rPr lang="en-US" sz="1000" b="0" dirty="0" smtClean="0"/>
              <a:t> </a:t>
            </a:r>
          </a:p>
          <a:p>
            <a:r>
              <a:rPr lang="en-US" sz="1000" b="0" dirty="0" smtClean="0"/>
              <a:t>              9.  Does unit turn-in found ammunitions via the amnesty program?</a:t>
            </a:r>
          </a:p>
          <a:p>
            <a:r>
              <a:rPr lang="en-US" sz="1000" b="0" dirty="0" smtClean="0"/>
              <a:t>     	(AR 710-2, </a:t>
            </a:r>
            <a:r>
              <a:rPr lang="en-US" sz="1000" b="0" dirty="0" err="1" smtClean="0"/>
              <a:t>para</a:t>
            </a:r>
            <a:r>
              <a:rPr lang="en-US" sz="1000" b="0" dirty="0" smtClean="0"/>
              <a:t> 2-44)</a:t>
            </a:r>
          </a:p>
          <a:p>
            <a:r>
              <a:rPr lang="en-US" sz="1000" b="0" dirty="0" smtClean="0"/>
              <a:t>  </a:t>
            </a:r>
          </a:p>
          <a:p>
            <a:r>
              <a:rPr lang="en-US" sz="1000" b="0" dirty="0" smtClean="0"/>
              <a:t>VI.  ORGANIZATIONAL CLOTHING AND INDIVIDUAL EQUIPMENT </a:t>
            </a:r>
          </a:p>
          <a:p>
            <a:r>
              <a:rPr lang="en-US" sz="1000" b="0" dirty="0" smtClean="0"/>
              <a:t>       (OCIE)/PERSONAL CLOTHING RECORDS</a:t>
            </a:r>
          </a:p>
          <a:p>
            <a:r>
              <a:rPr lang="en-US" sz="1000" b="0" dirty="0" smtClean="0"/>
              <a:t> </a:t>
            </a:r>
          </a:p>
          <a:p>
            <a:r>
              <a:rPr lang="en-US" sz="1000" b="0" dirty="0" smtClean="0"/>
              <a:t> </a:t>
            </a:r>
          </a:p>
          <a:p>
            <a:r>
              <a:rPr lang="en-US" sz="1000" b="0" dirty="0" smtClean="0"/>
              <a:t>              1.  Does unit maintain an OCIE record on each soldier assigned to the unit? </a:t>
            </a:r>
          </a:p>
          <a:p>
            <a:r>
              <a:rPr lang="en-US" sz="1000" b="0" dirty="0" smtClean="0"/>
              <a:t>	(DA Pam 710-2-1, </a:t>
            </a:r>
            <a:r>
              <a:rPr lang="en-US" sz="1000" b="0" dirty="0" err="1" smtClean="0"/>
              <a:t>para</a:t>
            </a:r>
            <a:r>
              <a:rPr lang="en-US" sz="1000" b="0" dirty="0" smtClean="0"/>
              <a:t> 10-8)</a:t>
            </a:r>
          </a:p>
          <a:p>
            <a:r>
              <a:rPr lang="en-US" dirty="0" smtClean="0"/>
              <a:t>  </a:t>
            </a:r>
          </a:p>
          <a:p>
            <a:r>
              <a:rPr lang="en-US" sz="1000" b="0" dirty="0" smtClean="0"/>
              <a:t>              2</a:t>
            </a:r>
            <a:r>
              <a:rPr lang="en-US" dirty="0" smtClean="0"/>
              <a:t>.  </a:t>
            </a:r>
            <a:r>
              <a:rPr lang="en-US" sz="1000" b="0" dirty="0" smtClean="0"/>
              <a:t>Are records maintain according to AR 700-84 and AR 710-2?</a:t>
            </a:r>
          </a:p>
          <a:p>
            <a:r>
              <a:rPr lang="en-US" sz="1000" b="0" dirty="0" smtClean="0"/>
              <a:t>	(DA Pam 710-2-1, chapter 10, </a:t>
            </a:r>
            <a:r>
              <a:rPr lang="en-US" sz="1000" b="0" dirty="0" err="1" smtClean="0"/>
              <a:t>para</a:t>
            </a:r>
            <a:r>
              <a:rPr lang="en-US" sz="1000" b="0" dirty="0" smtClean="0"/>
              <a:t> 10-8b(1), OCIE and Personal Clothing Records, 	(AR 710-2, chapter 2, </a:t>
            </a:r>
            <a:r>
              <a:rPr lang="en-US" sz="1000" b="0" dirty="0" err="1" smtClean="0"/>
              <a:t>para</a:t>
            </a:r>
            <a:r>
              <a:rPr lang="en-US" sz="1000" b="0" dirty="0" smtClean="0"/>
              <a:t> 2-141, AR 700-84, chapter 1, </a:t>
            </a:r>
            <a:r>
              <a:rPr lang="en-US" sz="1000" b="0" dirty="0" err="1" smtClean="0"/>
              <a:t>para</a:t>
            </a:r>
            <a:r>
              <a:rPr lang="en-US" sz="1000" b="0" dirty="0" smtClean="0"/>
              <a:t> 1-4g)</a:t>
            </a:r>
          </a:p>
          <a:p>
            <a:r>
              <a:rPr lang="en-US" sz="1000" b="0" dirty="0" smtClean="0"/>
              <a:t> </a:t>
            </a:r>
          </a:p>
          <a:p>
            <a:r>
              <a:rPr lang="en-US" sz="1000" b="0" dirty="0" smtClean="0"/>
              <a:t>               3.  Are OCIE inspections conducted for E-4 and below for serviceability and accuracy on DA 	Form 3645/3634-1? (DA Pam 710-2-1, chapter 10, </a:t>
            </a:r>
            <a:r>
              <a:rPr lang="en-US" sz="1000" b="0" dirty="0" err="1" smtClean="0"/>
              <a:t>para</a:t>
            </a:r>
            <a:r>
              <a:rPr lang="en-US" sz="1000" b="0" dirty="0" smtClean="0"/>
              <a:t> 10-8(3), and 1-82 </a:t>
            </a:r>
            <a:r>
              <a:rPr lang="en-US" sz="1000" b="0" dirty="0" err="1" smtClean="0"/>
              <a:t>FABn</a:t>
            </a:r>
            <a:r>
              <a:rPr lang="en-US" sz="1000" b="0" dirty="0" smtClean="0"/>
              <a:t> 	SOP)</a:t>
            </a:r>
          </a:p>
          <a:p>
            <a:r>
              <a:rPr lang="en-US" sz="1000" b="0" dirty="0" smtClean="0"/>
              <a:t> </a:t>
            </a:r>
          </a:p>
          <a:p>
            <a:r>
              <a:rPr lang="en-US" sz="1000" b="0" dirty="0" smtClean="0"/>
              <a:t>               4.  Is there a written statement from personnel in grade of  E-5 and above in lieu of an OCIE 	inventory that all OCIE is on hand and serviceable?</a:t>
            </a:r>
          </a:p>
          <a:p>
            <a:r>
              <a:rPr lang="en-US" sz="1000" b="0" dirty="0" smtClean="0"/>
              <a:t>	(DA Pam 710-2-1, chapter 10, </a:t>
            </a:r>
            <a:r>
              <a:rPr lang="en-US" sz="1000" b="0" dirty="0" err="1" smtClean="0"/>
              <a:t>para</a:t>
            </a:r>
            <a:r>
              <a:rPr lang="en-US" sz="1000" b="0" dirty="0" smtClean="0"/>
              <a:t> a(3)</a:t>
            </a:r>
          </a:p>
          <a:p>
            <a:r>
              <a:rPr lang="en-US" b="0" dirty="0" smtClean="0"/>
              <a:t>            </a:t>
            </a:r>
            <a:r>
              <a:rPr lang="en-US" sz="1000" b="0" dirty="0" smtClean="0"/>
              <a:t>5.  Is OCIE being inventoried and secured when a soldier is placed in an absent without 	leave status, hospitalized while on leave, extended TDY (defined as 30 days or 	more), or confined in a military or civilian correctional facility?</a:t>
            </a:r>
          </a:p>
          <a:p>
            <a:r>
              <a:rPr lang="en-US" sz="1000" b="0" dirty="0" smtClean="0"/>
              <a:t>	(DA Pam 710-2-1, </a:t>
            </a:r>
            <a:r>
              <a:rPr lang="en-US" sz="1000" b="0" dirty="0" err="1" smtClean="0"/>
              <a:t>para</a:t>
            </a:r>
            <a:r>
              <a:rPr lang="en-US" sz="1000" b="0" dirty="0" smtClean="0"/>
              <a:t> 10-15c)</a:t>
            </a:r>
          </a:p>
          <a:p>
            <a:r>
              <a:rPr lang="en-US" sz="1000" b="0" dirty="0" smtClean="0"/>
              <a:t> </a:t>
            </a:r>
          </a:p>
          <a:p>
            <a:r>
              <a:rPr lang="en-US" sz="1000" b="0" dirty="0" smtClean="0"/>
              <a:t>                6.  Are personal clothing inspections and inventories being conducted for E-4 and below 	annually or after every FTX to ensure that all items are on hand  and serviceable?</a:t>
            </a:r>
          </a:p>
          <a:p>
            <a:r>
              <a:rPr lang="en-US" sz="1000" b="0" dirty="0" smtClean="0"/>
              <a:t>	(AR 700-84, </a:t>
            </a:r>
            <a:r>
              <a:rPr lang="en-US" sz="1000" b="0" dirty="0" err="1" smtClean="0"/>
              <a:t>para</a:t>
            </a:r>
            <a:r>
              <a:rPr lang="en-US" sz="1000" b="0" dirty="0" smtClean="0"/>
              <a:t> 14-5a)</a:t>
            </a:r>
          </a:p>
          <a:p>
            <a:r>
              <a:rPr lang="en-US" sz="1000" b="0" dirty="0" smtClean="0"/>
              <a:t> </a:t>
            </a:r>
          </a:p>
          <a:p>
            <a:r>
              <a:rPr lang="en-US" sz="1000" b="0" dirty="0" smtClean="0"/>
              <a:t>               7.  Is there a written statement for enlisted members grades  E-5 to E-9 stating that they have 	all their personal clothing and that items are serviceable?</a:t>
            </a:r>
          </a:p>
          <a:p>
            <a:r>
              <a:rPr lang="en-US" sz="1000" b="0" dirty="0" smtClean="0"/>
              <a:t>	 (AR 700-84, </a:t>
            </a:r>
            <a:r>
              <a:rPr lang="en-US" sz="1000" b="0" dirty="0" err="1" smtClean="0"/>
              <a:t>para</a:t>
            </a:r>
            <a:r>
              <a:rPr lang="en-US" sz="1000" b="0" dirty="0" smtClean="0"/>
              <a:t> 14-5a)</a:t>
            </a:r>
          </a:p>
          <a:p>
            <a:r>
              <a:rPr lang="en-US" sz="1000" b="0" dirty="0" smtClean="0"/>
              <a:t> </a:t>
            </a:r>
          </a:p>
          <a:p>
            <a:endParaRPr lang="en-US" sz="1000" dirty="0" smtClean="0"/>
          </a:p>
          <a:p>
            <a:r>
              <a:rPr lang="en-US" sz="1000" dirty="0" smtClean="0"/>
              <a:t> </a:t>
            </a:r>
          </a:p>
          <a:p>
            <a:r>
              <a:rPr lang="en-US" sz="1000" dirty="0" smtClean="0"/>
              <a:t>      </a:t>
            </a:r>
            <a:br>
              <a:rPr lang="en-US" sz="1000" dirty="0" smtClean="0"/>
            </a:br>
            <a:r>
              <a:rPr lang="en-US" sz="1000" dirty="0" smtClean="0"/>
              <a:t> </a:t>
            </a:r>
          </a:p>
          <a:p>
            <a:pPr marL="685800" lvl="1" indent="-228600">
              <a:buFont typeface="+mj-lt"/>
              <a:buAutoNum type="arabicPeriod"/>
            </a:pPr>
            <a:endParaRPr lang="en-US" sz="1000" dirty="0"/>
          </a:p>
        </p:txBody>
      </p:sp>
      <p:sp>
        <p:nvSpPr>
          <p:cNvPr id="3" name="Rectangle 2067"/>
          <p:cNvSpPr>
            <a:spLocks noChangeArrowheads="1"/>
          </p:cNvSpPr>
          <p:nvPr/>
        </p:nvSpPr>
        <p:spPr bwMode="auto">
          <a:xfrm>
            <a:off x="1567597" y="578465"/>
            <a:ext cx="504946" cy="246863"/>
          </a:xfrm>
          <a:prstGeom prst="rect">
            <a:avLst/>
          </a:prstGeom>
          <a:noFill/>
          <a:ln w="9525">
            <a:noFill/>
            <a:miter lim="800000"/>
            <a:headEnd/>
            <a:tailEnd/>
          </a:ln>
        </p:spPr>
        <p:txBody>
          <a:bodyPr wrap="none" lIns="92075" tIns="46038" rIns="92075" bIns="46038">
            <a:spAutoFit/>
          </a:bodyPr>
          <a:lstStyle/>
          <a:p>
            <a:pPr algn="ctr" eaLnBrk="0" hangingPunct="0"/>
            <a:r>
              <a:rPr lang="en-US" sz="1000" b="0" dirty="0" smtClean="0"/>
              <a:t>CSDP</a:t>
            </a:r>
            <a:endParaRPr lang="en-US" sz="1000" b="0" dirty="0"/>
          </a:p>
        </p:txBody>
      </p:sp>
      <p:sp>
        <p:nvSpPr>
          <p:cNvPr id="4" name="Rectangle 2067"/>
          <p:cNvSpPr>
            <a:spLocks noChangeArrowheads="1"/>
          </p:cNvSpPr>
          <p:nvPr/>
        </p:nvSpPr>
        <p:spPr bwMode="auto">
          <a:xfrm>
            <a:off x="1430033" y="1099354"/>
            <a:ext cx="320602" cy="246863"/>
          </a:xfrm>
          <a:prstGeom prst="rect">
            <a:avLst/>
          </a:prstGeom>
          <a:noFill/>
          <a:ln w="9525">
            <a:noFill/>
            <a:miter lim="800000"/>
            <a:headEnd/>
            <a:tailEnd/>
          </a:ln>
        </p:spPr>
        <p:txBody>
          <a:bodyPr wrap="none" lIns="92075" tIns="46038" rIns="92075" bIns="46038">
            <a:spAutoFit/>
          </a:bodyPr>
          <a:lstStyle/>
          <a:p>
            <a:pPr algn="ctr" eaLnBrk="0" hangingPunct="0"/>
            <a:r>
              <a:rPr lang="en-US" sz="1000" b="0" dirty="0" smtClean="0"/>
              <a:t>S4</a:t>
            </a:r>
            <a:endParaRPr lang="en-US" sz="1000" b="0" dirty="0"/>
          </a:p>
        </p:txBody>
      </p:sp>
      <p:sp>
        <p:nvSpPr>
          <p:cNvPr id="5" name="Rectangle 2066"/>
          <p:cNvSpPr>
            <a:spLocks noChangeArrowheads="1"/>
          </p:cNvSpPr>
          <p:nvPr/>
        </p:nvSpPr>
        <p:spPr bwMode="auto">
          <a:xfrm>
            <a:off x="3987468" y="510228"/>
            <a:ext cx="1103313" cy="247650"/>
          </a:xfrm>
          <a:prstGeom prst="rect">
            <a:avLst/>
          </a:prstGeom>
          <a:noFill/>
          <a:ln w="9525">
            <a:noFill/>
            <a:miter lim="800000"/>
            <a:headEnd/>
            <a:tailEnd/>
          </a:ln>
        </p:spPr>
        <p:txBody>
          <a:bodyPr wrap="none" lIns="92075" tIns="46038" rIns="92075" bIns="46038">
            <a:spAutoFit/>
          </a:bodyPr>
          <a:lstStyle/>
          <a:p>
            <a:pPr algn="ctr" eaLnBrk="0" hangingPunct="0"/>
            <a:r>
              <a:rPr lang="en-US" sz="1000" b="0" dirty="0"/>
              <a:t>12 MARCH 2012</a:t>
            </a:r>
          </a:p>
        </p:txBody>
      </p:sp>
      <p:sp>
        <p:nvSpPr>
          <p:cNvPr id="6" name="Rectangle 2065"/>
          <p:cNvSpPr>
            <a:spLocks noChangeArrowheads="1"/>
          </p:cNvSpPr>
          <p:nvPr/>
        </p:nvSpPr>
        <p:spPr bwMode="auto">
          <a:xfrm>
            <a:off x="5543550" y="514350"/>
            <a:ext cx="990600" cy="247650"/>
          </a:xfrm>
          <a:prstGeom prst="rect">
            <a:avLst/>
          </a:prstGeom>
          <a:noFill/>
          <a:ln w="9525">
            <a:noFill/>
            <a:miter lim="800000"/>
            <a:headEnd/>
            <a:tailEnd/>
          </a:ln>
        </p:spPr>
        <p:txBody>
          <a:bodyPr lIns="92075" tIns="46038" rIns="92075" bIns="46038">
            <a:spAutoFit/>
          </a:bodyPr>
          <a:lstStyle/>
          <a:p>
            <a:pPr eaLnBrk="0" hangingPunct="0"/>
            <a:r>
              <a:rPr lang="en-US" sz="1000" dirty="0"/>
              <a:t>       </a:t>
            </a:r>
            <a:r>
              <a:rPr lang="en-US" sz="1000" b="0" dirty="0" smtClean="0"/>
              <a:t>6 </a:t>
            </a:r>
            <a:r>
              <a:rPr lang="en-US" sz="1000" b="0" dirty="0"/>
              <a:t>OF </a:t>
            </a:r>
            <a:r>
              <a:rPr lang="en-US" sz="1000" b="0" dirty="0" smtClean="0"/>
              <a:t>15</a:t>
            </a:r>
            <a:endParaRPr lang="en-US" sz="1000" b="0"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060"/>
          <p:cNvSpPr>
            <a:spLocks noChangeArrowheads="1"/>
          </p:cNvSpPr>
          <p:nvPr/>
        </p:nvSpPr>
        <p:spPr bwMode="auto">
          <a:xfrm>
            <a:off x="269875" y="1665360"/>
            <a:ext cx="5454650" cy="6248506"/>
          </a:xfrm>
          <a:prstGeom prst="rect">
            <a:avLst/>
          </a:prstGeom>
          <a:noFill/>
          <a:ln w="9525">
            <a:noFill/>
            <a:miter lim="800000"/>
            <a:headEnd/>
            <a:tailEnd/>
          </a:ln>
        </p:spPr>
        <p:txBody>
          <a:bodyPr wrap="square" lIns="92075" tIns="46038" rIns="92075" bIns="46038">
            <a:spAutoFit/>
          </a:bodyPr>
          <a:lstStyle/>
          <a:p>
            <a:r>
              <a:rPr lang="en-US" sz="900" b="0" dirty="0" smtClean="0"/>
              <a:t>               </a:t>
            </a:r>
            <a:r>
              <a:rPr lang="en-US" sz="1000" b="0" dirty="0" smtClean="0"/>
              <a:t> 8.  Are maternity uniforms issued to soldiers turned in to the  OCIE issue point upon 	termination of pregnancy?  (DA Pam 710-2-1, </a:t>
            </a:r>
            <a:r>
              <a:rPr lang="en-US" sz="1000" b="0" dirty="0" err="1" smtClean="0"/>
              <a:t>para</a:t>
            </a:r>
            <a:r>
              <a:rPr lang="en-US" sz="1000" b="0" dirty="0" smtClean="0"/>
              <a:t> 10-8.1)</a:t>
            </a:r>
          </a:p>
          <a:p>
            <a:r>
              <a:rPr lang="en-US" sz="1000" dirty="0" smtClean="0"/>
              <a:t> </a:t>
            </a:r>
          </a:p>
          <a:p>
            <a:r>
              <a:rPr lang="en-US" sz="1000" dirty="0" smtClean="0"/>
              <a:t>               </a:t>
            </a:r>
            <a:r>
              <a:rPr lang="en-US" sz="1000" b="0" dirty="0" smtClean="0"/>
              <a:t>9.  Are personnel authorized supplemental items (cook whites, safety shoes, etc.) are in fact 	issued these items?</a:t>
            </a:r>
          </a:p>
          <a:p>
            <a:endParaRPr lang="en-US" sz="1000" b="0" dirty="0" smtClean="0"/>
          </a:p>
          <a:p>
            <a:r>
              <a:rPr lang="en-US" sz="1000" b="0" dirty="0" smtClean="0"/>
              <a:t>            10.  Is a reconciliation of OCIE records with documented personnel shortages conducted 	quarterly?  (AR 710-2, </a:t>
            </a:r>
            <a:r>
              <a:rPr lang="en-US" sz="1000" b="0" dirty="0" err="1" smtClean="0"/>
              <a:t>para</a:t>
            </a:r>
            <a:r>
              <a:rPr lang="en-US" sz="1000" b="0" dirty="0" smtClean="0"/>
              <a:t> 2-14q)</a:t>
            </a:r>
          </a:p>
          <a:p>
            <a:r>
              <a:rPr lang="en-US" sz="1000" b="0" dirty="0" smtClean="0"/>
              <a:t> </a:t>
            </a:r>
          </a:p>
          <a:p>
            <a:r>
              <a:rPr lang="en-US" sz="1000" b="0" dirty="0" smtClean="0"/>
              <a:t>            11.  Is there a current unit roster on hand?					 </a:t>
            </a:r>
          </a:p>
          <a:p>
            <a:r>
              <a:rPr lang="en-US" sz="1000" b="0" dirty="0" smtClean="0"/>
              <a:t>            12.  Do commanders ensure that all soldiers clear the OCIE issue point before departing the 	installation on ETS or permanent change of station (PCS) moves?</a:t>
            </a:r>
          </a:p>
          <a:p>
            <a:r>
              <a:rPr lang="en-US" sz="1000" b="0" dirty="0" smtClean="0"/>
              <a:t>	(AR 710-2, </a:t>
            </a:r>
            <a:r>
              <a:rPr lang="en-US" sz="1000" b="0" dirty="0" err="1" smtClean="0"/>
              <a:t>para</a:t>
            </a:r>
            <a:r>
              <a:rPr lang="en-US" sz="1000" b="0" dirty="0" smtClean="0"/>
              <a:t> 2-14n)</a:t>
            </a:r>
          </a:p>
          <a:p>
            <a:endParaRPr lang="en-US" sz="1000" b="0" dirty="0" smtClean="0"/>
          </a:p>
          <a:p>
            <a:r>
              <a:rPr lang="en-US" sz="1000" b="0" dirty="0" smtClean="0"/>
              <a:t>             13.  Is unit aware that permanent marking of OCIE is not authorized? </a:t>
            </a:r>
          </a:p>
          <a:p>
            <a:r>
              <a:rPr lang="en-US" sz="1000" b="0" dirty="0" smtClean="0"/>
              <a:t>	(AR 710-2, </a:t>
            </a:r>
            <a:r>
              <a:rPr lang="en-US" sz="1000" b="0" dirty="0" err="1" smtClean="0"/>
              <a:t>para</a:t>
            </a:r>
            <a:r>
              <a:rPr lang="en-US" sz="1000" b="0" dirty="0" smtClean="0"/>
              <a:t> 2-14) )</a:t>
            </a:r>
          </a:p>
          <a:p>
            <a:r>
              <a:rPr lang="en-US" sz="1000" b="0" dirty="0" smtClean="0"/>
              <a:t> </a:t>
            </a:r>
          </a:p>
          <a:p>
            <a:r>
              <a:rPr lang="en-US" sz="1000" b="0" dirty="0" smtClean="0"/>
              <a:t> </a:t>
            </a:r>
            <a:r>
              <a:rPr lang="en-US" sz="1000" dirty="0" smtClean="0"/>
              <a:t>VII.  PROPERTY ACCOUNTABILITY (SUPPLY ROOM)</a:t>
            </a:r>
          </a:p>
          <a:p>
            <a:r>
              <a:rPr lang="en-US" sz="1000" b="0" dirty="0" smtClean="0"/>
              <a:t> </a:t>
            </a:r>
          </a:p>
          <a:p>
            <a:r>
              <a:rPr lang="en-US" sz="1000" b="0" dirty="0" smtClean="0"/>
              <a:t>         1.  Is the commander signed for unit property (Organization,  Installation, CRMO)? (DA Pam 	710-2-1, chapter 5, </a:t>
            </a:r>
            <a:r>
              <a:rPr lang="en-US" sz="1000" b="0" dirty="0" err="1" smtClean="0"/>
              <a:t>para</a:t>
            </a:r>
            <a:r>
              <a:rPr lang="en-US" sz="1000" b="0" dirty="0" smtClean="0"/>
              <a:t> 5-3a, b)</a:t>
            </a:r>
          </a:p>
          <a:p>
            <a:r>
              <a:rPr lang="en-US" sz="1000" b="0" dirty="0" smtClean="0"/>
              <a:t> </a:t>
            </a:r>
          </a:p>
          <a:p>
            <a:r>
              <a:rPr lang="en-US" sz="1000" b="0" dirty="0" smtClean="0"/>
              <a:t>         2.  Has the commander assigned responsibility for all unit property- </a:t>
            </a:r>
            <a:r>
              <a:rPr lang="en-US" sz="1000" b="0" dirty="0" err="1" smtClean="0"/>
              <a:t>subhand</a:t>
            </a:r>
            <a:r>
              <a:rPr lang="en-US" sz="1000" b="0" dirty="0" smtClean="0"/>
              <a:t> receipts of all 	property to user level?  (DA Pam 710-2-1, chapter 5, </a:t>
            </a:r>
            <a:r>
              <a:rPr lang="en-US" sz="1000" b="0" dirty="0" err="1" smtClean="0"/>
              <a:t>para</a:t>
            </a:r>
            <a:r>
              <a:rPr lang="en-US" sz="1000" b="0" dirty="0" smtClean="0"/>
              <a:t> 5-3c)</a:t>
            </a:r>
          </a:p>
          <a:p>
            <a:r>
              <a:rPr lang="en-US" sz="1000" b="0" dirty="0" smtClean="0"/>
              <a:t> </a:t>
            </a:r>
          </a:p>
          <a:p>
            <a:r>
              <a:rPr lang="en-US" sz="1000" b="0" dirty="0" smtClean="0"/>
              <a:t>         3.  Are sets, kits, and outfits controlled by use of component hand receipts? 	</a:t>
            </a:r>
          </a:p>
          <a:p>
            <a:r>
              <a:rPr lang="en-US" sz="1000" b="0" dirty="0" smtClean="0"/>
              <a:t>	(DA Pam 710-2-1, chapter 5, </a:t>
            </a:r>
            <a:r>
              <a:rPr lang="en-US" sz="1000" b="0" dirty="0" err="1" smtClean="0"/>
              <a:t>para</a:t>
            </a:r>
            <a:r>
              <a:rPr lang="en-US" sz="1000" b="0" dirty="0" smtClean="0"/>
              <a:t> 6-2)</a:t>
            </a:r>
          </a:p>
          <a:p>
            <a:r>
              <a:rPr lang="en-US" sz="1000" b="0" dirty="0" smtClean="0"/>
              <a:t> </a:t>
            </a:r>
          </a:p>
          <a:p>
            <a:r>
              <a:rPr lang="en-US" sz="1000" b="0" dirty="0" smtClean="0"/>
              <a:t>         4. Are hand receipts current, updated every six months?</a:t>
            </a:r>
          </a:p>
          <a:p>
            <a:r>
              <a:rPr lang="en-US" sz="1000" b="0" dirty="0" smtClean="0"/>
              <a:t>	(DA Pam 710-2-1, chapter 5, </a:t>
            </a:r>
            <a:r>
              <a:rPr lang="en-US" sz="1000" b="0" dirty="0" err="1" smtClean="0"/>
              <a:t>para</a:t>
            </a:r>
            <a:r>
              <a:rPr lang="en-US" sz="1000" b="0" dirty="0" smtClean="0"/>
              <a:t> 5-3d{2})	</a:t>
            </a:r>
          </a:p>
          <a:p>
            <a:r>
              <a:rPr lang="en-US" sz="1000" b="0" dirty="0" smtClean="0"/>
              <a:t> </a:t>
            </a:r>
          </a:p>
          <a:p>
            <a:r>
              <a:rPr lang="en-US" sz="1000" b="0" dirty="0" smtClean="0"/>
              <a:t>         5. Are change documents posted within six months of change document?</a:t>
            </a:r>
          </a:p>
          <a:p>
            <a:r>
              <a:rPr lang="en-US" sz="1000" b="0" dirty="0" smtClean="0"/>
              <a:t>	(DA Pam 710-2-1, chapter 5, </a:t>
            </a:r>
            <a:r>
              <a:rPr lang="en-US" sz="1000" b="0" dirty="0" err="1" smtClean="0"/>
              <a:t>para</a:t>
            </a:r>
            <a:r>
              <a:rPr lang="en-US" sz="1000" b="0" dirty="0" smtClean="0"/>
              <a:t> 5-3d{2})</a:t>
            </a:r>
          </a:p>
          <a:p>
            <a:r>
              <a:rPr lang="en-US" sz="1000" b="0" dirty="0" smtClean="0"/>
              <a:t> </a:t>
            </a:r>
          </a:p>
          <a:p>
            <a:r>
              <a:rPr lang="en-US" sz="1000" b="0" dirty="0" smtClean="0"/>
              <a:t>         6.  Are temporary hand receipts valid, less than 30 days old?</a:t>
            </a:r>
          </a:p>
          <a:p>
            <a:r>
              <a:rPr lang="en-US" sz="1000" b="0" dirty="0" smtClean="0"/>
              <a:t>	(DA Pam 710-201, chapter 5, </a:t>
            </a:r>
            <a:r>
              <a:rPr lang="en-US" sz="1000" b="0" dirty="0" err="1" smtClean="0"/>
              <a:t>para</a:t>
            </a:r>
            <a:r>
              <a:rPr lang="en-US" sz="1000" b="0" dirty="0" smtClean="0"/>
              <a:t> 5-4)</a:t>
            </a:r>
          </a:p>
          <a:p>
            <a:r>
              <a:rPr lang="en-US" sz="1000" b="0" dirty="0" smtClean="0"/>
              <a:t> </a:t>
            </a:r>
          </a:p>
          <a:p>
            <a:pPr marL="685800" lvl="1" indent="-228600">
              <a:buFont typeface="+mj-lt"/>
              <a:buAutoNum type="arabicPeriod"/>
            </a:pPr>
            <a:endParaRPr lang="en-US" sz="1000" dirty="0"/>
          </a:p>
        </p:txBody>
      </p:sp>
      <p:sp>
        <p:nvSpPr>
          <p:cNvPr id="3" name="Rectangle 2067"/>
          <p:cNvSpPr>
            <a:spLocks noChangeArrowheads="1"/>
          </p:cNvSpPr>
          <p:nvPr/>
        </p:nvSpPr>
        <p:spPr bwMode="auto">
          <a:xfrm>
            <a:off x="1567597" y="578465"/>
            <a:ext cx="504946" cy="246863"/>
          </a:xfrm>
          <a:prstGeom prst="rect">
            <a:avLst/>
          </a:prstGeom>
          <a:noFill/>
          <a:ln w="9525">
            <a:noFill/>
            <a:miter lim="800000"/>
            <a:headEnd/>
            <a:tailEnd/>
          </a:ln>
        </p:spPr>
        <p:txBody>
          <a:bodyPr wrap="none" lIns="92075" tIns="46038" rIns="92075" bIns="46038">
            <a:spAutoFit/>
          </a:bodyPr>
          <a:lstStyle/>
          <a:p>
            <a:pPr algn="ctr" eaLnBrk="0" hangingPunct="0"/>
            <a:r>
              <a:rPr lang="en-US" sz="1000" b="0" dirty="0" smtClean="0"/>
              <a:t>CSDP</a:t>
            </a:r>
            <a:endParaRPr lang="en-US" sz="1000" b="0" dirty="0"/>
          </a:p>
        </p:txBody>
      </p:sp>
      <p:sp>
        <p:nvSpPr>
          <p:cNvPr id="4" name="Rectangle 2067"/>
          <p:cNvSpPr>
            <a:spLocks noChangeArrowheads="1"/>
          </p:cNvSpPr>
          <p:nvPr/>
        </p:nvSpPr>
        <p:spPr bwMode="auto">
          <a:xfrm>
            <a:off x="1430033" y="1099354"/>
            <a:ext cx="320602" cy="246863"/>
          </a:xfrm>
          <a:prstGeom prst="rect">
            <a:avLst/>
          </a:prstGeom>
          <a:noFill/>
          <a:ln w="9525">
            <a:noFill/>
            <a:miter lim="800000"/>
            <a:headEnd/>
            <a:tailEnd/>
          </a:ln>
        </p:spPr>
        <p:txBody>
          <a:bodyPr wrap="none" lIns="92075" tIns="46038" rIns="92075" bIns="46038">
            <a:spAutoFit/>
          </a:bodyPr>
          <a:lstStyle/>
          <a:p>
            <a:pPr algn="ctr" eaLnBrk="0" hangingPunct="0"/>
            <a:r>
              <a:rPr lang="en-US" sz="1000" b="0" dirty="0" smtClean="0"/>
              <a:t>S4</a:t>
            </a:r>
            <a:endParaRPr lang="en-US" sz="1000" b="0" dirty="0"/>
          </a:p>
        </p:txBody>
      </p:sp>
      <p:sp>
        <p:nvSpPr>
          <p:cNvPr id="5" name="Rectangle 2066"/>
          <p:cNvSpPr>
            <a:spLocks noChangeArrowheads="1"/>
          </p:cNvSpPr>
          <p:nvPr/>
        </p:nvSpPr>
        <p:spPr bwMode="auto">
          <a:xfrm>
            <a:off x="3987468" y="510228"/>
            <a:ext cx="1103313" cy="247650"/>
          </a:xfrm>
          <a:prstGeom prst="rect">
            <a:avLst/>
          </a:prstGeom>
          <a:noFill/>
          <a:ln w="9525">
            <a:noFill/>
            <a:miter lim="800000"/>
            <a:headEnd/>
            <a:tailEnd/>
          </a:ln>
        </p:spPr>
        <p:txBody>
          <a:bodyPr wrap="none" lIns="92075" tIns="46038" rIns="92075" bIns="46038">
            <a:spAutoFit/>
          </a:bodyPr>
          <a:lstStyle/>
          <a:p>
            <a:pPr algn="ctr" eaLnBrk="0" hangingPunct="0"/>
            <a:r>
              <a:rPr lang="en-US" sz="1000" b="0" dirty="0"/>
              <a:t>12 MARCH 2012</a:t>
            </a:r>
          </a:p>
        </p:txBody>
      </p:sp>
      <p:sp>
        <p:nvSpPr>
          <p:cNvPr id="6" name="Rectangle 2065"/>
          <p:cNvSpPr>
            <a:spLocks noChangeArrowheads="1"/>
          </p:cNvSpPr>
          <p:nvPr/>
        </p:nvSpPr>
        <p:spPr bwMode="auto">
          <a:xfrm>
            <a:off x="5543550" y="514350"/>
            <a:ext cx="990600" cy="247650"/>
          </a:xfrm>
          <a:prstGeom prst="rect">
            <a:avLst/>
          </a:prstGeom>
          <a:noFill/>
          <a:ln w="9525">
            <a:noFill/>
            <a:miter lim="800000"/>
            <a:headEnd/>
            <a:tailEnd/>
          </a:ln>
        </p:spPr>
        <p:txBody>
          <a:bodyPr lIns="92075" tIns="46038" rIns="92075" bIns="46038">
            <a:spAutoFit/>
          </a:bodyPr>
          <a:lstStyle/>
          <a:p>
            <a:pPr eaLnBrk="0" hangingPunct="0"/>
            <a:r>
              <a:rPr lang="en-US" sz="1000" dirty="0"/>
              <a:t>       </a:t>
            </a:r>
            <a:r>
              <a:rPr lang="en-US" sz="1000" b="0" dirty="0" smtClean="0"/>
              <a:t>7 OF 15</a:t>
            </a:r>
            <a:endParaRPr lang="en-US" sz="1000" b="0"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060"/>
          <p:cNvSpPr>
            <a:spLocks noChangeArrowheads="1"/>
          </p:cNvSpPr>
          <p:nvPr/>
        </p:nvSpPr>
        <p:spPr bwMode="auto">
          <a:xfrm>
            <a:off x="297171" y="1665360"/>
            <a:ext cx="5454650" cy="6125396"/>
          </a:xfrm>
          <a:prstGeom prst="rect">
            <a:avLst/>
          </a:prstGeom>
          <a:noFill/>
          <a:ln w="9525">
            <a:noFill/>
            <a:miter lim="800000"/>
            <a:headEnd/>
            <a:tailEnd/>
          </a:ln>
        </p:spPr>
        <p:txBody>
          <a:bodyPr wrap="square" lIns="92075" tIns="46038" rIns="92075" bIns="46038">
            <a:spAutoFit/>
          </a:bodyPr>
          <a:lstStyle/>
          <a:p>
            <a:endParaRPr lang="en-US" sz="1000" b="0" dirty="0" smtClean="0"/>
          </a:p>
          <a:p>
            <a:r>
              <a:rPr lang="en-US" sz="1000" b="0" dirty="0" smtClean="0"/>
              <a:t>              7. Does the unit maintain copies of monthly 10 percent cyclic and sensitive item inventories?</a:t>
            </a:r>
          </a:p>
          <a:p>
            <a:r>
              <a:rPr lang="en-US" sz="1000" b="0" dirty="0" smtClean="0"/>
              <a:t>	(DA Pam 710-2-2, chapter 9, </a:t>
            </a:r>
            <a:r>
              <a:rPr lang="en-US" sz="1000" b="0" dirty="0" err="1" smtClean="0"/>
              <a:t>para</a:t>
            </a:r>
            <a:r>
              <a:rPr lang="en-US" sz="1000" b="0" dirty="0" smtClean="0"/>
              <a:t> 9-7)</a:t>
            </a:r>
          </a:p>
          <a:p>
            <a:r>
              <a:rPr lang="en-US" sz="1000" b="0" dirty="0" smtClean="0"/>
              <a:t> </a:t>
            </a:r>
          </a:p>
          <a:p>
            <a:r>
              <a:rPr lang="en-US" sz="1000" b="0" dirty="0" smtClean="0"/>
              <a:t>              8.  Does the unit maintain copies of all relief from accountability documents, (R/S, S/C, Turn-	in documents and L/T)?</a:t>
            </a:r>
          </a:p>
          <a:p>
            <a:r>
              <a:rPr lang="en-US" sz="1000" b="0" dirty="0" smtClean="0"/>
              <a:t>	(AR 735-5, chapter 13, </a:t>
            </a:r>
            <a:r>
              <a:rPr lang="en-US" sz="1000" b="0" dirty="0" err="1" smtClean="0"/>
              <a:t>para</a:t>
            </a:r>
            <a:r>
              <a:rPr lang="en-US" sz="1000" b="0" dirty="0" smtClean="0"/>
              <a:t> 13-15c)</a:t>
            </a:r>
          </a:p>
          <a:p>
            <a:r>
              <a:rPr lang="en-US" sz="1000" b="0" dirty="0" smtClean="0"/>
              <a:t> </a:t>
            </a:r>
          </a:p>
          <a:p>
            <a:r>
              <a:rPr lang="en-US" sz="1000" b="0" dirty="0" smtClean="0"/>
              <a:t>              9. Does the supply sergeant store hand receipts in a secure location to prevent theft or loss?</a:t>
            </a:r>
          </a:p>
          <a:p>
            <a:r>
              <a:rPr lang="en-US" sz="1000" b="0" dirty="0" smtClean="0"/>
              <a:t> </a:t>
            </a:r>
          </a:p>
          <a:p>
            <a:r>
              <a:rPr lang="en-US" sz="1000" b="0" dirty="0" smtClean="0"/>
              <a:t>             10. Are component shortages on a valid request and document number annotated on the hand 	receipt? (AR 710-2-1, chapter 2, </a:t>
            </a:r>
            <a:r>
              <a:rPr lang="en-US" sz="1000" b="0" dirty="0" err="1" smtClean="0"/>
              <a:t>para</a:t>
            </a:r>
            <a:r>
              <a:rPr lang="en-US" sz="1000" b="0" dirty="0" smtClean="0"/>
              <a:t> 2-6a)</a:t>
            </a:r>
          </a:p>
          <a:p>
            <a:r>
              <a:rPr lang="en-US" sz="1000" b="0" dirty="0" smtClean="0"/>
              <a:t> </a:t>
            </a:r>
          </a:p>
          <a:p>
            <a:r>
              <a:rPr lang="en-US" sz="1000" b="0" dirty="0" smtClean="0"/>
              <a:t>             11.  Has the commander demonstrated direct responsibility for all assigned property by 	ensuring safeguarding of government property through use of internal control 	checklists?</a:t>
            </a:r>
          </a:p>
          <a:p>
            <a:r>
              <a:rPr lang="en-US" sz="1000" b="0" dirty="0" smtClean="0"/>
              <a:t> </a:t>
            </a:r>
          </a:p>
          <a:p>
            <a:r>
              <a:rPr lang="en-US" sz="1000" b="0" dirty="0" smtClean="0"/>
              <a:t>             12.  Does the unit have an accurate storage location system?</a:t>
            </a:r>
          </a:p>
          <a:p>
            <a:r>
              <a:rPr lang="en-US" sz="1000" b="0" dirty="0" smtClean="0"/>
              <a:t> </a:t>
            </a:r>
          </a:p>
          <a:p>
            <a:r>
              <a:rPr lang="en-US" sz="1000" b="0" dirty="0" smtClean="0"/>
              <a:t>             13.  Does the unit have a copy of the shortage annex from the property book officer (PBO)?</a:t>
            </a:r>
          </a:p>
          <a:p>
            <a:r>
              <a:rPr lang="en-US" sz="1000" b="0" dirty="0" smtClean="0"/>
              <a:t>	(DA Pam 710-2-1, chapter 6, </a:t>
            </a:r>
            <a:r>
              <a:rPr lang="en-US" sz="1000" b="0" dirty="0" err="1" smtClean="0"/>
              <a:t>para</a:t>
            </a:r>
            <a:r>
              <a:rPr lang="en-US" sz="1000" b="0" dirty="0" smtClean="0"/>
              <a:t> 6-1b)</a:t>
            </a:r>
          </a:p>
          <a:p>
            <a:r>
              <a:rPr lang="en-US" sz="1000" b="0" dirty="0" smtClean="0"/>
              <a:t> </a:t>
            </a:r>
          </a:p>
          <a:p>
            <a:r>
              <a:rPr lang="en-US" sz="1000" b="0" dirty="0" smtClean="0"/>
              <a:t>            14.  Are shortage annexes maintained according to DA Pam 710-2-1, chapter 6, </a:t>
            </a:r>
            <a:r>
              <a:rPr lang="en-US" sz="1000" b="0" dirty="0" err="1" smtClean="0"/>
              <a:t>para</a:t>
            </a:r>
            <a:r>
              <a:rPr lang="en-US" sz="1000" b="0" dirty="0" smtClean="0"/>
              <a:t> 6-1 and 6-	2d?</a:t>
            </a:r>
          </a:p>
          <a:p>
            <a:r>
              <a:rPr lang="en-US" sz="1000" b="0" dirty="0" smtClean="0"/>
              <a:t> </a:t>
            </a:r>
          </a:p>
          <a:p>
            <a:r>
              <a:rPr lang="en-US" sz="1000" b="0" dirty="0" smtClean="0"/>
              <a:t>            15.  Verification of inventory accuracy:</a:t>
            </a:r>
          </a:p>
          <a:p>
            <a:r>
              <a:rPr lang="en-US" sz="1000" b="0" dirty="0" smtClean="0"/>
              <a:t> 	(1)  Number of hand receipt items inventoried?	</a:t>
            </a:r>
          </a:p>
          <a:p>
            <a:r>
              <a:rPr lang="en-US" sz="1000" b="0" dirty="0" smtClean="0"/>
              <a:t>	(2)  Number of items inventoried correct?		</a:t>
            </a:r>
          </a:p>
          <a:p>
            <a:r>
              <a:rPr lang="en-US" sz="1000" b="0" dirty="0" smtClean="0"/>
              <a:t> 	(3)  Number of items inventoried with discrepancies?	 </a:t>
            </a:r>
          </a:p>
          <a:p>
            <a:r>
              <a:rPr lang="en-US" sz="1000" b="0" dirty="0" smtClean="0"/>
              <a:t>	(4)  Percent of inventory accuracy?		</a:t>
            </a:r>
          </a:p>
          <a:p>
            <a:r>
              <a:rPr lang="en-US" sz="1000" b="0" dirty="0" smtClean="0"/>
              <a:t>				          </a:t>
            </a:r>
          </a:p>
          <a:p>
            <a:r>
              <a:rPr lang="en-US" sz="1000" dirty="0" smtClean="0"/>
              <a:t>VIII.  PROPERTY ACCOUNTABILITY (PLATOON/SECTION</a:t>
            </a:r>
          </a:p>
          <a:p>
            <a:r>
              <a:rPr lang="en-US" sz="1000" b="0" dirty="0" smtClean="0"/>
              <a:t> </a:t>
            </a:r>
          </a:p>
          <a:p>
            <a:r>
              <a:rPr lang="en-US" sz="1000" b="0" dirty="0" smtClean="0"/>
              <a:t>         1.  Is the platoon leader/sergeant properly signed for equipment?	</a:t>
            </a:r>
          </a:p>
          <a:p>
            <a:r>
              <a:rPr lang="en-US" sz="1000" b="0" dirty="0" smtClean="0"/>
              <a:t>	(DA Pam 710-2-1, chapter 5, </a:t>
            </a:r>
            <a:r>
              <a:rPr lang="en-US" sz="1000" b="0" dirty="0" err="1" smtClean="0"/>
              <a:t>para</a:t>
            </a:r>
            <a:r>
              <a:rPr lang="en-US" sz="1000" b="0" dirty="0" smtClean="0"/>
              <a:t> 5-2)</a:t>
            </a:r>
          </a:p>
          <a:p>
            <a:r>
              <a:rPr lang="en-US" sz="1000" b="0" dirty="0" smtClean="0"/>
              <a:t> </a:t>
            </a:r>
          </a:p>
          <a:p>
            <a:r>
              <a:rPr lang="en-US" dirty="0" smtClean="0"/>
              <a:t> </a:t>
            </a:r>
          </a:p>
          <a:p>
            <a:pPr marL="685800" lvl="1" indent="-228600">
              <a:buFont typeface="+mj-lt"/>
              <a:buAutoNum type="arabicPeriod"/>
            </a:pPr>
            <a:endParaRPr lang="en-US" sz="1000" dirty="0"/>
          </a:p>
        </p:txBody>
      </p:sp>
      <p:sp>
        <p:nvSpPr>
          <p:cNvPr id="3" name="Rectangle 2067"/>
          <p:cNvSpPr>
            <a:spLocks noChangeArrowheads="1"/>
          </p:cNvSpPr>
          <p:nvPr/>
        </p:nvSpPr>
        <p:spPr bwMode="auto">
          <a:xfrm>
            <a:off x="1567597" y="578465"/>
            <a:ext cx="504946" cy="246863"/>
          </a:xfrm>
          <a:prstGeom prst="rect">
            <a:avLst/>
          </a:prstGeom>
          <a:noFill/>
          <a:ln w="9525">
            <a:noFill/>
            <a:miter lim="800000"/>
            <a:headEnd/>
            <a:tailEnd/>
          </a:ln>
        </p:spPr>
        <p:txBody>
          <a:bodyPr wrap="none" lIns="92075" tIns="46038" rIns="92075" bIns="46038">
            <a:spAutoFit/>
          </a:bodyPr>
          <a:lstStyle/>
          <a:p>
            <a:pPr algn="ctr" eaLnBrk="0" hangingPunct="0"/>
            <a:r>
              <a:rPr lang="en-US" sz="1000" b="0" dirty="0" smtClean="0"/>
              <a:t>CSDP</a:t>
            </a:r>
            <a:endParaRPr lang="en-US" sz="1000" b="0" dirty="0"/>
          </a:p>
        </p:txBody>
      </p:sp>
      <p:sp>
        <p:nvSpPr>
          <p:cNvPr id="4" name="Rectangle 2067"/>
          <p:cNvSpPr>
            <a:spLocks noChangeArrowheads="1"/>
          </p:cNvSpPr>
          <p:nvPr/>
        </p:nvSpPr>
        <p:spPr bwMode="auto">
          <a:xfrm>
            <a:off x="1430033" y="1099354"/>
            <a:ext cx="320602" cy="246863"/>
          </a:xfrm>
          <a:prstGeom prst="rect">
            <a:avLst/>
          </a:prstGeom>
          <a:noFill/>
          <a:ln w="9525">
            <a:noFill/>
            <a:miter lim="800000"/>
            <a:headEnd/>
            <a:tailEnd/>
          </a:ln>
        </p:spPr>
        <p:txBody>
          <a:bodyPr wrap="none" lIns="92075" tIns="46038" rIns="92075" bIns="46038">
            <a:spAutoFit/>
          </a:bodyPr>
          <a:lstStyle/>
          <a:p>
            <a:pPr algn="ctr" eaLnBrk="0" hangingPunct="0"/>
            <a:r>
              <a:rPr lang="en-US" sz="1000" b="0" dirty="0" smtClean="0"/>
              <a:t>S4</a:t>
            </a:r>
            <a:endParaRPr lang="en-US" sz="1000" b="0" dirty="0"/>
          </a:p>
        </p:txBody>
      </p:sp>
      <p:sp>
        <p:nvSpPr>
          <p:cNvPr id="5" name="Rectangle 2066"/>
          <p:cNvSpPr>
            <a:spLocks noChangeArrowheads="1"/>
          </p:cNvSpPr>
          <p:nvPr/>
        </p:nvSpPr>
        <p:spPr bwMode="auto">
          <a:xfrm>
            <a:off x="3987468" y="510228"/>
            <a:ext cx="1103313" cy="247650"/>
          </a:xfrm>
          <a:prstGeom prst="rect">
            <a:avLst/>
          </a:prstGeom>
          <a:noFill/>
          <a:ln w="9525">
            <a:noFill/>
            <a:miter lim="800000"/>
            <a:headEnd/>
            <a:tailEnd/>
          </a:ln>
        </p:spPr>
        <p:txBody>
          <a:bodyPr wrap="none" lIns="92075" tIns="46038" rIns="92075" bIns="46038">
            <a:spAutoFit/>
          </a:bodyPr>
          <a:lstStyle/>
          <a:p>
            <a:pPr algn="ctr" eaLnBrk="0" hangingPunct="0"/>
            <a:r>
              <a:rPr lang="en-US" sz="1000" b="0" dirty="0"/>
              <a:t>12 MARCH 2012</a:t>
            </a:r>
          </a:p>
        </p:txBody>
      </p:sp>
      <p:sp>
        <p:nvSpPr>
          <p:cNvPr id="6" name="Rectangle 2065"/>
          <p:cNvSpPr>
            <a:spLocks noChangeArrowheads="1"/>
          </p:cNvSpPr>
          <p:nvPr/>
        </p:nvSpPr>
        <p:spPr bwMode="auto">
          <a:xfrm>
            <a:off x="5543550" y="514350"/>
            <a:ext cx="990600" cy="247650"/>
          </a:xfrm>
          <a:prstGeom prst="rect">
            <a:avLst/>
          </a:prstGeom>
          <a:noFill/>
          <a:ln w="9525">
            <a:noFill/>
            <a:miter lim="800000"/>
            <a:headEnd/>
            <a:tailEnd/>
          </a:ln>
        </p:spPr>
        <p:txBody>
          <a:bodyPr lIns="92075" tIns="46038" rIns="92075" bIns="46038">
            <a:spAutoFit/>
          </a:bodyPr>
          <a:lstStyle/>
          <a:p>
            <a:pPr eaLnBrk="0" hangingPunct="0"/>
            <a:r>
              <a:rPr lang="en-US" sz="1000" b="0" dirty="0" smtClean="0"/>
              <a:t>8 OF 15</a:t>
            </a:r>
            <a:endParaRPr lang="en-US" sz="1000" b="0"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060"/>
          <p:cNvSpPr>
            <a:spLocks noChangeArrowheads="1"/>
          </p:cNvSpPr>
          <p:nvPr/>
        </p:nvSpPr>
        <p:spPr bwMode="auto">
          <a:xfrm>
            <a:off x="365410" y="1665360"/>
            <a:ext cx="5454650" cy="6310062"/>
          </a:xfrm>
          <a:prstGeom prst="rect">
            <a:avLst/>
          </a:prstGeom>
          <a:noFill/>
          <a:ln w="9525">
            <a:noFill/>
            <a:miter lim="800000"/>
            <a:headEnd/>
            <a:tailEnd/>
          </a:ln>
        </p:spPr>
        <p:txBody>
          <a:bodyPr wrap="square" lIns="92075" tIns="46038" rIns="92075" bIns="46038">
            <a:spAutoFit/>
          </a:bodyPr>
          <a:lstStyle/>
          <a:p>
            <a:r>
              <a:rPr lang="en-US" sz="1000" b="0" dirty="0" smtClean="0"/>
              <a:t>              2.  Does the hand receipt holder have a copy of the hand receipt and is it current? (DA Pam 	710-2-1, chapter 5, </a:t>
            </a:r>
            <a:r>
              <a:rPr lang="en-US" sz="1000" b="0" dirty="0" err="1" smtClean="0"/>
              <a:t>para</a:t>
            </a:r>
            <a:r>
              <a:rPr lang="en-US" sz="1000" b="0" dirty="0" smtClean="0"/>
              <a:t> 5-2)</a:t>
            </a:r>
          </a:p>
          <a:p>
            <a:r>
              <a:rPr lang="en-US" sz="1000" b="0" dirty="0" smtClean="0"/>
              <a:t> </a:t>
            </a:r>
          </a:p>
          <a:p>
            <a:r>
              <a:rPr lang="en-US" sz="1000" b="0" dirty="0" smtClean="0"/>
              <a:t>              3.  Does the hand receipt holder have a copy of shortage annex from the commander?	(DA Pam 710-2-1, chapter 6, </a:t>
            </a:r>
            <a:r>
              <a:rPr lang="en-US" sz="1000" b="0" dirty="0" err="1" smtClean="0"/>
              <a:t>para</a:t>
            </a:r>
            <a:r>
              <a:rPr lang="en-US" sz="1000" b="0" dirty="0" smtClean="0"/>
              <a:t> 6-1 and 6-2)</a:t>
            </a:r>
          </a:p>
          <a:p>
            <a:r>
              <a:rPr lang="en-US" sz="1000" b="0" dirty="0" smtClean="0"/>
              <a:t> </a:t>
            </a:r>
          </a:p>
          <a:p>
            <a:r>
              <a:rPr lang="en-US" sz="1000" b="0" dirty="0" smtClean="0"/>
              <a:t>              4.  Is the equipment signed down to the user level?	</a:t>
            </a:r>
          </a:p>
          <a:p>
            <a:r>
              <a:rPr lang="en-US" sz="1000" b="0" dirty="0" smtClean="0"/>
              <a:t>	(DA Pam 710-2-1, chapter 6, </a:t>
            </a:r>
            <a:r>
              <a:rPr lang="en-US" sz="1000" b="0" dirty="0" err="1" smtClean="0"/>
              <a:t>para</a:t>
            </a:r>
            <a:r>
              <a:rPr lang="en-US" sz="1000" b="0" dirty="0" smtClean="0"/>
              <a:t> 6-2)</a:t>
            </a:r>
          </a:p>
          <a:p>
            <a:r>
              <a:rPr lang="en-US" sz="1000" b="0" dirty="0" smtClean="0"/>
              <a:t> </a:t>
            </a:r>
          </a:p>
          <a:p>
            <a:r>
              <a:rPr lang="en-US" sz="1000" b="0" dirty="0" smtClean="0"/>
              <a:t>              5.  Are component hand receipts used when property is issued to the user and are they current? 	(DA Pam 710-2-1, chapter 6, </a:t>
            </a:r>
            <a:r>
              <a:rPr lang="en-US" sz="1000" b="0" dirty="0" err="1" smtClean="0"/>
              <a:t>para</a:t>
            </a:r>
            <a:r>
              <a:rPr lang="en-US" sz="1000" b="0" dirty="0" smtClean="0"/>
              <a:t> 6-2)</a:t>
            </a:r>
          </a:p>
          <a:p>
            <a:r>
              <a:rPr lang="en-US" sz="1000" b="0" dirty="0" smtClean="0"/>
              <a:t> </a:t>
            </a:r>
          </a:p>
          <a:p>
            <a:r>
              <a:rPr lang="en-US" sz="1000" b="0" dirty="0" smtClean="0"/>
              <a:t>              6.  Verification of Inventory Accuracy:		 </a:t>
            </a:r>
          </a:p>
          <a:p>
            <a:r>
              <a:rPr lang="en-US" sz="1000" b="0" dirty="0" smtClean="0"/>
              <a:t>	(1)  Number of hand receipt items inventoried?	</a:t>
            </a:r>
          </a:p>
          <a:p>
            <a:r>
              <a:rPr lang="en-US" sz="1000" b="0" dirty="0" smtClean="0"/>
              <a:t>	(2)  Number of items inventoried correct?	 </a:t>
            </a:r>
          </a:p>
          <a:p>
            <a:r>
              <a:rPr lang="en-US" sz="1000" b="0" dirty="0" smtClean="0"/>
              <a:t>	(3)  Number of items inventoried with discrepancies? </a:t>
            </a:r>
          </a:p>
          <a:p>
            <a:r>
              <a:rPr lang="en-US" sz="1000" b="0" dirty="0" smtClean="0"/>
              <a:t>	(4)  Percent of inventory accuracy?		 </a:t>
            </a:r>
          </a:p>
          <a:p>
            <a:r>
              <a:rPr lang="en-US" sz="1000" b="0" dirty="0" smtClean="0"/>
              <a:t> </a:t>
            </a:r>
          </a:p>
          <a:p>
            <a:r>
              <a:rPr lang="en-US" sz="1000" dirty="0" smtClean="0"/>
              <a:t>IX.  ABSENTEE BAGGAGE/CLOTHING OF PERSONNEL DROPPED FROM THE ROLLS (DFR)</a:t>
            </a:r>
          </a:p>
          <a:p>
            <a:r>
              <a:rPr lang="en-US" sz="1000" b="0" dirty="0" smtClean="0"/>
              <a:t> </a:t>
            </a:r>
          </a:p>
          <a:p>
            <a:r>
              <a:rPr lang="en-US" sz="1000" b="0" dirty="0" smtClean="0"/>
              <a:t>               1.  Does the unit properly secure clothing of personnel on temporary duty (TDY) or leave  for 	extended periods of time?</a:t>
            </a:r>
          </a:p>
          <a:p>
            <a:r>
              <a:rPr lang="en-US" sz="1000" b="0" dirty="0" smtClean="0"/>
              <a:t>	(AR 700-84, chapter 12, </a:t>
            </a:r>
            <a:r>
              <a:rPr lang="en-US" sz="1000" b="0" dirty="0" err="1" smtClean="0"/>
              <a:t>para</a:t>
            </a:r>
            <a:r>
              <a:rPr lang="en-US" sz="1000" b="0" dirty="0" smtClean="0"/>
              <a:t> 12-12)</a:t>
            </a:r>
          </a:p>
          <a:p>
            <a:r>
              <a:rPr lang="en-US" sz="1000" b="0" dirty="0" smtClean="0"/>
              <a:t> </a:t>
            </a:r>
          </a:p>
          <a:p>
            <a:r>
              <a:rPr lang="en-US" sz="1000" b="0" dirty="0" smtClean="0"/>
              <a:t>               2.  When notified that an individual has been DFR or admitted to a  hospital for five days or 	more, does the unit inventory and secure  all OCIE and personal items?</a:t>
            </a:r>
          </a:p>
          <a:p>
            <a:r>
              <a:rPr lang="en-US" sz="1000" b="0" dirty="0" smtClean="0"/>
              <a:t>	(AR 700-84, chapter 12, </a:t>
            </a:r>
            <a:r>
              <a:rPr lang="en-US" sz="1000" b="0" dirty="0" err="1" smtClean="0"/>
              <a:t>para</a:t>
            </a:r>
            <a:r>
              <a:rPr lang="en-US" sz="1000" b="0" dirty="0" smtClean="0"/>
              <a:t> 12, 13, and 14)</a:t>
            </a:r>
          </a:p>
          <a:p>
            <a:r>
              <a:rPr lang="en-US" sz="1000" b="0" dirty="0" smtClean="0"/>
              <a:t> </a:t>
            </a:r>
          </a:p>
          <a:p>
            <a:r>
              <a:rPr lang="en-US" sz="1000" b="0" dirty="0" smtClean="0"/>
              <a:t>               3.  When notified that an individual has been DFR, is the unit shipping abandoned 	clothes to the soldier’s new station or home of record (HOR)? (AR 700-84, chapter 	12, </a:t>
            </a:r>
            <a:r>
              <a:rPr lang="en-US" sz="1000" b="0" dirty="0" err="1" smtClean="0"/>
              <a:t>para</a:t>
            </a:r>
            <a:r>
              <a:rPr lang="en-US" sz="1000" b="0" dirty="0" smtClean="0"/>
              <a:t> a{1})</a:t>
            </a:r>
          </a:p>
          <a:p>
            <a:r>
              <a:rPr lang="en-US" sz="1000" b="0" dirty="0" smtClean="0"/>
              <a:t> </a:t>
            </a:r>
          </a:p>
          <a:p>
            <a:r>
              <a:rPr lang="en-US" sz="1000" b="0" dirty="0" smtClean="0"/>
              <a:t>              4.  Does the unit determine the expense to the United States for shipping, and is information 	sent to the new unit certified mail?</a:t>
            </a:r>
          </a:p>
          <a:p>
            <a:r>
              <a:rPr lang="en-US" sz="1000" b="0" dirty="0" smtClean="0"/>
              <a:t> </a:t>
            </a:r>
          </a:p>
          <a:p>
            <a:r>
              <a:rPr lang="en-US" sz="1000" b="0" dirty="0" smtClean="0"/>
              <a:t>              5.  Is a copy of the letter and certification maintained with a copy of DA Form 3078?</a:t>
            </a:r>
          </a:p>
          <a:p>
            <a:r>
              <a:rPr lang="en-US" dirty="0" smtClean="0"/>
              <a:t>  </a:t>
            </a:r>
          </a:p>
          <a:p>
            <a:r>
              <a:rPr lang="en-US" dirty="0" smtClean="0"/>
              <a:t> </a:t>
            </a:r>
          </a:p>
          <a:p>
            <a:pPr marL="685800" lvl="1" indent="-228600">
              <a:buFont typeface="+mj-lt"/>
              <a:buAutoNum type="arabicPeriod"/>
            </a:pPr>
            <a:endParaRPr lang="en-US" sz="1000" dirty="0"/>
          </a:p>
        </p:txBody>
      </p:sp>
      <p:sp>
        <p:nvSpPr>
          <p:cNvPr id="3" name="Rectangle 2067"/>
          <p:cNvSpPr>
            <a:spLocks noChangeArrowheads="1"/>
          </p:cNvSpPr>
          <p:nvPr/>
        </p:nvSpPr>
        <p:spPr bwMode="auto">
          <a:xfrm>
            <a:off x="1567597" y="578465"/>
            <a:ext cx="504946" cy="246863"/>
          </a:xfrm>
          <a:prstGeom prst="rect">
            <a:avLst/>
          </a:prstGeom>
          <a:noFill/>
          <a:ln w="9525">
            <a:noFill/>
            <a:miter lim="800000"/>
            <a:headEnd/>
            <a:tailEnd/>
          </a:ln>
        </p:spPr>
        <p:txBody>
          <a:bodyPr wrap="none" lIns="92075" tIns="46038" rIns="92075" bIns="46038">
            <a:spAutoFit/>
          </a:bodyPr>
          <a:lstStyle/>
          <a:p>
            <a:pPr algn="ctr" eaLnBrk="0" hangingPunct="0"/>
            <a:r>
              <a:rPr lang="en-US" sz="1000" b="0" dirty="0" smtClean="0"/>
              <a:t>CSDP</a:t>
            </a:r>
            <a:endParaRPr lang="en-US" sz="1000" b="0" dirty="0"/>
          </a:p>
        </p:txBody>
      </p:sp>
      <p:sp>
        <p:nvSpPr>
          <p:cNvPr id="4" name="Rectangle 2067"/>
          <p:cNvSpPr>
            <a:spLocks noChangeArrowheads="1"/>
          </p:cNvSpPr>
          <p:nvPr/>
        </p:nvSpPr>
        <p:spPr bwMode="auto">
          <a:xfrm>
            <a:off x="1430033" y="1099354"/>
            <a:ext cx="320602" cy="246863"/>
          </a:xfrm>
          <a:prstGeom prst="rect">
            <a:avLst/>
          </a:prstGeom>
          <a:noFill/>
          <a:ln w="9525">
            <a:noFill/>
            <a:miter lim="800000"/>
            <a:headEnd/>
            <a:tailEnd/>
          </a:ln>
        </p:spPr>
        <p:txBody>
          <a:bodyPr wrap="none" lIns="92075" tIns="46038" rIns="92075" bIns="46038">
            <a:spAutoFit/>
          </a:bodyPr>
          <a:lstStyle/>
          <a:p>
            <a:pPr algn="ctr" eaLnBrk="0" hangingPunct="0"/>
            <a:r>
              <a:rPr lang="en-US" sz="1000" b="0" dirty="0" smtClean="0"/>
              <a:t>S4</a:t>
            </a:r>
            <a:endParaRPr lang="en-US" sz="1000" b="0" dirty="0"/>
          </a:p>
        </p:txBody>
      </p:sp>
      <p:sp>
        <p:nvSpPr>
          <p:cNvPr id="5" name="Rectangle 2066"/>
          <p:cNvSpPr>
            <a:spLocks noChangeArrowheads="1"/>
          </p:cNvSpPr>
          <p:nvPr/>
        </p:nvSpPr>
        <p:spPr bwMode="auto">
          <a:xfrm>
            <a:off x="3987468" y="510228"/>
            <a:ext cx="1103313" cy="247650"/>
          </a:xfrm>
          <a:prstGeom prst="rect">
            <a:avLst/>
          </a:prstGeom>
          <a:noFill/>
          <a:ln w="9525">
            <a:noFill/>
            <a:miter lim="800000"/>
            <a:headEnd/>
            <a:tailEnd/>
          </a:ln>
        </p:spPr>
        <p:txBody>
          <a:bodyPr wrap="none" lIns="92075" tIns="46038" rIns="92075" bIns="46038">
            <a:spAutoFit/>
          </a:bodyPr>
          <a:lstStyle/>
          <a:p>
            <a:pPr algn="ctr" eaLnBrk="0" hangingPunct="0"/>
            <a:r>
              <a:rPr lang="en-US" sz="1000" b="0" dirty="0"/>
              <a:t>12 MARCH 2012</a:t>
            </a:r>
          </a:p>
        </p:txBody>
      </p:sp>
      <p:sp>
        <p:nvSpPr>
          <p:cNvPr id="6" name="Rectangle 2065"/>
          <p:cNvSpPr>
            <a:spLocks noChangeArrowheads="1"/>
          </p:cNvSpPr>
          <p:nvPr/>
        </p:nvSpPr>
        <p:spPr bwMode="auto">
          <a:xfrm>
            <a:off x="5543550" y="514350"/>
            <a:ext cx="990600" cy="247650"/>
          </a:xfrm>
          <a:prstGeom prst="rect">
            <a:avLst/>
          </a:prstGeom>
          <a:noFill/>
          <a:ln w="9525">
            <a:noFill/>
            <a:miter lim="800000"/>
            <a:headEnd/>
            <a:tailEnd/>
          </a:ln>
        </p:spPr>
        <p:txBody>
          <a:bodyPr lIns="92075" tIns="46038" rIns="92075" bIns="46038">
            <a:spAutoFit/>
          </a:bodyPr>
          <a:lstStyle/>
          <a:p>
            <a:pPr eaLnBrk="0" hangingPunct="0"/>
            <a:r>
              <a:rPr lang="en-US" sz="1000" dirty="0"/>
              <a:t>       </a:t>
            </a:r>
            <a:r>
              <a:rPr lang="en-US" sz="1000" b="0" dirty="0" smtClean="0"/>
              <a:t>9 OF 15</a:t>
            </a:r>
            <a:endParaRPr lang="en-US" sz="1000" b="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ChangeArrowheads="1"/>
          </p:cNvSpPr>
          <p:nvPr/>
        </p:nvSpPr>
        <p:spPr bwMode="auto">
          <a:xfrm>
            <a:off x="269875" y="1655763"/>
            <a:ext cx="5435600" cy="5324475"/>
          </a:xfrm>
          <a:prstGeom prst="rect">
            <a:avLst/>
          </a:prstGeom>
          <a:noFill/>
          <a:ln w="9525">
            <a:noFill/>
            <a:miter lim="800000"/>
            <a:headEnd/>
            <a:tailEnd/>
          </a:ln>
        </p:spPr>
        <p:txBody>
          <a:bodyPr lIns="92075" tIns="46038" rIns="92075" bIns="46038">
            <a:spAutoFit/>
          </a:bodyPr>
          <a:lstStyle/>
          <a:p>
            <a:pPr eaLnBrk="0" hangingPunct="0"/>
            <a:r>
              <a:rPr lang="en-US" sz="1000" dirty="0"/>
              <a:t>TASK</a:t>
            </a:r>
            <a:r>
              <a:rPr lang="en-US" sz="1000" b="0" dirty="0"/>
              <a:t>:  Manage the Unit/Battalion Leave Program</a:t>
            </a:r>
          </a:p>
          <a:p>
            <a:pPr eaLnBrk="0" hangingPunct="0"/>
            <a:endParaRPr lang="en-US" sz="1000" b="0" dirty="0"/>
          </a:p>
          <a:p>
            <a:pPr eaLnBrk="0" hangingPunct="0"/>
            <a:r>
              <a:rPr lang="en-US" sz="1000" dirty="0"/>
              <a:t>CONDITIONS</a:t>
            </a:r>
            <a:r>
              <a:rPr lang="en-US" sz="1000" b="0" dirty="0"/>
              <a:t>:  Given the mission of establishing and managing the unit’s leave program at the battalion level.</a:t>
            </a:r>
          </a:p>
          <a:p>
            <a:pPr eaLnBrk="0" hangingPunct="0"/>
            <a:endParaRPr lang="en-US" sz="1000" b="0" dirty="0"/>
          </a:p>
          <a:p>
            <a:pPr eaLnBrk="0" hangingPunct="0"/>
            <a:r>
              <a:rPr lang="en-US" sz="1000" dirty="0"/>
              <a:t>STANDARD</a:t>
            </a:r>
            <a:r>
              <a:rPr lang="en-US" sz="1000" b="0" dirty="0"/>
              <a:t>:  IAW AR 600-8-10 </a:t>
            </a:r>
          </a:p>
          <a:p>
            <a:pPr eaLnBrk="0" hangingPunct="0"/>
            <a:r>
              <a:rPr lang="en-US" sz="1000" b="0" dirty="0"/>
              <a:t>        </a:t>
            </a:r>
          </a:p>
          <a:p>
            <a:pPr eaLnBrk="0" hangingPunct="0"/>
            <a:r>
              <a:rPr lang="en-US" sz="1000" b="0" dirty="0"/>
              <a:t>1. </a:t>
            </a:r>
            <a:r>
              <a:rPr lang="en-US" sz="1000" dirty="0"/>
              <a:t> REFERENCES</a:t>
            </a:r>
            <a:r>
              <a:rPr lang="en-US" sz="1000" b="0" dirty="0"/>
              <a:t>:</a:t>
            </a:r>
          </a:p>
          <a:p>
            <a:pPr eaLnBrk="0" hangingPunct="0"/>
            <a:endParaRPr lang="en-US" sz="1000" b="0" dirty="0"/>
          </a:p>
          <a:p>
            <a:pPr eaLnBrk="0" hangingPunct="0"/>
            <a:r>
              <a:rPr lang="en-US" sz="1000" b="0" dirty="0"/>
              <a:t>     a.  AR 600-8-10;  Leaves and Passes</a:t>
            </a:r>
          </a:p>
          <a:p>
            <a:pPr eaLnBrk="0" hangingPunct="0"/>
            <a:r>
              <a:rPr lang="en-US" sz="1000" b="0" dirty="0"/>
              <a:t>   </a:t>
            </a:r>
          </a:p>
          <a:p>
            <a:pPr eaLnBrk="0" hangingPunct="0"/>
            <a:r>
              <a:rPr lang="en-US" sz="1000" b="0" dirty="0"/>
              <a:t>     b.  AR 630-10;  Absent Without Leave, Desertion, and Administration of Personnel Involved in Civilian Court Proceedings</a:t>
            </a:r>
          </a:p>
          <a:p>
            <a:pPr eaLnBrk="0" hangingPunct="0"/>
            <a:endParaRPr lang="en-US" sz="1000" b="0" dirty="0"/>
          </a:p>
          <a:p>
            <a:pPr eaLnBrk="0" hangingPunct="0"/>
            <a:r>
              <a:rPr lang="en-US" sz="1000" b="0" dirty="0"/>
              <a:t>2.  </a:t>
            </a:r>
            <a:r>
              <a:rPr lang="en-US" sz="1000" dirty="0"/>
              <a:t>PURPOSE</a:t>
            </a:r>
            <a:r>
              <a:rPr lang="en-US" sz="1000" b="0" dirty="0"/>
              <a:t>:  To assess the unit’s Leave and Pass program IAW above references.</a:t>
            </a:r>
          </a:p>
          <a:p>
            <a:pPr eaLnBrk="0" hangingPunct="0"/>
            <a:endParaRPr lang="en-US" sz="1000" b="0" dirty="0"/>
          </a:p>
          <a:p>
            <a:pPr eaLnBrk="0" hangingPunct="0"/>
            <a:r>
              <a:rPr lang="en-US" sz="1000" b="0" dirty="0"/>
              <a:t>3.  </a:t>
            </a:r>
            <a:r>
              <a:rPr lang="en-US" sz="1000" dirty="0"/>
              <a:t>SPECIFIC QUESTIONS</a:t>
            </a:r>
            <a:r>
              <a:rPr lang="en-US" sz="1000" b="0" dirty="0"/>
              <a:t>:</a:t>
            </a:r>
          </a:p>
          <a:p>
            <a:pPr eaLnBrk="0" hangingPunct="0"/>
            <a:endParaRPr lang="en-US" sz="1000" b="0" dirty="0"/>
          </a:p>
          <a:p>
            <a:pPr eaLnBrk="0" hangingPunct="0"/>
            <a:r>
              <a:rPr lang="en-US" sz="1000" b="0" dirty="0"/>
              <a:t>    a.  Are Soldiers required to sign out with the S1 whether signing out on leave or pass?</a:t>
            </a:r>
          </a:p>
          <a:p>
            <a:pPr eaLnBrk="0" hangingPunct="0"/>
            <a:endParaRPr lang="en-US" sz="1000" b="0" dirty="0"/>
          </a:p>
          <a:p>
            <a:pPr eaLnBrk="0" hangingPunct="0"/>
            <a:r>
              <a:rPr lang="en-US" sz="1000" b="0" dirty="0"/>
              <a:t>    b.  Does the unit have a written leave SOP/Policy?</a:t>
            </a:r>
          </a:p>
          <a:p>
            <a:pPr eaLnBrk="0" hangingPunct="0"/>
            <a:endParaRPr lang="en-US" sz="1000" b="0" dirty="0"/>
          </a:p>
          <a:p>
            <a:pPr eaLnBrk="0" hangingPunct="0"/>
            <a:r>
              <a:rPr lang="en-US" sz="1000" b="0" dirty="0"/>
              <a:t>    c.  Is there a suspense system for leave forms to the S1?</a:t>
            </a:r>
          </a:p>
          <a:p>
            <a:pPr eaLnBrk="0" hangingPunct="0"/>
            <a:endParaRPr lang="en-US" sz="1000" b="0" dirty="0"/>
          </a:p>
          <a:p>
            <a:pPr eaLnBrk="0" hangingPunct="0"/>
            <a:r>
              <a:rPr lang="en-US" sz="1000" b="0" dirty="0"/>
              <a:t>     d.  Are copies of the DA Form 31 maintained on file for a period of 6 months (Para 12-7, AR 600-8-10)?      </a:t>
            </a:r>
          </a:p>
          <a:p>
            <a:pPr eaLnBrk="0" hangingPunct="0"/>
            <a:endParaRPr lang="en-US" sz="1000" b="0" dirty="0"/>
          </a:p>
          <a:p>
            <a:pPr eaLnBrk="0" hangingPunct="0"/>
            <a:r>
              <a:rPr lang="en-US" sz="1000" b="0" dirty="0"/>
              <a:t>     e.  If a Soldier goes AWOL from leave, is the appropriate entry made in item 17 of the</a:t>
            </a:r>
          </a:p>
          <a:p>
            <a:pPr eaLnBrk="0" hangingPunct="0"/>
            <a:r>
              <a:rPr lang="en-US" sz="1000" b="0" dirty="0"/>
              <a:t>DA Form 31 (Para 4-30, AR 600-8-10)?</a:t>
            </a:r>
          </a:p>
          <a:p>
            <a:pPr eaLnBrk="0" hangingPunct="0"/>
            <a:endParaRPr lang="en-US" sz="1000" b="0" dirty="0"/>
          </a:p>
          <a:p>
            <a:pPr eaLnBrk="0" hangingPunct="0"/>
            <a:r>
              <a:rPr lang="en-US" sz="1000" b="0" dirty="0"/>
              <a:t>     f.  How many days of leave are </a:t>
            </a:r>
            <a:r>
              <a:rPr lang="en-US" sz="1000" b="0" dirty="0" smtClean="0"/>
              <a:t>Commanders </a:t>
            </a:r>
            <a:r>
              <a:rPr lang="en-US" sz="1000" b="0" dirty="0"/>
              <a:t>authorized to sign a DA FORM 31 for?</a:t>
            </a:r>
          </a:p>
          <a:p>
            <a:pPr eaLnBrk="0" hangingPunct="0"/>
            <a:endParaRPr lang="en-US" sz="1000" b="0" dirty="0"/>
          </a:p>
          <a:p>
            <a:pPr eaLnBrk="0" hangingPunct="0"/>
            <a:r>
              <a:rPr lang="en-US" sz="1000" b="0" dirty="0"/>
              <a:t>NOTES:</a:t>
            </a:r>
          </a:p>
          <a:p>
            <a:pPr eaLnBrk="0" hangingPunct="0"/>
            <a:r>
              <a:rPr lang="en-US" sz="1000" b="0" dirty="0"/>
              <a:t>   </a:t>
            </a:r>
          </a:p>
        </p:txBody>
      </p:sp>
      <p:sp>
        <p:nvSpPr>
          <p:cNvPr id="9219" name="Line 13"/>
          <p:cNvSpPr>
            <a:spLocks noChangeShapeType="1"/>
          </p:cNvSpPr>
          <p:nvPr/>
        </p:nvSpPr>
        <p:spPr bwMode="auto">
          <a:xfrm>
            <a:off x="228600" y="2663825"/>
            <a:ext cx="6367463"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9220" name="Rectangle 14"/>
          <p:cNvSpPr>
            <a:spLocks noChangeArrowheads="1"/>
          </p:cNvSpPr>
          <p:nvPr/>
        </p:nvSpPr>
        <p:spPr bwMode="auto">
          <a:xfrm>
            <a:off x="3641725" y="436563"/>
            <a:ext cx="1692275" cy="244475"/>
          </a:xfrm>
          <a:prstGeom prst="rect">
            <a:avLst/>
          </a:prstGeom>
          <a:noFill/>
          <a:ln w="9525">
            <a:noFill/>
            <a:miter lim="800000"/>
            <a:headEnd/>
            <a:tailEnd/>
          </a:ln>
        </p:spPr>
        <p:txBody>
          <a:bodyPr lIns="92075" tIns="46038" rIns="92075" bIns="46038">
            <a:spAutoFit/>
          </a:bodyPr>
          <a:lstStyle/>
          <a:p>
            <a:pPr eaLnBrk="0" hangingPunct="0"/>
            <a:r>
              <a:rPr lang="en-US" sz="1000"/>
              <a:t>           </a:t>
            </a:r>
          </a:p>
        </p:txBody>
      </p:sp>
      <p:sp>
        <p:nvSpPr>
          <p:cNvPr id="9221" name="Rectangle 15"/>
          <p:cNvSpPr>
            <a:spLocks noChangeArrowheads="1"/>
          </p:cNvSpPr>
          <p:nvPr/>
        </p:nvSpPr>
        <p:spPr bwMode="auto">
          <a:xfrm>
            <a:off x="228600" y="900113"/>
            <a:ext cx="2895600" cy="400050"/>
          </a:xfrm>
          <a:prstGeom prst="rect">
            <a:avLst/>
          </a:prstGeom>
          <a:noFill/>
          <a:ln w="9525">
            <a:noFill/>
            <a:miter lim="800000"/>
            <a:headEnd/>
            <a:tailEnd/>
          </a:ln>
        </p:spPr>
        <p:txBody>
          <a:bodyPr lIns="92075" tIns="46038" rIns="92075" bIns="46038">
            <a:spAutoFit/>
          </a:bodyPr>
          <a:lstStyle/>
          <a:p>
            <a:pPr eaLnBrk="0" hangingPunct="0"/>
            <a:endParaRPr lang="en-US" sz="1000"/>
          </a:p>
          <a:p>
            <a:pPr algn="ctr" eaLnBrk="0" hangingPunct="0"/>
            <a:r>
              <a:rPr lang="en-US" sz="1000" b="0"/>
              <a:t>S-1</a:t>
            </a:r>
          </a:p>
        </p:txBody>
      </p:sp>
      <p:sp>
        <p:nvSpPr>
          <p:cNvPr id="9222" name="Rectangle 16"/>
          <p:cNvSpPr>
            <a:spLocks noChangeArrowheads="1"/>
          </p:cNvSpPr>
          <p:nvPr/>
        </p:nvSpPr>
        <p:spPr bwMode="auto">
          <a:xfrm>
            <a:off x="5543550" y="514350"/>
            <a:ext cx="990600" cy="247650"/>
          </a:xfrm>
          <a:prstGeom prst="rect">
            <a:avLst/>
          </a:prstGeom>
          <a:noFill/>
          <a:ln w="9525">
            <a:noFill/>
            <a:miter lim="800000"/>
            <a:headEnd/>
            <a:tailEnd/>
          </a:ln>
        </p:spPr>
        <p:txBody>
          <a:bodyPr lIns="92075" tIns="46038" rIns="92075" bIns="46038">
            <a:spAutoFit/>
          </a:bodyPr>
          <a:lstStyle/>
          <a:p>
            <a:pPr eaLnBrk="0" hangingPunct="0"/>
            <a:r>
              <a:rPr lang="en-US" sz="1000"/>
              <a:t>       </a:t>
            </a:r>
            <a:r>
              <a:rPr lang="en-US" sz="1000" b="0"/>
              <a:t>1 OF 1</a:t>
            </a:r>
          </a:p>
        </p:txBody>
      </p:sp>
      <p:sp>
        <p:nvSpPr>
          <p:cNvPr id="9223" name="Rectangle 17"/>
          <p:cNvSpPr>
            <a:spLocks noChangeArrowheads="1"/>
          </p:cNvSpPr>
          <p:nvPr/>
        </p:nvSpPr>
        <p:spPr bwMode="auto">
          <a:xfrm>
            <a:off x="3946525" y="523875"/>
            <a:ext cx="1103313" cy="247650"/>
          </a:xfrm>
          <a:prstGeom prst="rect">
            <a:avLst/>
          </a:prstGeom>
          <a:noFill/>
          <a:ln w="9525">
            <a:noFill/>
            <a:miter lim="800000"/>
            <a:headEnd/>
            <a:tailEnd/>
          </a:ln>
        </p:spPr>
        <p:txBody>
          <a:bodyPr wrap="none" lIns="92075" tIns="46038" rIns="92075" bIns="46038">
            <a:spAutoFit/>
          </a:bodyPr>
          <a:lstStyle/>
          <a:p>
            <a:pPr algn="ctr" eaLnBrk="0" hangingPunct="0"/>
            <a:r>
              <a:rPr lang="en-US" sz="1000" b="0"/>
              <a:t>12 MARCH 2012</a:t>
            </a:r>
          </a:p>
        </p:txBody>
      </p:sp>
      <p:sp>
        <p:nvSpPr>
          <p:cNvPr id="9224" name="Rectangle 18"/>
          <p:cNvSpPr>
            <a:spLocks noChangeArrowheads="1"/>
          </p:cNvSpPr>
          <p:nvPr/>
        </p:nvSpPr>
        <p:spPr bwMode="auto">
          <a:xfrm>
            <a:off x="866775" y="523875"/>
            <a:ext cx="1901825" cy="244475"/>
          </a:xfrm>
          <a:prstGeom prst="rect">
            <a:avLst/>
          </a:prstGeom>
          <a:noFill/>
          <a:ln w="9525">
            <a:noFill/>
            <a:miter lim="800000"/>
            <a:headEnd/>
            <a:tailEnd/>
          </a:ln>
        </p:spPr>
        <p:txBody>
          <a:bodyPr wrap="none" lIns="92075" tIns="46038" rIns="92075" bIns="46038">
            <a:spAutoFit/>
          </a:bodyPr>
          <a:lstStyle/>
          <a:p>
            <a:pPr algn="ctr" eaLnBrk="0" hangingPunct="0"/>
            <a:r>
              <a:rPr lang="en-US" sz="1000" b="0"/>
              <a:t>LEAVE AND PASS PROGRAM</a:t>
            </a:r>
          </a:p>
        </p:txBody>
      </p:sp>
      <p:sp>
        <p:nvSpPr>
          <p:cNvPr id="9225" name="Rectangle 8"/>
          <p:cNvSpPr>
            <a:spLocks noChangeArrowheads="1"/>
          </p:cNvSpPr>
          <p:nvPr/>
        </p:nvSpPr>
        <p:spPr bwMode="auto">
          <a:xfrm>
            <a:off x="450850" y="6704013"/>
            <a:ext cx="5349875" cy="2216150"/>
          </a:xfrm>
          <a:prstGeom prst="rect">
            <a:avLst/>
          </a:prstGeom>
          <a:noFill/>
          <a:ln w="9525">
            <a:noFill/>
            <a:miter lim="800000"/>
            <a:headEnd/>
            <a:tailEnd/>
          </a:ln>
        </p:spPr>
        <p:txBody>
          <a:bodyPr>
            <a:spAutoFit/>
          </a:bodyPr>
          <a:lstStyle/>
          <a:p>
            <a:pPr eaLnBrk="0" hangingPunct="0"/>
            <a:r>
              <a:rPr lang="en-US"/>
              <a:t>__________________________________________________________</a:t>
            </a:r>
          </a:p>
          <a:p>
            <a:pPr eaLnBrk="0" hangingPunct="0"/>
            <a:r>
              <a:rPr lang="en-US"/>
              <a:t>__________________________________________________________</a:t>
            </a:r>
          </a:p>
          <a:p>
            <a:pPr eaLnBrk="0" hangingPunct="0"/>
            <a:r>
              <a:rPr lang="en-US"/>
              <a:t>__________________________________________________________</a:t>
            </a:r>
          </a:p>
          <a:p>
            <a:pPr eaLnBrk="0" hangingPunct="0"/>
            <a:r>
              <a:rPr lang="en-US"/>
              <a:t>__________________________________________________________</a:t>
            </a:r>
          </a:p>
          <a:p>
            <a:pPr eaLnBrk="0" hangingPunct="0"/>
            <a:r>
              <a:rPr lang="en-US"/>
              <a:t>__________________________________________________________</a:t>
            </a:r>
          </a:p>
          <a:p>
            <a:pPr eaLnBrk="0" hangingPunct="0"/>
            <a:r>
              <a:rPr lang="en-US"/>
              <a:t>			</a:t>
            </a:r>
            <a:r>
              <a:rPr lang="en-US" sz="900" b="0"/>
              <a:t>VERIFICATION</a:t>
            </a:r>
          </a:p>
          <a:p>
            <a:pPr eaLnBrk="0" hangingPunct="0"/>
            <a:r>
              <a:rPr lang="en-US" sz="900" b="0"/>
              <a:t>			</a:t>
            </a:r>
            <a:r>
              <a:rPr lang="en-US" b="0"/>
              <a:t>x_______________</a:t>
            </a:r>
          </a:p>
          <a:p>
            <a:pPr eaLnBrk="0" hangingPunct="0"/>
            <a:r>
              <a:rPr lang="en-US" b="0"/>
              <a:t>			</a:t>
            </a:r>
            <a:r>
              <a:rPr lang="en-US" sz="900" b="0"/>
              <a:t>Unit POC Signature, Name, Rank, Date</a:t>
            </a:r>
          </a:p>
          <a:p>
            <a:pPr eaLnBrk="0" hangingPunct="0"/>
            <a:r>
              <a:rPr lang="en-US" sz="900" b="0"/>
              <a:t>			</a:t>
            </a:r>
            <a:r>
              <a:rPr lang="en-US" b="0"/>
              <a:t>x_______________</a:t>
            </a:r>
          </a:p>
          <a:p>
            <a:pPr eaLnBrk="0" hangingPunct="0"/>
            <a:r>
              <a:rPr lang="en-US" b="0"/>
              <a:t>			</a:t>
            </a:r>
            <a:r>
              <a:rPr lang="en-US" sz="900" b="0"/>
              <a:t>Inspector’s Signature, Name, Rank, Date</a:t>
            </a:r>
          </a:p>
          <a:p>
            <a:pPr eaLnBrk="0" hangingPunct="0"/>
            <a:endParaRPr lang="en-US" sz="900" b="0"/>
          </a:p>
          <a:p>
            <a:pPr eaLnBrk="0" hangingPunct="0"/>
            <a:r>
              <a:rPr lang="en-US" sz="900" b="0"/>
              <a:t> </a:t>
            </a:r>
            <a:endParaRPr lang="en-US"/>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060"/>
          <p:cNvSpPr>
            <a:spLocks noChangeArrowheads="1"/>
          </p:cNvSpPr>
          <p:nvPr/>
        </p:nvSpPr>
        <p:spPr bwMode="auto">
          <a:xfrm>
            <a:off x="297171" y="1665360"/>
            <a:ext cx="5454650" cy="6987170"/>
          </a:xfrm>
          <a:prstGeom prst="rect">
            <a:avLst/>
          </a:prstGeom>
          <a:noFill/>
          <a:ln w="9525">
            <a:noFill/>
            <a:miter lim="800000"/>
            <a:headEnd/>
            <a:tailEnd/>
          </a:ln>
        </p:spPr>
        <p:txBody>
          <a:bodyPr wrap="square" lIns="92075" tIns="46038" rIns="92075" bIns="46038">
            <a:spAutoFit/>
          </a:bodyPr>
          <a:lstStyle/>
          <a:p>
            <a:r>
              <a:rPr lang="en-US" sz="1000" dirty="0" smtClean="0"/>
              <a:t>X.  UNIT BASIC LOADS (As applicable to each unit)</a:t>
            </a:r>
          </a:p>
          <a:p>
            <a:r>
              <a:rPr lang="en-US" sz="1000" dirty="0" smtClean="0"/>
              <a:t> </a:t>
            </a:r>
            <a:endParaRPr lang="en-US" sz="1000" b="0" dirty="0" smtClean="0"/>
          </a:p>
          <a:p>
            <a:r>
              <a:rPr lang="en-US" sz="1000" b="0" dirty="0" smtClean="0"/>
              <a:t>                1.  Does the unit maintain copies of monthly fuel reports (G FSC)?</a:t>
            </a:r>
          </a:p>
          <a:p>
            <a:r>
              <a:rPr lang="en-US" sz="1000" b="0" dirty="0" smtClean="0"/>
              <a:t>	(U.S. </a:t>
            </a:r>
            <a:r>
              <a:rPr lang="en-US" sz="1000" b="0" dirty="0" err="1" smtClean="0"/>
              <a:t>Reg</a:t>
            </a:r>
            <a:r>
              <a:rPr lang="en-US" sz="1000" b="0" dirty="0" smtClean="0"/>
              <a:t> 703-2 and 1-82 FA BN SOP)</a:t>
            </a:r>
          </a:p>
          <a:p>
            <a:r>
              <a:rPr lang="en-US" sz="1000" b="0" dirty="0" smtClean="0"/>
              <a:t> </a:t>
            </a:r>
          </a:p>
          <a:p>
            <a:r>
              <a:rPr lang="en-US" sz="1000" b="0" dirty="0" smtClean="0"/>
              <a:t>                2.  Does the unit maintain a basic load of Class III (Packaged)?</a:t>
            </a:r>
          </a:p>
          <a:p>
            <a:r>
              <a:rPr lang="en-US" sz="1000" b="0" dirty="0" smtClean="0"/>
              <a:t>	(DA Pam 710-2-1, chapter 7, </a:t>
            </a:r>
            <a:r>
              <a:rPr lang="en-US" sz="1000" b="0" dirty="0" err="1" smtClean="0"/>
              <a:t>para</a:t>
            </a:r>
            <a:r>
              <a:rPr lang="en-US" sz="1000" b="0" dirty="0" smtClean="0"/>
              <a:t> 7-3)</a:t>
            </a:r>
          </a:p>
          <a:p>
            <a:r>
              <a:rPr lang="en-US" sz="1000" b="0" dirty="0" smtClean="0"/>
              <a:t> </a:t>
            </a:r>
          </a:p>
          <a:p>
            <a:r>
              <a:rPr lang="en-US" sz="1000" b="0" dirty="0" smtClean="0"/>
              <a:t>                3.  Is Class III (Packaged) rotated?		</a:t>
            </a:r>
          </a:p>
          <a:p>
            <a:r>
              <a:rPr lang="en-US" sz="1000" b="0" dirty="0" smtClean="0"/>
              <a:t>	(DA Pam 710-2-1, chapter 7, </a:t>
            </a:r>
            <a:r>
              <a:rPr lang="en-US" sz="1000" b="0" dirty="0" err="1" smtClean="0"/>
              <a:t>para</a:t>
            </a:r>
            <a:r>
              <a:rPr lang="en-US" sz="1000" b="0" dirty="0" smtClean="0"/>
              <a:t> 7-1)  </a:t>
            </a:r>
          </a:p>
          <a:p>
            <a:r>
              <a:rPr lang="en-US" sz="1000" b="0" dirty="0" smtClean="0"/>
              <a:t> </a:t>
            </a:r>
          </a:p>
          <a:p>
            <a:r>
              <a:rPr lang="en-US" sz="1000" b="0" dirty="0" smtClean="0"/>
              <a:t>                4.  Does the unit maintain a basic load of Class II/IV?	</a:t>
            </a:r>
          </a:p>
          <a:p>
            <a:r>
              <a:rPr lang="en-US" sz="1000" b="0" dirty="0" smtClean="0"/>
              <a:t>	(DA Pam 710-2-1, chapter 7, </a:t>
            </a:r>
            <a:r>
              <a:rPr lang="en-US" sz="1000" b="0" dirty="0" err="1" smtClean="0"/>
              <a:t>para</a:t>
            </a:r>
            <a:r>
              <a:rPr lang="en-US" sz="1000" b="0" dirty="0" smtClean="0"/>
              <a:t> 7-2)</a:t>
            </a:r>
          </a:p>
          <a:p>
            <a:r>
              <a:rPr lang="en-US" sz="1000" b="0" dirty="0" smtClean="0"/>
              <a:t> </a:t>
            </a:r>
          </a:p>
          <a:p>
            <a:r>
              <a:rPr lang="en-US" sz="1000" b="0" dirty="0" smtClean="0"/>
              <a:t>                5.  Is the unit UBL of Class V items on order?		</a:t>
            </a:r>
          </a:p>
          <a:p>
            <a:r>
              <a:rPr lang="en-US" sz="1000" b="0" dirty="0" smtClean="0"/>
              <a:t>	(DA Pam 710-2-1, chapter 7, </a:t>
            </a:r>
            <a:r>
              <a:rPr lang="en-US" sz="1000" b="0" dirty="0" err="1" smtClean="0"/>
              <a:t>para</a:t>
            </a:r>
            <a:r>
              <a:rPr lang="en-US" sz="1000" b="0" dirty="0" smtClean="0"/>
              <a:t> 7-2)</a:t>
            </a:r>
          </a:p>
          <a:p>
            <a:r>
              <a:rPr lang="en-US" sz="1000" b="0" dirty="0" smtClean="0"/>
              <a:t>       </a:t>
            </a:r>
          </a:p>
          <a:p>
            <a:r>
              <a:rPr lang="en-US" sz="1000" b="0" dirty="0" smtClean="0"/>
              <a:t>                6.  Is there a load plan for all basic load?		</a:t>
            </a:r>
          </a:p>
          <a:p>
            <a:r>
              <a:rPr lang="en-US" sz="1000" b="0" dirty="0" smtClean="0"/>
              <a:t> </a:t>
            </a:r>
          </a:p>
          <a:p>
            <a:r>
              <a:rPr lang="en-US" sz="1000" b="0" dirty="0" smtClean="0"/>
              <a:t>                7.  Basic operational loads serviceability inspections.	</a:t>
            </a:r>
          </a:p>
          <a:p>
            <a:r>
              <a:rPr lang="en-US" sz="1000" b="0" dirty="0" smtClean="0"/>
              <a:t>	(AR 710-2, </a:t>
            </a:r>
            <a:r>
              <a:rPr lang="en-US" sz="1000" b="0" dirty="0" err="1" smtClean="0"/>
              <a:t>para</a:t>
            </a:r>
            <a:r>
              <a:rPr lang="en-US" sz="1000" b="0" dirty="0" smtClean="0"/>
              <a:t> 2-19/20)</a:t>
            </a:r>
          </a:p>
          <a:p>
            <a:r>
              <a:rPr lang="en-US" sz="1000" b="0" dirty="0" smtClean="0"/>
              <a:t> </a:t>
            </a:r>
          </a:p>
          <a:p>
            <a:r>
              <a:rPr lang="en-US" sz="1000" b="0" dirty="0" smtClean="0"/>
              <a:t>                8.  Are inventories of  basic and operational loads of class 1, 2, 3 (packaged), 4 and 8 	supplies inventoried semiannually?</a:t>
            </a:r>
          </a:p>
          <a:p>
            <a:r>
              <a:rPr lang="en-US" sz="1000" b="0" dirty="0" smtClean="0"/>
              <a:t>	(AR 710-2, Table 2-1, </a:t>
            </a:r>
            <a:r>
              <a:rPr lang="en-US" sz="1000" b="0" dirty="0" err="1" smtClean="0"/>
              <a:t>para</a:t>
            </a:r>
            <a:r>
              <a:rPr lang="en-US" sz="1000" b="0" dirty="0" smtClean="0"/>
              <a:t> k)</a:t>
            </a:r>
          </a:p>
          <a:p>
            <a:r>
              <a:rPr lang="en-US" sz="1000" b="0" dirty="0" smtClean="0"/>
              <a:t> </a:t>
            </a:r>
          </a:p>
          <a:p>
            <a:r>
              <a:rPr lang="en-US" sz="1000" b="0" dirty="0" smtClean="0"/>
              <a:t>               9.  Are basic loads of class 1, 2, 3, 4 (type classified only), 5 and 8 (except medical repair 	parts) on hand or on order?</a:t>
            </a:r>
          </a:p>
          <a:p>
            <a:r>
              <a:rPr lang="en-US" sz="1000" b="0" dirty="0" smtClean="0"/>
              <a:t> </a:t>
            </a:r>
          </a:p>
          <a:p>
            <a:r>
              <a:rPr lang="en-US" sz="1000" b="0" dirty="0" smtClean="0"/>
              <a:t>            10.  Does unit maintain a 15 day (7 days if item is available in  (SSC) </a:t>
            </a:r>
            <a:r>
              <a:rPr lang="en-US" sz="1000" b="0" dirty="0" err="1" smtClean="0"/>
              <a:t>stockage</a:t>
            </a:r>
            <a:r>
              <a:rPr lang="en-US" sz="1000" b="0" dirty="0" smtClean="0"/>
              <a:t> of expendable 	and durable class 2, 3, (packaged), 4 and 8 (except medical repair parts) supplies</a:t>
            </a:r>
          </a:p>
          <a:p>
            <a:r>
              <a:rPr lang="en-US" sz="1000" b="0" dirty="0" smtClean="0"/>
              <a:t>	based on allowances in CTA 50-970 and CTA 8-100?</a:t>
            </a:r>
          </a:p>
          <a:p>
            <a:r>
              <a:rPr lang="en-US" sz="1000" b="0" dirty="0" smtClean="0"/>
              <a:t>	(AR 710-2, </a:t>
            </a:r>
            <a:r>
              <a:rPr lang="en-US" sz="1000" b="0" dirty="0" err="1" smtClean="0"/>
              <a:t>para</a:t>
            </a:r>
            <a:r>
              <a:rPr lang="en-US" sz="1000" b="0" dirty="0" smtClean="0"/>
              <a:t> 2-20b)</a:t>
            </a:r>
          </a:p>
          <a:p>
            <a:r>
              <a:rPr lang="en-US" sz="1000" b="0" dirty="0" smtClean="0"/>
              <a:t>  </a:t>
            </a:r>
          </a:p>
          <a:p>
            <a:r>
              <a:rPr lang="en-US" sz="1000" dirty="0" smtClean="0"/>
              <a:t> XI.  UNIT SUPPLY OPERATION</a:t>
            </a:r>
          </a:p>
          <a:p>
            <a:r>
              <a:rPr lang="en-US" sz="1000" dirty="0" smtClean="0"/>
              <a:t> </a:t>
            </a:r>
          </a:p>
          <a:p>
            <a:r>
              <a:rPr lang="en-US" sz="1000" dirty="0" smtClean="0"/>
              <a:t>         </a:t>
            </a:r>
            <a:r>
              <a:rPr lang="en-US" sz="1000" b="0" dirty="0" smtClean="0"/>
              <a:t>1.  Does the unit have a supply standing operating 		</a:t>
            </a:r>
          </a:p>
          <a:p>
            <a:r>
              <a:rPr lang="en-US" sz="1000" b="0" dirty="0" smtClean="0"/>
              <a:t>	procedures (SOP)?</a:t>
            </a:r>
          </a:p>
          <a:p>
            <a:r>
              <a:rPr lang="en-US" sz="1000" b="0" dirty="0" smtClean="0"/>
              <a:t> </a:t>
            </a:r>
          </a:p>
          <a:p>
            <a:endParaRPr lang="en-US" dirty="0" smtClean="0"/>
          </a:p>
          <a:p>
            <a:r>
              <a:rPr lang="en-US" dirty="0" smtClean="0"/>
              <a:t>  </a:t>
            </a:r>
          </a:p>
          <a:p>
            <a:r>
              <a:rPr lang="en-US" dirty="0" smtClean="0"/>
              <a:t> </a:t>
            </a:r>
          </a:p>
          <a:p>
            <a:pPr marL="685800" lvl="1" indent="-228600">
              <a:buFont typeface="+mj-lt"/>
              <a:buAutoNum type="arabicPeriod"/>
            </a:pPr>
            <a:endParaRPr lang="en-US" sz="1000" dirty="0"/>
          </a:p>
        </p:txBody>
      </p:sp>
      <p:sp>
        <p:nvSpPr>
          <p:cNvPr id="3" name="Rectangle 2067"/>
          <p:cNvSpPr>
            <a:spLocks noChangeArrowheads="1"/>
          </p:cNvSpPr>
          <p:nvPr/>
        </p:nvSpPr>
        <p:spPr bwMode="auto">
          <a:xfrm>
            <a:off x="1567597" y="578465"/>
            <a:ext cx="504946" cy="246863"/>
          </a:xfrm>
          <a:prstGeom prst="rect">
            <a:avLst/>
          </a:prstGeom>
          <a:noFill/>
          <a:ln w="9525">
            <a:noFill/>
            <a:miter lim="800000"/>
            <a:headEnd/>
            <a:tailEnd/>
          </a:ln>
        </p:spPr>
        <p:txBody>
          <a:bodyPr wrap="none" lIns="92075" tIns="46038" rIns="92075" bIns="46038">
            <a:spAutoFit/>
          </a:bodyPr>
          <a:lstStyle/>
          <a:p>
            <a:pPr algn="ctr" eaLnBrk="0" hangingPunct="0"/>
            <a:r>
              <a:rPr lang="en-US" sz="1000" b="0" dirty="0" smtClean="0"/>
              <a:t>CSDP</a:t>
            </a:r>
            <a:endParaRPr lang="en-US" sz="1000" b="0" dirty="0"/>
          </a:p>
        </p:txBody>
      </p:sp>
      <p:sp>
        <p:nvSpPr>
          <p:cNvPr id="4" name="Rectangle 2067"/>
          <p:cNvSpPr>
            <a:spLocks noChangeArrowheads="1"/>
          </p:cNvSpPr>
          <p:nvPr/>
        </p:nvSpPr>
        <p:spPr bwMode="auto">
          <a:xfrm>
            <a:off x="1430033" y="1099354"/>
            <a:ext cx="320602" cy="246863"/>
          </a:xfrm>
          <a:prstGeom prst="rect">
            <a:avLst/>
          </a:prstGeom>
          <a:noFill/>
          <a:ln w="9525">
            <a:noFill/>
            <a:miter lim="800000"/>
            <a:headEnd/>
            <a:tailEnd/>
          </a:ln>
        </p:spPr>
        <p:txBody>
          <a:bodyPr wrap="none" lIns="92075" tIns="46038" rIns="92075" bIns="46038">
            <a:spAutoFit/>
          </a:bodyPr>
          <a:lstStyle/>
          <a:p>
            <a:pPr algn="ctr" eaLnBrk="0" hangingPunct="0"/>
            <a:r>
              <a:rPr lang="en-US" sz="1000" b="0" dirty="0" smtClean="0"/>
              <a:t>S4</a:t>
            </a:r>
            <a:endParaRPr lang="en-US" sz="1000" b="0" dirty="0"/>
          </a:p>
        </p:txBody>
      </p:sp>
      <p:sp>
        <p:nvSpPr>
          <p:cNvPr id="5" name="Rectangle 2066"/>
          <p:cNvSpPr>
            <a:spLocks noChangeArrowheads="1"/>
          </p:cNvSpPr>
          <p:nvPr/>
        </p:nvSpPr>
        <p:spPr bwMode="auto">
          <a:xfrm>
            <a:off x="3987468" y="510228"/>
            <a:ext cx="1103313" cy="247650"/>
          </a:xfrm>
          <a:prstGeom prst="rect">
            <a:avLst/>
          </a:prstGeom>
          <a:noFill/>
          <a:ln w="9525">
            <a:noFill/>
            <a:miter lim="800000"/>
            <a:headEnd/>
            <a:tailEnd/>
          </a:ln>
        </p:spPr>
        <p:txBody>
          <a:bodyPr wrap="none" lIns="92075" tIns="46038" rIns="92075" bIns="46038">
            <a:spAutoFit/>
          </a:bodyPr>
          <a:lstStyle/>
          <a:p>
            <a:pPr algn="ctr" eaLnBrk="0" hangingPunct="0"/>
            <a:r>
              <a:rPr lang="en-US" sz="1000" b="0" dirty="0"/>
              <a:t>12 MARCH 2012</a:t>
            </a:r>
          </a:p>
        </p:txBody>
      </p:sp>
      <p:sp>
        <p:nvSpPr>
          <p:cNvPr id="6" name="Rectangle 2065"/>
          <p:cNvSpPr>
            <a:spLocks noChangeArrowheads="1"/>
          </p:cNvSpPr>
          <p:nvPr/>
        </p:nvSpPr>
        <p:spPr bwMode="auto">
          <a:xfrm>
            <a:off x="5543550" y="514350"/>
            <a:ext cx="990600" cy="247650"/>
          </a:xfrm>
          <a:prstGeom prst="rect">
            <a:avLst/>
          </a:prstGeom>
          <a:noFill/>
          <a:ln w="9525">
            <a:noFill/>
            <a:miter lim="800000"/>
            <a:headEnd/>
            <a:tailEnd/>
          </a:ln>
        </p:spPr>
        <p:txBody>
          <a:bodyPr lIns="92075" tIns="46038" rIns="92075" bIns="46038">
            <a:spAutoFit/>
          </a:bodyPr>
          <a:lstStyle/>
          <a:p>
            <a:pPr eaLnBrk="0" hangingPunct="0"/>
            <a:r>
              <a:rPr lang="en-US" sz="1000" dirty="0"/>
              <a:t>     </a:t>
            </a:r>
            <a:r>
              <a:rPr lang="en-US" sz="1000" dirty="0" smtClean="0"/>
              <a:t> 10</a:t>
            </a:r>
            <a:r>
              <a:rPr lang="en-US" sz="1000" b="0" dirty="0" smtClean="0"/>
              <a:t> </a:t>
            </a:r>
            <a:r>
              <a:rPr lang="en-US" sz="1000" b="0" dirty="0"/>
              <a:t>OF </a:t>
            </a:r>
            <a:r>
              <a:rPr lang="en-US" sz="1000" b="0" dirty="0" smtClean="0"/>
              <a:t>15</a:t>
            </a:r>
            <a:endParaRPr lang="en-US" sz="1000" b="0"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060"/>
          <p:cNvSpPr>
            <a:spLocks noChangeArrowheads="1"/>
          </p:cNvSpPr>
          <p:nvPr/>
        </p:nvSpPr>
        <p:spPr bwMode="auto">
          <a:xfrm>
            <a:off x="297171" y="1665360"/>
            <a:ext cx="5454650" cy="6156173"/>
          </a:xfrm>
          <a:prstGeom prst="rect">
            <a:avLst/>
          </a:prstGeom>
          <a:noFill/>
          <a:ln w="9525">
            <a:noFill/>
            <a:miter lim="800000"/>
            <a:headEnd/>
            <a:tailEnd/>
          </a:ln>
        </p:spPr>
        <p:txBody>
          <a:bodyPr wrap="square" lIns="92075" tIns="46038" rIns="92075" bIns="46038">
            <a:spAutoFit/>
          </a:bodyPr>
          <a:lstStyle/>
          <a:p>
            <a:r>
              <a:rPr lang="en-US" sz="1000" b="0" dirty="0" smtClean="0"/>
              <a:t>               2.  Does the unit supply have a copy of higher headquarters’ logistics SOP?</a:t>
            </a:r>
          </a:p>
          <a:p>
            <a:r>
              <a:rPr lang="en-US" sz="1000" b="0" dirty="0" smtClean="0"/>
              <a:t> </a:t>
            </a:r>
          </a:p>
          <a:p>
            <a:r>
              <a:rPr lang="en-US" sz="1000" b="0" dirty="0" smtClean="0"/>
              <a:t>               3.  Is the supply and storage area neat and organized?</a:t>
            </a:r>
          </a:p>
          <a:p>
            <a:r>
              <a:rPr lang="en-US" sz="1000" b="0" dirty="0" smtClean="0"/>
              <a:t> </a:t>
            </a:r>
          </a:p>
          <a:p>
            <a:r>
              <a:rPr lang="en-US" sz="1000" b="0" dirty="0" smtClean="0"/>
              <a:t>               4.  Are unit supply personnel familiar with supply regulations?		</a:t>
            </a:r>
          </a:p>
          <a:p>
            <a:r>
              <a:rPr lang="en-US" sz="1000" b="0" dirty="0" smtClean="0"/>
              <a:t>               5.  Is the self-service supply center (SSSC) card being secured and controlled?</a:t>
            </a:r>
          </a:p>
          <a:p>
            <a:r>
              <a:rPr lang="en-US" sz="1000" b="0" dirty="0" smtClean="0"/>
              <a:t> </a:t>
            </a:r>
          </a:p>
          <a:p>
            <a:r>
              <a:rPr lang="en-US" sz="1000" b="0" dirty="0" smtClean="0"/>
              <a:t>               6.  Does the unit control issue of expendable supplies?	</a:t>
            </a:r>
          </a:p>
          <a:p>
            <a:r>
              <a:rPr lang="en-US" sz="1000" b="0" dirty="0" smtClean="0"/>
              <a:t> </a:t>
            </a:r>
          </a:p>
          <a:p>
            <a:r>
              <a:rPr lang="en-US" sz="1000" b="0" dirty="0" smtClean="0"/>
              <a:t>               7.  Does the unit have a method of tracking work orders?	</a:t>
            </a:r>
          </a:p>
          <a:p>
            <a:r>
              <a:rPr lang="en-US" sz="1000" b="0" dirty="0" smtClean="0"/>
              <a:t>  </a:t>
            </a:r>
          </a:p>
          <a:p>
            <a:r>
              <a:rPr lang="en-US" sz="1000" b="0" dirty="0" smtClean="0"/>
              <a:t>               8.  Does the unit supply have a copy of the last command’s inspection results?</a:t>
            </a:r>
          </a:p>
          <a:p>
            <a:r>
              <a:rPr lang="en-US" sz="1000" b="0" dirty="0" smtClean="0"/>
              <a:t> </a:t>
            </a:r>
          </a:p>
          <a:p>
            <a:r>
              <a:rPr lang="en-US" dirty="0" smtClean="0"/>
              <a:t>             </a:t>
            </a:r>
            <a:r>
              <a:rPr lang="en-US" sz="1000" b="0" dirty="0" smtClean="0"/>
              <a:t>9.  Does the unit maintain DA Form 1974 on file?</a:t>
            </a:r>
            <a:r>
              <a:rPr lang="en-US" dirty="0" smtClean="0"/>
              <a:t>	</a:t>
            </a:r>
          </a:p>
          <a:p>
            <a:r>
              <a:rPr lang="en-US" dirty="0" smtClean="0"/>
              <a:t> </a:t>
            </a:r>
          </a:p>
          <a:p>
            <a:r>
              <a:rPr lang="en-US" sz="1000" dirty="0" smtClean="0"/>
              <a:t>XII.  ADJUSTMENTS FOR LOST, DAMAGED, OR DESTROYED PROPERTY</a:t>
            </a:r>
          </a:p>
          <a:p>
            <a:r>
              <a:rPr lang="en-US" dirty="0" smtClean="0"/>
              <a:t> </a:t>
            </a:r>
            <a:endParaRPr lang="en-US" sz="1000" b="0" dirty="0" smtClean="0"/>
          </a:p>
          <a:p>
            <a:r>
              <a:rPr lang="en-US" sz="1000" b="0" dirty="0" smtClean="0"/>
              <a:t>               1.  Does the unit commander prepare a memorandum for  record to make adjustments for 	losses of durable hand tools up to $100.00 per incident when losses are not the result 	of negligence or 	misconduct?	(AR 735-5, </a:t>
            </a:r>
            <a:r>
              <a:rPr lang="en-US" sz="1000" b="0" dirty="0" err="1" smtClean="0"/>
              <a:t>para</a:t>
            </a:r>
            <a:r>
              <a:rPr lang="en-US" sz="1000" b="0" dirty="0" smtClean="0"/>
              <a:t> 14-26)</a:t>
            </a:r>
          </a:p>
          <a:p>
            <a:r>
              <a:rPr lang="en-US" sz="1000" b="0" dirty="0" smtClean="0"/>
              <a:t> </a:t>
            </a:r>
          </a:p>
          <a:p>
            <a:r>
              <a:rPr lang="en-US" sz="1000" b="0" dirty="0" smtClean="0"/>
              <a:t>               2.  Does the unit initiate adjustment actions for items unserviceable due to other than fair 	wear tear?</a:t>
            </a:r>
          </a:p>
          <a:p>
            <a:r>
              <a:rPr lang="en-US" sz="1000" b="0" dirty="0" smtClean="0"/>
              <a:t> </a:t>
            </a:r>
          </a:p>
          <a:p>
            <a:r>
              <a:rPr lang="en-US" sz="1000" b="0" dirty="0" smtClean="0"/>
              <a:t>               3.  Are DD Form 362 (Statement of Charges/Cash Collection Voucher) being initiated when 	cash sale of hand tools or OCIE cannot be accomplished due to SSSC/CIF being at 	zero balance? (AR 735-5, </a:t>
            </a:r>
            <a:r>
              <a:rPr lang="en-US" sz="1000" b="0" dirty="0" err="1" smtClean="0"/>
              <a:t>para</a:t>
            </a:r>
            <a:r>
              <a:rPr lang="en-US" sz="1000" b="0" dirty="0" smtClean="0"/>
              <a:t> 12-2c)</a:t>
            </a:r>
          </a:p>
          <a:p>
            <a:r>
              <a:rPr lang="en-US" sz="1000" b="0" dirty="0" smtClean="0"/>
              <a:t> </a:t>
            </a:r>
          </a:p>
          <a:p>
            <a:r>
              <a:rPr lang="en-US" sz="1000" b="0" dirty="0" smtClean="0"/>
              <a:t>               4.   Does the commander prorate statement of charges when charges exceed two thirds of 	person’s monthly base pay?</a:t>
            </a:r>
          </a:p>
          <a:p>
            <a:r>
              <a:rPr lang="en-US" sz="1000" b="0" dirty="0" smtClean="0"/>
              <a:t>	</a:t>
            </a:r>
          </a:p>
          <a:p>
            <a:r>
              <a:rPr lang="en-US" dirty="0" smtClean="0"/>
              <a:t> </a:t>
            </a:r>
          </a:p>
          <a:p>
            <a:r>
              <a:rPr lang="en-US" dirty="0" smtClean="0"/>
              <a:t> </a:t>
            </a:r>
          </a:p>
          <a:p>
            <a:endParaRPr lang="en-US" dirty="0" smtClean="0"/>
          </a:p>
          <a:p>
            <a:r>
              <a:rPr lang="en-US" dirty="0" smtClean="0"/>
              <a:t> </a:t>
            </a:r>
          </a:p>
          <a:p>
            <a:pPr marL="685800" lvl="1" indent="-228600">
              <a:buFont typeface="+mj-lt"/>
              <a:buAutoNum type="arabicPeriod"/>
            </a:pPr>
            <a:endParaRPr lang="en-US" sz="1000" dirty="0"/>
          </a:p>
        </p:txBody>
      </p:sp>
      <p:sp>
        <p:nvSpPr>
          <p:cNvPr id="3" name="Rectangle 2067"/>
          <p:cNvSpPr>
            <a:spLocks noChangeArrowheads="1"/>
          </p:cNvSpPr>
          <p:nvPr/>
        </p:nvSpPr>
        <p:spPr bwMode="auto">
          <a:xfrm>
            <a:off x="1567597" y="578465"/>
            <a:ext cx="504946" cy="246863"/>
          </a:xfrm>
          <a:prstGeom prst="rect">
            <a:avLst/>
          </a:prstGeom>
          <a:noFill/>
          <a:ln w="9525">
            <a:noFill/>
            <a:miter lim="800000"/>
            <a:headEnd/>
            <a:tailEnd/>
          </a:ln>
        </p:spPr>
        <p:txBody>
          <a:bodyPr wrap="none" lIns="92075" tIns="46038" rIns="92075" bIns="46038">
            <a:spAutoFit/>
          </a:bodyPr>
          <a:lstStyle/>
          <a:p>
            <a:pPr algn="ctr" eaLnBrk="0" hangingPunct="0"/>
            <a:r>
              <a:rPr lang="en-US" sz="1000" b="0" dirty="0" smtClean="0"/>
              <a:t>CSDP</a:t>
            </a:r>
            <a:endParaRPr lang="en-US" sz="1000" b="0" dirty="0"/>
          </a:p>
        </p:txBody>
      </p:sp>
      <p:sp>
        <p:nvSpPr>
          <p:cNvPr id="4" name="Rectangle 2067"/>
          <p:cNvSpPr>
            <a:spLocks noChangeArrowheads="1"/>
          </p:cNvSpPr>
          <p:nvPr/>
        </p:nvSpPr>
        <p:spPr bwMode="auto">
          <a:xfrm>
            <a:off x="1430033" y="1099354"/>
            <a:ext cx="320602" cy="246863"/>
          </a:xfrm>
          <a:prstGeom prst="rect">
            <a:avLst/>
          </a:prstGeom>
          <a:noFill/>
          <a:ln w="9525">
            <a:noFill/>
            <a:miter lim="800000"/>
            <a:headEnd/>
            <a:tailEnd/>
          </a:ln>
        </p:spPr>
        <p:txBody>
          <a:bodyPr wrap="none" lIns="92075" tIns="46038" rIns="92075" bIns="46038">
            <a:spAutoFit/>
          </a:bodyPr>
          <a:lstStyle/>
          <a:p>
            <a:pPr algn="ctr" eaLnBrk="0" hangingPunct="0"/>
            <a:r>
              <a:rPr lang="en-US" sz="1000" b="0" dirty="0" smtClean="0"/>
              <a:t>S4</a:t>
            </a:r>
            <a:endParaRPr lang="en-US" sz="1000" b="0" dirty="0"/>
          </a:p>
        </p:txBody>
      </p:sp>
      <p:sp>
        <p:nvSpPr>
          <p:cNvPr id="5" name="Rectangle 2066"/>
          <p:cNvSpPr>
            <a:spLocks noChangeArrowheads="1"/>
          </p:cNvSpPr>
          <p:nvPr/>
        </p:nvSpPr>
        <p:spPr bwMode="auto">
          <a:xfrm>
            <a:off x="3987468" y="510228"/>
            <a:ext cx="1103313" cy="247650"/>
          </a:xfrm>
          <a:prstGeom prst="rect">
            <a:avLst/>
          </a:prstGeom>
          <a:noFill/>
          <a:ln w="9525">
            <a:noFill/>
            <a:miter lim="800000"/>
            <a:headEnd/>
            <a:tailEnd/>
          </a:ln>
        </p:spPr>
        <p:txBody>
          <a:bodyPr wrap="none" lIns="92075" tIns="46038" rIns="92075" bIns="46038">
            <a:spAutoFit/>
          </a:bodyPr>
          <a:lstStyle/>
          <a:p>
            <a:pPr algn="ctr" eaLnBrk="0" hangingPunct="0"/>
            <a:r>
              <a:rPr lang="en-US" sz="1000" b="0" dirty="0"/>
              <a:t>12 MARCH 2012</a:t>
            </a:r>
          </a:p>
        </p:txBody>
      </p:sp>
      <p:sp>
        <p:nvSpPr>
          <p:cNvPr id="6" name="Rectangle 2065"/>
          <p:cNvSpPr>
            <a:spLocks noChangeArrowheads="1"/>
          </p:cNvSpPr>
          <p:nvPr/>
        </p:nvSpPr>
        <p:spPr bwMode="auto">
          <a:xfrm>
            <a:off x="5543550" y="514350"/>
            <a:ext cx="990600" cy="247650"/>
          </a:xfrm>
          <a:prstGeom prst="rect">
            <a:avLst/>
          </a:prstGeom>
          <a:noFill/>
          <a:ln w="9525">
            <a:noFill/>
            <a:miter lim="800000"/>
            <a:headEnd/>
            <a:tailEnd/>
          </a:ln>
        </p:spPr>
        <p:txBody>
          <a:bodyPr lIns="92075" tIns="46038" rIns="92075" bIns="46038">
            <a:spAutoFit/>
          </a:bodyPr>
          <a:lstStyle/>
          <a:p>
            <a:pPr eaLnBrk="0" hangingPunct="0"/>
            <a:r>
              <a:rPr lang="en-US" sz="1000" dirty="0"/>
              <a:t>       </a:t>
            </a:r>
            <a:r>
              <a:rPr lang="en-US" sz="1000" b="0" dirty="0" smtClean="0"/>
              <a:t>11 </a:t>
            </a:r>
            <a:r>
              <a:rPr lang="en-US" sz="1000" b="0" dirty="0"/>
              <a:t>OF </a:t>
            </a:r>
            <a:r>
              <a:rPr lang="en-US" sz="1000" b="0" dirty="0" smtClean="0"/>
              <a:t>15</a:t>
            </a:r>
            <a:endParaRPr lang="en-US" sz="1000" b="0"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060"/>
          <p:cNvSpPr>
            <a:spLocks noChangeArrowheads="1"/>
          </p:cNvSpPr>
          <p:nvPr/>
        </p:nvSpPr>
        <p:spPr bwMode="auto">
          <a:xfrm>
            <a:off x="297171" y="1665360"/>
            <a:ext cx="5454650" cy="6956393"/>
          </a:xfrm>
          <a:prstGeom prst="rect">
            <a:avLst/>
          </a:prstGeom>
          <a:noFill/>
          <a:ln w="9525">
            <a:noFill/>
            <a:miter lim="800000"/>
            <a:headEnd/>
            <a:tailEnd/>
          </a:ln>
        </p:spPr>
        <p:txBody>
          <a:bodyPr wrap="square" lIns="92075" tIns="46038" rIns="92075" bIns="46038">
            <a:spAutoFit/>
          </a:bodyPr>
          <a:lstStyle/>
          <a:p>
            <a:r>
              <a:rPr lang="en-US" sz="1000" b="0" dirty="0" smtClean="0"/>
              <a:t>                5.   Does the unit commander approve damage statements up	to $100.00 of OCIE damaged 	during field training exercises when no negligence or misconduct was involved?</a:t>
            </a:r>
          </a:p>
          <a:p>
            <a:r>
              <a:rPr lang="en-US" sz="1000" b="0" dirty="0" smtClean="0"/>
              <a:t>	(AR 735-5, </a:t>
            </a:r>
            <a:r>
              <a:rPr lang="en-US" sz="1000" b="0" dirty="0" err="1" smtClean="0"/>
              <a:t>para</a:t>
            </a:r>
            <a:r>
              <a:rPr lang="en-US" sz="1000" b="0" dirty="0" smtClean="0"/>
              <a:t> 14-27b,c)</a:t>
            </a:r>
          </a:p>
          <a:p>
            <a:r>
              <a:rPr lang="en-US" sz="1000" b="0" dirty="0" smtClean="0"/>
              <a:t>      </a:t>
            </a:r>
          </a:p>
          <a:p>
            <a:r>
              <a:rPr lang="en-US" sz="1000" b="0" dirty="0" smtClean="0"/>
              <a:t>               6.  Are FLIPLs initiated within 15 calendar days  after the date of discovery of loss or 	damage? (AR 735-5, chapter 13)</a:t>
            </a:r>
          </a:p>
          <a:p>
            <a:r>
              <a:rPr lang="en-US" sz="1000" b="0" dirty="0" smtClean="0"/>
              <a:t> </a:t>
            </a:r>
          </a:p>
          <a:p>
            <a:r>
              <a:rPr lang="en-US" sz="1000" b="0" dirty="0" smtClean="0"/>
              <a:t>               7.  Are copies of Statement of Charges/Cash Collection Vouchers on file, and are they 	prepared IAW AR 735-5?</a:t>
            </a:r>
          </a:p>
          <a:p>
            <a:r>
              <a:rPr lang="en-US" sz="1000" b="0" dirty="0" smtClean="0"/>
              <a:t> </a:t>
            </a:r>
          </a:p>
          <a:p>
            <a:r>
              <a:rPr lang="en-US" sz="1000" b="0" dirty="0" smtClean="0"/>
              <a:t>               8.  Are depreciation’s being allowed when required?  </a:t>
            </a:r>
          </a:p>
          <a:p>
            <a:r>
              <a:rPr lang="en-US" sz="1000" b="0" dirty="0" smtClean="0"/>
              <a:t>	(AR 735-5, app B)</a:t>
            </a:r>
          </a:p>
          <a:p>
            <a:r>
              <a:rPr lang="en-US" sz="1000" b="0" dirty="0" smtClean="0"/>
              <a:t> </a:t>
            </a:r>
          </a:p>
          <a:p>
            <a:r>
              <a:rPr lang="en-US" sz="1000" b="0" dirty="0" smtClean="0"/>
              <a:t>               9.  Are DD Forms 362 (Statement of Charges) processed within the time limits established? 	(AR 735-5, </a:t>
            </a:r>
            <a:r>
              <a:rPr lang="en-US" sz="1000" b="0" dirty="0" err="1" smtClean="0"/>
              <a:t>para</a:t>
            </a:r>
            <a:r>
              <a:rPr lang="en-US" sz="1000" b="0" dirty="0" smtClean="0"/>
              <a:t> 12-2e)</a:t>
            </a:r>
          </a:p>
          <a:p>
            <a:r>
              <a:rPr lang="en-US" sz="1000" b="0" dirty="0" smtClean="0"/>
              <a:t> </a:t>
            </a:r>
          </a:p>
          <a:p>
            <a:r>
              <a:rPr lang="en-US" sz="1000" b="0" dirty="0" smtClean="0"/>
              <a:t>            10.  Are DA Forms 4949 used for minor corrections on the Primary Hand Receipt?  </a:t>
            </a:r>
          </a:p>
          <a:p>
            <a:r>
              <a:rPr lang="en-US" sz="1000" b="0" dirty="0" smtClean="0"/>
              <a:t>	(DA Pam 710-2-1, </a:t>
            </a:r>
            <a:r>
              <a:rPr lang="en-US" sz="1000" b="0" dirty="0" err="1" smtClean="0"/>
              <a:t>para</a:t>
            </a:r>
            <a:r>
              <a:rPr lang="en-US" sz="1000" b="0" dirty="0" smtClean="0"/>
              <a:t> 4-17)</a:t>
            </a:r>
          </a:p>
          <a:p>
            <a:r>
              <a:rPr lang="en-US" sz="1000" b="0" dirty="0" smtClean="0"/>
              <a:t> </a:t>
            </a:r>
          </a:p>
          <a:p>
            <a:r>
              <a:rPr lang="en-US" sz="1000" b="0" dirty="0" smtClean="0"/>
              <a:t>            11.  Does unit initiate adjustment actions for items unserviceable due to other than fair wear 	and tear? (AR 710-2, </a:t>
            </a:r>
            <a:r>
              <a:rPr lang="en-US" sz="1000" b="0" dirty="0" err="1" smtClean="0"/>
              <a:t>para</a:t>
            </a:r>
            <a:r>
              <a:rPr lang="en-US" sz="1000" b="0" dirty="0" smtClean="0"/>
              <a:t> 2-12e and 2-13b)</a:t>
            </a:r>
          </a:p>
          <a:p>
            <a:r>
              <a:rPr lang="en-US" sz="1000" b="0" dirty="0" smtClean="0"/>
              <a:t> </a:t>
            </a:r>
          </a:p>
          <a:p>
            <a:r>
              <a:rPr lang="en-US" sz="1000" b="0" dirty="0" smtClean="0"/>
              <a:t>            12.  Is unit initiating FLIPL DD Form 200 within established time limits?</a:t>
            </a:r>
          </a:p>
          <a:p>
            <a:r>
              <a:rPr lang="en-US" sz="1000" b="0" dirty="0" smtClean="0"/>
              <a:t>	(AR 735-5, </a:t>
            </a:r>
            <a:r>
              <a:rPr lang="en-US" sz="1000" b="0" dirty="0" err="1" smtClean="0"/>
              <a:t>para</a:t>
            </a:r>
            <a:r>
              <a:rPr lang="en-US" sz="1000" b="0" dirty="0" smtClean="0"/>
              <a:t> 13-7)</a:t>
            </a:r>
          </a:p>
          <a:p>
            <a:r>
              <a:rPr lang="en-US" sz="1000" b="0" dirty="0" smtClean="0"/>
              <a:t> </a:t>
            </a:r>
          </a:p>
          <a:p>
            <a:r>
              <a:rPr lang="en-US" sz="1000" b="0" dirty="0" smtClean="0"/>
              <a:t>            13.  Does unit have records of all FLIPLs? (AR 25-400-2)</a:t>
            </a:r>
          </a:p>
          <a:p>
            <a:r>
              <a:rPr lang="en-US" sz="1000" b="0" dirty="0" smtClean="0"/>
              <a:t> </a:t>
            </a:r>
          </a:p>
          <a:p>
            <a:r>
              <a:rPr lang="en-US" sz="1000" b="0" dirty="0" smtClean="0"/>
              <a:t>XIII.  INVENTORIES</a:t>
            </a:r>
          </a:p>
          <a:p>
            <a:r>
              <a:rPr lang="en-US" sz="1000" b="0" dirty="0" smtClean="0"/>
              <a:t> </a:t>
            </a:r>
          </a:p>
          <a:p>
            <a:r>
              <a:rPr lang="en-US" sz="1000" b="0" dirty="0" smtClean="0"/>
              <a:t>              1.  When primary hand receipt holder is replaced, is all unit property inventoried jointly prior 	to new PHRH accepting responsibility?</a:t>
            </a:r>
          </a:p>
          <a:p>
            <a:r>
              <a:rPr lang="en-US" sz="1000" b="0" dirty="0" smtClean="0"/>
              <a:t>	(AR 710-2, </a:t>
            </a:r>
            <a:r>
              <a:rPr lang="en-US" sz="1000" b="0" dirty="0" err="1" smtClean="0"/>
              <a:t>para</a:t>
            </a:r>
            <a:r>
              <a:rPr lang="en-US" sz="1000" b="0" dirty="0" smtClean="0"/>
              <a:t> 2-12d and Table 2-1, </a:t>
            </a:r>
            <a:r>
              <a:rPr lang="en-US" sz="1000" b="0" dirty="0" err="1" smtClean="0"/>
              <a:t>para</a:t>
            </a:r>
            <a:r>
              <a:rPr lang="en-US" sz="1000" b="0" dirty="0" smtClean="0"/>
              <a:t> a)</a:t>
            </a:r>
          </a:p>
          <a:p>
            <a:r>
              <a:rPr lang="en-US" sz="1000" b="0" dirty="0" smtClean="0"/>
              <a:t> </a:t>
            </a:r>
          </a:p>
          <a:p>
            <a:r>
              <a:rPr lang="en-US" sz="1000" b="0" dirty="0" smtClean="0"/>
              <a:t>              2.  Is all unit property inventoried annually?	</a:t>
            </a:r>
          </a:p>
          <a:p>
            <a:r>
              <a:rPr lang="en-US" sz="1000" b="0" dirty="0" smtClean="0"/>
              <a:t>	(AR 710-2, </a:t>
            </a:r>
            <a:r>
              <a:rPr lang="en-US" sz="1000" b="0" dirty="0" err="1" smtClean="0"/>
              <a:t>para</a:t>
            </a:r>
            <a:r>
              <a:rPr lang="en-US" sz="1000" b="0" dirty="0" smtClean="0"/>
              <a:t> 2-12d and Table 2-1, </a:t>
            </a:r>
            <a:r>
              <a:rPr lang="en-US" sz="1000" b="0" dirty="0" err="1" smtClean="0"/>
              <a:t>para</a:t>
            </a:r>
            <a:r>
              <a:rPr lang="en-US" sz="1000" b="0" dirty="0" smtClean="0"/>
              <a:t> b)</a:t>
            </a:r>
          </a:p>
          <a:p>
            <a:r>
              <a:rPr lang="en-US" sz="1000" b="0" dirty="0" smtClean="0"/>
              <a:t> </a:t>
            </a:r>
          </a:p>
          <a:p>
            <a:r>
              <a:rPr lang="en-US" sz="1000" b="0" dirty="0" smtClean="0"/>
              <a:t>              3.  Is unit conducting inventories prior to receipt, turn-in, or issue of property? </a:t>
            </a:r>
          </a:p>
          <a:p>
            <a:r>
              <a:rPr lang="en-US" sz="1000" b="0" dirty="0" smtClean="0"/>
              <a:t>	(AR 710-2, Table 2-1, </a:t>
            </a:r>
            <a:r>
              <a:rPr lang="en-US" sz="1000" b="0" dirty="0" err="1" smtClean="0"/>
              <a:t>para</a:t>
            </a:r>
            <a:r>
              <a:rPr lang="en-US" sz="1000" b="0" dirty="0" smtClean="0"/>
              <a:t> f)</a:t>
            </a:r>
          </a:p>
          <a:p>
            <a:r>
              <a:rPr lang="en-US" sz="1000" b="0" dirty="0" smtClean="0"/>
              <a:t> </a:t>
            </a:r>
          </a:p>
          <a:p>
            <a:endParaRPr lang="en-US" dirty="0" smtClean="0"/>
          </a:p>
          <a:p>
            <a:endParaRPr lang="en-US" dirty="0" smtClean="0"/>
          </a:p>
          <a:p>
            <a:r>
              <a:rPr lang="en-US" dirty="0" smtClean="0"/>
              <a:t> </a:t>
            </a:r>
          </a:p>
          <a:p>
            <a:pPr marL="685800" lvl="1" indent="-228600">
              <a:buFont typeface="+mj-lt"/>
              <a:buAutoNum type="arabicPeriod"/>
            </a:pPr>
            <a:endParaRPr lang="en-US" sz="1000" dirty="0"/>
          </a:p>
        </p:txBody>
      </p:sp>
      <p:sp>
        <p:nvSpPr>
          <p:cNvPr id="3" name="Rectangle 2067"/>
          <p:cNvSpPr>
            <a:spLocks noChangeArrowheads="1"/>
          </p:cNvSpPr>
          <p:nvPr/>
        </p:nvSpPr>
        <p:spPr bwMode="auto">
          <a:xfrm>
            <a:off x="1567597" y="578465"/>
            <a:ext cx="504946" cy="246863"/>
          </a:xfrm>
          <a:prstGeom prst="rect">
            <a:avLst/>
          </a:prstGeom>
          <a:noFill/>
          <a:ln w="9525">
            <a:noFill/>
            <a:miter lim="800000"/>
            <a:headEnd/>
            <a:tailEnd/>
          </a:ln>
        </p:spPr>
        <p:txBody>
          <a:bodyPr wrap="none" lIns="92075" tIns="46038" rIns="92075" bIns="46038">
            <a:spAutoFit/>
          </a:bodyPr>
          <a:lstStyle/>
          <a:p>
            <a:pPr algn="ctr" eaLnBrk="0" hangingPunct="0"/>
            <a:r>
              <a:rPr lang="en-US" sz="1000" b="0" dirty="0" smtClean="0"/>
              <a:t>CSDP</a:t>
            </a:r>
            <a:endParaRPr lang="en-US" sz="1000" b="0" dirty="0"/>
          </a:p>
        </p:txBody>
      </p:sp>
      <p:sp>
        <p:nvSpPr>
          <p:cNvPr id="4" name="Rectangle 2067"/>
          <p:cNvSpPr>
            <a:spLocks noChangeArrowheads="1"/>
          </p:cNvSpPr>
          <p:nvPr/>
        </p:nvSpPr>
        <p:spPr bwMode="auto">
          <a:xfrm>
            <a:off x="1430033" y="1099354"/>
            <a:ext cx="320602" cy="246863"/>
          </a:xfrm>
          <a:prstGeom prst="rect">
            <a:avLst/>
          </a:prstGeom>
          <a:noFill/>
          <a:ln w="9525">
            <a:noFill/>
            <a:miter lim="800000"/>
            <a:headEnd/>
            <a:tailEnd/>
          </a:ln>
        </p:spPr>
        <p:txBody>
          <a:bodyPr wrap="none" lIns="92075" tIns="46038" rIns="92075" bIns="46038">
            <a:spAutoFit/>
          </a:bodyPr>
          <a:lstStyle/>
          <a:p>
            <a:pPr algn="ctr" eaLnBrk="0" hangingPunct="0"/>
            <a:r>
              <a:rPr lang="en-US" sz="1000" b="0" dirty="0" smtClean="0"/>
              <a:t>S4</a:t>
            </a:r>
            <a:endParaRPr lang="en-US" sz="1000" b="0" dirty="0"/>
          </a:p>
        </p:txBody>
      </p:sp>
      <p:sp>
        <p:nvSpPr>
          <p:cNvPr id="5" name="Rectangle 2066"/>
          <p:cNvSpPr>
            <a:spLocks noChangeArrowheads="1"/>
          </p:cNvSpPr>
          <p:nvPr/>
        </p:nvSpPr>
        <p:spPr bwMode="auto">
          <a:xfrm>
            <a:off x="3987468" y="510228"/>
            <a:ext cx="1103313" cy="247650"/>
          </a:xfrm>
          <a:prstGeom prst="rect">
            <a:avLst/>
          </a:prstGeom>
          <a:noFill/>
          <a:ln w="9525">
            <a:noFill/>
            <a:miter lim="800000"/>
            <a:headEnd/>
            <a:tailEnd/>
          </a:ln>
        </p:spPr>
        <p:txBody>
          <a:bodyPr wrap="none" lIns="92075" tIns="46038" rIns="92075" bIns="46038">
            <a:spAutoFit/>
          </a:bodyPr>
          <a:lstStyle/>
          <a:p>
            <a:pPr algn="ctr" eaLnBrk="0" hangingPunct="0"/>
            <a:r>
              <a:rPr lang="en-US" sz="1000" b="0" dirty="0"/>
              <a:t>12 MARCH 2012</a:t>
            </a:r>
          </a:p>
        </p:txBody>
      </p:sp>
      <p:sp>
        <p:nvSpPr>
          <p:cNvPr id="6" name="Rectangle 2065"/>
          <p:cNvSpPr>
            <a:spLocks noChangeArrowheads="1"/>
          </p:cNvSpPr>
          <p:nvPr/>
        </p:nvSpPr>
        <p:spPr bwMode="auto">
          <a:xfrm>
            <a:off x="5543550" y="514350"/>
            <a:ext cx="990600" cy="247650"/>
          </a:xfrm>
          <a:prstGeom prst="rect">
            <a:avLst/>
          </a:prstGeom>
          <a:noFill/>
          <a:ln w="9525">
            <a:noFill/>
            <a:miter lim="800000"/>
            <a:headEnd/>
            <a:tailEnd/>
          </a:ln>
        </p:spPr>
        <p:txBody>
          <a:bodyPr lIns="92075" tIns="46038" rIns="92075" bIns="46038">
            <a:spAutoFit/>
          </a:bodyPr>
          <a:lstStyle/>
          <a:p>
            <a:pPr eaLnBrk="0" hangingPunct="0"/>
            <a:r>
              <a:rPr lang="en-US" sz="1000" dirty="0"/>
              <a:t>       </a:t>
            </a:r>
            <a:r>
              <a:rPr lang="en-US" sz="1000" b="0" dirty="0" smtClean="0"/>
              <a:t>12 OF 15</a:t>
            </a:r>
            <a:endParaRPr lang="en-US" sz="1000" b="0"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060"/>
          <p:cNvSpPr>
            <a:spLocks noChangeArrowheads="1"/>
          </p:cNvSpPr>
          <p:nvPr/>
        </p:nvSpPr>
        <p:spPr bwMode="auto">
          <a:xfrm>
            <a:off x="297171" y="1665360"/>
            <a:ext cx="5454650" cy="5971508"/>
          </a:xfrm>
          <a:prstGeom prst="rect">
            <a:avLst/>
          </a:prstGeom>
          <a:noFill/>
          <a:ln w="9525">
            <a:noFill/>
            <a:miter lim="800000"/>
            <a:headEnd/>
            <a:tailEnd/>
          </a:ln>
        </p:spPr>
        <p:txBody>
          <a:bodyPr wrap="square" lIns="92075" tIns="46038" rIns="92075" bIns="46038">
            <a:spAutoFit/>
          </a:bodyPr>
          <a:lstStyle/>
          <a:p>
            <a:endParaRPr lang="en-US" sz="1000" b="0" dirty="0" smtClean="0"/>
          </a:p>
          <a:p>
            <a:r>
              <a:rPr lang="en-US" sz="1000" b="0" dirty="0" smtClean="0"/>
              <a:t>               4.   Are command directed inventories conducted following evidence of insecurity, alleged 	misappropriations of Government property, or field exercises? (AR 710-2, Table 2, 	Table 2-1, </a:t>
            </a:r>
            <a:r>
              <a:rPr lang="en-US" sz="1000" b="0" dirty="0" err="1" smtClean="0"/>
              <a:t>para</a:t>
            </a:r>
            <a:r>
              <a:rPr lang="en-US" sz="1000" b="0" dirty="0" smtClean="0"/>
              <a:t> h)</a:t>
            </a:r>
          </a:p>
          <a:p>
            <a:r>
              <a:rPr lang="en-US" sz="1000" b="0" dirty="0" smtClean="0"/>
              <a:t> </a:t>
            </a:r>
          </a:p>
          <a:p>
            <a:r>
              <a:rPr lang="en-US" sz="1000" b="0" dirty="0" smtClean="0"/>
              <a:t>               5.  When shortages are discovered as a result of an inventory, are proper adjustment 	documents prepared and processed?</a:t>
            </a:r>
          </a:p>
          <a:p>
            <a:r>
              <a:rPr lang="en-US" sz="1000" b="0" dirty="0" smtClean="0"/>
              <a:t>	(AR 735-5, </a:t>
            </a:r>
            <a:r>
              <a:rPr lang="en-US" sz="1000" b="0" dirty="0" err="1" smtClean="0"/>
              <a:t>para</a:t>
            </a:r>
            <a:r>
              <a:rPr lang="en-US" sz="1000" b="0" dirty="0" smtClean="0"/>
              <a:t> 12)</a:t>
            </a:r>
          </a:p>
          <a:p>
            <a:r>
              <a:rPr lang="en-US" sz="1000" b="0" dirty="0" smtClean="0"/>
              <a:t> </a:t>
            </a:r>
          </a:p>
          <a:p>
            <a:r>
              <a:rPr lang="en-US" sz="1000" b="0" dirty="0" smtClean="0"/>
              <a:t>               6.  Is causative research being conducted when there are inventory 	discrepancies? (AR 710-2, </a:t>
            </a:r>
            <a:r>
              <a:rPr lang="en-US" sz="1000" b="0" dirty="0" err="1" smtClean="0"/>
              <a:t>para</a:t>
            </a:r>
            <a:r>
              <a:rPr lang="en-US" sz="1000" b="0" dirty="0" smtClean="0"/>
              <a:t> 12-12g)</a:t>
            </a:r>
          </a:p>
          <a:p>
            <a:endParaRPr lang="en-US" sz="1000" b="0" dirty="0" smtClean="0"/>
          </a:p>
          <a:p>
            <a:r>
              <a:rPr lang="en-US" sz="1000" b="0" dirty="0" smtClean="0"/>
              <a:t> XIV. PBUSE ADMINISTRATION</a:t>
            </a:r>
          </a:p>
          <a:p>
            <a:r>
              <a:rPr lang="en-US" sz="1000" b="0" dirty="0" smtClean="0"/>
              <a:t> </a:t>
            </a:r>
          </a:p>
          <a:p>
            <a:r>
              <a:rPr lang="en-US" sz="1000" b="0" dirty="0" smtClean="0"/>
              <a:t>               1.   Does the unit have an SOP governing operational use of  the PBUSE  System?</a:t>
            </a:r>
          </a:p>
          <a:p>
            <a:r>
              <a:rPr lang="en-US" sz="1000" b="0" dirty="0" smtClean="0"/>
              <a:t> </a:t>
            </a:r>
          </a:p>
          <a:p>
            <a:r>
              <a:rPr lang="en-US" sz="1000" b="0" dirty="0" smtClean="0"/>
              <a:t>               2.   Is there an PBUSE Administrator appointed on orders?	</a:t>
            </a:r>
          </a:p>
          <a:p>
            <a:r>
              <a:rPr lang="en-US" sz="1000" b="0" dirty="0" smtClean="0"/>
              <a:t> </a:t>
            </a:r>
          </a:p>
          <a:p>
            <a:r>
              <a:rPr lang="en-US" sz="1000" b="0" dirty="0" smtClean="0"/>
              <a:t>               3.   Are all unit supply personnel PBUSE trained?</a:t>
            </a:r>
          </a:p>
          <a:p>
            <a:r>
              <a:rPr lang="en-US" sz="1000" b="0" dirty="0" smtClean="0"/>
              <a:t>		 </a:t>
            </a:r>
          </a:p>
          <a:p>
            <a:pPr lvl="0"/>
            <a:r>
              <a:rPr lang="en-US" sz="1000" b="0" dirty="0" smtClean="0"/>
              <a:t>               4.  Is the PBUSE tutorial installed and used for a sustainment	training program?</a:t>
            </a:r>
          </a:p>
          <a:p>
            <a:endParaRPr lang="en-US" sz="1000" b="0" dirty="0" smtClean="0"/>
          </a:p>
          <a:p>
            <a:r>
              <a:rPr lang="en-US" sz="1000" b="0" dirty="0" smtClean="0"/>
              <a:t>               5.   Is the Unit DODAAC File current?</a:t>
            </a:r>
          </a:p>
          <a:p>
            <a:r>
              <a:rPr lang="en-US" sz="1000" b="0" dirty="0" smtClean="0"/>
              <a:t> </a:t>
            </a:r>
          </a:p>
          <a:p>
            <a:pPr lvl="0"/>
            <a:r>
              <a:rPr lang="en-US" sz="1000" b="0" dirty="0" smtClean="0"/>
              <a:t>               6.  Is access to the DOS prompt limited to the Commander or the 	Commander’s designated representative?</a:t>
            </a:r>
          </a:p>
          <a:p>
            <a:r>
              <a:rPr lang="en-US" sz="1000" b="0" dirty="0" smtClean="0"/>
              <a:t> </a:t>
            </a:r>
          </a:p>
          <a:p>
            <a:r>
              <a:rPr lang="en-US" sz="1000" b="0" dirty="0" smtClean="0"/>
              <a:t>              7.   Have passwords been changed every six months?	</a:t>
            </a:r>
          </a:p>
          <a:p>
            <a:endParaRPr lang="en-US" sz="1000" b="0" dirty="0" smtClean="0"/>
          </a:p>
          <a:p>
            <a:pPr lvl="0"/>
            <a:r>
              <a:rPr lang="en-US" sz="1000" b="0" dirty="0" smtClean="0"/>
              <a:t>              8.  Are at least 3 previous SPBS-R data diskettes being maintained as a property account 	backup by each UIC?</a:t>
            </a:r>
          </a:p>
          <a:p>
            <a:r>
              <a:rPr lang="en-US" sz="1000" b="0" dirty="0" smtClean="0"/>
              <a:t> </a:t>
            </a:r>
          </a:p>
          <a:p>
            <a:pPr lvl="0"/>
            <a:r>
              <a:rPr lang="en-US" sz="1000" b="0" dirty="0" smtClean="0"/>
              <a:t>              9.  Is the property listed on the Download Errors Listing (AWE-170)researched and 	appropriate action reported to PBO for correction?    </a:t>
            </a:r>
          </a:p>
          <a:p>
            <a:r>
              <a:rPr lang="en-US" sz="1000" b="0" dirty="0" smtClean="0"/>
              <a:t> </a:t>
            </a:r>
          </a:p>
          <a:p>
            <a:endParaRPr lang="en-US" dirty="0" smtClean="0"/>
          </a:p>
          <a:p>
            <a:pPr marL="685800" lvl="1" indent="-228600">
              <a:buFont typeface="+mj-lt"/>
              <a:buAutoNum type="arabicPeriod"/>
            </a:pPr>
            <a:endParaRPr lang="en-US" sz="1000" dirty="0"/>
          </a:p>
        </p:txBody>
      </p:sp>
      <p:sp>
        <p:nvSpPr>
          <p:cNvPr id="3" name="Rectangle 2067"/>
          <p:cNvSpPr>
            <a:spLocks noChangeArrowheads="1"/>
          </p:cNvSpPr>
          <p:nvPr/>
        </p:nvSpPr>
        <p:spPr bwMode="auto">
          <a:xfrm>
            <a:off x="1567597" y="578465"/>
            <a:ext cx="504946" cy="246863"/>
          </a:xfrm>
          <a:prstGeom prst="rect">
            <a:avLst/>
          </a:prstGeom>
          <a:noFill/>
          <a:ln w="9525">
            <a:noFill/>
            <a:miter lim="800000"/>
            <a:headEnd/>
            <a:tailEnd/>
          </a:ln>
        </p:spPr>
        <p:txBody>
          <a:bodyPr wrap="none" lIns="92075" tIns="46038" rIns="92075" bIns="46038">
            <a:spAutoFit/>
          </a:bodyPr>
          <a:lstStyle/>
          <a:p>
            <a:pPr algn="ctr" eaLnBrk="0" hangingPunct="0"/>
            <a:r>
              <a:rPr lang="en-US" sz="1000" b="0" dirty="0" smtClean="0"/>
              <a:t>CSDP</a:t>
            </a:r>
            <a:endParaRPr lang="en-US" sz="1000" b="0" dirty="0"/>
          </a:p>
        </p:txBody>
      </p:sp>
      <p:sp>
        <p:nvSpPr>
          <p:cNvPr id="4" name="Rectangle 2067"/>
          <p:cNvSpPr>
            <a:spLocks noChangeArrowheads="1"/>
          </p:cNvSpPr>
          <p:nvPr/>
        </p:nvSpPr>
        <p:spPr bwMode="auto">
          <a:xfrm>
            <a:off x="1430033" y="1099354"/>
            <a:ext cx="320602" cy="246863"/>
          </a:xfrm>
          <a:prstGeom prst="rect">
            <a:avLst/>
          </a:prstGeom>
          <a:noFill/>
          <a:ln w="9525">
            <a:noFill/>
            <a:miter lim="800000"/>
            <a:headEnd/>
            <a:tailEnd/>
          </a:ln>
        </p:spPr>
        <p:txBody>
          <a:bodyPr wrap="none" lIns="92075" tIns="46038" rIns="92075" bIns="46038">
            <a:spAutoFit/>
          </a:bodyPr>
          <a:lstStyle/>
          <a:p>
            <a:pPr algn="ctr" eaLnBrk="0" hangingPunct="0"/>
            <a:r>
              <a:rPr lang="en-US" sz="1000" b="0" dirty="0" smtClean="0"/>
              <a:t>S4</a:t>
            </a:r>
            <a:endParaRPr lang="en-US" sz="1000" b="0" dirty="0"/>
          </a:p>
        </p:txBody>
      </p:sp>
      <p:sp>
        <p:nvSpPr>
          <p:cNvPr id="5" name="Rectangle 2066"/>
          <p:cNvSpPr>
            <a:spLocks noChangeArrowheads="1"/>
          </p:cNvSpPr>
          <p:nvPr/>
        </p:nvSpPr>
        <p:spPr bwMode="auto">
          <a:xfrm>
            <a:off x="3987468" y="510228"/>
            <a:ext cx="1103313" cy="247650"/>
          </a:xfrm>
          <a:prstGeom prst="rect">
            <a:avLst/>
          </a:prstGeom>
          <a:noFill/>
          <a:ln w="9525">
            <a:noFill/>
            <a:miter lim="800000"/>
            <a:headEnd/>
            <a:tailEnd/>
          </a:ln>
        </p:spPr>
        <p:txBody>
          <a:bodyPr wrap="none" lIns="92075" tIns="46038" rIns="92075" bIns="46038">
            <a:spAutoFit/>
          </a:bodyPr>
          <a:lstStyle/>
          <a:p>
            <a:pPr algn="ctr" eaLnBrk="0" hangingPunct="0"/>
            <a:r>
              <a:rPr lang="en-US" sz="1000" b="0" dirty="0"/>
              <a:t>12 MARCH 2012</a:t>
            </a:r>
          </a:p>
        </p:txBody>
      </p:sp>
      <p:sp>
        <p:nvSpPr>
          <p:cNvPr id="6" name="Rectangle 2065"/>
          <p:cNvSpPr>
            <a:spLocks noChangeArrowheads="1"/>
          </p:cNvSpPr>
          <p:nvPr/>
        </p:nvSpPr>
        <p:spPr bwMode="auto">
          <a:xfrm>
            <a:off x="5543550" y="514350"/>
            <a:ext cx="990600" cy="247650"/>
          </a:xfrm>
          <a:prstGeom prst="rect">
            <a:avLst/>
          </a:prstGeom>
          <a:noFill/>
          <a:ln w="9525">
            <a:noFill/>
            <a:miter lim="800000"/>
            <a:headEnd/>
            <a:tailEnd/>
          </a:ln>
        </p:spPr>
        <p:txBody>
          <a:bodyPr lIns="92075" tIns="46038" rIns="92075" bIns="46038">
            <a:spAutoFit/>
          </a:bodyPr>
          <a:lstStyle/>
          <a:p>
            <a:pPr eaLnBrk="0" hangingPunct="0"/>
            <a:r>
              <a:rPr lang="en-US" sz="1000" dirty="0"/>
              <a:t>       </a:t>
            </a:r>
            <a:r>
              <a:rPr lang="en-US" sz="1000" b="0" dirty="0" smtClean="0"/>
              <a:t>13 </a:t>
            </a:r>
            <a:r>
              <a:rPr lang="en-US" sz="1000" b="0" dirty="0"/>
              <a:t>OF </a:t>
            </a:r>
            <a:r>
              <a:rPr lang="en-US" sz="1000" b="0" dirty="0" smtClean="0"/>
              <a:t>15</a:t>
            </a:r>
            <a:endParaRPr lang="en-US" sz="1000" b="0"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060"/>
          <p:cNvSpPr>
            <a:spLocks noChangeArrowheads="1"/>
          </p:cNvSpPr>
          <p:nvPr/>
        </p:nvSpPr>
        <p:spPr bwMode="auto">
          <a:xfrm>
            <a:off x="297171" y="1665360"/>
            <a:ext cx="5454650" cy="5663731"/>
          </a:xfrm>
          <a:prstGeom prst="rect">
            <a:avLst/>
          </a:prstGeom>
          <a:noFill/>
          <a:ln w="9525">
            <a:noFill/>
            <a:miter lim="800000"/>
            <a:headEnd/>
            <a:tailEnd/>
          </a:ln>
        </p:spPr>
        <p:txBody>
          <a:bodyPr wrap="square" lIns="92075" tIns="46038" rIns="92075" bIns="46038">
            <a:spAutoFit/>
          </a:bodyPr>
          <a:lstStyle/>
          <a:p>
            <a:endParaRPr lang="en-US" dirty="0" smtClean="0"/>
          </a:p>
          <a:p>
            <a:pPr lvl="0"/>
            <a:r>
              <a:rPr lang="en-US" sz="1000" b="0" dirty="0" smtClean="0"/>
              <a:t>               10. Have Sub-Hand Receipt Holders (SHRH) been established and are the sub-hand receipts 	current?</a:t>
            </a:r>
          </a:p>
          <a:p>
            <a:r>
              <a:rPr lang="en-US" sz="1000" b="0" dirty="0" smtClean="0"/>
              <a:t> </a:t>
            </a:r>
          </a:p>
          <a:p>
            <a:r>
              <a:rPr lang="en-US" sz="1000" b="0" dirty="0" smtClean="0"/>
              <a:t>               11.  Has supervisor information been posted to the SHRH files?</a:t>
            </a:r>
          </a:p>
          <a:p>
            <a:r>
              <a:rPr lang="en-US" sz="1000" b="0" dirty="0" smtClean="0"/>
              <a:t> </a:t>
            </a:r>
          </a:p>
          <a:p>
            <a:pPr lvl="0"/>
            <a:r>
              <a:rPr lang="en-US" sz="1000" b="0" dirty="0" smtClean="0"/>
              <a:t>               12.  Has a Master Component List (MCL) been created for all property items needing 	component hand receipts?</a:t>
            </a:r>
          </a:p>
          <a:p>
            <a:r>
              <a:rPr lang="en-US" sz="1000" b="0" dirty="0" smtClean="0"/>
              <a:t> </a:t>
            </a:r>
          </a:p>
          <a:p>
            <a:r>
              <a:rPr lang="en-US" sz="1000" b="0" dirty="0" smtClean="0"/>
              <a:t>               13.  Are Master Component Lists Current?</a:t>
            </a:r>
          </a:p>
          <a:p>
            <a:r>
              <a:rPr lang="en-US" sz="1000" b="0" dirty="0" smtClean="0"/>
              <a:t> </a:t>
            </a:r>
          </a:p>
          <a:p>
            <a:r>
              <a:rPr lang="en-US" sz="1000" b="0" dirty="0" smtClean="0"/>
              <a:t>               14.   Are sets, kits, and outfits added to the Master Component File?</a:t>
            </a:r>
          </a:p>
          <a:p>
            <a:pPr lvl="0"/>
            <a:r>
              <a:rPr lang="en-US" sz="1000" b="0" dirty="0" smtClean="0"/>
              <a:t> </a:t>
            </a:r>
          </a:p>
          <a:p>
            <a:pPr lvl="0"/>
            <a:r>
              <a:rPr lang="en-US" sz="1000" b="0" dirty="0" smtClean="0"/>
              <a:t>               15.  Is the equipment publication data posted to the Asset Master record for the equipment or 	tool set?		</a:t>
            </a:r>
          </a:p>
          <a:p>
            <a:pPr lvl="0"/>
            <a:r>
              <a:rPr lang="en-US" sz="1000" b="0" dirty="0" smtClean="0"/>
              <a:t> </a:t>
            </a:r>
          </a:p>
          <a:p>
            <a:r>
              <a:rPr lang="en-US" sz="1000" b="0" dirty="0" smtClean="0"/>
              <a:t>               16.  Are current component hand receipts printed?	</a:t>
            </a:r>
          </a:p>
          <a:p>
            <a:r>
              <a:rPr lang="en-US" sz="1000" b="0" dirty="0" smtClean="0"/>
              <a:t> </a:t>
            </a:r>
          </a:p>
          <a:p>
            <a:pPr lvl="0"/>
            <a:r>
              <a:rPr lang="en-US" sz="1000" b="0" dirty="0" smtClean="0"/>
              <a:t>               17.  Are component serial numbers added/maintained correctly for each component hand 	receipt as required?</a:t>
            </a:r>
          </a:p>
          <a:p>
            <a:r>
              <a:rPr lang="en-US" sz="1000" b="0" dirty="0" smtClean="0"/>
              <a:t> </a:t>
            </a:r>
          </a:p>
          <a:p>
            <a:pPr lvl="0"/>
            <a:r>
              <a:rPr lang="en-US" sz="1000" b="0" dirty="0" smtClean="0"/>
              <a:t>               18.  Have the number of days for automatic follow-up and frequency of  document register 	purge been set in the Unit Parameters? (min. 9 days </a:t>
            </a:r>
            <a:r>
              <a:rPr lang="en-US" sz="1000" b="0" dirty="0" err="1" smtClean="0"/>
              <a:t>pri</a:t>
            </a:r>
            <a:r>
              <a:rPr lang="en-US" sz="1000" b="0" dirty="0" smtClean="0"/>
              <a:t> 1-8 and 30 days </a:t>
            </a:r>
            <a:r>
              <a:rPr lang="en-US" sz="1000" b="0" dirty="0" err="1" smtClean="0"/>
              <a:t>pri</a:t>
            </a:r>
            <a:r>
              <a:rPr lang="en-US" sz="1000" b="0" dirty="0" smtClean="0"/>
              <a:t> 9-15)</a:t>
            </a:r>
          </a:p>
          <a:p>
            <a:r>
              <a:rPr lang="en-US" sz="1000" b="0" dirty="0" smtClean="0"/>
              <a:t> </a:t>
            </a:r>
          </a:p>
          <a:p>
            <a:pPr lvl="0"/>
            <a:r>
              <a:rPr lang="en-US" sz="1000" b="0" dirty="0" smtClean="0"/>
              <a:t>               19.  Are off-line manual supply actions posted to the system document register?	</a:t>
            </a:r>
          </a:p>
          <a:p>
            <a:r>
              <a:rPr lang="en-US" sz="1000" b="0" dirty="0" smtClean="0"/>
              <a:t> </a:t>
            </a:r>
          </a:p>
          <a:p>
            <a:pPr lvl="0"/>
            <a:r>
              <a:rPr lang="en-US" sz="1000" b="0" dirty="0" smtClean="0"/>
              <a:t>               20.  Does the supply clerk process supply transactions to the source of supply daily or as 	required?</a:t>
            </a:r>
          </a:p>
          <a:p>
            <a:r>
              <a:rPr lang="en-US" sz="1000" b="0" dirty="0" smtClean="0"/>
              <a:t> </a:t>
            </a:r>
          </a:p>
          <a:p>
            <a:pPr lvl="0"/>
            <a:r>
              <a:rPr lang="en-US" sz="1000" b="0" dirty="0" smtClean="0"/>
              <a:t>               21.  Does the supply clerk obtain the unit status from the source of supply and process it 	daily?</a:t>
            </a:r>
          </a:p>
          <a:p>
            <a:r>
              <a:rPr lang="en-US" sz="1000" b="0" dirty="0" smtClean="0"/>
              <a:t> </a:t>
            </a:r>
          </a:p>
          <a:p>
            <a:pPr lvl="0"/>
            <a:r>
              <a:rPr lang="en-US" sz="1000" b="0" dirty="0" smtClean="0"/>
              <a:t>               22.  Is each document listed on the Supply Status Process Report researched and appropriate 	action taken?</a:t>
            </a:r>
          </a:p>
          <a:p>
            <a:endParaRPr lang="en-US" sz="1000" b="0" dirty="0" smtClean="0"/>
          </a:p>
          <a:p>
            <a:pPr marL="685800" lvl="1" indent="-228600">
              <a:buFont typeface="+mj-lt"/>
              <a:buAutoNum type="arabicPeriod"/>
            </a:pPr>
            <a:endParaRPr lang="en-US" sz="1000" b="0" dirty="0"/>
          </a:p>
        </p:txBody>
      </p:sp>
      <p:sp>
        <p:nvSpPr>
          <p:cNvPr id="3" name="Rectangle 2067"/>
          <p:cNvSpPr>
            <a:spLocks noChangeArrowheads="1"/>
          </p:cNvSpPr>
          <p:nvPr/>
        </p:nvSpPr>
        <p:spPr bwMode="auto">
          <a:xfrm>
            <a:off x="1567597" y="578465"/>
            <a:ext cx="504946" cy="246863"/>
          </a:xfrm>
          <a:prstGeom prst="rect">
            <a:avLst/>
          </a:prstGeom>
          <a:noFill/>
          <a:ln w="9525">
            <a:noFill/>
            <a:miter lim="800000"/>
            <a:headEnd/>
            <a:tailEnd/>
          </a:ln>
        </p:spPr>
        <p:txBody>
          <a:bodyPr wrap="none" lIns="92075" tIns="46038" rIns="92075" bIns="46038">
            <a:spAutoFit/>
          </a:bodyPr>
          <a:lstStyle/>
          <a:p>
            <a:pPr algn="ctr" eaLnBrk="0" hangingPunct="0"/>
            <a:r>
              <a:rPr lang="en-US" sz="1000" b="0" dirty="0" smtClean="0"/>
              <a:t>CSDP</a:t>
            </a:r>
            <a:endParaRPr lang="en-US" sz="1000" b="0" dirty="0"/>
          </a:p>
        </p:txBody>
      </p:sp>
      <p:sp>
        <p:nvSpPr>
          <p:cNvPr id="4" name="Rectangle 2067"/>
          <p:cNvSpPr>
            <a:spLocks noChangeArrowheads="1"/>
          </p:cNvSpPr>
          <p:nvPr/>
        </p:nvSpPr>
        <p:spPr bwMode="auto">
          <a:xfrm>
            <a:off x="1430033" y="1099354"/>
            <a:ext cx="320602" cy="246863"/>
          </a:xfrm>
          <a:prstGeom prst="rect">
            <a:avLst/>
          </a:prstGeom>
          <a:noFill/>
          <a:ln w="9525">
            <a:noFill/>
            <a:miter lim="800000"/>
            <a:headEnd/>
            <a:tailEnd/>
          </a:ln>
        </p:spPr>
        <p:txBody>
          <a:bodyPr wrap="none" lIns="92075" tIns="46038" rIns="92075" bIns="46038">
            <a:spAutoFit/>
          </a:bodyPr>
          <a:lstStyle/>
          <a:p>
            <a:pPr algn="ctr" eaLnBrk="0" hangingPunct="0"/>
            <a:r>
              <a:rPr lang="en-US" sz="1000" b="0" dirty="0" smtClean="0"/>
              <a:t>S4</a:t>
            </a:r>
            <a:endParaRPr lang="en-US" sz="1000" b="0" dirty="0"/>
          </a:p>
        </p:txBody>
      </p:sp>
      <p:sp>
        <p:nvSpPr>
          <p:cNvPr id="5" name="Rectangle 2066"/>
          <p:cNvSpPr>
            <a:spLocks noChangeArrowheads="1"/>
          </p:cNvSpPr>
          <p:nvPr/>
        </p:nvSpPr>
        <p:spPr bwMode="auto">
          <a:xfrm>
            <a:off x="3987468" y="510228"/>
            <a:ext cx="1103313" cy="247650"/>
          </a:xfrm>
          <a:prstGeom prst="rect">
            <a:avLst/>
          </a:prstGeom>
          <a:noFill/>
          <a:ln w="9525">
            <a:noFill/>
            <a:miter lim="800000"/>
            <a:headEnd/>
            <a:tailEnd/>
          </a:ln>
        </p:spPr>
        <p:txBody>
          <a:bodyPr wrap="none" lIns="92075" tIns="46038" rIns="92075" bIns="46038">
            <a:spAutoFit/>
          </a:bodyPr>
          <a:lstStyle/>
          <a:p>
            <a:pPr algn="ctr" eaLnBrk="0" hangingPunct="0"/>
            <a:r>
              <a:rPr lang="en-US" sz="1000" b="0" dirty="0"/>
              <a:t>12 MARCH 2012</a:t>
            </a:r>
          </a:p>
        </p:txBody>
      </p:sp>
      <p:sp>
        <p:nvSpPr>
          <p:cNvPr id="6" name="Rectangle 2065"/>
          <p:cNvSpPr>
            <a:spLocks noChangeArrowheads="1"/>
          </p:cNvSpPr>
          <p:nvPr/>
        </p:nvSpPr>
        <p:spPr bwMode="auto">
          <a:xfrm>
            <a:off x="5543550" y="514350"/>
            <a:ext cx="990600" cy="247650"/>
          </a:xfrm>
          <a:prstGeom prst="rect">
            <a:avLst/>
          </a:prstGeom>
          <a:noFill/>
          <a:ln w="9525">
            <a:noFill/>
            <a:miter lim="800000"/>
            <a:headEnd/>
            <a:tailEnd/>
          </a:ln>
        </p:spPr>
        <p:txBody>
          <a:bodyPr lIns="92075" tIns="46038" rIns="92075" bIns="46038">
            <a:spAutoFit/>
          </a:bodyPr>
          <a:lstStyle/>
          <a:p>
            <a:pPr eaLnBrk="0" hangingPunct="0"/>
            <a:r>
              <a:rPr lang="en-US" sz="1000" dirty="0"/>
              <a:t>      </a:t>
            </a:r>
            <a:r>
              <a:rPr lang="en-US" sz="1000" dirty="0" smtClean="0"/>
              <a:t>14 </a:t>
            </a:r>
            <a:r>
              <a:rPr lang="en-US" sz="1000" b="0" dirty="0" smtClean="0"/>
              <a:t>OF 15</a:t>
            </a:r>
            <a:endParaRPr lang="en-US" sz="1000" b="0"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060"/>
          <p:cNvSpPr>
            <a:spLocks noChangeArrowheads="1"/>
          </p:cNvSpPr>
          <p:nvPr/>
        </p:nvSpPr>
        <p:spPr bwMode="auto">
          <a:xfrm>
            <a:off x="297171" y="1665360"/>
            <a:ext cx="5454650" cy="7448835"/>
          </a:xfrm>
          <a:prstGeom prst="rect">
            <a:avLst/>
          </a:prstGeom>
          <a:noFill/>
          <a:ln w="9525">
            <a:noFill/>
            <a:miter lim="800000"/>
            <a:headEnd/>
            <a:tailEnd/>
          </a:ln>
        </p:spPr>
        <p:txBody>
          <a:bodyPr wrap="square" lIns="92075" tIns="46038" rIns="92075" bIns="46038">
            <a:spAutoFit/>
          </a:bodyPr>
          <a:lstStyle/>
          <a:p>
            <a:r>
              <a:rPr lang="en-US" sz="1000" dirty="0" smtClean="0"/>
              <a:t>XV.  FILES MANAGEMENT			</a:t>
            </a:r>
          </a:p>
          <a:p>
            <a:r>
              <a:rPr lang="en-US" sz="1000" dirty="0" smtClean="0"/>
              <a:t> </a:t>
            </a:r>
          </a:p>
          <a:p>
            <a:pPr lvl="0"/>
            <a:r>
              <a:rPr lang="en-US" sz="1000" b="0" dirty="0" smtClean="0"/>
              <a:t>               1.  Are files established and maintained under The Army Information Management System 	(ARIMS)?  (AR 25-400-2, Chapters 5 and 6)</a:t>
            </a:r>
          </a:p>
          <a:p>
            <a:r>
              <a:rPr lang="en-US" sz="1000" b="0" dirty="0" smtClean="0"/>
              <a:t> </a:t>
            </a:r>
          </a:p>
          <a:p>
            <a:pPr lvl="0"/>
            <a:r>
              <a:rPr lang="en-US" sz="1000" b="0" dirty="0" smtClean="0"/>
              <a:t>               2.  Is there a current office record list (ORL) of file numbers on files?  	</a:t>
            </a:r>
          </a:p>
          <a:p>
            <a:pPr lvl="0"/>
            <a:r>
              <a:rPr lang="en-US" sz="1000" b="0" dirty="0" smtClean="0"/>
              <a:t>	(AR 25-400-2, paragraph 5-10)</a:t>
            </a:r>
          </a:p>
          <a:p>
            <a:r>
              <a:rPr lang="en-US" sz="1000" b="0" dirty="0" smtClean="0"/>
              <a:t> </a:t>
            </a:r>
          </a:p>
          <a:p>
            <a:pPr lvl="0"/>
            <a:r>
              <a:rPr lang="en-US" sz="1000" b="0" dirty="0" smtClean="0"/>
              <a:t>               3. Does the ORL include the ARIMS record categories, titles, numbers and disposition codes?  	(AR 25-400-2, paragraph 5-10c)</a:t>
            </a:r>
          </a:p>
          <a:p>
            <a:r>
              <a:rPr lang="en-US" sz="1000" b="0" dirty="0" smtClean="0"/>
              <a:t> </a:t>
            </a:r>
          </a:p>
          <a:p>
            <a:pPr lvl="0"/>
            <a:r>
              <a:rPr lang="en-US" sz="1000" b="0" dirty="0" smtClean="0"/>
              <a:t>               4.  Are filing labels for folders, drawers, binders, etc. prepared?  	</a:t>
            </a:r>
          </a:p>
          <a:p>
            <a:pPr lvl="0"/>
            <a:r>
              <a:rPr lang="en-US" sz="1000" b="0" dirty="0" smtClean="0"/>
              <a:t>	(AR 25-400-2 paragraph 6-2a)</a:t>
            </a:r>
          </a:p>
          <a:p>
            <a:r>
              <a:rPr lang="en-US" sz="1000" b="0" dirty="0" smtClean="0"/>
              <a:t> </a:t>
            </a:r>
          </a:p>
          <a:p>
            <a:pPr lvl="0"/>
            <a:r>
              <a:rPr lang="en-US" sz="1000" b="0" dirty="0" smtClean="0"/>
              <a:t>               5.  Are ARIMS numbers/title properly used?  (AR 25-400-2)</a:t>
            </a:r>
          </a:p>
          <a:p>
            <a:pPr lvl="0"/>
            <a:r>
              <a:rPr lang="en-US" sz="1000" b="0" dirty="0" smtClean="0"/>
              <a:t>		</a:t>
            </a:r>
          </a:p>
          <a:p>
            <a:pPr lvl="0"/>
            <a:r>
              <a:rPr lang="en-US" sz="1000" b="0" dirty="0" smtClean="0"/>
              <a:t>               6.  Are records disposed of (Exact cutoff, transfer, retirement and disposition dates) according 	to the ARIMS disposition standards?  (AR 25-400-2, Table 7-1)</a:t>
            </a:r>
          </a:p>
          <a:p>
            <a:r>
              <a:rPr lang="en-US" sz="1000" b="0" dirty="0" smtClean="0"/>
              <a:t> </a:t>
            </a:r>
          </a:p>
          <a:p>
            <a:pPr lvl="0"/>
            <a:r>
              <a:rPr lang="en-US" sz="1000" b="0" dirty="0" smtClean="0"/>
              <a:t>               7.  Are files labeled with “K” for keep or “T” for transfer?  (AR 25-400-2, paragraphs 7-1a 	and 7-1c)</a:t>
            </a:r>
          </a:p>
          <a:p>
            <a:r>
              <a:rPr lang="en-US" sz="1000" b="0" dirty="0" smtClean="0"/>
              <a:t> </a:t>
            </a:r>
          </a:p>
          <a:p>
            <a:pPr lvl="0"/>
            <a:r>
              <a:rPr lang="en-US" sz="1000" b="0" dirty="0" smtClean="0"/>
              <a:t>               8.  When several folders are under one file number, does only the first  folder show all label 	information, while other folders under the same number only show the file number 	and a brief description of the contents? (AR 25-400-2, paragraph 6-2c)</a:t>
            </a:r>
          </a:p>
          <a:p>
            <a:r>
              <a:rPr lang="en-US" sz="1000" b="0" dirty="0" smtClean="0"/>
              <a:t> </a:t>
            </a:r>
          </a:p>
          <a:p>
            <a:pPr lvl="0"/>
            <a:r>
              <a:rPr lang="en-US" sz="1000" b="0" dirty="0" smtClean="0"/>
              <a:t>               9.  Are all supply files set up and labeled with proper disposition instructions?  </a:t>
            </a:r>
          </a:p>
          <a:p>
            <a:pPr lvl="0"/>
            <a:r>
              <a:rPr lang="en-US" sz="1000" b="0" dirty="0" smtClean="0"/>
              <a:t>	(AR 25-400-2, Chapter 7)</a:t>
            </a:r>
          </a:p>
          <a:p>
            <a:r>
              <a:rPr lang="en-US" sz="1000" b="0" dirty="0" smtClean="0"/>
              <a:t> </a:t>
            </a:r>
          </a:p>
          <a:p>
            <a:pPr lvl="0"/>
            <a:r>
              <a:rPr lang="en-US" sz="1000" b="0" dirty="0" smtClean="0"/>
              <a:t>             10.  Are guides being used to divide records and folders being used to consolidate, retrieve and 	protect records?  (AR 25-400-2, paragraph 5-4)  </a:t>
            </a:r>
          </a:p>
          <a:p>
            <a:r>
              <a:rPr lang="en-US" sz="1000" b="0" dirty="0" smtClean="0"/>
              <a:t> </a:t>
            </a:r>
          </a:p>
          <a:p>
            <a:pPr lvl="0"/>
            <a:r>
              <a:rPr lang="en-US" sz="1000" b="0" dirty="0" smtClean="0"/>
              <a:t>             11.  Are all folders and containers used to store official records, including</a:t>
            </a:r>
          </a:p>
          <a:p>
            <a:r>
              <a:rPr lang="en-US" sz="1000" b="0" dirty="0" smtClean="0"/>
              <a:t>	 records in electronic form labeled? 			(AR 25-400-2, paragraph 6-2a and Figure 6-1)</a:t>
            </a:r>
          </a:p>
          <a:p>
            <a:r>
              <a:rPr lang="en-US" sz="1000" dirty="0" smtClean="0"/>
              <a:t> </a:t>
            </a:r>
          </a:p>
          <a:p>
            <a:pPr lvl="0"/>
            <a:r>
              <a:rPr lang="en-US" sz="1000" b="0" dirty="0" smtClean="0"/>
              <a:t>             12.  Are folders marked or labeled with proper classification per AR 380-5? </a:t>
            </a:r>
          </a:p>
          <a:p>
            <a:pPr lvl="0"/>
            <a:r>
              <a:rPr lang="en-US" sz="1000" b="0" dirty="0" smtClean="0"/>
              <a:t>	(AR 25-400-2, paragraphs 5-4, and AR 380-5, paragraph 4-22)</a:t>
            </a:r>
          </a:p>
          <a:p>
            <a:r>
              <a:rPr lang="en-US" sz="1000" b="0" dirty="0" smtClean="0"/>
              <a:t> </a:t>
            </a:r>
          </a:p>
          <a:p>
            <a:pPr lvl="0"/>
            <a:r>
              <a:rPr lang="en-US" sz="1000" b="0" dirty="0" smtClean="0"/>
              <a:t>                13.  Are classified and unclassified documents filed separately? 	</a:t>
            </a:r>
          </a:p>
          <a:p>
            <a:pPr lvl="0"/>
            <a:r>
              <a:rPr lang="en-US" sz="1000" b="0" dirty="0" smtClean="0"/>
              <a:t>	AR 25-400-2, paragraph 5-6)</a:t>
            </a:r>
          </a:p>
          <a:p>
            <a:r>
              <a:rPr lang="en-US" sz="1000" b="0" dirty="0" smtClean="0"/>
              <a:t> </a:t>
            </a:r>
          </a:p>
          <a:p>
            <a:pPr lvl="0"/>
            <a:r>
              <a:rPr lang="en-US" sz="1000" b="0" dirty="0" smtClean="0"/>
              <a:t>                14.  Have deviations from disposition instructions being approved by the Archivist of the 	United States?  (AR 25-400-2, paragraph 7-2)</a:t>
            </a:r>
          </a:p>
          <a:p>
            <a:r>
              <a:rPr lang="en-US" sz="1000" b="0" dirty="0" smtClean="0"/>
              <a:t> </a:t>
            </a:r>
            <a:endParaRPr lang="en-US" sz="1000" dirty="0" smtClean="0"/>
          </a:p>
          <a:p>
            <a:pPr marL="685800" lvl="1" indent="-228600">
              <a:buFont typeface="+mj-lt"/>
              <a:buAutoNum type="arabicPeriod"/>
            </a:pPr>
            <a:endParaRPr lang="en-US" sz="1000" dirty="0"/>
          </a:p>
        </p:txBody>
      </p:sp>
      <p:sp>
        <p:nvSpPr>
          <p:cNvPr id="3" name="Rectangle 2067"/>
          <p:cNvSpPr>
            <a:spLocks noChangeArrowheads="1"/>
          </p:cNvSpPr>
          <p:nvPr/>
        </p:nvSpPr>
        <p:spPr bwMode="auto">
          <a:xfrm>
            <a:off x="1567597" y="578465"/>
            <a:ext cx="504946" cy="246863"/>
          </a:xfrm>
          <a:prstGeom prst="rect">
            <a:avLst/>
          </a:prstGeom>
          <a:noFill/>
          <a:ln w="9525">
            <a:noFill/>
            <a:miter lim="800000"/>
            <a:headEnd/>
            <a:tailEnd/>
          </a:ln>
        </p:spPr>
        <p:txBody>
          <a:bodyPr wrap="none" lIns="92075" tIns="46038" rIns="92075" bIns="46038">
            <a:spAutoFit/>
          </a:bodyPr>
          <a:lstStyle/>
          <a:p>
            <a:pPr algn="ctr" eaLnBrk="0" hangingPunct="0"/>
            <a:r>
              <a:rPr lang="en-US" sz="1000" b="0" dirty="0" smtClean="0"/>
              <a:t>CSDP</a:t>
            </a:r>
            <a:endParaRPr lang="en-US" sz="1000" b="0" dirty="0"/>
          </a:p>
        </p:txBody>
      </p:sp>
      <p:sp>
        <p:nvSpPr>
          <p:cNvPr id="4" name="Rectangle 2067"/>
          <p:cNvSpPr>
            <a:spLocks noChangeArrowheads="1"/>
          </p:cNvSpPr>
          <p:nvPr/>
        </p:nvSpPr>
        <p:spPr bwMode="auto">
          <a:xfrm>
            <a:off x="1430033" y="1099354"/>
            <a:ext cx="320602" cy="246863"/>
          </a:xfrm>
          <a:prstGeom prst="rect">
            <a:avLst/>
          </a:prstGeom>
          <a:noFill/>
          <a:ln w="9525">
            <a:noFill/>
            <a:miter lim="800000"/>
            <a:headEnd/>
            <a:tailEnd/>
          </a:ln>
        </p:spPr>
        <p:txBody>
          <a:bodyPr wrap="none" lIns="92075" tIns="46038" rIns="92075" bIns="46038">
            <a:spAutoFit/>
          </a:bodyPr>
          <a:lstStyle/>
          <a:p>
            <a:pPr algn="ctr" eaLnBrk="0" hangingPunct="0"/>
            <a:r>
              <a:rPr lang="en-US" sz="1000" b="0" dirty="0" smtClean="0"/>
              <a:t>S4</a:t>
            </a:r>
            <a:endParaRPr lang="en-US" sz="1000" b="0" dirty="0"/>
          </a:p>
        </p:txBody>
      </p:sp>
      <p:sp>
        <p:nvSpPr>
          <p:cNvPr id="5" name="Rectangle 2066"/>
          <p:cNvSpPr>
            <a:spLocks noChangeArrowheads="1"/>
          </p:cNvSpPr>
          <p:nvPr/>
        </p:nvSpPr>
        <p:spPr bwMode="auto">
          <a:xfrm>
            <a:off x="3987468" y="510228"/>
            <a:ext cx="1103313" cy="247650"/>
          </a:xfrm>
          <a:prstGeom prst="rect">
            <a:avLst/>
          </a:prstGeom>
          <a:noFill/>
          <a:ln w="9525">
            <a:noFill/>
            <a:miter lim="800000"/>
            <a:headEnd/>
            <a:tailEnd/>
          </a:ln>
        </p:spPr>
        <p:txBody>
          <a:bodyPr wrap="none" lIns="92075" tIns="46038" rIns="92075" bIns="46038">
            <a:spAutoFit/>
          </a:bodyPr>
          <a:lstStyle/>
          <a:p>
            <a:pPr algn="ctr" eaLnBrk="0" hangingPunct="0"/>
            <a:r>
              <a:rPr lang="en-US" sz="1000" b="0" dirty="0"/>
              <a:t>12 MARCH 2012</a:t>
            </a:r>
          </a:p>
        </p:txBody>
      </p:sp>
      <p:sp>
        <p:nvSpPr>
          <p:cNvPr id="6" name="Rectangle 2065"/>
          <p:cNvSpPr>
            <a:spLocks noChangeArrowheads="1"/>
          </p:cNvSpPr>
          <p:nvPr/>
        </p:nvSpPr>
        <p:spPr bwMode="auto">
          <a:xfrm>
            <a:off x="5543550" y="514350"/>
            <a:ext cx="990600" cy="247650"/>
          </a:xfrm>
          <a:prstGeom prst="rect">
            <a:avLst/>
          </a:prstGeom>
          <a:noFill/>
          <a:ln w="9525">
            <a:noFill/>
            <a:miter lim="800000"/>
            <a:headEnd/>
            <a:tailEnd/>
          </a:ln>
        </p:spPr>
        <p:txBody>
          <a:bodyPr lIns="92075" tIns="46038" rIns="92075" bIns="46038">
            <a:spAutoFit/>
          </a:bodyPr>
          <a:lstStyle/>
          <a:p>
            <a:pPr eaLnBrk="0" hangingPunct="0"/>
            <a:r>
              <a:rPr lang="en-US" sz="1000" dirty="0"/>
              <a:t>       </a:t>
            </a:r>
            <a:r>
              <a:rPr lang="en-US" sz="1000" b="0" dirty="0" smtClean="0"/>
              <a:t>15 </a:t>
            </a:r>
            <a:r>
              <a:rPr lang="en-US" sz="1000" b="0" dirty="0"/>
              <a:t>OF </a:t>
            </a:r>
            <a:r>
              <a:rPr lang="en-US" sz="1000" b="0" dirty="0" smtClean="0"/>
              <a:t>15</a:t>
            </a:r>
            <a:endParaRPr lang="en-US" sz="1000" b="0"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TRAINING READINESS</a:t>
            </a:r>
            <a:endParaRPr lang="en-US" dirty="0"/>
          </a:p>
        </p:txBody>
      </p:sp>
      <p:sp>
        <p:nvSpPr>
          <p:cNvPr id="3" name="Subtitle 2"/>
          <p:cNvSpPr>
            <a:spLocks noGrp="1"/>
          </p:cNvSpPr>
          <p:nvPr>
            <p:ph type="subTitle" idx="1"/>
          </p:nvPr>
        </p:nvSpPr>
        <p:spPr/>
        <p:txBody>
          <a:bodyPr/>
          <a:lstStyle/>
          <a:p>
            <a:endParaRPr lang="en-US"/>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059"/>
          <p:cNvSpPr>
            <a:spLocks noChangeArrowheads="1"/>
          </p:cNvSpPr>
          <p:nvPr/>
        </p:nvSpPr>
        <p:spPr bwMode="auto">
          <a:xfrm>
            <a:off x="212725" y="1870075"/>
            <a:ext cx="5426075" cy="287338"/>
          </a:xfrm>
          <a:prstGeom prst="rect">
            <a:avLst/>
          </a:prstGeom>
          <a:noFill/>
          <a:ln w="9525">
            <a:noFill/>
            <a:miter lim="800000"/>
            <a:headEnd/>
            <a:tailEnd/>
          </a:ln>
        </p:spPr>
        <p:txBody>
          <a:bodyPr wrap="none" anchor="ctr"/>
          <a:lstStyle/>
          <a:p>
            <a:endParaRPr lang="en-US"/>
          </a:p>
        </p:txBody>
      </p:sp>
      <p:sp>
        <p:nvSpPr>
          <p:cNvPr id="16387" name="Rectangle 2060"/>
          <p:cNvSpPr>
            <a:spLocks noChangeArrowheads="1"/>
          </p:cNvSpPr>
          <p:nvPr/>
        </p:nvSpPr>
        <p:spPr bwMode="auto">
          <a:xfrm>
            <a:off x="269876" y="1706303"/>
            <a:ext cx="5454650" cy="7048725"/>
          </a:xfrm>
          <a:prstGeom prst="rect">
            <a:avLst/>
          </a:prstGeom>
          <a:noFill/>
          <a:ln w="9525">
            <a:noFill/>
            <a:miter lim="800000"/>
            <a:headEnd/>
            <a:tailEnd/>
          </a:ln>
        </p:spPr>
        <p:txBody>
          <a:bodyPr wrap="square" lIns="92075" tIns="46038" rIns="92075" bIns="46038">
            <a:spAutoFit/>
          </a:bodyPr>
          <a:lstStyle/>
          <a:p>
            <a:r>
              <a:rPr lang="en-US" b="0" dirty="0"/>
              <a:t> </a:t>
            </a:r>
            <a:r>
              <a:rPr lang="en-US" sz="1000" dirty="0" smtClean="0">
                <a:latin typeface="+mn-lt"/>
                <a:cs typeface="Arial" pitchFamily="34" charset="0"/>
              </a:rPr>
              <a:t>AREAS INSPECTED:		</a:t>
            </a:r>
          </a:p>
          <a:p>
            <a:r>
              <a:rPr lang="en-US" sz="1000" dirty="0" smtClean="0">
                <a:latin typeface="+mn-lt"/>
                <a:cs typeface="Arial" pitchFamily="34" charset="0"/>
              </a:rPr>
              <a:t> </a:t>
            </a:r>
          </a:p>
          <a:p>
            <a:pPr marL="228600" indent="-228600"/>
            <a:r>
              <a:rPr lang="en-US" sz="1000" dirty="0" smtClean="0">
                <a:latin typeface="+mn-lt"/>
                <a:cs typeface="Arial" pitchFamily="34" charset="0"/>
              </a:rPr>
              <a:t>1.     GENERAL					</a:t>
            </a:r>
          </a:p>
          <a:p>
            <a:pPr marL="228600" indent="-228600">
              <a:buAutoNum type="arabicPeriod" startAt="2"/>
            </a:pPr>
            <a:r>
              <a:rPr lang="en-US" sz="1000" dirty="0" smtClean="0">
                <a:latin typeface="+mn-lt"/>
                <a:cs typeface="Arial" pitchFamily="34" charset="0"/>
              </a:rPr>
              <a:t>PERSONNEL</a:t>
            </a:r>
          </a:p>
          <a:p>
            <a:pPr marL="228600" indent="-228600">
              <a:buAutoNum type="arabicPeriod" startAt="2"/>
            </a:pPr>
            <a:r>
              <a:rPr lang="en-US" sz="1000" dirty="0" smtClean="0">
                <a:latin typeface="+mn-lt"/>
                <a:cs typeface="Arial" pitchFamily="34" charset="0"/>
              </a:rPr>
              <a:t>TRAINING 	</a:t>
            </a:r>
          </a:p>
          <a:p>
            <a:endParaRPr lang="en-US" sz="1000" dirty="0" smtClean="0">
              <a:latin typeface="+mn-lt"/>
              <a:cs typeface="Arial" pitchFamily="34" charset="0"/>
            </a:endParaRPr>
          </a:p>
          <a:p>
            <a:r>
              <a:rPr lang="en-US" sz="1000" dirty="0" smtClean="0">
                <a:latin typeface="+mn-lt"/>
                <a:cs typeface="Arial" pitchFamily="34" charset="0"/>
              </a:rPr>
              <a:t>TOTAL GOs:  	</a:t>
            </a:r>
          </a:p>
          <a:p>
            <a:endParaRPr lang="en-US" sz="1000" dirty="0" smtClean="0">
              <a:latin typeface="+mn-lt"/>
              <a:cs typeface="Arial" pitchFamily="34" charset="0"/>
            </a:endParaRPr>
          </a:p>
          <a:p>
            <a:r>
              <a:rPr lang="en-US" sz="1000" dirty="0" smtClean="0">
                <a:latin typeface="+mn-lt"/>
                <a:cs typeface="Arial" pitchFamily="34" charset="0"/>
              </a:rPr>
              <a:t>BTRY/CO will provide inspector with APFT records, BFI records, profile records, AAA, weapons qualification score sheets, and explanations for personnel overdue for mandatory training task completion</a:t>
            </a:r>
          </a:p>
          <a:p>
            <a:endParaRPr lang="en-US" sz="1000" dirty="0" smtClean="0">
              <a:latin typeface="+mn-lt"/>
              <a:cs typeface="Arial" pitchFamily="34" charset="0"/>
            </a:endParaRPr>
          </a:p>
          <a:p>
            <a:r>
              <a:rPr lang="en-US" sz="1000" dirty="0" smtClean="0">
                <a:latin typeface="+mn-lt"/>
                <a:cs typeface="Arial" pitchFamily="34" charset="0"/>
              </a:rPr>
              <a:t>STANDARDS</a:t>
            </a:r>
          </a:p>
          <a:p>
            <a:r>
              <a:rPr lang="en-US" sz="1000" dirty="0" smtClean="0">
                <a:latin typeface="+mn-lt"/>
                <a:cs typeface="Arial" pitchFamily="34" charset="0"/>
              </a:rPr>
              <a:t>Commendable (C):  90-100% success rate of evaluated tasks</a:t>
            </a:r>
          </a:p>
          <a:p>
            <a:r>
              <a:rPr lang="en-US" sz="1000" dirty="0" smtClean="0">
                <a:latin typeface="+mn-lt"/>
                <a:cs typeface="Arial" pitchFamily="34" charset="0"/>
              </a:rPr>
              <a:t>Satisfactory (S):  70-89% success rate of evaluated tasks</a:t>
            </a:r>
          </a:p>
          <a:p>
            <a:r>
              <a:rPr lang="en-US" sz="1000" dirty="0" smtClean="0">
                <a:latin typeface="+mn-lt"/>
                <a:cs typeface="Arial" pitchFamily="34" charset="0"/>
              </a:rPr>
              <a:t>Needs Improvement (N):  0-69% or less success rate of evaluated tasks</a:t>
            </a:r>
          </a:p>
          <a:p>
            <a:endParaRPr lang="en-US" sz="1000" dirty="0" smtClean="0">
              <a:latin typeface="+mn-lt"/>
              <a:cs typeface="Arial" pitchFamily="34" charset="0"/>
            </a:endParaRPr>
          </a:p>
          <a:p>
            <a:endParaRPr lang="en-US" sz="1000" dirty="0" smtClean="0">
              <a:latin typeface="+mn-lt"/>
              <a:cs typeface="Arial" pitchFamily="34" charset="0"/>
            </a:endParaRPr>
          </a:p>
          <a:p>
            <a:endParaRPr lang="en-US" sz="1000" dirty="0" smtClean="0">
              <a:latin typeface="+mn-lt"/>
              <a:cs typeface="Arial" pitchFamily="34" charset="0"/>
            </a:endParaRPr>
          </a:p>
          <a:p>
            <a:endParaRPr lang="en-US" sz="1000" dirty="0" smtClean="0">
              <a:latin typeface="+mn-lt"/>
              <a:cs typeface="Arial" pitchFamily="34" charset="0"/>
            </a:endParaRPr>
          </a:p>
          <a:p>
            <a:endParaRPr lang="en-US" sz="1000" dirty="0" smtClean="0">
              <a:latin typeface="+mn-lt"/>
              <a:cs typeface="Arial" pitchFamily="34" charset="0"/>
            </a:endParaRPr>
          </a:p>
          <a:p>
            <a:endParaRPr lang="en-US" sz="1000" dirty="0" smtClean="0">
              <a:latin typeface="+mn-lt"/>
              <a:cs typeface="Arial" pitchFamily="34" charset="0"/>
            </a:endParaRPr>
          </a:p>
          <a:p>
            <a:endParaRPr lang="en-US" sz="1000" dirty="0" smtClean="0">
              <a:latin typeface="+mn-lt"/>
              <a:cs typeface="Arial" pitchFamily="34" charset="0"/>
            </a:endParaRPr>
          </a:p>
          <a:p>
            <a:endParaRPr lang="en-US" sz="1000" dirty="0" smtClean="0">
              <a:latin typeface="+mn-lt"/>
              <a:cs typeface="Arial" pitchFamily="34" charset="0"/>
            </a:endParaRPr>
          </a:p>
          <a:p>
            <a:endParaRPr lang="en-US" sz="1000" dirty="0" smtClean="0">
              <a:latin typeface="+mn-lt"/>
              <a:cs typeface="Arial" pitchFamily="34" charset="0"/>
            </a:endParaRPr>
          </a:p>
          <a:p>
            <a:endParaRPr lang="en-US" sz="1000" dirty="0" smtClean="0">
              <a:latin typeface="+mn-lt"/>
              <a:cs typeface="Arial" pitchFamily="34" charset="0"/>
            </a:endParaRPr>
          </a:p>
          <a:p>
            <a:endParaRPr lang="en-US" sz="1000" dirty="0" smtClean="0">
              <a:latin typeface="+mn-lt"/>
              <a:cs typeface="Arial" pitchFamily="34" charset="0"/>
            </a:endParaRPr>
          </a:p>
          <a:p>
            <a:endParaRPr lang="en-US" sz="1000" dirty="0" smtClean="0">
              <a:latin typeface="+mn-lt"/>
              <a:cs typeface="Arial" pitchFamily="34" charset="0"/>
            </a:endParaRPr>
          </a:p>
          <a:p>
            <a:pPr eaLnBrk="0" hangingPunct="0"/>
            <a:r>
              <a:rPr lang="en-US" sz="1000" b="0" dirty="0" smtClean="0">
                <a:latin typeface="+mn-lt"/>
                <a:cs typeface="Arial" pitchFamily="34" charset="0"/>
              </a:rPr>
              <a:t>			VERIFICATION</a:t>
            </a:r>
          </a:p>
          <a:p>
            <a:pPr eaLnBrk="0" hangingPunct="0"/>
            <a:r>
              <a:rPr lang="en-US" sz="1000" b="0" dirty="0" smtClean="0">
                <a:latin typeface="+mn-lt"/>
                <a:cs typeface="Arial" pitchFamily="34" charset="0"/>
              </a:rPr>
              <a:t>			x_______________</a:t>
            </a:r>
          </a:p>
          <a:p>
            <a:pPr eaLnBrk="0" hangingPunct="0"/>
            <a:r>
              <a:rPr lang="en-US" sz="1000" b="0" dirty="0" smtClean="0">
                <a:latin typeface="+mn-lt"/>
                <a:cs typeface="Arial" pitchFamily="34" charset="0"/>
              </a:rPr>
              <a:t>			Unit POC Signature, Name, Rank, Date</a:t>
            </a:r>
          </a:p>
          <a:p>
            <a:pPr eaLnBrk="0" hangingPunct="0"/>
            <a:r>
              <a:rPr lang="en-US" sz="1000" b="0" dirty="0" smtClean="0">
                <a:latin typeface="+mn-lt"/>
                <a:cs typeface="Arial" pitchFamily="34" charset="0"/>
              </a:rPr>
              <a:t>			x_______________</a:t>
            </a:r>
          </a:p>
          <a:p>
            <a:pPr eaLnBrk="0" hangingPunct="0"/>
            <a:r>
              <a:rPr lang="en-US" sz="1000" b="0" dirty="0" smtClean="0">
                <a:latin typeface="+mn-lt"/>
                <a:cs typeface="Arial" pitchFamily="34" charset="0"/>
              </a:rPr>
              <a:t>			Inspector’s Signature, Name, Rank, Date</a:t>
            </a:r>
          </a:p>
          <a:p>
            <a:endParaRPr lang="en-US" sz="1000" dirty="0" smtClean="0">
              <a:latin typeface="+mn-lt"/>
            </a:endParaRPr>
          </a:p>
          <a:p>
            <a:endParaRPr lang="en-US" sz="1000" dirty="0" smtClean="0">
              <a:latin typeface="+mn-lt"/>
            </a:endParaRPr>
          </a:p>
          <a:p>
            <a:endParaRPr lang="en-US" sz="1000" dirty="0" smtClean="0">
              <a:latin typeface="+mn-lt"/>
            </a:endParaRPr>
          </a:p>
          <a:p>
            <a:r>
              <a:rPr lang="en-US" sz="1000" dirty="0" smtClean="0">
                <a:latin typeface="+mn-lt"/>
              </a:rPr>
              <a:t>  	</a:t>
            </a:r>
          </a:p>
          <a:p>
            <a:endParaRPr lang="en-US" sz="1000" dirty="0" smtClean="0"/>
          </a:p>
          <a:p>
            <a:endParaRPr lang="en-US" sz="1000" dirty="0" smtClean="0"/>
          </a:p>
          <a:p>
            <a:r>
              <a:rPr lang="en-US" sz="1000" dirty="0" smtClean="0"/>
              <a:t>	</a:t>
            </a:r>
            <a:br>
              <a:rPr lang="en-US" sz="1000" dirty="0" smtClean="0"/>
            </a:br>
            <a:r>
              <a:rPr lang="en-US" sz="1000" dirty="0" smtClean="0"/>
              <a:t> </a:t>
            </a:r>
          </a:p>
          <a:p>
            <a:pPr marL="228600" indent="-228600"/>
            <a:endParaRPr lang="en-US" sz="1000" dirty="0" smtClean="0"/>
          </a:p>
          <a:p>
            <a:pPr eaLnBrk="0" hangingPunct="0"/>
            <a:endParaRPr lang="en-US" sz="1000" b="0" dirty="0"/>
          </a:p>
          <a:p>
            <a:r>
              <a:rPr lang="en-US" sz="1000" dirty="0" smtClean="0"/>
              <a:t> </a:t>
            </a:r>
            <a:endParaRPr lang="en-US" sz="1000" b="0" dirty="0"/>
          </a:p>
          <a:p>
            <a:pPr eaLnBrk="0" hangingPunct="0"/>
            <a:r>
              <a:rPr lang="en-US" sz="1000" b="0" dirty="0"/>
              <a:t>    </a:t>
            </a:r>
          </a:p>
        </p:txBody>
      </p:sp>
      <p:sp>
        <p:nvSpPr>
          <p:cNvPr id="16388" name="Rectangle 2063"/>
          <p:cNvSpPr>
            <a:spLocks noChangeArrowheads="1"/>
          </p:cNvSpPr>
          <p:nvPr/>
        </p:nvSpPr>
        <p:spPr bwMode="auto">
          <a:xfrm>
            <a:off x="3641725" y="436563"/>
            <a:ext cx="1692275" cy="244475"/>
          </a:xfrm>
          <a:prstGeom prst="rect">
            <a:avLst/>
          </a:prstGeom>
          <a:noFill/>
          <a:ln w="9525">
            <a:noFill/>
            <a:miter lim="800000"/>
            <a:headEnd/>
            <a:tailEnd/>
          </a:ln>
        </p:spPr>
        <p:txBody>
          <a:bodyPr lIns="92075" tIns="46038" rIns="92075" bIns="46038">
            <a:spAutoFit/>
          </a:bodyPr>
          <a:lstStyle/>
          <a:p>
            <a:pPr eaLnBrk="0" hangingPunct="0"/>
            <a:r>
              <a:rPr lang="en-US" sz="1000"/>
              <a:t>           </a:t>
            </a:r>
          </a:p>
        </p:txBody>
      </p:sp>
      <p:sp>
        <p:nvSpPr>
          <p:cNvPr id="16389" name="Rectangle 2064"/>
          <p:cNvSpPr>
            <a:spLocks noChangeArrowheads="1"/>
          </p:cNvSpPr>
          <p:nvPr/>
        </p:nvSpPr>
        <p:spPr bwMode="auto">
          <a:xfrm>
            <a:off x="228600" y="900113"/>
            <a:ext cx="2895600" cy="400050"/>
          </a:xfrm>
          <a:prstGeom prst="rect">
            <a:avLst/>
          </a:prstGeom>
          <a:noFill/>
          <a:ln w="9525">
            <a:noFill/>
            <a:miter lim="800000"/>
            <a:headEnd/>
            <a:tailEnd/>
          </a:ln>
        </p:spPr>
        <p:txBody>
          <a:bodyPr lIns="92075" tIns="46038" rIns="92075" bIns="46038">
            <a:spAutoFit/>
          </a:bodyPr>
          <a:lstStyle/>
          <a:p>
            <a:pPr eaLnBrk="0" hangingPunct="0"/>
            <a:endParaRPr lang="en-US" sz="1000" dirty="0" smtClean="0"/>
          </a:p>
          <a:p>
            <a:pPr algn="ctr" eaLnBrk="0" hangingPunct="0"/>
            <a:r>
              <a:rPr lang="en-US" sz="1000" b="0" dirty="0" smtClean="0"/>
              <a:t>S3-DTMS MANAGER</a:t>
            </a:r>
            <a:endParaRPr lang="en-US" sz="1000" b="0" dirty="0"/>
          </a:p>
        </p:txBody>
      </p:sp>
      <p:sp>
        <p:nvSpPr>
          <p:cNvPr id="16390" name="Rectangle 2065"/>
          <p:cNvSpPr>
            <a:spLocks noChangeArrowheads="1"/>
          </p:cNvSpPr>
          <p:nvPr/>
        </p:nvSpPr>
        <p:spPr bwMode="auto">
          <a:xfrm>
            <a:off x="5543550" y="514350"/>
            <a:ext cx="990600" cy="247650"/>
          </a:xfrm>
          <a:prstGeom prst="rect">
            <a:avLst/>
          </a:prstGeom>
          <a:noFill/>
          <a:ln w="9525">
            <a:noFill/>
            <a:miter lim="800000"/>
            <a:headEnd/>
            <a:tailEnd/>
          </a:ln>
        </p:spPr>
        <p:txBody>
          <a:bodyPr lIns="92075" tIns="46038" rIns="92075" bIns="46038">
            <a:spAutoFit/>
          </a:bodyPr>
          <a:lstStyle/>
          <a:p>
            <a:pPr eaLnBrk="0" hangingPunct="0"/>
            <a:r>
              <a:rPr lang="en-US" sz="1000" dirty="0"/>
              <a:t>       </a:t>
            </a:r>
            <a:r>
              <a:rPr lang="en-US" sz="1000" b="0" dirty="0"/>
              <a:t>1</a:t>
            </a:r>
            <a:r>
              <a:rPr lang="en-US" sz="1000" b="0" dirty="0" smtClean="0"/>
              <a:t> OF 2</a:t>
            </a:r>
            <a:endParaRPr lang="en-US" sz="1000" b="0" dirty="0"/>
          </a:p>
        </p:txBody>
      </p:sp>
      <p:sp>
        <p:nvSpPr>
          <p:cNvPr id="16391" name="Rectangle 2066"/>
          <p:cNvSpPr>
            <a:spLocks noChangeArrowheads="1"/>
          </p:cNvSpPr>
          <p:nvPr/>
        </p:nvSpPr>
        <p:spPr bwMode="auto">
          <a:xfrm>
            <a:off x="3987468" y="510228"/>
            <a:ext cx="1103313" cy="247650"/>
          </a:xfrm>
          <a:prstGeom prst="rect">
            <a:avLst/>
          </a:prstGeom>
          <a:noFill/>
          <a:ln w="9525">
            <a:noFill/>
            <a:miter lim="800000"/>
            <a:headEnd/>
            <a:tailEnd/>
          </a:ln>
        </p:spPr>
        <p:txBody>
          <a:bodyPr wrap="none" lIns="92075" tIns="46038" rIns="92075" bIns="46038">
            <a:spAutoFit/>
          </a:bodyPr>
          <a:lstStyle/>
          <a:p>
            <a:pPr algn="ctr" eaLnBrk="0" hangingPunct="0"/>
            <a:r>
              <a:rPr lang="en-US" sz="1000" b="0" dirty="0"/>
              <a:t>12 MARCH 2012</a:t>
            </a:r>
          </a:p>
        </p:txBody>
      </p:sp>
      <p:sp>
        <p:nvSpPr>
          <p:cNvPr id="16392" name="Rectangle 2067"/>
          <p:cNvSpPr>
            <a:spLocks noChangeArrowheads="1"/>
          </p:cNvSpPr>
          <p:nvPr/>
        </p:nvSpPr>
        <p:spPr bwMode="auto">
          <a:xfrm>
            <a:off x="1047426" y="578465"/>
            <a:ext cx="1545295" cy="246863"/>
          </a:xfrm>
          <a:prstGeom prst="rect">
            <a:avLst/>
          </a:prstGeom>
          <a:noFill/>
          <a:ln w="9525">
            <a:noFill/>
            <a:miter lim="800000"/>
            <a:headEnd/>
            <a:tailEnd/>
          </a:ln>
        </p:spPr>
        <p:txBody>
          <a:bodyPr wrap="none" lIns="92075" tIns="46038" rIns="92075" bIns="46038">
            <a:spAutoFit/>
          </a:bodyPr>
          <a:lstStyle/>
          <a:p>
            <a:pPr algn="ctr" eaLnBrk="0" hangingPunct="0"/>
            <a:r>
              <a:rPr lang="en-US" sz="1000" b="0" dirty="0" smtClean="0"/>
              <a:t>TRAINING READINESS</a:t>
            </a:r>
            <a:endParaRPr lang="en-US" sz="1000" b="0" dirty="0"/>
          </a:p>
        </p:txBody>
      </p:sp>
      <p:graphicFrame>
        <p:nvGraphicFramePr>
          <p:cNvPr id="11" name="Table 10"/>
          <p:cNvGraphicFramePr>
            <a:graphicFrameLocks noGrp="1"/>
          </p:cNvGraphicFramePr>
          <p:nvPr/>
        </p:nvGraphicFramePr>
        <p:xfrm>
          <a:off x="412845" y="5023515"/>
          <a:ext cx="3657600" cy="762000"/>
        </p:xfrm>
        <a:graphic>
          <a:graphicData uri="http://schemas.openxmlformats.org/drawingml/2006/table">
            <a:tbl>
              <a:tblPr/>
              <a:tblGrid>
                <a:gridCol w="2438400"/>
                <a:gridCol w="1219200"/>
              </a:tblGrid>
              <a:tr h="190500">
                <a:tc>
                  <a:txBody>
                    <a:bodyPr/>
                    <a:lstStyle/>
                    <a:p>
                      <a:pPr marL="0" marR="0" algn="ctr">
                        <a:spcBef>
                          <a:spcPts val="0"/>
                        </a:spcBef>
                        <a:spcAft>
                          <a:spcPts val="0"/>
                        </a:spcAft>
                      </a:pPr>
                      <a:r>
                        <a:rPr lang="en-US" sz="1100" dirty="0">
                          <a:solidFill>
                            <a:srgbClr val="000000"/>
                          </a:solidFill>
                          <a:latin typeface="Calibri"/>
                          <a:ea typeface="Times New Roman"/>
                        </a:rPr>
                        <a:t>OVERALL RESULTS</a:t>
                      </a:r>
                      <a:endParaRPr lang="en-US" sz="1000" dirty="0">
                        <a:latin typeface="Times New Roman"/>
                        <a:ea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a:solidFill>
                            <a:srgbClr val="000000"/>
                          </a:solidFill>
                          <a:latin typeface="Calibri"/>
                          <a:ea typeface="Times New Roman"/>
                        </a:rPr>
                        <a:t>%</a:t>
                      </a:r>
                      <a:endParaRPr lang="en-US" sz="1000">
                        <a:latin typeface="Times New Roman"/>
                        <a:ea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0500">
                <a:tc>
                  <a:txBody>
                    <a:bodyPr/>
                    <a:lstStyle/>
                    <a:p>
                      <a:pPr marL="0" marR="0" algn="ctr">
                        <a:spcBef>
                          <a:spcPts val="0"/>
                        </a:spcBef>
                        <a:spcAft>
                          <a:spcPts val="0"/>
                        </a:spcAft>
                      </a:pPr>
                      <a:r>
                        <a:rPr lang="en-US" sz="1100">
                          <a:solidFill>
                            <a:srgbClr val="000000"/>
                          </a:solidFill>
                          <a:latin typeface="Calibri"/>
                          <a:ea typeface="Times New Roman"/>
                        </a:rPr>
                        <a:t>COMMENDABLE</a:t>
                      </a:r>
                      <a:endParaRPr lang="en-US" sz="1000">
                        <a:latin typeface="Times New Roman"/>
                        <a:ea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a:solidFill>
                            <a:srgbClr val="000000"/>
                          </a:solidFill>
                          <a:latin typeface="Calibri"/>
                          <a:ea typeface="Times New Roman"/>
                        </a:rPr>
                        <a:t> </a:t>
                      </a:r>
                      <a:endParaRPr lang="en-US" sz="1000">
                        <a:latin typeface="Times New Roman"/>
                        <a:ea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0500">
                <a:tc>
                  <a:txBody>
                    <a:bodyPr/>
                    <a:lstStyle/>
                    <a:p>
                      <a:pPr marL="0" marR="0" algn="ctr">
                        <a:spcBef>
                          <a:spcPts val="0"/>
                        </a:spcBef>
                        <a:spcAft>
                          <a:spcPts val="0"/>
                        </a:spcAft>
                      </a:pPr>
                      <a:r>
                        <a:rPr lang="en-US" sz="1100">
                          <a:solidFill>
                            <a:srgbClr val="000000"/>
                          </a:solidFill>
                          <a:latin typeface="Calibri"/>
                          <a:ea typeface="Times New Roman"/>
                        </a:rPr>
                        <a:t>SATISFACTORY</a:t>
                      </a:r>
                      <a:endParaRPr lang="en-US" sz="1000">
                        <a:latin typeface="Times New Roman"/>
                        <a:ea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a:solidFill>
                            <a:srgbClr val="000000"/>
                          </a:solidFill>
                          <a:latin typeface="Calibri"/>
                          <a:ea typeface="Times New Roman"/>
                        </a:rPr>
                        <a:t> </a:t>
                      </a:r>
                      <a:endParaRPr lang="en-US" sz="1000">
                        <a:latin typeface="Times New Roman"/>
                        <a:ea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0500">
                <a:tc>
                  <a:txBody>
                    <a:bodyPr/>
                    <a:lstStyle/>
                    <a:p>
                      <a:pPr marL="0" marR="0" algn="ctr">
                        <a:spcBef>
                          <a:spcPts val="0"/>
                        </a:spcBef>
                        <a:spcAft>
                          <a:spcPts val="0"/>
                        </a:spcAft>
                      </a:pPr>
                      <a:r>
                        <a:rPr lang="en-US" sz="1100" dirty="0">
                          <a:solidFill>
                            <a:srgbClr val="000000"/>
                          </a:solidFill>
                          <a:latin typeface="Calibri"/>
                          <a:ea typeface="Times New Roman"/>
                        </a:rPr>
                        <a:t>NEEDS IMPROVEMENT</a:t>
                      </a:r>
                      <a:endParaRPr lang="en-US" sz="1000" dirty="0">
                        <a:latin typeface="Times New Roman"/>
                        <a:ea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Calibri"/>
                          <a:ea typeface="Times New Roman"/>
                        </a:rPr>
                        <a:t> </a:t>
                      </a:r>
                      <a:endParaRPr lang="en-US" sz="1000" dirty="0">
                        <a:latin typeface="Times New Roman"/>
                        <a:ea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060"/>
          <p:cNvSpPr>
            <a:spLocks noChangeArrowheads="1"/>
          </p:cNvSpPr>
          <p:nvPr/>
        </p:nvSpPr>
        <p:spPr bwMode="auto">
          <a:xfrm>
            <a:off x="297171" y="1665360"/>
            <a:ext cx="5454650" cy="5786842"/>
          </a:xfrm>
          <a:prstGeom prst="rect">
            <a:avLst/>
          </a:prstGeom>
          <a:noFill/>
          <a:ln w="9525">
            <a:noFill/>
            <a:miter lim="800000"/>
            <a:headEnd/>
            <a:tailEnd/>
          </a:ln>
        </p:spPr>
        <p:txBody>
          <a:bodyPr wrap="square" lIns="92075" tIns="46038" rIns="92075" bIns="46038">
            <a:spAutoFit/>
          </a:bodyPr>
          <a:lstStyle/>
          <a:p>
            <a:pPr marL="285750" lvl="0" indent="-285750">
              <a:buFont typeface="+mj-lt"/>
              <a:buAutoNum type="romanUcPeriod"/>
            </a:pPr>
            <a:r>
              <a:rPr lang="en-US" sz="1000" dirty="0" smtClean="0"/>
              <a:t>GENERAL				 				</a:t>
            </a:r>
          </a:p>
          <a:p>
            <a:pPr marL="685800" lvl="1" indent="-228600">
              <a:buFont typeface="+mj-lt"/>
              <a:buAutoNum type="arabicPeriod"/>
            </a:pPr>
            <a:r>
              <a:rPr lang="en-US" sz="1000" b="0" dirty="0" smtClean="0"/>
              <a:t>DTMS manager has Appointment Orders signed by the commander?</a:t>
            </a:r>
          </a:p>
          <a:p>
            <a:r>
              <a:rPr lang="en-US" sz="1000" b="0" dirty="0" smtClean="0"/>
              <a:t> </a:t>
            </a:r>
          </a:p>
          <a:p>
            <a:pPr marL="685800" lvl="1" indent="-228600">
              <a:buFont typeface="+mj-lt"/>
              <a:buAutoNum type="arabicPeriod" startAt="2"/>
            </a:pPr>
            <a:r>
              <a:rPr lang="en-US" sz="1000" b="0" dirty="0" smtClean="0"/>
              <a:t>DTMS manager has a certificate of training on file from the Fort Hood, DTMS Troop School.</a:t>
            </a:r>
          </a:p>
          <a:p>
            <a:r>
              <a:rPr lang="en-US" sz="1000" b="0" dirty="0" smtClean="0"/>
              <a:t> </a:t>
            </a:r>
          </a:p>
          <a:p>
            <a:r>
              <a:rPr lang="en-US" sz="1000" dirty="0" smtClean="0"/>
              <a:t>II.   PERSONNEL</a:t>
            </a:r>
          </a:p>
          <a:p>
            <a:r>
              <a:rPr lang="en-US" sz="1000" dirty="0" smtClean="0"/>
              <a:t> </a:t>
            </a:r>
          </a:p>
          <a:p>
            <a:pPr marL="685800" lvl="1" indent="-228600">
              <a:buFont typeface="+mj-lt"/>
              <a:buAutoNum type="arabicPeriod"/>
            </a:pPr>
            <a:r>
              <a:rPr lang="en-US" sz="1000" b="0" dirty="0" smtClean="0"/>
              <a:t>All Personnel on AAA-162 are represented in DTMS.	</a:t>
            </a:r>
          </a:p>
          <a:p>
            <a:r>
              <a:rPr lang="en-US" sz="1000" b="0" dirty="0" smtClean="0"/>
              <a:t> </a:t>
            </a:r>
          </a:p>
          <a:p>
            <a:pPr marL="685800" lvl="1" indent="-228600">
              <a:buFont typeface="+mj-lt"/>
              <a:buAutoNum type="arabicPeriod" startAt="2"/>
            </a:pPr>
            <a:r>
              <a:rPr lang="en-US" sz="1000" b="0" dirty="0" smtClean="0"/>
              <a:t> All Personnel represented in DTMS are on AAA-162.			</a:t>
            </a:r>
          </a:p>
          <a:p>
            <a:pPr marL="685800" lvl="1" indent="-228600">
              <a:buFont typeface="+mj-lt"/>
              <a:buAutoNum type="arabicPeriod" startAt="2"/>
            </a:pPr>
            <a:r>
              <a:rPr lang="en-US" sz="1000" b="0" dirty="0" smtClean="0"/>
              <a:t> All Personnel have current record PT data entered.		</a:t>
            </a:r>
          </a:p>
          <a:p>
            <a:pPr marL="685800" lvl="1" indent="-228600">
              <a:buFont typeface="+mj-lt"/>
              <a:buAutoNum type="arabicPeriod" startAt="2"/>
            </a:pPr>
            <a:r>
              <a:rPr lang="en-US" sz="1000" b="0" dirty="0" smtClean="0"/>
              <a:t> All Personnel have current weapons qualification data entered.		</a:t>
            </a:r>
          </a:p>
          <a:p>
            <a:pPr marL="685800" lvl="1" indent="-228600">
              <a:buFont typeface="+mj-lt"/>
              <a:buAutoNum type="arabicPeriod" startAt="2"/>
            </a:pPr>
            <a:r>
              <a:rPr lang="en-US" sz="1000" b="0" dirty="0" smtClean="0"/>
              <a:t>All Personnel with profiles have profile data entered into DTMS</a:t>
            </a:r>
          </a:p>
          <a:p>
            <a:pPr marL="685800" lvl="1" indent="-228600">
              <a:buFont typeface="+mj-lt"/>
              <a:buAutoNum type="arabicPeriod" startAt="2"/>
            </a:pPr>
            <a:endParaRPr lang="en-US" sz="1000" b="0" dirty="0" smtClean="0"/>
          </a:p>
          <a:p>
            <a:pPr marL="685800" lvl="1" indent="-228600">
              <a:buFont typeface="+mj-lt"/>
              <a:buAutoNum type="arabicPeriod" startAt="2"/>
            </a:pPr>
            <a:r>
              <a:rPr lang="en-US" sz="1000" b="0" dirty="0" smtClean="0"/>
              <a:t>All Height/Weight and BFI Failures are entered into DTMS</a:t>
            </a:r>
          </a:p>
          <a:p>
            <a:pPr lvl="0"/>
            <a:r>
              <a:rPr lang="en-US" sz="1000" dirty="0" smtClean="0"/>
              <a:t>		 </a:t>
            </a:r>
          </a:p>
          <a:p>
            <a:r>
              <a:rPr lang="en-US" sz="1000" dirty="0" smtClean="0"/>
              <a:t>IV.  TRAINING	</a:t>
            </a:r>
          </a:p>
          <a:p>
            <a:r>
              <a:rPr lang="en-US" sz="1000" dirty="0" smtClean="0"/>
              <a:t> </a:t>
            </a:r>
          </a:p>
          <a:p>
            <a:pPr marL="685800" lvl="1" indent="-228600">
              <a:buFont typeface="+mj-lt"/>
              <a:buAutoNum type="arabicPeriod"/>
            </a:pPr>
            <a:r>
              <a:rPr lang="en-US" sz="1000" b="0" dirty="0" smtClean="0"/>
              <a:t>Weekly training schedules are submitted and approved through T-6.</a:t>
            </a:r>
          </a:p>
          <a:p>
            <a:pPr marL="685800" lvl="1" indent="-228600">
              <a:buFont typeface="+mj-lt"/>
              <a:buAutoNum type="arabicPeriod"/>
            </a:pPr>
            <a:endParaRPr lang="en-US" sz="1000" b="0" dirty="0" smtClean="0"/>
          </a:p>
          <a:p>
            <a:pPr marL="685800" lvl="1" indent="-228600">
              <a:buFont typeface="+mj-lt"/>
              <a:buAutoNum type="arabicPeriod"/>
            </a:pPr>
            <a:r>
              <a:rPr lang="en-US" sz="1000" b="0" dirty="0" smtClean="0"/>
              <a:t>Short Range Calendar includes recurring Battalion events applicable to BTRY/CO. (PT, TNG MTGs, CMD Maintenance, CMD &amp; STAFF).</a:t>
            </a:r>
          </a:p>
          <a:p>
            <a:pPr marL="685800" lvl="1" indent="-228600">
              <a:buFont typeface="+mj-lt"/>
              <a:buAutoNum type="arabicPeriod"/>
            </a:pPr>
            <a:endParaRPr lang="en-US" sz="1000" b="0" dirty="0" smtClean="0"/>
          </a:p>
          <a:p>
            <a:pPr marL="685800" lvl="1" indent="-228600">
              <a:buFont typeface="+mj-lt"/>
              <a:buAutoNum type="arabicPeriod"/>
            </a:pPr>
            <a:r>
              <a:rPr lang="en-US" sz="1000" b="0" dirty="0" smtClean="0"/>
              <a:t>Short Range and Long Range Calendar include BTRY/CO training</a:t>
            </a:r>
          </a:p>
          <a:p>
            <a:r>
              <a:rPr lang="en-US" sz="1000" b="0" dirty="0" smtClean="0"/>
              <a:t>	events.</a:t>
            </a:r>
          </a:p>
          <a:p>
            <a:endParaRPr lang="en-US" sz="1000" b="0" dirty="0" smtClean="0"/>
          </a:p>
          <a:p>
            <a:pPr marL="685800" lvl="1" indent="-228600">
              <a:buFont typeface="+mj-lt"/>
              <a:buAutoNum type="arabicPeriod" startAt="4"/>
            </a:pPr>
            <a:r>
              <a:rPr lang="en-US" sz="1000" b="0" dirty="0" smtClean="0"/>
              <a:t>Training events include all required information (Audience, Date, Time, Location, Primary and Alternate Trainer, Uniform, Reference, Risk </a:t>
            </a:r>
            <a:r>
              <a:rPr lang="en-US" sz="1000" b="0" dirty="0" err="1" smtClean="0"/>
              <a:t>Level,POC</a:t>
            </a:r>
            <a:r>
              <a:rPr lang="en-US" sz="1000" b="0" dirty="0" smtClean="0"/>
              <a:t>).</a:t>
            </a:r>
          </a:p>
          <a:p>
            <a:pPr marL="685800" lvl="1" indent="-228600">
              <a:buFont typeface="+mj-lt"/>
              <a:buAutoNum type="arabicPeriod" startAt="4"/>
            </a:pPr>
            <a:endParaRPr lang="en-US" sz="1000" b="0" dirty="0" smtClean="0"/>
          </a:p>
          <a:p>
            <a:pPr marL="685800" lvl="1" indent="-228600">
              <a:buFont typeface="+mj-lt"/>
              <a:buAutoNum type="arabicPeriod" startAt="4"/>
            </a:pPr>
            <a:r>
              <a:rPr lang="en-US" sz="1000" b="0" dirty="0" smtClean="0"/>
              <a:t>Mandatory Training Task completion data inputted.</a:t>
            </a:r>
          </a:p>
          <a:p>
            <a:r>
              <a:rPr lang="en-US" sz="1000" b="0" dirty="0" smtClean="0"/>
              <a:t> </a:t>
            </a:r>
          </a:p>
          <a:p>
            <a:endParaRPr lang="en-US" sz="1000" dirty="0" smtClean="0"/>
          </a:p>
          <a:p>
            <a:pPr marL="685800" lvl="1" indent="-228600">
              <a:buFont typeface="+mj-lt"/>
              <a:buAutoNum type="arabicPeriod"/>
            </a:pPr>
            <a:endParaRPr lang="en-US" sz="1000" dirty="0"/>
          </a:p>
        </p:txBody>
      </p:sp>
      <p:sp>
        <p:nvSpPr>
          <p:cNvPr id="3" name="Rectangle 2067"/>
          <p:cNvSpPr>
            <a:spLocks noChangeArrowheads="1"/>
          </p:cNvSpPr>
          <p:nvPr/>
        </p:nvSpPr>
        <p:spPr bwMode="auto">
          <a:xfrm>
            <a:off x="1047424" y="578465"/>
            <a:ext cx="1545295" cy="246863"/>
          </a:xfrm>
          <a:prstGeom prst="rect">
            <a:avLst/>
          </a:prstGeom>
          <a:noFill/>
          <a:ln w="9525">
            <a:noFill/>
            <a:miter lim="800000"/>
            <a:headEnd/>
            <a:tailEnd/>
          </a:ln>
        </p:spPr>
        <p:txBody>
          <a:bodyPr wrap="none" lIns="92075" tIns="46038" rIns="92075" bIns="46038">
            <a:spAutoFit/>
          </a:bodyPr>
          <a:lstStyle/>
          <a:p>
            <a:pPr algn="ctr" eaLnBrk="0" hangingPunct="0"/>
            <a:r>
              <a:rPr lang="en-US" sz="1000" b="0" dirty="0" smtClean="0"/>
              <a:t>TRAINING READINESS</a:t>
            </a:r>
            <a:endParaRPr lang="en-US" sz="1000" b="0" dirty="0"/>
          </a:p>
        </p:txBody>
      </p:sp>
      <p:sp>
        <p:nvSpPr>
          <p:cNvPr id="4" name="Rectangle 2067"/>
          <p:cNvSpPr>
            <a:spLocks noChangeArrowheads="1"/>
          </p:cNvSpPr>
          <p:nvPr/>
        </p:nvSpPr>
        <p:spPr bwMode="auto">
          <a:xfrm>
            <a:off x="930767" y="1099354"/>
            <a:ext cx="1401025" cy="246863"/>
          </a:xfrm>
          <a:prstGeom prst="rect">
            <a:avLst/>
          </a:prstGeom>
          <a:noFill/>
          <a:ln w="9525">
            <a:noFill/>
            <a:miter lim="800000"/>
            <a:headEnd/>
            <a:tailEnd/>
          </a:ln>
        </p:spPr>
        <p:txBody>
          <a:bodyPr wrap="none" lIns="92075" tIns="46038" rIns="92075" bIns="46038">
            <a:spAutoFit/>
          </a:bodyPr>
          <a:lstStyle/>
          <a:p>
            <a:pPr algn="ctr" eaLnBrk="0" hangingPunct="0"/>
            <a:r>
              <a:rPr lang="en-US" sz="1000" b="0" dirty="0" smtClean="0"/>
              <a:t>S3-DTMS MANAGER</a:t>
            </a:r>
            <a:endParaRPr lang="en-US" sz="1000" b="0" dirty="0"/>
          </a:p>
        </p:txBody>
      </p:sp>
      <p:sp>
        <p:nvSpPr>
          <p:cNvPr id="5" name="Rectangle 2066"/>
          <p:cNvSpPr>
            <a:spLocks noChangeArrowheads="1"/>
          </p:cNvSpPr>
          <p:nvPr/>
        </p:nvSpPr>
        <p:spPr bwMode="auto">
          <a:xfrm>
            <a:off x="3987468" y="510228"/>
            <a:ext cx="1103313" cy="247650"/>
          </a:xfrm>
          <a:prstGeom prst="rect">
            <a:avLst/>
          </a:prstGeom>
          <a:noFill/>
          <a:ln w="9525">
            <a:noFill/>
            <a:miter lim="800000"/>
            <a:headEnd/>
            <a:tailEnd/>
          </a:ln>
        </p:spPr>
        <p:txBody>
          <a:bodyPr wrap="none" lIns="92075" tIns="46038" rIns="92075" bIns="46038">
            <a:spAutoFit/>
          </a:bodyPr>
          <a:lstStyle/>
          <a:p>
            <a:pPr algn="ctr" eaLnBrk="0" hangingPunct="0"/>
            <a:r>
              <a:rPr lang="en-US" sz="1000" b="0" dirty="0"/>
              <a:t>12 MARCH 2012</a:t>
            </a:r>
          </a:p>
        </p:txBody>
      </p:sp>
      <p:sp>
        <p:nvSpPr>
          <p:cNvPr id="6" name="Rectangle 2065"/>
          <p:cNvSpPr>
            <a:spLocks noChangeArrowheads="1"/>
          </p:cNvSpPr>
          <p:nvPr/>
        </p:nvSpPr>
        <p:spPr bwMode="auto">
          <a:xfrm>
            <a:off x="5543550" y="514350"/>
            <a:ext cx="990600" cy="247650"/>
          </a:xfrm>
          <a:prstGeom prst="rect">
            <a:avLst/>
          </a:prstGeom>
          <a:noFill/>
          <a:ln w="9525">
            <a:noFill/>
            <a:miter lim="800000"/>
            <a:headEnd/>
            <a:tailEnd/>
          </a:ln>
        </p:spPr>
        <p:txBody>
          <a:bodyPr lIns="92075" tIns="46038" rIns="92075" bIns="46038">
            <a:spAutoFit/>
          </a:bodyPr>
          <a:lstStyle/>
          <a:p>
            <a:pPr eaLnBrk="0" hangingPunct="0"/>
            <a:r>
              <a:rPr lang="en-US" sz="1000" dirty="0"/>
              <a:t>       </a:t>
            </a:r>
            <a:r>
              <a:rPr lang="en-US" sz="1000" dirty="0" smtClean="0"/>
              <a:t>2</a:t>
            </a:r>
            <a:r>
              <a:rPr lang="en-US" sz="1000" b="0" dirty="0" smtClean="0"/>
              <a:t> </a:t>
            </a:r>
            <a:r>
              <a:rPr lang="en-US" sz="1000" b="0" dirty="0"/>
              <a:t>OF </a:t>
            </a:r>
            <a:r>
              <a:rPr lang="en-US" sz="1000" b="0" dirty="0" smtClean="0"/>
              <a:t>2</a:t>
            </a:r>
            <a:endParaRPr lang="en-US" sz="1000" b="0" dirty="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060"/>
          <p:cNvSpPr>
            <a:spLocks noChangeArrowheads="1"/>
          </p:cNvSpPr>
          <p:nvPr/>
        </p:nvSpPr>
        <p:spPr bwMode="auto">
          <a:xfrm>
            <a:off x="256228" y="1665360"/>
            <a:ext cx="5454650" cy="1939635"/>
          </a:xfrm>
          <a:prstGeom prst="rect">
            <a:avLst/>
          </a:prstGeom>
          <a:noFill/>
          <a:ln w="9525">
            <a:noFill/>
            <a:miter lim="800000"/>
            <a:headEnd/>
            <a:tailEnd/>
          </a:ln>
        </p:spPr>
        <p:txBody>
          <a:bodyPr wrap="square" lIns="92075" tIns="46038" rIns="92075" bIns="46038">
            <a:spAutoFit/>
          </a:bodyPr>
          <a:lstStyle/>
          <a:p>
            <a:r>
              <a:rPr lang="en-US" sz="1000" dirty="0" smtClean="0"/>
              <a:t>Comments Sample Format</a:t>
            </a:r>
          </a:p>
          <a:p>
            <a:r>
              <a:rPr lang="en-US" sz="1000" dirty="0" smtClean="0"/>
              <a:t> </a:t>
            </a:r>
          </a:p>
          <a:p>
            <a:r>
              <a:rPr lang="en-US" sz="1000" b="0" dirty="0" smtClean="0"/>
              <a:t> </a:t>
            </a:r>
          </a:p>
          <a:p>
            <a:pPr marL="285750" lvl="0" indent="-285750">
              <a:buFont typeface="+mj-lt"/>
              <a:buAutoNum type="romanUcPeriod"/>
            </a:pPr>
            <a:r>
              <a:rPr lang="en-US" sz="1000" dirty="0" smtClean="0"/>
              <a:t>APFT RECORDS</a:t>
            </a:r>
          </a:p>
          <a:p>
            <a:pPr marL="685800" lvl="1" indent="-228600">
              <a:buFont typeface="+mj-lt"/>
              <a:buAutoNum type="arabicPeriod"/>
            </a:pPr>
            <a:r>
              <a:rPr lang="en-US" sz="1000" b="0" dirty="0" smtClean="0"/>
              <a:t>Training room was missing several DA 705 </a:t>
            </a:r>
          </a:p>
          <a:p>
            <a:pPr marL="1143000" lvl="2" indent="-228600">
              <a:buFont typeface="+mj-lt"/>
              <a:buAutoNum type="alphaLcParenR"/>
            </a:pPr>
            <a:r>
              <a:rPr lang="en-US" sz="1000" b="0" dirty="0" smtClean="0"/>
              <a:t>Root Cause: (Don’t know, Can’t Comply, Won’t Comply)</a:t>
            </a:r>
          </a:p>
          <a:p>
            <a:pPr marL="1143000" lvl="2" indent="-228600">
              <a:buFont typeface="+mj-lt"/>
              <a:buAutoNum type="alphaLcParenR"/>
            </a:pPr>
            <a:endParaRPr lang="en-US" sz="1000" b="0" dirty="0" smtClean="0"/>
          </a:p>
          <a:p>
            <a:pPr marL="1143000" lvl="2" indent="-228600">
              <a:buFont typeface="+mj-lt"/>
              <a:buAutoNum type="alphaLcParenR"/>
            </a:pPr>
            <a:r>
              <a:rPr lang="en-US" sz="1000" b="0" dirty="0" smtClean="0"/>
              <a:t>Corrective action: what must be done to fix the underlying cause of the problem and not just remedy the symptoms.</a:t>
            </a:r>
          </a:p>
          <a:p>
            <a:r>
              <a:rPr lang="en-US" sz="1000" b="0" dirty="0" smtClean="0"/>
              <a:t> </a:t>
            </a:r>
          </a:p>
          <a:p>
            <a:endParaRPr lang="en-US" sz="1000" dirty="0" smtClean="0"/>
          </a:p>
          <a:p>
            <a:pPr marL="685800" lvl="1" indent="-228600">
              <a:buFont typeface="+mj-lt"/>
              <a:buAutoNum type="arabicPeriod"/>
            </a:pPr>
            <a:endParaRPr lang="en-US" sz="1000" dirty="0"/>
          </a:p>
        </p:txBody>
      </p:sp>
      <p:sp>
        <p:nvSpPr>
          <p:cNvPr id="3" name="Rectangle 2067"/>
          <p:cNvSpPr>
            <a:spLocks noChangeArrowheads="1"/>
          </p:cNvSpPr>
          <p:nvPr/>
        </p:nvSpPr>
        <p:spPr bwMode="auto">
          <a:xfrm>
            <a:off x="853463" y="578465"/>
            <a:ext cx="1933223" cy="246863"/>
          </a:xfrm>
          <a:prstGeom prst="rect">
            <a:avLst/>
          </a:prstGeom>
          <a:noFill/>
          <a:ln w="9525">
            <a:noFill/>
            <a:miter lim="800000"/>
            <a:headEnd/>
            <a:tailEnd/>
          </a:ln>
        </p:spPr>
        <p:txBody>
          <a:bodyPr wrap="none" lIns="92075" tIns="46038" rIns="92075" bIns="46038">
            <a:spAutoFit/>
          </a:bodyPr>
          <a:lstStyle/>
          <a:p>
            <a:pPr algn="ctr" eaLnBrk="0" hangingPunct="0"/>
            <a:r>
              <a:rPr lang="en-US" sz="1000" b="0" dirty="0" smtClean="0"/>
              <a:t>COMMENTS/REMARKS PAGE</a:t>
            </a:r>
            <a:endParaRPr lang="en-US" sz="1000" b="0" dirty="0"/>
          </a:p>
        </p:txBody>
      </p:sp>
      <p:sp>
        <p:nvSpPr>
          <p:cNvPr id="4" name="Rectangle 2067"/>
          <p:cNvSpPr>
            <a:spLocks noChangeArrowheads="1"/>
          </p:cNvSpPr>
          <p:nvPr/>
        </p:nvSpPr>
        <p:spPr bwMode="auto">
          <a:xfrm>
            <a:off x="1470977" y="1099354"/>
            <a:ext cx="320601" cy="246863"/>
          </a:xfrm>
          <a:prstGeom prst="rect">
            <a:avLst/>
          </a:prstGeom>
          <a:noFill/>
          <a:ln w="9525">
            <a:noFill/>
            <a:miter lim="800000"/>
            <a:headEnd/>
            <a:tailEnd/>
          </a:ln>
        </p:spPr>
        <p:txBody>
          <a:bodyPr wrap="none" lIns="92075" tIns="46038" rIns="92075" bIns="46038">
            <a:spAutoFit/>
          </a:bodyPr>
          <a:lstStyle/>
          <a:p>
            <a:pPr algn="ctr" eaLnBrk="0" hangingPunct="0"/>
            <a:r>
              <a:rPr lang="en-US" sz="1000" b="0" dirty="0" smtClean="0"/>
              <a:t>S3</a:t>
            </a:r>
            <a:endParaRPr lang="en-US" sz="1000" b="0" dirty="0"/>
          </a:p>
        </p:txBody>
      </p:sp>
      <p:sp>
        <p:nvSpPr>
          <p:cNvPr id="5" name="Rectangle 2066"/>
          <p:cNvSpPr>
            <a:spLocks noChangeArrowheads="1"/>
          </p:cNvSpPr>
          <p:nvPr/>
        </p:nvSpPr>
        <p:spPr bwMode="auto">
          <a:xfrm>
            <a:off x="3987468" y="510228"/>
            <a:ext cx="1103313" cy="247650"/>
          </a:xfrm>
          <a:prstGeom prst="rect">
            <a:avLst/>
          </a:prstGeom>
          <a:noFill/>
          <a:ln w="9525">
            <a:noFill/>
            <a:miter lim="800000"/>
            <a:headEnd/>
            <a:tailEnd/>
          </a:ln>
        </p:spPr>
        <p:txBody>
          <a:bodyPr wrap="none" lIns="92075" tIns="46038" rIns="92075" bIns="46038">
            <a:spAutoFit/>
          </a:bodyPr>
          <a:lstStyle/>
          <a:p>
            <a:pPr algn="ctr" eaLnBrk="0" hangingPunct="0"/>
            <a:r>
              <a:rPr lang="en-US" sz="1000" b="0" dirty="0"/>
              <a:t>12 MARCH 2012</a:t>
            </a:r>
          </a:p>
        </p:txBody>
      </p:sp>
      <p:sp>
        <p:nvSpPr>
          <p:cNvPr id="6" name="Rectangle 2065"/>
          <p:cNvSpPr>
            <a:spLocks noChangeArrowheads="1"/>
          </p:cNvSpPr>
          <p:nvPr/>
        </p:nvSpPr>
        <p:spPr bwMode="auto">
          <a:xfrm>
            <a:off x="5543550" y="514350"/>
            <a:ext cx="990600" cy="247650"/>
          </a:xfrm>
          <a:prstGeom prst="rect">
            <a:avLst/>
          </a:prstGeom>
          <a:noFill/>
          <a:ln w="9525">
            <a:noFill/>
            <a:miter lim="800000"/>
            <a:headEnd/>
            <a:tailEnd/>
          </a:ln>
        </p:spPr>
        <p:txBody>
          <a:bodyPr lIns="92075" tIns="46038" rIns="92075" bIns="46038">
            <a:spAutoFit/>
          </a:bodyPr>
          <a:lstStyle/>
          <a:p>
            <a:pPr eaLnBrk="0" hangingPunct="0"/>
            <a:r>
              <a:rPr lang="en-US" sz="1000" dirty="0"/>
              <a:t>       </a:t>
            </a:r>
            <a:r>
              <a:rPr lang="en-US" sz="1000" dirty="0" smtClean="0"/>
              <a:t>1</a:t>
            </a:r>
            <a:r>
              <a:rPr lang="en-US" sz="1000" b="0" dirty="0" smtClean="0"/>
              <a:t> </a:t>
            </a:r>
            <a:r>
              <a:rPr lang="en-US" sz="1000" b="0" dirty="0"/>
              <a:t>OF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059"/>
          <p:cNvSpPr>
            <a:spLocks noChangeArrowheads="1"/>
          </p:cNvSpPr>
          <p:nvPr/>
        </p:nvSpPr>
        <p:spPr bwMode="auto">
          <a:xfrm>
            <a:off x="241300" y="1801813"/>
            <a:ext cx="5492750" cy="5478462"/>
          </a:xfrm>
          <a:prstGeom prst="rect">
            <a:avLst/>
          </a:prstGeom>
          <a:noFill/>
          <a:ln w="9525">
            <a:noFill/>
            <a:miter lim="800000"/>
            <a:headEnd/>
            <a:tailEnd/>
          </a:ln>
        </p:spPr>
        <p:txBody>
          <a:bodyPr lIns="92075" tIns="46038" rIns="92075" bIns="46038">
            <a:spAutoFit/>
          </a:bodyPr>
          <a:lstStyle/>
          <a:p>
            <a:pPr eaLnBrk="0" hangingPunct="0"/>
            <a:r>
              <a:rPr lang="en-US" sz="1000"/>
              <a:t>TASK</a:t>
            </a:r>
            <a:r>
              <a:rPr lang="en-US" sz="1000" b="0"/>
              <a:t>:  Manage Personnel Evaluations</a:t>
            </a:r>
          </a:p>
          <a:p>
            <a:pPr eaLnBrk="0" hangingPunct="0"/>
            <a:endParaRPr lang="en-US" sz="1000" b="0"/>
          </a:p>
          <a:p>
            <a:pPr eaLnBrk="0" hangingPunct="0"/>
            <a:r>
              <a:rPr lang="en-US" sz="1000"/>
              <a:t>CONDITIONS</a:t>
            </a:r>
            <a:r>
              <a:rPr lang="en-US" sz="1000" b="0"/>
              <a:t>:  Given the mission of monitoring and maintaining the Personnel Evaluations at the Battery Level.</a:t>
            </a:r>
          </a:p>
          <a:p>
            <a:pPr eaLnBrk="0" hangingPunct="0"/>
            <a:r>
              <a:rPr lang="en-US" sz="1000" b="0"/>
              <a:t>  </a:t>
            </a:r>
          </a:p>
          <a:p>
            <a:pPr eaLnBrk="0" hangingPunct="0"/>
            <a:r>
              <a:rPr lang="en-US" sz="1000"/>
              <a:t>STANDARD</a:t>
            </a:r>
            <a:r>
              <a:rPr lang="en-US" sz="1000" b="0"/>
              <a:t>:  IAW AR 623-105 and AR 623-205.</a:t>
            </a:r>
          </a:p>
          <a:p>
            <a:pPr eaLnBrk="0" hangingPunct="0"/>
            <a:endParaRPr lang="en-US" sz="1000" b="0"/>
          </a:p>
          <a:p>
            <a:pPr eaLnBrk="0" hangingPunct="0"/>
            <a:r>
              <a:rPr lang="en-US" sz="1000" b="0"/>
              <a:t>1.  REFERENCES:</a:t>
            </a:r>
          </a:p>
          <a:p>
            <a:pPr eaLnBrk="0" hangingPunct="0"/>
            <a:r>
              <a:rPr lang="en-US" sz="1000" b="0"/>
              <a:t>   </a:t>
            </a:r>
          </a:p>
          <a:p>
            <a:pPr eaLnBrk="0" hangingPunct="0"/>
            <a:r>
              <a:rPr lang="en-US" sz="1000" b="0"/>
              <a:t>     a.  AR 623-1, Academic Evaluation Reporting System.</a:t>
            </a:r>
          </a:p>
          <a:p>
            <a:pPr eaLnBrk="0" hangingPunct="0"/>
            <a:endParaRPr lang="en-US" sz="1000" b="0"/>
          </a:p>
          <a:p>
            <a:pPr eaLnBrk="0" hangingPunct="0"/>
            <a:r>
              <a:rPr lang="en-US" sz="1000" b="0"/>
              <a:t>     b.  AR 623-105, Officer Evaluation Reporting System.</a:t>
            </a:r>
          </a:p>
          <a:p>
            <a:pPr eaLnBrk="0" hangingPunct="0"/>
            <a:endParaRPr lang="en-US" sz="1000" b="0"/>
          </a:p>
          <a:p>
            <a:pPr eaLnBrk="0" hangingPunct="0"/>
            <a:r>
              <a:rPr lang="en-US" sz="1000" b="0"/>
              <a:t>     c.  AR 623-205, Enlisted Evaluation Reporting System.</a:t>
            </a:r>
          </a:p>
          <a:p>
            <a:pPr eaLnBrk="0" hangingPunct="0"/>
            <a:endParaRPr lang="en-US" sz="1000" b="0"/>
          </a:p>
          <a:p>
            <a:pPr eaLnBrk="0" hangingPunct="0"/>
            <a:endParaRPr lang="en-US" sz="1000" b="0"/>
          </a:p>
          <a:p>
            <a:pPr eaLnBrk="0" hangingPunct="0"/>
            <a:r>
              <a:rPr lang="en-US" sz="1000" b="0"/>
              <a:t>2.  </a:t>
            </a:r>
            <a:r>
              <a:rPr lang="en-US" sz="1000"/>
              <a:t>PURPOSE</a:t>
            </a:r>
            <a:r>
              <a:rPr lang="en-US" sz="1000" b="0"/>
              <a:t>:  To evaluate the effectiveness of the Personnel Evaluation process within the unit.  </a:t>
            </a:r>
          </a:p>
          <a:p>
            <a:pPr eaLnBrk="0" hangingPunct="0"/>
            <a:endParaRPr lang="en-US" sz="1000" b="0"/>
          </a:p>
          <a:p>
            <a:pPr eaLnBrk="0" hangingPunct="0"/>
            <a:r>
              <a:rPr lang="en-US" sz="1000" b="0"/>
              <a:t>3.   </a:t>
            </a:r>
            <a:r>
              <a:rPr lang="en-US" sz="1000"/>
              <a:t>SPECIFIC QUESTIONS</a:t>
            </a:r>
            <a:r>
              <a:rPr lang="en-US" sz="1000" b="0"/>
              <a:t>: </a:t>
            </a:r>
          </a:p>
          <a:p>
            <a:pPr eaLnBrk="0" hangingPunct="0"/>
            <a:endParaRPr lang="en-US" sz="1000" b="0"/>
          </a:p>
          <a:p>
            <a:pPr eaLnBrk="0" hangingPunct="0"/>
            <a:r>
              <a:rPr lang="en-US" sz="1000"/>
              <a:t>NONCOMMISSIONED OFFICER EVALUATION REPORT</a:t>
            </a:r>
            <a:r>
              <a:rPr lang="en-US" sz="1000" b="0"/>
              <a:t>:</a:t>
            </a:r>
          </a:p>
          <a:p>
            <a:pPr eaLnBrk="0" hangingPunct="0"/>
            <a:endParaRPr lang="en-US" sz="1000" b="0"/>
          </a:p>
          <a:p>
            <a:pPr eaLnBrk="0" hangingPunct="0"/>
            <a:r>
              <a:rPr lang="en-US" sz="1000" b="0"/>
              <a:t>     a.  Are rating schemes published by name and posted in the unit so that all NCOs know their rater, senior rater, and reviewer?  Para 1-4b, AR 623-205.</a:t>
            </a:r>
          </a:p>
          <a:p>
            <a:pPr eaLnBrk="0" hangingPunct="0"/>
            <a:endParaRPr lang="en-US" sz="1000" b="0"/>
          </a:p>
          <a:p>
            <a:pPr eaLnBrk="0" hangingPunct="0"/>
            <a:r>
              <a:rPr lang="en-US" sz="1000" b="0"/>
              <a:t>     b.  Does the rating scheme include the effective date for each rating official?</a:t>
            </a:r>
          </a:p>
          <a:p>
            <a:pPr eaLnBrk="0" hangingPunct="0"/>
            <a:endParaRPr lang="en-US" sz="1000" b="0"/>
          </a:p>
          <a:p>
            <a:pPr eaLnBrk="0" hangingPunct="0"/>
            <a:r>
              <a:rPr lang="en-US" sz="1000" b="0"/>
              <a:t>     c.  Are rating schemes kept current as changes occur and published monthly?</a:t>
            </a:r>
          </a:p>
          <a:p>
            <a:pPr eaLnBrk="0" hangingPunct="0"/>
            <a:endParaRPr lang="en-US" sz="1000" b="0"/>
          </a:p>
          <a:p>
            <a:pPr eaLnBrk="0" hangingPunct="0"/>
            <a:r>
              <a:rPr lang="en-US" sz="1000" b="0"/>
              <a:t>     d.  Does the unit have a system in place to monitor annual reports to ensure they are completed in a timely manner?  Para 2-7a, AR 623-205</a:t>
            </a:r>
          </a:p>
          <a:p>
            <a:pPr eaLnBrk="0" hangingPunct="0"/>
            <a:endParaRPr lang="en-US" sz="1000" b="0"/>
          </a:p>
          <a:p>
            <a:pPr eaLnBrk="0" hangingPunct="0"/>
            <a:endParaRPr lang="en-US" sz="1000" b="0"/>
          </a:p>
          <a:p>
            <a:pPr eaLnBrk="0" hangingPunct="0"/>
            <a:endParaRPr lang="en-US" sz="1000" b="0"/>
          </a:p>
          <a:p>
            <a:pPr eaLnBrk="0" hangingPunct="0"/>
            <a:r>
              <a:rPr lang="en-US" sz="1000" b="0"/>
              <a:t>     </a:t>
            </a:r>
          </a:p>
        </p:txBody>
      </p:sp>
      <p:sp>
        <p:nvSpPr>
          <p:cNvPr id="10243" name="Line 2061"/>
          <p:cNvSpPr>
            <a:spLocks noChangeShapeType="1"/>
          </p:cNvSpPr>
          <p:nvPr/>
        </p:nvSpPr>
        <p:spPr bwMode="auto">
          <a:xfrm>
            <a:off x="228600" y="2828925"/>
            <a:ext cx="6337300"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10244" name="Rectangle 2062"/>
          <p:cNvSpPr>
            <a:spLocks noChangeArrowheads="1"/>
          </p:cNvSpPr>
          <p:nvPr/>
        </p:nvSpPr>
        <p:spPr bwMode="auto">
          <a:xfrm>
            <a:off x="3641725" y="436563"/>
            <a:ext cx="1692275" cy="244475"/>
          </a:xfrm>
          <a:prstGeom prst="rect">
            <a:avLst/>
          </a:prstGeom>
          <a:noFill/>
          <a:ln w="9525">
            <a:noFill/>
            <a:miter lim="800000"/>
            <a:headEnd/>
            <a:tailEnd/>
          </a:ln>
        </p:spPr>
        <p:txBody>
          <a:bodyPr lIns="92075" tIns="46038" rIns="92075" bIns="46038">
            <a:spAutoFit/>
          </a:bodyPr>
          <a:lstStyle/>
          <a:p>
            <a:pPr eaLnBrk="0" hangingPunct="0"/>
            <a:r>
              <a:rPr lang="en-US" sz="1000"/>
              <a:t>           </a:t>
            </a:r>
          </a:p>
        </p:txBody>
      </p:sp>
      <p:sp>
        <p:nvSpPr>
          <p:cNvPr id="10245" name="Rectangle 2063"/>
          <p:cNvSpPr>
            <a:spLocks noChangeArrowheads="1"/>
          </p:cNvSpPr>
          <p:nvPr/>
        </p:nvSpPr>
        <p:spPr bwMode="auto">
          <a:xfrm>
            <a:off x="228600" y="900113"/>
            <a:ext cx="2895600" cy="400050"/>
          </a:xfrm>
          <a:prstGeom prst="rect">
            <a:avLst/>
          </a:prstGeom>
          <a:noFill/>
          <a:ln w="9525">
            <a:noFill/>
            <a:miter lim="800000"/>
            <a:headEnd/>
            <a:tailEnd/>
          </a:ln>
        </p:spPr>
        <p:txBody>
          <a:bodyPr lIns="92075" tIns="46038" rIns="92075" bIns="46038">
            <a:spAutoFit/>
          </a:bodyPr>
          <a:lstStyle/>
          <a:p>
            <a:pPr eaLnBrk="0" hangingPunct="0"/>
            <a:endParaRPr lang="en-US" sz="1000"/>
          </a:p>
          <a:p>
            <a:pPr algn="ctr" eaLnBrk="0" hangingPunct="0"/>
            <a:r>
              <a:rPr lang="en-US" sz="1000" b="0"/>
              <a:t>S-1</a:t>
            </a:r>
          </a:p>
        </p:txBody>
      </p:sp>
      <p:sp>
        <p:nvSpPr>
          <p:cNvPr id="10246" name="Rectangle 2064"/>
          <p:cNvSpPr>
            <a:spLocks noChangeArrowheads="1"/>
          </p:cNvSpPr>
          <p:nvPr/>
        </p:nvSpPr>
        <p:spPr bwMode="auto">
          <a:xfrm>
            <a:off x="5543550" y="514350"/>
            <a:ext cx="990600" cy="247650"/>
          </a:xfrm>
          <a:prstGeom prst="rect">
            <a:avLst/>
          </a:prstGeom>
          <a:noFill/>
          <a:ln w="9525">
            <a:noFill/>
            <a:miter lim="800000"/>
            <a:headEnd/>
            <a:tailEnd/>
          </a:ln>
        </p:spPr>
        <p:txBody>
          <a:bodyPr lIns="92075" tIns="46038" rIns="92075" bIns="46038">
            <a:spAutoFit/>
          </a:bodyPr>
          <a:lstStyle/>
          <a:p>
            <a:pPr eaLnBrk="0" hangingPunct="0"/>
            <a:r>
              <a:rPr lang="en-US" sz="1000"/>
              <a:t>       </a:t>
            </a:r>
            <a:r>
              <a:rPr lang="en-US" sz="1000" b="0"/>
              <a:t>1 OF 2</a:t>
            </a:r>
          </a:p>
        </p:txBody>
      </p:sp>
      <p:sp>
        <p:nvSpPr>
          <p:cNvPr id="10247" name="Rectangle 2065"/>
          <p:cNvSpPr>
            <a:spLocks noChangeArrowheads="1"/>
          </p:cNvSpPr>
          <p:nvPr/>
        </p:nvSpPr>
        <p:spPr bwMode="auto">
          <a:xfrm>
            <a:off x="3946525" y="523875"/>
            <a:ext cx="1103313" cy="247650"/>
          </a:xfrm>
          <a:prstGeom prst="rect">
            <a:avLst/>
          </a:prstGeom>
          <a:noFill/>
          <a:ln w="9525">
            <a:noFill/>
            <a:miter lim="800000"/>
            <a:headEnd/>
            <a:tailEnd/>
          </a:ln>
        </p:spPr>
        <p:txBody>
          <a:bodyPr wrap="none" lIns="92075" tIns="46038" rIns="92075" bIns="46038">
            <a:spAutoFit/>
          </a:bodyPr>
          <a:lstStyle/>
          <a:p>
            <a:pPr algn="ctr" eaLnBrk="0" hangingPunct="0"/>
            <a:r>
              <a:rPr lang="en-US" sz="1000" b="0"/>
              <a:t>12 MARCH 2012</a:t>
            </a:r>
          </a:p>
        </p:txBody>
      </p:sp>
      <p:sp>
        <p:nvSpPr>
          <p:cNvPr id="10248" name="Rectangle 2066"/>
          <p:cNvSpPr>
            <a:spLocks noChangeArrowheads="1"/>
          </p:cNvSpPr>
          <p:nvPr/>
        </p:nvSpPr>
        <p:spPr bwMode="auto">
          <a:xfrm>
            <a:off x="895350" y="523875"/>
            <a:ext cx="1847850" cy="244475"/>
          </a:xfrm>
          <a:prstGeom prst="rect">
            <a:avLst/>
          </a:prstGeom>
          <a:noFill/>
          <a:ln w="9525">
            <a:noFill/>
            <a:miter lim="800000"/>
            <a:headEnd/>
            <a:tailEnd/>
          </a:ln>
        </p:spPr>
        <p:txBody>
          <a:bodyPr wrap="none" lIns="92075" tIns="46038" rIns="92075" bIns="46038">
            <a:spAutoFit/>
          </a:bodyPr>
          <a:lstStyle/>
          <a:p>
            <a:pPr algn="ctr" eaLnBrk="0" hangingPunct="0"/>
            <a:r>
              <a:rPr lang="en-US" sz="1000" b="0"/>
              <a:t>PERSONNEL EVALUATIONS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059"/>
          <p:cNvSpPr>
            <a:spLocks noChangeArrowheads="1"/>
          </p:cNvSpPr>
          <p:nvPr/>
        </p:nvSpPr>
        <p:spPr bwMode="auto">
          <a:xfrm>
            <a:off x="250825" y="8885238"/>
            <a:ext cx="184150" cy="471487"/>
          </a:xfrm>
          <a:prstGeom prst="rect">
            <a:avLst/>
          </a:prstGeom>
          <a:noFill/>
          <a:ln w="9525">
            <a:noFill/>
            <a:miter lim="800000"/>
            <a:headEnd/>
            <a:tailEnd/>
          </a:ln>
        </p:spPr>
        <p:txBody>
          <a:bodyPr wrap="none" lIns="92075" tIns="46038" rIns="92075" bIns="46038">
            <a:spAutoFit/>
          </a:bodyPr>
          <a:lstStyle/>
          <a:p>
            <a:pPr eaLnBrk="0" hangingPunct="0"/>
            <a:endParaRPr lang="en-US" b="0"/>
          </a:p>
          <a:p>
            <a:pPr eaLnBrk="0" hangingPunct="0"/>
            <a:endParaRPr lang="en-US" b="0"/>
          </a:p>
        </p:txBody>
      </p:sp>
      <p:sp>
        <p:nvSpPr>
          <p:cNvPr id="11267" name="Rectangle 2061"/>
          <p:cNvSpPr>
            <a:spLocks noChangeArrowheads="1"/>
          </p:cNvSpPr>
          <p:nvPr/>
        </p:nvSpPr>
        <p:spPr bwMode="auto">
          <a:xfrm>
            <a:off x="285750" y="1701800"/>
            <a:ext cx="5429250" cy="7048500"/>
          </a:xfrm>
          <a:prstGeom prst="rect">
            <a:avLst/>
          </a:prstGeom>
          <a:noFill/>
          <a:ln w="9525">
            <a:noFill/>
            <a:miter lim="800000"/>
            <a:headEnd/>
            <a:tailEnd/>
          </a:ln>
        </p:spPr>
        <p:txBody>
          <a:bodyPr lIns="92075" tIns="46038" rIns="92075" bIns="46038">
            <a:spAutoFit/>
          </a:bodyPr>
          <a:lstStyle/>
          <a:p>
            <a:pPr eaLnBrk="0" hangingPunct="0"/>
            <a:r>
              <a:rPr lang="en-US" sz="1000" b="0"/>
              <a:t>.</a:t>
            </a:r>
            <a:r>
              <a:rPr lang="en-US" sz="1000"/>
              <a:t>OFFICER EVALUATION REPORT</a:t>
            </a:r>
            <a:r>
              <a:rPr lang="en-US" sz="1000" b="0"/>
              <a:t>:</a:t>
            </a:r>
          </a:p>
          <a:p>
            <a:pPr eaLnBrk="0" hangingPunct="0"/>
            <a:endParaRPr lang="en-US" sz="1000" b="0"/>
          </a:p>
          <a:p>
            <a:pPr eaLnBrk="0" hangingPunct="0"/>
            <a:endParaRPr lang="en-US" sz="1000" b="0"/>
          </a:p>
          <a:p>
            <a:pPr eaLnBrk="0" hangingPunct="0"/>
            <a:r>
              <a:rPr lang="en-US" sz="1000" b="0"/>
              <a:t>     a.  Is the identity of each officer’s rater, intermediate rater (if applicable), and senior rater made known to the officers on an official rating scheme that is published and distributed within the unit of assignment or attachment (AR 623-105, para 1-9)? </a:t>
            </a:r>
          </a:p>
          <a:p>
            <a:pPr eaLnBrk="0" hangingPunct="0"/>
            <a:endParaRPr lang="en-US" sz="1000" b="0"/>
          </a:p>
          <a:p>
            <a:pPr eaLnBrk="0" hangingPunct="0"/>
            <a:endParaRPr lang="en-US" sz="1000" b="0"/>
          </a:p>
          <a:p>
            <a:pPr eaLnBrk="0" hangingPunct="0"/>
            <a:r>
              <a:rPr lang="en-US" sz="1000" b="0"/>
              <a:t>     b.  Does the S1 have a system in place to monitor annual reports to ensure they are initiated and completed on time?</a:t>
            </a:r>
          </a:p>
          <a:p>
            <a:pPr eaLnBrk="0" hangingPunct="0"/>
            <a:endParaRPr lang="en-US" sz="1000" b="0"/>
          </a:p>
          <a:p>
            <a:pPr eaLnBrk="0" hangingPunct="0"/>
            <a:endParaRPr lang="en-US" sz="1000" b="0"/>
          </a:p>
          <a:p>
            <a:pPr eaLnBrk="0" hangingPunct="0"/>
            <a:r>
              <a:rPr lang="en-US" sz="1000" b="0"/>
              <a:t>     c.  Are OERs accurately completed and received at DA within 90 days following the ending period of the report  and updated in the officer’s record?</a:t>
            </a:r>
          </a:p>
          <a:p>
            <a:pPr eaLnBrk="0" hangingPunct="0"/>
            <a:endParaRPr lang="en-US" sz="1000" b="0"/>
          </a:p>
          <a:p>
            <a:pPr eaLnBrk="0" hangingPunct="0"/>
            <a:r>
              <a:rPr lang="en-US" sz="1000" b="0"/>
              <a:t>     d.  Are all rated officers signing after the report is completed and all rating officials have signed (AR 623-105, para 3-17)?</a:t>
            </a:r>
          </a:p>
          <a:p>
            <a:pPr eaLnBrk="0" hangingPunct="0"/>
            <a:endParaRPr lang="en-US" sz="1000" b="0"/>
          </a:p>
          <a:p>
            <a:pPr eaLnBrk="0" hangingPunct="0"/>
            <a:r>
              <a:rPr lang="en-US" sz="1000" b="0"/>
              <a:t>     e.  Do all rated officers receive a copy of both the rater’s and the senior rater’s support form shortly after assuming duties (AR 623-105, para 2-11, 2-15)?</a:t>
            </a:r>
          </a:p>
          <a:p>
            <a:pPr eaLnBrk="0" hangingPunct="0"/>
            <a:r>
              <a:rPr lang="en-US" sz="1000" b="0"/>
              <a:t> </a:t>
            </a:r>
          </a:p>
          <a:p>
            <a:pPr eaLnBrk="0" hangingPunct="0"/>
            <a:r>
              <a:rPr lang="en-US" sz="1000"/>
              <a:t>NOTES:</a:t>
            </a:r>
          </a:p>
          <a:p>
            <a:pPr eaLnBrk="0" hangingPunct="0"/>
            <a:endParaRPr lang="en-US" sz="1000"/>
          </a:p>
          <a:p>
            <a:pPr eaLnBrk="0" hangingPunct="0"/>
            <a:r>
              <a:rPr lang="en-US" sz="1400"/>
              <a:t>__________________________________________________________</a:t>
            </a:r>
          </a:p>
          <a:p>
            <a:pPr eaLnBrk="0" hangingPunct="0"/>
            <a:r>
              <a:rPr lang="en-US" sz="1400"/>
              <a:t>__________________________________________________________</a:t>
            </a:r>
          </a:p>
          <a:p>
            <a:pPr eaLnBrk="0" hangingPunct="0"/>
            <a:r>
              <a:rPr lang="en-US" sz="1400"/>
              <a:t>__________________________________________________________</a:t>
            </a:r>
          </a:p>
          <a:p>
            <a:pPr eaLnBrk="0" hangingPunct="0"/>
            <a:r>
              <a:rPr lang="en-US" sz="1400"/>
              <a:t>__________________________________________________________</a:t>
            </a:r>
          </a:p>
          <a:p>
            <a:pPr eaLnBrk="0" hangingPunct="0"/>
            <a:r>
              <a:rPr lang="en-US" sz="1400"/>
              <a:t>__________________________________________________________</a:t>
            </a:r>
          </a:p>
          <a:p>
            <a:pPr eaLnBrk="0" hangingPunct="0"/>
            <a:r>
              <a:rPr lang="en-US" sz="1400"/>
              <a:t>__________________________________________________________</a:t>
            </a:r>
          </a:p>
          <a:p>
            <a:pPr eaLnBrk="0" hangingPunct="0"/>
            <a:r>
              <a:rPr lang="en-US" sz="1400"/>
              <a:t>__________________________________________________________</a:t>
            </a:r>
          </a:p>
          <a:p>
            <a:pPr eaLnBrk="0" hangingPunct="0"/>
            <a:r>
              <a:rPr lang="en-US" sz="1400"/>
              <a:t>__________________________________________________________</a:t>
            </a:r>
          </a:p>
          <a:p>
            <a:pPr eaLnBrk="0" hangingPunct="0"/>
            <a:r>
              <a:rPr lang="en-US" sz="1400"/>
              <a:t>			</a:t>
            </a:r>
            <a:r>
              <a:rPr lang="en-US" sz="1000" b="0"/>
              <a:t>VERIFICATION</a:t>
            </a:r>
          </a:p>
          <a:p>
            <a:pPr eaLnBrk="0" hangingPunct="0"/>
            <a:r>
              <a:rPr lang="en-US" sz="1000" b="0"/>
              <a:t>			</a:t>
            </a:r>
            <a:r>
              <a:rPr lang="en-US" sz="1400" b="0"/>
              <a:t>x_______________</a:t>
            </a:r>
          </a:p>
          <a:p>
            <a:pPr eaLnBrk="0" hangingPunct="0"/>
            <a:r>
              <a:rPr lang="en-US" sz="1400" b="0"/>
              <a:t>			</a:t>
            </a:r>
            <a:r>
              <a:rPr lang="en-US" sz="1000" b="0"/>
              <a:t>Unit POC Signature, Name, Rank, Date</a:t>
            </a:r>
          </a:p>
          <a:p>
            <a:pPr eaLnBrk="0" hangingPunct="0"/>
            <a:r>
              <a:rPr lang="en-US" sz="1000" b="0"/>
              <a:t>			</a:t>
            </a:r>
            <a:r>
              <a:rPr lang="en-US" sz="1400" b="0"/>
              <a:t>x_______________</a:t>
            </a:r>
          </a:p>
          <a:p>
            <a:pPr eaLnBrk="0" hangingPunct="0"/>
            <a:r>
              <a:rPr lang="en-US" sz="1400" b="0"/>
              <a:t>			</a:t>
            </a:r>
            <a:r>
              <a:rPr lang="en-US" sz="1000" b="0"/>
              <a:t>Inspector’s Signature, Name, Rank, Date</a:t>
            </a:r>
          </a:p>
          <a:p>
            <a:pPr eaLnBrk="0" hangingPunct="0"/>
            <a:endParaRPr lang="en-US" sz="1000" b="0"/>
          </a:p>
          <a:p>
            <a:pPr eaLnBrk="0" hangingPunct="0"/>
            <a:endParaRPr lang="en-US" sz="1000" b="0"/>
          </a:p>
          <a:p>
            <a:pPr eaLnBrk="0" hangingPunct="0"/>
            <a:r>
              <a:rPr lang="en-US" sz="1000" b="0"/>
              <a:t>  </a:t>
            </a:r>
          </a:p>
        </p:txBody>
      </p:sp>
      <p:sp>
        <p:nvSpPr>
          <p:cNvPr id="11268" name="Rectangle 2062"/>
          <p:cNvSpPr>
            <a:spLocks noChangeArrowheads="1"/>
          </p:cNvSpPr>
          <p:nvPr/>
        </p:nvSpPr>
        <p:spPr bwMode="auto">
          <a:xfrm>
            <a:off x="3641725" y="436563"/>
            <a:ext cx="1692275" cy="244475"/>
          </a:xfrm>
          <a:prstGeom prst="rect">
            <a:avLst/>
          </a:prstGeom>
          <a:noFill/>
          <a:ln w="9525">
            <a:noFill/>
            <a:miter lim="800000"/>
            <a:headEnd/>
            <a:tailEnd/>
          </a:ln>
        </p:spPr>
        <p:txBody>
          <a:bodyPr lIns="92075" tIns="46038" rIns="92075" bIns="46038">
            <a:spAutoFit/>
          </a:bodyPr>
          <a:lstStyle/>
          <a:p>
            <a:pPr eaLnBrk="0" hangingPunct="0"/>
            <a:r>
              <a:rPr lang="en-US" sz="1000"/>
              <a:t>           </a:t>
            </a:r>
          </a:p>
        </p:txBody>
      </p:sp>
      <p:sp>
        <p:nvSpPr>
          <p:cNvPr id="11269" name="Rectangle 2063"/>
          <p:cNvSpPr>
            <a:spLocks noChangeArrowheads="1"/>
          </p:cNvSpPr>
          <p:nvPr/>
        </p:nvSpPr>
        <p:spPr bwMode="auto">
          <a:xfrm>
            <a:off x="228600" y="900113"/>
            <a:ext cx="2895600" cy="400050"/>
          </a:xfrm>
          <a:prstGeom prst="rect">
            <a:avLst/>
          </a:prstGeom>
          <a:noFill/>
          <a:ln w="9525">
            <a:noFill/>
            <a:miter lim="800000"/>
            <a:headEnd/>
            <a:tailEnd/>
          </a:ln>
        </p:spPr>
        <p:txBody>
          <a:bodyPr lIns="92075" tIns="46038" rIns="92075" bIns="46038">
            <a:spAutoFit/>
          </a:bodyPr>
          <a:lstStyle/>
          <a:p>
            <a:pPr eaLnBrk="0" hangingPunct="0"/>
            <a:endParaRPr lang="en-US" sz="1000"/>
          </a:p>
          <a:p>
            <a:pPr algn="ctr" eaLnBrk="0" hangingPunct="0"/>
            <a:r>
              <a:rPr lang="en-US" sz="1000" b="0"/>
              <a:t>S-1</a:t>
            </a:r>
          </a:p>
        </p:txBody>
      </p:sp>
      <p:sp>
        <p:nvSpPr>
          <p:cNvPr id="11270" name="Rectangle 2064"/>
          <p:cNvSpPr>
            <a:spLocks noChangeArrowheads="1"/>
          </p:cNvSpPr>
          <p:nvPr/>
        </p:nvSpPr>
        <p:spPr bwMode="auto">
          <a:xfrm>
            <a:off x="5543550" y="514350"/>
            <a:ext cx="990600" cy="247650"/>
          </a:xfrm>
          <a:prstGeom prst="rect">
            <a:avLst/>
          </a:prstGeom>
          <a:noFill/>
          <a:ln w="9525">
            <a:noFill/>
            <a:miter lim="800000"/>
            <a:headEnd/>
            <a:tailEnd/>
          </a:ln>
        </p:spPr>
        <p:txBody>
          <a:bodyPr lIns="92075" tIns="46038" rIns="92075" bIns="46038">
            <a:spAutoFit/>
          </a:bodyPr>
          <a:lstStyle/>
          <a:p>
            <a:pPr eaLnBrk="0" hangingPunct="0"/>
            <a:r>
              <a:rPr lang="en-US" sz="1000"/>
              <a:t>       </a:t>
            </a:r>
            <a:r>
              <a:rPr lang="en-US" sz="1000" b="0"/>
              <a:t>2 OF 2</a:t>
            </a:r>
          </a:p>
        </p:txBody>
      </p:sp>
      <p:sp>
        <p:nvSpPr>
          <p:cNvPr id="11271" name="Rectangle 2065"/>
          <p:cNvSpPr>
            <a:spLocks noChangeArrowheads="1"/>
          </p:cNvSpPr>
          <p:nvPr/>
        </p:nvSpPr>
        <p:spPr bwMode="auto">
          <a:xfrm>
            <a:off x="3946525" y="523875"/>
            <a:ext cx="1103313" cy="247650"/>
          </a:xfrm>
          <a:prstGeom prst="rect">
            <a:avLst/>
          </a:prstGeom>
          <a:noFill/>
          <a:ln w="9525">
            <a:noFill/>
            <a:miter lim="800000"/>
            <a:headEnd/>
            <a:tailEnd/>
          </a:ln>
        </p:spPr>
        <p:txBody>
          <a:bodyPr wrap="none" lIns="92075" tIns="46038" rIns="92075" bIns="46038">
            <a:spAutoFit/>
          </a:bodyPr>
          <a:lstStyle/>
          <a:p>
            <a:pPr algn="ctr" eaLnBrk="0" hangingPunct="0"/>
            <a:r>
              <a:rPr lang="en-US" sz="1000" b="0"/>
              <a:t>12 MARCH 2012</a:t>
            </a:r>
          </a:p>
        </p:txBody>
      </p:sp>
      <p:sp>
        <p:nvSpPr>
          <p:cNvPr id="11272" name="Rectangle 2066"/>
          <p:cNvSpPr>
            <a:spLocks noChangeArrowheads="1"/>
          </p:cNvSpPr>
          <p:nvPr/>
        </p:nvSpPr>
        <p:spPr bwMode="auto">
          <a:xfrm>
            <a:off x="895350" y="523875"/>
            <a:ext cx="1847850" cy="244475"/>
          </a:xfrm>
          <a:prstGeom prst="rect">
            <a:avLst/>
          </a:prstGeom>
          <a:noFill/>
          <a:ln w="9525">
            <a:noFill/>
            <a:miter lim="800000"/>
            <a:headEnd/>
            <a:tailEnd/>
          </a:ln>
        </p:spPr>
        <p:txBody>
          <a:bodyPr wrap="none" lIns="92075" tIns="46038" rIns="92075" bIns="46038">
            <a:spAutoFit/>
          </a:bodyPr>
          <a:lstStyle/>
          <a:p>
            <a:pPr algn="ctr" eaLnBrk="0" hangingPunct="0"/>
            <a:r>
              <a:rPr lang="en-US" sz="1000" b="0"/>
              <a:t>PERSONNEL EVALUATIONS</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059"/>
          <p:cNvSpPr>
            <a:spLocks noChangeArrowheads="1"/>
          </p:cNvSpPr>
          <p:nvPr/>
        </p:nvSpPr>
        <p:spPr bwMode="auto">
          <a:xfrm>
            <a:off x="212725" y="1870075"/>
            <a:ext cx="5426075" cy="287338"/>
          </a:xfrm>
          <a:prstGeom prst="rect">
            <a:avLst/>
          </a:prstGeom>
          <a:noFill/>
          <a:ln w="9525">
            <a:noFill/>
            <a:miter lim="800000"/>
            <a:headEnd/>
            <a:tailEnd/>
          </a:ln>
        </p:spPr>
        <p:txBody>
          <a:bodyPr wrap="none" anchor="ctr"/>
          <a:lstStyle/>
          <a:p>
            <a:endParaRPr lang="en-US"/>
          </a:p>
        </p:txBody>
      </p:sp>
      <p:sp>
        <p:nvSpPr>
          <p:cNvPr id="12291" name="Rectangle 2060"/>
          <p:cNvSpPr>
            <a:spLocks noChangeArrowheads="1"/>
          </p:cNvSpPr>
          <p:nvPr/>
        </p:nvSpPr>
        <p:spPr bwMode="auto">
          <a:xfrm>
            <a:off x="304800" y="1692275"/>
            <a:ext cx="5435600" cy="8064500"/>
          </a:xfrm>
          <a:prstGeom prst="rect">
            <a:avLst/>
          </a:prstGeom>
          <a:noFill/>
          <a:ln w="9525">
            <a:noFill/>
            <a:miter lim="800000"/>
            <a:headEnd/>
            <a:tailEnd/>
          </a:ln>
        </p:spPr>
        <p:txBody>
          <a:bodyPr lIns="92075" tIns="46038" rIns="92075" bIns="46038">
            <a:spAutoFit/>
          </a:bodyPr>
          <a:lstStyle/>
          <a:p>
            <a:pPr eaLnBrk="0" hangingPunct="0"/>
            <a:r>
              <a:rPr lang="en-US" sz="1000" b="0"/>
              <a:t>1.  REFERENCES:                                                                                                                                                                                               </a:t>
            </a:r>
          </a:p>
          <a:p>
            <a:pPr eaLnBrk="0" hangingPunct="0"/>
            <a:endParaRPr lang="en-US" sz="1000" b="0"/>
          </a:p>
          <a:p>
            <a:pPr eaLnBrk="0" hangingPunct="0"/>
            <a:r>
              <a:rPr lang="en-US" sz="1000" b="0"/>
              <a:t>     a.  AR 600-20, Army Command Policy.                                                                                                                                                             </a:t>
            </a:r>
          </a:p>
          <a:p>
            <a:pPr eaLnBrk="0" hangingPunct="0"/>
            <a:endParaRPr lang="en-US" sz="1000" b="0"/>
          </a:p>
          <a:p>
            <a:pPr eaLnBrk="0" hangingPunct="0"/>
            <a:r>
              <a:rPr lang="en-US" sz="1000" b="0"/>
              <a:t>  FAMILY CARE PLANS (FCP):</a:t>
            </a:r>
          </a:p>
          <a:p>
            <a:pPr eaLnBrk="0" hangingPunct="0"/>
            <a:endParaRPr lang="en-US" sz="1000" b="0"/>
          </a:p>
          <a:p>
            <a:pPr eaLnBrk="0" hangingPunct="0"/>
            <a:r>
              <a:rPr lang="en-US" sz="1000" b="0"/>
              <a:t>     a.  Is the unit screening personnel to ensure Soldiers in the following categories with minor children</a:t>
            </a:r>
          </a:p>
          <a:p>
            <a:pPr eaLnBrk="0" hangingPunct="0"/>
            <a:r>
              <a:rPr lang="en-US" sz="1000" b="0"/>
              <a:t> under 19 years of age complete and maintain a Family Care Plan (FCP)?  (Para 5-5a, AR 600-20) </a:t>
            </a:r>
          </a:p>
          <a:p>
            <a:pPr eaLnBrk="0" hangingPunct="0"/>
            <a:endParaRPr lang="en-US" sz="1000" b="0"/>
          </a:p>
          <a:p>
            <a:pPr eaLnBrk="0" hangingPunct="0"/>
            <a:r>
              <a:rPr lang="en-US" sz="1000" b="0"/>
              <a:t>           1.  Dual military or soldier/EEC couple.</a:t>
            </a:r>
          </a:p>
          <a:p>
            <a:pPr eaLnBrk="0" hangingPunct="0"/>
            <a:r>
              <a:rPr lang="en-US" sz="1000" b="0"/>
              <a:t>           2.  Single parent.</a:t>
            </a:r>
          </a:p>
          <a:p>
            <a:pPr eaLnBrk="0" hangingPunct="0"/>
            <a:r>
              <a:rPr lang="en-US" sz="1000" b="0"/>
              <a:t>           3.  Pregnant-dual military or no spouse.</a:t>
            </a:r>
          </a:p>
          <a:p>
            <a:pPr eaLnBrk="0" hangingPunct="0"/>
            <a:r>
              <a:rPr lang="en-US" sz="1000" b="0"/>
              <a:t>           4.  No spouse, but joint or full legal/physical custody of child.</a:t>
            </a:r>
          </a:p>
          <a:p>
            <a:pPr eaLnBrk="0" hangingPunct="0"/>
            <a:r>
              <a:rPr lang="en-US" sz="1000" b="0"/>
              <a:t>           5.  Court-ordered visitation greater than 30 days a year.</a:t>
            </a:r>
          </a:p>
          <a:p>
            <a:pPr eaLnBrk="0" hangingPunct="0"/>
            <a:r>
              <a:rPr lang="en-US" sz="1000" b="0"/>
              <a:t>   </a:t>
            </a:r>
          </a:p>
          <a:p>
            <a:pPr eaLnBrk="0" hangingPunct="0"/>
            <a:r>
              <a:rPr lang="en-US" sz="1000" b="0"/>
              <a:t>      b  Did initial counseling occur during inprocessing, NLT 90 days before due date, or immediately </a:t>
            </a:r>
          </a:p>
          <a:p>
            <a:pPr eaLnBrk="0" hangingPunct="0"/>
            <a:r>
              <a:rPr lang="en-US" sz="1000" b="0"/>
              <a:t>after any event triggering need for a FCP?  (Para 5-5a, AR 600-20)</a:t>
            </a:r>
          </a:p>
          <a:p>
            <a:pPr eaLnBrk="0" hangingPunct="0"/>
            <a:r>
              <a:rPr lang="en-US" sz="1000" b="0"/>
              <a:t>     </a:t>
            </a:r>
          </a:p>
          <a:p>
            <a:pPr eaLnBrk="0" hangingPunct="0"/>
            <a:r>
              <a:rPr lang="en-US" sz="1000" b="0"/>
              <a:t>     c.  Did Soldiers submit care plans to commander for approval within 30 days of counseling? </a:t>
            </a:r>
          </a:p>
          <a:p>
            <a:pPr eaLnBrk="0" hangingPunct="0"/>
            <a:r>
              <a:rPr lang="en-US" sz="1000" b="0"/>
              <a:t>(Para 5-5f,AR 600-20) </a:t>
            </a:r>
          </a:p>
          <a:p>
            <a:pPr eaLnBrk="0" hangingPunct="0"/>
            <a:endParaRPr lang="en-US" sz="1000" b="0"/>
          </a:p>
          <a:p>
            <a:pPr eaLnBrk="0" hangingPunct="0"/>
            <a:r>
              <a:rPr lang="en-US" sz="1000" b="0"/>
              <a:t>     d.  Are family care plan counselings done at the time of pregnancy to ensure pregnant Soldiers are informed of family care plan requirements, if she chooses to remain on active duty? (para 5-5f, AR 600-20)</a:t>
            </a:r>
          </a:p>
          <a:p>
            <a:pPr eaLnBrk="0" hangingPunct="0"/>
            <a:endParaRPr lang="en-US" sz="1000" b="0"/>
          </a:p>
          <a:p>
            <a:pPr eaLnBrk="0" hangingPunct="0"/>
            <a:r>
              <a:rPr lang="en-US" sz="1000" b="0"/>
              <a:t>     e.  Did pregnant Soldiers update FCP within 45 days of birth? (I 02, AR 600-20, Para e)      </a:t>
            </a:r>
          </a:p>
          <a:p>
            <a:pPr eaLnBrk="0" hangingPunct="0"/>
            <a:endParaRPr lang="en-US" sz="1000" b="0"/>
          </a:p>
          <a:p>
            <a:pPr eaLnBrk="0" hangingPunct="0"/>
            <a:r>
              <a:rPr lang="en-US" sz="1000" b="0"/>
              <a:t>     f.  Are completed and approved FCP filed within required Soldiers’ files? (I02, AR 600-20, Para k)</a:t>
            </a:r>
          </a:p>
          <a:p>
            <a:pPr eaLnBrk="0" hangingPunct="0"/>
            <a:endParaRPr lang="en-US" sz="800"/>
          </a:p>
          <a:p>
            <a:pPr eaLnBrk="0" hangingPunct="0"/>
            <a:r>
              <a:rPr lang="en-US"/>
              <a:t>NOTES:</a:t>
            </a:r>
          </a:p>
          <a:p>
            <a:pPr eaLnBrk="0" hangingPunct="0"/>
            <a:r>
              <a:rPr lang="en-US"/>
              <a:t>__________________________________________________________</a:t>
            </a:r>
          </a:p>
          <a:p>
            <a:pPr eaLnBrk="0" hangingPunct="0"/>
            <a:r>
              <a:rPr lang="en-US"/>
              <a:t>__________________________________________________________</a:t>
            </a:r>
          </a:p>
          <a:p>
            <a:pPr eaLnBrk="0" hangingPunct="0"/>
            <a:r>
              <a:rPr lang="en-US"/>
              <a:t>__________________________________________________________</a:t>
            </a:r>
          </a:p>
          <a:p>
            <a:pPr eaLnBrk="0" hangingPunct="0"/>
            <a:r>
              <a:rPr lang="en-US"/>
              <a:t>__________________________________________________________</a:t>
            </a:r>
          </a:p>
          <a:p>
            <a:pPr eaLnBrk="0" hangingPunct="0"/>
            <a:r>
              <a:rPr lang="en-US"/>
              <a:t>__________________________________________________________</a:t>
            </a:r>
          </a:p>
          <a:p>
            <a:pPr eaLnBrk="0" hangingPunct="0"/>
            <a:r>
              <a:rPr lang="en-US"/>
              <a:t>__________________________________________________________</a:t>
            </a:r>
          </a:p>
          <a:p>
            <a:pPr eaLnBrk="0" hangingPunct="0"/>
            <a:r>
              <a:rPr lang="en-US"/>
              <a:t>__________________________________________________________</a:t>
            </a:r>
          </a:p>
          <a:p>
            <a:pPr eaLnBrk="0" hangingPunct="0"/>
            <a:r>
              <a:rPr lang="en-US"/>
              <a:t>__________________________________________________________</a:t>
            </a:r>
          </a:p>
          <a:p>
            <a:pPr eaLnBrk="0" hangingPunct="0"/>
            <a:r>
              <a:rPr lang="en-US"/>
              <a:t>__________________________________________________________</a:t>
            </a:r>
          </a:p>
          <a:p>
            <a:pPr eaLnBrk="0" hangingPunct="0"/>
            <a:r>
              <a:rPr lang="en-US"/>
              <a:t>			</a:t>
            </a:r>
            <a:r>
              <a:rPr lang="en-US" b="0"/>
              <a:t>VERIFICATION</a:t>
            </a:r>
          </a:p>
          <a:p>
            <a:pPr eaLnBrk="0" hangingPunct="0"/>
            <a:r>
              <a:rPr lang="en-US" b="0"/>
              <a:t>			x_______________</a:t>
            </a:r>
          </a:p>
          <a:p>
            <a:pPr eaLnBrk="0" hangingPunct="0"/>
            <a:r>
              <a:rPr lang="en-US" b="0"/>
              <a:t>			Unit POC Signature, Name, Rank, Date</a:t>
            </a:r>
          </a:p>
          <a:p>
            <a:pPr eaLnBrk="0" hangingPunct="0"/>
            <a:r>
              <a:rPr lang="en-US" b="0"/>
              <a:t>			x_______________</a:t>
            </a:r>
          </a:p>
          <a:p>
            <a:pPr eaLnBrk="0" hangingPunct="0"/>
            <a:r>
              <a:rPr lang="en-US" b="0"/>
              <a:t>			Inspector’s Signature, Name, Rank, Date</a:t>
            </a:r>
          </a:p>
          <a:p>
            <a:pPr eaLnBrk="0" hangingPunct="0"/>
            <a:endParaRPr lang="en-US" sz="1000" b="0"/>
          </a:p>
          <a:p>
            <a:pPr eaLnBrk="0" hangingPunct="0"/>
            <a:endParaRPr lang="en-US" sz="1000" b="0"/>
          </a:p>
          <a:p>
            <a:pPr eaLnBrk="0" hangingPunct="0"/>
            <a:endParaRPr lang="en-US" sz="1000" b="0"/>
          </a:p>
          <a:p>
            <a:pPr eaLnBrk="0" hangingPunct="0"/>
            <a:endParaRPr lang="en-US" sz="1000" b="0"/>
          </a:p>
          <a:p>
            <a:pPr eaLnBrk="0" hangingPunct="0"/>
            <a:endParaRPr lang="en-US" sz="1000" b="0"/>
          </a:p>
        </p:txBody>
      </p:sp>
      <p:sp>
        <p:nvSpPr>
          <p:cNvPr id="12292" name="Rectangle 2062"/>
          <p:cNvSpPr>
            <a:spLocks noChangeArrowheads="1"/>
          </p:cNvSpPr>
          <p:nvPr/>
        </p:nvSpPr>
        <p:spPr bwMode="auto">
          <a:xfrm>
            <a:off x="3641725" y="436563"/>
            <a:ext cx="1692275" cy="244475"/>
          </a:xfrm>
          <a:prstGeom prst="rect">
            <a:avLst/>
          </a:prstGeom>
          <a:noFill/>
          <a:ln w="9525">
            <a:noFill/>
            <a:miter lim="800000"/>
            <a:headEnd/>
            <a:tailEnd/>
          </a:ln>
        </p:spPr>
        <p:txBody>
          <a:bodyPr lIns="92075" tIns="46038" rIns="92075" bIns="46038">
            <a:spAutoFit/>
          </a:bodyPr>
          <a:lstStyle/>
          <a:p>
            <a:pPr eaLnBrk="0" hangingPunct="0"/>
            <a:r>
              <a:rPr lang="en-US" sz="1000"/>
              <a:t>           </a:t>
            </a:r>
          </a:p>
        </p:txBody>
      </p:sp>
      <p:sp>
        <p:nvSpPr>
          <p:cNvPr id="12293" name="Rectangle 2063"/>
          <p:cNvSpPr>
            <a:spLocks noChangeArrowheads="1"/>
          </p:cNvSpPr>
          <p:nvPr/>
        </p:nvSpPr>
        <p:spPr bwMode="auto">
          <a:xfrm>
            <a:off x="228600" y="900113"/>
            <a:ext cx="2895600" cy="400050"/>
          </a:xfrm>
          <a:prstGeom prst="rect">
            <a:avLst/>
          </a:prstGeom>
          <a:noFill/>
          <a:ln w="9525">
            <a:noFill/>
            <a:miter lim="800000"/>
            <a:headEnd/>
            <a:tailEnd/>
          </a:ln>
        </p:spPr>
        <p:txBody>
          <a:bodyPr lIns="92075" tIns="46038" rIns="92075" bIns="46038">
            <a:spAutoFit/>
          </a:bodyPr>
          <a:lstStyle/>
          <a:p>
            <a:pPr eaLnBrk="0" hangingPunct="0"/>
            <a:endParaRPr lang="en-US" sz="1000"/>
          </a:p>
          <a:p>
            <a:pPr algn="ctr" eaLnBrk="0" hangingPunct="0"/>
            <a:r>
              <a:rPr lang="en-US" sz="1000" b="0"/>
              <a:t>S-1</a:t>
            </a:r>
          </a:p>
        </p:txBody>
      </p:sp>
      <p:sp>
        <p:nvSpPr>
          <p:cNvPr id="12294" name="Rectangle 2064"/>
          <p:cNvSpPr>
            <a:spLocks noChangeArrowheads="1"/>
          </p:cNvSpPr>
          <p:nvPr/>
        </p:nvSpPr>
        <p:spPr bwMode="auto">
          <a:xfrm>
            <a:off x="5543550" y="514350"/>
            <a:ext cx="990600" cy="247650"/>
          </a:xfrm>
          <a:prstGeom prst="rect">
            <a:avLst/>
          </a:prstGeom>
          <a:noFill/>
          <a:ln w="9525">
            <a:noFill/>
            <a:miter lim="800000"/>
            <a:headEnd/>
            <a:tailEnd/>
          </a:ln>
        </p:spPr>
        <p:txBody>
          <a:bodyPr lIns="92075" tIns="46038" rIns="92075" bIns="46038">
            <a:spAutoFit/>
          </a:bodyPr>
          <a:lstStyle/>
          <a:p>
            <a:pPr eaLnBrk="0" hangingPunct="0"/>
            <a:r>
              <a:rPr lang="en-US" sz="1000"/>
              <a:t>       </a:t>
            </a:r>
            <a:r>
              <a:rPr lang="en-US" sz="1000" b="0"/>
              <a:t>1 OF 1</a:t>
            </a:r>
          </a:p>
        </p:txBody>
      </p:sp>
      <p:sp>
        <p:nvSpPr>
          <p:cNvPr id="12295" name="Rectangle 2065"/>
          <p:cNvSpPr>
            <a:spLocks noChangeArrowheads="1"/>
          </p:cNvSpPr>
          <p:nvPr/>
        </p:nvSpPr>
        <p:spPr bwMode="auto">
          <a:xfrm>
            <a:off x="3946525" y="523875"/>
            <a:ext cx="1103313" cy="247650"/>
          </a:xfrm>
          <a:prstGeom prst="rect">
            <a:avLst/>
          </a:prstGeom>
          <a:noFill/>
          <a:ln w="9525">
            <a:noFill/>
            <a:miter lim="800000"/>
            <a:headEnd/>
            <a:tailEnd/>
          </a:ln>
        </p:spPr>
        <p:txBody>
          <a:bodyPr wrap="none" lIns="92075" tIns="46038" rIns="92075" bIns="46038">
            <a:spAutoFit/>
          </a:bodyPr>
          <a:lstStyle/>
          <a:p>
            <a:pPr algn="ctr" eaLnBrk="0" hangingPunct="0"/>
            <a:r>
              <a:rPr lang="en-US" sz="1000" b="0"/>
              <a:t>12 MARCH 2012</a:t>
            </a:r>
          </a:p>
        </p:txBody>
      </p:sp>
      <p:sp>
        <p:nvSpPr>
          <p:cNvPr id="12296" name="Rectangle 2066"/>
          <p:cNvSpPr>
            <a:spLocks noChangeArrowheads="1"/>
          </p:cNvSpPr>
          <p:nvPr/>
        </p:nvSpPr>
        <p:spPr bwMode="auto">
          <a:xfrm>
            <a:off x="1074738" y="523875"/>
            <a:ext cx="1489075" cy="247650"/>
          </a:xfrm>
          <a:prstGeom prst="rect">
            <a:avLst/>
          </a:prstGeom>
          <a:noFill/>
          <a:ln w="9525">
            <a:noFill/>
            <a:miter lim="800000"/>
            <a:headEnd/>
            <a:tailEnd/>
          </a:ln>
        </p:spPr>
        <p:txBody>
          <a:bodyPr wrap="none" lIns="92075" tIns="46038" rIns="92075" bIns="46038">
            <a:spAutoFit/>
          </a:bodyPr>
          <a:lstStyle/>
          <a:p>
            <a:pPr algn="ctr" eaLnBrk="0" hangingPunct="0"/>
            <a:r>
              <a:rPr lang="en-US" sz="1000" b="0"/>
              <a:t>FAMILY CARE PLANS</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059"/>
          <p:cNvSpPr>
            <a:spLocks noChangeArrowheads="1"/>
          </p:cNvSpPr>
          <p:nvPr/>
        </p:nvSpPr>
        <p:spPr bwMode="auto">
          <a:xfrm>
            <a:off x="307975" y="1841500"/>
            <a:ext cx="5407025" cy="5786438"/>
          </a:xfrm>
          <a:prstGeom prst="rect">
            <a:avLst/>
          </a:prstGeom>
          <a:noFill/>
          <a:ln w="9525">
            <a:noFill/>
            <a:miter lim="800000"/>
            <a:headEnd/>
            <a:tailEnd/>
          </a:ln>
        </p:spPr>
        <p:txBody>
          <a:bodyPr lIns="92075" tIns="46038" rIns="92075" bIns="46038">
            <a:spAutoFit/>
          </a:bodyPr>
          <a:lstStyle/>
          <a:p>
            <a:pPr eaLnBrk="0" hangingPunct="0"/>
            <a:r>
              <a:rPr lang="en-US" sz="1000"/>
              <a:t>TASK</a:t>
            </a:r>
            <a:r>
              <a:rPr lang="en-US" sz="1000" b="0"/>
              <a:t>:  Accountability    </a:t>
            </a:r>
          </a:p>
          <a:p>
            <a:pPr eaLnBrk="0" hangingPunct="0"/>
            <a:endParaRPr lang="en-US" sz="1000" b="0"/>
          </a:p>
          <a:p>
            <a:pPr eaLnBrk="0" hangingPunct="0"/>
            <a:r>
              <a:rPr lang="en-US" sz="1000"/>
              <a:t>CONDITIONS</a:t>
            </a:r>
            <a:r>
              <a:rPr lang="en-US" sz="1000" b="0"/>
              <a:t>:  Given the mission of monitoring and maintaining Accountability at the Battery Level.</a:t>
            </a:r>
          </a:p>
          <a:p>
            <a:pPr eaLnBrk="0" hangingPunct="0"/>
            <a:endParaRPr lang="en-US" sz="1000" b="0"/>
          </a:p>
          <a:p>
            <a:pPr eaLnBrk="0" hangingPunct="0"/>
            <a:endParaRPr lang="en-US" sz="1000" b="0"/>
          </a:p>
          <a:p>
            <a:pPr eaLnBrk="0" hangingPunct="0"/>
            <a:endParaRPr lang="en-US" sz="1000" b="0"/>
          </a:p>
          <a:p>
            <a:pPr eaLnBrk="0" hangingPunct="0"/>
            <a:r>
              <a:rPr lang="en-US" sz="1000" b="0"/>
              <a:t>   1.  </a:t>
            </a:r>
            <a:r>
              <a:rPr lang="en-US" sz="1000"/>
              <a:t>REFERENCES</a:t>
            </a:r>
            <a:r>
              <a:rPr lang="en-US" sz="1000" b="0"/>
              <a:t>:   </a:t>
            </a:r>
          </a:p>
          <a:p>
            <a:pPr eaLnBrk="0" hangingPunct="0"/>
            <a:endParaRPr lang="en-US" sz="1000" b="0"/>
          </a:p>
          <a:p>
            <a:pPr eaLnBrk="0" hangingPunct="0"/>
            <a:r>
              <a:rPr lang="en-US" sz="1000" b="0"/>
              <a:t>        a.  AR 600-8, Personnel Management</a:t>
            </a:r>
          </a:p>
          <a:p>
            <a:pPr eaLnBrk="0" hangingPunct="0"/>
            <a:endParaRPr lang="en-US" sz="1000" b="0"/>
          </a:p>
          <a:p>
            <a:pPr eaLnBrk="0" hangingPunct="0"/>
            <a:r>
              <a:rPr lang="en-US" sz="1000" b="0"/>
              <a:t>        b. AR 600-8-8, The Total Army Sponsorship Program. </a:t>
            </a:r>
          </a:p>
          <a:p>
            <a:pPr eaLnBrk="0" hangingPunct="0"/>
            <a:r>
              <a:rPr lang="en-US" sz="1000" b="0"/>
              <a:t>       </a:t>
            </a:r>
          </a:p>
          <a:p>
            <a:pPr eaLnBrk="0" hangingPunct="0"/>
            <a:r>
              <a:rPr lang="en-US" sz="1000" b="0"/>
              <a:t>   2.  </a:t>
            </a:r>
            <a:r>
              <a:rPr lang="en-US" sz="1000"/>
              <a:t>PURPOSE</a:t>
            </a:r>
            <a:r>
              <a:rPr lang="en-US" sz="1000" b="0"/>
              <a:t>:  To evaluate the effectiveness of the unit’s Accountability program to ensure proper strength accounting and reporting procedures.   </a:t>
            </a:r>
          </a:p>
          <a:p>
            <a:pPr eaLnBrk="0" hangingPunct="0"/>
            <a:endParaRPr lang="en-US" sz="1000" b="0"/>
          </a:p>
          <a:p>
            <a:pPr eaLnBrk="0" hangingPunct="0"/>
            <a:r>
              <a:rPr lang="en-US" sz="1000" b="0"/>
              <a:t>   3.  </a:t>
            </a:r>
            <a:r>
              <a:rPr lang="en-US" sz="1000"/>
              <a:t>SPECIFIC QUESTIONS</a:t>
            </a:r>
            <a:r>
              <a:rPr lang="en-US" sz="1000" b="0"/>
              <a:t>:</a:t>
            </a:r>
          </a:p>
          <a:p>
            <a:pPr eaLnBrk="0" hangingPunct="0"/>
            <a:endParaRPr lang="en-US" sz="1000" b="0"/>
          </a:p>
          <a:p>
            <a:pPr eaLnBrk="0" hangingPunct="0"/>
            <a:r>
              <a:rPr lang="en-US" sz="1000" b="0"/>
              <a:t>        a.  Are PAIs conducted using the latest AAA-162, Personnel Strength Zero Balance Report IAW  Para 3-1, AR 680-31?</a:t>
            </a:r>
          </a:p>
          <a:p>
            <a:pPr eaLnBrk="0" hangingPunct="0"/>
            <a:r>
              <a:rPr lang="en-US" sz="1000" b="0"/>
              <a:t>  </a:t>
            </a:r>
          </a:p>
          <a:p>
            <a:pPr eaLnBrk="0" hangingPunct="0"/>
            <a:r>
              <a:rPr lang="en-US" sz="1000" b="0"/>
              <a:t>       b.  Are the AAA-162s retained in the current files (cutoff annually, hold 1 year and destroy) IAW Appendix E, DA Pam 600-8-1?</a:t>
            </a:r>
          </a:p>
          <a:p>
            <a:pPr eaLnBrk="0" hangingPunct="0"/>
            <a:endParaRPr lang="en-US" sz="1000" b="0"/>
          </a:p>
          <a:p>
            <a:pPr eaLnBrk="0" hangingPunct="0"/>
            <a:r>
              <a:rPr lang="en-US" sz="1000" b="0"/>
              <a:t>       c.  Are commanders aware of the Personnel Asset Inventory (PAI) procedures and when to conduct a personnel asset inventory (chapter 3, AR 680-31)?</a:t>
            </a:r>
          </a:p>
          <a:p>
            <a:pPr eaLnBrk="0" hangingPunct="0"/>
            <a:endParaRPr lang="en-US" sz="1000" b="0"/>
          </a:p>
          <a:p>
            <a:pPr eaLnBrk="0" hangingPunct="0"/>
            <a:r>
              <a:rPr lang="en-US" sz="1000" b="0"/>
              <a:t>       d.  How is the unit currently conducting accountability of their Soldiers?</a:t>
            </a:r>
          </a:p>
          <a:p>
            <a:pPr eaLnBrk="0" hangingPunct="0"/>
            <a:endParaRPr lang="en-US" sz="1000" b="0"/>
          </a:p>
          <a:p>
            <a:pPr eaLnBrk="0" hangingPunct="0"/>
            <a:r>
              <a:rPr lang="en-US" sz="1000" b="0"/>
              <a:t>       e.  Is there a hard copy file for each Soldier in the unit?</a:t>
            </a:r>
          </a:p>
          <a:p>
            <a:pPr eaLnBrk="0" hangingPunct="0"/>
            <a:endParaRPr lang="en-US" sz="1000" b="0"/>
          </a:p>
          <a:p>
            <a:pPr eaLnBrk="0" hangingPunct="0"/>
            <a:r>
              <a:rPr lang="en-US" sz="1000" b="0"/>
              <a:t>       f.  Is the Commander/1SG monitoring the sponsorship program? </a:t>
            </a:r>
          </a:p>
          <a:p>
            <a:pPr eaLnBrk="0" hangingPunct="0"/>
            <a:endParaRPr lang="en-US" sz="1000" b="0"/>
          </a:p>
          <a:p>
            <a:pPr eaLnBrk="0" hangingPunct="0"/>
            <a:r>
              <a:rPr lang="en-US" sz="1000" b="0"/>
              <a:t>       g. Is the Commander/1SG providing unit orientation briefings to newly arrived personnel?</a:t>
            </a:r>
          </a:p>
          <a:p>
            <a:pPr eaLnBrk="0" hangingPunct="0"/>
            <a:endParaRPr lang="en-US" sz="1000" b="0"/>
          </a:p>
          <a:p>
            <a:pPr eaLnBrk="0" hangingPunct="0"/>
            <a:endParaRPr lang="en-US" sz="1000" b="0"/>
          </a:p>
        </p:txBody>
      </p:sp>
      <p:sp>
        <p:nvSpPr>
          <p:cNvPr id="13315" name="Line 2061"/>
          <p:cNvSpPr>
            <a:spLocks noChangeShapeType="1"/>
          </p:cNvSpPr>
          <p:nvPr/>
        </p:nvSpPr>
        <p:spPr bwMode="auto">
          <a:xfrm>
            <a:off x="228600" y="2906713"/>
            <a:ext cx="6411913"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13316" name="Rectangle 2062"/>
          <p:cNvSpPr>
            <a:spLocks noChangeArrowheads="1"/>
          </p:cNvSpPr>
          <p:nvPr/>
        </p:nvSpPr>
        <p:spPr bwMode="auto">
          <a:xfrm>
            <a:off x="3641725" y="436563"/>
            <a:ext cx="1692275" cy="244475"/>
          </a:xfrm>
          <a:prstGeom prst="rect">
            <a:avLst/>
          </a:prstGeom>
          <a:noFill/>
          <a:ln w="9525">
            <a:noFill/>
            <a:miter lim="800000"/>
            <a:headEnd/>
            <a:tailEnd/>
          </a:ln>
        </p:spPr>
        <p:txBody>
          <a:bodyPr lIns="92075" tIns="46038" rIns="92075" bIns="46038">
            <a:spAutoFit/>
          </a:bodyPr>
          <a:lstStyle/>
          <a:p>
            <a:pPr eaLnBrk="0" hangingPunct="0"/>
            <a:r>
              <a:rPr lang="en-US" sz="1000"/>
              <a:t>           </a:t>
            </a:r>
          </a:p>
        </p:txBody>
      </p:sp>
      <p:sp>
        <p:nvSpPr>
          <p:cNvPr id="13317" name="Rectangle 2063"/>
          <p:cNvSpPr>
            <a:spLocks noChangeArrowheads="1"/>
          </p:cNvSpPr>
          <p:nvPr/>
        </p:nvSpPr>
        <p:spPr bwMode="auto">
          <a:xfrm>
            <a:off x="228600" y="900113"/>
            <a:ext cx="2895600" cy="400050"/>
          </a:xfrm>
          <a:prstGeom prst="rect">
            <a:avLst/>
          </a:prstGeom>
          <a:noFill/>
          <a:ln w="9525">
            <a:noFill/>
            <a:miter lim="800000"/>
            <a:headEnd/>
            <a:tailEnd/>
          </a:ln>
        </p:spPr>
        <p:txBody>
          <a:bodyPr lIns="92075" tIns="46038" rIns="92075" bIns="46038">
            <a:spAutoFit/>
          </a:bodyPr>
          <a:lstStyle/>
          <a:p>
            <a:pPr eaLnBrk="0" hangingPunct="0"/>
            <a:endParaRPr lang="en-US" sz="1000"/>
          </a:p>
          <a:p>
            <a:pPr algn="ctr" eaLnBrk="0" hangingPunct="0"/>
            <a:r>
              <a:rPr lang="en-US" sz="1000" b="0"/>
              <a:t>S-1</a:t>
            </a:r>
          </a:p>
        </p:txBody>
      </p:sp>
      <p:sp>
        <p:nvSpPr>
          <p:cNvPr id="13318" name="Rectangle 2064"/>
          <p:cNvSpPr>
            <a:spLocks noChangeArrowheads="1"/>
          </p:cNvSpPr>
          <p:nvPr/>
        </p:nvSpPr>
        <p:spPr bwMode="auto">
          <a:xfrm>
            <a:off x="5543550" y="514350"/>
            <a:ext cx="990600" cy="247650"/>
          </a:xfrm>
          <a:prstGeom prst="rect">
            <a:avLst/>
          </a:prstGeom>
          <a:noFill/>
          <a:ln w="9525">
            <a:noFill/>
            <a:miter lim="800000"/>
            <a:headEnd/>
            <a:tailEnd/>
          </a:ln>
        </p:spPr>
        <p:txBody>
          <a:bodyPr lIns="92075" tIns="46038" rIns="92075" bIns="46038">
            <a:spAutoFit/>
          </a:bodyPr>
          <a:lstStyle/>
          <a:p>
            <a:pPr eaLnBrk="0" hangingPunct="0"/>
            <a:r>
              <a:rPr lang="en-US" sz="1000"/>
              <a:t>       </a:t>
            </a:r>
            <a:r>
              <a:rPr lang="en-US" sz="1000" b="0"/>
              <a:t>1 OF 2</a:t>
            </a:r>
          </a:p>
        </p:txBody>
      </p:sp>
      <p:sp>
        <p:nvSpPr>
          <p:cNvPr id="13319" name="Rectangle 2065"/>
          <p:cNvSpPr>
            <a:spLocks noChangeArrowheads="1"/>
          </p:cNvSpPr>
          <p:nvPr/>
        </p:nvSpPr>
        <p:spPr bwMode="auto">
          <a:xfrm>
            <a:off x="3946525" y="523875"/>
            <a:ext cx="1103313" cy="247650"/>
          </a:xfrm>
          <a:prstGeom prst="rect">
            <a:avLst/>
          </a:prstGeom>
          <a:noFill/>
          <a:ln w="9525">
            <a:noFill/>
            <a:miter lim="800000"/>
            <a:headEnd/>
            <a:tailEnd/>
          </a:ln>
        </p:spPr>
        <p:txBody>
          <a:bodyPr wrap="none" lIns="92075" tIns="46038" rIns="92075" bIns="46038">
            <a:spAutoFit/>
          </a:bodyPr>
          <a:lstStyle/>
          <a:p>
            <a:pPr algn="ctr" eaLnBrk="0" hangingPunct="0"/>
            <a:r>
              <a:rPr lang="en-US" sz="1000" b="0"/>
              <a:t>12 MARCH 2012</a:t>
            </a:r>
          </a:p>
        </p:txBody>
      </p:sp>
      <p:sp>
        <p:nvSpPr>
          <p:cNvPr id="13320" name="Rectangle 2066"/>
          <p:cNvSpPr>
            <a:spLocks noChangeArrowheads="1"/>
          </p:cNvSpPr>
          <p:nvPr/>
        </p:nvSpPr>
        <p:spPr bwMode="auto">
          <a:xfrm>
            <a:off x="1154113" y="523875"/>
            <a:ext cx="1322387" cy="247650"/>
          </a:xfrm>
          <a:prstGeom prst="rect">
            <a:avLst/>
          </a:prstGeom>
          <a:noFill/>
          <a:ln w="9525">
            <a:noFill/>
            <a:miter lim="800000"/>
            <a:headEnd/>
            <a:tailEnd/>
          </a:ln>
        </p:spPr>
        <p:txBody>
          <a:bodyPr wrap="none" lIns="92075" tIns="46038" rIns="92075" bIns="46038">
            <a:spAutoFit/>
          </a:bodyPr>
          <a:lstStyle/>
          <a:p>
            <a:pPr algn="ctr" eaLnBrk="0" hangingPunct="0"/>
            <a:r>
              <a:rPr lang="en-US" sz="1000" b="0"/>
              <a:t>ACCOUNTABILITY</a:t>
            </a:r>
          </a:p>
        </p:txBody>
      </p:sp>
      <p:sp>
        <p:nvSpPr>
          <p:cNvPr id="13321" name="Rectangle 8"/>
          <p:cNvSpPr>
            <a:spLocks noChangeArrowheads="1"/>
          </p:cNvSpPr>
          <p:nvPr/>
        </p:nvSpPr>
        <p:spPr bwMode="auto">
          <a:xfrm>
            <a:off x="485775" y="7134225"/>
            <a:ext cx="4959350" cy="831850"/>
          </a:xfrm>
          <a:prstGeom prst="rect">
            <a:avLst/>
          </a:prstGeom>
          <a:noFill/>
          <a:ln w="9525">
            <a:noFill/>
            <a:miter lim="800000"/>
            <a:headEnd/>
            <a:tailEnd/>
          </a:ln>
        </p:spPr>
        <p:txBody>
          <a:bodyPr>
            <a:spAutoFit/>
          </a:bodyPr>
          <a:lstStyle/>
          <a:p>
            <a:pPr eaLnBrk="0" hangingPunct="0"/>
            <a:r>
              <a:rPr lang="en-US" b="0"/>
              <a:t> h.  Are Soldiers given enough time to properly in-process?</a:t>
            </a:r>
          </a:p>
          <a:p>
            <a:pPr eaLnBrk="0" hangingPunct="0"/>
            <a:endParaRPr lang="en-US" b="0"/>
          </a:p>
          <a:p>
            <a:pPr eaLnBrk="0" hangingPunct="0"/>
            <a:r>
              <a:rPr lang="en-US" b="0"/>
              <a:t>  i.  Does the checklist identify Soldiers in the Exceptional Family Member Program (EFMP)?</a:t>
            </a:r>
          </a:p>
        </p:txBody>
      </p:sp>
      <p:sp>
        <p:nvSpPr>
          <p:cNvPr id="13322" name="Rectangle 9"/>
          <p:cNvSpPr>
            <a:spLocks noChangeArrowheads="1"/>
          </p:cNvSpPr>
          <p:nvPr/>
        </p:nvSpPr>
        <p:spPr bwMode="auto">
          <a:xfrm>
            <a:off x="490538" y="7893050"/>
            <a:ext cx="5118100" cy="461963"/>
          </a:xfrm>
          <a:prstGeom prst="rect">
            <a:avLst/>
          </a:prstGeom>
          <a:noFill/>
          <a:ln w="9525">
            <a:noFill/>
            <a:miter lim="800000"/>
            <a:headEnd/>
            <a:tailEnd/>
          </a:ln>
        </p:spPr>
        <p:txBody>
          <a:bodyPr>
            <a:spAutoFit/>
          </a:bodyPr>
          <a:lstStyle/>
          <a:p>
            <a:r>
              <a:rPr lang="en-US" b="0"/>
              <a:t> j.  Is there a suspense system to ensure that Soldiers report to their out-processing briefing on time?  (Chapter 2, Table 2-6, AR 600-8-11).</a:t>
            </a:r>
            <a:endParaRPr lang="en-US"/>
          </a:p>
        </p:txBody>
      </p:sp>
      <p:sp>
        <p:nvSpPr>
          <p:cNvPr id="13323" name="Rectangle 10"/>
          <p:cNvSpPr>
            <a:spLocks noChangeArrowheads="1"/>
          </p:cNvSpPr>
          <p:nvPr/>
        </p:nvSpPr>
        <p:spPr bwMode="auto">
          <a:xfrm>
            <a:off x="450850" y="8329613"/>
            <a:ext cx="5240338" cy="461962"/>
          </a:xfrm>
          <a:prstGeom prst="rect">
            <a:avLst/>
          </a:prstGeom>
          <a:noFill/>
          <a:ln w="9525">
            <a:noFill/>
            <a:miter lim="800000"/>
            <a:headEnd/>
            <a:tailEnd/>
          </a:ln>
        </p:spPr>
        <p:txBody>
          <a:bodyPr>
            <a:spAutoFit/>
          </a:bodyPr>
          <a:lstStyle/>
          <a:p>
            <a:r>
              <a:rPr lang="en-US" b="0"/>
              <a:t> k.  Is there a system in place to identify Soldiers requiring final or transfer flagging action prior to their departure from the units?  </a:t>
            </a:r>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11"/>
          <p:cNvSpPr>
            <a:spLocks noChangeArrowheads="1"/>
          </p:cNvSpPr>
          <p:nvPr/>
        </p:nvSpPr>
        <p:spPr bwMode="auto">
          <a:xfrm>
            <a:off x="222250" y="1544638"/>
            <a:ext cx="5483225" cy="8494712"/>
          </a:xfrm>
          <a:prstGeom prst="rect">
            <a:avLst/>
          </a:prstGeom>
          <a:noFill/>
          <a:ln w="9525">
            <a:noFill/>
            <a:miter lim="800000"/>
            <a:headEnd/>
            <a:tailEnd/>
          </a:ln>
        </p:spPr>
        <p:txBody>
          <a:bodyPr lIns="92075" tIns="46038" rIns="92075" bIns="46038">
            <a:spAutoFit/>
          </a:bodyPr>
          <a:lstStyle/>
          <a:p>
            <a:pPr eaLnBrk="0" hangingPunct="0"/>
            <a:r>
              <a:rPr lang="en-US" sz="1000" b="0"/>
              <a:t>       </a:t>
            </a:r>
          </a:p>
          <a:p>
            <a:pPr eaLnBrk="0" hangingPunct="0"/>
            <a:r>
              <a:rPr lang="en-US" sz="1000" b="0"/>
              <a:t>        .    </a:t>
            </a:r>
            <a:r>
              <a:rPr lang="en-US" sz="1000"/>
              <a:t>AWOL Reporting</a:t>
            </a:r>
            <a:r>
              <a:rPr lang="en-US" sz="1000" b="0"/>
              <a:t>:</a:t>
            </a:r>
          </a:p>
          <a:p>
            <a:pPr eaLnBrk="0" hangingPunct="0"/>
            <a:endParaRPr lang="en-US" sz="1000" b="0"/>
          </a:p>
          <a:p>
            <a:pPr eaLnBrk="0" hangingPunct="0"/>
            <a:r>
              <a:rPr lang="en-US" sz="1000" b="0"/>
              <a:t>           (1).  Is the DA Form 4187 to report the soldier AWOL submitted in a timely manner?   </a:t>
            </a:r>
          </a:p>
          <a:p>
            <a:pPr eaLnBrk="0" hangingPunct="0"/>
            <a:endParaRPr lang="en-US" sz="1000" b="0"/>
          </a:p>
          <a:p>
            <a:pPr eaLnBrk="0" hangingPunct="0"/>
            <a:r>
              <a:rPr lang="en-US" sz="1000" b="0"/>
              <a:t>           (2).  Is there a suspense system for taking action when a Soldier is reported AWOL to the S1?  </a:t>
            </a:r>
          </a:p>
          <a:p>
            <a:pPr eaLnBrk="0" hangingPunct="0"/>
            <a:endParaRPr lang="en-US" sz="1000" b="0"/>
          </a:p>
          <a:p>
            <a:pPr eaLnBrk="0" hangingPunct="0"/>
            <a:r>
              <a:rPr lang="en-US" sz="1000" b="0"/>
              <a:t>           (3).  Is there an example AWOL/DFR packet on file? </a:t>
            </a:r>
          </a:p>
          <a:p>
            <a:pPr eaLnBrk="0" hangingPunct="0"/>
            <a:r>
              <a:rPr lang="en-US" sz="1000" b="0"/>
              <a:t> </a:t>
            </a:r>
          </a:p>
          <a:p>
            <a:pPr eaLnBrk="0" hangingPunct="0"/>
            <a:r>
              <a:rPr lang="en-US" sz="1000" b="0"/>
              <a:t>           (4).  Is an inventory for the Soldier’s Personal Property conducted and any monies found properly disposed of?  </a:t>
            </a:r>
          </a:p>
          <a:p>
            <a:pPr eaLnBrk="0" hangingPunct="0"/>
            <a:endParaRPr lang="en-US" sz="1000" b="0"/>
          </a:p>
          <a:p>
            <a:pPr eaLnBrk="0" hangingPunct="0"/>
            <a:r>
              <a:rPr lang="en-US" sz="1000" b="0"/>
              <a:t>           (5).  Is the letter to the Soldier’s next of kin to inform them of the Soldier’s AWOL status prepared and mailed on the 10th day of AWOL?  </a:t>
            </a:r>
          </a:p>
          <a:p>
            <a:pPr eaLnBrk="0" hangingPunct="0"/>
            <a:endParaRPr lang="en-US" sz="1000" b="0"/>
          </a:p>
          <a:p>
            <a:pPr eaLnBrk="0" hangingPunct="0"/>
            <a:r>
              <a:rPr lang="en-US" sz="1000" b="0"/>
              <a:t>              </a:t>
            </a:r>
            <a:r>
              <a:rPr lang="en-US" sz="1000"/>
              <a:t>DFR Reporting</a:t>
            </a:r>
            <a:r>
              <a:rPr lang="en-US" sz="1000" b="0"/>
              <a:t>:</a:t>
            </a:r>
          </a:p>
          <a:p>
            <a:pPr eaLnBrk="0" hangingPunct="0"/>
            <a:endParaRPr lang="en-US" sz="1000" b="0"/>
          </a:p>
          <a:p>
            <a:pPr eaLnBrk="0" hangingPunct="0"/>
            <a:r>
              <a:rPr lang="en-US" sz="1000" b="0"/>
              <a:t>         (1).  Is a request for revocation of security clearance submitted? </a:t>
            </a:r>
          </a:p>
          <a:p>
            <a:pPr eaLnBrk="0" hangingPunct="0"/>
            <a:endParaRPr lang="en-US" sz="1000" b="0"/>
          </a:p>
          <a:p>
            <a:pPr eaLnBrk="0" hangingPunct="0"/>
            <a:r>
              <a:rPr lang="en-US" sz="1000" b="0"/>
              <a:t>         (2).  Are copies of these documents maintained on file? </a:t>
            </a:r>
          </a:p>
          <a:p>
            <a:pPr eaLnBrk="0" hangingPunct="0"/>
            <a:endParaRPr lang="en-US" sz="1000" b="0"/>
          </a:p>
          <a:p>
            <a:pPr eaLnBrk="0" hangingPunct="0"/>
            <a:r>
              <a:rPr lang="en-US" sz="1000" b="0"/>
              <a:t>         (3).  Was a letter sent to the next of kin on the 31st consecutive days of AWOL informing them of the DFR action?</a:t>
            </a:r>
          </a:p>
          <a:p>
            <a:pPr eaLnBrk="0" hangingPunct="0"/>
            <a:endParaRPr lang="en-US" sz="1000" b="0"/>
          </a:p>
          <a:p>
            <a:pPr eaLnBrk="0" hangingPunct="0"/>
            <a:r>
              <a:rPr lang="en-US" sz="1000"/>
              <a:t>NOTES:</a:t>
            </a:r>
          </a:p>
          <a:p>
            <a:pPr eaLnBrk="0" hangingPunct="0"/>
            <a:endParaRPr lang="en-US" sz="1000"/>
          </a:p>
          <a:p>
            <a:pPr eaLnBrk="0" hangingPunct="0"/>
            <a:r>
              <a:rPr lang="en-US" sz="1400"/>
              <a:t>__________________________________________________________</a:t>
            </a:r>
          </a:p>
          <a:p>
            <a:pPr eaLnBrk="0" hangingPunct="0"/>
            <a:r>
              <a:rPr lang="en-US" sz="1400"/>
              <a:t>__________________________________________________________</a:t>
            </a:r>
          </a:p>
          <a:p>
            <a:pPr eaLnBrk="0" hangingPunct="0"/>
            <a:r>
              <a:rPr lang="en-US" sz="1400"/>
              <a:t>__________________________________________________________</a:t>
            </a:r>
          </a:p>
          <a:p>
            <a:pPr eaLnBrk="0" hangingPunct="0"/>
            <a:r>
              <a:rPr lang="en-US" sz="1400"/>
              <a:t>__________________________________________________________</a:t>
            </a:r>
          </a:p>
          <a:p>
            <a:pPr eaLnBrk="0" hangingPunct="0"/>
            <a:r>
              <a:rPr lang="en-US" sz="1400"/>
              <a:t>__________________________________________________________</a:t>
            </a:r>
          </a:p>
          <a:p>
            <a:pPr eaLnBrk="0" hangingPunct="0"/>
            <a:r>
              <a:rPr lang="en-US" sz="1400"/>
              <a:t>__________________________________________________________</a:t>
            </a:r>
          </a:p>
          <a:p>
            <a:pPr eaLnBrk="0" hangingPunct="0"/>
            <a:r>
              <a:rPr lang="en-US" sz="1400"/>
              <a:t>__________________________________________________________</a:t>
            </a:r>
          </a:p>
          <a:p>
            <a:pPr eaLnBrk="0" hangingPunct="0"/>
            <a:r>
              <a:rPr lang="en-US" sz="1400"/>
              <a:t>__________________________________________________________</a:t>
            </a:r>
          </a:p>
          <a:p>
            <a:pPr eaLnBrk="0" hangingPunct="0"/>
            <a:r>
              <a:rPr lang="en-US" sz="1400"/>
              <a:t>__________________________________________________________</a:t>
            </a:r>
          </a:p>
          <a:p>
            <a:pPr eaLnBrk="0" hangingPunct="0"/>
            <a:r>
              <a:rPr lang="en-US" sz="1400"/>
              <a:t>			</a:t>
            </a:r>
            <a:r>
              <a:rPr lang="en-US" sz="1000" b="0"/>
              <a:t>VERIFICATION</a:t>
            </a:r>
          </a:p>
          <a:p>
            <a:pPr eaLnBrk="0" hangingPunct="0"/>
            <a:r>
              <a:rPr lang="en-US" sz="1000" b="0"/>
              <a:t>			</a:t>
            </a:r>
            <a:r>
              <a:rPr lang="en-US" sz="1400" b="0"/>
              <a:t>x_______________</a:t>
            </a:r>
          </a:p>
          <a:p>
            <a:pPr eaLnBrk="0" hangingPunct="0"/>
            <a:r>
              <a:rPr lang="en-US" sz="1400" b="0"/>
              <a:t>			</a:t>
            </a:r>
            <a:r>
              <a:rPr lang="en-US" sz="1000" b="0"/>
              <a:t>Unit POC Signature, Name, Rank, Date</a:t>
            </a:r>
          </a:p>
          <a:p>
            <a:pPr eaLnBrk="0" hangingPunct="0"/>
            <a:r>
              <a:rPr lang="en-US" sz="1000" b="0"/>
              <a:t>			</a:t>
            </a:r>
            <a:r>
              <a:rPr lang="en-US" sz="1400" b="0"/>
              <a:t>x_______________</a:t>
            </a:r>
          </a:p>
          <a:p>
            <a:pPr eaLnBrk="0" hangingPunct="0"/>
            <a:r>
              <a:rPr lang="en-US" sz="1400" b="0"/>
              <a:t>			</a:t>
            </a:r>
            <a:r>
              <a:rPr lang="en-US" sz="1000" b="0"/>
              <a:t>Inspector’s Signature, Name, Rank, Date</a:t>
            </a:r>
          </a:p>
          <a:p>
            <a:pPr eaLnBrk="0" hangingPunct="0"/>
            <a:endParaRPr lang="en-US" sz="1000" b="0"/>
          </a:p>
          <a:p>
            <a:pPr eaLnBrk="0" hangingPunct="0"/>
            <a:endParaRPr lang="en-US" sz="1000" b="0"/>
          </a:p>
          <a:p>
            <a:pPr eaLnBrk="0" hangingPunct="0"/>
            <a:endParaRPr lang="en-US" sz="1000" b="0"/>
          </a:p>
          <a:p>
            <a:pPr eaLnBrk="0" hangingPunct="0"/>
            <a:endParaRPr lang="en-US" sz="1000" b="0"/>
          </a:p>
          <a:p>
            <a:pPr eaLnBrk="0" hangingPunct="0"/>
            <a:endParaRPr lang="en-US" sz="1000" b="0"/>
          </a:p>
          <a:p>
            <a:pPr eaLnBrk="0" hangingPunct="0"/>
            <a:endParaRPr lang="en-US" sz="1000" b="0"/>
          </a:p>
          <a:p>
            <a:pPr eaLnBrk="0" hangingPunct="0"/>
            <a:r>
              <a:rPr lang="en-US" sz="1000" b="0"/>
              <a:t> </a:t>
            </a:r>
          </a:p>
        </p:txBody>
      </p:sp>
      <p:sp>
        <p:nvSpPr>
          <p:cNvPr id="14339" name="Rectangle 14"/>
          <p:cNvSpPr>
            <a:spLocks noChangeArrowheads="1"/>
          </p:cNvSpPr>
          <p:nvPr/>
        </p:nvSpPr>
        <p:spPr bwMode="auto">
          <a:xfrm>
            <a:off x="409575" y="6881813"/>
            <a:ext cx="5483225" cy="409575"/>
          </a:xfrm>
          <a:prstGeom prst="rect">
            <a:avLst/>
          </a:prstGeom>
          <a:noFill/>
          <a:ln w="9525">
            <a:noFill/>
            <a:miter lim="800000"/>
            <a:headEnd/>
            <a:tailEnd/>
          </a:ln>
        </p:spPr>
        <p:txBody>
          <a:bodyPr lIns="92075" tIns="46038" rIns="92075" bIns="46038">
            <a:spAutoFit/>
          </a:bodyPr>
          <a:lstStyle/>
          <a:p>
            <a:pPr eaLnBrk="0" hangingPunct="0"/>
            <a:r>
              <a:rPr lang="en-US" sz="1000" b="0"/>
              <a:t> </a:t>
            </a:r>
          </a:p>
          <a:p>
            <a:pPr eaLnBrk="0" hangingPunct="0"/>
            <a:r>
              <a:rPr lang="en-US" sz="1000" b="0"/>
              <a:t>   </a:t>
            </a:r>
          </a:p>
        </p:txBody>
      </p:sp>
      <p:sp>
        <p:nvSpPr>
          <p:cNvPr id="14340" name="Rectangle 15"/>
          <p:cNvSpPr>
            <a:spLocks noChangeArrowheads="1"/>
          </p:cNvSpPr>
          <p:nvPr/>
        </p:nvSpPr>
        <p:spPr bwMode="auto">
          <a:xfrm>
            <a:off x="3641725" y="436563"/>
            <a:ext cx="1692275" cy="244475"/>
          </a:xfrm>
          <a:prstGeom prst="rect">
            <a:avLst/>
          </a:prstGeom>
          <a:noFill/>
          <a:ln w="9525">
            <a:noFill/>
            <a:miter lim="800000"/>
            <a:headEnd/>
            <a:tailEnd/>
          </a:ln>
        </p:spPr>
        <p:txBody>
          <a:bodyPr lIns="92075" tIns="46038" rIns="92075" bIns="46038">
            <a:spAutoFit/>
          </a:bodyPr>
          <a:lstStyle/>
          <a:p>
            <a:pPr eaLnBrk="0" hangingPunct="0"/>
            <a:r>
              <a:rPr lang="en-US" sz="1000"/>
              <a:t>           </a:t>
            </a:r>
          </a:p>
        </p:txBody>
      </p:sp>
      <p:sp>
        <p:nvSpPr>
          <p:cNvPr id="14341" name="Rectangle 16"/>
          <p:cNvSpPr>
            <a:spLocks noChangeArrowheads="1"/>
          </p:cNvSpPr>
          <p:nvPr/>
        </p:nvSpPr>
        <p:spPr bwMode="auto">
          <a:xfrm>
            <a:off x="228600" y="900113"/>
            <a:ext cx="2895600" cy="400050"/>
          </a:xfrm>
          <a:prstGeom prst="rect">
            <a:avLst/>
          </a:prstGeom>
          <a:noFill/>
          <a:ln w="9525">
            <a:noFill/>
            <a:miter lim="800000"/>
            <a:headEnd/>
            <a:tailEnd/>
          </a:ln>
        </p:spPr>
        <p:txBody>
          <a:bodyPr lIns="92075" tIns="46038" rIns="92075" bIns="46038">
            <a:spAutoFit/>
          </a:bodyPr>
          <a:lstStyle/>
          <a:p>
            <a:pPr eaLnBrk="0" hangingPunct="0"/>
            <a:endParaRPr lang="en-US" sz="1000"/>
          </a:p>
          <a:p>
            <a:pPr algn="ctr" eaLnBrk="0" hangingPunct="0"/>
            <a:r>
              <a:rPr lang="en-US" sz="1000" b="0"/>
              <a:t>S-1</a:t>
            </a:r>
          </a:p>
        </p:txBody>
      </p:sp>
      <p:sp>
        <p:nvSpPr>
          <p:cNvPr id="14342" name="Rectangle 17"/>
          <p:cNvSpPr>
            <a:spLocks noChangeArrowheads="1"/>
          </p:cNvSpPr>
          <p:nvPr/>
        </p:nvSpPr>
        <p:spPr bwMode="auto">
          <a:xfrm>
            <a:off x="5543550" y="514350"/>
            <a:ext cx="990600" cy="244475"/>
          </a:xfrm>
          <a:prstGeom prst="rect">
            <a:avLst/>
          </a:prstGeom>
          <a:noFill/>
          <a:ln w="9525">
            <a:noFill/>
            <a:miter lim="800000"/>
            <a:headEnd/>
            <a:tailEnd/>
          </a:ln>
        </p:spPr>
        <p:txBody>
          <a:bodyPr lIns="92075" tIns="46038" rIns="92075" bIns="46038">
            <a:spAutoFit/>
          </a:bodyPr>
          <a:lstStyle/>
          <a:p>
            <a:pPr eaLnBrk="0" hangingPunct="0"/>
            <a:r>
              <a:rPr lang="en-US" sz="1000"/>
              <a:t>       </a:t>
            </a:r>
            <a:r>
              <a:rPr lang="en-US" sz="1000" b="0"/>
              <a:t>2 OF 2</a:t>
            </a:r>
          </a:p>
        </p:txBody>
      </p:sp>
      <p:sp>
        <p:nvSpPr>
          <p:cNvPr id="14343" name="Rectangle 18"/>
          <p:cNvSpPr>
            <a:spLocks noChangeArrowheads="1"/>
          </p:cNvSpPr>
          <p:nvPr/>
        </p:nvSpPr>
        <p:spPr bwMode="auto">
          <a:xfrm>
            <a:off x="3946525" y="523875"/>
            <a:ext cx="1103313" cy="247650"/>
          </a:xfrm>
          <a:prstGeom prst="rect">
            <a:avLst/>
          </a:prstGeom>
          <a:noFill/>
          <a:ln w="9525">
            <a:noFill/>
            <a:miter lim="800000"/>
            <a:headEnd/>
            <a:tailEnd/>
          </a:ln>
        </p:spPr>
        <p:txBody>
          <a:bodyPr wrap="none" lIns="92075" tIns="46038" rIns="92075" bIns="46038">
            <a:spAutoFit/>
          </a:bodyPr>
          <a:lstStyle/>
          <a:p>
            <a:pPr algn="ctr" eaLnBrk="0" hangingPunct="0"/>
            <a:r>
              <a:rPr lang="en-US" sz="1000" b="0"/>
              <a:t>12 MARCH 2012</a:t>
            </a:r>
          </a:p>
        </p:txBody>
      </p:sp>
      <p:sp>
        <p:nvSpPr>
          <p:cNvPr id="14344" name="Rectangle 19"/>
          <p:cNvSpPr>
            <a:spLocks noChangeArrowheads="1"/>
          </p:cNvSpPr>
          <p:nvPr/>
        </p:nvSpPr>
        <p:spPr bwMode="auto">
          <a:xfrm>
            <a:off x="1157288" y="523875"/>
            <a:ext cx="1322387" cy="247650"/>
          </a:xfrm>
          <a:prstGeom prst="rect">
            <a:avLst/>
          </a:prstGeom>
          <a:noFill/>
          <a:ln w="9525">
            <a:noFill/>
            <a:miter lim="800000"/>
            <a:headEnd/>
            <a:tailEnd/>
          </a:ln>
        </p:spPr>
        <p:txBody>
          <a:bodyPr wrap="none" lIns="92075" tIns="46038" rIns="92075" bIns="46038">
            <a:spAutoFit/>
          </a:bodyPr>
          <a:lstStyle/>
          <a:p>
            <a:pPr algn="ctr" eaLnBrk="0" hangingPunct="0"/>
            <a:r>
              <a:rPr lang="en-US" sz="1000" b="0"/>
              <a:t>ACCOUNTABILITY</a:t>
            </a:r>
          </a:p>
        </p:txBody>
      </p:sp>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200" b="1" i="0" u="none" strike="noStrike" cap="none" normalizeH="0" baseline="0" smtClean="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200" b="1" i="0" u="none" strike="noStrike" cap="none" normalizeH="0" baseline="0" smtClean="0">
            <a:ln>
              <a:noFill/>
            </a:ln>
            <a:solidFill>
              <a:schemeClr val="tx1"/>
            </a:solidFill>
            <a:effectLst/>
            <a:latin typeface="Times New Roman"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7036</TotalTime>
  <Words>2852</Words>
  <Application>Microsoft Office PowerPoint</Application>
  <PresentationFormat>On-screen Show (4:3)</PresentationFormat>
  <Paragraphs>1704</Paragraphs>
  <Slides>49</Slides>
  <Notes>0</Notes>
  <HiddenSlides>0</HiddenSlides>
  <MMClips>0</MMClips>
  <ScaleCrop>false</ScaleCrop>
  <HeadingPairs>
    <vt:vector size="4" baseType="variant">
      <vt:variant>
        <vt:lpstr>Theme</vt:lpstr>
      </vt:variant>
      <vt:variant>
        <vt:i4>2</vt:i4>
      </vt:variant>
      <vt:variant>
        <vt:lpstr>Slide Titles</vt:lpstr>
      </vt:variant>
      <vt:variant>
        <vt:i4>49</vt:i4>
      </vt:variant>
    </vt:vector>
  </HeadingPairs>
  <TitlesOfParts>
    <vt:vector size="51" baseType="lpstr">
      <vt:lpstr>Default Design</vt:lpstr>
      <vt:lpstr>Custom Design</vt:lpstr>
      <vt:lpstr>S1</vt:lpstr>
      <vt:lpstr>Slide 2</vt:lpstr>
      <vt:lpstr>Slide 3</vt:lpstr>
      <vt:lpstr>Slide 4</vt:lpstr>
      <vt:lpstr>Slide 5</vt:lpstr>
      <vt:lpstr>Slide 6</vt:lpstr>
      <vt:lpstr>Slide 7</vt:lpstr>
      <vt:lpstr>Slide 8</vt:lpstr>
      <vt:lpstr>Slide 9</vt:lpstr>
      <vt:lpstr>Slide 10</vt:lpstr>
      <vt:lpstr>Slide 11</vt:lpstr>
      <vt:lpstr>APFT ON EMILPO</vt:lpstr>
      <vt:lpstr>Slide 13</vt:lpstr>
      <vt:lpstr>Slide 14</vt:lpstr>
      <vt:lpstr>DRIVER’S TRAINING </vt:lpstr>
      <vt:lpstr>Slide 16</vt:lpstr>
      <vt:lpstr>Slide 17</vt:lpstr>
      <vt:lpstr>Slide 18</vt:lpstr>
      <vt:lpstr>EQUAL OPPORTUNITY</vt:lpstr>
      <vt:lpstr>Slide 20</vt:lpstr>
      <vt:lpstr>Slide 21</vt:lpstr>
      <vt:lpstr>Slide 22</vt:lpstr>
      <vt:lpstr>Slide 23</vt:lpstr>
      <vt:lpstr>MEDICAL READINESS AND COMBAT LIFESAVER</vt:lpstr>
      <vt:lpstr>Slide 25</vt:lpstr>
      <vt:lpstr>Slide 26</vt:lpstr>
      <vt:lpstr>S2</vt:lpstr>
      <vt:lpstr>Slide 28</vt:lpstr>
      <vt:lpstr>Slide 29</vt:lpstr>
      <vt:lpstr>CSDP</vt:lpstr>
      <vt:lpstr>Slide 31</vt:lpstr>
      <vt:lpstr>Slide 32</vt:lpstr>
      <vt:lpstr>Slide 33</vt:lpstr>
      <vt:lpstr>Slide 34</vt:lpstr>
      <vt:lpstr>Slide 35</vt:lpstr>
      <vt:lpstr>Slide 36</vt:lpstr>
      <vt:lpstr>Slide 37</vt:lpstr>
      <vt:lpstr>Slide 38</vt:lpstr>
      <vt:lpstr>Slide 39</vt:lpstr>
      <vt:lpstr>Slide 40</vt:lpstr>
      <vt:lpstr>Slide 41</vt:lpstr>
      <vt:lpstr>Slide 42</vt:lpstr>
      <vt:lpstr>Slide 43</vt:lpstr>
      <vt:lpstr>Slide 44</vt:lpstr>
      <vt:lpstr>Slide 45</vt:lpstr>
      <vt:lpstr>TRAINING READINESS</vt:lpstr>
      <vt:lpstr>Slide 47</vt:lpstr>
      <vt:lpstr>Slide 48</vt:lpstr>
      <vt:lpstr>Slide 49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creator>SPC Jones</dc:creator>
  <cp:lastModifiedBy>Curtis.McMahan</cp:lastModifiedBy>
  <cp:revision>201</cp:revision>
  <cp:lastPrinted>1999-10-07T11:02:27Z</cp:lastPrinted>
  <dcterms:created xsi:type="dcterms:W3CDTF">1997-05-19T12:41:46Z</dcterms:created>
  <dcterms:modified xsi:type="dcterms:W3CDTF">2012-05-03T17:45:59Z</dcterms:modified>
</cp:coreProperties>
</file>