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5"/>
  </p:handoutMasterIdLst>
  <p:sldIdLst>
    <p:sldId id="256" r:id="rId2"/>
    <p:sldId id="257" r:id="rId3"/>
    <p:sldId id="259" r:id="rId4"/>
    <p:sldId id="258" r:id="rId5"/>
    <p:sldId id="262" r:id="rId6"/>
    <p:sldId id="260" r:id="rId7"/>
    <p:sldId id="265" r:id="rId8"/>
    <p:sldId id="266" r:id="rId9"/>
    <p:sldId id="261" r:id="rId10"/>
    <p:sldId id="263" r:id="rId11"/>
    <p:sldId id="264" r:id="rId12"/>
    <p:sldId id="267" r:id="rId13"/>
    <p:sldId id="268" r:id="rId14"/>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2438" y="-91"/>
      </p:cViewPr>
      <p:guideLst>
        <p:guide orient="horz" pos="2880"/>
        <p:guide pos="2160"/>
      </p:guideLst>
    </p:cSldViewPr>
  </p:slideViewPr>
  <p:notesTextViewPr>
    <p:cViewPr>
      <p:scale>
        <a:sx n="100" d="100"/>
        <a:sy n="100" d="100"/>
      </p:scale>
      <p:origin x="0" y="0"/>
    </p:cViewPr>
  </p:notesTextViewPr>
  <p:notesViewPr>
    <p:cSldViewPr>
      <p:cViewPr varScale="1">
        <p:scale>
          <a:sx n="55" d="100"/>
          <a:sy n="55" d="100"/>
        </p:scale>
        <p:origin x="-2904"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DCB02E0-938B-4A19-B1DD-5D38D7DC0B01}" type="datetimeFigureOut">
              <a:rPr lang="en-US" smtClean="0"/>
              <a:pPr/>
              <a:t>9/11/2014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D4D7717-FBBA-4D93-ABE1-BE102942D02F}"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Placeholder 1"/>
          <p:cNvSpPr>
            <a:spLocks noGrp="1"/>
          </p:cNvSpPr>
          <p:nvPr>
            <p:ph type="title"/>
          </p:nvPr>
        </p:nvSpPr>
        <p:spPr>
          <a:xfrm>
            <a:off x="838200" y="228600"/>
            <a:ext cx="5486400" cy="45720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Placeholder 1"/>
          <p:cNvSpPr>
            <a:spLocks noGrp="1"/>
          </p:cNvSpPr>
          <p:nvPr>
            <p:ph type="title"/>
          </p:nvPr>
        </p:nvSpPr>
        <p:spPr>
          <a:xfrm>
            <a:off x="838200" y="228600"/>
            <a:ext cx="5486400" cy="45720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9/11/2014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Placeholder 1"/>
          <p:cNvSpPr>
            <a:spLocks noGrp="1"/>
          </p:cNvSpPr>
          <p:nvPr>
            <p:ph type="title"/>
          </p:nvPr>
        </p:nvSpPr>
        <p:spPr>
          <a:xfrm>
            <a:off x="838200" y="228600"/>
            <a:ext cx="5486400" cy="45720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9/11/2014</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pic>
        <p:nvPicPr>
          <p:cNvPr id="7" name="Picture 6" descr="Picture1.jpg"/>
          <p:cNvPicPr>
            <a:picLocks noChangeAspect="1"/>
          </p:cNvPicPr>
          <p:nvPr userDrawn="1"/>
        </p:nvPicPr>
        <p:blipFill>
          <a:blip r:embed="rId13" cstate="print">
            <a:clrChange>
              <a:clrFrom>
                <a:srgbClr val="FFFFFF"/>
              </a:clrFrom>
              <a:clrTo>
                <a:srgbClr val="FFFFFF">
                  <a:alpha val="0"/>
                </a:srgbClr>
              </a:clrTo>
            </a:clrChange>
          </a:blip>
          <a:stretch>
            <a:fillRect/>
          </a:stretch>
        </p:blipFill>
        <p:spPr>
          <a:xfrm>
            <a:off x="1" y="0"/>
            <a:ext cx="909175" cy="914400"/>
          </a:xfrm>
          <a:prstGeom prst="rect">
            <a:avLst/>
          </a:prstGeom>
        </p:spPr>
      </p:pic>
      <p:sp>
        <p:nvSpPr>
          <p:cNvPr id="8" name="Title Placeholder 1"/>
          <p:cNvSpPr>
            <a:spLocks noGrp="1"/>
          </p:cNvSpPr>
          <p:nvPr>
            <p:ph type="title"/>
          </p:nvPr>
        </p:nvSpPr>
        <p:spPr>
          <a:xfrm>
            <a:off x="838200" y="228600"/>
            <a:ext cx="5486400" cy="45720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24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943600" y="0"/>
            <a:ext cx="914400" cy="9144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utoShape 2"/>
          <p:cNvSpPr>
            <a:spLocks noChangeArrowheads="1"/>
          </p:cNvSpPr>
          <p:nvPr/>
        </p:nvSpPr>
        <p:spPr bwMode="auto">
          <a:xfrm rot="5400000">
            <a:off x="-1171575" y="1171574"/>
            <a:ext cx="9144000" cy="6800850"/>
          </a:xfrm>
          <a:prstGeom prst="rtTriangle">
            <a:avLst/>
          </a:prstGeom>
          <a:solidFill>
            <a:srgbClr val="FF0000"/>
          </a:solidFill>
          <a:ln w="9525" algn="in">
            <a:solidFill>
              <a:srgbClr val="000000"/>
            </a:solidFill>
            <a:miter lim="800000"/>
            <a:headEnd/>
            <a:tailEnd/>
          </a:ln>
          <a:effectLst/>
        </p:spPr>
        <p:txBody>
          <a:bodyPr rot="10800000" vert="eaVert"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normalizeH="0" baseline="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Arial" pitchFamily="34" charset="0"/>
              <a:cs typeface="Arial" pitchFamily="34" charset="0"/>
            </a:endParaRPr>
          </a:p>
        </p:txBody>
      </p:sp>
      <p:sp>
        <p:nvSpPr>
          <p:cNvPr id="6" name="TextBox 5"/>
          <p:cNvSpPr txBox="1"/>
          <p:nvPr/>
        </p:nvSpPr>
        <p:spPr>
          <a:xfrm>
            <a:off x="990600" y="1447800"/>
            <a:ext cx="4910212" cy="1754326"/>
          </a:xfrm>
          <a:prstGeom prst="rect">
            <a:avLst/>
          </a:prstGeom>
          <a:noFill/>
          <a:ln w="38100">
            <a:noFill/>
          </a:ln>
        </p:spPr>
        <p:txBody>
          <a:bodyPr wrap="square" rtlCol="0">
            <a:spAutoFit/>
          </a:bodyPr>
          <a:lstStyle/>
          <a:p>
            <a:pPr algn="ctr"/>
            <a:r>
              <a:rPr lang="en-US" sz="3600" b="1" dirty="0" smtClean="0">
                <a:solidFill>
                  <a:schemeClr val="bg1"/>
                </a:solidFill>
              </a:rPr>
              <a:t>COMBAT TRAINS</a:t>
            </a:r>
          </a:p>
          <a:p>
            <a:pPr algn="ctr"/>
            <a:r>
              <a:rPr lang="en-US" sz="3600" b="1" dirty="0" smtClean="0">
                <a:solidFill>
                  <a:schemeClr val="bg1"/>
                </a:solidFill>
              </a:rPr>
              <a:t>1-7 CAV</a:t>
            </a:r>
          </a:p>
          <a:p>
            <a:pPr algn="ctr"/>
            <a:r>
              <a:rPr lang="en-US" sz="3600" b="1" dirty="0" smtClean="0">
                <a:solidFill>
                  <a:schemeClr val="bg1"/>
                </a:solidFill>
              </a:rPr>
              <a:t>TACSOP</a:t>
            </a:r>
            <a:endParaRPr lang="en-US" sz="3600" b="1" dirty="0">
              <a:solidFill>
                <a:schemeClr val="bg1"/>
              </a:solidFill>
            </a:endParaRPr>
          </a:p>
        </p:txBody>
      </p:sp>
      <p:sp>
        <p:nvSpPr>
          <p:cNvPr id="8" name="TextBox 7"/>
          <p:cNvSpPr txBox="1"/>
          <p:nvPr/>
        </p:nvSpPr>
        <p:spPr>
          <a:xfrm>
            <a:off x="2286000" y="8622268"/>
            <a:ext cx="2287806" cy="369332"/>
          </a:xfrm>
          <a:prstGeom prst="rect">
            <a:avLst/>
          </a:prstGeom>
          <a:noFill/>
        </p:spPr>
        <p:txBody>
          <a:bodyPr wrap="none" rtlCol="0">
            <a:spAutoFit/>
          </a:bodyPr>
          <a:lstStyle/>
          <a:p>
            <a:r>
              <a:rPr lang="en-US" b="1" dirty="0" smtClean="0"/>
              <a:t>As of January 2014</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UMCP Recovery Operations</a:t>
            </a:r>
            <a:endParaRPr lang="en-US" dirty="0"/>
          </a:p>
        </p:txBody>
      </p:sp>
      <p:sp>
        <p:nvSpPr>
          <p:cNvPr id="3" name="TextBox 2"/>
          <p:cNvSpPr txBox="1"/>
          <p:nvPr/>
        </p:nvSpPr>
        <p:spPr>
          <a:xfrm>
            <a:off x="609600" y="2514600"/>
            <a:ext cx="5105400" cy="2031325"/>
          </a:xfrm>
          <a:prstGeom prst="rect">
            <a:avLst/>
          </a:prstGeom>
          <a:noFill/>
        </p:spPr>
        <p:txBody>
          <a:bodyPr wrap="square" rtlCol="0">
            <a:spAutoFit/>
          </a:bodyPr>
          <a:lstStyle/>
          <a:p>
            <a:r>
              <a:rPr lang="en-US" b="1" u="sng" dirty="0" smtClean="0"/>
              <a:t>5 Line Recovery Request</a:t>
            </a:r>
          </a:p>
          <a:p>
            <a:r>
              <a:rPr lang="en-US" dirty="0" smtClean="0"/>
              <a:t>Line 1: Location of disabled vehicle</a:t>
            </a:r>
          </a:p>
          <a:p>
            <a:r>
              <a:rPr lang="en-US" dirty="0" smtClean="0"/>
              <a:t>Line 2: Freq/Call sign</a:t>
            </a:r>
          </a:p>
          <a:p>
            <a:r>
              <a:rPr lang="en-US" dirty="0" smtClean="0"/>
              <a:t>Line 3: Vehicle type (Wheeled or Tracked)</a:t>
            </a:r>
          </a:p>
          <a:p>
            <a:r>
              <a:rPr lang="en-US" dirty="0" smtClean="0"/>
              <a:t>Line 4: Damage description</a:t>
            </a:r>
          </a:p>
          <a:p>
            <a:r>
              <a:rPr lang="en-US" dirty="0" smtClean="0"/>
              <a:t>Line 5: Security of pickup site</a:t>
            </a:r>
          </a:p>
          <a:p>
            <a:endParaRPr lang="en-US" dirty="0"/>
          </a:p>
        </p:txBody>
      </p:sp>
      <p:sp>
        <p:nvSpPr>
          <p:cNvPr id="4" name="TextBox 3"/>
          <p:cNvSpPr txBox="1"/>
          <p:nvPr/>
        </p:nvSpPr>
        <p:spPr>
          <a:xfrm>
            <a:off x="609600" y="1066800"/>
            <a:ext cx="5867400" cy="1200329"/>
          </a:xfrm>
          <a:prstGeom prst="rect">
            <a:avLst/>
          </a:prstGeom>
          <a:noFill/>
        </p:spPr>
        <p:txBody>
          <a:bodyPr wrap="square" rtlCol="0">
            <a:spAutoFit/>
          </a:bodyPr>
          <a:lstStyle/>
          <a:p>
            <a:r>
              <a:rPr lang="en-US" b="1" i="1" u="sng" dirty="0" smtClean="0"/>
              <a:t>UMCP Purpose:</a:t>
            </a:r>
            <a:r>
              <a:rPr lang="en-US" b="1" i="1" dirty="0" smtClean="0"/>
              <a:t> </a:t>
            </a:r>
            <a:r>
              <a:rPr lang="en-US" dirty="0" smtClean="0"/>
              <a:t>To provide a self-secured area for maintenance Platoon and CRTs(as needed) to conduct tactical maintenance and deploy standby wheeled and tracked recovery assets in support of 1-7 CAV.</a:t>
            </a:r>
            <a:endParaRPr lang="en-US" dirty="0"/>
          </a:p>
        </p:txBody>
      </p:sp>
      <p:sp>
        <p:nvSpPr>
          <p:cNvPr id="21" name="Rectangle 20"/>
          <p:cNvSpPr/>
          <p:nvPr/>
        </p:nvSpPr>
        <p:spPr>
          <a:xfrm>
            <a:off x="609600" y="4876800"/>
            <a:ext cx="5943600" cy="2862322"/>
          </a:xfrm>
          <a:prstGeom prst="rect">
            <a:avLst/>
          </a:prstGeom>
        </p:spPr>
        <p:txBody>
          <a:bodyPr wrap="square">
            <a:spAutoFit/>
          </a:bodyPr>
          <a:lstStyle/>
          <a:p>
            <a:pPr>
              <a:buFont typeface="Arial" pitchFamily="34" charset="0"/>
              <a:buChar char="•"/>
            </a:pPr>
            <a:r>
              <a:rPr lang="en-US" dirty="0" smtClean="0"/>
              <a:t>HHT will be supported directly by Maintenance platoon and CRTs will support A, B, C Troops respectively.</a:t>
            </a:r>
          </a:p>
          <a:p>
            <a:pPr>
              <a:buFont typeface="Arial" pitchFamily="34" charset="0"/>
              <a:buChar char="•"/>
            </a:pPr>
            <a:endParaRPr lang="en-US" dirty="0" smtClean="0"/>
          </a:p>
          <a:p>
            <a:pPr>
              <a:buFont typeface="Arial" pitchFamily="34" charset="0"/>
              <a:buChar char="•"/>
            </a:pPr>
            <a:r>
              <a:rPr lang="en-US" dirty="0" smtClean="0"/>
              <a:t>Request for POL will be via Yellow 2 reports and will be pushed with daily LOGPAC</a:t>
            </a:r>
          </a:p>
          <a:p>
            <a:endParaRPr lang="en-US" dirty="0" smtClean="0"/>
          </a:p>
          <a:p>
            <a:pPr>
              <a:buFont typeface="Arial" pitchFamily="34" charset="0"/>
              <a:buChar char="•"/>
            </a:pPr>
            <a:r>
              <a:rPr lang="en-US" dirty="0" smtClean="0"/>
              <a:t>Maintenance on vehicles or large equipment requiring more than 3 hours of repair to FMC status will be evacuated to the BSA; METT-TC dependant. </a:t>
            </a:r>
          </a:p>
          <a:p>
            <a:pPr>
              <a:buFont typeface="Arial" pitchFamily="34" charset="0"/>
              <a:buChar char="•"/>
            </a:pPr>
            <a:endParaRPr lang="en-US" dirty="0" smtClean="0"/>
          </a:p>
        </p:txBody>
      </p:sp>
      <p:sp>
        <p:nvSpPr>
          <p:cNvPr id="22" name="Rectangle 21"/>
          <p:cNvSpPr/>
          <p:nvPr/>
        </p:nvSpPr>
        <p:spPr>
          <a:xfrm>
            <a:off x="629817" y="4495800"/>
            <a:ext cx="2005677" cy="369332"/>
          </a:xfrm>
          <a:prstGeom prst="rect">
            <a:avLst/>
          </a:prstGeom>
        </p:spPr>
        <p:txBody>
          <a:bodyPr wrap="none">
            <a:spAutoFit/>
          </a:bodyPr>
          <a:lstStyle/>
          <a:p>
            <a:r>
              <a:rPr lang="en-US" b="1" u="sng" dirty="0" smtClean="0"/>
              <a:t>Key Information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Vehicle Recovery/Maintenance Request Flow</a:t>
            </a:r>
            <a:endParaRPr lang="en-US" dirty="0"/>
          </a:p>
        </p:txBody>
      </p:sp>
      <p:sp>
        <p:nvSpPr>
          <p:cNvPr id="3" name="Rectangle 2"/>
          <p:cNvSpPr/>
          <p:nvPr/>
        </p:nvSpPr>
        <p:spPr>
          <a:xfrm>
            <a:off x="1066800" y="1219200"/>
            <a:ext cx="914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733800" y="1219200"/>
            <a:ext cx="914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a:off x="2667000" y="2743200"/>
            <a:ext cx="0" cy="1143000"/>
          </a:xfrm>
          <a:prstGeom prst="straightConnector1">
            <a:avLst/>
          </a:prstGeom>
          <a:ln w="50800">
            <a:round/>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161661" y="1315617"/>
            <a:ext cx="762000" cy="369332"/>
          </a:xfrm>
          <a:prstGeom prst="rect">
            <a:avLst/>
          </a:prstGeom>
          <a:noFill/>
        </p:spPr>
        <p:txBody>
          <a:bodyPr wrap="square" rtlCol="0">
            <a:spAutoFit/>
          </a:bodyPr>
          <a:lstStyle/>
          <a:p>
            <a:r>
              <a:rPr lang="en-US" b="1" dirty="0" smtClean="0">
                <a:solidFill>
                  <a:schemeClr val="bg1"/>
                </a:solidFill>
                <a:latin typeface="Times New Roman" pitchFamily="18" charset="0"/>
                <a:ea typeface="Segoe UI Symbol" pitchFamily="34" charset="0"/>
                <a:cs typeface="Times New Roman" pitchFamily="18" charset="0"/>
              </a:rPr>
              <a:t>CRT</a:t>
            </a:r>
            <a:endParaRPr lang="en-US" b="1" dirty="0">
              <a:solidFill>
                <a:schemeClr val="bg1"/>
              </a:solidFill>
              <a:latin typeface="Times New Roman" pitchFamily="18" charset="0"/>
              <a:ea typeface="Segoe UI Symbol" pitchFamily="34" charset="0"/>
              <a:cs typeface="Times New Roman" pitchFamily="18" charset="0"/>
            </a:endParaRPr>
          </a:p>
        </p:txBody>
      </p:sp>
      <p:sp>
        <p:nvSpPr>
          <p:cNvPr id="7" name="TextBox 6"/>
          <p:cNvSpPr txBox="1"/>
          <p:nvPr/>
        </p:nvSpPr>
        <p:spPr>
          <a:xfrm>
            <a:off x="3810000" y="1219200"/>
            <a:ext cx="762000" cy="646331"/>
          </a:xfrm>
          <a:prstGeom prst="rect">
            <a:avLst/>
          </a:prstGeom>
          <a:noFill/>
        </p:spPr>
        <p:txBody>
          <a:bodyPr wrap="square" rtlCol="0">
            <a:spAutoFit/>
          </a:bodyPr>
          <a:lstStyle/>
          <a:p>
            <a:pPr algn="ctr"/>
            <a:r>
              <a:rPr lang="en-US" b="1" dirty="0" smtClean="0">
                <a:solidFill>
                  <a:schemeClr val="bg1"/>
                </a:solidFill>
                <a:latin typeface="Times New Roman" pitchFamily="18" charset="0"/>
                <a:ea typeface="Segoe UI Symbol" pitchFamily="34" charset="0"/>
                <a:cs typeface="Times New Roman" pitchFamily="18" charset="0"/>
              </a:rPr>
              <a:t>TRP XO</a:t>
            </a:r>
            <a:endParaRPr lang="en-US" b="1" dirty="0">
              <a:solidFill>
                <a:schemeClr val="bg1"/>
              </a:solidFill>
              <a:latin typeface="Times New Roman" pitchFamily="18" charset="0"/>
              <a:ea typeface="Segoe UI Symbol" pitchFamily="34" charset="0"/>
              <a:cs typeface="Times New Roman" pitchFamily="18" charset="0"/>
            </a:endParaRPr>
          </a:p>
        </p:txBody>
      </p:sp>
      <p:cxnSp>
        <p:nvCxnSpPr>
          <p:cNvPr id="8" name="Straight Arrow Connector 7"/>
          <p:cNvCxnSpPr/>
          <p:nvPr/>
        </p:nvCxnSpPr>
        <p:spPr>
          <a:xfrm>
            <a:off x="2133600" y="1524000"/>
            <a:ext cx="1447800" cy="0"/>
          </a:xfrm>
          <a:prstGeom prst="straightConnector1">
            <a:avLst/>
          </a:prstGeom>
          <a:ln w="50800">
            <a:headEnd type="arrow"/>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990600" y="1905000"/>
            <a:ext cx="5029200" cy="923330"/>
          </a:xfrm>
          <a:prstGeom prst="rect">
            <a:avLst/>
          </a:prstGeom>
          <a:noFill/>
        </p:spPr>
        <p:txBody>
          <a:bodyPr wrap="square" rtlCol="0">
            <a:spAutoFit/>
          </a:bodyPr>
          <a:lstStyle/>
          <a:p>
            <a:pPr>
              <a:buFont typeface="Arial" pitchFamily="34" charset="0"/>
              <a:buChar char="•"/>
            </a:pPr>
            <a:r>
              <a:rPr lang="en-US" dirty="0" smtClean="0"/>
              <a:t> Self Recovery Possible? </a:t>
            </a:r>
          </a:p>
          <a:p>
            <a:pPr>
              <a:buFont typeface="Arial" pitchFamily="34" charset="0"/>
              <a:buChar char="•"/>
            </a:pPr>
            <a:r>
              <a:rPr lang="en-US" dirty="0" smtClean="0"/>
              <a:t> CRT Recovery assets available?</a:t>
            </a:r>
          </a:p>
          <a:p>
            <a:pPr>
              <a:buFont typeface="Arial" pitchFamily="34" charset="0"/>
              <a:buChar char="•"/>
            </a:pPr>
            <a:r>
              <a:rPr lang="en-US" dirty="0" smtClean="0"/>
              <a:t> Not repairable in current tactical environment? </a:t>
            </a:r>
            <a:endParaRPr lang="en-US" dirty="0"/>
          </a:p>
        </p:txBody>
      </p:sp>
      <p:sp>
        <p:nvSpPr>
          <p:cNvPr id="10" name="Rectangle 9"/>
          <p:cNvSpPr/>
          <p:nvPr/>
        </p:nvSpPr>
        <p:spPr>
          <a:xfrm>
            <a:off x="2170922" y="3962400"/>
            <a:ext cx="914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228461" y="4075922"/>
            <a:ext cx="895739" cy="369332"/>
          </a:xfrm>
          <a:prstGeom prst="rect">
            <a:avLst/>
          </a:prstGeom>
          <a:noFill/>
        </p:spPr>
        <p:txBody>
          <a:bodyPr wrap="square" rtlCol="0">
            <a:spAutoFit/>
          </a:bodyPr>
          <a:lstStyle/>
          <a:p>
            <a:r>
              <a:rPr lang="en-US" b="1" dirty="0" smtClean="0">
                <a:solidFill>
                  <a:schemeClr val="bg1"/>
                </a:solidFill>
                <a:latin typeface="Times New Roman" pitchFamily="18" charset="0"/>
                <a:ea typeface="Segoe UI Symbol" pitchFamily="34" charset="0"/>
                <a:cs typeface="Times New Roman" pitchFamily="18" charset="0"/>
              </a:rPr>
              <a:t>CTCP</a:t>
            </a:r>
            <a:endParaRPr lang="en-US" b="1" dirty="0">
              <a:solidFill>
                <a:schemeClr val="bg1"/>
              </a:solidFill>
              <a:latin typeface="Times New Roman" pitchFamily="18" charset="0"/>
              <a:ea typeface="Segoe UI Symbol" pitchFamily="34" charset="0"/>
              <a:cs typeface="Times New Roman" pitchFamily="18" charset="0"/>
            </a:endParaRPr>
          </a:p>
        </p:txBody>
      </p:sp>
      <p:sp>
        <p:nvSpPr>
          <p:cNvPr id="12" name="TextBox 11"/>
          <p:cNvSpPr txBox="1"/>
          <p:nvPr/>
        </p:nvSpPr>
        <p:spPr>
          <a:xfrm>
            <a:off x="2895600" y="2895600"/>
            <a:ext cx="3657600" cy="923330"/>
          </a:xfrm>
          <a:prstGeom prst="rect">
            <a:avLst/>
          </a:prstGeom>
          <a:noFill/>
        </p:spPr>
        <p:txBody>
          <a:bodyPr wrap="square" rtlCol="0">
            <a:spAutoFit/>
          </a:bodyPr>
          <a:lstStyle/>
          <a:p>
            <a:pPr algn="ctr"/>
            <a:r>
              <a:rPr lang="en-US" dirty="0" smtClean="0"/>
              <a:t>CRT will request to occupy CTCP</a:t>
            </a:r>
          </a:p>
          <a:p>
            <a:pPr algn="ctr"/>
            <a:r>
              <a:rPr lang="en-US" dirty="0" smtClean="0"/>
              <a:t>OR</a:t>
            </a:r>
          </a:p>
          <a:p>
            <a:pPr algn="ctr"/>
            <a:r>
              <a:rPr lang="en-US" dirty="0" smtClean="0"/>
              <a:t>5 Line maintenance request </a:t>
            </a:r>
          </a:p>
        </p:txBody>
      </p:sp>
      <p:sp>
        <p:nvSpPr>
          <p:cNvPr id="18" name="Left Brace 17"/>
          <p:cNvSpPr/>
          <p:nvPr/>
        </p:nvSpPr>
        <p:spPr>
          <a:xfrm>
            <a:off x="2819400" y="2743200"/>
            <a:ext cx="304800" cy="11430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Left Brace 19"/>
          <p:cNvSpPr/>
          <p:nvPr/>
        </p:nvSpPr>
        <p:spPr>
          <a:xfrm flipH="1">
            <a:off x="6515878" y="4038600"/>
            <a:ext cx="228600" cy="1295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TextBox 20"/>
          <p:cNvSpPr txBox="1"/>
          <p:nvPr/>
        </p:nvSpPr>
        <p:spPr>
          <a:xfrm>
            <a:off x="3276600" y="4152122"/>
            <a:ext cx="3505200" cy="1200329"/>
          </a:xfrm>
          <a:prstGeom prst="rect">
            <a:avLst/>
          </a:prstGeom>
          <a:noFill/>
        </p:spPr>
        <p:txBody>
          <a:bodyPr wrap="square" rtlCol="0">
            <a:spAutoFit/>
          </a:bodyPr>
          <a:lstStyle/>
          <a:p>
            <a:pPr>
              <a:buFont typeface="Arial" pitchFamily="34" charset="0"/>
              <a:buChar char="•"/>
            </a:pPr>
            <a:r>
              <a:rPr lang="en-US" dirty="0" smtClean="0"/>
              <a:t> CTCP determines what assets are available. </a:t>
            </a:r>
          </a:p>
          <a:p>
            <a:pPr>
              <a:buFont typeface="Arial" pitchFamily="34" charset="0"/>
              <a:buChar char="•"/>
            </a:pPr>
            <a:r>
              <a:rPr lang="en-US" dirty="0" smtClean="0"/>
              <a:t> Recovery Crew alerted to REDCON 1.5</a:t>
            </a:r>
            <a:endParaRPr lang="en-US" dirty="0"/>
          </a:p>
        </p:txBody>
      </p:sp>
      <p:cxnSp>
        <p:nvCxnSpPr>
          <p:cNvPr id="22" name="Straight Arrow Connector 21"/>
          <p:cNvCxnSpPr/>
          <p:nvPr/>
        </p:nvCxnSpPr>
        <p:spPr>
          <a:xfrm>
            <a:off x="2667000" y="4572000"/>
            <a:ext cx="0" cy="552061"/>
          </a:xfrm>
          <a:prstGeom prst="straightConnector1">
            <a:avLst/>
          </a:prstGeom>
          <a:ln w="50800">
            <a:round/>
            <a:tailEnd type="arrow"/>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2152261" y="5105400"/>
            <a:ext cx="971939"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2133600" y="5142722"/>
            <a:ext cx="1085461" cy="648478"/>
          </a:xfrm>
          <a:prstGeom prst="rect">
            <a:avLst/>
          </a:prstGeom>
          <a:noFill/>
        </p:spPr>
        <p:txBody>
          <a:bodyPr wrap="square" rtlCol="0">
            <a:spAutoFit/>
          </a:bodyPr>
          <a:lstStyle/>
          <a:p>
            <a:pPr algn="ctr"/>
            <a:r>
              <a:rPr lang="en-US" b="1" dirty="0" smtClean="0">
                <a:solidFill>
                  <a:schemeClr val="bg1"/>
                </a:solidFill>
                <a:latin typeface="Times New Roman" pitchFamily="18" charset="0"/>
                <a:ea typeface="Segoe UI Symbol" pitchFamily="34" charset="0"/>
                <a:cs typeface="Times New Roman" pitchFamily="18" charset="0"/>
              </a:rPr>
              <a:t>MAINT PL/PSG</a:t>
            </a:r>
            <a:endParaRPr lang="en-US" b="1" dirty="0">
              <a:solidFill>
                <a:schemeClr val="bg1"/>
              </a:solidFill>
              <a:latin typeface="Times New Roman" pitchFamily="18" charset="0"/>
              <a:ea typeface="Segoe UI Symbol" pitchFamily="34" charset="0"/>
              <a:cs typeface="Times New Roman" pitchFamily="18" charset="0"/>
            </a:endParaRPr>
          </a:p>
        </p:txBody>
      </p:sp>
      <p:sp>
        <p:nvSpPr>
          <p:cNvPr id="30" name="Left Brace 29"/>
          <p:cNvSpPr/>
          <p:nvPr/>
        </p:nvSpPr>
        <p:spPr>
          <a:xfrm>
            <a:off x="3141305" y="4113244"/>
            <a:ext cx="152400" cy="12192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1" name="Straight Arrow Connector 30"/>
          <p:cNvCxnSpPr/>
          <p:nvPr/>
        </p:nvCxnSpPr>
        <p:spPr>
          <a:xfrm>
            <a:off x="2667000" y="5791200"/>
            <a:ext cx="0" cy="762000"/>
          </a:xfrm>
          <a:prstGeom prst="straightConnector1">
            <a:avLst/>
          </a:prstGeom>
          <a:ln w="50800">
            <a:round/>
            <a:tailEnd type="arrow"/>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1905001" y="6553200"/>
            <a:ext cx="1600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Left Brace 34"/>
          <p:cNvSpPr/>
          <p:nvPr/>
        </p:nvSpPr>
        <p:spPr>
          <a:xfrm flipH="1">
            <a:off x="6324600" y="2743200"/>
            <a:ext cx="228600" cy="11430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TextBox 32"/>
          <p:cNvSpPr txBox="1"/>
          <p:nvPr/>
        </p:nvSpPr>
        <p:spPr>
          <a:xfrm>
            <a:off x="1962540" y="6514322"/>
            <a:ext cx="1542660" cy="646331"/>
          </a:xfrm>
          <a:prstGeom prst="rect">
            <a:avLst/>
          </a:prstGeom>
          <a:noFill/>
        </p:spPr>
        <p:txBody>
          <a:bodyPr wrap="square" rtlCol="0">
            <a:spAutoFit/>
          </a:bodyPr>
          <a:lstStyle/>
          <a:p>
            <a:pPr algn="ctr"/>
            <a:r>
              <a:rPr lang="en-US" b="1" dirty="0" smtClean="0">
                <a:solidFill>
                  <a:schemeClr val="bg1"/>
                </a:solidFill>
                <a:latin typeface="Times New Roman" pitchFamily="18" charset="0"/>
                <a:ea typeface="Segoe UI Symbol" pitchFamily="34" charset="0"/>
                <a:cs typeface="Times New Roman" pitchFamily="18" charset="0"/>
              </a:rPr>
              <a:t>RECOVERY </a:t>
            </a:r>
          </a:p>
          <a:p>
            <a:pPr algn="ctr"/>
            <a:r>
              <a:rPr lang="en-US" b="1" dirty="0" smtClean="0">
                <a:solidFill>
                  <a:schemeClr val="bg1"/>
                </a:solidFill>
                <a:latin typeface="Times New Roman" pitchFamily="18" charset="0"/>
                <a:ea typeface="Segoe UI Symbol" pitchFamily="34" charset="0"/>
                <a:cs typeface="Times New Roman" pitchFamily="18" charset="0"/>
              </a:rPr>
              <a:t>NCOIC</a:t>
            </a:r>
            <a:endParaRPr lang="en-US" b="1" dirty="0">
              <a:solidFill>
                <a:schemeClr val="bg1"/>
              </a:solidFill>
              <a:latin typeface="Times New Roman" pitchFamily="18" charset="0"/>
              <a:ea typeface="Segoe UI Symbol" pitchFamily="34" charset="0"/>
              <a:cs typeface="Times New Roman" pitchFamily="18" charset="0"/>
            </a:endParaRPr>
          </a:p>
        </p:txBody>
      </p:sp>
      <p:sp>
        <p:nvSpPr>
          <p:cNvPr id="36" name="Left Brace 35"/>
          <p:cNvSpPr/>
          <p:nvPr/>
        </p:nvSpPr>
        <p:spPr>
          <a:xfrm flipH="1">
            <a:off x="6554756" y="5391539"/>
            <a:ext cx="265922" cy="110412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TextBox 36"/>
          <p:cNvSpPr txBox="1"/>
          <p:nvPr/>
        </p:nvSpPr>
        <p:spPr>
          <a:xfrm>
            <a:off x="3352800" y="5486400"/>
            <a:ext cx="3505200" cy="923330"/>
          </a:xfrm>
          <a:prstGeom prst="rect">
            <a:avLst/>
          </a:prstGeom>
          <a:noFill/>
        </p:spPr>
        <p:txBody>
          <a:bodyPr wrap="square" rtlCol="0">
            <a:spAutoFit/>
          </a:bodyPr>
          <a:lstStyle/>
          <a:p>
            <a:pPr>
              <a:buFont typeface="Arial" pitchFamily="34" charset="0"/>
              <a:buChar char="•"/>
            </a:pPr>
            <a:r>
              <a:rPr lang="en-US" dirty="0" smtClean="0"/>
              <a:t> Recovery Crew receives updated brief at CTCP of terrain and enemy MLCOA</a:t>
            </a:r>
            <a:endParaRPr lang="en-US" dirty="0"/>
          </a:p>
        </p:txBody>
      </p:sp>
      <p:sp>
        <p:nvSpPr>
          <p:cNvPr id="38" name="Left Brace 37"/>
          <p:cNvSpPr/>
          <p:nvPr/>
        </p:nvSpPr>
        <p:spPr>
          <a:xfrm>
            <a:off x="3217504" y="5447522"/>
            <a:ext cx="211495" cy="102947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0" name="Straight Arrow Connector 39"/>
          <p:cNvCxnSpPr/>
          <p:nvPr/>
        </p:nvCxnSpPr>
        <p:spPr>
          <a:xfrm flipH="1">
            <a:off x="1371600" y="4800600"/>
            <a:ext cx="990600" cy="0"/>
          </a:xfrm>
          <a:prstGeom prst="straightConnector1">
            <a:avLst/>
          </a:prstGeom>
          <a:ln w="50800">
            <a:round/>
            <a:tailEnd type="arrow"/>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381000" y="4495800"/>
            <a:ext cx="914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a:off x="477417" y="4609322"/>
            <a:ext cx="704461" cy="369332"/>
          </a:xfrm>
          <a:prstGeom prst="rect">
            <a:avLst/>
          </a:prstGeom>
          <a:noFill/>
        </p:spPr>
        <p:txBody>
          <a:bodyPr wrap="square" rtlCol="0">
            <a:spAutoFit/>
          </a:bodyPr>
          <a:lstStyle/>
          <a:p>
            <a:r>
              <a:rPr lang="en-US" b="1" dirty="0" smtClean="0">
                <a:solidFill>
                  <a:schemeClr val="bg1"/>
                </a:solidFill>
                <a:latin typeface="Times New Roman" pitchFamily="18" charset="0"/>
                <a:ea typeface="Segoe UI Symbol" pitchFamily="34" charset="0"/>
                <a:cs typeface="Times New Roman" pitchFamily="18" charset="0"/>
              </a:rPr>
              <a:t>MCS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Confirmation Brief Format</a:t>
            </a:r>
            <a:endParaRPr lang="en-US" dirty="0"/>
          </a:p>
        </p:txBody>
      </p:sp>
      <p:grpSp>
        <p:nvGrpSpPr>
          <p:cNvPr id="4" name="Group 3"/>
          <p:cNvGrpSpPr/>
          <p:nvPr/>
        </p:nvGrpSpPr>
        <p:grpSpPr>
          <a:xfrm>
            <a:off x="187325" y="871538"/>
            <a:ext cx="6442075" cy="8120062"/>
            <a:chOff x="187325" y="871538"/>
            <a:chExt cx="6442075" cy="8120062"/>
          </a:xfrm>
        </p:grpSpPr>
        <p:sp>
          <p:nvSpPr>
            <p:cNvPr id="5" name="Text Box 34"/>
            <p:cNvSpPr txBox="1">
              <a:spLocks noChangeArrowheads="1"/>
            </p:cNvSpPr>
            <p:nvPr/>
          </p:nvSpPr>
          <p:spPr bwMode="auto">
            <a:xfrm>
              <a:off x="638175" y="871538"/>
              <a:ext cx="5416483" cy="2123658"/>
            </a:xfrm>
            <a:prstGeom prst="rect">
              <a:avLst/>
            </a:prstGeom>
            <a:noFill/>
            <a:ln w="9525">
              <a:solidFill>
                <a:schemeClr val="tx1"/>
              </a:solidFill>
              <a:miter lim="800000"/>
              <a:headEnd/>
              <a:tailEnd/>
            </a:ln>
          </p:spPr>
          <p:txBody>
            <a:bodyPr wrap="none">
              <a:spAutoFit/>
            </a:bodyPr>
            <a:lstStyle/>
            <a:p>
              <a:r>
                <a:rPr lang="en-US" sz="1200" dirty="0"/>
                <a:t>Used to confirm information on a mission </a:t>
              </a:r>
              <a:r>
                <a:rPr lang="en-US" sz="1200" dirty="0" smtClean="0"/>
                <a:t>to </a:t>
              </a:r>
              <a:r>
                <a:rPr lang="en-US" sz="1200" dirty="0"/>
                <a:t>next higher level Commander</a:t>
              </a:r>
            </a:p>
            <a:p>
              <a:pPr lvl="1">
                <a:buFontTx/>
                <a:buChar char="•"/>
              </a:pPr>
              <a:r>
                <a:rPr lang="en-US" sz="1200" b="0" u="none" dirty="0"/>
                <a:t>Used immediately after OPORD brief</a:t>
              </a:r>
            </a:p>
            <a:p>
              <a:pPr lvl="1">
                <a:buFontTx/>
                <a:buChar char="•"/>
              </a:pPr>
              <a:r>
                <a:rPr lang="en-US" sz="1200" b="0" u="none" dirty="0"/>
                <a:t>May be verbal or digital, face to face, or via radio/telephone</a:t>
              </a:r>
            </a:p>
            <a:p>
              <a:pPr>
                <a:buFontTx/>
                <a:buChar char="•"/>
              </a:pPr>
              <a:endParaRPr lang="en-US" sz="1200" b="0" u="none" dirty="0"/>
            </a:p>
            <a:p>
              <a:r>
                <a:rPr lang="en-US" sz="1200" b="0" u="none" dirty="0"/>
                <a:t>Consists of:</a:t>
              </a:r>
            </a:p>
            <a:p>
              <a:pPr>
                <a:buFontTx/>
                <a:buChar char="•"/>
              </a:pPr>
              <a:r>
                <a:rPr lang="en-US" sz="1200" b="0" u="none" dirty="0"/>
                <a:t>Higher Mission and Commander’s Intent.</a:t>
              </a:r>
            </a:p>
            <a:p>
              <a:pPr>
                <a:buFontTx/>
                <a:buChar char="•"/>
              </a:pPr>
              <a:r>
                <a:rPr lang="en-US" sz="1200" b="0" u="none" dirty="0"/>
                <a:t>Assets available.</a:t>
              </a:r>
            </a:p>
            <a:p>
              <a:pPr>
                <a:buFontTx/>
                <a:buChar char="•"/>
              </a:pPr>
              <a:r>
                <a:rPr lang="en-US" sz="1200" b="0" u="none" dirty="0"/>
                <a:t>Your </a:t>
              </a:r>
              <a:r>
                <a:rPr lang="en-US" sz="1200" b="0" u="none" dirty="0" smtClean="0"/>
                <a:t>unit’s </a:t>
              </a:r>
              <a:r>
                <a:rPr lang="en-US" sz="1200" b="0" u="none" dirty="0"/>
                <a:t>link to the main effort and how you will support the mission/intent.</a:t>
              </a:r>
            </a:p>
            <a:p>
              <a:pPr>
                <a:buFontTx/>
                <a:buChar char="•"/>
              </a:pPr>
              <a:r>
                <a:rPr lang="en-US" sz="1200" b="0" u="none" dirty="0"/>
                <a:t>Specified/Implied tasks.</a:t>
              </a:r>
            </a:p>
            <a:p>
              <a:pPr>
                <a:buFontTx/>
                <a:buChar char="•"/>
              </a:pPr>
              <a:r>
                <a:rPr lang="en-US" sz="1200" b="0" u="none" dirty="0"/>
                <a:t>Coordination required</a:t>
              </a:r>
            </a:p>
            <a:p>
              <a:pPr>
                <a:buFontTx/>
                <a:buChar char="•"/>
              </a:pPr>
              <a:r>
                <a:rPr lang="en-US" sz="1200" b="0" u="none" dirty="0"/>
                <a:t>Questions/Concerns</a:t>
              </a:r>
            </a:p>
          </p:txBody>
        </p:sp>
        <p:grpSp>
          <p:nvGrpSpPr>
            <p:cNvPr id="6" name="Group 5"/>
            <p:cNvGrpSpPr>
              <a:grpSpLocks noChangeAspect="1"/>
            </p:cNvGrpSpPr>
            <p:nvPr/>
          </p:nvGrpSpPr>
          <p:grpSpPr bwMode="auto">
            <a:xfrm>
              <a:off x="187325" y="3473450"/>
              <a:ext cx="6442075" cy="3917950"/>
              <a:chOff x="116" y="797"/>
              <a:chExt cx="5526" cy="3048"/>
            </a:xfrm>
          </p:grpSpPr>
          <p:sp>
            <p:nvSpPr>
              <p:cNvPr id="17" name="AutoShape 4"/>
              <p:cNvSpPr>
                <a:spLocks noChangeAspect="1" noChangeArrowheads="1" noTextEdit="1"/>
              </p:cNvSpPr>
              <p:nvPr/>
            </p:nvSpPr>
            <p:spPr bwMode="auto">
              <a:xfrm>
                <a:off x="119" y="800"/>
                <a:ext cx="5520" cy="3042"/>
              </a:xfrm>
              <a:prstGeom prst="rect">
                <a:avLst/>
              </a:prstGeom>
              <a:noFill/>
              <a:ln w="9525">
                <a:noFill/>
                <a:miter lim="800000"/>
                <a:headEnd/>
                <a:tailEnd/>
              </a:ln>
            </p:spPr>
            <p:txBody>
              <a:bodyPr/>
              <a:lstStyle/>
              <a:p>
                <a:endParaRPr lang="en-US"/>
              </a:p>
            </p:txBody>
          </p:sp>
          <p:sp>
            <p:nvSpPr>
              <p:cNvPr id="18" name="Rectangle 5"/>
              <p:cNvSpPr>
                <a:spLocks noChangeAspect="1" noChangeArrowheads="1"/>
              </p:cNvSpPr>
              <p:nvPr/>
            </p:nvSpPr>
            <p:spPr bwMode="auto">
              <a:xfrm>
                <a:off x="122" y="803"/>
                <a:ext cx="5514" cy="107"/>
              </a:xfrm>
              <a:prstGeom prst="rect">
                <a:avLst/>
              </a:prstGeom>
              <a:solidFill>
                <a:srgbClr val="C0C0C0"/>
              </a:solidFill>
              <a:ln w="9525">
                <a:noFill/>
                <a:miter lim="800000"/>
                <a:headEnd/>
                <a:tailEnd/>
              </a:ln>
            </p:spPr>
            <p:txBody>
              <a:bodyPr/>
              <a:lstStyle/>
              <a:p>
                <a:endParaRPr lang="en-US" sz="1000" u="none"/>
              </a:p>
            </p:txBody>
          </p:sp>
          <p:sp>
            <p:nvSpPr>
              <p:cNvPr id="19" name="Rectangle 6"/>
              <p:cNvSpPr>
                <a:spLocks noChangeAspect="1" noChangeArrowheads="1"/>
              </p:cNvSpPr>
              <p:nvPr/>
            </p:nvSpPr>
            <p:spPr bwMode="auto">
              <a:xfrm>
                <a:off x="122" y="1815"/>
                <a:ext cx="5514" cy="107"/>
              </a:xfrm>
              <a:prstGeom prst="rect">
                <a:avLst/>
              </a:prstGeom>
              <a:solidFill>
                <a:srgbClr val="C0C0C0"/>
              </a:solidFill>
              <a:ln w="9525">
                <a:noFill/>
                <a:miter lim="800000"/>
                <a:headEnd/>
                <a:tailEnd/>
              </a:ln>
            </p:spPr>
            <p:txBody>
              <a:bodyPr/>
              <a:lstStyle/>
              <a:p>
                <a:endParaRPr lang="en-US" sz="1000" u="none"/>
              </a:p>
            </p:txBody>
          </p:sp>
          <p:sp>
            <p:nvSpPr>
              <p:cNvPr id="20" name="Rectangle 7"/>
              <p:cNvSpPr>
                <a:spLocks noChangeAspect="1" noChangeArrowheads="1"/>
              </p:cNvSpPr>
              <p:nvPr/>
            </p:nvSpPr>
            <p:spPr bwMode="auto">
              <a:xfrm>
                <a:off x="122" y="2827"/>
                <a:ext cx="5514" cy="107"/>
              </a:xfrm>
              <a:prstGeom prst="rect">
                <a:avLst/>
              </a:prstGeom>
              <a:solidFill>
                <a:srgbClr val="C0C0C0"/>
              </a:solidFill>
              <a:ln w="9525">
                <a:noFill/>
                <a:miter lim="800000"/>
                <a:headEnd/>
                <a:tailEnd/>
              </a:ln>
            </p:spPr>
            <p:txBody>
              <a:bodyPr/>
              <a:lstStyle/>
              <a:p>
                <a:endParaRPr lang="en-US" sz="1000" u="none"/>
              </a:p>
            </p:txBody>
          </p:sp>
          <p:sp>
            <p:nvSpPr>
              <p:cNvPr id="21" name="Rectangle 8"/>
              <p:cNvSpPr>
                <a:spLocks noChangeAspect="1" noChangeArrowheads="1"/>
              </p:cNvSpPr>
              <p:nvPr/>
            </p:nvSpPr>
            <p:spPr bwMode="auto">
              <a:xfrm>
                <a:off x="1091" y="806"/>
                <a:ext cx="1088" cy="118"/>
              </a:xfrm>
              <a:prstGeom prst="rect">
                <a:avLst/>
              </a:prstGeom>
              <a:noFill/>
              <a:ln w="9525">
                <a:noFill/>
                <a:miter lim="800000"/>
                <a:headEnd/>
                <a:tailEnd/>
              </a:ln>
            </p:spPr>
            <p:txBody>
              <a:bodyPr wrap="none" lIns="0" tIns="0" rIns="0" bIns="0">
                <a:spAutoFit/>
              </a:bodyPr>
              <a:lstStyle/>
              <a:p>
                <a:r>
                  <a:rPr lang="en-US" sz="1000" u="none">
                    <a:solidFill>
                      <a:srgbClr val="000000"/>
                    </a:solidFill>
                  </a:rPr>
                  <a:t>ASSETS AVAILABLE</a:t>
                </a:r>
                <a:endParaRPr lang="en-US" sz="1000" u="none"/>
              </a:p>
            </p:txBody>
          </p:sp>
          <p:sp>
            <p:nvSpPr>
              <p:cNvPr id="22" name="Rectangle 9"/>
              <p:cNvSpPr>
                <a:spLocks noChangeAspect="1" noChangeArrowheads="1"/>
              </p:cNvSpPr>
              <p:nvPr/>
            </p:nvSpPr>
            <p:spPr bwMode="auto">
              <a:xfrm>
                <a:off x="3710" y="806"/>
                <a:ext cx="1443" cy="118"/>
              </a:xfrm>
              <a:prstGeom prst="rect">
                <a:avLst/>
              </a:prstGeom>
              <a:noFill/>
              <a:ln w="9525">
                <a:noFill/>
                <a:miter lim="800000"/>
                <a:headEnd/>
                <a:tailEnd/>
              </a:ln>
            </p:spPr>
            <p:txBody>
              <a:bodyPr wrap="none" lIns="0" tIns="0" rIns="0" bIns="0">
                <a:spAutoFit/>
              </a:bodyPr>
              <a:lstStyle/>
              <a:p>
                <a:r>
                  <a:rPr lang="en-US" sz="1000" u="none">
                    <a:solidFill>
                      <a:srgbClr val="000000"/>
                    </a:solidFill>
                  </a:rPr>
                  <a:t>SPECIFIED/IMPLIED TASKS</a:t>
                </a:r>
                <a:endParaRPr lang="en-US" sz="1000" u="none"/>
              </a:p>
            </p:txBody>
          </p:sp>
          <p:sp>
            <p:nvSpPr>
              <p:cNvPr id="23" name="Rectangle 10"/>
              <p:cNvSpPr>
                <a:spLocks noChangeAspect="1" noChangeArrowheads="1"/>
              </p:cNvSpPr>
              <p:nvPr/>
            </p:nvSpPr>
            <p:spPr bwMode="auto">
              <a:xfrm>
                <a:off x="990" y="1815"/>
                <a:ext cx="1336" cy="118"/>
              </a:xfrm>
              <a:prstGeom prst="rect">
                <a:avLst/>
              </a:prstGeom>
              <a:noFill/>
              <a:ln w="9525">
                <a:noFill/>
                <a:miter lim="800000"/>
                <a:headEnd/>
                <a:tailEnd/>
              </a:ln>
            </p:spPr>
            <p:txBody>
              <a:bodyPr wrap="none" lIns="0" tIns="0" rIns="0" bIns="0">
                <a:spAutoFit/>
              </a:bodyPr>
              <a:lstStyle/>
              <a:p>
                <a:r>
                  <a:rPr lang="en-US" sz="1000" u="none">
                    <a:solidFill>
                      <a:srgbClr val="000000"/>
                    </a:solidFill>
                  </a:rPr>
                  <a:t>HIGHER MISSION/INTENT</a:t>
                </a:r>
                <a:endParaRPr lang="en-US" sz="1000" u="none"/>
              </a:p>
            </p:txBody>
          </p:sp>
          <p:sp>
            <p:nvSpPr>
              <p:cNvPr id="24" name="Rectangle 11"/>
              <p:cNvSpPr>
                <a:spLocks noChangeAspect="1" noChangeArrowheads="1"/>
              </p:cNvSpPr>
              <p:nvPr/>
            </p:nvSpPr>
            <p:spPr bwMode="auto">
              <a:xfrm>
                <a:off x="3726" y="1818"/>
                <a:ext cx="1404" cy="119"/>
              </a:xfrm>
              <a:prstGeom prst="rect">
                <a:avLst/>
              </a:prstGeom>
              <a:noFill/>
              <a:ln w="9525">
                <a:noFill/>
                <a:miter lim="800000"/>
                <a:headEnd/>
                <a:tailEnd/>
              </a:ln>
            </p:spPr>
            <p:txBody>
              <a:bodyPr wrap="none" lIns="0" tIns="0" rIns="0" bIns="0">
                <a:spAutoFit/>
              </a:bodyPr>
              <a:lstStyle/>
              <a:p>
                <a:r>
                  <a:rPr lang="en-US" sz="1000" u="none">
                    <a:solidFill>
                      <a:srgbClr val="000000"/>
                    </a:solidFill>
                  </a:rPr>
                  <a:t>MY LINK TO MAIN EFFORT</a:t>
                </a:r>
                <a:endParaRPr lang="en-US" sz="1000" u="none"/>
              </a:p>
            </p:txBody>
          </p:sp>
          <p:sp>
            <p:nvSpPr>
              <p:cNvPr id="25" name="Rectangle 12"/>
              <p:cNvSpPr>
                <a:spLocks noChangeAspect="1" noChangeArrowheads="1"/>
              </p:cNvSpPr>
              <p:nvPr/>
            </p:nvSpPr>
            <p:spPr bwMode="auto">
              <a:xfrm>
                <a:off x="944" y="2829"/>
                <a:ext cx="1458" cy="118"/>
              </a:xfrm>
              <a:prstGeom prst="rect">
                <a:avLst/>
              </a:prstGeom>
              <a:noFill/>
              <a:ln w="9525">
                <a:noFill/>
                <a:miter lim="800000"/>
                <a:headEnd/>
                <a:tailEnd/>
              </a:ln>
            </p:spPr>
            <p:txBody>
              <a:bodyPr wrap="none" lIns="0" tIns="0" rIns="0" bIns="0">
                <a:spAutoFit/>
              </a:bodyPr>
              <a:lstStyle/>
              <a:p>
                <a:r>
                  <a:rPr lang="en-US" sz="1000" u="none" dirty="0">
                    <a:solidFill>
                      <a:srgbClr val="000000"/>
                    </a:solidFill>
                  </a:rPr>
                  <a:t>COORDINATION REQUIRED</a:t>
                </a:r>
                <a:endParaRPr lang="en-US" sz="1000" u="none" dirty="0"/>
              </a:p>
            </p:txBody>
          </p:sp>
          <p:sp>
            <p:nvSpPr>
              <p:cNvPr id="26" name="Rectangle 13"/>
              <p:cNvSpPr>
                <a:spLocks noChangeAspect="1" noChangeArrowheads="1"/>
              </p:cNvSpPr>
              <p:nvPr/>
            </p:nvSpPr>
            <p:spPr bwMode="auto">
              <a:xfrm>
                <a:off x="3763" y="2831"/>
                <a:ext cx="1293" cy="119"/>
              </a:xfrm>
              <a:prstGeom prst="rect">
                <a:avLst/>
              </a:prstGeom>
              <a:noFill/>
              <a:ln w="9525">
                <a:noFill/>
                <a:miter lim="800000"/>
                <a:headEnd/>
                <a:tailEnd/>
              </a:ln>
            </p:spPr>
            <p:txBody>
              <a:bodyPr wrap="none" lIns="0" tIns="0" rIns="0" bIns="0">
                <a:spAutoFit/>
              </a:bodyPr>
              <a:lstStyle/>
              <a:p>
                <a:r>
                  <a:rPr lang="en-US" sz="1000" u="none">
                    <a:solidFill>
                      <a:srgbClr val="000000"/>
                    </a:solidFill>
                  </a:rPr>
                  <a:t>QUESTIONS/CONCERNS</a:t>
                </a:r>
                <a:endParaRPr lang="en-US" sz="1000" u="none"/>
              </a:p>
            </p:txBody>
          </p:sp>
          <p:sp>
            <p:nvSpPr>
              <p:cNvPr id="27" name="Line 14"/>
              <p:cNvSpPr>
                <a:spLocks noChangeAspect="1" noChangeShapeType="1"/>
              </p:cNvSpPr>
              <p:nvPr/>
            </p:nvSpPr>
            <p:spPr bwMode="auto">
              <a:xfrm>
                <a:off x="129" y="906"/>
                <a:ext cx="2743" cy="0"/>
              </a:xfrm>
              <a:prstGeom prst="line">
                <a:avLst/>
              </a:prstGeom>
              <a:noFill/>
              <a:ln w="0">
                <a:solidFill>
                  <a:srgbClr val="000000"/>
                </a:solidFill>
                <a:round/>
                <a:headEnd/>
                <a:tailEnd/>
              </a:ln>
            </p:spPr>
            <p:txBody>
              <a:bodyPr/>
              <a:lstStyle/>
              <a:p>
                <a:endParaRPr lang="en-US"/>
              </a:p>
            </p:txBody>
          </p:sp>
          <p:sp>
            <p:nvSpPr>
              <p:cNvPr id="28" name="Rectangle 15"/>
              <p:cNvSpPr>
                <a:spLocks noChangeAspect="1" noChangeArrowheads="1"/>
              </p:cNvSpPr>
              <p:nvPr/>
            </p:nvSpPr>
            <p:spPr bwMode="auto">
              <a:xfrm>
                <a:off x="129" y="906"/>
                <a:ext cx="2743" cy="7"/>
              </a:xfrm>
              <a:prstGeom prst="rect">
                <a:avLst/>
              </a:prstGeom>
              <a:solidFill>
                <a:srgbClr val="000000"/>
              </a:solidFill>
              <a:ln w="9525">
                <a:noFill/>
                <a:miter lim="800000"/>
                <a:headEnd/>
                <a:tailEnd/>
              </a:ln>
            </p:spPr>
            <p:txBody>
              <a:bodyPr/>
              <a:lstStyle/>
              <a:p>
                <a:endParaRPr lang="en-US" sz="1000" u="none"/>
              </a:p>
            </p:txBody>
          </p:sp>
          <p:sp>
            <p:nvSpPr>
              <p:cNvPr id="29" name="Line 16"/>
              <p:cNvSpPr>
                <a:spLocks noChangeAspect="1" noChangeShapeType="1"/>
              </p:cNvSpPr>
              <p:nvPr/>
            </p:nvSpPr>
            <p:spPr bwMode="auto">
              <a:xfrm>
                <a:off x="129" y="1918"/>
                <a:ext cx="2743" cy="0"/>
              </a:xfrm>
              <a:prstGeom prst="line">
                <a:avLst/>
              </a:prstGeom>
              <a:noFill/>
              <a:ln w="0">
                <a:solidFill>
                  <a:srgbClr val="000000"/>
                </a:solidFill>
                <a:round/>
                <a:headEnd/>
                <a:tailEnd/>
              </a:ln>
            </p:spPr>
            <p:txBody>
              <a:bodyPr/>
              <a:lstStyle/>
              <a:p>
                <a:endParaRPr lang="en-US"/>
              </a:p>
            </p:txBody>
          </p:sp>
          <p:sp>
            <p:nvSpPr>
              <p:cNvPr id="30" name="Rectangle 17"/>
              <p:cNvSpPr>
                <a:spLocks noChangeAspect="1" noChangeArrowheads="1"/>
              </p:cNvSpPr>
              <p:nvPr/>
            </p:nvSpPr>
            <p:spPr bwMode="auto">
              <a:xfrm>
                <a:off x="129" y="1918"/>
                <a:ext cx="2743" cy="7"/>
              </a:xfrm>
              <a:prstGeom prst="rect">
                <a:avLst/>
              </a:prstGeom>
              <a:solidFill>
                <a:srgbClr val="000000"/>
              </a:solidFill>
              <a:ln w="9525">
                <a:noFill/>
                <a:miter lim="800000"/>
                <a:headEnd/>
                <a:tailEnd/>
              </a:ln>
            </p:spPr>
            <p:txBody>
              <a:bodyPr/>
              <a:lstStyle/>
              <a:p>
                <a:endParaRPr lang="en-US" sz="1000" u="none"/>
              </a:p>
            </p:txBody>
          </p:sp>
          <p:sp>
            <p:nvSpPr>
              <p:cNvPr id="31" name="Line 18"/>
              <p:cNvSpPr>
                <a:spLocks noChangeAspect="1" noChangeShapeType="1"/>
              </p:cNvSpPr>
              <p:nvPr/>
            </p:nvSpPr>
            <p:spPr bwMode="auto">
              <a:xfrm>
                <a:off x="129" y="2930"/>
                <a:ext cx="2743" cy="0"/>
              </a:xfrm>
              <a:prstGeom prst="line">
                <a:avLst/>
              </a:prstGeom>
              <a:noFill/>
              <a:ln w="0">
                <a:solidFill>
                  <a:srgbClr val="000000"/>
                </a:solidFill>
                <a:round/>
                <a:headEnd/>
                <a:tailEnd/>
              </a:ln>
            </p:spPr>
            <p:txBody>
              <a:bodyPr/>
              <a:lstStyle/>
              <a:p>
                <a:endParaRPr lang="en-US"/>
              </a:p>
            </p:txBody>
          </p:sp>
          <p:sp>
            <p:nvSpPr>
              <p:cNvPr id="32" name="Rectangle 19"/>
              <p:cNvSpPr>
                <a:spLocks noChangeAspect="1" noChangeArrowheads="1"/>
              </p:cNvSpPr>
              <p:nvPr/>
            </p:nvSpPr>
            <p:spPr bwMode="auto">
              <a:xfrm>
                <a:off x="129" y="2930"/>
                <a:ext cx="2743" cy="6"/>
              </a:xfrm>
              <a:prstGeom prst="rect">
                <a:avLst/>
              </a:prstGeom>
              <a:solidFill>
                <a:srgbClr val="000000"/>
              </a:solidFill>
              <a:ln w="9525">
                <a:noFill/>
                <a:miter lim="800000"/>
                <a:headEnd/>
                <a:tailEnd/>
              </a:ln>
            </p:spPr>
            <p:txBody>
              <a:bodyPr/>
              <a:lstStyle/>
              <a:p>
                <a:endParaRPr lang="en-US" sz="1000" u="none"/>
              </a:p>
            </p:txBody>
          </p:sp>
          <p:sp>
            <p:nvSpPr>
              <p:cNvPr id="33" name="Rectangle 20"/>
              <p:cNvSpPr>
                <a:spLocks noChangeAspect="1" noChangeArrowheads="1"/>
              </p:cNvSpPr>
              <p:nvPr/>
            </p:nvSpPr>
            <p:spPr bwMode="auto">
              <a:xfrm>
                <a:off x="116" y="797"/>
                <a:ext cx="13" cy="3048"/>
              </a:xfrm>
              <a:prstGeom prst="rect">
                <a:avLst/>
              </a:prstGeom>
              <a:solidFill>
                <a:srgbClr val="000000"/>
              </a:solidFill>
              <a:ln w="9525">
                <a:noFill/>
                <a:miter lim="800000"/>
                <a:headEnd/>
                <a:tailEnd/>
              </a:ln>
            </p:spPr>
            <p:txBody>
              <a:bodyPr/>
              <a:lstStyle/>
              <a:p>
                <a:endParaRPr lang="en-US" sz="1000" u="none"/>
              </a:p>
            </p:txBody>
          </p:sp>
          <p:sp>
            <p:nvSpPr>
              <p:cNvPr id="34" name="Rectangle 21"/>
              <p:cNvSpPr>
                <a:spLocks noChangeAspect="1" noChangeArrowheads="1"/>
              </p:cNvSpPr>
              <p:nvPr/>
            </p:nvSpPr>
            <p:spPr bwMode="auto">
              <a:xfrm>
                <a:off x="2872" y="810"/>
                <a:ext cx="14" cy="3035"/>
              </a:xfrm>
              <a:prstGeom prst="rect">
                <a:avLst/>
              </a:prstGeom>
              <a:solidFill>
                <a:srgbClr val="000000"/>
              </a:solidFill>
              <a:ln w="9525">
                <a:noFill/>
                <a:miter lim="800000"/>
                <a:headEnd/>
                <a:tailEnd/>
              </a:ln>
            </p:spPr>
            <p:txBody>
              <a:bodyPr/>
              <a:lstStyle/>
              <a:p>
                <a:endParaRPr lang="en-US" sz="1000" u="none"/>
              </a:p>
            </p:txBody>
          </p:sp>
          <p:sp>
            <p:nvSpPr>
              <p:cNvPr id="35" name="Rectangle 22"/>
              <p:cNvSpPr>
                <a:spLocks noChangeAspect="1" noChangeArrowheads="1"/>
              </p:cNvSpPr>
              <p:nvPr/>
            </p:nvSpPr>
            <p:spPr bwMode="auto">
              <a:xfrm>
                <a:off x="5629" y="810"/>
                <a:ext cx="13" cy="3035"/>
              </a:xfrm>
              <a:prstGeom prst="rect">
                <a:avLst/>
              </a:prstGeom>
              <a:solidFill>
                <a:srgbClr val="000000"/>
              </a:solidFill>
              <a:ln w="9525">
                <a:noFill/>
                <a:miter lim="800000"/>
                <a:headEnd/>
                <a:tailEnd/>
              </a:ln>
            </p:spPr>
            <p:txBody>
              <a:bodyPr/>
              <a:lstStyle/>
              <a:p>
                <a:endParaRPr lang="en-US" sz="1000" u="none"/>
              </a:p>
            </p:txBody>
          </p:sp>
          <p:sp>
            <p:nvSpPr>
              <p:cNvPr id="36" name="Rectangle 23"/>
              <p:cNvSpPr>
                <a:spLocks noChangeAspect="1" noChangeArrowheads="1"/>
              </p:cNvSpPr>
              <p:nvPr/>
            </p:nvSpPr>
            <p:spPr bwMode="auto">
              <a:xfrm>
                <a:off x="129" y="797"/>
                <a:ext cx="5513" cy="13"/>
              </a:xfrm>
              <a:prstGeom prst="rect">
                <a:avLst/>
              </a:prstGeom>
              <a:solidFill>
                <a:srgbClr val="000000"/>
              </a:solidFill>
              <a:ln w="9525">
                <a:noFill/>
                <a:miter lim="800000"/>
                <a:headEnd/>
                <a:tailEnd/>
              </a:ln>
            </p:spPr>
            <p:txBody>
              <a:bodyPr/>
              <a:lstStyle/>
              <a:p>
                <a:endParaRPr lang="en-US" sz="1000" u="none"/>
              </a:p>
            </p:txBody>
          </p:sp>
          <p:sp>
            <p:nvSpPr>
              <p:cNvPr id="37" name="Line 24"/>
              <p:cNvSpPr>
                <a:spLocks noChangeAspect="1" noChangeShapeType="1"/>
              </p:cNvSpPr>
              <p:nvPr/>
            </p:nvSpPr>
            <p:spPr bwMode="auto">
              <a:xfrm>
                <a:off x="2886" y="906"/>
                <a:ext cx="2743" cy="0"/>
              </a:xfrm>
              <a:prstGeom prst="line">
                <a:avLst/>
              </a:prstGeom>
              <a:noFill/>
              <a:ln w="0">
                <a:solidFill>
                  <a:srgbClr val="000000"/>
                </a:solidFill>
                <a:round/>
                <a:headEnd/>
                <a:tailEnd/>
              </a:ln>
            </p:spPr>
            <p:txBody>
              <a:bodyPr/>
              <a:lstStyle/>
              <a:p>
                <a:endParaRPr lang="en-US"/>
              </a:p>
            </p:txBody>
          </p:sp>
          <p:sp>
            <p:nvSpPr>
              <p:cNvPr id="38" name="Rectangle 25"/>
              <p:cNvSpPr>
                <a:spLocks noChangeAspect="1" noChangeArrowheads="1"/>
              </p:cNvSpPr>
              <p:nvPr/>
            </p:nvSpPr>
            <p:spPr bwMode="auto">
              <a:xfrm>
                <a:off x="2886" y="906"/>
                <a:ext cx="2743" cy="7"/>
              </a:xfrm>
              <a:prstGeom prst="rect">
                <a:avLst/>
              </a:prstGeom>
              <a:solidFill>
                <a:srgbClr val="000000"/>
              </a:solidFill>
              <a:ln w="9525">
                <a:noFill/>
                <a:miter lim="800000"/>
                <a:headEnd/>
                <a:tailEnd/>
              </a:ln>
            </p:spPr>
            <p:txBody>
              <a:bodyPr/>
              <a:lstStyle/>
              <a:p>
                <a:endParaRPr lang="en-US" sz="1000" u="none"/>
              </a:p>
            </p:txBody>
          </p:sp>
          <p:sp>
            <p:nvSpPr>
              <p:cNvPr id="39" name="Rectangle 26"/>
              <p:cNvSpPr>
                <a:spLocks noChangeAspect="1" noChangeArrowheads="1"/>
              </p:cNvSpPr>
              <p:nvPr/>
            </p:nvSpPr>
            <p:spPr bwMode="auto">
              <a:xfrm>
                <a:off x="129" y="1808"/>
                <a:ext cx="5513" cy="14"/>
              </a:xfrm>
              <a:prstGeom prst="rect">
                <a:avLst/>
              </a:prstGeom>
              <a:solidFill>
                <a:srgbClr val="000000"/>
              </a:solidFill>
              <a:ln w="9525">
                <a:noFill/>
                <a:miter lim="800000"/>
                <a:headEnd/>
                <a:tailEnd/>
              </a:ln>
            </p:spPr>
            <p:txBody>
              <a:bodyPr/>
              <a:lstStyle/>
              <a:p>
                <a:endParaRPr lang="en-US" sz="1000" u="none"/>
              </a:p>
            </p:txBody>
          </p:sp>
          <p:sp>
            <p:nvSpPr>
              <p:cNvPr id="40" name="Line 27"/>
              <p:cNvSpPr>
                <a:spLocks noChangeAspect="1" noChangeShapeType="1"/>
              </p:cNvSpPr>
              <p:nvPr/>
            </p:nvSpPr>
            <p:spPr bwMode="auto">
              <a:xfrm>
                <a:off x="2886" y="1918"/>
                <a:ext cx="2743" cy="0"/>
              </a:xfrm>
              <a:prstGeom prst="line">
                <a:avLst/>
              </a:prstGeom>
              <a:noFill/>
              <a:ln w="0">
                <a:solidFill>
                  <a:srgbClr val="000000"/>
                </a:solidFill>
                <a:round/>
                <a:headEnd/>
                <a:tailEnd/>
              </a:ln>
            </p:spPr>
            <p:txBody>
              <a:bodyPr/>
              <a:lstStyle/>
              <a:p>
                <a:endParaRPr lang="en-US"/>
              </a:p>
            </p:txBody>
          </p:sp>
          <p:sp>
            <p:nvSpPr>
              <p:cNvPr id="41" name="Rectangle 28"/>
              <p:cNvSpPr>
                <a:spLocks noChangeAspect="1" noChangeArrowheads="1"/>
              </p:cNvSpPr>
              <p:nvPr/>
            </p:nvSpPr>
            <p:spPr bwMode="auto">
              <a:xfrm>
                <a:off x="2886" y="1918"/>
                <a:ext cx="2743" cy="7"/>
              </a:xfrm>
              <a:prstGeom prst="rect">
                <a:avLst/>
              </a:prstGeom>
              <a:solidFill>
                <a:srgbClr val="000000"/>
              </a:solidFill>
              <a:ln w="9525">
                <a:noFill/>
                <a:miter lim="800000"/>
                <a:headEnd/>
                <a:tailEnd/>
              </a:ln>
            </p:spPr>
            <p:txBody>
              <a:bodyPr/>
              <a:lstStyle/>
              <a:p>
                <a:endParaRPr lang="en-US" sz="1000" u="none"/>
              </a:p>
            </p:txBody>
          </p:sp>
          <p:sp>
            <p:nvSpPr>
              <p:cNvPr id="42" name="Rectangle 29"/>
              <p:cNvSpPr>
                <a:spLocks noChangeAspect="1" noChangeArrowheads="1"/>
              </p:cNvSpPr>
              <p:nvPr/>
            </p:nvSpPr>
            <p:spPr bwMode="auto">
              <a:xfrm>
                <a:off x="129" y="2820"/>
                <a:ext cx="5513" cy="14"/>
              </a:xfrm>
              <a:prstGeom prst="rect">
                <a:avLst/>
              </a:prstGeom>
              <a:solidFill>
                <a:srgbClr val="000000"/>
              </a:solidFill>
              <a:ln w="9525">
                <a:noFill/>
                <a:miter lim="800000"/>
                <a:headEnd/>
                <a:tailEnd/>
              </a:ln>
            </p:spPr>
            <p:txBody>
              <a:bodyPr/>
              <a:lstStyle/>
              <a:p>
                <a:endParaRPr lang="en-US" sz="1000" u="none"/>
              </a:p>
            </p:txBody>
          </p:sp>
          <p:sp>
            <p:nvSpPr>
              <p:cNvPr id="43" name="Line 30"/>
              <p:cNvSpPr>
                <a:spLocks noChangeAspect="1" noChangeShapeType="1"/>
              </p:cNvSpPr>
              <p:nvPr/>
            </p:nvSpPr>
            <p:spPr bwMode="auto">
              <a:xfrm>
                <a:off x="2886" y="2930"/>
                <a:ext cx="2743" cy="0"/>
              </a:xfrm>
              <a:prstGeom prst="line">
                <a:avLst/>
              </a:prstGeom>
              <a:noFill/>
              <a:ln w="0">
                <a:solidFill>
                  <a:srgbClr val="000000"/>
                </a:solidFill>
                <a:round/>
                <a:headEnd/>
                <a:tailEnd/>
              </a:ln>
            </p:spPr>
            <p:txBody>
              <a:bodyPr/>
              <a:lstStyle/>
              <a:p>
                <a:endParaRPr lang="en-US"/>
              </a:p>
            </p:txBody>
          </p:sp>
          <p:sp>
            <p:nvSpPr>
              <p:cNvPr id="44" name="Rectangle 31"/>
              <p:cNvSpPr>
                <a:spLocks noChangeAspect="1" noChangeArrowheads="1"/>
              </p:cNvSpPr>
              <p:nvPr/>
            </p:nvSpPr>
            <p:spPr bwMode="auto">
              <a:xfrm>
                <a:off x="2886" y="2930"/>
                <a:ext cx="2743" cy="6"/>
              </a:xfrm>
              <a:prstGeom prst="rect">
                <a:avLst/>
              </a:prstGeom>
              <a:solidFill>
                <a:srgbClr val="000000"/>
              </a:solidFill>
              <a:ln w="9525">
                <a:noFill/>
                <a:miter lim="800000"/>
                <a:headEnd/>
                <a:tailEnd/>
              </a:ln>
            </p:spPr>
            <p:txBody>
              <a:bodyPr/>
              <a:lstStyle/>
              <a:p>
                <a:endParaRPr lang="en-US" sz="1000" u="none"/>
              </a:p>
            </p:txBody>
          </p:sp>
          <p:sp>
            <p:nvSpPr>
              <p:cNvPr id="45" name="Rectangle 32"/>
              <p:cNvSpPr>
                <a:spLocks noChangeAspect="1" noChangeArrowheads="1"/>
              </p:cNvSpPr>
              <p:nvPr/>
            </p:nvSpPr>
            <p:spPr bwMode="auto">
              <a:xfrm>
                <a:off x="129" y="3832"/>
                <a:ext cx="5513" cy="13"/>
              </a:xfrm>
              <a:prstGeom prst="rect">
                <a:avLst/>
              </a:prstGeom>
              <a:solidFill>
                <a:srgbClr val="000000"/>
              </a:solidFill>
              <a:ln w="9525">
                <a:noFill/>
                <a:miter lim="800000"/>
                <a:headEnd/>
                <a:tailEnd/>
              </a:ln>
            </p:spPr>
            <p:txBody>
              <a:bodyPr/>
              <a:lstStyle/>
              <a:p>
                <a:endParaRPr lang="en-US" sz="1000" u="none"/>
              </a:p>
            </p:txBody>
          </p:sp>
        </p:grpSp>
        <p:sp>
          <p:nvSpPr>
            <p:cNvPr id="7" name="Text Box 65"/>
            <p:cNvSpPr txBox="1">
              <a:spLocks noChangeArrowheads="1"/>
            </p:cNvSpPr>
            <p:nvPr/>
          </p:nvSpPr>
          <p:spPr bwMode="auto">
            <a:xfrm>
              <a:off x="2667000" y="3124200"/>
              <a:ext cx="1284288" cy="274638"/>
            </a:xfrm>
            <a:prstGeom prst="rect">
              <a:avLst/>
            </a:prstGeom>
            <a:noFill/>
            <a:ln w="9525">
              <a:noFill/>
              <a:miter lim="800000"/>
              <a:headEnd/>
              <a:tailEnd/>
            </a:ln>
          </p:spPr>
          <p:txBody>
            <a:bodyPr wrap="none">
              <a:spAutoFit/>
            </a:bodyPr>
            <a:lstStyle/>
            <a:p>
              <a:r>
                <a:rPr lang="en-US"/>
                <a:t>Sample Format</a:t>
              </a:r>
            </a:p>
          </p:txBody>
        </p:sp>
        <p:sp>
          <p:nvSpPr>
            <p:cNvPr id="8" name="Rectangle 7"/>
            <p:cNvSpPr>
              <a:spLocks noChangeAspect="1" noChangeArrowheads="1"/>
            </p:cNvSpPr>
            <p:nvPr/>
          </p:nvSpPr>
          <p:spPr bwMode="auto">
            <a:xfrm>
              <a:off x="201314" y="7391400"/>
              <a:ext cx="6428086" cy="137540"/>
            </a:xfrm>
            <a:prstGeom prst="rect">
              <a:avLst/>
            </a:prstGeom>
            <a:solidFill>
              <a:srgbClr val="C0C0C0"/>
            </a:solidFill>
            <a:ln w="9525">
              <a:solidFill>
                <a:schemeClr val="tx1"/>
              </a:solidFill>
              <a:miter lim="800000"/>
              <a:headEnd/>
              <a:tailEnd/>
            </a:ln>
          </p:spPr>
          <p:txBody>
            <a:bodyPr/>
            <a:lstStyle/>
            <a:p>
              <a:endParaRPr lang="en-US" sz="1000" u="none"/>
            </a:p>
          </p:txBody>
        </p:sp>
        <p:sp>
          <p:nvSpPr>
            <p:cNvPr id="10" name="Rectangle 9"/>
            <p:cNvSpPr/>
            <p:nvPr/>
          </p:nvSpPr>
          <p:spPr bwMode="auto">
            <a:xfrm>
              <a:off x="228600" y="7543800"/>
              <a:ext cx="2133600" cy="1447800"/>
            </a:xfrm>
            <a:prstGeom prst="rect">
              <a:avLst/>
            </a:prstGeom>
            <a:noFill/>
            <a:ln w="158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
          <p:nvSpPr>
            <p:cNvPr id="11" name="Rectangle 10"/>
            <p:cNvSpPr/>
            <p:nvPr/>
          </p:nvSpPr>
          <p:spPr bwMode="auto">
            <a:xfrm>
              <a:off x="2362200" y="7543800"/>
              <a:ext cx="2133600" cy="1447800"/>
            </a:xfrm>
            <a:prstGeom prst="rect">
              <a:avLst/>
            </a:prstGeom>
            <a:noFill/>
            <a:ln w="158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
          <p:nvSpPr>
            <p:cNvPr id="12" name="Rectangle 11"/>
            <p:cNvSpPr/>
            <p:nvPr/>
          </p:nvSpPr>
          <p:spPr bwMode="auto">
            <a:xfrm>
              <a:off x="4495800" y="7543800"/>
              <a:ext cx="2133600" cy="1447800"/>
            </a:xfrm>
            <a:prstGeom prst="rect">
              <a:avLst/>
            </a:prstGeom>
            <a:noFill/>
            <a:ln w="158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cxnSp>
          <p:nvCxnSpPr>
            <p:cNvPr id="15" name="Straight Arrow Connector 14"/>
            <p:cNvCxnSpPr/>
            <p:nvPr/>
          </p:nvCxnSpPr>
          <p:spPr bwMode="auto">
            <a:xfrm>
              <a:off x="2286000" y="8305800"/>
              <a:ext cx="228600" cy="0"/>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16" name="Straight Arrow Connector 15"/>
            <p:cNvCxnSpPr/>
            <p:nvPr/>
          </p:nvCxnSpPr>
          <p:spPr bwMode="auto">
            <a:xfrm>
              <a:off x="4419600" y="8305800"/>
              <a:ext cx="228600" cy="0"/>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grpSp>
      <p:sp>
        <p:nvSpPr>
          <p:cNvPr id="46" name="Rectangle 12"/>
          <p:cNvSpPr>
            <a:spLocks noChangeAspect="1" noChangeArrowheads="1"/>
          </p:cNvSpPr>
          <p:nvPr/>
        </p:nvSpPr>
        <p:spPr bwMode="auto">
          <a:xfrm>
            <a:off x="533400" y="7389912"/>
            <a:ext cx="1287212" cy="153888"/>
          </a:xfrm>
          <a:prstGeom prst="rect">
            <a:avLst/>
          </a:prstGeom>
          <a:noFill/>
          <a:ln w="9525">
            <a:noFill/>
            <a:miter lim="800000"/>
            <a:headEnd/>
            <a:tailEnd/>
          </a:ln>
        </p:spPr>
        <p:txBody>
          <a:bodyPr wrap="none" lIns="0" tIns="0" rIns="0" bIns="0">
            <a:spAutoFit/>
          </a:bodyPr>
          <a:lstStyle/>
          <a:p>
            <a:r>
              <a:rPr lang="en-US" sz="1000" u="none" dirty="0" smtClean="0">
                <a:solidFill>
                  <a:srgbClr val="000000"/>
                </a:solidFill>
              </a:rPr>
              <a:t>UPLOADED AT CTCP</a:t>
            </a:r>
            <a:endParaRPr lang="en-US" sz="1000" u="none" dirty="0"/>
          </a:p>
        </p:txBody>
      </p:sp>
      <p:sp>
        <p:nvSpPr>
          <p:cNvPr id="47" name="Rectangle 12"/>
          <p:cNvSpPr>
            <a:spLocks noChangeAspect="1" noChangeArrowheads="1"/>
          </p:cNvSpPr>
          <p:nvPr/>
        </p:nvSpPr>
        <p:spPr bwMode="auto">
          <a:xfrm>
            <a:off x="2568761" y="7389912"/>
            <a:ext cx="1622239" cy="153888"/>
          </a:xfrm>
          <a:prstGeom prst="rect">
            <a:avLst/>
          </a:prstGeom>
          <a:noFill/>
          <a:ln w="9525">
            <a:noFill/>
            <a:miter lim="800000"/>
            <a:headEnd/>
            <a:tailEnd/>
          </a:ln>
        </p:spPr>
        <p:txBody>
          <a:bodyPr wrap="none" lIns="0" tIns="0" rIns="0" bIns="0">
            <a:spAutoFit/>
          </a:bodyPr>
          <a:lstStyle/>
          <a:p>
            <a:r>
              <a:rPr lang="en-US" sz="1000" dirty="0" smtClean="0">
                <a:solidFill>
                  <a:srgbClr val="000000"/>
                </a:solidFill>
              </a:rPr>
              <a:t>DOWNLOADED AT TROOP</a:t>
            </a:r>
            <a:endParaRPr lang="en-US" sz="1000" u="none" dirty="0"/>
          </a:p>
        </p:txBody>
      </p:sp>
      <p:sp>
        <p:nvSpPr>
          <p:cNvPr id="48" name="Rectangle 47"/>
          <p:cNvSpPr>
            <a:spLocks noChangeAspect="1" noChangeArrowheads="1"/>
          </p:cNvSpPr>
          <p:nvPr/>
        </p:nvSpPr>
        <p:spPr bwMode="auto">
          <a:xfrm>
            <a:off x="4800600" y="7389912"/>
            <a:ext cx="1570943" cy="153888"/>
          </a:xfrm>
          <a:prstGeom prst="rect">
            <a:avLst/>
          </a:prstGeom>
          <a:noFill/>
          <a:ln w="9525">
            <a:noFill/>
            <a:miter lim="800000"/>
            <a:headEnd/>
            <a:tailEnd/>
          </a:ln>
        </p:spPr>
        <p:txBody>
          <a:bodyPr wrap="none" lIns="0" tIns="0" rIns="0" bIns="0">
            <a:spAutoFit/>
          </a:bodyPr>
          <a:lstStyle/>
          <a:p>
            <a:r>
              <a:rPr lang="en-US" sz="1000" u="none" dirty="0" smtClean="0">
                <a:solidFill>
                  <a:srgbClr val="000000"/>
                </a:solidFill>
              </a:rPr>
              <a:t>ANTICIPATED BACKHAUL</a:t>
            </a:r>
            <a:endParaRPr lang="en-US" sz="1000" u="non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Brief Format</a:t>
            </a:r>
            <a:endParaRPr lang="en-US" dirty="0"/>
          </a:p>
        </p:txBody>
      </p:sp>
      <p:sp>
        <p:nvSpPr>
          <p:cNvPr id="3" name="Text Box 144"/>
          <p:cNvSpPr txBox="1">
            <a:spLocks noChangeArrowheads="1"/>
          </p:cNvSpPr>
          <p:nvPr/>
        </p:nvSpPr>
        <p:spPr bwMode="auto">
          <a:xfrm>
            <a:off x="152400" y="890587"/>
            <a:ext cx="6553200" cy="2462213"/>
          </a:xfrm>
          <a:prstGeom prst="rect">
            <a:avLst/>
          </a:prstGeom>
          <a:noFill/>
          <a:ln w="9525">
            <a:solidFill>
              <a:schemeClr val="tx1"/>
            </a:solidFill>
            <a:miter lim="800000"/>
            <a:headEnd/>
            <a:tailEnd/>
          </a:ln>
        </p:spPr>
        <p:txBody>
          <a:bodyPr>
            <a:spAutoFit/>
          </a:bodyPr>
          <a:lstStyle/>
          <a:p>
            <a:r>
              <a:rPr lang="en-US" sz="1100" dirty="0"/>
              <a:t>Used to confirm information on a mission to  next higher level Commander</a:t>
            </a:r>
          </a:p>
          <a:p>
            <a:pPr lvl="1">
              <a:buFontTx/>
              <a:buChar char="•"/>
            </a:pPr>
            <a:r>
              <a:rPr lang="en-US" sz="1100" b="0" u="none" dirty="0"/>
              <a:t>Used to </a:t>
            </a:r>
            <a:r>
              <a:rPr lang="en-US" sz="1100" b="0" u="none" dirty="0" smtClean="0"/>
              <a:t>back brief </a:t>
            </a:r>
            <a:r>
              <a:rPr lang="en-US" sz="1100" b="0" u="none" dirty="0"/>
              <a:t>next higher level commander of </a:t>
            </a:r>
            <a:r>
              <a:rPr lang="en-US" sz="1100" b="0" u="none" dirty="0" smtClean="0"/>
              <a:t>platoon mission </a:t>
            </a:r>
            <a:r>
              <a:rPr lang="en-US" sz="1100" b="0" u="none" dirty="0"/>
              <a:t>analysis and mission information you will provide to subordinate units.</a:t>
            </a:r>
          </a:p>
          <a:p>
            <a:pPr lvl="1">
              <a:buFontTx/>
              <a:buChar char="•"/>
            </a:pPr>
            <a:r>
              <a:rPr lang="en-US" sz="1100" b="0" u="none" dirty="0"/>
              <a:t>May be verbal or digital, face to face, or via radio/telephone</a:t>
            </a:r>
          </a:p>
          <a:p>
            <a:pPr>
              <a:buFontTx/>
              <a:buChar char="•"/>
            </a:pPr>
            <a:endParaRPr lang="en-US" sz="1100" b="0" u="none" dirty="0"/>
          </a:p>
          <a:p>
            <a:r>
              <a:rPr lang="en-US" sz="1100" u="none" dirty="0"/>
              <a:t>Consists of:</a:t>
            </a:r>
          </a:p>
          <a:p>
            <a:pPr>
              <a:buFontTx/>
              <a:buChar char="•"/>
            </a:pPr>
            <a:r>
              <a:rPr lang="en-US" sz="1100" b="0" u="none" dirty="0"/>
              <a:t>Task Organization</a:t>
            </a:r>
          </a:p>
          <a:p>
            <a:pPr>
              <a:buFontTx/>
              <a:buChar char="•"/>
            </a:pPr>
            <a:r>
              <a:rPr lang="en-US" sz="1100" b="0" u="none" dirty="0"/>
              <a:t>Your Mission</a:t>
            </a:r>
          </a:p>
          <a:p>
            <a:pPr>
              <a:buFontTx/>
              <a:buChar char="•"/>
            </a:pPr>
            <a:r>
              <a:rPr lang="en-US" sz="1100" b="0" u="none" dirty="0"/>
              <a:t>Your Commanders Intent</a:t>
            </a:r>
          </a:p>
          <a:p>
            <a:pPr>
              <a:buFontTx/>
              <a:buChar char="•"/>
            </a:pPr>
            <a:r>
              <a:rPr lang="en-US" sz="1100" b="0" u="none" dirty="0"/>
              <a:t>Concept of the Operation/Scheme of Maneuver</a:t>
            </a:r>
          </a:p>
          <a:p>
            <a:pPr>
              <a:buFontTx/>
              <a:buChar char="•"/>
            </a:pPr>
            <a:r>
              <a:rPr lang="en-US" sz="1100" b="0" u="none" dirty="0"/>
              <a:t>Troop to Tasks (Specified tasks to subordinate units)</a:t>
            </a:r>
          </a:p>
          <a:p>
            <a:pPr>
              <a:buFontTx/>
              <a:buChar char="•"/>
            </a:pPr>
            <a:r>
              <a:rPr lang="en-US" sz="1100" b="0" u="none" dirty="0"/>
              <a:t>Anticipated decision points</a:t>
            </a:r>
          </a:p>
          <a:p>
            <a:pPr>
              <a:buFontTx/>
              <a:buChar char="•"/>
            </a:pPr>
            <a:r>
              <a:rPr lang="en-US" sz="1100" b="0" u="none" dirty="0" smtClean="0"/>
              <a:t>Concerns</a:t>
            </a:r>
          </a:p>
          <a:p>
            <a:pPr>
              <a:buFontTx/>
              <a:buChar char="•"/>
            </a:pPr>
            <a:r>
              <a:rPr lang="en-US" sz="1100" b="0" u="none" dirty="0" smtClean="0"/>
              <a:t> Class of Supply/Load Plan Management</a:t>
            </a:r>
            <a:endParaRPr lang="en-US" sz="1100" b="0" u="none" dirty="0"/>
          </a:p>
        </p:txBody>
      </p:sp>
      <p:sp>
        <p:nvSpPr>
          <p:cNvPr id="4" name="Text Box 145"/>
          <p:cNvSpPr txBox="1">
            <a:spLocks noChangeArrowheads="1"/>
          </p:cNvSpPr>
          <p:nvPr/>
        </p:nvSpPr>
        <p:spPr bwMode="auto">
          <a:xfrm>
            <a:off x="2830513" y="3306763"/>
            <a:ext cx="1148071" cy="261610"/>
          </a:xfrm>
          <a:prstGeom prst="rect">
            <a:avLst/>
          </a:prstGeom>
          <a:noFill/>
          <a:ln w="9525">
            <a:noFill/>
            <a:miter lim="800000"/>
            <a:headEnd/>
            <a:tailEnd/>
          </a:ln>
        </p:spPr>
        <p:txBody>
          <a:bodyPr wrap="none">
            <a:spAutoFit/>
          </a:bodyPr>
          <a:lstStyle/>
          <a:p>
            <a:r>
              <a:rPr lang="en-US" sz="1100" dirty="0"/>
              <a:t>Sample Format</a:t>
            </a:r>
          </a:p>
        </p:txBody>
      </p:sp>
      <p:grpSp>
        <p:nvGrpSpPr>
          <p:cNvPr id="5" name="Group 4"/>
          <p:cNvGrpSpPr/>
          <p:nvPr/>
        </p:nvGrpSpPr>
        <p:grpSpPr>
          <a:xfrm>
            <a:off x="180134" y="3505200"/>
            <a:ext cx="6531817" cy="5486400"/>
            <a:chOff x="180134" y="3352333"/>
            <a:chExt cx="6531817" cy="5639267"/>
          </a:xfrm>
        </p:grpSpPr>
        <p:grpSp>
          <p:nvGrpSpPr>
            <p:cNvPr id="6" name="Group 3"/>
            <p:cNvGrpSpPr>
              <a:grpSpLocks noChangeAspect="1"/>
            </p:cNvGrpSpPr>
            <p:nvPr/>
          </p:nvGrpSpPr>
          <p:grpSpPr bwMode="auto">
            <a:xfrm>
              <a:off x="180134" y="3352333"/>
              <a:ext cx="6531817" cy="4039068"/>
              <a:chOff x="164" y="671"/>
              <a:chExt cx="5379" cy="3327"/>
            </a:xfrm>
          </p:grpSpPr>
          <p:sp>
            <p:nvSpPr>
              <p:cNvPr id="16" name="AutoShape 4"/>
              <p:cNvSpPr>
                <a:spLocks noChangeAspect="1" noChangeArrowheads="1" noTextEdit="1"/>
              </p:cNvSpPr>
              <p:nvPr/>
            </p:nvSpPr>
            <p:spPr bwMode="auto">
              <a:xfrm>
                <a:off x="226" y="696"/>
                <a:ext cx="5312" cy="3297"/>
              </a:xfrm>
              <a:prstGeom prst="rect">
                <a:avLst/>
              </a:prstGeom>
              <a:noFill/>
              <a:ln w="9525">
                <a:noFill/>
                <a:miter lim="800000"/>
                <a:headEnd/>
                <a:tailEnd/>
              </a:ln>
            </p:spPr>
            <p:txBody>
              <a:bodyPr/>
              <a:lstStyle/>
              <a:p>
                <a:endParaRPr lang="en-US" sz="1000"/>
              </a:p>
            </p:txBody>
          </p:sp>
          <p:sp>
            <p:nvSpPr>
              <p:cNvPr id="17" name="Rectangle 5"/>
              <p:cNvSpPr>
                <a:spLocks noChangeArrowheads="1"/>
              </p:cNvSpPr>
              <p:nvPr/>
            </p:nvSpPr>
            <p:spPr bwMode="auto">
              <a:xfrm>
                <a:off x="226" y="696"/>
                <a:ext cx="5312" cy="110"/>
              </a:xfrm>
              <a:prstGeom prst="rect">
                <a:avLst/>
              </a:prstGeom>
              <a:solidFill>
                <a:srgbClr val="C0C0C0"/>
              </a:solidFill>
              <a:ln w="9525">
                <a:noFill/>
                <a:miter lim="800000"/>
                <a:headEnd/>
                <a:tailEnd/>
              </a:ln>
            </p:spPr>
            <p:txBody>
              <a:bodyPr/>
              <a:lstStyle/>
              <a:p>
                <a:endParaRPr lang="en-US" sz="1000" u="none"/>
              </a:p>
            </p:txBody>
          </p:sp>
          <p:sp>
            <p:nvSpPr>
              <p:cNvPr id="18" name="Rectangle 6"/>
              <p:cNvSpPr>
                <a:spLocks noChangeArrowheads="1"/>
              </p:cNvSpPr>
              <p:nvPr/>
            </p:nvSpPr>
            <p:spPr bwMode="auto">
              <a:xfrm>
                <a:off x="2879" y="1375"/>
                <a:ext cx="2659" cy="106"/>
              </a:xfrm>
              <a:prstGeom prst="rect">
                <a:avLst/>
              </a:prstGeom>
              <a:solidFill>
                <a:srgbClr val="C0C0C0"/>
              </a:solidFill>
              <a:ln w="9525">
                <a:noFill/>
                <a:miter lim="800000"/>
                <a:headEnd/>
                <a:tailEnd/>
              </a:ln>
            </p:spPr>
            <p:txBody>
              <a:bodyPr/>
              <a:lstStyle/>
              <a:p>
                <a:endParaRPr lang="en-US" sz="1000" u="none"/>
              </a:p>
            </p:txBody>
          </p:sp>
          <p:sp>
            <p:nvSpPr>
              <p:cNvPr id="19" name="Rectangle 7"/>
              <p:cNvSpPr>
                <a:spLocks noChangeArrowheads="1"/>
              </p:cNvSpPr>
              <p:nvPr/>
            </p:nvSpPr>
            <p:spPr bwMode="auto">
              <a:xfrm>
                <a:off x="2879" y="2045"/>
                <a:ext cx="2659" cy="106"/>
              </a:xfrm>
              <a:prstGeom prst="rect">
                <a:avLst/>
              </a:prstGeom>
              <a:solidFill>
                <a:srgbClr val="C0C0C0"/>
              </a:solidFill>
              <a:ln w="9525">
                <a:noFill/>
                <a:miter lim="800000"/>
                <a:headEnd/>
                <a:tailEnd/>
              </a:ln>
            </p:spPr>
            <p:txBody>
              <a:bodyPr/>
              <a:lstStyle/>
              <a:p>
                <a:endParaRPr lang="en-US" sz="1000" u="none"/>
              </a:p>
            </p:txBody>
          </p:sp>
          <p:sp>
            <p:nvSpPr>
              <p:cNvPr id="20" name="Rectangle 8"/>
              <p:cNvSpPr>
                <a:spLocks noChangeArrowheads="1"/>
              </p:cNvSpPr>
              <p:nvPr/>
            </p:nvSpPr>
            <p:spPr bwMode="auto">
              <a:xfrm>
                <a:off x="226" y="2639"/>
                <a:ext cx="5312" cy="105"/>
              </a:xfrm>
              <a:prstGeom prst="rect">
                <a:avLst/>
              </a:prstGeom>
              <a:solidFill>
                <a:srgbClr val="C0C0C0"/>
              </a:solidFill>
              <a:ln w="9525">
                <a:noFill/>
                <a:miter lim="800000"/>
                <a:headEnd/>
                <a:tailEnd/>
              </a:ln>
            </p:spPr>
            <p:txBody>
              <a:bodyPr/>
              <a:lstStyle/>
              <a:p>
                <a:endParaRPr lang="en-US" sz="1000" u="none"/>
              </a:p>
            </p:txBody>
          </p:sp>
          <p:sp>
            <p:nvSpPr>
              <p:cNvPr id="21" name="Rectangle 9"/>
              <p:cNvSpPr>
                <a:spLocks noChangeArrowheads="1"/>
              </p:cNvSpPr>
              <p:nvPr/>
            </p:nvSpPr>
            <p:spPr bwMode="auto">
              <a:xfrm>
                <a:off x="2879" y="3313"/>
                <a:ext cx="2659" cy="106"/>
              </a:xfrm>
              <a:prstGeom prst="rect">
                <a:avLst/>
              </a:prstGeom>
              <a:solidFill>
                <a:srgbClr val="C0C0C0"/>
              </a:solidFill>
              <a:ln w="9525">
                <a:noFill/>
                <a:miter lim="800000"/>
                <a:headEnd/>
                <a:tailEnd/>
              </a:ln>
            </p:spPr>
            <p:txBody>
              <a:bodyPr/>
              <a:lstStyle/>
              <a:p>
                <a:endParaRPr lang="en-US" sz="1000" u="none"/>
              </a:p>
            </p:txBody>
          </p:sp>
          <p:sp>
            <p:nvSpPr>
              <p:cNvPr id="22" name="Rectangle 10"/>
              <p:cNvSpPr>
                <a:spLocks noChangeArrowheads="1"/>
              </p:cNvSpPr>
              <p:nvPr/>
            </p:nvSpPr>
            <p:spPr bwMode="auto">
              <a:xfrm>
                <a:off x="247" y="671"/>
                <a:ext cx="853" cy="130"/>
              </a:xfrm>
              <a:prstGeom prst="rect">
                <a:avLst/>
              </a:prstGeom>
              <a:noFill/>
              <a:ln w="9525">
                <a:noFill/>
                <a:miter lim="800000"/>
                <a:headEnd/>
                <a:tailEnd/>
              </a:ln>
            </p:spPr>
            <p:txBody>
              <a:bodyPr wrap="none" lIns="0" tIns="0" rIns="0" bIns="0">
                <a:spAutoFit/>
              </a:bodyPr>
              <a:lstStyle/>
              <a:p>
                <a:r>
                  <a:rPr lang="en-US" sz="1000" u="none" dirty="0">
                    <a:solidFill>
                      <a:srgbClr val="000000"/>
                    </a:solidFill>
                  </a:rPr>
                  <a:t>Task Organization</a:t>
                </a:r>
                <a:endParaRPr lang="en-US" sz="1000" u="none" dirty="0"/>
              </a:p>
            </p:txBody>
          </p:sp>
          <p:sp>
            <p:nvSpPr>
              <p:cNvPr id="23" name="Rectangle 11"/>
              <p:cNvSpPr>
                <a:spLocks noChangeArrowheads="1"/>
              </p:cNvSpPr>
              <p:nvPr/>
            </p:nvSpPr>
            <p:spPr bwMode="auto">
              <a:xfrm>
                <a:off x="2900" y="671"/>
                <a:ext cx="358" cy="130"/>
              </a:xfrm>
              <a:prstGeom prst="rect">
                <a:avLst/>
              </a:prstGeom>
              <a:noFill/>
              <a:ln w="9525">
                <a:noFill/>
                <a:miter lim="800000"/>
                <a:headEnd/>
                <a:tailEnd/>
              </a:ln>
            </p:spPr>
            <p:txBody>
              <a:bodyPr wrap="none" lIns="0" tIns="0" rIns="0" bIns="0">
                <a:spAutoFit/>
              </a:bodyPr>
              <a:lstStyle/>
              <a:p>
                <a:r>
                  <a:rPr lang="en-US" sz="1000" u="none">
                    <a:solidFill>
                      <a:srgbClr val="000000"/>
                    </a:solidFill>
                  </a:rPr>
                  <a:t>Mission</a:t>
                </a:r>
                <a:endParaRPr lang="en-US" sz="1000" u="none"/>
              </a:p>
            </p:txBody>
          </p:sp>
          <p:sp>
            <p:nvSpPr>
              <p:cNvPr id="24" name="Rectangle 12"/>
              <p:cNvSpPr>
                <a:spLocks noChangeArrowheads="1"/>
              </p:cNvSpPr>
              <p:nvPr/>
            </p:nvSpPr>
            <p:spPr bwMode="auto">
              <a:xfrm>
                <a:off x="2902" y="1351"/>
                <a:ext cx="391" cy="130"/>
              </a:xfrm>
              <a:prstGeom prst="rect">
                <a:avLst/>
              </a:prstGeom>
              <a:noFill/>
              <a:ln w="9525">
                <a:noFill/>
                <a:miter lim="800000"/>
                <a:headEnd/>
                <a:tailEnd/>
              </a:ln>
            </p:spPr>
            <p:txBody>
              <a:bodyPr wrap="none" lIns="0" tIns="0" rIns="0" bIns="0">
                <a:spAutoFit/>
              </a:bodyPr>
              <a:lstStyle/>
              <a:p>
                <a:r>
                  <a:rPr lang="en-US" sz="1000" u="none">
                    <a:solidFill>
                      <a:srgbClr val="000000"/>
                    </a:solidFill>
                  </a:rPr>
                  <a:t>Concept</a:t>
                </a:r>
                <a:endParaRPr lang="en-US" sz="1000" u="none"/>
              </a:p>
            </p:txBody>
          </p:sp>
          <p:sp>
            <p:nvSpPr>
              <p:cNvPr id="25" name="Rectangle 13"/>
              <p:cNvSpPr>
                <a:spLocks noChangeArrowheads="1"/>
              </p:cNvSpPr>
              <p:nvPr/>
            </p:nvSpPr>
            <p:spPr bwMode="auto">
              <a:xfrm>
                <a:off x="2903" y="2052"/>
                <a:ext cx="701" cy="130"/>
              </a:xfrm>
              <a:prstGeom prst="rect">
                <a:avLst/>
              </a:prstGeom>
              <a:noFill/>
              <a:ln w="9525">
                <a:noFill/>
                <a:miter lim="800000"/>
                <a:headEnd/>
                <a:tailEnd/>
              </a:ln>
            </p:spPr>
            <p:txBody>
              <a:bodyPr wrap="none" lIns="0" tIns="0" rIns="0" bIns="0">
                <a:spAutoFit/>
              </a:bodyPr>
              <a:lstStyle/>
              <a:p>
                <a:r>
                  <a:rPr lang="en-US" sz="1000" u="none">
                    <a:solidFill>
                      <a:srgbClr val="000000"/>
                    </a:solidFill>
                  </a:rPr>
                  <a:t>Troops to Task</a:t>
                </a:r>
                <a:endParaRPr lang="en-US" sz="1000" u="none"/>
              </a:p>
            </p:txBody>
          </p:sp>
          <p:sp>
            <p:nvSpPr>
              <p:cNvPr id="26" name="Rectangle 14"/>
              <p:cNvSpPr>
                <a:spLocks noChangeArrowheads="1"/>
              </p:cNvSpPr>
              <p:nvPr/>
            </p:nvSpPr>
            <p:spPr bwMode="auto">
              <a:xfrm>
                <a:off x="248" y="2617"/>
                <a:ext cx="261" cy="130"/>
              </a:xfrm>
              <a:prstGeom prst="rect">
                <a:avLst/>
              </a:prstGeom>
              <a:noFill/>
              <a:ln w="9525">
                <a:noFill/>
                <a:miter lim="800000"/>
                <a:headEnd/>
                <a:tailEnd/>
              </a:ln>
            </p:spPr>
            <p:txBody>
              <a:bodyPr wrap="none" lIns="0" tIns="0" rIns="0" bIns="0">
                <a:spAutoFit/>
              </a:bodyPr>
              <a:lstStyle/>
              <a:p>
                <a:r>
                  <a:rPr lang="en-US" sz="1000" u="none" dirty="0">
                    <a:solidFill>
                      <a:srgbClr val="000000"/>
                    </a:solidFill>
                  </a:rPr>
                  <a:t>Intent</a:t>
                </a:r>
                <a:endParaRPr lang="en-US" sz="1000" u="none" dirty="0"/>
              </a:p>
            </p:txBody>
          </p:sp>
          <p:sp>
            <p:nvSpPr>
              <p:cNvPr id="27" name="Rectangle 15"/>
              <p:cNvSpPr>
                <a:spLocks noChangeArrowheads="1"/>
              </p:cNvSpPr>
              <p:nvPr/>
            </p:nvSpPr>
            <p:spPr bwMode="auto">
              <a:xfrm>
                <a:off x="2901" y="2617"/>
                <a:ext cx="1005" cy="130"/>
              </a:xfrm>
              <a:prstGeom prst="rect">
                <a:avLst/>
              </a:prstGeom>
              <a:noFill/>
              <a:ln w="9525">
                <a:noFill/>
                <a:miter lim="800000"/>
                <a:headEnd/>
                <a:tailEnd/>
              </a:ln>
            </p:spPr>
            <p:txBody>
              <a:bodyPr wrap="none" lIns="0" tIns="0" rIns="0" bIns="0">
                <a:spAutoFit/>
              </a:bodyPr>
              <a:lstStyle/>
              <a:p>
                <a:r>
                  <a:rPr lang="en-US" sz="1000" u="none" dirty="0">
                    <a:solidFill>
                      <a:srgbClr val="000000"/>
                    </a:solidFill>
                  </a:rPr>
                  <a:t>Anticipated Decisions</a:t>
                </a:r>
                <a:endParaRPr lang="en-US" sz="1000" u="none" dirty="0"/>
              </a:p>
            </p:txBody>
          </p:sp>
          <p:sp>
            <p:nvSpPr>
              <p:cNvPr id="28" name="Rectangle 16"/>
              <p:cNvSpPr>
                <a:spLocks noChangeArrowheads="1"/>
              </p:cNvSpPr>
              <p:nvPr/>
            </p:nvSpPr>
            <p:spPr bwMode="auto">
              <a:xfrm>
                <a:off x="2902" y="3308"/>
                <a:ext cx="450" cy="130"/>
              </a:xfrm>
              <a:prstGeom prst="rect">
                <a:avLst/>
              </a:prstGeom>
              <a:noFill/>
              <a:ln w="9525">
                <a:noFill/>
                <a:miter lim="800000"/>
                <a:headEnd/>
                <a:tailEnd/>
              </a:ln>
            </p:spPr>
            <p:txBody>
              <a:bodyPr wrap="none" lIns="0" tIns="0" rIns="0" bIns="0">
                <a:spAutoFit/>
              </a:bodyPr>
              <a:lstStyle/>
              <a:p>
                <a:r>
                  <a:rPr lang="en-US" sz="1000" u="none" dirty="0">
                    <a:solidFill>
                      <a:srgbClr val="000000"/>
                    </a:solidFill>
                  </a:rPr>
                  <a:t>Concerns</a:t>
                </a:r>
                <a:endParaRPr lang="en-US" sz="1000" u="none" dirty="0"/>
              </a:p>
            </p:txBody>
          </p:sp>
          <p:sp>
            <p:nvSpPr>
              <p:cNvPr id="29" name="Rectangle 17"/>
              <p:cNvSpPr>
                <a:spLocks noChangeArrowheads="1"/>
              </p:cNvSpPr>
              <p:nvPr/>
            </p:nvSpPr>
            <p:spPr bwMode="auto">
              <a:xfrm>
                <a:off x="164" y="2554"/>
                <a:ext cx="127" cy="0"/>
              </a:xfrm>
              <a:prstGeom prst="rect">
                <a:avLst/>
              </a:prstGeom>
              <a:noFill/>
              <a:ln w="9525">
                <a:noFill/>
                <a:miter lim="800000"/>
                <a:headEnd/>
                <a:tailEnd/>
              </a:ln>
            </p:spPr>
            <p:txBody>
              <a:bodyPr vert="eaVert" wrap="none" lIns="0" tIns="0" rIns="0" bIns="0">
                <a:spAutoFit/>
              </a:bodyPr>
              <a:lstStyle/>
              <a:p>
                <a:endParaRPr lang="en-US" sz="1000" u="none"/>
              </a:p>
            </p:txBody>
          </p:sp>
          <p:sp>
            <p:nvSpPr>
              <p:cNvPr id="30" name="Rectangle 18"/>
              <p:cNvSpPr>
                <a:spLocks noChangeArrowheads="1"/>
              </p:cNvSpPr>
              <p:nvPr/>
            </p:nvSpPr>
            <p:spPr bwMode="auto">
              <a:xfrm>
                <a:off x="165" y="3903"/>
                <a:ext cx="127" cy="0"/>
              </a:xfrm>
              <a:prstGeom prst="rect">
                <a:avLst/>
              </a:prstGeom>
              <a:noFill/>
              <a:ln w="9525">
                <a:noFill/>
                <a:miter lim="800000"/>
                <a:headEnd/>
                <a:tailEnd/>
              </a:ln>
            </p:spPr>
            <p:txBody>
              <a:bodyPr vert="eaVert" wrap="none" lIns="0" tIns="0" rIns="0" bIns="0">
                <a:spAutoFit/>
              </a:bodyPr>
              <a:lstStyle/>
              <a:p>
                <a:endParaRPr lang="en-US" sz="1000" u="none"/>
              </a:p>
            </p:txBody>
          </p:sp>
          <p:sp>
            <p:nvSpPr>
              <p:cNvPr id="31" name="Rectangle 19"/>
              <p:cNvSpPr>
                <a:spLocks noChangeArrowheads="1"/>
              </p:cNvSpPr>
              <p:nvPr/>
            </p:nvSpPr>
            <p:spPr bwMode="auto">
              <a:xfrm>
                <a:off x="2817" y="1959"/>
                <a:ext cx="127" cy="0"/>
              </a:xfrm>
              <a:prstGeom prst="rect">
                <a:avLst/>
              </a:prstGeom>
              <a:noFill/>
              <a:ln w="9525">
                <a:noFill/>
                <a:miter lim="800000"/>
                <a:headEnd/>
                <a:tailEnd/>
              </a:ln>
            </p:spPr>
            <p:txBody>
              <a:bodyPr vert="eaVert" wrap="none" lIns="0" tIns="0" rIns="0" bIns="0">
                <a:spAutoFit/>
              </a:bodyPr>
              <a:lstStyle/>
              <a:p>
                <a:endParaRPr lang="en-US" sz="1000" u="none"/>
              </a:p>
            </p:txBody>
          </p:sp>
          <p:sp>
            <p:nvSpPr>
              <p:cNvPr id="32" name="Rectangle 20"/>
              <p:cNvSpPr>
                <a:spLocks noChangeArrowheads="1"/>
              </p:cNvSpPr>
              <p:nvPr/>
            </p:nvSpPr>
            <p:spPr bwMode="auto">
              <a:xfrm>
                <a:off x="2817" y="2554"/>
                <a:ext cx="127" cy="0"/>
              </a:xfrm>
              <a:prstGeom prst="rect">
                <a:avLst/>
              </a:prstGeom>
              <a:noFill/>
              <a:ln w="9525">
                <a:noFill/>
                <a:miter lim="800000"/>
                <a:headEnd/>
                <a:tailEnd/>
              </a:ln>
            </p:spPr>
            <p:txBody>
              <a:bodyPr vert="eaVert" wrap="none" lIns="0" tIns="0" rIns="0" bIns="0">
                <a:spAutoFit/>
              </a:bodyPr>
              <a:lstStyle/>
              <a:p>
                <a:endParaRPr lang="en-US" sz="1000" u="none"/>
              </a:p>
            </p:txBody>
          </p:sp>
          <p:sp>
            <p:nvSpPr>
              <p:cNvPr id="33" name="Rectangle 21"/>
              <p:cNvSpPr>
                <a:spLocks noChangeArrowheads="1"/>
              </p:cNvSpPr>
              <p:nvPr/>
            </p:nvSpPr>
            <p:spPr bwMode="auto">
              <a:xfrm>
                <a:off x="2817" y="3904"/>
                <a:ext cx="127" cy="0"/>
              </a:xfrm>
              <a:prstGeom prst="rect">
                <a:avLst/>
              </a:prstGeom>
              <a:noFill/>
              <a:ln w="9525">
                <a:noFill/>
                <a:miter lim="800000"/>
                <a:headEnd/>
                <a:tailEnd/>
              </a:ln>
            </p:spPr>
            <p:txBody>
              <a:bodyPr vert="eaVert" wrap="none" lIns="0" tIns="0" rIns="0" bIns="0">
                <a:spAutoFit/>
              </a:bodyPr>
              <a:lstStyle/>
              <a:p>
                <a:endParaRPr lang="en-US" sz="1000" u="none"/>
              </a:p>
            </p:txBody>
          </p:sp>
          <p:sp>
            <p:nvSpPr>
              <p:cNvPr id="34" name="Rectangle 22"/>
              <p:cNvSpPr>
                <a:spLocks noChangeArrowheads="1"/>
              </p:cNvSpPr>
              <p:nvPr/>
            </p:nvSpPr>
            <p:spPr bwMode="auto">
              <a:xfrm>
                <a:off x="2817" y="3229"/>
                <a:ext cx="127" cy="0"/>
              </a:xfrm>
              <a:prstGeom prst="rect">
                <a:avLst/>
              </a:prstGeom>
              <a:noFill/>
              <a:ln w="9525">
                <a:noFill/>
                <a:miter lim="800000"/>
                <a:headEnd/>
                <a:tailEnd/>
              </a:ln>
            </p:spPr>
            <p:txBody>
              <a:bodyPr vert="eaVert" wrap="none" lIns="0" tIns="0" rIns="0" bIns="0">
                <a:spAutoFit/>
              </a:bodyPr>
              <a:lstStyle/>
              <a:p>
                <a:endParaRPr lang="en-US" sz="1000" u="none"/>
              </a:p>
            </p:txBody>
          </p:sp>
          <p:sp>
            <p:nvSpPr>
              <p:cNvPr id="35" name="Rectangle 23"/>
              <p:cNvSpPr>
                <a:spLocks noChangeArrowheads="1"/>
              </p:cNvSpPr>
              <p:nvPr/>
            </p:nvSpPr>
            <p:spPr bwMode="auto">
              <a:xfrm>
                <a:off x="2817" y="1290"/>
                <a:ext cx="127" cy="0"/>
              </a:xfrm>
              <a:prstGeom prst="rect">
                <a:avLst/>
              </a:prstGeom>
              <a:noFill/>
              <a:ln w="9525">
                <a:noFill/>
                <a:miter lim="800000"/>
                <a:headEnd/>
                <a:tailEnd/>
              </a:ln>
            </p:spPr>
            <p:txBody>
              <a:bodyPr vert="eaVert" wrap="none" lIns="0" tIns="0" rIns="0" bIns="0">
                <a:spAutoFit/>
              </a:bodyPr>
              <a:lstStyle/>
              <a:p>
                <a:endParaRPr lang="en-US" sz="1000" u="none"/>
              </a:p>
            </p:txBody>
          </p:sp>
          <p:sp>
            <p:nvSpPr>
              <p:cNvPr id="36" name="Line 24"/>
              <p:cNvSpPr>
                <a:spLocks noChangeShapeType="1"/>
              </p:cNvSpPr>
              <p:nvPr/>
            </p:nvSpPr>
            <p:spPr bwMode="auto">
              <a:xfrm flipV="1">
                <a:off x="226" y="696"/>
                <a:ext cx="1" cy="1"/>
              </a:xfrm>
              <a:prstGeom prst="line">
                <a:avLst/>
              </a:prstGeom>
              <a:noFill/>
              <a:ln w="0">
                <a:solidFill>
                  <a:srgbClr val="C0C0C0"/>
                </a:solidFill>
                <a:round/>
                <a:headEnd/>
                <a:tailEnd/>
              </a:ln>
            </p:spPr>
            <p:txBody>
              <a:bodyPr/>
              <a:lstStyle/>
              <a:p>
                <a:endParaRPr lang="en-US" sz="1000"/>
              </a:p>
            </p:txBody>
          </p:sp>
          <p:sp>
            <p:nvSpPr>
              <p:cNvPr id="37" name="Rectangle 25"/>
              <p:cNvSpPr>
                <a:spLocks noChangeArrowheads="1"/>
              </p:cNvSpPr>
              <p:nvPr/>
            </p:nvSpPr>
            <p:spPr bwMode="auto">
              <a:xfrm>
                <a:off x="226" y="691"/>
                <a:ext cx="5" cy="5"/>
              </a:xfrm>
              <a:prstGeom prst="rect">
                <a:avLst/>
              </a:prstGeom>
              <a:solidFill>
                <a:srgbClr val="C0C0C0"/>
              </a:solidFill>
              <a:ln w="9525">
                <a:noFill/>
                <a:miter lim="800000"/>
                <a:headEnd/>
                <a:tailEnd/>
              </a:ln>
            </p:spPr>
            <p:txBody>
              <a:bodyPr/>
              <a:lstStyle/>
              <a:p>
                <a:endParaRPr lang="en-US" sz="1000" u="none"/>
              </a:p>
            </p:txBody>
          </p:sp>
          <p:sp>
            <p:nvSpPr>
              <p:cNvPr id="38" name="Line 26"/>
              <p:cNvSpPr>
                <a:spLocks noChangeShapeType="1"/>
              </p:cNvSpPr>
              <p:nvPr/>
            </p:nvSpPr>
            <p:spPr bwMode="auto">
              <a:xfrm flipV="1">
                <a:off x="2879" y="696"/>
                <a:ext cx="1" cy="1"/>
              </a:xfrm>
              <a:prstGeom prst="line">
                <a:avLst/>
              </a:prstGeom>
              <a:noFill/>
              <a:ln w="0">
                <a:solidFill>
                  <a:srgbClr val="C0C0C0"/>
                </a:solidFill>
                <a:round/>
                <a:headEnd/>
                <a:tailEnd/>
              </a:ln>
            </p:spPr>
            <p:txBody>
              <a:bodyPr/>
              <a:lstStyle/>
              <a:p>
                <a:endParaRPr lang="en-US" sz="1000"/>
              </a:p>
            </p:txBody>
          </p:sp>
          <p:sp>
            <p:nvSpPr>
              <p:cNvPr id="39" name="Rectangle 27"/>
              <p:cNvSpPr>
                <a:spLocks noChangeArrowheads="1"/>
              </p:cNvSpPr>
              <p:nvPr/>
            </p:nvSpPr>
            <p:spPr bwMode="auto">
              <a:xfrm>
                <a:off x="2879" y="691"/>
                <a:ext cx="6" cy="5"/>
              </a:xfrm>
              <a:prstGeom prst="rect">
                <a:avLst/>
              </a:prstGeom>
              <a:solidFill>
                <a:srgbClr val="C0C0C0"/>
              </a:solidFill>
              <a:ln w="9525">
                <a:noFill/>
                <a:miter lim="800000"/>
                <a:headEnd/>
                <a:tailEnd/>
              </a:ln>
            </p:spPr>
            <p:txBody>
              <a:bodyPr/>
              <a:lstStyle/>
              <a:p>
                <a:endParaRPr lang="en-US" sz="1000" u="none"/>
              </a:p>
            </p:txBody>
          </p:sp>
          <p:sp>
            <p:nvSpPr>
              <p:cNvPr id="40" name="Rectangle 28"/>
              <p:cNvSpPr>
                <a:spLocks noChangeArrowheads="1"/>
              </p:cNvSpPr>
              <p:nvPr/>
            </p:nvSpPr>
            <p:spPr bwMode="auto">
              <a:xfrm>
                <a:off x="231" y="691"/>
                <a:ext cx="5307" cy="10"/>
              </a:xfrm>
              <a:prstGeom prst="rect">
                <a:avLst/>
              </a:prstGeom>
              <a:solidFill>
                <a:srgbClr val="000000"/>
              </a:solidFill>
              <a:ln w="9525">
                <a:noFill/>
                <a:miter lim="800000"/>
                <a:headEnd/>
                <a:tailEnd/>
              </a:ln>
            </p:spPr>
            <p:txBody>
              <a:bodyPr/>
              <a:lstStyle/>
              <a:p>
                <a:endParaRPr lang="en-US" sz="1000" u="none"/>
              </a:p>
            </p:txBody>
          </p:sp>
          <p:sp>
            <p:nvSpPr>
              <p:cNvPr id="41" name="Line 29"/>
              <p:cNvSpPr>
                <a:spLocks noChangeShapeType="1"/>
              </p:cNvSpPr>
              <p:nvPr/>
            </p:nvSpPr>
            <p:spPr bwMode="auto">
              <a:xfrm flipV="1">
                <a:off x="5533" y="696"/>
                <a:ext cx="1" cy="1"/>
              </a:xfrm>
              <a:prstGeom prst="line">
                <a:avLst/>
              </a:prstGeom>
              <a:noFill/>
              <a:ln w="0">
                <a:solidFill>
                  <a:srgbClr val="C0C0C0"/>
                </a:solidFill>
                <a:round/>
                <a:headEnd/>
                <a:tailEnd/>
              </a:ln>
            </p:spPr>
            <p:txBody>
              <a:bodyPr/>
              <a:lstStyle/>
              <a:p>
                <a:endParaRPr lang="en-US" sz="1000"/>
              </a:p>
            </p:txBody>
          </p:sp>
          <p:sp>
            <p:nvSpPr>
              <p:cNvPr id="42" name="Rectangle 30"/>
              <p:cNvSpPr>
                <a:spLocks noChangeArrowheads="1"/>
              </p:cNvSpPr>
              <p:nvPr/>
            </p:nvSpPr>
            <p:spPr bwMode="auto">
              <a:xfrm>
                <a:off x="5533" y="691"/>
                <a:ext cx="5" cy="5"/>
              </a:xfrm>
              <a:prstGeom prst="rect">
                <a:avLst/>
              </a:prstGeom>
              <a:solidFill>
                <a:srgbClr val="C0C0C0"/>
              </a:solidFill>
              <a:ln w="9525">
                <a:noFill/>
                <a:miter lim="800000"/>
                <a:headEnd/>
                <a:tailEnd/>
              </a:ln>
            </p:spPr>
            <p:txBody>
              <a:bodyPr/>
              <a:lstStyle/>
              <a:p>
                <a:endParaRPr lang="en-US" sz="1000" u="none"/>
              </a:p>
            </p:txBody>
          </p:sp>
          <p:sp>
            <p:nvSpPr>
              <p:cNvPr id="43" name="Rectangle 31"/>
              <p:cNvSpPr>
                <a:spLocks noChangeArrowheads="1"/>
              </p:cNvSpPr>
              <p:nvPr/>
            </p:nvSpPr>
            <p:spPr bwMode="auto">
              <a:xfrm>
                <a:off x="231" y="796"/>
                <a:ext cx="5307" cy="10"/>
              </a:xfrm>
              <a:prstGeom prst="rect">
                <a:avLst/>
              </a:prstGeom>
              <a:solidFill>
                <a:srgbClr val="000000"/>
              </a:solidFill>
              <a:ln w="9525">
                <a:noFill/>
                <a:miter lim="800000"/>
                <a:headEnd/>
                <a:tailEnd/>
              </a:ln>
            </p:spPr>
            <p:txBody>
              <a:bodyPr/>
              <a:lstStyle/>
              <a:p>
                <a:endParaRPr lang="en-US" sz="1000" u="none"/>
              </a:p>
            </p:txBody>
          </p:sp>
          <p:sp>
            <p:nvSpPr>
              <p:cNvPr id="44" name="Rectangle 32"/>
              <p:cNvSpPr>
                <a:spLocks noChangeArrowheads="1"/>
              </p:cNvSpPr>
              <p:nvPr/>
            </p:nvSpPr>
            <p:spPr bwMode="auto">
              <a:xfrm>
                <a:off x="2885" y="1371"/>
                <a:ext cx="2653" cy="9"/>
              </a:xfrm>
              <a:prstGeom prst="rect">
                <a:avLst/>
              </a:prstGeom>
              <a:solidFill>
                <a:srgbClr val="000000"/>
              </a:solidFill>
              <a:ln w="9525">
                <a:noFill/>
                <a:miter lim="800000"/>
                <a:headEnd/>
                <a:tailEnd/>
              </a:ln>
            </p:spPr>
            <p:txBody>
              <a:bodyPr/>
              <a:lstStyle/>
              <a:p>
                <a:endParaRPr lang="en-US" sz="1000" u="none"/>
              </a:p>
            </p:txBody>
          </p:sp>
          <p:sp>
            <p:nvSpPr>
              <p:cNvPr id="45" name="Rectangle 33"/>
              <p:cNvSpPr>
                <a:spLocks noChangeArrowheads="1"/>
              </p:cNvSpPr>
              <p:nvPr/>
            </p:nvSpPr>
            <p:spPr bwMode="auto">
              <a:xfrm>
                <a:off x="2874" y="701"/>
                <a:ext cx="11" cy="780"/>
              </a:xfrm>
              <a:prstGeom prst="rect">
                <a:avLst/>
              </a:prstGeom>
              <a:solidFill>
                <a:srgbClr val="000000"/>
              </a:solidFill>
              <a:ln w="9525">
                <a:noFill/>
                <a:miter lim="800000"/>
                <a:headEnd/>
                <a:tailEnd/>
              </a:ln>
            </p:spPr>
            <p:txBody>
              <a:bodyPr/>
              <a:lstStyle/>
              <a:p>
                <a:endParaRPr lang="en-US" sz="1000" u="none"/>
              </a:p>
            </p:txBody>
          </p:sp>
          <p:sp>
            <p:nvSpPr>
              <p:cNvPr id="46" name="Line 34"/>
              <p:cNvSpPr>
                <a:spLocks noChangeShapeType="1"/>
              </p:cNvSpPr>
              <p:nvPr/>
            </p:nvSpPr>
            <p:spPr bwMode="auto">
              <a:xfrm>
                <a:off x="2885" y="1476"/>
                <a:ext cx="2642" cy="0"/>
              </a:xfrm>
              <a:prstGeom prst="line">
                <a:avLst/>
              </a:prstGeom>
              <a:noFill/>
              <a:ln w="0">
                <a:solidFill>
                  <a:srgbClr val="000000"/>
                </a:solidFill>
                <a:round/>
                <a:headEnd/>
                <a:tailEnd/>
              </a:ln>
            </p:spPr>
            <p:txBody>
              <a:bodyPr/>
              <a:lstStyle/>
              <a:p>
                <a:endParaRPr lang="en-US" sz="1000"/>
              </a:p>
            </p:txBody>
          </p:sp>
          <p:sp>
            <p:nvSpPr>
              <p:cNvPr id="47" name="Rectangle 35"/>
              <p:cNvSpPr>
                <a:spLocks noChangeArrowheads="1"/>
              </p:cNvSpPr>
              <p:nvPr/>
            </p:nvSpPr>
            <p:spPr bwMode="auto">
              <a:xfrm>
                <a:off x="2885" y="1476"/>
                <a:ext cx="2642" cy="5"/>
              </a:xfrm>
              <a:prstGeom prst="rect">
                <a:avLst/>
              </a:prstGeom>
              <a:solidFill>
                <a:srgbClr val="000000"/>
              </a:solidFill>
              <a:ln w="9525">
                <a:noFill/>
                <a:miter lim="800000"/>
                <a:headEnd/>
                <a:tailEnd/>
              </a:ln>
            </p:spPr>
            <p:txBody>
              <a:bodyPr/>
              <a:lstStyle/>
              <a:p>
                <a:endParaRPr lang="en-US" sz="1000" u="none"/>
              </a:p>
            </p:txBody>
          </p:sp>
          <p:sp>
            <p:nvSpPr>
              <p:cNvPr id="48" name="Rectangle 36"/>
              <p:cNvSpPr>
                <a:spLocks noChangeArrowheads="1"/>
              </p:cNvSpPr>
              <p:nvPr/>
            </p:nvSpPr>
            <p:spPr bwMode="auto">
              <a:xfrm>
                <a:off x="5527" y="701"/>
                <a:ext cx="11" cy="780"/>
              </a:xfrm>
              <a:prstGeom prst="rect">
                <a:avLst/>
              </a:prstGeom>
              <a:solidFill>
                <a:srgbClr val="000000"/>
              </a:solidFill>
              <a:ln w="9525">
                <a:noFill/>
                <a:miter lim="800000"/>
                <a:headEnd/>
                <a:tailEnd/>
              </a:ln>
            </p:spPr>
            <p:txBody>
              <a:bodyPr/>
              <a:lstStyle/>
              <a:p>
                <a:endParaRPr lang="en-US" sz="1000" u="none"/>
              </a:p>
            </p:txBody>
          </p:sp>
          <p:sp>
            <p:nvSpPr>
              <p:cNvPr id="49" name="Line 37"/>
              <p:cNvSpPr>
                <a:spLocks noChangeShapeType="1"/>
              </p:cNvSpPr>
              <p:nvPr/>
            </p:nvSpPr>
            <p:spPr bwMode="auto">
              <a:xfrm>
                <a:off x="2879" y="1481"/>
                <a:ext cx="0" cy="564"/>
              </a:xfrm>
              <a:prstGeom prst="line">
                <a:avLst/>
              </a:prstGeom>
              <a:noFill/>
              <a:ln w="0">
                <a:solidFill>
                  <a:srgbClr val="000000"/>
                </a:solidFill>
                <a:round/>
                <a:headEnd/>
                <a:tailEnd/>
              </a:ln>
            </p:spPr>
            <p:txBody>
              <a:bodyPr/>
              <a:lstStyle/>
              <a:p>
                <a:endParaRPr lang="en-US" sz="1000"/>
              </a:p>
            </p:txBody>
          </p:sp>
          <p:sp>
            <p:nvSpPr>
              <p:cNvPr id="50" name="Rectangle 38"/>
              <p:cNvSpPr>
                <a:spLocks noChangeArrowheads="1"/>
              </p:cNvSpPr>
              <p:nvPr/>
            </p:nvSpPr>
            <p:spPr bwMode="auto">
              <a:xfrm>
                <a:off x="2879" y="1481"/>
                <a:ext cx="6" cy="564"/>
              </a:xfrm>
              <a:prstGeom prst="rect">
                <a:avLst/>
              </a:prstGeom>
              <a:solidFill>
                <a:srgbClr val="000000"/>
              </a:solidFill>
              <a:ln w="9525">
                <a:noFill/>
                <a:miter lim="800000"/>
                <a:headEnd/>
                <a:tailEnd/>
              </a:ln>
            </p:spPr>
            <p:txBody>
              <a:bodyPr/>
              <a:lstStyle/>
              <a:p>
                <a:endParaRPr lang="en-US" sz="1000" u="none"/>
              </a:p>
            </p:txBody>
          </p:sp>
          <p:sp>
            <p:nvSpPr>
              <p:cNvPr id="51" name="Line 39"/>
              <p:cNvSpPr>
                <a:spLocks noChangeShapeType="1"/>
              </p:cNvSpPr>
              <p:nvPr/>
            </p:nvSpPr>
            <p:spPr bwMode="auto">
              <a:xfrm>
                <a:off x="2885" y="2045"/>
                <a:ext cx="2653" cy="0"/>
              </a:xfrm>
              <a:prstGeom prst="line">
                <a:avLst/>
              </a:prstGeom>
              <a:noFill/>
              <a:ln w="0">
                <a:solidFill>
                  <a:srgbClr val="000000"/>
                </a:solidFill>
                <a:round/>
                <a:headEnd/>
                <a:tailEnd/>
              </a:ln>
            </p:spPr>
            <p:txBody>
              <a:bodyPr/>
              <a:lstStyle/>
              <a:p>
                <a:endParaRPr lang="en-US" sz="1000"/>
              </a:p>
            </p:txBody>
          </p:sp>
          <p:sp>
            <p:nvSpPr>
              <p:cNvPr id="52" name="Rectangle 40"/>
              <p:cNvSpPr>
                <a:spLocks noChangeArrowheads="1"/>
              </p:cNvSpPr>
              <p:nvPr/>
            </p:nvSpPr>
            <p:spPr bwMode="auto">
              <a:xfrm>
                <a:off x="2885" y="2045"/>
                <a:ext cx="2653" cy="5"/>
              </a:xfrm>
              <a:prstGeom prst="rect">
                <a:avLst/>
              </a:prstGeom>
              <a:solidFill>
                <a:srgbClr val="000000"/>
              </a:solidFill>
              <a:ln w="9525">
                <a:noFill/>
                <a:miter lim="800000"/>
                <a:headEnd/>
                <a:tailEnd/>
              </a:ln>
            </p:spPr>
            <p:txBody>
              <a:bodyPr/>
              <a:lstStyle/>
              <a:p>
                <a:endParaRPr lang="en-US" sz="1000" u="none"/>
              </a:p>
            </p:txBody>
          </p:sp>
          <p:sp>
            <p:nvSpPr>
              <p:cNvPr id="53" name="Line 41"/>
              <p:cNvSpPr>
                <a:spLocks noChangeShapeType="1"/>
              </p:cNvSpPr>
              <p:nvPr/>
            </p:nvSpPr>
            <p:spPr bwMode="auto">
              <a:xfrm>
                <a:off x="2885" y="2146"/>
                <a:ext cx="2642" cy="0"/>
              </a:xfrm>
              <a:prstGeom prst="line">
                <a:avLst/>
              </a:prstGeom>
              <a:noFill/>
              <a:ln w="0">
                <a:solidFill>
                  <a:srgbClr val="000000"/>
                </a:solidFill>
                <a:round/>
                <a:headEnd/>
                <a:tailEnd/>
              </a:ln>
            </p:spPr>
            <p:txBody>
              <a:bodyPr/>
              <a:lstStyle/>
              <a:p>
                <a:endParaRPr lang="en-US" sz="1000"/>
              </a:p>
            </p:txBody>
          </p:sp>
          <p:sp>
            <p:nvSpPr>
              <p:cNvPr id="54" name="Rectangle 42"/>
              <p:cNvSpPr>
                <a:spLocks noChangeArrowheads="1"/>
              </p:cNvSpPr>
              <p:nvPr/>
            </p:nvSpPr>
            <p:spPr bwMode="auto">
              <a:xfrm>
                <a:off x="2885" y="2146"/>
                <a:ext cx="2642" cy="5"/>
              </a:xfrm>
              <a:prstGeom prst="rect">
                <a:avLst/>
              </a:prstGeom>
              <a:solidFill>
                <a:srgbClr val="000000"/>
              </a:solidFill>
              <a:ln w="9525">
                <a:noFill/>
                <a:miter lim="800000"/>
                <a:headEnd/>
                <a:tailEnd/>
              </a:ln>
            </p:spPr>
            <p:txBody>
              <a:bodyPr/>
              <a:lstStyle/>
              <a:p>
                <a:endParaRPr lang="en-US" sz="1000" u="none"/>
              </a:p>
            </p:txBody>
          </p:sp>
          <p:sp>
            <p:nvSpPr>
              <p:cNvPr id="55" name="Line 43"/>
              <p:cNvSpPr>
                <a:spLocks noChangeShapeType="1"/>
              </p:cNvSpPr>
              <p:nvPr/>
            </p:nvSpPr>
            <p:spPr bwMode="auto">
              <a:xfrm>
                <a:off x="5533" y="1481"/>
                <a:ext cx="0" cy="665"/>
              </a:xfrm>
              <a:prstGeom prst="line">
                <a:avLst/>
              </a:prstGeom>
              <a:noFill/>
              <a:ln w="0">
                <a:solidFill>
                  <a:srgbClr val="000000"/>
                </a:solidFill>
                <a:round/>
                <a:headEnd/>
                <a:tailEnd/>
              </a:ln>
            </p:spPr>
            <p:txBody>
              <a:bodyPr/>
              <a:lstStyle/>
              <a:p>
                <a:endParaRPr lang="en-US" sz="1000"/>
              </a:p>
            </p:txBody>
          </p:sp>
          <p:sp>
            <p:nvSpPr>
              <p:cNvPr id="56" name="Rectangle 44"/>
              <p:cNvSpPr>
                <a:spLocks noChangeArrowheads="1"/>
              </p:cNvSpPr>
              <p:nvPr/>
            </p:nvSpPr>
            <p:spPr bwMode="auto">
              <a:xfrm>
                <a:off x="5533" y="1481"/>
                <a:ext cx="5" cy="665"/>
              </a:xfrm>
              <a:prstGeom prst="rect">
                <a:avLst/>
              </a:prstGeom>
              <a:solidFill>
                <a:srgbClr val="000000"/>
              </a:solidFill>
              <a:ln w="9525">
                <a:noFill/>
                <a:miter lim="800000"/>
                <a:headEnd/>
                <a:tailEnd/>
              </a:ln>
            </p:spPr>
            <p:txBody>
              <a:bodyPr/>
              <a:lstStyle/>
              <a:p>
                <a:endParaRPr lang="en-US" sz="1000" u="none"/>
              </a:p>
            </p:txBody>
          </p:sp>
          <p:sp>
            <p:nvSpPr>
              <p:cNvPr id="57" name="Rectangle 45"/>
              <p:cNvSpPr>
                <a:spLocks noChangeArrowheads="1"/>
              </p:cNvSpPr>
              <p:nvPr/>
            </p:nvSpPr>
            <p:spPr bwMode="auto">
              <a:xfrm>
                <a:off x="231" y="2634"/>
                <a:ext cx="5307" cy="10"/>
              </a:xfrm>
              <a:prstGeom prst="rect">
                <a:avLst/>
              </a:prstGeom>
              <a:solidFill>
                <a:srgbClr val="000000"/>
              </a:solidFill>
              <a:ln w="9525">
                <a:noFill/>
                <a:miter lim="800000"/>
                <a:headEnd/>
                <a:tailEnd/>
              </a:ln>
            </p:spPr>
            <p:txBody>
              <a:bodyPr/>
              <a:lstStyle/>
              <a:p>
                <a:endParaRPr lang="en-US" sz="1000" u="none"/>
              </a:p>
            </p:txBody>
          </p:sp>
          <p:sp>
            <p:nvSpPr>
              <p:cNvPr id="58" name="Line 46"/>
              <p:cNvSpPr>
                <a:spLocks noChangeShapeType="1"/>
              </p:cNvSpPr>
              <p:nvPr/>
            </p:nvSpPr>
            <p:spPr bwMode="auto">
              <a:xfrm>
                <a:off x="231" y="2739"/>
                <a:ext cx="2643" cy="0"/>
              </a:xfrm>
              <a:prstGeom prst="line">
                <a:avLst/>
              </a:prstGeom>
              <a:noFill/>
              <a:ln w="0">
                <a:solidFill>
                  <a:srgbClr val="000000"/>
                </a:solidFill>
                <a:round/>
                <a:headEnd/>
                <a:tailEnd/>
              </a:ln>
            </p:spPr>
            <p:txBody>
              <a:bodyPr/>
              <a:lstStyle/>
              <a:p>
                <a:endParaRPr lang="en-US" sz="1000"/>
              </a:p>
            </p:txBody>
          </p:sp>
          <p:sp>
            <p:nvSpPr>
              <p:cNvPr id="59" name="Rectangle 47"/>
              <p:cNvSpPr>
                <a:spLocks noChangeArrowheads="1"/>
              </p:cNvSpPr>
              <p:nvPr/>
            </p:nvSpPr>
            <p:spPr bwMode="auto">
              <a:xfrm>
                <a:off x="231" y="2739"/>
                <a:ext cx="2643" cy="5"/>
              </a:xfrm>
              <a:prstGeom prst="rect">
                <a:avLst/>
              </a:prstGeom>
              <a:solidFill>
                <a:srgbClr val="000000"/>
              </a:solidFill>
              <a:ln w="9525">
                <a:noFill/>
                <a:miter lim="800000"/>
                <a:headEnd/>
                <a:tailEnd/>
              </a:ln>
            </p:spPr>
            <p:txBody>
              <a:bodyPr/>
              <a:lstStyle/>
              <a:p>
                <a:endParaRPr lang="en-US" sz="1000" u="none"/>
              </a:p>
            </p:txBody>
          </p:sp>
          <p:sp>
            <p:nvSpPr>
              <p:cNvPr id="60" name="Line 48"/>
              <p:cNvSpPr>
                <a:spLocks noChangeShapeType="1"/>
              </p:cNvSpPr>
              <p:nvPr/>
            </p:nvSpPr>
            <p:spPr bwMode="auto">
              <a:xfrm>
                <a:off x="2885" y="2739"/>
                <a:ext cx="2642" cy="0"/>
              </a:xfrm>
              <a:prstGeom prst="line">
                <a:avLst/>
              </a:prstGeom>
              <a:noFill/>
              <a:ln w="0">
                <a:solidFill>
                  <a:srgbClr val="000000"/>
                </a:solidFill>
                <a:round/>
                <a:headEnd/>
                <a:tailEnd/>
              </a:ln>
            </p:spPr>
            <p:txBody>
              <a:bodyPr/>
              <a:lstStyle/>
              <a:p>
                <a:endParaRPr lang="en-US" sz="1000"/>
              </a:p>
            </p:txBody>
          </p:sp>
          <p:sp>
            <p:nvSpPr>
              <p:cNvPr id="61" name="Rectangle 49"/>
              <p:cNvSpPr>
                <a:spLocks noChangeArrowheads="1"/>
              </p:cNvSpPr>
              <p:nvPr/>
            </p:nvSpPr>
            <p:spPr bwMode="auto">
              <a:xfrm>
                <a:off x="2885" y="2739"/>
                <a:ext cx="2642" cy="5"/>
              </a:xfrm>
              <a:prstGeom prst="rect">
                <a:avLst/>
              </a:prstGeom>
              <a:solidFill>
                <a:srgbClr val="000000"/>
              </a:solidFill>
              <a:ln w="9525">
                <a:noFill/>
                <a:miter lim="800000"/>
                <a:headEnd/>
                <a:tailEnd/>
              </a:ln>
            </p:spPr>
            <p:txBody>
              <a:bodyPr/>
              <a:lstStyle/>
              <a:p>
                <a:endParaRPr lang="en-US" sz="1000" u="none"/>
              </a:p>
            </p:txBody>
          </p:sp>
          <p:sp>
            <p:nvSpPr>
              <p:cNvPr id="62" name="Rectangle 50"/>
              <p:cNvSpPr>
                <a:spLocks noChangeArrowheads="1"/>
              </p:cNvSpPr>
              <p:nvPr/>
            </p:nvSpPr>
            <p:spPr bwMode="auto">
              <a:xfrm>
                <a:off x="2885" y="3309"/>
                <a:ext cx="2653" cy="9"/>
              </a:xfrm>
              <a:prstGeom prst="rect">
                <a:avLst/>
              </a:prstGeom>
              <a:solidFill>
                <a:srgbClr val="000000"/>
              </a:solidFill>
              <a:ln w="9525">
                <a:noFill/>
                <a:miter lim="800000"/>
                <a:headEnd/>
                <a:tailEnd/>
              </a:ln>
            </p:spPr>
            <p:txBody>
              <a:bodyPr/>
              <a:lstStyle/>
              <a:p>
                <a:endParaRPr lang="en-US" sz="1000" u="none"/>
              </a:p>
            </p:txBody>
          </p:sp>
          <p:sp>
            <p:nvSpPr>
              <p:cNvPr id="63" name="Line 51"/>
              <p:cNvSpPr>
                <a:spLocks noChangeShapeType="1"/>
              </p:cNvSpPr>
              <p:nvPr/>
            </p:nvSpPr>
            <p:spPr bwMode="auto">
              <a:xfrm>
                <a:off x="2885" y="3414"/>
                <a:ext cx="2642" cy="0"/>
              </a:xfrm>
              <a:prstGeom prst="line">
                <a:avLst/>
              </a:prstGeom>
              <a:noFill/>
              <a:ln w="0">
                <a:solidFill>
                  <a:srgbClr val="000000"/>
                </a:solidFill>
                <a:round/>
                <a:headEnd/>
                <a:tailEnd/>
              </a:ln>
            </p:spPr>
            <p:txBody>
              <a:bodyPr/>
              <a:lstStyle/>
              <a:p>
                <a:endParaRPr lang="en-US" sz="1000"/>
              </a:p>
            </p:txBody>
          </p:sp>
          <p:sp>
            <p:nvSpPr>
              <p:cNvPr id="64" name="Rectangle 52"/>
              <p:cNvSpPr>
                <a:spLocks noChangeArrowheads="1"/>
              </p:cNvSpPr>
              <p:nvPr/>
            </p:nvSpPr>
            <p:spPr bwMode="auto">
              <a:xfrm>
                <a:off x="2885" y="3414"/>
                <a:ext cx="2642" cy="5"/>
              </a:xfrm>
              <a:prstGeom prst="rect">
                <a:avLst/>
              </a:prstGeom>
              <a:solidFill>
                <a:srgbClr val="000000"/>
              </a:solidFill>
              <a:ln w="9525">
                <a:noFill/>
                <a:miter lim="800000"/>
                <a:headEnd/>
                <a:tailEnd/>
              </a:ln>
            </p:spPr>
            <p:txBody>
              <a:bodyPr/>
              <a:lstStyle/>
              <a:p>
                <a:endParaRPr lang="en-US" sz="1000" u="none"/>
              </a:p>
            </p:txBody>
          </p:sp>
          <p:sp>
            <p:nvSpPr>
              <p:cNvPr id="65" name="Rectangle 53"/>
              <p:cNvSpPr>
                <a:spLocks noChangeArrowheads="1"/>
              </p:cNvSpPr>
              <p:nvPr/>
            </p:nvSpPr>
            <p:spPr bwMode="auto">
              <a:xfrm>
                <a:off x="221" y="691"/>
                <a:ext cx="10" cy="3302"/>
              </a:xfrm>
              <a:prstGeom prst="rect">
                <a:avLst/>
              </a:prstGeom>
              <a:solidFill>
                <a:srgbClr val="000000"/>
              </a:solidFill>
              <a:ln w="9525">
                <a:noFill/>
                <a:miter lim="800000"/>
                <a:headEnd/>
                <a:tailEnd/>
              </a:ln>
            </p:spPr>
            <p:txBody>
              <a:bodyPr/>
              <a:lstStyle/>
              <a:p>
                <a:endParaRPr lang="en-US" sz="1000" u="none"/>
              </a:p>
            </p:txBody>
          </p:sp>
          <p:sp>
            <p:nvSpPr>
              <p:cNvPr id="66" name="Rectangle 54"/>
              <p:cNvSpPr>
                <a:spLocks noChangeArrowheads="1"/>
              </p:cNvSpPr>
              <p:nvPr/>
            </p:nvSpPr>
            <p:spPr bwMode="auto">
              <a:xfrm>
                <a:off x="2874" y="2045"/>
                <a:ext cx="11" cy="1948"/>
              </a:xfrm>
              <a:prstGeom prst="rect">
                <a:avLst/>
              </a:prstGeom>
              <a:solidFill>
                <a:srgbClr val="000000"/>
              </a:solidFill>
              <a:ln w="9525">
                <a:noFill/>
                <a:miter lim="800000"/>
                <a:headEnd/>
                <a:tailEnd/>
              </a:ln>
            </p:spPr>
            <p:txBody>
              <a:bodyPr/>
              <a:lstStyle/>
              <a:p>
                <a:endParaRPr lang="en-US" sz="1000" u="none"/>
              </a:p>
            </p:txBody>
          </p:sp>
          <p:sp>
            <p:nvSpPr>
              <p:cNvPr id="67" name="Rectangle 55"/>
              <p:cNvSpPr>
                <a:spLocks noChangeArrowheads="1"/>
              </p:cNvSpPr>
              <p:nvPr/>
            </p:nvSpPr>
            <p:spPr bwMode="auto">
              <a:xfrm>
                <a:off x="231" y="3983"/>
                <a:ext cx="5307" cy="10"/>
              </a:xfrm>
              <a:prstGeom prst="rect">
                <a:avLst/>
              </a:prstGeom>
              <a:solidFill>
                <a:srgbClr val="000000"/>
              </a:solidFill>
              <a:ln w="9525">
                <a:noFill/>
                <a:miter lim="800000"/>
                <a:headEnd/>
                <a:tailEnd/>
              </a:ln>
            </p:spPr>
            <p:txBody>
              <a:bodyPr/>
              <a:lstStyle/>
              <a:p>
                <a:endParaRPr lang="en-US" sz="1000" u="none"/>
              </a:p>
            </p:txBody>
          </p:sp>
          <p:sp>
            <p:nvSpPr>
              <p:cNvPr id="68" name="Rectangle 56"/>
              <p:cNvSpPr>
                <a:spLocks noChangeArrowheads="1"/>
              </p:cNvSpPr>
              <p:nvPr/>
            </p:nvSpPr>
            <p:spPr bwMode="auto">
              <a:xfrm>
                <a:off x="5527" y="2146"/>
                <a:ext cx="11" cy="1847"/>
              </a:xfrm>
              <a:prstGeom prst="rect">
                <a:avLst/>
              </a:prstGeom>
              <a:solidFill>
                <a:srgbClr val="000000"/>
              </a:solidFill>
              <a:ln w="9525">
                <a:noFill/>
                <a:miter lim="800000"/>
                <a:headEnd/>
                <a:tailEnd/>
              </a:ln>
            </p:spPr>
            <p:txBody>
              <a:bodyPr/>
              <a:lstStyle/>
              <a:p>
                <a:endParaRPr lang="en-US" sz="1000" u="none"/>
              </a:p>
            </p:txBody>
          </p:sp>
          <p:sp>
            <p:nvSpPr>
              <p:cNvPr id="69" name="Line 57"/>
              <p:cNvSpPr>
                <a:spLocks noChangeShapeType="1"/>
              </p:cNvSpPr>
              <p:nvPr/>
            </p:nvSpPr>
            <p:spPr bwMode="auto">
              <a:xfrm>
                <a:off x="226" y="3993"/>
                <a:ext cx="1" cy="1"/>
              </a:xfrm>
              <a:prstGeom prst="line">
                <a:avLst/>
              </a:prstGeom>
              <a:noFill/>
              <a:ln w="0">
                <a:solidFill>
                  <a:srgbClr val="C0C0C0"/>
                </a:solidFill>
                <a:round/>
                <a:headEnd/>
                <a:tailEnd/>
              </a:ln>
            </p:spPr>
            <p:txBody>
              <a:bodyPr/>
              <a:lstStyle/>
              <a:p>
                <a:endParaRPr lang="en-US" sz="1000"/>
              </a:p>
            </p:txBody>
          </p:sp>
          <p:sp>
            <p:nvSpPr>
              <p:cNvPr id="70" name="Rectangle 58"/>
              <p:cNvSpPr>
                <a:spLocks noChangeArrowheads="1"/>
              </p:cNvSpPr>
              <p:nvPr/>
            </p:nvSpPr>
            <p:spPr bwMode="auto">
              <a:xfrm>
                <a:off x="226" y="3993"/>
                <a:ext cx="5" cy="5"/>
              </a:xfrm>
              <a:prstGeom prst="rect">
                <a:avLst/>
              </a:prstGeom>
              <a:solidFill>
                <a:srgbClr val="C0C0C0"/>
              </a:solidFill>
              <a:ln w="9525">
                <a:noFill/>
                <a:miter lim="800000"/>
                <a:headEnd/>
                <a:tailEnd/>
              </a:ln>
            </p:spPr>
            <p:txBody>
              <a:bodyPr/>
              <a:lstStyle/>
              <a:p>
                <a:endParaRPr lang="en-US" sz="1000" u="none"/>
              </a:p>
            </p:txBody>
          </p:sp>
          <p:sp>
            <p:nvSpPr>
              <p:cNvPr id="71" name="Line 59"/>
              <p:cNvSpPr>
                <a:spLocks noChangeShapeType="1"/>
              </p:cNvSpPr>
              <p:nvPr/>
            </p:nvSpPr>
            <p:spPr bwMode="auto">
              <a:xfrm>
                <a:off x="2879" y="3993"/>
                <a:ext cx="1" cy="1"/>
              </a:xfrm>
              <a:prstGeom prst="line">
                <a:avLst/>
              </a:prstGeom>
              <a:noFill/>
              <a:ln w="0">
                <a:solidFill>
                  <a:srgbClr val="C0C0C0"/>
                </a:solidFill>
                <a:round/>
                <a:headEnd/>
                <a:tailEnd/>
              </a:ln>
            </p:spPr>
            <p:txBody>
              <a:bodyPr/>
              <a:lstStyle/>
              <a:p>
                <a:endParaRPr lang="en-US" sz="1000"/>
              </a:p>
            </p:txBody>
          </p:sp>
          <p:sp>
            <p:nvSpPr>
              <p:cNvPr id="72" name="Rectangle 60"/>
              <p:cNvSpPr>
                <a:spLocks noChangeArrowheads="1"/>
              </p:cNvSpPr>
              <p:nvPr/>
            </p:nvSpPr>
            <p:spPr bwMode="auto">
              <a:xfrm>
                <a:off x="2879" y="3993"/>
                <a:ext cx="6" cy="5"/>
              </a:xfrm>
              <a:prstGeom prst="rect">
                <a:avLst/>
              </a:prstGeom>
              <a:solidFill>
                <a:srgbClr val="C0C0C0"/>
              </a:solidFill>
              <a:ln w="9525">
                <a:noFill/>
                <a:miter lim="800000"/>
                <a:headEnd/>
                <a:tailEnd/>
              </a:ln>
            </p:spPr>
            <p:txBody>
              <a:bodyPr/>
              <a:lstStyle/>
              <a:p>
                <a:endParaRPr lang="en-US" sz="1000" u="none"/>
              </a:p>
            </p:txBody>
          </p:sp>
          <p:sp>
            <p:nvSpPr>
              <p:cNvPr id="73" name="Line 61"/>
              <p:cNvSpPr>
                <a:spLocks noChangeShapeType="1"/>
              </p:cNvSpPr>
              <p:nvPr/>
            </p:nvSpPr>
            <p:spPr bwMode="auto">
              <a:xfrm>
                <a:off x="5533" y="3993"/>
                <a:ext cx="1" cy="1"/>
              </a:xfrm>
              <a:prstGeom prst="line">
                <a:avLst/>
              </a:prstGeom>
              <a:noFill/>
              <a:ln w="0">
                <a:solidFill>
                  <a:srgbClr val="C0C0C0"/>
                </a:solidFill>
                <a:round/>
                <a:headEnd/>
                <a:tailEnd/>
              </a:ln>
            </p:spPr>
            <p:txBody>
              <a:bodyPr/>
              <a:lstStyle/>
              <a:p>
                <a:endParaRPr lang="en-US" sz="1000"/>
              </a:p>
            </p:txBody>
          </p:sp>
          <p:sp>
            <p:nvSpPr>
              <p:cNvPr id="74" name="Rectangle 62"/>
              <p:cNvSpPr>
                <a:spLocks noChangeArrowheads="1"/>
              </p:cNvSpPr>
              <p:nvPr/>
            </p:nvSpPr>
            <p:spPr bwMode="auto">
              <a:xfrm>
                <a:off x="5533" y="3993"/>
                <a:ext cx="5" cy="5"/>
              </a:xfrm>
              <a:prstGeom prst="rect">
                <a:avLst/>
              </a:prstGeom>
              <a:solidFill>
                <a:srgbClr val="C0C0C0"/>
              </a:solidFill>
              <a:ln w="9525">
                <a:noFill/>
                <a:miter lim="800000"/>
                <a:headEnd/>
                <a:tailEnd/>
              </a:ln>
            </p:spPr>
            <p:txBody>
              <a:bodyPr/>
              <a:lstStyle/>
              <a:p>
                <a:endParaRPr lang="en-US" sz="1000" u="none"/>
              </a:p>
            </p:txBody>
          </p:sp>
          <p:sp>
            <p:nvSpPr>
              <p:cNvPr id="75" name="Line 63"/>
              <p:cNvSpPr>
                <a:spLocks noChangeShapeType="1"/>
              </p:cNvSpPr>
              <p:nvPr/>
            </p:nvSpPr>
            <p:spPr bwMode="auto">
              <a:xfrm>
                <a:off x="5538" y="696"/>
                <a:ext cx="1" cy="1"/>
              </a:xfrm>
              <a:prstGeom prst="line">
                <a:avLst/>
              </a:prstGeom>
              <a:noFill/>
              <a:ln w="0">
                <a:solidFill>
                  <a:srgbClr val="C0C0C0"/>
                </a:solidFill>
                <a:round/>
                <a:headEnd/>
                <a:tailEnd/>
              </a:ln>
            </p:spPr>
            <p:txBody>
              <a:bodyPr/>
              <a:lstStyle/>
              <a:p>
                <a:endParaRPr lang="en-US" sz="1000"/>
              </a:p>
            </p:txBody>
          </p:sp>
          <p:sp>
            <p:nvSpPr>
              <p:cNvPr id="76" name="Rectangle 64"/>
              <p:cNvSpPr>
                <a:spLocks noChangeArrowheads="1"/>
              </p:cNvSpPr>
              <p:nvPr/>
            </p:nvSpPr>
            <p:spPr bwMode="auto">
              <a:xfrm>
                <a:off x="5538" y="696"/>
                <a:ext cx="5" cy="5"/>
              </a:xfrm>
              <a:prstGeom prst="rect">
                <a:avLst/>
              </a:prstGeom>
              <a:solidFill>
                <a:srgbClr val="C0C0C0"/>
              </a:solidFill>
              <a:ln w="9525">
                <a:noFill/>
                <a:miter lim="800000"/>
                <a:headEnd/>
                <a:tailEnd/>
              </a:ln>
            </p:spPr>
            <p:txBody>
              <a:bodyPr/>
              <a:lstStyle/>
              <a:p>
                <a:endParaRPr lang="en-US" sz="1000" u="none"/>
              </a:p>
            </p:txBody>
          </p:sp>
          <p:sp>
            <p:nvSpPr>
              <p:cNvPr id="77" name="Line 65"/>
              <p:cNvSpPr>
                <a:spLocks noChangeShapeType="1"/>
              </p:cNvSpPr>
              <p:nvPr/>
            </p:nvSpPr>
            <p:spPr bwMode="auto">
              <a:xfrm>
                <a:off x="5538" y="801"/>
                <a:ext cx="1" cy="1"/>
              </a:xfrm>
              <a:prstGeom prst="line">
                <a:avLst/>
              </a:prstGeom>
              <a:noFill/>
              <a:ln w="0">
                <a:solidFill>
                  <a:srgbClr val="C0C0C0"/>
                </a:solidFill>
                <a:round/>
                <a:headEnd/>
                <a:tailEnd/>
              </a:ln>
            </p:spPr>
            <p:txBody>
              <a:bodyPr/>
              <a:lstStyle/>
              <a:p>
                <a:endParaRPr lang="en-US" sz="1000"/>
              </a:p>
            </p:txBody>
          </p:sp>
          <p:sp>
            <p:nvSpPr>
              <p:cNvPr id="78" name="Rectangle 66"/>
              <p:cNvSpPr>
                <a:spLocks noChangeArrowheads="1"/>
              </p:cNvSpPr>
              <p:nvPr/>
            </p:nvSpPr>
            <p:spPr bwMode="auto">
              <a:xfrm>
                <a:off x="5538" y="801"/>
                <a:ext cx="5" cy="5"/>
              </a:xfrm>
              <a:prstGeom prst="rect">
                <a:avLst/>
              </a:prstGeom>
              <a:solidFill>
                <a:srgbClr val="C0C0C0"/>
              </a:solidFill>
              <a:ln w="9525">
                <a:noFill/>
                <a:miter lim="800000"/>
                <a:headEnd/>
                <a:tailEnd/>
              </a:ln>
            </p:spPr>
            <p:txBody>
              <a:bodyPr/>
              <a:lstStyle/>
              <a:p>
                <a:endParaRPr lang="en-US" sz="1000" u="none"/>
              </a:p>
            </p:txBody>
          </p:sp>
          <p:sp>
            <p:nvSpPr>
              <p:cNvPr id="79" name="Line 67"/>
              <p:cNvSpPr>
                <a:spLocks noChangeShapeType="1"/>
              </p:cNvSpPr>
              <p:nvPr/>
            </p:nvSpPr>
            <p:spPr bwMode="auto">
              <a:xfrm>
                <a:off x="5538" y="883"/>
                <a:ext cx="1" cy="1"/>
              </a:xfrm>
              <a:prstGeom prst="line">
                <a:avLst/>
              </a:prstGeom>
              <a:noFill/>
              <a:ln w="0">
                <a:solidFill>
                  <a:srgbClr val="C0C0C0"/>
                </a:solidFill>
                <a:round/>
                <a:headEnd/>
                <a:tailEnd/>
              </a:ln>
            </p:spPr>
            <p:txBody>
              <a:bodyPr/>
              <a:lstStyle/>
              <a:p>
                <a:endParaRPr lang="en-US" sz="1000"/>
              </a:p>
            </p:txBody>
          </p:sp>
          <p:sp>
            <p:nvSpPr>
              <p:cNvPr id="80" name="Rectangle 68"/>
              <p:cNvSpPr>
                <a:spLocks noChangeArrowheads="1"/>
              </p:cNvSpPr>
              <p:nvPr/>
            </p:nvSpPr>
            <p:spPr bwMode="auto">
              <a:xfrm>
                <a:off x="5538" y="883"/>
                <a:ext cx="5" cy="4"/>
              </a:xfrm>
              <a:prstGeom prst="rect">
                <a:avLst/>
              </a:prstGeom>
              <a:solidFill>
                <a:srgbClr val="C0C0C0"/>
              </a:solidFill>
              <a:ln w="9525">
                <a:noFill/>
                <a:miter lim="800000"/>
                <a:headEnd/>
                <a:tailEnd/>
              </a:ln>
            </p:spPr>
            <p:txBody>
              <a:bodyPr/>
              <a:lstStyle/>
              <a:p>
                <a:endParaRPr lang="en-US" sz="1000" u="none"/>
              </a:p>
            </p:txBody>
          </p:sp>
          <p:sp>
            <p:nvSpPr>
              <p:cNvPr id="81" name="Line 69"/>
              <p:cNvSpPr>
                <a:spLocks noChangeShapeType="1"/>
              </p:cNvSpPr>
              <p:nvPr/>
            </p:nvSpPr>
            <p:spPr bwMode="auto">
              <a:xfrm>
                <a:off x="5538" y="964"/>
                <a:ext cx="1" cy="1"/>
              </a:xfrm>
              <a:prstGeom prst="line">
                <a:avLst/>
              </a:prstGeom>
              <a:noFill/>
              <a:ln w="0">
                <a:solidFill>
                  <a:srgbClr val="C0C0C0"/>
                </a:solidFill>
                <a:round/>
                <a:headEnd/>
                <a:tailEnd/>
              </a:ln>
            </p:spPr>
            <p:txBody>
              <a:bodyPr/>
              <a:lstStyle/>
              <a:p>
                <a:endParaRPr lang="en-US" sz="1000"/>
              </a:p>
            </p:txBody>
          </p:sp>
          <p:sp>
            <p:nvSpPr>
              <p:cNvPr id="82" name="Rectangle 70"/>
              <p:cNvSpPr>
                <a:spLocks noChangeArrowheads="1"/>
              </p:cNvSpPr>
              <p:nvPr/>
            </p:nvSpPr>
            <p:spPr bwMode="auto">
              <a:xfrm>
                <a:off x="5538" y="964"/>
                <a:ext cx="5" cy="5"/>
              </a:xfrm>
              <a:prstGeom prst="rect">
                <a:avLst/>
              </a:prstGeom>
              <a:solidFill>
                <a:srgbClr val="C0C0C0"/>
              </a:solidFill>
              <a:ln w="9525">
                <a:noFill/>
                <a:miter lim="800000"/>
                <a:headEnd/>
                <a:tailEnd/>
              </a:ln>
            </p:spPr>
            <p:txBody>
              <a:bodyPr/>
              <a:lstStyle/>
              <a:p>
                <a:endParaRPr lang="en-US" sz="1000" u="none"/>
              </a:p>
            </p:txBody>
          </p:sp>
          <p:sp>
            <p:nvSpPr>
              <p:cNvPr id="83" name="Line 71"/>
              <p:cNvSpPr>
                <a:spLocks noChangeShapeType="1"/>
              </p:cNvSpPr>
              <p:nvPr/>
            </p:nvSpPr>
            <p:spPr bwMode="auto">
              <a:xfrm>
                <a:off x="5538" y="1045"/>
                <a:ext cx="1" cy="1"/>
              </a:xfrm>
              <a:prstGeom prst="line">
                <a:avLst/>
              </a:prstGeom>
              <a:noFill/>
              <a:ln w="0">
                <a:solidFill>
                  <a:srgbClr val="C0C0C0"/>
                </a:solidFill>
                <a:round/>
                <a:headEnd/>
                <a:tailEnd/>
              </a:ln>
            </p:spPr>
            <p:txBody>
              <a:bodyPr/>
              <a:lstStyle/>
              <a:p>
                <a:endParaRPr lang="en-US" sz="1000"/>
              </a:p>
            </p:txBody>
          </p:sp>
          <p:sp>
            <p:nvSpPr>
              <p:cNvPr id="84" name="Rectangle 72"/>
              <p:cNvSpPr>
                <a:spLocks noChangeArrowheads="1"/>
              </p:cNvSpPr>
              <p:nvPr/>
            </p:nvSpPr>
            <p:spPr bwMode="auto">
              <a:xfrm>
                <a:off x="5538" y="1045"/>
                <a:ext cx="5" cy="5"/>
              </a:xfrm>
              <a:prstGeom prst="rect">
                <a:avLst/>
              </a:prstGeom>
              <a:solidFill>
                <a:srgbClr val="C0C0C0"/>
              </a:solidFill>
              <a:ln w="9525">
                <a:noFill/>
                <a:miter lim="800000"/>
                <a:headEnd/>
                <a:tailEnd/>
              </a:ln>
            </p:spPr>
            <p:txBody>
              <a:bodyPr/>
              <a:lstStyle/>
              <a:p>
                <a:endParaRPr lang="en-US" sz="1000" u="none"/>
              </a:p>
            </p:txBody>
          </p:sp>
          <p:sp>
            <p:nvSpPr>
              <p:cNvPr id="85" name="Line 73"/>
              <p:cNvSpPr>
                <a:spLocks noChangeShapeType="1"/>
              </p:cNvSpPr>
              <p:nvPr/>
            </p:nvSpPr>
            <p:spPr bwMode="auto">
              <a:xfrm>
                <a:off x="5538" y="1127"/>
                <a:ext cx="1" cy="1"/>
              </a:xfrm>
              <a:prstGeom prst="line">
                <a:avLst/>
              </a:prstGeom>
              <a:noFill/>
              <a:ln w="0">
                <a:solidFill>
                  <a:srgbClr val="C0C0C0"/>
                </a:solidFill>
                <a:round/>
                <a:headEnd/>
                <a:tailEnd/>
              </a:ln>
            </p:spPr>
            <p:txBody>
              <a:bodyPr/>
              <a:lstStyle/>
              <a:p>
                <a:endParaRPr lang="en-US" sz="1000"/>
              </a:p>
            </p:txBody>
          </p:sp>
          <p:sp>
            <p:nvSpPr>
              <p:cNvPr id="86" name="Rectangle 74"/>
              <p:cNvSpPr>
                <a:spLocks noChangeArrowheads="1"/>
              </p:cNvSpPr>
              <p:nvPr/>
            </p:nvSpPr>
            <p:spPr bwMode="auto">
              <a:xfrm>
                <a:off x="5538" y="1127"/>
                <a:ext cx="5" cy="4"/>
              </a:xfrm>
              <a:prstGeom prst="rect">
                <a:avLst/>
              </a:prstGeom>
              <a:solidFill>
                <a:srgbClr val="C0C0C0"/>
              </a:solidFill>
              <a:ln w="9525">
                <a:noFill/>
                <a:miter lim="800000"/>
                <a:headEnd/>
                <a:tailEnd/>
              </a:ln>
            </p:spPr>
            <p:txBody>
              <a:bodyPr/>
              <a:lstStyle/>
              <a:p>
                <a:endParaRPr lang="en-US" sz="1000" u="none"/>
              </a:p>
            </p:txBody>
          </p:sp>
          <p:sp>
            <p:nvSpPr>
              <p:cNvPr id="87" name="Line 75"/>
              <p:cNvSpPr>
                <a:spLocks noChangeShapeType="1"/>
              </p:cNvSpPr>
              <p:nvPr/>
            </p:nvSpPr>
            <p:spPr bwMode="auto">
              <a:xfrm>
                <a:off x="5538" y="1208"/>
                <a:ext cx="1" cy="1"/>
              </a:xfrm>
              <a:prstGeom prst="line">
                <a:avLst/>
              </a:prstGeom>
              <a:noFill/>
              <a:ln w="0">
                <a:solidFill>
                  <a:srgbClr val="C0C0C0"/>
                </a:solidFill>
                <a:round/>
                <a:headEnd/>
                <a:tailEnd/>
              </a:ln>
            </p:spPr>
            <p:txBody>
              <a:bodyPr/>
              <a:lstStyle/>
              <a:p>
                <a:endParaRPr lang="en-US" sz="1000"/>
              </a:p>
            </p:txBody>
          </p:sp>
          <p:sp>
            <p:nvSpPr>
              <p:cNvPr id="88" name="Rectangle 76"/>
              <p:cNvSpPr>
                <a:spLocks noChangeArrowheads="1"/>
              </p:cNvSpPr>
              <p:nvPr/>
            </p:nvSpPr>
            <p:spPr bwMode="auto">
              <a:xfrm>
                <a:off x="5538" y="1208"/>
                <a:ext cx="5" cy="5"/>
              </a:xfrm>
              <a:prstGeom prst="rect">
                <a:avLst/>
              </a:prstGeom>
              <a:solidFill>
                <a:srgbClr val="C0C0C0"/>
              </a:solidFill>
              <a:ln w="9525">
                <a:noFill/>
                <a:miter lim="800000"/>
                <a:headEnd/>
                <a:tailEnd/>
              </a:ln>
            </p:spPr>
            <p:txBody>
              <a:bodyPr/>
              <a:lstStyle/>
              <a:p>
                <a:endParaRPr lang="en-US" sz="1000" u="none"/>
              </a:p>
            </p:txBody>
          </p:sp>
          <p:sp>
            <p:nvSpPr>
              <p:cNvPr id="89" name="Line 77"/>
              <p:cNvSpPr>
                <a:spLocks noChangeShapeType="1"/>
              </p:cNvSpPr>
              <p:nvPr/>
            </p:nvSpPr>
            <p:spPr bwMode="auto">
              <a:xfrm>
                <a:off x="5538" y="1289"/>
                <a:ext cx="1" cy="1"/>
              </a:xfrm>
              <a:prstGeom prst="line">
                <a:avLst/>
              </a:prstGeom>
              <a:noFill/>
              <a:ln w="0">
                <a:solidFill>
                  <a:srgbClr val="C0C0C0"/>
                </a:solidFill>
                <a:round/>
                <a:headEnd/>
                <a:tailEnd/>
              </a:ln>
            </p:spPr>
            <p:txBody>
              <a:bodyPr/>
              <a:lstStyle/>
              <a:p>
                <a:endParaRPr lang="en-US" sz="1000"/>
              </a:p>
            </p:txBody>
          </p:sp>
          <p:sp>
            <p:nvSpPr>
              <p:cNvPr id="90" name="Rectangle 78"/>
              <p:cNvSpPr>
                <a:spLocks noChangeArrowheads="1"/>
              </p:cNvSpPr>
              <p:nvPr/>
            </p:nvSpPr>
            <p:spPr bwMode="auto">
              <a:xfrm>
                <a:off x="5538" y="1289"/>
                <a:ext cx="5" cy="5"/>
              </a:xfrm>
              <a:prstGeom prst="rect">
                <a:avLst/>
              </a:prstGeom>
              <a:solidFill>
                <a:srgbClr val="C0C0C0"/>
              </a:solidFill>
              <a:ln w="9525">
                <a:noFill/>
                <a:miter lim="800000"/>
                <a:headEnd/>
                <a:tailEnd/>
              </a:ln>
            </p:spPr>
            <p:txBody>
              <a:bodyPr/>
              <a:lstStyle/>
              <a:p>
                <a:endParaRPr lang="en-US" sz="1000" u="none"/>
              </a:p>
            </p:txBody>
          </p:sp>
          <p:sp>
            <p:nvSpPr>
              <p:cNvPr id="91" name="Line 79"/>
              <p:cNvSpPr>
                <a:spLocks noChangeShapeType="1"/>
              </p:cNvSpPr>
              <p:nvPr/>
            </p:nvSpPr>
            <p:spPr bwMode="auto">
              <a:xfrm>
                <a:off x="5538" y="1375"/>
                <a:ext cx="1" cy="1"/>
              </a:xfrm>
              <a:prstGeom prst="line">
                <a:avLst/>
              </a:prstGeom>
              <a:noFill/>
              <a:ln w="0">
                <a:solidFill>
                  <a:srgbClr val="C0C0C0"/>
                </a:solidFill>
                <a:round/>
                <a:headEnd/>
                <a:tailEnd/>
              </a:ln>
            </p:spPr>
            <p:txBody>
              <a:bodyPr/>
              <a:lstStyle/>
              <a:p>
                <a:endParaRPr lang="en-US" sz="1000"/>
              </a:p>
            </p:txBody>
          </p:sp>
          <p:sp>
            <p:nvSpPr>
              <p:cNvPr id="92" name="Rectangle 80"/>
              <p:cNvSpPr>
                <a:spLocks noChangeArrowheads="1"/>
              </p:cNvSpPr>
              <p:nvPr/>
            </p:nvSpPr>
            <p:spPr bwMode="auto">
              <a:xfrm>
                <a:off x="5538" y="1375"/>
                <a:ext cx="5" cy="5"/>
              </a:xfrm>
              <a:prstGeom prst="rect">
                <a:avLst/>
              </a:prstGeom>
              <a:solidFill>
                <a:srgbClr val="C0C0C0"/>
              </a:solidFill>
              <a:ln w="9525">
                <a:noFill/>
                <a:miter lim="800000"/>
                <a:headEnd/>
                <a:tailEnd/>
              </a:ln>
            </p:spPr>
            <p:txBody>
              <a:bodyPr/>
              <a:lstStyle/>
              <a:p>
                <a:endParaRPr lang="en-US" sz="1000" u="none"/>
              </a:p>
            </p:txBody>
          </p:sp>
          <p:sp>
            <p:nvSpPr>
              <p:cNvPr id="93" name="Line 81"/>
              <p:cNvSpPr>
                <a:spLocks noChangeShapeType="1"/>
              </p:cNvSpPr>
              <p:nvPr/>
            </p:nvSpPr>
            <p:spPr bwMode="auto">
              <a:xfrm>
                <a:off x="5538" y="1476"/>
                <a:ext cx="1" cy="1"/>
              </a:xfrm>
              <a:prstGeom prst="line">
                <a:avLst/>
              </a:prstGeom>
              <a:noFill/>
              <a:ln w="0">
                <a:solidFill>
                  <a:srgbClr val="C0C0C0"/>
                </a:solidFill>
                <a:round/>
                <a:headEnd/>
                <a:tailEnd/>
              </a:ln>
            </p:spPr>
            <p:txBody>
              <a:bodyPr/>
              <a:lstStyle/>
              <a:p>
                <a:endParaRPr lang="en-US" sz="1000"/>
              </a:p>
            </p:txBody>
          </p:sp>
          <p:sp>
            <p:nvSpPr>
              <p:cNvPr id="94" name="Rectangle 82"/>
              <p:cNvSpPr>
                <a:spLocks noChangeArrowheads="1"/>
              </p:cNvSpPr>
              <p:nvPr/>
            </p:nvSpPr>
            <p:spPr bwMode="auto">
              <a:xfrm>
                <a:off x="5538" y="1476"/>
                <a:ext cx="5" cy="5"/>
              </a:xfrm>
              <a:prstGeom prst="rect">
                <a:avLst/>
              </a:prstGeom>
              <a:solidFill>
                <a:srgbClr val="C0C0C0"/>
              </a:solidFill>
              <a:ln w="9525">
                <a:noFill/>
                <a:miter lim="800000"/>
                <a:headEnd/>
                <a:tailEnd/>
              </a:ln>
            </p:spPr>
            <p:txBody>
              <a:bodyPr/>
              <a:lstStyle/>
              <a:p>
                <a:endParaRPr lang="en-US" sz="1000" u="none"/>
              </a:p>
            </p:txBody>
          </p:sp>
          <p:sp>
            <p:nvSpPr>
              <p:cNvPr id="95" name="Line 83"/>
              <p:cNvSpPr>
                <a:spLocks noChangeShapeType="1"/>
              </p:cNvSpPr>
              <p:nvPr/>
            </p:nvSpPr>
            <p:spPr bwMode="auto">
              <a:xfrm>
                <a:off x="5538" y="1557"/>
                <a:ext cx="1" cy="1"/>
              </a:xfrm>
              <a:prstGeom prst="line">
                <a:avLst/>
              </a:prstGeom>
              <a:noFill/>
              <a:ln w="0">
                <a:solidFill>
                  <a:srgbClr val="C0C0C0"/>
                </a:solidFill>
                <a:round/>
                <a:headEnd/>
                <a:tailEnd/>
              </a:ln>
            </p:spPr>
            <p:txBody>
              <a:bodyPr/>
              <a:lstStyle/>
              <a:p>
                <a:endParaRPr lang="en-US" sz="1000"/>
              </a:p>
            </p:txBody>
          </p:sp>
          <p:sp>
            <p:nvSpPr>
              <p:cNvPr id="96" name="Rectangle 84"/>
              <p:cNvSpPr>
                <a:spLocks noChangeArrowheads="1"/>
              </p:cNvSpPr>
              <p:nvPr/>
            </p:nvSpPr>
            <p:spPr bwMode="auto">
              <a:xfrm>
                <a:off x="5538" y="1557"/>
                <a:ext cx="5" cy="5"/>
              </a:xfrm>
              <a:prstGeom prst="rect">
                <a:avLst/>
              </a:prstGeom>
              <a:solidFill>
                <a:srgbClr val="C0C0C0"/>
              </a:solidFill>
              <a:ln w="9525">
                <a:noFill/>
                <a:miter lim="800000"/>
                <a:headEnd/>
                <a:tailEnd/>
              </a:ln>
            </p:spPr>
            <p:txBody>
              <a:bodyPr/>
              <a:lstStyle/>
              <a:p>
                <a:endParaRPr lang="en-US" sz="1000" u="none"/>
              </a:p>
            </p:txBody>
          </p:sp>
          <p:sp>
            <p:nvSpPr>
              <p:cNvPr id="97" name="Line 85"/>
              <p:cNvSpPr>
                <a:spLocks noChangeShapeType="1"/>
              </p:cNvSpPr>
              <p:nvPr/>
            </p:nvSpPr>
            <p:spPr bwMode="auto">
              <a:xfrm>
                <a:off x="5538" y="1639"/>
                <a:ext cx="1" cy="1"/>
              </a:xfrm>
              <a:prstGeom prst="line">
                <a:avLst/>
              </a:prstGeom>
              <a:noFill/>
              <a:ln w="0">
                <a:solidFill>
                  <a:srgbClr val="C0C0C0"/>
                </a:solidFill>
                <a:round/>
                <a:headEnd/>
                <a:tailEnd/>
              </a:ln>
            </p:spPr>
            <p:txBody>
              <a:bodyPr/>
              <a:lstStyle/>
              <a:p>
                <a:endParaRPr lang="en-US" sz="1000"/>
              </a:p>
            </p:txBody>
          </p:sp>
          <p:sp>
            <p:nvSpPr>
              <p:cNvPr id="98" name="Rectangle 86"/>
              <p:cNvSpPr>
                <a:spLocks noChangeArrowheads="1"/>
              </p:cNvSpPr>
              <p:nvPr/>
            </p:nvSpPr>
            <p:spPr bwMode="auto">
              <a:xfrm>
                <a:off x="5538" y="1639"/>
                <a:ext cx="5" cy="4"/>
              </a:xfrm>
              <a:prstGeom prst="rect">
                <a:avLst/>
              </a:prstGeom>
              <a:solidFill>
                <a:srgbClr val="C0C0C0"/>
              </a:solidFill>
              <a:ln w="9525">
                <a:noFill/>
                <a:miter lim="800000"/>
                <a:headEnd/>
                <a:tailEnd/>
              </a:ln>
            </p:spPr>
            <p:txBody>
              <a:bodyPr/>
              <a:lstStyle/>
              <a:p>
                <a:endParaRPr lang="en-US" sz="1000" u="none"/>
              </a:p>
            </p:txBody>
          </p:sp>
          <p:sp>
            <p:nvSpPr>
              <p:cNvPr id="99" name="Line 87"/>
              <p:cNvSpPr>
                <a:spLocks noChangeShapeType="1"/>
              </p:cNvSpPr>
              <p:nvPr/>
            </p:nvSpPr>
            <p:spPr bwMode="auto">
              <a:xfrm>
                <a:off x="5538" y="1720"/>
                <a:ext cx="1" cy="1"/>
              </a:xfrm>
              <a:prstGeom prst="line">
                <a:avLst/>
              </a:prstGeom>
              <a:noFill/>
              <a:ln w="0">
                <a:solidFill>
                  <a:srgbClr val="C0C0C0"/>
                </a:solidFill>
                <a:round/>
                <a:headEnd/>
                <a:tailEnd/>
              </a:ln>
            </p:spPr>
            <p:txBody>
              <a:bodyPr/>
              <a:lstStyle/>
              <a:p>
                <a:endParaRPr lang="en-US" sz="1000"/>
              </a:p>
            </p:txBody>
          </p:sp>
          <p:sp>
            <p:nvSpPr>
              <p:cNvPr id="100" name="Rectangle 88"/>
              <p:cNvSpPr>
                <a:spLocks noChangeArrowheads="1"/>
              </p:cNvSpPr>
              <p:nvPr/>
            </p:nvSpPr>
            <p:spPr bwMode="auto">
              <a:xfrm>
                <a:off x="5538" y="1720"/>
                <a:ext cx="5" cy="5"/>
              </a:xfrm>
              <a:prstGeom prst="rect">
                <a:avLst/>
              </a:prstGeom>
              <a:solidFill>
                <a:srgbClr val="C0C0C0"/>
              </a:solidFill>
              <a:ln w="9525">
                <a:noFill/>
                <a:miter lim="800000"/>
                <a:headEnd/>
                <a:tailEnd/>
              </a:ln>
            </p:spPr>
            <p:txBody>
              <a:bodyPr/>
              <a:lstStyle/>
              <a:p>
                <a:endParaRPr lang="en-US" sz="1000" u="none"/>
              </a:p>
            </p:txBody>
          </p:sp>
          <p:sp>
            <p:nvSpPr>
              <p:cNvPr id="101" name="Line 89"/>
              <p:cNvSpPr>
                <a:spLocks noChangeShapeType="1"/>
              </p:cNvSpPr>
              <p:nvPr/>
            </p:nvSpPr>
            <p:spPr bwMode="auto">
              <a:xfrm>
                <a:off x="5538" y="1801"/>
                <a:ext cx="1" cy="1"/>
              </a:xfrm>
              <a:prstGeom prst="line">
                <a:avLst/>
              </a:prstGeom>
              <a:noFill/>
              <a:ln w="0">
                <a:solidFill>
                  <a:srgbClr val="C0C0C0"/>
                </a:solidFill>
                <a:round/>
                <a:headEnd/>
                <a:tailEnd/>
              </a:ln>
            </p:spPr>
            <p:txBody>
              <a:bodyPr/>
              <a:lstStyle/>
              <a:p>
                <a:endParaRPr lang="en-US" sz="1000"/>
              </a:p>
            </p:txBody>
          </p:sp>
          <p:sp>
            <p:nvSpPr>
              <p:cNvPr id="102" name="Rectangle 90"/>
              <p:cNvSpPr>
                <a:spLocks noChangeArrowheads="1"/>
              </p:cNvSpPr>
              <p:nvPr/>
            </p:nvSpPr>
            <p:spPr bwMode="auto">
              <a:xfrm>
                <a:off x="5538" y="1801"/>
                <a:ext cx="5" cy="5"/>
              </a:xfrm>
              <a:prstGeom prst="rect">
                <a:avLst/>
              </a:prstGeom>
              <a:solidFill>
                <a:srgbClr val="C0C0C0"/>
              </a:solidFill>
              <a:ln w="9525">
                <a:noFill/>
                <a:miter lim="800000"/>
                <a:headEnd/>
                <a:tailEnd/>
              </a:ln>
            </p:spPr>
            <p:txBody>
              <a:bodyPr/>
              <a:lstStyle/>
              <a:p>
                <a:endParaRPr lang="en-US" sz="1000" u="none"/>
              </a:p>
            </p:txBody>
          </p:sp>
          <p:sp>
            <p:nvSpPr>
              <p:cNvPr id="103" name="Line 91"/>
              <p:cNvSpPr>
                <a:spLocks noChangeShapeType="1"/>
              </p:cNvSpPr>
              <p:nvPr/>
            </p:nvSpPr>
            <p:spPr bwMode="auto">
              <a:xfrm>
                <a:off x="5538" y="1883"/>
                <a:ext cx="1" cy="1"/>
              </a:xfrm>
              <a:prstGeom prst="line">
                <a:avLst/>
              </a:prstGeom>
              <a:noFill/>
              <a:ln w="0">
                <a:solidFill>
                  <a:srgbClr val="C0C0C0"/>
                </a:solidFill>
                <a:round/>
                <a:headEnd/>
                <a:tailEnd/>
              </a:ln>
            </p:spPr>
            <p:txBody>
              <a:bodyPr/>
              <a:lstStyle/>
              <a:p>
                <a:endParaRPr lang="en-US" sz="1000"/>
              </a:p>
            </p:txBody>
          </p:sp>
          <p:sp>
            <p:nvSpPr>
              <p:cNvPr id="104" name="Rectangle 92"/>
              <p:cNvSpPr>
                <a:spLocks noChangeArrowheads="1"/>
              </p:cNvSpPr>
              <p:nvPr/>
            </p:nvSpPr>
            <p:spPr bwMode="auto">
              <a:xfrm>
                <a:off x="5538" y="1883"/>
                <a:ext cx="5" cy="4"/>
              </a:xfrm>
              <a:prstGeom prst="rect">
                <a:avLst/>
              </a:prstGeom>
              <a:solidFill>
                <a:srgbClr val="C0C0C0"/>
              </a:solidFill>
              <a:ln w="9525">
                <a:noFill/>
                <a:miter lim="800000"/>
                <a:headEnd/>
                <a:tailEnd/>
              </a:ln>
            </p:spPr>
            <p:txBody>
              <a:bodyPr/>
              <a:lstStyle/>
              <a:p>
                <a:endParaRPr lang="en-US" sz="1000" u="none"/>
              </a:p>
            </p:txBody>
          </p:sp>
          <p:sp>
            <p:nvSpPr>
              <p:cNvPr id="105" name="Line 93"/>
              <p:cNvSpPr>
                <a:spLocks noChangeShapeType="1"/>
              </p:cNvSpPr>
              <p:nvPr/>
            </p:nvSpPr>
            <p:spPr bwMode="auto">
              <a:xfrm>
                <a:off x="5538" y="1964"/>
                <a:ext cx="1" cy="1"/>
              </a:xfrm>
              <a:prstGeom prst="line">
                <a:avLst/>
              </a:prstGeom>
              <a:noFill/>
              <a:ln w="0">
                <a:solidFill>
                  <a:srgbClr val="C0C0C0"/>
                </a:solidFill>
                <a:round/>
                <a:headEnd/>
                <a:tailEnd/>
              </a:ln>
            </p:spPr>
            <p:txBody>
              <a:bodyPr/>
              <a:lstStyle/>
              <a:p>
                <a:endParaRPr lang="en-US" sz="1000"/>
              </a:p>
            </p:txBody>
          </p:sp>
          <p:sp>
            <p:nvSpPr>
              <p:cNvPr id="106" name="Rectangle 94"/>
              <p:cNvSpPr>
                <a:spLocks noChangeArrowheads="1"/>
              </p:cNvSpPr>
              <p:nvPr/>
            </p:nvSpPr>
            <p:spPr bwMode="auto">
              <a:xfrm>
                <a:off x="5538" y="1964"/>
                <a:ext cx="5" cy="5"/>
              </a:xfrm>
              <a:prstGeom prst="rect">
                <a:avLst/>
              </a:prstGeom>
              <a:solidFill>
                <a:srgbClr val="C0C0C0"/>
              </a:solidFill>
              <a:ln w="9525">
                <a:noFill/>
                <a:miter lim="800000"/>
                <a:headEnd/>
                <a:tailEnd/>
              </a:ln>
            </p:spPr>
            <p:txBody>
              <a:bodyPr/>
              <a:lstStyle/>
              <a:p>
                <a:endParaRPr lang="en-US" sz="1000" u="none"/>
              </a:p>
            </p:txBody>
          </p:sp>
          <p:sp>
            <p:nvSpPr>
              <p:cNvPr id="107" name="Line 95"/>
              <p:cNvSpPr>
                <a:spLocks noChangeShapeType="1"/>
              </p:cNvSpPr>
              <p:nvPr/>
            </p:nvSpPr>
            <p:spPr bwMode="auto">
              <a:xfrm>
                <a:off x="5538" y="2045"/>
                <a:ext cx="1" cy="1"/>
              </a:xfrm>
              <a:prstGeom prst="line">
                <a:avLst/>
              </a:prstGeom>
              <a:noFill/>
              <a:ln w="0">
                <a:solidFill>
                  <a:srgbClr val="C0C0C0"/>
                </a:solidFill>
                <a:round/>
                <a:headEnd/>
                <a:tailEnd/>
              </a:ln>
            </p:spPr>
            <p:txBody>
              <a:bodyPr/>
              <a:lstStyle/>
              <a:p>
                <a:endParaRPr lang="en-US" sz="1000"/>
              </a:p>
            </p:txBody>
          </p:sp>
          <p:sp>
            <p:nvSpPr>
              <p:cNvPr id="108" name="Rectangle 96"/>
              <p:cNvSpPr>
                <a:spLocks noChangeArrowheads="1"/>
              </p:cNvSpPr>
              <p:nvPr/>
            </p:nvSpPr>
            <p:spPr bwMode="auto">
              <a:xfrm>
                <a:off x="5538" y="2045"/>
                <a:ext cx="5" cy="5"/>
              </a:xfrm>
              <a:prstGeom prst="rect">
                <a:avLst/>
              </a:prstGeom>
              <a:solidFill>
                <a:srgbClr val="C0C0C0"/>
              </a:solidFill>
              <a:ln w="9525">
                <a:noFill/>
                <a:miter lim="800000"/>
                <a:headEnd/>
                <a:tailEnd/>
              </a:ln>
            </p:spPr>
            <p:txBody>
              <a:bodyPr/>
              <a:lstStyle/>
              <a:p>
                <a:endParaRPr lang="en-US" sz="1000" u="none"/>
              </a:p>
            </p:txBody>
          </p:sp>
          <p:sp>
            <p:nvSpPr>
              <p:cNvPr id="109" name="Line 97"/>
              <p:cNvSpPr>
                <a:spLocks noChangeShapeType="1"/>
              </p:cNvSpPr>
              <p:nvPr/>
            </p:nvSpPr>
            <p:spPr bwMode="auto">
              <a:xfrm>
                <a:off x="5538" y="2146"/>
                <a:ext cx="1" cy="1"/>
              </a:xfrm>
              <a:prstGeom prst="line">
                <a:avLst/>
              </a:prstGeom>
              <a:noFill/>
              <a:ln w="0">
                <a:solidFill>
                  <a:srgbClr val="C0C0C0"/>
                </a:solidFill>
                <a:round/>
                <a:headEnd/>
                <a:tailEnd/>
              </a:ln>
            </p:spPr>
            <p:txBody>
              <a:bodyPr/>
              <a:lstStyle/>
              <a:p>
                <a:endParaRPr lang="en-US" sz="1000"/>
              </a:p>
            </p:txBody>
          </p:sp>
          <p:sp>
            <p:nvSpPr>
              <p:cNvPr id="110" name="Rectangle 98"/>
              <p:cNvSpPr>
                <a:spLocks noChangeArrowheads="1"/>
              </p:cNvSpPr>
              <p:nvPr/>
            </p:nvSpPr>
            <p:spPr bwMode="auto">
              <a:xfrm>
                <a:off x="5538" y="2146"/>
                <a:ext cx="5" cy="5"/>
              </a:xfrm>
              <a:prstGeom prst="rect">
                <a:avLst/>
              </a:prstGeom>
              <a:solidFill>
                <a:srgbClr val="C0C0C0"/>
              </a:solidFill>
              <a:ln w="9525">
                <a:noFill/>
                <a:miter lim="800000"/>
                <a:headEnd/>
                <a:tailEnd/>
              </a:ln>
            </p:spPr>
            <p:txBody>
              <a:bodyPr/>
              <a:lstStyle/>
              <a:p>
                <a:endParaRPr lang="en-US" sz="1000" u="none"/>
              </a:p>
            </p:txBody>
          </p:sp>
          <p:sp>
            <p:nvSpPr>
              <p:cNvPr id="111" name="Line 99"/>
              <p:cNvSpPr>
                <a:spLocks noChangeShapeType="1"/>
              </p:cNvSpPr>
              <p:nvPr/>
            </p:nvSpPr>
            <p:spPr bwMode="auto">
              <a:xfrm>
                <a:off x="5538" y="2227"/>
                <a:ext cx="1" cy="1"/>
              </a:xfrm>
              <a:prstGeom prst="line">
                <a:avLst/>
              </a:prstGeom>
              <a:noFill/>
              <a:ln w="0">
                <a:solidFill>
                  <a:srgbClr val="C0C0C0"/>
                </a:solidFill>
                <a:round/>
                <a:headEnd/>
                <a:tailEnd/>
              </a:ln>
            </p:spPr>
            <p:txBody>
              <a:bodyPr/>
              <a:lstStyle/>
              <a:p>
                <a:endParaRPr lang="en-US" sz="1000"/>
              </a:p>
            </p:txBody>
          </p:sp>
          <p:sp>
            <p:nvSpPr>
              <p:cNvPr id="112" name="Rectangle 100"/>
              <p:cNvSpPr>
                <a:spLocks noChangeArrowheads="1"/>
              </p:cNvSpPr>
              <p:nvPr/>
            </p:nvSpPr>
            <p:spPr bwMode="auto">
              <a:xfrm>
                <a:off x="5538" y="2227"/>
                <a:ext cx="5" cy="5"/>
              </a:xfrm>
              <a:prstGeom prst="rect">
                <a:avLst/>
              </a:prstGeom>
              <a:solidFill>
                <a:srgbClr val="C0C0C0"/>
              </a:solidFill>
              <a:ln w="9525">
                <a:noFill/>
                <a:miter lim="800000"/>
                <a:headEnd/>
                <a:tailEnd/>
              </a:ln>
            </p:spPr>
            <p:txBody>
              <a:bodyPr/>
              <a:lstStyle/>
              <a:p>
                <a:endParaRPr lang="en-US" sz="1000" u="none"/>
              </a:p>
            </p:txBody>
          </p:sp>
          <p:sp>
            <p:nvSpPr>
              <p:cNvPr id="113" name="Line 101"/>
              <p:cNvSpPr>
                <a:spLocks noChangeShapeType="1"/>
              </p:cNvSpPr>
              <p:nvPr/>
            </p:nvSpPr>
            <p:spPr bwMode="auto">
              <a:xfrm>
                <a:off x="5538" y="2309"/>
                <a:ext cx="1" cy="1"/>
              </a:xfrm>
              <a:prstGeom prst="line">
                <a:avLst/>
              </a:prstGeom>
              <a:noFill/>
              <a:ln w="0">
                <a:solidFill>
                  <a:srgbClr val="C0C0C0"/>
                </a:solidFill>
                <a:round/>
                <a:headEnd/>
                <a:tailEnd/>
              </a:ln>
            </p:spPr>
            <p:txBody>
              <a:bodyPr/>
              <a:lstStyle/>
              <a:p>
                <a:endParaRPr lang="en-US" sz="1000"/>
              </a:p>
            </p:txBody>
          </p:sp>
          <p:sp>
            <p:nvSpPr>
              <p:cNvPr id="114" name="Rectangle 102"/>
              <p:cNvSpPr>
                <a:spLocks noChangeArrowheads="1"/>
              </p:cNvSpPr>
              <p:nvPr/>
            </p:nvSpPr>
            <p:spPr bwMode="auto">
              <a:xfrm>
                <a:off x="5538" y="2309"/>
                <a:ext cx="5" cy="4"/>
              </a:xfrm>
              <a:prstGeom prst="rect">
                <a:avLst/>
              </a:prstGeom>
              <a:solidFill>
                <a:srgbClr val="C0C0C0"/>
              </a:solidFill>
              <a:ln w="9525">
                <a:noFill/>
                <a:miter lim="800000"/>
                <a:headEnd/>
                <a:tailEnd/>
              </a:ln>
            </p:spPr>
            <p:txBody>
              <a:bodyPr/>
              <a:lstStyle/>
              <a:p>
                <a:endParaRPr lang="en-US" sz="1000" u="none"/>
              </a:p>
            </p:txBody>
          </p:sp>
          <p:sp>
            <p:nvSpPr>
              <p:cNvPr id="115" name="Line 103"/>
              <p:cNvSpPr>
                <a:spLocks noChangeShapeType="1"/>
              </p:cNvSpPr>
              <p:nvPr/>
            </p:nvSpPr>
            <p:spPr bwMode="auto">
              <a:xfrm>
                <a:off x="5538" y="2390"/>
                <a:ext cx="1" cy="1"/>
              </a:xfrm>
              <a:prstGeom prst="line">
                <a:avLst/>
              </a:prstGeom>
              <a:noFill/>
              <a:ln w="0">
                <a:solidFill>
                  <a:srgbClr val="C0C0C0"/>
                </a:solidFill>
                <a:round/>
                <a:headEnd/>
                <a:tailEnd/>
              </a:ln>
            </p:spPr>
            <p:txBody>
              <a:bodyPr/>
              <a:lstStyle/>
              <a:p>
                <a:endParaRPr lang="en-US" sz="1000"/>
              </a:p>
            </p:txBody>
          </p:sp>
          <p:sp>
            <p:nvSpPr>
              <p:cNvPr id="116" name="Rectangle 104"/>
              <p:cNvSpPr>
                <a:spLocks noChangeArrowheads="1"/>
              </p:cNvSpPr>
              <p:nvPr/>
            </p:nvSpPr>
            <p:spPr bwMode="auto">
              <a:xfrm>
                <a:off x="5538" y="2390"/>
                <a:ext cx="5" cy="5"/>
              </a:xfrm>
              <a:prstGeom prst="rect">
                <a:avLst/>
              </a:prstGeom>
              <a:solidFill>
                <a:srgbClr val="C0C0C0"/>
              </a:solidFill>
              <a:ln w="9525">
                <a:noFill/>
                <a:miter lim="800000"/>
                <a:headEnd/>
                <a:tailEnd/>
              </a:ln>
            </p:spPr>
            <p:txBody>
              <a:bodyPr/>
              <a:lstStyle/>
              <a:p>
                <a:endParaRPr lang="en-US" sz="1000" u="none"/>
              </a:p>
            </p:txBody>
          </p:sp>
          <p:sp>
            <p:nvSpPr>
              <p:cNvPr id="117" name="Line 105"/>
              <p:cNvSpPr>
                <a:spLocks noChangeShapeType="1"/>
              </p:cNvSpPr>
              <p:nvPr/>
            </p:nvSpPr>
            <p:spPr bwMode="auto">
              <a:xfrm>
                <a:off x="5538" y="2471"/>
                <a:ext cx="1" cy="1"/>
              </a:xfrm>
              <a:prstGeom prst="line">
                <a:avLst/>
              </a:prstGeom>
              <a:noFill/>
              <a:ln w="0">
                <a:solidFill>
                  <a:srgbClr val="C0C0C0"/>
                </a:solidFill>
                <a:round/>
                <a:headEnd/>
                <a:tailEnd/>
              </a:ln>
            </p:spPr>
            <p:txBody>
              <a:bodyPr/>
              <a:lstStyle/>
              <a:p>
                <a:endParaRPr lang="en-US" sz="1000"/>
              </a:p>
            </p:txBody>
          </p:sp>
          <p:sp>
            <p:nvSpPr>
              <p:cNvPr id="118" name="Rectangle 106"/>
              <p:cNvSpPr>
                <a:spLocks noChangeArrowheads="1"/>
              </p:cNvSpPr>
              <p:nvPr/>
            </p:nvSpPr>
            <p:spPr bwMode="auto">
              <a:xfrm>
                <a:off x="5538" y="2471"/>
                <a:ext cx="5" cy="5"/>
              </a:xfrm>
              <a:prstGeom prst="rect">
                <a:avLst/>
              </a:prstGeom>
              <a:solidFill>
                <a:srgbClr val="C0C0C0"/>
              </a:solidFill>
              <a:ln w="9525">
                <a:noFill/>
                <a:miter lim="800000"/>
                <a:headEnd/>
                <a:tailEnd/>
              </a:ln>
            </p:spPr>
            <p:txBody>
              <a:bodyPr/>
              <a:lstStyle/>
              <a:p>
                <a:endParaRPr lang="en-US" sz="1000" u="none"/>
              </a:p>
            </p:txBody>
          </p:sp>
          <p:sp>
            <p:nvSpPr>
              <p:cNvPr id="119" name="Line 107"/>
              <p:cNvSpPr>
                <a:spLocks noChangeShapeType="1"/>
              </p:cNvSpPr>
              <p:nvPr/>
            </p:nvSpPr>
            <p:spPr bwMode="auto">
              <a:xfrm>
                <a:off x="5538" y="2553"/>
                <a:ext cx="1" cy="1"/>
              </a:xfrm>
              <a:prstGeom prst="line">
                <a:avLst/>
              </a:prstGeom>
              <a:noFill/>
              <a:ln w="0">
                <a:solidFill>
                  <a:srgbClr val="C0C0C0"/>
                </a:solidFill>
                <a:round/>
                <a:headEnd/>
                <a:tailEnd/>
              </a:ln>
            </p:spPr>
            <p:txBody>
              <a:bodyPr/>
              <a:lstStyle/>
              <a:p>
                <a:endParaRPr lang="en-US" sz="1000"/>
              </a:p>
            </p:txBody>
          </p:sp>
          <p:sp>
            <p:nvSpPr>
              <p:cNvPr id="120" name="Rectangle 108"/>
              <p:cNvSpPr>
                <a:spLocks noChangeArrowheads="1"/>
              </p:cNvSpPr>
              <p:nvPr/>
            </p:nvSpPr>
            <p:spPr bwMode="auto">
              <a:xfrm>
                <a:off x="5538" y="2553"/>
                <a:ext cx="5" cy="4"/>
              </a:xfrm>
              <a:prstGeom prst="rect">
                <a:avLst/>
              </a:prstGeom>
              <a:solidFill>
                <a:srgbClr val="C0C0C0"/>
              </a:solidFill>
              <a:ln w="9525">
                <a:noFill/>
                <a:miter lim="800000"/>
                <a:headEnd/>
                <a:tailEnd/>
              </a:ln>
            </p:spPr>
            <p:txBody>
              <a:bodyPr/>
              <a:lstStyle/>
              <a:p>
                <a:endParaRPr lang="en-US" sz="1000" u="none"/>
              </a:p>
            </p:txBody>
          </p:sp>
          <p:sp>
            <p:nvSpPr>
              <p:cNvPr id="121" name="Line 109"/>
              <p:cNvSpPr>
                <a:spLocks noChangeShapeType="1"/>
              </p:cNvSpPr>
              <p:nvPr/>
            </p:nvSpPr>
            <p:spPr bwMode="auto">
              <a:xfrm>
                <a:off x="5538" y="2639"/>
                <a:ext cx="1" cy="1"/>
              </a:xfrm>
              <a:prstGeom prst="line">
                <a:avLst/>
              </a:prstGeom>
              <a:noFill/>
              <a:ln w="0">
                <a:solidFill>
                  <a:srgbClr val="C0C0C0"/>
                </a:solidFill>
                <a:round/>
                <a:headEnd/>
                <a:tailEnd/>
              </a:ln>
            </p:spPr>
            <p:txBody>
              <a:bodyPr/>
              <a:lstStyle/>
              <a:p>
                <a:endParaRPr lang="en-US" sz="1000"/>
              </a:p>
            </p:txBody>
          </p:sp>
          <p:sp>
            <p:nvSpPr>
              <p:cNvPr id="122" name="Rectangle 110"/>
              <p:cNvSpPr>
                <a:spLocks noChangeArrowheads="1"/>
              </p:cNvSpPr>
              <p:nvPr/>
            </p:nvSpPr>
            <p:spPr bwMode="auto">
              <a:xfrm>
                <a:off x="5538" y="2639"/>
                <a:ext cx="5" cy="5"/>
              </a:xfrm>
              <a:prstGeom prst="rect">
                <a:avLst/>
              </a:prstGeom>
              <a:solidFill>
                <a:srgbClr val="C0C0C0"/>
              </a:solidFill>
              <a:ln w="9525">
                <a:noFill/>
                <a:miter lim="800000"/>
                <a:headEnd/>
                <a:tailEnd/>
              </a:ln>
            </p:spPr>
            <p:txBody>
              <a:bodyPr/>
              <a:lstStyle/>
              <a:p>
                <a:endParaRPr lang="en-US" sz="1000" u="none"/>
              </a:p>
            </p:txBody>
          </p:sp>
          <p:sp>
            <p:nvSpPr>
              <p:cNvPr id="123" name="Line 111"/>
              <p:cNvSpPr>
                <a:spLocks noChangeShapeType="1"/>
              </p:cNvSpPr>
              <p:nvPr/>
            </p:nvSpPr>
            <p:spPr bwMode="auto">
              <a:xfrm>
                <a:off x="5538" y="2739"/>
                <a:ext cx="1" cy="1"/>
              </a:xfrm>
              <a:prstGeom prst="line">
                <a:avLst/>
              </a:prstGeom>
              <a:noFill/>
              <a:ln w="0">
                <a:solidFill>
                  <a:srgbClr val="C0C0C0"/>
                </a:solidFill>
                <a:round/>
                <a:headEnd/>
                <a:tailEnd/>
              </a:ln>
            </p:spPr>
            <p:txBody>
              <a:bodyPr/>
              <a:lstStyle/>
              <a:p>
                <a:endParaRPr lang="en-US" sz="1000"/>
              </a:p>
            </p:txBody>
          </p:sp>
          <p:sp>
            <p:nvSpPr>
              <p:cNvPr id="124" name="Rectangle 112"/>
              <p:cNvSpPr>
                <a:spLocks noChangeArrowheads="1"/>
              </p:cNvSpPr>
              <p:nvPr/>
            </p:nvSpPr>
            <p:spPr bwMode="auto">
              <a:xfrm>
                <a:off x="5538" y="2739"/>
                <a:ext cx="5" cy="5"/>
              </a:xfrm>
              <a:prstGeom prst="rect">
                <a:avLst/>
              </a:prstGeom>
              <a:solidFill>
                <a:srgbClr val="C0C0C0"/>
              </a:solidFill>
              <a:ln w="9525">
                <a:noFill/>
                <a:miter lim="800000"/>
                <a:headEnd/>
                <a:tailEnd/>
              </a:ln>
            </p:spPr>
            <p:txBody>
              <a:bodyPr/>
              <a:lstStyle/>
              <a:p>
                <a:endParaRPr lang="en-US" sz="1000" u="none"/>
              </a:p>
            </p:txBody>
          </p:sp>
          <p:sp>
            <p:nvSpPr>
              <p:cNvPr id="125" name="Line 113"/>
              <p:cNvSpPr>
                <a:spLocks noChangeShapeType="1"/>
              </p:cNvSpPr>
              <p:nvPr/>
            </p:nvSpPr>
            <p:spPr bwMode="auto">
              <a:xfrm>
                <a:off x="5538" y="2821"/>
                <a:ext cx="1" cy="1"/>
              </a:xfrm>
              <a:prstGeom prst="line">
                <a:avLst/>
              </a:prstGeom>
              <a:noFill/>
              <a:ln w="0">
                <a:solidFill>
                  <a:srgbClr val="C0C0C0"/>
                </a:solidFill>
                <a:round/>
                <a:headEnd/>
                <a:tailEnd/>
              </a:ln>
            </p:spPr>
            <p:txBody>
              <a:bodyPr/>
              <a:lstStyle/>
              <a:p>
                <a:endParaRPr lang="en-US" sz="1000"/>
              </a:p>
            </p:txBody>
          </p:sp>
          <p:sp>
            <p:nvSpPr>
              <p:cNvPr id="126" name="Rectangle 114"/>
              <p:cNvSpPr>
                <a:spLocks noChangeArrowheads="1"/>
              </p:cNvSpPr>
              <p:nvPr/>
            </p:nvSpPr>
            <p:spPr bwMode="auto">
              <a:xfrm>
                <a:off x="5538" y="2821"/>
                <a:ext cx="5" cy="4"/>
              </a:xfrm>
              <a:prstGeom prst="rect">
                <a:avLst/>
              </a:prstGeom>
              <a:solidFill>
                <a:srgbClr val="C0C0C0"/>
              </a:solidFill>
              <a:ln w="9525">
                <a:noFill/>
                <a:miter lim="800000"/>
                <a:headEnd/>
                <a:tailEnd/>
              </a:ln>
            </p:spPr>
            <p:txBody>
              <a:bodyPr/>
              <a:lstStyle/>
              <a:p>
                <a:endParaRPr lang="en-US" sz="1000" u="none"/>
              </a:p>
            </p:txBody>
          </p:sp>
          <p:sp>
            <p:nvSpPr>
              <p:cNvPr id="127" name="Line 115"/>
              <p:cNvSpPr>
                <a:spLocks noChangeShapeType="1"/>
              </p:cNvSpPr>
              <p:nvPr/>
            </p:nvSpPr>
            <p:spPr bwMode="auto">
              <a:xfrm>
                <a:off x="5538" y="2902"/>
                <a:ext cx="1" cy="1"/>
              </a:xfrm>
              <a:prstGeom prst="line">
                <a:avLst/>
              </a:prstGeom>
              <a:noFill/>
              <a:ln w="0">
                <a:solidFill>
                  <a:srgbClr val="C0C0C0"/>
                </a:solidFill>
                <a:round/>
                <a:headEnd/>
                <a:tailEnd/>
              </a:ln>
            </p:spPr>
            <p:txBody>
              <a:bodyPr/>
              <a:lstStyle/>
              <a:p>
                <a:endParaRPr lang="en-US" sz="1000"/>
              </a:p>
            </p:txBody>
          </p:sp>
          <p:sp>
            <p:nvSpPr>
              <p:cNvPr id="128" name="Rectangle 116"/>
              <p:cNvSpPr>
                <a:spLocks noChangeArrowheads="1"/>
              </p:cNvSpPr>
              <p:nvPr/>
            </p:nvSpPr>
            <p:spPr bwMode="auto">
              <a:xfrm>
                <a:off x="5538" y="2902"/>
                <a:ext cx="5" cy="5"/>
              </a:xfrm>
              <a:prstGeom prst="rect">
                <a:avLst/>
              </a:prstGeom>
              <a:solidFill>
                <a:srgbClr val="C0C0C0"/>
              </a:solidFill>
              <a:ln w="9525">
                <a:noFill/>
                <a:miter lim="800000"/>
                <a:headEnd/>
                <a:tailEnd/>
              </a:ln>
            </p:spPr>
            <p:txBody>
              <a:bodyPr/>
              <a:lstStyle/>
              <a:p>
                <a:endParaRPr lang="en-US" sz="1000" u="none"/>
              </a:p>
            </p:txBody>
          </p:sp>
          <p:sp>
            <p:nvSpPr>
              <p:cNvPr id="129" name="Line 117"/>
              <p:cNvSpPr>
                <a:spLocks noChangeShapeType="1"/>
              </p:cNvSpPr>
              <p:nvPr/>
            </p:nvSpPr>
            <p:spPr bwMode="auto">
              <a:xfrm>
                <a:off x="5538" y="2983"/>
                <a:ext cx="1" cy="1"/>
              </a:xfrm>
              <a:prstGeom prst="line">
                <a:avLst/>
              </a:prstGeom>
              <a:noFill/>
              <a:ln w="0">
                <a:solidFill>
                  <a:srgbClr val="C0C0C0"/>
                </a:solidFill>
                <a:round/>
                <a:headEnd/>
                <a:tailEnd/>
              </a:ln>
            </p:spPr>
            <p:txBody>
              <a:bodyPr/>
              <a:lstStyle/>
              <a:p>
                <a:endParaRPr lang="en-US" sz="1000"/>
              </a:p>
            </p:txBody>
          </p:sp>
          <p:sp>
            <p:nvSpPr>
              <p:cNvPr id="130" name="Rectangle 118"/>
              <p:cNvSpPr>
                <a:spLocks noChangeArrowheads="1"/>
              </p:cNvSpPr>
              <p:nvPr/>
            </p:nvSpPr>
            <p:spPr bwMode="auto">
              <a:xfrm>
                <a:off x="5538" y="2983"/>
                <a:ext cx="5" cy="5"/>
              </a:xfrm>
              <a:prstGeom prst="rect">
                <a:avLst/>
              </a:prstGeom>
              <a:solidFill>
                <a:srgbClr val="C0C0C0"/>
              </a:solidFill>
              <a:ln w="9525">
                <a:noFill/>
                <a:miter lim="800000"/>
                <a:headEnd/>
                <a:tailEnd/>
              </a:ln>
            </p:spPr>
            <p:txBody>
              <a:bodyPr/>
              <a:lstStyle/>
              <a:p>
                <a:endParaRPr lang="en-US" sz="1000" u="none"/>
              </a:p>
            </p:txBody>
          </p:sp>
          <p:sp>
            <p:nvSpPr>
              <p:cNvPr id="131" name="Line 119"/>
              <p:cNvSpPr>
                <a:spLocks noChangeShapeType="1"/>
              </p:cNvSpPr>
              <p:nvPr/>
            </p:nvSpPr>
            <p:spPr bwMode="auto">
              <a:xfrm>
                <a:off x="5538" y="3065"/>
                <a:ext cx="1" cy="1"/>
              </a:xfrm>
              <a:prstGeom prst="line">
                <a:avLst/>
              </a:prstGeom>
              <a:noFill/>
              <a:ln w="0">
                <a:solidFill>
                  <a:srgbClr val="C0C0C0"/>
                </a:solidFill>
                <a:round/>
                <a:headEnd/>
                <a:tailEnd/>
              </a:ln>
            </p:spPr>
            <p:txBody>
              <a:bodyPr/>
              <a:lstStyle/>
              <a:p>
                <a:endParaRPr lang="en-US" sz="1000"/>
              </a:p>
            </p:txBody>
          </p:sp>
          <p:sp>
            <p:nvSpPr>
              <p:cNvPr id="132" name="Rectangle 120"/>
              <p:cNvSpPr>
                <a:spLocks noChangeArrowheads="1"/>
              </p:cNvSpPr>
              <p:nvPr/>
            </p:nvSpPr>
            <p:spPr bwMode="auto">
              <a:xfrm>
                <a:off x="5538" y="3065"/>
                <a:ext cx="5" cy="4"/>
              </a:xfrm>
              <a:prstGeom prst="rect">
                <a:avLst/>
              </a:prstGeom>
              <a:solidFill>
                <a:srgbClr val="C0C0C0"/>
              </a:solidFill>
              <a:ln w="9525">
                <a:noFill/>
                <a:miter lim="800000"/>
                <a:headEnd/>
                <a:tailEnd/>
              </a:ln>
            </p:spPr>
            <p:txBody>
              <a:bodyPr/>
              <a:lstStyle/>
              <a:p>
                <a:endParaRPr lang="en-US" sz="1000" u="none"/>
              </a:p>
            </p:txBody>
          </p:sp>
          <p:sp>
            <p:nvSpPr>
              <p:cNvPr id="133" name="Line 121"/>
              <p:cNvSpPr>
                <a:spLocks noChangeShapeType="1"/>
              </p:cNvSpPr>
              <p:nvPr/>
            </p:nvSpPr>
            <p:spPr bwMode="auto">
              <a:xfrm>
                <a:off x="5538" y="3146"/>
                <a:ext cx="1" cy="1"/>
              </a:xfrm>
              <a:prstGeom prst="line">
                <a:avLst/>
              </a:prstGeom>
              <a:noFill/>
              <a:ln w="0">
                <a:solidFill>
                  <a:srgbClr val="C0C0C0"/>
                </a:solidFill>
                <a:round/>
                <a:headEnd/>
                <a:tailEnd/>
              </a:ln>
            </p:spPr>
            <p:txBody>
              <a:bodyPr/>
              <a:lstStyle/>
              <a:p>
                <a:endParaRPr lang="en-US" sz="1000"/>
              </a:p>
            </p:txBody>
          </p:sp>
          <p:sp>
            <p:nvSpPr>
              <p:cNvPr id="134" name="Rectangle 122"/>
              <p:cNvSpPr>
                <a:spLocks noChangeArrowheads="1"/>
              </p:cNvSpPr>
              <p:nvPr/>
            </p:nvSpPr>
            <p:spPr bwMode="auto">
              <a:xfrm>
                <a:off x="5538" y="3146"/>
                <a:ext cx="5" cy="5"/>
              </a:xfrm>
              <a:prstGeom prst="rect">
                <a:avLst/>
              </a:prstGeom>
              <a:solidFill>
                <a:srgbClr val="C0C0C0"/>
              </a:solidFill>
              <a:ln w="9525">
                <a:noFill/>
                <a:miter lim="800000"/>
                <a:headEnd/>
                <a:tailEnd/>
              </a:ln>
            </p:spPr>
            <p:txBody>
              <a:bodyPr/>
              <a:lstStyle/>
              <a:p>
                <a:endParaRPr lang="en-US" sz="1000" u="none"/>
              </a:p>
            </p:txBody>
          </p:sp>
          <p:sp>
            <p:nvSpPr>
              <p:cNvPr id="135" name="Line 123"/>
              <p:cNvSpPr>
                <a:spLocks noChangeShapeType="1"/>
              </p:cNvSpPr>
              <p:nvPr/>
            </p:nvSpPr>
            <p:spPr bwMode="auto">
              <a:xfrm>
                <a:off x="5538" y="3227"/>
                <a:ext cx="1" cy="1"/>
              </a:xfrm>
              <a:prstGeom prst="line">
                <a:avLst/>
              </a:prstGeom>
              <a:noFill/>
              <a:ln w="0">
                <a:solidFill>
                  <a:srgbClr val="C0C0C0"/>
                </a:solidFill>
                <a:round/>
                <a:headEnd/>
                <a:tailEnd/>
              </a:ln>
            </p:spPr>
            <p:txBody>
              <a:bodyPr/>
              <a:lstStyle/>
              <a:p>
                <a:endParaRPr lang="en-US" sz="1000"/>
              </a:p>
            </p:txBody>
          </p:sp>
          <p:sp>
            <p:nvSpPr>
              <p:cNvPr id="136" name="Rectangle 124"/>
              <p:cNvSpPr>
                <a:spLocks noChangeArrowheads="1"/>
              </p:cNvSpPr>
              <p:nvPr/>
            </p:nvSpPr>
            <p:spPr bwMode="auto">
              <a:xfrm>
                <a:off x="5538" y="3227"/>
                <a:ext cx="5" cy="5"/>
              </a:xfrm>
              <a:prstGeom prst="rect">
                <a:avLst/>
              </a:prstGeom>
              <a:solidFill>
                <a:srgbClr val="C0C0C0"/>
              </a:solidFill>
              <a:ln w="9525">
                <a:noFill/>
                <a:miter lim="800000"/>
                <a:headEnd/>
                <a:tailEnd/>
              </a:ln>
            </p:spPr>
            <p:txBody>
              <a:bodyPr/>
              <a:lstStyle/>
              <a:p>
                <a:endParaRPr lang="en-US" sz="1000" u="none"/>
              </a:p>
            </p:txBody>
          </p:sp>
          <p:sp>
            <p:nvSpPr>
              <p:cNvPr id="137" name="Line 125"/>
              <p:cNvSpPr>
                <a:spLocks noChangeShapeType="1"/>
              </p:cNvSpPr>
              <p:nvPr/>
            </p:nvSpPr>
            <p:spPr bwMode="auto">
              <a:xfrm>
                <a:off x="5538" y="3313"/>
                <a:ext cx="1" cy="1"/>
              </a:xfrm>
              <a:prstGeom prst="line">
                <a:avLst/>
              </a:prstGeom>
              <a:noFill/>
              <a:ln w="0">
                <a:solidFill>
                  <a:srgbClr val="C0C0C0"/>
                </a:solidFill>
                <a:round/>
                <a:headEnd/>
                <a:tailEnd/>
              </a:ln>
            </p:spPr>
            <p:txBody>
              <a:bodyPr/>
              <a:lstStyle/>
              <a:p>
                <a:endParaRPr lang="en-US" sz="1000"/>
              </a:p>
            </p:txBody>
          </p:sp>
          <p:sp>
            <p:nvSpPr>
              <p:cNvPr id="138" name="Rectangle 126"/>
              <p:cNvSpPr>
                <a:spLocks noChangeArrowheads="1"/>
              </p:cNvSpPr>
              <p:nvPr/>
            </p:nvSpPr>
            <p:spPr bwMode="auto">
              <a:xfrm>
                <a:off x="5538" y="3313"/>
                <a:ext cx="5" cy="5"/>
              </a:xfrm>
              <a:prstGeom prst="rect">
                <a:avLst/>
              </a:prstGeom>
              <a:solidFill>
                <a:srgbClr val="C0C0C0"/>
              </a:solidFill>
              <a:ln w="9525">
                <a:noFill/>
                <a:miter lim="800000"/>
                <a:headEnd/>
                <a:tailEnd/>
              </a:ln>
            </p:spPr>
            <p:txBody>
              <a:bodyPr/>
              <a:lstStyle/>
              <a:p>
                <a:endParaRPr lang="en-US" sz="1000" u="none"/>
              </a:p>
            </p:txBody>
          </p:sp>
          <p:sp>
            <p:nvSpPr>
              <p:cNvPr id="139" name="Line 127"/>
              <p:cNvSpPr>
                <a:spLocks noChangeShapeType="1"/>
              </p:cNvSpPr>
              <p:nvPr/>
            </p:nvSpPr>
            <p:spPr bwMode="auto">
              <a:xfrm>
                <a:off x="5538" y="3414"/>
                <a:ext cx="1" cy="1"/>
              </a:xfrm>
              <a:prstGeom prst="line">
                <a:avLst/>
              </a:prstGeom>
              <a:noFill/>
              <a:ln w="0">
                <a:solidFill>
                  <a:srgbClr val="C0C0C0"/>
                </a:solidFill>
                <a:round/>
                <a:headEnd/>
                <a:tailEnd/>
              </a:ln>
            </p:spPr>
            <p:txBody>
              <a:bodyPr/>
              <a:lstStyle/>
              <a:p>
                <a:endParaRPr lang="en-US" sz="1000"/>
              </a:p>
            </p:txBody>
          </p:sp>
          <p:sp>
            <p:nvSpPr>
              <p:cNvPr id="140" name="Rectangle 128"/>
              <p:cNvSpPr>
                <a:spLocks noChangeArrowheads="1"/>
              </p:cNvSpPr>
              <p:nvPr/>
            </p:nvSpPr>
            <p:spPr bwMode="auto">
              <a:xfrm>
                <a:off x="5538" y="3414"/>
                <a:ext cx="5" cy="5"/>
              </a:xfrm>
              <a:prstGeom prst="rect">
                <a:avLst/>
              </a:prstGeom>
              <a:solidFill>
                <a:srgbClr val="C0C0C0"/>
              </a:solidFill>
              <a:ln w="9525">
                <a:noFill/>
                <a:miter lim="800000"/>
                <a:headEnd/>
                <a:tailEnd/>
              </a:ln>
            </p:spPr>
            <p:txBody>
              <a:bodyPr/>
              <a:lstStyle/>
              <a:p>
                <a:endParaRPr lang="en-US" sz="1000" u="none"/>
              </a:p>
            </p:txBody>
          </p:sp>
          <p:sp>
            <p:nvSpPr>
              <p:cNvPr id="141" name="Line 129"/>
              <p:cNvSpPr>
                <a:spLocks noChangeShapeType="1"/>
              </p:cNvSpPr>
              <p:nvPr/>
            </p:nvSpPr>
            <p:spPr bwMode="auto">
              <a:xfrm>
                <a:off x="5538" y="3495"/>
                <a:ext cx="1" cy="1"/>
              </a:xfrm>
              <a:prstGeom prst="line">
                <a:avLst/>
              </a:prstGeom>
              <a:noFill/>
              <a:ln w="0">
                <a:solidFill>
                  <a:srgbClr val="C0C0C0"/>
                </a:solidFill>
                <a:round/>
                <a:headEnd/>
                <a:tailEnd/>
              </a:ln>
            </p:spPr>
            <p:txBody>
              <a:bodyPr/>
              <a:lstStyle/>
              <a:p>
                <a:endParaRPr lang="en-US" sz="1000"/>
              </a:p>
            </p:txBody>
          </p:sp>
          <p:sp>
            <p:nvSpPr>
              <p:cNvPr id="142" name="Rectangle 130"/>
              <p:cNvSpPr>
                <a:spLocks noChangeArrowheads="1"/>
              </p:cNvSpPr>
              <p:nvPr/>
            </p:nvSpPr>
            <p:spPr bwMode="auto">
              <a:xfrm>
                <a:off x="5538" y="3495"/>
                <a:ext cx="5" cy="5"/>
              </a:xfrm>
              <a:prstGeom prst="rect">
                <a:avLst/>
              </a:prstGeom>
              <a:solidFill>
                <a:srgbClr val="C0C0C0"/>
              </a:solidFill>
              <a:ln w="9525">
                <a:noFill/>
                <a:miter lim="800000"/>
                <a:headEnd/>
                <a:tailEnd/>
              </a:ln>
            </p:spPr>
            <p:txBody>
              <a:bodyPr/>
              <a:lstStyle/>
              <a:p>
                <a:endParaRPr lang="en-US" sz="1000" u="none"/>
              </a:p>
            </p:txBody>
          </p:sp>
          <p:sp>
            <p:nvSpPr>
              <p:cNvPr id="143" name="Line 131"/>
              <p:cNvSpPr>
                <a:spLocks noChangeShapeType="1"/>
              </p:cNvSpPr>
              <p:nvPr/>
            </p:nvSpPr>
            <p:spPr bwMode="auto">
              <a:xfrm>
                <a:off x="5538" y="3577"/>
                <a:ext cx="1" cy="1"/>
              </a:xfrm>
              <a:prstGeom prst="line">
                <a:avLst/>
              </a:prstGeom>
              <a:noFill/>
              <a:ln w="0">
                <a:solidFill>
                  <a:srgbClr val="C0C0C0"/>
                </a:solidFill>
                <a:round/>
                <a:headEnd/>
                <a:tailEnd/>
              </a:ln>
            </p:spPr>
            <p:txBody>
              <a:bodyPr/>
              <a:lstStyle/>
              <a:p>
                <a:endParaRPr lang="en-US" sz="1000"/>
              </a:p>
            </p:txBody>
          </p:sp>
          <p:sp>
            <p:nvSpPr>
              <p:cNvPr id="144" name="Rectangle 132"/>
              <p:cNvSpPr>
                <a:spLocks noChangeArrowheads="1"/>
              </p:cNvSpPr>
              <p:nvPr/>
            </p:nvSpPr>
            <p:spPr bwMode="auto">
              <a:xfrm>
                <a:off x="5538" y="3577"/>
                <a:ext cx="5" cy="4"/>
              </a:xfrm>
              <a:prstGeom prst="rect">
                <a:avLst/>
              </a:prstGeom>
              <a:solidFill>
                <a:srgbClr val="C0C0C0"/>
              </a:solidFill>
              <a:ln w="9525">
                <a:noFill/>
                <a:miter lim="800000"/>
                <a:headEnd/>
                <a:tailEnd/>
              </a:ln>
            </p:spPr>
            <p:txBody>
              <a:bodyPr/>
              <a:lstStyle/>
              <a:p>
                <a:endParaRPr lang="en-US" sz="1000" u="none"/>
              </a:p>
            </p:txBody>
          </p:sp>
          <p:sp>
            <p:nvSpPr>
              <p:cNvPr id="145" name="Line 133"/>
              <p:cNvSpPr>
                <a:spLocks noChangeShapeType="1"/>
              </p:cNvSpPr>
              <p:nvPr/>
            </p:nvSpPr>
            <p:spPr bwMode="auto">
              <a:xfrm>
                <a:off x="5538" y="3658"/>
                <a:ext cx="1" cy="1"/>
              </a:xfrm>
              <a:prstGeom prst="line">
                <a:avLst/>
              </a:prstGeom>
              <a:noFill/>
              <a:ln w="0">
                <a:solidFill>
                  <a:srgbClr val="C0C0C0"/>
                </a:solidFill>
                <a:round/>
                <a:headEnd/>
                <a:tailEnd/>
              </a:ln>
            </p:spPr>
            <p:txBody>
              <a:bodyPr/>
              <a:lstStyle/>
              <a:p>
                <a:endParaRPr lang="en-US" sz="1000"/>
              </a:p>
            </p:txBody>
          </p:sp>
          <p:sp>
            <p:nvSpPr>
              <p:cNvPr id="146" name="Rectangle 134"/>
              <p:cNvSpPr>
                <a:spLocks noChangeArrowheads="1"/>
              </p:cNvSpPr>
              <p:nvPr/>
            </p:nvSpPr>
            <p:spPr bwMode="auto">
              <a:xfrm>
                <a:off x="5538" y="3658"/>
                <a:ext cx="5" cy="5"/>
              </a:xfrm>
              <a:prstGeom prst="rect">
                <a:avLst/>
              </a:prstGeom>
              <a:solidFill>
                <a:srgbClr val="C0C0C0"/>
              </a:solidFill>
              <a:ln w="9525">
                <a:noFill/>
                <a:miter lim="800000"/>
                <a:headEnd/>
                <a:tailEnd/>
              </a:ln>
            </p:spPr>
            <p:txBody>
              <a:bodyPr/>
              <a:lstStyle/>
              <a:p>
                <a:endParaRPr lang="en-US" sz="1000" u="none"/>
              </a:p>
            </p:txBody>
          </p:sp>
          <p:sp>
            <p:nvSpPr>
              <p:cNvPr id="147" name="Line 135"/>
              <p:cNvSpPr>
                <a:spLocks noChangeShapeType="1"/>
              </p:cNvSpPr>
              <p:nvPr/>
            </p:nvSpPr>
            <p:spPr bwMode="auto">
              <a:xfrm>
                <a:off x="5538" y="3739"/>
                <a:ext cx="1" cy="1"/>
              </a:xfrm>
              <a:prstGeom prst="line">
                <a:avLst/>
              </a:prstGeom>
              <a:noFill/>
              <a:ln w="0">
                <a:solidFill>
                  <a:srgbClr val="C0C0C0"/>
                </a:solidFill>
                <a:round/>
                <a:headEnd/>
                <a:tailEnd/>
              </a:ln>
            </p:spPr>
            <p:txBody>
              <a:bodyPr/>
              <a:lstStyle/>
              <a:p>
                <a:endParaRPr lang="en-US" sz="1000"/>
              </a:p>
            </p:txBody>
          </p:sp>
          <p:sp>
            <p:nvSpPr>
              <p:cNvPr id="148" name="Rectangle 136"/>
              <p:cNvSpPr>
                <a:spLocks noChangeArrowheads="1"/>
              </p:cNvSpPr>
              <p:nvPr/>
            </p:nvSpPr>
            <p:spPr bwMode="auto">
              <a:xfrm>
                <a:off x="5538" y="3739"/>
                <a:ext cx="5" cy="5"/>
              </a:xfrm>
              <a:prstGeom prst="rect">
                <a:avLst/>
              </a:prstGeom>
              <a:solidFill>
                <a:srgbClr val="C0C0C0"/>
              </a:solidFill>
              <a:ln w="9525">
                <a:noFill/>
                <a:miter lim="800000"/>
                <a:headEnd/>
                <a:tailEnd/>
              </a:ln>
            </p:spPr>
            <p:txBody>
              <a:bodyPr/>
              <a:lstStyle/>
              <a:p>
                <a:endParaRPr lang="en-US" sz="1000" u="none"/>
              </a:p>
            </p:txBody>
          </p:sp>
          <p:sp>
            <p:nvSpPr>
              <p:cNvPr id="149" name="Line 137"/>
              <p:cNvSpPr>
                <a:spLocks noChangeShapeType="1"/>
              </p:cNvSpPr>
              <p:nvPr/>
            </p:nvSpPr>
            <p:spPr bwMode="auto">
              <a:xfrm>
                <a:off x="5538" y="3821"/>
                <a:ext cx="1" cy="1"/>
              </a:xfrm>
              <a:prstGeom prst="line">
                <a:avLst/>
              </a:prstGeom>
              <a:noFill/>
              <a:ln w="0">
                <a:solidFill>
                  <a:srgbClr val="C0C0C0"/>
                </a:solidFill>
                <a:round/>
                <a:headEnd/>
                <a:tailEnd/>
              </a:ln>
            </p:spPr>
            <p:txBody>
              <a:bodyPr/>
              <a:lstStyle/>
              <a:p>
                <a:endParaRPr lang="en-US" sz="1000"/>
              </a:p>
            </p:txBody>
          </p:sp>
          <p:sp>
            <p:nvSpPr>
              <p:cNvPr id="150" name="Rectangle 138"/>
              <p:cNvSpPr>
                <a:spLocks noChangeArrowheads="1"/>
              </p:cNvSpPr>
              <p:nvPr/>
            </p:nvSpPr>
            <p:spPr bwMode="auto">
              <a:xfrm>
                <a:off x="5538" y="3821"/>
                <a:ext cx="5" cy="4"/>
              </a:xfrm>
              <a:prstGeom prst="rect">
                <a:avLst/>
              </a:prstGeom>
              <a:solidFill>
                <a:srgbClr val="C0C0C0"/>
              </a:solidFill>
              <a:ln w="9525">
                <a:noFill/>
                <a:miter lim="800000"/>
                <a:headEnd/>
                <a:tailEnd/>
              </a:ln>
            </p:spPr>
            <p:txBody>
              <a:bodyPr/>
              <a:lstStyle/>
              <a:p>
                <a:endParaRPr lang="en-US" sz="1000" u="none"/>
              </a:p>
            </p:txBody>
          </p:sp>
          <p:sp>
            <p:nvSpPr>
              <p:cNvPr id="151" name="Line 139"/>
              <p:cNvSpPr>
                <a:spLocks noChangeShapeType="1"/>
              </p:cNvSpPr>
              <p:nvPr/>
            </p:nvSpPr>
            <p:spPr bwMode="auto">
              <a:xfrm>
                <a:off x="5538" y="3902"/>
                <a:ext cx="1" cy="1"/>
              </a:xfrm>
              <a:prstGeom prst="line">
                <a:avLst/>
              </a:prstGeom>
              <a:noFill/>
              <a:ln w="0">
                <a:solidFill>
                  <a:srgbClr val="C0C0C0"/>
                </a:solidFill>
                <a:round/>
                <a:headEnd/>
                <a:tailEnd/>
              </a:ln>
            </p:spPr>
            <p:txBody>
              <a:bodyPr/>
              <a:lstStyle/>
              <a:p>
                <a:endParaRPr lang="en-US" sz="1000"/>
              </a:p>
            </p:txBody>
          </p:sp>
          <p:sp>
            <p:nvSpPr>
              <p:cNvPr id="152" name="Rectangle 140"/>
              <p:cNvSpPr>
                <a:spLocks noChangeArrowheads="1"/>
              </p:cNvSpPr>
              <p:nvPr/>
            </p:nvSpPr>
            <p:spPr bwMode="auto">
              <a:xfrm>
                <a:off x="5538" y="3902"/>
                <a:ext cx="5" cy="5"/>
              </a:xfrm>
              <a:prstGeom prst="rect">
                <a:avLst/>
              </a:prstGeom>
              <a:solidFill>
                <a:srgbClr val="C0C0C0"/>
              </a:solidFill>
              <a:ln w="9525">
                <a:noFill/>
                <a:miter lim="800000"/>
                <a:headEnd/>
                <a:tailEnd/>
              </a:ln>
            </p:spPr>
            <p:txBody>
              <a:bodyPr/>
              <a:lstStyle/>
              <a:p>
                <a:endParaRPr lang="en-US" sz="1000" u="none"/>
              </a:p>
            </p:txBody>
          </p:sp>
          <p:sp>
            <p:nvSpPr>
              <p:cNvPr id="153" name="Line 141"/>
              <p:cNvSpPr>
                <a:spLocks noChangeShapeType="1"/>
              </p:cNvSpPr>
              <p:nvPr/>
            </p:nvSpPr>
            <p:spPr bwMode="auto">
              <a:xfrm>
                <a:off x="5538" y="3988"/>
                <a:ext cx="1" cy="1"/>
              </a:xfrm>
              <a:prstGeom prst="line">
                <a:avLst/>
              </a:prstGeom>
              <a:noFill/>
              <a:ln w="0">
                <a:solidFill>
                  <a:srgbClr val="C0C0C0"/>
                </a:solidFill>
                <a:round/>
                <a:headEnd/>
                <a:tailEnd/>
              </a:ln>
            </p:spPr>
            <p:txBody>
              <a:bodyPr/>
              <a:lstStyle/>
              <a:p>
                <a:endParaRPr lang="en-US" sz="1000"/>
              </a:p>
            </p:txBody>
          </p:sp>
          <p:sp>
            <p:nvSpPr>
              <p:cNvPr id="154" name="Rectangle 142"/>
              <p:cNvSpPr>
                <a:spLocks noChangeArrowheads="1"/>
              </p:cNvSpPr>
              <p:nvPr/>
            </p:nvSpPr>
            <p:spPr bwMode="auto">
              <a:xfrm>
                <a:off x="5538" y="3988"/>
                <a:ext cx="5" cy="5"/>
              </a:xfrm>
              <a:prstGeom prst="rect">
                <a:avLst/>
              </a:prstGeom>
              <a:solidFill>
                <a:srgbClr val="C0C0C0"/>
              </a:solidFill>
              <a:ln w="9525">
                <a:noFill/>
                <a:miter lim="800000"/>
                <a:headEnd/>
                <a:tailEnd/>
              </a:ln>
            </p:spPr>
            <p:txBody>
              <a:bodyPr/>
              <a:lstStyle/>
              <a:p>
                <a:endParaRPr lang="en-US" sz="1000" u="none"/>
              </a:p>
            </p:txBody>
          </p:sp>
        </p:grpSp>
        <p:sp>
          <p:nvSpPr>
            <p:cNvPr id="7" name="Rectangle 7"/>
            <p:cNvSpPr>
              <a:spLocks noChangeAspect="1" noChangeArrowheads="1"/>
            </p:cNvSpPr>
            <p:nvPr/>
          </p:nvSpPr>
          <p:spPr bwMode="auto">
            <a:xfrm>
              <a:off x="201314" y="7391400"/>
              <a:ext cx="6428086" cy="137540"/>
            </a:xfrm>
            <a:prstGeom prst="rect">
              <a:avLst/>
            </a:prstGeom>
            <a:solidFill>
              <a:srgbClr val="C0C0C0"/>
            </a:solidFill>
            <a:ln w="9525">
              <a:solidFill>
                <a:schemeClr val="tx1"/>
              </a:solidFill>
              <a:miter lim="800000"/>
              <a:headEnd/>
              <a:tailEnd/>
            </a:ln>
          </p:spPr>
          <p:txBody>
            <a:bodyPr/>
            <a:lstStyle/>
            <a:p>
              <a:endParaRPr lang="en-US" sz="1000" u="none"/>
            </a:p>
          </p:txBody>
        </p:sp>
        <p:sp>
          <p:nvSpPr>
            <p:cNvPr id="8" name="Rectangle 12"/>
            <p:cNvSpPr>
              <a:spLocks noChangeAspect="1" noChangeArrowheads="1"/>
            </p:cNvSpPr>
            <p:nvPr/>
          </p:nvSpPr>
          <p:spPr bwMode="auto">
            <a:xfrm>
              <a:off x="609600" y="7391400"/>
              <a:ext cx="1287212" cy="158176"/>
            </a:xfrm>
            <a:prstGeom prst="rect">
              <a:avLst/>
            </a:prstGeom>
            <a:noFill/>
            <a:ln w="9525">
              <a:noFill/>
              <a:miter lim="800000"/>
              <a:headEnd/>
              <a:tailEnd/>
            </a:ln>
          </p:spPr>
          <p:txBody>
            <a:bodyPr wrap="none" lIns="0" tIns="0" rIns="0" bIns="0">
              <a:spAutoFit/>
            </a:bodyPr>
            <a:lstStyle/>
            <a:p>
              <a:r>
                <a:rPr lang="en-US" sz="1000" u="none" dirty="0" smtClean="0">
                  <a:solidFill>
                    <a:srgbClr val="000000"/>
                  </a:solidFill>
                </a:rPr>
                <a:t>UPLOADED AT CTCP</a:t>
              </a:r>
              <a:endParaRPr lang="en-US" sz="1000" u="none" dirty="0"/>
            </a:p>
          </p:txBody>
        </p:sp>
        <p:sp>
          <p:nvSpPr>
            <p:cNvPr id="9" name="Rectangle 8"/>
            <p:cNvSpPr/>
            <p:nvPr/>
          </p:nvSpPr>
          <p:spPr bwMode="auto">
            <a:xfrm>
              <a:off x="228600" y="7543800"/>
              <a:ext cx="2133600" cy="1447800"/>
            </a:xfrm>
            <a:prstGeom prst="rect">
              <a:avLst/>
            </a:prstGeom>
            <a:noFill/>
            <a:ln w="158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ndParaRPr>
            </a:p>
          </p:txBody>
        </p:sp>
        <p:sp>
          <p:nvSpPr>
            <p:cNvPr id="10" name="Rectangle 9"/>
            <p:cNvSpPr/>
            <p:nvPr/>
          </p:nvSpPr>
          <p:spPr bwMode="auto">
            <a:xfrm>
              <a:off x="2362200" y="7543800"/>
              <a:ext cx="2133600" cy="1447800"/>
            </a:xfrm>
            <a:prstGeom prst="rect">
              <a:avLst/>
            </a:prstGeom>
            <a:noFill/>
            <a:ln w="158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ndParaRPr>
            </a:p>
          </p:txBody>
        </p:sp>
        <p:sp>
          <p:nvSpPr>
            <p:cNvPr id="11" name="Rectangle 10"/>
            <p:cNvSpPr/>
            <p:nvPr/>
          </p:nvSpPr>
          <p:spPr bwMode="auto">
            <a:xfrm>
              <a:off x="4495800" y="7543800"/>
              <a:ext cx="2133600" cy="1447800"/>
            </a:xfrm>
            <a:prstGeom prst="rect">
              <a:avLst/>
            </a:prstGeom>
            <a:noFill/>
            <a:ln w="158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ndParaRPr>
            </a:p>
          </p:txBody>
        </p:sp>
        <p:sp>
          <p:nvSpPr>
            <p:cNvPr id="12" name="Rectangle 12"/>
            <p:cNvSpPr>
              <a:spLocks noChangeAspect="1" noChangeArrowheads="1"/>
            </p:cNvSpPr>
            <p:nvPr/>
          </p:nvSpPr>
          <p:spPr bwMode="auto">
            <a:xfrm>
              <a:off x="2644961" y="7391400"/>
              <a:ext cx="1622239" cy="158176"/>
            </a:xfrm>
            <a:prstGeom prst="rect">
              <a:avLst/>
            </a:prstGeom>
            <a:noFill/>
            <a:ln w="9525">
              <a:noFill/>
              <a:miter lim="800000"/>
              <a:headEnd/>
              <a:tailEnd/>
            </a:ln>
          </p:spPr>
          <p:txBody>
            <a:bodyPr wrap="none" lIns="0" tIns="0" rIns="0" bIns="0">
              <a:spAutoFit/>
            </a:bodyPr>
            <a:lstStyle/>
            <a:p>
              <a:r>
                <a:rPr lang="en-US" sz="1000" dirty="0" smtClean="0">
                  <a:solidFill>
                    <a:srgbClr val="000000"/>
                  </a:solidFill>
                </a:rPr>
                <a:t>DOWNLOADED AT TROOP</a:t>
              </a:r>
              <a:endParaRPr lang="en-US" sz="1000" u="none" dirty="0"/>
            </a:p>
          </p:txBody>
        </p:sp>
        <p:sp>
          <p:nvSpPr>
            <p:cNvPr id="13" name="Rectangle 12"/>
            <p:cNvSpPr>
              <a:spLocks noChangeAspect="1" noChangeArrowheads="1"/>
            </p:cNvSpPr>
            <p:nvPr/>
          </p:nvSpPr>
          <p:spPr bwMode="auto">
            <a:xfrm>
              <a:off x="4876800" y="7391400"/>
              <a:ext cx="1570943" cy="158176"/>
            </a:xfrm>
            <a:prstGeom prst="rect">
              <a:avLst/>
            </a:prstGeom>
            <a:noFill/>
            <a:ln w="9525">
              <a:noFill/>
              <a:miter lim="800000"/>
              <a:headEnd/>
              <a:tailEnd/>
            </a:ln>
          </p:spPr>
          <p:txBody>
            <a:bodyPr wrap="none" lIns="0" tIns="0" rIns="0" bIns="0">
              <a:spAutoFit/>
            </a:bodyPr>
            <a:lstStyle/>
            <a:p>
              <a:r>
                <a:rPr lang="en-US" sz="1000" u="none" dirty="0" smtClean="0">
                  <a:solidFill>
                    <a:srgbClr val="000000"/>
                  </a:solidFill>
                </a:rPr>
                <a:t>ANTICIPATED BACKHAUL</a:t>
              </a:r>
              <a:endParaRPr lang="en-US" sz="1000" u="none" dirty="0"/>
            </a:p>
          </p:txBody>
        </p:sp>
        <p:cxnSp>
          <p:nvCxnSpPr>
            <p:cNvPr id="14" name="Straight Arrow Connector 13"/>
            <p:cNvCxnSpPr/>
            <p:nvPr/>
          </p:nvCxnSpPr>
          <p:spPr bwMode="auto">
            <a:xfrm>
              <a:off x="2286000" y="8305800"/>
              <a:ext cx="228600" cy="0"/>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15" name="Straight Arrow Connector 14"/>
            <p:cNvCxnSpPr/>
            <p:nvPr/>
          </p:nvCxnSpPr>
          <p:spPr bwMode="auto">
            <a:xfrm>
              <a:off x="4419600" y="8305800"/>
              <a:ext cx="228600" cy="0"/>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REDCON STATUS</a:t>
            </a:r>
            <a:endParaRPr lang="en-US" dirty="0"/>
          </a:p>
        </p:txBody>
      </p:sp>
      <p:sp>
        <p:nvSpPr>
          <p:cNvPr id="9" name="Rectangle 8"/>
          <p:cNvSpPr/>
          <p:nvPr/>
        </p:nvSpPr>
        <p:spPr>
          <a:xfrm>
            <a:off x="0" y="990601"/>
            <a:ext cx="6858000" cy="7709803"/>
          </a:xfrm>
          <a:prstGeom prst="rect">
            <a:avLst/>
          </a:prstGeom>
        </p:spPr>
        <p:txBody>
          <a:bodyPr wrap="square">
            <a:spAutoFit/>
          </a:bodyPr>
          <a:lstStyle/>
          <a:p>
            <a:pPr>
              <a:tabLst>
                <a:tab pos="-3771900" algn="l"/>
                <a:tab pos="288925" algn="l"/>
              </a:tabLst>
            </a:pPr>
            <a:r>
              <a:rPr lang="en-US" sz="1100" b="1" u="sng" cap="all" dirty="0" smtClean="0">
                <a:latin typeface="Arial" pitchFamily="34" charset="0"/>
                <a:ea typeface="Times New Roman" pitchFamily="18" charset="0"/>
                <a:cs typeface="Arial" pitchFamily="34" charset="0"/>
              </a:rPr>
              <a:t>REDCON Status and Definitions:</a:t>
            </a:r>
          </a:p>
          <a:p>
            <a:pPr>
              <a:tabLst>
                <a:tab pos="-3771900" algn="l"/>
                <a:tab pos="288925" algn="l"/>
              </a:tabLst>
            </a:pPr>
            <a:endParaRPr lang="en-US" sz="1100" cap="all" dirty="0" smtClean="0">
              <a:latin typeface="Arial" pitchFamily="34" charset="0"/>
              <a:ea typeface="Times New Roman" pitchFamily="18" charset="0"/>
              <a:cs typeface="Arial" pitchFamily="34" charset="0"/>
            </a:endParaRPr>
          </a:p>
          <a:p>
            <a:pPr>
              <a:tabLst>
                <a:tab pos="-3771900" algn="l"/>
                <a:tab pos="288925" algn="l"/>
              </a:tabLst>
            </a:pPr>
            <a:r>
              <a:rPr lang="en-US" sz="1100" cap="all" dirty="0" smtClean="0">
                <a:latin typeface="Arial" pitchFamily="34" charset="0"/>
                <a:ea typeface="Times New Roman" pitchFamily="18" charset="0"/>
                <a:cs typeface="Arial" pitchFamily="34" charset="0"/>
              </a:rPr>
              <a:t>	The TRP will use the following readiness conditions to identify the speed with which a unit must be ready for combat or movement.</a:t>
            </a:r>
          </a:p>
          <a:p>
            <a:pPr>
              <a:tabLst>
                <a:tab pos="-3771900" algn="l"/>
                <a:tab pos="288925" algn="l"/>
              </a:tabLst>
            </a:pPr>
            <a:endParaRPr lang="en-US" sz="1100" cap="all" dirty="0" smtClean="0">
              <a:latin typeface="Arial" pitchFamily="34" charset="0"/>
              <a:ea typeface="Times New Roman" pitchFamily="18" charset="0"/>
              <a:cs typeface="Arial" pitchFamily="34" charset="0"/>
            </a:endParaRPr>
          </a:p>
          <a:p>
            <a:pPr eaLnBrk="0" hangingPunct="0">
              <a:tabLst>
                <a:tab pos="-3771900" algn="l"/>
                <a:tab pos="288925" algn="l"/>
              </a:tabLst>
            </a:pPr>
            <a:r>
              <a:rPr lang="en-US" sz="1100" cap="all" dirty="0" smtClean="0">
                <a:latin typeface="Arial" pitchFamily="34" charset="0"/>
                <a:ea typeface="Times New Roman" pitchFamily="18" charset="0"/>
                <a:cs typeface="Arial" pitchFamily="34" charset="0"/>
              </a:rPr>
              <a:t>Subordinate units will also report their readiness to move by stating their REDCON status. Additionally, mechanics, medics, and others should use these codes to estimate when elements (injured personnel, combat vehicles, supplies, etc) will be ready for combat. </a:t>
            </a:r>
          </a:p>
          <a:p>
            <a:pPr eaLnBrk="0" hangingPunct="0">
              <a:tabLst>
                <a:tab pos="-3771900" algn="l"/>
                <a:tab pos="288925" algn="l"/>
              </a:tabLst>
            </a:pPr>
            <a:endParaRPr lang="en-US" sz="1100" b="1" cap="all" dirty="0" smtClean="0">
              <a:latin typeface="Arial" pitchFamily="34" charset="0"/>
              <a:ea typeface="Times New Roman" pitchFamily="18" charset="0"/>
              <a:cs typeface="Arial" pitchFamily="34" charset="0"/>
            </a:endParaRPr>
          </a:p>
          <a:p>
            <a:pPr marL="228600" indent="-228600" eaLnBrk="0" hangingPunct="0">
              <a:buAutoNum type="arabicPeriod"/>
              <a:tabLst>
                <a:tab pos="-3771900" algn="l"/>
                <a:tab pos="288925" algn="l"/>
              </a:tabLst>
            </a:pPr>
            <a:r>
              <a:rPr lang="en-US" sz="1100" b="1" cap="all" dirty="0" smtClean="0">
                <a:latin typeface="Arial" pitchFamily="34" charset="0"/>
                <a:ea typeface="Times New Roman" pitchFamily="18" charset="0"/>
                <a:cs typeface="Arial" pitchFamily="34" charset="0"/>
              </a:rPr>
              <a:t>REDCON 1 </a:t>
            </a:r>
            <a:r>
              <a:rPr lang="en-US" sz="1100" cap="all" dirty="0" smtClean="0">
                <a:latin typeface="Arial" pitchFamily="34" charset="0"/>
                <a:ea typeface="Times New Roman" pitchFamily="18" charset="0"/>
                <a:cs typeface="Arial" pitchFamily="34" charset="0"/>
              </a:rPr>
              <a:t>- Full alert; able to move or take off immediately.</a:t>
            </a:r>
          </a:p>
          <a:p>
            <a:pPr marL="685800" lvl="1" indent="-228600" eaLnBrk="0" hangingPunct="0">
              <a:buFont typeface="Arial" pitchFamily="34" charset="0"/>
              <a:buChar char="•"/>
              <a:tabLst>
                <a:tab pos="-3771900" algn="l"/>
                <a:tab pos="288925" algn="l"/>
              </a:tabLst>
            </a:pPr>
            <a:r>
              <a:rPr lang="en-US" sz="1100" cap="all" dirty="0" smtClean="0">
                <a:latin typeface="Arial" pitchFamily="34" charset="0"/>
                <a:ea typeface="Times New Roman" pitchFamily="18" charset="0"/>
                <a:cs typeface="Arial" pitchFamily="34" charset="0"/>
              </a:rPr>
              <a:t>Radio checks complete; FBCB2 fully operational.</a:t>
            </a:r>
          </a:p>
          <a:p>
            <a:pPr marL="685800" lvl="1" indent="-228600" eaLnBrk="0" hangingPunct="0">
              <a:buFont typeface="Arial" pitchFamily="34" charset="0"/>
              <a:buChar char="•"/>
              <a:tabLst>
                <a:tab pos="-3771900" algn="l"/>
                <a:tab pos="288925" algn="l"/>
              </a:tabLst>
            </a:pPr>
            <a:r>
              <a:rPr lang="en-US" sz="1100" cap="all" dirty="0" smtClean="0">
                <a:latin typeface="Arial" pitchFamily="34" charset="0"/>
                <a:ea typeface="Times New Roman" pitchFamily="18" charset="0"/>
                <a:cs typeface="Arial" pitchFamily="34" charset="0"/>
              </a:rPr>
              <a:t>Vehicles loaded, secured; weapons manned.</a:t>
            </a:r>
          </a:p>
          <a:p>
            <a:pPr marL="685800" lvl="1" indent="-228600" eaLnBrk="0" hangingPunct="0">
              <a:buFont typeface="Arial" pitchFamily="34" charset="0"/>
              <a:buChar char="•"/>
              <a:tabLst>
                <a:tab pos="-3771900" algn="l"/>
                <a:tab pos="288925" algn="l"/>
              </a:tabLst>
            </a:pPr>
            <a:r>
              <a:rPr lang="en-US" sz="1100" cap="all" dirty="0" smtClean="0">
                <a:latin typeface="Arial" pitchFamily="34" charset="0"/>
                <a:ea typeface="Times New Roman" pitchFamily="18" charset="0"/>
                <a:cs typeface="Arial" pitchFamily="34" charset="0"/>
              </a:rPr>
              <a:t>Personal equipment stowed, NBC alarms, and hot loop equipment stowed; all OP’s Pulled in. All personnel alert and mounted on vehicles.</a:t>
            </a:r>
          </a:p>
          <a:p>
            <a:pPr marL="685800" lvl="1" indent="-228600" eaLnBrk="0" hangingPunct="0">
              <a:buFont typeface="Arial" pitchFamily="34" charset="0"/>
              <a:buChar char="•"/>
              <a:tabLst>
                <a:tab pos="-3771900" algn="l"/>
                <a:tab pos="288925" algn="l"/>
              </a:tabLst>
            </a:pPr>
            <a:r>
              <a:rPr lang="en-US" sz="1100" cap="all" dirty="0" smtClean="0">
                <a:latin typeface="Arial" pitchFamily="34" charset="0"/>
                <a:ea typeface="Times New Roman" pitchFamily="18" charset="0"/>
                <a:cs typeface="Arial" pitchFamily="34" charset="0"/>
              </a:rPr>
              <a:t>Engines running. </a:t>
            </a:r>
            <a:r>
              <a:rPr lang="en-US" sz="1100" i="1" cap="all" dirty="0" smtClean="0">
                <a:latin typeface="Arial" pitchFamily="34" charset="0"/>
                <a:ea typeface="Times New Roman" pitchFamily="18" charset="0"/>
                <a:cs typeface="Arial" pitchFamily="34" charset="0"/>
              </a:rPr>
              <a:t>(PL OR PSG will initiate “Short Count”.)</a:t>
            </a:r>
            <a:endParaRPr lang="en-US" sz="1100" cap="all" dirty="0" smtClean="0">
              <a:latin typeface="Arial" pitchFamily="34" charset="0"/>
              <a:ea typeface="Times New Roman" pitchFamily="18" charset="0"/>
              <a:cs typeface="Arial" pitchFamily="34" charset="0"/>
            </a:endParaRPr>
          </a:p>
          <a:p>
            <a:pPr eaLnBrk="0" hangingPunct="0">
              <a:tabLst>
                <a:tab pos="-3771900" algn="l"/>
                <a:tab pos="288925" algn="l"/>
              </a:tabLst>
            </a:pPr>
            <a:endParaRPr lang="en-US" sz="1100" cap="all" dirty="0" smtClean="0">
              <a:latin typeface="Arial" pitchFamily="34" charset="0"/>
              <a:ea typeface="Times New Roman" pitchFamily="18" charset="0"/>
              <a:cs typeface="Arial" pitchFamily="34" charset="0"/>
            </a:endParaRPr>
          </a:p>
          <a:p>
            <a:pPr marL="228600" indent="-228600" eaLnBrk="0" hangingPunct="0">
              <a:buAutoNum type="arabicPeriod" startAt="2"/>
              <a:tabLst>
                <a:tab pos="-3771900" algn="l"/>
                <a:tab pos="288925" algn="l"/>
              </a:tabLst>
            </a:pPr>
            <a:r>
              <a:rPr lang="en-US" sz="1100" b="1" cap="all" dirty="0" smtClean="0">
                <a:latin typeface="Arial" pitchFamily="34" charset="0"/>
                <a:ea typeface="Times New Roman" pitchFamily="18" charset="0"/>
                <a:cs typeface="Arial" pitchFamily="34" charset="0"/>
              </a:rPr>
              <a:t>REDCON 1.5 </a:t>
            </a:r>
            <a:r>
              <a:rPr lang="en-US" sz="1100" cap="all" dirty="0" smtClean="0">
                <a:latin typeface="Arial" pitchFamily="34" charset="0"/>
                <a:ea typeface="Times New Roman" pitchFamily="18" charset="0"/>
                <a:cs typeface="Arial" pitchFamily="34" charset="0"/>
              </a:rPr>
              <a:t>– A variant of REDCON 1; ready to move in five minutes. </a:t>
            </a:r>
          </a:p>
          <a:p>
            <a:pPr marL="685800" lvl="1" indent="-228600" eaLnBrk="0" hangingPunct="0">
              <a:buFont typeface="Arial" pitchFamily="34" charset="0"/>
              <a:buChar char="•"/>
              <a:tabLst>
                <a:tab pos="-3771900" algn="l"/>
                <a:tab pos="288925" algn="l"/>
              </a:tabLst>
            </a:pPr>
            <a:r>
              <a:rPr lang="en-US" sz="1100" cap="all" dirty="0" smtClean="0">
                <a:latin typeface="Arial" pitchFamily="34" charset="0"/>
                <a:ea typeface="Times New Roman" pitchFamily="18" charset="0"/>
                <a:cs typeface="Arial" pitchFamily="34" charset="0"/>
              </a:rPr>
              <a:t>Engines are off; crews prepared to initiate “Short Count” O/O.</a:t>
            </a:r>
          </a:p>
          <a:p>
            <a:pPr eaLnBrk="0" hangingPunct="0">
              <a:tabLst>
                <a:tab pos="-3771900" algn="l"/>
                <a:tab pos="288925" algn="l"/>
              </a:tabLst>
            </a:pPr>
            <a:endParaRPr lang="en-US" sz="1100" cap="all" dirty="0" smtClean="0">
              <a:latin typeface="Arial" pitchFamily="34" charset="0"/>
              <a:ea typeface="Times New Roman" pitchFamily="18" charset="0"/>
              <a:cs typeface="Arial" pitchFamily="34" charset="0"/>
            </a:endParaRPr>
          </a:p>
          <a:p>
            <a:pPr marL="228600" indent="-228600" eaLnBrk="0" hangingPunct="0">
              <a:buAutoNum type="arabicPeriod" startAt="3"/>
              <a:tabLst>
                <a:tab pos="-3771900" algn="l"/>
                <a:tab pos="288925" algn="l"/>
              </a:tabLst>
            </a:pPr>
            <a:r>
              <a:rPr lang="en-US" sz="1100" b="1" cap="all" dirty="0" smtClean="0">
                <a:latin typeface="Arial" pitchFamily="34" charset="0"/>
                <a:ea typeface="Times New Roman" pitchFamily="18" charset="0"/>
                <a:cs typeface="Arial" pitchFamily="34" charset="0"/>
              </a:rPr>
              <a:t>REDCON 2 </a:t>
            </a:r>
            <a:r>
              <a:rPr lang="en-US" sz="1100" cap="all" dirty="0" smtClean="0">
                <a:latin typeface="Arial" pitchFamily="34" charset="0"/>
                <a:ea typeface="Times New Roman" pitchFamily="18" charset="0"/>
                <a:cs typeface="Arial" pitchFamily="34" charset="0"/>
              </a:rPr>
              <a:t>- Full security; able to move in 15 minutes.</a:t>
            </a:r>
          </a:p>
          <a:p>
            <a:pPr marL="685800" lvl="1" indent="-228600" eaLnBrk="0" hangingPunct="0">
              <a:buFont typeface="Arial" pitchFamily="34" charset="0"/>
              <a:buChar char="•"/>
              <a:tabLst>
                <a:tab pos="-3771900" algn="l"/>
                <a:tab pos="288925" algn="l"/>
              </a:tabLst>
            </a:pPr>
            <a:r>
              <a:rPr lang="en-US" sz="1100" cap="all" dirty="0" smtClean="0">
                <a:latin typeface="Arial" pitchFamily="34" charset="0"/>
                <a:ea typeface="Times New Roman" pitchFamily="18" charset="0"/>
                <a:cs typeface="Arial" pitchFamily="34" charset="0"/>
              </a:rPr>
              <a:t>Vehicles loaded with all equipment. </a:t>
            </a:r>
            <a:r>
              <a:rPr lang="en-US" sz="1100" i="1" cap="all" dirty="0" smtClean="0">
                <a:latin typeface="Arial" pitchFamily="34" charset="0"/>
                <a:ea typeface="Times New Roman" pitchFamily="18" charset="0"/>
                <a:cs typeface="Arial" pitchFamily="34" charset="0"/>
              </a:rPr>
              <a:t>(Except hot loop and NBC alarms.)</a:t>
            </a:r>
            <a:endParaRPr lang="en-US" sz="1100" cap="all" dirty="0" smtClean="0">
              <a:latin typeface="Arial" pitchFamily="34" charset="0"/>
              <a:ea typeface="Times New Roman" pitchFamily="18" charset="0"/>
              <a:cs typeface="Arial" pitchFamily="34" charset="0"/>
            </a:endParaRPr>
          </a:p>
          <a:p>
            <a:pPr marL="685800" lvl="1" indent="-228600" eaLnBrk="0" hangingPunct="0">
              <a:buFont typeface="Arial" pitchFamily="34" charset="0"/>
              <a:buChar char="•"/>
              <a:tabLst>
                <a:tab pos="-3771900" algn="l"/>
                <a:tab pos="288925" algn="l"/>
              </a:tabLst>
            </a:pPr>
            <a:r>
              <a:rPr lang="en-US" sz="1100" cap="all" dirty="0" smtClean="0">
                <a:latin typeface="Arial" pitchFamily="34" charset="0"/>
                <a:ea typeface="Times New Roman" pitchFamily="18" charset="0"/>
                <a:cs typeface="Arial" pitchFamily="34" charset="0"/>
              </a:rPr>
              <a:t>Primary weapons manned and prepared to fire.</a:t>
            </a:r>
          </a:p>
          <a:p>
            <a:pPr marL="685800" lvl="1" indent="-228600" eaLnBrk="0" hangingPunct="0">
              <a:buFont typeface="Arial" pitchFamily="34" charset="0"/>
              <a:buChar char="•"/>
              <a:tabLst>
                <a:tab pos="-3771900" algn="l"/>
                <a:tab pos="288925" algn="l"/>
              </a:tabLst>
            </a:pPr>
            <a:r>
              <a:rPr lang="en-US" sz="1100" cap="all" dirty="0" smtClean="0">
                <a:latin typeface="Arial" pitchFamily="34" charset="0"/>
                <a:ea typeface="Times New Roman" pitchFamily="18" charset="0"/>
                <a:cs typeface="Arial" pitchFamily="34" charset="0"/>
              </a:rPr>
              <a:t>Vehicles shut down.</a:t>
            </a:r>
          </a:p>
          <a:p>
            <a:pPr marL="685800" lvl="1" indent="-228600" eaLnBrk="0" hangingPunct="0">
              <a:buFont typeface="Arial" pitchFamily="34" charset="0"/>
              <a:buChar char="•"/>
              <a:tabLst>
                <a:tab pos="-3771900" algn="l"/>
                <a:tab pos="288925" algn="l"/>
              </a:tabLst>
            </a:pPr>
            <a:r>
              <a:rPr lang="en-US" sz="1100" cap="all" dirty="0" smtClean="0">
                <a:latin typeface="Arial" pitchFamily="34" charset="0"/>
                <a:ea typeface="Times New Roman" pitchFamily="18" charset="0"/>
                <a:cs typeface="Arial" pitchFamily="34" charset="0"/>
              </a:rPr>
              <a:t>Mission fully briefed and understood by all members of patrol.</a:t>
            </a:r>
          </a:p>
          <a:p>
            <a:pPr eaLnBrk="0" hangingPunct="0">
              <a:tabLst>
                <a:tab pos="-3771900" algn="l"/>
                <a:tab pos="288925" algn="l"/>
              </a:tabLst>
            </a:pPr>
            <a:r>
              <a:rPr lang="en-US" sz="1100" cap="all" dirty="0" smtClean="0">
                <a:latin typeface="Arial" pitchFamily="34" charset="0"/>
                <a:ea typeface="Times New Roman" pitchFamily="18" charset="0"/>
                <a:cs typeface="Arial" pitchFamily="34" charset="0"/>
              </a:rPr>
              <a:t>      		(All Pre-Combat Checks are complete.) </a:t>
            </a:r>
          </a:p>
          <a:p>
            <a:pPr eaLnBrk="0" hangingPunct="0">
              <a:tabLst>
                <a:tab pos="-3771900" algn="l"/>
                <a:tab pos="288925" algn="l"/>
              </a:tabLst>
            </a:pPr>
            <a:r>
              <a:rPr lang="en-US" sz="1100" cap="all" dirty="0" smtClean="0">
                <a:latin typeface="Arial" pitchFamily="34" charset="0"/>
                <a:ea typeface="Times New Roman" pitchFamily="18" charset="0"/>
                <a:cs typeface="Arial" pitchFamily="34" charset="0"/>
              </a:rPr>
              <a:t>      </a:t>
            </a:r>
            <a:r>
              <a:rPr lang="en-US" sz="1100" i="1" cap="all" dirty="0" smtClean="0">
                <a:latin typeface="Arial" pitchFamily="34" charset="0"/>
                <a:ea typeface="Times New Roman" pitchFamily="18" charset="0"/>
                <a:cs typeface="Arial" pitchFamily="34" charset="0"/>
              </a:rPr>
              <a:t>(Note: Depending on the tactical situation Dismounted OP’s may remain in 		place.)</a:t>
            </a:r>
            <a:endParaRPr lang="en-US" sz="1100" cap="all" dirty="0" smtClean="0">
              <a:latin typeface="Arial" pitchFamily="34" charset="0"/>
              <a:ea typeface="Times New Roman" pitchFamily="18" charset="0"/>
              <a:cs typeface="Arial" pitchFamily="34" charset="0"/>
            </a:endParaRPr>
          </a:p>
          <a:p>
            <a:pPr eaLnBrk="0" hangingPunct="0">
              <a:tabLst>
                <a:tab pos="-3771900" algn="l"/>
                <a:tab pos="288925" algn="l"/>
              </a:tabLst>
            </a:pPr>
            <a:endParaRPr lang="en-US" sz="1100" cap="all" dirty="0" smtClean="0">
              <a:latin typeface="Arial" pitchFamily="34" charset="0"/>
              <a:ea typeface="Times New Roman" pitchFamily="18" charset="0"/>
              <a:cs typeface="Arial" pitchFamily="34" charset="0"/>
            </a:endParaRPr>
          </a:p>
          <a:p>
            <a:pPr eaLnBrk="0" hangingPunct="0">
              <a:tabLst>
                <a:tab pos="-3771900" algn="l"/>
                <a:tab pos="288925" algn="l"/>
              </a:tabLst>
            </a:pPr>
            <a:r>
              <a:rPr lang="en-US" sz="1100" cap="all" dirty="0" smtClean="0">
                <a:latin typeface="Arial" pitchFamily="34" charset="0"/>
                <a:ea typeface="Times New Roman" pitchFamily="18" charset="0"/>
                <a:cs typeface="Arial" pitchFamily="34" charset="0"/>
              </a:rPr>
              <a:t>4.  </a:t>
            </a:r>
            <a:r>
              <a:rPr lang="en-US" sz="1100" b="1" cap="all" dirty="0" smtClean="0">
                <a:latin typeface="Arial" pitchFamily="34" charset="0"/>
                <a:ea typeface="Times New Roman" pitchFamily="18" charset="0"/>
                <a:cs typeface="Arial" pitchFamily="34" charset="0"/>
              </a:rPr>
              <a:t>REDCON 3 </a:t>
            </a:r>
            <a:r>
              <a:rPr lang="en-US" sz="1100" cap="all" dirty="0" smtClean="0">
                <a:latin typeface="Arial" pitchFamily="34" charset="0"/>
                <a:ea typeface="Times New Roman" pitchFamily="18" charset="0"/>
                <a:cs typeface="Arial" pitchFamily="34" charset="0"/>
              </a:rPr>
              <a:t>- Reduced security; able to move in 30 minutes.</a:t>
            </a:r>
          </a:p>
          <a:p>
            <a:pPr marL="685800" lvl="1" indent="-228600" eaLnBrk="0" hangingPunct="0">
              <a:buFont typeface="Arial" pitchFamily="34" charset="0"/>
              <a:buChar char="•"/>
              <a:tabLst>
                <a:tab pos="-3771900" algn="l"/>
                <a:tab pos="288925" algn="l"/>
              </a:tabLst>
            </a:pPr>
            <a:r>
              <a:rPr lang="en-US" sz="1100" cap="all" dirty="0" smtClean="0">
                <a:latin typeface="Arial" pitchFamily="34" charset="0"/>
                <a:ea typeface="Times New Roman" pitchFamily="18" charset="0"/>
                <a:cs typeface="Arial" pitchFamily="34" charset="0"/>
              </a:rPr>
              <a:t>50 % of each crew stands down for maintenance, crew rest.</a:t>
            </a:r>
          </a:p>
          <a:p>
            <a:pPr marL="685800" lvl="1" indent="-228600" eaLnBrk="0" hangingPunct="0">
              <a:buFont typeface="Arial" pitchFamily="34" charset="0"/>
              <a:buChar char="•"/>
              <a:tabLst>
                <a:tab pos="-3771900" algn="l"/>
                <a:tab pos="288925" algn="l"/>
              </a:tabLst>
            </a:pPr>
            <a:r>
              <a:rPr lang="en-US" sz="1100" cap="all" dirty="0" smtClean="0">
                <a:latin typeface="Arial" pitchFamily="34" charset="0"/>
                <a:ea typeface="Times New Roman" pitchFamily="18" charset="0"/>
                <a:cs typeface="Arial" pitchFamily="34" charset="0"/>
              </a:rPr>
              <a:t>TC / BC positions manned and radios monitored.</a:t>
            </a:r>
          </a:p>
          <a:p>
            <a:pPr marL="685800" lvl="1" indent="-228600" eaLnBrk="0" hangingPunct="0">
              <a:buFont typeface="Arial" pitchFamily="34" charset="0"/>
              <a:buChar char="•"/>
              <a:tabLst>
                <a:tab pos="-3771900" algn="l"/>
                <a:tab pos="288925" algn="l"/>
              </a:tabLst>
            </a:pPr>
            <a:r>
              <a:rPr lang="en-US" sz="1100" cap="all" dirty="0" smtClean="0">
                <a:latin typeface="Arial" pitchFamily="34" charset="0"/>
                <a:ea typeface="Times New Roman" pitchFamily="18" charset="0"/>
                <a:cs typeface="Arial" pitchFamily="34" charset="0"/>
              </a:rPr>
              <a:t>PMCS performed with no major disassembly of equipment.</a:t>
            </a:r>
          </a:p>
          <a:p>
            <a:pPr eaLnBrk="0" hangingPunct="0">
              <a:tabLst>
                <a:tab pos="-3771900" algn="l"/>
                <a:tab pos="288925" algn="l"/>
              </a:tabLst>
            </a:pPr>
            <a:endParaRPr lang="en-US" sz="1100" cap="all" dirty="0" smtClean="0">
              <a:latin typeface="Arial" pitchFamily="34" charset="0"/>
              <a:ea typeface="Times New Roman" pitchFamily="18" charset="0"/>
              <a:cs typeface="Arial" pitchFamily="34" charset="0"/>
            </a:endParaRPr>
          </a:p>
          <a:p>
            <a:pPr marL="228600" indent="-228600" eaLnBrk="0" hangingPunct="0">
              <a:buAutoNum type="arabicPeriod" startAt="5"/>
              <a:tabLst>
                <a:tab pos="-3771900" algn="l"/>
                <a:tab pos="288925" algn="l"/>
              </a:tabLst>
            </a:pPr>
            <a:r>
              <a:rPr lang="en-US" sz="1100" b="1" cap="all" dirty="0" smtClean="0">
                <a:latin typeface="Arial" pitchFamily="34" charset="0"/>
                <a:ea typeface="Times New Roman" pitchFamily="18" charset="0"/>
                <a:cs typeface="Arial" pitchFamily="34" charset="0"/>
              </a:rPr>
              <a:t>REDCON 4 </a:t>
            </a:r>
            <a:r>
              <a:rPr lang="en-US" sz="1100" cap="all" dirty="0" smtClean="0">
                <a:latin typeface="Arial" pitchFamily="34" charset="0"/>
                <a:ea typeface="Times New Roman" pitchFamily="18" charset="0"/>
                <a:cs typeface="Arial" pitchFamily="34" charset="0"/>
              </a:rPr>
              <a:t>- Minimum security; able to move in 60 minutes.</a:t>
            </a:r>
          </a:p>
          <a:p>
            <a:pPr marL="685800" lvl="1" indent="-228600" eaLnBrk="0" hangingPunct="0">
              <a:buFont typeface="Arial" pitchFamily="34" charset="0"/>
              <a:buChar char="•"/>
              <a:tabLst>
                <a:tab pos="-3771900" algn="l"/>
                <a:tab pos="288925" algn="l"/>
              </a:tabLst>
            </a:pPr>
            <a:r>
              <a:rPr lang="en-US" sz="1100" cap="all" dirty="0" smtClean="0">
                <a:latin typeface="Arial" pitchFamily="34" charset="0"/>
                <a:ea typeface="Times New Roman" pitchFamily="18" charset="0"/>
                <a:cs typeface="Arial" pitchFamily="34" charset="0"/>
              </a:rPr>
              <a:t>Minimum of 25% security. Digital and FM links with TOC’s and other  </a:t>
            </a:r>
            <a:r>
              <a:rPr lang="en-US" sz="1100" cap="all" dirty="0" err="1" smtClean="0">
                <a:latin typeface="Arial" pitchFamily="34" charset="0"/>
                <a:ea typeface="Times New Roman" pitchFamily="18" charset="0"/>
                <a:cs typeface="Arial" pitchFamily="34" charset="0"/>
              </a:rPr>
              <a:t>platoonS</a:t>
            </a:r>
            <a:r>
              <a:rPr lang="en-US" sz="1100" cap="all" dirty="0" smtClean="0">
                <a:latin typeface="Arial" pitchFamily="34" charset="0"/>
                <a:ea typeface="Times New Roman" pitchFamily="18" charset="0"/>
                <a:cs typeface="Arial" pitchFamily="34" charset="0"/>
              </a:rPr>
              <a:t> maintained.</a:t>
            </a:r>
          </a:p>
          <a:p>
            <a:pPr marL="685800" lvl="1" indent="-228600" eaLnBrk="0" hangingPunct="0">
              <a:buFont typeface="Arial" pitchFamily="34" charset="0"/>
              <a:buChar char="•"/>
              <a:tabLst>
                <a:tab pos="-3771900" algn="l"/>
                <a:tab pos="288925" algn="l"/>
              </a:tabLst>
            </a:pPr>
            <a:r>
              <a:rPr lang="en-US" sz="1100" cap="all" dirty="0" smtClean="0">
                <a:latin typeface="Arial" pitchFamily="34" charset="0"/>
                <a:ea typeface="Times New Roman" pitchFamily="18" charset="0"/>
                <a:cs typeface="Arial" pitchFamily="34" charset="0"/>
              </a:rPr>
              <a:t>Primary weapon manned and operational.</a:t>
            </a:r>
          </a:p>
          <a:p>
            <a:pPr marL="685800" lvl="1" indent="-228600" eaLnBrk="0" hangingPunct="0">
              <a:buFont typeface="Arial" pitchFamily="34" charset="0"/>
              <a:buChar char="•"/>
              <a:tabLst>
                <a:tab pos="-3771900" algn="l"/>
                <a:tab pos="288925" algn="l"/>
              </a:tabLst>
            </a:pPr>
            <a:r>
              <a:rPr lang="en-US" sz="1100" cap="all" dirty="0" smtClean="0">
                <a:latin typeface="Arial" pitchFamily="34" charset="0"/>
                <a:ea typeface="Times New Roman" pitchFamily="18" charset="0"/>
                <a:cs typeface="Arial" pitchFamily="34" charset="0"/>
              </a:rPr>
              <a:t>Maintenance performed with minor disassembly allowed.</a:t>
            </a:r>
          </a:p>
          <a:p>
            <a:pPr eaLnBrk="0" hangingPunct="0">
              <a:tabLst>
                <a:tab pos="-3771900" algn="l"/>
                <a:tab pos="288925" algn="l"/>
              </a:tabLst>
            </a:pPr>
            <a:endParaRPr lang="en-US" sz="1100" cap="all" dirty="0" smtClean="0">
              <a:latin typeface="Arial" pitchFamily="34" charset="0"/>
              <a:ea typeface="Times New Roman" pitchFamily="18" charset="0"/>
              <a:cs typeface="Arial" pitchFamily="34" charset="0"/>
            </a:endParaRPr>
          </a:p>
          <a:p>
            <a:pPr marL="228600" indent="-228600" eaLnBrk="0" hangingPunct="0">
              <a:buAutoNum type="arabicPeriod" startAt="6"/>
              <a:tabLst>
                <a:tab pos="-3771900" algn="l"/>
                <a:tab pos="288925" algn="l"/>
              </a:tabLst>
            </a:pPr>
            <a:r>
              <a:rPr lang="en-US" sz="1100" b="1" cap="all" dirty="0" smtClean="0">
                <a:latin typeface="Arial" pitchFamily="34" charset="0"/>
                <a:ea typeface="Times New Roman" pitchFamily="18" charset="0"/>
                <a:cs typeface="Arial" pitchFamily="34" charset="0"/>
              </a:rPr>
              <a:t>REDCON 5 </a:t>
            </a:r>
            <a:r>
              <a:rPr lang="en-US" sz="1100" cap="all" dirty="0" smtClean="0">
                <a:latin typeface="Arial" pitchFamily="34" charset="0"/>
                <a:ea typeface="Times New Roman" pitchFamily="18" charset="0"/>
                <a:cs typeface="Arial" pitchFamily="34" charset="0"/>
              </a:rPr>
              <a:t>– Reduced security to 10 – 20%, Ready to move in 2 hours.</a:t>
            </a:r>
          </a:p>
          <a:p>
            <a:pPr marL="685800" lvl="1" indent="-228600" eaLnBrk="0" hangingPunct="0">
              <a:buFont typeface="Arial" pitchFamily="34" charset="0"/>
              <a:buChar char="•"/>
              <a:tabLst>
                <a:tab pos="-3771900" algn="l"/>
                <a:tab pos="288925" algn="l"/>
              </a:tabLst>
            </a:pPr>
            <a:r>
              <a:rPr lang="en-US" sz="1100" cap="all" dirty="0" smtClean="0">
                <a:latin typeface="Arial" pitchFamily="34" charset="0"/>
                <a:ea typeface="Times New Roman" pitchFamily="18" charset="0"/>
                <a:cs typeface="Arial" pitchFamily="34" charset="0"/>
              </a:rPr>
              <a:t>Conduct thorough maintenance.</a:t>
            </a:r>
          </a:p>
          <a:p>
            <a:pPr marL="685800" lvl="1" indent="-228600" eaLnBrk="0" hangingPunct="0">
              <a:buFont typeface="Arial" pitchFamily="34" charset="0"/>
              <a:buChar char="•"/>
              <a:tabLst>
                <a:tab pos="-3771900" algn="l"/>
                <a:tab pos="288925" algn="l"/>
              </a:tabLst>
            </a:pPr>
            <a:r>
              <a:rPr lang="en-US" sz="1100" cap="all" dirty="0" smtClean="0">
                <a:latin typeface="Arial" pitchFamily="34" charset="0"/>
                <a:ea typeface="Times New Roman" pitchFamily="18" charset="0"/>
                <a:cs typeface="Arial" pitchFamily="34" charset="0"/>
              </a:rPr>
              <a:t>Consolidation and Reorganization.</a:t>
            </a:r>
          </a:p>
          <a:p>
            <a:pPr marL="685800" lvl="1" indent="-228600" eaLnBrk="0" hangingPunct="0">
              <a:buFont typeface="Arial" pitchFamily="34" charset="0"/>
              <a:buChar char="•"/>
              <a:tabLst>
                <a:tab pos="-3771900" algn="l"/>
                <a:tab pos="288925" algn="l"/>
              </a:tabLst>
            </a:pPr>
            <a:r>
              <a:rPr lang="en-US" sz="1100" cap="all" dirty="0" smtClean="0">
                <a:latin typeface="Arial" pitchFamily="34" charset="0"/>
                <a:ea typeface="Times New Roman" pitchFamily="18" charset="0"/>
                <a:cs typeface="Arial" pitchFamily="34" charset="0"/>
              </a:rPr>
              <a:t>Maintain continuous operations.</a:t>
            </a:r>
          </a:p>
          <a:p>
            <a:pPr eaLnBrk="0" hangingPunct="0">
              <a:tabLst>
                <a:tab pos="-3771900" algn="l"/>
                <a:tab pos="288925" algn="l"/>
              </a:tabLst>
            </a:pPr>
            <a:endParaRPr lang="en-US" sz="1100" cap="all" dirty="0">
              <a:latin typeface="Arial" pitchFamily="34" charset="0"/>
              <a:ea typeface="Times New Roman" pitchFamily="18"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QUARTERING PARTY</a:t>
            </a:r>
            <a:endParaRPr lang="en-US" dirty="0"/>
          </a:p>
        </p:txBody>
      </p:sp>
      <p:sp>
        <p:nvSpPr>
          <p:cNvPr id="3" name="Subtitle 2"/>
          <p:cNvSpPr txBox="1">
            <a:spLocks/>
          </p:cNvSpPr>
          <p:nvPr/>
        </p:nvSpPr>
        <p:spPr>
          <a:xfrm>
            <a:off x="228600" y="899583"/>
            <a:ext cx="6400800" cy="6034617"/>
          </a:xfrm>
          <a:prstGeom prst="rect">
            <a:avLst/>
          </a:prstGeom>
        </p:spPr>
        <p:txBody>
          <a:bodyPr>
            <a:noAutofit/>
          </a:bodyPr>
          <a:lstStyle/>
          <a:p>
            <a:pPr marL="228600" marR="0" lvl="0" indent="-2286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KEY TASKS FOR THE QUARTERING PARTY:</a:t>
            </a:r>
          </a:p>
          <a:p>
            <a:pPr marL="685800" marR="0" lvl="1" indent="-228600" algn="l" defTabSz="914400" rtl="0" eaLnBrk="1" fontAlgn="auto" latinLnBrk="0" hangingPunct="1">
              <a:lnSpc>
                <a:spcPct val="100000"/>
              </a:lnSpc>
              <a:spcBef>
                <a:spcPct val="20000"/>
              </a:spcBef>
              <a:spcAft>
                <a:spcPts val="0"/>
              </a:spcAft>
              <a:buClrTx/>
              <a:buSzTx/>
              <a:buFont typeface="+mj-lt"/>
              <a:buAutoNum type="alphaLcPeriod"/>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RECON THE SITE AND ROUTE(S) USED TO APPROACH AND OCCUPY.</a:t>
            </a:r>
          </a:p>
          <a:p>
            <a:pPr marL="685800" marR="0" lvl="1" indent="-228600" algn="l" defTabSz="914400" rtl="0" eaLnBrk="1" fontAlgn="auto" latinLnBrk="0" hangingPunct="1">
              <a:lnSpc>
                <a:spcPct val="100000"/>
              </a:lnSpc>
              <a:spcBef>
                <a:spcPct val="20000"/>
              </a:spcBef>
              <a:spcAft>
                <a:spcPts val="0"/>
              </a:spcAft>
              <a:buClrTx/>
              <a:buSzTx/>
              <a:buFont typeface="+mj-lt"/>
              <a:buAutoNum type="alphaLcPeriod"/>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SECURE THE AREA PRIOR TO OCCUPATION.</a:t>
            </a:r>
          </a:p>
          <a:p>
            <a:pPr marL="685800" marR="0" lvl="1" indent="-228600" algn="l" defTabSz="914400" rtl="0" eaLnBrk="1" fontAlgn="auto" latinLnBrk="0" hangingPunct="1">
              <a:lnSpc>
                <a:spcPct val="100000"/>
              </a:lnSpc>
              <a:spcBef>
                <a:spcPct val="20000"/>
              </a:spcBef>
              <a:spcAft>
                <a:spcPts val="0"/>
              </a:spcAft>
              <a:buClrTx/>
              <a:buSzTx/>
              <a:buFont typeface="+mj-lt"/>
              <a:buAutoNum type="alphaLcPeriod"/>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ORGANIZE SITE AND ASSIGN VEHICLE LOCATIONS</a:t>
            </a: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endPar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CHARACTERISTICS FOR ASSEMBLY AREA:</a:t>
            </a:r>
          </a:p>
          <a:p>
            <a:pPr marL="800100" marR="0" lvl="1" indent="-342900" algn="l" defTabSz="914400" rtl="0" eaLnBrk="1" fontAlgn="auto" latinLnBrk="0" hangingPunct="1">
              <a:lnSpc>
                <a:spcPct val="100000"/>
              </a:lnSpc>
              <a:spcBef>
                <a:spcPct val="20000"/>
              </a:spcBef>
              <a:spcAft>
                <a:spcPts val="0"/>
              </a:spcAft>
              <a:buClrTx/>
              <a:buSzTx/>
              <a:buFont typeface="+mj-lt"/>
              <a:buAutoNum type="alphaLcPeriod"/>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COVER AND CONCEALMENT(FROM DIRECT FIRE AND OVERHEAD COVER).</a:t>
            </a:r>
          </a:p>
          <a:p>
            <a:pPr marL="800100" marR="0" lvl="1" indent="-342900" algn="l" defTabSz="914400" rtl="0" eaLnBrk="1" fontAlgn="auto" latinLnBrk="0" hangingPunct="1">
              <a:lnSpc>
                <a:spcPct val="100000"/>
              </a:lnSpc>
              <a:spcBef>
                <a:spcPct val="20000"/>
              </a:spcBef>
              <a:spcAft>
                <a:spcPts val="0"/>
              </a:spcAft>
              <a:buClrTx/>
              <a:buSzTx/>
              <a:buFont typeface="+mj-lt"/>
              <a:buAutoNum type="alphaLcPeriod"/>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ADEQUATE EXITS AND ENTRANCES.</a:t>
            </a:r>
          </a:p>
          <a:p>
            <a:pPr marL="800100" marR="0" lvl="1" indent="-342900" algn="l" defTabSz="914400" rtl="0" eaLnBrk="1" fontAlgn="auto" latinLnBrk="0" hangingPunct="1">
              <a:lnSpc>
                <a:spcPct val="100000"/>
              </a:lnSpc>
              <a:spcBef>
                <a:spcPct val="20000"/>
              </a:spcBef>
              <a:spcAft>
                <a:spcPts val="0"/>
              </a:spcAft>
              <a:buClrTx/>
              <a:buSzTx/>
              <a:buFont typeface="+mj-lt"/>
              <a:buAutoNum type="alphaLcPeriod"/>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GOOD DRAINAGE; GROUND SURFACE ABLE TO SUPPORT VEH MOVEMENT.</a:t>
            </a:r>
          </a:p>
          <a:p>
            <a:pPr marL="800100" marR="0" lvl="1" indent="-342900" algn="l" defTabSz="914400" rtl="0" eaLnBrk="1" fontAlgn="auto" latinLnBrk="0" hangingPunct="1">
              <a:lnSpc>
                <a:spcPct val="100000"/>
              </a:lnSpc>
              <a:spcBef>
                <a:spcPct val="20000"/>
              </a:spcBef>
              <a:spcAft>
                <a:spcPts val="0"/>
              </a:spcAft>
              <a:buClrTx/>
              <a:buSzTx/>
              <a:buFont typeface="+mj-lt"/>
              <a:buAutoNum type="alphaLcPeriod"/>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ENOUGH SPACE FOR ADEQUATE DISPERSION.</a:t>
            </a:r>
          </a:p>
          <a:p>
            <a:pPr marL="800100" marR="0" lvl="1" indent="-342900" algn="l" defTabSz="914400" rtl="0" eaLnBrk="1" fontAlgn="auto" latinLnBrk="0" hangingPunct="1">
              <a:lnSpc>
                <a:spcPct val="100000"/>
              </a:lnSpc>
              <a:spcBef>
                <a:spcPct val="20000"/>
              </a:spcBef>
              <a:spcAft>
                <a:spcPts val="0"/>
              </a:spcAft>
              <a:buClrTx/>
              <a:buSzTx/>
              <a:buFont typeface="+mj-lt"/>
              <a:buAutoNum type="alphaLcPeriod"/>
              <a:tabLst/>
              <a:defRPr/>
            </a:pPr>
            <a:r>
              <a:rPr kumimoji="0" lang="en-US" sz="1200" b="0" i="0" u="sng" strike="noStrike" kern="1200" cap="none" spc="0" normalizeH="0" baseline="0" noProof="0" dirty="0" smtClean="0">
                <a:ln>
                  <a:noFill/>
                </a:ln>
                <a:solidFill>
                  <a:schemeClr val="tx1"/>
                </a:solidFill>
                <a:effectLst/>
                <a:uLnTx/>
                <a:uFill>
                  <a:solidFill>
                    <a:srgbClr val="FF0000"/>
                  </a:solidFill>
                </a:uFill>
                <a:latin typeface="Arial" pitchFamily="34" charset="0"/>
                <a:ea typeface="+mn-ea"/>
                <a:cs typeface="Arial" pitchFamily="34" charset="0"/>
              </a:rPr>
              <a:t>1SG AND XO </a:t>
            </a: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WILL BRIEF QUARTERING PARTY AND MAIN BODY ON:</a:t>
            </a:r>
          </a:p>
          <a:p>
            <a:pPr marL="1257300" marR="0" lvl="2" indent="-342900" algn="l" defTabSz="914400" rtl="0" eaLnBrk="1" fontAlgn="auto" latinLnBrk="0" hangingPunct="1">
              <a:lnSpc>
                <a:spcPct val="100000"/>
              </a:lnSpc>
              <a:spcBef>
                <a:spcPct val="20000"/>
              </a:spcBef>
              <a:spcAft>
                <a:spcPts val="0"/>
              </a:spcAft>
              <a:buClrTx/>
              <a:buSzTx/>
              <a:buFont typeface="+mj-lt"/>
              <a:buAutoNum type="arabicParenR"/>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NECESSARY EQUIPMENT</a:t>
            </a:r>
          </a:p>
          <a:p>
            <a:pPr marL="1257300" marR="0" lvl="2" indent="-342900" algn="l" defTabSz="914400" rtl="0" eaLnBrk="1" fontAlgn="auto" latinLnBrk="0" hangingPunct="1">
              <a:lnSpc>
                <a:spcPct val="100000"/>
              </a:lnSpc>
              <a:spcBef>
                <a:spcPct val="20000"/>
              </a:spcBef>
              <a:spcAft>
                <a:spcPts val="0"/>
              </a:spcAft>
              <a:buClrTx/>
              <a:buSzTx/>
              <a:buFont typeface="+mj-lt"/>
              <a:buAutoNum type="arabicParenR"/>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LOCATION OF AA</a:t>
            </a:r>
          </a:p>
          <a:p>
            <a:pPr marL="1257300" marR="0" lvl="2" indent="-342900" algn="l" defTabSz="914400" rtl="0" eaLnBrk="1" fontAlgn="auto" latinLnBrk="0" hangingPunct="1">
              <a:lnSpc>
                <a:spcPct val="100000"/>
              </a:lnSpc>
              <a:spcBef>
                <a:spcPct val="20000"/>
              </a:spcBef>
              <a:spcAft>
                <a:spcPts val="0"/>
              </a:spcAft>
              <a:buClrTx/>
              <a:buSzTx/>
              <a:buFont typeface="+mj-lt"/>
              <a:buAutoNum type="arabicParenR"/>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SP TIMES</a:t>
            </a:r>
          </a:p>
          <a:p>
            <a:pPr marL="1257300" marR="0" lvl="2" indent="-342900" algn="l" defTabSz="914400" rtl="0" eaLnBrk="1" fontAlgn="auto" latinLnBrk="0" hangingPunct="1">
              <a:lnSpc>
                <a:spcPct val="100000"/>
              </a:lnSpc>
              <a:spcBef>
                <a:spcPct val="20000"/>
              </a:spcBef>
              <a:spcAft>
                <a:spcPts val="0"/>
              </a:spcAft>
              <a:buClrTx/>
              <a:buSzTx/>
              <a:buFont typeface="+mj-lt"/>
              <a:buAutoNum type="arabicParenR"/>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OOM</a:t>
            </a:r>
          </a:p>
          <a:p>
            <a:pPr marL="1257300" marR="0" lvl="2" indent="-342900" algn="l" defTabSz="914400" rtl="0" eaLnBrk="1" fontAlgn="auto" latinLnBrk="0" hangingPunct="1">
              <a:lnSpc>
                <a:spcPct val="100000"/>
              </a:lnSpc>
              <a:spcBef>
                <a:spcPct val="20000"/>
              </a:spcBef>
              <a:spcAft>
                <a:spcPts val="0"/>
              </a:spcAft>
              <a:buClrTx/>
              <a:buSzTx/>
              <a:buFont typeface="+mj-lt"/>
              <a:buAutoNum type="arabicParenR"/>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MOPP LEVEL</a:t>
            </a: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endPar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QUARTERING PARTY TASKS:</a:t>
            </a:r>
          </a:p>
          <a:p>
            <a:pPr marL="800100" marR="0" lvl="1" indent="-342900" algn="l" defTabSz="914400" rtl="0" eaLnBrk="1" fontAlgn="auto" latinLnBrk="0" hangingPunct="1">
              <a:lnSpc>
                <a:spcPct val="100000"/>
              </a:lnSpc>
              <a:spcBef>
                <a:spcPct val="20000"/>
              </a:spcBef>
              <a:spcAft>
                <a:spcPts val="0"/>
              </a:spcAft>
              <a:buClrTx/>
              <a:buSzTx/>
              <a:buFont typeface="+mj-lt"/>
              <a:buAutoNum type="alphaLcPeriod"/>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MOVE TO AA ON ASSIGNED ROUTE(S).</a:t>
            </a:r>
          </a:p>
          <a:p>
            <a:pPr marL="800100" marR="0" lvl="1" indent="-342900" algn="l" defTabSz="914400" rtl="0" eaLnBrk="1" fontAlgn="auto" latinLnBrk="0" hangingPunct="1">
              <a:lnSpc>
                <a:spcPct val="100000"/>
              </a:lnSpc>
              <a:spcBef>
                <a:spcPct val="20000"/>
              </a:spcBef>
              <a:spcAft>
                <a:spcPts val="0"/>
              </a:spcAft>
              <a:buClrTx/>
              <a:buSzTx/>
              <a:buFont typeface="+mj-lt"/>
              <a:buAutoNum type="alphaLcPeriod"/>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MAINTAIN SECURITY.</a:t>
            </a:r>
          </a:p>
          <a:p>
            <a:pPr marL="800100" marR="0" lvl="1" indent="-342900" algn="l" defTabSz="914400" rtl="0" eaLnBrk="1" fontAlgn="auto" latinLnBrk="0" hangingPunct="1">
              <a:lnSpc>
                <a:spcPct val="100000"/>
              </a:lnSpc>
              <a:spcBef>
                <a:spcPct val="20000"/>
              </a:spcBef>
              <a:spcAft>
                <a:spcPts val="0"/>
              </a:spcAft>
              <a:buClrTx/>
              <a:buSzTx/>
              <a:buFont typeface="+mj-lt"/>
              <a:buAutoNum type="alphaLcPeriod"/>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RECON ROUTE(S) AND AA SITE; MARKING OBSTACLES AND BYPASSES.</a:t>
            </a:r>
          </a:p>
          <a:p>
            <a:pPr marL="800100" marR="0" lvl="1" indent="-342900" algn="l" defTabSz="914400" rtl="0" eaLnBrk="1" fontAlgn="auto" latinLnBrk="0" hangingPunct="1">
              <a:lnSpc>
                <a:spcPct val="100000"/>
              </a:lnSpc>
              <a:spcBef>
                <a:spcPct val="20000"/>
              </a:spcBef>
              <a:spcAft>
                <a:spcPts val="0"/>
              </a:spcAft>
              <a:buClrTx/>
              <a:buSzTx/>
              <a:buFont typeface="+mj-lt"/>
              <a:buAutoNum type="alphaLcPeriod"/>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REPORT ALL CRITICAL INFORMATION TO HIGHER</a:t>
            </a: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endPar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ACTIONS FOR QP AT AA:</a:t>
            </a:r>
          </a:p>
          <a:p>
            <a:pPr marL="800100" marR="0" lvl="1" indent="-3429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MARK ENTRANCES, EXITS, AND INTERNAL ROUTES.</a:t>
            </a:r>
          </a:p>
          <a:p>
            <a:pPr marL="800100" marR="0" lvl="1" indent="-3429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CLEAR DEAD-SPACE AND MAINTIAN LOCAL SECURITY.</a:t>
            </a:r>
          </a:p>
          <a:p>
            <a:pPr marL="800100" marR="0" lvl="1" indent="-342900" algn="l" defTabSz="914400" rtl="0" eaLnBrk="1" fontAlgn="auto" latinLnBrk="0" hangingPunct="1">
              <a:lnSpc>
                <a:spcPct val="100000"/>
              </a:lnSpc>
              <a:spcBef>
                <a:spcPct val="20000"/>
              </a:spcBef>
              <a:spcAft>
                <a:spcPts val="0"/>
              </a:spcAft>
              <a:buClrTx/>
              <a:buSzTx/>
              <a:buFont typeface="+mj-lt"/>
              <a:buAutoNum type="arabicPeriod"/>
              <a:tabLst/>
              <a:defRPr/>
            </a:pPr>
            <a:r>
              <a:rPr lang="en-US" sz="1200" noProof="0" dirty="0" smtClean="0">
                <a:latin typeface="Arial" pitchFamily="34" charset="0"/>
                <a:cs typeface="Arial" pitchFamily="34" charset="0"/>
              </a:rPr>
              <a:t>CHECK FOR NBC CONTAMINATION</a:t>
            </a:r>
          </a:p>
          <a:p>
            <a:pPr marL="800100" marR="0" lvl="1" indent="-3429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200" b="0" i="0" u="none" strike="noStrike" kern="1200" cap="none" spc="0" normalizeH="0" baseline="0" dirty="0" smtClean="0">
                <a:ln>
                  <a:noFill/>
                </a:ln>
                <a:solidFill>
                  <a:schemeClr val="tx1"/>
                </a:solidFill>
                <a:effectLst/>
                <a:uLnTx/>
                <a:uFillTx/>
                <a:latin typeface="Arial" pitchFamily="34" charset="0"/>
                <a:ea typeface="+mn-ea"/>
                <a:cs typeface="Arial" pitchFamily="34" charset="0"/>
              </a:rPr>
              <a:t>ESTABLISH</a:t>
            </a:r>
            <a:r>
              <a:rPr kumimoji="0" lang="en-US" sz="1200" b="0" i="0" u="none" strike="noStrike" kern="1200" cap="none" spc="0" normalizeH="0" dirty="0" smtClean="0">
                <a:ln>
                  <a:noFill/>
                </a:ln>
                <a:solidFill>
                  <a:schemeClr val="tx1"/>
                </a:solidFill>
                <a:effectLst/>
                <a:uLnTx/>
                <a:uFillTx/>
                <a:latin typeface="Arial" pitchFamily="34" charset="0"/>
                <a:ea typeface="+mn-ea"/>
                <a:cs typeface="Arial" pitchFamily="34" charset="0"/>
              </a:rPr>
              <a:t> COMMUNICATIONS</a:t>
            </a:r>
            <a:endPar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800100" marR="0" lvl="1" indent="-3429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MARK AND CLEAR OBSTACLES.</a:t>
            </a:r>
          </a:p>
          <a:p>
            <a:pPr marL="800100" marR="0" lvl="1" indent="-3429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MARK VEHICLE POSITIONS FOR MAIN BODY TO ENSURE THERE WILL BE 360 SECURITY.</a:t>
            </a:r>
          </a:p>
          <a:p>
            <a:pPr marL="800100" marR="0" lvl="1" indent="-3429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FACILITATE MAIN BODY MOVEMENT INTO AA.</a:t>
            </a: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endPar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QP WILL CONSIST OF HELLFIGHTER</a:t>
            </a:r>
            <a:r>
              <a:rPr lang="en-US" sz="1200" dirty="0" smtClean="0">
                <a:latin typeface="Arial" pitchFamily="34" charset="0"/>
                <a:cs typeface="Arial" pitchFamily="34" charset="0"/>
              </a:rPr>
              <a:t>5, DARKHORSE 5, CBRNE NCO, AND ONE ADDITIONAL GUN TRUCK FOR SECURITY PURPOSES.</a:t>
            </a:r>
            <a:endPar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1257300" marR="0" lvl="2"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228600" marR="0" lvl="0" indent="-228600" algn="l" defTabSz="914400" rtl="0" eaLnBrk="1" fontAlgn="auto" latinLnBrk="0" hangingPunct="1">
              <a:lnSpc>
                <a:spcPct val="100000"/>
              </a:lnSpc>
              <a:spcBef>
                <a:spcPct val="20000"/>
              </a:spcBef>
              <a:spcAft>
                <a:spcPts val="0"/>
              </a:spcAft>
              <a:buClrTx/>
              <a:buSzTx/>
              <a:buFont typeface="+mj-lt"/>
              <a:buAutoNum type="arabicPeriod"/>
              <a:tabLst/>
              <a:defRPr/>
            </a:pPr>
            <a:endParaRPr kumimoji="0" lang="en-US" sz="1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ASSEMBLY AREA PRIORITIES OF WORK</a:t>
            </a:r>
            <a:endParaRPr lang="en-US" sz="2000" dirty="0"/>
          </a:p>
        </p:txBody>
      </p:sp>
      <p:sp>
        <p:nvSpPr>
          <p:cNvPr id="3" name="Content Placeholder 2"/>
          <p:cNvSpPr txBox="1">
            <a:spLocks/>
          </p:cNvSpPr>
          <p:nvPr/>
        </p:nvSpPr>
        <p:spPr>
          <a:xfrm>
            <a:off x="228600" y="914400"/>
            <a:ext cx="6400800" cy="6034617"/>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UPON ARRIVAL AT AA, THE PLATOONS/SECTIONS</a:t>
            </a:r>
            <a:r>
              <a:rPr kumimoji="0" lang="en-US" sz="14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a:t>
            </a:r>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WILL CONDUCT THE FOLLOWING ACTIVITIES:</a:t>
            </a:r>
          </a:p>
          <a:p>
            <a:pPr marL="742950" marR="0" lvl="1" indent="-285750" algn="l" defTabSz="914400" rtl="0" eaLnBrk="1" fontAlgn="auto" latinLnBrk="0" hangingPunct="1">
              <a:lnSpc>
                <a:spcPct val="100000"/>
              </a:lnSpc>
              <a:spcBef>
                <a:spcPct val="20000"/>
              </a:spcBef>
              <a:spcAft>
                <a:spcPts val="0"/>
              </a:spcAft>
              <a:buClrTx/>
              <a:buSzTx/>
              <a:buFont typeface="+mj-lt"/>
              <a:buAutoNum type="alphaLcPeriod"/>
              <a:tabLst/>
              <a:defRPr/>
            </a:pPr>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ESTABLISH 100% SECURITY.</a:t>
            </a:r>
          </a:p>
          <a:p>
            <a:pPr marL="742950" marR="0" lvl="1" indent="-285750" algn="l" defTabSz="914400" rtl="0" eaLnBrk="1" fontAlgn="auto" latinLnBrk="0" hangingPunct="1">
              <a:lnSpc>
                <a:spcPct val="100000"/>
              </a:lnSpc>
              <a:spcBef>
                <a:spcPct val="20000"/>
              </a:spcBef>
              <a:spcAft>
                <a:spcPts val="0"/>
              </a:spcAft>
              <a:buClrTx/>
              <a:buSzTx/>
              <a:buFont typeface="+mj-lt"/>
              <a:buAutoNum type="alphaLcPeriod"/>
              <a:tabLst/>
              <a:defRPr/>
            </a:pPr>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REDUCE TO REDCON2 ON ORDER.</a:t>
            </a:r>
          </a:p>
          <a:p>
            <a:pPr marL="742950" marR="0" lvl="1" indent="-285750" algn="l" defTabSz="914400" rtl="0" eaLnBrk="1" fontAlgn="auto" latinLnBrk="0" hangingPunct="1">
              <a:lnSpc>
                <a:spcPct val="100000"/>
              </a:lnSpc>
              <a:spcBef>
                <a:spcPct val="20000"/>
              </a:spcBef>
              <a:spcAft>
                <a:spcPts val="0"/>
              </a:spcAft>
              <a:buClrTx/>
              <a:buSzTx/>
              <a:buFont typeface="+mj-lt"/>
              <a:buAutoNum type="alphaLcPeriod"/>
              <a:tabLst/>
              <a:defRPr/>
            </a:pPr>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ASSIGN SECTORS OF FIRE, TRPS, TRIGGER LINES.</a:t>
            </a:r>
          </a:p>
          <a:p>
            <a:pPr marL="742950" marR="0" lvl="1" indent="-285750" algn="l" defTabSz="914400" rtl="0" eaLnBrk="1" fontAlgn="auto" latinLnBrk="0" hangingPunct="1">
              <a:lnSpc>
                <a:spcPct val="100000"/>
              </a:lnSpc>
              <a:spcBef>
                <a:spcPct val="20000"/>
              </a:spcBef>
              <a:spcAft>
                <a:spcPts val="0"/>
              </a:spcAft>
              <a:buClrTx/>
              <a:buSzTx/>
              <a:buFont typeface="+mj-lt"/>
              <a:buAutoNum type="alphaLcPeriod"/>
              <a:tabLst/>
              <a:defRPr/>
            </a:pPr>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GET ACCURATE GREEN 2 REPORT.</a:t>
            </a:r>
          </a:p>
          <a:p>
            <a:pPr marL="742950" marR="0" lvl="1" indent="-285750" algn="l" defTabSz="914400" rtl="0" eaLnBrk="1" fontAlgn="auto" latinLnBrk="0" hangingPunct="1">
              <a:lnSpc>
                <a:spcPct val="100000"/>
              </a:lnSpc>
              <a:spcBef>
                <a:spcPct val="20000"/>
              </a:spcBef>
              <a:spcAft>
                <a:spcPts val="0"/>
              </a:spcAft>
              <a:buClrTx/>
              <a:buSzTx/>
              <a:buFont typeface="+mj-lt"/>
              <a:buAutoNum type="alphaLcPeriod"/>
              <a:tabLst/>
              <a:defRPr/>
            </a:pPr>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GUNNERS DEVELOP RANGE CARDS AND SECTOR SKETCHES.</a:t>
            </a:r>
          </a:p>
          <a:p>
            <a:pPr marL="742950" marR="0" lvl="1" indent="-285750" algn="l" defTabSz="914400" rtl="0" eaLnBrk="1" fontAlgn="auto" latinLnBrk="0" hangingPunct="1">
              <a:lnSpc>
                <a:spcPct val="100000"/>
              </a:lnSpc>
              <a:spcBef>
                <a:spcPct val="20000"/>
              </a:spcBef>
              <a:spcAft>
                <a:spcPts val="0"/>
              </a:spcAft>
              <a:buClrTx/>
              <a:buSzTx/>
              <a:buFont typeface="+mj-lt"/>
              <a:buAutoNum type="alphaLcPeriod"/>
              <a:tabLst/>
              <a:defRPr/>
            </a:pPr>
            <a:r>
              <a:rPr lang="en-US" sz="1400" dirty="0" smtClean="0">
                <a:latin typeface="Arial" pitchFamily="34" charset="0"/>
                <a:cs typeface="Arial" pitchFamily="34" charset="0"/>
              </a:rPr>
              <a:t>DRIVERS/SECONDARY CREW BEGIN SETTING CAMO NETS AND CONCERTINA WIRE</a:t>
            </a:r>
            <a:endPar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endPar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ARRIVAL +30 MIN:</a:t>
            </a:r>
          </a:p>
          <a:p>
            <a:pPr marL="742950" marR="0" lvl="1" indent="-285750" algn="l" defTabSz="914400" rtl="0" eaLnBrk="1" fontAlgn="auto" latinLnBrk="0" hangingPunct="1">
              <a:lnSpc>
                <a:spcPct val="100000"/>
              </a:lnSpc>
              <a:spcBef>
                <a:spcPct val="20000"/>
              </a:spcBef>
              <a:spcAft>
                <a:spcPts val="0"/>
              </a:spcAft>
              <a:buClrTx/>
              <a:buSzTx/>
              <a:buFont typeface="+mj-lt"/>
              <a:buAutoNum type="alphaLcPeriod"/>
              <a:tabLst/>
              <a:defRPr/>
            </a:pPr>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REDUCE TO REDCON 3.</a:t>
            </a:r>
          </a:p>
          <a:p>
            <a:pPr marL="742950" marR="0" lvl="1" indent="-285750" algn="l" defTabSz="914400" rtl="0" eaLnBrk="1" fontAlgn="auto" latinLnBrk="0" hangingPunct="1">
              <a:lnSpc>
                <a:spcPct val="100000"/>
              </a:lnSpc>
              <a:spcBef>
                <a:spcPct val="20000"/>
              </a:spcBef>
              <a:spcAft>
                <a:spcPts val="0"/>
              </a:spcAft>
              <a:buClrTx/>
              <a:buSzTx/>
              <a:buFont typeface="+mj-lt"/>
              <a:buAutoNum type="alphaLcPeriod"/>
              <a:tabLst/>
              <a:defRPr/>
            </a:pPr>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NBC ALARMS SET.</a:t>
            </a:r>
          </a:p>
          <a:p>
            <a:pPr marL="742950" marR="0" lvl="1" indent="-285750" algn="l" defTabSz="914400" rtl="0" eaLnBrk="1" fontAlgn="auto" latinLnBrk="0" hangingPunct="1">
              <a:lnSpc>
                <a:spcPct val="100000"/>
              </a:lnSpc>
              <a:spcBef>
                <a:spcPct val="20000"/>
              </a:spcBef>
              <a:spcAft>
                <a:spcPts val="0"/>
              </a:spcAft>
              <a:buClrTx/>
              <a:buSzTx/>
              <a:buFont typeface="+mj-lt"/>
              <a:buAutoNum type="alphaLcPeriod"/>
              <a:tabLst/>
              <a:defRPr/>
            </a:pPr>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SECTOR SKETCHES TURNED IN TO D5/H5</a:t>
            </a:r>
          </a:p>
          <a:p>
            <a:pPr marL="742950" marR="0" lvl="1" indent="-285750" algn="l" defTabSz="914400" rtl="0" eaLnBrk="1" fontAlgn="auto" latinLnBrk="0" hangingPunct="1">
              <a:lnSpc>
                <a:spcPct val="100000"/>
              </a:lnSpc>
              <a:spcBef>
                <a:spcPct val="20000"/>
              </a:spcBef>
              <a:spcAft>
                <a:spcPts val="0"/>
              </a:spcAft>
              <a:buClrTx/>
              <a:buSzTx/>
              <a:buFont typeface="+mj-lt"/>
              <a:buAutoNum type="alphaLcPeriod"/>
              <a:tabLst/>
              <a:defRPr/>
            </a:pPr>
            <a:r>
              <a:rPr lang="en-US" sz="1400" dirty="0" smtClean="0">
                <a:latin typeface="Arial" pitchFamily="34" charset="0"/>
                <a:cs typeface="Arial" pitchFamily="34" charset="0"/>
              </a:rPr>
              <a:t>BEGIN SETTING UP UMCP/TRAINS EQUIPMENT</a:t>
            </a:r>
            <a:endPar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endPar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ARRIVAL +60 MIN:</a:t>
            </a:r>
          </a:p>
          <a:p>
            <a:pPr marL="742950" marR="0" lvl="1" indent="-285750" algn="l" defTabSz="914400" rtl="0" eaLnBrk="1" fontAlgn="auto" latinLnBrk="0" hangingPunct="1">
              <a:lnSpc>
                <a:spcPct val="100000"/>
              </a:lnSpc>
              <a:spcBef>
                <a:spcPct val="20000"/>
              </a:spcBef>
              <a:spcAft>
                <a:spcPts val="0"/>
              </a:spcAft>
              <a:buClrTx/>
              <a:buSzTx/>
              <a:buFont typeface="+mj-lt"/>
              <a:buAutoNum type="alphaLcPeriod"/>
              <a:tabLst/>
              <a:defRPr/>
            </a:pPr>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REDUCE TO REDCON 4.</a:t>
            </a:r>
          </a:p>
          <a:p>
            <a:pPr marL="742950" marR="0" lvl="1" indent="-285750" algn="l" defTabSz="914400" rtl="0" eaLnBrk="1" fontAlgn="auto" latinLnBrk="0" hangingPunct="1">
              <a:lnSpc>
                <a:spcPct val="100000"/>
              </a:lnSpc>
              <a:spcBef>
                <a:spcPct val="20000"/>
              </a:spcBef>
              <a:spcAft>
                <a:spcPts val="0"/>
              </a:spcAft>
              <a:buClrTx/>
              <a:buSzTx/>
              <a:buFont typeface="+mj-lt"/>
              <a:buAutoNum type="alphaLcPeriod"/>
              <a:tabLst/>
              <a:defRPr/>
            </a:pPr>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CTCP FIRE PLAN COMPLETE. ECP AND</a:t>
            </a:r>
            <a:r>
              <a:rPr kumimoji="0" lang="en-US" sz="14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ROVING GUARDS ESTABLISHED TO COVER DEAD SPACE FROM CREW SERVED SYSTEMS</a:t>
            </a:r>
            <a:endPar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742950" marR="0" lvl="1" indent="-285750" algn="l" defTabSz="914400" rtl="0" eaLnBrk="1" fontAlgn="auto" latinLnBrk="0" hangingPunct="1">
              <a:lnSpc>
                <a:spcPct val="100000"/>
              </a:lnSpc>
              <a:spcBef>
                <a:spcPct val="20000"/>
              </a:spcBef>
              <a:spcAft>
                <a:spcPts val="0"/>
              </a:spcAft>
              <a:buClrTx/>
              <a:buSzTx/>
              <a:buFont typeface="+mj-lt"/>
              <a:buAutoNum type="alphaLcPeriod"/>
              <a:tabLst/>
              <a:defRPr/>
            </a:pPr>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PRIORITIES OF WORK:</a:t>
            </a:r>
          </a:p>
          <a:p>
            <a:pPr marL="1143000" marR="0" lvl="2" indent="-228600" algn="l" defTabSz="914400" rtl="0" eaLnBrk="1" fontAlgn="auto" latinLnBrk="0" hangingPunct="1">
              <a:lnSpc>
                <a:spcPct val="100000"/>
              </a:lnSpc>
              <a:spcBef>
                <a:spcPct val="20000"/>
              </a:spcBef>
              <a:spcAft>
                <a:spcPts val="0"/>
              </a:spcAft>
              <a:buClrTx/>
              <a:buSzTx/>
              <a:buFont typeface="+mj-lt"/>
              <a:buAutoNum type="arabicParenR"/>
              <a:tabLst/>
              <a:defRPr/>
            </a:pPr>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TLPS</a:t>
            </a:r>
          </a:p>
          <a:p>
            <a:pPr marL="1143000" marR="0" lvl="2" indent="-228600" algn="l" defTabSz="914400" rtl="0" eaLnBrk="1" fontAlgn="auto" latinLnBrk="0" hangingPunct="1">
              <a:lnSpc>
                <a:spcPct val="100000"/>
              </a:lnSpc>
              <a:spcBef>
                <a:spcPct val="20000"/>
              </a:spcBef>
              <a:spcAft>
                <a:spcPts val="0"/>
              </a:spcAft>
              <a:buClrTx/>
              <a:buSzTx/>
              <a:buFont typeface="+mj-lt"/>
              <a:buAutoNum type="arabicParenR"/>
              <a:tabLst/>
              <a:defRPr/>
            </a:pPr>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WEAPON/VEHICLE MAINTENANCE.</a:t>
            </a:r>
          </a:p>
          <a:p>
            <a:pPr marL="1143000" marR="0" lvl="2" indent="-228600" algn="l" defTabSz="914400" rtl="0" eaLnBrk="1" fontAlgn="auto" latinLnBrk="0" hangingPunct="1">
              <a:lnSpc>
                <a:spcPct val="100000"/>
              </a:lnSpc>
              <a:spcBef>
                <a:spcPct val="20000"/>
              </a:spcBef>
              <a:spcAft>
                <a:spcPts val="0"/>
              </a:spcAft>
              <a:buClrTx/>
              <a:buSzTx/>
              <a:buFont typeface="+mj-lt"/>
              <a:buAutoNum type="arabicParenR"/>
              <a:tabLst/>
              <a:defRPr/>
            </a:pPr>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LOGPAC ORGANIZATION/VEHICLE</a:t>
            </a:r>
            <a:r>
              <a:rPr kumimoji="0" lang="en-US" sz="14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UPLOADS</a:t>
            </a:r>
            <a:endPar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1143000" marR="0" lvl="2" indent="-228600" algn="l" defTabSz="914400" rtl="0" eaLnBrk="1" fontAlgn="auto" latinLnBrk="0" hangingPunct="1">
              <a:lnSpc>
                <a:spcPct val="100000"/>
              </a:lnSpc>
              <a:spcBef>
                <a:spcPct val="20000"/>
              </a:spcBef>
              <a:spcAft>
                <a:spcPts val="0"/>
              </a:spcAft>
              <a:buClrTx/>
              <a:buSzTx/>
              <a:buFont typeface="+mj-lt"/>
              <a:buAutoNum type="arabicParenR"/>
              <a:tabLst/>
              <a:defRPr/>
            </a:pPr>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IMPLEMENT REST PLAN</a:t>
            </a: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endPar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CTCP VEHICLE CLUSTER LAYOUT</a:t>
            </a:r>
            <a:endParaRPr lang="en-US" dirty="0"/>
          </a:p>
        </p:txBody>
      </p:sp>
      <p:grpSp>
        <p:nvGrpSpPr>
          <p:cNvPr id="3" name="Group 118"/>
          <p:cNvGrpSpPr>
            <a:grpSpLocks/>
          </p:cNvGrpSpPr>
          <p:nvPr/>
        </p:nvGrpSpPr>
        <p:grpSpPr bwMode="auto">
          <a:xfrm rot="19175785">
            <a:off x="506080" y="2435465"/>
            <a:ext cx="2057400" cy="1143000"/>
            <a:chOff x="1632" y="1248"/>
            <a:chExt cx="1296" cy="720"/>
          </a:xfrm>
        </p:grpSpPr>
        <p:sp>
          <p:nvSpPr>
            <p:cNvPr id="4" name="Oval 119"/>
            <p:cNvSpPr>
              <a:spLocks noChangeArrowheads="1"/>
            </p:cNvSpPr>
            <p:nvPr/>
          </p:nvSpPr>
          <p:spPr bwMode="auto">
            <a:xfrm>
              <a:off x="1632" y="1248"/>
              <a:ext cx="1296" cy="720"/>
            </a:xfrm>
            <a:prstGeom prst="ellipse">
              <a:avLst/>
            </a:prstGeom>
            <a:noFill/>
            <a:ln w="9525">
              <a:solidFill>
                <a:schemeClr val="tx1"/>
              </a:solidFill>
              <a:round/>
              <a:headEnd/>
              <a:tailEnd/>
            </a:ln>
            <a:effectLst/>
          </p:spPr>
          <p:txBody>
            <a:bodyPr wrap="none" anchor="ctr"/>
            <a:lstStyle/>
            <a:p>
              <a:endParaRPr lang="en-US"/>
            </a:p>
          </p:txBody>
        </p:sp>
        <p:grpSp>
          <p:nvGrpSpPr>
            <p:cNvPr id="5" name="Group 120"/>
            <p:cNvGrpSpPr>
              <a:grpSpLocks/>
            </p:cNvGrpSpPr>
            <p:nvPr/>
          </p:nvGrpSpPr>
          <p:grpSpPr bwMode="auto">
            <a:xfrm>
              <a:off x="1680" y="1296"/>
              <a:ext cx="1200" cy="408"/>
              <a:chOff x="1104" y="528"/>
              <a:chExt cx="3648" cy="1224"/>
            </a:xfrm>
          </p:grpSpPr>
          <p:sp>
            <p:nvSpPr>
              <p:cNvPr id="7" name="Rectangle 121"/>
              <p:cNvSpPr>
                <a:spLocks noChangeArrowheads="1"/>
              </p:cNvSpPr>
              <p:nvPr/>
            </p:nvSpPr>
            <p:spPr bwMode="auto">
              <a:xfrm rot="17400000">
                <a:off x="1200" y="1344"/>
                <a:ext cx="192" cy="384"/>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8" name="Rectangle 122"/>
              <p:cNvSpPr>
                <a:spLocks noChangeArrowheads="1"/>
              </p:cNvSpPr>
              <p:nvPr/>
            </p:nvSpPr>
            <p:spPr bwMode="auto">
              <a:xfrm rot="19800000">
                <a:off x="1824" y="720"/>
                <a:ext cx="192" cy="384"/>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9" name="Rectangle 123"/>
              <p:cNvSpPr>
                <a:spLocks noChangeArrowheads="1"/>
              </p:cNvSpPr>
              <p:nvPr/>
            </p:nvSpPr>
            <p:spPr bwMode="auto">
              <a:xfrm>
                <a:off x="2784" y="528"/>
                <a:ext cx="192" cy="384"/>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0" name="Rectangle 124"/>
              <p:cNvSpPr>
                <a:spLocks noChangeArrowheads="1"/>
              </p:cNvSpPr>
              <p:nvPr/>
            </p:nvSpPr>
            <p:spPr bwMode="auto">
              <a:xfrm rot="1800000">
                <a:off x="3792" y="768"/>
                <a:ext cx="192" cy="384"/>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1" name="Rectangle 125"/>
              <p:cNvSpPr>
                <a:spLocks noChangeArrowheads="1"/>
              </p:cNvSpPr>
              <p:nvPr/>
            </p:nvSpPr>
            <p:spPr bwMode="auto">
              <a:xfrm rot="4200000">
                <a:off x="4464" y="1344"/>
                <a:ext cx="192" cy="384"/>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2" name="AutoShape 126"/>
              <p:cNvSpPr>
                <a:spLocks noChangeArrowheads="1"/>
              </p:cNvSpPr>
              <p:nvPr/>
            </p:nvSpPr>
            <p:spPr bwMode="auto">
              <a:xfrm>
                <a:off x="2808" y="960"/>
                <a:ext cx="144" cy="192"/>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en-US"/>
              </a:p>
            </p:txBody>
          </p:sp>
          <p:sp>
            <p:nvSpPr>
              <p:cNvPr id="13" name="AutoShape 127"/>
              <p:cNvSpPr>
                <a:spLocks noChangeArrowheads="1"/>
              </p:cNvSpPr>
              <p:nvPr/>
            </p:nvSpPr>
            <p:spPr bwMode="auto">
              <a:xfrm rot="19800000">
                <a:off x="2016" y="1104"/>
                <a:ext cx="144" cy="192"/>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en-US"/>
              </a:p>
            </p:txBody>
          </p:sp>
          <p:sp>
            <p:nvSpPr>
              <p:cNvPr id="14" name="AutoShape 128"/>
              <p:cNvSpPr>
                <a:spLocks noChangeArrowheads="1"/>
              </p:cNvSpPr>
              <p:nvPr/>
            </p:nvSpPr>
            <p:spPr bwMode="auto">
              <a:xfrm rot="17400000">
                <a:off x="1560" y="1584"/>
                <a:ext cx="144" cy="192"/>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en-US"/>
              </a:p>
            </p:txBody>
          </p:sp>
          <p:sp>
            <p:nvSpPr>
              <p:cNvPr id="15" name="AutoShape 129"/>
              <p:cNvSpPr>
                <a:spLocks noChangeArrowheads="1"/>
              </p:cNvSpPr>
              <p:nvPr/>
            </p:nvSpPr>
            <p:spPr bwMode="auto">
              <a:xfrm rot="1800000">
                <a:off x="3648" y="1152"/>
                <a:ext cx="144" cy="192"/>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en-US"/>
              </a:p>
            </p:txBody>
          </p:sp>
        </p:grpSp>
        <p:sp>
          <p:nvSpPr>
            <p:cNvPr id="6" name="Text Box 130"/>
            <p:cNvSpPr txBox="1">
              <a:spLocks noChangeArrowheads="1"/>
            </p:cNvSpPr>
            <p:nvPr/>
          </p:nvSpPr>
          <p:spPr bwMode="auto">
            <a:xfrm>
              <a:off x="1970" y="1584"/>
              <a:ext cx="579" cy="288"/>
            </a:xfrm>
            <a:prstGeom prst="rect">
              <a:avLst/>
            </a:prstGeom>
            <a:noFill/>
            <a:ln w="9525">
              <a:noFill/>
              <a:miter lim="800000"/>
              <a:headEnd/>
              <a:tailEnd/>
            </a:ln>
            <a:effectLst/>
          </p:spPr>
          <p:txBody>
            <a:bodyPr wrap="none">
              <a:spAutoFit/>
            </a:bodyPr>
            <a:lstStyle/>
            <a:p>
              <a:pPr algn="ctr"/>
              <a:r>
                <a:rPr lang="en-US" sz="1200" b="1" dirty="0"/>
                <a:t>Supply</a:t>
              </a:r>
            </a:p>
            <a:p>
              <a:pPr algn="ctr"/>
              <a:r>
                <a:rPr lang="en-US" sz="1200" b="1" dirty="0"/>
                <a:t>Sergeants</a:t>
              </a:r>
            </a:p>
          </p:txBody>
        </p:sp>
      </p:grpSp>
      <p:grpSp>
        <p:nvGrpSpPr>
          <p:cNvPr id="29" name="Group 28"/>
          <p:cNvGrpSpPr/>
          <p:nvPr/>
        </p:nvGrpSpPr>
        <p:grpSpPr>
          <a:xfrm rot="13819637">
            <a:off x="448910" y="4623740"/>
            <a:ext cx="2057400" cy="1143000"/>
            <a:chOff x="2514600" y="3657600"/>
            <a:chExt cx="2057400" cy="1143000"/>
          </a:xfrm>
        </p:grpSpPr>
        <p:grpSp>
          <p:nvGrpSpPr>
            <p:cNvPr id="16" name="Group 67"/>
            <p:cNvGrpSpPr>
              <a:grpSpLocks/>
            </p:cNvGrpSpPr>
            <p:nvPr/>
          </p:nvGrpSpPr>
          <p:grpSpPr bwMode="auto">
            <a:xfrm>
              <a:off x="2514600" y="3657600"/>
              <a:ext cx="2057400" cy="1143000"/>
              <a:chOff x="864" y="384"/>
              <a:chExt cx="4032" cy="2976"/>
            </a:xfrm>
          </p:grpSpPr>
          <p:sp>
            <p:nvSpPr>
              <p:cNvPr id="17" name="Oval 68"/>
              <p:cNvSpPr>
                <a:spLocks noChangeArrowheads="1"/>
              </p:cNvSpPr>
              <p:nvPr/>
            </p:nvSpPr>
            <p:spPr bwMode="auto">
              <a:xfrm>
                <a:off x="864" y="384"/>
                <a:ext cx="4032" cy="2976"/>
              </a:xfrm>
              <a:prstGeom prst="ellipse">
                <a:avLst/>
              </a:prstGeom>
              <a:noFill/>
              <a:ln w="9525">
                <a:solidFill>
                  <a:schemeClr val="tx1"/>
                </a:solidFill>
                <a:round/>
                <a:headEnd/>
                <a:tailEnd/>
              </a:ln>
              <a:effectLst/>
            </p:spPr>
            <p:txBody>
              <a:bodyPr wrap="none" anchor="ctr"/>
              <a:lstStyle/>
              <a:p>
                <a:endParaRPr lang="en-US"/>
              </a:p>
            </p:txBody>
          </p:sp>
          <p:sp>
            <p:nvSpPr>
              <p:cNvPr id="18" name="Rectangle 69"/>
              <p:cNvSpPr>
                <a:spLocks noChangeArrowheads="1"/>
              </p:cNvSpPr>
              <p:nvPr/>
            </p:nvSpPr>
            <p:spPr bwMode="auto">
              <a:xfrm rot="17400000">
                <a:off x="1152" y="1296"/>
                <a:ext cx="192" cy="384"/>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9" name="Rectangle 70"/>
              <p:cNvSpPr>
                <a:spLocks noChangeArrowheads="1"/>
              </p:cNvSpPr>
              <p:nvPr/>
            </p:nvSpPr>
            <p:spPr bwMode="auto">
              <a:xfrm rot="19800000">
                <a:off x="1824" y="720"/>
                <a:ext cx="192" cy="384"/>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20" name="Rectangle 71"/>
              <p:cNvSpPr>
                <a:spLocks noChangeArrowheads="1"/>
              </p:cNvSpPr>
              <p:nvPr/>
            </p:nvSpPr>
            <p:spPr bwMode="auto">
              <a:xfrm>
                <a:off x="2784" y="480"/>
                <a:ext cx="192" cy="384"/>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21" name="Rectangle 72"/>
              <p:cNvSpPr>
                <a:spLocks noChangeArrowheads="1"/>
              </p:cNvSpPr>
              <p:nvPr/>
            </p:nvSpPr>
            <p:spPr bwMode="auto">
              <a:xfrm rot="1800000">
                <a:off x="3840" y="720"/>
                <a:ext cx="192" cy="384"/>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22" name="Rectangle 73"/>
              <p:cNvSpPr>
                <a:spLocks noChangeArrowheads="1"/>
              </p:cNvSpPr>
              <p:nvPr/>
            </p:nvSpPr>
            <p:spPr bwMode="auto">
              <a:xfrm rot="4200000">
                <a:off x="4509" y="1327"/>
                <a:ext cx="192" cy="288"/>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23" name="AutoShape 74"/>
              <p:cNvSpPr>
                <a:spLocks noChangeArrowheads="1"/>
              </p:cNvSpPr>
              <p:nvPr/>
            </p:nvSpPr>
            <p:spPr bwMode="auto">
              <a:xfrm>
                <a:off x="2808" y="960"/>
                <a:ext cx="144" cy="192"/>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en-US"/>
              </a:p>
            </p:txBody>
          </p:sp>
          <p:sp>
            <p:nvSpPr>
              <p:cNvPr id="24" name="Rectangle 75"/>
              <p:cNvSpPr>
                <a:spLocks noChangeArrowheads="1"/>
              </p:cNvSpPr>
              <p:nvPr/>
            </p:nvSpPr>
            <p:spPr bwMode="auto">
              <a:xfrm rot="17400000">
                <a:off x="1488" y="1536"/>
                <a:ext cx="192" cy="192"/>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25" name="AutoShape 76"/>
              <p:cNvSpPr>
                <a:spLocks noChangeArrowheads="1"/>
              </p:cNvSpPr>
              <p:nvPr/>
            </p:nvSpPr>
            <p:spPr bwMode="auto">
              <a:xfrm rot="19800000">
                <a:off x="2064" y="1152"/>
                <a:ext cx="144" cy="192"/>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en-US"/>
              </a:p>
            </p:txBody>
          </p:sp>
          <p:sp>
            <p:nvSpPr>
              <p:cNvPr id="26" name="Rectangle 77"/>
              <p:cNvSpPr>
                <a:spLocks noChangeArrowheads="1"/>
              </p:cNvSpPr>
              <p:nvPr/>
            </p:nvSpPr>
            <p:spPr bwMode="auto">
              <a:xfrm rot="1800000">
                <a:off x="3696" y="1104"/>
                <a:ext cx="192" cy="186"/>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27" name="Rectangle 78"/>
              <p:cNvSpPr>
                <a:spLocks noChangeArrowheads="1"/>
              </p:cNvSpPr>
              <p:nvPr/>
            </p:nvSpPr>
            <p:spPr bwMode="auto">
              <a:xfrm rot="4200000">
                <a:off x="4243" y="1487"/>
                <a:ext cx="192" cy="144"/>
              </a:xfrm>
              <a:prstGeom prst="rect">
                <a:avLst/>
              </a:prstGeom>
              <a:solidFill>
                <a:schemeClr val="accent1"/>
              </a:solidFill>
              <a:ln w="9525">
                <a:solidFill>
                  <a:schemeClr val="tx1"/>
                </a:solidFill>
                <a:miter lim="800000"/>
                <a:headEnd/>
                <a:tailEnd/>
              </a:ln>
              <a:effectLst/>
            </p:spPr>
            <p:txBody>
              <a:bodyPr wrap="none" anchor="ctr"/>
              <a:lstStyle/>
              <a:p>
                <a:endParaRPr lang="en-US"/>
              </a:p>
            </p:txBody>
          </p:sp>
        </p:grpSp>
        <p:sp>
          <p:nvSpPr>
            <p:cNvPr id="28" name="Text Box 132"/>
            <p:cNvSpPr txBox="1">
              <a:spLocks noChangeArrowheads="1"/>
            </p:cNvSpPr>
            <p:nvPr/>
          </p:nvSpPr>
          <p:spPr bwMode="auto">
            <a:xfrm>
              <a:off x="3279775" y="4191000"/>
              <a:ext cx="606425" cy="274638"/>
            </a:xfrm>
            <a:prstGeom prst="rect">
              <a:avLst/>
            </a:prstGeom>
            <a:noFill/>
            <a:ln w="9525">
              <a:noFill/>
              <a:miter lim="800000"/>
              <a:headEnd/>
              <a:tailEnd/>
            </a:ln>
            <a:effectLst/>
          </p:spPr>
          <p:txBody>
            <a:bodyPr wrap="none">
              <a:spAutoFit/>
            </a:bodyPr>
            <a:lstStyle/>
            <a:p>
              <a:pPr algn="ctr"/>
              <a:r>
                <a:rPr lang="en-US" sz="1200" b="1" dirty="0"/>
                <a:t>DFAC</a:t>
              </a:r>
            </a:p>
          </p:txBody>
        </p:sp>
      </p:grpSp>
      <p:grpSp>
        <p:nvGrpSpPr>
          <p:cNvPr id="31" name="Group 30"/>
          <p:cNvGrpSpPr/>
          <p:nvPr/>
        </p:nvGrpSpPr>
        <p:grpSpPr>
          <a:xfrm>
            <a:off x="3352800" y="4191000"/>
            <a:ext cx="1295400" cy="762000"/>
            <a:chOff x="4724400" y="4419600"/>
            <a:chExt cx="1295400" cy="762000"/>
          </a:xfrm>
        </p:grpSpPr>
        <p:sp>
          <p:nvSpPr>
            <p:cNvPr id="32" name="Rectangle 58"/>
            <p:cNvSpPr>
              <a:spLocks noChangeArrowheads="1"/>
            </p:cNvSpPr>
            <p:nvPr/>
          </p:nvSpPr>
          <p:spPr bwMode="auto">
            <a:xfrm rot="5400000">
              <a:off x="5410200" y="4800600"/>
              <a:ext cx="304800" cy="152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3" name="Oval 79"/>
            <p:cNvSpPr>
              <a:spLocks noChangeArrowheads="1"/>
            </p:cNvSpPr>
            <p:nvPr/>
          </p:nvSpPr>
          <p:spPr bwMode="auto">
            <a:xfrm>
              <a:off x="4724400" y="4419600"/>
              <a:ext cx="1295400" cy="762000"/>
            </a:xfrm>
            <a:prstGeom prst="ellipse">
              <a:avLst/>
            </a:prstGeom>
            <a:noFill/>
            <a:ln w="9525">
              <a:solidFill>
                <a:schemeClr val="tx1"/>
              </a:solidFill>
              <a:round/>
              <a:headEnd/>
              <a:tailEnd/>
            </a:ln>
            <a:effectLst/>
          </p:spPr>
          <p:txBody>
            <a:bodyPr wrap="none" anchor="ctr"/>
            <a:lstStyle/>
            <a:p>
              <a:endParaRPr lang="en-US"/>
            </a:p>
          </p:txBody>
        </p:sp>
        <p:sp>
          <p:nvSpPr>
            <p:cNvPr id="34" name="Rectangle 98"/>
            <p:cNvSpPr>
              <a:spLocks noChangeArrowheads="1"/>
            </p:cNvSpPr>
            <p:nvPr/>
          </p:nvSpPr>
          <p:spPr bwMode="auto">
            <a:xfrm rot="5400000">
              <a:off x="4966494" y="4863306"/>
              <a:ext cx="261938" cy="136525"/>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5" name="Text Box 133"/>
            <p:cNvSpPr txBox="1">
              <a:spLocks noChangeArrowheads="1"/>
            </p:cNvSpPr>
            <p:nvPr/>
          </p:nvSpPr>
          <p:spPr bwMode="auto">
            <a:xfrm>
              <a:off x="5133653" y="4419600"/>
              <a:ext cx="526106" cy="276999"/>
            </a:xfrm>
            <a:prstGeom prst="rect">
              <a:avLst/>
            </a:prstGeom>
            <a:noFill/>
            <a:ln w="9525">
              <a:noFill/>
              <a:miter lim="800000"/>
              <a:headEnd/>
              <a:tailEnd/>
            </a:ln>
            <a:effectLst/>
          </p:spPr>
          <p:txBody>
            <a:bodyPr wrap="none">
              <a:spAutoFit/>
            </a:bodyPr>
            <a:lstStyle/>
            <a:p>
              <a:pPr algn="ctr"/>
              <a:r>
                <a:rPr lang="en-US" sz="1200" b="1" dirty="0" smtClean="0"/>
                <a:t>MCS</a:t>
              </a:r>
              <a:endParaRPr lang="en-US" sz="1200" b="1" dirty="0"/>
            </a:p>
          </p:txBody>
        </p:sp>
      </p:grpSp>
      <p:grpSp>
        <p:nvGrpSpPr>
          <p:cNvPr id="36" name="Group 35"/>
          <p:cNvGrpSpPr/>
          <p:nvPr/>
        </p:nvGrpSpPr>
        <p:grpSpPr>
          <a:xfrm>
            <a:off x="2667000" y="3429000"/>
            <a:ext cx="1295400" cy="762000"/>
            <a:chOff x="4724400" y="4419600"/>
            <a:chExt cx="1295400" cy="762000"/>
          </a:xfrm>
        </p:grpSpPr>
        <p:sp>
          <p:nvSpPr>
            <p:cNvPr id="37" name="Rectangle 58"/>
            <p:cNvSpPr>
              <a:spLocks noChangeArrowheads="1"/>
            </p:cNvSpPr>
            <p:nvPr/>
          </p:nvSpPr>
          <p:spPr bwMode="auto">
            <a:xfrm rot="5400000">
              <a:off x="5410200" y="4800600"/>
              <a:ext cx="304800" cy="152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8" name="Oval 79"/>
            <p:cNvSpPr>
              <a:spLocks noChangeArrowheads="1"/>
            </p:cNvSpPr>
            <p:nvPr/>
          </p:nvSpPr>
          <p:spPr bwMode="auto">
            <a:xfrm>
              <a:off x="4724400" y="4419600"/>
              <a:ext cx="1295400" cy="762000"/>
            </a:xfrm>
            <a:prstGeom prst="ellipse">
              <a:avLst/>
            </a:prstGeom>
            <a:noFill/>
            <a:ln w="9525">
              <a:solidFill>
                <a:schemeClr val="tx1"/>
              </a:solidFill>
              <a:round/>
              <a:headEnd/>
              <a:tailEnd/>
            </a:ln>
            <a:effectLst/>
          </p:spPr>
          <p:txBody>
            <a:bodyPr wrap="none" anchor="ctr"/>
            <a:lstStyle/>
            <a:p>
              <a:endParaRPr lang="en-US"/>
            </a:p>
          </p:txBody>
        </p:sp>
        <p:sp>
          <p:nvSpPr>
            <p:cNvPr id="39" name="Rectangle 98"/>
            <p:cNvSpPr>
              <a:spLocks noChangeArrowheads="1"/>
            </p:cNvSpPr>
            <p:nvPr/>
          </p:nvSpPr>
          <p:spPr bwMode="auto">
            <a:xfrm rot="5400000">
              <a:off x="4966494" y="4863306"/>
              <a:ext cx="261938" cy="136525"/>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40" name="Text Box 133"/>
            <p:cNvSpPr txBox="1">
              <a:spLocks noChangeArrowheads="1"/>
            </p:cNvSpPr>
            <p:nvPr/>
          </p:nvSpPr>
          <p:spPr bwMode="auto">
            <a:xfrm>
              <a:off x="5086364" y="4419600"/>
              <a:ext cx="620684" cy="276999"/>
            </a:xfrm>
            <a:prstGeom prst="rect">
              <a:avLst/>
            </a:prstGeom>
            <a:noFill/>
            <a:ln w="9525">
              <a:noFill/>
              <a:miter lim="800000"/>
              <a:headEnd/>
              <a:tailEnd/>
            </a:ln>
            <a:effectLst/>
          </p:spPr>
          <p:txBody>
            <a:bodyPr wrap="none">
              <a:spAutoFit/>
            </a:bodyPr>
            <a:lstStyle/>
            <a:p>
              <a:pPr algn="ctr"/>
              <a:r>
                <a:rPr lang="en-US" sz="1200" b="1" dirty="0" smtClean="0"/>
                <a:t>ALOC</a:t>
              </a:r>
              <a:endParaRPr lang="en-US" sz="1200" b="1" dirty="0"/>
            </a:p>
          </p:txBody>
        </p:sp>
      </p:grpSp>
      <p:grpSp>
        <p:nvGrpSpPr>
          <p:cNvPr id="41" name="Group 40"/>
          <p:cNvGrpSpPr/>
          <p:nvPr/>
        </p:nvGrpSpPr>
        <p:grpSpPr>
          <a:xfrm>
            <a:off x="2590800" y="1676400"/>
            <a:ext cx="2514600" cy="1600200"/>
            <a:chOff x="3352800" y="838200"/>
            <a:chExt cx="2514600" cy="1600200"/>
          </a:xfrm>
        </p:grpSpPr>
        <p:sp>
          <p:nvSpPr>
            <p:cNvPr id="42" name="Rectangle 45"/>
            <p:cNvSpPr>
              <a:spLocks noChangeArrowheads="1"/>
            </p:cNvSpPr>
            <p:nvPr/>
          </p:nvSpPr>
          <p:spPr bwMode="auto">
            <a:xfrm rot="5400000">
              <a:off x="4800600" y="1143000"/>
              <a:ext cx="304800" cy="152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44" name="Oval 96"/>
            <p:cNvSpPr>
              <a:spLocks noChangeArrowheads="1"/>
            </p:cNvSpPr>
            <p:nvPr/>
          </p:nvSpPr>
          <p:spPr bwMode="auto">
            <a:xfrm>
              <a:off x="3352800" y="838200"/>
              <a:ext cx="2514600" cy="1600200"/>
            </a:xfrm>
            <a:prstGeom prst="ellipse">
              <a:avLst/>
            </a:prstGeom>
            <a:noFill/>
            <a:ln w="9525">
              <a:solidFill>
                <a:schemeClr val="tx1"/>
              </a:solidFill>
              <a:round/>
              <a:headEnd/>
              <a:tailEnd/>
            </a:ln>
            <a:effectLst/>
          </p:spPr>
          <p:txBody>
            <a:bodyPr wrap="none" anchor="ctr"/>
            <a:lstStyle/>
            <a:p>
              <a:endParaRPr lang="en-US"/>
            </a:p>
          </p:txBody>
        </p:sp>
        <p:sp>
          <p:nvSpPr>
            <p:cNvPr id="45" name="Text Box 117"/>
            <p:cNvSpPr txBox="1">
              <a:spLocks noChangeArrowheads="1"/>
            </p:cNvSpPr>
            <p:nvPr/>
          </p:nvSpPr>
          <p:spPr bwMode="auto">
            <a:xfrm>
              <a:off x="4191000" y="1524000"/>
              <a:ext cx="769938" cy="457200"/>
            </a:xfrm>
            <a:prstGeom prst="rect">
              <a:avLst/>
            </a:prstGeom>
            <a:noFill/>
            <a:ln w="9525">
              <a:noFill/>
              <a:miter lim="800000"/>
              <a:headEnd/>
              <a:tailEnd/>
            </a:ln>
            <a:effectLst/>
          </p:spPr>
          <p:txBody>
            <a:bodyPr wrap="none">
              <a:spAutoFit/>
            </a:bodyPr>
            <a:lstStyle/>
            <a:p>
              <a:pPr algn="ctr"/>
              <a:r>
                <a:rPr lang="en-US" sz="1200" b="1" dirty="0"/>
                <a:t>Support</a:t>
              </a:r>
            </a:p>
            <a:p>
              <a:pPr algn="ctr"/>
              <a:r>
                <a:rPr lang="en-US" sz="1200" b="1" dirty="0" smtClean="0"/>
                <a:t>Platoon</a:t>
              </a:r>
              <a:endParaRPr lang="en-US" sz="1200" b="1" dirty="0"/>
            </a:p>
          </p:txBody>
        </p:sp>
        <p:sp>
          <p:nvSpPr>
            <p:cNvPr id="46" name="Rectangle 134"/>
            <p:cNvSpPr>
              <a:spLocks noChangeArrowheads="1"/>
            </p:cNvSpPr>
            <p:nvPr/>
          </p:nvSpPr>
          <p:spPr bwMode="auto">
            <a:xfrm rot="5400000">
              <a:off x="5410200" y="1524000"/>
              <a:ext cx="304800" cy="152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47" name="Rectangle 136"/>
            <p:cNvSpPr>
              <a:spLocks noChangeArrowheads="1"/>
            </p:cNvSpPr>
            <p:nvPr/>
          </p:nvSpPr>
          <p:spPr bwMode="auto">
            <a:xfrm rot="5400000">
              <a:off x="4114800" y="1143000"/>
              <a:ext cx="304800" cy="152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48" name="Rectangle 137"/>
            <p:cNvSpPr>
              <a:spLocks noChangeArrowheads="1"/>
            </p:cNvSpPr>
            <p:nvPr/>
          </p:nvSpPr>
          <p:spPr bwMode="auto">
            <a:xfrm rot="5400000">
              <a:off x="3581400" y="1524000"/>
              <a:ext cx="304800" cy="152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grpSp>
      <p:grpSp>
        <p:nvGrpSpPr>
          <p:cNvPr id="49" name="Group 48"/>
          <p:cNvGrpSpPr/>
          <p:nvPr/>
        </p:nvGrpSpPr>
        <p:grpSpPr>
          <a:xfrm rot="7857935">
            <a:off x="3175084" y="4710038"/>
            <a:ext cx="3719192" cy="1600200"/>
            <a:chOff x="3352800" y="838200"/>
            <a:chExt cx="2514600" cy="1600200"/>
          </a:xfrm>
        </p:grpSpPr>
        <p:sp>
          <p:nvSpPr>
            <p:cNvPr id="50" name="Rectangle 45"/>
            <p:cNvSpPr>
              <a:spLocks noChangeArrowheads="1"/>
            </p:cNvSpPr>
            <p:nvPr/>
          </p:nvSpPr>
          <p:spPr bwMode="auto">
            <a:xfrm rot="5400000">
              <a:off x="4800600" y="1143000"/>
              <a:ext cx="304800" cy="152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51" name="Oval 96"/>
            <p:cNvSpPr>
              <a:spLocks noChangeArrowheads="1"/>
            </p:cNvSpPr>
            <p:nvPr/>
          </p:nvSpPr>
          <p:spPr bwMode="auto">
            <a:xfrm>
              <a:off x="3352800" y="838200"/>
              <a:ext cx="2514600" cy="1600200"/>
            </a:xfrm>
            <a:prstGeom prst="ellipse">
              <a:avLst/>
            </a:prstGeom>
            <a:noFill/>
            <a:ln w="9525">
              <a:solidFill>
                <a:schemeClr val="tx1"/>
              </a:solidFill>
              <a:round/>
              <a:headEnd/>
              <a:tailEnd/>
            </a:ln>
            <a:effectLst/>
          </p:spPr>
          <p:txBody>
            <a:bodyPr wrap="none" anchor="ctr"/>
            <a:lstStyle/>
            <a:p>
              <a:endParaRPr lang="en-US"/>
            </a:p>
          </p:txBody>
        </p:sp>
        <p:sp>
          <p:nvSpPr>
            <p:cNvPr id="52" name="Text Box 117"/>
            <p:cNvSpPr txBox="1">
              <a:spLocks noChangeArrowheads="1"/>
            </p:cNvSpPr>
            <p:nvPr/>
          </p:nvSpPr>
          <p:spPr bwMode="auto">
            <a:xfrm>
              <a:off x="4198694" y="1521767"/>
              <a:ext cx="754551" cy="461665"/>
            </a:xfrm>
            <a:prstGeom prst="rect">
              <a:avLst/>
            </a:prstGeom>
            <a:noFill/>
            <a:ln w="9525">
              <a:noFill/>
              <a:miter lim="800000"/>
              <a:headEnd/>
              <a:tailEnd/>
            </a:ln>
            <a:effectLst/>
          </p:spPr>
          <p:txBody>
            <a:bodyPr wrap="none">
              <a:spAutoFit/>
            </a:bodyPr>
            <a:lstStyle/>
            <a:p>
              <a:pPr algn="ctr"/>
              <a:r>
                <a:rPr lang="en-US" sz="1200" b="1" dirty="0" smtClean="0"/>
                <a:t>Maintenance</a:t>
              </a:r>
              <a:endParaRPr lang="en-US" sz="1200" b="1" dirty="0"/>
            </a:p>
            <a:p>
              <a:pPr algn="ctr"/>
              <a:r>
                <a:rPr lang="en-US" sz="1200" b="1" dirty="0" smtClean="0"/>
                <a:t>Platoon</a:t>
              </a:r>
              <a:endParaRPr lang="en-US" sz="1200" b="1" dirty="0"/>
            </a:p>
          </p:txBody>
        </p:sp>
        <p:sp>
          <p:nvSpPr>
            <p:cNvPr id="53" name="Rectangle 134"/>
            <p:cNvSpPr>
              <a:spLocks noChangeArrowheads="1"/>
            </p:cNvSpPr>
            <p:nvPr/>
          </p:nvSpPr>
          <p:spPr bwMode="auto">
            <a:xfrm rot="5400000">
              <a:off x="5410200" y="1524000"/>
              <a:ext cx="304800" cy="152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54" name="Rectangle 136"/>
            <p:cNvSpPr>
              <a:spLocks noChangeArrowheads="1"/>
            </p:cNvSpPr>
            <p:nvPr/>
          </p:nvSpPr>
          <p:spPr bwMode="auto">
            <a:xfrm rot="5400000">
              <a:off x="4114800" y="1143000"/>
              <a:ext cx="304800" cy="152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55" name="Rectangle 137"/>
            <p:cNvSpPr>
              <a:spLocks noChangeArrowheads="1"/>
            </p:cNvSpPr>
            <p:nvPr/>
          </p:nvSpPr>
          <p:spPr bwMode="auto">
            <a:xfrm rot="5400000">
              <a:off x="3581400" y="1524000"/>
              <a:ext cx="304800" cy="152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grpSp>
      <p:grpSp>
        <p:nvGrpSpPr>
          <p:cNvPr id="56" name="Group 55"/>
          <p:cNvGrpSpPr/>
          <p:nvPr/>
        </p:nvGrpSpPr>
        <p:grpSpPr>
          <a:xfrm>
            <a:off x="1981200" y="4267200"/>
            <a:ext cx="1295400" cy="762000"/>
            <a:chOff x="4724400" y="4419600"/>
            <a:chExt cx="1295400" cy="762000"/>
          </a:xfrm>
        </p:grpSpPr>
        <p:sp>
          <p:nvSpPr>
            <p:cNvPr id="57" name="Rectangle 58"/>
            <p:cNvSpPr>
              <a:spLocks noChangeArrowheads="1"/>
            </p:cNvSpPr>
            <p:nvPr/>
          </p:nvSpPr>
          <p:spPr bwMode="auto">
            <a:xfrm rot="5400000">
              <a:off x="5410200" y="4800600"/>
              <a:ext cx="304800" cy="152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58" name="Oval 79"/>
            <p:cNvSpPr>
              <a:spLocks noChangeArrowheads="1"/>
            </p:cNvSpPr>
            <p:nvPr/>
          </p:nvSpPr>
          <p:spPr bwMode="auto">
            <a:xfrm>
              <a:off x="4724400" y="4419600"/>
              <a:ext cx="1295400" cy="762000"/>
            </a:xfrm>
            <a:prstGeom prst="ellipse">
              <a:avLst/>
            </a:prstGeom>
            <a:noFill/>
            <a:ln w="9525">
              <a:solidFill>
                <a:schemeClr val="tx1"/>
              </a:solidFill>
              <a:round/>
              <a:headEnd/>
              <a:tailEnd/>
            </a:ln>
            <a:effectLst/>
          </p:spPr>
          <p:txBody>
            <a:bodyPr wrap="none" anchor="ctr"/>
            <a:lstStyle/>
            <a:p>
              <a:endParaRPr lang="en-US"/>
            </a:p>
          </p:txBody>
        </p:sp>
        <p:sp>
          <p:nvSpPr>
            <p:cNvPr id="59" name="Rectangle 98"/>
            <p:cNvSpPr>
              <a:spLocks noChangeArrowheads="1"/>
            </p:cNvSpPr>
            <p:nvPr/>
          </p:nvSpPr>
          <p:spPr bwMode="auto">
            <a:xfrm rot="5400000">
              <a:off x="4966494" y="4863306"/>
              <a:ext cx="261938" cy="136525"/>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0" name="Text Box 133"/>
            <p:cNvSpPr txBox="1">
              <a:spLocks noChangeArrowheads="1"/>
            </p:cNvSpPr>
            <p:nvPr/>
          </p:nvSpPr>
          <p:spPr bwMode="auto">
            <a:xfrm>
              <a:off x="4962357" y="4419600"/>
              <a:ext cx="868699" cy="276999"/>
            </a:xfrm>
            <a:prstGeom prst="rect">
              <a:avLst/>
            </a:prstGeom>
            <a:noFill/>
            <a:ln w="9525">
              <a:noFill/>
              <a:miter lim="800000"/>
              <a:headEnd/>
              <a:tailEnd/>
            </a:ln>
            <a:effectLst/>
          </p:spPr>
          <p:txBody>
            <a:bodyPr wrap="none">
              <a:spAutoFit/>
            </a:bodyPr>
            <a:lstStyle/>
            <a:p>
              <a:pPr algn="ctr"/>
              <a:r>
                <a:rPr lang="en-US" sz="1200" b="1" dirty="0" smtClean="0"/>
                <a:t>FAS/MAS</a:t>
              </a:r>
              <a:endParaRPr lang="en-US" sz="1200" b="1" dirty="0"/>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JUMP SOP</a:t>
            </a:r>
            <a:endParaRPr lang="en-US" dirty="0"/>
          </a:p>
        </p:txBody>
      </p:sp>
      <p:sp>
        <p:nvSpPr>
          <p:cNvPr id="4" name="TextBox 3"/>
          <p:cNvSpPr txBox="1"/>
          <p:nvPr/>
        </p:nvSpPr>
        <p:spPr>
          <a:xfrm>
            <a:off x="228600" y="914400"/>
            <a:ext cx="6400800" cy="4524315"/>
          </a:xfrm>
          <a:prstGeom prst="rect">
            <a:avLst/>
          </a:prstGeom>
          <a:noFill/>
        </p:spPr>
        <p:txBody>
          <a:bodyPr wrap="square" rtlCol="0">
            <a:spAutoFit/>
          </a:bodyPr>
          <a:lstStyle/>
          <a:p>
            <a:r>
              <a:rPr lang="en-US" sz="1200" dirty="0" smtClean="0"/>
              <a:t>The Trains will always jump in 3 serials.</a:t>
            </a:r>
          </a:p>
          <a:p>
            <a:endParaRPr lang="en-US" sz="1200" dirty="0" smtClean="0"/>
          </a:p>
          <a:p>
            <a:r>
              <a:rPr lang="en-US" sz="1200" dirty="0" smtClean="0"/>
              <a:t>Serial 1</a:t>
            </a:r>
          </a:p>
          <a:p>
            <a:r>
              <a:rPr lang="en-US" sz="1200" dirty="0" smtClean="0"/>
              <a:t>Commander: S&amp;T PL</a:t>
            </a:r>
          </a:p>
          <a:p>
            <a:r>
              <a:rPr lang="en-US" sz="1200" dirty="0" smtClean="0"/>
              <a:t>2IC: S&amp;T PSG</a:t>
            </a:r>
          </a:p>
          <a:p>
            <a:endParaRPr lang="en-US" sz="1200" dirty="0" smtClean="0"/>
          </a:p>
          <a:p>
            <a:r>
              <a:rPr lang="en-US" sz="1200" dirty="0" smtClean="0"/>
              <a:t>Serial 2</a:t>
            </a:r>
          </a:p>
          <a:p>
            <a:r>
              <a:rPr lang="en-US" sz="1200" dirty="0" smtClean="0"/>
              <a:t>Commander: Maintenance PL</a:t>
            </a:r>
          </a:p>
          <a:p>
            <a:r>
              <a:rPr lang="en-US" sz="1200" dirty="0" smtClean="0"/>
              <a:t>2IC: Maintenance PSG</a:t>
            </a:r>
          </a:p>
          <a:p>
            <a:endParaRPr lang="en-US" sz="1200" dirty="0" smtClean="0"/>
          </a:p>
          <a:p>
            <a:r>
              <a:rPr lang="en-US" sz="1200" dirty="0" smtClean="0"/>
              <a:t>Serial 3</a:t>
            </a:r>
          </a:p>
          <a:p>
            <a:r>
              <a:rPr lang="en-US" sz="1200" dirty="0" smtClean="0"/>
              <a:t>Commander: Medic PL</a:t>
            </a:r>
          </a:p>
          <a:p>
            <a:r>
              <a:rPr lang="en-US" sz="1200" dirty="0" smtClean="0"/>
              <a:t>2IC: Medic PSG</a:t>
            </a:r>
          </a:p>
          <a:p>
            <a:endParaRPr lang="en-US" sz="1200" dirty="0" smtClean="0"/>
          </a:p>
          <a:p>
            <a:r>
              <a:rPr lang="en-US" sz="1200" dirty="0" smtClean="0"/>
              <a:t>At night, </a:t>
            </a:r>
            <a:r>
              <a:rPr lang="en-US" sz="1200" dirty="0" err="1" smtClean="0"/>
              <a:t>chem</a:t>
            </a:r>
            <a:r>
              <a:rPr lang="en-US" sz="1200" dirty="0" smtClean="0"/>
              <a:t>-lights will be used to mark the entrance to the assembly area and platoon/section areas. The following colors are associated with each platoon/section:</a:t>
            </a:r>
          </a:p>
          <a:p>
            <a:r>
              <a:rPr lang="en-US" sz="1200" dirty="0" smtClean="0"/>
              <a:t>S&amp;T: Yellow</a:t>
            </a:r>
          </a:p>
          <a:p>
            <a:r>
              <a:rPr lang="en-US" sz="1200" dirty="0" smtClean="0"/>
              <a:t>Maintenance: Green</a:t>
            </a:r>
          </a:p>
          <a:p>
            <a:r>
              <a:rPr lang="en-US" sz="1200" dirty="0" smtClean="0"/>
              <a:t>Medics: Red</a:t>
            </a:r>
          </a:p>
          <a:p>
            <a:r>
              <a:rPr lang="en-US" sz="1200" dirty="0" smtClean="0"/>
              <a:t>AA Entrance: Blue</a:t>
            </a:r>
          </a:p>
          <a:p>
            <a:endParaRPr lang="en-US" sz="1200" dirty="0" smtClean="0"/>
          </a:p>
          <a:p>
            <a:r>
              <a:rPr lang="en-US" sz="1200" dirty="0" smtClean="0"/>
              <a:t>All vehicles will have a piece of tape annotating what jump serial they are in on the inside of the windshield by the TC’s side or by the TC’s hatch for reference during unplanned displacements.</a:t>
            </a:r>
            <a:endParaRPr lang="en-US"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LOGPAC OPERATIONS</a:t>
            </a:r>
            <a:endParaRPr lang="en-US" dirty="0"/>
          </a:p>
        </p:txBody>
      </p:sp>
      <p:sp>
        <p:nvSpPr>
          <p:cNvPr id="3" name="Content Placeholder 11"/>
          <p:cNvSpPr txBox="1">
            <a:spLocks/>
          </p:cNvSpPr>
          <p:nvPr/>
        </p:nvSpPr>
        <p:spPr>
          <a:xfrm>
            <a:off x="228600" y="914400"/>
            <a:ext cx="6400800" cy="8001000"/>
          </a:xfrm>
          <a:prstGeom prst="rect">
            <a:avLst/>
          </a:prstGeom>
        </p:spPr>
        <p:txBody>
          <a:bodyPr/>
          <a:lstStyle/>
          <a:p>
            <a:pPr marL="231775" marR="0" lvl="0" indent="-231775" algn="l" defTabSz="914400" rtl="0" eaLnBrk="1" fontAlgn="auto" latinLnBrk="0" hangingPunct="1">
              <a:lnSpc>
                <a:spcPct val="100000"/>
              </a:lnSpc>
              <a:spcBef>
                <a:spcPct val="0"/>
              </a:spcBef>
              <a:spcAft>
                <a:spcPts val="0"/>
              </a:spcAft>
              <a:buClrTx/>
              <a:buSzTx/>
              <a:buFont typeface="Wingdings" pitchFamily="2" charset="2"/>
              <a:buChar char="§"/>
              <a:tabLst/>
              <a:defRPr/>
            </a:pPr>
            <a:r>
              <a:rPr kumimoji="0" lang="en-US" sz="1250" b="0" i="0" u="none" strike="noStrike" kern="1200" cap="none" spc="0" normalizeH="0" baseline="0" noProof="0" dirty="0" smtClean="0">
                <a:ln>
                  <a:noFill/>
                </a:ln>
                <a:solidFill>
                  <a:srgbClr val="000000"/>
                </a:solidFill>
                <a:effectLst/>
                <a:uLnTx/>
                <a:uFillTx/>
                <a:latin typeface="+mn-lt"/>
                <a:ea typeface="+mn-ea"/>
                <a:cs typeface="Arial" charset="0"/>
              </a:rPr>
              <a:t>Each evening, normally at 2000, the SQDN S4 will chair a LOGSYNCH with HHT CDR, SQDN S1, SQDN MEDO, FST XO, S&amp;T PL, MNT PL, MCT and TRP Supply SGTs. </a:t>
            </a:r>
          </a:p>
          <a:p>
            <a:pPr marL="231775" marR="0" lvl="0" indent="-231775" algn="l" defTabSz="914400" rtl="0" eaLnBrk="1" fontAlgn="auto" latinLnBrk="0" hangingPunct="1">
              <a:lnSpc>
                <a:spcPct val="100000"/>
              </a:lnSpc>
              <a:spcBef>
                <a:spcPct val="0"/>
              </a:spcBef>
              <a:spcAft>
                <a:spcPts val="0"/>
              </a:spcAft>
              <a:buClrTx/>
              <a:buSzTx/>
              <a:buFont typeface="Wingdings" pitchFamily="2" charset="2"/>
              <a:buChar char="§"/>
              <a:tabLst/>
              <a:defRPr/>
            </a:pPr>
            <a:r>
              <a:rPr kumimoji="0" lang="en-US" sz="1250" b="0" i="0" u="none" strike="noStrike" kern="1200" cap="none" spc="0" normalizeH="0" baseline="0" noProof="0" dirty="0" smtClean="0">
                <a:ln>
                  <a:noFill/>
                </a:ln>
                <a:solidFill>
                  <a:srgbClr val="000000"/>
                </a:solidFill>
                <a:effectLst/>
                <a:uLnTx/>
                <a:uFillTx/>
                <a:latin typeface="+mn-lt"/>
                <a:ea typeface="+mn-ea"/>
                <a:cs typeface="Arial" charset="0"/>
              </a:rPr>
              <a:t>The SQDN S4 will brief the tactical update, route status, future operations and status of all classes of supply at the SQDN and BDE level.  </a:t>
            </a:r>
          </a:p>
          <a:p>
            <a:pPr marL="231775" marR="0" lvl="0" indent="-231775" algn="l" defTabSz="914400" rtl="0" eaLnBrk="1" fontAlgn="auto" latinLnBrk="0" hangingPunct="1">
              <a:lnSpc>
                <a:spcPct val="100000"/>
              </a:lnSpc>
              <a:spcBef>
                <a:spcPct val="0"/>
              </a:spcBef>
              <a:spcAft>
                <a:spcPts val="0"/>
              </a:spcAft>
              <a:buClrTx/>
              <a:buSzTx/>
              <a:buFont typeface="Wingdings" pitchFamily="2" charset="2"/>
              <a:buChar char="§"/>
              <a:tabLst/>
              <a:defRPr/>
            </a:pPr>
            <a:r>
              <a:rPr kumimoji="0" lang="en-US" sz="1250" b="0" i="0" u="none" strike="noStrike" kern="1200" cap="none" spc="0" normalizeH="0" baseline="0" noProof="0" dirty="0" smtClean="0">
                <a:ln>
                  <a:noFill/>
                </a:ln>
                <a:solidFill>
                  <a:srgbClr val="000000"/>
                </a:solidFill>
                <a:effectLst/>
                <a:uLnTx/>
                <a:uFillTx/>
                <a:latin typeface="+mn-lt"/>
                <a:ea typeface="+mn-ea"/>
                <a:cs typeface="Arial" charset="0"/>
              </a:rPr>
              <a:t>The S1 NCOIC will brief the personnel status specifically the status of replacements, WIA and KIA.  </a:t>
            </a:r>
          </a:p>
          <a:p>
            <a:pPr marL="231775" marR="0" lvl="0" indent="-231775" algn="l" defTabSz="914400" rtl="0" eaLnBrk="1" fontAlgn="auto" latinLnBrk="0" hangingPunct="1">
              <a:lnSpc>
                <a:spcPct val="100000"/>
              </a:lnSpc>
              <a:spcBef>
                <a:spcPct val="0"/>
              </a:spcBef>
              <a:spcAft>
                <a:spcPts val="0"/>
              </a:spcAft>
              <a:buClrTx/>
              <a:buSzTx/>
              <a:buFont typeface="Wingdings" pitchFamily="2" charset="2"/>
              <a:buChar char="§"/>
              <a:tabLst/>
              <a:defRPr/>
            </a:pPr>
            <a:r>
              <a:rPr kumimoji="0" lang="en-US" sz="1250" b="0" i="0" u="none" strike="noStrike" kern="1200" cap="none" spc="0" normalizeH="0" baseline="0" noProof="0" dirty="0" smtClean="0">
                <a:ln>
                  <a:noFill/>
                </a:ln>
                <a:solidFill>
                  <a:srgbClr val="000000"/>
                </a:solidFill>
                <a:effectLst/>
                <a:uLnTx/>
                <a:uFillTx/>
                <a:latin typeface="+mn-lt"/>
                <a:ea typeface="+mn-ea"/>
                <a:cs typeface="Arial" charset="0"/>
              </a:rPr>
              <a:t>The FST XO will brief the current and projected FST combat power, maintenance issues, CL I load times and current operations.  </a:t>
            </a:r>
          </a:p>
          <a:p>
            <a:pPr marL="231775" marR="0" lvl="0" indent="-231775" algn="l" defTabSz="914400" rtl="0" eaLnBrk="1" fontAlgn="auto" latinLnBrk="0" hangingPunct="1">
              <a:lnSpc>
                <a:spcPct val="100000"/>
              </a:lnSpc>
              <a:spcBef>
                <a:spcPct val="0"/>
              </a:spcBef>
              <a:spcAft>
                <a:spcPts val="0"/>
              </a:spcAft>
              <a:buClrTx/>
              <a:buSzTx/>
              <a:buFont typeface="Wingdings" pitchFamily="2" charset="2"/>
              <a:buChar char="§"/>
              <a:tabLst/>
              <a:defRPr/>
            </a:pPr>
            <a:r>
              <a:rPr kumimoji="0" lang="en-US" sz="1250" b="0" i="0" u="none" strike="noStrike" kern="1200" cap="none" spc="0" normalizeH="0" baseline="0" noProof="0" dirty="0" smtClean="0">
                <a:ln>
                  <a:noFill/>
                </a:ln>
                <a:solidFill>
                  <a:srgbClr val="000000"/>
                </a:solidFill>
                <a:effectLst/>
                <a:uLnTx/>
                <a:uFillTx/>
                <a:latin typeface="+mn-lt"/>
                <a:ea typeface="+mn-ea"/>
                <a:cs typeface="Arial" charset="0"/>
              </a:rPr>
              <a:t>The S&amp;T PL will brief his CONOP for the days’ LOGPAC and confirm SP and LRP times with TRP Supply SGTs</a:t>
            </a:r>
          </a:p>
          <a:p>
            <a:pPr marL="231775" marR="0" lvl="0" indent="-231775" algn="l" defTabSz="914400" rtl="0" eaLnBrk="1" fontAlgn="auto" latinLnBrk="0" hangingPunct="1">
              <a:lnSpc>
                <a:spcPct val="100000"/>
              </a:lnSpc>
              <a:spcBef>
                <a:spcPct val="0"/>
              </a:spcBef>
              <a:spcAft>
                <a:spcPts val="0"/>
              </a:spcAft>
              <a:buClrTx/>
              <a:buSzTx/>
              <a:buFont typeface="Wingdings" pitchFamily="2" charset="2"/>
              <a:buChar char="§"/>
              <a:tabLst/>
              <a:defRPr/>
            </a:pPr>
            <a:r>
              <a:rPr kumimoji="0" lang="en-US" sz="1250" b="0" i="0" u="none" strike="noStrike" kern="1200" cap="none" spc="0" normalizeH="0" baseline="0" noProof="0" dirty="0" smtClean="0">
                <a:ln>
                  <a:noFill/>
                </a:ln>
                <a:solidFill>
                  <a:srgbClr val="000000"/>
                </a:solidFill>
                <a:effectLst/>
                <a:uLnTx/>
                <a:uFillTx/>
                <a:latin typeface="+mn-lt"/>
                <a:ea typeface="+mn-ea"/>
                <a:cs typeface="Arial" charset="0"/>
              </a:rPr>
              <a:t>TRP Supply SGTs configure their LOGPACs at the CTCP to meet requirements for their TRPs</a:t>
            </a:r>
          </a:p>
          <a:p>
            <a:pPr marL="452438" marR="0" lvl="1" indent="-231775" algn="l" defTabSz="914400" rtl="0" eaLnBrk="1" fontAlgn="auto" latinLnBrk="0" hangingPunct="1">
              <a:lnSpc>
                <a:spcPct val="100000"/>
              </a:lnSpc>
              <a:spcBef>
                <a:spcPct val="0"/>
              </a:spcBef>
              <a:spcAft>
                <a:spcPts val="0"/>
              </a:spcAft>
              <a:buClrTx/>
              <a:buSzTx/>
              <a:buFont typeface="Courier New" pitchFamily="49" charset="0"/>
              <a:buChar char="o"/>
              <a:tabLst/>
              <a:defRPr/>
            </a:pPr>
            <a:r>
              <a:rPr kumimoji="0" lang="en-US" sz="1250" b="0" i="0" u="none" strike="noStrike" kern="1200" cap="none" spc="0" normalizeH="0" baseline="0" noProof="0" dirty="0" smtClean="0">
                <a:ln>
                  <a:noFill/>
                </a:ln>
                <a:solidFill>
                  <a:srgbClr val="000000"/>
                </a:solidFill>
                <a:effectLst/>
                <a:uLnTx/>
                <a:uFillTx/>
                <a:latin typeface="+mn-lt"/>
                <a:ea typeface="+mn-ea"/>
                <a:cs typeface="Arial" charset="0"/>
              </a:rPr>
              <a:t>CL I: TRP Supply SGTs are responsible for operational rations or </a:t>
            </a:r>
            <a:r>
              <a:rPr kumimoji="0" lang="en-US" sz="1250" b="0" i="0" u="none" strike="noStrike" kern="1200" cap="none" spc="0" normalizeH="0" baseline="0" noProof="0" dirty="0" err="1" smtClean="0">
                <a:ln>
                  <a:noFill/>
                </a:ln>
                <a:solidFill>
                  <a:srgbClr val="000000"/>
                </a:solidFill>
                <a:effectLst/>
                <a:uLnTx/>
                <a:uFillTx/>
                <a:latin typeface="+mn-lt"/>
                <a:ea typeface="+mn-ea"/>
                <a:cs typeface="Arial" charset="0"/>
              </a:rPr>
              <a:t>mermite</a:t>
            </a:r>
            <a:r>
              <a:rPr kumimoji="0" lang="en-US" sz="1250" b="0" i="0" u="none" strike="noStrike" kern="1200" cap="none" spc="0" normalizeH="0" baseline="0" noProof="0" dirty="0" smtClean="0">
                <a:ln>
                  <a:noFill/>
                </a:ln>
                <a:solidFill>
                  <a:srgbClr val="000000"/>
                </a:solidFill>
                <a:effectLst/>
                <a:uLnTx/>
                <a:uFillTx/>
                <a:latin typeface="+mn-lt"/>
                <a:ea typeface="+mn-ea"/>
                <a:cs typeface="Arial" charset="0"/>
              </a:rPr>
              <a:t> rations, enhancements and supplements from the FFS based upon their projected headcount. TRP Supply SGTs also ensure their assigned water trailers are full prior to LOGPAC execution.</a:t>
            </a:r>
          </a:p>
          <a:p>
            <a:pPr marL="452438" marR="0" lvl="1" indent="-231775" algn="l" defTabSz="914400" rtl="0" eaLnBrk="1" fontAlgn="auto" latinLnBrk="0" hangingPunct="1">
              <a:lnSpc>
                <a:spcPct val="100000"/>
              </a:lnSpc>
              <a:spcBef>
                <a:spcPct val="0"/>
              </a:spcBef>
              <a:spcAft>
                <a:spcPts val="0"/>
              </a:spcAft>
              <a:buClrTx/>
              <a:buSzTx/>
              <a:buFont typeface="Courier New" pitchFamily="49" charset="0"/>
              <a:buChar char="o"/>
              <a:tabLst/>
              <a:defRPr/>
            </a:pPr>
            <a:r>
              <a:rPr kumimoji="0" lang="en-US" sz="1250" b="0" i="0" u="none" strike="noStrike" kern="1200" cap="none" spc="0" normalizeH="0" baseline="0" noProof="0" dirty="0" smtClean="0">
                <a:ln>
                  <a:noFill/>
                </a:ln>
                <a:solidFill>
                  <a:srgbClr val="000000"/>
                </a:solidFill>
                <a:effectLst/>
                <a:uLnTx/>
                <a:uFillTx/>
                <a:latin typeface="+mn-lt"/>
                <a:ea typeface="+mn-ea"/>
                <a:cs typeface="Arial" charset="0"/>
              </a:rPr>
              <a:t>CL II, IV and VI: TRP Supply SGTs will sign for these classes of supply directly from the BSB during the BSB LOGPAC</a:t>
            </a:r>
          </a:p>
          <a:p>
            <a:pPr marL="452438" marR="0" lvl="1" indent="-231775" algn="l" defTabSz="914400" rtl="0" eaLnBrk="1" fontAlgn="auto" latinLnBrk="0" hangingPunct="1">
              <a:lnSpc>
                <a:spcPct val="100000"/>
              </a:lnSpc>
              <a:spcBef>
                <a:spcPct val="0"/>
              </a:spcBef>
              <a:spcAft>
                <a:spcPts val="0"/>
              </a:spcAft>
              <a:buClrTx/>
              <a:buSzTx/>
              <a:buFont typeface="Courier New" pitchFamily="49" charset="0"/>
              <a:buChar char="o"/>
              <a:tabLst/>
              <a:defRPr/>
            </a:pPr>
            <a:r>
              <a:rPr kumimoji="0" lang="en-US" sz="1250" b="0" i="0" u="none" strike="noStrike" kern="1200" cap="none" spc="0" normalizeH="0" baseline="0" noProof="0" dirty="0" smtClean="0">
                <a:ln>
                  <a:noFill/>
                </a:ln>
                <a:solidFill>
                  <a:srgbClr val="000000"/>
                </a:solidFill>
                <a:effectLst/>
                <a:uLnTx/>
                <a:uFillTx/>
                <a:latin typeface="+mn-lt"/>
                <a:ea typeface="+mn-ea"/>
                <a:cs typeface="Arial" charset="0"/>
              </a:rPr>
              <a:t>CL IIIB: The S&amp;T PLT will attach HEMTT fuel trucks as part of the LOGPAC</a:t>
            </a:r>
          </a:p>
          <a:p>
            <a:pPr marL="452438" marR="0" lvl="1" indent="-231775" algn="l" defTabSz="914400" rtl="0" eaLnBrk="1" fontAlgn="auto" latinLnBrk="0" hangingPunct="1">
              <a:lnSpc>
                <a:spcPct val="100000"/>
              </a:lnSpc>
              <a:spcBef>
                <a:spcPct val="0"/>
              </a:spcBef>
              <a:spcAft>
                <a:spcPts val="0"/>
              </a:spcAft>
              <a:buClrTx/>
              <a:buSzTx/>
              <a:buFont typeface="Courier New" pitchFamily="49" charset="0"/>
              <a:buChar char="o"/>
              <a:tabLst/>
              <a:defRPr/>
            </a:pPr>
            <a:r>
              <a:rPr kumimoji="0" lang="en-US" sz="1250" b="0" i="0" u="none" strike="noStrike" kern="1200" cap="none" spc="0" normalizeH="0" baseline="0" noProof="0" dirty="0" smtClean="0">
                <a:ln>
                  <a:noFill/>
                </a:ln>
                <a:solidFill>
                  <a:srgbClr val="000000"/>
                </a:solidFill>
                <a:effectLst/>
                <a:uLnTx/>
                <a:uFillTx/>
                <a:latin typeface="+mn-lt"/>
                <a:ea typeface="+mn-ea"/>
                <a:cs typeface="Arial" charset="0"/>
              </a:rPr>
              <a:t>CL IIIP: The MCS will issue POL to TRP Supply SGTs based on demand</a:t>
            </a:r>
          </a:p>
          <a:p>
            <a:pPr marL="452438" marR="0" lvl="1" indent="-231775" algn="l" defTabSz="914400" rtl="0" eaLnBrk="1" fontAlgn="auto" latinLnBrk="0" hangingPunct="1">
              <a:lnSpc>
                <a:spcPct val="100000"/>
              </a:lnSpc>
              <a:spcBef>
                <a:spcPct val="0"/>
              </a:spcBef>
              <a:spcAft>
                <a:spcPts val="0"/>
              </a:spcAft>
              <a:buClrTx/>
              <a:buSzTx/>
              <a:buFont typeface="Courier New" pitchFamily="49" charset="0"/>
              <a:buChar char="o"/>
              <a:tabLst/>
              <a:defRPr/>
            </a:pPr>
            <a:r>
              <a:rPr kumimoji="0" lang="en-US" sz="1250" b="0" i="0" u="none" strike="noStrike" kern="1200" cap="none" spc="0" normalizeH="0" baseline="0" noProof="0" dirty="0" smtClean="0">
                <a:ln>
                  <a:noFill/>
                </a:ln>
                <a:solidFill>
                  <a:srgbClr val="000000"/>
                </a:solidFill>
                <a:effectLst/>
                <a:uLnTx/>
                <a:uFillTx/>
                <a:latin typeface="+mn-lt"/>
                <a:ea typeface="+mn-ea"/>
                <a:cs typeface="Arial" charset="0"/>
              </a:rPr>
              <a:t>CL V: The S&amp;T PLT will an ammunition truck as part of the LOGPAC</a:t>
            </a:r>
          </a:p>
          <a:p>
            <a:pPr marL="452438" marR="0" lvl="1" indent="-231775" algn="l" defTabSz="914400" rtl="0" eaLnBrk="1" fontAlgn="auto" latinLnBrk="0" hangingPunct="1">
              <a:lnSpc>
                <a:spcPct val="100000"/>
              </a:lnSpc>
              <a:spcBef>
                <a:spcPct val="0"/>
              </a:spcBef>
              <a:spcAft>
                <a:spcPts val="0"/>
              </a:spcAft>
              <a:buClrTx/>
              <a:buSzTx/>
              <a:buFont typeface="Courier New" pitchFamily="49" charset="0"/>
              <a:buChar char="o"/>
              <a:tabLst/>
              <a:defRPr/>
            </a:pPr>
            <a:r>
              <a:rPr kumimoji="0" lang="en-US" sz="1250" b="0" i="0" u="none" strike="noStrike" kern="1200" cap="none" spc="0" normalizeH="0" baseline="0" noProof="0" dirty="0" smtClean="0">
                <a:ln>
                  <a:noFill/>
                </a:ln>
                <a:solidFill>
                  <a:srgbClr val="000000"/>
                </a:solidFill>
                <a:effectLst/>
                <a:uLnTx/>
                <a:uFillTx/>
                <a:latin typeface="+mn-lt"/>
                <a:ea typeface="+mn-ea"/>
                <a:cs typeface="Arial" charset="0"/>
              </a:rPr>
              <a:t>CL IX: The MCS will issue maintenance repair parts to CRTs based on demand</a:t>
            </a:r>
          </a:p>
          <a:p>
            <a:pPr marL="452438" marR="0" lvl="1" indent="-231775" algn="l" defTabSz="914400" rtl="0" eaLnBrk="1" fontAlgn="auto" latinLnBrk="0" hangingPunct="1">
              <a:lnSpc>
                <a:spcPct val="100000"/>
              </a:lnSpc>
              <a:spcBef>
                <a:spcPct val="0"/>
              </a:spcBef>
              <a:spcAft>
                <a:spcPts val="0"/>
              </a:spcAft>
              <a:buClrTx/>
              <a:buSzTx/>
              <a:buFont typeface="Courier New" pitchFamily="49" charset="0"/>
              <a:buChar char="o"/>
              <a:tabLst/>
              <a:defRPr/>
            </a:pPr>
            <a:r>
              <a:rPr kumimoji="0" lang="en-US" sz="1250" b="0" i="0" u="none" strike="noStrike" kern="1200" cap="none" spc="0" normalizeH="0" baseline="0" noProof="0" dirty="0" smtClean="0">
                <a:ln>
                  <a:noFill/>
                </a:ln>
                <a:solidFill>
                  <a:srgbClr val="000000"/>
                </a:solidFill>
                <a:effectLst/>
                <a:uLnTx/>
                <a:uFillTx/>
                <a:latin typeface="+mn-lt"/>
                <a:ea typeface="+mn-ea"/>
                <a:cs typeface="Arial" charset="0"/>
              </a:rPr>
              <a:t>Mail and Administrative Documentation: TRP Supply SGTs will pick up mail and other documentation from the SQDN S1</a:t>
            </a:r>
          </a:p>
          <a:p>
            <a:pPr marL="452438" marR="0" lvl="1" indent="-231775" algn="l" defTabSz="914400" rtl="0" eaLnBrk="1" fontAlgn="auto" latinLnBrk="0" hangingPunct="1">
              <a:lnSpc>
                <a:spcPct val="100000"/>
              </a:lnSpc>
              <a:spcBef>
                <a:spcPct val="0"/>
              </a:spcBef>
              <a:spcAft>
                <a:spcPts val="0"/>
              </a:spcAft>
              <a:buClrTx/>
              <a:buSzTx/>
              <a:buFont typeface="Courier New" pitchFamily="49" charset="0"/>
              <a:buChar char="o"/>
              <a:tabLst/>
              <a:defRPr/>
            </a:pPr>
            <a:r>
              <a:rPr kumimoji="0" lang="en-US" sz="1250" b="0" i="0" u="none" strike="noStrike" kern="1200" cap="none" spc="0" normalizeH="0" baseline="0" noProof="0" dirty="0" smtClean="0">
                <a:ln>
                  <a:noFill/>
                </a:ln>
                <a:solidFill>
                  <a:srgbClr val="000000"/>
                </a:solidFill>
                <a:effectLst/>
                <a:uLnTx/>
                <a:uFillTx/>
                <a:latin typeface="+mn-lt"/>
                <a:ea typeface="+mn-ea"/>
                <a:cs typeface="Arial" charset="0"/>
              </a:rPr>
              <a:t>Personnel Replacements: TRP Supply SGTs will carry personnel replacements and their gear on the supply trucks as part of LOGPAC</a:t>
            </a:r>
          </a:p>
          <a:p>
            <a:pPr marL="231775" marR="0" lvl="0" indent="-231775" algn="l" defTabSz="914400" rtl="0" eaLnBrk="1" fontAlgn="auto" latinLnBrk="0" hangingPunct="1">
              <a:lnSpc>
                <a:spcPct val="100000"/>
              </a:lnSpc>
              <a:spcBef>
                <a:spcPct val="0"/>
              </a:spcBef>
              <a:spcAft>
                <a:spcPts val="0"/>
              </a:spcAft>
              <a:buClrTx/>
              <a:buSzTx/>
              <a:buFont typeface="Wingdings" pitchFamily="2" charset="2"/>
              <a:buChar char="§"/>
              <a:tabLst/>
              <a:defRPr/>
            </a:pPr>
            <a:r>
              <a:rPr kumimoji="0" lang="en-US" sz="1250" b="0" i="0" u="none" strike="noStrike" kern="1200" cap="none" spc="0" normalizeH="0" baseline="0" noProof="0" dirty="0" smtClean="0">
                <a:ln>
                  <a:noFill/>
                </a:ln>
                <a:solidFill>
                  <a:srgbClr val="000000"/>
                </a:solidFill>
                <a:effectLst/>
                <a:uLnTx/>
                <a:uFillTx/>
                <a:latin typeface="+mn-lt"/>
                <a:ea typeface="+mn-ea"/>
                <a:cs typeface="Arial" charset="0"/>
              </a:rPr>
              <a:t>The LOGPAC convoy will be a tactical movement led by the S&amp;T PL. The LOGPAC will consist of TRP Supply SGTs, fuel trucks, ammunition trucks and escort vehicles.</a:t>
            </a:r>
          </a:p>
          <a:p>
            <a:pPr marL="231775" marR="0" lvl="0" indent="-231775" algn="l" defTabSz="914400" rtl="0" eaLnBrk="1" fontAlgn="auto" latinLnBrk="0" hangingPunct="1">
              <a:lnSpc>
                <a:spcPct val="100000"/>
              </a:lnSpc>
              <a:spcBef>
                <a:spcPct val="0"/>
              </a:spcBef>
              <a:spcAft>
                <a:spcPts val="0"/>
              </a:spcAft>
              <a:buClrTx/>
              <a:buSzTx/>
              <a:buFont typeface="Wingdings" pitchFamily="2" charset="2"/>
              <a:buChar char="§"/>
              <a:tabLst/>
              <a:defRPr/>
            </a:pPr>
            <a:r>
              <a:rPr kumimoji="0" lang="en-US" sz="1250" b="0" i="0" u="none" strike="noStrike" kern="1200" cap="none" spc="0" normalizeH="0" baseline="0" noProof="0" dirty="0" smtClean="0">
                <a:ln>
                  <a:noFill/>
                </a:ln>
                <a:solidFill>
                  <a:srgbClr val="000000"/>
                </a:solidFill>
                <a:effectLst/>
                <a:uLnTx/>
                <a:uFillTx/>
                <a:latin typeface="+mn-lt"/>
                <a:ea typeface="+mn-ea"/>
                <a:cs typeface="Arial" charset="0"/>
              </a:rPr>
              <a:t>TRP 1SGs have approximately two hours to return the LOGPAC elements to the LRP. However the timeline is METT-TC dependent and will be briefed at all LRP meetings. The SQDN S4 will publish the plan for the distribution of fuel and ammo.</a:t>
            </a:r>
          </a:p>
          <a:p>
            <a:pPr marL="231775" marR="0" lvl="0" indent="-231775" algn="l" defTabSz="914400" rtl="0" eaLnBrk="1" fontAlgn="auto" latinLnBrk="0" hangingPunct="1">
              <a:lnSpc>
                <a:spcPct val="100000"/>
              </a:lnSpc>
              <a:spcBef>
                <a:spcPct val="0"/>
              </a:spcBef>
              <a:spcAft>
                <a:spcPts val="0"/>
              </a:spcAft>
              <a:buClrTx/>
              <a:buSzTx/>
              <a:buFont typeface="Wingdings" pitchFamily="2" charset="2"/>
              <a:buChar char="§"/>
              <a:tabLst/>
              <a:defRPr/>
            </a:pPr>
            <a:r>
              <a:rPr kumimoji="0" lang="en-US" sz="1250" b="0" i="0" u="none" strike="noStrike" kern="1200" cap="none" spc="0" normalizeH="0" baseline="0" noProof="0" dirty="0" smtClean="0">
                <a:ln>
                  <a:noFill/>
                </a:ln>
                <a:solidFill>
                  <a:srgbClr val="000000"/>
                </a:solidFill>
                <a:effectLst/>
                <a:uLnTx/>
                <a:uFillTx/>
                <a:latin typeface="+mn-lt"/>
                <a:ea typeface="+mn-ea"/>
                <a:cs typeface="Arial" charset="0"/>
              </a:rPr>
              <a:t>TRP Supply SGTs will normally backhaul the following items</a:t>
            </a:r>
          </a:p>
          <a:p>
            <a:pPr marL="452438" marR="0" lvl="1" indent="-285750" algn="l" defTabSz="914400" rtl="0" eaLnBrk="1" fontAlgn="auto" latinLnBrk="0" hangingPunct="1">
              <a:lnSpc>
                <a:spcPct val="100000"/>
              </a:lnSpc>
              <a:spcBef>
                <a:spcPct val="0"/>
              </a:spcBef>
              <a:spcAft>
                <a:spcPts val="0"/>
              </a:spcAft>
              <a:buClrTx/>
              <a:buSzTx/>
              <a:buFont typeface="Courier New" pitchFamily="49" charset="0"/>
              <a:buChar char="o"/>
              <a:tabLst/>
              <a:defRPr/>
            </a:pPr>
            <a:r>
              <a:rPr kumimoji="0" lang="en-US" sz="1250" b="0" i="0" u="none" strike="noStrike" kern="1200" cap="none" spc="0" normalizeH="0" baseline="0" noProof="0" dirty="0" smtClean="0">
                <a:ln>
                  <a:noFill/>
                </a:ln>
                <a:solidFill>
                  <a:srgbClr val="000000"/>
                </a:solidFill>
                <a:effectLst/>
                <a:uLnTx/>
                <a:uFillTx/>
                <a:latin typeface="+mn-lt"/>
                <a:ea typeface="+mn-ea"/>
                <a:cs typeface="Arial" charset="0"/>
              </a:rPr>
              <a:t>Excess CL I, ammunition residue and trash</a:t>
            </a:r>
          </a:p>
          <a:p>
            <a:pPr marL="452438" marR="0" lvl="1" indent="-285750" algn="l" defTabSz="914400" rtl="0" eaLnBrk="1" fontAlgn="auto" latinLnBrk="0" hangingPunct="1">
              <a:lnSpc>
                <a:spcPct val="100000"/>
              </a:lnSpc>
              <a:spcBef>
                <a:spcPct val="0"/>
              </a:spcBef>
              <a:spcAft>
                <a:spcPts val="0"/>
              </a:spcAft>
              <a:buClrTx/>
              <a:buSzTx/>
              <a:buFont typeface="Courier New" pitchFamily="49" charset="0"/>
              <a:buChar char="o"/>
              <a:tabLst/>
              <a:defRPr/>
            </a:pPr>
            <a:r>
              <a:rPr kumimoji="0" lang="en-US" sz="1250" b="0" i="0" u="none" strike="noStrike" kern="1200" cap="none" spc="0" normalizeH="0" baseline="0" noProof="0" dirty="0" smtClean="0">
                <a:ln>
                  <a:noFill/>
                </a:ln>
                <a:solidFill>
                  <a:srgbClr val="000000"/>
                </a:solidFill>
                <a:effectLst/>
                <a:uLnTx/>
                <a:uFillTx/>
                <a:latin typeface="+mn-lt"/>
                <a:ea typeface="+mn-ea"/>
                <a:cs typeface="Arial" charset="0"/>
              </a:rPr>
              <a:t>Broken equipment for repair or exchange</a:t>
            </a:r>
          </a:p>
          <a:p>
            <a:pPr marL="452438" marR="0" lvl="1" indent="-285750" algn="l" defTabSz="914400" rtl="0" eaLnBrk="1" fontAlgn="auto" latinLnBrk="0" hangingPunct="1">
              <a:lnSpc>
                <a:spcPct val="100000"/>
              </a:lnSpc>
              <a:spcBef>
                <a:spcPct val="0"/>
              </a:spcBef>
              <a:spcAft>
                <a:spcPts val="0"/>
              </a:spcAft>
              <a:buClrTx/>
              <a:buSzTx/>
              <a:buFont typeface="Courier New" pitchFamily="49" charset="0"/>
              <a:buChar char="o"/>
              <a:tabLst/>
              <a:defRPr/>
            </a:pPr>
            <a:r>
              <a:rPr kumimoji="0" lang="en-US" sz="1250" b="0" i="0" u="none" strike="noStrike" kern="1200" cap="none" spc="0" normalizeH="0" baseline="0" noProof="0" dirty="0" smtClean="0">
                <a:ln>
                  <a:noFill/>
                </a:ln>
                <a:solidFill>
                  <a:srgbClr val="000000"/>
                </a:solidFill>
                <a:effectLst/>
                <a:uLnTx/>
                <a:uFillTx/>
                <a:latin typeface="+mn-lt"/>
                <a:ea typeface="+mn-ea"/>
                <a:cs typeface="Arial" charset="0"/>
              </a:rPr>
              <a:t>Casualties</a:t>
            </a:r>
          </a:p>
          <a:p>
            <a:pPr marL="452438" marR="0" lvl="1" indent="-285750" algn="l" defTabSz="914400" rtl="0" eaLnBrk="1" fontAlgn="auto" latinLnBrk="0" hangingPunct="1">
              <a:lnSpc>
                <a:spcPct val="100000"/>
              </a:lnSpc>
              <a:spcBef>
                <a:spcPct val="0"/>
              </a:spcBef>
              <a:spcAft>
                <a:spcPts val="0"/>
              </a:spcAft>
              <a:buClrTx/>
              <a:buSzTx/>
              <a:buFont typeface="Courier New" pitchFamily="49" charset="0"/>
              <a:buChar char="o"/>
              <a:tabLst/>
              <a:defRPr/>
            </a:pPr>
            <a:r>
              <a:rPr kumimoji="0" lang="en-US" sz="1250" b="0" i="0" u="none" strike="noStrike" kern="1200" cap="none" spc="0" normalizeH="0" baseline="0" noProof="0" dirty="0" smtClean="0">
                <a:ln>
                  <a:noFill/>
                </a:ln>
                <a:solidFill>
                  <a:srgbClr val="000000"/>
                </a:solidFill>
                <a:effectLst/>
                <a:uLnTx/>
                <a:uFillTx/>
                <a:latin typeface="+mn-lt"/>
                <a:ea typeface="+mn-ea"/>
                <a:cs typeface="Arial" charset="0"/>
              </a:rPr>
              <a:t>Mail</a:t>
            </a:r>
          </a:p>
          <a:p>
            <a:pPr marL="452438" marR="0" lvl="1" indent="-285750" algn="l" defTabSz="914400" rtl="0" eaLnBrk="1" fontAlgn="auto" latinLnBrk="0" hangingPunct="1">
              <a:lnSpc>
                <a:spcPct val="100000"/>
              </a:lnSpc>
              <a:spcBef>
                <a:spcPct val="0"/>
              </a:spcBef>
              <a:spcAft>
                <a:spcPts val="0"/>
              </a:spcAft>
              <a:buClrTx/>
              <a:buSzTx/>
              <a:buFont typeface="Courier New" pitchFamily="49" charset="0"/>
              <a:buChar char="o"/>
              <a:tabLst/>
              <a:defRPr/>
            </a:pPr>
            <a:r>
              <a:rPr kumimoji="0" lang="en-US" sz="1250" b="0" i="0" u="none" strike="noStrike" kern="1200" cap="none" spc="0" normalizeH="0" baseline="0" noProof="0" dirty="0" smtClean="0">
                <a:ln>
                  <a:noFill/>
                </a:ln>
                <a:solidFill>
                  <a:srgbClr val="000000"/>
                </a:solidFill>
                <a:effectLst/>
                <a:uLnTx/>
                <a:uFillTx/>
                <a:latin typeface="+mn-lt"/>
                <a:ea typeface="+mn-ea"/>
                <a:cs typeface="Arial" charset="0"/>
              </a:rPr>
              <a:t>Administrative documentation</a:t>
            </a:r>
          </a:p>
          <a:p>
            <a:pPr marL="452438" marR="0" lvl="1" indent="-285750" algn="l" defTabSz="914400" rtl="0" eaLnBrk="1" fontAlgn="auto" latinLnBrk="0" hangingPunct="1">
              <a:lnSpc>
                <a:spcPct val="100000"/>
              </a:lnSpc>
              <a:spcBef>
                <a:spcPct val="0"/>
              </a:spcBef>
              <a:spcAft>
                <a:spcPts val="0"/>
              </a:spcAft>
              <a:buClrTx/>
              <a:buSzTx/>
              <a:buFont typeface="Courier New" pitchFamily="49" charset="0"/>
              <a:buChar char="o"/>
              <a:tabLst/>
              <a:defRPr/>
            </a:pPr>
            <a:r>
              <a:rPr kumimoji="0" lang="en-US" sz="1250" b="0" i="0" u="none" strike="noStrike" kern="1200" cap="none" spc="0" normalizeH="0" baseline="0" noProof="0" dirty="0" smtClean="0">
                <a:ln>
                  <a:noFill/>
                </a:ln>
                <a:solidFill>
                  <a:srgbClr val="000000"/>
                </a:solidFill>
                <a:effectLst/>
                <a:uLnTx/>
                <a:uFillTx/>
                <a:latin typeface="+mn-lt"/>
                <a:ea typeface="+mn-ea"/>
                <a:cs typeface="Arial" charset="0"/>
              </a:rPr>
              <a:t>Used sling load gear</a:t>
            </a:r>
          </a:p>
          <a:p>
            <a:pPr marL="342900" marR="0" lvl="0" indent="-342900" algn="l" defTabSz="914400" rtl="0" eaLnBrk="1" fontAlgn="auto" latinLnBrk="0" hangingPunct="1">
              <a:lnSpc>
                <a:spcPct val="100000"/>
              </a:lnSpc>
              <a:spcBef>
                <a:spcPct val="0"/>
              </a:spcBef>
              <a:spcAft>
                <a:spcPts val="0"/>
              </a:spcAft>
              <a:buClrTx/>
              <a:buSzTx/>
              <a:buFont typeface="Arial" pitchFamily="34" charset="0"/>
              <a:buChar char="•"/>
              <a:tabLst/>
              <a:defRPr/>
            </a:pPr>
            <a:endParaRPr kumimoji="0" lang="en-US" sz="1250" b="0" i="0" u="none" strike="noStrike" kern="1200" cap="none" spc="0" normalizeH="0" baseline="0" noProof="0" dirty="0" smtClean="0">
              <a:ln>
                <a:noFill/>
              </a:ln>
              <a:solidFill>
                <a:srgbClr val="000000"/>
              </a:solidFill>
              <a:effectLst/>
              <a:uLnTx/>
              <a:uFillTx/>
              <a:latin typeface="+mn-lt"/>
              <a:ea typeface="+mn-ea"/>
              <a:cs typeface="Arial"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25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LOGPAC EXCHECKS</a:t>
            </a:r>
            <a:endParaRPr lang="en-US" dirty="0"/>
          </a:p>
        </p:txBody>
      </p:sp>
      <p:sp>
        <p:nvSpPr>
          <p:cNvPr id="3" name="Content Placeholder 5"/>
          <p:cNvSpPr txBox="1">
            <a:spLocks/>
          </p:cNvSpPr>
          <p:nvPr/>
        </p:nvSpPr>
        <p:spPr>
          <a:xfrm>
            <a:off x="228600" y="914400"/>
            <a:ext cx="6400800" cy="80010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200" b="0" i="0" u="sng" strike="noStrike" kern="1200" cap="none" spc="0" normalizeH="0" baseline="0" noProof="0" dirty="0" smtClean="0">
                <a:ln>
                  <a:noFill/>
                </a:ln>
                <a:solidFill>
                  <a:schemeClr val="tx1"/>
                </a:solidFill>
                <a:effectLst/>
                <a:uLnTx/>
                <a:uFillTx/>
                <a:latin typeface="Arial" pitchFamily="34" charset="0"/>
                <a:ea typeface="+mn-ea"/>
                <a:cs typeface="Arial" pitchFamily="34" charset="0"/>
              </a:rPr>
              <a:t>ACTIONS PRIOR TO DEPARTURE</a:t>
            </a:r>
          </a:p>
          <a:p>
            <a:pPr marL="231775" marR="0" lvl="0" indent="-231775"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Check with MCS for any CL IX parts that need to be picked up</a:t>
            </a:r>
          </a:p>
          <a:p>
            <a:pPr marL="231775" marR="0" lvl="0" indent="-231775"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Check with MNT PLT for any radios that have been fixed or parts that need to be picked up</a:t>
            </a:r>
          </a:p>
          <a:p>
            <a:pPr marL="231775" marR="0" lvl="0" indent="-231775"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Ensure S&amp;T PLT is aware of any requested CL IV</a:t>
            </a:r>
          </a:p>
          <a:p>
            <a:pPr marL="231775" marR="0" lvl="0" indent="-231775"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Ensure CL III package that was requested is on the LOGPAC</a:t>
            </a:r>
          </a:p>
          <a:p>
            <a:pPr marL="231775" marR="0" lvl="0" indent="-231775"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Ensure DFAC has proper headcount and adjust for any changes</a:t>
            </a:r>
          </a:p>
          <a:p>
            <a:pPr marL="231775" marR="0" lvl="0" indent="-231775"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Ensure ration breakdown is correct</a:t>
            </a:r>
          </a:p>
          <a:p>
            <a:pPr marL="231775" marR="0" lvl="0" indent="-231775"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Ensure water trailer is hooked up and topped off</a:t>
            </a:r>
          </a:p>
          <a:p>
            <a:pPr marL="231775" marR="0" lvl="0" indent="-231775"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Stage LOGPAC vehicles</a:t>
            </a:r>
          </a:p>
          <a:p>
            <a:pPr marL="231775" marR="0" lvl="0" indent="-231775"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Ensure you are using the proper lighting based upon METT-TC</a:t>
            </a:r>
          </a:p>
          <a:p>
            <a:pPr marL="231775" marR="0" lvl="0" indent="-231775" algn="l" defTabSz="914400" rtl="0" eaLnBrk="1" fontAlgn="auto" latinLnBrk="0" hangingPunct="1">
              <a:lnSpc>
                <a:spcPct val="100000"/>
              </a:lnSpc>
              <a:spcBef>
                <a:spcPct val="20000"/>
              </a:spcBef>
              <a:spcAft>
                <a:spcPts val="0"/>
              </a:spcAft>
              <a:buClrTx/>
              <a:buSzTx/>
              <a:tabLst/>
              <a:defRPr/>
            </a:pPr>
            <a:endParaRPr lang="en-US" sz="1200" dirty="0" smtClean="0">
              <a:latin typeface="Arial" pitchFamily="34" charset="0"/>
              <a:cs typeface="Arial" pitchFamily="34" charset="0"/>
            </a:endParaRPr>
          </a:p>
          <a:p>
            <a:pPr lvl="0">
              <a:buNone/>
            </a:pPr>
            <a:r>
              <a:rPr lang="en-US" sz="1200" u="sng" dirty="0" smtClean="0">
                <a:solidFill>
                  <a:srgbClr val="000000"/>
                </a:solidFill>
                <a:latin typeface="Arial" pitchFamily="34" charset="0"/>
                <a:cs typeface="Arial" pitchFamily="34" charset="0"/>
              </a:rPr>
              <a:t>ACTIONS AT THE LRP</a:t>
            </a:r>
          </a:p>
          <a:p>
            <a:pPr marL="231775" lvl="0" indent="-231775">
              <a:buFont typeface="Wingdings" pitchFamily="2" charset="2"/>
              <a:buChar char="§"/>
            </a:pPr>
            <a:r>
              <a:rPr lang="en-US" sz="1200" dirty="0" smtClean="0">
                <a:solidFill>
                  <a:srgbClr val="000000"/>
                </a:solidFill>
                <a:latin typeface="Arial" pitchFamily="34" charset="0"/>
                <a:cs typeface="Arial" pitchFamily="34" charset="0"/>
                <a:sym typeface="Symbol"/>
              </a:rPr>
              <a:t>Confirm </a:t>
            </a:r>
            <a:r>
              <a:rPr lang="en-US" sz="1200" dirty="0" smtClean="0">
                <a:solidFill>
                  <a:srgbClr val="000000"/>
                </a:solidFill>
                <a:latin typeface="Arial" pitchFamily="34" charset="0"/>
                <a:cs typeface="Arial" pitchFamily="34" charset="0"/>
              </a:rPr>
              <a:t>next LOGPAC location and time</a:t>
            </a:r>
          </a:p>
          <a:p>
            <a:pPr marL="231775" lvl="0" indent="-231775">
              <a:buFont typeface="Wingdings" pitchFamily="2" charset="2"/>
              <a:buChar char="§"/>
            </a:pPr>
            <a:r>
              <a:rPr lang="en-US" sz="1200" dirty="0" smtClean="0">
                <a:solidFill>
                  <a:srgbClr val="000000"/>
                </a:solidFill>
                <a:latin typeface="Arial" pitchFamily="34" charset="0"/>
                <a:cs typeface="Arial" pitchFamily="34" charset="0"/>
              </a:rPr>
              <a:t>Exchange hard copies of Yellow 2 reports</a:t>
            </a:r>
          </a:p>
          <a:p>
            <a:pPr marL="231775" lvl="0" indent="-231775">
              <a:buFont typeface="Wingdings" pitchFamily="2" charset="2"/>
              <a:buChar char="§"/>
            </a:pPr>
            <a:r>
              <a:rPr lang="en-US" sz="1200" dirty="0" smtClean="0">
                <a:solidFill>
                  <a:srgbClr val="000000"/>
                </a:solidFill>
                <a:latin typeface="Arial" pitchFamily="34" charset="0"/>
                <a:cs typeface="Arial" pitchFamily="34" charset="0"/>
              </a:rPr>
              <a:t>Verify requests on Yellow 2 reports with TRP XO and 1SG</a:t>
            </a:r>
          </a:p>
          <a:p>
            <a:pPr marL="231775" lvl="0" indent="-231775">
              <a:buFont typeface="Wingdings" pitchFamily="2" charset="2"/>
              <a:buChar char="§"/>
            </a:pPr>
            <a:r>
              <a:rPr lang="en-US" sz="1200" dirty="0" smtClean="0">
                <a:solidFill>
                  <a:srgbClr val="000000"/>
                </a:solidFill>
                <a:latin typeface="Arial" pitchFamily="34" charset="0"/>
                <a:cs typeface="Arial" pitchFamily="34" charset="0"/>
              </a:rPr>
              <a:t>Verify 1SGs know about attachments and include in their headcount</a:t>
            </a:r>
          </a:p>
          <a:p>
            <a:pPr marL="231775" lvl="0" indent="-231775">
              <a:buFont typeface="Wingdings" pitchFamily="2" charset="2"/>
              <a:buChar char="§"/>
            </a:pPr>
            <a:r>
              <a:rPr lang="en-US" sz="1200" dirty="0" smtClean="0">
                <a:solidFill>
                  <a:srgbClr val="000000"/>
                </a:solidFill>
                <a:latin typeface="Arial" pitchFamily="34" charset="0"/>
                <a:cs typeface="Arial" pitchFamily="34" charset="0"/>
              </a:rPr>
              <a:t>Discuss any class of supply problems</a:t>
            </a:r>
          </a:p>
          <a:p>
            <a:pPr marL="231775" lvl="0" indent="-231775">
              <a:buFont typeface="Wingdings" pitchFamily="2" charset="2"/>
              <a:buChar char="§"/>
            </a:pPr>
            <a:r>
              <a:rPr lang="en-US" sz="1200" dirty="0" smtClean="0">
                <a:solidFill>
                  <a:srgbClr val="000000"/>
                </a:solidFill>
                <a:latin typeface="Arial" pitchFamily="34" charset="0"/>
                <a:cs typeface="Arial" pitchFamily="34" charset="0"/>
              </a:rPr>
              <a:t>Verify turn-around time for LOGPAC (2 hours)</a:t>
            </a:r>
          </a:p>
          <a:p>
            <a:pPr marL="231775" lvl="0" indent="-231775">
              <a:buFont typeface="Wingdings" pitchFamily="2" charset="2"/>
              <a:buChar char="§"/>
            </a:pPr>
            <a:r>
              <a:rPr lang="en-US" sz="1200" dirty="0" smtClean="0">
                <a:solidFill>
                  <a:srgbClr val="000000"/>
                </a:solidFill>
                <a:latin typeface="Arial" pitchFamily="34" charset="0"/>
                <a:cs typeface="Arial" pitchFamily="34" charset="0"/>
              </a:rPr>
              <a:t>Verify personnel status </a:t>
            </a:r>
          </a:p>
          <a:p>
            <a:pPr marL="231775" lvl="0" indent="-231775">
              <a:buFont typeface="Wingdings" pitchFamily="2" charset="2"/>
              <a:buChar char="§"/>
            </a:pPr>
            <a:r>
              <a:rPr lang="en-US" sz="1200" dirty="0" smtClean="0">
                <a:solidFill>
                  <a:srgbClr val="000000"/>
                </a:solidFill>
                <a:latin typeface="Arial" pitchFamily="34" charset="0"/>
                <a:cs typeface="Arial" pitchFamily="34" charset="0"/>
              </a:rPr>
              <a:t>Determine if religious support is needed within next 24 hours</a:t>
            </a:r>
          </a:p>
          <a:p>
            <a:pPr marL="231775" lvl="0" indent="-231775">
              <a:buFont typeface="Wingdings" pitchFamily="2" charset="2"/>
              <a:buChar char="§"/>
            </a:pPr>
            <a:r>
              <a:rPr lang="en-US" sz="1200" dirty="0" smtClean="0">
                <a:solidFill>
                  <a:srgbClr val="000000"/>
                </a:solidFill>
                <a:latin typeface="Arial" pitchFamily="34" charset="0"/>
                <a:cs typeface="Arial" pitchFamily="34" charset="0"/>
              </a:rPr>
              <a:t>Address any specific medical problems that occur in TRP</a:t>
            </a:r>
          </a:p>
          <a:p>
            <a:pPr marL="231775" lvl="0" indent="-231775">
              <a:buFont typeface="Wingdings" pitchFamily="2" charset="2"/>
              <a:buChar char="§"/>
            </a:pPr>
            <a:r>
              <a:rPr lang="en-US" sz="1200" dirty="0" smtClean="0">
                <a:solidFill>
                  <a:srgbClr val="000000"/>
                </a:solidFill>
                <a:latin typeface="Arial" pitchFamily="34" charset="0"/>
                <a:cs typeface="Arial" pitchFamily="34" charset="0"/>
              </a:rPr>
              <a:t>Discuss any other logistical issues that occur within SQDN</a:t>
            </a:r>
          </a:p>
          <a:p>
            <a:pPr marL="231775" lvl="0" indent="-231775">
              <a:buFont typeface="Wingdings" pitchFamily="2" charset="2"/>
              <a:buChar char="§"/>
            </a:pPr>
            <a:r>
              <a:rPr lang="en-US" sz="1200" dirty="0" smtClean="0">
                <a:solidFill>
                  <a:srgbClr val="000000"/>
                </a:solidFill>
                <a:latin typeface="Arial" pitchFamily="34" charset="0"/>
                <a:cs typeface="Arial" pitchFamily="34" charset="0"/>
              </a:rPr>
              <a:t>Sign over controlled classes of supply: CL V, CL VII, CL IX</a:t>
            </a:r>
          </a:p>
          <a:p>
            <a:pPr marL="231775" marR="0" lvl="0" indent="-231775" algn="l" defTabSz="914400" rtl="0" eaLnBrk="1" fontAlgn="auto" latinLnBrk="0" hangingPunct="1">
              <a:lnSpc>
                <a:spcPct val="100000"/>
              </a:lnSpc>
              <a:spcBef>
                <a:spcPct val="20000"/>
              </a:spcBef>
              <a:spcAft>
                <a:spcPts val="0"/>
              </a:spcAft>
              <a:buClrTx/>
              <a:buSzTx/>
              <a:tabLst/>
              <a:defRPr/>
            </a:pPr>
            <a:endParaRPr kumimoji="0" lang="en-US" sz="12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a:buNone/>
            </a:pPr>
            <a:r>
              <a:rPr lang="en-US" sz="1200" u="sng" dirty="0" smtClean="0">
                <a:latin typeface="Arial" pitchFamily="34" charset="0"/>
                <a:cs typeface="Arial" pitchFamily="34" charset="0"/>
              </a:rPr>
              <a:t>ACTIONS BEFORE LEAVING UNIT ASSEMBLY AREA </a:t>
            </a:r>
          </a:p>
          <a:p>
            <a:pPr marL="231775" indent="-231775">
              <a:buFont typeface="Wingdings" pitchFamily="2" charset="2"/>
              <a:buChar char="§"/>
            </a:pPr>
            <a:r>
              <a:rPr lang="en-US" sz="1200" dirty="0" smtClean="0">
                <a:latin typeface="Arial" pitchFamily="34" charset="0"/>
                <a:cs typeface="Arial" pitchFamily="34" charset="0"/>
              </a:rPr>
              <a:t>Check with CRTs for any POL package products they might need on the next LOGPAC</a:t>
            </a:r>
          </a:p>
          <a:p>
            <a:pPr marL="231775" indent="-231775">
              <a:buFont typeface="Wingdings" pitchFamily="2" charset="2"/>
              <a:buChar char="§"/>
            </a:pPr>
            <a:r>
              <a:rPr lang="en-US" sz="1200" dirty="0" smtClean="0">
                <a:latin typeface="Arial" pitchFamily="34" charset="0"/>
                <a:cs typeface="Arial" pitchFamily="34" charset="0"/>
              </a:rPr>
              <a:t>Check with your TRP CP for any CL IV requirements</a:t>
            </a:r>
          </a:p>
          <a:p>
            <a:pPr marL="231775" indent="-231775">
              <a:buFont typeface="Wingdings" pitchFamily="2" charset="2"/>
              <a:buChar char="§"/>
            </a:pPr>
            <a:r>
              <a:rPr lang="en-US" sz="1200" dirty="0" smtClean="0">
                <a:latin typeface="Arial" pitchFamily="34" charset="0"/>
                <a:cs typeface="Arial" pitchFamily="34" charset="0"/>
              </a:rPr>
              <a:t>Check with 1SG for any changes in headcount</a:t>
            </a:r>
          </a:p>
          <a:p>
            <a:pPr marL="231775" indent="-231775">
              <a:buFont typeface="Wingdings" pitchFamily="2" charset="2"/>
              <a:buChar char="§"/>
            </a:pPr>
            <a:r>
              <a:rPr lang="en-US" sz="1200" dirty="0" smtClean="0">
                <a:latin typeface="Arial" pitchFamily="34" charset="0"/>
                <a:cs typeface="Arial" pitchFamily="34" charset="0"/>
              </a:rPr>
              <a:t>Ensure PLTs have had water cans filled</a:t>
            </a:r>
          </a:p>
          <a:p>
            <a:pPr marL="231775" indent="-231775">
              <a:buFont typeface="Wingdings" pitchFamily="2" charset="2"/>
              <a:buChar char="§"/>
            </a:pPr>
            <a:r>
              <a:rPr lang="en-US" sz="1200" dirty="0" smtClean="0">
                <a:latin typeface="Arial" pitchFamily="34" charset="0"/>
                <a:cs typeface="Arial" pitchFamily="34" charset="0"/>
              </a:rPr>
              <a:t>Ensure all ammunition residue is appropriately separated and consolidated</a:t>
            </a:r>
          </a:p>
          <a:p>
            <a:pPr marL="231775" indent="-231775">
              <a:buFont typeface="Wingdings" pitchFamily="2" charset="2"/>
              <a:buChar char="§"/>
            </a:pPr>
            <a:r>
              <a:rPr lang="en-US" sz="1200" dirty="0" smtClean="0">
                <a:latin typeface="Arial" pitchFamily="34" charset="0"/>
                <a:cs typeface="Arial" pitchFamily="34" charset="0"/>
              </a:rPr>
              <a:t>Ensure all trash is bagged and tied</a:t>
            </a:r>
          </a:p>
          <a:p>
            <a:pPr marL="231775" indent="-231775">
              <a:buFont typeface="Wingdings" pitchFamily="2" charset="2"/>
              <a:buChar char="§"/>
            </a:pPr>
            <a:r>
              <a:rPr lang="en-US" sz="1200" dirty="0" smtClean="0">
                <a:latin typeface="Arial" pitchFamily="34" charset="0"/>
                <a:cs typeface="Arial" pitchFamily="34" charset="0"/>
              </a:rPr>
              <a:t>Ensure all utensils are gathered up</a:t>
            </a:r>
          </a:p>
          <a:p>
            <a:pPr marL="231775" marR="0" lvl="0" indent="-231775" algn="l" defTabSz="914400" rtl="0" eaLnBrk="1" fontAlgn="auto" latinLnBrk="0" hangingPunct="1">
              <a:lnSpc>
                <a:spcPct val="100000"/>
              </a:lnSpc>
              <a:spcBef>
                <a:spcPct val="20000"/>
              </a:spcBef>
              <a:spcAft>
                <a:spcPts val="0"/>
              </a:spcAft>
              <a:buClrTx/>
              <a:buSzTx/>
              <a:tabLst/>
              <a:defRPr/>
            </a:pPr>
            <a:endParaRPr kumimoji="0" lang="en-US" sz="12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a:buNone/>
            </a:pPr>
            <a:r>
              <a:rPr lang="en-US" sz="1200" u="sng" dirty="0" smtClean="0">
                <a:latin typeface="Arial" pitchFamily="34" charset="0"/>
                <a:cs typeface="Arial" pitchFamily="34" charset="0"/>
              </a:rPr>
              <a:t>ACTIONS UPON RETURN TO CTCP</a:t>
            </a:r>
          </a:p>
          <a:p>
            <a:pPr marL="231775" indent="-231775">
              <a:buFont typeface="Wingdings" pitchFamily="2" charset="2"/>
              <a:buChar char="§"/>
            </a:pPr>
            <a:r>
              <a:rPr lang="en-US" sz="1200" dirty="0" smtClean="0">
                <a:latin typeface="Arial" pitchFamily="34" charset="0"/>
                <a:cs typeface="Arial" pitchFamily="34" charset="0"/>
              </a:rPr>
              <a:t>Return all </a:t>
            </a:r>
            <a:r>
              <a:rPr lang="en-US" sz="1200" dirty="0" err="1" smtClean="0">
                <a:latin typeface="Arial" pitchFamily="34" charset="0"/>
                <a:cs typeface="Arial" pitchFamily="34" charset="0"/>
              </a:rPr>
              <a:t>mermites</a:t>
            </a:r>
            <a:r>
              <a:rPr lang="en-US" sz="1200" dirty="0" smtClean="0">
                <a:latin typeface="Arial" pitchFamily="34" charset="0"/>
                <a:cs typeface="Arial" pitchFamily="34" charset="0"/>
              </a:rPr>
              <a:t>, beverage containers and utensils to the DFAC</a:t>
            </a:r>
          </a:p>
          <a:p>
            <a:pPr marL="231775" indent="-231775">
              <a:buFont typeface="Wingdings" pitchFamily="2" charset="2"/>
              <a:buChar char="§"/>
            </a:pPr>
            <a:r>
              <a:rPr lang="en-US" sz="1200" dirty="0" smtClean="0">
                <a:latin typeface="Arial" pitchFamily="34" charset="0"/>
                <a:cs typeface="Arial" pitchFamily="34" charset="0"/>
              </a:rPr>
              <a:t>Ensure all trash bags are tied and thrown onto trash truck</a:t>
            </a:r>
          </a:p>
          <a:p>
            <a:pPr marL="231775" indent="-231775">
              <a:buFont typeface="Wingdings" pitchFamily="2" charset="2"/>
              <a:buChar char="§"/>
            </a:pPr>
            <a:r>
              <a:rPr lang="en-US" sz="1200" dirty="0" smtClean="0">
                <a:latin typeface="Arial" pitchFamily="34" charset="0"/>
                <a:cs typeface="Arial" pitchFamily="34" charset="0"/>
              </a:rPr>
              <a:t>Give any changes in headcount to the DFAC</a:t>
            </a:r>
          </a:p>
          <a:p>
            <a:pPr marL="231775" indent="-231775">
              <a:buFont typeface="Wingdings" pitchFamily="2" charset="2"/>
              <a:buChar char="§"/>
            </a:pPr>
            <a:r>
              <a:rPr lang="en-US" sz="1200" dirty="0" smtClean="0">
                <a:latin typeface="Arial" pitchFamily="34" charset="0"/>
                <a:cs typeface="Arial" pitchFamily="34" charset="0"/>
              </a:rPr>
              <a:t>Inform SQDN S4 of any classes of supply that are required for the next LOGPAC.</a:t>
            </a:r>
          </a:p>
          <a:p>
            <a:pPr marL="231775" indent="-231775">
              <a:buFont typeface="Wingdings" pitchFamily="2" charset="2"/>
              <a:buChar char="§"/>
            </a:pPr>
            <a:r>
              <a:rPr lang="en-US" sz="1200" dirty="0" smtClean="0">
                <a:latin typeface="Arial" pitchFamily="34" charset="0"/>
                <a:cs typeface="Arial" pitchFamily="34" charset="0"/>
              </a:rPr>
              <a:t>Ask DFAC if they need any water before convoy leaves to resupply</a:t>
            </a:r>
          </a:p>
          <a:p>
            <a:pPr marL="231775" marR="0" lvl="0" indent="-231775" algn="l" defTabSz="914400" rtl="0" eaLnBrk="1" fontAlgn="auto" latinLnBrk="0" hangingPunct="1">
              <a:lnSpc>
                <a:spcPct val="100000"/>
              </a:lnSpc>
              <a:spcBef>
                <a:spcPct val="20000"/>
              </a:spcBef>
              <a:spcAft>
                <a:spcPts val="0"/>
              </a:spcAft>
              <a:buClrTx/>
              <a:buSzTx/>
              <a:tabLst/>
              <a:defRPr/>
            </a:pPr>
            <a:endParaRPr kumimoji="0" lang="en-US" sz="11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2390" name="Group 1190"/>
          <p:cNvGraphicFramePr>
            <a:graphicFrameLocks noGrp="1"/>
          </p:cNvGraphicFramePr>
          <p:nvPr/>
        </p:nvGraphicFramePr>
        <p:xfrm>
          <a:off x="342900" y="1524000"/>
          <a:ext cx="6229352" cy="6785864"/>
        </p:xfrm>
        <a:graphic>
          <a:graphicData uri="http://schemas.openxmlformats.org/drawingml/2006/table">
            <a:tbl>
              <a:tblPr/>
              <a:tblGrid>
                <a:gridCol w="998935"/>
                <a:gridCol w="781050"/>
                <a:gridCol w="890588"/>
                <a:gridCol w="929878"/>
                <a:gridCol w="848916"/>
                <a:gridCol w="889397"/>
                <a:gridCol w="890588"/>
              </a:tblGrid>
              <a:tr h="8371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Situation &gt;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Form \/</a:t>
                      </a:r>
                      <a:endParaRPr kumimoji="0" lang="en-US" sz="1100" b="0" i="0" u="none" strike="noStrike" cap="none" normalizeH="0" baseline="0" dirty="0" smtClean="0">
                        <a:ln>
                          <a:noFill/>
                        </a:ln>
                        <a:solidFill>
                          <a:schemeClr val="tx1"/>
                        </a:solidFill>
                        <a:effectLst/>
                        <a:latin typeface="Arial" charset="0"/>
                      </a:endParaRPr>
                    </a:p>
                  </a:txBody>
                  <a:tcPr marL="68580" marR="68580" marT="60960" marB="6096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Set in CTCP</a:t>
                      </a:r>
                    </a:p>
                  </a:txBody>
                  <a:tcPr marL="68580" marR="68580" marT="60960" marB="6096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Short Halt</a:t>
                      </a:r>
                    </a:p>
                  </a:txBody>
                  <a:tcPr marL="68580" marR="68580" marT="60960" marB="6096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Occupying</a:t>
                      </a:r>
                    </a:p>
                  </a:txBody>
                  <a:tcPr marL="68580" marR="68580" marT="60960" marB="6096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Displacing</a:t>
                      </a:r>
                    </a:p>
                  </a:txBody>
                  <a:tcPr marL="68580" marR="68580" marT="60960" marB="6096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Moving</a:t>
                      </a:r>
                    </a:p>
                  </a:txBody>
                  <a:tcPr marL="68580" marR="68580" marT="60960" marB="6096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Executing LOGPAC</a:t>
                      </a:r>
                    </a:p>
                  </a:txBody>
                  <a:tcPr marL="68580" marR="68580" marT="60960" marB="6096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936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Visual</a:t>
                      </a:r>
                    </a:p>
                  </a:txBody>
                  <a:tcPr marL="68580" marR="68580" marT="60960" marB="6096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Report higher</a:t>
                      </a: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Report higher</a:t>
                      </a: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Report higher</a:t>
                      </a: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Report higher</a:t>
                      </a: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Report higher</a:t>
                      </a: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Report higher</a:t>
                      </a:r>
                    </a:p>
                  </a:txBody>
                  <a:tcPr marL="68580" marR="68580" marT="60960" marB="6096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4723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Direct</a:t>
                      </a:r>
                    </a:p>
                  </a:txBody>
                  <a:tcPr marL="68580" marR="68580" marT="60960" marB="6096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Return fire</a:t>
                      </a: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Return fire</a:t>
                      </a: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Return fire</a:t>
                      </a: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Return fire</a:t>
                      </a: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Return fire    continue move</a:t>
                      </a: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Return fire    continue move</a:t>
                      </a:r>
                    </a:p>
                  </a:txBody>
                  <a:tcPr marL="68580" marR="68580" marT="60960" marB="6096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475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Obstacle</a:t>
                      </a:r>
                    </a:p>
                  </a:txBody>
                  <a:tcPr marL="68580" marR="68580" marT="60960" marB="6096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N/a</a:t>
                      </a: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N/a</a:t>
                      </a: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N/a</a:t>
                      </a: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N/a</a:t>
                      </a: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Return to last terrain feature, report higher</a:t>
                      </a: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Return to last terrain feature, report higher</a:t>
                      </a:r>
                    </a:p>
                  </a:txBody>
                  <a:tcPr marL="68580" marR="68580" marT="60960" marB="6096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9728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NBC</a:t>
                      </a:r>
                    </a:p>
                  </a:txBody>
                  <a:tcPr marL="68580" marR="68580" marT="60960" marB="6096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Mask, decon</a:t>
                      </a: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Mask, decon</a:t>
                      </a: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Halt, mask, decon</a:t>
                      </a: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Halt, mask, decon</a:t>
                      </a: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Halt, mask, </a:t>
                      </a:r>
                      <a:r>
                        <a:rPr kumimoji="0" lang="en-US" sz="1200" b="0" i="0" u="none" strike="noStrike" cap="none" normalizeH="0" baseline="0" dirty="0" err="1" smtClean="0">
                          <a:ln>
                            <a:noFill/>
                          </a:ln>
                          <a:solidFill>
                            <a:schemeClr val="tx1"/>
                          </a:solidFill>
                          <a:effectLst/>
                          <a:latin typeface="Arial" charset="0"/>
                        </a:rPr>
                        <a:t>decon</a:t>
                      </a:r>
                      <a:endParaRPr kumimoji="0" lang="en-US" sz="1200" b="0" i="0" u="none" strike="noStrike" cap="none" normalizeH="0" baseline="0" dirty="0" smtClean="0">
                        <a:ln>
                          <a:noFill/>
                        </a:ln>
                        <a:solidFill>
                          <a:schemeClr val="tx1"/>
                        </a:solidFill>
                        <a:effectLst/>
                        <a:latin typeface="Arial" charset="0"/>
                      </a:endParaRP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Halt, mask, decon</a:t>
                      </a:r>
                    </a:p>
                  </a:txBody>
                  <a:tcPr marL="68580" marR="68580" marT="60960" marB="6096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9728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Indirect</a:t>
                      </a:r>
                    </a:p>
                  </a:txBody>
                  <a:tcPr marL="68580" marR="68580" marT="60960" marB="6096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Take cover</a:t>
                      </a: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Drive Through</a:t>
                      </a: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err="1" smtClean="0">
                          <a:ln>
                            <a:noFill/>
                          </a:ln>
                          <a:solidFill>
                            <a:schemeClr val="tx1"/>
                          </a:solidFill>
                          <a:effectLst/>
                          <a:latin typeface="Arial" charset="0"/>
                        </a:rPr>
                        <a:t>Herringbone,take</a:t>
                      </a:r>
                      <a:r>
                        <a:rPr kumimoji="0" lang="en-US" sz="1100" b="0" i="0" u="none" strike="noStrike" cap="none" normalizeH="0" baseline="0" dirty="0" smtClean="0">
                          <a:ln>
                            <a:noFill/>
                          </a:ln>
                          <a:solidFill>
                            <a:schemeClr val="tx1"/>
                          </a:solidFill>
                          <a:effectLst/>
                          <a:latin typeface="Arial" charset="0"/>
                        </a:rPr>
                        <a:t> cover</a:t>
                      </a: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Drive through</a:t>
                      </a: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Drive through</a:t>
                      </a:r>
                    </a:p>
                  </a:txBody>
                  <a:tcPr marL="68580" marR="68580" marT="60960" marB="609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Drive through</a:t>
                      </a:r>
                    </a:p>
                  </a:txBody>
                  <a:tcPr marL="68580" marR="68580" marT="60960" marB="6096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Title 4"/>
          <p:cNvSpPr>
            <a:spLocks noGrp="1"/>
          </p:cNvSpPr>
          <p:nvPr>
            <p:ph type="title"/>
          </p:nvPr>
        </p:nvSpPr>
        <p:spPr/>
        <p:txBody>
          <a:bodyPr/>
          <a:lstStyle/>
          <a:p>
            <a:r>
              <a:rPr lang="en-US" dirty="0" smtClean="0"/>
              <a:t>ACTIONS ON CONTACT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TotalTime>
  <Words>1742</Words>
  <Application>Microsoft Office PowerPoint</Application>
  <PresentationFormat>On-screen Show (4:3)</PresentationFormat>
  <Paragraphs>318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REDCON STATUS</vt:lpstr>
      <vt:lpstr>QUARTERING PARTY</vt:lpstr>
      <vt:lpstr>ASSEMBLY AREA PRIORITIES OF WORK</vt:lpstr>
      <vt:lpstr>CTCP VEHICLE CLUSTER LAYOUT</vt:lpstr>
      <vt:lpstr>JUMP SOP</vt:lpstr>
      <vt:lpstr>LOGPAC OPERATIONS</vt:lpstr>
      <vt:lpstr>LOGPAC EXCHECKS</vt:lpstr>
      <vt:lpstr>ACTIONS ON CONTACT</vt:lpstr>
      <vt:lpstr>UMCP Recovery Operations</vt:lpstr>
      <vt:lpstr>Vehicle Recovery/Maintenance Request Flow</vt:lpstr>
      <vt:lpstr>Confirmation Brief Format</vt:lpstr>
      <vt:lpstr>Back Brief Format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Kiser, Michael MIL USA FORSCOM</dc:creator>
  <cp:lastModifiedBy>Curtis.McMahan</cp:lastModifiedBy>
  <cp:revision>15</cp:revision>
  <dcterms:created xsi:type="dcterms:W3CDTF">2006-08-16T00:00:00Z</dcterms:created>
  <dcterms:modified xsi:type="dcterms:W3CDTF">2014-09-11T13:52:52Z</dcterms:modified>
</cp:coreProperties>
</file>