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1" r:id="rId4"/>
  </p:sldMasterIdLst>
  <p:notesMasterIdLst>
    <p:notesMasterId r:id="rId88"/>
  </p:notesMasterIdLst>
  <p:handoutMasterIdLst>
    <p:handoutMasterId r:id="rId89"/>
  </p:handoutMasterIdLst>
  <p:sldIdLst>
    <p:sldId id="430" r:id="rId5"/>
    <p:sldId id="431" r:id="rId6"/>
    <p:sldId id="432" r:id="rId7"/>
    <p:sldId id="437"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52" r:id="rId23"/>
    <p:sldId id="447" r:id="rId24"/>
    <p:sldId id="449" r:id="rId25"/>
    <p:sldId id="451" r:id="rId26"/>
    <p:sldId id="452" r:id="rId27"/>
    <p:sldId id="453" r:id="rId28"/>
    <p:sldId id="454" r:id="rId29"/>
    <p:sldId id="455" r:id="rId30"/>
    <p:sldId id="456" r:id="rId31"/>
    <p:sldId id="458" r:id="rId32"/>
    <p:sldId id="459" r:id="rId33"/>
    <p:sldId id="461" r:id="rId34"/>
    <p:sldId id="462" r:id="rId35"/>
    <p:sldId id="463" r:id="rId36"/>
    <p:sldId id="464" r:id="rId37"/>
    <p:sldId id="465" r:id="rId38"/>
    <p:sldId id="466" r:id="rId39"/>
    <p:sldId id="468" r:id="rId40"/>
    <p:sldId id="467" r:id="rId41"/>
    <p:sldId id="536" r:id="rId42"/>
    <p:sldId id="469" r:id="rId43"/>
    <p:sldId id="471" r:id="rId44"/>
    <p:sldId id="472" r:id="rId45"/>
    <p:sldId id="473" r:id="rId46"/>
    <p:sldId id="474" r:id="rId47"/>
    <p:sldId id="475" r:id="rId48"/>
    <p:sldId id="476" r:id="rId49"/>
    <p:sldId id="477" r:id="rId50"/>
    <p:sldId id="479" r:id="rId51"/>
    <p:sldId id="480" r:id="rId52"/>
    <p:sldId id="481" r:id="rId53"/>
    <p:sldId id="482" r:id="rId54"/>
    <p:sldId id="483" r:id="rId55"/>
    <p:sldId id="484" r:id="rId56"/>
    <p:sldId id="485" r:id="rId57"/>
    <p:sldId id="486" r:id="rId58"/>
    <p:sldId id="488" r:id="rId59"/>
    <p:sldId id="487" r:id="rId60"/>
    <p:sldId id="489" r:id="rId61"/>
    <p:sldId id="490" r:id="rId62"/>
    <p:sldId id="491" r:id="rId63"/>
    <p:sldId id="492" r:id="rId64"/>
    <p:sldId id="493" r:id="rId65"/>
    <p:sldId id="495" r:id="rId66"/>
    <p:sldId id="496" r:id="rId67"/>
    <p:sldId id="498" r:id="rId68"/>
    <p:sldId id="499" r:id="rId69"/>
    <p:sldId id="500" r:id="rId70"/>
    <p:sldId id="501" r:id="rId71"/>
    <p:sldId id="502" r:id="rId72"/>
    <p:sldId id="503" r:id="rId73"/>
    <p:sldId id="504" r:id="rId74"/>
    <p:sldId id="505" r:id="rId75"/>
    <p:sldId id="507" r:id="rId76"/>
    <p:sldId id="512" r:id="rId77"/>
    <p:sldId id="513" r:id="rId78"/>
    <p:sldId id="514" r:id="rId79"/>
    <p:sldId id="515" r:id="rId80"/>
    <p:sldId id="531" r:id="rId81"/>
    <p:sldId id="516" r:id="rId82"/>
    <p:sldId id="517" r:id="rId83"/>
    <p:sldId id="519" r:id="rId84"/>
    <p:sldId id="523" r:id="rId85"/>
    <p:sldId id="526" r:id="rId86"/>
    <p:sldId id="527" r:id="rId8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Humnst777 Lt BT"/>
        <a:ea typeface="ヒラギノ角ゴ Pro W3"/>
        <a:cs typeface="ヒラギノ角ゴ Pro W3"/>
      </a:defRPr>
    </a:lvl1pPr>
    <a:lvl2pPr marL="457200" algn="l" rtl="0" fontAlgn="base">
      <a:spcBef>
        <a:spcPct val="0"/>
      </a:spcBef>
      <a:spcAft>
        <a:spcPct val="0"/>
      </a:spcAft>
      <a:defRPr sz="2400" kern="1200">
        <a:solidFill>
          <a:schemeClr val="tx1"/>
        </a:solidFill>
        <a:latin typeface="Humnst777 Lt BT"/>
        <a:ea typeface="ヒラギノ角ゴ Pro W3"/>
        <a:cs typeface="ヒラギノ角ゴ Pro W3"/>
      </a:defRPr>
    </a:lvl2pPr>
    <a:lvl3pPr marL="914400" algn="l" rtl="0" fontAlgn="base">
      <a:spcBef>
        <a:spcPct val="0"/>
      </a:spcBef>
      <a:spcAft>
        <a:spcPct val="0"/>
      </a:spcAft>
      <a:defRPr sz="2400" kern="1200">
        <a:solidFill>
          <a:schemeClr val="tx1"/>
        </a:solidFill>
        <a:latin typeface="Humnst777 Lt BT"/>
        <a:ea typeface="ヒラギノ角ゴ Pro W3"/>
        <a:cs typeface="ヒラギノ角ゴ Pro W3"/>
      </a:defRPr>
    </a:lvl3pPr>
    <a:lvl4pPr marL="1371600" algn="l" rtl="0" fontAlgn="base">
      <a:spcBef>
        <a:spcPct val="0"/>
      </a:spcBef>
      <a:spcAft>
        <a:spcPct val="0"/>
      </a:spcAft>
      <a:defRPr sz="2400" kern="1200">
        <a:solidFill>
          <a:schemeClr val="tx1"/>
        </a:solidFill>
        <a:latin typeface="Humnst777 Lt BT"/>
        <a:ea typeface="ヒラギノ角ゴ Pro W3"/>
        <a:cs typeface="ヒラギノ角ゴ Pro W3"/>
      </a:defRPr>
    </a:lvl4pPr>
    <a:lvl5pPr marL="1828800" algn="l" rtl="0" fontAlgn="base">
      <a:spcBef>
        <a:spcPct val="0"/>
      </a:spcBef>
      <a:spcAft>
        <a:spcPct val="0"/>
      </a:spcAft>
      <a:defRPr sz="2400" kern="1200">
        <a:solidFill>
          <a:schemeClr val="tx1"/>
        </a:solidFill>
        <a:latin typeface="Humnst777 Lt BT"/>
        <a:ea typeface="ヒラギノ角ゴ Pro W3"/>
        <a:cs typeface="ヒラギノ角ゴ Pro W3"/>
      </a:defRPr>
    </a:lvl5pPr>
    <a:lvl6pPr marL="2286000" algn="l" defTabSz="914400" rtl="0" eaLnBrk="1" latinLnBrk="0" hangingPunct="1">
      <a:defRPr sz="2400" kern="1200">
        <a:solidFill>
          <a:schemeClr val="tx1"/>
        </a:solidFill>
        <a:latin typeface="Humnst777 Lt BT"/>
        <a:ea typeface="ヒラギノ角ゴ Pro W3"/>
        <a:cs typeface="ヒラギノ角ゴ Pro W3"/>
      </a:defRPr>
    </a:lvl6pPr>
    <a:lvl7pPr marL="2743200" algn="l" defTabSz="914400" rtl="0" eaLnBrk="1" latinLnBrk="0" hangingPunct="1">
      <a:defRPr sz="2400" kern="1200">
        <a:solidFill>
          <a:schemeClr val="tx1"/>
        </a:solidFill>
        <a:latin typeface="Humnst777 Lt BT"/>
        <a:ea typeface="ヒラギノ角ゴ Pro W3"/>
        <a:cs typeface="ヒラギノ角ゴ Pro W3"/>
      </a:defRPr>
    </a:lvl7pPr>
    <a:lvl8pPr marL="3200400" algn="l" defTabSz="914400" rtl="0" eaLnBrk="1" latinLnBrk="0" hangingPunct="1">
      <a:defRPr sz="2400" kern="1200">
        <a:solidFill>
          <a:schemeClr val="tx1"/>
        </a:solidFill>
        <a:latin typeface="Humnst777 Lt BT"/>
        <a:ea typeface="ヒラギノ角ゴ Pro W3"/>
        <a:cs typeface="ヒラギノ角ゴ Pro W3"/>
      </a:defRPr>
    </a:lvl8pPr>
    <a:lvl9pPr marL="3657600" algn="l" defTabSz="914400" rtl="0" eaLnBrk="1" latinLnBrk="0" hangingPunct="1">
      <a:defRPr sz="2400" kern="1200">
        <a:solidFill>
          <a:schemeClr val="tx1"/>
        </a:solidFill>
        <a:latin typeface="Humnst777 Lt BT"/>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cle" initials="dc"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00"/>
    <a:srgbClr val="0070C0"/>
    <a:srgbClr val="2F3C40"/>
    <a:srgbClr val="18007C"/>
    <a:srgbClr val="3E841C"/>
    <a:srgbClr val="914B06"/>
    <a:srgbClr val="666666"/>
    <a:srgbClr val="95017B"/>
    <a:srgbClr val="6B15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71685" autoAdjust="0"/>
  </p:normalViewPr>
  <p:slideViewPr>
    <p:cSldViewPr snapToGrid="0">
      <p:cViewPr>
        <p:scale>
          <a:sx n="60" d="100"/>
          <a:sy n="60" d="100"/>
        </p:scale>
        <p:origin x="-3000" y="-570"/>
      </p:cViewPr>
      <p:guideLst>
        <p:guide orient="horz" pos="2160"/>
        <p:guide pos="2880"/>
      </p:guideLst>
    </p:cSldViewPr>
  </p:slideViewPr>
  <p:outlineViewPr>
    <p:cViewPr>
      <p:scale>
        <a:sx n="33" d="100"/>
        <a:sy n="33" d="100"/>
      </p:scale>
      <p:origin x="0" y="1074"/>
    </p:cViewPr>
  </p:outlineViewPr>
  <p:notesTextViewPr>
    <p:cViewPr>
      <p:scale>
        <a:sx n="100" d="100"/>
        <a:sy n="100" d="100"/>
      </p:scale>
      <p:origin x="0" y="0"/>
    </p:cViewPr>
  </p:notesTextViewPr>
  <p:sorterViewPr>
    <p:cViewPr>
      <p:scale>
        <a:sx n="66" d="100"/>
        <a:sy n="66" d="100"/>
      </p:scale>
      <p:origin x="0" y="9630"/>
    </p:cViewPr>
  </p:sorterViewPr>
  <p:notesViewPr>
    <p:cSldViewPr snapToGrid="0">
      <p:cViewPr varScale="1">
        <p:scale>
          <a:sx n="69" d="100"/>
          <a:sy n="69" d="100"/>
        </p:scale>
        <p:origin x="-2802" y="-108"/>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4" cy="464506"/>
          </a:xfrm>
          <a:prstGeom prst="rect">
            <a:avLst/>
          </a:prstGeom>
        </p:spPr>
        <p:txBody>
          <a:bodyPr vert="horz" lIns="90313" tIns="45157" rIns="90313" bIns="45157"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4" cy="464506"/>
          </a:xfrm>
          <a:prstGeom prst="rect">
            <a:avLst/>
          </a:prstGeom>
        </p:spPr>
        <p:txBody>
          <a:bodyPr vert="horz" lIns="90313" tIns="45157" rIns="90313" bIns="45157" rtlCol="0"/>
          <a:lstStyle>
            <a:lvl1pPr algn="r">
              <a:defRPr sz="1200"/>
            </a:lvl1pPr>
          </a:lstStyle>
          <a:p>
            <a:fld id="{814B0BBA-D7A3-4EA0-B56F-3F93B82490A4}" type="datetimeFigureOut">
              <a:rPr lang="en-US" smtClean="0"/>
              <a:pPr/>
              <a:t>2/1/2013</a:t>
            </a:fld>
            <a:endParaRPr lang="en-US" dirty="0"/>
          </a:p>
        </p:txBody>
      </p:sp>
      <p:sp>
        <p:nvSpPr>
          <p:cNvPr id="4" name="Footer Placeholder 3"/>
          <p:cNvSpPr>
            <a:spLocks noGrp="1"/>
          </p:cNvSpPr>
          <p:nvPr>
            <p:ph type="ftr" sz="quarter" idx="2"/>
          </p:nvPr>
        </p:nvSpPr>
        <p:spPr>
          <a:xfrm>
            <a:off x="2" y="8830321"/>
            <a:ext cx="3038474" cy="464506"/>
          </a:xfrm>
          <a:prstGeom prst="rect">
            <a:avLst/>
          </a:prstGeom>
        </p:spPr>
        <p:txBody>
          <a:bodyPr vert="horz" lIns="90313" tIns="45157" rIns="90313" bIns="451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30321"/>
            <a:ext cx="3038474" cy="464506"/>
          </a:xfrm>
          <a:prstGeom prst="rect">
            <a:avLst/>
          </a:prstGeom>
        </p:spPr>
        <p:txBody>
          <a:bodyPr vert="horz" lIns="90313" tIns="45157" rIns="90313" bIns="45157" rtlCol="0" anchor="b"/>
          <a:lstStyle>
            <a:lvl1pPr algn="r">
              <a:defRPr sz="1200"/>
            </a:lvl1pPr>
          </a:lstStyle>
          <a:p>
            <a:fld id="{B5ED2815-98C9-4F8A-A780-B0AF636D48A9}" type="slidenum">
              <a:rPr lang="en-US" smtClean="0"/>
              <a:pPr/>
              <a:t>‹#›</a:t>
            </a:fld>
            <a:endParaRPr lang="en-US" dirty="0"/>
          </a:p>
        </p:txBody>
      </p:sp>
    </p:spTree>
    <p:extLst>
      <p:ext uri="{BB962C8B-B14F-4D97-AF65-F5344CB8AC3E}">
        <p14:creationId xmlns:p14="http://schemas.microsoft.com/office/powerpoint/2010/main" xmlns="" val="40302688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16520"/>
            <a:ext cx="3038474" cy="464506"/>
          </a:xfrm>
          <a:prstGeom prst="rect">
            <a:avLst/>
          </a:prstGeom>
          <a:noFill/>
          <a:ln w="9525">
            <a:noFill/>
            <a:miter lim="800000"/>
            <a:headEnd/>
            <a:tailEnd/>
          </a:ln>
          <a:effectLst/>
        </p:spPr>
        <p:txBody>
          <a:bodyPr vert="horz" wrap="square" lIns="92462" tIns="46231" rIns="92462" bIns="46231" numCol="1" anchor="t" anchorCtr="0" compatLnSpc="1">
            <a:prstTxWarp prst="textNoShape">
              <a:avLst/>
            </a:prstTxWarp>
          </a:bodyPr>
          <a:lstStyle>
            <a:lvl1pPr eaLnBrk="0" hangingPunct="0">
              <a:defRPr sz="1200">
                <a:solidFill>
                  <a:schemeClr val="folHlink"/>
                </a:solidFill>
                <a:latin typeface="Arial" charset="0"/>
                <a:ea typeface="ヒラギノ角ゴ Pro W3" pitchFamily="-112"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116520"/>
            <a:ext cx="3038474" cy="464506"/>
          </a:xfrm>
          <a:prstGeom prst="rect">
            <a:avLst/>
          </a:prstGeom>
          <a:noFill/>
          <a:ln w="9525">
            <a:noFill/>
            <a:miter lim="800000"/>
            <a:headEnd/>
            <a:tailEnd/>
          </a:ln>
          <a:effectLst/>
        </p:spPr>
        <p:txBody>
          <a:bodyPr vert="horz" wrap="square" lIns="92462" tIns="46231" rIns="92462" bIns="46231" numCol="1" anchor="t" anchorCtr="0" compatLnSpc="1">
            <a:prstTxWarp prst="textNoShape">
              <a:avLst/>
            </a:prstTxWarp>
          </a:bodyPr>
          <a:lstStyle>
            <a:lvl1pPr algn="r" eaLnBrk="0" hangingPunct="0">
              <a:defRPr sz="1200">
                <a:solidFill>
                  <a:schemeClr val="folHlink"/>
                </a:solidFill>
                <a:latin typeface="Arial" charset="0"/>
                <a:ea typeface="ヒラギノ角ゴ Pro W3" pitchFamily="-112" charset="-128"/>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454026" y="4415161"/>
            <a:ext cx="6102349" cy="4183695"/>
          </a:xfrm>
          <a:prstGeom prst="rect">
            <a:avLst/>
          </a:prstGeom>
          <a:noFill/>
          <a:ln w="9525">
            <a:noFill/>
            <a:miter lim="800000"/>
            <a:headEnd/>
            <a:tailEnd/>
          </a:ln>
          <a:effectLst/>
        </p:spPr>
        <p:txBody>
          <a:bodyPr vert="horz" wrap="square" lIns="92462" tIns="46231" rIns="92462" bIns="462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15376"/>
            <a:ext cx="4975225" cy="464505"/>
          </a:xfrm>
          <a:prstGeom prst="rect">
            <a:avLst/>
          </a:prstGeom>
          <a:noFill/>
          <a:ln w="9525">
            <a:noFill/>
            <a:miter lim="800000"/>
            <a:headEnd/>
            <a:tailEnd/>
          </a:ln>
          <a:effectLst/>
        </p:spPr>
        <p:txBody>
          <a:bodyPr vert="horz" wrap="square" lIns="92462" tIns="46231" rIns="92462" bIns="46231" numCol="1" anchor="b" anchorCtr="0" compatLnSpc="1">
            <a:prstTxWarp prst="textNoShape">
              <a:avLst/>
            </a:prstTxWarp>
          </a:bodyPr>
          <a:lstStyle>
            <a:lvl1pPr eaLnBrk="0" hangingPunct="0">
              <a:defRPr sz="1200">
                <a:solidFill>
                  <a:schemeClr val="folHlink"/>
                </a:solidFill>
                <a:latin typeface="Arial" charset="0"/>
                <a:ea typeface="ヒラギノ角ゴ Pro W3" pitchFamily="-112"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5384801" y="8715376"/>
            <a:ext cx="1625600" cy="464505"/>
          </a:xfrm>
          <a:prstGeom prst="rect">
            <a:avLst/>
          </a:prstGeom>
          <a:noFill/>
          <a:ln w="9525">
            <a:noFill/>
            <a:miter lim="800000"/>
            <a:headEnd/>
            <a:tailEnd/>
          </a:ln>
          <a:effectLst/>
        </p:spPr>
        <p:txBody>
          <a:bodyPr vert="horz" wrap="square" lIns="92462" tIns="46231" rIns="92462" bIns="46231" numCol="1" anchor="b" anchorCtr="0" compatLnSpc="1">
            <a:prstTxWarp prst="textNoShape">
              <a:avLst/>
            </a:prstTxWarp>
          </a:bodyPr>
          <a:lstStyle>
            <a:lvl1pPr algn="r" eaLnBrk="0" hangingPunct="0">
              <a:defRPr sz="1200">
                <a:solidFill>
                  <a:schemeClr val="folHlink"/>
                </a:solidFill>
                <a:latin typeface="Arial" charset="0"/>
                <a:ea typeface="ヒラギノ角ゴ Pro W3" pitchFamily="-112" charset="-128"/>
                <a:cs typeface="+mn-cs"/>
              </a:defRPr>
            </a:lvl1pPr>
          </a:lstStyle>
          <a:p>
            <a:pPr>
              <a:defRPr/>
            </a:pPr>
            <a:fld id="{80EF5490-1BFC-4B62-BA30-F2328C1B1D13}" type="slidenum">
              <a:rPr lang="en-US"/>
              <a:pPr>
                <a:defRPr/>
              </a:pPr>
              <a:t>‹#›</a:t>
            </a:fld>
            <a:endParaRPr lang="en-US" dirty="0"/>
          </a:p>
        </p:txBody>
      </p:sp>
    </p:spTree>
    <p:extLst>
      <p:ext uri="{BB962C8B-B14F-4D97-AF65-F5344CB8AC3E}">
        <p14:creationId xmlns:p14="http://schemas.microsoft.com/office/powerpoint/2010/main" xmlns="" val="30114305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folHlink"/>
        </a:solidFill>
        <a:latin typeface="Arial"/>
        <a:ea typeface="ＭＳ Ｐゴシック" pitchFamily="125" charset="-128"/>
        <a:cs typeface="ＭＳ Ｐゴシック" pitchFamily="125" charset="-128"/>
      </a:defRPr>
    </a:lvl1pPr>
    <a:lvl2pPr marL="400050" indent="-171450" algn="l" rtl="0" eaLnBrk="0" fontAlgn="base" hangingPunct="0">
      <a:spcBef>
        <a:spcPct val="30000"/>
      </a:spcBef>
      <a:spcAft>
        <a:spcPct val="0"/>
      </a:spcAft>
      <a:buChar char="•"/>
      <a:defRPr sz="1100" kern="1200">
        <a:solidFill>
          <a:schemeClr val="folHlink"/>
        </a:solidFill>
        <a:latin typeface="Arial"/>
        <a:ea typeface="ＭＳ Ｐゴシック" pitchFamily="125" charset="-128"/>
        <a:cs typeface="ＭＳ Ｐゴシック"/>
      </a:defRPr>
    </a:lvl2pPr>
    <a:lvl3pPr marL="7429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3pPr>
    <a:lvl4pPr marL="10858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4pPr>
    <a:lvl5pPr marL="1428750" indent="-171450" algn="l" rtl="0" eaLnBrk="0" fontAlgn="base" hangingPunct="0">
      <a:spcBef>
        <a:spcPct val="30000"/>
      </a:spcBef>
      <a:spcAft>
        <a:spcPct val="0"/>
      </a:spcAft>
      <a:buChar char="•"/>
      <a:defRPr sz="1100" kern="1200">
        <a:solidFill>
          <a:schemeClr val="folHlink"/>
        </a:solidFill>
        <a:latin typeface="Arial"/>
        <a:ea typeface="ヒラギノ角ゴ Pro W3" pitchFamily="-112" charset="-128"/>
        <a:cs typeface="ヒラギノ角ゴ Pro W3" pitchFamily="5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CB2C386-4370-4A74-806B-C8CA4E1343F2}" type="slidenum">
              <a:rPr lang="en-US" smtClean="0"/>
              <a:pPr/>
              <a:t>1</a:t>
            </a:fld>
            <a:endParaRPr lang="en-US" dirty="0" smtClean="0"/>
          </a:p>
        </p:txBody>
      </p:sp>
      <p:sp>
        <p:nvSpPr>
          <p:cNvPr id="120835" name="Rectangle 2"/>
          <p:cNvSpPr>
            <a:spLocks noGrp="1" noRot="1" noChangeAspect="1" noChangeArrowheads="1" noTextEdit="1"/>
          </p:cNvSpPr>
          <p:nvPr>
            <p:ph type="sldImg"/>
          </p:nvPr>
        </p:nvSpPr>
        <p:spPr>
          <a:xfrm>
            <a:off x="1181100" y="696913"/>
            <a:ext cx="4648200" cy="3486150"/>
          </a:xfrm>
          <a:ln/>
        </p:spPr>
      </p:sp>
      <p:sp>
        <p:nvSpPr>
          <p:cNvPr id="120836" name="Rectangle 3"/>
          <p:cNvSpPr>
            <a:spLocks noGrp="1" noChangeArrowheads="1"/>
          </p:cNvSpPr>
          <p:nvPr>
            <p:ph type="body" idx="1"/>
          </p:nvPr>
        </p:nvSpPr>
        <p:spPr>
          <a:noFill/>
          <a:ln/>
        </p:spPr>
        <p:txBody>
          <a:bodyPr/>
          <a:lstStyle/>
          <a:p>
            <a:pPr>
              <a:lnSpc>
                <a:spcPct val="80000"/>
              </a:lnSpc>
            </a:pPr>
            <a:r>
              <a:rPr lang="en-US" sz="1000" b="1" dirty="0" smtClean="0"/>
              <a:t>Title:</a:t>
            </a:r>
            <a:r>
              <a:rPr lang="en-US" sz="1000" dirty="0" smtClean="0"/>
              <a:t> NVD (AN/PSQ-20A</a:t>
            </a:r>
          </a:p>
          <a:p>
            <a:pPr>
              <a:lnSpc>
                <a:spcPct val="80000"/>
              </a:lnSpc>
            </a:pPr>
            <a:r>
              <a:rPr lang="en-US" b="1" dirty="0" smtClean="0">
                <a:latin typeface="Arial" charset="0"/>
                <a:cs typeface="Times New Roman" pitchFamily="48" charset="0"/>
              </a:rPr>
              <a:t>Task Number(s) /Title(s):	     </a:t>
            </a:r>
            <a:r>
              <a:rPr lang="en-US" dirty="0" smtClean="0">
                <a:latin typeface="Arial" charset="0"/>
                <a:cs typeface="Times New Roman" pitchFamily="48" charset="0"/>
              </a:rPr>
              <a:t>task number	      			task title</a:t>
            </a:r>
          </a:p>
          <a:p>
            <a:pPr>
              <a:lnSpc>
                <a:spcPct val="80000"/>
              </a:lnSpc>
            </a:pPr>
            <a:r>
              <a:rPr lang="en-US" sz="1000" b="1" dirty="0" smtClean="0"/>
              <a:t>Effective Date:</a:t>
            </a:r>
            <a:r>
              <a:rPr lang="en-US" sz="1000" dirty="0" smtClean="0"/>
              <a:t>  24 Jan 13</a:t>
            </a:r>
          </a:p>
          <a:p>
            <a:r>
              <a:rPr lang="en-US" b="1" dirty="0" smtClean="0">
                <a:latin typeface="Arial" charset="0"/>
                <a:cs typeface="Times New Roman" pitchFamily="48" charset="0"/>
              </a:rPr>
              <a:t>Supersedes TSP(s): </a:t>
            </a:r>
            <a:r>
              <a:rPr lang="en-US" dirty="0" smtClean="0">
                <a:latin typeface="Arial" charset="0"/>
                <a:cs typeface="Times New Roman" pitchFamily="48" charset="0"/>
              </a:rPr>
              <a:t>	N/A</a:t>
            </a:r>
          </a:p>
          <a:p>
            <a:r>
              <a:rPr lang="en-US" b="1" dirty="0" smtClean="0">
                <a:latin typeface="Arial" charset="0"/>
                <a:cs typeface="Times New Roman" pitchFamily="48" charset="0"/>
              </a:rPr>
              <a:t>TSP User:</a:t>
            </a:r>
            <a:r>
              <a:rPr lang="en-US" dirty="0" smtClean="0">
                <a:latin typeface="Arial" charset="0"/>
                <a:cs typeface="Times New Roman" pitchFamily="48" charset="0"/>
              </a:rPr>
              <a:t>	  Use this TSP in Unit Sustainment and individual training.</a:t>
            </a:r>
          </a:p>
          <a:p>
            <a:r>
              <a:rPr lang="en-US" b="1" dirty="0" smtClean="0">
                <a:latin typeface="Arial" charset="0"/>
                <a:cs typeface="Times New Roman" pitchFamily="48" charset="0"/>
              </a:rPr>
              <a:t>Proponent:  </a:t>
            </a:r>
            <a:r>
              <a:rPr lang="en-US" dirty="0" smtClean="0">
                <a:latin typeface="Arial" charset="0"/>
                <a:cs typeface="Times New Roman" pitchFamily="48" charset="0"/>
              </a:rPr>
              <a:t>The proponent for this document is the Advanced Infantry Marksmanship Strategies and Standards committee, C Company 2/29th IN Regt, Ft. Benning GA.  31905 and DOTD MCOE.</a:t>
            </a:r>
          </a:p>
          <a:p>
            <a:r>
              <a:rPr lang="en-US" b="1" dirty="0" smtClean="0">
                <a:latin typeface="Arial" charset="0"/>
                <a:cs typeface="Times New Roman" pitchFamily="48" charset="0"/>
              </a:rPr>
              <a:t>Comments/ Recommendations: </a:t>
            </a:r>
            <a:r>
              <a:rPr lang="en-US" dirty="0" smtClean="0">
                <a:latin typeface="Arial" charset="0"/>
                <a:cs typeface="Times New Roman" pitchFamily="48" charset="0"/>
              </a:rPr>
              <a:t>Send comments and recommendations directly to ron.shoemaker@us.army.mil or post your comment on the Warrior University forum and someone will address the issue.</a:t>
            </a:r>
          </a:p>
          <a:p>
            <a:r>
              <a:rPr lang="en-US" b="1" dirty="0" smtClean="0">
                <a:latin typeface="Arial" charset="0"/>
                <a:cs typeface="Times New Roman" pitchFamily="48" charset="0"/>
              </a:rPr>
              <a:t>Foreign Disclosure Restrictions: </a:t>
            </a:r>
            <a:r>
              <a:rPr lang="en-US" dirty="0" smtClean="0">
                <a:latin typeface="Arial" charset="0"/>
                <a:cs typeface="Times New Roman" pitchFamily="48" charset="0"/>
              </a:rPr>
              <a:t>	The material contained in this course has been reviewed by course instructors, DOTD MCOE and the company that manufactured this piece of equipment. This is releasable to military students from all requesting foreign countries without restriction.</a:t>
            </a:r>
          </a:p>
          <a:p>
            <a:endParaRPr lang="en-US" b="1" dirty="0" smtClean="0">
              <a:latin typeface="Arial" charset="0"/>
              <a:cs typeface="Times New Roman" pitchFamily="4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Motivator should be presented during the presentation of this slide.</a:t>
            </a:r>
          </a:p>
          <a:p>
            <a:endParaRPr lang="en-US" dirty="0" smtClean="0"/>
          </a:p>
          <a:p>
            <a:pPr eaLnBrk="1" hangingPunct="1"/>
            <a:endParaRPr lang="en-US" dirty="0" smtClean="0"/>
          </a:p>
          <a:p>
            <a:pPr eaLnBrk="1" hangingPunct="1"/>
            <a:r>
              <a:rPr lang="en-US" dirty="0" smtClean="0"/>
              <a:t>Instructors</a:t>
            </a:r>
            <a:r>
              <a:rPr lang="en-US" baseline="0" dirty="0" smtClean="0"/>
              <a:t> Introduction:  Your ability to actively and effectively engage and enclose with and destroy the enemy at night is the difference between life and death on the battle field.  It is vital to Soldier security and safety to have the ability to see the enemy at night. The ENVG is the premier night vision device that combines I</a:t>
            </a:r>
            <a:r>
              <a:rPr lang="en-US" baseline="30000" dirty="0" smtClean="0"/>
              <a:t>2</a:t>
            </a:r>
            <a:r>
              <a:rPr lang="en-US" baseline="0" dirty="0" smtClean="0"/>
              <a:t> with thermal technology to give you the best quality night vision in the world.</a:t>
            </a:r>
          </a:p>
          <a:p>
            <a:pPr eaLnBrk="1" hangingPunct="1"/>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Arial" charset="0"/>
                <a:cs typeface="Times New Roman" pitchFamily="48" charset="0"/>
              </a:rPr>
              <a:t>(NEXT SLIDE)</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565150" y="465138"/>
            <a:ext cx="5803900" cy="4352925"/>
          </a:xfrm>
          <a:noFill/>
          <a:ln/>
        </p:spPr>
      </p:sp>
      <p:sp>
        <p:nvSpPr>
          <p:cNvPr id="43012" name="Rectangle 3"/>
          <p:cNvSpPr>
            <a:spLocks noGrp="1" noChangeArrowheads="1"/>
          </p:cNvSpPr>
          <p:nvPr>
            <p:ph type="body" idx="1"/>
          </p:nvPr>
        </p:nvSpPr>
        <p:spPr>
          <a:xfrm>
            <a:off x="270365" y="4877427"/>
            <a:ext cx="6374248" cy="4040114"/>
          </a:xfrm>
          <a:ln>
            <a:solidFill>
              <a:srgbClr val="000000"/>
            </a:solidFill>
          </a:ln>
        </p:spPr>
        <p:txBody>
          <a:bodyPr lIns="92421" tIns="46210" rIns="92421" bIns="46210">
            <a:normAutofit lnSpcReduction="10000"/>
          </a:bodyPr>
          <a:lstStyle/>
          <a:p>
            <a:pPr>
              <a:spcAft>
                <a:spcPts val="299"/>
              </a:spcAft>
              <a:defRPr/>
            </a:pPr>
            <a:r>
              <a:rPr lang="en-US" sz="1000" b="1" dirty="0">
                <a:latin typeface="Arial" pitchFamily="34" charset="0"/>
                <a:cs typeface="Arial" pitchFamily="34" charset="0"/>
              </a:rPr>
              <a:t>Diurnal Thermal Cycle </a:t>
            </a:r>
            <a:r>
              <a:rPr lang="en-US" sz="1000" dirty="0">
                <a:latin typeface="Arial" pitchFamily="34" charset="0"/>
                <a:cs typeface="Arial" pitchFamily="34" charset="0"/>
              </a:rPr>
              <a:t>- daily heating and cooling cycle of scene objects</a:t>
            </a:r>
          </a:p>
          <a:p>
            <a:pPr marL="273240" lvl="1" indent="-160908">
              <a:buFont typeface="Arial" pitchFamily="34" charset="0"/>
              <a:buChar char="•"/>
              <a:defRPr/>
            </a:pPr>
            <a:r>
              <a:rPr lang="en-US" sz="1000" dirty="0">
                <a:latin typeface="Arial" pitchFamily="34" charset="0"/>
                <a:cs typeface="Arial" pitchFamily="34" charset="0"/>
              </a:rPr>
              <a:t>Objects absorb solar thermal energy during the day and heat up</a:t>
            </a:r>
          </a:p>
          <a:p>
            <a:pPr marL="273240" lvl="1" indent="-160908">
              <a:buFont typeface="Arial" pitchFamily="34" charset="0"/>
              <a:buChar char="•"/>
              <a:defRPr/>
            </a:pPr>
            <a:r>
              <a:rPr lang="en-US" sz="1000" dirty="0">
                <a:latin typeface="Arial" pitchFamily="34" charset="0"/>
                <a:cs typeface="Arial" pitchFamily="34" charset="0"/>
              </a:rPr>
              <a:t>Objects release thermal energy at night and cool off</a:t>
            </a:r>
          </a:p>
          <a:p>
            <a:pPr>
              <a:spcAft>
                <a:spcPts val="299"/>
              </a:spcAft>
              <a:defRPr/>
            </a:pPr>
            <a:r>
              <a:rPr lang="en-US" sz="1000" b="1" dirty="0">
                <a:latin typeface="Arial" pitchFamily="34" charset="0"/>
                <a:cs typeface="Arial" pitchFamily="34" charset="0"/>
              </a:rPr>
              <a:t>Seasonal Thermal Cycle </a:t>
            </a:r>
            <a:r>
              <a:rPr lang="en-US" sz="1000" dirty="0">
                <a:latin typeface="Arial" pitchFamily="34" charset="0"/>
                <a:cs typeface="Arial" pitchFamily="34" charset="0"/>
              </a:rPr>
              <a:t>- annual heating and cooling cycle of scene objects</a:t>
            </a:r>
          </a:p>
          <a:p>
            <a:pPr marL="273240" lvl="1" indent="-160908">
              <a:buFont typeface="Arial" pitchFamily="34" charset="0"/>
              <a:buChar char="•"/>
              <a:defRPr/>
            </a:pPr>
            <a:r>
              <a:rPr lang="en-US" sz="1000" dirty="0">
                <a:latin typeface="Arial" pitchFamily="34" charset="0"/>
                <a:cs typeface="Arial" pitchFamily="34" charset="0"/>
              </a:rPr>
              <a:t>Summer - more solar energy causes greater thermal energy absorption and higher scene temperatures</a:t>
            </a:r>
          </a:p>
          <a:p>
            <a:pPr marL="273240" lvl="1" indent="-160908">
              <a:buFont typeface="Arial" pitchFamily="34" charset="0"/>
              <a:buChar char="•"/>
              <a:defRPr/>
            </a:pPr>
            <a:r>
              <a:rPr lang="en-US" sz="1000" dirty="0">
                <a:latin typeface="Arial" pitchFamily="34" charset="0"/>
                <a:cs typeface="Arial" pitchFamily="34" charset="0"/>
              </a:rPr>
              <a:t>Winter - less solar energy causes greater thermal energy release and lower scene temperatures</a:t>
            </a:r>
          </a:p>
          <a:p>
            <a:pPr marL="167699" indent="-167699">
              <a:spcAft>
                <a:spcPts val="299"/>
              </a:spcAft>
              <a:defRPr/>
            </a:pPr>
            <a:r>
              <a:rPr lang="en-US" sz="1000" dirty="0">
                <a:latin typeface="Arial" pitchFamily="34" charset="0"/>
                <a:cs typeface="Arial" pitchFamily="34" charset="0"/>
              </a:rPr>
              <a:t>Illustration shows relative intensities of different scene objects through a diurnal cycle.  </a:t>
            </a:r>
          </a:p>
          <a:p>
            <a:pPr marL="273240" lvl="1" indent="-160908">
              <a:buFont typeface="Arial" pitchFamily="34" charset="0"/>
              <a:buChar char="•"/>
              <a:defRPr/>
            </a:pPr>
            <a:r>
              <a:rPr lang="en-US" sz="1000" dirty="0">
                <a:latin typeface="Arial" pitchFamily="34" charset="0"/>
                <a:cs typeface="Arial" pitchFamily="34" charset="0"/>
              </a:rPr>
              <a:t>Heating and cooling cycle day to night is demonstrated by the different slopes of each curve. </a:t>
            </a:r>
          </a:p>
          <a:p>
            <a:pPr marL="273240" lvl="1" indent="-160908">
              <a:buFont typeface="Arial" pitchFamily="34" charset="0"/>
              <a:buChar char="•"/>
              <a:defRPr/>
            </a:pPr>
            <a:r>
              <a:rPr lang="en-US" sz="1000" dirty="0">
                <a:latin typeface="Arial" pitchFamily="34" charset="0"/>
                <a:cs typeface="Arial" pitchFamily="34" charset="0"/>
              </a:rPr>
              <a:t>Some objects had large thermal contrasts at certain times and other periods where little to no thermal contrast exists (</a:t>
            </a:r>
            <a:r>
              <a:rPr lang="en-US" sz="1000" b="1" dirty="0">
                <a:latin typeface="Arial" pitchFamily="34" charset="0"/>
                <a:cs typeface="Arial" pitchFamily="34" charset="0"/>
              </a:rPr>
              <a:t>cross over points</a:t>
            </a:r>
            <a:r>
              <a:rPr lang="en-US" sz="1000" dirty="0">
                <a:latin typeface="Arial" pitchFamily="34" charset="0"/>
                <a:cs typeface="Arial" pitchFamily="34" charset="0"/>
              </a:rPr>
              <a:t>). E.g., at ≈ 15:00 and 05:00 there were brief periods were no contrast existed between the airfield and the city.  </a:t>
            </a:r>
          </a:p>
          <a:p>
            <a:pPr marL="273240" lvl="1" indent="-160908">
              <a:spcAft>
                <a:spcPts val="573"/>
              </a:spcAft>
              <a:buFont typeface="Arial" pitchFamily="34" charset="0"/>
              <a:buChar char="•"/>
              <a:defRPr/>
            </a:pPr>
            <a:r>
              <a:rPr lang="en-US" sz="1000" b="1" dirty="0">
                <a:latin typeface="Arial" pitchFamily="34" charset="0"/>
                <a:cs typeface="Arial" pitchFamily="34" charset="0"/>
              </a:rPr>
              <a:t>Cross over periods can be brief and dramatic or very gradual dependent upon scene, season and weather conditions.</a:t>
            </a:r>
            <a:endParaRPr lang="en-US" sz="1000" dirty="0">
              <a:latin typeface="Arial" pitchFamily="34" charset="0"/>
              <a:cs typeface="Arial" pitchFamily="34" charset="0"/>
            </a:endParaRPr>
          </a:p>
          <a:p>
            <a:pPr marL="273240" lvl="1" indent="-160908">
              <a:defRPr/>
            </a:pPr>
            <a:r>
              <a:rPr lang="en-US" sz="1000" b="1" dirty="0">
                <a:latin typeface="Arial" pitchFamily="34" charset="0"/>
                <a:cs typeface="Arial" pitchFamily="34" charset="0"/>
              </a:rPr>
              <a:t>Note:</a:t>
            </a:r>
            <a:r>
              <a:rPr lang="en-US" sz="1000" dirty="0">
                <a:latin typeface="Arial" pitchFamily="34" charset="0"/>
                <a:cs typeface="Arial" pitchFamily="34" charset="0"/>
              </a:rPr>
              <a:t> Around sunrise there was little contrast difference between many of the objects in the scene. </a:t>
            </a:r>
          </a:p>
          <a:p>
            <a:pPr marL="167699" indent="-167699">
              <a:spcAft>
                <a:spcPts val="299"/>
              </a:spcAft>
              <a:buFontTx/>
              <a:buChar char="•"/>
              <a:defRPr/>
            </a:pPr>
            <a:endParaRPr lang="en-US" sz="1000" dirty="0">
              <a:latin typeface="Arial" pitchFamily="34" charset="0"/>
              <a:cs typeface="Arial" pitchFamily="34" charset="0"/>
            </a:endParaRPr>
          </a:p>
          <a:p>
            <a:pPr marL="167699" indent="-167699">
              <a:spcAft>
                <a:spcPts val="299"/>
              </a:spcAft>
              <a:buFontTx/>
              <a:buChar char="•"/>
              <a:defRPr/>
            </a:pPr>
            <a:r>
              <a:rPr lang="en-US" sz="1000" u="sng" dirty="0">
                <a:latin typeface="Arial" pitchFamily="34" charset="0"/>
                <a:cs typeface="Arial" pitchFamily="34" charset="0"/>
              </a:rPr>
              <a:t>Check on learning:</a:t>
            </a:r>
            <a:r>
              <a:rPr lang="en-US" sz="1000" dirty="0">
                <a:latin typeface="Arial" pitchFamily="34" charset="0"/>
                <a:cs typeface="Arial" pitchFamily="34" charset="0"/>
              </a:rPr>
              <a:t> Based upon the graph, a hypothetical mission required you to discriminate the city from the forest with your TIS, when would be a poor choice of times to conduct the mission and why?  </a:t>
            </a:r>
            <a:r>
              <a:rPr lang="en-US" sz="1000" b="1" dirty="0">
                <a:solidFill>
                  <a:srgbClr val="0000CC"/>
                </a:solidFill>
                <a:latin typeface="Arial" pitchFamily="34" charset="0"/>
                <a:cs typeface="Arial" pitchFamily="34" charset="0"/>
              </a:rPr>
              <a:t>Just before 2200 and 0600 hours due to poor thermal contrast.</a:t>
            </a:r>
          </a:p>
          <a:p>
            <a:pPr marL="167699" indent="-167699">
              <a:spcAft>
                <a:spcPts val="299"/>
              </a:spcAft>
              <a:buFontTx/>
              <a:buChar char="•"/>
              <a:defRPr/>
            </a:pPr>
            <a:r>
              <a:rPr lang="en-US" sz="1000" u="sng" dirty="0">
                <a:latin typeface="Arial" pitchFamily="34" charset="0"/>
                <a:cs typeface="Arial" pitchFamily="34" charset="0"/>
              </a:rPr>
              <a:t>Check on learning</a:t>
            </a:r>
            <a:r>
              <a:rPr lang="en-US" sz="1000" dirty="0">
                <a:latin typeface="Arial" pitchFamily="34" charset="0"/>
                <a:cs typeface="Arial" pitchFamily="34" charset="0"/>
              </a:rPr>
              <a:t>: Based upon the graph, you are monitoring an airfield with a TIS. Just after sunset the airfield runway and surrounding grassy plains fade into one another and you can no longer discriminate the runway from the grassy plain no matter how much you adjust your TWS.  Is something wrong with your TIS?  What should you do? Based upon the graph, a cross over period between the grassy plain and airfield occurred just after sunset meaning there was no thermal contrast between these scene objects.  This is a scene condition.  Adjusting the TIS controls will help to a point but cannot overcome zero scene contrast.  </a:t>
            </a:r>
            <a:r>
              <a:rPr lang="en-US" sz="1000" b="1" dirty="0">
                <a:latin typeface="Arial" pitchFamily="34" charset="0"/>
                <a:cs typeface="Arial" pitchFamily="34" charset="0"/>
              </a:rPr>
              <a:t>Nothing is wrong with the TIS. </a:t>
            </a:r>
            <a:r>
              <a:rPr lang="en-US" sz="1000" dirty="0">
                <a:latin typeface="Arial" pitchFamily="34" charset="0"/>
                <a:cs typeface="Arial" pitchFamily="34" charset="0"/>
              </a:rPr>
              <a:t> If you wait, a thermal contrast between these objects will reappear and you will once again be able to discriminate them.</a:t>
            </a:r>
            <a:endParaRPr lang="en-US"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565150" y="465138"/>
            <a:ext cx="5803900" cy="4352925"/>
          </a:xfrm>
          <a:noFill/>
          <a:ln/>
        </p:spPr>
      </p:sp>
      <p:sp>
        <p:nvSpPr>
          <p:cNvPr id="41988" name="Rectangle 3"/>
          <p:cNvSpPr>
            <a:spLocks noGrp="1" noChangeArrowheads="1"/>
          </p:cNvSpPr>
          <p:nvPr>
            <p:ph type="body" idx="1"/>
          </p:nvPr>
        </p:nvSpPr>
        <p:spPr>
          <a:xfrm>
            <a:off x="532779" y="4915631"/>
            <a:ext cx="5841469" cy="2726838"/>
          </a:xfrm>
          <a:ln>
            <a:solidFill>
              <a:srgbClr val="000000"/>
            </a:solidFill>
          </a:ln>
        </p:spPr>
        <p:txBody>
          <a:bodyPr lIns="92421" tIns="46210" rIns="92421" bIns="46210"/>
          <a:lstStyle/>
          <a:p>
            <a:pPr marL="175609" indent="-175609">
              <a:spcAft>
                <a:spcPts val="573"/>
              </a:spcAft>
              <a:buFontTx/>
              <a:buChar char="•"/>
              <a:tabLst>
                <a:tab pos="117072" algn="l"/>
              </a:tabLst>
              <a:defRPr/>
            </a:pPr>
            <a:r>
              <a:rPr lang="en-US" sz="1000" dirty="0">
                <a:latin typeface="Arial" pitchFamily="34" charset="0"/>
                <a:cs typeface="Arial" pitchFamily="34" charset="0"/>
              </a:rPr>
              <a:t>On hot, sunny days, </a:t>
            </a:r>
            <a:r>
              <a:rPr lang="en-US" sz="1000" u="sng" dirty="0">
                <a:latin typeface="Arial" pitchFamily="34" charset="0"/>
                <a:cs typeface="Arial" pitchFamily="34" charset="0"/>
              </a:rPr>
              <a:t>rising hot air at the surface can cause atmospheric turbulence</a:t>
            </a:r>
            <a:r>
              <a:rPr lang="en-US" sz="1000" dirty="0">
                <a:latin typeface="Arial" pitchFamily="34" charset="0"/>
                <a:cs typeface="Arial" pitchFamily="34" charset="0"/>
              </a:rPr>
              <a:t>. Most of us have experienced this effect in the visible.  The effect is the same in the TIR. The effect is less pronounced when the sun sets, the ground cools or when viewing a scene from a high angle</a:t>
            </a:r>
          </a:p>
          <a:p>
            <a:pPr marL="175609" indent="-175609">
              <a:spcAft>
                <a:spcPts val="383"/>
              </a:spcAft>
              <a:buFontTx/>
              <a:buChar char="•"/>
              <a:tabLst>
                <a:tab pos="117072" algn="l"/>
              </a:tabLst>
              <a:defRPr/>
            </a:pPr>
            <a:r>
              <a:rPr lang="en-US" sz="1000" dirty="0">
                <a:latin typeface="Arial" pitchFamily="34" charset="0"/>
                <a:cs typeface="Arial" pitchFamily="34" charset="0"/>
              </a:rPr>
              <a:t>Atmospheric turbulence causes variations in the density of the air, which can bend or refract light radiated or reflected from the scene,  causing:</a:t>
            </a:r>
          </a:p>
          <a:p>
            <a:pPr marL="329407" lvl="1" indent="-168499">
              <a:spcAft>
                <a:spcPts val="383"/>
              </a:spcAft>
              <a:buFont typeface="Wingdings" pitchFamily="2" charset="2"/>
              <a:buChar char="Ø"/>
              <a:tabLst>
                <a:tab pos="117072" algn="l"/>
              </a:tabLst>
              <a:defRPr/>
            </a:pPr>
            <a:r>
              <a:rPr lang="en-US" sz="1000" dirty="0">
                <a:latin typeface="Arial" pitchFamily="34" charset="0"/>
                <a:cs typeface="Arial" pitchFamily="34" charset="0"/>
              </a:rPr>
              <a:t>shimmering</a:t>
            </a:r>
          </a:p>
          <a:p>
            <a:pPr marL="329407" lvl="1" indent="-168499">
              <a:spcAft>
                <a:spcPts val="383"/>
              </a:spcAft>
              <a:buFont typeface="Wingdings" pitchFamily="2" charset="2"/>
              <a:buChar char="Ø"/>
              <a:tabLst>
                <a:tab pos="117072" algn="l"/>
              </a:tabLst>
              <a:defRPr/>
            </a:pPr>
            <a:r>
              <a:rPr lang="en-US" sz="1000" dirty="0">
                <a:latin typeface="Arial" pitchFamily="34" charset="0"/>
                <a:cs typeface="Arial" pitchFamily="34" charset="0"/>
              </a:rPr>
              <a:t>twinkling </a:t>
            </a:r>
          </a:p>
          <a:p>
            <a:pPr marL="329407" lvl="1" indent="-168499">
              <a:spcAft>
                <a:spcPts val="383"/>
              </a:spcAft>
              <a:buFont typeface="Wingdings" pitchFamily="2" charset="2"/>
              <a:buChar char="Ø"/>
              <a:tabLst>
                <a:tab pos="117072" algn="l"/>
              </a:tabLst>
              <a:defRPr/>
            </a:pPr>
            <a:r>
              <a:rPr lang="en-US" sz="1000" dirty="0">
                <a:latin typeface="Arial" pitchFamily="34" charset="0"/>
                <a:cs typeface="Arial" pitchFamily="34" charset="0"/>
              </a:rPr>
              <a:t>degradation of image clarity.</a:t>
            </a:r>
          </a:p>
          <a:p>
            <a:pPr marL="175609" indent="-175609">
              <a:spcAft>
                <a:spcPts val="573"/>
              </a:spcAft>
              <a:tabLst>
                <a:tab pos="117072" algn="l"/>
              </a:tabLst>
              <a:defRPr/>
            </a:pPr>
            <a:endParaRPr lang="en-US" sz="1000" dirty="0">
              <a:latin typeface="Arial" pitchFamily="34" charset="0"/>
              <a:cs typeface="Arial" pitchFamily="34" charset="0"/>
            </a:endParaRPr>
          </a:p>
          <a:p>
            <a:pPr marL="175609" indent="-175609">
              <a:spcAft>
                <a:spcPts val="383"/>
              </a:spcAft>
              <a:buFontTx/>
              <a:buChar char="•"/>
              <a:tabLst>
                <a:tab pos="117072" algn="l"/>
              </a:tabLst>
              <a:defRPr/>
            </a:pPr>
            <a:r>
              <a:rPr lang="en-US" sz="1000" dirty="0">
                <a:latin typeface="Arial" pitchFamily="34" charset="0"/>
                <a:cs typeface="Arial" pitchFamily="34" charset="0"/>
              </a:rPr>
              <a:t>Avoiding atmospheric turbulence</a:t>
            </a:r>
          </a:p>
          <a:p>
            <a:pPr marL="329407" lvl="1" indent="-168499">
              <a:spcAft>
                <a:spcPts val="383"/>
              </a:spcAft>
              <a:buFont typeface="Wingdings" pitchFamily="2" charset="2"/>
              <a:buChar char="Ø"/>
              <a:tabLst>
                <a:tab pos="117072" algn="l"/>
              </a:tabLst>
              <a:defRPr/>
            </a:pPr>
            <a:r>
              <a:rPr lang="en-US" sz="1000" dirty="0">
                <a:latin typeface="Arial" pitchFamily="34" charset="0"/>
                <a:cs typeface="Arial" pitchFamily="34" charset="0"/>
              </a:rPr>
              <a:t> Move to a higher position (operating conditions permitting) to reduce the affects</a:t>
            </a:r>
          </a:p>
          <a:p>
            <a:pPr marL="329407" lvl="1" indent="-168499">
              <a:spcAft>
                <a:spcPts val="383"/>
              </a:spcAft>
              <a:buFont typeface="Wingdings" pitchFamily="2" charset="2"/>
              <a:buChar char="Ø"/>
              <a:tabLst>
                <a:tab pos="117072" algn="l"/>
              </a:tabLst>
              <a:defRPr/>
            </a:pPr>
            <a:r>
              <a:rPr lang="en-US" sz="1000" dirty="0">
                <a:latin typeface="Arial" pitchFamily="34" charset="0"/>
                <a:cs typeface="Arial" pitchFamily="34" charset="0"/>
              </a:rPr>
              <a:t>Wait for temperatures to cool.</a:t>
            </a:r>
          </a:p>
          <a:p>
            <a:pPr indent="117072">
              <a:defRPr/>
            </a:pPr>
            <a:endParaRPr lang="en-US" dirty="0" smtClean="0">
              <a:latin typeface="Arial" pitchFamily="34" charset="0"/>
              <a:cs typeface="Arial" pitchFamily="34" charset="0"/>
            </a:endParaRPr>
          </a:p>
          <a:p>
            <a:pPr>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565150" y="465138"/>
            <a:ext cx="5803900" cy="4352925"/>
          </a:xfrm>
          <a:noFill/>
          <a:ln/>
        </p:spPr>
      </p:sp>
      <p:sp>
        <p:nvSpPr>
          <p:cNvPr id="229379" name="Rectangle 3"/>
          <p:cNvSpPr>
            <a:spLocks noGrp="1" noChangeArrowheads="1"/>
          </p:cNvSpPr>
          <p:nvPr>
            <p:ph type="body" idx="1"/>
          </p:nvPr>
        </p:nvSpPr>
        <p:spPr>
          <a:xfrm>
            <a:off x="547091" y="4893345"/>
            <a:ext cx="5841470" cy="3180515"/>
          </a:xfrm>
          <a:ln>
            <a:solidFill>
              <a:srgbClr val="000000"/>
            </a:solidFill>
          </a:ln>
        </p:spPr>
        <p:txBody>
          <a:bodyPr lIns="92421" tIns="46210" rIns="92421" bIns="46210">
            <a:normAutofit lnSpcReduction="10000"/>
          </a:bodyPr>
          <a:lstStyle/>
          <a:p>
            <a:pPr marL="166918" indent="-166918">
              <a:lnSpc>
                <a:spcPct val="110000"/>
              </a:lnSpc>
              <a:spcAft>
                <a:spcPts val="601"/>
              </a:spcAft>
              <a:defRPr/>
            </a:pPr>
            <a:r>
              <a:rPr lang="en-US" sz="1000" b="1" dirty="0">
                <a:latin typeface="Arial" pitchFamily="34" charset="0"/>
                <a:cs typeface="Arial" pitchFamily="34" charset="0"/>
              </a:rPr>
              <a:t>Thermal shadowing </a:t>
            </a:r>
            <a:r>
              <a:rPr lang="en-US" sz="1000" dirty="0">
                <a:latin typeface="Arial" pitchFamily="34" charset="0"/>
                <a:cs typeface="Arial" pitchFamily="34" charset="0"/>
              </a:rPr>
              <a:t>– the  hot or cold thermal “shadow” left by an object after it has been moved.  </a:t>
            </a:r>
          </a:p>
          <a:p>
            <a:pPr marL="271839" lvl="1" indent="-160560">
              <a:spcBef>
                <a:spcPct val="0"/>
              </a:spcBef>
              <a:defRPr/>
            </a:pPr>
            <a:r>
              <a:rPr lang="en-US" sz="1000" dirty="0">
                <a:latin typeface="Arial" pitchFamily="34" charset="0"/>
                <a:cs typeface="Arial" pitchFamily="34" charset="0"/>
              </a:rPr>
              <a:t>May persist from seconds to hours after the object that originally cast them has moved</a:t>
            </a:r>
          </a:p>
          <a:p>
            <a:pPr marL="271839" lvl="1" indent="-160560">
              <a:spcBef>
                <a:spcPct val="0"/>
              </a:spcBef>
              <a:defRPr/>
            </a:pPr>
            <a:r>
              <a:rPr lang="en-US" sz="1000" dirty="0">
                <a:latin typeface="Arial" pitchFamily="34" charset="0"/>
                <a:cs typeface="Arial" pitchFamily="34" charset="0"/>
              </a:rPr>
              <a:t>Useful thermal cue</a:t>
            </a:r>
          </a:p>
          <a:p>
            <a:pPr marL="271839" lvl="1" indent="-160560">
              <a:spcBef>
                <a:spcPct val="0"/>
              </a:spcBef>
              <a:defRPr/>
            </a:pPr>
            <a:r>
              <a:rPr lang="en-US" sz="1000" dirty="0">
                <a:latin typeface="Arial" pitchFamily="34" charset="0"/>
                <a:cs typeface="Arial" pitchFamily="34" charset="0"/>
              </a:rPr>
              <a:t>May be either hot or cold shadow.  Shadowing may occur from a warm object leaving an image on a cooler background surface or a cool object on a warmer background surface</a:t>
            </a:r>
          </a:p>
          <a:p>
            <a:pPr marL="271839" lvl="1" indent="-160560">
              <a:spcBef>
                <a:spcPct val="0"/>
              </a:spcBef>
              <a:defRPr/>
            </a:pPr>
            <a:endParaRPr lang="en-US" sz="1000" dirty="0">
              <a:latin typeface="Arial" pitchFamily="34" charset="0"/>
              <a:cs typeface="Arial" pitchFamily="34" charset="0"/>
            </a:endParaRPr>
          </a:p>
          <a:p>
            <a:pPr marL="271839" lvl="1" indent="-160560">
              <a:spcBef>
                <a:spcPct val="0"/>
              </a:spcBef>
              <a:defRPr/>
            </a:pPr>
            <a:r>
              <a:rPr lang="en-US" sz="1000" dirty="0">
                <a:latin typeface="Arial" pitchFamily="34" charset="0"/>
                <a:cs typeface="Arial" pitchFamily="34" charset="0"/>
              </a:rPr>
              <a:t>An example of a cold shadow is a row of 10 aircraft parked on a sunlit flight line.  The sun heats the tarmac around the aircraft but the tarmac remains much cooler in the shadow under the aircraft.  4 of the aircraft take off.  However, a TIS observing the flight line may be able to detect not only the 6 remaining aircraft but also a thermal shadow of the other 4 aircraft long after they have departed.  The size and shape of the shadow may even be distinct enough to recognize the type of aircraft that had departed.  </a:t>
            </a:r>
          </a:p>
          <a:p>
            <a:pPr marL="271839" lvl="1" indent="-160560">
              <a:spcBef>
                <a:spcPct val="0"/>
              </a:spcBef>
              <a:defRPr/>
            </a:pPr>
            <a:r>
              <a:rPr lang="en-US" sz="1000" dirty="0">
                <a:latin typeface="Arial" pitchFamily="34" charset="0"/>
                <a:cs typeface="Arial" pitchFamily="34" charset="0"/>
              </a:rPr>
              <a:t>An example of a hot shadow (hot object leaves a residual heat signature behind).  A parked running vehicle heating the cold ground underneath.  After the vehicle leaves, the hot shadow on the ground might remain for some time.  Additionally, people can create thermal shadows where their body parts have been in contact with solid objects such as chairs. </a:t>
            </a:r>
          </a:p>
          <a:p>
            <a:pPr marL="271839" lvl="1" indent="-160560">
              <a:spcBef>
                <a:spcPct val="0"/>
              </a:spcBef>
              <a:defRPr/>
            </a:pPr>
            <a:endParaRPr lang="en-US" sz="1000" dirty="0">
              <a:latin typeface="Arial" pitchFamily="34" charset="0"/>
              <a:cs typeface="Arial" pitchFamily="34" charset="0"/>
            </a:endParaRPr>
          </a:p>
          <a:p>
            <a:pPr marL="271839" lvl="1" indent="-160560">
              <a:spcBef>
                <a:spcPct val="0"/>
              </a:spcBef>
              <a:defRPr/>
            </a:pPr>
            <a:r>
              <a:rPr lang="en-US" sz="1000" b="1" dirty="0">
                <a:latin typeface="Arial" pitchFamily="34" charset="0"/>
                <a:cs typeface="Arial" pitchFamily="34" charset="0"/>
              </a:rPr>
              <a:t>Check on Learning Demonstration</a:t>
            </a:r>
            <a:r>
              <a:rPr lang="en-US" sz="1000" dirty="0">
                <a:latin typeface="Arial" pitchFamily="34" charset="0"/>
                <a:cs typeface="Arial" pitchFamily="34" charset="0"/>
              </a:rPr>
              <a:t>: Using the demo TWS and an external video monitor, demonstrate thermal shadowing by placing your hand on the wall to warm it up then removing it and observing the residual thermal shadow of your hand.</a:t>
            </a:r>
          </a:p>
          <a:p>
            <a:pPr marL="271839" lvl="1" indent="-160560">
              <a:spcBef>
                <a:spcPct val="0"/>
              </a:spcBef>
              <a:defRPr/>
            </a:pPr>
            <a:endParaRPr lang="en-US" sz="1000" dirty="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212850" y="600075"/>
            <a:ext cx="4597400" cy="3448050"/>
          </a:xfrm>
          <a:noFill/>
          <a:ln/>
        </p:spPr>
      </p:sp>
      <p:sp>
        <p:nvSpPr>
          <p:cNvPr id="50179" name="Notes Placeholder 2"/>
          <p:cNvSpPr>
            <a:spLocks noGrp="1"/>
          </p:cNvSpPr>
          <p:nvPr>
            <p:ph type="body" idx="1"/>
          </p:nvPr>
        </p:nvSpPr>
        <p:spPr>
          <a:xfrm>
            <a:off x="652057" y="5011142"/>
            <a:ext cx="5609275" cy="2546959"/>
          </a:xfrm>
          <a:ln>
            <a:solidFill>
              <a:schemeClr val="tx1"/>
            </a:solidFill>
          </a:ln>
        </p:spPr>
        <p:txBody>
          <a:bodyPr lIns="91128" tIns="45563" rIns="91128" bIns="45563"/>
          <a:lstStyle/>
          <a:p>
            <a:pPr eaLnBrk="1" hangingPunct="1">
              <a:defRPr/>
            </a:pPr>
            <a:r>
              <a:rPr lang="en-US" dirty="0" smtClean="0">
                <a:cs typeface="Arial" charset="0"/>
              </a:rPr>
              <a:t>Thermal devices have the capability to detect individuals wearing suicide vest; made of different materials.</a:t>
            </a:r>
          </a:p>
          <a:p>
            <a:pPr eaLnBrk="1" hangingPunct="1">
              <a:defRPr/>
            </a:pPr>
            <a:endParaRPr lang="en-US" dirty="0" smtClean="0">
              <a:cs typeface="Arial" charset="0"/>
            </a:endParaRPr>
          </a:p>
          <a:p>
            <a:pPr marL="160908" indent="-160908">
              <a:buFontTx/>
              <a:buChar char="•"/>
              <a:defRPr/>
            </a:pPr>
            <a:r>
              <a:rPr lang="en-US" dirty="0" smtClean="0">
                <a:cs typeface="Arial" charset="0"/>
              </a:rPr>
              <a:t>Detection will vary depending on the layers of clothing and what the material from which the clothing is made</a:t>
            </a:r>
          </a:p>
          <a:p>
            <a:pPr marL="160908" indent="-160908">
              <a:buFontTx/>
              <a:buChar char="•"/>
              <a:defRPr/>
            </a:pPr>
            <a:r>
              <a:rPr lang="en-US" dirty="0" smtClean="0">
                <a:cs typeface="Arial" charset="0"/>
              </a:rPr>
              <a:t> Similar detection may be possible for IEDs on the side of roads or trails.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Point out that man on bottom is half way behind a piece of glass.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2415" eaLnBrk="0" hangingPunct="0">
              <a:defRPr sz="2000" b="1">
                <a:solidFill>
                  <a:schemeClr val="tx1"/>
                </a:solidFill>
                <a:latin typeface="Arial" pitchFamily="34" charset="0"/>
              </a:defRPr>
            </a:lvl1pPr>
            <a:lvl2pPr marL="744659" indent="-286407" defTabSz="932415" eaLnBrk="0" hangingPunct="0">
              <a:defRPr sz="2000" b="1">
                <a:solidFill>
                  <a:schemeClr val="tx1"/>
                </a:solidFill>
                <a:latin typeface="Arial" pitchFamily="34" charset="0"/>
              </a:defRPr>
            </a:lvl2pPr>
            <a:lvl3pPr marL="1145629" indent="-229126" defTabSz="932415" eaLnBrk="0" hangingPunct="0">
              <a:defRPr sz="2000" b="1">
                <a:solidFill>
                  <a:schemeClr val="tx1"/>
                </a:solidFill>
                <a:latin typeface="Arial" pitchFamily="34" charset="0"/>
              </a:defRPr>
            </a:lvl3pPr>
            <a:lvl4pPr marL="1603880" indent="-229126" defTabSz="932415" eaLnBrk="0" hangingPunct="0">
              <a:defRPr sz="2000" b="1">
                <a:solidFill>
                  <a:schemeClr val="tx1"/>
                </a:solidFill>
                <a:latin typeface="Arial" pitchFamily="34" charset="0"/>
              </a:defRPr>
            </a:lvl4pPr>
            <a:lvl5pPr marL="2062132" indent="-229126" defTabSz="932415" eaLnBrk="0" hangingPunct="0">
              <a:defRPr sz="2000" b="1">
                <a:solidFill>
                  <a:schemeClr val="tx1"/>
                </a:solidFill>
                <a:latin typeface="Arial" pitchFamily="34" charset="0"/>
              </a:defRPr>
            </a:lvl5pPr>
            <a:lvl6pPr marL="2520384" indent="-229126" defTabSz="932415" eaLnBrk="0" fontAlgn="base" hangingPunct="0">
              <a:spcBef>
                <a:spcPct val="0"/>
              </a:spcBef>
              <a:spcAft>
                <a:spcPct val="0"/>
              </a:spcAft>
              <a:defRPr sz="2000" b="1">
                <a:solidFill>
                  <a:schemeClr val="tx1"/>
                </a:solidFill>
                <a:latin typeface="Arial" pitchFamily="34" charset="0"/>
              </a:defRPr>
            </a:lvl6pPr>
            <a:lvl7pPr marL="2978635" indent="-229126" defTabSz="932415" eaLnBrk="0" fontAlgn="base" hangingPunct="0">
              <a:spcBef>
                <a:spcPct val="0"/>
              </a:spcBef>
              <a:spcAft>
                <a:spcPct val="0"/>
              </a:spcAft>
              <a:defRPr sz="2000" b="1">
                <a:solidFill>
                  <a:schemeClr val="tx1"/>
                </a:solidFill>
                <a:latin typeface="Arial" pitchFamily="34" charset="0"/>
              </a:defRPr>
            </a:lvl7pPr>
            <a:lvl8pPr marL="3436887" indent="-229126" defTabSz="932415" eaLnBrk="0" fontAlgn="base" hangingPunct="0">
              <a:spcBef>
                <a:spcPct val="0"/>
              </a:spcBef>
              <a:spcAft>
                <a:spcPct val="0"/>
              </a:spcAft>
              <a:defRPr sz="2000" b="1">
                <a:solidFill>
                  <a:schemeClr val="tx1"/>
                </a:solidFill>
                <a:latin typeface="Arial" pitchFamily="34" charset="0"/>
              </a:defRPr>
            </a:lvl8pPr>
            <a:lvl9pPr marL="3895138" indent="-229126" defTabSz="932415" eaLnBrk="0" fontAlgn="base" hangingPunct="0">
              <a:spcBef>
                <a:spcPct val="0"/>
              </a:spcBef>
              <a:spcAft>
                <a:spcPct val="0"/>
              </a:spcAft>
              <a:defRPr sz="2000" b="1">
                <a:solidFill>
                  <a:schemeClr val="tx1"/>
                </a:solidFill>
                <a:latin typeface="Arial" pitchFamily="34" charset="0"/>
              </a:defRPr>
            </a:lvl9pPr>
          </a:lstStyle>
          <a:p>
            <a:pPr eaLnBrk="1" hangingPunct="1"/>
            <a:fld id="{044213C8-5075-4E97-B5C7-E5202A70843A}" type="slidenum">
              <a:rPr lang="en-US" sz="1200" b="0">
                <a:latin typeface="Times New Roman" pitchFamily="18" charset="0"/>
              </a:rPr>
              <a:pPr eaLnBrk="1" hangingPunct="1"/>
              <a:t>17</a:t>
            </a:fld>
            <a:endParaRPr lang="en-US" sz="1200" b="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tx1"/>
              </a:buClr>
              <a:buSzPct val="110000"/>
            </a:pPr>
            <a:r>
              <a:rPr lang="en-US" dirty="0" smtClean="0"/>
              <a:t>Summary</a:t>
            </a:r>
          </a:p>
          <a:p>
            <a:pPr>
              <a:spcBef>
                <a:spcPct val="20000"/>
              </a:spcBef>
              <a:buClr>
                <a:schemeClr val="tx1"/>
              </a:buClr>
              <a:buSzPct val="110000"/>
            </a:pPr>
            <a:endParaRPr lang="en-US" dirty="0" smtClean="0"/>
          </a:p>
          <a:p>
            <a:pPr>
              <a:spcBef>
                <a:spcPct val="20000"/>
              </a:spcBef>
              <a:buClr>
                <a:schemeClr val="tx1"/>
              </a:buClr>
              <a:buSzPct val="110000"/>
            </a:pPr>
            <a:r>
              <a:rPr lang="en-US" dirty="0" smtClean="0"/>
              <a:t>In this lesson you learned:</a:t>
            </a:r>
          </a:p>
          <a:p>
            <a:pPr lvl="1">
              <a:spcBef>
                <a:spcPct val="20000"/>
              </a:spcBef>
              <a:buClr>
                <a:schemeClr val="tx1"/>
              </a:buClr>
              <a:buSzPct val="110000"/>
              <a:buFont typeface="Arial" pitchFamily="34" charset="0"/>
              <a:buChar char="•"/>
            </a:pPr>
            <a:r>
              <a:rPr lang="en-US" dirty="0" smtClean="0"/>
              <a:t>Basic principles of Image Intensification and Thermal energy detection</a:t>
            </a:r>
          </a:p>
          <a:p>
            <a:pPr lvl="1">
              <a:spcBef>
                <a:spcPct val="20000"/>
              </a:spcBef>
              <a:buClr>
                <a:schemeClr val="tx1"/>
              </a:buClr>
              <a:buSzPct val="110000"/>
              <a:buFont typeface="Arial" pitchFamily="34" charset="0"/>
              <a:buChar char="•"/>
            </a:pPr>
            <a:r>
              <a:rPr lang="en-US" dirty="0" smtClean="0"/>
              <a:t>Advantages in using Image Intensification</a:t>
            </a:r>
          </a:p>
          <a:p>
            <a:pPr lvl="1">
              <a:spcBef>
                <a:spcPct val="20000"/>
              </a:spcBef>
              <a:buClr>
                <a:schemeClr val="tx1"/>
              </a:buClr>
              <a:buSzPct val="110000"/>
              <a:buFont typeface="Arial" pitchFamily="34" charset="0"/>
              <a:buChar char="•"/>
            </a:pPr>
            <a:r>
              <a:rPr lang="en-US" dirty="0" smtClean="0"/>
              <a:t>Advantages in using Thermal Imaging</a:t>
            </a:r>
          </a:p>
          <a:p>
            <a:pPr lvl="1">
              <a:spcBef>
                <a:spcPct val="20000"/>
              </a:spcBef>
              <a:buClr>
                <a:schemeClr val="tx1"/>
              </a:buClr>
              <a:buSzPct val="110000"/>
              <a:buFont typeface="Arial" pitchFamily="34" charset="0"/>
              <a:buChar char="•"/>
            </a:pPr>
            <a:r>
              <a:rPr lang="en-US" dirty="0" smtClean="0"/>
              <a:t>Advantages in using both.</a:t>
            </a:r>
          </a:p>
          <a:p>
            <a:pPr>
              <a:spcBef>
                <a:spcPct val="20000"/>
              </a:spcBef>
              <a:buClr>
                <a:schemeClr val="tx1"/>
              </a:buClr>
              <a:buSzPct val="110000"/>
            </a:pPr>
            <a:r>
              <a:rPr lang="en-US" dirty="0" smtClean="0"/>
              <a:t>In the next lesson we will learn the characteristics of the AN/PSQ-20 . </a:t>
            </a:r>
          </a:p>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ELO B - Characteristics - hands off overview of system capabilities and description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LIF is usually installed on the NVD (Sacrificial can be installed instead of LIF for sand or dusty conditions that would damage LIF)</a:t>
            </a:r>
          </a:p>
          <a:p>
            <a:endParaRPr lang="en-US" dirty="0" smtClean="0"/>
          </a:p>
          <a:p>
            <a:pPr eaLnBrk="1" hangingPunct="1"/>
            <a:r>
              <a:rPr lang="en-US" dirty="0" smtClean="0"/>
              <a:t>LIF has a blue/green tint</a:t>
            </a:r>
          </a:p>
          <a:p>
            <a:pPr eaLnBrk="1" hangingPunct="1"/>
            <a:endParaRPr lang="en-US" dirty="0" smtClean="0"/>
          </a:p>
          <a:p>
            <a:pPr eaLnBrk="1" hangingPunct="1"/>
            <a:r>
              <a:rPr lang="en-US" dirty="0" smtClean="0"/>
              <a:t>Demist </a:t>
            </a:r>
            <a:r>
              <a:rPr lang="en-US" dirty="0" err="1" smtClean="0"/>
              <a:t>towelettes</a:t>
            </a:r>
            <a:r>
              <a:rPr lang="en-US" dirty="0" smtClean="0"/>
              <a:t> to reduce fogging</a:t>
            </a:r>
          </a:p>
          <a:p>
            <a:pPr eaLnBrk="1" hangingPunct="1"/>
            <a:endParaRPr lang="en-US" dirty="0" smtClean="0"/>
          </a:p>
          <a:p>
            <a:pPr eaLnBrk="1" hangingPunct="1"/>
            <a:r>
              <a:rPr lang="en-US" dirty="0" smtClean="0"/>
              <a:t>Explain where each item is stored</a:t>
            </a:r>
            <a:r>
              <a:rPr lang="en-US" baseline="0" dirty="0" smtClean="0"/>
              <a:t> but do not have them open up and remove anything.  That will be done in “Put into Operation”.</a:t>
            </a:r>
            <a:endParaRPr lang="en-US"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4E7A973-8193-4DA3-AF0A-8600BBC5E645}" type="slidenum">
              <a:rPr lang="en-US" smtClean="0"/>
              <a:pPr/>
              <a:t>22</a:t>
            </a:fld>
            <a:endParaRPr lang="en-US" dirty="0" smtClean="0"/>
          </a:p>
        </p:txBody>
      </p:sp>
      <p:sp>
        <p:nvSpPr>
          <p:cNvPr id="132099" name="Rectangle 2"/>
          <p:cNvSpPr>
            <a:spLocks noGrp="1" noRot="1" noChangeAspect="1" noChangeArrowheads="1" noTextEdit="1"/>
          </p:cNvSpPr>
          <p:nvPr>
            <p:ph type="sldImg"/>
          </p:nvPr>
        </p:nvSpPr>
        <p:spPr>
          <a:xfrm>
            <a:off x="1181100" y="696913"/>
            <a:ext cx="4648200" cy="3486150"/>
          </a:xfrm>
          <a:ln/>
        </p:spPr>
      </p:sp>
      <p:sp>
        <p:nvSpPr>
          <p:cNvPr id="132100" name="Rectangle 3"/>
          <p:cNvSpPr>
            <a:spLocks noGrp="1" noChangeArrowheads="1"/>
          </p:cNvSpPr>
          <p:nvPr>
            <p:ph type="body" idx="1"/>
          </p:nvPr>
        </p:nvSpPr>
        <p:spPr>
          <a:noFill/>
          <a:ln/>
        </p:spPr>
        <p:txBody>
          <a:bodyPr/>
          <a:lstStyle/>
          <a:p>
            <a:pPr eaLnBrk="1" hangingPunct="1"/>
            <a:endParaRPr lang="en-US" dirty="0" smtClean="0"/>
          </a:p>
          <a:p>
            <a:pPr defTabSz="915904">
              <a:defRPr/>
            </a:pPr>
            <a:r>
              <a:rPr lang="en-US" baseline="0" dirty="0" smtClean="0"/>
              <a:t>NVD</a:t>
            </a:r>
            <a:r>
              <a:rPr lang="en-US" dirty="0" smtClean="0"/>
              <a:t> is no more difficult to operate than a digital watch.</a:t>
            </a:r>
          </a:p>
          <a:p>
            <a:pPr defTabSz="915904">
              <a:defRPr/>
            </a:pPr>
            <a:endParaRPr lang="en-US" dirty="0" smtClean="0"/>
          </a:p>
          <a:p>
            <a:pPr eaLnBrk="1" hangingPunct="1"/>
            <a:r>
              <a:rPr lang="en-US" dirty="0" smtClean="0"/>
              <a:t>Fused</a:t>
            </a:r>
            <a:r>
              <a:rPr lang="en-US" baseline="0" dirty="0" smtClean="0"/>
              <a:t> operation is seeing the Thermal image overlaid on the I</a:t>
            </a:r>
            <a:r>
              <a:rPr lang="en-US" baseline="30000" dirty="0" smtClean="0"/>
              <a:t>2</a:t>
            </a:r>
            <a:r>
              <a:rPr lang="en-US" baseline="0" dirty="0" smtClean="0"/>
              <a:t> image.</a:t>
            </a:r>
          </a:p>
          <a:p>
            <a:pPr eaLnBrk="1" hangingPunct="1"/>
            <a:endParaRPr lang="en-US" dirty="0" smtClean="0"/>
          </a:p>
          <a:p>
            <a:pPr defTabSz="914350">
              <a:defRPr/>
            </a:pPr>
            <a:r>
              <a:rPr lang="en-US" baseline="0" dirty="0" smtClean="0"/>
              <a:t>Reiterate battery safety, never mix different types of batteries, never use rechargeable batteries.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State the Action, condition and standard.</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C5AAF9F-5053-477B-96B1-99AC31ED4CA4}" type="slidenum">
              <a:rPr lang="en-US" smtClean="0"/>
              <a:pPr/>
              <a:t>24</a:t>
            </a:fld>
            <a:endParaRPr lang="en-US" dirty="0" smtClean="0"/>
          </a:p>
        </p:txBody>
      </p:sp>
      <p:sp>
        <p:nvSpPr>
          <p:cNvPr id="134147" name="Rectangle 2"/>
          <p:cNvSpPr>
            <a:spLocks noGrp="1" noRot="1" noChangeAspect="1" noChangeArrowheads="1" noTextEdit="1"/>
          </p:cNvSpPr>
          <p:nvPr>
            <p:ph type="sldImg"/>
          </p:nvPr>
        </p:nvSpPr>
        <p:spPr>
          <a:xfrm>
            <a:off x="1181100" y="696913"/>
            <a:ext cx="4648200" cy="3486150"/>
          </a:xfrm>
          <a:ln/>
        </p:spPr>
      </p:sp>
      <p:sp>
        <p:nvSpPr>
          <p:cNvPr id="134148" name="Rectangle 3"/>
          <p:cNvSpPr>
            <a:spLocks noGrp="1" noChangeArrowheads="1"/>
          </p:cNvSpPr>
          <p:nvPr>
            <p:ph type="body" idx="1"/>
          </p:nvPr>
        </p:nvSpPr>
        <p:spPr>
          <a:noFill/>
          <a:ln/>
        </p:spPr>
        <p:txBody>
          <a:bodyPr/>
          <a:lstStyle/>
          <a:p>
            <a:pPr eaLnBrk="1" hangingPunct="1"/>
            <a:r>
              <a:rPr lang="en-US" dirty="0" smtClean="0"/>
              <a:t>Describe how both Thermal and I</a:t>
            </a:r>
            <a:r>
              <a:rPr lang="en-US" baseline="30000" dirty="0" smtClean="0"/>
              <a:t>2</a:t>
            </a:r>
            <a:r>
              <a:rPr lang="en-US" dirty="0" smtClean="0"/>
              <a:t> knobs are also push buttons.</a:t>
            </a:r>
          </a:p>
          <a:p>
            <a:pPr eaLnBrk="1" hangingPunct="1"/>
            <a:r>
              <a:rPr lang="en-US" dirty="0" smtClean="0"/>
              <a:t>I</a:t>
            </a:r>
            <a:r>
              <a:rPr lang="en-US" baseline="30000" dirty="0" smtClean="0"/>
              <a:t>2</a:t>
            </a:r>
            <a:r>
              <a:rPr lang="en-US" dirty="0" smtClean="0"/>
              <a:t> selects mode when I</a:t>
            </a:r>
            <a:r>
              <a:rPr lang="en-US" baseline="30000" dirty="0" smtClean="0"/>
              <a:t>2</a:t>
            </a:r>
            <a:r>
              <a:rPr lang="en-US" dirty="0" smtClean="0"/>
              <a:t> is on.</a:t>
            </a:r>
          </a:p>
          <a:p>
            <a:pPr eaLnBrk="1" hangingPunct="1"/>
            <a:r>
              <a:rPr lang="en-US" dirty="0" smtClean="0"/>
              <a:t>I</a:t>
            </a:r>
            <a:r>
              <a:rPr lang="en-US" baseline="30000" dirty="0" smtClean="0"/>
              <a:t>2</a:t>
            </a:r>
            <a:r>
              <a:rPr lang="en-US" dirty="0" smtClean="0"/>
              <a:t> selects zoom when in Thermal only.</a:t>
            </a:r>
          </a:p>
          <a:p>
            <a:pPr eaLnBrk="1" hangingPunct="1"/>
            <a:r>
              <a:rPr lang="en-US" dirty="0" smtClean="0"/>
              <a:t>Diopter focus ring allows you to set +1 to -2.  This adjust the eyepiece so the image of the display you see through it looks nice and sharp. Since everyone's eyes (and any prescriptions that go with them) tend to be a little different, this is put in place to help compensate.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B8F6615-FC39-4D1A-B257-8D19EEF55E96}" type="slidenum">
              <a:rPr lang="en-US" smtClean="0"/>
              <a:pPr/>
              <a:t>25</a:t>
            </a:fld>
            <a:endParaRPr lang="en-US" dirty="0" smtClean="0"/>
          </a:p>
        </p:txBody>
      </p:sp>
      <p:sp>
        <p:nvSpPr>
          <p:cNvPr id="133123" name="Rectangle 2"/>
          <p:cNvSpPr>
            <a:spLocks noGrp="1" noRot="1" noChangeAspect="1" noChangeArrowheads="1" noTextEdit="1"/>
          </p:cNvSpPr>
          <p:nvPr>
            <p:ph type="sldImg"/>
          </p:nvPr>
        </p:nvSpPr>
        <p:spPr>
          <a:xfrm>
            <a:off x="1181100" y="696913"/>
            <a:ext cx="4648200" cy="3486150"/>
          </a:xfrm>
          <a:ln/>
        </p:spPr>
      </p:sp>
      <p:sp>
        <p:nvSpPr>
          <p:cNvPr id="133124"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 I</a:t>
            </a:r>
            <a:r>
              <a:rPr lang="en-US" baseline="30000" dirty="0" smtClean="0"/>
              <a:t>2</a:t>
            </a:r>
            <a:r>
              <a:rPr lang="en-US" dirty="0" smtClean="0"/>
              <a:t> Objective focus– adjustable 25 cm(9.8 in.) to infinity.</a:t>
            </a:r>
          </a:p>
          <a:p>
            <a:pPr eaLnBrk="1" hangingPunct="1">
              <a:buFont typeface="Arial" pitchFamily="34" charset="0"/>
              <a:buChar char="•"/>
            </a:pPr>
            <a:r>
              <a:rPr lang="en-US" dirty="0" smtClean="0"/>
              <a:t> Thermal Objective –fixed &gt;7m (22.9 ft.) to infinity (don’t eat or inhale chips because it is toxic)</a:t>
            </a:r>
          </a:p>
          <a:p>
            <a:pPr eaLnBrk="1" hangingPunct="1">
              <a:buFontTx/>
              <a:buChar char="•"/>
            </a:pPr>
            <a:endParaRPr lang="en-US" dirty="0" smtClean="0"/>
          </a:p>
          <a:p>
            <a:pPr eaLnBrk="1" hangingPunct="1">
              <a:buFontTx/>
              <a:buChar char="•"/>
            </a:pPr>
            <a:r>
              <a:rPr lang="en-US" dirty="0" smtClean="0"/>
              <a:t> Explain highlight cutoff then move on to how 70 sec of continuous light will cause the goggle to power down to save the image intensifier.  Direct flashlight or sun can cause it to turn off.</a:t>
            </a:r>
          </a:p>
          <a:p>
            <a:pPr eaLnBrk="1" hangingPunct="1">
              <a:buFontTx/>
              <a:buChar char="•"/>
            </a:pPr>
            <a:r>
              <a:rPr lang="en-US" dirty="0" smtClean="0"/>
              <a:t> The Highlight cutoff lens is octagonal so you can identify it by feel,</a:t>
            </a:r>
            <a:r>
              <a:rPr lang="en-US" baseline="0" dirty="0" smtClean="0"/>
              <a:t> if exposed to too much light it will shut off the NVD to protect it from damage</a:t>
            </a:r>
            <a:r>
              <a:rPr lang="en-US" dirty="0" smtClean="0"/>
              <a:t>.</a:t>
            </a:r>
          </a:p>
          <a:p>
            <a:pPr eaLnBrk="1" hangingPunct="1">
              <a:buFontTx/>
              <a:buChar char="•"/>
            </a:pPr>
            <a:r>
              <a:rPr lang="en-US" dirty="0" smtClean="0"/>
              <a:t> I/O Port – Used for maintenance</a:t>
            </a:r>
            <a:r>
              <a:rPr lang="en-US" baseline="0" dirty="0" smtClean="0"/>
              <a:t> and to receive the display from a thermal weapon sight (TWS) via a cable provided with the TWS.</a:t>
            </a:r>
            <a:endParaRPr lang="en-US" dirty="0" smtClean="0"/>
          </a:p>
          <a:p>
            <a:pPr eaLnBrk="1" hangingPunct="1">
              <a:buFontTx/>
              <a:buChar char="•"/>
            </a:pPr>
            <a:r>
              <a:rPr lang="en-US" dirty="0" smtClean="0"/>
              <a:t> I</a:t>
            </a:r>
            <a:r>
              <a:rPr lang="en-US" baseline="0" dirty="0" smtClean="0"/>
              <a:t>R</a:t>
            </a:r>
            <a:r>
              <a:rPr lang="en-US" dirty="0" smtClean="0"/>
              <a:t> illuminator – LED that emits IR light</a:t>
            </a:r>
            <a:r>
              <a:rPr lang="en-US" baseline="0" dirty="0" smtClean="0"/>
              <a:t> for viewing in very low light levels. </a:t>
            </a:r>
            <a:endParaRPr lang="en-US" dirty="0" smtClean="0"/>
          </a:p>
          <a:p>
            <a:pPr eaLnBrk="1" hangingPunct="1">
              <a:buFontTx/>
              <a:buChar char="•"/>
            </a:pPr>
            <a:r>
              <a:rPr lang="en-US" dirty="0" smtClean="0"/>
              <a:t> </a:t>
            </a:r>
            <a:r>
              <a:rPr lang="en-US" dirty="0" err="1" smtClean="0"/>
              <a:t>Hotshoe</a:t>
            </a:r>
            <a:r>
              <a:rPr lang="en-US" dirty="0" smtClean="0"/>
              <a:t> – attaches to helmet mount or battery pack.</a:t>
            </a:r>
          </a:p>
          <a:p>
            <a:pPr eaLnBrk="1" hangingPunct="1">
              <a:buFontTx/>
              <a:buChar char="•"/>
            </a:pPr>
            <a:r>
              <a:rPr lang="en-US" dirty="0" smtClean="0"/>
              <a:t> I2 power knob – Turns I2 image on/off</a:t>
            </a:r>
            <a:r>
              <a:rPr lang="en-US" baseline="0" dirty="0" smtClean="0"/>
              <a:t> and the farther you turn it the brighter it will get, if in fused mode, when pushed in it will change provide mode and zoom options. </a:t>
            </a:r>
          </a:p>
          <a:p>
            <a:pPr eaLnBrk="1" hangingPunct="1">
              <a:buFontTx/>
              <a:buChar cha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WALK THRU TALK THRU ONE FUNCTION AT A TIME</a:t>
            </a:r>
          </a:p>
          <a:p>
            <a:pPr eaLnBrk="1" hangingPunct="1">
              <a:lnSpc>
                <a:spcPct val="90000"/>
              </a:lnSpc>
            </a:pPr>
            <a:r>
              <a:rPr lang="en-US" dirty="0" smtClean="0"/>
              <a:t>These will be described and practiced in “Mounting”.</a:t>
            </a:r>
          </a:p>
          <a:p>
            <a:pPr eaLnBrk="1" hangingPunct="1">
              <a:lnSpc>
                <a:spcPct val="90000"/>
              </a:lnSpc>
            </a:pPr>
            <a:r>
              <a:rPr lang="en-US" dirty="0" smtClean="0"/>
              <a:t>For now, all they are checking is that each adjustment moves.</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Press down Eye Relief Lever to unlock eye relief and slide</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Tilt (rotate knob to adjust)</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Vertical adjustment knob (rotate to adjust)</a:t>
            </a:r>
          </a:p>
          <a:p>
            <a:pPr eaLnBrk="1" hangingPunct="1">
              <a:lnSpc>
                <a:spcPct val="90000"/>
              </a:lnSpc>
            </a:pPr>
            <a:endParaRPr lang="en-US" dirty="0" smtClean="0">
              <a:cs typeface="Arial" charset="0"/>
            </a:endParaRPr>
          </a:p>
          <a:p>
            <a:pPr eaLnBrk="1" hangingPunct="1">
              <a:lnSpc>
                <a:spcPct val="90000"/>
              </a:lnSpc>
            </a:pPr>
            <a:r>
              <a:rPr lang="en-US" dirty="0" smtClean="0">
                <a:cs typeface="Arial" charset="0"/>
              </a:rPr>
              <a:t>Eye shift lock used to position R or L.</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27D167D-3103-49B4-A8E0-D0684F786A73}" type="slidenum">
              <a:rPr lang="en-US" smtClean="0"/>
              <a:pPr/>
              <a:t>27</a:t>
            </a:fld>
            <a:endParaRPr lang="en-US" dirty="0" smtClean="0"/>
          </a:p>
        </p:txBody>
      </p:sp>
      <p:sp>
        <p:nvSpPr>
          <p:cNvPr id="136195" name="Rectangle 2"/>
          <p:cNvSpPr>
            <a:spLocks noGrp="1" noRot="1" noChangeAspect="1" noChangeArrowheads="1" noTextEdit="1"/>
          </p:cNvSpPr>
          <p:nvPr>
            <p:ph type="sldImg"/>
          </p:nvPr>
        </p:nvSpPr>
        <p:spPr>
          <a:xfrm>
            <a:off x="1181100" y="696913"/>
            <a:ext cx="4648200" cy="3486150"/>
          </a:xfrm>
          <a:ln/>
        </p:spPr>
      </p:sp>
      <p:sp>
        <p:nvSpPr>
          <p:cNvPr id="136196" name="Rectangle 3"/>
          <p:cNvSpPr>
            <a:spLocks noGrp="1" noChangeArrowheads="1"/>
          </p:cNvSpPr>
          <p:nvPr>
            <p:ph type="body" idx="1"/>
          </p:nvPr>
        </p:nvSpPr>
        <p:spPr>
          <a:noFill/>
          <a:ln/>
        </p:spPr>
        <p:txBody>
          <a:bodyPr/>
          <a:lstStyle/>
          <a:p>
            <a:pPr eaLnBrk="1" hangingPunct="1"/>
            <a:r>
              <a:rPr lang="en-US" dirty="0" smtClean="0"/>
              <a:t>Check to ensure the helmet mount wiring assembly fits snug against the helmet and that there are NO breaks.</a:t>
            </a:r>
          </a:p>
          <a:p>
            <a:pPr eaLnBrk="1" hangingPunct="1"/>
            <a:r>
              <a:rPr lang="en-US" dirty="0" smtClean="0"/>
              <a:t>For safety, ensure that the front and rear pad are positioned so they keep the head from striking the helmet mount wiring assembly hooks during a fall or blow to the helmet.</a:t>
            </a:r>
          </a:p>
          <a:p>
            <a:pPr eaLnBrk="1" hangingPunct="1"/>
            <a:endParaRPr lang="en-US" dirty="0" smtClean="0"/>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48E09D7-6AFF-45B4-ADC2-DD85CC04E435}" type="slidenum">
              <a:rPr lang="en-US" smtClean="0"/>
              <a:pPr/>
              <a:t>28</a:t>
            </a:fld>
            <a:endParaRPr lang="en-US" dirty="0" smtClean="0"/>
          </a:p>
        </p:txBody>
      </p:sp>
      <p:sp>
        <p:nvSpPr>
          <p:cNvPr id="138243" name="Rectangle 2"/>
          <p:cNvSpPr>
            <a:spLocks noGrp="1" noRot="1" noChangeAspect="1" noChangeArrowheads="1" noTextEdit="1"/>
          </p:cNvSpPr>
          <p:nvPr>
            <p:ph type="sldImg"/>
          </p:nvPr>
        </p:nvSpPr>
        <p:spPr>
          <a:xfrm>
            <a:off x="1181100" y="696913"/>
            <a:ext cx="4648200" cy="3486150"/>
          </a:xfrm>
          <a:ln/>
        </p:spPr>
      </p:sp>
      <p:sp>
        <p:nvSpPr>
          <p:cNvPr id="138244" name="Rectangle 3"/>
          <p:cNvSpPr>
            <a:spLocks noGrp="1" noChangeArrowheads="1"/>
          </p:cNvSpPr>
          <p:nvPr>
            <p:ph type="body" idx="1"/>
          </p:nvPr>
        </p:nvSpPr>
        <p:spPr>
          <a:noFill/>
          <a:ln/>
        </p:spPr>
        <p:txBody>
          <a:bodyPr/>
          <a:lstStyle/>
          <a:p>
            <a:pPr eaLnBrk="1" hangingPunct="1"/>
            <a:endParaRPr lang="en-US" dirty="0" smtClean="0"/>
          </a:p>
          <a:p>
            <a:pPr eaLnBrk="1" hangingPunct="1">
              <a:buFontTx/>
              <a:buChar char="•"/>
            </a:pPr>
            <a:r>
              <a:rPr lang="en-US" dirty="0" smtClean="0"/>
              <a:t>Contacts</a:t>
            </a:r>
          </a:p>
          <a:p>
            <a:pPr eaLnBrk="1" hangingPunct="1">
              <a:buFontTx/>
              <a:buChar char="•"/>
            </a:pPr>
            <a:r>
              <a:rPr lang="en-US" dirty="0" smtClean="0"/>
              <a:t>Release lever</a:t>
            </a:r>
          </a:p>
          <a:p>
            <a:pPr eaLnBrk="1" hangingPunct="1">
              <a:buFontTx/>
              <a:buChar char="•"/>
            </a:pPr>
            <a:r>
              <a:rPr lang="en-US" dirty="0" smtClean="0"/>
              <a:t>hotshoe</a:t>
            </a:r>
          </a:p>
          <a:p>
            <a:pPr eaLnBrk="1" hangingPunct="1"/>
            <a:r>
              <a:rPr lang="en-US" dirty="0" smtClean="0"/>
              <a:t>NOTE THE SHAPE OF THE hotshoe ATTACHMENT AREA.  Hotshoe (imaging system or Helmet Mount Wiring Assembly, HMWA) hooks fit to wide end.</a:t>
            </a:r>
          </a:p>
          <a:p>
            <a:pPr eaLnBrk="1" hangingPunct="1"/>
            <a:endParaRPr lang="en-US" dirty="0" smtClean="0"/>
          </a:p>
          <a:p>
            <a:pPr eaLnBrk="1" hangingPunct="1"/>
            <a:r>
              <a:rPr lang="en-US" dirty="0" smtClean="0"/>
              <a:t>Battery cover latch</a:t>
            </a:r>
          </a:p>
          <a:p>
            <a:pPr eaLnBrk="1" hangingPunct="1">
              <a:buFontTx/>
              <a:buChar char="•"/>
            </a:pPr>
            <a:r>
              <a:rPr lang="en-US" dirty="0" smtClean="0"/>
              <a:t>Battery pack release (pull up to release)</a:t>
            </a:r>
          </a:p>
          <a:p>
            <a:pPr eaLnBrk="1" hangingPunct="1">
              <a:buFontTx/>
              <a:buChar char="•"/>
            </a:pPr>
            <a:r>
              <a:rPr lang="en-US" dirty="0" smtClean="0"/>
              <a:t>3 lithium battery NVD will also work with the NVD 4-battery pack</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5904">
              <a:defRPr/>
            </a:pPr>
            <a:r>
              <a:rPr lang="en-US" dirty="0" smtClean="0"/>
              <a:t>ELO 2 - Characteristics - hands off overview of system capabilities and description </a:t>
            </a:r>
          </a:p>
          <a:p>
            <a:endParaRPr lang="en-US" dirty="0" smtClean="0"/>
          </a:p>
          <a:p>
            <a:r>
              <a:rPr lang="en-US" dirty="0" smtClean="0"/>
              <a:t>Instructional</a:t>
            </a:r>
            <a:r>
              <a:rPr lang="en-US" baseline="0" dirty="0" smtClean="0"/>
              <a:t> Lead in: Now that you know the characteristics of the NVD we will go over how to put it into operation.</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ELO 3 - Put into Operation - Step by step (in order) process to put system into operation from opening the bag and inventorying to storing.</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should have not taken anything out yet.  Now the students should take out the system.</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If the eyecup comes off for any reason place it on</a:t>
            </a:r>
            <a:r>
              <a:rPr lang="en-US" baseline="0" dirty="0" smtClean="0"/>
              <a:t> the eyepiece and press around the edge to ensure it is secure.</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2F343372-A111-4F69-A0AE-5C664DAF6D6E}" type="slidenum">
              <a:rPr lang="en-US" smtClean="0"/>
              <a:pPr/>
              <a:t>33</a:t>
            </a:fld>
            <a:endParaRPr lang="en-US" dirty="0" smtClean="0"/>
          </a:p>
        </p:txBody>
      </p:sp>
      <p:sp>
        <p:nvSpPr>
          <p:cNvPr id="148483" name="Rectangle 2"/>
          <p:cNvSpPr>
            <a:spLocks noGrp="1" noRot="1" noChangeAspect="1" noChangeArrowheads="1" noTextEdit="1"/>
          </p:cNvSpPr>
          <p:nvPr>
            <p:ph type="sldImg"/>
          </p:nvPr>
        </p:nvSpPr>
        <p:spPr>
          <a:xfrm>
            <a:off x="1181100" y="696913"/>
            <a:ext cx="4648200" cy="3486150"/>
          </a:xfrm>
          <a:ln/>
        </p:spPr>
      </p:sp>
      <p:sp>
        <p:nvSpPr>
          <p:cNvPr id="148484" name="Rectangle 3"/>
          <p:cNvSpPr>
            <a:spLocks noGrp="1" noChangeArrowheads="1"/>
          </p:cNvSpPr>
          <p:nvPr>
            <p:ph type="body" idx="1"/>
          </p:nvPr>
        </p:nvSpPr>
        <p:spPr>
          <a:noFill/>
          <a:ln/>
        </p:spPr>
        <p:txBody>
          <a:bodyPr/>
          <a:lstStyle/>
          <a:p>
            <a:pPr eaLnBrk="1" hangingPunct="1"/>
            <a:r>
              <a:rPr lang="en-US" dirty="0" smtClean="0"/>
              <a:t>Describe how to open cover.  </a:t>
            </a:r>
          </a:p>
          <a:p>
            <a:pPr eaLnBrk="1" hangingPunct="1">
              <a:buFontTx/>
              <a:buChar char="•"/>
            </a:pPr>
            <a:r>
              <a:rPr lang="en-US" dirty="0" smtClean="0"/>
              <a:t>Install batteries (note that all batteries with “+” end pointing upward</a:t>
            </a:r>
          </a:p>
          <a:p>
            <a:pPr eaLnBrk="1" hangingPunct="1">
              <a:buFontTx/>
              <a:buChar char="•"/>
            </a:pPr>
            <a:r>
              <a:rPr lang="en-US" dirty="0" smtClean="0"/>
              <a:t>Remove batteries then reinsert</a:t>
            </a:r>
          </a:p>
          <a:p>
            <a:pPr eaLnBrk="1" hangingPunct="1">
              <a:buFontTx/>
              <a:buChar char="•"/>
            </a:pPr>
            <a:r>
              <a:rPr lang="en-US" dirty="0" smtClean="0"/>
              <a:t>Inspect o-ring and cover</a:t>
            </a:r>
          </a:p>
          <a:p>
            <a:pPr eaLnBrk="1" hangingPunct="1"/>
            <a:r>
              <a:rPr lang="en-US" dirty="0" smtClean="0"/>
              <a:t>Close cover after batteries are inserted.</a:t>
            </a:r>
          </a:p>
          <a:p>
            <a:pPr eaLnBrk="1" hangingPunct="1"/>
            <a:r>
              <a:rPr lang="en-US" dirty="0" smtClean="0"/>
              <a:t>*</a:t>
            </a:r>
            <a:r>
              <a:rPr lang="en-US" dirty="0" smtClean="0">
                <a:solidFill>
                  <a:srgbClr val="FF0000"/>
                </a:solidFill>
              </a:rPr>
              <a:t>Recommend Lithium Batteries</a:t>
            </a:r>
          </a:p>
          <a:p>
            <a:pPr eaLnBrk="1" hangingPunct="1"/>
            <a:r>
              <a:rPr lang="en-US" dirty="0" smtClean="0">
                <a:solidFill>
                  <a:srgbClr val="FF0000"/>
                </a:solidFill>
              </a:rPr>
              <a:t>*Never mix battery types because it may lead to failure of the lower capacity battery type</a:t>
            </a:r>
          </a:p>
          <a:p>
            <a:pPr eaLnBrk="1" hangingPunct="1">
              <a:buFontTx/>
              <a:buChar char="•"/>
            </a:pPr>
            <a:r>
              <a:rPr lang="en-US" dirty="0" smtClean="0">
                <a:solidFill>
                  <a:srgbClr val="FF0000"/>
                </a:solidFill>
              </a:rPr>
              <a:t>L91 batteries are Lithium/Iron Disulfide (Li/FeS</a:t>
            </a:r>
            <a:r>
              <a:rPr lang="en-US" baseline="-25000" dirty="0" smtClean="0">
                <a:solidFill>
                  <a:srgbClr val="FF0000"/>
                </a:solidFill>
              </a:rPr>
              <a:t>2</a:t>
            </a:r>
            <a:r>
              <a:rPr lang="en-US" dirty="0" smtClean="0">
                <a:solidFill>
                  <a:srgbClr val="FF0000"/>
                </a:solidFill>
              </a:rPr>
              <a:t>)</a:t>
            </a:r>
          </a:p>
          <a:p>
            <a:pPr eaLnBrk="1" hangingPunct="1">
              <a:buFontTx/>
              <a:buChar char="•"/>
            </a:pPr>
            <a:r>
              <a:rPr lang="en-US" dirty="0" smtClean="0">
                <a:solidFill>
                  <a:srgbClr val="FF0000"/>
                </a:solidFill>
              </a:rPr>
              <a:t>These are safer then the liquid cells but you need to follow Material Safety Data Sheets when shipping large quantity.</a:t>
            </a:r>
          </a:p>
          <a:p>
            <a:pPr eaLnBrk="1" hangingPunct="1">
              <a:buFontTx/>
              <a:buChar char="•"/>
            </a:pPr>
            <a:r>
              <a:rPr lang="en-US" dirty="0" smtClean="0">
                <a:solidFill>
                  <a:srgbClr val="FF0000"/>
                </a:solidFill>
              </a:rPr>
              <a:t> Batteries</a:t>
            </a:r>
            <a:r>
              <a:rPr lang="en-US" baseline="0" dirty="0" smtClean="0">
                <a:solidFill>
                  <a:srgbClr val="FF0000"/>
                </a:solidFill>
              </a:rPr>
              <a:t> are configured in this way in order to have all batteries touch, this will prolong the life of the batteries in cold weather </a:t>
            </a:r>
            <a:r>
              <a:rPr lang="en-US" baseline="0" dirty="0" err="1" smtClean="0">
                <a:solidFill>
                  <a:srgbClr val="FF0000"/>
                </a:solidFill>
              </a:rPr>
              <a:t>enviroments</a:t>
            </a:r>
            <a:r>
              <a:rPr lang="en-US" baseline="0" dirty="0" smtClean="0">
                <a:solidFill>
                  <a:srgbClr val="FF0000"/>
                </a:solidFill>
              </a:rPr>
              <a:t> because the batteries will keep each other warm.  </a:t>
            </a:r>
            <a:endParaRPr lang="en-US" dirty="0" smtClean="0">
              <a:solidFill>
                <a:srgbClr val="FF0000"/>
              </a:solidFill>
            </a:endParaRP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3EDB989-64B0-4BF8-B3D9-CCA1B95759EF}" type="slidenum">
              <a:rPr lang="en-US" smtClean="0"/>
              <a:pPr/>
              <a:t>4</a:t>
            </a:fld>
            <a:endParaRPr lang="en-US" dirty="0" smtClean="0"/>
          </a:p>
        </p:txBody>
      </p:sp>
      <p:sp>
        <p:nvSpPr>
          <p:cNvPr id="121859" name="Rectangle 2"/>
          <p:cNvSpPr>
            <a:spLocks noGrp="1" noRot="1" noChangeAspect="1" noChangeArrowheads="1" noTextEdit="1"/>
          </p:cNvSpPr>
          <p:nvPr>
            <p:ph type="sldImg"/>
          </p:nvPr>
        </p:nvSpPr>
        <p:spPr>
          <a:xfrm>
            <a:off x="1181100" y="696913"/>
            <a:ext cx="4648200" cy="3486150"/>
          </a:xfrm>
          <a:ln/>
        </p:spPr>
      </p:sp>
      <p:sp>
        <p:nvSpPr>
          <p:cNvPr id="121860" name="Rectangle 3"/>
          <p:cNvSpPr>
            <a:spLocks noGrp="1" noChangeArrowheads="1"/>
          </p:cNvSpPr>
          <p:nvPr>
            <p:ph type="body" idx="1"/>
          </p:nvPr>
        </p:nvSpPr>
        <p:spPr>
          <a:noFill/>
          <a:ln/>
        </p:spPr>
        <p:txBody>
          <a:bodyPr/>
          <a:lstStyle/>
          <a:p>
            <a:pPr eaLnBrk="1" hangingPunct="1"/>
            <a:r>
              <a:rPr lang="en-US" dirty="0" smtClean="0"/>
              <a:t>PRACTICAL APPLICATION IS A COMBINATION OF DUSK FAMILIARIZATION AND USE WITH THE INSTRUCTORS DURING THE FIRST NIGHT.</a:t>
            </a:r>
          </a:p>
          <a:p>
            <a:pPr eaLnBrk="1" hangingPunct="1"/>
            <a:endParaRPr lang="en-US" dirty="0" smtClean="0"/>
          </a:p>
          <a:p>
            <a:r>
              <a:rPr lang="en-US" dirty="0" smtClean="0"/>
              <a:t>Terminal Learning Objective (TLO) - Operate the ENVG</a:t>
            </a:r>
          </a:p>
          <a:p>
            <a:r>
              <a:rPr lang="en-US" dirty="0" smtClean="0"/>
              <a:t>ELO 1 - Fused Theory - Will be provided by MCOE </a:t>
            </a:r>
          </a:p>
          <a:p>
            <a:r>
              <a:rPr lang="en-US" dirty="0" smtClean="0"/>
              <a:t>ELO 2 - Characteristics - hands off overview of system capabilities and description </a:t>
            </a:r>
          </a:p>
          <a:p>
            <a:r>
              <a:rPr lang="en-US" dirty="0" smtClean="0"/>
              <a:t>ELO 3 - Put into Operation - Step by step (in order) process to put system into operation from opening the bag and inventorying to storing.</a:t>
            </a:r>
          </a:p>
          <a:p>
            <a:r>
              <a:rPr lang="en-US" dirty="0" smtClean="0"/>
              <a:t>ELO 4 - Mounting - cover the installation of the system to the helmet and all stow positions </a:t>
            </a:r>
          </a:p>
          <a:p>
            <a:r>
              <a:rPr lang="en-US" dirty="0" smtClean="0"/>
              <a:t>ELO 5 - Operations in Adverse Conditions </a:t>
            </a:r>
          </a:p>
          <a:p>
            <a:r>
              <a:rPr lang="en-US" dirty="0" smtClean="0"/>
              <a:t>ELO 6 – PMCS</a:t>
            </a:r>
          </a:p>
          <a:p>
            <a:pPr eaLnBrk="1" hangingPunct="1"/>
            <a:endParaRPr lang="en-US" sz="2000" dirty="0"/>
          </a:p>
        </p:txBody>
      </p:sp>
      <p:sp>
        <p:nvSpPr>
          <p:cNvPr id="5" name="Date Placeholder 4"/>
          <p:cNvSpPr>
            <a:spLocks noGrp="1"/>
          </p:cNvSpPr>
          <p:nvPr>
            <p:ph type="dt" idx="10"/>
          </p:nvPr>
        </p:nvSpPr>
        <p:spPr/>
        <p:txBody>
          <a:bodyPr/>
          <a:lstStyle/>
          <a:p>
            <a:pPr>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Battery pack release will be up when</a:t>
            </a:r>
            <a:r>
              <a:rPr lang="en-US" baseline="0" dirty="0" smtClean="0"/>
              <a:t> you start.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Gain check by viewing change in display</a:t>
            </a:r>
            <a:r>
              <a:rPr lang="en-US" baseline="0" dirty="0" smtClean="0"/>
              <a:t> brightness as the power knob is rotated.</a:t>
            </a:r>
          </a:p>
          <a:p>
            <a:r>
              <a:rPr lang="en-US" baseline="0" dirty="0" smtClean="0"/>
              <a:t>Check to insure operator is not covering </a:t>
            </a:r>
            <a:r>
              <a:rPr lang="en-US" dirty="0" smtClean="0">
                <a:solidFill>
                  <a:srgbClr val="000000"/>
                </a:solidFill>
              </a:rPr>
              <a:t>I</a:t>
            </a:r>
            <a:r>
              <a:rPr lang="en-US" baseline="30000" dirty="0" smtClean="0">
                <a:solidFill>
                  <a:srgbClr val="000000"/>
                </a:solidFill>
              </a:rPr>
              <a:t>2</a:t>
            </a:r>
            <a:r>
              <a:rPr lang="en-US" baseline="0" dirty="0" smtClean="0"/>
              <a:t> Illuminator port.</a:t>
            </a:r>
          </a:p>
          <a:p>
            <a:r>
              <a:rPr lang="en-US" baseline="0" dirty="0" smtClean="0"/>
              <a:t>Check </a:t>
            </a:r>
            <a:r>
              <a:rPr lang="en-US" dirty="0" smtClean="0">
                <a:solidFill>
                  <a:srgbClr val="000000"/>
                </a:solidFill>
              </a:rPr>
              <a:t>I</a:t>
            </a:r>
            <a:r>
              <a:rPr lang="en-US" baseline="30000" dirty="0" smtClean="0">
                <a:solidFill>
                  <a:srgbClr val="000000"/>
                </a:solidFill>
              </a:rPr>
              <a:t>2</a:t>
            </a:r>
            <a:r>
              <a:rPr lang="en-US" baseline="0" dirty="0" smtClean="0"/>
              <a:t> illuminator by asking another NVG equipped Soldier to look at you, or looking into a reflective surface.</a:t>
            </a:r>
          </a:p>
          <a:p>
            <a:r>
              <a:rPr lang="en-US" baseline="0" dirty="0" smtClean="0"/>
              <a:t>Check high light cutoff by shining a white flashlight into the sensor for 100 seconds.</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Flashing</a:t>
            </a:r>
            <a:r>
              <a:rPr lang="en-US" baseline="0" dirty="0" smtClean="0"/>
              <a:t> yellow rectangle indicates 30 min I</a:t>
            </a:r>
            <a:r>
              <a:rPr lang="en-US" baseline="30000" dirty="0" smtClean="0"/>
              <a:t>2</a:t>
            </a:r>
            <a:r>
              <a:rPr lang="en-US" baseline="0" dirty="0" smtClean="0"/>
              <a:t> only operation remains.</a:t>
            </a:r>
          </a:p>
          <a:p>
            <a:endParaRPr lang="en-US" baseline="0" dirty="0" smtClean="0"/>
          </a:p>
          <a:p>
            <a:pPr defTabSz="915904">
              <a:defRPr/>
            </a:pPr>
            <a:r>
              <a:rPr lang="en-US" dirty="0" smtClean="0"/>
              <a:t>(1)	</a:t>
            </a:r>
            <a:r>
              <a:rPr lang="en-US" i="1" dirty="0" smtClean="0"/>
              <a:t>Thermal Low Battery Indicator (LOW BAT)</a:t>
            </a:r>
            <a:r>
              <a:rPr lang="en-US" dirty="0" smtClean="0"/>
              <a:t>. LOW BAT indicates approximately 30 minutes of fused operation remaining. At the end of 30 minutes fused operation, if the thermal camera is turned off there is approximately 7.5 hours of I</a:t>
            </a:r>
            <a:r>
              <a:rPr lang="en-US" baseline="30000" dirty="0" smtClean="0"/>
              <a:t>2</a:t>
            </a:r>
            <a:r>
              <a:rPr lang="en-US" dirty="0" smtClean="0"/>
              <a:t> only operation remaining. LOW BAT will be displayed for 10 seconds at 10 minute intervals or whenever a control is pressed. </a:t>
            </a:r>
          </a:p>
          <a:p>
            <a:endParaRPr lang="en-US" dirty="0" smtClean="0"/>
          </a:p>
          <a:p>
            <a:r>
              <a:rPr lang="en-US" dirty="0" smtClean="0"/>
              <a:t>(2)	</a:t>
            </a:r>
            <a:r>
              <a:rPr lang="en-US" i="1" dirty="0" smtClean="0"/>
              <a:t>Thermal Critical Battery Indicator (CRIT BAT)</a:t>
            </a:r>
            <a:r>
              <a:rPr lang="en-US" dirty="0" smtClean="0"/>
              <a:t>. CRIT BAT replaces LOW BAT and flashes in the display for 20 seconds. If CRIT BAT appears, the thermal camera SHOULD be turned off to maintain 7.5 hours of I</a:t>
            </a:r>
            <a:r>
              <a:rPr lang="en-US" baseline="30000" dirty="0" smtClean="0"/>
              <a:t>2</a:t>
            </a:r>
            <a:r>
              <a:rPr lang="en-US" dirty="0" smtClean="0"/>
              <a:t> operation. If you continue to operate in fused mode, the I</a:t>
            </a:r>
            <a:r>
              <a:rPr lang="en-US" baseline="30000" dirty="0" smtClean="0"/>
              <a:t>2</a:t>
            </a:r>
            <a:r>
              <a:rPr lang="en-US" dirty="0" smtClean="0"/>
              <a:t> will remain on and the thermal camera will shut off on its own. The I</a:t>
            </a:r>
            <a:r>
              <a:rPr lang="en-US" baseline="30000" dirty="0" smtClean="0"/>
              <a:t>2</a:t>
            </a:r>
            <a:r>
              <a:rPr lang="en-US" dirty="0" smtClean="0"/>
              <a:t> only operation time will be decreased dramatically. In warmer climates, the NVD</a:t>
            </a:r>
            <a:r>
              <a:rPr lang="en-US" baseline="0" dirty="0" smtClean="0"/>
              <a:t> </a:t>
            </a:r>
            <a:r>
              <a:rPr lang="en-US" dirty="0" smtClean="0"/>
              <a:t>may continue to operate in fused mode in excess of 1 hour, but with a reduced I</a:t>
            </a:r>
            <a:r>
              <a:rPr lang="en-US" baseline="30000" dirty="0" smtClean="0"/>
              <a:t>2</a:t>
            </a:r>
            <a:r>
              <a:rPr lang="en-US" dirty="0" smtClean="0"/>
              <a:t> operational time.</a:t>
            </a:r>
          </a:p>
          <a:p>
            <a:r>
              <a:rPr lang="en-US" dirty="0" smtClean="0"/>
              <a:t> </a:t>
            </a:r>
          </a:p>
          <a:p>
            <a:r>
              <a:rPr lang="en-US" dirty="0" smtClean="0"/>
              <a:t>(3)	</a:t>
            </a:r>
            <a:r>
              <a:rPr lang="en-US" i="1" dirty="0" smtClean="0"/>
              <a:t>I</a:t>
            </a:r>
            <a:r>
              <a:rPr lang="en-US" i="1" baseline="30000" dirty="0" smtClean="0"/>
              <a:t>2</a:t>
            </a:r>
            <a:r>
              <a:rPr lang="en-US" i="1" dirty="0" smtClean="0"/>
              <a:t> Low Battery Indicator</a:t>
            </a:r>
            <a:r>
              <a:rPr lang="en-US" dirty="0" smtClean="0"/>
              <a:t>. The I</a:t>
            </a:r>
            <a:r>
              <a:rPr lang="en-US" baseline="30000" dirty="0" smtClean="0"/>
              <a:t>2</a:t>
            </a:r>
            <a:r>
              <a:rPr lang="en-US" dirty="0" smtClean="0"/>
              <a:t> LBI is visible through the eyepiece as a flashing yellow LED indicating that the battery voltage is low and batteries should be replaced at the first opportunity. The flashing LED indicates 30 minutes of I</a:t>
            </a:r>
            <a:r>
              <a:rPr lang="en-US" baseline="30000" dirty="0" smtClean="0"/>
              <a:t>2</a:t>
            </a:r>
            <a:r>
              <a:rPr lang="en-US" dirty="0" smtClean="0"/>
              <a:t> only operation remaining. </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Objective</a:t>
            </a:r>
            <a:r>
              <a:rPr lang="en-US" baseline="0" dirty="0" smtClean="0"/>
              <a:t> lens cap has a pinhole in it.  When viewing a well lit object through the pinhole you do not need to adjust objective focus.</a:t>
            </a:r>
          </a:p>
          <a:p>
            <a:endParaRPr lang="en-US" baseline="0" dirty="0" smtClean="0"/>
          </a:p>
          <a:p>
            <a:r>
              <a:rPr lang="en-US" baseline="0" dirty="0" smtClean="0"/>
              <a:t>The </a:t>
            </a:r>
            <a:r>
              <a:rPr lang="en-US" baseline="0" dirty="0" err="1" smtClean="0"/>
              <a:t>diopter</a:t>
            </a:r>
            <a:r>
              <a:rPr lang="en-US" baseline="0" dirty="0" smtClean="0"/>
              <a:t> focus process will adjust the eyepiece for your eye corrective lens prescription.</a:t>
            </a:r>
          </a:p>
          <a:p>
            <a:endParaRPr lang="en-US" baseline="0" dirty="0" smtClean="0"/>
          </a:p>
          <a:p>
            <a:r>
              <a:rPr lang="en-US" baseline="0" dirty="0" smtClean="0"/>
              <a:t>Do this again in thermal in 4 slides.</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5904">
              <a:defRPr/>
            </a:pPr>
            <a:r>
              <a:rPr lang="en-US" dirty="0" smtClean="0"/>
              <a:t>Students should not turn</a:t>
            </a:r>
            <a:r>
              <a:rPr lang="en-US" baseline="0" dirty="0" smtClean="0"/>
              <a:t> on the system yet, this slide is just an over view of the buttons.  </a:t>
            </a:r>
            <a:endParaRPr lang="en-US" dirty="0" smtClean="0"/>
          </a:p>
          <a:p>
            <a:pPr defTabSz="915904">
              <a:defRPr/>
            </a:pPr>
            <a:endParaRPr lang="en-US" dirty="0" smtClean="0"/>
          </a:p>
          <a:p>
            <a:pPr defTabSz="915904">
              <a:defRPr/>
            </a:pPr>
            <a:r>
              <a:rPr lang="en-US" dirty="0" smtClean="0"/>
              <a:t>Take off Lens Cover and turn on thermal.</a:t>
            </a:r>
          </a:p>
          <a:p>
            <a:pPr defTabSz="915904">
              <a:defRPr/>
            </a:pPr>
            <a:r>
              <a:rPr lang="en-US" dirty="0" smtClean="0"/>
              <a:t>Check</a:t>
            </a:r>
            <a:r>
              <a:rPr lang="en-US" baseline="0" dirty="0" smtClean="0"/>
              <a:t> d</a:t>
            </a:r>
            <a:r>
              <a:rPr lang="en-US" dirty="0" smtClean="0"/>
              <a:t>isplay by viewing change in display</a:t>
            </a:r>
            <a:r>
              <a:rPr lang="en-US" baseline="0" dirty="0" smtClean="0"/>
              <a:t> brightness as the power knob is rotated.</a:t>
            </a:r>
          </a:p>
          <a:p>
            <a:pPr defTabSz="915904">
              <a:defRPr/>
            </a:pPr>
            <a:r>
              <a:rPr lang="en-US" baseline="0" dirty="0" smtClean="0"/>
              <a:t>With I</a:t>
            </a:r>
            <a:r>
              <a:rPr lang="en-US" baseline="30000" dirty="0" smtClean="0"/>
              <a:t>2</a:t>
            </a:r>
            <a:r>
              <a:rPr lang="en-US" baseline="0" dirty="0" smtClean="0"/>
              <a:t> off, press I</a:t>
            </a:r>
            <a:r>
              <a:rPr lang="en-US" baseline="30000" dirty="0" smtClean="0"/>
              <a:t>2</a:t>
            </a:r>
            <a:r>
              <a:rPr lang="en-US" baseline="0" dirty="0" smtClean="0"/>
              <a:t> power knob to view 1X to 3X.</a:t>
            </a:r>
          </a:p>
          <a:p>
            <a:pPr defTabSz="915904">
              <a:defRPr/>
            </a:pPr>
            <a:r>
              <a:rPr lang="en-US" baseline="0" dirty="0" smtClean="0"/>
              <a:t>Press Thermal power knob to switch between White hot and Black hot.  Default is White hot when system is turned on.</a:t>
            </a:r>
          </a:p>
          <a:p>
            <a:pPr defTabSz="915904">
              <a:defRPr/>
            </a:pPr>
            <a:r>
              <a:rPr lang="en-US" baseline="0" dirty="0" smtClean="0"/>
              <a:t>Calibrate by simultaneously pressing both Thermal &amp; I</a:t>
            </a:r>
            <a:r>
              <a:rPr lang="en-US" baseline="30000" dirty="0" smtClean="0"/>
              <a:t>2</a:t>
            </a:r>
            <a:r>
              <a:rPr lang="en-US" baseline="0" dirty="0" smtClean="0"/>
              <a:t> power knobs to center.</a:t>
            </a:r>
          </a:p>
          <a:p>
            <a:pPr defTabSz="915904">
              <a:defRPr/>
            </a:pPr>
            <a:r>
              <a:rPr lang="en-US" baseline="0" dirty="0" smtClean="0"/>
              <a:t>System does not automatically calibrate except for initial turn on. </a:t>
            </a:r>
          </a:p>
          <a:p>
            <a:pPr defTabSz="915904">
              <a:defRPr/>
            </a:pPr>
            <a:endParaRPr lang="en-US" baseline="0"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Soldiers should now turn on the Thermal.  </a:t>
            </a:r>
          </a:p>
          <a:p>
            <a:endParaRPr lang="en-US" dirty="0" smtClean="0"/>
          </a:p>
          <a:p>
            <a:r>
              <a:rPr lang="en-US" dirty="0" smtClean="0"/>
              <a:t>*This has a color display based on shades of Amber, bound</a:t>
            </a:r>
            <a:r>
              <a:rPr lang="en-US" baseline="0" dirty="0" smtClean="0"/>
              <a:t> by black and white.</a:t>
            </a:r>
            <a:endParaRPr lang="en-US" dirty="0" smtClean="0"/>
          </a:p>
          <a:p>
            <a:r>
              <a:rPr lang="en-US" dirty="0" smtClean="0"/>
              <a:t>Gamma table can be factory set to change relative brightness,</a:t>
            </a:r>
            <a:r>
              <a:rPr lang="en-US" baseline="0" dirty="0" smtClean="0"/>
              <a:t> starting with</a:t>
            </a:r>
            <a:r>
              <a:rPr lang="en-US" dirty="0" smtClean="0"/>
              <a:t> White, ending in Black, with  15 amber shades</a:t>
            </a:r>
            <a:r>
              <a:rPr lang="en-US" baseline="0" dirty="0" smtClean="0"/>
              <a:t> in between.</a:t>
            </a:r>
            <a:endParaRPr lang="en-US" dirty="0" smtClean="0"/>
          </a:p>
          <a:p>
            <a:r>
              <a:rPr lang="en-US" dirty="0" smtClean="0"/>
              <a:t>This table will only display when thermal</a:t>
            </a:r>
            <a:r>
              <a:rPr lang="en-US" baseline="0" dirty="0" smtClean="0"/>
              <a:t> is first turned on and it always comes up in White Hot.</a:t>
            </a:r>
          </a:p>
          <a:p>
            <a:r>
              <a:rPr lang="en-US" baseline="0" dirty="0" smtClean="0"/>
              <a:t>Practical application – A clear night sky is always the coldest object and will change the relative differences the rest of the display shows.</a:t>
            </a:r>
          </a:p>
          <a:p>
            <a:r>
              <a:rPr lang="en-US" baseline="0" dirty="0" smtClean="0"/>
              <a:t>To minimize the impact of the start up screen blocking the available I</a:t>
            </a:r>
            <a:r>
              <a:rPr lang="en-US" baseline="30000" dirty="0" smtClean="0"/>
              <a:t>2</a:t>
            </a:r>
            <a:r>
              <a:rPr lang="en-US" baseline="0" dirty="0" smtClean="0"/>
              <a:t> image, keep thermal display brightness low for 15-20 seconds or until the start-up screen appears a second time.</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Thermal knob – POLARITY</a:t>
            </a:r>
          </a:p>
          <a:p>
            <a:r>
              <a:rPr lang="en-US" dirty="0" smtClean="0"/>
              <a:t>I</a:t>
            </a:r>
            <a:r>
              <a:rPr lang="en-US" baseline="30000" dirty="0" smtClean="0"/>
              <a:t>2</a:t>
            </a:r>
            <a:r>
              <a:rPr lang="en-US" dirty="0" smtClean="0"/>
              <a:t> knob – 3X-1X</a:t>
            </a:r>
          </a:p>
          <a:p>
            <a:r>
              <a:rPr lang="en-US" dirty="0" smtClean="0"/>
              <a:t>Both – CALIBRATION</a:t>
            </a:r>
          </a:p>
          <a:p>
            <a:endParaRPr lang="en-US" dirty="0" smtClean="0"/>
          </a:p>
          <a:p>
            <a:r>
              <a:rPr lang="en-US" dirty="0" smtClean="0"/>
              <a:t>This</a:t>
            </a:r>
            <a:r>
              <a:rPr lang="en-US" baseline="0" dirty="0" smtClean="0"/>
              <a:t> was done in I</a:t>
            </a:r>
            <a:r>
              <a:rPr lang="en-US" baseline="30000" dirty="0" smtClean="0"/>
              <a:t>2</a:t>
            </a:r>
            <a:r>
              <a:rPr lang="en-US" baseline="0" dirty="0" smtClean="0"/>
              <a:t> four slides back, but instead of looking at the I2 scene have the Soldiers focus the thermal symbology on the display and have them notice the difference.  For some it will insignificant, but for others that will not be the case.</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78AECB22-62C5-41C9-8FC8-420A47AACD2B}" type="slidenum">
              <a:rPr lang="en-US" smtClean="0"/>
              <a:pPr/>
              <a:t>42</a:t>
            </a:fld>
            <a:endParaRPr lang="en-US" dirty="0" smtClean="0"/>
          </a:p>
        </p:txBody>
      </p:sp>
      <p:sp>
        <p:nvSpPr>
          <p:cNvPr id="173059" name="Rectangle 2"/>
          <p:cNvSpPr>
            <a:spLocks noGrp="1" noRot="1" noChangeAspect="1" noChangeArrowheads="1" noTextEdit="1"/>
          </p:cNvSpPr>
          <p:nvPr>
            <p:ph type="sldImg"/>
          </p:nvPr>
        </p:nvSpPr>
        <p:spPr>
          <a:xfrm>
            <a:off x="1181100" y="696913"/>
            <a:ext cx="4648200" cy="3486150"/>
          </a:xfrm>
          <a:ln/>
        </p:spPr>
      </p:sp>
      <p:sp>
        <p:nvSpPr>
          <p:cNvPr id="173060" name="Rectangle 3"/>
          <p:cNvSpPr>
            <a:spLocks noGrp="1" noChangeArrowheads="1"/>
          </p:cNvSpPr>
          <p:nvPr>
            <p:ph type="body" idx="1"/>
          </p:nvPr>
        </p:nvSpPr>
        <p:spPr>
          <a:noFill/>
          <a:ln/>
        </p:spPr>
        <p:txBody>
          <a:bodyPr/>
          <a:lstStyle/>
          <a:p>
            <a:pPr eaLnBrk="1" hangingPunct="1"/>
            <a:r>
              <a:rPr lang="en-US" dirty="0" smtClean="0"/>
              <a:t>“Low Batt” indicates you have about</a:t>
            </a:r>
            <a:r>
              <a:rPr lang="en-US" baseline="0" dirty="0" smtClean="0"/>
              <a:t> 30 min of fused </a:t>
            </a:r>
            <a:r>
              <a:rPr lang="en-US" dirty="0" smtClean="0"/>
              <a:t>remaining but you should change batteries or plan to go to I</a:t>
            </a:r>
            <a:r>
              <a:rPr lang="en-US" baseline="30000" dirty="0" smtClean="0"/>
              <a:t>2</a:t>
            </a:r>
            <a:r>
              <a:rPr lang="en-US" dirty="0" smtClean="0"/>
              <a:t> only as</a:t>
            </a:r>
            <a:r>
              <a:rPr lang="en-US" baseline="0" dirty="0" smtClean="0"/>
              <a:t> soon as possible to preserve 7.5 hours of </a:t>
            </a:r>
            <a:r>
              <a:rPr lang="en-US" dirty="0" smtClean="0"/>
              <a:t>I</a:t>
            </a:r>
            <a:r>
              <a:rPr lang="en-US" baseline="30000" dirty="0" smtClean="0"/>
              <a:t>2</a:t>
            </a:r>
            <a:r>
              <a:rPr lang="en-US" dirty="0" smtClean="0"/>
              <a:t> capability.</a:t>
            </a:r>
          </a:p>
          <a:p>
            <a:pPr eaLnBrk="1" hangingPunct="1"/>
            <a:endParaRPr lang="en-US" dirty="0" smtClean="0"/>
          </a:p>
          <a:p>
            <a:pPr eaLnBrk="1" hangingPunct="1"/>
            <a:r>
              <a:rPr lang="en-US" dirty="0" smtClean="0"/>
              <a:t>“Crit Batt” will flash for 20 seconds and indicates you are about to loose thermal or fused operation.  System will automatically turn</a:t>
            </a:r>
            <a:r>
              <a:rPr lang="en-US" baseline="0" dirty="0" smtClean="0"/>
              <a:t> off the </a:t>
            </a:r>
            <a:r>
              <a:rPr lang="en-US" dirty="0" smtClean="0"/>
              <a:t>thermal camera.</a:t>
            </a:r>
            <a:r>
              <a:rPr lang="en-US" baseline="0" dirty="0" smtClean="0"/>
              <a:t> </a:t>
            </a:r>
            <a:r>
              <a:rPr lang="en-US" dirty="0" smtClean="0"/>
              <a:t>I</a:t>
            </a:r>
            <a:r>
              <a:rPr lang="en-US" baseline="30000" dirty="0" smtClean="0"/>
              <a:t>2</a:t>
            </a:r>
            <a:r>
              <a:rPr lang="en-US" dirty="0" smtClean="0"/>
              <a:t> capability will remain on</a:t>
            </a:r>
            <a:r>
              <a:rPr lang="en-US" baseline="0" dirty="0" smtClean="0"/>
              <a:t> if in fused operation.  </a:t>
            </a:r>
          </a:p>
          <a:p>
            <a:pPr eaLnBrk="1" hangingPunct="1"/>
            <a:endParaRPr lang="en-US" baseline="0" dirty="0" smtClean="0"/>
          </a:p>
          <a:p>
            <a:pPr eaLnBrk="1" hangingPunct="1"/>
            <a:r>
              <a:rPr lang="en-US" dirty="0" smtClean="0"/>
              <a:t>Depending on the environmental conditions you have 7.5 hours or less of I</a:t>
            </a:r>
            <a:r>
              <a:rPr lang="en-US" baseline="30000" dirty="0" smtClean="0"/>
              <a:t>2</a:t>
            </a:r>
            <a:r>
              <a:rPr lang="en-US" dirty="0" smtClean="0"/>
              <a:t> operating time.  In some warmer climates, fused operation may be extended</a:t>
            </a:r>
            <a:r>
              <a:rPr lang="en-US" baseline="0" dirty="0" smtClean="0"/>
              <a:t> with significant reduction in I</a:t>
            </a:r>
            <a:r>
              <a:rPr lang="en-US" baseline="30000" dirty="0" smtClean="0"/>
              <a:t>2</a:t>
            </a:r>
            <a:r>
              <a:rPr lang="en-US" baseline="0" dirty="0" smtClean="0"/>
              <a:t> only operating time.</a:t>
            </a:r>
            <a:endParaRPr lang="en-US" dirty="0" smtClean="0"/>
          </a:p>
          <a:p>
            <a:pPr eaLnBrk="1" hangingPunct="1"/>
            <a:endParaRPr lang="en-US" dirty="0" smtClean="0"/>
          </a:p>
          <a:p>
            <a:pPr eaLnBrk="1" hangingPunct="1"/>
            <a:r>
              <a:rPr lang="en-US" dirty="0" smtClean="0"/>
              <a:t>“Calibration “appears when the system is calibrating. </a:t>
            </a:r>
          </a:p>
          <a:p>
            <a:pPr eaLnBrk="1" hangingPunct="1"/>
            <a:endParaRPr lang="en-US" dirty="0" smtClean="0"/>
          </a:p>
          <a:p>
            <a:pPr eaLnBrk="1" hangingPunct="1"/>
            <a:r>
              <a:rPr lang="en-US" dirty="0" smtClean="0"/>
              <a:t>Symbology</a:t>
            </a:r>
            <a:r>
              <a:rPr lang="en-US" baseline="0" dirty="0" smtClean="0"/>
              <a:t> only appears for 10 seconds and will reappear when any thermal function is activated.</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Turn on both Thermal &amp; I</a:t>
            </a:r>
            <a:r>
              <a:rPr lang="en-US" baseline="30000" dirty="0" smtClean="0"/>
              <a:t>2</a:t>
            </a:r>
          </a:p>
          <a:p>
            <a:r>
              <a:rPr lang="en-US" dirty="0" smtClean="0">
                <a:solidFill>
                  <a:srgbClr val="18007C"/>
                </a:solidFill>
                <a:latin typeface="Bell MT" pitchFamily="18" charset="0"/>
              </a:rPr>
              <a:t>Depending on the light level and knob position the brightness of each channel will interact. Find the balance to get the most information out of each scene.</a:t>
            </a:r>
          </a:p>
          <a:p>
            <a:endParaRPr lang="en-US" dirty="0" smtClean="0">
              <a:solidFill>
                <a:srgbClr val="18007C"/>
              </a:solidFill>
              <a:latin typeface="Bell MT" pitchFamily="18" charset="0"/>
            </a:endParaRPr>
          </a:p>
          <a:p>
            <a:r>
              <a:rPr lang="en-US" dirty="0" smtClean="0">
                <a:solidFill>
                  <a:srgbClr val="18007C"/>
                </a:solidFill>
                <a:latin typeface="Bell MT" pitchFamily="18" charset="0"/>
              </a:rPr>
              <a:t>From zero to 44 meters it is normal to see some misalignment</a:t>
            </a:r>
            <a:r>
              <a:rPr lang="en-US" baseline="0" dirty="0" smtClean="0">
                <a:solidFill>
                  <a:srgbClr val="18007C"/>
                </a:solidFill>
                <a:latin typeface="Bell MT" pitchFamily="18" charset="0"/>
              </a:rPr>
              <a:t> of the thermal and I2 images, the images should be very close from 45 meters to infinity.</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Talk</a:t>
            </a:r>
            <a:r>
              <a:rPr lang="en-US" baseline="0" dirty="0" smtClean="0"/>
              <a:t> class through the display modes starting with turning off I</a:t>
            </a:r>
            <a:r>
              <a:rPr lang="en-US" baseline="30000" dirty="0" smtClean="0"/>
              <a:t>2</a:t>
            </a:r>
            <a:r>
              <a:rPr lang="en-US" baseline="0" dirty="0" smtClean="0"/>
              <a:t>.  Select each mode and discuss which are possible only in fused and why they are available.</a:t>
            </a:r>
          </a:p>
          <a:p>
            <a:r>
              <a:rPr lang="en-US" baseline="0" dirty="0" smtClean="0"/>
              <a:t>Overlay – some thermal sources but primary need is mobility and detection.  The more thermal scene present the harder it is to run or move rapidly while viewing through the NVD.  Overlay outlines thermal objects and fills them in as shown above.  Aiming lasers can still be seen, the lower the thermal is set the easier the I2 aiming laser is to see.</a:t>
            </a:r>
          </a:p>
          <a:p>
            <a:r>
              <a:rPr lang="en-US" baseline="0" dirty="0" smtClean="0"/>
              <a:t>Outline – some thermal sources but primary need is mobility and detection.  Outline mode on near targets make the I2 aiming laser easier to see because only the outer edge of the thermal object is highlighted and the center is not filled in.</a:t>
            </a:r>
          </a:p>
          <a:p>
            <a:r>
              <a:rPr lang="en-US" baseline="0" dirty="0" smtClean="0"/>
              <a:t>Full Thermal – Provides all available thermal information on the display, difficult to see I2 aiming laser in this mode when the thermal setting is at its brightest, lowering the brightest of the thermal will make the I2 aiming laser more visible.</a:t>
            </a:r>
          </a:p>
          <a:p>
            <a:r>
              <a:rPr lang="en-US" baseline="0" dirty="0" smtClean="0"/>
              <a:t>I</a:t>
            </a:r>
            <a:r>
              <a:rPr lang="en-US" baseline="30000" dirty="0" smtClean="0"/>
              <a:t>2 </a:t>
            </a:r>
            <a:r>
              <a:rPr lang="en-US" baseline="0" dirty="0" smtClean="0"/>
              <a:t>only – battery conservation and no need for thermal; no need to detect heat source early.  Thermal viewing provides better detection because it stands out but I2 viewing provides the means to identify or discriminate objects more clearly.</a:t>
            </a:r>
          </a:p>
          <a:p>
            <a:r>
              <a:rPr lang="en-US" baseline="0" dirty="0" smtClean="0"/>
              <a:t>Thermal only – Aiming lasers are not being used, when running or quick movement is not expected, day operations. </a:t>
            </a:r>
          </a:p>
          <a:p>
            <a:r>
              <a:rPr lang="en-US" baseline="0" dirty="0" smtClean="0"/>
              <a:t>Turn goggle off.</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565150" y="465138"/>
            <a:ext cx="5803900" cy="4352925"/>
          </a:xfrm>
          <a:noFill/>
          <a:ln/>
        </p:spPr>
      </p:sp>
      <p:sp>
        <p:nvSpPr>
          <p:cNvPr id="36868" name="Rectangle 3"/>
          <p:cNvSpPr>
            <a:spLocks noGrp="1" noChangeArrowheads="1"/>
          </p:cNvSpPr>
          <p:nvPr>
            <p:ph type="body" idx="1"/>
          </p:nvPr>
        </p:nvSpPr>
        <p:spPr>
          <a:xfrm>
            <a:off x="574129" y="5588983"/>
            <a:ext cx="5843060" cy="2145813"/>
          </a:xfrm>
          <a:ln>
            <a:solidFill>
              <a:srgbClr val="000000"/>
            </a:solidFill>
          </a:ln>
        </p:spPr>
        <p:txBody>
          <a:bodyPr lIns="92421" tIns="46210" rIns="92421" bIns="46210"/>
          <a:lstStyle/>
          <a:p>
            <a:pPr marL="118655" indent="-118655">
              <a:spcAft>
                <a:spcPts val="573"/>
              </a:spcAft>
              <a:defRPr/>
            </a:pPr>
            <a:r>
              <a:rPr lang="en-US" dirty="0" smtClean="0">
                <a:latin typeface="Arial" pitchFamily="34" charset="0"/>
                <a:cs typeface="Arial" pitchFamily="34" charset="0"/>
              </a:rPr>
              <a:t>State the Learning Objectives -The Instructor will discuss:</a:t>
            </a:r>
            <a:endParaRPr lang="en-US" dirty="0" smtClean="0">
              <a:solidFill>
                <a:srgbClr val="000000"/>
              </a:solidFill>
              <a:latin typeface="Arial" pitchFamily="34" charset="0"/>
              <a:cs typeface="Arial" pitchFamily="34" charset="0"/>
            </a:endParaRPr>
          </a:p>
          <a:p>
            <a:pPr marL="227816" lvl="2" indent="113909">
              <a:spcAft>
                <a:spcPts val="573"/>
              </a:spcAft>
              <a:buFont typeface="Wingdings" pitchFamily="2" charset="2"/>
              <a:buChar char="Ø"/>
              <a:defRPr/>
            </a:pPr>
            <a:r>
              <a:rPr lang="en-US" dirty="0" smtClean="0">
                <a:solidFill>
                  <a:srgbClr val="000000"/>
                </a:solidFill>
                <a:latin typeface="Arial" pitchFamily="34" charset="0"/>
                <a:cs typeface="Arial" pitchFamily="34" charset="0"/>
              </a:rPr>
              <a:t>The basic concepts of thermal imaging, including:</a:t>
            </a:r>
          </a:p>
          <a:p>
            <a:pPr marL="512588" lvl="3" indent="-113909">
              <a:spcAft>
                <a:spcPts val="573"/>
              </a:spcAft>
              <a:buFont typeface="Wingdings" pitchFamily="2" charset="2"/>
              <a:buChar char="§"/>
              <a:defRPr/>
            </a:pPr>
            <a:r>
              <a:rPr lang="en-US" dirty="0" smtClean="0">
                <a:solidFill>
                  <a:srgbClr val="000000"/>
                </a:solidFill>
                <a:latin typeface="Arial" pitchFamily="34" charset="0"/>
                <a:cs typeface="Arial" pitchFamily="34" charset="0"/>
              </a:rPr>
              <a:t>What is Infrared  energy? (light energy and one of three forms of heat transfer).</a:t>
            </a:r>
          </a:p>
          <a:p>
            <a:pPr marL="512588" lvl="3" indent="-113909">
              <a:spcAft>
                <a:spcPts val="573"/>
              </a:spcAft>
              <a:buFont typeface="Wingdings" pitchFamily="2" charset="2"/>
              <a:buChar char="§"/>
              <a:defRPr/>
            </a:pPr>
            <a:r>
              <a:rPr lang="en-US" dirty="0" smtClean="0">
                <a:solidFill>
                  <a:srgbClr val="000000"/>
                </a:solidFill>
                <a:latin typeface="Arial" pitchFamily="34" charset="0"/>
                <a:cs typeface="Arial" pitchFamily="34" charset="0"/>
              </a:rPr>
              <a:t>How TIR imaging is accomplished with radiated not reflected energy.</a:t>
            </a:r>
          </a:p>
          <a:p>
            <a:pPr marL="512588" lvl="3" indent="-113909">
              <a:spcAft>
                <a:spcPts val="573"/>
              </a:spcAft>
              <a:buFont typeface="Wingdings" pitchFamily="2" charset="2"/>
              <a:buChar char="§"/>
              <a:defRPr/>
            </a:pPr>
            <a:r>
              <a:rPr lang="en-US" dirty="0" smtClean="0">
                <a:solidFill>
                  <a:srgbClr val="000000"/>
                </a:solidFill>
                <a:latin typeface="Arial" pitchFamily="34" charset="0"/>
                <a:cs typeface="Arial" pitchFamily="34" charset="0"/>
              </a:rPr>
              <a:t> How to use thermal imagery to form images</a:t>
            </a:r>
          </a:p>
          <a:p>
            <a:pPr marL="512588" lvl="3" indent="-113909">
              <a:spcAft>
                <a:spcPts val="573"/>
              </a:spcAft>
              <a:buFont typeface="Wingdings" pitchFamily="2" charset="2"/>
              <a:buChar char="§"/>
              <a:defRPr/>
            </a:pPr>
            <a:r>
              <a:rPr lang="en-US" dirty="0" smtClean="0">
                <a:solidFill>
                  <a:srgbClr val="000000"/>
                </a:solidFill>
                <a:latin typeface="Arial" pitchFamily="34" charset="0"/>
                <a:cs typeface="Arial" pitchFamily="34" charset="0"/>
              </a:rPr>
              <a:t> How Atmospheric  and other mediums affect on IR transmission </a:t>
            </a:r>
          </a:p>
          <a:p>
            <a:pPr marL="512588" lvl="3" indent="-113909">
              <a:spcAft>
                <a:spcPts val="573"/>
              </a:spcAft>
              <a:buFont typeface="Wingdings" pitchFamily="2" charset="2"/>
              <a:buChar char="§"/>
              <a:defRPr/>
            </a:pPr>
            <a:r>
              <a:rPr lang="en-US" dirty="0" smtClean="0">
                <a:solidFill>
                  <a:srgbClr val="000000"/>
                </a:solidFill>
                <a:latin typeface="Arial" pitchFamily="34" charset="0"/>
                <a:cs typeface="Arial" pitchFamily="34" charset="0"/>
              </a:rPr>
              <a:t> Operational benefits &amp; limitations of TIR</a:t>
            </a:r>
          </a:p>
          <a:p>
            <a:pPr>
              <a:spcAft>
                <a:spcPts val="198"/>
              </a:spcAft>
              <a:defRPr/>
            </a:pPr>
            <a:endParaRPr lang="en-US" dirty="0" smtClean="0">
              <a:latin typeface="Arial" pitchFamily="34" charset="0"/>
              <a:cs typeface="Arial" pitchFamily="34" charset="0"/>
            </a:endParaRPr>
          </a:p>
          <a:p>
            <a:pPr>
              <a:spcAft>
                <a:spcPts val="198"/>
              </a:spcAft>
              <a:defRPr/>
            </a:pPr>
            <a:endParaRPr lang="en-US" dirty="0"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3X for I</a:t>
            </a:r>
            <a:r>
              <a:rPr lang="en-US" baseline="30000" dirty="0" smtClean="0"/>
              <a:t>2</a:t>
            </a:r>
            <a:r>
              <a:rPr lang="en-US" dirty="0" smtClean="0"/>
              <a:t> and Thermal</a:t>
            </a:r>
            <a:r>
              <a:rPr lang="en-US" baseline="0" dirty="0" smtClean="0"/>
              <a:t> </a:t>
            </a:r>
            <a:r>
              <a:rPr lang="en-US" dirty="0" smtClean="0"/>
              <a:t>should not</a:t>
            </a:r>
            <a:r>
              <a:rPr lang="en-US" baseline="0" dirty="0" smtClean="0"/>
              <a:t> be used at the same time.  If used together the images are impossible to overlay and are distracting.</a:t>
            </a:r>
          </a:p>
          <a:p>
            <a:r>
              <a:rPr lang="en-US" baseline="0" dirty="0" smtClean="0"/>
              <a:t>Just like binoculars, it is very difficult to walk while looking through magnification.</a:t>
            </a:r>
          </a:p>
          <a:p>
            <a:r>
              <a:rPr lang="en-US" dirty="0" smtClean="0"/>
              <a:t>If installed, the LIF</a:t>
            </a:r>
            <a:r>
              <a:rPr lang="en-US" baseline="0" dirty="0" smtClean="0"/>
              <a:t> or sacrificial window must be removed to screw in 3X.  They may remain on if using the focus ring adapter.</a:t>
            </a:r>
          </a:p>
          <a:p>
            <a:endParaRPr lang="en-US" baseline="0" dirty="0" smtClean="0"/>
          </a:p>
          <a:p>
            <a:r>
              <a:rPr lang="en-US" baseline="0" dirty="0" smtClean="0"/>
              <a:t>When the focus ring adaptor is used, the 3X Magnifier is not securely fastened to the NVD and may fall off when shaken or pointed down.</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5904">
              <a:defRPr/>
            </a:pPr>
            <a:r>
              <a:rPr lang="en-US" dirty="0" smtClean="0"/>
              <a:t>ELO 3 - Put into Operation - Step by step (in order) process to put system into operation from opening the bag and inventorying to storing.</a:t>
            </a:r>
          </a:p>
          <a:p>
            <a:endParaRPr lang="en-US" dirty="0" smtClean="0"/>
          </a:p>
          <a:p>
            <a:r>
              <a:rPr lang="en-US" dirty="0" smtClean="0"/>
              <a:t>Instructor Lead in:  Now that we know how to</a:t>
            </a:r>
            <a:r>
              <a:rPr lang="en-US" baseline="0" dirty="0" smtClean="0"/>
              <a:t> put it into operation we will look at the mounting system for the NVD.</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the Action</a:t>
            </a:r>
            <a:r>
              <a:rPr lang="en-US" baseline="0" dirty="0" smtClean="0"/>
              <a:t>, Condition and Standard</a:t>
            </a:r>
            <a:endParaRPr lang="en-US" dirty="0" smtClean="0"/>
          </a:p>
          <a:p>
            <a:endParaRPr lang="en-US" dirty="0" smtClean="0"/>
          </a:p>
          <a:p>
            <a:r>
              <a:rPr lang="en-US" dirty="0" smtClean="0"/>
              <a:t>Cover the installation of the system to the helmet and all stow positions </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Loosen the cross-tip screws.</a:t>
            </a:r>
          </a:p>
          <a:p>
            <a:r>
              <a:rPr lang="en-US" dirty="0" smtClean="0"/>
              <a:t>Press the bracket over the center rear of the helmet brim with the mount facing</a:t>
            </a:r>
            <a:r>
              <a:rPr lang="en-US" baseline="0" dirty="0" smtClean="0"/>
              <a:t> out.</a:t>
            </a:r>
          </a:p>
          <a:p>
            <a:r>
              <a:rPr lang="en-US" baseline="0" dirty="0" smtClean="0"/>
              <a:t>Keeping pressure on the center of the bracket to hold it in contact with the brim, tighten the screws. Pay attention to finger placement.</a:t>
            </a:r>
          </a:p>
          <a:p>
            <a:r>
              <a:rPr lang="en-US" baseline="0" dirty="0" smtClean="0"/>
              <a:t>Gently rock the bracket to ensure it is tight.</a:t>
            </a:r>
          </a:p>
          <a:p>
            <a:r>
              <a:rPr lang="en-US" dirty="0" smtClean="0"/>
              <a:t>Nut is 3/16.</a:t>
            </a:r>
          </a:p>
          <a:p>
            <a:r>
              <a:rPr lang="en-US" dirty="0" smtClean="0"/>
              <a:t>Installs just like the -7  &amp; -14 mount.</a:t>
            </a:r>
          </a:p>
          <a:p>
            <a:r>
              <a:rPr lang="en-US" dirty="0" smtClean="0"/>
              <a:t>Apply</a:t>
            </a:r>
            <a:r>
              <a:rPr lang="en-US" baseline="0" dirty="0" smtClean="0"/>
              <a:t> pressure with fingers as shown in picture while tightening nut.</a:t>
            </a:r>
            <a:endParaRPr lang="en-US" dirty="0" smtClean="0"/>
          </a:p>
          <a:p>
            <a:r>
              <a:rPr lang="en-US" dirty="0" smtClean="0"/>
              <a:t>Gently rock side to side and back and forth to ensure it is on securely.</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Point out Rear Bracket &amp; Front Bracket.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49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Release is pointed up.</a:t>
            </a:r>
          </a:p>
          <a:p>
            <a:r>
              <a:rPr lang="en-US" dirty="0" smtClean="0"/>
              <a:t>Point out the option of attaching</a:t>
            </a:r>
            <a:r>
              <a:rPr lang="en-US" baseline="0" dirty="0" smtClean="0"/>
              <a:t> the loop to a lanyard .</a:t>
            </a:r>
          </a:p>
          <a:p>
            <a:r>
              <a:rPr lang="en-US" baseline="0" dirty="0" smtClean="0"/>
              <a:t>Will also work with ENVG 4 Battery Pack.</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Fore &amp; Aft adjustment will change eye relief</a:t>
            </a:r>
          </a:p>
          <a:p>
            <a:r>
              <a:rPr lang="en-US" dirty="0" smtClean="0"/>
              <a:t>Triangular monorail is what</a:t>
            </a:r>
            <a:r>
              <a:rPr lang="en-US" baseline="0" dirty="0" smtClean="0"/>
              <a:t> the hotshoe moves back and forth on</a:t>
            </a:r>
          </a:p>
          <a:p>
            <a:r>
              <a:rPr lang="en-US" baseline="0" dirty="0" smtClean="0"/>
              <a:t>Vertical adjust will center eyepiece up or down.</a:t>
            </a:r>
          </a:p>
          <a:p>
            <a:pPr defTabSz="915904">
              <a:lnSpc>
                <a:spcPct val="90000"/>
              </a:lnSpc>
              <a:defRPr/>
            </a:pPr>
            <a:r>
              <a:rPr lang="en-US" dirty="0" smtClean="0"/>
              <a:t>The Inter Pupillary Adjustment lever rotates 360</a:t>
            </a:r>
            <a:r>
              <a:rPr lang="en-US" dirty="0" smtClean="0">
                <a:cs typeface="Arial" charset="0"/>
              </a:rPr>
              <a:t>º and should be locked at 90</a:t>
            </a:r>
            <a:r>
              <a:rPr lang="en-US" baseline="30000" dirty="0" smtClean="0">
                <a:cs typeface="Arial" charset="0"/>
              </a:rPr>
              <a:t>o</a:t>
            </a:r>
            <a:r>
              <a:rPr lang="en-US" dirty="0" smtClean="0">
                <a:cs typeface="Arial" charset="0"/>
              </a:rPr>
              <a:t> or 180</a:t>
            </a:r>
            <a:r>
              <a:rPr lang="en-US" baseline="30000" dirty="0" smtClean="0">
                <a:cs typeface="Arial" charset="0"/>
              </a:rPr>
              <a:t>o</a:t>
            </a:r>
            <a:r>
              <a:rPr lang="en-US" dirty="0" smtClean="0">
                <a:cs typeface="Arial" charset="0"/>
              </a:rPr>
              <a:t>.</a:t>
            </a:r>
            <a:r>
              <a:rPr lang="en-US" dirty="0" smtClean="0"/>
              <a:t>   It only unlocks </a:t>
            </a:r>
            <a:r>
              <a:rPr lang="en-US" dirty="0" smtClean="0">
                <a:cs typeface="Arial" charset="0"/>
              </a:rPr>
              <a:t>0</a:t>
            </a:r>
            <a:r>
              <a:rPr lang="en-US" baseline="30000" dirty="0" smtClean="0">
                <a:cs typeface="Arial" charset="0"/>
              </a:rPr>
              <a:t>o</a:t>
            </a:r>
            <a:r>
              <a:rPr lang="en-US" baseline="0" dirty="0" smtClean="0">
                <a:cs typeface="Arial" charset="0"/>
              </a:rPr>
              <a:t>.  </a:t>
            </a:r>
            <a:endParaRPr lang="en-US" dirty="0" smtClean="0"/>
          </a:p>
          <a:p>
            <a:pPr defTabSz="915904">
              <a:lnSpc>
                <a:spcPct val="90000"/>
              </a:lnSpc>
              <a:defRPr/>
            </a:pPr>
            <a:r>
              <a:rPr lang="en-US" dirty="0" smtClean="0"/>
              <a:t>Recommend “tilt” be slightly down for mobility.</a:t>
            </a:r>
          </a:p>
          <a:p>
            <a:pPr defTabSz="915904">
              <a:lnSpc>
                <a:spcPct val="90000"/>
              </a:lnSpc>
              <a:defRPr/>
            </a:pPr>
            <a:r>
              <a:rPr lang="en-US" dirty="0" smtClean="0"/>
              <a:t>Make sure they understand what feature is being addressed.</a:t>
            </a:r>
          </a:p>
          <a:p>
            <a:pPr eaLnBrk="1" hangingPunct="1">
              <a:lnSpc>
                <a:spcPct val="90000"/>
              </a:lnSpc>
            </a:pPr>
            <a:endParaRPr lang="en-US" dirty="0" smtClean="0">
              <a:cs typeface="Arial" charset="0"/>
            </a:endParaRP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Press the release on the right to remove.</a:t>
            </a:r>
          </a:p>
          <a:p>
            <a:r>
              <a:rPr lang="en-US" dirty="0" smtClean="0"/>
              <a:t>Just like the -7 &amp; -14.</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52</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Press the release on the right to remove</a:t>
            </a:r>
          </a:p>
          <a:p>
            <a:r>
              <a:rPr lang="en-US" dirty="0" smtClean="0"/>
              <a:t>Just like the -7 &amp; -14</a:t>
            </a:r>
          </a:p>
          <a:p>
            <a:r>
              <a:rPr lang="en-US" dirty="0" smtClean="0"/>
              <a:t>The PVS-7&amp;14 metal helmet mount will fit this front bracket.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Discuss the option of removing lanyard from one side and</a:t>
            </a:r>
            <a:r>
              <a:rPr lang="en-US" baseline="0" dirty="0" smtClean="0"/>
              <a:t> tie to equipment.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2415" eaLnBrk="0" hangingPunct="0">
              <a:defRPr sz="2000" b="1">
                <a:solidFill>
                  <a:schemeClr val="tx1"/>
                </a:solidFill>
                <a:latin typeface="Arial" pitchFamily="34" charset="0"/>
              </a:defRPr>
            </a:lvl1pPr>
            <a:lvl2pPr marL="744659" indent="-286407" defTabSz="932415" eaLnBrk="0" hangingPunct="0">
              <a:defRPr sz="2000" b="1">
                <a:solidFill>
                  <a:schemeClr val="tx1"/>
                </a:solidFill>
                <a:latin typeface="Arial" pitchFamily="34" charset="0"/>
              </a:defRPr>
            </a:lvl2pPr>
            <a:lvl3pPr marL="1145629" indent="-229126" defTabSz="932415" eaLnBrk="0" hangingPunct="0">
              <a:defRPr sz="2000" b="1">
                <a:solidFill>
                  <a:schemeClr val="tx1"/>
                </a:solidFill>
                <a:latin typeface="Arial" pitchFamily="34" charset="0"/>
              </a:defRPr>
            </a:lvl3pPr>
            <a:lvl4pPr marL="1603880" indent="-229126" defTabSz="932415" eaLnBrk="0" hangingPunct="0">
              <a:defRPr sz="2000" b="1">
                <a:solidFill>
                  <a:schemeClr val="tx1"/>
                </a:solidFill>
                <a:latin typeface="Arial" pitchFamily="34" charset="0"/>
              </a:defRPr>
            </a:lvl4pPr>
            <a:lvl5pPr marL="2062132" indent="-229126" defTabSz="932415" eaLnBrk="0" hangingPunct="0">
              <a:defRPr sz="2000" b="1">
                <a:solidFill>
                  <a:schemeClr val="tx1"/>
                </a:solidFill>
                <a:latin typeface="Arial" pitchFamily="34" charset="0"/>
              </a:defRPr>
            </a:lvl5pPr>
            <a:lvl6pPr marL="2520384" indent="-229126" defTabSz="932415" eaLnBrk="0" fontAlgn="base" hangingPunct="0">
              <a:spcBef>
                <a:spcPct val="0"/>
              </a:spcBef>
              <a:spcAft>
                <a:spcPct val="0"/>
              </a:spcAft>
              <a:defRPr sz="2000" b="1">
                <a:solidFill>
                  <a:schemeClr val="tx1"/>
                </a:solidFill>
                <a:latin typeface="Arial" pitchFamily="34" charset="0"/>
              </a:defRPr>
            </a:lvl6pPr>
            <a:lvl7pPr marL="2978635" indent="-229126" defTabSz="932415" eaLnBrk="0" fontAlgn="base" hangingPunct="0">
              <a:spcBef>
                <a:spcPct val="0"/>
              </a:spcBef>
              <a:spcAft>
                <a:spcPct val="0"/>
              </a:spcAft>
              <a:defRPr sz="2000" b="1">
                <a:solidFill>
                  <a:schemeClr val="tx1"/>
                </a:solidFill>
                <a:latin typeface="Arial" pitchFamily="34" charset="0"/>
              </a:defRPr>
            </a:lvl7pPr>
            <a:lvl8pPr marL="3436887" indent="-229126" defTabSz="932415" eaLnBrk="0" fontAlgn="base" hangingPunct="0">
              <a:spcBef>
                <a:spcPct val="0"/>
              </a:spcBef>
              <a:spcAft>
                <a:spcPct val="0"/>
              </a:spcAft>
              <a:defRPr sz="2000" b="1">
                <a:solidFill>
                  <a:schemeClr val="tx1"/>
                </a:solidFill>
                <a:latin typeface="Arial" pitchFamily="34" charset="0"/>
              </a:defRPr>
            </a:lvl8pPr>
            <a:lvl9pPr marL="3895138" indent="-229126" defTabSz="932415" eaLnBrk="0" fontAlgn="base" hangingPunct="0">
              <a:spcBef>
                <a:spcPct val="0"/>
              </a:spcBef>
              <a:spcAft>
                <a:spcPct val="0"/>
              </a:spcAft>
              <a:defRPr sz="2000" b="1">
                <a:solidFill>
                  <a:schemeClr val="tx1"/>
                </a:solidFill>
                <a:latin typeface="Arial" pitchFamily="34" charset="0"/>
              </a:defRPr>
            </a:lvl9pPr>
          </a:lstStyle>
          <a:p>
            <a:pPr eaLnBrk="1" hangingPunct="1"/>
            <a:fld id="{06711F67-C253-44AD-8E5F-FE95576F51E2}" type="slidenum">
              <a:rPr lang="en-US" sz="1200" b="0">
                <a:latin typeface="Times New Roman" pitchFamily="18" charset="0"/>
              </a:rPr>
              <a:pPr eaLnBrk="1" hangingPunct="1"/>
              <a:t>6</a:t>
            </a:fld>
            <a:endParaRPr lang="en-US" sz="1200" b="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4350">
              <a:defRPr/>
            </a:pPr>
            <a:r>
              <a:rPr lang="en-US" dirty="0" smtClean="0"/>
              <a:t>Talk quickly about slide and then walk students through it.</a:t>
            </a:r>
          </a:p>
          <a:p>
            <a:pPr eaLnBrk="1" hangingPunct="1"/>
            <a:r>
              <a:rPr lang="en-US" dirty="0" smtClean="0"/>
              <a:t>Put Carrier all the way forward.</a:t>
            </a:r>
          </a:p>
          <a:p>
            <a:pPr eaLnBrk="1" hangingPunct="1"/>
            <a:r>
              <a:rPr lang="en-US" dirty="0" smtClean="0"/>
              <a:t>Move lens cover to side, but covering the I</a:t>
            </a:r>
            <a:r>
              <a:rPr lang="en-US" baseline="30000" dirty="0" smtClean="0"/>
              <a:t>2</a:t>
            </a:r>
            <a:r>
              <a:rPr lang="en-US" dirty="0" smtClean="0"/>
              <a:t>.</a:t>
            </a:r>
          </a:p>
          <a:p>
            <a:pPr eaLnBrk="1" hangingPunct="1"/>
            <a:r>
              <a:rPr lang="en-US" dirty="0" smtClean="0"/>
              <a:t>Check elevation first to make sure the NVD will go all the way down</a:t>
            </a:r>
          </a:p>
          <a:p>
            <a:pPr defTabSz="914350">
              <a:defRPr/>
            </a:pPr>
            <a:r>
              <a:rPr lang="en-US" dirty="0" smtClean="0"/>
              <a:t>Leave the slide out to make initial adjustment.</a:t>
            </a:r>
            <a:r>
              <a:rPr lang="en-US" baseline="0" dirty="0" smtClean="0"/>
              <a:t> </a:t>
            </a:r>
          </a:p>
          <a:p>
            <a:pPr defTabSz="914350">
              <a:defRPr/>
            </a:pPr>
            <a:r>
              <a:rPr lang="en-US" dirty="0" smtClean="0"/>
              <a:t>Instruct the class to don their helmet </a:t>
            </a:r>
          </a:p>
          <a:p>
            <a:pPr eaLnBrk="1" hangingPunct="1"/>
            <a:r>
              <a:rPr lang="en-US" dirty="0" smtClean="0"/>
              <a:t>Note: If the Eye relief is all the way back to the eye and you tilt it down to better see the ground, you may hit the brim with the top of the imaging system.  When you tip the system out of the way and then bring it back in front of the eye, it may not go back down enough to turn on.</a:t>
            </a:r>
          </a:p>
          <a:p>
            <a:r>
              <a:rPr lang="en-US" dirty="0" smtClean="0"/>
              <a:t>Need to go back and forth between this and the next slide to achieve proper view.</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03081"/>
            <a:r>
              <a:rPr lang="en-US" dirty="0" smtClean="0"/>
              <a:t>If you are using on your right eye flip to the right, left eye to the left.</a:t>
            </a:r>
          </a:p>
          <a:p>
            <a:pPr defTabSz="903081"/>
            <a:endParaRPr lang="en-US" dirty="0" smtClean="0"/>
          </a:p>
          <a:p>
            <a:pPr defTabSz="903081"/>
            <a:r>
              <a:rPr lang="en-US" dirty="0" smtClean="0"/>
              <a:t>Thermal imager stays on in standby</a:t>
            </a:r>
            <a:r>
              <a:rPr lang="en-US" baseline="0" dirty="0" smtClean="0"/>
              <a:t> and still continues to use power.  This is so it comes on immediately when returned to the viewing position.  There are no power savings when in Thermal or Fused standby.</a:t>
            </a:r>
          </a:p>
          <a:p>
            <a:pPr defTabSz="903081"/>
            <a:endParaRPr lang="en-US" baseline="0" dirty="0" smtClean="0"/>
          </a:p>
          <a:p>
            <a:pPr defTabSz="903081"/>
            <a:r>
              <a:rPr lang="en-US" baseline="0" dirty="0" smtClean="0"/>
              <a:t>I</a:t>
            </a:r>
            <a:r>
              <a:rPr lang="en-US" baseline="30000" dirty="0" smtClean="0"/>
              <a:t>2</a:t>
            </a:r>
            <a:r>
              <a:rPr lang="en-US" baseline="0" dirty="0" smtClean="0"/>
              <a:t> shuts off and no power is used in this position.</a:t>
            </a:r>
            <a:endParaRPr lang="en-US"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SHORT EYE RELIEF POSITIONS MAY INTERFERE WITH HELMET BRIM WHEN BROUGHT BACK TO “ON” POSITION</a:t>
            </a:r>
          </a:p>
          <a:p>
            <a:endParaRPr lang="en-US" dirty="0" smtClean="0"/>
          </a:p>
          <a:p>
            <a:pPr defTabSz="903081"/>
            <a:r>
              <a:rPr lang="en-US" dirty="0" smtClean="0"/>
              <a:t>If you are using on your right eye flip to the right, left eye to the left</a:t>
            </a:r>
          </a:p>
          <a:p>
            <a:pPr defTabSz="903081"/>
            <a:endParaRPr lang="en-US" dirty="0" smtClean="0"/>
          </a:p>
          <a:p>
            <a:pPr defTabSz="903081"/>
            <a:r>
              <a:rPr lang="en-US" dirty="0" smtClean="0"/>
              <a:t>Thermal imager stays on in standby</a:t>
            </a:r>
            <a:r>
              <a:rPr lang="en-US" baseline="0" dirty="0" smtClean="0"/>
              <a:t> and still continues to use power.  This is so it comes on immediately when returned to the viewing position.  There are no power savings when Thermal is in standby.</a:t>
            </a:r>
          </a:p>
          <a:p>
            <a:pPr defTabSz="903081"/>
            <a:endParaRPr lang="en-US" baseline="0" dirty="0" smtClean="0"/>
          </a:p>
          <a:p>
            <a:pPr defTabSz="903081"/>
            <a:r>
              <a:rPr lang="en-US" baseline="0" dirty="0" smtClean="0"/>
              <a:t>I</a:t>
            </a:r>
            <a:r>
              <a:rPr lang="en-US" baseline="30000" dirty="0" smtClean="0"/>
              <a:t>2</a:t>
            </a:r>
            <a:r>
              <a:rPr lang="en-US" baseline="0" dirty="0" smtClean="0"/>
              <a:t> shuts off and no power is used in this position.</a:t>
            </a:r>
            <a:endParaRPr lang="en-US"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03081"/>
            <a:r>
              <a:rPr lang="en-US" dirty="0" smtClean="0"/>
              <a:t>If you are using on your right eye flip to the right, left eye to the left</a:t>
            </a:r>
          </a:p>
          <a:p>
            <a:pPr defTabSz="903081"/>
            <a:endParaRPr lang="en-US" dirty="0" smtClean="0"/>
          </a:p>
          <a:p>
            <a:pPr defTabSz="903081"/>
            <a:r>
              <a:rPr lang="en-US" dirty="0" smtClean="0"/>
              <a:t>Thermal imager stays on in standby</a:t>
            </a:r>
            <a:r>
              <a:rPr lang="en-US" baseline="0" dirty="0" smtClean="0"/>
              <a:t> and still continues to use power.  This is so it comes on immediately when returned to the viewing position.  There are no power savings when Thermal is in standby.</a:t>
            </a:r>
          </a:p>
          <a:p>
            <a:pPr defTabSz="903081"/>
            <a:endParaRPr lang="en-US" baseline="0" dirty="0" smtClean="0"/>
          </a:p>
          <a:p>
            <a:pPr defTabSz="903081"/>
            <a:r>
              <a:rPr lang="en-US" baseline="0" dirty="0" smtClean="0"/>
              <a:t>I</a:t>
            </a:r>
            <a:r>
              <a:rPr lang="en-US" baseline="30000" dirty="0" smtClean="0"/>
              <a:t>2</a:t>
            </a:r>
            <a:r>
              <a:rPr lang="en-US" baseline="0" dirty="0" smtClean="0"/>
              <a:t> shuts off and no power is used in this position.</a:t>
            </a:r>
            <a:endParaRPr lang="en-US" dirty="0" smtClean="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59</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60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15904">
              <a:defRPr/>
            </a:pPr>
            <a:r>
              <a:rPr lang="en-US" dirty="0" smtClean="0"/>
              <a:t>ELO 4 - Mounting - cover the installation of the system to the helmet and all stow positions </a:t>
            </a:r>
          </a:p>
          <a:p>
            <a:endParaRPr lang="en-US" dirty="0" smtClean="0"/>
          </a:p>
          <a:p>
            <a:r>
              <a:rPr lang="en-US" dirty="0" smtClean="0"/>
              <a:t>Instructor Lead in:  So</a:t>
            </a:r>
            <a:r>
              <a:rPr lang="en-US" baseline="0" dirty="0" smtClean="0"/>
              <a:t> far we’ve covered putting the NVD into operation and how to mount it to you ACH, now were going to cover operations in adverse conditions.</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61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685F55F5-4406-4E47-9202-9F495FCFF056}" type="slidenum">
              <a:rPr lang="en-US" smtClean="0"/>
              <a:pPr/>
              <a:t>63</a:t>
            </a:fld>
            <a:endParaRPr lang="en-US" dirty="0" smtClean="0"/>
          </a:p>
        </p:txBody>
      </p:sp>
      <p:sp>
        <p:nvSpPr>
          <p:cNvPr id="178179" name="Rectangle 2"/>
          <p:cNvSpPr>
            <a:spLocks noGrp="1" noRot="1" noChangeAspect="1" noChangeArrowheads="1" noTextEdit="1"/>
          </p:cNvSpPr>
          <p:nvPr>
            <p:ph type="sldImg"/>
          </p:nvPr>
        </p:nvSpPr>
        <p:spPr>
          <a:xfrm>
            <a:off x="1181100" y="696913"/>
            <a:ext cx="4648200" cy="3486150"/>
          </a:xfrm>
          <a:ln/>
        </p:spPr>
      </p:sp>
      <p:sp>
        <p:nvSpPr>
          <p:cNvPr id="178180" name="Rectangle 3"/>
          <p:cNvSpPr>
            <a:spLocks noGrp="1" noChangeArrowheads="1"/>
          </p:cNvSpPr>
          <p:nvPr>
            <p:ph type="body" idx="1"/>
          </p:nvPr>
        </p:nvSpPr>
        <p:spPr>
          <a:noFill/>
          <a:ln/>
        </p:spPr>
        <p:txBody>
          <a:bodyPr/>
          <a:lstStyle/>
          <a:p>
            <a:pPr eaLnBrk="1" hangingPunct="1"/>
            <a:r>
              <a:rPr lang="en-US" dirty="0" smtClean="0"/>
              <a:t>NVD WILL NOT PROTECT THE UN-AIDED EYE.  It protects the tube,</a:t>
            </a:r>
            <a:r>
              <a:rPr lang="en-US" baseline="0" dirty="0" smtClean="0"/>
              <a:t> not your eyes from laser damage.</a:t>
            </a:r>
          </a:p>
          <a:p>
            <a:pPr eaLnBrk="1" hangingPunct="1"/>
            <a:endParaRPr lang="en-US" baseline="0" dirty="0" smtClean="0"/>
          </a:p>
          <a:p>
            <a:pPr eaLnBrk="1" hangingPunct="1"/>
            <a:r>
              <a:rPr lang="en-US" baseline="0" dirty="0" smtClean="0"/>
              <a:t>Remind the students that just like they use eyewear to protect against lasers, blowing sand or shooting problems, the NVD needs to have protective lenses to protect it from laser damages or scratches.</a:t>
            </a:r>
          </a:p>
          <a:p>
            <a:pPr eaLnBrk="1" hangingPunct="1"/>
            <a:endParaRPr lang="en-US" baseline="0" dirty="0" smtClean="0"/>
          </a:p>
          <a:p>
            <a:pPr eaLnBrk="1" hangingPunct="1"/>
            <a:r>
              <a:rPr lang="en-US" baseline="0" dirty="0" smtClean="0"/>
              <a:t>Ideally, use the LIF at all times to protect the system from damage.  In blowing sand and dust, replace the LIF with the sacrificial window to protect the LIF from scratches.  Laser threats are unlikely to penetrate very far in sand or dust storms.</a:t>
            </a:r>
          </a:p>
          <a:p>
            <a:pPr eaLnBrk="1" hangingPunct="1"/>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B3AABD8B-52B6-416F-82B8-14D68F138D6E}" type="slidenum">
              <a:rPr lang="en-US" smtClean="0"/>
              <a:pPr/>
              <a:t>64</a:t>
            </a:fld>
            <a:endParaRPr lang="en-US" dirty="0" smtClean="0"/>
          </a:p>
        </p:txBody>
      </p:sp>
      <p:sp>
        <p:nvSpPr>
          <p:cNvPr id="180227" name="Rectangle 2"/>
          <p:cNvSpPr>
            <a:spLocks noGrp="1" noRot="1" noChangeAspect="1" noChangeArrowheads="1" noTextEdit="1"/>
          </p:cNvSpPr>
          <p:nvPr>
            <p:ph type="sldImg"/>
          </p:nvPr>
        </p:nvSpPr>
        <p:spPr>
          <a:xfrm>
            <a:off x="1181100" y="696913"/>
            <a:ext cx="4648200" cy="3486150"/>
          </a:xfrm>
          <a:ln/>
        </p:spPr>
      </p:sp>
      <p:sp>
        <p:nvSpPr>
          <p:cNvPr id="180228" name="Rectangle 3"/>
          <p:cNvSpPr>
            <a:spLocks noGrp="1" noChangeArrowheads="1"/>
          </p:cNvSpPr>
          <p:nvPr>
            <p:ph type="body" idx="1"/>
          </p:nvPr>
        </p:nvSpPr>
        <p:spPr>
          <a:noFill/>
          <a:ln/>
        </p:spPr>
        <p:txBody>
          <a:bodyPr/>
          <a:lstStyle/>
          <a:p>
            <a:pPr eaLnBrk="1" hangingPunct="1"/>
            <a:r>
              <a:rPr lang="en-US" dirty="0" smtClean="0"/>
              <a:t>Remind them that both the LIF and sacrificial window are not expected to be waterproof.  If moisture collects on either inside or outside surface the Soldier should wipe them dry as necessary.</a:t>
            </a:r>
          </a:p>
          <a:p>
            <a:pPr eaLnBrk="1" hangingPunct="1"/>
            <a:endParaRPr lang="en-US" dirty="0" smtClean="0"/>
          </a:p>
          <a:p>
            <a:pPr defTabSz="914350">
              <a:defRPr/>
            </a:pPr>
            <a:r>
              <a:rPr lang="en-US" baseline="0" dirty="0" smtClean="0"/>
              <a:t>Ideally, use the LIF at all times to protect the system from damage.  In blowing sand and dust, replace the LIF with the sacrificial window to protect the LIF from scratches.  Laser threats are unlikely to penetrate very far in sand or dust storms.</a:t>
            </a:r>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18758C95-D753-4F66-8970-50EC16BA806E}" type="slidenum">
              <a:rPr lang="en-US" smtClean="0"/>
              <a:pPr/>
              <a:t>65</a:t>
            </a:fld>
            <a:endParaRPr lang="en-US" dirty="0" smtClean="0"/>
          </a:p>
        </p:txBody>
      </p:sp>
      <p:sp>
        <p:nvSpPr>
          <p:cNvPr id="181251" name="Rectangle 2"/>
          <p:cNvSpPr>
            <a:spLocks noGrp="1" noRot="1" noChangeAspect="1" noChangeArrowheads="1" noTextEdit="1"/>
          </p:cNvSpPr>
          <p:nvPr>
            <p:ph type="sldImg"/>
          </p:nvPr>
        </p:nvSpPr>
        <p:spPr>
          <a:xfrm>
            <a:off x="1181100" y="696913"/>
            <a:ext cx="4648200" cy="3486150"/>
          </a:xfrm>
          <a:ln/>
        </p:spPr>
      </p:sp>
      <p:sp>
        <p:nvSpPr>
          <p:cNvPr id="181252" name="Rectangle 3"/>
          <p:cNvSpPr>
            <a:spLocks noGrp="1" noChangeArrowheads="1"/>
          </p:cNvSpPr>
          <p:nvPr>
            <p:ph type="body" idx="1"/>
          </p:nvPr>
        </p:nvSpPr>
        <p:spPr>
          <a:noFill/>
          <a:ln/>
        </p:spPr>
        <p:txBody>
          <a:bodyPr/>
          <a:lstStyle/>
          <a:p>
            <a:pPr eaLnBrk="1" hangingPunct="1"/>
            <a:r>
              <a:rPr lang="en-US" dirty="0" smtClean="0"/>
              <a:t>ONE TOWELETTE CAN TREAT SEVERAL OPTICS AT ONE TIME.  THEY DO NOT REMAIN MOIST ONCE</a:t>
            </a:r>
            <a:r>
              <a:rPr lang="en-US" baseline="0" dirty="0" smtClean="0"/>
              <a:t> OPENED.</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201738" y="387350"/>
            <a:ext cx="4587875" cy="3441700"/>
          </a:xfrm>
          <a:noFill/>
          <a:ln/>
        </p:spPr>
      </p:sp>
      <p:sp>
        <p:nvSpPr>
          <p:cNvPr id="188420" name="Rectangle 3"/>
          <p:cNvSpPr>
            <a:spLocks noGrp="1" noChangeArrowheads="1"/>
          </p:cNvSpPr>
          <p:nvPr>
            <p:ph type="body" idx="1"/>
          </p:nvPr>
        </p:nvSpPr>
        <p:spPr>
          <a:xfrm>
            <a:off x="157449" y="3950970"/>
            <a:ext cx="6695505" cy="5221266"/>
          </a:xfrm>
          <a:ln>
            <a:solidFill>
              <a:srgbClr val="000000"/>
            </a:solidFill>
          </a:ln>
        </p:spPr>
        <p:txBody>
          <a:bodyPr lIns="92421" tIns="46210" rIns="92421" bIns="46210">
            <a:normAutofit lnSpcReduction="10000"/>
          </a:bodyPr>
          <a:lstStyle/>
          <a:p>
            <a:pPr marL="296763" indent="-296763">
              <a:lnSpc>
                <a:spcPct val="80000"/>
              </a:lnSpc>
              <a:spcAft>
                <a:spcPts val="299"/>
              </a:spcAft>
              <a:defRPr/>
            </a:pPr>
            <a:r>
              <a:rPr lang="en-US" sz="1000" i="1" u="sng" dirty="0">
                <a:latin typeface="Arial" pitchFamily="34" charset="0"/>
                <a:cs typeface="Arial" pitchFamily="34" charset="0"/>
              </a:rPr>
              <a:t>Illustration of the spectrum showing where the TWS operates compared to other devices within the IR spectrum</a:t>
            </a:r>
            <a:endParaRPr lang="en-US" sz="1000" u="sng" dirty="0">
              <a:latin typeface="Arial" pitchFamily="34" charset="0"/>
              <a:cs typeface="Arial" pitchFamily="34" charset="0"/>
            </a:endParaRPr>
          </a:p>
          <a:p>
            <a:pPr marL="112317" indent="-112317">
              <a:spcAft>
                <a:spcPts val="299"/>
              </a:spcAft>
              <a:buFont typeface="Wingdings" pitchFamily="2" charset="2"/>
              <a:buChar char="Ø"/>
              <a:defRPr/>
            </a:pPr>
            <a:r>
              <a:rPr lang="en-US" sz="1000" b="1" dirty="0">
                <a:latin typeface="Arial" pitchFamily="34" charset="0"/>
                <a:cs typeface="Arial" pitchFamily="34" charset="0"/>
              </a:rPr>
              <a:t>TIR is electromagnetic energy in the optical band and consists of TIR, Visible and Ultraviolet (UV) radiation.  </a:t>
            </a:r>
          </a:p>
          <a:p>
            <a:pPr marL="273240" lvl="1" indent="-163945">
              <a:spcAft>
                <a:spcPts val="299"/>
              </a:spcAft>
              <a:defRPr/>
            </a:pPr>
            <a:r>
              <a:rPr lang="en-US" sz="1000" dirty="0">
                <a:latin typeface="Arial" pitchFamily="34" charset="0"/>
                <a:cs typeface="Arial" pitchFamily="34" charset="0"/>
              </a:rPr>
              <a:t>TIR is at the low frequency (longer wavelengths) end of this band, </a:t>
            </a:r>
          </a:p>
          <a:p>
            <a:pPr marL="273240" lvl="1" indent="-163945">
              <a:spcAft>
                <a:spcPts val="299"/>
              </a:spcAft>
              <a:defRPr/>
            </a:pPr>
            <a:r>
              <a:rPr lang="en-US" sz="1000" dirty="0">
                <a:latin typeface="Arial" pitchFamily="34" charset="0"/>
                <a:cs typeface="Arial" pitchFamily="34" charset="0"/>
              </a:rPr>
              <a:t>UV is at the high frequency end and </a:t>
            </a:r>
          </a:p>
          <a:p>
            <a:pPr marL="273240" lvl="1" indent="-163945">
              <a:spcAft>
                <a:spcPts val="299"/>
              </a:spcAft>
              <a:defRPr/>
            </a:pPr>
            <a:r>
              <a:rPr lang="en-US" sz="1000" dirty="0">
                <a:latin typeface="Arial" pitchFamily="34" charset="0"/>
                <a:cs typeface="Arial" pitchFamily="34" charset="0"/>
              </a:rPr>
              <a:t>Visible in the middle. Unaided, our eyes can only sense a small part of optical spectrum and cannot see TIR</a:t>
            </a:r>
          </a:p>
          <a:p>
            <a:pPr marL="112317" indent="-112317">
              <a:spcAft>
                <a:spcPts val="299"/>
              </a:spcAft>
              <a:buFont typeface="Wingdings" pitchFamily="2" charset="2"/>
              <a:buChar char="Ø"/>
              <a:defRPr/>
            </a:pPr>
            <a:r>
              <a:rPr lang="en-US" sz="1000" b="1" dirty="0">
                <a:latin typeface="Arial" pitchFamily="34" charset="0"/>
                <a:cs typeface="Arial" pitchFamily="34" charset="0"/>
              </a:rPr>
              <a:t>Each different frequency of light represents a different color. </a:t>
            </a:r>
          </a:p>
          <a:p>
            <a:pPr marL="273240" lvl="1" indent="-163945">
              <a:spcAft>
                <a:spcPts val="299"/>
              </a:spcAft>
              <a:defRPr/>
            </a:pPr>
            <a:r>
              <a:rPr lang="en-US" sz="1000" dirty="0">
                <a:latin typeface="Arial" pitchFamily="34" charset="0"/>
                <a:cs typeface="Arial" pitchFamily="34" charset="0"/>
              </a:rPr>
              <a:t>Infrared light energy is past the visible red that humans can detect (red to violet)</a:t>
            </a:r>
          </a:p>
          <a:p>
            <a:pPr marL="273240" lvl="1" indent="-163945">
              <a:spcAft>
                <a:spcPts val="299"/>
              </a:spcAft>
              <a:defRPr/>
            </a:pPr>
            <a:r>
              <a:rPr lang="en-US" sz="1000" dirty="0">
                <a:latin typeface="Arial" pitchFamily="34" charset="0"/>
                <a:cs typeface="Arial" pitchFamily="34" charset="0"/>
              </a:rPr>
              <a:t>Different frequencies or wavelengths of light interact with matter differently. Different colors of visible light react with matter differently. (i.e. leaves reflect green wavelengths very well while absorbing other colors, making leaves appear green to the human eye.)</a:t>
            </a:r>
          </a:p>
          <a:p>
            <a:pPr marL="273240" lvl="1" indent="-163945">
              <a:spcAft>
                <a:spcPts val="299"/>
              </a:spcAft>
              <a:defRPr/>
            </a:pPr>
            <a:r>
              <a:rPr lang="en-US" sz="1000" dirty="0">
                <a:latin typeface="Arial" pitchFamily="34" charset="0"/>
                <a:cs typeface="Arial" pitchFamily="34" charset="0"/>
              </a:rPr>
              <a:t>TIR band contains more frequencies (colors) than the visible.  Each of these colors interact with matter differently.  </a:t>
            </a:r>
          </a:p>
          <a:p>
            <a:pPr marL="273240" lvl="1" indent="-163945">
              <a:spcAft>
                <a:spcPts val="299"/>
              </a:spcAft>
              <a:defRPr/>
            </a:pPr>
            <a:r>
              <a:rPr lang="en-US" sz="1000" dirty="0">
                <a:latin typeface="Arial" pitchFamily="34" charset="0"/>
                <a:cs typeface="Arial" pitchFamily="34" charset="0"/>
              </a:rPr>
              <a:t>The TIR spectrum is broken into sub bands based upon some of these differing characteristics.  The current TWS is sensitive between 7.5-14µm in the far IR, known as the thermal infrared.  </a:t>
            </a:r>
          </a:p>
          <a:p>
            <a:pPr marL="273240" lvl="1" indent="-163945">
              <a:spcAft>
                <a:spcPts val="299"/>
              </a:spcAft>
              <a:defRPr/>
            </a:pPr>
            <a:r>
              <a:rPr lang="en-US" sz="1000" dirty="0">
                <a:latin typeface="Arial" pitchFamily="34" charset="0"/>
                <a:cs typeface="Arial" pitchFamily="34" charset="0"/>
              </a:rPr>
              <a:t>I2 (Image Intensification, or “I-squared”) devices (e.g. Night Vision Goggles) are sensitive in NEAR IR band.  </a:t>
            </a:r>
          </a:p>
          <a:p>
            <a:pPr marL="273240" lvl="1" indent="-163945">
              <a:spcAft>
                <a:spcPts val="299"/>
              </a:spcAft>
              <a:defRPr/>
            </a:pPr>
            <a:r>
              <a:rPr lang="en-US" sz="1000" dirty="0">
                <a:latin typeface="Arial" pitchFamily="34" charset="0"/>
                <a:cs typeface="Arial" pitchFamily="34" charset="0"/>
              </a:rPr>
              <a:t>I2 devices cannot see TIR and </a:t>
            </a:r>
            <a:r>
              <a:rPr lang="en-US" sz="1000" b="1" u="sng" dirty="0">
                <a:latin typeface="Arial" pitchFamily="34" charset="0"/>
                <a:cs typeface="Arial" pitchFamily="34" charset="0"/>
              </a:rPr>
              <a:t>Thermal Sights cannot detect aiming lasers</a:t>
            </a:r>
            <a:r>
              <a:rPr lang="en-US" sz="1000" dirty="0">
                <a:latin typeface="Arial" pitchFamily="34" charset="0"/>
                <a:cs typeface="Arial" pitchFamily="34" charset="0"/>
              </a:rPr>
              <a:t> (quiz question).  </a:t>
            </a:r>
          </a:p>
          <a:p>
            <a:pPr marL="112317" indent="-112317">
              <a:spcAft>
                <a:spcPts val="299"/>
              </a:spcAft>
              <a:buFont typeface="Wingdings" pitchFamily="2" charset="2"/>
              <a:buChar char="Ø"/>
              <a:defRPr/>
            </a:pPr>
            <a:r>
              <a:rPr lang="en-US" sz="1000" b="1" dirty="0">
                <a:latin typeface="Arial" pitchFamily="34" charset="0"/>
                <a:cs typeface="Arial" pitchFamily="34" charset="0"/>
              </a:rPr>
              <a:t>In the TIR, the majority of the light we use to form an image is directly radiated or emitted from those objects.   </a:t>
            </a:r>
          </a:p>
          <a:p>
            <a:pPr marL="273240" lvl="1" indent="-163945">
              <a:spcAft>
                <a:spcPts val="299"/>
              </a:spcAft>
              <a:defRPr/>
            </a:pPr>
            <a:r>
              <a:rPr lang="en-US" sz="1000" dirty="0">
                <a:latin typeface="Arial" pitchFamily="34" charset="0"/>
                <a:cs typeface="Arial" pitchFamily="34" charset="0"/>
              </a:rPr>
              <a:t>Basically “glowing” in the infrared. </a:t>
            </a:r>
          </a:p>
          <a:p>
            <a:pPr marL="273240" lvl="1" indent="-163945">
              <a:spcAft>
                <a:spcPts val="299"/>
              </a:spcAft>
              <a:defRPr/>
            </a:pPr>
            <a:r>
              <a:rPr lang="en-US" sz="1000" dirty="0">
                <a:latin typeface="Arial" pitchFamily="34" charset="0"/>
                <a:cs typeface="Arial" pitchFamily="34" charset="0"/>
              </a:rPr>
              <a:t>In the visible spectrum the light we see is primarily reflected.  We need light from an external source such as the sun or a light bulb in order to form images</a:t>
            </a:r>
          </a:p>
          <a:p>
            <a:pPr marL="273240" lvl="1" indent="-163945">
              <a:spcAft>
                <a:spcPts val="299"/>
              </a:spcAft>
              <a:defRPr/>
            </a:pPr>
            <a:r>
              <a:rPr lang="en-US" sz="1000" dirty="0">
                <a:latin typeface="Arial" pitchFamily="34" charset="0"/>
                <a:cs typeface="Arial" pitchFamily="34" charset="0"/>
              </a:rPr>
              <a:t>In the TIR, no external light source is required and can form TIR images in complete darkness. </a:t>
            </a:r>
          </a:p>
          <a:p>
            <a:pPr marL="273240" lvl="1" indent="-163945">
              <a:spcAft>
                <a:spcPts val="299"/>
              </a:spcAft>
              <a:defRPr/>
            </a:pPr>
            <a:r>
              <a:rPr lang="en-US" sz="1000" dirty="0">
                <a:latin typeface="Arial" pitchFamily="34" charset="0"/>
                <a:cs typeface="Arial" pitchFamily="34" charset="0"/>
              </a:rPr>
              <a:t>No need exists to transmit or radiate anything, (which might give our position away to an enemy), to illuminate the target. </a:t>
            </a:r>
          </a:p>
          <a:p>
            <a:pPr marL="273240" lvl="1" indent="-163945">
              <a:spcAft>
                <a:spcPts val="299"/>
              </a:spcAft>
              <a:defRPr/>
            </a:pPr>
            <a:r>
              <a:rPr lang="en-US" sz="1000" dirty="0">
                <a:latin typeface="Arial" pitchFamily="34" charset="0"/>
                <a:cs typeface="Arial" pitchFamily="34" charset="0"/>
              </a:rPr>
              <a:t>I2 devices rely primarily on reflected light and require some ambient light or a source of active illumination.</a:t>
            </a:r>
          </a:p>
          <a:p>
            <a:pPr marL="273240" lvl="1" indent="-163945">
              <a:spcAft>
                <a:spcPts val="299"/>
              </a:spcAft>
              <a:defRPr/>
            </a:pPr>
            <a:r>
              <a:rPr lang="en-US" sz="1000" dirty="0">
                <a:latin typeface="Arial" pitchFamily="34" charset="0"/>
                <a:cs typeface="Arial" pitchFamily="34" charset="0"/>
              </a:rPr>
              <a:t>Earlier TISs (AN/PAS-13(V), -13A(V) and -13B(V) operate in the 3–5 µm, in the Mid IR.  In some circumstances, these earlier systems can see through glass.</a:t>
            </a:r>
          </a:p>
          <a:p>
            <a:pPr marL="273240" lvl="1" indent="-163945">
              <a:spcAft>
                <a:spcPts val="299"/>
              </a:spcAft>
              <a:defRPr/>
            </a:pPr>
            <a:r>
              <a:rPr lang="en-US" sz="1000" dirty="0">
                <a:latin typeface="Arial" pitchFamily="34" charset="0"/>
                <a:cs typeface="Arial" pitchFamily="34" charset="0"/>
              </a:rPr>
              <a:t>Current TISs (AN/PAS-13C through  AN/PAS-13G) operate in the 8-12 µm, in the Far IR.  Systems cannot see through glass, but are much smaller, lighter, use less power and have better performance through battlefield obscurants.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E0E710BD-3A97-4661-8B2C-E48952BA1280}" type="slidenum">
              <a:rPr lang="en-US" smtClean="0"/>
              <a:pPr/>
              <a:t>66</a:t>
            </a:fld>
            <a:endParaRPr lang="en-US" dirty="0" smtClean="0"/>
          </a:p>
        </p:txBody>
      </p:sp>
      <p:sp>
        <p:nvSpPr>
          <p:cNvPr id="182275" name="Rectangle 2"/>
          <p:cNvSpPr>
            <a:spLocks noGrp="1" noRot="1" noChangeAspect="1" noChangeArrowheads="1" noTextEdit="1"/>
          </p:cNvSpPr>
          <p:nvPr>
            <p:ph type="sldImg"/>
          </p:nvPr>
        </p:nvSpPr>
        <p:spPr>
          <a:xfrm>
            <a:off x="1181100" y="696913"/>
            <a:ext cx="4648200" cy="3486150"/>
          </a:xfrm>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7522C66-0575-4218-9AC2-BC8F9FCD9292}" type="slidenum">
              <a:rPr lang="en-US" smtClean="0"/>
              <a:pPr/>
              <a:t>67</a:t>
            </a:fld>
            <a:endParaRPr lang="en-US" dirty="0" smtClean="0"/>
          </a:p>
        </p:txBody>
      </p:sp>
      <p:sp>
        <p:nvSpPr>
          <p:cNvPr id="183299" name="Rectangle 2"/>
          <p:cNvSpPr>
            <a:spLocks noGrp="1" noRot="1" noChangeAspect="1" noChangeArrowheads="1" noTextEdit="1"/>
          </p:cNvSpPr>
          <p:nvPr>
            <p:ph type="sldImg"/>
          </p:nvPr>
        </p:nvSpPr>
        <p:spPr>
          <a:xfrm>
            <a:off x="1181100" y="696913"/>
            <a:ext cx="4648200" cy="3486150"/>
          </a:xfrm>
          <a:ln/>
        </p:spPr>
      </p:sp>
      <p:sp>
        <p:nvSpPr>
          <p:cNvPr id="183300" name="Rectangle 3"/>
          <p:cNvSpPr>
            <a:spLocks noGrp="1" noChangeArrowheads="1"/>
          </p:cNvSpPr>
          <p:nvPr>
            <p:ph type="body" idx="1"/>
          </p:nvPr>
        </p:nvSpPr>
        <p:spPr>
          <a:noFill/>
          <a:ln/>
        </p:spPr>
        <p:txBody>
          <a:bodyPr/>
          <a:lstStyle/>
          <a:p>
            <a:pPr eaLnBrk="1" hangingPunct="1"/>
            <a:r>
              <a:rPr lang="en-US" dirty="0" smtClean="0"/>
              <a:t>Possibly demonstrate by leaving lens cap on and room lights off.</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24076498-589C-47AC-932F-98BA9386F114}" type="slidenum">
              <a:rPr lang="en-US" smtClean="0"/>
              <a:pPr/>
              <a:t>68</a:t>
            </a:fld>
            <a:endParaRPr lang="en-US" dirty="0" smtClean="0"/>
          </a:p>
        </p:txBody>
      </p:sp>
      <p:sp>
        <p:nvSpPr>
          <p:cNvPr id="184323" name="Rectangle 2"/>
          <p:cNvSpPr>
            <a:spLocks noGrp="1" noRot="1" noChangeAspect="1" noChangeArrowheads="1" noTextEdit="1"/>
          </p:cNvSpPr>
          <p:nvPr>
            <p:ph type="sldImg"/>
          </p:nvPr>
        </p:nvSpPr>
        <p:spPr>
          <a:xfrm>
            <a:off x="1181100" y="696913"/>
            <a:ext cx="4648200" cy="3486150"/>
          </a:xfrm>
          <a:ln/>
        </p:spPr>
      </p:sp>
      <p:sp>
        <p:nvSpPr>
          <p:cNvPr id="184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74AA1453-6921-4069-B1EB-5F27795AEC0B}" type="slidenum">
              <a:rPr lang="en-US" smtClean="0"/>
              <a:pPr/>
              <a:t>69</a:t>
            </a:fld>
            <a:endParaRPr lang="en-US" dirty="0" smtClean="0"/>
          </a:p>
        </p:txBody>
      </p:sp>
      <p:sp>
        <p:nvSpPr>
          <p:cNvPr id="185347" name="Rectangle 2"/>
          <p:cNvSpPr>
            <a:spLocks noGrp="1" noRot="1" noChangeAspect="1" noChangeArrowheads="1" noTextEdit="1"/>
          </p:cNvSpPr>
          <p:nvPr>
            <p:ph type="sldImg"/>
          </p:nvPr>
        </p:nvSpPr>
        <p:spPr>
          <a:xfrm>
            <a:off x="1181100" y="696913"/>
            <a:ext cx="4648200" cy="3486150"/>
          </a:xfrm>
          <a:ln/>
        </p:spPr>
      </p:sp>
      <p:sp>
        <p:nvSpPr>
          <p:cNvPr id="185348" name="Rectangle 3"/>
          <p:cNvSpPr>
            <a:spLocks noGrp="1" noChangeArrowheads="1"/>
          </p:cNvSpPr>
          <p:nvPr>
            <p:ph type="body" idx="1"/>
          </p:nvPr>
        </p:nvSpPr>
        <p:spPr>
          <a:noFill/>
          <a:ln/>
        </p:spPr>
        <p:txBody>
          <a:bodyPr/>
          <a:lstStyle/>
          <a:p>
            <a:pPr eaLnBrk="1" hangingPunct="1"/>
            <a:r>
              <a:rPr lang="en-US" dirty="0" smtClean="0"/>
              <a:t>All though there is no halo in thermal mode there is less detail in the back ground due to the brightness</a:t>
            </a:r>
            <a:r>
              <a:rPr lang="en-US" baseline="0" dirty="0" smtClean="0"/>
              <a:t> level.</a:t>
            </a:r>
          </a:p>
          <a:p>
            <a:pPr eaLnBrk="1" hangingPunct="1"/>
            <a:r>
              <a:rPr lang="en-US" baseline="0" dirty="0" smtClean="0"/>
              <a:t>Notice how the image is effected by the windows.  Reflecting, blocking, and passing the image.</a:t>
            </a: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ELO 5 - Operations in Adverse Conditions</a:t>
            </a:r>
          </a:p>
          <a:p>
            <a:endParaRPr lang="en-US" dirty="0" smtClean="0"/>
          </a:p>
          <a:p>
            <a:r>
              <a:rPr lang="en-US" dirty="0" smtClean="0"/>
              <a:t>Instructional</a:t>
            </a:r>
            <a:r>
              <a:rPr lang="en-US" baseline="0" dirty="0" smtClean="0"/>
              <a:t> Lead in:  We’ve covered all the operations of the NVD now we’re going to move onto how to take care of your NVD in PMCS.</a:t>
            </a:r>
            <a:r>
              <a:rPr lang="en-US" dirty="0" smtClean="0"/>
              <a:t> </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71</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50C824F-BBE9-4977-ADB3-0A9305101BB9}" type="slidenum">
              <a:rPr lang="en-US" smtClean="0"/>
              <a:pPr/>
              <a:t>73</a:t>
            </a:fld>
            <a:endParaRPr lang="en-US" dirty="0" smtClean="0"/>
          </a:p>
        </p:txBody>
      </p:sp>
      <p:sp>
        <p:nvSpPr>
          <p:cNvPr id="203779" name="Rectangle 2"/>
          <p:cNvSpPr>
            <a:spLocks noGrp="1" noRot="1" noChangeAspect="1" noChangeArrowheads="1" noTextEdit="1"/>
          </p:cNvSpPr>
          <p:nvPr>
            <p:ph type="sldImg"/>
          </p:nvPr>
        </p:nvSpPr>
        <p:spPr>
          <a:xfrm>
            <a:off x="1181100" y="696913"/>
            <a:ext cx="4648200" cy="3486150"/>
          </a:xfrm>
          <a:ln/>
        </p:spPr>
      </p:sp>
      <p:sp>
        <p:nvSpPr>
          <p:cNvPr id="203780" name="Rectangle 3"/>
          <p:cNvSpPr>
            <a:spLocks noGrp="1" noChangeArrowheads="1"/>
          </p:cNvSpPr>
          <p:nvPr>
            <p:ph type="body" idx="1"/>
          </p:nvPr>
        </p:nvSpPr>
        <p:spPr>
          <a:noFill/>
          <a:ln/>
        </p:spPr>
        <p:txBody>
          <a:bodyPr/>
          <a:lstStyle/>
          <a:p>
            <a:pPr eaLnBrk="1" hangingPunct="1"/>
            <a:r>
              <a:rPr lang="en-US" dirty="0" smtClean="0"/>
              <a:t>Bright problems indicate future fatal problems with the tube (Emission points, edge glow)</a:t>
            </a:r>
          </a:p>
          <a:p>
            <a:pPr eaLnBrk="1" hangingPunct="1"/>
            <a:r>
              <a:rPr lang="en-US" dirty="0" smtClean="0"/>
              <a:t>Dark problems are a little more long term and can be ignored if they don’t grow.</a:t>
            </a:r>
          </a:p>
          <a:p>
            <a:pPr eaLnBrk="1" hangingPunct="1"/>
            <a:r>
              <a:rPr lang="en-US" dirty="0" smtClean="0"/>
              <a:t>Edge glow shading indicates tube failure,</a:t>
            </a:r>
            <a:r>
              <a:rPr lang="en-US" baseline="0" dirty="0" smtClean="0"/>
              <a:t> turn into maintenance ASAP. </a:t>
            </a:r>
            <a:endParaRPr lang="en-US" dirty="0" smtClean="0"/>
          </a:p>
          <a:p>
            <a:pPr eaLnBrk="1" hangingPunct="1"/>
            <a:r>
              <a:rPr lang="en-US" dirty="0" smtClean="0"/>
              <a:t>Fixed pattern or honeycomb</a:t>
            </a:r>
            <a:r>
              <a:rPr lang="en-US" baseline="0" dirty="0" smtClean="0"/>
              <a:t> is from the boundaries between the fiber optic bundles used to multiply incoming light, this is normal.</a:t>
            </a:r>
          </a:p>
          <a:p>
            <a:pPr eaLnBrk="1" hangingPunct="1"/>
            <a:r>
              <a:rPr lang="en-US" baseline="0" dirty="0" smtClean="0"/>
              <a:t>Chicken wire is from broken fibers  in the tube fiber optic screen, no action required unless you can’t complete your mission.</a:t>
            </a:r>
            <a:endParaRPr lang="en-US" dirty="0" smtClean="0"/>
          </a:p>
        </p:txBody>
      </p:sp>
      <p:graphicFrame>
        <p:nvGraphicFramePr>
          <p:cNvPr id="217276" name="Group 188"/>
          <p:cNvGraphicFramePr>
            <a:graphicFrameLocks noGrp="1"/>
          </p:cNvGraphicFramePr>
          <p:nvPr/>
        </p:nvGraphicFramePr>
        <p:xfrm>
          <a:off x="354013" y="5644920"/>
          <a:ext cx="6237287" cy="1327680"/>
        </p:xfrm>
        <a:graphic>
          <a:graphicData uri="http://schemas.openxmlformats.org/drawingml/2006/table">
            <a:tbl>
              <a:tblPr/>
              <a:tblGrid>
                <a:gridCol w="1336675"/>
                <a:gridCol w="1384300"/>
                <a:gridCol w="1671637"/>
                <a:gridCol w="1844674"/>
              </a:tblGrid>
              <a:tr h="649565">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Size of spots</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25513" rtl="0" eaLnBrk="0" fontAlgn="base" latinLnBrk="0" hangingPunct="0">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(inches)</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Number of spots within 0.19 inch</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25513" rtl="0" eaLnBrk="0" fontAlgn="base" latinLnBrk="0" hangingPunct="0">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diameter circle</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Number of spots within annulus bounded by </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25513" rtl="0" eaLnBrk="0" fontAlgn="base" latinLnBrk="0" hangingPunct="0">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2 circles 0.19 and </a:t>
                      </a: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25513" rtl="0" eaLnBrk="0" fontAlgn="base" latinLnBrk="0" hangingPunct="0">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0.51 inch diameter</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Number of spots within annulus bounded by circles 0.51 inch diameter and total screen diameter</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227">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0.009 or larger</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227">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0.006 to 0.009</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227">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0.003 to 0.006</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0</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25513" rtl="0" eaLnBrk="1" fontAlgn="base" latinLnBrk="0" hangingPunct="1">
                        <a:lnSpc>
                          <a:spcPct val="100000"/>
                        </a:lnSpc>
                        <a:spcBef>
                          <a:spcPct val="0"/>
                        </a:spcBef>
                        <a:spcAft>
                          <a:spcPct val="0"/>
                        </a:spcAft>
                        <a:buClrTx/>
                        <a:buSzTx/>
                        <a:buFontTx/>
                        <a:buNone/>
                        <a:tabLst>
                          <a:tab pos="-925513" algn="l"/>
                          <a:tab pos="-461963" algn="l"/>
                          <a:tab pos="0" algn="l"/>
                          <a:tab pos="388938" algn="l"/>
                          <a:tab pos="693738" algn="l"/>
                          <a:tab pos="1157288" algn="l"/>
                          <a:tab pos="2776538" algn="l"/>
                          <a:tab pos="3008313" algn="l"/>
                          <a:tab pos="4627563" algn="l"/>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532" marR="92532" marT="45890" marB="45890"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64E4A435-B6FE-4725-93E2-14ACC56FF966}" type="slidenum">
              <a:rPr lang="en-US" smtClean="0"/>
              <a:pPr/>
              <a:t>74</a:t>
            </a:fld>
            <a:endParaRPr lang="en-US" dirty="0" smtClean="0"/>
          </a:p>
        </p:txBody>
      </p:sp>
      <p:sp>
        <p:nvSpPr>
          <p:cNvPr id="205827" name="Rectangle 2"/>
          <p:cNvSpPr>
            <a:spLocks noGrp="1" noRot="1" noChangeAspect="1" noChangeArrowheads="1" noTextEdit="1"/>
          </p:cNvSpPr>
          <p:nvPr>
            <p:ph type="sldImg"/>
          </p:nvPr>
        </p:nvSpPr>
        <p:spPr>
          <a:xfrm>
            <a:off x="1181100" y="696913"/>
            <a:ext cx="4648200" cy="3486150"/>
          </a:xfrm>
          <a:ln/>
        </p:spPr>
      </p:sp>
      <p:sp>
        <p:nvSpPr>
          <p:cNvPr id="2058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26F2B4-CD60-426E-80DD-7706D5E1F176}" type="slidenum">
              <a:rPr lang="en-US" smtClean="0"/>
              <a:pPr/>
              <a:t>75</a:t>
            </a:fld>
            <a:endParaRPr lang="en-US" dirty="0" smtClean="0"/>
          </a:p>
        </p:txBody>
      </p:sp>
      <p:sp>
        <p:nvSpPr>
          <p:cNvPr id="206851" name="Rectangle 2"/>
          <p:cNvSpPr>
            <a:spLocks noGrp="1" noRot="1" noChangeAspect="1" noChangeArrowheads="1" noTextEdit="1"/>
          </p:cNvSpPr>
          <p:nvPr>
            <p:ph type="sldImg"/>
          </p:nvPr>
        </p:nvSpPr>
        <p:spPr>
          <a:xfrm>
            <a:off x="1181100" y="696913"/>
            <a:ext cx="4648200" cy="3486150"/>
          </a:xfrm>
          <a:ln/>
        </p:spPr>
      </p:sp>
      <p:sp>
        <p:nvSpPr>
          <p:cNvPr id="2068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Turn on both Thermal &amp; I</a:t>
            </a:r>
            <a:r>
              <a:rPr lang="en-US" baseline="30000" dirty="0" smtClean="0"/>
              <a:t>2</a:t>
            </a:r>
          </a:p>
          <a:p>
            <a:r>
              <a:rPr lang="en-US" baseline="0" dirty="0" smtClean="0"/>
              <a:t>I</a:t>
            </a:r>
            <a:r>
              <a:rPr lang="en-US" baseline="30000" dirty="0" smtClean="0"/>
              <a:t>2</a:t>
            </a:r>
            <a:r>
              <a:rPr lang="en-US" baseline="0" dirty="0" smtClean="0"/>
              <a:t> is always correct.  Thermal is adjusted to overlay I</a:t>
            </a:r>
            <a:r>
              <a:rPr lang="en-US" baseline="30000" dirty="0" smtClean="0"/>
              <a:t>2</a:t>
            </a:r>
            <a:r>
              <a:rPr lang="en-US" baseline="0" dirty="0" smtClean="0"/>
              <a:t>.  Should not be more than ½ a head off at 45 meter (worse case).</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76</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Loosen the cross-tip screws</a:t>
            </a:r>
          </a:p>
          <a:p>
            <a:r>
              <a:rPr lang="en-US" dirty="0" smtClean="0"/>
              <a:t>Press the bracket over the center rear of the helmet brim with the mount facing</a:t>
            </a:r>
            <a:r>
              <a:rPr lang="en-US" baseline="0" dirty="0" smtClean="0"/>
              <a:t> out.</a:t>
            </a:r>
          </a:p>
          <a:p>
            <a:r>
              <a:rPr lang="en-US" baseline="0" dirty="0" smtClean="0"/>
              <a:t>Keeping pressure on the center of the bracket to hold it in contact with the brim, tighten the screws</a:t>
            </a:r>
          </a:p>
          <a:p>
            <a:r>
              <a:rPr lang="en-US" baseline="0" dirty="0" smtClean="0"/>
              <a:t>Gently rock the bracket to ensure it is tight</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78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603375" y="77788"/>
            <a:ext cx="3792538" cy="2846387"/>
          </a:xfrm>
          <a:noFill/>
          <a:ln/>
        </p:spPr>
      </p:sp>
      <p:sp>
        <p:nvSpPr>
          <p:cNvPr id="44035" name="Notes Placeholder 2"/>
          <p:cNvSpPr>
            <a:spLocks noGrp="1"/>
          </p:cNvSpPr>
          <p:nvPr>
            <p:ph type="body" idx="1"/>
          </p:nvPr>
        </p:nvSpPr>
        <p:spPr>
          <a:xfrm>
            <a:off x="378511" y="2906718"/>
            <a:ext cx="6367886" cy="6122252"/>
          </a:xfrm>
          <a:ln>
            <a:solidFill>
              <a:srgbClr val="000000"/>
            </a:solidFill>
          </a:ln>
        </p:spPr>
        <p:txBody>
          <a:bodyPr lIns="92421" tIns="46210" rIns="92421" bIns="46210">
            <a:normAutofit lnSpcReduction="10000"/>
          </a:bodyPr>
          <a:lstStyle/>
          <a:p>
            <a:pPr marL="112317" indent="-112317">
              <a:spcAft>
                <a:spcPts val="299"/>
              </a:spcAft>
              <a:buFont typeface="Wingdings" pitchFamily="2" charset="2"/>
              <a:buChar char="Ø"/>
              <a:defRPr/>
            </a:pPr>
            <a:r>
              <a:rPr lang="en-US" sz="1000" b="1" dirty="0">
                <a:latin typeface="Arial" pitchFamily="34" charset="0"/>
                <a:cs typeface="Arial" pitchFamily="34" charset="0"/>
              </a:rPr>
              <a:t>Absolute Zero.  </a:t>
            </a:r>
          </a:p>
          <a:p>
            <a:pPr marL="273240" lvl="1" indent="-163945">
              <a:spcAft>
                <a:spcPts val="299"/>
              </a:spcAft>
              <a:defRPr/>
            </a:pPr>
            <a:r>
              <a:rPr lang="en-US" sz="1000" dirty="0">
                <a:latin typeface="Arial" pitchFamily="34" charset="0"/>
                <a:cs typeface="Arial" pitchFamily="34" charset="0"/>
              </a:rPr>
              <a:t>Everything above absolute zero (i.e. everything on Earth) emits Thermal light.   </a:t>
            </a:r>
          </a:p>
          <a:p>
            <a:pPr marL="273240" lvl="1" indent="-163945">
              <a:spcAft>
                <a:spcPts val="299"/>
              </a:spcAft>
              <a:defRPr/>
            </a:pPr>
            <a:r>
              <a:rPr lang="en-US" sz="1000" dirty="0">
                <a:latin typeface="Arial" pitchFamily="34" charset="0"/>
                <a:cs typeface="Arial" pitchFamily="34" charset="0"/>
              </a:rPr>
              <a:t>Absolute zero (-459.6 degrees Fahrenheit) is the theoretical temperature at which no energy is emitted and molecular motion virtually stops.</a:t>
            </a:r>
          </a:p>
          <a:p>
            <a:pPr marL="273240" lvl="1" indent="-163945">
              <a:spcAft>
                <a:spcPts val="299"/>
              </a:spcAft>
              <a:defRPr/>
            </a:pPr>
            <a:r>
              <a:rPr lang="en-US" sz="1000" dirty="0">
                <a:latin typeface="Arial" pitchFamily="34" charset="0"/>
                <a:cs typeface="Arial" pitchFamily="34" charset="0"/>
              </a:rPr>
              <a:t>Even if an object has a temperature of -40ºC, it is still considered hot compared to absolute zero</a:t>
            </a:r>
          </a:p>
          <a:p>
            <a:pPr marL="112317" lvl="1" indent="-112317">
              <a:spcAft>
                <a:spcPts val="299"/>
              </a:spcAft>
              <a:buFont typeface="Wingdings" pitchFamily="2" charset="2"/>
              <a:buChar char="Ø"/>
              <a:defRPr/>
            </a:pPr>
            <a:r>
              <a:rPr lang="en-US" sz="1000" b="1" dirty="0">
                <a:latin typeface="Arial" pitchFamily="34" charset="0"/>
                <a:cs typeface="Arial" pitchFamily="34" charset="0"/>
              </a:rPr>
              <a:t> Exposure: </a:t>
            </a:r>
            <a:r>
              <a:rPr lang="en-US" sz="1000" dirty="0">
                <a:latin typeface="Arial" pitchFamily="34" charset="0"/>
                <a:cs typeface="Arial" pitchFamily="34" charset="0"/>
              </a:rPr>
              <a:t>There are three types of exposure; radiation, conduction and convection.</a:t>
            </a:r>
          </a:p>
          <a:p>
            <a:pPr marL="491834" lvl="1" indent="-218592">
              <a:spcAft>
                <a:spcPts val="299"/>
              </a:spcAft>
              <a:buFont typeface="+mj-lt"/>
              <a:buAutoNum type="arabicParenR"/>
              <a:defRPr/>
            </a:pPr>
            <a:r>
              <a:rPr lang="en-US" sz="1000" u="sng" dirty="0">
                <a:latin typeface="Arial" pitchFamily="34" charset="0"/>
                <a:cs typeface="Arial" pitchFamily="34" charset="0"/>
              </a:rPr>
              <a:t>Radiation</a:t>
            </a:r>
            <a:r>
              <a:rPr lang="en-US" sz="1000" dirty="0">
                <a:latin typeface="Arial" pitchFamily="34" charset="0"/>
                <a:cs typeface="Arial" pitchFamily="34" charset="0"/>
              </a:rPr>
              <a:t> such as heat from the Sun or the heat from human beings/animals </a:t>
            </a:r>
          </a:p>
          <a:p>
            <a:pPr marL="491834" lvl="1" indent="-218592">
              <a:spcAft>
                <a:spcPts val="299"/>
              </a:spcAft>
              <a:buFont typeface="+mj-lt"/>
              <a:buAutoNum type="arabicParenR"/>
              <a:defRPr/>
            </a:pPr>
            <a:r>
              <a:rPr lang="en-US" sz="1000" u="sng" dirty="0">
                <a:latin typeface="Arial" pitchFamily="34" charset="0"/>
                <a:cs typeface="Arial" pitchFamily="34" charset="0"/>
              </a:rPr>
              <a:t>Conduction</a:t>
            </a:r>
            <a:r>
              <a:rPr lang="en-US" sz="1000" dirty="0">
                <a:latin typeface="Arial" pitchFamily="34" charset="0"/>
                <a:cs typeface="Arial" pitchFamily="34" charset="0"/>
              </a:rPr>
              <a:t> such as heat from the earths core or friction from man made machinery</a:t>
            </a:r>
          </a:p>
          <a:p>
            <a:pPr marL="491834" lvl="1" indent="-218592">
              <a:spcAft>
                <a:spcPts val="299"/>
              </a:spcAft>
              <a:buFont typeface="+mj-lt"/>
              <a:buAutoNum type="arabicParenR"/>
              <a:defRPr/>
            </a:pPr>
            <a:r>
              <a:rPr lang="en-US" sz="1000" u="sng" dirty="0">
                <a:latin typeface="Arial" pitchFamily="34" charset="0"/>
                <a:cs typeface="Arial" pitchFamily="34" charset="0"/>
              </a:rPr>
              <a:t>Convection</a:t>
            </a:r>
            <a:r>
              <a:rPr lang="en-US" sz="1000" dirty="0">
                <a:latin typeface="Arial" pitchFamily="34" charset="0"/>
                <a:cs typeface="Arial" pitchFamily="34" charset="0"/>
              </a:rPr>
              <a:t> such as heat differences from blowing wind (i.e. a convection oven)</a:t>
            </a:r>
          </a:p>
          <a:p>
            <a:pPr marL="112317" lvl="1" indent="-112317">
              <a:spcAft>
                <a:spcPts val="299"/>
              </a:spcAft>
              <a:buFont typeface="Wingdings" pitchFamily="2" charset="2"/>
              <a:buChar char="Ø"/>
              <a:defRPr/>
            </a:pPr>
            <a:r>
              <a:rPr lang="en-US" sz="1000" b="1" dirty="0">
                <a:latin typeface="Arial" pitchFamily="34" charset="0"/>
                <a:cs typeface="Arial" pitchFamily="34" charset="0"/>
              </a:rPr>
              <a:t>Absorption: </a:t>
            </a:r>
            <a:r>
              <a:rPr lang="en-US" sz="1000" dirty="0">
                <a:latin typeface="Arial" pitchFamily="34" charset="0"/>
                <a:cs typeface="Arial" pitchFamily="34" charset="0"/>
              </a:rPr>
              <a:t>The more exposure an object has to radiation, conduction or convection, the more energy it will absorb.</a:t>
            </a:r>
          </a:p>
          <a:p>
            <a:pPr marL="437184" lvl="2" indent="-163945">
              <a:spcAft>
                <a:spcPts val="299"/>
              </a:spcAft>
              <a:buFontTx/>
              <a:buChar char="–"/>
              <a:defRPr/>
            </a:pPr>
            <a:r>
              <a:rPr lang="en-US" sz="1000" dirty="0">
                <a:latin typeface="Arial" pitchFamily="34" charset="0"/>
                <a:cs typeface="Arial" pitchFamily="34" charset="0"/>
              </a:rPr>
              <a:t>Two o</a:t>
            </a:r>
            <a:r>
              <a:rPr lang="en-US" sz="1000" dirty="0">
                <a:cs typeface="Arial" charset="0"/>
              </a:rPr>
              <a:t>bjects with the same amount of exposure may absorb energy very differently and have very different thermal signatures</a:t>
            </a:r>
          </a:p>
          <a:p>
            <a:pPr marL="437184" lvl="2" indent="-163945">
              <a:spcAft>
                <a:spcPts val="299"/>
              </a:spcAft>
              <a:buFontTx/>
              <a:buChar char="–"/>
              <a:defRPr/>
            </a:pPr>
            <a:r>
              <a:rPr lang="en-US" sz="1000" dirty="0">
                <a:cs typeface="Arial" charset="0"/>
              </a:rPr>
              <a:t>Some objects absorb energy well/fast, while other objects reflect energy and absorb energy poorly/slowly</a:t>
            </a:r>
          </a:p>
          <a:p>
            <a:pPr marL="437184" lvl="2" indent="-163945">
              <a:spcAft>
                <a:spcPts val="299"/>
              </a:spcAft>
              <a:buFontTx/>
              <a:buChar char="–"/>
              <a:defRPr/>
            </a:pPr>
            <a:r>
              <a:rPr lang="en-US" sz="1000" dirty="0">
                <a:cs typeface="Arial" charset="0"/>
              </a:rPr>
              <a:t>Amount of energy an object absorbs is completely dependent upon the amount of exposure and the objects absorption characteristics</a:t>
            </a:r>
          </a:p>
          <a:p>
            <a:pPr marL="437184" lvl="2" indent="-163945">
              <a:spcAft>
                <a:spcPts val="299"/>
              </a:spcAft>
              <a:buFontTx/>
              <a:buChar char="–"/>
              <a:defRPr/>
            </a:pPr>
            <a:r>
              <a:rPr lang="en-US" sz="1000" dirty="0">
                <a:cs typeface="Arial" charset="0"/>
              </a:rPr>
              <a:t>Humans and animals generate their own heat, but they can also absorb energy through exposure to radiation, conduction and convection.  </a:t>
            </a:r>
          </a:p>
          <a:p>
            <a:pPr marL="437184" lvl="2" indent="-163945">
              <a:spcAft>
                <a:spcPts val="299"/>
              </a:spcAft>
              <a:buFontTx/>
              <a:buChar char="–"/>
              <a:defRPr/>
            </a:pPr>
            <a:r>
              <a:rPr lang="en-US" sz="1000" dirty="0">
                <a:cs typeface="Arial" charset="0"/>
              </a:rPr>
              <a:t>All materials that have been exposed to radiation, conduction or convection will absorb energy and then emit some of that energy based on their individual emissivity characteristics</a:t>
            </a:r>
          </a:p>
          <a:p>
            <a:pPr marL="112317" lvl="1" indent="-112317">
              <a:spcAft>
                <a:spcPts val="299"/>
              </a:spcAft>
              <a:buFont typeface="Wingdings" pitchFamily="2" charset="2"/>
              <a:buChar char="Ø"/>
              <a:defRPr/>
            </a:pPr>
            <a:r>
              <a:rPr lang="en-US" sz="1000" b="1" dirty="0">
                <a:latin typeface="Arial" pitchFamily="34" charset="0"/>
                <a:cs typeface="Arial" pitchFamily="34" charset="0"/>
              </a:rPr>
              <a:t>Emissivity: </a:t>
            </a:r>
            <a:r>
              <a:rPr lang="en-US" sz="1000" dirty="0">
                <a:latin typeface="Arial" pitchFamily="34" charset="0"/>
                <a:cs typeface="Arial" pitchFamily="34" charset="0"/>
              </a:rPr>
              <a:t>Rate that an object releases the energy that it absorbed while being exposed to radiation, conduction or convection</a:t>
            </a:r>
          </a:p>
          <a:p>
            <a:pPr marL="437184" lvl="2" indent="-163945">
              <a:spcAft>
                <a:spcPts val="299"/>
              </a:spcAft>
              <a:buFontTx/>
              <a:buChar char="–"/>
              <a:defRPr/>
            </a:pPr>
            <a:r>
              <a:rPr lang="en-US" sz="1000" dirty="0">
                <a:latin typeface="Arial" pitchFamily="34" charset="0"/>
                <a:cs typeface="Arial" pitchFamily="34" charset="0"/>
              </a:rPr>
              <a:t>Some materials </a:t>
            </a:r>
            <a:r>
              <a:rPr lang="en-US" sz="1000" b="1" dirty="0">
                <a:cs typeface="Arial" charset="0"/>
              </a:rPr>
              <a:t>absorb energy slowly and emit that energy very slowly</a:t>
            </a:r>
            <a:r>
              <a:rPr lang="en-US" sz="1000" dirty="0">
                <a:latin typeface="Arial" pitchFamily="34" charset="0"/>
                <a:cs typeface="Arial" pitchFamily="34" charset="0"/>
              </a:rPr>
              <a:t>.  These materials will generally absorb slowly and emit their energy for a long period of time during hours of limited exposure (nighttime).</a:t>
            </a:r>
          </a:p>
          <a:p>
            <a:pPr marL="437184" lvl="2" indent="-163945">
              <a:spcAft>
                <a:spcPts val="299"/>
              </a:spcAft>
              <a:buFontTx/>
              <a:buChar char="–"/>
              <a:defRPr/>
            </a:pPr>
            <a:r>
              <a:rPr lang="en-US" sz="1000" dirty="0">
                <a:cs typeface="Arial" charset="0"/>
              </a:rPr>
              <a:t>Some materials </a:t>
            </a:r>
            <a:r>
              <a:rPr lang="en-US" sz="1000" b="1" dirty="0">
                <a:cs typeface="Arial" charset="0"/>
              </a:rPr>
              <a:t>absorb energy quickly and emit that energy quickly</a:t>
            </a:r>
            <a:r>
              <a:rPr lang="en-US" sz="1000" dirty="0">
                <a:cs typeface="Arial" charset="0"/>
              </a:rPr>
              <a:t>.  These materials will generally absorb quickly and emit their energy for a short period of time during hours of limited exposure (nighttime).</a:t>
            </a:r>
          </a:p>
          <a:p>
            <a:pPr marL="437184" lvl="2" indent="-163945">
              <a:spcAft>
                <a:spcPts val="299"/>
              </a:spcAft>
              <a:buFontTx/>
              <a:buChar char="–"/>
              <a:defRPr/>
            </a:pPr>
            <a:r>
              <a:rPr lang="en-US" sz="1000" dirty="0">
                <a:cs typeface="Arial" charset="0"/>
              </a:rPr>
              <a:t>Some materials will </a:t>
            </a:r>
            <a:r>
              <a:rPr lang="en-US" sz="1000" b="1" dirty="0">
                <a:cs typeface="Arial" charset="0"/>
              </a:rPr>
              <a:t>absorb energy quickly but emit that energy very slowly</a:t>
            </a:r>
            <a:r>
              <a:rPr lang="en-US" sz="1000" dirty="0">
                <a:cs typeface="Arial" charset="0"/>
              </a:rPr>
              <a:t>.  These materials will also emit their energy for a long period of time during hours of limited exposure (nighttime)</a:t>
            </a:r>
          </a:p>
          <a:p>
            <a:pPr marL="437184" lvl="2" indent="-163945">
              <a:spcAft>
                <a:spcPts val="299"/>
              </a:spcAft>
              <a:buFontTx/>
              <a:buChar char="–"/>
              <a:defRPr/>
            </a:pPr>
            <a:r>
              <a:rPr lang="en-US" sz="1000" dirty="0">
                <a:cs typeface="Arial" charset="0"/>
              </a:rPr>
              <a:t>Materials that have different temperatures can appear to be the same temperature in a thermal scene, due to their emissivity rates.</a:t>
            </a:r>
          </a:p>
          <a:p>
            <a:pPr marL="437184" lvl="2" indent="-163945">
              <a:spcAft>
                <a:spcPts val="299"/>
              </a:spcAft>
              <a:buFontTx/>
              <a:buChar char="–"/>
              <a:defRPr/>
            </a:pPr>
            <a:r>
              <a:rPr lang="en-US" sz="1000" b="1" dirty="0">
                <a:cs typeface="Arial" charset="0"/>
              </a:rPr>
              <a:t>Humans/animals will emit a steady amount of energy</a:t>
            </a:r>
            <a:r>
              <a:rPr lang="en-US" sz="1000" dirty="0">
                <a:cs typeface="Arial" charset="0"/>
              </a:rPr>
              <a:t> regardless of how much energy they have absorbed. They will almost always be visible through a thermal imaging system unless they are behind cover or are near objects close to their body temperature.</a:t>
            </a:r>
          </a:p>
          <a:p>
            <a:pPr marL="112317" lvl="2" indent="-112317">
              <a:spcAft>
                <a:spcPts val="299"/>
              </a:spcAft>
              <a:buFont typeface="Wingdings" pitchFamily="2" charset="2"/>
              <a:buChar char="Ø"/>
              <a:defRPr/>
            </a:pPr>
            <a:r>
              <a:rPr lang="en-US" sz="1000" dirty="0">
                <a:latin typeface="Arial" pitchFamily="34" charset="0"/>
                <a:cs typeface="Arial" pitchFamily="34" charset="0"/>
              </a:rPr>
              <a:t>How well an object/material can be seen in a thermal imaging system is determined by how long it was exposed under the conditions of radiation, conduction, or convection. </a:t>
            </a:r>
          </a:p>
          <a:p>
            <a:pPr marL="112317" lvl="2" indent="-112317">
              <a:spcAft>
                <a:spcPts val="299"/>
              </a:spcAft>
              <a:defRPr/>
            </a:pPr>
            <a:endParaRPr lang="en-US" sz="1000" dirty="0">
              <a:latin typeface="Arial" pitchFamily="34" charset="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ELO 5 - Operations in Adverse Conditions </a:t>
            </a:r>
          </a:p>
          <a:p>
            <a:endParaRPr lang="en-US" dirty="0" smtClean="0"/>
          </a:p>
          <a:p>
            <a:r>
              <a:rPr lang="en-US" dirty="0" smtClean="0"/>
              <a:t>Now that you know how to operate,</a:t>
            </a:r>
            <a:r>
              <a:rPr lang="en-US" baseline="0" dirty="0" smtClean="0"/>
              <a:t> mount, use and conduct a PMCS it is now time to prepare the NVD for storage. </a:t>
            </a:r>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0EF5490-1BFC-4B62-BA30-F2328C1B1D13}" type="slidenum">
              <a:rPr lang="en-US" smtClean="0"/>
              <a:pPr>
                <a:defRPr/>
              </a:pPr>
              <a:t>79</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6FDEB5C0-54B2-4673-9990-7791AD740E52}" type="slidenum">
              <a:rPr lang="en-US" smtClean="0"/>
              <a:pPr/>
              <a:t>81</a:t>
            </a:fld>
            <a:endParaRPr lang="en-US" dirty="0" smtClean="0"/>
          </a:p>
        </p:txBody>
      </p:sp>
      <p:sp>
        <p:nvSpPr>
          <p:cNvPr id="209923" name="Rectangle 2"/>
          <p:cNvSpPr>
            <a:spLocks noGrp="1" noRot="1" noChangeAspect="1" noChangeArrowheads="1" noTextEdit="1"/>
          </p:cNvSpPr>
          <p:nvPr>
            <p:ph type="sldImg"/>
          </p:nvPr>
        </p:nvSpPr>
        <p:spPr>
          <a:xfrm>
            <a:off x="1181100" y="696913"/>
            <a:ext cx="4648200" cy="3486150"/>
          </a:xfrm>
          <a:ln/>
        </p:spPr>
      </p:sp>
      <p:sp>
        <p:nvSpPr>
          <p:cNvPr id="209924" name="Rectangle 3"/>
          <p:cNvSpPr>
            <a:spLocks noGrp="1" noChangeArrowheads="1"/>
          </p:cNvSpPr>
          <p:nvPr>
            <p:ph type="body" idx="1"/>
          </p:nvPr>
        </p:nvSpPr>
        <p:spPr>
          <a:noFill/>
          <a:ln/>
        </p:spPr>
        <p:txBody>
          <a:bodyPr/>
          <a:lstStyle/>
          <a:p>
            <a:pPr eaLnBrk="1" hangingPunct="1">
              <a:buFont typeface="Arial" pitchFamily="34" charset="0"/>
              <a:buChar char="•"/>
            </a:pPr>
            <a:r>
              <a:rPr lang="en-US" sz="1200" b="0" dirty="0" smtClean="0">
                <a:solidFill>
                  <a:schemeClr val="tx1"/>
                </a:solidFill>
              </a:rPr>
              <a:t> Remove batteries prior to </a:t>
            </a:r>
          </a:p>
          <a:p>
            <a:pPr eaLnBrk="1" hangingPunct="1">
              <a:buFont typeface="Arial" pitchFamily="34" charset="0"/>
              <a:buChar char="•"/>
            </a:pPr>
            <a:r>
              <a:rPr lang="en-US" sz="1200" b="0" dirty="0" smtClean="0">
                <a:solidFill>
                  <a:schemeClr val="tx1"/>
                </a:solidFill>
              </a:rPr>
              <a:t> Install the objective lens cover for protection.</a:t>
            </a:r>
          </a:p>
          <a:p>
            <a:pPr eaLnBrk="1" hangingPunct="1">
              <a:buFont typeface="Arial" pitchFamily="34" charset="0"/>
              <a:buChar char="•"/>
            </a:pPr>
            <a:r>
              <a:rPr lang="en-US" sz="1200" b="0" dirty="0" smtClean="0">
                <a:solidFill>
                  <a:schemeClr val="tx1"/>
                </a:solidFill>
              </a:rPr>
              <a:t> Ensure the system is clean and dry.</a:t>
            </a:r>
          </a:p>
          <a:p>
            <a:pPr>
              <a:buFont typeface="Arial" pitchFamily="34" charset="0"/>
              <a:buChar char="•"/>
            </a:pPr>
            <a:r>
              <a:rPr lang="en-US" sz="1200" b="0" dirty="0" smtClean="0">
                <a:solidFill>
                  <a:schemeClr val="tx1"/>
                </a:solidFill>
              </a:rPr>
              <a:t> Open the battery pack and remove the batteries. </a:t>
            </a:r>
          </a:p>
          <a:p>
            <a:pPr>
              <a:buFont typeface="Arial" pitchFamily="34" charset="0"/>
              <a:buChar char="•"/>
            </a:pPr>
            <a:r>
              <a:rPr lang="en-US" sz="1200" b="0" dirty="0" smtClean="0">
                <a:solidFill>
                  <a:schemeClr val="tx1"/>
                </a:solidFill>
              </a:rPr>
              <a:t> Close the battery pack cover.</a:t>
            </a:r>
          </a:p>
          <a:p>
            <a:pPr>
              <a:buFont typeface="Arial" pitchFamily="34" charset="0"/>
              <a:buChar char="•"/>
            </a:pPr>
            <a:r>
              <a:rPr lang="en-US" sz="1200" b="0" dirty="0" smtClean="0">
                <a:solidFill>
                  <a:schemeClr val="tx1"/>
                </a:solidFill>
              </a:rPr>
              <a:t> Place the following components into the carrying case: </a:t>
            </a:r>
            <a:r>
              <a:rPr lang="en-US" sz="1200" b="0" dirty="0" smtClean="0"/>
              <a:t>NVD</a:t>
            </a:r>
            <a:r>
              <a:rPr lang="en-US" sz="1200" b="0" dirty="0" smtClean="0">
                <a:solidFill>
                  <a:schemeClr val="tx1"/>
                </a:solidFill>
              </a:rPr>
              <a:t> system (w/ eyecup), </a:t>
            </a:r>
            <a:r>
              <a:rPr lang="en-US" sz="1200" b="0" dirty="0" smtClean="0"/>
              <a:t>rhino</a:t>
            </a:r>
            <a:r>
              <a:rPr lang="en-US" sz="1200" b="0" dirty="0" smtClean="0">
                <a:solidFill>
                  <a:schemeClr val="tx1"/>
                </a:solidFill>
              </a:rPr>
              <a:t>, and the battery pack.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538163" y="455613"/>
            <a:ext cx="5803900" cy="4354512"/>
          </a:xfrm>
          <a:noFill/>
          <a:ln/>
        </p:spPr>
      </p:sp>
      <p:sp>
        <p:nvSpPr>
          <p:cNvPr id="46084" name="Rectangle 3"/>
          <p:cNvSpPr>
            <a:spLocks noGrp="1" noChangeArrowheads="1"/>
          </p:cNvSpPr>
          <p:nvPr>
            <p:ph type="body" idx="1"/>
          </p:nvPr>
        </p:nvSpPr>
        <p:spPr>
          <a:xfrm>
            <a:off x="408729" y="4770773"/>
            <a:ext cx="6293138" cy="4126073"/>
          </a:xfrm>
          <a:ln>
            <a:solidFill>
              <a:srgbClr val="000000"/>
            </a:solidFill>
          </a:ln>
        </p:spPr>
        <p:txBody>
          <a:bodyPr lIns="92421" tIns="46210" rIns="92421" bIns="46210">
            <a:normAutofit lnSpcReduction="10000"/>
          </a:bodyPr>
          <a:lstStyle/>
          <a:p>
            <a:pPr marL="57683" indent="-57683">
              <a:spcBef>
                <a:spcPct val="0"/>
              </a:spcBef>
              <a:spcAft>
                <a:spcPts val="202"/>
              </a:spcAft>
              <a:defRPr/>
            </a:pPr>
            <a:r>
              <a:rPr lang="en-US" sz="1000" b="1" u="sng" dirty="0">
                <a:latin typeface="Arial" pitchFamily="34" charset="0"/>
                <a:cs typeface="Arial" pitchFamily="34" charset="0"/>
              </a:rPr>
              <a:t>Transmission</a:t>
            </a:r>
            <a:r>
              <a:rPr lang="en-US" sz="1000" b="1" dirty="0">
                <a:latin typeface="Arial" pitchFamily="34" charset="0"/>
                <a:cs typeface="Arial" pitchFamily="34" charset="0"/>
              </a:rPr>
              <a:t> </a:t>
            </a:r>
            <a:r>
              <a:rPr lang="en-US" sz="1000" dirty="0">
                <a:latin typeface="Arial" pitchFamily="34" charset="0"/>
                <a:cs typeface="Arial" pitchFamily="34" charset="0"/>
              </a:rPr>
              <a:t> - degree to which light passes through a medium</a:t>
            </a:r>
          </a:p>
          <a:p>
            <a:pPr marL="160908" indent="-109297">
              <a:spcBef>
                <a:spcPct val="0"/>
              </a:spcBef>
              <a:spcAft>
                <a:spcPts val="202"/>
              </a:spcAft>
              <a:buFontTx/>
              <a:buChar char="•"/>
              <a:defRPr/>
            </a:pPr>
            <a:r>
              <a:rPr lang="en-US" sz="1000" u="sng" dirty="0">
                <a:latin typeface="Arial" pitchFamily="34" charset="0"/>
                <a:cs typeface="Arial" pitchFamily="34" charset="0"/>
              </a:rPr>
              <a:t>Medium</a:t>
            </a:r>
            <a:r>
              <a:rPr lang="en-US" sz="1000" dirty="0">
                <a:latin typeface="Arial" pitchFamily="34" charset="0"/>
                <a:cs typeface="Arial" pitchFamily="34" charset="0"/>
              </a:rPr>
              <a:t> – A substance through which something else (IR energy) passes(air, glass, water, etc).</a:t>
            </a:r>
          </a:p>
          <a:p>
            <a:pPr marL="160908" indent="-109297">
              <a:spcBef>
                <a:spcPct val="0"/>
              </a:spcBef>
              <a:spcAft>
                <a:spcPts val="202"/>
              </a:spcAft>
              <a:buFontTx/>
              <a:buChar char="•"/>
              <a:defRPr/>
            </a:pPr>
            <a:r>
              <a:rPr lang="en-US" sz="1000" dirty="0">
                <a:latin typeface="Arial" pitchFamily="34" charset="0"/>
                <a:cs typeface="Arial" pitchFamily="34" charset="0"/>
              </a:rPr>
              <a:t>Light passing through the atmosphere or other obscurants will be degraded by reflection, absorption and scattering  (i.e. fog , smoke with  a high oil content, or burning tires.  </a:t>
            </a:r>
          </a:p>
          <a:p>
            <a:pPr marL="160908" indent="-109297">
              <a:spcBef>
                <a:spcPct val="0"/>
              </a:spcBef>
              <a:spcAft>
                <a:spcPts val="202"/>
              </a:spcAft>
              <a:buFontTx/>
              <a:buChar char="•"/>
              <a:defRPr/>
            </a:pPr>
            <a:r>
              <a:rPr lang="en-US" sz="1000" dirty="0">
                <a:latin typeface="Arial" pitchFamily="34" charset="0"/>
                <a:cs typeface="Arial" pitchFamily="34" charset="0"/>
              </a:rPr>
              <a:t>Germanium lens on TWS filters out all of the electromagnetic spectrum except middle and far IR.   </a:t>
            </a:r>
          </a:p>
          <a:p>
            <a:pPr marL="160908" indent="-160908">
              <a:spcBef>
                <a:spcPct val="0"/>
              </a:spcBef>
              <a:spcAft>
                <a:spcPts val="202"/>
              </a:spcAft>
              <a:defRPr/>
            </a:pPr>
            <a:r>
              <a:rPr lang="en-US" sz="1000" b="1" u="sng" dirty="0">
                <a:latin typeface="Arial" pitchFamily="34" charset="0"/>
                <a:cs typeface="Arial" pitchFamily="34" charset="0"/>
              </a:rPr>
              <a:t>Reflection</a:t>
            </a:r>
            <a:r>
              <a:rPr lang="en-US" sz="1000" b="1" dirty="0">
                <a:latin typeface="Arial" pitchFamily="34" charset="0"/>
                <a:cs typeface="Arial" pitchFamily="34" charset="0"/>
              </a:rPr>
              <a:t> </a:t>
            </a:r>
            <a:r>
              <a:rPr lang="en-US" sz="1000" dirty="0">
                <a:latin typeface="Arial" pitchFamily="34" charset="0"/>
                <a:cs typeface="Arial" pitchFamily="34" charset="0"/>
              </a:rPr>
              <a:t>– degree light bounces off a material. Polished metals are very good reflectors. When viewing objects with high reflectivity (Metals, Glass or Water) ensure you are aiming at the target and not a reflection. </a:t>
            </a:r>
          </a:p>
          <a:p>
            <a:pPr marL="57683" indent="-57683">
              <a:spcBef>
                <a:spcPct val="0"/>
              </a:spcBef>
              <a:spcAft>
                <a:spcPts val="202"/>
              </a:spcAft>
              <a:defRPr/>
            </a:pPr>
            <a:r>
              <a:rPr lang="en-US" sz="1000" b="1" u="sng" dirty="0">
                <a:latin typeface="Arial" pitchFamily="34" charset="0"/>
                <a:cs typeface="Arial" pitchFamily="34" charset="0"/>
              </a:rPr>
              <a:t>Absorption</a:t>
            </a:r>
            <a:r>
              <a:rPr lang="en-US" sz="1000" b="1" dirty="0">
                <a:latin typeface="Arial" pitchFamily="34" charset="0"/>
                <a:cs typeface="Arial" pitchFamily="34" charset="0"/>
              </a:rPr>
              <a:t> -</a:t>
            </a:r>
            <a:r>
              <a:rPr lang="en-US" sz="1000" dirty="0">
                <a:latin typeface="Arial" pitchFamily="34" charset="0"/>
                <a:cs typeface="Arial" pitchFamily="34" charset="0"/>
              </a:rPr>
              <a:t> degree to which light is absorbed by a material. </a:t>
            </a:r>
          </a:p>
          <a:p>
            <a:pPr marL="160908" indent="-109297">
              <a:spcBef>
                <a:spcPct val="0"/>
              </a:spcBef>
              <a:spcAft>
                <a:spcPts val="202"/>
              </a:spcAft>
              <a:buFontTx/>
              <a:buChar char="•"/>
              <a:defRPr/>
            </a:pPr>
            <a:r>
              <a:rPr lang="en-US" sz="1000" dirty="0">
                <a:latin typeface="Arial" pitchFamily="34" charset="0"/>
                <a:cs typeface="Arial" pitchFamily="34" charset="0"/>
              </a:rPr>
              <a:t>Good absorbers are generally also good emitters (concrete, human skin, rain, and foliage). </a:t>
            </a:r>
          </a:p>
          <a:p>
            <a:pPr marL="160908" indent="-109297">
              <a:spcBef>
                <a:spcPct val="0"/>
              </a:spcBef>
              <a:spcAft>
                <a:spcPts val="202"/>
              </a:spcAft>
              <a:buFontTx/>
              <a:buChar char="•"/>
              <a:defRPr/>
            </a:pPr>
            <a:r>
              <a:rPr lang="en-US" sz="1000" dirty="0">
                <a:latin typeface="Arial" pitchFamily="34" charset="0"/>
                <a:cs typeface="Arial" pitchFamily="34" charset="0"/>
              </a:rPr>
              <a:t>Energy absorbed by an object is generally subject to be retransferred by conduction, convection or re-radiation.  Energy re-radiated will be released at the same or longer wavelength.  </a:t>
            </a:r>
          </a:p>
          <a:p>
            <a:pPr marL="160908" indent="-109297">
              <a:spcBef>
                <a:spcPct val="0"/>
              </a:spcBef>
              <a:spcAft>
                <a:spcPts val="202"/>
              </a:spcAft>
              <a:buFontTx/>
              <a:buChar char="•"/>
              <a:defRPr/>
            </a:pPr>
            <a:r>
              <a:rPr lang="en-US" sz="1000" dirty="0">
                <a:latin typeface="Arial" pitchFamily="34" charset="0"/>
                <a:cs typeface="Arial" pitchFamily="34" charset="0"/>
              </a:rPr>
              <a:t>Most objects are good absorbers/emitters in the TIR. </a:t>
            </a:r>
          </a:p>
          <a:p>
            <a:pPr marL="160908" indent="-109297">
              <a:spcBef>
                <a:spcPct val="0"/>
              </a:spcBef>
              <a:spcAft>
                <a:spcPts val="202"/>
              </a:spcAft>
              <a:buFontTx/>
              <a:buChar char="•"/>
              <a:defRPr/>
            </a:pPr>
            <a:r>
              <a:rPr lang="en-US" sz="1000" dirty="0">
                <a:latin typeface="Arial" pitchFamily="34" charset="0"/>
                <a:cs typeface="Arial" pitchFamily="34" charset="0"/>
              </a:rPr>
              <a:t>Absorbed energy will be released by emission, conduction or convection.  </a:t>
            </a:r>
          </a:p>
          <a:p>
            <a:pPr marL="160908" indent="-109297">
              <a:spcBef>
                <a:spcPct val="0"/>
              </a:spcBef>
              <a:spcAft>
                <a:spcPts val="202"/>
              </a:spcAft>
              <a:defRPr/>
            </a:pPr>
            <a:r>
              <a:rPr lang="en-US" sz="1000" b="1" dirty="0">
                <a:solidFill>
                  <a:srgbClr val="000000"/>
                </a:solidFill>
                <a:latin typeface="Arial" pitchFamily="34" charset="0"/>
                <a:cs typeface="Arial" pitchFamily="34" charset="0"/>
              </a:rPr>
              <a:t>Note: Materials that are good transmitters, absorbers or reflectors in the visible may exhibit completely different characteristics in the TIR. </a:t>
            </a:r>
            <a:endParaRPr lang="en-US" sz="1000" dirty="0">
              <a:solidFill>
                <a:srgbClr val="000000"/>
              </a:solidFill>
              <a:latin typeface="Arial" pitchFamily="34" charset="0"/>
              <a:cs typeface="Arial" pitchFamily="34" charset="0"/>
            </a:endParaRPr>
          </a:p>
          <a:p>
            <a:pPr marL="57683" indent="-57683">
              <a:spcBef>
                <a:spcPct val="0"/>
              </a:spcBef>
              <a:spcAft>
                <a:spcPts val="202"/>
              </a:spcAft>
              <a:defRPr/>
            </a:pPr>
            <a:r>
              <a:rPr lang="en-US" sz="1000" b="1" u="sng" dirty="0">
                <a:latin typeface="Arial" pitchFamily="34" charset="0"/>
                <a:cs typeface="Arial" pitchFamily="34" charset="0"/>
              </a:rPr>
              <a:t>Scattering</a:t>
            </a:r>
            <a:r>
              <a:rPr lang="en-US" sz="1000" b="1" dirty="0">
                <a:latin typeface="Arial" pitchFamily="34" charset="0"/>
                <a:cs typeface="Arial" pitchFamily="34" charset="0"/>
              </a:rPr>
              <a:t> - </a:t>
            </a:r>
            <a:r>
              <a:rPr lang="en-US" sz="1000" u="sng" dirty="0">
                <a:latin typeface="Arial" pitchFamily="34" charset="0"/>
                <a:cs typeface="Arial" pitchFamily="34" charset="0"/>
              </a:rPr>
              <a:t>combined effect of transmission, reflection and absorption</a:t>
            </a:r>
            <a:r>
              <a:rPr lang="en-US" sz="1000" dirty="0">
                <a:latin typeface="Arial" pitchFamily="34" charset="0"/>
                <a:cs typeface="Arial" pitchFamily="34" charset="0"/>
              </a:rPr>
              <a:t>.  Scattering reduces signal strength, diffuses the image and reduces range. </a:t>
            </a:r>
          </a:p>
          <a:p>
            <a:pPr marL="57683" indent="-57683">
              <a:spcBef>
                <a:spcPct val="0"/>
              </a:spcBef>
              <a:spcAft>
                <a:spcPts val="202"/>
              </a:spcAft>
              <a:defRPr/>
            </a:pPr>
            <a:r>
              <a:rPr lang="en-US" sz="1000" b="1" dirty="0">
                <a:latin typeface="Arial" pitchFamily="34" charset="0"/>
                <a:cs typeface="Arial" pitchFamily="34" charset="0"/>
              </a:rPr>
              <a:t>Heat  transfer </a:t>
            </a:r>
            <a:r>
              <a:rPr lang="en-US" sz="1000" dirty="0">
                <a:latin typeface="Arial" pitchFamily="34" charset="0"/>
                <a:cs typeface="Arial" pitchFamily="34" charset="0"/>
              </a:rPr>
              <a:t>(Thermal Energy):  1. </a:t>
            </a:r>
            <a:r>
              <a:rPr lang="en-US" sz="1000" u="sng" dirty="0">
                <a:latin typeface="Arial" pitchFamily="34" charset="0"/>
                <a:cs typeface="Arial" pitchFamily="34" charset="0"/>
              </a:rPr>
              <a:t>Conduction</a:t>
            </a:r>
            <a:r>
              <a:rPr lang="en-US" sz="1000" dirty="0">
                <a:latin typeface="Arial" pitchFamily="34" charset="0"/>
                <a:cs typeface="Arial" pitchFamily="34" charset="0"/>
              </a:rPr>
              <a:t>, 2. </a:t>
            </a:r>
            <a:r>
              <a:rPr lang="en-US" sz="1000" u="sng" dirty="0">
                <a:latin typeface="Arial" pitchFamily="34" charset="0"/>
                <a:cs typeface="Arial" pitchFamily="34" charset="0"/>
              </a:rPr>
              <a:t>Convection</a:t>
            </a:r>
            <a:r>
              <a:rPr lang="en-US" sz="1000" dirty="0">
                <a:latin typeface="Arial" pitchFamily="34" charset="0"/>
                <a:cs typeface="Arial" pitchFamily="34" charset="0"/>
              </a:rPr>
              <a:t>, 3.</a:t>
            </a:r>
            <a:r>
              <a:rPr lang="en-US" sz="1000" u="sng" dirty="0">
                <a:latin typeface="Arial" pitchFamily="34" charset="0"/>
                <a:cs typeface="Arial" pitchFamily="34" charset="0"/>
              </a:rPr>
              <a:t>Radiation</a:t>
            </a:r>
            <a:r>
              <a:rPr lang="en-US" sz="1000" dirty="0">
                <a:latin typeface="Arial" pitchFamily="34" charset="0"/>
                <a:cs typeface="Arial" pitchFamily="34" charset="0"/>
              </a:rPr>
              <a:t>.  </a:t>
            </a:r>
          </a:p>
          <a:p>
            <a:pPr marL="160908" indent="-109297">
              <a:spcBef>
                <a:spcPct val="0"/>
              </a:spcBef>
              <a:spcAft>
                <a:spcPts val="202"/>
              </a:spcAft>
              <a:buFontTx/>
              <a:buChar char="•"/>
              <a:defRPr/>
            </a:pPr>
            <a:r>
              <a:rPr lang="en-US" sz="1000" dirty="0">
                <a:latin typeface="Arial" pitchFamily="34" charset="0"/>
                <a:cs typeface="Arial" pitchFamily="34" charset="0"/>
              </a:rPr>
              <a:t>As an object becomes hotter, it’s molecular activity increases causing object to radiate more TIR light.</a:t>
            </a:r>
          </a:p>
          <a:p>
            <a:pPr marL="160908" indent="-109297">
              <a:spcBef>
                <a:spcPct val="0"/>
              </a:spcBef>
              <a:spcAft>
                <a:spcPts val="202"/>
              </a:spcAft>
              <a:buFontTx/>
              <a:buChar char="•"/>
              <a:defRPr/>
            </a:pPr>
            <a:r>
              <a:rPr lang="en-US" sz="1000" dirty="0">
                <a:latin typeface="Arial" pitchFamily="34" charset="0"/>
                <a:cs typeface="Arial" pitchFamily="34" charset="0"/>
              </a:rPr>
              <a:t>Emissivity – efficiency that a material emits radiation – a perfect emitter has an emissivity of 100%.</a:t>
            </a:r>
          </a:p>
          <a:p>
            <a:pPr marL="160908" lvl="1" indent="-109297">
              <a:spcBef>
                <a:spcPct val="0"/>
              </a:spcBef>
              <a:spcAft>
                <a:spcPts val="202"/>
              </a:spcAft>
              <a:defRPr/>
            </a:pPr>
            <a:r>
              <a:rPr lang="en-US" sz="1000" dirty="0">
                <a:latin typeface="Arial" pitchFamily="34" charset="0"/>
                <a:cs typeface="Arial" pitchFamily="34" charset="0"/>
              </a:rPr>
              <a:t>	–  Emissivity of a material generally varies with wavelength.</a:t>
            </a:r>
          </a:p>
          <a:p>
            <a:pPr marL="160908" indent="-109297">
              <a:spcBef>
                <a:spcPct val="0"/>
              </a:spcBef>
              <a:spcAft>
                <a:spcPts val="202"/>
              </a:spcAft>
              <a:buFontTx/>
              <a:buChar char="•"/>
              <a:defRPr/>
            </a:pPr>
            <a:r>
              <a:rPr lang="en-US" sz="1000" u="sng" dirty="0">
                <a:latin typeface="Arial" pitchFamily="34" charset="0"/>
                <a:cs typeface="Arial" pitchFamily="34" charset="0"/>
              </a:rPr>
              <a:t>TIR intensity</a:t>
            </a:r>
            <a:r>
              <a:rPr lang="en-US" sz="1000" dirty="0">
                <a:latin typeface="Arial" pitchFamily="34" charset="0"/>
                <a:cs typeface="Arial" pitchFamily="34" charset="0"/>
              </a:rPr>
              <a:t> is a function of Temperature and Emissivity of an object.</a:t>
            </a:r>
          </a:p>
          <a:p>
            <a:pPr marL="160908" indent="-109297">
              <a:spcBef>
                <a:spcPct val="0"/>
              </a:spcBef>
              <a:spcAft>
                <a:spcPts val="202"/>
              </a:spcAft>
              <a:buFontTx/>
              <a:buChar char="•"/>
              <a:defRPr/>
            </a:pPr>
            <a:r>
              <a:rPr lang="en-US" sz="1000" u="sng" dirty="0">
                <a:latin typeface="Arial" pitchFamily="34" charset="0"/>
                <a:cs typeface="Arial" pitchFamily="34" charset="0"/>
              </a:rPr>
              <a:t>Objects with different emissivity radiate different amounts of TIR at the same temperature</a:t>
            </a:r>
            <a:r>
              <a:rPr lang="en-US" sz="1000" dirty="0">
                <a:latin typeface="Arial" pitchFamily="34" charset="0"/>
                <a:cs typeface="Arial" pitchFamily="34" charset="0"/>
              </a:rPr>
              <a:t>.</a:t>
            </a:r>
          </a:p>
          <a:p>
            <a:pPr marL="160908" indent="-109297">
              <a:spcBef>
                <a:spcPct val="0"/>
              </a:spcBef>
              <a:spcAft>
                <a:spcPts val="202"/>
              </a:spcAft>
              <a:buFontTx/>
              <a:buChar char="•"/>
              <a:defRPr/>
            </a:pPr>
            <a:r>
              <a:rPr lang="en-US" sz="1000" u="sng" dirty="0">
                <a:latin typeface="Arial" pitchFamily="34" charset="0"/>
                <a:cs typeface="Arial" pitchFamily="34" charset="0"/>
              </a:rPr>
              <a:t>Objects with different emissivity can radiate the same amount of TIR at different temperatures</a:t>
            </a:r>
            <a:r>
              <a:rPr lang="en-US" sz="1000" dirty="0">
                <a:latin typeface="Arial" pitchFamily="34" charset="0"/>
                <a:cs typeface="Arial" pitchFamily="34"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563563" y="465138"/>
            <a:ext cx="5805487" cy="4356100"/>
          </a:xfrm>
          <a:noFill/>
          <a:ln/>
        </p:spPr>
      </p:sp>
      <p:sp>
        <p:nvSpPr>
          <p:cNvPr id="37892" name="Rectangle 3"/>
          <p:cNvSpPr>
            <a:spLocks noGrp="1" noChangeArrowheads="1"/>
          </p:cNvSpPr>
          <p:nvPr>
            <p:ph type="body" idx="1"/>
          </p:nvPr>
        </p:nvSpPr>
        <p:spPr>
          <a:xfrm>
            <a:off x="591622" y="5434573"/>
            <a:ext cx="5844651" cy="3051576"/>
          </a:xfrm>
          <a:ln>
            <a:solidFill>
              <a:srgbClr val="000000"/>
            </a:solidFill>
          </a:ln>
        </p:spPr>
        <p:txBody>
          <a:bodyPr lIns="89030" tIns="44514" rIns="89030" bIns="44514"/>
          <a:lstStyle/>
          <a:p>
            <a:pPr eaLnBrk="1" hangingPunct="1">
              <a:defRPr/>
            </a:pPr>
            <a:r>
              <a:rPr lang="en-US" dirty="0" smtClean="0">
                <a:latin typeface="Arial" pitchFamily="34" charset="0"/>
                <a:cs typeface="Arial" pitchFamily="34" charset="0"/>
              </a:rPr>
              <a:t>Acronyms:</a:t>
            </a:r>
          </a:p>
          <a:p>
            <a:pPr eaLnBrk="1" hangingPunct="1">
              <a:defRPr/>
            </a:pPr>
            <a:r>
              <a:rPr lang="en-US" dirty="0" smtClean="0">
                <a:latin typeface="Arial" pitchFamily="34" charset="0"/>
                <a:cs typeface="Arial" pitchFamily="34" charset="0"/>
              </a:rPr>
              <a:t>TIR – Thermal Infrared (energy radiated as light) </a:t>
            </a:r>
          </a:p>
          <a:p>
            <a:pPr eaLnBrk="1" hangingPunct="1">
              <a:defRPr/>
            </a:pPr>
            <a:r>
              <a:rPr lang="en-US" dirty="0" smtClean="0">
                <a:latin typeface="Arial" pitchFamily="34" charset="0"/>
                <a:cs typeface="Arial" pitchFamily="34" charset="0"/>
              </a:rPr>
              <a:t>TIS – Thermal Imaging System (any system designed to detect and display TIR)</a:t>
            </a:r>
          </a:p>
          <a:p>
            <a:pPr marL="166116" indent="-166116">
              <a:buFontTx/>
              <a:buChar char="•"/>
              <a:defRPr/>
            </a:pPr>
            <a:r>
              <a:rPr lang="en-US" dirty="0" smtClean="0">
                <a:latin typeface="Arial" pitchFamily="34" charset="0"/>
                <a:cs typeface="Arial" pitchFamily="34" charset="0"/>
              </a:rPr>
              <a:t>A viewed Scene consists of visible light and non-visible energy, including infrared radiation.</a:t>
            </a:r>
          </a:p>
          <a:p>
            <a:pPr marL="166116" indent="-166116">
              <a:buFontTx/>
              <a:buChar char="•"/>
              <a:defRPr/>
            </a:pPr>
            <a:r>
              <a:rPr lang="en-US" dirty="0" smtClean="0">
                <a:latin typeface="Arial" pitchFamily="34" charset="0"/>
                <a:cs typeface="Arial" pitchFamily="34" charset="0"/>
              </a:rPr>
              <a:t>The function of a Thermal Imaging System (TIS) is to receive Thermal IR (TIR) energy radiated from a scene and use this energy to sense and convert apparent temperature differences in a scene to a visible image. </a:t>
            </a:r>
          </a:p>
          <a:p>
            <a:pPr marL="166116" indent="-166116">
              <a:buFontTx/>
              <a:buChar char="•"/>
              <a:defRPr/>
            </a:pPr>
            <a:r>
              <a:rPr lang="en-US" dirty="0" smtClean="0">
                <a:latin typeface="Arial" pitchFamily="34" charset="0"/>
                <a:cs typeface="Arial" pitchFamily="34" charset="0"/>
              </a:rPr>
              <a:t>It is important to note that we are “seeing” temperature differences.  The contrast differences (shades of gray between black and white) we perceive in the resulting image are representative of apparent temperature differences of the scene.  These temperature contrasts are visible using a TIS even in total darkness.</a:t>
            </a:r>
          </a:p>
          <a:p>
            <a:pPr marL="166116" indent="-166116">
              <a:buFontTx/>
              <a:buChar char="•"/>
              <a:defRPr/>
            </a:pPr>
            <a:r>
              <a:rPr lang="en-US" dirty="0" smtClean="0">
                <a:latin typeface="Arial" pitchFamily="34" charset="0"/>
                <a:cs typeface="Arial" pitchFamily="34" charset="0"/>
              </a:rPr>
              <a:t>If all objects in the scene had the same apparent temperature there would be no contrast differences in the resulting image</a:t>
            </a:r>
          </a:p>
          <a:p>
            <a:pPr eaLnBrk="1" hangingPunct="1">
              <a:defRPr/>
            </a:pPr>
            <a:endParaRPr lang="en-US" dirty="0" smtClean="0">
              <a:latin typeface="Arial" pitchFamily="34" charset="0"/>
              <a:cs typeface="Arial" pitchFamily="34" charset="0"/>
            </a:endParaRPr>
          </a:p>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1D94E-348F-4E19-BF26-2A02EE2E6D9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32259-DB27-4B04-B904-7A21FB5048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DA1D0D-C3C7-4B34-ADCD-3B0F02C57F5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762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dirty="0"/>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4D0C45-89B8-42B2-A884-63F6EE12A0D5}" type="slidenum">
              <a:rPr lang="en-US"/>
              <a:pPr>
                <a:defRPr/>
              </a:pPr>
              <a:t>‹#›</a:t>
            </a:fld>
            <a:endParaRPr lang="en-US" dirty="0"/>
          </a:p>
        </p:txBody>
      </p:sp>
    </p:spTree>
  </p:cSld>
  <p:clrMapOvr>
    <a:masterClrMapping/>
  </p:clrMapOvr>
  <p:transition advTm="5000"/>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096000" cy="1143000"/>
          </a:xfrm>
          <a:prstGeom prst="rect">
            <a:avLst/>
          </a:prstGeom>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0DA168-AB0E-4304-AA77-684E6A18BCC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1A49E6-73E6-42CD-83AF-794B5BD9956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00689-2108-4A45-BC26-D76E98875AF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03A550-A230-4A0B-BE50-427E2F37DB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248400" cy="1143000"/>
          </a:xfrm>
          <a:prstGeom prst="rect">
            <a:avLst/>
          </a:prstGeo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E0F997-413F-4AA8-835B-2263437F66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19D8BD-7C62-48CD-BD7D-308D25E071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FB7C9C-5E63-4F8C-B375-2D8E09FDCF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93182F-4BDA-4217-AFF8-97C876886A4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CU"/>
          <p:cNvPicPr>
            <a:picLocks noChangeAspect="1" noChangeArrowheads="1"/>
          </p:cNvPicPr>
          <p:nvPr/>
        </p:nvPicPr>
        <p:blipFill>
          <a:blip r:embed="rId14" cstate="email">
            <a:lum bright="20000" contrast="-2000"/>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w="9525">
            <a:noFill/>
            <a:miter lim="800000"/>
            <a:headEnd/>
            <a:tailEnd/>
          </a:ln>
        </p:spPr>
      </p:pic>
      <p:sp>
        <p:nvSpPr>
          <p:cNvPr id="307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AAAAACD-5DA9-486E-90D9-FB057A9DCCD7}" type="datetime1">
              <a:rPr lang="en-US" smtClean="0"/>
              <a:pPr>
                <a:defRPr/>
              </a:pPr>
              <a:t>2/1/2013</a:t>
            </a:fld>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44D0C45-89B8-42B2-A884-63F6EE12A0D5}" type="slidenum">
              <a:rPr lang="en-US"/>
              <a:pPr>
                <a:defRPr/>
              </a:pPr>
              <a:t>‹#›</a:t>
            </a:fld>
            <a:endParaRPr lang="en-US" dirty="0"/>
          </a:p>
        </p:txBody>
      </p:sp>
      <p:sp>
        <p:nvSpPr>
          <p:cNvPr id="11" name="Text Box 10"/>
          <p:cNvSpPr txBox="1">
            <a:spLocks noChangeArrowheads="1"/>
          </p:cNvSpPr>
          <p:nvPr/>
        </p:nvSpPr>
        <p:spPr bwMode="auto">
          <a:xfrm>
            <a:off x="1752600" y="6604084"/>
            <a:ext cx="5486400" cy="253916"/>
          </a:xfrm>
          <a:prstGeom prst="rect">
            <a:avLst/>
          </a:prstGeom>
          <a:noFill/>
          <a:ln w="9525">
            <a:noFill/>
            <a:miter lim="800000"/>
            <a:headEnd/>
            <a:tailEnd/>
          </a:ln>
          <a:effectLst/>
        </p:spPr>
        <p:txBody>
          <a:bodyPr wrap="square">
            <a:spAutoFit/>
          </a:bodyPr>
          <a:lstStyle/>
          <a:p>
            <a:pPr algn="ctr">
              <a:spcBef>
                <a:spcPct val="50000"/>
              </a:spcBef>
              <a:defRPr/>
            </a:pPr>
            <a:r>
              <a:rPr lang="en-US" sz="1050" dirty="0" smtClean="0"/>
              <a:t>DISTRIBUTION</a:t>
            </a:r>
            <a:r>
              <a:rPr lang="en-US" sz="1050" baseline="0" dirty="0" smtClean="0"/>
              <a:t> IS LIMITED TO U.S GOVERNMENT AND NATO AGENCIES ONLY</a:t>
            </a:r>
            <a:endParaRPr lang="en-US" sz="1050" dirty="0"/>
          </a:p>
        </p:txBody>
      </p:sp>
      <p:sp>
        <p:nvSpPr>
          <p:cNvPr id="12" name="Rectangle 2"/>
          <p:cNvSpPr>
            <a:spLocks noGrp="1" noChangeArrowheads="1"/>
          </p:cNvSpPr>
          <p:nvPr>
            <p:ph type="title"/>
          </p:nvPr>
        </p:nvSpPr>
        <p:spPr bwMode="auto">
          <a:xfrm>
            <a:off x="457200" y="274638"/>
            <a:ext cx="82296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9" name="Picture 4" descr="http://www.iragreen.com/images/upload/thumb/d4354d93b4497c1f71be637c26ccce32.jpg"/>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8270239" y="0"/>
            <a:ext cx="873761" cy="1165015"/>
          </a:xfrm>
          <a:prstGeom prst="rect">
            <a:avLst/>
          </a:prstGeom>
          <a:noFill/>
        </p:spPr>
      </p:pic>
      <p:pic>
        <p:nvPicPr>
          <p:cNvPr id="13" name="Picture 2" descr="http://www.military-graphics.com/197THINFBDE.png"/>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0" y="0"/>
            <a:ext cx="760095" cy="1174345"/>
          </a:xfrm>
          <a:prstGeom prst="rect">
            <a:avLst/>
          </a:prstGeom>
          <a:noFill/>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lvl1pPr algn="ctr" rtl="0" eaLnBrk="1" fontAlgn="base" hangingPunct="1">
        <a:spcBef>
          <a:spcPct val="0"/>
        </a:spcBef>
        <a:spcAft>
          <a:spcPct val="0"/>
        </a:spcAft>
        <a:defRPr sz="44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Arial" charset="0"/>
          <a:cs typeface="Arial" charset="0"/>
        </a:defRPr>
      </a:lvl2pPr>
      <a:lvl3pPr algn="ctr" rtl="0" eaLnBrk="1" fontAlgn="base" hangingPunct="1">
        <a:spcBef>
          <a:spcPct val="0"/>
        </a:spcBef>
        <a:spcAft>
          <a:spcPct val="0"/>
        </a:spcAft>
        <a:defRPr sz="4400">
          <a:solidFill>
            <a:schemeClr val="tx1"/>
          </a:solidFill>
          <a:latin typeface="Arial" charset="0"/>
          <a:cs typeface="Arial" charset="0"/>
        </a:defRPr>
      </a:lvl3pPr>
      <a:lvl4pPr algn="ctr" rtl="0" eaLnBrk="1" fontAlgn="base" hangingPunct="1">
        <a:spcBef>
          <a:spcPct val="0"/>
        </a:spcBef>
        <a:spcAft>
          <a:spcPct val="0"/>
        </a:spcAft>
        <a:defRPr sz="4400">
          <a:solidFill>
            <a:schemeClr val="tx1"/>
          </a:solidFill>
          <a:latin typeface="Arial" charset="0"/>
          <a:cs typeface="Arial" charset="0"/>
        </a:defRPr>
      </a:lvl4pPr>
      <a:lvl5pPr algn="ctr" rtl="0" eaLnBrk="1" fontAlgn="base" hangingPunct="1">
        <a:spcBef>
          <a:spcPct val="0"/>
        </a:spcBef>
        <a:spcAft>
          <a:spcPct val="0"/>
        </a:spcAft>
        <a:defRPr sz="4400">
          <a:solidFill>
            <a:schemeClr val="tx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Arial" charset="0"/>
          <a:cs typeface="Arial" charset="0"/>
        </a:defRPr>
      </a:lvl6pPr>
      <a:lvl7pPr marL="914400" algn="ctr" rtl="0" eaLnBrk="1" fontAlgn="base" hangingPunct="1">
        <a:spcBef>
          <a:spcPct val="0"/>
        </a:spcBef>
        <a:spcAft>
          <a:spcPct val="0"/>
        </a:spcAft>
        <a:defRPr sz="4400">
          <a:solidFill>
            <a:schemeClr val="tx1"/>
          </a:solidFill>
          <a:latin typeface="Arial" charset="0"/>
          <a:cs typeface="Arial" charset="0"/>
        </a:defRPr>
      </a:lvl7pPr>
      <a:lvl8pPr marL="1371600" algn="ctr" rtl="0" eaLnBrk="1" fontAlgn="base" hangingPunct="1">
        <a:spcBef>
          <a:spcPct val="0"/>
        </a:spcBef>
        <a:spcAft>
          <a:spcPct val="0"/>
        </a:spcAft>
        <a:defRPr sz="4400">
          <a:solidFill>
            <a:schemeClr val="tx1"/>
          </a:solidFill>
          <a:latin typeface="Arial" charset="0"/>
          <a:cs typeface="Arial" charset="0"/>
        </a:defRPr>
      </a:lvl8pPr>
      <a:lvl9pPr marL="1828800" algn="ctr"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hyperlink" Target="http://nvmosssvr1/busdev/proposal/ENVG(O)Proposal/PhotosGraphics/03-15-10/IMGP5838.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7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7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
          <p:cNvSpPr>
            <a:spLocks noGrp="1" noChangeArrowheads="1"/>
          </p:cNvSpPr>
          <p:nvPr>
            <p:ph type="ctrTitle"/>
          </p:nvPr>
        </p:nvSpPr>
        <p:spPr>
          <a:xfrm>
            <a:off x="975885" y="190459"/>
            <a:ext cx="7200013" cy="1102313"/>
          </a:xfrm>
        </p:spPr>
        <p:txBody>
          <a:bodyPr>
            <a:normAutofit fontScale="90000"/>
          </a:bodyPr>
          <a:lstStyle/>
          <a:p>
            <a:pPr eaLnBrk="1" hangingPunct="1"/>
            <a:r>
              <a:rPr lang="en-US" sz="3600" b="1" dirty="0" smtClean="0">
                <a:solidFill>
                  <a:schemeClr val="tx1"/>
                </a:solidFill>
              </a:rPr>
              <a:t>AN/PSQ-20A</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NIGHT VISION DEVICE (NVD)</a:t>
            </a:r>
            <a:endParaRPr lang="en-US" sz="2400" b="1" dirty="0" smtClean="0">
              <a:solidFill>
                <a:schemeClr val="tx1"/>
              </a:solidFill>
            </a:endParaRPr>
          </a:p>
        </p:txBody>
      </p:sp>
      <p:pic>
        <p:nvPicPr>
          <p:cNvPr id="747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07325" y="1483279"/>
            <a:ext cx="4267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u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589713" y="1044575"/>
            <a:ext cx="1455737"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1"/>
          <p:cNvSpPr txBox="1">
            <a:spLocks noChangeArrowheads="1"/>
          </p:cNvSpPr>
          <p:nvPr/>
        </p:nvSpPr>
        <p:spPr bwMode="auto">
          <a:xfrm>
            <a:off x="1171575" y="4999038"/>
            <a:ext cx="7072313" cy="1704975"/>
          </a:xfrm>
          <a:prstGeom prst="rect">
            <a:avLst/>
          </a:prstGeom>
          <a:noFill/>
          <a:ln w="9525">
            <a:noFill/>
            <a:miter lim="800000"/>
            <a:headEnd/>
            <a:tailEnd/>
          </a:ln>
          <a:effectLst/>
        </p:spPr>
        <p:txBody>
          <a:bodyPr lIns="91419" tIns="45710" rIns="91419" bIns="45710">
            <a:spAutoFit/>
          </a:bodyPr>
          <a:lstStyle/>
          <a:p>
            <a:pPr>
              <a:defRPr/>
            </a:pPr>
            <a:r>
              <a:rPr lang="en-US" dirty="0">
                <a:solidFill>
                  <a:srgbClr val="00B050"/>
                </a:solidFill>
              </a:rPr>
              <a:t>Absolute zero (-459.6°  Fahrenheit) is the lowest possible temperature, at which point the atoms of a substance transmit no thermal energy - they are completely at rest.  </a:t>
            </a:r>
          </a:p>
          <a:p>
            <a:pPr>
              <a:defRPr/>
            </a:pPr>
            <a:endParaRPr lang="en-US" sz="1000" dirty="0">
              <a:solidFill>
                <a:srgbClr val="00B050"/>
              </a:solidFill>
            </a:endParaRPr>
          </a:p>
          <a:p>
            <a:pPr>
              <a:defRPr/>
            </a:pPr>
            <a:r>
              <a:rPr lang="en-US" dirty="0">
                <a:solidFill>
                  <a:srgbClr val="00B050"/>
                </a:solidFill>
              </a:rPr>
              <a:t>All objects above absolute zero emit thermal energy.</a:t>
            </a:r>
          </a:p>
          <a:p>
            <a:pPr>
              <a:lnSpc>
                <a:spcPct val="75000"/>
              </a:lnSpc>
              <a:defRPr/>
            </a:pPr>
            <a:endParaRPr lang="en-US" dirty="0">
              <a:solidFill>
                <a:schemeClr val="accent2">
                  <a:lumMod val="75000"/>
                </a:schemeClr>
              </a:solidFill>
            </a:endParaRPr>
          </a:p>
        </p:txBody>
      </p:sp>
      <p:sp>
        <p:nvSpPr>
          <p:cNvPr id="31748" name="Text Box 4"/>
          <p:cNvSpPr txBox="1">
            <a:spLocks noChangeArrowheads="1"/>
          </p:cNvSpPr>
          <p:nvPr/>
        </p:nvSpPr>
        <p:spPr bwMode="auto">
          <a:xfrm>
            <a:off x="381000" y="1011238"/>
            <a:ext cx="7624763"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defRPr sz="2000" b="1">
                <a:solidFill>
                  <a:schemeClr val="tx1"/>
                </a:solidFill>
                <a:latin typeface="Arial" pitchFamily="34" charset="0"/>
              </a:defRPr>
            </a:lvl1pPr>
            <a:lvl2pPr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buFontTx/>
              <a:buChar char="•"/>
            </a:pPr>
            <a:r>
              <a:rPr lang="en-US" sz="1800">
                <a:cs typeface="Arial" pitchFamily="34" charset="0"/>
              </a:rPr>
              <a:t> EXPOSURE - AMOUNT OF EXPOSURE to:</a:t>
            </a:r>
          </a:p>
          <a:p>
            <a:pPr lvl="1" eaLnBrk="1" hangingPunct="1">
              <a:buFontTx/>
              <a:buChar char="•"/>
            </a:pPr>
            <a:r>
              <a:rPr lang="en-US" sz="1600">
                <a:cs typeface="Arial" pitchFamily="34" charset="0"/>
              </a:rPr>
              <a:t> Radiation - Sun, human beings/animals</a:t>
            </a:r>
          </a:p>
          <a:p>
            <a:pPr lvl="1" eaLnBrk="1" hangingPunct="1">
              <a:buFontTx/>
              <a:buChar char="•"/>
            </a:pPr>
            <a:r>
              <a:rPr lang="en-US" sz="1600">
                <a:cs typeface="Arial" pitchFamily="34" charset="0"/>
              </a:rPr>
              <a:t> Conduction - Earths core, man made machinery</a:t>
            </a:r>
          </a:p>
          <a:p>
            <a:pPr lvl="1" eaLnBrk="1" hangingPunct="1">
              <a:buFontTx/>
              <a:buChar char="•"/>
            </a:pPr>
            <a:r>
              <a:rPr lang="en-US" sz="1600">
                <a:cs typeface="Arial" pitchFamily="34" charset="0"/>
              </a:rPr>
              <a:t> Convection - Wind (hot or cold)</a:t>
            </a:r>
          </a:p>
          <a:p>
            <a:pPr lvl="1" eaLnBrk="1" hangingPunct="1">
              <a:buFontTx/>
              <a:buChar char="•"/>
            </a:pPr>
            <a:endParaRPr lang="en-US" sz="1600">
              <a:cs typeface="Arial" pitchFamily="34" charset="0"/>
            </a:endParaRPr>
          </a:p>
          <a:p>
            <a:pPr eaLnBrk="1" hangingPunct="1">
              <a:buFontTx/>
              <a:buChar char="•"/>
            </a:pPr>
            <a:r>
              <a:rPr lang="en-US" sz="2400">
                <a:cs typeface="Arial" pitchFamily="34" charset="0"/>
              </a:rPr>
              <a:t> </a:t>
            </a:r>
            <a:r>
              <a:rPr lang="en-US" sz="1800">
                <a:cs typeface="Arial" pitchFamily="34" charset="0"/>
              </a:rPr>
              <a:t>ABSORPTION - AMOUNT OF ENERGY </a:t>
            </a:r>
            <a:br>
              <a:rPr lang="en-US" sz="1800">
                <a:cs typeface="Arial" pitchFamily="34" charset="0"/>
              </a:rPr>
            </a:br>
            <a:r>
              <a:rPr lang="en-US" sz="1800">
                <a:cs typeface="Arial" pitchFamily="34" charset="0"/>
              </a:rPr>
              <a:t>   ABSORBED DUE TO EXPOSURE</a:t>
            </a:r>
          </a:p>
          <a:p>
            <a:pPr lvl="1" eaLnBrk="1" hangingPunct="1">
              <a:buFontTx/>
              <a:buChar char="•"/>
            </a:pPr>
            <a:r>
              <a:rPr lang="en-US" sz="1600">
                <a:cs typeface="Arial" pitchFamily="34" charset="0"/>
              </a:rPr>
              <a:t> Some materials absorb the energy they are exposed to very well</a:t>
            </a:r>
          </a:p>
          <a:p>
            <a:pPr lvl="1" eaLnBrk="1" hangingPunct="1">
              <a:buFontTx/>
              <a:buChar char="•"/>
            </a:pPr>
            <a:r>
              <a:rPr lang="en-US" sz="1600">
                <a:cs typeface="Arial" pitchFamily="34" charset="0"/>
              </a:rPr>
              <a:t> Some materials reflect most of the energy they are exposed to</a:t>
            </a:r>
          </a:p>
          <a:p>
            <a:pPr lvl="1" eaLnBrk="1" hangingPunct="1">
              <a:buFontTx/>
              <a:buChar char="•"/>
            </a:pPr>
            <a:r>
              <a:rPr lang="en-US" sz="1600">
                <a:cs typeface="Arial" pitchFamily="34" charset="0"/>
              </a:rPr>
              <a:t> Exposure time directly affects the amount of energy absorbed </a:t>
            </a:r>
          </a:p>
          <a:p>
            <a:pPr lvl="1" eaLnBrk="1" hangingPunct="1">
              <a:buFontTx/>
              <a:buChar char="•"/>
            </a:pPr>
            <a:endParaRPr lang="en-US" sz="2400">
              <a:cs typeface="Arial" pitchFamily="34" charset="0"/>
            </a:endParaRPr>
          </a:p>
          <a:p>
            <a:pPr eaLnBrk="1" hangingPunct="1">
              <a:buFontTx/>
              <a:buChar char="•"/>
            </a:pPr>
            <a:r>
              <a:rPr lang="en-US">
                <a:cs typeface="Arial" pitchFamily="34" charset="0"/>
              </a:rPr>
              <a:t> </a:t>
            </a:r>
            <a:r>
              <a:rPr lang="en-US" sz="1800">
                <a:cs typeface="Arial" pitchFamily="34" charset="0"/>
              </a:rPr>
              <a:t>EMISSIVITY - RATE AN OBJECT RELEASES ABSORBED ENERGY </a:t>
            </a:r>
          </a:p>
          <a:p>
            <a:pPr lvl="1" eaLnBrk="1" hangingPunct="1">
              <a:buFontTx/>
              <a:buChar char="•"/>
            </a:pPr>
            <a:r>
              <a:rPr lang="en-US" sz="1600">
                <a:cs typeface="Arial" pitchFamily="34" charset="0"/>
              </a:rPr>
              <a:t> Some objects emit absorbed energy slowly - low thermal signature</a:t>
            </a:r>
          </a:p>
          <a:p>
            <a:pPr lvl="1" eaLnBrk="1" hangingPunct="1">
              <a:buFontTx/>
              <a:buChar char="•"/>
            </a:pPr>
            <a:r>
              <a:rPr lang="en-US" sz="1600">
                <a:cs typeface="Arial" pitchFamily="34" charset="0"/>
              </a:rPr>
              <a:t> Some objects emit absorbed energy quickly – high thermal signature</a:t>
            </a:r>
            <a:endParaRPr lang="en-US" sz="2400">
              <a:cs typeface="Arial" pitchFamily="34" charset="0"/>
            </a:endParaRPr>
          </a:p>
        </p:txBody>
      </p:sp>
      <p:sp>
        <p:nvSpPr>
          <p:cNvPr id="31750" name="Slide Number Placeholder 8"/>
          <p:cNvSpPr>
            <a:spLocks noGrp="1"/>
          </p:cNvSpPr>
          <p:nvPr>
            <p:ph type="sldNum" sz="quarter" idx="4294967295"/>
          </p:nvPr>
        </p:nvSpPr>
        <p:spPr>
          <a:xfrm>
            <a:off x="6553200" y="6396038"/>
            <a:ext cx="2133600" cy="374650"/>
          </a:xfrm>
          <a:prstGeom prst="rect">
            <a:avLst/>
          </a:prstGeom>
        </p:spPr>
        <p:txBody>
          <a:bodyPr/>
          <a:lstStyle/>
          <a:p>
            <a:pPr>
              <a:defRPr/>
            </a:pPr>
            <a:fld id="{3232FBF0-4A5C-494E-9C0D-C56A45263541}" type="slidenum">
              <a:rPr lang="en-US"/>
              <a:pPr>
                <a:defRPr/>
              </a:pPr>
              <a:t>10</a:t>
            </a:fld>
            <a:endParaRPr lang="en-US"/>
          </a:p>
        </p:txBody>
      </p:sp>
      <p:sp>
        <p:nvSpPr>
          <p:cNvPr id="9" name="Rectangle 8"/>
          <p:cNvSpPr/>
          <p:nvPr/>
        </p:nvSpPr>
        <p:spPr>
          <a:xfrm>
            <a:off x="928688" y="188913"/>
            <a:ext cx="7121525"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Thermal</a:t>
            </a:r>
            <a:endParaRPr lang="en-US" dirty="0"/>
          </a:p>
        </p:txBody>
      </p:sp>
    </p:spTree>
    <p:extLst>
      <p:ext uri="{BB962C8B-B14F-4D97-AF65-F5344CB8AC3E}">
        <p14:creationId xmlns:p14="http://schemas.microsoft.com/office/powerpoint/2010/main" xmlns="" val="2957568719"/>
      </p:ext>
    </p:extLst>
  </p:cSld>
  <p:clrMapOvr>
    <a:masterClrMapping/>
  </p:clrMapOvr>
  <p:transition spd="slow"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Mediums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5888038" y="1514475"/>
            <a:ext cx="3255962"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7" name="Slide Number Placeholder 11"/>
          <p:cNvSpPr>
            <a:spLocks noGrp="1"/>
          </p:cNvSpPr>
          <p:nvPr>
            <p:ph type="sldNum" sz="quarter" idx="4294967295"/>
          </p:nvPr>
        </p:nvSpPr>
        <p:spPr>
          <a:xfrm>
            <a:off x="6553200" y="6430963"/>
            <a:ext cx="2133600" cy="420687"/>
          </a:xfrm>
          <a:prstGeom prst="rect">
            <a:avLst/>
          </a:prstGeom>
        </p:spPr>
        <p:txBody>
          <a:bodyPr/>
          <a:lstStyle/>
          <a:p>
            <a:pPr>
              <a:defRPr/>
            </a:pPr>
            <a:fld id="{02883552-3D96-4F4B-9C41-21019D0EC667}" type="slidenum">
              <a:rPr lang="en-US"/>
              <a:pPr>
                <a:defRPr/>
              </a:pPr>
              <a:t>11</a:t>
            </a:fld>
            <a:endParaRPr lang="en-US"/>
          </a:p>
        </p:txBody>
      </p:sp>
      <p:sp>
        <p:nvSpPr>
          <p:cNvPr id="32772" name="Rectangle 3"/>
          <p:cNvSpPr>
            <a:spLocks noChangeArrowheads="1"/>
          </p:cNvSpPr>
          <p:nvPr/>
        </p:nvSpPr>
        <p:spPr bwMode="auto">
          <a:xfrm>
            <a:off x="533400" y="1447800"/>
            <a:ext cx="2743200"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lstStyle/>
          <a:p>
            <a:pPr marL="341313" indent="-341313">
              <a:spcBef>
                <a:spcPct val="20000"/>
              </a:spcBef>
              <a:buFontTx/>
              <a:buChar char="•"/>
            </a:pPr>
            <a:endParaRPr lang="en-US" sz="2400"/>
          </a:p>
        </p:txBody>
      </p:sp>
      <p:sp>
        <p:nvSpPr>
          <p:cNvPr id="32773" name="Rectangle 5"/>
          <p:cNvSpPr>
            <a:spLocks noChangeArrowheads="1"/>
          </p:cNvSpPr>
          <p:nvPr/>
        </p:nvSpPr>
        <p:spPr bwMode="auto">
          <a:xfrm>
            <a:off x="381000" y="2514600"/>
            <a:ext cx="4495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lstStyle/>
          <a:p>
            <a:pPr marL="341313" indent="-341313">
              <a:spcBef>
                <a:spcPct val="20000"/>
              </a:spcBef>
              <a:buFontTx/>
              <a:buChar char="•"/>
            </a:pPr>
            <a:endParaRPr lang="en-US" sz="1800"/>
          </a:p>
        </p:txBody>
      </p:sp>
      <p:sp>
        <p:nvSpPr>
          <p:cNvPr id="29706" name="Rectangle 10"/>
          <p:cNvSpPr>
            <a:spLocks noChangeArrowheads="1"/>
          </p:cNvSpPr>
          <p:nvPr/>
        </p:nvSpPr>
        <p:spPr bwMode="auto">
          <a:xfrm>
            <a:off x="1763713" y="992188"/>
            <a:ext cx="184150" cy="304800"/>
          </a:xfrm>
          <a:prstGeom prst="rect">
            <a:avLst/>
          </a:prstGeom>
          <a:noFill/>
          <a:ln w="9525">
            <a:noFill/>
            <a:miter lim="800000"/>
            <a:headEnd/>
            <a:tailEnd/>
          </a:ln>
        </p:spPr>
        <p:txBody>
          <a:bodyPr wrap="none" lIns="91430" tIns="45716" rIns="91430" bIns="45716">
            <a:spAutoFit/>
          </a:bodyPr>
          <a:lstStyle/>
          <a:p>
            <a:pPr defTabSz="914522">
              <a:spcBef>
                <a:spcPct val="30000"/>
              </a:spcBef>
              <a:defRPr/>
            </a:pPr>
            <a:endParaRPr lang="en-US" sz="1400" dirty="0">
              <a:solidFill>
                <a:srgbClr val="FFFF00"/>
              </a:solidFill>
              <a:effectLst>
                <a:outerShdw blurRad="38100" dist="38100" dir="2700000" algn="tl">
                  <a:srgbClr val="C0C0C0"/>
                </a:outerShdw>
              </a:effectLst>
            </a:endParaRPr>
          </a:p>
        </p:txBody>
      </p:sp>
      <p:sp>
        <p:nvSpPr>
          <p:cNvPr id="32775" name="Rectangle 2"/>
          <p:cNvSpPr txBox="1">
            <a:spLocks noChangeArrowheads="1"/>
          </p:cNvSpPr>
          <p:nvPr/>
        </p:nvSpPr>
        <p:spPr bwMode="auto">
          <a:xfrm>
            <a:off x="249238" y="1798638"/>
            <a:ext cx="5792787" cy="47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lstStyle>
            <a:lvl1pPr marL="168275" indent="-168275" eaLnBrk="0" hangingPunct="0">
              <a:defRPr sz="2000" b="1">
                <a:solidFill>
                  <a:schemeClr val="tx1"/>
                </a:solidFill>
                <a:latin typeface="Arial" pitchFamily="34" charset="0"/>
              </a:defRPr>
            </a:lvl1pPr>
            <a:lvl2pPr marL="403225" indent="-233363" eaLnBrk="0" hangingPunct="0">
              <a:defRPr sz="2000" b="1">
                <a:solidFill>
                  <a:schemeClr val="tx1"/>
                </a:solidFill>
                <a:latin typeface="Arial" pitchFamily="34" charset="0"/>
              </a:defRPr>
            </a:lvl2pPr>
            <a:lvl3pPr marL="622300" indent="-227013"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lnSpc>
                <a:spcPct val="80000"/>
              </a:lnSpc>
              <a:spcBef>
                <a:spcPts val="300"/>
              </a:spcBef>
              <a:buFontTx/>
              <a:buChar char="•"/>
            </a:pPr>
            <a:r>
              <a:rPr lang="en-US" sz="1400"/>
              <a:t>     Transmission</a:t>
            </a:r>
          </a:p>
          <a:p>
            <a:pPr lvl="1" eaLnBrk="1" hangingPunct="1">
              <a:lnSpc>
                <a:spcPct val="80000"/>
              </a:lnSpc>
              <a:spcBef>
                <a:spcPts val="300"/>
              </a:spcBef>
              <a:buFontTx/>
              <a:buChar char="–"/>
            </a:pPr>
            <a:r>
              <a:rPr lang="en-US" sz="1400"/>
              <a:t>Degree to which light passes through a medium</a:t>
            </a:r>
          </a:p>
          <a:p>
            <a:pPr lvl="1" eaLnBrk="1" hangingPunct="1">
              <a:lnSpc>
                <a:spcPct val="80000"/>
              </a:lnSpc>
              <a:spcBef>
                <a:spcPts val="300"/>
              </a:spcBef>
              <a:buFontTx/>
              <a:buChar char="–"/>
            </a:pPr>
            <a:r>
              <a:rPr lang="en-US" sz="1400"/>
              <a:t>Few good Thermal Infrared (TIR) transmitters, e.g. Germanium </a:t>
            </a:r>
          </a:p>
          <a:p>
            <a:pPr lvl="1" eaLnBrk="1" hangingPunct="1">
              <a:lnSpc>
                <a:spcPct val="80000"/>
              </a:lnSpc>
              <a:spcBef>
                <a:spcPts val="600"/>
              </a:spcBef>
              <a:buFontTx/>
              <a:buChar char="•"/>
            </a:pPr>
            <a:r>
              <a:rPr lang="en-US" sz="1400"/>
              <a:t>Reflection</a:t>
            </a:r>
          </a:p>
          <a:p>
            <a:pPr lvl="1" eaLnBrk="1" hangingPunct="1">
              <a:lnSpc>
                <a:spcPct val="80000"/>
              </a:lnSpc>
              <a:spcBef>
                <a:spcPts val="300"/>
              </a:spcBef>
              <a:buFontTx/>
              <a:buChar char="–"/>
            </a:pPr>
            <a:r>
              <a:rPr lang="en-US" sz="1400"/>
              <a:t>Degree to which light bounces off of a medium</a:t>
            </a:r>
          </a:p>
          <a:p>
            <a:pPr lvl="1" eaLnBrk="1" hangingPunct="1">
              <a:lnSpc>
                <a:spcPct val="80000"/>
              </a:lnSpc>
              <a:spcBef>
                <a:spcPts val="300"/>
              </a:spcBef>
              <a:buFontTx/>
              <a:buChar char="–"/>
            </a:pPr>
            <a:r>
              <a:rPr lang="en-US" sz="1400"/>
              <a:t>Good TIR reflectors include</a:t>
            </a:r>
          </a:p>
          <a:p>
            <a:pPr lvl="2" eaLnBrk="1" hangingPunct="1">
              <a:lnSpc>
                <a:spcPct val="80000"/>
              </a:lnSpc>
              <a:spcBef>
                <a:spcPts val="300"/>
              </a:spcBef>
              <a:buFontTx/>
              <a:buChar char="•"/>
            </a:pPr>
            <a:r>
              <a:rPr lang="en-US" sz="1400"/>
              <a:t>Metals</a:t>
            </a:r>
          </a:p>
          <a:p>
            <a:pPr lvl="2" eaLnBrk="1" hangingPunct="1">
              <a:lnSpc>
                <a:spcPct val="80000"/>
              </a:lnSpc>
              <a:spcBef>
                <a:spcPts val="300"/>
              </a:spcBef>
              <a:buFontTx/>
              <a:buChar char="•"/>
            </a:pPr>
            <a:r>
              <a:rPr lang="en-US" sz="1400"/>
              <a:t>Glass</a:t>
            </a:r>
          </a:p>
          <a:p>
            <a:pPr lvl="2" eaLnBrk="1" hangingPunct="1">
              <a:lnSpc>
                <a:spcPct val="80000"/>
              </a:lnSpc>
              <a:spcBef>
                <a:spcPts val="300"/>
              </a:spcBef>
              <a:buFontTx/>
              <a:buChar char="•"/>
            </a:pPr>
            <a:r>
              <a:rPr lang="en-US" sz="1400"/>
              <a:t>Water</a:t>
            </a:r>
          </a:p>
          <a:p>
            <a:pPr lvl="1" eaLnBrk="1" hangingPunct="1">
              <a:lnSpc>
                <a:spcPct val="80000"/>
              </a:lnSpc>
              <a:spcBef>
                <a:spcPts val="600"/>
              </a:spcBef>
              <a:buFontTx/>
              <a:buChar char="•"/>
            </a:pPr>
            <a:r>
              <a:rPr lang="en-US" sz="1400"/>
              <a:t>Absorption</a:t>
            </a:r>
          </a:p>
          <a:p>
            <a:pPr lvl="1" eaLnBrk="1" hangingPunct="1">
              <a:lnSpc>
                <a:spcPct val="80000"/>
              </a:lnSpc>
              <a:spcBef>
                <a:spcPts val="300"/>
              </a:spcBef>
              <a:buFontTx/>
              <a:buChar char="–"/>
            </a:pPr>
            <a:r>
              <a:rPr lang="en-US" sz="1400"/>
              <a:t>Degree to which light is absorbed by a medium</a:t>
            </a:r>
          </a:p>
          <a:p>
            <a:pPr lvl="1" eaLnBrk="1" hangingPunct="1">
              <a:lnSpc>
                <a:spcPct val="80000"/>
              </a:lnSpc>
              <a:spcBef>
                <a:spcPts val="300"/>
              </a:spcBef>
              <a:buFontTx/>
              <a:buChar char="–"/>
            </a:pPr>
            <a:r>
              <a:rPr lang="en-US" sz="1400"/>
              <a:t>Many good TIR absorbers</a:t>
            </a:r>
          </a:p>
          <a:p>
            <a:pPr lvl="1" eaLnBrk="1" hangingPunct="1">
              <a:lnSpc>
                <a:spcPct val="80000"/>
              </a:lnSpc>
              <a:spcBef>
                <a:spcPts val="300"/>
              </a:spcBef>
              <a:buFontTx/>
              <a:buChar char="–"/>
            </a:pPr>
            <a:r>
              <a:rPr lang="en-US" sz="1400" u="sng"/>
              <a:t>Water and Water vapor have greatest impact</a:t>
            </a:r>
          </a:p>
          <a:p>
            <a:pPr lvl="1" eaLnBrk="1" hangingPunct="1">
              <a:lnSpc>
                <a:spcPct val="80000"/>
              </a:lnSpc>
              <a:spcBef>
                <a:spcPts val="300"/>
              </a:spcBef>
              <a:buFontTx/>
              <a:buChar char="–"/>
            </a:pPr>
            <a:r>
              <a:rPr lang="en-US" sz="1400"/>
              <a:t>Smoke and Dust (dirty battlefield)</a:t>
            </a:r>
          </a:p>
          <a:p>
            <a:pPr lvl="1" eaLnBrk="1" hangingPunct="1">
              <a:lnSpc>
                <a:spcPct val="80000"/>
              </a:lnSpc>
              <a:spcBef>
                <a:spcPts val="600"/>
              </a:spcBef>
              <a:buFontTx/>
              <a:buChar char="•"/>
            </a:pPr>
            <a:r>
              <a:rPr lang="en-US" sz="1400"/>
              <a:t>Scattering</a:t>
            </a:r>
          </a:p>
          <a:p>
            <a:pPr lvl="1" eaLnBrk="1" hangingPunct="1">
              <a:lnSpc>
                <a:spcPct val="80000"/>
              </a:lnSpc>
              <a:spcBef>
                <a:spcPts val="300"/>
              </a:spcBef>
              <a:buFontTx/>
              <a:buChar char="–"/>
            </a:pPr>
            <a:r>
              <a:rPr lang="en-US" sz="1400"/>
              <a:t>Light travels straight in a vacuum</a:t>
            </a:r>
          </a:p>
          <a:p>
            <a:pPr lvl="1" eaLnBrk="1" hangingPunct="1">
              <a:lnSpc>
                <a:spcPct val="80000"/>
              </a:lnSpc>
              <a:spcBef>
                <a:spcPts val="300"/>
              </a:spcBef>
              <a:buFontTx/>
              <a:buChar char="–"/>
            </a:pPr>
            <a:r>
              <a:rPr lang="en-US" sz="1400"/>
              <a:t>Light traveling through or between mediums may be bent or deflected due to:</a:t>
            </a:r>
          </a:p>
          <a:p>
            <a:pPr lvl="2" eaLnBrk="1" hangingPunct="1">
              <a:lnSpc>
                <a:spcPct val="80000"/>
              </a:lnSpc>
              <a:spcBef>
                <a:spcPts val="300"/>
              </a:spcBef>
              <a:buFontTx/>
              <a:buChar char="•"/>
            </a:pPr>
            <a:r>
              <a:rPr lang="en-US" sz="1400"/>
              <a:t>Reflection</a:t>
            </a:r>
          </a:p>
          <a:p>
            <a:pPr lvl="2" eaLnBrk="1" hangingPunct="1">
              <a:lnSpc>
                <a:spcPct val="80000"/>
              </a:lnSpc>
              <a:spcBef>
                <a:spcPts val="300"/>
              </a:spcBef>
              <a:buFontTx/>
              <a:buChar char="•"/>
            </a:pPr>
            <a:r>
              <a:rPr lang="en-US" sz="1400"/>
              <a:t>Absorption &amp; re-emission</a:t>
            </a:r>
          </a:p>
          <a:p>
            <a:pPr lvl="2" eaLnBrk="1" hangingPunct="1">
              <a:lnSpc>
                <a:spcPct val="80000"/>
              </a:lnSpc>
              <a:spcBef>
                <a:spcPts val="300"/>
              </a:spcBef>
              <a:buFontTx/>
              <a:buChar char="•"/>
            </a:pPr>
            <a:r>
              <a:rPr lang="en-US" sz="1400"/>
              <a:t>Refraction (bending)</a:t>
            </a:r>
          </a:p>
        </p:txBody>
      </p:sp>
      <p:sp>
        <p:nvSpPr>
          <p:cNvPr id="10" name="Rectangle 8"/>
          <p:cNvSpPr>
            <a:spLocks noChangeArrowheads="1"/>
          </p:cNvSpPr>
          <p:nvPr/>
        </p:nvSpPr>
        <p:spPr bwMode="auto">
          <a:xfrm>
            <a:off x="447675" y="1155700"/>
            <a:ext cx="7924800" cy="608013"/>
          </a:xfrm>
          <a:prstGeom prst="rect">
            <a:avLst/>
          </a:prstGeom>
          <a:noFill/>
          <a:ln w="9525">
            <a:noFill/>
            <a:miter lim="800000"/>
            <a:headEnd/>
            <a:tailEnd/>
          </a:ln>
        </p:spPr>
        <p:txBody>
          <a:bodyPr lIns="100629" tIns="50313" rIns="100629" bIns="50313"/>
          <a:lstStyle/>
          <a:p>
            <a:pPr defTabSz="914522">
              <a:spcBef>
                <a:spcPct val="30000"/>
              </a:spcBef>
              <a:defRPr/>
            </a:pPr>
            <a:r>
              <a:rPr lang="en-US" sz="1800" dirty="0"/>
              <a:t>All</a:t>
            </a:r>
            <a:r>
              <a:rPr lang="en-US" sz="1800" dirty="0">
                <a:solidFill>
                  <a:srgbClr val="FFFF00"/>
                </a:solidFill>
                <a:effectLst>
                  <a:outerShdw blurRad="38100" dist="38100" dir="2700000" algn="tl">
                    <a:srgbClr val="C0C0C0"/>
                  </a:outerShdw>
                </a:effectLst>
              </a:rPr>
              <a:t> </a:t>
            </a:r>
            <a:r>
              <a:rPr lang="en-US" sz="1800" dirty="0"/>
              <a:t>matter (solid, gas, liquid) will exhibit, to varying degrees, the following properties when light shines on them:</a:t>
            </a:r>
          </a:p>
        </p:txBody>
      </p:sp>
      <p:sp>
        <p:nvSpPr>
          <p:cNvPr id="11" name="Rectangle 10"/>
          <p:cNvSpPr/>
          <p:nvPr/>
        </p:nvSpPr>
        <p:spPr>
          <a:xfrm>
            <a:off x="900113" y="188913"/>
            <a:ext cx="7273925"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Thermal</a:t>
            </a:r>
            <a:endParaRPr lang="en-US" dirty="0"/>
          </a:p>
        </p:txBody>
      </p:sp>
    </p:spTree>
    <p:extLst>
      <p:ext uri="{BB962C8B-B14F-4D97-AF65-F5344CB8AC3E}">
        <p14:creationId xmlns:p14="http://schemas.microsoft.com/office/powerpoint/2010/main" xmlns="" val="102294722"/>
      </p:ext>
    </p:extLst>
  </p:cSld>
  <p:clrMapOvr>
    <a:masterClrMapping/>
  </p:clrMapOvr>
  <p:transition spd="slow"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idx="1"/>
          </p:nvPr>
        </p:nvSpPr>
        <p:spPr>
          <a:xfrm>
            <a:off x="169863" y="5192713"/>
            <a:ext cx="8229600" cy="1257300"/>
          </a:xfrm>
        </p:spPr>
        <p:txBody>
          <a:bodyPr lIns="91430" tIns="45716" rIns="91430" bIns="45716"/>
          <a:lstStyle/>
          <a:p>
            <a:pPr marL="0" indent="0" eaLnBrk="1" hangingPunct="1">
              <a:lnSpc>
                <a:spcPct val="110000"/>
              </a:lnSpc>
              <a:buFontTx/>
              <a:buNone/>
            </a:pPr>
            <a:r>
              <a:rPr lang="en-US" sz="2000" smtClean="0"/>
              <a:t>Thermal – receives TIR energy radiated from a scene and:</a:t>
            </a:r>
          </a:p>
          <a:p>
            <a:pPr marL="455613" lvl="2" indent="-222250" eaLnBrk="1" hangingPunct="1">
              <a:lnSpc>
                <a:spcPct val="110000"/>
              </a:lnSpc>
              <a:buFont typeface="Arial" pitchFamily="34" charset="0"/>
              <a:buChar char="-"/>
            </a:pPr>
            <a:r>
              <a:rPr lang="en-US" sz="2000" smtClean="0"/>
              <a:t>Senses differences in apparent temperatures of the scene</a:t>
            </a:r>
          </a:p>
          <a:p>
            <a:pPr marL="455613" lvl="2" indent="-222250" eaLnBrk="1" hangingPunct="1">
              <a:lnSpc>
                <a:spcPct val="110000"/>
              </a:lnSpc>
              <a:buFont typeface="Arial" pitchFamily="34" charset="0"/>
              <a:buChar char="-"/>
            </a:pPr>
            <a:r>
              <a:rPr lang="en-US" sz="2000" smtClean="0"/>
              <a:t>Converts the differences to a visible image</a:t>
            </a:r>
          </a:p>
        </p:txBody>
      </p:sp>
      <p:sp>
        <p:nvSpPr>
          <p:cNvPr id="33807" name="Slide Number Placeholder 18"/>
          <p:cNvSpPr>
            <a:spLocks noGrp="1"/>
          </p:cNvSpPr>
          <p:nvPr>
            <p:ph type="sldNum" sz="quarter" idx="4294967295"/>
          </p:nvPr>
        </p:nvSpPr>
        <p:spPr>
          <a:xfrm>
            <a:off x="7010400" y="6492875"/>
            <a:ext cx="2133600" cy="365125"/>
          </a:xfrm>
          <a:prstGeom prst="rect">
            <a:avLst/>
          </a:prstGeom>
        </p:spPr>
        <p:txBody>
          <a:bodyPr/>
          <a:lstStyle/>
          <a:p>
            <a:pPr>
              <a:defRPr/>
            </a:pPr>
            <a:fld id="{657C0F0A-466F-479C-92E7-AB4C3DEF9EA4}" type="slidenum">
              <a:rPr lang="en-US"/>
              <a:pPr>
                <a:defRPr/>
              </a:pPr>
              <a:t>12</a:t>
            </a:fld>
            <a:endParaRPr lang="en-US"/>
          </a:p>
        </p:txBody>
      </p:sp>
      <p:pic>
        <p:nvPicPr>
          <p:cNvPr id="33796" name="Picture 19" descr="tir"/>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xmlns=""/>
              </a:ext>
            </a:extLst>
          </a:blip>
          <a:srcRect t="-896"/>
          <a:stretch>
            <a:fillRect/>
          </a:stretch>
        </p:blipFill>
        <p:spPr bwMode="auto">
          <a:xfrm>
            <a:off x="4211638" y="1044575"/>
            <a:ext cx="1957387" cy="429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3" descr="TWS Bad Guy Compa"/>
          <p:cNvPicPr>
            <a:picLocks noChangeAspect="1" noChangeArrowheads="1"/>
          </p:cNvPicPr>
          <p:nvPr/>
        </p:nvPicPr>
        <p:blipFill>
          <a:blip r:embed="rId4" cstate="email">
            <a:clrChange>
              <a:clrFrom>
                <a:srgbClr val="FFFFFF"/>
              </a:clrFrom>
              <a:clrTo>
                <a:srgbClr val="FFFFFF">
                  <a:alpha val="0"/>
                </a:srgbClr>
              </a:clrTo>
            </a:clrChange>
            <a:lum bright="-8000" contrast="-20000"/>
            <a:extLst>
              <a:ext uri="{28A0092B-C50C-407E-A947-70E740481C1C}">
                <a14:useLocalDpi xmlns:a14="http://schemas.microsoft.com/office/drawing/2010/main" xmlns=""/>
              </a:ext>
            </a:extLst>
          </a:blip>
          <a:srcRect b="-2472"/>
          <a:stretch>
            <a:fillRect/>
          </a:stretch>
        </p:blipFill>
        <p:spPr bwMode="auto">
          <a:xfrm>
            <a:off x="3057525" y="2433638"/>
            <a:ext cx="812800" cy="18780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Text Box 8"/>
          <p:cNvSpPr txBox="1">
            <a:spLocks noChangeArrowheads="1"/>
          </p:cNvSpPr>
          <p:nvPr/>
        </p:nvSpPr>
        <p:spPr bwMode="auto">
          <a:xfrm>
            <a:off x="7078663" y="5289550"/>
            <a:ext cx="13731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94" tIns="45647" rIns="91294" bIns="45647">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r>
              <a:rPr lang="en-US" sz="1200" i="1">
                <a:solidFill>
                  <a:srgbClr val="000000"/>
                </a:solidFill>
                <a:latin typeface="Verdana" pitchFamily="34" charset="0"/>
              </a:rPr>
              <a:t>Visible Image</a:t>
            </a:r>
          </a:p>
        </p:txBody>
      </p:sp>
      <p:sp>
        <p:nvSpPr>
          <p:cNvPr id="33799" name="Text Box 10"/>
          <p:cNvSpPr txBox="1">
            <a:spLocks noChangeArrowheads="1"/>
          </p:cNvSpPr>
          <p:nvPr/>
        </p:nvSpPr>
        <p:spPr bwMode="auto">
          <a:xfrm>
            <a:off x="3201988" y="4127500"/>
            <a:ext cx="903287"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94" tIns="45647" rIns="91294" bIns="45647">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r>
              <a:rPr lang="en-US" sz="1000" i="1">
                <a:solidFill>
                  <a:srgbClr val="000000"/>
                </a:solidFill>
                <a:latin typeface="Verdana" pitchFamily="34" charset="0"/>
              </a:rPr>
              <a:t>Reflected </a:t>
            </a:r>
            <a:br>
              <a:rPr lang="en-US" sz="1000" i="1">
                <a:solidFill>
                  <a:srgbClr val="000000"/>
                </a:solidFill>
                <a:latin typeface="Verdana" pitchFamily="34" charset="0"/>
              </a:rPr>
            </a:br>
            <a:r>
              <a:rPr lang="en-US" sz="1000" i="1">
                <a:solidFill>
                  <a:srgbClr val="000000"/>
                </a:solidFill>
                <a:latin typeface="Verdana" pitchFamily="34" charset="0"/>
              </a:rPr>
              <a:t>Visible </a:t>
            </a:r>
            <a:br>
              <a:rPr lang="en-US" sz="1000" i="1">
                <a:solidFill>
                  <a:srgbClr val="000000"/>
                </a:solidFill>
                <a:latin typeface="Verdana" pitchFamily="34" charset="0"/>
              </a:rPr>
            </a:br>
            <a:r>
              <a:rPr lang="en-US" sz="1000" i="1">
                <a:solidFill>
                  <a:srgbClr val="000000"/>
                </a:solidFill>
                <a:latin typeface="Verdana" pitchFamily="34" charset="0"/>
              </a:rPr>
              <a:t>Light</a:t>
            </a:r>
          </a:p>
        </p:txBody>
      </p:sp>
      <p:sp>
        <p:nvSpPr>
          <p:cNvPr id="33800" name="Text Box 11"/>
          <p:cNvSpPr txBox="1">
            <a:spLocks noChangeArrowheads="1"/>
          </p:cNvSpPr>
          <p:nvPr/>
        </p:nvSpPr>
        <p:spPr bwMode="auto">
          <a:xfrm>
            <a:off x="3117850" y="2060575"/>
            <a:ext cx="86360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294" tIns="45647" rIns="91294" bIns="45647">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r>
              <a:rPr lang="en-US" sz="1000" i="1">
                <a:solidFill>
                  <a:srgbClr val="000000"/>
                </a:solidFill>
                <a:latin typeface="Verdana" pitchFamily="34" charset="0"/>
              </a:rPr>
              <a:t>Radiated </a:t>
            </a:r>
            <a:br>
              <a:rPr lang="en-US" sz="1000" i="1">
                <a:solidFill>
                  <a:srgbClr val="000000"/>
                </a:solidFill>
                <a:latin typeface="Verdana" pitchFamily="34" charset="0"/>
              </a:rPr>
            </a:br>
            <a:r>
              <a:rPr lang="en-US" sz="1000" i="1">
                <a:solidFill>
                  <a:srgbClr val="000000"/>
                </a:solidFill>
                <a:latin typeface="Verdana" pitchFamily="34" charset="0"/>
              </a:rPr>
              <a:t>TIR </a:t>
            </a:r>
            <a:br>
              <a:rPr lang="en-US" sz="1000" i="1">
                <a:solidFill>
                  <a:srgbClr val="000000"/>
                </a:solidFill>
                <a:latin typeface="Verdana" pitchFamily="34" charset="0"/>
              </a:rPr>
            </a:br>
            <a:r>
              <a:rPr lang="en-US" sz="1000" i="1">
                <a:solidFill>
                  <a:srgbClr val="000000"/>
                </a:solidFill>
                <a:latin typeface="Verdana" pitchFamily="34" charset="0"/>
              </a:rPr>
              <a:t>Light</a:t>
            </a:r>
          </a:p>
        </p:txBody>
      </p:sp>
      <p:sp>
        <p:nvSpPr>
          <p:cNvPr id="27" name="Text Box 13"/>
          <p:cNvSpPr txBox="1">
            <a:spLocks noChangeArrowheads="1"/>
          </p:cNvSpPr>
          <p:nvPr/>
        </p:nvSpPr>
        <p:spPr bwMode="auto">
          <a:xfrm>
            <a:off x="1303338" y="2139950"/>
            <a:ext cx="696912" cy="276225"/>
          </a:xfrm>
          <a:prstGeom prst="rect">
            <a:avLst/>
          </a:prstGeom>
          <a:noFill/>
          <a:ln w="9525">
            <a:noFill/>
            <a:miter lim="800000"/>
            <a:headEnd/>
            <a:tailEnd/>
          </a:ln>
          <a:effectLst/>
        </p:spPr>
        <p:txBody>
          <a:bodyPr wrap="none" lIns="91294" tIns="45647" rIns="91294" bIns="45647">
            <a:spAutoFit/>
          </a:bodyPr>
          <a:lstStyle/>
          <a:p>
            <a:pPr algn="ctr">
              <a:defRPr/>
            </a:pPr>
            <a:r>
              <a:rPr lang="en-US" sz="1200" i="1" dirty="0">
                <a:solidFill>
                  <a:srgbClr val="000000"/>
                </a:solidFill>
                <a:effectLst>
                  <a:outerShdw blurRad="38100" dist="38100" dir="2700000" algn="tl">
                    <a:srgbClr val="C0C0C0"/>
                  </a:outerShdw>
                </a:effectLst>
                <a:latin typeface="Verdana" pitchFamily="34" charset="0"/>
              </a:rPr>
              <a:t>Scene</a:t>
            </a:r>
          </a:p>
        </p:txBody>
      </p:sp>
      <p:pic>
        <p:nvPicPr>
          <p:cNvPr id="33802" name="Picture 16" descr="Slide 6 small eyeball"/>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130800" y="2770188"/>
            <a:ext cx="382588" cy="433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3" name="Picture 17" descr="Slide 6 large eyeball"/>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875088" y="3413125"/>
            <a:ext cx="52705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4" name="Picture 24"/>
          <p:cNvPicPr>
            <a:picLocks noChangeAspect="1" noChangeArrowheads="1"/>
          </p:cNvPicPr>
          <p:nvPr/>
        </p:nvPicPr>
        <p:blipFill>
          <a:blip r:embed="rId7" cstate="email">
            <a:extLst>
              <a:ext uri="{28A0092B-C50C-407E-A947-70E740481C1C}">
                <a14:useLocalDpi xmlns:a14="http://schemas.microsoft.com/office/drawing/2010/main" xmlns=""/>
              </a:ext>
            </a:extLst>
          </a:blip>
          <a:srcRect r="594" b="4813"/>
          <a:stretch>
            <a:fillRect/>
          </a:stretch>
        </p:blipFill>
        <p:spPr bwMode="auto">
          <a:xfrm>
            <a:off x="6159500" y="1150938"/>
            <a:ext cx="2738438"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pic>
        <p:nvPicPr>
          <p:cNvPr id="33805" name="Picture 20" descr="549451312@01072010-370B"/>
          <p:cNvPicPr>
            <a:picLocks noChangeAspect="1" noChangeArrowheads="1"/>
          </p:cNvPicPr>
          <p:nvPr/>
        </p:nvPicPr>
        <p:blipFill>
          <a:blip r:embed="rId8" cstate="email">
            <a:extLst>
              <a:ext uri="{28A0092B-C50C-407E-A947-70E740481C1C}">
                <a14:useLocalDpi xmlns:a14="http://schemas.microsoft.com/office/drawing/2010/main" xmlns=""/>
              </a:ext>
            </a:extLst>
          </a:blip>
          <a:srcRect t="-1227"/>
          <a:stretch>
            <a:fillRect/>
          </a:stretch>
        </p:blipFill>
        <p:spPr bwMode="auto">
          <a:xfrm>
            <a:off x="6151563" y="3200400"/>
            <a:ext cx="2767012" cy="206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20" descr="549451312@01072010-370B"/>
          <p:cNvPicPr>
            <a:picLocks noChangeAspect="1" noChangeArrowheads="1"/>
          </p:cNvPicPr>
          <p:nvPr/>
        </p:nvPicPr>
        <p:blipFill>
          <a:blip r:embed="rId8" cstate="email">
            <a:extLst>
              <a:ext uri="{28A0092B-C50C-407E-A947-70E740481C1C}">
                <a14:useLocalDpi xmlns:a14="http://schemas.microsoft.com/office/drawing/2010/main" xmlns=""/>
              </a:ext>
            </a:extLst>
          </a:blip>
          <a:srcRect t="-1227"/>
          <a:stretch>
            <a:fillRect/>
          </a:stretch>
        </p:blipFill>
        <p:spPr bwMode="auto">
          <a:xfrm>
            <a:off x="546100" y="2419350"/>
            <a:ext cx="2506663" cy="187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23"/>
          <p:cNvGrpSpPr>
            <a:grpSpLocks/>
          </p:cNvGrpSpPr>
          <p:nvPr/>
        </p:nvGrpSpPr>
        <p:grpSpPr bwMode="auto">
          <a:xfrm>
            <a:off x="3935413" y="2665413"/>
            <a:ext cx="1122362" cy="554037"/>
            <a:chOff x="3935396" y="2546469"/>
            <a:chExt cx="1122744" cy="553850"/>
          </a:xfrm>
        </p:grpSpPr>
        <p:grpSp>
          <p:nvGrpSpPr>
            <p:cNvPr id="33809" name="Group 21"/>
            <p:cNvGrpSpPr>
              <a:grpSpLocks/>
            </p:cNvGrpSpPr>
            <p:nvPr/>
          </p:nvGrpSpPr>
          <p:grpSpPr bwMode="auto">
            <a:xfrm>
              <a:off x="3935396" y="2581152"/>
              <a:ext cx="1122744" cy="509287"/>
              <a:chOff x="1689904" y="1006997"/>
              <a:chExt cx="1122744" cy="509287"/>
            </a:xfrm>
          </p:grpSpPr>
          <p:sp>
            <p:nvSpPr>
              <p:cNvPr id="20" name="Rectangle 19"/>
              <p:cNvSpPr/>
              <p:nvPr/>
            </p:nvSpPr>
            <p:spPr>
              <a:xfrm>
                <a:off x="1689904" y="1007227"/>
                <a:ext cx="1122744" cy="5094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12" name="TextBox 20"/>
              <p:cNvSpPr txBox="1">
                <a:spLocks noChangeArrowheads="1"/>
              </p:cNvSpPr>
              <p:nvPr/>
            </p:nvSpPr>
            <p:spPr bwMode="auto">
              <a:xfrm>
                <a:off x="1909823" y="1053297"/>
                <a:ext cx="184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endParaRPr lang="en-US" sz="1000"/>
              </a:p>
            </p:txBody>
          </p:sp>
        </p:grpSp>
        <p:sp>
          <p:nvSpPr>
            <p:cNvPr id="33810" name="Text Box 11"/>
            <p:cNvSpPr txBox="1">
              <a:spLocks noChangeArrowheads="1"/>
            </p:cNvSpPr>
            <p:nvPr/>
          </p:nvSpPr>
          <p:spPr bwMode="auto">
            <a:xfrm>
              <a:off x="3978149" y="2546469"/>
              <a:ext cx="1022151" cy="55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94" tIns="45647" rIns="91294" bIns="45647">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r>
                <a:rPr lang="en-US" sz="1000" i="1">
                  <a:solidFill>
                    <a:srgbClr val="000000"/>
                  </a:solidFill>
                  <a:latin typeface="Verdana" pitchFamily="34" charset="0"/>
                </a:rPr>
                <a:t>Thermal Imaging System</a:t>
              </a:r>
            </a:p>
          </p:txBody>
        </p:sp>
      </p:grpSp>
      <p:sp>
        <p:nvSpPr>
          <p:cNvPr id="22" name="Rectangle 21"/>
          <p:cNvSpPr/>
          <p:nvPr/>
        </p:nvSpPr>
        <p:spPr>
          <a:xfrm>
            <a:off x="914400" y="188913"/>
            <a:ext cx="7218363"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Thermal</a:t>
            </a:r>
            <a:endParaRPr lang="en-US" dirty="0"/>
          </a:p>
        </p:txBody>
      </p:sp>
    </p:spTree>
    <p:extLst>
      <p:ext uri="{BB962C8B-B14F-4D97-AF65-F5344CB8AC3E}">
        <p14:creationId xmlns:p14="http://schemas.microsoft.com/office/powerpoint/2010/main" xmlns="" val="3516953455"/>
      </p:ext>
    </p:extLst>
  </p:cSld>
  <p:clrMapOvr>
    <a:masterClrMapping/>
  </p:clrMapOvr>
  <p:transition spd="slow"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Slide Number Placeholder 11"/>
          <p:cNvSpPr>
            <a:spLocks noGrp="1"/>
          </p:cNvSpPr>
          <p:nvPr>
            <p:ph type="sldNum" sz="quarter" idx="4294967295"/>
          </p:nvPr>
        </p:nvSpPr>
        <p:spPr>
          <a:xfrm>
            <a:off x="6553200" y="6523038"/>
            <a:ext cx="2133600" cy="398462"/>
          </a:xfrm>
          <a:prstGeom prst="rect">
            <a:avLst/>
          </a:prstGeom>
        </p:spPr>
        <p:txBody>
          <a:bodyPr/>
          <a:lstStyle/>
          <a:p>
            <a:pPr>
              <a:defRPr/>
            </a:pPr>
            <a:fld id="{1691242C-EA50-40A0-850E-2F20E39BA06F}" type="slidenum">
              <a:rPr lang="en-US"/>
              <a:pPr>
                <a:defRPr/>
              </a:pPr>
              <a:t>13</a:t>
            </a:fld>
            <a:endParaRPr lang="en-US"/>
          </a:p>
        </p:txBody>
      </p:sp>
      <p:sp>
        <p:nvSpPr>
          <p:cNvPr id="34819" name="Footer Placeholder 1"/>
          <p:cNvSpPr>
            <a:spLocks noGrp="1"/>
          </p:cNvSpPr>
          <p:nvPr>
            <p:ph type="ftr" sz="quarter" idx="4294967295"/>
          </p:nvPr>
        </p:nvSpPr>
        <p:spPr bwMode="auto">
          <a:xfrm>
            <a:off x="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a:t>DRS NVD </a:t>
            </a:r>
            <a:endParaRPr lang="en-US">
              <a:solidFill>
                <a:srgbClr val="797979"/>
              </a:solidFill>
            </a:endParaRPr>
          </a:p>
        </p:txBody>
      </p:sp>
      <p:grpSp>
        <p:nvGrpSpPr>
          <p:cNvPr id="34820" name="Group 9"/>
          <p:cNvGrpSpPr>
            <a:grpSpLocks/>
          </p:cNvGrpSpPr>
          <p:nvPr/>
        </p:nvGrpSpPr>
        <p:grpSpPr bwMode="auto">
          <a:xfrm>
            <a:off x="1174750" y="1125538"/>
            <a:ext cx="6518275" cy="3708400"/>
            <a:chOff x="1176338" y="999380"/>
            <a:chExt cx="6527800" cy="3716337"/>
          </a:xfrm>
        </p:grpSpPr>
        <p:sp>
          <p:nvSpPr>
            <p:cNvPr id="34824" name="Rectangle 12"/>
            <p:cNvSpPr>
              <a:spLocks noChangeArrowheads="1"/>
            </p:cNvSpPr>
            <p:nvPr/>
          </p:nvSpPr>
          <p:spPr bwMode="auto">
            <a:xfrm>
              <a:off x="1452563" y="1130300"/>
              <a:ext cx="6251575" cy="3525838"/>
            </a:xfrm>
            <a:prstGeom prst="rect">
              <a:avLst/>
            </a:prstGeom>
            <a:solidFill>
              <a:schemeClr val="tx1">
                <a:alpha val="7607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577" tIns="45789" rIns="91577" bIns="45789" anchor="ctr"/>
            <a:lstStyle/>
            <a:p>
              <a:endParaRPr lang="en-US" sz="1800"/>
            </a:p>
          </p:txBody>
        </p:sp>
        <p:pic>
          <p:nvPicPr>
            <p:cNvPr id="34825" name="Picture 9" descr="Diurnal 1"/>
            <p:cNvPicPr>
              <a:picLocks noChangeAspect="1" noChangeArrowheads="1"/>
            </p:cNvPicPr>
            <p:nvPr/>
          </p:nvPicPr>
          <p:blipFill>
            <a:blip r:embed="rId3" cstate="email">
              <a:clrChange>
                <a:clrFrom>
                  <a:srgbClr val="272672"/>
                </a:clrFrom>
                <a:clrTo>
                  <a:srgbClr val="272672">
                    <a:alpha val="0"/>
                  </a:srgbClr>
                </a:clrTo>
              </a:clrChange>
              <a:extLst>
                <a:ext uri="{28A0092B-C50C-407E-A947-70E740481C1C}">
                  <a14:useLocalDpi xmlns:a14="http://schemas.microsoft.com/office/drawing/2010/main" xmlns=""/>
                </a:ext>
              </a:extLst>
            </a:blip>
            <a:srcRect/>
            <a:stretch>
              <a:fillRect/>
            </a:stretch>
          </p:blipFill>
          <p:spPr bwMode="auto">
            <a:xfrm>
              <a:off x="1598613" y="999380"/>
              <a:ext cx="5959475"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6" name="Rectangle 2"/>
            <p:cNvSpPr>
              <a:spLocks noChangeArrowheads="1"/>
            </p:cNvSpPr>
            <p:nvPr/>
          </p:nvSpPr>
          <p:spPr bwMode="auto">
            <a:xfrm rot="-5400000">
              <a:off x="611188" y="2247900"/>
              <a:ext cx="186848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577" tIns="45789" rIns="91577" bIns="45789">
              <a:spAutoFit/>
            </a:bodyPr>
            <a:lstStyle/>
            <a:p>
              <a:endParaRPr lang="en-US" sz="1400">
                <a:solidFill>
                  <a:schemeClr val="bg1"/>
                </a:solidFill>
                <a:latin typeface="Helvetica" pitchFamily="34" charset="0"/>
              </a:endParaRPr>
            </a:p>
            <a:p>
              <a:r>
                <a:rPr lang="en-US" sz="1400">
                  <a:solidFill>
                    <a:schemeClr val="bg1"/>
                  </a:solidFill>
                  <a:latin typeface="Helvetica" pitchFamily="34" charset="0"/>
                </a:rPr>
                <a:t>IR Radiation Intensity</a:t>
              </a:r>
            </a:p>
          </p:txBody>
        </p:sp>
      </p:grpSp>
      <p:sp>
        <p:nvSpPr>
          <p:cNvPr id="34821" name="Rectangle 3"/>
          <p:cNvSpPr>
            <a:spLocks noChangeArrowheads="1"/>
          </p:cNvSpPr>
          <p:nvPr/>
        </p:nvSpPr>
        <p:spPr bwMode="auto">
          <a:xfrm>
            <a:off x="2005013" y="4741863"/>
            <a:ext cx="44910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p>
            <a:r>
              <a:rPr lang="en-US" sz="1200"/>
              <a:t>Diurnal TIR radiance variations</a:t>
            </a:r>
          </a:p>
          <a:p>
            <a:r>
              <a:rPr lang="en-US" sz="1200"/>
              <a:t>SS= Sunset, SR = Sunrise</a:t>
            </a:r>
          </a:p>
          <a:p>
            <a:r>
              <a:rPr lang="en-US" sz="1200"/>
              <a:t>ENT=end of nautical twilight, BNT=beginning of nautical twilight</a:t>
            </a:r>
          </a:p>
        </p:txBody>
      </p:sp>
      <p:sp>
        <p:nvSpPr>
          <p:cNvPr id="2" name="Text Box 4"/>
          <p:cNvSpPr txBox="1">
            <a:spLocks noChangeArrowheads="1"/>
          </p:cNvSpPr>
          <p:nvPr/>
        </p:nvSpPr>
        <p:spPr bwMode="auto">
          <a:xfrm>
            <a:off x="114300" y="5441950"/>
            <a:ext cx="8915400" cy="1330325"/>
          </a:xfrm>
          <a:prstGeom prst="rect">
            <a:avLst/>
          </a:prstGeom>
          <a:solidFill>
            <a:srgbClr val="FFCC99"/>
          </a:solidFill>
          <a:ln w="12700">
            <a:solidFill>
              <a:schemeClr val="tx1"/>
            </a:solidFill>
            <a:miter lim="800000"/>
            <a:headEnd/>
            <a:tailEnd/>
          </a:ln>
        </p:spPr>
        <p:txBody>
          <a:bodyPr lIns="100629" tIns="50313" rIns="100629" bIns="50313">
            <a:spAutoFit/>
          </a:bodyPr>
          <a:lstStyle>
            <a:lvl1pPr marL="117475" indent="-117475" defTabSz="1004888" eaLnBrk="0" hangingPunct="0">
              <a:defRPr sz="2000" b="1">
                <a:solidFill>
                  <a:schemeClr val="tx1"/>
                </a:solidFill>
                <a:latin typeface="Arial" pitchFamily="34" charset="0"/>
              </a:defRPr>
            </a:lvl1pPr>
            <a:lvl2pPr marL="355600" indent="-122238" defTabSz="1004888" eaLnBrk="0" hangingPunct="0">
              <a:defRPr sz="2000" b="1">
                <a:solidFill>
                  <a:schemeClr val="tx1"/>
                </a:solidFill>
                <a:latin typeface="Arial" pitchFamily="34" charset="0"/>
              </a:defRPr>
            </a:lvl2pPr>
            <a:lvl3pPr marL="1143000" indent="-228600" defTabSz="1004888" eaLnBrk="0" hangingPunct="0">
              <a:defRPr sz="2000" b="1">
                <a:solidFill>
                  <a:schemeClr val="tx1"/>
                </a:solidFill>
                <a:latin typeface="Arial" pitchFamily="34" charset="0"/>
              </a:defRPr>
            </a:lvl3pPr>
            <a:lvl4pPr marL="1600200" indent="-228600" defTabSz="1004888" eaLnBrk="0" hangingPunct="0">
              <a:defRPr sz="2000" b="1">
                <a:solidFill>
                  <a:schemeClr val="tx1"/>
                </a:solidFill>
                <a:latin typeface="Arial" pitchFamily="34" charset="0"/>
              </a:defRPr>
            </a:lvl4pPr>
            <a:lvl5pPr marL="2057400" indent="-228600" defTabSz="1004888" eaLnBrk="0" hangingPunct="0">
              <a:defRPr sz="2000" b="1">
                <a:solidFill>
                  <a:schemeClr val="tx1"/>
                </a:solidFill>
                <a:latin typeface="Arial" pitchFamily="34" charset="0"/>
              </a:defRPr>
            </a:lvl5pPr>
            <a:lvl6pPr marL="2514600" indent="-228600" defTabSz="1004888" eaLnBrk="0" fontAlgn="base" hangingPunct="0">
              <a:spcBef>
                <a:spcPct val="0"/>
              </a:spcBef>
              <a:spcAft>
                <a:spcPct val="0"/>
              </a:spcAft>
              <a:defRPr sz="2000" b="1">
                <a:solidFill>
                  <a:schemeClr val="tx1"/>
                </a:solidFill>
                <a:latin typeface="Arial" pitchFamily="34" charset="0"/>
              </a:defRPr>
            </a:lvl6pPr>
            <a:lvl7pPr marL="2971800" indent="-228600" defTabSz="1004888" eaLnBrk="0" fontAlgn="base" hangingPunct="0">
              <a:spcBef>
                <a:spcPct val="0"/>
              </a:spcBef>
              <a:spcAft>
                <a:spcPct val="0"/>
              </a:spcAft>
              <a:defRPr sz="2000" b="1">
                <a:solidFill>
                  <a:schemeClr val="tx1"/>
                </a:solidFill>
                <a:latin typeface="Arial" pitchFamily="34" charset="0"/>
              </a:defRPr>
            </a:lvl7pPr>
            <a:lvl8pPr marL="3429000" indent="-228600" defTabSz="1004888" eaLnBrk="0" fontAlgn="base" hangingPunct="0">
              <a:spcBef>
                <a:spcPct val="0"/>
              </a:spcBef>
              <a:spcAft>
                <a:spcPct val="0"/>
              </a:spcAft>
              <a:defRPr sz="2000" b="1">
                <a:solidFill>
                  <a:schemeClr val="tx1"/>
                </a:solidFill>
                <a:latin typeface="Arial" pitchFamily="34" charset="0"/>
              </a:defRPr>
            </a:lvl8pPr>
            <a:lvl9pPr marL="3886200" indent="-228600" defTabSz="1004888" eaLnBrk="0" fontAlgn="base" hangingPunct="0">
              <a:spcBef>
                <a:spcPct val="0"/>
              </a:spcBef>
              <a:spcAft>
                <a:spcPct val="0"/>
              </a:spcAft>
              <a:defRPr sz="2000" b="1">
                <a:solidFill>
                  <a:schemeClr val="tx1"/>
                </a:solidFill>
                <a:latin typeface="Arial" pitchFamily="34" charset="0"/>
              </a:defRPr>
            </a:lvl9pPr>
          </a:lstStyle>
          <a:p>
            <a:pPr eaLnBrk="1" hangingPunct="1">
              <a:lnSpc>
                <a:spcPct val="70000"/>
              </a:lnSpc>
              <a:spcBef>
                <a:spcPct val="50000"/>
              </a:spcBef>
              <a:buFontTx/>
              <a:buChar char="•"/>
            </a:pPr>
            <a:r>
              <a:rPr lang="en-US" sz="1400"/>
              <a:t> Scene objects heat and cool at different rates throughout the day and year.</a:t>
            </a:r>
          </a:p>
          <a:p>
            <a:pPr eaLnBrk="1" hangingPunct="1">
              <a:lnSpc>
                <a:spcPct val="70000"/>
              </a:lnSpc>
              <a:spcBef>
                <a:spcPct val="50000"/>
              </a:spcBef>
              <a:buFontTx/>
              <a:buChar char="•"/>
            </a:pPr>
            <a:r>
              <a:rPr lang="en-US" sz="1400"/>
              <a:t> As a result:</a:t>
            </a:r>
          </a:p>
          <a:p>
            <a:pPr lvl="1" eaLnBrk="1" hangingPunct="1">
              <a:lnSpc>
                <a:spcPct val="70000"/>
              </a:lnSpc>
              <a:spcBef>
                <a:spcPct val="50000"/>
              </a:spcBef>
              <a:buFontTx/>
              <a:buChar char="-"/>
            </a:pPr>
            <a:r>
              <a:rPr lang="en-US" sz="1400"/>
              <a:t>TIR scene contrast varies.</a:t>
            </a:r>
          </a:p>
          <a:p>
            <a:pPr lvl="1" eaLnBrk="1" hangingPunct="1">
              <a:lnSpc>
                <a:spcPct val="70000"/>
              </a:lnSpc>
              <a:spcBef>
                <a:spcPct val="50000"/>
              </a:spcBef>
              <a:buFontTx/>
              <a:buChar char="-"/>
            </a:pPr>
            <a:r>
              <a:rPr lang="en-US" sz="1400"/>
              <a:t>Scene objects relative temperatures may invert. </a:t>
            </a:r>
          </a:p>
          <a:p>
            <a:pPr eaLnBrk="1" hangingPunct="1">
              <a:lnSpc>
                <a:spcPct val="90000"/>
              </a:lnSpc>
              <a:spcBef>
                <a:spcPct val="50000"/>
              </a:spcBef>
              <a:buFontTx/>
              <a:buChar char="•"/>
            </a:pPr>
            <a:r>
              <a:rPr lang="en-US" sz="1400"/>
              <a:t> Periods will exist in these cycles where minimal TIR contrast exists (crossover points).</a:t>
            </a:r>
          </a:p>
        </p:txBody>
      </p:sp>
      <p:sp>
        <p:nvSpPr>
          <p:cNvPr id="3" name="Rectangle 2"/>
          <p:cNvSpPr/>
          <p:nvPr/>
        </p:nvSpPr>
        <p:spPr>
          <a:xfrm>
            <a:off x="858838" y="166688"/>
            <a:ext cx="7259637" cy="523875"/>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Thermal</a:t>
            </a:r>
            <a:endParaRPr lang="en-US" dirty="0">
              <a:solidFill>
                <a:srgbClr val="000000"/>
              </a:solidFill>
            </a:endParaRPr>
          </a:p>
        </p:txBody>
      </p:sp>
    </p:spTree>
    <p:extLst>
      <p:ext uri="{BB962C8B-B14F-4D97-AF65-F5344CB8AC3E}">
        <p14:creationId xmlns:p14="http://schemas.microsoft.com/office/powerpoint/2010/main" xmlns="" val="4100260270"/>
      </p:ext>
    </p:extLst>
  </p:cSld>
  <p:clrMapOvr>
    <a:masterClrMapping/>
  </p:clrMapOvr>
  <p:transition spd="slow"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Slide Number Placeholder 6"/>
          <p:cNvSpPr>
            <a:spLocks noGrp="1"/>
          </p:cNvSpPr>
          <p:nvPr>
            <p:ph type="sldNum" sz="quarter" idx="4294967295"/>
          </p:nvPr>
        </p:nvSpPr>
        <p:spPr>
          <a:xfrm>
            <a:off x="6402388" y="6459538"/>
            <a:ext cx="2133600" cy="352425"/>
          </a:xfrm>
          <a:prstGeom prst="rect">
            <a:avLst/>
          </a:prstGeom>
        </p:spPr>
        <p:txBody>
          <a:bodyPr/>
          <a:lstStyle/>
          <a:p>
            <a:pPr>
              <a:defRPr/>
            </a:pPr>
            <a:fld id="{A81C0D0B-81B2-4D13-8F0A-F5E53D321510}" type="slidenum">
              <a:rPr lang="en-US"/>
              <a:pPr>
                <a:defRPr/>
              </a:pPr>
              <a:t>14</a:t>
            </a:fld>
            <a:endParaRPr lang="en-US"/>
          </a:p>
        </p:txBody>
      </p:sp>
      <p:sp>
        <p:nvSpPr>
          <p:cNvPr id="25603" name="Rectangle 2"/>
          <p:cNvSpPr>
            <a:spLocks noChangeArrowheads="1"/>
          </p:cNvSpPr>
          <p:nvPr/>
        </p:nvSpPr>
        <p:spPr bwMode="auto">
          <a:xfrm>
            <a:off x="381000" y="4206875"/>
            <a:ext cx="8382000" cy="2217738"/>
          </a:xfrm>
          <a:prstGeom prst="rect">
            <a:avLst/>
          </a:prstGeom>
          <a:noFill/>
          <a:ln w="12700">
            <a:noFill/>
            <a:miter lim="800000"/>
            <a:headEnd/>
            <a:tailEnd/>
          </a:ln>
        </p:spPr>
        <p:txBody>
          <a:bodyPr lIns="91285" tIns="45642" rIns="91285" bIns="45642">
            <a:spAutoFit/>
          </a:bodyPr>
          <a:lstStyle/>
          <a:p>
            <a:pPr marL="291633" indent="-291633" algn="ctr">
              <a:lnSpc>
                <a:spcPct val="87000"/>
              </a:lnSpc>
              <a:spcBef>
                <a:spcPct val="50000"/>
              </a:spcBef>
              <a:buSzPct val="100000"/>
              <a:defRPr/>
            </a:pPr>
            <a:r>
              <a:rPr lang="en-US" dirty="0">
                <a:latin typeface="+mn-lt"/>
                <a:cs typeface="Arial" pitchFamily="34" charset="0"/>
              </a:rPr>
              <a:t>Twinkling or shimmering (Mirage)</a:t>
            </a:r>
          </a:p>
          <a:p>
            <a:pPr marL="291633" indent="-291633">
              <a:lnSpc>
                <a:spcPct val="87000"/>
              </a:lnSpc>
              <a:spcBef>
                <a:spcPct val="50000"/>
              </a:spcBef>
              <a:buSzPct val="100000"/>
              <a:buFontTx/>
              <a:buChar char="•"/>
              <a:defRPr/>
            </a:pPr>
            <a:r>
              <a:rPr lang="en-US" sz="1800" dirty="0">
                <a:latin typeface="+mn-lt"/>
                <a:cs typeface="Arial" pitchFamily="34" charset="0"/>
              </a:rPr>
              <a:t>Affects line-of-sight through air near heated surfaces (such as air above a road heated by sunlight).</a:t>
            </a:r>
          </a:p>
          <a:p>
            <a:pPr marL="291633" indent="-291633">
              <a:lnSpc>
                <a:spcPct val="87000"/>
              </a:lnSpc>
              <a:spcBef>
                <a:spcPct val="50000"/>
              </a:spcBef>
              <a:buSzPct val="100000"/>
              <a:buFontTx/>
              <a:buChar char="•"/>
              <a:defRPr/>
            </a:pPr>
            <a:r>
              <a:rPr lang="en-US" sz="1800" dirty="0">
                <a:latin typeface="+mn-lt"/>
                <a:cs typeface="Arial" pitchFamily="34" charset="0"/>
              </a:rPr>
              <a:t>Affects stability and clarity of image (may cause image to appear to move or be unfocused).</a:t>
            </a:r>
          </a:p>
          <a:p>
            <a:pPr marL="291633" indent="-291633">
              <a:lnSpc>
                <a:spcPct val="87000"/>
              </a:lnSpc>
              <a:spcBef>
                <a:spcPct val="50000"/>
              </a:spcBef>
              <a:buSzPct val="100000"/>
              <a:buFontTx/>
              <a:buChar char="•"/>
              <a:defRPr/>
            </a:pPr>
            <a:r>
              <a:rPr lang="en-US" sz="1800" dirty="0">
                <a:latin typeface="+mn-lt"/>
                <a:cs typeface="Arial" pitchFamily="34" charset="0"/>
              </a:rPr>
              <a:t>To avoid atmospheric turbulence move to a higher position or, if possible, wait for temperatures to cool.</a:t>
            </a:r>
          </a:p>
        </p:txBody>
      </p:sp>
      <p:pic>
        <p:nvPicPr>
          <p:cNvPr id="35844"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1082675" y="930275"/>
            <a:ext cx="6978650" cy="317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Rectangle 1"/>
          <p:cNvSpPr>
            <a:spLocks noChangeArrowheads="1"/>
          </p:cNvSpPr>
          <p:nvPr/>
        </p:nvSpPr>
        <p:spPr bwMode="auto">
          <a:xfrm>
            <a:off x="776288" y="179388"/>
            <a:ext cx="7370762" cy="461962"/>
          </a:xfrm>
          <a:prstGeom prst="rect">
            <a:avLst/>
          </a:prstGeom>
          <a:solidFill>
            <a:schemeClr val="bg1">
              <a:lumMod val="75000"/>
            </a:schemeClr>
          </a:solidFill>
          <a:ln w="9525">
            <a:noFill/>
            <a:miter lim="800000"/>
            <a:headEnd/>
            <a:tailEnd/>
          </a:ln>
        </p:spPr>
        <p:txBody>
          <a:bodyPr>
            <a:spAutoFit/>
          </a:bodyPr>
          <a:lstStyle/>
          <a:p>
            <a:pPr algn="ctr">
              <a:defRPr/>
            </a:pPr>
            <a:r>
              <a:rPr lang="en-US" sz="2400" dirty="0">
                <a:solidFill>
                  <a:srgbClr val="000000"/>
                </a:solidFill>
              </a:rPr>
              <a:t>Fused Operation - Atmospheric Turbulence</a:t>
            </a:r>
          </a:p>
        </p:txBody>
      </p:sp>
    </p:spTree>
    <p:extLst>
      <p:ext uri="{BB962C8B-B14F-4D97-AF65-F5344CB8AC3E}">
        <p14:creationId xmlns:p14="http://schemas.microsoft.com/office/powerpoint/2010/main" xmlns="" val="3280249328"/>
      </p:ext>
    </p:extLst>
  </p:cSld>
  <p:clrMapOvr>
    <a:masterClrMapping/>
  </p:clrMapOvr>
  <p:transition spd="slow"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7"/>
          <p:cNvSpPr>
            <a:spLocks noGrp="1"/>
          </p:cNvSpPr>
          <p:nvPr>
            <p:ph type="sldNum" sz="quarter" idx="4294967295"/>
          </p:nvPr>
        </p:nvSpPr>
        <p:spPr>
          <a:xfrm>
            <a:off x="6553200" y="6356350"/>
            <a:ext cx="2133600" cy="365125"/>
          </a:xfrm>
          <a:prstGeom prst="rect">
            <a:avLst/>
          </a:prstGeom>
        </p:spPr>
        <p:txBody>
          <a:bodyPr/>
          <a:lstStyle/>
          <a:p>
            <a:pPr>
              <a:defRPr/>
            </a:pPr>
            <a:fld id="{BB80B125-6F4E-4B1E-8B95-BDA76A1C1E94}" type="slidenum">
              <a:rPr lang="en-US"/>
              <a:pPr>
                <a:defRPr/>
              </a:pPr>
              <a:t>15</a:t>
            </a:fld>
            <a:endParaRPr lang="en-US"/>
          </a:p>
        </p:txBody>
      </p:sp>
      <p:pic>
        <p:nvPicPr>
          <p:cNvPr id="2" name="Picture 14" descr="D8FC0151"/>
          <p:cNvPicPr>
            <a:picLocks noChangeAspect="1" noChangeArrowheads="1"/>
          </p:cNvPicPr>
          <p:nvPr/>
        </p:nvPicPr>
        <p:blipFill>
          <a:blip r:embed="rId3" cstate="email">
            <a:grayscl/>
            <a:extLst>
              <a:ext uri="{28A0092B-C50C-407E-A947-70E740481C1C}">
                <a14:useLocalDpi xmlns:a14="http://schemas.microsoft.com/office/drawing/2010/main" xmlns=""/>
              </a:ext>
            </a:extLst>
          </a:blip>
          <a:srcRect/>
          <a:stretch>
            <a:fillRect/>
          </a:stretch>
        </p:blipFill>
        <p:spPr bwMode="auto">
          <a:xfrm>
            <a:off x="5394325" y="1203325"/>
            <a:ext cx="2759075"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0" name="Content Placeholder 5"/>
          <p:cNvSpPr txBox="1">
            <a:spLocks/>
          </p:cNvSpPr>
          <p:nvPr/>
        </p:nvSpPr>
        <p:spPr>
          <a:xfrm>
            <a:off x="457200" y="1203325"/>
            <a:ext cx="4267200" cy="4922838"/>
          </a:xfrm>
          <a:prstGeom prst="rect">
            <a:avLst/>
          </a:prstGeom>
        </p:spPr>
        <p:txBody>
          <a:bodyPr>
            <a:normAutofit fontScale="85000" lnSpcReduction="20000"/>
          </a:bodyPr>
          <a:lstStyle/>
          <a:p>
            <a:pPr marL="342900" indent="-342900" eaLnBrk="0" hangingPunct="0">
              <a:spcBef>
                <a:spcPct val="20000"/>
              </a:spcBef>
              <a:buFontTx/>
              <a:buChar char="•"/>
              <a:defRPr/>
            </a:pPr>
            <a:r>
              <a:rPr lang="en-US" sz="3200" b="0" kern="0" dirty="0">
                <a:latin typeface="+mn-lt"/>
              </a:rPr>
              <a:t>Thermal imagers reveal temperature differences between objects and these differences lead to thermal cues</a:t>
            </a:r>
          </a:p>
          <a:p>
            <a:pPr marL="742950" lvl="1" indent="-285750" eaLnBrk="0" hangingPunct="0">
              <a:spcBef>
                <a:spcPct val="20000"/>
              </a:spcBef>
              <a:buFontTx/>
              <a:buChar char="–"/>
              <a:defRPr/>
            </a:pPr>
            <a:r>
              <a:rPr lang="en-US" sz="2800" b="0" kern="0" dirty="0">
                <a:latin typeface="+mn-lt"/>
              </a:rPr>
              <a:t>Engines burn fuel, produce heat of the vehicle and the nearby surroundings (ground)</a:t>
            </a:r>
          </a:p>
          <a:p>
            <a:pPr marL="742950" lvl="1" indent="-285750" eaLnBrk="0" hangingPunct="0">
              <a:spcBef>
                <a:spcPct val="20000"/>
              </a:spcBef>
              <a:buFontTx/>
              <a:buChar char="–"/>
              <a:defRPr/>
            </a:pPr>
            <a:r>
              <a:rPr lang="en-US" sz="2800" b="0" kern="0" dirty="0">
                <a:latin typeface="+mn-lt"/>
              </a:rPr>
              <a:t>Friction, produces heat and creates warm footprints and tire tracks</a:t>
            </a:r>
          </a:p>
          <a:p>
            <a:pPr marL="742950" lvl="1" indent="-285750" eaLnBrk="0" hangingPunct="0">
              <a:spcBef>
                <a:spcPct val="20000"/>
              </a:spcBef>
              <a:buFontTx/>
              <a:buChar char="–"/>
              <a:defRPr/>
            </a:pPr>
            <a:r>
              <a:rPr lang="en-US" sz="2800" b="0" kern="0" dirty="0">
                <a:latin typeface="+mn-lt"/>
              </a:rPr>
              <a:t>Shadows reduce sunlight absorption and can show recent presence of objects</a:t>
            </a:r>
          </a:p>
        </p:txBody>
      </p:sp>
      <p:pic>
        <p:nvPicPr>
          <p:cNvPr id="36869" name="Picture 3" descr="Shadow1"/>
          <p:cNvPicPr>
            <a:picLocks noChangeAspect="1" noChangeArrowheads="1"/>
          </p:cNvPicPr>
          <p:nvPr/>
        </p:nvPicPr>
        <p:blipFill>
          <a:blip r:embed="rId4" cstate="email">
            <a:lum bright="-6000" contrast="-40000"/>
            <a:extLst>
              <a:ext uri="{28A0092B-C50C-407E-A947-70E740481C1C}">
                <a14:useLocalDpi xmlns:a14="http://schemas.microsoft.com/office/drawing/2010/main" xmlns=""/>
              </a:ext>
            </a:extLst>
          </a:blip>
          <a:srcRect l="21931" t="13036" b="33214"/>
          <a:stretch>
            <a:fillRect/>
          </a:stretch>
        </p:blipFill>
        <p:spPr bwMode="auto">
          <a:xfrm>
            <a:off x="5410200" y="2819400"/>
            <a:ext cx="3074988" cy="1571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4" descr="Shadow"/>
          <p:cNvPicPr>
            <a:picLocks noChangeAspect="1" noChangeArrowheads="1"/>
          </p:cNvPicPr>
          <p:nvPr/>
        </p:nvPicPr>
        <p:blipFill>
          <a:blip r:embed="rId5" cstate="email">
            <a:lum bright="-12000" contrast="-30000"/>
            <a:extLst>
              <a:ext uri="{28A0092B-C50C-407E-A947-70E740481C1C}">
                <a14:useLocalDpi xmlns:a14="http://schemas.microsoft.com/office/drawing/2010/main" xmlns=""/>
              </a:ext>
            </a:extLst>
          </a:blip>
          <a:srcRect l="20778" t="19759" r="1262" b="32539"/>
          <a:stretch>
            <a:fillRect/>
          </a:stretch>
        </p:blipFill>
        <p:spPr bwMode="auto">
          <a:xfrm>
            <a:off x="5410200" y="4495800"/>
            <a:ext cx="3089275" cy="14001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1" name="TextBox 12"/>
          <p:cNvSpPr txBox="1">
            <a:spLocks noChangeArrowheads="1"/>
          </p:cNvSpPr>
          <p:nvPr/>
        </p:nvSpPr>
        <p:spPr bwMode="auto">
          <a:xfrm>
            <a:off x="7239000" y="2590800"/>
            <a:ext cx="172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sz="1200"/>
              <a:t>Shiny = Poor emissivity!</a:t>
            </a:r>
          </a:p>
        </p:txBody>
      </p:sp>
      <p:sp>
        <p:nvSpPr>
          <p:cNvPr id="36873" name="Rectangle 1"/>
          <p:cNvSpPr>
            <a:spLocks noChangeArrowheads="1"/>
          </p:cNvSpPr>
          <p:nvPr/>
        </p:nvSpPr>
        <p:spPr bwMode="auto">
          <a:xfrm>
            <a:off x="900113" y="195263"/>
            <a:ext cx="7232650" cy="522287"/>
          </a:xfrm>
          <a:prstGeom prst="rect">
            <a:avLst/>
          </a:prstGeom>
          <a:solidFill>
            <a:schemeClr val="bg1">
              <a:lumMod val="75000"/>
            </a:schemeClr>
          </a:solidFill>
          <a:ln w="9525">
            <a:noFill/>
            <a:miter lim="800000"/>
            <a:headEnd/>
            <a:tailEnd/>
          </a:ln>
        </p:spPr>
        <p:txBody>
          <a:bodyPr>
            <a:spAutoFit/>
          </a:bodyPr>
          <a:lstStyle/>
          <a:p>
            <a:pPr algn="ctr">
              <a:defRPr/>
            </a:pPr>
            <a:r>
              <a:rPr lang="en-US" sz="2800" dirty="0">
                <a:solidFill>
                  <a:srgbClr val="000000"/>
                </a:solidFill>
              </a:rPr>
              <a:t>Fused Operation  - Signatures (1 of 2) </a:t>
            </a:r>
          </a:p>
        </p:txBody>
      </p:sp>
    </p:spTree>
    <p:extLst>
      <p:ext uri="{BB962C8B-B14F-4D97-AF65-F5344CB8AC3E}">
        <p14:creationId xmlns:p14="http://schemas.microsoft.com/office/powerpoint/2010/main" xmlns="" val="3509271625"/>
      </p:ext>
    </p:extLst>
  </p:cSld>
  <p:clrMapOvr>
    <a:masterClrMapping/>
  </p:clrMapOvr>
  <p:transition spd="slow"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4"/>
          <p:cNvGraphicFramePr>
            <a:graphicFrameLocks noChangeAspect="1"/>
          </p:cNvGraphicFramePr>
          <p:nvPr/>
        </p:nvGraphicFramePr>
        <p:xfrm>
          <a:off x="603250" y="1298575"/>
          <a:ext cx="3006725" cy="2411413"/>
        </p:xfrm>
        <a:graphic>
          <a:graphicData uri="http://schemas.openxmlformats.org/presentationml/2006/ole">
            <p:oleObj spid="_x0000_s40977" name="Flash Document" r:id="rId4" imgW="3322440" imgH="2663280" progId="">
              <p:embed/>
            </p:oleObj>
          </a:graphicData>
        </a:graphic>
      </p:graphicFrame>
      <p:graphicFrame>
        <p:nvGraphicFramePr>
          <p:cNvPr id="37891" name="Object 5"/>
          <p:cNvGraphicFramePr>
            <a:graphicFrameLocks noGrp="1" noChangeAspect="1"/>
          </p:cNvGraphicFramePr>
          <p:nvPr>
            <p:ph type="subTitle" idx="1"/>
          </p:nvPr>
        </p:nvGraphicFramePr>
        <p:xfrm>
          <a:off x="5886450" y="1320800"/>
          <a:ext cx="3101975" cy="2338388"/>
        </p:xfrm>
        <a:graphic>
          <a:graphicData uri="http://schemas.openxmlformats.org/presentationml/2006/ole">
            <p:oleObj spid="_x0000_s40978" name="Flash Document" r:id="rId5" imgW="3533760" imgH="2663280" progId="">
              <p:embed/>
            </p:oleObj>
          </a:graphicData>
        </a:graphic>
      </p:graphicFrame>
      <p:sp>
        <p:nvSpPr>
          <p:cNvPr id="37898" name="Slide Number Placeholder 11"/>
          <p:cNvSpPr>
            <a:spLocks noGrp="1"/>
          </p:cNvSpPr>
          <p:nvPr>
            <p:ph type="sldNum" sz="quarter" idx="4294967295"/>
          </p:nvPr>
        </p:nvSpPr>
        <p:spPr>
          <a:xfrm>
            <a:off x="7010400" y="6492875"/>
            <a:ext cx="2133600" cy="365125"/>
          </a:xfrm>
          <a:prstGeom prst="rect">
            <a:avLst/>
          </a:prstGeom>
        </p:spPr>
        <p:txBody>
          <a:bodyPr/>
          <a:lstStyle/>
          <a:p>
            <a:pPr>
              <a:defRPr/>
            </a:pPr>
            <a:fld id="{0F778428-21AF-4B2C-B6CA-25B10BCF4361}" type="slidenum">
              <a:rPr lang="en-US"/>
              <a:pPr>
                <a:defRPr/>
              </a:pPr>
              <a:t>16</a:t>
            </a:fld>
            <a:endParaRPr lang="en-US"/>
          </a:p>
        </p:txBody>
      </p:sp>
      <p:graphicFrame>
        <p:nvGraphicFramePr>
          <p:cNvPr id="37893" name="Object 6"/>
          <p:cNvGraphicFramePr>
            <a:graphicFrameLocks noChangeAspect="1"/>
          </p:cNvGraphicFramePr>
          <p:nvPr/>
        </p:nvGraphicFramePr>
        <p:xfrm>
          <a:off x="3371850" y="3979863"/>
          <a:ext cx="2962275" cy="2490787"/>
        </p:xfrm>
        <a:graphic>
          <a:graphicData uri="http://schemas.openxmlformats.org/presentationml/2006/ole">
            <p:oleObj spid="_x0000_s40979" name="Flash Document" r:id="rId6" imgW="3169440" imgH="2663280" progId="">
              <p:embed/>
            </p:oleObj>
          </a:graphicData>
        </a:graphic>
      </p:graphicFrame>
      <p:sp>
        <p:nvSpPr>
          <p:cNvPr id="37894" name="Text Box 7"/>
          <p:cNvSpPr txBox="1">
            <a:spLocks noChangeArrowheads="1"/>
          </p:cNvSpPr>
          <p:nvPr/>
        </p:nvSpPr>
        <p:spPr bwMode="auto">
          <a:xfrm>
            <a:off x="968375" y="3683000"/>
            <a:ext cx="22955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sz="1400"/>
              <a:t>Western Male w/PVC Pipe</a:t>
            </a:r>
          </a:p>
        </p:txBody>
      </p:sp>
      <p:sp>
        <p:nvSpPr>
          <p:cNvPr id="37895" name="Text Box 9"/>
          <p:cNvSpPr txBox="1">
            <a:spLocks noChangeArrowheads="1"/>
          </p:cNvSpPr>
          <p:nvPr/>
        </p:nvSpPr>
        <p:spPr bwMode="auto">
          <a:xfrm>
            <a:off x="6178550" y="3657600"/>
            <a:ext cx="2568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sz="1400"/>
              <a:t>Western Female w/Metal Pipe</a:t>
            </a:r>
          </a:p>
        </p:txBody>
      </p:sp>
      <p:sp>
        <p:nvSpPr>
          <p:cNvPr id="37896" name="Text Box 10"/>
          <p:cNvSpPr txBox="1">
            <a:spLocks noChangeArrowheads="1"/>
          </p:cNvSpPr>
          <p:nvPr/>
        </p:nvSpPr>
        <p:spPr bwMode="auto">
          <a:xfrm>
            <a:off x="3365500" y="6440488"/>
            <a:ext cx="3033713"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sz="1400"/>
              <a:t>Middle Eastern Female w/PVC Pipe</a:t>
            </a:r>
          </a:p>
        </p:txBody>
      </p:sp>
      <p:sp>
        <p:nvSpPr>
          <p:cNvPr id="37897" name="Text Box 11"/>
          <p:cNvSpPr txBox="1">
            <a:spLocks noChangeArrowheads="1"/>
          </p:cNvSpPr>
          <p:nvPr/>
        </p:nvSpPr>
        <p:spPr bwMode="auto">
          <a:xfrm>
            <a:off x="2554288" y="1000125"/>
            <a:ext cx="39655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sz="1600"/>
              <a:t>Suicide Vest – Thermal/Visible Images</a:t>
            </a:r>
          </a:p>
        </p:txBody>
      </p:sp>
      <p:sp>
        <p:nvSpPr>
          <p:cNvPr id="37899" name="Rectangle 1"/>
          <p:cNvSpPr>
            <a:spLocks noChangeArrowheads="1"/>
          </p:cNvSpPr>
          <p:nvPr/>
        </p:nvSpPr>
        <p:spPr bwMode="auto">
          <a:xfrm>
            <a:off x="887413" y="115888"/>
            <a:ext cx="7216775" cy="523875"/>
          </a:xfrm>
          <a:prstGeom prst="rect">
            <a:avLst/>
          </a:prstGeom>
          <a:solidFill>
            <a:schemeClr val="bg1">
              <a:lumMod val="75000"/>
            </a:schemeClr>
          </a:solidFill>
          <a:ln w="9525">
            <a:noFill/>
            <a:miter lim="800000"/>
            <a:headEnd/>
            <a:tailEnd/>
          </a:ln>
        </p:spPr>
        <p:txBody>
          <a:bodyPr>
            <a:spAutoFit/>
          </a:bodyPr>
          <a:lstStyle/>
          <a:p>
            <a:pPr algn="ctr">
              <a:defRPr/>
            </a:pPr>
            <a:r>
              <a:rPr lang="en-US" sz="2800" dirty="0">
                <a:solidFill>
                  <a:srgbClr val="000000"/>
                </a:solidFill>
              </a:rPr>
              <a:t>Fused Operation  - Signatures (2 of 2) </a:t>
            </a:r>
          </a:p>
        </p:txBody>
      </p:sp>
    </p:spTree>
    <p:extLst>
      <p:ext uri="{BB962C8B-B14F-4D97-AF65-F5344CB8AC3E}">
        <p14:creationId xmlns:p14="http://schemas.microsoft.com/office/powerpoint/2010/main" xmlns="" val="874735322"/>
      </p:ext>
    </p:extLst>
  </p:cSld>
  <p:clrMapOvr>
    <a:masterClrMapping/>
  </p:clrMapOvr>
  <p:transition spd="slow"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idx="1"/>
          </p:nvPr>
        </p:nvSpPr>
        <p:spPr bwMode="gray">
          <a:xfrm>
            <a:off x="0" y="1143000"/>
            <a:ext cx="5016500" cy="4737100"/>
          </a:xfrm>
        </p:spPr>
        <p:txBody>
          <a:bodyPr lIns="91426" tIns="45713" rIns="91426" bIns="45713"/>
          <a:lstStyle/>
          <a:p>
            <a:pPr eaLnBrk="1" hangingPunct="1">
              <a:buFontTx/>
              <a:buNone/>
              <a:defRPr/>
            </a:pPr>
            <a:r>
              <a:rPr lang="en-US" sz="2000" b="1" cap="all" dirty="0" smtClean="0"/>
              <a:t>Pros and Cons of I</a:t>
            </a:r>
            <a:r>
              <a:rPr lang="en-US" sz="2000" b="1" cap="all" baseline="30000" dirty="0" smtClean="0"/>
              <a:t>2</a:t>
            </a:r>
            <a:r>
              <a:rPr lang="en-US" sz="2000" b="1" cap="all" dirty="0" smtClean="0"/>
              <a:t> and Thermal</a:t>
            </a:r>
            <a:endParaRPr lang="en-US" sz="2000" b="1" cap="all" dirty="0"/>
          </a:p>
          <a:p>
            <a:pPr eaLnBrk="1" hangingPunct="1">
              <a:buFontTx/>
              <a:buNone/>
              <a:defRPr/>
            </a:pPr>
            <a:endParaRPr lang="en-US" sz="2000" b="1" dirty="0" smtClean="0"/>
          </a:p>
          <a:p>
            <a:pPr eaLnBrk="1" hangingPunct="1">
              <a:buFontTx/>
              <a:buNone/>
              <a:defRPr/>
            </a:pPr>
            <a:r>
              <a:rPr lang="en-US" sz="2000" b="1" dirty="0" smtClean="0"/>
              <a:t>I</a:t>
            </a:r>
            <a:r>
              <a:rPr lang="en-US" sz="2000" b="1" baseline="30000" dirty="0" smtClean="0"/>
              <a:t>2</a:t>
            </a:r>
            <a:endParaRPr lang="en-US" sz="2000" b="1" dirty="0" smtClean="0"/>
          </a:p>
          <a:p>
            <a:pPr eaLnBrk="1" hangingPunct="1">
              <a:buFont typeface="Arial" charset="0"/>
              <a:buChar char="•"/>
              <a:defRPr/>
            </a:pPr>
            <a:r>
              <a:rPr lang="en-US" sz="2000" b="1" dirty="0" smtClean="0"/>
              <a:t>Will see through glass</a:t>
            </a:r>
          </a:p>
          <a:p>
            <a:pPr eaLnBrk="1" hangingPunct="1">
              <a:buFont typeface="Arial" charset="0"/>
              <a:buChar char="•"/>
              <a:defRPr/>
            </a:pPr>
            <a:r>
              <a:rPr lang="en-US" sz="2000" b="1" dirty="0" smtClean="0"/>
              <a:t>Requires reflected light</a:t>
            </a:r>
          </a:p>
          <a:p>
            <a:pPr eaLnBrk="1" hangingPunct="1">
              <a:buFontTx/>
              <a:buNone/>
              <a:defRPr/>
            </a:pPr>
            <a:endParaRPr lang="en-US" sz="2000" b="1" dirty="0" smtClean="0"/>
          </a:p>
          <a:p>
            <a:pPr eaLnBrk="1" hangingPunct="1">
              <a:buFontTx/>
              <a:buNone/>
              <a:defRPr/>
            </a:pPr>
            <a:r>
              <a:rPr lang="en-US" sz="2000" b="1" dirty="0" smtClean="0"/>
              <a:t>THERMAL</a:t>
            </a:r>
          </a:p>
          <a:p>
            <a:pPr marL="342900" lvl="2" indent="-342900" eaLnBrk="1" hangingPunct="1">
              <a:buFont typeface="Arial" charset="0"/>
              <a:buChar char="•"/>
              <a:defRPr/>
            </a:pPr>
            <a:r>
              <a:rPr lang="en-US" sz="2000" b="1" dirty="0" smtClean="0"/>
              <a:t>Will not see through glass</a:t>
            </a:r>
          </a:p>
          <a:p>
            <a:pPr marL="342900" lvl="2" indent="-342900" eaLnBrk="1" hangingPunct="1">
              <a:buFont typeface="Arial" charset="0"/>
              <a:buChar char="•"/>
              <a:defRPr/>
            </a:pPr>
            <a:r>
              <a:rPr lang="en-US" sz="2000" b="1" dirty="0" smtClean="0"/>
              <a:t>Reflects the images on the near side of the glass (like a mirror)</a:t>
            </a:r>
          </a:p>
          <a:p>
            <a:pPr marL="342900" lvl="2" indent="-342900" eaLnBrk="1" hangingPunct="1">
              <a:buFont typeface="Arial" charset="0"/>
              <a:buChar char="•"/>
              <a:defRPr/>
            </a:pPr>
            <a:r>
              <a:rPr lang="en-US" sz="2000" b="1" dirty="0" smtClean="0"/>
              <a:t>Does not require reflected light</a:t>
            </a:r>
          </a:p>
        </p:txBody>
      </p:sp>
      <p:grpSp>
        <p:nvGrpSpPr>
          <p:cNvPr id="38915" name="Group 17"/>
          <p:cNvGrpSpPr>
            <a:grpSpLocks/>
          </p:cNvGrpSpPr>
          <p:nvPr/>
        </p:nvGrpSpPr>
        <p:grpSpPr bwMode="auto">
          <a:xfrm>
            <a:off x="5016500" y="887413"/>
            <a:ext cx="3606800" cy="5449887"/>
            <a:chOff x="3360" y="288"/>
            <a:chExt cx="2304" cy="3888"/>
          </a:xfrm>
        </p:grpSpPr>
        <p:pic>
          <p:nvPicPr>
            <p:cNvPr id="38917" name="Picture 18" descr="env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360" y="2519"/>
              <a:ext cx="2256" cy="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8" name="Picture 19" descr="CW526827"/>
            <p:cNvPicPr>
              <a:picLocks noChangeAspect="1" noChangeArrowheads="1"/>
            </p:cNvPicPr>
            <p:nvPr/>
          </p:nvPicPr>
          <p:blipFill>
            <a:blip r:embed="rId4" cstate="email">
              <a:clrChange>
                <a:clrFrom>
                  <a:srgbClr val="020C03"/>
                </a:clrFrom>
                <a:clrTo>
                  <a:srgbClr val="020C03">
                    <a:alpha val="0"/>
                  </a:srgbClr>
                </a:clrTo>
              </a:clrChange>
              <a:extLst>
                <a:ext uri="{28A0092B-C50C-407E-A947-70E740481C1C}">
                  <a14:useLocalDpi xmlns:a14="http://schemas.microsoft.com/office/drawing/2010/main" xmlns=""/>
                </a:ext>
              </a:extLst>
            </a:blip>
            <a:srcRect/>
            <a:stretch>
              <a:fillRect/>
            </a:stretch>
          </p:blipFill>
          <p:spPr bwMode="auto">
            <a:xfrm>
              <a:off x="3384" y="288"/>
              <a:ext cx="2280" cy="2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9" name="Oval 20"/>
            <p:cNvSpPr>
              <a:spLocks noChangeArrowheads="1"/>
            </p:cNvSpPr>
            <p:nvPr/>
          </p:nvSpPr>
          <p:spPr bwMode="auto">
            <a:xfrm>
              <a:off x="3504" y="384"/>
              <a:ext cx="2064" cy="2064"/>
            </a:xfrm>
            <a:prstGeom prst="ellipse">
              <a:avLst/>
            </a:prstGeom>
            <a:noFill/>
            <a:ln w="7620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sp>
        <p:nvSpPr>
          <p:cNvPr id="3" name="Rectangle 2"/>
          <p:cNvSpPr/>
          <p:nvPr/>
        </p:nvSpPr>
        <p:spPr>
          <a:xfrm>
            <a:off x="873125" y="188913"/>
            <a:ext cx="7383463"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a:t>
            </a:r>
            <a:r>
              <a:rPr lang="en-US" sz="2800" kern="0" dirty="0" smtClean="0">
                <a:solidFill>
                  <a:srgbClr val="000000"/>
                </a:solidFill>
                <a:cs typeface="Arial" pitchFamily="34" charset="0"/>
              </a:rPr>
              <a:t>Operation – Pros and Cons</a:t>
            </a:r>
            <a:endParaRPr lang="en-US" dirty="0"/>
          </a:p>
        </p:txBody>
      </p:sp>
    </p:spTree>
    <p:extLst>
      <p:ext uri="{BB962C8B-B14F-4D97-AF65-F5344CB8AC3E}">
        <p14:creationId xmlns:p14="http://schemas.microsoft.com/office/powerpoint/2010/main" xmlns="" val="365463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52315" y="896882"/>
            <a:ext cx="8469313" cy="3170621"/>
          </a:xfrm>
        </p:spPr>
        <p:txBody>
          <a:bodyPr/>
          <a:lstStyle/>
          <a:p>
            <a:pPr marL="0" indent="0" algn="ctr" eaLnBrk="1" hangingPunct="1">
              <a:buFontTx/>
              <a:buNone/>
            </a:pPr>
            <a:r>
              <a:rPr lang="en-US" sz="2800" dirty="0" smtClean="0"/>
              <a:t>With the AN/PSQ-20</a:t>
            </a:r>
          </a:p>
          <a:p>
            <a:pPr marL="0" indent="0" algn="ctr" eaLnBrk="1" hangingPunct="1">
              <a:buFontTx/>
              <a:buNone/>
            </a:pPr>
            <a:endParaRPr lang="en-US" sz="1000" dirty="0" smtClean="0"/>
          </a:p>
          <a:p>
            <a:pPr marL="0" indent="0" eaLnBrk="1" hangingPunct="1">
              <a:buFontTx/>
              <a:buNone/>
            </a:pPr>
            <a:r>
              <a:rPr lang="en-US" sz="2400" dirty="0" smtClean="0"/>
              <a:t>The images from I</a:t>
            </a:r>
            <a:r>
              <a:rPr lang="en-US" sz="2400" baseline="30000" dirty="0" smtClean="0"/>
              <a:t>2</a:t>
            </a:r>
            <a:r>
              <a:rPr lang="en-US" sz="2400" dirty="0" smtClean="0"/>
              <a:t> or Thermal can be viewed independently or can be combined into a single, fused image.</a:t>
            </a:r>
          </a:p>
          <a:p>
            <a:pPr marL="0" indent="0" eaLnBrk="1" hangingPunct="1">
              <a:buFontTx/>
              <a:buNone/>
            </a:pPr>
            <a:endParaRPr lang="en-US" sz="2400" dirty="0" smtClean="0"/>
          </a:p>
          <a:p>
            <a:pPr marL="0" indent="0" eaLnBrk="1" hangingPunct="1">
              <a:buFontTx/>
              <a:buNone/>
            </a:pPr>
            <a:r>
              <a:rPr lang="en-US" sz="2400" dirty="0" smtClean="0"/>
              <a:t>Fused – I</a:t>
            </a:r>
            <a:r>
              <a:rPr lang="en-US" sz="2400" baseline="30000" dirty="0" smtClean="0"/>
              <a:t>2</a:t>
            </a:r>
            <a:r>
              <a:rPr lang="en-US" sz="2400" dirty="0" smtClean="0"/>
              <a:t> and Thermal images are optically overlaid as a single displayed image.</a:t>
            </a:r>
          </a:p>
        </p:txBody>
      </p:sp>
      <p:sp>
        <p:nvSpPr>
          <p:cNvPr id="39940" name="Slide Number Placeholder 4"/>
          <p:cNvSpPr>
            <a:spLocks noGrp="1"/>
          </p:cNvSpPr>
          <p:nvPr>
            <p:ph type="sldNum" sz="quarter" idx="4294967295"/>
          </p:nvPr>
        </p:nvSpPr>
        <p:spPr>
          <a:xfrm>
            <a:off x="7010400" y="6492875"/>
            <a:ext cx="2133600" cy="365125"/>
          </a:xfrm>
          <a:prstGeom prst="rect">
            <a:avLst/>
          </a:prstGeom>
        </p:spPr>
        <p:txBody>
          <a:bodyPr/>
          <a:lstStyle/>
          <a:p>
            <a:pPr>
              <a:defRPr/>
            </a:pPr>
            <a:fld id="{235F857C-EEC6-47A4-BB5A-768E3DDC9C9A}" type="slidenum">
              <a:rPr lang="en-US"/>
              <a:pPr>
                <a:defRPr/>
              </a:pPr>
              <a:t>18</a:t>
            </a:fld>
            <a:endParaRPr lang="en-US"/>
          </a:p>
        </p:txBody>
      </p:sp>
      <p:sp>
        <p:nvSpPr>
          <p:cNvPr id="6" name="Rectangle 5"/>
          <p:cNvSpPr/>
          <p:nvPr/>
        </p:nvSpPr>
        <p:spPr>
          <a:xfrm>
            <a:off x="858838" y="188913"/>
            <a:ext cx="7343775"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a:t>
            </a:r>
            <a:endParaRPr lang="en-US" dirty="0"/>
          </a:p>
        </p:txBody>
      </p:sp>
      <p:pic>
        <p:nvPicPr>
          <p:cNvPr id="5" name="Picture 6"/>
          <p:cNvPicPr>
            <a:picLocks noChangeArrowheads="1"/>
          </p:cNvPicPr>
          <p:nvPr/>
        </p:nvPicPr>
        <p:blipFill>
          <a:blip r:embed="rId2" cstate="print"/>
          <a:srcRect/>
          <a:stretch>
            <a:fillRect/>
          </a:stretch>
        </p:blipFill>
        <p:spPr bwMode="gray">
          <a:xfrm>
            <a:off x="520264" y="4063142"/>
            <a:ext cx="1813034" cy="1688633"/>
          </a:xfrm>
          <a:prstGeom prst="ellipse">
            <a:avLst/>
          </a:prstGeom>
          <a:noFill/>
          <a:ln w="9525">
            <a:noFill/>
            <a:miter lim="800000"/>
            <a:headEnd/>
            <a:tailEnd/>
          </a:ln>
        </p:spPr>
      </p:pic>
      <p:pic>
        <p:nvPicPr>
          <p:cNvPr id="7" name="Picture 6" descr="IMG_0104.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7047187" y="4160754"/>
            <a:ext cx="1856727" cy="1442479"/>
          </a:xfrm>
          <a:prstGeom prst="rect">
            <a:avLst/>
          </a:prstGeom>
        </p:spPr>
      </p:pic>
      <p:pic>
        <p:nvPicPr>
          <p:cNvPr id="8" name="Content Placeholder 5" descr="IMG_0123.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040859" y="3502522"/>
            <a:ext cx="2918507" cy="2863512"/>
          </a:xfrm>
          <a:prstGeom prst="ellipse">
            <a:avLst/>
          </a:prstGeom>
          <a:noFill/>
          <a:ln w="9525">
            <a:noFill/>
            <a:miter lim="800000"/>
            <a:headEnd/>
            <a:tailEnd/>
          </a:ln>
          <a:effectLst>
            <a:softEdge rad="112500"/>
          </a:effectLst>
        </p:spPr>
      </p:pic>
      <p:sp>
        <p:nvSpPr>
          <p:cNvPr id="9" name="Text Box 15"/>
          <p:cNvSpPr txBox="1">
            <a:spLocks noChangeArrowheads="1"/>
          </p:cNvSpPr>
          <p:nvPr/>
        </p:nvSpPr>
        <p:spPr bwMode="auto">
          <a:xfrm>
            <a:off x="6852799" y="5616631"/>
            <a:ext cx="2291201" cy="461962"/>
          </a:xfrm>
          <a:prstGeom prst="rect">
            <a:avLst/>
          </a:prstGeom>
          <a:no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spcBef>
                <a:spcPct val="30000"/>
              </a:spcBef>
            </a:pPr>
            <a:r>
              <a:rPr lang="en-US" sz="2400" dirty="0"/>
              <a:t>Thermal Only</a:t>
            </a:r>
          </a:p>
        </p:txBody>
      </p:sp>
      <p:sp>
        <p:nvSpPr>
          <p:cNvPr id="10" name="Text Box 14"/>
          <p:cNvSpPr txBox="1">
            <a:spLocks noChangeArrowheads="1"/>
          </p:cNvSpPr>
          <p:nvPr/>
        </p:nvSpPr>
        <p:spPr bwMode="auto">
          <a:xfrm>
            <a:off x="574127" y="5800935"/>
            <a:ext cx="1774825" cy="461963"/>
          </a:xfrm>
          <a:prstGeom prst="rect">
            <a:avLst/>
          </a:prstGeom>
          <a:no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spcBef>
                <a:spcPct val="30000"/>
              </a:spcBef>
            </a:pPr>
            <a:r>
              <a:rPr lang="en-US" sz="2400" dirty="0"/>
              <a:t>I</a:t>
            </a:r>
            <a:r>
              <a:rPr lang="en-US" sz="2400" baseline="30000" dirty="0"/>
              <a:t>2 </a:t>
            </a:r>
            <a:r>
              <a:rPr lang="en-US" sz="2400" dirty="0"/>
              <a:t>Only</a:t>
            </a:r>
          </a:p>
        </p:txBody>
      </p:sp>
      <p:sp>
        <p:nvSpPr>
          <p:cNvPr id="11" name="Text Box 18"/>
          <p:cNvSpPr txBox="1">
            <a:spLocks noChangeArrowheads="1"/>
          </p:cNvSpPr>
          <p:nvPr/>
        </p:nvSpPr>
        <p:spPr bwMode="auto">
          <a:xfrm>
            <a:off x="3531257" y="6150358"/>
            <a:ext cx="2008188" cy="461962"/>
          </a:xfrm>
          <a:prstGeom prst="rect">
            <a:avLst/>
          </a:prstGeom>
          <a:no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spcBef>
                <a:spcPct val="30000"/>
              </a:spcBef>
            </a:pPr>
            <a:r>
              <a:rPr lang="en-US" sz="2400"/>
              <a:t>Fused</a:t>
            </a:r>
          </a:p>
        </p:txBody>
      </p:sp>
    </p:spTree>
    <p:extLst>
      <p:ext uri="{BB962C8B-B14F-4D97-AF65-F5344CB8AC3E}">
        <p14:creationId xmlns:p14="http://schemas.microsoft.com/office/powerpoint/2010/main" xmlns="" val="2847109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1"/>
          <p:cNvSpPr txBox="1">
            <a:spLocks/>
          </p:cNvSpPr>
          <p:nvPr/>
        </p:nvSpPr>
        <p:spPr>
          <a:xfrm>
            <a:off x="903288" y="257175"/>
            <a:ext cx="7080250" cy="460375"/>
          </a:xfrm>
          <a:prstGeom prst="rect">
            <a:avLst/>
          </a:prstGeom>
          <a:solidFill>
            <a:schemeClr val="bg1">
              <a:lumMod val="75000"/>
            </a:schemeClr>
          </a:solidFill>
        </p:spPr>
        <p:txBody>
          <a:bodyPr/>
          <a:lstStyle/>
          <a:p>
            <a:pPr algn="ctr" eaLnBrk="0" hangingPunct="0">
              <a:lnSpc>
                <a:spcPct val="85000"/>
              </a:lnSpc>
              <a:defRPr/>
            </a:pPr>
            <a:r>
              <a:rPr lang="en-US" sz="2800" kern="0" dirty="0">
                <a:ea typeface="+mj-ea"/>
                <a:cs typeface="Arial" pitchFamily="34" charset="0"/>
              </a:rPr>
              <a:t>Check on Learning</a:t>
            </a:r>
          </a:p>
        </p:txBody>
      </p:sp>
      <p:sp>
        <p:nvSpPr>
          <p:cNvPr id="3" name="Content Placeholder 9"/>
          <p:cNvSpPr txBox="1">
            <a:spLocks/>
          </p:cNvSpPr>
          <p:nvPr/>
        </p:nvSpPr>
        <p:spPr>
          <a:xfrm>
            <a:off x="852488" y="1116013"/>
            <a:ext cx="7381875" cy="1395412"/>
          </a:xfrm>
          <a:prstGeom prst="rect">
            <a:avLst/>
          </a:prstGeom>
        </p:spPr>
        <p:txBody>
          <a:bodyPr/>
          <a:lstStyle/>
          <a:p>
            <a:pPr marL="457200" indent="-457200" eaLnBrk="0" hangingPunct="0">
              <a:spcBef>
                <a:spcPct val="20000"/>
              </a:spcBef>
              <a:buClr>
                <a:schemeClr val="tx1"/>
              </a:buClr>
              <a:buSzPct val="60000"/>
              <a:buFont typeface="+mj-lt"/>
              <a:buAutoNum type="arabicPeriod"/>
              <a:defRPr/>
            </a:pPr>
            <a:endParaRPr lang="en-US" sz="2800" kern="0" dirty="0">
              <a:latin typeface="+mn-lt"/>
            </a:endParaRPr>
          </a:p>
        </p:txBody>
      </p:sp>
      <p:sp>
        <p:nvSpPr>
          <p:cNvPr id="5" name="TextBox 4"/>
          <p:cNvSpPr txBox="1">
            <a:spLocks noChangeArrowheads="1"/>
          </p:cNvSpPr>
          <p:nvPr/>
        </p:nvSpPr>
        <p:spPr bwMode="auto">
          <a:xfrm>
            <a:off x="0" y="1676400"/>
            <a:ext cx="9144000" cy="317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a:solidFill>
                  <a:srgbClr val="000000"/>
                </a:solidFill>
              </a:rPr>
              <a:t>Q:	What advantage’s does image intensifier provide over thermal?</a:t>
            </a:r>
          </a:p>
          <a:p>
            <a:pPr eaLnBrk="1" hangingPunct="1"/>
            <a:r>
              <a:rPr lang="en-US">
                <a:solidFill>
                  <a:srgbClr val="000000"/>
                </a:solidFill>
              </a:rPr>
              <a:t>A:	It can see through glass</a:t>
            </a:r>
          </a:p>
          <a:p>
            <a:pPr eaLnBrk="1" hangingPunct="1"/>
            <a:endParaRPr lang="en-US">
              <a:solidFill>
                <a:srgbClr val="000000"/>
              </a:solidFill>
            </a:endParaRPr>
          </a:p>
          <a:p>
            <a:pPr eaLnBrk="1" hangingPunct="1"/>
            <a:r>
              <a:rPr lang="en-US">
                <a:solidFill>
                  <a:srgbClr val="000000"/>
                </a:solidFill>
              </a:rPr>
              <a:t>Q:	What advantage does Thermal have over Image Intensifier?</a:t>
            </a:r>
          </a:p>
          <a:p>
            <a:pPr eaLnBrk="1" hangingPunct="1"/>
            <a:r>
              <a:rPr lang="en-US">
                <a:solidFill>
                  <a:srgbClr val="000000"/>
                </a:solidFill>
              </a:rPr>
              <a:t>A:	Can be used in total darkness?</a:t>
            </a:r>
          </a:p>
          <a:p>
            <a:pPr eaLnBrk="1" hangingPunct="1"/>
            <a:endParaRPr lang="en-US">
              <a:solidFill>
                <a:srgbClr val="000000"/>
              </a:solidFill>
            </a:endParaRPr>
          </a:p>
          <a:p>
            <a:pPr eaLnBrk="1" hangingPunct="1"/>
            <a:r>
              <a:rPr lang="en-US">
                <a:solidFill>
                  <a:srgbClr val="000000"/>
                </a:solidFill>
              </a:rPr>
              <a:t>Q:	What’s the advantage in having both I</a:t>
            </a:r>
            <a:r>
              <a:rPr lang="en-US" baseline="30000">
                <a:solidFill>
                  <a:srgbClr val="000000"/>
                </a:solidFill>
              </a:rPr>
              <a:t>2</a:t>
            </a:r>
            <a:r>
              <a:rPr lang="en-US">
                <a:solidFill>
                  <a:srgbClr val="000000"/>
                </a:solidFill>
              </a:rPr>
              <a:t> and Thermal?</a:t>
            </a:r>
          </a:p>
          <a:p>
            <a:pPr eaLnBrk="1" hangingPunct="1"/>
            <a:r>
              <a:rPr lang="en-US">
                <a:solidFill>
                  <a:srgbClr val="000000"/>
                </a:solidFill>
              </a:rPr>
              <a:t>A:	Provides for better situation awareness for any given </a:t>
            </a:r>
            <a:br>
              <a:rPr lang="en-US">
                <a:solidFill>
                  <a:srgbClr val="000000"/>
                </a:solidFill>
              </a:rPr>
            </a:br>
            <a:r>
              <a:rPr lang="en-US">
                <a:solidFill>
                  <a:srgbClr val="000000"/>
                </a:solidFill>
              </a:rPr>
              <a:t>	area of interest in any condition.</a:t>
            </a:r>
          </a:p>
          <a:p>
            <a:pPr eaLnBrk="1" hangingPunct="1"/>
            <a:endParaRPr lang="en-US">
              <a:solidFill>
                <a:srgbClr val="000000"/>
              </a:solidFill>
            </a:endParaRPr>
          </a:p>
        </p:txBody>
      </p:sp>
    </p:spTree>
    <p:extLst>
      <p:ext uri="{BB962C8B-B14F-4D97-AF65-F5344CB8AC3E}">
        <p14:creationId xmlns:p14="http://schemas.microsoft.com/office/powerpoint/2010/main" xmlns="" val="4088779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600" b="1" dirty="0" smtClean="0"/>
              <a:t>Action</a:t>
            </a:r>
            <a:r>
              <a:rPr lang="en-US" sz="2600" dirty="0" smtClean="0"/>
              <a:t>:  Operate the NVD system.</a:t>
            </a:r>
          </a:p>
          <a:p>
            <a:pPr>
              <a:buNone/>
            </a:pPr>
            <a:endParaRPr lang="en-US" sz="2600" b="1" dirty="0" smtClean="0"/>
          </a:p>
          <a:p>
            <a:pPr>
              <a:buNone/>
            </a:pPr>
            <a:r>
              <a:rPr lang="en-US" sz="2600" b="1" dirty="0" smtClean="0"/>
              <a:t>Condition</a:t>
            </a:r>
            <a:r>
              <a:rPr lang="en-US" sz="2600" dirty="0" smtClean="0"/>
              <a:t>:  Given student handouts, TM 11-5855-335-10, NVD system and taught in a classroom environment.</a:t>
            </a:r>
          </a:p>
          <a:p>
            <a:pPr>
              <a:buNone/>
            </a:pPr>
            <a:endParaRPr lang="en-US" sz="2600" b="1" dirty="0" smtClean="0"/>
          </a:p>
          <a:p>
            <a:pPr>
              <a:buNone/>
            </a:pPr>
            <a:r>
              <a:rPr lang="en-US" sz="2600" b="1" dirty="0" smtClean="0"/>
              <a:t>Standard</a:t>
            </a:r>
            <a:r>
              <a:rPr lang="en-US" sz="2600" dirty="0" smtClean="0"/>
              <a:t>:  In accordance with this lesson material and TM 11-5855-335-10, students will demonstrate the skills taught to effectively operate the NVD system.</a:t>
            </a:r>
          </a:p>
          <a:p>
            <a:endParaRPr lang="en-US" sz="2600" dirty="0"/>
          </a:p>
        </p:txBody>
      </p:sp>
      <p:sp>
        <p:nvSpPr>
          <p:cNvPr id="5" name="Title 4"/>
          <p:cNvSpPr>
            <a:spLocks noGrp="1"/>
          </p:cNvSpPr>
          <p:nvPr>
            <p:ph type="title"/>
          </p:nvPr>
        </p:nvSpPr>
        <p:spPr>
          <a:xfrm>
            <a:off x="851337" y="228600"/>
            <a:ext cx="7330965" cy="1143000"/>
          </a:xfrm>
        </p:spPr>
        <p:txBody>
          <a:bodyPr/>
          <a:lstStyle/>
          <a:p>
            <a:r>
              <a:rPr lang="en-US" sz="2800" dirty="0" smtClean="0"/>
              <a:t>TERMINAL LEARNING OBJECTIVE:</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860972" cy="4114800"/>
          </a:xfrm>
        </p:spPr>
        <p:txBody>
          <a:bodyPr>
            <a:normAutofit/>
          </a:bodyPr>
          <a:lstStyle/>
          <a:p>
            <a:pPr>
              <a:buNone/>
            </a:pPr>
            <a:r>
              <a:rPr lang="en-US" sz="2600" b="1" dirty="0" smtClean="0"/>
              <a:t>Action</a:t>
            </a:r>
            <a:r>
              <a:rPr lang="en-US" sz="2600" dirty="0" smtClean="0"/>
              <a:t>:  Overview the characteristics of the NVD system. </a:t>
            </a:r>
          </a:p>
          <a:p>
            <a:endParaRPr lang="en-US" sz="2600" dirty="0" smtClean="0"/>
          </a:p>
          <a:p>
            <a:pPr>
              <a:buNone/>
            </a:pPr>
            <a:r>
              <a:rPr lang="en-US" sz="2600" b="1" dirty="0" smtClean="0"/>
              <a:t>Conditions</a:t>
            </a:r>
            <a:r>
              <a:rPr lang="en-US" sz="2600" dirty="0" smtClean="0"/>
              <a:t>:  Given student handout(s) and taught in a classroom environment.</a:t>
            </a:r>
          </a:p>
          <a:p>
            <a:endParaRPr lang="en-US" sz="2600" dirty="0" smtClean="0"/>
          </a:p>
          <a:p>
            <a:pPr>
              <a:buNone/>
            </a:pPr>
            <a:r>
              <a:rPr lang="en-US" sz="2600" b="1" dirty="0" smtClean="0"/>
              <a:t>Standards</a:t>
            </a:r>
            <a:r>
              <a:rPr lang="en-US" sz="2600" dirty="0" smtClean="0"/>
              <a:t>:  In accordance with the lesson materials, students will view the characteristics of the NVD system.</a:t>
            </a:r>
          </a:p>
        </p:txBody>
      </p:sp>
      <p:sp>
        <p:nvSpPr>
          <p:cNvPr id="9219" name="Rectangle 2"/>
          <p:cNvSpPr>
            <a:spLocks noChangeArrowheads="1"/>
          </p:cNvSpPr>
          <p:nvPr/>
        </p:nvSpPr>
        <p:spPr bwMode="auto">
          <a:xfrm>
            <a:off x="867103" y="381000"/>
            <a:ext cx="7362498" cy="609600"/>
          </a:xfrm>
          <a:prstGeom prst="rect">
            <a:avLst/>
          </a:prstGeom>
          <a:solidFill>
            <a:schemeClr val="bg1">
              <a:lumMod val="65000"/>
            </a:schemeClr>
          </a:solidFill>
          <a:ln w="9525">
            <a:noFill/>
            <a:miter lim="800000"/>
            <a:headEnd/>
            <a:tailEnd/>
          </a:ln>
        </p:spPr>
        <p:txBody>
          <a:bodyPr anchor="ctr"/>
          <a:lstStyle/>
          <a:p>
            <a:pPr algn="ctr"/>
            <a:r>
              <a:rPr lang="en-US" sz="2800" b="1" dirty="0"/>
              <a:t>ENABLING LEARNING OBJECTIVE </a:t>
            </a:r>
            <a:r>
              <a:rPr lang="en-US" sz="2800" b="1" dirty="0" smtClean="0"/>
              <a:t>B</a:t>
            </a:r>
            <a:endParaRPr lang="en-US" sz="28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descr="IMGP9893.JPG"/>
          <p:cNvPicPr>
            <a:picLocks noChangeAspect="1"/>
          </p:cNvPicPr>
          <p:nvPr/>
        </p:nvPicPr>
        <p:blipFill>
          <a:blip r:embed="rId3" cstate="email">
            <a:clrChange>
              <a:clrFrom>
                <a:srgbClr val="FEFEFC"/>
              </a:clrFrom>
              <a:clrTo>
                <a:srgbClr val="FEFEFC">
                  <a:alpha val="0"/>
                </a:srgbClr>
              </a:clrTo>
            </a:clrChange>
            <a:extLst>
              <a:ext uri="{28A0092B-C50C-407E-A947-70E740481C1C}">
                <a14:useLocalDpi xmlns:a14="http://schemas.microsoft.com/office/drawing/2010/main" xmlns=""/>
              </a:ext>
            </a:extLst>
          </a:blip>
          <a:stretch>
            <a:fillRect/>
          </a:stretch>
        </p:blipFill>
        <p:spPr bwMode="auto">
          <a:xfrm>
            <a:off x="3515711" y="1119353"/>
            <a:ext cx="2735800" cy="2054170"/>
          </a:xfrm>
          <a:prstGeom prst="rect">
            <a:avLst/>
          </a:prstGeom>
          <a:noFill/>
          <a:ln w="9525">
            <a:noFill/>
            <a:miter lim="800000"/>
            <a:headEnd/>
            <a:tailEnd/>
          </a:ln>
        </p:spPr>
      </p:pic>
      <p:sp>
        <p:nvSpPr>
          <p:cNvPr id="6" name="Text Box 10"/>
          <p:cNvSpPr txBox="1">
            <a:spLocks noChangeArrowheads="1"/>
          </p:cNvSpPr>
          <p:nvPr/>
        </p:nvSpPr>
        <p:spPr bwMode="auto">
          <a:xfrm>
            <a:off x="882868" y="258417"/>
            <a:ext cx="7346731"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pic>
        <p:nvPicPr>
          <p:cNvPr id="7" name="Content Placeholder 7" descr="IMGP9912mod2.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gray">
          <a:xfrm>
            <a:off x="655312" y="1634049"/>
            <a:ext cx="2716153" cy="3897158"/>
          </a:xfrm>
          <a:prstGeom prst="rect">
            <a:avLst/>
          </a:prstGeom>
          <a:noFill/>
          <a:ln w="9525">
            <a:noFill/>
            <a:miter lim="800000"/>
            <a:headEnd/>
            <a:tailEnd/>
          </a:ln>
        </p:spPr>
      </p:pic>
      <p:sp>
        <p:nvSpPr>
          <p:cNvPr id="9" name="Content Placeholder 7"/>
          <p:cNvSpPr txBox="1">
            <a:spLocks/>
          </p:cNvSpPr>
          <p:nvPr/>
        </p:nvSpPr>
        <p:spPr bwMode="auto">
          <a:xfrm>
            <a:off x="4777380" y="3167572"/>
            <a:ext cx="4051300" cy="2614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119063" marR="0" lvl="0" indent="-119063" algn="l" defTabSz="914400" rtl="0" eaLnBrk="1" fontAlgn="base" latinLnBrk="0" hangingPunct="1">
              <a:lnSpc>
                <a:spcPct val="100000"/>
              </a:lnSpc>
              <a:spcBef>
                <a:spcPts val="600"/>
              </a:spcBef>
              <a:spcAft>
                <a:spcPct val="0"/>
              </a:spcAft>
              <a:buClrTx/>
              <a:buSzTx/>
              <a:buFont typeface="Arial" charset="0"/>
              <a:buNone/>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In the Green Shipping &amp; Storage Case you will have:</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Carrying Case</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HMWA</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LIF &amp; Sacrificial Window</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Demist Towelette</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Lens paper</a:t>
            </a:r>
          </a:p>
          <a:p>
            <a:pPr marL="119063" marR="0" lvl="0" indent="-119063" algn="l" defTabSz="914400" rtl="0" eaLnBrk="1" fontAlgn="base" latinLnBrk="0" hangingPunct="1">
              <a:lnSpc>
                <a:spcPct val="100000"/>
              </a:lnSpc>
              <a:spcBef>
                <a:spcPts val="600"/>
              </a:spcBef>
              <a:spcAft>
                <a:spcPct val="0"/>
              </a:spcAft>
              <a:buClrTx/>
              <a:buSzTx/>
              <a:buFont typeface="Arial" charset="0"/>
              <a:buChar char="•"/>
              <a:tabLst/>
              <a:defRPr/>
            </a:pPr>
            <a:r>
              <a:rPr kumimoji="0" lang="en-US" sz="1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Operator TM</a:t>
            </a: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Left Arrow 11"/>
          <p:cNvSpPr/>
          <p:nvPr/>
        </p:nvSpPr>
        <p:spPr bwMode="auto">
          <a:xfrm rot="10800000">
            <a:off x="3063139" y="1529552"/>
            <a:ext cx="978408" cy="917079"/>
          </a:xfrm>
          <a:prstGeom prst="leftArrow">
            <a:avLst/>
          </a:prstGeom>
          <a:noFill/>
          <a:ln w="38100" algn="ctr">
            <a:solidFill>
              <a:srgbClr val="00FF00"/>
            </a:solidFill>
            <a:miter lim="800000"/>
            <a:headEnd/>
            <a:tailEnd/>
          </a:ln>
        </p:spPr>
        <p:txBody>
          <a:bodyPr wrap="square" rtlCol="0" anchor="ctr">
            <a:spAutoFit/>
          </a:bodyPr>
          <a:lstStyle/>
          <a:p>
            <a:pPr algn="ctr"/>
            <a:endParaRPr lang="en-US" dirty="0"/>
          </a:p>
        </p:txBody>
      </p:sp>
      <p:sp>
        <p:nvSpPr>
          <p:cNvPr id="13" name="TextBox 12"/>
          <p:cNvSpPr txBox="1"/>
          <p:nvPr/>
        </p:nvSpPr>
        <p:spPr>
          <a:xfrm>
            <a:off x="6125237" y="918855"/>
            <a:ext cx="2703443" cy="2062103"/>
          </a:xfrm>
          <a:prstGeom prst="rect">
            <a:avLst/>
          </a:prstGeom>
          <a:noFill/>
        </p:spPr>
        <p:txBody>
          <a:bodyPr wrap="square" rtlCol="0">
            <a:spAutoFit/>
          </a:bodyPr>
          <a:lstStyle/>
          <a:p>
            <a:r>
              <a:rPr lang="en-US" sz="1800" dirty="0" smtClean="0"/>
              <a:t>In the Carrying Case you will have:</a:t>
            </a:r>
          </a:p>
          <a:p>
            <a:pPr marL="119063" indent="-119063">
              <a:spcBef>
                <a:spcPts val="600"/>
              </a:spcBef>
              <a:buFont typeface="Arial" pitchFamily="34" charset="0"/>
              <a:buChar char="•"/>
              <a:tabLst>
                <a:tab pos="119063" algn="l"/>
              </a:tabLst>
            </a:pPr>
            <a:r>
              <a:rPr lang="en-US" sz="1800" dirty="0" smtClean="0"/>
              <a:t>NVD system</a:t>
            </a:r>
          </a:p>
          <a:p>
            <a:pPr marL="119063" indent="-119063">
              <a:spcBef>
                <a:spcPts val="600"/>
              </a:spcBef>
              <a:buFont typeface="Arial" pitchFamily="34" charset="0"/>
              <a:buChar char="•"/>
              <a:tabLst>
                <a:tab pos="119063" algn="l"/>
              </a:tabLst>
            </a:pPr>
            <a:r>
              <a:rPr lang="en-US" sz="1800" dirty="0" smtClean="0"/>
              <a:t>Battery pack</a:t>
            </a:r>
          </a:p>
          <a:p>
            <a:pPr marL="119063" indent="-119063">
              <a:spcBef>
                <a:spcPts val="600"/>
              </a:spcBef>
              <a:buFont typeface="Arial" pitchFamily="34" charset="0"/>
              <a:buChar char="•"/>
              <a:tabLst>
                <a:tab pos="119063" algn="l"/>
              </a:tabLst>
            </a:pPr>
            <a:r>
              <a:rPr lang="en-US" sz="1800" dirty="0" smtClean="0"/>
              <a:t>Helmet mount (Rhino)</a:t>
            </a:r>
          </a:p>
          <a:p>
            <a:pPr marL="119063" indent="-119063">
              <a:spcBef>
                <a:spcPts val="600"/>
              </a:spcBef>
              <a:buFont typeface="Arial" pitchFamily="34" charset="0"/>
              <a:buChar char="•"/>
              <a:tabLst>
                <a:tab pos="119063" algn="l"/>
              </a:tabLst>
            </a:pPr>
            <a:r>
              <a:rPr lang="en-US" sz="1800" dirty="0" smtClean="0"/>
              <a:t>QRC</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P9423.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31388" y="1384788"/>
            <a:ext cx="3711101" cy="3428999"/>
          </a:xfrm>
          <a:prstGeom prst="rect">
            <a:avLst/>
          </a:prstGeom>
        </p:spPr>
      </p:pic>
      <p:sp>
        <p:nvSpPr>
          <p:cNvPr id="22540" name="Text Box 12"/>
          <p:cNvSpPr txBox="1">
            <a:spLocks noChangeArrowheads="1"/>
          </p:cNvSpPr>
          <p:nvPr/>
        </p:nvSpPr>
        <p:spPr bwMode="auto">
          <a:xfrm>
            <a:off x="224597" y="5785932"/>
            <a:ext cx="8610600" cy="707886"/>
          </a:xfrm>
          <a:prstGeom prst="rect">
            <a:avLst/>
          </a:prstGeom>
          <a:solidFill>
            <a:schemeClr val="bg1">
              <a:alpha val="92940"/>
            </a:schemeClr>
          </a:solid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solidFill>
                  <a:srgbClr val="FF0000"/>
                </a:solidFill>
                <a:latin typeface="Arial" charset="0"/>
              </a:rPr>
              <a:t>USING ALKALINE AA BATTERIES </a:t>
            </a:r>
            <a:r>
              <a:rPr lang="en-US" sz="2000" b="1" dirty="0" smtClean="0">
                <a:solidFill>
                  <a:srgbClr val="FF0000"/>
                </a:solidFill>
                <a:latin typeface="Arial" charset="0"/>
              </a:rPr>
              <a:t>SIGNIFICANTLY REDUCES </a:t>
            </a:r>
            <a:r>
              <a:rPr lang="en-US" sz="2000" b="1" dirty="0">
                <a:solidFill>
                  <a:srgbClr val="FF0000"/>
                </a:solidFill>
                <a:latin typeface="Arial" charset="0"/>
              </a:rPr>
              <a:t>OPERATIONAL TIME </a:t>
            </a:r>
          </a:p>
        </p:txBody>
      </p:sp>
      <p:sp>
        <p:nvSpPr>
          <p:cNvPr id="31751" name="Rectangle 4"/>
          <p:cNvSpPr>
            <a:spLocks noGrp="1" noChangeArrowheads="1"/>
          </p:cNvSpPr>
          <p:nvPr>
            <p:ph idx="4294967295"/>
          </p:nvPr>
        </p:nvSpPr>
        <p:spPr>
          <a:xfrm>
            <a:off x="0" y="1237539"/>
            <a:ext cx="5600700" cy="4222750"/>
          </a:xfrm>
          <a:noFill/>
        </p:spPr>
        <p:txBody>
          <a:bodyPr/>
          <a:lstStyle/>
          <a:p>
            <a:pPr marL="117475" lvl="1" indent="-117475" eaLnBrk="1" hangingPunct="1">
              <a:buFont typeface="Arial" pitchFamily="34" charset="0"/>
              <a:buChar char="•"/>
            </a:pPr>
            <a:r>
              <a:rPr lang="en-US" sz="2000" b="1" dirty="0" smtClean="0">
                <a:solidFill>
                  <a:schemeClr val="tx1"/>
                </a:solidFill>
              </a:rPr>
              <a:t>WEIGHT: 2 LBS</a:t>
            </a:r>
          </a:p>
          <a:p>
            <a:pPr marL="117475" lvl="1" indent="-117475" eaLnBrk="1" hangingPunct="1">
              <a:buFont typeface="Arial" pitchFamily="34" charset="0"/>
              <a:buChar char="•"/>
            </a:pPr>
            <a:endParaRPr lang="en-US" sz="2000" b="1" dirty="0" smtClean="0">
              <a:solidFill>
                <a:schemeClr val="tx1"/>
              </a:solidFill>
            </a:endParaRPr>
          </a:p>
          <a:p>
            <a:pPr marL="117475" lvl="1" indent="-117475" eaLnBrk="1" hangingPunct="1">
              <a:buFont typeface="Arial" pitchFamily="34" charset="0"/>
              <a:buChar char="•"/>
            </a:pPr>
            <a:r>
              <a:rPr lang="en-US" sz="2000" b="1" dirty="0" smtClean="0">
                <a:solidFill>
                  <a:schemeClr val="tx1"/>
                </a:solidFill>
              </a:rPr>
              <a:t>BATTERIES: 3 L91 AA LITHIUM (1.5V ea.)</a:t>
            </a:r>
          </a:p>
          <a:p>
            <a:pPr marL="117475" lvl="1" indent="-117475" eaLnBrk="1" hangingPunct="1">
              <a:buFont typeface="Arial" pitchFamily="34" charset="0"/>
              <a:buChar char="•"/>
            </a:pPr>
            <a:endParaRPr lang="en-US" sz="2000" b="1" dirty="0" smtClean="0">
              <a:solidFill>
                <a:schemeClr val="tx1"/>
              </a:solidFill>
            </a:endParaRPr>
          </a:p>
          <a:p>
            <a:pPr marL="517525" lvl="2" indent="-117475">
              <a:spcBef>
                <a:spcPts val="0"/>
              </a:spcBef>
            </a:pPr>
            <a:r>
              <a:rPr lang="en-US" sz="1600" b="1" dirty="0" smtClean="0">
                <a:solidFill>
                  <a:schemeClr val="tx1"/>
                </a:solidFill>
              </a:rPr>
              <a:t>BATTERY LIFE (23</a:t>
            </a:r>
            <a:r>
              <a:rPr lang="en-US" sz="1600" b="1" baseline="30000" dirty="0" smtClean="0">
                <a:solidFill>
                  <a:schemeClr val="tx1"/>
                </a:solidFill>
              </a:rPr>
              <a:t>o </a:t>
            </a:r>
            <a:r>
              <a:rPr lang="en-US" sz="1600" b="1" dirty="0" smtClean="0">
                <a:solidFill>
                  <a:schemeClr val="tx1"/>
                </a:solidFill>
              </a:rPr>
              <a:t>C/74</a:t>
            </a:r>
            <a:r>
              <a:rPr lang="en-US" sz="1600" b="1" baseline="30000" dirty="0" smtClean="0">
                <a:solidFill>
                  <a:schemeClr val="tx1"/>
                </a:solidFill>
              </a:rPr>
              <a:t>o </a:t>
            </a:r>
            <a:r>
              <a:rPr lang="en-US" sz="1600" b="1" dirty="0" smtClean="0">
                <a:solidFill>
                  <a:schemeClr val="tx1"/>
                </a:solidFill>
              </a:rPr>
              <a:t>F)</a:t>
            </a:r>
            <a:r>
              <a:rPr lang="en-US" sz="1600" b="1" u="sng" dirty="0" smtClean="0">
                <a:solidFill>
                  <a:schemeClr val="tx1"/>
                </a:solidFill>
              </a:rPr>
              <a:t> &gt;</a:t>
            </a:r>
            <a:r>
              <a:rPr lang="en-US" sz="1600" b="1" dirty="0" smtClean="0">
                <a:solidFill>
                  <a:schemeClr val="tx1"/>
                </a:solidFill>
              </a:rPr>
              <a:t>15 HRS  </a:t>
            </a:r>
          </a:p>
          <a:p>
            <a:pPr marL="460375" lvl="3" indent="-117475"/>
            <a:endParaRPr lang="en-US" sz="1600" b="1" dirty="0" smtClean="0">
              <a:solidFill>
                <a:schemeClr val="tx1"/>
              </a:solidFill>
            </a:endParaRPr>
          </a:p>
          <a:p>
            <a:pPr marL="917575" lvl="4" indent="-117475"/>
            <a:r>
              <a:rPr lang="en-US" sz="1600" b="1" dirty="0" smtClean="0">
                <a:solidFill>
                  <a:schemeClr val="tx1"/>
                </a:solidFill>
              </a:rPr>
              <a:t>7.5 HRS FUSED OR THERMAL ONLY</a:t>
            </a:r>
          </a:p>
          <a:p>
            <a:pPr marL="460375" lvl="3" indent="-117475"/>
            <a:endParaRPr lang="en-US" sz="1600" b="1" dirty="0" smtClean="0">
              <a:solidFill>
                <a:schemeClr val="tx1"/>
              </a:solidFill>
            </a:endParaRPr>
          </a:p>
          <a:p>
            <a:pPr marL="917575" lvl="4" indent="-117475"/>
            <a:r>
              <a:rPr lang="en-US" sz="1600" b="1" dirty="0" smtClean="0">
                <a:solidFill>
                  <a:schemeClr val="tx1"/>
                </a:solidFill>
              </a:rPr>
              <a:t>FOLLOWED BY 7.5 HRS I</a:t>
            </a:r>
            <a:r>
              <a:rPr lang="en-US" sz="1600" b="1" baseline="30000" dirty="0" smtClean="0">
                <a:solidFill>
                  <a:schemeClr val="tx1"/>
                </a:solidFill>
              </a:rPr>
              <a:t>2</a:t>
            </a:r>
            <a:r>
              <a:rPr lang="en-US" sz="1600" b="1" dirty="0" smtClean="0">
                <a:solidFill>
                  <a:schemeClr val="tx1"/>
                </a:solidFill>
              </a:rPr>
              <a:t>  </a:t>
            </a:r>
          </a:p>
          <a:p>
            <a:pPr marL="117475" lvl="1" indent="-117475"/>
            <a:endParaRPr lang="en-US" sz="2000" b="1" dirty="0" smtClean="0">
              <a:solidFill>
                <a:schemeClr val="tx1"/>
              </a:solidFill>
            </a:endParaRPr>
          </a:p>
          <a:p>
            <a:pPr marL="117475" lvl="1" indent="-117475">
              <a:buFont typeface="Arial" pitchFamily="34" charset="0"/>
              <a:buChar char="•"/>
            </a:pPr>
            <a:r>
              <a:rPr lang="en-US" sz="2000" b="1" dirty="0" smtClean="0">
                <a:solidFill>
                  <a:schemeClr val="tx1"/>
                </a:solidFill>
              </a:rPr>
              <a:t>WATER RESISTANT TO 1M FOR 30 MIN.</a:t>
            </a:r>
          </a:p>
        </p:txBody>
      </p:sp>
      <p:sp>
        <p:nvSpPr>
          <p:cNvPr id="10" name="Text Box 10"/>
          <p:cNvSpPr txBox="1">
            <a:spLocks noChangeArrowheads="1"/>
          </p:cNvSpPr>
          <p:nvPr/>
        </p:nvSpPr>
        <p:spPr bwMode="auto">
          <a:xfrm>
            <a:off x="914400" y="258417"/>
            <a:ext cx="7315200"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ameraBack up\2011\2011jul12\IMG_1498.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360000">
            <a:off x="3850932" y="1265713"/>
            <a:ext cx="4859101" cy="4716956"/>
          </a:xfrm>
          <a:prstGeom prst="ellipse">
            <a:avLst/>
          </a:prstGeom>
          <a:ln>
            <a:noFill/>
          </a:ln>
          <a:effectLst>
            <a:softEdge rad="112500"/>
          </a:effectLst>
        </p:spPr>
      </p:pic>
      <p:sp>
        <p:nvSpPr>
          <p:cNvPr id="2" name="Content Placeholder 1"/>
          <p:cNvSpPr>
            <a:spLocks noGrp="1"/>
          </p:cNvSpPr>
          <p:nvPr>
            <p:ph idx="4294967295"/>
          </p:nvPr>
        </p:nvSpPr>
        <p:spPr>
          <a:xfrm>
            <a:off x="0" y="1319213"/>
            <a:ext cx="3244850" cy="4799012"/>
          </a:xfrm>
        </p:spPr>
        <p:txBody>
          <a:bodyPr/>
          <a:lstStyle/>
          <a:p>
            <a:pPr>
              <a:buFont typeface="Arial" pitchFamily="34" charset="0"/>
              <a:buChar char="•"/>
            </a:pPr>
            <a:r>
              <a:rPr lang="en-US" sz="2400" b="1" dirty="0" smtClean="0">
                <a:solidFill>
                  <a:schemeClr val="tx1"/>
                </a:solidFill>
              </a:rPr>
              <a:t>40° (I</a:t>
            </a:r>
            <a:r>
              <a:rPr lang="en-US" sz="2400" b="1" baseline="30000" dirty="0" smtClean="0">
                <a:solidFill>
                  <a:schemeClr val="tx1"/>
                </a:solidFill>
              </a:rPr>
              <a:t>2</a:t>
            </a:r>
            <a:r>
              <a:rPr lang="en-US" sz="2400" b="1" dirty="0" smtClean="0">
                <a:solidFill>
                  <a:schemeClr val="tx1"/>
                </a:solidFill>
              </a:rPr>
              <a:t>) </a:t>
            </a:r>
          </a:p>
          <a:p>
            <a:pPr>
              <a:buFont typeface="Arial" pitchFamily="34" charset="0"/>
              <a:buChar char="•"/>
            </a:pPr>
            <a:r>
              <a:rPr lang="en-US" sz="2400" b="1" dirty="0" smtClean="0">
                <a:solidFill>
                  <a:schemeClr val="tx1"/>
                </a:solidFill>
              </a:rPr>
              <a:t>30° (THERMAL)</a:t>
            </a:r>
          </a:p>
          <a:p>
            <a:pPr>
              <a:buFont typeface="Arial" pitchFamily="34" charset="0"/>
              <a:buChar char="•"/>
            </a:pPr>
            <a:r>
              <a:rPr lang="en-US" sz="2400" b="1" dirty="0" smtClean="0">
                <a:solidFill>
                  <a:schemeClr val="tx1"/>
                </a:solidFill>
              </a:rPr>
              <a:t>USE SCANNING TECHNIQUE TO MAINTAIN AWARENESS OF YOUR SURROUNDINGS</a:t>
            </a:r>
          </a:p>
          <a:p>
            <a:pPr>
              <a:buFont typeface="Arial" pitchFamily="34" charset="0"/>
              <a:buChar char="•"/>
            </a:pPr>
            <a:endParaRPr lang="en-US" sz="2400" dirty="0">
              <a:solidFill>
                <a:schemeClr val="tx1"/>
              </a:solidFill>
            </a:endParaRPr>
          </a:p>
        </p:txBody>
      </p:sp>
      <p:sp>
        <p:nvSpPr>
          <p:cNvPr id="9" name="Rectangle 4"/>
          <p:cNvSpPr txBox="1">
            <a:spLocks noChangeArrowheads="1"/>
          </p:cNvSpPr>
          <p:nvPr/>
        </p:nvSpPr>
        <p:spPr bwMode="gray">
          <a:xfrm>
            <a:off x="0" y="763783"/>
            <a:ext cx="9144000" cy="64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uLnTx/>
                <a:uFillTx/>
                <a:latin typeface="Arial"/>
                <a:ea typeface="ＭＳ Ｐゴシック" pitchFamily="125" charset="-128"/>
                <a:cs typeface="ＭＳ Ｐゴシック" pitchFamily="125" charset="-128"/>
              </a:rPr>
              <a:t>FIELD OF VIEW</a:t>
            </a:r>
          </a:p>
        </p:txBody>
      </p:sp>
      <p:sp>
        <p:nvSpPr>
          <p:cNvPr id="12" name="Text Box 10"/>
          <p:cNvSpPr txBox="1">
            <a:spLocks noChangeArrowheads="1"/>
          </p:cNvSpPr>
          <p:nvPr/>
        </p:nvSpPr>
        <p:spPr bwMode="auto">
          <a:xfrm>
            <a:off x="898634" y="238539"/>
            <a:ext cx="7315200"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 name="Picture 23" descr="IMGP9509.JPG"/>
          <p:cNvPicPr>
            <a:picLocks noChangeAspect="1"/>
          </p:cNvPicPr>
          <p:nvPr/>
        </p:nvPicPr>
        <p:blipFill>
          <a:blip r:embed="rId3" cstate="email">
            <a:clrChange>
              <a:clrFrom>
                <a:srgbClr val="FBFBF9"/>
              </a:clrFrom>
              <a:clrTo>
                <a:srgbClr val="FBFBF9">
                  <a:alpha val="0"/>
                </a:srgbClr>
              </a:clrTo>
            </a:clrChange>
            <a:lum bright="25000" contrast="-1000"/>
            <a:extLst>
              <a:ext uri="{28A0092B-C50C-407E-A947-70E740481C1C}">
                <a14:useLocalDpi xmlns:a14="http://schemas.microsoft.com/office/drawing/2010/main" xmlns=""/>
              </a:ext>
            </a:extLst>
          </a:blip>
          <a:stretch>
            <a:fillRect/>
          </a:stretch>
        </p:blipFill>
        <p:spPr>
          <a:xfrm>
            <a:off x="2650547" y="1481894"/>
            <a:ext cx="3718028" cy="4531294"/>
          </a:xfrm>
          <a:prstGeom prst="rect">
            <a:avLst/>
          </a:prstGeom>
        </p:spPr>
      </p:pic>
      <p:sp>
        <p:nvSpPr>
          <p:cNvPr id="33814" name="Text Box 8"/>
          <p:cNvSpPr txBox="1">
            <a:spLocks noChangeArrowheads="1"/>
          </p:cNvSpPr>
          <p:nvPr/>
        </p:nvSpPr>
        <p:spPr bwMode="auto">
          <a:xfrm>
            <a:off x="6367669" y="3630682"/>
            <a:ext cx="2336800" cy="707886"/>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smtClean="0">
                <a:solidFill>
                  <a:srgbClr val="000000"/>
                </a:solidFill>
                <a:latin typeface="+mn-lt"/>
              </a:rPr>
              <a:t>IR</a:t>
            </a:r>
            <a:r>
              <a:rPr lang="en-US" sz="2000" b="1" dirty="0" smtClean="0">
                <a:latin typeface="Arial" charset="0"/>
              </a:rPr>
              <a:t> ILLUMINATOR LEVER</a:t>
            </a:r>
            <a:endParaRPr lang="en-US" sz="2000" b="1" dirty="0">
              <a:latin typeface="Arial" charset="0"/>
            </a:endParaRPr>
          </a:p>
        </p:txBody>
      </p:sp>
      <p:sp>
        <p:nvSpPr>
          <p:cNvPr id="33797" name="Rectangle 13"/>
          <p:cNvSpPr>
            <a:spLocks noChangeArrowheads="1"/>
          </p:cNvSpPr>
          <p:nvPr/>
        </p:nvSpPr>
        <p:spPr bwMode="auto">
          <a:xfrm>
            <a:off x="5146675" y="4149081"/>
            <a:ext cx="184731" cy="461665"/>
          </a:xfrm>
          <a:prstGeom prst="rect">
            <a:avLst/>
          </a:prstGeom>
          <a:noFill/>
          <a:ln w="9525" algn="ctr">
            <a:noFill/>
            <a:miter lim="800000"/>
            <a:headEnd/>
            <a:tailEnd/>
          </a:ln>
        </p:spPr>
        <p:txBody>
          <a:bodyPr wrap="none" anchor="ctr">
            <a:spAutoFit/>
          </a:bodyPr>
          <a:lstStyle/>
          <a:p>
            <a:endParaRPr lang="en-US" dirty="0"/>
          </a:p>
        </p:txBody>
      </p:sp>
      <p:sp>
        <p:nvSpPr>
          <p:cNvPr id="33798" name="Rectangle 16"/>
          <p:cNvSpPr>
            <a:spLocks noChangeArrowheads="1"/>
          </p:cNvSpPr>
          <p:nvPr/>
        </p:nvSpPr>
        <p:spPr bwMode="auto">
          <a:xfrm>
            <a:off x="2971800" y="2500462"/>
            <a:ext cx="1487488" cy="461665"/>
          </a:xfrm>
          <a:prstGeom prst="rect">
            <a:avLst/>
          </a:prstGeom>
          <a:noFill/>
          <a:ln w="9525" algn="ctr">
            <a:noFill/>
            <a:miter lim="800000"/>
            <a:headEnd/>
            <a:tailEnd/>
          </a:ln>
        </p:spPr>
        <p:txBody>
          <a:bodyPr anchor="ctr">
            <a:spAutoFit/>
          </a:bodyPr>
          <a:lstStyle/>
          <a:p>
            <a:endParaRPr lang="en-US" dirty="0"/>
          </a:p>
        </p:txBody>
      </p:sp>
      <p:sp>
        <p:nvSpPr>
          <p:cNvPr id="33799" name="Oval 18"/>
          <p:cNvSpPr>
            <a:spLocks noChangeArrowheads="1"/>
          </p:cNvSpPr>
          <p:nvPr/>
        </p:nvSpPr>
        <p:spPr bwMode="auto">
          <a:xfrm>
            <a:off x="5146676" y="4138663"/>
            <a:ext cx="955675" cy="649188"/>
          </a:xfrm>
          <a:prstGeom prst="ellipse">
            <a:avLst/>
          </a:prstGeom>
          <a:noFill/>
          <a:ln w="9525" algn="ctr">
            <a:noFill/>
            <a:round/>
            <a:headEnd/>
            <a:tailEnd/>
          </a:ln>
        </p:spPr>
        <p:txBody>
          <a:bodyPr anchor="ctr">
            <a:spAutoFit/>
          </a:bodyPr>
          <a:lstStyle/>
          <a:p>
            <a:endParaRPr lang="en-US" dirty="0"/>
          </a:p>
        </p:txBody>
      </p:sp>
      <p:sp>
        <p:nvSpPr>
          <p:cNvPr id="33812" name="Text Box 14"/>
          <p:cNvSpPr txBox="1">
            <a:spLocks noChangeArrowheads="1"/>
          </p:cNvSpPr>
          <p:nvPr/>
        </p:nvSpPr>
        <p:spPr bwMode="auto">
          <a:xfrm>
            <a:off x="5572540" y="1335157"/>
            <a:ext cx="2655888" cy="707886"/>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latin typeface="Arial" charset="0"/>
              </a:rPr>
              <a:t>DIOPTER FOCUS RING</a:t>
            </a:r>
          </a:p>
        </p:txBody>
      </p:sp>
      <p:grpSp>
        <p:nvGrpSpPr>
          <p:cNvPr id="2" name="Group 30"/>
          <p:cNvGrpSpPr>
            <a:grpSpLocks/>
          </p:cNvGrpSpPr>
          <p:nvPr/>
        </p:nvGrpSpPr>
        <p:grpSpPr bwMode="auto">
          <a:xfrm>
            <a:off x="1" y="3499504"/>
            <a:ext cx="4306892" cy="1087439"/>
            <a:chOff x="-6" y="2562"/>
            <a:chExt cx="2713" cy="685"/>
          </a:xfrm>
        </p:grpSpPr>
        <p:sp>
          <p:nvSpPr>
            <p:cNvPr id="33808" name="AutoShape 6"/>
            <p:cNvSpPr>
              <a:spLocks/>
            </p:cNvSpPr>
            <p:nvPr/>
          </p:nvSpPr>
          <p:spPr bwMode="auto">
            <a:xfrm>
              <a:off x="-6" y="2562"/>
              <a:ext cx="2157" cy="565"/>
            </a:xfrm>
            <a:prstGeom prst="borderCallout1">
              <a:avLst>
                <a:gd name="adj1" fmla="val 15222"/>
                <a:gd name="adj2" fmla="val 101583"/>
                <a:gd name="adj3" fmla="val -189005"/>
                <a:gd name="adj4" fmla="val 118616"/>
              </a:avLst>
            </a:prstGeom>
            <a:noFill/>
            <a:ln w="38100">
              <a:noFill/>
              <a:miter lim="800000"/>
              <a:headEnd/>
              <a:tailEnd type="triangle" w="med" len="med"/>
            </a:ln>
          </p:spPr>
          <p:txBody>
            <a:bodyPr/>
            <a:lstStyle/>
            <a:p>
              <a:pPr algn="ctr" eaLnBrk="1" hangingPunct="1">
                <a:lnSpc>
                  <a:spcPct val="50000"/>
                </a:lnSpc>
                <a:spcBef>
                  <a:spcPct val="50000"/>
                </a:spcBef>
                <a:buFontTx/>
                <a:buNone/>
              </a:pPr>
              <a:r>
                <a:rPr lang="en-US" sz="2000" b="1" dirty="0">
                  <a:latin typeface="Arial" charset="0"/>
                </a:rPr>
                <a:t>THERMAL ON/OFF KNOB </a:t>
              </a:r>
            </a:p>
            <a:p>
              <a:pPr algn="ctr" eaLnBrk="1" hangingPunct="1">
                <a:spcBef>
                  <a:spcPts val="1200"/>
                </a:spcBef>
                <a:buFontTx/>
                <a:buNone/>
              </a:pPr>
              <a:r>
                <a:rPr lang="en-US" sz="1600" b="1" dirty="0">
                  <a:latin typeface="Arial" charset="0"/>
                </a:rPr>
                <a:t>(ALSO THERMAL POLARITY SWITCH)</a:t>
              </a:r>
            </a:p>
          </p:txBody>
        </p:sp>
        <p:sp>
          <p:nvSpPr>
            <p:cNvPr id="33809" name="Rectangle 11"/>
            <p:cNvSpPr>
              <a:spLocks noChangeArrowheads="1"/>
            </p:cNvSpPr>
            <p:nvPr/>
          </p:nvSpPr>
          <p:spPr bwMode="auto">
            <a:xfrm>
              <a:off x="2372" y="2956"/>
              <a:ext cx="335" cy="291"/>
            </a:xfrm>
            <a:prstGeom prst="rect">
              <a:avLst/>
            </a:prstGeom>
            <a:noFill/>
            <a:ln w="9525" algn="ctr">
              <a:noFill/>
              <a:miter lim="800000"/>
              <a:headEnd/>
              <a:tailEnd/>
            </a:ln>
          </p:spPr>
          <p:txBody>
            <a:bodyPr anchor="ctr">
              <a:spAutoFit/>
            </a:bodyPr>
            <a:lstStyle/>
            <a:p>
              <a:endParaRPr lang="en-US" dirty="0"/>
            </a:p>
          </p:txBody>
        </p:sp>
      </p:grpSp>
      <p:cxnSp>
        <p:nvCxnSpPr>
          <p:cNvPr id="26" name="AutoShape 76"/>
          <p:cNvCxnSpPr>
            <a:cxnSpLocks noChangeShapeType="1"/>
          </p:cNvCxnSpPr>
          <p:nvPr/>
        </p:nvCxnSpPr>
        <p:spPr bwMode="auto">
          <a:xfrm flipH="1">
            <a:off x="4929809" y="1843549"/>
            <a:ext cx="1308760" cy="1098435"/>
          </a:xfrm>
          <a:prstGeom prst="straightConnector1">
            <a:avLst/>
          </a:prstGeom>
          <a:noFill/>
          <a:ln w="38100">
            <a:solidFill>
              <a:srgbClr val="00FF00"/>
            </a:solidFill>
            <a:round/>
            <a:headEnd/>
            <a:tailEnd type="stealth" w="lg" len="lg"/>
          </a:ln>
        </p:spPr>
      </p:cxnSp>
      <p:cxnSp>
        <p:nvCxnSpPr>
          <p:cNvPr id="28" name="AutoShape 76"/>
          <p:cNvCxnSpPr>
            <a:cxnSpLocks noChangeShapeType="1"/>
          </p:cNvCxnSpPr>
          <p:nvPr/>
        </p:nvCxnSpPr>
        <p:spPr bwMode="auto">
          <a:xfrm flipH="1">
            <a:off x="5427407" y="4119328"/>
            <a:ext cx="1335535" cy="305189"/>
          </a:xfrm>
          <a:prstGeom prst="straightConnector1">
            <a:avLst/>
          </a:prstGeom>
          <a:noFill/>
          <a:ln w="38100">
            <a:solidFill>
              <a:srgbClr val="00FF00"/>
            </a:solidFill>
            <a:round/>
            <a:headEnd/>
            <a:tailEnd type="triangle" w="med" len="med"/>
          </a:ln>
        </p:spPr>
      </p:cxnSp>
      <p:cxnSp>
        <p:nvCxnSpPr>
          <p:cNvPr id="30" name="AutoShape 76"/>
          <p:cNvCxnSpPr>
            <a:cxnSpLocks noChangeShapeType="1"/>
          </p:cNvCxnSpPr>
          <p:nvPr/>
        </p:nvCxnSpPr>
        <p:spPr bwMode="auto">
          <a:xfrm>
            <a:off x="3038172" y="3746093"/>
            <a:ext cx="440525" cy="507855"/>
          </a:xfrm>
          <a:prstGeom prst="straightConnector1">
            <a:avLst/>
          </a:prstGeom>
          <a:noFill/>
          <a:ln w="38100">
            <a:solidFill>
              <a:srgbClr val="00FF00"/>
            </a:solidFill>
            <a:round/>
            <a:headEnd/>
            <a:tailEnd type="triangle" w="med" len="med"/>
          </a:ln>
        </p:spPr>
      </p:cxnSp>
      <p:sp>
        <p:nvSpPr>
          <p:cNvPr id="17" name="Title 2"/>
          <p:cNvSpPr>
            <a:spLocks noGrp="1"/>
          </p:cNvSpPr>
          <p:nvPr>
            <p:ph type="title" idx="4294967295"/>
          </p:nvPr>
        </p:nvSpPr>
        <p:spPr>
          <a:xfrm>
            <a:off x="669492" y="5626596"/>
            <a:ext cx="7859658" cy="693737"/>
          </a:xfrm>
        </p:spPr>
        <p:txBody>
          <a:bodyPr>
            <a:normAutofit/>
          </a:bodyPr>
          <a:lstStyle/>
          <a:p>
            <a:pPr algn="ctr"/>
            <a:r>
              <a:rPr lang="en-US" sz="2400" b="1" dirty="0" smtClean="0">
                <a:latin typeface="Arial" charset="0"/>
              </a:rPr>
              <a:t>THE NVD POWER KNOBS ARE MULTI-FUNCTIONAL</a:t>
            </a:r>
            <a:endParaRPr lang="en-US" sz="2400" dirty="0"/>
          </a:p>
        </p:txBody>
      </p:sp>
      <p:sp>
        <p:nvSpPr>
          <p:cNvPr id="18" name="Text Box 4"/>
          <p:cNvSpPr txBox="1">
            <a:spLocks noChangeArrowheads="1"/>
          </p:cNvSpPr>
          <p:nvPr/>
        </p:nvSpPr>
        <p:spPr bwMode="auto">
          <a:xfrm>
            <a:off x="0" y="936619"/>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IMAGING SYSTEM REAR</a:t>
            </a:r>
            <a:endParaRPr lang="en-US" sz="2800" b="1" dirty="0">
              <a:latin typeface="Arial" charset="0"/>
            </a:endParaRPr>
          </a:p>
        </p:txBody>
      </p:sp>
      <p:sp>
        <p:nvSpPr>
          <p:cNvPr id="19" name="Text Box 10"/>
          <p:cNvSpPr txBox="1">
            <a:spLocks noChangeArrowheads="1"/>
          </p:cNvSpPr>
          <p:nvPr/>
        </p:nvSpPr>
        <p:spPr bwMode="auto">
          <a:xfrm>
            <a:off x="961696" y="238539"/>
            <a:ext cx="7220607"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sp>
        <p:nvSpPr>
          <p:cNvPr id="20" name="TextBox 19"/>
          <p:cNvSpPr txBox="1"/>
          <p:nvPr/>
        </p:nvSpPr>
        <p:spPr>
          <a:xfrm>
            <a:off x="389468" y="1879600"/>
            <a:ext cx="2590800" cy="461665"/>
          </a:xfrm>
          <a:prstGeom prst="rect">
            <a:avLst/>
          </a:prstGeom>
          <a:noFill/>
        </p:spPr>
        <p:txBody>
          <a:bodyPr wrap="square" rtlCol="0">
            <a:spAutoFit/>
          </a:bodyPr>
          <a:lstStyle/>
          <a:p>
            <a:r>
              <a:rPr lang="en-US" dirty="0" smtClean="0"/>
              <a:t>Eyepiece Lens</a:t>
            </a:r>
            <a:endParaRPr lang="en-US" dirty="0"/>
          </a:p>
        </p:txBody>
      </p:sp>
      <p:cxnSp>
        <p:nvCxnSpPr>
          <p:cNvPr id="21" name="AutoShape 76"/>
          <p:cNvCxnSpPr>
            <a:cxnSpLocks noChangeShapeType="1"/>
          </p:cNvCxnSpPr>
          <p:nvPr/>
        </p:nvCxnSpPr>
        <p:spPr bwMode="auto">
          <a:xfrm>
            <a:off x="1947336" y="2404536"/>
            <a:ext cx="2421465" cy="1032930"/>
          </a:xfrm>
          <a:prstGeom prst="straightConnector1">
            <a:avLst/>
          </a:prstGeom>
          <a:noFill/>
          <a:ln w="38100">
            <a:solidFill>
              <a:srgbClr val="00FF00"/>
            </a:solidFill>
            <a:round/>
            <a:headEnd/>
            <a:tailEnd type="stealth" w="lg" len="lg"/>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MGP9498.JPG"/>
          <p:cNvPicPr>
            <a:picLocks noChangeAspect="1"/>
          </p:cNvPicPr>
          <p:nvPr/>
        </p:nvPicPr>
        <p:blipFill>
          <a:blip r:embed="rId3" cstate="email">
            <a:clrChange>
              <a:clrFrom>
                <a:srgbClr val="F1F4F9"/>
              </a:clrFrom>
              <a:clrTo>
                <a:srgbClr val="F1F4F9">
                  <a:alpha val="0"/>
                </a:srgbClr>
              </a:clrTo>
            </a:clrChange>
            <a:lum bright="13000" contrast="12000"/>
            <a:extLst>
              <a:ext uri="{28A0092B-C50C-407E-A947-70E740481C1C}">
                <a14:useLocalDpi xmlns:a14="http://schemas.microsoft.com/office/drawing/2010/main" xmlns=""/>
              </a:ext>
            </a:extLst>
          </a:blip>
          <a:stretch>
            <a:fillRect/>
          </a:stretch>
        </p:blipFill>
        <p:spPr>
          <a:xfrm>
            <a:off x="2403136" y="1451114"/>
            <a:ext cx="3598901" cy="4909930"/>
          </a:xfrm>
          <a:prstGeom prst="rect">
            <a:avLst/>
          </a:prstGeom>
        </p:spPr>
      </p:pic>
      <p:sp>
        <p:nvSpPr>
          <p:cNvPr id="9220" name="Text Box 4"/>
          <p:cNvSpPr txBox="1">
            <a:spLocks noChangeArrowheads="1"/>
          </p:cNvSpPr>
          <p:nvPr/>
        </p:nvSpPr>
        <p:spPr bwMode="auto">
          <a:xfrm>
            <a:off x="2514600" y="381001"/>
            <a:ext cx="5410200" cy="369332"/>
          </a:xfrm>
          <a:prstGeom prst="rect">
            <a:avLst/>
          </a:prstGeom>
          <a:noFill/>
          <a:ln w="9525" algn="ctr">
            <a:noFill/>
            <a:miter lim="800000"/>
            <a:headEnd/>
            <a:tailEnd/>
          </a:ln>
          <a:effectLst>
            <a:outerShdw dist="63500" dir="3187806" algn="ctr" rotWithShape="0">
              <a:schemeClr val="tx1">
                <a:alpha val="50000"/>
              </a:schemeClr>
            </a:outerShdw>
          </a:effectLst>
        </p:spPr>
        <p:txBody>
          <a:bodyPr>
            <a:spAutoFit/>
          </a:bodyPr>
          <a:lstStyle/>
          <a:p>
            <a:pPr algn="ctr" eaLnBrk="1" hangingPunct="1">
              <a:lnSpc>
                <a:spcPct val="100000"/>
              </a:lnSpc>
              <a:spcBef>
                <a:spcPct val="50000"/>
              </a:spcBef>
              <a:buFontTx/>
              <a:buNone/>
              <a:defRPr/>
            </a:pPr>
            <a:endParaRPr lang="en-US" sz="1800" b="1" dirty="0">
              <a:solidFill>
                <a:srgbClr val="41024E"/>
              </a:solidFill>
              <a:latin typeface="Arial" charset="0"/>
            </a:endParaRPr>
          </a:p>
        </p:txBody>
      </p:sp>
      <p:sp>
        <p:nvSpPr>
          <p:cNvPr id="32774" name="Oval 36"/>
          <p:cNvSpPr>
            <a:spLocks noChangeArrowheads="1"/>
          </p:cNvSpPr>
          <p:nvPr/>
        </p:nvSpPr>
        <p:spPr bwMode="auto">
          <a:xfrm>
            <a:off x="3124200" y="2440831"/>
            <a:ext cx="762000" cy="649188"/>
          </a:xfrm>
          <a:prstGeom prst="ellipse">
            <a:avLst/>
          </a:prstGeom>
          <a:noFill/>
          <a:ln w="28575" algn="ctr">
            <a:noFill/>
            <a:round/>
            <a:headEnd/>
            <a:tailEnd/>
          </a:ln>
        </p:spPr>
        <p:txBody>
          <a:bodyPr anchor="ctr">
            <a:spAutoFit/>
          </a:bodyPr>
          <a:lstStyle/>
          <a:p>
            <a:endParaRPr lang="en-US" dirty="0"/>
          </a:p>
        </p:txBody>
      </p:sp>
      <p:sp>
        <p:nvSpPr>
          <p:cNvPr id="32775" name="Text Box 37"/>
          <p:cNvSpPr txBox="1">
            <a:spLocks noChangeArrowheads="1"/>
          </p:cNvSpPr>
          <p:nvPr/>
        </p:nvSpPr>
        <p:spPr bwMode="auto">
          <a:xfrm>
            <a:off x="0" y="2422498"/>
            <a:ext cx="1828800" cy="1015663"/>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smtClean="0">
                <a:latin typeface="Arial" charset="0"/>
              </a:rPr>
              <a:t>I</a:t>
            </a:r>
            <a:r>
              <a:rPr lang="en-US" sz="2000" b="1" baseline="30000" dirty="0" smtClean="0">
                <a:latin typeface="Arial" charset="0"/>
              </a:rPr>
              <a:t>2</a:t>
            </a:r>
            <a:r>
              <a:rPr lang="en-US" sz="2000" b="1" dirty="0" smtClean="0">
                <a:latin typeface="Arial" charset="0"/>
              </a:rPr>
              <a:t> </a:t>
            </a:r>
            <a:r>
              <a:rPr lang="en-US" sz="2000" b="1" dirty="0">
                <a:latin typeface="Arial" charset="0"/>
              </a:rPr>
              <a:t>OBJECTIVE LENS</a:t>
            </a:r>
          </a:p>
        </p:txBody>
      </p:sp>
      <p:sp>
        <p:nvSpPr>
          <p:cNvPr id="32777" name="Text Box 43"/>
          <p:cNvSpPr txBox="1">
            <a:spLocks noChangeArrowheads="1"/>
          </p:cNvSpPr>
          <p:nvPr/>
        </p:nvSpPr>
        <p:spPr bwMode="auto">
          <a:xfrm>
            <a:off x="5728723" y="3893788"/>
            <a:ext cx="3052670" cy="707886"/>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000" b="1" dirty="0">
                <a:latin typeface="Arial" charset="0"/>
              </a:rPr>
              <a:t>THERMAL OBJECTIVE LENS</a:t>
            </a:r>
          </a:p>
        </p:txBody>
      </p:sp>
      <p:sp>
        <p:nvSpPr>
          <p:cNvPr id="9264" name="Text Box 48"/>
          <p:cNvSpPr txBox="1">
            <a:spLocks noChangeArrowheads="1"/>
          </p:cNvSpPr>
          <p:nvPr/>
        </p:nvSpPr>
        <p:spPr bwMode="auto">
          <a:xfrm>
            <a:off x="671131" y="4883479"/>
            <a:ext cx="1600200" cy="707886"/>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latin typeface="Arial" charset="0"/>
              </a:rPr>
              <a:t>HIGHLIGHT CUT OFF</a:t>
            </a:r>
          </a:p>
        </p:txBody>
      </p:sp>
      <p:sp>
        <p:nvSpPr>
          <p:cNvPr id="9266" name="Text Box 50"/>
          <p:cNvSpPr txBox="1">
            <a:spLocks noChangeArrowheads="1"/>
          </p:cNvSpPr>
          <p:nvPr/>
        </p:nvSpPr>
        <p:spPr bwMode="auto">
          <a:xfrm>
            <a:off x="6368814" y="4972685"/>
            <a:ext cx="2438400" cy="400110"/>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smtClean="0">
                <a:latin typeface="Arial" charset="0"/>
              </a:rPr>
              <a:t>IR </a:t>
            </a:r>
            <a:r>
              <a:rPr lang="en-US" sz="2000" b="1" dirty="0">
                <a:latin typeface="Arial" charset="0"/>
              </a:rPr>
              <a:t>ILLUMINATOR</a:t>
            </a:r>
          </a:p>
        </p:txBody>
      </p:sp>
      <p:sp>
        <p:nvSpPr>
          <p:cNvPr id="9271" name="Oval 55"/>
          <p:cNvSpPr>
            <a:spLocks noChangeArrowheads="1"/>
          </p:cNvSpPr>
          <p:nvPr/>
        </p:nvSpPr>
        <p:spPr bwMode="auto">
          <a:xfrm>
            <a:off x="4500880" y="4768216"/>
            <a:ext cx="533400" cy="649188"/>
          </a:xfrm>
          <a:prstGeom prst="ellipse">
            <a:avLst/>
          </a:prstGeom>
          <a:noFill/>
          <a:ln w="38100" algn="ctr">
            <a:solidFill>
              <a:srgbClr val="00FF00"/>
            </a:solidFill>
            <a:round/>
            <a:headEnd/>
            <a:tailEnd/>
          </a:ln>
        </p:spPr>
        <p:txBody>
          <a:bodyPr anchor="ctr">
            <a:spAutoFit/>
          </a:bodyPr>
          <a:lstStyle/>
          <a:p>
            <a:endParaRPr lang="en-US" dirty="0"/>
          </a:p>
        </p:txBody>
      </p:sp>
      <p:cxnSp>
        <p:nvCxnSpPr>
          <p:cNvPr id="9272" name="AutoShape 56"/>
          <p:cNvCxnSpPr>
            <a:cxnSpLocks noChangeShapeType="1"/>
            <a:stCxn id="9271" idx="6"/>
            <a:endCxn id="9266" idx="1"/>
          </p:cNvCxnSpPr>
          <p:nvPr/>
        </p:nvCxnSpPr>
        <p:spPr bwMode="auto">
          <a:xfrm>
            <a:off x="5034280" y="5092810"/>
            <a:ext cx="1334534" cy="79930"/>
          </a:xfrm>
          <a:prstGeom prst="straightConnector1">
            <a:avLst/>
          </a:prstGeom>
          <a:noFill/>
          <a:ln w="38100">
            <a:solidFill>
              <a:srgbClr val="00FF00"/>
            </a:solidFill>
            <a:round/>
            <a:headEnd/>
            <a:tailEnd/>
          </a:ln>
        </p:spPr>
      </p:cxnSp>
      <p:sp>
        <p:nvSpPr>
          <p:cNvPr id="9274" name="Oval 58"/>
          <p:cNvSpPr>
            <a:spLocks noChangeArrowheads="1"/>
          </p:cNvSpPr>
          <p:nvPr/>
        </p:nvSpPr>
        <p:spPr bwMode="auto">
          <a:xfrm>
            <a:off x="3464560" y="4814379"/>
            <a:ext cx="533400" cy="649188"/>
          </a:xfrm>
          <a:prstGeom prst="ellipse">
            <a:avLst/>
          </a:prstGeom>
          <a:noFill/>
          <a:ln w="38100" algn="ctr">
            <a:solidFill>
              <a:srgbClr val="00FF00"/>
            </a:solidFill>
            <a:round/>
            <a:headEnd/>
            <a:tailEnd/>
          </a:ln>
        </p:spPr>
        <p:txBody>
          <a:bodyPr anchor="ctr">
            <a:spAutoFit/>
          </a:bodyPr>
          <a:lstStyle/>
          <a:p>
            <a:endParaRPr lang="en-US" dirty="0"/>
          </a:p>
        </p:txBody>
      </p:sp>
      <p:cxnSp>
        <p:nvCxnSpPr>
          <p:cNvPr id="9275" name="AutoShape 59"/>
          <p:cNvCxnSpPr>
            <a:cxnSpLocks noChangeShapeType="1"/>
            <a:endCxn id="9274" idx="2"/>
          </p:cNvCxnSpPr>
          <p:nvPr/>
        </p:nvCxnSpPr>
        <p:spPr bwMode="auto">
          <a:xfrm flipV="1">
            <a:off x="2311685" y="5138973"/>
            <a:ext cx="1152875" cy="90575"/>
          </a:xfrm>
          <a:prstGeom prst="straightConnector1">
            <a:avLst/>
          </a:prstGeom>
          <a:noFill/>
          <a:ln w="38100">
            <a:solidFill>
              <a:srgbClr val="00FF00"/>
            </a:solidFill>
            <a:round/>
            <a:headEnd/>
            <a:tailEnd/>
          </a:ln>
        </p:spPr>
      </p:cxnSp>
      <p:sp>
        <p:nvSpPr>
          <p:cNvPr id="9284" name="Text Box 68"/>
          <p:cNvSpPr txBox="1">
            <a:spLocks noChangeArrowheads="1"/>
          </p:cNvSpPr>
          <p:nvPr/>
        </p:nvSpPr>
        <p:spPr bwMode="auto">
          <a:xfrm>
            <a:off x="472966" y="6077702"/>
            <a:ext cx="8339957" cy="400097"/>
          </a:xfrm>
          <a:prstGeom prst="rect">
            <a:avLst/>
          </a:prstGeom>
          <a:noFill/>
          <a:ln w="9525">
            <a:noFill/>
            <a:miter lim="800000"/>
            <a:headEnd/>
            <a:tailEnd/>
          </a:ln>
          <a:effectLst/>
        </p:spPr>
        <p:txBody>
          <a:bodyPr wrap="square" lIns="91429" tIns="45714" rIns="91429" bIns="45714">
            <a:spAutoFit/>
          </a:bodyPr>
          <a:lstStyle/>
          <a:p>
            <a:pPr>
              <a:lnSpc>
                <a:spcPct val="100000"/>
              </a:lnSpc>
              <a:buFontTx/>
              <a:buNone/>
              <a:defRPr/>
            </a:pPr>
            <a:r>
              <a:rPr lang="en-US" sz="2000" b="1" dirty="0">
                <a:solidFill>
                  <a:srgbClr val="FF0000"/>
                </a:solidFill>
              </a:rPr>
              <a:t>WARNING: </a:t>
            </a:r>
            <a:r>
              <a:rPr lang="en-US" sz="2000" b="1" dirty="0">
                <a:solidFill>
                  <a:srgbClr val="FF0000"/>
                </a:solidFill>
                <a:latin typeface="Arial" charset="0"/>
              </a:rPr>
              <a:t>THERMAL OBJECTIVE LENS IS MADE OF GERMANIUM</a:t>
            </a:r>
            <a:endParaRPr lang="en-US" sz="2000" b="1" dirty="0">
              <a:solidFill>
                <a:srgbClr val="FF0000"/>
              </a:solidFill>
            </a:endParaRPr>
          </a:p>
        </p:txBody>
      </p:sp>
      <p:sp>
        <p:nvSpPr>
          <p:cNvPr id="32788" name="Text Box 74"/>
          <p:cNvSpPr txBox="1">
            <a:spLocks noChangeArrowheads="1"/>
          </p:cNvSpPr>
          <p:nvPr/>
        </p:nvSpPr>
        <p:spPr bwMode="auto">
          <a:xfrm>
            <a:off x="433693" y="4402152"/>
            <a:ext cx="1971843" cy="400110"/>
          </a:xfrm>
          <a:prstGeom prst="rect">
            <a:avLst/>
          </a:prstGeom>
          <a:noFill/>
          <a:ln w="9525" algn="ctr">
            <a:noFill/>
            <a:miter lim="800000"/>
            <a:headEnd/>
            <a:tailEnd/>
          </a:ln>
        </p:spPr>
        <p:txBody>
          <a:bodyPr>
            <a:spAutoFit/>
          </a:bodyPr>
          <a:lstStyle/>
          <a:p>
            <a:pPr marL="342900" indent="-342900" algn="ctr" eaLnBrk="1" hangingPunct="1">
              <a:lnSpc>
                <a:spcPct val="100000"/>
              </a:lnSpc>
              <a:spcBef>
                <a:spcPct val="50000"/>
              </a:spcBef>
              <a:buFontTx/>
              <a:buNone/>
            </a:pPr>
            <a:r>
              <a:rPr lang="en-US" sz="2000" b="1" dirty="0">
                <a:latin typeface="Arial" charset="0"/>
              </a:rPr>
              <a:t>I/O </a:t>
            </a:r>
            <a:r>
              <a:rPr lang="en-US" sz="2000" b="1" dirty="0" smtClean="0">
                <a:latin typeface="Arial" charset="0"/>
              </a:rPr>
              <a:t>Port</a:t>
            </a:r>
            <a:endParaRPr lang="en-US" sz="2000" b="1" dirty="0">
              <a:latin typeface="Arial" charset="0"/>
            </a:endParaRPr>
          </a:p>
        </p:txBody>
      </p:sp>
      <p:cxnSp>
        <p:nvCxnSpPr>
          <p:cNvPr id="32789" name="AutoShape 76"/>
          <p:cNvCxnSpPr>
            <a:cxnSpLocks noChangeShapeType="1"/>
          </p:cNvCxnSpPr>
          <p:nvPr/>
        </p:nvCxnSpPr>
        <p:spPr bwMode="auto">
          <a:xfrm>
            <a:off x="1778000" y="2987041"/>
            <a:ext cx="2382520" cy="601979"/>
          </a:xfrm>
          <a:prstGeom prst="straightConnector1">
            <a:avLst/>
          </a:prstGeom>
          <a:noFill/>
          <a:ln w="38100">
            <a:solidFill>
              <a:srgbClr val="00FF00"/>
            </a:solidFill>
            <a:round/>
            <a:headEnd/>
            <a:tailEnd type="triangle" w="med" len="med"/>
          </a:ln>
        </p:spPr>
      </p:cxnSp>
      <p:sp>
        <p:nvSpPr>
          <p:cNvPr id="9293" name="Text Box 77"/>
          <p:cNvSpPr txBox="1">
            <a:spLocks noChangeArrowheads="1"/>
          </p:cNvSpPr>
          <p:nvPr/>
        </p:nvSpPr>
        <p:spPr bwMode="auto">
          <a:xfrm>
            <a:off x="3092109" y="1425049"/>
            <a:ext cx="2438400" cy="400110"/>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smtClean="0">
                <a:latin typeface="Arial" charset="0"/>
              </a:rPr>
              <a:t>Hotshoe</a:t>
            </a:r>
            <a:endParaRPr lang="en-US" sz="2000" b="1" dirty="0">
              <a:latin typeface="Arial" charset="0"/>
            </a:endParaRPr>
          </a:p>
        </p:txBody>
      </p:sp>
      <p:cxnSp>
        <p:nvCxnSpPr>
          <p:cNvPr id="37" name="AutoShape 76"/>
          <p:cNvCxnSpPr>
            <a:cxnSpLocks noChangeShapeType="1"/>
          </p:cNvCxnSpPr>
          <p:nvPr/>
        </p:nvCxnSpPr>
        <p:spPr bwMode="auto">
          <a:xfrm flipV="1">
            <a:off x="2084832" y="4293705"/>
            <a:ext cx="1274595" cy="314872"/>
          </a:xfrm>
          <a:prstGeom prst="straightConnector1">
            <a:avLst/>
          </a:prstGeom>
          <a:noFill/>
          <a:ln w="38100">
            <a:solidFill>
              <a:srgbClr val="00FF00"/>
            </a:solidFill>
            <a:round/>
            <a:headEnd/>
            <a:tailEnd type="triangle" w="med" len="med"/>
          </a:ln>
        </p:spPr>
      </p:cxnSp>
      <p:cxnSp>
        <p:nvCxnSpPr>
          <p:cNvPr id="39" name="AutoShape 76"/>
          <p:cNvCxnSpPr>
            <a:cxnSpLocks noChangeShapeType="1"/>
            <a:stCxn id="9293" idx="2"/>
          </p:cNvCxnSpPr>
          <p:nvPr/>
        </p:nvCxnSpPr>
        <p:spPr bwMode="auto">
          <a:xfrm flipH="1">
            <a:off x="4075043" y="1825159"/>
            <a:ext cx="236266" cy="341571"/>
          </a:xfrm>
          <a:prstGeom prst="straightConnector1">
            <a:avLst/>
          </a:prstGeom>
          <a:noFill/>
          <a:ln w="38100">
            <a:solidFill>
              <a:srgbClr val="00FF00"/>
            </a:solidFill>
            <a:round/>
            <a:headEnd/>
            <a:tailEnd type="triangle" w="med" len="med"/>
          </a:ln>
        </p:spPr>
      </p:cxnSp>
      <p:sp>
        <p:nvSpPr>
          <p:cNvPr id="43" name="TextBox 42"/>
          <p:cNvSpPr txBox="1"/>
          <p:nvPr/>
        </p:nvSpPr>
        <p:spPr>
          <a:xfrm>
            <a:off x="6268730" y="1463660"/>
            <a:ext cx="2858345" cy="892552"/>
          </a:xfrm>
          <a:prstGeom prst="rect">
            <a:avLst/>
          </a:prstGeom>
          <a:noFill/>
        </p:spPr>
        <p:txBody>
          <a:bodyPr wrap="square" rtlCol="0">
            <a:spAutoFit/>
          </a:bodyPr>
          <a:lstStyle/>
          <a:p>
            <a:r>
              <a:rPr lang="en-US" sz="2000" b="1" dirty="0" smtClean="0"/>
              <a:t>I</a:t>
            </a:r>
            <a:r>
              <a:rPr lang="en-US" sz="2000" b="1" baseline="30000" dirty="0" smtClean="0"/>
              <a:t>2</a:t>
            </a:r>
            <a:r>
              <a:rPr lang="en-US" sz="2000" b="1" dirty="0" smtClean="0"/>
              <a:t> Power Knob</a:t>
            </a:r>
          </a:p>
          <a:p>
            <a:r>
              <a:rPr lang="en-US" sz="1600" dirty="0" smtClean="0"/>
              <a:t> (Also Thermal mode selector</a:t>
            </a:r>
          </a:p>
          <a:p>
            <a:r>
              <a:rPr lang="en-US" sz="1600" dirty="0" smtClean="0"/>
              <a:t>&amp; Thermal Zoom)</a:t>
            </a:r>
            <a:endParaRPr lang="en-US" sz="1600" dirty="0"/>
          </a:p>
        </p:txBody>
      </p:sp>
      <p:cxnSp>
        <p:nvCxnSpPr>
          <p:cNvPr id="44" name="AutoShape 76"/>
          <p:cNvCxnSpPr>
            <a:cxnSpLocks noChangeShapeType="1"/>
            <a:stCxn id="43" idx="1"/>
          </p:cNvCxnSpPr>
          <p:nvPr/>
        </p:nvCxnSpPr>
        <p:spPr bwMode="auto">
          <a:xfrm rot="10800000" flipV="1">
            <a:off x="4927600" y="1909936"/>
            <a:ext cx="1341130" cy="2306464"/>
          </a:xfrm>
          <a:prstGeom prst="straightConnector1">
            <a:avLst/>
          </a:prstGeom>
          <a:noFill/>
          <a:ln w="38100">
            <a:solidFill>
              <a:srgbClr val="00FF00"/>
            </a:solidFill>
            <a:round/>
            <a:headEnd/>
            <a:tailEnd type="triangle" w="med" len="med"/>
          </a:ln>
        </p:spPr>
      </p:cxnSp>
      <p:cxnSp>
        <p:nvCxnSpPr>
          <p:cNvPr id="23" name="AutoShape 76"/>
          <p:cNvCxnSpPr>
            <a:cxnSpLocks noChangeShapeType="1"/>
          </p:cNvCxnSpPr>
          <p:nvPr/>
        </p:nvCxnSpPr>
        <p:spPr bwMode="auto">
          <a:xfrm flipH="1">
            <a:off x="4411606" y="4288221"/>
            <a:ext cx="1342808" cy="274185"/>
          </a:xfrm>
          <a:prstGeom prst="straightConnector1">
            <a:avLst/>
          </a:prstGeom>
          <a:noFill/>
          <a:ln w="38100">
            <a:solidFill>
              <a:srgbClr val="00FF00"/>
            </a:solidFill>
            <a:round/>
            <a:headEnd/>
            <a:tailEnd type="triangle" w="med" len="med"/>
          </a:ln>
        </p:spPr>
      </p:cxnSp>
      <p:sp>
        <p:nvSpPr>
          <p:cNvPr id="30" name="Text Box 4"/>
          <p:cNvSpPr txBox="1">
            <a:spLocks noChangeArrowheads="1"/>
          </p:cNvSpPr>
          <p:nvPr/>
        </p:nvSpPr>
        <p:spPr bwMode="auto">
          <a:xfrm>
            <a:off x="0" y="927927"/>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IMAGING SYSTEM FRONT</a:t>
            </a:r>
            <a:endParaRPr lang="en-US" sz="2800" b="1" dirty="0">
              <a:latin typeface="Arial" charset="0"/>
            </a:endParaRPr>
          </a:p>
        </p:txBody>
      </p:sp>
      <p:sp>
        <p:nvSpPr>
          <p:cNvPr id="31" name="Text Box 10"/>
          <p:cNvSpPr txBox="1">
            <a:spLocks noChangeArrowheads="1"/>
          </p:cNvSpPr>
          <p:nvPr/>
        </p:nvSpPr>
        <p:spPr bwMode="auto">
          <a:xfrm>
            <a:off x="930166" y="238539"/>
            <a:ext cx="7236372"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sp>
        <p:nvSpPr>
          <p:cNvPr id="32" name="TextBox 31"/>
          <p:cNvSpPr txBox="1"/>
          <p:nvPr/>
        </p:nvSpPr>
        <p:spPr>
          <a:xfrm>
            <a:off x="220134" y="1422399"/>
            <a:ext cx="2980266" cy="707886"/>
          </a:xfrm>
          <a:prstGeom prst="rect">
            <a:avLst/>
          </a:prstGeom>
          <a:noFill/>
        </p:spPr>
        <p:txBody>
          <a:bodyPr wrap="square" rtlCol="0">
            <a:spAutoFit/>
          </a:bodyPr>
          <a:lstStyle/>
          <a:p>
            <a:r>
              <a:rPr lang="en-US" sz="2000" b="1" dirty="0" smtClean="0">
                <a:latin typeface="+mn-lt"/>
              </a:rPr>
              <a:t>I</a:t>
            </a:r>
            <a:r>
              <a:rPr lang="en-US" sz="2000" b="1" baseline="30000" dirty="0" smtClean="0">
                <a:latin typeface="+mn-lt"/>
              </a:rPr>
              <a:t>2</a:t>
            </a:r>
            <a:r>
              <a:rPr lang="en-US" sz="2000" b="1" dirty="0" smtClean="0">
                <a:latin typeface="+mn-lt"/>
              </a:rPr>
              <a:t> OBJECTIBVE FOCUS RING </a:t>
            </a:r>
            <a:endParaRPr lang="en-US" sz="2000" b="1" dirty="0">
              <a:latin typeface="+mn-lt"/>
            </a:endParaRPr>
          </a:p>
        </p:txBody>
      </p:sp>
      <p:cxnSp>
        <p:nvCxnSpPr>
          <p:cNvPr id="33" name="AutoShape 76"/>
          <p:cNvCxnSpPr>
            <a:cxnSpLocks noChangeShapeType="1"/>
          </p:cNvCxnSpPr>
          <p:nvPr/>
        </p:nvCxnSpPr>
        <p:spPr bwMode="auto">
          <a:xfrm>
            <a:off x="1761066" y="2157308"/>
            <a:ext cx="2065867" cy="1060025"/>
          </a:xfrm>
          <a:prstGeom prst="straightConnector1">
            <a:avLst/>
          </a:prstGeom>
          <a:noFill/>
          <a:ln w="38100">
            <a:solidFill>
              <a:srgbClr val="00FF00"/>
            </a:solidFill>
            <a:round/>
            <a:headEnd/>
            <a:tailEnd type="triangle"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 y="1692275"/>
            <a:ext cx="4524704" cy="4341813"/>
          </a:xfrm>
        </p:spPr>
        <p:txBody>
          <a:bodyPr/>
          <a:lstStyle/>
          <a:p>
            <a:pPr>
              <a:buNone/>
            </a:pPr>
            <a:r>
              <a:rPr lang="en-US" dirty="0" smtClean="0"/>
              <a:t>“Rhino” Adjustable for:</a:t>
            </a:r>
          </a:p>
          <a:p>
            <a:pPr indent="4763"/>
            <a:r>
              <a:rPr lang="en-US" dirty="0" smtClean="0"/>
              <a:t>Height</a:t>
            </a:r>
          </a:p>
          <a:p>
            <a:pPr indent="4763"/>
            <a:r>
              <a:rPr lang="en-US" dirty="0" smtClean="0"/>
              <a:t>Left or Right eye</a:t>
            </a:r>
          </a:p>
          <a:p>
            <a:pPr indent="4763"/>
            <a:r>
              <a:rPr lang="en-US" dirty="0" smtClean="0"/>
              <a:t>Eye Relief</a:t>
            </a:r>
          </a:p>
          <a:p>
            <a:pPr indent="4763"/>
            <a:r>
              <a:rPr lang="en-US" dirty="0" smtClean="0"/>
              <a:t>Tilt</a:t>
            </a:r>
          </a:p>
          <a:p>
            <a:pPr indent="4763"/>
            <a:r>
              <a:rPr lang="en-US" dirty="0" smtClean="0"/>
              <a:t>Horizontal </a:t>
            </a:r>
            <a:endParaRPr lang="en-US" dirty="0"/>
          </a:p>
        </p:txBody>
      </p:sp>
      <p:sp>
        <p:nvSpPr>
          <p:cNvPr id="4" name="Text Box 4"/>
          <p:cNvSpPr txBox="1">
            <a:spLocks noChangeArrowheads="1"/>
          </p:cNvSpPr>
          <p:nvPr/>
        </p:nvSpPr>
        <p:spPr bwMode="auto">
          <a:xfrm>
            <a:off x="0" y="964725"/>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(RHINO)</a:t>
            </a:r>
            <a:endParaRPr lang="en-US" sz="2800" b="1" dirty="0">
              <a:latin typeface="Arial" charset="0"/>
            </a:endParaRPr>
          </a:p>
        </p:txBody>
      </p:sp>
      <p:sp>
        <p:nvSpPr>
          <p:cNvPr id="19" name="Text Box 10"/>
          <p:cNvSpPr txBox="1">
            <a:spLocks noChangeArrowheads="1"/>
          </p:cNvSpPr>
          <p:nvPr/>
        </p:nvSpPr>
        <p:spPr bwMode="auto">
          <a:xfrm>
            <a:off x="1008993" y="278296"/>
            <a:ext cx="7157546"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pic>
        <p:nvPicPr>
          <p:cNvPr id="10" name="Picture 9" descr="IMGP0173.JPG"/>
          <p:cNvPicPr>
            <a:picLocks noChangeAspect="1"/>
          </p:cNvPicPr>
          <p:nvPr/>
        </p:nvPicPr>
        <p:blipFill>
          <a:blip r:embed="rId3" cstate="email">
            <a:clrChange>
              <a:clrFrom>
                <a:srgbClr val="FCFDF8"/>
              </a:clrFrom>
              <a:clrTo>
                <a:srgbClr val="FCFDF8">
                  <a:alpha val="0"/>
                </a:srgbClr>
              </a:clrTo>
            </a:clrChange>
            <a:extLst>
              <a:ext uri="{28A0092B-C50C-407E-A947-70E740481C1C}">
                <a14:useLocalDpi xmlns:a14="http://schemas.microsoft.com/office/drawing/2010/main" xmlns=""/>
              </a:ext>
            </a:extLst>
          </a:blip>
          <a:stretch>
            <a:fillRect/>
          </a:stretch>
        </p:blipFill>
        <p:spPr>
          <a:xfrm>
            <a:off x="3764583" y="1240587"/>
            <a:ext cx="4031718" cy="500255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GP1046.JPG"/>
          <p:cNvPicPr>
            <a:picLocks noChangeAspect="1"/>
          </p:cNvPicPr>
          <p:nvPr/>
        </p:nvPicPr>
        <p:blipFill>
          <a:blip r:embed="rId3" cstate="email">
            <a:clrChange>
              <a:clrFrom>
                <a:srgbClr val="F9F8F4"/>
              </a:clrFrom>
              <a:clrTo>
                <a:srgbClr val="F9F8F4">
                  <a:alpha val="0"/>
                </a:srgbClr>
              </a:clrTo>
            </a:clrChange>
            <a:extLst>
              <a:ext uri="{28A0092B-C50C-407E-A947-70E740481C1C}">
                <a14:useLocalDpi xmlns:a14="http://schemas.microsoft.com/office/drawing/2010/main" xmlns=""/>
              </a:ext>
            </a:extLst>
          </a:blip>
          <a:srcRect/>
          <a:stretch>
            <a:fillRect/>
          </a:stretch>
        </p:blipFill>
        <p:spPr>
          <a:xfrm>
            <a:off x="4756827" y="2208181"/>
            <a:ext cx="3920247" cy="2101175"/>
          </a:xfrm>
          <a:prstGeom prst="rect">
            <a:avLst/>
          </a:prstGeom>
        </p:spPr>
      </p:pic>
      <p:sp>
        <p:nvSpPr>
          <p:cNvPr id="35844" name="Text Box 11"/>
          <p:cNvSpPr txBox="1">
            <a:spLocks noChangeArrowheads="1"/>
          </p:cNvSpPr>
          <p:nvPr/>
        </p:nvSpPr>
        <p:spPr bwMode="auto">
          <a:xfrm>
            <a:off x="0" y="1008994"/>
            <a:ext cx="9144000" cy="523220"/>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dirty="0">
                <a:latin typeface="Arial" charset="0"/>
              </a:rPr>
              <a:t>HELMET MOUNT WIRING </a:t>
            </a:r>
            <a:r>
              <a:rPr lang="en-US" sz="2800" b="1" dirty="0" smtClean="0">
                <a:latin typeface="Arial" charset="0"/>
              </a:rPr>
              <a:t>ASSEMBLY (HMWA)</a:t>
            </a:r>
            <a:endParaRPr lang="en-US" sz="2800" b="1" dirty="0">
              <a:latin typeface="Arial" charset="0"/>
            </a:endParaRPr>
          </a:p>
        </p:txBody>
      </p:sp>
      <p:sp>
        <p:nvSpPr>
          <p:cNvPr id="140303" name="Rectangle 15"/>
          <p:cNvSpPr>
            <a:spLocks noChangeArrowheads="1"/>
          </p:cNvSpPr>
          <p:nvPr/>
        </p:nvSpPr>
        <p:spPr bwMode="auto">
          <a:xfrm>
            <a:off x="7924801" y="30838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140304" name="Rectangle 16"/>
          <p:cNvSpPr>
            <a:spLocks noChangeArrowheads="1"/>
          </p:cNvSpPr>
          <p:nvPr/>
        </p:nvSpPr>
        <p:spPr bwMode="auto">
          <a:xfrm>
            <a:off x="1905001" y="20932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140307" name="Rectangle 19"/>
          <p:cNvSpPr>
            <a:spLocks noChangeArrowheads="1"/>
          </p:cNvSpPr>
          <p:nvPr/>
        </p:nvSpPr>
        <p:spPr bwMode="auto">
          <a:xfrm>
            <a:off x="7315201" y="50269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5848" name="Text Box 18"/>
          <p:cNvSpPr txBox="1">
            <a:spLocks noChangeArrowheads="1"/>
          </p:cNvSpPr>
          <p:nvPr/>
        </p:nvSpPr>
        <p:spPr bwMode="auto">
          <a:xfrm>
            <a:off x="3735422" y="4452796"/>
            <a:ext cx="5097295" cy="830997"/>
          </a:xfrm>
          <a:prstGeom prst="rect">
            <a:avLst/>
          </a:prstGeom>
          <a:noFill/>
          <a:ln w="9525" algn="ctr">
            <a:noFill/>
            <a:miter lim="800000"/>
            <a:headEnd/>
            <a:tailEnd/>
          </a:ln>
        </p:spPr>
        <p:txBody>
          <a:bodyPr wrap="square">
            <a:spAutoFit/>
          </a:bodyPr>
          <a:lstStyle/>
          <a:p>
            <a:pPr algn="ctr" eaLnBrk="1" hangingPunct="1">
              <a:lnSpc>
                <a:spcPct val="100000"/>
              </a:lnSpc>
              <a:spcBef>
                <a:spcPts val="0"/>
              </a:spcBef>
              <a:buFontTx/>
              <a:buNone/>
            </a:pPr>
            <a:r>
              <a:rPr lang="en-US" b="1" dirty="0" smtClean="0">
                <a:latin typeface="Arial" charset="0"/>
              </a:rPr>
              <a:t>KEEPER</a:t>
            </a:r>
          </a:p>
          <a:p>
            <a:pPr algn="ctr" eaLnBrk="1" hangingPunct="1">
              <a:lnSpc>
                <a:spcPct val="100000"/>
              </a:lnSpc>
              <a:spcBef>
                <a:spcPts val="0"/>
              </a:spcBef>
              <a:buFontTx/>
              <a:buNone/>
            </a:pPr>
            <a:r>
              <a:rPr lang="en-US" b="1" dirty="0" smtClean="0">
                <a:latin typeface="Arial" charset="0"/>
              </a:rPr>
              <a:t>Top of the Helmet Mount Bracket</a:t>
            </a:r>
            <a:endParaRPr lang="en-US" b="1" dirty="0">
              <a:latin typeface="Arial" charset="0"/>
            </a:endParaRPr>
          </a:p>
        </p:txBody>
      </p:sp>
      <p:sp>
        <p:nvSpPr>
          <p:cNvPr id="35851" name="Text Box 21"/>
          <p:cNvSpPr txBox="1">
            <a:spLocks noChangeArrowheads="1"/>
          </p:cNvSpPr>
          <p:nvPr/>
        </p:nvSpPr>
        <p:spPr bwMode="auto">
          <a:xfrm>
            <a:off x="7029468" y="1471660"/>
            <a:ext cx="1524000" cy="400110"/>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latin typeface="Arial" charset="0"/>
              </a:rPr>
              <a:t>HOTSHOE</a:t>
            </a:r>
          </a:p>
        </p:txBody>
      </p:sp>
      <p:sp>
        <p:nvSpPr>
          <p:cNvPr id="140313" name="Text Box 25"/>
          <p:cNvSpPr txBox="1">
            <a:spLocks noChangeArrowheads="1"/>
          </p:cNvSpPr>
          <p:nvPr/>
        </p:nvSpPr>
        <p:spPr bwMode="gray">
          <a:xfrm>
            <a:off x="1804640" y="5783213"/>
            <a:ext cx="5613801" cy="707872"/>
          </a:xfrm>
          <a:prstGeom prst="rect">
            <a:avLst/>
          </a:prstGeom>
          <a:noFill/>
          <a:ln w="9525" algn="ctr">
            <a:noFill/>
            <a:miter lim="800000"/>
            <a:headEnd/>
            <a:tailEnd/>
          </a:ln>
        </p:spPr>
        <p:txBody>
          <a:bodyPr wrap="square" lIns="91426" tIns="45713" rIns="91426" bIns="45713">
            <a:spAutoFit/>
          </a:bodyPr>
          <a:lstStyle/>
          <a:p>
            <a:pPr marL="228600" indent="-228600" algn="ctr" eaLnBrk="1" hangingPunct="1">
              <a:lnSpc>
                <a:spcPct val="100000"/>
              </a:lnSpc>
              <a:spcBef>
                <a:spcPct val="50000"/>
              </a:spcBef>
              <a:buClr>
                <a:schemeClr val="tx1"/>
              </a:buClr>
              <a:buSzPct val="120000"/>
            </a:pPr>
            <a:r>
              <a:rPr lang="en-US" sz="2000" b="1" dirty="0">
                <a:solidFill>
                  <a:srgbClr val="FF0000"/>
                </a:solidFill>
                <a:latin typeface="Arial" charset="0"/>
              </a:rPr>
              <a:t>WARNING</a:t>
            </a:r>
            <a:r>
              <a:rPr lang="en-US" sz="2000" dirty="0">
                <a:solidFill>
                  <a:srgbClr val="FF0000"/>
                </a:solidFill>
                <a:latin typeface="Arial" charset="0"/>
              </a:rPr>
              <a:t>: Ensure the </a:t>
            </a:r>
            <a:r>
              <a:rPr lang="en-US" sz="2000" dirty="0" smtClean="0">
                <a:solidFill>
                  <a:srgbClr val="FF0000"/>
                </a:solidFill>
                <a:latin typeface="Arial" charset="0"/>
              </a:rPr>
              <a:t>pads </a:t>
            </a:r>
            <a:r>
              <a:rPr lang="en-US" sz="2000" dirty="0">
                <a:solidFill>
                  <a:srgbClr val="FF0000"/>
                </a:solidFill>
                <a:latin typeface="Arial" charset="0"/>
              </a:rPr>
              <a:t>in the front and rear cover the </a:t>
            </a:r>
            <a:r>
              <a:rPr lang="en-US" sz="2000" dirty="0" smtClean="0">
                <a:solidFill>
                  <a:srgbClr val="FF0000"/>
                </a:solidFill>
                <a:latin typeface="Arial" charset="0"/>
              </a:rPr>
              <a:t>HMWA hooks</a:t>
            </a:r>
            <a:r>
              <a:rPr lang="en-US" sz="2000" dirty="0">
                <a:solidFill>
                  <a:srgbClr val="FF0000"/>
                </a:solidFill>
                <a:latin typeface="Arial" charset="0"/>
              </a:rPr>
              <a:t>.</a:t>
            </a:r>
          </a:p>
        </p:txBody>
      </p:sp>
      <p:pic>
        <p:nvPicPr>
          <p:cNvPr id="19" name="Picture 18" descr="IMGP9536.JPG"/>
          <p:cNvPicPr>
            <a:picLocks noChangeAspect="1"/>
          </p:cNvPicPr>
          <p:nvPr/>
        </p:nvPicPr>
        <p:blipFill>
          <a:blip r:embed="rId4" cstate="email">
            <a:clrChange>
              <a:clrFrom>
                <a:srgbClr val="F5F2EB"/>
              </a:clrFrom>
              <a:clrTo>
                <a:srgbClr val="F5F2EB">
                  <a:alpha val="0"/>
                </a:srgbClr>
              </a:clrTo>
            </a:clrChange>
            <a:extLst>
              <a:ext uri="{28A0092B-C50C-407E-A947-70E740481C1C}">
                <a14:useLocalDpi xmlns:a14="http://schemas.microsoft.com/office/drawing/2010/main" xmlns=""/>
              </a:ext>
            </a:extLst>
          </a:blip>
          <a:stretch>
            <a:fillRect/>
          </a:stretch>
        </p:blipFill>
        <p:spPr>
          <a:xfrm>
            <a:off x="259464" y="1598286"/>
            <a:ext cx="3319040" cy="3498574"/>
          </a:xfrm>
          <a:prstGeom prst="rect">
            <a:avLst/>
          </a:prstGeom>
        </p:spPr>
      </p:pic>
      <p:sp>
        <p:nvSpPr>
          <p:cNvPr id="15" name="Text Box 10"/>
          <p:cNvSpPr txBox="1">
            <a:spLocks noChangeArrowheads="1"/>
          </p:cNvSpPr>
          <p:nvPr/>
        </p:nvSpPr>
        <p:spPr bwMode="auto">
          <a:xfrm>
            <a:off x="1008993" y="238539"/>
            <a:ext cx="7141780"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cxnSp>
        <p:nvCxnSpPr>
          <p:cNvPr id="28" name="Straight Arrow Connector 27"/>
          <p:cNvCxnSpPr>
            <a:stCxn id="35851" idx="2"/>
          </p:cNvCxnSpPr>
          <p:nvPr/>
        </p:nvCxnSpPr>
        <p:spPr bwMode="auto">
          <a:xfrm rot="5400000">
            <a:off x="7465299" y="2166127"/>
            <a:ext cx="620526" cy="31812"/>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cxnSp>
        <p:nvCxnSpPr>
          <p:cNvPr id="29" name="Straight Arrow Connector 28"/>
          <p:cNvCxnSpPr>
            <a:stCxn id="35848" idx="0"/>
          </p:cNvCxnSpPr>
          <p:nvPr/>
        </p:nvCxnSpPr>
        <p:spPr bwMode="auto">
          <a:xfrm rot="16200000" flipV="1">
            <a:off x="5108262" y="3276988"/>
            <a:ext cx="1874965" cy="476652"/>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MGP9576.JPG"/>
          <p:cNvPicPr>
            <a:picLocks noChangeAspect="1"/>
          </p:cNvPicPr>
          <p:nvPr/>
        </p:nvPicPr>
        <p:blipFill>
          <a:blip r:embed="rId3" cstate="email">
            <a:clrChange>
              <a:clrFrom>
                <a:srgbClr val="FDFCF8"/>
              </a:clrFrom>
              <a:clrTo>
                <a:srgbClr val="FDFCF8">
                  <a:alpha val="0"/>
                </a:srgbClr>
              </a:clrTo>
            </a:clrChange>
            <a:lum bright="26000"/>
            <a:extLst>
              <a:ext uri="{28A0092B-C50C-407E-A947-70E740481C1C}">
                <a14:useLocalDpi xmlns:a14="http://schemas.microsoft.com/office/drawing/2010/main" xmlns=""/>
              </a:ext>
            </a:extLst>
          </a:blip>
          <a:stretch>
            <a:fillRect/>
          </a:stretch>
        </p:blipFill>
        <p:spPr>
          <a:xfrm>
            <a:off x="5059629" y="1049223"/>
            <a:ext cx="4084371" cy="3876261"/>
          </a:xfrm>
          <a:prstGeom prst="rect">
            <a:avLst/>
          </a:prstGeom>
        </p:spPr>
      </p:pic>
      <p:pic>
        <p:nvPicPr>
          <p:cNvPr id="12" name="Picture 11" descr="IMGP9584.JPG"/>
          <p:cNvPicPr>
            <a:picLocks noChangeAspect="1"/>
          </p:cNvPicPr>
          <p:nvPr/>
        </p:nvPicPr>
        <p:blipFill>
          <a:blip r:embed="rId4" cstate="email">
            <a:clrChange>
              <a:clrFrom>
                <a:srgbClr val="FBFAF6"/>
              </a:clrFrom>
              <a:clrTo>
                <a:srgbClr val="FBFAF6">
                  <a:alpha val="0"/>
                </a:srgbClr>
              </a:clrTo>
            </a:clrChange>
            <a:lum bright="21000" contrast="10000"/>
            <a:extLst>
              <a:ext uri="{28A0092B-C50C-407E-A947-70E740481C1C}">
                <a14:useLocalDpi xmlns:a14="http://schemas.microsoft.com/office/drawing/2010/main" xmlns=""/>
              </a:ext>
            </a:extLst>
          </a:blip>
          <a:srcRect/>
          <a:stretch>
            <a:fillRect/>
          </a:stretch>
        </p:blipFill>
        <p:spPr>
          <a:xfrm rot="10800000">
            <a:off x="2152466" y="1954914"/>
            <a:ext cx="3258301" cy="3069385"/>
          </a:xfrm>
          <a:prstGeom prst="rect">
            <a:avLst/>
          </a:prstGeom>
        </p:spPr>
      </p:pic>
      <p:sp>
        <p:nvSpPr>
          <p:cNvPr id="87044" name="Text Box 4"/>
          <p:cNvSpPr txBox="1">
            <a:spLocks noChangeArrowheads="1"/>
          </p:cNvSpPr>
          <p:nvPr/>
        </p:nvSpPr>
        <p:spPr bwMode="auto">
          <a:xfrm>
            <a:off x="0" y="974566"/>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a:latin typeface="Arial" charset="0"/>
              </a:rPr>
              <a:t>BATTERY PACK </a:t>
            </a:r>
            <a:r>
              <a:rPr lang="en-US" sz="2800" b="1" dirty="0" smtClean="0">
                <a:latin typeface="Arial" charset="0"/>
              </a:rPr>
              <a:t>ASSEMBLY</a:t>
            </a:r>
            <a:endParaRPr lang="en-US" sz="2800" b="1" dirty="0">
              <a:latin typeface="Arial" charset="0"/>
            </a:endParaRPr>
          </a:p>
        </p:txBody>
      </p:sp>
      <p:sp>
        <p:nvSpPr>
          <p:cNvPr id="37894" name="Text Box 7"/>
          <p:cNvSpPr txBox="1">
            <a:spLocks noChangeArrowheads="1"/>
          </p:cNvSpPr>
          <p:nvPr/>
        </p:nvSpPr>
        <p:spPr bwMode="auto">
          <a:xfrm>
            <a:off x="110362" y="1747356"/>
            <a:ext cx="2133599" cy="3139321"/>
          </a:xfrm>
          <a:prstGeom prst="rect">
            <a:avLst/>
          </a:prstGeom>
          <a:noFill/>
          <a:ln w="9525" algn="ctr">
            <a:noFill/>
            <a:miter lim="800000"/>
            <a:headEnd/>
            <a:tailEnd/>
          </a:ln>
        </p:spPr>
        <p:txBody>
          <a:bodyPr wrap="square">
            <a:spAutoFit/>
          </a:bodyPr>
          <a:lstStyle/>
          <a:p>
            <a:pPr eaLnBrk="1" hangingPunct="1">
              <a:spcBef>
                <a:spcPct val="50000"/>
              </a:spcBef>
              <a:buFontTx/>
              <a:buNone/>
            </a:pPr>
            <a:r>
              <a:rPr lang="en-US" sz="1800" b="1" dirty="0">
                <a:latin typeface="Arial" charset="0"/>
              </a:rPr>
              <a:t>BATTERY PACK </a:t>
            </a:r>
          </a:p>
          <a:p>
            <a:pPr eaLnBrk="1" hangingPunct="1">
              <a:spcBef>
                <a:spcPct val="50000"/>
              </a:spcBef>
              <a:buFontTx/>
              <a:buNone/>
            </a:pPr>
            <a:r>
              <a:rPr lang="en-US" sz="1800" b="1" dirty="0" smtClean="0">
                <a:latin typeface="Arial" charset="0"/>
              </a:rPr>
              <a:t>RELEASE</a:t>
            </a:r>
          </a:p>
          <a:p>
            <a:pPr eaLnBrk="1" hangingPunct="1">
              <a:spcBef>
                <a:spcPct val="50000"/>
              </a:spcBef>
              <a:buFontTx/>
              <a:buNone/>
            </a:pPr>
            <a:endParaRPr lang="en-US" sz="800" b="1" dirty="0" smtClean="0">
              <a:latin typeface="Arial" charset="0"/>
            </a:endParaRPr>
          </a:p>
          <a:p>
            <a:pPr eaLnBrk="1" hangingPunct="1">
              <a:spcBef>
                <a:spcPct val="50000"/>
              </a:spcBef>
              <a:buFontTx/>
              <a:buNone/>
            </a:pPr>
            <a:r>
              <a:rPr lang="en-US" sz="1800" b="1" dirty="0" smtClean="0">
                <a:latin typeface="Arial" charset="0"/>
              </a:rPr>
              <a:t>LANYARD LOOP </a:t>
            </a:r>
          </a:p>
          <a:p>
            <a:pPr eaLnBrk="1" hangingPunct="1">
              <a:spcBef>
                <a:spcPct val="50000"/>
              </a:spcBef>
              <a:buFontTx/>
              <a:buNone/>
            </a:pPr>
            <a:endParaRPr lang="en-US" sz="800" b="1" dirty="0" smtClean="0">
              <a:latin typeface="Arial" charset="0"/>
            </a:endParaRPr>
          </a:p>
          <a:p>
            <a:pPr eaLnBrk="1" hangingPunct="1">
              <a:spcBef>
                <a:spcPct val="50000"/>
              </a:spcBef>
              <a:buFontTx/>
              <a:buNone/>
            </a:pPr>
            <a:r>
              <a:rPr lang="en-US" sz="1800" b="1" dirty="0" smtClean="0">
                <a:latin typeface="Arial" charset="0"/>
              </a:rPr>
              <a:t>SPRING LOADED CONTACTS</a:t>
            </a:r>
          </a:p>
          <a:p>
            <a:pPr eaLnBrk="1" hangingPunct="1">
              <a:spcBef>
                <a:spcPct val="50000"/>
              </a:spcBef>
              <a:buFontTx/>
              <a:buNone/>
            </a:pPr>
            <a:endParaRPr lang="en-US" sz="800" b="1" dirty="0" smtClean="0">
              <a:latin typeface="Arial" charset="0"/>
            </a:endParaRPr>
          </a:p>
          <a:p>
            <a:pPr eaLnBrk="1" hangingPunct="1">
              <a:spcBef>
                <a:spcPct val="50000"/>
              </a:spcBef>
              <a:buFontTx/>
              <a:buNone/>
            </a:pPr>
            <a:r>
              <a:rPr lang="en-US" sz="1800" b="1" dirty="0" smtClean="0">
                <a:latin typeface="Arial" charset="0"/>
              </a:rPr>
              <a:t>HOTSHOE  RECIEVER</a:t>
            </a:r>
            <a:endParaRPr lang="en-US" sz="1800" b="1" dirty="0">
              <a:latin typeface="Arial" charset="0"/>
            </a:endParaRPr>
          </a:p>
        </p:txBody>
      </p:sp>
      <p:cxnSp>
        <p:nvCxnSpPr>
          <p:cNvPr id="87066" name="AutoShape 26"/>
          <p:cNvCxnSpPr>
            <a:cxnSpLocks noChangeShapeType="1"/>
          </p:cNvCxnSpPr>
          <p:nvPr/>
        </p:nvCxnSpPr>
        <p:spPr bwMode="auto">
          <a:xfrm flipV="1">
            <a:off x="1450428" y="4414345"/>
            <a:ext cx="1781503" cy="126124"/>
          </a:xfrm>
          <a:prstGeom prst="straightConnector1">
            <a:avLst/>
          </a:prstGeom>
          <a:noFill/>
          <a:ln w="28575">
            <a:solidFill>
              <a:srgbClr val="00FF00"/>
            </a:solidFill>
            <a:round/>
            <a:headEnd/>
            <a:tailEnd type="stealth" w="lg" len="lg"/>
          </a:ln>
        </p:spPr>
      </p:cxnSp>
      <p:cxnSp>
        <p:nvCxnSpPr>
          <p:cNvPr id="87064" name="AutoShape 24"/>
          <p:cNvCxnSpPr>
            <a:cxnSpLocks noChangeShapeType="1"/>
          </p:cNvCxnSpPr>
          <p:nvPr/>
        </p:nvCxnSpPr>
        <p:spPr bwMode="auto">
          <a:xfrm>
            <a:off x="1671097" y="3778200"/>
            <a:ext cx="1891910" cy="431193"/>
          </a:xfrm>
          <a:prstGeom prst="straightConnector1">
            <a:avLst/>
          </a:prstGeom>
          <a:noFill/>
          <a:ln w="28575">
            <a:solidFill>
              <a:srgbClr val="00FF00"/>
            </a:solidFill>
            <a:round/>
            <a:headEnd/>
            <a:tailEnd type="stealth" w="lg" len="lg"/>
          </a:ln>
        </p:spPr>
      </p:cxnSp>
      <p:cxnSp>
        <p:nvCxnSpPr>
          <p:cNvPr id="87065" name="AutoShape 25"/>
          <p:cNvCxnSpPr>
            <a:cxnSpLocks noChangeShapeType="1"/>
          </p:cNvCxnSpPr>
          <p:nvPr/>
        </p:nvCxnSpPr>
        <p:spPr bwMode="auto">
          <a:xfrm>
            <a:off x="2096814" y="1939159"/>
            <a:ext cx="1576552" cy="425669"/>
          </a:xfrm>
          <a:prstGeom prst="straightConnector1">
            <a:avLst/>
          </a:prstGeom>
          <a:noFill/>
          <a:ln w="28575">
            <a:solidFill>
              <a:srgbClr val="00FF00"/>
            </a:solidFill>
            <a:round/>
            <a:headEnd/>
            <a:tailEnd type="stealth" w="lg" len="lg"/>
          </a:ln>
        </p:spPr>
      </p:cxnSp>
      <p:sp>
        <p:nvSpPr>
          <p:cNvPr id="11" name="Text Box 10"/>
          <p:cNvSpPr txBox="1">
            <a:spLocks noChangeArrowheads="1"/>
          </p:cNvSpPr>
          <p:nvPr/>
        </p:nvSpPr>
        <p:spPr bwMode="auto">
          <a:xfrm>
            <a:off x="882869" y="258417"/>
            <a:ext cx="7346732" cy="707886"/>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000" b="1" u="sng" dirty="0">
                <a:latin typeface="Arial" charset="0"/>
              </a:rPr>
              <a:t>CHARACTERISTICS</a:t>
            </a:r>
          </a:p>
        </p:txBody>
      </p:sp>
      <p:cxnSp>
        <p:nvCxnSpPr>
          <p:cNvPr id="15" name="AutoShape 24"/>
          <p:cNvCxnSpPr>
            <a:cxnSpLocks noChangeShapeType="1"/>
          </p:cNvCxnSpPr>
          <p:nvPr/>
        </p:nvCxnSpPr>
        <p:spPr bwMode="auto">
          <a:xfrm>
            <a:off x="2128345" y="2916621"/>
            <a:ext cx="236483" cy="220717"/>
          </a:xfrm>
          <a:prstGeom prst="straightConnector1">
            <a:avLst/>
          </a:prstGeom>
          <a:noFill/>
          <a:ln w="28575">
            <a:solidFill>
              <a:srgbClr val="00FF00"/>
            </a:solidFill>
            <a:round/>
            <a:headEnd/>
            <a:tailEnd type="stealth" w="lg" len="lg"/>
          </a:ln>
        </p:spPr>
      </p:cxnSp>
      <p:sp>
        <p:nvSpPr>
          <p:cNvPr id="14" name="Text Box 6"/>
          <p:cNvSpPr txBox="1">
            <a:spLocks noChangeArrowheads="1"/>
          </p:cNvSpPr>
          <p:nvPr/>
        </p:nvSpPr>
        <p:spPr bwMode="auto">
          <a:xfrm>
            <a:off x="3388329" y="5085521"/>
            <a:ext cx="2362200" cy="707886"/>
          </a:xfrm>
          <a:prstGeom prst="rect">
            <a:avLst/>
          </a:prstGeom>
          <a:noFill/>
          <a:ln w="28575" algn="ctr">
            <a:noFill/>
            <a:miter lim="800000"/>
            <a:headEnd/>
            <a:tailEnd/>
          </a:ln>
        </p:spPr>
        <p:txBody>
          <a:bodyPr>
            <a:spAutoFit/>
          </a:bodyPr>
          <a:lstStyle/>
          <a:p>
            <a:pPr algn="ctr" eaLnBrk="1" hangingPunct="1">
              <a:lnSpc>
                <a:spcPct val="100000"/>
              </a:lnSpc>
              <a:spcBef>
                <a:spcPct val="50000"/>
              </a:spcBef>
              <a:buFontTx/>
              <a:buNone/>
            </a:pPr>
            <a:r>
              <a:rPr lang="en-US" sz="2000" b="1" dirty="0">
                <a:latin typeface="Arial" charset="0"/>
              </a:rPr>
              <a:t>BATTERY PACK COVER </a:t>
            </a:r>
            <a:r>
              <a:rPr lang="en-US" sz="2000" b="1" dirty="0" smtClean="0">
                <a:latin typeface="Arial" charset="0"/>
              </a:rPr>
              <a:t>LATCH</a:t>
            </a:r>
            <a:endParaRPr lang="en-US" sz="2000" b="1" dirty="0">
              <a:latin typeface="Arial" charset="0"/>
            </a:endParaRPr>
          </a:p>
        </p:txBody>
      </p:sp>
      <p:sp>
        <p:nvSpPr>
          <p:cNvPr id="17" name="Text Box 9"/>
          <p:cNvSpPr txBox="1">
            <a:spLocks noChangeArrowheads="1"/>
          </p:cNvSpPr>
          <p:nvPr/>
        </p:nvSpPr>
        <p:spPr bwMode="auto">
          <a:xfrm>
            <a:off x="1237932" y="5791795"/>
            <a:ext cx="6653981" cy="830997"/>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b="1" dirty="0">
                <a:solidFill>
                  <a:srgbClr val="FF0000"/>
                </a:solidFill>
                <a:latin typeface="Arial" charset="0"/>
              </a:rPr>
              <a:t>NOTE: </a:t>
            </a:r>
            <a:r>
              <a:rPr lang="en-US" b="1" dirty="0" smtClean="0">
                <a:solidFill>
                  <a:srgbClr val="FF0000"/>
                </a:solidFill>
                <a:latin typeface="Arial" charset="0"/>
              </a:rPr>
              <a:t>RECOMENDED </a:t>
            </a:r>
            <a:r>
              <a:rPr lang="en-US" b="1" dirty="0">
                <a:solidFill>
                  <a:srgbClr val="FF0000"/>
                </a:solidFill>
                <a:latin typeface="Arial" charset="0"/>
              </a:rPr>
              <a:t>3 L91 AA LITHIUM BATTERIES </a:t>
            </a:r>
          </a:p>
        </p:txBody>
      </p:sp>
      <p:sp>
        <p:nvSpPr>
          <p:cNvPr id="18" name="Rectangle 12"/>
          <p:cNvSpPr>
            <a:spLocks noChangeArrowheads="1"/>
          </p:cNvSpPr>
          <p:nvPr/>
        </p:nvSpPr>
        <p:spPr bwMode="auto">
          <a:xfrm>
            <a:off x="5814712" y="2426186"/>
            <a:ext cx="577712" cy="461665"/>
          </a:xfrm>
          <a:prstGeom prst="rect">
            <a:avLst/>
          </a:prstGeom>
          <a:noFill/>
          <a:ln w="38100" algn="ctr">
            <a:solidFill>
              <a:srgbClr val="00FF00"/>
            </a:solidFill>
            <a:miter lim="800000"/>
            <a:headEnd/>
            <a:tailEnd/>
          </a:ln>
        </p:spPr>
        <p:txBody>
          <a:bodyPr wrap="square" anchor="ctr">
            <a:spAutoFit/>
          </a:bodyPr>
          <a:lstStyle/>
          <a:p>
            <a:endParaRPr lang="en-US" dirty="0"/>
          </a:p>
        </p:txBody>
      </p:sp>
      <p:cxnSp>
        <p:nvCxnSpPr>
          <p:cNvPr id="19" name="AutoShape 15"/>
          <p:cNvCxnSpPr>
            <a:cxnSpLocks noChangeShapeType="1"/>
            <a:stCxn id="14" idx="3"/>
            <a:endCxn id="18" idx="1"/>
          </p:cNvCxnSpPr>
          <p:nvPr/>
        </p:nvCxnSpPr>
        <p:spPr bwMode="auto">
          <a:xfrm flipV="1">
            <a:off x="5750529" y="2657019"/>
            <a:ext cx="64183" cy="2782445"/>
          </a:xfrm>
          <a:prstGeom prst="straightConnector1">
            <a:avLst/>
          </a:prstGeom>
          <a:noFill/>
          <a:ln w="38100">
            <a:solidFill>
              <a:srgbClr val="00FF00"/>
            </a:solidFill>
            <a:round/>
            <a:headEnd/>
            <a:tailEn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4294967295"/>
          </p:nvPr>
        </p:nvSpPr>
        <p:spPr>
          <a:xfrm>
            <a:off x="533400" y="1066800"/>
            <a:ext cx="8610600" cy="5334000"/>
          </a:xfrm>
        </p:spPr>
        <p:txBody>
          <a:bodyPr>
            <a:normAutofit/>
          </a:bodyPr>
          <a:lstStyle/>
          <a:p>
            <a:pPr>
              <a:buFont typeface="Times" pitchFamily="18" charset="0"/>
              <a:buNone/>
            </a:pPr>
            <a:r>
              <a:rPr lang="en-US" sz="2200" dirty="0" smtClean="0"/>
              <a:t>Question: What type of batteries are recommended?</a:t>
            </a:r>
          </a:p>
          <a:p>
            <a:pPr>
              <a:buFont typeface="Times" pitchFamily="18" charset="0"/>
              <a:buNone/>
            </a:pPr>
            <a:r>
              <a:rPr lang="en-US" sz="2200" dirty="0" smtClean="0"/>
              <a:t>Answer:</a:t>
            </a:r>
          </a:p>
          <a:p>
            <a:pPr>
              <a:buFont typeface="Times" pitchFamily="18" charset="0"/>
              <a:buNone/>
            </a:pPr>
            <a:endParaRPr lang="en-US" sz="2200" dirty="0" smtClean="0"/>
          </a:p>
          <a:p>
            <a:pPr>
              <a:buFont typeface="Times" pitchFamily="18" charset="0"/>
              <a:buNone/>
            </a:pPr>
            <a:r>
              <a:rPr lang="en-US" sz="2200" dirty="0" smtClean="0"/>
              <a:t>Question: Where can you find the I</a:t>
            </a:r>
            <a:r>
              <a:rPr lang="en-US" sz="2200" baseline="30000" dirty="0" smtClean="0"/>
              <a:t>2</a:t>
            </a:r>
            <a:r>
              <a:rPr lang="en-US" sz="2200" dirty="0" smtClean="0"/>
              <a:t> knob?</a:t>
            </a:r>
          </a:p>
          <a:p>
            <a:pPr>
              <a:buFont typeface="Times" pitchFamily="18" charset="0"/>
              <a:buNone/>
            </a:pPr>
            <a:r>
              <a:rPr lang="en-US" sz="2200" dirty="0" smtClean="0"/>
              <a:t>Answer:</a:t>
            </a:r>
          </a:p>
          <a:p>
            <a:pPr>
              <a:buFont typeface="Times" pitchFamily="18" charset="0"/>
              <a:buNone/>
            </a:pPr>
            <a:endParaRPr lang="en-US" sz="2200" dirty="0" smtClean="0"/>
          </a:p>
          <a:p>
            <a:pPr>
              <a:buFont typeface="Times" pitchFamily="18" charset="0"/>
              <a:buNone/>
            </a:pPr>
            <a:r>
              <a:rPr lang="en-US" sz="2200" dirty="0" smtClean="0"/>
              <a:t>Question: Where can you find the Thermal knob?</a:t>
            </a:r>
          </a:p>
          <a:p>
            <a:pPr>
              <a:buFont typeface="Times" pitchFamily="18" charset="0"/>
              <a:buNone/>
            </a:pPr>
            <a:r>
              <a:rPr lang="en-US" sz="2200" dirty="0" smtClean="0"/>
              <a:t>Answer:</a:t>
            </a:r>
          </a:p>
        </p:txBody>
      </p:sp>
      <p:sp>
        <p:nvSpPr>
          <p:cNvPr id="8" name="TextBox 7"/>
          <p:cNvSpPr txBox="1"/>
          <p:nvPr/>
        </p:nvSpPr>
        <p:spPr>
          <a:xfrm>
            <a:off x="1611088" y="1511138"/>
            <a:ext cx="7532912" cy="400110"/>
          </a:xfrm>
          <a:prstGeom prst="rect">
            <a:avLst/>
          </a:prstGeom>
          <a:noFill/>
        </p:spPr>
        <p:txBody>
          <a:bodyPr wrap="square" rtlCol="0">
            <a:spAutoFit/>
          </a:bodyPr>
          <a:lstStyle/>
          <a:p>
            <a:r>
              <a:rPr lang="en-US" sz="2000" dirty="0" smtClean="0"/>
              <a:t>L91 AA Lithium Batteries.</a:t>
            </a:r>
            <a:endParaRPr lang="en-US" sz="2000" dirty="0"/>
          </a:p>
        </p:txBody>
      </p:sp>
      <p:sp>
        <p:nvSpPr>
          <p:cNvPr id="10" name="TextBox 9"/>
          <p:cNvSpPr txBox="1"/>
          <p:nvPr/>
        </p:nvSpPr>
        <p:spPr>
          <a:xfrm>
            <a:off x="1616253" y="2709116"/>
            <a:ext cx="7093975" cy="400110"/>
          </a:xfrm>
          <a:prstGeom prst="rect">
            <a:avLst/>
          </a:prstGeom>
          <a:noFill/>
        </p:spPr>
        <p:txBody>
          <a:bodyPr wrap="square" rtlCol="0">
            <a:spAutoFit/>
          </a:bodyPr>
          <a:lstStyle/>
          <a:p>
            <a:r>
              <a:rPr lang="en-US" sz="2000" dirty="0" smtClean="0"/>
              <a:t>In the front of the Imaging System at the center right.</a:t>
            </a:r>
            <a:endParaRPr lang="en-US" sz="2000" dirty="0"/>
          </a:p>
        </p:txBody>
      </p:sp>
      <p:sp>
        <p:nvSpPr>
          <p:cNvPr id="11" name="TextBox 10"/>
          <p:cNvSpPr txBox="1"/>
          <p:nvPr/>
        </p:nvSpPr>
        <p:spPr>
          <a:xfrm>
            <a:off x="1604157" y="3901047"/>
            <a:ext cx="6504039" cy="400110"/>
          </a:xfrm>
          <a:prstGeom prst="rect">
            <a:avLst/>
          </a:prstGeom>
          <a:noFill/>
        </p:spPr>
        <p:txBody>
          <a:bodyPr wrap="square" rtlCol="0">
            <a:spAutoFit/>
          </a:bodyPr>
          <a:lstStyle/>
          <a:p>
            <a:r>
              <a:rPr lang="en-US" sz="2000" dirty="0" smtClean="0"/>
              <a:t>At the rear of the Imaging System on the bottom left.</a:t>
            </a:r>
            <a:endParaRPr lang="en-US" sz="2000" dirty="0"/>
          </a:p>
        </p:txBody>
      </p:sp>
      <p:sp>
        <p:nvSpPr>
          <p:cNvPr id="13" name="Title 1"/>
          <p:cNvSpPr txBox="1">
            <a:spLocks/>
          </p:cNvSpPr>
          <p:nvPr/>
        </p:nvSpPr>
        <p:spPr>
          <a:xfrm>
            <a:off x="1008992" y="255796"/>
            <a:ext cx="7189077" cy="822325"/>
          </a:xfrm>
          <a:prstGeom prst="rect">
            <a:avLst/>
          </a:prstGeom>
          <a:solidFill>
            <a:schemeClr val="bg1">
              <a:lumMod val="6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Check on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371600" y="228600"/>
            <a:ext cx="6096000" cy="811924"/>
          </a:xfrm>
          <a:prstGeom prst="rect">
            <a:avLst/>
          </a:prstGeom>
          <a:solidFill>
            <a:schemeClr val="bg1">
              <a:lumMod val="65000"/>
            </a:schemeClr>
          </a:solidFill>
          <a:ln w="9525">
            <a:noFill/>
            <a:miter lim="800000"/>
            <a:headEnd/>
            <a:tailEnd/>
          </a:ln>
        </p:spPr>
        <p:txBody>
          <a:bodyPr anchor="ctr"/>
          <a:lstStyle/>
          <a:p>
            <a:pPr algn="ctr"/>
            <a:r>
              <a:rPr lang="en-US" dirty="0">
                <a:solidFill>
                  <a:schemeClr val="tx1"/>
                </a:solidFill>
              </a:rPr>
              <a:t>ADMINISTRATION</a:t>
            </a:r>
            <a:endParaRPr lang="en-US" i="1" dirty="0">
              <a:solidFill>
                <a:schemeClr val="tx1"/>
              </a:solidFill>
            </a:endParaRPr>
          </a:p>
        </p:txBody>
      </p:sp>
      <p:sp>
        <p:nvSpPr>
          <p:cNvPr id="5" name="Rectangle 2"/>
          <p:cNvSpPr>
            <a:spLocks noGrp="1" noChangeArrowheads="1"/>
          </p:cNvSpPr>
          <p:nvPr>
            <p:ph idx="1"/>
          </p:nvPr>
        </p:nvSpPr>
        <p:spPr>
          <a:xfrm>
            <a:off x="457200" y="1190285"/>
            <a:ext cx="8686800" cy="5462751"/>
          </a:xfrm>
        </p:spPr>
        <p:txBody>
          <a:bodyPr/>
          <a:lstStyle/>
          <a:p>
            <a:pPr marL="0" indent="0"/>
            <a:r>
              <a:rPr lang="en-US" sz="2400" dirty="0" smtClean="0"/>
              <a:t>Safety Requirements: General</a:t>
            </a:r>
          </a:p>
          <a:p>
            <a:pPr marL="0" indent="0"/>
            <a:r>
              <a:rPr lang="en-US" sz="2400" dirty="0" smtClean="0"/>
              <a:t>Specific Safety Hazards: </a:t>
            </a:r>
          </a:p>
          <a:p>
            <a:pPr marL="400050" lvl="1" indent="0"/>
            <a:r>
              <a:rPr lang="en-US" sz="2000" dirty="0" smtClean="0"/>
              <a:t>Optical Material: The thermal lens contains a small amount of germanium.  Do not touch, ingest, or inhale particles of a broken lens.</a:t>
            </a:r>
          </a:p>
          <a:p>
            <a:pPr marL="400050" lvl="1" indent="0"/>
            <a:r>
              <a:rPr lang="en-US" sz="2000" dirty="0" smtClean="0"/>
              <a:t>Lithium Battery: May release flammable or noxious gas if crushed, punctured, or otherwise mutilated if brought into contact with water.  Gas may cause a fire or injury to personnel. </a:t>
            </a:r>
          </a:p>
          <a:p>
            <a:pPr marL="0" indent="0"/>
            <a:r>
              <a:rPr lang="en-US" sz="2400" dirty="0" smtClean="0"/>
              <a:t>Risk Assessment: Low</a:t>
            </a:r>
          </a:p>
          <a:p>
            <a:pPr marL="0" indent="0"/>
            <a:r>
              <a:rPr lang="en-US" sz="2800" dirty="0" smtClean="0"/>
              <a:t>Environmental Considerations</a:t>
            </a:r>
            <a:r>
              <a:rPr lang="en-US" sz="2400" dirty="0" smtClean="0"/>
              <a:t>: </a:t>
            </a:r>
            <a:r>
              <a:rPr lang="en-US" sz="2000" dirty="0" smtClean="0"/>
              <a:t>It is the responsibility of all Soldiers and DA civilians to protect the environment from damage, IAW TC 3-34.489 Appendix A and FM 3-100.4, in all considerations during military operations.</a:t>
            </a:r>
          </a:p>
          <a:p>
            <a:pPr marL="0" indent="0"/>
            <a:r>
              <a:rPr lang="en-US" sz="2800" dirty="0" smtClean="0"/>
              <a:t>Evaluation</a:t>
            </a:r>
            <a:r>
              <a:rPr lang="en-US" sz="2400" dirty="0" smtClean="0"/>
              <a:t>: </a:t>
            </a:r>
            <a:r>
              <a:rPr lang="en-US" sz="2000" dirty="0" smtClean="0"/>
              <a:t>At the end of this lesson you will be required to take a 20 question written exam with a passing score of 14 or higher.  </a:t>
            </a:r>
          </a:p>
          <a:p>
            <a:pPr marL="0" indent="0"/>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458200" cy="4114800"/>
          </a:xfrm>
        </p:spPr>
        <p:txBody>
          <a:bodyPr>
            <a:normAutofit/>
          </a:bodyPr>
          <a:lstStyle/>
          <a:p>
            <a:pPr>
              <a:buNone/>
            </a:pPr>
            <a:r>
              <a:rPr lang="en-US" sz="2600" b="1" dirty="0" smtClean="0"/>
              <a:t>Action</a:t>
            </a:r>
            <a:r>
              <a:rPr lang="en-US" sz="2600" dirty="0" smtClean="0"/>
              <a:t>:  Put NVD system into operation. </a:t>
            </a:r>
          </a:p>
          <a:p>
            <a:endParaRPr lang="en-US" sz="2600" dirty="0" smtClean="0"/>
          </a:p>
          <a:p>
            <a:pPr>
              <a:buNone/>
            </a:pPr>
            <a:r>
              <a:rPr lang="en-US" sz="2600" b="1" dirty="0" smtClean="0"/>
              <a:t>Conditions</a:t>
            </a:r>
            <a:r>
              <a:rPr lang="en-US" sz="2600" dirty="0" smtClean="0"/>
              <a:t>:  Given student handout(s), NVD system, and taught in a classroom environment.</a:t>
            </a:r>
          </a:p>
          <a:p>
            <a:endParaRPr lang="en-US" sz="2600" dirty="0" smtClean="0"/>
          </a:p>
          <a:p>
            <a:pPr>
              <a:buNone/>
            </a:pPr>
            <a:r>
              <a:rPr lang="en-US" sz="2600" b="1" dirty="0" smtClean="0"/>
              <a:t>Standards</a:t>
            </a:r>
            <a:r>
              <a:rPr lang="en-US" sz="2600" dirty="0" smtClean="0"/>
              <a:t>:  In accordance with the lesson materials, students will demonstrate a basic understanding of how to put the NVD system into operation.</a:t>
            </a:r>
          </a:p>
        </p:txBody>
      </p:sp>
      <p:sp>
        <p:nvSpPr>
          <p:cNvPr id="9219" name="Rectangle 2"/>
          <p:cNvSpPr>
            <a:spLocks noChangeArrowheads="1"/>
          </p:cNvSpPr>
          <p:nvPr/>
        </p:nvSpPr>
        <p:spPr bwMode="auto">
          <a:xfrm>
            <a:off x="867103" y="381000"/>
            <a:ext cx="7346732" cy="609600"/>
          </a:xfrm>
          <a:prstGeom prst="rect">
            <a:avLst/>
          </a:prstGeom>
          <a:solidFill>
            <a:schemeClr val="bg1">
              <a:lumMod val="65000"/>
            </a:schemeClr>
          </a:solidFill>
          <a:ln w="9525">
            <a:noFill/>
            <a:miter lim="800000"/>
            <a:headEnd/>
            <a:tailEnd/>
          </a:ln>
        </p:spPr>
        <p:txBody>
          <a:bodyPr anchor="ctr"/>
          <a:lstStyle/>
          <a:p>
            <a:pPr algn="ctr"/>
            <a:r>
              <a:rPr lang="en-US" sz="2800" b="1" dirty="0"/>
              <a:t>ENABLING LEARNING </a:t>
            </a:r>
            <a:r>
              <a:rPr lang="en-US" sz="2800" b="1" dirty="0" smtClean="0"/>
              <a:t>OBJECTIVE C </a:t>
            </a:r>
            <a:endParaRPr lang="en-US" sz="2800" b="1"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descr="IMGP9912mod2.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970632" y="1736727"/>
            <a:ext cx="2716153" cy="3897158"/>
          </a:xfrm>
          <a:prstGeom prst="rect">
            <a:avLst/>
          </a:prstGeom>
          <a:noFill/>
          <a:ln w="9525">
            <a:noFill/>
            <a:miter lim="800000"/>
            <a:headEnd/>
            <a:tailEnd/>
          </a:ln>
        </p:spPr>
      </p:pic>
      <p:sp>
        <p:nvSpPr>
          <p:cNvPr id="8" name="Content Placeholder 7"/>
          <p:cNvSpPr>
            <a:spLocks noGrp="1"/>
          </p:cNvSpPr>
          <p:nvPr>
            <p:ph idx="4294967295"/>
          </p:nvPr>
        </p:nvSpPr>
        <p:spPr>
          <a:xfrm>
            <a:off x="5092700" y="3270250"/>
            <a:ext cx="4051300" cy="2614613"/>
          </a:xfrm>
        </p:spPr>
        <p:txBody>
          <a:bodyPr>
            <a:normAutofit lnSpcReduction="10000"/>
          </a:bodyPr>
          <a:lstStyle/>
          <a:p>
            <a:pPr marL="119063" indent="-119063">
              <a:spcBef>
                <a:spcPts val="600"/>
              </a:spcBef>
              <a:buNone/>
            </a:pPr>
            <a:r>
              <a:rPr lang="en-US" sz="1800" dirty="0" smtClean="0"/>
              <a:t>In the Green Shipping &amp; Storage Case you will have:</a:t>
            </a:r>
          </a:p>
          <a:p>
            <a:pPr marL="119063" indent="-119063">
              <a:spcBef>
                <a:spcPts val="600"/>
              </a:spcBef>
            </a:pPr>
            <a:r>
              <a:rPr lang="en-US" sz="1800" dirty="0" smtClean="0"/>
              <a:t>Carrying Case</a:t>
            </a:r>
          </a:p>
          <a:p>
            <a:pPr marL="119063" indent="-119063">
              <a:spcBef>
                <a:spcPts val="600"/>
              </a:spcBef>
            </a:pPr>
            <a:r>
              <a:rPr lang="en-US" sz="1800" dirty="0" smtClean="0"/>
              <a:t>HMWA</a:t>
            </a:r>
          </a:p>
          <a:p>
            <a:pPr marL="119063" indent="-119063">
              <a:spcBef>
                <a:spcPts val="600"/>
              </a:spcBef>
            </a:pPr>
            <a:r>
              <a:rPr lang="en-US" sz="1800" dirty="0" smtClean="0"/>
              <a:t>LIF &amp; Sacrificial Window</a:t>
            </a:r>
          </a:p>
          <a:p>
            <a:pPr marL="119063" indent="-119063">
              <a:spcBef>
                <a:spcPts val="600"/>
              </a:spcBef>
            </a:pPr>
            <a:r>
              <a:rPr lang="en-US" sz="1800" dirty="0" smtClean="0"/>
              <a:t>Demist </a:t>
            </a:r>
            <a:r>
              <a:rPr lang="en-US" sz="1800" dirty="0" err="1" smtClean="0"/>
              <a:t>Towelette</a:t>
            </a:r>
            <a:endParaRPr lang="en-US" sz="1800" dirty="0" smtClean="0"/>
          </a:p>
          <a:p>
            <a:pPr marL="119063" indent="-119063">
              <a:spcBef>
                <a:spcPts val="600"/>
              </a:spcBef>
            </a:pPr>
            <a:r>
              <a:rPr lang="en-US" sz="1800" dirty="0" smtClean="0"/>
              <a:t>Lens paper</a:t>
            </a:r>
          </a:p>
          <a:p>
            <a:pPr marL="119063" indent="-119063">
              <a:spcBef>
                <a:spcPts val="600"/>
              </a:spcBef>
            </a:pPr>
            <a:r>
              <a:rPr lang="en-US" sz="1800" dirty="0" smtClean="0"/>
              <a:t>Operator TM</a:t>
            </a:r>
            <a:endParaRPr lang="en-US" sz="1800" dirty="0"/>
          </a:p>
        </p:txBody>
      </p:sp>
      <p:sp>
        <p:nvSpPr>
          <p:cNvPr id="3" name="Title 2"/>
          <p:cNvSpPr>
            <a:spLocks noGrp="1"/>
          </p:cNvSpPr>
          <p:nvPr>
            <p:ph type="title" idx="4294967295"/>
          </p:nvPr>
        </p:nvSpPr>
        <p:spPr>
          <a:xfrm>
            <a:off x="867103" y="255588"/>
            <a:ext cx="7315200" cy="703262"/>
          </a:xfrm>
        </p:spPr>
        <p:txBody>
          <a:bodyPr/>
          <a:lstStyle/>
          <a:p>
            <a:r>
              <a:rPr lang="en-US" sz="4000" b="1" u="sng" dirty="0" smtClean="0"/>
              <a:t>PUT INTO OPERATION</a:t>
            </a:r>
            <a:endParaRPr lang="en-US" sz="4000" dirty="0"/>
          </a:p>
        </p:txBody>
      </p:sp>
      <p:sp>
        <p:nvSpPr>
          <p:cNvPr id="4" name="Text Box 4"/>
          <p:cNvSpPr txBox="1">
            <a:spLocks noChangeArrowheads="1"/>
          </p:cNvSpPr>
          <p:nvPr/>
        </p:nvSpPr>
        <p:spPr bwMode="auto">
          <a:xfrm>
            <a:off x="685800" y="1040525"/>
            <a:ext cx="67818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a:spAutoFit/>
          </a:bodyPr>
          <a:lstStyle/>
          <a:p>
            <a:pPr eaLnBrk="1" hangingPunct="1">
              <a:lnSpc>
                <a:spcPct val="100000"/>
              </a:lnSpc>
              <a:spcBef>
                <a:spcPct val="50000"/>
              </a:spcBef>
              <a:buFontTx/>
              <a:buNone/>
              <a:defRPr/>
            </a:pPr>
            <a:r>
              <a:rPr lang="en-US" sz="2800" b="1" dirty="0" smtClean="0">
                <a:latin typeface="Arial" charset="0"/>
              </a:rPr>
              <a:t>INVENTORY</a:t>
            </a:r>
            <a:endParaRPr lang="en-US" sz="2800" b="1" dirty="0">
              <a:latin typeface="Arial" charset="0"/>
            </a:endParaRPr>
          </a:p>
        </p:txBody>
      </p:sp>
      <p:pic>
        <p:nvPicPr>
          <p:cNvPr id="10" name="Picture 9" descr="IMGP9886.JPG"/>
          <p:cNvPicPr>
            <a:picLocks noChangeAspect="1"/>
          </p:cNvPicPr>
          <p:nvPr/>
        </p:nvPicPr>
        <p:blipFill>
          <a:blip r:embed="rId4" cstate="email">
            <a:lum bright="33000"/>
            <a:extLst>
              <a:ext uri="{28A0092B-C50C-407E-A947-70E740481C1C}">
                <a14:useLocalDpi xmlns:a14="http://schemas.microsoft.com/office/drawing/2010/main" xmlns=""/>
              </a:ext>
            </a:extLst>
          </a:blip>
          <a:srcRect/>
          <a:stretch>
            <a:fillRect/>
          </a:stretch>
        </p:blipFill>
        <p:spPr>
          <a:xfrm>
            <a:off x="4267041" y="1132005"/>
            <a:ext cx="1859481" cy="1995127"/>
          </a:xfrm>
          <a:prstGeom prst="rect">
            <a:avLst/>
          </a:prstGeom>
        </p:spPr>
      </p:pic>
      <p:sp>
        <p:nvSpPr>
          <p:cNvPr id="11" name="Left Arrow 10"/>
          <p:cNvSpPr/>
          <p:nvPr/>
        </p:nvSpPr>
        <p:spPr bwMode="auto">
          <a:xfrm rot="10800000">
            <a:off x="3378459" y="1632230"/>
            <a:ext cx="978408" cy="917079"/>
          </a:xfrm>
          <a:prstGeom prst="leftArrow">
            <a:avLst/>
          </a:prstGeom>
          <a:noFill/>
          <a:ln w="38100" algn="ctr">
            <a:solidFill>
              <a:srgbClr val="00FF00"/>
            </a:solidFill>
            <a:miter lim="800000"/>
            <a:headEnd/>
            <a:tailEnd/>
          </a:ln>
        </p:spPr>
        <p:txBody>
          <a:bodyPr wrap="square" rtlCol="0" anchor="ctr">
            <a:spAutoFit/>
          </a:bodyPr>
          <a:lstStyle/>
          <a:p>
            <a:pPr algn="ctr"/>
            <a:endParaRPr lang="en-US" dirty="0"/>
          </a:p>
        </p:txBody>
      </p:sp>
      <p:sp>
        <p:nvSpPr>
          <p:cNvPr id="12" name="TextBox 11"/>
          <p:cNvSpPr txBox="1"/>
          <p:nvPr/>
        </p:nvSpPr>
        <p:spPr>
          <a:xfrm>
            <a:off x="6440557" y="1021533"/>
            <a:ext cx="2703443" cy="2062103"/>
          </a:xfrm>
          <a:prstGeom prst="rect">
            <a:avLst/>
          </a:prstGeom>
          <a:noFill/>
        </p:spPr>
        <p:txBody>
          <a:bodyPr wrap="square" rtlCol="0">
            <a:spAutoFit/>
          </a:bodyPr>
          <a:lstStyle/>
          <a:p>
            <a:r>
              <a:rPr lang="en-US" sz="1800" dirty="0" smtClean="0"/>
              <a:t>In the Carrying Case you will have:</a:t>
            </a:r>
          </a:p>
          <a:p>
            <a:pPr marL="119063" indent="-119063">
              <a:spcBef>
                <a:spcPts val="600"/>
              </a:spcBef>
              <a:buFont typeface="Arial" pitchFamily="34" charset="0"/>
              <a:buChar char="•"/>
              <a:tabLst>
                <a:tab pos="119063" algn="l"/>
              </a:tabLst>
            </a:pPr>
            <a:r>
              <a:rPr lang="en-US" sz="1800" dirty="0" smtClean="0"/>
              <a:t>NVD system</a:t>
            </a:r>
          </a:p>
          <a:p>
            <a:pPr marL="119063" indent="-119063">
              <a:spcBef>
                <a:spcPts val="600"/>
              </a:spcBef>
              <a:buFont typeface="Arial" pitchFamily="34" charset="0"/>
              <a:buChar char="•"/>
              <a:tabLst>
                <a:tab pos="119063" algn="l"/>
              </a:tabLst>
            </a:pPr>
            <a:r>
              <a:rPr lang="en-US" sz="1800" dirty="0" smtClean="0"/>
              <a:t>Battery pack</a:t>
            </a:r>
          </a:p>
          <a:p>
            <a:pPr marL="119063" indent="-119063">
              <a:spcBef>
                <a:spcPts val="600"/>
              </a:spcBef>
              <a:buFont typeface="Arial" pitchFamily="34" charset="0"/>
              <a:buChar char="•"/>
              <a:tabLst>
                <a:tab pos="119063" algn="l"/>
              </a:tabLst>
            </a:pPr>
            <a:r>
              <a:rPr lang="en-US" sz="1800" dirty="0" smtClean="0"/>
              <a:t>Helmet mount (Rhino)</a:t>
            </a:r>
          </a:p>
          <a:p>
            <a:pPr marL="119063" indent="-119063">
              <a:spcBef>
                <a:spcPts val="600"/>
              </a:spcBef>
              <a:buFont typeface="Arial" pitchFamily="34" charset="0"/>
              <a:buChar char="•"/>
              <a:tabLst>
                <a:tab pos="119063" algn="l"/>
              </a:tabLst>
            </a:pPr>
            <a:r>
              <a:rPr lang="en-US" sz="1800" dirty="0" smtClean="0"/>
              <a:t>QRC</a:t>
            </a:r>
            <a:endParaRPr lang="en-US" sz="1800" dirty="0"/>
          </a:p>
        </p:txBody>
      </p:sp>
      <p:sp>
        <p:nvSpPr>
          <p:cNvPr id="9" name="TextBox 8"/>
          <p:cNvSpPr txBox="1"/>
          <p:nvPr/>
        </p:nvSpPr>
        <p:spPr>
          <a:xfrm>
            <a:off x="1405055" y="5893191"/>
            <a:ext cx="6376617"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Take NVD system out of carrying case</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P9462.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rot="21406459">
            <a:off x="5071069" y="1461942"/>
            <a:ext cx="3776131" cy="3940186"/>
          </a:xfrm>
          <a:prstGeom prst="rect">
            <a:avLst/>
          </a:prstGeom>
        </p:spPr>
      </p:pic>
      <p:sp>
        <p:nvSpPr>
          <p:cNvPr id="2" name="Content Placeholder 1"/>
          <p:cNvSpPr>
            <a:spLocks noGrp="1"/>
          </p:cNvSpPr>
          <p:nvPr>
            <p:ph idx="4294967295"/>
          </p:nvPr>
        </p:nvSpPr>
        <p:spPr>
          <a:xfrm>
            <a:off x="0" y="1695450"/>
            <a:ext cx="5043488" cy="4337050"/>
          </a:xfrm>
        </p:spPr>
        <p:txBody>
          <a:bodyPr/>
          <a:lstStyle/>
          <a:p>
            <a:r>
              <a:rPr lang="en-US" dirty="0" smtClean="0"/>
              <a:t>Eyecup comes installed.</a:t>
            </a:r>
          </a:p>
          <a:p>
            <a:endParaRPr lang="en-US" dirty="0" smtClean="0"/>
          </a:p>
          <a:p>
            <a:endParaRPr lang="en-US" dirty="0" smtClean="0"/>
          </a:p>
          <a:p>
            <a:endParaRPr lang="en-US" dirty="0" smtClean="0"/>
          </a:p>
          <a:p>
            <a:r>
              <a:rPr lang="en-US" dirty="0" smtClean="0"/>
              <a:t>Eyecup will protect the eye from lasers and conceal green glow.</a:t>
            </a:r>
            <a:endParaRPr lang="en-US" dirty="0"/>
          </a:p>
        </p:txBody>
      </p:sp>
      <p:sp>
        <p:nvSpPr>
          <p:cNvPr id="4" name="Text Box 4"/>
          <p:cNvSpPr txBox="1">
            <a:spLocks noChangeArrowheads="1"/>
          </p:cNvSpPr>
          <p:nvPr/>
        </p:nvSpPr>
        <p:spPr bwMode="auto">
          <a:xfrm>
            <a:off x="0" y="1008953"/>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IMAGING SYSTEM</a:t>
            </a:r>
            <a:endParaRPr lang="en-US" sz="2800" b="1" dirty="0">
              <a:latin typeface="Arial" charset="0"/>
            </a:endParaRPr>
          </a:p>
        </p:txBody>
      </p:sp>
      <p:sp>
        <p:nvSpPr>
          <p:cNvPr id="6" name="AutoShape 12"/>
          <p:cNvSpPr>
            <a:spLocks noChangeArrowheads="1"/>
          </p:cNvSpPr>
          <p:nvPr/>
        </p:nvSpPr>
        <p:spPr bwMode="auto">
          <a:xfrm>
            <a:off x="2228370" y="2752508"/>
            <a:ext cx="1066800" cy="7336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50000"/>
            </a:srgbClr>
          </a:solidFill>
          <a:ln w="9525" algn="ctr">
            <a:solidFill>
              <a:srgbClr val="008000"/>
            </a:solidFill>
            <a:miter lim="800000"/>
            <a:headEnd/>
            <a:tailEnd/>
          </a:ln>
          <a:effectLst>
            <a:outerShdw dist="63500" dir="3187806" algn="ctr" rotWithShape="0">
              <a:schemeClr val="tx1">
                <a:alpha val="50000"/>
              </a:schemeClr>
            </a:outerShdw>
          </a:effectLst>
        </p:spPr>
        <p:txBody>
          <a:bodyPr anchor="ctr">
            <a:spAutoFit/>
          </a:bodyPr>
          <a:lstStyle/>
          <a:p>
            <a:pPr algn="ctr" eaLnBrk="1" hangingPunct="1">
              <a:lnSpc>
                <a:spcPct val="100000"/>
              </a:lnSpc>
              <a:spcBef>
                <a:spcPct val="50000"/>
              </a:spcBef>
              <a:buFontTx/>
              <a:buNone/>
              <a:defRPr/>
            </a:pPr>
            <a:endParaRPr lang="en-US" sz="1800" b="1" dirty="0">
              <a:solidFill>
                <a:srgbClr val="41024E"/>
              </a:solidFill>
              <a:latin typeface="Arial" charset="0"/>
            </a:endParaRPr>
          </a:p>
        </p:txBody>
      </p:sp>
      <p:pic>
        <p:nvPicPr>
          <p:cNvPr id="7" name="Picture 23" descr="PA100942"/>
          <p:cNvPicPr>
            <a:picLocks noChangeAspect="1" noChangeArrowheads="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xmlns=""/>
              </a:ext>
            </a:extLst>
          </a:blip>
          <a:srcRect/>
          <a:stretch>
            <a:fillRect/>
          </a:stretch>
        </p:blipFill>
        <p:spPr bwMode="auto">
          <a:xfrm>
            <a:off x="3270410" y="2164109"/>
            <a:ext cx="1828800" cy="1905000"/>
          </a:xfrm>
          <a:prstGeom prst="rect">
            <a:avLst/>
          </a:prstGeom>
          <a:noFill/>
          <a:ln w="9525">
            <a:noFill/>
            <a:miter lim="800000"/>
            <a:headEnd/>
            <a:tailEnd/>
          </a:ln>
        </p:spPr>
      </p:pic>
      <p:sp>
        <p:nvSpPr>
          <p:cNvPr id="9" name="Title 2"/>
          <p:cNvSpPr txBox="1">
            <a:spLocks/>
          </p:cNvSpPr>
          <p:nvPr/>
        </p:nvSpPr>
        <p:spPr bwMode="auto">
          <a:xfrm>
            <a:off x="930166" y="255796"/>
            <a:ext cx="7267903"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10" name="TextBox 9"/>
          <p:cNvSpPr txBox="1"/>
          <p:nvPr/>
        </p:nvSpPr>
        <p:spPr>
          <a:xfrm>
            <a:off x="1382752" y="5843237"/>
            <a:ext cx="5090240"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Take off eyecup and reinstall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0" y="974035"/>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a:latin typeface="Arial" charset="0"/>
              </a:rPr>
              <a:t>BATTERY INSTALLATION</a:t>
            </a:r>
          </a:p>
        </p:txBody>
      </p:sp>
      <p:sp>
        <p:nvSpPr>
          <p:cNvPr id="50181" name="Text Box 5"/>
          <p:cNvSpPr txBox="1">
            <a:spLocks noChangeArrowheads="1"/>
          </p:cNvSpPr>
          <p:nvPr/>
        </p:nvSpPr>
        <p:spPr bwMode="auto">
          <a:xfrm>
            <a:off x="737681" y="4088872"/>
            <a:ext cx="2667000" cy="224676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latin typeface="Arial" charset="0"/>
              </a:rPr>
              <a:t>TO REMOVE BATTERIES, </a:t>
            </a:r>
            <a:r>
              <a:rPr lang="en-US" sz="2000" b="1" dirty="0" smtClean="0">
                <a:latin typeface="Arial" charset="0"/>
              </a:rPr>
              <a:t>PRESS THE (-) END OF THE TWO OUTSIDE BATTERIES AND </a:t>
            </a:r>
            <a:r>
              <a:rPr lang="en-US" sz="2000" b="1" dirty="0">
                <a:latin typeface="Arial" charset="0"/>
              </a:rPr>
              <a:t>THEN PULL OUT </a:t>
            </a:r>
            <a:r>
              <a:rPr lang="en-US" sz="2000" b="1" dirty="0" smtClean="0">
                <a:latin typeface="Arial" charset="0"/>
              </a:rPr>
              <a:t>BATTERIES</a:t>
            </a:r>
            <a:endParaRPr lang="en-US" sz="2000" b="1" dirty="0">
              <a:latin typeface="Arial" charset="0"/>
            </a:endParaRPr>
          </a:p>
        </p:txBody>
      </p:sp>
      <p:sp>
        <p:nvSpPr>
          <p:cNvPr id="50182" name="Text Box 6"/>
          <p:cNvSpPr txBox="1">
            <a:spLocks noChangeArrowheads="1"/>
          </p:cNvSpPr>
          <p:nvPr/>
        </p:nvSpPr>
        <p:spPr bwMode="auto">
          <a:xfrm>
            <a:off x="0" y="2057398"/>
            <a:ext cx="3505200" cy="1938992"/>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000" b="1" dirty="0">
                <a:latin typeface="Arial" charset="0"/>
              </a:rPr>
              <a:t>INSERT BATTERIES (-) END FIRST, (+) END UP.  </a:t>
            </a:r>
          </a:p>
          <a:p>
            <a:pPr algn="ctr" eaLnBrk="1" hangingPunct="1">
              <a:lnSpc>
                <a:spcPct val="50000"/>
              </a:lnSpc>
              <a:spcBef>
                <a:spcPct val="50000"/>
              </a:spcBef>
              <a:buFontTx/>
              <a:buNone/>
            </a:pPr>
            <a:r>
              <a:rPr lang="en-US" sz="2000" b="1" u="sng" dirty="0">
                <a:latin typeface="Arial" charset="0"/>
              </a:rPr>
              <a:t>THEY ALL GO ONE </a:t>
            </a:r>
            <a:r>
              <a:rPr lang="en-US" sz="2000" b="1" u="sng" dirty="0" smtClean="0">
                <a:latin typeface="Arial" charset="0"/>
              </a:rPr>
              <a:t>WAY</a:t>
            </a:r>
          </a:p>
          <a:p>
            <a:pPr algn="ctr" eaLnBrk="1" hangingPunct="1">
              <a:lnSpc>
                <a:spcPct val="50000"/>
              </a:lnSpc>
              <a:spcBef>
                <a:spcPct val="50000"/>
              </a:spcBef>
              <a:buFontTx/>
              <a:buNone/>
            </a:pPr>
            <a:endParaRPr lang="en-US" sz="2000" b="1" kern="100" dirty="0" smtClean="0">
              <a:latin typeface="Arial" charset="0"/>
            </a:endParaRPr>
          </a:p>
          <a:p>
            <a:pPr algn="ctr" eaLnBrk="1" hangingPunct="1">
              <a:lnSpc>
                <a:spcPct val="50000"/>
              </a:lnSpc>
              <a:spcBef>
                <a:spcPct val="50000"/>
              </a:spcBef>
              <a:buFontTx/>
              <a:buNone/>
            </a:pPr>
            <a:r>
              <a:rPr lang="en-US" sz="2000" b="1" kern="100" dirty="0" smtClean="0">
                <a:latin typeface="Arial" charset="0"/>
              </a:rPr>
              <a:t>INSERT THE CENTER </a:t>
            </a:r>
          </a:p>
          <a:p>
            <a:pPr algn="ctr" eaLnBrk="1" hangingPunct="1">
              <a:lnSpc>
                <a:spcPct val="50000"/>
              </a:lnSpc>
              <a:spcBef>
                <a:spcPct val="50000"/>
              </a:spcBef>
              <a:buFontTx/>
              <a:buNone/>
            </a:pPr>
            <a:r>
              <a:rPr lang="en-US" sz="2000" b="1" kern="100" dirty="0" smtClean="0">
                <a:latin typeface="Arial" charset="0"/>
              </a:rPr>
              <a:t>BATTERY LAST</a:t>
            </a:r>
            <a:endParaRPr lang="en-US" sz="2000" b="1" kern="100" dirty="0">
              <a:latin typeface="Arial" charset="0"/>
            </a:endParaRPr>
          </a:p>
        </p:txBody>
      </p:sp>
      <p:grpSp>
        <p:nvGrpSpPr>
          <p:cNvPr id="2" name="Group 25"/>
          <p:cNvGrpSpPr>
            <a:grpSpLocks/>
          </p:cNvGrpSpPr>
          <p:nvPr/>
        </p:nvGrpSpPr>
        <p:grpSpPr bwMode="auto">
          <a:xfrm>
            <a:off x="3505200" y="3276600"/>
            <a:ext cx="2057400" cy="2209800"/>
            <a:chOff x="2208" y="2064"/>
            <a:chExt cx="1296" cy="1392"/>
          </a:xfrm>
        </p:grpSpPr>
        <p:sp>
          <p:nvSpPr>
            <p:cNvPr id="50192" name="Line 23"/>
            <p:cNvSpPr>
              <a:spLocks noChangeShapeType="1"/>
            </p:cNvSpPr>
            <p:nvPr/>
          </p:nvSpPr>
          <p:spPr bwMode="auto">
            <a:xfrm flipV="1">
              <a:off x="2208" y="3120"/>
              <a:ext cx="1296" cy="336"/>
            </a:xfrm>
            <a:prstGeom prst="line">
              <a:avLst/>
            </a:prstGeom>
            <a:noFill/>
            <a:ln w="38100">
              <a:solidFill>
                <a:srgbClr val="00FF00"/>
              </a:solidFill>
              <a:round/>
              <a:headEnd/>
              <a:tailEnd type="triangle" w="med" len="med"/>
            </a:ln>
          </p:spPr>
          <p:txBody>
            <a:bodyPr wrap="none">
              <a:spAutoFit/>
            </a:bodyPr>
            <a:lstStyle/>
            <a:p>
              <a:endParaRPr lang="en-US" dirty="0"/>
            </a:p>
          </p:txBody>
        </p:sp>
        <p:sp>
          <p:nvSpPr>
            <p:cNvPr id="50193" name="Line 24"/>
            <p:cNvSpPr>
              <a:spLocks noChangeShapeType="1"/>
            </p:cNvSpPr>
            <p:nvPr/>
          </p:nvSpPr>
          <p:spPr bwMode="auto">
            <a:xfrm flipV="1">
              <a:off x="2208" y="2064"/>
              <a:ext cx="1296" cy="1392"/>
            </a:xfrm>
            <a:prstGeom prst="line">
              <a:avLst/>
            </a:prstGeom>
            <a:noFill/>
            <a:ln w="38100">
              <a:solidFill>
                <a:srgbClr val="00FF00"/>
              </a:solidFill>
              <a:round/>
              <a:headEnd/>
              <a:tailEnd type="triangle" w="med" len="med"/>
            </a:ln>
          </p:spPr>
          <p:txBody>
            <a:bodyPr wrap="none">
              <a:spAutoFit/>
            </a:bodyPr>
            <a:lstStyle/>
            <a:p>
              <a:endParaRPr lang="en-US" dirty="0"/>
            </a:p>
          </p:txBody>
        </p:sp>
      </p:grpSp>
      <p:pic>
        <p:nvPicPr>
          <p:cNvPr id="50185" name="webImgShrinked" descr="Picture">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413966" y="2075329"/>
            <a:ext cx="4802187" cy="3491398"/>
          </a:xfrm>
          <a:prstGeom prst="rect">
            <a:avLst/>
          </a:prstGeom>
          <a:noFill/>
          <a:ln w="9525">
            <a:noFill/>
            <a:miter lim="800000"/>
            <a:headEnd/>
            <a:tailEnd/>
          </a:ln>
        </p:spPr>
      </p:pic>
      <p:sp>
        <p:nvSpPr>
          <p:cNvPr id="21" name="Plus 20"/>
          <p:cNvSpPr/>
          <p:nvPr/>
        </p:nvSpPr>
        <p:spPr bwMode="auto">
          <a:xfrm>
            <a:off x="7924800" y="3886200"/>
            <a:ext cx="914400" cy="2743128"/>
          </a:xfrm>
          <a:prstGeom prst="mathPlus">
            <a:avLst/>
          </a:prstGeom>
          <a:noFill/>
          <a:ln w="9525" cap="flat" cmpd="sng" algn="ctr">
            <a:noFill/>
            <a:prstDash val="solid"/>
            <a:round/>
            <a:headEnd type="none" w="med" len="med"/>
            <a:tailEnd type="none" w="med" len="med"/>
          </a:ln>
          <a:effectLst>
            <a:outerShdw dist="12700" algn="ctr" rotWithShape="0">
              <a:schemeClr val="bg2">
                <a:alpha val="50000"/>
              </a:schemeClr>
            </a:outerShdw>
          </a:effectLst>
        </p:spPr>
        <p:txBody>
          <a:bodyPr lIns="91429" tIns="45714" rIns="91429" bIns="45714">
            <a:spAutoFit/>
          </a:bodyPr>
          <a:lstStyle/>
          <a:p>
            <a:pPr marL="342900" indent="-342900">
              <a:buFontTx/>
              <a:buAutoNum type="arabicPeriod"/>
              <a:defRPr/>
            </a:pPr>
            <a:endParaRPr lang="en-US" dirty="0"/>
          </a:p>
        </p:txBody>
      </p:sp>
      <p:cxnSp>
        <p:nvCxnSpPr>
          <p:cNvPr id="19" name="Straight Arrow Connector 18"/>
          <p:cNvCxnSpPr/>
          <p:nvPr/>
        </p:nvCxnSpPr>
        <p:spPr bwMode="auto">
          <a:xfrm flipV="1">
            <a:off x="3318933" y="4370295"/>
            <a:ext cx="2786032" cy="52343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a:off x="3146340" y="2288233"/>
            <a:ext cx="2456792" cy="163201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5" name="Title 2"/>
          <p:cNvSpPr txBox="1">
            <a:spLocks/>
          </p:cNvSpPr>
          <p:nvPr/>
        </p:nvSpPr>
        <p:spPr bwMode="auto">
          <a:xfrm>
            <a:off x="930166" y="255796"/>
            <a:ext cx="7157544"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23" name="Plus 22"/>
          <p:cNvSpPr/>
          <p:nvPr/>
        </p:nvSpPr>
        <p:spPr bwMode="auto">
          <a:xfrm>
            <a:off x="7696200" y="3581400"/>
            <a:ext cx="365125" cy="365125"/>
          </a:xfrm>
          <a:prstGeom prst="mathPlus">
            <a:avLst/>
          </a:prstGeom>
          <a:solidFill>
            <a:schemeClr val="tx1"/>
          </a:solidFill>
          <a:ln w="9525" cap="flat" cmpd="sng" algn="ctr">
            <a:noFill/>
            <a:prstDash val="solid"/>
            <a:round/>
            <a:headEnd type="none" w="med" len="med"/>
            <a:tailEnd type="none" w="med" len="med"/>
          </a:ln>
          <a:effectLst>
            <a:outerShdw dist="12700" algn="ctr" rotWithShape="0">
              <a:schemeClr val="bg2">
                <a:alpha val="50000"/>
              </a:schemeClr>
            </a:outerShdw>
          </a:effectLst>
        </p:spPr>
        <p:txBody>
          <a:bodyPr lIns="91429" tIns="45714" rIns="91429" bIns="45714">
            <a:spAutoFit/>
          </a:bodyPr>
          <a:lstStyle/>
          <a:p>
            <a:pPr marL="342900" indent="-342900">
              <a:buFontTx/>
              <a:buAutoNum type="arabicPeriod"/>
              <a:defRPr/>
            </a:pPr>
            <a:endParaRPr lang="en-US" dirty="0"/>
          </a:p>
        </p:txBody>
      </p:sp>
      <p:sp>
        <p:nvSpPr>
          <p:cNvPr id="26" name="Minus 25"/>
          <p:cNvSpPr/>
          <p:nvPr/>
        </p:nvSpPr>
        <p:spPr bwMode="auto">
          <a:xfrm>
            <a:off x="7924800" y="5181600"/>
            <a:ext cx="381000" cy="182563"/>
          </a:xfrm>
          <a:prstGeom prst="mathMinus">
            <a:avLst/>
          </a:prstGeom>
          <a:solidFill>
            <a:srgbClr val="FF0000"/>
          </a:solidFill>
          <a:ln w="9525" cap="flat" cmpd="sng" algn="ctr">
            <a:solidFill>
              <a:srgbClr val="FF0000"/>
            </a:solidFill>
            <a:prstDash val="solid"/>
            <a:round/>
            <a:headEnd type="none" w="med" len="med"/>
            <a:tailEnd type="none" w="med" len="med"/>
          </a:ln>
          <a:effectLst>
            <a:outerShdw dist="12700" algn="ctr" rotWithShape="0">
              <a:schemeClr val="bg2">
                <a:alpha val="50000"/>
              </a:schemeClr>
            </a:outerShdw>
          </a:effectLst>
        </p:spPr>
        <p:txBody>
          <a:bodyPr lIns="91429" tIns="45714" rIns="91429" bIns="45714">
            <a:spAutoFit/>
          </a:bodyPr>
          <a:lstStyle/>
          <a:p>
            <a:pPr marL="342900" indent="-342900">
              <a:buFontTx/>
              <a:buAutoNum type="arabicPeriod"/>
              <a:defRPr/>
            </a:pPr>
            <a:endParaRPr lang="en-US" dirty="0"/>
          </a:p>
        </p:txBody>
      </p:sp>
      <p:sp>
        <p:nvSpPr>
          <p:cNvPr id="16" name="TextBox 15"/>
          <p:cNvSpPr txBox="1"/>
          <p:nvPr/>
        </p:nvSpPr>
        <p:spPr>
          <a:xfrm>
            <a:off x="3375238" y="5797708"/>
            <a:ext cx="5489003"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Place batteries into battery pack</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2000"/>
                                        <p:tgtEl>
                                          <p:spTgt spid="1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20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1400175"/>
            <a:ext cx="4037013" cy="4829175"/>
          </a:xfrm>
        </p:spPr>
        <p:txBody>
          <a:bodyPr/>
          <a:lstStyle/>
          <a:p>
            <a:r>
              <a:rPr lang="en-US" sz="2400" dirty="0" smtClean="0"/>
              <a:t>Place wide part of battery pack hotshoe receiver over front of imaging system hotshoe.</a:t>
            </a:r>
          </a:p>
          <a:p>
            <a:r>
              <a:rPr lang="en-US" sz="2400" dirty="0" smtClean="0"/>
              <a:t>Engage hooks and rotate down until the latch clicks into place.</a:t>
            </a:r>
          </a:p>
          <a:p>
            <a:r>
              <a:rPr lang="en-US" sz="2400" dirty="0" smtClean="0"/>
              <a:t>Gently pull to ensure it is secure.</a:t>
            </a:r>
            <a:endParaRPr lang="en-US" sz="2400" dirty="0"/>
          </a:p>
        </p:txBody>
      </p:sp>
      <p:pic>
        <p:nvPicPr>
          <p:cNvPr id="5" name="Content Placeholder 4" descr="IMGP9699.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6699250" y="1485900"/>
            <a:ext cx="2444750" cy="2990850"/>
          </a:xfrm>
        </p:spPr>
      </p:pic>
      <p:sp>
        <p:nvSpPr>
          <p:cNvPr id="4" name="Text Box 4"/>
          <p:cNvSpPr txBox="1">
            <a:spLocks noChangeArrowheads="1"/>
          </p:cNvSpPr>
          <p:nvPr/>
        </p:nvSpPr>
        <p:spPr bwMode="auto">
          <a:xfrm>
            <a:off x="0" y="956698"/>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INSTALL BATTERY PACK</a:t>
            </a:r>
            <a:endParaRPr lang="en-US" sz="2800" b="1" dirty="0">
              <a:latin typeface="Arial" charset="0"/>
            </a:endParaRPr>
          </a:p>
        </p:txBody>
      </p:sp>
      <p:pic>
        <p:nvPicPr>
          <p:cNvPr id="7" name="Picture 6" descr="IMGP9657.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20071" y="3119221"/>
            <a:ext cx="2142971" cy="2651760"/>
          </a:xfrm>
          <a:prstGeom prst="rect">
            <a:avLst/>
          </a:prstGeom>
        </p:spPr>
      </p:pic>
      <p:sp>
        <p:nvSpPr>
          <p:cNvPr id="8" name="Rectangle 7"/>
          <p:cNvSpPr/>
          <p:nvPr/>
        </p:nvSpPr>
        <p:spPr>
          <a:xfrm>
            <a:off x="6828816" y="1955260"/>
            <a:ext cx="2140085" cy="646331"/>
          </a:xfrm>
          <a:prstGeom prst="rect">
            <a:avLst/>
          </a:prstGeom>
        </p:spPr>
        <p:txBody>
          <a:bodyPr wrap="square">
            <a:spAutoFit/>
          </a:bodyPr>
          <a:lstStyle/>
          <a:p>
            <a:r>
              <a:rPr lang="en-US" sz="1800" dirty="0" smtClean="0"/>
              <a:t>BATTERY PACK RELEASE</a:t>
            </a:r>
          </a:p>
        </p:txBody>
      </p:sp>
      <p:cxnSp>
        <p:nvCxnSpPr>
          <p:cNvPr id="9" name="Straight Arrow Connector 8"/>
          <p:cNvCxnSpPr/>
          <p:nvPr/>
        </p:nvCxnSpPr>
        <p:spPr bwMode="auto">
          <a:xfrm flipH="1" flipV="1">
            <a:off x="5367131" y="1749287"/>
            <a:ext cx="1520055" cy="52698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6579706" y="2577834"/>
            <a:ext cx="861959" cy="109964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6" name="Title 2"/>
          <p:cNvSpPr txBox="1">
            <a:spLocks/>
          </p:cNvSpPr>
          <p:nvPr/>
        </p:nvSpPr>
        <p:spPr bwMode="auto">
          <a:xfrm>
            <a:off x="930166" y="255796"/>
            <a:ext cx="7220606"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10" name="TextBox 9"/>
          <p:cNvSpPr txBox="1"/>
          <p:nvPr/>
        </p:nvSpPr>
        <p:spPr>
          <a:xfrm>
            <a:off x="1382752" y="5843237"/>
            <a:ext cx="6154249"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Install battery pack onto NVD system</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P9657.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352679" y="1446304"/>
            <a:ext cx="2196548" cy="2802835"/>
          </a:xfrm>
          <a:prstGeom prst="rect">
            <a:avLst/>
          </a:prstGeom>
        </p:spPr>
      </p:pic>
      <p:pic>
        <p:nvPicPr>
          <p:cNvPr id="9" name="Picture 8" descr="IMGP9663.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5954037" y="1070589"/>
            <a:ext cx="2236305" cy="2971800"/>
          </a:xfrm>
          <a:prstGeom prst="rect">
            <a:avLst/>
          </a:prstGeom>
        </p:spPr>
      </p:pic>
      <p:sp>
        <p:nvSpPr>
          <p:cNvPr id="2" name="Content Placeholder 1"/>
          <p:cNvSpPr>
            <a:spLocks noGrp="1"/>
          </p:cNvSpPr>
          <p:nvPr>
            <p:ph idx="4294967295"/>
          </p:nvPr>
        </p:nvSpPr>
        <p:spPr>
          <a:xfrm>
            <a:off x="2758967" y="1507304"/>
            <a:ext cx="3160713" cy="4619625"/>
          </a:xfrm>
        </p:spPr>
        <p:txBody>
          <a:bodyPr/>
          <a:lstStyle/>
          <a:p>
            <a:r>
              <a:rPr lang="en-US" sz="2400" dirty="0" smtClean="0"/>
              <a:t>I</a:t>
            </a:r>
            <a:r>
              <a:rPr lang="en-US" sz="2400" baseline="30000" dirty="0" smtClean="0"/>
              <a:t>2</a:t>
            </a:r>
            <a:r>
              <a:rPr lang="en-US" sz="2400" dirty="0" smtClean="0"/>
              <a:t> ON / OFF / GAIN </a:t>
            </a:r>
            <a:r>
              <a:rPr lang="en-US" sz="1400" dirty="0" smtClean="0"/>
              <a:t>(Rotate)</a:t>
            </a:r>
            <a:endParaRPr lang="en-US" sz="2400" dirty="0" smtClean="0"/>
          </a:p>
          <a:p>
            <a:endParaRPr lang="en-US" sz="2400" dirty="0" smtClean="0"/>
          </a:p>
          <a:p>
            <a:r>
              <a:rPr lang="en-US" sz="2400" dirty="0" smtClean="0"/>
              <a:t>IR ILLUMINATOR LEVER</a:t>
            </a:r>
          </a:p>
          <a:p>
            <a:pPr>
              <a:buNone/>
            </a:pPr>
            <a:endParaRPr lang="en-US" sz="2400" dirty="0" smtClean="0"/>
          </a:p>
          <a:p>
            <a:r>
              <a:rPr lang="en-US" sz="2400" dirty="0" smtClean="0"/>
              <a:t>HIGH LIGHT CUTOFF</a:t>
            </a:r>
          </a:p>
          <a:p>
            <a:endParaRPr lang="en-US" sz="2400" dirty="0" smtClean="0"/>
          </a:p>
        </p:txBody>
      </p:sp>
      <p:sp>
        <p:nvSpPr>
          <p:cNvPr id="4" name="Text Box 4"/>
          <p:cNvSpPr txBox="1">
            <a:spLocks noChangeArrowheads="1"/>
          </p:cNvSpPr>
          <p:nvPr/>
        </p:nvSpPr>
        <p:spPr bwMode="auto">
          <a:xfrm>
            <a:off x="0" y="954156"/>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a:t>
            </a:r>
            <a:r>
              <a:rPr lang="en-US" sz="2800" b="1" baseline="30000" dirty="0" smtClean="0">
                <a:latin typeface="Arial" charset="0"/>
              </a:rPr>
              <a:t>2</a:t>
            </a:r>
            <a:r>
              <a:rPr lang="en-US" sz="2800" b="1" dirty="0" smtClean="0">
                <a:latin typeface="Arial" charset="0"/>
              </a:rPr>
              <a:t> OPERATION</a:t>
            </a:r>
            <a:endParaRPr lang="en-US" sz="2800" b="1" dirty="0">
              <a:latin typeface="Arial" charset="0"/>
            </a:endParaRPr>
          </a:p>
        </p:txBody>
      </p:sp>
      <p:cxnSp>
        <p:nvCxnSpPr>
          <p:cNvPr id="11" name="Straight Arrow Connector 10"/>
          <p:cNvCxnSpPr/>
          <p:nvPr/>
        </p:nvCxnSpPr>
        <p:spPr bwMode="auto">
          <a:xfrm>
            <a:off x="4792717" y="1939159"/>
            <a:ext cx="1529255" cy="110358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1304820" y="3026979"/>
            <a:ext cx="1737925" cy="65117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rot="10800000">
            <a:off x="2137027" y="3924728"/>
            <a:ext cx="863029" cy="40069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17" name="Picture 16" descr="IMG_0078.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6064642" y="4017629"/>
            <a:ext cx="2644241" cy="2558691"/>
          </a:xfrm>
          <a:prstGeom prst="rect">
            <a:avLst/>
          </a:prstGeom>
        </p:spPr>
      </p:pic>
      <p:sp>
        <p:nvSpPr>
          <p:cNvPr id="13" name="Title 2"/>
          <p:cNvSpPr txBox="1">
            <a:spLocks/>
          </p:cNvSpPr>
          <p:nvPr/>
        </p:nvSpPr>
        <p:spPr bwMode="auto">
          <a:xfrm>
            <a:off x="961697" y="255796"/>
            <a:ext cx="7189076"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14" name="TextBox 13"/>
          <p:cNvSpPr txBox="1"/>
          <p:nvPr/>
        </p:nvSpPr>
        <p:spPr>
          <a:xfrm>
            <a:off x="1025914" y="5040349"/>
            <a:ext cx="4304370" cy="1200329"/>
          </a:xfrm>
          <a:prstGeom prst="rect">
            <a:avLst/>
          </a:prstGeom>
          <a:solidFill>
            <a:srgbClr val="0000FF"/>
          </a:solidFill>
        </p:spPr>
        <p:txBody>
          <a:bodyPr wrap="square" rtlCol="0">
            <a:spAutoFit/>
          </a:bodyPr>
          <a:lstStyle/>
          <a:p>
            <a:r>
              <a:rPr lang="en-US" dirty="0" smtClean="0">
                <a:solidFill>
                  <a:schemeClr val="bg1">
                    <a:lumMod val="95000"/>
                  </a:schemeClr>
                </a:solidFill>
              </a:rPr>
              <a:t>Operator Action:</a:t>
            </a:r>
          </a:p>
          <a:p>
            <a:pPr>
              <a:buFont typeface="Arial" pitchFamily="34" charset="0"/>
              <a:buChar char="•"/>
            </a:pPr>
            <a:r>
              <a:rPr lang="en-US" dirty="0" smtClean="0">
                <a:solidFill>
                  <a:schemeClr val="bg1">
                    <a:lumMod val="95000"/>
                  </a:schemeClr>
                </a:solidFill>
              </a:rPr>
              <a:t>Turn on I</a:t>
            </a:r>
            <a:r>
              <a:rPr lang="en-US" baseline="30000" dirty="0" smtClean="0">
                <a:solidFill>
                  <a:schemeClr val="bg1">
                    <a:lumMod val="95000"/>
                  </a:schemeClr>
                </a:solidFill>
              </a:rPr>
              <a:t>2</a:t>
            </a:r>
            <a:r>
              <a:rPr lang="en-US" dirty="0" smtClean="0">
                <a:solidFill>
                  <a:schemeClr val="bg1">
                    <a:lumMod val="95000"/>
                  </a:schemeClr>
                </a:solidFill>
              </a:rPr>
              <a:t> and adjust the gain </a:t>
            </a:r>
          </a:p>
          <a:p>
            <a:pPr>
              <a:buFont typeface="Arial" pitchFamily="34" charset="0"/>
              <a:buChar char="•"/>
            </a:pPr>
            <a:r>
              <a:rPr lang="en-US" dirty="0" smtClean="0">
                <a:solidFill>
                  <a:schemeClr val="bg1">
                    <a:lumMod val="95000"/>
                  </a:schemeClr>
                </a:solidFill>
              </a:rPr>
              <a:t>Operate the IR Illuminator</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2000"/>
                                        <p:tgtEl>
                                          <p:spTgt spid="1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968961"/>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a:t>
            </a:r>
            <a:r>
              <a:rPr lang="en-US" sz="2800" b="1" baseline="30000" dirty="0" smtClean="0">
                <a:latin typeface="Arial" charset="0"/>
              </a:rPr>
              <a:t>2</a:t>
            </a:r>
            <a:r>
              <a:rPr lang="en-US" sz="2800" b="1" dirty="0" smtClean="0">
                <a:latin typeface="Arial" charset="0"/>
              </a:rPr>
              <a:t> INDICATORS</a:t>
            </a:r>
            <a:endParaRPr lang="en-US" sz="2800" b="1" dirty="0">
              <a:latin typeface="Arial" charset="0"/>
            </a:endParaRPr>
          </a:p>
        </p:txBody>
      </p:sp>
      <p:sp>
        <p:nvSpPr>
          <p:cNvPr id="6" name="TextBox 19"/>
          <p:cNvSpPr txBox="1">
            <a:spLocks noChangeArrowheads="1"/>
          </p:cNvSpPr>
          <p:nvPr/>
        </p:nvSpPr>
        <p:spPr bwMode="auto">
          <a:xfrm>
            <a:off x="6080386" y="1761921"/>
            <a:ext cx="3063615" cy="830997"/>
          </a:xfrm>
          <a:prstGeom prst="rect">
            <a:avLst/>
          </a:prstGeom>
          <a:noFill/>
          <a:ln w="9525">
            <a:noFill/>
            <a:miter lim="800000"/>
            <a:headEnd/>
            <a:tailEnd/>
          </a:ln>
        </p:spPr>
        <p:txBody>
          <a:bodyPr wrap="square">
            <a:spAutoFit/>
          </a:bodyPr>
          <a:lstStyle/>
          <a:p>
            <a:pPr>
              <a:buFontTx/>
              <a:buNone/>
            </a:pPr>
            <a:r>
              <a:rPr lang="en-US" dirty="0" smtClean="0"/>
              <a:t>IR ILLUMINATOR</a:t>
            </a:r>
            <a:endParaRPr lang="en-US" dirty="0"/>
          </a:p>
          <a:p>
            <a:pPr>
              <a:buFontTx/>
              <a:buNone/>
            </a:pPr>
            <a:r>
              <a:rPr lang="en-US" dirty="0"/>
              <a:t>ON</a:t>
            </a:r>
          </a:p>
        </p:txBody>
      </p:sp>
      <p:sp>
        <p:nvSpPr>
          <p:cNvPr id="7" name="TextBox 13"/>
          <p:cNvSpPr txBox="1">
            <a:spLocks noChangeArrowheads="1"/>
          </p:cNvSpPr>
          <p:nvPr/>
        </p:nvSpPr>
        <p:spPr bwMode="auto">
          <a:xfrm>
            <a:off x="6566284" y="3360261"/>
            <a:ext cx="1159292" cy="830997"/>
          </a:xfrm>
          <a:prstGeom prst="rect">
            <a:avLst/>
          </a:prstGeom>
          <a:noFill/>
          <a:ln w="9525">
            <a:noFill/>
            <a:miter lim="800000"/>
            <a:headEnd/>
            <a:tailEnd/>
          </a:ln>
        </p:spPr>
        <p:txBody>
          <a:bodyPr wrap="none">
            <a:spAutoFit/>
          </a:bodyPr>
          <a:lstStyle/>
          <a:p>
            <a:pPr>
              <a:buFontTx/>
              <a:buNone/>
            </a:pPr>
            <a:r>
              <a:rPr lang="en-US" dirty="0" smtClean="0"/>
              <a:t>I</a:t>
            </a:r>
            <a:r>
              <a:rPr lang="en-US" baseline="30000" dirty="0" smtClean="0"/>
              <a:t>2</a:t>
            </a:r>
            <a:r>
              <a:rPr lang="en-US" dirty="0" smtClean="0"/>
              <a:t> </a:t>
            </a:r>
            <a:r>
              <a:rPr lang="en-US" dirty="0"/>
              <a:t>Low</a:t>
            </a:r>
          </a:p>
          <a:p>
            <a:pPr>
              <a:buFontTx/>
              <a:buNone/>
            </a:pPr>
            <a:r>
              <a:rPr lang="en-US" dirty="0"/>
              <a:t>Battery</a:t>
            </a:r>
          </a:p>
        </p:txBody>
      </p:sp>
      <p:sp>
        <p:nvSpPr>
          <p:cNvPr id="15" name="Text Box 2"/>
          <p:cNvSpPr txBox="1">
            <a:spLocks noChangeArrowheads="1"/>
          </p:cNvSpPr>
          <p:nvPr/>
        </p:nvSpPr>
        <p:spPr bwMode="auto">
          <a:xfrm>
            <a:off x="118531" y="4729744"/>
            <a:ext cx="8839200" cy="707886"/>
          </a:xfrm>
          <a:prstGeom prst="rect">
            <a:avLst/>
          </a:prstGeom>
          <a:solidFill>
            <a:srgbClr val="FFFF99"/>
          </a:solidFill>
          <a:ln w="9525" algn="ctr">
            <a:noFill/>
            <a:miter lim="800000"/>
            <a:headEnd/>
            <a:tailEnd/>
          </a:ln>
        </p:spPr>
        <p:txBody>
          <a:bodyPr>
            <a:spAutoFit/>
          </a:bodyPr>
          <a:lstStyle/>
          <a:p>
            <a:pPr algn="ctr" eaLnBrk="1" hangingPunct="1">
              <a:lnSpc>
                <a:spcPct val="100000"/>
              </a:lnSpc>
              <a:spcBef>
                <a:spcPct val="50000"/>
              </a:spcBef>
              <a:buFontTx/>
              <a:buNone/>
            </a:pPr>
            <a:r>
              <a:rPr lang="en-US" sz="2000" b="1" dirty="0">
                <a:solidFill>
                  <a:srgbClr val="0000FF"/>
                </a:solidFill>
                <a:latin typeface="Arial" charset="0"/>
              </a:rPr>
              <a:t>NOTE: IF YELLOW LED IS PRESENT, REPLACE BATTERIES </a:t>
            </a:r>
            <a:r>
              <a:rPr lang="en-US" sz="2000" b="1" dirty="0" smtClean="0">
                <a:solidFill>
                  <a:srgbClr val="0000FF"/>
                </a:solidFill>
                <a:latin typeface="Arial" charset="0"/>
              </a:rPr>
              <a:t>WITHIN 30 MINUTES</a:t>
            </a:r>
            <a:endParaRPr lang="en-US" sz="2000" b="1" dirty="0">
              <a:solidFill>
                <a:srgbClr val="0000FF"/>
              </a:solidFill>
              <a:latin typeface="Arial" charset="0"/>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76324" y="1657768"/>
            <a:ext cx="2996893" cy="3039215"/>
          </a:xfrm>
          <a:prstGeom prst="flowChartConnector">
            <a:avLst/>
          </a:prstGeom>
          <a:noFill/>
          <a:ln w="9525">
            <a:noFill/>
            <a:miter lim="800000"/>
            <a:headEnd/>
            <a:tailEnd/>
          </a:ln>
        </p:spPr>
      </p:pic>
      <p:cxnSp>
        <p:nvCxnSpPr>
          <p:cNvPr id="11" name="Straight Arrow Connector 10"/>
          <p:cNvCxnSpPr/>
          <p:nvPr/>
        </p:nvCxnSpPr>
        <p:spPr bwMode="auto">
          <a:xfrm flipH="1">
            <a:off x="4055166" y="2163302"/>
            <a:ext cx="2025223" cy="719047"/>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flipV="1">
            <a:off x="4075044" y="3617844"/>
            <a:ext cx="2361947" cy="14831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6" name="Title 2"/>
          <p:cNvSpPr txBox="1">
            <a:spLocks/>
          </p:cNvSpPr>
          <p:nvPr/>
        </p:nvSpPr>
        <p:spPr bwMode="auto">
          <a:xfrm>
            <a:off x="945931" y="255796"/>
            <a:ext cx="7189076"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P9509.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189496" y="1378367"/>
            <a:ext cx="2889115" cy="4951379"/>
          </a:xfrm>
          <a:prstGeom prst="rect">
            <a:avLst/>
          </a:prstGeom>
        </p:spPr>
      </p:pic>
      <p:sp>
        <p:nvSpPr>
          <p:cNvPr id="2" name="Content Placeholder 1"/>
          <p:cNvSpPr>
            <a:spLocks noGrp="1"/>
          </p:cNvSpPr>
          <p:nvPr>
            <p:ph idx="4294967295"/>
          </p:nvPr>
        </p:nvSpPr>
        <p:spPr>
          <a:xfrm>
            <a:off x="0" y="1762125"/>
            <a:ext cx="4067175" cy="4341813"/>
          </a:xfrm>
        </p:spPr>
        <p:txBody>
          <a:bodyPr/>
          <a:lstStyle/>
          <a:p>
            <a:r>
              <a:rPr lang="en-US" sz="2400" dirty="0" smtClean="0"/>
              <a:t>Leave the objective lens cover on.</a:t>
            </a:r>
          </a:p>
          <a:p>
            <a:r>
              <a:rPr lang="en-US" sz="2400" dirty="0" smtClean="0"/>
              <a:t>Find an object and rotate the diopter focus until it is in clear view.</a:t>
            </a:r>
          </a:p>
          <a:p>
            <a:r>
              <a:rPr lang="en-US" sz="2400" dirty="0" smtClean="0"/>
              <a:t>You should adjust through “best” focus and then back.</a:t>
            </a:r>
            <a:endParaRPr lang="en-US" sz="2400" dirty="0"/>
          </a:p>
        </p:txBody>
      </p:sp>
      <p:cxnSp>
        <p:nvCxnSpPr>
          <p:cNvPr id="6" name="Straight Arrow Connector 5"/>
          <p:cNvCxnSpPr/>
          <p:nvPr/>
        </p:nvCxnSpPr>
        <p:spPr bwMode="auto">
          <a:xfrm flipV="1">
            <a:off x="4153713" y="3419062"/>
            <a:ext cx="1630863" cy="29690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7" name="Text Box 4"/>
          <p:cNvSpPr txBox="1">
            <a:spLocks noChangeArrowheads="1"/>
          </p:cNvSpPr>
          <p:nvPr/>
        </p:nvSpPr>
        <p:spPr bwMode="auto">
          <a:xfrm>
            <a:off x="2" y="954157"/>
            <a:ext cx="9143999"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a:t>
            </a:r>
            <a:r>
              <a:rPr lang="en-US" sz="2800" b="1" baseline="30000" dirty="0" smtClean="0">
                <a:latin typeface="Arial" charset="0"/>
              </a:rPr>
              <a:t>2</a:t>
            </a:r>
            <a:r>
              <a:rPr lang="en-US" sz="2800" b="1" dirty="0" smtClean="0">
                <a:latin typeface="Arial" charset="0"/>
              </a:rPr>
              <a:t> </a:t>
            </a:r>
            <a:r>
              <a:rPr lang="en-US" sz="2800" b="1" dirty="0" smtClean="0"/>
              <a:t>DIOPTER </a:t>
            </a:r>
            <a:r>
              <a:rPr lang="en-US" sz="2800" b="1" dirty="0" smtClean="0">
                <a:latin typeface="Arial" charset="0"/>
              </a:rPr>
              <a:t>FOCUS</a:t>
            </a:r>
            <a:endParaRPr lang="en-US" sz="2800" b="1" dirty="0">
              <a:latin typeface="Arial" charset="0"/>
            </a:endParaRPr>
          </a:p>
        </p:txBody>
      </p:sp>
      <p:sp>
        <p:nvSpPr>
          <p:cNvPr id="10" name="Title 2"/>
          <p:cNvSpPr txBox="1">
            <a:spLocks/>
          </p:cNvSpPr>
          <p:nvPr/>
        </p:nvSpPr>
        <p:spPr bwMode="auto">
          <a:xfrm>
            <a:off x="914400" y="255796"/>
            <a:ext cx="7267903"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9" name="TextBox 8"/>
          <p:cNvSpPr txBox="1"/>
          <p:nvPr/>
        </p:nvSpPr>
        <p:spPr>
          <a:xfrm>
            <a:off x="1382752" y="5843237"/>
            <a:ext cx="4411785"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Adjust </a:t>
            </a:r>
            <a:r>
              <a:rPr lang="en-US" dirty="0" err="1" smtClean="0">
                <a:solidFill>
                  <a:schemeClr val="bg1">
                    <a:lumMod val="95000"/>
                  </a:schemeClr>
                </a:solidFill>
              </a:rPr>
              <a:t>diopter</a:t>
            </a:r>
            <a:r>
              <a:rPr lang="en-US" dirty="0" smtClean="0">
                <a:solidFill>
                  <a:schemeClr val="bg1">
                    <a:lumMod val="95000"/>
                  </a:schemeClr>
                </a:solidFill>
              </a:rPr>
              <a:t> focus ring</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98634" y="255796"/>
            <a:ext cx="7252138"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3" name="Text Box 4"/>
          <p:cNvSpPr txBox="1">
            <a:spLocks noChangeArrowheads="1"/>
          </p:cNvSpPr>
          <p:nvPr/>
        </p:nvSpPr>
        <p:spPr bwMode="auto">
          <a:xfrm>
            <a:off x="2" y="954157"/>
            <a:ext cx="9143999"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a:t>
            </a:r>
            <a:r>
              <a:rPr lang="en-US" sz="2800" b="1" baseline="30000" dirty="0" smtClean="0">
                <a:latin typeface="Arial" charset="0"/>
              </a:rPr>
              <a:t>2</a:t>
            </a:r>
            <a:r>
              <a:rPr lang="en-US" sz="2800" b="1" dirty="0" smtClean="0">
                <a:latin typeface="Arial" charset="0"/>
              </a:rPr>
              <a:t> OBJECTIVE FOCUS</a:t>
            </a:r>
            <a:endParaRPr lang="en-US" sz="2800" b="1" dirty="0">
              <a:latin typeface="Arial" charset="0"/>
            </a:endParaRPr>
          </a:p>
        </p:txBody>
      </p:sp>
      <p:pic>
        <p:nvPicPr>
          <p:cNvPr id="4" name="Picture 15" descr="eua-view_g01_13-0_c-optic-focus-near_w3900-600.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188719" y="4286570"/>
            <a:ext cx="2878455" cy="2261550"/>
          </a:xfrm>
          <a:prstGeom prst="rect">
            <a:avLst/>
          </a:prstGeom>
          <a:noFill/>
          <a:ln w="57150">
            <a:solidFill>
              <a:schemeClr val="tx1"/>
            </a:solidFill>
            <a:miter lim="800000"/>
            <a:headEnd/>
            <a:tailEnd/>
          </a:ln>
        </p:spPr>
      </p:pic>
      <p:pic>
        <p:nvPicPr>
          <p:cNvPr id="5" name="Picture 16" descr="eua-view_g01_14-0_c-optic-focus-far_w3900-600.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46320" y="4250917"/>
            <a:ext cx="2971165" cy="2293393"/>
          </a:xfrm>
          <a:prstGeom prst="rect">
            <a:avLst/>
          </a:prstGeom>
          <a:noFill/>
          <a:ln w="57150">
            <a:solidFill>
              <a:schemeClr val="tx1"/>
            </a:solidFill>
            <a:miter lim="800000"/>
            <a:headEnd/>
            <a:tailEnd/>
          </a:ln>
        </p:spPr>
      </p:pic>
      <p:sp>
        <p:nvSpPr>
          <p:cNvPr id="6" name="Content Placeholder 1"/>
          <p:cNvSpPr txBox="1">
            <a:spLocks/>
          </p:cNvSpPr>
          <p:nvPr/>
        </p:nvSpPr>
        <p:spPr bwMode="auto">
          <a:xfrm>
            <a:off x="2" y="1762126"/>
            <a:ext cx="9143998" cy="4341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kern="0" dirty="0" smtClean="0">
                <a:latin typeface="+mn-lt"/>
                <a:ea typeface="+mn-ea"/>
                <a:cs typeface="+mn-cs"/>
              </a:rPr>
              <a:t>With the objective focus ring you can adjust from 25cm to Infinity.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Find a</a:t>
            </a:r>
            <a:r>
              <a:rPr kumimoji="0" lang="en-US" sz="2400" b="0" i="0" u="none" strike="noStrike" kern="0" cap="none" spc="0" normalizeH="0" noProof="0" dirty="0" smtClean="0">
                <a:ln>
                  <a:noFill/>
                </a:ln>
                <a:solidFill>
                  <a:schemeClr val="tx1"/>
                </a:solidFill>
                <a:effectLst/>
                <a:uLnTx/>
                <a:uFillTx/>
                <a:latin typeface="+mn-lt"/>
                <a:ea typeface="+mn-ea"/>
                <a:cs typeface="+mn-cs"/>
              </a:rPr>
              <a:t> close</a:t>
            </a:r>
            <a:r>
              <a:rPr kumimoji="0" lang="en-US" sz="2400" b="0" i="0" u="none" strike="noStrike" kern="0" cap="none" spc="0" normalizeH="0" baseline="0" noProof="0" dirty="0" smtClean="0">
                <a:ln>
                  <a:noFill/>
                </a:ln>
                <a:solidFill>
                  <a:schemeClr val="tx1"/>
                </a:solidFill>
                <a:effectLst/>
                <a:uLnTx/>
                <a:uFillTx/>
                <a:latin typeface="+mn-lt"/>
                <a:ea typeface="+mn-ea"/>
                <a:cs typeface="+mn-cs"/>
              </a:rPr>
              <a:t> object and rotate the objective focus ring until it is in clear view.</a:t>
            </a:r>
          </a:p>
          <a:p>
            <a:pPr marL="342900" lvl="0" indent="-342900" eaLnBrk="0" hangingPunct="0">
              <a:spcBef>
                <a:spcPct val="20000"/>
              </a:spcBef>
              <a:buFontTx/>
              <a:buChar char="•"/>
            </a:pPr>
            <a:r>
              <a:rPr lang="en-US" kern="0" dirty="0" smtClean="0"/>
              <a:t>Find a far object and rotate the objective focus ring until it is in clear view</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1154152" y="5143500"/>
            <a:ext cx="6732548" cy="1569660"/>
          </a:xfrm>
          <a:prstGeom prst="rect">
            <a:avLst/>
          </a:prstGeom>
          <a:solidFill>
            <a:srgbClr val="0000FF"/>
          </a:solidFill>
        </p:spPr>
        <p:txBody>
          <a:bodyPr wrap="squar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Remove objective lens cover</a:t>
            </a:r>
            <a:r>
              <a:rPr lang="en-US" dirty="0">
                <a:solidFill>
                  <a:schemeClr val="bg1">
                    <a:lumMod val="95000"/>
                  </a:schemeClr>
                </a:solidFill>
              </a:rPr>
              <a:t> </a:t>
            </a:r>
            <a:r>
              <a:rPr lang="en-US" dirty="0" smtClean="0">
                <a:solidFill>
                  <a:schemeClr val="bg1">
                    <a:lumMod val="95000"/>
                  </a:schemeClr>
                </a:solidFill>
              </a:rPr>
              <a:t>and adjust I</a:t>
            </a:r>
            <a:r>
              <a:rPr lang="en-US" baseline="30000" dirty="0" smtClean="0">
                <a:solidFill>
                  <a:schemeClr val="bg1">
                    <a:lumMod val="95000"/>
                  </a:schemeClr>
                </a:solidFill>
              </a:rPr>
              <a:t>2</a:t>
            </a:r>
            <a:r>
              <a:rPr lang="en-US" dirty="0" smtClean="0">
                <a:solidFill>
                  <a:schemeClr val="bg1">
                    <a:lumMod val="95000"/>
                  </a:schemeClr>
                </a:solidFill>
              </a:rPr>
              <a:t> objective focus ring to near and far objects</a:t>
            </a:r>
          </a:p>
          <a:p>
            <a:r>
              <a:rPr lang="en-US" dirty="0" smtClean="0">
                <a:solidFill>
                  <a:schemeClr val="bg1">
                    <a:lumMod val="95000"/>
                  </a:schemeClr>
                </a:solidFill>
              </a:rPr>
              <a:t>	Turn off I</a:t>
            </a:r>
            <a:r>
              <a:rPr lang="en-US" baseline="30000" dirty="0" smtClean="0">
                <a:solidFill>
                  <a:schemeClr val="bg1">
                    <a:lumMod val="95000"/>
                  </a:schemeClr>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P9663.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3092761" y="1537183"/>
            <a:ext cx="2236305" cy="2971800"/>
          </a:xfrm>
          <a:prstGeom prst="rect">
            <a:avLst/>
          </a:prstGeom>
        </p:spPr>
      </p:pic>
      <p:sp>
        <p:nvSpPr>
          <p:cNvPr id="2" name="Content Placeholder 1"/>
          <p:cNvSpPr>
            <a:spLocks noGrp="1"/>
          </p:cNvSpPr>
          <p:nvPr>
            <p:ph idx="4294967295"/>
          </p:nvPr>
        </p:nvSpPr>
        <p:spPr>
          <a:xfrm>
            <a:off x="5495925" y="3824288"/>
            <a:ext cx="3648075" cy="2390775"/>
          </a:xfrm>
        </p:spPr>
        <p:txBody>
          <a:bodyPr>
            <a:normAutofit/>
          </a:bodyPr>
          <a:lstStyle/>
          <a:p>
            <a:r>
              <a:rPr lang="en-US" sz="2000" dirty="0" smtClean="0">
                <a:solidFill>
                  <a:srgbClr val="000000"/>
                </a:solidFill>
                <a:latin typeface="+mj-lt"/>
              </a:rPr>
              <a:t>THERMAL ON / OFF (Rotate)</a:t>
            </a:r>
          </a:p>
          <a:p>
            <a:r>
              <a:rPr lang="en-US" sz="2000" dirty="0" smtClean="0">
                <a:solidFill>
                  <a:srgbClr val="000000"/>
                </a:solidFill>
                <a:latin typeface="+mj-lt"/>
              </a:rPr>
              <a:t>DISPLAY BRIGHTNESS </a:t>
            </a:r>
            <a:r>
              <a:rPr lang="en-US" sz="2000" dirty="0" smtClean="0">
                <a:solidFill>
                  <a:srgbClr val="000000"/>
                </a:solidFill>
              </a:rPr>
              <a:t>(Rotate)</a:t>
            </a:r>
            <a:endParaRPr lang="en-US" sz="2000" dirty="0" smtClean="0">
              <a:solidFill>
                <a:srgbClr val="000000"/>
              </a:solidFill>
              <a:latin typeface="+mj-lt"/>
            </a:endParaRPr>
          </a:p>
          <a:p>
            <a:r>
              <a:rPr lang="en-US" sz="2000" dirty="0" smtClean="0">
                <a:solidFill>
                  <a:srgbClr val="000000"/>
                </a:solidFill>
                <a:latin typeface="+mj-lt"/>
              </a:rPr>
              <a:t>POLARITY (PRESS)</a:t>
            </a:r>
          </a:p>
          <a:p>
            <a:pPr>
              <a:buNone/>
            </a:pPr>
            <a:endParaRPr lang="en-US" sz="2800" dirty="0" smtClean="0"/>
          </a:p>
          <a:p>
            <a:pPr>
              <a:buNone/>
            </a:pPr>
            <a:endParaRPr lang="en-US" sz="2800" dirty="0" smtClean="0"/>
          </a:p>
          <a:p>
            <a:endParaRPr lang="en-US" sz="2800" dirty="0" smtClean="0"/>
          </a:p>
          <a:p>
            <a:endParaRPr lang="en-US" sz="2800" dirty="0" smtClean="0"/>
          </a:p>
        </p:txBody>
      </p:sp>
      <p:sp>
        <p:nvSpPr>
          <p:cNvPr id="4" name="Text Box 4"/>
          <p:cNvSpPr txBox="1">
            <a:spLocks noChangeArrowheads="1"/>
          </p:cNvSpPr>
          <p:nvPr/>
        </p:nvSpPr>
        <p:spPr bwMode="auto">
          <a:xfrm>
            <a:off x="0" y="914400"/>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THERMAL OPERATION</a:t>
            </a:r>
            <a:endParaRPr lang="en-US" sz="2800" b="1" dirty="0">
              <a:latin typeface="Arial" charset="0"/>
            </a:endParaRPr>
          </a:p>
        </p:txBody>
      </p:sp>
      <p:cxnSp>
        <p:nvCxnSpPr>
          <p:cNvPr id="7" name="Straight Arrow Connector 6"/>
          <p:cNvCxnSpPr/>
          <p:nvPr/>
        </p:nvCxnSpPr>
        <p:spPr bwMode="auto">
          <a:xfrm rot="10800000">
            <a:off x="4492360" y="4065396"/>
            <a:ext cx="1245500" cy="50660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2130357" y="3664159"/>
            <a:ext cx="1356587" cy="314455"/>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rot="5400000" flipH="1" flipV="1">
            <a:off x="3842425" y="4338537"/>
            <a:ext cx="904672" cy="32101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12" name="Picture 11" descr="IMG_0104.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5923724" y="1502929"/>
            <a:ext cx="2964425" cy="2303041"/>
          </a:xfrm>
          <a:prstGeom prst="rect">
            <a:avLst/>
          </a:prstGeom>
        </p:spPr>
      </p:pic>
      <p:cxnSp>
        <p:nvCxnSpPr>
          <p:cNvPr id="17" name="Straight Arrow Connector 16"/>
          <p:cNvCxnSpPr>
            <a:stCxn id="21" idx="0"/>
          </p:cNvCxnSpPr>
          <p:nvPr/>
        </p:nvCxnSpPr>
        <p:spPr bwMode="auto">
          <a:xfrm rot="16200000" flipV="1">
            <a:off x="3205875" y="4099604"/>
            <a:ext cx="1177046" cy="52650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extBox 20"/>
          <p:cNvSpPr txBox="1"/>
          <p:nvPr/>
        </p:nvSpPr>
        <p:spPr>
          <a:xfrm>
            <a:off x="1623060" y="4951380"/>
            <a:ext cx="4869181" cy="1200329"/>
          </a:xfrm>
          <a:prstGeom prst="rect">
            <a:avLst/>
          </a:prstGeom>
          <a:noFill/>
        </p:spPr>
        <p:txBody>
          <a:bodyPr wrap="square" rtlCol="0">
            <a:spAutoFit/>
          </a:bodyPr>
          <a:lstStyle/>
          <a:p>
            <a:pPr algn="ctr"/>
            <a:r>
              <a:rPr lang="en-US" dirty="0" smtClean="0">
                <a:solidFill>
                  <a:srgbClr val="000000"/>
                </a:solidFill>
              </a:rPr>
              <a:t>CALIBRATE </a:t>
            </a:r>
          </a:p>
          <a:p>
            <a:pPr algn="ctr"/>
            <a:r>
              <a:rPr lang="en-US" dirty="0" smtClean="0">
                <a:solidFill>
                  <a:srgbClr val="000000"/>
                </a:solidFill>
              </a:rPr>
              <a:t>(PRESS BOTH TOGETHER)</a:t>
            </a:r>
          </a:p>
          <a:p>
            <a:endParaRPr lang="en-US" dirty="0"/>
          </a:p>
        </p:txBody>
      </p:sp>
      <p:sp>
        <p:nvSpPr>
          <p:cNvPr id="25" name="TextBox 24"/>
          <p:cNvSpPr txBox="1"/>
          <p:nvPr/>
        </p:nvSpPr>
        <p:spPr>
          <a:xfrm>
            <a:off x="1459146" y="3774333"/>
            <a:ext cx="1148587" cy="761747"/>
          </a:xfrm>
          <a:prstGeom prst="rect">
            <a:avLst/>
          </a:prstGeom>
          <a:noFill/>
        </p:spPr>
        <p:txBody>
          <a:bodyPr wrap="square" rtlCol="0">
            <a:spAutoFit/>
          </a:bodyPr>
          <a:lstStyle/>
          <a:p>
            <a:r>
              <a:rPr lang="en-US" dirty="0" smtClean="0">
                <a:solidFill>
                  <a:srgbClr val="000000"/>
                </a:solidFill>
              </a:rPr>
              <a:t> </a:t>
            </a:r>
            <a:r>
              <a:rPr lang="en-US" dirty="0" smtClean="0">
                <a:solidFill>
                  <a:srgbClr val="000000"/>
                </a:solidFill>
                <a:latin typeface="Arial" pitchFamily="34" charset="0"/>
                <a:cs typeface="Arial" pitchFamily="34" charset="0"/>
              </a:rPr>
              <a:t>3X</a:t>
            </a:r>
          </a:p>
          <a:p>
            <a:r>
              <a:rPr lang="en-US" sz="1800" dirty="0" smtClean="0">
                <a:solidFill>
                  <a:srgbClr val="000000"/>
                </a:solidFill>
                <a:latin typeface="Arial" pitchFamily="34" charset="0"/>
                <a:cs typeface="Arial" pitchFamily="34" charset="0"/>
              </a:rPr>
              <a:t>(PRESS</a:t>
            </a:r>
            <a:r>
              <a:rPr lang="en-US" sz="1800" dirty="0" smtClean="0">
                <a:solidFill>
                  <a:srgbClr val="000000"/>
                </a:solidFill>
              </a:rPr>
              <a:t>)</a:t>
            </a:r>
            <a:endParaRPr lang="en-US" sz="1800" dirty="0">
              <a:solidFill>
                <a:srgbClr val="000000"/>
              </a:solidFill>
            </a:endParaRPr>
          </a:p>
        </p:txBody>
      </p:sp>
      <p:sp>
        <p:nvSpPr>
          <p:cNvPr id="13" name="Title 2"/>
          <p:cNvSpPr txBox="1">
            <a:spLocks/>
          </p:cNvSpPr>
          <p:nvPr/>
        </p:nvSpPr>
        <p:spPr bwMode="auto">
          <a:xfrm>
            <a:off x="993228" y="255796"/>
            <a:ext cx="7173309"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6768" y="1975945"/>
            <a:ext cx="6461232" cy="3970306"/>
          </a:xfrm>
          <a:prstGeom prst="rect">
            <a:avLst/>
          </a:prstGeom>
          <a:noFill/>
          <a:ln w="9525">
            <a:noFill/>
            <a:miter lim="800000"/>
            <a:headEnd/>
            <a:tailEnd/>
          </a:ln>
          <a:effectLst>
            <a:outerShdw dist="12700" algn="ctr" rotWithShape="0">
              <a:schemeClr val="bg2">
                <a:alpha val="50000"/>
              </a:schemeClr>
            </a:outerShdw>
          </a:effectLst>
        </p:spPr>
        <p:txBody>
          <a:bodyPr wrap="square" lIns="91429" tIns="45714" rIns="91429" bIns="45714">
            <a:spAutoFit/>
          </a:bodyPr>
          <a:lstStyle/>
          <a:p>
            <a:pPr marL="342900" indent="-342900">
              <a:lnSpc>
                <a:spcPct val="150000"/>
              </a:lnSpc>
              <a:buFont typeface="Arial" pitchFamily="34" charset="0"/>
              <a:buChar char="•"/>
              <a:defRPr/>
            </a:pPr>
            <a:r>
              <a:rPr lang="en-US" b="1" dirty="0" smtClean="0">
                <a:latin typeface="Arial" charset="0"/>
                <a:ea typeface="+mn-ea"/>
                <a:cs typeface="Arial" charset="0"/>
              </a:rPr>
              <a:t>FUSED OPERATION</a:t>
            </a:r>
            <a:endParaRPr lang="en-US" b="1" dirty="0">
              <a:latin typeface="Arial" charset="0"/>
              <a:ea typeface="+mn-ea"/>
              <a:cs typeface="Arial" charset="0"/>
            </a:endParaRPr>
          </a:p>
          <a:p>
            <a:pPr marL="342900" indent="-342900">
              <a:lnSpc>
                <a:spcPct val="150000"/>
              </a:lnSpc>
              <a:buFont typeface="Arial" pitchFamily="34" charset="0"/>
              <a:buChar char="•"/>
              <a:defRPr/>
            </a:pPr>
            <a:r>
              <a:rPr lang="en-US" b="1" dirty="0" smtClean="0">
                <a:latin typeface="Arial" charset="0"/>
                <a:ea typeface="+mn-ea"/>
                <a:cs typeface="Arial" charset="0"/>
              </a:rPr>
              <a:t>CHARACTERISTICS</a:t>
            </a:r>
            <a:endParaRPr lang="en-US" b="1" dirty="0">
              <a:latin typeface="Arial" charset="0"/>
              <a:ea typeface="+mn-ea"/>
              <a:cs typeface="Arial" charset="0"/>
            </a:endParaRPr>
          </a:p>
          <a:p>
            <a:pPr marL="342900" indent="-342900">
              <a:lnSpc>
                <a:spcPct val="150000"/>
              </a:lnSpc>
              <a:buFont typeface="Arial" pitchFamily="34" charset="0"/>
              <a:buChar char="•"/>
              <a:defRPr/>
            </a:pPr>
            <a:r>
              <a:rPr lang="en-US" b="1" dirty="0" smtClean="0">
                <a:latin typeface="Arial" charset="0"/>
                <a:ea typeface="+mn-ea"/>
                <a:cs typeface="Arial" charset="0"/>
              </a:rPr>
              <a:t>PUT INTO OPERATION</a:t>
            </a:r>
            <a:endParaRPr lang="en-US" b="1" dirty="0">
              <a:latin typeface="Arial" charset="0"/>
              <a:ea typeface="+mn-ea"/>
              <a:cs typeface="Arial" charset="0"/>
            </a:endParaRPr>
          </a:p>
          <a:p>
            <a:pPr marL="342900" indent="-342900">
              <a:lnSpc>
                <a:spcPct val="150000"/>
              </a:lnSpc>
              <a:buFont typeface="Arial" pitchFamily="34" charset="0"/>
              <a:buChar char="•"/>
              <a:defRPr/>
            </a:pPr>
            <a:r>
              <a:rPr lang="en-US" b="1" dirty="0" smtClean="0">
                <a:latin typeface="Arial" charset="0"/>
                <a:ea typeface="+mn-ea"/>
                <a:cs typeface="Arial" charset="0"/>
              </a:rPr>
              <a:t>MOUNTING</a:t>
            </a:r>
            <a:endParaRPr lang="en-US" b="1" dirty="0">
              <a:latin typeface="Arial" charset="0"/>
              <a:ea typeface="+mn-ea"/>
              <a:cs typeface="Arial" charset="0"/>
            </a:endParaRPr>
          </a:p>
          <a:p>
            <a:pPr marL="342900" indent="-342900">
              <a:lnSpc>
                <a:spcPct val="150000"/>
              </a:lnSpc>
              <a:buFont typeface="Arial" pitchFamily="34" charset="0"/>
              <a:buChar char="•"/>
              <a:defRPr/>
            </a:pPr>
            <a:r>
              <a:rPr lang="en-US" b="1" dirty="0" smtClean="0">
                <a:latin typeface="Arial" charset="0"/>
                <a:ea typeface="+mn-ea"/>
                <a:cs typeface="Arial" charset="0"/>
              </a:rPr>
              <a:t>OPERATIONS </a:t>
            </a:r>
            <a:r>
              <a:rPr lang="en-US" b="1" dirty="0">
                <a:latin typeface="Arial" charset="0"/>
                <a:ea typeface="+mn-ea"/>
                <a:cs typeface="Arial" charset="0"/>
              </a:rPr>
              <a:t>IN ADVERSE </a:t>
            </a:r>
            <a:r>
              <a:rPr lang="en-US" b="1" dirty="0" smtClean="0">
                <a:latin typeface="Arial" charset="0"/>
                <a:ea typeface="+mn-ea"/>
                <a:cs typeface="Arial" charset="0"/>
              </a:rPr>
              <a:t>CONDITIONS</a:t>
            </a:r>
            <a:endParaRPr lang="en-US" b="1" dirty="0">
              <a:latin typeface="Arial" charset="0"/>
              <a:ea typeface="+mn-ea"/>
              <a:cs typeface="Arial" charset="0"/>
            </a:endParaRPr>
          </a:p>
          <a:p>
            <a:pPr marL="342900" indent="-342900">
              <a:lnSpc>
                <a:spcPct val="150000"/>
              </a:lnSpc>
              <a:buFont typeface="Arial" pitchFamily="34" charset="0"/>
              <a:buChar char="•"/>
              <a:defRPr/>
            </a:pPr>
            <a:r>
              <a:rPr lang="en-US" b="1" dirty="0" smtClean="0">
                <a:latin typeface="Arial" charset="0"/>
                <a:ea typeface="+mn-ea"/>
                <a:cs typeface="Arial" charset="0"/>
              </a:rPr>
              <a:t>PMCS AND TROUBLESHOOTING </a:t>
            </a:r>
          </a:p>
          <a:p>
            <a:pPr marL="342900" indent="-342900">
              <a:lnSpc>
                <a:spcPct val="150000"/>
              </a:lnSpc>
              <a:buFont typeface="Arial" pitchFamily="34" charset="0"/>
              <a:buChar char="•"/>
              <a:defRPr/>
            </a:pPr>
            <a:r>
              <a:rPr lang="en-US" b="1" dirty="0" smtClean="0">
                <a:latin typeface="Arial" charset="0"/>
                <a:ea typeface="+mn-ea"/>
                <a:cs typeface="Arial" charset="0"/>
              </a:rPr>
              <a:t>PREPERATION FOR STORAGE </a:t>
            </a:r>
            <a:endParaRPr lang="en-US" sz="2000" dirty="0">
              <a:latin typeface="Arial" charset="0"/>
            </a:endParaRPr>
          </a:p>
        </p:txBody>
      </p:sp>
      <p:sp>
        <p:nvSpPr>
          <p:cNvPr id="17413" name="Text Box 5"/>
          <p:cNvSpPr txBox="1">
            <a:spLocks noChangeArrowheads="1"/>
          </p:cNvSpPr>
          <p:nvPr/>
        </p:nvSpPr>
        <p:spPr bwMode="auto">
          <a:xfrm>
            <a:off x="993227" y="152401"/>
            <a:ext cx="7062951" cy="830997"/>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4800" b="1" dirty="0" smtClean="0">
                <a:latin typeface="Arial" charset="0"/>
              </a:rPr>
              <a:t>Agenda</a:t>
            </a:r>
            <a:endParaRPr lang="en-US" sz="4800" b="1" dirty="0">
              <a:latin typeface="Arial" charset="0"/>
            </a:endParaRPr>
          </a:p>
        </p:txBody>
      </p:sp>
      <p:pic>
        <p:nvPicPr>
          <p:cNvPr id="6"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44841" y="1121602"/>
            <a:ext cx="2964952" cy="32296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819449" y="1545758"/>
            <a:ext cx="4324551" cy="2789760"/>
            <a:chOff x="3628931" y="1643621"/>
            <a:chExt cx="4952248" cy="4067772"/>
          </a:xfrm>
        </p:grpSpPr>
        <p:pic>
          <p:nvPicPr>
            <p:cNvPr id="16" name="Picture 2" descr="E:\CameraBack up\2011\2011Jun23\IMG_0737.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60000">
              <a:off x="3701779" y="1758327"/>
              <a:ext cx="4811797" cy="3657600"/>
            </a:xfrm>
            <a:prstGeom prst="rect">
              <a:avLst/>
            </a:prstGeom>
            <a:noFill/>
          </p:spPr>
        </p:pic>
        <p:sp>
          <p:nvSpPr>
            <p:cNvPr id="17" name="Rectangle 16"/>
            <p:cNvSpPr/>
            <p:nvPr/>
          </p:nvSpPr>
          <p:spPr bwMode="auto">
            <a:xfrm>
              <a:off x="3720295" y="1643621"/>
              <a:ext cx="4844284" cy="407337"/>
            </a:xfrm>
            <a:prstGeom prst="rect">
              <a:avLst/>
            </a:prstGeom>
            <a:solidFill>
              <a:schemeClr val="bg1"/>
            </a:solidFill>
            <a:ln w="12700" algn="ctr">
              <a:noFill/>
              <a:miter lim="800000"/>
              <a:headEnd/>
              <a:tailEnd/>
            </a:ln>
          </p:spPr>
          <p:txBody>
            <a:bodyPr wrap="square" rtlCol="0" anchor="ctr">
              <a:spAutoFit/>
            </a:bodyPr>
            <a:lstStyle/>
            <a:p>
              <a:pPr algn="ctr"/>
              <a:endParaRPr lang="en-US" sz="1400" dirty="0"/>
            </a:p>
          </p:txBody>
        </p:sp>
        <p:sp>
          <p:nvSpPr>
            <p:cNvPr id="18" name="Rectangle 17"/>
            <p:cNvSpPr/>
            <p:nvPr/>
          </p:nvSpPr>
          <p:spPr bwMode="auto">
            <a:xfrm>
              <a:off x="3665147" y="5100388"/>
              <a:ext cx="4846320" cy="611005"/>
            </a:xfrm>
            <a:prstGeom prst="rect">
              <a:avLst/>
            </a:prstGeom>
            <a:solidFill>
              <a:schemeClr val="bg1"/>
            </a:solidFill>
            <a:ln w="12700" algn="ctr">
              <a:noFill/>
              <a:miter lim="800000"/>
              <a:headEnd/>
              <a:tailEnd/>
            </a:ln>
          </p:spPr>
          <p:txBody>
            <a:bodyPr wrap="square" rtlCol="0" anchor="ctr">
              <a:spAutoFit/>
            </a:bodyPr>
            <a:lstStyle/>
            <a:p>
              <a:pPr algn="ctr"/>
              <a:endParaRPr lang="en-US"/>
            </a:p>
          </p:txBody>
        </p:sp>
        <p:sp>
          <p:nvSpPr>
            <p:cNvPr id="19" name="Rectangle 18"/>
            <p:cNvSpPr/>
            <p:nvPr/>
          </p:nvSpPr>
          <p:spPr bwMode="auto">
            <a:xfrm>
              <a:off x="3628931" y="3286643"/>
              <a:ext cx="119204" cy="611005"/>
            </a:xfrm>
            <a:prstGeom prst="rect">
              <a:avLst/>
            </a:prstGeom>
            <a:solidFill>
              <a:schemeClr val="bg1"/>
            </a:solidFill>
            <a:ln w="12700" algn="ctr">
              <a:noFill/>
              <a:miter lim="800000"/>
              <a:headEnd/>
              <a:tailEnd/>
            </a:ln>
          </p:spPr>
          <p:txBody>
            <a:bodyPr wrap="square" rtlCol="0" anchor="ctr">
              <a:spAutoFit/>
            </a:bodyPr>
            <a:lstStyle/>
            <a:p>
              <a:pPr algn="ctr"/>
              <a:endParaRPr lang="en-US"/>
            </a:p>
          </p:txBody>
        </p:sp>
        <p:sp>
          <p:nvSpPr>
            <p:cNvPr id="20" name="Rectangle 19"/>
            <p:cNvSpPr/>
            <p:nvPr/>
          </p:nvSpPr>
          <p:spPr bwMode="auto">
            <a:xfrm>
              <a:off x="8461975" y="3248465"/>
              <a:ext cx="119204" cy="611005"/>
            </a:xfrm>
            <a:prstGeom prst="rect">
              <a:avLst/>
            </a:prstGeom>
            <a:solidFill>
              <a:schemeClr val="bg1"/>
            </a:solidFill>
            <a:ln w="12700" algn="ctr">
              <a:noFill/>
              <a:miter lim="800000"/>
              <a:headEnd/>
              <a:tailEnd/>
            </a:ln>
          </p:spPr>
          <p:txBody>
            <a:bodyPr wrap="square" rtlCol="0" anchor="ctr">
              <a:spAutoFit/>
            </a:bodyPr>
            <a:lstStyle/>
            <a:p>
              <a:pPr algn="ctr"/>
              <a:endParaRPr lang="en-US"/>
            </a:p>
          </p:txBody>
        </p:sp>
      </p:grpSp>
      <p:pic>
        <p:nvPicPr>
          <p:cNvPr id="24578" name="Picture 2" descr="E:\CameraBack up\2011\3011July28\IMG_193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298143" y="3925614"/>
            <a:ext cx="2845857" cy="2743200"/>
          </a:xfrm>
          <a:prstGeom prst="flowChartConnector">
            <a:avLst/>
          </a:prstGeom>
          <a:noFill/>
        </p:spPr>
      </p:pic>
      <p:sp>
        <p:nvSpPr>
          <p:cNvPr id="3" name="Title 2"/>
          <p:cNvSpPr>
            <a:spLocks noGrp="1"/>
          </p:cNvSpPr>
          <p:nvPr>
            <p:ph type="title" idx="4294967295"/>
          </p:nvPr>
        </p:nvSpPr>
        <p:spPr>
          <a:xfrm>
            <a:off x="1560786" y="1022021"/>
            <a:ext cx="6027738" cy="725488"/>
          </a:xfrm>
        </p:spPr>
        <p:txBody>
          <a:bodyPr/>
          <a:lstStyle/>
          <a:p>
            <a:r>
              <a:rPr lang="en-US" sz="2800" b="1" dirty="0" smtClean="0"/>
              <a:t>THERMAL START-UP SCREEN</a:t>
            </a:r>
            <a:endParaRPr lang="en-US" sz="2800" b="1" dirty="0"/>
          </a:p>
        </p:txBody>
      </p:sp>
      <p:sp>
        <p:nvSpPr>
          <p:cNvPr id="9" name="TextBox 8"/>
          <p:cNvSpPr txBox="1"/>
          <p:nvPr/>
        </p:nvSpPr>
        <p:spPr>
          <a:xfrm>
            <a:off x="0" y="2190269"/>
            <a:ext cx="3962400" cy="3046988"/>
          </a:xfrm>
          <a:prstGeom prst="rect">
            <a:avLst/>
          </a:prstGeom>
          <a:noFill/>
        </p:spPr>
        <p:txBody>
          <a:bodyPr wrap="square" rtlCol="0">
            <a:spAutoFit/>
          </a:bodyPr>
          <a:lstStyle/>
          <a:p>
            <a:r>
              <a:rPr lang="en-US" dirty="0" smtClean="0"/>
              <a:t>White identifies the hottest object and black is the coldest. </a:t>
            </a:r>
          </a:p>
          <a:p>
            <a:endParaRPr lang="en-US" dirty="0" smtClean="0"/>
          </a:p>
          <a:p>
            <a:r>
              <a:rPr lang="en-US" dirty="0" smtClean="0"/>
              <a:t>This reverses for Black Hot.</a:t>
            </a:r>
          </a:p>
          <a:p>
            <a:endParaRPr lang="en-US" dirty="0" smtClean="0"/>
          </a:p>
          <a:p>
            <a:r>
              <a:rPr lang="en-US" dirty="0" smtClean="0"/>
              <a:t>Everything in between is a shade of amber.</a:t>
            </a:r>
            <a:endParaRPr lang="en-US" dirty="0"/>
          </a:p>
        </p:txBody>
      </p:sp>
      <p:sp>
        <p:nvSpPr>
          <p:cNvPr id="12" name="Title 2"/>
          <p:cNvSpPr txBox="1">
            <a:spLocks/>
          </p:cNvSpPr>
          <p:nvPr/>
        </p:nvSpPr>
        <p:spPr bwMode="auto">
          <a:xfrm>
            <a:off x="993228" y="255796"/>
            <a:ext cx="7189075"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13" name="TextBox 12"/>
          <p:cNvSpPr txBox="1"/>
          <p:nvPr/>
        </p:nvSpPr>
        <p:spPr>
          <a:xfrm>
            <a:off x="0" y="5638286"/>
            <a:ext cx="4640822"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Turn on thermal operation</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20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GP9509.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428035" y="1468878"/>
            <a:ext cx="2889115" cy="3949429"/>
          </a:xfrm>
          <a:prstGeom prst="rect">
            <a:avLst/>
          </a:prstGeom>
        </p:spPr>
      </p:pic>
      <p:sp>
        <p:nvSpPr>
          <p:cNvPr id="2" name="Content Placeholder 1"/>
          <p:cNvSpPr>
            <a:spLocks noGrp="1"/>
          </p:cNvSpPr>
          <p:nvPr>
            <p:ph idx="4294967295"/>
          </p:nvPr>
        </p:nvSpPr>
        <p:spPr>
          <a:xfrm>
            <a:off x="0" y="1373188"/>
            <a:ext cx="4398579" cy="5484812"/>
          </a:xfrm>
        </p:spPr>
        <p:txBody>
          <a:bodyPr/>
          <a:lstStyle/>
          <a:p>
            <a:r>
              <a:rPr lang="en-US" sz="2400" dirty="0" smtClean="0"/>
              <a:t>Leave the objective lens cover on.</a:t>
            </a:r>
          </a:p>
          <a:p>
            <a:r>
              <a:rPr lang="en-US" sz="2400" dirty="0" smtClean="0"/>
              <a:t>Look at the symbology displayed for the thermal image and adjust the diopter focus ring for clarity.</a:t>
            </a:r>
          </a:p>
          <a:p>
            <a:r>
              <a:rPr lang="en-US" sz="2400" dirty="0" smtClean="0"/>
              <a:t>You should adjust through “best” focus and then back.</a:t>
            </a:r>
          </a:p>
          <a:p>
            <a:r>
              <a:rPr lang="en-US" sz="2400" dirty="0" smtClean="0"/>
              <a:t>The symbology will remain on for 10 seconds push any thermal control to see it again.</a:t>
            </a:r>
            <a:endParaRPr lang="en-US" sz="2400" dirty="0"/>
          </a:p>
        </p:txBody>
      </p:sp>
      <p:cxnSp>
        <p:nvCxnSpPr>
          <p:cNvPr id="6" name="Straight Arrow Connector 5"/>
          <p:cNvCxnSpPr/>
          <p:nvPr/>
        </p:nvCxnSpPr>
        <p:spPr bwMode="auto">
          <a:xfrm flipV="1">
            <a:off x="4234070" y="3336589"/>
            <a:ext cx="1826263" cy="296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flipV="1">
            <a:off x="4193628" y="4591879"/>
            <a:ext cx="1630703" cy="18507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7" name="Text Box 4"/>
          <p:cNvSpPr txBox="1">
            <a:spLocks noChangeArrowheads="1"/>
          </p:cNvSpPr>
          <p:nvPr/>
        </p:nvSpPr>
        <p:spPr bwMode="auto">
          <a:xfrm>
            <a:off x="2" y="947811"/>
            <a:ext cx="9143999"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THERMAL </a:t>
            </a:r>
            <a:r>
              <a:rPr lang="en-US" sz="2800" b="1" dirty="0" smtClean="0"/>
              <a:t>DIOPTER </a:t>
            </a:r>
            <a:r>
              <a:rPr lang="en-US" sz="2800" b="1" dirty="0" smtClean="0">
                <a:latin typeface="Arial" charset="0"/>
              </a:rPr>
              <a:t>FOCUS</a:t>
            </a:r>
            <a:endParaRPr lang="en-US" sz="2800" b="1" dirty="0">
              <a:latin typeface="Arial" charset="0"/>
            </a:endParaRPr>
          </a:p>
        </p:txBody>
      </p:sp>
      <p:sp>
        <p:nvSpPr>
          <p:cNvPr id="12" name="Title 2"/>
          <p:cNvSpPr txBox="1">
            <a:spLocks/>
          </p:cNvSpPr>
          <p:nvPr/>
        </p:nvSpPr>
        <p:spPr bwMode="auto">
          <a:xfrm>
            <a:off x="930166" y="255796"/>
            <a:ext cx="7173310"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9" name="TextBox 8"/>
          <p:cNvSpPr txBox="1"/>
          <p:nvPr/>
        </p:nvSpPr>
        <p:spPr>
          <a:xfrm>
            <a:off x="3628813" y="5682867"/>
            <a:ext cx="4411785"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Adjust </a:t>
            </a:r>
            <a:r>
              <a:rPr lang="en-US" dirty="0" err="1" smtClean="0">
                <a:solidFill>
                  <a:schemeClr val="bg1">
                    <a:lumMod val="95000"/>
                  </a:schemeClr>
                </a:solidFill>
              </a:rPr>
              <a:t>diopter</a:t>
            </a:r>
            <a:r>
              <a:rPr lang="en-US" dirty="0" smtClean="0">
                <a:solidFill>
                  <a:schemeClr val="bg1">
                    <a:lumMod val="95000"/>
                  </a:schemeClr>
                </a:solidFill>
              </a:rPr>
              <a:t> focus ring</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revised90.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1434492" y="1129692"/>
            <a:ext cx="6107596" cy="4767212"/>
          </a:xfrm>
          <a:prstGeom prst="rect">
            <a:avLst/>
          </a:prstGeom>
        </p:spPr>
      </p:pic>
      <p:sp>
        <p:nvSpPr>
          <p:cNvPr id="308227" name="Rectangle 3"/>
          <p:cNvSpPr>
            <a:spLocks noChangeArrowheads="1"/>
          </p:cNvSpPr>
          <p:nvPr/>
        </p:nvSpPr>
        <p:spPr bwMode="auto">
          <a:xfrm>
            <a:off x="1676401" y="38077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28" name="Rectangle 4"/>
          <p:cNvSpPr>
            <a:spLocks noChangeArrowheads="1"/>
          </p:cNvSpPr>
          <p:nvPr/>
        </p:nvSpPr>
        <p:spPr bwMode="auto">
          <a:xfrm>
            <a:off x="2743201" y="49507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29" name="Rectangle 5"/>
          <p:cNvSpPr>
            <a:spLocks noChangeArrowheads="1"/>
          </p:cNvSpPr>
          <p:nvPr/>
        </p:nvSpPr>
        <p:spPr bwMode="auto">
          <a:xfrm>
            <a:off x="1828800" y="5560368"/>
            <a:ext cx="76200" cy="461665"/>
          </a:xfrm>
          <a:prstGeom prst="rect">
            <a:avLst/>
          </a:prstGeom>
          <a:noFill/>
          <a:ln w="9525" algn="ctr">
            <a:noFill/>
            <a:miter lim="800000"/>
            <a:headEnd/>
            <a:tailEnd/>
          </a:ln>
          <a:effectLst>
            <a:outerShdw dist="63500" dir="3187806" algn="ctr" rotWithShape="0">
              <a:schemeClr val="tx1">
                <a:alpha val="50000"/>
              </a:schemeClr>
            </a:outerShdw>
          </a:effectLst>
        </p:spPr>
        <p:txBody>
          <a:bodyPr anchor="ctr">
            <a:spAutoFit/>
          </a:bodyPr>
          <a:lstStyle/>
          <a:p>
            <a:pPr>
              <a:defRPr/>
            </a:pPr>
            <a:endParaRPr lang="en-US" dirty="0"/>
          </a:p>
        </p:txBody>
      </p:sp>
      <p:sp>
        <p:nvSpPr>
          <p:cNvPr id="308230" name="Rectangle 6"/>
          <p:cNvSpPr>
            <a:spLocks noChangeArrowheads="1"/>
          </p:cNvSpPr>
          <p:nvPr/>
        </p:nvSpPr>
        <p:spPr bwMode="auto">
          <a:xfrm>
            <a:off x="6858000" y="5560368"/>
            <a:ext cx="76200" cy="461665"/>
          </a:xfrm>
          <a:prstGeom prst="rect">
            <a:avLst/>
          </a:prstGeom>
          <a:noFill/>
          <a:ln w="9525" algn="ctr">
            <a:noFill/>
            <a:miter lim="800000"/>
            <a:headEnd/>
            <a:tailEnd/>
          </a:ln>
          <a:effectLst>
            <a:outerShdw dist="63500" dir="3187806" algn="ctr" rotWithShape="0">
              <a:schemeClr val="tx1">
                <a:alpha val="50000"/>
              </a:schemeClr>
            </a:outerShdw>
          </a:effectLst>
        </p:spPr>
        <p:txBody>
          <a:bodyPr anchor="ctr">
            <a:spAutoFit/>
          </a:bodyPr>
          <a:lstStyle/>
          <a:p>
            <a:pPr>
              <a:defRPr/>
            </a:pPr>
            <a:endParaRPr lang="en-US" dirty="0"/>
          </a:p>
        </p:txBody>
      </p:sp>
      <p:sp>
        <p:nvSpPr>
          <p:cNvPr id="308232" name="Rectangle 8"/>
          <p:cNvSpPr>
            <a:spLocks noChangeArrowheads="1"/>
          </p:cNvSpPr>
          <p:nvPr/>
        </p:nvSpPr>
        <p:spPr bwMode="auto">
          <a:xfrm>
            <a:off x="6781801" y="10264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33" name="Rectangle 9"/>
          <p:cNvSpPr>
            <a:spLocks noChangeArrowheads="1"/>
          </p:cNvSpPr>
          <p:nvPr/>
        </p:nvSpPr>
        <p:spPr bwMode="auto">
          <a:xfrm>
            <a:off x="1905001" y="10264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35" name="Rectangle 11"/>
          <p:cNvSpPr>
            <a:spLocks noChangeArrowheads="1"/>
          </p:cNvSpPr>
          <p:nvPr/>
        </p:nvSpPr>
        <p:spPr bwMode="auto">
          <a:xfrm>
            <a:off x="1295401" y="16360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36" name="Rectangle 12"/>
          <p:cNvSpPr>
            <a:spLocks noChangeArrowheads="1"/>
          </p:cNvSpPr>
          <p:nvPr/>
        </p:nvSpPr>
        <p:spPr bwMode="auto">
          <a:xfrm>
            <a:off x="1295401" y="49126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38" name="Rectangle 14"/>
          <p:cNvSpPr>
            <a:spLocks noChangeArrowheads="1"/>
          </p:cNvSpPr>
          <p:nvPr/>
        </p:nvSpPr>
        <p:spPr bwMode="auto">
          <a:xfrm>
            <a:off x="7543801" y="16360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39" name="Rectangle 15"/>
          <p:cNvSpPr>
            <a:spLocks noChangeArrowheads="1"/>
          </p:cNvSpPr>
          <p:nvPr/>
        </p:nvSpPr>
        <p:spPr bwMode="auto">
          <a:xfrm>
            <a:off x="7543801" y="4912668"/>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308242" name="Text Box 18"/>
          <p:cNvSpPr txBox="1">
            <a:spLocks noChangeArrowheads="1"/>
          </p:cNvSpPr>
          <p:nvPr/>
        </p:nvSpPr>
        <p:spPr bwMode="auto">
          <a:xfrm>
            <a:off x="1485900" y="1458296"/>
            <a:ext cx="1981200" cy="27699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1200" b="1" dirty="0">
                <a:solidFill>
                  <a:schemeClr val="bg1"/>
                </a:solidFill>
                <a:latin typeface="Arial" charset="0"/>
              </a:rPr>
              <a:t>WHITE HOT</a:t>
            </a:r>
          </a:p>
        </p:txBody>
      </p:sp>
      <p:sp>
        <p:nvSpPr>
          <p:cNvPr id="308243" name="Text Box 19"/>
          <p:cNvSpPr txBox="1">
            <a:spLocks noChangeArrowheads="1"/>
          </p:cNvSpPr>
          <p:nvPr/>
        </p:nvSpPr>
        <p:spPr bwMode="auto">
          <a:xfrm>
            <a:off x="5221760" y="1718720"/>
            <a:ext cx="1371600" cy="276999"/>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200" b="1" dirty="0">
                <a:solidFill>
                  <a:schemeClr val="bg1"/>
                </a:solidFill>
                <a:latin typeface="Arial" charset="0"/>
              </a:rPr>
              <a:t>FULL THERM</a:t>
            </a:r>
          </a:p>
        </p:txBody>
      </p:sp>
      <p:sp>
        <p:nvSpPr>
          <p:cNvPr id="73745" name="Text Box 20"/>
          <p:cNvSpPr txBox="1">
            <a:spLocks noChangeArrowheads="1"/>
          </p:cNvSpPr>
          <p:nvPr/>
        </p:nvSpPr>
        <p:spPr bwMode="auto">
          <a:xfrm>
            <a:off x="5834923" y="4456609"/>
            <a:ext cx="914400" cy="27699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1200" b="1" dirty="0">
                <a:solidFill>
                  <a:schemeClr val="bg1"/>
                </a:solidFill>
                <a:latin typeface="Arial" charset="0"/>
              </a:rPr>
              <a:t>ZOOM</a:t>
            </a:r>
          </a:p>
        </p:txBody>
      </p:sp>
      <p:sp>
        <p:nvSpPr>
          <p:cNvPr id="308245" name="Text Box 21"/>
          <p:cNvSpPr txBox="1">
            <a:spLocks noChangeArrowheads="1"/>
          </p:cNvSpPr>
          <p:nvPr/>
        </p:nvSpPr>
        <p:spPr bwMode="auto">
          <a:xfrm>
            <a:off x="1017904" y="5929892"/>
            <a:ext cx="6934200" cy="646331"/>
          </a:xfrm>
          <a:prstGeom prst="rect">
            <a:avLst/>
          </a:prstGeom>
          <a:gradFill rotWithShape="1">
            <a:gsLst>
              <a:gs pos="0">
                <a:schemeClr val="bg1"/>
              </a:gs>
              <a:gs pos="100000">
                <a:schemeClr val="bg1">
                  <a:gamma/>
                  <a:shade val="46275"/>
                  <a:invGamma/>
                </a:schemeClr>
              </a:gs>
            </a:gsLst>
            <a:lin ang="5400000" scaled="1"/>
          </a:gradFill>
          <a:ln w="9525" algn="ctr">
            <a:noFill/>
            <a:miter lim="800000"/>
            <a:headEnd/>
            <a:tailEnd/>
          </a:ln>
          <a:effectLst>
            <a:outerShdw dist="63500" dir="3187806" algn="ctr" rotWithShape="0">
              <a:schemeClr val="tx1">
                <a:alpha val="50000"/>
              </a:schemeClr>
            </a:outerShdw>
          </a:effectLst>
        </p:spPr>
        <p:txBody>
          <a:bodyPr wrap="square">
            <a:spAutoFit/>
          </a:bodyPr>
          <a:lstStyle/>
          <a:p>
            <a:pPr algn="ctr" eaLnBrk="1" hangingPunct="1">
              <a:lnSpc>
                <a:spcPct val="100000"/>
              </a:lnSpc>
              <a:spcBef>
                <a:spcPct val="50000"/>
              </a:spcBef>
              <a:buFontTx/>
              <a:buNone/>
              <a:defRPr/>
            </a:pPr>
            <a:r>
              <a:rPr lang="en-US" sz="1800" b="1" dirty="0">
                <a:solidFill>
                  <a:srgbClr val="0000FF"/>
                </a:solidFill>
                <a:latin typeface="Arial" charset="0"/>
              </a:rPr>
              <a:t>NOTE: NOT ALL INDICATORS ARE DISPLAYED AT THE SAME TIME</a:t>
            </a:r>
          </a:p>
        </p:txBody>
      </p:sp>
      <p:sp>
        <p:nvSpPr>
          <p:cNvPr id="308246" name="Text Box 22"/>
          <p:cNvSpPr txBox="1">
            <a:spLocks noChangeArrowheads="1"/>
          </p:cNvSpPr>
          <p:nvPr/>
        </p:nvSpPr>
        <p:spPr bwMode="auto">
          <a:xfrm>
            <a:off x="2034141" y="4328190"/>
            <a:ext cx="1600200" cy="276999"/>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200" b="1" dirty="0">
                <a:solidFill>
                  <a:schemeClr val="bg1"/>
                </a:solidFill>
                <a:latin typeface="Arial" charset="0"/>
              </a:rPr>
              <a:t>CRIT BATT</a:t>
            </a:r>
          </a:p>
        </p:txBody>
      </p:sp>
      <p:sp>
        <p:nvSpPr>
          <p:cNvPr id="308247" name="Text Box 23"/>
          <p:cNvSpPr txBox="1">
            <a:spLocks noChangeArrowheads="1"/>
          </p:cNvSpPr>
          <p:nvPr/>
        </p:nvSpPr>
        <p:spPr bwMode="auto">
          <a:xfrm>
            <a:off x="2025745" y="4142623"/>
            <a:ext cx="1600200" cy="27699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1200" b="1" dirty="0">
                <a:solidFill>
                  <a:schemeClr val="bg1"/>
                </a:solidFill>
                <a:latin typeface="Arial" charset="0"/>
              </a:rPr>
              <a:t>LOW BATT</a:t>
            </a:r>
          </a:p>
        </p:txBody>
      </p:sp>
      <p:sp>
        <p:nvSpPr>
          <p:cNvPr id="308248" name="Text Box 24"/>
          <p:cNvSpPr txBox="1">
            <a:spLocks noChangeArrowheads="1"/>
          </p:cNvSpPr>
          <p:nvPr/>
        </p:nvSpPr>
        <p:spPr bwMode="auto">
          <a:xfrm>
            <a:off x="1957023" y="4512464"/>
            <a:ext cx="1981200" cy="27699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1200" b="1" dirty="0">
                <a:solidFill>
                  <a:schemeClr val="bg1"/>
                </a:solidFill>
                <a:latin typeface="Arial" charset="0"/>
              </a:rPr>
              <a:t>CALIBRATION</a:t>
            </a:r>
          </a:p>
        </p:txBody>
      </p:sp>
      <p:sp>
        <p:nvSpPr>
          <p:cNvPr id="308249" name="Text Box 25"/>
          <p:cNvSpPr txBox="1">
            <a:spLocks noChangeArrowheads="1"/>
          </p:cNvSpPr>
          <p:nvPr/>
        </p:nvSpPr>
        <p:spPr bwMode="auto">
          <a:xfrm>
            <a:off x="1495425" y="1672336"/>
            <a:ext cx="1981200" cy="276999"/>
          </a:xfrm>
          <a:prstGeom prst="rect">
            <a:avLst/>
          </a:prstGeom>
          <a:noFill/>
          <a:ln w="9525" algn="ctr">
            <a:noFill/>
            <a:miter lim="800000"/>
            <a:headEnd/>
            <a:tailEnd/>
          </a:ln>
        </p:spPr>
        <p:txBody>
          <a:bodyPr>
            <a:spAutoFit/>
          </a:bodyPr>
          <a:lstStyle/>
          <a:p>
            <a:pPr algn="ctr" eaLnBrk="1" hangingPunct="1">
              <a:lnSpc>
                <a:spcPct val="100000"/>
              </a:lnSpc>
              <a:spcBef>
                <a:spcPct val="50000"/>
              </a:spcBef>
              <a:buFontTx/>
              <a:buNone/>
            </a:pPr>
            <a:r>
              <a:rPr lang="en-US" sz="1200" b="1" dirty="0">
                <a:solidFill>
                  <a:schemeClr val="bg1"/>
                </a:solidFill>
                <a:latin typeface="Arial" charset="0"/>
              </a:rPr>
              <a:t>BLACK HOT</a:t>
            </a:r>
          </a:p>
        </p:txBody>
      </p:sp>
      <p:sp>
        <p:nvSpPr>
          <p:cNvPr id="308250" name="Text Box 26"/>
          <p:cNvSpPr txBox="1">
            <a:spLocks noChangeArrowheads="1"/>
          </p:cNvSpPr>
          <p:nvPr/>
        </p:nvSpPr>
        <p:spPr bwMode="auto">
          <a:xfrm>
            <a:off x="5419726" y="1372031"/>
            <a:ext cx="1247775" cy="276999"/>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200" b="1" dirty="0">
                <a:solidFill>
                  <a:schemeClr val="bg1"/>
                </a:solidFill>
                <a:latin typeface="Arial" charset="0"/>
              </a:rPr>
              <a:t>OVERLAY</a:t>
            </a:r>
          </a:p>
        </p:txBody>
      </p:sp>
      <p:sp>
        <p:nvSpPr>
          <p:cNvPr id="308251" name="Text Box 27"/>
          <p:cNvSpPr txBox="1">
            <a:spLocks noChangeArrowheads="1"/>
          </p:cNvSpPr>
          <p:nvPr/>
        </p:nvSpPr>
        <p:spPr bwMode="auto">
          <a:xfrm>
            <a:off x="5423587" y="1532932"/>
            <a:ext cx="1228725" cy="276999"/>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200" b="1" dirty="0">
                <a:solidFill>
                  <a:schemeClr val="bg1"/>
                </a:solidFill>
                <a:latin typeface="Arial" charset="0"/>
              </a:rPr>
              <a:t>OUTLINE</a:t>
            </a:r>
          </a:p>
        </p:txBody>
      </p:sp>
      <p:sp>
        <p:nvSpPr>
          <p:cNvPr id="24" name="Title 2"/>
          <p:cNvSpPr txBox="1">
            <a:spLocks/>
          </p:cNvSpPr>
          <p:nvPr/>
        </p:nvSpPr>
        <p:spPr bwMode="auto">
          <a:xfrm>
            <a:off x="914400" y="255796"/>
            <a:ext cx="7267903"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2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2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2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2" grpId="0"/>
      <p:bldP spid="308243" grpId="0"/>
      <p:bldP spid="73745" grpId="0"/>
      <p:bldP spid="308246" grpId="0"/>
      <p:bldP spid="308247" grpId="0"/>
      <p:bldP spid="308248" grpId="0"/>
      <p:bldP spid="308249" grpId="0"/>
      <p:bldP spid="308250" grpId="0"/>
      <p:bldP spid="3082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6424613" y="1738313"/>
            <a:ext cx="2719387" cy="4340225"/>
          </a:xfrm>
        </p:spPr>
        <p:txBody>
          <a:bodyPr/>
          <a:lstStyle/>
          <a:p>
            <a:pPr marL="0">
              <a:buNone/>
            </a:pPr>
            <a:r>
              <a:rPr lang="en-US" sz="2000" dirty="0" smtClean="0"/>
              <a:t>I</a:t>
            </a:r>
            <a:r>
              <a:rPr lang="en-US" sz="2000" baseline="30000" dirty="0" smtClean="0"/>
              <a:t>2</a:t>
            </a:r>
            <a:r>
              <a:rPr lang="en-US" sz="2000" dirty="0" smtClean="0"/>
              <a:t> and Thermal images align at 45m.</a:t>
            </a:r>
          </a:p>
          <a:p>
            <a:pPr marL="0">
              <a:buNone/>
            </a:pPr>
            <a:endParaRPr lang="en-US" sz="2000" dirty="0" smtClean="0"/>
          </a:p>
          <a:p>
            <a:pPr marL="0">
              <a:buNone/>
            </a:pPr>
            <a:r>
              <a:rPr lang="en-US" sz="2000" dirty="0" smtClean="0"/>
              <a:t>The operator can adjust either knob to set preferred brightness.</a:t>
            </a:r>
            <a:endParaRPr lang="en-US" sz="2000" dirty="0"/>
          </a:p>
        </p:txBody>
      </p:sp>
      <p:pic>
        <p:nvPicPr>
          <p:cNvPr id="6" name="Content Placeholder 5" descr="IMG_0123.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rcRect/>
          <a:stretch>
            <a:fillRect/>
          </a:stretch>
        </p:blipFill>
        <p:spPr>
          <a:xfrm>
            <a:off x="0" y="1366838"/>
            <a:ext cx="4886325" cy="4794250"/>
          </a:xfrm>
          <a:prstGeom prst="ellipse">
            <a:avLst/>
          </a:prstGeom>
          <a:ln>
            <a:noFill/>
          </a:ln>
          <a:effectLst>
            <a:softEdge rad="112500"/>
          </a:effectLst>
        </p:spPr>
      </p:pic>
      <p:sp>
        <p:nvSpPr>
          <p:cNvPr id="4" name="Text Box 4"/>
          <p:cNvSpPr txBox="1">
            <a:spLocks noChangeArrowheads="1"/>
          </p:cNvSpPr>
          <p:nvPr/>
        </p:nvSpPr>
        <p:spPr bwMode="auto">
          <a:xfrm>
            <a:off x="715781" y="914400"/>
            <a:ext cx="7952732"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t>FUSED</a:t>
            </a:r>
            <a:r>
              <a:rPr lang="en-US" sz="2800" b="1" dirty="0" smtClean="0">
                <a:latin typeface="Arial" charset="0"/>
              </a:rPr>
              <a:t> IMAGE</a:t>
            </a:r>
            <a:endParaRPr lang="en-US" sz="2800" b="1" dirty="0">
              <a:latin typeface="Arial" charset="0"/>
            </a:endParaRPr>
          </a:p>
        </p:txBody>
      </p:sp>
      <p:sp>
        <p:nvSpPr>
          <p:cNvPr id="8" name="Title 2"/>
          <p:cNvSpPr txBox="1">
            <a:spLocks/>
          </p:cNvSpPr>
          <p:nvPr/>
        </p:nvSpPr>
        <p:spPr bwMode="auto">
          <a:xfrm>
            <a:off x="898634" y="255796"/>
            <a:ext cx="7299435"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9" name="TextBox 8"/>
          <p:cNvSpPr txBox="1"/>
          <p:nvPr/>
        </p:nvSpPr>
        <p:spPr>
          <a:xfrm>
            <a:off x="1382752" y="5843237"/>
            <a:ext cx="5437707"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Keep thermal on and turn on I</a:t>
            </a:r>
            <a:r>
              <a:rPr lang="en-US" baseline="30000" dirty="0" smtClean="0">
                <a:solidFill>
                  <a:schemeClr val="bg1">
                    <a:lumMod val="95000"/>
                  </a:schemeClr>
                </a:solidFill>
              </a:rPr>
              <a:t>2 </a:t>
            </a:r>
            <a:r>
              <a:rPr lang="en-US" dirty="0" smtClean="0">
                <a:solidFill>
                  <a:schemeClr val="bg1">
                    <a:lumMod val="95000"/>
                  </a:schemeClr>
                </a:solidFill>
              </a:rPr>
              <a:t> </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5306105" y="1439201"/>
            <a:ext cx="1384097" cy="338554"/>
          </a:xfrm>
          <a:prstGeom prst="rect">
            <a:avLst/>
          </a:prstGeom>
          <a:noFill/>
          <a:ln w="9525" algn="ctr">
            <a:noFill/>
            <a:miter lim="800000"/>
            <a:headEnd/>
            <a:tailEnd/>
          </a:ln>
        </p:spPr>
        <p:txBody>
          <a:bodyPr wrap="none">
            <a:spAutoFit/>
          </a:bodyPr>
          <a:lstStyle/>
          <a:p>
            <a:pPr algn="ctr" eaLnBrk="1" hangingPunct="1">
              <a:lnSpc>
                <a:spcPct val="100000"/>
              </a:lnSpc>
              <a:spcBef>
                <a:spcPct val="30000"/>
              </a:spcBef>
              <a:buFontTx/>
              <a:buNone/>
            </a:pPr>
            <a:r>
              <a:rPr lang="en-US" sz="1600" b="1" dirty="0" smtClean="0">
                <a:latin typeface="Arial" charset="0"/>
              </a:rPr>
              <a:t>1. OVERLAY</a:t>
            </a:r>
            <a:endParaRPr lang="en-US" sz="1600" b="1" dirty="0">
              <a:latin typeface="Arial" charset="0"/>
            </a:endParaRPr>
          </a:p>
        </p:txBody>
      </p:sp>
      <p:sp>
        <p:nvSpPr>
          <p:cNvPr id="10" name="Text Box 16"/>
          <p:cNvSpPr txBox="1">
            <a:spLocks noChangeArrowheads="1"/>
          </p:cNvSpPr>
          <p:nvPr/>
        </p:nvSpPr>
        <p:spPr bwMode="auto">
          <a:xfrm>
            <a:off x="3836031" y="2765546"/>
            <a:ext cx="1313180" cy="338554"/>
          </a:xfrm>
          <a:prstGeom prst="rect">
            <a:avLst/>
          </a:prstGeom>
          <a:noFill/>
          <a:ln w="9525" algn="ctr">
            <a:noFill/>
            <a:miter lim="800000"/>
            <a:headEnd/>
            <a:tailEnd/>
          </a:ln>
        </p:spPr>
        <p:txBody>
          <a:bodyPr wrap="none">
            <a:spAutoFit/>
          </a:bodyPr>
          <a:lstStyle/>
          <a:p>
            <a:pPr algn="ctr" eaLnBrk="1" hangingPunct="1">
              <a:lnSpc>
                <a:spcPct val="100000"/>
              </a:lnSpc>
              <a:spcBef>
                <a:spcPct val="30000"/>
              </a:spcBef>
              <a:buFontTx/>
              <a:buNone/>
            </a:pPr>
            <a:r>
              <a:rPr lang="en-US" sz="1600" b="1" dirty="0" smtClean="0">
                <a:latin typeface="Arial" charset="0"/>
              </a:rPr>
              <a:t>2. OUTLINE</a:t>
            </a:r>
            <a:endParaRPr lang="en-US" sz="1600" b="1" dirty="0">
              <a:latin typeface="Arial" charset="0"/>
            </a:endParaRPr>
          </a:p>
        </p:txBody>
      </p:sp>
      <p:sp>
        <p:nvSpPr>
          <p:cNvPr id="11" name="Text Box 17"/>
          <p:cNvSpPr txBox="1">
            <a:spLocks noChangeArrowheads="1"/>
          </p:cNvSpPr>
          <p:nvPr/>
        </p:nvSpPr>
        <p:spPr bwMode="auto">
          <a:xfrm>
            <a:off x="707639" y="4959079"/>
            <a:ext cx="1990738" cy="338554"/>
          </a:xfrm>
          <a:prstGeom prst="rect">
            <a:avLst/>
          </a:prstGeom>
          <a:noFill/>
          <a:ln w="9525" algn="ctr">
            <a:noFill/>
            <a:miter lim="800000"/>
            <a:headEnd/>
            <a:tailEnd/>
          </a:ln>
        </p:spPr>
        <p:txBody>
          <a:bodyPr wrap="none">
            <a:spAutoFit/>
          </a:bodyPr>
          <a:lstStyle/>
          <a:p>
            <a:pPr algn="ctr" eaLnBrk="1" hangingPunct="1">
              <a:lnSpc>
                <a:spcPct val="100000"/>
              </a:lnSpc>
              <a:spcBef>
                <a:spcPct val="30000"/>
              </a:spcBef>
              <a:buFontTx/>
              <a:buNone/>
            </a:pPr>
            <a:r>
              <a:rPr lang="en-US" sz="1600" b="1" dirty="0" smtClean="0">
                <a:latin typeface="Arial" charset="0"/>
              </a:rPr>
              <a:t>3. FULL </a:t>
            </a:r>
            <a:r>
              <a:rPr lang="en-US" sz="1600" b="1" dirty="0">
                <a:latin typeface="Arial" charset="0"/>
              </a:rPr>
              <a:t>THERMAL</a:t>
            </a:r>
          </a:p>
        </p:txBody>
      </p:sp>
      <p:pic>
        <p:nvPicPr>
          <p:cNvPr id="21" name="Picture 20" descr="IMG_0080.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6491069" y="921388"/>
            <a:ext cx="2388539" cy="2492459"/>
          </a:xfrm>
          <a:prstGeom prst="ellipse">
            <a:avLst/>
          </a:prstGeom>
          <a:ln>
            <a:noFill/>
          </a:ln>
          <a:effectLst>
            <a:softEdge rad="112500"/>
          </a:effectLst>
        </p:spPr>
      </p:pic>
      <p:pic>
        <p:nvPicPr>
          <p:cNvPr id="14" name="Picture 13" descr="IMGP9663.JPG"/>
          <p:cNvPicPr>
            <a:picLocks noChangeAspect="1"/>
          </p:cNvPicPr>
          <p:nvPr/>
        </p:nvPicPr>
        <p:blipFill>
          <a:blip r:embed="rId4" cstate="email">
            <a:clrChange>
              <a:clrFrom>
                <a:srgbClr val="FAFBF6"/>
              </a:clrFrom>
              <a:clrTo>
                <a:srgbClr val="FAFBF6">
                  <a:alpha val="0"/>
                </a:srgbClr>
              </a:clrTo>
            </a:clrChange>
            <a:extLst>
              <a:ext uri="{28A0092B-C50C-407E-A947-70E740481C1C}">
                <a14:useLocalDpi xmlns:a14="http://schemas.microsoft.com/office/drawing/2010/main" xmlns=""/>
              </a:ext>
            </a:extLst>
          </a:blip>
          <a:srcRect/>
          <a:stretch>
            <a:fillRect/>
          </a:stretch>
        </p:blipFill>
        <p:spPr>
          <a:xfrm>
            <a:off x="485749" y="1002162"/>
            <a:ext cx="2236305" cy="2971800"/>
          </a:xfrm>
          <a:prstGeom prst="rect">
            <a:avLst/>
          </a:prstGeom>
        </p:spPr>
      </p:pic>
      <p:sp>
        <p:nvSpPr>
          <p:cNvPr id="15" name="TextBox 14"/>
          <p:cNvSpPr txBox="1"/>
          <p:nvPr/>
        </p:nvSpPr>
        <p:spPr>
          <a:xfrm>
            <a:off x="2" y="951620"/>
            <a:ext cx="9143999" cy="523220"/>
          </a:xfrm>
          <a:prstGeom prst="rect">
            <a:avLst/>
          </a:prstGeom>
          <a:noFill/>
        </p:spPr>
        <p:txBody>
          <a:bodyPr wrap="square" rtlCol="0">
            <a:spAutoFit/>
          </a:bodyPr>
          <a:lstStyle/>
          <a:p>
            <a:pPr algn="ctr"/>
            <a:r>
              <a:rPr lang="en-US" sz="2800" b="1" dirty="0" smtClean="0"/>
              <a:t>FUSED IMAGERY</a:t>
            </a:r>
            <a:endParaRPr lang="en-US" sz="2800" b="1" dirty="0"/>
          </a:p>
        </p:txBody>
      </p:sp>
      <p:sp>
        <p:nvSpPr>
          <p:cNvPr id="16" name="TextBox 15"/>
          <p:cNvSpPr txBox="1"/>
          <p:nvPr/>
        </p:nvSpPr>
        <p:spPr>
          <a:xfrm>
            <a:off x="252918" y="4032354"/>
            <a:ext cx="1800735" cy="646331"/>
          </a:xfrm>
          <a:prstGeom prst="rect">
            <a:avLst/>
          </a:prstGeom>
          <a:noFill/>
        </p:spPr>
        <p:txBody>
          <a:bodyPr wrap="square" rtlCol="0">
            <a:spAutoFit/>
          </a:bodyPr>
          <a:lstStyle/>
          <a:p>
            <a:r>
              <a:rPr lang="en-US" sz="1800" dirty="0" smtClean="0">
                <a:solidFill>
                  <a:srgbClr val="000000"/>
                </a:solidFill>
                <a:latin typeface="Arial" pitchFamily="34" charset="0"/>
                <a:cs typeface="Arial" pitchFamily="34" charset="0"/>
              </a:rPr>
              <a:t>I</a:t>
            </a:r>
            <a:r>
              <a:rPr lang="en-US" sz="1800" baseline="30000" dirty="0" smtClean="0">
                <a:solidFill>
                  <a:srgbClr val="000000"/>
                </a:solidFill>
                <a:latin typeface="Arial" pitchFamily="34" charset="0"/>
                <a:cs typeface="Arial" pitchFamily="34" charset="0"/>
              </a:rPr>
              <a:t>2 </a:t>
            </a:r>
            <a:r>
              <a:rPr lang="en-US" sz="1800" dirty="0" smtClean="0">
                <a:solidFill>
                  <a:srgbClr val="000000"/>
                </a:solidFill>
                <a:latin typeface="Arial" pitchFamily="34" charset="0"/>
                <a:cs typeface="Arial" pitchFamily="34" charset="0"/>
              </a:rPr>
              <a:t>&amp; Thermal Mode Selection</a:t>
            </a:r>
            <a:endParaRPr lang="en-US" baseline="30000" dirty="0">
              <a:solidFill>
                <a:srgbClr val="000000"/>
              </a:solidFill>
              <a:latin typeface="Arial" pitchFamily="34" charset="0"/>
              <a:cs typeface="Arial" pitchFamily="34" charset="0"/>
            </a:endParaRPr>
          </a:p>
        </p:txBody>
      </p:sp>
      <p:sp>
        <p:nvSpPr>
          <p:cNvPr id="17" name="TextBox 16"/>
          <p:cNvSpPr txBox="1"/>
          <p:nvPr/>
        </p:nvSpPr>
        <p:spPr>
          <a:xfrm>
            <a:off x="2169269" y="3219855"/>
            <a:ext cx="1791901" cy="369332"/>
          </a:xfrm>
          <a:prstGeom prst="rect">
            <a:avLst/>
          </a:prstGeom>
          <a:noFill/>
        </p:spPr>
        <p:txBody>
          <a:bodyPr wrap="none" rtlCol="0">
            <a:spAutoFit/>
          </a:bodyPr>
          <a:lstStyle/>
          <a:p>
            <a:r>
              <a:rPr lang="en-US" sz="1800" dirty="0" smtClean="0">
                <a:solidFill>
                  <a:srgbClr val="000000"/>
                </a:solidFill>
                <a:latin typeface="Arial" pitchFamily="34" charset="0"/>
                <a:cs typeface="Arial" pitchFamily="34" charset="0"/>
              </a:rPr>
              <a:t>THERMAL - On</a:t>
            </a:r>
            <a:endParaRPr lang="en-US" sz="1800" dirty="0">
              <a:solidFill>
                <a:srgbClr val="000000"/>
              </a:solidFill>
              <a:latin typeface="Arial" pitchFamily="34" charset="0"/>
              <a:cs typeface="Arial" pitchFamily="34" charset="0"/>
            </a:endParaRPr>
          </a:p>
        </p:txBody>
      </p:sp>
      <p:cxnSp>
        <p:nvCxnSpPr>
          <p:cNvPr id="18" name="Straight Arrow Connector 17"/>
          <p:cNvCxnSpPr/>
          <p:nvPr/>
        </p:nvCxnSpPr>
        <p:spPr bwMode="auto">
          <a:xfrm rot="5400000" flipH="1" flipV="1">
            <a:off x="123036" y="3437934"/>
            <a:ext cx="1041019" cy="29773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rot="10800000" flipV="1">
            <a:off x="2091447" y="3372256"/>
            <a:ext cx="181583" cy="32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19" name="Picture 18" descr="IMG_0082.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492823" y="2594130"/>
            <a:ext cx="2593299" cy="2573046"/>
          </a:xfrm>
          <a:prstGeom prst="ellipse">
            <a:avLst/>
          </a:prstGeom>
          <a:ln>
            <a:noFill/>
          </a:ln>
          <a:effectLst>
            <a:softEdge rad="112500"/>
          </a:effectLst>
        </p:spPr>
      </p:pic>
      <p:pic>
        <p:nvPicPr>
          <p:cNvPr id="20" name="Picture 19" descr="IMG_0099.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2532929" y="4361660"/>
            <a:ext cx="2500387" cy="2496341"/>
          </a:xfrm>
          <a:prstGeom prst="ellipse">
            <a:avLst/>
          </a:prstGeom>
          <a:ln>
            <a:noFill/>
          </a:ln>
          <a:effectLst>
            <a:softEdge rad="112500"/>
          </a:effectLst>
        </p:spPr>
      </p:pic>
      <p:sp>
        <p:nvSpPr>
          <p:cNvPr id="22" name="Title 2"/>
          <p:cNvSpPr txBox="1">
            <a:spLocks/>
          </p:cNvSpPr>
          <p:nvPr/>
        </p:nvSpPr>
        <p:spPr bwMode="auto">
          <a:xfrm>
            <a:off x="882868" y="255796"/>
            <a:ext cx="7299435"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23" name="TextBox 22"/>
          <p:cNvSpPr txBox="1"/>
          <p:nvPr/>
        </p:nvSpPr>
        <p:spPr>
          <a:xfrm>
            <a:off x="1003611" y="5754027"/>
            <a:ext cx="7175362"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Use the I</a:t>
            </a:r>
            <a:r>
              <a:rPr lang="en-US" baseline="30000" dirty="0" smtClean="0">
                <a:solidFill>
                  <a:schemeClr val="bg1">
                    <a:lumMod val="95000"/>
                  </a:schemeClr>
                </a:solidFill>
              </a:rPr>
              <a:t>2</a:t>
            </a:r>
            <a:r>
              <a:rPr lang="en-US" dirty="0" smtClean="0">
                <a:solidFill>
                  <a:schemeClr val="bg1">
                    <a:lumMod val="95000"/>
                  </a:schemeClr>
                </a:solidFill>
              </a:rPr>
              <a:t> button to cycle through the modes</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fade">
                                      <p:cBhvr>
                                        <p:cTn id="7" dur="2000"/>
                                        <p:tgtEl>
                                          <p:spTgt spid="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20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20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1628775"/>
            <a:ext cx="3859213" cy="4757738"/>
          </a:xfrm>
        </p:spPr>
        <p:txBody>
          <a:bodyPr/>
          <a:lstStyle/>
          <a:p>
            <a:r>
              <a:rPr lang="en-US" sz="2400" dirty="0" smtClean="0"/>
              <a:t>Standard 3X Magnifier can attach to I</a:t>
            </a:r>
            <a:r>
              <a:rPr lang="en-US" sz="2400" baseline="30000" dirty="0" smtClean="0"/>
              <a:t>2</a:t>
            </a:r>
            <a:r>
              <a:rPr lang="en-US" sz="2400" dirty="0" smtClean="0"/>
              <a:t> Objective.</a:t>
            </a:r>
          </a:p>
          <a:p>
            <a:r>
              <a:rPr lang="en-US" sz="2400" dirty="0" smtClean="0"/>
              <a:t>For quick use install with focus ring adapter</a:t>
            </a:r>
          </a:p>
          <a:p>
            <a:r>
              <a:rPr lang="en-US" sz="2400" dirty="0" smtClean="0"/>
              <a:t>For long observations the 3X Magnifier can replace LIF</a:t>
            </a:r>
            <a:endParaRPr lang="en-US" sz="2400" dirty="0"/>
          </a:p>
        </p:txBody>
      </p:sp>
      <p:sp>
        <p:nvSpPr>
          <p:cNvPr id="4" name="Text Box 4"/>
          <p:cNvSpPr txBox="1">
            <a:spLocks noChangeArrowheads="1"/>
          </p:cNvSpPr>
          <p:nvPr/>
        </p:nvSpPr>
        <p:spPr bwMode="auto">
          <a:xfrm>
            <a:off x="2" y="972298"/>
            <a:ext cx="9143999"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lvl="1" algn="ctr">
              <a:spcBef>
                <a:spcPct val="50000"/>
              </a:spcBef>
              <a:defRPr/>
            </a:pPr>
            <a:r>
              <a:rPr lang="en-US" sz="2800" b="1" dirty="0" smtClean="0">
                <a:latin typeface="Arial" charset="0"/>
              </a:rPr>
              <a:t>INSTALLING A 3X MAGNIFIER</a:t>
            </a:r>
            <a:endParaRPr lang="en-US" sz="2800" b="1" dirty="0">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4196486" y="1570383"/>
            <a:ext cx="4689097" cy="3862249"/>
          </a:xfrm>
          <a:prstGeom prst="rect">
            <a:avLst/>
          </a:prstGeom>
          <a:noFill/>
          <a:ln w="9525">
            <a:noFill/>
            <a:miter lim="800000"/>
            <a:headEnd/>
            <a:tailEnd/>
          </a:ln>
        </p:spPr>
      </p:pic>
      <p:sp>
        <p:nvSpPr>
          <p:cNvPr id="7" name="Title 2"/>
          <p:cNvSpPr txBox="1">
            <a:spLocks/>
          </p:cNvSpPr>
          <p:nvPr/>
        </p:nvSpPr>
        <p:spPr bwMode="auto">
          <a:xfrm>
            <a:off x="867103" y="255796"/>
            <a:ext cx="7283670" cy="70326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PUT INTO OPERATION</a:t>
            </a:r>
            <a:endParaRPr kumimoji="0" lang="en-US" sz="4000" b="0" i="0" u="none" strike="noStrike" kern="0" cap="none" spc="0" normalizeH="0" baseline="0" noProof="0" dirty="0">
              <a:ln>
                <a:noFill/>
              </a:ln>
              <a:effectLst/>
              <a:uLnTx/>
              <a:uFillTx/>
              <a:latin typeface="+mj-lt"/>
              <a:ea typeface="+mj-ea"/>
              <a:cs typeface="+mj-cs"/>
            </a:endParaRPr>
          </a:p>
        </p:txBody>
      </p:sp>
      <p:sp>
        <p:nvSpPr>
          <p:cNvPr id="8" name="TextBox 7"/>
          <p:cNvSpPr txBox="1"/>
          <p:nvPr/>
        </p:nvSpPr>
        <p:spPr>
          <a:xfrm>
            <a:off x="1897691" y="5576391"/>
            <a:ext cx="5620709" cy="1200329"/>
          </a:xfrm>
          <a:prstGeom prst="rect">
            <a:avLst/>
          </a:prstGeom>
          <a:solidFill>
            <a:srgbClr val="0000FF"/>
          </a:solidFill>
        </p:spPr>
        <p:txBody>
          <a:bodyPr wrap="square" rtlCol="0">
            <a:spAutoFit/>
          </a:bodyPr>
          <a:lstStyle/>
          <a:p>
            <a:pPr algn="ctr"/>
            <a:r>
              <a:rPr lang="en-US" dirty="0" smtClean="0">
                <a:solidFill>
                  <a:schemeClr val="bg1">
                    <a:lumMod val="95000"/>
                  </a:schemeClr>
                </a:solidFill>
              </a:rPr>
              <a:t>Operator Action:</a:t>
            </a:r>
          </a:p>
          <a:p>
            <a:pPr algn="ctr"/>
            <a:r>
              <a:rPr lang="en-US" dirty="0" smtClean="0">
                <a:solidFill>
                  <a:schemeClr val="bg1">
                    <a:lumMod val="95000"/>
                  </a:schemeClr>
                </a:solidFill>
              </a:rPr>
              <a:t>	Turn off NVD system and remove battery pack</a:t>
            </a:r>
            <a:endParaRPr lang="en-US" dirty="0">
              <a:solidFill>
                <a:schemeClr val="bg1">
                  <a:lumMod val="9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4294967295"/>
          </p:nvPr>
        </p:nvSpPr>
        <p:spPr>
          <a:xfrm>
            <a:off x="152400" y="1143000"/>
            <a:ext cx="8991600" cy="4902200"/>
          </a:xfrm>
        </p:spPr>
        <p:txBody>
          <a:bodyPr>
            <a:normAutofit/>
          </a:bodyPr>
          <a:lstStyle/>
          <a:p>
            <a:pPr>
              <a:buFont typeface="Times" pitchFamily="18" charset="0"/>
              <a:buNone/>
            </a:pPr>
            <a:r>
              <a:rPr lang="en-US" sz="2200" dirty="0" smtClean="0"/>
              <a:t>Question: If the I</a:t>
            </a:r>
            <a:r>
              <a:rPr lang="en-US" sz="2200" baseline="30000" dirty="0" smtClean="0"/>
              <a:t>2</a:t>
            </a:r>
            <a:r>
              <a:rPr lang="en-US" sz="2200" dirty="0" smtClean="0"/>
              <a:t> yellow Low Battery Indicator appears, what should you do?</a:t>
            </a:r>
          </a:p>
          <a:p>
            <a:pPr>
              <a:buFont typeface="Times" pitchFamily="18" charset="0"/>
              <a:buNone/>
            </a:pPr>
            <a:r>
              <a:rPr lang="en-US" sz="2200" dirty="0" smtClean="0"/>
              <a:t>Answer: </a:t>
            </a:r>
          </a:p>
          <a:p>
            <a:pPr>
              <a:buFont typeface="Times" pitchFamily="18" charset="0"/>
              <a:buNone/>
            </a:pPr>
            <a:endParaRPr lang="en-US" sz="2200" dirty="0" smtClean="0"/>
          </a:p>
          <a:p>
            <a:pPr>
              <a:buFont typeface="Times" pitchFamily="18" charset="0"/>
              <a:buNone/>
            </a:pPr>
            <a:r>
              <a:rPr lang="en-US" sz="2200" dirty="0" smtClean="0"/>
              <a:t>Question: How do you recalibrate the Thermal sensor?</a:t>
            </a:r>
          </a:p>
          <a:p>
            <a:pPr>
              <a:buFontTx/>
              <a:buNone/>
            </a:pPr>
            <a:r>
              <a:rPr lang="en-US" sz="2200" dirty="0" smtClean="0"/>
              <a:t>Answer: </a:t>
            </a:r>
          </a:p>
          <a:p>
            <a:pPr>
              <a:buFontTx/>
              <a:buNone/>
            </a:pPr>
            <a:r>
              <a:rPr lang="en-US" sz="2200" dirty="0" smtClean="0"/>
              <a:t> </a:t>
            </a:r>
          </a:p>
          <a:p>
            <a:pPr>
              <a:buFontTx/>
              <a:buNone/>
            </a:pPr>
            <a:endParaRPr lang="en-US" sz="2200" dirty="0" smtClean="0"/>
          </a:p>
          <a:p>
            <a:pPr>
              <a:buFontTx/>
              <a:buNone/>
            </a:pPr>
            <a:r>
              <a:rPr lang="en-US" sz="2200" dirty="0" smtClean="0"/>
              <a:t>Question: What does the red LED on the right side of your I</a:t>
            </a:r>
            <a:r>
              <a:rPr lang="en-US" sz="2200" baseline="30000" dirty="0" smtClean="0"/>
              <a:t>2 </a:t>
            </a:r>
            <a:r>
              <a:rPr lang="en-US" sz="2200" dirty="0" smtClean="0"/>
              <a:t>scene  mean?</a:t>
            </a:r>
          </a:p>
          <a:p>
            <a:pPr>
              <a:buFontTx/>
              <a:buNone/>
            </a:pPr>
            <a:r>
              <a:rPr lang="en-US" sz="2200" dirty="0" smtClean="0"/>
              <a:t>Answer:  </a:t>
            </a:r>
          </a:p>
          <a:p>
            <a:pPr>
              <a:buFontTx/>
              <a:buNone/>
            </a:pPr>
            <a:endParaRPr lang="en-US" sz="2200" dirty="0" smtClean="0"/>
          </a:p>
          <a:p>
            <a:pPr>
              <a:buFont typeface="Times" pitchFamily="18" charset="0"/>
              <a:buNone/>
            </a:pPr>
            <a:endParaRPr lang="en-US" sz="2200" dirty="0" smtClean="0"/>
          </a:p>
          <a:p>
            <a:pPr>
              <a:buFont typeface="Times" pitchFamily="18" charset="0"/>
              <a:buNone/>
            </a:pPr>
            <a:endParaRPr lang="en-US" sz="2200" dirty="0" smtClean="0"/>
          </a:p>
        </p:txBody>
      </p:sp>
      <p:sp>
        <p:nvSpPr>
          <p:cNvPr id="7" name="TextBox 6"/>
          <p:cNvSpPr txBox="1"/>
          <p:nvPr/>
        </p:nvSpPr>
        <p:spPr>
          <a:xfrm>
            <a:off x="1213961" y="3124956"/>
            <a:ext cx="7530163" cy="707886"/>
          </a:xfrm>
          <a:prstGeom prst="rect">
            <a:avLst/>
          </a:prstGeom>
          <a:noFill/>
        </p:spPr>
        <p:txBody>
          <a:bodyPr wrap="square" rtlCol="0">
            <a:spAutoFit/>
          </a:bodyPr>
          <a:lstStyle/>
          <a:p>
            <a:r>
              <a:rPr lang="en-US" sz="2000" dirty="0" smtClean="0"/>
              <a:t>Simultaneously press both the Thermal &amp; I</a:t>
            </a:r>
            <a:r>
              <a:rPr lang="en-US" sz="2000" baseline="30000" dirty="0" smtClean="0"/>
              <a:t>2</a:t>
            </a:r>
            <a:r>
              <a:rPr lang="en-US" sz="2000" dirty="0" smtClean="0"/>
              <a:t> power knobs together. </a:t>
            </a:r>
            <a:endParaRPr lang="en-US" sz="2000" dirty="0"/>
          </a:p>
        </p:txBody>
      </p:sp>
      <p:sp>
        <p:nvSpPr>
          <p:cNvPr id="8" name="TextBox 7"/>
          <p:cNvSpPr txBox="1"/>
          <p:nvPr/>
        </p:nvSpPr>
        <p:spPr>
          <a:xfrm>
            <a:off x="1219212" y="5059409"/>
            <a:ext cx="6502388" cy="400110"/>
          </a:xfrm>
          <a:prstGeom prst="rect">
            <a:avLst/>
          </a:prstGeom>
          <a:noFill/>
        </p:spPr>
        <p:txBody>
          <a:bodyPr wrap="square" rtlCol="0">
            <a:spAutoFit/>
          </a:bodyPr>
          <a:lstStyle/>
          <a:p>
            <a:r>
              <a:rPr lang="en-US" sz="2000" dirty="0" smtClean="0"/>
              <a:t>The </a:t>
            </a:r>
            <a:r>
              <a:rPr lang="en-US" sz="2000" dirty="0" smtClean="0">
                <a:solidFill>
                  <a:srgbClr val="000000"/>
                </a:solidFill>
              </a:rPr>
              <a:t>IR</a:t>
            </a:r>
            <a:r>
              <a:rPr lang="en-US" sz="2000" dirty="0" smtClean="0"/>
              <a:t> Illuminator is on. </a:t>
            </a:r>
            <a:endParaRPr lang="en-US" sz="2000" dirty="0"/>
          </a:p>
        </p:txBody>
      </p:sp>
      <p:sp>
        <p:nvSpPr>
          <p:cNvPr id="9" name="TextBox 8"/>
          <p:cNvSpPr txBox="1"/>
          <p:nvPr/>
        </p:nvSpPr>
        <p:spPr>
          <a:xfrm>
            <a:off x="1221673" y="1895034"/>
            <a:ext cx="4330032" cy="400110"/>
          </a:xfrm>
          <a:prstGeom prst="rect">
            <a:avLst/>
          </a:prstGeom>
          <a:noFill/>
        </p:spPr>
        <p:txBody>
          <a:bodyPr wrap="none" rtlCol="0">
            <a:spAutoFit/>
          </a:bodyPr>
          <a:lstStyle/>
          <a:p>
            <a:r>
              <a:rPr lang="en-US" sz="2000" dirty="0" smtClean="0"/>
              <a:t>Change batteries within 30 minutes.</a:t>
            </a:r>
            <a:endParaRPr lang="en-US" sz="2000" dirty="0"/>
          </a:p>
        </p:txBody>
      </p:sp>
      <p:sp>
        <p:nvSpPr>
          <p:cNvPr id="11" name="Title 1"/>
          <p:cNvSpPr txBox="1">
            <a:spLocks/>
          </p:cNvSpPr>
          <p:nvPr/>
        </p:nvSpPr>
        <p:spPr>
          <a:xfrm>
            <a:off x="977462" y="255796"/>
            <a:ext cx="7204841" cy="822325"/>
          </a:xfrm>
          <a:prstGeom prst="rect">
            <a:avLst/>
          </a:prstGeom>
          <a:solidFill>
            <a:schemeClr val="bg1">
              <a:lumMod val="6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Check on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458200" cy="4114800"/>
          </a:xfrm>
        </p:spPr>
        <p:txBody>
          <a:bodyPr>
            <a:normAutofit/>
          </a:bodyPr>
          <a:lstStyle/>
          <a:p>
            <a:pPr>
              <a:buNone/>
            </a:pPr>
            <a:r>
              <a:rPr lang="en-US" sz="2600" b="1" dirty="0" smtClean="0"/>
              <a:t>Action</a:t>
            </a:r>
            <a:r>
              <a:rPr lang="en-US" sz="2600" dirty="0" smtClean="0"/>
              <a:t>:  Place Helmet Mount Wiring Assembly (HMWA) onto helmet and NVD system onto HMWA. </a:t>
            </a:r>
          </a:p>
          <a:p>
            <a:endParaRPr lang="en-US" sz="2600" dirty="0" smtClean="0"/>
          </a:p>
          <a:p>
            <a:pPr>
              <a:buNone/>
            </a:pPr>
            <a:r>
              <a:rPr lang="en-US" sz="2600" b="1" dirty="0" smtClean="0"/>
              <a:t>Conditions</a:t>
            </a:r>
            <a:r>
              <a:rPr lang="en-US" sz="2600" dirty="0" smtClean="0"/>
              <a:t>:  Given student handout(s), NVD system and taught in a classroom environment.</a:t>
            </a:r>
          </a:p>
          <a:p>
            <a:pPr>
              <a:buNone/>
            </a:pPr>
            <a:endParaRPr lang="en-US" sz="2600" dirty="0" smtClean="0"/>
          </a:p>
          <a:p>
            <a:pPr>
              <a:buNone/>
            </a:pPr>
            <a:r>
              <a:rPr lang="en-US" sz="2600" b="1" dirty="0" smtClean="0"/>
              <a:t>Standards</a:t>
            </a:r>
            <a:r>
              <a:rPr lang="en-US" sz="2600" dirty="0" smtClean="0"/>
              <a:t>:  In accordance with the lesson materials, students will mount the Helmet Mount Wiring Assembly onto their helmet.</a:t>
            </a:r>
          </a:p>
        </p:txBody>
      </p:sp>
      <p:sp>
        <p:nvSpPr>
          <p:cNvPr id="9219" name="Rectangle 2"/>
          <p:cNvSpPr>
            <a:spLocks noChangeArrowheads="1"/>
          </p:cNvSpPr>
          <p:nvPr/>
        </p:nvSpPr>
        <p:spPr bwMode="auto">
          <a:xfrm>
            <a:off x="835572" y="381000"/>
            <a:ext cx="7409794" cy="609600"/>
          </a:xfrm>
          <a:prstGeom prst="rect">
            <a:avLst/>
          </a:prstGeom>
          <a:solidFill>
            <a:schemeClr val="bg1">
              <a:lumMod val="65000"/>
            </a:schemeClr>
          </a:solidFill>
          <a:ln w="9525">
            <a:noFill/>
            <a:miter lim="800000"/>
            <a:headEnd/>
            <a:tailEnd/>
          </a:ln>
        </p:spPr>
        <p:txBody>
          <a:bodyPr anchor="ctr"/>
          <a:lstStyle/>
          <a:p>
            <a:pPr algn="ctr"/>
            <a:r>
              <a:rPr lang="en-US" sz="3200" b="1" dirty="0"/>
              <a:t>ENABLING LEARNING OBJECTIVE </a:t>
            </a:r>
            <a:r>
              <a:rPr lang="en-US" sz="3200" b="1" dirty="0" smtClean="0"/>
              <a:t>D</a:t>
            </a:r>
            <a:endParaRPr lang="en-US" sz="3200"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89343" y="4362754"/>
            <a:ext cx="2060116" cy="2226385"/>
          </a:xfrm>
          <a:prstGeom prst="rect">
            <a:avLst/>
          </a:prstGeom>
          <a:noFill/>
          <a:ln w="9525">
            <a:noFill/>
            <a:miter lim="800000"/>
            <a:headEnd/>
            <a:tailEnd/>
          </a:ln>
        </p:spPr>
      </p:pic>
      <p:sp>
        <p:nvSpPr>
          <p:cNvPr id="6" name="Content Placeholder 5"/>
          <p:cNvSpPr>
            <a:spLocks noGrp="1"/>
          </p:cNvSpPr>
          <p:nvPr>
            <p:ph sz="half" idx="4294967295"/>
          </p:nvPr>
        </p:nvSpPr>
        <p:spPr>
          <a:xfrm>
            <a:off x="5106988" y="1450975"/>
            <a:ext cx="4037012" cy="4341813"/>
          </a:xfrm>
        </p:spPr>
        <p:txBody>
          <a:bodyPr/>
          <a:lstStyle/>
          <a:p>
            <a:r>
              <a:rPr lang="en-US" sz="1800" dirty="0" smtClean="0"/>
              <a:t>Ensure the rear bracket is flush to ACH brim and tighten with cross-tip screwdriver in multi-tool. </a:t>
            </a:r>
          </a:p>
          <a:p>
            <a:r>
              <a:rPr lang="en-US" sz="1800" dirty="0" smtClean="0"/>
              <a:t>Place the plate on the front of the helmet &amp; line up the hole with the oval opening in the plate.</a:t>
            </a:r>
          </a:p>
          <a:p>
            <a:r>
              <a:rPr lang="en-US" sz="1800" dirty="0" smtClean="0"/>
              <a:t>Insert the bolt through the Front Plate.</a:t>
            </a:r>
          </a:p>
          <a:p>
            <a:r>
              <a:rPr lang="en-US" sz="1800" dirty="0" smtClean="0"/>
              <a:t>Place the washer and nut on the threaded bolt and tighten.</a:t>
            </a:r>
          </a:p>
          <a:p>
            <a:r>
              <a:rPr lang="en-US" sz="1800" dirty="0" smtClean="0"/>
              <a:t>Keep the front plate tight to the brim of the helmet.</a:t>
            </a:r>
          </a:p>
          <a:p>
            <a:endParaRPr lang="en-US" sz="1800" dirty="0" smtClean="0"/>
          </a:p>
          <a:p>
            <a:endParaRPr lang="en-US" sz="1800" dirty="0"/>
          </a:p>
        </p:txBody>
      </p:sp>
      <p:pic>
        <p:nvPicPr>
          <p:cNvPr id="5" name="Content Placeholder 4" descr="IMGP9555.JPG"/>
          <p:cNvPicPr>
            <a:picLocks noGrp="1" noChangeAspect="1"/>
          </p:cNvPicPr>
          <p:nvPr>
            <p:ph sz="half" idx="4294967295"/>
          </p:nvPr>
        </p:nvPicPr>
        <p:blipFill>
          <a:blip r:embed="rId4" cstate="email">
            <a:lum bright="22000"/>
            <a:extLst>
              <a:ext uri="{28A0092B-C50C-407E-A947-70E740481C1C}">
                <a14:useLocalDpi xmlns:a14="http://schemas.microsoft.com/office/drawing/2010/main" xmlns=""/>
              </a:ext>
            </a:extLst>
          </a:blip>
          <a:srcRect/>
          <a:stretch>
            <a:fillRect/>
          </a:stretch>
        </p:blipFill>
        <p:spPr>
          <a:xfrm>
            <a:off x="0" y="1403350"/>
            <a:ext cx="3092450" cy="2522538"/>
          </a:xfrm>
        </p:spPr>
      </p:pic>
      <p:sp>
        <p:nvSpPr>
          <p:cNvPr id="3" name="Title 2"/>
          <p:cNvSpPr>
            <a:spLocks noGrp="1"/>
          </p:cNvSpPr>
          <p:nvPr>
            <p:ph type="title" idx="4294967295"/>
          </p:nvPr>
        </p:nvSpPr>
        <p:spPr>
          <a:xfrm>
            <a:off x="930166" y="238125"/>
            <a:ext cx="7252137" cy="620713"/>
          </a:xfrm>
        </p:spPr>
        <p:txBody>
          <a:bodyPr>
            <a:normAutofit fontScale="90000"/>
          </a:bodyPr>
          <a:lstStyle/>
          <a:p>
            <a:r>
              <a:rPr lang="en-US" sz="4000" b="1" u="sng" dirty="0" smtClean="0"/>
              <a:t>MOUNTING</a:t>
            </a:r>
            <a:endParaRPr lang="en-US" sz="4000" b="1" u="sng" dirty="0"/>
          </a:p>
        </p:txBody>
      </p:sp>
      <p:sp>
        <p:nvSpPr>
          <p:cNvPr id="4" name="Text Box 4"/>
          <p:cNvSpPr txBox="1">
            <a:spLocks noChangeArrowheads="1"/>
          </p:cNvSpPr>
          <p:nvPr/>
        </p:nvSpPr>
        <p:spPr bwMode="auto">
          <a:xfrm>
            <a:off x="0" y="914748"/>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WIRING ASSEMBLY (HMWA)</a:t>
            </a:r>
            <a:endParaRPr lang="en-US" sz="2800" b="1" dirty="0">
              <a:latin typeface="Arial" charset="0"/>
            </a:endParaRPr>
          </a:p>
        </p:txBody>
      </p:sp>
      <p:pic>
        <p:nvPicPr>
          <p:cNvPr id="7" name="Picture 6" descr="IMGP0254.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847229" y="5056792"/>
            <a:ext cx="2957207" cy="1801209"/>
          </a:xfrm>
          <a:prstGeom prst="rect">
            <a:avLst/>
          </a:prstGeom>
        </p:spPr>
      </p:pic>
      <p:sp>
        <p:nvSpPr>
          <p:cNvPr id="9" name="TextBox 8"/>
          <p:cNvSpPr txBox="1"/>
          <p:nvPr/>
        </p:nvSpPr>
        <p:spPr>
          <a:xfrm>
            <a:off x="1051626" y="4384323"/>
            <a:ext cx="770275" cy="369332"/>
          </a:xfrm>
          <a:prstGeom prst="rect">
            <a:avLst/>
          </a:prstGeom>
          <a:noFill/>
        </p:spPr>
        <p:txBody>
          <a:bodyPr wrap="none" rtlCol="0">
            <a:spAutoFit/>
          </a:bodyPr>
          <a:lstStyle/>
          <a:p>
            <a:r>
              <a:rPr lang="en-US" sz="1800" dirty="0" smtClean="0"/>
              <a:t>BOLT</a:t>
            </a:r>
            <a:endParaRPr lang="en-US" sz="1800" dirty="0"/>
          </a:p>
        </p:txBody>
      </p:sp>
      <p:sp>
        <p:nvSpPr>
          <p:cNvPr id="10" name="TextBox 9"/>
          <p:cNvSpPr txBox="1"/>
          <p:nvPr/>
        </p:nvSpPr>
        <p:spPr>
          <a:xfrm>
            <a:off x="2385053" y="4088564"/>
            <a:ext cx="2162784" cy="1477328"/>
          </a:xfrm>
          <a:prstGeom prst="rect">
            <a:avLst/>
          </a:prstGeom>
          <a:noFill/>
        </p:spPr>
        <p:txBody>
          <a:bodyPr wrap="square" rtlCol="0">
            <a:spAutoFit/>
          </a:bodyPr>
          <a:lstStyle/>
          <a:p>
            <a:pPr algn="r"/>
            <a:r>
              <a:rPr lang="en-US" sz="1800" dirty="0" smtClean="0"/>
              <a:t>HELMET MOUNT BRACKET</a:t>
            </a:r>
          </a:p>
          <a:p>
            <a:pPr algn="r"/>
            <a:endParaRPr lang="en-US" sz="1800" dirty="0" smtClean="0"/>
          </a:p>
          <a:p>
            <a:pPr algn="r"/>
            <a:r>
              <a:rPr lang="en-US" sz="1800" dirty="0" smtClean="0"/>
              <a:t>WASHER</a:t>
            </a:r>
          </a:p>
          <a:p>
            <a:pPr algn="r"/>
            <a:r>
              <a:rPr lang="en-US" sz="1800" dirty="0" smtClean="0"/>
              <a:t>NUT</a:t>
            </a:r>
          </a:p>
        </p:txBody>
      </p:sp>
      <p:cxnSp>
        <p:nvCxnSpPr>
          <p:cNvPr id="11" name="Straight Arrow Connector 10"/>
          <p:cNvCxnSpPr/>
          <p:nvPr/>
        </p:nvCxnSpPr>
        <p:spPr bwMode="auto">
          <a:xfrm flipH="1">
            <a:off x="2907746" y="5168349"/>
            <a:ext cx="411925" cy="30681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3220277" y="5406887"/>
            <a:ext cx="636107" cy="21866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rot="10800000" flipV="1">
            <a:off x="2575083" y="4408308"/>
            <a:ext cx="411800" cy="32749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4" name="TextBox 13"/>
          <p:cNvSpPr txBox="1"/>
          <p:nvPr/>
        </p:nvSpPr>
        <p:spPr>
          <a:xfrm>
            <a:off x="1003611" y="5959271"/>
            <a:ext cx="4466736"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Secure HMWA to helmet</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P0234.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5922963" y="1776413"/>
            <a:ext cx="3221037" cy="3857625"/>
          </a:xfrm>
        </p:spPr>
      </p:pic>
      <p:sp>
        <p:nvSpPr>
          <p:cNvPr id="5" name="Content Placeholder 4"/>
          <p:cNvSpPr>
            <a:spLocks noGrp="1"/>
          </p:cNvSpPr>
          <p:nvPr>
            <p:ph sz="half" idx="4294967295"/>
          </p:nvPr>
        </p:nvSpPr>
        <p:spPr>
          <a:xfrm>
            <a:off x="0" y="1570038"/>
            <a:ext cx="4292600" cy="4341812"/>
          </a:xfrm>
        </p:spPr>
        <p:txBody>
          <a:bodyPr/>
          <a:lstStyle/>
          <a:p>
            <a:r>
              <a:rPr lang="en-US" sz="2400" dirty="0" smtClean="0"/>
              <a:t>Fold excess cable into “S”.</a:t>
            </a:r>
          </a:p>
          <a:p>
            <a:r>
              <a:rPr lang="en-US" sz="2400" dirty="0" smtClean="0"/>
              <a:t>Check that the pads in the helmet cover the cable.</a:t>
            </a:r>
          </a:p>
          <a:p>
            <a:r>
              <a:rPr lang="en-US" sz="2400" dirty="0" smtClean="0"/>
              <a:t>The pads should be placed to protect the head from contact with the HMWA hooks.</a:t>
            </a:r>
          </a:p>
          <a:p>
            <a:r>
              <a:rPr lang="en-US" sz="2400" dirty="0" smtClean="0"/>
              <a:t>Always check that the HMWA is tight before use.</a:t>
            </a:r>
            <a:endParaRPr lang="en-US" sz="2400" dirty="0"/>
          </a:p>
        </p:txBody>
      </p:sp>
      <p:sp>
        <p:nvSpPr>
          <p:cNvPr id="4" name="Text Box 4"/>
          <p:cNvSpPr txBox="1">
            <a:spLocks noChangeArrowheads="1"/>
          </p:cNvSpPr>
          <p:nvPr/>
        </p:nvSpPr>
        <p:spPr bwMode="auto">
          <a:xfrm>
            <a:off x="0" y="907449"/>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WIRING ASSEMBLY (HMWA)</a:t>
            </a:r>
            <a:endParaRPr lang="en-US" sz="2800" b="1" dirty="0">
              <a:latin typeface="Arial" charset="0"/>
            </a:endParaRPr>
          </a:p>
        </p:txBody>
      </p:sp>
      <p:sp>
        <p:nvSpPr>
          <p:cNvPr id="6" name="Title 2"/>
          <p:cNvSpPr txBox="1">
            <a:spLocks/>
          </p:cNvSpPr>
          <p:nvPr/>
        </p:nvSpPr>
        <p:spPr bwMode="auto">
          <a:xfrm>
            <a:off x="977462" y="238541"/>
            <a:ext cx="7141779"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7" name="TextBox 6"/>
          <p:cNvSpPr txBox="1"/>
          <p:nvPr/>
        </p:nvSpPr>
        <p:spPr>
          <a:xfrm>
            <a:off x="1003611" y="5754027"/>
            <a:ext cx="6022803"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Fold excess cable and replace pads</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4DEFF7A2-DEA7-44C9-AA2B-95E5664F43E9}" type="slidenum">
              <a:rPr lang="en-US"/>
              <a:pPr>
                <a:defRPr/>
              </a:pPr>
              <a:t>5</a:t>
            </a:fld>
            <a:endParaRPr lang="en-US"/>
          </a:p>
        </p:txBody>
      </p:sp>
      <p:sp>
        <p:nvSpPr>
          <p:cNvPr id="26627" name="Rectangle 2"/>
          <p:cNvSpPr>
            <a:spLocks noGrp="1" noChangeArrowheads="1"/>
          </p:cNvSpPr>
          <p:nvPr>
            <p:ph type="body" idx="4294967295"/>
          </p:nvPr>
        </p:nvSpPr>
        <p:spPr>
          <a:xfrm>
            <a:off x="658813" y="1336675"/>
            <a:ext cx="8485187" cy="4437063"/>
          </a:xfrm>
        </p:spPr>
        <p:txBody>
          <a:bodyPr lIns="91430" tIns="45716" rIns="91430" bIns="45716"/>
          <a:lstStyle/>
          <a:p>
            <a:pPr marL="1660525" indent="-1660525" eaLnBrk="1" hangingPunct="1">
              <a:buFontTx/>
              <a:buNone/>
              <a:tabLst>
                <a:tab pos="1660525" algn="l"/>
              </a:tabLst>
            </a:pPr>
            <a:r>
              <a:rPr lang="en-US" sz="2000" smtClean="0"/>
              <a:t>ACTION: 	Discuss basic concepts of Fused Operation. </a:t>
            </a:r>
          </a:p>
          <a:p>
            <a:pPr marL="1660525" indent="-1660525" eaLnBrk="1" hangingPunct="1">
              <a:buFontTx/>
              <a:buNone/>
              <a:tabLst>
                <a:tab pos="1660525" algn="l"/>
              </a:tabLst>
            </a:pPr>
            <a:endParaRPr lang="en-US" sz="2000" smtClean="0"/>
          </a:p>
          <a:p>
            <a:pPr marL="1660525" indent="-1660525" eaLnBrk="1" hangingPunct="1">
              <a:buFontTx/>
              <a:buNone/>
              <a:tabLst>
                <a:tab pos="1660525" algn="l"/>
              </a:tabLst>
            </a:pPr>
            <a:r>
              <a:rPr lang="en-US" sz="2000" smtClean="0"/>
              <a:t>CONDITION:  Given student handout(s) and taught in a classroom          environment.</a:t>
            </a:r>
          </a:p>
          <a:p>
            <a:pPr marL="1660525" indent="-1660525" eaLnBrk="1" hangingPunct="1">
              <a:buFontTx/>
              <a:buNone/>
              <a:tabLst>
                <a:tab pos="1660525" algn="l"/>
              </a:tabLst>
            </a:pPr>
            <a:endParaRPr lang="en-US" sz="2000" smtClean="0"/>
          </a:p>
          <a:p>
            <a:pPr marL="1660525" indent="-1660525" eaLnBrk="1" hangingPunct="1">
              <a:buFontTx/>
              <a:buNone/>
              <a:tabLst>
                <a:tab pos="1660525" algn="l"/>
              </a:tabLst>
            </a:pPr>
            <a:r>
              <a:rPr lang="en-US" sz="2000" smtClean="0"/>
              <a:t>STANDARD:   In accordance with the lesson materials, students will demonstrate a basic understanding of the principles of combining thermal and image intensifier imaging which influence image optimization for target detection and recognition.</a:t>
            </a:r>
          </a:p>
        </p:txBody>
      </p:sp>
      <p:sp>
        <p:nvSpPr>
          <p:cNvPr id="2" name="Rectangle 1"/>
          <p:cNvSpPr/>
          <p:nvPr/>
        </p:nvSpPr>
        <p:spPr>
          <a:xfrm>
            <a:off x="858838" y="165100"/>
            <a:ext cx="7329487" cy="458788"/>
          </a:xfrm>
          <a:prstGeom prst="rect">
            <a:avLst/>
          </a:prstGeom>
          <a:solidFill>
            <a:schemeClr val="bg1">
              <a:lumMod val="75000"/>
            </a:schemeClr>
          </a:solidFill>
        </p:spPr>
        <p:txBody>
          <a:bodyPr>
            <a:spAutoFit/>
          </a:bodyPr>
          <a:lstStyle/>
          <a:p>
            <a:pPr algn="ctr" eaLnBrk="0" hangingPunct="0">
              <a:lnSpc>
                <a:spcPct val="85000"/>
              </a:lnSpc>
              <a:defRPr/>
            </a:pPr>
            <a:r>
              <a:rPr lang="en-US" sz="2800" kern="0" dirty="0" smtClean="0">
                <a:solidFill>
                  <a:srgbClr val="000000"/>
                </a:solidFill>
                <a:cs typeface="Arial" pitchFamily="34" charset="0"/>
              </a:rPr>
              <a:t>ELO A </a:t>
            </a:r>
            <a:r>
              <a:rPr lang="en-US" sz="2800" kern="0" dirty="0">
                <a:solidFill>
                  <a:srgbClr val="000000"/>
                </a:solidFill>
                <a:cs typeface="Arial" pitchFamily="34" charset="0"/>
              </a:rPr>
              <a:t>Fused Operation</a:t>
            </a:r>
          </a:p>
        </p:txBody>
      </p:sp>
    </p:spTree>
    <p:extLst>
      <p:ext uri="{BB962C8B-B14F-4D97-AF65-F5344CB8AC3E}">
        <p14:creationId xmlns:p14="http://schemas.microsoft.com/office/powerpoint/2010/main" xmlns="" val="4139603837"/>
      </p:ext>
    </p:extLst>
  </p:cSld>
  <p:clrMapOvr>
    <a:masterClrMapping/>
  </p:clrMapOvr>
  <p:transition spd="slow"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P9757.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5106988" y="1765300"/>
            <a:ext cx="4037012" cy="3687763"/>
          </a:xfrm>
        </p:spPr>
      </p:pic>
      <p:sp>
        <p:nvSpPr>
          <p:cNvPr id="5" name="Content Placeholder 4"/>
          <p:cNvSpPr>
            <a:spLocks noGrp="1"/>
          </p:cNvSpPr>
          <p:nvPr>
            <p:ph sz="half" idx="4294967295"/>
          </p:nvPr>
        </p:nvSpPr>
        <p:spPr>
          <a:xfrm>
            <a:off x="0" y="1736725"/>
            <a:ext cx="4037013" cy="4341813"/>
          </a:xfrm>
        </p:spPr>
        <p:txBody>
          <a:bodyPr/>
          <a:lstStyle/>
          <a:p>
            <a:r>
              <a:rPr lang="en-US" sz="2800" dirty="0" smtClean="0"/>
              <a:t>Place the battery pack hotshoe receiver over HMWA hotshoe as shown.  </a:t>
            </a:r>
          </a:p>
          <a:p>
            <a:r>
              <a:rPr lang="en-US" sz="2800" dirty="0" smtClean="0"/>
              <a:t>Rotate forward until it locks in place.</a:t>
            </a:r>
          </a:p>
          <a:p>
            <a:r>
              <a:rPr lang="en-US" sz="2800" dirty="0" smtClean="0"/>
              <a:t>Gently pull to ensure it is locked.</a:t>
            </a:r>
          </a:p>
          <a:p>
            <a:endParaRPr lang="en-US" sz="2800" dirty="0"/>
          </a:p>
        </p:txBody>
      </p:sp>
      <p:sp>
        <p:nvSpPr>
          <p:cNvPr id="4" name="Text Box 4"/>
          <p:cNvSpPr txBox="1">
            <a:spLocks noChangeArrowheads="1"/>
          </p:cNvSpPr>
          <p:nvPr/>
        </p:nvSpPr>
        <p:spPr bwMode="auto">
          <a:xfrm>
            <a:off x="0" y="907449"/>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BATTERY PACK TO HELMET</a:t>
            </a:r>
            <a:endParaRPr lang="en-US" sz="2800" b="1" dirty="0">
              <a:latin typeface="Arial" charset="0"/>
            </a:endParaRPr>
          </a:p>
        </p:txBody>
      </p:sp>
      <p:sp>
        <p:nvSpPr>
          <p:cNvPr id="9" name="Title 2"/>
          <p:cNvSpPr txBox="1">
            <a:spLocks/>
          </p:cNvSpPr>
          <p:nvPr/>
        </p:nvSpPr>
        <p:spPr bwMode="auto">
          <a:xfrm>
            <a:off x="993228" y="238541"/>
            <a:ext cx="7126013"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6" name="TextBox 5"/>
          <p:cNvSpPr txBox="1"/>
          <p:nvPr/>
        </p:nvSpPr>
        <p:spPr>
          <a:xfrm>
            <a:off x="1003611" y="5754027"/>
            <a:ext cx="5235536"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Secure battery pack to HMWA</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IMGP0173.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55652" y="1332690"/>
            <a:ext cx="3763115" cy="4669276"/>
          </a:xfrm>
          <a:prstGeom prst="rect">
            <a:avLst/>
          </a:prstGeom>
        </p:spPr>
      </p:pic>
      <p:sp>
        <p:nvSpPr>
          <p:cNvPr id="5" name="Content Placeholder 4"/>
          <p:cNvSpPr>
            <a:spLocks noGrp="1"/>
          </p:cNvSpPr>
          <p:nvPr>
            <p:ph sz="half" idx="4294967295"/>
          </p:nvPr>
        </p:nvSpPr>
        <p:spPr>
          <a:xfrm>
            <a:off x="0" y="1736725"/>
            <a:ext cx="3014663" cy="4341813"/>
          </a:xfrm>
        </p:spPr>
        <p:txBody>
          <a:bodyPr/>
          <a:lstStyle/>
          <a:p>
            <a:pPr>
              <a:buNone/>
            </a:pPr>
            <a:r>
              <a:rPr lang="en-US" sz="2800" dirty="0" smtClean="0"/>
              <a:t>Helmet Release Button</a:t>
            </a:r>
          </a:p>
          <a:p>
            <a:pPr>
              <a:buNone/>
            </a:pPr>
            <a:r>
              <a:rPr lang="en-US" sz="2800" dirty="0" smtClean="0"/>
              <a:t>Imaging System Release</a:t>
            </a:r>
          </a:p>
          <a:p>
            <a:pPr>
              <a:buNone/>
            </a:pPr>
            <a:r>
              <a:rPr lang="en-US" sz="2800" dirty="0" smtClean="0"/>
              <a:t>Interpupillary Adjustment (IPA)</a:t>
            </a:r>
            <a:endParaRPr lang="en-US" sz="2800" dirty="0"/>
          </a:p>
        </p:txBody>
      </p:sp>
      <p:sp>
        <p:nvSpPr>
          <p:cNvPr id="4" name="Text Box 4"/>
          <p:cNvSpPr txBox="1">
            <a:spLocks noChangeArrowheads="1"/>
          </p:cNvSpPr>
          <p:nvPr/>
        </p:nvSpPr>
        <p:spPr bwMode="auto">
          <a:xfrm>
            <a:off x="0" y="906680"/>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(RHINO)</a:t>
            </a:r>
            <a:endParaRPr lang="en-US" sz="2800" b="1" dirty="0">
              <a:latin typeface="Arial" charset="0"/>
            </a:endParaRPr>
          </a:p>
        </p:txBody>
      </p:sp>
      <p:sp>
        <p:nvSpPr>
          <p:cNvPr id="10" name="TextBox 9"/>
          <p:cNvSpPr txBox="1"/>
          <p:nvPr/>
        </p:nvSpPr>
        <p:spPr>
          <a:xfrm>
            <a:off x="6520722" y="1603948"/>
            <a:ext cx="2248525" cy="4770537"/>
          </a:xfrm>
          <a:prstGeom prst="rect">
            <a:avLst/>
          </a:prstGeom>
          <a:noFill/>
        </p:spPr>
        <p:txBody>
          <a:bodyPr wrap="square" rtlCol="0">
            <a:spAutoFit/>
          </a:bodyPr>
          <a:lstStyle/>
          <a:p>
            <a:r>
              <a:rPr lang="en-US" sz="2800" dirty="0" smtClean="0"/>
              <a:t>Vertical Adjust Knob</a:t>
            </a:r>
          </a:p>
          <a:p>
            <a:endParaRPr lang="en-US" sz="2800" dirty="0" smtClean="0"/>
          </a:p>
          <a:p>
            <a:r>
              <a:rPr lang="en-US" sz="2800" dirty="0" smtClean="0"/>
              <a:t>Tilt</a:t>
            </a:r>
          </a:p>
          <a:p>
            <a:endParaRPr lang="en-US" sz="2800" dirty="0" smtClean="0"/>
          </a:p>
          <a:p>
            <a:r>
              <a:rPr lang="en-US" sz="2800" dirty="0" smtClean="0"/>
              <a:t>Fore &amp; Aft Adjust</a:t>
            </a:r>
          </a:p>
          <a:p>
            <a:endParaRPr lang="en-US" sz="2800" dirty="0" smtClean="0"/>
          </a:p>
          <a:p>
            <a:r>
              <a:rPr lang="en-US" sz="2800" dirty="0" smtClean="0"/>
              <a:t>Eye Shift Lock Nut</a:t>
            </a:r>
          </a:p>
          <a:p>
            <a:endParaRPr lang="en-US" dirty="0"/>
          </a:p>
        </p:txBody>
      </p:sp>
      <p:cxnSp>
        <p:nvCxnSpPr>
          <p:cNvPr id="13" name="Straight Arrow Connector 12"/>
          <p:cNvCxnSpPr/>
          <p:nvPr/>
        </p:nvCxnSpPr>
        <p:spPr bwMode="auto">
          <a:xfrm>
            <a:off x="2020530" y="2300749"/>
            <a:ext cx="1889991" cy="65646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rot="16200000" flipH="1">
            <a:off x="2030195" y="3439271"/>
            <a:ext cx="1255012" cy="98046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a:off x="1710267" y="4639733"/>
            <a:ext cx="1879240" cy="535383"/>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6" name="Straight Arrow Connector 25"/>
          <p:cNvCxnSpPr/>
          <p:nvPr/>
        </p:nvCxnSpPr>
        <p:spPr bwMode="auto">
          <a:xfrm rot="10800000">
            <a:off x="5321030" y="1838528"/>
            <a:ext cx="1199695" cy="38001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rot="10800000" flipV="1">
            <a:off x="5655281" y="3190673"/>
            <a:ext cx="901163" cy="13236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rot="10800000">
            <a:off x="4153714" y="4153711"/>
            <a:ext cx="2456951" cy="86799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6" name="Straight Arrow Connector 35"/>
          <p:cNvCxnSpPr/>
          <p:nvPr/>
        </p:nvCxnSpPr>
        <p:spPr bwMode="auto">
          <a:xfrm rot="10800000" flipV="1">
            <a:off x="5593405" y="3912433"/>
            <a:ext cx="987279" cy="19263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4" name="TextBox 13"/>
          <p:cNvSpPr txBox="1"/>
          <p:nvPr/>
        </p:nvSpPr>
        <p:spPr>
          <a:xfrm>
            <a:off x="4240532" y="5314951"/>
            <a:ext cx="2126401" cy="954107"/>
          </a:xfrm>
          <a:prstGeom prst="rect">
            <a:avLst/>
          </a:prstGeom>
          <a:noFill/>
        </p:spPr>
        <p:txBody>
          <a:bodyPr wrap="square" rtlCol="0">
            <a:spAutoFit/>
          </a:bodyPr>
          <a:lstStyle/>
          <a:p>
            <a:r>
              <a:rPr lang="en-US" sz="2800" dirty="0" smtClean="0"/>
              <a:t>Triangular Monorail</a:t>
            </a:r>
            <a:endParaRPr lang="en-US" sz="2800" dirty="0"/>
          </a:p>
        </p:txBody>
      </p:sp>
      <p:cxnSp>
        <p:nvCxnSpPr>
          <p:cNvPr id="15" name="Straight Arrow Connector 14"/>
          <p:cNvCxnSpPr/>
          <p:nvPr/>
        </p:nvCxnSpPr>
        <p:spPr bwMode="auto">
          <a:xfrm flipH="1" flipV="1">
            <a:off x="4785684" y="4600372"/>
            <a:ext cx="129216" cy="71457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1" name="Title 2"/>
          <p:cNvSpPr txBox="1">
            <a:spLocks/>
          </p:cNvSpPr>
          <p:nvPr/>
        </p:nvSpPr>
        <p:spPr bwMode="auto">
          <a:xfrm>
            <a:off x="961697" y="238541"/>
            <a:ext cx="7204842"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4338714" y="3530462"/>
            <a:ext cx="2656358" cy="2366346"/>
            <a:chOff x="4640094" y="3776696"/>
            <a:chExt cx="2656359" cy="2366346"/>
          </a:xfrm>
        </p:grpSpPr>
        <p:pic>
          <p:nvPicPr>
            <p:cNvPr id="27" name="Picture 26" descr="IMGP0180.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40094" y="3776696"/>
              <a:ext cx="2003897" cy="2196086"/>
            </a:xfrm>
            <a:prstGeom prst="rect">
              <a:avLst/>
            </a:prstGeom>
          </p:spPr>
        </p:pic>
        <p:sp>
          <p:nvSpPr>
            <p:cNvPr id="28" name="TextBox 27"/>
            <p:cNvSpPr txBox="1"/>
            <p:nvPr/>
          </p:nvSpPr>
          <p:spPr>
            <a:xfrm>
              <a:off x="4931502" y="5681377"/>
              <a:ext cx="904672" cy="461665"/>
            </a:xfrm>
            <a:prstGeom prst="rect">
              <a:avLst/>
            </a:prstGeom>
            <a:noFill/>
          </p:spPr>
          <p:txBody>
            <a:bodyPr wrap="square" rtlCol="0">
              <a:spAutoFit/>
            </a:bodyPr>
            <a:lstStyle/>
            <a:p>
              <a:r>
                <a:rPr lang="en-US" dirty="0" smtClean="0"/>
                <a:t>Right </a:t>
              </a:r>
              <a:endParaRPr lang="en-US" dirty="0"/>
            </a:p>
          </p:txBody>
        </p:sp>
        <p:sp>
          <p:nvSpPr>
            <p:cNvPr id="29" name="TextBox 28"/>
            <p:cNvSpPr txBox="1"/>
            <p:nvPr/>
          </p:nvSpPr>
          <p:spPr>
            <a:xfrm>
              <a:off x="6513866" y="5667984"/>
              <a:ext cx="782587" cy="461665"/>
            </a:xfrm>
            <a:prstGeom prst="rect">
              <a:avLst/>
            </a:prstGeom>
            <a:noFill/>
          </p:spPr>
          <p:txBody>
            <a:bodyPr wrap="none" rtlCol="0">
              <a:spAutoFit/>
            </a:bodyPr>
            <a:lstStyle/>
            <a:p>
              <a:r>
                <a:rPr lang="en-US" dirty="0" smtClean="0"/>
                <a:t>Left </a:t>
              </a:r>
              <a:endParaRPr lang="en-US" dirty="0"/>
            </a:p>
          </p:txBody>
        </p:sp>
      </p:grpSp>
      <p:sp>
        <p:nvSpPr>
          <p:cNvPr id="5" name="Content Placeholder 4"/>
          <p:cNvSpPr>
            <a:spLocks noGrp="1"/>
          </p:cNvSpPr>
          <p:nvPr>
            <p:ph sz="half" idx="4294967295"/>
          </p:nvPr>
        </p:nvSpPr>
        <p:spPr>
          <a:xfrm>
            <a:off x="0" y="1470025"/>
            <a:ext cx="3948113" cy="4579938"/>
          </a:xfrm>
        </p:spPr>
        <p:txBody>
          <a:bodyPr/>
          <a:lstStyle/>
          <a:p>
            <a:r>
              <a:rPr lang="en-US" sz="2000" dirty="0" smtClean="0"/>
              <a:t>After removing the Rhino from the carrying case you can unfold it by pulling and turning the triangular monorail.</a:t>
            </a:r>
          </a:p>
          <a:p>
            <a:endParaRPr lang="en-US" sz="2000" dirty="0" smtClean="0"/>
          </a:p>
          <a:p>
            <a:r>
              <a:rPr lang="en-US" sz="2000" dirty="0" smtClean="0"/>
              <a:t>Select right or left eye by</a:t>
            </a:r>
          </a:p>
          <a:p>
            <a:pPr lvl="1"/>
            <a:r>
              <a:rPr lang="en-US" sz="1800" dirty="0" smtClean="0"/>
              <a:t>Push the Fore &amp; Aft adjust lever to move the carriage to the end of the rail.</a:t>
            </a:r>
          </a:p>
          <a:p>
            <a:pPr lvl="1"/>
            <a:r>
              <a:rPr lang="en-US" sz="1800" dirty="0" smtClean="0"/>
              <a:t>Loosen the Eye Shift Lock Nut.</a:t>
            </a:r>
          </a:p>
          <a:p>
            <a:pPr lvl="1"/>
            <a:r>
              <a:rPr lang="en-US" sz="1800" dirty="0" smtClean="0"/>
              <a:t>Pull the Swing Arm out and away from the Triangular Monorail.</a:t>
            </a:r>
          </a:p>
          <a:p>
            <a:pPr lvl="1"/>
            <a:r>
              <a:rPr lang="en-US" sz="1800" dirty="0" smtClean="0"/>
              <a:t>Rotate to the preferred side.</a:t>
            </a:r>
          </a:p>
          <a:p>
            <a:pPr lvl="1"/>
            <a:r>
              <a:rPr lang="en-US" sz="1800" dirty="0" smtClean="0"/>
              <a:t>Tighten the Eye Shift Lock Nut.</a:t>
            </a:r>
            <a:endParaRPr lang="en-US" sz="1800" dirty="0"/>
          </a:p>
        </p:txBody>
      </p:sp>
      <p:sp>
        <p:nvSpPr>
          <p:cNvPr id="4" name="Text Box 4"/>
          <p:cNvSpPr txBox="1">
            <a:spLocks noChangeArrowheads="1"/>
          </p:cNvSpPr>
          <p:nvPr/>
        </p:nvSpPr>
        <p:spPr bwMode="auto">
          <a:xfrm>
            <a:off x="0" y="900307"/>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(RHINO)</a:t>
            </a:r>
            <a:endParaRPr lang="en-US" sz="2800" b="1" dirty="0">
              <a:latin typeface="Arial" charset="0"/>
            </a:endParaRPr>
          </a:p>
        </p:txBody>
      </p:sp>
      <p:pic>
        <p:nvPicPr>
          <p:cNvPr id="12" name="Picture 11" descr="IMGP0153.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rot="16017721">
            <a:off x="6118699" y="1498058"/>
            <a:ext cx="2402869" cy="2431917"/>
          </a:xfrm>
          <a:prstGeom prst="rect">
            <a:avLst/>
          </a:prstGeom>
        </p:spPr>
      </p:pic>
      <p:sp>
        <p:nvSpPr>
          <p:cNvPr id="15" name="Circular Arrow 14"/>
          <p:cNvSpPr/>
          <p:nvPr/>
        </p:nvSpPr>
        <p:spPr bwMode="auto">
          <a:xfrm rot="5879572">
            <a:off x="7412475" y="1499056"/>
            <a:ext cx="978408" cy="742950"/>
          </a:xfrm>
          <a:prstGeom prst="circularArrow">
            <a:avLst/>
          </a:prstGeom>
          <a:noFill/>
          <a:ln w="38100" algn="ctr">
            <a:solidFill>
              <a:srgbClr val="00FF00"/>
            </a:solidFill>
            <a:miter lim="800000"/>
            <a:headEnd/>
            <a:tailEnd/>
          </a:ln>
        </p:spPr>
        <p:txBody>
          <a:bodyPr wrap="square" rtlCol="0" anchor="ctr">
            <a:spAutoFit/>
          </a:bodyPr>
          <a:lstStyle/>
          <a:p>
            <a:pPr algn="ctr"/>
            <a:endParaRPr lang="en-US" dirty="0"/>
          </a:p>
        </p:txBody>
      </p:sp>
      <p:sp>
        <p:nvSpPr>
          <p:cNvPr id="16" name="Up Arrow 15"/>
          <p:cNvSpPr/>
          <p:nvPr/>
        </p:nvSpPr>
        <p:spPr bwMode="auto">
          <a:xfrm rot="14632002">
            <a:off x="6167336" y="1824657"/>
            <a:ext cx="484632" cy="582216"/>
          </a:xfrm>
          <a:prstGeom prst="upArrow">
            <a:avLst/>
          </a:prstGeom>
          <a:noFill/>
          <a:ln w="38100" algn="ctr">
            <a:solidFill>
              <a:srgbClr val="00FF00"/>
            </a:solidFill>
            <a:miter lim="800000"/>
            <a:headEnd/>
            <a:tailEnd/>
          </a:ln>
        </p:spPr>
        <p:txBody>
          <a:bodyPr wrap="square" rtlCol="0" anchor="ctr">
            <a:spAutoFit/>
          </a:bodyPr>
          <a:lstStyle/>
          <a:p>
            <a:pPr algn="ctr"/>
            <a:endParaRPr lang="en-US" dirty="0"/>
          </a:p>
        </p:txBody>
      </p:sp>
      <p:sp>
        <p:nvSpPr>
          <p:cNvPr id="18" name="TextBox 17"/>
          <p:cNvSpPr txBox="1"/>
          <p:nvPr/>
        </p:nvSpPr>
        <p:spPr>
          <a:xfrm>
            <a:off x="6634266" y="4133943"/>
            <a:ext cx="2509735" cy="1523494"/>
          </a:xfrm>
          <a:prstGeom prst="rect">
            <a:avLst/>
          </a:prstGeom>
          <a:noFill/>
        </p:spPr>
        <p:txBody>
          <a:bodyPr wrap="square" rtlCol="0">
            <a:spAutoFit/>
          </a:bodyPr>
          <a:lstStyle/>
          <a:p>
            <a:r>
              <a:rPr lang="en-US" sz="1800" dirty="0" smtClean="0"/>
              <a:t>Fore &amp; Aft Adjustment</a:t>
            </a:r>
          </a:p>
          <a:p>
            <a:endParaRPr lang="en-US" sz="1800" dirty="0" smtClean="0"/>
          </a:p>
          <a:p>
            <a:r>
              <a:rPr lang="en-US" sz="1800" dirty="0" smtClean="0"/>
              <a:t>Eye Shift Lock Nut</a:t>
            </a:r>
          </a:p>
          <a:p>
            <a:endParaRPr lang="en-US" sz="1800" dirty="0" smtClean="0"/>
          </a:p>
          <a:p>
            <a:r>
              <a:rPr lang="en-US" sz="1800" dirty="0" smtClean="0"/>
              <a:t>Swing Arm</a:t>
            </a:r>
            <a:endParaRPr lang="en-US" sz="1800" dirty="0"/>
          </a:p>
        </p:txBody>
      </p:sp>
      <p:cxnSp>
        <p:nvCxnSpPr>
          <p:cNvPr id="23" name="Straight Arrow Connector 22"/>
          <p:cNvCxnSpPr/>
          <p:nvPr/>
        </p:nvCxnSpPr>
        <p:spPr bwMode="auto">
          <a:xfrm flipH="1">
            <a:off x="5784574" y="4372428"/>
            <a:ext cx="838711" cy="40547"/>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flipH="1" flipV="1">
            <a:off x="6162262" y="5367131"/>
            <a:ext cx="421796" cy="6373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flipH="1" flipV="1">
            <a:off x="5923722" y="4810540"/>
            <a:ext cx="690775" cy="126199"/>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22" name="Title 2"/>
          <p:cNvSpPr txBox="1">
            <a:spLocks/>
          </p:cNvSpPr>
          <p:nvPr/>
        </p:nvSpPr>
        <p:spPr bwMode="auto">
          <a:xfrm>
            <a:off x="945930" y="238541"/>
            <a:ext cx="7189077"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7" name="Left-Right Arrow 16"/>
          <p:cNvSpPr/>
          <p:nvPr/>
        </p:nvSpPr>
        <p:spPr bwMode="auto">
          <a:xfrm>
            <a:off x="5530567" y="5540216"/>
            <a:ext cx="640080" cy="274320"/>
          </a:xfrm>
          <a:prstGeom prst="leftRightArrow">
            <a:avLst>
              <a:gd name="adj1" fmla="val 21899"/>
              <a:gd name="adj2" fmla="val 54014"/>
            </a:avLst>
          </a:prstGeom>
          <a:noFill/>
          <a:ln w="38100" algn="ctr">
            <a:solidFill>
              <a:srgbClr val="000000"/>
            </a:solidFill>
            <a:miter lim="800000"/>
            <a:headEnd/>
            <a:tailEnd/>
          </a:ln>
        </p:spPr>
        <p:txBody>
          <a:bodyPr wrap="square" rtlCol="0" anchor="ctr">
            <a:spAutoFit/>
          </a:bodyPr>
          <a:lstStyle/>
          <a:p>
            <a:pPr algn="ctr"/>
            <a:endParaRPr lang="en-US" dirty="0"/>
          </a:p>
        </p:txBody>
      </p:sp>
      <p:sp>
        <p:nvSpPr>
          <p:cNvPr id="19" name="TextBox 18"/>
          <p:cNvSpPr txBox="1"/>
          <p:nvPr/>
        </p:nvSpPr>
        <p:spPr>
          <a:xfrm>
            <a:off x="1899425" y="5891539"/>
            <a:ext cx="6176691"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Unfold rhino and select preferred eye</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2000"/>
                                        <p:tgtEl>
                                          <p:spTgt spid="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20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P9711.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4927600" y="1514475"/>
            <a:ext cx="4216400" cy="3932238"/>
          </a:xfrm>
        </p:spPr>
      </p:pic>
      <p:sp>
        <p:nvSpPr>
          <p:cNvPr id="5" name="Content Placeholder 4"/>
          <p:cNvSpPr>
            <a:spLocks noGrp="1"/>
          </p:cNvSpPr>
          <p:nvPr>
            <p:ph sz="half" idx="4294967295"/>
          </p:nvPr>
        </p:nvSpPr>
        <p:spPr>
          <a:xfrm>
            <a:off x="0" y="1449388"/>
            <a:ext cx="3775075" cy="4589462"/>
          </a:xfrm>
        </p:spPr>
        <p:txBody>
          <a:bodyPr/>
          <a:lstStyle/>
          <a:p>
            <a:r>
              <a:rPr lang="en-US" sz="2400" dirty="0" smtClean="0"/>
              <a:t>Place the top edge of the helmet mount under the “keeper” on the Helmet Mount Bracket.</a:t>
            </a:r>
          </a:p>
          <a:p>
            <a:r>
              <a:rPr lang="en-US" sz="2400" dirty="0" smtClean="0"/>
              <a:t>Rotate the bottoms together till you hear the latch engage.</a:t>
            </a:r>
          </a:p>
          <a:p>
            <a:r>
              <a:rPr lang="en-US" sz="2400" dirty="0" smtClean="0"/>
              <a:t>Gently pull to ensure it is locked in place.</a:t>
            </a:r>
            <a:endParaRPr lang="en-US" sz="2400" dirty="0"/>
          </a:p>
        </p:txBody>
      </p:sp>
      <p:sp>
        <p:nvSpPr>
          <p:cNvPr id="4" name="Text Box 4"/>
          <p:cNvSpPr txBox="1">
            <a:spLocks noChangeArrowheads="1"/>
          </p:cNvSpPr>
          <p:nvPr/>
        </p:nvSpPr>
        <p:spPr bwMode="auto">
          <a:xfrm>
            <a:off x="0" y="897346"/>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ASSEMBLY</a:t>
            </a:r>
            <a:endParaRPr lang="en-US" sz="2800" b="1" dirty="0">
              <a:latin typeface="Arial" charset="0"/>
            </a:endParaRPr>
          </a:p>
        </p:txBody>
      </p:sp>
      <p:sp>
        <p:nvSpPr>
          <p:cNvPr id="9" name="Title 2"/>
          <p:cNvSpPr txBox="1">
            <a:spLocks/>
          </p:cNvSpPr>
          <p:nvPr/>
        </p:nvSpPr>
        <p:spPr bwMode="auto">
          <a:xfrm>
            <a:off x="961697" y="238541"/>
            <a:ext cx="7189076"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0" name="AutoShape 8"/>
          <p:cNvSpPr>
            <a:spLocks noChangeArrowheads="1"/>
          </p:cNvSpPr>
          <p:nvPr/>
        </p:nvSpPr>
        <p:spPr bwMode="auto">
          <a:xfrm rot="13860579">
            <a:off x="7025797" y="3041869"/>
            <a:ext cx="914400" cy="182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rgbClr val="FF0000"/>
            </a:solidFill>
            <a:miter lim="800000"/>
            <a:headEnd/>
            <a:tailEnd/>
          </a:ln>
          <a:effectLst>
            <a:outerShdw dist="63500" dir="3187806" algn="ctr" rotWithShape="0">
              <a:schemeClr val="tx1">
                <a:alpha val="50000"/>
              </a:schemeClr>
            </a:outerShdw>
          </a:effectLst>
        </p:spPr>
        <p:txBody>
          <a:bodyPr wrap="square" anchor="ctr">
            <a:spAutoFit/>
          </a:bodyPr>
          <a:lstStyle/>
          <a:p>
            <a:pPr>
              <a:defRPr/>
            </a:pPr>
            <a:endParaRPr lang="en-US" dirty="0"/>
          </a:p>
        </p:txBody>
      </p:sp>
      <p:sp>
        <p:nvSpPr>
          <p:cNvPr id="8" name="TextBox 7"/>
          <p:cNvSpPr txBox="1"/>
          <p:nvPr/>
        </p:nvSpPr>
        <p:spPr>
          <a:xfrm>
            <a:off x="1003611" y="5754027"/>
            <a:ext cx="4313810"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Install rhino into HMWA</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IMGP0033.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rcRect/>
          <a:stretch>
            <a:fillRect/>
          </a:stretch>
        </p:blipFill>
        <p:spPr>
          <a:xfrm>
            <a:off x="3647465" y="1903523"/>
            <a:ext cx="3309937" cy="3549650"/>
          </a:xfrm>
        </p:spPr>
      </p:pic>
      <p:sp>
        <p:nvSpPr>
          <p:cNvPr id="5" name="Content Placeholder 4"/>
          <p:cNvSpPr>
            <a:spLocks noGrp="1"/>
          </p:cNvSpPr>
          <p:nvPr>
            <p:ph sz="half" idx="4294967295"/>
          </p:nvPr>
        </p:nvSpPr>
        <p:spPr>
          <a:xfrm>
            <a:off x="0" y="1736725"/>
            <a:ext cx="4037013" cy="4341813"/>
          </a:xfrm>
        </p:spPr>
        <p:txBody>
          <a:bodyPr/>
          <a:lstStyle/>
          <a:p>
            <a:r>
              <a:rPr lang="en-US" sz="2400" dirty="0" smtClean="0">
                <a:latin typeface="Arial" charset="0"/>
              </a:rPr>
              <a:t>Insert the front of the </a:t>
            </a:r>
            <a:r>
              <a:rPr lang="en-US" sz="2400" dirty="0" err="1" smtClean="0">
                <a:latin typeface="Arial" charset="0"/>
              </a:rPr>
              <a:t>hotshoe</a:t>
            </a:r>
            <a:r>
              <a:rPr lang="en-US" sz="2400" dirty="0" smtClean="0">
                <a:latin typeface="Arial" charset="0"/>
              </a:rPr>
              <a:t> into the mount and rotate up until the latch engages.  </a:t>
            </a:r>
          </a:p>
          <a:p>
            <a:r>
              <a:rPr lang="en-US" sz="2400" dirty="0" smtClean="0">
                <a:latin typeface="Arial" charset="0"/>
              </a:rPr>
              <a:t>Press up on the latch to ensure it is locked.</a:t>
            </a:r>
          </a:p>
          <a:p>
            <a:endParaRPr lang="en-US" dirty="0"/>
          </a:p>
        </p:txBody>
      </p:sp>
      <p:sp>
        <p:nvSpPr>
          <p:cNvPr id="4" name="Text Box 4"/>
          <p:cNvSpPr txBox="1">
            <a:spLocks noChangeArrowheads="1"/>
          </p:cNvSpPr>
          <p:nvPr/>
        </p:nvSpPr>
        <p:spPr bwMode="auto">
          <a:xfrm>
            <a:off x="0" y="906144"/>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IMAGING SYSTEM TO RHINO</a:t>
            </a:r>
            <a:endParaRPr lang="en-US" sz="2800" b="1" dirty="0">
              <a:latin typeface="Arial" charset="0"/>
            </a:endParaRPr>
          </a:p>
        </p:txBody>
      </p:sp>
      <p:grpSp>
        <p:nvGrpSpPr>
          <p:cNvPr id="2" name="Group 10"/>
          <p:cNvGrpSpPr/>
          <p:nvPr/>
        </p:nvGrpSpPr>
        <p:grpSpPr>
          <a:xfrm>
            <a:off x="7017025" y="3164759"/>
            <a:ext cx="2126975" cy="1186067"/>
            <a:chOff x="4929809" y="1520688"/>
            <a:chExt cx="2126974" cy="1186067"/>
          </a:xfrm>
        </p:grpSpPr>
        <p:pic>
          <p:nvPicPr>
            <p:cNvPr id="9" name="Picture 29"/>
            <p:cNvPicPr>
              <a:picLocks noChangeAspect="1" noChangeArrowheads="1"/>
            </p:cNvPicPr>
            <p:nvPr/>
          </p:nvPicPr>
          <p:blipFill>
            <a:blip r:embed="rId4" cstate="email">
              <a:lum bright="31000" contrast="47000"/>
              <a:extLst>
                <a:ext uri="{28A0092B-C50C-407E-A947-70E740481C1C}">
                  <a14:useLocalDpi xmlns:a14="http://schemas.microsoft.com/office/drawing/2010/main" xmlns=""/>
                </a:ext>
              </a:extLst>
            </a:blip>
            <a:srcRect/>
            <a:stretch>
              <a:fillRect/>
            </a:stretch>
          </p:blipFill>
          <p:spPr bwMode="auto">
            <a:xfrm>
              <a:off x="5029200" y="1520688"/>
              <a:ext cx="2027583" cy="1186067"/>
            </a:xfrm>
            <a:prstGeom prst="rect">
              <a:avLst/>
            </a:prstGeom>
            <a:noFill/>
            <a:ln w="9525">
              <a:noFill/>
              <a:miter lim="800000"/>
              <a:headEnd/>
              <a:tailEnd/>
            </a:ln>
          </p:spPr>
        </p:pic>
        <p:sp>
          <p:nvSpPr>
            <p:cNvPr id="10" name="Oval 9"/>
            <p:cNvSpPr/>
            <p:nvPr/>
          </p:nvSpPr>
          <p:spPr bwMode="auto">
            <a:xfrm>
              <a:off x="4929809" y="1742745"/>
              <a:ext cx="914400" cy="649188"/>
            </a:xfrm>
            <a:prstGeom prst="ellipse">
              <a:avLst/>
            </a:prstGeom>
            <a:noFill/>
            <a:ln w="38100" algn="ctr">
              <a:solidFill>
                <a:srgbClr val="00FF00"/>
              </a:solidFill>
              <a:miter lim="800000"/>
              <a:headEnd/>
              <a:tailEnd/>
            </a:ln>
          </p:spPr>
          <p:txBody>
            <a:bodyPr wrap="square" rtlCol="0" anchor="ctr">
              <a:spAutoFit/>
            </a:bodyPr>
            <a:lstStyle/>
            <a:p>
              <a:pPr algn="ctr"/>
              <a:endParaRPr lang="en-US" dirty="0"/>
            </a:p>
          </p:txBody>
        </p:sp>
      </p:grpSp>
      <p:sp>
        <p:nvSpPr>
          <p:cNvPr id="13" name="Circular Arrow 12"/>
          <p:cNvSpPr/>
          <p:nvPr/>
        </p:nvSpPr>
        <p:spPr bwMode="auto">
          <a:xfrm rot="16871014" flipV="1">
            <a:off x="5241170" y="3580115"/>
            <a:ext cx="805020" cy="742950"/>
          </a:xfrm>
          <a:prstGeom prst="circularArrow">
            <a:avLst/>
          </a:prstGeom>
          <a:solidFill>
            <a:srgbClr val="FF0000"/>
          </a:solidFill>
          <a:ln w="38100" algn="ctr">
            <a:solidFill>
              <a:srgbClr val="FF0000"/>
            </a:solidFill>
            <a:miter lim="800000"/>
            <a:headEnd/>
            <a:tailEnd/>
          </a:ln>
          <a:scene3d>
            <a:camera prst="orthographicFront">
              <a:rot lat="0" lon="0" rev="300000"/>
            </a:camera>
            <a:lightRig rig="threePt" dir="t"/>
          </a:scene3d>
        </p:spPr>
        <p:txBody>
          <a:bodyPr wrap="square" rtlCol="0" anchor="ctr">
            <a:spAutoFit/>
          </a:bodyPr>
          <a:lstStyle/>
          <a:p>
            <a:pPr algn="ctr"/>
            <a:endParaRPr lang="en-US" dirty="0">
              <a:solidFill>
                <a:srgbClr val="FF0000"/>
              </a:solidFill>
            </a:endParaRPr>
          </a:p>
        </p:txBody>
      </p:sp>
      <p:pic>
        <p:nvPicPr>
          <p:cNvPr id="12" name="Picture 23" descr="PA100942"/>
          <p:cNvPicPr>
            <a:picLocks noChangeAspect="1" noChangeArrowheads="1"/>
          </p:cNvPicPr>
          <p:nvPr/>
        </p:nvPicPr>
        <p:blipFill>
          <a:blip r:embed="rId5" cstate="email">
            <a:clrChange>
              <a:clrFrom>
                <a:srgbClr val="FDFDFD"/>
              </a:clrFrom>
              <a:clrTo>
                <a:srgbClr val="FDFDFD">
                  <a:alpha val="0"/>
                </a:srgbClr>
              </a:clrTo>
            </a:clrChange>
            <a:lum bright="-14000"/>
            <a:extLst>
              <a:ext uri="{28A0092B-C50C-407E-A947-70E740481C1C}">
                <a14:useLocalDpi xmlns:a14="http://schemas.microsoft.com/office/drawing/2010/main" xmlns=""/>
              </a:ext>
            </a:extLst>
          </a:blip>
          <a:srcRect/>
          <a:stretch>
            <a:fillRect/>
          </a:stretch>
        </p:blipFill>
        <p:spPr bwMode="auto">
          <a:xfrm rot="12354226">
            <a:off x="5400777" y="4603832"/>
            <a:ext cx="871843" cy="908169"/>
          </a:xfrm>
          <a:prstGeom prst="rect">
            <a:avLst/>
          </a:prstGeom>
          <a:noFill/>
          <a:ln w="9525">
            <a:noFill/>
            <a:miter lim="800000"/>
            <a:headEnd/>
            <a:tailEnd/>
          </a:ln>
        </p:spPr>
      </p:pic>
      <p:sp>
        <p:nvSpPr>
          <p:cNvPr id="15" name="Title 2"/>
          <p:cNvSpPr txBox="1">
            <a:spLocks/>
          </p:cNvSpPr>
          <p:nvPr/>
        </p:nvSpPr>
        <p:spPr bwMode="auto">
          <a:xfrm>
            <a:off x="914400" y="238541"/>
            <a:ext cx="7204841"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1" name="TextBox 10"/>
          <p:cNvSpPr txBox="1"/>
          <p:nvPr/>
        </p:nvSpPr>
        <p:spPr>
          <a:xfrm>
            <a:off x="2019611" y="5787893"/>
            <a:ext cx="4820550"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Install NVD system to rhino</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ptimalSight.jpg"/>
          <p:cNvPicPr>
            <a:picLocks noGrp="1" noChangeAspect="1"/>
          </p:cNvPicPr>
          <p:nvPr>
            <p:ph idx="4294967295"/>
          </p:nvPr>
        </p:nvPicPr>
        <p:blipFill>
          <a:blip r:embed="rId3" cstate="email">
            <a:extLst>
              <a:ext uri="{28A0092B-C50C-407E-A947-70E740481C1C}">
                <a14:useLocalDpi xmlns:a14="http://schemas.microsoft.com/office/drawing/2010/main" xmlns=""/>
              </a:ext>
            </a:extLst>
          </a:blip>
          <a:stretch>
            <a:fillRect/>
          </a:stretch>
        </p:blipFill>
        <p:spPr>
          <a:xfrm>
            <a:off x="0" y="1463675"/>
            <a:ext cx="5668963" cy="4848225"/>
          </a:xfrm>
        </p:spPr>
      </p:pic>
      <p:sp>
        <p:nvSpPr>
          <p:cNvPr id="4" name="Text Box 4"/>
          <p:cNvSpPr txBox="1">
            <a:spLocks noChangeArrowheads="1"/>
          </p:cNvSpPr>
          <p:nvPr/>
        </p:nvSpPr>
        <p:spPr bwMode="auto">
          <a:xfrm>
            <a:off x="0" y="846511"/>
            <a:ext cx="9144000" cy="584775"/>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3200" b="1" dirty="0" smtClean="0">
                <a:latin typeface="Arial" charset="0"/>
              </a:rPr>
              <a:t>CHECK YOUR EYE POSITION</a:t>
            </a:r>
            <a:endParaRPr lang="en-US" sz="3200" b="1" dirty="0">
              <a:latin typeface="Arial" charset="0"/>
            </a:endParaRPr>
          </a:p>
        </p:txBody>
      </p:sp>
      <p:sp>
        <p:nvSpPr>
          <p:cNvPr id="5" name="TextBox 4"/>
          <p:cNvSpPr txBox="1"/>
          <p:nvPr/>
        </p:nvSpPr>
        <p:spPr>
          <a:xfrm>
            <a:off x="2713704" y="6457890"/>
            <a:ext cx="6105833" cy="400110"/>
          </a:xfrm>
          <a:prstGeom prst="rect">
            <a:avLst/>
          </a:prstGeom>
          <a:noFill/>
        </p:spPr>
        <p:txBody>
          <a:bodyPr wrap="square" rtlCol="0">
            <a:spAutoFit/>
          </a:bodyPr>
          <a:lstStyle/>
          <a:p>
            <a:r>
              <a:rPr lang="en-US" sz="2000" dirty="0" smtClean="0"/>
              <a:t>From WP 0014 Operator TM</a:t>
            </a:r>
            <a:endParaRPr lang="en-US" sz="2000" dirty="0"/>
          </a:p>
        </p:txBody>
      </p:sp>
      <p:sp>
        <p:nvSpPr>
          <p:cNvPr id="6" name="Title 2"/>
          <p:cNvSpPr txBox="1">
            <a:spLocks/>
          </p:cNvSpPr>
          <p:nvPr/>
        </p:nvSpPr>
        <p:spPr bwMode="auto">
          <a:xfrm>
            <a:off x="914400" y="238541"/>
            <a:ext cx="7283669"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P9781.JPG"/>
          <p:cNvPicPr preferRelativeResize="0">
            <a:picLocks noGrp="1" noChangeAspect="1"/>
          </p:cNvPicPr>
          <p:nvPr>
            <p:ph sz="half" idx="4294967295"/>
          </p:nvPr>
        </p:nvPicPr>
        <p:blipFill>
          <a:blip r:embed="rId3" cstate="email">
            <a:extLst>
              <a:ext uri="{28A0092B-C50C-407E-A947-70E740481C1C}">
                <a14:useLocalDpi xmlns:a14="http://schemas.microsoft.com/office/drawing/2010/main" xmlns=""/>
              </a:ext>
            </a:extLst>
          </a:blip>
          <a:srcRect l="9936"/>
          <a:stretch>
            <a:fillRect/>
          </a:stretch>
        </p:blipFill>
        <p:spPr>
          <a:xfrm>
            <a:off x="47298" y="1337438"/>
            <a:ext cx="4430109" cy="4754563"/>
          </a:xfrm>
        </p:spPr>
      </p:pic>
      <p:sp>
        <p:nvSpPr>
          <p:cNvPr id="4" name="Text Box 4"/>
          <p:cNvSpPr txBox="1">
            <a:spLocks noChangeArrowheads="1"/>
          </p:cNvSpPr>
          <p:nvPr/>
        </p:nvSpPr>
        <p:spPr bwMode="auto">
          <a:xfrm>
            <a:off x="0" y="906145"/>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ALIGN TO YOUR EYE</a:t>
            </a:r>
            <a:endParaRPr lang="en-US" sz="2800" b="1" dirty="0">
              <a:latin typeface="Arial" charset="0"/>
            </a:endParaRPr>
          </a:p>
        </p:txBody>
      </p:sp>
      <p:sp>
        <p:nvSpPr>
          <p:cNvPr id="11" name="TextBox 10"/>
          <p:cNvSpPr txBox="1"/>
          <p:nvPr/>
        </p:nvSpPr>
        <p:spPr>
          <a:xfrm>
            <a:off x="4975602" y="1790200"/>
            <a:ext cx="4168398" cy="2677656"/>
          </a:xfrm>
          <a:prstGeom prst="rect">
            <a:avLst/>
          </a:prstGeom>
          <a:noFill/>
        </p:spPr>
        <p:txBody>
          <a:bodyPr wrap="square" rtlCol="0">
            <a:spAutoFit/>
          </a:bodyPr>
          <a:lstStyle/>
          <a:p>
            <a:pPr marL="287338" indent="-287338"/>
            <a:r>
              <a:rPr lang="en-US" dirty="0" smtClean="0"/>
              <a:t>1.Vertical Adjustment</a:t>
            </a:r>
          </a:p>
          <a:p>
            <a:pPr marL="287338" indent="-287338"/>
            <a:endParaRPr lang="en-US" dirty="0" smtClean="0"/>
          </a:p>
          <a:p>
            <a:pPr marL="287338" indent="-287338"/>
            <a:r>
              <a:rPr lang="en-US" dirty="0" smtClean="0"/>
              <a:t>2.Tilt Adjustment</a:t>
            </a:r>
          </a:p>
          <a:p>
            <a:pPr marL="287338" indent="-287338"/>
            <a:endParaRPr lang="en-US" dirty="0" smtClean="0"/>
          </a:p>
          <a:p>
            <a:pPr marL="287338" indent="-287338"/>
            <a:r>
              <a:rPr lang="en-US" dirty="0" smtClean="0"/>
              <a:t>3.Interpupillary Adjustment</a:t>
            </a:r>
          </a:p>
          <a:p>
            <a:pPr marL="287338" indent="-287338"/>
            <a:endParaRPr lang="en-US" dirty="0" smtClean="0"/>
          </a:p>
          <a:p>
            <a:pPr marL="287338" indent="-287338"/>
            <a:r>
              <a:rPr lang="en-US" dirty="0" smtClean="0"/>
              <a:t>4.Eye Relief Adjustment</a:t>
            </a:r>
            <a:endParaRPr lang="en-US" dirty="0"/>
          </a:p>
        </p:txBody>
      </p:sp>
      <p:sp>
        <p:nvSpPr>
          <p:cNvPr id="19" name="Oval 18"/>
          <p:cNvSpPr>
            <a:spLocks noChangeAspect="1"/>
          </p:cNvSpPr>
          <p:nvPr/>
        </p:nvSpPr>
        <p:spPr bwMode="auto">
          <a:xfrm>
            <a:off x="2572488" y="3030162"/>
            <a:ext cx="466789" cy="518640"/>
          </a:xfrm>
          <a:prstGeom prst="ellipse">
            <a:avLst/>
          </a:prstGeom>
          <a:noFill/>
          <a:ln w="38100" algn="ctr">
            <a:solidFill>
              <a:srgbClr val="FF0000">
                <a:alpha val="86000"/>
              </a:srgbClr>
            </a:solidFill>
            <a:miter lim="800000"/>
            <a:headEnd/>
            <a:tailEnd/>
          </a:ln>
        </p:spPr>
        <p:txBody>
          <a:bodyPr wrap="square" rtlCol="0" anchor="ctr">
            <a:noAutofit/>
          </a:bodyPr>
          <a:lstStyle/>
          <a:p>
            <a:pPr algn="ctr"/>
            <a:r>
              <a:rPr lang="en-US" dirty="0" smtClean="0">
                <a:solidFill>
                  <a:srgbClr val="FF0000"/>
                </a:solidFill>
              </a:rPr>
              <a:t>2</a:t>
            </a:r>
            <a:endParaRPr lang="en-US" dirty="0">
              <a:solidFill>
                <a:srgbClr val="FF0000"/>
              </a:solidFill>
            </a:endParaRPr>
          </a:p>
        </p:txBody>
      </p:sp>
      <p:sp>
        <p:nvSpPr>
          <p:cNvPr id="21" name="Oval 20"/>
          <p:cNvSpPr>
            <a:spLocks noChangeAspect="1"/>
          </p:cNvSpPr>
          <p:nvPr/>
        </p:nvSpPr>
        <p:spPr bwMode="auto">
          <a:xfrm>
            <a:off x="287894" y="2353593"/>
            <a:ext cx="443501" cy="523571"/>
          </a:xfrm>
          <a:prstGeom prst="ellipse">
            <a:avLst/>
          </a:prstGeom>
          <a:noFill/>
          <a:ln w="38100" algn="ctr">
            <a:solidFill>
              <a:srgbClr val="FF0000">
                <a:alpha val="86000"/>
              </a:srgbClr>
            </a:solidFill>
            <a:miter lim="800000"/>
            <a:headEnd/>
            <a:tailEnd/>
          </a:ln>
        </p:spPr>
        <p:txBody>
          <a:bodyPr wrap="square" rtlCol="0" anchor="ctr">
            <a:noAutofit/>
          </a:bodyPr>
          <a:lstStyle/>
          <a:p>
            <a:pPr algn="ctr"/>
            <a:r>
              <a:rPr lang="en-US" dirty="0" smtClean="0">
                <a:solidFill>
                  <a:srgbClr val="FF0000"/>
                </a:solidFill>
              </a:rPr>
              <a:t>3</a:t>
            </a:r>
            <a:endParaRPr lang="en-US" dirty="0">
              <a:solidFill>
                <a:srgbClr val="FF0000"/>
              </a:solidFill>
            </a:endParaRPr>
          </a:p>
        </p:txBody>
      </p:sp>
      <p:grpSp>
        <p:nvGrpSpPr>
          <p:cNvPr id="15" name="Group 14"/>
          <p:cNvGrpSpPr/>
          <p:nvPr/>
        </p:nvGrpSpPr>
        <p:grpSpPr>
          <a:xfrm>
            <a:off x="2339160" y="1246960"/>
            <a:ext cx="365760" cy="649188"/>
            <a:chOff x="2339160" y="1246960"/>
            <a:chExt cx="365760" cy="649188"/>
          </a:xfrm>
        </p:grpSpPr>
        <p:sp>
          <p:nvSpPr>
            <p:cNvPr id="7" name="Oval 6"/>
            <p:cNvSpPr>
              <a:spLocks noChangeAspect="1"/>
            </p:cNvSpPr>
            <p:nvPr/>
          </p:nvSpPr>
          <p:spPr bwMode="auto">
            <a:xfrm>
              <a:off x="2339160" y="1246960"/>
              <a:ext cx="365760" cy="649188"/>
            </a:xfrm>
            <a:prstGeom prst="ellipse">
              <a:avLst/>
            </a:prstGeom>
            <a:noFill/>
            <a:ln w="38100" algn="ctr">
              <a:solidFill>
                <a:srgbClr val="FF0000">
                  <a:alpha val="86000"/>
                </a:srgbClr>
              </a:solidFill>
              <a:miter lim="800000"/>
              <a:headEnd/>
              <a:tailEnd/>
            </a:ln>
          </p:spPr>
          <p:txBody>
            <a:bodyPr wrap="square" rtlCol="0" anchor="ctr">
              <a:spAutoFit/>
            </a:bodyPr>
            <a:lstStyle/>
            <a:p>
              <a:pPr algn="ctr"/>
              <a:endParaRPr lang="en-US"/>
            </a:p>
          </p:txBody>
        </p:sp>
        <p:sp>
          <p:nvSpPr>
            <p:cNvPr id="22" name="TextBox 21"/>
            <p:cNvSpPr txBox="1"/>
            <p:nvPr/>
          </p:nvSpPr>
          <p:spPr>
            <a:xfrm>
              <a:off x="2344719" y="1322083"/>
              <a:ext cx="356188" cy="461665"/>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grpSp>
      <p:sp>
        <p:nvSpPr>
          <p:cNvPr id="13" name="Oval 12"/>
          <p:cNvSpPr>
            <a:spLocks noChangeAspect="1"/>
          </p:cNvSpPr>
          <p:nvPr/>
        </p:nvSpPr>
        <p:spPr bwMode="auto">
          <a:xfrm>
            <a:off x="1290869" y="2208375"/>
            <a:ext cx="499756" cy="518640"/>
          </a:xfrm>
          <a:prstGeom prst="ellipse">
            <a:avLst/>
          </a:prstGeom>
          <a:noFill/>
          <a:ln w="38100" algn="ctr">
            <a:solidFill>
              <a:srgbClr val="FF0000">
                <a:alpha val="86000"/>
              </a:srgbClr>
            </a:solidFill>
            <a:miter lim="800000"/>
            <a:headEnd/>
            <a:tailEnd/>
          </a:ln>
        </p:spPr>
        <p:txBody>
          <a:bodyPr wrap="square" rtlCol="0" anchor="ctr">
            <a:noAutofit/>
          </a:bodyPr>
          <a:lstStyle/>
          <a:p>
            <a:pPr algn="ctr"/>
            <a:r>
              <a:rPr lang="en-US" dirty="0" smtClean="0">
                <a:solidFill>
                  <a:srgbClr val="FF0000"/>
                </a:solidFill>
              </a:rPr>
              <a:t>4</a:t>
            </a:r>
            <a:endParaRPr lang="en-US" dirty="0">
              <a:solidFill>
                <a:srgbClr val="FF0000"/>
              </a:solidFill>
            </a:endParaRPr>
          </a:p>
        </p:txBody>
      </p:sp>
      <p:sp>
        <p:nvSpPr>
          <p:cNvPr id="12" name="Title 2"/>
          <p:cNvSpPr txBox="1">
            <a:spLocks/>
          </p:cNvSpPr>
          <p:nvPr/>
        </p:nvSpPr>
        <p:spPr bwMode="auto">
          <a:xfrm>
            <a:off x="945931" y="238541"/>
            <a:ext cx="7220608"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4" name="TextBox 13"/>
          <p:cNvSpPr txBox="1"/>
          <p:nvPr/>
        </p:nvSpPr>
        <p:spPr>
          <a:xfrm>
            <a:off x="1003611" y="5754027"/>
            <a:ext cx="5367175"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Adjust NVD system to your eye</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2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P9836.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5106988" y="1847850"/>
            <a:ext cx="4037012" cy="3646488"/>
          </a:xfrm>
        </p:spPr>
      </p:pic>
      <p:sp>
        <p:nvSpPr>
          <p:cNvPr id="5" name="Content Placeholder 4"/>
          <p:cNvSpPr>
            <a:spLocks noGrp="1"/>
          </p:cNvSpPr>
          <p:nvPr>
            <p:ph sz="half" idx="4294967295"/>
          </p:nvPr>
        </p:nvSpPr>
        <p:spPr>
          <a:xfrm>
            <a:off x="0" y="2090738"/>
            <a:ext cx="4037013" cy="3987800"/>
          </a:xfrm>
        </p:spPr>
        <p:txBody>
          <a:bodyPr/>
          <a:lstStyle/>
          <a:p>
            <a:r>
              <a:rPr lang="en-US" dirty="0" smtClean="0"/>
              <a:t>Grasp the NVD system and rotate to the side.</a:t>
            </a:r>
            <a:endParaRPr lang="en-US" dirty="0"/>
          </a:p>
        </p:txBody>
      </p:sp>
      <p:sp>
        <p:nvSpPr>
          <p:cNvPr id="4" name="Text Box 4"/>
          <p:cNvSpPr txBox="1">
            <a:spLocks noChangeArrowheads="1"/>
          </p:cNvSpPr>
          <p:nvPr/>
        </p:nvSpPr>
        <p:spPr bwMode="auto">
          <a:xfrm>
            <a:off x="464695" y="899410"/>
            <a:ext cx="8229600" cy="1077218"/>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3200" b="1" dirty="0" smtClean="0">
                <a:latin typeface="Arial" charset="0"/>
              </a:rPr>
              <a:t>STOWED POSITIONS:  QUICK STOW TO THE LEFT OR RIGHT</a:t>
            </a:r>
            <a:endParaRPr lang="en-US" sz="3200" b="1" dirty="0">
              <a:latin typeface="Arial" charset="0"/>
            </a:endParaRPr>
          </a:p>
        </p:txBody>
      </p:sp>
      <p:sp>
        <p:nvSpPr>
          <p:cNvPr id="11" name="AutoShape 9"/>
          <p:cNvSpPr>
            <a:spLocks noChangeArrowheads="1"/>
          </p:cNvSpPr>
          <p:nvPr/>
        </p:nvSpPr>
        <p:spPr bwMode="auto">
          <a:xfrm rot="18115620">
            <a:off x="4912164" y="3307263"/>
            <a:ext cx="1203498" cy="156001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FF00">
              <a:alpha val="50000"/>
            </a:srgbClr>
          </a:solidFill>
          <a:ln w="9525" algn="ctr">
            <a:solidFill>
              <a:srgbClr val="008000"/>
            </a:solidFill>
            <a:miter lim="800000"/>
            <a:headEnd/>
            <a:tailEnd/>
          </a:ln>
          <a:effectLst/>
        </p:spPr>
        <p:txBody>
          <a:bodyPr wrap="square" anchor="ctr">
            <a:spAutoFit/>
          </a:bodyPr>
          <a:lstStyle/>
          <a:p>
            <a:pPr>
              <a:defRPr/>
            </a:pPr>
            <a:endParaRPr lang="en-US" dirty="0"/>
          </a:p>
        </p:txBody>
      </p:sp>
      <p:sp>
        <p:nvSpPr>
          <p:cNvPr id="7" name="TextBox 6"/>
          <p:cNvSpPr txBox="1"/>
          <p:nvPr/>
        </p:nvSpPr>
        <p:spPr>
          <a:xfrm>
            <a:off x="594200" y="3902586"/>
            <a:ext cx="3558747" cy="1569660"/>
          </a:xfrm>
          <a:prstGeom prst="rect">
            <a:avLst/>
          </a:prstGeom>
          <a:noFill/>
        </p:spPr>
        <p:txBody>
          <a:bodyPr wrap="square" rtlCol="0">
            <a:spAutoFit/>
          </a:bodyPr>
          <a:lstStyle/>
          <a:p>
            <a:r>
              <a:rPr lang="en-US" dirty="0" smtClean="0">
                <a:solidFill>
                  <a:srgbClr val="FF0000"/>
                </a:solidFill>
              </a:rPr>
              <a:t>CAUTION: There is no power savings when in Thermal or Fused standby.</a:t>
            </a:r>
            <a:endParaRPr lang="en-US" dirty="0">
              <a:solidFill>
                <a:srgbClr val="FF0000"/>
              </a:solidFill>
            </a:endParaRPr>
          </a:p>
        </p:txBody>
      </p:sp>
      <p:sp>
        <p:nvSpPr>
          <p:cNvPr id="8" name="Title 2"/>
          <p:cNvSpPr txBox="1">
            <a:spLocks/>
          </p:cNvSpPr>
          <p:nvPr/>
        </p:nvSpPr>
        <p:spPr bwMode="auto">
          <a:xfrm>
            <a:off x="898634" y="238541"/>
            <a:ext cx="7299435"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9" name="TextBox 8"/>
          <p:cNvSpPr txBox="1"/>
          <p:nvPr/>
        </p:nvSpPr>
        <p:spPr>
          <a:xfrm>
            <a:off x="1003611" y="5754027"/>
            <a:ext cx="6513322"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Place NVD system into left or right stow</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P9991.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85083" y="1736903"/>
            <a:ext cx="3362055" cy="4107306"/>
          </a:xfrm>
          <a:prstGeom prst="rect">
            <a:avLst/>
          </a:prstGeom>
        </p:spPr>
      </p:pic>
      <p:sp>
        <p:nvSpPr>
          <p:cNvPr id="5" name="Content Placeholder 4"/>
          <p:cNvSpPr>
            <a:spLocks noGrp="1"/>
          </p:cNvSpPr>
          <p:nvPr>
            <p:ph sz="half" idx="4294967295"/>
          </p:nvPr>
        </p:nvSpPr>
        <p:spPr>
          <a:xfrm>
            <a:off x="0" y="1736725"/>
            <a:ext cx="4037013" cy="1135063"/>
          </a:xfrm>
        </p:spPr>
        <p:txBody>
          <a:bodyPr>
            <a:normAutofit fontScale="85000" lnSpcReduction="10000"/>
          </a:bodyPr>
          <a:lstStyle/>
          <a:p>
            <a:r>
              <a:rPr lang="en-US" dirty="0" smtClean="0"/>
              <a:t>Grasp the imaging system and rotate up.</a:t>
            </a:r>
            <a:endParaRPr lang="en-US" dirty="0"/>
          </a:p>
        </p:txBody>
      </p:sp>
      <p:sp>
        <p:nvSpPr>
          <p:cNvPr id="4" name="Text Box 4"/>
          <p:cNvSpPr txBox="1">
            <a:spLocks noChangeArrowheads="1"/>
          </p:cNvSpPr>
          <p:nvPr/>
        </p:nvSpPr>
        <p:spPr bwMode="auto">
          <a:xfrm>
            <a:off x="1" y="899410"/>
            <a:ext cx="9144000" cy="584775"/>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3200" b="1" dirty="0" smtClean="0">
                <a:latin typeface="Arial" charset="0"/>
              </a:rPr>
              <a:t>STOWED POSITIONS:  QUICK STOW UP</a:t>
            </a:r>
            <a:endParaRPr lang="en-US" sz="3200" b="1" dirty="0">
              <a:latin typeface="Arial" charset="0"/>
            </a:endParaRPr>
          </a:p>
        </p:txBody>
      </p:sp>
      <p:sp>
        <p:nvSpPr>
          <p:cNvPr id="7" name="AutoShape 5"/>
          <p:cNvSpPr>
            <a:spLocks noChangeArrowheads="1"/>
          </p:cNvSpPr>
          <p:nvPr/>
        </p:nvSpPr>
        <p:spPr bwMode="auto">
          <a:xfrm rot="16200000">
            <a:off x="6571681" y="3744579"/>
            <a:ext cx="1692639" cy="917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50000"/>
            </a:srgbClr>
          </a:solidFill>
          <a:ln w="9525" algn="ctr">
            <a:solidFill>
              <a:srgbClr val="008000"/>
            </a:solidFill>
            <a:miter lim="800000"/>
            <a:headEnd/>
            <a:tailEnd/>
          </a:ln>
          <a:effectLst/>
        </p:spPr>
        <p:txBody>
          <a:bodyPr wrap="square" anchor="ctr">
            <a:spAutoFit/>
          </a:bodyPr>
          <a:lstStyle/>
          <a:p>
            <a:pPr>
              <a:defRPr/>
            </a:pPr>
            <a:endParaRPr lang="en-US" dirty="0"/>
          </a:p>
        </p:txBody>
      </p:sp>
      <p:sp>
        <p:nvSpPr>
          <p:cNvPr id="8" name="TextBox 7"/>
          <p:cNvSpPr txBox="1"/>
          <p:nvPr/>
        </p:nvSpPr>
        <p:spPr>
          <a:xfrm>
            <a:off x="212262" y="2902536"/>
            <a:ext cx="4059935" cy="1938992"/>
          </a:xfrm>
          <a:prstGeom prst="rect">
            <a:avLst/>
          </a:prstGeom>
          <a:noFill/>
        </p:spPr>
        <p:txBody>
          <a:bodyPr wrap="square" rtlCol="0">
            <a:spAutoFit/>
          </a:bodyPr>
          <a:lstStyle/>
          <a:p>
            <a:pPr algn="ctr"/>
            <a:r>
              <a:rPr lang="en-US" sz="2000" b="1" dirty="0" smtClean="0">
                <a:solidFill>
                  <a:srgbClr val="FF0000"/>
                </a:solidFill>
              </a:rPr>
              <a:t>CAUTION</a:t>
            </a:r>
          </a:p>
          <a:p>
            <a:r>
              <a:rPr lang="en-US" sz="2000" dirty="0" smtClean="0">
                <a:solidFill>
                  <a:srgbClr val="FF0000"/>
                </a:solidFill>
              </a:rPr>
              <a:t>You may damage the thermal and I</a:t>
            </a:r>
            <a:r>
              <a:rPr lang="en-US" sz="2000" baseline="30000" dirty="0" smtClean="0">
                <a:solidFill>
                  <a:srgbClr val="FF0000"/>
                </a:solidFill>
              </a:rPr>
              <a:t>2</a:t>
            </a:r>
            <a:r>
              <a:rPr lang="en-US" sz="2000" dirty="0" smtClean="0">
                <a:solidFill>
                  <a:srgbClr val="FF0000"/>
                </a:solidFill>
              </a:rPr>
              <a:t> sensors if they are left pointing towards bright light sources like the sun without using the lens cover.</a:t>
            </a:r>
            <a:endParaRPr lang="en-US" dirty="0">
              <a:solidFill>
                <a:srgbClr val="FF0000"/>
              </a:solidFill>
            </a:endParaRPr>
          </a:p>
        </p:txBody>
      </p:sp>
      <p:sp>
        <p:nvSpPr>
          <p:cNvPr id="10" name="Title 2"/>
          <p:cNvSpPr txBox="1">
            <a:spLocks/>
          </p:cNvSpPr>
          <p:nvPr/>
        </p:nvSpPr>
        <p:spPr bwMode="auto">
          <a:xfrm>
            <a:off x="993228" y="238541"/>
            <a:ext cx="7141779"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1" name="TextBox 10"/>
          <p:cNvSpPr txBox="1"/>
          <p:nvPr/>
        </p:nvSpPr>
        <p:spPr>
          <a:xfrm>
            <a:off x="1545467" y="5923357"/>
            <a:ext cx="5779146"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Place NVD system into quick stow</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P9864.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5576888" y="1587500"/>
            <a:ext cx="3567112" cy="3978275"/>
          </a:xfrm>
        </p:spPr>
      </p:pic>
      <p:sp>
        <p:nvSpPr>
          <p:cNvPr id="5" name="Content Placeholder 4"/>
          <p:cNvSpPr>
            <a:spLocks noGrp="1"/>
          </p:cNvSpPr>
          <p:nvPr>
            <p:ph sz="half" idx="4294967295"/>
          </p:nvPr>
        </p:nvSpPr>
        <p:spPr>
          <a:xfrm>
            <a:off x="0" y="1736725"/>
            <a:ext cx="4691063" cy="4341813"/>
          </a:xfrm>
        </p:spPr>
        <p:txBody>
          <a:bodyPr/>
          <a:lstStyle/>
          <a:p>
            <a:r>
              <a:rPr lang="en-US" sz="2800" dirty="0" smtClean="0"/>
              <a:t>Combines both motions.</a:t>
            </a:r>
          </a:p>
          <a:p>
            <a:r>
              <a:rPr lang="en-US" sz="2800" dirty="0" smtClean="0"/>
              <a:t>Move the NVD system to the side and then upward.</a:t>
            </a:r>
          </a:p>
          <a:p>
            <a:r>
              <a:rPr lang="en-US" sz="2800" dirty="0" smtClean="0"/>
              <a:t>Move NVD system forward for the tightest stow position.</a:t>
            </a:r>
            <a:endParaRPr lang="en-US" sz="2800" dirty="0"/>
          </a:p>
        </p:txBody>
      </p:sp>
      <p:sp>
        <p:nvSpPr>
          <p:cNvPr id="4" name="Text Box 4"/>
          <p:cNvSpPr txBox="1">
            <a:spLocks noChangeArrowheads="1"/>
          </p:cNvSpPr>
          <p:nvPr/>
        </p:nvSpPr>
        <p:spPr bwMode="auto">
          <a:xfrm>
            <a:off x="2" y="899410"/>
            <a:ext cx="9143999" cy="584775"/>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3200" b="1" dirty="0" smtClean="0">
                <a:latin typeface="Arial" charset="0"/>
              </a:rPr>
              <a:t>STOWED POSITIONS:  FULL STOW</a:t>
            </a:r>
            <a:endParaRPr lang="en-US" sz="3200" b="1" dirty="0">
              <a:latin typeface="Arial" charset="0"/>
            </a:endParaRPr>
          </a:p>
        </p:txBody>
      </p:sp>
      <p:sp>
        <p:nvSpPr>
          <p:cNvPr id="8" name="AutoShape 5"/>
          <p:cNvSpPr>
            <a:spLocks noChangeArrowheads="1"/>
          </p:cNvSpPr>
          <p:nvPr/>
        </p:nvSpPr>
        <p:spPr bwMode="auto">
          <a:xfrm rot="16200000">
            <a:off x="7100359" y="3592743"/>
            <a:ext cx="1692639" cy="917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50000"/>
            </a:srgbClr>
          </a:solidFill>
          <a:ln w="9525" algn="ctr">
            <a:solidFill>
              <a:srgbClr val="008000"/>
            </a:solidFill>
            <a:miter lim="800000"/>
            <a:headEnd/>
            <a:tailEnd/>
          </a:ln>
          <a:effectLst/>
        </p:spPr>
        <p:txBody>
          <a:bodyPr wrap="square" anchor="ctr">
            <a:spAutoFit/>
          </a:bodyPr>
          <a:lstStyle/>
          <a:p>
            <a:pPr>
              <a:defRPr/>
            </a:pPr>
            <a:endParaRPr lang="en-US" dirty="0"/>
          </a:p>
        </p:txBody>
      </p:sp>
      <p:sp>
        <p:nvSpPr>
          <p:cNvPr id="9" name="AutoShape 7"/>
          <p:cNvSpPr>
            <a:spLocks noChangeArrowheads="1"/>
          </p:cNvSpPr>
          <p:nvPr/>
        </p:nvSpPr>
        <p:spPr bwMode="auto">
          <a:xfrm rot="10800000">
            <a:off x="7934358" y="2012330"/>
            <a:ext cx="855689" cy="91707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alpha val="50000"/>
            </a:srgbClr>
          </a:solidFill>
          <a:ln w="9525" algn="ctr">
            <a:solidFill>
              <a:srgbClr val="008000"/>
            </a:solidFill>
            <a:miter lim="800000"/>
            <a:headEnd/>
            <a:tailEnd/>
          </a:ln>
          <a:effectLst/>
        </p:spPr>
        <p:txBody>
          <a:bodyPr wrap="square" anchor="ctr">
            <a:spAutoFit/>
          </a:bodyPr>
          <a:lstStyle/>
          <a:p>
            <a:pPr>
              <a:defRPr/>
            </a:pPr>
            <a:endParaRPr lang="en-US" dirty="0"/>
          </a:p>
        </p:txBody>
      </p:sp>
      <p:sp>
        <p:nvSpPr>
          <p:cNvPr id="10" name="Title 2"/>
          <p:cNvSpPr txBox="1">
            <a:spLocks/>
          </p:cNvSpPr>
          <p:nvPr/>
        </p:nvSpPr>
        <p:spPr bwMode="auto">
          <a:xfrm>
            <a:off x="914400" y="238541"/>
            <a:ext cx="7299434"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
        <p:nvSpPr>
          <p:cNvPr id="11" name="TextBox 10"/>
          <p:cNvSpPr txBox="1"/>
          <p:nvPr/>
        </p:nvSpPr>
        <p:spPr>
          <a:xfrm>
            <a:off x="1003611" y="5754027"/>
            <a:ext cx="5453737" cy="830997"/>
          </a:xfrm>
          <a:prstGeom prst="rect">
            <a:avLst/>
          </a:prstGeom>
          <a:solidFill>
            <a:srgbClr val="0000FF"/>
          </a:solidFill>
        </p:spPr>
        <p:txBody>
          <a:bodyPr wrap="none" rtlCol="0">
            <a:spAutoFit/>
          </a:bodyPr>
          <a:lstStyle/>
          <a:p>
            <a:r>
              <a:rPr lang="en-US" dirty="0" smtClean="0">
                <a:solidFill>
                  <a:schemeClr val="bg1">
                    <a:lumMod val="95000"/>
                  </a:schemeClr>
                </a:solidFill>
              </a:rPr>
              <a:t>Operator Action:</a:t>
            </a:r>
          </a:p>
          <a:p>
            <a:r>
              <a:rPr lang="en-US" dirty="0" smtClean="0">
                <a:solidFill>
                  <a:schemeClr val="bg1">
                    <a:lumMod val="95000"/>
                  </a:schemeClr>
                </a:solidFill>
              </a:rPr>
              <a:t>	Place NVD system into full stow</a:t>
            </a:r>
            <a:endParaRPr lang="en-US"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bwMode="gray">
          <a:xfrm>
            <a:off x="406400" y="1095375"/>
            <a:ext cx="3733800" cy="400050"/>
          </a:xfrm>
          <a:noFill/>
          <a:extLst/>
        </p:spPr>
        <p:txBody>
          <a:bodyPr lIns="91426" tIns="45713" rIns="91426" bIns="45713" anchor="b">
            <a:spAutoFit/>
          </a:bodyPr>
          <a:lstStyle/>
          <a:p>
            <a:pPr eaLnBrk="1" hangingPunct="1">
              <a:defRPr/>
            </a:pPr>
            <a:r>
              <a:rPr lang="en-US" sz="2000" b="1" cap="all" dirty="0" smtClean="0"/>
              <a:t>Why a Fused System?</a:t>
            </a:r>
          </a:p>
        </p:txBody>
      </p:sp>
      <p:sp>
        <p:nvSpPr>
          <p:cNvPr id="27651" name="Rectangle 12"/>
          <p:cNvSpPr>
            <a:spLocks noGrp="1" noChangeArrowheads="1"/>
          </p:cNvSpPr>
          <p:nvPr>
            <p:ph idx="1"/>
          </p:nvPr>
        </p:nvSpPr>
        <p:spPr bwMode="gray">
          <a:xfrm>
            <a:off x="841375" y="1803400"/>
            <a:ext cx="7621588" cy="4397375"/>
          </a:xfrm>
        </p:spPr>
        <p:txBody>
          <a:bodyPr lIns="91426" tIns="45713" rIns="91426" bIns="45713"/>
          <a:lstStyle/>
          <a:p>
            <a:pPr marL="0" indent="0" eaLnBrk="1" hangingPunct="1">
              <a:buFontTx/>
              <a:buNone/>
            </a:pPr>
            <a:r>
              <a:rPr lang="en-US" sz="2000" smtClean="0"/>
              <a:t>This Night Vision Device combines Thermal and I</a:t>
            </a:r>
            <a:r>
              <a:rPr lang="en-US" sz="2000" baseline="30000" smtClean="0"/>
              <a:t>2</a:t>
            </a:r>
            <a:r>
              <a:rPr lang="en-US" sz="2000" smtClean="0"/>
              <a:t> technology to provide a fused image. It will give the following benefits to the soldier:</a:t>
            </a:r>
          </a:p>
          <a:p>
            <a:pPr lvl="1" eaLnBrk="1" hangingPunct="1"/>
            <a:r>
              <a:rPr lang="en-US" sz="2000" smtClean="0"/>
              <a:t>Greater situational awareness</a:t>
            </a:r>
          </a:p>
          <a:p>
            <a:pPr lvl="1" eaLnBrk="1" hangingPunct="1"/>
            <a:r>
              <a:rPr lang="en-US" sz="2000" smtClean="0"/>
              <a:t>Expanded viewing capability from daylight conditions to total darkness and through most battlefield obscurants such as fog and smoke</a:t>
            </a:r>
          </a:p>
          <a:p>
            <a:pPr lvl="1" eaLnBrk="1" hangingPunct="1">
              <a:spcBef>
                <a:spcPct val="0"/>
              </a:spcBef>
            </a:pPr>
            <a:r>
              <a:rPr lang="en-US" sz="2000" smtClean="0"/>
              <a:t>Rapid cueing to dangers (Thermal) without losing the ability to see detail (I</a:t>
            </a:r>
            <a:r>
              <a:rPr lang="en-US" sz="2000" baseline="30000" smtClean="0"/>
              <a:t>2</a:t>
            </a:r>
            <a:r>
              <a:rPr lang="en-US" sz="2000" smtClean="0"/>
              <a:t>)</a:t>
            </a:r>
          </a:p>
          <a:p>
            <a:pPr lvl="1" eaLnBrk="1" hangingPunct="1">
              <a:spcBef>
                <a:spcPct val="0"/>
              </a:spcBef>
            </a:pPr>
            <a:r>
              <a:rPr lang="en-US" sz="2000" smtClean="0"/>
              <a:t>No need for multiple devices</a:t>
            </a:r>
          </a:p>
        </p:txBody>
      </p:sp>
      <p:sp>
        <p:nvSpPr>
          <p:cNvPr id="27653" name="Slide Number Placeholder 7"/>
          <p:cNvSpPr>
            <a:spLocks noGrp="1"/>
          </p:cNvSpPr>
          <p:nvPr>
            <p:ph type="sldNum" sz="quarter" idx="4294967295"/>
          </p:nvPr>
        </p:nvSpPr>
        <p:spPr>
          <a:xfrm>
            <a:off x="7010400" y="6492875"/>
            <a:ext cx="2133600" cy="365125"/>
          </a:xfrm>
          <a:prstGeom prst="rect">
            <a:avLst/>
          </a:prstGeom>
        </p:spPr>
        <p:txBody>
          <a:bodyPr/>
          <a:lstStyle/>
          <a:p>
            <a:pPr>
              <a:defRPr/>
            </a:pPr>
            <a:fld id="{7D4F422E-445E-47F8-BCCB-78DE08FA3E74}" type="slidenum">
              <a:rPr lang="en-US"/>
              <a:pPr>
                <a:defRPr/>
              </a:pPr>
              <a:t>6</a:t>
            </a:fld>
            <a:endParaRPr lang="en-US"/>
          </a:p>
        </p:txBody>
      </p:sp>
      <p:sp>
        <p:nvSpPr>
          <p:cNvPr id="2" name="Rectangle 1"/>
          <p:cNvSpPr/>
          <p:nvPr/>
        </p:nvSpPr>
        <p:spPr>
          <a:xfrm>
            <a:off x="831850" y="160338"/>
            <a:ext cx="7245350" cy="523875"/>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a:t>
            </a:r>
            <a:endParaRPr lang="en-US" dirty="0"/>
          </a:p>
        </p:txBody>
      </p:sp>
    </p:spTree>
    <p:extLst>
      <p:ext uri="{BB962C8B-B14F-4D97-AF65-F5344CB8AC3E}">
        <p14:creationId xmlns:p14="http://schemas.microsoft.com/office/powerpoint/2010/main" xmlns="" val="37489341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54000" y="1762125"/>
            <a:ext cx="8890000" cy="4341813"/>
          </a:xfrm>
        </p:spPr>
        <p:txBody>
          <a:bodyPr/>
          <a:lstStyle/>
          <a:p>
            <a:r>
              <a:rPr lang="en-US" sz="2400" dirty="0" smtClean="0"/>
              <a:t>How the NVD system is stowed in use is up to the individual.</a:t>
            </a:r>
          </a:p>
          <a:p>
            <a:endParaRPr lang="en-US" sz="2400" dirty="0" smtClean="0"/>
          </a:p>
          <a:p>
            <a:r>
              <a:rPr lang="en-US" sz="2400" dirty="0" smtClean="0"/>
              <a:t>Consider the height of the NVD system over the helmet when passing through doors or overhangs.</a:t>
            </a:r>
          </a:p>
          <a:p>
            <a:endParaRPr lang="en-US" sz="2400" dirty="0" smtClean="0"/>
          </a:p>
          <a:p>
            <a:r>
              <a:rPr lang="en-US" sz="2400" dirty="0" smtClean="0"/>
              <a:t>When the NVD system is stowed the display and tube are dark.  The NVD system is in standby mode and will continue to draw power until it is returned to operation, turned off, or the battery pack is disconnected.</a:t>
            </a:r>
            <a:endParaRPr lang="en-US" sz="2400" dirty="0"/>
          </a:p>
        </p:txBody>
      </p:sp>
      <p:sp>
        <p:nvSpPr>
          <p:cNvPr id="4" name="Text Box 4"/>
          <p:cNvSpPr txBox="1">
            <a:spLocks noChangeArrowheads="1"/>
          </p:cNvSpPr>
          <p:nvPr/>
        </p:nvSpPr>
        <p:spPr bwMode="auto">
          <a:xfrm>
            <a:off x="0" y="899410"/>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STOWED POSITIONS</a:t>
            </a:r>
            <a:endParaRPr lang="en-US" sz="2800" b="1" dirty="0">
              <a:latin typeface="Arial" charset="0"/>
            </a:endParaRPr>
          </a:p>
        </p:txBody>
      </p:sp>
      <p:sp>
        <p:nvSpPr>
          <p:cNvPr id="5" name="Title 2"/>
          <p:cNvSpPr txBox="1">
            <a:spLocks/>
          </p:cNvSpPr>
          <p:nvPr/>
        </p:nvSpPr>
        <p:spPr bwMode="auto">
          <a:xfrm>
            <a:off x="914400" y="238541"/>
            <a:ext cx="7267903" cy="620713"/>
          </a:xfrm>
          <a:prstGeom prst="rect">
            <a:avLst/>
          </a:prstGeom>
          <a:solidFill>
            <a:schemeClr val="bg1">
              <a:lumMod val="6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effectLst/>
                <a:uLnTx/>
                <a:uFillTx/>
                <a:latin typeface="+mj-lt"/>
                <a:ea typeface="+mj-ea"/>
                <a:cs typeface="+mj-cs"/>
              </a:rPr>
              <a:t>MOUNTING</a:t>
            </a:r>
            <a:endParaRPr kumimoji="0" lang="en-US" sz="4000" b="1" i="0" u="sng"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448" y="1087189"/>
            <a:ext cx="7868741" cy="5770811"/>
          </a:xfrm>
          <a:prstGeom prst="rect">
            <a:avLst/>
          </a:prstGeom>
          <a:noFill/>
        </p:spPr>
        <p:txBody>
          <a:bodyPr wrap="square" rtlCol="0">
            <a:spAutoFit/>
          </a:bodyPr>
          <a:lstStyle/>
          <a:p>
            <a:pPr marL="228600" indent="-228600">
              <a:spcBef>
                <a:spcPct val="50000"/>
              </a:spcBef>
              <a:buFont typeface="Times" pitchFamily="18" charset="0"/>
              <a:buNone/>
            </a:pPr>
            <a:r>
              <a:rPr lang="en-US" sz="1800" dirty="0" smtClean="0">
                <a:solidFill>
                  <a:srgbClr val="000000"/>
                </a:solidFill>
                <a:ea typeface="ＭＳ Ｐゴシック" pitchFamily="125" charset="-128"/>
                <a:cs typeface="ＭＳ Ｐゴシック" pitchFamily="125" charset="-128"/>
              </a:rPr>
              <a:t>Demonstrate to the Instructor or the student next to you the location of:</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Vertical Adjust Knob</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Interpupillary Adjust Lever</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Tilt Lever</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Image Intensifier Power Knob</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Thermal Power Knob</a:t>
            </a:r>
          </a:p>
          <a:p>
            <a:pPr marL="228600" indent="-228600">
              <a:spcBef>
                <a:spcPct val="50000"/>
              </a:spcBef>
              <a:buFont typeface="Arial" pitchFamily="34" charset="0"/>
              <a:buChar char="•"/>
            </a:pPr>
            <a:r>
              <a:rPr lang="en-US" sz="1800" dirty="0" smtClean="0">
                <a:solidFill>
                  <a:srgbClr val="000000"/>
                </a:solidFill>
                <a:ea typeface="ＭＳ Ｐゴシック" pitchFamily="125" charset="-128"/>
                <a:cs typeface="ＭＳ Ｐゴシック" pitchFamily="125" charset="-128"/>
              </a:rPr>
              <a:t>Thermal 3X button</a:t>
            </a:r>
          </a:p>
          <a:p>
            <a:pPr marL="228600" indent="-228600">
              <a:spcBef>
                <a:spcPct val="50000"/>
              </a:spcBef>
            </a:pPr>
            <a:endParaRPr lang="en-US" sz="1800" dirty="0" smtClean="0">
              <a:solidFill>
                <a:srgbClr val="000000"/>
              </a:solidFill>
              <a:ea typeface="ＭＳ Ｐゴシック" pitchFamily="125" charset="-128"/>
              <a:cs typeface="ＭＳ Ｐゴシック" pitchFamily="125" charset="-128"/>
            </a:endParaRPr>
          </a:p>
          <a:p>
            <a:pPr marL="228600" indent="-228600">
              <a:spcBef>
                <a:spcPct val="50000"/>
              </a:spcBef>
            </a:pPr>
            <a:r>
              <a:rPr lang="en-US" sz="1800" dirty="0" smtClean="0">
                <a:solidFill>
                  <a:srgbClr val="000000"/>
                </a:solidFill>
                <a:ea typeface="ＭＳ Ｐゴシック" pitchFamily="125" charset="-128"/>
                <a:cs typeface="ＭＳ Ｐゴシック" pitchFamily="125" charset="-128"/>
              </a:rPr>
              <a:t>Question: Where does the excess wiring from the HMWA go?</a:t>
            </a:r>
          </a:p>
          <a:p>
            <a:pPr marL="228600" indent="-228600">
              <a:spcBef>
                <a:spcPct val="50000"/>
              </a:spcBef>
            </a:pPr>
            <a:r>
              <a:rPr lang="en-US" sz="1800" dirty="0" smtClean="0">
                <a:solidFill>
                  <a:srgbClr val="000000"/>
                </a:solidFill>
                <a:ea typeface="ＭＳ Ｐゴシック" pitchFamily="125" charset="-128"/>
                <a:cs typeface="ＭＳ Ｐゴシック" pitchFamily="125" charset="-128"/>
              </a:rPr>
              <a:t>Answer: </a:t>
            </a:r>
          </a:p>
          <a:p>
            <a:pPr marL="228600" indent="-228600">
              <a:spcBef>
                <a:spcPct val="50000"/>
              </a:spcBef>
            </a:pPr>
            <a:endParaRPr lang="en-US" sz="1800" dirty="0" smtClean="0">
              <a:solidFill>
                <a:srgbClr val="000000"/>
              </a:solidFill>
              <a:ea typeface="ＭＳ Ｐゴシック" pitchFamily="125" charset="-128"/>
              <a:cs typeface="ＭＳ Ｐゴシック" pitchFamily="125" charset="-128"/>
            </a:endParaRPr>
          </a:p>
          <a:p>
            <a:pPr marL="228600" indent="-228600">
              <a:spcBef>
                <a:spcPct val="50000"/>
              </a:spcBef>
            </a:pPr>
            <a:r>
              <a:rPr lang="en-US" sz="1800" dirty="0" smtClean="0">
                <a:solidFill>
                  <a:srgbClr val="000000"/>
                </a:solidFill>
                <a:ea typeface="ＭＳ Ｐゴシック" pitchFamily="125" charset="-128"/>
                <a:cs typeface="ＭＳ Ｐゴシック" pitchFamily="125" charset="-128"/>
              </a:rPr>
              <a:t>Question:  How many stowed positions are there and what are they?</a:t>
            </a:r>
          </a:p>
          <a:p>
            <a:pPr marL="228600" indent="-228600">
              <a:spcBef>
                <a:spcPct val="50000"/>
              </a:spcBef>
            </a:pPr>
            <a:r>
              <a:rPr lang="en-US" sz="1800" dirty="0" smtClean="0">
                <a:solidFill>
                  <a:srgbClr val="000000"/>
                </a:solidFill>
                <a:ea typeface="ＭＳ Ｐゴシック" pitchFamily="125" charset="-128"/>
                <a:cs typeface="ＭＳ Ｐゴシック" pitchFamily="125" charset="-128"/>
              </a:rPr>
              <a:t>Answer: </a:t>
            </a:r>
          </a:p>
          <a:p>
            <a:pPr marL="228600" indent="-228600">
              <a:spcBef>
                <a:spcPct val="50000"/>
              </a:spcBef>
            </a:pPr>
            <a:endParaRPr lang="en-US" sz="1800" dirty="0" smtClean="0">
              <a:solidFill>
                <a:srgbClr val="000000"/>
              </a:solidFill>
              <a:ea typeface="ＭＳ Ｐゴシック" pitchFamily="125" charset="-128"/>
              <a:cs typeface="ＭＳ Ｐゴシック" pitchFamily="125" charset="-128"/>
            </a:endParaRPr>
          </a:p>
        </p:txBody>
      </p:sp>
      <p:sp>
        <p:nvSpPr>
          <p:cNvPr id="10" name="Title 1"/>
          <p:cNvSpPr txBox="1">
            <a:spLocks/>
          </p:cNvSpPr>
          <p:nvPr/>
        </p:nvSpPr>
        <p:spPr>
          <a:xfrm>
            <a:off x="1056290" y="255796"/>
            <a:ext cx="7031420" cy="822325"/>
          </a:xfrm>
          <a:prstGeom prst="rect">
            <a:avLst/>
          </a:prstGeom>
          <a:solidFill>
            <a:schemeClr val="bg1">
              <a:lumMod val="6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Check on Learning</a:t>
            </a:r>
          </a:p>
        </p:txBody>
      </p:sp>
      <p:sp>
        <p:nvSpPr>
          <p:cNvPr id="5" name="TextBox 4"/>
          <p:cNvSpPr txBox="1"/>
          <p:nvPr/>
        </p:nvSpPr>
        <p:spPr>
          <a:xfrm>
            <a:off x="1819888" y="4785895"/>
            <a:ext cx="6003312" cy="369332"/>
          </a:xfrm>
          <a:prstGeom prst="rect">
            <a:avLst/>
          </a:prstGeom>
          <a:noFill/>
        </p:spPr>
        <p:txBody>
          <a:bodyPr wrap="square" rtlCol="0">
            <a:spAutoFit/>
          </a:bodyPr>
          <a:lstStyle/>
          <a:p>
            <a:r>
              <a:rPr lang="en-US" sz="1800" dirty="0" smtClean="0"/>
              <a:t>Folded into an S pattern underneath the center pads.</a:t>
            </a:r>
            <a:endParaRPr lang="en-US" sz="1800" dirty="0"/>
          </a:p>
        </p:txBody>
      </p:sp>
      <p:sp>
        <p:nvSpPr>
          <p:cNvPr id="6" name="TextBox 5"/>
          <p:cNvSpPr txBox="1"/>
          <p:nvPr/>
        </p:nvSpPr>
        <p:spPr>
          <a:xfrm>
            <a:off x="1837113" y="6025108"/>
            <a:ext cx="6172354" cy="369332"/>
          </a:xfrm>
          <a:prstGeom prst="rect">
            <a:avLst/>
          </a:prstGeom>
          <a:noFill/>
        </p:spPr>
        <p:txBody>
          <a:bodyPr wrap="square" rtlCol="0">
            <a:spAutoFit/>
          </a:bodyPr>
          <a:lstStyle/>
          <a:p>
            <a:r>
              <a:rPr lang="en-US" sz="1800" dirty="0" smtClean="0"/>
              <a:t>Three.  Quick stow right/left, quick stow up, and full stow.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458200" cy="4114800"/>
          </a:xfrm>
        </p:spPr>
        <p:txBody>
          <a:bodyPr>
            <a:normAutofit lnSpcReduction="10000"/>
          </a:bodyPr>
          <a:lstStyle/>
          <a:p>
            <a:pPr>
              <a:buNone/>
            </a:pPr>
            <a:r>
              <a:rPr lang="en-US" sz="2600" b="1" dirty="0" smtClean="0"/>
              <a:t>Action</a:t>
            </a:r>
            <a:r>
              <a:rPr lang="en-US" sz="2600" dirty="0" smtClean="0"/>
              <a:t>:  Discuss how to operate the NVD system in adverse conditions. </a:t>
            </a:r>
          </a:p>
          <a:p>
            <a:endParaRPr lang="en-US" sz="2600" dirty="0" smtClean="0"/>
          </a:p>
          <a:p>
            <a:pPr>
              <a:buNone/>
            </a:pPr>
            <a:r>
              <a:rPr lang="en-US" sz="2600" b="1" dirty="0" smtClean="0"/>
              <a:t>Conditions</a:t>
            </a:r>
            <a:r>
              <a:rPr lang="en-US" sz="2600" dirty="0" smtClean="0"/>
              <a:t>:  Given student handout(s) and taught in a classroom environment.</a:t>
            </a:r>
          </a:p>
          <a:p>
            <a:endParaRPr lang="en-US" sz="2600" dirty="0" smtClean="0"/>
          </a:p>
          <a:p>
            <a:pPr>
              <a:buNone/>
            </a:pPr>
            <a:r>
              <a:rPr lang="en-US" sz="2600" b="1" dirty="0" smtClean="0"/>
              <a:t>Standards</a:t>
            </a:r>
            <a:r>
              <a:rPr lang="en-US" sz="2600" dirty="0" smtClean="0"/>
              <a:t>:  In accordance with the lesson materials, students will demonstrate a basic understanding of what steps to take when operating the NVD system in adverse conditions.</a:t>
            </a:r>
          </a:p>
        </p:txBody>
      </p:sp>
      <p:sp>
        <p:nvSpPr>
          <p:cNvPr id="9219" name="Rectangle 2"/>
          <p:cNvSpPr>
            <a:spLocks noChangeArrowheads="1"/>
          </p:cNvSpPr>
          <p:nvPr/>
        </p:nvSpPr>
        <p:spPr bwMode="auto">
          <a:xfrm>
            <a:off x="914400" y="381000"/>
            <a:ext cx="7362497" cy="609600"/>
          </a:xfrm>
          <a:prstGeom prst="rect">
            <a:avLst/>
          </a:prstGeom>
          <a:solidFill>
            <a:schemeClr val="bg1">
              <a:lumMod val="65000"/>
            </a:schemeClr>
          </a:solidFill>
          <a:ln w="9525">
            <a:noFill/>
            <a:miter lim="800000"/>
            <a:headEnd/>
            <a:tailEnd/>
          </a:ln>
        </p:spPr>
        <p:txBody>
          <a:bodyPr anchor="ctr"/>
          <a:lstStyle/>
          <a:p>
            <a:pPr algn="ctr"/>
            <a:r>
              <a:rPr lang="en-US" sz="3200" b="1" dirty="0"/>
              <a:t>ENABLING LEARNING OBJECTIVE </a:t>
            </a:r>
            <a:r>
              <a:rPr lang="en-US" sz="3200" b="1" dirty="0" smtClean="0"/>
              <a:t>E</a:t>
            </a:r>
            <a:endParaRPr lang="en-US" sz="3200" b="1"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18" descr="LIF"/>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441434" y="3917731"/>
            <a:ext cx="2779603" cy="1842567"/>
          </a:xfrm>
          <a:prstGeom prst="rect">
            <a:avLst/>
          </a:prstGeom>
          <a:noFill/>
          <a:ln w="38100">
            <a:noFill/>
            <a:miter lim="800000"/>
            <a:headEnd/>
            <a:tailEnd/>
          </a:ln>
        </p:spPr>
      </p:pic>
      <p:sp>
        <p:nvSpPr>
          <p:cNvPr id="79877" name="Rectangle 17"/>
          <p:cNvSpPr>
            <a:spLocks noGrp="1" noChangeArrowheads="1"/>
          </p:cNvSpPr>
          <p:nvPr>
            <p:ph idx="4294967295"/>
          </p:nvPr>
        </p:nvSpPr>
        <p:spPr>
          <a:xfrm>
            <a:off x="331076" y="1326928"/>
            <a:ext cx="8355724" cy="2819403"/>
          </a:xfrm>
          <a:noFill/>
        </p:spPr>
        <p:txBody>
          <a:bodyPr/>
          <a:lstStyle/>
          <a:p>
            <a:pPr marL="285750" lvl="1" eaLnBrk="1" hangingPunct="1">
              <a:lnSpc>
                <a:spcPct val="80000"/>
              </a:lnSpc>
              <a:buFont typeface="Arial" pitchFamily="34" charset="0"/>
              <a:buChar char="•"/>
            </a:pPr>
            <a:r>
              <a:rPr lang="en-US" sz="2000" dirty="0" smtClean="0">
                <a:solidFill>
                  <a:srgbClr val="000000"/>
                </a:solidFill>
              </a:rPr>
              <a:t>Install the LIF into the I</a:t>
            </a:r>
            <a:r>
              <a:rPr lang="en-US" sz="2000" baseline="30000" dirty="0" smtClean="0">
                <a:solidFill>
                  <a:srgbClr val="000000"/>
                </a:solidFill>
              </a:rPr>
              <a:t>2</a:t>
            </a:r>
            <a:r>
              <a:rPr lang="en-US" sz="2000" dirty="0" smtClean="0">
                <a:solidFill>
                  <a:srgbClr val="000000"/>
                </a:solidFill>
              </a:rPr>
              <a:t> objective lens to protect the I</a:t>
            </a:r>
            <a:r>
              <a:rPr lang="en-US" sz="2000" baseline="30000" dirty="0" smtClean="0">
                <a:solidFill>
                  <a:srgbClr val="000000"/>
                </a:solidFill>
              </a:rPr>
              <a:t>2</a:t>
            </a:r>
            <a:r>
              <a:rPr lang="en-US" sz="2000" dirty="0" smtClean="0">
                <a:solidFill>
                  <a:srgbClr val="000000"/>
                </a:solidFill>
              </a:rPr>
              <a:t> tube from laser damage.</a:t>
            </a:r>
          </a:p>
          <a:p>
            <a:pPr marL="285750" lvl="1" eaLnBrk="1" hangingPunct="1">
              <a:lnSpc>
                <a:spcPct val="80000"/>
              </a:lnSpc>
              <a:buFont typeface="Arial" pitchFamily="34" charset="0"/>
              <a:buChar char="•"/>
            </a:pPr>
            <a:endParaRPr lang="en-US" sz="2000" dirty="0" smtClean="0">
              <a:solidFill>
                <a:srgbClr val="000000"/>
              </a:solidFill>
            </a:endParaRPr>
          </a:p>
          <a:p>
            <a:pPr marL="285750" lvl="1" eaLnBrk="1" hangingPunct="1">
              <a:lnSpc>
                <a:spcPct val="80000"/>
              </a:lnSpc>
              <a:buFont typeface="Arial" pitchFamily="34" charset="0"/>
              <a:buChar char="•"/>
            </a:pPr>
            <a:r>
              <a:rPr lang="en-US" sz="2000" dirty="0" smtClean="0">
                <a:solidFill>
                  <a:srgbClr val="000000"/>
                </a:solidFill>
              </a:rPr>
              <a:t>Using the ridged side of the storage container as a wrench, hand tighten the LIF.</a:t>
            </a:r>
          </a:p>
          <a:p>
            <a:pPr marL="285750" lvl="1" eaLnBrk="1" hangingPunct="1">
              <a:lnSpc>
                <a:spcPct val="80000"/>
              </a:lnSpc>
              <a:buFont typeface="Arial" pitchFamily="34" charset="0"/>
              <a:buChar char="•"/>
            </a:pPr>
            <a:endParaRPr lang="en-US" sz="2000" dirty="0" smtClean="0">
              <a:solidFill>
                <a:srgbClr val="000000"/>
              </a:solidFill>
            </a:endParaRPr>
          </a:p>
          <a:p>
            <a:pPr marL="285750" lvl="1" eaLnBrk="1" hangingPunct="1">
              <a:lnSpc>
                <a:spcPct val="80000"/>
              </a:lnSpc>
              <a:buFont typeface="Arial" pitchFamily="34" charset="0"/>
              <a:buChar char="•"/>
            </a:pPr>
            <a:r>
              <a:rPr lang="en-US" sz="2000" dirty="0" smtClean="0">
                <a:solidFill>
                  <a:srgbClr val="000000"/>
                </a:solidFill>
              </a:rPr>
              <a:t>Do not remove the LIF unless instructed by your unit  CDR.</a:t>
            </a:r>
          </a:p>
          <a:p>
            <a:pPr marL="285750" lvl="1" eaLnBrk="1" hangingPunct="1">
              <a:lnSpc>
                <a:spcPct val="80000"/>
              </a:lnSpc>
              <a:buFont typeface="Arial" pitchFamily="34" charset="0"/>
              <a:buChar char="•"/>
            </a:pPr>
            <a:endParaRPr lang="en-US" sz="2000" dirty="0" smtClean="0">
              <a:solidFill>
                <a:srgbClr val="000000"/>
              </a:solidFill>
            </a:endParaRPr>
          </a:p>
          <a:p>
            <a:pPr marL="285750" lvl="1" eaLnBrk="1" hangingPunct="1">
              <a:lnSpc>
                <a:spcPct val="80000"/>
              </a:lnSpc>
              <a:buFont typeface="Arial" pitchFamily="34" charset="0"/>
              <a:buChar char="•"/>
            </a:pPr>
            <a:r>
              <a:rPr lang="en-US" sz="2000" dirty="0" smtClean="0">
                <a:solidFill>
                  <a:srgbClr val="000000"/>
                </a:solidFill>
              </a:rPr>
              <a:t>Adjust the eyecup to properly protect the eye from lasers.</a:t>
            </a:r>
          </a:p>
          <a:p>
            <a:pPr lvl="1" eaLnBrk="1" hangingPunct="1">
              <a:lnSpc>
                <a:spcPct val="80000"/>
              </a:lnSpc>
              <a:buFont typeface="Arial" pitchFamily="34" charset="0"/>
              <a:buChar char="•"/>
            </a:pPr>
            <a:endParaRPr lang="en-US" sz="2000" dirty="0" smtClean="0">
              <a:solidFill>
                <a:srgbClr val="000000"/>
              </a:solidFill>
            </a:endParaRPr>
          </a:p>
        </p:txBody>
      </p:sp>
      <p:sp>
        <p:nvSpPr>
          <p:cNvPr id="79878" name="Rectangle 20"/>
          <p:cNvSpPr>
            <a:spLocks noChangeArrowheads="1"/>
          </p:cNvSpPr>
          <p:nvPr/>
        </p:nvSpPr>
        <p:spPr bwMode="auto">
          <a:xfrm>
            <a:off x="0" y="828261"/>
            <a:ext cx="9144000" cy="523220"/>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dirty="0" smtClean="0">
                <a:latin typeface="Arial" charset="0"/>
              </a:rPr>
              <a:t>LASER </a:t>
            </a:r>
            <a:r>
              <a:rPr lang="en-US" sz="2800" b="1" dirty="0">
                <a:latin typeface="Arial" charset="0"/>
              </a:rPr>
              <a:t>THREAT ENVIRONMENTS</a:t>
            </a:r>
          </a:p>
        </p:txBody>
      </p:sp>
      <p:sp>
        <p:nvSpPr>
          <p:cNvPr id="6" name="Text Box 5"/>
          <p:cNvSpPr txBox="1">
            <a:spLocks noChangeArrowheads="1"/>
          </p:cNvSpPr>
          <p:nvPr/>
        </p:nvSpPr>
        <p:spPr bwMode="auto">
          <a:xfrm>
            <a:off x="819806" y="238540"/>
            <a:ext cx="7362497" cy="523220"/>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u="sng" dirty="0" smtClean="0">
                <a:latin typeface="Arial" charset="0"/>
              </a:rPr>
              <a:t>OPERATION IN ADVERSE CONDITIONS</a:t>
            </a:r>
            <a:endParaRPr lang="en-US" sz="2800" b="1" u="sng" dirty="0">
              <a:latin typeface="Arial" charset="0"/>
            </a:endParaRPr>
          </a:p>
        </p:txBody>
      </p:sp>
      <p:sp>
        <p:nvSpPr>
          <p:cNvPr id="7" name="Rectangle 5"/>
          <p:cNvSpPr txBox="1">
            <a:spLocks noChangeArrowheads="1"/>
          </p:cNvSpPr>
          <p:nvPr/>
        </p:nvSpPr>
        <p:spPr bwMode="auto">
          <a:xfrm>
            <a:off x="362607" y="5988927"/>
            <a:ext cx="8292662" cy="474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342900" algn="l" defTabSz="914400" rtl="0" eaLnBrk="1" fontAlgn="base" latinLnBrk="0" hangingPunct="1">
              <a:lnSpc>
                <a:spcPct val="100000"/>
              </a:lnSpc>
              <a:spcBef>
                <a:spcPct val="20000"/>
              </a:spcBef>
              <a:spcAft>
                <a:spcPct val="0"/>
              </a:spcAft>
              <a:buClr>
                <a:srgbClr val="008000"/>
              </a:buClr>
              <a:buSzTx/>
              <a:buFont typeface="Arial" charset="0"/>
              <a:buNone/>
              <a:tabLst/>
              <a:defRPr/>
            </a:pPr>
            <a:r>
              <a:rPr kumimoji="0" lang="en-US"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DAMAGE CAUSED TO THE I</a:t>
            </a:r>
            <a:r>
              <a:rPr kumimoji="0" lang="en-US" sz="2000" b="1" i="0" u="none" strike="noStrike" kern="1200" cap="none" spc="0" normalizeH="0" baseline="30000" noProof="0" dirty="0" smtClean="0">
                <a:ln>
                  <a:noFill/>
                </a:ln>
                <a:solidFill>
                  <a:srgbClr val="FF0000"/>
                </a:solidFill>
                <a:effectLst/>
                <a:uLnTx/>
                <a:uFillTx/>
                <a:latin typeface="Arial" pitchFamily="34" charset="0"/>
                <a:ea typeface="+mn-ea"/>
                <a:cs typeface="Arial" pitchFamily="34" charset="0"/>
              </a:rPr>
              <a:t>2</a:t>
            </a:r>
            <a:r>
              <a:rPr kumimoji="0" lang="en-US"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TUBE IF THE LIF IS NOT INSTALLED.</a:t>
            </a:r>
          </a:p>
        </p:txBody>
      </p:sp>
      <p:pic>
        <p:nvPicPr>
          <p:cNvPr id="8" name="Picture 6" descr="Laser Damage"/>
          <p:cNvPicPr>
            <a:picLocks noChangeAspect="1" noChangeArrowheads="1"/>
          </p:cNvPicPr>
          <p:nvPr/>
        </p:nvPicPr>
        <p:blipFill>
          <a:blip r:embed="rId4" cstate="email">
            <a:clrChange>
              <a:clrFrom>
                <a:srgbClr val="FEFFF1"/>
              </a:clrFrom>
              <a:clrTo>
                <a:srgbClr val="FEFFF1">
                  <a:alpha val="0"/>
                </a:srgbClr>
              </a:clrTo>
            </a:clrChange>
            <a:extLst>
              <a:ext uri="{28A0092B-C50C-407E-A947-70E740481C1C}">
                <a14:useLocalDpi xmlns:a14="http://schemas.microsoft.com/office/drawing/2010/main" xmlns=""/>
              </a:ext>
            </a:extLst>
          </a:blip>
          <a:srcRect/>
          <a:stretch>
            <a:fillRect/>
          </a:stretch>
        </p:blipFill>
        <p:spPr bwMode="gray">
          <a:xfrm rot="5400000">
            <a:off x="5381950" y="2433309"/>
            <a:ext cx="2006195" cy="495935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P9924.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321509" y="2712420"/>
            <a:ext cx="3582649" cy="1905388"/>
          </a:xfrm>
          <a:prstGeom prst="rect">
            <a:avLst/>
          </a:prstGeom>
        </p:spPr>
      </p:pic>
      <p:sp>
        <p:nvSpPr>
          <p:cNvPr id="81924" name="Rectangle 12"/>
          <p:cNvSpPr>
            <a:spLocks noGrp="1" noChangeArrowheads="1"/>
          </p:cNvSpPr>
          <p:nvPr>
            <p:ph idx="4294967295"/>
          </p:nvPr>
        </p:nvSpPr>
        <p:spPr>
          <a:xfrm>
            <a:off x="0" y="1497013"/>
            <a:ext cx="6011863" cy="4225925"/>
          </a:xfrm>
          <a:noFill/>
        </p:spPr>
        <p:txBody>
          <a:bodyPr/>
          <a:lstStyle/>
          <a:p>
            <a:pPr algn="ctr" eaLnBrk="1" hangingPunct="1">
              <a:buFont typeface="Arial" pitchFamily="34" charset="0"/>
              <a:buChar char="•"/>
            </a:pPr>
            <a:r>
              <a:rPr lang="en-US" sz="2400" b="1" dirty="0" smtClean="0">
                <a:solidFill>
                  <a:srgbClr val="000000"/>
                </a:solidFill>
              </a:rPr>
              <a:t>Operation in dusty and sandy areas</a:t>
            </a:r>
            <a:r>
              <a:rPr lang="en-US" sz="1600" dirty="0" smtClean="0">
                <a:solidFill>
                  <a:srgbClr val="000000"/>
                </a:solidFill>
              </a:rPr>
              <a:t>.</a:t>
            </a:r>
          </a:p>
          <a:p>
            <a:pPr algn="ctr" eaLnBrk="1" hangingPunct="1">
              <a:buFont typeface="Arial" pitchFamily="34" charset="0"/>
              <a:buChar char="•"/>
            </a:pPr>
            <a:endParaRPr lang="en-US" sz="1600" dirty="0" smtClean="0">
              <a:solidFill>
                <a:srgbClr val="000000"/>
              </a:solidFill>
            </a:endParaRPr>
          </a:p>
          <a:p>
            <a:pPr lvl="1" eaLnBrk="1" hangingPunct="1">
              <a:buFont typeface="Arial" pitchFamily="34" charset="0"/>
              <a:buChar char="•"/>
            </a:pPr>
            <a:r>
              <a:rPr lang="en-US" sz="2000" b="1" dirty="0" smtClean="0">
                <a:solidFill>
                  <a:srgbClr val="000000"/>
                </a:solidFill>
              </a:rPr>
              <a:t>Install the sacrificial window to protect the objective lens. </a:t>
            </a:r>
          </a:p>
          <a:p>
            <a:pPr lvl="1" eaLnBrk="1" hangingPunct="1">
              <a:buFont typeface="Arial" pitchFamily="34" charset="0"/>
              <a:buChar char="•"/>
            </a:pPr>
            <a:endParaRPr lang="en-US" sz="2000" b="1" dirty="0" smtClean="0">
              <a:solidFill>
                <a:srgbClr val="000000"/>
              </a:solidFill>
            </a:endParaRPr>
          </a:p>
          <a:p>
            <a:pPr lvl="1" eaLnBrk="1" hangingPunct="1">
              <a:buFont typeface="Arial" pitchFamily="34" charset="0"/>
              <a:buChar char="•"/>
            </a:pPr>
            <a:r>
              <a:rPr lang="en-US" sz="2000" b="1" dirty="0" smtClean="0">
                <a:solidFill>
                  <a:srgbClr val="000000"/>
                </a:solidFill>
              </a:rPr>
              <a:t>Using the ridged side of the </a:t>
            </a:r>
            <a:br>
              <a:rPr lang="en-US" sz="2000" b="1" dirty="0" smtClean="0">
                <a:solidFill>
                  <a:srgbClr val="000000"/>
                </a:solidFill>
              </a:rPr>
            </a:br>
            <a:r>
              <a:rPr lang="en-US" sz="2000" b="1" dirty="0" smtClean="0">
                <a:solidFill>
                  <a:srgbClr val="000000"/>
                </a:solidFill>
              </a:rPr>
              <a:t>storage container as a wrench, hand tighten the sacrificial window.</a:t>
            </a:r>
          </a:p>
          <a:p>
            <a:pPr lvl="1" eaLnBrk="1" hangingPunct="1">
              <a:buFont typeface="Arial" pitchFamily="34" charset="0"/>
              <a:buChar char="•"/>
            </a:pPr>
            <a:endParaRPr lang="en-US" sz="2000" b="1" dirty="0" smtClean="0">
              <a:solidFill>
                <a:srgbClr val="000000"/>
              </a:solidFill>
            </a:endParaRPr>
          </a:p>
          <a:p>
            <a:pPr lvl="1" eaLnBrk="1" hangingPunct="1">
              <a:buFont typeface="Arial" pitchFamily="34" charset="0"/>
              <a:buChar char="•"/>
            </a:pPr>
            <a:r>
              <a:rPr lang="en-US" sz="2000" b="1" dirty="0" smtClean="0">
                <a:solidFill>
                  <a:srgbClr val="000000"/>
                </a:solidFill>
              </a:rPr>
              <a:t>LIF and sacrificial window cannot be used together.</a:t>
            </a:r>
          </a:p>
        </p:txBody>
      </p:sp>
      <p:sp>
        <p:nvSpPr>
          <p:cNvPr id="81925" name="Text Box 13"/>
          <p:cNvSpPr txBox="1">
            <a:spLocks noChangeArrowheads="1"/>
          </p:cNvSpPr>
          <p:nvPr/>
        </p:nvSpPr>
        <p:spPr bwMode="auto">
          <a:xfrm>
            <a:off x="7032885" y="1994941"/>
            <a:ext cx="1639888" cy="400110"/>
          </a:xfrm>
          <a:prstGeom prst="rect">
            <a:avLst/>
          </a:prstGeom>
          <a:noFill/>
          <a:ln w="38100">
            <a:noFill/>
            <a:miter lim="800000"/>
            <a:headEnd/>
            <a:tailEnd/>
          </a:ln>
        </p:spPr>
        <p:txBody>
          <a:bodyPr>
            <a:spAutoFit/>
          </a:bodyPr>
          <a:lstStyle/>
          <a:p>
            <a:pPr eaLnBrk="1" hangingPunct="1">
              <a:lnSpc>
                <a:spcPct val="100000"/>
              </a:lnSpc>
              <a:spcBef>
                <a:spcPct val="50000"/>
              </a:spcBef>
              <a:buFontTx/>
              <a:buNone/>
            </a:pPr>
            <a:r>
              <a:rPr lang="en-US" sz="2000" b="1" dirty="0">
                <a:latin typeface="Arial" charset="0"/>
              </a:rPr>
              <a:t>Ridged side</a:t>
            </a:r>
          </a:p>
        </p:txBody>
      </p:sp>
      <p:sp>
        <p:nvSpPr>
          <p:cNvPr id="81926" name="Line 14"/>
          <p:cNvSpPr>
            <a:spLocks noChangeShapeType="1"/>
          </p:cNvSpPr>
          <p:nvPr/>
        </p:nvSpPr>
        <p:spPr bwMode="auto">
          <a:xfrm>
            <a:off x="7689953" y="2383436"/>
            <a:ext cx="116314" cy="800031"/>
          </a:xfrm>
          <a:prstGeom prst="line">
            <a:avLst/>
          </a:prstGeom>
          <a:noFill/>
          <a:ln w="38100">
            <a:solidFill>
              <a:srgbClr val="00FF00"/>
            </a:solidFill>
            <a:round/>
            <a:headEnd/>
            <a:tailEnd type="triangle" w="med" len="med"/>
          </a:ln>
        </p:spPr>
        <p:txBody>
          <a:bodyPr/>
          <a:lstStyle/>
          <a:p>
            <a:endParaRPr lang="en-US" dirty="0"/>
          </a:p>
        </p:txBody>
      </p:sp>
      <p:sp>
        <p:nvSpPr>
          <p:cNvPr id="81927" name="Rectangle 15"/>
          <p:cNvSpPr>
            <a:spLocks noChangeArrowheads="1"/>
          </p:cNvSpPr>
          <p:nvPr/>
        </p:nvSpPr>
        <p:spPr bwMode="auto">
          <a:xfrm>
            <a:off x="2" y="861875"/>
            <a:ext cx="9143999" cy="523220"/>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dirty="0">
                <a:latin typeface="Arial" charset="0"/>
              </a:rPr>
              <a:t>SACRIFICIAL WINDOW</a:t>
            </a:r>
          </a:p>
        </p:txBody>
      </p:sp>
      <p:sp>
        <p:nvSpPr>
          <p:cNvPr id="8" name="Text Box 5"/>
          <p:cNvSpPr txBox="1">
            <a:spLocks noChangeArrowheads="1"/>
          </p:cNvSpPr>
          <p:nvPr/>
        </p:nvSpPr>
        <p:spPr bwMode="auto">
          <a:xfrm>
            <a:off x="851338" y="238540"/>
            <a:ext cx="7394028" cy="523220"/>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u="sng" dirty="0" smtClean="0">
                <a:latin typeface="Arial" charset="0"/>
              </a:rPr>
              <a:t>OPERATION IN ADVERSE CONDITIONS</a:t>
            </a:r>
            <a:endParaRPr lang="en-US" sz="2800" b="1" u="sng" dirty="0">
              <a:latin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Grp="1" noChangeArrowheads="1"/>
          </p:cNvSpPr>
          <p:nvPr>
            <p:ph idx="4294967295"/>
          </p:nvPr>
        </p:nvSpPr>
        <p:spPr>
          <a:xfrm>
            <a:off x="0" y="1828800"/>
            <a:ext cx="5257800" cy="2073275"/>
          </a:xfrm>
          <a:noFill/>
        </p:spPr>
        <p:txBody>
          <a:bodyPr>
            <a:normAutofit/>
          </a:bodyPr>
          <a:lstStyle/>
          <a:p>
            <a:pPr marL="457200" indent="-457200" eaLnBrk="1" hangingPunct="1">
              <a:buNone/>
            </a:pPr>
            <a:r>
              <a:rPr lang="en-US" b="1" dirty="0" smtClean="0">
                <a:solidFill>
                  <a:srgbClr val="000000"/>
                </a:solidFill>
              </a:rPr>
              <a:t>OPERATION IN RAINY OR HUMID CONDITIONS</a:t>
            </a:r>
          </a:p>
          <a:p>
            <a:pPr marL="800100" lvl="1" indent="-457200">
              <a:buFont typeface="Arial" pitchFamily="34" charset="0"/>
              <a:buChar char="•"/>
            </a:pPr>
            <a:r>
              <a:rPr lang="en-US" b="1" dirty="0" smtClean="0">
                <a:solidFill>
                  <a:srgbClr val="000000"/>
                </a:solidFill>
              </a:rPr>
              <a:t>One application will last several days.</a:t>
            </a:r>
            <a:endParaRPr lang="en-US" sz="1800" b="1" dirty="0" smtClean="0">
              <a:solidFill>
                <a:srgbClr val="18007C"/>
              </a:solidFill>
            </a:endParaRPr>
          </a:p>
        </p:txBody>
      </p:sp>
      <p:sp>
        <p:nvSpPr>
          <p:cNvPr id="82948" name="Rectangle 7"/>
          <p:cNvSpPr>
            <a:spLocks noChangeArrowheads="1"/>
          </p:cNvSpPr>
          <p:nvPr/>
        </p:nvSpPr>
        <p:spPr bwMode="auto">
          <a:xfrm>
            <a:off x="0" y="874989"/>
            <a:ext cx="9144000" cy="523220"/>
          </a:xfrm>
          <a:prstGeom prst="rect">
            <a:avLst/>
          </a:prstGeom>
          <a:noFill/>
          <a:ln w="9525" algn="ctr">
            <a:noFill/>
            <a:miter lim="800000"/>
            <a:headEnd/>
            <a:tailEnd/>
          </a:ln>
        </p:spPr>
        <p:txBody>
          <a:bodyPr wrap="square">
            <a:spAutoFit/>
          </a:bodyPr>
          <a:lstStyle/>
          <a:p>
            <a:pPr algn="ctr" eaLnBrk="1" hangingPunct="1">
              <a:lnSpc>
                <a:spcPct val="100000"/>
              </a:lnSpc>
              <a:spcBef>
                <a:spcPct val="20000"/>
              </a:spcBef>
              <a:buFontTx/>
              <a:buNone/>
            </a:pPr>
            <a:r>
              <a:rPr lang="en-US" sz="2800" b="1" dirty="0">
                <a:latin typeface="Arial" charset="0"/>
              </a:rPr>
              <a:t>DEMIST </a:t>
            </a:r>
            <a:r>
              <a:rPr lang="en-US" sz="2800" b="1" dirty="0" smtClean="0">
                <a:latin typeface="Arial" charset="0"/>
              </a:rPr>
              <a:t>TOWELETTES</a:t>
            </a:r>
            <a:endParaRPr lang="en-US" sz="2800" b="1" dirty="0">
              <a:latin typeface="Arial" charset="0"/>
            </a:endParaRPr>
          </a:p>
        </p:txBody>
      </p:sp>
      <p:pic>
        <p:nvPicPr>
          <p:cNvPr id="6" name="Picture 5" descr="IMGP9924.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5475781" y="1335151"/>
            <a:ext cx="3477719" cy="4107305"/>
          </a:xfrm>
          <a:prstGeom prst="rect">
            <a:avLst/>
          </a:prstGeom>
        </p:spPr>
      </p:pic>
      <p:sp>
        <p:nvSpPr>
          <p:cNvPr id="7" name="Rectangle 6"/>
          <p:cNvSpPr txBox="1">
            <a:spLocks noChangeArrowheads="1"/>
          </p:cNvSpPr>
          <p:nvPr/>
        </p:nvSpPr>
        <p:spPr bwMode="gray">
          <a:xfrm>
            <a:off x="905519" y="4248151"/>
            <a:ext cx="4695181" cy="1993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ctr" defTabSz="914400" rtl="0" eaLnBrk="1" fontAlgn="base" latinLnBrk="0" hangingPunct="1">
              <a:lnSpc>
                <a:spcPct val="100000"/>
              </a:lnSpc>
              <a:spcBef>
                <a:spcPct val="50000"/>
              </a:spcBef>
              <a:spcAft>
                <a:spcPct val="0"/>
              </a:spcAft>
              <a:buClr>
                <a:srgbClr val="008000"/>
              </a:buClr>
              <a:buSzTx/>
              <a:tabLst/>
              <a:defRPr/>
            </a:pPr>
            <a:r>
              <a:rPr kumimoji="0" lang="en-US" sz="2000" b="1" i="0" u="none" strike="noStrike" kern="0" cap="none" spc="0" normalizeH="0" baseline="0" noProof="0" dirty="0" smtClean="0">
                <a:ln>
                  <a:noFill/>
                </a:ln>
                <a:solidFill>
                  <a:srgbClr val="FF0000"/>
                </a:solidFill>
                <a:effectLst/>
                <a:uLnTx/>
                <a:uFillTx/>
                <a:latin typeface="Arial"/>
                <a:ea typeface="ＭＳ Ｐゴシック" pitchFamily="125" charset="-128"/>
                <a:cs typeface="ＭＳ Ｐゴシック" pitchFamily="125" charset="-128"/>
              </a:rPr>
              <a:t>NOTE:</a:t>
            </a:r>
          </a:p>
          <a:p>
            <a:pPr marR="0" lvl="0" indent="-457200" algn="l" defTabSz="914400" rtl="0" eaLnBrk="1" fontAlgn="base" latinLnBrk="0" hangingPunct="1">
              <a:lnSpc>
                <a:spcPct val="100000"/>
              </a:lnSpc>
              <a:spcBef>
                <a:spcPct val="50000"/>
              </a:spcBef>
              <a:spcAft>
                <a:spcPct val="0"/>
              </a:spcAft>
              <a:buClr>
                <a:srgbClr val="008000"/>
              </a:buClr>
              <a:buSzTx/>
              <a:tabLst/>
              <a:defRPr/>
            </a:pPr>
            <a:r>
              <a:rPr lang="en-US" sz="1800" b="1" kern="0" dirty="0" err="1" smtClean="0">
                <a:solidFill>
                  <a:srgbClr val="FF0000"/>
                </a:solidFill>
                <a:latin typeface="Arial"/>
                <a:ea typeface="ＭＳ Ｐゴシック" pitchFamily="125" charset="-128"/>
                <a:cs typeface="ＭＳ Ｐゴシック" pitchFamily="125" charset="-128"/>
              </a:rPr>
              <a:t>Towelettes</a:t>
            </a:r>
            <a:r>
              <a:rPr lang="en-US" sz="1800" b="1" kern="0" dirty="0" smtClean="0">
                <a:solidFill>
                  <a:srgbClr val="FF0000"/>
                </a:solidFill>
                <a:latin typeface="Arial"/>
                <a:ea typeface="ＭＳ Ｐゴシック" pitchFamily="125" charset="-128"/>
                <a:cs typeface="ＭＳ Ｐゴシック" pitchFamily="125" charset="-128"/>
              </a:rPr>
              <a:t> are used on eyepiece lens only.  Do not use on any objective lens.  </a:t>
            </a:r>
            <a:r>
              <a:rPr lang="en-US" sz="1800" b="1" kern="0" dirty="0" err="1" smtClean="0">
                <a:solidFill>
                  <a:srgbClr val="FF0000"/>
                </a:solidFill>
                <a:latin typeface="Arial"/>
                <a:ea typeface="ＭＳ Ｐゴシック" pitchFamily="125" charset="-128"/>
                <a:cs typeface="ＭＳ Ｐゴシック" pitchFamily="125" charset="-128"/>
              </a:rPr>
              <a:t>Towelettes</a:t>
            </a:r>
            <a:r>
              <a:rPr lang="en-US" sz="1800" b="1" kern="0" dirty="0" smtClean="0">
                <a:solidFill>
                  <a:srgbClr val="FF0000"/>
                </a:solidFill>
                <a:latin typeface="Arial"/>
                <a:ea typeface="ＭＳ Ｐゴシック" pitchFamily="125" charset="-128"/>
                <a:cs typeface="ＭＳ Ｐゴシック" pitchFamily="125" charset="-128"/>
              </a:rPr>
              <a:t> leave a film that reduces the light entering the objective lenses. </a:t>
            </a:r>
            <a:endParaRPr kumimoji="0" lang="en-US" sz="1800" b="1" i="0" u="none" strike="noStrike" kern="0" cap="none" spc="0" normalizeH="0" baseline="0" noProof="0" dirty="0" smtClean="0">
              <a:ln>
                <a:noFill/>
              </a:ln>
              <a:solidFill>
                <a:srgbClr val="FF0000"/>
              </a:solidFill>
              <a:effectLst/>
              <a:uLnTx/>
              <a:uFillTx/>
              <a:latin typeface="Arial"/>
              <a:ea typeface="ＭＳ Ｐゴシック" pitchFamily="125" charset="-128"/>
              <a:cs typeface="ＭＳ Ｐゴシック"/>
            </a:endParaRPr>
          </a:p>
        </p:txBody>
      </p:sp>
      <p:sp>
        <p:nvSpPr>
          <p:cNvPr id="8" name="Text Box 5"/>
          <p:cNvSpPr txBox="1">
            <a:spLocks noChangeArrowheads="1"/>
          </p:cNvSpPr>
          <p:nvPr/>
        </p:nvSpPr>
        <p:spPr bwMode="auto">
          <a:xfrm>
            <a:off x="851338" y="238540"/>
            <a:ext cx="7299434" cy="461665"/>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b="1" u="sng" dirty="0" smtClean="0">
                <a:latin typeface="Arial" charset="0"/>
              </a:rPr>
              <a:t>OPERATION IN ADVERSE CONDITIONS</a:t>
            </a:r>
            <a:endParaRPr lang="en-US" b="1" u="sng" dirty="0">
              <a:latin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P9812.JPG"/>
          <p:cNvPicPr>
            <a:picLocks noGrp="1" noChangeAspect="1"/>
          </p:cNvPicPr>
          <p:nvPr>
            <p:ph sz="half" idx="4294967295"/>
          </p:nvPr>
        </p:nvPicPr>
        <p:blipFill>
          <a:blip r:embed="rId3" cstate="email">
            <a:extLst>
              <a:ext uri="{28A0092B-C50C-407E-A947-70E740481C1C}">
                <a14:useLocalDpi xmlns:a14="http://schemas.microsoft.com/office/drawing/2010/main" xmlns=""/>
              </a:ext>
            </a:extLst>
          </a:blip>
          <a:stretch>
            <a:fillRect/>
          </a:stretch>
        </p:blipFill>
        <p:spPr>
          <a:xfrm>
            <a:off x="5106988" y="2108200"/>
            <a:ext cx="4037012" cy="3309938"/>
          </a:xfrm>
        </p:spPr>
      </p:pic>
      <p:sp>
        <p:nvSpPr>
          <p:cNvPr id="83972" name="Rectangle 5"/>
          <p:cNvSpPr>
            <a:spLocks noGrp="1" noChangeArrowheads="1"/>
          </p:cNvSpPr>
          <p:nvPr>
            <p:ph sz="half" idx="4294967295"/>
          </p:nvPr>
        </p:nvSpPr>
        <p:spPr>
          <a:xfrm>
            <a:off x="0" y="1604963"/>
            <a:ext cx="4037013" cy="4724400"/>
          </a:xfrm>
          <a:noFill/>
        </p:spPr>
        <p:txBody>
          <a:bodyPr/>
          <a:lstStyle/>
          <a:p>
            <a:pPr lvl="1" eaLnBrk="1" hangingPunct="1">
              <a:buNone/>
            </a:pPr>
            <a:endParaRPr lang="en-US" sz="2400" b="1" dirty="0" smtClean="0">
              <a:solidFill>
                <a:srgbClr val="000000"/>
              </a:solidFill>
            </a:endParaRPr>
          </a:p>
          <a:p>
            <a:pPr lvl="1" eaLnBrk="1" hangingPunct="1">
              <a:buFont typeface="Arial" pitchFamily="34" charset="0"/>
              <a:buChar char="•"/>
            </a:pPr>
            <a:r>
              <a:rPr lang="en-US" sz="2400" b="1" dirty="0" smtClean="0">
                <a:solidFill>
                  <a:srgbClr val="000000"/>
                </a:solidFill>
              </a:rPr>
              <a:t>Rinse NVD system with fresh water if necessary and dry thoroughly.</a:t>
            </a:r>
          </a:p>
          <a:p>
            <a:pPr lvl="1" eaLnBrk="1" hangingPunct="1">
              <a:buFont typeface="Arial" pitchFamily="34" charset="0"/>
              <a:buChar char="•"/>
            </a:pPr>
            <a:endParaRPr lang="en-US" sz="2400" b="1" dirty="0" smtClean="0">
              <a:solidFill>
                <a:srgbClr val="000000"/>
              </a:solidFill>
            </a:endParaRPr>
          </a:p>
          <a:p>
            <a:pPr lvl="1" eaLnBrk="1" hangingPunct="1">
              <a:buFont typeface="Arial" pitchFamily="34" charset="0"/>
              <a:buChar char="•"/>
            </a:pPr>
            <a:r>
              <a:rPr lang="en-US" sz="2400" b="1" dirty="0" smtClean="0">
                <a:solidFill>
                  <a:srgbClr val="000000"/>
                </a:solidFill>
              </a:rPr>
              <a:t>Clean lenses with lens paper (and water) if necessary.</a:t>
            </a:r>
          </a:p>
        </p:txBody>
      </p:sp>
      <p:sp>
        <p:nvSpPr>
          <p:cNvPr id="5" name="Rectangle 9"/>
          <p:cNvSpPr>
            <a:spLocks noChangeArrowheads="1"/>
          </p:cNvSpPr>
          <p:nvPr/>
        </p:nvSpPr>
        <p:spPr bwMode="gray">
          <a:xfrm>
            <a:off x="0" y="910579"/>
            <a:ext cx="9144000" cy="523206"/>
          </a:xfrm>
          <a:prstGeom prst="rect">
            <a:avLst/>
          </a:prstGeom>
          <a:noFill/>
          <a:ln w="9525" algn="ctr">
            <a:noFill/>
            <a:miter lim="800000"/>
            <a:headEnd/>
            <a:tailEnd/>
          </a:ln>
          <a:effectLst/>
        </p:spPr>
        <p:txBody>
          <a:bodyPr wrap="square" lIns="91426" tIns="45713" rIns="91426" bIns="45713" anchor="b">
            <a:spAutoFit/>
          </a:bodyPr>
          <a:lstStyle/>
          <a:p>
            <a:pPr algn="ctr" eaLnBrk="1" hangingPunct="1">
              <a:lnSpc>
                <a:spcPct val="100000"/>
              </a:lnSpc>
              <a:spcBef>
                <a:spcPct val="30000"/>
              </a:spcBef>
              <a:buFontTx/>
              <a:buNone/>
              <a:defRPr/>
            </a:pPr>
            <a:r>
              <a:rPr lang="en-US" sz="2800" b="1" dirty="0" smtClean="0">
                <a:latin typeface="Arial" charset="0"/>
              </a:rPr>
              <a:t>OPERATION IN SALT WATER AREAS</a:t>
            </a:r>
            <a:endParaRPr lang="en-US" sz="2800" b="1" dirty="0">
              <a:latin typeface="Arial" charset="0"/>
            </a:endParaRPr>
          </a:p>
        </p:txBody>
      </p:sp>
      <p:sp>
        <p:nvSpPr>
          <p:cNvPr id="6" name="Text Box 5"/>
          <p:cNvSpPr txBox="1">
            <a:spLocks noChangeArrowheads="1"/>
          </p:cNvSpPr>
          <p:nvPr/>
        </p:nvSpPr>
        <p:spPr bwMode="auto">
          <a:xfrm>
            <a:off x="867102" y="238540"/>
            <a:ext cx="7252139" cy="461665"/>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b="1" u="sng" dirty="0" smtClean="0">
                <a:latin typeface="Arial" charset="0"/>
              </a:rPr>
              <a:t>OPERATION IN ADVERSE CONDITIONS</a:t>
            </a:r>
            <a:endParaRPr lang="en-US" b="1" u="sng" dirty="0">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5"/>
          <p:cNvSpPr>
            <a:spLocks noGrp="1" noChangeArrowheads="1"/>
          </p:cNvSpPr>
          <p:nvPr>
            <p:ph idx="4294967295"/>
          </p:nvPr>
        </p:nvSpPr>
        <p:spPr>
          <a:xfrm>
            <a:off x="0" y="1524000"/>
            <a:ext cx="4602163" cy="5334000"/>
          </a:xfrm>
          <a:noFill/>
        </p:spPr>
        <p:txBody>
          <a:bodyPr/>
          <a:lstStyle/>
          <a:p>
            <a:pPr lvl="1" eaLnBrk="1" hangingPunct="1">
              <a:buFont typeface="Arial" pitchFamily="34" charset="0"/>
              <a:buChar char="•"/>
            </a:pPr>
            <a:r>
              <a:rPr lang="en-US" sz="2400" dirty="0" smtClean="0">
                <a:solidFill>
                  <a:srgbClr val="000000"/>
                </a:solidFill>
              </a:rPr>
              <a:t>I</a:t>
            </a:r>
            <a:r>
              <a:rPr lang="en-US" sz="2400" baseline="30000" dirty="0" smtClean="0">
                <a:solidFill>
                  <a:srgbClr val="000000"/>
                </a:solidFill>
              </a:rPr>
              <a:t>2</a:t>
            </a:r>
            <a:r>
              <a:rPr lang="en-US" sz="2400" dirty="0" smtClean="0">
                <a:solidFill>
                  <a:srgbClr val="000000"/>
                </a:solidFill>
              </a:rPr>
              <a:t> requires some ambient light to work.</a:t>
            </a:r>
          </a:p>
          <a:p>
            <a:pPr lvl="1" eaLnBrk="1" hangingPunct="1">
              <a:buFont typeface="Arial" pitchFamily="34" charset="0"/>
              <a:buChar char="•"/>
            </a:pPr>
            <a:endParaRPr lang="en-US" sz="2400" dirty="0" smtClean="0">
              <a:solidFill>
                <a:srgbClr val="000000"/>
              </a:solidFill>
            </a:endParaRPr>
          </a:p>
          <a:p>
            <a:pPr lvl="1" eaLnBrk="1" hangingPunct="1">
              <a:buFont typeface="Arial" pitchFamily="34" charset="0"/>
              <a:buChar char="•"/>
            </a:pPr>
            <a:r>
              <a:rPr lang="en-US" sz="2400" dirty="0" smtClean="0">
                <a:solidFill>
                  <a:srgbClr val="000000"/>
                </a:solidFill>
              </a:rPr>
              <a:t>Sparkling or snowy image indicates that an I</a:t>
            </a:r>
            <a:r>
              <a:rPr lang="en-US" sz="2400" baseline="30000" dirty="0" smtClean="0">
                <a:solidFill>
                  <a:srgbClr val="000000"/>
                </a:solidFill>
              </a:rPr>
              <a:t>2</a:t>
            </a:r>
            <a:r>
              <a:rPr lang="en-US" sz="2400" dirty="0" smtClean="0">
                <a:solidFill>
                  <a:srgbClr val="000000"/>
                </a:solidFill>
              </a:rPr>
              <a:t> device is operating at or near minimum illumination.</a:t>
            </a:r>
          </a:p>
          <a:p>
            <a:pPr lvl="1" eaLnBrk="1" hangingPunct="1">
              <a:buFont typeface="Arial" pitchFamily="34" charset="0"/>
              <a:buChar char="•"/>
            </a:pPr>
            <a:endParaRPr lang="en-US" sz="2400" dirty="0" smtClean="0">
              <a:solidFill>
                <a:srgbClr val="000000"/>
              </a:solidFill>
            </a:endParaRPr>
          </a:p>
          <a:p>
            <a:pPr lvl="1" eaLnBrk="1" hangingPunct="1">
              <a:buFont typeface="Arial" pitchFamily="34" charset="0"/>
              <a:buChar char="•"/>
            </a:pPr>
            <a:r>
              <a:rPr lang="en-US" sz="2400" dirty="0" smtClean="0">
                <a:solidFill>
                  <a:srgbClr val="000000"/>
                </a:solidFill>
              </a:rPr>
              <a:t>In total darkness, the IR Illuminator or thermal sensor can be used.</a:t>
            </a:r>
          </a:p>
          <a:p>
            <a:pPr lvl="1" eaLnBrk="1" hangingPunct="1">
              <a:buFont typeface="Arial" pitchFamily="34" charset="0"/>
              <a:buChar char="•"/>
            </a:pPr>
            <a:endParaRPr lang="en-US" sz="2400" b="1" dirty="0" smtClean="0">
              <a:solidFill>
                <a:schemeClr val="tx1"/>
              </a:solidFill>
            </a:endParaRPr>
          </a:p>
          <a:p>
            <a:pPr eaLnBrk="1" hangingPunct="1">
              <a:buFont typeface="Arial" pitchFamily="34" charset="0"/>
              <a:buChar char="•"/>
            </a:pPr>
            <a:endParaRPr lang="en-US" sz="2800" b="1" dirty="0" smtClean="0">
              <a:solidFill>
                <a:schemeClr val="tx1"/>
              </a:solidFill>
            </a:endParaRPr>
          </a:p>
        </p:txBody>
      </p:sp>
      <p:pic>
        <p:nvPicPr>
          <p:cNvPr id="84996" name="Picture 6"/>
          <p:cNvPicPr>
            <a:picLocks noChangeArrowheads="1"/>
          </p:cNvPicPr>
          <p:nvPr/>
        </p:nvPicPr>
        <p:blipFill>
          <a:blip r:embed="rId3" cstate="print"/>
          <a:srcRect/>
          <a:stretch>
            <a:fillRect/>
          </a:stretch>
        </p:blipFill>
        <p:spPr bwMode="gray">
          <a:xfrm>
            <a:off x="5233482" y="1673158"/>
            <a:ext cx="3685095" cy="3432243"/>
          </a:xfrm>
          <a:prstGeom prst="ellipse">
            <a:avLst/>
          </a:prstGeom>
          <a:noFill/>
          <a:ln w="9525">
            <a:noFill/>
            <a:miter lim="800000"/>
            <a:headEnd/>
            <a:tailEnd/>
          </a:ln>
        </p:spPr>
      </p:pic>
      <p:sp>
        <p:nvSpPr>
          <p:cNvPr id="74759" name="Rectangle 7"/>
          <p:cNvSpPr>
            <a:spLocks noChangeArrowheads="1"/>
          </p:cNvSpPr>
          <p:nvPr/>
        </p:nvSpPr>
        <p:spPr bwMode="gray">
          <a:xfrm>
            <a:off x="867102" y="418238"/>
            <a:ext cx="7330967" cy="461651"/>
          </a:xfrm>
          <a:prstGeom prst="rect">
            <a:avLst/>
          </a:prstGeom>
          <a:solidFill>
            <a:schemeClr val="bg1">
              <a:lumMod val="65000"/>
            </a:schemeClr>
          </a:solidFill>
          <a:ln w="9525" algn="ctr">
            <a:noFill/>
            <a:miter lim="800000"/>
            <a:headEnd/>
            <a:tailEnd/>
          </a:ln>
          <a:effectLst/>
        </p:spPr>
        <p:txBody>
          <a:bodyPr wrap="square" lIns="91426" tIns="45713" rIns="91426" bIns="45713" anchor="b">
            <a:spAutoFit/>
          </a:bodyPr>
          <a:lstStyle/>
          <a:p>
            <a:pPr algn="ctr" eaLnBrk="1" hangingPunct="1">
              <a:lnSpc>
                <a:spcPct val="100000"/>
              </a:lnSpc>
              <a:spcBef>
                <a:spcPct val="30000"/>
              </a:spcBef>
              <a:buFontTx/>
              <a:buNone/>
              <a:defRPr/>
            </a:pPr>
            <a:r>
              <a:rPr lang="en-US" b="1" u="sng" dirty="0">
                <a:latin typeface="Arial" charset="0"/>
              </a:rPr>
              <a:t>OPERATION </a:t>
            </a:r>
            <a:r>
              <a:rPr lang="en-US" b="1" u="sng" dirty="0" smtClean="0">
                <a:latin typeface="Arial" charset="0"/>
              </a:rPr>
              <a:t>IN ADVERSE </a:t>
            </a:r>
            <a:r>
              <a:rPr lang="en-US" b="1" u="sng" dirty="0">
                <a:latin typeface="Arial" charset="0"/>
              </a:rPr>
              <a:t>CONDITIONS</a:t>
            </a:r>
          </a:p>
        </p:txBody>
      </p:sp>
      <p:sp>
        <p:nvSpPr>
          <p:cNvPr id="5" name="Rectangle 7"/>
          <p:cNvSpPr>
            <a:spLocks noChangeArrowheads="1"/>
          </p:cNvSpPr>
          <p:nvPr/>
        </p:nvSpPr>
        <p:spPr bwMode="gray">
          <a:xfrm>
            <a:off x="0" y="866892"/>
            <a:ext cx="9144000" cy="523206"/>
          </a:xfrm>
          <a:prstGeom prst="rect">
            <a:avLst/>
          </a:prstGeom>
          <a:noFill/>
          <a:ln w="9525" algn="ctr">
            <a:noFill/>
            <a:miter lim="800000"/>
            <a:headEnd/>
            <a:tailEnd/>
          </a:ln>
          <a:effectLst/>
        </p:spPr>
        <p:txBody>
          <a:bodyPr lIns="91426" tIns="45713" rIns="91426" bIns="45713" anchor="b">
            <a:spAutoFit/>
          </a:bodyPr>
          <a:lstStyle/>
          <a:p>
            <a:pPr algn="ctr" eaLnBrk="1" hangingPunct="1">
              <a:lnSpc>
                <a:spcPct val="100000"/>
              </a:lnSpc>
              <a:spcBef>
                <a:spcPct val="30000"/>
              </a:spcBef>
              <a:buFontTx/>
              <a:buNone/>
              <a:defRPr/>
            </a:pPr>
            <a:r>
              <a:rPr lang="en-US" sz="2800" b="1" dirty="0" smtClean="0">
                <a:latin typeface="Arial" charset="0"/>
              </a:rPr>
              <a:t>EXTREME DARKNESS</a:t>
            </a:r>
            <a:endParaRPr lang="en-US" sz="2800" b="1" dirty="0">
              <a:latin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P979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129644" y="1320168"/>
            <a:ext cx="3881007" cy="4107305"/>
          </a:xfrm>
          <a:prstGeom prst="rect">
            <a:avLst/>
          </a:prstGeom>
        </p:spPr>
      </p:pic>
      <p:sp>
        <p:nvSpPr>
          <p:cNvPr id="86020" name="Rectangle 5"/>
          <p:cNvSpPr>
            <a:spLocks noGrp="1" noChangeArrowheads="1"/>
          </p:cNvSpPr>
          <p:nvPr>
            <p:ph idx="4294967295"/>
          </p:nvPr>
        </p:nvSpPr>
        <p:spPr>
          <a:xfrm>
            <a:off x="0" y="1676400"/>
            <a:ext cx="4921250" cy="5181600"/>
          </a:xfrm>
          <a:noFill/>
        </p:spPr>
        <p:txBody>
          <a:bodyPr/>
          <a:lstStyle/>
          <a:p>
            <a:pPr lvl="1" eaLnBrk="1" hangingPunct="1">
              <a:buFont typeface="Arial" pitchFamily="34" charset="0"/>
              <a:buChar char="•"/>
            </a:pPr>
            <a:r>
              <a:rPr lang="en-US" sz="2400" dirty="0" smtClean="0">
                <a:solidFill>
                  <a:srgbClr val="000000"/>
                </a:solidFill>
              </a:rPr>
              <a:t>Thermal will see through most types of smoke and fog.</a:t>
            </a:r>
          </a:p>
          <a:p>
            <a:pPr lvl="1" eaLnBrk="1" hangingPunct="1">
              <a:buFont typeface="Arial" pitchFamily="34" charset="0"/>
              <a:buChar char="•"/>
            </a:pPr>
            <a:endParaRPr lang="en-US" sz="2400" dirty="0" smtClean="0">
              <a:solidFill>
                <a:srgbClr val="000000"/>
              </a:solidFill>
            </a:endParaRPr>
          </a:p>
          <a:p>
            <a:pPr lvl="1" eaLnBrk="1" hangingPunct="1">
              <a:buFont typeface="Arial" pitchFamily="34" charset="0"/>
              <a:buChar char="•"/>
            </a:pPr>
            <a:r>
              <a:rPr lang="en-US" sz="2400" dirty="0" smtClean="0">
                <a:solidFill>
                  <a:srgbClr val="000000"/>
                </a:solidFill>
              </a:rPr>
              <a:t>I</a:t>
            </a:r>
            <a:r>
              <a:rPr lang="en-US" sz="2400" baseline="30000" dirty="0" smtClean="0">
                <a:solidFill>
                  <a:srgbClr val="000000"/>
                </a:solidFill>
              </a:rPr>
              <a:t>2</a:t>
            </a:r>
            <a:r>
              <a:rPr lang="en-US" sz="2400" dirty="0" smtClean="0">
                <a:solidFill>
                  <a:srgbClr val="000000"/>
                </a:solidFill>
              </a:rPr>
              <a:t> night vision is degraded by fog or smoke. </a:t>
            </a:r>
          </a:p>
          <a:p>
            <a:pPr lvl="2" eaLnBrk="1" hangingPunct="1">
              <a:buFont typeface="Arial" pitchFamily="34" charset="0"/>
              <a:buChar char="•"/>
            </a:pPr>
            <a:endParaRPr lang="en-US" sz="1800" dirty="0" smtClean="0">
              <a:solidFill>
                <a:srgbClr val="000000"/>
              </a:solidFill>
            </a:endParaRPr>
          </a:p>
          <a:p>
            <a:pPr lvl="2" eaLnBrk="1" hangingPunct="1">
              <a:buFont typeface="Arial" pitchFamily="34" charset="0"/>
              <a:buChar char="•"/>
            </a:pPr>
            <a:r>
              <a:rPr lang="en-US" sz="1800" dirty="0" smtClean="0">
                <a:solidFill>
                  <a:srgbClr val="000000"/>
                </a:solidFill>
              </a:rPr>
              <a:t>Under most circumstances, I</a:t>
            </a:r>
            <a:r>
              <a:rPr lang="en-US" sz="1800" baseline="30000" dirty="0" smtClean="0">
                <a:solidFill>
                  <a:srgbClr val="000000"/>
                </a:solidFill>
              </a:rPr>
              <a:t>2 </a:t>
            </a:r>
            <a:r>
              <a:rPr lang="en-US" sz="1800" dirty="0" smtClean="0">
                <a:solidFill>
                  <a:srgbClr val="000000"/>
                </a:solidFill>
              </a:rPr>
              <a:t>visibility is similar to daytime unaided vision.</a:t>
            </a:r>
          </a:p>
          <a:p>
            <a:pPr lvl="2" eaLnBrk="1" hangingPunct="1">
              <a:buFont typeface="Arial" pitchFamily="34" charset="0"/>
              <a:buChar char="•"/>
            </a:pPr>
            <a:endParaRPr lang="en-US" sz="1800" dirty="0" smtClean="0">
              <a:solidFill>
                <a:srgbClr val="000000"/>
              </a:solidFill>
            </a:endParaRPr>
          </a:p>
          <a:p>
            <a:pPr lvl="2" eaLnBrk="1" hangingPunct="1">
              <a:buFont typeface="Arial" pitchFamily="34" charset="0"/>
              <a:buChar char="•"/>
            </a:pPr>
            <a:r>
              <a:rPr lang="en-US" sz="1800" dirty="0" smtClean="0">
                <a:solidFill>
                  <a:srgbClr val="000000"/>
                </a:solidFill>
              </a:rPr>
              <a:t>If supplemental IR illumination is used, it will be reflected back and could washout the image. </a:t>
            </a:r>
          </a:p>
          <a:p>
            <a:pPr lvl="2" eaLnBrk="1" hangingPunct="1">
              <a:buFont typeface="Arial" pitchFamily="34" charset="0"/>
              <a:buChar char="•"/>
            </a:pPr>
            <a:endParaRPr lang="en-US" sz="1800" b="1" dirty="0" smtClean="0">
              <a:solidFill>
                <a:srgbClr val="008000"/>
              </a:solidFill>
            </a:endParaRPr>
          </a:p>
          <a:p>
            <a:pPr lvl="2" eaLnBrk="1" hangingPunct="1">
              <a:buFont typeface="Arial" pitchFamily="34" charset="0"/>
              <a:buChar char="•"/>
            </a:pPr>
            <a:endParaRPr lang="en-US" sz="1800" b="1" dirty="0" smtClean="0">
              <a:solidFill>
                <a:srgbClr val="008000"/>
              </a:solidFill>
            </a:endParaRPr>
          </a:p>
        </p:txBody>
      </p:sp>
      <p:sp>
        <p:nvSpPr>
          <p:cNvPr id="5" name="Rectangle 8"/>
          <p:cNvSpPr>
            <a:spLocks noChangeArrowheads="1"/>
          </p:cNvSpPr>
          <p:nvPr/>
        </p:nvSpPr>
        <p:spPr bwMode="gray">
          <a:xfrm>
            <a:off x="0" y="833484"/>
            <a:ext cx="9144000" cy="523206"/>
          </a:xfrm>
          <a:prstGeom prst="rect">
            <a:avLst/>
          </a:prstGeom>
          <a:noFill/>
          <a:ln w="9525" algn="ctr">
            <a:noFill/>
            <a:miter lim="800000"/>
            <a:headEnd/>
            <a:tailEnd/>
          </a:ln>
          <a:effectLst/>
        </p:spPr>
        <p:txBody>
          <a:bodyPr wrap="square" lIns="0" tIns="45713" rIns="0" bIns="45713" anchor="b">
            <a:spAutoFit/>
          </a:bodyPr>
          <a:lstStyle/>
          <a:p>
            <a:pPr algn="ctr" eaLnBrk="1" hangingPunct="1">
              <a:lnSpc>
                <a:spcPct val="100000"/>
              </a:lnSpc>
              <a:spcBef>
                <a:spcPct val="30000"/>
              </a:spcBef>
              <a:buFontTx/>
              <a:buNone/>
              <a:defRPr/>
            </a:pPr>
            <a:r>
              <a:rPr lang="en-US" sz="2800" b="1" dirty="0" smtClean="0">
                <a:latin typeface="Arial" charset="0"/>
              </a:rPr>
              <a:t>FOG AND SMOKE</a:t>
            </a:r>
            <a:endParaRPr lang="en-US" sz="2800" b="1" dirty="0">
              <a:latin typeface="Arial" charset="0"/>
            </a:endParaRPr>
          </a:p>
        </p:txBody>
      </p:sp>
      <p:sp>
        <p:nvSpPr>
          <p:cNvPr id="7" name="Text Box 5"/>
          <p:cNvSpPr txBox="1">
            <a:spLocks noChangeArrowheads="1"/>
          </p:cNvSpPr>
          <p:nvPr/>
        </p:nvSpPr>
        <p:spPr bwMode="auto">
          <a:xfrm>
            <a:off x="977462" y="238540"/>
            <a:ext cx="7204841" cy="461665"/>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b="1" u="sng" dirty="0" smtClean="0">
                <a:latin typeface="Arial" charset="0"/>
              </a:rPr>
              <a:t>OPERATION IN ADVERSE CONDITIONS</a:t>
            </a:r>
            <a:endParaRPr lang="en-US" b="1" u="sng"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CameraBack up\2011\2011jul12\IMG_1536.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459637" y="3347795"/>
            <a:ext cx="2583355" cy="2049168"/>
          </a:xfrm>
          <a:prstGeom prst="rect">
            <a:avLst/>
          </a:prstGeom>
          <a:noFill/>
        </p:spPr>
      </p:pic>
      <p:pic>
        <p:nvPicPr>
          <p:cNvPr id="7174" name="Picture 6" descr="E:\CameraBack up\2011\2011jul12\IMG_1525.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453485" y="3343389"/>
            <a:ext cx="2690515" cy="2055486"/>
          </a:xfrm>
          <a:prstGeom prst="rect">
            <a:avLst/>
          </a:prstGeom>
          <a:noFill/>
        </p:spPr>
      </p:pic>
      <p:sp>
        <p:nvSpPr>
          <p:cNvPr id="87043" name="Rectangle 5"/>
          <p:cNvSpPr>
            <a:spLocks noGrp="1" noChangeArrowheads="1"/>
          </p:cNvSpPr>
          <p:nvPr>
            <p:ph idx="4294967295"/>
          </p:nvPr>
        </p:nvSpPr>
        <p:spPr>
          <a:xfrm>
            <a:off x="0" y="1408113"/>
            <a:ext cx="5624513" cy="1873250"/>
          </a:xfrm>
          <a:noFill/>
        </p:spPr>
        <p:txBody>
          <a:bodyPr/>
          <a:lstStyle/>
          <a:p>
            <a:pPr lvl="1" eaLnBrk="1" hangingPunct="1">
              <a:buFont typeface="Arial" pitchFamily="34" charset="0"/>
              <a:buChar char="•"/>
            </a:pPr>
            <a:r>
              <a:rPr lang="en-US" sz="1800" dirty="0" smtClean="0">
                <a:solidFill>
                  <a:srgbClr val="000000"/>
                </a:solidFill>
              </a:rPr>
              <a:t>Bright lights may cause a “halo,” which can obscure the area around a light source.</a:t>
            </a:r>
          </a:p>
          <a:p>
            <a:pPr lvl="1" eaLnBrk="1" hangingPunct="1">
              <a:buFont typeface="Arial" pitchFamily="34" charset="0"/>
              <a:buChar char="•"/>
            </a:pPr>
            <a:r>
              <a:rPr lang="en-US" sz="1800" dirty="0" smtClean="0">
                <a:solidFill>
                  <a:srgbClr val="000000"/>
                </a:solidFill>
              </a:rPr>
              <a:t>Adjusting the brightness may reduce the halo effect.</a:t>
            </a:r>
          </a:p>
          <a:p>
            <a:pPr lvl="1" eaLnBrk="1" hangingPunct="1">
              <a:buClr>
                <a:srgbClr val="FF0000"/>
              </a:buClr>
              <a:buFont typeface="Arial" pitchFamily="34" charset="0"/>
              <a:buChar char="•"/>
            </a:pPr>
            <a:r>
              <a:rPr lang="en-US" sz="1800" b="1" dirty="0" smtClean="0">
                <a:solidFill>
                  <a:srgbClr val="FF0000"/>
                </a:solidFill>
              </a:rPr>
              <a:t>THERE IS NO HALO EFFECT IN THERMAL MODE.</a:t>
            </a:r>
          </a:p>
        </p:txBody>
      </p:sp>
      <p:sp>
        <p:nvSpPr>
          <p:cNvPr id="72716" name="Text Box 12"/>
          <p:cNvSpPr txBox="1">
            <a:spLocks noChangeArrowheads="1"/>
          </p:cNvSpPr>
          <p:nvPr/>
        </p:nvSpPr>
        <p:spPr bwMode="auto">
          <a:xfrm>
            <a:off x="1143000" y="847105"/>
            <a:ext cx="4931712" cy="954095"/>
          </a:xfrm>
          <a:prstGeom prst="rect">
            <a:avLst/>
          </a:prstGeom>
          <a:noFill/>
          <a:ln w="9525" algn="ctr">
            <a:noFill/>
            <a:miter lim="800000"/>
            <a:headEnd/>
            <a:tailEnd/>
          </a:ln>
          <a:effectLst/>
        </p:spPr>
        <p:txBody>
          <a:bodyPr wrap="square" lIns="91429" tIns="45714" rIns="91429" bIns="45714">
            <a:spAutoFit/>
          </a:bodyPr>
          <a:lstStyle/>
          <a:p>
            <a:pPr marL="342900" indent="-342900" algn="ctr" eaLnBrk="1" hangingPunct="1">
              <a:lnSpc>
                <a:spcPct val="100000"/>
              </a:lnSpc>
              <a:spcBef>
                <a:spcPct val="50000"/>
              </a:spcBef>
              <a:buClr>
                <a:srgbClr val="008000"/>
              </a:buClr>
              <a:buSzPct val="120000"/>
              <a:buFont typeface="Wingdings" pitchFamily="2" charset="2"/>
              <a:buNone/>
              <a:defRPr/>
            </a:pPr>
            <a:r>
              <a:rPr lang="en-US" sz="2800" b="1" dirty="0">
                <a:latin typeface="Arial" charset="0"/>
              </a:rPr>
              <a:t>HALO EFFECT </a:t>
            </a:r>
            <a:r>
              <a:rPr lang="en-US" sz="2800" b="1" dirty="0" smtClean="0">
                <a:latin typeface="Arial" charset="0"/>
              </a:rPr>
              <a:t>(I</a:t>
            </a:r>
            <a:r>
              <a:rPr lang="en-US" sz="2800" b="1" baseline="30000" dirty="0" smtClean="0">
                <a:latin typeface="Arial" charset="0"/>
              </a:rPr>
              <a:t>2</a:t>
            </a:r>
            <a:r>
              <a:rPr lang="en-US" sz="2800" b="1" dirty="0" smtClean="0">
                <a:latin typeface="Arial" charset="0"/>
              </a:rPr>
              <a:t> </a:t>
            </a:r>
            <a:r>
              <a:rPr lang="en-US" sz="2800" b="1" dirty="0">
                <a:latin typeface="Arial" charset="0"/>
              </a:rPr>
              <a:t>ONLY)</a:t>
            </a:r>
          </a:p>
          <a:p>
            <a:pPr marL="342900" indent="-342900" algn="ctr">
              <a:buFontTx/>
              <a:buNone/>
              <a:defRPr/>
            </a:pPr>
            <a:endParaRPr lang="en-US" sz="2800" b="1" dirty="0"/>
          </a:p>
        </p:txBody>
      </p:sp>
      <p:pic>
        <p:nvPicPr>
          <p:cNvPr id="7173" name="Picture 5" descr="E:\CameraBack up\2011\2011jul12\IMG_1538.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678847" y="981396"/>
            <a:ext cx="3226395" cy="2286000"/>
          </a:xfrm>
          <a:prstGeom prst="rect">
            <a:avLst/>
          </a:prstGeom>
          <a:noFill/>
        </p:spPr>
      </p:pic>
      <p:pic>
        <p:nvPicPr>
          <p:cNvPr id="8194" name="Picture 2" descr="E:\CameraBack up\2011\2011jul12\IMG_153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 y="3420646"/>
            <a:ext cx="2743200" cy="2071787"/>
          </a:xfrm>
          <a:prstGeom prst="rect">
            <a:avLst/>
          </a:prstGeom>
          <a:noFill/>
        </p:spPr>
      </p:pic>
      <p:sp>
        <p:nvSpPr>
          <p:cNvPr id="12" name="TextBox 11"/>
          <p:cNvSpPr txBox="1"/>
          <p:nvPr/>
        </p:nvSpPr>
        <p:spPr>
          <a:xfrm>
            <a:off x="0" y="2926882"/>
            <a:ext cx="9144000" cy="461665"/>
          </a:xfrm>
          <a:prstGeom prst="rect">
            <a:avLst/>
          </a:prstGeom>
          <a:solidFill>
            <a:schemeClr val="bg1"/>
          </a:solidFill>
        </p:spPr>
        <p:txBody>
          <a:bodyPr wrap="square" rtlCol="0">
            <a:spAutoFit/>
          </a:bodyPr>
          <a:lstStyle/>
          <a:p>
            <a:pPr>
              <a:tabLst>
                <a:tab pos="3148013" algn="l"/>
              </a:tabLst>
            </a:pPr>
            <a:r>
              <a:rPr lang="en-US" dirty="0" smtClean="0"/>
              <a:t>Black Hot / Overlay	     White Hot / Full	          Outline</a:t>
            </a:r>
            <a:endParaRPr lang="en-US" dirty="0"/>
          </a:p>
        </p:txBody>
      </p:sp>
      <p:sp>
        <p:nvSpPr>
          <p:cNvPr id="11" name="Text Box 5"/>
          <p:cNvSpPr txBox="1">
            <a:spLocks noChangeArrowheads="1"/>
          </p:cNvSpPr>
          <p:nvPr/>
        </p:nvSpPr>
        <p:spPr bwMode="auto">
          <a:xfrm>
            <a:off x="819807" y="238540"/>
            <a:ext cx="7472856" cy="523220"/>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u="sng" dirty="0" smtClean="0">
                <a:latin typeface="Arial" charset="0"/>
              </a:rPr>
              <a:t>OPERATION IN ADVERSE CONDITIONS</a:t>
            </a:r>
            <a:endParaRPr lang="en-US" sz="2800" b="1" u="sng" dirty="0">
              <a:latin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16"/>
          <p:cNvSpPr>
            <a:spLocks noGrp="1"/>
          </p:cNvSpPr>
          <p:nvPr>
            <p:ph type="sldNum" sz="quarter" idx="4294967295"/>
          </p:nvPr>
        </p:nvSpPr>
        <p:spPr>
          <a:xfrm>
            <a:off x="6489700" y="6486525"/>
            <a:ext cx="2133600" cy="371475"/>
          </a:xfrm>
          <a:prstGeom prst="rect">
            <a:avLst/>
          </a:prstGeom>
        </p:spPr>
        <p:txBody>
          <a:bodyPr/>
          <a:lstStyle/>
          <a:p>
            <a:pPr>
              <a:defRPr/>
            </a:pPr>
            <a:fld id="{5C240BF0-5D0E-45CD-B17D-5C0286D7CEE6}" type="slidenum">
              <a:rPr lang="en-US"/>
              <a:pPr>
                <a:defRPr/>
              </a:pPr>
              <a:t>7</a:t>
            </a:fld>
            <a:endParaRPr lang="en-US"/>
          </a:p>
        </p:txBody>
      </p:sp>
      <p:sp>
        <p:nvSpPr>
          <p:cNvPr id="6" name="Rectangle 5"/>
          <p:cNvSpPr/>
          <p:nvPr/>
        </p:nvSpPr>
        <p:spPr>
          <a:xfrm>
            <a:off x="996950" y="188913"/>
            <a:ext cx="7080250"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a:t>
            </a:r>
            <a:endParaRPr lang="en-US" dirty="0"/>
          </a:p>
        </p:txBody>
      </p:sp>
      <p:sp>
        <p:nvSpPr>
          <p:cNvPr id="28676" name="TextBox 1"/>
          <p:cNvSpPr txBox="1">
            <a:spLocks noChangeArrowheads="1"/>
          </p:cNvSpPr>
          <p:nvPr/>
        </p:nvSpPr>
        <p:spPr bwMode="auto">
          <a:xfrm>
            <a:off x="1538288" y="1219200"/>
            <a:ext cx="5999162" cy="4000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US"/>
              <a:t>                    </a:t>
            </a:r>
          </a:p>
        </p:txBody>
      </p:sp>
      <p:pic>
        <p:nvPicPr>
          <p:cNvPr id="28677"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65100" y="1211263"/>
            <a:ext cx="8802688"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0894869"/>
      </p:ext>
    </p:extLst>
  </p:cSld>
  <p:clrMapOvr>
    <a:masterClrMapping/>
  </p:clrMapOvr>
  <p:transition advTm="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P9584.JPG"/>
          <p:cNvPicPr>
            <a:picLocks noGrp="1" noChangeAspect="1"/>
          </p:cNvPicPr>
          <p:nvPr>
            <p:ph idx="4294967295"/>
          </p:nvPr>
        </p:nvPicPr>
        <p:blipFill>
          <a:blip r:embed="rId2" cstate="email">
            <a:lum bright="21000" contrast="10000"/>
            <a:extLst>
              <a:ext uri="{28A0092B-C50C-407E-A947-70E740481C1C}">
                <a14:useLocalDpi xmlns:a14="http://schemas.microsoft.com/office/drawing/2010/main" xmlns=""/>
              </a:ext>
            </a:extLst>
          </a:blip>
          <a:srcRect/>
          <a:stretch>
            <a:fillRect/>
          </a:stretch>
        </p:blipFill>
        <p:spPr>
          <a:xfrm rot="10504788">
            <a:off x="7031038" y="1549400"/>
            <a:ext cx="2112962" cy="1990725"/>
          </a:xfrm>
          <a:prstGeom prst="rect">
            <a:avLst/>
          </a:prstGeom>
        </p:spPr>
      </p:pic>
      <p:sp>
        <p:nvSpPr>
          <p:cNvPr id="3" name="Title 2"/>
          <p:cNvSpPr>
            <a:spLocks noGrp="1"/>
          </p:cNvSpPr>
          <p:nvPr>
            <p:ph type="title" idx="4294967295"/>
          </p:nvPr>
        </p:nvSpPr>
        <p:spPr>
          <a:xfrm>
            <a:off x="0" y="854075"/>
            <a:ext cx="9144000" cy="600075"/>
          </a:xfrm>
        </p:spPr>
        <p:txBody>
          <a:bodyPr/>
          <a:lstStyle/>
          <a:p>
            <a:r>
              <a:rPr lang="en-US" sz="2800" b="1" dirty="0" smtClean="0"/>
              <a:t>RETAINING LANYARD FOR LOSS PREVENTION</a:t>
            </a:r>
            <a:endParaRPr lang="en-US" sz="2800" b="1" dirty="0"/>
          </a:p>
        </p:txBody>
      </p:sp>
      <p:pic>
        <p:nvPicPr>
          <p:cNvPr id="5" name="Picture 4" descr="IMGP979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25091" y="2549069"/>
            <a:ext cx="2837372" cy="3002817"/>
          </a:xfrm>
          <a:prstGeom prst="rect">
            <a:avLst/>
          </a:prstGeom>
        </p:spPr>
      </p:pic>
      <p:sp>
        <p:nvSpPr>
          <p:cNvPr id="6" name="TextBox 5"/>
          <p:cNvSpPr txBox="1"/>
          <p:nvPr/>
        </p:nvSpPr>
        <p:spPr>
          <a:xfrm>
            <a:off x="418290" y="1391056"/>
            <a:ext cx="5992239" cy="923330"/>
          </a:xfrm>
          <a:prstGeom prst="rect">
            <a:avLst/>
          </a:prstGeom>
          <a:noFill/>
        </p:spPr>
        <p:txBody>
          <a:bodyPr wrap="square" rtlCol="0">
            <a:spAutoFit/>
          </a:bodyPr>
          <a:lstStyle/>
          <a:p>
            <a:r>
              <a:rPr lang="en-US" sz="1800" dirty="0" smtClean="0"/>
              <a:t>If wrapping the Retaining Lanyard around you interferes with performing the mission you can untie the left side (without the cap) and tie it to your equipment. </a:t>
            </a:r>
            <a:endParaRPr lang="en-US" sz="1800" dirty="0"/>
          </a:p>
        </p:txBody>
      </p:sp>
      <p:sp>
        <p:nvSpPr>
          <p:cNvPr id="7" name="TextBox 6"/>
          <p:cNvSpPr txBox="1"/>
          <p:nvPr/>
        </p:nvSpPr>
        <p:spPr>
          <a:xfrm>
            <a:off x="4221804" y="3180946"/>
            <a:ext cx="2461099" cy="1754326"/>
          </a:xfrm>
          <a:prstGeom prst="rect">
            <a:avLst/>
          </a:prstGeom>
          <a:noFill/>
        </p:spPr>
        <p:txBody>
          <a:bodyPr wrap="square" rtlCol="0">
            <a:spAutoFit/>
          </a:bodyPr>
          <a:lstStyle/>
          <a:p>
            <a:r>
              <a:rPr lang="en-US" sz="1800" dirty="0" smtClean="0"/>
              <a:t>There are two loops on the battery pack that are designed for security cord attachment points if necessary.</a:t>
            </a:r>
            <a:endParaRPr lang="en-US" sz="1800" dirty="0"/>
          </a:p>
        </p:txBody>
      </p:sp>
      <p:cxnSp>
        <p:nvCxnSpPr>
          <p:cNvPr id="9" name="Straight Arrow Connector 8"/>
          <p:cNvCxnSpPr/>
          <p:nvPr/>
        </p:nvCxnSpPr>
        <p:spPr bwMode="auto">
          <a:xfrm flipV="1">
            <a:off x="5603133" y="2507227"/>
            <a:ext cx="1004145" cy="595898"/>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V="1">
            <a:off x="5612860" y="2934930"/>
            <a:ext cx="1023915" cy="197378"/>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p:sp>
        <p:nvSpPr>
          <p:cNvPr id="13" name="Text Box 5"/>
          <p:cNvSpPr txBox="1">
            <a:spLocks noChangeArrowheads="1"/>
          </p:cNvSpPr>
          <p:nvPr/>
        </p:nvSpPr>
        <p:spPr bwMode="auto">
          <a:xfrm>
            <a:off x="819807" y="238540"/>
            <a:ext cx="7394027" cy="523220"/>
          </a:xfrm>
          <a:prstGeom prst="rect">
            <a:avLst/>
          </a:prstGeom>
          <a:solidFill>
            <a:schemeClr val="bg1">
              <a:lumMod val="65000"/>
            </a:schemeClr>
          </a:solid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u="sng" dirty="0" smtClean="0">
                <a:latin typeface="Arial" charset="0"/>
              </a:rPr>
              <a:t>OPERATION IN ADVERSE CONDITIONS</a:t>
            </a:r>
            <a:endParaRPr lang="en-US" sz="2800" b="1" u="sng" dirty="0">
              <a:latin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4294967295"/>
          </p:nvPr>
        </p:nvSpPr>
        <p:spPr>
          <a:xfrm>
            <a:off x="0" y="1219200"/>
            <a:ext cx="8686800" cy="4341813"/>
          </a:xfrm>
        </p:spPr>
        <p:txBody>
          <a:bodyPr>
            <a:normAutofit/>
          </a:bodyPr>
          <a:lstStyle/>
          <a:p>
            <a:pPr>
              <a:buFont typeface="Times" pitchFamily="18" charset="0"/>
              <a:buNone/>
            </a:pPr>
            <a:r>
              <a:rPr lang="en-US" sz="2200" dirty="0" smtClean="0"/>
              <a:t>Question: When should you remove the LIF and replace it with the sacrificial window?</a:t>
            </a:r>
          </a:p>
          <a:p>
            <a:pPr>
              <a:buFont typeface="Times" pitchFamily="18" charset="0"/>
              <a:buNone/>
            </a:pPr>
            <a:r>
              <a:rPr lang="en-US" sz="2200" dirty="0" smtClean="0"/>
              <a:t>Answer: </a:t>
            </a:r>
          </a:p>
          <a:p>
            <a:pPr>
              <a:buFont typeface="Times" pitchFamily="18" charset="0"/>
              <a:buNone/>
            </a:pPr>
            <a:endParaRPr lang="en-US" sz="2200" dirty="0" smtClean="0"/>
          </a:p>
          <a:p>
            <a:pPr>
              <a:buFont typeface="Times" pitchFamily="18" charset="0"/>
              <a:buNone/>
            </a:pPr>
            <a:r>
              <a:rPr lang="en-US" sz="2200" dirty="0" smtClean="0"/>
              <a:t>Question: Can the sacrificial window be used with the LIF?</a:t>
            </a:r>
          </a:p>
          <a:p>
            <a:pPr>
              <a:buFont typeface="Times" pitchFamily="18" charset="0"/>
              <a:buNone/>
            </a:pPr>
            <a:r>
              <a:rPr lang="en-US" sz="2200" dirty="0" smtClean="0"/>
              <a:t>Answer: </a:t>
            </a:r>
          </a:p>
          <a:p>
            <a:pPr>
              <a:buFont typeface="Times" pitchFamily="18" charset="0"/>
              <a:buNone/>
            </a:pPr>
            <a:endParaRPr lang="en-US" sz="2200" dirty="0" smtClean="0"/>
          </a:p>
          <a:p>
            <a:pPr>
              <a:buFont typeface="Times" pitchFamily="18" charset="0"/>
              <a:buNone/>
            </a:pPr>
            <a:r>
              <a:rPr lang="en-US" sz="2200" dirty="0" smtClean="0"/>
              <a:t>Question: When do you use the Demist </a:t>
            </a:r>
            <a:r>
              <a:rPr lang="en-US" sz="2200" dirty="0" err="1" smtClean="0"/>
              <a:t>Towelettes</a:t>
            </a:r>
            <a:r>
              <a:rPr lang="en-US" sz="2200" dirty="0" smtClean="0"/>
              <a:t> on the objective lenses?</a:t>
            </a:r>
          </a:p>
          <a:p>
            <a:pPr>
              <a:buFont typeface="Times" pitchFamily="18" charset="0"/>
              <a:buNone/>
            </a:pPr>
            <a:r>
              <a:rPr lang="en-US" sz="2200" dirty="0" smtClean="0"/>
              <a:t>Answer: </a:t>
            </a:r>
          </a:p>
          <a:p>
            <a:pPr>
              <a:buFont typeface="Times" pitchFamily="18" charset="0"/>
              <a:buNone/>
            </a:pPr>
            <a:endParaRPr lang="en-US" sz="2200" dirty="0" smtClean="0"/>
          </a:p>
        </p:txBody>
      </p:sp>
      <p:sp>
        <p:nvSpPr>
          <p:cNvPr id="4" name="TextBox 3"/>
          <p:cNvSpPr txBox="1"/>
          <p:nvPr/>
        </p:nvSpPr>
        <p:spPr>
          <a:xfrm>
            <a:off x="1317329" y="1978555"/>
            <a:ext cx="5585791" cy="400110"/>
          </a:xfrm>
          <a:prstGeom prst="rect">
            <a:avLst/>
          </a:prstGeom>
          <a:noFill/>
        </p:spPr>
        <p:txBody>
          <a:bodyPr wrap="square" rtlCol="0">
            <a:spAutoFit/>
          </a:bodyPr>
          <a:lstStyle/>
          <a:p>
            <a:r>
              <a:rPr lang="en-US" sz="2000" dirty="0" smtClean="0"/>
              <a:t>In sandy or dusty conditions.</a:t>
            </a:r>
            <a:endParaRPr lang="en-US" sz="2000" dirty="0"/>
          </a:p>
        </p:txBody>
      </p:sp>
      <p:sp>
        <p:nvSpPr>
          <p:cNvPr id="5" name="TextBox 4"/>
          <p:cNvSpPr txBox="1"/>
          <p:nvPr/>
        </p:nvSpPr>
        <p:spPr>
          <a:xfrm>
            <a:off x="1305156" y="3211512"/>
            <a:ext cx="1013791" cy="400110"/>
          </a:xfrm>
          <a:prstGeom prst="rect">
            <a:avLst/>
          </a:prstGeom>
          <a:noFill/>
        </p:spPr>
        <p:txBody>
          <a:bodyPr wrap="square" rtlCol="0">
            <a:spAutoFit/>
          </a:bodyPr>
          <a:lstStyle/>
          <a:p>
            <a:r>
              <a:rPr lang="en-US" sz="2000" dirty="0" smtClean="0"/>
              <a:t>No.</a:t>
            </a:r>
            <a:endParaRPr lang="en-US" sz="2000" dirty="0"/>
          </a:p>
        </p:txBody>
      </p:sp>
      <p:sp>
        <p:nvSpPr>
          <p:cNvPr id="6" name="TextBox 5"/>
          <p:cNvSpPr txBox="1"/>
          <p:nvPr/>
        </p:nvSpPr>
        <p:spPr>
          <a:xfrm>
            <a:off x="1305154" y="4746625"/>
            <a:ext cx="2902227" cy="400110"/>
          </a:xfrm>
          <a:prstGeom prst="rect">
            <a:avLst/>
          </a:prstGeom>
          <a:noFill/>
        </p:spPr>
        <p:txBody>
          <a:bodyPr wrap="square" rtlCol="0">
            <a:spAutoFit/>
          </a:bodyPr>
          <a:lstStyle/>
          <a:p>
            <a:r>
              <a:rPr lang="en-US" sz="2000" dirty="0" smtClean="0"/>
              <a:t>Never.</a:t>
            </a:r>
            <a:endParaRPr lang="en-US" sz="2000" dirty="0"/>
          </a:p>
        </p:txBody>
      </p:sp>
      <p:sp>
        <p:nvSpPr>
          <p:cNvPr id="7" name="Title 1"/>
          <p:cNvSpPr txBox="1">
            <a:spLocks/>
          </p:cNvSpPr>
          <p:nvPr/>
        </p:nvSpPr>
        <p:spPr>
          <a:xfrm>
            <a:off x="1056290" y="255796"/>
            <a:ext cx="7078717" cy="822325"/>
          </a:xfrm>
          <a:prstGeom prst="rect">
            <a:avLst/>
          </a:prstGeom>
          <a:solidFill>
            <a:schemeClr val="bg1">
              <a:lumMod val="6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Check on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458200" cy="4114800"/>
          </a:xfrm>
        </p:spPr>
        <p:txBody>
          <a:bodyPr>
            <a:normAutofit/>
          </a:bodyPr>
          <a:lstStyle/>
          <a:p>
            <a:pPr>
              <a:buNone/>
            </a:pPr>
            <a:r>
              <a:rPr lang="en-US" sz="2600" b="1" dirty="0" smtClean="0"/>
              <a:t>Action</a:t>
            </a:r>
            <a:r>
              <a:rPr lang="en-US" sz="2600" dirty="0" smtClean="0"/>
              <a:t>:  Perform PMCS and troubleshooting procedures on NVD system. </a:t>
            </a:r>
          </a:p>
          <a:p>
            <a:endParaRPr lang="en-US" sz="2600" dirty="0" smtClean="0"/>
          </a:p>
          <a:p>
            <a:pPr>
              <a:buNone/>
            </a:pPr>
            <a:r>
              <a:rPr lang="en-US" sz="2600" b="1" dirty="0" smtClean="0"/>
              <a:t>Conditions</a:t>
            </a:r>
            <a:r>
              <a:rPr lang="en-US" sz="2600" dirty="0" smtClean="0"/>
              <a:t>:  Given student handout(s), NVD system, and taught in a classroom environment.</a:t>
            </a:r>
          </a:p>
          <a:p>
            <a:endParaRPr lang="en-US" sz="2600" dirty="0" smtClean="0"/>
          </a:p>
          <a:p>
            <a:pPr>
              <a:buNone/>
            </a:pPr>
            <a:r>
              <a:rPr lang="en-US" sz="2600" b="1" dirty="0" smtClean="0"/>
              <a:t>Standards</a:t>
            </a:r>
            <a:r>
              <a:rPr lang="en-US" sz="2600" dirty="0" smtClean="0"/>
              <a:t>:  In accordance with the lesson materials, students will demonstrate the ability to perform a PMCS and troubleshoot the NVD system. </a:t>
            </a:r>
          </a:p>
        </p:txBody>
      </p:sp>
      <p:sp>
        <p:nvSpPr>
          <p:cNvPr id="9219" name="Rectangle 2"/>
          <p:cNvSpPr>
            <a:spLocks noChangeArrowheads="1"/>
          </p:cNvSpPr>
          <p:nvPr/>
        </p:nvSpPr>
        <p:spPr bwMode="auto">
          <a:xfrm>
            <a:off x="945930" y="381000"/>
            <a:ext cx="7330967" cy="609600"/>
          </a:xfrm>
          <a:prstGeom prst="rect">
            <a:avLst/>
          </a:prstGeom>
          <a:solidFill>
            <a:schemeClr val="bg1">
              <a:lumMod val="65000"/>
            </a:schemeClr>
          </a:solidFill>
          <a:ln w="9525">
            <a:noFill/>
            <a:miter lim="800000"/>
            <a:headEnd/>
            <a:tailEnd/>
          </a:ln>
        </p:spPr>
        <p:txBody>
          <a:bodyPr anchor="ctr"/>
          <a:lstStyle/>
          <a:p>
            <a:pPr algn="ctr"/>
            <a:r>
              <a:rPr lang="en-US" sz="3200" b="1" dirty="0"/>
              <a:t>ENABLING LEARNING OBJECTIVE </a:t>
            </a:r>
            <a:r>
              <a:rPr lang="en-US" sz="3200" b="1" dirty="0" smtClean="0"/>
              <a:t>F</a:t>
            </a:r>
            <a:endParaRPr lang="en-US" sz="3200" b="1" i="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9"/>
          <p:cNvSpPr>
            <a:spLocks noGrp="1" noChangeArrowheads="1"/>
          </p:cNvSpPr>
          <p:nvPr>
            <p:ph sz="half" idx="4294967295"/>
          </p:nvPr>
        </p:nvSpPr>
        <p:spPr>
          <a:xfrm>
            <a:off x="0" y="1627188"/>
            <a:ext cx="3487738" cy="3689350"/>
          </a:xfrm>
          <a:noFill/>
        </p:spPr>
        <p:txBody>
          <a:bodyPr>
            <a:normAutofit/>
          </a:bodyPr>
          <a:lstStyle/>
          <a:p>
            <a:pPr marL="0">
              <a:lnSpc>
                <a:spcPct val="90000"/>
              </a:lnSpc>
            </a:pPr>
            <a:r>
              <a:rPr lang="en-US" sz="2000" dirty="0" smtClean="0">
                <a:solidFill>
                  <a:srgbClr val="000000"/>
                </a:solidFill>
              </a:rPr>
              <a:t>Edge glow/shading indicates tube failure and should be reported to maintenance before use.</a:t>
            </a:r>
          </a:p>
          <a:p>
            <a:pPr lvl="0">
              <a:lnSpc>
                <a:spcPct val="90000"/>
              </a:lnSpc>
              <a:defRPr/>
            </a:pPr>
            <a:r>
              <a:rPr lang="en-US" sz="2000" dirty="0" smtClean="0">
                <a:solidFill>
                  <a:srgbClr val="000000"/>
                </a:solidFill>
              </a:rPr>
              <a:t>Fixed pattern noise or honeycomb shaped pattern that interferes with image.</a:t>
            </a:r>
          </a:p>
          <a:p>
            <a:pPr lvl="0">
              <a:lnSpc>
                <a:spcPct val="90000"/>
              </a:lnSpc>
              <a:defRPr/>
            </a:pPr>
            <a:r>
              <a:rPr lang="en-US" sz="2000" dirty="0" smtClean="0">
                <a:solidFill>
                  <a:srgbClr val="000000"/>
                </a:solidFill>
              </a:rPr>
              <a:t>Bright/dark spots</a:t>
            </a:r>
          </a:p>
          <a:p>
            <a:pPr lvl="0">
              <a:lnSpc>
                <a:spcPct val="90000"/>
              </a:lnSpc>
              <a:defRPr/>
            </a:pPr>
            <a:r>
              <a:rPr lang="en-US" sz="2000" dirty="0" smtClean="0">
                <a:solidFill>
                  <a:srgbClr val="000000"/>
                </a:solidFill>
              </a:rPr>
              <a:t>Chicken wire</a:t>
            </a:r>
          </a:p>
          <a:p>
            <a:pPr marL="0" eaLnBrk="1" hangingPunct="1">
              <a:lnSpc>
                <a:spcPct val="90000"/>
              </a:lnSpc>
              <a:buNone/>
            </a:pPr>
            <a:endParaRPr lang="en-US" sz="2000" dirty="0" smtClean="0"/>
          </a:p>
          <a:p>
            <a:pPr marL="0" eaLnBrk="1" hangingPunct="1">
              <a:lnSpc>
                <a:spcPct val="90000"/>
              </a:lnSpc>
            </a:pPr>
            <a:endParaRPr lang="en-US" sz="2000" dirty="0" smtClean="0"/>
          </a:p>
          <a:p>
            <a:pPr marL="0" eaLnBrk="1" hangingPunct="1">
              <a:lnSpc>
                <a:spcPct val="90000"/>
              </a:lnSpc>
            </a:pPr>
            <a:endParaRPr lang="en-US" sz="1800" dirty="0" smtClean="0"/>
          </a:p>
        </p:txBody>
      </p:sp>
      <p:sp>
        <p:nvSpPr>
          <p:cNvPr id="108547" name="Rectangle 2"/>
          <p:cNvSpPr>
            <a:spLocks noGrp="1" noChangeArrowheads="1"/>
          </p:cNvSpPr>
          <p:nvPr>
            <p:ph type="title" idx="4294967295"/>
          </p:nvPr>
        </p:nvSpPr>
        <p:spPr>
          <a:xfrm>
            <a:off x="0" y="798513"/>
            <a:ext cx="9144000" cy="701675"/>
          </a:xfrm>
          <a:noFill/>
        </p:spPr>
        <p:txBody>
          <a:bodyPr/>
          <a:lstStyle/>
          <a:p>
            <a:pPr algn="ctr" eaLnBrk="1" hangingPunct="1"/>
            <a:r>
              <a:rPr lang="en-US" sz="2800" b="1" dirty="0" smtClean="0"/>
              <a:t>IMAGE INTENSIFIER DEFECTS</a:t>
            </a:r>
          </a:p>
        </p:txBody>
      </p:sp>
      <p:sp>
        <p:nvSpPr>
          <p:cNvPr id="108550" name="Oval 36"/>
          <p:cNvSpPr>
            <a:spLocks noChangeArrowheads="1"/>
          </p:cNvSpPr>
          <p:nvPr/>
        </p:nvSpPr>
        <p:spPr bwMode="gray">
          <a:xfrm>
            <a:off x="6172200" y="1219200"/>
            <a:ext cx="1828800" cy="1066800"/>
          </a:xfrm>
          <a:prstGeom prst="ellipse">
            <a:avLst/>
          </a:prstGeom>
          <a:noFill/>
          <a:ln w="9525" algn="ctr">
            <a:noFill/>
            <a:round/>
            <a:headEnd/>
            <a:tailEnd/>
          </a:ln>
        </p:spPr>
        <p:txBody>
          <a:bodyPr wrap="none" lIns="91426" tIns="45713" rIns="91426" bIns="45713" anchor="ctr"/>
          <a:lstStyle/>
          <a:p>
            <a:endParaRPr lang="en-US" dirty="0"/>
          </a:p>
        </p:txBody>
      </p:sp>
      <p:grpSp>
        <p:nvGrpSpPr>
          <p:cNvPr id="2" name="Group 8"/>
          <p:cNvGrpSpPr/>
          <p:nvPr/>
        </p:nvGrpSpPr>
        <p:grpSpPr>
          <a:xfrm>
            <a:off x="3638146" y="1609929"/>
            <a:ext cx="4919663" cy="3689350"/>
            <a:chOff x="3657600" y="1143000"/>
            <a:chExt cx="4919663" cy="3689350"/>
          </a:xfrm>
        </p:grpSpPr>
        <p:pic>
          <p:nvPicPr>
            <p:cNvPr id="108549" name="Picture 34" descr="Problem tube"/>
            <p:cNvPicPr>
              <a:picLocks noChangeAspect="1" noChangeArrowheads="1"/>
            </p:cNvPicPr>
            <p:nvPr/>
          </p:nvPicPr>
          <p:blipFill>
            <a:blip r:embed="rId3" cstate="print"/>
            <a:srcRect/>
            <a:stretch>
              <a:fillRect/>
            </a:stretch>
          </p:blipFill>
          <p:spPr bwMode="auto">
            <a:xfrm>
              <a:off x="3657600" y="1143000"/>
              <a:ext cx="4919663" cy="3689350"/>
            </a:xfrm>
            <a:prstGeom prst="rect">
              <a:avLst/>
            </a:prstGeom>
            <a:noFill/>
            <a:ln w="9525">
              <a:noFill/>
              <a:miter lim="800000"/>
              <a:headEnd/>
              <a:tailEnd/>
            </a:ln>
          </p:spPr>
        </p:pic>
        <p:sp>
          <p:nvSpPr>
            <p:cNvPr id="108551" name="Oval 37"/>
            <p:cNvSpPr>
              <a:spLocks noChangeArrowheads="1"/>
            </p:cNvSpPr>
            <p:nvPr/>
          </p:nvSpPr>
          <p:spPr bwMode="gray">
            <a:xfrm>
              <a:off x="6172200" y="1295400"/>
              <a:ext cx="1905000" cy="1143000"/>
            </a:xfrm>
            <a:prstGeom prst="ellipse">
              <a:avLst/>
            </a:prstGeom>
            <a:noFill/>
            <a:ln w="38100" algn="ctr">
              <a:solidFill>
                <a:schemeClr val="bg1"/>
              </a:solidFill>
              <a:round/>
              <a:headEnd/>
              <a:tailEnd/>
            </a:ln>
          </p:spPr>
          <p:txBody>
            <a:bodyPr wrap="none" lIns="91426" tIns="45713" rIns="91426" bIns="45713" anchor="ctr"/>
            <a:lstStyle/>
            <a:p>
              <a:endParaRPr lang="en-US" dirty="0"/>
            </a:p>
          </p:txBody>
        </p:sp>
      </p:grpSp>
      <p:sp>
        <p:nvSpPr>
          <p:cNvPr id="11" name="Rectangle 7"/>
          <p:cNvSpPr>
            <a:spLocks noChangeArrowheads="1"/>
          </p:cNvSpPr>
          <p:nvPr/>
        </p:nvSpPr>
        <p:spPr bwMode="gray">
          <a:xfrm>
            <a:off x="819807" y="368041"/>
            <a:ext cx="7409793"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sp>
        <p:nvSpPr>
          <p:cNvPr id="12" name="Text Box 5"/>
          <p:cNvSpPr txBox="1">
            <a:spLocks noChangeArrowheads="1"/>
          </p:cNvSpPr>
          <p:nvPr/>
        </p:nvSpPr>
        <p:spPr bwMode="gray">
          <a:xfrm>
            <a:off x="1175657" y="5660145"/>
            <a:ext cx="6770915" cy="707872"/>
          </a:xfrm>
          <a:prstGeom prst="rect">
            <a:avLst/>
          </a:prstGeom>
          <a:solidFill>
            <a:schemeClr val="bg1"/>
          </a:solidFill>
          <a:ln w="9525" algn="ctr">
            <a:noFill/>
            <a:miter lim="800000"/>
            <a:headEnd/>
            <a:tailEnd/>
          </a:ln>
        </p:spPr>
        <p:txBody>
          <a:bodyPr wrap="square" lIns="0" tIns="45713" rIns="0" bIns="45713" anchor="b">
            <a:spAutoFit/>
          </a:bodyPr>
          <a:lstStyle/>
          <a:p>
            <a:pPr algn="ctr" eaLnBrk="1" hangingPunct="1">
              <a:lnSpc>
                <a:spcPct val="100000"/>
              </a:lnSpc>
              <a:spcBef>
                <a:spcPct val="30000"/>
              </a:spcBef>
              <a:buFontTx/>
              <a:buNone/>
            </a:pPr>
            <a:r>
              <a:rPr lang="en-US" sz="2000" dirty="0" smtClean="0">
                <a:solidFill>
                  <a:srgbClr val="0000FF"/>
                </a:solidFill>
                <a:latin typeface="Arial" charset="0"/>
              </a:rPr>
              <a:t>If fault is not edge glow/shading no </a:t>
            </a:r>
            <a:r>
              <a:rPr lang="en-US" sz="2000" dirty="0">
                <a:solidFill>
                  <a:srgbClr val="0000FF"/>
                </a:solidFill>
                <a:latin typeface="Arial" charset="0"/>
              </a:rPr>
              <a:t>action is required unless it interferes with your ability to perform the </a:t>
            </a:r>
            <a:r>
              <a:rPr lang="en-US" sz="2000" dirty="0" smtClean="0">
                <a:solidFill>
                  <a:srgbClr val="0000FF"/>
                </a:solidFill>
                <a:latin typeface="Arial" charset="0"/>
              </a:rPr>
              <a:t>mission.</a:t>
            </a:r>
            <a:endParaRPr lang="en-US" sz="2000" dirty="0">
              <a:solidFill>
                <a:srgbClr val="0000FF"/>
              </a:solidFill>
              <a:latin typeface="Arial" charset="0"/>
            </a:endParaRPr>
          </a:p>
        </p:txBody>
      </p:sp>
      <p:cxnSp>
        <p:nvCxnSpPr>
          <p:cNvPr id="10" name="Straight Arrow Connector 9"/>
          <p:cNvCxnSpPr/>
          <p:nvPr/>
        </p:nvCxnSpPr>
        <p:spPr bwMode="auto">
          <a:xfrm>
            <a:off x="3098800" y="2150533"/>
            <a:ext cx="3541845" cy="18913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2438400" y="4131733"/>
            <a:ext cx="3913763" cy="22626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1930400" y="4487333"/>
            <a:ext cx="4039037" cy="48853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V="1">
            <a:off x="1277007" y="3578772"/>
            <a:ext cx="3752193" cy="20495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3"/>
          <p:cNvSpPr>
            <a:spLocks noGrp="1" noChangeArrowheads="1"/>
          </p:cNvSpPr>
          <p:nvPr>
            <p:ph idx="4294967295"/>
          </p:nvPr>
        </p:nvSpPr>
        <p:spPr>
          <a:xfrm>
            <a:off x="0" y="1252538"/>
            <a:ext cx="3213100" cy="2133600"/>
          </a:xfrm>
        </p:spPr>
        <p:txBody>
          <a:bodyPr/>
          <a:lstStyle/>
          <a:p>
            <a:pPr eaLnBrk="1" hangingPunct="1">
              <a:lnSpc>
                <a:spcPct val="90000"/>
              </a:lnSpc>
            </a:pPr>
            <a:r>
              <a:rPr lang="en-US" sz="2000" dirty="0" smtClean="0"/>
              <a:t>Defective pixels</a:t>
            </a:r>
          </a:p>
          <a:p>
            <a:pPr eaLnBrk="1" hangingPunct="1">
              <a:lnSpc>
                <a:spcPct val="90000"/>
              </a:lnSpc>
            </a:pPr>
            <a:r>
              <a:rPr lang="en-US" sz="2000" dirty="0" smtClean="0"/>
              <a:t>Row/column outage</a:t>
            </a:r>
          </a:p>
          <a:p>
            <a:pPr eaLnBrk="1" hangingPunct="1">
              <a:lnSpc>
                <a:spcPct val="90000"/>
              </a:lnSpc>
            </a:pPr>
            <a:r>
              <a:rPr lang="en-US" sz="2000" dirty="0" smtClean="0"/>
              <a:t>Image Static</a:t>
            </a:r>
          </a:p>
          <a:p>
            <a:pPr eaLnBrk="1" hangingPunct="1">
              <a:lnSpc>
                <a:spcPct val="90000"/>
              </a:lnSpc>
            </a:pPr>
            <a:r>
              <a:rPr lang="en-US" sz="2000" dirty="0" smtClean="0"/>
              <a:t>Bright/dark center</a:t>
            </a:r>
          </a:p>
          <a:p>
            <a:pPr eaLnBrk="1" hangingPunct="1">
              <a:lnSpc>
                <a:spcPct val="90000"/>
              </a:lnSpc>
            </a:pPr>
            <a:r>
              <a:rPr lang="en-US" sz="2000" dirty="0" smtClean="0"/>
              <a:t>Water spots</a:t>
            </a:r>
          </a:p>
        </p:txBody>
      </p:sp>
      <p:sp>
        <p:nvSpPr>
          <p:cNvPr id="110595" name="Rectangle 2"/>
          <p:cNvSpPr>
            <a:spLocks noGrp="1" noChangeArrowheads="1"/>
          </p:cNvSpPr>
          <p:nvPr>
            <p:ph type="title" idx="4294967295"/>
          </p:nvPr>
        </p:nvSpPr>
        <p:spPr>
          <a:xfrm>
            <a:off x="0" y="835025"/>
            <a:ext cx="9144000" cy="542925"/>
          </a:xfrm>
          <a:noFill/>
        </p:spPr>
        <p:txBody>
          <a:bodyPr/>
          <a:lstStyle/>
          <a:p>
            <a:pPr algn="ctr" eaLnBrk="1" hangingPunct="1"/>
            <a:r>
              <a:rPr lang="en-US" sz="2800" b="1" dirty="0" smtClean="0"/>
              <a:t>THERMAL DEFECTS</a:t>
            </a:r>
          </a:p>
        </p:txBody>
      </p:sp>
      <p:pic>
        <p:nvPicPr>
          <p:cNvPr id="110597" name="Picture 6"/>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674468" y="1309023"/>
            <a:ext cx="3124200" cy="2705100"/>
          </a:xfrm>
          <a:prstGeom prst="rect">
            <a:avLst/>
          </a:prstGeom>
          <a:noFill/>
          <a:ln w="9525" algn="ctr">
            <a:noFill/>
            <a:miter lim="800000"/>
            <a:headEnd/>
            <a:tailEnd/>
          </a:ln>
        </p:spPr>
      </p:pic>
      <p:sp>
        <p:nvSpPr>
          <p:cNvPr id="154632" name="Rectangle 8"/>
          <p:cNvSpPr>
            <a:spLocks noChangeArrowheads="1"/>
          </p:cNvSpPr>
          <p:nvPr/>
        </p:nvSpPr>
        <p:spPr bwMode="gray">
          <a:xfrm>
            <a:off x="3952661" y="4056178"/>
            <a:ext cx="4847423" cy="2270139"/>
          </a:xfrm>
          <a:prstGeom prst="rect">
            <a:avLst/>
          </a:prstGeom>
          <a:noFill/>
          <a:ln w="9525">
            <a:noFill/>
            <a:miter lim="800000"/>
            <a:headEnd/>
            <a:tailEnd/>
          </a:ln>
        </p:spPr>
        <p:txBody>
          <a:bodyPr lIns="91426" tIns="45713" rIns="91426" bIns="45713"/>
          <a:lstStyle/>
          <a:p>
            <a:pPr marL="228600" indent="-228600" eaLnBrk="1" hangingPunct="1">
              <a:lnSpc>
                <a:spcPct val="90000"/>
              </a:lnSpc>
              <a:spcBef>
                <a:spcPct val="50000"/>
              </a:spcBef>
              <a:buClr>
                <a:schemeClr val="tx1"/>
              </a:buClr>
              <a:buSzPct val="120000"/>
              <a:buFont typeface="Times" pitchFamily="18" charset="0"/>
              <a:buChar char="•"/>
            </a:pPr>
            <a:r>
              <a:rPr lang="en-US" sz="1800" dirty="0">
                <a:solidFill>
                  <a:srgbClr val="000000"/>
                </a:solidFill>
                <a:latin typeface="Arial" charset="0"/>
              </a:rPr>
              <a:t>Problems associated with temperature change </a:t>
            </a:r>
            <a:r>
              <a:rPr lang="en-US" sz="1800" dirty="0" smtClean="0">
                <a:solidFill>
                  <a:srgbClr val="000000"/>
                </a:solidFill>
                <a:latin typeface="Arial" charset="0"/>
              </a:rPr>
              <a:t>should </a:t>
            </a:r>
            <a:r>
              <a:rPr lang="en-US" sz="1800" dirty="0">
                <a:solidFill>
                  <a:srgbClr val="000000"/>
                </a:solidFill>
                <a:latin typeface="Arial" charset="0"/>
              </a:rPr>
              <a:t>go away with calibration</a:t>
            </a:r>
            <a:r>
              <a:rPr lang="en-US" sz="1800" dirty="0" smtClean="0">
                <a:solidFill>
                  <a:srgbClr val="000000"/>
                </a:solidFill>
                <a:latin typeface="Arial" charset="0"/>
              </a:rPr>
              <a:t>.</a:t>
            </a:r>
          </a:p>
          <a:p>
            <a:pPr marL="228600" indent="-228600" eaLnBrk="1" hangingPunct="1">
              <a:lnSpc>
                <a:spcPct val="90000"/>
              </a:lnSpc>
              <a:spcBef>
                <a:spcPct val="50000"/>
              </a:spcBef>
              <a:buClr>
                <a:schemeClr val="tx1"/>
              </a:buClr>
              <a:buSzPct val="120000"/>
              <a:buFont typeface="Times" pitchFamily="18" charset="0"/>
              <a:buChar char="•"/>
            </a:pPr>
            <a:r>
              <a:rPr lang="en-US" sz="1800" dirty="0" smtClean="0">
                <a:solidFill>
                  <a:srgbClr val="000000"/>
                </a:solidFill>
                <a:latin typeface="Arial" charset="0"/>
              </a:rPr>
              <a:t>In an emergency, if you do not hear the shutter during calibration, and the problem persists, place your hand or lens cover over the thermal lens as you calibrate</a:t>
            </a:r>
            <a:r>
              <a:rPr lang="en-US" sz="1800" dirty="0" smtClean="0">
                <a:latin typeface="Arial" charset="0"/>
              </a:rPr>
              <a:t>.</a:t>
            </a:r>
            <a:endParaRPr lang="en-US" sz="1800" dirty="0">
              <a:solidFill>
                <a:schemeClr val="tx1"/>
              </a:solidFill>
              <a:latin typeface="Arial" charset="0"/>
            </a:endParaRPr>
          </a:p>
        </p:txBody>
      </p:sp>
      <p:sp>
        <p:nvSpPr>
          <p:cNvPr id="7" name="Rectangle 7"/>
          <p:cNvSpPr>
            <a:spLocks noChangeArrowheads="1"/>
          </p:cNvSpPr>
          <p:nvPr/>
        </p:nvSpPr>
        <p:spPr bwMode="gray">
          <a:xfrm>
            <a:off x="914400" y="361651"/>
            <a:ext cx="7252138"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grpSp>
        <p:nvGrpSpPr>
          <p:cNvPr id="2" name="Group 10"/>
          <p:cNvGrpSpPr/>
          <p:nvPr/>
        </p:nvGrpSpPr>
        <p:grpSpPr>
          <a:xfrm>
            <a:off x="865763" y="2889115"/>
            <a:ext cx="3120960" cy="3199109"/>
            <a:chOff x="471164" y="2979264"/>
            <a:chExt cx="3515558" cy="3108960"/>
          </a:xfrm>
        </p:grpSpPr>
        <p:pic>
          <p:nvPicPr>
            <p:cNvPr id="8" name="Picture 7" descr="E:\CameraBack up\2011\2011jul12\IMG_1688.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1164" y="2979264"/>
              <a:ext cx="3515558" cy="3108960"/>
            </a:xfrm>
            <a:prstGeom prst="ellipse">
              <a:avLst/>
            </a:prstGeom>
            <a:ln>
              <a:noFill/>
            </a:ln>
            <a:effectLst>
              <a:softEdge rad="112500"/>
            </a:effectLst>
          </p:spPr>
        </p:pic>
        <p:cxnSp>
          <p:nvCxnSpPr>
            <p:cNvPr id="9" name="Straight Connector 8"/>
            <p:cNvCxnSpPr/>
            <p:nvPr/>
          </p:nvCxnSpPr>
          <p:spPr bwMode="auto">
            <a:xfrm>
              <a:off x="893155" y="5039634"/>
              <a:ext cx="2362954" cy="271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Straight Connector 9"/>
            <p:cNvCxnSpPr/>
            <p:nvPr/>
          </p:nvCxnSpPr>
          <p:spPr bwMode="auto">
            <a:xfrm>
              <a:off x="919095" y="4890477"/>
              <a:ext cx="2362954" cy="2716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 descr="Waterspot&amp;dead pixels"/>
          <p:cNvPicPr>
            <a:picLocks noChangeAspect="1" noChangeArrowheads="1"/>
          </p:cNvPicPr>
          <p:nvPr/>
        </p:nvPicPr>
        <p:blipFill>
          <a:blip r:embed="rId3" cstate="email">
            <a:lum contrast="-26000"/>
            <a:extLst>
              <a:ext uri="{28A0092B-C50C-407E-A947-70E740481C1C}">
                <a14:useLocalDpi xmlns:a14="http://schemas.microsoft.com/office/drawing/2010/main" xmlns=""/>
              </a:ext>
            </a:extLst>
          </a:blip>
          <a:srcRect/>
          <a:stretch>
            <a:fillRect/>
          </a:stretch>
        </p:blipFill>
        <p:spPr bwMode="auto">
          <a:xfrm>
            <a:off x="4965760" y="2713479"/>
            <a:ext cx="3385225" cy="2794571"/>
          </a:xfrm>
          <a:prstGeom prst="rect">
            <a:avLst/>
          </a:prstGeom>
          <a:noFill/>
          <a:ln w="9525">
            <a:noFill/>
            <a:miter lim="800000"/>
            <a:headEnd/>
            <a:tailEnd/>
          </a:ln>
        </p:spPr>
      </p:pic>
      <p:sp>
        <p:nvSpPr>
          <p:cNvPr id="111620" name="Text Box 11"/>
          <p:cNvSpPr txBox="1">
            <a:spLocks noChangeArrowheads="1"/>
          </p:cNvSpPr>
          <p:nvPr/>
        </p:nvSpPr>
        <p:spPr bwMode="auto">
          <a:xfrm>
            <a:off x="0" y="1753401"/>
            <a:ext cx="9144000" cy="954107"/>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2800" b="1" dirty="0">
                <a:latin typeface="Arial" charset="0"/>
              </a:rPr>
              <a:t>WHAT IF THE DEFECT DOESN’T GO AWAY WHEN YOU CALIBRATE?</a:t>
            </a:r>
          </a:p>
        </p:txBody>
      </p:sp>
      <p:sp>
        <p:nvSpPr>
          <p:cNvPr id="111622" name="Text Box 12"/>
          <p:cNvSpPr txBox="1">
            <a:spLocks noChangeArrowheads="1"/>
          </p:cNvSpPr>
          <p:nvPr/>
        </p:nvSpPr>
        <p:spPr bwMode="auto">
          <a:xfrm>
            <a:off x="7491486" y="5634324"/>
            <a:ext cx="1950689" cy="369332"/>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800" b="1" dirty="0">
                <a:solidFill>
                  <a:srgbClr val="0000FF"/>
                </a:solidFill>
                <a:latin typeface="Arial" charset="0"/>
              </a:rPr>
              <a:t>DEAD </a:t>
            </a:r>
            <a:r>
              <a:rPr lang="en-US" sz="1800" b="1" dirty="0" smtClean="0">
                <a:solidFill>
                  <a:srgbClr val="0000FF"/>
                </a:solidFill>
                <a:latin typeface="Arial" charset="0"/>
              </a:rPr>
              <a:t>ROW</a:t>
            </a:r>
            <a:endParaRPr lang="en-US" sz="2800" b="1" dirty="0">
              <a:solidFill>
                <a:srgbClr val="0000FF"/>
              </a:solidFill>
              <a:latin typeface="Arial" charset="0"/>
            </a:endParaRPr>
          </a:p>
        </p:txBody>
      </p:sp>
      <p:cxnSp>
        <p:nvCxnSpPr>
          <p:cNvPr id="111623" name="AutoShape 26"/>
          <p:cNvCxnSpPr>
            <a:cxnSpLocks noChangeShapeType="1"/>
          </p:cNvCxnSpPr>
          <p:nvPr/>
        </p:nvCxnSpPr>
        <p:spPr bwMode="auto">
          <a:xfrm rot="16200000" flipV="1">
            <a:off x="7960190" y="4728374"/>
            <a:ext cx="982493" cy="749028"/>
          </a:xfrm>
          <a:prstGeom prst="bentConnector3">
            <a:avLst>
              <a:gd name="adj1" fmla="val 100495"/>
            </a:avLst>
          </a:prstGeom>
          <a:noFill/>
          <a:ln w="38100">
            <a:solidFill>
              <a:srgbClr val="0000FF"/>
            </a:solidFill>
            <a:miter lim="800000"/>
            <a:headEnd/>
            <a:tailEnd type="triangle" w="med" len="med"/>
          </a:ln>
        </p:spPr>
      </p:cxnSp>
      <p:sp>
        <p:nvSpPr>
          <p:cNvPr id="61469" name="Text Box 29"/>
          <p:cNvSpPr txBox="1">
            <a:spLocks noChangeArrowheads="1"/>
          </p:cNvSpPr>
          <p:nvPr/>
        </p:nvSpPr>
        <p:spPr bwMode="auto">
          <a:xfrm>
            <a:off x="337931" y="2787802"/>
            <a:ext cx="4495800" cy="1631216"/>
          </a:xfrm>
          <a:prstGeom prst="rect">
            <a:avLst/>
          </a:prstGeom>
          <a:noFill/>
          <a:ln w="9525" algn="ctr">
            <a:noFill/>
            <a:miter lim="800000"/>
            <a:headEnd/>
            <a:tailEnd/>
          </a:ln>
        </p:spPr>
        <p:txBody>
          <a:bodyPr>
            <a:spAutoFit/>
          </a:bodyPr>
          <a:lstStyle/>
          <a:p>
            <a:pPr eaLnBrk="1" hangingPunct="1">
              <a:lnSpc>
                <a:spcPct val="100000"/>
              </a:lnSpc>
              <a:spcBef>
                <a:spcPct val="50000"/>
              </a:spcBef>
            </a:pPr>
            <a:r>
              <a:rPr lang="en-US" b="1" dirty="0" smtClean="0">
                <a:solidFill>
                  <a:srgbClr val="000000"/>
                </a:solidFill>
                <a:latin typeface="Arial" charset="0"/>
              </a:rPr>
              <a:t>No action is required as long as dead pixels or rows do not interfere with your ability to complete the mission</a:t>
            </a:r>
            <a:r>
              <a:rPr lang="en-US" sz="2800" b="1" dirty="0" smtClean="0">
                <a:solidFill>
                  <a:srgbClr val="000000"/>
                </a:solidFill>
                <a:latin typeface="Arial" charset="0"/>
              </a:rPr>
              <a:t>.</a:t>
            </a:r>
            <a:endParaRPr lang="en-US" sz="2800" b="1" dirty="0">
              <a:solidFill>
                <a:srgbClr val="000000"/>
              </a:solidFill>
              <a:latin typeface="Arial" charset="0"/>
            </a:endParaRPr>
          </a:p>
        </p:txBody>
      </p:sp>
      <p:sp>
        <p:nvSpPr>
          <p:cNvPr id="61471" name="Rectangle 31"/>
          <p:cNvSpPr>
            <a:spLocks noChangeArrowheads="1"/>
          </p:cNvSpPr>
          <p:nvPr/>
        </p:nvSpPr>
        <p:spPr bwMode="auto">
          <a:xfrm>
            <a:off x="8153400" y="3753903"/>
            <a:ext cx="76200" cy="461665"/>
          </a:xfrm>
          <a:prstGeom prst="rect">
            <a:avLst/>
          </a:prstGeom>
          <a:noFill/>
          <a:ln w="9525" algn="ctr">
            <a:noFill/>
            <a:miter lim="800000"/>
            <a:headEnd/>
            <a:tailEnd/>
          </a:ln>
          <a:effectLst>
            <a:outerShdw dist="63500" dir="3187806" algn="ctr" rotWithShape="0">
              <a:schemeClr val="tx1">
                <a:alpha val="50000"/>
              </a:schemeClr>
            </a:outerShdw>
          </a:effectLst>
        </p:spPr>
        <p:txBody>
          <a:bodyPr anchor="ctr">
            <a:spAutoFit/>
          </a:bodyPr>
          <a:lstStyle/>
          <a:p>
            <a:pPr>
              <a:defRPr/>
            </a:pPr>
            <a:endParaRPr lang="en-US" dirty="0"/>
          </a:p>
        </p:txBody>
      </p:sp>
      <p:sp>
        <p:nvSpPr>
          <p:cNvPr id="61472" name="Rectangle 32"/>
          <p:cNvSpPr>
            <a:spLocks noChangeArrowheads="1"/>
          </p:cNvSpPr>
          <p:nvPr/>
        </p:nvSpPr>
        <p:spPr bwMode="auto">
          <a:xfrm>
            <a:off x="8839201" y="3753903"/>
            <a:ext cx="184731" cy="461665"/>
          </a:xfrm>
          <a:prstGeom prst="rect">
            <a:avLst/>
          </a:prstGeom>
          <a:noFill/>
          <a:ln w="9525" algn="ctr">
            <a:noFill/>
            <a:miter lim="800000"/>
            <a:headEnd/>
            <a:tailEnd/>
          </a:ln>
          <a:effectLst>
            <a:outerShdw dist="63500" dir="3187806" algn="ctr" rotWithShape="0">
              <a:schemeClr val="tx1">
                <a:alpha val="50000"/>
              </a:schemeClr>
            </a:outerShdw>
          </a:effectLst>
        </p:spPr>
        <p:txBody>
          <a:bodyPr wrap="none" anchor="ctr">
            <a:spAutoFit/>
          </a:bodyPr>
          <a:lstStyle/>
          <a:p>
            <a:pPr>
              <a:defRPr/>
            </a:pPr>
            <a:endParaRPr lang="en-US" dirty="0"/>
          </a:p>
        </p:txBody>
      </p:sp>
      <p:sp>
        <p:nvSpPr>
          <p:cNvPr id="111632" name="Rectangle 38"/>
          <p:cNvSpPr>
            <a:spLocks noChangeArrowheads="1"/>
          </p:cNvSpPr>
          <p:nvPr/>
        </p:nvSpPr>
        <p:spPr bwMode="auto">
          <a:xfrm>
            <a:off x="5245043" y="3358248"/>
            <a:ext cx="548640" cy="461665"/>
          </a:xfrm>
          <a:prstGeom prst="rect">
            <a:avLst/>
          </a:prstGeom>
          <a:noFill/>
          <a:ln w="38100" algn="ctr">
            <a:solidFill>
              <a:srgbClr val="0000FF"/>
            </a:solidFill>
            <a:miter lim="800000"/>
            <a:headEnd/>
            <a:tailEnd/>
          </a:ln>
        </p:spPr>
        <p:txBody>
          <a:bodyPr wrap="square" anchor="ctr">
            <a:spAutoFit/>
          </a:bodyPr>
          <a:lstStyle/>
          <a:p>
            <a:endParaRPr lang="en-US" dirty="0"/>
          </a:p>
        </p:txBody>
      </p:sp>
      <p:sp>
        <p:nvSpPr>
          <p:cNvPr id="111633" name="Text Box 39"/>
          <p:cNvSpPr txBox="1">
            <a:spLocks noChangeArrowheads="1"/>
          </p:cNvSpPr>
          <p:nvPr/>
        </p:nvSpPr>
        <p:spPr bwMode="auto">
          <a:xfrm>
            <a:off x="803701" y="4526158"/>
            <a:ext cx="1870113" cy="646331"/>
          </a:xfrm>
          <a:prstGeom prst="rect">
            <a:avLst/>
          </a:prstGeom>
          <a:noFill/>
          <a:ln w="9525" algn="ctr">
            <a:noFill/>
            <a:miter lim="800000"/>
            <a:headEnd/>
            <a:tailEnd/>
          </a:ln>
        </p:spPr>
        <p:txBody>
          <a:bodyPr wrap="square">
            <a:spAutoFit/>
          </a:bodyPr>
          <a:lstStyle/>
          <a:p>
            <a:pPr algn="ctr" eaLnBrk="1" hangingPunct="1">
              <a:lnSpc>
                <a:spcPct val="100000"/>
              </a:lnSpc>
              <a:spcBef>
                <a:spcPct val="50000"/>
              </a:spcBef>
              <a:buFontTx/>
              <a:buNone/>
            </a:pPr>
            <a:r>
              <a:rPr lang="en-US" sz="1800" b="1" dirty="0" smtClean="0">
                <a:solidFill>
                  <a:srgbClr val="0000FF"/>
                </a:solidFill>
                <a:latin typeface="Arial" charset="0"/>
              </a:rPr>
              <a:t>DEFECTIVE </a:t>
            </a:r>
            <a:r>
              <a:rPr lang="en-US" sz="1800" b="1" dirty="0">
                <a:solidFill>
                  <a:srgbClr val="0000FF"/>
                </a:solidFill>
                <a:latin typeface="Arial" charset="0"/>
              </a:rPr>
              <a:t>PIXELS</a:t>
            </a:r>
          </a:p>
        </p:txBody>
      </p:sp>
      <p:cxnSp>
        <p:nvCxnSpPr>
          <p:cNvPr id="111634" name="AutoShape 40"/>
          <p:cNvCxnSpPr>
            <a:cxnSpLocks noChangeShapeType="1"/>
          </p:cNvCxnSpPr>
          <p:nvPr/>
        </p:nvCxnSpPr>
        <p:spPr bwMode="auto">
          <a:xfrm flipV="1">
            <a:off x="2534665" y="3946890"/>
            <a:ext cx="2690499" cy="763286"/>
          </a:xfrm>
          <a:prstGeom prst="straightConnector1">
            <a:avLst/>
          </a:prstGeom>
          <a:noFill/>
          <a:ln w="38100">
            <a:solidFill>
              <a:srgbClr val="0000FF"/>
            </a:solidFill>
            <a:round/>
            <a:headEnd/>
            <a:tailEnd/>
          </a:ln>
        </p:spPr>
      </p:cxnSp>
      <p:sp>
        <p:nvSpPr>
          <p:cNvPr id="16" name="Rectangle 7"/>
          <p:cNvSpPr>
            <a:spLocks noChangeArrowheads="1"/>
          </p:cNvSpPr>
          <p:nvPr/>
        </p:nvSpPr>
        <p:spPr bwMode="gray">
          <a:xfrm>
            <a:off x="867102" y="368464"/>
            <a:ext cx="7330967"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454025" y="1622699"/>
            <a:ext cx="8689975" cy="469900"/>
          </a:xfrm>
        </p:spPr>
        <p:txBody>
          <a:bodyPr>
            <a:normAutofit fontScale="92500" lnSpcReduction="20000"/>
          </a:bodyPr>
          <a:lstStyle/>
          <a:p>
            <a:pPr marL="0">
              <a:buNone/>
            </a:pPr>
            <a:r>
              <a:rPr lang="en-US" dirty="0" smtClean="0"/>
              <a:t>Are both I</a:t>
            </a:r>
            <a:r>
              <a:rPr lang="en-US" baseline="30000" dirty="0" smtClean="0"/>
              <a:t>2</a:t>
            </a:r>
            <a:r>
              <a:rPr lang="en-US" dirty="0" smtClean="0"/>
              <a:t> and Thermal images aligned at 45m?</a:t>
            </a:r>
            <a:endParaRPr lang="en-US" dirty="0"/>
          </a:p>
        </p:txBody>
      </p:sp>
      <p:sp>
        <p:nvSpPr>
          <p:cNvPr id="4" name="Text Box 4"/>
          <p:cNvSpPr txBox="1">
            <a:spLocks noChangeArrowheads="1"/>
          </p:cNvSpPr>
          <p:nvPr/>
        </p:nvSpPr>
        <p:spPr bwMode="auto">
          <a:xfrm>
            <a:off x="0" y="1049450"/>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t>FUSED</a:t>
            </a:r>
            <a:r>
              <a:rPr lang="en-US" sz="2800" b="1" dirty="0" smtClean="0">
                <a:latin typeface="Arial" charset="0"/>
              </a:rPr>
              <a:t> IMAGE ALIGNMENT CHECK</a:t>
            </a:r>
            <a:endParaRPr lang="en-US" sz="2800" b="1" dirty="0">
              <a:latin typeface="Arial" charset="0"/>
            </a:endParaRPr>
          </a:p>
        </p:txBody>
      </p:sp>
      <p:sp>
        <p:nvSpPr>
          <p:cNvPr id="11" name="Text Box 5"/>
          <p:cNvSpPr txBox="1">
            <a:spLocks noChangeArrowheads="1"/>
          </p:cNvSpPr>
          <p:nvPr/>
        </p:nvSpPr>
        <p:spPr bwMode="auto">
          <a:xfrm>
            <a:off x="2799425" y="5414260"/>
            <a:ext cx="3978612" cy="1200329"/>
          </a:xfrm>
          <a:prstGeom prst="rect">
            <a:avLst/>
          </a:prstGeom>
          <a:noFill/>
          <a:ln w="9525" algn="ctr">
            <a:noFill/>
            <a:miter lim="800000"/>
            <a:headEnd/>
            <a:tailEnd/>
          </a:ln>
        </p:spPr>
        <p:txBody>
          <a:bodyPr wrap="square">
            <a:spAutoFit/>
          </a:bodyPr>
          <a:lstStyle/>
          <a:p>
            <a:pPr eaLnBrk="1" hangingPunct="1">
              <a:lnSpc>
                <a:spcPct val="100000"/>
              </a:lnSpc>
              <a:spcBef>
                <a:spcPct val="30000"/>
              </a:spcBef>
              <a:buFontTx/>
              <a:buNone/>
            </a:pPr>
            <a:r>
              <a:rPr lang="en-US" sz="1800" dirty="0" smtClean="0">
                <a:solidFill>
                  <a:srgbClr val="000000"/>
                </a:solidFill>
                <a:latin typeface="Arial" charset="0"/>
              </a:rPr>
              <a:t>You may use it as long as it does not interfere with your ability to complete the mission.  You should notify maintenance as soon as possible.</a:t>
            </a:r>
            <a:endParaRPr lang="en-US" sz="1800" dirty="0">
              <a:solidFill>
                <a:srgbClr val="000000"/>
              </a:solidFill>
              <a:latin typeface="Arial" charset="0"/>
            </a:endParaRPr>
          </a:p>
        </p:txBody>
      </p:sp>
      <p:pic>
        <p:nvPicPr>
          <p:cNvPr id="23554" name="Picture 2" descr="E:\CameraBack up\2011\3011July28\IMG_196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008068" y="2263014"/>
            <a:ext cx="3205767" cy="3222886"/>
          </a:xfrm>
          <a:prstGeom prst="flowChartConnector">
            <a:avLst/>
          </a:prstGeom>
          <a:noFill/>
        </p:spPr>
      </p:pic>
      <p:pic>
        <p:nvPicPr>
          <p:cNvPr id="23555" name="Picture 3" descr="E:\CameraBack up\2011\3011July28\IMG_1964.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41877" y="2295053"/>
            <a:ext cx="3187283" cy="3196849"/>
          </a:xfrm>
          <a:prstGeom prst="flowChartConnector">
            <a:avLst/>
          </a:prstGeom>
          <a:noFill/>
        </p:spPr>
      </p:pic>
      <p:sp>
        <p:nvSpPr>
          <p:cNvPr id="8" name="Oval 7"/>
          <p:cNvSpPr/>
          <p:nvPr/>
        </p:nvSpPr>
        <p:spPr bwMode="auto">
          <a:xfrm>
            <a:off x="1824475" y="2570908"/>
            <a:ext cx="914400" cy="649188"/>
          </a:xfrm>
          <a:prstGeom prst="ellipse">
            <a:avLst/>
          </a:prstGeom>
          <a:noFill/>
          <a:ln w="38100" algn="ctr">
            <a:solidFill>
              <a:srgbClr val="FF0000"/>
            </a:solidFill>
            <a:miter lim="800000"/>
            <a:headEnd/>
            <a:tailEnd/>
          </a:ln>
        </p:spPr>
        <p:txBody>
          <a:bodyPr wrap="square" rtlCol="0" anchor="ctr">
            <a:spAutoFit/>
          </a:bodyPr>
          <a:lstStyle/>
          <a:p>
            <a:pPr algn="ctr"/>
            <a:endParaRPr lang="en-US"/>
          </a:p>
        </p:txBody>
      </p:sp>
      <p:sp>
        <p:nvSpPr>
          <p:cNvPr id="10" name="Oval 9"/>
          <p:cNvSpPr/>
          <p:nvPr/>
        </p:nvSpPr>
        <p:spPr bwMode="auto">
          <a:xfrm>
            <a:off x="6202685" y="2578407"/>
            <a:ext cx="914400" cy="649188"/>
          </a:xfrm>
          <a:prstGeom prst="ellipse">
            <a:avLst/>
          </a:prstGeom>
          <a:noFill/>
          <a:ln w="38100" algn="ctr">
            <a:solidFill>
              <a:srgbClr val="FF0000"/>
            </a:solidFill>
            <a:miter lim="800000"/>
            <a:headEnd/>
            <a:tailEnd/>
          </a:ln>
        </p:spPr>
        <p:txBody>
          <a:bodyPr wrap="square" rtlCol="0" anchor="ctr">
            <a:spAutoFit/>
          </a:bodyPr>
          <a:lstStyle/>
          <a:p>
            <a:pPr algn="ctr"/>
            <a:endParaRPr lang="en-US"/>
          </a:p>
        </p:txBody>
      </p:sp>
      <p:sp>
        <p:nvSpPr>
          <p:cNvPr id="12" name="Rectangle 7"/>
          <p:cNvSpPr>
            <a:spLocks noChangeArrowheads="1"/>
          </p:cNvSpPr>
          <p:nvPr/>
        </p:nvSpPr>
        <p:spPr bwMode="gray">
          <a:xfrm>
            <a:off x="914400" y="368464"/>
            <a:ext cx="7189076"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70640"/>
            <a:ext cx="9144000" cy="830997"/>
          </a:xfrm>
          <a:prstGeom prst="rect">
            <a:avLst/>
          </a:prstGeom>
        </p:spPr>
        <p:txBody>
          <a:bodyPr wrap="square">
            <a:spAutoFit/>
          </a:bodyPr>
          <a:lstStyle/>
          <a:p>
            <a:r>
              <a:rPr lang="en-US" sz="1600" dirty="0" smtClean="0"/>
              <a:t>Horizontal line in I</a:t>
            </a:r>
            <a:r>
              <a:rPr lang="en-US" sz="1600" baseline="30000" dirty="0" smtClean="0"/>
              <a:t>2</a:t>
            </a:r>
            <a:r>
              <a:rPr lang="en-US" sz="1600" dirty="0" smtClean="0"/>
              <a:t> image 		Edge of beam combiner.	 Adjust tilt mechanism to 							minimize problem, this is 							normal. </a:t>
            </a:r>
          </a:p>
        </p:txBody>
      </p:sp>
      <p:sp>
        <p:nvSpPr>
          <p:cNvPr id="4" name="Rectangle 7"/>
          <p:cNvSpPr>
            <a:spLocks noChangeArrowheads="1"/>
          </p:cNvSpPr>
          <p:nvPr/>
        </p:nvSpPr>
        <p:spPr bwMode="gray">
          <a:xfrm>
            <a:off x="945930" y="368464"/>
            <a:ext cx="7173311"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pic>
        <p:nvPicPr>
          <p:cNvPr id="7885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1846120" y="2083757"/>
            <a:ext cx="6572665" cy="4453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5106988" y="1736725"/>
            <a:ext cx="4037012" cy="4341813"/>
          </a:xfrm>
        </p:spPr>
        <p:txBody>
          <a:bodyPr/>
          <a:lstStyle/>
          <a:p>
            <a:r>
              <a:rPr lang="en-US" dirty="0" smtClean="0">
                <a:solidFill>
                  <a:srgbClr val="000000"/>
                </a:solidFill>
              </a:rPr>
              <a:t>Check security of HMWA before each use.</a:t>
            </a:r>
          </a:p>
          <a:p>
            <a:r>
              <a:rPr lang="en-US" dirty="0" smtClean="0">
                <a:solidFill>
                  <a:srgbClr val="000000"/>
                </a:solidFill>
              </a:rPr>
              <a:t>If loose, tighten with cross-tip screwdriver in multi-tool.</a:t>
            </a:r>
            <a:endParaRPr lang="en-US" dirty="0">
              <a:solidFill>
                <a:srgbClr val="000000"/>
              </a:solidFill>
            </a:endParaRPr>
          </a:p>
        </p:txBody>
      </p:sp>
      <p:pic>
        <p:nvPicPr>
          <p:cNvPr id="5" name="Content Placeholder 4" descr="IMGP9555.JPG"/>
          <p:cNvPicPr>
            <a:picLocks noGrp="1" noChangeAspect="1"/>
          </p:cNvPicPr>
          <p:nvPr>
            <p:ph sz="half" idx="4294967295"/>
          </p:nvPr>
        </p:nvPicPr>
        <p:blipFill>
          <a:blip r:embed="rId3" cstate="email">
            <a:lum bright="22000"/>
            <a:extLst>
              <a:ext uri="{28A0092B-C50C-407E-A947-70E740481C1C}">
                <a14:useLocalDpi xmlns:a14="http://schemas.microsoft.com/office/drawing/2010/main" xmlns=""/>
              </a:ext>
            </a:extLst>
          </a:blip>
          <a:srcRect/>
          <a:stretch>
            <a:fillRect/>
          </a:stretch>
        </p:blipFill>
        <p:spPr>
          <a:xfrm>
            <a:off x="0" y="2001838"/>
            <a:ext cx="4765675" cy="3165475"/>
          </a:xfrm>
        </p:spPr>
      </p:pic>
      <p:sp>
        <p:nvSpPr>
          <p:cNvPr id="4" name="Text Box 4"/>
          <p:cNvSpPr txBox="1">
            <a:spLocks noChangeArrowheads="1"/>
          </p:cNvSpPr>
          <p:nvPr/>
        </p:nvSpPr>
        <p:spPr bwMode="auto">
          <a:xfrm>
            <a:off x="0" y="1190183"/>
            <a:ext cx="9144000" cy="523220"/>
          </a:xfrm>
          <a:prstGeom prst="rect">
            <a:avLst/>
          </a:prstGeom>
          <a:noFill/>
          <a:ln w="9525" algn="ctr">
            <a:noFill/>
            <a:miter lim="800000"/>
            <a:headEnd/>
            <a:tailEnd/>
          </a:ln>
          <a:effectLst>
            <a:outerShdw dist="28398" dir="1593903" algn="ctr" rotWithShape="0">
              <a:schemeClr val="bg1">
                <a:alpha val="50000"/>
              </a:schemeClr>
            </a:outerShdw>
          </a:effectLst>
        </p:spPr>
        <p:txBody>
          <a:bodyPr wrap="square">
            <a:spAutoFit/>
          </a:bodyPr>
          <a:lstStyle/>
          <a:p>
            <a:pPr algn="ctr" eaLnBrk="1" hangingPunct="1">
              <a:lnSpc>
                <a:spcPct val="100000"/>
              </a:lnSpc>
              <a:spcBef>
                <a:spcPct val="50000"/>
              </a:spcBef>
              <a:buFontTx/>
              <a:buNone/>
              <a:defRPr/>
            </a:pPr>
            <a:r>
              <a:rPr lang="en-US" sz="2800" b="1" dirty="0" smtClean="0">
                <a:latin typeface="Arial" charset="0"/>
              </a:rPr>
              <a:t>HELMET MOUNT WIRING ASSEMBLY (HMWA)</a:t>
            </a:r>
            <a:endParaRPr lang="en-US" sz="2800" b="1" dirty="0">
              <a:latin typeface="Arial" charset="0"/>
            </a:endParaRPr>
          </a:p>
        </p:txBody>
      </p:sp>
      <p:sp>
        <p:nvSpPr>
          <p:cNvPr id="7" name="Rectangle 7"/>
          <p:cNvSpPr>
            <a:spLocks noChangeArrowheads="1"/>
          </p:cNvSpPr>
          <p:nvPr/>
        </p:nvSpPr>
        <p:spPr bwMode="gray">
          <a:xfrm>
            <a:off x="882868" y="368464"/>
            <a:ext cx="7252139" cy="523206"/>
          </a:xfrm>
          <a:prstGeom prst="rect">
            <a:avLst/>
          </a:prstGeom>
          <a:solidFill>
            <a:schemeClr val="bg1">
              <a:lumMod val="75000"/>
            </a:schemeClr>
          </a:solidFill>
          <a:ln w="9525" algn="ctr">
            <a:noFill/>
            <a:miter lim="800000"/>
            <a:headEnd/>
            <a:tailEnd/>
          </a:ln>
        </p:spPr>
        <p:txBody>
          <a:bodyPr wrap="square" lIns="91426" tIns="45713" rIns="91426" bIns="45713" anchor="b">
            <a:spAutoFit/>
          </a:bodyPr>
          <a:lstStyle/>
          <a:p>
            <a:pPr algn="ctr" eaLnBrk="1" hangingPunct="1">
              <a:lnSpc>
                <a:spcPct val="100000"/>
              </a:lnSpc>
              <a:spcBef>
                <a:spcPct val="30000"/>
              </a:spcBef>
              <a:buFontTx/>
              <a:buNone/>
            </a:pPr>
            <a:r>
              <a:rPr lang="en-US" sz="2800" b="1" u="sng" dirty="0" smtClean="0">
                <a:latin typeface="Arial" charset="0"/>
              </a:rPr>
              <a:t>PMCS AND TROUBLESHOOTING</a:t>
            </a:r>
            <a:endParaRPr lang="en-US" sz="2800" b="1" u="sng" dirty="0">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4294967295"/>
          </p:nvPr>
        </p:nvSpPr>
        <p:spPr>
          <a:xfrm>
            <a:off x="352425" y="1263650"/>
            <a:ext cx="8791575" cy="4341813"/>
          </a:xfrm>
        </p:spPr>
        <p:txBody>
          <a:bodyPr>
            <a:normAutofit/>
          </a:bodyPr>
          <a:lstStyle/>
          <a:p>
            <a:pPr>
              <a:buFont typeface="Times" pitchFamily="18" charset="0"/>
              <a:buNone/>
            </a:pPr>
            <a:r>
              <a:rPr lang="en-US" sz="2200" dirty="0" smtClean="0"/>
              <a:t>Question: What does edge shading or glow indicate? </a:t>
            </a:r>
          </a:p>
          <a:p>
            <a:pPr>
              <a:buFont typeface="Times" pitchFamily="18" charset="0"/>
              <a:buNone/>
            </a:pPr>
            <a:r>
              <a:rPr lang="en-US" sz="2200" dirty="0" smtClean="0"/>
              <a:t>Answer: </a:t>
            </a:r>
            <a:r>
              <a:rPr lang="en-US" sz="2400" dirty="0" smtClean="0">
                <a:solidFill>
                  <a:srgbClr val="000000"/>
                </a:solidFill>
                <a:latin typeface="Arial" charset="0"/>
              </a:rPr>
              <a:t> </a:t>
            </a:r>
            <a:endParaRPr lang="en-US" sz="2200" dirty="0" smtClean="0"/>
          </a:p>
          <a:p>
            <a:pPr>
              <a:buFont typeface="Times" pitchFamily="18" charset="0"/>
              <a:buNone/>
            </a:pPr>
            <a:endParaRPr lang="en-US" sz="2200" dirty="0" smtClean="0"/>
          </a:p>
          <a:p>
            <a:pPr>
              <a:buFont typeface="Times" pitchFamily="18" charset="0"/>
              <a:buNone/>
            </a:pPr>
            <a:r>
              <a:rPr lang="en-US" sz="2200" dirty="0" smtClean="0"/>
              <a:t>Question: At what distance should the I</a:t>
            </a:r>
            <a:r>
              <a:rPr lang="en-US" sz="2200" baseline="30000" dirty="0" smtClean="0"/>
              <a:t>2</a:t>
            </a:r>
            <a:r>
              <a:rPr lang="en-US" sz="2200" dirty="0" smtClean="0"/>
              <a:t> and thermal image align? </a:t>
            </a:r>
          </a:p>
          <a:p>
            <a:pPr>
              <a:buFont typeface="Times" pitchFamily="18" charset="0"/>
              <a:buNone/>
            </a:pPr>
            <a:r>
              <a:rPr lang="en-US" sz="2200" dirty="0" smtClean="0"/>
              <a:t>Answer: </a:t>
            </a:r>
          </a:p>
          <a:p>
            <a:pPr>
              <a:buFont typeface="Times" pitchFamily="18" charset="0"/>
              <a:buNone/>
            </a:pPr>
            <a:endParaRPr lang="en-US" sz="2200" dirty="0" smtClean="0"/>
          </a:p>
          <a:p>
            <a:pPr>
              <a:buFont typeface="Times" pitchFamily="18" charset="0"/>
              <a:buNone/>
            </a:pPr>
            <a:r>
              <a:rPr lang="en-US" sz="2200" dirty="0" smtClean="0"/>
              <a:t>Question: At 45 meters, how far off can the alignment be? </a:t>
            </a:r>
          </a:p>
          <a:p>
            <a:pPr>
              <a:buFont typeface="Times" pitchFamily="18" charset="0"/>
              <a:buNone/>
            </a:pPr>
            <a:r>
              <a:rPr lang="en-US" sz="2200" dirty="0" smtClean="0"/>
              <a:t>Answer:</a:t>
            </a:r>
          </a:p>
          <a:p>
            <a:pPr>
              <a:buFont typeface="Times" pitchFamily="18" charset="0"/>
              <a:buNone/>
            </a:pPr>
            <a:endParaRPr lang="en-US" sz="2200" dirty="0" smtClean="0"/>
          </a:p>
        </p:txBody>
      </p:sp>
      <p:sp>
        <p:nvSpPr>
          <p:cNvPr id="4" name="Title 1"/>
          <p:cNvSpPr txBox="1">
            <a:spLocks/>
          </p:cNvSpPr>
          <p:nvPr/>
        </p:nvSpPr>
        <p:spPr>
          <a:xfrm>
            <a:off x="977462" y="255796"/>
            <a:ext cx="7189076" cy="822325"/>
          </a:xfrm>
          <a:prstGeom prst="rect">
            <a:avLst/>
          </a:prstGeom>
          <a:solidFill>
            <a:schemeClr val="bg1">
              <a:lumMod val="7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tx1"/>
                </a:solidFill>
                <a:effectLst/>
                <a:uLnTx/>
                <a:uFillTx/>
                <a:latin typeface="+mj-lt"/>
                <a:ea typeface="+mj-ea"/>
                <a:cs typeface="+mj-cs"/>
              </a:rPr>
              <a:t>Check on Learning</a:t>
            </a:r>
          </a:p>
        </p:txBody>
      </p:sp>
      <p:sp>
        <p:nvSpPr>
          <p:cNvPr id="6" name="TextBox 5"/>
          <p:cNvSpPr txBox="1"/>
          <p:nvPr/>
        </p:nvSpPr>
        <p:spPr>
          <a:xfrm>
            <a:off x="1431668" y="2935780"/>
            <a:ext cx="2288994" cy="400110"/>
          </a:xfrm>
          <a:prstGeom prst="rect">
            <a:avLst/>
          </a:prstGeom>
          <a:noFill/>
        </p:spPr>
        <p:txBody>
          <a:bodyPr wrap="square" rtlCol="0">
            <a:spAutoFit/>
          </a:bodyPr>
          <a:lstStyle/>
          <a:p>
            <a:r>
              <a:rPr lang="en-US" sz="2000" dirty="0" smtClean="0"/>
              <a:t>45m and beyond.</a:t>
            </a:r>
            <a:endParaRPr lang="en-US" sz="2000" dirty="0"/>
          </a:p>
        </p:txBody>
      </p:sp>
      <p:sp>
        <p:nvSpPr>
          <p:cNvPr id="7" name="TextBox 6"/>
          <p:cNvSpPr txBox="1"/>
          <p:nvPr/>
        </p:nvSpPr>
        <p:spPr>
          <a:xfrm>
            <a:off x="1428283" y="4142137"/>
            <a:ext cx="1519869" cy="430887"/>
          </a:xfrm>
          <a:prstGeom prst="rect">
            <a:avLst/>
          </a:prstGeom>
          <a:noFill/>
        </p:spPr>
        <p:txBody>
          <a:bodyPr wrap="square" rtlCol="0">
            <a:spAutoFit/>
          </a:bodyPr>
          <a:lstStyle/>
          <a:p>
            <a:r>
              <a:rPr lang="en-US" sz="2200" dirty="0" smtClean="0">
                <a:latin typeface="Arial" pitchFamily="34" charset="0"/>
                <a:ea typeface="+mn-ea"/>
                <a:cs typeface="Arial" pitchFamily="34" charset="0"/>
              </a:rPr>
              <a:t>½ a head.</a:t>
            </a:r>
            <a:endParaRPr lang="en-US" sz="2200" dirty="0">
              <a:latin typeface="Arial" pitchFamily="34" charset="0"/>
              <a:ea typeface="+mn-ea"/>
              <a:cs typeface="Arial" pitchFamily="34" charset="0"/>
            </a:endParaRPr>
          </a:p>
        </p:txBody>
      </p:sp>
      <p:sp>
        <p:nvSpPr>
          <p:cNvPr id="8" name="TextBox 7"/>
          <p:cNvSpPr txBox="1"/>
          <p:nvPr/>
        </p:nvSpPr>
        <p:spPr>
          <a:xfrm>
            <a:off x="1440581" y="1744312"/>
            <a:ext cx="6599833" cy="400110"/>
          </a:xfrm>
          <a:prstGeom prst="rect">
            <a:avLst/>
          </a:prstGeom>
          <a:noFill/>
        </p:spPr>
        <p:txBody>
          <a:bodyPr wrap="square" rtlCol="0">
            <a:spAutoFit/>
          </a:bodyPr>
          <a:lstStyle/>
          <a:p>
            <a:r>
              <a:rPr lang="en-US" sz="2000" dirty="0" smtClean="0"/>
              <a:t>Imminent tube failure, NVD needs to be turned in ASAP.</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1266825"/>
            <a:ext cx="8229600" cy="5194300"/>
          </a:xfrm>
        </p:spPr>
        <p:txBody>
          <a:bodyPr/>
          <a:lstStyle/>
          <a:p>
            <a:pPr marL="0" indent="0" eaLnBrk="1" hangingPunct="1">
              <a:buFontTx/>
              <a:buNone/>
            </a:pPr>
            <a:endParaRPr lang="en-US" sz="2400" smtClean="0"/>
          </a:p>
          <a:p>
            <a:pPr marL="0" indent="0" eaLnBrk="1" hangingPunct="1">
              <a:buFontTx/>
              <a:buNone/>
            </a:pPr>
            <a:endParaRPr lang="en-US" sz="2400" smtClean="0"/>
          </a:p>
          <a:p>
            <a:pPr marL="0" indent="0" eaLnBrk="1" hangingPunct="1">
              <a:buFontTx/>
              <a:buNone/>
            </a:pPr>
            <a:r>
              <a:rPr lang="en-US" sz="2400" smtClean="0"/>
              <a:t>The I</a:t>
            </a:r>
            <a:r>
              <a:rPr lang="en-US" sz="2400" baseline="30000" smtClean="0"/>
              <a:t>2</a:t>
            </a:r>
            <a:r>
              <a:rPr lang="en-US" sz="2400" smtClean="0"/>
              <a:t> system collects, amplifies and displays reflected light in low light conditions. The I</a:t>
            </a:r>
            <a:r>
              <a:rPr lang="en-US" sz="2400" baseline="30000" smtClean="0"/>
              <a:t>2</a:t>
            </a:r>
            <a:r>
              <a:rPr lang="en-US" sz="2400" smtClean="0"/>
              <a:t> system can be used with an illuminator for short-range scenes that might be at or near total darkness.</a:t>
            </a:r>
          </a:p>
        </p:txBody>
      </p:sp>
      <p:sp>
        <p:nvSpPr>
          <p:cNvPr id="29700" name="Slide Number Placeholder 4"/>
          <p:cNvSpPr>
            <a:spLocks noGrp="1"/>
          </p:cNvSpPr>
          <p:nvPr>
            <p:ph type="sldNum" sz="quarter" idx="4294967295"/>
          </p:nvPr>
        </p:nvSpPr>
        <p:spPr>
          <a:xfrm>
            <a:off x="7010400" y="6492875"/>
            <a:ext cx="2133600" cy="365125"/>
          </a:xfrm>
          <a:prstGeom prst="rect">
            <a:avLst/>
          </a:prstGeom>
        </p:spPr>
        <p:txBody>
          <a:bodyPr/>
          <a:lstStyle/>
          <a:p>
            <a:pPr>
              <a:defRPr/>
            </a:pPr>
            <a:fld id="{875CDCDD-5EAC-4FC5-84AB-23A901B4B693}" type="slidenum">
              <a:rPr lang="en-US"/>
              <a:pPr>
                <a:defRPr/>
              </a:pPr>
              <a:t>8</a:t>
            </a:fld>
            <a:endParaRPr lang="en-US"/>
          </a:p>
        </p:txBody>
      </p:sp>
      <p:sp>
        <p:nvSpPr>
          <p:cNvPr id="6" name="Rectangle 5"/>
          <p:cNvSpPr/>
          <p:nvPr/>
        </p:nvSpPr>
        <p:spPr>
          <a:xfrm>
            <a:off x="914400" y="188913"/>
            <a:ext cx="7300913"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I</a:t>
            </a:r>
            <a:r>
              <a:rPr lang="en-US" sz="2800" kern="0" baseline="30000" dirty="0">
                <a:solidFill>
                  <a:srgbClr val="000000"/>
                </a:solidFill>
                <a:cs typeface="Arial" pitchFamily="34" charset="0"/>
              </a:rPr>
              <a:t>2</a:t>
            </a:r>
            <a:endParaRPr lang="en-US" baseline="30000" dirty="0"/>
          </a:p>
        </p:txBody>
      </p:sp>
      <p:pic>
        <p:nvPicPr>
          <p:cNvPr id="8" name="Picture 6"/>
          <p:cNvPicPr>
            <a:picLocks noChangeArrowheads="1"/>
          </p:cNvPicPr>
          <p:nvPr/>
        </p:nvPicPr>
        <p:blipFill>
          <a:blip r:embed="rId2" cstate="print"/>
          <a:srcRect/>
          <a:stretch>
            <a:fillRect/>
          </a:stretch>
        </p:blipFill>
        <p:spPr bwMode="gray">
          <a:xfrm>
            <a:off x="2805593" y="3375317"/>
            <a:ext cx="3516380" cy="3275104"/>
          </a:xfrm>
          <a:prstGeom prst="ellipse">
            <a:avLst/>
          </a:prstGeom>
          <a:noFill/>
          <a:ln w="9525">
            <a:noFill/>
            <a:miter lim="800000"/>
            <a:headEnd/>
            <a:tailEnd/>
          </a:ln>
        </p:spPr>
      </p:pic>
    </p:spTree>
    <p:extLst>
      <p:ext uri="{BB962C8B-B14F-4D97-AF65-F5344CB8AC3E}">
        <p14:creationId xmlns:p14="http://schemas.microsoft.com/office/powerpoint/2010/main" xmlns="" val="17181506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83028" y="1349829"/>
            <a:ext cx="8458200" cy="4114800"/>
          </a:xfrm>
        </p:spPr>
        <p:txBody>
          <a:bodyPr>
            <a:normAutofit/>
          </a:bodyPr>
          <a:lstStyle/>
          <a:p>
            <a:pPr>
              <a:buNone/>
            </a:pPr>
            <a:r>
              <a:rPr lang="en-US" sz="2600" b="1" dirty="0" smtClean="0"/>
              <a:t>Action</a:t>
            </a:r>
            <a:r>
              <a:rPr lang="en-US" sz="2600" dirty="0" smtClean="0"/>
              <a:t>:  Prepare the NVD system for storage. </a:t>
            </a:r>
          </a:p>
          <a:p>
            <a:endParaRPr lang="en-US" sz="2600" dirty="0" smtClean="0"/>
          </a:p>
          <a:p>
            <a:pPr>
              <a:buNone/>
            </a:pPr>
            <a:r>
              <a:rPr lang="en-US" sz="2600" b="1" dirty="0" smtClean="0"/>
              <a:t>Conditions</a:t>
            </a:r>
            <a:r>
              <a:rPr lang="en-US" sz="2600" dirty="0" smtClean="0"/>
              <a:t>:  Given student handout(s), NVD system, and taught in a classroom environment.</a:t>
            </a:r>
          </a:p>
          <a:p>
            <a:endParaRPr lang="en-US" sz="2600" dirty="0" smtClean="0"/>
          </a:p>
          <a:p>
            <a:pPr>
              <a:buNone/>
            </a:pPr>
            <a:r>
              <a:rPr lang="en-US" sz="2600" b="1" dirty="0" smtClean="0"/>
              <a:t>Standards</a:t>
            </a:r>
            <a:r>
              <a:rPr lang="en-US" sz="2600" dirty="0" smtClean="0"/>
              <a:t>:  In accordance with lesson materials students will prepare the NVD system for storage.</a:t>
            </a:r>
          </a:p>
        </p:txBody>
      </p:sp>
      <p:sp>
        <p:nvSpPr>
          <p:cNvPr id="9219" name="Rectangle 2"/>
          <p:cNvSpPr>
            <a:spLocks noChangeArrowheads="1"/>
          </p:cNvSpPr>
          <p:nvPr/>
        </p:nvSpPr>
        <p:spPr bwMode="auto">
          <a:xfrm>
            <a:off x="882869" y="381000"/>
            <a:ext cx="7330966" cy="609600"/>
          </a:xfrm>
          <a:prstGeom prst="rect">
            <a:avLst/>
          </a:prstGeom>
          <a:solidFill>
            <a:schemeClr val="bg1">
              <a:lumMod val="75000"/>
            </a:schemeClr>
          </a:solidFill>
          <a:ln w="9525">
            <a:noFill/>
            <a:miter lim="800000"/>
            <a:headEnd/>
            <a:tailEnd/>
          </a:ln>
        </p:spPr>
        <p:txBody>
          <a:bodyPr anchor="ctr"/>
          <a:lstStyle/>
          <a:p>
            <a:pPr algn="ctr"/>
            <a:r>
              <a:rPr lang="en-US" sz="2800" b="1" dirty="0"/>
              <a:t>ENABLING LEARNING OBJECTIVE </a:t>
            </a:r>
            <a:r>
              <a:rPr lang="en-US" sz="2800" b="1" dirty="0" smtClean="0"/>
              <a:t>G</a:t>
            </a:r>
            <a:endParaRPr lang="en-US" sz="2800" b="1" i="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3"/>
          <p:cNvSpPr>
            <a:spLocks noGrp="1" noChangeArrowheads="1"/>
          </p:cNvSpPr>
          <p:nvPr>
            <p:ph idx="4294967295"/>
          </p:nvPr>
        </p:nvSpPr>
        <p:spPr>
          <a:xfrm>
            <a:off x="3563006" y="3562295"/>
            <a:ext cx="5218385" cy="1057000"/>
          </a:xfrm>
        </p:spPr>
        <p:txBody>
          <a:bodyPr/>
          <a:lstStyle/>
          <a:p>
            <a:pPr eaLnBrk="1" hangingPunct="1">
              <a:buNone/>
            </a:pPr>
            <a:r>
              <a:rPr lang="en-US" sz="2800" dirty="0" smtClean="0"/>
              <a:t>Turn off NVD prior to removing</a:t>
            </a:r>
          </a:p>
          <a:p>
            <a:pPr eaLnBrk="1" hangingPunct="1">
              <a:buNone/>
            </a:pPr>
            <a:r>
              <a:rPr lang="en-US" sz="2800" dirty="0" smtClean="0"/>
              <a:t>Stow components as shown</a:t>
            </a:r>
          </a:p>
        </p:txBody>
      </p:sp>
      <p:sp>
        <p:nvSpPr>
          <p:cNvPr id="4" name="Title 2"/>
          <p:cNvSpPr>
            <a:spLocks noGrp="1"/>
          </p:cNvSpPr>
          <p:nvPr>
            <p:ph type="title" idx="4294967295"/>
          </p:nvPr>
        </p:nvSpPr>
        <p:spPr>
          <a:xfrm>
            <a:off x="977462" y="255588"/>
            <a:ext cx="7189076" cy="733425"/>
          </a:xfrm>
          <a:solidFill>
            <a:schemeClr val="bg1">
              <a:lumMod val="75000"/>
            </a:schemeClr>
          </a:solidFill>
        </p:spPr>
        <p:txBody>
          <a:bodyPr/>
          <a:lstStyle/>
          <a:p>
            <a:r>
              <a:rPr lang="en-US" sz="2800" b="1" u="sng" dirty="0" smtClean="0"/>
              <a:t>PREPARATION FOR STORAGE</a:t>
            </a:r>
            <a:endParaRPr lang="en-US" sz="2800" b="1" u="sng" dirty="0"/>
          </a:p>
        </p:txBody>
      </p:sp>
      <p:sp>
        <p:nvSpPr>
          <p:cNvPr id="5" name="TextBox 4"/>
          <p:cNvSpPr txBox="1"/>
          <p:nvPr/>
        </p:nvSpPr>
        <p:spPr>
          <a:xfrm>
            <a:off x="1164032" y="5417143"/>
            <a:ext cx="6391800" cy="1200329"/>
          </a:xfrm>
          <a:prstGeom prst="rect">
            <a:avLst/>
          </a:prstGeom>
          <a:solidFill>
            <a:srgbClr val="0000FF"/>
          </a:solidFill>
        </p:spPr>
        <p:txBody>
          <a:bodyPr wrap="square" rtlCol="0">
            <a:spAutoFit/>
          </a:bodyPr>
          <a:lstStyle/>
          <a:p>
            <a:pPr algn="ctr"/>
            <a:r>
              <a:rPr lang="en-US" dirty="0" smtClean="0">
                <a:solidFill>
                  <a:schemeClr val="bg1">
                    <a:lumMod val="95000"/>
                  </a:schemeClr>
                </a:solidFill>
              </a:rPr>
              <a:t>Operator Action:</a:t>
            </a:r>
          </a:p>
          <a:p>
            <a:pPr algn="ctr"/>
            <a:r>
              <a:rPr lang="en-US" dirty="0" smtClean="0">
                <a:solidFill>
                  <a:schemeClr val="bg1">
                    <a:lumMod val="95000"/>
                  </a:schemeClr>
                </a:solidFill>
              </a:rPr>
              <a:t>	Prepare NVD for storage and place into the carrying case</a:t>
            </a:r>
            <a:endParaRPr lang="en-US" dirty="0">
              <a:solidFill>
                <a:schemeClr val="bg1">
                  <a:lumMod val="95000"/>
                </a:schemeClr>
              </a:solidFill>
            </a:endParaRPr>
          </a:p>
        </p:txBody>
      </p:sp>
      <p:pic>
        <p:nvPicPr>
          <p:cNvPr id="6" name="Content Placeholder 7" descr="IMGP9912mod2.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gray">
          <a:xfrm>
            <a:off x="513418" y="1689429"/>
            <a:ext cx="2716153" cy="3897158"/>
          </a:xfrm>
          <a:prstGeom prst="rect">
            <a:avLst/>
          </a:prstGeom>
          <a:noFill/>
          <a:ln w="9525">
            <a:noFill/>
            <a:miter lim="800000"/>
            <a:headEnd/>
            <a:tailEnd/>
          </a:ln>
        </p:spPr>
      </p:pic>
      <p:pic>
        <p:nvPicPr>
          <p:cNvPr id="7" name="Picture 6" descr="IMGP9886.JPG"/>
          <p:cNvPicPr>
            <a:picLocks noChangeAspect="1"/>
          </p:cNvPicPr>
          <p:nvPr/>
        </p:nvPicPr>
        <p:blipFill>
          <a:blip r:embed="rId4" cstate="email">
            <a:lum bright="33000"/>
            <a:extLst>
              <a:ext uri="{28A0092B-C50C-407E-A947-70E740481C1C}">
                <a14:useLocalDpi xmlns:a14="http://schemas.microsoft.com/office/drawing/2010/main" xmlns=""/>
              </a:ext>
            </a:extLst>
          </a:blip>
          <a:srcRect/>
          <a:stretch>
            <a:fillRect/>
          </a:stretch>
        </p:blipFill>
        <p:spPr>
          <a:xfrm>
            <a:off x="3809827" y="1084707"/>
            <a:ext cx="1859481" cy="1995127"/>
          </a:xfrm>
          <a:prstGeom prst="rect">
            <a:avLst/>
          </a:prstGeom>
        </p:spPr>
      </p:pic>
      <p:sp>
        <p:nvSpPr>
          <p:cNvPr id="8" name="Left Arrow 7"/>
          <p:cNvSpPr/>
          <p:nvPr/>
        </p:nvSpPr>
        <p:spPr bwMode="auto">
          <a:xfrm rot="10800000">
            <a:off x="2921245" y="1584932"/>
            <a:ext cx="978408" cy="917079"/>
          </a:xfrm>
          <a:prstGeom prst="leftArrow">
            <a:avLst/>
          </a:prstGeom>
          <a:noFill/>
          <a:ln w="38100" algn="ctr">
            <a:solidFill>
              <a:srgbClr val="00FF00"/>
            </a:solidFill>
            <a:miter lim="800000"/>
            <a:headEnd/>
            <a:tailEnd/>
          </a:ln>
        </p:spPr>
        <p:txBody>
          <a:bodyPr wrap="square" rtlCol="0" anchor="ctr">
            <a:sp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882869" y="256623"/>
            <a:ext cx="7346732" cy="731838"/>
          </a:xfrm>
          <a:prstGeom prst="rect">
            <a:avLst/>
          </a:prstGeom>
          <a:solidFill>
            <a:schemeClr val="bg1">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solidFill>
                  <a:schemeClr val="tx2"/>
                </a:solidFill>
                <a:effectLst/>
                <a:uLnTx/>
                <a:uFillTx/>
                <a:latin typeface="+mj-lt"/>
                <a:ea typeface="+mj-ea"/>
                <a:cs typeface="+mj-cs"/>
              </a:rPr>
              <a:t>PREPARATION FOR STORAGE</a:t>
            </a:r>
            <a:endParaRPr kumimoji="0" lang="en-US" sz="4000" b="1" i="0" u="sng" strike="noStrike" kern="0" cap="none" spc="0" normalizeH="0" baseline="0" noProof="0" dirty="0">
              <a:ln>
                <a:noFill/>
              </a:ln>
              <a:solidFill>
                <a:schemeClr val="tx2"/>
              </a:solidFill>
              <a:effectLst/>
              <a:uLnTx/>
              <a:uFillTx/>
              <a:latin typeface="+mj-lt"/>
              <a:ea typeface="+mj-ea"/>
              <a:cs typeface="+mj-cs"/>
            </a:endParaRPr>
          </a:p>
        </p:txBody>
      </p:sp>
      <p:sp>
        <p:nvSpPr>
          <p:cNvPr id="3" name="Content Placeholder 2"/>
          <p:cNvSpPr txBox="1">
            <a:spLocks/>
          </p:cNvSpPr>
          <p:nvPr/>
        </p:nvSpPr>
        <p:spPr bwMode="auto">
          <a:xfrm>
            <a:off x="609601" y="1295401"/>
            <a:ext cx="8754532" cy="4341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Question: Before you disconnect the</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lang="en-US" sz="2200" kern="0" dirty="0" smtClean="0">
                <a:latin typeface="+mn-lt"/>
                <a:ea typeface="+mn-ea"/>
                <a:cs typeface="+mn-cs"/>
              </a:rPr>
              <a:t>NVD</a:t>
            </a:r>
            <a:r>
              <a:rPr kumimoji="0" lang="en-US" sz="2200" b="0" i="0" u="none" strike="noStrike" kern="0" cap="none" spc="0" normalizeH="0" noProof="0" dirty="0" smtClean="0">
                <a:ln>
                  <a:noFill/>
                </a:ln>
                <a:solidFill>
                  <a:schemeClr val="tx1"/>
                </a:solidFill>
                <a:effectLst/>
                <a:uLnTx/>
                <a:uFillTx/>
                <a:latin typeface="+mn-lt"/>
                <a:ea typeface="+mn-ea"/>
                <a:cs typeface="+mn-cs"/>
              </a:rPr>
              <a:t> system from the battery pack what should you do?</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Answer: </a:t>
            </a: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Question: What items belong</a:t>
            </a:r>
            <a:r>
              <a:rPr kumimoji="0" lang="en-US" sz="2200" b="0" i="0" u="none" strike="noStrike" kern="0" cap="none" spc="0" normalizeH="0" noProof="0" dirty="0" smtClean="0">
                <a:ln>
                  <a:noFill/>
                </a:ln>
                <a:solidFill>
                  <a:schemeClr val="tx1"/>
                </a:solidFill>
                <a:effectLst/>
                <a:uLnTx/>
                <a:uFillTx/>
                <a:latin typeface="+mn-lt"/>
                <a:ea typeface="+mn-ea"/>
                <a:cs typeface="+mn-cs"/>
              </a:rPr>
              <a:t> in the carrying case?</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Answer: </a:t>
            </a:r>
          </a:p>
          <a:p>
            <a:pPr marL="342900" marR="0" lvl="0" indent="-342900" algn="l" defTabSz="914400" rtl="0" eaLnBrk="0" fontAlgn="base" latinLnBrk="0" hangingPunct="0">
              <a:lnSpc>
                <a:spcPct val="100000"/>
              </a:lnSpc>
              <a:spcBef>
                <a:spcPct val="20000"/>
              </a:spcBef>
              <a:spcAft>
                <a:spcPct val="0"/>
              </a:spcAft>
              <a:buClrTx/>
              <a:buSzTx/>
              <a:buFont typeface="Times" pitchFamily="18" charset="0"/>
              <a:buNone/>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1685088" y="2070546"/>
            <a:ext cx="3044744" cy="400110"/>
          </a:xfrm>
          <a:prstGeom prst="rect">
            <a:avLst/>
          </a:prstGeom>
          <a:noFill/>
        </p:spPr>
        <p:txBody>
          <a:bodyPr wrap="none" rtlCol="0">
            <a:spAutoFit/>
          </a:bodyPr>
          <a:lstStyle/>
          <a:p>
            <a:r>
              <a:rPr lang="en-US" sz="2000" dirty="0" smtClean="0"/>
              <a:t>Turn off the NVD system.</a:t>
            </a:r>
            <a:endParaRPr lang="en-US" sz="2000" dirty="0"/>
          </a:p>
        </p:txBody>
      </p:sp>
      <p:sp>
        <p:nvSpPr>
          <p:cNvPr id="7" name="TextBox 6"/>
          <p:cNvSpPr txBox="1"/>
          <p:nvPr/>
        </p:nvSpPr>
        <p:spPr>
          <a:xfrm>
            <a:off x="9296400" y="1589314"/>
            <a:ext cx="1828800" cy="461665"/>
          </a:xfrm>
          <a:prstGeom prst="rect">
            <a:avLst/>
          </a:prstGeom>
          <a:noFill/>
        </p:spPr>
        <p:txBody>
          <a:bodyPr wrap="square" rtlCol="0">
            <a:spAutoFit/>
          </a:bodyPr>
          <a:lstStyle/>
          <a:p>
            <a:endParaRPr lang="en-US" dirty="0"/>
          </a:p>
        </p:txBody>
      </p:sp>
      <p:sp>
        <p:nvSpPr>
          <p:cNvPr id="8" name="TextBox 7"/>
          <p:cNvSpPr txBox="1"/>
          <p:nvPr/>
        </p:nvSpPr>
        <p:spPr>
          <a:xfrm>
            <a:off x="1690004" y="3230331"/>
            <a:ext cx="4601980" cy="400110"/>
          </a:xfrm>
          <a:prstGeom prst="rect">
            <a:avLst/>
          </a:prstGeom>
          <a:noFill/>
        </p:spPr>
        <p:txBody>
          <a:bodyPr wrap="square" rtlCol="0">
            <a:spAutoFit/>
          </a:bodyPr>
          <a:lstStyle/>
          <a:p>
            <a:r>
              <a:rPr lang="en-US" sz="2000" kern="0" dirty="0" smtClean="0"/>
              <a:t>Rhino, NVD system, Battery Pack.</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1103586" y="256623"/>
            <a:ext cx="6826469" cy="731838"/>
          </a:xfrm>
          <a:prstGeom prst="rect">
            <a:avLst/>
          </a:prstGeom>
          <a:solidFill>
            <a:schemeClr val="bg1">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u="sng" kern="0" dirty="0" smtClean="0">
                <a:solidFill>
                  <a:schemeClr val="tx2"/>
                </a:solidFill>
                <a:latin typeface="+mj-lt"/>
                <a:ea typeface="+mj-ea"/>
                <a:cs typeface="+mj-cs"/>
              </a:rPr>
              <a:t>SUMMARY</a:t>
            </a:r>
            <a:endParaRPr kumimoji="0" lang="en-US" sz="4000" i="0" u="sng" strike="noStrike" kern="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536028" y="1166627"/>
            <a:ext cx="8108566" cy="4832092"/>
          </a:xfrm>
          <a:prstGeom prst="rect">
            <a:avLst/>
          </a:prstGeom>
          <a:noFill/>
        </p:spPr>
        <p:txBody>
          <a:bodyPr wrap="none" rtlCol="0">
            <a:spAutoFit/>
          </a:bodyPr>
          <a:lstStyle/>
          <a:p>
            <a:pPr>
              <a:buFont typeface="Arial" pitchFamily="34" charset="0"/>
              <a:buChar char="•"/>
            </a:pPr>
            <a:r>
              <a:rPr lang="en-US" dirty="0" smtClean="0"/>
              <a:t> Fused operation – Advantages/disadvantages of I2 only, </a:t>
            </a:r>
          </a:p>
          <a:p>
            <a:r>
              <a:rPr lang="en-US" dirty="0" smtClean="0"/>
              <a:t>  thermal only and fused operation</a:t>
            </a:r>
          </a:p>
          <a:p>
            <a:endParaRPr lang="en-US" sz="800" dirty="0" smtClean="0"/>
          </a:p>
          <a:p>
            <a:pPr>
              <a:buFont typeface="Arial" pitchFamily="34" charset="0"/>
              <a:buChar char="•"/>
            </a:pPr>
            <a:r>
              <a:rPr lang="en-US" dirty="0" smtClean="0"/>
              <a:t>  Characteristics of the AN/PSQ-20A NVD</a:t>
            </a:r>
          </a:p>
          <a:p>
            <a:pPr>
              <a:buFont typeface="Arial" pitchFamily="34" charset="0"/>
              <a:buChar char="•"/>
            </a:pPr>
            <a:endParaRPr lang="en-US" sz="800" dirty="0" smtClean="0"/>
          </a:p>
          <a:p>
            <a:pPr>
              <a:buFont typeface="Arial" pitchFamily="34" charset="0"/>
              <a:buChar char="•"/>
            </a:pPr>
            <a:r>
              <a:rPr lang="en-US" dirty="0" smtClean="0"/>
              <a:t> How to put the AN/PSQ-20A into operation</a:t>
            </a:r>
          </a:p>
          <a:p>
            <a:pPr>
              <a:buFont typeface="Arial" pitchFamily="34" charset="0"/>
              <a:buChar char="•"/>
            </a:pPr>
            <a:endParaRPr lang="en-US" sz="800" dirty="0" smtClean="0"/>
          </a:p>
          <a:p>
            <a:pPr>
              <a:buFont typeface="Arial" pitchFamily="34" charset="0"/>
              <a:buChar char="•"/>
            </a:pPr>
            <a:r>
              <a:rPr lang="en-US" dirty="0" smtClean="0"/>
              <a:t> Mounting procedures</a:t>
            </a:r>
          </a:p>
          <a:p>
            <a:pPr>
              <a:buFont typeface="Arial" pitchFamily="34" charset="0"/>
              <a:buChar char="•"/>
            </a:pPr>
            <a:endParaRPr lang="en-US" sz="800" dirty="0" smtClean="0"/>
          </a:p>
          <a:p>
            <a:pPr>
              <a:buFont typeface="Arial" pitchFamily="34" charset="0"/>
              <a:buChar char="•"/>
            </a:pPr>
            <a:r>
              <a:rPr lang="en-US" dirty="0" smtClean="0"/>
              <a:t> Operation in adverse conditions</a:t>
            </a:r>
          </a:p>
          <a:p>
            <a:pPr>
              <a:buFont typeface="Arial" pitchFamily="34" charset="0"/>
              <a:buChar char="•"/>
            </a:pPr>
            <a:endParaRPr lang="en-US" sz="800" dirty="0" smtClean="0"/>
          </a:p>
          <a:p>
            <a:pPr>
              <a:buFont typeface="Arial" pitchFamily="34" charset="0"/>
              <a:buChar char="•"/>
            </a:pPr>
            <a:r>
              <a:rPr lang="en-US" dirty="0" smtClean="0"/>
              <a:t> PMCS and troubleshooting</a:t>
            </a:r>
          </a:p>
          <a:p>
            <a:pPr>
              <a:buFont typeface="Arial" pitchFamily="34" charset="0"/>
              <a:buChar char="•"/>
            </a:pPr>
            <a:endParaRPr lang="en-US" sz="800" dirty="0" smtClean="0"/>
          </a:p>
          <a:p>
            <a:pPr>
              <a:buFont typeface="Arial" pitchFamily="34" charset="0"/>
              <a:buChar char="•"/>
            </a:pPr>
            <a:r>
              <a:rPr lang="en-US" dirty="0" smtClean="0"/>
              <a:t> Preparation for storage</a:t>
            </a:r>
          </a:p>
          <a:p>
            <a:pPr>
              <a:buFont typeface="Arial" pitchFamily="34" charset="0"/>
              <a:buChar char="•"/>
            </a:pPr>
            <a:endParaRPr lang="en-US" dirty="0" smtClean="0"/>
          </a:p>
          <a:p>
            <a:pPr algn="ctr"/>
            <a:r>
              <a:rPr lang="en-US" sz="4400" dirty="0" smtClean="0"/>
              <a:t>Questions?</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1855788"/>
            <a:ext cx="8229600" cy="2813050"/>
          </a:xfrm>
        </p:spPr>
        <p:txBody>
          <a:bodyPr/>
          <a:lstStyle/>
          <a:p>
            <a:pPr eaLnBrk="1" hangingPunct="1"/>
            <a:r>
              <a:rPr lang="en-US" sz="2400" smtClean="0"/>
              <a:t>The Thermal imaging system collects and displays the scenes thermal energy in white hot or black hot. Thermal works in all light conditions including daylight, total darkness, most smoke, fog, dust, haze and other conditions of limited visibility.</a:t>
            </a:r>
          </a:p>
        </p:txBody>
      </p:sp>
      <p:sp>
        <p:nvSpPr>
          <p:cNvPr id="30724" name="Slide Number Placeholder 4"/>
          <p:cNvSpPr>
            <a:spLocks noGrp="1"/>
          </p:cNvSpPr>
          <p:nvPr>
            <p:ph type="sldNum" sz="quarter" idx="4294967295"/>
          </p:nvPr>
        </p:nvSpPr>
        <p:spPr>
          <a:xfrm>
            <a:off x="7010400" y="6492875"/>
            <a:ext cx="2133600" cy="365125"/>
          </a:xfrm>
          <a:prstGeom prst="rect">
            <a:avLst/>
          </a:prstGeom>
        </p:spPr>
        <p:txBody>
          <a:bodyPr/>
          <a:lstStyle/>
          <a:p>
            <a:pPr>
              <a:defRPr/>
            </a:pPr>
            <a:fld id="{1E77A096-E86F-4CD4-BEDE-9E4A8146AD1C}" type="slidenum">
              <a:rPr lang="en-US"/>
              <a:pPr>
                <a:defRPr/>
              </a:pPr>
              <a:t>9</a:t>
            </a:fld>
            <a:endParaRPr lang="en-US"/>
          </a:p>
        </p:txBody>
      </p:sp>
      <p:sp>
        <p:nvSpPr>
          <p:cNvPr id="6" name="Rectangle 5"/>
          <p:cNvSpPr/>
          <p:nvPr/>
        </p:nvSpPr>
        <p:spPr>
          <a:xfrm>
            <a:off x="984250" y="188913"/>
            <a:ext cx="7148513" cy="522287"/>
          </a:xfrm>
          <a:prstGeom prst="rect">
            <a:avLst/>
          </a:prstGeom>
          <a:solidFill>
            <a:schemeClr val="bg1">
              <a:lumMod val="75000"/>
            </a:schemeClr>
          </a:solidFill>
        </p:spPr>
        <p:txBody>
          <a:bodyPr>
            <a:spAutoFit/>
          </a:bodyPr>
          <a:lstStyle/>
          <a:p>
            <a:pPr algn="ctr">
              <a:defRPr/>
            </a:pPr>
            <a:r>
              <a:rPr lang="en-US" sz="2800" kern="0" dirty="0">
                <a:solidFill>
                  <a:srgbClr val="000000"/>
                </a:solidFill>
                <a:cs typeface="Arial" pitchFamily="34" charset="0"/>
              </a:rPr>
              <a:t>Fused Operation - Thermal</a:t>
            </a:r>
            <a:endParaRPr lang="en-US" dirty="0"/>
          </a:p>
        </p:txBody>
      </p:sp>
      <p:pic>
        <p:nvPicPr>
          <p:cNvPr id="7" name="Picture 6" descr="IMG_0104.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2896744" y="3978115"/>
            <a:ext cx="2964425" cy="2303041"/>
          </a:xfrm>
          <a:prstGeom prst="rect">
            <a:avLst/>
          </a:prstGeom>
        </p:spPr>
      </p:pic>
    </p:spTree>
    <p:extLst>
      <p:ext uri="{BB962C8B-B14F-4D97-AF65-F5344CB8AC3E}">
        <p14:creationId xmlns:p14="http://schemas.microsoft.com/office/powerpoint/2010/main" xmlns="" val="81250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72A5E"/>
      </a:dk1>
      <a:lt1>
        <a:srgbClr val="FFFFFF"/>
      </a:lt1>
      <a:dk2>
        <a:srgbClr val="7FC31C"/>
      </a:dk2>
      <a:lt2>
        <a:srgbClr val="164613"/>
      </a:lt2>
      <a:accent1>
        <a:srgbClr val="072A5E"/>
      </a:accent1>
      <a:accent2>
        <a:srgbClr val="7E8B7A"/>
      </a:accent2>
      <a:accent3>
        <a:srgbClr val="FFFFFF"/>
      </a:accent3>
      <a:accent4>
        <a:srgbClr val="05224F"/>
      </a:accent4>
      <a:accent5>
        <a:srgbClr val="AAACB6"/>
      </a:accent5>
      <a:accent6>
        <a:srgbClr val="727D6E"/>
      </a:accent6>
      <a:hlink>
        <a:srgbClr val="2A8EBF"/>
      </a:hlink>
      <a:folHlink>
        <a:srgbClr val="2F3C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3B4D54C60D9E45918886CD718431F9" ma:contentTypeVersion="0" ma:contentTypeDescription="Create a new document." ma:contentTypeScope="" ma:versionID="09045b26254d9be4e8240900cd62716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A0C36-EB8D-41B5-854A-C0CEA22031C5}">
  <ds:schemaRefs>
    <ds:schemaRef ds:uri="http://schemas.microsoft.com/sharepoint/v3/contenttype/forms"/>
  </ds:schemaRefs>
</ds:datastoreItem>
</file>

<file path=customXml/itemProps2.xml><?xml version="1.0" encoding="utf-8"?>
<ds:datastoreItem xmlns:ds="http://schemas.openxmlformats.org/officeDocument/2006/customXml" ds:itemID="{4E28F3D4-33C8-450B-84C6-BBDB2726919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205C897E-FAB9-4CEE-AFC8-A8BF29844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20241</TotalTime>
  <Words>9581</Words>
  <Application>Microsoft Office PowerPoint</Application>
  <PresentationFormat>On-screen Show (4:3)</PresentationFormat>
  <Paragraphs>1163</Paragraphs>
  <Slides>83</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Theme2</vt:lpstr>
      <vt:lpstr>Flash Document</vt:lpstr>
      <vt:lpstr>AN/PSQ-20A NIGHT VISION DEVICE (NVD)</vt:lpstr>
      <vt:lpstr>TERMINAL LEARNING OBJECTIVE:</vt:lpstr>
      <vt:lpstr>ADMINISTRATION</vt:lpstr>
      <vt:lpstr>Slide 4</vt:lpstr>
      <vt:lpstr>Slide 5</vt:lpstr>
      <vt:lpstr>Why a Fused System?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THE NVD POWER KNOBS ARE MULTI-FUNCTIONAL</vt:lpstr>
      <vt:lpstr>Slide 25</vt:lpstr>
      <vt:lpstr>Slide 26</vt:lpstr>
      <vt:lpstr>Slide 27</vt:lpstr>
      <vt:lpstr>Slide 28</vt:lpstr>
      <vt:lpstr>Slide 29</vt:lpstr>
      <vt:lpstr>Slide 30</vt:lpstr>
      <vt:lpstr>PUT INTO OPERATION</vt:lpstr>
      <vt:lpstr>Slide 32</vt:lpstr>
      <vt:lpstr>Slide 33</vt:lpstr>
      <vt:lpstr>Slide 34</vt:lpstr>
      <vt:lpstr>Slide 35</vt:lpstr>
      <vt:lpstr>Slide 36</vt:lpstr>
      <vt:lpstr>Slide 37</vt:lpstr>
      <vt:lpstr>Slide 38</vt:lpstr>
      <vt:lpstr>Slide 39</vt:lpstr>
      <vt:lpstr>THERMAL START-UP SCREEN</vt:lpstr>
      <vt:lpstr>Slide 41</vt:lpstr>
      <vt:lpstr>Slide 42</vt:lpstr>
      <vt:lpstr>Slide 43</vt:lpstr>
      <vt:lpstr>Slide 44</vt:lpstr>
      <vt:lpstr>Slide 45</vt:lpstr>
      <vt:lpstr>Slide 46</vt:lpstr>
      <vt:lpstr>Slide 47</vt:lpstr>
      <vt:lpstr>MOUNTING</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RETAINING LANYARD FOR LOSS PREVENTION</vt:lpstr>
      <vt:lpstr>Slide 71</vt:lpstr>
      <vt:lpstr>Slide 72</vt:lpstr>
      <vt:lpstr>IMAGE INTENSIFIER DEFECTS</vt:lpstr>
      <vt:lpstr>THERMAL DEFECTS</vt:lpstr>
      <vt:lpstr>Slide 75</vt:lpstr>
      <vt:lpstr>Slide 76</vt:lpstr>
      <vt:lpstr>Slide 77</vt:lpstr>
      <vt:lpstr>Slide 78</vt:lpstr>
      <vt:lpstr>Slide 79</vt:lpstr>
      <vt:lpstr>Slide 80</vt:lpstr>
      <vt:lpstr>PREPARATION FOR STORAGE</vt:lpstr>
      <vt:lpstr>Slide 82</vt:lpstr>
      <vt:lpstr>Slide 83</vt:lpstr>
    </vt:vector>
  </TitlesOfParts>
  <Company>Geospatial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AN/PSQ-20A SPIRAL ENHANCED  NIGHT VISION  GOGGLE (SENVG)</dc:title>
  <dc:creator>doncle</dc:creator>
  <cp:lastModifiedBy>Ron E. Shoemaker</cp:lastModifiedBy>
  <cp:revision>1091</cp:revision>
  <dcterms:created xsi:type="dcterms:W3CDTF">2011-03-02T13:23:02Z</dcterms:created>
  <dcterms:modified xsi:type="dcterms:W3CDTF">2013-02-01T19:19:00Z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0x010100FA3B4D54C60D9E45918886CD718431F9</vt:lpwstr>
  </property>
</Properties>
</file>