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3"/>
  </p:notesMasterIdLst>
  <p:handoutMasterIdLst>
    <p:handoutMasterId r:id="rId64"/>
  </p:handoutMasterIdLst>
  <p:sldIdLst>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 id="323" r:id="rId44"/>
    <p:sldId id="324" r:id="rId45"/>
    <p:sldId id="325" r:id="rId46"/>
    <p:sldId id="326" r:id="rId47"/>
    <p:sldId id="327" r:id="rId48"/>
    <p:sldId id="328" r:id="rId49"/>
    <p:sldId id="330" r:id="rId50"/>
    <p:sldId id="331" r:id="rId51"/>
    <p:sldId id="332" r:id="rId52"/>
    <p:sldId id="333" r:id="rId53"/>
    <p:sldId id="334" r:id="rId54"/>
    <p:sldId id="337" r:id="rId55"/>
    <p:sldId id="338" r:id="rId56"/>
    <p:sldId id="339" r:id="rId57"/>
    <p:sldId id="340" r:id="rId58"/>
    <p:sldId id="341" r:id="rId59"/>
    <p:sldId id="342" r:id="rId60"/>
    <p:sldId id="343" r:id="rId61"/>
    <p:sldId id="344" r:id="rId62"/>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9E0C5"/>
    <a:srgbClr val="EDE5C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736" y="-5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662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662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662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D8DDFCC-3E05-45E3-9EC6-B7082EE5AEC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CF69C2B-030C-4DD2-AD1D-A10C9C622EB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lnSpc>
                <a:spcPct val="90000"/>
              </a:lnSpc>
            </a:pPr>
            <a:r>
              <a:rPr lang="en-US" smtClean="0"/>
              <a:t>An IA is an attack by Army aircraft to divert, disrupt, delay, degrade, or destroy enemy combat</a:t>
            </a:r>
          </a:p>
          <a:p>
            <a:pPr eaLnBrk="1" hangingPunct="1">
              <a:lnSpc>
                <a:spcPct val="90000"/>
              </a:lnSpc>
            </a:pPr>
            <a:r>
              <a:rPr lang="en-US" smtClean="0"/>
              <a:t>power before it can be used effectively against friendly forces. It can take place at any point in the</a:t>
            </a:r>
          </a:p>
          <a:p>
            <a:pPr eaLnBrk="1" hangingPunct="1">
              <a:lnSpc>
                <a:spcPct val="90000"/>
              </a:lnSpc>
            </a:pPr>
            <a:r>
              <a:rPr lang="en-US" smtClean="0"/>
              <a:t>operational environment and can be hasty or deliberate. IA is conducted at such a distance from friendly</a:t>
            </a:r>
          </a:p>
          <a:p>
            <a:pPr eaLnBrk="1" hangingPunct="1">
              <a:lnSpc>
                <a:spcPct val="90000"/>
              </a:lnSpc>
            </a:pPr>
            <a:r>
              <a:rPr lang="en-US" smtClean="0"/>
              <a:t>forces that detailed integration with ground forces is not needed. IA combines ground based fires, attack</a:t>
            </a:r>
          </a:p>
          <a:p>
            <a:pPr eaLnBrk="1" hangingPunct="1">
              <a:lnSpc>
                <a:spcPct val="90000"/>
              </a:lnSpc>
            </a:pPr>
            <a:r>
              <a:rPr lang="en-US" smtClean="0"/>
              <a:t>aviation, unmanned systems, and joint assets to mass effects, isolate and destroy key enemy forces and</a:t>
            </a:r>
          </a:p>
          <a:p>
            <a:pPr eaLnBrk="1" hangingPunct="1">
              <a:lnSpc>
                <a:spcPct val="90000"/>
              </a:lnSpc>
            </a:pPr>
            <a:r>
              <a:rPr lang="en-US" smtClean="0"/>
              <a:t>capabilities. Deliberate IAs are focused on key objectives and fleeting high value targets such as enemy C2</a:t>
            </a:r>
          </a:p>
          <a:p>
            <a:pPr eaLnBrk="1" hangingPunct="1">
              <a:lnSpc>
                <a:spcPct val="90000"/>
              </a:lnSpc>
            </a:pPr>
            <a:r>
              <a:rPr lang="en-US" smtClean="0"/>
              <a:t>elements, AD systems, mobile, long-range surface missiles, surface-to-surface missiles (SSMs), artillery,</a:t>
            </a:r>
          </a:p>
          <a:p>
            <a:pPr eaLnBrk="1" hangingPunct="1">
              <a:lnSpc>
                <a:spcPct val="90000"/>
              </a:lnSpc>
            </a:pPr>
            <a:r>
              <a:rPr lang="en-US" smtClean="0"/>
              <a:t>and reinforcing ground forces. Hasty IAs are the result of sudden enemy contact or as a result of enemy</a:t>
            </a:r>
          </a:p>
          <a:p>
            <a:pPr eaLnBrk="1" hangingPunct="1">
              <a:lnSpc>
                <a:spcPct val="90000"/>
              </a:lnSpc>
            </a:pPr>
            <a:r>
              <a:rPr lang="en-US" smtClean="0"/>
              <a:t>attack. The purpose of a IA is to deny the enemy freedom of action, support friendly maneuver, and</a:t>
            </a:r>
          </a:p>
          <a:p>
            <a:pPr eaLnBrk="1" hangingPunct="1">
              <a:lnSpc>
                <a:spcPct val="90000"/>
              </a:lnSpc>
            </a:pPr>
            <a:r>
              <a:rPr lang="en-US" smtClean="0"/>
              <a:t>destroy key enemy forces and capabilities. (FM 3-04.126 Attack Reconnaissance Helicopter Operations (16 February 2007) pg 3-63)</a:t>
            </a:r>
          </a:p>
          <a:p>
            <a:pPr eaLnBrk="1" hangingPunct="1">
              <a:lnSpc>
                <a:spcPct val="90000"/>
              </a:lnSpc>
            </a:pPr>
            <a:endParaRPr lang="en-US" smtClean="0"/>
          </a:p>
        </p:txBody>
      </p:sp>
      <p:sp>
        <p:nvSpPr>
          <p:cNvPr id="61444" name="Slide Number Placeholder 3"/>
          <p:cNvSpPr>
            <a:spLocks noGrp="1"/>
          </p:cNvSpPr>
          <p:nvPr>
            <p:ph type="sldNum" sz="quarter" idx="5"/>
          </p:nvPr>
        </p:nvSpPr>
        <p:spPr>
          <a:noFill/>
        </p:spPr>
        <p:txBody>
          <a:bodyPr/>
          <a:lstStyle/>
          <a:p>
            <a:fld id="{254A3C3F-2F0C-4ECA-8538-14522B20BF6B}" type="slidenum">
              <a:rPr lang="en-US"/>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lnSpc>
                <a:spcPct val="90000"/>
              </a:lnSpc>
            </a:pPr>
            <a:r>
              <a:rPr lang="en-US" b="1" smtClean="0"/>
              <a:t>high-payoff target – (DOD) A target whose loss to the enemy will significantly contribute to the success of the friendly course of action. </a:t>
            </a:r>
            <a:r>
              <a:rPr lang="en-US" smtClean="0"/>
              <a:t>High-payoff targets are those high-value targets that must be acquired and successfully attacked for the success of the friendly commander’s mission. Also called </a:t>
            </a:r>
            <a:r>
              <a:rPr lang="en-US" b="1" smtClean="0"/>
              <a:t>HPT. See also high value target; target. See FM 6-20-10.</a:t>
            </a:r>
          </a:p>
          <a:p>
            <a:pPr eaLnBrk="1" hangingPunct="1">
              <a:lnSpc>
                <a:spcPct val="90000"/>
              </a:lnSpc>
            </a:pPr>
            <a:r>
              <a:rPr lang="en-US" b="1" smtClean="0"/>
              <a:t>high-value target – (DOD) A target the enemy commander requires for the successful completion of the mission. </a:t>
            </a:r>
            <a:r>
              <a:rPr lang="en-US" smtClean="0"/>
              <a:t>The loss of high-value targets would be expected to seriously degrade important enemy functions throughout the friendly commander’s area of interest. Also called </a:t>
            </a:r>
            <a:r>
              <a:rPr lang="en-US" b="1" smtClean="0"/>
              <a:t>HVT. See also high priority target; target. See FM 60-20-10.</a:t>
            </a:r>
          </a:p>
          <a:p>
            <a:pPr eaLnBrk="1" hangingPunct="1">
              <a:lnSpc>
                <a:spcPct val="90000"/>
              </a:lnSpc>
            </a:pPr>
            <a:endParaRPr lang="en-US" b="1" smtClean="0"/>
          </a:p>
          <a:p>
            <a:pPr eaLnBrk="1" hangingPunct="1">
              <a:lnSpc>
                <a:spcPct val="90000"/>
              </a:lnSpc>
            </a:pPr>
            <a:r>
              <a:rPr lang="en-US" b="1" smtClean="0"/>
              <a:t>TARGET SELECTION STANDARDS </a:t>
            </a:r>
          </a:p>
          <a:p>
            <a:pPr eaLnBrk="1" hangingPunct="1">
              <a:lnSpc>
                <a:spcPct val="90000"/>
              </a:lnSpc>
            </a:pPr>
            <a:r>
              <a:rPr lang="en-US" smtClean="0"/>
              <a:t>Target selection standards (see the format below) are comprised of the essential elements listed below: </a:t>
            </a:r>
          </a:p>
          <a:p>
            <a:pPr eaLnBrk="1" hangingPunct="1">
              <a:lnSpc>
                <a:spcPct val="90000"/>
              </a:lnSpc>
              <a:buFontTx/>
              <a:buChar char="•"/>
            </a:pPr>
            <a:r>
              <a:rPr lang="en-US" smtClean="0"/>
              <a:t> HPT. This refers to the designated HPTs that the collection manager is tasked to acquire. </a:t>
            </a:r>
          </a:p>
          <a:p>
            <a:pPr eaLnBrk="1" hangingPunct="1">
              <a:lnSpc>
                <a:spcPct val="90000"/>
              </a:lnSpc>
              <a:buFontTx/>
              <a:buChar char="•"/>
            </a:pPr>
            <a:r>
              <a:rPr lang="en-US" smtClean="0"/>
              <a:t> TIMELINESS. Valid targets are reported to attack systems within the designated timeliness criteria. </a:t>
            </a:r>
          </a:p>
          <a:p>
            <a:pPr eaLnBrk="1" hangingPunct="1">
              <a:lnSpc>
                <a:spcPct val="90000"/>
              </a:lnSpc>
              <a:buFontTx/>
              <a:buChar char="•"/>
            </a:pPr>
            <a:r>
              <a:rPr lang="en-US" smtClean="0"/>
              <a:t> ACCURACY. Valid targets must be reported to the attack system meeting the required TLE criteria. The criteria are the least restrictive TLE considering the capabilities of available attack systems.  </a:t>
            </a:r>
            <a:r>
              <a:rPr lang="en-US" sz="1000" smtClean="0"/>
              <a:t>(FINAL COORDINATING DRAFT *FM 3-60 (6-20-10))</a:t>
            </a:r>
            <a:endParaRPr lang="en-US" smtClean="0"/>
          </a:p>
          <a:p>
            <a:pPr eaLnBrk="1" hangingPunct="1">
              <a:lnSpc>
                <a:spcPct val="90000"/>
              </a:lnSpc>
            </a:pPr>
            <a:endParaRPr lang="en-US" b="1" smtClean="0"/>
          </a:p>
        </p:txBody>
      </p:sp>
      <p:sp>
        <p:nvSpPr>
          <p:cNvPr id="70660" name="Slide Number Placeholder 3"/>
          <p:cNvSpPr>
            <a:spLocks noGrp="1"/>
          </p:cNvSpPr>
          <p:nvPr>
            <p:ph type="sldNum" sz="quarter" idx="5"/>
          </p:nvPr>
        </p:nvSpPr>
        <p:spPr>
          <a:noFill/>
        </p:spPr>
        <p:txBody>
          <a:bodyPr/>
          <a:lstStyle/>
          <a:p>
            <a:fld id="{4F853182-0117-46DB-951C-58FD7D3A78C6}" type="slidenum">
              <a:rPr lang="en-US"/>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lnSpc>
                <a:spcPct val="90000"/>
              </a:lnSpc>
            </a:pPr>
            <a:r>
              <a:rPr lang="en-US" b="1" smtClean="0"/>
              <a:t>high-payoff target – (DOD) A target whose loss to the enemy will significantly contribute to the success of the friendly course of action. </a:t>
            </a:r>
            <a:r>
              <a:rPr lang="en-US" smtClean="0"/>
              <a:t>High-payoff targets are those high-value targets that must be acquired and successfully attacked for the success of the friendly commander’s mission. Also called </a:t>
            </a:r>
            <a:r>
              <a:rPr lang="en-US" b="1" smtClean="0"/>
              <a:t>HPT. See also high value target; target. See FM 6-20-10.</a:t>
            </a:r>
          </a:p>
          <a:p>
            <a:pPr eaLnBrk="1" hangingPunct="1">
              <a:lnSpc>
                <a:spcPct val="90000"/>
              </a:lnSpc>
            </a:pPr>
            <a:r>
              <a:rPr lang="en-US" b="1" smtClean="0"/>
              <a:t>high-value target – (DOD) A target the enemy commander requires for the successful completion of the mission. </a:t>
            </a:r>
            <a:r>
              <a:rPr lang="en-US" smtClean="0"/>
              <a:t>The loss of high-value targets would be expected to seriously degrade important enemy functions throughout the friendly commander’s area of interest. Also called </a:t>
            </a:r>
            <a:r>
              <a:rPr lang="en-US" b="1" smtClean="0"/>
              <a:t>HVT. See also high priority target; target. See FM 60-20-10.</a:t>
            </a:r>
          </a:p>
          <a:p>
            <a:pPr eaLnBrk="1" hangingPunct="1">
              <a:lnSpc>
                <a:spcPct val="90000"/>
              </a:lnSpc>
            </a:pPr>
            <a:endParaRPr lang="en-US" b="1" smtClean="0"/>
          </a:p>
          <a:p>
            <a:pPr eaLnBrk="1" hangingPunct="1">
              <a:lnSpc>
                <a:spcPct val="90000"/>
              </a:lnSpc>
            </a:pPr>
            <a:r>
              <a:rPr lang="en-US" b="1" smtClean="0"/>
              <a:t>TARGET SELECTION STANDARDS </a:t>
            </a:r>
          </a:p>
          <a:p>
            <a:pPr eaLnBrk="1" hangingPunct="1">
              <a:lnSpc>
                <a:spcPct val="90000"/>
              </a:lnSpc>
            </a:pPr>
            <a:r>
              <a:rPr lang="en-US" smtClean="0"/>
              <a:t>Target selection standards (see the format below) are comprised of the essential elements listed below: </a:t>
            </a:r>
          </a:p>
          <a:p>
            <a:pPr eaLnBrk="1" hangingPunct="1">
              <a:lnSpc>
                <a:spcPct val="90000"/>
              </a:lnSpc>
              <a:buFontTx/>
              <a:buChar char="•"/>
            </a:pPr>
            <a:r>
              <a:rPr lang="en-US" smtClean="0"/>
              <a:t> HPT. This refers to the designated HPTs that the collection manager is tasked to acquire. </a:t>
            </a:r>
          </a:p>
          <a:p>
            <a:pPr eaLnBrk="1" hangingPunct="1">
              <a:lnSpc>
                <a:spcPct val="90000"/>
              </a:lnSpc>
              <a:buFontTx/>
              <a:buChar char="•"/>
            </a:pPr>
            <a:r>
              <a:rPr lang="en-US" smtClean="0"/>
              <a:t> TIMELINESS. Valid targets are reported to attack systems within the designated timeliness criteria. </a:t>
            </a:r>
          </a:p>
          <a:p>
            <a:pPr eaLnBrk="1" hangingPunct="1">
              <a:lnSpc>
                <a:spcPct val="90000"/>
              </a:lnSpc>
              <a:buFontTx/>
              <a:buChar char="•"/>
            </a:pPr>
            <a:r>
              <a:rPr lang="en-US" smtClean="0"/>
              <a:t> ACCURACY. Valid targets must be reported to the attack system meeting the required TLE criteria. The criteria are the least restrictive TLE considering the capabilities of available attack systems.  </a:t>
            </a:r>
            <a:r>
              <a:rPr lang="en-US" sz="1000" smtClean="0"/>
              <a:t>(FINAL COORDINATING DRAFT *FM 3-60 (6-20-10))</a:t>
            </a:r>
            <a:endParaRPr lang="en-US" smtClean="0"/>
          </a:p>
          <a:p>
            <a:pPr eaLnBrk="1" hangingPunct="1">
              <a:lnSpc>
                <a:spcPct val="90000"/>
              </a:lnSpc>
            </a:pPr>
            <a:endParaRPr lang="en-US" b="1" smtClean="0"/>
          </a:p>
        </p:txBody>
      </p:sp>
      <p:sp>
        <p:nvSpPr>
          <p:cNvPr id="71684" name="Slide Number Placeholder 3"/>
          <p:cNvSpPr>
            <a:spLocks noGrp="1"/>
          </p:cNvSpPr>
          <p:nvPr>
            <p:ph type="sldNum" sz="quarter" idx="5"/>
          </p:nvPr>
        </p:nvSpPr>
        <p:spPr>
          <a:noFill/>
        </p:spPr>
        <p:txBody>
          <a:bodyPr/>
          <a:lstStyle/>
          <a:p>
            <a:fld id="{7076F287-B388-445B-93A5-B727D39CEE94}" type="slidenum">
              <a:rPr lang="en-US"/>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marL="0" lvl="1" eaLnBrk="1" hangingPunct="1"/>
            <a:r>
              <a:rPr lang="en-US" smtClean="0"/>
              <a:t>Meeting success requires focused participation by all WFF representatives, preparation by all participants, and the rapid development and dissemination of products. </a:t>
            </a:r>
          </a:p>
          <a:p>
            <a:pPr eaLnBrk="1" hangingPunct="1">
              <a:lnSpc>
                <a:spcPct val="150000"/>
              </a:lnSpc>
              <a:buClr>
                <a:schemeClr val="tx1"/>
              </a:buClr>
            </a:pPr>
            <a:r>
              <a:rPr lang="en-US" sz="3000" smtClean="0"/>
              <a:t>Purpose:  To validate subordinate’s  PTLs and Tgt Noms for next 72 hrs and to select Targets to set conditions</a:t>
            </a:r>
          </a:p>
          <a:p>
            <a:pPr eaLnBrk="1" hangingPunct="1">
              <a:lnSpc>
                <a:spcPct val="150000"/>
              </a:lnSpc>
              <a:buClr>
                <a:schemeClr val="tx1"/>
              </a:buClr>
            </a:pPr>
            <a:r>
              <a:rPr lang="en-US" sz="3000" smtClean="0"/>
              <a:t>Facilitated by:  FSE Targeting Officer</a:t>
            </a:r>
          </a:p>
          <a:p>
            <a:pPr eaLnBrk="1" hangingPunct="1">
              <a:lnSpc>
                <a:spcPct val="150000"/>
              </a:lnSpc>
              <a:buClr>
                <a:schemeClr val="tx1"/>
              </a:buClr>
            </a:pPr>
            <a:r>
              <a:rPr lang="en-US" sz="3000" smtClean="0"/>
              <a:t>Attendees:  G-2 Targeting Officer, G-3 Plans,  G-3 Current OPS, IO, SOCOORD, AVN, ENG, ALO, SJA, AVN, subordinate LNOs</a:t>
            </a:r>
          </a:p>
          <a:p>
            <a:pPr marL="0" lvl="1" eaLnBrk="1" hangingPunct="1"/>
            <a:endParaRPr lang="en-US" smtClean="0"/>
          </a:p>
          <a:p>
            <a:pPr eaLnBrk="1" hangingPunct="1"/>
            <a:endParaRPr lang="en-US" smtClean="0"/>
          </a:p>
        </p:txBody>
      </p:sp>
      <p:sp>
        <p:nvSpPr>
          <p:cNvPr id="72708" name="Slide Number Placeholder 3"/>
          <p:cNvSpPr>
            <a:spLocks noGrp="1"/>
          </p:cNvSpPr>
          <p:nvPr>
            <p:ph type="sldNum" sz="quarter" idx="5"/>
          </p:nvPr>
        </p:nvSpPr>
        <p:spPr>
          <a:noFill/>
        </p:spPr>
        <p:txBody>
          <a:bodyPr/>
          <a:lstStyle/>
          <a:p>
            <a:fld id="{DB8D19D3-536B-42F9-AD25-88B8410509FE}" type="slidenum">
              <a:rPr lang="en-US"/>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75AF074-C72E-4FFF-B02F-988FE84C124D}" type="slidenum">
              <a:rPr lang="en-US"/>
              <a:pPr/>
              <a:t>24</a:t>
            </a:fld>
            <a:endParaRPr lang="en-US"/>
          </a:p>
        </p:txBody>
      </p:sp>
      <p:sp>
        <p:nvSpPr>
          <p:cNvPr id="73731" name="Rectangle 2"/>
          <p:cNvSpPr>
            <a:spLocks noGrp="1" noRot="1" noChangeAspect="1" noChangeArrowheads="1" noTextEdit="1"/>
          </p:cNvSpPr>
          <p:nvPr>
            <p:ph type="sldImg"/>
          </p:nvPr>
        </p:nvSpPr>
        <p:spPr>
          <a:xfrm>
            <a:off x="1169988" y="709613"/>
            <a:ext cx="4521200" cy="3390900"/>
          </a:xfrm>
          <a:ln/>
        </p:spPr>
      </p:sp>
      <p:sp>
        <p:nvSpPr>
          <p:cNvPr id="73732" name="Rectangle 3"/>
          <p:cNvSpPr>
            <a:spLocks noGrp="1" noChangeArrowheads="1"/>
          </p:cNvSpPr>
          <p:nvPr>
            <p:ph type="body" idx="1"/>
          </p:nvPr>
        </p:nvSpPr>
        <p:spPr>
          <a:xfrm>
            <a:off x="914400" y="4351338"/>
            <a:ext cx="5029200" cy="4106862"/>
          </a:xfrm>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r>
              <a:rPr lang="en-US" smtClean="0"/>
              <a:t>A target synchronization matrix visually indicates</a:t>
            </a:r>
          </a:p>
          <a:p>
            <a:pPr eaLnBrk="1" hangingPunct="1"/>
            <a:r>
              <a:rPr lang="en-US" smtClean="0"/>
              <a:t>The prioritized HPTs.</a:t>
            </a:r>
          </a:p>
          <a:p>
            <a:pPr eaLnBrk="1" hangingPunct="1"/>
            <a:r>
              <a:rPr lang="en-US" smtClean="0"/>
              <a:t>The HPTs’ known, suspected, or templated locations.</a:t>
            </a:r>
          </a:p>
          <a:p>
            <a:pPr eaLnBrk="1" hangingPunct="1"/>
            <a:r>
              <a:rPr lang="en-US" smtClean="0"/>
              <a:t>The asset tasked to detect and track each HPT.</a:t>
            </a:r>
          </a:p>
          <a:p>
            <a:pPr eaLnBrk="1" hangingPunct="1"/>
            <a:r>
              <a:rPr lang="en-US" smtClean="0"/>
              <a:t>The asset or delivery means tasked to attack each HPT.</a:t>
            </a:r>
          </a:p>
          <a:p>
            <a:pPr eaLnBrk="1" hangingPunct="1"/>
            <a:r>
              <a:rPr lang="en-US" smtClean="0"/>
              <a:t>The desired effects.</a:t>
            </a:r>
          </a:p>
          <a:p>
            <a:pPr eaLnBrk="1" hangingPunct="1"/>
            <a:r>
              <a:rPr lang="en-US" smtClean="0"/>
              <a:t>Any requirement for assessment and the asset tasked to conduct BDA.</a:t>
            </a:r>
          </a:p>
          <a:p>
            <a:pPr eaLnBrk="1" hangingPunct="1"/>
            <a:endParaRPr lang="en-US" smtClean="0"/>
          </a:p>
        </p:txBody>
      </p:sp>
      <p:sp>
        <p:nvSpPr>
          <p:cNvPr id="74756" name="Slide Number Placeholder 3"/>
          <p:cNvSpPr>
            <a:spLocks noGrp="1"/>
          </p:cNvSpPr>
          <p:nvPr>
            <p:ph type="sldNum" sz="quarter" idx="5"/>
          </p:nvPr>
        </p:nvSpPr>
        <p:spPr>
          <a:noFill/>
        </p:spPr>
        <p:txBody>
          <a:bodyPr/>
          <a:lstStyle/>
          <a:p>
            <a:fld id="{9D79BC57-535D-4F94-B22A-21D18F14FCE5}" type="slidenum">
              <a:rPr lang="en-US"/>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spcBef>
                <a:spcPct val="0"/>
              </a:spcBef>
            </a:pPr>
            <a:endParaRPr lang="en-US" smtClean="0"/>
          </a:p>
        </p:txBody>
      </p:sp>
      <p:sp>
        <p:nvSpPr>
          <p:cNvPr id="75780" name="Slide Number Placeholder 3"/>
          <p:cNvSpPr>
            <a:spLocks noGrp="1"/>
          </p:cNvSpPr>
          <p:nvPr>
            <p:ph type="sldNum" sz="quarter" idx="5"/>
          </p:nvPr>
        </p:nvSpPr>
        <p:spPr>
          <a:noFill/>
        </p:spPr>
        <p:txBody>
          <a:bodyPr/>
          <a:lstStyle/>
          <a:p>
            <a:fld id="{47D1860F-E5BF-4998-A967-83AA9B4B82FF}" type="slidenum">
              <a:rPr lang="en-US"/>
              <a:pPr/>
              <a:t>31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lnSpc>
                <a:spcPct val="90000"/>
              </a:lnSpc>
            </a:pPr>
            <a:r>
              <a:rPr lang="en-US" smtClean="0"/>
              <a:t>	7.f.(2)(a) Proper coordinate generation procedures must be followed when stating that a given system is capable of a specific TLE category. In reality, variables such as slant range, altitude, beam divergence of the laser spot, and aim point on the target all have significant effects on the accuracy of the coordinate generated.</a:t>
            </a:r>
          </a:p>
          <a:p>
            <a:pPr eaLnBrk="1" hangingPunct="1">
              <a:lnSpc>
                <a:spcPct val="90000"/>
              </a:lnSpc>
            </a:pPr>
            <a:r>
              <a:rPr lang="en-US" smtClean="0"/>
              <a:t>	(b) Aim point is a significant factor in the TLE of all coordinate generation systems. As an example, Precision Strike Suite for Special Operations Forces is capable of CAT 1 coordinates, but a JTAC may not be able to produce a CAT 1 solution for a vehicle parked in a field that is not adequately depicted in his / her system. Likewise, a fixed-wing aircraft / targeting pod combination may be capable of CAT 2 coordinates, but not able to generate a CAT 2 solution for a target / aim point that is not sensor significant such as a bunker, trench line, or emplacement with overhead cover and concealment.</a:t>
            </a:r>
          </a:p>
          <a:p>
            <a:pPr eaLnBrk="1" hangingPunct="1">
              <a:lnSpc>
                <a:spcPct val="90000"/>
              </a:lnSpc>
            </a:pPr>
            <a:r>
              <a:rPr lang="en-US" smtClean="0"/>
              <a:t>(3) There are currently no requirements to transmit TLE categories during any CAS transmission, and this data is presented for situational awareness only. If TLE categories are transmitted during a CAS mission, it should be done at the time of coordinate generation, based on the real-time assessment of aircraft TLE capabilities in accordance with (IAW) paragraph 7.f.(2)(a). NOTE: Expect USAF aircrews to communicate TLE category capability upon check-in and whenever target coordinates are generated by the aircrew. This information should be considered a tool that can be used if time/conditions permit in a given tactical situation and is not intended to alter standard procedures for CAS employment.</a:t>
            </a:r>
          </a:p>
          <a:p>
            <a:pPr eaLnBrk="1" hangingPunct="1">
              <a:lnSpc>
                <a:spcPct val="90000"/>
              </a:lnSpc>
            </a:pPr>
            <a:r>
              <a:rPr lang="en-US" smtClean="0"/>
              <a:t>FM 3-09.32/MCRP 3-16.6A/NTTP 3-09.2/AFTTP(I) 3-2.6 20 (Dec 2007), pg 12</a:t>
            </a:r>
          </a:p>
          <a:p>
            <a:pPr eaLnBrk="1" hangingPunct="1">
              <a:lnSpc>
                <a:spcPct val="90000"/>
              </a:lnSpc>
            </a:pPr>
            <a:endParaRPr lang="en-US" smtClean="0"/>
          </a:p>
          <a:p>
            <a:pPr eaLnBrk="1" hangingPunct="1">
              <a:lnSpc>
                <a:spcPct val="90000"/>
              </a:lnSpc>
            </a:pPr>
            <a:endParaRPr lang="en-US" smtClean="0"/>
          </a:p>
        </p:txBody>
      </p:sp>
      <p:sp>
        <p:nvSpPr>
          <p:cNvPr id="76804" name="Slide Number Placeholder 3"/>
          <p:cNvSpPr>
            <a:spLocks noGrp="1"/>
          </p:cNvSpPr>
          <p:nvPr>
            <p:ph type="sldNum" sz="quarter" idx="5"/>
          </p:nvPr>
        </p:nvSpPr>
        <p:spPr>
          <a:noFill/>
        </p:spPr>
        <p:txBody>
          <a:bodyPr/>
          <a:lstStyle/>
          <a:p>
            <a:fld id="{72996895-48C0-4DD7-8A14-98BF0E79C380}" type="slidenum">
              <a:rPr lang="en-US"/>
              <a:pPr/>
              <a:t>33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13D84623-7F59-47AA-BCC4-A461254024D0}" type="slidenum">
              <a:rPr lang="en-US"/>
              <a:pPr/>
              <a:t>34</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3884613" y="-1588"/>
            <a:ext cx="2973387" cy="457201"/>
          </a:xfrm>
          <a:prstGeom prst="rect">
            <a:avLst/>
          </a:prstGeom>
          <a:noFill/>
          <a:ln w="12700">
            <a:noFill/>
            <a:miter lim="800000"/>
            <a:headEnd/>
            <a:tailEnd/>
          </a:ln>
        </p:spPr>
        <p:txBody>
          <a:bodyPr wrap="none" lIns="90004" tIns="45002" rIns="90004" bIns="45002" anchor="ctr"/>
          <a:lstStyle/>
          <a:p>
            <a:endParaRPr lang="en-US"/>
          </a:p>
        </p:txBody>
      </p:sp>
      <p:sp>
        <p:nvSpPr>
          <p:cNvPr id="78851" name="Rectangle 3"/>
          <p:cNvSpPr>
            <a:spLocks noChangeArrowheads="1"/>
          </p:cNvSpPr>
          <p:nvPr/>
        </p:nvSpPr>
        <p:spPr bwMode="auto">
          <a:xfrm>
            <a:off x="3884613" y="8685213"/>
            <a:ext cx="2973387" cy="458787"/>
          </a:xfrm>
          <a:prstGeom prst="rect">
            <a:avLst/>
          </a:prstGeom>
          <a:noFill/>
          <a:ln w="12700">
            <a:noFill/>
            <a:miter lim="800000"/>
            <a:headEnd/>
            <a:tailEnd/>
          </a:ln>
        </p:spPr>
        <p:txBody>
          <a:bodyPr lIns="19047" tIns="0" rIns="19047" bIns="0" anchor="b"/>
          <a:lstStyle/>
          <a:p>
            <a:pPr algn="r" defTabSz="947738"/>
            <a:r>
              <a:rPr lang="en-US" sz="1000" i="1">
                <a:latin typeface="Times New Roman" pitchFamily="18" charset="0"/>
              </a:rPr>
              <a:t>19</a:t>
            </a:r>
          </a:p>
        </p:txBody>
      </p:sp>
      <p:sp>
        <p:nvSpPr>
          <p:cNvPr id="78852" name="Rectangle 4"/>
          <p:cNvSpPr>
            <a:spLocks noChangeArrowheads="1"/>
          </p:cNvSpPr>
          <p:nvPr/>
        </p:nvSpPr>
        <p:spPr bwMode="auto">
          <a:xfrm>
            <a:off x="0" y="8685213"/>
            <a:ext cx="2971800" cy="458787"/>
          </a:xfrm>
          <a:prstGeom prst="rect">
            <a:avLst/>
          </a:prstGeom>
          <a:noFill/>
          <a:ln w="12700">
            <a:noFill/>
            <a:miter lim="800000"/>
            <a:headEnd/>
            <a:tailEnd/>
          </a:ln>
        </p:spPr>
        <p:txBody>
          <a:bodyPr wrap="none" lIns="90004" tIns="45002" rIns="90004" bIns="45002" anchor="ctr"/>
          <a:lstStyle/>
          <a:p>
            <a:endParaRPr lang="en-US"/>
          </a:p>
        </p:txBody>
      </p:sp>
      <p:sp>
        <p:nvSpPr>
          <p:cNvPr id="78853" name="Rectangle 5"/>
          <p:cNvSpPr>
            <a:spLocks noChangeArrowheads="1"/>
          </p:cNvSpPr>
          <p:nvPr/>
        </p:nvSpPr>
        <p:spPr bwMode="auto">
          <a:xfrm>
            <a:off x="0" y="-1588"/>
            <a:ext cx="2971800" cy="457201"/>
          </a:xfrm>
          <a:prstGeom prst="rect">
            <a:avLst/>
          </a:prstGeom>
          <a:noFill/>
          <a:ln w="12700">
            <a:noFill/>
            <a:miter lim="800000"/>
            <a:headEnd/>
            <a:tailEnd/>
          </a:ln>
        </p:spPr>
        <p:txBody>
          <a:bodyPr wrap="none" lIns="90004" tIns="45002" rIns="90004" bIns="45002" anchor="ctr"/>
          <a:lstStyle/>
          <a:p>
            <a:endParaRPr lang="en-US"/>
          </a:p>
        </p:txBody>
      </p:sp>
      <p:sp>
        <p:nvSpPr>
          <p:cNvPr id="78854" name="Rectangle 6"/>
          <p:cNvSpPr>
            <a:spLocks noChangeArrowheads="1"/>
          </p:cNvSpPr>
          <p:nvPr/>
        </p:nvSpPr>
        <p:spPr bwMode="auto">
          <a:xfrm>
            <a:off x="3883025" y="-3175"/>
            <a:ext cx="2974975" cy="460375"/>
          </a:xfrm>
          <a:prstGeom prst="rect">
            <a:avLst/>
          </a:prstGeom>
          <a:noFill/>
          <a:ln w="12700">
            <a:noFill/>
            <a:miter lim="800000"/>
            <a:headEnd/>
            <a:tailEnd/>
          </a:ln>
        </p:spPr>
        <p:txBody>
          <a:bodyPr wrap="none" lIns="90004" tIns="45002" rIns="90004" bIns="45002" anchor="ctr"/>
          <a:lstStyle/>
          <a:p>
            <a:endParaRPr lang="en-US"/>
          </a:p>
        </p:txBody>
      </p:sp>
      <p:sp>
        <p:nvSpPr>
          <p:cNvPr id="78855" name="Rectangle 7"/>
          <p:cNvSpPr>
            <a:spLocks noChangeArrowheads="1"/>
          </p:cNvSpPr>
          <p:nvPr/>
        </p:nvSpPr>
        <p:spPr bwMode="auto">
          <a:xfrm>
            <a:off x="3883025" y="8682038"/>
            <a:ext cx="2974975" cy="463550"/>
          </a:xfrm>
          <a:prstGeom prst="rect">
            <a:avLst/>
          </a:prstGeom>
          <a:noFill/>
          <a:ln w="12700">
            <a:noFill/>
            <a:miter lim="800000"/>
            <a:headEnd/>
            <a:tailEnd/>
          </a:ln>
        </p:spPr>
        <p:txBody>
          <a:bodyPr lIns="19047" tIns="0" rIns="19047" bIns="0" anchor="b"/>
          <a:lstStyle/>
          <a:p>
            <a:pPr algn="r" defTabSz="984250"/>
            <a:r>
              <a:rPr lang="en-US" sz="1000" i="1">
                <a:latin typeface="Times New Roman" pitchFamily="18" charset="0"/>
              </a:rPr>
              <a:t>19</a:t>
            </a:r>
          </a:p>
        </p:txBody>
      </p:sp>
      <p:sp>
        <p:nvSpPr>
          <p:cNvPr id="78856" name="Rectangle 8"/>
          <p:cNvSpPr>
            <a:spLocks noChangeArrowheads="1"/>
          </p:cNvSpPr>
          <p:nvPr/>
        </p:nvSpPr>
        <p:spPr bwMode="auto">
          <a:xfrm>
            <a:off x="0" y="8682038"/>
            <a:ext cx="2971800" cy="463550"/>
          </a:xfrm>
          <a:prstGeom prst="rect">
            <a:avLst/>
          </a:prstGeom>
          <a:noFill/>
          <a:ln w="12700">
            <a:noFill/>
            <a:miter lim="800000"/>
            <a:headEnd/>
            <a:tailEnd/>
          </a:ln>
        </p:spPr>
        <p:txBody>
          <a:bodyPr wrap="none" lIns="90004" tIns="45002" rIns="90004" bIns="45002" anchor="ctr"/>
          <a:lstStyle/>
          <a:p>
            <a:endParaRPr lang="en-US"/>
          </a:p>
        </p:txBody>
      </p:sp>
      <p:sp>
        <p:nvSpPr>
          <p:cNvPr id="78857" name="Rectangle 9"/>
          <p:cNvSpPr>
            <a:spLocks noChangeArrowheads="1"/>
          </p:cNvSpPr>
          <p:nvPr/>
        </p:nvSpPr>
        <p:spPr bwMode="auto">
          <a:xfrm>
            <a:off x="0" y="-3175"/>
            <a:ext cx="2971800" cy="460375"/>
          </a:xfrm>
          <a:prstGeom prst="rect">
            <a:avLst/>
          </a:prstGeom>
          <a:noFill/>
          <a:ln w="12700">
            <a:noFill/>
            <a:miter lim="800000"/>
            <a:headEnd/>
            <a:tailEnd/>
          </a:ln>
        </p:spPr>
        <p:txBody>
          <a:bodyPr wrap="none" lIns="90004" tIns="45002" rIns="90004" bIns="45002" anchor="ctr"/>
          <a:lstStyle/>
          <a:p>
            <a:endParaRPr lang="en-US"/>
          </a:p>
        </p:txBody>
      </p:sp>
      <p:sp>
        <p:nvSpPr>
          <p:cNvPr id="78858" name="Rectangle 10"/>
          <p:cNvSpPr>
            <a:spLocks noChangeArrowheads="1"/>
          </p:cNvSpPr>
          <p:nvPr/>
        </p:nvSpPr>
        <p:spPr bwMode="auto">
          <a:xfrm>
            <a:off x="3883025" y="-3175"/>
            <a:ext cx="2974975" cy="460375"/>
          </a:xfrm>
          <a:prstGeom prst="rect">
            <a:avLst/>
          </a:prstGeom>
          <a:noFill/>
          <a:ln w="12700">
            <a:noFill/>
            <a:miter lim="800000"/>
            <a:headEnd/>
            <a:tailEnd/>
          </a:ln>
        </p:spPr>
        <p:txBody>
          <a:bodyPr wrap="none" lIns="90004" tIns="45002" rIns="90004" bIns="45002" anchor="ctr"/>
          <a:lstStyle/>
          <a:p>
            <a:endParaRPr lang="en-US"/>
          </a:p>
        </p:txBody>
      </p:sp>
      <p:sp>
        <p:nvSpPr>
          <p:cNvPr id="78859" name="Rectangle 11"/>
          <p:cNvSpPr>
            <a:spLocks noChangeArrowheads="1"/>
          </p:cNvSpPr>
          <p:nvPr/>
        </p:nvSpPr>
        <p:spPr bwMode="auto">
          <a:xfrm>
            <a:off x="3883025" y="8682038"/>
            <a:ext cx="2974975" cy="463550"/>
          </a:xfrm>
          <a:prstGeom prst="rect">
            <a:avLst/>
          </a:prstGeom>
          <a:noFill/>
          <a:ln w="12700">
            <a:noFill/>
            <a:miter lim="800000"/>
            <a:headEnd/>
            <a:tailEnd/>
          </a:ln>
        </p:spPr>
        <p:txBody>
          <a:bodyPr lIns="19047" tIns="0" rIns="19047" bIns="0" anchor="b"/>
          <a:lstStyle/>
          <a:p>
            <a:pPr algn="r" defTabSz="984250"/>
            <a:r>
              <a:rPr lang="en-US" sz="1000" i="1">
                <a:latin typeface="Times New Roman" pitchFamily="18" charset="0"/>
              </a:rPr>
              <a:t>19</a:t>
            </a:r>
          </a:p>
        </p:txBody>
      </p:sp>
      <p:sp>
        <p:nvSpPr>
          <p:cNvPr id="78860" name="Rectangle 12"/>
          <p:cNvSpPr>
            <a:spLocks noChangeArrowheads="1"/>
          </p:cNvSpPr>
          <p:nvPr/>
        </p:nvSpPr>
        <p:spPr bwMode="auto">
          <a:xfrm>
            <a:off x="0" y="8682038"/>
            <a:ext cx="2971800" cy="463550"/>
          </a:xfrm>
          <a:prstGeom prst="rect">
            <a:avLst/>
          </a:prstGeom>
          <a:noFill/>
          <a:ln w="12700">
            <a:noFill/>
            <a:miter lim="800000"/>
            <a:headEnd/>
            <a:tailEnd/>
          </a:ln>
        </p:spPr>
        <p:txBody>
          <a:bodyPr wrap="none" lIns="90004" tIns="45002" rIns="90004" bIns="45002" anchor="ctr"/>
          <a:lstStyle/>
          <a:p>
            <a:endParaRPr lang="en-US"/>
          </a:p>
        </p:txBody>
      </p:sp>
      <p:sp>
        <p:nvSpPr>
          <p:cNvPr id="78861" name="Rectangle 13"/>
          <p:cNvSpPr>
            <a:spLocks noChangeArrowheads="1"/>
          </p:cNvSpPr>
          <p:nvPr/>
        </p:nvSpPr>
        <p:spPr bwMode="auto">
          <a:xfrm>
            <a:off x="0" y="-3175"/>
            <a:ext cx="2971800" cy="460375"/>
          </a:xfrm>
          <a:prstGeom prst="rect">
            <a:avLst/>
          </a:prstGeom>
          <a:noFill/>
          <a:ln w="12700">
            <a:noFill/>
            <a:miter lim="800000"/>
            <a:headEnd/>
            <a:tailEnd/>
          </a:ln>
        </p:spPr>
        <p:txBody>
          <a:bodyPr wrap="none" lIns="90004" tIns="45002" rIns="90004" bIns="45002" anchor="ctr"/>
          <a:lstStyle/>
          <a:p>
            <a:endParaRPr lang="en-US"/>
          </a:p>
        </p:txBody>
      </p:sp>
      <p:sp>
        <p:nvSpPr>
          <p:cNvPr id="78862" name="Rectangle 14"/>
          <p:cNvSpPr>
            <a:spLocks noGrp="1" noChangeArrowheads="1"/>
          </p:cNvSpPr>
          <p:nvPr>
            <p:ph type="body" idx="1"/>
          </p:nvPr>
        </p:nvSpPr>
        <p:spPr>
          <a:xfrm>
            <a:off x="282575" y="4110038"/>
            <a:ext cx="6573838" cy="4973637"/>
          </a:xfrm>
          <a:noFill/>
          <a:ln/>
        </p:spPr>
        <p:txBody>
          <a:bodyPr lIns="96824" tIns="50793" rIns="96824" bIns="50793"/>
          <a:lstStyle/>
          <a:p>
            <a:pPr eaLnBrk="1" hangingPunct="1"/>
            <a:r>
              <a:rPr lang="en-US" smtClean="0"/>
              <a:t>During J-SEAD operations, suppression requirements vary according to mission objectives, system capabilities, and threat complexity.  Major employment considerations include overall air defense system architecture, capabilities of system components, geography and terrain, disposition and density of defenses, weather, resupply and repair capabilities, and friendly force organization, training, and equipment.  J-SEAD operations can be accomplished through destructive and disruptive means and using sound combinations of the two can maximize their effectiveness.</a:t>
            </a:r>
          </a:p>
          <a:p>
            <a:pPr eaLnBrk="1" hangingPunct="1"/>
            <a:r>
              <a:rPr lang="en-US" smtClean="0"/>
              <a:t>Destructive means seek the destruction of the target system or operating personnel.  The effects are cumulative and increase aircraft survivability, but destructive means may place large demands on the available combat capabilities and/or forces.  Examples of destructive SEAD capabilities are bombs, air and surface-to-surface missiles, air scatterable mines, and artillery.</a:t>
            </a:r>
          </a:p>
          <a:p>
            <a:pPr eaLnBrk="1" hangingPunct="1"/>
            <a:r>
              <a:rPr lang="en-US" smtClean="0"/>
              <a:t>Disruptive means temporarily deny, degrade, deceive, delay, or neutralize enemy air defense systems to increase aircraft survivability.  Disruptive means may be either active, such as electronic attacks or passive, such as emissions control and camouflage.  </a:t>
            </a:r>
          </a:p>
          <a:p>
            <a:pPr eaLnBrk="1" hangingPunct="1"/>
            <a:r>
              <a:rPr lang="en-US" smtClean="0"/>
              <a:t>Joint air operations may require support for suppression of enemy air defenses from resources other than aircraft.  The JFC may direct components to support joint air operations with assets, capabilities, or forces, in addition to the air capabilities and/or forces provided.  Some measures a commander may request include reconnaissance and target-acquisition support and EW.</a:t>
            </a:r>
          </a:p>
          <a:p>
            <a:pPr eaLnBrk="1" hangingPunct="1"/>
            <a:r>
              <a:rPr lang="en-US" smtClean="0"/>
              <a:t>Deception can support SEAD activities by causing confusion for the enemy as to the location and/or timing of friendly air operations.  Electronic deception can be especially effective when the enemy is attempting to conduct air operations in the vicinity of their own air defenses.  In this situation, electronic degradation of enemy identification friend or foe can create a dilemma for the enemy by forcing them to choose between increased risk of fratricide and imposing restrictions on their own air operations.  In either case, enemy operations are degraded.  As an economy of force action, drones, decoys, and unmanned aerial vehicles, as well as manipulative, simulative, and imitative communications or actions, should be used wherever suitable.  </a:t>
            </a:r>
            <a:r>
              <a:rPr lang="en-US" b="1" smtClean="0"/>
              <a:t>JP 3-01.4, Chapter I, para 4</a:t>
            </a:r>
            <a:endParaRPr lang="en-US" smtClean="0"/>
          </a:p>
          <a:p>
            <a:pPr eaLnBrk="1" hangingPunct="1"/>
            <a:endParaRPr lang="en-US" smtClean="0"/>
          </a:p>
        </p:txBody>
      </p:sp>
      <p:sp>
        <p:nvSpPr>
          <p:cNvPr id="78863" name="Rectangle 15"/>
          <p:cNvSpPr>
            <a:spLocks noGrp="1" noRot="1" noChangeAspect="1" noChangeArrowheads="1" noTextEdit="1"/>
          </p:cNvSpPr>
          <p:nvPr>
            <p:ph type="sldImg"/>
          </p:nvPr>
        </p:nvSpPr>
        <p:spPr>
          <a:xfrm>
            <a:off x="1152525" y="692150"/>
            <a:ext cx="4554538" cy="3416300"/>
          </a:xfrm>
          <a:ln cap="flat">
            <a:solidFill>
              <a:schemeClr val="tx1"/>
            </a:solid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54113" y="690563"/>
            <a:ext cx="4554537" cy="3417887"/>
          </a:xfrm>
          <a:solidFill>
            <a:srgbClr val="FFFFFF"/>
          </a:solidFill>
          <a:ln/>
        </p:spPr>
      </p:sp>
      <p:sp>
        <p:nvSpPr>
          <p:cNvPr id="79875" name="Rectangle 3"/>
          <p:cNvSpPr>
            <a:spLocks noGrp="1" noChangeArrowheads="1"/>
          </p:cNvSpPr>
          <p:nvPr>
            <p:ph type="body" idx="1"/>
          </p:nvPr>
        </p:nvSpPr>
        <p:spPr>
          <a:xfrm>
            <a:off x="914400" y="4343400"/>
            <a:ext cx="5029200" cy="4116388"/>
          </a:xfrm>
          <a:solidFill>
            <a:srgbClr val="FFFFFF"/>
          </a:solidFill>
          <a:ln>
            <a:solidFill>
              <a:schemeClr val="tx1"/>
            </a:solidFill>
          </a:ln>
        </p:spPr>
        <p:txBody>
          <a:bodyPr/>
          <a:lstStyle/>
          <a:p>
            <a:pPr eaLnBrk="1" hangingPunct="1"/>
            <a:endParaRPr lang="en-US" sz="1400" b="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r>
              <a:rPr lang="en-US" smtClean="0"/>
              <a:t>This does not absolve the Division of planning, prioritization, synchronization, or resource requirements.</a:t>
            </a:r>
          </a:p>
        </p:txBody>
      </p:sp>
      <p:sp>
        <p:nvSpPr>
          <p:cNvPr id="62468" name="Slide Number Placeholder 3"/>
          <p:cNvSpPr>
            <a:spLocks noGrp="1"/>
          </p:cNvSpPr>
          <p:nvPr>
            <p:ph type="sldNum" sz="quarter" idx="5"/>
          </p:nvPr>
        </p:nvSpPr>
        <p:spPr>
          <a:noFill/>
        </p:spPr>
        <p:txBody>
          <a:bodyPr/>
          <a:lstStyle/>
          <a:p>
            <a:fld id="{E8F93907-4AE3-4369-940F-4E3AC12E8FF9}" type="slidenum">
              <a:rPr lang="en-US"/>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eaLnBrk="1" hangingPunct="1"/>
            <a:endParaRPr lang="en-US" smtClean="0"/>
          </a:p>
        </p:txBody>
      </p:sp>
      <p:sp>
        <p:nvSpPr>
          <p:cNvPr id="80900" name="Slide Number Placeholder 3"/>
          <p:cNvSpPr>
            <a:spLocks noGrp="1"/>
          </p:cNvSpPr>
          <p:nvPr>
            <p:ph type="sldNum" sz="quarter" idx="5"/>
          </p:nvPr>
        </p:nvSpPr>
        <p:spPr>
          <a:noFill/>
        </p:spPr>
        <p:txBody>
          <a:bodyPr/>
          <a:lstStyle/>
          <a:p>
            <a:fld id="{3B80F3E7-DF92-4166-817A-635EC5E43D06}" type="slidenum">
              <a:rPr lang="en-US"/>
              <a:pPr/>
              <a:t>54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54113" y="690563"/>
            <a:ext cx="4554537" cy="3417887"/>
          </a:xfrm>
          <a:solidFill>
            <a:srgbClr val="FFFFFF"/>
          </a:solidFill>
          <a:ln/>
        </p:spPr>
      </p:sp>
      <p:sp>
        <p:nvSpPr>
          <p:cNvPr id="81923" name="Rectangle 3"/>
          <p:cNvSpPr>
            <a:spLocks noGrp="1" noChangeArrowheads="1"/>
          </p:cNvSpPr>
          <p:nvPr>
            <p:ph type="body" idx="1"/>
          </p:nvPr>
        </p:nvSpPr>
        <p:spPr>
          <a:xfrm>
            <a:off x="914400" y="4343400"/>
            <a:ext cx="5029200" cy="4116388"/>
          </a:xfrm>
          <a:solidFill>
            <a:srgbClr val="FFFFFF"/>
          </a:solidFill>
          <a:ln>
            <a:solidFill>
              <a:srgbClr val="000000"/>
            </a:solidFill>
          </a:ln>
        </p:spPr>
        <p:txBody>
          <a:bodyPr/>
          <a:lstStyle/>
          <a:p>
            <a:pPr eaLnBrk="1" hangingPunct="1"/>
            <a:endParaRPr lang="en-US" smtClean="0"/>
          </a:p>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54113" y="690563"/>
            <a:ext cx="4554537" cy="3417887"/>
          </a:xfrm>
          <a:solidFill>
            <a:srgbClr val="FFFFFF"/>
          </a:solidFill>
          <a:ln/>
        </p:spPr>
      </p:sp>
      <p:sp>
        <p:nvSpPr>
          <p:cNvPr id="82947" name="Rectangle 3"/>
          <p:cNvSpPr>
            <a:spLocks noGrp="1" noChangeArrowheads="1"/>
          </p:cNvSpPr>
          <p:nvPr>
            <p:ph type="body" idx="1"/>
          </p:nvPr>
        </p:nvSpPr>
        <p:spPr>
          <a:xfrm>
            <a:off x="914400" y="4343400"/>
            <a:ext cx="5029200" cy="4116388"/>
          </a:xfrm>
          <a:solidFill>
            <a:srgbClr val="FFFFFF"/>
          </a:solidFill>
          <a:ln>
            <a:solidFill>
              <a:srgbClr val="000000"/>
            </a:solidFill>
          </a:ln>
        </p:spPr>
        <p:txBody>
          <a:bodyPr/>
          <a:lstStyle/>
          <a:p>
            <a:pPr eaLnBrk="1" hangingPunct="1"/>
            <a:endParaRPr lang="en-US" smtClean="0"/>
          </a:p>
          <a:p>
            <a:pPr eaLnBrk="1" hangingPunct="1"/>
            <a:r>
              <a:rPr lang="en-US" smtClean="0"/>
              <a:t>LTG Bell - Given the scenario that I just described, how do we assess risk as we make last minute changes such as I described before. </a:t>
            </a:r>
          </a:p>
          <a:p>
            <a:pPr eaLnBrk="1" hangingPunct="1"/>
            <a:endParaRPr lang="en-US" smtClean="0"/>
          </a:p>
          <a:p>
            <a:pPr eaLnBrk="1" hangingPunct="1"/>
            <a:r>
              <a:rPr lang="en-US" smtClean="0"/>
              <a:t>MAJ Fisher - What do we take away from the executing unit when we make these last minute changes?</a:t>
            </a:r>
          </a:p>
          <a:p>
            <a:pPr eaLnBrk="1" hangingPunct="1"/>
            <a:endParaRPr lang="en-US" smtClean="0"/>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spcBef>
                <a:spcPct val="0"/>
              </a:spcBef>
            </a:pPr>
            <a:r>
              <a:rPr lang="en-US" smtClean="0"/>
              <a:t>A high-value target (HVT) is a target the enemy commander requires for successful completion of</a:t>
            </a:r>
          </a:p>
          <a:p>
            <a:pPr eaLnBrk="1" hangingPunct="1">
              <a:spcBef>
                <a:spcPct val="0"/>
              </a:spcBef>
            </a:pPr>
            <a:r>
              <a:rPr lang="en-US" smtClean="0"/>
              <a:t>the mission. The loss of HVTs seriously degrades important enemy functions throughout the friendly</a:t>
            </a:r>
          </a:p>
          <a:p>
            <a:pPr eaLnBrk="1" hangingPunct="1">
              <a:spcBef>
                <a:spcPct val="0"/>
              </a:spcBef>
            </a:pPr>
            <a:r>
              <a:rPr lang="en-US" smtClean="0"/>
              <a:t>commander’s area of interest.</a:t>
            </a:r>
          </a:p>
          <a:p>
            <a:pPr eaLnBrk="1" hangingPunct="1">
              <a:spcBef>
                <a:spcPct val="0"/>
              </a:spcBef>
            </a:pPr>
            <a:r>
              <a:rPr lang="en-US" smtClean="0"/>
              <a:t>A high-payoff target (HPT) is a target whose loss to the enemy will significantly contribute to</a:t>
            </a:r>
          </a:p>
          <a:p>
            <a:pPr eaLnBrk="1" hangingPunct="1">
              <a:spcBef>
                <a:spcPct val="0"/>
              </a:spcBef>
            </a:pPr>
            <a:r>
              <a:rPr lang="en-US" smtClean="0"/>
              <a:t>success of the friendly COA. HPTs are those targets, identified through wargaming, which must be</a:t>
            </a:r>
          </a:p>
          <a:p>
            <a:pPr eaLnBrk="1" hangingPunct="1">
              <a:spcBef>
                <a:spcPct val="0"/>
              </a:spcBef>
            </a:pPr>
            <a:r>
              <a:rPr lang="en-US" smtClean="0"/>
              <a:t>acquired and successfully attacked for the success of the friendly commander’s mission.</a:t>
            </a:r>
          </a:p>
        </p:txBody>
      </p:sp>
      <p:sp>
        <p:nvSpPr>
          <p:cNvPr id="63492" name="Slide Number Placeholder 3"/>
          <p:cNvSpPr>
            <a:spLocks noGrp="1"/>
          </p:cNvSpPr>
          <p:nvPr>
            <p:ph type="sldNum" sz="quarter" idx="5"/>
          </p:nvPr>
        </p:nvSpPr>
        <p:spPr>
          <a:noFill/>
        </p:spPr>
        <p:txBody>
          <a:bodyPr/>
          <a:lstStyle/>
          <a:p>
            <a:fld id="{DFCB399F-AECB-4220-B7E6-8E0431A1CCD3}" type="slidenum">
              <a:rPr lang="en-US"/>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spcBef>
                <a:spcPct val="0"/>
              </a:spcBef>
            </a:pPr>
            <a:r>
              <a:rPr lang="en-US" smtClean="0"/>
              <a:t>The G2 is the main figure in directing the effort to detect HPTs identified in the decide function.  He determines accurate, identifiable, and timely requirements for collection systems. The detect function involves locating HPTs accurately enough to engage them. It primarily entails execution of the intelligence collection plan.</a:t>
            </a:r>
          </a:p>
          <a:p>
            <a:pPr eaLnBrk="1" hangingPunct="1">
              <a:spcBef>
                <a:spcPct val="0"/>
              </a:spcBef>
            </a:pPr>
            <a:r>
              <a:rPr lang="en-US" b="1" smtClean="0"/>
              <a:t>Target acquisition assets gather information. From this information, targets are validated and tracked. Targets may be impossible to attack (out of range) or undesirable to attack (in range but moving to a more advantageous location for attack). Critical targets that cannot or are not attacked must be tracked to insure they are not lost. Tracking targets may make assets unavailable for acquiring other targets. As targets are tracked, appropriate attack systems are tasked. </a:t>
            </a:r>
          </a:p>
          <a:p>
            <a:pPr eaLnBrk="1" hangingPunct="1">
              <a:spcBef>
                <a:spcPct val="0"/>
              </a:spcBef>
            </a:pPr>
            <a:endParaRPr lang="en-US" smtClean="0"/>
          </a:p>
        </p:txBody>
      </p:sp>
      <p:sp>
        <p:nvSpPr>
          <p:cNvPr id="64516" name="Slide Number Placeholder 3"/>
          <p:cNvSpPr>
            <a:spLocks noGrp="1"/>
          </p:cNvSpPr>
          <p:nvPr>
            <p:ph type="sldNum" sz="quarter" idx="5"/>
          </p:nvPr>
        </p:nvSpPr>
        <p:spPr>
          <a:noFill/>
        </p:spPr>
        <p:txBody>
          <a:bodyPr/>
          <a:lstStyle/>
          <a:p>
            <a:fld id="{15F5E9F1-74EE-4D41-BF13-A3110C201DFE}" type="slidenum">
              <a:rPr lang="en-US"/>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r>
              <a:rPr lang="en-US" b="1" smtClean="0"/>
              <a:t>Deliver: the main function is to attack targets in accordance with the Commander’s attack guidance. The tactical situation drives a technical solution including specific attack unit, ordnance, and time of attack. </a:t>
            </a:r>
            <a:endParaRPr lang="en-US" smtClean="0"/>
          </a:p>
        </p:txBody>
      </p:sp>
      <p:sp>
        <p:nvSpPr>
          <p:cNvPr id="65540" name="Slide Number Placeholder 3"/>
          <p:cNvSpPr>
            <a:spLocks noGrp="1"/>
          </p:cNvSpPr>
          <p:nvPr>
            <p:ph type="sldNum" sz="quarter" idx="5"/>
          </p:nvPr>
        </p:nvSpPr>
        <p:spPr>
          <a:noFill/>
        </p:spPr>
        <p:txBody>
          <a:bodyPr/>
          <a:lstStyle/>
          <a:p>
            <a:fld id="{478EEA74-2B58-465D-9C82-007C1588475C}" type="slidenum">
              <a:rPr lang="en-US"/>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spcBef>
                <a:spcPct val="0"/>
              </a:spcBef>
            </a:pPr>
            <a:r>
              <a:rPr lang="en-US" b="1" smtClean="0"/>
              <a:t>Assess: provides feedback on the question: "Has the Commander’s guidance been met?" If the commander's guidance has not been met, then the detect and deliver functions of the targeting cycle must continue to focus on the targets involved. The feedback may also result in changes to decisions made during the Decide step.</a:t>
            </a:r>
          </a:p>
          <a:p>
            <a:pPr eaLnBrk="1" hangingPunct="1">
              <a:spcBef>
                <a:spcPct val="0"/>
              </a:spcBef>
            </a:pPr>
            <a:endParaRPr lang="en-US" smtClean="0"/>
          </a:p>
          <a:p>
            <a:pPr eaLnBrk="1" hangingPunct="1">
              <a:spcBef>
                <a:spcPct val="0"/>
              </a:spcBef>
            </a:pPr>
            <a:r>
              <a:rPr lang="en-US" smtClean="0"/>
              <a:t>Munitions effectiveness assessment occurs concurrently with BDA and is the basis of recommendations for changes to increase effectiveness of—</a:t>
            </a:r>
          </a:p>
          <a:p>
            <a:pPr lvl="1" eaLnBrk="1" hangingPunct="1">
              <a:spcBef>
                <a:spcPct val="0"/>
              </a:spcBef>
              <a:buFontTx/>
              <a:buChar char="•"/>
            </a:pPr>
            <a:r>
              <a:rPr lang="en-US" smtClean="0"/>
              <a:t>Method and timing of attack.</a:t>
            </a:r>
          </a:p>
          <a:p>
            <a:pPr lvl="1" eaLnBrk="1" hangingPunct="1">
              <a:spcBef>
                <a:spcPct val="0"/>
              </a:spcBef>
              <a:buFontTx/>
              <a:buChar char="•"/>
            </a:pPr>
            <a:r>
              <a:rPr lang="en-US" smtClean="0"/>
              <a:t>Tactics.</a:t>
            </a:r>
          </a:p>
          <a:p>
            <a:pPr lvl="1" eaLnBrk="1" hangingPunct="1">
              <a:spcBef>
                <a:spcPct val="0"/>
              </a:spcBef>
              <a:buFontTx/>
              <a:buChar char="•"/>
            </a:pPr>
            <a:r>
              <a:rPr lang="en-US" smtClean="0"/>
              <a:t>Weapons systems.</a:t>
            </a:r>
          </a:p>
          <a:p>
            <a:pPr lvl="1" eaLnBrk="1" hangingPunct="1">
              <a:spcBef>
                <a:spcPct val="0"/>
              </a:spcBef>
              <a:buFontTx/>
              <a:buChar char="•"/>
            </a:pPr>
            <a:r>
              <a:rPr lang="en-US" smtClean="0"/>
              <a:t>Munitions.</a:t>
            </a:r>
          </a:p>
          <a:p>
            <a:pPr lvl="1" eaLnBrk="1" hangingPunct="1">
              <a:spcBef>
                <a:spcPct val="0"/>
              </a:spcBef>
              <a:buFontTx/>
              <a:buChar char="•"/>
            </a:pPr>
            <a:r>
              <a:rPr lang="en-US" smtClean="0"/>
              <a:t>Weapon delivery parameters.</a:t>
            </a:r>
          </a:p>
          <a:p>
            <a:pPr eaLnBrk="1" hangingPunct="1">
              <a:spcBef>
                <a:spcPct val="0"/>
              </a:spcBef>
            </a:pPr>
            <a:r>
              <a:rPr lang="en-US" smtClean="0"/>
              <a:t>Reattack and other recommendations should address </a:t>
            </a:r>
            <a:r>
              <a:rPr lang="en-US" b="1" smtClean="0"/>
              <a:t>operational objectives </a:t>
            </a:r>
            <a:r>
              <a:rPr lang="en-US" smtClean="0"/>
              <a:t>relative to the following:</a:t>
            </a:r>
          </a:p>
          <a:p>
            <a:pPr lvl="1" eaLnBrk="1" hangingPunct="1">
              <a:spcBef>
                <a:spcPct val="0"/>
              </a:spcBef>
              <a:buFontTx/>
              <a:buChar char="•"/>
            </a:pPr>
            <a:r>
              <a:rPr lang="en-US" smtClean="0"/>
              <a:t>Target.</a:t>
            </a:r>
          </a:p>
          <a:p>
            <a:pPr lvl="1" eaLnBrk="1" hangingPunct="1">
              <a:spcBef>
                <a:spcPct val="0"/>
              </a:spcBef>
              <a:buFontTx/>
              <a:buChar char="•"/>
            </a:pPr>
            <a:r>
              <a:rPr lang="en-US" smtClean="0"/>
              <a:t>Target critical elements.</a:t>
            </a:r>
          </a:p>
          <a:p>
            <a:pPr lvl="1" eaLnBrk="1" hangingPunct="1">
              <a:spcBef>
                <a:spcPct val="0"/>
              </a:spcBef>
              <a:buFontTx/>
              <a:buChar char="•"/>
            </a:pPr>
            <a:r>
              <a:rPr lang="en-US" smtClean="0"/>
              <a:t>Target systems.</a:t>
            </a:r>
          </a:p>
          <a:p>
            <a:pPr lvl="1" eaLnBrk="1" hangingPunct="1">
              <a:spcBef>
                <a:spcPct val="0"/>
              </a:spcBef>
              <a:buFontTx/>
              <a:buChar char="•"/>
            </a:pPr>
            <a:r>
              <a:rPr lang="en-US" smtClean="0"/>
              <a:t>Enemy combat force strengths.</a:t>
            </a:r>
          </a:p>
        </p:txBody>
      </p:sp>
      <p:sp>
        <p:nvSpPr>
          <p:cNvPr id="66564" name="Slide Number Placeholder 3"/>
          <p:cNvSpPr>
            <a:spLocks noGrp="1"/>
          </p:cNvSpPr>
          <p:nvPr>
            <p:ph type="sldNum" sz="quarter" idx="5"/>
          </p:nvPr>
        </p:nvSpPr>
        <p:spPr>
          <a:noFill/>
        </p:spPr>
        <p:txBody>
          <a:bodyPr/>
          <a:lstStyle/>
          <a:p>
            <a:fld id="{8A5648DA-B889-4911-96EB-E13ABC1ED462}" type="slidenum">
              <a:rPr lang="en-US"/>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lnSpc>
                <a:spcPct val="90000"/>
              </a:lnSpc>
            </a:pPr>
            <a:r>
              <a:rPr lang="en-US" i="1" smtClean="0"/>
              <a:t>For integration of the targeting process with MDMP see FM 3-09.22, Chapter 6</a:t>
            </a:r>
          </a:p>
          <a:p>
            <a:pPr eaLnBrk="1" hangingPunct="1">
              <a:lnSpc>
                <a:spcPct val="90000"/>
              </a:lnSpc>
            </a:pPr>
            <a:r>
              <a:rPr lang="en-US" b="1" smtClean="0"/>
              <a:t>high-payoff target – (DOD) A target whose loss to the enemy will significantly contribute to the success of the friendly course of action. </a:t>
            </a:r>
            <a:r>
              <a:rPr lang="en-US" smtClean="0"/>
              <a:t>High-payoff targets are those high-value targets that must be acquired and successfully attacked for the success of the friendly commander’s mission. Also called </a:t>
            </a:r>
            <a:r>
              <a:rPr lang="en-US" b="1" smtClean="0"/>
              <a:t>HPT. See also high value target; target. See FM 6-20-10.</a:t>
            </a:r>
          </a:p>
          <a:p>
            <a:pPr eaLnBrk="1" hangingPunct="1">
              <a:lnSpc>
                <a:spcPct val="90000"/>
              </a:lnSpc>
            </a:pPr>
            <a:r>
              <a:rPr lang="en-US" b="1" smtClean="0"/>
              <a:t>high-value target – (DOD) A target the enemy commander requires for the successful completion of the mission. </a:t>
            </a:r>
            <a:r>
              <a:rPr lang="en-US" smtClean="0"/>
              <a:t>The loss of high-value targets would be expected to seriously degrade important enemy functions throughout the friendly commander’s area of interest. Also called </a:t>
            </a:r>
            <a:r>
              <a:rPr lang="en-US" b="1" smtClean="0"/>
              <a:t>HVT. See also high priority target; target. See FM 60-20-10.</a:t>
            </a:r>
          </a:p>
          <a:p>
            <a:pPr eaLnBrk="1" hangingPunct="1">
              <a:lnSpc>
                <a:spcPct val="90000"/>
              </a:lnSpc>
            </a:pPr>
            <a:endParaRPr lang="en-US" b="1" smtClean="0"/>
          </a:p>
          <a:p>
            <a:pPr eaLnBrk="1" hangingPunct="1">
              <a:lnSpc>
                <a:spcPct val="90000"/>
              </a:lnSpc>
            </a:pPr>
            <a:r>
              <a:rPr lang="en-US" b="1" smtClean="0"/>
              <a:t>TARGET SELECTION STANDARDS </a:t>
            </a:r>
          </a:p>
          <a:p>
            <a:pPr eaLnBrk="1" hangingPunct="1">
              <a:lnSpc>
                <a:spcPct val="90000"/>
              </a:lnSpc>
            </a:pPr>
            <a:r>
              <a:rPr lang="en-US" smtClean="0"/>
              <a:t>Target selection standards (see the format below) are comprised of the essential elements listed below: </a:t>
            </a:r>
          </a:p>
          <a:p>
            <a:pPr eaLnBrk="1" hangingPunct="1">
              <a:lnSpc>
                <a:spcPct val="90000"/>
              </a:lnSpc>
              <a:buFontTx/>
              <a:buChar char="•"/>
            </a:pPr>
            <a:r>
              <a:rPr lang="en-US" smtClean="0"/>
              <a:t> HPT. This refers to the designated HPTs that the collection manager is tasked to acquire. </a:t>
            </a:r>
          </a:p>
          <a:p>
            <a:pPr eaLnBrk="1" hangingPunct="1">
              <a:lnSpc>
                <a:spcPct val="90000"/>
              </a:lnSpc>
              <a:buFontTx/>
              <a:buChar char="•"/>
            </a:pPr>
            <a:r>
              <a:rPr lang="en-US" smtClean="0"/>
              <a:t> TIMELINESS. Valid targets are reported to attack systems within the designated timeliness criteria. </a:t>
            </a:r>
          </a:p>
          <a:p>
            <a:pPr eaLnBrk="1" hangingPunct="1">
              <a:lnSpc>
                <a:spcPct val="90000"/>
              </a:lnSpc>
              <a:buFontTx/>
              <a:buChar char="•"/>
            </a:pPr>
            <a:r>
              <a:rPr lang="en-US" smtClean="0"/>
              <a:t> ACCURACY. Valid targets must be reported to the attack system meeting the required TLE criteria. The criteria are the least restrictive TLE considering the capabilities of available attack systems.  </a:t>
            </a:r>
            <a:r>
              <a:rPr lang="en-US" sz="1000" smtClean="0"/>
              <a:t>(FINAL COORDINATING DRAFT *FM 3-60 (6-20-10))</a:t>
            </a:r>
            <a:endParaRPr lang="en-US" smtClean="0"/>
          </a:p>
          <a:p>
            <a:pPr eaLnBrk="1" hangingPunct="1">
              <a:lnSpc>
                <a:spcPct val="90000"/>
              </a:lnSpc>
            </a:pPr>
            <a:endParaRPr lang="en-US" b="1" smtClean="0"/>
          </a:p>
        </p:txBody>
      </p:sp>
      <p:sp>
        <p:nvSpPr>
          <p:cNvPr id="67588" name="Slide Number Placeholder 3"/>
          <p:cNvSpPr>
            <a:spLocks noGrp="1"/>
          </p:cNvSpPr>
          <p:nvPr>
            <p:ph type="sldNum" sz="quarter" idx="5"/>
          </p:nvPr>
        </p:nvSpPr>
        <p:spPr>
          <a:noFill/>
        </p:spPr>
        <p:txBody>
          <a:bodyPr/>
          <a:lstStyle/>
          <a:p>
            <a:fld id="{A2E816D1-E54B-432C-A32B-20E3EF75DA12}" type="slidenum">
              <a:rPr lang="en-US"/>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r>
              <a:rPr lang="en-US" b="1" smtClean="0"/>
              <a:t>high-payoff target – (DOD) A target whose loss to the enemy will significantly contribute to the success of the friendly course of action. </a:t>
            </a:r>
            <a:r>
              <a:rPr lang="en-US" smtClean="0"/>
              <a:t>High-payoff targets are those high-value targets that must be acquired and successfully attacked for the success of the friendly commander’s mission. Also called </a:t>
            </a:r>
            <a:r>
              <a:rPr lang="en-US" b="1" smtClean="0"/>
              <a:t>HPT. See also high value target; target. </a:t>
            </a:r>
            <a:r>
              <a:rPr lang="en-US" smtClean="0"/>
              <a:t>See FM 6-20-10.  (FM 1-02)</a:t>
            </a:r>
          </a:p>
          <a:p>
            <a:pPr eaLnBrk="1" hangingPunct="1"/>
            <a:r>
              <a:rPr lang="en-US" b="1" smtClean="0"/>
              <a:t>high-value target – (DOD) A target the enemy commander requires for the successful completion of the mission. </a:t>
            </a:r>
            <a:r>
              <a:rPr lang="en-US" smtClean="0"/>
              <a:t>The loss of high-value targets would be expected to seriously degrade important enemy functions throughout the friendly commander’s area of interest. Also called </a:t>
            </a:r>
            <a:r>
              <a:rPr lang="en-US" b="1" smtClean="0"/>
              <a:t>HVT. See also high priority target; target. </a:t>
            </a:r>
            <a:r>
              <a:rPr lang="en-US" smtClean="0"/>
              <a:t>See FM 60-20-10.  (FM 1-02)</a:t>
            </a:r>
          </a:p>
          <a:p>
            <a:pPr eaLnBrk="1" hangingPunct="1"/>
            <a:endParaRPr lang="en-US" smtClean="0"/>
          </a:p>
        </p:txBody>
      </p:sp>
      <p:sp>
        <p:nvSpPr>
          <p:cNvPr id="68612" name="Slide Number Placeholder 3"/>
          <p:cNvSpPr>
            <a:spLocks noGrp="1"/>
          </p:cNvSpPr>
          <p:nvPr>
            <p:ph type="sldNum" sz="quarter" idx="5"/>
          </p:nvPr>
        </p:nvSpPr>
        <p:spPr>
          <a:noFill/>
        </p:spPr>
        <p:txBody>
          <a:bodyPr/>
          <a:lstStyle/>
          <a:p>
            <a:fld id="{B28FF31B-F4F8-4F11-8292-C2CA4EF81B29}" type="slidenum">
              <a:rPr lang="en-US"/>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lnSpc>
                <a:spcPct val="90000"/>
              </a:lnSpc>
            </a:pPr>
            <a:r>
              <a:rPr lang="en-US" b="1" smtClean="0"/>
              <a:t>high-payoff target – (DOD) A target whose loss to the enemy will significantly contribute to the success of the friendly course of action. </a:t>
            </a:r>
            <a:r>
              <a:rPr lang="en-US" smtClean="0"/>
              <a:t>High-payoff targets are those high-value targets that must be acquired and successfully attacked for the success of the friendly commander’s mission. Also called </a:t>
            </a:r>
            <a:r>
              <a:rPr lang="en-US" b="1" smtClean="0"/>
              <a:t>HPT. See also high value target; target. See FM 6-20-10.</a:t>
            </a:r>
          </a:p>
          <a:p>
            <a:pPr eaLnBrk="1" hangingPunct="1">
              <a:lnSpc>
                <a:spcPct val="90000"/>
              </a:lnSpc>
            </a:pPr>
            <a:r>
              <a:rPr lang="en-US" b="1" smtClean="0"/>
              <a:t>high-value target – (DOD) A target the enemy commander requires for the successful completion of the mission. </a:t>
            </a:r>
            <a:r>
              <a:rPr lang="en-US" smtClean="0"/>
              <a:t>The loss of high-value targets would be expected to seriously degrade important enemy functions throughout the friendly commander’s area of interest. Also called </a:t>
            </a:r>
            <a:r>
              <a:rPr lang="en-US" b="1" smtClean="0"/>
              <a:t>HVT. See also high priority target; target. See FM 60-20-10.</a:t>
            </a:r>
          </a:p>
          <a:p>
            <a:pPr eaLnBrk="1" hangingPunct="1">
              <a:lnSpc>
                <a:spcPct val="90000"/>
              </a:lnSpc>
            </a:pPr>
            <a:endParaRPr lang="en-US" b="1" smtClean="0"/>
          </a:p>
          <a:p>
            <a:pPr eaLnBrk="1" hangingPunct="1">
              <a:lnSpc>
                <a:spcPct val="90000"/>
              </a:lnSpc>
            </a:pPr>
            <a:r>
              <a:rPr lang="en-US" b="1" smtClean="0"/>
              <a:t>TARGET SELECTION STANDARDS </a:t>
            </a:r>
          </a:p>
          <a:p>
            <a:pPr eaLnBrk="1" hangingPunct="1">
              <a:lnSpc>
                <a:spcPct val="90000"/>
              </a:lnSpc>
            </a:pPr>
            <a:r>
              <a:rPr lang="en-US" smtClean="0"/>
              <a:t>Target selection standards (see the format below) are comprised of the essential elements listed below: </a:t>
            </a:r>
          </a:p>
          <a:p>
            <a:pPr eaLnBrk="1" hangingPunct="1">
              <a:lnSpc>
                <a:spcPct val="90000"/>
              </a:lnSpc>
              <a:buFontTx/>
              <a:buChar char="•"/>
            </a:pPr>
            <a:r>
              <a:rPr lang="en-US" smtClean="0"/>
              <a:t> HPT. This refers to the designated HPTs that the collection manager is tasked to acquire. </a:t>
            </a:r>
          </a:p>
          <a:p>
            <a:pPr eaLnBrk="1" hangingPunct="1">
              <a:lnSpc>
                <a:spcPct val="90000"/>
              </a:lnSpc>
              <a:buFontTx/>
              <a:buChar char="•"/>
            </a:pPr>
            <a:r>
              <a:rPr lang="en-US" smtClean="0"/>
              <a:t> TIMELINESS. Valid targets are reported to attack systems within the designated timeliness criteria. </a:t>
            </a:r>
          </a:p>
          <a:p>
            <a:pPr eaLnBrk="1" hangingPunct="1">
              <a:lnSpc>
                <a:spcPct val="90000"/>
              </a:lnSpc>
              <a:buFontTx/>
              <a:buChar char="•"/>
            </a:pPr>
            <a:r>
              <a:rPr lang="en-US" smtClean="0"/>
              <a:t> ACCURACY. Valid targets must be reported to the attack system meeting the required TLE criteria. The criteria are the least restrictive TLE considering the capabilities of available attack systems.  </a:t>
            </a:r>
            <a:r>
              <a:rPr lang="en-US" sz="1000" smtClean="0"/>
              <a:t>(FINAL COORDINATING DRAFT *FM 3-60 (6-20-10))</a:t>
            </a:r>
            <a:endParaRPr lang="en-US" smtClean="0"/>
          </a:p>
          <a:p>
            <a:pPr eaLnBrk="1" hangingPunct="1">
              <a:lnSpc>
                <a:spcPct val="90000"/>
              </a:lnSpc>
            </a:pPr>
            <a:endParaRPr lang="en-US" b="1" smtClean="0"/>
          </a:p>
        </p:txBody>
      </p:sp>
      <p:sp>
        <p:nvSpPr>
          <p:cNvPr id="69636" name="Slide Number Placeholder 3"/>
          <p:cNvSpPr>
            <a:spLocks noGrp="1"/>
          </p:cNvSpPr>
          <p:nvPr>
            <p:ph type="sldNum" sz="quarter" idx="5"/>
          </p:nvPr>
        </p:nvSpPr>
        <p:spPr>
          <a:noFill/>
        </p:spPr>
        <p:txBody>
          <a:bodyPr/>
          <a:lstStyle/>
          <a:p>
            <a:fld id="{C60E6E83-ADE0-4F7F-AFC2-74CCC359AC59}" type="slidenum">
              <a:rPr lang="en-US"/>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36.xml"/><Relationship Id="rId1" Type="http://schemas.openxmlformats.org/officeDocument/2006/relationships/slideLayout" Target="../slideLayouts/slideLayout2.xml"/><Relationship Id="rId4" Type="http://schemas.openxmlformats.org/officeDocument/2006/relationships/slide" Target="slide37.xml"/></Relationships>
</file>

<file path=ppt/slides/_rels/slide18.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slide" Target="slide2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Interdict%20Attack%20scenario.ppt"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AH-64 formation.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Title 1"/>
          <p:cNvSpPr>
            <a:spLocks noGrp="1"/>
          </p:cNvSpPr>
          <p:nvPr>
            <p:ph type="ctrTitle"/>
          </p:nvPr>
        </p:nvSpPr>
        <p:spPr bwMode="auto">
          <a:xfrm>
            <a:off x="609600" y="533400"/>
            <a:ext cx="7772400" cy="1470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INTERDICTION ATTACK</a:t>
            </a:r>
            <a:br>
              <a:rPr lang="en-US" smtClean="0"/>
            </a:br>
            <a:r>
              <a:rPr lang="en-US" smtClean="0"/>
              <a:t>(formerly Deep Attack, Mobile Strike)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774700" y="28194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Translation to MDMP</a:t>
            </a:r>
          </a:p>
        </p:txBody>
      </p:sp>
      <p:sp>
        <p:nvSpPr>
          <p:cNvPr id="12291" name="Slide Number Placeholder 2"/>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AA4D0640-2CF4-4A4C-A829-0DC82FDB3659}" type="slidenum">
              <a:rPr lang="en-US" sz="1600"/>
              <a:pPr/>
              <a:t>10</a:t>
            </a:fld>
            <a:endParaRPr lang="en-US" sz="16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750888" y="6350"/>
            <a:ext cx="8229600" cy="8683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MDMP and Targeting Process</a:t>
            </a:r>
          </a:p>
        </p:txBody>
      </p:sp>
      <p:sp>
        <p:nvSpPr>
          <p:cNvPr id="13315" name="Content Placeholder 2"/>
          <p:cNvSpPr>
            <a:spLocks noGrp="1"/>
          </p:cNvSpPr>
          <p:nvPr>
            <p:ph idx="1"/>
          </p:nvPr>
        </p:nvSpPr>
        <p:spPr bwMode="auto">
          <a:xfrm>
            <a:off x="15875" y="1143000"/>
            <a:ext cx="1447800" cy="169545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spcBef>
                <a:spcPct val="0"/>
              </a:spcBef>
              <a:buFontTx/>
              <a:buNone/>
            </a:pPr>
            <a:r>
              <a:rPr lang="en-US" sz="1400" smtClean="0"/>
              <a:t>Though the chart only lists FS and IO, the process is the same when considering Army Aviation.</a:t>
            </a:r>
          </a:p>
        </p:txBody>
      </p:sp>
      <p:pic>
        <p:nvPicPr>
          <p:cNvPr id="13316" name="Picture 2"/>
          <p:cNvPicPr>
            <a:picLocks noChangeAspect="1" noChangeArrowheads="1"/>
          </p:cNvPicPr>
          <p:nvPr/>
        </p:nvPicPr>
        <p:blipFill>
          <a:blip r:embed="rId3" cstate="print"/>
          <a:srcRect l="1125" t="3960"/>
          <a:stretch>
            <a:fillRect/>
          </a:stretch>
        </p:blipFill>
        <p:spPr bwMode="auto">
          <a:xfrm>
            <a:off x="1419225" y="1066800"/>
            <a:ext cx="6705600" cy="5543550"/>
          </a:xfrm>
          <a:prstGeom prst="rect">
            <a:avLst/>
          </a:prstGeom>
          <a:noFill/>
          <a:ln w="9525">
            <a:noFill/>
            <a:miter lim="800000"/>
            <a:headEnd/>
            <a:tailEnd/>
          </a:ln>
        </p:spPr>
      </p:pic>
      <p:sp>
        <p:nvSpPr>
          <p:cNvPr id="13317" name="TextBox 4"/>
          <p:cNvSpPr txBox="1">
            <a:spLocks noChangeArrowheads="1"/>
          </p:cNvSpPr>
          <p:nvPr/>
        </p:nvSpPr>
        <p:spPr bwMode="auto">
          <a:xfrm>
            <a:off x="5562600" y="6534150"/>
            <a:ext cx="3386138" cy="276225"/>
          </a:xfrm>
          <a:prstGeom prst="rect">
            <a:avLst/>
          </a:prstGeom>
          <a:noFill/>
          <a:ln w="9525">
            <a:noFill/>
            <a:miter lim="800000"/>
            <a:headEnd/>
            <a:tailEnd/>
          </a:ln>
        </p:spPr>
        <p:txBody>
          <a:bodyPr wrap="none">
            <a:spAutoFit/>
          </a:bodyPr>
          <a:lstStyle/>
          <a:p>
            <a:r>
              <a:rPr lang="en-US" sz="1200"/>
              <a:t>FM 3-09.42 (Initial Draft) 27 June 2005, pg 6-2 </a:t>
            </a:r>
          </a:p>
        </p:txBody>
      </p:sp>
      <p:sp>
        <p:nvSpPr>
          <p:cNvPr id="6" name="Snip Diagonal Corner Rectangle 5"/>
          <p:cNvSpPr/>
          <p:nvPr/>
        </p:nvSpPr>
        <p:spPr>
          <a:xfrm>
            <a:off x="8088313" y="1752600"/>
            <a:ext cx="1055687" cy="1447800"/>
          </a:xfrm>
          <a:prstGeom prst="snip2DiagRect">
            <a:avLst/>
          </a:prstGeom>
          <a:solidFill>
            <a:srgbClr val="FFFF00"/>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Develop PIR and Collection Plan to answer PIR</a:t>
            </a:r>
          </a:p>
        </p:txBody>
      </p:sp>
      <p:sp>
        <p:nvSpPr>
          <p:cNvPr id="7" name="5-Point Star 6"/>
          <p:cNvSpPr/>
          <p:nvPr/>
        </p:nvSpPr>
        <p:spPr>
          <a:xfrm>
            <a:off x="7283450" y="2971800"/>
            <a:ext cx="1860550" cy="1447800"/>
          </a:xfrm>
          <a:prstGeom prst="star5">
            <a:avLst/>
          </a:prstGeom>
          <a:solidFill>
            <a:srgbClr val="FFFF00"/>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ID Decision Points</a:t>
            </a:r>
          </a:p>
        </p:txBody>
      </p:sp>
      <p:sp>
        <p:nvSpPr>
          <p:cNvPr id="8" name="Snip Diagonal Corner Rectangle 7"/>
          <p:cNvSpPr/>
          <p:nvPr/>
        </p:nvSpPr>
        <p:spPr>
          <a:xfrm>
            <a:off x="7777163" y="4724400"/>
            <a:ext cx="1295400" cy="381000"/>
          </a:xfrm>
          <a:prstGeom prst="snip2DiagRect">
            <a:avLst>
              <a:gd name="adj1" fmla="val 14566"/>
              <a:gd name="adj2" fmla="val 16667"/>
            </a:avLst>
          </a:prstGeom>
          <a:solidFill>
            <a:srgbClr val="FFFF00"/>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Answer PIR</a:t>
            </a:r>
          </a:p>
        </p:txBody>
      </p:sp>
      <p:pic>
        <p:nvPicPr>
          <p:cNvPr id="13321" name="Picture 5" descr="Kk%2520key"/>
          <p:cNvPicPr>
            <a:picLocks noChangeAspect="1" noChangeArrowheads="1"/>
          </p:cNvPicPr>
          <p:nvPr/>
        </p:nvPicPr>
        <p:blipFill>
          <a:blip r:embed="rId4" cstate="print"/>
          <a:srcRect l="-5000" t="46967"/>
          <a:stretch>
            <a:fillRect/>
          </a:stretch>
        </p:blipFill>
        <p:spPr bwMode="auto">
          <a:xfrm>
            <a:off x="152400" y="76200"/>
            <a:ext cx="1143000" cy="614363"/>
          </a:xfrm>
          <a:prstGeom prst="rect">
            <a:avLst/>
          </a:prstGeom>
          <a:noFill/>
          <a:ln w="9525">
            <a:noFill/>
            <a:miter lim="800000"/>
            <a:headEnd/>
            <a:tailEnd/>
          </a:ln>
        </p:spPr>
      </p:pic>
      <p:sp>
        <p:nvSpPr>
          <p:cNvPr id="10" name="Rectangle 9"/>
          <p:cNvSpPr/>
          <p:nvPr/>
        </p:nvSpPr>
        <p:spPr>
          <a:xfrm>
            <a:off x="4543425" y="1447800"/>
            <a:ext cx="35814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3323" name="Slide Number Placeholder 10"/>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D8B698F7-5341-4229-B35C-B9F9C70AD8E2}" type="slidenum">
              <a:rPr lang="en-US" sz="1600"/>
              <a:pPr/>
              <a:t>11</a:t>
            </a:fld>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773113" y="12700"/>
            <a:ext cx="8229600" cy="8683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Mission Analysis</a:t>
            </a:r>
          </a:p>
        </p:txBody>
      </p:sp>
      <p:sp>
        <p:nvSpPr>
          <p:cNvPr id="14339" name="Content Placeholder 2"/>
          <p:cNvSpPr>
            <a:spLocks noGrp="1"/>
          </p:cNvSpPr>
          <p:nvPr>
            <p:ph idx="1"/>
          </p:nvPr>
        </p:nvSpPr>
        <p:spPr bwMode="auto">
          <a:xfrm>
            <a:off x="741363" y="1046163"/>
            <a:ext cx="8229600" cy="5638800"/>
          </a:xfrm>
          <a:noFill/>
          <a:ln>
            <a:miter lim="800000"/>
            <a:headEnd/>
            <a:tailEnd/>
          </a:ln>
        </p:spPr>
        <p:txBody>
          <a:bodyPr vert="horz" wrap="square" lIns="91440" tIns="45720" rIns="91440" bIns="45720" numCol="1" anchor="t" anchorCtr="0" compatLnSpc="1">
            <a:prstTxWarp prst="textNoShape">
              <a:avLst/>
            </a:prstTxWarp>
          </a:bodyPr>
          <a:lstStyle/>
          <a:p>
            <a:pPr marL="0" eaLnBrk="1" hangingPunct="1">
              <a:spcBef>
                <a:spcPct val="0"/>
              </a:spcBef>
              <a:buFontTx/>
              <a:buNone/>
            </a:pPr>
            <a:r>
              <a:rPr lang="en-US" b="1" smtClean="0"/>
              <a:t>To help the commander visualize the parameters of his mission…</a:t>
            </a:r>
          </a:p>
          <a:p>
            <a:pPr marL="0" eaLnBrk="1" hangingPunct="1">
              <a:spcBef>
                <a:spcPct val="0"/>
              </a:spcBef>
              <a:buFontTx/>
              <a:buNone/>
            </a:pPr>
            <a:r>
              <a:rPr lang="en-US" b="1" smtClean="0"/>
              <a:t>  </a:t>
            </a:r>
          </a:p>
          <a:p>
            <a:pPr marL="0" lvl="1" eaLnBrk="1" hangingPunct="1">
              <a:spcBef>
                <a:spcPct val="0"/>
              </a:spcBef>
            </a:pPr>
            <a:r>
              <a:rPr lang="en-US" b="1" smtClean="0"/>
              <a:t>The G2 identifies high value targets (HVTs) from his analysis of the enemy courses of action.  </a:t>
            </a:r>
          </a:p>
          <a:p>
            <a:pPr marL="0" lvl="1" eaLnBrk="1" hangingPunct="1">
              <a:spcBef>
                <a:spcPct val="0"/>
              </a:spcBef>
            </a:pPr>
            <a:endParaRPr lang="en-US" b="1" smtClean="0"/>
          </a:p>
          <a:p>
            <a:pPr marL="0" lvl="1" eaLnBrk="1" hangingPunct="1">
              <a:spcBef>
                <a:spcPct val="0"/>
              </a:spcBef>
            </a:pPr>
            <a:r>
              <a:rPr lang="en-US" b="1" smtClean="0"/>
              <a:t>Other staff members review their WFF assets and identify any that can assist in the detect, deliver, or assess functions.  </a:t>
            </a:r>
          </a:p>
          <a:p>
            <a:pPr marL="0" lvl="1" eaLnBrk="1" hangingPunct="1">
              <a:spcBef>
                <a:spcPct val="0"/>
              </a:spcBef>
            </a:pPr>
            <a:endParaRPr lang="en-US" b="1" smtClean="0"/>
          </a:p>
          <a:p>
            <a:pPr marL="0" lvl="1" eaLnBrk="1" hangingPunct="1">
              <a:spcBef>
                <a:spcPct val="0"/>
              </a:spcBef>
            </a:pPr>
            <a:r>
              <a:rPr lang="en-US" b="1" smtClean="0"/>
              <a:t>All this information helps to confirm, deny, or modify the commander’s visualization of the tactical situation.  </a:t>
            </a:r>
          </a:p>
        </p:txBody>
      </p:sp>
      <p:sp>
        <p:nvSpPr>
          <p:cNvPr id="14340" name="Slide Number Placeholder 3"/>
          <p:cNvSpPr>
            <a:spLocks noGrp="1"/>
          </p:cNvSpPr>
          <p:nvPr>
            <p:ph type="sldNum" sz="quarter" idx="4294967295"/>
          </p:nvPr>
        </p:nvSpPr>
        <p:spPr bwMode="auto">
          <a:xfrm>
            <a:off x="15875" y="6477000"/>
            <a:ext cx="420688" cy="365125"/>
          </a:xfrm>
          <a:prstGeom prst="rect">
            <a:avLst/>
          </a:prstGeom>
          <a:noFill/>
          <a:ln>
            <a:miter lim="800000"/>
            <a:headEnd/>
            <a:tailEnd/>
          </a:ln>
        </p:spPr>
        <p:txBody>
          <a:bodyPr/>
          <a:lstStyle/>
          <a:p>
            <a:fld id="{080381F1-DA4A-458E-9B70-44D016E5F950}" type="slidenum">
              <a:rPr lang="en-US" sz="1600"/>
              <a:pPr/>
              <a:t>12</a:t>
            </a:fld>
            <a:endParaRPr lang="en-US" sz="16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773113" y="3175"/>
            <a:ext cx="8229600" cy="8683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Commander’s Guidance</a:t>
            </a:r>
          </a:p>
        </p:txBody>
      </p:sp>
      <p:sp>
        <p:nvSpPr>
          <p:cNvPr id="15363" name="Content Placeholder 2"/>
          <p:cNvSpPr>
            <a:spLocks noGrp="1"/>
          </p:cNvSpPr>
          <p:nvPr>
            <p:ph idx="1"/>
          </p:nvPr>
        </p:nvSpPr>
        <p:spPr bwMode="auto">
          <a:xfrm>
            <a:off x="647700" y="842963"/>
            <a:ext cx="8496300" cy="5424487"/>
          </a:xfrm>
          <a:noFill/>
          <a:ln>
            <a:miter lim="800000"/>
            <a:headEnd/>
            <a:tailEnd/>
          </a:ln>
        </p:spPr>
        <p:txBody>
          <a:bodyPr vert="horz" wrap="square" lIns="91440" tIns="45720" rIns="91440" bIns="45720" numCol="1" anchor="t" anchorCtr="0" compatLnSpc="1">
            <a:prstTxWarp prst="textNoShape">
              <a:avLst/>
            </a:prstTxWarp>
          </a:bodyPr>
          <a:lstStyle/>
          <a:p>
            <a:pPr marL="0" eaLnBrk="1" hangingPunct="1">
              <a:spcBef>
                <a:spcPct val="0"/>
              </a:spcBef>
              <a:buFontTx/>
              <a:buNone/>
            </a:pPr>
            <a:r>
              <a:rPr lang="en-US" b="1" smtClean="0"/>
              <a:t>The commander provides the staff with an understanding of how he visualizes the situation and what he believes is the decisive point of the mission. </a:t>
            </a:r>
          </a:p>
          <a:p>
            <a:pPr marL="0" eaLnBrk="1" hangingPunct="1">
              <a:spcBef>
                <a:spcPct val="0"/>
              </a:spcBef>
              <a:buFontTx/>
              <a:buNone/>
            </a:pPr>
            <a:r>
              <a:rPr lang="en-US" b="1" smtClean="0"/>
              <a:t> </a:t>
            </a:r>
          </a:p>
          <a:p>
            <a:pPr marL="0" lvl="1" eaLnBrk="1" hangingPunct="1">
              <a:spcBef>
                <a:spcPct val="0"/>
              </a:spcBef>
            </a:pPr>
            <a:r>
              <a:rPr lang="en-US" b="1" smtClean="0"/>
              <a:t>Identifies high payoff targets (</a:t>
            </a:r>
            <a:r>
              <a:rPr lang="en-US" b="1" smtClean="0">
                <a:solidFill>
                  <a:srgbClr val="0000FF"/>
                </a:solidFill>
              </a:rPr>
              <a:t>HPT</a:t>
            </a:r>
            <a:r>
              <a:rPr lang="en-US" b="1" smtClean="0"/>
              <a:t>s) – those enemy targets he believes will contribute the most to the success of the mission if successfully attacked.  </a:t>
            </a:r>
          </a:p>
          <a:p>
            <a:pPr marL="0" lvl="1" eaLnBrk="1" hangingPunct="1">
              <a:spcBef>
                <a:spcPct val="0"/>
              </a:spcBef>
            </a:pPr>
            <a:endParaRPr lang="en-US" b="1" smtClean="0"/>
          </a:p>
          <a:p>
            <a:pPr marL="0" lvl="1" eaLnBrk="1" hangingPunct="1">
              <a:spcBef>
                <a:spcPct val="0"/>
              </a:spcBef>
            </a:pPr>
            <a:r>
              <a:rPr lang="en-US" b="1" smtClean="0"/>
              <a:t>Issues attack guidance specifying what </a:t>
            </a:r>
            <a:r>
              <a:rPr lang="en-US" b="1" smtClean="0">
                <a:solidFill>
                  <a:srgbClr val="0000FF"/>
                </a:solidFill>
              </a:rPr>
              <a:t>effects</a:t>
            </a:r>
            <a:r>
              <a:rPr lang="en-US" b="1" smtClean="0"/>
              <a:t> he wants to achieve on each HPT and what </a:t>
            </a:r>
            <a:r>
              <a:rPr lang="en-US" b="1" smtClean="0">
                <a:solidFill>
                  <a:srgbClr val="C00000"/>
                </a:solidFill>
              </a:rPr>
              <a:t>risk</a:t>
            </a:r>
            <a:r>
              <a:rPr lang="en-US" b="1" smtClean="0"/>
              <a:t> he’ll accept.  This focuses the staff during COA development.  </a:t>
            </a:r>
          </a:p>
          <a:p>
            <a:pPr marL="0" eaLnBrk="1" hangingPunct="1">
              <a:spcBef>
                <a:spcPct val="0"/>
              </a:spcBef>
              <a:buFontTx/>
              <a:buNone/>
            </a:pPr>
            <a:endParaRPr lang="en-US" b="1" smtClean="0"/>
          </a:p>
        </p:txBody>
      </p:sp>
      <p:sp>
        <p:nvSpPr>
          <p:cNvPr id="15364" name="Slide Number Placeholder 3"/>
          <p:cNvSpPr>
            <a:spLocks noGrp="1"/>
          </p:cNvSpPr>
          <p:nvPr>
            <p:ph type="sldNum" sz="quarter" idx="4294967295"/>
          </p:nvPr>
        </p:nvSpPr>
        <p:spPr bwMode="auto">
          <a:xfrm>
            <a:off x="15875" y="6477000"/>
            <a:ext cx="420688" cy="365125"/>
          </a:xfrm>
          <a:prstGeom prst="rect">
            <a:avLst/>
          </a:prstGeom>
          <a:noFill/>
          <a:ln>
            <a:miter lim="800000"/>
            <a:headEnd/>
            <a:tailEnd/>
          </a:ln>
        </p:spPr>
        <p:txBody>
          <a:bodyPr/>
          <a:lstStyle/>
          <a:p>
            <a:fld id="{7258E07F-198C-4A01-83F6-76CD9D487751}" type="slidenum">
              <a:rPr lang="en-US" sz="1600"/>
              <a:pPr/>
              <a:t>13</a:t>
            </a:fld>
            <a:endParaRPr lang="en-US" sz="16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776288" y="7938"/>
            <a:ext cx="8229600" cy="8683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MDMP and Targeting Process</a:t>
            </a:r>
          </a:p>
        </p:txBody>
      </p:sp>
      <p:sp>
        <p:nvSpPr>
          <p:cNvPr id="16387" name="Content Placeholder 2"/>
          <p:cNvSpPr>
            <a:spLocks noGrp="1"/>
          </p:cNvSpPr>
          <p:nvPr>
            <p:ph idx="1"/>
          </p:nvPr>
        </p:nvSpPr>
        <p:spPr bwMode="auto">
          <a:xfrm>
            <a:off x="141288" y="1143000"/>
            <a:ext cx="1447800" cy="16383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spcBef>
                <a:spcPct val="0"/>
              </a:spcBef>
              <a:buFontTx/>
              <a:buNone/>
            </a:pPr>
            <a:r>
              <a:rPr lang="en-US" sz="1400" smtClean="0"/>
              <a:t> Though the chart only lists FS and IO, the process is the same when considering Army Aviation.</a:t>
            </a:r>
          </a:p>
        </p:txBody>
      </p:sp>
      <p:pic>
        <p:nvPicPr>
          <p:cNvPr id="16388" name="Picture 2"/>
          <p:cNvPicPr>
            <a:picLocks noChangeAspect="1" noChangeArrowheads="1"/>
          </p:cNvPicPr>
          <p:nvPr/>
        </p:nvPicPr>
        <p:blipFill>
          <a:blip r:embed="rId3" cstate="print"/>
          <a:srcRect l="1125" t="3960"/>
          <a:stretch>
            <a:fillRect/>
          </a:stretch>
        </p:blipFill>
        <p:spPr bwMode="auto">
          <a:xfrm>
            <a:off x="1544638" y="1066800"/>
            <a:ext cx="6705600" cy="5543550"/>
          </a:xfrm>
          <a:prstGeom prst="rect">
            <a:avLst/>
          </a:prstGeom>
          <a:noFill/>
          <a:ln w="9525">
            <a:noFill/>
            <a:miter lim="800000"/>
            <a:headEnd/>
            <a:tailEnd/>
          </a:ln>
        </p:spPr>
      </p:pic>
      <p:sp>
        <p:nvSpPr>
          <p:cNvPr id="16389" name="TextBox 4"/>
          <p:cNvSpPr txBox="1">
            <a:spLocks noChangeArrowheads="1"/>
          </p:cNvSpPr>
          <p:nvPr/>
        </p:nvSpPr>
        <p:spPr bwMode="auto">
          <a:xfrm>
            <a:off x="5562600" y="6553200"/>
            <a:ext cx="3386138" cy="276225"/>
          </a:xfrm>
          <a:prstGeom prst="rect">
            <a:avLst/>
          </a:prstGeom>
          <a:noFill/>
          <a:ln w="9525">
            <a:noFill/>
            <a:miter lim="800000"/>
            <a:headEnd/>
            <a:tailEnd/>
          </a:ln>
        </p:spPr>
        <p:txBody>
          <a:bodyPr wrap="none">
            <a:spAutoFit/>
          </a:bodyPr>
          <a:lstStyle/>
          <a:p>
            <a:r>
              <a:rPr lang="en-US" sz="1200"/>
              <a:t>FM 3-09.42 (Initial Draft) 27 June 2005, pg 6-2 </a:t>
            </a:r>
          </a:p>
        </p:txBody>
      </p:sp>
      <p:pic>
        <p:nvPicPr>
          <p:cNvPr id="16390" name="Picture 5" descr="Kk%2520key"/>
          <p:cNvPicPr>
            <a:picLocks noChangeAspect="1" noChangeArrowheads="1"/>
          </p:cNvPicPr>
          <p:nvPr/>
        </p:nvPicPr>
        <p:blipFill>
          <a:blip r:embed="rId4" cstate="print"/>
          <a:srcRect l="-5000" t="46967"/>
          <a:stretch>
            <a:fillRect/>
          </a:stretch>
        </p:blipFill>
        <p:spPr bwMode="auto">
          <a:xfrm>
            <a:off x="152400" y="76200"/>
            <a:ext cx="1143000" cy="614363"/>
          </a:xfrm>
          <a:prstGeom prst="rect">
            <a:avLst/>
          </a:prstGeom>
          <a:noFill/>
          <a:ln w="9525">
            <a:noFill/>
            <a:miter lim="800000"/>
            <a:headEnd/>
            <a:tailEnd/>
          </a:ln>
        </p:spPr>
      </p:pic>
      <p:sp>
        <p:nvSpPr>
          <p:cNvPr id="10" name="Rectangle 9"/>
          <p:cNvSpPr/>
          <p:nvPr/>
        </p:nvSpPr>
        <p:spPr>
          <a:xfrm>
            <a:off x="4708525" y="2301875"/>
            <a:ext cx="35814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8" name="12-Point Star 7"/>
          <p:cNvSpPr/>
          <p:nvPr/>
        </p:nvSpPr>
        <p:spPr>
          <a:xfrm>
            <a:off x="7300913" y="1773238"/>
            <a:ext cx="2078037" cy="1371600"/>
          </a:xfrm>
          <a:prstGeom prst="star12">
            <a:avLst/>
          </a:prstGeom>
          <a:solidFill>
            <a:srgbClr val="FFFF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lnSpc>
                <a:spcPts val="2000"/>
              </a:lnSpc>
              <a:defRPr/>
            </a:pPr>
            <a:r>
              <a:rPr lang="en-US" sz="1600" b="1" dirty="0">
                <a:solidFill>
                  <a:srgbClr val="CC3300"/>
                </a:solidFill>
              </a:rPr>
              <a:t>Risk </a:t>
            </a:r>
          </a:p>
          <a:p>
            <a:pPr algn="ctr">
              <a:lnSpc>
                <a:spcPts val="2000"/>
              </a:lnSpc>
              <a:defRPr/>
            </a:pPr>
            <a:r>
              <a:rPr lang="en-US" sz="1600" b="1" dirty="0">
                <a:solidFill>
                  <a:srgbClr val="CC3300"/>
                </a:solidFill>
              </a:rPr>
              <a:t>Management</a:t>
            </a:r>
          </a:p>
        </p:txBody>
      </p:sp>
      <p:sp>
        <p:nvSpPr>
          <p:cNvPr id="16393" name="Slide Number Placeholder 8"/>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0CE0F414-0615-453A-BB23-17CE624D8579}" type="slidenum">
              <a:rPr lang="en-US" sz="1600"/>
              <a:pPr/>
              <a:t>14</a:t>
            </a:fld>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1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776288" y="7938"/>
            <a:ext cx="8229600" cy="8683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Course of Action Development</a:t>
            </a:r>
          </a:p>
        </p:txBody>
      </p:sp>
      <p:sp>
        <p:nvSpPr>
          <p:cNvPr id="17411" name="Content Placeholder 2"/>
          <p:cNvSpPr>
            <a:spLocks noGrp="1"/>
          </p:cNvSpPr>
          <p:nvPr>
            <p:ph idx="1"/>
          </p:nvPr>
        </p:nvSpPr>
        <p:spPr bwMode="auto">
          <a:xfrm>
            <a:off x="757238" y="1447800"/>
            <a:ext cx="8229600" cy="4906963"/>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spcBef>
                <a:spcPct val="0"/>
              </a:spcBef>
              <a:buFontTx/>
              <a:buNone/>
            </a:pPr>
            <a:r>
              <a:rPr lang="en-US" b="1" smtClean="0"/>
              <a:t>During COA development the staff can recommend to add, delete, or modify the HPTs and attack guidance the Cdr has given.  Within each COA, </a:t>
            </a:r>
            <a:r>
              <a:rPr lang="en-US" b="1" smtClean="0">
                <a:solidFill>
                  <a:srgbClr val="0000FF"/>
                </a:solidFill>
              </a:rPr>
              <a:t>forces are arrayed and assigned mission type orders </a:t>
            </a:r>
            <a:r>
              <a:rPr lang="en-US" b="1" smtClean="0"/>
              <a:t>(task and purpose) to </a:t>
            </a:r>
            <a:r>
              <a:rPr lang="en-US" b="1" smtClean="0">
                <a:solidFill>
                  <a:srgbClr val="0000FF"/>
                </a:solidFill>
              </a:rPr>
              <a:t>acquire, attack, and assess </a:t>
            </a:r>
            <a:r>
              <a:rPr lang="en-US" b="1" smtClean="0"/>
              <a:t>these HPTs to meet the Cdr’s guidance.  </a:t>
            </a:r>
          </a:p>
          <a:p>
            <a:pPr marL="0" indent="0" eaLnBrk="1" hangingPunct="1">
              <a:spcBef>
                <a:spcPct val="0"/>
              </a:spcBef>
            </a:pPr>
            <a:endParaRPr lang="en-US" b="1" smtClean="0"/>
          </a:p>
        </p:txBody>
      </p:sp>
      <p:sp>
        <p:nvSpPr>
          <p:cNvPr id="17412" name="Slide Number Placeholder 3"/>
          <p:cNvSpPr>
            <a:spLocks noGrp="1"/>
          </p:cNvSpPr>
          <p:nvPr>
            <p:ph type="sldNum" sz="quarter" idx="4294967295"/>
          </p:nvPr>
        </p:nvSpPr>
        <p:spPr bwMode="auto">
          <a:xfrm>
            <a:off x="15875" y="6477000"/>
            <a:ext cx="420688" cy="365125"/>
          </a:xfrm>
          <a:prstGeom prst="rect">
            <a:avLst/>
          </a:prstGeom>
          <a:noFill/>
          <a:ln>
            <a:miter lim="800000"/>
            <a:headEnd/>
            <a:tailEnd/>
          </a:ln>
        </p:spPr>
        <p:txBody>
          <a:bodyPr/>
          <a:lstStyle/>
          <a:p>
            <a:fld id="{68E45040-FFFA-4C83-92C3-A39E86FCE2C0}" type="slidenum">
              <a:rPr lang="en-US" sz="1600"/>
              <a:pPr/>
              <a:t>15</a:t>
            </a:fld>
            <a:endParaRPr lang="en-US" sz="16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776288" y="7938"/>
            <a:ext cx="8229600" cy="8683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MDMP and Targeting Process</a:t>
            </a:r>
          </a:p>
        </p:txBody>
      </p:sp>
      <p:pic>
        <p:nvPicPr>
          <p:cNvPr id="18435" name="Picture 2"/>
          <p:cNvPicPr>
            <a:picLocks noChangeAspect="1" noChangeArrowheads="1"/>
          </p:cNvPicPr>
          <p:nvPr/>
        </p:nvPicPr>
        <p:blipFill>
          <a:blip r:embed="rId3" cstate="print"/>
          <a:srcRect l="1125" t="3960"/>
          <a:stretch>
            <a:fillRect/>
          </a:stretch>
        </p:blipFill>
        <p:spPr bwMode="auto">
          <a:xfrm>
            <a:off x="1603375" y="1066800"/>
            <a:ext cx="6705600" cy="5543550"/>
          </a:xfrm>
          <a:prstGeom prst="rect">
            <a:avLst/>
          </a:prstGeom>
          <a:noFill/>
          <a:ln w="9525">
            <a:noFill/>
            <a:miter lim="800000"/>
            <a:headEnd/>
            <a:tailEnd/>
          </a:ln>
        </p:spPr>
      </p:pic>
      <p:sp>
        <p:nvSpPr>
          <p:cNvPr id="18436" name="TextBox 4"/>
          <p:cNvSpPr txBox="1">
            <a:spLocks noChangeArrowheads="1"/>
          </p:cNvSpPr>
          <p:nvPr/>
        </p:nvSpPr>
        <p:spPr bwMode="auto">
          <a:xfrm>
            <a:off x="5257800" y="6553200"/>
            <a:ext cx="3386138" cy="276225"/>
          </a:xfrm>
          <a:prstGeom prst="rect">
            <a:avLst/>
          </a:prstGeom>
          <a:noFill/>
          <a:ln w="9525">
            <a:noFill/>
            <a:miter lim="800000"/>
            <a:headEnd/>
            <a:tailEnd/>
          </a:ln>
        </p:spPr>
        <p:txBody>
          <a:bodyPr wrap="none">
            <a:spAutoFit/>
          </a:bodyPr>
          <a:lstStyle/>
          <a:p>
            <a:r>
              <a:rPr lang="en-US" sz="1200"/>
              <a:t>FM 3-09.42 (Initial Draft) 27 June 2005, pg 6-2 </a:t>
            </a:r>
          </a:p>
        </p:txBody>
      </p:sp>
      <p:pic>
        <p:nvPicPr>
          <p:cNvPr id="18437" name="Picture 5" descr="Kk%2520key"/>
          <p:cNvPicPr>
            <a:picLocks noChangeAspect="1" noChangeArrowheads="1"/>
          </p:cNvPicPr>
          <p:nvPr/>
        </p:nvPicPr>
        <p:blipFill>
          <a:blip r:embed="rId4" cstate="print"/>
          <a:srcRect l="-5000" t="46967"/>
          <a:stretch>
            <a:fillRect/>
          </a:stretch>
        </p:blipFill>
        <p:spPr bwMode="auto">
          <a:xfrm>
            <a:off x="152400" y="76200"/>
            <a:ext cx="1143000" cy="614363"/>
          </a:xfrm>
          <a:prstGeom prst="rect">
            <a:avLst/>
          </a:prstGeom>
          <a:noFill/>
          <a:ln w="9525">
            <a:noFill/>
            <a:miter lim="800000"/>
            <a:headEnd/>
            <a:tailEnd/>
          </a:ln>
        </p:spPr>
      </p:pic>
      <p:sp>
        <p:nvSpPr>
          <p:cNvPr id="10" name="Rectangle 9"/>
          <p:cNvSpPr/>
          <p:nvPr/>
        </p:nvSpPr>
        <p:spPr>
          <a:xfrm>
            <a:off x="4829175" y="2800350"/>
            <a:ext cx="3352800" cy="10302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9" name="12-Point Star 8"/>
          <p:cNvSpPr/>
          <p:nvPr/>
        </p:nvSpPr>
        <p:spPr>
          <a:xfrm>
            <a:off x="6969125" y="2660650"/>
            <a:ext cx="2078038" cy="1371600"/>
          </a:xfrm>
          <a:prstGeom prst="star12">
            <a:avLst/>
          </a:prstGeom>
          <a:solidFill>
            <a:srgbClr val="FFFF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lnSpc>
                <a:spcPts val="2000"/>
              </a:lnSpc>
              <a:defRPr/>
            </a:pPr>
            <a:r>
              <a:rPr lang="en-US" sz="1800" b="1" dirty="0">
                <a:solidFill>
                  <a:srgbClr val="CC3300"/>
                </a:solidFill>
              </a:rPr>
              <a:t>Risk </a:t>
            </a:r>
          </a:p>
          <a:p>
            <a:pPr algn="ctr">
              <a:lnSpc>
                <a:spcPts val="2000"/>
              </a:lnSpc>
              <a:defRPr/>
            </a:pPr>
            <a:r>
              <a:rPr lang="en-US" sz="1800" b="1" dirty="0">
                <a:solidFill>
                  <a:srgbClr val="CC3300"/>
                </a:solidFill>
              </a:rPr>
              <a:t>Management</a:t>
            </a:r>
          </a:p>
        </p:txBody>
      </p:sp>
      <p:sp>
        <p:nvSpPr>
          <p:cNvPr id="18440" name="Slide Number Placeholder 10"/>
          <p:cNvSpPr>
            <a:spLocks noGrp="1"/>
          </p:cNvSpPr>
          <p:nvPr>
            <p:ph type="sldNum" sz="quarter" idx="4294967295"/>
          </p:nvPr>
        </p:nvSpPr>
        <p:spPr bwMode="auto">
          <a:xfrm>
            <a:off x="0" y="6477000"/>
            <a:ext cx="420688" cy="365125"/>
          </a:xfrm>
          <a:prstGeom prst="rect">
            <a:avLst/>
          </a:prstGeom>
          <a:noFill/>
          <a:ln>
            <a:miter lim="800000"/>
            <a:headEnd/>
            <a:tailEnd/>
          </a:ln>
        </p:spPr>
        <p:txBody>
          <a:bodyPr/>
          <a:lstStyle/>
          <a:p>
            <a:fld id="{18548FCA-36DB-495B-9789-E2F15E0BF176}" type="slidenum">
              <a:rPr lang="en-US" sz="1600"/>
              <a:pPr/>
              <a:t>16</a:t>
            </a:fld>
            <a:endParaRPr lang="en-US" sz="1600"/>
          </a:p>
        </p:txBody>
      </p:sp>
      <p:sp>
        <p:nvSpPr>
          <p:cNvPr id="18441" name="Content Placeholder 2"/>
          <p:cNvSpPr>
            <a:spLocks noGrp="1"/>
          </p:cNvSpPr>
          <p:nvPr>
            <p:ph idx="1"/>
          </p:nvPr>
        </p:nvSpPr>
        <p:spPr bwMode="auto">
          <a:xfrm>
            <a:off x="141288" y="1143000"/>
            <a:ext cx="1447800" cy="16383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spcBef>
                <a:spcPct val="0"/>
              </a:spcBef>
              <a:buFontTx/>
              <a:buNone/>
            </a:pPr>
            <a:r>
              <a:rPr lang="en-US" sz="1400" smtClean="0"/>
              <a:t> Though the chart only lists FS and IO, the process is the same when considering Army Aviation.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1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776288" y="7938"/>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Targeting Output</a:t>
            </a:r>
          </a:p>
        </p:txBody>
      </p:sp>
      <p:sp>
        <p:nvSpPr>
          <p:cNvPr id="19459" name="Content Placeholder 2"/>
          <p:cNvSpPr>
            <a:spLocks noGrp="1"/>
          </p:cNvSpPr>
          <p:nvPr>
            <p:ph idx="1"/>
          </p:nvPr>
        </p:nvSpPr>
        <p:spPr bwMode="auto">
          <a:xfrm>
            <a:off x="725488" y="879475"/>
            <a:ext cx="8229600" cy="48768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spcBef>
                <a:spcPct val="0"/>
              </a:spcBef>
            </a:pPr>
            <a:r>
              <a:rPr lang="en-US" b="1" smtClean="0">
                <a:solidFill>
                  <a:srgbClr val="0000FF"/>
                </a:solidFill>
              </a:rPr>
              <a:t> High-Payoff Target List </a:t>
            </a:r>
            <a:r>
              <a:rPr lang="en-US" smtClean="0"/>
              <a:t>(</a:t>
            </a:r>
            <a:r>
              <a:rPr lang="en-US" smtClean="0">
                <a:hlinkClick r:id="rId2" action="ppaction://hlinksldjump"/>
              </a:rPr>
              <a:t>HPTL</a:t>
            </a:r>
            <a:r>
              <a:rPr lang="en-US" smtClean="0"/>
              <a:t>) - targets whose loss to the enemy will contribute to the success of the friendly COA.</a:t>
            </a:r>
          </a:p>
          <a:p>
            <a:pPr marL="0" indent="0" eaLnBrk="1" hangingPunct="1">
              <a:spcBef>
                <a:spcPct val="0"/>
              </a:spcBef>
            </a:pPr>
            <a:endParaRPr lang="en-US" smtClean="0"/>
          </a:p>
          <a:p>
            <a:pPr marL="0" indent="0" eaLnBrk="1" hangingPunct="1">
              <a:spcBef>
                <a:spcPct val="0"/>
              </a:spcBef>
            </a:pPr>
            <a:r>
              <a:rPr lang="en-US" b="1" smtClean="0">
                <a:solidFill>
                  <a:srgbClr val="0000FF"/>
                </a:solidFill>
              </a:rPr>
              <a:t> Attack Guidance Matrix </a:t>
            </a:r>
            <a:r>
              <a:rPr lang="en-US" smtClean="0"/>
              <a:t>(</a:t>
            </a:r>
            <a:r>
              <a:rPr lang="en-US" smtClean="0">
                <a:hlinkClick r:id="rId3" action="ppaction://hlinksldjump"/>
              </a:rPr>
              <a:t>AGM</a:t>
            </a:r>
            <a:r>
              <a:rPr lang="en-US" smtClean="0"/>
              <a:t>) - which targets will be attacked, how, when, and the desired effect.</a:t>
            </a:r>
          </a:p>
          <a:p>
            <a:pPr marL="0" indent="0" eaLnBrk="1" hangingPunct="1">
              <a:spcBef>
                <a:spcPct val="0"/>
              </a:spcBef>
            </a:pPr>
            <a:endParaRPr lang="en-US" smtClean="0"/>
          </a:p>
          <a:p>
            <a:pPr marL="0" indent="0" eaLnBrk="1" hangingPunct="1">
              <a:spcBef>
                <a:spcPct val="0"/>
              </a:spcBef>
            </a:pPr>
            <a:r>
              <a:rPr lang="en-US" b="1" smtClean="0">
                <a:solidFill>
                  <a:srgbClr val="0000FF"/>
                </a:solidFill>
              </a:rPr>
              <a:t> Target Selection Standards </a:t>
            </a:r>
            <a:r>
              <a:rPr lang="en-US" smtClean="0"/>
              <a:t>(</a:t>
            </a:r>
            <a:r>
              <a:rPr lang="en-US" smtClean="0">
                <a:hlinkClick r:id="rId4" action="ppaction://hlinksldjump"/>
              </a:rPr>
              <a:t>TSS</a:t>
            </a:r>
            <a:r>
              <a:rPr lang="en-US" smtClean="0"/>
              <a:t>) - standards (accuracy, other specific criteria) that must be met before targets can be attacked.</a:t>
            </a:r>
          </a:p>
          <a:p>
            <a:pPr marL="0" indent="0" eaLnBrk="1" hangingPunct="1">
              <a:spcBef>
                <a:spcPct val="0"/>
              </a:spcBef>
            </a:pPr>
            <a:endParaRPr lang="en-US" smtClean="0"/>
          </a:p>
          <a:p>
            <a:pPr marL="0" indent="0" eaLnBrk="1" hangingPunct="1">
              <a:spcBef>
                <a:spcPct val="0"/>
              </a:spcBef>
            </a:pPr>
            <a:r>
              <a:rPr lang="en-US" b="1" smtClean="0">
                <a:solidFill>
                  <a:srgbClr val="0000FF"/>
                </a:solidFill>
              </a:rPr>
              <a:t> Requirements for BDA</a:t>
            </a:r>
            <a:r>
              <a:rPr lang="en-US" smtClean="0"/>
              <a:t>.</a:t>
            </a:r>
          </a:p>
          <a:p>
            <a:pPr marL="0" indent="0" eaLnBrk="1" hangingPunct="1">
              <a:spcBef>
                <a:spcPct val="0"/>
              </a:spcBef>
            </a:pPr>
            <a:endParaRPr lang="en-US" smtClean="0"/>
          </a:p>
        </p:txBody>
      </p:sp>
      <p:sp>
        <p:nvSpPr>
          <p:cNvPr id="19460" name="Slide Number Placeholder 3"/>
          <p:cNvSpPr>
            <a:spLocks noGrp="1"/>
          </p:cNvSpPr>
          <p:nvPr>
            <p:ph type="sldNum" sz="quarter" idx="4294967295"/>
          </p:nvPr>
        </p:nvSpPr>
        <p:spPr bwMode="auto">
          <a:xfrm>
            <a:off x="15875" y="6477000"/>
            <a:ext cx="420688" cy="365125"/>
          </a:xfrm>
          <a:prstGeom prst="rect">
            <a:avLst/>
          </a:prstGeom>
          <a:noFill/>
          <a:ln>
            <a:miter lim="800000"/>
            <a:headEnd/>
            <a:tailEnd/>
          </a:ln>
        </p:spPr>
        <p:txBody>
          <a:bodyPr/>
          <a:lstStyle/>
          <a:p>
            <a:fld id="{789DD407-AA5A-4109-A2E1-5166A4EFFC70}" type="slidenum">
              <a:rPr lang="en-US" sz="1600"/>
              <a:pPr/>
              <a:t>17</a:t>
            </a:fld>
            <a:endParaRPr lang="en-US" sz="16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773113" y="6350"/>
            <a:ext cx="8229600" cy="7921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COA Analysis</a:t>
            </a:r>
          </a:p>
        </p:txBody>
      </p:sp>
      <p:sp>
        <p:nvSpPr>
          <p:cNvPr id="20483" name="Content Placeholder 2"/>
          <p:cNvSpPr>
            <a:spLocks noGrp="1"/>
          </p:cNvSpPr>
          <p:nvPr>
            <p:ph idx="1"/>
          </p:nvPr>
        </p:nvSpPr>
        <p:spPr bwMode="auto">
          <a:xfrm>
            <a:off x="649288" y="927100"/>
            <a:ext cx="8382000" cy="5638800"/>
          </a:xfrm>
          <a:noFill/>
          <a:ln>
            <a:miter lim="800000"/>
            <a:headEnd/>
            <a:tailEnd/>
          </a:ln>
        </p:spPr>
        <p:txBody>
          <a:bodyPr vert="horz" wrap="square" lIns="91440" tIns="45720" rIns="91440" bIns="45720" numCol="1" anchor="t" anchorCtr="0" compatLnSpc="1">
            <a:prstTxWarp prst="textNoShape">
              <a:avLst/>
            </a:prstTxWarp>
          </a:bodyPr>
          <a:lstStyle/>
          <a:p>
            <a:pPr marL="0" eaLnBrk="1" hangingPunct="1">
              <a:spcBef>
                <a:spcPct val="0"/>
              </a:spcBef>
              <a:buFontTx/>
              <a:buNone/>
            </a:pPr>
            <a:r>
              <a:rPr lang="en-US" smtClean="0"/>
              <a:t>Wargame the COA(s) to ensure all WFF elements are fully integrated and synchronized.  </a:t>
            </a:r>
          </a:p>
          <a:p>
            <a:pPr marL="0" eaLnBrk="1" hangingPunct="1">
              <a:spcBef>
                <a:spcPct val="0"/>
              </a:spcBef>
              <a:buFontTx/>
              <a:buNone/>
            </a:pPr>
            <a:endParaRPr lang="en-US" smtClean="0"/>
          </a:p>
          <a:p>
            <a:pPr marL="0" lvl="1" eaLnBrk="1" hangingPunct="1">
              <a:spcBef>
                <a:spcPct val="0"/>
              </a:spcBef>
            </a:pPr>
            <a:r>
              <a:rPr lang="en-US" sz="2400" smtClean="0"/>
              <a:t>Prioritize the HPTs (</a:t>
            </a:r>
            <a:r>
              <a:rPr lang="en-US" sz="2400" b="1" smtClean="0">
                <a:solidFill>
                  <a:srgbClr val="0000FF"/>
                </a:solidFill>
              </a:rPr>
              <a:t>this becomes the basis for the G2’s collection plan</a:t>
            </a:r>
            <a:r>
              <a:rPr lang="en-US" sz="2400" smtClean="0"/>
              <a:t>), and which systems to use to achieve the desired effects on each HPT. </a:t>
            </a:r>
          </a:p>
          <a:p>
            <a:pPr marL="0" lvl="1" eaLnBrk="1" hangingPunct="1">
              <a:spcBef>
                <a:spcPct val="0"/>
              </a:spcBef>
              <a:buFontTx/>
              <a:buNone/>
            </a:pPr>
            <a:r>
              <a:rPr lang="en-US" sz="2400" smtClean="0"/>
              <a:t> </a:t>
            </a:r>
          </a:p>
          <a:p>
            <a:pPr marL="0" lvl="1" eaLnBrk="1" hangingPunct="1">
              <a:spcBef>
                <a:spcPct val="0"/>
              </a:spcBef>
            </a:pPr>
            <a:r>
              <a:rPr lang="en-US" sz="2400" smtClean="0"/>
              <a:t>Determine target selection standards, which identify the </a:t>
            </a:r>
            <a:r>
              <a:rPr lang="en-US" sz="2400" b="1" smtClean="0">
                <a:solidFill>
                  <a:srgbClr val="0000FF"/>
                </a:solidFill>
              </a:rPr>
              <a:t>time, accuracy, and observer requirements necessary to launch attacks </a:t>
            </a:r>
            <a:r>
              <a:rPr lang="en-US" sz="2400" smtClean="0"/>
              <a:t>on HPTs.  </a:t>
            </a:r>
          </a:p>
          <a:p>
            <a:pPr marL="0" lvl="1" eaLnBrk="1" hangingPunct="1">
              <a:spcBef>
                <a:spcPct val="0"/>
              </a:spcBef>
            </a:pPr>
            <a:endParaRPr lang="en-US" sz="2400" smtClean="0"/>
          </a:p>
          <a:p>
            <a:pPr marL="0" lvl="1" eaLnBrk="1" hangingPunct="1">
              <a:spcBef>
                <a:spcPct val="0"/>
              </a:spcBef>
            </a:pPr>
            <a:r>
              <a:rPr lang="en-US" sz="2400" smtClean="0"/>
              <a:t>Identify all requirements to </a:t>
            </a:r>
            <a:r>
              <a:rPr lang="en-US" sz="2400" b="1" smtClean="0">
                <a:solidFill>
                  <a:srgbClr val="0000FF"/>
                </a:solidFill>
              </a:rPr>
              <a:t>assess</a:t>
            </a:r>
            <a:r>
              <a:rPr lang="en-US" sz="2400" smtClean="0"/>
              <a:t> the results of each attack.  The results of the wargaming are reflected in the targeting </a:t>
            </a:r>
            <a:r>
              <a:rPr lang="en-US" sz="2400" smtClean="0">
                <a:hlinkClick r:id="rId2" action="ppaction://hlinksldjump"/>
              </a:rPr>
              <a:t>synchronization matrix</a:t>
            </a:r>
            <a:r>
              <a:rPr lang="en-US" sz="2400" smtClean="0"/>
              <a:t>. </a:t>
            </a:r>
          </a:p>
        </p:txBody>
      </p:sp>
      <p:sp>
        <p:nvSpPr>
          <p:cNvPr id="20484" name="Slide Number Placeholder 3"/>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E272A71F-BC9A-4D65-BA10-C6B03898D37B}" type="slidenum">
              <a:rPr lang="en-US" sz="1600"/>
              <a:pPr/>
              <a:t>18</a:t>
            </a:fld>
            <a:endParaRPr lang="en-US" sz="16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762000" y="7938"/>
            <a:ext cx="8229600" cy="8683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MDMP and Targeting Process</a:t>
            </a:r>
          </a:p>
        </p:txBody>
      </p:sp>
      <p:pic>
        <p:nvPicPr>
          <p:cNvPr id="21507" name="Picture 2"/>
          <p:cNvPicPr>
            <a:picLocks noChangeAspect="1" noChangeArrowheads="1"/>
          </p:cNvPicPr>
          <p:nvPr/>
        </p:nvPicPr>
        <p:blipFill>
          <a:blip r:embed="rId3" cstate="print"/>
          <a:srcRect l="1125" t="3960"/>
          <a:stretch>
            <a:fillRect/>
          </a:stretch>
        </p:blipFill>
        <p:spPr bwMode="auto">
          <a:xfrm>
            <a:off x="1581150" y="1066800"/>
            <a:ext cx="6705600" cy="5543550"/>
          </a:xfrm>
          <a:prstGeom prst="rect">
            <a:avLst/>
          </a:prstGeom>
          <a:noFill/>
          <a:ln w="9525">
            <a:noFill/>
            <a:miter lim="800000"/>
            <a:headEnd/>
            <a:tailEnd/>
          </a:ln>
        </p:spPr>
      </p:pic>
      <p:sp>
        <p:nvSpPr>
          <p:cNvPr id="21508" name="TextBox 4"/>
          <p:cNvSpPr txBox="1">
            <a:spLocks noChangeArrowheads="1"/>
          </p:cNvSpPr>
          <p:nvPr/>
        </p:nvSpPr>
        <p:spPr bwMode="auto">
          <a:xfrm>
            <a:off x="5772150" y="6553200"/>
            <a:ext cx="3386138" cy="276225"/>
          </a:xfrm>
          <a:prstGeom prst="rect">
            <a:avLst/>
          </a:prstGeom>
          <a:noFill/>
          <a:ln w="9525">
            <a:noFill/>
            <a:miter lim="800000"/>
            <a:headEnd/>
            <a:tailEnd/>
          </a:ln>
        </p:spPr>
        <p:txBody>
          <a:bodyPr wrap="none">
            <a:spAutoFit/>
          </a:bodyPr>
          <a:lstStyle/>
          <a:p>
            <a:r>
              <a:rPr lang="en-US" sz="1200"/>
              <a:t>FM 3-09.42 (Initial Draft) 27 June 2005, pg 6-2 </a:t>
            </a:r>
          </a:p>
        </p:txBody>
      </p:sp>
      <p:pic>
        <p:nvPicPr>
          <p:cNvPr id="21509" name="Picture 5" descr="Kk%2520key"/>
          <p:cNvPicPr>
            <a:picLocks noChangeAspect="1" noChangeArrowheads="1"/>
          </p:cNvPicPr>
          <p:nvPr/>
        </p:nvPicPr>
        <p:blipFill>
          <a:blip r:embed="rId4" cstate="print"/>
          <a:srcRect l="-5000" t="46967"/>
          <a:stretch>
            <a:fillRect/>
          </a:stretch>
        </p:blipFill>
        <p:spPr bwMode="auto">
          <a:xfrm>
            <a:off x="152400" y="76200"/>
            <a:ext cx="1143000" cy="614363"/>
          </a:xfrm>
          <a:prstGeom prst="rect">
            <a:avLst/>
          </a:prstGeom>
          <a:noFill/>
          <a:ln w="9525">
            <a:noFill/>
            <a:miter lim="800000"/>
            <a:headEnd/>
            <a:tailEnd/>
          </a:ln>
        </p:spPr>
      </p:pic>
      <p:sp>
        <p:nvSpPr>
          <p:cNvPr id="10" name="Rectangle 9"/>
          <p:cNvSpPr/>
          <p:nvPr/>
        </p:nvSpPr>
        <p:spPr>
          <a:xfrm>
            <a:off x="4781550" y="4514850"/>
            <a:ext cx="3467100" cy="1295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9" name="12-Point Star 8"/>
          <p:cNvSpPr/>
          <p:nvPr/>
        </p:nvSpPr>
        <p:spPr>
          <a:xfrm>
            <a:off x="7551738" y="4252913"/>
            <a:ext cx="2079625" cy="1371600"/>
          </a:xfrm>
          <a:prstGeom prst="star12">
            <a:avLst/>
          </a:prstGeom>
          <a:solidFill>
            <a:srgbClr val="FFFF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lnSpc>
                <a:spcPts val="2000"/>
              </a:lnSpc>
              <a:defRPr/>
            </a:pPr>
            <a:r>
              <a:rPr lang="en-US" sz="2400" b="1" dirty="0">
                <a:solidFill>
                  <a:srgbClr val="CC3300"/>
                </a:solidFill>
              </a:rPr>
              <a:t>Risk </a:t>
            </a:r>
          </a:p>
          <a:p>
            <a:pPr algn="ctr">
              <a:lnSpc>
                <a:spcPts val="2000"/>
              </a:lnSpc>
              <a:defRPr/>
            </a:pPr>
            <a:r>
              <a:rPr lang="en-US" sz="2100" b="1" dirty="0">
                <a:solidFill>
                  <a:srgbClr val="CC3300"/>
                </a:solidFill>
              </a:rPr>
              <a:t>Management</a:t>
            </a:r>
          </a:p>
        </p:txBody>
      </p:sp>
      <p:sp>
        <p:nvSpPr>
          <p:cNvPr id="21512" name="Slide Number Placeholder 10"/>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C07F30F4-55B3-4C62-88CA-1D43B3C7AC67}" type="slidenum">
              <a:rPr lang="en-US" sz="1600"/>
              <a:pPr/>
              <a:t>19</a:t>
            </a:fld>
            <a:endParaRPr lang="en-US" sz="1600"/>
          </a:p>
        </p:txBody>
      </p:sp>
      <p:sp>
        <p:nvSpPr>
          <p:cNvPr id="21513" name="Content Placeholder 2"/>
          <p:cNvSpPr>
            <a:spLocks noGrp="1"/>
          </p:cNvSpPr>
          <p:nvPr>
            <p:ph idx="1"/>
          </p:nvPr>
        </p:nvSpPr>
        <p:spPr bwMode="auto">
          <a:xfrm>
            <a:off x="141288" y="1143000"/>
            <a:ext cx="1447800" cy="16383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spcBef>
                <a:spcPct val="0"/>
              </a:spcBef>
              <a:buFontTx/>
              <a:buNone/>
            </a:pPr>
            <a:r>
              <a:rPr lang="en-US" sz="1400" smtClean="0"/>
              <a:t> Though the chart only lists FS and IO, the process is the same when considering Army Aviation.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1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765175" y="0"/>
            <a:ext cx="8229600" cy="609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Definition</a:t>
            </a:r>
          </a:p>
        </p:txBody>
      </p:sp>
      <p:sp>
        <p:nvSpPr>
          <p:cNvPr id="3" name="Content Placeholder 2"/>
          <p:cNvSpPr>
            <a:spLocks noGrp="1"/>
          </p:cNvSpPr>
          <p:nvPr>
            <p:ph idx="1"/>
          </p:nvPr>
        </p:nvSpPr>
        <p:spPr bwMode="auto">
          <a:xfrm>
            <a:off x="765175" y="850900"/>
            <a:ext cx="8229600" cy="59436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spcBef>
                <a:spcPct val="0"/>
              </a:spcBef>
              <a:buFontTx/>
              <a:buNone/>
            </a:pPr>
            <a:r>
              <a:rPr lang="en-US" smtClean="0"/>
              <a:t> An attack by Army aircraft to </a:t>
            </a:r>
            <a:r>
              <a:rPr lang="en-US" b="1" smtClean="0">
                <a:solidFill>
                  <a:srgbClr val="0000FF"/>
                </a:solidFill>
              </a:rPr>
              <a:t>divert, disrupt, delay, degrade, or destroy enemy combat power before it can be used effectively against friendly forces</a:t>
            </a:r>
            <a:r>
              <a:rPr lang="en-US" smtClean="0"/>
              <a:t>.</a:t>
            </a:r>
          </a:p>
          <a:p>
            <a:pPr marL="0" indent="0" eaLnBrk="1" hangingPunct="1">
              <a:spcBef>
                <a:spcPct val="0"/>
              </a:spcBef>
              <a:buFontTx/>
              <a:buNone/>
            </a:pPr>
            <a:r>
              <a:rPr lang="en-US" smtClean="0"/>
              <a:t> </a:t>
            </a:r>
            <a:endParaRPr lang="en-US" sz="2000" smtClean="0"/>
          </a:p>
          <a:p>
            <a:pPr marL="0" indent="0" eaLnBrk="1" hangingPunct="1">
              <a:spcBef>
                <a:spcPct val="0"/>
              </a:spcBef>
            </a:pPr>
            <a:r>
              <a:rPr lang="en-US" sz="2000" smtClean="0"/>
              <a:t> </a:t>
            </a:r>
            <a:r>
              <a:rPr lang="en-US" sz="2000" b="1" smtClean="0"/>
              <a:t>At any point in the operational environment</a:t>
            </a:r>
          </a:p>
          <a:p>
            <a:pPr marL="0" indent="0" eaLnBrk="1" hangingPunct="1">
              <a:spcBef>
                <a:spcPct val="0"/>
              </a:spcBef>
            </a:pPr>
            <a:endParaRPr lang="en-US" sz="2000" b="1" smtClean="0"/>
          </a:p>
          <a:p>
            <a:pPr marL="0" indent="0" eaLnBrk="1" hangingPunct="1">
              <a:spcBef>
                <a:spcPct val="0"/>
              </a:spcBef>
            </a:pPr>
            <a:r>
              <a:rPr lang="en-US" sz="2000" b="1" smtClean="0"/>
              <a:t> Hasty or deliberate. (hasty does not mean ‘without planning’)</a:t>
            </a:r>
          </a:p>
          <a:p>
            <a:pPr marL="0" indent="0" eaLnBrk="1" hangingPunct="1">
              <a:spcBef>
                <a:spcPct val="0"/>
              </a:spcBef>
            </a:pPr>
            <a:endParaRPr lang="en-US" sz="2000" b="1" smtClean="0"/>
          </a:p>
          <a:p>
            <a:pPr marL="0" indent="0" eaLnBrk="1" hangingPunct="1">
              <a:spcBef>
                <a:spcPct val="0"/>
              </a:spcBef>
            </a:pPr>
            <a:r>
              <a:rPr lang="en-US" sz="2000" b="1" smtClean="0"/>
              <a:t> At such a distance from friendly forces that detailed integration with ground forces is not needed. </a:t>
            </a:r>
          </a:p>
          <a:p>
            <a:pPr marL="0" indent="0" eaLnBrk="1" hangingPunct="1">
              <a:spcBef>
                <a:spcPct val="0"/>
              </a:spcBef>
            </a:pPr>
            <a:endParaRPr lang="en-US" sz="2000" b="1" smtClean="0"/>
          </a:p>
          <a:p>
            <a:pPr marL="0" indent="0" eaLnBrk="1" hangingPunct="1">
              <a:spcBef>
                <a:spcPct val="0"/>
              </a:spcBef>
            </a:pPr>
            <a:r>
              <a:rPr lang="en-US" sz="2000" b="1" smtClean="0"/>
              <a:t> Combines </a:t>
            </a:r>
            <a:r>
              <a:rPr lang="en-US" sz="2000" b="1" smtClean="0">
                <a:solidFill>
                  <a:srgbClr val="0000FF"/>
                </a:solidFill>
              </a:rPr>
              <a:t>ground based fires, attack aviation, unmanned systems, and joint assets </a:t>
            </a:r>
            <a:r>
              <a:rPr lang="en-US" sz="2000" b="1" smtClean="0"/>
              <a:t>to mass effects</a:t>
            </a:r>
          </a:p>
          <a:p>
            <a:pPr marL="0" indent="0" eaLnBrk="1" hangingPunct="1">
              <a:spcBef>
                <a:spcPct val="0"/>
              </a:spcBef>
            </a:pPr>
            <a:endParaRPr lang="en-US" sz="2000" b="1" smtClean="0"/>
          </a:p>
          <a:p>
            <a:pPr marL="0" indent="0" eaLnBrk="1" hangingPunct="1">
              <a:spcBef>
                <a:spcPct val="0"/>
              </a:spcBef>
            </a:pPr>
            <a:r>
              <a:rPr lang="en-US" sz="2000" b="1" smtClean="0"/>
              <a:t> Deliberate IAs are focused on key objectives and fleeting </a:t>
            </a:r>
            <a:r>
              <a:rPr lang="en-US" sz="2000" b="1" smtClean="0">
                <a:solidFill>
                  <a:srgbClr val="0000FF"/>
                </a:solidFill>
              </a:rPr>
              <a:t>high value targets</a:t>
            </a:r>
            <a:r>
              <a:rPr lang="en-US" sz="2000" b="1" smtClean="0"/>
              <a:t>.</a:t>
            </a:r>
          </a:p>
        </p:txBody>
      </p:sp>
      <p:sp>
        <p:nvSpPr>
          <p:cNvPr id="4100" name="TextBox 3"/>
          <p:cNvSpPr txBox="1">
            <a:spLocks noChangeArrowheads="1"/>
          </p:cNvSpPr>
          <p:nvPr/>
        </p:nvSpPr>
        <p:spPr bwMode="auto">
          <a:xfrm>
            <a:off x="3784600" y="6581775"/>
            <a:ext cx="5130800" cy="276225"/>
          </a:xfrm>
          <a:prstGeom prst="rect">
            <a:avLst/>
          </a:prstGeom>
          <a:noFill/>
          <a:ln w="9525">
            <a:noFill/>
            <a:miter lim="800000"/>
            <a:headEnd/>
            <a:tailEnd/>
          </a:ln>
        </p:spPr>
        <p:txBody>
          <a:bodyPr wrap="none">
            <a:spAutoFit/>
          </a:bodyPr>
          <a:lstStyle/>
          <a:p>
            <a:r>
              <a:rPr lang="en-US" sz="1200">
                <a:latin typeface="Calibri" pitchFamily="34" charset="0"/>
              </a:rPr>
              <a:t>FM 3-04.126 Attack Reconnaissance Helicopter Operations (16 Feb 07) pg 3-63</a:t>
            </a:r>
          </a:p>
        </p:txBody>
      </p:sp>
      <p:sp>
        <p:nvSpPr>
          <p:cNvPr id="4101" name="TextBox 3"/>
          <p:cNvSpPr txBox="1">
            <a:spLocks noChangeArrowheads="1"/>
          </p:cNvSpPr>
          <p:nvPr/>
        </p:nvSpPr>
        <p:spPr bwMode="auto">
          <a:xfrm>
            <a:off x="7083425" y="2397125"/>
            <a:ext cx="1874838" cy="276225"/>
          </a:xfrm>
          <a:prstGeom prst="rect">
            <a:avLst/>
          </a:prstGeom>
          <a:solidFill>
            <a:srgbClr val="FFFF00"/>
          </a:solidFill>
          <a:ln w="9525">
            <a:solidFill>
              <a:schemeClr val="tx1"/>
            </a:solidFill>
            <a:miter lim="800000"/>
            <a:headEnd/>
            <a:tailEnd/>
          </a:ln>
        </p:spPr>
        <p:txBody>
          <a:bodyPr wrap="none">
            <a:spAutoFit/>
          </a:bodyPr>
          <a:lstStyle/>
          <a:p>
            <a:r>
              <a:rPr lang="en-US" sz="1200" b="1">
                <a:latin typeface="Calibri" pitchFamily="34" charset="0"/>
              </a:rPr>
              <a:t>doesn’t have to be “Deep”</a:t>
            </a:r>
            <a:endParaRPr lang="en-US" sz="1200">
              <a:latin typeface="Calibri" pitchFamily="34" charset="0"/>
            </a:endParaRPr>
          </a:p>
        </p:txBody>
      </p:sp>
      <p:sp>
        <p:nvSpPr>
          <p:cNvPr id="4102" name="Slide Number Placeholder 5"/>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67F95BCC-BF39-4904-9F0F-C26C8D224EB0}" type="slidenum">
              <a:rPr lang="en-US" sz="1600"/>
              <a:pPr/>
              <a:t>2</a:t>
            </a:fld>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410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bwMode="auto">
          <a:xfrm>
            <a:off x="990600" y="2130425"/>
            <a:ext cx="7772400" cy="1470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The Targeting Process During Execution</a:t>
            </a:r>
          </a:p>
        </p:txBody>
      </p:sp>
      <p:sp>
        <p:nvSpPr>
          <p:cNvPr id="22531" name="Subtitle 2"/>
          <p:cNvSpPr>
            <a:spLocks noGrp="1"/>
          </p:cNvSpPr>
          <p:nvPr>
            <p:ph type="subTitle" idx="1"/>
          </p:nvPr>
        </p:nvSpPr>
        <p:spPr bwMode="auto">
          <a:xfrm>
            <a:off x="1676400" y="3886200"/>
            <a:ext cx="6400800" cy="1752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i="1" smtClean="0"/>
              <a:t>because no plan survives first contact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742950" y="7938"/>
            <a:ext cx="8229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Synchronization and Targeting  </a:t>
            </a:r>
          </a:p>
        </p:txBody>
      </p:sp>
      <p:sp>
        <p:nvSpPr>
          <p:cNvPr id="23555" name="Content Placeholder 2"/>
          <p:cNvSpPr>
            <a:spLocks noGrp="1"/>
          </p:cNvSpPr>
          <p:nvPr>
            <p:ph idx="1"/>
          </p:nvPr>
        </p:nvSpPr>
        <p:spPr bwMode="auto">
          <a:xfrm>
            <a:off x="762000" y="819150"/>
            <a:ext cx="8229600" cy="53340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spcBef>
                <a:spcPct val="0"/>
              </a:spcBef>
              <a:buFontTx/>
              <a:buNone/>
            </a:pPr>
            <a:r>
              <a:rPr lang="en-US" sz="2800" smtClean="0"/>
              <a:t>During execution it is necessary to </a:t>
            </a:r>
            <a:r>
              <a:rPr lang="en-US" sz="2800" b="1" smtClean="0">
                <a:solidFill>
                  <a:srgbClr val="0000FF"/>
                </a:solidFill>
              </a:rPr>
              <a:t>evaluate the current fight to determine if the concept of operations needs modification</a:t>
            </a:r>
            <a:r>
              <a:rPr lang="en-US" sz="2800" smtClean="0"/>
              <a:t>.  This is typically done at a synchronization meeting (e.g. </a:t>
            </a:r>
            <a:r>
              <a:rPr lang="en-US" sz="2800" b="1" smtClean="0">
                <a:solidFill>
                  <a:srgbClr val="0000FF"/>
                </a:solidFill>
              </a:rPr>
              <a:t>targeting meeting</a:t>
            </a:r>
            <a:r>
              <a:rPr lang="en-US" sz="2800" smtClean="0"/>
              <a:t>).  This meeting is nothing more than a very compressed MDMP during which the commander and staff walk through the D</a:t>
            </a:r>
            <a:r>
              <a:rPr lang="en-US" sz="2800" baseline="30000" smtClean="0"/>
              <a:t>3</a:t>
            </a:r>
            <a:r>
              <a:rPr lang="en-US" sz="2800" smtClean="0"/>
              <a:t>A methodology to verify that the ongoing operations and resources are focused toward finding, attacking, and assessing valid HPTs.</a:t>
            </a:r>
          </a:p>
          <a:p>
            <a:pPr marL="0" indent="0" eaLnBrk="1" hangingPunct="1">
              <a:spcBef>
                <a:spcPct val="0"/>
              </a:spcBef>
            </a:pPr>
            <a:endParaRPr lang="en-US" sz="2800" smtClean="0"/>
          </a:p>
        </p:txBody>
      </p:sp>
      <p:sp>
        <p:nvSpPr>
          <p:cNvPr id="23556" name="Slide Number Placeholder 3"/>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AC18E0DF-21D5-47FE-B8D6-8DE2397F162D}" type="slidenum">
              <a:rPr lang="en-US" sz="1600"/>
              <a:pPr/>
              <a:t>21</a:t>
            </a:fld>
            <a:endParaRPr lang="en-US" sz="16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742950" y="0"/>
            <a:ext cx="8229600" cy="7921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Targeting Meeting</a:t>
            </a:r>
          </a:p>
        </p:txBody>
      </p:sp>
      <p:sp>
        <p:nvSpPr>
          <p:cNvPr id="24579" name="Content Placeholder 2"/>
          <p:cNvSpPr>
            <a:spLocks noGrp="1"/>
          </p:cNvSpPr>
          <p:nvPr>
            <p:ph idx="1"/>
          </p:nvPr>
        </p:nvSpPr>
        <p:spPr bwMode="auto">
          <a:xfrm>
            <a:off x="895350" y="838200"/>
            <a:ext cx="7924800" cy="51816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spcBef>
                <a:spcPct val="0"/>
              </a:spcBef>
              <a:buFontTx/>
              <a:buNone/>
            </a:pPr>
            <a:r>
              <a:rPr lang="en-US" sz="2800" smtClean="0"/>
              <a:t>This meeting verifies and updates the </a:t>
            </a:r>
            <a:r>
              <a:rPr lang="en-US" sz="2800" smtClean="0">
                <a:solidFill>
                  <a:srgbClr val="0000FF"/>
                </a:solidFill>
              </a:rPr>
              <a:t>HPTL</a:t>
            </a:r>
            <a:r>
              <a:rPr lang="en-US" sz="2800" smtClean="0"/>
              <a:t>;  verifies, updates, and retasks available </a:t>
            </a:r>
            <a:r>
              <a:rPr lang="en-US" sz="2800" smtClean="0">
                <a:solidFill>
                  <a:srgbClr val="0000FF"/>
                </a:solidFill>
              </a:rPr>
              <a:t>collection assets </a:t>
            </a:r>
            <a:r>
              <a:rPr lang="en-US" sz="2800" smtClean="0"/>
              <a:t>for each HPT;  verifies and reallocates </a:t>
            </a:r>
            <a:r>
              <a:rPr lang="en-US" sz="2800" smtClean="0">
                <a:solidFill>
                  <a:srgbClr val="0000FF"/>
                </a:solidFill>
              </a:rPr>
              <a:t>delivery systems</a:t>
            </a:r>
            <a:r>
              <a:rPr lang="en-US" sz="2800" smtClean="0"/>
              <a:t> to engage each HPT; and confirms which assets are tasked to verify </a:t>
            </a:r>
            <a:r>
              <a:rPr lang="en-US" sz="2800" smtClean="0">
                <a:solidFill>
                  <a:srgbClr val="0000FF"/>
                </a:solidFill>
              </a:rPr>
              <a:t>BDA</a:t>
            </a:r>
            <a:r>
              <a:rPr lang="en-US" sz="2800" smtClean="0"/>
              <a:t>.  </a:t>
            </a:r>
          </a:p>
        </p:txBody>
      </p:sp>
      <p:sp>
        <p:nvSpPr>
          <p:cNvPr id="24580" name="Slide Number Placeholder 3"/>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6826CE5C-9477-4567-9FCE-964197C85C9A}" type="slidenum">
              <a:rPr lang="en-US" sz="1600"/>
              <a:pPr/>
              <a:t>22</a:t>
            </a:fld>
            <a:endParaRPr lang="en-US" sz="16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742950" y="7938"/>
            <a:ext cx="8229600" cy="7159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Sample Targeting Meeting Agenda</a:t>
            </a:r>
          </a:p>
        </p:txBody>
      </p:sp>
      <p:graphicFrame>
        <p:nvGraphicFramePr>
          <p:cNvPr id="4" name="Content Placeholder 3"/>
          <p:cNvGraphicFramePr>
            <a:graphicFrameLocks noGrp="1"/>
          </p:cNvGraphicFramePr>
          <p:nvPr>
            <p:ph idx="1"/>
          </p:nvPr>
        </p:nvGraphicFramePr>
        <p:xfrm>
          <a:off x="704850" y="1104900"/>
          <a:ext cx="8324850" cy="5292725"/>
        </p:xfrm>
        <a:graphic>
          <a:graphicData uri="http://schemas.openxmlformats.org/drawingml/2006/table">
            <a:tbl>
              <a:tblPr/>
              <a:tblGrid>
                <a:gridCol w="3409950"/>
                <a:gridCol w="2139950"/>
                <a:gridCol w="2774950"/>
              </a:tblGrid>
              <a:tr h="273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WHAT</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txBody>
                  <a:tcPr marL="73025" marR="73025" marT="0" marB="0" anchor="ctr" horzOverflow="overflow">
                    <a:lnL w="571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WHO</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txBody>
                  <a:tcPr marL="73025" marR="73025"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WHY</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txBody>
                  <a:tcPr marL="73025" marR="73025" marT="0" marB="0" anchor="ctr" horzOverflow="overflow">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CURRENT SITREP / CCIR</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txBody>
                  <a:tcPr marL="73025" marR="73025" marT="0" marB="0" anchor="ctr" horzOverflow="overflow">
                    <a:lnL w="571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G3 OPERATIONS</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txBody>
                  <a:tcPr marL="73025" marR="73025"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SITUATION UPDATE</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txBody>
                  <a:tcPr marL="73025" marR="73025" marT="0" marB="0" anchor="ctr" horzOverflow="overflow">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CURRENT ENEMY SITUATION</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txBody>
                  <a:tcPr marL="73025" marR="73025" marT="0" marB="0" anchor="ctr" horzOverflow="overflow">
                    <a:lnL w="571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G2 Ops</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txBody>
                  <a:tcPr marL="73025" marR="73025"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PROVIDE PLANNING BASELINE</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txBody>
                  <a:tcPr marL="73025" marR="73025" marT="0" marB="0" anchor="ctr" horzOverflow="overflow">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SPECIAL STAFF CONSIDERATIONS</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txBody>
                  <a:tcPr marL="73025" marR="73025" marT="0" marB="0" anchor="ctr" horzOverflow="overflow">
                    <a:lnL w="571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SPECIAL SITUATION</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txBody>
                  <a:tcPr marL="73025" marR="73025"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AS REQUESTED</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txBody>
                  <a:tcPr marL="73025" marR="73025" marT="0" marB="0" anchor="ctr" horzOverflow="overflow">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AIR STATUS</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txBody>
                  <a:tcPr marL="73025" marR="73025" marT="0" marB="0" anchor="ctr" horzOverflow="overflow">
                    <a:lnL w="571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ALO</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txBody>
                  <a:tcPr marL="73025" marR="73025"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UPDATE ALLOCATIONS</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txBody>
                  <a:tcPr marL="73025" marR="73025" marT="0" marB="0" anchor="ctr" horzOverflow="overflow">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ARMY AVIATION STATUS</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txBody>
                  <a:tcPr marL="73025" marR="73025" marT="0" marB="0" anchor="ctr" horzOverflow="overflow">
                    <a:lnL w="571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G3 AVN </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txBody>
                  <a:tcPr marL="73025" marR="73025"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REVIEW STATUS AND MISSION</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txBody>
                  <a:tcPr marL="73025" marR="73025" marT="0" marB="0" anchor="ctr" horzOverflow="overflow">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COLLECTION PLAN</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txBody>
                  <a:tcPr marL="73025" marR="73025" marT="0" marB="0" anchor="ctr" horzOverflow="overflow">
                    <a:lnL w="571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CM&amp;D</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txBody>
                  <a:tcPr marL="73025" marR="73025"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PROJECTED 72-HOUR FOCUS</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txBody>
                  <a:tcPr marL="73025" marR="73025" marT="0" marB="0" anchor="ctr" horzOverflow="overflow">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EW STATUS</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txBody>
                  <a:tcPr marL="73025" marR="73025" marT="0" marB="0" anchor="ctr" horzOverflow="overflow">
                    <a:lnL w="571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EWO</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txBody>
                  <a:tcPr marL="73025" marR="73025"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REVIEW BASELINE PRIORITIES</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txBody>
                  <a:tcPr marL="73025" marR="73025" marT="0" marB="0" anchor="ctr" horzOverflow="overflow">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820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24, 48, 72, AND 96-HOUR FORECAST</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txBody>
                  <a:tcPr marL="73025" marR="73025" marT="0" marB="0" anchor="ctr" horzOverflow="overflow">
                    <a:lnL w="571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G3 PLANS</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G2 Rep</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TARGETING OFFICER</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txBody>
                  <a:tcPr marL="73025" marR="73025"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PROJECTED DIVISION OPERATIONS</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PROJECTED ENEMY SETS</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TARGET NOMINATIONS</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txBody>
                  <a:tcPr marL="73025" marR="73025" marT="0" marB="0" anchor="ctr" horzOverflow="overflow">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820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APPROVE</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NOMINATIONS: INTERDICTION</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TARGET FOCUS</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txBody>
                  <a:tcPr marL="73025" marR="73025" marT="0" marB="0" anchor="ctr" horzOverflow="overflow">
                    <a:lnL w="571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CHIEF OF STAFF</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txBody>
                  <a:tcPr marL="73025" marR="73025"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DECISION</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txBody>
                  <a:tcPr marL="73025" marR="73025" marT="0" marB="0" anchor="ctr" horzOverflow="overflow">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REVIEW ATTACK GUIDANCE / HPTs</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txBody>
                  <a:tcPr marL="73025" marR="73025" marT="0" marB="0" anchor="ctr" horzOverflow="overflow">
                    <a:lnL w="571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DFSCOORD</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txBody>
                  <a:tcPr marL="73025" marR="73025"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VALIDATE; RECOMMEND CHANGES</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txBody>
                  <a:tcPr marL="73025" marR="73025" marT="0" marB="0" anchor="ctr" horzOverflow="overflow">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FINAL GUIDANCE</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txBody>
                  <a:tcPr marL="73025" marR="73025" marT="0" marB="0" anchor="ctr" horzOverflow="overflow">
                    <a:lnL w="571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CHIEF OF STAFF</a:t>
                      </a:r>
                      <a:endParaRPr kumimoji="0" lang="en-US" sz="3200" b="1" i="0" u="none" strike="noStrike" cap="none" normalizeH="0" baseline="0" smtClean="0">
                        <a:ln>
                          <a:noFill/>
                        </a:ln>
                        <a:solidFill>
                          <a:schemeClr val="tx1"/>
                        </a:solidFill>
                        <a:effectLst/>
                        <a:latin typeface="Century Schoolbook" pitchFamily="18" charset="0"/>
                        <a:cs typeface="Times New Roman" pitchFamily="18" charset="0"/>
                      </a:endParaRPr>
                    </a:p>
                  </a:txBody>
                  <a:tcPr marL="73025" marR="73025"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cs typeface="Times New Roman" pitchFamily="18" charset="0"/>
                      </a:endParaRPr>
                    </a:p>
                  </a:txBody>
                  <a:tcPr marL="73025" marR="73025" marT="0" marB="0" anchor="ctr" horzOverflow="overflow">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7305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Times New Roman" pitchFamily="18" charset="0"/>
                        </a:rPr>
                        <a:t>NOTE: 24, 48, 72, and 96-hours correspond to the ATO cycle. The 24-hour forecast is the current ATO.</a:t>
                      </a:r>
                      <a:endParaRPr kumimoji="0" lang="en-US" sz="1800" b="1" i="0" u="none" strike="noStrike" cap="none" normalizeH="0" baseline="0" smtClean="0">
                        <a:ln>
                          <a:noFill/>
                        </a:ln>
                        <a:solidFill>
                          <a:schemeClr val="tx1"/>
                        </a:solidFill>
                        <a:effectLst/>
                        <a:latin typeface="Century Schoolbook" pitchFamily="18" charset="0"/>
                        <a:cs typeface="Times New Roman" pitchFamily="18" charset="0"/>
                      </a:endParaRPr>
                    </a:p>
                  </a:txBody>
                  <a:tcPr marL="73025" marR="73025" marT="0" marB="0" anchor="ctr" horzOverflow="overflow">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25659" name="TextBox 4"/>
          <p:cNvSpPr txBox="1">
            <a:spLocks noChangeArrowheads="1"/>
          </p:cNvSpPr>
          <p:nvPr/>
        </p:nvSpPr>
        <p:spPr bwMode="auto">
          <a:xfrm>
            <a:off x="5943600" y="6400800"/>
            <a:ext cx="2974975" cy="276225"/>
          </a:xfrm>
          <a:prstGeom prst="rect">
            <a:avLst/>
          </a:prstGeom>
          <a:noFill/>
          <a:ln w="9525">
            <a:noFill/>
            <a:miter lim="800000"/>
            <a:headEnd/>
            <a:tailEnd/>
          </a:ln>
        </p:spPr>
        <p:txBody>
          <a:bodyPr wrap="none">
            <a:spAutoFit/>
          </a:bodyPr>
          <a:lstStyle/>
          <a:p>
            <a:r>
              <a:rPr lang="en-US" sz="1200"/>
              <a:t>Final Coordinating Draft FM 3-60 , pg J-7</a:t>
            </a:r>
          </a:p>
        </p:txBody>
      </p:sp>
      <p:sp>
        <p:nvSpPr>
          <p:cNvPr id="25660" name="Slide Number Placeholder 4"/>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F0D13CD9-36B8-49F8-BB72-DD1C2303AAE2}" type="slidenum">
              <a:rPr lang="en-US" sz="1600"/>
              <a:pPr/>
              <a:t>23</a:t>
            </a:fld>
            <a:endParaRPr lang="en-US" sz="16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704850" y="1222375"/>
            <a:ext cx="8215313" cy="4287838"/>
          </a:xfrm>
          <a:prstGeom prst="rect">
            <a:avLst/>
          </a:prstGeom>
          <a:noFill/>
          <a:ln w="0">
            <a:noFill/>
            <a:miter lim="800000"/>
            <a:headEnd/>
            <a:tailEnd/>
          </a:ln>
        </p:spPr>
        <p:txBody>
          <a:bodyPr lIns="55560" tIns="25643" rIns="55560" bIns="25643">
            <a:spAutoFit/>
          </a:bodyPr>
          <a:lstStyle/>
          <a:p>
            <a:pPr marL="592138" indent="-592138" defTabSz="614363">
              <a:lnSpc>
                <a:spcPct val="120000"/>
              </a:lnSpc>
              <a:tabLst>
                <a:tab pos="3230563" algn="l"/>
                <a:tab pos="4872038" algn="l"/>
              </a:tabLst>
            </a:pPr>
            <a:r>
              <a:rPr lang="en-US" sz="1400" b="1" u="sng"/>
              <a:t>TIME	EVENT	LOCATION	PARTICIPANTS</a:t>
            </a:r>
            <a:endParaRPr lang="en-US" sz="1400" b="1"/>
          </a:p>
          <a:p>
            <a:pPr marL="592138" indent="-592138" defTabSz="614363">
              <a:tabLst>
                <a:tab pos="3230563" algn="l"/>
                <a:tab pos="4872038" algn="l"/>
              </a:tabLst>
            </a:pPr>
            <a:endParaRPr lang="en-US" sz="1100" b="1"/>
          </a:p>
          <a:p>
            <a:pPr marL="592138" indent="-592138" defTabSz="614363">
              <a:lnSpc>
                <a:spcPct val="125000"/>
              </a:lnSpc>
              <a:tabLst>
                <a:tab pos="3230563" algn="l"/>
                <a:tab pos="4872038" algn="l"/>
              </a:tabLst>
            </a:pPr>
            <a:r>
              <a:rPr lang="en-US" sz="1100" b="1"/>
              <a:t>0600      	REH FOR MORNING UPDATE        	BRIEFING RM	SBO, ALL BRIEFERS, LNO’s</a:t>
            </a:r>
          </a:p>
          <a:p>
            <a:pPr marL="592138" indent="-592138" defTabSz="614363">
              <a:lnSpc>
                <a:spcPct val="125000"/>
              </a:lnSpc>
              <a:tabLst>
                <a:tab pos="3230563" algn="l"/>
                <a:tab pos="4872038" algn="l"/>
              </a:tabLst>
            </a:pPr>
            <a:r>
              <a:rPr lang="en-US" sz="1100" b="1">
                <a:solidFill>
                  <a:srgbClr val="000000"/>
                </a:solidFill>
              </a:rPr>
              <a:t>0630	SHIFT CHANGE BRIEF (45 MIN)	TOC	ALL STAFF SECTIONS</a:t>
            </a:r>
          </a:p>
          <a:p>
            <a:pPr marL="592138" indent="-592138" defTabSz="614363">
              <a:lnSpc>
                <a:spcPct val="125000"/>
              </a:lnSpc>
              <a:tabLst>
                <a:tab pos="3230563" algn="l"/>
                <a:tab pos="4872038" algn="l"/>
              </a:tabLst>
            </a:pPr>
            <a:r>
              <a:rPr lang="en-US" sz="1100" b="1">
                <a:solidFill>
                  <a:srgbClr val="000000"/>
                </a:solidFill>
              </a:rPr>
              <a:t>0715       CG MORNING UPDATE (30 MIN)  	BRIEFING RM                   CG, CoS, G3, G2, FSE</a:t>
            </a:r>
          </a:p>
          <a:p>
            <a:pPr marL="592138" indent="-592138" defTabSz="614363">
              <a:lnSpc>
                <a:spcPct val="125000"/>
              </a:lnSpc>
              <a:tabLst>
                <a:tab pos="3230563" algn="l"/>
                <a:tab pos="4872038" algn="l"/>
              </a:tabLst>
            </a:pPr>
            <a:r>
              <a:rPr lang="en-US" sz="1100" b="1">
                <a:solidFill>
                  <a:srgbClr val="000000"/>
                </a:solidFill>
              </a:rPr>
              <a:t>0730       </a:t>
            </a:r>
            <a:r>
              <a:rPr lang="en-US" sz="1100" b="1">
                <a:solidFill>
                  <a:srgbClr val="0000FF"/>
                </a:solidFill>
              </a:rPr>
              <a:t>TARGETING MEETING       	____	TGT BOARD MEMBERS</a:t>
            </a:r>
          </a:p>
          <a:p>
            <a:pPr marL="592138" indent="-592138" defTabSz="614363">
              <a:lnSpc>
                <a:spcPct val="125000"/>
              </a:lnSpc>
              <a:tabLst>
                <a:tab pos="3230563" algn="l"/>
                <a:tab pos="4872038" algn="l"/>
              </a:tabLst>
            </a:pPr>
            <a:r>
              <a:rPr lang="en-US" sz="1100" b="1">
                <a:solidFill>
                  <a:srgbClr val="000000"/>
                </a:solidFill>
              </a:rPr>
              <a:t>0815       PLANS UPDATE TO CG (45 MIN)          	PLANS AREA                    CG, G3, G2, FSE, PLANS</a:t>
            </a:r>
          </a:p>
          <a:p>
            <a:pPr marL="592138" indent="-592138" defTabSz="614363">
              <a:lnSpc>
                <a:spcPct val="125000"/>
              </a:lnSpc>
              <a:tabLst>
                <a:tab pos="3230563" algn="l"/>
                <a:tab pos="4872038" algn="l"/>
              </a:tabLst>
            </a:pPr>
            <a:r>
              <a:rPr lang="en-US" sz="1100" b="1">
                <a:solidFill>
                  <a:srgbClr val="000000"/>
                </a:solidFill>
              </a:rPr>
              <a:t>0930       CG VTC WITH COMMANDERS    	VTC ROOM                        CG, DIV CDRS</a:t>
            </a:r>
          </a:p>
          <a:p>
            <a:pPr marL="592138" indent="-592138" defTabSz="614363">
              <a:lnSpc>
                <a:spcPct val="125000"/>
              </a:lnSpc>
              <a:tabLst>
                <a:tab pos="3230563" algn="l"/>
                <a:tab pos="4872038" algn="l"/>
              </a:tabLst>
            </a:pPr>
            <a:r>
              <a:rPr lang="en-US" sz="1100" b="1">
                <a:solidFill>
                  <a:srgbClr val="000000"/>
                </a:solidFill>
              </a:rPr>
              <a:t>1000       BMC MTG                              	PLANS AREA                    	BMC MEMBERS</a:t>
            </a:r>
          </a:p>
          <a:p>
            <a:pPr marL="592138" indent="-592138" defTabSz="614363">
              <a:lnSpc>
                <a:spcPct val="125000"/>
              </a:lnSpc>
              <a:tabLst>
                <a:tab pos="3230563" algn="l"/>
                <a:tab pos="4872038" algn="l"/>
              </a:tabLst>
            </a:pPr>
            <a:r>
              <a:rPr lang="en-US" sz="1100" b="1">
                <a:solidFill>
                  <a:srgbClr val="000000"/>
                </a:solidFill>
              </a:rPr>
              <a:t>1200       DAILY PRESS BRIEF            	PAO LOCATION              	 CG’s REP</a:t>
            </a:r>
          </a:p>
          <a:p>
            <a:pPr marL="592138" indent="-592138" defTabSz="614363">
              <a:lnSpc>
                <a:spcPct val="125000"/>
              </a:lnSpc>
              <a:tabLst>
                <a:tab pos="3230563" algn="l"/>
                <a:tab pos="4872038" algn="l"/>
              </a:tabLst>
            </a:pPr>
            <a:r>
              <a:rPr lang="en-US" sz="1100" b="1">
                <a:solidFill>
                  <a:srgbClr val="000000"/>
                </a:solidFill>
              </a:rPr>
              <a:t>1400       </a:t>
            </a:r>
            <a:r>
              <a:rPr lang="en-US" sz="1100" b="1">
                <a:solidFill>
                  <a:srgbClr val="0000FF"/>
                </a:solidFill>
              </a:rPr>
              <a:t>TARGETING BOARD              	BRIEFING RM                    CoS, REPS</a:t>
            </a:r>
          </a:p>
          <a:p>
            <a:pPr marL="592138" indent="-592138" defTabSz="614363">
              <a:lnSpc>
                <a:spcPct val="125000"/>
              </a:lnSpc>
              <a:tabLst>
                <a:tab pos="3230563" algn="l"/>
                <a:tab pos="4872038" algn="l"/>
              </a:tabLst>
            </a:pPr>
            <a:r>
              <a:rPr lang="en-US" sz="1100" b="1">
                <a:solidFill>
                  <a:srgbClr val="000000"/>
                </a:solidFill>
              </a:rPr>
              <a:t>1545       INFO OPS COORD CELL         	TBD                             	 CA, PAO, SJA, G2,G3, G6, ACE, FSE</a:t>
            </a:r>
          </a:p>
          <a:p>
            <a:pPr marL="592138" indent="-592138" defTabSz="614363">
              <a:lnSpc>
                <a:spcPct val="125000"/>
              </a:lnSpc>
              <a:tabLst>
                <a:tab pos="3230563" algn="l"/>
                <a:tab pos="4872038" algn="l"/>
              </a:tabLst>
            </a:pPr>
            <a:r>
              <a:rPr lang="en-US" sz="1100" b="1">
                <a:solidFill>
                  <a:srgbClr val="000000"/>
                </a:solidFill>
              </a:rPr>
              <a:t>*	</a:t>
            </a:r>
            <a:r>
              <a:rPr lang="en-US" sz="1100" b="1">
                <a:solidFill>
                  <a:srgbClr val="0000FF"/>
                </a:solidFill>
              </a:rPr>
              <a:t>Deep Ops CONDITIONS CHECK	TBD	 CG, CoS, FSE, J3, J2, AVN REP</a:t>
            </a:r>
          </a:p>
          <a:p>
            <a:pPr marL="592138" indent="-592138" defTabSz="614363">
              <a:lnSpc>
                <a:spcPct val="125000"/>
              </a:lnSpc>
              <a:tabLst>
                <a:tab pos="3230563" algn="l"/>
                <a:tab pos="4872038" algn="l"/>
              </a:tabLst>
            </a:pPr>
            <a:r>
              <a:rPr lang="en-US" sz="1100" b="1"/>
              <a:t>1530       REH FOR EVENING UPDATE           	BRIEFING RM                    SBO, ALL BRIEFERS, LNO’s</a:t>
            </a:r>
          </a:p>
          <a:p>
            <a:pPr marL="592138" indent="-592138" defTabSz="614363">
              <a:lnSpc>
                <a:spcPct val="125000"/>
              </a:lnSpc>
              <a:tabLst>
                <a:tab pos="3230563" algn="l"/>
                <a:tab pos="4872038" algn="l"/>
              </a:tabLst>
            </a:pPr>
            <a:r>
              <a:rPr lang="en-US" sz="1100" b="1"/>
              <a:t>1700       CG EVENING UPDATE (45 MIN)               	BRIEFING RM                    CG, CoS, STAFF BRIEFERS</a:t>
            </a:r>
          </a:p>
          <a:p>
            <a:pPr marL="592138" indent="-592138" defTabSz="614363">
              <a:lnSpc>
                <a:spcPct val="125000"/>
              </a:lnSpc>
              <a:tabLst>
                <a:tab pos="3230563" algn="l"/>
                <a:tab pos="4872038" algn="l"/>
              </a:tabLst>
            </a:pPr>
            <a:r>
              <a:rPr lang="en-US" sz="1100" b="1"/>
              <a:t>1800       MSC SITREP INPUT DUE               	TOC                                    MSCS</a:t>
            </a:r>
          </a:p>
          <a:p>
            <a:pPr marL="592138" indent="-592138" defTabSz="614363">
              <a:lnSpc>
                <a:spcPct val="125000"/>
              </a:lnSpc>
              <a:tabLst>
                <a:tab pos="3230563" algn="l"/>
                <a:tab pos="4872038" algn="l"/>
              </a:tabLst>
            </a:pPr>
            <a:r>
              <a:rPr lang="en-US" sz="1100" b="1"/>
              <a:t>1830       SHIFT CHANGE BRIEF      	TOC                       	 ALL STAFF SECTIONS</a:t>
            </a:r>
          </a:p>
          <a:p>
            <a:pPr marL="592138" indent="-592138" defTabSz="614363">
              <a:lnSpc>
                <a:spcPct val="125000"/>
              </a:lnSpc>
              <a:tabLst>
                <a:tab pos="3230563" algn="l"/>
                <a:tab pos="4872038" algn="l"/>
              </a:tabLst>
            </a:pPr>
            <a:r>
              <a:rPr lang="en-US" sz="1100" b="1"/>
              <a:t>2000       BMC MTG                              	PLANS AREA        	 BMC MEMBERS</a:t>
            </a:r>
          </a:p>
          <a:p>
            <a:pPr marL="592138" indent="-592138" defTabSz="614363">
              <a:lnSpc>
                <a:spcPct val="125000"/>
              </a:lnSpc>
              <a:tabLst>
                <a:tab pos="3230563" algn="l"/>
                <a:tab pos="4872038" algn="l"/>
              </a:tabLst>
            </a:pPr>
            <a:r>
              <a:rPr lang="en-US" sz="1100" b="1"/>
              <a:t>2200       SITREP TO HIGHER HQ’s            	TOC                	 G3/REPORTS OFFICER</a:t>
            </a:r>
          </a:p>
          <a:p>
            <a:pPr marL="592138" indent="-592138" defTabSz="614363">
              <a:lnSpc>
                <a:spcPct val="125000"/>
              </a:lnSpc>
              <a:tabLst>
                <a:tab pos="3230563" algn="l"/>
                <a:tab pos="4872038" algn="l"/>
              </a:tabLst>
            </a:pPr>
            <a:r>
              <a:rPr lang="en-US" sz="1100" b="1"/>
              <a:t> </a:t>
            </a:r>
          </a:p>
        </p:txBody>
      </p:sp>
      <p:sp>
        <p:nvSpPr>
          <p:cNvPr id="26627" name="Rectangle 3"/>
          <p:cNvSpPr>
            <a:spLocks noChangeArrowheads="1"/>
          </p:cNvSpPr>
          <p:nvPr/>
        </p:nvSpPr>
        <p:spPr bwMode="auto">
          <a:xfrm>
            <a:off x="2489200" y="0"/>
            <a:ext cx="4672013" cy="681038"/>
          </a:xfrm>
          <a:prstGeom prst="rect">
            <a:avLst/>
          </a:prstGeom>
          <a:noFill/>
          <a:ln w="12700">
            <a:noFill/>
            <a:miter lim="800000"/>
            <a:headEnd/>
            <a:tailEnd/>
          </a:ln>
        </p:spPr>
        <p:txBody>
          <a:bodyPr lIns="85477" tIns="42739" rIns="85477" bIns="42739"/>
          <a:lstStyle/>
          <a:p>
            <a:pPr marL="314325" indent="-314325" algn="ctr" defTabSz="839788">
              <a:spcBef>
                <a:spcPct val="20000"/>
              </a:spcBef>
            </a:pPr>
            <a:r>
              <a:rPr lang="en-US" sz="3200" b="1">
                <a:solidFill>
                  <a:srgbClr val="000099"/>
                </a:solidFill>
              </a:rPr>
              <a:t>“BATTLE RHYTHM”</a:t>
            </a:r>
            <a:endParaRPr lang="en-US" sz="3200" b="1">
              <a:solidFill>
                <a:srgbClr val="000099"/>
              </a:solidFill>
              <a:latin typeface="Times New Roman" pitchFamily="18" charset="0"/>
            </a:endParaRPr>
          </a:p>
        </p:txBody>
      </p:sp>
      <p:sp>
        <p:nvSpPr>
          <p:cNvPr id="26628" name="Slide Number Placeholder 3"/>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9DB15352-8FFF-43A8-85DE-BD1A3E41DB9B}" type="slidenum">
              <a:rPr lang="en-US" sz="1600"/>
              <a:pPr/>
              <a:t>24</a:t>
            </a:fld>
            <a:endParaRPr lang="en-US" sz="160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742950" y="0"/>
            <a:ext cx="8229600" cy="6397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Target Synch Matrix</a:t>
            </a:r>
          </a:p>
        </p:txBody>
      </p:sp>
      <p:sp>
        <p:nvSpPr>
          <p:cNvPr id="2765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27652" name="Picture 5"/>
          <p:cNvPicPr>
            <a:picLocks noChangeAspect="1" noChangeArrowheads="1"/>
          </p:cNvPicPr>
          <p:nvPr/>
        </p:nvPicPr>
        <p:blipFill>
          <a:blip r:embed="rId3" cstate="print"/>
          <a:srcRect/>
          <a:stretch>
            <a:fillRect/>
          </a:stretch>
        </p:blipFill>
        <p:spPr bwMode="auto">
          <a:xfrm>
            <a:off x="933450" y="595313"/>
            <a:ext cx="7907338" cy="5881687"/>
          </a:xfrm>
          <a:prstGeom prst="rect">
            <a:avLst/>
          </a:prstGeom>
          <a:noFill/>
          <a:ln w="9525">
            <a:noFill/>
            <a:miter lim="800000"/>
            <a:headEnd/>
            <a:tailEnd/>
          </a:ln>
        </p:spPr>
      </p:pic>
      <p:sp>
        <p:nvSpPr>
          <p:cNvPr id="27653" name="TextBox 5"/>
          <p:cNvSpPr txBox="1">
            <a:spLocks noChangeArrowheads="1"/>
          </p:cNvSpPr>
          <p:nvPr/>
        </p:nvSpPr>
        <p:spPr bwMode="auto">
          <a:xfrm>
            <a:off x="6272213" y="6581775"/>
            <a:ext cx="2947987" cy="276225"/>
          </a:xfrm>
          <a:prstGeom prst="rect">
            <a:avLst/>
          </a:prstGeom>
          <a:noFill/>
          <a:ln w="9525">
            <a:noFill/>
            <a:miter lim="800000"/>
            <a:headEnd/>
            <a:tailEnd/>
          </a:ln>
        </p:spPr>
        <p:txBody>
          <a:bodyPr wrap="none">
            <a:spAutoFit/>
          </a:bodyPr>
          <a:lstStyle/>
          <a:p>
            <a:r>
              <a:rPr lang="en-US" sz="1200"/>
              <a:t>FM 3-09.42 (Initial Draft Jun 05) pg 6-11 </a:t>
            </a:r>
          </a:p>
        </p:txBody>
      </p:sp>
      <p:sp>
        <p:nvSpPr>
          <p:cNvPr id="6" name="Action Button: Return 5">
            <a:hlinkClick r:id="rId4" action="ppaction://hlinksldjump" highlightClick="1"/>
          </p:cNvPr>
          <p:cNvSpPr/>
          <p:nvPr/>
        </p:nvSpPr>
        <p:spPr>
          <a:xfrm>
            <a:off x="8686800" y="5715000"/>
            <a:ext cx="381000" cy="457200"/>
          </a:xfrm>
          <a:prstGeom prst="actionButtonRetur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27655" name="Slide Number Placeholder 6"/>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4C381E7F-5905-4B8E-BB8D-8B8D79220CF5}" type="slidenum">
              <a:rPr lang="en-US" sz="1600"/>
              <a:pPr/>
              <a:t>25</a:t>
            </a:fld>
            <a:endParaRPr lang="en-US" sz="16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742950" y="7938"/>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Another Sample Target Synch Matrix</a:t>
            </a:r>
          </a:p>
        </p:txBody>
      </p:sp>
      <p:pic>
        <p:nvPicPr>
          <p:cNvPr id="28675" name="Picture 2"/>
          <p:cNvPicPr>
            <a:picLocks noChangeAspect="1" noChangeArrowheads="1"/>
          </p:cNvPicPr>
          <p:nvPr/>
        </p:nvPicPr>
        <p:blipFill>
          <a:blip r:embed="rId2" cstate="print"/>
          <a:srcRect/>
          <a:stretch>
            <a:fillRect/>
          </a:stretch>
        </p:blipFill>
        <p:spPr bwMode="auto">
          <a:xfrm>
            <a:off x="595313" y="1133475"/>
            <a:ext cx="8524875" cy="3790950"/>
          </a:xfrm>
          <a:prstGeom prst="rect">
            <a:avLst/>
          </a:prstGeom>
          <a:noFill/>
          <a:ln w="9525">
            <a:noFill/>
            <a:miter lim="800000"/>
            <a:headEnd/>
            <a:tailEnd/>
          </a:ln>
        </p:spPr>
      </p:pic>
      <p:sp>
        <p:nvSpPr>
          <p:cNvPr id="28676" name="TextBox 4"/>
          <p:cNvSpPr txBox="1">
            <a:spLocks noChangeArrowheads="1"/>
          </p:cNvSpPr>
          <p:nvPr/>
        </p:nvSpPr>
        <p:spPr bwMode="auto">
          <a:xfrm>
            <a:off x="665163" y="5008563"/>
            <a:ext cx="8053387" cy="460375"/>
          </a:xfrm>
          <a:prstGeom prst="rect">
            <a:avLst/>
          </a:prstGeom>
          <a:noFill/>
          <a:ln w="9525">
            <a:noFill/>
            <a:miter lim="800000"/>
            <a:headEnd/>
            <a:tailEnd/>
          </a:ln>
        </p:spPr>
        <p:txBody>
          <a:bodyPr>
            <a:spAutoFit/>
          </a:bodyPr>
          <a:lstStyle/>
          <a:p>
            <a:r>
              <a:rPr lang="en-US" sz="1200" b="1"/>
              <a:t>FM 3-09.31, </a:t>
            </a:r>
            <a:r>
              <a:rPr lang="en-US" sz="1200"/>
              <a:t>TACTICS, TECHNIQUES, AND PROCEDURES FOR FIRE SUPPORT FOR THE COMBINED ARMS COMMANDER (Oct 02)  pg A-6</a:t>
            </a:r>
          </a:p>
        </p:txBody>
      </p:sp>
      <p:sp>
        <p:nvSpPr>
          <p:cNvPr id="28677" name="Slide Number Placeholder 4"/>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C20CE5C1-B726-4410-B778-C4198E5A8D39}" type="slidenum">
              <a:rPr lang="en-US" sz="1600"/>
              <a:pPr/>
              <a:t>26</a:t>
            </a:fld>
            <a:endParaRPr lang="en-US" sz="160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762000" y="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Sample Target Synch Matrix</a:t>
            </a:r>
          </a:p>
        </p:txBody>
      </p:sp>
      <p:pic>
        <p:nvPicPr>
          <p:cNvPr id="29699" name="Picture 2"/>
          <p:cNvPicPr>
            <a:picLocks noGrp="1" noChangeAspect="1" noChangeArrowheads="1"/>
          </p:cNvPicPr>
          <p:nvPr>
            <p:ph idx="1"/>
          </p:nvPr>
        </p:nvPicPr>
        <p:blipFill>
          <a:blip r:embed="rId2" cstate="print"/>
          <a:srcRect/>
          <a:stretch>
            <a:fillRect/>
          </a:stretch>
        </p:blipFill>
        <p:spPr bwMode="auto">
          <a:xfrm>
            <a:off x="1358900" y="787400"/>
            <a:ext cx="7037388" cy="5465763"/>
          </a:xfrm>
          <a:noFill/>
          <a:ln>
            <a:miter lim="800000"/>
            <a:headEnd/>
            <a:tailEnd/>
          </a:ln>
        </p:spPr>
      </p:pic>
      <p:sp>
        <p:nvSpPr>
          <p:cNvPr id="29700" name="TextBox 4"/>
          <p:cNvSpPr txBox="1">
            <a:spLocks noChangeArrowheads="1"/>
          </p:cNvSpPr>
          <p:nvPr/>
        </p:nvSpPr>
        <p:spPr bwMode="auto">
          <a:xfrm>
            <a:off x="3717925" y="6502400"/>
            <a:ext cx="4281488" cy="276225"/>
          </a:xfrm>
          <a:prstGeom prst="rect">
            <a:avLst/>
          </a:prstGeom>
          <a:noFill/>
          <a:ln w="9525">
            <a:noFill/>
            <a:miter lim="800000"/>
            <a:headEnd/>
            <a:tailEnd/>
          </a:ln>
        </p:spPr>
        <p:txBody>
          <a:bodyPr wrap="none">
            <a:spAutoFit/>
          </a:bodyPr>
          <a:lstStyle/>
          <a:p>
            <a:r>
              <a:rPr lang="en-US" sz="1200"/>
              <a:t>FM 6-20-10 TTP for the Targeting Process (May 96) pg C-11</a:t>
            </a:r>
          </a:p>
        </p:txBody>
      </p:sp>
      <p:sp>
        <p:nvSpPr>
          <p:cNvPr id="29701" name="Slide Number Placeholder 4"/>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31E8255E-3E36-41D1-87B4-335C404DF6D5}" type="slidenum">
              <a:rPr lang="en-US" sz="1600"/>
              <a:pPr/>
              <a:t>27</a:t>
            </a:fld>
            <a:endParaRPr lang="en-US" sz="160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768350" y="7938"/>
            <a:ext cx="8229600" cy="7588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HPTL</a:t>
            </a:r>
          </a:p>
        </p:txBody>
      </p:sp>
      <p:sp>
        <p:nvSpPr>
          <p:cNvPr id="30723" name="TextBox 4"/>
          <p:cNvSpPr txBox="1">
            <a:spLocks noChangeArrowheads="1"/>
          </p:cNvSpPr>
          <p:nvPr/>
        </p:nvSpPr>
        <p:spPr bwMode="auto">
          <a:xfrm>
            <a:off x="855663" y="6030913"/>
            <a:ext cx="8054975" cy="460375"/>
          </a:xfrm>
          <a:prstGeom prst="rect">
            <a:avLst/>
          </a:prstGeom>
          <a:noFill/>
          <a:ln w="9525">
            <a:noFill/>
            <a:miter lim="800000"/>
            <a:headEnd/>
            <a:tailEnd/>
          </a:ln>
        </p:spPr>
        <p:txBody>
          <a:bodyPr>
            <a:spAutoFit/>
          </a:bodyPr>
          <a:lstStyle/>
          <a:p>
            <a:r>
              <a:rPr lang="en-US" sz="1200" b="1"/>
              <a:t>FM 3-09.31, </a:t>
            </a:r>
            <a:r>
              <a:rPr lang="en-US" sz="1200"/>
              <a:t>TACTICS, TECHNIQUES, AND PROCEDURES FOR FIRE SUPPORT FOR THE COMBINED ARMS COMMANDER (Oct 02)  pg A1</a:t>
            </a:r>
          </a:p>
        </p:txBody>
      </p:sp>
      <p:sp>
        <p:nvSpPr>
          <p:cNvPr id="6" name="Action Button: Return 5">
            <a:hlinkClick r:id="rId2" action="ppaction://hlinksldjump" highlightClick="1"/>
          </p:cNvPr>
          <p:cNvSpPr/>
          <p:nvPr/>
        </p:nvSpPr>
        <p:spPr>
          <a:xfrm>
            <a:off x="8534400" y="5162550"/>
            <a:ext cx="323850" cy="50958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pic>
        <p:nvPicPr>
          <p:cNvPr id="30725" name="Picture 6"/>
          <p:cNvPicPr>
            <a:picLocks noChangeAspect="1" noChangeArrowheads="1"/>
          </p:cNvPicPr>
          <p:nvPr/>
        </p:nvPicPr>
        <p:blipFill>
          <a:blip r:embed="rId3" cstate="print"/>
          <a:srcRect/>
          <a:stretch>
            <a:fillRect/>
          </a:stretch>
        </p:blipFill>
        <p:spPr bwMode="auto">
          <a:xfrm>
            <a:off x="1587500" y="1095375"/>
            <a:ext cx="6591300" cy="4667250"/>
          </a:xfrm>
          <a:prstGeom prst="rect">
            <a:avLst/>
          </a:prstGeom>
          <a:noFill/>
          <a:ln w="9525">
            <a:noFill/>
            <a:miter lim="800000"/>
            <a:headEnd/>
            <a:tailEnd/>
          </a:ln>
        </p:spPr>
      </p:pic>
      <p:sp>
        <p:nvSpPr>
          <p:cNvPr id="30726" name="Slide Number Placeholder 6"/>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D7172DBD-8C20-4D51-BFE2-AB61C60BE34E}" type="slidenum">
              <a:rPr lang="en-US" sz="1600"/>
              <a:pPr/>
              <a:t>28</a:t>
            </a:fld>
            <a:endParaRPr lang="en-US" sz="160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Action Button: Information 6">
            <a:hlinkClick r:id="" action="ppaction://hlinkshowjump?jump=nextslide" highlightClick="1"/>
          </p:cNvPr>
          <p:cNvSpPr/>
          <p:nvPr/>
        </p:nvSpPr>
        <p:spPr>
          <a:xfrm>
            <a:off x="5429250" y="4857750"/>
            <a:ext cx="457200" cy="457200"/>
          </a:xfrm>
          <a:prstGeom prst="actionButtonInformation">
            <a:avLst/>
          </a:prstGeom>
          <a:solidFill>
            <a:schemeClr val="bg1">
              <a:lumMod val="95000"/>
            </a:schemeClr>
          </a:solidFill>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endParaRPr lang="en-US">
              <a:solidFill>
                <a:srgbClr val="000000"/>
              </a:solidFill>
            </a:endParaRPr>
          </a:p>
        </p:txBody>
      </p:sp>
      <p:sp>
        <p:nvSpPr>
          <p:cNvPr id="31747" name="Title 1"/>
          <p:cNvSpPr>
            <a:spLocks noGrp="1"/>
          </p:cNvSpPr>
          <p:nvPr>
            <p:ph type="title"/>
          </p:nvPr>
        </p:nvSpPr>
        <p:spPr bwMode="auto">
          <a:xfrm>
            <a:off x="755650" y="7938"/>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Attack Guidance Matrix</a:t>
            </a:r>
          </a:p>
        </p:txBody>
      </p:sp>
      <p:pic>
        <p:nvPicPr>
          <p:cNvPr id="31748" name="Picture 2"/>
          <p:cNvPicPr>
            <a:picLocks noGrp="1" noChangeAspect="1" noChangeArrowheads="1"/>
          </p:cNvPicPr>
          <p:nvPr>
            <p:ph idx="1"/>
          </p:nvPr>
        </p:nvPicPr>
        <p:blipFill>
          <a:blip r:embed="rId2" cstate="print"/>
          <a:srcRect/>
          <a:stretch>
            <a:fillRect/>
          </a:stretch>
        </p:blipFill>
        <p:spPr bwMode="auto">
          <a:xfrm>
            <a:off x="723900" y="1162050"/>
            <a:ext cx="8347075" cy="3049588"/>
          </a:xfrm>
          <a:noFill/>
          <a:ln>
            <a:miter lim="800000"/>
            <a:headEnd/>
            <a:tailEnd/>
          </a:ln>
        </p:spPr>
      </p:pic>
      <p:sp>
        <p:nvSpPr>
          <p:cNvPr id="31749" name="TextBox 4"/>
          <p:cNvSpPr txBox="1">
            <a:spLocks noChangeArrowheads="1"/>
          </p:cNvSpPr>
          <p:nvPr/>
        </p:nvSpPr>
        <p:spPr bwMode="auto">
          <a:xfrm>
            <a:off x="6019800" y="6400800"/>
            <a:ext cx="2874963" cy="276225"/>
          </a:xfrm>
          <a:prstGeom prst="rect">
            <a:avLst/>
          </a:prstGeom>
          <a:noFill/>
          <a:ln w="9525">
            <a:noFill/>
            <a:miter lim="800000"/>
            <a:headEnd/>
            <a:tailEnd/>
          </a:ln>
        </p:spPr>
        <p:txBody>
          <a:bodyPr wrap="none">
            <a:spAutoFit/>
          </a:bodyPr>
          <a:lstStyle/>
          <a:p>
            <a:r>
              <a:rPr lang="en-US" sz="1200"/>
              <a:t>FM 3-09.42 (Initial Draft Jun 05) pg 6-9 </a:t>
            </a:r>
          </a:p>
        </p:txBody>
      </p:sp>
      <p:sp>
        <p:nvSpPr>
          <p:cNvPr id="6" name="Action Button: Return 5">
            <a:hlinkClick r:id="rId3" action="ppaction://hlinksldjump" highlightClick="1"/>
          </p:cNvPr>
          <p:cNvSpPr/>
          <p:nvPr/>
        </p:nvSpPr>
        <p:spPr>
          <a:xfrm>
            <a:off x="3829050" y="4857750"/>
            <a:ext cx="533400" cy="457200"/>
          </a:xfrm>
          <a:prstGeom prst="actionButtonReturn">
            <a:avLst/>
          </a:prstGeom>
          <a:solidFill>
            <a:schemeClr val="bg1">
              <a:lumMod val="95000"/>
            </a:schemeClr>
          </a:solidFill>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endParaRPr lang="en-US">
              <a:solidFill>
                <a:srgbClr val="000000"/>
              </a:solidFill>
            </a:endParaRPr>
          </a:p>
        </p:txBody>
      </p:sp>
      <p:sp>
        <p:nvSpPr>
          <p:cNvPr id="31751" name="TextBox 7"/>
          <p:cNvSpPr txBox="1">
            <a:spLocks noChangeArrowheads="1"/>
          </p:cNvSpPr>
          <p:nvPr/>
        </p:nvSpPr>
        <p:spPr bwMode="auto">
          <a:xfrm>
            <a:off x="3363913" y="5314950"/>
            <a:ext cx="1379537" cy="461963"/>
          </a:xfrm>
          <a:prstGeom prst="rect">
            <a:avLst/>
          </a:prstGeom>
          <a:noFill/>
          <a:ln w="9525">
            <a:noFill/>
            <a:miter lim="800000"/>
            <a:headEnd/>
            <a:tailEnd/>
          </a:ln>
        </p:spPr>
        <p:txBody>
          <a:bodyPr>
            <a:spAutoFit/>
          </a:bodyPr>
          <a:lstStyle/>
          <a:p>
            <a:pPr algn="ctr"/>
            <a:r>
              <a:rPr lang="en-US" sz="1200"/>
              <a:t>Return to Targeting Output</a:t>
            </a:r>
          </a:p>
        </p:txBody>
      </p:sp>
      <p:sp>
        <p:nvSpPr>
          <p:cNvPr id="31752" name="TextBox 8"/>
          <p:cNvSpPr txBox="1">
            <a:spLocks noChangeArrowheads="1"/>
          </p:cNvSpPr>
          <p:nvPr/>
        </p:nvSpPr>
        <p:spPr bwMode="auto">
          <a:xfrm>
            <a:off x="4972050" y="5314950"/>
            <a:ext cx="1344613" cy="276225"/>
          </a:xfrm>
          <a:prstGeom prst="rect">
            <a:avLst/>
          </a:prstGeom>
          <a:noFill/>
          <a:ln w="9525">
            <a:noFill/>
            <a:miter lim="800000"/>
            <a:headEnd/>
            <a:tailEnd/>
          </a:ln>
        </p:spPr>
        <p:txBody>
          <a:bodyPr wrap="none">
            <a:spAutoFit/>
          </a:bodyPr>
          <a:lstStyle/>
          <a:p>
            <a:r>
              <a:rPr lang="en-US" sz="1200"/>
              <a:t>More Information</a:t>
            </a:r>
          </a:p>
        </p:txBody>
      </p:sp>
      <p:sp>
        <p:nvSpPr>
          <p:cNvPr id="31753" name="Slide Number Placeholder 8"/>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50F8D397-695E-4F83-AB28-E79710C8F4FC}" type="slidenum">
              <a:rPr lang="en-US" sz="1600"/>
              <a:pPr/>
              <a:t>29</a:t>
            </a:fld>
            <a:endParaRPr lang="en-US" sz="160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776288" y="0"/>
            <a:ext cx="8229600" cy="7921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Description</a:t>
            </a:r>
          </a:p>
        </p:txBody>
      </p:sp>
      <p:sp>
        <p:nvSpPr>
          <p:cNvPr id="5123" name="Content Placeholder 2"/>
          <p:cNvSpPr>
            <a:spLocks noGrp="1"/>
          </p:cNvSpPr>
          <p:nvPr>
            <p:ph idx="1"/>
          </p:nvPr>
        </p:nvSpPr>
        <p:spPr bwMode="auto">
          <a:xfrm>
            <a:off x="757238" y="1066800"/>
            <a:ext cx="8229600" cy="3425825"/>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spcBef>
                <a:spcPct val="0"/>
              </a:spcBef>
              <a:buFontTx/>
              <a:buNone/>
            </a:pPr>
            <a:r>
              <a:rPr lang="en-US" smtClean="0"/>
              <a:t>The interdiction attack capability of the aviation brigade, particularly when </a:t>
            </a:r>
            <a:r>
              <a:rPr lang="en-US" b="1" smtClean="0">
                <a:solidFill>
                  <a:srgbClr val="0000FF"/>
                </a:solidFill>
              </a:rPr>
              <a:t>coupled with Army and joint fires and effects</a:t>
            </a:r>
            <a:r>
              <a:rPr lang="en-US" smtClean="0"/>
              <a:t>, extends the battle to the maximum range of organic and supporting </a:t>
            </a:r>
            <a:r>
              <a:rPr lang="en-US" b="1" smtClean="0">
                <a:solidFill>
                  <a:srgbClr val="0000FF"/>
                </a:solidFill>
              </a:rPr>
              <a:t>sensors</a:t>
            </a:r>
            <a:r>
              <a:rPr lang="en-US" smtClean="0"/>
              <a:t>. The aviation brigade headquarters is most appropriate for the planning of interdiction attacks. The aviation brigade normally requires OPCON or DS </a:t>
            </a:r>
            <a:r>
              <a:rPr lang="en-US" b="1" smtClean="0">
                <a:solidFill>
                  <a:srgbClr val="0000FF"/>
                </a:solidFill>
              </a:rPr>
              <a:t>long range fires </a:t>
            </a:r>
            <a:r>
              <a:rPr lang="en-US" smtClean="0"/>
              <a:t>and </a:t>
            </a:r>
            <a:r>
              <a:rPr lang="en-US" b="1" smtClean="0">
                <a:solidFill>
                  <a:srgbClr val="0000FF"/>
                </a:solidFill>
              </a:rPr>
              <a:t>supporting joint assets.</a:t>
            </a:r>
          </a:p>
        </p:txBody>
      </p:sp>
      <p:sp>
        <p:nvSpPr>
          <p:cNvPr id="5124" name="TextBox 4"/>
          <p:cNvSpPr txBox="1">
            <a:spLocks noChangeArrowheads="1"/>
          </p:cNvSpPr>
          <p:nvPr/>
        </p:nvSpPr>
        <p:spPr bwMode="auto">
          <a:xfrm>
            <a:off x="5562600" y="6581775"/>
            <a:ext cx="3657600" cy="276225"/>
          </a:xfrm>
          <a:prstGeom prst="rect">
            <a:avLst/>
          </a:prstGeom>
          <a:noFill/>
          <a:ln w="9525">
            <a:noFill/>
            <a:miter lim="800000"/>
            <a:headEnd/>
            <a:tailEnd/>
          </a:ln>
        </p:spPr>
        <p:txBody>
          <a:bodyPr>
            <a:spAutoFit/>
          </a:bodyPr>
          <a:lstStyle/>
          <a:p>
            <a:r>
              <a:rPr lang="en-US" sz="1200"/>
              <a:t>FM 3-04.111 Aviation Brigades, (Dec 2007) pg 3-6</a:t>
            </a:r>
          </a:p>
        </p:txBody>
      </p:sp>
      <p:sp>
        <p:nvSpPr>
          <p:cNvPr id="5125" name="TextBox 5"/>
          <p:cNvSpPr txBox="1">
            <a:spLocks noChangeArrowheads="1"/>
          </p:cNvSpPr>
          <p:nvPr/>
        </p:nvSpPr>
        <p:spPr bwMode="auto">
          <a:xfrm>
            <a:off x="1062038" y="5105400"/>
            <a:ext cx="7696200" cy="830263"/>
          </a:xfrm>
          <a:prstGeom prst="rect">
            <a:avLst/>
          </a:prstGeom>
          <a:solidFill>
            <a:srgbClr val="FFFF00"/>
          </a:solidFill>
          <a:ln w="9525">
            <a:solidFill>
              <a:schemeClr val="tx1"/>
            </a:solidFill>
            <a:miter lim="800000"/>
            <a:headEnd/>
            <a:tailEnd/>
          </a:ln>
        </p:spPr>
        <p:txBody>
          <a:bodyPr>
            <a:spAutoFit/>
          </a:bodyPr>
          <a:lstStyle/>
          <a:p>
            <a:pPr algn="ctr"/>
            <a:r>
              <a:rPr lang="en-US" sz="2400" b="1"/>
              <a:t>Higher HQ still plans for, prioritizes, synchronizes, and resources. </a:t>
            </a:r>
            <a:r>
              <a:rPr lang="en-US" sz="2400" b="1" i="1"/>
              <a:t>No unsupported trolling.</a:t>
            </a:r>
          </a:p>
        </p:txBody>
      </p:sp>
      <p:sp>
        <p:nvSpPr>
          <p:cNvPr id="5126" name="Slide Number Placeholder 5"/>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D7F338FD-CD80-4407-B93A-E4D3C7B2FFDB}" type="slidenum">
              <a:rPr lang="en-US" sz="1600"/>
              <a:pPr/>
              <a:t>3</a:t>
            </a:fld>
            <a:endParaRPr lang="en-US" sz="160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742950" y="0"/>
            <a:ext cx="8229600"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i="1" smtClean="0"/>
              <a:t>Attack Guidance</a:t>
            </a:r>
            <a:endParaRPr lang="en-US" smtClean="0"/>
          </a:p>
        </p:txBody>
      </p:sp>
      <p:sp>
        <p:nvSpPr>
          <p:cNvPr id="32771" name="Content Placeholder 2"/>
          <p:cNvSpPr>
            <a:spLocks noGrp="1"/>
          </p:cNvSpPr>
          <p:nvPr>
            <p:ph idx="1"/>
          </p:nvPr>
        </p:nvSpPr>
        <p:spPr bwMode="auto">
          <a:xfrm>
            <a:off x="762000" y="609600"/>
            <a:ext cx="8229600" cy="38100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spcBef>
                <a:spcPct val="0"/>
              </a:spcBef>
              <a:buFontTx/>
              <a:buNone/>
            </a:pPr>
            <a:r>
              <a:rPr lang="en-US" smtClean="0"/>
              <a:t>The staff recommends and the commander approves attack guidance, distributing it via the </a:t>
            </a:r>
            <a:r>
              <a:rPr lang="en-US" b="1" smtClean="0">
                <a:solidFill>
                  <a:srgbClr val="0000FF"/>
                </a:solidFill>
              </a:rPr>
              <a:t>attack guidance matrix</a:t>
            </a:r>
            <a:r>
              <a:rPr lang="en-US" smtClean="0"/>
              <a:t>. The guidance should detail </a:t>
            </a:r>
            <a:r>
              <a:rPr lang="en-US" b="1" smtClean="0">
                <a:solidFill>
                  <a:srgbClr val="0000FF"/>
                </a:solidFill>
              </a:rPr>
              <a:t>when, how, desired effects</a:t>
            </a:r>
            <a:r>
              <a:rPr lang="en-US" smtClean="0"/>
              <a:t>, SPINS, and </a:t>
            </a:r>
            <a:r>
              <a:rPr lang="en-US" b="1" smtClean="0">
                <a:solidFill>
                  <a:srgbClr val="0000FF"/>
                </a:solidFill>
              </a:rPr>
              <a:t>required BDA </a:t>
            </a:r>
            <a:r>
              <a:rPr lang="en-US" smtClean="0"/>
              <a:t>of the HPTL.  The G3 or FSCOORD recommends the attack system for each target.  All attack assets, including ground forces, should be considered. The attack should </a:t>
            </a:r>
            <a:r>
              <a:rPr lang="en-US" b="1" smtClean="0">
                <a:solidFill>
                  <a:srgbClr val="0000FF"/>
                </a:solidFill>
              </a:rPr>
              <a:t>optimize the capabilities </a:t>
            </a:r>
            <a:r>
              <a:rPr lang="en-US" smtClean="0"/>
              <a:t>of—</a:t>
            </a:r>
          </a:p>
        </p:txBody>
      </p:sp>
      <p:sp>
        <p:nvSpPr>
          <p:cNvPr id="32772" name="TextBox 4"/>
          <p:cNvSpPr txBox="1">
            <a:spLocks noChangeArrowheads="1"/>
          </p:cNvSpPr>
          <p:nvPr/>
        </p:nvSpPr>
        <p:spPr bwMode="auto">
          <a:xfrm>
            <a:off x="6400800" y="6477000"/>
            <a:ext cx="1676400" cy="276225"/>
          </a:xfrm>
          <a:prstGeom prst="rect">
            <a:avLst/>
          </a:prstGeom>
          <a:noFill/>
          <a:ln w="9525">
            <a:noFill/>
            <a:miter lim="800000"/>
            <a:headEnd/>
            <a:tailEnd/>
          </a:ln>
        </p:spPr>
        <p:txBody>
          <a:bodyPr>
            <a:spAutoFit/>
          </a:bodyPr>
          <a:lstStyle/>
          <a:p>
            <a:r>
              <a:rPr lang="en-US" sz="1200" b="1">
                <a:latin typeface="Calibri" pitchFamily="34" charset="0"/>
              </a:rPr>
              <a:t>FM 3-04.126, pg 2-24</a:t>
            </a:r>
            <a:endParaRPr lang="en-US" sz="1200">
              <a:latin typeface="Calibri" pitchFamily="34" charset="0"/>
            </a:endParaRPr>
          </a:p>
        </p:txBody>
      </p:sp>
      <p:sp>
        <p:nvSpPr>
          <p:cNvPr id="32773" name="TextBox 4"/>
          <p:cNvSpPr txBox="1">
            <a:spLocks noChangeArrowheads="1"/>
          </p:cNvSpPr>
          <p:nvPr/>
        </p:nvSpPr>
        <p:spPr bwMode="auto">
          <a:xfrm>
            <a:off x="876300" y="3768725"/>
            <a:ext cx="4114800" cy="1938338"/>
          </a:xfrm>
          <a:prstGeom prst="rect">
            <a:avLst/>
          </a:prstGeom>
          <a:noFill/>
          <a:ln w="9525">
            <a:noFill/>
            <a:miter lim="800000"/>
            <a:headEnd/>
            <a:tailEnd/>
          </a:ln>
        </p:spPr>
        <p:txBody>
          <a:bodyPr>
            <a:spAutoFit/>
          </a:bodyPr>
          <a:lstStyle/>
          <a:p>
            <a:pPr>
              <a:buFont typeface="Arial" charset="0"/>
              <a:buChar char="•"/>
            </a:pPr>
            <a:r>
              <a:rPr lang="en-US" sz="2000"/>
              <a:t> Ground and SOF forces.</a:t>
            </a:r>
          </a:p>
          <a:p>
            <a:pPr>
              <a:buFont typeface="Arial" charset="0"/>
              <a:buChar char="•"/>
            </a:pPr>
            <a:r>
              <a:rPr lang="en-US" sz="2000"/>
              <a:t> Helicopters.</a:t>
            </a:r>
          </a:p>
          <a:p>
            <a:pPr>
              <a:buFont typeface="Arial" charset="0"/>
              <a:buChar char="•"/>
            </a:pPr>
            <a:r>
              <a:rPr lang="en-US" sz="2000"/>
              <a:t> Armed UAS.</a:t>
            </a:r>
          </a:p>
          <a:p>
            <a:pPr>
              <a:buFont typeface="Arial" charset="0"/>
              <a:buChar char="•"/>
            </a:pPr>
            <a:r>
              <a:rPr lang="en-US" sz="2000"/>
              <a:t> Indirect fire assets.</a:t>
            </a:r>
          </a:p>
          <a:p>
            <a:pPr>
              <a:buFont typeface="Arial" charset="0"/>
              <a:buChar char="•"/>
            </a:pPr>
            <a:r>
              <a:rPr lang="en-US" sz="2000"/>
              <a:t> Countermobility (aerial and artillery-delivered mines)</a:t>
            </a:r>
          </a:p>
        </p:txBody>
      </p:sp>
      <p:sp>
        <p:nvSpPr>
          <p:cNvPr id="32774" name="TextBox 5"/>
          <p:cNvSpPr txBox="1">
            <a:spLocks noChangeArrowheads="1"/>
          </p:cNvSpPr>
          <p:nvPr/>
        </p:nvSpPr>
        <p:spPr bwMode="auto">
          <a:xfrm>
            <a:off x="5143500" y="3768725"/>
            <a:ext cx="3600450" cy="2554288"/>
          </a:xfrm>
          <a:prstGeom prst="rect">
            <a:avLst/>
          </a:prstGeom>
          <a:noFill/>
          <a:ln w="9525">
            <a:noFill/>
            <a:miter lim="800000"/>
            <a:headEnd/>
            <a:tailEnd/>
          </a:ln>
        </p:spPr>
        <p:txBody>
          <a:bodyPr>
            <a:spAutoFit/>
          </a:bodyPr>
          <a:lstStyle/>
          <a:p>
            <a:pPr>
              <a:buFont typeface="Arial" charset="0"/>
              <a:buChar char="•"/>
            </a:pPr>
            <a:r>
              <a:rPr lang="en-US" sz="2000"/>
              <a:t> CAS and air interdiction</a:t>
            </a:r>
          </a:p>
          <a:p>
            <a:pPr>
              <a:buFont typeface="Arial" charset="0"/>
              <a:buChar char="•"/>
            </a:pPr>
            <a:r>
              <a:rPr lang="en-US" sz="2000"/>
              <a:t> AD artillery</a:t>
            </a:r>
          </a:p>
          <a:p>
            <a:pPr>
              <a:buFont typeface="Arial" charset="0"/>
              <a:buChar char="•"/>
            </a:pPr>
            <a:r>
              <a:rPr lang="en-US" sz="2000"/>
              <a:t> Cruise missiles</a:t>
            </a:r>
          </a:p>
          <a:p>
            <a:pPr>
              <a:buFont typeface="Arial" charset="0"/>
              <a:buChar char="•"/>
            </a:pPr>
            <a:r>
              <a:rPr lang="en-US" sz="2000"/>
              <a:t> EW</a:t>
            </a:r>
          </a:p>
          <a:p>
            <a:pPr>
              <a:buFont typeface="Arial" charset="0"/>
              <a:buChar char="•"/>
            </a:pPr>
            <a:r>
              <a:rPr lang="en-US" sz="2000"/>
              <a:t> PSYOPS</a:t>
            </a:r>
          </a:p>
          <a:p>
            <a:pPr>
              <a:buFont typeface="Arial" charset="0"/>
              <a:buChar char="•"/>
            </a:pPr>
            <a:r>
              <a:rPr lang="en-US" sz="2000"/>
              <a:t> CA</a:t>
            </a:r>
          </a:p>
          <a:p>
            <a:pPr>
              <a:buFont typeface="Arial" charset="0"/>
              <a:buChar char="•"/>
            </a:pPr>
            <a:r>
              <a:rPr lang="en-US" sz="2000"/>
              <a:t> Deception</a:t>
            </a:r>
          </a:p>
          <a:p>
            <a:endParaRPr lang="en-US" sz="2000"/>
          </a:p>
        </p:txBody>
      </p:sp>
      <p:sp>
        <p:nvSpPr>
          <p:cNvPr id="32775" name="TextBox 6"/>
          <p:cNvSpPr txBox="1">
            <a:spLocks noChangeArrowheads="1"/>
          </p:cNvSpPr>
          <p:nvPr/>
        </p:nvSpPr>
        <p:spPr bwMode="auto">
          <a:xfrm>
            <a:off x="3124200" y="6581775"/>
            <a:ext cx="1344613" cy="276225"/>
          </a:xfrm>
          <a:prstGeom prst="rect">
            <a:avLst/>
          </a:prstGeom>
          <a:noFill/>
          <a:ln w="9525">
            <a:noFill/>
            <a:miter lim="800000"/>
            <a:headEnd/>
            <a:tailEnd/>
          </a:ln>
        </p:spPr>
        <p:txBody>
          <a:bodyPr wrap="none">
            <a:spAutoFit/>
          </a:bodyPr>
          <a:lstStyle/>
          <a:p>
            <a:r>
              <a:rPr lang="en-US" sz="1200"/>
              <a:t>More Information</a:t>
            </a:r>
          </a:p>
        </p:txBody>
      </p:sp>
      <p:sp>
        <p:nvSpPr>
          <p:cNvPr id="8" name="Action Button: Information 7">
            <a:hlinkClick r:id="" action="ppaction://hlinkshowjump?jump=nextslide" highlightClick="1"/>
          </p:cNvPr>
          <p:cNvSpPr/>
          <p:nvPr/>
        </p:nvSpPr>
        <p:spPr>
          <a:xfrm>
            <a:off x="3581400" y="6096000"/>
            <a:ext cx="457200" cy="457200"/>
          </a:xfrm>
          <a:prstGeom prst="actionButtonInformation">
            <a:avLst/>
          </a:prstGeom>
          <a:solidFill>
            <a:schemeClr val="bg1">
              <a:lumMod val="95000"/>
            </a:schemeClr>
          </a:solidFill>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endParaRPr lang="en-US">
              <a:solidFill>
                <a:srgbClr val="000000"/>
              </a:solidFill>
            </a:endParaRPr>
          </a:p>
        </p:txBody>
      </p:sp>
      <p:sp>
        <p:nvSpPr>
          <p:cNvPr id="32777" name="Slide Number Placeholder 8"/>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8D120D12-1808-4FAC-9085-316A7CF4780A}" type="slidenum">
              <a:rPr lang="en-US" sz="1600"/>
              <a:pPr/>
              <a:t>30</a:t>
            </a:fld>
            <a:endParaRPr lang="en-US" sz="160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704850" y="0"/>
            <a:ext cx="8229600" cy="990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i="1" smtClean="0"/>
              <a:t>Effects</a:t>
            </a:r>
          </a:p>
        </p:txBody>
      </p:sp>
      <p:sp>
        <p:nvSpPr>
          <p:cNvPr id="33795" name="Content Placeholder 2"/>
          <p:cNvSpPr>
            <a:spLocks noGrp="1"/>
          </p:cNvSpPr>
          <p:nvPr>
            <p:ph idx="1"/>
          </p:nvPr>
        </p:nvSpPr>
        <p:spPr bwMode="auto">
          <a:xfrm>
            <a:off x="704850" y="914400"/>
            <a:ext cx="8229600" cy="57150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spcBef>
                <a:spcPct val="0"/>
              </a:spcBef>
              <a:buFontTx/>
              <a:buNone/>
            </a:pPr>
            <a:r>
              <a:rPr lang="en-US" b="1" smtClean="0">
                <a:solidFill>
                  <a:srgbClr val="0000FF"/>
                </a:solidFill>
              </a:rPr>
              <a:t>Target criteria should be given in quantifiable terms</a:t>
            </a:r>
            <a:r>
              <a:rPr lang="en-US" smtClean="0"/>
              <a:t>. Criteria may be expressed as a percentage of casualties, destroyed elements, time on target (TOT), duration of fires, number of tubes or launchers, allocation or application of assets.  Identify accuracy or time constraints, required coordination, limitations on amount or types of ammunition, use of ground forces, and BDA requirements. </a:t>
            </a:r>
          </a:p>
        </p:txBody>
      </p:sp>
      <p:sp>
        <p:nvSpPr>
          <p:cNvPr id="33796" name="TextBox 7"/>
          <p:cNvSpPr txBox="1">
            <a:spLocks noChangeArrowheads="1"/>
          </p:cNvSpPr>
          <p:nvPr/>
        </p:nvSpPr>
        <p:spPr bwMode="auto">
          <a:xfrm>
            <a:off x="7239000" y="6581775"/>
            <a:ext cx="1905000" cy="276225"/>
          </a:xfrm>
          <a:prstGeom prst="rect">
            <a:avLst/>
          </a:prstGeom>
          <a:noFill/>
          <a:ln w="9525">
            <a:noFill/>
            <a:miter lim="800000"/>
            <a:headEnd/>
            <a:tailEnd/>
          </a:ln>
        </p:spPr>
        <p:txBody>
          <a:bodyPr>
            <a:spAutoFit/>
          </a:bodyPr>
          <a:lstStyle/>
          <a:p>
            <a:r>
              <a:rPr lang="en-US" sz="1200" b="1">
                <a:latin typeface="Calibri" pitchFamily="34" charset="0"/>
              </a:rPr>
              <a:t>FM 3-04.126, pg 2-24, 2-25</a:t>
            </a:r>
            <a:endParaRPr lang="en-US" sz="1200">
              <a:latin typeface="Calibri" pitchFamily="34" charset="0"/>
            </a:endParaRPr>
          </a:p>
        </p:txBody>
      </p:sp>
      <p:sp>
        <p:nvSpPr>
          <p:cNvPr id="33797" name="TextBox 8"/>
          <p:cNvSpPr txBox="1">
            <a:spLocks noChangeArrowheads="1"/>
          </p:cNvSpPr>
          <p:nvPr/>
        </p:nvSpPr>
        <p:spPr bwMode="auto">
          <a:xfrm>
            <a:off x="2819400" y="4811713"/>
            <a:ext cx="3705225" cy="400050"/>
          </a:xfrm>
          <a:prstGeom prst="rect">
            <a:avLst/>
          </a:prstGeom>
          <a:solidFill>
            <a:srgbClr val="FFFF00"/>
          </a:solidFill>
          <a:ln w="9525">
            <a:solidFill>
              <a:schemeClr val="tx1"/>
            </a:solidFill>
            <a:miter lim="800000"/>
            <a:headEnd/>
            <a:tailEnd/>
          </a:ln>
        </p:spPr>
        <p:txBody>
          <a:bodyPr wrap="none">
            <a:spAutoFit/>
          </a:bodyPr>
          <a:lstStyle/>
          <a:p>
            <a:r>
              <a:rPr lang="en-US" sz="2000" b="1">
                <a:latin typeface="Calibri" pitchFamily="34" charset="0"/>
              </a:rPr>
              <a:t>How do you quantify “</a:t>
            </a:r>
            <a:r>
              <a:rPr lang="en-US" sz="2000" b="1" i="1">
                <a:latin typeface="Calibri" pitchFamily="34" charset="0"/>
              </a:rPr>
              <a:t>schwack</a:t>
            </a:r>
            <a:r>
              <a:rPr lang="en-US" sz="2000" b="1">
                <a:latin typeface="Calibri" pitchFamily="34" charset="0"/>
              </a:rPr>
              <a:t>”?</a:t>
            </a:r>
          </a:p>
        </p:txBody>
      </p:sp>
      <p:sp>
        <p:nvSpPr>
          <p:cNvPr id="6" name="Action Button: Return 5">
            <a:hlinkClick r:id="rId3" action="ppaction://hlinksldjump" highlightClick="1"/>
          </p:cNvPr>
          <p:cNvSpPr/>
          <p:nvPr/>
        </p:nvSpPr>
        <p:spPr>
          <a:xfrm>
            <a:off x="8001000" y="5562600"/>
            <a:ext cx="533400" cy="457200"/>
          </a:xfrm>
          <a:prstGeom prst="actionButtonReturn">
            <a:avLst/>
          </a:prstGeom>
          <a:solidFill>
            <a:schemeClr val="bg1">
              <a:lumMod val="95000"/>
            </a:schemeClr>
          </a:solidFill>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endParaRPr lang="en-US">
              <a:solidFill>
                <a:srgbClr val="000000"/>
              </a:solidFill>
            </a:endParaRPr>
          </a:p>
        </p:txBody>
      </p:sp>
      <p:sp>
        <p:nvSpPr>
          <p:cNvPr id="33799" name="TextBox 6"/>
          <p:cNvSpPr txBox="1">
            <a:spLocks noChangeArrowheads="1"/>
          </p:cNvSpPr>
          <p:nvPr/>
        </p:nvSpPr>
        <p:spPr bwMode="auto">
          <a:xfrm>
            <a:off x="7535863" y="6019800"/>
            <a:ext cx="1379537" cy="461963"/>
          </a:xfrm>
          <a:prstGeom prst="rect">
            <a:avLst/>
          </a:prstGeom>
          <a:noFill/>
          <a:ln w="9525">
            <a:noFill/>
            <a:miter lim="800000"/>
            <a:headEnd/>
            <a:tailEnd/>
          </a:ln>
        </p:spPr>
        <p:txBody>
          <a:bodyPr>
            <a:spAutoFit/>
          </a:bodyPr>
          <a:lstStyle/>
          <a:p>
            <a:pPr algn="ctr"/>
            <a:r>
              <a:rPr lang="en-US" sz="1200"/>
              <a:t>Return to Targeting Output</a:t>
            </a:r>
          </a:p>
        </p:txBody>
      </p:sp>
      <p:sp>
        <p:nvSpPr>
          <p:cNvPr id="33800" name="Slide Number Placeholder 7"/>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00B6BAA3-D9C6-496C-9A25-05A239EBB806}" type="slidenum">
              <a:rPr lang="en-US" sz="1600"/>
              <a:pPr/>
              <a:t>31</a:t>
            </a:fld>
            <a:endParaRPr lang="en-US" sz="160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762000" y="7938"/>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TSS</a:t>
            </a:r>
          </a:p>
        </p:txBody>
      </p:sp>
      <p:sp>
        <p:nvSpPr>
          <p:cNvPr id="34819" name="TextBox 4"/>
          <p:cNvSpPr txBox="1">
            <a:spLocks noChangeArrowheads="1"/>
          </p:cNvSpPr>
          <p:nvPr/>
        </p:nvSpPr>
        <p:spPr bwMode="auto">
          <a:xfrm>
            <a:off x="855663" y="6359525"/>
            <a:ext cx="8053387" cy="460375"/>
          </a:xfrm>
          <a:prstGeom prst="rect">
            <a:avLst/>
          </a:prstGeom>
          <a:noFill/>
          <a:ln w="9525">
            <a:noFill/>
            <a:miter lim="800000"/>
            <a:headEnd/>
            <a:tailEnd/>
          </a:ln>
        </p:spPr>
        <p:txBody>
          <a:bodyPr>
            <a:spAutoFit/>
          </a:bodyPr>
          <a:lstStyle/>
          <a:p>
            <a:r>
              <a:rPr lang="en-US" sz="1200" b="1"/>
              <a:t>FM 3-09.31, </a:t>
            </a:r>
            <a:r>
              <a:rPr lang="en-US" sz="1200"/>
              <a:t>TACTICS, TECHNIQUES, AND PROCEDURES FOR FIRE SUPPORT FOR THE COMBINED ARMS COMMANDER (Oct 02)  pg A3</a:t>
            </a:r>
          </a:p>
        </p:txBody>
      </p:sp>
      <p:sp>
        <p:nvSpPr>
          <p:cNvPr id="6" name="Action Button: Return 5">
            <a:hlinkClick r:id="rId2" action="ppaction://hlinksldjump" highlightClick="1"/>
          </p:cNvPr>
          <p:cNvSpPr/>
          <p:nvPr/>
        </p:nvSpPr>
        <p:spPr>
          <a:xfrm>
            <a:off x="7974013" y="5576888"/>
            <a:ext cx="533400" cy="457200"/>
          </a:xfrm>
          <a:prstGeom prst="actionButtonReturn">
            <a:avLst/>
          </a:prstGeom>
          <a:solidFill>
            <a:schemeClr val="bg1">
              <a:lumMod val="95000"/>
            </a:schemeClr>
          </a:solidFill>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endParaRPr lang="en-US">
              <a:solidFill>
                <a:srgbClr val="000000"/>
              </a:solidFill>
            </a:endParaRPr>
          </a:p>
        </p:txBody>
      </p:sp>
      <p:pic>
        <p:nvPicPr>
          <p:cNvPr id="34821" name="Picture 7"/>
          <p:cNvPicPr>
            <a:picLocks noChangeAspect="1" noChangeArrowheads="1"/>
          </p:cNvPicPr>
          <p:nvPr/>
        </p:nvPicPr>
        <p:blipFill>
          <a:blip r:embed="rId3" cstate="print"/>
          <a:srcRect/>
          <a:stretch>
            <a:fillRect/>
          </a:stretch>
        </p:blipFill>
        <p:spPr bwMode="auto">
          <a:xfrm>
            <a:off x="1204913" y="1009650"/>
            <a:ext cx="7343775" cy="4305300"/>
          </a:xfrm>
          <a:prstGeom prst="rect">
            <a:avLst/>
          </a:prstGeom>
          <a:noFill/>
          <a:ln w="9525">
            <a:noFill/>
            <a:miter lim="800000"/>
            <a:headEnd/>
            <a:tailEnd/>
          </a:ln>
        </p:spPr>
      </p:pic>
      <p:sp>
        <p:nvSpPr>
          <p:cNvPr id="34822" name="Slide Number Placeholder 6"/>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2499A493-C33D-4E24-A892-B35BAC349329}" type="slidenum">
              <a:rPr lang="en-US" sz="1600"/>
              <a:pPr/>
              <a:t>32</a:t>
            </a:fld>
            <a:endParaRPr lang="en-US" sz="1600"/>
          </a:p>
        </p:txBody>
      </p:sp>
      <p:sp>
        <p:nvSpPr>
          <p:cNvPr id="7" name="Action Button: Information 6">
            <a:hlinkClick r:id="" action="ppaction://hlinkshowjump?jump=nextslide" highlightClick="1"/>
          </p:cNvPr>
          <p:cNvSpPr/>
          <p:nvPr/>
        </p:nvSpPr>
        <p:spPr>
          <a:xfrm>
            <a:off x="4629150" y="5481638"/>
            <a:ext cx="457200" cy="457200"/>
          </a:xfrm>
          <a:prstGeom prst="actionButtonInformation">
            <a:avLst/>
          </a:prstGeom>
          <a:solidFill>
            <a:schemeClr val="bg1">
              <a:lumMod val="95000"/>
            </a:schemeClr>
          </a:solidFill>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endParaRPr lang="en-US">
              <a:solidFill>
                <a:srgbClr val="000000"/>
              </a:solidFill>
            </a:endParaRPr>
          </a:p>
        </p:txBody>
      </p:sp>
      <p:sp>
        <p:nvSpPr>
          <p:cNvPr id="34824" name="TextBox 7"/>
          <p:cNvSpPr txBox="1">
            <a:spLocks noChangeArrowheads="1"/>
          </p:cNvSpPr>
          <p:nvPr/>
        </p:nvSpPr>
        <p:spPr bwMode="auto">
          <a:xfrm>
            <a:off x="4630738" y="5889625"/>
            <a:ext cx="635000" cy="277813"/>
          </a:xfrm>
          <a:prstGeom prst="rect">
            <a:avLst/>
          </a:prstGeom>
          <a:noFill/>
          <a:ln w="9525">
            <a:noFill/>
            <a:miter lim="800000"/>
            <a:headEnd/>
            <a:tailEnd/>
          </a:ln>
        </p:spPr>
        <p:txBody>
          <a:bodyPr>
            <a:spAutoFit/>
          </a:bodyPr>
          <a:lstStyle/>
          <a:p>
            <a:r>
              <a:rPr lang="en-US" sz="1200"/>
              <a:t>TLE</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771525" y="4763"/>
            <a:ext cx="8229600" cy="835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Target Location Error</a:t>
            </a:r>
          </a:p>
        </p:txBody>
      </p:sp>
      <p:sp>
        <p:nvSpPr>
          <p:cNvPr id="35843" name="Content Placeholder 2"/>
          <p:cNvSpPr>
            <a:spLocks noGrp="1"/>
          </p:cNvSpPr>
          <p:nvPr>
            <p:ph idx="1"/>
          </p:nvPr>
        </p:nvSpPr>
        <p:spPr bwMode="auto">
          <a:xfrm>
            <a:off x="771525" y="806450"/>
            <a:ext cx="8229600" cy="4900613"/>
          </a:xfrm>
          <a:ln>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buFontTx/>
              <a:buAutoNum type="arabicParenBoth"/>
            </a:pPr>
            <a:r>
              <a:rPr lang="en-US" sz="2000" smtClean="0"/>
              <a:t>The definition of TLE is the difference between the coordinates generated for a target and the actual location of that target. TLE is expressed primarily in terms of circular and vertical errors, or infrequently, as spherical error.</a:t>
            </a:r>
          </a:p>
          <a:p>
            <a:pPr marL="457200" indent="-457200" eaLnBrk="1" hangingPunct="1">
              <a:buFontTx/>
              <a:buAutoNum type="arabicParenBoth"/>
            </a:pPr>
            <a:endParaRPr lang="en-US" sz="2000" smtClean="0"/>
          </a:p>
          <a:p>
            <a:pPr marL="457200" indent="-457200" eaLnBrk="1" hangingPunct="1">
              <a:buFontTx/>
              <a:buNone/>
            </a:pPr>
            <a:r>
              <a:rPr lang="en-US" sz="2000" smtClean="0"/>
              <a:t>(2) In order to facilitate the communication of targeting accuracy, TLE is characterized in six categories (CATs). The first row presents the categories of TLE which range from best (CAT 1) to worst (CAT 6) and are used to classify the accuracy of any coordinate generating system. See table 1 below.</a:t>
            </a:r>
          </a:p>
        </p:txBody>
      </p:sp>
      <p:sp>
        <p:nvSpPr>
          <p:cNvPr id="35844" name="Slide Number Placeholder 3"/>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42947728-52AC-4817-8C2B-4F64E044068C}" type="slidenum">
              <a:rPr lang="en-US" sz="1600"/>
              <a:pPr/>
              <a:t>33</a:t>
            </a:fld>
            <a:endParaRPr lang="en-US" sz="1600"/>
          </a:p>
        </p:txBody>
      </p:sp>
      <p:pic>
        <p:nvPicPr>
          <p:cNvPr id="35845" name="Picture 2"/>
          <p:cNvPicPr>
            <a:picLocks noChangeAspect="1" noChangeArrowheads="1"/>
          </p:cNvPicPr>
          <p:nvPr/>
        </p:nvPicPr>
        <p:blipFill>
          <a:blip r:embed="rId3" cstate="print"/>
          <a:srcRect/>
          <a:stretch>
            <a:fillRect/>
          </a:stretch>
        </p:blipFill>
        <p:spPr bwMode="auto">
          <a:xfrm>
            <a:off x="639763" y="4162425"/>
            <a:ext cx="8455025" cy="1443038"/>
          </a:xfrm>
          <a:prstGeom prst="rect">
            <a:avLst/>
          </a:prstGeom>
          <a:noFill/>
          <a:ln w="9525">
            <a:noFill/>
            <a:miter lim="800000"/>
            <a:headEnd/>
            <a:tailEnd/>
          </a:ln>
        </p:spPr>
      </p:pic>
      <p:sp>
        <p:nvSpPr>
          <p:cNvPr id="35846" name="TextBox 5"/>
          <p:cNvSpPr txBox="1">
            <a:spLocks noChangeArrowheads="1"/>
          </p:cNvSpPr>
          <p:nvPr/>
        </p:nvSpPr>
        <p:spPr bwMode="auto">
          <a:xfrm>
            <a:off x="3368675" y="6581775"/>
            <a:ext cx="5775325" cy="276225"/>
          </a:xfrm>
          <a:prstGeom prst="rect">
            <a:avLst/>
          </a:prstGeom>
          <a:noFill/>
          <a:ln w="9525">
            <a:noFill/>
            <a:miter lim="800000"/>
            <a:headEnd/>
            <a:tailEnd/>
          </a:ln>
        </p:spPr>
        <p:txBody>
          <a:bodyPr wrap="none">
            <a:spAutoFit/>
          </a:bodyPr>
          <a:lstStyle/>
          <a:p>
            <a:r>
              <a:rPr lang="en-US" sz="1200"/>
              <a:t>FM 3-09.32/MCRP 3-16.6A/NTTP 3-09.2/AFTTP(I) 3-2.6 20 (Dec 2007), pg 11-12</a:t>
            </a:r>
          </a:p>
        </p:txBody>
      </p:sp>
      <p:sp>
        <p:nvSpPr>
          <p:cNvPr id="7" name="Action Button: Return 6">
            <a:hlinkClick r:id="rId4" action="ppaction://hlinksldjump" highlightClick="1"/>
          </p:cNvPr>
          <p:cNvSpPr/>
          <p:nvPr/>
        </p:nvSpPr>
        <p:spPr>
          <a:xfrm>
            <a:off x="8401050" y="5908675"/>
            <a:ext cx="533400" cy="457200"/>
          </a:xfrm>
          <a:prstGeom prst="actionButtonReturn">
            <a:avLst/>
          </a:prstGeom>
          <a:solidFill>
            <a:schemeClr val="bg1">
              <a:lumMod val="95000"/>
            </a:schemeClr>
          </a:solidFill>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endParaRPr lang="en-US">
              <a:solidFill>
                <a:srgbClr val="000000"/>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781050" y="1676400"/>
          <a:ext cx="8191500" cy="4648200"/>
        </p:xfrm>
        <a:graphic>
          <a:graphicData uri="http://schemas.openxmlformats.org/presentationml/2006/ole">
            <p:oleObj spid="_x0000_s1026" name="Document" r:id="rId4" imgW="8973001" imgH="4856645" progId="Word.Document.8">
              <p:embed/>
            </p:oleObj>
          </a:graphicData>
        </a:graphic>
      </p:graphicFrame>
      <p:sp>
        <p:nvSpPr>
          <p:cNvPr id="1027" name="Text Box 3"/>
          <p:cNvSpPr txBox="1">
            <a:spLocks noChangeArrowheads="1"/>
          </p:cNvSpPr>
          <p:nvPr/>
        </p:nvSpPr>
        <p:spPr bwMode="auto">
          <a:xfrm>
            <a:off x="1333500" y="0"/>
            <a:ext cx="7086600" cy="1323975"/>
          </a:xfrm>
          <a:prstGeom prst="rect">
            <a:avLst/>
          </a:prstGeom>
          <a:noFill/>
          <a:ln w="9525">
            <a:noFill/>
            <a:miter lim="800000"/>
            <a:headEnd/>
            <a:tailEnd/>
          </a:ln>
        </p:spPr>
        <p:txBody>
          <a:bodyPr>
            <a:spAutoFit/>
          </a:bodyPr>
          <a:lstStyle/>
          <a:p>
            <a:pPr algn="ctr">
              <a:spcBef>
                <a:spcPct val="50000"/>
              </a:spcBef>
            </a:pPr>
            <a:r>
              <a:rPr lang="en-US" sz="3200" b="1">
                <a:solidFill>
                  <a:srgbClr val="000099"/>
                </a:solidFill>
              </a:rPr>
              <a:t>Sample PRIORITIZED TARGET LIST</a:t>
            </a:r>
            <a:r>
              <a:rPr lang="en-US" b="1">
                <a:solidFill>
                  <a:srgbClr val="000099"/>
                </a:solidFill>
              </a:rPr>
              <a:t>                    </a:t>
            </a:r>
            <a:r>
              <a:rPr lang="en-US" sz="2400" b="1">
                <a:solidFill>
                  <a:srgbClr val="000099"/>
                </a:solidFill>
              </a:rPr>
              <a:t>              ATO AF                                                                                           070600 - 080559 “DTG”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Rectangle 1026"/>
          <p:cNvSpPr>
            <a:spLocks noChangeArrowheads="1"/>
          </p:cNvSpPr>
          <p:nvPr/>
        </p:nvSpPr>
        <p:spPr bwMode="auto">
          <a:xfrm>
            <a:off x="1143000" y="6350"/>
            <a:ext cx="7467600" cy="585788"/>
          </a:xfrm>
          <a:prstGeom prst="rect">
            <a:avLst/>
          </a:prstGeom>
          <a:noFill/>
          <a:ln w="9525">
            <a:noFill/>
            <a:miter lim="800000"/>
            <a:headEnd/>
            <a:tailEnd/>
          </a:ln>
        </p:spPr>
        <p:txBody>
          <a:bodyPr lIns="92075" tIns="46038" rIns="92075" bIns="46038">
            <a:spAutoFit/>
          </a:bodyPr>
          <a:lstStyle/>
          <a:p>
            <a:pPr algn="ctr"/>
            <a:r>
              <a:rPr lang="en-US" sz="3200" b="1">
                <a:solidFill>
                  <a:srgbClr val="003399"/>
                </a:solidFill>
              </a:rPr>
              <a:t>CORPS TARGETING BOARD</a:t>
            </a:r>
            <a:endParaRPr lang="en-US" sz="3200" b="1">
              <a:solidFill>
                <a:schemeClr val="accent2"/>
              </a:solidFill>
            </a:endParaRPr>
          </a:p>
        </p:txBody>
      </p:sp>
      <p:sp>
        <p:nvSpPr>
          <p:cNvPr id="36867" name="Rectangle 1027"/>
          <p:cNvSpPr>
            <a:spLocks noGrp="1" noChangeArrowheads="1"/>
          </p:cNvSpPr>
          <p:nvPr>
            <p:ph type="body" idx="1"/>
          </p:nvPr>
        </p:nvSpPr>
        <p:spPr bwMode="auto">
          <a:xfrm>
            <a:off x="723900" y="1181100"/>
            <a:ext cx="8077200" cy="45720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spcBef>
                <a:spcPct val="0"/>
              </a:spcBef>
              <a:buClr>
                <a:schemeClr val="tx1"/>
              </a:buClr>
            </a:pPr>
            <a:r>
              <a:rPr lang="en-US" sz="2800" smtClean="0"/>
              <a:t> Purpose: to approve PTLs for next 72 hrs and issue targeting guidance for 96 hrs out</a:t>
            </a:r>
          </a:p>
          <a:p>
            <a:pPr marL="0" indent="0" eaLnBrk="1" hangingPunct="1">
              <a:spcBef>
                <a:spcPct val="0"/>
              </a:spcBef>
              <a:buClr>
                <a:schemeClr val="tx1"/>
              </a:buClr>
            </a:pPr>
            <a:endParaRPr lang="en-US" sz="2800" smtClean="0"/>
          </a:p>
          <a:p>
            <a:pPr marL="0" indent="0" eaLnBrk="1" hangingPunct="1">
              <a:spcBef>
                <a:spcPct val="0"/>
              </a:spcBef>
              <a:buClr>
                <a:schemeClr val="tx1"/>
              </a:buClr>
            </a:pPr>
            <a:r>
              <a:rPr lang="en-US" sz="2800" smtClean="0"/>
              <a:t> Chaired by:  Corps Chief of Staff</a:t>
            </a:r>
          </a:p>
          <a:p>
            <a:pPr marL="0" indent="0" eaLnBrk="1" hangingPunct="1">
              <a:spcBef>
                <a:spcPct val="0"/>
              </a:spcBef>
              <a:buClr>
                <a:schemeClr val="tx1"/>
              </a:buClr>
            </a:pPr>
            <a:endParaRPr lang="en-US" sz="2800" smtClean="0"/>
          </a:p>
          <a:p>
            <a:pPr marL="0" indent="0" eaLnBrk="1" hangingPunct="1">
              <a:spcBef>
                <a:spcPct val="0"/>
              </a:spcBef>
              <a:buClr>
                <a:schemeClr val="tx1"/>
              </a:buClr>
            </a:pPr>
            <a:r>
              <a:rPr lang="en-US" sz="2800" smtClean="0"/>
              <a:t> Facilitated by:  FSE Lead Planner</a:t>
            </a:r>
          </a:p>
          <a:p>
            <a:pPr marL="0" indent="0" eaLnBrk="1" hangingPunct="1">
              <a:spcBef>
                <a:spcPct val="0"/>
              </a:spcBef>
              <a:buClr>
                <a:schemeClr val="tx1"/>
              </a:buClr>
            </a:pPr>
            <a:endParaRPr lang="en-US" sz="2800" smtClean="0"/>
          </a:p>
          <a:p>
            <a:pPr marL="0" indent="0" eaLnBrk="1" hangingPunct="1">
              <a:spcBef>
                <a:spcPct val="0"/>
              </a:spcBef>
              <a:buClr>
                <a:schemeClr val="tx1"/>
              </a:buClr>
            </a:pPr>
            <a:r>
              <a:rPr lang="en-US" sz="2800" smtClean="0"/>
              <a:t> Attendees:  G2, G3, FSE, G2/G3 Plans, IO, SOCOORD, AVN, ENG, ALO, SJA, ADA, ACE, DIV LNOs</a:t>
            </a:r>
          </a:p>
        </p:txBody>
      </p:sp>
      <p:sp>
        <p:nvSpPr>
          <p:cNvPr id="36868" name="Slide Number Placeholder 3"/>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4017541D-4F24-4B10-B96D-61D5EA287A32}" type="slidenum">
              <a:rPr lang="en-US" sz="1600"/>
              <a:pPr/>
              <a:t>35</a:t>
            </a:fld>
            <a:endParaRPr lang="en-US" sz="160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990600" y="0"/>
            <a:ext cx="77724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Combat Service Support</a:t>
            </a:r>
            <a:br>
              <a:rPr lang="en-US" smtClean="0"/>
            </a:br>
            <a:r>
              <a:rPr lang="en-US" smtClean="0"/>
              <a:t>“The Cost of Doing Business”</a:t>
            </a:r>
          </a:p>
        </p:txBody>
      </p:sp>
      <p:sp>
        <p:nvSpPr>
          <p:cNvPr id="37891" name="Rectangle 3"/>
          <p:cNvSpPr>
            <a:spLocks noGrp="1" noChangeArrowheads="1"/>
          </p:cNvSpPr>
          <p:nvPr>
            <p:ph type="body" idx="1"/>
          </p:nvPr>
        </p:nvSpPr>
        <p:spPr bwMode="auto">
          <a:xfrm>
            <a:off x="685800" y="2514600"/>
            <a:ext cx="8229600" cy="1905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t># Of Aircraft X Burn Rate X Ordinance X MSRs X Cube X Bulk</a:t>
            </a:r>
          </a:p>
          <a:p>
            <a:pPr eaLnBrk="1" hangingPunct="1"/>
            <a:endParaRPr lang="en-US" sz="2800" smtClean="0"/>
          </a:p>
          <a:p>
            <a:pPr eaLnBrk="1" hangingPunct="1"/>
            <a:r>
              <a:rPr lang="en-US" sz="2800" smtClean="0"/>
              <a:t>Surge Operations:  24 / 36 / 72 hour period</a:t>
            </a:r>
          </a:p>
        </p:txBody>
      </p:sp>
      <p:sp>
        <p:nvSpPr>
          <p:cNvPr id="37892" name="Slide Number Placeholder 3"/>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E31D162B-D891-41D9-AAB8-2136AD1209BF}" type="slidenum">
              <a:rPr lang="en-US" sz="1600"/>
              <a:pPr/>
              <a:t>36</a:t>
            </a:fld>
            <a:endParaRPr lang="en-US" sz="160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054"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055"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056"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057" name="Rectangle 6"/>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058" name="Rectangle 7"/>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059" name="Rectangle 8"/>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060" name="Rectangle 9"/>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061" name="Rectangle 12"/>
          <p:cNvSpPr>
            <a:spLocks noChangeArrowheads="1"/>
          </p:cNvSpPr>
          <p:nvPr/>
        </p:nvSpPr>
        <p:spPr bwMode="auto">
          <a:xfrm>
            <a:off x="2366963" y="153988"/>
            <a:ext cx="4992687" cy="512762"/>
          </a:xfrm>
          <a:prstGeom prst="rect">
            <a:avLst/>
          </a:prstGeom>
          <a:solidFill>
            <a:srgbClr val="FFFF00"/>
          </a:solidFill>
          <a:ln w="12700">
            <a:solidFill>
              <a:schemeClr val="tx1"/>
            </a:solidFill>
            <a:miter lim="800000"/>
            <a:headEnd/>
            <a:tailEnd/>
          </a:ln>
        </p:spPr>
        <p:txBody>
          <a:bodyPr wrap="none" lIns="90488" tIns="44450" rIns="90488" bIns="44450">
            <a:spAutoFit/>
          </a:bodyPr>
          <a:lstStyle/>
          <a:p>
            <a:pPr algn="r">
              <a:lnSpc>
                <a:spcPct val="90000"/>
              </a:lnSpc>
            </a:pPr>
            <a:r>
              <a:rPr lang="en-US" sz="3000"/>
              <a:t>Joint Suppression Measures</a:t>
            </a:r>
          </a:p>
        </p:txBody>
      </p:sp>
      <p:sp>
        <p:nvSpPr>
          <p:cNvPr id="2062" name="Rectangle 13"/>
          <p:cNvSpPr>
            <a:spLocks noChangeArrowheads="1"/>
          </p:cNvSpPr>
          <p:nvPr/>
        </p:nvSpPr>
        <p:spPr bwMode="auto">
          <a:xfrm>
            <a:off x="2359025" y="1054100"/>
            <a:ext cx="5084763" cy="520700"/>
          </a:xfrm>
          <a:prstGeom prst="rect">
            <a:avLst/>
          </a:prstGeom>
          <a:noFill/>
          <a:ln w="12700">
            <a:noFill/>
            <a:miter lim="800000"/>
            <a:headEnd/>
            <a:tailEnd/>
          </a:ln>
        </p:spPr>
        <p:txBody>
          <a:bodyPr lIns="90488" tIns="44450" rIns="90488" bIns="44450">
            <a:spAutoFit/>
          </a:bodyPr>
          <a:lstStyle/>
          <a:p>
            <a:pPr algn="ctr"/>
            <a:r>
              <a:rPr lang="en-US"/>
              <a:t>Plan early, get a package.</a:t>
            </a:r>
          </a:p>
        </p:txBody>
      </p:sp>
      <p:graphicFrame>
        <p:nvGraphicFramePr>
          <p:cNvPr id="2050" name="Object 2">
            <a:hlinkClick r:id="" action="ppaction://ole?verb=0"/>
          </p:cNvPr>
          <p:cNvGraphicFramePr>
            <a:graphicFrameLocks/>
          </p:cNvGraphicFramePr>
          <p:nvPr/>
        </p:nvGraphicFramePr>
        <p:xfrm>
          <a:off x="2343150" y="2157413"/>
          <a:ext cx="5599113" cy="1595437"/>
        </p:xfrm>
        <a:graphic>
          <a:graphicData uri="http://schemas.openxmlformats.org/presentationml/2006/ole">
            <p:oleObj spid="_x0000_s2050" name="CorelDRAW" r:id="rId4" imgW="5608440" imgH="1604880" progId="">
              <p:embed/>
            </p:oleObj>
          </a:graphicData>
        </a:graphic>
      </p:graphicFrame>
      <p:sp>
        <p:nvSpPr>
          <p:cNvPr id="2063" name="Rectangle 15"/>
          <p:cNvSpPr>
            <a:spLocks noChangeArrowheads="1"/>
          </p:cNvSpPr>
          <p:nvPr/>
        </p:nvSpPr>
        <p:spPr bwMode="auto">
          <a:xfrm>
            <a:off x="2359025" y="2538413"/>
            <a:ext cx="1579563" cy="704850"/>
          </a:xfrm>
          <a:prstGeom prst="rect">
            <a:avLst/>
          </a:prstGeom>
          <a:noFill/>
          <a:ln w="12700">
            <a:noFill/>
            <a:miter lim="800000"/>
            <a:headEnd/>
            <a:tailEnd/>
          </a:ln>
        </p:spPr>
        <p:txBody>
          <a:bodyPr wrap="none" lIns="90488" tIns="44450" rIns="90488" bIns="44450">
            <a:spAutoFit/>
          </a:bodyPr>
          <a:lstStyle/>
          <a:p>
            <a:pPr algn="ctr"/>
            <a:r>
              <a:rPr lang="en-US" sz="2000" b="1">
                <a:solidFill>
                  <a:schemeClr val="bg1"/>
                </a:solidFill>
              </a:rPr>
              <a:t>Destructive</a:t>
            </a:r>
            <a:br>
              <a:rPr lang="en-US" sz="2000" b="1">
                <a:solidFill>
                  <a:schemeClr val="bg1"/>
                </a:solidFill>
              </a:rPr>
            </a:br>
            <a:r>
              <a:rPr lang="en-US" sz="2000" b="1">
                <a:solidFill>
                  <a:schemeClr val="bg1"/>
                </a:solidFill>
              </a:rPr>
              <a:t>Means</a:t>
            </a:r>
          </a:p>
        </p:txBody>
      </p:sp>
      <p:graphicFrame>
        <p:nvGraphicFramePr>
          <p:cNvPr id="2051" name="Object 3">
            <a:hlinkClick r:id="" action="ppaction://ole?verb=0"/>
          </p:cNvPr>
          <p:cNvGraphicFramePr>
            <a:graphicFrameLocks/>
          </p:cNvGraphicFramePr>
          <p:nvPr/>
        </p:nvGraphicFramePr>
        <p:xfrm>
          <a:off x="723900" y="2873375"/>
          <a:ext cx="4891088" cy="3168650"/>
        </p:xfrm>
        <a:graphic>
          <a:graphicData uri="http://schemas.openxmlformats.org/presentationml/2006/ole">
            <p:oleObj spid="_x0000_s2051" name="CorelDRAW" r:id="rId5" imgW="4900320" imgH="3178080" progId="">
              <p:embed/>
            </p:oleObj>
          </a:graphicData>
        </a:graphic>
      </p:graphicFrame>
      <p:sp>
        <p:nvSpPr>
          <p:cNvPr id="2064" name="Line 17"/>
          <p:cNvSpPr>
            <a:spLocks noChangeShapeType="1"/>
          </p:cNvSpPr>
          <p:nvPr/>
        </p:nvSpPr>
        <p:spPr bwMode="auto">
          <a:xfrm flipH="1">
            <a:off x="1955800" y="3157538"/>
            <a:ext cx="450850" cy="152400"/>
          </a:xfrm>
          <a:prstGeom prst="line">
            <a:avLst/>
          </a:prstGeom>
          <a:noFill/>
          <a:ln w="25400">
            <a:solidFill>
              <a:schemeClr val="tx1"/>
            </a:solidFill>
            <a:round/>
            <a:headEnd/>
            <a:tailEnd/>
          </a:ln>
        </p:spPr>
        <p:txBody>
          <a:bodyPr wrap="none" anchor="ctr"/>
          <a:lstStyle/>
          <a:p>
            <a:endParaRPr lang="en-US"/>
          </a:p>
        </p:txBody>
      </p:sp>
      <p:sp>
        <p:nvSpPr>
          <p:cNvPr id="2065" name="Rectangle 18"/>
          <p:cNvSpPr>
            <a:spLocks noChangeArrowheads="1"/>
          </p:cNvSpPr>
          <p:nvPr/>
        </p:nvSpPr>
        <p:spPr bwMode="auto">
          <a:xfrm>
            <a:off x="850900" y="3248025"/>
            <a:ext cx="1052513" cy="396875"/>
          </a:xfrm>
          <a:prstGeom prst="rect">
            <a:avLst/>
          </a:prstGeom>
          <a:noFill/>
          <a:ln w="12700">
            <a:noFill/>
            <a:miter lim="800000"/>
            <a:headEnd/>
            <a:tailEnd/>
          </a:ln>
        </p:spPr>
        <p:txBody>
          <a:bodyPr wrap="none" lIns="90488" tIns="44450" rIns="90488" bIns="44450">
            <a:spAutoFit/>
          </a:bodyPr>
          <a:lstStyle/>
          <a:p>
            <a:pPr algn="ctr"/>
            <a:r>
              <a:rPr lang="en-US" sz="2000" b="1">
                <a:solidFill>
                  <a:schemeClr val="bg1"/>
                </a:solidFill>
              </a:rPr>
              <a:t>Bombs</a:t>
            </a:r>
          </a:p>
        </p:txBody>
      </p:sp>
      <p:sp>
        <p:nvSpPr>
          <p:cNvPr id="2066" name="Line 19"/>
          <p:cNvSpPr>
            <a:spLocks noChangeShapeType="1"/>
          </p:cNvSpPr>
          <p:nvPr/>
        </p:nvSpPr>
        <p:spPr bwMode="auto">
          <a:xfrm flipH="1">
            <a:off x="2203450" y="3600450"/>
            <a:ext cx="574675" cy="1268413"/>
          </a:xfrm>
          <a:prstGeom prst="line">
            <a:avLst/>
          </a:prstGeom>
          <a:noFill/>
          <a:ln w="25400">
            <a:solidFill>
              <a:schemeClr val="tx1"/>
            </a:solidFill>
            <a:round/>
            <a:headEnd/>
            <a:tailEnd/>
          </a:ln>
        </p:spPr>
        <p:txBody>
          <a:bodyPr wrap="none" anchor="ctr"/>
          <a:lstStyle/>
          <a:p>
            <a:endParaRPr lang="en-US"/>
          </a:p>
        </p:txBody>
      </p:sp>
      <p:sp>
        <p:nvSpPr>
          <p:cNvPr id="2067" name="Rectangle 20"/>
          <p:cNvSpPr>
            <a:spLocks noChangeArrowheads="1"/>
          </p:cNvSpPr>
          <p:nvPr/>
        </p:nvSpPr>
        <p:spPr bwMode="auto">
          <a:xfrm>
            <a:off x="1290638" y="4938713"/>
            <a:ext cx="1262062" cy="1031875"/>
          </a:xfrm>
          <a:prstGeom prst="rect">
            <a:avLst/>
          </a:prstGeom>
          <a:noFill/>
          <a:ln w="12700">
            <a:noFill/>
            <a:miter lim="800000"/>
            <a:headEnd/>
            <a:tailEnd/>
          </a:ln>
        </p:spPr>
        <p:txBody>
          <a:bodyPr wrap="none" lIns="90488" tIns="44450" rIns="90488" bIns="44450">
            <a:spAutoFit/>
          </a:bodyPr>
          <a:lstStyle/>
          <a:p>
            <a:pPr algn="ctr">
              <a:lnSpc>
                <a:spcPct val="90000"/>
              </a:lnSpc>
            </a:pPr>
            <a:r>
              <a:rPr lang="en-US" sz="1700" b="1">
                <a:solidFill>
                  <a:schemeClr val="bg1"/>
                </a:solidFill>
              </a:rPr>
              <a:t>Air and </a:t>
            </a:r>
          </a:p>
          <a:p>
            <a:pPr algn="ctr">
              <a:lnSpc>
                <a:spcPct val="90000"/>
              </a:lnSpc>
            </a:pPr>
            <a:r>
              <a:rPr lang="en-US" sz="1700" b="1">
                <a:solidFill>
                  <a:schemeClr val="bg1"/>
                </a:solidFill>
              </a:rPr>
              <a:t>Surface-</a:t>
            </a:r>
          </a:p>
          <a:p>
            <a:pPr algn="ctr">
              <a:lnSpc>
                <a:spcPct val="90000"/>
              </a:lnSpc>
            </a:pPr>
            <a:r>
              <a:rPr lang="en-US" sz="1700" b="1">
                <a:solidFill>
                  <a:schemeClr val="bg1"/>
                </a:solidFill>
              </a:rPr>
              <a:t>to-Surface</a:t>
            </a:r>
          </a:p>
          <a:p>
            <a:pPr algn="ctr">
              <a:lnSpc>
                <a:spcPct val="90000"/>
              </a:lnSpc>
            </a:pPr>
            <a:r>
              <a:rPr lang="en-US" sz="1700" b="1">
                <a:solidFill>
                  <a:schemeClr val="bg1"/>
                </a:solidFill>
              </a:rPr>
              <a:t>Missiles</a:t>
            </a:r>
          </a:p>
        </p:txBody>
      </p:sp>
      <p:sp>
        <p:nvSpPr>
          <p:cNvPr id="2068" name="Line 21"/>
          <p:cNvSpPr>
            <a:spLocks noChangeShapeType="1"/>
          </p:cNvSpPr>
          <p:nvPr/>
        </p:nvSpPr>
        <p:spPr bwMode="auto">
          <a:xfrm>
            <a:off x="3487738" y="3654425"/>
            <a:ext cx="541337" cy="1196975"/>
          </a:xfrm>
          <a:prstGeom prst="line">
            <a:avLst/>
          </a:prstGeom>
          <a:noFill/>
          <a:ln w="25400">
            <a:solidFill>
              <a:schemeClr val="tx1"/>
            </a:solidFill>
            <a:round/>
            <a:headEnd/>
            <a:tailEnd/>
          </a:ln>
        </p:spPr>
        <p:txBody>
          <a:bodyPr wrap="none" anchor="ctr"/>
          <a:lstStyle/>
          <a:p>
            <a:endParaRPr lang="en-US"/>
          </a:p>
        </p:txBody>
      </p:sp>
      <p:sp>
        <p:nvSpPr>
          <p:cNvPr id="2069" name="Rectangle 22"/>
          <p:cNvSpPr>
            <a:spLocks noChangeArrowheads="1"/>
          </p:cNvSpPr>
          <p:nvPr/>
        </p:nvSpPr>
        <p:spPr bwMode="auto">
          <a:xfrm>
            <a:off x="3590925" y="5043488"/>
            <a:ext cx="1360488" cy="795337"/>
          </a:xfrm>
          <a:prstGeom prst="rect">
            <a:avLst/>
          </a:prstGeom>
          <a:noFill/>
          <a:ln w="12700">
            <a:noFill/>
            <a:miter lim="800000"/>
            <a:headEnd/>
            <a:tailEnd/>
          </a:ln>
        </p:spPr>
        <p:txBody>
          <a:bodyPr wrap="none" lIns="90488" tIns="44450" rIns="90488" bIns="44450">
            <a:spAutoFit/>
          </a:bodyPr>
          <a:lstStyle/>
          <a:p>
            <a:pPr algn="ctr">
              <a:lnSpc>
                <a:spcPct val="90000"/>
              </a:lnSpc>
            </a:pPr>
            <a:r>
              <a:rPr lang="en-US" sz="1700" b="1">
                <a:solidFill>
                  <a:schemeClr val="bg1"/>
                </a:solidFill>
              </a:rPr>
              <a:t>Air </a:t>
            </a:r>
          </a:p>
          <a:p>
            <a:pPr algn="ctr">
              <a:lnSpc>
                <a:spcPct val="90000"/>
              </a:lnSpc>
            </a:pPr>
            <a:r>
              <a:rPr lang="en-US" sz="1700" b="1">
                <a:solidFill>
                  <a:schemeClr val="bg1"/>
                </a:solidFill>
              </a:rPr>
              <a:t>Scatterable</a:t>
            </a:r>
          </a:p>
          <a:p>
            <a:pPr algn="ctr">
              <a:lnSpc>
                <a:spcPct val="90000"/>
              </a:lnSpc>
            </a:pPr>
            <a:r>
              <a:rPr lang="en-US" sz="1700" b="1">
                <a:solidFill>
                  <a:schemeClr val="bg1"/>
                </a:solidFill>
              </a:rPr>
              <a:t>Mines</a:t>
            </a:r>
          </a:p>
        </p:txBody>
      </p:sp>
      <p:sp>
        <p:nvSpPr>
          <p:cNvPr id="2070" name="Line 23"/>
          <p:cNvSpPr>
            <a:spLocks noChangeShapeType="1"/>
          </p:cNvSpPr>
          <p:nvPr/>
        </p:nvSpPr>
        <p:spPr bwMode="auto">
          <a:xfrm>
            <a:off x="3948113" y="3211513"/>
            <a:ext cx="419100" cy="152400"/>
          </a:xfrm>
          <a:prstGeom prst="line">
            <a:avLst/>
          </a:prstGeom>
          <a:noFill/>
          <a:ln w="25400">
            <a:solidFill>
              <a:schemeClr val="tx1"/>
            </a:solidFill>
            <a:round/>
            <a:headEnd/>
            <a:tailEnd/>
          </a:ln>
        </p:spPr>
        <p:txBody>
          <a:bodyPr wrap="none" anchor="ctr"/>
          <a:lstStyle/>
          <a:p>
            <a:endParaRPr lang="en-US"/>
          </a:p>
        </p:txBody>
      </p:sp>
      <p:sp>
        <p:nvSpPr>
          <p:cNvPr id="2071" name="Rectangle 24"/>
          <p:cNvSpPr>
            <a:spLocks noChangeArrowheads="1"/>
          </p:cNvSpPr>
          <p:nvPr/>
        </p:nvSpPr>
        <p:spPr bwMode="auto">
          <a:xfrm>
            <a:off x="4470400" y="3248025"/>
            <a:ext cx="1149350" cy="396875"/>
          </a:xfrm>
          <a:prstGeom prst="rect">
            <a:avLst/>
          </a:prstGeom>
          <a:noFill/>
          <a:ln w="12700">
            <a:noFill/>
            <a:miter lim="800000"/>
            <a:headEnd/>
            <a:tailEnd/>
          </a:ln>
        </p:spPr>
        <p:txBody>
          <a:bodyPr wrap="none" lIns="90488" tIns="44450" rIns="90488" bIns="44450">
            <a:spAutoFit/>
          </a:bodyPr>
          <a:lstStyle/>
          <a:p>
            <a:pPr algn="ctr"/>
            <a:r>
              <a:rPr lang="en-US" sz="2000" b="1">
                <a:solidFill>
                  <a:schemeClr val="bg1"/>
                </a:solidFill>
              </a:rPr>
              <a:t>Artillery</a:t>
            </a:r>
          </a:p>
        </p:txBody>
      </p:sp>
      <p:sp>
        <p:nvSpPr>
          <p:cNvPr id="2072" name="Rectangle 25"/>
          <p:cNvSpPr>
            <a:spLocks noChangeArrowheads="1"/>
          </p:cNvSpPr>
          <p:nvPr/>
        </p:nvSpPr>
        <p:spPr bwMode="auto">
          <a:xfrm>
            <a:off x="6380163" y="2579688"/>
            <a:ext cx="1436687" cy="704850"/>
          </a:xfrm>
          <a:prstGeom prst="rect">
            <a:avLst/>
          </a:prstGeom>
          <a:noFill/>
          <a:ln w="12700">
            <a:noFill/>
            <a:miter lim="800000"/>
            <a:headEnd/>
            <a:tailEnd/>
          </a:ln>
        </p:spPr>
        <p:txBody>
          <a:bodyPr wrap="none" lIns="90488" tIns="44450" rIns="90488" bIns="44450">
            <a:spAutoFit/>
          </a:bodyPr>
          <a:lstStyle/>
          <a:p>
            <a:pPr algn="ctr"/>
            <a:r>
              <a:rPr lang="en-US" sz="2000" b="1">
                <a:solidFill>
                  <a:schemeClr val="bg1"/>
                </a:solidFill>
              </a:rPr>
              <a:t>Disruptive</a:t>
            </a:r>
            <a:br>
              <a:rPr lang="en-US" sz="2000" b="1">
                <a:solidFill>
                  <a:schemeClr val="bg1"/>
                </a:solidFill>
              </a:rPr>
            </a:br>
            <a:r>
              <a:rPr lang="en-US" sz="2000" b="1">
                <a:solidFill>
                  <a:schemeClr val="bg1"/>
                </a:solidFill>
              </a:rPr>
              <a:t>Means</a:t>
            </a:r>
          </a:p>
        </p:txBody>
      </p:sp>
      <p:sp>
        <p:nvSpPr>
          <p:cNvPr id="2073" name="Line 26"/>
          <p:cNvSpPr>
            <a:spLocks noChangeShapeType="1"/>
          </p:cNvSpPr>
          <p:nvPr/>
        </p:nvSpPr>
        <p:spPr bwMode="auto">
          <a:xfrm flipH="1">
            <a:off x="6280150" y="3689350"/>
            <a:ext cx="522288" cy="1162050"/>
          </a:xfrm>
          <a:prstGeom prst="line">
            <a:avLst/>
          </a:prstGeom>
          <a:noFill/>
          <a:ln w="25400">
            <a:solidFill>
              <a:schemeClr val="tx1"/>
            </a:solidFill>
            <a:round/>
            <a:headEnd/>
            <a:tailEnd/>
          </a:ln>
        </p:spPr>
        <p:txBody>
          <a:bodyPr wrap="none" anchor="ctr"/>
          <a:lstStyle/>
          <a:p>
            <a:endParaRPr lang="en-US"/>
          </a:p>
        </p:txBody>
      </p:sp>
      <p:graphicFrame>
        <p:nvGraphicFramePr>
          <p:cNvPr id="2052" name="Object 4">
            <a:hlinkClick r:id="" action="ppaction://ole?verb=0"/>
          </p:cNvPr>
          <p:cNvGraphicFramePr>
            <a:graphicFrameLocks/>
          </p:cNvGraphicFramePr>
          <p:nvPr/>
        </p:nvGraphicFramePr>
        <p:xfrm>
          <a:off x="5402263" y="4005263"/>
          <a:ext cx="3602037" cy="2014537"/>
        </p:xfrm>
        <a:graphic>
          <a:graphicData uri="http://schemas.openxmlformats.org/presentationml/2006/ole">
            <p:oleObj spid="_x0000_s2052" name="CorelDRAW" r:id="rId6" imgW="3611520" imgH="2023920" progId="">
              <p:embed/>
            </p:oleObj>
          </a:graphicData>
        </a:graphic>
      </p:graphicFrame>
      <p:sp>
        <p:nvSpPr>
          <p:cNvPr id="2074" name="Rectangle 28"/>
          <p:cNvSpPr>
            <a:spLocks noChangeArrowheads="1"/>
          </p:cNvSpPr>
          <p:nvPr/>
        </p:nvSpPr>
        <p:spPr bwMode="auto">
          <a:xfrm>
            <a:off x="5502275" y="4924425"/>
            <a:ext cx="1154113" cy="1030288"/>
          </a:xfrm>
          <a:prstGeom prst="rect">
            <a:avLst/>
          </a:prstGeom>
          <a:noFill/>
          <a:ln w="12700">
            <a:noFill/>
            <a:miter lim="800000"/>
            <a:headEnd/>
            <a:tailEnd/>
          </a:ln>
        </p:spPr>
        <p:txBody>
          <a:bodyPr wrap="none" lIns="90488" tIns="44450" rIns="90488" bIns="44450">
            <a:spAutoFit/>
          </a:bodyPr>
          <a:lstStyle/>
          <a:p>
            <a:pPr algn="ctr">
              <a:lnSpc>
                <a:spcPct val="90000"/>
              </a:lnSpc>
            </a:pPr>
            <a:r>
              <a:rPr lang="en-US" sz="1700" b="1"/>
              <a:t>Passive </a:t>
            </a:r>
          </a:p>
          <a:p>
            <a:pPr algn="ctr">
              <a:lnSpc>
                <a:spcPct val="90000"/>
              </a:lnSpc>
            </a:pPr>
            <a:r>
              <a:rPr lang="en-US" sz="1700" b="1"/>
              <a:t>Means:</a:t>
            </a:r>
          </a:p>
          <a:p>
            <a:pPr algn="ctr">
              <a:lnSpc>
                <a:spcPct val="90000"/>
              </a:lnSpc>
            </a:pPr>
            <a:r>
              <a:rPr lang="en-US" sz="1700" b="1"/>
              <a:t>Emission</a:t>
            </a:r>
          </a:p>
          <a:p>
            <a:pPr algn="ctr">
              <a:lnSpc>
                <a:spcPct val="90000"/>
              </a:lnSpc>
            </a:pPr>
            <a:r>
              <a:rPr lang="en-US" sz="1700" b="1"/>
              <a:t>Control</a:t>
            </a:r>
          </a:p>
        </p:txBody>
      </p:sp>
      <p:sp>
        <p:nvSpPr>
          <p:cNvPr id="2075" name="Line 29"/>
          <p:cNvSpPr>
            <a:spLocks noChangeShapeType="1"/>
          </p:cNvSpPr>
          <p:nvPr/>
        </p:nvSpPr>
        <p:spPr bwMode="auto">
          <a:xfrm>
            <a:off x="7126288" y="3725863"/>
            <a:ext cx="0" cy="274637"/>
          </a:xfrm>
          <a:prstGeom prst="line">
            <a:avLst/>
          </a:prstGeom>
          <a:noFill/>
          <a:ln w="25400">
            <a:solidFill>
              <a:schemeClr val="tx1"/>
            </a:solidFill>
            <a:round/>
            <a:headEnd/>
            <a:tailEnd/>
          </a:ln>
        </p:spPr>
        <p:txBody>
          <a:bodyPr wrap="none" anchor="ctr"/>
          <a:lstStyle/>
          <a:p>
            <a:endParaRPr lang="en-US"/>
          </a:p>
        </p:txBody>
      </p:sp>
      <p:sp>
        <p:nvSpPr>
          <p:cNvPr id="2076" name="Rectangle 30"/>
          <p:cNvSpPr>
            <a:spLocks noChangeArrowheads="1"/>
          </p:cNvSpPr>
          <p:nvPr/>
        </p:nvSpPr>
        <p:spPr bwMode="auto">
          <a:xfrm>
            <a:off x="6505575" y="4456113"/>
            <a:ext cx="1355725" cy="336550"/>
          </a:xfrm>
          <a:prstGeom prst="rect">
            <a:avLst/>
          </a:prstGeom>
          <a:noFill/>
          <a:ln w="12700">
            <a:noFill/>
            <a:miter lim="800000"/>
            <a:headEnd/>
            <a:tailEnd/>
          </a:ln>
        </p:spPr>
        <p:txBody>
          <a:bodyPr wrap="none" lIns="90488" tIns="44450" rIns="90488" bIns="44450">
            <a:spAutoFit/>
          </a:bodyPr>
          <a:lstStyle/>
          <a:p>
            <a:pPr algn="ctr"/>
            <a:r>
              <a:rPr lang="en-US" sz="1600" b="1"/>
              <a:t>Camouflage</a:t>
            </a:r>
          </a:p>
        </p:txBody>
      </p:sp>
      <p:sp>
        <p:nvSpPr>
          <p:cNvPr id="2077" name="Line 31"/>
          <p:cNvSpPr>
            <a:spLocks noChangeShapeType="1"/>
          </p:cNvSpPr>
          <p:nvPr/>
        </p:nvSpPr>
        <p:spPr bwMode="auto">
          <a:xfrm>
            <a:off x="7458075" y="3671888"/>
            <a:ext cx="701675" cy="1162050"/>
          </a:xfrm>
          <a:prstGeom prst="line">
            <a:avLst/>
          </a:prstGeom>
          <a:noFill/>
          <a:ln w="25400">
            <a:solidFill>
              <a:schemeClr val="tx1"/>
            </a:solidFill>
            <a:round/>
            <a:headEnd/>
            <a:tailEnd/>
          </a:ln>
        </p:spPr>
        <p:txBody>
          <a:bodyPr wrap="none" anchor="ctr"/>
          <a:lstStyle/>
          <a:p>
            <a:endParaRPr lang="en-US"/>
          </a:p>
        </p:txBody>
      </p:sp>
      <p:sp>
        <p:nvSpPr>
          <p:cNvPr id="2078" name="Rectangle 32"/>
          <p:cNvSpPr>
            <a:spLocks noChangeArrowheads="1"/>
          </p:cNvSpPr>
          <p:nvPr/>
        </p:nvSpPr>
        <p:spPr bwMode="auto">
          <a:xfrm>
            <a:off x="7748588" y="4897438"/>
            <a:ext cx="1238250" cy="1030287"/>
          </a:xfrm>
          <a:prstGeom prst="rect">
            <a:avLst/>
          </a:prstGeom>
          <a:noFill/>
          <a:ln w="12700">
            <a:noFill/>
            <a:miter lim="800000"/>
            <a:headEnd/>
            <a:tailEnd/>
          </a:ln>
        </p:spPr>
        <p:txBody>
          <a:bodyPr wrap="none" lIns="90488" tIns="44450" rIns="90488" bIns="44450">
            <a:spAutoFit/>
          </a:bodyPr>
          <a:lstStyle/>
          <a:p>
            <a:pPr algn="ctr">
              <a:lnSpc>
                <a:spcPct val="90000"/>
              </a:lnSpc>
            </a:pPr>
            <a:r>
              <a:rPr lang="en-US" sz="1700" b="1"/>
              <a:t>Active </a:t>
            </a:r>
          </a:p>
          <a:p>
            <a:pPr algn="ctr">
              <a:lnSpc>
                <a:spcPct val="90000"/>
              </a:lnSpc>
            </a:pPr>
            <a:r>
              <a:rPr lang="en-US" sz="1700" b="1"/>
              <a:t>Means:</a:t>
            </a:r>
          </a:p>
          <a:p>
            <a:pPr algn="ctr">
              <a:lnSpc>
                <a:spcPct val="90000"/>
              </a:lnSpc>
            </a:pPr>
            <a:r>
              <a:rPr lang="en-US" sz="1700" b="1"/>
              <a:t>Electronic</a:t>
            </a:r>
          </a:p>
          <a:p>
            <a:pPr algn="ctr">
              <a:lnSpc>
                <a:spcPct val="90000"/>
              </a:lnSpc>
            </a:pPr>
            <a:r>
              <a:rPr lang="en-US" sz="1700" b="1"/>
              <a:t>Attack</a:t>
            </a:r>
          </a:p>
        </p:txBody>
      </p:sp>
      <p:sp>
        <p:nvSpPr>
          <p:cNvPr id="2079" name="Rectangle 33"/>
          <p:cNvSpPr>
            <a:spLocks noChangeArrowheads="1"/>
          </p:cNvSpPr>
          <p:nvPr/>
        </p:nvSpPr>
        <p:spPr bwMode="auto">
          <a:xfrm>
            <a:off x="2778125" y="6569075"/>
            <a:ext cx="6416675" cy="271463"/>
          </a:xfrm>
          <a:prstGeom prst="rect">
            <a:avLst/>
          </a:prstGeom>
          <a:noFill/>
          <a:ln w="12700">
            <a:noFill/>
            <a:miter lim="800000"/>
            <a:headEnd/>
            <a:tailEnd/>
          </a:ln>
        </p:spPr>
        <p:txBody>
          <a:bodyPr lIns="90488" tIns="44450" rIns="90488" bIns="44450">
            <a:spAutoFit/>
          </a:bodyPr>
          <a:lstStyle/>
          <a:p>
            <a:r>
              <a:rPr lang="en-US" sz="1200"/>
              <a:t>JP 3-01.4, “JTTP FOR JOINT SUPPRESSION OF ENEMY AIR DEFENSES (J-SEAD)” 19        </a:t>
            </a:r>
          </a:p>
        </p:txBody>
      </p:sp>
      <p:sp>
        <p:nvSpPr>
          <p:cNvPr id="2080" name="Slide Number Placeholder 31"/>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C2DB0181-9174-471A-99EC-3972AC38DDB8}" type="slidenum">
              <a:rPr lang="en-US" sz="1600"/>
              <a:pPr/>
              <a:t>37</a:t>
            </a:fld>
            <a:endParaRPr lang="en-US" sz="1600"/>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Title 1"/>
          <p:cNvSpPr>
            <a:spLocks noGrp="1"/>
          </p:cNvSpPr>
          <p:nvPr>
            <p:ph type="title"/>
          </p:nvPr>
        </p:nvSpPr>
        <p:spPr bwMode="auto">
          <a:xfrm>
            <a:off x="742950" y="1790700"/>
            <a:ext cx="8229600" cy="2667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Lessons Learned:</a:t>
            </a:r>
            <a:br>
              <a:rPr lang="en-US" smtClean="0"/>
            </a:br>
            <a:r>
              <a:rPr lang="en-US" smtClean="0"/>
              <a:t>Planning Considerations by WFF</a:t>
            </a:r>
          </a:p>
        </p:txBody>
      </p:sp>
      <p:sp>
        <p:nvSpPr>
          <p:cNvPr id="38915" name="Slide Number Placeholder 2"/>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0243EE8B-9E77-4A82-8557-5388B99BFDEB}" type="slidenum">
              <a:rPr lang="en-US" sz="1600"/>
              <a:pPr/>
              <a:t>38</a:t>
            </a:fld>
            <a:endParaRPr lang="en-US" sz="160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Title 4"/>
          <p:cNvSpPr>
            <a:spLocks noGrp="1"/>
          </p:cNvSpPr>
          <p:nvPr>
            <p:ph type="title"/>
          </p:nvPr>
        </p:nvSpPr>
        <p:spPr bwMode="auto">
          <a:xfrm>
            <a:off x="762000" y="0"/>
            <a:ext cx="8229600"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Intelligence</a:t>
            </a:r>
          </a:p>
        </p:txBody>
      </p:sp>
      <p:sp>
        <p:nvSpPr>
          <p:cNvPr id="39939" name="Content Placeholder 5"/>
          <p:cNvSpPr>
            <a:spLocks noGrp="1"/>
          </p:cNvSpPr>
          <p:nvPr>
            <p:ph idx="1"/>
          </p:nvPr>
        </p:nvSpPr>
        <p:spPr bwMode="auto">
          <a:xfrm>
            <a:off x="361950" y="914400"/>
            <a:ext cx="8686800" cy="5791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1400" smtClean="0"/>
              <a:t>Determine how terrain and weather impact deep operations.  Weather and terrain affect not only the enemy's movement but our ability to detect, deliver, and assess as well.  No one staff section or system can provide all the answers.  The staff must work as a team and also consult higher headquarters.  The Staff Weather Officer (SWO) plays a vital role and must be included.  Automated systems like Terrabase and the Aviation Mission Planning Station (AMPS) are valuable assets for terrain analysis.  A topographical analysis detachment, if available, can also provide information.  </a:t>
            </a:r>
          </a:p>
          <a:p>
            <a:pPr eaLnBrk="1" hangingPunct="1"/>
            <a:r>
              <a:rPr lang="en-US" sz="1400" smtClean="0"/>
              <a:t>The G2 section, by determining enemy intentions and decision points, greatly influences the deep operations planning process.  Wargaming does not end with publication of the OPORD though.  It is a continuous process, the results of which the G2 or his representative will brief daily during targeting meetings.  </a:t>
            </a:r>
          </a:p>
          <a:p>
            <a:pPr eaLnBrk="1" hangingPunct="1"/>
            <a:r>
              <a:rPr lang="en-US" sz="1400" smtClean="0"/>
              <a:t>INTSUMs an INTREPs are vital to the targeting process.  Intelligence staff members must constantly stay abreast of current INTSUMs and INTREPs and provide pertinent information to the targeting meetings.  Interdiction attacks are inherently high risk.  The commander must have all available intelligence when weighing the risk versus payoff.  Intelligence sections should not wait for higher to push information to them - ask for it often!  Likewise, higher headquarters should make every effort to be aware of subordinate information requirements and feed reports as quickly as possible.   </a:t>
            </a:r>
          </a:p>
          <a:p>
            <a:pPr eaLnBrk="1" hangingPunct="1"/>
            <a:r>
              <a:rPr lang="en-US" sz="1400" smtClean="0"/>
              <a:t>The intelligence section must answer the commander's BDA requirements.  Accurate interpretation of BDA data will influence the decision to re-attack and/or may adversely impact the close fight.  </a:t>
            </a:r>
            <a:r>
              <a:rPr lang="en-US" sz="1400" b="1" smtClean="0"/>
              <a:t>Fulfilling BDA requirements is more than just reporting the number of systems destroyed.  </a:t>
            </a:r>
            <a:r>
              <a:rPr lang="en-US" sz="1400" smtClean="0"/>
              <a:t>The G2 must analyze the data (numbers, types, and location) to determine if the correct target was attacked and what its current disposition is.  The key is </a:t>
            </a:r>
            <a:r>
              <a:rPr lang="en-US" sz="1400" i="1" smtClean="0"/>
              <a:t>assessment</a:t>
            </a:r>
            <a:r>
              <a:rPr lang="en-US" sz="1400" smtClean="0"/>
              <a:t>.  </a:t>
            </a:r>
          </a:p>
          <a:p>
            <a:pPr eaLnBrk="1" hangingPunct="1"/>
            <a:r>
              <a:rPr lang="en-US" sz="1400" smtClean="0"/>
              <a:t>Staffs must conduct continuous IPB to support the targeting process.  Targeting planning sometimes diverges from G2 and G3 planning.  If the G2 planner and the ACE do not coordinate, the  Target Working Group (TWG) and Plans may end up working with two different intelligence estimates.  Similarly, if the G3 Plans and TWG do not coordinate, their efforts will be unsynchronized.  </a:t>
            </a:r>
          </a:p>
          <a:p>
            <a:pPr eaLnBrk="1" hangingPunct="1"/>
            <a:endParaRPr lang="en-US" sz="1400" smtClean="0"/>
          </a:p>
        </p:txBody>
      </p:sp>
      <p:sp>
        <p:nvSpPr>
          <p:cNvPr id="39940" name="Slide Number Placeholder 3"/>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E941E190-2FFD-4A91-BE9E-683FE1E20D61}" type="slidenum">
              <a:rPr lang="en-US" sz="1600"/>
              <a:pPr/>
              <a:t>39</a:t>
            </a:fld>
            <a:endParaRPr lang="en-US" sz="160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638175" y="309563"/>
            <a:ext cx="84582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Decide, Detect, Deliver, Assess</a:t>
            </a:r>
          </a:p>
        </p:txBody>
      </p:sp>
      <p:sp>
        <p:nvSpPr>
          <p:cNvPr id="6147" name="Content Placeholder 2"/>
          <p:cNvSpPr>
            <a:spLocks noGrp="1"/>
          </p:cNvSpPr>
          <p:nvPr>
            <p:ph idx="1"/>
          </p:nvPr>
        </p:nvSpPr>
        <p:spPr bwMode="auto">
          <a:xfrm>
            <a:off x="757238" y="1600200"/>
            <a:ext cx="8229600" cy="50292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spcBef>
                <a:spcPct val="0"/>
              </a:spcBef>
              <a:buFontTx/>
              <a:buNone/>
            </a:pPr>
            <a:r>
              <a:rPr lang="en-US" sz="2800" smtClean="0"/>
              <a:t>Decide, detect, deliver, and assess (D3A) methodology facilitates attack of the right target or objective with the right asset at the right time. For aviation, D3A is much more than targeting. </a:t>
            </a:r>
          </a:p>
          <a:p>
            <a:pPr marL="0" indent="0" algn="ctr" eaLnBrk="1" hangingPunct="1">
              <a:spcBef>
                <a:spcPct val="0"/>
              </a:spcBef>
              <a:buFontTx/>
              <a:buNone/>
            </a:pPr>
            <a:endParaRPr lang="en-US" sz="2800" i="1" smtClean="0"/>
          </a:p>
          <a:p>
            <a:pPr marL="0" indent="0" algn="ctr" eaLnBrk="1" hangingPunct="1">
              <a:spcBef>
                <a:spcPct val="0"/>
              </a:spcBef>
              <a:buFontTx/>
              <a:buNone/>
            </a:pPr>
            <a:r>
              <a:rPr lang="en-US" sz="2800" i="1" smtClean="0"/>
              <a:t>Army Aviation “Delivers” by fire and </a:t>
            </a:r>
            <a:r>
              <a:rPr lang="en-US" sz="2800" b="1" i="1" smtClean="0"/>
              <a:t>maneuver</a:t>
            </a:r>
          </a:p>
        </p:txBody>
      </p:sp>
      <p:sp>
        <p:nvSpPr>
          <p:cNvPr id="6148" name="TextBox 3"/>
          <p:cNvSpPr txBox="1">
            <a:spLocks noChangeArrowheads="1"/>
          </p:cNvSpPr>
          <p:nvPr/>
        </p:nvSpPr>
        <p:spPr bwMode="auto">
          <a:xfrm>
            <a:off x="7010400" y="6324600"/>
            <a:ext cx="1535113" cy="276225"/>
          </a:xfrm>
          <a:prstGeom prst="rect">
            <a:avLst/>
          </a:prstGeom>
          <a:noFill/>
          <a:ln w="9525">
            <a:noFill/>
            <a:miter lim="800000"/>
            <a:headEnd/>
            <a:tailEnd/>
          </a:ln>
        </p:spPr>
        <p:txBody>
          <a:bodyPr wrap="none">
            <a:spAutoFit/>
          </a:bodyPr>
          <a:lstStyle/>
          <a:p>
            <a:r>
              <a:rPr lang="en-US" sz="1200" b="1">
                <a:latin typeface="Calibri" pitchFamily="34" charset="0"/>
              </a:rPr>
              <a:t>FM 3-04.126, pg 2-23</a:t>
            </a:r>
            <a:endParaRPr lang="en-US" sz="1200">
              <a:latin typeface="Calibri" pitchFamily="34" charset="0"/>
            </a:endParaRPr>
          </a:p>
        </p:txBody>
      </p:sp>
      <p:sp>
        <p:nvSpPr>
          <p:cNvPr id="5" name="TextBox 4"/>
          <p:cNvSpPr txBox="1"/>
          <p:nvPr/>
        </p:nvSpPr>
        <p:spPr>
          <a:xfrm>
            <a:off x="4340225" y="38100"/>
            <a:ext cx="1044575" cy="523875"/>
          </a:xfrm>
          <a:prstGeom prst="rect">
            <a:avLst/>
          </a:prstGeom>
          <a:noFill/>
        </p:spPr>
        <p:txBody>
          <a:bodyPr wrap="none">
            <a:spAutoFit/>
          </a:bodyPr>
          <a:lstStyle/>
          <a:p>
            <a:pPr>
              <a:defRPr/>
            </a:pPr>
            <a:r>
              <a:rPr lang="en-US" b="1" dirty="0">
                <a:solidFill>
                  <a:srgbClr val="0000FF"/>
                </a:solidFill>
                <a:latin typeface="+mn-lt"/>
              </a:rPr>
              <a:t>Track </a:t>
            </a:r>
          </a:p>
        </p:txBody>
      </p:sp>
      <p:sp>
        <p:nvSpPr>
          <p:cNvPr id="6150" name="TextBox 5"/>
          <p:cNvSpPr txBox="1">
            <a:spLocks noChangeArrowheads="1"/>
          </p:cNvSpPr>
          <p:nvPr/>
        </p:nvSpPr>
        <p:spPr bwMode="auto">
          <a:xfrm>
            <a:off x="4645025" y="344488"/>
            <a:ext cx="312738" cy="400050"/>
          </a:xfrm>
          <a:prstGeom prst="rect">
            <a:avLst/>
          </a:prstGeom>
          <a:noFill/>
          <a:ln w="9525">
            <a:noFill/>
            <a:miter lim="800000"/>
            <a:headEnd/>
            <a:tailEnd/>
          </a:ln>
        </p:spPr>
        <p:txBody>
          <a:bodyPr wrap="none">
            <a:spAutoFit/>
          </a:bodyPr>
          <a:lstStyle/>
          <a:p>
            <a:r>
              <a:rPr lang="en-US" sz="2000">
                <a:solidFill>
                  <a:srgbClr val="0000FF"/>
                </a:solidFill>
              </a:rPr>
              <a:t>v</a:t>
            </a:r>
          </a:p>
        </p:txBody>
      </p:sp>
      <p:sp>
        <p:nvSpPr>
          <p:cNvPr id="6151" name="Slide Number Placeholder 6"/>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66E5B1F0-226F-4B50-8E0E-110CA660B628}" type="slidenum">
              <a:rPr lang="en-US" sz="1600"/>
              <a:pPr/>
              <a:t>4</a:t>
            </a:fld>
            <a:endParaRPr lang="en-US" sz="16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762000" y="0"/>
            <a:ext cx="8229600" cy="8683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Movement and Maneuver</a:t>
            </a:r>
          </a:p>
        </p:txBody>
      </p:sp>
      <p:sp>
        <p:nvSpPr>
          <p:cNvPr id="40963" name="Content Placeholder 2"/>
          <p:cNvSpPr>
            <a:spLocks noGrp="1"/>
          </p:cNvSpPr>
          <p:nvPr>
            <p:ph idx="1"/>
          </p:nvPr>
        </p:nvSpPr>
        <p:spPr bwMode="auto">
          <a:xfrm>
            <a:off x="400050" y="723900"/>
            <a:ext cx="8686800" cy="5486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000" smtClean="0"/>
              <a:t>Synchronize with division, corps, and the joint headquarters.  The targeting board must be clear on which targets they need to strike and which targets their higher headquarters is attacking.  Liaison between headquarters is critical.  Close coordination between headquarters prevents duplication of effort and airspace conflicts.  Also, Target Working Group (TWG) planners must have current graphics.  Automated systems can help deconflict graphics between headquarters, but transmission may be unacceptably slow due to limited communications infrastructure.  </a:t>
            </a:r>
          </a:p>
          <a:p>
            <a:pPr eaLnBrk="1" hangingPunct="1"/>
            <a:r>
              <a:rPr lang="en-US" sz="2000" smtClean="0"/>
              <a:t>Avoid predictable attack battle rhythm.  This refers to conducting attacks at the same time repeatedly.  Use of multiple attack helicopter battalions, if available, allows the commander flexibility to attack at various times or in multiple locations at the same time.  Planners should also consider daylight attacks (keeping in mind the increased risk).</a:t>
            </a:r>
          </a:p>
          <a:p>
            <a:pPr eaLnBrk="1" hangingPunct="1"/>
            <a:r>
              <a:rPr lang="en-US" sz="2000" smtClean="0"/>
              <a:t> The TWG needs to keep abreast of the close fight.  It may be necessary at times to cancel or divert an interdiction attack in order to assist in the close fight.  The overall goal of interdiction is to support the commander's scheme of maneuver - if that scheme is better supported </a:t>
            </a:r>
            <a:r>
              <a:rPr lang="en-US" sz="2000" i="1" smtClean="0"/>
              <a:t>at</a:t>
            </a:r>
            <a:r>
              <a:rPr lang="en-US" sz="2000" smtClean="0"/>
              <a:t> the FLOT than beyond it then so be it.  </a:t>
            </a:r>
          </a:p>
        </p:txBody>
      </p:sp>
      <p:sp>
        <p:nvSpPr>
          <p:cNvPr id="40964" name="Slide Number Placeholder 3"/>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282ACCC1-C1ED-435E-ABC9-5A3EA1C08C23}" type="slidenum">
              <a:rPr lang="en-US" sz="1600"/>
              <a:pPr/>
              <a:t>40</a:t>
            </a:fld>
            <a:endParaRPr lang="en-US" sz="160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itle 1"/>
          <p:cNvSpPr>
            <a:spLocks noGrp="1"/>
          </p:cNvSpPr>
          <p:nvPr>
            <p:ph type="title"/>
          </p:nvPr>
        </p:nvSpPr>
        <p:spPr bwMode="auto">
          <a:xfrm>
            <a:off x="762000" y="0"/>
            <a:ext cx="8229600" cy="7921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Army Aviation</a:t>
            </a:r>
          </a:p>
        </p:txBody>
      </p:sp>
      <p:sp>
        <p:nvSpPr>
          <p:cNvPr id="41987" name="Content Placeholder 2"/>
          <p:cNvSpPr>
            <a:spLocks noGrp="1"/>
          </p:cNvSpPr>
          <p:nvPr>
            <p:ph idx="1"/>
          </p:nvPr>
        </p:nvSpPr>
        <p:spPr bwMode="auto">
          <a:xfrm>
            <a:off x="762000" y="990600"/>
            <a:ext cx="8229600" cy="5135563"/>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spcBef>
                <a:spcPct val="0"/>
              </a:spcBef>
              <a:buFontTx/>
              <a:buNone/>
            </a:pPr>
            <a:r>
              <a:rPr lang="en-US" smtClean="0"/>
              <a:t>Engagement areas and battle positions versus zone of attack.  The traditional control measures for deep attacks are battle positions and engagement areas.  These restrictive control measures greatly facilitate deconfliction of fires and airspace.  Though not doctrinal, some units have used zones of attack instead.  This method is particularly useful when the target is moving or is spread across a large area.  The downside is the additional difficulty in deconflicting fires and airspace.</a:t>
            </a:r>
          </a:p>
        </p:txBody>
      </p:sp>
      <p:sp>
        <p:nvSpPr>
          <p:cNvPr id="41988" name="Slide Number Placeholder 3"/>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4C3F6302-AEE5-4EBF-9639-E11736EA34D5}" type="slidenum">
              <a:rPr lang="en-US" sz="1600"/>
              <a:pPr/>
              <a:t>41</a:t>
            </a:fld>
            <a:endParaRPr lang="en-US" sz="160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762000" y="7938"/>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Engagement Area vs. Zone of ATK</a:t>
            </a:r>
          </a:p>
        </p:txBody>
      </p:sp>
      <p:grpSp>
        <p:nvGrpSpPr>
          <p:cNvPr id="43011" name="Group 2"/>
          <p:cNvGrpSpPr>
            <a:grpSpLocks/>
          </p:cNvGrpSpPr>
          <p:nvPr/>
        </p:nvGrpSpPr>
        <p:grpSpPr bwMode="auto">
          <a:xfrm>
            <a:off x="704850" y="1104900"/>
            <a:ext cx="8305800" cy="4876800"/>
            <a:chOff x="1661" y="9859"/>
            <a:chExt cx="9222" cy="4528"/>
          </a:xfrm>
        </p:grpSpPr>
        <p:sp>
          <p:nvSpPr>
            <p:cNvPr id="43013" name="Rectangle 3"/>
            <p:cNvSpPr>
              <a:spLocks noChangeArrowheads="1"/>
            </p:cNvSpPr>
            <p:nvPr/>
          </p:nvSpPr>
          <p:spPr bwMode="auto">
            <a:xfrm>
              <a:off x="1661" y="9859"/>
              <a:ext cx="9216" cy="4464"/>
            </a:xfrm>
            <a:prstGeom prst="rect">
              <a:avLst/>
            </a:prstGeom>
            <a:solidFill>
              <a:srgbClr val="FFFFFF"/>
            </a:solidFill>
            <a:ln w="9525">
              <a:solidFill>
                <a:srgbClr val="000000"/>
              </a:solidFill>
              <a:miter lim="800000"/>
              <a:headEnd/>
              <a:tailEnd/>
            </a:ln>
          </p:spPr>
          <p:txBody>
            <a:bodyPr/>
            <a:lstStyle/>
            <a:p>
              <a:endParaRPr lang="en-US" sz="1600"/>
            </a:p>
          </p:txBody>
        </p:sp>
        <p:grpSp>
          <p:nvGrpSpPr>
            <p:cNvPr id="43014" name="Group 4"/>
            <p:cNvGrpSpPr>
              <a:grpSpLocks/>
            </p:cNvGrpSpPr>
            <p:nvPr/>
          </p:nvGrpSpPr>
          <p:grpSpPr bwMode="auto">
            <a:xfrm>
              <a:off x="2805" y="11817"/>
              <a:ext cx="432" cy="720"/>
              <a:chOff x="2160" y="3744"/>
              <a:chExt cx="432" cy="720"/>
            </a:xfrm>
          </p:grpSpPr>
          <p:sp>
            <p:nvSpPr>
              <p:cNvPr id="43050" name="Oval 5"/>
              <p:cNvSpPr>
                <a:spLocks noChangeArrowheads="1"/>
              </p:cNvSpPr>
              <p:nvPr/>
            </p:nvSpPr>
            <p:spPr bwMode="auto">
              <a:xfrm rot="-2544929">
                <a:off x="2160" y="3744"/>
                <a:ext cx="432" cy="720"/>
              </a:xfrm>
              <a:prstGeom prst="ellipse">
                <a:avLst/>
              </a:prstGeom>
              <a:solidFill>
                <a:srgbClr val="FFFFFF"/>
              </a:solidFill>
              <a:ln w="9525">
                <a:solidFill>
                  <a:srgbClr val="000000"/>
                </a:solidFill>
                <a:round/>
                <a:headEnd/>
                <a:tailEnd/>
              </a:ln>
            </p:spPr>
            <p:txBody>
              <a:bodyPr/>
              <a:lstStyle/>
              <a:p>
                <a:endParaRPr lang="en-US" sz="1600"/>
              </a:p>
            </p:txBody>
          </p:sp>
          <p:sp>
            <p:nvSpPr>
              <p:cNvPr id="43051" name="Line 6"/>
              <p:cNvSpPr>
                <a:spLocks noChangeShapeType="1"/>
              </p:cNvSpPr>
              <p:nvPr/>
            </p:nvSpPr>
            <p:spPr bwMode="auto">
              <a:xfrm flipH="1">
                <a:off x="2160" y="4176"/>
                <a:ext cx="144" cy="144"/>
              </a:xfrm>
              <a:prstGeom prst="line">
                <a:avLst/>
              </a:prstGeom>
              <a:noFill/>
              <a:ln w="9525">
                <a:solidFill>
                  <a:srgbClr val="000000"/>
                </a:solidFill>
                <a:round/>
                <a:headEnd/>
                <a:tailEnd/>
              </a:ln>
            </p:spPr>
            <p:txBody>
              <a:bodyPr/>
              <a:lstStyle/>
              <a:p>
                <a:endParaRPr lang="en-US"/>
              </a:p>
            </p:txBody>
          </p:sp>
        </p:grpSp>
        <p:grpSp>
          <p:nvGrpSpPr>
            <p:cNvPr id="43015" name="Group 7"/>
            <p:cNvGrpSpPr>
              <a:grpSpLocks/>
            </p:cNvGrpSpPr>
            <p:nvPr/>
          </p:nvGrpSpPr>
          <p:grpSpPr bwMode="auto">
            <a:xfrm rot="-2823364">
              <a:off x="3525" y="12249"/>
              <a:ext cx="432" cy="720"/>
              <a:chOff x="2160" y="3744"/>
              <a:chExt cx="432" cy="720"/>
            </a:xfrm>
          </p:grpSpPr>
          <p:sp>
            <p:nvSpPr>
              <p:cNvPr id="43048" name="Oval 8"/>
              <p:cNvSpPr>
                <a:spLocks noChangeArrowheads="1"/>
              </p:cNvSpPr>
              <p:nvPr/>
            </p:nvSpPr>
            <p:spPr bwMode="auto">
              <a:xfrm rot="-2544929">
                <a:off x="2160" y="3744"/>
                <a:ext cx="432" cy="720"/>
              </a:xfrm>
              <a:prstGeom prst="ellipse">
                <a:avLst/>
              </a:prstGeom>
              <a:solidFill>
                <a:srgbClr val="FFFFFF"/>
              </a:solidFill>
              <a:ln w="9525">
                <a:solidFill>
                  <a:srgbClr val="000000"/>
                </a:solidFill>
                <a:round/>
                <a:headEnd/>
                <a:tailEnd/>
              </a:ln>
            </p:spPr>
            <p:txBody>
              <a:bodyPr/>
              <a:lstStyle/>
              <a:p>
                <a:endParaRPr lang="en-US" sz="1600"/>
              </a:p>
            </p:txBody>
          </p:sp>
          <p:sp>
            <p:nvSpPr>
              <p:cNvPr id="43049" name="Line 9"/>
              <p:cNvSpPr>
                <a:spLocks noChangeShapeType="1"/>
              </p:cNvSpPr>
              <p:nvPr/>
            </p:nvSpPr>
            <p:spPr bwMode="auto">
              <a:xfrm flipH="1">
                <a:off x="2160" y="4176"/>
                <a:ext cx="144" cy="144"/>
              </a:xfrm>
              <a:prstGeom prst="line">
                <a:avLst/>
              </a:prstGeom>
              <a:noFill/>
              <a:ln w="9525">
                <a:solidFill>
                  <a:srgbClr val="000000"/>
                </a:solidFill>
                <a:round/>
                <a:headEnd/>
                <a:tailEnd/>
              </a:ln>
            </p:spPr>
            <p:txBody>
              <a:bodyPr/>
              <a:lstStyle/>
              <a:p>
                <a:endParaRPr lang="en-US"/>
              </a:p>
            </p:txBody>
          </p:sp>
        </p:grpSp>
        <p:grpSp>
          <p:nvGrpSpPr>
            <p:cNvPr id="43016" name="Group 10"/>
            <p:cNvGrpSpPr>
              <a:grpSpLocks/>
            </p:cNvGrpSpPr>
            <p:nvPr/>
          </p:nvGrpSpPr>
          <p:grpSpPr bwMode="auto">
            <a:xfrm rot="-5400000">
              <a:off x="4245" y="12105"/>
              <a:ext cx="432" cy="720"/>
              <a:chOff x="2160" y="3744"/>
              <a:chExt cx="432" cy="720"/>
            </a:xfrm>
          </p:grpSpPr>
          <p:sp>
            <p:nvSpPr>
              <p:cNvPr id="43046" name="Oval 11"/>
              <p:cNvSpPr>
                <a:spLocks noChangeArrowheads="1"/>
              </p:cNvSpPr>
              <p:nvPr/>
            </p:nvSpPr>
            <p:spPr bwMode="auto">
              <a:xfrm rot="-2544929">
                <a:off x="2160" y="3744"/>
                <a:ext cx="432" cy="720"/>
              </a:xfrm>
              <a:prstGeom prst="ellipse">
                <a:avLst/>
              </a:prstGeom>
              <a:solidFill>
                <a:srgbClr val="FFFFFF"/>
              </a:solidFill>
              <a:ln w="9525">
                <a:solidFill>
                  <a:srgbClr val="000000"/>
                </a:solidFill>
                <a:round/>
                <a:headEnd/>
                <a:tailEnd/>
              </a:ln>
            </p:spPr>
            <p:txBody>
              <a:bodyPr/>
              <a:lstStyle/>
              <a:p>
                <a:endParaRPr lang="en-US" sz="1600"/>
              </a:p>
            </p:txBody>
          </p:sp>
          <p:sp>
            <p:nvSpPr>
              <p:cNvPr id="43047" name="Line 12"/>
              <p:cNvSpPr>
                <a:spLocks noChangeShapeType="1"/>
              </p:cNvSpPr>
              <p:nvPr/>
            </p:nvSpPr>
            <p:spPr bwMode="auto">
              <a:xfrm flipH="1">
                <a:off x="2160" y="4176"/>
                <a:ext cx="144" cy="144"/>
              </a:xfrm>
              <a:prstGeom prst="line">
                <a:avLst/>
              </a:prstGeom>
              <a:noFill/>
              <a:ln w="9525">
                <a:solidFill>
                  <a:srgbClr val="000000"/>
                </a:solidFill>
                <a:round/>
                <a:headEnd/>
                <a:tailEnd/>
              </a:ln>
            </p:spPr>
            <p:txBody>
              <a:bodyPr/>
              <a:lstStyle/>
              <a:p>
                <a:endParaRPr lang="en-US"/>
              </a:p>
            </p:txBody>
          </p:sp>
        </p:grpSp>
        <p:sp>
          <p:nvSpPr>
            <p:cNvPr id="43017" name="Rectangle 13"/>
            <p:cNvSpPr>
              <a:spLocks noChangeArrowheads="1"/>
            </p:cNvSpPr>
            <p:nvPr/>
          </p:nvSpPr>
          <p:spPr bwMode="auto">
            <a:xfrm>
              <a:off x="3261" y="10929"/>
              <a:ext cx="1415" cy="904"/>
            </a:xfrm>
            <a:prstGeom prst="rect">
              <a:avLst/>
            </a:prstGeom>
            <a:solidFill>
              <a:srgbClr val="FFFFFF"/>
            </a:solidFill>
            <a:ln w="9525">
              <a:solidFill>
                <a:srgbClr val="000000"/>
              </a:solidFill>
              <a:miter lim="800000"/>
              <a:headEnd/>
              <a:tailEnd/>
            </a:ln>
          </p:spPr>
          <p:txBody>
            <a:bodyPr/>
            <a:lstStyle/>
            <a:p>
              <a:pPr algn="ctr"/>
              <a:r>
                <a:rPr lang="en-US" sz="1600">
                  <a:cs typeface="Times New Roman" pitchFamily="18" charset="0"/>
                </a:rPr>
                <a:t>EA SHARK</a:t>
              </a:r>
              <a:endParaRPr lang="en-US" sz="1600"/>
            </a:p>
          </p:txBody>
        </p:sp>
        <p:sp>
          <p:nvSpPr>
            <p:cNvPr id="43018" name="Line 14"/>
            <p:cNvSpPr>
              <a:spLocks noChangeShapeType="1"/>
            </p:cNvSpPr>
            <p:nvPr/>
          </p:nvSpPr>
          <p:spPr bwMode="auto">
            <a:xfrm>
              <a:off x="6269" y="9859"/>
              <a:ext cx="0" cy="4464"/>
            </a:xfrm>
            <a:prstGeom prst="line">
              <a:avLst/>
            </a:prstGeom>
            <a:noFill/>
            <a:ln w="9525">
              <a:solidFill>
                <a:srgbClr val="000000"/>
              </a:solidFill>
              <a:round/>
              <a:headEnd/>
              <a:tailEnd/>
            </a:ln>
          </p:spPr>
          <p:txBody>
            <a:bodyPr/>
            <a:lstStyle/>
            <a:p>
              <a:endParaRPr lang="en-US"/>
            </a:p>
          </p:txBody>
        </p:sp>
        <p:sp>
          <p:nvSpPr>
            <p:cNvPr id="43019" name="Text Box 15"/>
            <p:cNvSpPr txBox="1">
              <a:spLocks noChangeArrowheads="1"/>
            </p:cNvSpPr>
            <p:nvPr/>
          </p:nvSpPr>
          <p:spPr bwMode="auto">
            <a:xfrm>
              <a:off x="1671" y="13838"/>
              <a:ext cx="4533" cy="549"/>
            </a:xfrm>
            <a:prstGeom prst="rect">
              <a:avLst/>
            </a:prstGeom>
            <a:noFill/>
            <a:ln w="9525">
              <a:noFill/>
              <a:miter lim="800000"/>
              <a:headEnd/>
              <a:tailEnd/>
            </a:ln>
          </p:spPr>
          <p:txBody>
            <a:bodyPr/>
            <a:lstStyle/>
            <a:p>
              <a:pPr>
                <a:spcAft>
                  <a:spcPts val="1000"/>
                </a:spcAft>
              </a:pPr>
              <a:r>
                <a:rPr lang="en-US" sz="1600">
                  <a:latin typeface="Calibri" pitchFamily="34" charset="0"/>
                  <a:cs typeface="Times New Roman" pitchFamily="18" charset="0"/>
                </a:rPr>
                <a:t>Company battle positions and an engagement area.</a:t>
              </a:r>
              <a:endParaRPr lang="en-US" sz="1600"/>
            </a:p>
          </p:txBody>
        </p:sp>
        <p:grpSp>
          <p:nvGrpSpPr>
            <p:cNvPr id="43020" name="Group 16"/>
            <p:cNvGrpSpPr>
              <a:grpSpLocks/>
            </p:cNvGrpSpPr>
            <p:nvPr/>
          </p:nvGrpSpPr>
          <p:grpSpPr bwMode="auto">
            <a:xfrm>
              <a:off x="6421" y="9895"/>
              <a:ext cx="4272" cy="3331"/>
              <a:chOff x="6488" y="2500"/>
              <a:chExt cx="4272" cy="3331"/>
            </a:xfrm>
          </p:grpSpPr>
          <p:sp>
            <p:nvSpPr>
              <p:cNvPr id="43038" name="Freeform 17"/>
              <p:cNvSpPr>
                <a:spLocks/>
              </p:cNvSpPr>
              <p:nvPr/>
            </p:nvSpPr>
            <p:spPr bwMode="auto">
              <a:xfrm>
                <a:off x="6564" y="2500"/>
                <a:ext cx="763" cy="3331"/>
              </a:xfrm>
              <a:custGeom>
                <a:avLst/>
                <a:gdLst>
                  <a:gd name="T0" fmla="*/ 763 w 763"/>
                  <a:gd name="T1" fmla="*/ 0 h 3331"/>
                  <a:gd name="T2" fmla="*/ 446 w 763"/>
                  <a:gd name="T3" fmla="*/ 1045 h 3331"/>
                  <a:gd name="T4" fmla="*/ 446 w 763"/>
                  <a:gd name="T5" fmla="*/ 1709 h 3331"/>
                  <a:gd name="T6" fmla="*/ 66 w 763"/>
                  <a:gd name="T7" fmla="*/ 3086 h 3331"/>
                  <a:gd name="T8" fmla="*/ 51 w 763"/>
                  <a:gd name="T9" fmla="*/ 3181 h 3331"/>
                  <a:gd name="T10" fmla="*/ 0 60000 65536"/>
                  <a:gd name="T11" fmla="*/ 0 60000 65536"/>
                  <a:gd name="T12" fmla="*/ 0 60000 65536"/>
                  <a:gd name="T13" fmla="*/ 0 60000 65536"/>
                  <a:gd name="T14" fmla="*/ 0 60000 65536"/>
                  <a:gd name="T15" fmla="*/ 0 w 763"/>
                  <a:gd name="T16" fmla="*/ 0 h 3331"/>
                  <a:gd name="T17" fmla="*/ 763 w 763"/>
                  <a:gd name="T18" fmla="*/ 3331 h 3331"/>
                </a:gdLst>
                <a:ahLst/>
                <a:cxnLst>
                  <a:cxn ang="T10">
                    <a:pos x="T0" y="T1"/>
                  </a:cxn>
                  <a:cxn ang="T11">
                    <a:pos x="T2" y="T3"/>
                  </a:cxn>
                  <a:cxn ang="T12">
                    <a:pos x="T4" y="T5"/>
                  </a:cxn>
                  <a:cxn ang="T13">
                    <a:pos x="T6" y="T7"/>
                  </a:cxn>
                  <a:cxn ang="T14">
                    <a:pos x="T8" y="T9"/>
                  </a:cxn>
                </a:cxnLst>
                <a:rect l="T15" t="T16" r="T17" b="T18"/>
                <a:pathLst>
                  <a:path w="763" h="3331">
                    <a:moveTo>
                      <a:pt x="763" y="0"/>
                    </a:moveTo>
                    <a:cubicBezTo>
                      <a:pt x="631" y="380"/>
                      <a:pt x="499" y="760"/>
                      <a:pt x="446" y="1045"/>
                    </a:cubicBezTo>
                    <a:cubicBezTo>
                      <a:pt x="393" y="1330"/>
                      <a:pt x="509" y="1369"/>
                      <a:pt x="446" y="1709"/>
                    </a:cubicBezTo>
                    <a:cubicBezTo>
                      <a:pt x="383" y="2049"/>
                      <a:pt x="132" y="2841"/>
                      <a:pt x="66" y="3086"/>
                    </a:cubicBezTo>
                    <a:cubicBezTo>
                      <a:pt x="0" y="3331"/>
                      <a:pt x="25" y="3256"/>
                      <a:pt x="51" y="3181"/>
                    </a:cubicBezTo>
                  </a:path>
                </a:pathLst>
              </a:custGeom>
              <a:noFill/>
              <a:ln w="9525">
                <a:solidFill>
                  <a:srgbClr val="000000"/>
                </a:solidFill>
                <a:round/>
                <a:headEnd/>
                <a:tailEnd/>
              </a:ln>
            </p:spPr>
            <p:txBody>
              <a:bodyPr/>
              <a:lstStyle/>
              <a:p>
                <a:endParaRPr lang="en-US" sz="1600"/>
              </a:p>
            </p:txBody>
          </p:sp>
          <p:sp>
            <p:nvSpPr>
              <p:cNvPr id="43039" name="Freeform 18"/>
              <p:cNvSpPr>
                <a:spLocks/>
              </p:cNvSpPr>
              <p:nvPr/>
            </p:nvSpPr>
            <p:spPr bwMode="auto">
              <a:xfrm>
                <a:off x="9289" y="2532"/>
                <a:ext cx="586" cy="3255"/>
              </a:xfrm>
              <a:custGeom>
                <a:avLst/>
                <a:gdLst>
                  <a:gd name="T0" fmla="*/ 538 w 586"/>
                  <a:gd name="T1" fmla="*/ 0 h 3255"/>
                  <a:gd name="T2" fmla="*/ 554 w 586"/>
                  <a:gd name="T3" fmla="*/ 744 h 3255"/>
                  <a:gd name="T4" fmla="*/ 348 w 586"/>
                  <a:gd name="T5" fmla="*/ 1456 h 3255"/>
                  <a:gd name="T6" fmla="*/ 47 w 586"/>
                  <a:gd name="T7" fmla="*/ 2073 h 3255"/>
                  <a:gd name="T8" fmla="*/ 63 w 586"/>
                  <a:gd name="T9" fmla="*/ 3070 h 3255"/>
                  <a:gd name="T10" fmla="*/ 79 w 586"/>
                  <a:gd name="T11" fmla="*/ 3181 h 3255"/>
                  <a:gd name="T12" fmla="*/ 0 60000 65536"/>
                  <a:gd name="T13" fmla="*/ 0 60000 65536"/>
                  <a:gd name="T14" fmla="*/ 0 60000 65536"/>
                  <a:gd name="T15" fmla="*/ 0 60000 65536"/>
                  <a:gd name="T16" fmla="*/ 0 60000 65536"/>
                  <a:gd name="T17" fmla="*/ 0 60000 65536"/>
                  <a:gd name="T18" fmla="*/ 0 w 586"/>
                  <a:gd name="T19" fmla="*/ 0 h 3255"/>
                  <a:gd name="T20" fmla="*/ 586 w 586"/>
                  <a:gd name="T21" fmla="*/ 3255 h 3255"/>
                </a:gdLst>
                <a:ahLst/>
                <a:cxnLst>
                  <a:cxn ang="T12">
                    <a:pos x="T0" y="T1"/>
                  </a:cxn>
                  <a:cxn ang="T13">
                    <a:pos x="T2" y="T3"/>
                  </a:cxn>
                  <a:cxn ang="T14">
                    <a:pos x="T4" y="T5"/>
                  </a:cxn>
                  <a:cxn ang="T15">
                    <a:pos x="T6" y="T7"/>
                  </a:cxn>
                  <a:cxn ang="T16">
                    <a:pos x="T8" y="T9"/>
                  </a:cxn>
                  <a:cxn ang="T17">
                    <a:pos x="T10" y="T11"/>
                  </a:cxn>
                </a:cxnLst>
                <a:rect l="T18" t="T19" r="T20" b="T21"/>
                <a:pathLst>
                  <a:path w="586" h="3255">
                    <a:moveTo>
                      <a:pt x="538" y="0"/>
                    </a:moveTo>
                    <a:cubicBezTo>
                      <a:pt x="562" y="250"/>
                      <a:pt x="586" y="501"/>
                      <a:pt x="554" y="744"/>
                    </a:cubicBezTo>
                    <a:cubicBezTo>
                      <a:pt x="522" y="987"/>
                      <a:pt x="433" y="1234"/>
                      <a:pt x="348" y="1456"/>
                    </a:cubicBezTo>
                    <a:cubicBezTo>
                      <a:pt x="263" y="1678"/>
                      <a:pt x="94" y="1804"/>
                      <a:pt x="47" y="2073"/>
                    </a:cubicBezTo>
                    <a:cubicBezTo>
                      <a:pt x="0" y="2342"/>
                      <a:pt x="58" y="2885"/>
                      <a:pt x="63" y="3070"/>
                    </a:cubicBezTo>
                    <a:cubicBezTo>
                      <a:pt x="68" y="3255"/>
                      <a:pt x="73" y="3218"/>
                      <a:pt x="79" y="3181"/>
                    </a:cubicBezTo>
                  </a:path>
                </a:pathLst>
              </a:custGeom>
              <a:noFill/>
              <a:ln w="9525">
                <a:solidFill>
                  <a:srgbClr val="000000"/>
                </a:solidFill>
                <a:round/>
                <a:headEnd/>
                <a:tailEnd/>
              </a:ln>
            </p:spPr>
            <p:txBody>
              <a:bodyPr/>
              <a:lstStyle/>
              <a:p>
                <a:endParaRPr lang="en-US" sz="1600"/>
              </a:p>
            </p:txBody>
          </p:sp>
          <p:sp>
            <p:nvSpPr>
              <p:cNvPr id="43040" name="Line 19"/>
              <p:cNvSpPr>
                <a:spLocks noChangeShapeType="1"/>
              </p:cNvSpPr>
              <p:nvPr/>
            </p:nvSpPr>
            <p:spPr bwMode="auto">
              <a:xfrm>
                <a:off x="7073" y="2674"/>
                <a:ext cx="3086" cy="111"/>
              </a:xfrm>
              <a:prstGeom prst="line">
                <a:avLst/>
              </a:prstGeom>
              <a:noFill/>
              <a:ln w="9525">
                <a:solidFill>
                  <a:srgbClr val="000000"/>
                </a:solidFill>
                <a:round/>
                <a:headEnd/>
                <a:tailEnd/>
              </a:ln>
            </p:spPr>
            <p:txBody>
              <a:bodyPr/>
              <a:lstStyle/>
              <a:p>
                <a:endParaRPr lang="en-US"/>
              </a:p>
            </p:txBody>
          </p:sp>
          <p:sp>
            <p:nvSpPr>
              <p:cNvPr id="43041" name="Freeform 20"/>
              <p:cNvSpPr>
                <a:spLocks/>
              </p:cNvSpPr>
              <p:nvPr/>
            </p:nvSpPr>
            <p:spPr bwMode="auto">
              <a:xfrm>
                <a:off x="6821" y="3703"/>
                <a:ext cx="2988" cy="561"/>
              </a:xfrm>
              <a:custGeom>
                <a:avLst/>
                <a:gdLst>
                  <a:gd name="T0" fmla="*/ 0 w 2988"/>
                  <a:gd name="T1" fmla="*/ 0 h 561"/>
                  <a:gd name="T2" fmla="*/ 854 w 2988"/>
                  <a:gd name="T3" fmla="*/ 316 h 561"/>
                  <a:gd name="T4" fmla="*/ 2041 w 2988"/>
                  <a:gd name="T5" fmla="*/ 237 h 561"/>
                  <a:gd name="T6" fmla="*/ 2864 w 2988"/>
                  <a:gd name="T7" fmla="*/ 522 h 561"/>
                  <a:gd name="T8" fmla="*/ 2785 w 2988"/>
                  <a:gd name="T9" fmla="*/ 474 h 561"/>
                  <a:gd name="T10" fmla="*/ 0 60000 65536"/>
                  <a:gd name="T11" fmla="*/ 0 60000 65536"/>
                  <a:gd name="T12" fmla="*/ 0 60000 65536"/>
                  <a:gd name="T13" fmla="*/ 0 60000 65536"/>
                  <a:gd name="T14" fmla="*/ 0 60000 65536"/>
                  <a:gd name="T15" fmla="*/ 0 w 2988"/>
                  <a:gd name="T16" fmla="*/ 0 h 561"/>
                  <a:gd name="T17" fmla="*/ 2988 w 2988"/>
                  <a:gd name="T18" fmla="*/ 561 h 561"/>
                </a:gdLst>
                <a:ahLst/>
                <a:cxnLst>
                  <a:cxn ang="T10">
                    <a:pos x="T0" y="T1"/>
                  </a:cxn>
                  <a:cxn ang="T11">
                    <a:pos x="T2" y="T3"/>
                  </a:cxn>
                  <a:cxn ang="T12">
                    <a:pos x="T4" y="T5"/>
                  </a:cxn>
                  <a:cxn ang="T13">
                    <a:pos x="T6" y="T7"/>
                  </a:cxn>
                  <a:cxn ang="T14">
                    <a:pos x="T8" y="T9"/>
                  </a:cxn>
                </a:cxnLst>
                <a:rect l="T15" t="T16" r="T17" b="T18"/>
                <a:pathLst>
                  <a:path w="2988" h="561">
                    <a:moveTo>
                      <a:pt x="0" y="0"/>
                    </a:moveTo>
                    <a:cubicBezTo>
                      <a:pt x="257" y="138"/>
                      <a:pt x="514" y="277"/>
                      <a:pt x="854" y="316"/>
                    </a:cubicBezTo>
                    <a:cubicBezTo>
                      <a:pt x="1194" y="355"/>
                      <a:pt x="1706" y="203"/>
                      <a:pt x="2041" y="237"/>
                    </a:cubicBezTo>
                    <a:cubicBezTo>
                      <a:pt x="2376" y="271"/>
                      <a:pt x="2740" y="483"/>
                      <a:pt x="2864" y="522"/>
                    </a:cubicBezTo>
                    <a:cubicBezTo>
                      <a:pt x="2988" y="561"/>
                      <a:pt x="2886" y="517"/>
                      <a:pt x="2785" y="474"/>
                    </a:cubicBezTo>
                  </a:path>
                </a:pathLst>
              </a:custGeom>
              <a:noFill/>
              <a:ln w="9525">
                <a:solidFill>
                  <a:srgbClr val="000000"/>
                </a:solidFill>
                <a:round/>
                <a:headEnd/>
                <a:tailEnd/>
              </a:ln>
            </p:spPr>
            <p:txBody>
              <a:bodyPr/>
              <a:lstStyle/>
              <a:p>
                <a:endParaRPr lang="en-US" sz="1600"/>
              </a:p>
            </p:txBody>
          </p:sp>
          <p:sp>
            <p:nvSpPr>
              <p:cNvPr id="43042" name="Text Box 21"/>
              <p:cNvSpPr txBox="1">
                <a:spLocks noChangeArrowheads="1"/>
              </p:cNvSpPr>
              <p:nvPr/>
            </p:nvSpPr>
            <p:spPr bwMode="auto">
              <a:xfrm>
                <a:off x="9937" y="2596"/>
                <a:ext cx="760" cy="427"/>
              </a:xfrm>
              <a:prstGeom prst="rect">
                <a:avLst/>
              </a:prstGeom>
              <a:solidFill>
                <a:srgbClr val="FFFFFF"/>
              </a:solidFill>
              <a:ln w="9525">
                <a:noFill/>
                <a:miter lim="800000"/>
                <a:headEnd/>
                <a:tailEnd/>
              </a:ln>
            </p:spPr>
            <p:txBody>
              <a:bodyPr/>
              <a:lstStyle/>
              <a:p>
                <a:pPr>
                  <a:spcAft>
                    <a:spcPts val="1000"/>
                  </a:spcAft>
                </a:pPr>
                <a:r>
                  <a:rPr lang="en-US" sz="1600">
                    <a:latin typeface="Calibri" pitchFamily="34" charset="0"/>
                    <a:cs typeface="Times New Roman" pitchFamily="18" charset="0"/>
                  </a:rPr>
                  <a:t>LOA</a:t>
                </a:r>
                <a:endParaRPr lang="en-US" sz="1600"/>
              </a:p>
            </p:txBody>
          </p:sp>
          <p:sp>
            <p:nvSpPr>
              <p:cNvPr id="43043" name="Line 22"/>
              <p:cNvSpPr>
                <a:spLocks noChangeShapeType="1"/>
              </p:cNvSpPr>
              <p:nvPr/>
            </p:nvSpPr>
            <p:spPr bwMode="auto">
              <a:xfrm flipV="1">
                <a:off x="6488" y="5586"/>
                <a:ext cx="3291" cy="47"/>
              </a:xfrm>
              <a:prstGeom prst="line">
                <a:avLst/>
              </a:prstGeom>
              <a:noFill/>
              <a:ln w="9525">
                <a:solidFill>
                  <a:srgbClr val="000000"/>
                </a:solidFill>
                <a:round/>
                <a:headEnd/>
                <a:tailEnd/>
              </a:ln>
            </p:spPr>
            <p:txBody>
              <a:bodyPr/>
              <a:lstStyle/>
              <a:p>
                <a:endParaRPr lang="en-US"/>
              </a:p>
            </p:txBody>
          </p:sp>
          <p:sp>
            <p:nvSpPr>
              <p:cNvPr id="43044" name="Text Box 23"/>
              <p:cNvSpPr txBox="1">
                <a:spLocks noChangeArrowheads="1"/>
              </p:cNvSpPr>
              <p:nvPr/>
            </p:nvSpPr>
            <p:spPr bwMode="auto">
              <a:xfrm>
                <a:off x="9748" y="4162"/>
                <a:ext cx="1012" cy="443"/>
              </a:xfrm>
              <a:prstGeom prst="rect">
                <a:avLst/>
              </a:prstGeom>
              <a:solidFill>
                <a:srgbClr val="FFFFFF"/>
              </a:solidFill>
              <a:ln w="9525">
                <a:noFill/>
                <a:miter lim="800000"/>
                <a:headEnd/>
                <a:tailEnd/>
              </a:ln>
            </p:spPr>
            <p:txBody>
              <a:bodyPr/>
              <a:lstStyle/>
              <a:p>
                <a:pPr>
                  <a:spcAft>
                    <a:spcPts val="1000"/>
                  </a:spcAft>
                </a:pPr>
                <a:r>
                  <a:rPr lang="en-US" sz="1600">
                    <a:latin typeface="Calibri" pitchFamily="34" charset="0"/>
                    <a:cs typeface="Times New Roman" pitchFamily="18" charset="0"/>
                  </a:rPr>
                  <a:t>PL BLUE</a:t>
                </a:r>
                <a:endParaRPr lang="en-US" sz="1600"/>
              </a:p>
            </p:txBody>
          </p:sp>
          <p:sp>
            <p:nvSpPr>
              <p:cNvPr id="43045" name="Text Box 24"/>
              <p:cNvSpPr txBox="1">
                <a:spLocks noChangeArrowheads="1"/>
              </p:cNvSpPr>
              <p:nvPr/>
            </p:nvSpPr>
            <p:spPr bwMode="auto">
              <a:xfrm>
                <a:off x="9779" y="5333"/>
                <a:ext cx="934" cy="396"/>
              </a:xfrm>
              <a:prstGeom prst="rect">
                <a:avLst/>
              </a:prstGeom>
              <a:solidFill>
                <a:srgbClr val="FFFFFF"/>
              </a:solidFill>
              <a:ln w="9525">
                <a:noFill/>
                <a:miter lim="800000"/>
                <a:headEnd/>
                <a:tailEnd/>
              </a:ln>
            </p:spPr>
            <p:txBody>
              <a:bodyPr/>
              <a:lstStyle/>
              <a:p>
                <a:pPr>
                  <a:spcAft>
                    <a:spcPts val="1000"/>
                  </a:spcAft>
                </a:pPr>
                <a:r>
                  <a:rPr lang="en-US" sz="1600">
                    <a:latin typeface="Calibri" pitchFamily="34" charset="0"/>
                    <a:cs typeface="Times New Roman" pitchFamily="18" charset="0"/>
                  </a:rPr>
                  <a:t>PL RED</a:t>
                </a:r>
                <a:endParaRPr lang="en-US" sz="1600"/>
              </a:p>
            </p:txBody>
          </p:sp>
        </p:grpSp>
        <p:sp>
          <p:nvSpPr>
            <p:cNvPr id="43021" name="Oval 25"/>
            <p:cNvSpPr>
              <a:spLocks noChangeArrowheads="1"/>
            </p:cNvSpPr>
            <p:nvPr/>
          </p:nvSpPr>
          <p:spPr bwMode="auto">
            <a:xfrm>
              <a:off x="7386" y="10755"/>
              <a:ext cx="158" cy="143"/>
            </a:xfrm>
            <a:prstGeom prst="ellipse">
              <a:avLst/>
            </a:prstGeom>
            <a:solidFill>
              <a:srgbClr val="FF0000"/>
            </a:solidFill>
            <a:ln w="9525">
              <a:solidFill>
                <a:srgbClr val="000000"/>
              </a:solidFill>
              <a:round/>
              <a:headEnd/>
              <a:tailEnd/>
            </a:ln>
          </p:spPr>
          <p:txBody>
            <a:bodyPr/>
            <a:lstStyle/>
            <a:p>
              <a:endParaRPr lang="en-US" sz="1600"/>
            </a:p>
          </p:txBody>
        </p:sp>
        <p:sp>
          <p:nvSpPr>
            <p:cNvPr id="43022" name="Oval 26"/>
            <p:cNvSpPr>
              <a:spLocks noChangeArrowheads="1"/>
            </p:cNvSpPr>
            <p:nvPr/>
          </p:nvSpPr>
          <p:spPr bwMode="auto">
            <a:xfrm>
              <a:off x="7294" y="12134"/>
              <a:ext cx="158" cy="143"/>
            </a:xfrm>
            <a:prstGeom prst="ellipse">
              <a:avLst/>
            </a:prstGeom>
            <a:solidFill>
              <a:srgbClr val="FF0000"/>
            </a:solidFill>
            <a:ln w="9525">
              <a:solidFill>
                <a:srgbClr val="000000"/>
              </a:solidFill>
              <a:round/>
              <a:headEnd/>
              <a:tailEnd/>
            </a:ln>
          </p:spPr>
          <p:txBody>
            <a:bodyPr/>
            <a:lstStyle/>
            <a:p>
              <a:endParaRPr lang="en-US" sz="1600"/>
            </a:p>
          </p:txBody>
        </p:sp>
        <p:sp>
          <p:nvSpPr>
            <p:cNvPr id="43023" name="Oval 27"/>
            <p:cNvSpPr>
              <a:spLocks noChangeArrowheads="1"/>
            </p:cNvSpPr>
            <p:nvPr/>
          </p:nvSpPr>
          <p:spPr bwMode="auto">
            <a:xfrm>
              <a:off x="8357" y="11678"/>
              <a:ext cx="158" cy="143"/>
            </a:xfrm>
            <a:prstGeom prst="ellipse">
              <a:avLst/>
            </a:prstGeom>
            <a:solidFill>
              <a:srgbClr val="FF0000"/>
            </a:solidFill>
            <a:ln w="9525">
              <a:solidFill>
                <a:srgbClr val="000000"/>
              </a:solidFill>
              <a:round/>
              <a:headEnd/>
              <a:tailEnd/>
            </a:ln>
          </p:spPr>
          <p:txBody>
            <a:bodyPr/>
            <a:lstStyle/>
            <a:p>
              <a:endParaRPr lang="en-US" sz="1600"/>
            </a:p>
          </p:txBody>
        </p:sp>
        <p:sp>
          <p:nvSpPr>
            <p:cNvPr id="43024" name="Oval 28"/>
            <p:cNvSpPr>
              <a:spLocks noChangeArrowheads="1"/>
            </p:cNvSpPr>
            <p:nvPr/>
          </p:nvSpPr>
          <p:spPr bwMode="auto">
            <a:xfrm flipV="1">
              <a:off x="8563" y="10525"/>
              <a:ext cx="443" cy="270"/>
            </a:xfrm>
            <a:prstGeom prst="ellipse">
              <a:avLst/>
            </a:prstGeom>
            <a:solidFill>
              <a:srgbClr val="FF0000"/>
            </a:solidFill>
            <a:ln w="9525">
              <a:solidFill>
                <a:srgbClr val="000000"/>
              </a:solidFill>
              <a:round/>
              <a:headEnd/>
              <a:tailEnd/>
            </a:ln>
          </p:spPr>
          <p:txBody>
            <a:bodyPr/>
            <a:lstStyle/>
            <a:p>
              <a:endParaRPr lang="en-US" sz="1600"/>
            </a:p>
          </p:txBody>
        </p:sp>
        <p:sp>
          <p:nvSpPr>
            <p:cNvPr id="43025" name="AutoShape 29"/>
            <p:cNvSpPr>
              <a:spLocks noChangeArrowheads="1"/>
            </p:cNvSpPr>
            <p:nvPr/>
          </p:nvSpPr>
          <p:spPr bwMode="auto">
            <a:xfrm rot="637625">
              <a:off x="7416" y="12511"/>
              <a:ext cx="649" cy="1266"/>
            </a:xfrm>
            <a:prstGeom prst="upArrow">
              <a:avLst>
                <a:gd name="adj1" fmla="val 50000"/>
                <a:gd name="adj2" fmla="val 48767"/>
              </a:avLst>
            </a:prstGeom>
            <a:solidFill>
              <a:srgbClr val="FFFFFF"/>
            </a:solidFill>
            <a:ln w="9525">
              <a:solidFill>
                <a:srgbClr val="000000"/>
              </a:solidFill>
              <a:miter lim="800000"/>
              <a:headEnd/>
              <a:tailEnd/>
            </a:ln>
          </p:spPr>
          <p:txBody>
            <a:bodyPr/>
            <a:lstStyle/>
            <a:p>
              <a:endParaRPr lang="en-US" sz="1600"/>
            </a:p>
          </p:txBody>
        </p:sp>
        <p:grpSp>
          <p:nvGrpSpPr>
            <p:cNvPr id="43026" name="Group 30"/>
            <p:cNvGrpSpPr>
              <a:grpSpLocks/>
            </p:cNvGrpSpPr>
            <p:nvPr/>
          </p:nvGrpSpPr>
          <p:grpSpPr bwMode="auto">
            <a:xfrm>
              <a:off x="7499" y="13117"/>
              <a:ext cx="460" cy="379"/>
              <a:chOff x="3038" y="1962"/>
              <a:chExt cx="2295" cy="1899"/>
            </a:xfrm>
          </p:grpSpPr>
          <p:sp>
            <p:nvSpPr>
              <p:cNvPr id="43029" name="Rectangle 31"/>
              <p:cNvSpPr>
                <a:spLocks noChangeArrowheads="1"/>
              </p:cNvSpPr>
              <p:nvPr/>
            </p:nvSpPr>
            <p:spPr bwMode="auto">
              <a:xfrm>
                <a:off x="3038" y="2231"/>
                <a:ext cx="2295" cy="1630"/>
              </a:xfrm>
              <a:prstGeom prst="rect">
                <a:avLst/>
              </a:prstGeom>
              <a:solidFill>
                <a:srgbClr val="FFFFFF"/>
              </a:solidFill>
              <a:ln w="9525">
                <a:solidFill>
                  <a:srgbClr val="0000FF"/>
                </a:solidFill>
                <a:miter lim="800000"/>
                <a:headEnd/>
                <a:tailEnd/>
              </a:ln>
            </p:spPr>
            <p:txBody>
              <a:bodyPr/>
              <a:lstStyle/>
              <a:p>
                <a:endParaRPr lang="en-US" sz="1600"/>
              </a:p>
            </p:txBody>
          </p:sp>
          <p:sp>
            <p:nvSpPr>
              <p:cNvPr id="43030" name="Line 32"/>
              <p:cNvSpPr>
                <a:spLocks noChangeShapeType="1"/>
              </p:cNvSpPr>
              <p:nvPr/>
            </p:nvSpPr>
            <p:spPr bwMode="auto">
              <a:xfrm rot="-433573">
                <a:off x="3560" y="2706"/>
                <a:ext cx="1171" cy="728"/>
              </a:xfrm>
              <a:prstGeom prst="line">
                <a:avLst/>
              </a:prstGeom>
              <a:noFill/>
              <a:ln w="9525">
                <a:solidFill>
                  <a:srgbClr val="0000FF"/>
                </a:solidFill>
                <a:round/>
                <a:headEnd/>
                <a:tailEnd/>
              </a:ln>
            </p:spPr>
            <p:txBody>
              <a:bodyPr/>
              <a:lstStyle/>
              <a:p>
                <a:endParaRPr lang="en-US"/>
              </a:p>
            </p:txBody>
          </p:sp>
          <p:sp>
            <p:nvSpPr>
              <p:cNvPr id="43031" name="Line 33"/>
              <p:cNvSpPr>
                <a:spLocks noChangeShapeType="1"/>
              </p:cNvSpPr>
              <p:nvPr/>
            </p:nvSpPr>
            <p:spPr bwMode="auto">
              <a:xfrm rot="-3149030">
                <a:off x="3563" y="2693"/>
                <a:ext cx="1171" cy="728"/>
              </a:xfrm>
              <a:prstGeom prst="line">
                <a:avLst/>
              </a:prstGeom>
              <a:noFill/>
              <a:ln w="9525">
                <a:solidFill>
                  <a:srgbClr val="0000FF"/>
                </a:solidFill>
                <a:round/>
                <a:headEnd/>
                <a:tailEnd/>
              </a:ln>
            </p:spPr>
            <p:txBody>
              <a:bodyPr/>
              <a:lstStyle/>
              <a:p>
                <a:endParaRPr lang="en-US"/>
              </a:p>
            </p:txBody>
          </p:sp>
          <p:sp>
            <p:nvSpPr>
              <p:cNvPr id="43032" name="Line 34"/>
              <p:cNvSpPr>
                <a:spLocks noChangeShapeType="1"/>
              </p:cNvSpPr>
              <p:nvPr/>
            </p:nvSpPr>
            <p:spPr bwMode="auto">
              <a:xfrm>
                <a:off x="3513" y="2801"/>
                <a:ext cx="0" cy="490"/>
              </a:xfrm>
              <a:prstGeom prst="line">
                <a:avLst/>
              </a:prstGeom>
              <a:noFill/>
              <a:ln w="9525">
                <a:solidFill>
                  <a:srgbClr val="0000FF"/>
                </a:solidFill>
                <a:round/>
                <a:headEnd/>
                <a:tailEnd/>
              </a:ln>
            </p:spPr>
            <p:txBody>
              <a:bodyPr/>
              <a:lstStyle/>
              <a:p>
                <a:endParaRPr lang="en-US"/>
              </a:p>
            </p:txBody>
          </p:sp>
          <p:sp>
            <p:nvSpPr>
              <p:cNvPr id="43033" name="Line 35"/>
              <p:cNvSpPr>
                <a:spLocks noChangeShapeType="1"/>
              </p:cNvSpPr>
              <p:nvPr/>
            </p:nvSpPr>
            <p:spPr bwMode="auto">
              <a:xfrm>
                <a:off x="4779" y="2817"/>
                <a:ext cx="0" cy="538"/>
              </a:xfrm>
              <a:prstGeom prst="line">
                <a:avLst/>
              </a:prstGeom>
              <a:noFill/>
              <a:ln w="9525">
                <a:solidFill>
                  <a:srgbClr val="0000FF"/>
                </a:solidFill>
                <a:round/>
                <a:headEnd/>
                <a:tailEnd/>
              </a:ln>
            </p:spPr>
            <p:txBody>
              <a:bodyPr/>
              <a:lstStyle/>
              <a:p>
                <a:endParaRPr lang="en-US"/>
              </a:p>
            </p:txBody>
          </p:sp>
          <p:sp>
            <p:nvSpPr>
              <p:cNvPr id="43034" name="Line 36"/>
              <p:cNvSpPr>
                <a:spLocks noChangeShapeType="1"/>
              </p:cNvSpPr>
              <p:nvPr/>
            </p:nvSpPr>
            <p:spPr bwMode="auto">
              <a:xfrm flipV="1">
                <a:off x="4130" y="2420"/>
                <a:ext cx="0" cy="1029"/>
              </a:xfrm>
              <a:prstGeom prst="line">
                <a:avLst/>
              </a:prstGeom>
              <a:noFill/>
              <a:ln w="9525">
                <a:solidFill>
                  <a:srgbClr val="0000FF"/>
                </a:solidFill>
                <a:round/>
                <a:headEnd/>
                <a:tailEnd type="arrow" w="med" len="med"/>
              </a:ln>
            </p:spPr>
            <p:txBody>
              <a:bodyPr/>
              <a:lstStyle/>
              <a:p>
                <a:endParaRPr lang="en-US"/>
              </a:p>
            </p:txBody>
          </p:sp>
          <p:sp>
            <p:nvSpPr>
              <p:cNvPr id="43035" name="Line 37"/>
              <p:cNvSpPr>
                <a:spLocks noChangeShapeType="1"/>
              </p:cNvSpPr>
              <p:nvPr/>
            </p:nvSpPr>
            <p:spPr bwMode="auto">
              <a:xfrm>
                <a:off x="3861" y="3464"/>
                <a:ext cx="522" cy="0"/>
              </a:xfrm>
              <a:prstGeom prst="line">
                <a:avLst/>
              </a:prstGeom>
              <a:noFill/>
              <a:ln w="9525">
                <a:solidFill>
                  <a:srgbClr val="0000FF"/>
                </a:solidFill>
                <a:round/>
                <a:headEnd/>
                <a:tailEnd/>
              </a:ln>
            </p:spPr>
            <p:txBody>
              <a:bodyPr/>
              <a:lstStyle/>
              <a:p>
                <a:endParaRPr lang="en-US"/>
              </a:p>
            </p:txBody>
          </p:sp>
          <p:sp>
            <p:nvSpPr>
              <p:cNvPr id="43036" name="Line 38"/>
              <p:cNvSpPr>
                <a:spLocks noChangeShapeType="1"/>
              </p:cNvSpPr>
              <p:nvPr/>
            </p:nvSpPr>
            <p:spPr bwMode="auto">
              <a:xfrm>
                <a:off x="4004" y="1962"/>
                <a:ext cx="0" cy="285"/>
              </a:xfrm>
              <a:prstGeom prst="line">
                <a:avLst/>
              </a:prstGeom>
              <a:noFill/>
              <a:ln w="9525">
                <a:solidFill>
                  <a:srgbClr val="0000FF"/>
                </a:solidFill>
                <a:round/>
                <a:headEnd/>
                <a:tailEnd/>
              </a:ln>
            </p:spPr>
            <p:txBody>
              <a:bodyPr/>
              <a:lstStyle/>
              <a:p>
                <a:endParaRPr lang="en-US"/>
              </a:p>
            </p:txBody>
          </p:sp>
          <p:sp>
            <p:nvSpPr>
              <p:cNvPr id="43037" name="Line 39"/>
              <p:cNvSpPr>
                <a:spLocks noChangeShapeType="1"/>
              </p:cNvSpPr>
              <p:nvPr/>
            </p:nvSpPr>
            <p:spPr bwMode="auto">
              <a:xfrm>
                <a:off x="4308" y="1962"/>
                <a:ext cx="0" cy="285"/>
              </a:xfrm>
              <a:prstGeom prst="line">
                <a:avLst/>
              </a:prstGeom>
              <a:noFill/>
              <a:ln w="9525">
                <a:solidFill>
                  <a:srgbClr val="0000FF"/>
                </a:solidFill>
                <a:round/>
                <a:headEnd/>
                <a:tailEnd/>
              </a:ln>
            </p:spPr>
            <p:txBody>
              <a:bodyPr/>
              <a:lstStyle/>
              <a:p>
                <a:endParaRPr lang="en-US"/>
              </a:p>
            </p:txBody>
          </p:sp>
        </p:grpSp>
        <p:sp>
          <p:nvSpPr>
            <p:cNvPr id="43027" name="Text Box 40"/>
            <p:cNvSpPr txBox="1">
              <a:spLocks noChangeArrowheads="1"/>
            </p:cNvSpPr>
            <p:nvPr/>
          </p:nvSpPr>
          <p:spPr bwMode="auto">
            <a:xfrm>
              <a:off x="6500" y="13854"/>
              <a:ext cx="4383" cy="444"/>
            </a:xfrm>
            <a:prstGeom prst="rect">
              <a:avLst/>
            </a:prstGeom>
            <a:solidFill>
              <a:srgbClr val="FFFFFF"/>
            </a:solidFill>
            <a:ln w="9525">
              <a:noFill/>
              <a:miter lim="800000"/>
              <a:headEnd/>
              <a:tailEnd/>
            </a:ln>
          </p:spPr>
          <p:txBody>
            <a:bodyPr/>
            <a:lstStyle/>
            <a:p>
              <a:pPr>
                <a:spcAft>
                  <a:spcPts val="1000"/>
                </a:spcAft>
              </a:pPr>
              <a:r>
                <a:rPr lang="en-US" sz="1600">
                  <a:latin typeface="Calibri" pitchFamily="34" charset="0"/>
                  <a:cs typeface="Times New Roman" pitchFamily="18" charset="0"/>
                </a:rPr>
                <a:t>Attack battalion entering zone of attack.</a:t>
              </a:r>
              <a:endParaRPr lang="en-US" sz="1600"/>
            </a:p>
          </p:txBody>
        </p:sp>
        <p:sp>
          <p:nvSpPr>
            <p:cNvPr id="43028" name="Text Box 41"/>
            <p:cNvSpPr txBox="1">
              <a:spLocks noChangeArrowheads="1"/>
            </p:cNvSpPr>
            <p:nvPr/>
          </p:nvSpPr>
          <p:spPr bwMode="auto">
            <a:xfrm>
              <a:off x="7513" y="11672"/>
              <a:ext cx="1440" cy="411"/>
            </a:xfrm>
            <a:prstGeom prst="rect">
              <a:avLst/>
            </a:prstGeom>
            <a:noFill/>
            <a:ln w="9525">
              <a:noFill/>
              <a:miter lim="800000"/>
              <a:headEnd/>
              <a:tailEnd/>
            </a:ln>
          </p:spPr>
          <p:txBody>
            <a:bodyPr/>
            <a:lstStyle/>
            <a:p>
              <a:pPr>
                <a:spcAft>
                  <a:spcPts val="1000"/>
                </a:spcAft>
              </a:pPr>
              <a:r>
                <a:rPr lang="en-US" sz="1600">
                  <a:latin typeface="Calibri" pitchFamily="34" charset="0"/>
                  <a:cs typeface="Times New Roman" pitchFamily="18" charset="0"/>
                </a:rPr>
                <a:t>Targets</a:t>
              </a:r>
              <a:endParaRPr lang="en-US" sz="1600"/>
            </a:p>
          </p:txBody>
        </p:sp>
      </p:grpSp>
      <p:sp>
        <p:nvSpPr>
          <p:cNvPr id="43012" name="Slide Number Placeholder 42"/>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67805742-4C87-4156-85B2-010EBDE4215A}" type="slidenum">
              <a:rPr lang="en-US" sz="1600"/>
              <a:pPr/>
              <a:t>42</a:t>
            </a:fld>
            <a:endParaRPr lang="en-US" sz="160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Title 1"/>
          <p:cNvSpPr>
            <a:spLocks noGrp="1"/>
          </p:cNvSpPr>
          <p:nvPr>
            <p:ph type="title"/>
          </p:nvPr>
        </p:nvSpPr>
        <p:spPr bwMode="auto">
          <a:xfrm>
            <a:off x="762000" y="0"/>
            <a:ext cx="8229600" cy="609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Attack Employment Methods</a:t>
            </a:r>
          </a:p>
        </p:txBody>
      </p:sp>
      <p:sp>
        <p:nvSpPr>
          <p:cNvPr id="44035" name="Content Placeholder 2"/>
          <p:cNvSpPr>
            <a:spLocks noGrp="1"/>
          </p:cNvSpPr>
          <p:nvPr>
            <p:ph idx="1"/>
          </p:nvPr>
        </p:nvSpPr>
        <p:spPr bwMode="auto">
          <a:xfrm>
            <a:off x="762000" y="590550"/>
            <a:ext cx="8229600" cy="57912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spcBef>
                <a:spcPct val="0"/>
              </a:spcBef>
              <a:buFontTx/>
              <a:buNone/>
            </a:pPr>
            <a:r>
              <a:rPr lang="en-US" sz="1600" b="1" smtClean="0"/>
              <a:t>CONTINUOUS ATTACK METHOD  </a:t>
            </a:r>
            <a:r>
              <a:rPr lang="en-US" sz="1600" smtClean="0"/>
              <a:t>To exert constant pressure on the enemy force. This method ensures at least one ARC will be in the battle at all times.  While one company is engaged in the battle, the other two companies prepare to relieve the engaged company by positioning at the HA or FARP, or maneuvering to the BP or ABF. The continuous attack method provides the commander with the most flexibility as well as the most efficient operation of the FARP.</a:t>
            </a:r>
          </a:p>
          <a:p>
            <a:pPr marL="0" indent="0" eaLnBrk="1" hangingPunct="1">
              <a:spcBef>
                <a:spcPct val="0"/>
              </a:spcBef>
              <a:buFontTx/>
              <a:buNone/>
            </a:pPr>
            <a:endParaRPr lang="en-US" sz="1600" smtClean="0"/>
          </a:p>
          <a:p>
            <a:pPr marL="0" indent="0" eaLnBrk="1" hangingPunct="1">
              <a:spcBef>
                <a:spcPct val="0"/>
              </a:spcBef>
              <a:buFontTx/>
              <a:buNone/>
            </a:pPr>
            <a:r>
              <a:rPr lang="en-US" sz="1600" b="1" smtClean="0"/>
              <a:t>PHASED ATTACK  </a:t>
            </a:r>
            <a:r>
              <a:rPr lang="en-US" sz="1600" smtClean="0"/>
              <a:t>To exert increased initial firepower of the battalion on the enemy force, the battalion commander employs one ARC to begin attacking the enemy and then quickly phases in the second ARC from a different BP or ABF. The third ARC is phased into the fight when either of the other companies is low on fuel or ammunition. The commander may choose to modify this method of employment, for example, one ARC may be employed to set the conditions for the other companies to exploit the attack. During the phased attack, it is important to minimize aircraft turnaround time at the FARP. Generally, due to the FARP limitations, the phased attack will eventually revert to the continuous attack method.</a:t>
            </a:r>
          </a:p>
          <a:p>
            <a:pPr marL="0" indent="0" eaLnBrk="1" hangingPunct="1">
              <a:spcBef>
                <a:spcPct val="0"/>
              </a:spcBef>
              <a:buFontTx/>
              <a:buNone/>
            </a:pPr>
            <a:endParaRPr lang="en-US" sz="1600" smtClean="0"/>
          </a:p>
          <a:p>
            <a:pPr marL="0" indent="0" eaLnBrk="1" hangingPunct="1">
              <a:spcBef>
                <a:spcPct val="0"/>
              </a:spcBef>
              <a:buFontTx/>
              <a:buNone/>
            </a:pPr>
            <a:r>
              <a:rPr lang="en-US" sz="1600" b="1" smtClean="0"/>
              <a:t>MAXIMUM DESTRUCTION  </a:t>
            </a:r>
            <a:r>
              <a:rPr lang="en-US" sz="1600" smtClean="0"/>
              <a:t>To exert maximum combat power on the enemy force, the battalion commander will employ the maximum destruction method. To overwhelm the enemy force with massed fires, the battalion will attack with all three companies simultaneously. While employing this method, it is important for the supported commander to understand the entire battalion may be out of the fight for 20 to 90 minutes at the completion of the initial attack. The time away from the fight will be dependent on the distance to the FARP and time required for refueling and rearming after the initial engagement.</a:t>
            </a:r>
          </a:p>
        </p:txBody>
      </p:sp>
      <p:sp>
        <p:nvSpPr>
          <p:cNvPr id="44036" name="Slide Number Placeholder 3"/>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F2013816-768E-4E54-95A6-C007C1F15754}" type="slidenum">
              <a:rPr lang="en-US" sz="1600"/>
              <a:pPr/>
              <a:t>43</a:t>
            </a:fld>
            <a:endParaRPr lang="en-US" sz="160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762000" y="7938"/>
            <a:ext cx="8229600" cy="7921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Target Location Error (TLE)</a:t>
            </a:r>
          </a:p>
        </p:txBody>
      </p:sp>
      <p:sp>
        <p:nvSpPr>
          <p:cNvPr id="45059" name="Content Placeholder 2"/>
          <p:cNvSpPr>
            <a:spLocks noGrp="1"/>
          </p:cNvSpPr>
          <p:nvPr>
            <p:ph idx="1"/>
          </p:nvPr>
        </p:nvSpPr>
        <p:spPr bwMode="auto">
          <a:xfrm>
            <a:off x="762000" y="952500"/>
            <a:ext cx="8229600" cy="4906963"/>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spcBef>
                <a:spcPct val="0"/>
              </a:spcBef>
              <a:buFontTx/>
              <a:buNone/>
            </a:pPr>
            <a:r>
              <a:rPr lang="en-US" smtClean="0"/>
              <a:t>For aviation TLE should be based on the ability of the pilot to find the target.  This will depend on weather, terrain, enemy activity (ie, moving or stationary), and the type of target (armor, artillery, etc).  So for aviation, TLE is going to change based on the conditions - it should be a commander's call based on thorough IPB and knowledge of the aviation unit.  It is a subjective call that should be incorporated with discipline into the D</a:t>
            </a:r>
            <a:r>
              <a:rPr lang="en-US" baseline="30000" smtClean="0"/>
              <a:t>3</a:t>
            </a:r>
            <a:r>
              <a:rPr lang="en-US" smtClean="0"/>
              <a:t>A methodology and incorporated into a go-no go decision for each mission.  Too often, units begin the go/no go brief with poor intelligence on the target, and because they don't have a disciplined approach, end up launching on what can be called a 'deep movement to contact' - greatly increasing risk and reducing chances for success.  </a:t>
            </a:r>
          </a:p>
        </p:txBody>
      </p:sp>
      <p:sp>
        <p:nvSpPr>
          <p:cNvPr id="45060" name="Slide Number Placeholder 3"/>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F32025F2-6624-4DFB-9CF8-62A058FA1F61}" type="slidenum">
              <a:rPr lang="en-US" sz="1600"/>
              <a:pPr/>
              <a:t>44</a:t>
            </a:fld>
            <a:endParaRPr lang="en-US" sz="160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Title 1"/>
          <p:cNvSpPr>
            <a:spLocks noGrp="1"/>
          </p:cNvSpPr>
          <p:nvPr>
            <p:ph type="title"/>
          </p:nvPr>
        </p:nvSpPr>
        <p:spPr bwMode="auto">
          <a:xfrm>
            <a:off x="762000" y="7938"/>
            <a:ext cx="8229600" cy="7159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Dwell time</a:t>
            </a:r>
          </a:p>
        </p:txBody>
      </p:sp>
      <p:sp>
        <p:nvSpPr>
          <p:cNvPr id="46083" name="Content Placeholder 2"/>
          <p:cNvSpPr>
            <a:spLocks noGrp="1"/>
          </p:cNvSpPr>
          <p:nvPr>
            <p:ph idx="1"/>
          </p:nvPr>
        </p:nvSpPr>
        <p:spPr bwMode="auto">
          <a:xfrm>
            <a:off x="742950" y="590550"/>
            <a:ext cx="8229600" cy="375285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spcBef>
                <a:spcPct val="0"/>
              </a:spcBef>
              <a:buFontTx/>
              <a:buNone/>
            </a:pPr>
            <a:r>
              <a:rPr lang="en-US" smtClean="0"/>
              <a:t>Enemy units have known doctrinal times established for survivability moves, refuel stops, etc.  Applying this information (target selection standard) into the planning process and at the go/no go decision can greatly improve the discipline and success rate of deep missions.  Planners should ask the question, “What is the established dwell time for the type of target?”, then ask, “How current is the last position report of the target?”  This will help prevent sending aviation units (or indirect fires) after a target that is no longer there.</a:t>
            </a:r>
          </a:p>
        </p:txBody>
      </p:sp>
      <p:sp>
        <p:nvSpPr>
          <p:cNvPr id="46084" name="Slide Number Placeholder 3"/>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C24A27C8-D0FC-41D0-AE0D-DEF68B426EB9}" type="slidenum">
              <a:rPr lang="en-US" sz="1600"/>
              <a:pPr/>
              <a:t>45</a:t>
            </a:fld>
            <a:endParaRPr lang="en-US" sz="1600"/>
          </a:p>
        </p:txBody>
      </p:sp>
      <p:sp>
        <p:nvSpPr>
          <p:cNvPr id="5" name="Title 1"/>
          <p:cNvSpPr txBox="1">
            <a:spLocks/>
          </p:cNvSpPr>
          <p:nvPr/>
        </p:nvSpPr>
        <p:spPr bwMode="auto">
          <a:xfrm>
            <a:off x="742950" y="4522788"/>
            <a:ext cx="8229600" cy="1143000"/>
          </a:xfrm>
          <a:prstGeom prst="rect">
            <a:avLst/>
          </a:prstGeom>
          <a:noFill/>
          <a:ln>
            <a:miter lim="800000"/>
            <a:headEnd/>
            <a:tailEnd/>
          </a:ln>
        </p:spPr>
        <p:txBody>
          <a:bodyPr/>
          <a:lstStyle/>
          <a:p>
            <a:pPr algn="ctr">
              <a:defRPr/>
            </a:pPr>
            <a:r>
              <a:rPr lang="en-US" sz="3200" b="1" kern="0">
                <a:solidFill>
                  <a:schemeClr val="tx2"/>
                </a:solidFill>
                <a:latin typeface="+mj-lt"/>
                <a:ea typeface="+mj-ea"/>
                <a:cs typeface="+mj-cs"/>
              </a:rPr>
              <a:t>Bypass Criteria</a:t>
            </a:r>
            <a:endParaRPr lang="en-US" sz="3200" b="1" kern="0" dirty="0">
              <a:solidFill>
                <a:schemeClr val="tx2"/>
              </a:solidFill>
              <a:latin typeface="+mj-lt"/>
              <a:ea typeface="+mj-ea"/>
              <a:cs typeface="+mj-cs"/>
            </a:endParaRPr>
          </a:p>
        </p:txBody>
      </p:sp>
      <p:sp>
        <p:nvSpPr>
          <p:cNvPr id="6" name="Content Placeholder 2"/>
          <p:cNvSpPr txBox="1">
            <a:spLocks/>
          </p:cNvSpPr>
          <p:nvPr/>
        </p:nvSpPr>
        <p:spPr bwMode="auto">
          <a:xfrm>
            <a:off x="762000" y="5124450"/>
            <a:ext cx="8229600" cy="1676400"/>
          </a:xfrm>
          <a:prstGeom prst="rect">
            <a:avLst/>
          </a:prstGeom>
          <a:noFill/>
          <a:ln>
            <a:miter lim="800000"/>
            <a:headEnd/>
            <a:tailEnd/>
          </a:ln>
        </p:spPr>
        <p:txBody>
          <a:bodyPr/>
          <a:lstStyle/>
          <a:p>
            <a:pPr>
              <a:spcBef>
                <a:spcPts val="0"/>
              </a:spcBef>
              <a:defRPr/>
            </a:pPr>
            <a:r>
              <a:rPr lang="en-US" sz="2400" kern="0">
                <a:latin typeface="+mn-lt"/>
              </a:rPr>
              <a:t>Deep attack orders for attack helicopter units should include bypass criteria.  Executing units should know what to do if they encounter other high payoff targets enroute to or from the primary target.</a:t>
            </a:r>
            <a:endParaRPr lang="en-US" sz="2400" kern="0" dirty="0">
              <a:latin typeface="+mn-lt"/>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Title 1"/>
          <p:cNvSpPr>
            <a:spLocks noGrp="1"/>
          </p:cNvSpPr>
          <p:nvPr>
            <p:ph type="title"/>
          </p:nvPr>
        </p:nvSpPr>
        <p:spPr bwMode="auto">
          <a:xfrm>
            <a:off x="762000" y="0"/>
            <a:ext cx="8229600" cy="71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Personnel Recovery</a:t>
            </a:r>
          </a:p>
        </p:txBody>
      </p:sp>
      <p:sp>
        <p:nvSpPr>
          <p:cNvPr id="47107" name="Content Placeholder 2"/>
          <p:cNvSpPr>
            <a:spLocks noGrp="1"/>
          </p:cNvSpPr>
          <p:nvPr>
            <p:ph idx="1"/>
          </p:nvPr>
        </p:nvSpPr>
        <p:spPr bwMode="auto">
          <a:xfrm>
            <a:off x="647700" y="666750"/>
            <a:ext cx="8305800" cy="5211763"/>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sz="2000" smtClean="0"/>
              <a:t>In-depth planning guidance may be found in the FM 3-50.1. Some basic elements to consider are—</a:t>
            </a:r>
          </a:p>
          <a:p>
            <a:pPr lvl="1" eaLnBrk="1" hangingPunct="1"/>
            <a:r>
              <a:rPr lang="en-US" sz="1800" smtClean="0"/>
              <a:t>The primary mission continues parallel to the recovery effort.</a:t>
            </a:r>
          </a:p>
          <a:p>
            <a:pPr lvl="1" eaLnBrk="1" hangingPunct="1"/>
            <a:r>
              <a:rPr lang="en-US" sz="1800" smtClean="0"/>
              <a:t>The goal is recovery of the isolated, missing, detained, captured (IMDC) person.</a:t>
            </a:r>
          </a:p>
          <a:p>
            <a:pPr lvl="1" eaLnBrk="1" hangingPunct="1"/>
            <a:r>
              <a:rPr lang="en-US" sz="1800" smtClean="0"/>
              <a:t>Plan a system that enforces accurate reporting.</a:t>
            </a:r>
          </a:p>
          <a:p>
            <a:pPr lvl="1" eaLnBrk="1" hangingPunct="1"/>
            <a:r>
              <a:rPr lang="en-US" sz="1800" smtClean="0"/>
              <a:t>Ensure the system provides for accurate record keeping without degrading the PR effort.</a:t>
            </a:r>
          </a:p>
          <a:p>
            <a:pPr lvl="1" eaLnBrk="1" hangingPunct="1"/>
            <a:r>
              <a:rPr lang="en-US" sz="1800" smtClean="0"/>
              <a:t>Prevent the IMDC event.</a:t>
            </a:r>
          </a:p>
          <a:p>
            <a:pPr lvl="1" eaLnBrk="1" hangingPunct="1"/>
            <a:r>
              <a:rPr lang="en-US" sz="1800" smtClean="0"/>
              <a:t>Prepare for the IMDC event.</a:t>
            </a:r>
          </a:p>
          <a:p>
            <a:pPr lvl="1" eaLnBrk="1" hangingPunct="1"/>
            <a:r>
              <a:rPr lang="en-US" sz="1800" smtClean="0"/>
              <a:t>Design the PR architecture within the C2 system.</a:t>
            </a:r>
          </a:p>
          <a:p>
            <a:pPr lvl="1" eaLnBrk="1" hangingPunct="1"/>
            <a:r>
              <a:rPr lang="en-US" sz="1800" smtClean="0"/>
              <a:t>Organize, train, and equip for PR.</a:t>
            </a:r>
          </a:p>
          <a:p>
            <a:pPr lvl="1" eaLnBrk="1" hangingPunct="1"/>
            <a:r>
              <a:rPr lang="en-US" sz="1800" smtClean="0"/>
              <a:t>Integrate contractor and DA civilians into OPLAN/OPORD.</a:t>
            </a:r>
          </a:p>
          <a:p>
            <a:pPr lvl="1" eaLnBrk="1" hangingPunct="1"/>
            <a:r>
              <a:rPr lang="en-US" sz="1800" smtClean="0"/>
              <a:t>Transition the PR capability (IMDC events may occur early in the deployment).</a:t>
            </a:r>
          </a:p>
          <a:p>
            <a:pPr lvl="1" eaLnBrk="1" hangingPunct="1"/>
            <a:r>
              <a:rPr lang="en-US" sz="1800" smtClean="0"/>
              <a:t>Plan for integrated rehearsals.</a:t>
            </a:r>
          </a:p>
          <a:p>
            <a:pPr lvl="1" eaLnBrk="1" hangingPunct="1"/>
            <a:r>
              <a:rPr lang="en-US" sz="1600" smtClean="0"/>
              <a:t>Employ the recovery force based on METT-TC.</a:t>
            </a:r>
          </a:p>
          <a:p>
            <a:pPr lvl="1" eaLnBrk="1" hangingPunct="1"/>
            <a:r>
              <a:rPr lang="en-US" sz="1600" smtClean="0"/>
              <a:t>Develop the plan from receipt of the report to reintegration of the IMDC.</a:t>
            </a:r>
          </a:p>
        </p:txBody>
      </p:sp>
      <p:sp>
        <p:nvSpPr>
          <p:cNvPr id="47108" name="TextBox 3"/>
          <p:cNvSpPr txBox="1">
            <a:spLocks noChangeArrowheads="1"/>
          </p:cNvSpPr>
          <p:nvPr/>
        </p:nvSpPr>
        <p:spPr bwMode="auto">
          <a:xfrm>
            <a:off x="6184900" y="6581775"/>
            <a:ext cx="2959100" cy="276225"/>
          </a:xfrm>
          <a:prstGeom prst="rect">
            <a:avLst/>
          </a:prstGeom>
          <a:noFill/>
          <a:ln w="9525">
            <a:noFill/>
            <a:miter lim="800000"/>
            <a:headEnd/>
            <a:tailEnd/>
          </a:ln>
        </p:spPr>
        <p:txBody>
          <a:bodyPr wrap="none">
            <a:spAutoFit/>
          </a:bodyPr>
          <a:lstStyle/>
          <a:p>
            <a:r>
              <a:rPr lang="da-DK" sz="1200"/>
              <a:t>FM 3-04.111 (7 December 2007) pg C-2</a:t>
            </a:r>
            <a:endParaRPr lang="en-US" sz="1200"/>
          </a:p>
        </p:txBody>
      </p:sp>
      <p:sp>
        <p:nvSpPr>
          <p:cNvPr id="47109" name="Slide Number Placeholder 4"/>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B065AF7B-0096-4EB6-B7C4-3EB01113B43C}" type="slidenum">
              <a:rPr lang="en-US" sz="1600"/>
              <a:pPr/>
              <a:t>46</a:t>
            </a:fld>
            <a:endParaRPr lang="en-US" sz="160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Title 1"/>
          <p:cNvSpPr>
            <a:spLocks noGrp="1"/>
          </p:cNvSpPr>
          <p:nvPr>
            <p:ph type="title"/>
          </p:nvPr>
        </p:nvSpPr>
        <p:spPr bwMode="auto">
          <a:xfrm>
            <a:off x="762000" y="0"/>
            <a:ext cx="8229600" cy="990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Synchronize and Deconflict Fires</a:t>
            </a:r>
          </a:p>
        </p:txBody>
      </p:sp>
      <p:sp>
        <p:nvSpPr>
          <p:cNvPr id="48131" name="Content Placeholder 2"/>
          <p:cNvSpPr>
            <a:spLocks noGrp="1"/>
          </p:cNvSpPr>
          <p:nvPr>
            <p:ph idx="1"/>
          </p:nvPr>
        </p:nvSpPr>
        <p:spPr bwMode="auto">
          <a:xfrm>
            <a:off x="723900" y="838200"/>
            <a:ext cx="8305800" cy="52578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spcBef>
                <a:spcPct val="0"/>
              </a:spcBef>
              <a:buFontTx/>
              <a:buNone/>
            </a:pPr>
            <a:r>
              <a:rPr lang="en-US" sz="2600" smtClean="0"/>
              <a:t>Since no plan survives the first contact, staff should expect the need to deconflict fires "on the fly".  Several techniques are useful in doing this.  Fire support coordination measures and airspace control measures should facilitate the </a:t>
            </a:r>
            <a:r>
              <a:rPr lang="en-US" sz="2800" smtClean="0"/>
              <a:t>expected</a:t>
            </a:r>
            <a:r>
              <a:rPr lang="en-US" sz="2600" smtClean="0"/>
              <a:t> and the unexpected.  These should encompass alternate routes, engagement areas, and the accompanying SEAD target sets.  The staff should have automated as well as alternate voice means of turning control measures on and off as needed.  Additionally, the deeper an attack goes, the more difficult it becomes to maintain communications.  Planners should consider sources available to relay transmissions (ABCCC, JSTARS, AWACS, E-2C, etc.)</a:t>
            </a:r>
          </a:p>
        </p:txBody>
      </p:sp>
      <p:sp>
        <p:nvSpPr>
          <p:cNvPr id="48132" name="Slide Number Placeholder 3"/>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4E48F464-44E6-462A-8AE5-B3FF20BC161E}" type="slidenum">
              <a:rPr lang="en-US" sz="1600"/>
              <a:pPr/>
              <a:t>47</a:t>
            </a:fld>
            <a:endParaRPr lang="en-US" sz="160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742950" y="0"/>
            <a:ext cx="8229600" cy="8683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Airspace Command and Control</a:t>
            </a:r>
          </a:p>
        </p:txBody>
      </p:sp>
      <p:sp>
        <p:nvSpPr>
          <p:cNvPr id="49155" name="Content Placeholder 2"/>
          <p:cNvSpPr>
            <a:spLocks noGrp="1"/>
          </p:cNvSpPr>
          <p:nvPr>
            <p:ph idx="1"/>
          </p:nvPr>
        </p:nvSpPr>
        <p:spPr bwMode="auto">
          <a:xfrm>
            <a:off x="762000" y="1066800"/>
            <a:ext cx="8229600" cy="5059363"/>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spcBef>
                <a:spcPct val="0"/>
              </a:spcBef>
              <a:buFontTx/>
              <a:buNone/>
            </a:pPr>
            <a:r>
              <a:rPr lang="en-US" smtClean="0"/>
              <a:t>Integrating Army airspace requirements into the joint community is difficult and confusing for </a:t>
            </a:r>
            <a:r>
              <a:rPr lang="en-US" sz="2800" smtClean="0"/>
              <a:t>the</a:t>
            </a:r>
            <a:r>
              <a:rPr lang="en-US" smtClean="0"/>
              <a:t> uninitiated.  Planning for contingencies well in advance can make airspace deconfliction much smoother and more flexible.  Most units plan multiple routes, ROZs, and airspace coordination areas (ACAs) and submit them to higher well before their expected or planned use.  This allows the A</a:t>
            </a:r>
            <a:r>
              <a:rPr lang="en-US" baseline="30000" smtClean="0"/>
              <a:t>2</a:t>
            </a:r>
            <a:r>
              <a:rPr lang="en-US" smtClean="0"/>
              <a:t>C</a:t>
            </a:r>
            <a:r>
              <a:rPr lang="en-US" baseline="30000" smtClean="0"/>
              <a:t>2</a:t>
            </a:r>
            <a:r>
              <a:rPr lang="en-US" smtClean="0"/>
              <a:t> cell the ability to rapidly "turn on" a new route or open airspace for the close fight if the situations changes suddenly.  </a:t>
            </a:r>
          </a:p>
          <a:p>
            <a:pPr marL="0" indent="0" eaLnBrk="1" hangingPunct="1">
              <a:spcBef>
                <a:spcPct val="0"/>
              </a:spcBef>
            </a:pPr>
            <a:endParaRPr lang="en-US" smtClean="0"/>
          </a:p>
        </p:txBody>
      </p:sp>
      <p:sp>
        <p:nvSpPr>
          <p:cNvPr id="49156" name="Slide Number Placeholder 3"/>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5D932DF9-DDDA-4069-9893-D91C91A17BB9}" type="slidenum">
              <a:rPr lang="en-US" sz="1600"/>
              <a:pPr/>
              <a:t>48</a:t>
            </a:fld>
            <a:endParaRPr lang="en-US" sz="160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Title 1"/>
          <p:cNvSpPr>
            <a:spLocks noGrp="1"/>
          </p:cNvSpPr>
          <p:nvPr>
            <p:ph type="title"/>
          </p:nvPr>
        </p:nvSpPr>
        <p:spPr bwMode="auto">
          <a:xfrm>
            <a:off x="742950" y="0"/>
            <a:ext cx="8229600" cy="990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JOINT AIR ATTACK TEAM</a:t>
            </a:r>
          </a:p>
        </p:txBody>
      </p:sp>
      <p:sp>
        <p:nvSpPr>
          <p:cNvPr id="50179" name="Content Placeholder 2"/>
          <p:cNvSpPr>
            <a:spLocks noGrp="1"/>
          </p:cNvSpPr>
          <p:nvPr>
            <p:ph idx="1"/>
          </p:nvPr>
        </p:nvSpPr>
        <p:spPr bwMode="auto">
          <a:xfrm>
            <a:off x="742950" y="800100"/>
            <a:ext cx="8229600" cy="54102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lnSpc>
                <a:spcPct val="110000"/>
              </a:lnSpc>
              <a:spcBef>
                <a:spcPct val="0"/>
              </a:spcBef>
              <a:buFontTx/>
              <a:buNone/>
            </a:pPr>
            <a:r>
              <a:rPr lang="en-US" smtClean="0"/>
              <a:t>A JAAT is an engagement technique using a combination of attack reconnaissance aircraft and FW CAS aircraft operating together to locate and attack high priority targets and other targets of opportunity. The JAAT normally operates as a coordinated effort supported by FS, ADA, NSFS, ISR systems, EW systems, and ground maneuver forces against enemy forces (JP 3-09.3). The overall goal of JAAT planning is to apply constant, overwhelming firepower from multiple sources against the enemy.  This goal must be tempered with the need to maintain proper coordination to avoid fratricide.</a:t>
            </a:r>
          </a:p>
          <a:p>
            <a:pPr marL="0" indent="0" eaLnBrk="1" hangingPunct="1">
              <a:lnSpc>
                <a:spcPct val="110000"/>
              </a:lnSpc>
              <a:spcBef>
                <a:spcPct val="0"/>
              </a:spcBef>
              <a:buFontTx/>
              <a:buNone/>
            </a:pPr>
            <a:r>
              <a:rPr lang="en-US" smtClean="0"/>
              <a:t>Appendix C  of FM 3-04.126 provides detailed procedures for JAAT planning and execution.</a:t>
            </a:r>
          </a:p>
        </p:txBody>
      </p:sp>
      <p:sp>
        <p:nvSpPr>
          <p:cNvPr id="50180" name="Slide Number Placeholder 3"/>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6011E50F-05B8-4A71-B12B-01B2AF4C3FBD}" type="slidenum">
              <a:rPr lang="en-US" sz="1600"/>
              <a:pPr/>
              <a:t>49</a:t>
            </a:fld>
            <a:endParaRPr lang="en-US" sz="160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776288" y="12700"/>
            <a:ext cx="8229600" cy="990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Decide</a:t>
            </a:r>
          </a:p>
        </p:txBody>
      </p:sp>
      <p:sp>
        <p:nvSpPr>
          <p:cNvPr id="7171" name="Content Placeholder 2"/>
          <p:cNvSpPr>
            <a:spLocks noGrp="1"/>
          </p:cNvSpPr>
          <p:nvPr>
            <p:ph idx="1"/>
          </p:nvPr>
        </p:nvSpPr>
        <p:spPr bwMode="auto">
          <a:xfrm>
            <a:off x="757238" y="657225"/>
            <a:ext cx="8229600" cy="59436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spcBef>
                <a:spcPct val="0"/>
              </a:spcBef>
              <a:buFontTx/>
              <a:buNone/>
            </a:pPr>
            <a:r>
              <a:rPr lang="en-US" smtClean="0"/>
              <a:t>Decide is the most important step because it provides the overall focus and prioritizes attack planning. It helps the targeting team decide which targets must be acquired and attacked, which attack option to use, and who will engage the target at the prescribed time.</a:t>
            </a:r>
          </a:p>
          <a:p>
            <a:pPr marL="0" indent="0" eaLnBrk="1" hangingPunct="1">
              <a:spcBef>
                <a:spcPct val="0"/>
              </a:spcBef>
              <a:buFontTx/>
              <a:buNone/>
            </a:pPr>
            <a:endParaRPr lang="en-US" smtClean="0"/>
          </a:p>
          <a:p>
            <a:pPr marL="0" indent="0" eaLnBrk="1" hangingPunct="1">
              <a:spcBef>
                <a:spcPct val="0"/>
              </a:spcBef>
            </a:pPr>
            <a:r>
              <a:rPr lang="en-US" smtClean="0"/>
              <a:t> Mission Analysis</a:t>
            </a:r>
          </a:p>
          <a:p>
            <a:pPr marL="0" lvl="1" indent="0" eaLnBrk="1" hangingPunct="1">
              <a:spcBef>
                <a:spcPct val="0"/>
              </a:spcBef>
            </a:pPr>
            <a:r>
              <a:rPr lang="en-US" sz="2400" smtClean="0"/>
              <a:t>Intelligence Preparation of the Battlefield (IPB)</a:t>
            </a:r>
          </a:p>
          <a:p>
            <a:pPr marL="0" lvl="1" indent="0" eaLnBrk="1" hangingPunct="1">
              <a:spcBef>
                <a:spcPct val="0"/>
              </a:spcBef>
            </a:pPr>
            <a:r>
              <a:rPr lang="en-US" sz="2400" smtClean="0"/>
              <a:t>Enemy situation and potential courses of action</a:t>
            </a:r>
          </a:p>
          <a:p>
            <a:pPr marL="0" lvl="1" indent="0" eaLnBrk="1" hangingPunct="1">
              <a:spcBef>
                <a:spcPct val="0"/>
              </a:spcBef>
            </a:pPr>
            <a:endParaRPr lang="en-US" sz="2400" smtClean="0"/>
          </a:p>
          <a:p>
            <a:pPr marL="0" indent="0" eaLnBrk="1" hangingPunct="1">
              <a:spcBef>
                <a:spcPct val="0"/>
              </a:spcBef>
            </a:pPr>
            <a:r>
              <a:rPr lang="en-US" smtClean="0"/>
              <a:t> Friendly courses of action</a:t>
            </a:r>
          </a:p>
          <a:p>
            <a:pPr marL="0" indent="0" eaLnBrk="1" hangingPunct="1">
              <a:spcBef>
                <a:spcPct val="0"/>
              </a:spcBef>
            </a:pPr>
            <a:endParaRPr lang="en-US" smtClean="0"/>
          </a:p>
          <a:p>
            <a:pPr marL="0" indent="0" eaLnBrk="1" hangingPunct="1">
              <a:spcBef>
                <a:spcPct val="0"/>
              </a:spcBef>
            </a:pPr>
            <a:r>
              <a:rPr lang="en-US" smtClean="0"/>
              <a:t> Wargaming</a:t>
            </a:r>
          </a:p>
          <a:p>
            <a:pPr marL="0" indent="0" eaLnBrk="1" hangingPunct="1">
              <a:spcBef>
                <a:spcPct val="0"/>
              </a:spcBef>
            </a:pPr>
            <a:endParaRPr lang="en-US" smtClean="0"/>
          </a:p>
          <a:p>
            <a:pPr marL="0" indent="0" eaLnBrk="1" hangingPunct="1">
              <a:spcBef>
                <a:spcPct val="0"/>
              </a:spcBef>
            </a:pPr>
            <a:r>
              <a:rPr lang="en-US" smtClean="0"/>
              <a:t> Operations Order to subordinate units</a:t>
            </a:r>
          </a:p>
        </p:txBody>
      </p:sp>
      <p:sp>
        <p:nvSpPr>
          <p:cNvPr id="6" name="5-Point Star 5"/>
          <p:cNvSpPr/>
          <p:nvPr/>
        </p:nvSpPr>
        <p:spPr>
          <a:xfrm>
            <a:off x="6794500" y="4141788"/>
            <a:ext cx="2286000" cy="1981200"/>
          </a:xfrm>
          <a:prstGeom prst="star5">
            <a:avLst>
              <a:gd name="adj" fmla="val 25725"/>
              <a:gd name="hf" fmla="val 105146"/>
              <a:gd name="vf" fmla="val 11055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a:solidFill>
                  <a:schemeClr val="tx1"/>
                </a:solidFill>
              </a:rPr>
              <a:t>Decision Points</a:t>
            </a:r>
          </a:p>
        </p:txBody>
      </p:sp>
      <p:sp>
        <p:nvSpPr>
          <p:cNvPr id="7173" name="TextBox 6"/>
          <p:cNvSpPr txBox="1">
            <a:spLocks noChangeArrowheads="1"/>
          </p:cNvSpPr>
          <p:nvPr/>
        </p:nvSpPr>
        <p:spPr bwMode="auto">
          <a:xfrm>
            <a:off x="7459663" y="3275013"/>
            <a:ext cx="1524000" cy="369887"/>
          </a:xfrm>
          <a:prstGeom prst="rect">
            <a:avLst/>
          </a:prstGeom>
          <a:solidFill>
            <a:srgbClr val="FFFF00"/>
          </a:solidFill>
          <a:ln w="28575">
            <a:solidFill>
              <a:schemeClr val="tx1"/>
            </a:solidFill>
            <a:miter lim="800000"/>
            <a:headEnd/>
            <a:tailEnd/>
          </a:ln>
        </p:spPr>
        <p:txBody>
          <a:bodyPr>
            <a:spAutoFit/>
          </a:bodyPr>
          <a:lstStyle/>
          <a:p>
            <a:pPr algn="ctr"/>
            <a:r>
              <a:rPr lang="en-US" sz="1800" b="1"/>
              <a:t>PIR</a:t>
            </a:r>
          </a:p>
        </p:txBody>
      </p:sp>
      <p:sp>
        <p:nvSpPr>
          <p:cNvPr id="7174" name="Slide Number Placeholder 6"/>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39A7CCC6-E9C9-4A32-A454-E4D944C7B693}" type="slidenum">
              <a:rPr lang="en-US" sz="1600"/>
              <a:pPr/>
              <a:t>5</a:t>
            </a:fld>
            <a:endParaRPr lang="en-US" sz="16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762000" y="0"/>
            <a:ext cx="8229600" cy="6397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Fire Support</a:t>
            </a:r>
          </a:p>
        </p:txBody>
      </p:sp>
      <p:sp>
        <p:nvSpPr>
          <p:cNvPr id="52227" name="Content Placeholder 2"/>
          <p:cNvSpPr>
            <a:spLocks noGrp="1"/>
          </p:cNvSpPr>
          <p:nvPr>
            <p:ph idx="1"/>
          </p:nvPr>
        </p:nvSpPr>
        <p:spPr bwMode="auto">
          <a:xfrm>
            <a:off x="762000" y="819150"/>
            <a:ext cx="8229600" cy="5562600"/>
          </a:xfrm>
          <a:ln>
            <a:miter lim="800000"/>
            <a:headEnd/>
            <a:tailEnd/>
          </a:ln>
        </p:spPr>
        <p:txBody>
          <a:bodyPr vert="horz" wrap="square" lIns="91440" tIns="45720" rIns="91440" bIns="45720" numCol="1" anchor="t" anchorCtr="0" compatLnSpc="1">
            <a:prstTxWarp prst="textNoShape">
              <a:avLst/>
            </a:prstTxWarp>
          </a:bodyPr>
          <a:lstStyle/>
          <a:p>
            <a:pPr marL="0" indent="0" eaLnBrk="1" hangingPunct="1">
              <a:spcBef>
                <a:spcPct val="0"/>
              </a:spcBef>
              <a:buFontTx/>
              <a:buNone/>
            </a:pPr>
            <a:r>
              <a:rPr lang="en-US" sz="2000" smtClean="0"/>
              <a:t>Know the capabilities of Joint SEAD and use it.  These assets may sometimes mean the difference between GO or NO GO or between success and failure.  Not all assets deliver lethal SEAD, but nonlethal attack may be just as effective.  </a:t>
            </a:r>
          </a:p>
          <a:p>
            <a:pPr marL="0" indent="0" eaLnBrk="1" hangingPunct="1">
              <a:spcBef>
                <a:spcPct val="0"/>
              </a:spcBef>
              <a:buFontTx/>
              <a:buNone/>
            </a:pPr>
            <a:endParaRPr lang="en-US" sz="2000" smtClean="0"/>
          </a:p>
          <a:p>
            <a:pPr marL="0" indent="0" eaLnBrk="1" hangingPunct="1">
              <a:spcBef>
                <a:spcPct val="0"/>
              </a:spcBef>
              <a:buFontTx/>
              <a:buNone/>
            </a:pPr>
            <a:r>
              <a:rPr lang="en-US" sz="2000" smtClean="0"/>
              <a:t>Establish a cutoff time for SEAD planning to allow for dissemination, rehearsal and execution.  Cutoff time is normally between H-3 and H-2.  If it includes a rehearsal, then H-4 (TTP, not doctrine).</a:t>
            </a:r>
          </a:p>
          <a:p>
            <a:pPr marL="0" indent="0" eaLnBrk="1" hangingPunct="1">
              <a:spcBef>
                <a:spcPct val="0"/>
              </a:spcBef>
              <a:buFontTx/>
              <a:buNone/>
            </a:pPr>
            <a:r>
              <a:rPr lang="en-US" sz="2000" smtClean="0"/>
              <a:t>Incorporate templated  targets and ADA associated with known maneuver units along ingress and egress routes.</a:t>
            </a:r>
          </a:p>
          <a:p>
            <a:pPr marL="0" indent="0" eaLnBrk="1" hangingPunct="1">
              <a:spcBef>
                <a:spcPct val="0"/>
              </a:spcBef>
              <a:buFontTx/>
              <a:buNone/>
            </a:pPr>
            <a:endParaRPr lang="en-US" sz="2000" smtClean="0"/>
          </a:p>
          <a:p>
            <a:pPr marL="0" indent="0" eaLnBrk="1" hangingPunct="1">
              <a:spcBef>
                <a:spcPct val="0"/>
              </a:spcBef>
              <a:buFontTx/>
              <a:buNone/>
            </a:pPr>
            <a:r>
              <a:rPr lang="en-US" sz="2000" smtClean="0"/>
              <a:t>Be ready for last minute targeting and targets of opportunity.  No SEAD plan will be 100% accurate.  Planners anticipate last minute targets by establishing "pre-cleared" fires using the appropriate fire support coordination measures in conjunction with airspace coordination measures.  In other words, if the friendlies are within specified boundaries, anything that pops up outside of those boundaries is fair game.  Fire supporters should also establish a quickfire net for rapid sensor-to-shooter calls for fire.  </a:t>
            </a:r>
          </a:p>
          <a:p>
            <a:pPr marL="0" indent="0" eaLnBrk="1" hangingPunct="1">
              <a:spcBef>
                <a:spcPct val="0"/>
              </a:spcBef>
              <a:buFontTx/>
              <a:buNone/>
            </a:pPr>
            <a:endParaRPr lang="en-US" sz="2000" smtClean="0"/>
          </a:p>
        </p:txBody>
      </p:sp>
      <p:sp>
        <p:nvSpPr>
          <p:cNvPr id="51204" name="Slide Number Placeholder 3"/>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F012D774-A02E-4C1C-962C-6587D3A5AC2D}" type="slidenum">
              <a:rPr lang="en-US" sz="1600"/>
              <a:pPr/>
              <a:t>50</a:t>
            </a:fld>
            <a:endParaRPr lang="en-US" sz="160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762000" y="7938"/>
            <a:ext cx="8229600" cy="7159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Mobility/Countermobility/Survivability</a:t>
            </a:r>
          </a:p>
        </p:txBody>
      </p:sp>
      <p:sp>
        <p:nvSpPr>
          <p:cNvPr id="52227" name="Content Placeholder 2"/>
          <p:cNvSpPr>
            <a:spLocks noGrp="1"/>
          </p:cNvSpPr>
          <p:nvPr>
            <p:ph idx="1"/>
          </p:nvPr>
        </p:nvSpPr>
        <p:spPr bwMode="auto">
          <a:xfrm>
            <a:off x="438150" y="895350"/>
            <a:ext cx="8229600" cy="4906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Don't forget to include enemy engineer systems on the HPTL when warranted.  The division or corps engineer planner plays a vital role during the targeting process.  With his knowledge of engineer capabilities he can help the G3 and commander determine which enemy assets are high payoff targets and when.  </a:t>
            </a:r>
          </a:p>
          <a:p>
            <a:pPr eaLnBrk="1" hangingPunct="1"/>
            <a:r>
              <a:rPr lang="en-US" smtClean="0"/>
              <a:t>Don't put GATOR mines on the ATO just to check the block.  Every deep operation, whether it's an AH-64 attack or air delivered mines, must support the commander's scheme of maneuver.  GATOR mines, when planned appropriately, may be a valuable tool to shape the battlefield to support the scheme of maneuver.  </a:t>
            </a:r>
          </a:p>
          <a:p>
            <a:pPr eaLnBrk="1" hangingPunct="1"/>
            <a:endParaRPr lang="en-US" smtClean="0"/>
          </a:p>
        </p:txBody>
      </p:sp>
      <p:sp>
        <p:nvSpPr>
          <p:cNvPr id="52228" name="Slide Number Placeholder 3"/>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BC64B538-C072-4A56-BF00-A6165EE34B28}" type="slidenum">
              <a:rPr lang="en-US" sz="1600"/>
              <a:pPr/>
              <a:t>51</a:t>
            </a:fld>
            <a:endParaRPr lang="en-US" sz="160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Title 1"/>
          <p:cNvSpPr>
            <a:spLocks noGrp="1"/>
          </p:cNvSpPr>
          <p:nvPr>
            <p:ph type="title"/>
          </p:nvPr>
        </p:nvSpPr>
        <p:spPr bwMode="auto">
          <a:xfrm>
            <a:off x="742950" y="7938"/>
            <a:ext cx="8229600" cy="7921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Command and Control</a:t>
            </a:r>
          </a:p>
        </p:txBody>
      </p:sp>
      <p:sp>
        <p:nvSpPr>
          <p:cNvPr id="53251" name="Content Placeholder 2"/>
          <p:cNvSpPr>
            <a:spLocks noGrp="1"/>
          </p:cNvSpPr>
          <p:nvPr>
            <p:ph idx="1"/>
          </p:nvPr>
        </p:nvSpPr>
        <p:spPr bwMode="auto">
          <a:xfrm>
            <a:off x="742950" y="876300"/>
            <a:ext cx="8229600" cy="4983163"/>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spcBef>
                <a:spcPct val="0"/>
              </a:spcBef>
              <a:buFontTx/>
              <a:buNone/>
            </a:pPr>
            <a:r>
              <a:rPr lang="en-US" sz="2800" smtClean="0"/>
              <a:t>The Joint Force Commander's battle rhythm drives the ATO cycle. When working in a joint environment, interdiction attack planning must be synchronized with the higher headquarters and sister services.  When it comes to interdiction operations the ATO is the key to synchronization.  It may be difficult for Army planners to understand at first, but it provides the best means for synchronization of effort and deconfliction of airspace.  As such, Army planners must ensure their requests and submissions are in cycle with the theater ATO.</a:t>
            </a:r>
          </a:p>
          <a:p>
            <a:pPr marL="0" indent="0" eaLnBrk="1" hangingPunct="1">
              <a:spcBef>
                <a:spcPct val="0"/>
              </a:spcBef>
            </a:pPr>
            <a:endParaRPr lang="en-US" sz="2800" smtClean="0"/>
          </a:p>
        </p:txBody>
      </p:sp>
      <p:sp>
        <p:nvSpPr>
          <p:cNvPr id="53252" name="Slide Number Placeholder 3"/>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AF883984-608F-4DD6-88A7-168D6A4BF78E}" type="slidenum">
              <a:rPr lang="en-US" sz="1600"/>
              <a:pPr/>
              <a:t>52</a:t>
            </a:fld>
            <a:endParaRPr lang="en-US" sz="160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1550988" y="41275"/>
            <a:ext cx="6718300" cy="584200"/>
          </a:xfrm>
          <a:prstGeom prst="rect">
            <a:avLst/>
          </a:prstGeom>
          <a:solidFill>
            <a:srgbClr val="FFFF00"/>
          </a:solidFill>
          <a:ln w="9525">
            <a:solidFill>
              <a:schemeClr val="tx1"/>
            </a:solidFill>
            <a:miter lim="800000"/>
            <a:headEnd/>
            <a:tailEnd/>
          </a:ln>
        </p:spPr>
        <p:txBody>
          <a:bodyPr wrap="none">
            <a:spAutoFit/>
          </a:bodyPr>
          <a:lstStyle/>
          <a:p>
            <a:pPr algn="ctr"/>
            <a:r>
              <a:rPr lang="en-US" sz="3200" b="1" i="1"/>
              <a:t>“The Higher HQ Responsibilities”</a:t>
            </a:r>
          </a:p>
        </p:txBody>
      </p:sp>
      <p:sp>
        <p:nvSpPr>
          <p:cNvPr id="54275" name="Text Box 3"/>
          <p:cNvSpPr txBox="1">
            <a:spLocks noChangeArrowheads="1"/>
          </p:cNvSpPr>
          <p:nvPr/>
        </p:nvSpPr>
        <p:spPr bwMode="auto">
          <a:xfrm>
            <a:off x="658813" y="1077913"/>
            <a:ext cx="8485187" cy="4862512"/>
          </a:xfrm>
          <a:prstGeom prst="rect">
            <a:avLst/>
          </a:prstGeom>
          <a:noFill/>
          <a:ln w="12700">
            <a:noFill/>
            <a:miter lim="800000"/>
            <a:headEnd/>
            <a:tailEnd/>
          </a:ln>
        </p:spPr>
        <p:txBody>
          <a:bodyPr>
            <a:spAutoFit/>
          </a:bodyPr>
          <a:lstStyle/>
          <a:p>
            <a:pPr marL="457200" indent="-457200">
              <a:spcBef>
                <a:spcPts val="1200"/>
              </a:spcBef>
              <a:buFontTx/>
              <a:buAutoNum type="arabicPeriod"/>
            </a:pPr>
            <a:r>
              <a:rPr lang="en-US" sz="2400"/>
              <a:t>Prioritize!  (HPTL, PIR = Decide)</a:t>
            </a:r>
          </a:p>
          <a:p>
            <a:pPr marL="457200" indent="-457200">
              <a:spcBef>
                <a:spcPts val="1200"/>
              </a:spcBef>
              <a:buFontTx/>
              <a:buAutoNum type="arabicPeriod"/>
            </a:pPr>
            <a:r>
              <a:rPr lang="en-US" sz="2400"/>
              <a:t>Develop and execute a collection plan  (Detect)</a:t>
            </a:r>
          </a:p>
          <a:p>
            <a:pPr marL="457200" indent="-457200">
              <a:spcBef>
                <a:spcPts val="1200"/>
              </a:spcBef>
              <a:buFontTx/>
              <a:buAutoNum type="arabicPeriod"/>
            </a:pPr>
            <a:r>
              <a:rPr lang="en-US" sz="2400"/>
              <a:t>Articulate TASK and PURPOSE and </a:t>
            </a:r>
          </a:p>
          <a:p>
            <a:pPr marL="914400" lvl="1" indent="-457200">
              <a:spcBef>
                <a:spcPts val="1200"/>
              </a:spcBef>
              <a:buFont typeface="Calibri" pitchFamily="34" charset="0"/>
              <a:buAutoNum type="alphaUcPeriod"/>
            </a:pPr>
            <a:r>
              <a:rPr lang="en-US" sz="2400"/>
              <a:t>Clearly describe the desired EFFECTS</a:t>
            </a:r>
          </a:p>
          <a:p>
            <a:pPr marL="914400" lvl="1" indent="-457200">
              <a:spcBef>
                <a:spcPts val="1200"/>
              </a:spcBef>
              <a:buFont typeface="Calibri" pitchFamily="34" charset="0"/>
              <a:buAutoNum type="alphaUcPeriod"/>
            </a:pPr>
            <a:r>
              <a:rPr lang="en-US" sz="2400"/>
              <a:t>Establish bypass, engagement, and success criteria</a:t>
            </a:r>
          </a:p>
          <a:p>
            <a:pPr marL="457200" indent="-457200">
              <a:spcBef>
                <a:spcPts val="1200"/>
              </a:spcBef>
              <a:buFontTx/>
              <a:buAutoNum type="arabicPeriod"/>
            </a:pPr>
            <a:r>
              <a:rPr lang="en-US" sz="2400"/>
              <a:t>Provide &amp; synch resources and supporting units      (INTEL, FS, JSEAD, CAS, III/V, etc)</a:t>
            </a:r>
          </a:p>
          <a:p>
            <a:pPr marL="457200" indent="-457200">
              <a:spcBef>
                <a:spcPts val="1200"/>
              </a:spcBef>
              <a:buFontTx/>
              <a:buAutoNum type="arabicPeriod"/>
            </a:pPr>
            <a:r>
              <a:rPr lang="en-US" sz="2400"/>
              <a:t>Establish trigger (Decision Point tied to PIR &amp; FFIR) </a:t>
            </a:r>
            <a:r>
              <a:rPr lang="en-US" sz="2400">
                <a:hlinkClick r:id="rId3" action="ppaction://hlinksldjump"/>
              </a:rPr>
              <a:t>[Go / No-Go]</a:t>
            </a:r>
            <a:endParaRPr lang="en-US" sz="2400"/>
          </a:p>
          <a:p>
            <a:pPr marL="457200" indent="-457200">
              <a:spcBef>
                <a:spcPts val="1200"/>
              </a:spcBef>
              <a:buFont typeface="Calibri" pitchFamily="34" charset="0"/>
              <a:buAutoNum type="arabicPeriod"/>
            </a:pPr>
            <a:r>
              <a:rPr lang="en-US" sz="2400"/>
              <a:t>  Plan for BDA  (Assess)</a:t>
            </a:r>
          </a:p>
        </p:txBody>
      </p:sp>
      <p:sp>
        <p:nvSpPr>
          <p:cNvPr id="54276" name="Slide Number Placeholder 3"/>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F8437A7C-43E8-4AC3-AF3B-4D47FC30D741}" type="slidenum">
              <a:rPr lang="en-US" sz="1600"/>
              <a:pPr/>
              <a:t>53</a:t>
            </a:fld>
            <a:endParaRPr lang="en-US" sz="160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8262938" y="6073775"/>
            <a:ext cx="441325" cy="228600"/>
          </a:xfrm>
          <a:prstGeom prst="rect">
            <a:avLst/>
          </a:prstGeom>
          <a:noFill/>
          <a:ln w="9525">
            <a:noFill/>
            <a:miter lim="800000"/>
            <a:headEnd/>
            <a:tailEnd/>
          </a:ln>
        </p:spPr>
        <p:txBody>
          <a:bodyPr/>
          <a:lstStyle/>
          <a:p>
            <a:endParaRPr lang="en-US" sz="1400" b="1"/>
          </a:p>
        </p:txBody>
      </p:sp>
      <p:sp>
        <p:nvSpPr>
          <p:cNvPr id="55299" name="Rectangle 3"/>
          <p:cNvSpPr>
            <a:spLocks noChangeArrowheads="1"/>
          </p:cNvSpPr>
          <p:nvPr/>
        </p:nvSpPr>
        <p:spPr bwMode="auto">
          <a:xfrm>
            <a:off x="8185150" y="153988"/>
            <a:ext cx="230188" cy="171450"/>
          </a:xfrm>
          <a:prstGeom prst="rect">
            <a:avLst/>
          </a:prstGeom>
          <a:noFill/>
          <a:ln w="9525">
            <a:noFill/>
            <a:miter lim="800000"/>
            <a:headEnd/>
            <a:tailEnd/>
          </a:ln>
        </p:spPr>
        <p:txBody>
          <a:bodyPr/>
          <a:lstStyle/>
          <a:p>
            <a:endParaRPr lang="en-US" sz="1400" b="1"/>
          </a:p>
        </p:txBody>
      </p:sp>
      <p:sp>
        <p:nvSpPr>
          <p:cNvPr id="55300" name="Rectangle 4"/>
          <p:cNvSpPr>
            <a:spLocks noChangeArrowheads="1"/>
          </p:cNvSpPr>
          <p:nvPr/>
        </p:nvSpPr>
        <p:spPr bwMode="auto">
          <a:xfrm>
            <a:off x="8281988" y="211138"/>
            <a:ext cx="49212" cy="92075"/>
          </a:xfrm>
          <a:prstGeom prst="rect">
            <a:avLst/>
          </a:prstGeom>
          <a:noFill/>
          <a:ln w="9525">
            <a:noFill/>
            <a:miter lim="800000"/>
            <a:headEnd/>
            <a:tailEnd/>
          </a:ln>
        </p:spPr>
        <p:txBody>
          <a:bodyPr wrap="none" lIns="0" tIns="0" rIns="0" bIns="0">
            <a:spAutoFit/>
          </a:bodyPr>
          <a:lstStyle/>
          <a:p>
            <a:r>
              <a:rPr lang="en-US" sz="600" b="1">
                <a:solidFill>
                  <a:srgbClr val="FFFFFF"/>
                </a:solidFill>
              </a:rPr>
              <a:t>O</a:t>
            </a:r>
            <a:endParaRPr lang="en-US" b="1">
              <a:latin typeface="Times New Roman" pitchFamily="18" charset="0"/>
            </a:endParaRPr>
          </a:p>
        </p:txBody>
      </p:sp>
      <p:sp>
        <p:nvSpPr>
          <p:cNvPr id="55301" name="Rectangle 5"/>
          <p:cNvSpPr>
            <a:spLocks noChangeArrowheads="1"/>
          </p:cNvSpPr>
          <p:nvPr/>
        </p:nvSpPr>
        <p:spPr bwMode="auto">
          <a:xfrm>
            <a:off x="652463" y="0"/>
            <a:ext cx="7821612" cy="1225550"/>
          </a:xfrm>
          <a:prstGeom prst="rect">
            <a:avLst/>
          </a:prstGeom>
          <a:noFill/>
          <a:ln w="9525">
            <a:noFill/>
            <a:miter lim="800000"/>
            <a:headEnd/>
            <a:tailEnd/>
          </a:ln>
        </p:spPr>
        <p:txBody>
          <a:bodyPr/>
          <a:lstStyle/>
          <a:p>
            <a:endParaRPr lang="en-US" sz="1400" b="1"/>
          </a:p>
        </p:txBody>
      </p:sp>
      <p:sp>
        <p:nvSpPr>
          <p:cNvPr id="55302" name="Rectangle 7"/>
          <p:cNvSpPr>
            <a:spLocks noChangeArrowheads="1"/>
          </p:cNvSpPr>
          <p:nvPr/>
        </p:nvSpPr>
        <p:spPr bwMode="auto">
          <a:xfrm>
            <a:off x="957263" y="15875"/>
            <a:ext cx="7866062" cy="492125"/>
          </a:xfrm>
          <a:prstGeom prst="rect">
            <a:avLst/>
          </a:prstGeom>
          <a:noFill/>
          <a:ln w="9525">
            <a:noFill/>
            <a:miter lim="800000"/>
            <a:headEnd/>
            <a:tailEnd/>
          </a:ln>
        </p:spPr>
        <p:txBody>
          <a:bodyPr lIns="0" tIns="0" rIns="0" bIns="0">
            <a:spAutoFit/>
          </a:bodyPr>
          <a:lstStyle/>
          <a:p>
            <a:pPr algn="ctr"/>
            <a:r>
              <a:rPr lang="en-US" sz="3200" b="1">
                <a:solidFill>
                  <a:srgbClr val="003399"/>
                </a:solidFill>
              </a:rPr>
              <a:t>Sample GO/NO-GO</a:t>
            </a:r>
            <a:r>
              <a:rPr lang="en-US" sz="3200" b="1">
                <a:solidFill>
                  <a:srgbClr val="0A04CD"/>
                </a:solidFill>
              </a:rPr>
              <a:t> </a:t>
            </a:r>
            <a:r>
              <a:rPr lang="en-US" sz="3200" b="1">
                <a:solidFill>
                  <a:srgbClr val="003399"/>
                </a:solidFill>
              </a:rPr>
              <a:t>CRITERIA</a:t>
            </a:r>
            <a:endParaRPr lang="en-US" sz="3200" b="1">
              <a:latin typeface="Times New Roman" pitchFamily="18" charset="0"/>
            </a:endParaRPr>
          </a:p>
        </p:txBody>
      </p:sp>
      <p:sp>
        <p:nvSpPr>
          <p:cNvPr id="55303" name="Freeform 8"/>
          <p:cNvSpPr>
            <a:spLocks/>
          </p:cNvSpPr>
          <p:nvPr/>
        </p:nvSpPr>
        <p:spPr bwMode="auto">
          <a:xfrm>
            <a:off x="3660775" y="2095500"/>
            <a:ext cx="2606675" cy="2362200"/>
          </a:xfrm>
          <a:custGeom>
            <a:avLst/>
            <a:gdLst>
              <a:gd name="T0" fmla="*/ 2147483647 w 131"/>
              <a:gd name="T1" fmla="*/ 0 h 111"/>
              <a:gd name="T2" fmla="*/ 2147483647 w 131"/>
              <a:gd name="T3" fmla="*/ 2147483647 h 111"/>
              <a:gd name="T4" fmla="*/ 0 w 131"/>
              <a:gd name="T5" fmla="*/ 2147483647 h 111"/>
              <a:gd name="T6" fmla="*/ 2147483647 w 131"/>
              <a:gd name="T7" fmla="*/ 2147483647 h 111"/>
              <a:gd name="T8" fmla="*/ 2147483647 w 131"/>
              <a:gd name="T9" fmla="*/ 2147483647 h 111"/>
              <a:gd name="T10" fmla="*/ 2147483647 w 131"/>
              <a:gd name="T11" fmla="*/ 2147483647 h 111"/>
              <a:gd name="T12" fmla="*/ 2147483647 w 131"/>
              <a:gd name="T13" fmla="*/ 2147483647 h 111"/>
              <a:gd name="T14" fmla="*/ 2147483647 w 131"/>
              <a:gd name="T15" fmla="*/ 2147483647 h 111"/>
              <a:gd name="T16" fmla="*/ 2147483647 w 131"/>
              <a:gd name="T17" fmla="*/ 2147483647 h 111"/>
              <a:gd name="T18" fmla="*/ 2147483647 w 131"/>
              <a:gd name="T19" fmla="*/ 2147483647 h 111"/>
              <a:gd name="T20" fmla="*/ 2147483647 w 131"/>
              <a:gd name="T21" fmla="*/ 0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
              <a:gd name="T34" fmla="*/ 0 h 111"/>
              <a:gd name="T35" fmla="*/ 131 w 131"/>
              <a:gd name="T36" fmla="*/ 111 h 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 h="111">
                <a:moveTo>
                  <a:pt x="66" y="0"/>
                </a:moveTo>
                <a:lnTo>
                  <a:pt x="50" y="43"/>
                </a:lnTo>
                <a:lnTo>
                  <a:pt x="0" y="43"/>
                </a:lnTo>
                <a:lnTo>
                  <a:pt x="41" y="69"/>
                </a:lnTo>
                <a:lnTo>
                  <a:pt x="26" y="111"/>
                </a:lnTo>
                <a:lnTo>
                  <a:pt x="66" y="86"/>
                </a:lnTo>
                <a:lnTo>
                  <a:pt x="106" y="111"/>
                </a:lnTo>
                <a:lnTo>
                  <a:pt x="90" y="69"/>
                </a:lnTo>
                <a:lnTo>
                  <a:pt x="131" y="43"/>
                </a:lnTo>
                <a:lnTo>
                  <a:pt x="81" y="43"/>
                </a:lnTo>
                <a:lnTo>
                  <a:pt x="66" y="0"/>
                </a:lnTo>
                <a:close/>
              </a:path>
            </a:pathLst>
          </a:custGeom>
          <a:noFill/>
          <a:ln w="19050">
            <a:solidFill>
              <a:srgbClr val="000000"/>
            </a:solidFill>
            <a:round/>
            <a:headEnd/>
            <a:tailEnd/>
          </a:ln>
        </p:spPr>
        <p:txBody>
          <a:bodyPr/>
          <a:lstStyle/>
          <a:p>
            <a:endParaRPr lang="en-US" sz="1400" b="1"/>
          </a:p>
        </p:txBody>
      </p:sp>
      <p:sp>
        <p:nvSpPr>
          <p:cNvPr id="55304" name="Rectangle 9"/>
          <p:cNvSpPr>
            <a:spLocks noChangeArrowheads="1"/>
          </p:cNvSpPr>
          <p:nvPr/>
        </p:nvSpPr>
        <p:spPr bwMode="auto">
          <a:xfrm>
            <a:off x="4178300" y="2951163"/>
            <a:ext cx="1457325" cy="555625"/>
          </a:xfrm>
          <a:prstGeom prst="rect">
            <a:avLst/>
          </a:prstGeom>
          <a:noFill/>
          <a:ln w="9525">
            <a:noFill/>
            <a:miter lim="800000"/>
            <a:headEnd/>
            <a:tailEnd/>
          </a:ln>
        </p:spPr>
        <p:txBody>
          <a:bodyPr/>
          <a:lstStyle/>
          <a:p>
            <a:endParaRPr lang="en-US" sz="1400" b="1"/>
          </a:p>
        </p:txBody>
      </p:sp>
      <p:sp>
        <p:nvSpPr>
          <p:cNvPr id="55305" name="Rectangle 10"/>
          <p:cNvSpPr>
            <a:spLocks noChangeArrowheads="1"/>
          </p:cNvSpPr>
          <p:nvPr/>
        </p:nvSpPr>
        <p:spPr bwMode="auto">
          <a:xfrm>
            <a:off x="3736975" y="614363"/>
            <a:ext cx="2587625" cy="1590675"/>
          </a:xfrm>
          <a:prstGeom prst="rect">
            <a:avLst/>
          </a:prstGeom>
          <a:noFill/>
          <a:ln w="9525">
            <a:noFill/>
            <a:miter lim="800000"/>
            <a:headEnd/>
            <a:tailEnd/>
          </a:ln>
        </p:spPr>
        <p:txBody>
          <a:bodyPr/>
          <a:lstStyle/>
          <a:p>
            <a:endParaRPr lang="en-US" sz="1400" b="1"/>
          </a:p>
        </p:txBody>
      </p:sp>
      <p:sp>
        <p:nvSpPr>
          <p:cNvPr id="55306" name="Rectangle 11"/>
          <p:cNvSpPr>
            <a:spLocks noChangeArrowheads="1"/>
          </p:cNvSpPr>
          <p:nvPr/>
        </p:nvSpPr>
        <p:spPr bwMode="auto">
          <a:xfrm>
            <a:off x="3832225" y="903288"/>
            <a:ext cx="50800" cy="215900"/>
          </a:xfrm>
          <a:prstGeom prst="rect">
            <a:avLst/>
          </a:prstGeom>
          <a:noFill/>
          <a:ln w="9525">
            <a:noFill/>
            <a:miter lim="800000"/>
            <a:headEnd/>
            <a:tailEnd/>
          </a:ln>
        </p:spPr>
        <p:txBody>
          <a:bodyPr wrap="none" lIns="0" tIns="0" rIns="0" bIns="0">
            <a:spAutoFit/>
          </a:bodyPr>
          <a:lstStyle/>
          <a:p>
            <a:r>
              <a:rPr lang="en-US" sz="1400" b="1">
                <a:solidFill>
                  <a:srgbClr val="000000"/>
                </a:solidFill>
              </a:rPr>
              <a:t>•</a:t>
            </a:r>
            <a:endParaRPr lang="en-US" b="1">
              <a:latin typeface="Times New Roman" pitchFamily="18" charset="0"/>
            </a:endParaRPr>
          </a:p>
        </p:txBody>
      </p:sp>
      <p:sp>
        <p:nvSpPr>
          <p:cNvPr id="55307" name="Rectangle 12"/>
          <p:cNvSpPr>
            <a:spLocks noChangeArrowheads="1"/>
          </p:cNvSpPr>
          <p:nvPr/>
        </p:nvSpPr>
        <p:spPr bwMode="auto">
          <a:xfrm>
            <a:off x="3832225" y="1131888"/>
            <a:ext cx="50800" cy="215900"/>
          </a:xfrm>
          <a:prstGeom prst="rect">
            <a:avLst/>
          </a:prstGeom>
          <a:noFill/>
          <a:ln w="9525">
            <a:noFill/>
            <a:miter lim="800000"/>
            <a:headEnd/>
            <a:tailEnd/>
          </a:ln>
        </p:spPr>
        <p:txBody>
          <a:bodyPr wrap="none" lIns="0" tIns="0" rIns="0" bIns="0">
            <a:spAutoFit/>
          </a:bodyPr>
          <a:lstStyle/>
          <a:p>
            <a:r>
              <a:rPr lang="en-US" sz="1400" b="1">
                <a:solidFill>
                  <a:srgbClr val="000000"/>
                </a:solidFill>
              </a:rPr>
              <a:t>•</a:t>
            </a:r>
            <a:endParaRPr lang="en-US" b="1">
              <a:latin typeface="Times New Roman" pitchFamily="18" charset="0"/>
            </a:endParaRPr>
          </a:p>
        </p:txBody>
      </p:sp>
      <p:sp>
        <p:nvSpPr>
          <p:cNvPr id="55308" name="Rectangle 13"/>
          <p:cNvSpPr>
            <a:spLocks noChangeArrowheads="1"/>
          </p:cNvSpPr>
          <p:nvPr/>
        </p:nvSpPr>
        <p:spPr bwMode="auto">
          <a:xfrm>
            <a:off x="3832225" y="1381125"/>
            <a:ext cx="50800" cy="215900"/>
          </a:xfrm>
          <a:prstGeom prst="rect">
            <a:avLst/>
          </a:prstGeom>
          <a:noFill/>
          <a:ln w="9525">
            <a:noFill/>
            <a:miter lim="800000"/>
            <a:headEnd/>
            <a:tailEnd/>
          </a:ln>
        </p:spPr>
        <p:txBody>
          <a:bodyPr wrap="none" lIns="0" tIns="0" rIns="0" bIns="0">
            <a:spAutoFit/>
          </a:bodyPr>
          <a:lstStyle/>
          <a:p>
            <a:r>
              <a:rPr lang="en-US" sz="1400" b="1">
                <a:solidFill>
                  <a:srgbClr val="000000"/>
                </a:solidFill>
              </a:rPr>
              <a:t>•</a:t>
            </a:r>
            <a:endParaRPr lang="en-US" b="1">
              <a:latin typeface="Times New Roman" pitchFamily="18" charset="0"/>
            </a:endParaRPr>
          </a:p>
        </p:txBody>
      </p:sp>
      <p:sp>
        <p:nvSpPr>
          <p:cNvPr id="55309" name="Rectangle 14"/>
          <p:cNvSpPr>
            <a:spLocks noChangeArrowheads="1"/>
          </p:cNvSpPr>
          <p:nvPr/>
        </p:nvSpPr>
        <p:spPr bwMode="auto">
          <a:xfrm>
            <a:off x="3832225" y="1611313"/>
            <a:ext cx="50800" cy="215900"/>
          </a:xfrm>
          <a:prstGeom prst="rect">
            <a:avLst/>
          </a:prstGeom>
          <a:noFill/>
          <a:ln w="9525">
            <a:noFill/>
            <a:miter lim="800000"/>
            <a:headEnd/>
            <a:tailEnd/>
          </a:ln>
        </p:spPr>
        <p:txBody>
          <a:bodyPr wrap="none" lIns="0" tIns="0" rIns="0" bIns="0">
            <a:spAutoFit/>
          </a:bodyPr>
          <a:lstStyle/>
          <a:p>
            <a:r>
              <a:rPr lang="en-US" sz="1400" b="1">
                <a:solidFill>
                  <a:srgbClr val="000000"/>
                </a:solidFill>
              </a:rPr>
              <a:t>•</a:t>
            </a:r>
            <a:endParaRPr lang="en-US" b="1">
              <a:latin typeface="Times New Roman" pitchFamily="18" charset="0"/>
            </a:endParaRPr>
          </a:p>
        </p:txBody>
      </p:sp>
      <p:sp>
        <p:nvSpPr>
          <p:cNvPr id="55310" name="Rectangle 15"/>
          <p:cNvSpPr>
            <a:spLocks noChangeArrowheads="1"/>
          </p:cNvSpPr>
          <p:nvPr/>
        </p:nvSpPr>
        <p:spPr bwMode="auto">
          <a:xfrm>
            <a:off x="3832225" y="1860550"/>
            <a:ext cx="50800" cy="215900"/>
          </a:xfrm>
          <a:prstGeom prst="rect">
            <a:avLst/>
          </a:prstGeom>
          <a:noFill/>
          <a:ln w="9525">
            <a:noFill/>
            <a:miter lim="800000"/>
            <a:headEnd/>
            <a:tailEnd/>
          </a:ln>
        </p:spPr>
        <p:txBody>
          <a:bodyPr wrap="none" lIns="0" tIns="0" rIns="0" bIns="0">
            <a:spAutoFit/>
          </a:bodyPr>
          <a:lstStyle/>
          <a:p>
            <a:r>
              <a:rPr lang="en-US" sz="1400" b="1">
                <a:solidFill>
                  <a:srgbClr val="000000"/>
                </a:solidFill>
              </a:rPr>
              <a:t>•</a:t>
            </a:r>
            <a:endParaRPr lang="en-US" b="1">
              <a:latin typeface="Times New Roman" pitchFamily="18" charset="0"/>
            </a:endParaRPr>
          </a:p>
        </p:txBody>
      </p:sp>
      <p:sp>
        <p:nvSpPr>
          <p:cNvPr id="55311" name="Rectangle 16"/>
          <p:cNvSpPr>
            <a:spLocks noChangeArrowheads="1"/>
          </p:cNvSpPr>
          <p:nvPr/>
        </p:nvSpPr>
        <p:spPr bwMode="auto">
          <a:xfrm>
            <a:off x="6211888" y="1554163"/>
            <a:ext cx="50800" cy="215900"/>
          </a:xfrm>
          <a:prstGeom prst="rect">
            <a:avLst/>
          </a:prstGeom>
          <a:noFill/>
          <a:ln w="9525">
            <a:noFill/>
            <a:miter lim="800000"/>
            <a:headEnd/>
            <a:tailEnd/>
          </a:ln>
        </p:spPr>
        <p:txBody>
          <a:bodyPr wrap="none" lIns="0" tIns="0" rIns="0" bIns="0">
            <a:spAutoFit/>
          </a:bodyPr>
          <a:lstStyle/>
          <a:p>
            <a:r>
              <a:rPr lang="en-US" sz="1400" b="1">
                <a:solidFill>
                  <a:srgbClr val="000000"/>
                </a:solidFill>
              </a:rPr>
              <a:t>•</a:t>
            </a:r>
            <a:endParaRPr lang="en-US" b="1">
              <a:latin typeface="Times New Roman" pitchFamily="18" charset="0"/>
            </a:endParaRPr>
          </a:p>
        </p:txBody>
      </p:sp>
      <p:sp>
        <p:nvSpPr>
          <p:cNvPr id="55312" name="Rectangle 17"/>
          <p:cNvSpPr>
            <a:spLocks noChangeArrowheads="1"/>
          </p:cNvSpPr>
          <p:nvPr/>
        </p:nvSpPr>
        <p:spPr bwMode="auto">
          <a:xfrm>
            <a:off x="6211888" y="1784350"/>
            <a:ext cx="50800" cy="215900"/>
          </a:xfrm>
          <a:prstGeom prst="rect">
            <a:avLst/>
          </a:prstGeom>
          <a:noFill/>
          <a:ln w="9525">
            <a:noFill/>
            <a:miter lim="800000"/>
            <a:headEnd/>
            <a:tailEnd/>
          </a:ln>
        </p:spPr>
        <p:txBody>
          <a:bodyPr wrap="none" lIns="0" tIns="0" rIns="0" bIns="0">
            <a:spAutoFit/>
          </a:bodyPr>
          <a:lstStyle/>
          <a:p>
            <a:r>
              <a:rPr lang="en-US" sz="1400" b="1">
                <a:solidFill>
                  <a:srgbClr val="000000"/>
                </a:solidFill>
              </a:rPr>
              <a:t>•</a:t>
            </a:r>
            <a:endParaRPr lang="en-US" b="1">
              <a:latin typeface="Times New Roman" pitchFamily="18" charset="0"/>
            </a:endParaRPr>
          </a:p>
        </p:txBody>
      </p:sp>
      <p:sp>
        <p:nvSpPr>
          <p:cNvPr id="55313" name="Rectangle 18"/>
          <p:cNvSpPr>
            <a:spLocks noChangeArrowheads="1"/>
          </p:cNvSpPr>
          <p:nvPr/>
        </p:nvSpPr>
        <p:spPr bwMode="auto">
          <a:xfrm>
            <a:off x="6211888" y="2033588"/>
            <a:ext cx="50800" cy="215900"/>
          </a:xfrm>
          <a:prstGeom prst="rect">
            <a:avLst/>
          </a:prstGeom>
          <a:noFill/>
          <a:ln w="9525">
            <a:noFill/>
            <a:miter lim="800000"/>
            <a:headEnd/>
            <a:tailEnd/>
          </a:ln>
        </p:spPr>
        <p:txBody>
          <a:bodyPr wrap="none" lIns="0" tIns="0" rIns="0" bIns="0">
            <a:spAutoFit/>
          </a:bodyPr>
          <a:lstStyle/>
          <a:p>
            <a:r>
              <a:rPr lang="en-US" sz="1400" b="1">
                <a:solidFill>
                  <a:srgbClr val="000000"/>
                </a:solidFill>
              </a:rPr>
              <a:t>•</a:t>
            </a:r>
            <a:endParaRPr lang="en-US" b="1">
              <a:latin typeface="Times New Roman" pitchFamily="18" charset="0"/>
            </a:endParaRPr>
          </a:p>
        </p:txBody>
      </p:sp>
      <p:grpSp>
        <p:nvGrpSpPr>
          <p:cNvPr id="55314" name="Group 19"/>
          <p:cNvGrpSpPr>
            <a:grpSpLocks/>
          </p:cNvGrpSpPr>
          <p:nvPr/>
        </p:nvGrpSpPr>
        <p:grpSpPr bwMode="auto">
          <a:xfrm>
            <a:off x="6213475" y="1284288"/>
            <a:ext cx="2386013" cy="965200"/>
            <a:chOff x="3997" y="1037"/>
            <a:chExt cx="1503" cy="608"/>
          </a:xfrm>
        </p:grpSpPr>
        <p:sp>
          <p:nvSpPr>
            <p:cNvPr id="55407" name="Rectangle 20"/>
            <p:cNvSpPr>
              <a:spLocks noChangeArrowheads="1"/>
            </p:cNvSpPr>
            <p:nvPr/>
          </p:nvSpPr>
          <p:spPr bwMode="auto">
            <a:xfrm>
              <a:off x="4758" y="1037"/>
              <a:ext cx="141" cy="155"/>
            </a:xfrm>
            <a:prstGeom prst="rect">
              <a:avLst/>
            </a:prstGeom>
            <a:noFill/>
            <a:ln w="9525">
              <a:noFill/>
              <a:miter lim="800000"/>
              <a:headEnd/>
              <a:tailEnd/>
            </a:ln>
          </p:spPr>
          <p:txBody>
            <a:bodyPr wrap="none" lIns="0" tIns="0" rIns="0" bIns="0">
              <a:spAutoFit/>
            </a:bodyPr>
            <a:lstStyle/>
            <a:p>
              <a:r>
                <a:rPr lang="en-US" sz="1600" b="1">
                  <a:solidFill>
                    <a:srgbClr val="FF3300"/>
                  </a:solidFill>
                </a:rPr>
                <a:t>G2</a:t>
              </a:r>
              <a:endParaRPr lang="en-US" b="1">
                <a:solidFill>
                  <a:srgbClr val="FF3300"/>
                </a:solidFill>
                <a:latin typeface="Times New Roman" pitchFamily="18" charset="0"/>
              </a:endParaRPr>
            </a:p>
          </p:txBody>
        </p:sp>
        <p:sp>
          <p:nvSpPr>
            <p:cNvPr id="55408" name="Rectangle 21"/>
            <p:cNvSpPr>
              <a:spLocks noChangeArrowheads="1"/>
            </p:cNvSpPr>
            <p:nvPr/>
          </p:nvSpPr>
          <p:spPr bwMode="auto">
            <a:xfrm>
              <a:off x="3997" y="1207"/>
              <a:ext cx="1267" cy="136"/>
            </a:xfrm>
            <a:prstGeom prst="rect">
              <a:avLst/>
            </a:prstGeom>
            <a:noFill/>
            <a:ln w="9525">
              <a:noFill/>
              <a:miter lim="800000"/>
              <a:headEnd/>
              <a:tailEnd/>
            </a:ln>
          </p:spPr>
          <p:txBody>
            <a:bodyPr wrap="none" lIns="0" tIns="0" rIns="0" bIns="0">
              <a:spAutoFit/>
            </a:bodyPr>
            <a:lstStyle/>
            <a:p>
              <a:r>
                <a:rPr lang="en-US" sz="1400" b="1">
                  <a:solidFill>
                    <a:srgbClr val="000000"/>
                  </a:solidFill>
                </a:rPr>
                <a:t>VALIDATION/TRACK OF TGT</a:t>
              </a:r>
              <a:endParaRPr lang="en-US" b="1">
                <a:latin typeface="Times New Roman" pitchFamily="18" charset="0"/>
              </a:endParaRPr>
            </a:p>
          </p:txBody>
        </p:sp>
        <p:sp>
          <p:nvSpPr>
            <p:cNvPr id="55409" name="Rectangle 22"/>
            <p:cNvSpPr>
              <a:spLocks noChangeArrowheads="1"/>
            </p:cNvSpPr>
            <p:nvPr/>
          </p:nvSpPr>
          <p:spPr bwMode="auto">
            <a:xfrm>
              <a:off x="3997" y="1352"/>
              <a:ext cx="1503" cy="136"/>
            </a:xfrm>
            <a:prstGeom prst="rect">
              <a:avLst/>
            </a:prstGeom>
            <a:noFill/>
            <a:ln w="9525">
              <a:noFill/>
              <a:miter lim="800000"/>
              <a:headEnd/>
              <a:tailEnd/>
            </a:ln>
          </p:spPr>
          <p:txBody>
            <a:bodyPr wrap="none" lIns="0" tIns="0" rIns="0" bIns="0">
              <a:spAutoFit/>
            </a:bodyPr>
            <a:lstStyle/>
            <a:p>
              <a:r>
                <a:rPr lang="en-US" sz="1400" b="1">
                  <a:solidFill>
                    <a:srgbClr val="000000"/>
                  </a:solidFill>
                </a:rPr>
                <a:t> ADA VALIDATION ALONG ROUTE</a:t>
              </a:r>
              <a:endParaRPr lang="en-US" b="1">
                <a:latin typeface="Times New Roman" pitchFamily="18" charset="0"/>
              </a:endParaRPr>
            </a:p>
          </p:txBody>
        </p:sp>
        <p:sp>
          <p:nvSpPr>
            <p:cNvPr id="55410" name="Rectangle 23"/>
            <p:cNvSpPr>
              <a:spLocks noChangeArrowheads="1"/>
            </p:cNvSpPr>
            <p:nvPr/>
          </p:nvSpPr>
          <p:spPr bwMode="auto">
            <a:xfrm>
              <a:off x="3997" y="1509"/>
              <a:ext cx="1419" cy="136"/>
            </a:xfrm>
            <a:prstGeom prst="rect">
              <a:avLst/>
            </a:prstGeom>
            <a:noFill/>
            <a:ln w="9525">
              <a:noFill/>
              <a:miter lim="800000"/>
              <a:headEnd/>
              <a:tailEnd/>
            </a:ln>
          </p:spPr>
          <p:txBody>
            <a:bodyPr wrap="none" lIns="0" tIns="0" rIns="0" bIns="0">
              <a:spAutoFit/>
            </a:bodyPr>
            <a:lstStyle/>
            <a:p>
              <a:r>
                <a:rPr lang="en-US" sz="1400" b="1">
                  <a:solidFill>
                    <a:srgbClr val="000000"/>
                  </a:solidFill>
                </a:rPr>
                <a:t>ACQUISITON ASSETS FOR BDA</a:t>
              </a:r>
              <a:endParaRPr lang="en-US" b="1">
                <a:latin typeface="Times New Roman" pitchFamily="18" charset="0"/>
              </a:endParaRPr>
            </a:p>
          </p:txBody>
        </p:sp>
      </p:grpSp>
      <p:sp>
        <p:nvSpPr>
          <p:cNvPr id="55315" name="Rectangle 24"/>
          <p:cNvSpPr>
            <a:spLocks noChangeArrowheads="1"/>
          </p:cNvSpPr>
          <p:nvPr/>
        </p:nvSpPr>
        <p:spPr bwMode="auto">
          <a:xfrm>
            <a:off x="631825" y="1400175"/>
            <a:ext cx="2587625" cy="1130300"/>
          </a:xfrm>
          <a:prstGeom prst="rect">
            <a:avLst/>
          </a:prstGeom>
          <a:noFill/>
          <a:ln w="9525">
            <a:noFill/>
            <a:miter lim="800000"/>
            <a:headEnd/>
            <a:tailEnd/>
          </a:ln>
        </p:spPr>
        <p:txBody>
          <a:bodyPr/>
          <a:lstStyle/>
          <a:p>
            <a:endParaRPr lang="en-US" sz="1400" b="1"/>
          </a:p>
        </p:txBody>
      </p:sp>
      <p:sp>
        <p:nvSpPr>
          <p:cNvPr id="55316" name="Rectangle 25"/>
          <p:cNvSpPr>
            <a:spLocks noChangeArrowheads="1"/>
          </p:cNvSpPr>
          <p:nvPr/>
        </p:nvSpPr>
        <p:spPr bwMode="auto">
          <a:xfrm>
            <a:off x="727075" y="1706563"/>
            <a:ext cx="50800" cy="215900"/>
          </a:xfrm>
          <a:prstGeom prst="rect">
            <a:avLst/>
          </a:prstGeom>
          <a:noFill/>
          <a:ln w="9525">
            <a:noFill/>
            <a:miter lim="800000"/>
            <a:headEnd/>
            <a:tailEnd/>
          </a:ln>
        </p:spPr>
        <p:txBody>
          <a:bodyPr wrap="none" lIns="0" tIns="0" rIns="0" bIns="0">
            <a:spAutoFit/>
          </a:bodyPr>
          <a:lstStyle/>
          <a:p>
            <a:r>
              <a:rPr lang="en-US" sz="1400" b="1">
                <a:solidFill>
                  <a:srgbClr val="000000"/>
                </a:solidFill>
              </a:rPr>
              <a:t>•</a:t>
            </a:r>
            <a:endParaRPr lang="en-US" b="1">
              <a:latin typeface="Times New Roman" pitchFamily="18" charset="0"/>
            </a:endParaRPr>
          </a:p>
        </p:txBody>
      </p:sp>
      <p:sp>
        <p:nvSpPr>
          <p:cNvPr id="55317" name="Rectangle 26"/>
          <p:cNvSpPr>
            <a:spLocks noChangeArrowheads="1"/>
          </p:cNvSpPr>
          <p:nvPr/>
        </p:nvSpPr>
        <p:spPr bwMode="auto">
          <a:xfrm>
            <a:off x="727075" y="2090738"/>
            <a:ext cx="50800" cy="215900"/>
          </a:xfrm>
          <a:prstGeom prst="rect">
            <a:avLst/>
          </a:prstGeom>
          <a:noFill/>
          <a:ln w="9525">
            <a:noFill/>
            <a:miter lim="800000"/>
            <a:headEnd/>
            <a:tailEnd/>
          </a:ln>
        </p:spPr>
        <p:txBody>
          <a:bodyPr wrap="none" lIns="0" tIns="0" rIns="0" bIns="0">
            <a:spAutoFit/>
          </a:bodyPr>
          <a:lstStyle/>
          <a:p>
            <a:r>
              <a:rPr lang="en-US" sz="1400" b="1">
                <a:solidFill>
                  <a:srgbClr val="000000"/>
                </a:solidFill>
              </a:rPr>
              <a:t>•</a:t>
            </a:r>
            <a:endParaRPr lang="en-US" b="1">
              <a:latin typeface="Times New Roman" pitchFamily="18" charset="0"/>
            </a:endParaRPr>
          </a:p>
        </p:txBody>
      </p:sp>
      <p:sp>
        <p:nvSpPr>
          <p:cNvPr id="55318" name="Rectangle 27"/>
          <p:cNvSpPr>
            <a:spLocks noChangeArrowheads="1"/>
          </p:cNvSpPr>
          <p:nvPr/>
        </p:nvSpPr>
        <p:spPr bwMode="auto">
          <a:xfrm>
            <a:off x="727075" y="2338388"/>
            <a:ext cx="50800" cy="215900"/>
          </a:xfrm>
          <a:prstGeom prst="rect">
            <a:avLst/>
          </a:prstGeom>
          <a:noFill/>
          <a:ln w="9525">
            <a:noFill/>
            <a:miter lim="800000"/>
            <a:headEnd/>
            <a:tailEnd/>
          </a:ln>
        </p:spPr>
        <p:txBody>
          <a:bodyPr wrap="none" lIns="0" tIns="0" rIns="0" bIns="0">
            <a:spAutoFit/>
          </a:bodyPr>
          <a:lstStyle/>
          <a:p>
            <a:r>
              <a:rPr lang="en-US" sz="1400" b="1">
                <a:solidFill>
                  <a:srgbClr val="000000"/>
                </a:solidFill>
              </a:rPr>
              <a:t>•</a:t>
            </a:r>
            <a:endParaRPr lang="en-US" b="1">
              <a:latin typeface="Times New Roman" pitchFamily="18" charset="0"/>
            </a:endParaRPr>
          </a:p>
        </p:txBody>
      </p:sp>
      <p:sp>
        <p:nvSpPr>
          <p:cNvPr id="55319" name="Rectangle 28"/>
          <p:cNvSpPr>
            <a:spLocks noChangeArrowheads="1"/>
          </p:cNvSpPr>
          <p:nvPr/>
        </p:nvSpPr>
        <p:spPr bwMode="auto">
          <a:xfrm>
            <a:off x="727075" y="2971800"/>
            <a:ext cx="50800" cy="215900"/>
          </a:xfrm>
          <a:prstGeom prst="rect">
            <a:avLst/>
          </a:prstGeom>
          <a:noFill/>
          <a:ln w="9525">
            <a:noFill/>
            <a:miter lim="800000"/>
            <a:headEnd/>
            <a:tailEnd/>
          </a:ln>
        </p:spPr>
        <p:txBody>
          <a:bodyPr wrap="none" lIns="0" tIns="0" rIns="0" bIns="0">
            <a:spAutoFit/>
          </a:bodyPr>
          <a:lstStyle/>
          <a:p>
            <a:r>
              <a:rPr lang="en-US" sz="1400" b="1">
                <a:solidFill>
                  <a:srgbClr val="000000"/>
                </a:solidFill>
              </a:rPr>
              <a:t>•</a:t>
            </a:r>
            <a:endParaRPr lang="en-US" b="1">
              <a:latin typeface="Times New Roman" pitchFamily="18" charset="0"/>
            </a:endParaRPr>
          </a:p>
        </p:txBody>
      </p:sp>
      <p:sp>
        <p:nvSpPr>
          <p:cNvPr id="55320" name="Rectangle 29"/>
          <p:cNvSpPr>
            <a:spLocks noChangeArrowheads="1"/>
          </p:cNvSpPr>
          <p:nvPr/>
        </p:nvSpPr>
        <p:spPr bwMode="auto">
          <a:xfrm>
            <a:off x="727075" y="3506788"/>
            <a:ext cx="50800" cy="215900"/>
          </a:xfrm>
          <a:prstGeom prst="rect">
            <a:avLst/>
          </a:prstGeom>
          <a:noFill/>
          <a:ln w="9525">
            <a:noFill/>
            <a:miter lim="800000"/>
            <a:headEnd/>
            <a:tailEnd/>
          </a:ln>
        </p:spPr>
        <p:txBody>
          <a:bodyPr wrap="none" lIns="0" tIns="0" rIns="0" bIns="0">
            <a:spAutoFit/>
          </a:bodyPr>
          <a:lstStyle/>
          <a:p>
            <a:r>
              <a:rPr lang="en-US" sz="1400" b="1">
                <a:solidFill>
                  <a:srgbClr val="000000"/>
                </a:solidFill>
              </a:rPr>
              <a:t>•</a:t>
            </a:r>
            <a:endParaRPr lang="en-US" b="1">
              <a:latin typeface="Times New Roman" pitchFamily="18" charset="0"/>
            </a:endParaRPr>
          </a:p>
        </p:txBody>
      </p:sp>
      <p:grpSp>
        <p:nvGrpSpPr>
          <p:cNvPr id="55321" name="Group 30"/>
          <p:cNvGrpSpPr>
            <a:grpSpLocks/>
          </p:cNvGrpSpPr>
          <p:nvPr/>
        </p:nvGrpSpPr>
        <p:grpSpPr bwMode="auto">
          <a:xfrm>
            <a:off x="727075" y="2701925"/>
            <a:ext cx="2089150" cy="1216025"/>
            <a:chOff x="326" y="1918"/>
            <a:chExt cx="1316" cy="766"/>
          </a:xfrm>
        </p:grpSpPr>
        <p:sp>
          <p:nvSpPr>
            <p:cNvPr id="55400" name="Rectangle 31"/>
            <p:cNvSpPr>
              <a:spLocks noChangeArrowheads="1"/>
            </p:cNvSpPr>
            <p:nvPr/>
          </p:nvSpPr>
          <p:spPr bwMode="auto">
            <a:xfrm>
              <a:off x="326" y="2193"/>
              <a:ext cx="1316" cy="136"/>
            </a:xfrm>
            <a:prstGeom prst="rect">
              <a:avLst/>
            </a:prstGeom>
            <a:noFill/>
            <a:ln w="9525">
              <a:noFill/>
              <a:miter lim="800000"/>
              <a:headEnd/>
              <a:tailEnd/>
            </a:ln>
          </p:spPr>
          <p:txBody>
            <a:bodyPr wrap="none" lIns="0" tIns="0" rIns="0" bIns="0">
              <a:spAutoFit/>
            </a:bodyPr>
            <a:lstStyle/>
            <a:p>
              <a:r>
                <a:rPr lang="en-US" sz="1400" b="1">
                  <a:solidFill>
                    <a:srgbClr val="000000"/>
                  </a:solidFill>
                </a:rPr>
                <a:t>CURRENT AND FUTURE</a:t>
              </a:r>
              <a:endParaRPr lang="en-US" b="1">
                <a:latin typeface="Times New Roman" pitchFamily="18" charset="0"/>
              </a:endParaRPr>
            </a:p>
          </p:txBody>
        </p:sp>
        <p:grpSp>
          <p:nvGrpSpPr>
            <p:cNvPr id="55401" name="Group 32"/>
            <p:cNvGrpSpPr>
              <a:grpSpLocks/>
            </p:cNvGrpSpPr>
            <p:nvPr/>
          </p:nvGrpSpPr>
          <p:grpSpPr bwMode="auto">
            <a:xfrm>
              <a:off x="326" y="1918"/>
              <a:ext cx="1243" cy="643"/>
              <a:chOff x="326" y="1918"/>
              <a:chExt cx="1243" cy="643"/>
            </a:xfrm>
          </p:grpSpPr>
          <p:sp>
            <p:nvSpPr>
              <p:cNvPr id="55403" name="Rectangle 33"/>
              <p:cNvSpPr>
                <a:spLocks noChangeArrowheads="1"/>
              </p:cNvSpPr>
              <p:nvPr/>
            </p:nvSpPr>
            <p:spPr bwMode="auto">
              <a:xfrm>
                <a:off x="1123" y="1918"/>
                <a:ext cx="141" cy="155"/>
              </a:xfrm>
              <a:prstGeom prst="rect">
                <a:avLst/>
              </a:prstGeom>
              <a:noFill/>
              <a:ln w="9525">
                <a:noFill/>
                <a:miter lim="800000"/>
                <a:headEnd/>
                <a:tailEnd/>
              </a:ln>
            </p:spPr>
            <p:txBody>
              <a:bodyPr wrap="none" lIns="0" tIns="0" rIns="0" bIns="0">
                <a:spAutoFit/>
              </a:bodyPr>
              <a:lstStyle/>
              <a:p>
                <a:r>
                  <a:rPr lang="en-US" sz="1600" b="1">
                    <a:solidFill>
                      <a:srgbClr val="FF3300"/>
                    </a:solidFill>
                  </a:rPr>
                  <a:t>G3</a:t>
                </a:r>
                <a:endParaRPr lang="en-US" b="1">
                  <a:solidFill>
                    <a:srgbClr val="FF3300"/>
                  </a:solidFill>
                  <a:latin typeface="Times New Roman" pitchFamily="18" charset="0"/>
                </a:endParaRPr>
              </a:p>
            </p:txBody>
          </p:sp>
          <p:sp>
            <p:nvSpPr>
              <p:cNvPr id="55404" name="Rectangle 34"/>
              <p:cNvSpPr>
                <a:spLocks noChangeArrowheads="1"/>
              </p:cNvSpPr>
              <p:nvPr/>
            </p:nvSpPr>
            <p:spPr bwMode="auto">
              <a:xfrm>
                <a:off x="362" y="2088"/>
                <a:ext cx="1112" cy="136"/>
              </a:xfrm>
              <a:prstGeom prst="rect">
                <a:avLst/>
              </a:prstGeom>
              <a:noFill/>
              <a:ln w="9525">
                <a:noFill/>
                <a:miter lim="800000"/>
                <a:headEnd/>
                <a:tailEnd/>
              </a:ln>
            </p:spPr>
            <p:txBody>
              <a:bodyPr wrap="none" lIns="0" tIns="0" rIns="0" bIns="0">
                <a:spAutoFit/>
              </a:bodyPr>
              <a:lstStyle/>
              <a:p>
                <a:r>
                  <a:rPr lang="en-US" sz="1400" b="1">
                    <a:solidFill>
                      <a:srgbClr val="000000"/>
                    </a:solidFill>
                  </a:rPr>
                  <a:t>IA SYNCHRONIZED WITH</a:t>
                </a:r>
                <a:endParaRPr lang="en-US" b="1">
                  <a:latin typeface="Times New Roman" pitchFamily="18" charset="0"/>
                </a:endParaRPr>
              </a:p>
            </p:txBody>
          </p:sp>
          <p:sp>
            <p:nvSpPr>
              <p:cNvPr id="55405" name="Rectangle 35"/>
              <p:cNvSpPr>
                <a:spLocks noChangeArrowheads="1"/>
              </p:cNvSpPr>
              <p:nvPr/>
            </p:nvSpPr>
            <p:spPr bwMode="auto">
              <a:xfrm>
                <a:off x="326" y="2298"/>
                <a:ext cx="835" cy="136"/>
              </a:xfrm>
              <a:prstGeom prst="rect">
                <a:avLst/>
              </a:prstGeom>
              <a:noFill/>
              <a:ln w="9525">
                <a:noFill/>
                <a:miter lim="800000"/>
                <a:headEnd/>
                <a:tailEnd/>
              </a:ln>
            </p:spPr>
            <p:txBody>
              <a:bodyPr wrap="none" lIns="0" tIns="0" rIns="0" bIns="0">
                <a:spAutoFit/>
              </a:bodyPr>
              <a:lstStyle/>
              <a:p>
                <a:r>
                  <a:rPr lang="en-US" sz="1400" b="1">
                    <a:solidFill>
                      <a:srgbClr val="000000"/>
                    </a:solidFill>
                  </a:rPr>
                  <a:t>CLOSE FIGHTS</a:t>
                </a:r>
                <a:endParaRPr lang="en-US" b="1">
                  <a:latin typeface="Times New Roman" pitchFamily="18" charset="0"/>
                </a:endParaRPr>
              </a:p>
            </p:txBody>
          </p:sp>
          <p:sp>
            <p:nvSpPr>
              <p:cNvPr id="55406" name="Rectangle 36"/>
              <p:cNvSpPr>
                <a:spLocks noChangeArrowheads="1"/>
              </p:cNvSpPr>
              <p:nvPr/>
            </p:nvSpPr>
            <p:spPr bwMode="auto">
              <a:xfrm>
                <a:off x="362" y="2425"/>
                <a:ext cx="1207" cy="136"/>
              </a:xfrm>
              <a:prstGeom prst="rect">
                <a:avLst/>
              </a:prstGeom>
              <a:noFill/>
              <a:ln w="9525">
                <a:noFill/>
                <a:miter lim="800000"/>
                <a:headEnd/>
                <a:tailEnd/>
              </a:ln>
            </p:spPr>
            <p:txBody>
              <a:bodyPr wrap="none" lIns="0" tIns="0" rIns="0" bIns="0">
                <a:spAutoFit/>
              </a:bodyPr>
              <a:lstStyle/>
              <a:p>
                <a:r>
                  <a:rPr lang="en-US" sz="1400" b="1">
                    <a:solidFill>
                      <a:srgbClr val="000000"/>
                    </a:solidFill>
                  </a:rPr>
                  <a:t>CORPS AND DIV ATKs ARE</a:t>
                </a:r>
                <a:endParaRPr lang="en-US" b="1">
                  <a:latin typeface="Times New Roman" pitchFamily="18" charset="0"/>
                </a:endParaRPr>
              </a:p>
            </p:txBody>
          </p:sp>
        </p:grpSp>
        <p:sp>
          <p:nvSpPr>
            <p:cNvPr id="55402" name="Rectangle 37"/>
            <p:cNvSpPr>
              <a:spLocks noChangeArrowheads="1"/>
            </p:cNvSpPr>
            <p:nvPr/>
          </p:nvSpPr>
          <p:spPr bwMode="auto">
            <a:xfrm>
              <a:off x="326" y="2548"/>
              <a:ext cx="1136" cy="136"/>
            </a:xfrm>
            <a:prstGeom prst="rect">
              <a:avLst/>
            </a:prstGeom>
            <a:noFill/>
            <a:ln w="9525">
              <a:noFill/>
              <a:miter lim="800000"/>
              <a:headEnd/>
              <a:tailEnd/>
            </a:ln>
          </p:spPr>
          <p:txBody>
            <a:bodyPr wrap="none" lIns="0" tIns="0" rIns="0" bIns="0">
              <a:spAutoFit/>
            </a:bodyPr>
            <a:lstStyle/>
            <a:p>
              <a:r>
                <a:rPr lang="en-US" sz="1400" b="1">
                  <a:solidFill>
                    <a:srgbClr val="000000"/>
                  </a:solidFill>
                </a:rPr>
                <a:t>MUTUALLY SUPPORTING</a:t>
              </a:r>
              <a:endParaRPr lang="en-US" b="1">
                <a:latin typeface="Times New Roman" pitchFamily="18" charset="0"/>
              </a:endParaRPr>
            </a:p>
          </p:txBody>
        </p:sp>
      </p:grpSp>
      <p:sp>
        <p:nvSpPr>
          <p:cNvPr id="55322" name="Rectangle 38"/>
          <p:cNvSpPr>
            <a:spLocks noChangeArrowheads="1"/>
          </p:cNvSpPr>
          <p:nvPr/>
        </p:nvSpPr>
        <p:spPr bwMode="auto">
          <a:xfrm>
            <a:off x="6288088" y="4254500"/>
            <a:ext cx="50800" cy="215900"/>
          </a:xfrm>
          <a:prstGeom prst="rect">
            <a:avLst/>
          </a:prstGeom>
          <a:noFill/>
          <a:ln w="9525">
            <a:noFill/>
            <a:miter lim="800000"/>
            <a:headEnd/>
            <a:tailEnd/>
          </a:ln>
        </p:spPr>
        <p:txBody>
          <a:bodyPr wrap="none" lIns="0" tIns="0" rIns="0" bIns="0">
            <a:spAutoFit/>
          </a:bodyPr>
          <a:lstStyle/>
          <a:p>
            <a:r>
              <a:rPr lang="en-US" sz="1400" b="1">
                <a:solidFill>
                  <a:srgbClr val="000000"/>
                </a:solidFill>
              </a:rPr>
              <a:t>•</a:t>
            </a:r>
            <a:endParaRPr lang="en-US" b="1">
              <a:latin typeface="Times New Roman" pitchFamily="18" charset="0"/>
            </a:endParaRPr>
          </a:p>
        </p:txBody>
      </p:sp>
      <p:sp>
        <p:nvSpPr>
          <p:cNvPr id="55323" name="Rectangle 39"/>
          <p:cNvSpPr>
            <a:spLocks noChangeArrowheads="1"/>
          </p:cNvSpPr>
          <p:nvPr/>
        </p:nvSpPr>
        <p:spPr bwMode="auto">
          <a:xfrm>
            <a:off x="6288088" y="4484688"/>
            <a:ext cx="50800" cy="215900"/>
          </a:xfrm>
          <a:prstGeom prst="rect">
            <a:avLst/>
          </a:prstGeom>
          <a:noFill/>
          <a:ln w="9525">
            <a:noFill/>
            <a:miter lim="800000"/>
            <a:headEnd/>
            <a:tailEnd/>
          </a:ln>
        </p:spPr>
        <p:txBody>
          <a:bodyPr wrap="none" lIns="0" tIns="0" rIns="0" bIns="0">
            <a:spAutoFit/>
          </a:bodyPr>
          <a:lstStyle/>
          <a:p>
            <a:r>
              <a:rPr lang="en-US" sz="1400" b="1">
                <a:solidFill>
                  <a:srgbClr val="000000"/>
                </a:solidFill>
              </a:rPr>
              <a:t>•</a:t>
            </a:r>
            <a:endParaRPr lang="en-US" b="1">
              <a:latin typeface="Times New Roman" pitchFamily="18" charset="0"/>
            </a:endParaRPr>
          </a:p>
        </p:txBody>
      </p:sp>
      <p:sp>
        <p:nvSpPr>
          <p:cNvPr id="55324" name="Rectangle 40"/>
          <p:cNvSpPr>
            <a:spLocks noChangeArrowheads="1"/>
          </p:cNvSpPr>
          <p:nvPr/>
        </p:nvSpPr>
        <p:spPr bwMode="auto">
          <a:xfrm>
            <a:off x="6192838" y="2817813"/>
            <a:ext cx="2587625" cy="727075"/>
          </a:xfrm>
          <a:prstGeom prst="rect">
            <a:avLst/>
          </a:prstGeom>
          <a:noFill/>
          <a:ln w="9525">
            <a:noFill/>
            <a:miter lim="800000"/>
            <a:headEnd/>
            <a:tailEnd/>
          </a:ln>
        </p:spPr>
        <p:txBody>
          <a:bodyPr/>
          <a:lstStyle/>
          <a:p>
            <a:endParaRPr lang="en-US" sz="1400" b="1"/>
          </a:p>
        </p:txBody>
      </p:sp>
      <p:sp>
        <p:nvSpPr>
          <p:cNvPr id="55325" name="Rectangle 41"/>
          <p:cNvSpPr>
            <a:spLocks noChangeArrowheads="1"/>
          </p:cNvSpPr>
          <p:nvPr/>
        </p:nvSpPr>
        <p:spPr bwMode="auto">
          <a:xfrm>
            <a:off x="6288088" y="3105150"/>
            <a:ext cx="50800" cy="215900"/>
          </a:xfrm>
          <a:prstGeom prst="rect">
            <a:avLst/>
          </a:prstGeom>
          <a:noFill/>
          <a:ln w="9525">
            <a:noFill/>
            <a:miter lim="800000"/>
            <a:headEnd/>
            <a:tailEnd/>
          </a:ln>
        </p:spPr>
        <p:txBody>
          <a:bodyPr wrap="none" lIns="0" tIns="0" rIns="0" bIns="0">
            <a:spAutoFit/>
          </a:bodyPr>
          <a:lstStyle/>
          <a:p>
            <a:r>
              <a:rPr lang="en-US" sz="1400" b="1">
                <a:solidFill>
                  <a:srgbClr val="000000"/>
                </a:solidFill>
              </a:rPr>
              <a:t>•</a:t>
            </a:r>
            <a:endParaRPr lang="en-US" b="1">
              <a:latin typeface="Times New Roman" pitchFamily="18" charset="0"/>
            </a:endParaRPr>
          </a:p>
        </p:txBody>
      </p:sp>
      <p:sp>
        <p:nvSpPr>
          <p:cNvPr id="55326" name="Rectangle 42"/>
          <p:cNvSpPr>
            <a:spLocks noChangeArrowheads="1"/>
          </p:cNvSpPr>
          <p:nvPr/>
        </p:nvSpPr>
        <p:spPr bwMode="auto">
          <a:xfrm>
            <a:off x="6288088" y="3354388"/>
            <a:ext cx="50800" cy="215900"/>
          </a:xfrm>
          <a:prstGeom prst="rect">
            <a:avLst/>
          </a:prstGeom>
          <a:noFill/>
          <a:ln w="9525">
            <a:noFill/>
            <a:miter lim="800000"/>
            <a:headEnd/>
            <a:tailEnd/>
          </a:ln>
        </p:spPr>
        <p:txBody>
          <a:bodyPr wrap="none" lIns="0" tIns="0" rIns="0" bIns="0">
            <a:spAutoFit/>
          </a:bodyPr>
          <a:lstStyle/>
          <a:p>
            <a:r>
              <a:rPr lang="en-US" sz="1400" b="1">
                <a:solidFill>
                  <a:srgbClr val="000000"/>
                </a:solidFill>
              </a:rPr>
              <a:t>•</a:t>
            </a:r>
            <a:endParaRPr lang="en-US" b="1">
              <a:latin typeface="Times New Roman" pitchFamily="18" charset="0"/>
            </a:endParaRPr>
          </a:p>
        </p:txBody>
      </p:sp>
      <p:sp>
        <p:nvSpPr>
          <p:cNvPr id="55327" name="Rectangle 43"/>
          <p:cNvSpPr>
            <a:spLocks noChangeArrowheads="1"/>
          </p:cNvSpPr>
          <p:nvPr/>
        </p:nvSpPr>
        <p:spPr bwMode="auto">
          <a:xfrm>
            <a:off x="727075" y="5710238"/>
            <a:ext cx="50800" cy="215900"/>
          </a:xfrm>
          <a:prstGeom prst="rect">
            <a:avLst/>
          </a:prstGeom>
          <a:noFill/>
          <a:ln w="9525">
            <a:noFill/>
            <a:miter lim="800000"/>
            <a:headEnd/>
            <a:tailEnd/>
          </a:ln>
        </p:spPr>
        <p:txBody>
          <a:bodyPr wrap="none" lIns="0" tIns="0" rIns="0" bIns="0">
            <a:spAutoFit/>
          </a:bodyPr>
          <a:lstStyle/>
          <a:p>
            <a:r>
              <a:rPr lang="en-US" sz="1400" b="1">
                <a:solidFill>
                  <a:srgbClr val="000000"/>
                </a:solidFill>
              </a:rPr>
              <a:t>•</a:t>
            </a:r>
            <a:endParaRPr lang="en-US" b="1">
              <a:latin typeface="Times New Roman" pitchFamily="18" charset="0"/>
            </a:endParaRPr>
          </a:p>
        </p:txBody>
      </p:sp>
      <p:sp>
        <p:nvSpPr>
          <p:cNvPr id="55328" name="Rectangle 44"/>
          <p:cNvSpPr>
            <a:spLocks noChangeArrowheads="1"/>
          </p:cNvSpPr>
          <p:nvPr/>
        </p:nvSpPr>
        <p:spPr bwMode="auto">
          <a:xfrm>
            <a:off x="727075" y="5959475"/>
            <a:ext cx="50800" cy="215900"/>
          </a:xfrm>
          <a:prstGeom prst="rect">
            <a:avLst/>
          </a:prstGeom>
          <a:noFill/>
          <a:ln w="9525">
            <a:noFill/>
            <a:miter lim="800000"/>
            <a:headEnd/>
            <a:tailEnd/>
          </a:ln>
        </p:spPr>
        <p:txBody>
          <a:bodyPr wrap="none" lIns="0" tIns="0" rIns="0" bIns="0">
            <a:spAutoFit/>
          </a:bodyPr>
          <a:lstStyle/>
          <a:p>
            <a:r>
              <a:rPr lang="en-US" sz="1400" b="1">
                <a:solidFill>
                  <a:srgbClr val="000000"/>
                </a:solidFill>
              </a:rPr>
              <a:t>•</a:t>
            </a:r>
            <a:endParaRPr lang="en-US" b="1">
              <a:latin typeface="Times New Roman" pitchFamily="18" charset="0"/>
            </a:endParaRPr>
          </a:p>
        </p:txBody>
      </p:sp>
      <p:grpSp>
        <p:nvGrpSpPr>
          <p:cNvPr id="55329" name="Group 45"/>
          <p:cNvGrpSpPr>
            <a:grpSpLocks/>
          </p:cNvGrpSpPr>
          <p:nvPr/>
        </p:nvGrpSpPr>
        <p:grpSpPr bwMode="auto">
          <a:xfrm>
            <a:off x="784225" y="5440363"/>
            <a:ext cx="1365250" cy="735012"/>
            <a:chOff x="362" y="3643"/>
            <a:chExt cx="860" cy="463"/>
          </a:xfrm>
        </p:grpSpPr>
        <p:sp>
          <p:nvSpPr>
            <p:cNvPr id="55397" name="Rectangle 46"/>
            <p:cNvSpPr>
              <a:spLocks noChangeArrowheads="1"/>
            </p:cNvSpPr>
            <p:nvPr/>
          </p:nvSpPr>
          <p:spPr bwMode="auto">
            <a:xfrm>
              <a:off x="954" y="3643"/>
              <a:ext cx="253" cy="155"/>
            </a:xfrm>
            <a:prstGeom prst="rect">
              <a:avLst/>
            </a:prstGeom>
            <a:noFill/>
            <a:ln w="9525">
              <a:noFill/>
              <a:miter lim="800000"/>
              <a:headEnd/>
              <a:tailEnd/>
            </a:ln>
          </p:spPr>
          <p:txBody>
            <a:bodyPr wrap="none" lIns="0" tIns="0" rIns="0" bIns="0">
              <a:spAutoFit/>
            </a:bodyPr>
            <a:lstStyle/>
            <a:p>
              <a:r>
                <a:rPr lang="en-US" sz="1600" b="1">
                  <a:solidFill>
                    <a:srgbClr val="FF3300"/>
                  </a:solidFill>
                </a:rPr>
                <a:t>SWO</a:t>
              </a:r>
              <a:endParaRPr lang="en-US" b="1">
                <a:solidFill>
                  <a:srgbClr val="FF3300"/>
                </a:solidFill>
                <a:latin typeface="Times New Roman" pitchFamily="18" charset="0"/>
              </a:endParaRPr>
            </a:p>
          </p:txBody>
        </p:sp>
        <p:sp>
          <p:nvSpPr>
            <p:cNvPr id="55398" name="Rectangle 47"/>
            <p:cNvSpPr>
              <a:spLocks noChangeArrowheads="1"/>
            </p:cNvSpPr>
            <p:nvPr/>
          </p:nvSpPr>
          <p:spPr bwMode="auto">
            <a:xfrm>
              <a:off x="362" y="3813"/>
              <a:ext cx="860" cy="136"/>
            </a:xfrm>
            <a:prstGeom prst="rect">
              <a:avLst/>
            </a:prstGeom>
            <a:noFill/>
            <a:ln w="9525">
              <a:noFill/>
              <a:miter lim="800000"/>
              <a:headEnd/>
              <a:tailEnd/>
            </a:ln>
          </p:spPr>
          <p:txBody>
            <a:bodyPr wrap="none" lIns="0" tIns="0" rIns="0" bIns="0">
              <a:spAutoFit/>
            </a:bodyPr>
            <a:lstStyle/>
            <a:p>
              <a:r>
                <a:rPr lang="en-US" sz="1400" b="1">
                  <a:solidFill>
                    <a:srgbClr val="000000"/>
                  </a:solidFill>
                </a:rPr>
                <a:t>WEATHER UPDATE</a:t>
              </a:r>
              <a:endParaRPr lang="en-US" b="1">
                <a:latin typeface="Times New Roman" pitchFamily="18" charset="0"/>
              </a:endParaRPr>
            </a:p>
          </p:txBody>
        </p:sp>
        <p:sp>
          <p:nvSpPr>
            <p:cNvPr id="55399" name="Rectangle 48"/>
            <p:cNvSpPr>
              <a:spLocks noChangeArrowheads="1"/>
            </p:cNvSpPr>
            <p:nvPr/>
          </p:nvSpPr>
          <p:spPr bwMode="auto">
            <a:xfrm>
              <a:off x="362" y="3970"/>
              <a:ext cx="586" cy="136"/>
            </a:xfrm>
            <a:prstGeom prst="rect">
              <a:avLst/>
            </a:prstGeom>
            <a:noFill/>
            <a:ln w="9525">
              <a:noFill/>
              <a:miter lim="800000"/>
              <a:headEnd/>
              <a:tailEnd/>
            </a:ln>
          </p:spPr>
          <p:txBody>
            <a:bodyPr wrap="none" lIns="0" tIns="0" rIns="0" bIns="0">
              <a:spAutoFit/>
            </a:bodyPr>
            <a:lstStyle/>
            <a:p>
              <a:r>
                <a:rPr lang="en-US" sz="1400" b="1">
                  <a:solidFill>
                    <a:srgbClr val="000000"/>
                  </a:solidFill>
                </a:rPr>
                <a:t>EFFECTS ON</a:t>
              </a:r>
              <a:endParaRPr lang="en-US" b="1">
                <a:latin typeface="Times New Roman" pitchFamily="18" charset="0"/>
              </a:endParaRPr>
            </a:p>
          </p:txBody>
        </p:sp>
      </p:grpSp>
      <p:sp>
        <p:nvSpPr>
          <p:cNvPr id="55330" name="Rectangle 49"/>
          <p:cNvSpPr>
            <a:spLocks noChangeArrowheads="1"/>
          </p:cNvSpPr>
          <p:nvPr/>
        </p:nvSpPr>
        <p:spPr bwMode="auto">
          <a:xfrm>
            <a:off x="727075" y="6153150"/>
            <a:ext cx="1279525" cy="215900"/>
          </a:xfrm>
          <a:prstGeom prst="rect">
            <a:avLst/>
          </a:prstGeom>
          <a:noFill/>
          <a:ln w="9525">
            <a:noFill/>
            <a:miter lim="800000"/>
            <a:headEnd/>
            <a:tailEnd/>
          </a:ln>
        </p:spPr>
        <p:txBody>
          <a:bodyPr wrap="none" lIns="0" tIns="0" rIns="0" bIns="0">
            <a:spAutoFit/>
          </a:bodyPr>
          <a:lstStyle/>
          <a:p>
            <a:r>
              <a:rPr lang="en-US" sz="1400" b="1">
                <a:solidFill>
                  <a:srgbClr val="000000"/>
                </a:solidFill>
              </a:rPr>
              <a:t>FRIENDLY/ENEMY</a:t>
            </a:r>
            <a:endParaRPr lang="en-US" b="1">
              <a:latin typeface="Times New Roman" pitchFamily="18" charset="0"/>
            </a:endParaRPr>
          </a:p>
        </p:txBody>
      </p:sp>
      <p:sp>
        <p:nvSpPr>
          <p:cNvPr id="55331" name="Rectangle 50"/>
          <p:cNvSpPr>
            <a:spLocks noChangeArrowheads="1"/>
          </p:cNvSpPr>
          <p:nvPr/>
        </p:nvSpPr>
        <p:spPr bwMode="auto">
          <a:xfrm>
            <a:off x="631825" y="4292600"/>
            <a:ext cx="2587625" cy="1109663"/>
          </a:xfrm>
          <a:prstGeom prst="rect">
            <a:avLst/>
          </a:prstGeom>
          <a:noFill/>
          <a:ln w="9525">
            <a:noFill/>
            <a:miter lim="800000"/>
            <a:headEnd/>
            <a:tailEnd/>
          </a:ln>
        </p:spPr>
        <p:txBody>
          <a:bodyPr/>
          <a:lstStyle/>
          <a:p>
            <a:endParaRPr lang="en-US" sz="1400" b="1"/>
          </a:p>
        </p:txBody>
      </p:sp>
      <p:sp>
        <p:nvSpPr>
          <p:cNvPr id="55332" name="Rectangle 51"/>
          <p:cNvSpPr>
            <a:spLocks noChangeArrowheads="1"/>
          </p:cNvSpPr>
          <p:nvPr/>
        </p:nvSpPr>
        <p:spPr bwMode="auto">
          <a:xfrm>
            <a:off x="727075" y="4579938"/>
            <a:ext cx="50800" cy="215900"/>
          </a:xfrm>
          <a:prstGeom prst="rect">
            <a:avLst/>
          </a:prstGeom>
          <a:noFill/>
          <a:ln w="9525">
            <a:noFill/>
            <a:miter lim="800000"/>
            <a:headEnd/>
            <a:tailEnd/>
          </a:ln>
        </p:spPr>
        <p:txBody>
          <a:bodyPr wrap="none" lIns="0" tIns="0" rIns="0" bIns="0">
            <a:spAutoFit/>
          </a:bodyPr>
          <a:lstStyle/>
          <a:p>
            <a:r>
              <a:rPr lang="en-US" sz="1400" b="1">
                <a:solidFill>
                  <a:srgbClr val="000000"/>
                </a:solidFill>
              </a:rPr>
              <a:t>•</a:t>
            </a:r>
            <a:endParaRPr lang="en-US" b="1">
              <a:latin typeface="Times New Roman" pitchFamily="18" charset="0"/>
            </a:endParaRPr>
          </a:p>
        </p:txBody>
      </p:sp>
      <p:sp>
        <p:nvSpPr>
          <p:cNvPr id="55333" name="Rectangle 52"/>
          <p:cNvSpPr>
            <a:spLocks noChangeArrowheads="1"/>
          </p:cNvSpPr>
          <p:nvPr/>
        </p:nvSpPr>
        <p:spPr bwMode="auto">
          <a:xfrm>
            <a:off x="727075" y="4810125"/>
            <a:ext cx="50800" cy="215900"/>
          </a:xfrm>
          <a:prstGeom prst="rect">
            <a:avLst/>
          </a:prstGeom>
          <a:noFill/>
          <a:ln w="9525">
            <a:noFill/>
            <a:miter lim="800000"/>
            <a:headEnd/>
            <a:tailEnd/>
          </a:ln>
        </p:spPr>
        <p:txBody>
          <a:bodyPr wrap="none" lIns="0" tIns="0" rIns="0" bIns="0">
            <a:spAutoFit/>
          </a:bodyPr>
          <a:lstStyle/>
          <a:p>
            <a:r>
              <a:rPr lang="en-US" sz="1400" b="1">
                <a:solidFill>
                  <a:srgbClr val="000000"/>
                </a:solidFill>
              </a:rPr>
              <a:t>•</a:t>
            </a:r>
            <a:endParaRPr lang="en-US" b="1">
              <a:latin typeface="Times New Roman" pitchFamily="18" charset="0"/>
            </a:endParaRPr>
          </a:p>
        </p:txBody>
      </p:sp>
      <p:sp>
        <p:nvSpPr>
          <p:cNvPr id="55334" name="Rectangle 54"/>
          <p:cNvSpPr>
            <a:spLocks noChangeArrowheads="1"/>
          </p:cNvSpPr>
          <p:nvPr/>
        </p:nvSpPr>
        <p:spPr bwMode="auto">
          <a:xfrm>
            <a:off x="727075" y="5211763"/>
            <a:ext cx="50800" cy="215900"/>
          </a:xfrm>
          <a:prstGeom prst="rect">
            <a:avLst/>
          </a:prstGeom>
          <a:noFill/>
          <a:ln w="9525">
            <a:noFill/>
            <a:miter lim="800000"/>
            <a:headEnd/>
            <a:tailEnd/>
          </a:ln>
        </p:spPr>
        <p:txBody>
          <a:bodyPr wrap="none" lIns="0" tIns="0" rIns="0" bIns="0">
            <a:spAutoFit/>
          </a:bodyPr>
          <a:lstStyle/>
          <a:p>
            <a:r>
              <a:rPr lang="en-US" sz="1400" b="1">
                <a:solidFill>
                  <a:srgbClr val="000000"/>
                </a:solidFill>
              </a:rPr>
              <a:t>•</a:t>
            </a:r>
            <a:endParaRPr lang="en-US" b="1">
              <a:latin typeface="Times New Roman" pitchFamily="18" charset="0"/>
            </a:endParaRPr>
          </a:p>
        </p:txBody>
      </p:sp>
      <p:sp>
        <p:nvSpPr>
          <p:cNvPr id="55335" name="Rectangle 55"/>
          <p:cNvSpPr>
            <a:spLocks noChangeArrowheads="1"/>
          </p:cNvSpPr>
          <p:nvPr/>
        </p:nvSpPr>
        <p:spPr bwMode="auto">
          <a:xfrm>
            <a:off x="6459538" y="5786438"/>
            <a:ext cx="50800" cy="215900"/>
          </a:xfrm>
          <a:prstGeom prst="rect">
            <a:avLst/>
          </a:prstGeom>
          <a:noFill/>
          <a:ln w="9525">
            <a:noFill/>
            <a:miter lim="800000"/>
            <a:headEnd/>
            <a:tailEnd/>
          </a:ln>
        </p:spPr>
        <p:txBody>
          <a:bodyPr wrap="none" lIns="0" tIns="0" rIns="0" bIns="0">
            <a:spAutoFit/>
          </a:bodyPr>
          <a:lstStyle/>
          <a:p>
            <a:r>
              <a:rPr lang="en-US" sz="1400" b="1">
                <a:solidFill>
                  <a:srgbClr val="000000"/>
                </a:solidFill>
              </a:rPr>
              <a:t>•</a:t>
            </a:r>
            <a:endParaRPr lang="en-US" b="1">
              <a:latin typeface="Times New Roman" pitchFamily="18" charset="0"/>
            </a:endParaRPr>
          </a:p>
        </p:txBody>
      </p:sp>
      <p:grpSp>
        <p:nvGrpSpPr>
          <p:cNvPr id="55336" name="Group 56"/>
          <p:cNvGrpSpPr>
            <a:grpSpLocks/>
          </p:cNvGrpSpPr>
          <p:nvPr/>
        </p:nvGrpSpPr>
        <p:grpSpPr bwMode="auto">
          <a:xfrm>
            <a:off x="6154738" y="5516563"/>
            <a:ext cx="1995487" cy="485775"/>
            <a:chOff x="3997" y="3691"/>
            <a:chExt cx="1257" cy="306"/>
          </a:xfrm>
        </p:grpSpPr>
        <p:sp>
          <p:nvSpPr>
            <p:cNvPr id="55395" name="Rectangle 57"/>
            <p:cNvSpPr>
              <a:spLocks noChangeArrowheads="1"/>
            </p:cNvSpPr>
            <p:nvPr/>
          </p:nvSpPr>
          <p:spPr bwMode="auto">
            <a:xfrm>
              <a:off x="4577" y="3691"/>
              <a:ext cx="257" cy="155"/>
            </a:xfrm>
            <a:prstGeom prst="rect">
              <a:avLst/>
            </a:prstGeom>
            <a:noFill/>
            <a:ln w="9525">
              <a:noFill/>
              <a:miter lim="800000"/>
              <a:headEnd/>
              <a:tailEnd/>
            </a:ln>
          </p:spPr>
          <p:txBody>
            <a:bodyPr wrap="none" lIns="0" tIns="0" rIns="0" bIns="0">
              <a:spAutoFit/>
            </a:bodyPr>
            <a:lstStyle/>
            <a:p>
              <a:r>
                <a:rPr lang="en-US" sz="1600" b="1">
                  <a:solidFill>
                    <a:srgbClr val="FF3300"/>
                  </a:solidFill>
                </a:rPr>
                <a:t>AC2</a:t>
              </a:r>
              <a:endParaRPr lang="en-US" b="1">
                <a:solidFill>
                  <a:srgbClr val="FF3300"/>
                </a:solidFill>
                <a:latin typeface="Times New Roman" pitchFamily="18" charset="0"/>
              </a:endParaRPr>
            </a:p>
          </p:txBody>
        </p:sp>
        <p:sp>
          <p:nvSpPr>
            <p:cNvPr id="55396" name="Rectangle 58"/>
            <p:cNvSpPr>
              <a:spLocks noChangeArrowheads="1"/>
            </p:cNvSpPr>
            <p:nvPr/>
          </p:nvSpPr>
          <p:spPr bwMode="auto">
            <a:xfrm>
              <a:off x="3997" y="3861"/>
              <a:ext cx="1257" cy="136"/>
            </a:xfrm>
            <a:prstGeom prst="rect">
              <a:avLst/>
            </a:prstGeom>
            <a:noFill/>
            <a:ln w="9525">
              <a:noFill/>
              <a:miter lim="800000"/>
              <a:headEnd/>
              <a:tailEnd/>
            </a:ln>
          </p:spPr>
          <p:txBody>
            <a:bodyPr wrap="none" lIns="0" tIns="0" rIns="0" bIns="0">
              <a:spAutoFit/>
            </a:bodyPr>
            <a:lstStyle/>
            <a:p>
              <a:r>
                <a:rPr lang="en-US" sz="1400" b="1">
                  <a:solidFill>
                    <a:srgbClr val="000000"/>
                  </a:solidFill>
                </a:rPr>
                <a:t>AIRSPACE DECONFLICTION</a:t>
              </a:r>
              <a:endParaRPr lang="en-US" b="1">
                <a:latin typeface="Times New Roman" pitchFamily="18" charset="0"/>
              </a:endParaRPr>
            </a:p>
          </p:txBody>
        </p:sp>
      </p:grpSp>
      <p:sp>
        <p:nvSpPr>
          <p:cNvPr id="55337" name="Rectangle 59"/>
          <p:cNvSpPr>
            <a:spLocks noChangeArrowheads="1"/>
          </p:cNvSpPr>
          <p:nvPr/>
        </p:nvSpPr>
        <p:spPr bwMode="auto">
          <a:xfrm>
            <a:off x="6097588" y="5976938"/>
            <a:ext cx="1733550" cy="215900"/>
          </a:xfrm>
          <a:prstGeom prst="rect">
            <a:avLst/>
          </a:prstGeom>
          <a:noFill/>
          <a:ln w="9525">
            <a:noFill/>
            <a:miter lim="800000"/>
            <a:headEnd/>
            <a:tailEnd/>
          </a:ln>
        </p:spPr>
        <p:txBody>
          <a:bodyPr wrap="none" lIns="0" tIns="0" rIns="0" bIns="0">
            <a:spAutoFit/>
          </a:bodyPr>
          <a:lstStyle/>
          <a:p>
            <a:r>
              <a:rPr lang="en-US" sz="1400" b="1">
                <a:solidFill>
                  <a:srgbClr val="000000"/>
                </a:solidFill>
              </a:rPr>
              <a:t>FOR HELOS &amp; MISSILES</a:t>
            </a:r>
            <a:endParaRPr lang="en-US" b="1">
              <a:latin typeface="Times New Roman" pitchFamily="18" charset="0"/>
            </a:endParaRPr>
          </a:p>
        </p:txBody>
      </p:sp>
      <p:grpSp>
        <p:nvGrpSpPr>
          <p:cNvPr id="55338" name="Group 60"/>
          <p:cNvGrpSpPr>
            <a:grpSpLocks/>
          </p:cNvGrpSpPr>
          <p:nvPr/>
        </p:nvGrpSpPr>
        <p:grpSpPr bwMode="auto">
          <a:xfrm>
            <a:off x="727075" y="1438275"/>
            <a:ext cx="3406775" cy="1343025"/>
            <a:chOff x="326" y="1122"/>
            <a:chExt cx="2146" cy="846"/>
          </a:xfrm>
        </p:grpSpPr>
        <p:grpSp>
          <p:nvGrpSpPr>
            <p:cNvPr id="55388" name="Group 61"/>
            <p:cNvGrpSpPr>
              <a:grpSpLocks/>
            </p:cNvGrpSpPr>
            <p:nvPr/>
          </p:nvGrpSpPr>
          <p:grpSpPr bwMode="auto">
            <a:xfrm>
              <a:off x="326" y="1122"/>
              <a:ext cx="1673" cy="703"/>
              <a:chOff x="326" y="1122"/>
              <a:chExt cx="1673" cy="703"/>
            </a:xfrm>
          </p:grpSpPr>
          <p:sp>
            <p:nvSpPr>
              <p:cNvPr id="55390" name="Rectangle 62"/>
              <p:cNvSpPr>
                <a:spLocks noChangeArrowheads="1"/>
              </p:cNvSpPr>
              <p:nvPr/>
            </p:nvSpPr>
            <p:spPr bwMode="auto">
              <a:xfrm>
                <a:off x="978" y="1122"/>
                <a:ext cx="206" cy="155"/>
              </a:xfrm>
              <a:prstGeom prst="rect">
                <a:avLst/>
              </a:prstGeom>
              <a:noFill/>
              <a:ln w="9525">
                <a:noFill/>
                <a:miter lim="800000"/>
                <a:headEnd/>
                <a:tailEnd/>
              </a:ln>
            </p:spPr>
            <p:txBody>
              <a:bodyPr wrap="none" lIns="0" tIns="0" rIns="0" bIns="0">
                <a:spAutoFit/>
              </a:bodyPr>
              <a:lstStyle/>
              <a:p>
                <a:r>
                  <a:rPr lang="en-US" sz="1600" b="1">
                    <a:solidFill>
                      <a:srgbClr val="FF3300"/>
                    </a:solidFill>
                  </a:rPr>
                  <a:t>FSE</a:t>
                </a:r>
                <a:endParaRPr lang="en-US" b="1">
                  <a:latin typeface="Times New Roman" pitchFamily="18" charset="0"/>
                </a:endParaRPr>
              </a:p>
            </p:txBody>
          </p:sp>
          <p:sp>
            <p:nvSpPr>
              <p:cNvPr id="55391" name="Rectangle 63"/>
              <p:cNvSpPr>
                <a:spLocks noChangeArrowheads="1"/>
              </p:cNvSpPr>
              <p:nvPr/>
            </p:nvSpPr>
            <p:spPr bwMode="auto">
              <a:xfrm>
                <a:off x="362" y="1265"/>
                <a:ext cx="1453" cy="271"/>
              </a:xfrm>
              <a:prstGeom prst="rect">
                <a:avLst/>
              </a:prstGeom>
              <a:noFill/>
              <a:ln w="9525">
                <a:noFill/>
                <a:miter lim="800000"/>
                <a:headEnd/>
                <a:tailEnd/>
              </a:ln>
            </p:spPr>
            <p:txBody>
              <a:bodyPr lIns="0" tIns="0" rIns="0" bIns="0">
                <a:spAutoFit/>
              </a:bodyPr>
              <a:lstStyle/>
              <a:p>
                <a:r>
                  <a:rPr lang="en-US" sz="1400" b="1">
                    <a:solidFill>
                      <a:srgbClr val="000000"/>
                    </a:solidFill>
                  </a:rPr>
                  <a:t>JSEAD PLANNED &amp; REHEARSED</a:t>
                </a:r>
                <a:endParaRPr lang="en-US" sz="1400" b="1">
                  <a:latin typeface="Times New Roman" pitchFamily="18" charset="0"/>
                </a:endParaRPr>
              </a:p>
            </p:txBody>
          </p:sp>
          <p:sp>
            <p:nvSpPr>
              <p:cNvPr id="55392" name="Rectangle 64"/>
              <p:cNvSpPr>
                <a:spLocks noChangeArrowheads="1"/>
              </p:cNvSpPr>
              <p:nvPr/>
            </p:nvSpPr>
            <p:spPr bwMode="auto">
              <a:xfrm>
                <a:off x="326" y="1388"/>
                <a:ext cx="1673" cy="271"/>
              </a:xfrm>
              <a:prstGeom prst="rect">
                <a:avLst/>
              </a:prstGeom>
              <a:noFill/>
              <a:ln w="9525">
                <a:noFill/>
                <a:miter lim="800000"/>
                <a:headEnd/>
                <a:tailEnd/>
              </a:ln>
            </p:spPr>
            <p:txBody>
              <a:bodyPr lIns="0" tIns="0" rIns="0" bIns="0">
                <a:spAutoFit/>
              </a:bodyPr>
              <a:lstStyle/>
              <a:p>
                <a:endParaRPr lang="en-US" b="1">
                  <a:latin typeface="Times New Roman" pitchFamily="18" charset="0"/>
                </a:endParaRPr>
              </a:p>
            </p:txBody>
          </p:sp>
          <p:sp>
            <p:nvSpPr>
              <p:cNvPr id="55393" name="Rectangle 65"/>
              <p:cNvSpPr>
                <a:spLocks noChangeArrowheads="1"/>
              </p:cNvSpPr>
              <p:nvPr/>
            </p:nvSpPr>
            <p:spPr bwMode="auto">
              <a:xfrm>
                <a:off x="362" y="1533"/>
                <a:ext cx="1335" cy="136"/>
              </a:xfrm>
              <a:prstGeom prst="rect">
                <a:avLst/>
              </a:prstGeom>
              <a:noFill/>
              <a:ln w="9525">
                <a:noFill/>
                <a:miter lim="800000"/>
                <a:headEnd/>
                <a:tailEnd/>
              </a:ln>
            </p:spPr>
            <p:txBody>
              <a:bodyPr wrap="none" lIns="0" tIns="0" rIns="0" bIns="0">
                <a:spAutoFit/>
              </a:bodyPr>
              <a:lstStyle/>
              <a:p>
                <a:r>
                  <a:rPr lang="en-US" sz="1400" b="1">
                    <a:solidFill>
                      <a:srgbClr val="000000"/>
                    </a:solidFill>
                  </a:rPr>
                  <a:t>ALL FS ASSETS INTEGRATED</a:t>
                </a:r>
                <a:endParaRPr lang="en-US" b="1">
                  <a:latin typeface="Times New Roman" pitchFamily="18" charset="0"/>
                </a:endParaRPr>
              </a:p>
            </p:txBody>
          </p:sp>
          <p:sp>
            <p:nvSpPr>
              <p:cNvPr id="55394" name="Rectangle 66"/>
              <p:cNvSpPr>
                <a:spLocks noChangeArrowheads="1"/>
              </p:cNvSpPr>
              <p:nvPr/>
            </p:nvSpPr>
            <p:spPr bwMode="auto">
              <a:xfrm>
                <a:off x="362" y="1689"/>
                <a:ext cx="1190" cy="136"/>
              </a:xfrm>
              <a:prstGeom prst="rect">
                <a:avLst/>
              </a:prstGeom>
              <a:noFill/>
              <a:ln w="9525">
                <a:noFill/>
                <a:miter lim="800000"/>
                <a:headEnd/>
                <a:tailEnd/>
              </a:ln>
            </p:spPr>
            <p:txBody>
              <a:bodyPr wrap="none" lIns="0" tIns="0" rIns="0" bIns="0">
                <a:spAutoFit/>
              </a:bodyPr>
              <a:lstStyle/>
              <a:p>
                <a:r>
                  <a:rPr lang="en-US" sz="1400" b="1">
                    <a:solidFill>
                      <a:srgbClr val="000000"/>
                    </a:solidFill>
                  </a:rPr>
                  <a:t>ALL FSCMs ESTABLISHED</a:t>
                </a:r>
                <a:endParaRPr lang="en-US" b="1">
                  <a:latin typeface="Times New Roman" pitchFamily="18" charset="0"/>
                </a:endParaRPr>
              </a:p>
            </p:txBody>
          </p:sp>
        </p:grpSp>
        <p:sp>
          <p:nvSpPr>
            <p:cNvPr id="55389" name="Line 67"/>
            <p:cNvSpPr>
              <a:spLocks noChangeShapeType="1"/>
            </p:cNvSpPr>
            <p:nvPr/>
          </p:nvSpPr>
          <p:spPr bwMode="auto">
            <a:xfrm>
              <a:off x="1704" y="1728"/>
              <a:ext cx="768" cy="240"/>
            </a:xfrm>
            <a:prstGeom prst="line">
              <a:avLst/>
            </a:prstGeom>
            <a:noFill/>
            <a:ln w="38100">
              <a:solidFill>
                <a:srgbClr val="FFFF00"/>
              </a:solidFill>
              <a:round/>
              <a:headEnd/>
              <a:tailEnd type="triangle" w="med" len="med"/>
            </a:ln>
          </p:spPr>
          <p:txBody>
            <a:bodyPr wrap="none" anchor="ctr"/>
            <a:lstStyle/>
            <a:p>
              <a:endParaRPr lang="en-US"/>
            </a:p>
          </p:txBody>
        </p:sp>
      </p:grpSp>
      <p:grpSp>
        <p:nvGrpSpPr>
          <p:cNvPr id="55339" name="Group 68"/>
          <p:cNvGrpSpPr>
            <a:grpSpLocks/>
          </p:cNvGrpSpPr>
          <p:nvPr/>
        </p:nvGrpSpPr>
        <p:grpSpPr bwMode="auto">
          <a:xfrm>
            <a:off x="631825" y="2682875"/>
            <a:ext cx="3044825" cy="1187450"/>
            <a:chOff x="266" y="1906"/>
            <a:chExt cx="1918" cy="748"/>
          </a:xfrm>
        </p:grpSpPr>
        <p:sp>
          <p:nvSpPr>
            <p:cNvPr id="55386" name="Rectangle 69"/>
            <p:cNvSpPr>
              <a:spLocks noChangeArrowheads="1"/>
            </p:cNvSpPr>
            <p:nvPr/>
          </p:nvSpPr>
          <p:spPr bwMode="auto">
            <a:xfrm>
              <a:off x="266" y="1906"/>
              <a:ext cx="1775" cy="748"/>
            </a:xfrm>
            <a:prstGeom prst="rect">
              <a:avLst/>
            </a:prstGeom>
            <a:noFill/>
            <a:ln w="9525">
              <a:noFill/>
              <a:miter lim="800000"/>
              <a:headEnd/>
              <a:tailEnd/>
            </a:ln>
          </p:spPr>
          <p:txBody>
            <a:bodyPr/>
            <a:lstStyle/>
            <a:p>
              <a:endParaRPr lang="en-US" sz="1400" b="1"/>
            </a:p>
          </p:txBody>
        </p:sp>
        <p:sp>
          <p:nvSpPr>
            <p:cNvPr id="55387" name="Line 70"/>
            <p:cNvSpPr>
              <a:spLocks noChangeShapeType="1"/>
            </p:cNvSpPr>
            <p:nvPr/>
          </p:nvSpPr>
          <p:spPr bwMode="auto">
            <a:xfrm>
              <a:off x="1896" y="2256"/>
              <a:ext cx="288" cy="0"/>
            </a:xfrm>
            <a:prstGeom prst="line">
              <a:avLst/>
            </a:prstGeom>
            <a:noFill/>
            <a:ln w="38100">
              <a:solidFill>
                <a:srgbClr val="FFFF00"/>
              </a:solidFill>
              <a:round/>
              <a:headEnd/>
              <a:tailEnd type="triangle" w="med" len="med"/>
            </a:ln>
          </p:spPr>
          <p:txBody>
            <a:bodyPr wrap="none" anchor="ctr"/>
            <a:lstStyle/>
            <a:p>
              <a:endParaRPr lang="en-US"/>
            </a:p>
          </p:txBody>
        </p:sp>
      </p:grpSp>
      <p:grpSp>
        <p:nvGrpSpPr>
          <p:cNvPr id="55340" name="Group 71"/>
          <p:cNvGrpSpPr>
            <a:grpSpLocks/>
          </p:cNvGrpSpPr>
          <p:nvPr/>
        </p:nvGrpSpPr>
        <p:grpSpPr bwMode="auto">
          <a:xfrm>
            <a:off x="784225" y="3695700"/>
            <a:ext cx="3349625" cy="1554163"/>
            <a:chOff x="362" y="2544"/>
            <a:chExt cx="2110" cy="979"/>
          </a:xfrm>
        </p:grpSpPr>
        <p:grpSp>
          <p:nvGrpSpPr>
            <p:cNvPr id="55380" name="Group 72"/>
            <p:cNvGrpSpPr>
              <a:grpSpLocks/>
            </p:cNvGrpSpPr>
            <p:nvPr/>
          </p:nvGrpSpPr>
          <p:grpSpPr bwMode="auto">
            <a:xfrm>
              <a:off x="362" y="2931"/>
              <a:ext cx="1498" cy="592"/>
              <a:chOff x="362" y="2931"/>
              <a:chExt cx="1498" cy="592"/>
            </a:xfrm>
          </p:grpSpPr>
          <p:sp>
            <p:nvSpPr>
              <p:cNvPr id="55382" name="Rectangle 73"/>
              <p:cNvSpPr>
                <a:spLocks noChangeArrowheads="1"/>
              </p:cNvSpPr>
              <p:nvPr/>
            </p:nvSpPr>
            <p:spPr bwMode="auto">
              <a:xfrm>
                <a:off x="761" y="2931"/>
                <a:ext cx="1011" cy="155"/>
              </a:xfrm>
              <a:prstGeom prst="rect">
                <a:avLst/>
              </a:prstGeom>
              <a:noFill/>
              <a:ln w="9525">
                <a:noFill/>
                <a:miter lim="800000"/>
                <a:headEnd/>
                <a:tailEnd/>
              </a:ln>
            </p:spPr>
            <p:txBody>
              <a:bodyPr wrap="none" lIns="0" tIns="0" rIns="0" bIns="0">
                <a:spAutoFit/>
              </a:bodyPr>
              <a:lstStyle/>
              <a:p>
                <a:r>
                  <a:rPr lang="en-US" sz="1600" b="1">
                    <a:solidFill>
                      <a:srgbClr val="FF3300"/>
                    </a:solidFill>
                  </a:rPr>
                  <a:t>FIRES BRIGADE</a:t>
                </a:r>
                <a:endParaRPr lang="en-US" b="1">
                  <a:solidFill>
                    <a:srgbClr val="FF3300"/>
                  </a:solidFill>
                  <a:latin typeface="Times New Roman" pitchFamily="18" charset="0"/>
                </a:endParaRPr>
              </a:p>
            </p:txBody>
          </p:sp>
          <p:sp>
            <p:nvSpPr>
              <p:cNvPr id="55383" name="Rectangle 74"/>
              <p:cNvSpPr>
                <a:spLocks noChangeArrowheads="1"/>
              </p:cNvSpPr>
              <p:nvPr/>
            </p:nvSpPr>
            <p:spPr bwMode="auto">
              <a:xfrm>
                <a:off x="362" y="3101"/>
                <a:ext cx="1308" cy="136"/>
              </a:xfrm>
              <a:prstGeom prst="rect">
                <a:avLst/>
              </a:prstGeom>
              <a:noFill/>
              <a:ln w="9525">
                <a:noFill/>
                <a:miter lim="800000"/>
                <a:headEnd/>
                <a:tailEnd/>
              </a:ln>
            </p:spPr>
            <p:txBody>
              <a:bodyPr wrap="none" lIns="0" tIns="0" rIns="0" bIns="0">
                <a:spAutoFit/>
              </a:bodyPr>
              <a:lstStyle/>
              <a:p>
                <a:r>
                  <a:rPr lang="en-US" sz="1400" b="1">
                    <a:solidFill>
                      <a:srgbClr val="000000"/>
                    </a:solidFill>
                  </a:rPr>
                  <a:t>STATUS OF SEAD FIRE PLAN</a:t>
                </a:r>
                <a:endParaRPr lang="en-US" b="1">
                  <a:latin typeface="Times New Roman" pitchFamily="18" charset="0"/>
                </a:endParaRPr>
              </a:p>
            </p:txBody>
          </p:sp>
          <p:sp>
            <p:nvSpPr>
              <p:cNvPr id="55384" name="Rectangle 75"/>
              <p:cNvSpPr>
                <a:spLocks noChangeArrowheads="1"/>
              </p:cNvSpPr>
              <p:nvPr/>
            </p:nvSpPr>
            <p:spPr bwMode="auto">
              <a:xfrm>
                <a:off x="362" y="3246"/>
                <a:ext cx="1498" cy="136"/>
              </a:xfrm>
              <a:prstGeom prst="rect">
                <a:avLst/>
              </a:prstGeom>
              <a:noFill/>
              <a:ln w="9525">
                <a:noFill/>
                <a:miter lim="800000"/>
                <a:headEnd/>
                <a:tailEnd/>
              </a:ln>
            </p:spPr>
            <p:txBody>
              <a:bodyPr wrap="none" lIns="0" tIns="0" rIns="0" bIns="0">
                <a:spAutoFit/>
              </a:bodyPr>
              <a:lstStyle/>
              <a:p>
                <a:r>
                  <a:rPr lang="en-US" sz="1400" b="1">
                    <a:solidFill>
                      <a:srgbClr val="000000"/>
                    </a:solidFill>
                  </a:rPr>
                  <a:t>STATUS OF ATACMS FIRING UNIT</a:t>
                </a:r>
                <a:endParaRPr lang="en-US" b="1">
                  <a:latin typeface="Times New Roman" pitchFamily="18" charset="0"/>
                </a:endParaRPr>
              </a:p>
            </p:txBody>
          </p:sp>
          <p:sp>
            <p:nvSpPr>
              <p:cNvPr id="55385" name="Rectangle 76"/>
              <p:cNvSpPr>
                <a:spLocks noChangeArrowheads="1"/>
              </p:cNvSpPr>
              <p:nvPr/>
            </p:nvSpPr>
            <p:spPr bwMode="auto">
              <a:xfrm>
                <a:off x="362" y="3387"/>
                <a:ext cx="676" cy="136"/>
              </a:xfrm>
              <a:prstGeom prst="rect">
                <a:avLst/>
              </a:prstGeom>
              <a:noFill/>
              <a:ln w="9525">
                <a:noFill/>
                <a:miter lim="800000"/>
                <a:headEnd/>
                <a:tailEnd/>
              </a:ln>
            </p:spPr>
            <p:txBody>
              <a:bodyPr wrap="none" lIns="0" tIns="0" rIns="0" bIns="0">
                <a:spAutoFit/>
              </a:bodyPr>
              <a:lstStyle/>
              <a:p>
                <a:r>
                  <a:rPr lang="en-US" sz="1400" b="1">
                    <a:solidFill>
                      <a:srgbClr val="000000"/>
                    </a:solidFill>
                  </a:rPr>
                  <a:t>AMMO STATUS</a:t>
                </a:r>
                <a:endParaRPr lang="en-US" b="1">
                  <a:latin typeface="Times New Roman" pitchFamily="18" charset="0"/>
                </a:endParaRPr>
              </a:p>
            </p:txBody>
          </p:sp>
        </p:grpSp>
        <p:sp>
          <p:nvSpPr>
            <p:cNvPr id="55381" name="Line 77"/>
            <p:cNvSpPr>
              <a:spLocks noChangeShapeType="1"/>
            </p:cNvSpPr>
            <p:nvPr/>
          </p:nvSpPr>
          <p:spPr bwMode="auto">
            <a:xfrm flipV="1">
              <a:off x="1752" y="2544"/>
              <a:ext cx="720" cy="576"/>
            </a:xfrm>
            <a:prstGeom prst="line">
              <a:avLst/>
            </a:prstGeom>
            <a:noFill/>
            <a:ln w="38100">
              <a:solidFill>
                <a:srgbClr val="FFFF00"/>
              </a:solidFill>
              <a:round/>
              <a:headEnd/>
              <a:tailEnd type="triangle" w="med" len="med"/>
            </a:ln>
          </p:spPr>
          <p:txBody>
            <a:bodyPr wrap="none" anchor="ctr"/>
            <a:lstStyle/>
            <a:p>
              <a:endParaRPr lang="en-US"/>
            </a:p>
          </p:txBody>
        </p:sp>
      </p:grpSp>
      <p:grpSp>
        <p:nvGrpSpPr>
          <p:cNvPr id="55341" name="Group 78"/>
          <p:cNvGrpSpPr>
            <a:grpSpLocks/>
          </p:cNvGrpSpPr>
          <p:nvPr/>
        </p:nvGrpSpPr>
        <p:grpSpPr bwMode="auto">
          <a:xfrm>
            <a:off x="631825" y="4305300"/>
            <a:ext cx="3349625" cy="1997075"/>
            <a:chOff x="266" y="2928"/>
            <a:chExt cx="2110" cy="1258"/>
          </a:xfrm>
        </p:grpSpPr>
        <p:sp>
          <p:nvSpPr>
            <p:cNvPr id="55378" name="Rectangle 79"/>
            <p:cNvSpPr>
              <a:spLocks noChangeArrowheads="1"/>
            </p:cNvSpPr>
            <p:nvPr/>
          </p:nvSpPr>
          <p:spPr bwMode="auto">
            <a:xfrm>
              <a:off x="266" y="3631"/>
              <a:ext cx="1630" cy="555"/>
            </a:xfrm>
            <a:prstGeom prst="rect">
              <a:avLst/>
            </a:prstGeom>
            <a:noFill/>
            <a:ln w="9525">
              <a:noFill/>
              <a:miter lim="800000"/>
              <a:headEnd/>
              <a:tailEnd/>
            </a:ln>
          </p:spPr>
          <p:txBody>
            <a:bodyPr/>
            <a:lstStyle/>
            <a:p>
              <a:endParaRPr lang="en-US" sz="1400" b="1"/>
            </a:p>
          </p:txBody>
        </p:sp>
        <p:sp>
          <p:nvSpPr>
            <p:cNvPr id="55379" name="Line 80"/>
            <p:cNvSpPr>
              <a:spLocks noChangeShapeType="1"/>
            </p:cNvSpPr>
            <p:nvPr/>
          </p:nvSpPr>
          <p:spPr bwMode="auto">
            <a:xfrm flipV="1">
              <a:off x="1368" y="2928"/>
              <a:ext cx="1008" cy="864"/>
            </a:xfrm>
            <a:prstGeom prst="line">
              <a:avLst/>
            </a:prstGeom>
            <a:noFill/>
            <a:ln w="38100">
              <a:solidFill>
                <a:srgbClr val="FFFF00"/>
              </a:solidFill>
              <a:round/>
              <a:headEnd/>
              <a:tailEnd type="triangle" w="med" len="med"/>
            </a:ln>
          </p:spPr>
          <p:txBody>
            <a:bodyPr wrap="none" anchor="ctr"/>
            <a:lstStyle/>
            <a:p>
              <a:endParaRPr lang="en-US"/>
            </a:p>
          </p:txBody>
        </p:sp>
      </p:grpSp>
      <p:grpSp>
        <p:nvGrpSpPr>
          <p:cNvPr id="55342" name="Group 81"/>
          <p:cNvGrpSpPr>
            <a:grpSpLocks/>
          </p:cNvGrpSpPr>
          <p:nvPr/>
        </p:nvGrpSpPr>
        <p:grpSpPr bwMode="auto">
          <a:xfrm>
            <a:off x="5543550" y="4381500"/>
            <a:ext cx="3255963" cy="1749425"/>
            <a:chOff x="3480" y="2976"/>
            <a:chExt cx="2051" cy="1102"/>
          </a:xfrm>
        </p:grpSpPr>
        <p:sp>
          <p:nvSpPr>
            <p:cNvPr id="55376" name="Rectangle 82"/>
            <p:cNvSpPr>
              <a:spLocks noChangeArrowheads="1"/>
            </p:cNvSpPr>
            <p:nvPr/>
          </p:nvSpPr>
          <p:spPr bwMode="auto">
            <a:xfrm>
              <a:off x="3901" y="3668"/>
              <a:ext cx="1630" cy="410"/>
            </a:xfrm>
            <a:prstGeom prst="rect">
              <a:avLst/>
            </a:prstGeom>
            <a:noFill/>
            <a:ln w="9525">
              <a:noFill/>
              <a:miter lim="800000"/>
              <a:headEnd/>
              <a:tailEnd/>
            </a:ln>
          </p:spPr>
          <p:txBody>
            <a:bodyPr/>
            <a:lstStyle/>
            <a:p>
              <a:endParaRPr lang="en-US" sz="1400" b="1"/>
            </a:p>
          </p:txBody>
        </p:sp>
        <p:sp>
          <p:nvSpPr>
            <p:cNvPr id="55377" name="Line 83"/>
            <p:cNvSpPr>
              <a:spLocks noChangeShapeType="1"/>
            </p:cNvSpPr>
            <p:nvPr/>
          </p:nvSpPr>
          <p:spPr bwMode="auto">
            <a:xfrm flipH="1" flipV="1">
              <a:off x="3480" y="2976"/>
              <a:ext cx="720" cy="768"/>
            </a:xfrm>
            <a:prstGeom prst="line">
              <a:avLst/>
            </a:prstGeom>
            <a:noFill/>
            <a:ln w="38100">
              <a:solidFill>
                <a:srgbClr val="FFFF00"/>
              </a:solidFill>
              <a:round/>
              <a:headEnd/>
              <a:tailEnd type="triangle" w="med" len="med"/>
            </a:ln>
          </p:spPr>
          <p:txBody>
            <a:bodyPr wrap="none" anchor="ctr"/>
            <a:lstStyle/>
            <a:p>
              <a:endParaRPr lang="en-US"/>
            </a:p>
          </p:txBody>
        </p:sp>
      </p:grpSp>
      <p:grpSp>
        <p:nvGrpSpPr>
          <p:cNvPr id="55343" name="Group 84"/>
          <p:cNvGrpSpPr>
            <a:grpSpLocks/>
          </p:cNvGrpSpPr>
          <p:nvPr/>
        </p:nvGrpSpPr>
        <p:grpSpPr bwMode="auto">
          <a:xfrm>
            <a:off x="5467350" y="3695700"/>
            <a:ext cx="3695700" cy="1268413"/>
            <a:chOff x="3432" y="2544"/>
            <a:chExt cx="2328" cy="799"/>
          </a:xfrm>
        </p:grpSpPr>
        <p:sp>
          <p:nvSpPr>
            <p:cNvPr id="55369" name="Rectangle 85"/>
            <p:cNvSpPr>
              <a:spLocks noChangeArrowheads="1"/>
            </p:cNvSpPr>
            <p:nvPr/>
          </p:nvSpPr>
          <p:spPr bwMode="auto">
            <a:xfrm>
              <a:off x="3901" y="2702"/>
              <a:ext cx="1775" cy="471"/>
            </a:xfrm>
            <a:prstGeom prst="rect">
              <a:avLst/>
            </a:prstGeom>
            <a:noFill/>
            <a:ln w="9525">
              <a:noFill/>
              <a:miter lim="800000"/>
              <a:headEnd/>
              <a:tailEnd/>
            </a:ln>
          </p:spPr>
          <p:txBody>
            <a:bodyPr/>
            <a:lstStyle/>
            <a:p>
              <a:endParaRPr lang="en-US" sz="1400" b="1"/>
            </a:p>
          </p:txBody>
        </p:sp>
        <p:grpSp>
          <p:nvGrpSpPr>
            <p:cNvPr id="55370" name="Group 86"/>
            <p:cNvGrpSpPr>
              <a:grpSpLocks/>
            </p:cNvGrpSpPr>
            <p:nvPr/>
          </p:nvGrpSpPr>
          <p:grpSpPr bwMode="auto">
            <a:xfrm>
              <a:off x="3432" y="2544"/>
              <a:ext cx="2328" cy="799"/>
              <a:chOff x="3432" y="2544"/>
              <a:chExt cx="2328" cy="799"/>
            </a:xfrm>
          </p:grpSpPr>
          <p:grpSp>
            <p:nvGrpSpPr>
              <p:cNvPr id="55371" name="Group 87"/>
              <p:cNvGrpSpPr>
                <a:grpSpLocks/>
              </p:cNvGrpSpPr>
              <p:nvPr/>
            </p:nvGrpSpPr>
            <p:grpSpPr bwMode="auto">
              <a:xfrm>
                <a:off x="3997" y="2726"/>
                <a:ext cx="1763" cy="617"/>
                <a:chOff x="3997" y="2726"/>
                <a:chExt cx="1763" cy="617"/>
              </a:xfrm>
            </p:grpSpPr>
            <p:sp>
              <p:nvSpPr>
                <p:cNvPr id="55373" name="Rectangle 88"/>
                <p:cNvSpPr>
                  <a:spLocks noChangeArrowheads="1"/>
                </p:cNvSpPr>
                <p:nvPr/>
              </p:nvSpPr>
              <p:spPr bwMode="auto">
                <a:xfrm>
                  <a:off x="4154" y="2726"/>
                  <a:ext cx="1186" cy="155"/>
                </a:xfrm>
                <a:prstGeom prst="rect">
                  <a:avLst/>
                </a:prstGeom>
                <a:noFill/>
                <a:ln w="9525">
                  <a:noFill/>
                  <a:miter lim="800000"/>
                  <a:headEnd/>
                  <a:tailEnd/>
                </a:ln>
              </p:spPr>
              <p:txBody>
                <a:bodyPr wrap="none" lIns="0" tIns="0" rIns="0" bIns="0">
                  <a:spAutoFit/>
                </a:bodyPr>
                <a:lstStyle/>
                <a:p>
                  <a:r>
                    <a:rPr lang="en-US" sz="1600" b="1">
                      <a:solidFill>
                        <a:srgbClr val="FF3300"/>
                      </a:solidFill>
                    </a:rPr>
                    <a:t>SOCOORD/LRSCOORD</a:t>
                  </a:r>
                  <a:endParaRPr lang="en-US" b="1">
                    <a:solidFill>
                      <a:srgbClr val="FF3300"/>
                    </a:solidFill>
                    <a:latin typeface="Times New Roman" pitchFamily="18" charset="0"/>
                  </a:endParaRPr>
                </a:p>
              </p:txBody>
            </p:sp>
            <p:sp>
              <p:nvSpPr>
                <p:cNvPr id="55374" name="Rectangle 89"/>
                <p:cNvSpPr>
                  <a:spLocks noChangeArrowheads="1"/>
                </p:cNvSpPr>
                <p:nvPr/>
              </p:nvSpPr>
              <p:spPr bwMode="auto">
                <a:xfrm>
                  <a:off x="3997" y="2896"/>
                  <a:ext cx="1181" cy="136"/>
                </a:xfrm>
                <a:prstGeom prst="rect">
                  <a:avLst/>
                </a:prstGeom>
                <a:noFill/>
                <a:ln w="9525">
                  <a:noFill/>
                  <a:miter lim="800000"/>
                  <a:headEnd/>
                  <a:tailEnd/>
                </a:ln>
              </p:spPr>
              <p:txBody>
                <a:bodyPr wrap="none" lIns="0" tIns="0" rIns="0" bIns="0">
                  <a:spAutoFit/>
                </a:bodyPr>
                <a:lstStyle/>
                <a:p>
                  <a:r>
                    <a:rPr lang="en-US" sz="1400" b="1">
                      <a:solidFill>
                        <a:srgbClr val="000000"/>
                      </a:solidFill>
                    </a:rPr>
                    <a:t>TGT AREA CLEAR OF SOF</a:t>
                  </a:r>
                  <a:endParaRPr lang="en-US" b="1">
                    <a:latin typeface="Times New Roman" pitchFamily="18" charset="0"/>
                  </a:endParaRPr>
                </a:p>
              </p:txBody>
            </p:sp>
            <p:sp>
              <p:nvSpPr>
                <p:cNvPr id="55375" name="Rectangle 90"/>
                <p:cNvSpPr>
                  <a:spLocks noChangeArrowheads="1"/>
                </p:cNvSpPr>
                <p:nvPr/>
              </p:nvSpPr>
              <p:spPr bwMode="auto">
                <a:xfrm>
                  <a:off x="3997" y="3072"/>
                  <a:ext cx="1763" cy="271"/>
                </a:xfrm>
                <a:prstGeom prst="rect">
                  <a:avLst/>
                </a:prstGeom>
                <a:noFill/>
                <a:ln w="9525">
                  <a:noFill/>
                  <a:miter lim="800000"/>
                  <a:headEnd/>
                  <a:tailEnd/>
                </a:ln>
              </p:spPr>
              <p:txBody>
                <a:bodyPr lIns="0" tIns="0" rIns="0" bIns="0">
                  <a:spAutoFit/>
                </a:bodyPr>
                <a:lstStyle/>
                <a:p>
                  <a:r>
                    <a:rPr lang="en-US" sz="1400" b="1">
                      <a:solidFill>
                        <a:srgbClr val="000000"/>
                      </a:solidFill>
                    </a:rPr>
                    <a:t>SOF EYES ON / BDA AVAILABILITY</a:t>
                  </a:r>
                  <a:endParaRPr lang="en-US" b="1">
                    <a:latin typeface="Times New Roman" pitchFamily="18" charset="0"/>
                  </a:endParaRPr>
                </a:p>
              </p:txBody>
            </p:sp>
          </p:grpSp>
          <p:sp>
            <p:nvSpPr>
              <p:cNvPr id="55372" name="Line 91"/>
              <p:cNvSpPr>
                <a:spLocks noChangeShapeType="1"/>
              </p:cNvSpPr>
              <p:nvPr/>
            </p:nvSpPr>
            <p:spPr bwMode="auto">
              <a:xfrm flipH="1" flipV="1">
                <a:off x="3432" y="2544"/>
                <a:ext cx="576" cy="240"/>
              </a:xfrm>
              <a:prstGeom prst="line">
                <a:avLst/>
              </a:prstGeom>
              <a:noFill/>
              <a:ln w="38100">
                <a:solidFill>
                  <a:srgbClr val="FFFF00"/>
                </a:solidFill>
                <a:round/>
                <a:headEnd/>
                <a:tailEnd type="triangle" w="med" len="med"/>
              </a:ln>
            </p:spPr>
            <p:txBody>
              <a:bodyPr wrap="none" anchor="ctr"/>
              <a:lstStyle/>
              <a:p>
                <a:endParaRPr lang="en-US"/>
              </a:p>
            </p:txBody>
          </p:sp>
        </p:grpSp>
      </p:grpSp>
      <p:grpSp>
        <p:nvGrpSpPr>
          <p:cNvPr id="55344" name="Group 92"/>
          <p:cNvGrpSpPr>
            <a:grpSpLocks/>
          </p:cNvGrpSpPr>
          <p:nvPr/>
        </p:nvGrpSpPr>
        <p:grpSpPr bwMode="auto">
          <a:xfrm>
            <a:off x="5715000" y="2835275"/>
            <a:ext cx="2376488" cy="735013"/>
            <a:chOff x="3576" y="2002"/>
            <a:chExt cx="1497" cy="463"/>
          </a:xfrm>
        </p:grpSpPr>
        <p:grpSp>
          <p:nvGrpSpPr>
            <p:cNvPr id="55364" name="Group 93"/>
            <p:cNvGrpSpPr>
              <a:grpSpLocks/>
            </p:cNvGrpSpPr>
            <p:nvPr/>
          </p:nvGrpSpPr>
          <p:grpSpPr bwMode="auto">
            <a:xfrm>
              <a:off x="3997" y="2002"/>
              <a:ext cx="1076" cy="463"/>
              <a:chOff x="3997" y="2002"/>
              <a:chExt cx="1076" cy="463"/>
            </a:xfrm>
          </p:grpSpPr>
          <p:sp>
            <p:nvSpPr>
              <p:cNvPr id="55366" name="Rectangle 94"/>
              <p:cNvSpPr>
                <a:spLocks noChangeArrowheads="1"/>
              </p:cNvSpPr>
              <p:nvPr/>
            </p:nvSpPr>
            <p:spPr bwMode="auto">
              <a:xfrm>
                <a:off x="4625" y="2002"/>
                <a:ext cx="171" cy="155"/>
              </a:xfrm>
              <a:prstGeom prst="rect">
                <a:avLst/>
              </a:prstGeom>
              <a:noFill/>
              <a:ln w="9525">
                <a:noFill/>
                <a:miter lim="800000"/>
                <a:headEnd/>
                <a:tailEnd/>
              </a:ln>
            </p:spPr>
            <p:txBody>
              <a:bodyPr wrap="none" lIns="0" tIns="0" rIns="0" bIns="0">
                <a:spAutoFit/>
              </a:bodyPr>
              <a:lstStyle/>
              <a:p>
                <a:r>
                  <a:rPr lang="en-US" sz="1600" b="1">
                    <a:solidFill>
                      <a:srgbClr val="FF3300"/>
                    </a:solidFill>
                  </a:rPr>
                  <a:t>EW</a:t>
                </a:r>
                <a:endParaRPr lang="en-US" b="1">
                  <a:solidFill>
                    <a:srgbClr val="FF3300"/>
                  </a:solidFill>
                  <a:latin typeface="Times New Roman" pitchFamily="18" charset="0"/>
                </a:endParaRPr>
              </a:p>
            </p:txBody>
          </p:sp>
          <p:sp>
            <p:nvSpPr>
              <p:cNvPr id="55367" name="Rectangle 95"/>
              <p:cNvSpPr>
                <a:spLocks noChangeArrowheads="1"/>
              </p:cNvSpPr>
              <p:nvPr/>
            </p:nvSpPr>
            <p:spPr bwMode="auto">
              <a:xfrm>
                <a:off x="3997" y="2172"/>
                <a:ext cx="1076" cy="136"/>
              </a:xfrm>
              <a:prstGeom prst="rect">
                <a:avLst/>
              </a:prstGeom>
              <a:noFill/>
              <a:ln w="9525">
                <a:noFill/>
                <a:miter lim="800000"/>
                <a:headEnd/>
                <a:tailEnd/>
              </a:ln>
            </p:spPr>
            <p:txBody>
              <a:bodyPr wrap="none" lIns="0" tIns="0" rIns="0" bIns="0">
                <a:spAutoFit/>
              </a:bodyPr>
              <a:lstStyle/>
              <a:p>
                <a:r>
                  <a:rPr lang="en-US" sz="1400" b="1">
                    <a:solidFill>
                      <a:srgbClr val="000000"/>
                    </a:solidFill>
                  </a:rPr>
                  <a:t>EW COVERAGE STATUS</a:t>
                </a:r>
                <a:endParaRPr lang="en-US" b="1">
                  <a:latin typeface="Times New Roman" pitchFamily="18" charset="0"/>
                </a:endParaRPr>
              </a:p>
            </p:txBody>
          </p:sp>
          <p:sp>
            <p:nvSpPr>
              <p:cNvPr id="55368" name="Rectangle 96"/>
              <p:cNvSpPr>
                <a:spLocks noChangeArrowheads="1"/>
              </p:cNvSpPr>
              <p:nvPr/>
            </p:nvSpPr>
            <p:spPr bwMode="auto">
              <a:xfrm>
                <a:off x="3997" y="2329"/>
                <a:ext cx="573" cy="136"/>
              </a:xfrm>
              <a:prstGeom prst="rect">
                <a:avLst/>
              </a:prstGeom>
              <a:noFill/>
              <a:ln w="9525">
                <a:noFill/>
                <a:miter lim="800000"/>
                <a:headEnd/>
                <a:tailEnd/>
              </a:ln>
            </p:spPr>
            <p:txBody>
              <a:bodyPr wrap="none" lIns="0" tIns="0" rIns="0" bIns="0">
                <a:spAutoFit/>
              </a:bodyPr>
              <a:lstStyle/>
              <a:p>
                <a:r>
                  <a:rPr lang="en-US" sz="1400" b="1">
                    <a:solidFill>
                      <a:srgbClr val="000000"/>
                    </a:solidFill>
                  </a:rPr>
                  <a:t>DEADSPACE</a:t>
                </a:r>
                <a:endParaRPr lang="en-US" b="1">
                  <a:latin typeface="Times New Roman" pitchFamily="18" charset="0"/>
                </a:endParaRPr>
              </a:p>
            </p:txBody>
          </p:sp>
        </p:grpSp>
        <p:sp>
          <p:nvSpPr>
            <p:cNvPr id="55365" name="Line 97"/>
            <p:cNvSpPr>
              <a:spLocks noChangeShapeType="1"/>
            </p:cNvSpPr>
            <p:nvPr/>
          </p:nvSpPr>
          <p:spPr bwMode="auto">
            <a:xfrm flipH="1">
              <a:off x="3576" y="2304"/>
              <a:ext cx="288" cy="0"/>
            </a:xfrm>
            <a:prstGeom prst="line">
              <a:avLst/>
            </a:prstGeom>
            <a:noFill/>
            <a:ln w="38100">
              <a:solidFill>
                <a:srgbClr val="FFFF00"/>
              </a:solidFill>
              <a:round/>
              <a:headEnd/>
              <a:tailEnd type="triangle" w="med" len="med"/>
            </a:ln>
          </p:spPr>
          <p:txBody>
            <a:bodyPr wrap="none" anchor="ctr"/>
            <a:lstStyle/>
            <a:p>
              <a:endParaRPr lang="en-US"/>
            </a:p>
          </p:txBody>
        </p:sp>
      </p:grpSp>
      <p:grpSp>
        <p:nvGrpSpPr>
          <p:cNvPr id="55345" name="Group 98"/>
          <p:cNvGrpSpPr>
            <a:grpSpLocks/>
          </p:cNvGrpSpPr>
          <p:nvPr/>
        </p:nvGrpSpPr>
        <p:grpSpPr bwMode="auto">
          <a:xfrm>
            <a:off x="5581650" y="1265238"/>
            <a:ext cx="3771900" cy="1516062"/>
            <a:chOff x="3384" y="1013"/>
            <a:chExt cx="2376" cy="955"/>
          </a:xfrm>
        </p:grpSpPr>
        <p:sp>
          <p:nvSpPr>
            <p:cNvPr id="55362" name="Rectangle 99"/>
            <p:cNvSpPr>
              <a:spLocks noChangeArrowheads="1"/>
            </p:cNvSpPr>
            <p:nvPr/>
          </p:nvSpPr>
          <p:spPr bwMode="auto">
            <a:xfrm>
              <a:off x="3901" y="1013"/>
              <a:ext cx="1859" cy="628"/>
            </a:xfrm>
            <a:prstGeom prst="rect">
              <a:avLst/>
            </a:prstGeom>
            <a:noFill/>
            <a:ln w="9525">
              <a:noFill/>
              <a:miter lim="800000"/>
              <a:headEnd/>
              <a:tailEnd/>
            </a:ln>
          </p:spPr>
          <p:txBody>
            <a:bodyPr/>
            <a:lstStyle/>
            <a:p>
              <a:endParaRPr lang="en-US" sz="1400" b="1"/>
            </a:p>
          </p:txBody>
        </p:sp>
        <p:sp>
          <p:nvSpPr>
            <p:cNvPr id="55363" name="Line 100"/>
            <p:cNvSpPr>
              <a:spLocks noChangeShapeType="1"/>
            </p:cNvSpPr>
            <p:nvPr/>
          </p:nvSpPr>
          <p:spPr bwMode="auto">
            <a:xfrm flipH="1">
              <a:off x="3384" y="1632"/>
              <a:ext cx="912" cy="336"/>
            </a:xfrm>
            <a:prstGeom prst="line">
              <a:avLst/>
            </a:prstGeom>
            <a:noFill/>
            <a:ln w="38100">
              <a:solidFill>
                <a:srgbClr val="FFFF00"/>
              </a:solidFill>
              <a:round/>
              <a:headEnd/>
              <a:tailEnd type="triangle" w="med" len="med"/>
            </a:ln>
          </p:spPr>
          <p:txBody>
            <a:bodyPr wrap="none" anchor="ctr"/>
            <a:lstStyle/>
            <a:p>
              <a:endParaRPr lang="en-US"/>
            </a:p>
          </p:txBody>
        </p:sp>
      </p:grpSp>
      <p:grpSp>
        <p:nvGrpSpPr>
          <p:cNvPr id="55346" name="Group 101"/>
          <p:cNvGrpSpPr>
            <a:grpSpLocks/>
          </p:cNvGrpSpPr>
          <p:nvPr/>
        </p:nvGrpSpPr>
        <p:grpSpPr bwMode="auto">
          <a:xfrm>
            <a:off x="3829050" y="633413"/>
            <a:ext cx="2082800" cy="1843087"/>
            <a:chOff x="2280" y="615"/>
            <a:chExt cx="1312" cy="1161"/>
          </a:xfrm>
        </p:grpSpPr>
        <p:grpSp>
          <p:nvGrpSpPr>
            <p:cNvPr id="55352" name="Group 102"/>
            <p:cNvGrpSpPr>
              <a:grpSpLocks/>
            </p:cNvGrpSpPr>
            <p:nvPr/>
          </p:nvGrpSpPr>
          <p:grpSpPr bwMode="auto">
            <a:xfrm>
              <a:off x="2280" y="615"/>
              <a:ext cx="1312" cy="1009"/>
              <a:chOff x="2280" y="615"/>
              <a:chExt cx="1312" cy="1009"/>
            </a:xfrm>
          </p:grpSpPr>
          <p:sp>
            <p:nvSpPr>
              <p:cNvPr id="55355" name="Rectangle 103"/>
              <p:cNvSpPr>
                <a:spLocks noChangeArrowheads="1"/>
              </p:cNvSpPr>
              <p:nvPr/>
            </p:nvSpPr>
            <p:spPr bwMode="auto">
              <a:xfrm>
                <a:off x="2922" y="615"/>
                <a:ext cx="216" cy="155"/>
              </a:xfrm>
              <a:prstGeom prst="rect">
                <a:avLst/>
              </a:prstGeom>
              <a:noFill/>
              <a:ln w="9525">
                <a:noFill/>
                <a:miter lim="800000"/>
                <a:headEnd/>
                <a:tailEnd/>
              </a:ln>
            </p:spPr>
            <p:txBody>
              <a:bodyPr wrap="none" lIns="0" tIns="0" rIns="0" bIns="0">
                <a:spAutoFit/>
              </a:bodyPr>
              <a:lstStyle/>
              <a:p>
                <a:r>
                  <a:rPr lang="en-US" sz="1600" b="1">
                    <a:solidFill>
                      <a:srgbClr val="FF3300"/>
                    </a:solidFill>
                  </a:rPr>
                  <a:t>AVN</a:t>
                </a:r>
                <a:endParaRPr lang="en-US" b="1">
                  <a:solidFill>
                    <a:srgbClr val="FF3300"/>
                  </a:solidFill>
                  <a:latin typeface="Times New Roman" pitchFamily="18" charset="0"/>
                </a:endParaRPr>
              </a:p>
            </p:txBody>
          </p:sp>
          <p:sp>
            <p:nvSpPr>
              <p:cNvPr id="55356" name="Rectangle 104"/>
              <p:cNvSpPr>
                <a:spLocks noChangeArrowheads="1"/>
              </p:cNvSpPr>
              <p:nvPr/>
            </p:nvSpPr>
            <p:spPr bwMode="auto">
              <a:xfrm>
                <a:off x="2319" y="785"/>
                <a:ext cx="1273" cy="136"/>
              </a:xfrm>
              <a:prstGeom prst="rect">
                <a:avLst/>
              </a:prstGeom>
              <a:noFill/>
              <a:ln w="9525">
                <a:noFill/>
                <a:miter lim="800000"/>
                <a:headEnd/>
                <a:tailEnd/>
              </a:ln>
            </p:spPr>
            <p:txBody>
              <a:bodyPr wrap="none" lIns="0" tIns="0" rIns="0" bIns="0">
                <a:spAutoFit/>
              </a:bodyPr>
              <a:lstStyle/>
              <a:p>
                <a:r>
                  <a:rPr lang="en-US" sz="1400" b="1">
                    <a:solidFill>
                      <a:srgbClr val="000000"/>
                    </a:solidFill>
                  </a:rPr>
                  <a:t>CORPS APPROVED ROUTES</a:t>
                </a:r>
                <a:endParaRPr lang="en-US" b="1">
                  <a:latin typeface="Times New Roman" pitchFamily="18" charset="0"/>
                </a:endParaRPr>
              </a:p>
            </p:txBody>
          </p:sp>
          <p:sp>
            <p:nvSpPr>
              <p:cNvPr id="55357" name="Rectangle 105"/>
              <p:cNvSpPr>
                <a:spLocks noChangeArrowheads="1"/>
              </p:cNvSpPr>
              <p:nvPr/>
            </p:nvSpPr>
            <p:spPr bwMode="auto">
              <a:xfrm>
                <a:off x="2319" y="929"/>
                <a:ext cx="1266" cy="136"/>
              </a:xfrm>
              <a:prstGeom prst="rect">
                <a:avLst/>
              </a:prstGeom>
              <a:noFill/>
              <a:ln w="9525">
                <a:noFill/>
                <a:miter lim="800000"/>
                <a:headEnd/>
                <a:tailEnd/>
              </a:ln>
            </p:spPr>
            <p:txBody>
              <a:bodyPr wrap="none" lIns="0" tIns="0" rIns="0" bIns="0">
                <a:spAutoFit/>
              </a:bodyPr>
              <a:lstStyle/>
              <a:p>
                <a:r>
                  <a:rPr lang="en-US" sz="1400" b="1">
                    <a:solidFill>
                      <a:srgbClr val="000000"/>
                    </a:solidFill>
                  </a:rPr>
                  <a:t>MISSILE/TARGET LAYDOWN</a:t>
                </a:r>
                <a:endParaRPr lang="en-US" b="1">
                  <a:latin typeface="Times New Roman" pitchFamily="18" charset="0"/>
                </a:endParaRPr>
              </a:p>
            </p:txBody>
          </p:sp>
          <p:sp>
            <p:nvSpPr>
              <p:cNvPr id="55358" name="Rectangle 106"/>
              <p:cNvSpPr>
                <a:spLocks noChangeArrowheads="1"/>
              </p:cNvSpPr>
              <p:nvPr/>
            </p:nvSpPr>
            <p:spPr bwMode="auto">
              <a:xfrm>
                <a:off x="2319" y="1086"/>
                <a:ext cx="938" cy="136"/>
              </a:xfrm>
              <a:prstGeom prst="rect">
                <a:avLst/>
              </a:prstGeom>
              <a:noFill/>
              <a:ln w="9525">
                <a:noFill/>
                <a:miter lim="800000"/>
                <a:headEnd/>
                <a:tailEnd/>
              </a:ln>
            </p:spPr>
            <p:txBody>
              <a:bodyPr wrap="none" lIns="0" tIns="0" rIns="0" bIns="0">
                <a:spAutoFit/>
              </a:bodyPr>
              <a:lstStyle/>
              <a:p>
                <a:r>
                  <a:rPr lang="en-US" sz="1400" b="1">
                    <a:solidFill>
                      <a:srgbClr val="000000"/>
                    </a:solidFill>
                  </a:rPr>
                  <a:t>HELO/PILOT STATUS</a:t>
                </a:r>
                <a:endParaRPr lang="en-US" b="1">
                  <a:latin typeface="Times New Roman" pitchFamily="18" charset="0"/>
                </a:endParaRPr>
              </a:p>
            </p:txBody>
          </p:sp>
          <p:sp>
            <p:nvSpPr>
              <p:cNvPr id="55359" name="Rectangle 107"/>
              <p:cNvSpPr>
                <a:spLocks noChangeArrowheads="1"/>
              </p:cNvSpPr>
              <p:nvPr/>
            </p:nvSpPr>
            <p:spPr bwMode="auto">
              <a:xfrm>
                <a:off x="2319" y="1231"/>
                <a:ext cx="905" cy="136"/>
              </a:xfrm>
              <a:prstGeom prst="rect">
                <a:avLst/>
              </a:prstGeom>
              <a:noFill/>
              <a:ln w="9525">
                <a:noFill/>
                <a:miter lim="800000"/>
                <a:headEnd/>
                <a:tailEnd/>
              </a:ln>
            </p:spPr>
            <p:txBody>
              <a:bodyPr wrap="none" lIns="0" tIns="0" rIns="0" bIns="0">
                <a:spAutoFit/>
              </a:bodyPr>
              <a:lstStyle/>
              <a:p>
                <a:r>
                  <a:rPr lang="en-US" sz="1400" b="1">
                    <a:solidFill>
                      <a:srgbClr val="000000"/>
                    </a:solidFill>
                  </a:rPr>
                  <a:t>SUCCESS CRITERIA</a:t>
                </a:r>
                <a:endParaRPr lang="en-US" b="1">
                  <a:latin typeface="Times New Roman" pitchFamily="18" charset="0"/>
                </a:endParaRPr>
              </a:p>
            </p:txBody>
          </p:sp>
          <p:sp>
            <p:nvSpPr>
              <p:cNvPr id="55360" name="Rectangle 108"/>
              <p:cNvSpPr>
                <a:spLocks noChangeArrowheads="1"/>
              </p:cNvSpPr>
              <p:nvPr/>
            </p:nvSpPr>
            <p:spPr bwMode="auto">
              <a:xfrm>
                <a:off x="2328" y="1392"/>
                <a:ext cx="931" cy="136"/>
              </a:xfrm>
              <a:prstGeom prst="rect">
                <a:avLst/>
              </a:prstGeom>
              <a:noFill/>
              <a:ln w="9525">
                <a:noFill/>
                <a:miter lim="800000"/>
                <a:headEnd/>
                <a:tailEnd/>
              </a:ln>
            </p:spPr>
            <p:txBody>
              <a:bodyPr wrap="none" lIns="0" tIns="0" rIns="0" bIns="0">
                <a:spAutoFit/>
              </a:bodyPr>
              <a:lstStyle/>
              <a:p>
                <a:r>
                  <a:rPr lang="en-US" sz="1400" b="1">
                    <a:solidFill>
                      <a:srgbClr val="000000"/>
                    </a:solidFill>
                  </a:rPr>
                  <a:t>TIME TO RE-LOAD IF</a:t>
                </a:r>
                <a:endParaRPr lang="en-US" b="1">
                  <a:latin typeface="Times New Roman" pitchFamily="18" charset="0"/>
                </a:endParaRPr>
              </a:p>
            </p:txBody>
          </p:sp>
          <p:sp>
            <p:nvSpPr>
              <p:cNvPr id="55361" name="Rectangle 109"/>
              <p:cNvSpPr>
                <a:spLocks noChangeArrowheads="1"/>
              </p:cNvSpPr>
              <p:nvPr/>
            </p:nvSpPr>
            <p:spPr bwMode="auto">
              <a:xfrm>
                <a:off x="2280" y="1488"/>
                <a:ext cx="568" cy="136"/>
              </a:xfrm>
              <a:prstGeom prst="rect">
                <a:avLst/>
              </a:prstGeom>
              <a:noFill/>
              <a:ln w="9525">
                <a:noFill/>
                <a:miter lim="800000"/>
                <a:headEnd/>
                <a:tailEnd/>
              </a:ln>
            </p:spPr>
            <p:txBody>
              <a:bodyPr wrap="none" lIns="0" tIns="0" rIns="0" bIns="0">
                <a:spAutoFit/>
              </a:bodyPr>
              <a:lstStyle/>
              <a:p>
                <a:r>
                  <a:rPr lang="en-US" sz="1400" b="1">
                    <a:solidFill>
                      <a:srgbClr val="000000"/>
                    </a:solidFill>
                  </a:rPr>
                  <a:t>NECESSARY</a:t>
                </a:r>
                <a:endParaRPr lang="en-US" b="1">
                  <a:latin typeface="Times New Roman" pitchFamily="18" charset="0"/>
                </a:endParaRPr>
              </a:p>
            </p:txBody>
          </p:sp>
        </p:grpSp>
        <p:sp>
          <p:nvSpPr>
            <p:cNvPr id="55353" name="Line 110"/>
            <p:cNvSpPr>
              <a:spLocks noChangeShapeType="1"/>
            </p:cNvSpPr>
            <p:nvPr/>
          </p:nvSpPr>
          <p:spPr bwMode="auto">
            <a:xfrm>
              <a:off x="3384" y="1200"/>
              <a:ext cx="144" cy="192"/>
            </a:xfrm>
            <a:prstGeom prst="line">
              <a:avLst/>
            </a:prstGeom>
            <a:noFill/>
            <a:ln w="38100">
              <a:solidFill>
                <a:srgbClr val="FFFF00"/>
              </a:solidFill>
              <a:round/>
              <a:headEnd/>
              <a:tailEnd/>
            </a:ln>
          </p:spPr>
          <p:txBody>
            <a:bodyPr wrap="none" anchor="ctr"/>
            <a:lstStyle/>
            <a:p>
              <a:endParaRPr lang="en-US"/>
            </a:p>
          </p:txBody>
        </p:sp>
        <p:sp>
          <p:nvSpPr>
            <p:cNvPr id="55354" name="Line 111"/>
            <p:cNvSpPr>
              <a:spLocks noChangeShapeType="1"/>
            </p:cNvSpPr>
            <p:nvPr/>
          </p:nvSpPr>
          <p:spPr bwMode="auto">
            <a:xfrm flipH="1">
              <a:off x="3192" y="1392"/>
              <a:ext cx="336" cy="384"/>
            </a:xfrm>
            <a:prstGeom prst="line">
              <a:avLst/>
            </a:prstGeom>
            <a:noFill/>
            <a:ln w="38100">
              <a:solidFill>
                <a:srgbClr val="FFFF00"/>
              </a:solidFill>
              <a:round/>
              <a:headEnd/>
              <a:tailEnd type="triangle" w="med" len="med"/>
            </a:ln>
          </p:spPr>
          <p:txBody>
            <a:bodyPr wrap="none" anchor="ctr"/>
            <a:lstStyle/>
            <a:p>
              <a:endParaRPr lang="en-US"/>
            </a:p>
          </p:txBody>
        </p:sp>
      </p:grpSp>
      <p:sp>
        <p:nvSpPr>
          <p:cNvPr id="55347" name="Text Box 112"/>
          <p:cNvSpPr txBox="1">
            <a:spLocks noChangeArrowheads="1"/>
          </p:cNvSpPr>
          <p:nvPr/>
        </p:nvSpPr>
        <p:spPr bwMode="auto">
          <a:xfrm>
            <a:off x="4367213" y="2940050"/>
            <a:ext cx="1241425" cy="738188"/>
          </a:xfrm>
          <a:prstGeom prst="rect">
            <a:avLst/>
          </a:prstGeom>
          <a:noFill/>
          <a:ln w="9525">
            <a:noFill/>
            <a:miter lim="800000"/>
            <a:headEnd/>
            <a:tailEnd/>
          </a:ln>
        </p:spPr>
        <p:txBody>
          <a:bodyPr wrap="none">
            <a:spAutoFit/>
          </a:bodyPr>
          <a:lstStyle/>
          <a:p>
            <a:pPr algn="ctr"/>
            <a:r>
              <a:rPr lang="en-US" sz="1400" b="1">
                <a:latin typeface="Times New Roman" pitchFamily="18" charset="0"/>
              </a:rPr>
              <a:t>Approval </a:t>
            </a:r>
          </a:p>
          <a:p>
            <a:pPr algn="ctr"/>
            <a:r>
              <a:rPr lang="en-US" sz="1400" b="1">
                <a:latin typeface="Times New Roman" pitchFamily="18" charset="0"/>
              </a:rPr>
              <a:t>Authority</a:t>
            </a:r>
          </a:p>
          <a:p>
            <a:pPr algn="ctr"/>
            <a:r>
              <a:rPr lang="en-US" sz="1400" b="1">
                <a:latin typeface="Times New Roman" pitchFamily="18" charset="0"/>
              </a:rPr>
              <a:t>“GO/NOGO”</a:t>
            </a:r>
            <a:endParaRPr lang="en-US" sz="1600" b="1">
              <a:latin typeface="Times New Roman" pitchFamily="18" charset="0"/>
            </a:endParaRPr>
          </a:p>
        </p:txBody>
      </p:sp>
      <p:sp>
        <p:nvSpPr>
          <p:cNvPr id="55348" name="Rectangle 117"/>
          <p:cNvSpPr>
            <a:spLocks noChangeArrowheads="1"/>
          </p:cNvSpPr>
          <p:nvPr/>
        </p:nvSpPr>
        <p:spPr bwMode="auto">
          <a:xfrm>
            <a:off x="4705350" y="4457700"/>
            <a:ext cx="233363" cy="246063"/>
          </a:xfrm>
          <a:prstGeom prst="rect">
            <a:avLst/>
          </a:prstGeom>
          <a:noFill/>
          <a:ln w="9525">
            <a:noFill/>
            <a:miter lim="800000"/>
            <a:headEnd/>
            <a:tailEnd/>
          </a:ln>
        </p:spPr>
        <p:txBody>
          <a:bodyPr wrap="none" lIns="0" tIns="0" rIns="0" bIns="0">
            <a:spAutoFit/>
          </a:bodyPr>
          <a:lstStyle/>
          <a:p>
            <a:r>
              <a:rPr lang="en-US" sz="1600" b="1">
                <a:solidFill>
                  <a:srgbClr val="FF3300"/>
                </a:solidFill>
              </a:rPr>
              <a:t>PR</a:t>
            </a:r>
            <a:endParaRPr lang="en-US" b="1">
              <a:solidFill>
                <a:srgbClr val="FF3300"/>
              </a:solidFill>
              <a:latin typeface="Times New Roman" pitchFamily="18" charset="0"/>
            </a:endParaRPr>
          </a:p>
        </p:txBody>
      </p:sp>
      <p:sp>
        <p:nvSpPr>
          <p:cNvPr id="55349" name="Rectangle 126"/>
          <p:cNvSpPr>
            <a:spLocks noChangeArrowheads="1"/>
          </p:cNvSpPr>
          <p:nvPr/>
        </p:nvSpPr>
        <p:spPr bwMode="auto">
          <a:xfrm>
            <a:off x="4171950" y="4762500"/>
            <a:ext cx="1470025" cy="1077913"/>
          </a:xfrm>
          <a:prstGeom prst="rect">
            <a:avLst/>
          </a:prstGeom>
          <a:noFill/>
          <a:ln w="9525">
            <a:noFill/>
            <a:miter lim="800000"/>
            <a:headEnd/>
            <a:tailEnd/>
          </a:ln>
        </p:spPr>
        <p:txBody>
          <a:bodyPr wrap="none" lIns="0" tIns="0" rIns="0" bIns="0">
            <a:spAutoFit/>
          </a:bodyPr>
          <a:lstStyle/>
          <a:p>
            <a:pPr>
              <a:buFontTx/>
              <a:buChar char="•"/>
            </a:pPr>
            <a:r>
              <a:rPr lang="en-US" sz="1400" b="1">
                <a:solidFill>
                  <a:srgbClr val="000000"/>
                </a:solidFill>
              </a:rPr>
              <a:t>  WEATHER</a:t>
            </a:r>
          </a:p>
          <a:p>
            <a:pPr>
              <a:buFontTx/>
              <a:buChar char="•"/>
            </a:pPr>
            <a:r>
              <a:rPr lang="en-US" sz="1400" b="1">
                <a:solidFill>
                  <a:srgbClr val="000000"/>
                </a:solidFill>
              </a:rPr>
              <a:t>  ENEMY SITUATION</a:t>
            </a:r>
          </a:p>
          <a:p>
            <a:pPr>
              <a:buFontTx/>
              <a:buChar char="•"/>
            </a:pPr>
            <a:r>
              <a:rPr lang="en-US" sz="1400" b="1">
                <a:solidFill>
                  <a:srgbClr val="000000"/>
                </a:solidFill>
              </a:rPr>
              <a:t>  FRIENDLY ASSETS</a:t>
            </a:r>
          </a:p>
          <a:p>
            <a:pPr>
              <a:buFontTx/>
              <a:buChar char="•"/>
            </a:pPr>
            <a:r>
              <a:rPr lang="en-US" sz="1400" b="1">
                <a:solidFill>
                  <a:srgbClr val="000000"/>
                </a:solidFill>
              </a:rPr>
              <a:t>  DAY VS NIGHT</a:t>
            </a:r>
          </a:p>
          <a:p>
            <a:pPr>
              <a:buFontTx/>
              <a:buChar char="•"/>
            </a:pPr>
            <a:r>
              <a:rPr lang="en-US" sz="1400" b="1">
                <a:solidFill>
                  <a:srgbClr val="000000"/>
                </a:solidFill>
              </a:rPr>
              <a:t>  CROSS - FLOT</a:t>
            </a:r>
            <a:endParaRPr lang="en-US" b="1">
              <a:latin typeface="Times New Roman" pitchFamily="18" charset="0"/>
            </a:endParaRPr>
          </a:p>
        </p:txBody>
      </p:sp>
      <p:sp>
        <p:nvSpPr>
          <p:cNvPr id="116" name="Action Button: Return 115">
            <a:hlinkClick r:id="" action="ppaction://hlinkshowjump?jump=previousslide" highlightClick="1"/>
          </p:cNvPr>
          <p:cNvSpPr/>
          <p:nvPr/>
        </p:nvSpPr>
        <p:spPr>
          <a:xfrm>
            <a:off x="3335338" y="5826125"/>
            <a:ext cx="641350" cy="688975"/>
          </a:xfrm>
          <a:prstGeom prst="actionButtonReturn">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55351" name="Slide Number Placeholder 113"/>
          <p:cNvSpPr>
            <a:spLocks noGrp="1"/>
          </p:cNvSpPr>
          <p:nvPr>
            <p:ph type="sldNum" sz="quarter" idx="4294967295"/>
          </p:nvPr>
        </p:nvSpPr>
        <p:spPr bwMode="auto">
          <a:xfrm>
            <a:off x="-19050" y="6473825"/>
            <a:ext cx="420688" cy="365125"/>
          </a:xfrm>
          <a:prstGeom prst="rect">
            <a:avLst/>
          </a:prstGeom>
          <a:noFill/>
          <a:ln>
            <a:miter lim="800000"/>
            <a:headEnd/>
            <a:tailEnd/>
          </a:ln>
        </p:spPr>
        <p:txBody>
          <a:bodyPr/>
          <a:lstStyle/>
          <a:p>
            <a:fld id="{D1CF1A9E-8C81-4285-885B-BF2C0979108E}" type="slidenum">
              <a:rPr lang="en-US" sz="1600"/>
              <a:pPr/>
              <a:t>54</a:t>
            </a:fld>
            <a:endParaRPr lang="en-US" sz="160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bwMode="auto">
          <a:xfrm>
            <a:off x="762000" y="0"/>
            <a:ext cx="82296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Time Required</a:t>
            </a:r>
          </a:p>
        </p:txBody>
      </p:sp>
      <p:sp>
        <p:nvSpPr>
          <p:cNvPr id="56323" name="Content Placeholder 2"/>
          <p:cNvSpPr>
            <a:spLocks noGrp="1"/>
          </p:cNvSpPr>
          <p:nvPr>
            <p:ph idx="1"/>
          </p:nvPr>
        </p:nvSpPr>
        <p:spPr bwMode="auto">
          <a:xfrm>
            <a:off x="630238" y="1066800"/>
            <a:ext cx="8456612" cy="525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1200"/>
              </a:spcBef>
            </a:pPr>
            <a:r>
              <a:rPr lang="en-US" smtClean="0"/>
              <a:t>Battalion Deliberate Attack:  16-20 hours from receipt of mission </a:t>
            </a:r>
            <a:r>
              <a:rPr lang="en-US" sz="1800" smtClean="0"/>
              <a:t>(ARTEP 1-126-MTP  (Mar 06))</a:t>
            </a:r>
            <a:endParaRPr lang="en-US" smtClean="0"/>
          </a:p>
          <a:p>
            <a:pPr eaLnBrk="1" hangingPunct="1">
              <a:spcBef>
                <a:spcPts val="1200"/>
              </a:spcBef>
            </a:pPr>
            <a:r>
              <a:rPr lang="en-US" smtClean="0"/>
              <a:t>Applying </a:t>
            </a:r>
            <a:r>
              <a:rPr lang="en-US" baseline="30000" smtClean="0"/>
              <a:t>1</a:t>
            </a:r>
            <a:r>
              <a:rPr lang="en-US" smtClean="0"/>
              <a:t>/</a:t>
            </a:r>
            <a:r>
              <a:rPr lang="en-US" baseline="-25000" smtClean="0"/>
              <a:t>3</a:t>
            </a:r>
            <a:r>
              <a:rPr lang="en-US" smtClean="0"/>
              <a:t> – </a:t>
            </a:r>
            <a:r>
              <a:rPr lang="en-US" baseline="30000" smtClean="0"/>
              <a:t>2</a:t>
            </a:r>
            <a:r>
              <a:rPr lang="en-US" smtClean="0"/>
              <a:t>/</a:t>
            </a:r>
            <a:r>
              <a:rPr lang="en-US" baseline="-25000" smtClean="0"/>
              <a:t>3</a:t>
            </a:r>
            <a:r>
              <a:rPr lang="en-US" smtClean="0"/>
              <a:t> rule equates to 24-30 hours from higher HQ</a:t>
            </a:r>
          </a:p>
          <a:p>
            <a:pPr eaLnBrk="1" hangingPunct="1">
              <a:spcBef>
                <a:spcPts val="1200"/>
              </a:spcBef>
            </a:pPr>
            <a:r>
              <a:rPr lang="en-US" smtClean="0"/>
              <a:t>Time varies depending on complexity</a:t>
            </a:r>
          </a:p>
          <a:p>
            <a:pPr eaLnBrk="1" hangingPunct="1">
              <a:spcBef>
                <a:spcPts val="1200"/>
              </a:spcBef>
            </a:pPr>
            <a:r>
              <a:rPr lang="en-US" smtClean="0"/>
              <a:t>Getting a tailored support package from the JFACC (on the ATO) requires time and or command involvement (prioritization) </a:t>
            </a:r>
          </a:p>
          <a:p>
            <a:pPr eaLnBrk="1" hangingPunct="1">
              <a:spcBef>
                <a:spcPts val="1200"/>
              </a:spcBef>
            </a:pPr>
            <a:r>
              <a:rPr lang="en-US" b="1" smtClean="0">
                <a:solidFill>
                  <a:srgbClr val="FF3300"/>
                </a:solidFill>
              </a:rPr>
              <a:t>Fast aircraft </a:t>
            </a:r>
            <a:r>
              <a:rPr lang="en-US" sz="3600" b="1" smtClean="0">
                <a:solidFill>
                  <a:srgbClr val="FF3300"/>
                </a:solidFill>
              </a:rPr>
              <a:t>≠</a:t>
            </a:r>
            <a:r>
              <a:rPr lang="en-US" b="1" smtClean="0">
                <a:solidFill>
                  <a:srgbClr val="FF3300"/>
                </a:solidFill>
              </a:rPr>
              <a:t> fast plans</a:t>
            </a:r>
          </a:p>
        </p:txBody>
      </p:sp>
      <p:sp>
        <p:nvSpPr>
          <p:cNvPr id="56324" name="Slide Number Placeholder 3"/>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5165F32A-2F08-4D44-86F9-CD333392A06D}" type="slidenum">
              <a:rPr lang="en-US" sz="1600"/>
              <a:pPr/>
              <a:t>55</a:t>
            </a:fld>
            <a:endParaRPr lang="en-US" sz="160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2"/>
          <p:cNvGrpSpPr>
            <a:grpSpLocks/>
          </p:cNvGrpSpPr>
          <p:nvPr/>
        </p:nvGrpSpPr>
        <p:grpSpPr bwMode="auto">
          <a:xfrm>
            <a:off x="3106738" y="1981200"/>
            <a:ext cx="5757862" cy="3733800"/>
            <a:chOff x="768" y="912"/>
            <a:chExt cx="3648" cy="2352"/>
          </a:xfrm>
        </p:grpSpPr>
        <p:sp>
          <p:nvSpPr>
            <p:cNvPr id="57356" name="Line 3"/>
            <p:cNvSpPr>
              <a:spLocks noChangeShapeType="1"/>
            </p:cNvSpPr>
            <p:nvPr/>
          </p:nvSpPr>
          <p:spPr bwMode="auto">
            <a:xfrm>
              <a:off x="768" y="912"/>
              <a:ext cx="0" cy="2352"/>
            </a:xfrm>
            <a:prstGeom prst="line">
              <a:avLst/>
            </a:prstGeom>
            <a:noFill/>
            <a:ln w="38100">
              <a:solidFill>
                <a:schemeClr val="tx1"/>
              </a:solidFill>
              <a:round/>
              <a:headEnd/>
              <a:tailEnd/>
            </a:ln>
          </p:spPr>
          <p:txBody>
            <a:bodyPr/>
            <a:lstStyle/>
            <a:p>
              <a:endParaRPr lang="en-US"/>
            </a:p>
          </p:txBody>
        </p:sp>
        <p:sp>
          <p:nvSpPr>
            <p:cNvPr id="57357" name="Line 4"/>
            <p:cNvSpPr>
              <a:spLocks noChangeShapeType="1"/>
            </p:cNvSpPr>
            <p:nvPr/>
          </p:nvSpPr>
          <p:spPr bwMode="auto">
            <a:xfrm>
              <a:off x="768" y="3264"/>
              <a:ext cx="3648" cy="0"/>
            </a:xfrm>
            <a:prstGeom prst="line">
              <a:avLst/>
            </a:prstGeom>
            <a:noFill/>
            <a:ln w="38100">
              <a:solidFill>
                <a:schemeClr val="tx1"/>
              </a:solidFill>
              <a:round/>
              <a:headEnd/>
              <a:tailEnd/>
            </a:ln>
          </p:spPr>
          <p:txBody>
            <a:bodyPr/>
            <a:lstStyle/>
            <a:p>
              <a:endParaRPr lang="en-US"/>
            </a:p>
          </p:txBody>
        </p:sp>
      </p:grpSp>
      <p:sp>
        <p:nvSpPr>
          <p:cNvPr id="57347" name="Text Box 5"/>
          <p:cNvSpPr txBox="1">
            <a:spLocks noChangeArrowheads="1"/>
          </p:cNvSpPr>
          <p:nvPr/>
        </p:nvSpPr>
        <p:spPr bwMode="auto">
          <a:xfrm>
            <a:off x="3811588" y="5861050"/>
            <a:ext cx="4773612" cy="366713"/>
          </a:xfrm>
          <a:prstGeom prst="rect">
            <a:avLst/>
          </a:prstGeom>
          <a:noFill/>
          <a:ln w="9525">
            <a:noFill/>
            <a:miter lim="800000"/>
            <a:headEnd/>
            <a:tailEnd/>
          </a:ln>
        </p:spPr>
        <p:txBody>
          <a:bodyPr>
            <a:spAutoFit/>
          </a:bodyPr>
          <a:lstStyle/>
          <a:p>
            <a:pPr>
              <a:spcBef>
                <a:spcPct val="50000"/>
              </a:spcBef>
            </a:pPr>
            <a:r>
              <a:rPr lang="en-US" sz="1800" b="1"/>
              <a:t>Changes to the Plan</a:t>
            </a:r>
          </a:p>
        </p:txBody>
      </p:sp>
      <p:sp>
        <p:nvSpPr>
          <p:cNvPr id="57348" name="Line 6"/>
          <p:cNvSpPr>
            <a:spLocks noChangeShapeType="1"/>
          </p:cNvSpPr>
          <p:nvPr/>
        </p:nvSpPr>
        <p:spPr bwMode="auto">
          <a:xfrm>
            <a:off x="7188200" y="1879600"/>
            <a:ext cx="1588" cy="3848100"/>
          </a:xfrm>
          <a:prstGeom prst="line">
            <a:avLst/>
          </a:prstGeom>
          <a:noFill/>
          <a:ln w="38100">
            <a:solidFill>
              <a:schemeClr val="accent2"/>
            </a:solidFill>
            <a:round/>
            <a:headEnd/>
            <a:tailEnd/>
          </a:ln>
        </p:spPr>
        <p:txBody>
          <a:bodyPr/>
          <a:lstStyle/>
          <a:p>
            <a:endParaRPr lang="en-US"/>
          </a:p>
        </p:txBody>
      </p:sp>
      <p:sp>
        <p:nvSpPr>
          <p:cNvPr id="57349" name="Text Box 7"/>
          <p:cNvSpPr txBox="1">
            <a:spLocks noChangeArrowheads="1"/>
          </p:cNvSpPr>
          <p:nvPr/>
        </p:nvSpPr>
        <p:spPr bwMode="auto">
          <a:xfrm>
            <a:off x="6913563" y="5664200"/>
            <a:ext cx="909637" cy="457200"/>
          </a:xfrm>
          <a:prstGeom prst="rect">
            <a:avLst/>
          </a:prstGeom>
          <a:noFill/>
          <a:ln w="9525">
            <a:noFill/>
            <a:miter lim="800000"/>
            <a:headEnd/>
            <a:tailEnd/>
          </a:ln>
        </p:spPr>
        <p:txBody>
          <a:bodyPr>
            <a:spAutoFit/>
          </a:bodyPr>
          <a:lstStyle/>
          <a:p>
            <a:pPr>
              <a:spcBef>
                <a:spcPct val="50000"/>
              </a:spcBef>
            </a:pPr>
            <a:r>
              <a:rPr lang="en-US" sz="2400"/>
              <a:t>LD</a:t>
            </a:r>
          </a:p>
        </p:txBody>
      </p:sp>
      <p:sp>
        <p:nvSpPr>
          <p:cNvPr id="57350" name="Text Box 8"/>
          <p:cNvSpPr txBox="1">
            <a:spLocks noChangeArrowheads="1"/>
          </p:cNvSpPr>
          <p:nvPr/>
        </p:nvSpPr>
        <p:spPr bwMode="auto">
          <a:xfrm>
            <a:off x="6411913" y="4003675"/>
            <a:ext cx="258762" cy="457200"/>
          </a:xfrm>
          <a:prstGeom prst="rect">
            <a:avLst/>
          </a:prstGeom>
          <a:noFill/>
          <a:ln w="9525">
            <a:noFill/>
            <a:miter lim="800000"/>
            <a:headEnd/>
            <a:tailEnd/>
          </a:ln>
        </p:spPr>
        <p:txBody>
          <a:bodyPr wrap="none">
            <a:spAutoFit/>
          </a:bodyPr>
          <a:lstStyle/>
          <a:p>
            <a:r>
              <a:rPr lang="en-US" sz="2400">
                <a:latin typeface="Times New Roman" pitchFamily="18" charset="0"/>
              </a:rPr>
              <a:t> </a:t>
            </a:r>
          </a:p>
        </p:txBody>
      </p:sp>
      <p:sp>
        <p:nvSpPr>
          <p:cNvPr id="57351" name="Line 9"/>
          <p:cNvSpPr>
            <a:spLocks noChangeShapeType="1"/>
          </p:cNvSpPr>
          <p:nvPr/>
        </p:nvSpPr>
        <p:spPr bwMode="auto">
          <a:xfrm flipV="1">
            <a:off x="3105150" y="1981200"/>
            <a:ext cx="5454650" cy="3733800"/>
          </a:xfrm>
          <a:prstGeom prst="line">
            <a:avLst/>
          </a:prstGeom>
          <a:noFill/>
          <a:ln w="57150">
            <a:solidFill>
              <a:srgbClr val="FF0000"/>
            </a:solidFill>
            <a:round/>
            <a:headEnd/>
            <a:tailEnd type="triangle" w="med" len="med"/>
          </a:ln>
        </p:spPr>
        <p:txBody>
          <a:bodyPr/>
          <a:lstStyle/>
          <a:p>
            <a:endParaRPr lang="en-US"/>
          </a:p>
        </p:txBody>
      </p:sp>
      <p:sp>
        <p:nvSpPr>
          <p:cNvPr id="57352" name="Text Box 10"/>
          <p:cNvSpPr txBox="1">
            <a:spLocks noChangeArrowheads="1"/>
          </p:cNvSpPr>
          <p:nvPr/>
        </p:nvSpPr>
        <p:spPr bwMode="auto">
          <a:xfrm>
            <a:off x="3246438" y="2057400"/>
            <a:ext cx="3560762" cy="1187450"/>
          </a:xfrm>
          <a:prstGeom prst="rect">
            <a:avLst/>
          </a:prstGeom>
          <a:noFill/>
          <a:ln w="9525">
            <a:noFill/>
            <a:miter lim="800000"/>
            <a:headEnd/>
            <a:tailEnd/>
          </a:ln>
        </p:spPr>
        <p:txBody>
          <a:bodyPr>
            <a:spAutoFit/>
          </a:bodyPr>
          <a:lstStyle/>
          <a:p>
            <a:pPr>
              <a:spcBef>
                <a:spcPct val="50000"/>
              </a:spcBef>
            </a:pPr>
            <a:r>
              <a:rPr lang="en-US" sz="2400"/>
              <a:t>Flexibility in planning does not translate to  flexibility in execution.</a:t>
            </a:r>
          </a:p>
        </p:txBody>
      </p:sp>
      <p:sp>
        <p:nvSpPr>
          <p:cNvPr id="57353" name="Text Box 11"/>
          <p:cNvSpPr txBox="1">
            <a:spLocks noChangeArrowheads="1"/>
          </p:cNvSpPr>
          <p:nvPr/>
        </p:nvSpPr>
        <p:spPr bwMode="auto">
          <a:xfrm>
            <a:off x="1771650" y="-17463"/>
            <a:ext cx="6172200" cy="1198563"/>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sz="3600" i="1"/>
              <a:t>As We Get Closer to LD…</a:t>
            </a:r>
          </a:p>
          <a:p>
            <a:pPr algn="ctr">
              <a:spcBef>
                <a:spcPct val="50000"/>
              </a:spcBef>
            </a:pPr>
            <a:r>
              <a:rPr lang="en-US" sz="2400" i="1"/>
              <a:t>“The Domino Effect”</a:t>
            </a:r>
          </a:p>
        </p:txBody>
      </p:sp>
      <p:sp>
        <p:nvSpPr>
          <p:cNvPr id="57354" name="Text Box 12"/>
          <p:cNvSpPr txBox="1">
            <a:spLocks noChangeArrowheads="1"/>
          </p:cNvSpPr>
          <p:nvPr/>
        </p:nvSpPr>
        <p:spPr bwMode="auto">
          <a:xfrm>
            <a:off x="704850" y="3028950"/>
            <a:ext cx="2947988" cy="1200150"/>
          </a:xfrm>
          <a:prstGeom prst="rect">
            <a:avLst/>
          </a:prstGeom>
          <a:noFill/>
          <a:ln w="9525">
            <a:noFill/>
            <a:miter lim="800000"/>
            <a:headEnd/>
            <a:tailEnd/>
          </a:ln>
        </p:spPr>
        <p:txBody>
          <a:bodyPr>
            <a:spAutoFit/>
          </a:bodyPr>
          <a:lstStyle/>
          <a:p>
            <a:pPr>
              <a:spcBef>
                <a:spcPct val="50000"/>
              </a:spcBef>
            </a:pPr>
            <a:r>
              <a:rPr lang="en-US" sz="1800" b="1" u="sng"/>
              <a:t>Risk  </a:t>
            </a:r>
          </a:p>
          <a:p>
            <a:pPr>
              <a:spcBef>
                <a:spcPct val="50000"/>
              </a:spcBef>
              <a:buFontTx/>
              <a:buChar char="•"/>
            </a:pPr>
            <a:r>
              <a:rPr lang="en-US" sz="1800" b="1"/>
              <a:t> To Self</a:t>
            </a:r>
          </a:p>
          <a:p>
            <a:pPr>
              <a:spcBef>
                <a:spcPct val="50000"/>
              </a:spcBef>
              <a:buFontTx/>
              <a:buChar char="•"/>
            </a:pPr>
            <a:r>
              <a:rPr lang="en-US" sz="1800" b="1"/>
              <a:t> To Synchronization</a:t>
            </a:r>
          </a:p>
        </p:txBody>
      </p:sp>
      <p:sp>
        <p:nvSpPr>
          <p:cNvPr id="57355" name="Slide Number Placeholder 12"/>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7431C732-87AD-4A01-AE1E-4BEEA6417F72}" type="slidenum">
              <a:rPr lang="en-US" sz="1600"/>
              <a:pPr/>
              <a:t>56</a:t>
            </a:fld>
            <a:endParaRPr lang="en-US" sz="160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2"/>
          <p:cNvGrpSpPr>
            <a:grpSpLocks/>
          </p:cNvGrpSpPr>
          <p:nvPr/>
        </p:nvGrpSpPr>
        <p:grpSpPr bwMode="auto">
          <a:xfrm>
            <a:off x="3182938" y="1981200"/>
            <a:ext cx="5757862" cy="3733800"/>
            <a:chOff x="768" y="912"/>
            <a:chExt cx="3648" cy="2352"/>
          </a:xfrm>
        </p:grpSpPr>
        <p:sp>
          <p:nvSpPr>
            <p:cNvPr id="58380" name="Line 3"/>
            <p:cNvSpPr>
              <a:spLocks noChangeShapeType="1"/>
            </p:cNvSpPr>
            <p:nvPr/>
          </p:nvSpPr>
          <p:spPr bwMode="auto">
            <a:xfrm>
              <a:off x="768" y="912"/>
              <a:ext cx="0" cy="2352"/>
            </a:xfrm>
            <a:prstGeom prst="line">
              <a:avLst/>
            </a:prstGeom>
            <a:noFill/>
            <a:ln w="38100">
              <a:solidFill>
                <a:schemeClr val="tx1"/>
              </a:solidFill>
              <a:round/>
              <a:headEnd/>
              <a:tailEnd/>
            </a:ln>
          </p:spPr>
          <p:txBody>
            <a:bodyPr/>
            <a:lstStyle/>
            <a:p>
              <a:endParaRPr lang="en-US"/>
            </a:p>
          </p:txBody>
        </p:sp>
        <p:sp>
          <p:nvSpPr>
            <p:cNvPr id="58381" name="Line 4"/>
            <p:cNvSpPr>
              <a:spLocks noChangeShapeType="1"/>
            </p:cNvSpPr>
            <p:nvPr/>
          </p:nvSpPr>
          <p:spPr bwMode="auto">
            <a:xfrm>
              <a:off x="768" y="3264"/>
              <a:ext cx="3648" cy="0"/>
            </a:xfrm>
            <a:prstGeom prst="line">
              <a:avLst/>
            </a:prstGeom>
            <a:noFill/>
            <a:ln w="38100">
              <a:solidFill>
                <a:schemeClr val="tx1"/>
              </a:solidFill>
              <a:round/>
              <a:headEnd/>
              <a:tailEnd/>
            </a:ln>
          </p:spPr>
          <p:txBody>
            <a:bodyPr/>
            <a:lstStyle/>
            <a:p>
              <a:endParaRPr lang="en-US"/>
            </a:p>
          </p:txBody>
        </p:sp>
      </p:grpSp>
      <p:sp>
        <p:nvSpPr>
          <p:cNvPr id="58371" name="Text Box 5"/>
          <p:cNvSpPr txBox="1">
            <a:spLocks noChangeArrowheads="1"/>
          </p:cNvSpPr>
          <p:nvPr/>
        </p:nvSpPr>
        <p:spPr bwMode="auto">
          <a:xfrm>
            <a:off x="3887788" y="5861050"/>
            <a:ext cx="4773612" cy="366713"/>
          </a:xfrm>
          <a:prstGeom prst="rect">
            <a:avLst/>
          </a:prstGeom>
          <a:noFill/>
          <a:ln w="9525">
            <a:noFill/>
            <a:miter lim="800000"/>
            <a:headEnd/>
            <a:tailEnd/>
          </a:ln>
        </p:spPr>
        <p:txBody>
          <a:bodyPr>
            <a:spAutoFit/>
          </a:bodyPr>
          <a:lstStyle/>
          <a:p>
            <a:pPr>
              <a:spcBef>
                <a:spcPct val="50000"/>
              </a:spcBef>
            </a:pPr>
            <a:r>
              <a:rPr lang="en-US" sz="1800" b="1"/>
              <a:t>Changes to the Plan</a:t>
            </a:r>
          </a:p>
        </p:txBody>
      </p:sp>
      <p:sp>
        <p:nvSpPr>
          <p:cNvPr id="58372" name="Line 6"/>
          <p:cNvSpPr>
            <a:spLocks noChangeShapeType="1"/>
          </p:cNvSpPr>
          <p:nvPr/>
        </p:nvSpPr>
        <p:spPr bwMode="auto">
          <a:xfrm>
            <a:off x="7264400" y="1879600"/>
            <a:ext cx="1588" cy="3848100"/>
          </a:xfrm>
          <a:prstGeom prst="line">
            <a:avLst/>
          </a:prstGeom>
          <a:noFill/>
          <a:ln w="38100">
            <a:solidFill>
              <a:schemeClr val="accent2"/>
            </a:solidFill>
            <a:round/>
            <a:headEnd/>
            <a:tailEnd/>
          </a:ln>
        </p:spPr>
        <p:txBody>
          <a:bodyPr/>
          <a:lstStyle/>
          <a:p>
            <a:endParaRPr lang="en-US"/>
          </a:p>
        </p:txBody>
      </p:sp>
      <p:sp>
        <p:nvSpPr>
          <p:cNvPr id="58373" name="Text Box 7"/>
          <p:cNvSpPr txBox="1">
            <a:spLocks noChangeArrowheads="1"/>
          </p:cNvSpPr>
          <p:nvPr/>
        </p:nvSpPr>
        <p:spPr bwMode="auto">
          <a:xfrm>
            <a:off x="6989763" y="5664200"/>
            <a:ext cx="909637" cy="457200"/>
          </a:xfrm>
          <a:prstGeom prst="rect">
            <a:avLst/>
          </a:prstGeom>
          <a:noFill/>
          <a:ln w="9525">
            <a:noFill/>
            <a:miter lim="800000"/>
            <a:headEnd/>
            <a:tailEnd/>
          </a:ln>
        </p:spPr>
        <p:txBody>
          <a:bodyPr>
            <a:spAutoFit/>
          </a:bodyPr>
          <a:lstStyle/>
          <a:p>
            <a:pPr>
              <a:spcBef>
                <a:spcPct val="50000"/>
              </a:spcBef>
            </a:pPr>
            <a:r>
              <a:rPr lang="en-US" sz="2400"/>
              <a:t>LD</a:t>
            </a:r>
          </a:p>
        </p:txBody>
      </p:sp>
      <p:sp>
        <p:nvSpPr>
          <p:cNvPr id="58374" name="Text Box 8"/>
          <p:cNvSpPr txBox="1">
            <a:spLocks noChangeArrowheads="1"/>
          </p:cNvSpPr>
          <p:nvPr/>
        </p:nvSpPr>
        <p:spPr bwMode="auto">
          <a:xfrm>
            <a:off x="6488113" y="4003675"/>
            <a:ext cx="258762" cy="457200"/>
          </a:xfrm>
          <a:prstGeom prst="rect">
            <a:avLst/>
          </a:prstGeom>
          <a:noFill/>
          <a:ln w="9525">
            <a:noFill/>
            <a:miter lim="800000"/>
            <a:headEnd/>
            <a:tailEnd/>
          </a:ln>
        </p:spPr>
        <p:txBody>
          <a:bodyPr wrap="none">
            <a:spAutoFit/>
          </a:bodyPr>
          <a:lstStyle/>
          <a:p>
            <a:r>
              <a:rPr lang="en-US" sz="2400">
                <a:latin typeface="Times New Roman" pitchFamily="18" charset="0"/>
              </a:rPr>
              <a:t> </a:t>
            </a:r>
          </a:p>
        </p:txBody>
      </p:sp>
      <p:sp>
        <p:nvSpPr>
          <p:cNvPr id="56327" name="Line 9"/>
          <p:cNvSpPr>
            <a:spLocks noChangeShapeType="1"/>
          </p:cNvSpPr>
          <p:nvPr/>
        </p:nvSpPr>
        <p:spPr bwMode="auto">
          <a:xfrm flipV="1">
            <a:off x="6837363" y="1746250"/>
            <a:ext cx="650875" cy="3948113"/>
          </a:xfrm>
          <a:prstGeom prst="line">
            <a:avLst/>
          </a:prstGeom>
          <a:noFill/>
          <a:ln w="57150">
            <a:solidFill>
              <a:srgbClr val="FF0000"/>
            </a:solidFill>
            <a:round/>
            <a:headEnd/>
            <a:tailEnd type="triangle" w="med" len="med"/>
          </a:ln>
        </p:spPr>
        <p:txBody>
          <a:bodyPr/>
          <a:lstStyle/>
          <a:p>
            <a:endParaRPr lang="en-US"/>
          </a:p>
        </p:txBody>
      </p:sp>
      <p:sp>
        <p:nvSpPr>
          <p:cNvPr id="58376" name="Text Box 11"/>
          <p:cNvSpPr txBox="1">
            <a:spLocks noChangeArrowheads="1"/>
          </p:cNvSpPr>
          <p:nvPr/>
        </p:nvSpPr>
        <p:spPr bwMode="auto">
          <a:xfrm>
            <a:off x="1809750" y="1588"/>
            <a:ext cx="6172200" cy="646112"/>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sz="3600"/>
              <a:t>The “911” Call</a:t>
            </a:r>
          </a:p>
        </p:txBody>
      </p:sp>
      <p:sp>
        <p:nvSpPr>
          <p:cNvPr id="58377" name="Text Box 12"/>
          <p:cNvSpPr txBox="1">
            <a:spLocks noChangeArrowheads="1"/>
          </p:cNvSpPr>
          <p:nvPr/>
        </p:nvSpPr>
        <p:spPr bwMode="auto">
          <a:xfrm>
            <a:off x="647700" y="3028950"/>
            <a:ext cx="2947988" cy="1200150"/>
          </a:xfrm>
          <a:prstGeom prst="rect">
            <a:avLst/>
          </a:prstGeom>
          <a:noFill/>
          <a:ln w="9525">
            <a:noFill/>
            <a:miter lim="800000"/>
            <a:headEnd/>
            <a:tailEnd/>
          </a:ln>
        </p:spPr>
        <p:txBody>
          <a:bodyPr>
            <a:spAutoFit/>
          </a:bodyPr>
          <a:lstStyle/>
          <a:p>
            <a:pPr>
              <a:spcBef>
                <a:spcPct val="50000"/>
              </a:spcBef>
            </a:pPr>
            <a:r>
              <a:rPr lang="en-US" sz="1800" b="1" u="sng"/>
              <a:t>Risk  </a:t>
            </a:r>
          </a:p>
          <a:p>
            <a:pPr>
              <a:spcBef>
                <a:spcPct val="50000"/>
              </a:spcBef>
              <a:buFontTx/>
              <a:buChar char="•"/>
            </a:pPr>
            <a:r>
              <a:rPr lang="en-US" sz="1800" b="1"/>
              <a:t> To Self</a:t>
            </a:r>
          </a:p>
          <a:p>
            <a:pPr>
              <a:spcBef>
                <a:spcPct val="50000"/>
              </a:spcBef>
              <a:buFontTx/>
              <a:buChar char="•"/>
            </a:pPr>
            <a:r>
              <a:rPr lang="en-US" sz="1800" b="1"/>
              <a:t> To Synchronization</a:t>
            </a:r>
          </a:p>
        </p:txBody>
      </p:sp>
      <p:sp>
        <p:nvSpPr>
          <p:cNvPr id="13" name="Rounded Rectangular Callout 12"/>
          <p:cNvSpPr/>
          <p:nvPr/>
        </p:nvSpPr>
        <p:spPr>
          <a:xfrm>
            <a:off x="3706813" y="1550988"/>
            <a:ext cx="1993900" cy="1427162"/>
          </a:xfrm>
          <a:prstGeom prst="wedgeRoundRectCallout">
            <a:avLst>
              <a:gd name="adj1" fmla="val -23611"/>
              <a:gd name="adj2" fmla="val -87986"/>
              <a:gd name="adj3" fmla="val 16667"/>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700"/>
              </a:lnSpc>
              <a:defRPr/>
            </a:pPr>
            <a:r>
              <a:rPr lang="en-US" sz="2400" b="1" dirty="0"/>
              <a:t>Oh, crap!  Where’d that come from?</a:t>
            </a:r>
          </a:p>
        </p:txBody>
      </p:sp>
      <p:sp>
        <p:nvSpPr>
          <p:cNvPr id="58379" name="Slide Number Placeholder 13"/>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D6242199-53B7-4E8E-AC2D-77AD9300EBEF}" type="slidenum">
              <a:rPr lang="en-US" sz="1600"/>
              <a:pPr/>
              <a:t>57</a:t>
            </a:fld>
            <a:endParaRPr lang="en-US" sz="16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8" presetClass="entr" presetSubtype="12" fill="hold" grpId="0" nodeType="afterEffect">
                                  <p:stCondLst>
                                    <p:cond delay="1500"/>
                                  </p:stCondLst>
                                  <p:childTnLst>
                                    <p:set>
                                      <p:cBhvr>
                                        <p:cTn id="9" dur="1" fill="hold">
                                          <p:stCondLst>
                                            <p:cond delay="0"/>
                                          </p:stCondLst>
                                        </p:cTn>
                                        <p:tgtEl>
                                          <p:spTgt spid="56327"/>
                                        </p:tgtEl>
                                        <p:attrNameLst>
                                          <p:attrName>style.visibility</p:attrName>
                                        </p:attrNameLst>
                                      </p:cBhvr>
                                      <p:to>
                                        <p:strVal val="visible"/>
                                      </p:to>
                                    </p:set>
                                    <p:animEffect transition="in" filter="strips(downLeft)">
                                      <p:cBhvr>
                                        <p:cTn id="10" dur="500"/>
                                        <p:tgtEl>
                                          <p:spTgt spid="56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animBg="1"/>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a:hlinkClick r:id="rId2" action="ppaction://hlinkpres?slideindex=1&amp;slidetitle="/>
          </p:cNvPr>
          <p:cNvPicPr>
            <a:picLocks noChangeAspect="1" noChangeArrowheads="1"/>
          </p:cNvPicPr>
          <p:nvPr/>
        </p:nvPicPr>
        <p:blipFill>
          <a:blip r:embed="rId3" cstate="print"/>
          <a:srcRect l="16312" t="35606" r="24174" b="6250"/>
          <a:stretch>
            <a:fillRect/>
          </a:stretch>
        </p:blipFill>
        <p:spPr bwMode="auto">
          <a:xfrm>
            <a:off x="0" y="0"/>
            <a:ext cx="9144000" cy="6870700"/>
          </a:xfrm>
          <a:prstGeom prst="rect">
            <a:avLst/>
          </a:prstGeom>
          <a:noFill/>
          <a:ln w="9525">
            <a:noFill/>
            <a:miter lim="800000"/>
            <a:headEnd/>
            <a:tailEnd/>
          </a:ln>
        </p:spPr>
      </p:pic>
      <p:sp>
        <p:nvSpPr>
          <p:cNvPr id="4" name="Title 3"/>
          <p:cNvSpPr>
            <a:spLocks noGrp="1"/>
          </p:cNvSpPr>
          <p:nvPr>
            <p:ph type="title"/>
          </p:nvPr>
        </p:nvSpPr>
        <p:spPr>
          <a:xfrm>
            <a:off x="2106613" y="6350"/>
            <a:ext cx="5070475" cy="1900238"/>
          </a:xfrm>
          <a:solidFill>
            <a:schemeClr val="bg1">
              <a:lumMod val="95000"/>
              <a:alpha val="75000"/>
            </a:schemeClr>
          </a:solidFill>
        </p:spPr>
        <p:txBody>
          <a:bodyPr/>
          <a:lstStyle/>
          <a:p>
            <a:pPr eaLnBrk="1" hangingPunct="1">
              <a:defRPr/>
            </a:pPr>
            <a:r>
              <a:rPr lang="en-US" dirty="0" smtClean="0"/>
              <a:t>Notional </a:t>
            </a:r>
            <a:br>
              <a:rPr lang="en-US" dirty="0" smtClean="0"/>
            </a:br>
            <a:r>
              <a:rPr lang="en-US" dirty="0" smtClean="0"/>
              <a:t>Interdiction Attack Scenario</a:t>
            </a:r>
            <a:endParaRPr lang="en-US" dirty="0"/>
          </a:p>
        </p:txBody>
      </p:sp>
      <p:sp>
        <p:nvSpPr>
          <p:cNvPr id="59396" name="Slide Number Placeholder 4"/>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FBEA3EE1-175D-4D1F-8139-4DF0253084C3}" type="slidenum">
              <a:rPr lang="en-US" sz="1600"/>
              <a:pPr/>
              <a:t>58</a:t>
            </a:fld>
            <a:endParaRPr lang="en-US" sz="160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766763" y="7938"/>
            <a:ext cx="8229600" cy="7921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Decide</a:t>
            </a:r>
          </a:p>
        </p:txBody>
      </p:sp>
      <p:sp>
        <p:nvSpPr>
          <p:cNvPr id="8195" name="Content Placeholder 2"/>
          <p:cNvSpPr>
            <a:spLocks noGrp="1"/>
          </p:cNvSpPr>
          <p:nvPr>
            <p:ph idx="1"/>
          </p:nvPr>
        </p:nvSpPr>
        <p:spPr bwMode="auto">
          <a:xfrm>
            <a:off x="661988" y="1395413"/>
            <a:ext cx="8482012" cy="3200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50000"/>
              </a:lnSpc>
            </a:pPr>
            <a:r>
              <a:rPr lang="en-US" sz="2800" smtClean="0">
                <a:solidFill>
                  <a:srgbClr val="0000FF"/>
                </a:solidFill>
              </a:rPr>
              <a:t>What targets must we acquire and attack?</a:t>
            </a:r>
          </a:p>
          <a:p>
            <a:pPr eaLnBrk="1" hangingPunct="1">
              <a:lnSpc>
                <a:spcPct val="150000"/>
              </a:lnSpc>
            </a:pPr>
            <a:r>
              <a:rPr lang="en-US" sz="2800" smtClean="0">
                <a:solidFill>
                  <a:srgbClr val="0000FF"/>
                </a:solidFill>
              </a:rPr>
              <a:t>In what priority should we attack the targets?</a:t>
            </a:r>
          </a:p>
          <a:p>
            <a:pPr eaLnBrk="1" hangingPunct="1">
              <a:lnSpc>
                <a:spcPct val="150000"/>
              </a:lnSpc>
            </a:pPr>
            <a:r>
              <a:rPr lang="en-US" sz="2800" smtClean="0">
                <a:solidFill>
                  <a:srgbClr val="0000FF"/>
                </a:solidFill>
              </a:rPr>
              <a:t>When and where are we likely to find the targets?</a:t>
            </a:r>
          </a:p>
          <a:p>
            <a:pPr eaLnBrk="1" hangingPunct="1">
              <a:lnSpc>
                <a:spcPct val="150000"/>
              </a:lnSpc>
              <a:buFontTx/>
              <a:buNone/>
            </a:pPr>
            <a:endParaRPr lang="en-US" sz="2800" smtClean="0"/>
          </a:p>
          <a:p>
            <a:pPr eaLnBrk="1" hangingPunct="1">
              <a:lnSpc>
                <a:spcPct val="150000"/>
              </a:lnSpc>
            </a:pPr>
            <a:endParaRPr lang="en-US" sz="2800" smtClean="0"/>
          </a:p>
        </p:txBody>
      </p:sp>
      <p:sp>
        <p:nvSpPr>
          <p:cNvPr id="8196" name="Slide Number Placeholder 3"/>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C32C5691-EFFE-4DE6-9110-CC671782BDD5}" type="slidenum">
              <a:rPr lang="en-US" sz="1600"/>
              <a:pPr/>
              <a:t>6</a:t>
            </a:fld>
            <a:endParaRPr lang="en-US" sz="16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773113" y="9525"/>
            <a:ext cx="8229600"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Detect</a:t>
            </a:r>
          </a:p>
        </p:txBody>
      </p:sp>
      <p:sp>
        <p:nvSpPr>
          <p:cNvPr id="9219" name="Content Placeholder 2"/>
          <p:cNvSpPr>
            <a:spLocks noGrp="1"/>
          </p:cNvSpPr>
          <p:nvPr>
            <p:ph idx="1"/>
          </p:nvPr>
        </p:nvSpPr>
        <p:spPr bwMode="auto">
          <a:xfrm>
            <a:off x="693738" y="762000"/>
            <a:ext cx="8229600" cy="4314825"/>
          </a:xfrm>
          <a:noFill/>
          <a:ln>
            <a:miter lim="800000"/>
            <a:headEnd/>
            <a:tailEnd/>
          </a:ln>
        </p:spPr>
        <p:txBody>
          <a:bodyPr vert="horz" wrap="square" lIns="91440" tIns="45720" rIns="91440" bIns="45720" numCol="1" anchor="t" anchorCtr="0" compatLnSpc="1">
            <a:prstTxWarp prst="textNoShape">
              <a:avLst/>
            </a:prstTxWarp>
          </a:bodyPr>
          <a:lstStyle/>
          <a:p>
            <a:pPr marL="0" eaLnBrk="1" hangingPunct="1">
              <a:spcBef>
                <a:spcPct val="0"/>
              </a:spcBef>
              <a:buFontTx/>
              <a:buNone/>
            </a:pPr>
            <a:r>
              <a:rPr lang="en-US" smtClean="0"/>
              <a:t>The detect process finds the HPTs to attack for each phase of an operation. Target acquisition assets and agencies execute the</a:t>
            </a:r>
            <a:r>
              <a:rPr lang="en-US" smtClean="0">
                <a:solidFill>
                  <a:srgbClr val="0000FF"/>
                </a:solidFill>
              </a:rPr>
              <a:t> intelligence collection plan </a:t>
            </a:r>
            <a:r>
              <a:rPr lang="en-US" smtClean="0"/>
              <a:t>and focus on specific areas of interest.</a:t>
            </a:r>
          </a:p>
          <a:p>
            <a:pPr marL="0" eaLnBrk="1" hangingPunct="1">
              <a:spcBef>
                <a:spcPct val="0"/>
              </a:spcBef>
              <a:buFontTx/>
              <a:buNone/>
            </a:pPr>
            <a:r>
              <a:rPr lang="en-US" smtClean="0"/>
              <a:t> </a:t>
            </a:r>
          </a:p>
          <a:p>
            <a:pPr marL="0" lvl="1" eaLnBrk="1" hangingPunct="1">
              <a:spcBef>
                <a:spcPct val="0"/>
              </a:spcBef>
            </a:pPr>
            <a:r>
              <a:rPr lang="en-US" b="1" smtClean="0">
                <a:solidFill>
                  <a:srgbClr val="0000FF"/>
                </a:solidFill>
              </a:rPr>
              <a:t>Where are the targets?</a:t>
            </a:r>
            <a:endParaRPr lang="en-US" sz="1600" b="1" smtClean="0">
              <a:solidFill>
                <a:srgbClr val="0000FF"/>
              </a:solidFill>
            </a:endParaRPr>
          </a:p>
          <a:p>
            <a:pPr marL="0" lvl="1" eaLnBrk="1" hangingPunct="1">
              <a:spcBef>
                <a:spcPct val="0"/>
              </a:spcBef>
            </a:pPr>
            <a:r>
              <a:rPr lang="en-US" b="1" smtClean="0">
                <a:solidFill>
                  <a:srgbClr val="0000FF"/>
                </a:solidFill>
              </a:rPr>
              <a:t>Who or what can locate the targets?</a:t>
            </a:r>
            <a:endParaRPr lang="en-US" sz="1600" b="1" smtClean="0">
              <a:solidFill>
                <a:srgbClr val="0000FF"/>
              </a:solidFill>
            </a:endParaRPr>
          </a:p>
          <a:p>
            <a:pPr marL="0" lvl="1" eaLnBrk="1" hangingPunct="1">
              <a:spcBef>
                <a:spcPct val="0"/>
              </a:spcBef>
            </a:pPr>
            <a:r>
              <a:rPr lang="en-US" b="1" smtClean="0">
                <a:solidFill>
                  <a:srgbClr val="0000FF"/>
                </a:solidFill>
              </a:rPr>
              <a:t>What target location accuracy is required to attack the target?</a:t>
            </a:r>
            <a:endParaRPr lang="en-US" sz="1600" b="1" smtClean="0">
              <a:solidFill>
                <a:srgbClr val="0000FF"/>
              </a:solidFill>
            </a:endParaRPr>
          </a:p>
          <a:p>
            <a:pPr marL="0" lvl="1" eaLnBrk="1" hangingPunct="1">
              <a:spcBef>
                <a:spcPct val="0"/>
              </a:spcBef>
            </a:pPr>
            <a:r>
              <a:rPr lang="en-US" b="1" smtClean="0">
                <a:solidFill>
                  <a:srgbClr val="0000FF"/>
                </a:solidFill>
              </a:rPr>
              <a:t>How long will the target remain in its location once acquired?</a:t>
            </a:r>
            <a:endParaRPr lang="en-US" sz="1600" b="1" smtClean="0">
              <a:solidFill>
                <a:srgbClr val="0000FF"/>
              </a:solidFill>
            </a:endParaRPr>
          </a:p>
          <a:p>
            <a:pPr marL="0" lvl="1" eaLnBrk="1" hangingPunct="1">
              <a:spcBef>
                <a:spcPct val="0"/>
              </a:spcBef>
            </a:pPr>
            <a:r>
              <a:rPr lang="en-US" b="1" smtClean="0">
                <a:solidFill>
                  <a:srgbClr val="0000FF"/>
                </a:solidFill>
              </a:rPr>
              <a:t>If the HPT is mobile, how do we track it?</a:t>
            </a:r>
            <a:endParaRPr lang="en-US" sz="1600" b="1" smtClean="0">
              <a:solidFill>
                <a:srgbClr val="0000FF"/>
              </a:solidFill>
            </a:endParaRPr>
          </a:p>
        </p:txBody>
      </p:sp>
      <p:sp>
        <p:nvSpPr>
          <p:cNvPr id="9220" name="TextBox 3"/>
          <p:cNvSpPr txBox="1">
            <a:spLocks noChangeArrowheads="1"/>
          </p:cNvSpPr>
          <p:nvPr/>
        </p:nvSpPr>
        <p:spPr bwMode="auto">
          <a:xfrm>
            <a:off x="6934200" y="6365875"/>
            <a:ext cx="1676400" cy="276225"/>
          </a:xfrm>
          <a:prstGeom prst="rect">
            <a:avLst/>
          </a:prstGeom>
          <a:noFill/>
          <a:ln w="9525">
            <a:noFill/>
            <a:miter lim="800000"/>
            <a:headEnd/>
            <a:tailEnd/>
          </a:ln>
        </p:spPr>
        <p:txBody>
          <a:bodyPr>
            <a:spAutoFit/>
          </a:bodyPr>
          <a:lstStyle/>
          <a:p>
            <a:r>
              <a:rPr lang="en-US" sz="1200" b="1">
                <a:latin typeface="Calibri" pitchFamily="34" charset="0"/>
              </a:rPr>
              <a:t>FM 3-04.126, pg 2-24</a:t>
            </a:r>
            <a:endParaRPr lang="en-US" sz="1200">
              <a:latin typeface="Calibri" pitchFamily="34" charset="0"/>
            </a:endParaRPr>
          </a:p>
        </p:txBody>
      </p:sp>
      <p:sp>
        <p:nvSpPr>
          <p:cNvPr id="9221" name="TextBox 4"/>
          <p:cNvSpPr txBox="1">
            <a:spLocks noChangeArrowheads="1"/>
          </p:cNvSpPr>
          <p:nvPr/>
        </p:nvSpPr>
        <p:spPr bwMode="auto">
          <a:xfrm>
            <a:off x="7223125" y="4356100"/>
            <a:ext cx="1524000" cy="923925"/>
          </a:xfrm>
          <a:prstGeom prst="rect">
            <a:avLst/>
          </a:prstGeom>
          <a:solidFill>
            <a:srgbClr val="FFFF00"/>
          </a:solidFill>
          <a:ln w="28575">
            <a:solidFill>
              <a:schemeClr val="tx1"/>
            </a:solidFill>
            <a:miter lim="800000"/>
            <a:headEnd/>
            <a:tailEnd/>
          </a:ln>
        </p:spPr>
        <p:txBody>
          <a:bodyPr>
            <a:spAutoFit/>
          </a:bodyPr>
          <a:lstStyle/>
          <a:p>
            <a:pPr algn="ctr"/>
            <a:r>
              <a:rPr lang="en-US" sz="1800" b="1"/>
              <a:t>Develop Plan to Answer PIR</a:t>
            </a:r>
          </a:p>
        </p:txBody>
      </p:sp>
      <p:sp>
        <p:nvSpPr>
          <p:cNvPr id="9222" name="Slide Number Placeholder 5"/>
          <p:cNvSpPr>
            <a:spLocks noGrp="1"/>
          </p:cNvSpPr>
          <p:nvPr>
            <p:ph type="sldNum" sz="quarter" idx="4294967295"/>
          </p:nvPr>
        </p:nvSpPr>
        <p:spPr bwMode="auto">
          <a:xfrm>
            <a:off x="0" y="6397625"/>
            <a:ext cx="420688" cy="365125"/>
          </a:xfrm>
          <a:prstGeom prst="rect">
            <a:avLst/>
          </a:prstGeom>
          <a:noFill/>
          <a:ln>
            <a:miter lim="800000"/>
            <a:headEnd/>
            <a:tailEnd/>
          </a:ln>
        </p:spPr>
        <p:txBody>
          <a:bodyPr/>
          <a:lstStyle/>
          <a:p>
            <a:fld id="{4DE71CB9-BE3A-4E61-AC57-2584D32F9F11}" type="slidenum">
              <a:rPr lang="en-US" sz="1600"/>
              <a:pPr/>
              <a:t>7</a:t>
            </a:fld>
            <a:endParaRPr lang="en-US" sz="16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760413" y="9525"/>
            <a:ext cx="8229600" cy="7921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Deliver</a:t>
            </a:r>
          </a:p>
        </p:txBody>
      </p:sp>
      <p:sp>
        <p:nvSpPr>
          <p:cNvPr id="10243" name="Content Placeholder 2"/>
          <p:cNvSpPr>
            <a:spLocks noGrp="1"/>
          </p:cNvSpPr>
          <p:nvPr>
            <p:ph idx="1"/>
          </p:nvPr>
        </p:nvSpPr>
        <p:spPr bwMode="auto">
          <a:xfrm>
            <a:off x="682625" y="914400"/>
            <a:ext cx="8382000" cy="5638800"/>
          </a:xfrm>
          <a:noFill/>
          <a:ln>
            <a:miter lim="800000"/>
            <a:headEnd/>
            <a:tailEnd/>
          </a:ln>
        </p:spPr>
        <p:txBody>
          <a:bodyPr vert="horz" wrap="square" lIns="91440" tIns="45720" rIns="91440" bIns="45720" numCol="1" anchor="t" anchorCtr="0" compatLnSpc="1">
            <a:prstTxWarp prst="textNoShape">
              <a:avLst/>
            </a:prstTxWarp>
          </a:bodyPr>
          <a:lstStyle/>
          <a:p>
            <a:pPr marL="0" eaLnBrk="1" hangingPunct="1">
              <a:spcBef>
                <a:spcPct val="0"/>
              </a:spcBef>
              <a:buFontTx/>
              <a:buNone/>
            </a:pPr>
            <a:r>
              <a:rPr lang="en-US" smtClean="0"/>
              <a:t>Both tactical and technical decisions affect selection of the attack system and the unit to conduct the attack. The decisions are reflected in the staff’s earlier development of the attack guidance matrix, schemes of maneuver, and FS plans for planned targets.</a:t>
            </a:r>
          </a:p>
          <a:p>
            <a:pPr marL="0" lvl="1" eaLnBrk="1" hangingPunct="1">
              <a:lnSpc>
                <a:spcPct val="150000"/>
              </a:lnSpc>
              <a:spcBef>
                <a:spcPct val="0"/>
              </a:spcBef>
            </a:pPr>
            <a:r>
              <a:rPr lang="en-US" sz="2400" b="1" smtClean="0">
                <a:solidFill>
                  <a:srgbClr val="0000FF"/>
                </a:solidFill>
              </a:rPr>
              <a:t>When to attack the target?</a:t>
            </a:r>
          </a:p>
          <a:p>
            <a:pPr marL="0" lvl="1" eaLnBrk="1" hangingPunct="1">
              <a:lnSpc>
                <a:spcPct val="150000"/>
              </a:lnSpc>
              <a:spcBef>
                <a:spcPct val="0"/>
              </a:spcBef>
            </a:pPr>
            <a:r>
              <a:rPr lang="en-US" sz="2400" b="1" smtClean="0">
                <a:solidFill>
                  <a:srgbClr val="0000FF"/>
                </a:solidFill>
              </a:rPr>
              <a:t>What’s the desired effect?</a:t>
            </a:r>
          </a:p>
          <a:p>
            <a:pPr marL="0" lvl="1" eaLnBrk="1" hangingPunct="1">
              <a:lnSpc>
                <a:spcPct val="150000"/>
              </a:lnSpc>
              <a:spcBef>
                <a:spcPct val="0"/>
              </a:spcBef>
            </a:pPr>
            <a:r>
              <a:rPr lang="en-US" sz="2400" b="1" smtClean="0">
                <a:solidFill>
                  <a:srgbClr val="0000FF"/>
                </a:solidFill>
              </a:rPr>
              <a:t>What attack system (lethal, nonlethal) to use?</a:t>
            </a:r>
          </a:p>
          <a:p>
            <a:pPr marL="0" lvl="1" eaLnBrk="1" hangingPunct="1">
              <a:lnSpc>
                <a:spcPct val="150000"/>
              </a:lnSpc>
              <a:spcBef>
                <a:spcPct val="0"/>
              </a:spcBef>
            </a:pPr>
            <a:r>
              <a:rPr lang="en-US" sz="2400" b="1" smtClean="0">
                <a:solidFill>
                  <a:srgbClr val="0000FF"/>
                </a:solidFill>
              </a:rPr>
              <a:t>Which unit(s) will conduct the attack?</a:t>
            </a:r>
          </a:p>
          <a:p>
            <a:pPr marL="0" lvl="1" eaLnBrk="1" hangingPunct="1">
              <a:lnSpc>
                <a:spcPct val="150000"/>
              </a:lnSpc>
              <a:spcBef>
                <a:spcPct val="0"/>
              </a:spcBef>
            </a:pPr>
            <a:r>
              <a:rPr lang="en-US" sz="2400" b="1" smtClean="0">
                <a:solidFill>
                  <a:srgbClr val="0000FF"/>
                </a:solidFill>
              </a:rPr>
              <a:t>How to conduct the attack (number, type munitions)?</a:t>
            </a:r>
          </a:p>
          <a:p>
            <a:pPr marL="0" lvl="1" eaLnBrk="1" hangingPunct="1">
              <a:lnSpc>
                <a:spcPct val="150000"/>
              </a:lnSpc>
              <a:spcBef>
                <a:spcPct val="0"/>
              </a:spcBef>
            </a:pPr>
            <a:r>
              <a:rPr lang="en-US" sz="2400" b="1" smtClean="0">
                <a:solidFill>
                  <a:srgbClr val="0000FF"/>
                </a:solidFill>
              </a:rPr>
              <a:t>What’s the response time of the attacking unit?</a:t>
            </a:r>
          </a:p>
          <a:p>
            <a:pPr marL="0" eaLnBrk="1" hangingPunct="1">
              <a:spcBef>
                <a:spcPct val="0"/>
              </a:spcBef>
              <a:buFontTx/>
              <a:buNone/>
            </a:pPr>
            <a:endParaRPr lang="en-US" smtClean="0"/>
          </a:p>
        </p:txBody>
      </p:sp>
      <p:sp>
        <p:nvSpPr>
          <p:cNvPr id="10244" name="Slide Number Placeholder 3"/>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F990B8DC-BCD5-46F4-A49C-FEDCE931205B}" type="slidenum">
              <a:rPr lang="en-US" sz="1600"/>
              <a:pPr/>
              <a:t>8</a:t>
            </a:fld>
            <a:endParaRPr lang="en-US" sz="16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776288" y="12700"/>
            <a:ext cx="82296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Assess</a:t>
            </a:r>
          </a:p>
        </p:txBody>
      </p:sp>
      <p:sp>
        <p:nvSpPr>
          <p:cNvPr id="11267" name="Content Placeholder 2"/>
          <p:cNvSpPr>
            <a:spLocks noGrp="1"/>
          </p:cNvSpPr>
          <p:nvPr>
            <p:ph idx="1"/>
          </p:nvPr>
        </p:nvSpPr>
        <p:spPr bwMode="auto">
          <a:xfrm>
            <a:off x="793750" y="919163"/>
            <a:ext cx="8153400" cy="5638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ts val="5000"/>
              </a:lnSpc>
              <a:buFontTx/>
              <a:buNone/>
            </a:pPr>
            <a:r>
              <a:rPr lang="en-US" smtClean="0"/>
              <a:t>BDA – the timely and accurate estimate of damage</a:t>
            </a:r>
          </a:p>
          <a:p>
            <a:pPr lvl="1" eaLnBrk="1" hangingPunct="1">
              <a:lnSpc>
                <a:spcPts val="5000"/>
              </a:lnSpc>
            </a:pPr>
            <a:r>
              <a:rPr lang="en-US" sz="2400" b="1" smtClean="0">
                <a:solidFill>
                  <a:srgbClr val="0000FF"/>
                </a:solidFill>
              </a:rPr>
              <a:t>Did we achieve the desired effects on the target?</a:t>
            </a:r>
          </a:p>
          <a:p>
            <a:pPr lvl="1" eaLnBrk="1" hangingPunct="1">
              <a:lnSpc>
                <a:spcPts val="5000"/>
              </a:lnSpc>
            </a:pPr>
            <a:r>
              <a:rPr lang="en-US" sz="2400" b="1" smtClean="0">
                <a:solidFill>
                  <a:srgbClr val="0000FF"/>
                </a:solidFill>
              </a:rPr>
              <a:t>If not, what are the enemy’s combat effectiveness, capabilities, and intentions now?</a:t>
            </a:r>
          </a:p>
          <a:p>
            <a:pPr lvl="1" eaLnBrk="1" hangingPunct="1">
              <a:lnSpc>
                <a:spcPts val="5000"/>
              </a:lnSpc>
            </a:pPr>
            <a:r>
              <a:rPr lang="en-US" sz="2400" b="1" smtClean="0">
                <a:solidFill>
                  <a:srgbClr val="0000FF"/>
                </a:solidFill>
              </a:rPr>
              <a:t>Is a re-attack necessary?</a:t>
            </a:r>
          </a:p>
        </p:txBody>
      </p:sp>
      <p:sp>
        <p:nvSpPr>
          <p:cNvPr id="11268" name="Slide Number Placeholder 3"/>
          <p:cNvSpPr>
            <a:spLocks noGrp="1"/>
          </p:cNvSpPr>
          <p:nvPr>
            <p:ph type="sldNum" sz="quarter" idx="4294967295"/>
          </p:nvPr>
        </p:nvSpPr>
        <p:spPr bwMode="auto">
          <a:xfrm>
            <a:off x="0" y="6492875"/>
            <a:ext cx="420688" cy="365125"/>
          </a:xfrm>
          <a:prstGeom prst="rect">
            <a:avLst/>
          </a:prstGeom>
          <a:noFill/>
          <a:ln>
            <a:miter lim="800000"/>
            <a:headEnd/>
            <a:tailEnd/>
          </a:ln>
        </p:spPr>
        <p:txBody>
          <a:bodyPr/>
          <a:lstStyle/>
          <a:p>
            <a:fld id="{4E1BAD4C-8326-4E12-9211-DA06B5242739}" type="slidenum">
              <a:rPr lang="en-US" sz="1600"/>
              <a:pPr/>
              <a:t>9</a:t>
            </a:fld>
            <a:endParaRPr lang="en-US" sz="16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A9A825647E8E14FBC2B750CDD6F667F" ma:contentTypeVersion="0" ma:contentTypeDescription="Create a new document." ma:contentTypeScope="" ma:versionID="a5c01fb0f80c3d044719f67814767bdd">
  <xsd:schema xmlns:xsd="http://www.w3.org/2001/XMLSchema" xmlns:p="http://schemas.microsoft.com/office/2006/metadata/properties" targetNamespace="http://schemas.microsoft.com/office/2006/metadata/properties" ma:root="true" ma:fieldsID="d2b38e92e01493b6a9ea22f40540c5d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672CDED-CDD1-4720-805A-9C0C6C4DE3DE}">
  <ds:schemaRefs>
    <ds:schemaRef ds:uri="http://schemas.microsoft.com/sharepoint/v3/contenttype/forms"/>
  </ds:schemaRefs>
</ds:datastoreItem>
</file>

<file path=customXml/itemProps2.xml><?xml version="1.0" encoding="utf-8"?>
<ds:datastoreItem xmlns:ds="http://schemas.openxmlformats.org/officeDocument/2006/customXml" ds:itemID="{BDBF79EA-BE09-4318-A6A7-CEC3C201E5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C88831A-E327-4B0F-987C-372997FA76AE}">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741</TotalTime>
  <Words>6698</Words>
  <Application>Microsoft Office PowerPoint</Application>
  <PresentationFormat>On-screen Show (4:3)</PresentationFormat>
  <Paragraphs>610</Paragraphs>
  <Slides>58</Slides>
  <Notes>22</Notes>
  <HiddenSlides>29</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58</vt:i4>
      </vt:variant>
    </vt:vector>
  </HeadingPairs>
  <TitlesOfParts>
    <vt:vector size="61" baseType="lpstr">
      <vt:lpstr>Default Design</vt:lpstr>
      <vt:lpstr>Document</vt:lpstr>
      <vt:lpstr>CorelDRAW</vt:lpstr>
      <vt:lpstr>INTERDICTION ATTACK (formerly Deep Attack, Mobile Strike)</vt:lpstr>
      <vt:lpstr>Definition</vt:lpstr>
      <vt:lpstr>Description</vt:lpstr>
      <vt:lpstr>Decide, Detect, Deliver, Assess</vt:lpstr>
      <vt:lpstr>Decide</vt:lpstr>
      <vt:lpstr>Decide</vt:lpstr>
      <vt:lpstr>Detect</vt:lpstr>
      <vt:lpstr>Deliver</vt:lpstr>
      <vt:lpstr>Assess</vt:lpstr>
      <vt:lpstr>Translation to MDMP</vt:lpstr>
      <vt:lpstr>MDMP and Targeting Process</vt:lpstr>
      <vt:lpstr>Mission Analysis</vt:lpstr>
      <vt:lpstr>Commander’s Guidance</vt:lpstr>
      <vt:lpstr>MDMP and Targeting Process</vt:lpstr>
      <vt:lpstr>Course of Action Development</vt:lpstr>
      <vt:lpstr>MDMP and Targeting Process</vt:lpstr>
      <vt:lpstr>Targeting Output</vt:lpstr>
      <vt:lpstr>COA Analysis</vt:lpstr>
      <vt:lpstr>MDMP and Targeting Process</vt:lpstr>
      <vt:lpstr>The Targeting Process During Execution</vt:lpstr>
      <vt:lpstr>Synchronization and Targeting  </vt:lpstr>
      <vt:lpstr>Targeting Meeting</vt:lpstr>
      <vt:lpstr>Sample Targeting Meeting Agenda</vt:lpstr>
      <vt:lpstr>Slide 24</vt:lpstr>
      <vt:lpstr>Target Synch Matrix</vt:lpstr>
      <vt:lpstr>Another Sample Target Synch Matrix</vt:lpstr>
      <vt:lpstr>Sample Target Synch Matrix</vt:lpstr>
      <vt:lpstr>HPTL</vt:lpstr>
      <vt:lpstr>Attack Guidance Matrix</vt:lpstr>
      <vt:lpstr>Attack Guidance</vt:lpstr>
      <vt:lpstr>Effects</vt:lpstr>
      <vt:lpstr>TSS</vt:lpstr>
      <vt:lpstr>Target Location Error</vt:lpstr>
      <vt:lpstr>Slide 34</vt:lpstr>
      <vt:lpstr>Slide 35</vt:lpstr>
      <vt:lpstr>Combat Service Support “The Cost of Doing Business”</vt:lpstr>
      <vt:lpstr>Slide 37</vt:lpstr>
      <vt:lpstr>Lessons Learned: Planning Considerations by WFF</vt:lpstr>
      <vt:lpstr>Intelligence</vt:lpstr>
      <vt:lpstr>Movement and Maneuver</vt:lpstr>
      <vt:lpstr>Army Aviation</vt:lpstr>
      <vt:lpstr>Engagement Area vs. Zone of ATK</vt:lpstr>
      <vt:lpstr>Attack Employment Methods</vt:lpstr>
      <vt:lpstr>Target Location Error (TLE)</vt:lpstr>
      <vt:lpstr>Dwell time</vt:lpstr>
      <vt:lpstr>Personnel Recovery</vt:lpstr>
      <vt:lpstr>Synchronize and Deconflict Fires</vt:lpstr>
      <vt:lpstr>Airspace Command and Control</vt:lpstr>
      <vt:lpstr>JOINT AIR ATTACK TEAM</vt:lpstr>
      <vt:lpstr>Fire Support</vt:lpstr>
      <vt:lpstr>Mobility/Countermobility/Survivability</vt:lpstr>
      <vt:lpstr>Command and Control</vt:lpstr>
      <vt:lpstr>Slide 53</vt:lpstr>
      <vt:lpstr>Slide 54</vt:lpstr>
      <vt:lpstr>Time Required</vt:lpstr>
      <vt:lpstr>Slide 56</vt:lpstr>
      <vt:lpstr>Slide 57</vt:lpstr>
      <vt:lpstr>Notional  Interdiction Attack Scenario</vt:lpstr>
    </vt:vector>
  </TitlesOfParts>
  <Manager>Brian Leakey</Manager>
  <Company>DTAC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Interdiction Attack scenario</dc:title>
  <dc:subject>O300</dc:subject>
  <dc:creator>Mr. Rick Chandler</dc:creator>
  <cp:lastModifiedBy>Curtis.McMahan</cp:lastModifiedBy>
  <cp:revision>50</cp:revision>
  <dcterms:created xsi:type="dcterms:W3CDTF">2005-11-10T07:04:05Z</dcterms:created>
  <dcterms:modified xsi:type="dcterms:W3CDTF">2013-03-11T15:12:13Z</dcterms:modified>
</cp:coreProperties>
</file>