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8" r:id="rId5"/>
    <p:sldId id="269" r:id="rId6"/>
    <p:sldId id="299" r:id="rId7"/>
    <p:sldId id="300" r:id="rId8"/>
    <p:sldId id="268" r:id="rId9"/>
    <p:sldId id="270" r:id="rId10"/>
    <p:sldId id="301" r:id="rId11"/>
    <p:sldId id="305" r:id="rId12"/>
    <p:sldId id="306" r:id="rId13"/>
    <p:sldId id="304" r:id="rId14"/>
    <p:sldId id="273" r:id="rId15"/>
    <p:sldId id="274" r:id="rId16"/>
    <p:sldId id="311" r:id="rId17"/>
    <p:sldId id="314" r:id="rId18"/>
    <p:sldId id="275" r:id="rId19"/>
    <p:sldId id="315" r:id="rId20"/>
    <p:sldId id="307" r:id="rId21"/>
    <p:sldId id="297" r:id="rId22"/>
    <p:sldId id="316" r:id="rId2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EF3"/>
    <a:srgbClr val="666699"/>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552" autoAdjust="0"/>
  </p:normalViewPr>
  <p:slideViewPr>
    <p:cSldViewPr>
      <p:cViewPr>
        <p:scale>
          <a:sx n="75" d="100"/>
          <a:sy n="75" d="100"/>
        </p:scale>
        <p:origin x="-186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2EE8D-DC5A-40D2-A4FE-7B3E741712E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D49D39-06A9-4872-8EE6-AC91E78BF4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D7DFFE-766D-49D6-9B13-1658145F16E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B581EC-07FA-4473-9179-67E869EAC34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30873-73C7-4FE0-8559-C70A540B3B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2B7788-24D6-4CFD-8ACF-CA796663060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60AADD-4023-412A-9E8A-07AD7166FE8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72F15A-90C2-49FF-99FC-C8803B575E4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698DA8-D416-4305-8990-8C8CD7FEB3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659329-AC91-42BA-AFBC-99571CD039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80384-8DC2-4404-8A55-D913E316A39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FC5F7C4-1E3B-4675-9B88-6AF4B4278B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ntitled2"/>
          <p:cNvPicPr>
            <a:picLocks noChangeAspect="1" noChangeArrowheads="1"/>
          </p:cNvPicPr>
          <p:nvPr/>
        </p:nvPicPr>
        <p:blipFill>
          <a:blip r:embed="rId2" cstate="print"/>
          <a:srcRect/>
          <a:stretch>
            <a:fillRect/>
          </a:stretch>
        </p:blipFill>
        <p:spPr bwMode="auto">
          <a:xfrm>
            <a:off x="762000" y="752475"/>
            <a:ext cx="7620000" cy="5353050"/>
          </a:xfrm>
          <a:prstGeom prst="rect">
            <a:avLst/>
          </a:prstGeom>
          <a:noFill/>
        </p:spPr>
      </p:pic>
      <p:sp>
        <p:nvSpPr>
          <p:cNvPr id="2050" name="Rectangle 2"/>
          <p:cNvSpPr>
            <a:spLocks noGrp="1" noChangeArrowheads="1"/>
          </p:cNvSpPr>
          <p:nvPr>
            <p:ph type="title"/>
          </p:nvPr>
        </p:nvSpPr>
        <p:spPr>
          <a:xfrm>
            <a:off x="533400" y="274638"/>
            <a:ext cx="8153400" cy="5592762"/>
          </a:xfrm>
        </p:spPr>
        <p:txBody>
          <a:bodyPr/>
          <a:lstStyle/>
          <a:p>
            <a:r>
              <a:rPr lang="en-US" sz="3200" smtClean="0">
                <a:solidFill>
                  <a:srgbClr val="FF3300"/>
                </a:solidFill>
              </a:rPr>
              <a:t>INTEGRATED PLAYER UNIT</a:t>
            </a:r>
            <a:br>
              <a:rPr lang="en-US" sz="3200" smtClean="0">
                <a:solidFill>
                  <a:srgbClr val="FF3300"/>
                </a:solidFill>
              </a:rPr>
            </a:br>
            <a:r>
              <a:rPr lang="en-US" sz="3200" smtClean="0">
                <a:solidFill>
                  <a:srgbClr val="FF3300"/>
                </a:solidFill>
              </a:rPr>
              <a:t>INSTALLATION GUIDE</a:t>
            </a:r>
            <a:br>
              <a:rPr lang="en-US" sz="3200" smtClean="0">
                <a:solidFill>
                  <a:srgbClr val="FF3300"/>
                </a:solidFill>
              </a:rPr>
            </a:br>
            <a:r>
              <a:rPr lang="en-US" sz="3200" smtClean="0">
                <a:solidFill>
                  <a:srgbClr val="FF3300"/>
                </a:solidFill>
              </a:rPr>
              <a:t>FOR THE MATV PLATFORM AT THE </a:t>
            </a:r>
            <a:br>
              <a:rPr lang="en-US" sz="3200" smtClean="0">
                <a:solidFill>
                  <a:srgbClr val="FF3300"/>
                </a:solidFill>
              </a:rPr>
            </a:br>
            <a:r>
              <a:rPr lang="en-US" sz="3200" smtClean="0">
                <a:solidFill>
                  <a:srgbClr val="FF3300"/>
                </a:solidFill>
              </a:rPr>
              <a:t>DIGITAL MULTI-PURPOSE</a:t>
            </a:r>
            <a:br>
              <a:rPr lang="en-US" sz="3200" smtClean="0">
                <a:solidFill>
                  <a:srgbClr val="FF3300"/>
                </a:solidFill>
              </a:rPr>
            </a:br>
            <a:r>
              <a:rPr lang="en-US" sz="3200" smtClean="0">
                <a:solidFill>
                  <a:srgbClr val="FF3300"/>
                </a:solidFill>
              </a:rPr>
              <a:t>RANGE COMPLEX</a:t>
            </a:r>
            <a:br>
              <a:rPr lang="en-US" sz="3200" smtClean="0">
                <a:solidFill>
                  <a:srgbClr val="FF3300"/>
                </a:solidFill>
              </a:rPr>
            </a:br>
            <a:r>
              <a:rPr lang="en-US" sz="3200" smtClean="0">
                <a:solidFill>
                  <a:srgbClr val="FF3300"/>
                </a:solidFill>
              </a:rPr>
              <a:t>FORT RILEY, KS</a:t>
            </a:r>
            <a:br>
              <a:rPr lang="en-US" sz="3200" smtClean="0">
                <a:solidFill>
                  <a:srgbClr val="FF3300"/>
                </a:solidFill>
              </a:rPr>
            </a:br>
            <a:r>
              <a:rPr lang="en-US" sz="3200" smtClean="0">
                <a:solidFill>
                  <a:srgbClr val="FF3300"/>
                </a:solidFill>
              </a:rPr>
              <a:t/>
            </a:r>
            <a:br>
              <a:rPr lang="en-US" sz="3200" smtClean="0">
                <a:solidFill>
                  <a:srgbClr val="FF3300"/>
                </a:solidFill>
              </a:rPr>
            </a:br>
            <a:r>
              <a:rPr lang="en-US" sz="3200" smtClean="0">
                <a:solidFill>
                  <a:srgbClr val="FF3300"/>
                </a:solidFill>
              </a:rPr>
              <a:t/>
            </a:r>
            <a:br>
              <a:rPr lang="en-US" sz="3200" smtClean="0">
                <a:solidFill>
                  <a:srgbClr val="FF3300"/>
                </a:solidFill>
              </a:rPr>
            </a:br>
            <a:r>
              <a:rPr lang="en-US" sz="3200" smtClean="0">
                <a:solidFill>
                  <a:srgbClr val="FF3300"/>
                </a:solidFill>
              </a:rPr>
              <a:t>(August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cstate="print"/>
          <a:srcRect/>
          <a:stretch>
            <a:fillRect/>
          </a:stretch>
        </p:blipFill>
        <p:spPr bwMode="auto">
          <a:xfrm>
            <a:off x="98425" y="101600"/>
            <a:ext cx="4244975" cy="3175000"/>
          </a:xfrm>
          <a:prstGeom prst="rect">
            <a:avLst/>
          </a:prstGeom>
          <a:noFill/>
          <a:ln w="9525">
            <a:noFill/>
            <a:miter lim="800000"/>
            <a:headEnd/>
            <a:tailEnd/>
          </a:ln>
        </p:spPr>
      </p:pic>
      <p:sp>
        <p:nvSpPr>
          <p:cNvPr id="11268" name="TextBox 6"/>
          <p:cNvSpPr txBox="1">
            <a:spLocks noChangeArrowheads="1"/>
          </p:cNvSpPr>
          <p:nvPr/>
        </p:nvSpPr>
        <p:spPr bwMode="auto">
          <a:xfrm>
            <a:off x="4416425" y="654050"/>
            <a:ext cx="4495800" cy="641350"/>
          </a:xfrm>
          <a:prstGeom prst="rect">
            <a:avLst/>
          </a:prstGeom>
          <a:noFill/>
          <a:ln w="9525">
            <a:noFill/>
            <a:miter lim="800000"/>
            <a:headEnd/>
            <a:tailEnd/>
          </a:ln>
        </p:spPr>
        <p:txBody>
          <a:bodyPr>
            <a:spAutoFit/>
          </a:bodyPr>
          <a:lstStyle/>
          <a:p>
            <a:pPr algn="l"/>
            <a:r>
              <a:rPr lang="en-US"/>
              <a:t>Five color coded camera cables are in each VAB.</a:t>
            </a:r>
          </a:p>
        </p:txBody>
      </p:sp>
      <p:sp>
        <p:nvSpPr>
          <p:cNvPr id="11269" name="TextBox 7"/>
          <p:cNvSpPr txBox="1">
            <a:spLocks noChangeArrowheads="1"/>
          </p:cNvSpPr>
          <p:nvPr/>
        </p:nvSpPr>
        <p:spPr bwMode="auto">
          <a:xfrm>
            <a:off x="508000" y="4940300"/>
            <a:ext cx="3810000" cy="1465263"/>
          </a:xfrm>
          <a:prstGeom prst="rect">
            <a:avLst/>
          </a:prstGeom>
          <a:noFill/>
          <a:ln w="9525">
            <a:noFill/>
            <a:miter lim="800000"/>
            <a:headEnd/>
            <a:tailEnd/>
          </a:ln>
        </p:spPr>
        <p:txBody>
          <a:bodyPr>
            <a:spAutoFit/>
          </a:bodyPr>
          <a:lstStyle/>
          <a:p>
            <a:pPr algn="l"/>
            <a:r>
              <a:rPr lang="en-US"/>
              <a:t>Shown are The Crew and Through Sight Cameras. The Through Sight Cameras are not used on the MATV, only 1 Crew Sight Camera is used.</a:t>
            </a:r>
          </a:p>
        </p:txBody>
      </p:sp>
      <p:grpSp>
        <p:nvGrpSpPr>
          <p:cNvPr id="11274" name="Group 10"/>
          <p:cNvGrpSpPr>
            <a:grpSpLocks/>
          </p:cNvGrpSpPr>
          <p:nvPr/>
        </p:nvGrpSpPr>
        <p:grpSpPr bwMode="auto">
          <a:xfrm>
            <a:off x="4419600" y="3311525"/>
            <a:ext cx="4648200" cy="3478213"/>
            <a:chOff x="2784" y="2086"/>
            <a:chExt cx="2928" cy="2191"/>
          </a:xfrm>
        </p:grpSpPr>
        <p:pic>
          <p:nvPicPr>
            <p:cNvPr id="11267" name="Picture 4"/>
            <p:cNvPicPr>
              <a:picLocks noChangeAspect="1"/>
            </p:cNvPicPr>
            <p:nvPr/>
          </p:nvPicPr>
          <p:blipFill>
            <a:blip r:embed="rId3" cstate="print"/>
            <a:srcRect/>
            <a:stretch>
              <a:fillRect/>
            </a:stretch>
          </p:blipFill>
          <p:spPr bwMode="auto">
            <a:xfrm>
              <a:off x="2784" y="2086"/>
              <a:ext cx="2928" cy="2191"/>
            </a:xfrm>
            <a:prstGeom prst="rect">
              <a:avLst/>
            </a:prstGeom>
            <a:noFill/>
            <a:ln w="9525">
              <a:noFill/>
              <a:miter lim="800000"/>
              <a:headEnd/>
              <a:tailEnd/>
            </a:ln>
          </p:spPr>
        </p:pic>
        <p:sp>
          <p:nvSpPr>
            <p:cNvPr id="11272" name="Text Box 8"/>
            <p:cNvSpPr txBox="1">
              <a:spLocks noChangeArrowheads="1"/>
            </p:cNvSpPr>
            <p:nvPr/>
          </p:nvSpPr>
          <p:spPr bwMode="auto">
            <a:xfrm>
              <a:off x="3360" y="3904"/>
              <a:ext cx="480" cy="231"/>
            </a:xfrm>
            <a:prstGeom prst="rect">
              <a:avLst/>
            </a:prstGeom>
            <a:noFill/>
            <a:ln w="9525">
              <a:noFill/>
              <a:miter lim="800000"/>
              <a:headEnd/>
              <a:tailEnd/>
            </a:ln>
            <a:effectLst/>
          </p:spPr>
          <p:txBody>
            <a:bodyPr>
              <a:spAutoFit/>
            </a:bodyPr>
            <a:lstStyle/>
            <a:p>
              <a:pPr>
                <a:spcBef>
                  <a:spcPct val="50000"/>
                </a:spcBef>
              </a:pPr>
              <a:r>
                <a:rPr lang="en-US"/>
                <a:t>Crew</a:t>
              </a:r>
            </a:p>
          </p:txBody>
        </p:sp>
        <p:sp>
          <p:nvSpPr>
            <p:cNvPr id="11273" name="Text Box 9"/>
            <p:cNvSpPr txBox="1">
              <a:spLocks noChangeArrowheads="1"/>
            </p:cNvSpPr>
            <p:nvPr/>
          </p:nvSpPr>
          <p:spPr bwMode="auto">
            <a:xfrm>
              <a:off x="4280" y="3968"/>
              <a:ext cx="1056" cy="231"/>
            </a:xfrm>
            <a:prstGeom prst="rect">
              <a:avLst/>
            </a:prstGeom>
            <a:noFill/>
            <a:ln w="9525">
              <a:noFill/>
              <a:miter lim="800000"/>
              <a:headEnd/>
              <a:tailEnd/>
            </a:ln>
            <a:effectLst/>
          </p:spPr>
          <p:txBody>
            <a:bodyPr>
              <a:spAutoFit/>
            </a:bodyPr>
            <a:lstStyle/>
            <a:p>
              <a:pPr>
                <a:spcBef>
                  <a:spcPct val="50000"/>
                </a:spcBef>
              </a:pPr>
              <a:r>
                <a:rPr lang="en-US"/>
                <a:t>Through Sight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444500" y="4752975"/>
            <a:ext cx="8229600" cy="915988"/>
          </a:xfrm>
          <a:prstGeom prst="rect">
            <a:avLst/>
          </a:prstGeom>
          <a:solidFill>
            <a:schemeClr val="bg1"/>
          </a:solidFill>
          <a:ln w="9525">
            <a:noFill/>
            <a:miter lim="800000"/>
            <a:headEnd/>
            <a:tailEnd/>
          </a:ln>
        </p:spPr>
        <p:txBody>
          <a:bodyPr>
            <a:spAutoFit/>
          </a:bodyPr>
          <a:lstStyle/>
          <a:p>
            <a:pPr algn="l" eaLnBrk="0" hangingPunct="0">
              <a:spcBef>
                <a:spcPct val="50000"/>
              </a:spcBef>
            </a:pPr>
            <a:r>
              <a:rPr lang="en-US"/>
              <a:t>The BMU is installed on top, the right side of the MATV above the tire.  These views show the BMU placed inside a wooden box that was designed by the Tech Dept at the DMPRC.</a:t>
            </a:r>
          </a:p>
        </p:txBody>
      </p:sp>
      <p:pic>
        <p:nvPicPr>
          <p:cNvPr id="12296" name="Picture 8" descr="IMG00467-20110803-1410"/>
          <p:cNvPicPr>
            <a:picLocks noChangeAspect="1" noChangeArrowheads="1"/>
          </p:cNvPicPr>
          <p:nvPr/>
        </p:nvPicPr>
        <p:blipFill>
          <a:blip r:embed="rId2" cstate="print"/>
          <a:srcRect/>
          <a:stretch>
            <a:fillRect/>
          </a:stretch>
        </p:blipFill>
        <p:spPr bwMode="auto">
          <a:xfrm>
            <a:off x="228600" y="228600"/>
            <a:ext cx="4267200" cy="3371850"/>
          </a:xfrm>
          <a:prstGeom prst="rect">
            <a:avLst/>
          </a:prstGeom>
          <a:noFill/>
        </p:spPr>
      </p:pic>
      <p:pic>
        <p:nvPicPr>
          <p:cNvPr id="12297" name="Picture 9" descr="IMG00470-20110803-1411"/>
          <p:cNvPicPr>
            <a:picLocks noChangeAspect="1" noChangeArrowheads="1"/>
          </p:cNvPicPr>
          <p:nvPr/>
        </p:nvPicPr>
        <p:blipFill>
          <a:blip r:embed="rId3" cstate="print"/>
          <a:srcRect/>
          <a:stretch>
            <a:fillRect/>
          </a:stretch>
        </p:blipFill>
        <p:spPr bwMode="auto">
          <a:xfrm>
            <a:off x="4572000" y="228600"/>
            <a:ext cx="4114800" cy="3352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6"/>
          <p:cNvSpPr txBox="1">
            <a:spLocks noChangeArrowheads="1"/>
          </p:cNvSpPr>
          <p:nvPr/>
        </p:nvSpPr>
        <p:spPr bwMode="auto">
          <a:xfrm>
            <a:off x="393700" y="5151438"/>
            <a:ext cx="8382000" cy="1190625"/>
          </a:xfrm>
          <a:prstGeom prst="rect">
            <a:avLst/>
          </a:prstGeom>
          <a:solidFill>
            <a:schemeClr val="bg1"/>
          </a:solidFill>
          <a:ln w="9525">
            <a:noFill/>
            <a:miter lim="800000"/>
            <a:headEnd/>
            <a:tailEnd/>
          </a:ln>
        </p:spPr>
        <p:txBody>
          <a:bodyPr>
            <a:spAutoFit/>
          </a:bodyPr>
          <a:lstStyle/>
          <a:p>
            <a:pPr algn="l" eaLnBrk="0" hangingPunct="0">
              <a:spcBef>
                <a:spcPct val="50000"/>
              </a:spcBef>
            </a:pPr>
            <a:r>
              <a:rPr lang="en-US"/>
              <a:t>The optional antenna assembly is attached to the windshield, on the Co-Driver side using the suction cup attachment.  The cable is run down the right side/top of the vehicle to the BMU J4 Port. (</a:t>
            </a:r>
            <a:r>
              <a:rPr lang="en-US" i="1"/>
              <a:t>The Suction Cup sticks better if moistened before attaching</a:t>
            </a:r>
            <a:r>
              <a:rPr lang="en-US"/>
              <a:t>)</a:t>
            </a:r>
          </a:p>
        </p:txBody>
      </p:sp>
      <p:pic>
        <p:nvPicPr>
          <p:cNvPr id="14350" name="Picture 14" descr="IMG00473-20110803-1413"/>
          <p:cNvPicPr>
            <a:picLocks noChangeAspect="1" noChangeArrowheads="1"/>
          </p:cNvPicPr>
          <p:nvPr/>
        </p:nvPicPr>
        <p:blipFill>
          <a:blip r:embed="rId2" cstate="print"/>
          <a:srcRect/>
          <a:stretch>
            <a:fillRect/>
          </a:stretch>
        </p:blipFill>
        <p:spPr bwMode="auto">
          <a:xfrm>
            <a:off x="228600" y="304800"/>
            <a:ext cx="3314700" cy="4419600"/>
          </a:xfrm>
          <a:prstGeom prst="rect">
            <a:avLst/>
          </a:prstGeom>
          <a:noFill/>
        </p:spPr>
      </p:pic>
      <p:pic>
        <p:nvPicPr>
          <p:cNvPr id="14351" name="Picture 15" descr="IMG00474-20110803-1413"/>
          <p:cNvPicPr>
            <a:picLocks noChangeAspect="1" noChangeArrowheads="1"/>
          </p:cNvPicPr>
          <p:nvPr/>
        </p:nvPicPr>
        <p:blipFill>
          <a:blip r:embed="rId3" cstate="print"/>
          <a:srcRect/>
          <a:stretch>
            <a:fillRect/>
          </a:stretch>
        </p:blipFill>
        <p:spPr bwMode="auto">
          <a:xfrm>
            <a:off x="3733800" y="317500"/>
            <a:ext cx="5029200" cy="3771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419100" y="4114800"/>
            <a:ext cx="8305800" cy="1878013"/>
          </a:xfrm>
          <a:prstGeom prst="rect">
            <a:avLst/>
          </a:prstGeom>
          <a:noFill/>
          <a:ln w="9525">
            <a:noFill/>
            <a:miter lim="800000"/>
            <a:headEnd/>
            <a:tailEnd/>
          </a:ln>
          <a:effectLst/>
        </p:spPr>
        <p:txBody>
          <a:bodyPr>
            <a:spAutoFit/>
          </a:bodyPr>
          <a:lstStyle/>
          <a:p>
            <a:pPr algn="l">
              <a:spcBef>
                <a:spcPct val="50000"/>
              </a:spcBef>
            </a:pPr>
            <a:r>
              <a:rPr lang="en-US"/>
              <a:t>Power is supplied to the CMU using the Power Adapter Cable and the Voltage Regulator (Power-Verter) used with all IPU platforms. The Power Adapter Cable is plugged into the vehicles power port located on the dash board. The power cable is then ran below the vehicles radio mount and to the CMU located in the right side rear seat.</a:t>
            </a:r>
          </a:p>
          <a:p>
            <a:pPr algn="l">
              <a:spcBef>
                <a:spcPct val="50000"/>
              </a:spcBef>
            </a:pPr>
            <a:endParaRPr lang="en-US"/>
          </a:p>
        </p:txBody>
      </p:sp>
      <p:pic>
        <p:nvPicPr>
          <p:cNvPr id="47116" name="Picture 12" descr="IMG00481-20110803-1415"/>
          <p:cNvPicPr>
            <a:picLocks noChangeAspect="1" noChangeArrowheads="1"/>
          </p:cNvPicPr>
          <p:nvPr/>
        </p:nvPicPr>
        <p:blipFill>
          <a:blip r:embed="rId2" cstate="print"/>
          <a:srcRect/>
          <a:stretch>
            <a:fillRect/>
          </a:stretch>
        </p:blipFill>
        <p:spPr bwMode="auto">
          <a:xfrm>
            <a:off x="304800" y="381000"/>
            <a:ext cx="4114800" cy="3086100"/>
          </a:xfrm>
          <a:prstGeom prst="rect">
            <a:avLst/>
          </a:prstGeom>
          <a:noFill/>
        </p:spPr>
      </p:pic>
      <p:pic>
        <p:nvPicPr>
          <p:cNvPr id="47117" name="Picture 13" descr="IMG00482-20110803-1416"/>
          <p:cNvPicPr>
            <a:picLocks noChangeAspect="1" noChangeArrowheads="1"/>
          </p:cNvPicPr>
          <p:nvPr/>
        </p:nvPicPr>
        <p:blipFill>
          <a:blip r:embed="rId3" cstate="print"/>
          <a:srcRect/>
          <a:stretch>
            <a:fillRect/>
          </a:stretch>
        </p:blipFill>
        <p:spPr bwMode="auto">
          <a:xfrm>
            <a:off x="4572000" y="381000"/>
            <a:ext cx="4267200" cy="3124200"/>
          </a:xfrm>
          <a:prstGeom prst="rect">
            <a:avLst/>
          </a:prstGeom>
          <a:noFill/>
        </p:spPr>
      </p:pic>
      <p:sp>
        <p:nvSpPr>
          <p:cNvPr id="47118" name="Line 14"/>
          <p:cNvSpPr>
            <a:spLocks noChangeShapeType="1"/>
          </p:cNvSpPr>
          <p:nvPr/>
        </p:nvSpPr>
        <p:spPr bwMode="auto">
          <a:xfrm>
            <a:off x="685800" y="1676400"/>
            <a:ext cx="1066800" cy="457200"/>
          </a:xfrm>
          <a:prstGeom prst="line">
            <a:avLst/>
          </a:prstGeom>
          <a:noFill/>
          <a:ln w="38100">
            <a:solidFill>
              <a:srgbClr val="FF0000"/>
            </a:solidFill>
            <a:round/>
            <a:headEnd/>
            <a:tailEnd type="triangle" w="med" len="med"/>
          </a:ln>
          <a:effectLst/>
        </p:spPr>
        <p:txBody>
          <a:bodyPr/>
          <a:lstStyle/>
          <a:p>
            <a:endParaRPr lang="en-US"/>
          </a:p>
        </p:txBody>
      </p:sp>
      <p:sp>
        <p:nvSpPr>
          <p:cNvPr id="47119" name="Line 15"/>
          <p:cNvSpPr>
            <a:spLocks noChangeShapeType="1"/>
          </p:cNvSpPr>
          <p:nvPr/>
        </p:nvSpPr>
        <p:spPr bwMode="auto">
          <a:xfrm flipH="1">
            <a:off x="7391400" y="1231900"/>
            <a:ext cx="609600" cy="6858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457200" y="5410200"/>
            <a:ext cx="7848600" cy="641350"/>
          </a:xfrm>
          <a:prstGeom prst="rect">
            <a:avLst/>
          </a:prstGeom>
          <a:noFill/>
          <a:ln w="9525">
            <a:noFill/>
            <a:miter lim="800000"/>
            <a:headEnd/>
            <a:tailEnd/>
          </a:ln>
          <a:effectLst/>
        </p:spPr>
        <p:txBody>
          <a:bodyPr>
            <a:spAutoFit/>
          </a:bodyPr>
          <a:lstStyle/>
          <a:p>
            <a:pPr algn="l">
              <a:spcBef>
                <a:spcPct val="50000"/>
              </a:spcBef>
            </a:pPr>
            <a:r>
              <a:rPr lang="en-US"/>
              <a:t>The Power Adapter Cable is to the CMU and connects into the J-1 Port on the located just behind the 5GHz Antenna. </a:t>
            </a:r>
          </a:p>
        </p:txBody>
      </p:sp>
      <p:pic>
        <p:nvPicPr>
          <p:cNvPr id="50183" name="Picture 7" descr="IMG00476-20110803-1414"/>
          <p:cNvPicPr>
            <a:picLocks noChangeAspect="1" noChangeArrowheads="1"/>
          </p:cNvPicPr>
          <p:nvPr/>
        </p:nvPicPr>
        <p:blipFill>
          <a:blip r:embed="rId2" cstate="print"/>
          <a:srcRect/>
          <a:stretch>
            <a:fillRect/>
          </a:stretch>
        </p:blipFill>
        <p:spPr bwMode="auto">
          <a:xfrm>
            <a:off x="2514600" y="76200"/>
            <a:ext cx="3886200" cy="5181600"/>
          </a:xfrm>
          <a:prstGeom prst="rect">
            <a:avLst/>
          </a:prstGeom>
          <a:noFill/>
        </p:spPr>
      </p:pic>
      <p:sp>
        <p:nvSpPr>
          <p:cNvPr id="50184" name="Line 8"/>
          <p:cNvSpPr>
            <a:spLocks noChangeShapeType="1"/>
          </p:cNvSpPr>
          <p:nvPr/>
        </p:nvSpPr>
        <p:spPr bwMode="auto">
          <a:xfrm flipH="1">
            <a:off x="4889500" y="2362200"/>
            <a:ext cx="1143000" cy="889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381000" y="5561013"/>
            <a:ext cx="8382000" cy="915987"/>
          </a:xfrm>
          <a:prstGeom prst="rect">
            <a:avLst/>
          </a:prstGeom>
          <a:solidFill>
            <a:schemeClr val="bg1"/>
          </a:solidFill>
          <a:ln w="9525">
            <a:noFill/>
            <a:miter lim="800000"/>
            <a:headEnd/>
            <a:tailEnd/>
          </a:ln>
        </p:spPr>
        <p:txBody>
          <a:bodyPr>
            <a:spAutoFit/>
          </a:bodyPr>
          <a:lstStyle/>
          <a:p>
            <a:pPr algn="l">
              <a:spcBef>
                <a:spcPct val="50000"/>
              </a:spcBef>
            </a:pPr>
            <a:r>
              <a:rPr lang="en-US"/>
              <a:t>The External Audio Adapter (EAA) (A) attaches to the FFCS located in the front of the Co-Driver.  The crews headset audio cable then connects to our EAA Cable.</a:t>
            </a:r>
          </a:p>
        </p:txBody>
      </p:sp>
      <p:pic>
        <p:nvPicPr>
          <p:cNvPr id="16396" name="Picture 12" descr="IMG00485-20110803-1417"/>
          <p:cNvPicPr>
            <a:picLocks noChangeAspect="1" noChangeArrowheads="1"/>
          </p:cNvPicPr>
          <p:nvPr/>
        </p:nvPicPr>
        <p:blipFill>
          <a:blip r:embed="rId2" cstate="print"/>
          <a:srcRect/>
          <a:stretch>
            <a:fillRect/>
          </a:stretch>
        </p:blipFill>
        <p:spPr bwMode="auto">
          <a:xfrm>
            <a:off x="1066800" y="76200"/>
            <a:ext cx="7010400" cy="5257800"/>
          </a:xfrm>
          <a:prstGeom prst="rect">
            <a:avLst/>
          </a:prstGeom>
          <a:noFill/>
        </p:spPr>
      </p:pic>
      <p:sp>
        <p:nvSpPr>
          <p:cNvPr id="16398" name="Text Box 6"/>
          <p:cNvSpPr txBox="1">
            <a:spLocks noChangeArrowheads="1"/>
          </p:cNvSpPr>
          <p:nvPr/>
        </p:nvSpPr>
        <p:spPr bwMode="auto">
          <a:xfrm>
            <a:off x="2095500" y="4114800"/>
            <a:ext cx="355600" cy="457200"/>
          </a:xfrm>
          <a:prstGeom prst="rect">
            <a:avLst/>
          </a:prstGeom>
          <a:noFill/>
          <a:ln w="9525">
            <a:noFill/>
            <a:miter lim="800000"/>
            <a:headEnd/>
            <a:tailEnd/>
          </a:ln>
        </p:spPr>
        <p:txBody>
          <a:bodyPr>
            <a:spAutoFit/>
          </a:bodyPr>
          <a:lstStyle/>
          <a:p>
            <a:pPr algn="l">
              <a:spcBef>
                <a:spcPct val="50000"/>
              </a:spcBef>
            </a:pPr>
            <a:r>
              <a:rPr lang="en-US" sz="2400" b="1">
                <a:solidFill>
                  <a:srgbClr val="FF0000"/>
                </a:solidFill>
              </a:rPr>
              <a: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4699000" y="3733800"/>
            <a:ext cx="4216400" cy="2563813"/>
          </a:xfrm>
          <a:prstGeom prst="rect">
            <a:avLst/>
          </a:prstGeom>
          <a:solidFill>
            <a:schemeClr val="bg1"/>
          </a:solidFill>
          <a:ln w="9525">
            <a:noFill/>
            <a:miter lim="800000"/>
            <a:headEnd/>
            <a:tailEnd/>
          </a:ln>
        </p:spPr>
        <p:txBody>
          <a:bodyPr>
            <a:spAutoFit/>
          </a:bodyPr>
          <a:lstStyle/>
          <a:p>
            <a:pPr algn="l">
              <a:spcBef>
                <a:spcPct val="50000"/>
              </a:spcBef>
            </a:pPr>
            <a:r>
              <a:rPr lang="en-US"/>
              <a:t>The External Audio Adapter (EAA) (A) attaches to the FFCS located in the front of the Co-Driver.  The Audio cable is then ran above the door, and under the Vel-cro Plate on the upper right side of vehicle (B). It then comes down and attaches to the audio port on the Octopus Cable attached to the CMU (C).</a:t>
            </a:r>
          </a:p>
        </p:txBody>
      </p:sp>
      <p:pic>
        <p:nvPicPr>
          <p:cNvPr id="51203" name="Picture 3" descr="IMG00485-20110803-1417"/>
          <p:cNvPicPr>
            <a:picLocks noChangeAspect="1" noChangeArrowheads="1"/>
          </p:cNvPicPr>
          <p:nvPr/>
        </p:nvPicPr>
        <p:blipFill>
          <a:blip r:embed="rId2" cstate="print"/>
          <a:srcRect/>
          <a:stretch>
            <a:fillRect/>
          </a:stretch>
        </p:blipFill>
        <p:spPr bwMode="auto">
          <a:xfrm>
            <a:off x="76200" y="76200"/>
            <a:ext cx="4495800" cy="3429000"/>
          </a:xfrm>
          <a:prstGeom prst="rect">
            <a:avLst/>
          </a:prstGeom>
          <a:noFill/>
        </p:spPr>
      </p:pic>
      <p:pic>
        <p:nvPicPr>
          <p:cNvPr id="51205" name="Picture 5" descr="IMG00477-20110803-1414"/>
          <p:cNvPicPr>
            <a:picLocks noChangeAspect="1" noChangeArrowheads="1"/>
          </p:cNvPicPr>
          <p:nvPr/>
        </p:nvPicPr>
        <p:blipFill>
          <a:blip r:embed="rId3" cstate="print"/>
          <a:srcRect/>
          <a:stretch>
            <a:fillRect/>
          </a:stretch>
        </p:blipFill>
        <p:spPr bwMode="auto">
          <a:xfrm>
            <a:off x="4648200" y="88900"/>
            <a:ext cx="4343400" cy="3416300"/>
          </a:xfrm>
          <a:prstGeom prst="rect">
            <a:avLst/>
          </a:prstGeom>
          <a:noFill/>
        </p:spPr>
      </p:pic>
      <p:pic>
        <p:nvPicPr>
          <p:cNvPr id="51206" name="Picture 6" descr="IMG00475-20110803-1414"/>
          <p:cNvPicPr>
            <a:picLocks noChangeAspect="1" noChangeArrowheads="1"/>
          </p:cNvPicPr>
          <p:nvPr/>
        </p:nvPicPr>
        <p:blipFill>
          <a:blip r:embed="rId4" cstate="print"/>
          <a:srcRect/>
          <a:stretch>
            <a:fillRect/>
          </a:stretch>
        </p:blipFill>
        <p:spPr bwMode="auto">
          <a:xfrm>
            <a:off x="76200" y="3638550"/>
            <a:ext cx="4495800" cy="3143250"/>
          </a:xfrm>
          <a:prstGeom prst="rect">
            <a:avLst/>
          </a:prstGeom>
          <a:noFill/>
        </p:spPr>
      </p:pic>
      <p:sp>
        <p:nvSpPr>
          <p:cNvPr id="51207" name="Line 7"/>
          <p:cNvSpPr>
            <a:spLocks noChangeShapeType="1"/>
          </p:cNvSpPr>
          <p:nvPr/>
        </p:nvSpPr>
        <p:spPr bwMode="auto">
          <a:xfrm flipV="1">
            <a:off x="2286000" y="533400"/>
            <a:ext cx="762000" cy="457200"/>
          </a:xfrm>
          <a:prstGeom prst="line">
            <a:avLst/>
          </a:prstGeom>
          <a:noFill/>
          <a:ln w="38100">
            <a:solidFill>
              <a:srgbClr val="FF0000"/>
            </a:solidFill>
            <a:round/>
            <a:headEnd/>
            <a:tailEnd type="triangle" w="med" len="med"/>
          </a:ln>
          <a:effectLst/>
        </p:spPr>
        <p:txBody>
          <a:bodyPr/>
          <a:lstStyle/>
          <a:p>
            <a:endParaRPr lang="en-US"/>
          </a:p>
        </p:txBody>
      </p:sp>
      <p:sp>
        <p:nvSpPr>
          <p:cNvPr id="51208" name="Line 8"/>
          <p:cNvSpPr>
            <a:spLocks noChangeShapeType="1"/>
          </p:cNvSpPr>
          <p:nvPr/>
        </p:nvSpPr>
        <p:spPr bwMode="auto">
          <a:xfrm>
            <a:off x="8001000" y="1219200"/>
            <a:ext cx="304800" cy="609600"/>
          </a:xfrm>
          <a:prstGeom prst="line">
            <a:avLst/>
          </a:prstGeom>
          <a:noFill/>
          <a:ln w="38100">
            <a:solidFill>
              <a:srgbClr val="FF0000"/>
            </a:solidFill>
            <a:round/>
            <a:headEnd/>
            <a:tailEnd type="triangle" w="med" len="med"/>
          </a:ln>
          <a:effectLst/>
        </p:spPr>
        <p:txBody>
          <a:bodyPr/>
          <a:lstStyle/>
          <a:p>
            <a:endParaRPr lang="en-US"/>
          </a:p>
        </p:txBody>
      </p:sp>
      <p:sp>
        <p:nvSpPr>
          <p:cNvPr id="51209" name="Line 9"/>
          <p:cNvSpPr>
            <a:spLocks noChangeShapeType="1"/>
          </p:cNvSpPr>
          <p:nvPr/>
        </p:nvSpPr>
        <p:spPr bwMode="auto">
          <a:xfrm flipH="1" flipV="1">
            <a:off x="2171700" y="4648200"/>
            <a:ext cx="609600" cy="0"/>
          </a:xfrm>
          <a:prstGeom prst="line">
            <a:avLst/>
          </a:prstGeom>
          <a:noFill/>
          <a:ln w="38100">
            <a:solidFill>
              <a:srgbClr val="FF0000"/>
            </a:solidFill>
            <a:round/>
            <a:headEnd/>
            <a:tailEnd type="triangle" w="med" len="med"/>
          </a:ln>
          <a:effectLst/>
        </p:spPr>
        <p:txBody>
          <a:bodyPr/>
          <a:lstStyle/>
          <a:p>
            <a:endParaRPr lang="en-US"/>
          </a:p>
        </p:txBody>
      </p:sp>
      <p:sp>
        <p:nvSpPr>
          <p:cNvPr id="51210" name="Text Box 10"/>
          <p:cNvSpPr txBox="1">
            <a:spLocks noChangeArrowheads="1"/>
          </p:cNvSpPr>
          <p:nvPr/>
        </p:nvSpPr>
        <p:spPr bwMode="auto">
          <a:xfrm>
            <a:off x="165100" y="177800"/>
            <a:ext cx="533400" cy="366713"/>
          </a:xfrm>
          <a:prstGeom prst="rect">
            <a:avLst/>
          </a:prstGeom>
          <a:noFill/>
          <a:ln w="9525">
            <a:noFill/>
            <a:miter lim="800000"/>
            <a:headEnd/>
            <a:tailEnd/>
          </a:ln>
          <a:effectLst/>
        </p:spPr>
        <p:txBody>
          <a:bodyPr>
            <a:spAutoFit/>
          </a:bodyPr>
          <a:lstStyle/>
          <a:p>
            <a:pPr>
              <a:spcBef>
                <a:spcPct val="50000"/>
              </a:spcBef>
            </a:pPr>
            <a:r>
              <a:rPr lang="en-US" b="1">
                <a:solidFill>
                  <a:srgbClr val="FF3300"/>
                </a:solidFill>
              </a:rPr>
              <a:t>A</a:t>
            </a:r>
          </a:p>
        </p:txBody>
      </p:sp>
      <p:sp>
        <p:nvSpPr>
          <p:cNvPr id="51211" name="Text Box 11"/>
          <p:cNvSpPr txBox="1">
            <a:spLocks noChangeArrowheads="1"/>
          </p:cNvSpPr>
          <p:nvPr/>
        </p:nvSpPr>
        <p:spPr bwMode="auto">
          <a:xfrm>
            <a:off x="4737100" y="177800"/>
            <a:ext cx="533400" cy="366713"/>
          </a:xfrm>
          <a:prstGeom prst="rect">
            <a:avLst/>
          </a:prstGeom>
          <a:noFill/>
          <a:ln w="9525">
            <a:noFill/>
            <a:miter lim="800000"/>
            <a:headEnd/>
            <a:tailEnd/>
          </a:ln>
          <a:effectLst/>
        </p:spPr>
        <p:txBody>
          <a:bodyPr>
            <a:spAutoFit/>
          </a:bodyPr>
          <a:lstStyle/>
          <a:p>
            <a:pPr>
              <a:spcBef>
                <a:spcPct val="50000"/>
              </a:spcBef>
            </a:pPr>
            <a:r>
              <a:rPr lang="en-US" b="1">
                <a:solidFill>
                  <a:srgbClr val="FF3300"/>
                </a:solidFill>
              </a:rPr>
              <a:t>B</a:t>
            </a:r>
          </a:p>
        </p:txBody>
      </p:sp>
      <p:sp>
        <p:nvSpPr>
          <p:cNvPr id="51212" name="Text Box 12"/>
          <p:cNvSpPr txBox="1">
            <a:spLocks noChangeArrowheads="1"/>
          </p:cNvSpPr>
          <p:nvPr/>
        </p:nvSpPr>
        <p:spPr bwMode="auto">
          <a:xfrm>
            <a:off x="152400" y="3733800"/>
            <a:ext cx="533400" cy="366713"/>
          </a:xfrm>
          <a:prstGeom prst="rect">
            <a:avLst/>
          </a:prstGeom>
          <a:noFill/>
          <a:ln w="9525">
            <a:noFill/>
            <a:miter lim="800000"/>
            <a:headEnd/>
            <a:tailEnd/>
          </a:ln>
          <a:effectLst/>
        </p:spPr>
        <p:txBody>
          <a:bodyPr>
            <a:spAutoFit/>
          </a:bodyPr>
          <a:lstStyle/>
          <a:p>
            <a:pPr>
              <a:spcBef>
                <a:spcPct val="50000"/>
              </a:spcBef>
            </a:pPr>
            <a:r>
              <a:rPr lang="en-US" b="1">
                <a:solidFill>
                  <a:srgbClr val="FF3300"/>
                </a:solidFill>
              </a:rPr>
              <a: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800100" y="5486400"/>
            <a:ext cx="7620000" cy="915988"/>
          </a:xfrm>
          <a:prstGeom prst="rect">
            <a:avLst/>
          </a:prstGeom>
          <a:noFill/>
          <a:ln w="9525">
            <a:noFill/>
            <a:miter lim="800000"/>
            <a:headEnd/>
            <a:tailEnd/>
          </a:ln>
          <a:effectLst/>
        </p:spPr>
        <p:txBody>
          <a:bodyPr>
            <a:spAutoFit/>
          </a:bodyPr>
          <a:lstStyle/>
          <a:p>
            <a:pPr algn="l"/>
            <a:r>
              <a:rPr lang="en-US"/>
              <a:t>The single Crew Camera is located just behind the Co-Driver, and is mounted on a metal plate which is attached to the front radio rack. It is faced to the front of the vehicle. </a:t>
            </a:r>
          </a:p>
        </p:txBody>
      </p:sp>
      <p:pic>
        <p:nvPicPr>
          <p:cNvPr id="43016" name="Picture 8" descr="IMG00480-20110803-1415"/>
          <p:cNvPicPr>
            <a:picLocks noChangeAspect="1" noChangeArrowheads="1"/>
          </p:cNvPicPr>
          <p:nvPr/>
        </p:nvPicPr>
        <p:blipFill>
          <a:blip r:embed="rId2" cstate="print"/>
          <a:srcRect/>
          <a:stretch>
            <a:fillRect/>
          </a:stretch>
        </p:blipFill>
        <p:spPr bwMode="auto">
          <a:xfrm>
            <a:off x="2133600" y="0"/>
            <a:ext cx="4903788" cy="5334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3"/>
          <p:cNvSpPr>
            <a:spLocks noChangeArrowheads="1"/>
          </p:cNvSpPr>
          <p:nvPr/>
        </p:nvSpPr>
        <p:spPr bwMode="auto">
          <a:xfrm>
            <a:off x="3657600" y="5105400"/>
            <a:ext cx="1219200" cy="1295400"/>
          </a:xfrm>
          <a:prstGeom prst="ellipse">
            <a:avLst/>
          </a:prstGeom>
          <a:solidFill>
            <a:schemeClr val="bg1"/>
          </a:solidFill>
          <a:ln w="9525">
            <a:noFill/>
            <a:round/>
            <a:headEnd/>
            <a:tailEnd/>
          </a:ln>
        </p:spPr>
        <p:txBody>
          <a:bodyPr wrap="none" anchor="ctr"/>
          <a:lstStyle/>
          <a:p>
            <a:pPr algn="l"/>
            <a:endParaRPr lang="en-US"/>
          </a:p>
        </p:txBody>
      </p:sp>
      <p:pic>
        <p:nvPicPr>
          <p:cNvPr id="19471" name="Picture 15" descr="IMG00476-20110803-1414"/>
          <p:cNvPicPr>
            <a:picLocks noChangeAspect="1" noChangeArrowheads="1"/>
          </p:cNvPicPr>
          <p:nvPr/>
        </p:nvPicPr>
        <p:blipFill>
          <a:blip r:embed="rId2" cstate="print"/>
          <a:srcRect/>
          <a:stretch>
            <a:fillRect/>
          </a:stretch>
        </p:blipFill>
        <p:spPr bwMode="auto">
          <a:xfrm>
            <a:off x="5181600" y="152400"/>
            <a:ext cx="3771900" cy="5029200"/>
          </a:xfrm>
          <a:prstGeom prst="rect">
            <a:avLst/>
          </a:prstGeom>
          <a:noFill/>
        </p:spPr>
      </p:pic>
      <p:pic>
        <p:nvPicPr>
          <p:cNvPr id="19472" name="Picture 16" descr="IMG00479-20110803-1415"/>
          <p:cNvPicPr>
            <a:picLocks noChangeAspect="1" noChangeArrowheads="1"/>
          </p:cNvPicPr>
          <p:nvPr/>
        </p:nvPicPr>
        <p:blipFill>
          <a:blip r:embed="rId3" cstate="print"/>
          <a:srcRect/>
          <a:stretch>
            <a:fillRect/>
          </a:stretch>
        </p:blipFill>
        <p:spPr bwMode="auto">
          <a:xfrm>
            <a:off x="152400" y="152400"/>
            <a:ext cx="4800600" cy="3600450"/>
          </a:xfrm>
          <a:prstGeom prst="rect">
            <a:avLst/>
          </a:prstGeom>
          <a:noFill/>
        </p:spPr>
      </p:pic>
      <p:sp>
        <p:nvSpPr>
          <p:cNvPr id="19473" name="Rectangle 17"/>
          <p:cNvSpPr>
            <a:spLocks noChangeArrowheads="1"/>
          </p:cNvSpPr>
          <p:nvPr/>
        </p:nvSpPr>
        <p:spPr bwMode="auto">
          <a:xfrm>
            <a:off x="304800" y="4343400"/>
            <a:ext cx="3810000" cy="1465263"/>
          </a:xfrm>
          <a:prstGeom prst="rect">
            <a:avLst/>
          </a:prstGeom>
          <a:noFill/>
          <a:ln w="9525">
            <a:noFill/>
            <a:miter lim="800000"/>
            <a:headEnd/>
            <a:tailEnd/>
          </a:ln>
          <a:effectLst/>
        </p:spPr>
        <p:txBody>
          <a:bodyPr>
            <a:spAutoFit/>
          </a:bodyPr>
          <a:lstStyle/>
          <a:p>
            <a:r>
              <a:rPr lang="en-US"/>
              <a:t>The cable is then ran just next to the AC/Heat Box behind the Co-Driver. It is then connected to the #1 Camera line on the Octopus cable.</a:t>
            </a:r>
          </a:p>
        </p:txBody>
      </p:sp>
      <p:sp>
        <p:nvSpPr>
          <p:cNvPr id="19474" name="Line 18"/>
          <p:cNvSpPr>
            <a:spLocks noChangeShapeType="1"/>
          </p:cNvSpPr>
          <p:nvPr/>
        </p:nvSpPr>
        <p:spPr bwMode="auto">
          <a:xfrm flipH="1">
            <a:off x="7467600" y="1676400"/>
            <a:ext cx="609600" cy="330200"/>
          </a:xfrm>
          <a:prstGeom prst="line">
            <a:avLst/>
          </a:prstGeom>
          <a:noFill/>
          <a:ln w="38100">
            <a:solidFill>
              <a:srgbClr val="FF0000"/>
            </a:solidFill>
            <a:round/>
            <a:headEnd/>
            <a:tailEnd type="triangle" w="med" len="med"/>
          </a:ln>
          <a:effectLst/>
        </p:spPr>
        <p:txBody>
          <a:bodyPr/>
          <a:lstStyle/>
          <a:p>
            <a:endParaRPr lang="en-US"/>
          </a:p>
        </p:txBody>
      </p:sp>
      <p:sp>
        <p:nvSpPr>
          <p:cNvPr id="19475" name="Line 19"/>
          <p:cNvSpPr>
            <a:spLocks noChangeShapeType="1"/>
          </p:cNvSpPr>
          <p:nvPr/>
        </p:nvSpPr>
        <p:spPr bwMode="auto">
          <a:xfrm flipH="1">
            <a:off x="4191000" y="990600"/>
            <a:ext cx="228600" cy="482600"/>
          </a:xfrm>
          <a:prstGeom prst="line">
            <a:avLst/>
          </a:prstGeom>
          <a:noFill/>
          <a:ln w="38100">
            <a:solidFill>
              <a:srgbClr val="FF0000"/>
            </a:solidFill>
            <a:round/>
            <a:headEnd/>
            <a:tailEnd type="triangle" w="med" len="med"/>
          </a:ln>
          <a:effectLst/>
        </p:spPr>
        <p:txBody>
          <a:bodyPr/>
          <a:lstStyle/>
          <a:p>
            <a:endParaRPr lang="en-US"/>
          </a:p>
        </p:txBody>
      </p:sp>
      <p:sp>
        <p:nvSpPr>
          <p:cNvPr id="19476" name="Line 20"/>
          <p:cNvSpPr>
            <a:spLocks noChangeShapeType="1"/>
          </p:cNvSpPr>
          <p:nvPr/>
        </p:nvSpPr>
        <p:spPr bwMode="auto">
          <a:xfrm flipV="1">
            <a:off x="228600" y="1447800"/>
            <a:ext cx="533400" cy="3556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09600"/>
            <a:ext cx="8610600" cy="5355312"/>
          </a:xfrm>
          <a:prstGeom prst="rect">
            <a:avLst/>
          </a:prstGeom>
          <a:noFill/>
        </p:spPr>
        <p:txBody>
          <a:bodyPr wrap="square" rtlCol="0">
            <a:spAutoFit/>
          </a:bodyPr>
          <a:lstStyle/>
          <a:p>
            <a:r>
              <a:rPr lang="en-US" b="1" dirty="0" smtClean="0"/>
              <a:t>Risk Assessment Considerations</a:t>
            </a:r>
            <a:r>
              <a:rPr lang="en-US" b="1" dirty="0" smtClean="0"/>
              <a:t>:</a:t>
            </a:r>
          </a:p>
          <a:p>
            <a:endParaRPr lang="en-US" dirty="0" smtClean="0"/>
          </a:p>
          <a:p>
            <a:pPr algn="l"/>
            <a:r>
              <a:rPr lang="en-US" dirty="0" smtClean="0"/>
              <a:t>IPU mount is secure and proven with legacy system</a:t>
            </a:r>
            <a:r>
              <a:rPr lang="en-US" dirty="0" smtClean="0"/>
              <a:t>.</a:t>
            </a:r>
          </a:p>
          <a:p>
            <a:pPr algn="l"/>
            <a:endParaRPr lang="en-US" dirty="0" smtClean="0"/>
          </a:p>
          <a:p>
            <a:pPr algn="l"/>
            <a:r>
              <a:rPr lang="en-US" dirty="0" smtClean="0"/>
              <a:t>The Voltage Regulator (Power-</a:t>
            </a:r>
            <a:r>
              <a:rPr lang="en-US" dirty="0" err="1" smtClean="0"/>
              <a:t>Verter</a:t>
            </a:r>
            <a:r>
              <a:rPr lang="en-US" dirty="0" smtClean="0"/>
              <a:t>) </a:t>
            </a:r>
            <a:r>
              <a:rPr lang="en-US" dirty="0" smtClean="0"/>
              <a:t>is </a:t>
            </a:r>
            <a:r>
              <a:rPr lang="en-US" dirty="0" smtClean="0"/>
              <a:t>used as a protection for both the vehicle and the Player Unit. Ensuring any power surge from the vehicle would not be transferred to the Player Unit, Also it would prevent any electrical shorts from damaging the vehicles systems. </a:t>
            </a:r>
            <a:endParaRPr lang="en-US" dirty="0" smtClean="0"/>
          </a:p>
          <a:p>
            <a:pPr algn="l"/>
            <a:endParaRPr lang="en-US" dirty="0" smtClean="0"/>
          </a:p>
          <a:p>
            <a:pPr algn="l"/>
            <a:r>
              <a:rPr lang="en-US" dirty="0" smtClean="0"/>
              <a:t>The risk is low to the vehicle and equipment due to the fuse system in the Voltage Regulator (Power-</a:t>
            </a:r>
            <a:r>
              <a:rPr lang="en-US" dirty="0" err="1" smtClean="0"/>
              <a:t>Verter</a:t>
            </a:r>
            <a:r>
              <a:rPr lang="en-US" dirty="0" smtClean="0"/>
              <a:t>) </a:t>
            </a:r>
            <a:r>
              <a:rPr lang="en-US" dirty="0" smtClean="0"/>
              <a:t>and </a:t>
            </a:r>
            <a:r>
              <a:rPr lang="en-US" dirty="0" smtClean="0"/>
              <a:t>the fuse on the CMU. The fuse on the CMU is accessible on the CMU without opening the box. The BMU is powered by its own battery system, therefore provides no risk on this family of vehicles due to power concerns.</a:t>
            </a:r>
          </a:p>
          <a:p>
            <a:pPr algn="l"/>
            <a:r>
              <a:rPr lang="en-US" dirty="0" smtClean="0"/>
              <a:t> </a:t>
            </a:r>
          </a:p>
          <a:p>
            <a:pPr algn="l"/>
            <a:r>
              <a:rPr lang="en-US" dirty="0" smtClean="0"/>
              <a:t>With proper installation and education of the crew on the equipment, the instrumentation of this family of vehicles with the IPU poses no more risk to the crew or equipment than when this family of vehicle is instrumented with the legacy player unit</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143000"/>
          </a:xfrm>
        </p:spPr>
        <p:txBody>
          <a:bodyPr/>
          <a:lstStyle/>
          <a:p>
            <a:r>
              <a:rPr lang="en-US" sz="2400" b="1" smtClean="0"/>
              <a:t>MATV PRE-INSTALLATION CREW ACTIONS</a:t>
            </a:r>
          </a:p>
        </p:txBody>
      </p:sp>
      <p:sp>
        <p:nvSpPr>
          <p:cNvPr id="27651" name="Rectangle 3"/>
          <p:cNvSpPr>
            <a:spLocks noGrp="1" noChangeArrowheads="1"/>
          </p:cNvSpPr>
          <p:nvPr>
            <p:ph type="body" idx="1"/>
          </p:nvPr>
        </p:nvSpPr>
        <p:spPr>
          <a:xfrm>
            <a:off x="457200" y="1600200"/>
            <a:ext cx="8229600" cy="2057400"/>
          </a:xfrm>
        </p:spPr>
        <p:txBody>
          <a:bodyPr/>
          <a:lstStyle/>
          <a:p>
            <a:pPr>
              <a:lnSpc>
                <a:spcPct val="80000"/>
              </a:lnSpc>
            </a:pPr>
            <a:r>
              <a:rPr lang="en-US" sz="2400" smtClean="0"/>
              <a:t>CLEAR EXCESS MILITARY GEAR FROM THE FLOOR AND SEATS AROUND THE DRIVER, CO-DRIVER/GUNNER AND OTHER PASSENGER POSITIONS.</a:t>
            </a:r>
          </a:p>
          <a:p>
            <a:pPr>
              <a:lnSpc>
                <a:spcPct val="80000"/>
              </a:lnSpc>
            </a:pPr>
            <a:r>
              <a:rPr lang="en-US" sz="2400" smtClean="0"/>
              <a:t>DURING THE INITIAL INSTALLATION PROCESS, </a:t>
            </a:r>
            <a:r>
              <a:rPr lang="en-US" sz="2400" b="1" u="sng" smtClean="0"/>
              <a:t>ALL POWER</a:t>
            </a:r>
            <a:r>
              <a:rPr lang="en-US" sz="2400" smtClean="0"/>
              <a:t> TO THE VEHICLE MUST BE TURNED OFF.</a:t>
            </a:r>
          </a:p>
          <a:p>
            <a:pPr>
              <a:lnSpc>
                <a:spcPct val="80000"/>
              </a:lnSpc>
            </a:pPr>
            <a:endParaRPr lang="en-US" sz="2400" smtClean="0"/>
          </a:p>
          <a:p>
            <a:pPr>
              <a:lnSpc>
                <a:spcPct val="80000"/>
              </a:lnSpc>
            </a:pPr>
            <a:endParaRPr lang="en-US" sz="2400" smtClean="0"/>
          </a:p>
          <a:p>
            <a:pPr>
              <a:lnSpc>
                <a:spcPct val="80000"/>
              </a:lnSpc>
            </a:pPr>
            <a:endParaRPr lang="en-US" sz="2400" smtClean="0"/>
          </a:p>
        </p:txBody>
      </p:sp>
      <p:sp>
        <p:nvSpPr>
          <p:cNvPr id="27652" name="TextBox 1"/>
          <p:cNvSpPr txBox="1">
            <a:spLocks noChangeArrowheads="1"/>
          </p:cNvSpPr>
          <p:nvPr/>
        </p:nvSpPr>
        <p:spPr bwMode="auto">
          <a:xfrm>
            <a:off x="685800" y="4191000"/>
            <a:ext cx="7848600" cy="915988"/>
          </a:xfrm>
          <a:prstGeom prst="rect">
            <a:avLst/>
          </a:prstGeom>
          <a:noFill/>
          <a:ln w="9525">
            <a:noFill/>
            <a:miter lim="800000"/>
            <a:headEnd/>
            <a:tailEnd/>
          </a:ln>
        </p:spPr>
        <p:txBody>
          <a:bodyPr>
            <a:spAutoFit/>
          </a:bodyPr>
          <a:lstStyle/>
          <a:p>
            <a:pPr algn="l"/>
            <a:r>
              <a:rPr lang="en-US"/>
              <a:t>Once the initial installation has been completed, any vehicle returning to the Install Pad for maintenance, batteries, etc., should have the radios on and operational.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cstate="print"/>
          <a:srcRect/>
          <a:stretch>
            <a:fillRect/>
          </a:stretch>
        </p:blipFill>
        <p:spPr bwMode="auto">
          <a:xfrm>
            <a:off x="0" y="0"/>
            <a:ext cx="9144000" cy="6838950"/>
          </a:xfrm>
          <a:prstGeom prst="rect">
            <a:avLst/>
          </a:prstGeom>
          <a:noFill/>
          <a:ln w="9525">
            <a:noFill/>
            <a:miter lim="800000"/>
            <a:headEnd/>
            <a:tailEnd/>
          </a:ln>
        </p:spPr>
      </p:pic>
      <p:sp>
        <p:nvSpPr>
          <p:cNvPr id="4099" name="TextBox 1"/>
          <p:cNvSpPr txBox="1">
            <a:spLocks noChangeArrowheads="1"/>
          </p:cNvSpPr>
          <p:nvPr/>
        </p:nvSpPr>
        <p:spPr bwMode="auto">
          <a:xfrm>
            <a:off x="2578100" y="5705475"/>
            <a:ext cx="4127500" cy="915988"/>
          </a:xfrm>
          <a:prstGeom prst="rect">
            <a:avLst/>
          </a:prstGeom>
          <a:blipFill dpi="0" rotWithShape="1">
            <a:blip r:embed="rId3" cstate="print">
              <a:alphaModFix amt="0"/>
            </a:blip>
            <a:srcRect/>
            <a:tile tx="0" ty="0" sx="100000" sy="100000" flip="none" algn="tl"/>
          </a:blipFill>
          <a:ln w="9525">
            <a:noFill/>
            <a:miter lim="800000"/>
            <a:headEnd/>
            <a:tailEnd/>
          </a:ln>
        </p:spPr>
        <p:txBody>
          <a:bodyPr>
            <a:spAutoFit/>
          </a:bodyPr>
          <a:lstStyle/>
          <a:p>
            <a:pPr algn="l"/>
            <a:r>
              <a:rPr lang="en-US"/>
              <a:t>GRAY TRAVEL CASE FOR THE BUSTLE AND CREW MODULES FOR THE INTEGRATED PLAYER UNIT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can0006"/>
          <p:cNvPicPr>
            <a:picLocks noChangeAspect="1" noChangeArrowheads="1"/>
          </p:cNvPicPr>
          <p:nvPr/>
        </p:nvPicPr>
        <p:blipFill>
          <a:blip r:embed="rId2" cstate="print"/>
          <a:srcRect l="7477" t="6180" r="2803" b="4840"/>
          <a:stretch>
            <a:fillRect/>
          </a:stretch>
        </p:blipFill>
        <p:spPr bwMode="auto">
          <a:xfrm>
            <a:off x="876300" y="304800"/>
            <a:ext cx="7315200" cy="5486400"/>
          </a:xfrm>
          <a:prstGeom prst="rect">
            <a:avLst/>
          </a:prstGeom>
          <a:noFill/>
        </p:spPr>
      </p:pic>
      <p:sp>
        <p:nvSpPr>
          <p:cNvPr id="5126" name="Text Box 6"/>
          <p:cNvSpPr txBox="1">
            <a:spLocks noChangeArrowheads="1"/>
          </p:cNvSpPr>
          <p:nvPr/>
        </p:nvSpPr>
        <p:spPr bwMode="auto">
          <a:xfrm>
            <a:off x="736600" y="5842000"/>
            <a:ext cx="7696200" cy="915988"/>
          </a:xfrm>
          <a:prstGeom prst="rect">
            <a:avLst/>
          </a:prstGeom>
          <a:noFill/>
          <a:ln w="9525">
            <a:noFill/>
            <a:miter lim="800000"/>
            <a:headEnd/>
            <a:tailEnd/>
          </a:ln>
          <a:effectLst/>
        </p:spPr>
        <p:txBody>
          <a:bodyPr>
            <a:spAutoFit/>
          </a:bodyPr>
          <a:lstStyle/>
          <a:p>
            <a:pPr algn="l"/>
            <a:r>
              <a:rPr lang="en-US"/>
              <a:t>The black travel case houses various cables, connectors, cameras and mounting hardware for the IPU. The contents of the case are listed inside on the lid.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MAG0505.JPG"/>
          <p:cNvPicPr>
            <a:picLocks noChangeAspect="1"/>
          </p:cNvPicPr>
          <p:nvPr/>
        </p:nvPicPr>
        <p:blipFill>
          <a:blip r:embed="rId2" cstate="print"/>
          <a:srcRect/>
          <a:stretch>
            <a:fillRect/>
          </a:stretch>
        </p:blipFill>
        <p:spPr bwMode="auto">
          <a:xfrm>
            <a:off x="1379538" y="2514600"/>
            <a:ext cx="2963862" cy="3962400"/>
          </a:xfrm>
          <a:prstGeom prst="rect">
            <a:avLst/>
          </a:prstGeom>
          <a:noFill/>
          <a:ln w="9525">
            <a:noFill/>
            <a:miter lim="800000"/>
            <a:headEnd/>
            <a:tailEnd/>
          </a:ln>
        </p:spPr>
      </p:pic>
      <p:pic>
        <p:nvPicPr>
          <p:cNvPr id="6147" name="Picture 6" descr="IMAG0506.JPG"/>
          <p:cNvPicPr>
            <a:picLocks noChangeAspect="1"/>
          </p:cNvPicPr>
          <p:nvPr/>
        </p:nvPicPr>
        <p:blipFill>
          <a:blip r:embed="rId3" cstate="print"/>
          <a:srcRect/>
          <a:stretch>
            <a:fillRect/>
          </a:stretch>
        </p:blipFill>
        <p:spPr bwMode="auto">
          <a:xfrm>
            <a:off x="4648200" y="2514600"/>
            <a:ext cx="3048000" cy="3962400"/>
          </a:xfrm>
          <a:prstGeom prst="rect">
            <a:avLst/>
          </a:prstGeom>
          <a:noFill/>
          <a:ln w="9525">
            <a:noFill/>
            <a:miter lim="800000"/>
            <a:headEnd/>
            <a:tailEnd/>
          </a:ln>
        </p:spPr>
      </p:pic>
      <p:sp>
        <p:nvSpPr>
          <p:cNvPr id="6148" name="TextBox 7"/>
          <p:cNvSpPr txBox="1">
            <a:spLocks noChangeArrowheads="1"/>
          </p:cNvSpPr>
          <p:nvPr/>
        </p:nvSpPr>
        <p:spPr bwMode="auto">
          <a:xfrm>
            <a:off x="533400" y="228600"/>
            <a:ext cx="8153400" cy="2014538"/>
          </a:xfrm>
          <a:prstGeom prst="rect">
            <a:avLst/>
          </a:prstGeom>
          <a:solidFill>
            <a:schemeClr val="bg1"/>
          </a:solidFill>
          <a:ln w="9525">
            <a:noFill/>
            <a:miter lim="800000"/>
            <a:headEnd/>
            <a:tailEnd/>
          </a:ln>
        </p:spPr>
        <p:txBody>
          <a:bodyPr>
            <a:spAutoFit/>
          </a:bodyPr>
          <a:lstStyle/>
          <a:p>
            <a:pPr algn="l"/>
            <a:r>
              <a:rPr lang="en-US"/>
              <a:t>The Integrated Player Unit (IPU) consists of two main components.  The Crew Module Unit (CMU) replaces the A/V Breakout Box, A/V Interconnect Cable, BIM and the Vehicle Power Supply box.  It is designed to receive the Audio and Video input as well as the 1553 data from the vehicle and wirelessly transfer it to the Bustle Mounted Unit (BMU).  The MATV does not use the 1553 Data Cable. The BMU provides GPS tracking and sends data to the Tower via access points/nodes and relay points.</a:t>
            </a:r>
          </a:p>
        </p:txBody>
      </p:sp>
      <p:sp>
        <p:nvSpPr>
          <p:cNvPr id="6149" name="Text Box 6"/>
          <p:cNvSpPr txBox="1">
            <a:spLocks noChangeArrowheads="1"/>
          </p:cNvSpPr>
          <p:nvPr/>
        </p:nvSpPr>
        <p:spPr bwMode="auto">
          <a:xfrm>
            <a:off x="2501900" y="6157913"/>
            <a:ext cx="762000" cy="366712"/>
          </a:xfrm>
          <a:prstGeom prst="rect">
            <a:avLst/>
          </a:prstGeom>
          <a:noFill/>
          <a:ln w="9525">
            <a:noFill/>
            <a:miter lim="800000"/>
            <a:headEnd/>
            <a:tailEnd/>
          </a:ln>
        </p:spPr>
        <p:txBody>
          <a:bodyPr>
            <a:spAutoFit/>
          </a:bodyPr>
          <a:lstStyle/>
          <a:p>
            <a:pPr algn="l">
              <a:spcBef>
                <a:spcPct val="50000"/>
              </a:spcBef>
            </a:pPr>
            <a:r>
              <a:rPr lang="en-US" b="1">
                <a:solidFill>
                  <a:srgbClr val="FF0000"/>
                </a:solidFill>
              </a:rPr>
              <a:t>CMU</a:t>
            </a:r>
          </a:p>
        </p:txBody>
      </p:sp>
      <p:sp>
        <p:nvSpPr>
          <p:cNvPr id="6150" name="Text Box 7"/>
          <p:cNvSpPr txBox="1">
            <a:spLocks noChangeArrowheads="1"/>
          </p:cNvSpPr>
          <p:nvPr/>
        </p:nvSpPr>
        <p:spPr bwMode="auto">
          <a:xfrm>
            <a:off x="5867400" y="6172200"/>
            <a:ext cx="762000" cy="366713"/>
          </a:xfrm>
          <a:prstGeom prst="rect">
            <a:avLst/>
          </a:prstGeom>
          <a:noFill/>
          <a:ln w="9525">
            <a:noFill/>
            <a:miter lim="800000"/>
            <a:headEnd/>
            <a:tailEnd/>
          </a:ln>
        </p:spPr>
        <p:txBody>
          <a:bodyPr>
            <a:spAutoFit/>
          </a:bodyPr>
          <a:lstStyle/>
          <a:p>
            <a:pPr algn="l">
              <a:spcBef>
                <a:spcPct val="50000"/>
              </a:spcBef>
            </a:pPr>
            <a:r>
              <a:rPr lang="en-US" b="1">
                <a:solidFill>
                  <a:srgbClr val="FF0000"/>
                </a:solidFill>
              </a:rPr>
              <a:t>BMU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MU Battery1"/>
          <p:cNvPicPr>
            <a:picLocks noChangeAspect="1" noChangeArrowheads="1"/>
          </p:cNvPicPr>
          <p:nvPr/>
        </p:nvPicPr>
        <p:blipFill>
          <a:blip r:embed="rId2" cstate="print"/>
          <a:srcRect/>
          <a:stretch>
            <a:fillRect/>
          </a:stretch>
        </p:blipFill>
        <p:spPr bwMode="auto">
          <a:xfrm>
            <a:off x="76200" y="76200"/>
            <a:ext cx="4267200" cy="3192463"/>
          </a:xfrm>
          <a:prstGeom prst="rect">
            <a:avLst/>
          </a:prstGeom>
          <a:noFill/>
          <a:ln w="9525">
            <a:noFill/>
            <a:miter lim="800000"/>
            <a:headEnd/>
            <a:tailEnd/>
          </a:ln>
        </p:spPr>
      </p:pic>
      <p:pic>
        <p:nvPicPr>
          <p:cNvPr id="7171" name="Picture 5" descr="BMU battery2"/>
          <p:cNvPicPr>
            <a:picLocks noChangeAspect="1" noChangeArrowheads="1"/>
          </p:cNvPicPr>
          <p:nvPr/>
        </p:nvPicPr>
        <p:blipFill>
          <a:blip r:embed="rId3" cstate="print"/>
          <a:srcRect/>
          <a:stretch>
            <a:fillRect/>
          </a:stretch>
        </p:blipFill>
        <p:spPr bwMode="auto">
          <a:xfrm>
            <a:off x="4648200" y="88900"/>
            <a:ext cx="4419600" cy="3187700"/>
          </a:xfrm>
          <a:prstGeom prst="rect">
            <a:avLst/>
          </a:prstGeom>
          <a:noFill/>
          <a:ln w="9525">
            <a:noFill/>
            <a:miter lim="800000"/>
            <a:headEnd/>
            <a:tailEnd/>
          </a:ln>
        </p:spPr>
      </p:pic>
      <p:pic>
        <p:nvPicPr>
          <p:cNvPr id="7172" name="Picture 6" descr="BMU battery3"/>
          <p:cNvPicPr>
            <a:picLocks noChangeAspect="1" noChangeArrowheads="1"/>
          </p:cNvPicPr>
          <p:nvPr/>
        </p:nvPicPr>
        <p:blipFill>
          <a:blip r:embed="rId4" cstate="print"/>
          <a:srcRect/>
          <a:stretch>
            <a:fillRect/>
          </a:stretch>
        </p:blipFill>
        <p:spPr bwMode="auto">
          <a:xfrm>
            <a:off x="76200" y="3429000"/>
            <a:ext cx="4267200" cy="3327400"/>
          </a:xfrm>
          <a:prstGeom prst="rect">
            <a:avLst/>
          </a:prstGeom>
          <a:noFill/>
          <a:ln w="9525">
            <a:noFill/>
            <a:miter lim="800000"/>
            <a:headEnd/>
            <a:tailEnd/>
          </a:ln>
        </p:spPr>
      </p:pic>
      <p:pic>
        <p:nvPicPr>
          <p:cNvPr id="7173" name="Picture 7" descr="BMU Battery4"/>
          <p:cNvPicPr>
            <a:picLocks noChangeAspect="1" noChangeArrowheads="1"/>
          </p:cNvPicPr>
          <p:nvPr/>
        </p:nvPicPr>
        <p:blipFill>
          <a:blip r:embed="rId5" cstate="print"/>
          <a:srcRect/>
          <a:stretch>
            <a:fillRect/>
          </a:stretch>
        </p:blipFill>
        <p:spPr bwMode="auto">
          <a:xfrm>
            <a:off x="4648200" y="3449638"/>
            <a:ext cx="4419600" cy="3332162"/>
          </a:xfrm>
          <a:prstGeom prst="rect">
            <a:avLst/>
          </a:prstGeom>
          <a:noFill/>
          <a:ln w="9525">
            <a:noFill/>
            <a:miter lim="800000"/>
            <a:headEnd/>
            <a:tailEnd/>
          </a:ln>
        </p:spPr>
      </p:pic>
      <p:sp>
        <p:nvSpPr>
          <p:cNvPr id="7174" name="Text Box 8"/>
          <p:cNvSpPr txBox="1">
            <a:spLocks noChangeArrowheads="1"/>
          </p:cNvSpPr>
          <p:nvPr/>
        </p:nvSpPr>
        <p:spPr bwMode="auto">
          <a:xfrm>
            <a:off x="4648200" y="5943600"/>
            <a:ext cx="4495800" cy="825500"/>
          </a:xfrm>
          <a:prstGeom prst="rect">
            <a:avLst/>
          </a:prstGeom>
          <a:noFill/>
          <a:ln w="9525">
            <a:noFill/>
            <a:miter lim="800000"/>
            <a:headEnd/>
            <a:tailEnd/>
          </a:ln>
        </p:spPr>
        <p:txBody>
          <a:bodyPr>
            <a:spAutoFit/>
          </a:bodyPr>
          <a:lstStyle/>
          <a:p>
            <a:pPr algn="l">
              <a:spcBef>
                <a:spcPct val="50000"/>
              </a:spcBef>
            </a:pPr>
            <a:r>
              <a:rPr lang="en-US" sz="1600" b="1">
                <a:solidFill>
                  <a:srgbClr val="FF0000"/>
                </a:solidFill>
              </a:rPr>
              <a:t>CAUTION</a:t>
            </a:r>
            <a:r>
              <a:rPr lang="en-US" sz="1600" b="1"/>
              <a:t>: </a:t>
            </a:r>
            <a:r>
              <a:rPr lang="en-US" sz="1600" b="1">
                <a:solidFill>
                  <a:schemeClr val="bg1"/>
                </a:solidFill>
              </a:rPr>
              <a:t>THE CABLE TO THE J5 PORT SHOULD BE DISCONNECTED WHEN NOT IN USE OR IN THE STORAGE CASE</a:t>
            </a:r>
            <a:r>
              <a:rPr lang="en-US" sz="1600" b="1"/>
              <a:t>.</a:t>
            </a:r>
          </a:p>
        </p:txBody>
      </p:sp>
      <p:sp>
        <p:nvSpPr>
          <p:cNvPr id="7175" name="Text Box 9"/>
          <p:cNvSpPr txBox="1">
            <a:spLocks noChangeArrowheads="1"/>
          </p:cNvSpPr>
          <p:nvPr/>
        </p:nvSpPr>
        <p:spPr bwMode="auto">
          <a:xfrm>
            <a:off x="4763" y="23813"/>
            <a:ext cx="4643437" cy="641350"/>
          </a:xfrm>
          <a:prstGeom prst="rect">
            <a:avLst/>
          </a:prstGeom>
          <a:noFill/>
          <a:ln w="9525">
            <a:noFill/>
            <a:miter lim="800000"/>
            <a:headEnd/>
            <a:tailEnd/>
          </a:ln>
        </p:spPr>
        <p:txBody>
          <a:bodyPr>
            <a:spAutoFit/>
          </a:bodyPr>
          <a:lstStyle/>
          <a:p>
            <a:pPr algn="l">
              <a:spcBef>
                <a:spcPct val="50000"/>
              </a:spcBef>
            </a:pPr>
            <a:r>
              <a:rPr lang="en-US" b="1">
                <a:solidFill>
                  <a:schemeClr val="bg1"/>
                </a:solidFill>
              </a:rPr>
              <a:t>The BMU is powered by a 14.8V LI-ION Battery Pack</a:t>
            </a:r>
          </a:p>
        </p:txBody>
      </p:sp>
      <p:sp>
        <p:nvSpPr>
          <p:cNvPr id="7176" name="Line 10"/>
          <p:cNvSpPr>
            <a:spLocks noChangeShapeType="1"/>
          </p:cNvSpPr>
          <p:nvPr/>
        </p:nvSpPr>
        <p:spPr bwMode="auto">
          <a:xfrm flipV="1">
            <a:off x="5391150" y="4924425"/>
            <a:ext cx="76200" cy="990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lgn="l">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cstate="print"/>
          <a:srcRect/>
          <a:stretch>
            <a:fillRect/>
          </a:stretch>
        </p:blipFill>
        <p:spPr bwMode="auto">
          <a:xfrm>
            <a:off x="533400" y="0"/>
            <a:ext cx="8458200" cy="5943600"/>
          </a:xfrm>
          <a:prstGeom prst="rect">
            <a:avLst/>
          </a:prstGeom>
          <a:noFill/>
          <a:ln w="9525">
            <a:noFill/>
            <a:miter lim="800000"/>
            <a:headEnd/>
            <a:tailEnd/>
          </a:ln>
        </p:spPr>
      </p:pic>
      <p:sp>
        <p:nvSpPr>
          <p:cNvPr id="8195" name="TextBox 3"/>
          <p:cNvSpPr txBox="1">
            <a:spLocks noChangeArrowheads="1"/>
          </p:cNvSpPr>
          <p:nvPr/>
        </p:nvSpPr>
        <p:spPr bwMode="auto">
          <a:xfrm>
            <a:off x="381000" y="6172200"/>
            <a:ext cx="8610600" cy="369888"/>
          </a:xfrm>
          <a:prstGeom prst="rect">
            <a:avLst/>
          </a:prstGeom>
          <a:noFill/>
          <a:ln w="9525">
            <a:noFill/>
            <a:miter lim="800000"/>
            <a:headEnd/>
            <a:tailEnd/>
          </a:ln>
        </p:spPr>
        <p:txBody>
          <a:bodyPr>
            <a:spAutoFit/>
          </a:bodyPr>
          <a:lstStyle/>
          <a:p>
            <a:pPr algn="l"/>
            <a:r>
              <a:rPr lang="en-US"/>
              <a:t>Left to right: CDU Adapter (new model), TSVR V2, and External Audio Adapter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cstate="print"/>
          <a:srcRect/>
          <a:stretch>
            <a:fillRect/>
          </a:stretch>
        </p:blipFill>
        <p:spPr>
          <a:xfrm>
            <a:off x="381000" y="0"/>
            <a:ext cx="8001000" cy="4525963"/>
          </a:xfrm>
        </p:spPr>
      </p:pic>
      <p:sp>
        <p:nvSpPr>
          <p:cNvPr id="9219" name="TextBox 4"/>
          <p:cNvSpPr txBox="1">
            <a:spLocks noChangeArrowheads="1"/>
          </p:cNvSpPr>
          <p:nvPr/>
        </p:nvSpPr>
        <p:spPr bwMode="auto">
          <a:xfrm>
            <a:off x="2057400" y="3352800"/>
            <a:ext cx="457200" cy="366713"/>
          </a:xfrm>
          <a:prstGeom prst="rect">
            <a:avLst/>
          </a:prstGeom>
          <a:noFill/>
          <a:ln w="9525">
            <a:noFill/>
            <a:miter lim="800000"/>
            <a:headEnd/>
            <a:tailEnd/>
          </a:ln>
        </p:spPr>
        <p:txBody>
          <a:bodyPr>
            <a:spAutoFit/>
          </a:bodyPr>
          <a:lstStyle/>
          <a:p>
            <a:pPr algn="l"/>
            <a:r>
              <a:rPr lang="en-US" b="1">
                <a:solidFill>
                  <a:srgbClr val="FF0000"/>
                </a:solidFill>
              </a:rPr>
              <a:t>B</a:t>
            </a:r>
          </a:p>
        </p:txBody>
      </p:sp>
      <p:sp>
        <p:nvSpPr>
          <p:cNvPr id="9220" name="TextBox 6"/>
          <p:cNvSpPr txBox="1">
            <a:spLocks noChangeArrowheads="1"/>
          </p:cNvSpPr>
          <p:nvPr/>
        </p:nvSpPr>
        <p:spPr bwMode="auto">
          <a:xfrm>
            <a:off x="2362200" y="1905000"/>
            <a:ext cx="457200" cy="366713"/>
          </a:xfrm>
          <a:prstGeom prst="rect">
            <a:avLst/>
          </a:prstGeom>
          <a:noFill/>
          <a:ln w="9525">
            <a:noFill/>
            <a:miter lim="800000"/>
            <a:headEnd/>
            <a:tailEnd/>
          </a:ln>
        </p:spPr>
        <p:txBody>
          <a:bodyPr>
            <a:spAutoFit/>
          </a:bodyPr>
          <a:lstStyle/>
          <a:p>
            <a:pPr algn="l"/>
            <a:r>
              <a:rPr lang="en-US" b="1">
                <a:solidFill>
                  <a:srgbClr val="FF0000"/>
                </a:solidFill>
              </a:rPr>
              <a:t>A</a:t>
            </a:r>
          </a:p>
        </p:txBody>
      </p:sp>
      <p:sp>
        <p:nvSpPr>
          <p:cNvPr id="9221" name="TextBox 7"/>
          <p:cNvSpPr txBox="1">
            <a:spLocks noChangeArrowheads="1"/>
          </p:cNvSpPr>
          <p:nvPr/>
        </p:nvSpPr>
        <p:spPr bwMode="auto">
          <a:xfrm>
            <a:off x="4419600" y="762000"/>
            <a:ext cx="457200" cy="366713"/>
          </a:xfrm>
          <a:prstGeom prst="rect">
            <a:avLst/>
          </a:prstGeom>
          <a:noFill/>
          <a:ln w="9525">
            <a:noFill/>
            <a:miter lim="800000"/>
            <a:headEnd/>
            <a:tailEnd/>
          </a:ln>
        </p:spPr>
        <p:txBody>
          <a:bodyPr>
            <a:spAutoFit/>
          </a:bodyPr>
          <a:lstStyle/>
          <a:p>
            <a:pPr algn="l"/>
            <a:r>
              <a:rPr lang="en-US" b="1">
                <a:solidFill>
                  <a:srgbClr val="FF0000"/>
                </a:solidFill>
              </a:rPr>
              <a:t>C</a:t>
            </a:r>
          </a:p>
        </p:txBody>
      </p:sp>
      <p:sp>
        <p:nvSpPr>
          <p:cNvPr id="9222" name="TextBox 8"/>
          <p:cNvSpPr txBox="1">
            <a:spLocks noChangeArrowheads="1"/>
          </p:cNvSpPr>
          <p:nvPr/>
        </p:nvSpPr>
        <p:spPr bwMode="auto">
          <a:xfrm>
            <a:off x="3733800" y="3429000"/>
            <a:ext cx="457200" cy="366713"/>
          </a:xfrm>
          <a:prstGeom prst="rect">
            <a:avLst/>
          </a:prstGeom>
          <a:noFill/>
          <a:ln w="9525">
            <a:noFill/>
            <a:miter lim="800000"/>
            <a:headEnd/>
            <a:tailEnd/>
          </a:ln>
        </p:spPr>
        <p:txBody>
          <a:bodyPr>
            <a:spAutoFit/>
          </a:bodyPr>
          <a:lstStyle/>
          <a:p>
            <a:pPr algn="l"/>
            <a:r>
              <a:rPr lang="en-US" b="1">
                <a:solidFill>
                  <a:srgbClr val="FF0000"/>
                </a:solidFill>
              </a:rPr>
              <a:t>D</a:t>
            </a:r>
          </a:p>
        </p:txBody>
      </p:sp>
      <p:sp>
        <p:nvSpPr>
          <p:cNvPr id="9223" name="TextBox 9"/>
          <p:cNvSpPr txBox="1">
            <a:spLocks noChangeArrowheads="1"/>
          </p:cNvSpPr>
          <p:nvPr/>
        </p:nvSpPr>
        <p:spPr bwMode="auto">
          <a:xfrm>
            <a:off x="5867400" y="1295400"/>
            <a:ext cx="457200" cy="366713"/>
          </a:xfrm>
          <a:prstGeom prst="rect">
            <a:avLst/>
          </a:prstGeom>
          <a:noFill/>
          <a:ln w="9525">
            <a:noFill/>
            <a:miter lim="800000"/>
            <a:headEnd/>
            <a:tailEnd/>
          </a:ln>
        </p:spPr>
        <p:txBody>
          <a:bodyPr>
            <a:spAutoFit/>
          </a:bodyPr>
          <a:lstStyle/>
          <a:p>
            <a:pPr algn="l"/>
            <a:r>
              <a:rPr lang="en-US" b="1">
                <a:solidFill>
                  <a:srgbClr val="FF0000"/>
                </a:solidFill>
              </a:rPr>
              <a:t>E</a:t>
            </a:r>
          </a:p>
        </p:txBody>
      </p:sp>
      <p:sp>
        <p:nvSpPr>
          <p:cNvPr id="9224" name="TextBox 10"/>
          <p:cNvSpPr txBox="1">
            <a:spLocks noChangeArrowheads="1"/>
          </p:cNvSpPr>
          <p:nvPr/>
        </p:nvSpPr>
        <p:spPr bwMode="auto">
          <a:xfrm>
            <a:off x="5618163" y="3316288"/>
            <a:ext cx="457200" cy="368300"/>
          </a:xfrm>
          <a:prstGeom prst="rect">
            <a:avLst/>
          </a:prstGeom>
          <a:noFill/>
          <a:ln w="9525">
            <a:noFill/>
            <a:miter lim="800000"/>
            <a:headEnd/>
            <a:tailEnd/>
          </a:ln>
        </p:spPr>
        <p:txBody>
          <a:bodyPr>
            <a:spAutoFit/>
          </a:bodyPr>
          <a:lstStyle/>
          <a:p>
            <a:pPr algn="l"/>
            <a:r>
              <a:rPr lang="en-US" b="1">
                <a:solidFill>
                  <a:srgbClr val="FF0000"/>
                </a:solidFill>
              </a:rPr>
              <a:t>F</a:t>
            </a:r>
          </a:p>
        </p:txBody>
      </p:sp>
      <p:sp>
        <p:nvSpPr>
          <p:cNvPr id="9225" name="TextBox 11"/>
          <p:cNvSpPr txBox="1">
            <a:spLocks noChangeArrowheads="1"/>
          </p:cNvSpPr>
          <p:nvPr/>
        </p:nvSpPr>
        <p:spPr bwMode="auto">
          <a:xfrm>
            <a:off x="88900" y="4851400"/>
            <a:ext cx="8940800" cy="1465263"/>
          </a:xfrm>
          <a:prstGeom prst="rect">
            <a:avLst/>
          </a:prstGeom>
          <a:noFill/>
          <a:ln w="9525">
            <a:noFill/>
            <a:miter lim="800000"/>
            <a:headEnd/>
            <a:tailEnd/>
          </a:ln>
        </p:spPr>
        <p:txBody>
          <a:bodyPr>
            <a:spAutoFit/>
          </a:bodyPr>
          <a:lstStyle/>
          <a:p>
            <a:pPr algn="l"/>
            <a:r>
              <a:rPr lang="en-US"/>
              <a:t>A- M1 GAS Adapter for Gunner’s Through Sight    B – M1 Crew Camera Loader’s Mounting Bracket   C – M2/3Crew Camera Mount for Gunner and Commander’s Cameras   D – M1 Gunner’s Camera Bracket Alternative  E – M2/3 GAS Adapter for the Commander’s Auxiliary Through Sight   F – M2 GPSE Mounting bracket for use on the M2 ODS   (*Item B and D are the only mounts that are used on the MATV)</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584200" y="152400"/>
            <a:ext cx="8001000" cy="5562600"/>
          </a:xfrm>
          <a:prstGeom prst="rect">
            <a:avLst/>
          </a:prstGeom>
          <a:noFill/>
          <a:ln w="9525">
            <a:noFill/>
            <a:miter lim="800000"/>
            <a:headEnd/>
            <a:tailEnd/>
          </a:ln>
        </p:spPr>
      </p:pic>
      <p:sp>
        <p:nvSpPr>
          <p:cNvPr id="10243" name="TextBox 4"/>
          <p:cNvSpPr txBox="1">
            <a:spLocks noChangeArrowheads="1"/>
          </p:cNvSpPr>
          <p:nvPr/>
        </p:nvSpPr>
        <p:spPr bwMode="auto">
          <a:xfrm>
            <a:off x="1143000" y="5802313"/>
            <a:ext cx="7010400" cy="915987"/>
          </a:xfrm>
          <a:prstGeom prst="rect">
            <a:avLst/>
          </a:prstGeom>
          <a:noFill/>
          <a:ln w="9525">
            <a:noFill/>
            <a:miter lim="800000"/>
            <a:headEnd/>
            <a:tailEnd/>
          </a:ln>
        </p:spPr>
        <p:txBody>
          <a:bodyPr>
            <a:spAutoFit/>
          </a:bodyPr>
          <a:lstStyle/>
          <a:p>
            <a:pPr algn="l"/>
            <a:r>
              <a:rPr lang="en-US"/>
              <a:t>A -  Voltage Regulator (Power-Verter) used with all IPU platforms  </a:t>
            </a:r>
          </a:p>
          <a:p>
            <a:pPr algn="l"/>
            <a:r>
              <a:rPr lang="en-US"/>
              <a:t>B – M1 Power Adapter</a:t>
            </a:r>
          </a:p>
          <a:p>
            <a:pPr algn="l"/>
            <a:r>
              <a:rPr lang="en-US"/>
              <a:t>C – M2/3 Power Adapter &amp; MATV</a:t>
            </a:r>
          </a:p>
        </p:txBody>
      </p:sp>
      <p:sp>
        <p:nvSpPr>
          <p:cNvPr id="6" name="TextBox 5"/>
          <p:cNvSpPr txBox="1"/>
          <p:nvPr/>
        </p:nvSpPr>
        <p:spPr>
          <a:xfrm>
            <a:off x="5638800" y="468313"/>
            <a:ext cx="381000" cy="3921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a:r>
              <a:rPr lang="en-US">
                <a:solidFill>
                  <a:srgbClr val="FF0000"/>
                </a:solidFill>
              </a:rPr>
              <a:t>A</a:t>
            </a:r>
          </a:p>
        </p:txBody>
      </p:sp>
      <p:sp>
        <p:nvSpPr>
          <p:cNvPr id="7" name="TextBox 6"/>
          <p:cNvSpPr txBox="1"/>
          <p:nvPr/>
        </p:nvSpPr>
        <p:spPr>
          <a:xfrm>
            <a:off x="1676400" y="4430713"/>
            <a:ext cx="457200" cy="3921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a:r>
              <a:rPr lang="en-US">
                <a:solidFill>
                  <a:srgbClr val="FF0000"/>
                </a:solidFill>
              </a:rPr>
              <a:t>B</a:t>
            </a:r>
          </a:p>
        </p:txBody>
      </p:sp>
      <p:sp>
        <p:nvSpPr>
          <p:cNvPr id="8" name="TextBox 7"/>
          <p:cNvSpPr txBox="1"/>
          <p:nvPr/>
        </p:nvSpPr>
        <p:spPr>
          <a:xfrm>
            <a:off x="7391400" y="3657600"/>
            <a:ext cx="381000" cy="392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a:r>
              <a:rPr lang="en-US">
                <a:solidFill>
                  <a:srgbClr val="FF0000"/>
                </a:solidFill>
              </a:rPr>
              <a: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276ABD2943274BB90843225363C9B4" ma:contentTypeVersion="0" ma:contentTypeDescription="Create a new document." ma:contentTypeScope="" ma:versionID="3bd73f6e751b472a71ba795e70347f6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EB2C3D-18CF-4349-B7F1-9ABFC804B21A}">
  <ds:schemaRefs>
    <ds:schemaRef ds:uri="http://schemas.microsoft.com/office/2006/metadata/properties"/>
  </ds:schemaRefs>
</ds:datastoreItem>
</file>

<file path=customXml/itemProps2.xml><?xml version="1.0" encoding="utf-8"?>
<ds:datastoreItem xmlns:ds="http://schemas.openxmlformats.org/officeDocument/2006/customXml" ds:itemID="{7B52B4BE-DE11-4C0C-B994-8E54F5F04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D7DF47D-4220-4315-B78E-1DB8CEA0F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1982</TotalTime>
  <Words>931</Words>
  <Application>Microsoft Office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INTEGRATED PLAYER UNIT INSTALLATION GUIDE FOR THE MATV PLATFORM AT THE  DIGITAL MULTI-PURPOSE RANGE COMPLEX FORT RILEY, KS   (August 2011)</vt:lpstr>
      <vt:lpstr>MATV PRE-INSTALLATION CREW ACTIONS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DMPRC Tech</dc:creator>
  <cp:lastModifiedBy>Danny Bost</cp:lastModifiedBy>
  <cp:revision>88</cp:revision>
  <dcterms:created xsi:type="dcterms:W3CDTF">2010-06-27T15:57:43Z</dcterms:created>
  <dcterms:modified xsi:type="dcterms:W3CDTF">2011-12-07T18:49:30Z</dcterms:modified>
</cp:coreProperties>
</file>