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256" r:id="rId3"/>
    <p:sldId id="275" r:id="rId4"/>
    <p:sldId id="271" r:id="rId5"/>
    <p:sldId id="257" r:id="rId6"/>
    <p:sldId id="269" r:id="rId7"/>
    <p:sldId id="258" r:id="rId8"/>
    <p:sldId id="259" r:id="rId9"/>
    <p:sldId id="260" r:id="rId10"/>
    <p:sldId id="262" r:id="rId11"/>
    <p:sldId id="261" r:id="rId12"/>
    <p:sldId id="270" r:id="rId13"/>
    <p:sldId id="272" r:id="rId14"/>
    <p:sldId id="274" r:id="rId15"/>
    <p:sldId id="263" r:id="rId16"/>
    <p:sldId id="268" r:id="rId17"/>
    <p:sldId id="264" r:id="rId18"/>
    <p:sldId id="265" r:id="rId19"/>
    <p:sldId id="266" r:id="rId20"/>
    <p:sldId id="267" r:id="rId21"/>
    <p:sldId id="273" r:id="rId2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620"/>
    <p:restoredTop sz="94660"/>
  </p:normalViewPr>
  <p:slideViewPr>
    <p:cSldViewPr>
      <p:cViewPr>
        <p:scale>
          <a:sx n="100" d="100"/>
          <a:sy n="100" d="100"/>
        </p:scale>
        <p:origin x="-1090" y="8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ableStyles" Target="tableStyle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91AE3A-0264-4792-BDFE-6A5F0E60A551}" type="datetimeFigureOut">
              <a:rPr lang="en-US" smtClean="0"/>
              <a:pPr/>
              <a:t>6/5/2013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5CF4DA-B752-4E2B-A113-A2053AFF31E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91AE3A-0264-4792-BDFE-6A5F0E60A551}" type="datetimeFigureOut">
              <a:rPr lang="en-US" smtClean="0"/>
              <a:pPr/>
              <a:t>6/5/2013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5CF4DA-B752-4E2B-A113-A2053AFF31E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91AE3A-0264-4792-BDFE-6A5F0E60A551}" type="datetimeFigureOut">
              <a:rPr lang="en-US" smtClean="0"/>
              <a:pPr/>
              <a:t>6/5/2013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5CF4DA-B752-4E2B-A113-A2053AFF31E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0" y="6492875"/>
            <a:ext cx="2133600" cy="365125"/>
          </a:xfrm>
          <a:prstGeom prst="rect">
            <a:avLst/>
          </a:prstGeom>
        </p:spPr>
        <p:txBody>
          <a:bodyPr/>
          <a:lstStyle/>
          <a:p>
            <a:fld id="{78D7B2AF-5582-4167-A195-8FE28902136B}" type="datetimeFigureOut">
              <a:rPr lang="en-US" smtClean="0">
                <a:solidFill>
                  <a:prstClr val="black"/>
                </a:solidFill>
              </a:rPr>
              <a:pPr/>
              <a:t>6/5/2013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010400" y="6492875"/>
            <a:ext cx="2133600" cy="365125"/>
          </a:xfrm>
          <a:prstGeom prst="rect">
            <a:avLst/>
          </a:prstGeom>
        </p:spPr>
        <p:txBody>
          <a:bodyPr/>
          <a:lstStyle/>
          <a:p>
            <a:fld id="{DE202E3E-892F-4587-B9F7-DD7DF076C216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0" y="6492875"/>
            <a:ext cx="2133600" cy="365125"/>
          </a:xfrm>
          <a:prstGeom prst="rect">
            <a:avLst/>
          </a:prstGeom>
        </p:spPr>
        <p:txBody>
          <a:bodyPr/>
          <a:lstStyle/>
          <a:p>
            <a:fld id="{78D7B2AF-5582-4167-A195-8FE28902136B}" type="datetimeFigureOut">
              <a:rPr lang="en-US" smtClean="0">
                <a:solidFill>
                  <a:prstClr val="black"/>
                </a:solidFill>
              </a:rPr>
              <a:pPr/>
              <a:t>6/5/2013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010400" y="6492875"/>
            <a:ext cx="2133600" cy="365125"/>
          </a:xfrm>
          <a:prstGeom prst="rect">
            <a:avLst/>
          </a:prstGeom>
        </p:spPr>
        <p:txBody>
          <a:bodyPr/>
          <a:lstStyle/>
          <a:p>
            <a:fld id="{DE202E3E-892F-4587-B9F7-DD7DF076C216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0" y="6492875"/>
            <a:ext cx="2133600" cy="365125"/>
          </a:xfrm>
          <a:prstGeom prst="rect">
            <a:avLst/>
          </a:prstGeom>
        </p:spPr>
        <p:txBody>
          <a:bodyPr/>
          <a:lstStyle/>
          <a:p>
            <a:fld id="{78D7B2AF-5582-4167-A195-8FE28902136B}" type="datetimeFigureOut">
              <a:rPr lang="en-US" smtClean="0">
                <a:solidFill>
                  <a:prstClr val="black"/>
                </a:solidFill>
              </a:rPr>
              <a:pPr/>
              <a:t>6/5/2013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010400" y="6492875"/>
            <a:ext cx="2133600" cy="365125"/>
          </a:xfrm>
          <a:prstGeom prst="rect">
            <a:avLst/>
          </a:prstGeom>
        </p:spPr>
        <p:txBody>
          <a:bodyPr/>
          <a:lstStyle/>
          <a:p>
            <a:fld id="{DE202E3E-892F-4587-B9F7-DD7DF076C216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0" y="6492875"/>
            <a:ext cx="2133600" cy="365125"/>
          </a:xfrm>
          <a:prstGeom prst="rect">
            <a:avLst/>
          </a:prstGeom>
        </p:spPr>
        <p:txBody>
          <a:bodyPr/>
          <a:lstStyle/>
          <a:p>
            <a:fld id="{78D7B2AF-5582-4167-A195-8FE28902136B}" type="datetimeFigureOut">
              <a:rPr lang="en-US" smtClean="0">
                <a:solidFill>
                  <a:prstClr val="black"/>
                </a:solidFill>
              </a:rPr>
              <a:pPr/>
              <a:t>6/5/2013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7010400" y="6492875"/>
            <a:ext cx="2133600" cy="365125"/>
          </a:xfrm>
          <a:prstGeom prst="rect">
            <a:avLst/>
          </a:prstGeom>
        </p:spPr>
        <p:txBody>
          <a:bodyPr/>
          <a:lstStyle/>
          <a:p>
            <a:fld id="{DE202E3E-892F-4587-B9F7-DD7DF076C216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0" y="6492875"/>
            <a:ext cx="2133600" cy="365125"/>
          </a:xfrm>
          <a:prstGeom prst="rect">
            <a:avLst/>
          </a:prstGeom>
        </p:spPr>
        <p:txBody>
          <a:bodyPr/>
          <a:lstStyle/>
          <a:p>
            <a:fld id="{78D7B2AF-5582-4167-A195-8FE28902136B}" type="datetimeFigureOut">
              <a:rPr lang="en-US" smtClean="0">
                <a:solidFill>
                  <a:prstClr val="black"/>
                </a:solidFill>
              </a:rPr>
              <a:pPr/>
              <a:t>6/5/2013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7010400" y="6492875"/>
            <a:ext cx="2133600" cy="365125"/>
          </a:xfrm>
          <a:prstGeom prst="rect">
            <a:avLst/>
          </a:prstGeom>
        </p:spPr>
        <p:txBody>
          <a:bodyPr/>
          <a:lstStyle/>
          <a:p>
            <a:fld id="{DE202E3E-892F-4587-B9F7-DD7DF076C216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0" y="6492875"/>
            <a:ext cx="2133600" cy="365125"/>
          </a:xfrm>
          <a:prstGeom prst="rect">
            <a:avLst/>
          </a:prstGeom>
        </p:spPr>
        <p:txBody>
          <a:bodyPr/>
          <a:lstStyle/>
          <a:p>
            <a:fld id="{78D7B2AF-5582-4167-A195-8FE28902136B}" type="datetimeFigureOut">
              <a:rPr lang="en-US" smtClean="0">
                <a:solidFill>
                  <a:prstClr val="black"/>
                </a:solidFill>
              </a:rPr>
              <a:pPr/>
              <a:t>6/5/2013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010400" y="6492875"/>
            <a:ext cx="2133600" cy="365125"/>
          </a:xfrm>
          <a:prstGeom prst="rect">
            <a:avLst/>
          </a:prstGeom>
        </p:spPr>
        <p:txBody>
          <a:bodyPr/>
          <a:lstStyle/>
          <a:p>
            <a:fld id="{DE202E3E-892F-4587-B9F7-DD7DF076C216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0" y="6492875"/>
            <a:ext cx="2133600" cy="365125"/>
          </a:xfrm>
          <a:prstGeom prst="rect">
            <a:avLst/>
          </a:prstGeom>
        </p:spPr>
        <p:txBody>
          <a:bodyPr/>
          <a:lstStyle/>
          <a:p>
            <a:fld id="{78D7B2AF-5582-4167-A195-8FE28902136B}" type="datetimeFigureOut">
              <a:rPr lang="en-US" smtClean="0">
                <a:solidFill>
                  <a:prstClr val="black"/>
                </a:solidFill>
              </a:rPr>
              <a:pPr/>
              <a:t>6/5/2013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010400" y="6492875"/>
            <a:ext cx="2133600" cy="365125"/>
          </a:xfrm>
          <a:prstGeom prst="rect">
            <a:avLst/>
          </a:prstGeom>
        </p:spPr>
        <p:txBody>
          <a:bodyPr/>
          <a:lstStyle/>
          <a:p>
            <a:fld id="{DE202E3E-892F-4587-B9F7-DD7DF076C216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91AE3A-0264-4792-BDFE-6A5F0E60A551}" type="datetimeFigureOut">
              <a:rPr lang="en-US" smtClean="0"/>
              <a:pPr/>
              <a:t>6/5/2013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5CF4DA-B752-4E2B-A113-A2053AFF31E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0" y="6492875"/>
            <a:ext cx="2133600" cy="365125"/>
          </a:xfrm>
          <a:prstGeom prst="rect">
            <a:avLst/>
          </a:prstGeom>
        </p:spPr>
        <p:txBody>
          <a:bodyPr/>
          <a:lstStyle/>
          <a:p>
            <a:fld id="{78D7B2AF-5582-4167-A195-8FE28902136B}" type="datetimeFigureOut">
              <a:rPr lang="en-US" smtClean="0">
                <a:solidFill>
                  <a:prstClr val="black"/>
                </a:solidFill>
              </a:rPr>
              <a:pPr/>
              <a:t>6/5/2013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010400" y="6492875"/>
            <a:ext cx="2133600" cy="365125"/>
          </a:xfrm>
          <a:prstGeom prst="rect">
            <a:avLst/>
          </a:prstGeom>
        </p:spPr>
        <p:txBody>
          <a:bodyPr/>
          <a:lstStyle/>
          <a:p>
            <a:fld id="{DE202E3E-892F-4587-B9F7-DD7DF076C216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0" y="6492875"/>
            <a:ext cx="2133600" cy="365125"/>
          </a:xfrm>
          <a:prstGeom prst="rect">
            <a:avLst/>
          </a:prstGeom>
        </p:spPr>
        <p:txBody>
          <a:bodyPr/>
          <a:lstStyle/>
          <a:p>
            <a:fld id="{78D7B2AF-5582-4167-A195-8FE28902136B}" type="datetimeFigureOut">
              <a:rPr lang="en-US" smtClean="0">
                <a:solidFill>
                  <a:prstClr val="black"/>
                </a:solidFill>
              </a:rPr>
              <a:pPr/>
              <a:t>6/5/2013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010400" y="6492875"/>
            <a:ext cx="2133600" cy="365125"/>
          </a:xfrm>
          <a:prstGeom prst="rect">
            <a:avLst/>
          </a:prstGeom>
        </p:spPr>
        <p:txBody>
          <a:bodyPr/>
          <a:lstStyle/>
          <a:p>
            <a:fld id="{DE202E3E-892F-4587-B9F7-DD7DF076C216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0" y="6492875"/>
            <a:ext cx="2133600" cy="365125"/>
          </a:xfrm>
          <a:prstGeom prst="rect">
            <a:avLst/>
          </a:prstGeom>
        </p:spPr>
        <p:txBody>
          <a:bodyPr/>
          <a:lstStyle/>
          <a:p>
            <a:fld id="{78D7B2AF-5582-4167-A195-8FE28902136B}" type="datetimeFigureOut">
              <a:rPr lang="en-US" smtClean="0">
                <a:solidFill>
                  <a:prstClr val="black"/>
                </a:solidFill>
              </a:rPr>
              <a:pPr/>
              <a:t>6/5/2013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010400" y="6492875"/>
            <a:ext cx="2133600" cy="365125"/>
          </a:xfrm>
          <a:prstGeom prst="rect">
            <a:avLst/>
          </a:prstGeom>
        </p:spPr>
        <p:txBody>
          <a:bodyPr/>
          <a:lstStyle/>
          <a:p>
            <a:fld id="{DE202E3E-892F-4587-B9F7-DD7DF076C216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91AE3A-0264-4792-BDFE-6A5F0E60A551}" type="datetimeFigureOut">
              <a:rPr lang="en-US" smtClean="0"/>
              <a:pPr/>
              <a:t>6/5/2013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5CF4DA-B752-4E2B-A113-A2053AFF31E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91AE3A-0264-4792-BDFE-6A5F0E60A551}" type="datetimeFigureOut">
              <a:rPr lang="en-US" smtClean="0"/>
              <a:pPr/>
              <a:t>6/5/2013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5CF4DA-B752-4E2B-A113-A2053AFF31E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91AE3A-0264-4792-BDFE-6A5F0E60A551}" type="datetimeFigureOut">
              <a:rPr lang="en-US" smtClean="0"/>
              <a:pPr/>
              <a:t>6/5/2013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5CF4DA-B752-4E2B-A113-A2053AFF31E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91AE3A-0264-4792-BDFE-6A5F0E60A551}" type="datetimeFigureOut">
              <a:rPr lang="en-US" smtClean="0"/>
              <a:pPr/>
              <a:t>6/5/2013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5CF4DA-B752-4E2B-A113-A2053AFF31E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91AE3A-0264-4792-BDFE-6A5F0E60A551}" type="datetimeFigureOut">
              <a:rPr lang="en-US" smtClean="0"/>
              <a:pPr/>
              <a:t>6/5/2013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5CF4DA-B752-4E2B-A113-A2053AFF31E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91AE3A-0264-4792-BDFE-6A5F0E60A551}" type="datetimeFigureOut">
              <a:rPr lang="en-US" smtClean="0"/>
              <a:pPr/>
              <a:t>6/5/2013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5CF4DA-B752-4E2B-A113-A2053AFF31E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91AE3A-0264-4792-BDFE-6A5F0E60A551}" type="datetimeFigureOut">
              <a:rPr lang="en-US" smtClean="0"/>
              <a:pPr/>
              <a:t>6/5/2013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5CF4DA-B752-4E2B-A113-A2053AFF31E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91AE3A-0264-4792-BDFE-6A5F0E60A551}" type="datetimeFigureOut">
              <a:rPr lang="en-US" smtClean="0"/>
              <a:pPr/>
              <a:t>6/5/2013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5CF4DA-B752-4E2B-A113-A2053AFF31EF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>
            <a:off x="0" y="522549"/>
            <a:ext cx="9144000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0" y="494788"/>
            <a:ext cx="9144000" cy="0"/>
          </a:xfrm>
          <a:prstGeom prst="line">
            <a:avLst/>
          </a:prstGeom>
          <a:ln w="25400" cmpd="thinThick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11" descr="Picture3.png"/>
          <p:cNvPicPr>
            <a:picLocks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699501" y="49616"/>
            <a:ext cx="387594" cy="377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601926" y="3141702"/>
            <a:ext cx="794014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b="1" u="sng" dirty="0" smtClean="0">
                <a:latin typeface="Arial"/>
                <a:cs typeface="Arial"/>
              </a:rPr>
              <a:t>RIP/TOA Overview</a:t>
            </a:r>
          </a:p>
          <a:p>
            <a:pPr algn="ctr"/>
            <a:r>
              <a:rPr lang="en-US" b="1" dirty="0" smtClean="0">
                <a:latin typeface="Arial"/>
                <a:cs typeface="Arial"/>
              </a:rPr>
              <a:t>1</a:t>
            </a:r>
            <a:r>
              <a:rPr lang="en-US" b="1" baseline="30000" dirty="0" smtClean="0">
                <a:latin typeface="Arial"/>
                <a:cs typeface="Arial"/>
              </a:rPr>
              <a:t>st</a:t>
            </a:r>
            <a:r>
              <a:rPr lang="en-US" b="1" dirty="0" smtClean="0">
                <a:latin typeface="Arial"/>
                <a:cs typeface="Arial"/>
              </a:rPr>
              <a:t> Armored Division and Fort Bliss</a:t>
            </a:r>
            <a:endParaRPr lang="en-US" b="1" dirty="0">
              <a:latin typeface="Arial"/>
              <a:cs typeface="Arial"/>
            </a:endParaRPr>
          </a:p>
        </p:txBody>
      </p:sp>
      <p:pic>
        <p:nvPicPr>
          <p:cNvPr id="9" name="Picture 11" descr="Picture3.png"/>
          <p:cNvPicPr>
            <a:picLocks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" y="49616"/>
            <a:ext cx="387594" cy="377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1" name="Straight Connector 20"/>
          <p:cNvCxnSpPr/>
          <p:nvPr/>
        </p:nvCxnSpPr>
        <p:spPr>
          <a:xfrm>
            <a:off x="0" y="522549"/>
            <a:ext cx="9144000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0" y="494788"/>
            <a:ext cx="9144000" cy="0"/>
          </a:xfrm>
          <a:prstGeom prst="line">
            <a:avLst/>
          </a:prstGeom>
          <a:ln w="25400" cmpd="thinThick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3" name="Picture 11" descr="Picture3.png"/>
          <p:cNvPicPr>
            <a:picLocks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699501" y="49616"/>
            <a:ext cx="387594" cy="377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" name="TextBox 23"/>
          <p:cNvSpPr txBox="1"/>
          <p:nvPr/>
        </p:nvSpPr>
        <p:spPr>
          <a:xfrm>
            <a:off x="601926" y="53862"/>
            <a:ext cx="79401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latin typeface="Arial"/>
                <a:cs typeface="Arial"/>
              </a:rPr>
              <a:t>Leader Development: Fort Bliss Field Grade/Sergeant Major Course</a:t>
            </a:r>
            <a:endParaRPr lang="en-US" b="1" dirty="0">
              <a:latin typeface="Arial"/>
              <a:cs typeface="Arial"/>
            </a:endParaRPr>
          </a:p>
        </p:txBody>
      </p:sp>
      <p:pic>
        <p:nvPicPr>
          <p:cNvPr id="25" name="Picture 24" descr="Picture3.png"/>
          <p:cNvPicPr>
            <a:picLocks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" y="49616"/>
            <a:ext cx="387594" cy="377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/>
          <p:cNvPicPr preferRelativeResize="0">
            <a:picLocks noChangeArrowheads="1"/>
          </p:cNvPicPr>
          <p:nvPr/>
        </p:nvPicPr>
        <p:blipFill>
          <a:blip r:embed="rId3" cstate="print"/>
          <a:srcRect l="2500" t="7692" r="45000" b="34615"/>
          <a:stretch>
            <a:fillRect/>
          </a:stretch>
        </p:blipFill>
        <p:spPr bwMode="auto">
          <a:xfrm>
            <a:off x="228600" y="657225"/>
            <a:ext cx="8686800" cy="6035040"/>
          </a:xfrm>
          <a:prstGeom prst="rect">
            <a:avLst/>
          </a:prstGeom>
          <a:ln w="254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1" name="Straight Connector 20"/>
          <p:cNvCxnSpPr/>
          <p:nvPr/>
        </p:nvCxnSpPr>
        <p:spPr>
          <a:xfrm>
            <a:off x="0" y="522549"/>
            <a:ext cx="9144000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0" y="494788"/>
            <a:ext cx="9144000" cy="0"/>
          </a:xfrm>
          <a:prstGeom prst="line">
            <a:avLst/>
          </a:prstGeom>
          <a:ln w="25400" cmpd="thinThick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3" name="Picture 11" descr="Picture3.png"/>
          <p:cNvPicPr>
            <a:picLocks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699501" y="49616"/>
            <a:ext cx="387594" cy="377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" name="TextBox 23"/>
          <p:cNvSpPr txBox="1"/>
          <p:nvPr/>
        </p:nvSpPr>
        <p:spPr>
          <a:xfrm>
            <a:off x="601926" y="-57150"/>
            <a:ext cx="794014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latin typeface="Arial"/>
                <a:cs typeface="Arial"/>
              </a:rPr>
              <a:t>Organizational Inspections</a:t>
            </a:r>
          </a:p>
          <a:p>
            <a:pPr algn="ctr"/>
            <a:r>
              <a:rPr lang="en-US" sz="1200" b="1" dirty="0" smtClean="0">
                <a:latin typeface="Arial"/>
                <a:cs typeface="Arial"/>
              </a:rPr>
              <a:t>Not Later Than 90 Days After Change of Command/Transition</a:t>
            </a:r>
            <a:endParaRPr lang="en-US" sz="1200" b="1" dirty="0">
              <a:latin typeface="Arial"/>
              <a:cs typeface="Arial"/>
            </a:endParaRPr>
          </a:p>
        </p:txBody>
      </p:sp>
      <p:pic>
        <p:nvPicPr>
          <p:cNvPr id="25" name="Picture 24" descr="Picture3.png"/>
          <p:cNvPicPr>
            <a:picLocks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" y="49616"/>
            <a:ext cx="387594" cy="377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9" descr="OIP.png"/>
          <p:cNvPicPr preferRelativeResize="0">
            <a:picLocks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2189" y="685800"/>
            <a:ext cx="4846320" cy="3108960"/>
          </a:xfrm>
          <a:prstGeom prst="rect">
            <a:avLst/>
          </a:prstGeom>
          <a:ln w="127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2" name="Picture 11" descr="OIP 2.png"/>
          <p:cNvPicPr preferRelativeResize="0">
            <a:picLocks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200525" y="3714750"/>
            <a:ext cx="4846320" cy="3108960"/>
          </a:xfrm>
          <a:prstGeom prst="rect">
            <a:avLst/>
          </a:prstGeom>
          <a:ln w="127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9" name="Rectangle 8"/>
          <p:cNvSpPr/>
          <p:nvPr/>
        </p:nvSpPr>
        <p:spPr>
          <a:xfrm>
            <a:off x="2371725" y="3181350"/>
            <a:ext cx="4389120" cy="91440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Sample Summary of Inspected Areas and Unit Schedule</a:t>
            </a:r>
            <a:endParaRPr lang="en-US" sz="14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067300" y="609600"/>
            <a:ext cx="4114800" cy="276998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200" b="1" u="sng" dirty="0" smtClean="0">
                <a:latin typeface="Arial"/>
                <a:cs typeface="Arial"/>
              </a:rPr>
              <a:t>Overview:</a:t>
            </a:r>
          </a:p>
          <a:p>
            <a:r>
              <a:rPr lang="en-US" sz="1200" b="1" dirty="0" smtClean="0">
                <a:latin typeface="Arial"/>
                <a:cs typeface="Arial"/>
              </a:rPr>
              <a:t>Unit receives full In Brief from Inspectors, DCG lead</a:t>
            </a:r>
          </a:p>
          <a:p>
            <a:endParaRPr lang="en-US" sz="1200" b="1" dirty="0">
              <a:latin typeface="Arial"/>
              <a:cs typeface="Arial"/>
            </a:endParaRPr>
          </a:p>
          <a:p>
            <a:r>
              <a:rPr lang="en-US" sz="1200" b="1" dirty="0" smtClean="0">
                <a:latin typeface="Arial"/>
                <a:cs typeface="Arial"/>
              </a:rPr>
              <a:t>Standards published in advance</a:t>
            </a:r>
          </a:p>
          <a:p>
            <a:endParaRPr lang="en-US" sz="1200" b="1" dirty="0">
              <a:latin typeface="Arial"/>
              <a:cs typeface="Arial"/>
            </a:endParaRPr>
          </a:p>
          <a:p>
            <a:r>
              <a:rPr lang="en-US" sz="1200" b="1" dirty="0" smtClean="0">
                <a:latin typeface="Arial"/>
                <a:cs typeface="Arial"/>
              </a:rPr>
              <a:t>Inspection checklists distributed/understood</a:t>
            </a:r>
          </a:p>
          <a:p>
            <a:endParaRPr lang="en-US" sz="1200" b="1" dirty="0">
              <a:latin typeface="Arial"/>
              <a:cs typeface="Arial"/>
            </a:endParaRPr>
          </a:p>
          <a:p>
            <a:r>
              <a:rPr lang="en-US" sz="1200" b="1" dirty="0" smtClean="0">
                <a:latin typeface="Arial"/>
                <a:cs typeface="Arial"/>
              </a:rPr>
              <a:t>Inspectors highlight sustains/improves</a:t>
            </a:r>
          </a:p>
          <a:p>
            <a:endParaRPr lang="en-US" sz="1200" b="1" dirty="0">
              <a:latin typeface="Arial"/>
              <a:cs typeface="Arial"/>
            </a:endParaRPr>
          </a:p>
          <a:p>
            <a:r>
              <a:rPr lang="en-US" sz="1200" b="1" dirty="0" smtClean="0">
                <a:latin typeface="Arial"/>
                <a:cs typeface="Arial"/>
              </a:rPr>
              <a:t>Inspectors provide written feedback on how to best fix problems</a:t>
            </a:r>
          </a:p>
          <a:p>
            <a:endParaRPr lang="en-US" sz="1200" b="1" dirty="0">
              <a:latin typeface="Arial"/>
              <a:cs typeface="Arial"/>
            </a:endParaRPr>
          </a:p>
          <a:p>
            <a:r>
              <a:rPr lang="en-US" sz="1200" b="1" dirty="0" smtClean="0">
                <a:latin typeface="Arial"/>
                <a:cs typeface="Arial"/>
              </a:rPr>
              <a:t>Staff lead identifies trends/shares across our Division/Installation</a:t>
            </a:r>
          </a:p>
          <a:p>
            <a:endParaRPr lang="en-US" sz="1200" b="1" dirty="0">
              <a:latin typeface="Arial"/>
              <a:cs typeface="Arial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6200" y="4116586"/>
            <a:ext cx="4114800" cy="240065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200" b="1" u="sng" dirty="0" smtClean="0">
                <a:latin typeface="Arial"/>
                <a:cs typeface="Arial"/>
              </a:rPr>
              <a:t>Concept:</a:t>
            </a:r>
          </a:p>
          <a:p>
            <a:r>
              <a:rPr lang="en-US" sz="1200" b="1" dirty="0" smtClean="0">
                <a:latin typeface="Arial"/>
                <a:cs typeface="Arial"/>
              </a:rPr>
              <a:t>CG identifies ‘weighted areas’ (areas of emphasis)</a:t>
            </a:r>
          </a:p>
          <a:p>
            <a:endParaRPr lang="en-US" sz="1200" b="1" dirty="0">
              <a:latin typeface="Arial"/>
              <a:cs typeface="Arial"/>
            </a:endParaRPr>
          </a:p>
          <a:p>
            <a:r>
              <a:rPr lang="en-US" sz="1200" b="1" dirty="0" smtClean="0">
                <a:latin typeface="Arial"/>
                <a:cs typeface="Arial"/>
              </a:rPr>
              <a:t>Schedule developed with unit input/verified at In Brief</a:t>
            </a:r>
          </a:p>
          <a:p>
            <a:endParaRPr lang="en-US" sz="1200" b="1" dirty="0">
              <a:latin typeface="Arial"/>
              <a:cs typeface="Arial"/>
            </a:endParaRPr>
          </a:p>
          <a:p>
            <a:r>
              <a:rPr lang="en-US" sz="1200" b="1" dirty="0" smtClean="0">
                <a:latin typeface="Arial"/>
                <a:cs typeface="Arial"/>
              </a:rPr>
              <a:t>Unit receives daily feedback on progress/issues</a:t>
            </a:r>
          </a:p>
          <a:p>
            <a:endParaRPr lang="en-US" sz="1200" b="1" dirty="0">
              <a:latin typeface="Arial"/>
              <a:cs typeface="Arial"/>
            </a:endParaRPr>
          </a:p>
          <a:p>
            <a:r>
              <a:rPr lang="en-US" sz="1200" b="1" dirty="0" smtClean="0">
                <a:latin typeface="Arial"/>
                <a:cs typeface="Arial"/>
              </a:rPr>
              <a:t>Unit Command is pre-briefed on results</a:t>
            </a:r>
          </a:p>
          <a:p>
            <a:endParaRPr lang="en-US" sz="1200" b="1" dirty="0">
              <a:latin typeface="Arial"/>
              <a:cs typeface="Arial"/>
            </a:endParaRPr>
          </a:p>
          <a:p>
            <a:r>
              <a:rPr lang="en-US" sz="1200" b="1" dirty="0" smtClean="0">
                <a:latin typeface="Arial"/>
                <a:cs typeface="Arial"/>
              </a:rPr>
              <a:t>Final Out brief is Commanding General, or designated representative</a:t>
            </a:r>
          </a:p>
          <a:p>
            <a:endParaRPr lang="en-US" sz="1200" b="1" dirty="0">
              <a:latin typeface="Arial"/>
              <a:cs typeface="Arial"/>
            </a:endParaRPr>
          </a:p>
          <a:p>
            <a:r>
              <a:rPr lang="en-US" sz="1200" b="1" dirty="0" smtClean="0">
                <a:latin typeface="Arial"/>
                <a:cs typeface="Arial"/>
              </a:rPr>
              <a:t>Re-inspections scheduled at the Out Brief (as needed) </a:t>
            </a:r>
            <a:endParaRPr lang="en-US" sz="1200" b="1" dirty="0"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>
            <a:off x="0" y="522549"/>
            <a:ext cx="9144000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0" y="494788"/>
            <a:ext cx="9144000" cy="0"/>
          </a:xfrm>
          <a:prstGeom prst="line">
            <a:avLst/>
          </a:prstGeom>
          <a:ln w="25400" cmpd="thinThick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11" descr="Picture3.png"/>
          <p:cNvPicPr>
            <a:picLocks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699501" y="49616"/>
            <a:ext cx="387594" cy="377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601926" y="3141702"/>
            <a:ext cx="794014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b="1" u="sng" dirty="0" smtClean="0">
                <a:latin typeface="Arial"/>
                <a:cs typeface="Arial"/>
              </a:rPr>
              <a:t>Relief in Place/Transfer of Authority Brief</a:t>
            </a:r>
          </a:p>
          <a:p>
            <a:pPr algn="ctr"/>
            <a:r>
              <a:rPr lang="en-US" b="1" dirty="0" smtClean="0">
                <a:latin typeface="Arial"/>
                <a:cs typeface="Arial"/>
              </a:rPr>
              <a:t>1</a:t>
            </a:r>
            <a:r>
              <a:rPr lang="en-US" b="1" baseline="30000" dirty="0" smtClean="0">
                <a:latin typeface="Arial"/>
                <a:cs typeface="Arial"/>
              </a:rPr>
              <a:t>st</a:t>
            </a:r>
            <a:r>
              <a:rPr lang="en-US" b="1" dirty="0" smtClean="0">
                <a:latin typeface="Arial"/>
                <a:cs typeface="Arial"/>
              </a:rPr>
              <a:t> Armored Division and Fort Bliss</a:t>
            </a:r>
            <a:endParaRPr lang="en-US" b="1" dirty="0">
              <a:latin typeface="Arial"/>
              <a:cs typeface="Arial"/>
            </a:endParaRPr>
          </a:p>
        </p:txBody>
      </p:sp>
      <p:pic>
        <p:nvPicPr>
          <p:cNvPr id="9" name="Picture 11" descr="Picture3.png"/>
          <p:cNvPicPr>
            <a:picLocks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" y="49616"/>
            <a:ext cx="387594" cy="377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>
            <a:off x="0" y="522549"/>
            <a:ext cx="9144000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0" y="494788"/>
            <a:ext cx="9144000" cy="0"/>
          </a:xfrm>
          <a:prstGeom prst="line">
            <a:avLst/>
          </a:prstGeom>
          <a:ln w="25400" cmpd="thinThick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11" descr="Picture3.png"/>
          <p:cNvPicPr>
            <a:picLocks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699501" y="49616"/>
            <a:ext cx="387594" cy="377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409575" y="962025"/>
            <a:ext cx="8321040" cy="492442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600" b="1" dirty="0" smtClean="0">
                <a:latin typeface="Arial"/>
                <a:cs typeface="Arial"/>
              </a:rPr>
              <a:t>Commanding General receives Brigade level RIP/TOA briefs</a:t>
            </a:r>
          </a:p>
          <a:p>
            <a:endParaRPr lang="en-US" sz="1600" b="1" dirty="0">
              <a:latin typeface="Arial"/>
              <a:cs typeface="Arial"/>
            </a:endParaRPr>
          </a:p>
          <a:p>
            <a:r>
              <a:rPr lang="en-US" sz="1600" b="1" dirty="0" smtClean="0">
                <a:latin typeface="Arial"/>
                <a:cs typeface="Arial"/>
              </a:rPr>
              <a:t>Deputy Commanding General(s) receive Battalion level RIP/TOA briefs (Commanding General by exception, if directed)</a:t>
            </a:r>
          </a:p>
          <a:p>
            <a:endParaRPr lang="en-US" sz="1600" b="1" dirty="0">
              <a:latin typeface="Arial"/>
              <a:cs typeface="Arial"/>
            </a:endParaRPr>
          </a:p>
          <a:p>
            <a:r>
              <a:rPr lang="en-US" sz="1600" b="1" u="sng" dirty="0" smtClean="0">
                <a:latin typeface="Arial"/>
                <a:cs typeface="Arial"/>
              </a:rPr>
              <a:t>RIP/TOA Brief</a:t>
            </a:r>
            <a:r>
              <a:rPr lang="en-US" sz="1600" b="1" dirty="0" smtClean="0">
                <a:latin typeface="Arial"/>
                <a:cs typeface="Arial"/>
              </a:rPr>
              <a:t>:</a:t>
            </a:r>
          </a:p>
          <a:p>
            <a:pPr>
              <a:buBlip>
                <a:blip r:embed="rId3"/>
              </a:buBlip>
            </a:pPr>
            <a:r>
              <a:rPr lang="en-US" sz="1600" b="1" dirty="0" smtClean="0">
                <a:latin typeface="Arial"/>
                <a:cs typeface="Arial"/>
              </a:rPr>
              <a:t> Long Range Training Calendar Review</a:t>
            </a:r>
          </a:p>
          <a:p>
            <a:pPr>
              <a:buBlip>
                <a:blip r:embed="rId3"/>
              </a:buBlip>
            </a:pPr>
            <a:r>
              <a:rPr lang="en-US" sz="1600" b="1" dirty="0" smtClean="0">
                <a:latin typeface="Arial"/>
                <a:cs typeface="Arial"/>
              </a:rPr>
              <a:t> Mission Essential Task Review</a:t>
            </a:r>
          </a:p>
          <a:p>
            <a:pPr>
              <a:buBlip>
                <a:blip r:embed="rId3"/>
              </a:buBlip>
            </a:pPr>
            <a:r>
              <a:rPr lang="en-US" sz="1600" b="1" dirty="0" smtClean="0">
                <a:latin typeface="Arial"/>
                <a:cs typeface="Arial"/>
              </a:rPr>
              <a:t> Summary Status of Transitions Tasks</a:t>
            </a:r>
          </a:p>
          <a:p>
            <a:pPr>
              <a:buBlip>
                <a:blip r:embed="rId3"/>
              </a:buBlip>
            </a:pPr>
            <a:r>
              <a:rPr lang="en-US" sz="1600" b="1" dirty="0" smtClean="0">
                <a:latin typeface="Arial"/>
                <a:cs typeface="Arial"/>
              </a:rPr>
              <a:t> Unit Transition Calendar</a:t>
            </a:r>
          </a:p>
          <a:p>
            <a:pPr>
              <a:buBlip>
                <a:blip r:embed="rId3"/>
              </a:buBlip>
            </a:pPr>
            <a:r>
              <a:rPr lang="en-US" sz="1600" b="1" dirty="0" smtClean="0">
                <a:latin typeface="Arial"/>
                <a:cs typeface="Arial"/>
              </a:rPr>
              <a:t> Transition Task Overview</a:t>
            </a:r>
          </a:p>
          <a:p>
            <a:pPr>
              <a:buBlip>
                <a:blip r:embed="rId3"/>
              </a:buBlip>
            </a:pPr>
            <a:r>
              <a:rPr lang="en-US" sz="1600" b="1" dirty="0" smtClean="0">
                <a:latin typeface="Arial"/>
                <a:cs typeface="Arial"/>
              </a:rPr>
              <a:t> Issues</a:t>
            </a:r>
          </a:p>
          <a:p>
            <a:endParaRPr lang="en-US" sz="1600" b="1" dirty="0">
              <a:latin typeface="Arial"/>
              <a:cs typeface="Arial"/>
            </a:endParaRPr>
          </a:p>
          <a:p>
            <a:r>
              <a:rPr lang="en-US" sz="1600" b="1" dirty="0" smtClean="0">
                <a:latin typeface="Arial"/>
                <a:cs typeface="Arial"/>
              </a:rPr>
              <a:t>Issues inserted into appropriate task management process (training management; comprehensive budget review; manpower board; sustainment board – as examples)</a:t>
            </a:r>
          </a:p>
          <a:p>
            <a:endParaRPr lang="en-US" sz="1600" b="1" dirty="0">
              <a:latin typeface="Arial"/>
              <a:cs typeface="Arial"/>
            </a:endParaRPr>
          </a:p>
          <a:p>
            <a:r>
              <a:rPr lang="en-US" sz="1600" b="1" dirty="0" smtClean="0">
                <a:latin typeface="Arial"/>
                <a:cs typeface="Arial"/>
              </a:rPr>
              <a:t>Directed tasks to Current Operations team are tracked/briefed as part of recurring Operations Updates</a:t>
            </a:r>
          </a:p>
          <a:p>
            <a:endParaRPr lang="en-US" sz="1600" b="1" dirty="0">
              <a:latin typeface="Arial"/>
              <a:cs typeface="Arial"/>
            </a:endParaRPr>
          </a:p>
          <a:p>
            <a:r>
              <a:rPr lang="en-US" sz="1600" b="1" dirty="0" smtClean="0">
                <a:latin typeface="Arial"/>
                <a:cs typeface="Arial"/>
              </a:rPr>
              <a:t>Commanding General approves every transition</a:t>
            </a:r>
          </a:p>
        </p:txBody>
      </p:sp>
      <p:pic>
        <p:nvPicPr>
          <p:cNvPr id="9" name="Picture 11" descr="Picture3.png"/>
          <p:cNvPicPr>
            <a:picLocks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" y="49616"/>
            <a:ext cx="387594" cy="377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Box 9"/>
          <p:cNvSpPr txBox="1"/>
          <p:nvPr/>
        </p:nvSpPr>
        <p:spPr>
          <a:xfrm>
            <a:off x="601926" y="53862"/>
            <a:ext cx="79401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latin typeface="Arial"/>
                <a:cs typeface="Arial"/>
              </a:rPr>
              <a:t>RIP/TOA Brief</a:t>
            </a:r>
            <a:endParaRPr lang="en-US" b="1" dirty="0"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1" name="Straight Connector 20"/>
          <p:cNvCxnSpPr/>
          <p:nvPr/>
        </p:nvCxnSpPr>
        <p:spPr>
          <a:xfrm>
            <a:off x="0" y="522549"/>
            <a:ext cx="9144000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0" y="494788"/>
            <a:ext cx="9144000" cy="0"/>
          </a:xfrm>
          <a:prstGeom prst="line">
            <a:avLst/>
          </a:prstGeom>
          <a:ln w="25400" cmpd="thinThick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3" name="Picture 11" descr="Picture3.png"/>
          <p:cNvPicPr>
            <a:picLocks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699501" y="49616"/>
            <a:ext cx="387594" cy="377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" name="TextBox 23"/>
          <p:cNvSpPr txBox="1"/>
          <p:nvPr/>
        </p:nvSpPr>
        <p:spPr>
          <a:xfrm>
            <a:off x="601926" y="53862"/>
            <a:ext cx="79401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latin typeface="Arial"/>
                <a:cs typeface="Arial"/>
              </a:rPr>
              <a:t>Long Range Training Calendar Review</a:t>
            </a:r>
            <a:endParaRPr lang="en-US" b="1" dirty="0">
              <a:latin typeface="Arial"/>
              <a:cs typeface="Arial"/>
            </a:endParaRPr>
          </a:p>
        </p:txBody>
      </p:sp>
      <p:pic>
        <p:nvPicPr>
          <p:cNvPr id="25" name="Picture 24" descr="Picture3.png"/>
          <p:cNvPicPr>
            <a:picLocks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" y="49616"/>
            <a:ext cx="387594" cy="377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7" descr="Road to War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7630" y="655590"/>
            <a:ext cx="8961120" cy="5745210"/>
          </a:xfrm>
          <a:prstGeom prst="rect">
            <a:avLst/>
          </a:prstGeom>
          <a:ln w="254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9" name="Rectangle 8"/>
          <p:cNvSpPr/>
          <p:nvPr/>
        </p:nvSpPr>
        <p:spPr>
          <a:xfrm>
            <a:off x="2371725" y="2981325"/>
            <a:ext cx="4389120" cy="91440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Sample Unit Long Range Training Calendar</a:t>
            </a:r>
            <a:endParaRPr lang="en-US" sz="14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1" name="Straight Connector 20"/>
          <p:cNvCxnSpPr/>
          <p:nvPr/>
        </p:nvCxnSpPr>
        <p:spPr>
          <a:xfrm>
            <a:off x="0" y="522549"/>
            <a:ext cx="9144000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0" y="494788"/>
            <a:ext cx="9144000" cy="0"/>
          </a:xfrm>
          <a:prstGeom prst="line">
            <a:avLst/>
          </a:prstGeom>
          <a:ln w="25400" cmpd="thinThick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3" name="Picture 11" descr="Picture3.png"/>
          <p:cNvPicPr>
            <a:picLocks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699501" y="49616"/>
            <a:ext cx="387594" cy="377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" name="TextBox 23"/>
          <p:cNvSpPr txBox="1"/>
          <p:nvPr/>
        </p:nvSpPr>
        <p:spPr>
          <a:xfrm>
            <a:off x="601926" y="53862"/>
            <a:ext cx="79401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latin typeface="Arial"/>
                <a:cs typeface="Arial"/>
              </a:rPr>
              <a:t>Summary Status of Transition Tasks</a:t>
            </a:r>
            <a:endParaRPr lang="en-US" b="1" dirty="0">
              <a:latin typeface="Arial"/>
              <a:cs typeface="Arial"/>
            </a:endParaRPr>
          </a:p>
        </p:txBody>
      </p:sp>
      <p:pic>
        <p:nvPicPr>
          <p:cNvPr id="25" name="Picture 24" descr="Picture3.png"/>
          <p:cNvPicPr>
            <a:picLocks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" y="49616"/>
            <a:ext cx="387594" cy="377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53" name="Group 52"/>
          <p:cNvGrpSpPr/>
          <p:nvPr/>
        </p:nvGrpSpPr>
        <p:grpSpPr>
          <a:xfrm>
            <a:off x="447675" y="535996"/>
            <a:ext cx="7315200" cy="6309420"/>
            <a:chOff x="381000" y="621721"/>
            <a:chExt cx="7315200" cy="6309420"/>
          </a:xfrm>
        </p:grpSpPr>
        <p:sp>
          <p:nvSpPr>
            <p:cNvPr id="10" name="Text Box 2"/>
            <p:cNvSpPr txBox="1">
              <a:spLocks noChangeArrowheads="1"/>
            </p:cNvSpPr>
            <p:nvPr/>
          </p:nvSpPr>
          <p:spPr bwMode="auto">
            <a:xfrm>
              <a:off x="381000" y="621721"/>
              <a:ext cx="7315200" cy="63094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lnSpc>
                  <a:spcPct val="140000"/>
                </a:lnSpc>
              </a:pPr>
              <a:r>
                <a:rPr lang="en-US" sz="1000" b="1" u="sng" dirty="0" smtClean="0">
                  <a:latin typeface="Arial" pitchFamily="34" charset="0"/>
                  <a:cs typeface="Arial" pitchFamily="34" charset="0"/>
                </a:rPr>
                <a:t>Task</a:t>
              </a:r>
              <a:r>
                <a:rPr lang="en-US" sz="1000" b="1" dirty="0" smtClean="0">
                  <a:latin typeface="Arial" pitchFamily="34" charset="0"/>
                  <a:cs typeface="Arial" pitchFamily="34" charset="0"/>
                </a:rPr>
                <a:t>						</a:t>
              </a:r>
              <a:r>
                <a:rPr lang="en-US" sz="1000" b="1" u="sng" dirty="0" smtClean="0">
                  <a:latin typeface="Arial" pitchFamily="34" charset="0"/>
                  <a:cs typeface="Arial" pitchFamily="34" charset="0"/>
                </a:rPr>
                <a:t>Status </a:t>
              </a:r>
              <a:r>
                <a:rPr lang="en-US" sz="1000" b="1" dirty="0" smtClean="0">
                  <a:latin typeface="Arial" pitchFamily="34" charset="0"/>
                  <a:cs typeface="Arial" pitchFamily="34" charset="0"/>
                </a:rPr>
                <a:t>     </a:t>
              </a:r>
              <a:r>
                <a:rPr lang="en-US" sz="1000" b="1" dirty="0">
                  <a:latin typeface="Arial" pitchFamily="34" charset="0"/>
                  <a:cs typeface="Arial" pitchFamily="34" charset="0"/>
                </a:rPr>
                <a:t>	</a:t>
              </a:r>
              <a:r>
                <a:rPr lang="en-US" sz="1000" b="1" dirty="0" smtClean="0">
                  <a:latin typeface="Arial" pitchFamily="34" charset="0"/>
                  <a:cs typeface="Arial" pitchFamily="34" charset="0"/>
                </a:rPr>
                <a:t>    </a:t>
              </a:r>
              <a:r>
                <a:rPr lang="en-US" sz="1000" b="1" u="sng" dirty="0" smtClean="0">
                  <a:latin typeface="Arial" pitchFamily="34" charset="0"/>
                  <a:cs typeface="Arial" pitchFamily="34" charset="0"/>
                </a:rPr>
                <a:t>Remarks</a:t>
              </a:r>
              <a:endParaRPr lang="en-US" sz="1000" b="1" u="sng" dirty="0">
                <a:latin typeface="Arial" pitchFamily="34" charset="0"/>
                <a:cs typeface="Arial" pitchFamily="34" charset="0"/>
              </a:endParaRPr>
            </a:p>
            <a:p>
              <a:pPr eaLnBrk="0" hangingPunct="0"/>
              <a:r>
                <a:rPr lang="en-US" sz="1000" b="1" dirty="0">
                  <a:solidFill>
                    <a:srgbClr val="000000"/>
                  </a:solidFill>
                  <a:latin typeface="Arial" pitchFamily="34" charset="0"/>
                  <a:ea typeface="Times New Roman" pitchFamily="18" charset="0"/>
                  <a:cs typeface="Arial" pitchFamily="34" charset="0"/>
                </a:rPr>
                <a:t>General</a:t>
              </a:r>
              <a:endParaRPr lang="en-US" sz="100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endParaRPr>
            </a:p>
            <a:p>
              <a:pPr marL="0" lvl="1" defTabSz="457200" eaLnBrk="0" hangingPunct="0">
                <a:buBlip>
                  <a:blip r:embed="rId3"/>
                </a:buBlip>
              </a:pPr>
              <a:r>
                <a:rPr lang="en-US" sz="1000" dirty="0" smtClean="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rPr>
                <a:t> Post </a:t>
              </a:r>
              <a:r>
                <a:rPr lang="en-US" sz="1000" dirty="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rPr>
                <a:t>Orientation and Key Personnel </a:t>
              </a:r>
              <a:r>
                <a:rPr lang="en-US" sz="1000" dirty="0" smtClean="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rPr>
                <a:t>Introductions</a:t>
              </a:r>
              <a:endParaRPr lang="en-US" sz="1000" i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endParaRPr>
            </a:p>
            <a:p>
              <a:pPr marL="0" lvl="1" defTabSz="457200" eaLnBrk="0" hangingPunct="0">
                <a:buBlip>
                  <a:blip r:embed="rId3"/>
                </a:buBlip>
              </a:pPr>
              <a:r>
                <a:rPr lang="en-US" sz="1000" dirty="0" smtClean="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rPr>
                <a:t> Review </a:t>
              </a:r>
              <a:r>
                <a:rPr lang="en-US" sz="1000" dirty="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rPr>
                <a:t>Policy </a:t>
              </a:r>
              <a:r>
                <a:rPr lang="en-US" sz="1000" dirty="0" smtClean="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rPr>
                <a:t>Letters</a:t>
              </a:r>
              <a:endParaRPr lang="en-US" sz="1000" i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endParaRPr>
            </a:p>
            <a:p>
              <a:pPr marL="0" lvl="1" defTabSz="457200" eaLnBrk="0" hangingPunct="0">
                <a:buBlip>
                  <a:blip r:embed="rId3"/>
                </a:buBlip>
              </a:pPr>
              <a:r>
                <a:rPr lang="en-US" sz="1000" dirty="0" smtClean="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rPr>
                <a:t> Review </a:t>
              </a:r>
              <a:r>
                <a:rPr lang="en-US" sz="1000" dirty="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rPr>
                <a:t>Brigade and Battalion level Battle </a:t>
              </a:r>
              <a:r>
                <a:rPr lang="en-US" sz="1000" dirty="0" smtClean="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rPr>
                <a:t>Rhythms</a:t>
              </a:r>
              <a:endParaRPr lang="en-US" sz="1000" i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endParaRPr>
            </a:p>
            <a:p>
              <a:pPr marL="0" lvl="1" defTabSz="457200" eaLnBrk="0" hangingPunct="0">
                <a:buBlip>
                  <a:blip r:embed="rId3"/>
                </a:buBlip>
              </a:pPr>
              <a:r>
                <a:rPr lang="en-US" sz="1000" dirty="0" smtClean="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rPr>
                <a:t> Overview </a:t>
              </a:r>
              <a:r>
                <a:rPr lang="en-US" sz="1000" dirty="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rPr>
                <a:t>Social Engagements (Hail and </a:t>
              </a:r>
              <a:r>
                <a:rPr lang="en-US" sz="1000" dirty="0" smtClean="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rPr>
                <a:t>Farewells, etc)</a:t>
              </a:r>
              <a:endParaRPr lang="en-US" sz="1000" i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endParaRPr>
            </a:p>
            <a:p>
              <a:pPr marL="0" lvl="1" defTabSz="457200" eaLnBrk="0" hangingPunct="0">
                <a:buBlip>
                  <a:blip r:embed="rId3"/>
                </a:buBlip>
              </a:pPr>
              <a:r>
                <a:rPr lang="en-US" sz="1000" dirty="0" smtClean="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rPr>
                <a:t> Overview </a:t>
              </a:r>
              <a:r>
                <a:rPr lang="en-US" sz="1000" dirty="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rPr>
                <a:t>of </a:t>
              </a:r>
              <a:r>
                <a:rPr lang="en-US" sz="1000" dirty="0" smtClean="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rPr>
                <a:t>FRG </a:t>
              </a:r>
              <a:r>
                <a:rPr lang="en-US" sz="1000" dirty="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rPr>
                <a:t>Organization </a:t>
              </a:r>
              <a:r>
                <a:rPr lang="en-US" sz="1000" dirty="0" smtClean="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rPr>
                <a:t>&amp; Operations (including funds &amp; audits)</a:t>
              </a:r>
              <a:endParaRPr lang="en-US" sz="1000" i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endParaRPr>
            </a:p>
            <a:p>
              <a:pPr marL="0" lvl="1" defTabSz="457200" eaLnBrk="0" hangingPunct="0">
                <a:buBlip>
                  <a:blip r:embed="rId3"/>
                </a:buBlip>
              </a:pPr>
              <a:r>
                <a:rPr lang="en-US" sz="1000" dirty="0" smtClean="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rPr>
                <a:t> Review </a:t>
              </a:r>
              <a:r>
                <a:rPr lang="en-US" sz="1000" dirty="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rPr>
                <a:t>Change of Command </a:t>
              </a:r>
              <a:r>
                <a:rPr lang="en-US" sz="1000" dirty="0" smtClean="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rPr>
                <a:t>Ceremony</a:t>
              </a:r>
              <a:endParaRPr lang="en-US" sz="1000" i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endParaRPr>
            </a:p>
            <a:p>
              <a:pPr marL="0" lvl="1" defTabSz="457200" eaLnBrk="0" hangingPunct="0">
                <a:buBlip>
                  <a:blip r:embed="rId3"/>
                </a:buBlip>
              </a:pPr>
              <a:r>
                <a:rPr lang="en-US" sz="1000" dirty="0" smtClean="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rPr>
                <a:t> Review </a:t>
              </a:r>
              <a:r>
                <a:rPr lang="en-US" sz="1000" dirty="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rPr>
                <a:t>previous month’s </a:t>
              </a:r>
              <a:r>
                <a:rPr lang="en-US" sz="1000" dirty="0" smtClean="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rPr>
                <a:t>USR</a:t>
              </a:r>
              <a:endParaRPr lang="en-US" sz="1000" i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endParaRPr>
            </a:p>
            <a:p>
              <a:pPr marL="0" lvl="1" defTabSz="457200" eaLnBrk="0" hangingPunct="0">
                <a:buBlip>
                  <a:blip r:embed="rId3"/>
                </a:buBlip>
              </a:pPr>
              <a:r>
                <a:rPr lang="en-US" sz="1000" dirty="0" smtClean="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rPr>
                <a:t> Review BN SDO/CQ Policies</a:t>
              </a:r>
              <a:endParaRPr lang="en-US" sz="1000" i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endParaRPr>
            </a:p>
            <a:p>
              <a:pPr marL="0" lvl="1" defTabSz="457200" eaLnBrk="0" hangingPunct="0">
                <a:buBlip>
                  <a:blip r:embed="rId3"/>
                </a:buBlip>
              </a:pPr>
              <a:r>
                <a:rPr lang="en-US" sz="1000" dirty="0" smtClean="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rPr>
                <a:t> Review Cup &amp; Flower Fund</a:t>
              </a:r>
              <a:endParaRPr lang="en-US" sz="1000" i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endParaRPr>
            </a:p>
            <a:p>
              <a:pPr defTabSz="457200" eaLnBrk="0" hangingPunct="0"/>
              <a:r>
                <a:rPr lang="en-US" sz="1000" b="1" dirty="0" smtClean="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rPr>
                <a:t>Personnel</a:t>
              </a:r>
              <a:endParaRPr lang="en-US" sz="100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endParaRPr>
            </a:p>
            <a:p>
              <a:pPr marL="0" lvl="1" defTabSz="457200" eaLnBrk="0" hangingPunct="0">
                <a:buBlip>
                  <a:blip r:embed="rId3"/>
                </a:buBlip>
              </a:pPr>
              <a:r>
                <a:rPr lang="en-US" sz="1000" dirty="0" smtClean="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rPr>
                <a:t> Review </a:t>
              </a:r>
              <a:r>
                <a:rPr lang="en-US" sz="1000" dirty="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rPr>
                <a:t>BN Officer Slate </a:t>
              </a:r>
              <a:r>
                <a:rPr lang="en-US" sz="1000" dirty="0" smtClean="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rPr>
                <a:t>&amp; Rating Scheme/OER Status</a:t>
              </a:r>
              <a:endParaRPr lang="en-US" sz="1000" i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endParaRPr>
            </a:p>
            <a:p>
              <a:pPr marL="0" lvl="1" defTabSz="457200" eaLnBrk="0" hangingPunct="0">
                <a:buBlip>
                  <a:blip r:embed="rId3"/>
                </a:buBlip>
              </a:pPr>
              <a:r>
                <a:rPr lang="en-US" sz="1000" dirty="0" smtClean="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rPr>
                <a:t> Review </a:t>
              </a:r>
              <a:r>
                <a:rPr lang="en-US" sz="1000" dirty="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rPr>
                <a:t>BN Legal </a:t>
              </a:r>
              <a:r>
                <a:rPr lang="en-US" sz="1000" dirty="0" smtClean="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rPr>
                <a:t>Actions to include EO Violations</a:t>
              </a:r>
              <a:endParaRPr lang="en-US" sz="1000" i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endParaRPr>
            </a:p>
            <a:p>
              <a:pPr marL="0" lvl="1" defTabSz="457200" eaLnBrk="0" hangingPunct="0">
                <a:buBlip>
                  <a:blip r:embed="rId3"/>
                </a:buBlip>
              </a:pPr>
              <a:r>
                <a:rPr lang="en-US" sz="1000" dirty="0" smtClean="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rPr>
                <a:t> Review MEB/MAR2 </a:t>
              </a:r>
              <a:r>
                <a:rPr lang="en-US" sz="1000" dirty="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rPr>
                <a:t>candidates and </a:t>
              </a:r>
              <a:r>
                <a:rPr lang="en-US" sz="1000" dirty="0" smtClean="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rPr>
                <a:t>Non Deployable Soldiers</a:t>
              </a:r>
              <a:endParaRPr lang="en-US" sz="1000" i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endParaRPr>
            </a:p>
            <a:p>
              <a:pPr marL="0" lvl="1" defTabSz="457200" eaLnBrk="0" hangingPunct="0">
                <a:buBlip>
                  <a:blip r:embed="rId3"/>
                </a:buBlip>
              </a:pPr>
              <a:r>
                <a:rPr lang="en-US" sz="1000" dirty="0" smtClean="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rPr>
                <a:t> Review </a:t>
              </a:r>
              <a:r>
                <a:rPr lang="en-US" sz="1000" dirty="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rPr>
                <a:t>Outstanding </a:t>
              </a:r>
              <a:r>
                <a:rPr lang="en-US" sz="1000" dirty="0" smtClean="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rPr>
                <a:t>Awards</a:t>
              </a:r>
              <a:endParaRPr lang="en-US" sz="1000" i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endParaRPr>
            </a:p>
            <a:p>
              <a:pPr marL="0" lvl="1" defTabSz="457200" eaLnBrk="0" hangingPunct="0">
                <a:buBlip>
                  <a:blip r:embed="rId3"/>
                </a:buBlip>
              </a:pPr>
              <a:r>
                <a:rPr lang="en-US" sz="1000" dirty="0" smtClean="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rPr>
                <a:t> Review </a:t>
              </a:r>
              <a:r>
                <a:rPr lang="en-US" sz="1000" dirty="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rPr>
                <a:t>Reenlistment Contracts (Promises made</a:t>
              </a:r>
              <a:r>
                <a:rPr lang="en-US" sz="1000" dirty="0" smtClean="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rPr>
                <a:t>)</a:t>
              </a:r>
              <a:endParaRPr lang="en-US" sz="1000" i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endParaRPr>
            </a:p>
            <a:p>
              <a:pPr marL="0" lvl="1" defTabSz="457200" eaLnBrk="0" hangingPunct="0">
                <a:buBlip>
                  <a:blip r:embed="rId3"/>
                </a:buBlip>
              </a:pPr>
              <a:r>
                <a:rPr lang="en-US" sz="1000" dirty="0" smtClean="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rPr>
                <a:t> Review Retention Mission (RPI Budget/Expenditures)</a:t>
              </a:r>
              <a:endParaRPr lang="en-US" sz="1000" i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endParaRPr>
            </a:p>
            <a:p>
              <a:pPr marL="0" lvl="1" defTabSz="457200" eaLnBrk="0" hangingPunct="0">
                <a:buBlip>
                  <a:blip r:embed="rId3"/>
                </a:buBlip>
              </a:pPr>
              <a:r>
                <a:rPr lang="en-US" sz="1000" dirty="0" smtClean="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rPr>
                <a:t> Review Command Master Religious Program (Strong Bonds)</a:t>
              </a:r>
              <a:endParaRPr lang="en-US" sz="1000" i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endParaRPr>
            </a:p>
            <a:p>
              <a:pPr marL="0" lvl="1" defTabSz="457200" eaLnBrk="0" hangingPunct="0">
                <a:buBlip>
                  <a:blip r:embed="rId3"/>
                </a:buBlip>
              </a:pPr>
              <a:r>
                <a:rPr lang="en-US" sz="1000" dirty="0" smtClean="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rPr>
                <a:t> Review of 30/60/90 Day Gain/Loss Projections</a:t>
              </a:r>
              <a:endParaRPr lang="en-US" sz="1000" i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endParaRPr>
            </a:p>
            <a:p>
              <a:pPr marL="0" lvl="1" defTabSz="457200" eaLnBrk="0" hangingPunct="0">
                <a:buBlip>
                  <a:blip r:embed="rId3"/>
                </a:buBlip>
              </a:pPr>
              <a:r>
                <a:rPr lang="en-US" sz="1000" dirty="0" smtClean="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rPr>
                <a:t> Review of Battalion High Risk Soldiers </a:t>
              </a:r>
              <a:endParaRPr lang="en-US" sz="1000" i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endParaRPr>
            </a:p>
            <a:p>
              <a:pPr marL="0" lvl="1" defTabSz="457200" eaLnBrk="0" hangingPunct="0">
                <a:buBlip>
                  <a:blip r:embed="rId3"/>
                </a:buBlip>
              </a:pPr>
              <a:r>
                <a:rPr lang="en-US" sz="1000" dirty="0" smtClean="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rPr>
                <a:t> Review Unit Wounded Warriors and Gold Star Family Listings</a:t>
              </a:r>
              <a:endParaRPr lang="en-US" sz="1000" i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endParaRPr>
            </a:p>
            <a:p>
              <a:pPr marL="0" lvl="1" defTabSz="457200" eaLnBrk="0" hangingPunct="0">
                <a:buBlip>
                  <a:blip r:embed="rId3"/>
                </a:buBlip>
              </a:pPr>
              <a:r>
                <a:rPr lang="en-US" sz="1000" dirty="0" smtClean="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rPr>
                <a:t> Meet Military Family Life Consultants (MFLC)</a:t>
              </a:r>
              <a:endParaRPr lang="en-US" sz="1000" i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endParaRPr>
            </a:p>
            <a:p>
              <a:pPr defTabSz="457200" eaLnBrk="0" hangingPunct="0"/>
              <a:r>
                <a:rPr lang="en-US" sz="1000" b="1" dirty="0" smtClean="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rPr>
                <a:t>Training and Operations</a:t>
              </a:r>
            </a:p>
            <a:p>
              <a:pPr marL="0" lvl="1" defTabSz="457200" eaLnBrk="0" hangingPunct="0">
                <a:buBlip>
                  <a:blip r:embed="rId3"/>
                </a:buBlip>
              </a:pPr>
              <a:r>
                <a:rPr lang="en-US" sz="1000" dirty="0" smtClean="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rPr>
                <a:t> Review Training Guidance (Division down to Battalion)</a:t>
              </a:r>
              <a:endParaRPr lang="en-US" sz="1000" i="1" dirty="0" smtClean="0">
                <a:latin typeface="Arial" pitchFamily="34" charset="0"/>
                <a:cs typeface="Arial" pitchFamily="34" charset="0"/>
              </a:endParaRPr>
            </a:p>
            <a:p>
              <a:pPr marL="0" lvl="1" defTabSz="457200" eaLnBrk="0" hangingPunct="0">
                <a:buBlip>
                  <a:blip r:embed="rId3"/>
                </a:buBlip>
              </a:pPr>
              <a:r>
                <a:rPr lang="en-US" sz="1000" dirty="0" smtClean="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rPr>
                <a:t> Review last QTB/RESET Brief</a:t>
              </a:r>
              <a:endParaRPr lang="en-US" sz="1000" i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endParaRPr>
            </a:p>
            <a:p>
              <a:pPr marL="0" lvl="1" defTabSz="457200" eaLnBrk="0" hangingPunct="0">
                <a:buBlip>
                  <a:blip r:embed="rId3"/>
                </a:buBlip>
              </a:pPr>
              <a:r>
                <a:rPr lang="en-US" sz="1000" dirty="0" smtClean="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rPr>
                <a:t> Overview of Gunnery and LFX Programs</a:t>
              </a:r>
              <a:endParaRPr lang="en-US" sz="1000" i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endParaRPr>
            </a:p>
            <a:p>
              <a:pPr marL="0" lvl="1" defTabSz="457200" eaLnBrk="0" hangingPunct="0">
                <a:buBlip>
                  <a:blip r:embed="rId3"/>
                </a:buBlip>
              </a:pPr>
              <a:r>
                <a:rPr lang="en-US" sz="1000" dirty="0" smtClean="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rPr>
                <a:t> Review DPTMS Inbrief and Range Recon (visit on post training facilities)</a:t>
              </a:r>
              <a:endParaRPr lang="en-US" sz="1000" i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endParaRPr>
            </a:p>
            <a:p>
              <a:pPr marL="0" lvl="1" defTabSz="457200" eaLnBrk="0" hangingPunct="0">
                <a:buBlip>
                  <a:blip r:embed="rId3"/>
                </a:buBlip>
              </a:pPr>
              <a:r>
                <a:rPr lang="en-US" sz="1000" dirty="0" smtClean="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rPr>
                <a:t> Review Unit Battle Rosters</a:t>
              </a:r>
              <a:endParaRPr lang="en-US" sz="1000" i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endParaRPr>
            </a:p>
            <a:p>
              <a:pPr marL="0" lvl="1" defTabSz="457200" eaLnBrk="0" hangingPunct="0">
                <a:buBlip>
                  <a:blip r:embed="rId3"/>
                </a:buBlip>
              </a:pPr>
              <a:r>
                <a:rPr lang="en-US" sz="1000" dirty="0" smtClean="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rPr>
                <a:t> Review Company Command Post SOP</a:t>
              </a:r>
              <a:endParaRPr lang="en-US" sz="1000" i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endParaRPr>
            </a:p>
            <a:p>
              <a:pPr marL="0" lvl="1" defTabSz="457200" eaLnBrk="0" hangingPunct="0">
                <a:buBlip>
                  <a:blip r:embed="rId3"/>
                </a:buBlip>
              </a:pPr>
              <a:r>
                <a:rPr lang="en-US" sz="1000" dirty="0" smtClean="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rPr>
                <a:t> Review Unit SOP’s: (GARSOP, TOCSOP, TACSOP, and other SOP’s as applicable)</a:t>
              </a:r>
            </a:p>
            <a:p>
              <a:pPr marL="0" lvl="1" defTabSz="457200" eaLnBrk="0" hangingPunct="0">
                <a:buBlip>
                  <a:blip r:embed="rId3"/>
                </a:buBlip>
              </a:pPr>
              <a:r>
                <a:rPr lang="en-US" sz="1000" dirty="0" smtClean="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rPr>
                <a:t> Review BN Safety Program</a:t>
              </a:r>
              <a:endParaRPr lang="en-US" sz="1000" i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endParaRPr>
            </a:p>
            <a:p>
              <a:pPr defTabSz="457200" eaLnBrk="0" hangingPunct="0"/>
              <a:r>
                <a:rPr lang="en-US" sz="1000" b="1" dirty="0" smtClean="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rPr>
                <a:t>Logistics</a:t>
              </a:r>
            </a:p>
            <a:p>
              <a:pPr marL="0" lvl="1" defTabSz="457200" eaLnBrk="0" hangingPunct="0">
                <a:buBlip>
                  <a:blip r:embed="rId3"/>
                </a:buBlip>
              </a:pPr>
              <a:r>
                <a:rPr lang="en-US" sz="1000" dirty="0" smtClean="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rPr>
                <a:t> Review </a:t>
              </a:r>
              <a:r>
                <a:rPr lang="en-US" sz="1000" dirty="0" smtClean="0">
                  <a:latin typeface="Arial" pitchFamily="34" charset="0"/>
                  <a:cs typeface="Arial" pitchFamily="34" charset="0"/>
                </a:rPr>
                <a:t>Maintenance Overview (Reset, Services, Maintenance Status)</a:t>
              </a:r>
              <a:endParaRPr lang="en-US" sz="1000" i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endParaRPr>
            </a:p>
            <a:p>
              <a:pPr marL="0" lvl="1" defTabSz="457200" eaLnBrk="0" hangingPunct="0">
                <a:buBlip>
                  <a:blip r:embed="rId3"/>
                </a:buBlip>
              </a:pPr>
              <a:r>
                <a:rPr lang="en-US" sz="1000" dirty="0" smtClean="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rPr>
                <a:t> Review Outstanding FLIPLs</a:t>
              </a:r>
              <a:endParaRPr lang="en-US" sz="1000" dirty="0" smtClean="0">
                <a:latin typeface="Arial" pitchFamily="34" charset="0"/>
                <a:cs typeface="Arial" pitchFamily="34" charset="0"/>
              </a:endParaRPr>
            </a:p>
            <a:p>
              <a:pPr marL="0" lvl="1" defTabSz="457200" eaLnBrk="0" hangingPunct="0">
                <a:buBlip>
                  <a:blip r:embed="rId3"/>
                </a:buBlip>
              </a:pPr>
              <a:r>
                <a:rPr lang="en-US" sz="1000" dirty="0" smtClean="0">
                  <a:latin typeface="Arial" pitchFamily="34" charset="0"/>
                  <a:cs typeface="Arial" pitchFamily="34" charset="0"/>
                </a:rPr>
                <a:t> Review Budget (Classes of Supply, GPC, coin status, etc.)</a:t>
              </a:r>
              <a:endParaRPr lang="en-US" sz="1000" i="1" dirty="0" smtClean="0">
                <a:latin typeface="Arial" pitchFamily="34" charset="0"/>
                <a:cs typeface="Arial" pitchFamily="34" charset="0"/>
              </a:endParaRPr>
            </a:p>
            <a:p>
              <a:pPr marL="0" lvl="1" defTabSz="457200" eaLnBrk="0" hangingPunct="0">
                <a:buBlip>
                  <a:blip r:embed="rId3"/>
                </a:buBlip>
              </a:pPr>
              <a:r>
                <a:rPr lang="en-US" sz="1000" dirty="0" smtClean="0">
                  <a:latin typeface="Arial" pitchFamily="34" charset="0"/>
                  <a:cs typeface="Arial" pitchFamily="34" charset="0"/>
                </a:rPr>
                <a:t> Review of PBO Inventory Status</a:t>
              </a:r>
              <a:endParaRPr lang="en-US" sz="1000" i="1" dirty="0" smtClean="0">
                <a:latin typeface="Arial" pitchFamily="34" charset="0"/>
                <a:cs typeface="Arial" pitchFamily="34" charset="0"/>
              </a:endParaRPr>
            </a:p>
            <a:p>
              <a:pPr marL="0" lvl="1" defTabSz="457200" eaLnBrk="0" hangingPunct="0">
                <a:buBlip>
                  <a:blip r:embed="rId3"/>
                </a:buBlip>
              </a:pPr>
              <a:r>
                <a:rPr lang="en-US" sz="1000" dirty="0" smtClean="0">
                  <a:latin typeface="Arial" pitchFamily="34" charset="0"/>
                  <a:cs typeface="Arial" pitchFamily="34" charset="0"/>
                </a:rPr>
                <a:t> Review UME Draw</a:t>
              </a:r>
              <a:endParaRPr lang="en-US" sz="1000" i="1" dirty="0" smtClean="0">
                <a:latin typeface="Arial" pitchFamily="34" charset="0"/>
                <a:cs typeface="Arial" pitchFamily="34" charset="0"/>
              </a:endParaRPr>
            </a:p>
            <a:p>
              <a:pPr marL="0" lvl="1" defTabSz="457200" eaLnBrk="0" hangingPunct="0">
                <a:buBlip>
                  <a:blip r:embed="rId3"/>
                </a:buBlip>
              </a:pPr>
              <a:r>
                <a:rPr lang="en-US" sz="1000" dirty="0" smtClean="0">
                  <a:latin typeface="Arial" pitchFamily="34" charset="0"/>
                  <a:cs typeface="Arial" pitchFamily="34" charset="0"/>
                </a:rPr>
                <a:t> Status of Property Book mergers and LBE</a:t>
              </a:r>
              <a:endParaRPr lang="en-US" sz="1000" b="1" i="1" dirty="0" smtClean="0">
                <a:latin typeface="Arial" pitchFamily="34" charset="0"/>
                <a:cs typeface="Arial" pitchFamily="34" charset="0"/>
              </a:endParaRPr>
            </a:p>
            <a:p>
              <a:pPr defTabSz="457200" eaLnBrk="0" hangingPunct="0">
                <a:buBlip>
                  <a:blip r:embed="rId3"/>
                </a:buBlip>
              </a:pPr>
              <a:endParaRPr lang="en-US" sz="1000" b="1" dirty="0" smtClean="0">
                <a:latin typeface="Arial" pitchFamily="34" charset="0"/>
                <a:cs typeface="Arial" pitchFamily="34" charset="0"/>
              </a:endParaRPr>
            </a:p>
          </p:txBody>
        </p:sp>
        <p:grpSp>
          <p:nvGrpSpPr>
            <p:cNvPr id="52" name="Group 51"/>
            <p:cNvGrpSpPr/>
            <p:nvPr/>
          </p:nvGrpSpPr>
          <p:grpSpPr>
            <a:xfrm>
              <a:off x="6019800" y="1047750"/>
              <a:ext cx="182880" cy="5600700"/>
              <a:chOff x="5781675" y="1047750"/>
              <a:chExt cx="182880" cy="5600700"/>
            </a:xfrm>
          </p:grpSpPr>
          <p:sp>
            <p:nvSpPr>
              <p:cNvPr id="11" name="Oval 10"/>
              <p:cNvSpPr/>
              <p:nvPr/>
            </p:nvSpPr>
            <p:spPr>
              <a:xfrm>
                <a:off x="5781675" y="1047750"/>
                <a:ext cx="182880" cy="91440"/>
              </a:xfrm>
              <a:prstGeom prst="ellipse">
                <a:avLst/>
              </a:prstGeom>
              <a:solidFill>
                <a:srgbClr val="00B050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" name="Oval 12"/>
              <p:cNvSpPr/>
              <p:nvPr/>
            </p:nvSpPr>
            <p:spPr>
              <a:xfrm>
                <a:off x="5781675" y="1202531"/>
                <a:ext cx="182880" cy="91440"/>
              </a:xfrm>
              <a:prstGeom prst="ellipse">
                <a:avLst/>
              </a:prstGeom>
              <a:solidFill>
                <a:srgbClr val="00B050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" name="Oval 13"/>
              <p:cNvSpPr/>
              <p:nvPr/>
            </p:nvSpPr>
            <p:spPr>
              <a:xfrm>
                <a:off x="5781675" y="1357312"/>
                <a:ext cx="182880" cy="91440"/>
              </a:xfrm>
              <a:prstGeom prst="ellipse">
                <a:avLst/>
              </a:prstGeom>
              <a:solidFill>
                <a:srgbClr val="00B050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" name="Oval 14"/>
              <p:cNvSpPr/>
              <p:nvPr/>
            </p:nvSpPr>
            <p:spPr>
              <a:xfrm>
                <a:off x="5781675" y="1512093"/>
                <a:ext cx="182880" cy="91440"/>
              </a:xfrm>
              <a:prstGeom prst="ellipse">
                <a:avLst/>
              </a:prstGeom>
              <a:solidFill>
                <a:srgbClr val="00B050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" name="Oval 15"/>
              <p:cNvSpPr/>
              <p:nvPr/>
            </p:nvSpPr>
            <p:spPr>
              <a:xfrm>
                <a:off x="5781675" y="1666874"/>
                <a:ext cx="182880" cy="91440"/>
              </a:xfrm>
              <a:prstGeom prst="ellipse">
                <a:avLst/>
              </a:prstGeom>
              <a:solidFill>
                <a:srgbClr val="00B050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" name="Oval 16"/>
              <p:cNvSpPr/>
              <p:nvPr/>
            </p:nvSpPr>
            <p:spPr>
              <a:xfrm>
                <a:off x="5781675" y="1821655"/>
                <a:ext cx="182880" cy="91440"/>
              </a:xfrm>
              <a:prstGeom prst="ellipse">
                <a:avLst/>
              </a:prstGeom>
              <a:solidFill>
                <a:srgbClr val="00B050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" name="Oval 17"/>
              <p:cNvSpPr/>
              <p:nvPr/>
            </p:nvSpPr>
            <p:spPr>
              <a:xfrm>
                <a:off x="5781675" y="1976436"/>
                <a:ext cx="182880" cy="91440"/>
              </a:xfrm>
              <a:prstGeom prst="ellipse">
                <a:avLst/>
              </a:prstGeom>
              <a:solidFill>
                <a:srgbClr val="00B050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" name="Oval 18"/>
              <p:cNvSpPr/>
              <p:nvPr/>
            </p:nvSpPr>
            <p:spPr>
              <a:xfrm>
                <a:off x="5781675" y="2131217"/>
                <a:ext cx="182880" cy="91440"/>
              </a:xfrm>
              <a:prstGeom prst="ellipse">
                <a:avLst/>
              </a:prstGeom>
              <a:solidFill>
                <a:srgbClr val="00B050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" name="Oval 19"/>
              <p:cNvSpPr/>
              <p:nvPr/>
            </p:nvSpPr>
            <p:spPr>
              <a:xfrm>
                <a:off x="5781675" y="2286000"/>
                <a:ext cx="182880" cy="91440"/>
              </a:xfrm>
              <a:prstGeom prst="ellipse">
                <a:avLst/>
              </a:prstGeom>
              <a:solidFill>
                <a:srgbClr val="00B050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" name="Oval 25"/>
              <p:cNvSpPr/>
              <p:nvPr/>
            </p:nvSpPr>
            <p:spPr>
              <a:xfrm>
                <a:off x="5781675" y="2585085"/>
                <a:ext cx="182880" cy="91440"/>
              </a:xfrm>
              <a:prstGeom prst="ellipse">
                <a:avLst/>
              </a:prstGeom>
              <a:solidFill>
                <a:srgbClr val="00B050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" name="Oval 26"/>
              <p:cNvSpPr/>
              <p:nvPr/>
            </p:nvSpPr>
            <p:spPr>
              <a:xfrm>
                <a:off x="5781675" y="2738437"/>
                <a:ext cx="182880" cy="91440"/>
              </a:xfrm>
              <a:prstGeom prst="ellipse">
                <a:avLst/>
              </a:prstGeom>
              <a:solidFill>
                <a:srgbClr val="00B050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" name="Oval 27"/>
              <p:cNvSpPr/>
              <p:nvPr/>
            </p:nvSpPr>
            <p:spPr>
              <a:xfrm>
                <a:off x="5781675" y="2891789"/>
                <a:ext cx="182880" cy="91440"/>
              </a:xfrm>
              <a:prstGeom prst="ellipse">
                <a:avLst/>
              </a:prstGeom>
              <a:solidFill>
                <a:srgbClr val="00B050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" name="Oval 28"/>
              <p:cNvSpPr/>
              <p:nvPr/>
            </p:nvSpPr>
            <p:spPr>
              <a:xfrm>
                <a:off x="5781675" y="3045141"/>
                <a:ext cx="182880" cy="91440"/>
              </a:xfrm>
              <a:prstGeom prst="ellipse">
                <a:avLst/>
              </a:prstGeom>
              <a:solidFill>
                <a:srgbClr val="00B050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" name="Oval 29"/>
              <p:cNvSpPr/>
              <p:nvPr/>
            </p:nvSpPr>
            <p:spPr>
              <a:xfrm>
                <a:off x="5781675" y="3198493"/>
                <a:ext cx="182880" cy="91440"/>
              </a:xfrm>
              <a:prstGeom prst="ellipse">
                <a:avLst/>
              </a:prstGeom>
              <a:solidFill>
                <a:srgbClr val="00B050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" name="Oval 30"/>
              <p:cNvSpPr/>
              <p:nvPr/>
            </p:nvSpPr>
            <p:spPr>
              <a:xfrm>
                <a:off x="5781675" y="3351845"/>
                <a:ext cx="182880" cy="91440"/>
              </a:xfrm>
              <a:prstGeom prst="ellipse">
                <a:avLst/>
              </a:prstGeom>
              <a:solidFill>
                <a:srgbClr val="00B050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" name="Oval 31"/>
              <p:cNvSpPr/>
              <p:nvPr/>
            </p:nvSpPr>
            <p:spPr>
              <a:xfrm>
                <a:off x="5781675" y="3505197"/>
                <a:ext cx="182880" cy="91440"/>
              </a:xfrm>
              <a:prstGeom prst="ellipse">
                <a:avLst/>
              </a:prstGeom>
              <a:solidFill>
                <a:srgbClr val="00B050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" name="Oval 32"/>
              <p:cNvSpPr/>
              <p:nvPr/>
            </p:nvSpPr>
            <p:spPr>
              <a:xfrm>
                <a:off x="5781675" y="3658549"/>
                <a:ext cx="182880" cy="91440"/>
              </a:xfrm>
              <a:prstGeom prst="ellipse">
                <a:avLst/>
              </a:prstGeom>
              <a:solidFill>
                <a:srgbClr val="00B050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" name="Oval 33"/>
              <p:cNvSpPr/>
              <p:nvPr/>
            </p:nvSpPr>
            <p:spPr>
              <a:xfrm>
                <a:off x="5781675" y="3811901"/>
                <a:ext cx="182880" cy="91440"/>
              </a:xfrm>
              <a:prstGeom prst="ellipse">
                <a:avLst/>
              </a:prstGeom>
              <a:solidFill>
                <a:srgbClr val="00B050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" name="Oval 34"/>
              <p:cNvSpPr/>
              <p:nvPr/>
            </p:nvSpPr>
            <p:spPr>
              <a:xfrm>
                <a:off x="5781675" y="3965253"/>
                <a:ext cx="182880" cy="91440"/>
              </a:xfrm>
              <a:prstGeom prst="ellipse">
                <a:avLst/>
              </a:prstGeom>
              <a:solidFill>
                <a:srgbClr val="00B050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" name="Oval 35"/>
              <p:cNvSpPr/>
              <p:nvPr/>
            </p:nvSpPr>
            <p:spPr>
              <a:xfrm>
                <a:off x="5781675" y="4118610"/>
                <a:ext cx="182880" cy="91440"/>
              </a:xfrm>
              <a:prstGeom prst="ellipse">
                <a:avLst/>
              </a:prstGeom>
              <a:solidFill>
                <a:srgbClr val="00B050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" name="Oval 36"/>
              <p:cNvSpPr/>
              <p:nvPr/>
            </p:nvSpPr>
            <p:spPr>
              <a:xfrm>
                <a:off x="5781675" y="4413885"/>
                <a:ext cx="182880" cy="91440"/>
              </a:xfrm>
              <a:prstGeom prst="ellipse">
                <a:avLst/>
              </a:prstGeom>
              <a:solidFill>
                <a:srgbClr val="00B050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" name="Oval 37"/>
              <p:cNvSpPr/>
              <p:nvPr/>
            </p:nvSpPr>
            <p:spPr>
              <a:xfrm>
                <a:off x="5781675" y="4568666"/>
                <a:ext cx="182880" cy="91440"/>
              </a:xfrm>
              <a:prstGeom prst="ellipse">
                <a:avLst/>
              </a:prstGeom>
              <a:solidFill>
                <a:srgbClr val="00B050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" name="Oval 38"/>
              <p:cNvSpPr/>
              <p:nvPr/>
            </p:nvSpPr>
            <p:spPr>
              <a:xfrm>
                <a:off x="5781675" y="4723447"/>
                <a:ext cx="182880" cy="91440"/>
              </a:xfrm>
              <a:prstGeom prst="ellipse">
                <a:avLst/>
              </a:prstGeom>
              <a:solidFill>
                <a:srgbClr val="00B050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0" name="Oval 39"/>
              <p:cNvSpPr/>
              <p:nvPr/>
            </p:nvSpPr>
            <p:spPr>
              <a:xfrm>
                <a:off x="5781675" y="4878228"/>
                <a:ext cx="182880" cy="91440"/>
              </a:xfrm>
              <a:prstGeom prst="ellipse">
                <a:avLst/>
              </a:prstGeom>
              <a:solidFill>
                <a:srgbClr val="00B050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1" name="Oval 40"/>
              <p:cNvSpPr/>
              <p:nvPr/>
            </p:nvSpPr>
            <p:spPr>
              <a:xfrm>
                <a:off x="5781675" y="5033009"/>
                <a:ext cx="182880" cy="91440"/>
              </a:xfrm>
              <a:prstGeom prst="ellipse">
                <a:avLst/>
              </a:prstGeom>
              <a:solidFill>
                <a:srgbClr val="00B050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" name="Oval 41"/>
              <p:cNvSpPr/>
              <p:nvPr/>
            </p:nvSpPr>
            <p:spPr>
              <a:xfrm>
                <a:off x="5781675" y="5187790"/>
                <a:ext cx="182880" cy="91440"/>
              </a:xfrm>
              <a:prstGeom prst="ellipse">
                <a:avLst/>
              </a:prstGeom>
              <a:solidFill>
                <a:srgbClr val="00B050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" name="Oval 42"/>
              <p:cNvSpPr/>
              <p:nvPr/>
            </p:nvSpPr>
            <p:spPr>
              <a:xfrm>
                <a:off x="5781675" y="5342571"/>
                <a:ext cx="182880" cy="91440"/>
              </a:xfrm>
              <a:prstGeom prst="ellipse">
                <a:avLst/>
              </a:prstGeom>
              <a:solidFill>
                <a:srgbClr val="00B050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" name="Oval 43"/>
              <p:cNvSpPr/>
              <p:nvPr/>
            </p:nvSpPr>
            <p:spPr>
              <a:xfrm>
                <a:off x="5781675" y="5497352"/>
                <a:ext cx="182880" cy="91440"/>
              </a:xfrm>
              <a:prstGeom prst="ellipse">
                <a:avLst/>
              </a:prstGeom>
              <a:solidFill>
                <a:srgbClr val="00B050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" name="Oval 45"/>
              <p:cNvSpPr/>
              <p:nvPr/>
            </p:nvSpPr>
            <p:spPr>
              <a:xfrm>
                <a:off x="5781675" y="5783105"/>
                <a:ext cx="182880" cy="91440"/>
              </a:xfrm>
              <a:prstGeom prst="ellipse">
                <a:avLst/>
              </a:prstGeom>
              <a:solidFill>
                <a:srgbClr val="00B050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" name="Oval 46"/>
              <p:cNvSpPr/>
              <p:nvPr/>
            </p:nvSpPr>
            <p:spPr>
              <a:xfrm>
                <a:off x="5781675" y="5937886"/>
                <a:ext cx="182880" cy="91440"/>
              </a:xfrm>
              <a:prstGeom prst="ellipse">
                <a:avLst/>
              </a:prstGeom>
              <a:solidFill>
                <a:srgbClr val="00B050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8" name="Oval 47"/>
              <p:cNvSpPr/>
              <p:nvPr/>
            </p:nvSpPr>
            <p:spPr>
              <a:xfrm>
                <a:off x="5781675" y="6092667"/>
                <a:ext cx="182880" cy="91440"/>
              </a:xfrm>
              <a:prstGeom prst="ellipse">
                <a:avLst/>
              </a:prstGeom>
              <a:solidFill>
                <a:srgbClr val="00B050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" name="Oval 48"/>
              <p:cNvSpPr/>
              <p:nvPr/>
            </p:nvSpPr>
            <p:spPr>
              <a:xfrm>
                <a:off x="5781675" y="6247448"/>
                <a:ext cx="182880" cy="91440"/>
              </a:xfrm>
              <a:prstGeom prst="ellipse">
                <a:avLst/>
              </a:prstGeom>
              <a:solidFill>
                <a:srgbClr val="00B050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0" name="Oval 49"/>
              <p:cNvSpPr/>
              <p:nvPr/>
            </p:nvSpPr>
            <p:spPr>
              <a:xfrm>
                <a:off x="5781675" y="6402229"/>
                <a:ext cx="182880" cy="91440"/>
              </a:xfrm>
              <a:prstGeom prst="ellipse">
                <a:avLst/>
              </a:prstGeom>
              <a:solidFill>
                <a:srgbClr val="00B050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1" name="Oval 50"/>
              <p:cNvSpPr/>
              <p:nvPr/>
            </p:nvSpPr>
            <p:spPr>
              <a:xfrm>
                <a:off x="5781675" y="6557010"/>
                <a:ext cx="182880" cy="91440"/>
              </a:xfrm>
              <a:prstGeom prst="ellipse">
                <a:avLst/>
              </a:prstGeom>
              <a:solidFill>
                <a:srgbClr val="00B050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9" name="Rectangle 8"/>
          <p:cNvSpPr/>
          <p:nvPr/>
        </p:nvSpPr>
        <p:spPr>
          <a:xfrm>
            <a:off x="2362200" y="2981325"/>
            <a:ext cx="4389120" cy="91440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Sample Unit Transition Task Summary Status</a:t>
            </a:r>
            <a:endParaRPr lang="en-US" sz="14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Unit Transition Calendar.png"/>
          <p:cNvPicPr preferRelativeResize="0"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5725" y="607126"/>
            <a:ext cx="8961120" cy="6107999"/>
          </a:xfrm>
          <a:prstGeom prst="rect">
            <a:avLst/>
          </a:prstGeom>
          <a:ln w="254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cxnSp>
        <p:nvCxnSpPr>
          <p:cNvPr id="21" name="Straight Connector 20"/>
          <p:cNvCxnSpPr/>
          <p:nvPr/>
        </p:nvCxnSpPr>
        <p:spPr>
          <a:xfrm>
            <a:off x="0" y="522549"/>
            <a:ext cx="9144000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0" y="494788"/>
            <a:ext cx="9144000" cy="0"/>
          </a:xfrm>
          <a:prstGeom prst="line">
            <a:avLst/>
          </a:prstGeom>
          <a:ln w="25400" cmpd="thinThick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3" name="Picture 11" descr="Picture3.png"/>
          <p:cNvPicPr>
            <a:picLocks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699501" y="49616"/>
            <a:ext cx="387594" cy="377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" name="TextBox 23"/>
          <p:cNvSpPr txBox="1"/>
          <p:nvPr/>
        </p:nvSpPr>
        <p:spPr>
          <a:xfrm>
            <a:off x="601926" y="53862"/>
            <a:ext cx="79401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latin typeface="Arial"/>
                <a:cs typeface="Arial"/>
              </a:rPr>
              <a:t>Unit Transition Calendar Review (1 of 2)</a:t>
            </a:r>
            <a:endParaRPr lang="en-US" b="1" dirty="0">
              <a:latin typeface="Arial"/>
              <a:cs typeface="Arial"/>
            </a:endParaRPr>
          </a:p>
        </p:txBody>
      </p:sp>
      <p:pic>
        <p:nvPicPr>
          <p:cNvPr id="25" name="Picture 24" descr="Picture3.png"/>
          <p:cNvPicPr>
            <a:picLocks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200" y="49616"/>
            <a:ext cx="387594" cy="377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ctangle 8"/>
          <p:cNvSpPr/>
          <p:nvPr/>
        </p:nvSpPr>
        <p:spPr>
          <a:xfrm>
            <a:off x="2371725" y="2981325"/>
            <a:ext cx="4389120" cy="91440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Sample Unit Transition Calendar</a:t>
            </a:r>
            <a:endParaRPr lang="en-US" sz="14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Unit Transition Calendar 2.png"/>
          <p:cNvPicPr preferRelativeResize="0"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7630" y="607126"/>
            <a:ext cx="8961120" cy="6107999"/>
          </a:xfrm>
          <a:prstGeom prst="rect">
            <a:avLst/>
          </a:prstGeom>
          <a:ln w="254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cxnSp>
        <p:nvCxnSpPr>
          <p:cNvPr id="21" name="Straight Connector 20"/>
          <p:cNvCxnSpPr/>
          <p:nvPr/>
        </p:nvCxnSpPr>
        <p:spPr>
          <a:xfrm>
            <a:off x="0" y="522549"/>
            <a:ext cx="9144000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0" y="494788"/>
            <a:ext cx="9144000" cy="0"/>
          </a:xfrm>
          <a:prstGeom prst="line">
            <a:avLst/>
          </a:prstGeom>
          <a:ln w="25400" cmpd="thinThick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3" name="Picture 11" descr="Picture3.png"/>
          <p:cNvPicPr>
            <a:picLocks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699501" y="49616"/>
            <a:ext cx="387594" cy="377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" name="TextBox 23"/>
          <p:cNvSpPr txBox="1"/>
          <p:nvPr/>
        </p:nvSpPr>
        <p:spPr>
          <a:xfrm>
            <a:off x="601926" y="53862"/>
            <a:ext cx="79401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latin typeface="Arial"/>
                <a:cs typeface="Arial"/>
              </a:rPr>
              <a:t>Unit Transition Calendar Review (2 of 2)</a:t>
            </a:r>
            <a:endParaRPr lang="en-US" b="1" dirty="0">
              <a:latin typeface="Arial"/>
              <a:cs typeface="Arial"/>
            </a:endParaRPr>
          </a:p>
        </p:txBody>
      </p:sp>
      <p:pic>
        <p:nvPicPr>
          <p:cNvPr id="25" name="Picture 24" descr="Picture3.png"/>
          <p:cNvPicPr>
            <a:picLocks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200" y="49616"/>
            <a:ext cx="387594" cy="377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ctangle 8"/>
          <p:cNvSpPr/>
          <p:nvPr/>
        </p:nvSpPr>
        <p:spPr>
          <a:xfrm>
            <a:off x="2371725" y="2981325"/>
            <a:ext cx="4389120" cy="91440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Sample Unit Transition Calendar</a:t>
            </a:r>
            <a:endParaRPr lang="en-US" sz="14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1" name="Straight Connector 20"/>
          <p:cNvCxnSpPr/>
          <p:nvPr/>
        </p:nvCxnSpPr>
        <p:spPr>
          <a:xfrm>
            <a:off x="0" y="522549"/>
            <a:ext cx="9144000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0" y="494788"/>
            <a:ext cx="9144000" cy="0"/>
          </a:xfrm>
          <a:prstGeom prst="line">
            <a:avLst/>
          </a:prstGeom>
          <a:ln w="25400" cmpd="thinThick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3" name="Picture 11" descr="Picture3.png"/>
          <p:cNvPicPr>
            <a:picLocks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699501" y="49616"/>
            <a:ext cx="387594" cy="377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" name="TextBox 23"/>
          <p:cNvSpPr txBox="1"/>
          <p:nvPr/>
        </p:nvSpPr>
        <p:spPr>
          <a:xfrm>
            <a:off x="601926" y="53862"/>
            <a:ext cx="79401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latin typeface="Arial"/>
                <a:cs typeface="Arial"/>
              </a:rPr>
              <a:t>Unit Transition Task Overview (1 of 2)</a:t>
            </a:r>
            <a:endParaRPr lang="en-US" b="1" dirty="0">
              <a:latin typeface="Arial"/>
              <a:cs typeface="Arial"/>
            </a:endParaRPr>
          </a:p>
        </p:txBody>
      </p:sp>
      <p:pic>
        <p:nvPicPr>
          <p:cNvPr id="25" name="Picture 24" descr="Picture3.png"/>
          <p:cNvPicPr>
            <a:picLocks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" y="49616"/>
            <a:ext cx="387594" cy="377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0" name="Content Placeholder 3"/>
          <p:cNvGraphicFramePr>
            <a:graphicFrameLocks/>
          </p:cNvGraphicFramePr>
          <p:nvPr/>
        </p:nvGraphicFramePr>
        <p:xfrm>
          <a:off x="78105" y="638175"/>
          <a:ext cx="8961120" cy="5943603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674976"/>
                <a:gridCol w="5024927"/>
                <a:gridCol w="1004986"/>
                <a:gridCol w="1256231"/>
              </a:tblGrid>
              <a:tr h="361351"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/>
                        <a:t>Event</a:t>
                      </a:r>
                      <a:endParaRPr lang="en-US" sz="1200" b="1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/>
                        <a:t>Description</a:t>
                      </a:r>
                      <a:endParaRPr lang="en-US" sz="1200" b="1" dirty="0"/>
                    </a:p>
                  </a:txBody>
                  <a:tcP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/>
                        <a:t>Date</a:t>
                      </a:r>
                      <a:endParaRPr lang="en-US" sz="1200" b="1" dirty="0"/>
                    </a:p>
                  </a:txBody>
                  <a:tcP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/>
                        <a:t>Status</a:t>
                      </a:r>
                      <a:endParaRPr lang="en-US" sz="1200" b="1" dirty="0"/>
                    </a:p>
                  </a:txBody>
                  <a:tcPr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485955">
                <a:tc>
                  <a:txBody>
                    <a:bodyPr/>
                    <a:lstStyle/>
                    <a:p>
                      <a:r>
                        <a:rPr lang="en-US" sz="1100" dirty="0" smtClean="0">
                          <a:latin typeface="Arial" pitchFamily="34" charset="0"/>
                          <a:cs typeface="Arial" pitchFamily="34" charset="0"/>
                        </a:rPr>
                        <a:t>Initial Coordination</a:t>
                      </a:r>
                      <a:endParaRPr lang="en-US" sz="11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 smtClean="0">
                          <a:latin typeface="Arial" pitchFamily="34" charset="0"/>
                          <a:cs typeface="Arial" pitchFamily="34" charset="0"/>
                        </a:rPr>
                        <a:t>Establish</a:t>
                      </a:r>
                      <a:r>
                        <a:rPr lang="en-US" sz="1100" baseline="0" dirty="0" smtClean="0">
                          <a:latin typeface="Arial" pitchFamily="34" charset="0"/>
                          <a:cs typeface="Arial" pitchFamily="34" charset="0"/>
                        </a:rPr>
                        <a:t> Contact, Provide Long Range Training Calendar and Initial Timeline to Incoming Commander</a:t>
                      </a:r>
                      <a:endParaRPr lang="en-US" sz="11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 smtClean="0">
                          <a:latin typeface="Arial" pitchFamily="34" charset="0"/>
                          <a:cs typeface="Arial" pitchFamily="34" charset="0"/>
                        </a:rPr>
                        <a:t>1 JAN 13</a:t>
                      </a:r>
                      <a:endParaRPr lang="en-US" sz="11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00B050"/>
                    </a:solidFill>
                  </a:tcPr>
                </a:tc>
              </a:tr>
              <a:tr h="485955">
                <a:tc>
                  <a:txBody>
                    <a:bodyPr/>
                    <a:lstStyle/>
                    <a:p>
                      <a:r>
                        <a:rPr lang="en-US" sz="1100" dirty="0" smtClean="0">
                          <a:latin typeface="Arial" pitchFamily="34" charset="0"/>
                          <a:cs typeface="Arial" pitchFamily="34" charset="0"/>
                        </a:rPr>
                        <a:t>Commander’s Dinner and Meet and Greet</a:t>
                      </a:r>
                      <a:endParaRPr lang="en-US" sz="11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 smtClean="0">
                          <a:latin typeface="Arial" pitchFamily="34" charset="0"/>
                          <a:cs typeface="Arial" pitchFamily="34" charset="0"/>
                        </a:rPr>
                        <a:t>Meet Incoming</a:t>
                      </a:r>
                      <a:r>
                        <a:rPr lang="en-US" sz="1100" baseline="0" dirty="0" smtClean="0">
                          <a:latin typeface="Arial" pitchFamily="34" charset="0"/>
                          <a:cs typeface="Arial" pitchFamily="34" charset="0"/>
                        </a:rPr>
                        <a:t> Commander once arrived at Fort Bliss</a:t>
                      </a:r>
                      <a:endParaRPr lang="en-US" sz="11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 smtClean="0">
                          <a:latin typeface="Arial" pitchFamily="34" charset="0"/>
                          <a:cs typeface="Arial" pitchFamily="34" charset="0"/>
                        </a:rPr>
                        <a:t>24</a:t>
                      </a:r>
                      <a:r>
                        <a:rPr lang="en-US" sz="1100" baseline="0" dirty="0" smtClean="0">
                          <a:latin typeface="Arial" pitchFamily="34" charset="0"/>
                          <a:cs typeface="Arial" pitchFamily="34" charset="0"/>
                        </a:rPr>
                        <a:t> JAN 13</a:t>
                      </a:r>
                      <a:endParaRPr lang="en-US" sz="11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00B050"/>
                    </a:solidFill>
                  </a:tcPr>
                </a:tc>
              </a:tr>
              <a:tr h="454804">
                <a:tc>
                  <a:txBody>
                    <a:bodyPr/>
                    <a:lstStyle/>
                    <a:p>
                      <a:r>
                        <a:rPr lang="en-US" sz="1100" baseline="0" dirty="0" smtClean="0">
                          <a:latin typeface="Arial" pitchFamily="34" charset="0"/>
                          <a:cs typeface="Arial" pitchFamily="34" charset="0"/>
                        </a:rPr>
                        <a:t>Brigade In Processing</a:t>
                      </a:r>
                      <a:endParaRPr lang="en-US" sz="11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 smtClean="0">
                          <a:latin typeface="Arial" pitchFamily="34" charset="0"/>
                          <a:cs typeface="Arial" pitchFamily="34" charset="0"/>
                        </a:rPr>
                        <a:t>BDE and</a:t>
                      </a:r>
                      <a:r>
                        <a:rPr lang="en-US" sz="1100" baseline="0" dirty="0" smtClean="0">
                          <a:latin typeface="Arial" pitchFamily="34" charset="0"/>
                          <a:cs typeface="Arial" pitchFamily="34" charset="0"/>
                        </a:rPr>
                        <a:t> Battalion Sign-In, Begin Division In Processing at BLDG 505, SRRP @ BLDG 60</a:t>
                      </a:r>
                      <a:endParaRPr lang="en-US" sz="11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 smtClean="0">
                          <a:latin typeface="Arial" pitchFamily="34" charset="0"/>
                          <a:cs typeface="Arial" pitchFamily="34" charset="0"/>
                        </a:rPr>
                        <a:t>14-25 JAN 13</a:t>
                      </a:r>
                      <a:endParaRPr lang="en-US" sz="11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00B050"/>
                    </a:solidFill>
                  </a:tcPr>
                </a:tc>
              </a:tr>
              <a:tr h="485955">
                <a:tc>
                  <a:txBody>
                    <a:bodyPr/>
                    <a:lstStyle/>
                    <a:p>
                      <a:r>
                        <a:rPr lang="en-US" sz="1100" dirty="0" smtClean="0">
                          <a:latin typeface="Arial" pitchFamily="34" charset="0"/>
                          <a:cs typeface="Arial" pitchFamily="34" charset="0"/>
                        </a:rPr>
                        <a:t>ASSIST TNG</a:t>
                      </a:r>
                      <a:endParaRPr lang="en-US" sz="11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 smtClean="0">
                          <a:latin typeface="Arial" pitchFamily="34" charset="0"/>
                          <a:cs typeface="Arial" pitchFamily="34" charset="0"/>
                        </a:rPr>
                        <a:t>Two Day Mandatory</a:t>
                      </a:r>
                      <a:r>
                        <a:rPr lang="en-US" sz="1100" baseline="0" dirty="0" smtClean="0">
                          <a:latin typeface="Arial" pitchFamily="34" charset="0"/>
                          <a:cs typeface="Arial" pitchFamily="34" charset="0"/>
                        </a:rPr>
                        <a:t> Training</a:t>
                      </a:r>
                      <a:endParaRPr lang="en-US" sz="11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 smtClean="0">
                          <a:latin typeface="Arial" pitchFamily="34" charset="0"/>
                          <a:cs typeface="Arial" pitchFamily="34" charset="0"/>
                        </a:rPr>
                        <a:t>27-28</a:t>
                      </a:r>
                      <a:r>
                        <a:rPr lang="en-US" sz="1100" baseline="0" dirty="0" smtClean="0">
                          <a:latin typeface="Arial" pitchFamily="34" charset="0"/>
                          <a:cs typeface="Arial" pitchFamily="34" charset="0"/>
                        </a:rPr>
                        <a:t> MAR 13</a:t>
                      </a:r>
                      <a:endParaRPr lang="en-US" sz="11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FFF00"/>
                    </a:solidFill>
                  </a:tcPr>
                </a:tc>
              </a:tr>
              <a:tr h="454804">
                <a:tc>
                  <a:txBody>
                    <a:bodyPr/>
                    <a:lstStyle/>
                    <a:p>
                      <a:r>
                        <a:rPr lang="en-US" sz="1100" dirty="0" smtClean="0">
                          <a:latin typeface="Arial" pitchFamily="34" charset="0"/>
                          <a:cs typeface="Arial" pitchFamily="34" charset="0"/>
                        </a:rPr>
                        <a:t>PRT Assessment</a:t>
                      </a:r>
                      <a:endParaRPr lang="en-US" sz="11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 smtClean="0">
                          <a:latin typeface="Arial" pitchFamily="34" charset="0"/>
                          <a:cs typeface="Arial" pitchFamily="34" charset="0"/>
                        </a:rPr>
                        <a:t>0730</a:t>
                      </a:r>
                      <a:r>
                        <a:rPr lang="en-US" sz="1100" baseline="0" dirty="0" smtClean="0">
                          <a:latin typeface="Arial" pitchFamily="34" charset="0"/>
                          <a:cs typeface="Arial" pitchFamily="34" charset="0"/>
                        </a:rPr>
                        <a:t> @ Hope Chapel (BLDG 2498)</a:t>
                      </a:r>
                      <a:endParaRPr lang="en-US" sz="11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 smtClean="0">
                          <a:latin typeface="Arial" pitchFamily="34" charset="0"/>
                          <a:cs typeface="Arial" pitchFamily="34" charset="0"/>
                        </a:rPr>
                        <a:t>23 JAN 13</a:t>
                      </a:r>
                      <a:endParaRPr lang="en-US" sz="11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00B050"/>
                    </a:solidFill>
                  </a:tcPr>
                </a:tc>
              </a:tr>
              <a:tr h="454804">
                <a:tc>
                  <a:txBody>
                    <a:bodyPr/>
                    <a:lstStyle/>
                    <a:p>
                      <a:r>
                        <a:rPr lang="en-US" sz="1100" dirty="0" smtClean="0">
                          <a:latin typeface="Arial" pitchFamily="34" charset="0"/>
                          <a:cs typeface="Arial" pitchFamily="34" charset="0"/>
                        </a:rPr>
                        <a:t>Resiliency Training</a:t>
                      </a:r>
                      <a:endParaRPr lang="en-US" sz="11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 smtClean="0">
                          <a:latin typeface="Arial" pitchFamily="34" charset="0"/>
                          <a:cs typeface="Arial" pitchFamily="34" charset="0"/>
                        </a:rPr>
                        <a:t>BLDG 2400</a:t>
                      </a:r>
                      <a:endParaRPr lang="en-US" sz="11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 smtClean="0">
                          <a:latin typeface="Arial" pitchFamily="34" charset="0"/>
                          <a:cs typeface="Arial" pitchFamily="34" charset="0"/>
                        </a:rPr>
                        <a:t>22 JAN 13</a:t>
                      </a:r>
                      <a:endParaRPr lang="en-US" sz="11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00B050"/>
                    </a:solidFill>
                  </a:tcPr>
                </a:tc>
              </a:tr>
              <a:tr h="454804">
                <a:tc>
                  <a:txBody>
                    <a:bodyPr/>
                    <a:lstStyle/>
                    <a:p>
                      <a:r>
                        <a:rPr lang="en-US" sz="1100" dirty="0" smtClean="0">
                          <a:latin typeface="Arial" pitchFamily="34" charset="0"/>
                          <a:cs typeface="Arial" pitchFamily="34" charset="0"/>
                        </a:rPr>
                        <a:t>Finance In Processing</a:t>
                      </a:r>
                      <a:endParaRPr lang="en-US" sz="11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 smtClean="0">
                          <a:latin typeface="Arial" pitchFamily="34" charset="0"/>
                          <a:cs typeface="Arial" pitchFamily="34" charset="0"/>
                        </a:rPr>
                        <a:t>BLDG</a:t>
                      </a:r>
                      <a:r>
                        <a:rPr lang="en-US" sz="1100" baseline="0" dirty="0" smtClean="0">
                          <a:latin typeface="Arial" pitchFamily="34" charset="0"/>
                          <a:cs typeface="Arial" pitchFamily="34" charset="0"/>
                        </a:rPr>
                        <a:t> 505</a:t>
                      </a:r>
                      <a:endParaRPr lang="en-US" sz="11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 smtClean="0">
                          <a:latin typeface="Arial" pitchFamily="34" charset="0"/>
                          <a:cs typeface="Arial" pitchFamily="34" charset="0"/>
                        </a:rPr>
                        <a:t>16 JAN 13</a:t>
                      </a:r>
                      <a:endParaRPr lang="en-US" sz="11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00B050"/>
                    </a:solidFill>
                  </a:tcPr>
                </a:tc>
              </a:tr>
              <a:tr h="454804">
                <a:tc>
                  <a:txBody>
                    <a:bodyPr/>
                    <a:lstStyle/>
                    <a:p>
                      <a:r>
                        <a:rPr lang="en-US" sz="1100" dirty="0" smtClean="0">
                          <a:latin typeface="Arial" pitchFamily="34" charset="0"/>
                          <a:cs typeface="Arial" pitchFamily="34" charset="0"/>
                        </a:rPr>
                        <a:t>Unit Meetings</a:t>
                      </a:r>
                      <a:endParaRPr lang="en-US" sz="11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 smtClean="0">
                          <a:latin typeface="Arial" pitchFamily="34" charset="0"/>
                          <a:cs typeface="Arial" pitchFamily="34" charset="0"/>
                        </a:rPr>
                        <a:t>Incoming Commander</a:t>
                      </a:r>
                      <a:r>
                        <a:rPr lang="en-US" sz="1100" baseline="0" dirty="0" smtClean="0">
                          <a:latin typeface="Arial" pitchFamily="34" charset="0"/>
                          <a:cs typeface="Arial" pitchFamily="34" charset="0"/>
                        </a:rPr>
                        <a:t> attends unit Battle Rhythm event meetings</a:t>
                      </a:r>
                      <a:endParaRPr lang="en-US" sz="11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 smtClean="0">
                          <a:latin typeface="Arial" pitchFamily="34" charset="0"/>
                          <a:cs typeface="Arial" pitchFamily="34" charset="0"/>
                        </a:rPr>
                        <a:t>19, 21 FEB 13</a:t>
                      </a:r>
                      <a:endParaRPr lang="en-US" sz="11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00B050"/>
                    </a:solidFill>
                  </a:tcPr>
                </a:tc>
              </a:tr>
              <a:tr h="454804">
                <a:tc>
                  <a:txBody>
                    <a:bodyPr/>
                    <a:lstStyle/>
                    <a:p>
                      <a:r>
                        <a:rPr lang="en-US" sz="1100" dirty="0" smtClean="0">
                          <a:latin typeface="Arial" pitchFamily="34" charset="0"/>
                          <a:cs typeface="Arial" pitchFamily="34" charset="0"/>
                        </a:rPr>
                        <a:t>Office</a:t>
                      </a:r>
                      <a:r>
                        <a:rPr lang="en-US" sz="1100" baseline="0" dirty="0" smtClean="0">
                          <a:latin typeface="Arial" pitchFamily="34" charset="0"/>
                          <a:cs typeface="Arial" pitchFamily="34" charset="0"/>
                        </a:rPr>
                        <a:t> Call Brigade Commander</a:t>
                      </a:r>
                      <a:endParaRPr lang="en-US" sz="11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 smtClean="0">
                          <a:latin typeface="Arial" pitchFamily="34" charset="0"/>
                          <a:cs typeface="Arial" pitchFamily="34" charset="0"/>
                        </a:rPr>
                        <a:t>Initial Counseling</a:t>
                      </a:r>
                      <a:endParaRPr lang="en-US" sz="11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 smtClean="0">
                          <a:latin typeface="Arial" pitchFamily="34" charset="0"/>
                          <a:cs typeface="Arial" pitchFamily="34" charset="0"/>
                        </a:rPr>
                        <a:t>19 FEB 13</a:t>
                      </a:r>
                      <a:endParaRPr lang="en-US" sz="11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00B050"/>
                    </a:solidFill>
                  </a:tcPr>
                </a:tc>
              </a:tr>
              <a:tr h="485955">
                <a:tc>
                  <a:txBody>
                    <a:bodyPr/>
                    <a:lstStyle/>
                    <a:p>
                      <a:r>
                        <a:rPr lang="en-US" sz="1100" dirty="0" smtClean="0">
                          <a:latin typeface="Arial" pitchFamily="34" charset="0"/>
                          <a:cs typeface="Arial" pitchFamily="34" charset="0"/>
                        </a:rPr>
                        <a:t>Tour of Unit </a:t>
                      </a:r>
                      <a:r>
                        <a:rPr lang="en-US" sz="1100" baseline="0" dirty="0" smtClean="0">
                          <a:latin typeface="Arial" pitchFamily="34" charset="0"/>
                          <a:cs typeface="Arial" pitchFamily="34" charset="0"/>
                        </a:rPr>
                        <a:t>Footprint</a:t>
                      </a:r>
                      <a:endParaRPr lang="en-US" sz="11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 smtClean="0">
                          <a:latin typeface="Arial" pitchFamily="34" charset="0"/>
                          <a:cs typeface="Arial" pitchFamily="34" charset="0"/>
                        </a:rPr>
                        <a:t>Walk-Through</a:t>
                      </a:r>
                      <a:r>
                        <a:rPr lang="en-US" sz="1100" baseline="0" dirty="0" smtClean="0">
                          <a:latin typeface="Arial" pitchFamily="34" charset="0"/>
                          <a:cs typeface="Arial" pitchFamily="34" charset="0"/>
                        </a:rPr>
                        <a:t> of Motor Pool, Unit Common Areas</a:t>
                      </a:r>
                      <a:endParaRPr lang="en-US" sz="11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 smtClean="0">
                          <a:latin typeface="Arial" pitchFamily="34" charset="0"/>
                          <a:cs typeface="Arial" pitchFamily="34" charset="0"/>
                        </a:rPr>
                        <a:t>19 FEB </a:t>
                      </a:r>
                      <a:r>
                        <a:rPr lang="en-US" sz="1100" baseline="0" dirty="0" smtClean="0">
                          <a:latin typeface="Arial" pitchFamily="34" charset="0"/>
                          <a:cs typeface="Arial" pitchFamily="34" charset="0"/>
                        </a:rPr>
                        <a:t>13</a:t>
                      </a:r>
                      <a:endParaRPr lang="en-US" sz="11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00B050"/>
                    </a:solidFill>
                  </a:tcPr>
                </a:tc>
              </a:tr>
              <a:tr h="454804">
                <a:tc>
                  <a:txBody>
                    <a:bodyPr/>
                    <a:lstStyle/>
                    <a:p>
                      <a:r>
                        <a:rPr lang="en-US" sz="1100" dirty="0" smtClean="0">
                          <a:latin typeface="Arial" pitchFamily="34" charset="0"/>
                          <a:cs typeface="Arial" pitchFamily="34" charset="0"/>
                        </a:rPr>
                        <a:t>Leader</a:t>
                      </a:r>
                      <a:r>
                        <a:rPr lang="en-US" sz="1100" baseline="0" dirty="0" smtClean="0">
                          <a:latin typeface="Arial" pitchFamily="34" charset="0"/>
                          <a:cs typeface="Arial" pitchFamily="34" charset="0"/>
                        </a:rPr>
                        <a:t> Luncheon</a:t>
                      </a:r>
                      <a:endParaRPr lang="en-US" sz="11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 smtClean="0">
                          <a:latin typeface="Arial" pitchFamily="34" charset="0"/>
                          <a:cs typeface="Arial" pitchFamily="34" charset="0"/>
                        </a:rPr>
                        <a:t>Incoming Command</a:t>
                      </a:r>
                      <a:r>
                        <a:rPr lang="en-US" sz="1100" baseline="0" dirty="0" smtClean="0">
                          <a:latin typeface="Arial" pitchFamily="34" charset="0"/>
                          <a:cs typeface="Arial" pitchFamily="34" charset="0"/>
                        </a:rPr>
                        <a:t>er meets with all Officers in the Squadron</a:t>
                      </a:r>
                      <a:endParaRPr lang="en-US" sz="11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 smtClean="0">
                          <a:latin typeface="Arial" pitchFamily="34" charset="0"/>
                          <a:cs typeface="Arial" pitchFamily="34" charset="0"/>
                        </a:rPr>
                        <a:t>27 FEB 13</a:t>
                      </a:r>
                      <a:endParaRPr lang="en-US" sz="11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FFF00"/>
                    </a:solidFill>
                  </a:tcPr>
                </a:tc>
              </a:tr>
              <a:tr h="454804">
                <a:tc>
                  <a:txBody>
                    <a:bodyPr/>
                    <a:lstStyle/>
                    <a:p>
                      <a:r>
                        <a:rPr lang="en-US" sz="1100" dirty="0" smtClean="0">
                          <a:latin typeface="Arial" pitchFamily="34" charset="0"/>
                          <a:cs typeface="Arial" pitchFamily="34" charset="0"/>
                        </a:rPr>
                        <a:t>Training</a:t>
                      </a:r>
                      <a:r>
                        <a:rPr lang="en-US" sz="1100" baseline="0" dirty="0" smtClean="0">
                          <a:latin typeface="Arial" pitchFamily="34" charset="0"/>
                          <a:cs typeface="Arial" pitchFamily="34" charset="0"/>
                        </a:rPr>
                        <a:t> Area Tour</a:t>
                      </a:r>
                      <a:endParaRPr lang="en-US" sz="11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 smtClean="0">
                          <a:latin typeface="Arial" pitchFamily="34" charset="0"/>
                          <a:cs typeface="Arial" pitchFamily="34" charset="0"/>
                        </a:rPr>
                        <a:t>Windshield Tour of Fort Bliss Training</a:t>
                      </a:r>
                      <a:r>
                        <a:rPr lang="en-US" sz="1100" baseline="0" dirty="0" smtClean="0">
                          <a:latin typeface="Arial" pitchFamily="34" charset="0"/>
                          <a:cs typeface="Arial" pitchFamily="34" charset="0"/>
                        </a:rPr>
                        <a:t> Areas and Continuity Book Review</a:t>
                      </a:r>
                      <a:endParaRPr lang="en-US" sz="11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 smtClean="0">
                          <a:latin typeface="Arial" pitchFamily="34" charset="0"/>
                          <a:cs typeface="Arial" pitchFamily="34" charset="0"/>
                        </a:rPr>
                        <a:t>21-25</a:t>
                      </a:r>
                      <a:r>
                        <a:rPr lang="en-US" sz="1100" baseline="0" dirty="0" smtClean="0">
                          <a:latin typeface="Arial" pitchFamily="34" charset="0"/>
                          <a:cs typeface="Arial" pitchFamily="34" charset="0"/>
                        </a:rPr>
                        <a:t> JAN 13</a:t>
                      </a:r>
                      <a:endParaRPr lang="en-US" sz="11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</a:tr>
            </a:tbl>
          </a:graphicData>
        </a:graphic>
      </p:graphicFrame>
      <p:sp>
        <p:nvSpPr>
          <p:cNvPr id="9" name="Rectangle 8"/>
          <p:cNvSpPr/>
          <p:nvPr/>
        </p:nvSpPr>
        <p:spPr>
          <a:xfrm>
            <a:off x="2371725" y="2981325"/>
            <a:ext cx="4389120" cy="91440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Sample Summary of Unit Transition Tasks</a:t>
            </a:r>
            <a:endParaRPr lang="en-US" sz="14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Content Placeholder 3"/>
          <p:cNvGraphicFramePr>
            <a:graphicFrameLocks/>
          </p:cNvGraphicFramePr>
          <p:nvPr/>
        </p:nvGraphicFramePr>
        <p:xfrm>
          <a:off x="85725" y="676276"/>
          <a:ext cx="8961120" cy="59436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674976"/>
                <a:gridCol w="5024927"/>
                <a:gridCol w="1004986"/>
                <a:gridCol w="1256231"/>
              </a:tblGrid>
              <a:tr h="531170"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/>
                        <a:t>Event</a:t>
                      </a:r>
                      <a:endParaRPr lang="en-US" sz="1200" b="1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/>
                        <a:t>Description</a:t>
                      </a:r>
                      <a:endParaRPr lang="en-US" sz="1200" b="1" dirty="0"/>
                    </a:p>
                  </a:txBody>
                  <a:tcP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/>
                        <a:t>Date</a:t>
                      </a:r>
                      <a:endParaRPr lang="en-US" sz="1200" b="1" dirty="0"/>
                    </a:p>
                  </a:txBody>
                  <a:tcP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/>
                        <a:t>Status</a:t>
                      </a:r>
                      <a:endParaRPr lang="en-US" sz="1200" b="1" dirty="0"/>
                    </a:p>
                  </a:txBody>
                  <a:tcPr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549486"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>
                          <a:latin typeface="Arial" pitchFamily="34" charset="0"/>
                          <a:cs typeface="Arial" pitchFamily="34" charset="0"/>
                        </a:rPr>
                        <a:t>Plans</a:t>
                      </a:r>
                      <a:r>
                        <a:rPr lang="en-US" sz="1100" baseline="0" dirty="0" smtClean="0">
                          <a:latin typeface="Arial" pitchFamily="34" charset="0"/>
                          <a:cs typeface="Arial" pitchFamily="34" charset="0"/>
                        </a:rPr>
                        <a:t> Update</a:t>
                      </a:r>
                      <a:endParaRPr lang="en-US" sz="11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 smtClean="0">
                          <a:latin typeface="Arial" pitchFamily="34" charset="0"/>
                          <a:cs typeface="Arial" pitchFamily="34" charset="0"/>
                        </a:rPr>
                        <a:t>S3 Section reviews</a:t>
                      </a:r>
                      <a:r>
                        <a:rPr lang="en-US" sz="1100" baseline="0" dirty="0" smtClean="0">
                          <a:latin typeface="Arial" pitchFamily="34" charset="0"/>
                          <a:cs typeface="Arial" pitchFamily="34" charset="0"/>
                        </a:rPr>
                        <a:t> upcoming Operations and status of Contingency Planning with Incoming Commander</a:t>
                      </a:r>
                      <a:endParaRPr lang="en-US" sz="11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>
                          <a:latin typeface="Arial" pitchFamily="34" charset="0"/>
                          <a:cs typeface="Arial" pitchFamily="34" charset="0"/>
                        </a:rPr>
                        <a:t>19 FEB 13</a:t>
                      </a:r>
                      <a:endParaRPr lang="en-US" sz="11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00B050"/>
                    </a:solidFill>
                  </a:tcPr>
                </a:tc>
              </a:tr>
              <a:tr h="714331"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>
                          <a:latin typeface="Arial" pitchFamily="34" charset="0"/>
                          <a:cs typeface="Arial" pitchFamily="34" charset="0"/>
                        </a:rPr>
                        <a:t>Unit </a:t>
                      </a:r>
                      <a:r>
                        <a:rPr lang="en-US" sz="1100" baseline="0" dirty="0" smtClean="0">
                          <a:latin typeface="Arial" pitchFamily="34" charset="0"/>
                          <a:cs typeface="Arial" pitchFamily="34" charset="0"/>
                        </a:rPr>
                        <a:t> Command Team Office Calls</a:t>
                      </a:r>
                      <a:endParaRPr lang="en-US" sz="11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 smtClean="0">
                          <a:latin typeface="Arial" pitchFamily="34" charset="0"/>
                          <a:cs typeface="Arial" pitchFamily="34" charset="0"/>
                        </a:rPr>
                        <a:t>Unit Commanders review Training</a:t>
                      </a:r>
                      <a:r>
                        <a:rPr lang="en-US" sz="1100" baseline="0" dirty="0" smtClean="0">
                          <a:latin typeface="Arial" pitchFamily="34" charset="0"/>
                          <a:cs typeface="Arial" pitchFamily="34" charset="0"/>
                        </a:rPr>
                        <a:t> Plans through T+6, Task Organization and Key Issues for the Incoming Commander</a:t>
                      </a:r>
                      <a:endParaRPr lang="en-US" sz="11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>
                          <a:latin typeface="Arial" pitchFamily="34" charset="0"/>
                          <a:cs typeface="Arial" pitchFamily="34" charset="0"/>
                        </a:rPr>
                        <a:t>21, 25 FEB 13</a:t>
                      </a:r>
                      <a:endParaRPr lang="en-US" sz="11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00B050"/>
                    </a:solidFill>
                  </a:tcPr>
                </a:tc>
              </a:tr>
              <a:tr h="714331"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>
                          <a:latin typeface="Arial" pitchFamily="34" charset="0"/>
                          <a:cs typeface="Arial" pitchFamily="34" charset="0"/>
                        </a:rPr>
                        <a:t>Unit Command Group Office Calls</a:t>
                      </a:r>
                      <a:endParaRPr lang="en-US" sz="11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 smtClean="0">
                          <a:latin typeface="Arial" pitchFamily="34" charset="0"/>
                          <a:cs typeface="Arial" pitchFamily="34" charset="0"/>
                        </a:rPr>
                        <a:t>Initial</a:t>
                      </a:r>
                      <a:r>
                        <a:rPr lang="en-US" sz="1100" baseline="0" dirty="0" smtClean="0">
                          <a:latin typeface="Arial" pitchFamily="34" charset="0"/>
                          <a:cs typeface="Arial" pitchFamily="34" charset="0"/>
                        </a:rPr>
                        <a:t> Counseling from Incoming Commander</a:t>
                      </a:r>
                      <a:endParaRPr lang="en-US" sz="11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>
                          <a:latin typeface="Arial" pitchFamily="34" charset="0"/>
                          <a:cs typeface="Arial" pitchFamily="34" charset="0"/>
                        </a:rPr>
                        <a:t>24 JAN 13</a:t>
                      </a:r>
                      <a:endParaRPr lang="en-US" sz="11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00B050"/>
                    </a:solidFill>
                  </a:tcPr>
                </a:tc>
              </a:tr>
              <a:tr h="714331"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>
                          <a:latin typeface="Arial" pitchFamily="34" charset="0"/>
                          <a:cs typeface="Arial" pitchFamily="34" charset="0"/>
                        </a:rPr>
                        <a:t>Reconnaissance</a:t>
                      </a:r>
                      <a:r>
                        <a:rPr lang="en-US" sz="1100" baseline="0" dirty="0" smtClean="0">
                          <a:latin typeface="Arial" pitchFamily="34" charset="0"/>
                          <a:cs typeface="Arial" pitchFamily="34" charset="0"/>
                        </a:rPr>
                        <a:t> of Dona Ana and Oro Grande</a:t>
                      </a:r>
                      <a:endParaRPr lang="en-US" sz="11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baseline="0" dirty="0" smtClean="0">
                          <a:latin typeface="Arial" pitchFamily="34" charset="0"/>
                          <a:cs typeface="Arial" pitchFamily="34" charset="0"/>
                        </a:rPr>
                        <a:t>Tour of Training Areas outside of driving distance from the BN Footprint</a:t>
                      </a:r>
                      <a:endParaRPr lang="en-US" sz="11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>
                          <a:latin typeface="Arial" pitchFamily="34" charset="0"/>
                          <a:cs typeface="Arial" pitchFamily="34" charset="0"/>
                        </a:rPr>
                        <a:t>28 FEB 13</a:t>
                      </a:r>
                      <a:endParaRPr lang="en-US" sz="11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FFF00"/>
                    </a:solidFill>
                  </a:tcPr>
                </a:tc>
              </a:tr>
              <a:tr h="668540"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err="1" smtClean="0">
                          <a:latin typeface="Arial" pitchFamily="34" charset="0"/>
                          <a:cs typeface="Arial" pitchFamily="34" charset="0"/>
                        </a:rPr>
                        <a:t>C</a:t>
                      </a:r>
                      <a:r>
                        <a:rPr lang="en-US" sz="1100" baseline="0" dirty="0" err="1" smtClean="0">
                          <a:latin typeface="Arial" pitchFamily="34" charset="0"/>
                          <a:cs typeface="Arial" pitchFamily="34" charset="0"/>
                        </a:rPr>
                        <a:t>oC</a:t>
                      </a:r>
                      <a:r>
                        <a:rPr lang="en-US" sz="1100" baseline="0" dirty="0" smtClean="0">
                          <a:latin typeface="Arial" pitchFamily="34" charset="0"/>
                          <a:cs typeface="Arial" pitchFamily="34" charset="0"/>
                        </a:rPr>
                        <a:t> Rehearsals</a:t>
                      </a:r>
                      <a:endParaRPr lang="en-US" sz="11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 smtClean="0">
                          <a:latin typeface="Arial" pitchFamily="34" charset="0"/>
                          <a:cs typeface="Arial" pitchFamily="34" charset="0"/>
                        </a:rPr>
                        <a:t>Staff,</a:t>
                      </a:r>
                      <a:r>
                        <a:rPr lang="en-US" sz="1100" baseline="0" dirty="0" smtClean="0">
                          <a:latin typeface="Arial" pitchFamily="34" charset="0"/>
                          <a:cs typeface="Arial" pitchFamily="34" charset="0"/>
                        </a:rPr>
                        <a:t> Key Leader and Full Dress Rehearsals for the Change of Command</a:t>
                      </a:r>
                      <a:endParaRPr lang="en-US" sz="11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>
                          <a:latin typeface="Arial" pitchFamily="34" charset="0"/>
                          <a:cs typeface="Arial" pitchFamily="34" charset="0"/>
                        </a:rPr>
                        <a:t>21-22 FEB 13</a:t>
                      </a:r>
                      <a:endParaRPr lang="en-US" sz="11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00B050"/>
                    </a:solidFill>
                  </a:tcPr>
                </a:tc>
              </a:tr>
              <a:tr h="668540"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>
                          <a:latin typeface="Arial" pitchFamily="34" charset="0"/>
                          <a:cs typeface="Arial" pitchFamily="34" charset="0"/>
                        </a:rPr>
                        <a:t>Initial Counseling with CG</a:t>
                      </a:r>
                      <a:endParaRPr lang="en-US" sz="11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 smtClean="0">
                          <a:latin typeface="Arial" pitchFamily="34" charset="0"/>
                          <a:cs typeface="Arial" pitchFamily="34" charset="0"/>
                        </a:rPr>
                        <a:t>Office Call with CG at Division Headquarters</a:t>
                      </a:r>
                      <a:endParaRPr lang="en-US" sz="11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>
                          <a:latin typeface="Arial" pitchFamily="34" charset="0"/>
                          <a:cs typeface="Arial" pitchFamily="34" charset="0"/>
                        </a:rPr>
                        <a:t>27 FEB 13</a:t>
                      </a:r>
                      <a:endParaRPr lang="en-US" sz="11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FFF00"/>
                    </a:solidFill>
                  </a:tcPr>
                </a:tc>
              </a:tr>
              <a:tr h="668540"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>
                          <a:latin typeface="Arial" pitchFamily="34" charset="0"/>
                          <a:cs typeface="Arial" pitchFamily="34" charset="0"/>
                        </a:rPr>
                        <a:t>Command</a:t>
                      </a:r>
                      <a:r>
                        <a:rPr lang="en-US" sz="1100" baseline="0" dirty="0" smtClean="0">
                          <a:latin typeface="Arial" pitchFamily="34" charset="0"/>
                          <a:cs typeface="Arial" pitchFamily="34" charset="0"/>
                        </a:rPr>
                        <a:t> Photo</a:t>
                      </a:r>
                      <a:endParaRPr lang="en-US" sz="11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 smtClean="0">
                          <a:latin typeface="Arial" pitchFamily="34" charset="0"/>
                          <a:cs typeface="Arial" pitchFamily="34" charset="0"/>
                        </a:rPr>
                        <a:t>Coordinate Command Photo at Building 1022</a:t>
                      </a:r>
                      <a:endParaRPr lang="en-US" sz="11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>
                          <a:latin typeface="Arial" pitchFamily="34" charset="0"/>
                          <a:cs typeface="Arial" pitchFamily="34" charset="0"/>
                        </a:rPr>
                        <a:t>14 FEB 13</a:t>
                      </a:r>
                      <a:endParaRPr lang="en-US" sz="11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00B050"/>
                    </a:solidFill>
                  </a:tcPr>
                </a:tc>
              </a:tr>
              <a:tr h="714331"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>
                          <a:latin typeface="Arial" pitchFamily="34" charset="0"/>
                          <a:cs typeface="Arial" pitchFamily="34" charset="0"/>
                        </a:rPr>
                        <a:t>DCG-O</a:t>
                      </a:r>
                      <a:r>
                        <a:rPr lang="en-US" sz="1100" baseline="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1100" baseline="0" dirty="0" err="1" smtClean="0">
                          <a:latin typeface="Arial" pitchFamily="34" charset="0"/>
                          <a:cs typeface="Arial" pitchFamily="34" charset="0"/>
                        </a:rPr>
                        <a:t>Outbrief</a:t>
                      </a:r>
                      <a:r>
                        <a:rPr lang="en-US" sz="1100" baseline="0" dirty="0" smtClean="0">
                          <a:latin typeface="Arial" pitchFamily="34" charset="0"/>
                          <a:cs typeface="Arial" pitchFamily="34" charset="0"/>
                        </a:rPr>
                        <a:t> on BN </a:t>
                      </a:r>
                      <a:r>
                        <a:rPr lang="en-US" sz="1100" baseline="0" dirty="0" err="1" smtClean="0">
                          <a:latin typeface="Arial" pitchFamily="34" charset="0"/>
                          <a:cs typeface="Arial" pitchFamily="34" charset="0"/>
                        </a:rPr>
                        <a:t>CoC</a:t>
                      </a:r>
                      <a:endParaRPr lang="en-US" sz="11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 err="1" smtClean="0">
                          <a:latin typeface="Arial" pitchFamily="34" charset="0"/>
                          <a:cs typeface="Arial" pitchFamily="34" charset="0"/>
                        </a:rPr>
                        <a:t>Outbrief</a:t>
                      </a:r>
                      <a:r>
                        <a:rPr lang="en-US" sz="1100" baseline="0" dirty="0" smtClean="0">
                          <a:latin typeface="Arial" pitchFamily="34" charset="0"/>
                          <a:cs typeface="Arial" pitchFamily="34" charset="0"/>
                        </a:rPr>
                        <a:t> the DCG-O on Completion of Change of Command Tasks</a:t>
                      </a:r>
                      <a:endParaRPr lang="en-US" sz="11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>
                          <a:latin typeface="Arial" pitchFamily="34" charset="0"/>
                          <a:cs typeface="Arial" pitchFamily="34" charset="0"/>
                        </a:rPr>
                        <a:t>19 FEB</a:t>
                      </a:r>
                      <a:r>
                        <a:rPr lang="en-US" sz="1100" baseline="0" dirty="0" smtClean="0">
                          <a:latin typeface="Arial" pitchFamily="34" charset="0"/>
                          <a:cs typeface="Arial" pitchFamily="34" charset="0"/>
                        </a:rPr>
                        <a:t> 13</a:t>
                      </a:r>
                      <a:endParaRPr lang="en-US" sz="11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</a:tr>
            </a:tbl>
          </a:graphicData>
        </a:graphic>
      </p:graphicFrame>
      <p:cxnSp>
        <p:nvCxnSpPr>
          <p:cNvPr id="21" name="Straight Connector 20"/>
          <p:cNvCxnSpPr/>
          <p:nvPr/>
        </p:nvCxnSpPr>
        <p:spPr>
          <a:xfrm>
            <a:off x="0" y="522549"/>
            <a:ext cx="9144000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0" y="494788"/>
            <a:ext cx="9144000" cy="0"/>
          </a:xfrm>
          <a:prstGeom prst="line">
            <a:avLst/>
          </a:prstGeom>
          <a:ln w="25400" cmpd="thinThick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3" name="Picture 11" descr="Picture3.png"/>
          <p:cNvPicPr>
            <a:picLocks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699501" y="49616"/>
            <a:ext cx="387594" cy="377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" name="TextBox 23"/>
          <p:cNvSpPr txBox="1"/>
          <p:nvPr/>
        </p:nvSpPr>
        <p:spPr>
          <a:xfrm>
            <a:off x="601926" y="53862"/>
            <a:ext cx="79401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latin typeface="Arial"/>
                <a:cs typeface="Arial"/>
              </a:rPr>
              <a:t>Unit Transition Task Overview (2 of 2)</a:t>
            </a:r>
            <a:endParaRPr lang="en-US" b="1" dirty="0">
              <a:latin typeface="Arial"/>
              <a:cs typeface="Arial"/>
            </a:endParaRPr>
          </a:p>
        </p:txBody>
      </p:sp>
      <p:pic>
        <p:nvPicPr>
          <p:cNvPr id="25" name="Picture 24" descr="Picture3.png"/>
          <p:cNvPicPr>
            <a:picLocks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" y="49616"/>
            <a:ext cx="387594" cy="377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ctangle 8"/>
          <p:cNvSpPr/>
          <p:nvPr/>
        </p:nvSpPr>
        <p:spPr>
          <a:xfrm>
            <a:off x="2371725" y="2981325"/>
            <a:ext cx="4389120" cy="91440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Sample Summary of Unit Transition Tasks</a:t>
            </a:r>
            <a:endParaRPr lang="en-US" sz="14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>
            <a:off x="0" y="522549"/>
            <a:ext cx="9144000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0" y="494788"/>
            <a:ext cx="9144000" cy="0"/>
          </a:xfrm>
          <a:prstGeom prst="line">
            <a:avLst/>
          </a:prstGeom>
          <a:ln w="25400" cmpd="thinThick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11" descr="Picture3.png"/>
          <p:cNvPicPr>
            <a:picLocks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699501" y="49616"/>
            <a:ext cx="387594" cy="377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601926" y="3141702"/>
            <a:ext cx="7940149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b="1" u="sng" dirty="0" smtClean="0">
                <a:latin typeface="Arial"/>
                <a:cs typeface="Arial"/>
              </a:rPr>
              <a:t>Enabling Processes/Activities</a:t>
            </a:r>
          </a:p>
        </p:txBody>
      </p:sp>
      <p:pic>
        <p:nvPicPr>
          <p:cNvPr id="9" name="Picture 11" descr="Picture3.png"/>
          <p:cNvPicPr>
            <a:picLocks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" y="49616"/>
            <a:ext cx="387594" cy="377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>
            <a:off x="0" y="522549"/>
            <a:ext cx="9144000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0" y="494788"/>
            <a:ext cx="9144000" cy="0"/>
          </a:xfrm>
          <a:prstGeom prst="line">
            <a:avLst/>
          </a:prstGeom>
          <a:ln w="25400" cmpd="thinThick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11" descr="Picture3.png"/>
          <p:cNvPicPr>
            <a:picLocks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699501" y="49616"/>
            <a:ext cx="387594" cy="377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601926" y="3141702"/>
            <a:ext cx="7940149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b="1" dirty="0" smtClean="0">
                <a:latin typeface="Arial"/>
                <a:cs typeface="Arial"/>
              </a:rPr>
              <a:t>Questions/Guidance</a:t>
            </a:r>
            <a:endParaRPr lang="en-US" b="1" dirty="0">
              <a:latin typeface="Arial"/>
              <a:cs typeface="Arial"/>
            </a:endParaRPr>
          </a:p>
        </p:txBody>
      </p:sp>
      <p:pic>
        <p:nvPicPr>
          <p:cNvPr id="9" name="Picture 11" descr="Picture3.png"/>
          <p:cNvPicPr>
            <a:picLocks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" y="49616"/>
            <a:ext cx="387594" cy="377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>
            <a:off x="0" y="522549"/>
            <a:ext cx="9144000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0" y="494788"/>
            <a:ext cx="9144000" cy="0"/>
          </a:xfrm>
          <a:prstGeom prst="line">
            <a:avLst/>
          </a:prstGeom>
          <a:ln w="25400" cmpd="thinThick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11" descr="Picture3.png"/>
          <p:cNvPicPr>
            <a:picLocks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699501" y="49616"/>
            <a:ext cx="387594" cy="377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601926" y="53862"/>
            <a:ext cx="79401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latin typeface="Arial"/>
                <a:cs typeface="Arial"/>
              </a:rPr>
              <a:t>Fiscal and Training Management</a:t>
            </a:r>
            <a:endParaRPr lang="en-US" b="1" dirty="0">
              <a:latin typeface="Arial"/>
              <a:cs typeface="Arial"/>
            </a:endParaRPr>
          </a:p>
        </p:txBody>
      </p:sp>
      <p:pic>
        <p:nvPicPr>
          <p:cNvPr id="9" name="Picture 11" descr="Picture3.png"/>
          <p:cNvPicPr>
            <a:picLocks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" y="49616"/>
            <a:ext cx="387594" cy="377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63"/>
          <p:cNvGrpSpPr/>
          <p:nvPr/>
        </p:nvGrpSpPr>
        <p:grpSpPr>
          <a:xfrm>
            <a:off x="457200" y="863085"/>
            <a:ext cx="8686800" cy="5601540"/>
            <a:chOff x="304800" y="684960"/>
            <a:chExt cx="8686800" cy="5601540"/>
          </a:xfrm>
        </p:grpSpPr>
        <p:sp>
          <p:nvSpPr>
            <p:cNvPr id="11" name="Right Arrow 10"/>
            <p:cNvSpPr/>
            <p:nvPr/>
          </p:nvSpPr>
          <p:spPr>
            <a:xfrm rot="1895646">
              <a:off x="7382417" y="3715499"/>
              <a:ext cx="274320" cy="152400"/>
            </a:xfrm>
            <a:prstGeom prst="rightArrow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2" name="Right Arrow 11"/>
            <p:cNvSpPr/>
            <p:nvPr/>
          </p:nvSpPr>
          <p:spPr>
            <a:xfrm rot="1895646">
              <a:off x="5116205" y="3639299"/>
              <a:ext cx="274320" cy="152400"/>
            </a:xfrm>
            <a:prstGeom prst="rightArrow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3" name="Right Arrow 12"/>
            <p:cNvSpPr/>
            <p:nvPr/>
          </p:nvSpPr>
          <p:spPr>
            <a:xfrm>
              <a:off x="3234520" y="3493014"/>
              <a:ext cx="731520" cy="152400"/>
            </a:xfrm>
            <a:prstGeom prst="rightArrow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4" name="Right Arrow 13"/>
            <p:cNvSpPr/>
            <p:nvPr/>
          </p:nvSpPr>
          <p:spPr>
            <a:xfrm>
              <a:off x="4385310" y="1532781"/>
              <a:ext cx="548640" cy="152400"/>
            </a:xfrm>
            <a:prstGeom prst="rightArrow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  <a:latin typeface="Arial" pitchFamily="34" charset="0"/>
                <a:cs typeface="Arial" pitchFamily="34" charset="0"/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5400000">
              <a:off x="304800" y="3238500"/>
              <a:ext cx="3657600" cy="0"/>
            </a:xfrm>
            <a:prstGeom prst="line">
              <a:avLst/>
            </a:prstGeom>
            <a:ln w="28575">
              <a:solidFill>
                <a:srgbClr val="FF0000"/>
              </a:solidFill>
              <a:prstDash val="soli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TextBox 15"/>
            <p:cNvSpPr txBox="1"/>
            <p:nvPr/>
          </p:nvSpPr>
          <p:spPr>
            <a:xfrm>
              <a:off x="340055" y="723900"/>
              <a:ext cx="1188720" cy="276999"/>
            </a:xfrm>
            <a:prstGeom prst="rect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 defTabSz="457200"/>
              <a:r>
                <a:rPr lang="en-US" sz="1200" b="1" dirty="0" smtClean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ANNUAL</a:t>
              </a:r>
              <a:endParaRPr lang="en-US" sz="1200" b="1" i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568656" y="1091252"/>
              <a:ext cx="989919" cy="246221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 defTabSz="457200"/>
              <a:r>
                <a:rPr lang="en-US" sz="1000" b="1" dirty="0" smtClean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OCTOBER</a:t>
              </a:r>
              <a:endParaRPr lang="en-US" sz="1000" b="1" i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2817731" y="1091252"/>
              <a:ext cx="989919" cy="246221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 defTabSz="457200"/>
              <a:r>
                <a:rPr lang="en-US" sz="1000" b="1" dirty="0" smtClean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JANUARY</a:t>
              </a:r>
              <a:endParaRPr lang="en-US" sz="1000" b="1" i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5066806" y="1091252"/>
              <a:ext cx="989919" cy="246221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 defTabSz="457200"/>
              <a:r>
                <a:rPr lang="en-US" sz="1000" b="1" dirty="0" smtClean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APRIL</a:t>
              </a:r>
              <a:endParaRPr lang="en-US" sz="1000" b="1" i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7315881" y="1091252"/>
              <a:ext cx="989919" cy="246221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 defTabSz="457200"/>
              <a:r>
                <a:rPr lang="en-US" sz="1000" b="1" dirty="0" smtClean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JULY</a:t>
              </a:r>
              <a:endParaRPr lang="en-US" sz="1000" b="1" i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3227696" y="1468279"/>
              <a:ext cx="1268104" cy="33855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txBody>
            <a:bodyPr wrap="square" rtlCol="0">
              <a:spAutoFit/>
            </a:bodyPr>
            <a:lstStyle/>
            <a:p>
              <a:pPr algn="ctr" defTabSz="457200"/>
              <a:r>
                <a:rPr lang="en-US" sz="800" b="1" dirty="0" smtClean="0">
                  <a:solidFill>
                    <a:prstClr val="white"/>
                  </a:solidFill>
                  <a:latin typeface="Arial" pitchFamily="34" charset="0"/>
                  <a:cs typeface="Arial" pitchFamily="34" charset="0"/>
                </a:rPr>
                <a:t>SENIOR LEADER SEMINAR  1 (FEB 13)</a:t>
              </a:r>
              <a:endParaRPr lang="en-US" sz="800" b="1" i="1" dirty="0">
                <a:solidFill>
                  <a:prstClr val="white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4827896" y="1468279"/>
              <a:ext cx="1268104" cy="338554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 defTabSz="457200"/>
              <a:r>
                <a:rPr lang="en-US" sz="800" b="1" dirty="0" smtClean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Initial ANNUAL MISSION GUIDANCE</a:t>
              </a:r>
              <a:endParaRPr lang="en-US" sz="800" b="1" i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7723496" y="1524000"/>
              <a:ext cx="1268104" cy="33855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txBody>
            <a:bodyPr wrap="square" rtlCol="0">
              <a:spAutoFit/>
            </a:bodyPr>
            <a:lstStyle/>
            <a:p>
              <a:pPr algn="ctr" defTabSz="457200"/>
              <a:r>
                <a:rPr lang="en-US" sz="800" b="1" dirty="0" smtClean="0">
                  <a:solidFill>
                    <a:prstClr val="white"/>
                  </a:solidFill>
                  <a:latin typeface="Arial" pitchFamily="34" charset="0"/>
                  <a:cs typeface="Arial" pitchFamily="34" charset="0"/>
                </a:rPr>
                <a:t>SENIOR LEADER SEMINAR 2 (AUG 13)</a:t>
              </a:r>
              <a:endParaRPr lang="en-US" sz="800" b="1" i="1" dirty="0">
                <a:solidFill>
                  <a:prstClr val="white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5791200" y="684960"/>
              <a:ext cx="1600200" cy="40011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 defTabSz="457200"/>
              <a:r>
                <a:rPr lang="en-US" sz="1000" b="1" dirty="0" smtClean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MAY: FISCAL YEAR 2014/1</a:t>
              </a:r>
              <a:r>
                <a:rPr lang="en-US" sz="1000" b="1" baseline="30000" dirty="0" smtClean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st</a:t>
              </a:r>
              <a:r>
                <a:rPr lang="en-US" sz="1000" b="1" dirty="0" smtClean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 QUARTER</a:t>
              </a:r>
              <a:endParaRPr lang="en-US" sz="1000" b="1" i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2119951" y="1657265"/>
              <a:ext cx="1268104" cy="338554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 defTabSz="457200"/>
              <a:r>
                <a:rPr lang="en-US" sz="800" b="1" dirty="0" smtClean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INITIAL BUDGET GUIDANCE</a:t>
              </a:r>
              <a:endParaRPr lang="en-US" sz="800" b="1" i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4065896" y="1909346"/>
              <a:ext cx="1268104" cy="338554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 defTabSz="457200"/>
              <a:r>
                <a:rPr lang="en-US" sz="800" b="1" dirty="0" smtClean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FINAL BUDGET GUIDANCE</a:t>
              </a:r>
              <a:endParaRPr lang="en-US" sz="800" b="1" i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7" name="Right Arrow 26"/>
            <p:cNvSpPr/>
            <p:nvPr/>
          </p:nvSpPr>
          <p:spPr>
            <a:xfrm rot="19753045">
              <a:off x="2839074" y="1507261"/>
              <a:ext cx="274320" cy="152400"/>
            </a:xfrm>
            <a:prstGeom prst="rightArrow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8" name="Right Arrow 27"/>
            <p:cNvSpPr/>
            <p:nvPr/>
          </p:nvSpPr>
          <p:spPr>
            <a:xfrm rot="19753045">
              <a:off x="4679477" y="1759342"/>
              <a:ext cx="274320" cy="152400"/>
            </a:xfrm>
            <a:prstGeom prst="rightArrow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340055" y="2786599"/>
              <a:ext cx="1188720" cy="274320"/>
            </a:xfrm>
            <a:prstGeom prst="rect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 defTabSz="457200"/>
              <a:r>
                <a:rPr lang="en-US" sz="1200" b="1" dirty="0" smtClean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QUARTERLY</a:t>
              </a:r>
              <a:endParaRPr lang="en-US" sz="1200" b="1" i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1821976" y="3148842"/>
              <a:ext cx="989919" cy="246221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 defTabSz="457200"/>
              <a:r>
                <a:rPr lang="en-US" sz="1000" b="1" dirty="0" smtClean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1</a:t>
              </a:r>
              <a:r>
                <a:rPr lang="en-US" sz="1000" b="1" baseline="30000" dirty="0" smtClean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st</a:t>
              </a:r>
              <a:r>
                <a:rPr lang="en-US" sz="1000" b="1" dirty="0" smtClean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 MONTH</a:t>
              </a:r>
              <a:endParaRPr lang="en-US" sz="1000" b="1" i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4071051" y="3148842"/>
              <a:ext cx="989919" cy="246221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 defTabSz="457200"/>
              <a:r>
                <a:rPr lang="en-US" sz="1000" b="1" dirty="0" smtClean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2</a:t>
              </a:r>
              <a:r>
                <a:rPr lang="en-US" sz="1000" b="1" baseline="30000" dirty="0" smtClean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nd</a:t>
              </a:r>
              <a:r>
                <a:rPr lang="en-US" sz="1000" b="1" dirty="0" smtClean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 MONTH</a:t>
              </a:r>
              <a:endParaRPr lang="en-US" sz="1000" b="1" i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6320126" y="3148842"/>
              <a:ext cx="989919" cy="246221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 defTabSz="457200"/>
              <a:r>
                <a:rPr lang="en-US" sz="1000" b="1" dirty="0" smtClean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3</a:t>
              </a:r>
              <a:r>
                <a:rPr lang="en-US" sz="1000" b="1" baseline="30000" dirty="0" smtClean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rd</a:t>
              </a:r>
              <a:r>
                <a:rPr lang="en-US" sz="1000" b="1" dirty="0" smtClean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 MONTH</a:t>
              </a:r>
              <a:endParaRPr lang="en-US" sz="1000" b="1" i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endParaRPr>
            </a:p>
          </p:txBody>
        </p:sp>
        <p:cxnSp>
          <p:nvCxnSpPr>
            <p:cNvPr id="33" name="Straight Connector 32"/>
            <p:cNvCxnSpPr/>
            <p:nvPr/>
          </p:nvCxnSpPr>
          <p:spPr>
            <a:xfrm>
              <a:off x="304800" y="2626239"/>
              <a:ext cx="8077200" cy="0"/>
            </a:xfrm>
            <a:prstGeom prst="line">
              <a:avLst/>
            </a:prstGeom>
            <a:ln w="19050">
              <a:solidFill>
                <a:schemeClr val="tx1"/>
              </a:solidFill>
              <a:prstDash val="das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4" name="TextBox 33"/>
            <p:cNvSpPr txBox="1"/>
            <p:nvPr/>
          </p:nvSpPr>
          <p:spPr>
            <a:xfrm>
              <a:off x="4827896" y="3849928"/>
              <a:ext cx="1268104" cy="21544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txBody>
            <a:bodyPr wrap="square" rtlCol="0">
              <a:spAutoFit/>
            </a:bodyPr>
            <a:lstStyle/>
            <a:p>
              <a:pPr algn="ctr" defTabSz="457200"/>
              <a:r>
                <a:rPr lang="en-US" sz="800" b="1" dirty="0" smtClean="0">
                  <a:solidFill>
                    <a:prstClr val="white"/>
                  </a:solidFill>
                  <a:latin typeface="Arial" pitchFamily="34" charset="0"/>
                  <a:cs typeface="Arial" pitchFamily="34" charset="0"/>
                </a:rPr>
                <a:t>ECARB</a:t>
              </a:r>
              <a:endParaRPr lang="en-US" sz="800" b="1" i="1" dirty="0">
                <a:solidFill>
                  <a:prstClr val="white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7315200" y="3849928"/>
              <a:ext cx="1268104" cy="33855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txBody>
            <a:bodyPr wrap="square" rtlCol="0">
              <a:spAutoFit/>
            </a:bodyPr>
            <a:lstStyle/>
            <a:p>
              <a:pPr algn="ctr" defTabSz="457200"/>
              <a:r>
                <a:rPr lang="en-US" sz="800" b="1" dirty="0" smtClean="0">
                  <a:solidFill>
                    <a:prstClr val="white"/>
                  </a:solidFill>
                  <a:latin typeface="Arial" pitchFamily="34" charset="0"/>
                  <a:cs typeface="Arial" pitchFamily="34" charset="0"/>
                </a:rPr>
                <a:t>COMPREHENSIVE BUDGET BRIEF</a:t>
              </a:r>
              <a:endParaRPr lang="en-US" sz="800" b="1" i="1" dirty="0">
                <a:solidFill>
                  <a:prstClr val="white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6" name="Right Arrow 35"/>
            <p:cNvSpPr/>
            <p:nvPr/>
          </p:nvSpPr>
          <p:spPr>
            <a:xfrm>
              <a:off x="5440680" y="3493014"/>
              <a:ext cx="731520" cy="152400"/>
            </a:xfrm>
            <a:prstGeom prst="rightArrow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381000" y="3849928"/>
              <a:ext cx="1268104" cy="215444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 defTabSz="457200"/>
              <a:r>
                <a:rPr lang="en-US" sz="800" b="1" dirty="0" smtClean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COST ESTIMATES</a:t>
              </a:r>
              <a:endParaRPr lang="en-US" sz="800" b="1" i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8" name="Right Arrow 37"/>
            <p:cNvSpPr/>
            <p:nvPr/>
          </p:nvSpPr>
          <p:spPr>
            <a:xfrm rot="19753045">
              <a:off x="1091110" y="3640402"/>
              <a:ext cx="274320" cy="152400"/>
            </a:xfrm>
            <a:prstGeom prst="rightArrow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  <a:latin typeface="Arial" pitchFamily="34" charset="0"/>
                <a:cs typeface="Arial" pitchFamily="34" charset="0"/>
              </a:endParaRPr>
            </a:p>
          </p:txBody>
        </p:sp>
        <p:grpSp>
          <p:nvGrpSpPr>
            <p:cNvPr id="3" name="Group 158"/>
            <p:cNvGrpSpPr/>
            <p:nvPr/>
          </p:nvGrpSpPr>
          <p:grpSpPr>
            <a:xfrm>
              <a:off x="304800" y="4610100"/>
              <a:ext cx="8305800" cy="1676400"/>
              <a:chOff x="304800" y="4724400"/>
              <a:chExt cx="8305800" cy="1676400"/>
            </a:xfrm>
          </p:grpSpPr>
          <p:sp>
            <p:nvSpPr>
              <p:cNvPr id="46" name="TextBox 45"/>
              <p:cNvSpPr txBox="1"/>
              <p:nvPr/>
            </p:nvSpPr>
            <p:spPr>
              <a:xfrm>
                <a:off x="340055" y="4884760"/>
                <a:ext cx="1188720" cy="274320"/>
              </a:xfrm>
              <a:prstGeom prst="rect">
                <a:avLst/>
              </a:prstGeom>
              <a:solidFill>
                <a:srgbClr val="FFFF00"/>
              </a:solidFill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 defTabSz="457200"/>
                <a:r>
                  <a:rPr lang="en-US" sz="1200" b="1" dirty="0" smtClean="0">
                    <a:solidFill>
                      <a:prstClr val="black"/>
                    </a:solidFill>
                    <a:latin typeface="Arial" pitchFamily="34" charset="0"/>
                    <a:cs typeface="Arial" pitchFamily="34" charset="0"/>
                  </a:rPr>
                  <a:t>MONTHLY</a:t>
                </a:r>
                <a:endParaRPr lang="en-US" sz="1200" b="1" i="1" dirty="0">
                  <a:solidFill>
                    <a:srgbClr val="0000FF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cxnSp>
            <p:nvCxnSpPr>
              <p:cNvPr id="47" name="Straight Connector 46"/>
              <p:cNvCxnSpPr/>
              <p:nvPr/>
            </p:nvCxnSpPr>
            <p:spPr>
              <a:xfrm>
                <a:off x="304800" y="4724400"/>
                <a:ext cx="8077200" cy="0"/>
              </a:xfrm>
              <a:prstGeom prst="line">
                <a:avLst/>
              </a:prstGeom>
              <a:ln w="19050">
                <a:solidFill>
                  <a:schemeClr val="tx1"/>
                </a:solidFill>
                <a:prstDash val="dash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8" name="TextBox 47"/>
              <p:cNvSpPr txBox="1"/>
              <p:nvPr/>
            </p:nvSpPr>
            <p:spPr>
              <a:xfrm>
                <a:off x="568656" y="5240179"/>
                <a:ext cx="989919" cy="246221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 defTabSz="457200"/>
                <a:r>
                  <a:rPr lang="en-US" sz="1000" b="1" dirty="0" smtClean="0">
                    <a:solidFill>
                      <a:prstClr val="black"/>
                    </a:solidFill>
                    <a:latin typeface="Arial" pitchFamily="34" charset="0"/>
                    <a:cs typeface="Arial" pitchFamily="34" charset="0"/>
                  </a:rPr>
                  <a:t>WEEK 1</a:t>
                </a:r>
                <a:endParaRPr lang="en-US" sz="1000" b="1" i="1" dirty="0">
                  <a:solidFill>
                    <a:srgbClr val="0000FF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49" name="TextBox 48"/>
              <p:cNvSpPr txBox="1"/>
              <p:nvPr/>
            </p:nvSpPr>
            <p:spPr>
              <a:xfrm>
                <a:off x="2817731" y="5240179"/>
                <a:ext cx="989919" cy="246221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 defTabSz="457200"/>
                <a:r>
                  <a:rPr lang="en-US" sz="1000" b="1" dirty="0" smtClean="0">
                    <a:solidFill>
                      <a:prstClr val="black"/>
                    </a:solidFill>
                    <a:latin typeface="Arial" pitchFamily="34" charset="0"/>
                    <a:cs typeface="Arial" pitchFamily="34" charset="0"/>
                  </a:rPr>
                  <a:t>WEEK 2</a:t>
                </a:r>
                <a:endParaRPr lang="en-US" sz="1000" b="1" i="1" dirty="0">
                  <a:solidFill>
                    <a:srgbClr val="0000FF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50" name="TextBox 49"/>
              <p:cNvSpPr txBox="1"/>
              <p:nvPr/>
            </p:nvSpPr>
            <p:spPr>
              <a:xfrm>
                <a:off x="5066806" y="5240179"/>
                <a:ext cx="989919" cy="246221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 defTabSz="457200"/>
                <a:r>
                  <a:rPr lang="en-US" sz="1000" b="1" dirty="0" smtClean="0">
                    <a:solidFill>
                      <a:prstClr val="black"/>
                    </a:solidFill>
                    <a:latin typeface="Arial" pitchFamily="34" charset="0"/>
                    <a:cs typeface="Arial" pitchFamily="34" charset="0"/>
                  </a:rPr>
                  <a:t>WEEK 3</a:t>
                </a:r>
                <a:endParaRPr lang="en-US" sz="1000" b="1" i="1" dirty="0">
                  <a:solidFill>
                    <a:srgbClr val="0000FF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51" name="TextBox 50"/>
              <p:cNvSpPr txBox="1"/>
              <p:nvPr/>
            </p:nvSpPr>
            <p:spPr>
              <a:xfrm>
                <a:off x="7315881" y="5240179"/>
                <a:ext cx="989919" cy="246221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 defTabSz="457200"/>
                <a:r>
                  <a:rPr lang="en-US" sz="1000" b="1" dirty="0" smtClean="0">
                    <a:solidFill>
                      <a:prstClr val="black"/>
                    </a:solidFill>
                    <a:latin typeface="Arial" pitchFamily="34" charset="0"/>
                    <a:cs typeface="Arial" pitchFamily="34" charset="0"/>
                  </a:rPr>
                  <a:t>WEEK 4</a:t>
                </a:r>
                <a:endParaRPr lang="en-US" sz="1000" b="1" dirty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52" name="TextBox 51"/>
              <p:cNvSpPr txBox="1"/>
              <p:nvPr/>
            </p:nvSpPr>
            <p:spPr>
              <a:xfrm>
                <a:off x="429904" y="5485908"/>
                <a:ext cx="1268104" cy="21544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ctr" defTabSz="457200"/>
                <a:r>
                  <a:rPr lang="en-US" sz="800" b="1" dirty="0" smtClean="0">
                    <a:solidFill>
                      <a:prstClr val="black"/>
                    </a:solidFill>
                    <a:latin typeface="Arial" pitchFamily="34" charset="0"/>
                    <a:cs typeface="Arial" pitchFamily="34" charset="0"/>
                  </a:rPr>
                  <a:t>TRAINING MEETING</a:t>
                </a:r>
                <a:endParaRPr lang="en-US" sz="800" b="1" i="1" dirty="0">
                  <a:solidFill>
                    <a:srgbClr val="0000FF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53" name="TextBox 52"/>
              <p:cNvSpPr txBox="1"/>
              <p:nvPr/>
            </p:nvSpPr>
            <p:spPr>
              <a:xfrm>
                <a:off x="2667000" y="5485908"/>
                <a:ext cx="1268104" cy="33855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ctr" defTabSz="457200"/>
                <a:r>
                  <a:rPr lang="en-US" sz="800" b="1" dirty="0" smtClean="0">
                    <a:solidFill>
                      <a:prstClr val="black"/>
                    </a:solidFill>
                    <a:latin typeface="Arial" pitchFamily="34" charset="0"/>
                    <a:cs typeface="Arial" pitchFamily="34" charset="0"/>
                  </a:rPr>
                  <a:t>TRAINING RESOURCE MEETING</a:t>
                </a:r>
                <a:endParaRPr lang="en-US" sz="800" b="1" i="1" dirty="0">
                  <a:solidFill>
                    <a:srgbClr val="0000FF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54" name="TextBox 53"/>
              <p:cNvSpPr txBox="1"/>
              <p:nvPr/>
            </p:nvSpPr>
            <p:spPr>
              <a:xfrm>
                <a:off x="4966648" y="5485908"/>
                <a:ext cx="1268104" cy="21544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ctr" defTabSz="457200"/>
                <a:r>
                  <a:rPr lang="en-US" sz="800" b="1" dirty="0" smtClean="0">
                    <a:solidFill>
                      <a:prstClr val="black"/>
                    </a:solidFill>
                    <a:latin typeface="Arial" pitchFamily="34" charset="0"/>
                    <a:cs typeface="Arial" pitchFamily="34" charset="0"/>
                  </a:rPr>
                  <a:t>TRAINING MEETING</a:t>
                </a:r>
                <a:endParaRPr lang="en-US" sz="800" b="1" i="1" dirty="0">
                  <a:solidFill>
                    <a:srgbClr val="0000FF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55" name="TextBox 54"/>
              <p:cNvSpPr txBox="1"/>
              <p:nvPr/>
            </p:nvSpPr>
            <p:spPr>
              <a:xfrm>
                <a:off x="7190096" y="5485908"/>
                <a:ext cx="1268104" cy="33855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ctr" defTabSz="457200"/>
                <a:r>
                  <a:rPr lang="en-US" sz="800" b="1" dirty="0" smtClean="0">
                    <a:solidFill>
                      <a:prstClr val="black"/>
                    </a:solidFill>
                    <a:latin typeface="Arial" pitchFamily="34" charset="0"/>
                    <a:cs typeface="Arial" pitchFamily="34" charset="0"/>
                  </a:rPr>
                  <a:t>TRAINING RESOURCE MEETING</a:t>
                </a:r>
                <a:endParaRPr lang="en-US" sz="800" b="1" i="1" dirty="0">
                  <a:solidFill>
                    <a:srgbClr val="0000FF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56" name="TextBox 55"/>
              <p:cNvSpPr txBox="1"/>
              <p:nvPr/>
            </p:nvSpPr>
            <p:spPr>
              <a:xfrm>
                <a:off x="2481616" y="5978086"/>
                <a:ext cx="1725304" cy="33855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ctr" defTabSz="457200"/>
                <a:r>
                  <a:rPr lang="en-US" sz="800" b="1" dirty="0" smtClean="0">
                    <a:solidFill>
                      <a:prstClr val="black"/>
                    </a:solidFill>
                    <a:latin typeface="Arial" pitchFamily="34" charset="0"/>
                    <a:cs typeface="Arial" pitchFamily="34" charset="0"/>
                  </a:rPr>
                  <a:t>REVIEW MONEY SPENT VERSUS ALLOCATED</a:t>
                </a:r>
                <a:endParaRPr lang="en-US" sz="800" b="1" i="1" dirty="0">
                  <a:solidFill>
                    <a:srgbClr val="0000FF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57" name="TextBox 56"/>
              <p:cNvSpPr txBox="1"/>
              <p:nvPr/>
            </p:nvSpPr>
            <p:spPr>
              <a:xfrm>
                <a:off x="525440" y="5978086"/>
                <a:ext cx="1268104" cy="33855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ctr" defTabSz="457200"/>
                <a:r>
                  <a:rPr lang="en-US" sz="800" b="1" dirty="0" smtClean="0">
                    <a:solidFill>
                      <a:prstClr val="black"/>
                    </a:solidFill>
                    <a:latin typeface="Arial" pitchFamily="34" charset="0"/>
                    <a:cs typeface="Arial" pitchFamily="34" charset="0"/>
                  </a:rPr>
                  <a:t>REVIEW UNIT SPEND PLANS</a:t>
                </a:r>
                <a:endParaRPr lang="en-US" sz="800" b="1" i="1" dirty="0">
                  <a:solidFill>
                    <a:srgbClr val="0000FF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58" name="Right Arrow 57"/>
              <p:cNvSpPr/>
              <p:nvPr/>
            </p:nvSpPr>
            <p:spPr>
              <a:xfrm>
                <a:off x="1828800" y="5486400"/>
                <a:ext cx="731520" cy="152400"/>
              </a:xfrm>
              <a:prstGeom prst="rightArrow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59" name="Right Arrow 58"/>
              <p:cNvSpPr/>
              <p:nvPr/>
            </p:nvSpPr>
            <p:spPr>
              <a:xfrm>
                <a:off x="4221480" y="5486400"/>
                <a:ext cx="731520" cy="152400"/>
              </a:xfrm>
              <a:prstGeom prst="rightArrow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60" name="Right Arrow 59"/>
              <p:cNvSpPr/>
              <p:nvPr/>
            </p:nvSpPr>
            <p:spPr>
              <a:xfrm>
                <a:off x="6507480" y="5486400"/>
                <a:ext cx="731520" cy="152400"/>
              </a:xfrm>
              <a:prstGeom prst="rightArrow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61" name="Curved Up Arrow 60"/>
              <p:cNvSpPr/>
              <p:nvPr/>
            </p:nvSpPr>
            <p:spPr>
              <a:xfrm>
                <a:off x="1711656" y="6172200"/>
                <a:ext cx="990600" cy="228600"/>
              </a:xfrm>
              <a:prstGeom prst="curvedUpArrow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62" name="Curved Up Arrow 61"/>
              <p:cNvSpPr/>
              <p:nvPr/>
            </p:nvSpPr>
            <p:spPr>
              <a:xfrm flipH="1" flipV="1">
                <a:off x="1684360" y="5867400"/>
                <a:ext cx="990600" cy="228600"/>
              </a:xfrm>
              <a:prstGeom prst="curvedUpArrow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63" name="TextBox 62"/>
              <p:cNvSpPr txBox="1"/>
              <p:nvPr/>
            </p:nvSpPr>
            <p:spPr>
              <a:xfrm>
                <a:off x="6885296" y="5978086"/>
                <a:ext cx="1725304" cy="33855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ctr" defTabSz="457200"/>
                <a:r>
                  <a:rPr lang="en-US" sz="800" b="1" dirty="0" smtClean="0">
                    <a:solidFill>
                      <a:prstClr val="black"/>
                    </a:solidFill>
                    <a:latin typeface="Arial" pitchFamily="34" charset="0"/>
                    <a:cs typeface="Arial" pitchFamily="34" charset="0"/>
                  </a:rPr>
                  <a:t>REVIEW MONEY SPENT VERSUS ALLOCATED</a:t>
                </a:r>
                <a:endParaRPr lang="en-US" sz="800" b="1" i="1" dirty="0">
                  <a:solidFill>
                    <a:srgbClr val="0000FF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64" name="TextBox 63"/>
              <p:cNvSpPr txBox="1"/>
              <p:nvPr/>
            </p:nvSpPr>
            <p:spPr>
              <a:xfrm>
                <a:off x="4929120" y="5978086"/>
                <a:ext cx="1268104" cy="33855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ctr" defTabSz="457200"/>
                <a:r>
                  <a:rPr lang="en-US" sz="800" b="1" dirty="0" smtClean="0">
                    <a:solidFill>
                      <a:prstClr val="black"/>
                    </a:solidFill>
                    <a:latin typeface="Arial" pitchFamily="34" charset="0"/>
                    <a:cs typeface="Arial" pitchFamily="34" charset="0"/>
                  </a:rPr>
                  <a:t>REVIEW UNIT SPEND PLANS</a:t>
                </a:r>
                <a:endParaRPr lang="en-US" sz="800" b="1" i="1" dirty="0">
                  <a:solidFill>
                    <a:srgbClr val="0000FF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65" name="Curved Up Arrow 64"/>
              <p:cNvSpPr/>
              <p:nvPr/>
            </p:nvSpPr>
            <p:spPr>
              <a:xfrm>
                <a:off x="6115336" y="6172200"/>
                <a:ext cx="990600" cy="228600"/>
              </a:xfrm>
              <a:prstGeom prst="curvedUpArrow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66" name="Curved Up Arrow 65"/>
              <p:cNvSpPr/>
              <p:nvPr/>
            </p:nvSpPr>
            <p:spPr>
              <a:xfrm flipH="1" flipV="1">
                <a:off x="6088040" y="5867400"/>
                <a:ext cx="990600" cy="228600"/>
              </a:xfrm>
              <a:prstGeom prst="curvedUpArrow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p:grpSp>
        <p:cxnSp>
          <p:nvCxnSpPr>
            <p:cNvPr id="40" name="Elbow Connector 39"/>
            <p:cNvCxnSpPr/>
            <p:nvPr/>
          </p:nvCxnSpPr>
          <p:spPr>
            <a:xfrm rot="5400000">
              <a:off x="2888606" y="-926457"/>
              <a:ext cx="1645920" cy="5746733"/>
            </a:xfrm>
            <a:prstGeom prst="bentConnector3">
              <a:avLst>
                <a:gd name="adj1" fmla="val 68466"/>
              </a:avLst>
            </a:prstGeom>
            <a:ln>
              <a:solidFill>
                <a:schemeClr val="tx1"/>
              </a:solidFill>
              <a:headEnd type="none" w="med" len="med"/>
              <a:tailEnd type="triangl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Elbow Connector 40"/>
            <p:cNvCxnSpPr/>
            <p:nvPr/>
          </p:nvCxnSpPr>
          <p:spPr>
            <a:xfrm rot="5400000">
              <a:off x="588853" y="4325210"/>
              <a:ext cx="771763" cy="80637"/>
            </a:xfrm>
            <a:prstGeom prst="bentConnector3">
              <a:avLst>
                <a:gd name="adj1" fmla="val 50000"/>
              </a:avLst>
            </a:prstGeom>
            <a:ln>
              <a:solidFill>
                <a:schemeClr val="tx1"/>
              </a:solidFill>
              <a:headEnd type="none" w="med" len="med"/>
              <a:tailEnd type="triangl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2" name="TextBox 41"/>
            <p:cNvSpPr txBox="1"/>
            <p:nvPr/>
          </p:nvSpPr>
          <p:spPr>
            <a:xfrm>
              <a:off x="1632585" y="1162050"/>
              <a:ext cx="1005840" cy="246221"/>
            </a:xfrm>
            <a:prstGeom prst="rect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txBody>
            <a:bodyPr wrap="square" lIns="0" tIns="0" rIns="0" bIns="0" rtlCol="0">
              <a:spAutoFit/>
            </a:bodyPr>
            <a:lstStyle/>
            <a:p>
              <a:pPr algn="ctr" defTabSz="457200"/>
              <a:r>
                <a:rPr lang="en-US" sz="800" b="1" dirty="0" smtClean="0">
                  <a:solidFill>
                    <a:prstClr val="white"/>
                  </a:solidFill>
                  <a:latin typeface="Arial" pitchFamily="34" charset="0"/>
                  <a:cs typeface="Arial" pitchFamily="34" charset="0"/>
                </a:rPr>
                <a:t>EMERGING FISCAL GUIDANCE</a:t>
              </a:r>
              <a:endParaRPr lang="en-US" sz="800" b="1" i="1" dirty="0">
                <a:solidFill>
                  <a:prstClr val="white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3" name="TextBox 42"/>
            <p:cNvSpPr txBox="1"/>
            <p:nvPr/>
          </p:nvSpPr>
          <p:spPr>
            <a:xfrm>
              <a:off x="1371600" y="3433346"/>
              <a:ext cx="1920240" cy="33855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txBody>
            <a:bodyPr wrap="square" rtlCol="0">
              <a:spAutoFit/>
            </a:bodyPr>
            <a:lstStyle/>
            <a:p>
              <a:pPr algn="ctr" defTabSz="457200"/>
              <a:r>
                <a:rPr lang="en-US" sz="800" b="1" dirty="0" smtClean="0">
                  <a:solidFill>
                    <a:prstClr val="white"/>
                  </a:solidFill>
                  <a:latin typeface="Arial" pitchFamily="34" charset="0"/>
                  <a:cs typeface="Arial" pitchFamily="34" charset="0"/>
                </a:rPr>
                <a:t>PROGRAMMED BUDGET ADVISORY COMMITTEE MEETING</a:t>
              </a:r>
              <a:endParaRPr lang="en-US" sz="800" b="1" i="1" dirty="0">
                <a:solidFill>
                  <a:prstClr val="white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4" name="TextBox 43"/>
            <p:cNvSpPr txBox="1"/>
            <p:nvPr/>
          </p:nvSpPr>
          <p:spPr>
            <a:xfrm>
              <a:off x="3933968" y="3433346"/>
              <a:ext cx="1268104" cy="338554"/>
            </a:xfrm>
            <a:prstGeom prst="rect">
              <a:avLst/>
            </a:prstGeom>
            <a:noFill/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txBody>
            <a:bodyPr wrap="square" rtlCol="0">
              <a:spAutoFit/>
            </a:bodyPr>
            <a:lstStyle/>
            <a:p>
              <a:pPr algn="ctr" defTabSz="457200"/>
              <a:r>
                <a:rPr lang="en-US" sz="800" b="1" dirty="0" smtClean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QUARTERLY MISSION GUIDANCE</a:t>
              </a:r>
              <a:endParaRPr lang="en-US" sz="800" b="1" i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5" name="TextBox 44"/>
            <p:cNvSpPr txBox="1"/>
            <p:nvPr/>
          </p:nvSpPr>
          <p:spPr>
            <a:xfrm>
              <a:off x="6206320" y="3433346"/>
              <a:ext cx="1268104" cy="33855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txBody>
            <a:bodyPr wrap="square" rtlCol="0">
              <a:spAutoFit/>
            </a:bodyPr>
            <a:lstStyle/>
            <a:p>
              <a:pPr algn="ctr" defTabSz="457200"/>
              <a:r>
                <a:rPr lang="en-US" sz="800" b="1" dirty="0" smtClean="0">
                  <a:solidFill>
                    <a:prstClr val="white"/>
                  </a:solidFill>
                  <a:latin typeface="Arial" pitchFamily="34" charset="0"/>
                  <a:cs typeface="Arial" pitchFamily="34" charset="0"/>
                </a:rPr>
                <a:t>QUARTERLY MISSION BRIEF</a:t>
              </a:r>
              <a:endParaRPr lang="en-US" sz="800" b="1" i="1" dirty="0">
                <a:solidFill>
                  <a:prstClr val="white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67" name="TextBox 66"/>
          <p:cNvSpPr txBox="1"/>
          <p:nvPr/>
        </p:nvSpPr>
        <p:spPr>
          <a:xfrm>
            <a:off x="6705600" y="1625925"/>
            <a:ext cx="1268104" cy="30777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 defTabSz="457200"/>
            <a:r>
              <a:rPr lang="en-US" sz="7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Final ANNUAL MISSION GUIDANCE</a:t>
            </a:r>
            <a:endParaRPr lang="en-US" sz="700" b="1" i="1" dirty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8" name="Right Arrow 67"/>
          <p:cNvSpPr/>
          <p:nvPr/>
        </p:nvSpPr>
        <p:spPr>
          <a:xfrm>
            <a:off x="6172200" y="1702126"/>
            <a:ext cx="648099" cy="228600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9" name="Cloud 68"/>
          <p:cNvSpPr/>
          <p:nvPr/>
        </p:nvSpPr>
        <p:spPr>
          <a:xfrm>
            <a:off x="208281" y="3393438"/>
            <a:ext cx="1188720" cy="365760"/>
          </a:xfrm>
          <a:prstGeom prst="cloud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/>
          </a:p>
        </p:txBody>
      </p:sp>
      <p:sp>
        <p:nvSpPr>
          <p:cNvPr id="70" name="TextBox 69"/>
          <p:cNvSpPr txBox="1"/>
          <p:nvPr/>
        </p:nvSpPr>
        <p:spPr>
          <a:xfrm>
            <a:off x="304800" y="3454725"/>
            <a:ext cx="990600" cy="27699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ASRC</a:t>
            </a:r>
            <a:endParaRPr lang="en-US" sz="12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>
            <a:off x="0" y="522549"/>
            <a:ext cx="9144000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0" y="494788"/>
            <a:ext cx="9144000" cy="0"/>
          </a:xfrm>
          <a:prstGeom prst="line">
            <a:avLst/>
          </a:prstGeom>
          <a:ln w="25400" cmpd="thinThick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11" descr="Picture3.png"/>
          <p:cNvPicPr>
            <a:picLocks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699501" y="49616"/>
            <a:ext cx="387594" cy="377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601926" y="53862"/>
            <a:ext cx="79401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latin typeface="Arial"/>
                <a:cs typeface="Arial"/>
              </a:rPr>
              <a:t>Fiscal and Training Management</a:t>
            </a:r>
            <a:endParaRPr lang="en-US" b="1" dirty="0">
              <a:latin typeface="Arial"/>
              <a:cs typeface="Arial"/>
            </a:endParaRPr>
          </a:p>
        </p:txBody>
      </p:sp>
      <p:pic>
        <p:nvPicPr>
          <p:cNvPr id="9" name="Picture 11" descr="Picture3.png"/>
          <p:cNvPicPr>
            <a:picLocks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" y="49616"/>
            <a:ext cx="387594" cy="377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71" name="Group 52"/>
          <p:cNvGrpSpPr/>
          <p:nvPr/>
        </p:nvGrpSpPr>
        <p:grpSpPr>
          <a:xfrm>
            <a:off x="142859" y="660399"/>
            <a:ext cx="8843900" cy="5932698"/>
            <a:chOff x="19050" y="644723"/>
            <a:chExt cx="9143998" cy="6171198"/>
          </a:xfrm>
        </p:grpSpPr>
        <p:sp>
          <p:nvSpPr>
            <p:cNvPr id="72" name="Down Arrow 71"/>
            <p:cNvSpPr/>
            <p:nvPr/>
          </p:nvSpPr>
          <p:spPr>
            <a:xfrm rot="10800000" flipH="1">
              <a:off x="4435475" y="5448298"/>
              <a:ext cx="254000" cy="342901"/>
            </a:xfrm>
            <a:prstGeom prst="downArrow">
              <a:avLst/>
            </a:prstGeom>
            <a:solidFill>
              <a:srgbClr val="17375E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en-US" dirty="0">
                <a:solidFill>
                  <a:prstClr val="white"/>
                </a:solidFill>
              </a:endParaRPr>
            </a:p>
          </p:txBody>
        </p:sp>
        <p:grpSp>
          <p:nvGrpSpPr>
            <p:cNvPr id="73" name="Group 49"/>
            <p:cNvGrpSpPr/>
            <p:nvPr/>
          </p:nvGrpSpPr>
          <p:grpSpPr>
            <a:xfrm>
              <a:off x="330203" y="644723"/>
              <a:ext cx="8502892" cy="4791909"/>
              <a:chOff x="330203" y="644723"/>
              <a:chExt cx="8502892" cy="4791909"/>
            </a:xfrm>
          </p:grpSpPr>
          <p:sp>
            <p:nvSpPr>
              <p:cNvPr id="94" name="Rectangle 93"/>
              <p:cNvSpPr/>
              <p:nvPr/>
            </p:nvSpPr>
            <p:spPr>
              <a:xfrm>
                <a:off x="330203" y="698499"/>
                <a:ext cx="8502892" cy="4738133"/>
              </a:xfrm>
              <a:prstGeom prst="rect">
                <a:avLst/>
              </a:prstGeom>
              <a:solidFill>
                <a:srgbClr val="3366FF"/>
              </a:solidFill>
              <a:ln>
                <a:solidFill>
                  <a:srgbClr val="00000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457200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95" name="Rectangle 94"/>
              <p:cNvSpPr/>
              <p:nvPr/>
            </p:nvSpPr>
            <p:spPr>
              <a:xfrm>
                <a:off x="683589" y="990600"/>
                <a:ext cx="7794986" cy="40640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00000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457200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96" name="TextBox 95"/>
              <p:cNvSpPr txBox="1"/>
              <p:nvPr/>
            </p:nvSpPr>
            <p:spPr>
              <a:xfrm>
                <a:off x="627326" y="974923"/>
                <a:ext cx="7940149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defTabSz="457200"/>
                <a:r>
                  <a:rPr lang="en-US" b="1" i="1" dirty="0" smtClean="0">
                    <a:solidFill>
                      <a:srgbClr val="008000"/>
                    </a:solidFill>
                    <a:latin typeface="Arial"/>
                    <a:cs typeface="Arial"/>
                  </a:rPr>
                  <a:t>FEEDBACK</a:t>
                </a:r>
                <a:endParaRPr lang="en-US" b="1" i="1" dirty="0">
                  <a:solidFill>
                    <a:srgbClr val="008000"/>
                  </a:solidFill>
                  <a:latin typeface="Arial"/>
                  <a:cs typeface="Arial"/>
                </a:endParaRPr>
              </a:p>
            </p:txBody>
          </p:sp>
          <p:sp>
            <p:nvSpPr>
              <p:cNvPr id="97" name="TextBox 96"/>
              <p:cNvSpPr txBox="1"/>
              <p:nvPr/>
            </p:nvSpPr>
            <p:spPr>
              <a:xfrm>
                <a:off x="779726" y="4685268"/>
                <a:ext cx="7940149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defTabSz="457200"/>
                <a:r>
                  <a:rPr lang="en-US" b="1" i="1" dirty="0" smtClean="0">
                    <a:solidFill>
                      <a:srgbClr val="008000"/>
                    </a:solidFill>
                    <a:latin typeface="Arial"/>
                    <a:cs typeface="Arial"/>
                  </a:rPr>
                  <a:t>FEEDBACK</a:t>
                </a:r>
                <a:endParaRPr lang="en-US" b="1" i="1" dirty="0">
                  <a:solidFill>
                    <a:srgbClr val="008000"/>
                  </a:solidFill>
                  <a:latin typeface="Arial"/>
                  <a:cs typeface="Arial"/>
                </a:endParaRPr>
              </a:p>
            </p:txBody>
          </p:sp>
          <p:sp>
            <p:nvSpPr>
              <p:cNvPr id="98" name="TextBox 97"/>
              <p:cNvSpPr txBox="1"/>
              <p:nvPr/>
            </p:nvSpPr>
            <p:spPr>
              <a:xfrm>
                <a:off x="614626" y="644723"/>
                <a:ext cx="7940149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defTabSz="457200"/>
                <a:r>
                  <a:rPr lang="en-US" b="1" dirty="0" smtClean="0">
                    <a:solidFill>
                      <a:prstClr val="white"/>
                    </a:solidFill>
                    <a:latin typeface="Arial"/>
                    <a:cs typeface="Arial"/>
                  </a:rPr>
                  <a:t>VISUALIZE</a:t>
                </a:r>
                <a:endParaRPr lang="en-US" b="1" dirty="0">
                  <a:solidFill>
                    <a:prstClr val="white"/>
                  </a:solidFill>
                  <a:latin typeface="Arial"/>
                  <a:cs typeface="Arial"/>
                </a:endParaRPr>
              </a:p>
            </p:txBody>
          </p:sp>
          <p:sp>
            <p:nvSpPr>
              <p:cNvPr id="99" name="TextBox 98"/>
              <p:cNvSpPr txBox="1"/>
              <p:nvPr/>
            </p:nvSpPr>
            <p:spPr>
              <a:xfrm>
                <a:off x="614711" y="5067300"/>
                <a:ext cx="7940149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defTabSz="457200"/>
                <a:r>
                  <a:rPr lang="en-US" b="1" dirty="0" smtClean="0">
                    <a:solidFill>
                      <a:prstClr val="white"/>
                    </a:solidFill>
                    <a:latin typeface="Arial"/>
                    <a:cs typeface="Arial"/>
                  </a:rPr>
                  <a:t>DIRECT</a:t>
                </a:r>
                <a:endParaRPr lang="en-US" b="1" dirty="0">
                  <a:solidFill>
                    <a:prstClr val="white"/>
                  </a:solidFill>
                  <a:latin typeface="Arial"/>
                  <a:cs typeface="Arial"/>
                </a:endParaRPr>
              </a:p>
            </p:txBody>
          </p:sp>
          <p:pic>
            <p:nvPicPr>
              <p:cNvPr id="100" name="Picture 99" descr="Slide3.jpg"/>
              <p:cNvPicPr>
                <a:picLocks noChangeAspect="1"/>
              </p:cNvPicPr>
              <p:nvPr/>
            </p:nvPicPr>
            <p:blipFill>
              <a:blip r:embed="rId3" cstate="print"/>
              <a:stretch>
                <a:fillRect/>
              </a:stretch>
            </p:blipFill>
            <p:spPr>
              <a:xfrm>
                <a:off x="3929969" y="1391722"/>
                <a:ext cx="3403600" cy="2552700"/>
              </a:xfrm>
              <a:prstGeom prst="rect">
                <a:avLst/>
              </a:prstGeom>
            </p:spPr>
          </p:pic>
          <p:pic>
            <p:nvPicPr>
              <p:cNvPr id="101" name="Picture 100" descr="Slide2.jpg"/>
              <p:cNvPicPr>
                <a:picLocks noChangeAspect="1"/>
              </p:cNvPicPr>
              <p:nvPr/>
            </p:nvPicPr>
            <p:blipFill>
              <a:blip r:embed="rId4" cstate="print"/>
              <a:stretch>
                <a:fillRect/>
              </a:stretch>
            </p:blipFill>
            <p:spPr>
              <a:xfrm>
                <a:off x="4241119" y="1669534"/>
                <a:ext cx="3403600" cy="2552700"/>
              </a:xfrm>
              <a:prstGeom prst="rect">
                <a:avLst/>
              </a:prstGeom>
            </p:spPr>
          </p:pic>
          <p:pic>
            <p:nvPicPr>
              <p:cNvPr id="102" name="Picture 101" descr="Slide1.jpg"/>
              <p:cNvPicPr>
                <a:picLocks noChangeAspect="1"/>
              </p:cNvPicPr>
              <p:nvPr/>
            </p:nvPicPr>
            <p:blipFill>
              <a:blip r:embed="rId5" cstate="print"/>
              <a:stretch>
                <a:fillRect/>
              </a:stretch>
            </p:blipFill>
            <p:spPr>
              <a:xfrm>
                <a:off x="4558619" y="1972747"/>
                <a:ext cx="3403600" cy="2552700"/>
              </a:xfrm>
              <a:prstGeom prst="rect">
                <a:avLst/>
              </a:prstGeom>
            </p:spPr>
          </p:pic>
          <p:sp>
            <p:nvSpPr>
              <p:cNvPr id="103" name="TextBox 102"/>
              <p:cNvSpPr txBox="1"/>
              <p:nvPr/>
            </p:nvSpPr>
            <p:spPr>
              <a:xfrm>
                <a:off x="1720645" y="3822482"/>
                <a:ext cx="2380774" cy="830997"/>
              </a:xfrm>
              <a:prstGeom prst="rect">
                <a:avLst/>
              </a:prstGeom>
              <a:solidFill>
                <a:srgbClr val="FFFFFF"/>
              </a:solidFill>
            </p:spPr>
            <p:txBody>
              <a:bodyPr wrap="square" rtlCol="0">
                <a:spAutoFit/>
              </a:bodyPr>
              <a:lstStyle/>
              <a:p>
                <a:pPr algn="ctr" defTabSz="457200"/>
                <a:r>
                  <a:rPr lang="en-US" sz="1200" b="1" dirty="0" smtClean="0">
                    <a:solidFill>
                      <a:prstClr val="black"/>
                    </a:solidFill>
                    <a:latin typeface="Arial"/>
                    <a:cs typeface="Arial"/>
                  </a:rPr>
                  <a:t>NEAR TERM TRAINING CALENDAR </a:t>
                </a:r>
              </a:p>
              <a:p>
                <a:pPr algn="ctr" defTabSz="457200"/>
                <a:r>
                  <a:rPr lang="en-US" sz="1200" b="1" dirty="0" smtClean="0">
                    <a:solidFill>
                      <a:prstClr val="black"/>
                    </a:solidFill>
                    <a:latin typeface="Arial"/>
                    <a:cs typeface="Arial"/>
                  </a:rPr>
                  <a:t>(CURRENT OPERATIONS)</a:t>
                </a:r>
              </a:p>
              <a:p>
                <a:pPr algn="ctr" defTabSz="457200"/>
                <a:r>
                  <a:rPr lang="en-US" sz="1200" b="1" i="1" dirty="0" smtClean="0">
                    <a:solidFill>
                      <a:srgbClr val="0000FF"/>
                    </a:solidFill>
                    <a:latin typeface="Arial"/>
                    <a:cs typeface="Arial"/>
                  </a:rPr>
                  <a:t>T to T13</a:t>
                </a:r>
                <a:endParaRPr lang="en-US" sz="1200" b="1" i="1" dirty="0">
                  <a:solidFill>
                    <a:srgbClr val="0000FF"/>
                  </a:solidFill>
                  <a:latin typeface="Arial"/>
                  <a:cs typeface="Arial"/>
                </a:endParaRPr>
              </a:p>
            </p:txBody>
          </p:sp>
          <p:sp>
            <p:nvSpPr>
              <p:cNvPr id="104" name="TextBox 103"/>
              <p:cNvSpPr txBox="1"/>
              <p:nvPr/>
            </p:nvSpPr>
            <p:spPr>
              <a:xfrm>
                <a:off x="1352345" y="2664252"/>
                <a:ext cx="2380774" cy="646331"/>
              </a:xfrm>
              <a:prstGeom prst="rect">
                <a:avLst/>
              </a:prstGeom>
              <a:solidFill>
                <a:srgbClr val="FFFFFF"/>
              </a:solidFill>
            </p:spPr>
            <p:txBody>
              <a:bodyPr wrap="square" rtlCol="0">
                <a:spAutoFit/>
              </a:bodyPr>
              <a:lstStyle/>
              <a:p>
                <a:pPr algn="ctr" defTabSz="457200"/>
                <a:r>
                  <a:rPr lang="en-US" sz="1200" b="1" dirty="0" smtClean="0">
                    <a:solidFill>
                      <a:prstClr val="black"/>
                    </a:solidFill>
                    <a:latin typeface="Arial"/>
                    <a:cs typeface="Arial"/>
                  </a:rPr>
                  <a:t>SHORT TERM PLANNING CALENDAR (FUTURE PLANS)</a:t>
                </a:r>
              </a:p>
              <a:p>
                <a:pPr algn="ctr" defTabSz="457200"/>
                <a:r>
                  <a:rPr lang="en-US" sz="1200" b="1" i="1" dirty="0" smtClean="0">
                    <a:solidFill>
                      <a:srgbClr val="0000FF"/>
                    </a:solidFill>
                    <a:latin typeface="Arial"/>
                    <a:cs typeface="Arial"/>
                  </a:rPr>
                  <a:t>T-14 to T-26</a:t>
                </a:r>
                <a:endParaRPr lang="en-US" sz="1200" b="1" i="1" dirty="0">
                  <a:solidFill>
                    <a:srgbClr val="0000FF"/>
                  </a:solidFill>
                  <a:latin typeface="Arial"/>
                  <a:cs typeface="Arial"/>
                </a:endParaRPr>
              </a:p>
            </p:txBody>
          </p:sp>
          <p:sp>
            <p:nvSpPr>
              <p:cNvPr id="105" name="TextBox 104"/>
              <p:cNvSpPr txBox="1"/>
              <p:nvPr/>
            </p:nvSpPr>
            <p:spPr>
              <a:xfrm>
                <a:off x="1199945" y="1518722"/>
                <a:ext cx="2380774" cy="646331"/>
              </a:xfrm>
              <a:prstGeom prst="rect">
                <a:avLst/>
              </a:prstGeom>
              <a:solidFill>
                <a:srgbClr val="FFFFFF"/>
              </a:solidFill>
            </p:spPr>
            <p:txBody>
              <a:bodyPr wrap="square" rtlCol="0">
                <a:spAutoFit/>
              </a:bodyPr>
              <a:lstStyle/>
              <a:p>
                <a:pPr algn="ctr" defTabSz="457200"/>
                <a:r>
                  <a:rPr lang="en-US" sz="1200" b="1" dirty="0" smtClean="0">
                    <a:solidFill>
                      <a:prstClr val="black"/>
                    </a:solidFill>
                    <a:latin typeface="Arial"/>
                    <a:cs typeface="Arial"/>
                  </a:rPr>
                  <a:t>LONG TERM PLANNING CALENDAR (FUTURE PLANS)</a:t>
                </a:r>
              </a:p>
              <a:p>
                <a:pPr algn="ctr" defTabSz="457200"/>
                <a:r>
                  <a:rPr lang="en-US" sz="1200" b="1" i="1" dirty="0" smtClean="0">
                    <a:solidFill>
                      <a:srgbClr val="0000FF"/>
                    </a:solidFill>
                    <a:latin typeface="Arial"/>
                    <a:cs typeface="Arial"/>
                  </a:rPr>
                  <a:t>T-27 and Beyond</a:t>
                </a:r>
                <a:endParaRPr lang="en-US" sz="1200" b="1" i="1" dirty="0">
                  <a:solidFill>
                    <a:srgbClr val="0000FF"/>
                  </a:solidFill>
                  <a:latin typeface="Arial"/>
                  <a:cs typeface="Arial"/>
                </a:endParaRPr>
              </a:p>
            </p:txBody>
          </p:sp>
          <p:sp>
            <p:nvSpPr>
              <p:cNvPr id="106" name="TextBox 105"/>
              <p:cNvSpPr txBox="1"/>
              <p:nvPr/>
            </p:nvSpPr>
            <p:spPr>
              <a:xfrm>
                <a:off x="5257119" y="2977634"/>
                <a:ext cx="2012950" cy="369332"/>
              </a:xfrm>
              <a:prstGeom prst="rect">
                <a:avLst/>
              </a:prstGeom>
              <a:solidFill>
                <a:srgbClr val="008000"/>
              </a:solidFill>
              <a:ln>
                <a:solidFill>
                  <a:srgbClr val="000000"/>
                </a:solidFill>
              </a:ln>
            </p:spPr>
            <p:txBody>
              <a:bodyPr wrap="square" lIns="0" tIns="0" rIns="0" bIns="0" rtlCol="0">
                <a:spAutoFit/>
              </a:bodyPr>
              <a:lstStyle/>
              <a:p>
                <a:pPr algn="ctr" defTabSz="457200"/>
                <a:r>
                  <a:rPr lang="en-US" sz="1200" b="1" dirty="0" smtClean="0">
                    <a:solidFill>
                      <a:srgbClr val="FFFFFF"/>
                    </a:solidFill>
                    <a:latin typeface="Arial"/>
                    <a:cs typeface="Arial"/>
                  </a:rPr>
                  <a:t>MISSION ESSENTIAL TRAINING</a:t>
                </a:r>
                <a:endParaRPr lang="en-US" sz="1200" b="1" i="1" dirty="0">
                  <a:solidFill>
                    <a:srgbClr val="FFFFFF"/>
                  </a:solidFill>
                  <a:latin typeface="Arial"/>
                  <a:cs typeface="Arial"/>
                </a:endParaRPr>
              </a:p>
            </p:txBody>
          </p:sp>
          <p:grpSp>
            <p:nvGrpSpPr>
              <p:cNvPr id="107" name="Group 102"/>
              <p:cNvGrpSpPr/>
              <p:nvPr/>
            </p:nvGrpSpPr>
            <p:grpSpPr>
              <a:xfrm>
                <a:off x="2517332" y="1898352"/>
                <a:ext cx="2380774" cy="276999"/>
                <a:chOff x="1959213" y="2300505"/>
                <a:chExt cx="2380774" cy="276999"/>
              </a:xfrm>
            </p:grpSpPr>
            <p:sp>
              <p:nvSpPr>
                <p:cNvPr id="114" name="Down Arrow 113"/>
                <p:cNvSpPr/>
                <p:nvPr/>
              </p:nvSpPr>
              <p:spPr>
                <a:xfrm rot="16200000" flipH="1">
                  <a:off x="3023801" y="1880206"/>
                  <a:ext cx="251599" cy="1117600"/>
                </a:xfrm>
                <a:prstGeom prst="downArrow">
                  <a:avLst/>
                </a:prstGeom>
                <a:solidFill>
                  <a:srgbClr val="17375E"/>
                </a:solidFill>
                <a:ln w="317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457200"/>
                  <a:endParaRPr lang="en-US" dirty="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15" name="TextBox 114"/>
                <p:cNvSpPr txBox="1"/>
                <p:nvPr/>
              </p:nvSpPr>
              <p:spPr>
                <a:xfrm>
                  <a:off x="1959213" y="2300505"/>
                  <a:ext cx="2380774" cy="27699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 defTabSz="457200"/>
                  <a:r>
                    <a:rPr lang="en-US" sz="1200" b="1" dirty="0" smtClean="0">
                      <a:solidFill>
                        <a:prstClr val="white"/>
                      </a:solidFill>
                      <a:latin typeface="Arial"/>
                      <a:cs typeface="Arial"/>
                    </a:rPr>
                    <a:t>PLAN</a:t>
                  </a:r>
                  <a:endParaRPr lang="en-US" sz="1200" b="1" i="1" dirty="0">
                    <a:solidFill>
                      <a:prstClr val="white"/>
                    </a:solidFill>
                    <a:latin typeface="Arial"/>
                    <a:cs typeface="Arial"/>
                  </a:endParaRPr>
                </a:p>
              </p:txBody>
            </p:sp>
          </p:grpSp>
          <p:grpSp>
            <p:nvGrpSpPr>
              <p:cNvPr id="108" name="Group 101"/>
              <p:cNvGrpSpPr/>
              <p:nvPr/>
            </p:nvGrpSpPr>
            <p:grpSpPr>
              <a:xfrm>
                <a:off x="2885632" y="3052247"/>
                <a:ext cx="2380774" cy="276999"/>
                <a:chOff x="2327513" y="3454400"/>
                <a:chExt cx="2380774" cy="276999"/>
              </a:xfrm>
            </p:grpSpPr>
            <p:sp>
              <p:nvSpPr>
                <p:cNvPr id="112" name="Down Arrow 111"/>
                <p:cNvSpPr/>
                <p:nvPr/>
              </p:nvSpPr>
              <p:spPr>
                <a:xfrm rot="16200000" flipH="1">
                  <a:off x="3392101" y="3038436"/>
                  <a:ext cx="251599" cy="1117600"/>
                </a:xfrm>
                <a:prstGeom prst="downArrow">
                  <a:avLst/>
                </a:prstGeom>
                <a:solidFill>
                  <a:srgbClr val="17375E"/>
                </a:solidFill>
                <a:ln w="317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457200"/>
                  <a:endParaRPr lang="en-US" dirty="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13" name="TextBox 112"/>
                <p:cNvSpPr txBox="1"/>
                <p:nvPr/>
              </p:nvSpPr>
              <p:spPr>
                <a:xfrm>
                  <a:off x="2327513" y="3454400"/>
                  <a:ext cx="2380774" cy="27699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 defTabSz="457200"/>
                  <a:r>
                    <a:rPr lang="en-US" sz="1200" b="1" dirty="0" smtClean="0">
                      <a:solidFill>
                        <a:prstClr val="white"/>
                      </a:solidFill>
                      <a:latin typeface="Arial"/>
                      <a:cs typeface="Arial"/>
                    </a:rPr>
                    <a:t>PREPARE</a:t>
                  </a:r>
                  <a:endParaRPr lang="en-US" sz="1200" b="1" i="1" dirty="0">
                    <a:solidFill>
                      <a:prstClr val="white"/>
                    </a:solidFill>
                    <a:latin typeface="Arial"/>
                    <a:cs typeface="Arial"/>
                  </a:endParaRPr>
                </a:p>
              </p:txBody>
            </p:sp>
          </p:grpSp>
          <p:grpSp>
            <p:nvGrpSpPr>
              <p:cNvPr id="109" name="Group 100"/>
              <p:cNvGrpSpPr/>
              <p:nvPr/>
            </p:nvGrpSpPr>
            <p:grpSpPr>
              <a:xfrm>
                <a:off x="3190432" y="4005695"/>
                <a:ext cx="2380774" cy="276999"/>
                <a:chOff x="2632313" y="4407848"/>
                <a:chExt cx="2380774" cy="276999"/>
              </a:xfrm>
            </p:grpSpPr>
            <p:sp>
              <p:nvSpPr>
                <p:cNvPr id="110" name="Down Arrow 109"/>
                <p:cNvSpPr/>
                <p:nvPr/>
              </p:nvSpPr>
              <p:spPr>
                <a:xfrm rot="16200000" flipH="1">
                  <a:off x="3696901" y="3986600"/>
                  <a:ext cx="251599" cy="1117600"/>
                </a:xfrm>
                <a:prstGeom prst="downArrow">
                  <a:avLst/>
                </a:prstGeom>
                <a:solidFill>
                  <a:srgbClr val="17375E"/>
                </a:solidFill>
                <a:ln w="317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457200"/>
                  <a:endParaRPr lang="en-US" dirty="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11" name="TextBox 110"/>
                <p:cNvSpPr txBox="1"/>
                <p:nvPr/>
              </p:nvSpPr>
              <p:spPr>
                <a:xfrm>
                  <a:off x="2632313" y="4407848"/>
                  <a:ext cx="2380774" cy="27699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 defTabSz="457200"/>
                  <a:r>
                    <a:rPr lang="en-US" sz="1200" b="1" dirty="0" smtClean="0">
                      <a:solidFill>
                        <a:prstClr val="white"/>
                      </a:solidFill>
                      <a:latin typeface="Arial"/>
                      <a:cs typeface="Arial"/>
                    </a:rPr>
                    <a:t>EXECUTE</a:t>
                  </a:r>
                  <a:endParaRPr lang="en-US" sz="1200" b="1" i="1" dirty="0">
                    <a:solidFill>
                      <a:prstClr val="white"/>
                    </a:solidFill>
                    <a:latin typeface="Arial"/>
                    <a:cs typeface="Arial"/>
                  </a:endParaRPr>
                </a:p>
              </p:txBody>
            </p:sp>
          </p:grpSp>
        </p:grpSp>
        <p:grpSp>
          <p:nvGrpSpPr>
            <p:cNvPr id="74" name="Group 52"/>
            <p:cNvGrpSpPr/>
            <p:nvPr/>
          </p:nvGrpSpPr>
          <p:grpSpPr>
            <a:xfrm>
              <a:off x="19050" y="5612009"/>
              <a:ext cx="9143998" cy="288134"/>
              <a:chOff x="-56903" y="1929584"/>
              <a:chExt cx="9143998" cy="288134"/>
            </a:xfrm>
          </p:grpSpPr>
          <p:sp>
            <p:nvSpPr>
              <p:cNvPr id="92" name="Left-Right Arrow 91"/>
              <p:cNvSpPr/>
              <p:nvPr/>
            </p:nvSpPr>
            <p:spPr>
              <a:xfrm>
                <a:off x="559432" y="1946274"/>
                <a:ext cx="7911328" cy="243959"/>
              </a:xfrm>
              <a:prstGeom prst="leftRightArrow">
                <a:avLst/>
              </a:prstGeom>
              <a:solidFill>
                <a:schemeClr val="tx2">
                  <a:lumMod val="75000"/>
                </a:schemeClr>
              </a:solidFill>
              <a:ln w="31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457200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93" name="TextBox 92"/>
              <p:cNvSpPr txBox="1"/>
              <p:nvPr/>
            </p:nvSpPr>
            <p:spPr>
              <a:xfrm>
                <a:off x="-56903" y="1929584"/>
                <a:ext cx="9143998" cy="28813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defTabSz="457200"/>
                <a:r>
                  <a:rPr lang="en-US" sz="1200" b="1" dirty="0" smtClean="0">
                    <a:solidFill>
                      <a:prstClr val="white"/>
                    </a:solidFill>
                    <a:latin typeface="Arial"/>
                    <a:cs typeface="Arial"/>
                  </a:rPr>
                  <a:t> </a:t>
                </a:r>
                <a:r>
                  <a:rPr lang="en-US" sz="1000" b="1" dirty="0" smtClean="0">
                    <a:solidFill>
                      <a:prstClr val="white"/>
                    </a:solidFill>
                    <a:latin typeface="Arial"/>
                    <a:cs typeface="Arial"/>
                  </a:rPr>
                  <a:t>TRAINING MANAGEMENT PROCESS INFORMS/DRIVES PROGRAM AND BUDGETING DECISIONS</a:t>
                </a:r>
              </a:p>
            </p:txBody>
          </p:sp>
        </p:grpSp>
        <p:sp>
          <p:nvSpPr>
            <p:cNvPr id="75" name="TextBox 74"/>
            <p:cNvSpPr txBox="1"/>
            <p:nvPr/>
          </p:nvSpPr>
          <p:spPr>
            <a:xfrm>
              <a:off x="43126" y="5896172"/>
              <a:ext cx="1097280" cy="553998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000000"/>
              </a:solidFill>
            </a:ln>
          </p:spPr>
          <p:txBody>
            <a:bodyPr wrap="square" lIns="0" tIns="0" rIns="0" bIns="0" rtlCol="0">
              <a:spAutoFit/>
            </a:bodyPr>
            <a:lstStyle/>
            <a:p>
              <a:pPr algn="ctr" defTabSz="457200"/>
              <a:r>
                <a:rPr lang="en-US" sz="900" b="1" dirty="0" smtClean="0">
                  <a:solidFill>
                    <a:prstClr val="black"/>
                  </a:solidFill>
                  <a:latin typeface="Arial"/>
                  <a:cs typeface="Arial"/>
                </a:rPr>
                <a:t>Training/Training Resource Meeting</a:t>
              </a:r>
            </a:p>
            <a:p>
              <a:pPr algn="ctr" defTabSz="457200"/>
              <a:r>
                <a:rPr lang="en-US" sz="900" b="1" i="1" dirty="0" smtClean="0">
                  <a:solidFill>
                    <a:prstClr val="black"/>
                  </a:solidFill>
                  <a:latin typeface="Arial"/>
                  <a:cs typeface="Arial"/>
                </a:rPr>
                <a:t>(Unit Spend Plan; 1-N List Review)</a:t>
              </a:r>
              <a:endParaRPr lang="en-US" sz="900" b="1" i="1" dirty="0">
                <a:solidFill>
                  <a:prstClr val="black"/>
                </a:solidFill>
                <a:latin typeface="Arial"/>
                <a:cs typeface="Arial"/>
              </a:endParaRPr>
            </a:p>
          </p:txBody>
        </p:sp>
        <p:sp>
          <p:nvSpPr>
            <p:cNvPr id="76" name="TextBox 75"/>
            <p:cNvSpPr txBox="1"/>
            <p:nvPr/>
          </p:nvSpPr>
          <p:spPr>
            <a:xfrm>
              <a:off x="1178794" y="5896172"/>
              <a:ext cx="1097280" cy="548640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000000"/>
              </a:solidFill>
            </a:ln>
          </p:spPr>
          <p:txBody>
            <a:bodyPr wrap="square" lIns="0" tIns="0" rIns="0" bIns="0" rtlCol="0">
              <a:spAutoFit/>
            </a:bodyPr>
            <a:lstStyle/>
            <a:p>
              <a:pPr algn="ctr" defTabSz="457200"/>
              <a:r>
                <a:rPr lang="en-US" sz="900" b="1" dirty="0" smtClean="0">
                  <a:solidFill>
                    <a:prstClr val="black"/>
                  </a:solidFill>
                  <a:latin typeface="Arial"/>
                  <a:cs typeface="Arial"/>
                </a:rPr>
                <a:t>Unit Spend Plan Confirmation with G8, Fort Bliss/1</a:t>
              </a:r>
              <a:r>
                <a:rPr lang="en-US" sz="900" b="1" baseline="30000" dirty="0" smtClean="0">
                  <a:solidFill>
                    <a:prstClr val="black"/>
                  </a:solidFill>
                  <a:latin typeface="Arial"/>
                  <a:cs typeface="Arial"/>
                </a:rPr>
                <a:t>st</a:t>
              </a:r>
              <a:r>
                <a:rPr lang="en-US" sz="900" b="1" dirty="0" smtClean="0">
                  <a:solidFill>
                    <a:prstClr val="black"/>
                  </a:solidFill>
                  <a:latin typeface="Arial"/>
                  <a:cs typeface="Arial"/>
                </a:rPr>
                <a:t> Armored Division</a:t>
              </a:r>
              <a:endParaRPr lang="en-US" sz="900" b="1" i="1" dirty="0">
                <a:solidFill>
                  <a:prstClr val="black"/>
                </a:solidFill>
                <a:latin typeface="Arial"/>
                <a:cs typeface="Arial"/>
              </a:endParaRPr>
            </a:p>
          </p:txBody>
        </p:sp>
        <p:sp>
          <p:nvSpPr>
            <p:cNvPr id="77" name="TextBox 76"/>
            <p:cNvSpPr txBox="1"/>
            <p:nvPr/>
          </p:nvSpPr>
          <p:spPr>
            <a:xfrm>
              <a:off x="2314462" y="5896172"/>
              <a:ext cx="1097280" cy="548640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000000"/>
              </a:solidFill>
            </a:ln>
          </p:spPr>
          <p:txBody>
            <a:bodyPr wrap="square" lIns="0" tIns="0" rIns="0" bIns="0" rtlCol="0">
              <a:spAutoFit/>
            </a:bodyPr>
            <a:lstStyle/>
            <a:p>
              <a:pPr algn="ctr" defTabSz="457200"/>
              <a:r>
                <a:rPr lang="en-US" sz="900" b="1" dirty="0" smtClean="0">
                  <a:solidFill>
                    <a:prstClr val="black"/>
                  </a:solidFill>
                  <a:latin typeface="Arial"/>
                  <a:cs typeface="Arial"/>
                </a:rPr>
                <a:t>G8,1</a:t>
              </a:r>
              <a:r>
                <a:rPr lang="en-US" sz="900" b="1" baseline="30000" dirty="0" smtClean="0">
                  <a:solidFill>
                    <a:prstClr val="black"/>
                  </a:solidFill>
                  <a:latin typeface="Arial"/>
                  <a:cs typeface="Arial"/>
                </a:rPr>
                <a:t>st</a:t>
              </a:r>
              <a:r>
                <a:rPr lang="en-US" sz="900" b="1" dirty="0" smtClean="0">
                  <a:solidFill>
                    <a:prstClr val="black"/>
                  </a:solidFill>
                  <a:latin typeface="Arial"/>
                  <a:cs typeface="Arial"/>
                </a:rPr>
                <a:t> Armored Division Spend Plan Confirmation (Forces Command)</a:t>
              </a:r>
              <a:endParaRPr lang="en-US" sz="900" b="1" i="1" dirty="0">
                <a:solidFill>
                  <a:prstClr val="black"/>
                </a:solidFill>
                <a:latin typeface="Arial"/>
                <a:cs typeface="Arial"/>
              </a:endParaRPr>
            </a:p>
          </p:txBody>
        </p:sp>
        <p:sp>
          <p:nvSpPr>
            <p:cNvPr id="78" name="TextBox 77"/>
            <p:cNvSpPr txBox="1"/>
            <p:nvPr/>
          </p:nvSpPr>
          <p:spPr>
            <a:xfrm>
              <a:off x="3450130" y="5896172"/>
              <a:ext cx="1097280" cy="548640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000000"/>
              </a:solidFill>
            </a:ln>
          </p:spPr>
          <p:txBody>
            <a:bodyPr wrap="square" lIns="0" tIns="0" rIns="0" bIns="0" rtlCol="0">
              <a:spAutoFit/>
            </a:bodyPr>
            <a:lstStyle/>
            <a:p>
              <a:pPr algn="ctr" defTabSz="457200"/>
              <a:r>
                <a:rPr lang="en-US" sz="900" b="1" dirty="0" smtClean="0">
                  <a:solidFill>
                    <a:prstClr val="black"/>
                  </a:solidFill>
                  <a:latin typeface="Arial"/>
                  <a:cs typeface="Arial"/>
                </a:rPr>
                <a:t>Forces Command Unit Spend Plan Confirmation to 1</a:t>
              </a:r>
              <a:r>
                <a:rPr lang="en-US" sz="900" b="1" baseline="30000" dirty="0" smtClean="0">
                  <a:solidFill>
                    <a:prstClr val="black"/>
                  </a:solidFill>
                  <a:latin typeface="Arial"/>
                  <a:cs typeface="Arial"/>
                </a:rPr>
                <a:t>st</a:t>
              </a:r>
              <a:r>
                <a:rPr lang="en-US" sz="900" b="1" dirty="0" smtClean="0">
                  <a:solidFill>
                    <a:prstClr val="black"/>
                  </a:solidFill>
                  <a:latin typeface="Arial"/>
                  <a:cs typeface="Arial"/>
                </a:rPr>
                <a:t> Armored Division</a:t>
              </a:r>
              <a:endParaRPr lang="en-US" sz="900" b="1" i="1" dirty="0">
                <a:solidFill>
                  <a:prstClr val="black"/>
                </a:solidFill>
                <a:latin typeface="Arial"/>
                <a:cs typeface="Arial"/>
              </a:endParaRPr>
            </a:p>
          </p:txBody>
        </p:sp>
        <p:sp>
          <p:nvSpPr>
            <p:cNvPr id="79" name="TextBox 78"/>
            <p:cNvSpPr txBox="1"/>
            <p:nvPr/>
          </p:nvSpPr>
          <p:spPr>
            <a:xfrm>
              <a:off x="4585798" y="5896172"/>
              <a:ext cx="1097280" cy="548640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000000"/>
              </a:solidFill>
            </a:ln>
          </p:spPr>
          <p:txBody>
            <a:bodyPr wrap="square" lIns="0" tIns="0" rIns="0" bIns="0" rtlCol="0">
              <a:spAutoFit/>
            </a:bodyPr>
            <a:lstStyle/>
            <a:p>
              <a:pPr algn="ctr" defTabSz="457200"/>
              <a:r>
                <a:rPr lang="en-US" sz="900" b="1" dirty="0" smtClean="0">
                  <a:solidFill>
                    <a:prstClr val="black"/>
                  </a:solidFill>
                  <a:latin typeface="Arial"/>
                  <a:cs typeface="Arial"/>
                </a:rPr>
                <a:t>Forces Command Fund Allocation in support of Unit Spend Plans</a:t>
              </a:r>
              <a:endParaRPr lang="en-US" sz="900" b="1" i="1" dirty="0">
                <a:solidFill>
                  <a:prstClr val="black"/>
                </a:solidFill>
                <a:latin typeface="Arial"/>
                <a:cs typeface="Arial"/>
              </a:endParaRPr>
            </a:p>
          </p:txBody>
        </p:sp>
        <p:sp>
          <p:nvSpPr>
            <p:cNvPr id="80" name="TextBox 79"/>
            <p:cNvSpPr txBox="1"/>
            <p:nvPr/>
          </p:nvSpPr>
          <p:spPr>
            <a:xfrm>
              <a:off x="5721466" y="5896172"/>
              <a:ext cx="1097280" cy="548640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000000"/>
              </a:solidFill>
            </a:ln>
          </p:spPr>
          <p:txBody>
            <a:bodyPr wrap="square" lIns="0" tIns="0" rIns="0" bIns="0" rtlCol="0">
              <a:spAutoFit/>
            </a:bodyPr>
            <a:lstStyle/>
            <a:p>
              <a:pPr algn="ctr" defTabSz="457200"/>
              <a:r>
                <a:rPr lang="en-US" sz="900" b="1" dirty="0" smtClean="0">
                  <a:solidFill>
                    <a:prstClr val="black"/>
                  </a:solidFill>
                  <a:latin typeface="Arial"/>
                  <a:cs typeface="Arial"/>
                </a:rPr>
                <a:t>Units Confirm Funds Spent versus Allocated</a:t>
              </a:r>
            </a:p>
            <a:p>
              <a:pPr algn="ctr" defTabSz="457200"/>
              <a:endParaRPr lang="en-US" sz="900" b="1" i="1" dirty="0">
                <a:solidFill>
                  <a:prstClr val="black"/>
                </a:solidFill>
                <a:latin typeface="Arial"/>
                <a:cs typeface="Arial"/>
              </a:endParaRPr>
            </a:p>
          </p:txBody>
        </p:sp>
        <p:sp>
          <p:nvSpPr>
            <p:cNvPr id="81" name="TextBox 80"/>
            <p:cNvSpPr txBox="1"/>
            <p:nvPr/>
          </p:nvSpPr>
          <p:spPr>
            <a:xfrm>
              <a:off x="6857134" y="5896172"/>
              <a:ext cx="1097280" cy="553998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000000"/>
              </a:solidFill>
            </a:ln>
          </p:spPr>
          <p:txBody>
            <a:bodyPr wrap="square" lIns="0" tIns="0" rIns="0" bIns="0" rtlCol="0">
              <a:spAutoFit/>
            </a:bodyPr>
            <a:lstStyle/>
            <a:p>
              <a:pPr algn="ctr" defTabSz="457200"/>
              <a:r>
                <a:rPr lang="en-US" sz="900" b="1" dirty="0" smtClean="0">
                  <a:solidFill>
                    <a:prstClr val="black"/>
                  </a:solidFill>
                  <a:latin typeface="Arial"/>
                  <a:cs typeface="Arial"/>
                </a:rPr>
                <a:t>Quarterly Unit Spend Plan Review</a:t>
              </a:r>
            </a:p>
            <a:p>
              <a:pPr algn="ctr" defTabSz="457200"/>
              <a:endParaRPr lang="en-US" sz="900" b="1" i="1" dirty="0" smtClean="0">
                <a:solidFill>
                  <a:prstClr val="black"/>
                </a:solidFill>
                <a:latin typeface="Arial"/>
                <a:cs typeface="Arial"/>
              </a:endParaRPr>
            </a:p>
            <a:p>
              <a:pPr algn="ctr" defTabSz="457200"/>
              <a:endParaRPr lang="en-US" sz="900" b="1" i="1" dirty="0">
                <a:solidFill>
                  <a:prstClr val="black"/>
                </a:solidFill>
                <a:latin typeface="Arial"/>
                <a:cs typeface="Arial"/>
              </a:endParaRPr>
            </a:p>
          </p:txBody>
        </p:sp>
        <p:sp>
          <p:nvSpPr>
            <p:cNvPr id="82" name="TextBox 81"/>
            <p:cNvSpPr txBox="1"/>
            <p:nvPr/>
          </p:nvSpPr>
          <p:spPr>
            <a:xfrm>
              <a:off x="7992800" y="5896172"/>
              <a:ext cx="1097280" cy="548640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000000"/>
              </a:solidFill>
            </a:ln>
          </p:spPr>
          <p:txBody>
            <a:bodyPr wrap="square" lIns="0" tIns="0" rIns="0" bIns="0" rtlCol="0">
              <a:spAutoFit/>
            </a:bodyPr>
            <a:lstStyle/>
            <a:p>
              <a:pPr algn="ctr" defTabSz="457200"/>
              <a:r>
                <a:rPr lang="en-US" sz="900" b="1" dirty="0" smtClean="0">
                  <a:solidFill>
                    <a:prstClr val="black"/>
                  </a:solidFill>
                  <a:latin typeface="Arial"/>
                  <a:cs typeface="Arial"/>
                </a:rPr>
                <a:t>Program Budget Advisory Committee Meeting (CG)</a:t>
              </a:r>
              <a:endParaRPr lang="en-US" sz="900" b="1" i="1" dirty="0">
                <a:solidFill>
                  <a:prstClr val="black"/>
                </a:solidFill>
                <a:latin typeface="Arial"/>
                <a:cs typeface="Arial"/>
              </a:endParaRPr>
            </a:p>
          </p:txBody>
        </p:sp>
        <p:sp>
          <p:nvSpPr>
            <p:cNvPr id="83" name="TextBox 82"/>
            <p:cNvSpPr txBox="1"/>
            <p:nvPr/>
          </p:nvSpPr>
          <p:spPr>
            <a:xfrm>
              <a:off x="279822" y="6425683"/>
              <a:ext cx="623889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457200"/>
              <a:r>
                <a:rPr lang="en-US" sz="800" b="1" dirty="0" smtClean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WEEKLY</a:t>
              </a:r>
              <a:endParaRPr lang="en-US" sz="8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84" name="TextBox 83"/>
            <p:cNvSpPr txBox="1"/>
            <p:nvPr/>
          </p:nvSpPr>
          <p:spPr>
            <a:xfrm>
              <a:off x="1381827" y="6425683"/>
              <a:ext cx="691215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457200"/>
              <a:r>
                <a:rPr lang="en-US" sz="800" b="1" dirty="0" smtClean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MONTHLY</a:t>
              </a:r>
              <a:endParaRPr lang="en-US" sz="8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85" name="TextBox 84"/>
            <p:cNvSpPr txBox="1"/>
            <p:nvPr/>
          </p:nvSpPr>
          <p:spPr>
            <a:xfrm>
              <a:off x="2517495" y="6425683"/>
              <a:ext cx="691215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457200"/>
              <a:r>
                <a:rPr lang="en-US" sz="800" b="1" dirty="0" smtClean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MONTHLY</a:t>
              </a:r>
              <a:endParaRPr lang="en-US" sz="8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86" name="TextBox 85"/>
            <p:cNvSpPr txBox="1"/>
            <p:nvPr/>
          </p:nvSpPr>
          <p:spPr>
            <a:xfrm>
              <a:off x="3653163" y="6425683"/>
              <a:ext cx="691215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457200"/>
              <a:r>
                <a:rPr lang="en-US" sz="800" b="1" dirty="0" smtClean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MONTHLY</a:t>
              </a:r>
              <a:endParaRPr lang="en-US" sz="8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87" name="TextBox 86"/>
            <p:cNvSpPr txBox="1"/>
            <p:nvPr/>
          </p:nvSpPr>
          <p:spPr>
            <a:xfrm>
              <a:off x="4788831" y="6425683"/>
              <a:ext cx="691215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457200"/>
              <a:r>
                <a:rPr lang="en-US" sz="800" b="1" dirty="0" smtClean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MONTHLY</a:t>
              </a:r>
              <a:endParaRPr lang="en-US" sz="8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88" name="TextBox 87"/>
            <p:cNvSpPr txBox="1"/>
            <p:nvPr/>
          </p:nvSpPr>
          <p:spPr>
            <a:xfrm>
              <a:off x="5924499" y="6425683"/>
              <a:ext cx="691215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457200"/>
              <a:r>
                <a:rPr lang="en-US" sz="800" b="1" dirty="0" smtClean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MONTHLY</a:t>
              </a:r>
              <a:endParaRPr lang="en-US" sz="8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89" name="TextBox 88"/>
            <p:cNvSpPr txBox="1"/>
            <p:nvPr/>
          </p:nvSpPr>
          <p:spPr>
            <a:xfrm>
              <a:off x="7060167" y="6425683"/>
              <a:ext cx="822661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457200"/>
              <a:r>
                <a:rPr lang="en-US" sz="800" b="1" dirty="0" smtClean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QUARTERLY</a:t>
              </a:r>
              <a:endParaRPr lang="en-US" sz="8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90" name="TextBox 89"/>
            <p:cNvSpPr txBox="1"/>
            <p:nvPr/>
          </p:nvSpPr>
          <p:spPr>
            <a:xfrm>
              <a:off x="8130110" y="6425683"/>
              <a:ext cx="822661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457200"/>
              <a:r>
                <a:rPr lang="en-US" sz="800" b="1" dirty="0" smtClean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QUARTERLY</a:t>
              </a:r>
              <a:endParaRPr lang="en-US" sz="8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91" name="TextBox 90"/>
            <p:cNvSpPr txBox="1"/>
            <p:nvPr/>
          </p:nvSpPr>
          <p:spPr>
            <a:xfrm>
              <a:off x="475366" y="6662033"/>
              <a:ext cx="8225225" cy="153888"/>
            </a:xfrm>
            <a:prstGeom prst="rect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txBody>
            <a:bodyPr wrap="square" lIns="0" tIns="0" rIns="0" bIns="0" rtlCol="0">
              <a:spAutoFit/>
            </a:bodyPr>
            <a:lstStyle/>
            <a:p>
              <a:pPr algn="ctr" defTabSz="457200"/>
              <a:r>
                <a:rPr lang="en-US" sz="1000" b="1" dirty="0" smtClean="0">
                  <a:solidFill>
                    <a:prstClr val="white"/>
                  </a:solidFill>
                  <a:latin typeface="Arial"/>
                  <a:cs typeface="Arial"/>
                </a:rPr>
                <a:t>   </a:t>
              </a:r>
              <a:r>
                <a:rPr lang="en-US" sz="1000" b="1" dirty="0" smtClean="0">
                  <a:solidFill>
                    <a:prstClr val="black"/>
                  </a:solidFill>
                  <a:latin typeface="Arial"/>
                  <a:cs typeface="Arial"/>
                </a:rPr>
                <a:t>KEY TASKS: (1) CONTINUOUS (RE)ASSESSMENT; (2) CONSTANT COMMUNICATION; (3) ANTICIPATION; (4) ‘SEE OURSELVES’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>
            <a:off x="0" y="522549"/>
            <a:ext cx="9144000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0" y="494788"/>
            <a:ext cx="9144000" cy="0"/>
          </a:xfrm>
          <a:prstGeom prst="line">
            <a:avLst/>
          </a:prstGeom>
          <a:ln w="25400" cmpd="thinThick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11" descr="Picture3.png"/>
          <p:cNvPicPr>
            <a:picLocks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699501" y="49616"/>
            <a:ext cx="387594" cy="377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601926" y="53862"/>
            <a:ext cx="79401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latin typeface="Arial"/>
                <a:cs typeface="Arial"/>
              </a:rPr>
              <a:t>Division and Below Training Management Task Cross-Walk</a:t>
            </a:r>
            <a:endParaRPr lang="en-US" b="1" dirty="0">
              <a:latin typeface="Arial"/>
              <a:cs typeface="Arial"/>
            </a:endParaRPr>
          </a:p>
        </p:txBody>
      </p:sp>
      <p:pic>
        <p:nvPicPr>
          <p:cNvPr id="9" name="Picture 11" descr="Picture3.png"/>
          <p:cNvPicPr>
            <a:picLocks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" y="49616"/>
            <a:ext cx="387594" cy="377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2" name="TextBox 51"/>
          <p:cNvSpPr txBox="1"/>
          <p:nvPr/>
        </p:nvSpPr>
        <p:spPr>
          <a:xfrm>
            <a:off x="838200" y="504825"/>
            <a:ext cx="75438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u="sng" dirty="0" smtClean="0">
                <a:latin typeface="Arial" pitchFamily="34" charset="0"/>
                <a:cs typeface="Arial" pitchFamily="34" charset="0"/>
              </a:rPr>
              <a:t>Long Range Planning</a:t>
            </a:r>
            <a:endParaRPr lang="en-US" sz="1200" b="1" u="sng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838200" y="2918630"/>
            <a:ext cx="75438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u="sng" dirty="0" smtClean="0">
                <a:latin typeface="Arial" pitchFamily="34" charset="0"/>
                <a:cs typeface="Arial" pitchFamily="34" charset="0"/>
              </a:rPr>
              <a:t>Short Range Planning</a:t>
            </a:r>
            <a:endParaRPr lang="en-US" sz="1200" b="1" u="sng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685800" y="4723623"/>
            <a:ext cx="75438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u="sng" dirty="0" smtClean="0">
                <a:latin typeface="Arial" pitchFamily="34" charset="0"/>
                <a:cs typeface="Arial" pitchFamily="34" charset="0"/>
              </a:rPr>
              <a:t>MTB Cycle</a:t>
            </a:r>
            <a:endParaRPr lang="en-US" sz="1200" b="1" u="sng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55" name="Table 54"/>
          <p:cNvGraphicFramePr>
            <a:graphicFrameLocks noGrp="1"/>
          </p:cNvGraphicFramePr>
          <p:nvPr/>
        </p:nvGraphicFramePr>
        <p:xfrm>
          <a:off x="152425" y="781050"/>
          <a:ext cx="8839168" cy="2187498"/>
        </p:xfrm>
        <a:graphic>
          <a:graphicData uri="http://schemas.openxmlformats.org/drawingml/2006/table">
            <a:tbl>
              <a:tblPr/>
              <a:tblGrid>
                <a:gridCol w="167788"/>
                <a:gridCol w="186432"/>
                <a:gridCol w="167788"/>
                <a:gridCol w="167788"/>
                <a:gridCol w="167788"/>
                <a:gridCol w="188762"/>
                <a:gridCol w="195752"/>
                <a:gridCol w="167788"/>
                <a:gridCol w="167788"/>
                <a:gridCol w="167788"/>
                <a:gridCol w="167788"/>
                <a:gridCol w="167788"/>
                <a:gridCol w="167788"/>
                <a:gridCol w="167788"/>
                <a:gridCol w="167788"/>
                <a:gridCol w="167788"/>
                <a:gridCol w="167788"/>
                <a:gridCol w="167788"/>
                <a:gridCol w="167788"/>
                <a:gridCol w="167788"/>
                <a:gridCol w="167788"/>
                <a:gridCol w="167788"/>
                <a:gridCol w="167788"/>
                <a:gridCol w="167788"/>
                <a:gridCol w="167788"/>
                <a:gridCol w="167788"/>
                <a:gridCol w="167788"/>
                <a:gridCol w="167788"/>
                <a:gridCol w="167788"/>
                <a:gridCol w="167788"/>
                <a:gridCol w="167788"/>
                <a:gridCol w="167788"/>
                <a:gridCol w="167788"/>
                <a:gridCol w="214398"/>
                <a:gridCol w="167788"/>
                <a:gridCol w="167788"/>
                <a:gridCol w="167788"/>
                <a:gridCol w="167788"/>
                <a:gridCol w="167788"/>
                <a:gridCol w="167788"/>
                <a:gridCol w="167788"/>
                <a:gridCol w="167788"/>
                <a:gridCol w="167788"/>
                <a:gridCol w="167788"/>
                <a:gridCol w="167788"/>
                <a:gridCol w="167788"/>
                <a:gridCol w="167788"/>
                <a:gridCol w="167788"/>
                <a:gridCol w="167788"/>
                <a:gridCol w="167788"/>
                <a:gridCol w="167788"/>
                <a:gridCol w="167788"/>
              </a:tblGrid>
              <a:tr h="232014">
                <a:tc gridSpan="13"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1st Quarter</a:t>
                      </a:r>
                    </a:p>
                  </a:txBody>
                  <a:tcPr marL="4823" marR="4823" marT="482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13"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2nd Quarter</a:t>
                      </a:r>
                    </a:p>
                  </a:txBody>
                  <a:tcPr marL="4823" marR="4823" marT="482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13"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3rd Quarter</a:t>
                      </a:r>
                    </a:p>
                  </a:txBody>
                  <a:tcPr marL="4823" marR="4823" marT="482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13"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4th Quarter</a:t>
                      </a:r>
                    </a:p>
                  </a:txBody>
                  <a:tcPr marL="4823" marR="4823" marT="482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32014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</a:p>
                  </a:txBody>
                  <a:tcPr marL="4823" marR="4823" marT="482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</a:p>
                  </a:txBody>
                  <a:tcPr marL="4823" marR="4823" marT="482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3</a:t>
                      </a:r>
                    </a:p>
                  </a:txBody>
                  <a:tcPr marL="4823" marR="4823" marT="482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4</a:t>
                      </a:r>
                    </a:p>
                  </a:txBody>
                  <a:tcPr marL="4823" marR="4823" marT="482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5</a:t>
                      </a:r>
                    </a:p>
                  </a:txBody>
                  <a:tcPr marL="4823" marR="4823" marT="482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6</a:t>
                      </a:r>
                    </a:p>
                  </a:txBody>
                  <a:tcPr marL="4823" marR="4823" marT="482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7</a:t>
                      </a:r>
                    </a:p>
                  </a:txBody>
                  <a:tcPr marL="4823" marR="4823" marT="482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8</a:t>
                      </a:r>
                    </a:p>
                  </a:txBody>
                  <a:tcPr marL="4823" marR="4823" marT="482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9</a:t>
                      </a:r>
                    </a:p>
                  </a:txBody>
                  <a:tcPr marL="4823" marR="4823" marT="482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10</a:t>
                      </a:r>
                    </a:p>
                  </a:txBody>
                  <a:tcPr marL="4823" marR="4823" marT="482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11</a:t>
                      </a:r>
                    </a:p>
                  </a:txBody>
                  <a:tcPr marL="4823" marR="4823" marT="482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12</a:t>
                      </a:r>
                    </a:p>
                  </a:txBody>
                  <a:tcPr marL="4823" marR="4823" marT="482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13</a:t>
                      </a:r>
                    </a:p>
                  </a:txBody>
                  <a:tcPr marL="4823" marR="4823" marT="482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14</a:t>
                      </a:r>
                    </a:p>
                  </a:txBody>
                  <a:tcPr marL="4823" marR="4823" marT="482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15</a:t>
                      </a:r>
                    </a:p>
                  </a:txBody>
                  <a:tcPr marL="4823" marR="4823" marT="482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16</a:t>
                      </a:r>
                    </a:p>
                  </a:txBody>
                  <a:tcPr marL="4823" marR="4823" marT="482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17</a:t>
                      </a:r>
                    </a:p>
                  </a:txBody>
                  <a:tcPr marL="4823" marR="4823" marT="482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18</a:t>
                      </a:r>
                    </a:p>
                  </a:txBody>
                  <a:tcPr marL="4823" marR="4823" marT="482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19</a:t>
                      </a:r>
                    </a:p>
                  </a:txBody>
                  <a:tcPr marL="4823" marR="4823" marT="482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20</a:t>
                      </a:r>
                    </a:p>
                  </a:txBody>
                  <a:tcPr marL="4823" marR="4823" marT="482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21</a:t>
                      </a:r>
                    </a:p>
                  </a:txBody>
                  <a:tcPr marL="4823" marR="4823" marT="482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22</a:t>
                      </a:r>
                    </a:p>
                  </a:txBody>
                  <a:tcPr marL="4823" marR="4823" marT="482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23</a:t>
                      </a:r>
                    </a:p>
                  </a:txBody>
                  <a:tcPr marL="4823" marR="4823" marT="482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24</a:t>
                      </a:r>
                    </a:p>
                  </a:txBody>
                  <a:tcPr marL="4823" marR="4823" marT="482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25</a:t>
                      </a:r>
                    </a:p>
                  </a:txBody>
                  <a:tcPr marL="4823" marR="4823" marT="482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26</a:t>
                      </a:r>
                    </a:p>
                  </a:txBody>
                  <a:tcPr marL="4823" marR="4823" marT="482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27</a:t>
                      </a:r>
                    </a:p>
                  </a:txBody>
                  <a:tcPr marL="4823" marR="4823" marT="482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28</a:t>
                      </a:r>
                    </a:p>
                  </a:txBody>
                  <a:tcPr marL="4823" marR="4823" marT="482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29</a:t>
                      </a:r>
                    </a:p>
                  </a:txBody>
                  <a:tcPr marL="4823" marR="4823" marT="482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30</a:t>
                      </a:r>
                    </a:p>
                  </a:txBody>
                  <a:tcPr marL="4823" marR="4823" marT="482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31</a:t>
                      </a:r>
                    </a:p>
                  </a:txBody>
                  <a:tcPr marL="4823" marR="4823" marT="482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32</a:t>
                      </a:r>
                    </a:p>
                  </a:txBody>
                  <a:tcPr marL="4823" marR="4823" marT="482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33</a:t>
                      </a:r>
                    </a:p>
                  </a:txBody>
                  <a:tcPr marL="4823" marR="4823" marT="482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34</a:t>
                      </a:r>
                    </a:p>
                  </a:txBody>
                  <a:tcPr marL="4823" marR="4823" marT="482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35</a:t>
                      </a:r>
                    </a:p>
                  </a:txBody>
                  <a:tcPr marL="4823" marR="4823" marT="482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36</a:t>
                      </a:r>
                    </a:p>
                  </a:txBody>
                  <a:tcPr marL="4823" marR="4823" marT="482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37</a:t>
                      </a:r>
                    </a:p>
                  </a:txBody>
                  <a:tcPr marL="4823" marR="4823" marT="482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38</a:t>
                      </a:r>
                    </a:p>
                  </a:txBody>
                  <a:tcPr marL="4823" marR="4823" marT="482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39</a:t>
                      </a:r>
                    </a:p>
                  </a:txBody>
                  <a:tcPr marL="4823" marR="4823" marT="482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40</a:t>
                      </a:r>
                    </a:p>
                  </a:txBody>
                  <a:tcPr marL="4823" marR="4823" marT="482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41</a:t>
                      </a:r>
                    </a:p>
                  </a:txBody>
                  <a:tcPr marL="4823" marR="4823" marT="482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42</a:t>
                      </a:r>
                    </a:p>
                  </a:txBody>
                  <a:tcPr marL="4823" marR="4823" marT="482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43</a:t>
                      </a:r>
                    </a:p>
                  </a:txBody>
                  <a:tcPr marL="4823" marR="4823" marT="482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44</a:t>
                      </a:r>
                    </a:p>
                  </a:txBody>
                  <a:tcPr marL="4823" marR="4823" marT="482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45</a:t>
                      </a:r>
                    </a:p>
                  </a:txBody>
                  <a:tcPr marL="4823" marR="4823" marT="482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46</a:t>
                      </a:r>
                    </a:p>
                  </a:txBody>
                  <a:tcPr marL="4823" marR="4823" marT="482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47</a:t>
                      </a:r>
                    </a:p>
                  </a:txBody>
                  <a:tcPr marL="4823" marR="4823" marT="482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48</a:t>
                      </a:r>
                    </a:p>
                  </a:txBody>
                  <a:tcPr marL="4823" marR="4823" marT="482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49</a:t>
                      </a:r>
                    </a:p>
                  </a:txBody>
                  <a:tcPr marL="4823" marR="4823" marT="482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50</a:t>
                      </a:r>
                    </a:p>
                  </a:txBody>
                  <a:tcPr marL="4823" marR="4823" marT="482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51</a:t>
                      </a:r>
                    </a:p>
                  </a:txBody>
                  <a:tcPr marL="4823" marR="4823" marT="482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52</a:t>
                      </a:r>
                    </a:p>
                  </a:txBody>
                  <a:tcPr marL="4823" marR="4823" marT="482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232014">
                <a:tc gridSpan="5"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OCT</a:t>
                      </a:r>
                    </a:p>
                  </a:txBody>
                  <a:tcPr marL="4823" marR="4823" marT="482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NOV</a:t>
                      </a:r>
                    </a:p>
                  </a:txBody>
                  <a:tcPr marL="4823" marR="4823" marT="482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DEC</a:t>
                      </a:r>
                    </a:p>
                  </a:txBody>
                  <a:tcPr marL="4823" marR="4823" marT="482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JAN</a:t>
                      </a:r>
                    </a:p>
                  </a:txBody>
                  <a:tcPr marL="4823" marR="4823" marT="482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FEB</a:t>
                      </a:r>
                    </a:p>
                  </a:txBody>
                  <a:tcPr marL="4823" marR="4823" marT="482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MAR</a:t>
                      </a:r>
                    </a:p>
                  </a:txBody>
                  <a:tcPr marL="4823" marR="4823" marT="482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APR</a:t>
                      </a:r>
                    </a:p>
                  </a:txBody>
                  <a:tcPr marL="4823" marR="4823" marT="482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MAY</a:t>
                      </a:r>
                    </a:p>
                  </a:txBody>
                  <a:tcPr marL="4823" marR="4823" marT="482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JUN</a:t>
                      </a:r>
                    </a:p>
                  </a:txBody>
                  <a:tcPr marL="4823" marR="4823" marT="482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JUL</a:t>
                      </a:r>
                    </a:p>
                  </a:txBody>
                  <a:tcPr marL="4823" marR="4823" marT="482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AUG</a:t>
                      </a:r>
                    </a:p>
                  </a:txBody>
                  <a:tcPr marL="4823" marR="4823" marT="482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SEP</a:t>
                      </a:r>
                    </a:p>
                  </a:txBody>
                  <a:tcPr marL="4823" marR="4823" marT="482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451499">
                <a:tc gridSpan="5">
                  <a:txBody>
                    <a:bodyPr/>
                    <a:lstStyle/>
                    <a:p>
                      <a:pPr algn="ctr" fontAlgn="ctr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JAN Ammo Forecast</a:t>
                      </a:r>
                    </a:p>
                  </a:txBody>
                  <a:tcPr marL="4823" marR="4823" marT="48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FEB Ammo Forecast</a:t>
                      </a:r>
                    </a:p>
                  </a:txBody>
                  <a:tcPr marL="4823" marR="4823" marT="48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MAR Ammo Forecast</a:t>
                      </a:r>
                    </a:p>
                  </a:txBody>
                  <a:tcPr marL="4823" marR="4823" marT="48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algn="ctr" fontAlgn="ctr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APR Ammo Forecast</a:t>
                      </a:r>
                    </a:p>
                  </a:txBody>
                  <a:tcPr marL="4823" marR="4823" marT="48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MAY Ammo Forecast</a:t>
                      </a:r>
                    </a:p>
                  </a:txBody>
                  <a:tcPr marL="4823" marR="4823" marT="48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JUN Ammo Forecast</a:t>
                      </a:r>
                    </a:p>
                  </a:txBody>
                  <a:tcPr marL="4823" marR="4823" marT="48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JUL Ammo Forecast</a:t>
                      </a:r>
                    </a:p>
                  </a:txBody>
                  <a:tcPr marL="4823" marR="4823" marT="48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algn="ctr" fontAlgn="ctr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AUG Ammo Forecast</a:t>
                      </a:r>
                    </a:p>
                  </a:txBody>
                  <a:tcPr marL="4823" marR="4823" marT="48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SEP Ammo Forecast</a:t>
                      </a:r>
                    </a:p>
                  </a:txBody>
                  <a:tcPr marL="4823" marR="4823" marT="48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algn="ctr" fontAlgn="ctr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OCT Ammo Forecast</a:t>
                      </a:r>
                    </a:p>
                  </a:txBody>
                  <a:tcPr marL="4823" marR="4823" marT="48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NOV Ammo Forecast</a:t>
                      </a:r>
                    </a:p>
                  </a:txBody>
                  <a:tcPr marL="4823" marR="4823" marT="48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DEC Ammo Forecast</a:t>
                      </a:r>
                    </a:p>
                  </a:txBody>
                  <a:tcPr marL="4823" marR="4823" marT="48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487229"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2nd QTR MTB Cycle</a:t>
                      </a:r>
                    </a:p>
                  </a:txBody>
                  <a:tcPr marL="4823" marR="4823" marT="48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endParaRPr lang="en-US" sz="11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4823" marR="4823" marT="48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11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4823" marR="4823" marT="482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11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4823" marR="4823" marT="482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11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4823" marR="4823" marT="482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11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4823" marR="4823" marT="482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DIV 3rd QMG</a:t>
                      </a:r>
                    </a:p>
                  </a:txBody>
                  <a:tcPr marL="4823" marR="4823" marT="48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3rd QTR MTB Cycle</a:t>
                      </a:r>
                    </a:p>
                  </a:txBody>
                  <a:tcPr marL="4823" marR="4823" marT="48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endParaRPr lang="en-US" sz="11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4823" marR="4823" marT="48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11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4823" marR="4823" marT="482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11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4823" marR="4823" marT="482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11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4823" marR="4823" marT="482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11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4823" marR="4823" marT="482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DIV AMG/ 4th QMG</a:t>
                      </a:r>
                    </a:p>
                  </a:txBody>
                  <a:tcPr marL="4823" marR="4823" marT="48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4th QTR MTB Cycle</a:t>
                      </a:r>
                    </a:p>
                  </a:txBody>
                  <a:tcPr marL="4823" marR="4823" marT="48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endParaRPr lang="en-US" sz="11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4823" marR="4823" marT="48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11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4823" marR="4823" marT="482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11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4823" marR="4823" marT="482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11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4823" marR="4823" marT="482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11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4823" marR="4823" marT="482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DIV 1st QMG</a:t>
                      </a:r>
                    </a:p>
                  </a:txBody>
                  <a:tcPr marL="4823" marR="4823" marT="48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1st QTR MTB Cycle</a:t>
                      </a:r>
                    </a:p>
                  </a:txBody>
                  <a:tcPr marL="4823" marR="4823" marT="48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endParaRPr lang="en-US" sz="11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4823" marR="4823" marT="48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11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4823" marR="4823" marT="482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11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4823" marR="4823" marT="482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11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4823" marR="4823" marT="482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11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4823" marR="4823" marT="482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DIV 2nd QMG</a:t>
                      </a:r>
                    </a:p>
                  </a:txBody>
                  <a:tcPr marL="4823" marR="4823" marT="48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498830">
                <a:tc>
                  <a:txBody>
                    <a:bodyPr/>
                    <a:lstStyle/>
                    <a:p>
                      <a:pPr algn="l" fontAlgn="b"/>
                      <a:endParaRPr lang="en-US" sz="4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4823" marR="4823" marT="4823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4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4823" marR="4823" marT="4823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4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4823" marR="4823" marT="4823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4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4823" marR="4823" marT="4823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4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4823" marR="4823" marT="482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4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4823" marR="4823" marT="482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4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4823" marR="4823" marT="482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4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4823" marR="4823" marT="482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4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4823" marR="4823" marT="4823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4"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BDE 3rd QTR Planning Conference</a:t>
                      </a:r>
                    </a:p>
                  </a:txBody>
                  <a:tcPr marL="4823" marR="4823" marT="482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4823" marR="4823" marT="482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4823" marR="4823" marT="4823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4823" marR="4823" marT="4823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4823" marR="4823" marT="4823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4823" marR="4823" marT="482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4823" marR="4823" marT="482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4823" marR="4823" marT="482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4823" marR="4823" marT="482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4823" marR="4823" marT="4823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4"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BDE 4th QTR Planning Conference</a:t>
                      </a:r>
                    </a:p>
                  </a:txBody>
                  <a:tcPr marL="4823" marR="4823" marT="482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4823" marR="4823" marT="482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4823" marR="4823" marT="4823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4823" marR="4823" marT="4823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4823" marR="4823" marT="4823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4823" marR="4823" marT="482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4823" marR="4823" marT="482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4823" marR="4823" marT="482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4823" marR="4823" marT="482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4823" marR="4823" marT="4823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4"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BDE 1st QTR Planning Conference</a:t>
                      </a:r>
                    </a:p>
                  </a:txBody>
                  <a:tcPr marL="4823" marR="4823" marT="482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4823" marR="4823" marT="482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4823" marR="4823" marT="4823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4823" marR="4823" marT="4823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4823" marR="4823" marT="4823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4823" marR="4823" marT="482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4823" marR="4823" marT="482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4823" marR="4823" marT="482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4823" marR="4823" marT="482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4823" marR="4823" marT="4823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4"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BDE 2nd QTR Planning Conference</a:t>
                      </a:r>
                    </a:p>
                  </a:txBody>
                  <a:tcPr marL="4823" marR="4823" marT="482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56" name="Table 55"/>
          <p:cNvGraphicFramePr>
            <a:graphicFrameLocks noGrp="1"/>
          </p:cNvGraphicFramePr>
          <p:nvPr/>
        </p:nvGraphicFramePr>
        <p:xfrm>
          <a:off x="609604" y="4981575"/>
          <a:ext cx="8000996" cy="1828800"/>
        </p:xfrm>
        <a:graphic>
          <a:graphicData uri="http://schemas.openxmlformats.org/drawingml/2006/table">
            <a:tbl>
              <a:tblPr/>
              <a:tblGrid>
                <a:gridCol w="379093"/>
                <a:gridCol w="393132"/>
                <a:gridCol w="336970"/>
                <a:gridCol w="336970"/>
                <a:gridCol w="336970"/>
                <a:gridCol w="336970"/>
                <a:gridCol w="336970"/>
                <a:gridCol w="336970"/>
                <a:gridCol w="336970"/>
                <a:gridCol w="336970"/>
                <a:gridCol w="336970"/>
                <a:gridCol w="336970"/>
                <a:gridCol w="336970"/>
                <a:gridCol w="336970"/>
                <a:gridCol w="336970"/>
                <a:gridCol w="336970"/>
                <a:gridCol w="336970"/>
                <a:gridCol w="336970"/>
                <a:gridCol w="336970"/>
                <a:gridCol w="336970"/>
                <a:gridCol w="336970"/>
                <a:gridCol w="336970"/>
                <a:gridCol w="489371"/>
              </a:tblGrid>
              <a:tr h="253999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800" b="1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D-14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D-13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D-12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D-11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D-10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800" b="1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D-9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D-8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D-7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D-6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D-5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800" b="1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D-4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D-3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D-2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D-1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D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800" b="1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D+1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D+2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D+3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D+4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D+5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74801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MTB Guidance </a:t>
                      </a:r>
                    </a:p>
                  </a:txBody>
                  <a:tcPr marL="9525" marR="9525" marT="9525" marB="0" vert="vert27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METL Assessment/                          Quarterly Training Plan</a:t>
                      </a:r>
                    </a:p>
                  </a:txBody>
                  <a:tcPr marL="9525" marR="9525" marT="9525" marB="0" vert="vert27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Initial Slices Due</a:t>
                      </a:r>
                    </a:p>
                  </a:txBody>
                  <a:tcPr marL="9525" marR="9525" marT="9525" marB="0" vert="vert27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Comms Check</a:t>
                      </a:r>
                    </a:p>
                  </a:txBody>
                  <a:tcPr marL="9525" marR="9525" marT="9525" marB="0" vert="vert27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Pre-Brief CDR</a:t>
                      </a:r>
                    </a:p>
                  </a:txBody>
                  <a:tcPr marL="9525" marR="9525" marT="9525" marB="0" vert="vert27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Revised Slides Due</a:t>
                      </a:r>
                    </a:p>
                  </a:txBody>
                  <a:tcPr marL="9525" marR="9525" marT="9525" marB="0" vert="vert27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Revised Slide Approval</a:t>
                      </a:r>
                    </a:p>
                  </a:txBody>
                  <a:tcPr marL="9525" marR="9525" marT="9525" marB="0" vert="vert27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MTB Rehearsal</a:t>
                      </a:r>
                    </a:p>
                  </a:txBody>
                  <a:tcPr marL="9525" marR="9525" marT="9525" marB="0" vert="vert27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Final Slides Due / Final Comms Check</a:t>
                      </a:r>
                    </a:p>
                  </a:txBody>
                  <a:tcPr marL="9525" marR="9525" marT="9525" marB="0" vert="vert27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MTB</a:t>
                      </a:r>
                    </a:p>
                  </a:txBody>
                  <a:tcPr marL="9525" marR="9525" marT="9525" marB="0" vert="vert27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Revise Quarterly Training Plan</a:t>
                      </a:r>
                    </a:p>
                  </a:txBody>
                  <a:tcPr marL="9525" marR="9525" marT="9525" marB="0" vert="vert27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AAR Complete/                  Long-Term Resource </a:t>
                      </a: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Requests</a:t>
                      </a:r>
                    </a:p>
                  </a:txBody>
                  <a:tcPr marL="9525" marR="9525" marT="9525" marB="0" vert="vert27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57" name="Table 56"/>
          <p:cNvGraphicFramePr>
            <a:graphicFrameLocks noGrp="1"/>
          </p:cNvGraphicFramePr>
          <p:nvPr/>
        </p:nvGraphicFramePr>
        <p:xfrm>
          <a:off x="228599" y="3162300"/>
          <a:ext cx="8686796" cy="1569803"/>
        </p:xfrm>
        <a:graphic>
          <a:graphicData uri="http://schemas.openxmlformats.org/drawingml/2006/table">
            <a:tbl>
              <a:tblPr/>
              <a:tblGrid>
                <a:gridCol w="621791"/>
                <a:gridCol w="329184"/>
                <a:gridCol w="329184"/>
                <a:gridCol w="329184"/>
                <a:gridCol w="370332"/>
                <a:gridCol w="384047"/>
                <a:gridCol w="329184"/>
                <a:gridCol w="329184"/>
                <a:gridCol w="384047"/>
                <a:gridCol w="342899"/>
                <a:gridCol w="329184"/>
                <a:gridCol w="329184"/>
                <a:gridCol w="329184"/>
                <a:gridCol w="329184"/>
                <a:gridCol w="329184"/>
                <a:gridCol w="329184"/>
                <a:gridCol w="329184"/>
                <a:gridCol w="329184"/>
                <a:gridCol w="329184"/>
                <a:gridCol w="329184"/>
                <a:gridCol w="329184"/>
                <a:gridCol w="329184"/>
                <a:gridCol w="329184"/>
                <a:gridCol w="329184"/>
                <a:gridCol w="329184"/>
              </a:tblGrid>
              <a:tr h="299001"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6"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Company Locked In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CO Planning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BN Planning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BDE Planning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7"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DIV Planning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2799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-1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T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+1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+2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+3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+4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+5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+6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+7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+8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+9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+10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+11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+12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+13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+14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+15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+16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+17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+18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+19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+20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+21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+22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+23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97003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AAR/ </a:t>
                      </a:r>
                    </a:p>
                    <a:p>
                      <a:pPr algn="ctr" fontAlgn="ctr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Plan Re-Training</a:t>
                      </a:r>
                    </a:p>
                  </a:txBody>
                  <a:tcPr marL="9525" marR="9525" marT="9525" marB="0" vert="vert27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Event</a:t>
                      </a:r>
                    </a:p>
                  </a:txBody>
                  <a:tcPr marL="9525" marR="9525" marT="9525" marB="0" vert="vert27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1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581 NLT</a:t>
                      </a:r>
                    </a:p>
                  </a:txBody>
                  <a:tcPr marL="9525" marR="9525" marT="9525" marB="0" vert="vert27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1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1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CO OPORD/ Resources Complete</a:t>
                      </a:r>
                    </a:p>
                  </a:txBody>
                  <a:tcPr marL="9525" marR="9525" marT="9525" marB="0" vert="vert27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CO WARNO/ Request Resources</a:t>
                      </a:r>
                    </a:p>
                  </a:txBody>
                  <a:tcPr marL="9525" marR="9525" marT="9525" marB="0" vert="vert27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BN OPORD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BN WARNO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BDE OPORD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BDE WARNO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DIV OPORD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DIV WARNO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1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1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1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/>
          <p:cNvPicPr preferRelativeResize="0">
            <a:picLocks noChangeArrowheads="1"/>
          </p:cNvPicPr>
          <p:nvPr/>
        </p:nvPicPr>
        <p:blipFill>
          <a:blip r:embed="rId2" cstate="print"/>
          <a:srcRect t="7310" r="3500" b="4000"/>
          <a:stretch>
            <a:fillRect/>
          </a:stretch>
        </p:blipFill>
        <p:spPr bwMode="auto">
          <a:xfrm>
            <a:off x="95249" y="702728"/>
            <a:ext cx="8961120" cy="586359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9" name="Rectangle 8"/>
          <p:cNvSpPr/>
          <p:nvPr/>
        </p:nvSpPr>
        <p:spPr>
          <a:xfrm>
            <a:off x="2518409" y="3320199"/>
            <a:ext cx="4114800" cy="457199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Updated Weekly; Published Quarterly</a:t>
            </a:r>
            <a:endParaRPr lang="en-US" sz="14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0" y="522549"/>
            <a:ext cx="9144000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0" y="494788"/>
            <a:ext cx="9144000" cy="0"/>
          </a:xfrm>
          <a:prstGeom prst="line">
            <a:avLst/>
          </a:prstGeom>
          <a:ln w="25400" cmpd="thinThick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11" descr="Picture3.png"/>
          <p:cNvPicPr>
            <a:picLocks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699501" y="49616"/>
            <a:ext cx="387594" cy="377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Box 10"/>
          <p:cNvSpPr txBox="1"/>
          <p:nvPr/>
        </p:nvSpPr>
        <p:spPr>
          <a:xfrm>
            <a:off x="601926" y="53862"/>
            <a:ext cx="79401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latin typeface="Arial"/>
                <a:cs typeface="Arial"/>
              </a:rPr>
              <a:t>Framework Products (1 of 4): Long Range Training Calendar</a:t>
            </a:r>
            <a:endParaRPr lang="en-US" b="1" dirty="0">
              <a:latin typeface="Arial"/>
              <a:cs typeface="Arial"/>
            </a:endParaRPr>
          </a:p>
        </p:txBody>
      </p:sp>
      <p:pic>
        <p:nvPicPr>
          <p:cNvPr id="12" name="Picture 11" descr="Picture3.png"/>
          <p:cNvPicPr>
            <a:picLocks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200" y="49616"/>
            <a:ext cx="387594" cy="377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/>
          <p:cNvPicPr preferRelativeResize="0">
            <a:picLocks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746" y="609600"/>
            <a:ext cx="8961120" cy="6081950"/>
          </a:xfrm>
          <a:prstGeom prst="rect">
            <a:avLst/>
          </a:prstGeom>
          <a:ln w="254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10" name="Rectangle 9"/>
          <p:cNvSpPr/>
          <p:nvPr/>
        </p:nvSpPr>
        <p:spPr>
          <a:xfrm>
            <a:off x="2512906" y="3502971"/>
            <a:ext cx="4114800" cy="457199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Updated Weekly; Published Weekly</a:t>
            </a:r>
            <a:endParaRPr lang="en-US" sz="14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>
            <a:off x="0" y="522549"/>
            <a:ext cx="9144000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0" y="494788"/>
            <a:ext cx="9144000" cy="0"/>
          </a:xfrm>
          <a:prstGeom prst="line">
            <a:avLst/>
          </a:prstGeom>
          <a:ln w="25400" cmpd="thinThick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Picture 11" descr="Picture3.png"/>
          <p:cNvPicPr>
            <a:picLocks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699501" y="49616"/>
            <a:ext cx="387594" cy="377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TextBox 13"/>
          <p:cNvSpPr txBox="1"/>
          <p:nvPr/>
        </p:nvSpPr>
        <p:spPr>
          <a:xfrm>
            <a:off x="601926" y="53862"/>
            <a:ext cx="79401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latin typeface="Arial"/>
                <a:cs typeface="Arial"/>
              </a:rPr>
              <a:t>Framework Products (2 of 4): Near Term Training Calendar (T to T26)</a:t>
            </a:r>
            <a:endParaRPr lang="en-US" b="1" dirty="0">
              <a:latin typeface="Arial"/>
              <a:cs typeface="Arial"/>
            </a:endParaRPr>
          </a:p>
        </p:txBody>
      </p:sp>
      <p:pic>
        <p:nvPicPr>
          <p:cNvPr id="15" name="Picture 14" descr="Picture3.png"/>
          <p:cNvPicPr>
            <a:picLocks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200" y="49616"/>
            <a:ext cx="387594" cy="377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7010400" y="6339108"/>
            <a:ext cx="2133600" cy="365125"/>
          </a:xfrm>
          <a:prstGeom prst="rect">
            <a:avLst/>
          </a:prstGeom>
        </p:spPr>
        <p:txBody>
          <a:bodyPr/>
          <a:lstStyle/>
          <a:p>
            <a:fld id="{D6EFD056-F611-49A2-B8F1-9FC72592E286}" type="slidenum">
              <a:rPr lang="en-US" smtClean="0">
                <a:solidFill>
                  <a:prstClr val="black"/>
                </a:solidFill>
              </a:rPr>
              <a:pPr/>
              <a:t>8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603750" y="753533"/>
            <a:ext cx="4514850" cy="2771775"/>
          </a:xfrm>
          <a:prstGeom prst="rect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84670" y="761471"/>
          <a:ext cx="4480559" cy="592296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12079"/>
                <a:gridCol w="393473"/>
                <a:gridCol w="893751"/>
                <a:gridCol w="590328"/>
                <a:gridCol w="303426"/>
                <a:gridCol w="670313"/>
                <a:gridCol w="223438"/>
                <a:gridCol w="893751"/>
              </a:tblGrid>
              <a:tr h="157697">
                <a:tc gridSpan="8">
                  <a:txBody>
                    <a:bodyPr/>
                    <a:lstStyle/>
                    <a:p>
                      <a:pPr algn="ctr"/>
                      <a:r>
                        <a:rPr lang="en-US" sz="1000" dirty="0" smtClean="0">
                          <a:solidFill>
                            <a:schemeClr val="bg1"/>
                          </a:solidFill>
                          <a:latin typeface="Arial"/>
                          <a:cs typeface="Arial"/>
                        </a:rPr>
                        <a:t>SITUATION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43893">
                <a:tc gridSpan="8">
                  <a:txBody>
                    <a:bodyPr/>
                    <a:lstStyle/>
                    <a:p>
                      <a:pPr algn="ctr"/>
                      <a:r>
                        <a:rPr lang="en-US" sz="800" b="1" u="sng" baseline="0" dirty="0" smtClean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TASK ORGANIZATION (NO CHANGE, AS OF 27SEP 12)</a:t>
                      </a:r>
                      <a:endParaRPr lang="en-US" sz="800" b="1" u="sng" dirty="0">
                        <a:solidFill>
                          <a:schemeClr val="tx1"/>
                        </a:solidFill>
                        <a:latin typeface="Arial"/>
                        <a:cs typeface="Arial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sz="1000" b="1" dirty="0">
                        <a:solidFill>
                          <a:schemeClr val="tx1"/>
                        </a:solidFill>
                        <a:latin typeface="Arial"/>
                        <a:cs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sz="1000" b="1" dirty="0">
                        <a:solidFill>
                          <a:schemeClr val="tx1"/>
                        </a:solidFill>
                        <a:latin typeface="Arial"/>
                        <a:cs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sz="1000" b="1" dirty="0">
                        <a:solidFill>
                          <a:schemeClr val="tx1"/>
                        </a:solidFill>
                        <a:latin typeface="Arial"/>
                        <a:cs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143893">
                <a:tc gridSpan="8">
                  <a:txBody>
                    <a:bodyPr/>
                    <a:lstStyle/>
                    <a:p>
                      <a:pPr algn="ctr"/>
                      <a:r>
                        <a:rPr lang="en-US" sz="800" b="1" u="sng" dirty="0" smtClean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CURRENT</a:t>
                      </a:r>
                      <a:r>
                        <a:rPr lang="en-US" sz="800" b="1" u="sng" baseline="0" dirty="0" smtClean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 OPERATING ENVIRONMENT (INCLUDES WEATHER, THREAT UPDATES)</a:t>
                      </a:r>
                      <a:endParaRPr lang="en-US" sz="800" b="1" u="sng" dirty="0">
                        <a:solidFill>
                          <a:schemeClr val="tx1"/>
                        </a:solidFill>
                        <a:latin typeface="Arial"/>
                        <a:cs typeface="Arial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52316">
                <a:tc gridSpan="2">
                  <a:txBody>
                    <a:bodyPr/>
                    <a:lstStyle/>
                    <a:p>
                      <a:pPr algn="ctr"/>
                      <a:r>
                        <a:rPr lang="en-US" sz="800" b="1" dirty="0" smtClean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29</a:t>
                      </a:r>
                      <a:r>
                        <a:rPr lang="en-US" sz="800" b="1" baseline="0" dirty="0" smtClean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 SEP</a:t>
                      </a:r>
                    </a:p>
                    <a:p>
                      <a:pPr algn="ctr"/>
                      <a:r>
                        <a:rPr lang="en-US" sz="800" b="1" baseline="0" dirty="0" smtClean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84 F/ 59 F</a:t>
                      </a:r>
                      <a:endParaRPr lang="en-US" sz="800" b="1" dirty="0" smtClean="0">
                        <a:solidFill>
                          <a:schemeClr val="tx1"/>
                        </a:solidFill>
                        <a:latin typeface="Arial"/>
                        <a:cs typeface="Arial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1" baseline="0" dirty="0" smtClean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30 SEP</a:t>
                      </a:r>
                    </a:p>
                    <a:p>
                      <a:pPr algn="ctr"/>
                      <a:r>
                        <a:rPr lang="en-US" sz="800" b="1" baseline="0" dirty="0" smtClean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85 F/ 59 F</a:t>
                      </a:r>
                      <a:endParaRPr lang="en-US" sz="800" b="1" dirty="0" smtClean="0">
                        <a:solidFill>
                          <a:schemeClr val="tx1"/>
                        </a:solidFill>
                        <a:latin typeface="Arial"/>
                        <a:cs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800" b="1" dirty="0" smtClean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1 OCT</a:t>
                      </a:r>
                    </a:p>
                    <a:p>
                      <a:pPr algn="ctr"/>
                      <a:r>
                        <a:rPr lang="en-US" sz="800" b="1" dirty="0" smtClean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85 F/ 57 F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800" b="1" dirty="0" smtClean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2 OCT</a:t>
                      </a:r>
                    </a:p>
                    <a:p>
                      <a:pPr algn="ctr"/>
                      <a:r>
                        <a:rPr lang="en-US" sz="800" b="1" dirty="0" smtClean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84 F/ 58 F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1" dirty="0" smtClean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3 OCT</a:t>
                      </a:r>
                    </a:p>
                    <a:p>
                      <a:pPr algn="ctr"/>
                      <a:r>
                        <a:rPr lang="en-US" sz="800" b="1" dirty="0" smtClean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89 F/ 59 F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91439">
                <a:tc gridSpan="8">
                  <a:txBody>
                    <a:bodyPr/>
                    <a:lstStyle/>
                    <a:p>
                      <a:pPr algn="ctr"/>
                      <a:r>
                        <a:rPr lang="en-US" sz="800" b="1" u="sng" dirty="0" smtClean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OPEN</a:t>
                      </a:r>
                      <a:r>
                        <a:rPr lang="en-US" sz="800" b="1" u="sng" baseline="0" dirty="0" smtClean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 SOURCE INTELLIGENCE HEADLINES</a:t>
                      </a:r>
                    </a:p>
                    <a:p>
                      <a:pPr algn="l"/>
                      <a:r>
                        <a:rPr lang="en-US" sz="800" b="1" baseline="0" dirty="0" smtClean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  Iraq Militants Attack </a:t>
                      </a:r>
                      <a:r>
                        <a:rPr lang="en-US" sz="800" b="1" baseline="0" dirty="0" err="1" smtClean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Tikrit</a:t>
                      </a:r>
                      <a:r>
                        <a:rPr lang="en-US" sz="800" b="1" baseline="0" dirty="0" smtClean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 Prison, Freeing 90 Inmates (BBC News)</a:t>
                      </a:r>
                    </a:p>
                    <a:p>
                      <a:pPr algn="l"/>
                      <a:endParaRPr lang="en-US" sz="800" b="1" baseline="0" dirty="0" smtClean="0">
                        <a:solidFill>
                          <a:schemeClr val="tx1"/>
                        </a:solidFill>
                        <a:latin typeface="Arial"/>
                        <a:cs typeface="Arial"/>
                      </a:endParaRPr>
                    </a:p>
                    <a:p>
                      <a:pPr algn="l"/>
                      <a:r>
                        <a:rPr lang="en-US" sz="800" b="1" baseline="0" dirty="0" smtClean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  8 El Paso, Las Cruces-area Residents Arrested in Drug Case (Local News)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sz="1000" b="1" dirty="0">
                        <a:solidFill>
                          <a:schemeClr val="tx1"/>
                        </a:solidFill>
                        <a:latin typeface="Arial"/>
                        <a:cs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sz="1000" b="0" dirty="0">
                        <a:solidFill>
                          <a:schemeClr val="tx1"/>
                        </a:solidFill>
                        <a:latin typeface="Arial"/>
                        <a:cs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sz="1000" b="0" dirty="0">
                        <a:solidFill>
                          <a:schemeClr val="tx1"/>
                        </a:solidFill>
                        <a:latin typeface="Arial"/>
                        <a:cs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52316">
                <a:tc gridSpan="8">
                  <a:txBody>
                    <a:bodyPr/>
                    <a:lstStyle/>
                    <a:p>
                      <a:pPr algn="ctr"/>
                      <a:r>
                        <a:rPr lang="en-US" sz="800" b="1" u="sng" dirty="0" smtClean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FRAGOS RECEIVED (HIGHER HEADQUARTERS,</a:t>
                      </a:r>
                      <a:r>
                        <a:rPr lang="en-US" sz="800" b="1" u="sng" baseline="0" dirty="0" smtClean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 LAST 72 HOURS)</a:t>
                      </a:r>
                    </a:p>
                    <a:p>
                      <a:pPr algn="l"/>
                      <a:r>
                        <a:rPr lang="en-US" sz="800" b="1" u="none" baseline="0" dirty="0" smtClean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  - None</a:t>
                      </a:r>
                      <a:endParaRPr lang="en-US" sz="800" b="1" u="sng" baseline="0" dirty="0" smtClean="0">
                        <a:solidFill>
                          <a:schemeClr val="tx1"/>
                        </a:solidFill>
                        <a:latin typeface="Arial"/>
                        <a:cs typeface="Arial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sz="1000" b="1" dirty="0">
                        <a:solidFill>
                          <a:schemeClr val="tx1"/>
                        </a:solidFill>
                        <a:latin typeface="Arial"/>
                        <a:cs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sz="1000" b="0" dirty="0">
                        <a:solidFill>
                          <a:schemeClr val="tx1"/>
                        </a:solidFill>
                        <a:latin typeface="Arial"/>
                        <a:cs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sz="1000" b="0" dirty="0">
                        <a:solidFill>
                          <a:schemeClr val="tx1"/>
                        </a:solidFill>
                        <a:latin typeface="Arial"/>
                        <a:cs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57697">
                <a:tc gridSpan="8"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1" dirty="0" smtClean="0">
                          <a:solidFill>
                            <a:schemeClr val="bg1"/>
                          </a:solidFill>
                          <a:latin typeface="Arial"/>
                          <a:cs typeface="Arial"/>
                        </a:rPr>
                        <a:t>1</a:t>
                      </a:r>
                      <a:r>
                        <a:rPr lang="en-US" sz="1000" b="1" baseline="30000" dirty="0" smtClean="0">
                          <a:solidFill>
                            <a:schemeClr val="bg1"/>
                          </a:solidFill>
                          <a:latin typeface="Arial"/>
                          <a:cs typeface="Arial"/>
                        </a:rPr>
                        <a:t>st</a:t>
                      </a:r>
                      <a:r>
                        <a:rPr lang="en-US" sz="1000" b="1" baseline="0" dirty="0" smtClean="0">
                          <a:solidFill>
                            <a:schemeClr val="bg1"/>
                          </a:solidFill>
                          <a:latin typeface="Arial"/>
                          <a:cs typeface="Arial"/>
                        </a:rPr>
                        <a:t> ARMORED DIVISION MISSION</a:t>
                      </a:r>
                      <a:endParaRPr lang="en-US" sz="1000" b="1" dirty="0">
                        <a:solidFill>
                          <a:schemeClr val="bg1"/>
                        </a:solidFill>
                        <a:latin typeface="Arial"/>
                        <a:cs typeface="Arial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sz="1000" b="1" dirty="0">
                        <a:solidFill>
                          <a:schemeClr val="tx1"/>
                        </a:solidFill>
                        <a:latin typeface="Arial"/>
                        <a:cs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sz="1000" b="0" dirty="0">
                        <a:solidFill>
                          <a:schemeClr val="tx1"/>
                        </a:solidFill>
                        <a:latin typeface="Arial"/>
                        <a:cs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sz="1000" b="0" dirty="0">
                        <a:solidFill>
                          <a:schemeClr val="tx1"/>
                        </a:solidFill>
                        <a:latin typeface="Arial"/>
                        <a:cs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52316">
                <a:tc gridSpan="8">
                  <a:txBody>
                    <a:bodyPr/>
                    <a:lstStyle/>
                    <a:p>
                      <a:pPr algn="l"/>
                      <a:r>
                        <a:rPr lang="en-US" sz="800" b="1" dirty="0" smtClean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 1</a:t>
                      </a:r>
                      <a:r>
                        <a:rPr lang="en-US" sz="800" b="1" baseline="30000" dirty="0" smtClean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st</a:t>
                      </a:r>
                      <a:r>
                        <a:rPr lang="en-US" sz="800" b="1" baseline="0" dirty="0" smtClean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 ARMORED DIVISION REMAINS PREPARED TO DEPLOY, AS DIRECTED, AS CENTCOM’S DESIGNATED CONTINGENCY EXPEDITIONARY FORCE</a:t>
                      </a:r>
                      <a:endParaRPr lang="en-US" sz="800" b="1" dirty="0">
                        <a:solidFill>
                          <a:schemeClr val="tx1"/>
                        </a:solidFill>
                        <a:latin typeface="Arial"/>
                        <a:cs typeface="Arial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sz="1000" b="1" dirty="0">
                        <a:solidFill>
                          <a:schemeClr val="tx1"/>
                        </a:solidFill>
                        <a:latin typeface="Arial"/>
                        <a:cs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sz="1000" b="0">
                        <a:solidFill>
                          <a:schemeClr val="tx1"/>
                        </a:solidFill>
                        <a:latin typeface="Arial"/>
                        <a:cs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sz="1000" b="0" dirty="0">
                        <a:solidFill>
                          <a:schemeClr val="tx1"/>
                        </a:solidFill>
                        <a:latin typeface="Arial"/>
                        <a:cs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57697">
                <a:tc gridSpan="8">
                  <a:txBody>
                    <a:bodyPr/>
                    <a:lstStyle/>
                    <a:p>
                      <a:pPr algn="ctr"/>
                      <a:r>
                        <a:rPr lang="en-US" sz="1000" b="1" dirty="0" smtClean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EXECUTION</a:t>
                      </a:r>
                      <a:endParaRPr lang="en-US" sz="1000" b="1" dirty="0">
                        <a:solidFill>
                          <a:srgbClr val="FFFFFF"/>
                        </a:solidFill>
                        <a:latin typeface="Arial"/>
                        <a:cs typeface="Arial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871588">
                <a:tc gridSpan="8">
                  <a:txBody>
                    <a:bodyPr/>
                    <a:lstStyle/>
                    <a:p>
                      <a:pPr algn="ctr"/>
                      <a:r>
                        <a:rPr lang="en-US" sz="800" b="1" u="sng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ORDERS ISSUED (LAST 24 HOURS)</a:t>
                      </a:r>
                      <a:endParaRPr lang="en-US" sz="800" b="1" u="sng" baseline="0" dirty="0" smtClean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  <a:p>
                      <a:r>
                        <a:rPr lang="en-US" sz="800" kern="1200" baseline="0" dirty="0" smtClean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</a:p>
                    <a:p>
                      <a:r>
                        <a:rPr lang="en-US" sz="800" b="1" u="none" kern="1200" baseline="0" dirty="0" smtClean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OPORD 12-09-48 Office of the Assistance Secretary of the Army (Financial Management and Comptroller) (OASA(FM&amp;C) Audit</a:t>
                      </a:r>
                      <a:r>
                        <a:rPr lang="en-US" sz="800" b="1" u="none" kern="1200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         </a:t>
                      </a:r>
                      <a:endParaRPr lang="en-US" sz="800" b="1" u="none" baseline="0" dirty="0" smtClean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45721" marB="0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34473">
                <a:tc gridSpan="8">
                  <a:txBody>
                    <a:bodyPr/>
                    <a:lstStyle/>
                    <a:p>
                      <a:pPr algn="ctr"/>
                      <a:r>
                        <a:rPr lang="en-US" sz="800" b="1" u="sng" dirty="0" smtClean="0">
                          <a:solidFill>
                            <a:srgbClr val="000000"/>
                          </a:solidFill>
                          <a:latin typeface="Arial"/>
                          <a:cs typeface="Arial"/>
                        </a:rPr>
                        <a:t>TRAINING</a:t>
                      </a:r>
                      <a:r>
                        <a:rPr lang="en-US" sz="800" b="1" u="sng" baseline="0" dirty="0" smtClean="0">
                          <a:solidFill>
                            <a:srgbClr val="000000"/>
                          </a:solidFill>
                          <a:latin typeface="Arial"/>
                          <a:cs typeface="Arial"/>
                        </a:rPr>
                        <a:t> HIGHLIGHTS (NEXT 72 HOURS)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34473">
                <a:tc>
                  <a:txBody>
                    <a:bodyPr/>
                    <a:lstStyle/>
                    <a:p>
                      <a:pPr algn="l"/>
                      <a:endParaRPr lang="en-US" sz="800" b="1" u="none" baseline="0" dirty="0" smtClean="0">
                        <a:solidFill>
                          <a:srgbClr val="000000"/>
                        </a:solidFill>
                        <a:latin typeface="Arial"/>
                        <a:cs typeface="Arial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US" sz="800" b="1" u="none" dirty="0" smtClean="0">
                          <a:latin typeface="Arial"/>
                          <a:cs typeface="Arial"/>
                        </a:rPr>
                        <a:t>HIGHLIGHTED TRAINING</a:t>
                      </a:r>
                      <a:endParaRPr lang="en-US" sz="800" b="1" u="none" dirty="0">
                        <a:latin typeface="Arial"/>
                        <a:cs typeface="Arial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800" b="1" u="none" baseline="0" dirty="0" smtClean="0">
                          <a:solidFill>
                            <a:srgbClr val="000000"/>
                          </a:solidFill>
                          <a:latin typeface="Arial"/>
                          <a:cs typeface="Arial"/>
                        </a:rPr>
                        <a:t>DATE(S)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800" b="1" u="none" baseline="0" dirty="0" smtClean="0">
                          <a:solidFill>
                            <a:srgbClr val="000000"/>
                          </a:solidFill>
                          <a:latin typeface="Arial"/>
                          <a:cs typeface="Arial"/>
                        </a:rPr>
                        <a:t>LOCATION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34473">
                <a:tc>
                  <a:txBody>
                    <a:bodyPr/>
                    <a:lstStyle/>
                    <a:p>
                      <a:pPr algn="ctr"/>
                      <a:r>
                        <a:rPr lang="en-US" sz="800" b="1" u="none" baseline="0" dirty="0" smtClean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HHBN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US" sz="800" b="1" u="none" dirty="0" smtClean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 CJTF Training</a:t>
                      </a:r>
                      <a:endParaRPr lang="en-US" sz="800" b="1" u="none" dirty="0">
                        <a:solidFill>
                          <a:schemeClr val="tx1"/>
                        </a:solidFill>
                        <a:latin typeface="Arial"/>
                        <a:cs typeface="Arial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800" b="1" u="none" baseline="0" dirty="0" smtClean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27-28 SEP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800" b="1" u="none" baseline="0" dirty="0" smtClean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SIM Center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39758">
                <a:tc>
                  <a:txBody>
                    <a:bodyPr/>
                    <a:lstStyle/>
                    <a:p>
                      <a:pPr algn="ctr"/>
                      <a:r>
                        <a:rPr lang="en-US" sz="800" b="1" u="none" baseline="0" dirty="0" smtClean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1/1 AD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US" sz="800" b="1" u="none" dirty="0" smtClean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PDSS</a:t>
                      </a:r>
                      <a:endParaRPr lang="en-US" sz="800" b="1" u="none" dirty="0">
                        <a:solidFill>
                          <a:schemeClr val="tx1"/>
                        </a:solidFill>
                        <a:latin typeface="Arial"/>
                        <a:cs typeface="Arial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800" b="1" u="none" baseline="0" dirty="0" smtClean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01-02 OCT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endParaRPr lang="en-US" sz="800" b="1" u="none" baseline="0" dirty="0" smtClean="0">
                        <a:solidFill>
                          <a:schemeClr val="tx1"/>
                        </a:solidFill>
                        <a:latin typeface="Arial"/>
                        <a:cs typeface="Arial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34473">
                <a:tc>
                  <a:txBody>
                    <a:bodyPr/>
                    <a:lstStyle/>
                    <a:p>
                      <a:pPr algn="ctr"/>
                      <a:r>
                        <a:rPr lang="en-US" sz="800" b="1" u="none" baseline="0" dirty="0" smtClean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2/1 AD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US" sz="800" b="1" u="none" dirty="0" smtClean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NIE 13.1</a:t>
                      </a:r>
                      <a:endParaRPr lang="en-US" sz="800" b="1" u="none" dirty="0">
                        <a:solidFill>
                          <a:schemeClr val="tx1"/>
                        </a:solidFill>
                        <a:latin typeface="Arial"/>
                        <a:cs typeface="Arial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800" b="1" u="none" baseline="0" dirty="0" smtClean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01-02 OCT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800" b="1" u="none" baseline="0" dirty="0" smtClean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Building 20500 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03326">
                <a:tc>
                  <a:txBody>
                    <a:bodyPr/>
                    <a:lstStyle/>
                    <a:p>
                      <a:pPr algn="ctr"/>
                      <a:r>
                        <a:rPr lang="en-US" sz="800" b="1" u="none" baseline="0" dirty="0" smtClean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3/1 AD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US" sz="800" b="1" u="none" baseline="0" dirty="0" smtClean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Umbrella Week</a:t>
                      </a:r>
                      <a:endParaRPr lang="en-US" sz="800" b="1" u="none" dirty="0">
                        <a:solidFill>
                          <a:schemeClr val="tx1"/>
                        </a:solidFill>
                        <a:latin typeface="Arial"/>
                        <a:cs typeface="Arial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800" b="1" u="none" baseline="0" dirty="0" smtClean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01-02 OCT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800" b="1" u="none" baseline="0" dirty="0" smtClean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3/1 AD BDE HQs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62257">
                <a:tc>
                  <a:txBody>
                    <a:bodyPr/>
                    <a:lstStyle/>
                    <a:p>
                      <a:pPr algn="ctr"/>
                      <a:r>
                        <a:rPr lang="en-US" sz="800" b="1" u="none" baseline="0" dirty="0" smtClean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4/1 AD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US" sz="800" b="1" u="none" dirty="0" smtClean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Senior Leader Stress Shoot</a:t>
                      </a:r>
                      <a:endParaRPr lang="en-US" sz="800" b="1" u="none" dirty="0">
                        <a:solidFill>
                          <a:schemeClr val="tx1"/>
                        </a:solidFill>
                        <a:latin typeface="Arial"/>
                        <a:cs typeface="Arial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800" b="1" u="none" baseline="0" dirty="0" smtClean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01-02 OCT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800" b="1" u="none" baseline="0" dirty="0" smtClean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RNG 5&amp;6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34473">
                <a:tc>
                  <a:txBody>
                    <a:bodyPr/>
                    <a:lstStyle/>
                    <a:p>
                      <a:pPr algn="ctr"/>
                      <a:r>
                        <a:rPr lang="en-US" sz="800" b="1" u="none" baseline="0" dirty="0" smtClean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1</a:t>
                      </a:r>
                      <a:r>
                        <a:rPr lang="en-US" sz="800" b="1" u="none" baseline="30000" dirty="0" smtClean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st</a:t>
                      </a:r>
                      <a:r>
                        <a:rPr lang="en-US" sz="800" b="1" u="none" baseline="0" dirty="0" smtClean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 CAB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US" sz="800" b="1" u="none" dirty="0" smtClean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Gunnery</a:t>
                      </a:r>
                      <a:endParaRPr lang="en-US" sz="800" b="1" u="none" dirty="0">
                        <a:solidFill>
                          <a:schemeClr val="tx1"/>
                        </a:solidFill>
                        <a:latin typeface="Arial"/>
                        <a:cs typeface="Arial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800" b="1" u="none" baseline="0" dirty="0" smtClean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01-02 OCT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800" b="1" u="none" baseline="0" dirty="0" smtClean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Ranges 50, 39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00462">
                <a:tc>
                  <a:txBody>
                    <a:bodyPr/>
                    <a:lstStyle/>
                    <a:p>
                      <a:pPr algn="ctr"/>
                      <a:r>
                        <a:rPr lang="en-US" sz="800" b="1" u="none" baseline="0" dirty="0" smtClean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212</a:t>
                      </a:r>
                      <a:r>
                        <a:rPr lang="en-US" sz="800" b="1" u="none" baseline="30000" dirty="0" smtClean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th</a:t>
                      </a:r>
                      <a:r>
                        <a:rPr lang="en-US" sz="800" b="1" u="none" baseline="0" dirty="0" smtClean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 FIB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US" sz="800" b="1" u="none" dirty="0" smtClean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Red Cycle Tasking/State of CMD</a:t>
                      </a:r>
                      <a:r>
                        <a:rPr lang="en-US" sz="800" b="1" u="none" baseline="0" dirty="0" smtClean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 Brief</a:t>
                      </a:r>
                      <a:endParaRPr lang="en-US" sz="800" b="1" u="none" dirty="0">
                        <a:solidFill>
                          <a:schemeClr val="tx1"/>
                        </a:solidFill>
                        <a:latin typeface="Arial"/>
                        <a:cs typeface="Arial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800" b="1" u="none" baseline="0" dirty="0" smtClean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01-02 OCT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800" b="1" u="none" baseline="0" dirty="0" smtClean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212</a:t>
                      </a:r>
                      <a:r>
                        <a:rPr lang="en-US" sz="800" b="1" u="none" baseline="30000" dirty="0" smtClean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th</a:t>
                      </a:r>
                      <a:r>
                        <a:rPr lang="en-US" sz="800" b="1" u="none" baseline="0" dirty="0" smtClean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 FiB Footprint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34473">
                <a:tc>
                  <a:txBody>
                    <a:bodyPr/>
                    <a:lstStyle/>
                    <a:p>
                      <a:pPr algn="ctr"/>
                      <a:r>
                        <a:rPr lang="en-US" sz="800" b="1" u="none" baseline="0" dirty="0" smtClean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15</a:t>
                      </a:r>
                      <a:r>
                        <a:rPr lang="en-US" sz="800" b="1" u="none" baseline="30000" dirty="0" smtClean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th</a:t>
                      </a:r>
                      <a:r>
                        <a:rPr lang="en-US" sz="800" b="1" u="none" baseline="0" dirty="0" smtClean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 SB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US" sz="800" b="1" u="none" dirty="0" smtClean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Convoy</a:t>
                      </a:r>
                      <a:r>
                        <a:rPr lang="en-US" sz="800" b="1" u="none" baseline="0" dirty="0" smtClean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 Training</a:t>
                      </a:r>
                      <a:endParaRPr lang="en-US" sz="800" b="1" u="none" dirty="0">
                        <a:solidFill>
                          <a:schemeClr val="tx1"/>
                        </a:solidFill>
                        <a:latin typeface="Arial"/>
                        <a:cs typeface="Arial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800" b="1" u="none" baseline="0" dirty="0" smtClean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01-02 OCT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800" b="1" u="none" baseline="0" dirty="0" smtClean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Range 37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547771">
                <a:tc gridSpan="8">
                  <a:txBody>
                    <a:bodyPr/>
                    <a:lstStyle/>
                    <a:p>
                      <a:pPr algn="ctr"/>
                      <a:r>
                        <a:rPr lang="en-US" sz="800" b="1" u="sng" baseline="0" dirty="0" smtClean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DIVISION STAFF HIGHLIGHTS (NEXT 72 HOURS)</a:t>
                      </a:r>
                    </a:p>
                    <a:p>
                      <a:pPr algn="l"/>
                      <a:r>
                        <a:rPr lang="en-US" sz="800" b="1" u="none" baseline="0" dirty="0" smtClean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   Chief Of Staff Update-</a:t>
                      </a:r>
                      <a:r>
                        <a:rPr lang="en-US" sz="800" b="1" u="none" baseline="0" dirty="0" err="1" smtClean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FuOPS</a:t>
                      </a:r>
                      <a:r>
                        <a:rPr lang="en-US" sz="800" b="1" u="none" baseline="0" dirty="0" smtClean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:  0830-0900 01 OCT DHQ-3049</a:t>
                      </a:r>
                    </a:p>
                    <a:p>
                      <a:pPr algn="l"/>
                      <a:r>
                        <a:rPr lang="en-US" sz="800" b="1" u="none" baseline="0" dirty="0" smtClean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   Decision Brief:  Deployment Validation </a:t>
                      </a:r>
                      <a:r>
                        <a:rPr lang="en-US" sz="800" b="1" u="none" baseline="0" smtClean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Report Layout-1100-1130 01 OCT, </a:t>
                      </a:r>
                      <a:r>
                        <a:rPr lang="en-US" sz="800" b="1" u="none" baseline="0" dirty="0" smtClean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COS Office</a:t>
                      </a:r>
                    </a:p>
                  </a:txBody>
                  <a:tcPr marL="0" marR="0" marT="45721" marB="0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800" b="1" u="none" dirty="0">
                        <a:latin typeface="Arial"/>
                        <a:cs typeface="Arial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sz="800" b="1" u="none" baseline="0" dirty="0" smtClean="0">
                        <a:solidFill>
                          <a:srgbClr val="000000"/>
                        </a:solidFill>
                        <a:latin typeface="Arial"/>
                        <a:cs typeface="Arial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sz="800" b="1" u="none" baseline="0" dirty="0" smtClean="0">
                        <a:solidFill>
                          <a:srgbClr val="000000"/>
                        </a:solidFill>
                        <a:latin typeface="Arial"/>
                        <a:cs typeface="Arial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781700">
                <a:tc gridSpan="8">
                  <a:txBody>
                    <a:bodyPr/>
                    <a:lstStyle/>
                    <a:p>
                      <a:pPr algn="ctr"/>
                      <a:r>
                        <a:rPr lang="en-US" sz="800" b="1" u="sng" baseline="0" dirty="0" smtClean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VISITORS (NEXT 72 HOURS)</a:t>
                      </a:r>
                    </a:p>
                    <a:p>
                      <a:pPr algn="ctr"/>
                      <a:endParaRPr lang="en-US" sz="800" b="1" u="sng" baseline="0" dirty="0" smtClean="0">
                        <a:solidFill>
                          <a:schemeClr val="tx1"/>
                        </a:solidFill>
                        <a:latin typeface="Arial"/>
                        <a:cs typeface="Arial"/>
                      </a:endParaRPr>
                    </a:p>
                    <a:p>
                      <a:pPr algn="l"/>
                      <a:r>
                        <a:rPr lang="en-US" sz="800" b="1" u="none" baseline="0" dirty="0" smtClean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  27SEP – 5OCT: BG Phillip Churn, CG for 333</a:t>
                      </a:r>
                      <a:r>
                        <a:rPr lang="en-US" sz="800" b="1" u="none" baseline="30000" dirty="0" smtClean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rd</a:t>
                      </a:r>
                      <a:r>
                        <a:rPr lang="en-US" sz="800" b="1" u="none" baseline="0" dirty="0" smtClean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 MP BDE</a:t>
                      </a:r>
                    </a:p>
                    <a:p>
                      <a:pPr algn="l"/>
                      <a:r>
                        <a:rPr lang="en-US" sz="800" b="1" u="none" baseline="0" dirty="0" smtClean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  27SEP – 29SEP: SMA Mario </a:t>
                      </a:r>
                      <a:r>
                        <a:rPr lang="en-US" sz="800" b="1" u="none" baseline="0" dirty="0" err="1" smtClean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Bagaric</a:t>
                      </a:r>
                      <a:r>
                        <a:rPr lang="en-US" sz="800" b="1" u="none" baseline="0" dirty="0" smtClean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, Sergeant Major of the Army from Bosnia-Herzegovina</a:t>
                      </a:r>
                    </a:p>
                    <a:p>
                      <a:pPr algn="l"/>
                      <a:r>
                        <a:rPr lang="en-US" sz="800" b="1" u="none" baseline="0" dirty="0" smtClean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  27SEP – 29SEP: MG </a:t>
                      </a:r>
                      <a:r>
                        <a:rPr lang="en-US" sz="800" b="1" u="none" baseline="0" dirty="0" err="1" smtClean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Lawarren</a:t>
                      </a:r>
                      <a:r>
                        <a:rPr lang="en-US" sz="800" b="1" u="none" baseline="0" dirty="0" smtClean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 Patterson, CG of the Signal Center of Excellence (Ft. Gordon)</a:t>
                      </a:r>
                      <a:endParaRPr lang="en-US" sz="800" b="1" u="sng" baseline="0" dirty="0" smtClean="0">
                        <a:solidFill>
                          <a:schemeClr val="tx1"/>
                        </a:solidFill>
                        <a:latin typeface="Arial"/>
                        <a:cs typeface="Arial"/>
                      </a:endParaRPr>
                    </a:p>
                  </a:txBody>
                  <a:tcPr marL="0" marR="0" marT="45721" marB="0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8" name="Picture 11" descr="Picture3.png"/>
          <p:cNvPicPr>
            <a:picLocks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424" y="769408"/>
            <a:ext cx="139700" cy="139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13" descr="Picture3.png"/>
          <p:cNvPicPr>
            <a:picLocks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06899" y="769408"/>
            <a:ext cx="139700" cy="139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25975" y="769408"/>
            <a:ext cx="4441825" cy="269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Oval 10"/>
          <p:cNvSpPr/>
          <p:nvPr/>
        </p:nvSpPr>
        <p:spPr>
          <a:xfrm>
            <a:off x="4406900" y="4681008"/>
            <a:ext cx="165100" cy="152400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05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2</a:t>
            </a:r>
          </a:p>
        </p:txBody>
      </p:sp>
      <p:sp>
        <p:nvSpPr>
          <p:cNvPr id="12" name="Oval 11"/>
          <p:cNvSpPr/>
          <p:nvPr/>
        </p:nvSpPr>
        <p:spPr>
          <a:xfrm>
            <a:off x="7010400" y="1709208"/>
            <a:ext cx="165100" cy="152400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05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3</a:t>
            </a:r>
          </a:p>
        </p:txBody>
      </p:sp>
      <p:sp>
        <p:nvSpPr>
          <p:cNvPr id="13" name="Oval 12"/>
          <p:cNvSpPr/>
          <p:nvPr/>
        </p:nvSpPr>
        <p:spPr>
          <a:xfrm>
            <a:off x="4406900" y="5214408"/>
            <a:ext cx="165100" cy="152400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05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4</a:t>
            </a:r>
          </a:p>
        </p:txBody>
      </p:sp>
      <p:sp>
        <p:nvSpPr>
          <p:cNvPr id="14" name="Oval 13"/>
          <p:cNvSpPr/>
          <p:nvPr/>
        </p:nvSpPr>
        <p:spPr>
          <a:xfrm>
            <a:off x="4800600" y="2090208"/>
            <a:ext cx="165100" cy="152400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05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1</a:t>
            </a:r>
          </a:p>
        </p:txBody>
      </p:sp>
      <p:sp>
        <p:nvSpPr>
          <p:cNvPr id="15" name="Oval 14"/>
          <p:cNvSpPr/>
          <p:nvPr/>
        </p:nvSpPr>
        <p:spPr>
          <a:xfrm>
            <a:off x="4406900" y="4300008"/>
            <a:ext cx="165100" cy="152400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05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1</a:t>
            </a:r>
          </a:p>
        </p:txBody>
      </p:sp>
      <p:sp>
        <p:nvSpPr>
          <p:cNvPr id="16" name="Oval 15"/>
          <p:cNvSpPr/>
          <p:nvPr/>
        </p:nvSpPr>
        <p:spPr>
          <a:xfrm>
            <a:off x="4406900" y="4909608"/>
            <a:ext cx="165100" cy="152400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05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3</a:t>
            </a:r>
          </a:p>
        </p:txBody>
      </p:sp>
      <p:sp>
        <p:nvSpPr>
          <p:cNvPr id="17" name="Oval 16"/>
          <p:cNvSpPr/>
          <p:nvPr/>
        </p:nvSpPr>
        <p:spPr>
          <a:xfrm>
            <a:off x="6845300" y="1861608"/>
            <a:ext cx="165100" cy="152400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05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4</a:t>
            </a:r>
          </a:p>
        </p:txBody>
      </p:sp>
      <p:sp>
        <p:nvSpPr>
          <p:cNvPr id="18" name="Oval 17"/>
          <p:cNvSpPr/>
          <p:nvPr/>
        </p:nvSpPr>
        <p:spPr>
          <a:xfrm>
            <a:off x="5638800" y="3157008"/>
            <a:ext cx="165100" cy="152400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05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2</a:t>
            </a:r>
          </a:p>
        </p:txBody>
      </p:sp>
      <p:graphicFrame>
        <p:nvGraphicFramePr>
          <p:cNvPr id="19" name="Table 18"/>
          <p:cNvGraphicFramePr>
            <a:graphicFrameLocks noGrp="1"/>
          </p:cNvGraphicFramePr>
          <p:nvPr/>
        </p:nvGraphicFramePr>
        <p:xfrm>
          <a:off x="4592638" y="3407833"/>
          <a:ext cx="4514852" cy="3276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52475"/>
                <a:gridCol w="376238"/>
                <a:gridCol w="376238"/>
                <a:gridCol w="752475"/>
                <a:gridCol w="752475"/>
                <a:gridCol w="376238"/>
                <a:gridCol w="376238"/>
                <a:gridCol w="752475"/>
              </a:tblGrid>
              <a:tr h="152054">
                <a:tc gridSpan="8">
                  <a:txBody>
                    <a:bodyPr/>
                    <a:lstStyle/>
                    <a:p>
                      <a:pPr algn="ctr"/>
                      <a:r>
                        <a:rPr lang="en-US" sz="1000" dirty="0" smtClean="0">
                          <a:solidFill>
                            <a:schemeClr val="bg1"/>
                          </a:solidFill>
                          <a:latin typeface="Arial"/>
                          <a:cs typeface="Arial"/>
                        </a:rPr>
                        <a:t>SUSTAINMENT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95576">
                <a:tc gridSpan="8">
                  <a:txBody>
                    <a:bodyPr/>
                    <a:lstStyle/>
                    <a:p>
                      <a:pPr algn="ctr"/>
                      <a:r>
                        <a:rPr lang="en-US" sz="800" b="1" u="sng" baseline="0" dirty="0" smtClean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1</a:t>
                      </a:r>
                      <a:r>
                        <a:rPr lang="en-US" sz="800" b="1" u="sng" baseline="30000" dirty="0" smtClean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st</a:t>
                      </a:r>
                      <a:r>
                        <a:rPr lang="en-US" sz="800" b="1" u="sng" baseline="0" dirty="0" smtClean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 AD PERSONNEL STATUS (TRA UNITS)</a:t>
                      </a:r>
                      <a:endParaRPr lang="en-US" sz="800" b="1" u="sng" dirty="0">
                        <a:solidFill>
                          <a:schemeClr val="tx1"/>
                        </a:solidFill>
                        <a:latin typeface="Arial"/>
                        <a:cs typeface="Arial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95576">
                <a:tc>
                  <a:txBody>
                    <a:bodyPr/>
                    <a:lstStyle/>
                    <a:p>
                      <a:pPr algn="ctr"/>
                      <a:endParaRPr lang="en-US" sz="800" b="1" u="none" dirty="0">
                        <a:solidFill>
                          <a:schemeClr val="tx1"/>
                        </a:solidFill>
                        <a:latin typeface="Arial"/>
                        <a:cs typeface="Arial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800" b="1" u="none" dirty="0" smtClean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ASSIGNED</a:t>
                      </a:r>
                      <a:endParaRPr lang="en-US" sz="800" b="1" u="none" dirty="0">
                        <a:solidFill>
                          <a:schemeClr val="tx1"/>
                        </a:solidFill>
                        <a:latin typeface="Arial"/>
                        <a:cs typeface="Arial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1" u="none" dirty="0" smtClean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ATTACHED</a:t>
                      </a:r>
                      <a:endParaRPr lang="en-US" sz="800" b="1" u="none" dirty="0">
                        <a:solidFill>
                          <a:schemeClr val="tx1"/>
                        </a:solidFill>
                        <a:latin typeface="Arial"/>
                        <a:cs typeface="Arial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1" u="none" dirty="0" smtClean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DETACHED</a:t>
                      </a:r>
                      <a:endParaRPr lang="en-US" sz="800" b="1" u="none" dirty="0">
                        <a:solidFill>
                          <a:schemeClr val="tx1"/>
                        </a:solidFill>
                        <a:latin typeface="Arial"/>
                        <a:cs typeface="Arial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800" b="1" u="none" dirty="0" smtClean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OPCON</a:t>
                      </a:r>
                      <a:endParaRPr lang="en-US" sz="800" b="1" u="none" dirty="0">
                        <a:solidFill>
                          <a:schemeClr val="tx1"/>
                        </a:solidFill>
                        <a:latin typeface="Arial"/>
                        <a:cs typeface="Arial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1" u="none" dirty="0" smtClean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TOTAL</a:t>
                      </a:r>
                      <a:endParaRPr lang="en-US" sz="800" b="1" u="none" dirty="0">
                        <a:solidFill>
                          <a:schemeClr val="tx1"/>
                        </a:solidFill>
                        <a:latin typeface="Arial"/>
                        <a:cs typeface="Arial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95576">
                <a:tc>
                  <a:txBody>
                    <a:bodyPr/>
                    <a:lstStyle/>
                    <a:p>
                      <a:pPr algn="ctr"/>
                      <a:r>
                        <a:rPr lang="en-US" sz="800" b="1" u="none" dirty="0" smtClean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OFFICERS</a:t>
                      </a:r>
                      <a:endParaRPr lang="en-US" sz="800" b="1" u="none" dirty="0">
                        <a:solidFill>
                          <a:schemeClr val="tx1"/>
                        </a:solidFill>
                        <a:latin typeface="Arial"/>
                        <a:cs typeface="Arial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800" b="1" u="none" dirty="0" smtClean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1932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1" u="none" dirty="0" smtClean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30</a:t>
                      </a:r>
                      <a:endParaRPr lang="en-US" sz="800" b="1" u="none" dirty="0">
                        <a:solidFill>
                          <a:schemeClr val="tx1"/>
                        </a:solidFill>
                        <a:latin typeface="Arial"/>
                        <a:cs typeface="Arial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1" u="none" dirty="0" smtClean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0</a:t>
                      </a:r>
                      <a:endParaRPr lang="en-US" sz="800" b="1" u="none" dirty="0">
                        <a:solidFill>
                          <a:schemeClr val="tx1"/>
                        </a:solidFill>
                        <a:latin typeface="Arial"/>
                        <a:cs typeface="Arial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800" b="1" u="none" dirty="0" smtClean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0</a:t>
                      </a:r>
                      <a:endParaRPr lang="en-US" sz="800" b="1" u="none" dirty="0">
                        <a:solidFill>
                          <a:schemeClr val="tx1"/>
                        </a:solidFill>
                        <a:latin typeface="Arial"/>
                        <a:cs typeface="Arial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1" u="none" dirty="0" smtClean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1962</a:t>
                      </a:r>
                      <a:endParaRPr lang="en-US" sz="800" b="1" u="none" dirty="0">
                        <a:solidFill>
                          <a:schemeClr val="tx1"/>
                        </a:solidFill>
                        <a:latin typeface="Arial"/>
                        <a:cs typeface="Arial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95576">
                <a:tc>
                  <a:txBody>
                    <a:bodyPr/>
                    <a:lstStyle/>
                    <a:p>
                      <a:pPr algn="ctr"/>
                      <a:r>
                        <a:rPr lang="en-US" sz="800" b="1" u="none" dirty="0" smtClean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WARRANT</a:t>
                      </a:r>
                      <a:endParaRPr lang="en-US" sz="800" b="1" u="none" dirty="0">
                        <a:solidFill>
                          <a:schemeClr val="tx1"/>
                        </a:solidFill>
                        <a:latin typeface="Arial"/>
                        <a:cs typeface="Arial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800" b="1" u="none" dirty="0" smtClean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524</a:t>
                      </a:r>
                      <a:endParaRPr lang="en-US" sz="800" b="1" u="none" dirty="0">
                        <a:solidFill>
                          <a:schemeClr val="tx1"/>
                        </a:solidFill>
                        <a:latin typeface="Arial"/>
                        <a:cs typeface="Arial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1" u="none" dirty="0" smtClean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5</a:t>
                      </a:r>
                      <a:endParaRPr lang="en-US" sz="800" b="1" u="none" dirty="0">
                        <a:solidFill>
                          <a:schemeClr val="tx1"/>
                        </a:solidFill>
                        <a:latin typeface="Arial"/>
                        <a:cs typeface="Arial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1" u="none" dirty="0" smtClean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0</a:t>
                      </a:r>
                      <a:endParaRPr lang="en-US" sz="800" b="1" u="none" dirty="0">
                        <a:solidFill>
                          <a:schemeClr val="tx1"/>
                        </a:solidFill>
                        <a:latin typeface="Arial"/>
                        <a:cs typeface="Arial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800" b="1" u="none" dirty="0" smtClean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0</a:t>
                      </a:r>
                      <a:endParaRPr lang="en-US" sz="800" b="1" u="none" dirty="0">
                        <a:solidFill>
                          <a:schemeClr val="tx1"/>
                        </a:solidFill>
                        <a:latin typeface="Arial"/>
                        <a:cs typeface="Arial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1" u="none" dirty="0" smtClean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529</a:t>
                      </a:r>
                      <a:endParaRPr lang="en-US" sz="800" b="1" u="none" dirty="0">
                        <a:solidFill>
                          <a:schemeClr val="tx1"/>
                        </a:solidFill>
                        <a:latin typeface="Arial"/>
                        <a:cs typeface="Arial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95576">
                <a:tc>
                  <a:txBody>
                    <a:bodyPr/>
                    <a:lstStyle/>
                    <a:p>
                      <a:pPr algn="ctr"/>
                      <a:r>
                        <a:rPr lang="en-US" sz="800" b="1" u="none" dirty="0" smtClean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ENLISTED</a:t>
                      </a:r>
                      <a:endParaRPr lang="en-US" sz="800" b="1" u="none" dirty="0">
                        <a:solidFill>
                          <a:schemeClr val="tx1"/>
                        </a:solidFill>
                        <a:latin typeface="Arial"/>
                        <a:cs typeface="Arial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800" b="1" u="none" dirty="0" smtClean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18050</a:t>
                      </a:r>
                      <a:endParaRPr lang="en-US" sz="800" b="1" u="none" dirty="0">
                        <a:solidFill>
                          <a:schemeClr val="tx1"/>
                        </a:solidFill>
                        <a:latin typeface="Arial"/>
                        <a:cs typeface="Arial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1" u="none" dirty="0" smtClean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357</a:t>
                      </a:r>
                      <a:endParaRPr lang="en-US" sz="800" b="1" u="none" dirty="0">
                        <a:solidFill>
                          <a:schemeClr val="tx1"/>
                        </a:solidFill>
                        <a:latin typeface="Arial"/>
                        <a:cs typeface="Arial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1" u="none" dirty="0" smtClean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13</a:t>
                      </a:r>
                      <a:endParaRPr lang="en-US" sz="800" b="1" u="none" dirty="0">
                        <a:solidFill>
                          <a:schemeClr val="tx1"/>
                        </a:solidFill>
                        <a:latin typeface="Arial"/>
                        <a:cs typeface="Arial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800" b="1" u="none" dirty="0" smtClean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0</a:t>
                      </a:r>
                      <a:endParaRPr lang="en-US" sz="800" b="1" u="none" dirty="0">
                        <a:solidFill>
                          <a:schemeClr val="tx1"/>
                        </a:solidFill>
                        <a:latin typeface="Arial"/>
                        <a:cs typeface="Arial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1" u="none" dirty="0" smtClean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18394</a:t>
                      </a:r>
                      <a:endParaRPr lang="en-US" sz="800" b="1" u="none" dirty="0">
                        <a:solidFill>
                          <a:schemeClr val="tx1"/>
                        </a:solidFill>
                        <a:latin typeface="Arial"/>
                        <a:cs typeface="Arial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95576">
                <a:tc>
                  <a:txBody>
                    <a:bodyPr/>
                    <a:lstStyle/>
                    <a:p>
                      <a:pPr algn="ctr"/>
                      <a:r>
                        <a:rPr lang="en-US" sz="800" b="1" u="none" dirty="0" smtClean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OTHER</a:t>
                      </a:r>
                      <a:endParaRPr lang="en-US" sz="800" b="1" u="none" dirty="0">
                        <a:solidFill>
                          <a:schemeClr val="tx1"/>
                        </a:solidFill>
                        <a:latin typeface="Arial"/>
                        <a:cs typeface="Arial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800" b="1" u="none" dirty="0" smtClean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4</a:t>
                      </a:r>
                      <a:endParaRPr lang="en-US" sz="800" b="1" u="none" dirty="0">
                        <a:solidFill>
                          <a:schemeClr val="tx1"/>
                        </a:solidFill>
                        <a:latin typeface="Arial"/>
                        <a:cs typeface="Arial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1" u="none" dirty="0" smtClean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0</a:t>
                      </a:r>
                      <a:endParaRPr lang="en-US" sz="800" b="1" u="none" dirty="0">
                        <a:solidFill>
                          <a:schemeClr val="tx1"/>
                        </a:solidFill>
                        <a:latin typeface="Arial"/>
                        <a:cs typeface="Arial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1" u="none" dirty="0" smtClean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0</a:t>
                      </a:r>
                      <a:endParaRPr lang="en-US" sz="800" b="1" u="none" dirty="0">
                        <a:solidFill>
                          <a:schemeClr val="tx1"/>
                        </a:solidFill>
                        <a:latin typeface="Arial"/>
                        <a:cs typeface="Arial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800" b="1" u="none" dirty="0" smtClean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0</a:t>
                      </a:r>
                      <a:endParaRPr lang="en-US" sz="800" b="1" u="none" dirty="0">
                        <a:solidFill>
                          <a:schemeClr val="tx1"/>
                        </a:solidFill>
                        <a:latin typeface="Arial"/>
                        <a:cs typeface="Arial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1" u="none" dirty="0" smtClean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4</a:t>
                      </a:r>
                      <a:endParaRPr lang="en-US" sz="800" b="1" u="none" dirty="0">
                        <a:solidFill>
                          <a:schemeClr val="tx1"/>
                        </a:solidFill>
                        <a:latin typeface="Arial"/>
                        <a:cs typeface="Arial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95576">
                <a:tc>
                  <a:txBody>
                    <a:bodyPr/>
                    <a:lstStyle/>
                    <a:p>
                      <a:pPr algn="ctr"/>
                      <a:r>
                        <a:rPr lang="en-US" sz="800" b="1" u="none" dirty="0" smtClean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TOTAL</a:t>
                      </a:r>
                      <a:endParaRPr lang="en-US" sz="800" b="1" u="none" dirty="0">
                        <a:solidFill>
                          <a:schemeClr val="tx1"/>
                        </a:solidFill>
                        <a:latin typeface="Arial"/>
                        <a:cs typeface="Arial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800" b="1" u="none" dirty="0" smtClean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20510</a:t>
                      </a:r>
                      <a:endParaRPr lang="en-US" sz="800" b="1" u="none" dirty="0">
                        <a:solidFill>
                          <a:schemeClr val="tx1"/>
                        </a:solidFill>
                        <a:latin typeface="Arial"/>
                        <a:cs typeface="Arial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1" u="none" dirty="0" smtClean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392</a:t>
                      </a:r>
                      <a:endParaRPr lang="en-US" sz="800" b="1" u="none" dirty="0">
                        <a:solidFill>
                          <a:schemeClr val="tx1"/>
                        </a:solidFill>
                        <a:latin typeface="Arial"/>
                        <a:cs typeface="Arial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1" u="none" dirty="0" smtClean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13</a:t>
                      </a:r>
                      <a:endParaRPr lang="en-US" sz="800" b="1" u="none" dirty="0">
                        <a:solidFill>
                          <a:schemeClr val="tx1"/>
                        </a:solidFill>
                        <a:latin typeface="Arial"/>
                        <a:cs typeface="Arial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800" b="1" u="none" dirty="0" smtClean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0</a:t>
                      </a:r>
                      <a:endParaRPr lang="en-US" sz="800" b="1" u="none" dirty="0">
                        <a:solidFill>
                          <a:schemeClr val="tx1"/>
                        </a:solidFill>
                        <a:latin typeface="Arial"/>
                        <a:cs typeface="Arial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1" u="none" dirty="0" smtClean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20888</a:t>
                      </a:r>
                      <a:endParaRPr lang="en-US" sz="800" b="1" u="none" dirty="0">
                        <a:solidFill>
                          <a:schemeClr val="tx1"/>
                        </a:solidFill>
                        <a:latin typeface="Arial"/>
                        <a:cs typeface="Arial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410545">
                <a:tc gridSpan="8">
                  <a:txBody>
                    <a:bodyPr/>
                    <a:lstStyle/>
                    <a:p>
                      <a:pPr algn="ctr"/>
                      <a:r>
                        <a:rPr lang="en-US" sz="800" b="1" u="sng" dirty="0" smtClean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SUSTAINMENT STATUS</a:t>
                      </a:r>
                      <a:endParaRPr lang="en-US" sz="800" b="1" u="none" dirty="0" smtClean="0">
                        <a:solidFill>
                          <a:schemeClr val="tx1"/>
                        </a:solidFill>
                        <a:latin typeface="Arial"/>
                        <a:cs typeface="Arial"/>
                      </a:endParaRPr>
                    </a:p>
                    <a:p>
                      <a:pPr algn="l"/>
                      <a:endParaRPr lang="en-US" sz="800" b="1" u="none" dirty="0" smtClean="0">
                        <a:solidFill>
                          <a:schemeClr val="tx1"/>
                        </a:solidFill>
                        <a:latin typeface="Arial"/>
                        <a:cs typeface="Arial"/>
                      </a:endParaRPr>
                    </a:p>
                    <a:p>
                      <a:pPr algn="l"/>
                      <a:r>
                        <a:rPr lang="en-US" sz="800" b="1" u="none" baseline="0" dirty="0" smtClean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 </a:t>
                      </a:r>
                      <a:endParaRPr lang="en-US" sz="800" b="1" u="sng" dirty="0">
                        <a:solidFill>
                          <a:schemeClr val="tx1"/>
                        </a:solidFill>
                        <a:latin typeface="Arial"/>
                        <a:cs typeface="Arial"/>
                      </a:endParaRPr>
                    </a:p>
                  </a:txBody>
                  <a:tcPr marL="0" marR="0" marB="0" anchor="ctr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95576">
                <a:tc gridSpan="8">
                  <a:txBody>
                    <a:bodyPr/>
                    <a:lstStyle/>
                    <a:p>
                      <a:pPr algn="ctr"/>
                      <a:r>
                        <a:rPr lang="en-US" sz="1000" b="1" u="none" dirty="0" smtClean="0">
                          <a:solidFill>
                            <a:schemeClr val="bg1"/>
                          </a:solidFill>
                          <a:latin typeface="Arial"/>
                          <a:cs typeface="Arial"/>
                        </a:rPr>
                        <a:t>MISSION COMMAND</a:t>
                      </a:r>
                      <a:endParaRPr lang="en-US" sz="1000" b="1" u="none" dirty="0">
                        <a:solidFill>
                          <a:schemeClr val="bg1"/>
                        </a:solidFill>
                        <a:latin typeface="Arial"/>
                        <a:cs typeface="Arial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09983">
                <a:tc gridSpan="2">
                  <a:txBody>
                    <a:bodyPr/>
                    <a:lstStyle/>
                    <a:p>
                      <a:pPr algn="ctr"/>
                      <a:r>
                        <a:rPr lang="en-US" sz="800" b="1" u="none" dirty="0" smtClean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 DCO</a:t>
                      </a:r>
                      <a:r>
                        <a:rPr lang="en-US" sz="800" b="1" u="none" baseline="0" dirty="0" smtClean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 CONNECT</a:t>
                      </a:r>
                      <a:endParaRPr lang="en-US" sz="800" b="1" u="none" dirty="0" smtClean="0">
                        <a:solidFill>
                          <a:schemeClr val="tx1"/>
                        </a:solidFill>
                        <a:latin typeface="Arial"/>
                        <a:cs typeface="Arial"/>
                      </a:endParaRPr>
                    </a:p>
                    <a:p>
                      <a:pPr algn="ctr"/>
                      <a:r>
                        <a:rPr lang="en-US" sz="800" b="1" u="none" dirty="0" smtClean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(NIPR)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800" b="1" u="none" dirty="0" smtClean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CPOF</a:t>
                      </a:r>
                    </a:p>
                    <a:p>
                      <a:pPr algn="ctr"/>
                      <a:r>
                        <a:rPr lang="en-US" sz="800" b="1" u="none" dirty="0" smtClean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(SIPR)</a:t>
                      </a:r>
                      <a:endParaRPr lang="en-US" sz="800" b="1" u="none" dirty="0">
                        <a:solidFill>
                          <a:schemeClr val="tx1"/>
                        </a:solidFill>
                        <a:latin typeface="Arial"/>
                        <a:cs typeface="Arial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800" b="1" u="none" dirty="0" smtClean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FM </a:t>
                      </a:r>
                    </a:p>
                    <a:p>
                      <a:pPr algn="ctr"/>
                      <a:r>
                        <a:rPr lang="en-US" sz="800" b="1" u="none" dirty="0" smtClean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(FH/CT, CHANNEL 100)</a:t>
                      </a:r>
                      <a:endParaRPr lang="en-US" sz="800" b="1" u="none" dirty="0">
                        <a:solidFill>
                          <a:schemeClr val="tx1"/>
                        </a:solidFill>
                        <a:latin typeface="Arial"/>
                        <a:cs typeface="Arial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800" b="1" u="none" dirty="0" smtClean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CELL</a:t>
                      </a:r>
                      <a:r>
                        <a:rPr lang="en-US" sz="800" b="1" u="none" baseline="0" dirty="0" smtClean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 PHONE (BLACKBERRY)</a:t>
                      </a:r>
                      <a:endParaRPr lang="en-US" sz="800" b="1" u="none" dirty="0">
                        <a:solidFill>
                          <a:schemeClr val="tx1"/>
                        </a:solidFill>
                        <a:latin typeface="Arial"/>
                        <a:cs typeface="Arial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33783">
                <a:tc gridSpan="2">
                  <a:txBody>
                    <a:bodyPr/>
                    <a:lstStyle/>
                    <a:p>
                      <a:pPr algn="l"/>
                      <a:endParaRPr lang="en-US" sz="1000" b="1" u="none" dirty="0">
                        <a:solidFill>
                          <a:schemeClr val="tx1"/>
                        </a:solidFill>
                        <a:latin typeface="Arial"/>
                        <a:cs typeface="Arial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l"/>
                      <a:endParaRPr lang="en-US" sz="1000" b="1" u="none" dirty="0">
                        <a:solidFill>
                          <a:schemeClr val="tx1"/>
                        </a:solidFill>
                        <a:latin typeface="Arial"/>
                        <a:cs typeface="Arial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l"/>
                      <a:endParaRPr lang="en-US" sz="1000" b="1" u="none" dirty="0">
                        <a:solidFill>
                          <a:schemeClr val="tx1"/>
                        </a:solidFill>
                        <a:latin typeface="Arial"/>
                        <a:cs typeface="Arial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l"/>
                      <a:endParaRPr lang="en-US" sz="1000" b="1" u="none" dirty="0">
                        <a:solidFill>
                          <a:schemeClr val="tx1"/>
                        </a:solidFill>
                        <a:latin typeface="Arial"/>
                        <a:cs typeface="Arial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28600">
                <a:tc gridSpan="2">
                  <a:txBody>
                    <a:bodyPr/>
                    <a:lstStyle/>
                    <a:p>
                      <a:pPr algn="l"/>
                      <a:r>
                        <a:rPr lang="en-US" sz="800" b="1" u="none" dirty="0" smtClean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  No Issues</a:t>
                      </a:r>
                      <a:endParaRPr lang="en-US" sz="800" b="1" u="none" dirty="0">
                        <a:solidFill>
                          <a:schemeClr val="tx1"/>
                        </a:solidFill>
                        <a:latin typeface="Arial"/>
                        <a:cs typeface="Arial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l"/>
                      <a:r>
                        <a:rPr lang="en-US" sz="800" b="1" u="none" dirty="0" smtClean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 15</a:t>
                      </a:r>
                      <a:r>
                        <a:rPr lang="en-US" sz="800" b="1" u="none" baseline="30000" dirty="0" smtClean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th</a:t>
                      </a:r>
                      <a:r>
                        <a:rPr lang="en-US" sz="800" b="1" u="none" dirty="0" smtClean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 SB Connectivity Completed</a:t>
                      </a:r>
                      <a:endParaRPr lang="en-US" sz="800" b="1" u="none" dirty="0">
                        <a:solidFill>
                          <a:schemeClr val="tx1"/>
                        </a:solidFill>
                        <a:latin typeface="Arial"/>
                        <a:cs typeface="Arial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l"/>
                      <a:r>
                        <a:rPr lang="en-US" sz="800" b="1" u="none" dirty="0" smtClean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  No Issues</a:t>
                      </a:r>
                      <a:endParaRPr lang="en-US" sz="800" b="1" u="none" dirty="0">
                        <a:solidFill>
                          <a:schemeClr val="tx1"/>
                        </a:solidFill>
                        <a:latin typeface="Arial"/>
                        <a:cs typeface="Arial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l"/>
                      <a:r>
                        <a:rPr lang="en-US" sz="800" b="1" u="none" dirty="0" smtClean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  No Issues</a:t>
                      </a:r>
                      <a:endParaRPr lang="en-US" sz="800" b="1" u="none" dirty="0">
                        <a:solidFill>
                          <a:schemeClr val="tx1"/>
                        </a:solidFill>
                        <a:latin typeface="Arial"/>
                        <a:cs typeface="Arial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60506">
                <a:tc gridSpan="8">
                  <a:txBody>
                    <a:bodyPr/>
                    <a:lstStyle/>
                    <a:p>
                      <a:pPr algn="l"/>
                      <a:r>
                        <a:rPr lang="en-US" sz="1000" b="1" dirty="0" smtClean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 NOTES/OTHER:</a:t>
                      </a:r>
                      <a:endParaRPr lang="en-US" sz="1000" b="1" dirty="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/>
                      <a:endParaRPr lang="en-US" sz="1000" b="1" u="none" dirty="0">
                        <a:solidFill>
                          <a:schemeClr val="tx1"/>
                        </a:solidFill>
                        <a:latin typeface="Arial"/>
                        <a:cs typeface="Arial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/>
                      <a:endParaRPr lang="en-US" sz="1000" b="1" u="none" dirty="0">
                        <a:solidFill>
                          <a:schemeClr val="tx1"/>
                        </a:solidFill>
                        <a:latin typeface="Arial"/>
                        <a:cs typeface="Arial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/>
                      <a:endParaRPr lang="en-US" sz="1000" b="1" u="none" dirty="0">
                        <a:solidFill>
                          <a:schemeClr val="tx1"/>
                        </a:solidFill>
                        <a:latin typeface="Arial"/>
                        <a:cs typeface="Arial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0" name="Rectangle 19"/>
          <p:cNvSpPr/>
          <p:nvPr/>
        </p:nvSpPr>
        <p:spPr>
          <a:xfrm>
            <a:off x="2518409" y="3191933"/>
            <a:ext cx="4389120" cy="457199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Updated Daily; Briefed/Distributed Daily</a:t>
            </a:r>
            <a:endParaRPr lang="en-US" sz="14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21" name="Straight Connector 20"/>
          <p:cNvCxnSpPr/>
          <p:nvPr/>
        </p:nvCxnSpPr>
        <p:spPr>
          <a:xfrm>
            <a:off x="0" y="522549"/>
            <a:ext cx="9144000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0" y="494788"/>
            <a:ext cx="9144000" cy="0"/>
          </a:xfrm>
          <a:prstGeom prst="line">
            <a:avLst/>
          </a:prstGeom>
          <a:ln w="25400" cmpd="thinThick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3" name="Picture 11" descr="Picture3.png"/>
          <p:cNvPicPr>
            <a:picLocks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699501" y="49616"/>
            <a:ext cx="387594" cy="377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" name="TextBox 23"/>
          <p:cNvSpPr txBox="1"/>
          <p:nvPr/>
        </p:nvSpPr>
        <p:spPr>
          <a:xfrm>
            <a:off x="601926" y="53862"/>
            <a:ext cx="79401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latin typeface="Arial"/>
                <a:cs typeface="Arial"/>
              </a:rPr>
              <a:t>Framework Products (3 of 4): Current Situation Report (T Week)</a:t>
            </a:r>
            <a:endParaRPr lang="en-US" b="1" dirty="0">
              <a:latin typeface="Arial"/>
              <a:cs typeface="Arial"/>
            </a:endParaRPr>
          </a:p>
        </p:txBody>
      </p:sp>
      <p:pic>
        <p:nvPicPr>
          <p:cNvPr id="25" name="Picture 24" descr="Picture3.png"/>
          <p:cNvPicPr>
            <a:picLocks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6200" y="49616"/>
            <a:ext cx="387594" cy="377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1" name="Straight Connector 20"/>
          <p:cNvCxnSpPr/>
          <p:nvPr/>
        </p:nvCxnSpPr>
        <p:spPr>
          <a:xfrm>
            <a:off x="0" y="522549"/>
            <a:ext cx="9144000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0" y="494788"/>
            <a:ext cx="9144000" cy="0"/>
          </a:xfrm>
          <a:prstGeom prst="line">
            <a:avLst/>
          </a:prstGeom>
          <a:ln w="25400" cmpd="thinThick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3" name="Picture 11" descr="Picture3.png"/>
          <p:cNvPicPr>
            <a:picLocks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699501" y="49616"/>
            <a:ext cx="387594" cy="377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" name="TextBox 23"/>
          <p:cNvSpPr txBox="1"/>
          <p:nvPr/>
        </p:nvSpPr>
        <p:spPr>
          <a:xfrm>
            <a:off x="601926" y="53862"/>
            <a:ext cx="79401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latin typeface="Arial"/>
                <a:cs typeface="Arial"/>
              </a:rPr>
              <a:t>Framework Products (4 of 4): ARFORGEN/USR Synchronization</a:t>
            </a:r>
            <a:endParaRPr lang="en-US" b="1" dirty="0">
              <a:latin typeface="Arial"/>
              <a:cs typeface="Arial"/>
            </a:endParaRPr>
          </a:p>
        </p:txBody>
      </p:sp>
      <p:pic>
        <p:nvPicPr>
          <p:cNvPr id="25" name="Picture 24" descr="Picture3.png"/>
          <p:cNvPicPr>
            <a:picLocks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" y="49616"/>
            <a:ext cx="387594" cy="377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0" name="Table 9"/>
          <p:cNvGraphicFramePr>
            <a:graphicFrameLocks noGrp="1"/>
          </p:cNvGraphicFramePr>
          <p:nvPr/>
        </p:nvGraphicFramePr>
        <p:xfrm>
          <a:off x="7010400" y="4207079"/>
          <a:ext cx="1504950" cy="2117520"/>
        </p:xfrm>
        <a:graphic>
          <a:graphicData uri="http://schemas.openxmlformats.org/drawingml/2006/table">
            <a:tbl>
              <a:tblPr/>
              <a:tblGrid>
                <a:gridCol w="590550"/>
                <a:gridCol w="533400"/>
                <a:gridCol w="381000"/>
              </a:tblGrid>
              <a:tr h="278190"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  <a:r>
                        <a:rPr lang="en-US" sz="1000" b="1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Manning Target 4</a:t>
                      </a:r>
                      <a:endParaRPr lang="en-US" sz="1000" b="1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66622"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MANNING</a:t>
                      </a:r>
                      <a:endParaRPr lang="en-US" sz="900" b="1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  <a:r>
                        <a:rPr lang="en-US" sz="900" b="1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 Unit Actual</a:t>
                      </a:r>
                      <a:endParaRPr lang="en-US" sz="900" b="1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01244"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  <a:r>
                        <a:rPr lang="en-US" sz="900" b="1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AG 105%</a:t>
                      </a:r>
                      <a:endParaRPr lang="en-US" sz="900" b="1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  <a:r>
                        <a:rPr lang="en-US" sz="900" b="1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AS</a:t>
                      </a:r>
                      <a:endParaRPr lang="en-US" sz="900" b="1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1244"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  <a:r>
                        <a:rPr lang="en-US" sz="900" b="1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CG 95%</a:t>
                      </a:r>
                      <a:endParaRPr lang="en-US" sz="900" b="1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  <a:r>
                        <a:rPr lang="en-US" sz="900" b="1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CG</a:t>
                      </a:r>
                      <a:endParaRPr lang="en-US" sz="900" b="1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1244"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FG</a:t>
                      </a:r>
                      <a:r>
                        <a:rPr lang="en-US" sz="900" b="1" i="0" u="none" strike="noStrike" baseline="0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 9</a:t>
                      </a:r>
                      <a:r>
                        <a:rPr lang="en-US" sz="900" b="1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0%</a:t>
                      </a:r>
                      <a:endParaRPr lang="en-US" sz="900" b="1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  <a:r>
                        <a:rPr lang="en-US" sz="900" b="1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FG</a:t>
                      </a:r>
                      <a:endParaRPr lang="en-US" sz="900" b="1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1244"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SNC&gt;95%</a:t>
                      </a:r>
                      <a:endParaRPr lang="en-US" sz="900" b="1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SNC</a:t>
                      </a:r>
                      <a:endParaRPr lang="en-US" sz="900" b="1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1244"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NC 100%</a:t>
                      </a:r>
                      <a:endParaRPr lang="en-US" sz="900" b="1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NC</a:t>
                      </a:r>
                      <a:endParaRPr lang="en-US" sz="900" b="1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6622">
                <a:tc>
                  <a:txBody>
                    <a:bodyPr/>
                    <a:lstStyle/>
                    <a:p>
                      <a:pPr algn="ctr" fontAlgn="b"/>
                      <a:endParaRPr lang="en-US" sz="900" b="1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endParaRPr lang="en-US" sz="900" b="1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6622"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AMM-1</a:t>
                      </a:r>
                      <a:endParaRPr lang="en-US" sz="900" b="1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endParaRPr lang="en-US" sz="900" b="1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6622"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AME-1</a:t>
                      </a:r>
                      <a:endParaRPr lang="en-US" sz="900" b="1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endParaRPr lang="en-US" sz="900" b="1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6622"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A-1</a:t>
                      </a:r>
                      <a:endParaRPr lang="en-US" sz="900" b="1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endParaRPr lang="en-US" sz="900" b="1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11" name="Table 10"/>
          <p:cNvGraphicFramePr>
            <a:graphicFrameLocks noGrp="1"/>
          </p:cNvGraphicFramePr>
          <p:nvPr/>
        </p:nvGraphicFramePr>
        <p:xfrm>
          <a:off x="2438400" y="4207081"/>
          <a:ext cx="1504950" cy="2117521"/>
        </p:xfrm>
        <a:graphic>
          <a:graphicData uri="http://schemas.openxmlformats.org/drawingml/2006/table">
            <a:tbl>
              <a:tblPr/>
              <a:tblGrid>
                <a:gridCol w="590550"/>
                <a:gridCol w="533400"/>
                <a:gridCol w="381000"/>
              </a:tblGrid>
              <a:tr h="307405"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  <a:r>
                        <a:rPr lang="en-US" sz="1000" b="1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Aim Point 2</a:t>
                      </a:r>
                      <a:endParaRPr lang="en-US" sz="1000" b="1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84120"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MANNING</a:t>
                      </a:r>
                      <a:endParaRPr lang="en-US" sz="900" b="1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  <a:r>
                        <a:rPr lang="en-US" sz="900" b="1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Unit Actual</a:t>
                      </a:r>
                      <a:endParaRPr lang="en-US" sz="900" b="1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22379"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  <a:r>
                        <a:rPr lang="en-US" sz="900" b="1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AG 90%</a:t>
                      </a:r>
                      <a:endParaRPr lang="en-US" sz="900" b="1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  <a:r>
                        <a:rPr lang="en-US" sz="900" b="1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AS</a:t>
                      </a:r>
                      <a:endParaRPr lang="en-US" sz="900" b="1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2379"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  <a:r>
                        <a:rPr lang="en-US" sz="900" b="1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CG 80%</a:t>
                      </a:r>
                      <a:endParaRPr lang="en-US" sz="900" b="1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  <a:r>
                        <a:rPr lang="en-US" sz="900" b="1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CG</a:t>
                      </a:r>
                      <a:endParaRPr lang="en-US" sz="900" b="1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2379"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FG60%</a:t>
                      </a:r>
                      <a:endParaRPr lang="en-US" sz="900" b="1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  <a:r>
                        <a:rPr lang="en-US" sz="900" b="1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FG</a:t>
                      </a:r>
                      <a:endParaRPr lang="en-US" sz="900" b="1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2379"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ENL 80%</a:t>
                      </a:r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  <a:r>
                        <a:rPr lang="en-US" sz="900" b="1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ENL</a:t>
                      </a:r>
                      <a:endParaRPr lang="en-US" sz="900" b="1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4120">
                <a:tc>
                  <a:txBody>
                    <a:bodyPr/>
                    <a:lstStyle/>
                    <a:p>
                      <a:pPr algn="ctr" fontAlgn="b"/>
                      <a:endParaRPr lang="en-US" sz="900" b="1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endParaRPr lang="en-US" sz="900" b="1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4120"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AMM-3</a:t>
                      </a:r>
                      <a:endParaRPr lang="en-US" sz="900" b="1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endParaRPr lang="en-US" sz="900" b="1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4120"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AME-3</a:t>
                      </a:r>
                      <a:endParaRPr lang="en-US" sz="900" b="1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endParaRPr lang="en-US" sz="900" b="1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4120"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A-3</a:t>
                      </a:r>
                      <a:endParaRPr lang="en-US" sz="900" b="1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endParaRPr lang="en-US" sz="900" b="1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12" name="Table 11"/>
          <p:cNvGraphicFramePr>
            <a:graphicFrameLocks noGrp="1"/>
          </p:cNvGraphicFramePr>
          <p:nvPr/>
        </p:nvGraphicFramePr>
        <p:xfrm>
          <a:off x="457200" y="4207081"/>
          <a:ext cx="1504950" cy="2041319"/>
        </p:xfrm>
        <a:graphic>
          <a:graphicData uri="http://schemas.openxmlformats.org/drawingml/2006/table">
            <a:tbl>
              <a:tblPr/>
              <a:tblGrid>
                <a:gridCol w="590550"/>
                <a:gridCol w="533400"/>
                <a:gridCol w="381000"/>
              </a:tblGrid>
              <a:tr h="244904"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  <a:r>
                        <a:rPr lang="en-US" sz="1000" b="1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Aim Point 1</a:t>
                      </a:r>
                      <a:endParaRPr lang="en-US" sz="1000" b="1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29332"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MANNING</a:t>
                      </a:r>
                      <a:endParaRPr lang="en-US" sz="900" b="1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  <a:r>
                        <a:rPr lang="en-US" sz="900" b="1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 Unit Actual</a:t>
                      </a:r>
                      <a:endParaRPr lang="en-US" sz="900" b="1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56206"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  <a:r>
                        <a:rPr lang="en-US" sz="900" b="1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AG 80%</a:t>
                      </a:r>
                      <a:endParaRPr lang="en-US" sz="900" b="1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  <a:r>
                        <a:rPr lang="en-US" sz="900" b="1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AS</a:t>
                      </a:r>
                      <a:endParaRPr lang="en-US" sz="900" b="1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6206"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  <a:r>
                        <a:rPr lang="en-US" sz="900" b="1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CG 80%</a:t>
                      </a:r>
                      <a:endParaRPr lang="en-US" sz="900" b="1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  <a:r>
                        <a:rPr lang="en-US" sz="900" b="1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CG</a:t>
                      </a:r>
                      <a:endParaRPr lang="en-US" sz="900" b="1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6206"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FG60%</a:t>
                      </a:r>
                      <a:endParaRPr lang="en-US" sz="900" b="1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  <a:r>
                        <a:rPr lang="en-US" sz="900" b="1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FG</a:t>
                      </a:r>
                      <a:endParaRPr lang="en-US" sz="900" b="1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6206"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ENL 80%</a:t>
                      </a:r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  <a:r>
                        <a:rPr lang="en-US" sz="900" b="1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ENL</a:t>
                      </a:r>
                      <a:endParaRPr lang="en-US" sz="900" b="1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6206"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  <a:r>
                        <a:rPr lang="en-US" sz="900" b="1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42A</a:t>
                      </a:r>
                      <a:r>
                        <a:rPr lang="en-US" sz="900" b="1" i="0" u="none" strike="noStrike" baseline="0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 80%</a:t>
                      </a:r>
                      <a:endParaRPr lang="en-US" sz="900" b="1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  <a:r>
                        <a:rPr lang="en-US" sz="900" b="1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42A</a:t>
                      </a:r>
                      <a:endParaRPr lang="en-US" sz="900" b="1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6206"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  <a:r>
                        <a:rPr lang="en-US" sz="900" b="1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92Y</a:t>
                      </a:r>
                      <a:r>
                        <a:rPr lang="en-US" sz="900" b="1" i="0" u="none" strike="noStrike" baseline="0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 80%</a:t>
                      </a:r>
                      <a:endParaRPr lang="en-US" sz="900" b="1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  <a:r>
                        <a:rPr lang="en-US" sz="900" b="1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92Y</a:t>
                      </a:r>
                      <a:endParaRPr lang="en-US" sz="900" b="1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9332">
                <a:tc>
                  <a:txBody>
                    <a:bodyPr/>
                    <a:lstStyle/>
                    <a:p>
                      <a:pPr algn="ctr" fontAlgn="b"/>
                      <a:endParaRPr lang="en-US" sz="900" b="1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endParaRPr lang="en-US" sz="900" b="1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9332"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AMM-4</a:t>
                      </a:r>
                      <a:endParaRPr lang="en-US" sz="900" b="1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endParaRPr lang="en-US" sz="900" b="1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9332"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AME-4</a:t>
                      </a:r>
                      <a:endParaRPr lang="en-US" sz="900" b="1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endParaRPr lang="en-US" sz="900" b="1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9332"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A-4</a:t>
                      </a:r>
                      <a:endParaRPr lang="en-US" sz="900" b="1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endParaRPr lang="en-US" sz="900" b="1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13" name="Table 12"/>
          <p:cNvGraphicFramePr>
            <a:graphicFrameLocks noGrp="1"/>
          </p:cNvGraphicFramePr>
          <p:nvPr/>
        </p:nvGraphicFramePr>
        <p:xfrm>
          <a:off x="381000" y="1473438"/>
          <a:ext cx="8534403" cy="744477"/>
        </p:xfrm>
        <a:graphic>
          <a:graphicData uri="http://schemas.openxmlformats.org/drawingml/2006/table">
            <a:tbl>
              <a:tblPr/>
              <a:tblGrid>
                <a:gridCol w="316089"/>
                <a:gridCol w="316089"/>
                <a:gridCol w="316089"/>
                <a:gridCol w="316089"/>
                <a:gridCol w="316089"/>
                <a:gridCol w="316089"/>
                <a:gridCol w="316089"/>
                <a:gridCol w="316089"/>
                <a:gridCol w="316089"/>
                <a:gridCol w="316089"/>
                <a:gridCol w="316089"/>
                <a:gridCol w="316089"/>
                <a:gridCol w="316089"/>
                <a:gridCol w="316089"/>
                <a:gridCol w="316089"/>
                <a:gridCol w="316089"/>
                <a:gridCol w="316089"/>
                <a:gridCol w="316089"/>
                <a:gridCol w="316089"/>
                <a:gridCol w="316089"/>
                <a:gridCol w="316089"/>
                <a:gridCol w="316089"/>
                <a:gridCol w="316089"/>
                <a:gridCol w="316089"/>
                <a:gridCol w="316089"/>
                <a:gridCol w="316089"/>
                <a:gridCol w="316089"/>
              </a:tblGrid>
              <a:tr h="215605">
                <a:tc gridSpan="9"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  <a:r>
                        <a:rPr lang="en-US" sz="1200" b="1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FY</a:t>
                      </a:r>
                      <a:r>
                        <a:rPr lang="en-US" sz="1200" b="1" i="0" u="none" strike="noStrike" baseline="0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 13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467" marR="8467" marT="84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12"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  <a:r>
                        <a:rPr lang="en-US" sz="1200" b="1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FY 14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467" marR="8467" marT="84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6"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FY 15</a:t>
                      </a:r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8467" marR="8467" marT="84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83069"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  <a:r>
                        <a:rPr lang="en-US" sz="1000" b="1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  <a:r>
                        <a:rPr lang="en-US" sz="1000" b="1" i="0" u="none" strike="noStrike" baseline="30000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nd</a:t>
                      </a:r>
                      <a:r>
                        <a:rPr lang="en-US" sz="1000" b="1" i="0" u="none" strike="noStrike" baseline="0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</a:p>
                    <a:p>
                      <a:pPr algn="ctr" fontAlgn="b"/>
                      <a:r>
                        <a:rPr lang="en-US" sz="1000" b="1" i="0" u="none" strike="noStrike" baseline="0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1000" b="1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Jan</a:t>
                      </a:r>
                      <a:r>
                        <a:rPr lang="en-US" sz="1000" b="1" i="0" u="none" strike="noStrike" baseline="0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 - Mar</a:t>
                      </a:r>
                      <a:endParaRPr lang="en-US" sz="1000" b="1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467" marR="8467" marT="84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3</a:t>
                      </a:r>
                      <a:r>
                        <a:rPr lang="en-US" sz="1000" b="1" i="0" u="none" strike="noStrike" baseline="30000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rd</a:t>
                      </a:r>
                      <a:endParaRPr lang="en-US" sz="1000" b="1" i="0" u="none" strike="noStrike" dirty="0" smtClean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algn="ctr" fontAlgn="b"/>
                      <a:r>
                        <a:rPr lang="en-US" sz="1000" b="1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Apr - Jun</a:t>
                      </a:r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8467" marR="8467" marT="84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4</a:t>
                      </a:r>
                      <a:r>
                        <a:rPr lang="en-US" sz="1000" b="1" i="0" u="none" strike="noStrike" baseline="30000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th</a:t>
                      </a:r>
                      <a:endParaRPr lang="en-US" sz="1000" b="1" i="0" u="none" strike="noStrike" dirty="0" smtClean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algn="ctr" fontAlgn="b"/>
                      <a:r>
                        <a:rPr lang="en-US" sz="1000" b="1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Jul - Sep</a:t>
                      </a:r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8467" marR="8467" marT="84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  <a:r>
                        <a:rPr lang="en-US" sz="1000" b="1" i="0" u="none" strike="noStrike" baseline="30000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st</a:t>
                      </a:r>
                      <a:endParaRPr lang="en-US" sz="1000" b="1" i="0" u="none" strike="noStrike" dirty="0" smtClean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algn="ctr" fontAlgn="b"/>
                      <a:r>
                        <a:rPr lang="en-US" sz="1000" b="1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Oct - Dec</a:t>
                      </a:r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8467" marR="8467" marT="84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  <a:r>
                        <a:rPr lang="en-US" sz="1000" b="1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  <a:r>
                        <a:rPr lang="en-US" sz="1000" b="1" i="0" u="none" strike="noStrike" baseline="30000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nd</a:t>
                      </a:r>
                      <a:endParaRPr lang="en-US" sz="1000" b="1" i="0" u="none" strike="noStrike" dirty="0" smtClean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algn="ctr" fontAlgn="b"/>
                      <a:r>
                        <a:rPr lang="en-US" sz="1000" b="1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Jan</a:t>
                      </a:r>
                      <a:r>
                        <a:rPr lang="en-US" sz="1000" b="1" i="0" u="none" strike="noStrike" baseline="0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 - Mar</a:t>
                      </a:r>
                      <a:endParaRPr lang="en-US" sz="1000" b="1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467" marR="8467" marT="84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3</a:t>
                      </a:r>
                      <a:r>
                        <a:rPr lang="en-US" sz="1000" b="1" i="0" u="none" strike="noStrike" baseline="30000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rd</a:t>
                      </a:r>
                      <a:endParaRPr lang="en-US" sz="1000" b="1" i="0" u="none" strike="noStrike" dirty="0" smtClean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algn="ctr" fontAlgn="b"/>
                      <a:r>
                        <a:rPr lang="en-US" sz="1000" b="1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Apr - Jun</a:t>
                      </a:r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8467" marR="8467" marT="84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4</a:t>
                      </a:r>
                      <a:r>
                        <a:rPr lang="en-US" sz="1000" b="1" i="0" u="none" strike="noStrike" baseline="30000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th</a:t>
                      </a:r>
                      <a:r>
                        <a:rPr lang="en-US" sz="1000" b="1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</a:p>
                    <a:p>
                      <a:pPr algn="ctr" fontAlgn="b"/>
                      <a:r>
                        <a:rPr lang="en-US" sz="1000" b="1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Jul - Sep</a:t>
                      </a:r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8467" marR="8467" marT="84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  <a:r>
                        <a:rPr lang="en-US" sz="1000" b="1" i="0" u="none" strike="noStrike" baseline="30000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st</a:t>
                      </a:r>
                      <a:endParaRPr lang="en-US" sz="1000" b="1" i="0" u="none" strike="noStrike" dirty="0" smtClean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algn="ctr" fontAlgn="b"/>
                      <a:r>
                        <a:rPr lang="en-US" sz="1000" b="1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Oct - Dec</a:t>
                      </a:r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8467" marR="8467" marT="84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  <a:r>
                        <a:rPr lang="en-US" sz="1000" b="1" i="0" u="none" strike="noStrike" baseline="30000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nd</a:t>
                      </a:r>
                      <a:endParaRPr lang="en-US" sz="1000" b="1" i="0" u="none" strike="noStrike" dirty="0" smtClean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algn="ctr" fontAlgn="b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  <a:r>
                        <a:rPr lang="en-US" sz="1000" b="1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Jan</a:t>
                      </a:r>
                      <a:r>
                        <a:rPr lang="en-US" sz="1000" b="1" i="0" u="none" strike="noStrike" baseline="0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 - Mar</a:t>
                      </a:r>
                      <a:endParaRPr lang="en-US" sz="1000" b="1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467" marR="8467" marT="84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1560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  <a:r>
                        <a:rPr lang="en-US" sz="1100" b="1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J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467" marR="8467" marT="84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  <a:r>
                        <a:rPr lang="en-US" sz="1100" b="1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F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467" marR="8467" marT="84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M</a:t>
                      </a:r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8467" marR="8467" marT="84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A</a:t>
                      </a:r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8467" marR="8467" marT="84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M</a:t>
                      </a:r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8467" marR="8467" marT="84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J</a:t>
                      </a:r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8467" marR="8467" marT="84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J</a:t>
                      </a:r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8467" marR="8467" marT="84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A</a:t>
                      </a:r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8467" marR="8467" marT="84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S</a:t>
                      </a:r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8467" marR="8467" marT="84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O</a:t>
                      </a:r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8467" marR="8467" marT="84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N</a:t>
                      </a:r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8467" marR="8467" marT="84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D</a:t>
                      </a:r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8467" marR="8467" marT="84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  <a:r>
                        <a:rPr lang="en-US" sz="1100" b="1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J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467" marR="8467" marT="84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  <a:r>
                        <a:rPr lang="en-US" sz="1100" b="1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F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467" marR="8467" marT="84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M</a:t>
                      </a:r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8467" marR="8467" marT="84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A</a:t>
                      </a:r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8467" marR="8467" marT="84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M</a:t>
                      </a:r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8467" marR="8467" marT="84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J</a:t>
                      </a:r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8467" marR="8467" marT="84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J</a:t>
                      </a:r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8467" marR="8467" marT="84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A</a:t>
                      </a:r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8467" marR="8467" marT="84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S</a:t>
                      </a:r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8467" marR="8467" marT="84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O</a:t>
                      </a:r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8467" marR="8467" marT="84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N</a:t>
                      </a:r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8467" marR="8467" marT="84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D</a:t>
                      </a:r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8467" marR="8467" marT="84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  <a:r>
                        <a:rPr lang="en-US" sz="1100" b="1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J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467" marR="8467" marT="84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  <a:r>
                        <a:rPr lang="en-US" sz="1100" b="1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F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467" marR="8467" marT="84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M</a:t>
                      </a:r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8467" marR="8467" marT="84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4" name="Rounded Rectangle 13"/>
          <p:cNvSpPr/>
          <p:nvPr/>
        </p:nvSpPr>
        <p:spPr>
          <a:xfrm>
            <a:off x="7467600" y="2819400"/>
            <a:ext cx="990600" cy="304800"/>
          </a:xfrm>
          <a:prstGeom prst="round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50" b="1" dirty="0">
                <a:latin typeface="Arial" pitchFamily="34" charset="0"/>
                <a:cs typeface="Arial" pitchFamily="34" charset="0"/>
              </a:rPr>
              <a:t>Reintegrate</a:t>
            </a:r>
          </a:p>
        </p:txBody>
      </p:sp>
      <p:sp>
        <p:nvSpPr>
          <p:cNvPr id="15" name="Rounded Rectangle 14"/>
          <p:cNvSpPr/>
          <p:nvPr/>
        </p:nvSpPr>
        <p:spPr>
          <a:xfrm>
            <a:off x="4572000" y="2819400"/>
            <a:ext cx="2895600" cy="304800"/>
          </a:xfrm>
          <a:prstGeom prst="roundRect">
            <a:avLst/>
          </a:prstGeom>
          <a:solidFill>
            <a:srgbClr val="0099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b="1" dirty="0">
                <a:latin typeface="Arial" pitchFamily="34" charset="0"/>
                <a:cs typeface="Arial" pitchFamily="34" charset="0"/>
              </a:rPr>
              <a:t>ALLOCATED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8458200" y="2819400"/>
            <a:ext cx="685800" cy="304800"/>
          </a:xfrm>
          <a:prstGeom prst="roundRect">
            <a:avLst/>
          </a:prstGeom>
          <a:solidFill>
            <a:srgbClr val="BC8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100" b="1" dirty="0">
                <a:latin typeface="Arial" pitchFamily="34" charset="0"/>
                <a:cs typeface="Arial" pitchFamily="34" charset="0"/>
              </a:rPr>
              <a:t>RESET</a:t>
            </a:r>
          </a:p>
        </p:txBody>
      </p:sp>
      <p:sp>
        <p:nvSpPr>
          <p:cNvPr id="17" name="Rounded Rectangle 16"/>
          <p:cNvSpPr/>
          <p:nvPr/>
        </p:nvSpPr>
        <p:spPr>
          <a:xfrm>
            <a:off x="152400" y="3857625"/>
            <a:ext cx="8839200" cy="304800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Aiming Point (AP) / Manning Target (MT)</a:t>
            </a:r>
          </a:p>
        </p:txBody>
      </p:sp>
      <p:sp>
        <p:nvSpPr>
          <p:cNvPr id="18" name="Rectangle 17"/>
          <p:cNvSpPr/>
          <p:nvPr/>
        </p:nvSpPr>
        <p:spPr>
          <a:xfrm>
            <a:off x="7467600" y="6457950"/>
            <a:ext cx="1676400" cy="381000"/>
          </a:xfrm>
          <a:prstGeom prst="rect">
            <a:avLst/>
          </a:prstGeom>
          <a:solidFill>
            <a:srgbClr val="0099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b="1" dirty="0">
                <a:latin typeface="Arial" pitchFamily="34" charset="0"/>
                <a:cs typeface="Arial" pitchFamily="34" charset="0"/>
              </a:rPr>
              <a:t>UNCLASSIFIED//For Official Use Only</a:t>
            </a:r>
          </a:p>
        </p:txBody>
      </p:sp>
      <p:sp>
        <p:nvSpPr>
          <p:cNvPr id="19" name="Rectangle 18"/>
          <p:cNvSpPr/>
          <p:nvPr/>
        </p:nvSpPr>
        <p:spPr>
          <a:xfrm>
            <a:off x="0" y="6457950"/>
            <a:ext cx="1676400" cy="381000"/>
          </a:xfrm>
          <a:prstGeom prst="rect">
            <a:avLst/>
          </a:prstGeom>
          <a:solidFill>
            <a:srgbClr val="0099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b="1" dirty="0">
                <a:latin typeface="Arial" pitchFamily="34" charset="0"/>
                <a:cs typeface="Arial" pitchFamily="34" charset="0"/>
              </a:rPr>
              <a:t>UNCLASSIFIED//For Official Use Only</a:t>
            </a:r>
          </a:p>
        </p:txBody>
      </p:sp>
      <p:graphicFrame>
        <p:nvGraphicFramePr>
          <p:cNvPr id="26" name="Table 25"/>
          <p:cNvGraphicFramePr>
            <a:graphicFrameLocks noGrp="1"/>
          </p:cNvGraphicFramePr>
          <p:nvPr/>
        </p:nvGraphicFramePr>
        <p:xfrm>
          <a:off x="49134" y="571500"/>
          <a:ext cx="1371600" cy="762000"/>
        </p:xfrm>
        <a:graphic>
          <a:graphicData uri="http://schemas.openxmlformats.org/drawingml/2006/table">
            <a:tbl>
              <a:tblPr/>
              <a:tblGrid>
                <a:gridCol w="685800"/>
                <a:gridCol w="685800"/>
              </a:tblGrid>
              <a:tr h="190500"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Assigned Mission</a:t>
                      </a:r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  <a:r>
                        <a:rPr lang="en-US" sz="1100" b="1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A-Level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  <a:r>
                        <a:rPr lang="en-US" sz="1100" b="1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AMM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  <a:r>
                        <a:rPr lang="en-US" sz="1100" b="1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AME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27" name="Table 26"/>
          <p:cNvGraphicFramePr>
            <a:graphicFrameLocks noGrp="1"/>
          </p:cNvGraphicFramePr>
          <p:nvPr/>
        </p:nvGraphicFramePr>
        <p:xfrm>
          <a:off x="4724400" y="4207081"/>
          <a:ext cx="1504950" cy="2117521"/>
        </p:xfrm>
        <a:graphic>
          <a:graphicData uri="http://schemas.openxmlformats.org/drawingml/2006/table">
            <a:tbl>
              <a:tblPr/>
              <a:tblGrid>
                <a:gridCol w="590550"/>
                <a:gridCol w="533400"/>
                <a:gridCol w="381000"/>
              </a:tblGrid>
              <a:tr h="307405"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  <a:r>
                        <a:rPr lang="en-US" sz="1000" b="1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Manning</a:t>
                      </a:r>
                      <a:r>
                        <a:rPr lang="en-US" sz="1000" b="1" i="0" u="none" strike="noStrike" baseline="0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 Target 3</a:t>
                      </a:r>
                      <a:endParaRPr lang="en-US" sz="1000" b="1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84120"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MANNING</a:t>
                      </a:r>
                      <a:endParaRPr lang="en-US" sz="900" b="1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b="1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 Unit Actual</a:t>
                      </a:r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22379"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  <a:r>
                        <a:rPr lang="en-US" sz="900" b="1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AG&gt; 90%</a:t>
                      </a:r>
                      <a:endParaRPr lang="en-US" sz="900" b="1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  <a:r>
                        <a:rPr lang="en-US" sz="900" b="1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AS</a:t>
                      </a:r>
                      <a:endParaRPr lang="en-US" sz="900" b="1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2379"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  <a:r>
                        <a:rPr lang="en-US" sz="900" b="1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CG 95%</a:t>
                      </a:r>
                      <a:endParaRPr lang="en-US" sz="900" b="1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  <a:r>
                        <a:rPr lang="en-US" sz="900" b="1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CG</a:t>
                      </a:r>
                      <a:endParaRPr lang="en-US" sz="900" b="1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2379"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FG</a:t>
                      </a:r>
                      <a:r>
                        <a:rPr lang="en-US" sz="900" b="1" i="0" u="none" strike="noStrike" baseline="0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 8</a:t>
                      </a:r>
                      <a:r>
                        <a:rPr lang="en-US" sz="900" b="1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0%</a:t>
                      </a:r>
                      <a:endParaRPr lang="en-US" sz="900" b="1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  <a:r>
                        <a:rPr lang="en-US" sz="900" b="1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FG</a:t>
                      </a:r>
                      <a:endParaRPr lang="en-US" sz="900" b="1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2379"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ENL&gt;90%</a:t>
                      </a:r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  <a:r>
                        <a:rPr lang="en-US" sz="900" b="1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ENL</a:t>
                      </a:r>
                      <a:endParaRPr lang="en-US" sz="900" b="1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4120">
                <a:tc>
                  <a:txBody>
                    <a:bodyPr/>
                    <a:lstStyle/>
                    <a:p>
                      <a:pPr algn="ctr" fontAlgn="b"/>
                      <a:endParaRPr lang="en-US" sz="900" b="1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endParaRPr lang="en-US" sz="900" b="1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4120"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AMM-2</a:t>
                      </a:r>
                      <a:endParaRPr lang="en-US" sz="900" b="1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endParaRPr lang="en-US" sz="900" b="1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4120"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AME-2</a:t>
                      </a:r>
                      <a:endParaRPr lang="en-US" sz="900" b="1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endParaRPr lang="en-US" sz="900" b="1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4120"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A-2</a:t>
                      </a:r>
                      <a:endParaRPr lang="en-US" sz="900" b="1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endParaRPr lang="en-US" sz="900" b="1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29" name="4-Point Star 28"/>
          <p:cNvSpPr/>
          <p:nvPr/>
        </p:nvSpPr>
        <p:spPr>
          <a:xfrm>
            <a:off x="508476" y="4207081"/>
            <a:ext cx="304800" cy="244904"/>
          </a:xfrm>
          <a:prstGeom prst="star4">
            <a:avLst/>
          </a:prstGeom>
          <a:solidFill>
            <a:srgbClr val="FFFF00"/>
          </a:solidFill>
          <a:ln w="31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1</a:t>
            </a:r>
            <a:endParaRPr lang="en-US" sz="14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0" name="4-Point Star 29"/>
          <p:cNvSpPr/>
          <p:nvPr/>
        </p:nvSpPr>
        <p:spPr>
          <a:xfrm>
            <a:off x="2514600" y="4207081"/>
            <a:ext cx="304800" cy="244904"/>
          </a:xfrm>
          <a:prstGeom prst="star4">
            <a:avLst/>
          </a:prstGeom>
          <a:solidFill>
            <a:srgbClr val="FFFF00"/>
          </a:solidFill>
          <a:ln w="31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2</a:t>
            </a:r>
            <a:endParaRPr lang="en-US" sz="14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1" name="4-Point Star 30"/>
          <p:cNvSpPr/>
          <p:nvPr/>
        </p:nvSpPr>
        <p:spPr>
          <a:xfrm>
            <a:off x="4648200" y="4207081"/>
            <a:ext cx="304800" cy="244904"/>
          </a:xfrm>
          <a:prstGeom prst="star4">
            <a:avLst/>
          </a:prstGeom>
          <a:solidFill>
            <a:srgbClr val="FFFF00"/>
          </a:solidFill>
          <a:ln w="31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3</a:t>
            </a:r>
            <a:endParaRPr lang="en-US" sz="14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2" name="4-Point Star 31"/>
          <p:cNvSpPr/>
          <p:nvPr/>
        </p:nvSpPr>
        <p:spPr>
          <a:xfrm>
            <a:off x="6951292" y="4207081"/>
            <a:ext cx="304800" cy="244904"/>
          </a:xfrm>
          <a:prstGeom prst="star4">
            <a:avLst/>
          </a:prstGeom>
          <a:solidFill>
            <a:srgbClr val="FFFF00"/>
          </a:solidFill>
          <a:ln w="31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4</a:t>
            </a:r>
            <a:endParaRPr lang="en-US" sz="14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3" name="Rounded Rectangle 32"/>
          <p:cNvSpPr/>
          <p:nvPr/>
        </p:nvSpPr>
        <p:spPr>
          <a:xfrm>
            <a:off x="7081602" y="2345108"/>
            <a:ext cx="990600" cy="304800"/>
          </a:xfrm>
          <a:prstGeom prst="round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50" b="1" dirty="0">
                <a:latin typeface="Arial" pitchFamily="34" charset="0"/>
                <a:cs typeface="Arial" pitchFamily="34" charset="0"/>
              </a:rPr>
              <a:t>Reintegrate</a:t>
            </a:r>
          </a:p>
        </p:txBody>
      </p:sp>
      <p:sp>
        <p:nvSpPr>
          <p:cNvPr id="34" name="Rounded Rectangle 33"/>
          <p:cNvSpPr/>
          <p:nvPr/>
        </p:nvSpPr>
        <p:spPr>
          <a:xfrm>
            <a:off x="4254370" y="2345108"/>
            <a:ext cx="2832230" cy="304800"/>
          </a:xfrm>
          <a:prstGeom prst="roundRect">
            <a:avLst/>
          </a:prstGeom>
          <a:solidFill>
            <a:srgbClr val="0099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b="1" dirty="0">
                <a:latin typeface="Arial" pitchFamily="34" charset="0"/>
                <a:cs typeface="Arial" pitchFamily="34" charset="0"/>
              </a:rPr>
              <a:t>ALLOCATED</a:t>
            </a:r>
          </a:p>
        </p:txBody>
      </p:sp>
      <p:sp>
        <p:nvSpPr>
          <p:cNvPr id="35" name="Rounded Rectangle 34"/>
          <p:cNvSpPr/>
          <p:nvPr/>
        </p:nvSpPr>
        <p:spPr>
          <a:xfrm>
            <a:off x="8080748" y="2345108"/>
            <a:ext cx="834652" cy="304800"/>
          </a:xfrm>
          <a:prstGeom prst="roundRect">
            <a:avLst/>
          </a:prstGeom>
          <a:solidFill>
            <a:srgbClr val="BC8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100" b="1" dirty="0">
                <a:latin typeface="Arial" pitchFamily="34" charset="0"/>
                <a:cs typeface="Arial" pitchFamily="34" charset="0"/>
              </a:rPr>
              <a:t>RESET</a:t>
            </a:r>
          </a:p>
        </p:txBody>
      </p:sp>
      <p:sp>
        <p:nvSpPr>
          <p:cNvPr id="36" name="Rounded Rectangle 35"/>
          <p:cNvSpPr/>
          <p:nvPr/>
        </p:nvSpPr>
        <p:spPr>
          <a:xfrm>
            <a:off x="305514" y="2345108"/>
            <a:ext cx="380286" cy="321892"/>
          </a:xfrm>
          <a:prstGeom prst="roundRect">
            <a:avLst/>
          </a:prstGeom>
          <a:solidFill>
            <a:srgbClr val="BC8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0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7" name="Rounded Rectangle 36"/>
          <p:cNvSpPr/>
          <p:nvPr/>
        </p:nvSpPr>
        <p:spPr>
          <a:xfrm>
            <a:off x="685800" y="2362200"/>
            <a:ext cx="3568570" cy="304800"/>
          </a:xfrm>
          <a:prstGeom prst="round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b="1" dirty="0">
                <a:latin typeface="Arial" pitchFamily="34" charset="0"/>
                <a:cs typeface="Arial" pitchFamily="34" charset="0"/>
              </a:rPr>
              <a:t>TRAIN / READY</a:t>
            </a:r>
          </a:p>
        </p:txBody>
      </p:sp>
      <p:sp>
        <p:nvSpPr>
          <p:cNvPr id="39" name="Rounded Rectangle 38"/>
          <p:cNvSpPr/>
          <p:nvPr/>
        </p:nvSpPr>
        <p:spPr>
          <a:xfrm>
            <a:off x="304800" y="2819400"/>
            <a:ext cx="381000" cy="307656"/>
          </a:xfrm>
          <a:prstGeom prst="roundRect">
            <a:avLst/>
          </a:prstGeom>
          <a:solidFill>
            <a:srgbClr val="BC8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0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0" name="Rounded Rectangle 39"/>
          <p:cNvSpPr/>
          <p:nvPr/>
        </p:nvSpPr>
        <p:spPr>
          <a:xfrm>
            <a:off x="685800" y="2819400"/>
            <a:ext cx="3886200" cy="304800"/>
          </a:xfrm>
          <a:prstGeom prst="round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b="1" dirty="0">
                <a:latin typeface="Arial" pitchFamily="34" charset="0"/>
                <a:cs typeface="Arial" pitchFamily="34" charset="0"/>
              </a:rPr>
              <a:t>TRAIN / READY</a:t>
            </a:r>
          </a:p>
        </p:txBody>
      </p:sp>
      <p:sp>
        <p:nvSpPr>
          <p:cNvPr id="41" name="4-Point Star 40"/>
          <p:cNvSpPr/>
          <p:nvPr/>
        </p:nvSpPr>
        <p:spPr>
          <a:xfrm>
            <a:off x="2362200" y="2336562"/>
            <a:ext cx="304800" cy="381000"/>
          </a:xfrm>
          <a:prstGeom prst="star4">
            <a:avLst/>
          </a:prstGeom>
          <a:solidFill>
            <a:srgbClr val="FFFF00"/>
          </a:solidFill>
          <a:ln w="31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2</a:t>
            </a:r>
            <a:endParaRPr lang="en-US" sz="14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3" name="Rounded Rectangle 42"/>
          <p:cNvSpPr/>
          <p:nvPr/>
        </p:nvSpPr>
        <p:spPr>
          <a:xfrm>
            <a:off x="7831508" y="3200400"/>
            <a:ext cx="990600" cy="304800"/>
          </a:xfrm>
          <a:prstGeom prst="round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50" b="1" dirty="0">
                <a:latin typeface="Arial" pitchFamily="34" charset="0"/>
                <a:cs typeface="Arial" pitchFamily="34" charset="0"/>
              </a:rPr>
              <a:t>Reintegrate</a:t>
            </a:r>
          </a:p>
        </p:txBody>
      </p:sp>
      <p:sp>
        <p:nvSpPr>
          <p:cNvPr id="44" name="Rounded Rectangle 43"/>
          <p:cNvSpPr/>
          <p:nvPr/>
        </p:nvSpPr>
        <p:spPr>
          <a:xfrm>
            <a:off x="4935908" y="3200400"/>
            <a:ext cx="2912692" cy="304800"/>
          </a:xfrm>
          <a:prstGeom prst="roundRect">
            <a:avLst/>
          </a:prstGeom>
          <a:solidFill>
            <a:srgbClr val="0099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b="1" dirty="0">
                <a:latin typeface="Arial" pitchFamily="34" charset="0"/>
                <a:cs typeface="Arial" pitchFamily="34" charset="0"/>
              </a:rPr>
              <a:t>ALLOCATED</a:t>
            </a:r>
          </a:p>
        </p:txBody>
      </p:sp>
      <p:sp>
        <p:nvSpPr>
          <p:cNvPr id="45" name="Rounded Rectangle 44"/>
          <p:cNvSpPr/>
          <p:nvPr/>
        </p:nvSpPr>
        <p:spPr>
          <a:xfrm>
            <a:off x="8822108" y="3200400"/>
            <a:ext cx="321892" cy="304800"/>
          </a:xfrm>
          <a:prstGeom prst="roundRect">
            <a:avLst/>
          </a:prstGeom>
          <a:solidFill>
            <a:srgbClr val="BC8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100" b="1" dirty="0" smtClean="0">
                <a:latin typeface="Arial" pitchFamily="34" charset="0"/>
                <a:cs typeface="Arial" pitchFamily="34" charset="0"/>
              </a:rPr>
              <a:t>R</a:t>
            </a:r>
            <a:endParaRPr lang="en-US" sz="11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6" name="Rounded Rectangle 45"/>
          <p:cNvSpPr/>
          <p:nvPr/>
        </p:nvSpPr>
        <p:spPr>
          <a:xfrm>
            <a:off x="304800" y="3200400"/>
            <a:ext cx="381000" cy="307656"/>
          </a:xfrm>
          <a:prstGeom prst="roundRect">
            <a:avLst/>
          </a:prstGeom>
          <a:solidFill>
            <a:srgbClr val="BC8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0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7" name="Rounded Rectangle 46"/>
          <p:cNvSpPr/>
          <p:nvPr/>
        </p:nvSpPr>
        <p:spPr>
          <a:xfrm>
            <a:off x="685800" y="3200400"/>
            <a:ext cx="4267200" cy="304800"/>
          </a:xfrm>
          <a:prstGeom prst="roundRect">
            <a:avLst>
              <a:gd name="adj" fmla="val 0"/>
            </a:avLst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b="1" dirty="0">
                <a:latin typeface="Arial" pitchFamily="34" charset="0"/>
                <a:cs typeface="Arial" pitchFamily="34" charset="0"/>
              </a:rPr>
              <a:t>TRAIN / READY</a:t>
            </a:r>
          </a:p>
        </p:txBody>
      </p:sp>
      <p:sp>
        <p:nvSpPr>
          <p:cNvPr id="48" name="4-Point Star 47"/>
          <p:cNvSpPr/>
          <p:nvPr/>
        </p:nvSpPr>
        <p:spPr>
          <a:xfrm>
            <a:off x="2362200" y="3200400"/>
            <a:ext cx="304800" cy="381000"/>
          </a:xfrm>
          <a:prstGeom prst="star4">
            <a:avLst/>
          </a:prstGeom>
          <a:solidFill>
            <a:srgbClr val="FFFF00"/>
          </a:solidFill>
          <a:ln w="31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2</a:t>
            </a:r>
            <a:endParaRPr lang="en-US" sz="14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0" name="4-Point Star 49"/>
          <p:cNvSpPr/>
          <p:nvPr/>
        </p:nvSpPr>
        <p:spPr>
          <a:xfrm>
            <a:off x="2362200" y="2819400"/>
            <a:ext cx="304800" cy="381000"/>
          </a:xfrm>
          <a:prstGeom prst="star4">
            <a:avLst/>
          </a:prstGeom>
          <a:solidFill>
            <a:srgbClr val="FFFF00"/>
          </a:solidFill>
          <a:ln w="31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2</a:t>
            </a:r>
            <a:endParaRPr lang="en-US" sz="14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1" name="4-Point Star 50"/>
          <p:cNvSpPr/>
          <p:nvPr/>
        </p:nvSpPr>
        <p:spPr>
          <a:xfrm>
            <a:off x="2209800" y="2336562"/>
            <a:ext cx="304800" cy="381000"/>
          </a:xfrm>
          <a:prstGeom prst="star4">
            <a:avLst/>
          </a:prstGeom>
          <a:solidFill>
            <a:srgbClr val="FFFF00"/>
          </a:solidFill>
          <a:ln w="31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3</a:t>
            </a:r>
            <a:endParaRPr lang="en-US" sz="14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2" name="4-Point Star 51"/>
          <p:cNvSpPr/>
          <p:nvPr/>
        </p:nvSpPr>
        <p:spPr>
          <a:xfrm>
            <a:off x="2514600" y="2819400"/>
            <a:ext cx="304800" cy="381000"/>
          </a:xfrm>
          <a:prstGeom prst="star4">
            <a:avLst/>
          </a:prstGeom>
          <a:solidFill>
            <a:srgbClr val="FFFF00"/>
          </a:solidFill>
          <a:ln w="31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3</a:t>
            </a:r>
            <a:endParaRPr lang="en-US" sz="14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3" name="4-Point Star 52"/>
          <p:cNvSpPr/>
          <p:nvPr/>
        </p:nvSpPr>
        <p:spPr>
          <a:xfrm>
            <a:off x="2514600" y="3200400"/>
            <a:ext cx="304800" cy="381000"/>
          </a:xfrm>
          <a:prstGeom prst="star4">
            <a:avLst/>
          </a:prstGeom>
          <a:solidFill>
            <a:srgbClr val="FFFF00"/>
          </a:solidFill>
          <a:ln w="31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3</a:t>
            </a:r>
            <a:endParaRPr lang="en-US" sz="14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4" name="4-Point Star 53"/>
          <p:cNvSpPr/>
          <p:nvPr/>
        </p:nvSpPr>
        <p:spPr>
          <a:xfrm>
            <a:off x="533400" y="2819400"/>
            <a:ext cx="304800" cy="381000"/>
          </a:xfrm>
          <a:prstGeom prst="star4">
            <a:avLst/>
          </a:prstGeom>
          <a:solidFill>
            <a:srgbClr val="FFFF00"/>
          </a:solidFill>
          <a:ln w="3175">
            <a:solidFill>
              <a:srgbClr val="00B05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1</a:t>
            </a:r>
            <a:endParaRPr lang="en-US" sz="14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5" name="4-Point Star 54"/>
          <p:cNvSpPr/>
          <p:nvPr/>
        </p:nvSpPr>
        <p:spPr>
          <a:xfrm>
            <a:off x="533400" y="2311638"/>
            <a:ext cx="304800" cy="381000"/>
          </a:xfrm>
          <a:prstGeom prst="star4">
            <a:avLst/>
          </a:prstGeom>
          <a:solidFill>
            <a:srgbClr val="FFFF00"/>
          </a:solidFill>
          <a:ln w="3175">
            <a:solidFill>
              <a:srgbClr val="00B05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1</a:t>
            </a:r>
            <a:endParaRPr lang="en-US" sz="14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6" name="4-Point Star 55"/>
          <p:cNvSpPr/>
          <p:nvPr/>
        </p:nvSpPr>
        <p:spPr>
          <a:xfrm>
            <a:off x="533400" y="3208232"/>
            <a:ext cx="304800" cy="381000"/>
          </a:xfrm>
          <a:prstGeom prst="star4">
            <a:avLst/>
          </a:prstGeom>
          <a:solidFill>
            <a:srgbClr val="FFFF00"/>
          </a:solidFill>
          <a:ln w="3175">
            <a:solidFill>
              <a:srgbClr val="00B05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1</a:t>
            </a:r>
            <a:endParaRPr lang="en-US" sz="14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7" name="4-Point Star 56"/>
          <p:cNvSpPr/>
          <p:nvPr/>
        </p:nvSpPr>
        <p:spPr>
          <a:xfrm>
            <a:off x="4419600" y="2819400"/>
            <a:ext cx="304800" cy="381000"/>
          </a:xfrm>
          <a:prstGeom prst="star4">
            <a:avLst/>
          </a:prstGeom>
          <a:solidFill>
            <a:srgbClr val="FFFF00"/>
          </a:solidFill>
          <a:ln w="31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4</a:t>
            </a:r>
            <a:endParaRPr lang="en-US" sz="14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8" name="4-Point Star 57"/>
          <p:cNvSpPr/>
          <p:nvPr/>
        </p:nvSpPr>
        <p:spPr>
          <a:xfrm>
            <a:off x="4114800" y="2335848"/>
            <a:ext cx="304800" cy="381000"/>
          </a:xfrm>
          <a:prstGeom prst="star4">
            <a:avLst/>
          </a:prstGeom>
          <a:solidFill>
            <a:srgbClr val="FFFF00"/>
          </a:solidFill>
          <a:ln w="31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4</a:t>
            </a:r>
            <a:endParaRPr lang="en-US" sz="14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9" name="4-Point Star 58"/>
          <p:cNvSpPr/>
          <p:nvPr/>
        </p:nvSpPr>
        <p:spPr>
          <a:xfrm>
            <a:off x="4792054" y="3200400"/>
            <a:ext cx="304800" cy="381000"/>
          </a:xfrm>
          <a:prstGeom prst="star4">
            <a:avLst/>
          </a:prstGeom>
          <a:solidFill>
            <a:srgbClr val="FFFF00"/>
          </a:solidFill>
          <a:ln w="31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4</a:t>
            </a:r>
            <a:endParaRPr lang="en-US" sz="14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600075" y="792718"/>
            <a:ext cx="79401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latin typeface="Arial" pitchFamily="34" charset="0"/>
                <a:cs typeface="Arial" pitchFamily="34" charset="0"/>
              </a:rPr>
              <a:t>Brigade</a:t>
            </a:r>
            <a:endParaRPr lang="en-US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1" name="Rectangle 60"/>
          <p:cNvSpPr/>
          <p:nvPr/>
        </p:nvSpPr>
        <p:spPr>
          <a:xfrm>
            <a:off x="2518409" y="2981325"/>
            <a:ext cx="4389120" cy="91440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Updated </a:t>
            </a:r>
            <a:r>
              <a:rPr lang="en-US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Monthly; Briefed Monthly; Framework Product for Semi-Annual Senior Leader Planning Session</a:t>
            </a:r>
            <a:endParaRPr lang="en-US" sz="14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173</TotalTime>
  <Words>1888</Words>
  <Application>Microsoft Office PowerPoint</Application>
  <PresentationFormat>On-screen Show (4:3)</PresentationFormat>
  <Paragraphs>721</Paragraphs>
  <Slides>20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20</vt:i4>
      </vt:variant>
    </vt:vector>
  </HeadingPairs>
  <TitlesOfParts>
    <vt:vector size="22" baseType="lpstr">
      <vt:lpstr>Office Theme</vt:lpstr>
      <vt:lpstr>1_Office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United States Army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christopher.r.norrie</dc:creator>
  <cp:lastModifiedBy>edwin.b.nelson</cp:lastModifiedBy>
  <cp:revision>25</cp:revision>
  <dcterms:created xsi:type="dcterms:W3CDTF">2013-03-06T20:06:23Z</dcterms:created>
  <dcterms:modified xsi:type="dcterms:W3CDTF">2013-06-05T17:00:36Z</dcterms:modified>
</cp:coreProperties>
</file>