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74" r:id="rId5"/>
  </p:sldMasterIdLst>
  <p:notesMasterIdLst>
    <p:notesMasterId r:id="rId11"/>
  </p:notesMasterIdLst>
  <p:handoutMasterIdLst>
    <p:handoutMasterId r:id="rId12"/>
  </p:handoutMasterIdLst>
  <p:sldIdLst>
    <p:sldId id="256" r:id="rId6"/>
    <p:sldId id="257" r:id="rId7"/>
    <p:sldId id="259" r:id="rId8"/>
    <p:sldId id="260" r:id="rId9"/>
    <p:sldId id="258" r:id="rId1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94948" autoAdjust="0"/>
  </p:normalViewPr>
  <p:slideViewPr>
    <p:cSldViewPr snapToGrid="0">
      <p:cViewPr varScale="1">
        <p:scale>
          <a:sx n="66" d="100"/>
          <a:sy n="66" d="100"/>
        </p:scale>
        <p:origin x="864" y="72"/>
      </p:cViewPr>
      <p:guideLst>
        <p:guide orient="horz" pos="2208"/>
        <p:guide pos="2880"/>
      </p:guideLst>
    </p:cSldViewPr>
  </p:slideViewPr>
  <p:outlineViewPr>
    <p:cViewPr>
      <p:scale>
        <a:sx n="33" d="100"/>
        <a:sy n="33" d="100"/>
      </p:scale>
      <p:origin x="48" y="5486"/>
    </p:cViewPr>
  </p:outlineViewPr>
  <p:notesTextViewPr>
    <p:cViewPr>
      <p:scale>
        <a:sx n="100" d="100"/>
        <a:sy n="100" d="100"/>
      </p:scale>
      <p:origin x="0" y="0"/>
    </p:cViewPr>
  </p:notesTextViewPr>
  <p:sorterViewPr>
    <p:cViewPr>
      <p:scale>
        <a:sx n="170" d="100"/>
        <a:sy n="170" d="100"/>
      </p:scale>
      <p:origin x="0" y="0"/>
    </p:cViewPr>
  </p:sorterViewPr>
  <p:notesViewPr>
    <p:cSldViewPr snapToGrid="0">
      <p:cViewPr varScale="1">
        <p:scale>
          <a:sx n="71" d="100"/>
          <a:sy n="71" d="100"/>
        </p:scale>
        <p:origin x="-3426" y="-10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83C684-A1BA-436B-939E-3A11920D928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036A13AA-D070-484F-BA04-708762D2A902}">
      <dgm:prSet phldrT="[Text]"/>
      <dgm:spPr/>
      <dgm:t>
        <a:bodyPr/>
        <a:lstStyle/>
        <a:p>
          <a:r>
            <a:rPr lang="en-US" dirty="0" smtClean="0">
              <a:latin typeface="Arial" panose="020B0604020202020204" pitchFamily="34" charset="0"/>
              <a:cs typeface="Arial" panose="020B0604020202020204" pitchFamily="34" charset="0"/>
            </a:rPr>
            <a:t>APFT </a:t>
          </a:r>
        </a:p>
        <a:p>
          <a:r>
            <a:rPr lang="en-US" dirty="0" smtClean="0">
              <a:latin typeface="Arial" panose="020B0604020202020204" pitchFamily="34" charset="0"/>
              <a:cs typeface="Arial" panose="020B0604020202020204" pitchFamily="34" charset="0"/>
            </a:rPr>
            <a:t>Prep</a:t>
          </a:r>
          <a:endParaRPr lang="en-US" dirty="0">
            <a:latin typeface="Arial" panose="020B0604020202020204" pitchFamily="34" charset="0"/>
            <a:cs typeface="Arial" panose="020B0604020202020204" pitchFamily="34" charset="0"/>
          </a:endParaRPr>
        </a:p>
      </dgm:t>
    </dgm:pt>
    <dgm:pt modelId="{422B735B-B518-429A-A1C8-2F3A86C3BCA0}" type="parTrans" cxnId="{07827E2A-66DB-4E62-8B88-8BD71479F881}">
      <dgm:prSet/>
      <dgm:spPr/>
      <dgm:t>
        <a:bodyPr/>
        <a:lstStyle/>
        <a:p>
          <a:endParaRPr lang="en-US">
            <a:latin typeface="Arial" panose="020B0604020202020204" pitchFamily="34" charset="0"/>
            <a:cs typeface="Arial" panose="020B0604020202020204" pitchFamily="34" charset="0"/>
          </a:endParaRPr>
        </a:p>
      </dgm:t>
    </dgm:pt>
    <dgm:pt modelId="{FABC7D01-9EC3-4F9D-8335-9BAF28E70859}" type="sibTrans" cxnId="{07827E2A-66DB-4E62-8B88-8BD71479F881}">
      <dgm:prSet/>
      <dgm:spPr/>
      <dgm:t>
        <a:bodyPr/>
        <a:lstStyle/>
        <a:p>
          <a:endParaRPr lang="en-US">
            <a:latin typeface="Arial" panose="020B0604020202020204" pitchFamily="34" charset="0"/>
            <a:cs typeface="Arial" panose="020B0604020202020204" pitchFamily="34" charset="0"/>
          </a:endParaRPr>
        </a:p>
      </dgm:t>
    </dgm:pt>
    <dgm:pt modelId="{9BDC11F0-110D-4E3D-93D8-FCC8CEE78BDC}">
      <dgm:prSet phldrT="[Text]" custT="1"/>
      <dgm:spPr/>
      <dgm:t>
        <a:bodyPr/>
        <a:lstStyle/>
        <a:p>
          <a:r>
            <a:rPr lang="en-US" sz="1100" dirty="0" smtClean="0">
              <a:latin typeface="Arial" panose="020B0604020202020204" pitchFamily="34" charset="0"/>
              <a:cs typeface="Arial" panose="020B0604020202020204" pitchFamily="34" charset="0"/>
            </a:rPr>
            <a:t>311630MAY2015 SFC </a:t>
          </a:r>
          <a:r>
            <a:rPr lang="en-US" sz="1100" dirty="0" smtClean="0">
              <a:latin typeface="Arial" panose="020B0604020202020204" pitchFamily="34" charset="0"/>
              <a:cs typeface="Arial" panose="020B0604020202020204" pitchFamily="34" charset="0"/>
            </a:rPr>
            <a:t>Hard </a:t>
          </a:r>
          <a:r>
            <a:rPr lang="en-US" sz="1100" dirty="0" smtClean="0">
              <a:latin typeface="Arial" panose="020B0604020202020204" pitchFamily="34" charset="0"/>
              <a:cs typeface="Arial" panose="020B0604020202020204" pitchFamily="34" charset="0"/>
            </a:rPr>
            <a:t>draws supplies from the supply Sergeant.</a:t>
          </a:r>
          <a:endParaRPr lang="en-US" sz="1100" dirty="0">
            <a:latin typeface="Arial" panose="020B0604020202020204" pitchFamily="34" charset="0"/>
            <a:cs typeface="Arial" panose="020B0604020202020204" pitchFamily="34" charset="0"/>
          </a:endParaRPr>
        </a:p>
      </dgm:t>
    </dgm:pt>
    <dgm:pt modelId="{249829E9-A073-4573-A7D6-E8037979C76D}" type="parTrans" cxnId="{B6B10B6D-86E3-40ED-90E1-4CEEA89A4BB8}">
      <dgm:prSet/>
      <dgm:spPr/>
      <dgm:t>
        <a:bodyPr/>
        <a:lstStyle/>
        <a:p>
          <a:endParaRPr lang="en-US">
            <a:latin typeface="Arial" panose="020B0604020202020204" pitchFamily="34" charset="0"/>
            <a:cs typeface="Arial" panose="020B0604020202020204" pitchFamily="34" charset="0"/>
          </a:endParaRPr>
        </a:p>
      </dgm:t>
    </dgm:pt>
    <dgm:pt modelId="{A6E969FE-4C31-4265-A3DD-EDA07234084D}" type="sibTrans" cxnId="{B6B10B6D-86E3-40ED-90E1-4CEEA89A4BB8}">
      <dgm:prSet/>
      <dgm:spPr/>
      <dgm:t>
        <a:bodyPr/>
        <a:lstStyle/>
        <a:p>
          <a:endParaRPr lang="en-US">
            <a:latin typeface="Arial" panose="020B0604020202020204" pitchFamily="34" charset="0"/>
            <a:cs typeface="Arial" panose="020B0604020202020204" pitchFamily="34" charset="0"/>
          </a:endParaRPr>
        </a:p>
      </dgm:t>
    </dgm:pt>
    <dgm:pt modelId="{A982BE3E-F4DE-49BD-BBBF-6D20DA64BD9A}">
      <dgm:prSet phldrT="[Text]" custT="1"/>
      <dgm:spPr/>
      <dgm:t>
        <a:bodyPr/>
        <a:lstStyle/>
        <a:p>
          <a:r>
            <a:rPr lang="en-US" sz="1100" dirty="0" smtClean="0">
              <a:latin typeface="Arial" panose="020B0604020202020204" pitchFamily="34" charset="0"/>
              <a:cs typeface="Arial" panose="020B0604020202020204" pitchFamily="34" charset="0"/>
            </a:rPr>
            <a:t>311730MAY2015 Grader certification by the MFT - SGT Smith and 1SG Marks will be conducted at the BCT track.</a:t>
          </a:r>
          <a:endParaRPr lang="en-US" sz="1100" dirty="0">
            <a:latin typeface="Arial" panose="020B0604020202020204" pitchFamily="34" charset="0"/>
            <a:cs typeface="Arial" panose="020B0604020202020204" pitchFamily="34" charset="0"/>
          </a:endParaRPr>
        </a:p>
      </dgm:t>
    </dgm:pt>
    <dgm:pt modelId="{BD40CE1F-0F3E-4A31-9902-6AAE2E697C35}" type="parTrans" cxnId="{F602D011-7C31-4282-AA7F-4F9BAE7858B9}">
      <dgm:prSet/>
      <dgm:spPr/>
      <dgm:t>
        <a:bodyPr/>
        <a:lstStyle/>
        <a:p>
          <a:endParaRPr lang="en-US">
            <a:latin typeface="Arial" panose="020B0604020202020204" pitchFamily="34" charset="0"/>
            <a:cs typeface="Arial" panose="020B0604020202020204" pitchFamily="34" charset="0"/>
          </a:endParaRPr>
        </a:p>
      </dgm:t>
    </dgm:pt>
    <dgm:pt modelId="{8E5B28C0-8E6E-41C1-A450-5069E77A982A}" type="sibTrans" cxnId="{F602D011-7C31-4282-AA7F-4F9BAE7858B9}">
      <dgm:prSet/>
      <dgm:spPr/>
      <dgm:t>
        <a:bodyPr/>
        <a:lstStyle/>
        <a:p>
          <a:endParaRPr lang="en-US">
            <a:latin typeface="Arial" panose="020B0604020202020204" pitchFamily="34" charset="0"/>
            <a:cs typeface="Arial" panose="020B0604020202020204" pitchFamily="34" charset="0"/>
          </a:endParaRPr>
        </a:p>
      </dgm:t>
    </dgm:pt>
    <dgm:pt modelId="{548CF8A0-D8ED-4DFA-B085-8B79AB352452}">
      <dgm:prSet phldrT="[Text]"/>
      <dgm:spPr/>
      <dgm:t>
        <a:bodyPr/>
        <a:lstStyle/>
        <a:p>
          <a:r>
            <a:rPr lang="en-US" dirty="0" smtClean="0">
              <a:latin typeface="Arial" panose="020B0604020202020204" pitchFamily="34" charset="0"/>
              <a:cs typeface="Arial" panose="020B0604020202020204" pitchFamily="34" charset="0"/>
            </a:rPr>
            <a:t>APFT Conduct</a:t>
          </a:r>
          <a:endParaRPr lang="en-US" dirty="0">
            <a:latin typeface="Arial" panose="020B0604020202020204" pitchFamily="34" charset="0"/>
            <a:cs typeface="Arial" panose="020B0604020202020204" pitchFamily="34" charset="0"/>
          </a:endParaRPr>
        </a:p>
      </dgm:t>
    </dgm:pt>
    <dgm:pt modelId="{22016236-13BA-4F7A-B13B-41C3A334975F}" type="parTrans" cxnId="{5334AAD3-08CD-42ED-BC41-30AD6A1B0DE6}">
      <dgm:prSet/>
      <dgm:spPr/>
      <dgm:t>
        <a:bodyPr/>
        <a:lstStyle/>
        <a:p>
          <a:endParaRPr lang="en-US">
            <a:latin typeface="Arial" panose="020B0604020202020204" pitchFamily="34" charset="0"/>
            <a:cs typeface="Arial" panose="020B0604020202020204" pitchFamily="34" charset="0"/>
          </a:endParaRPr>
        </a:p>
      </dgm:t>
    </dgm:pt>
    <dgm:pt modelId="{7DCE191D-4E1B-4FCD-BEED-D479441E6B73}" type="sibTrans" cxnId="{5334AAD3-08CD-42ED-BC41-30AD6A1B0DE6}">
      <dgm:prSet/>
      <dgm:spPr/>
      <dgm:t>
        <a:bodyPr/>
        <a:lstStyle/>
        <a:p>
          <a:endParaRPr lang="en-US">
            <a:latin typeface="Arial" panose="020B0604020202020204" pitchFamily="34" charset="0"/>
            <a:cs typeface="Arial" panose="020B0604020202020204" pitchFamily="34" charset="0"/>
          </a:endParaRPr>
        </a:p>
      </dgm:t>
    </dgm:pt>
    <dgm:pt modelId="{EE5A420E-B8A4-43FB-9CC0-B161F18E0D37}">
      <dgm:prSet phldrT="[Text]" custT="1"/>
      <dgm:spPr/>
      <dgm:t>
        <a:bodyPr/>
        <a:lstStyle/>
        <a:p>
          <a:r>
            <a:rPr lang="en-US" sz="1100" dirty="0" smtClean="0">
              <a:latin typeface="Arial" panose="020B0604020202020204" pitchFamily="34" charset="0"/>
              <a:cs typeface="Arial" panose="020B0604020202020204" pitchFamily="34" charset="0"/>
            </a:rPr>
            <a:t>010400JUNE2015 Company formation, accountability, and SGT Smith will lead the preparation drill</a:t>
          </a:r>
          <a:endParaRPr lang="en-US" sz="1100" dirty="0">
            <a:latin typeface="Arial" panose="020B0604020202020204" pitchFamily="34" charset="0"/>
            <a:cs typeface="Arial" panose="020B0604020202020204" pitchFamily="34" charset="0"/>
          </a:endParaRPr>
        </a:p>
      </dgm:t>
    </dgm:pt>
    <dgm:pt modelId="{AA67F758-05A3-47B1-A00B-BD31F0ED38FD}" type="parTrans" cxnId="{A2BBA096-CEC4-43DB-816F-81343AAFEA0A}">
      <dgm:prSet/>
      <dgm:spPr/>
      <dgm:t>
        <a:bodyPr/>
        <a:lstStyle/>
        <a:p>
          <a:endParaRPr lang="en-US">
            <a:latin typeface="Arial" panose="020B0604020202020204" pitchFamily="34" charset="0"/>
            <a:cs typeface="Arial" panose="020B0604020202020204" pitchFamily="34" charset="0"/>
          </a:endParaRPr>
        </a:p>
      </dgm:t>
    </dgm:pt>
    <dgm:pt modelId="{F12B2A77-5362-42D7-87D7-14FA48C505E6}" type="sibTrans" cxnId="{A2BBA096-CEC4-43DB-816F-81343AAFEA0A}">
      <dgm:prSet/>
      <dgm:spPr/>
      <dgm:t>
        <a:bodyPr/>
        <a:lstStyle/>
        <a:p>
          <a:endParaRPr lang="en-US">
            <a:latin typeface="Arial" panose="020B0604020202020204" pitchFamily="34" charset="0"/>
            <a:cs typeface="Arial" panose="020B0604020202020204" pitchFamily="34" charset="0"/>
          </a:endParaRPr>
        </a:p>
      </dgm:t>
    </dgm:pt>
    <dgm:pt modelId="{3C006C59-5D7A-41A2-BAFC-2CFB19F0CEC6}">
      <dgm:prSet phldrT="[Text]"/>
      <dgm:spPr/>
      <dgm:t>
        <a:bodyPr/>
        <a:lstStyle/>
        <a:p>
          <a:r>
            <a:rPr lang="en-US" dirty="0" smtClean="0">
              <a:latin typeface="Arial" panose="020B0604020202020204" pitchFamily="34" charset="0"/>
              <a:cs typeface="Arial" panose="020B0604020202020204" pitchFamily="34" charset="0"/>
            </a:rPr>
            <a:t>Post </a:t>
          </a:r>
        </a:p>
        <a:p>
          <a:r>
            <a:rPr lang="en-US" dirty="0" smtClean="0">
              <a:latin typeface="Arial" panose="020B0604020202020204" pitchFamily="34" charset="0"/>
              <a:cs typeface="Arial" panose="020B0604020202020204" pitchFamily="34" charset="0"/>
            </a:rPr>
            <a:t>APFT</a:t>
          </a:r>
          <a:endParaRPr lang="en-US" dirty="0">
            <a:latin typeface="Arial" panose="020B0604020202020204" pitchFamily="34" charset="0"/>
            <a:cs typeface="Arial" panose="020B0604020202020204" pitchFamily="34" charset="0"/>
          </a:endParaRPr>
        </a:p>
      </dgm:t>
    </dgm:pt>
    <dgm:pt modelId="{9304FE75-F388-44B9-9C1C-C7AF5BBD8280}" type="parTrans" cxnId="{2BDB43C5-D38A-4258-BEEF-0840648C696F}">
      <dgm:prSet/>
      <dgm:spPr/>
      <dgm:t>
        <a:bodyPr/>
        <a:lstStyle/>
        <a:p>
          <a:endParaRPr lang="en-US">
            <a:latin typeface="Arial" panose="020B0604020202020204" pitchFamily="34" charset="0"/>
            <a:cs typeface="Arial" panose="020B0604020202020204" pitchFamily="34" charset="0"/>
          </a:endParaRPr>
        </a:p>
      </dgm:t>
    </dgm:pt>
    <dgm:pt modelId="{75E40B6E-E648-4154-9DE6-65DD917E3277}" type="sibTrans" cxnId="{2BDB43C5-D38A-4258-BEEF-0840648C696F}">
      <dgm:prSet/>
      <dgm:spPr/>
      <dgm:t>
        <a:bodyPr/>
        <a:lstStyle/>
        <a:p>
          <a:endParaRPr lang="en-US">
            <a:latin typeface="Arial" panose="020B0604020202020204" pitchFamily="34" charset="0"/>
            <a:cs typeface="Arial" panose="020B0604020202020204" pitchFamily="34" charset="0"/>
          </a:endParaRPr>
        </a:p>
      </dgm:t>
    </dgm:pt>
    <dgm:pt modelId="{38A9FE8B-1A57-4470-A8B0-0F4635D300B7}">
      <dgm:prSet phldrT="[Text]" custT="1"/>
      <dgm:spPr/>
      <dgm:t>
        <a:bodyPr/>
        <a:lstStyle/>
        <a:p>
          <a:r>
            <a:rPr lang="en-US" sz="1100" dirty="0" smtClean="0">
              <a:latin typeface="Arial" panose="020B0604020202020204" pitchFamily="34" charset="0"/>
              <a:cs typeface="Arial" panose="020B0604020202020204" pitchFamily="34" charset="0"/>
            </a:rPr>
            <a:t>010900JUNE2015 NLT than 0900 the MFT will ensure the DA Form 705s are complete to standard and a unit score average has been submitted to the Commander.</a:t>
          </a:r>
          <a:endParaRPr lang="en-US" sz="1100" dirty="0">
            <a:latin typeface="Arial" panose="020B0604020202020204" pitchFamily="34" charset="0"/>
            <a:cs typeface="Arial" panose="020B0604020202020204" pitchFamily="34" charset="0"/>
          </a:endParaRPr>
        </a:p>
      </dgm:t>
    </dgm:pt>
    <dgm:pt modelId="{EAD2C15B-3C2F-4E5F-A76F-AA2BE54E8DC2}" type="parTrans" cxnId="{6FF9BCE7-0AC7-4179-83B0-3FC0326D97A8}">
      <dgm:prSet/>
      <dgm:spPr/>
      <dgm:t>
        <a:bodyPr/>
        <a:lstStyle/>
        <a:p>
          <a:endParaRPr lang="en-US">
            <a:latin typeface="Arial" panose="020B0604020202020204" pitchFamily="34" charset="0"/>
            <a:cs typeface="Arial" panose="020B0604020202020204" pitchFamily="34" charset="0"/>
          </a:endParaRPr>
        </a:p>
      </dgm:t>
    </dgm:pt>
    <dgm:pt modelId="{5AB18638-13B7-4364-9457-AAFA356A2A00}" type="sibTrans" cxnId="{6FF9BCE7-0AC7-4179-83B0-3FC0326D97A8}">
      <dgm:prSet/>
      <dgm:spPr/>
      <dgm:t>
        <a:bodyPr/>
        <a:lstStyle/>
        <a:p>
          <a:endParaRPr lang="en-US">
            <a:latin typeface="Arial" panose="020B0604020202020204" pitchFamily="34" charset="0"/>
            <a:cs typeface="Arial" panose="020B0604020202020204" pitchFamily="34" charset="0"/>
          </a:endParaRPr>
        </a:p>
      </dgm:t>
    </dgm:pt>
    <dgm:pt modelId="{5E1D184F-EE8A-4CB8-B7DA-9380AE8E9D44}">
      <dgm:prSet phldrT="[Text]" custT="1"/>
      <dgm:spPr/>
      <dgm:t>
        <a:bodyPr/>
        <a:lstStyle/>
        <a:p>
          <a:r>
            <a:rPr lang="en-US" sz="1100" dirty="0" smtClean="0">
              <a:latin typeface="Arial" panose="020B0604020202020204" pitchFamily="34" charset="0"/>
              <a:cs typeface="Arial" panose="020B0604020202020204" pitchFamily="34" charset="0"/>
            </a:rPr>
            <a:t>010330JUNE2015 Graders and MFT begin setup. SFC </a:t>
          </a:r>
          <a:r>
            <a:rPr lang="en-US" sz="1100" dirty="0" smtClean="0">
              <a:latin typeface="Arial" panose="020B0604020202020204" pitchFamily="34" charset="0"/>
              <a:cs typeface="Arial" panose="020B0604020202020204" pitchFamily="34" charset="0"/>
            </a:rPr>
            <a:t>Hard </a:t>
          </a:r>
          <a:r>
            <a:rPr lang="en-US" sz="1100" dirty="0" smtClean="0">
              <a:latin typeface="Arial" panose="020B0604020202020204" pitchFamily="34" charset="0"/>
              <a:cs typeface="Arial" panose="020B0604020202020204" pitchFamily="34" charset="0"/>
            </a:rPr>
            <a:t>will assign the grading lanes and distribute the score sheets and clip boards.  Graders will provide their own pen.  SSG Greene will ensure the track is free of debris and does not have standing water.  He will also ensure the start point and finish point are clearly marked and have been measured with the calibrated engineer wheel.  He will also ensure the official clock is set.  </a:t>
          </a:r>
          <a:endParaRPr lang="en-US" sz="1100" dirty="0">
            <a:latin typeface="Arial" panose="020B0604020202020204" pitchFamily="34" charset="0"/>
            <a:cs typeface="Arial" panose="020B0604020202020204" pitchFamily="34" charset="0"/>
          </a:endParaRPr>
        </a:p>
      </dgm:t>
    </dgm:pt>
    <dgm:pt modelId="{23466BBB-D45A-4B8E-9F80-C6220AE93457}" type="parTrans" cxnId="{EA6C8DA7-4762-46A0-B40F-5D0B459AAB93}">
      <dgm:prSet/>
      <dgm:spPr/>
      <dgm:t>
        <a:bodyPr/>
        <a:lstStyle/>
        <a:p>
          <a:endParaRPr lang="en-US">
            <a:latin typeface="Arial" panose="020B0604020202020204" pitchFamily="34" charset="0"/>
            <a:cs typeface="Arial" panose="020B0604020202020204" pitchFamily="34" charset="0"/>
          </a:endParaRPr>
        </a:p>
      </dgm:t>
    </dgm:pt>
    <dgm:pt modelId="{1D469E6F-2911-44FF-BD4B-C79821D71BE1}" type="sibTrans" cxnId="{EA6C8DA7-4762-46A0-B40F-5D0B459AAB93}">
      <dgm:prSet/>
      <dgm:spPr/>
      <dgm:t>
        <a:bodyPr/>
        <a:lstStyle/>
        <a:p>
          <a:endParaRPr lang="en-US">
            <a:latin typeface="Arial" panose="020B0604020202020204" pitchFamily="34" charset="0"/>
            <a:cs typeface="Arial" panose="020B0604020202020204" pitchFamily="34" charset="0"/>
          </a:endParaRPr>
        </a:p>
      </dgm:t>
    </dgm:pt>
    <dgm:pt modelId="{67A4F1E5-0D01-4FC8-A44A-BD31D6091CEC}">
      <dgm:prSet custT="1"/>
      <dgm:spPr/>
      <dgm:t>
        <a:bodyPr/>
        <a:lstStyle/>
        <a:p>
          <a:r>
            <a:rPr lang="en-US" sz="1100" dirty="0" smtClean="0">
              <a:latin typeface="Arial" panose="020B0604020202020204" pitchFamily="34" charset="0"/>
              <a:cs typeface="Arial" panose="020B0604020202020204" pitchFamily="34" charset="0"/>
            </a:rPr>
            <a:t>010415JUNE2015 SFC </a:t>
          </a:r>
          <a:r>
            <a:rPr lang="en-US" sz="1100" dirty="0" smtClean="0">
              <a:latin typeface="Arial" panose="020B0604020202020204" pitchFamily="34" charset="0"/>
              <a:cs typeface="Arial" panose="020B0604020202020204" pitchFamily="34" charset="0"/>
            </a:rPr>
            <a:t>Hard </a:t>
          </a:r>
          <a:r>
            <a:rPr lang="en-US" sz="1100" dirty="0" smtClean="0">
              <a:latin typeface="Arial" panose="020B0604020202020204" pitchFamily="34" charset="0"/>
              <a:cs typeface="Arial" panose="020B0604020202020204" pitchFamily="34" charset="0"/>
            </a:rPr>
            <a:t>will conduct the safety brief followed by the Commander reading the APFT test requirements. SGT Smith and two graders will conduct the event demonstrations. </a:t>
          </a:r>
        </a:p>
      </dgm:t>
    </dgm:pt>
    <dgm:pt modelId="{A83FCCD2-0F9B-4FF3-BF5B-F4BE86008B08}" type="parTrans" cxnId="{EA410A89-5628-42F9-A73F-E3752E9E1317}">
      <dgm:prSet/>
      <dgm:spPr/>
      <dgm:t>
        <a:bodyPr/>
        <a:lstStyle/>
        <a:p>
          <a:endParaRPr lang="en-US">
            <a:latin typeface="Arial" panose="020B0604020202020204" pitchFamily="34" charset="0"/>
            <a:cs typeface="Arial" panose="020B0604020202020204" pitchFamily="34" charset="0"/>
          </a:endParaRPr>
        </a:p>
      </dgm:t>
    </dgm:pt>
    <dgm:pt modelId="{8763EBE2-1B61-444E-96EF-CB1E742FC419}" type="sibTrans" cxnId="{EA410A89-5628-42F9-A73F-E3752E9E1317}">
      <dgm:prSet/>
      <dgm:spPr/>
      <dgm:t>
        <a:bodyPr/>
        <a:lstStyle/>
        <a:p>
          <a:endParaRPr lang="en-US">
            <a:latin typeface="Arial" panose="020B0604020202020204" pitchFamily="34" charset="0"/>
            <a:cs typeface="Arial" panose="020B0604020202020204" pitchFamily="34" charset="0"/>
          </a:endParaRPr>
        </a:p>
      </dgm:t>
    </dgm:pt>
    <dgm:pt modelId="{FA949125-D4BD-494C-B38D-AC99C0C8C997}">
      <dgm:prSet custT="1"/>
      <dgm:spPr/>
      <dgm:t>
        <a:bodyPr/>
        <a:lstStyle/>
        <a:p>
          <a:r>
            <a:rPr lang="en-US" sz="1100" dirty="0" smtClean="0">
              <a:latin typeface="Arial" panose="020B0604020202020204" pitchFamily="34" charset="0"/>
              <a:cs typeface="Arial" panose="020B0604020202020204" pitchFamily="34" charset="0"/>
            </a:rPr>
            <a:t>010430JUNE2015 The APFT will begin with the pushup event followed by the sit-up event and concluding with the 2 mile run.  SSG Greene will control the time clock and ensure that 10 minutes has elapsed between events for each Soldier. </a:t>
          </a:r>
        </a:p>
      </dgm:t>
    </dgm:pt>
    <dgm:pt modelId="{FB4B8B66-40CC-48B9-8829-61226B902937}" type="parTrans" cxnId="{612240F0-685B-4888-B4B5-B5E522560108}">
      <dgm:prSet/>
      <dgm:spPr/>
      <dgm:t>
        <a:bodyPr/>
        <a:lstStyle/>
        <a:p>
          <a:endParaRPr lang="en-US">
            <a:latin typeface="Arial" panose="020B0604020202020204" pitchFamily="34" charset="0"/>
            <a:cs typeface="Arial" panose="020B0604020202020204" pitchFamily="34" charset="0"/>
          </a:endParaRPr>
        </a:p>
      </dgm:t>
    </dgm:pt>
    <dgm:pt modelId="{A3138823-F213-48E6-98F1-DDB82748742F}" type="sibTrans" cxnId="{612240F0-685B-4888-B4B5-B5E522560108}">
      <dgm:prSet/>
      <dgm:spPr/>
      <dgm:t>
        <a:bodyPr/>
        <a:lstStyle/>
        <a:p>
          <a:endParaRPr lang="en-US">
            <a:latin typeface="Arial" panose="020B0604020202020204" pitchFamily="34" charset="0"/>
            <a:cs typeface="Arial" panose="020B0604020202020204" pitchFamily="34" charset="0"/>
          </a:endParaRPr>
        </a:p>
      </dgm:t>
    </dgm:pt>
    <dgm:pt modelId="{8353FCE0-D3C1-4986-A7CE-6325094E2A1D}">
      <dgm:prSet custT="1"/>
      <dgm:spPr/>
      <dgm:t>
        <a:bodyPr/>
        <a:lstStyle/>
        <a:p>
          <a:r>
            <a:rPr lang="en-US" sz="1100" dirty="0" smtClean="0">
              <a:latin typeface="Arial" panose="020B0604020202020204" pitchFamily="34" charset="0"/>
              <a:cs typeface="Arial" panose="020B0604020202020204" pitchFamily="34" charset="0"/>
            </a:rPr>
            <a:t>010630JUNE2015 The APFT will be complete no later than this time.  The unit AAR will follow the completion of the APFT.</a:t>
          </a:r>
        </a:p>
      </dgm:t>
    </dgm:pt>
    <dgm:pt modelId="{4A4F75C9-FDBA-43DA-840E-CABA85202747}" type="parTrans" cxnId="{57D333B2-5874-4595-ACB5-C9E99B354460}">
      <dgm:prSet/>
      <dgm:spPr/>
      <dgm:t>
        <a:bodyPr/>
        <a:lstStyle/>
        <a:p>
          <a:endParaRPr lang="en-US">
            <a:latin typeface="Arial" panose="020B0604020202020204" pitchFamily="34" charset="0"/>
            <a:cs typeface="Arial" panose="020B0604020202020204" pitchFamily="34" charset="0"/>
          </a:endParaRPr>
        </a:p>
      </dgm:t>
    </dgm:pt>
    <dgm:pt modelId="{62FB290B-20B3-46B3-B7F0-A354691F78EF}" type="sibTrans" cxnId="{57D333B2-5874-4595-ACB5-C9E99B354460}">
      <dgm:prSet/>
      <dgm:spPr/>
      <dgm:t>
        <a:bodyPr/>
        <a:lstStyle/>
        <a:p>
          <a:endParaRPr lang="en-US">
            <a:latin typeface="Arial" panose="020B0604020202020204" pitchFamily="34" charset="0"/>
            <a:cs typeface="Arial" panose="020B0604020202020204" pitchFamily="34" charset="0"/>
          </a:endParaRPr>
        </a:p>
      </dgm:t>
    </dgm:pt>
    <dgm:pt modelId="{EDB5BA0A-3B34-46DF-A27A-CEF98C14B84E}">
      <dgm:prSet custT="1"/>
      <dgm:spPr/>
      <dgm:t>
        <a:bodyPr/>
        <a:lstStyle/>
        <a:p>
          <a:r>
            <a:rPr lang="en-US" sz="1100" dirty="0" smtClean="0">
              <a:latin typeface="Arial" panose="020B0604020202020204" pitchFamily="34" charset="0"/>
              <a:cs typeface="Arial" panose="020B0604020202020204" pitchFamily="34" charset="0"/>
            </a:rPr>
            <a:t>011300JUNE2015 NLT than 1300 hours the MFT is responsible to ensure the Scores have been entered into DTMS.</a:t>
          </a:r>
        </a:p>
      </dgm:t>
    </dgm:pt>
    <dgm:pt modelId="{BDAB803E-4286-44F6-A9B7-102916A4696F}" type="parTrans" cxnId="{20ADF30A-4615-4C05-99CF-564F03558E16}">
      <dgm:prSet/>
      <dgm:spPr/>
      <dgm:t>
        <a:bodyPr/>
        <a:lstStyle/>
        <a:p>
          <a:endParaRPr lang="en-US">
            <a:latin typeface="Arial" panose="020B0604020202020204" pitchFamily="34" charset="0"/>
            <a:cs typeface="Arial" panose="020B0604020202020204" pitchFamily="34" charset="0"/>
          </a:endParaRPr>
        </a:p>
      </dgm:t>
    </dgm:pt>
    <dgm:pt modelId="{4F7E7D70-A04E-49AB-81B7-261F79AED6AC}" type="sibTrans" cxnId="{20ADF30A-4615-4C05-99CF-564F03558E16}">
      <dgm:prSet/>
      <dgm:spPr/>
      <dgm:t>
        <a:bodyPr/>
        <a:lstStyle/>
        <a:p>
          <a:endParaRPr lang="en-US">
            <a:latin typeface="Arial" panose="020B0604020202020204" pitchFamily="34" charset="0"/>
            <a:cs typeface="Arial" panose="020B0604020202020204" pitchFamily="34" charset="0"/>
          </a:endParaRPr>
        </a:p>
      </dgm:t>
    </dgm:pt>
    <dgm:pt modelId="{55558917-EC4E-491F-93D3-12E146FF868E}">
      <dgm:prSet custT="1"/>
      <dgm:spPr/>
      <dgm:t>
        <a:bodyPr/>
        <a:lstStyle/>
        <a:p>
          <a:r>
            <a:rPr lang="en-US" sz="1100" dirty="0" smtClean="0">
              <a:latin typeface="Arial" panose="020B0604020202020204" pitchFamily="34" charset="0"/>
              <a:cs typeface="Arial" panose="020B0604020202020204" pitchFamily="34" charset="0"/>
            </a:rPr>
            <a:t>011700JUNE2015 NLT 1700 all DA FORM 268s (flag) and counseling will be submitted for Soldier APFT failure to the Commander for signature. </a:t>
          </a:r>
        </a:p>
      </dgm:t>
    </dgm:pt>
    <dgm:pt modelId="{D6DE6901-5E4E-43A9-A2A4-7B4A94B5609E}" type="parTrans" cxnId="{D87F1A2B-C4D7-4772-91B9-26E753211FAB}">
      <dgm:prSet/>
      <dgm:spPr/>
      <dgm:t>
        <a:bodyPr/>
        <a:lstStyle/>
        <a:p>
          <a:endParaRPr lang="en-US">
            <a:latin typeface="Arial" panose="020B0604020202020204" pitchFamily="34" charset="0"/>
            <a:cs typeface="Arial" panose="020B0604020202020204" pitchFamily="34" charset="0"/>
          </a:endParaRPr>
        </a:p>
      </dgm:t>
    </dgm:pt>
    <dgm:pt modelId="{805385AA-F180-42C0-BCDA-FB2AB16CB347}" type="sibTrans" cxnId="{D87F1A2B-C4D7-4772-91B9-26E753211FAB}">
      <dgm:prSet/>
      <dgm:spPr/>
      <dgm:t>
        <a:bodyPr/>
        <a:lstStyle/>
        <a:p>
          <a:endParaRPr lang="en-US">
            <a:latin typeface="Arial" panose="020B0604020202020204" pitchFamily="34" charset="0"/>
            <a:cs typeface="Arial" panose="020B0604020202020204" pitchFamily="34" charset="0"/>
          </a:endParaRPr>
        </a:p>
      </dgm:t>
    </dgm:pt>
    <dgm:pt modelId="{CAA5983B-2205-44BC-9AF5-6461F5CCEE93}">
      <dgm:prSet phldrT="[Text]" custT="1"/>
      <dgm:spPr/>
      <dgm:t>
        <a:bodyPr/>
        <a:lstStyle/>
        <a:p>
          <a:endParaRPr lang="en-US" sz="1100" dirty="0">
            <a:latin typeface="Arial" panose="020B0604020202020204" pitchFamily="34" charset="0"/>
            <a:cs typeface="Arial" panose="020B0604020202020204" pitchFamily="34" charset="0"/>
          </a:endParaRPr>
        </a:p>
      </dgm:t>
    </dgm:pt>
    <dgm:pt modelId="{F7FDDD63-6A5C-45E6-8C6B-CAC6E48AC93F}" type="parTrans" cxnId="{3462F1AF-40ED-4FB3-8673-03F4268972E5}">
      <dgm:prSet/>
      <dgm:spPr/>
    </dgm:pt>
    <dgm:pt modelId="{56E81A35-AA73-4D27-8E30-EE00497D0755}" type="sibTrans" cxnId="{3462F1AF-40ED-4FB3-8673-03F4268972E5}">
      <dgm:prSet/>
      <dgm:spPr/>
    </dgm:pt>
    <dgm:pt modelId="{4D97DDF3-D8A7-4F5E-A261-85A4036D01CC}">
      <dgm:prSet custT="1"/>
      <dgm:spPr/>
      <dgm:t>
        <a:bodyPr/>
        <a:lstStyle/>
        <a:p>
          <a:endParaRPr lang="en-US" sz="1100" dirty="0" smtClean="0">
            <a:latin typeface="Arial" panose="020B0604020202020204" pitchFamily="34" charset="0"/>
            <a:cs typeface="Arial" panose="020B0604020202020204" pitchFamily="34" charset="0"/>
          </a:endParaRPr>
        </a:p>
      </dgm:t>
    </dgm:pt>
    <dgm:pt modelId="{E1206CEC-83AF-42BD-96F4-B6FFDDF781C5}" type="parTrans" cxnId="{FA0DFD93-605B-46C8-8B32-2138F5373663}">
      <dgm:prSet/>
      <dgm:spPr/>
    </dgm:pt>
    <dgm:pt modelId="{4054257E-CC6C-4113-A58E-900D16849590}" type="sibTrans" cxnId="{FA0DFD93-605B-46C8-8B32-2138F5373663}">
      <dgm:prSet/>
      <dgm:spPr/>
    </dgm:pt>
    <dgm:pt modelId="{6AA7B322-4683-42D3-98CF-13CBA799D257}">
      <dgm:prSet custT="1"/>
      <dgm:spPr/>
      <dgm:t>
        <a:bodyPr/>
        <a:lstStyle/>
        <a:p>
          <a:endParaRPr lang="en-US" sz="1100" dirty="0" smtClean="0">
            <a:latin typeface="Arial" panose="020B0604020202020204" pitchFamily="34" charset="0"/>
            <a:cs typeface="Arial" panose="020B0604020202020204" pitchFamily="34" charset="0"/>
          </a:endParaRPr>
        </a:p>
      </dgm:t>
    </dgm:pt>
    <dgm:pt modelId="{F5714419-788E-4AB3-843D-337143709D84}" type="parTrans" cxnId="{038A3308-747D-4193-B1B8-75E2DEF73ACB}">
      <dgm:prSet/>
      <dgm:spPr/>
    </dgm:pt>
    <dgm:pt modelId="{7B43E8BF-1A40-4DF4-90DD-F05C4F393C5E}" type="sibTrans" cxnId="{038A3308-747D-4193-B1B8-75E2DEF73ACB}">
      <dgm:prSet/>
      <dgm:spPr/>
    </dgm:pt>
    <dgm:pt modelId="{232A0B09-625A-4363-9B32-EB3E6DA9056E}">
      <dgm:prSet phldrT="[Text]" custT="1"/>
      <dgm:spPr/>
      <dgm:t>
        <a:bodyPr/>
        <a:lstStyle/>
        <a:p>
          <a:endParaRPr lang="en-US" sz="1100" dirty="0">
            <a:latin typeface="Arial" panose="020B0604020202020204" pitchFamily="34" charset="0"/>
            <a:cs typeface="Arial" panose="020B0604020202020204" pitchFamily="34" charset="0"/>
          </a:endParaRPr>
        </a:p>
      </dgm:t>
    </dgm:pt>
    <dgm:pt modelId="{71007865-B351-4430-B2C4-474A1B2C44AC}" type="parTrans" cxnId="{5A5E2B6A-BEA6-4685-B6D1-1A445420DBF8}">
      <dgm:prSet/>
      <dgm:spPr/>
    </dgm:pt>
    <dgm:pt modelId="{FE2CE674-F4B1-4A9B-B729-0854A35E4C41}" type="sibTrans" cxnId="{5A5E2B6A-BEA6-4685-B6D1-1A445420DBF8}">
      <dgm:prSet/>
      <dgm:spPr/>
    </dgm:pt>
    <dgm:pt modelId="{4E90B63C-6953-4C3F-ADBC-1C14B283205F}">
      <dgm:prSet custT="1"/>
      <dgm:spPr/>
      <dgm:t>
        <a:bodyPr/>
        <a:lstStyle/>
        <a:p>
          <a:endParaRPr lang="en-US" sz="1100" dirty="0" smtClean="0">
            <a:latin typeface="Arial" panose="020B0604020202020204" pitchFamily="34" charset="0"/>
            <a:cs typeface="Arial" panose="020B0604020202020204" pitchFamily="34" charset="0"/>
          </a:endParaRPr>
        </a:p>
      </dgm:t>
    </dgm:pt>
    <dgm:pt modelId="{DAA075AC-B31B-4E37-A20F-16C83509E91B}" type="parTrans" cxnId="{7F5B9AE4-9F3F-4901-9FEA-6CDC003D57A4}">
      <dgm:prSet/>
      <dgm:spPr/>
    </dgm:pt>
    <dgm:pt modelId="{14A2DD71-EA53-4978-8ECF-ACB9C49563BF}" type="sibTrans" cxnId="{7F5B9AE4-9F3F-4901-9FEA-6CDC003D57A4}">
      <dgm:prSet/>
      <dgm:spPr/>
    </dgm:pt>
    <dgm:pt modelId="{C6FFCA91-09AE-409E-B57C-075C4AF2979A}" type="pres">
      <dgm:prSet presAssocID="{5A83C684-A1BA-436B-939E-3A11920D928A}" presName="linearFlow" presStyleCnt="0">
        <dgm:presLayoutVars>
          <dgm:dir/>
          <dgm:animLvl val="lvl"/>
          <dgm:resizeHandles val="exact"/>
        </dgm:presLayoutVars>
      </dgm:prSet>
      <dgm:spPr/>
      <dgm:t>
        <a:bodyPr/>
        <a:lstStyle/>
        <a:p>
          <a:endParaRPr lang="en-US"/>
        </a:p>
      </dgm:t>
    </dgm:pt>
    <dgm:pt modelId="{69288E21-219F-485E-8D70-7D02574E1F33}" type="pres">
      <dgm:prSet presAssocID="{036A13AA-D070-484F-BA04-708762D2A902}" presName="composite" presStyleCnt="0"/>
      <dgm:spPr/>
    </dgm:pt>
    <dgm:pt modelId="{E34E9BF4-128C-4708-BBFD-5608FDC59FB7}" type="pres">
      <dgm:prSet presAssocID="{036A13AA-D070-484F-BA04-708762D2A902}" presName="parentText" presStyleLbl="alignNode1" presStyleIdx="0" presStyleCnt="3">
        <dgm:presLayoutVars>
          <dgm:chMax val="1"/>
          <dgm:bulletEnabled val="1"/>
        </dgm:presLayoutVars>
      </dgm:prSet>
      <dgm:spPr/>
      <dgm:t>
        <a:bodyPr/>
        <a:lstStyle/>
        <a:p>
          <a:endParaRPr lang="en-US"/>
        </a:p>
      </dgm:t>
    </dgm:pt>
    <dgm:pt modelId="{5642633C-DABC-4AC0-B37B-C9AD385031F2}" type="pres">
      <dgm:prSet presAssocID="{036A13AA-D070-484F-BA04-708762D2A902}" presName="descendantText" presStyleLbl="alignAcc1" presStyleIdx="0" presStyleCnt="3" custScaleY="102571">
        <dgm:presLayoutVars>
          <dgm:bulletEnabled val="1"/>
        </dgm:presLayoutVars>
      </dgm:prSet>
      <dgm:spPr/>
      <dgm:t>
        <a:bodyPr/>
        <a:lstStyle/>
        <a:p>
          <a:endParaRPr lang="en-US"/>
        </a:p>
      </dgm:t>
    </dgm:pt>
    <dgm:pt modelId="{8CF464F0-8DCA-4198-9853-CDD43F42B2A3}" type="pres">
      <dgm:prSet presAssocID="{FABC7D01-9EC3-4F9D-8335-9BAF28E70859}" presName="sp" presStyleCnt="0"/>
      <dgm:spPr/>
    </dgm:pt>
    <dgm:pt modelId="{4C9B5479-19BD-41B6-A00D-C53F230C0FC3}" type="pres">
      <dgm:prSet presAssocID="{548CF8A0-D8ED-4DFA-B085-8B79AB352452}" presName="composite" presStyleCnt="0"/>
      <dgm:spPr/>
    </dgm:pt>
    <dgm:pt modelId="{B3AC0E1B-DB27-4424-BB34-0E6CA5D56B4A}" type="pres">
      <dgm:prSet presAssocID="{548CF8A0-D8ED-4DFA-B085-8B79AB352452}" presName="parentText" presStyleLbl="alignNode1" presStyleIdx="1" presStyleCnt="3" custLinFactNeighborX="737" custLinFactNeighborY="-13413">
        <dgm:presLayoutVars>
          <dgm:chMax val="1"/>
          <dgm:bulletEnabled val="1"/>
        </dgm:presLayoutVars>
      </dgm:prSet>
      <dgm:spPr/>
      <dgm:t>
        <a:bodyPr/>
        <a:lstStyle/>
        <a:p>
          <a:endParaRPr lang="en-US"/>
        </a:p>
      </dgm:t>
    </dgm:pt>
    <dgm:pt modelId="{8AA6978E-278E-48FF-8532-4F322BA25D8F}" type="pres">
      <dgm:prSet presAssocID="{548CF8A0-D8ED-4DFA-B085-8B79AB352452}" presName="descendantText" presStyleLbl="alignAcc1" presStyleIdx="1" presStyleCnt="3" custScaleY="174495" custLinFactNeighborX="128" custLinFactNeighborY="-10762">
        <dgm:presLayoutVars>
          <dgm:bulletEnabled val="1"/>
        </dgm:presLayoutVars>
      </dgm:prSet>
      <dgm:spPr/>
      <dgm:t>
        <a:bodyPr/>
        <a:lstStyle/>
        <a:p>
          <a:endParaRPr lang="en-US"/>
        </a:p>
      </dgm:t>
    </dgm:pt>
    <dgm:pt modelId="{5C4EEEB7-EF1B-455C-9FDC-459D821DC75F}" type="pres">
      <dgm:prSet presAssocID="{7DCE191D-4E1B-4FCD-BEED-D479441E6B73}" presName="sp" presStyleCnt="0"/>
      <dgm:spPr/>
    </dgm:pt>
    <dgm:pt modelId="{AF67018C-7301-4EBC-88C3-3C77CCAA588B}" type="pres">
      <dgm:prSet presAssocID="{3C006C59-5D7A-41A2-BAFC-2CFB19F0CEC6}" presName="composite" presStyleCnt="0"/>
      <dgm:spPr/>
    </dgm:pt>
    <dgm:pt modelId="{A18F7B2A-6E25-48A5-B864-4C3B61A483A0}" type="pres">
      <dgm:prSet presAssocID="{3C006C59-5D7A-41A2-BAFC-2CFB19F0CEC6}" presName="parentText" presStyleLbl="alignNode1" presStyleIdx="2" presStyleCnt="3" custLinFactNeighborX="714" custLinFactNeighborY="10803">
        <dgm:presLayoutVars>
          <dgm:chMax val="1"/>
          <dgm:bulletEnabled val="1"/>
        </dgm:presLayoutVars>
      </dgm:prSet>
      <dgm:spPr/>
      <dgm:t>
        <a:bodyPr/>
        <a:lstStyle/>
        <a:p>
          <a:endParaRPr lang="en-US"/>
        </a:p>
      </dgm:t>
    </dgm:pt>
    <dgm:pt modelId="{FA0BB42C-B51F-4C9E-89CA-63BC4E01893B}" type="pres">
      <dgm:prSet presAssocID="{3C006C59-5D7A-41A2-BAFC-2CFB19F0CEC6}" presName="descendantText" presStyleLbl="alignAcc1" presStyleIdx="2" presStyleCnt="3" custScaleY="126446" custLinFactNeighborX="254" custLinFactNeighborY="17460">
        <dgm:presLayoutVars>
          <dgm:bulletEnabled val="1"/>
        </dgm:presLayoutVars>
      </dgm:prSet>
      <dgm:spPr/>
      <dgm:t>
        <a:bodyPr/>
        <a:lstStyle/>
        <a:p>
          <a:endParaRPr lang="en-US"/>
        </a:p>
      </dgm:t>
    </dgm:pt>
  </dgm:ptLst>
  <dgm:cxnLst>
    <dgm:cxn modelId="{00236A1F-A4E8-4116-8374-1EE8AB2FB1F8}" type="presOf" srcId="{548CF8A0-D8ED-4DFA-B085-8B79AB352452}" destId="{B3AC0E1B-DB27-4424-BB34-0E6CA5D56B4A}" srcOrd="0" destOrd="0" presId="urn:microsoft.com/office/officeart/2005/8/layout/chevron2"/>
    <dgm:cxn modelId="{25B9A05E-8995-4EF9-B866-6B4A6F67D409}" type="presOf" srcId="{9BDC11F0-110D-4E3D-93D8-FCC8CEE78BDC}" destId="{5642633C-DABC-4AC0-B37B-C9AD385031F2}" srcOrd="0" destOrd="0" presId="urn:microsoft.com/office/officeart/2005/8/layout/chevron2"/>
    <dgm:cxn modelId="{20ADF30A-4615-4C05-99CF-564F03558E16}" srcId="{3C006C59-5D7A-41A2-BAFC-2CFB19F0CEC6}" destId="{EDB5BA0A-3B34-46DF-A27A-CEF98C14B84E}" srcOrd="2" destOrd="0" parTransId="{BDAB803E-4286-44F6-A9B7-102916A4696F}" sibTransId="{4F7E7D70-A04E-49AB-81B7-261F79AED6AC}"/>
    <dgm:cxn modelId="{038A3308-747D-4193-B1B8-75E2DEF73ACB}" srcId="{548CF8A0-D8ED-4DFA-B085-8B79AB352452}" destId="{6AA7B322-4683-42D3-98CF-13CBA799D257}" srcOrd="5" destOrd="0" parTransId="{F5714419-788E-4AB3-843D-337143709D84}" sibTransId="{7B43E8BF-1A40-4DF4-90DD-F05C4F393C5E}"/>
    <dgm:cxn modelId="{F602D011-7C31-4282-AA7F-4F9BAE7858B9}" srcId="{036A13AA-D070-484F-BA04-708762D2A902}" destId="{A982BE3E-F4DE-49BD-BBBF-6D20DA64BD9A}" srcOrd="1" destOrd="0" parTransId="{BD40CE1F-0F3E-4A31-9902-6AAE2E697C35}" sibTransId="{8E5B28C0-8E6E-41C1-A450-5069E77A982A}"/>
    <dgm:cxn modelId="{6FF9BCE7-0AC7-4179-83B0-3FC0326D97A8}" srcId="{3C006C59-5D7A-41A2-BAFC-2CFB19F0CEC6}" destId="{38A9FE8B-1A57-4470-A8B0-0F4635D300B7}" srcOrd="0" destOrd="0" parTransId="{EAD2C15B-3C2F-4E5F-A76F-AA2BE54E8DC2}" sibTransId="{5AB18638-13B7-4364-9457-AAFA356A2A00}"/>
    <dgm:cxn modelId="{165E2408-A7C3-4EEF-8524-2213239AF8E6}" type="presOf" srcId="{67A4F1E5-0D01-4FC8-A44A-BD31D6091CEC}" destId="{8AA6978E-278E-48FF-8532-4F322BA25D8F}" srcOrd="0" destOrd="2" presId="urn:microsoft.com/office/officeart/2005/8/layout/chevron2"/>
    <dgm:cxn modelId="{57D333B2-5874-4595-ACB5-C9E99B354460}" srcId="{548CF8A0-D8ED-4DFA-B085-8B79AB352452}" destId="{8353FCE0-D3C1-4986-A7CE-6325094E2A1D}" srcOrd="6" destOrd="0" parTransId="{4A4F75C9-FDBA-43DA-840E-CABA85202747}" sibTransId="{62FB290B-20B3-46B3-B7F0-A354691F78EF}"/>
    <dgm:cxn modelId="{8BEE98AC-7E1D-4FF1-A203-B8051814405D}" type="presOf" srcId="{3C006C59-5D7A-41A2-BAFC-2CFB19F0CEC6}" destId="{A18F7B2A-6E25-48A5-B864-4C3B61A483A0}" srcOrd="0" destOrd="0" presId="urn:microsoft.com/office/officeart/2005/8/layout/chevron2"/>
    <dgm:cxn modelId="{EA410A89-5628-42F9-A73F-E3752E9E1317}" srcId="{548CF8A0-D8ED-4DFA-B085-8B79AB352452}" destId="{67A4F1E5-0D01-4FC8-A44A-BD31D6091CEC}" srcOrd="2" destOrd="0" parTransId="{A83FCCD2-0F9B-4FF3-BF5B-F4BE86008B08}" sibTransId="{8763EBE2-1B61-444E-96EF-CB1E742FC419}"/>
    <dgm:cxn modelId="{6C3B6A4D-069B-451A-AE7F-8F7AC010AA31}" type="presOf" srcId="{6AA7B322-4683-42D3-98CF-13CBA799D257}" destId="{8AA6978E-278E-48FF-8532-4F322BA25D8F}" srcOrd="0" destOrd="5" presId="urn:microsoft.com/office/officeart/2005/8/layout/chevron2"/>
    <dgm:cxn modelId="{DA896C05-80B8-4932-B369-A554CB475ECB}" type="presOf" srcId="{A982BE3E-F4DE-49BD-BBBF-6D20DA64BD9A}" destId="{5642633C-DABC-4AC0-B37B-C9AD385031F2}" srcOrd="0" destOrd="1" presId="urn:microsoft.com/office/officeart/2005/8/layout/chevron2"/>
    <dgm:cxn modelId="{A2BBA096-CEC4-43DB-816F-81343AAFEA0A}" srcId="{548CF8A0-D8ED-4DFA-B085-8B79AB352452}" destId="{EE5A420E-B8A4-43FB-9CC0-B161F18E0D37}" srcOrd="0" destOrd="0" parTransId="{AA67F758-05A3-47B1-A00B-BD31F0ED38FD}" sibTransId="{F12B2A77-5362-42D7-87D7-14FA48C505E6}"/>
    <dgm:cxn modelId="{3462F1AF-40ED-4FB3-8673-03F4268972E5}" srcId="{548CF8A0-D8ED-4DFA-B085-8B79AB352452}" destId="{CAA5983B-2205-44BC-9AF5-6461F5CCEE93}" srcOrd="1" destOrd="0" parTransId="{F7FDDD63-6A5C-45E6-8C6B-CAC6E48AC93F}" sibTransId="{56E81A35-AA73-4D27-8E30-EE00497D0755}"/>
    <dgm:cxn modelId="{FA0DFD93-605B-46C8-8B32-2138F5373663}" srcId="{548CF8A0-D8ED-4DFA-B085-8B79AB352452}" destId="{4D97DDF3-D8A7-4F5E-A261-85A4036D01CC}" srcOrd="3" destOrd="0" parTransId="{E1206CEC-83AF-42BD-96F4-B6FFDDF781C5}" sibTransId="{4054257E-CC6C-4113-A58E-900D16849590}"/>
    <dgm:cxn modelId="{A2919074-3CD8-49C3-B4FD-93995DCF557D}" type="presOf" srcId="{4D97DDF3-D8A7-4F5E-A261-85A4036D01CC}" destId="{8AA6978E-278E-48FF-8532-4F322BA25D8F}" srcOrd="0" destOrd="3" presId="urn:microsoft.com/office/officeart/2005/8/layout/chevron2"/>
    <dgm:cxn modelId="{47AD8115-79FD-413F-AE0B-17AD4E9C94A2}" type="presOf" srcId="{EE5A420E-B8A4-43FB-9CC0-B161F18E0D37}" destId="{8AA6978E-278E-48FF-8532-4F322BA25D8F}" srcOrd="0" destOrd="0" presId="urn:microsoft.com/office/officeart/2005/8/layout/chevron2"/>
    <dgm:cxn modelId="{5334AAD3-08CD-42ED-BC41-30AD6A1B0DE6}" srcId="{5A83C684-A1BA-436B-939E-3A11920D928A}" destId="{548CF8A0-D8ED-4DFA-B085-8B79AB352452}" srcOrd="1" destOrd="0" parTransId="{22016236-13BA-4F7A-B13B-41C3A334975F}" sibTransId="{7DCE191D-4E1B-4FCD-BEED-D479441E6B73}"/>
    <dgm:cxn modelId="{D87F1A2B-C4D7-4772-91B9-26E753211FAB}" srcId="{3C006C59-5D7A-41A2-BAFC-2CFB19F0CEC6}" destId="{55558917-EC4E-491F-93D3-12E146FF868E}" srcOrd="4" destOrd="0" parTransId="{D6DE6901-5E4E-43A9-A2A4-7B4A94B5609E}" sibTransId="{805385AA-F180-42C0-BCDA-FB2AB16CB347}"/>
    <dgm:cxn modelId="{BE929FF1-C828-4CDD-9F43-667763C8D09F}" type="presOf" srcId="{EDB5BA0A-3B34-46DF-A27A-CEF98C14B84E}" destId="{FA0BB42C-B51F-4C9E-89CA-63BC4E01893B}" srcOrd="0" destOrd="2" presId="urn:microsoft.com/office/officeart/2005/8/layout/chevron2"/>
    <dgm:cxn modelId="{5A5E2B6A-BEA6-4685-B6D1-1A445420DBF8}" srcId="{3C006C59-5D7A-41A2-BAFC-2CFB19F0CEC6}" destId="{232A0B09-625A-4363-9B32-EB3E6DA9056E}" srcOrd="1" destOrd="0" parTransId="{71007865-B351-4430-B2C4-474A1B2C44AC}" sibTransId="{FE2CE674-F4B1-4A9B-B729-0854A35E4C41}"/>
    <dgm:cxn modelId="{39F7234D-3FE7-49B4-AFD8-3ABE05820C2D}" type="presOf" srcId="{036A13AA-D070-484F-BA04-708762D2A902}" destId="{E34E9BF4-128C-4708-BBFD-5608FDC59FB7}" srcOrd="0" destOrd="0" presId="urn:microsoft.com/office/officeart/2005/8/layout/chevron2"/>
    <dgm:cxn modelId="{4735B96B-4E7A-44F9-B618-E11BDBF63E8F}" type="presOf" srcId="{232A0B09-625A-4363-9B32-EB3E6DA9056E}" destId="{FA0BB42C-B51F-4C9E-89CA-63BC4E01893B}" srcOrd="0" destOrd="1" presId="urn:microsoft.com/office/officeart/2005/8/layout/chevron2"/>
    <dgm:cxn modelId="{B6B10B6D-86E3-40ED-90E1-4CEEA89A4BB8}" srcId="{036A13AA-D070-484F-BA04-708762D2A902}" destId="{9BDC11F0-110D-4E3D-93D8-FCC8CEE78BDC}" srcOrd="0" destOrd="0" parTransId="{249829E9-A073-4573-A7D6-E8037979C76D}" sibTransId="{A6E969FE-4C31-4265-A3DD-EDA07234084D}"/>
    <dgm:cxn modelId="{C3CB59DE-BF17-498C-B27C-9B58904768AF}" type="presOf" srcId="{8353FCE0-D3C1-4986-A7CE-6325094E2A1D}" destId="{8AA6978E-278E-48FF-8532-4F322BA25D8F}" srcOrd="0" destOrd="6" presId="urn:microsoft.com/office/officeart/2005/8/layout/chevron2"/>
    <dgm:cxn modelId="{2D3031FD-87FF-4309-ACC4-A6E8E2A6F403}" type="presOf" srcId="{5A83C684-A1BA-436B-939E-3A11920D928A}" destId="{C6FFCA91-09AE-409E-B57C-075C4AF2979A}" srcOrd="0" destOrd="0" presId="urn:microsoft.com/office/officeart/2005/8/layout/chevron2"/>
    <dgm:cxn modelId="{396A7F3A-469B-4D4F-88C5-E205EA0EF49E}" type="presOf" srcId="{CAA5983B-2205-44BC-9AF5-6461F5CCEE93}" destId="{8AA6978E-278E-48FF-8532-4F322BA25D8F}" srcOrd="0" destOrd="1" presId="urn:microsoft.com/office/officeart/2005/8/layout/chevron2"/>
    <dgm:cxn modelId="{612240F0-685B-4888-B4B5-B5E522560108}" srcId="{548CF8A0-D8ED-4DFA-B085-8B79AB352452}" destId="{FA949125-D4BD-494C-B38D-AC99C0C8C997}" srcOrd="4" destOrd="0" parTransId="{FB4B8B66-40CC-48B9-8829-61226B902937}" sibTransId="{A3138823-F213-48E6-98F1-DDB82748742F}"/>
    <dgm:cxn modelId="{009051DE-82C0-45B3-8488-06F62AEF1391}" type="presOf" srcId="{4E90B63C-6953-4C3F-ADBC-1C14B283205F}" destId="{FA0BB42C-B51F-4C9E-89CA-63BC4E01893B}" srcOrd="0" destOrd="3" presId="urn:microsoft.com/office/officeart/2005/8/layout/chevron2"/>
    <dgm:cxn modelId="{2BDB43C5-D38A-4258-BEEF-0840648C696F}" srcId="{5A83C684-A1BA-436B-939E-3A11920D928A}" destId="{3C006C59-5D7A-41A2-BAFC-2CFB19F0CEC6}" srcOrd="2" destOrd="0" parTransId="{9304FE75-F388-44B9-9C1C-C7AF5BBD8280}" sibTransId="{75E40B6E-E648-4154-9DE6-65DD917E3277}"/>
    <dgm:cxn modelId="{EA6C8DA7-4762-46A0-B40F-5D0B459AAB93}" srcId="{036A13AA-D070-484F-BA04-708762D2A902}" destId="{5E1D184F-EE8A-4CB8-B7DA-9380AE8E9D44}" srcOrd="2" destOrd="0" parTransId="{23466BBB-D45A-4B8E-9F80-C6220AE93457}" sibTransId="{1D469E6F-2911-44FF-BD4B-C79821D71BE1}"/>
    <dgm:cxn modelId="{F4ACB822-3063-4986-A17E-EA22F9C812CB}" type="presOf" srcId="{5E1D184F-EE8A-4CB8-B7DA-9380AE8E9D44}" destId="{5642633C-DABC-4AC0-B37B-C9AD385031F2}" srcOrd="0" destOrd="2" presId="urn:microsoft.com/office/officeart/2005/8/layout/chevron2"/>
    <dgm:cxn modelId="{4602974B-2A77-46B5-8896-638F13A31E89}" type="presOf" srcId="{55558917-EC4E-491F-93D3-12E146FF868E}" destId="{FA0BB42C-B51F-4C9E-89CA-63BC4E01893B}" srcOrd="0" destOrd="4" presId="urn:microsoft.com/office/officeart/2005/8/layout/chevron2"/>
    <dgm:cxn modelId="{07827E2A-66DB-4E62-8B88-8BD71479F881}" srcId="{5A83C684-A1BA-436B-939E-3A11920D928A}" destId="{036A13AA-D070-484F-BA04-708762D2A902}" srcOrd="0" destOrd="0" parTransId="{422B735B-B518-429A-A1C8-2F3A86C3BCA0}" sibTransId="{FABC7D01-9EC3-4F9D-8335-9BAF28E70859}"/>
    <dgm:cxn modelId="{68F28859-D4F9-488F-B8CA-9D83F5F20891}" type="presOf" srcId="{FA949125-D4BD-494C-B38D-AC99C0C8C997}" destId="{8AA6978E-278E-48FF-8532-4F322BA25D8F}" srcOrd="0" destOrd="4" presId="urn:microsoft.com/office/officeart/2005/8/layout/chevron2"/>
    <dgm:cxn modelId="{0EF1D04E-E1B7-4F37-9002-F20BBF47AB66}" type="presOf" srcId="{38A9FE8B-1A57-4470-A8B0-0F4635D300B7}" destId="{FA0BB42C-B51F-4C9E-89CA-63BC4E01893B}" srcOrd="0" destOrd="0" presId="urn:microsoft.com/office/officeart/2005/8/layout/chevron2"/>
    <dgm:cxn modelId="{7F5B9AE4-9F3F-4901-9FEA-6CDC003D57A4}" srcId="{3C006C59-5D7A-41A2-BAFC-2CFB19F0CEC6}" destId="{4E90B63C-6953-4C3F-ADBC-1C14B283205F}" srcOrd="3" destOrd="0" parTransId="{DAA075AC-B31B-4E37-A20F-16C83509E91B}" sibTransId="{14A2DD71-EA53-4978-8ECF-ACB9C49563BF}"/>
    <dgm:cxn modelId="{F705E755-B941-4B75-8BF4-61915DA0463A}" type="presParOf" srcId="{C6FFCA91-09AE-409E-B57C-075C4AF2979A}" destId="{69288E21-219F-485E-8D70-7D02574E1F33}" srcOrd="0" destOrd="0" presId="urn:microsoft.com/office/officeart/2005/8/layout/chevron2"/>
    <dgm:cxn modelId="{6E6E2682-7D24-4ACE-B652-05F0B9B01EEC}" type="presParOf" srcId="{69288E21-219F-485E-8D70-7D02574E1F33}" destId="{E34E9BF4-128C-4708-BBFD-5608FDC59FB7}" srcOrd="0" destOrd="0" presId="urn:microsoft.com/office/officeart/2005/8/layout/chevron2"/>
    <dgm:cxn modelId="{B6596C19-480F-4E06-AD4B-01A1F1379572}" type="presParOf" srcId="{69288E21-219F-485E-8D70-7D02574E1F33}" destId="{5642633C-DABC-4AC0-B37B-C9AD385031F2}" srcOrd="1" destOrd="0" presId="urn:microsoft.com/office/officeart/2005/8/layout/chevron2"/>
    <dgm:cxn modelId="{E522A041-B20C-4A7D-B566-BA5A62988C6B}" type="presParOf" srcId="{C6FFCA91-09AE-409E-B57C-075C4AF2979A}" destId="{8CF464F0-8DCA-4198-9853-CDD43F42B2A3}" srcOrd="1" destOrd="0" presId="urn:microsoft.com/office/officeart/2005/8/layout/chevron2"/>
    <dgm:cxn modelId="{872050BC-230E-4BC3-896A-CF7C353222D1}" type="presParOf" srcId="{C6FFCA91-09AE-409E-B57C-075C4AF2979A}" destId="{4C9B5479-19BD-41B6-A00D-C53F230C0FC3}" srcOrd="2" destOrd="0" presId="urn:microsoft.com/office/officeart/2005/8/layout/chevron2"/>
    <dgm:cxn modelId="{BB824D95-EDF5-4C3F-94BC-F9B0BEB150FE}" type="presParOf" srcId="{4C9B5479-19BD-41B6-A00D-C53F230C0FC3}" destId="{B3AC0E1B-DB27-4424-BB34-0E6CA5D56B4A}" srcOrd="0" destOrd="0" presId="urn:microsoft.com/office/officeart/2005/8/layout/chevron2"/>
    <dgm:cxn modelId="{787249CE-7F9A-4502-9F55-5223CCEB8B56}" type="presParOf" srcId="{4C9B5479-19BD-41B6-A00D-C53F230C0FC3}" destId="{8AA6978E-278E-48FF-8532-4F322BA25D8F}" srcOrd="1" destOrd="0" presId="urn:microsoft.com/office/officeart/2005/8/layout/chevron2"/>
    <dgm:cxn modelId="{F38F7981-95C8-4B48-96C9-FEC4D9F9128C}" type="presParOf" srcId="{C6FFCA91-09AE-409E-B57C-075C4AF2979A}" destId="{5C4EEEB7-EF1B-455C-9FDC-459D821DC75F}" srcOrd="3" destOrd="0" presId="urn:microsoft.com/office/officeart/2005/8/layout/chevron2"/>
    <dgm:cxn modelId="{728B8613-9BF3-4725-ADA5-1B9F65310B26}" type="presParOf" srcId="{C6FFCA91-09AE-409E-B57C-075C4AF2979A}" destId="{AF67018C-7301-4EBC-88C3-3C77CCAA588B}" srcOrd="4" destOrd="0" presId="urn:microsoft.com/office/officeart/2005/8/layout/chevron2"/>
    <dgm:cxn modelId="{5D14D335-A5D1-4A35-9B99-29F6151DC92A}" type="presParOf" srcId="{AF67018C-7301-4EBC-88C3-3C77CCAA588B}" destId="{A18F7B2A-6E25-48A5-B864-4C3B61A483A0}" srcOrd="0" destOrd="0" presId="urn:microsoft.com/office/officeart/2005/8/layout/chevron2"/>
    <dgm:cxn modelId="{960BBCF1-DE6D-4271-81EC-DAE7BF43916F}" type="presParOf" srcId="{AF67018C-7301-4EBC-88C3-3C77CCAA588B}" destId="{FA0BB42C-B51F-4C9E-89CA-63BC4E01893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4E9BF4-128C-4708-BBFD-5608FDC59FB7}">
      <dsp:nvSpPr>
        <dsp:cNvPr id="0" name=""/>
        <dsp:cNvSpPr/>
      </dsp:nvSpPr>
      <dsp:spPr>
        <a:xfrm rot="5400000">
          <a:off x="-270163" y="315548"/>
          <a:ext cx="1801089" cy="12607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APFT </a:t>
          </a:r>
        </a:p>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Prep</a:t>
          </a:r>
          <a:endParaRPr lang="en-US" sz="1600" kern="1200" dirty="0">
            <a:latin typeface="Arial" panose="020B0604020202020204" pitchFamily="34" charset="0"/>
            <a:cs typeface="Arial" panose="020B0604020202020204" pitchFamily="34" charset="0"/>
          </a:endParaRPr>
        </a:p>
      </dsp:txBody>
      <dsp:txXfrm rot="-5400000">
        <a:off x="1" y="675765"/>
        <a:ext cx="1260762" cy="540327"/>
      </dsp:txXfrm>
    </dsp:sp>
    <dsp:sp modelId="{5642633C-DABC-4AC0-B37B-C9AD385031F2}">
      <dsp:nvSpPr>
        <dsp:cNvPr id="0" name=""/>
        <dsp:cNvSpPr/>
      </dsp:nvSpPr>
      <dsp:spPr>
        <a:xfrm rot="5400000">
          <a:off x="4254505" y="-2963407"/>
          <a:ext cx="1200807" cy="718829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311630MAY2015 SFC </a:t>
          </a:r>
          <a:r>
            <a:rPr lang="en-US" sz="1100" kern="1200" dirty="0" smtClean="0">
              <a:latin typeface="Arial" panose="020B0604020202020204" pitchFamily="34" charset="0"/>
              <a:cs typeface="Arial" panose="020B0604020202020204" pitchFamily="34" charset="0"/>
            </a:rPr>
            <a:t>Hard </a:t>
          </a:r>
          <a:r>
            <a:rPr lang="en-US" sz="1100" kern="1200" dirty="0" smtClean="0">
              <a:latin typeface="Arial" panose="020B0604020202020204" pitchFamily="34" charset="0"/>
              <a:cs typeface="Arial" panose="020B0604020202020204" pitchFamily="34" charset="0"/>
            </a:rPr>
            <a:t>draws supplies from the supply Sergeant.</a:t>
          </a:r>
          <a:endParaRPr lang="en-US" sz="1100"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311730MAY2015 Grader certification by the MFT - SGT Smith and 1SG Marks will be conducted at the BCT track.</a:t>
          </a:r>
          <a:endParaRPr lang="en-US" sz="1100"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010330JUNE2015 Graders and MFT begin setup. SFC </a:t>
          </a:r>
          <a:r>
            <a:rPr lang="en-US" sz="1100" kern="1200" dirty="0" smtClean="0">
              <a:latin typeface="Arial" panose="020B0604020202020204" pitchFamily="34" charset="0"/>
              <a:cs typeface="Arial" panose="020B0604020202020204" pitchFamily="34" charset="0"/>
            </a:rPr>
            <a:t>Hard </a:t>
          </a:r>
          <a:r>
            <a:rPr lang="en-US" sz="1100" kern="1200" dirty="0" smtClean="0">
              <a:latin typeface="Arial" panose="020B0604020202020204" pitchFamily="34" charset="0"/>
              <a:cs typeface="Arial" panose="020B0604020202020204" pitchFamily="34" charset="0"/>
            </a:rPr>
            <a:t>will assign the grading lanes and distribute the score sheets and clip boards.  Graders will provide their own pen.  SSG Greene will ensure the track is free of debris and does not have standing water.  He will also ensure the start point and finish point are clearly marked and have been measured with the calibrated engineer wheel.  He will also ensure the official clock is set.  </a:t>
          </a:r>
          <a:endParaRPr lang="en-US" sz="1100" kern="1200" dirty="0">
            <a:latin typeface="Arial" panose="020B0604020202020204" pitchFamily="34" charset="0"/>
            <a:cs typeface="Arial" panose="020B0604020202020204" pitchFamily="34" charset="0"/>
          </a:endParaRPr>
        </a:p>
      </dsp:txBody>
      <dsp:txXfrm rot="-5400000">
        <a:off x="1260763" y="88954"/>
        <a:ext cx="7129674" cy="1083569"/>
      </dsp:txXfrm>
    </dsp:sp>
    <dsp:sp modelId="{B3AC0E1B-DB27-4424-BB34-0E6CA5D56B4A}">
      <dsp:nvSpPr>
        <dsp:cNvPr id="0" name=""/>
        <dsp:cNvSpPr/>
      </dsp:nvSpPr>
      <dsp:spPr>
        <a:xfrm rot="5400000">
          <a:off x="-260871" y="2142835"/>
          <a:ext cx="1801089" cy="12607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APFT Conduct</a:t>
          </a:r>
          <a:endParaRPr lang="en-US" sz="1600" kern="1200" dirty="0">
            <a:latin typeface="Arial" panose="020B0604020202020204" pitchFamily="34" charset="0"/>
            <a:cs typeface="Arial" panose="020B0604020202020204" pitchFamily="34" charset="0"/>
          </a:endParaRPr>
        </a:p>
      </dsp:txBody>
      <dsp:txXfrm rot="-5400000">
        <a:off x="9293" y="2503052"/>
        <a:ext cx="1260762" cy="540327"/>
      </dsp:txXfrm>
    </dsp:sp>
    <dsp:sp modelId="{8AA6978E-278E-48FF-8532-4F322BA25D8F}">
      <dsp:nvSpPr>
        <dsp:cNvPr id="0" name=""/>
        <dsp:cNvSpPr/>
      </dsp:nvSpPr>
      <dsp:spPr>
        <a:xfrm rot="5400000">
          <a:off x="3833495" y="-1020531"/>
          <a:ext cx="2042827" cy="718829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010400JUNE2015 Company formation, accountability, and SGT Smith will lead the preparation drill</a:t>
          </a:r>
          <a:endParaRPr lang="en-US" sz="1100"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endParaRPr lang="en-US" sz="1100"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010415JUNE2015 SFC </a:t>
          </a:r>
          <a:r>
            <a:rPr lang="en-US" sz="1100" kern="1200" dirty="0" smtClean="0">
              <a:latin typeface="Arial" panose="020B0604020202020204" pitchFamily="34" charset="0"/>
              <a:cs typeface="Arial" panose="020B0604020202020204" pitchFamily="34" charset="0"/>
            </a:rPr>
            <a:t>Hard </a:t>
          </a:r>
          <a:r>
            <a:rPr lang="en-US" sz="1100" kern="1200" dirty="0" smtClean="0">
              <a:latin typeface="Arial" panose="020B0604020202020204" pitchFamily="34" charset="0"/>
              <a:cs typeface="Arial" panose="020B0604020202020204" pitchFamily="34" charset="0"/>
            </a:rPr>
            <a:t>will conduct the safety brief followed by the Commander reading the APFT test requirements. SGT Smith and two graders will conduct the event demonstrations. </a:t>
          </a:r>
        </a:p>
        <a:p>
          <a:pPr marL="57150" lvl="1" indent="-57150" algn="l" defTabSz="488950">
            <a:lnSpc>
              <a:spcPct val="90000"/>
            </a:lnSpc>
            <a:spcBef>
              <a:spcPct val="0"/>
            </a:spcBef>
            <a:spcAft>
              <a:spcPct val="15000"/>
            </a:spcAft>
            <a:buChar char="••"/>
          </a:pPr>
          <a:endParaRPr lang="en-US" sz="1100" kern="1200" dirty="0" smtClean="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010430JUNE2015 The APFT will begin with the pushup event followed by the sit-up event and concluding with the 2 mile run.  SSG Greene will control the time clock and ensure that 10 minutes has elapsed between events for each Soldier. </a:t>
          </a:r>
        </a:p>
        <a:p>
          <a:pPr marL="57150" lvl="1" indent="-57150" algn="l" defTabSz="488950">
            <a:lnSpc>
              <a:spcPct val="90000"/>
            </a:lnSpc>
            <a:spcBef>
              <a:spcPct val="0"/>
            </a:spcBef>
            <a:spcAft>
              <a:spcPct val="15000"/>
            </a:spcAft>
            <a:buChar char="••"/>
          </a:pPr>
          <a:endParaRPr lang="en-US" sz="1100" kern="1200" dirty="0" smtClean="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010630JUNE2015 The APFT will be complete no later than this time.  The unit AAR will follow the completion of the APFT.</a:t>
          </a:r>
        </a:p>
      </dsp:txBody>
      <dsp:txXfrm rot="-5400000">
        <a:off x="1260763" y="1651924"/>
        <a:ext cx="7088570" cy="1843381"/>
      </dsp:txXfrm>
    </dsp:sp>
    <dsp:sp modelId="{A18F7B2A-6E25-48A5-B864-4C3B61A483A0}">
      <dsp:nvSpPr>
        <dsp:cNvPr id="0" name=""/>
        <dsp:cNvSpPr/>
      </dsp:nvSpPr>
      <dsp:spPr>
        <a:xfrm rot="5400000">
          <a:off x="-261161" y="4202361"/>
          <a:ext cx="1801089" cy="126076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Post </a:t>
          </a:r>
        </a:p>
        <a:p>
          <a:pPr lvl="0" algn="ctr" defTabSz="711200">
            <a:lnSpc>
              <a:spcPct val="90000"/>
            </a:lnSpc>
            <a:spcBef>
              <a:spcPct val="0"/>
            </a:spcBef>
            <a:spcAft>
              <a:spcPct val="35000"/>
            </a:spcAft>
          </a:pPr>
          <a:r>
            <a:rPr lang="en-US" sz="1600" kern="1200" dirty="0" smtClean="0">
              <a:latin typeface="Arial" panose="020B0604020202020204" pitchFamily="34" charset="0"/>
              <a:cs typeface="Arial" panose="020B0604020202020204" pitchFamily="34" charset="0"/>
            </a:rPr>
            <a:t>APFT</a:t>
          </a:r>
          <a:endParaRPr lang="en-US" sz="1600" kern="1200" dirty="0">
            <a:latin typeface="Arial" panose="020B0604020202020204" pitchFamily="34" charset="0"/>
            <a:cs typeface="Arial" panose="020B0604020202020204" pitchFamily="34" charset="0"/>
          </a:endParaRPr>
        </a:p>
      </dsp:txBody>
      <dsp:txXfrm rot="-5400000">
        <a:off x="9003" y="4562578"/>
        <a:ext cx="1260762" cy="540327"/>
      </dsp:txXfrm>
    </dsp:sp>
    <dsp:sp modelId="{FA0BB42C-B51F-4C9E-89CA-63BC4E01893B}">
      <dsp:nvSpPr>
        <dsp:cNvPr id="0" name=""/>
        <dsp:cNvSpPr/>
      </dsp:nvSpPr>
      <dsp:spPr>
        <a:xfrm rot="5400000">
          <a:off x="4114752" y="1097476"/>
          <a:ext cx="1480313" cy="718829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010900JUNE2015 NLT than 0900 the MFT will ensure the DA Form 705s are complete to standard and a unit score average has been submitted to the Commander.</a:t>
          </a:r>
          <a:endParaRPr lang="en-US" sz="1100"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endParaRPr lang="en-US" sz="1100" kern="1200" dirty="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011300JUNE2015 NLT than 1300 hours the MFT is responsible to ensure the Scores have been entered into DTMS.</a:t>
          </a:r>
        </a:p>
        <a:p>
          <a:pPr marL="57150" lvl="1" indent="-57150" algn="l" defTabSz="488950">
            <a:lnSpc>
              <a:spcPct val="90000"/>
            </a:lnSpc>
            <a:spcBef>
              <a:spcPct val="0"/>
            </a:spcBef>
            <a:spcAft>
              <a:spcPct val="15000"/>
            </a:spcAft>
            <a:buChar char="••"/>
          </a:pPr>
          <a:endParaRPr lang="en-US" sz="1100" kern="1200" dirty="0" smtClean="0">
            <a:latin typeface="Arial" panose="020B0604020202020204" pitchFamily="34" charset="0"/>
            <a:cs typeface="Arial" panose="020B0604020202020204" pitchFamily="34" charset="0"/>
          </a:endParaRPr>
        </a:p>
        <a:p>
          <a:pPr marL="57150" lvl="1" indent="-57150" algn="l" defTabSz="488950">
            <a:lnSpc>
              <a:spcPct val="90000"/>
            </a:lnSpc>
            <a:spcBef>
              <a:spcPct val="0"/>
            </a:spcBef>
            <a:spcAft>
              <a:spcPct val="15000"/>
            </a:spcAft>
            <a:buChar char="••"/>
          </a:pPr>
          <a:r>
            <a:rPr lang="en-US" sz="1100" kern="1200" dirty="0" smtClean="0">
              <a:latin typeface="Arial" panose="020B0604020202020204" pitchFamily="34" charset="0"/>
              <a:cs typeface="Arial" panose="020B0604020202020204" pitchFamily="34" charset="0"/>
            </a:rPr>
            <a:t>011700JUNE2015 NLT 1700 all DA FORM 268s (flag) and counseling will be submitted for Soldier APFT failure to the Commander for signature. </a:t>
          </a:r>
        </a:p>
      </dsp:txBody>
      <dsp:txXfrm rot="-5400000">
        <a:off x="1260763" y="4023729"/>
        <a:ext cx="7116030" cy="13357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9144000" cy="342900"/>
          </a:xfrm>
          <a:prstGeom prst="rect">
            <a:avLst/>
          </a:prstGeom>
        </p:spPr>
        <p:txBody>
          <a:bodyPr vert="horz" lIns="91440" tIns="45720" rIns="91440" bIns="45720" rtlCol="0"/>
          <a:lstStyle>
            <a:lvl1pPr algn="l">
              <a:defRPr sz="1200"/>
            </a:lvl1pPr>
          </a:lstStyle>
          <a:p>
            <a:r>
              <a:rPr lang="en-US" dirty="0" smtClean="0"/>
              <a:t>9E-F59/950-F38 Dismounted Counter IED Tactics- Master trainer</a:t>
            </a:r>
          </a:p>
          <a:p>
            <a:r>
              <a:rPr lang="en-US" dirty="0" smtClean="0"/>
              <a:t>FREBB008 Unified Action Enablers</a:t>
            </a:r>
            <a:endParaRPr lang="en-US" dirty="0"/>
          </a:p>
        </p:txBody>
      </p:sp>
      <p:sp>
        <p:nvSpPr>
          <p:cNvPr id="4" name="Footer Placeholder 3"/>
          <p:cNvSpPr>
            <a:spLocks noGrp="1"/>
          </p:cNvSpPr>
          <p:nvPr>
            <p:ph type="ftr" sz="quarter" idx="2"/>
          </p:nvPr>
        </p:nvSpPr>
        <p:spPr>
          <a:xfrm>
            <a:off x="0" y="6513910"/>
            <a:ext cx="9144000" cy="342900"/>
          </a:xfrm>
          <a:prstGeom prst="rect">
            <a:avLst/>
          </a:prstGeom>
        </p:spPr>
        <p:txBody>
          <a:bodyPr vert="horz" lIns="91440" tIns="45720" rIns="91440" bIns="45720" rtlCol="0" anchor="b"/>
          <a:lstStyle>
            <a:lvl1pPr algn="l">
              <a:defRPr sz="1200"/>
            </a:lvl1pPr>
          </a:lstStyle>
          <a:p>
            <a:endParaRPr lang="en-US" dirty="0"/>
          </a:p>
        </p:txBody>
      </p:sp>
      <p:sp>
        <p:nvSpPr>
          <p:cNvPr id="6" name="TextBox 5"/>
          <p:cNvSpPr txBox="1"/>
          <p:nvPr/>
        </p:nvSpPr>
        <p:spPr>
          <a:xfrm>
            <a:off x="0" y="6604084"/>
            <a:ext cx="9144000" cy="215444"/>
          </a:xfrm>
          <a:prstGeom prst="rect">
            <a:avLst/>
          </a:prstGeom>
          <a:noFill/>
        </p:spPr>
        <p:txBody>
          <a:bodyPr wrap="square" rtlCol="0">
            <a:spAutoFit/>
          </a:bodyPr>
          <a:lstStyle/>
          <a:p>
            <a:pPr algn="ctr"/>
            <a:r>
              <a:rPr lang="en-US" sz="800" dirty="0" smtClean="0">
                <a:solidFill>
                  <a:srgbClr val="00B050"/>
                </a:solidFill>
              </a:rPr>
              <a:t>UNCLASSIFIED//FOR</a:t>
            </a:r>
            <a:r>
              <a:rPr lang="en-US" sz="800" baseline="0" dirty="0" smtClean="0">
                <a:solidFill>
                  <a:srgbClr val="00B050"/>
                </a:solidFill>
              </a:rPr>
              <a:t> OFFICAL USE ONLY This document contains information that may be EXEMPT FROM MANDATORY DISCLOSURE under the Freedom of Information Act (FOIA) Exemption 7 (F)</a:t>
            </a:r>
            <a:endParaRPr lang="en-US" sz="800" dirty="0">
              <a:solidFill>
                <a:srgbClr val="00B050"/>
              </a:solidFill>
            </a:endParaRPr>
          </a:p>
        </p:txBody>
      </p:sp>
    </p:spTree>
    <p:extLst>
      <p:ext uri="{BB962C8B-B14F-4D97-AF65-F5344CB8AC3E}">
        <p14:creationId xmlns:p14="http://schemas.microsoft.com/office/powerpoint/2010/main" val="3658090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FAECABFB-19C8-4453-B442-847B9B29EB1C}" type="datetimeFigureOut">
              <a:rPr lang="en-US" smtClean="0"/>
              <a:pPr/>
              <a:t>7/28/2015</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D818C19-84D9-4371-AF39-3492D4C60E47}" type="slidenum">
              <a:rPr lang="en-US" smtClean="0"/>
              <a:pPr/>
              <a:t>‹#›</a:t>
            </a:fld>
            <a:endParaRPr lang="en-US" dirty="0"/>
          </a:p>
        </p:txBody>
      </p:sp>
    </p:spTree>
    <p:extLst>
      <p:ext uri="{BB962C8B-B14F-4D97-AF65-F5344CB8AC3E}">
        <p14:creationId xmlns:p14="http://schemas.microsoft.com/office/powerpoint/2010/main" val="3278362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can</a:t>
            </a:r>
            <a:r>
              <a:rPr lang="en-US" baseline="0" dirty="0" smtClean="0"/>
              <a:t> be briefed as a chronological timeline or reformatted into a paragraph type statement.</a:t>
            </a:r>
          </a:p>
          <a:p>
            <a:endParaRPr lang="en-US" dirty="0" smtClean="0"/>
          </a:p>
          <a:p>
            <a:r>
              <a:rPr lang="en-US" dirty="0" smtClean="0"/>
              <a:t>Names are subject to change</a:t>
            </a:r>
          </a:p>
          <a:p>
            <a:endParaRPr lang="en-US" dirty="0" smtClean="0"/>
          </a:p>
          <a:p>
            <a:r>
              <a:rPr lang="en-US" dirty="0" smtClean="0"/>
              <a:t>This</a:t>
            </a:r>
            <a:r>
              <a:rPr lang="en-US" baseline="0" dirty="0" smtClean="0"/>
              <a:t> info is IAW FM 7-22 appendix A</a:t>
            </a:r>
            <a:endParaRPr lang="en-US" dirty="0"/>
          </a:p>
        </p:txBody>
      </p:sp>
      <p:sp>
        <p:nvSpPr>
          <p:cNvPr id="4" name="Slide Number Placeholder 3"/>
          <p:cNvSpPr>
            <a:spLocks noGrp="1"/>
          </p:cNvSpPr>
          <p:nvPr>
            <p:ph type="sldNum" sz="quarter" idx="10"/>
          </p:nvPr>
        </p:nvSpPr>
        <p:spPr/>
        <p:txBody>
          <a:bodyPr/>
          <a:lstStyle/>
          <a:p>
            <a:fld id="{CD818C19-84D9-4371-AF39-3492D4C60E47}" type="slidenum">
              <a:rPr lang="en-US" smtClean="0"/>
              <a:pPr/>
              <a:t>2</a:t>
            </a:fld>
            <a:endParaRPr lang="en-US" dirty="0"/>
          </a:p>
        </p:txBody>
      </p:sp>
    </p:spTree>
    <p:extLst>
      <p:ext uri="{BB962C8B-B14F-4D97-AF65-F5344CB8AC3E}">
        <p14:creationId xmlns:p14="http://schemas.microsoft.com/office/powerpoint/2010/main" val="2960579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28029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676384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7325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1385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90513"/>
            <a:ext cx="6807200" cy="639762"/>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60703616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0513"/>
            <a:ext cx="8229600" cy="583565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2265577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9440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1087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9361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5560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88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933935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6173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6499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04834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1006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809817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45588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35137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22916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42484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201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8202388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431320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99555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33978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260353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2185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271565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89974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13540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a:t>
            </a:fld>
            <a:endParaRPr lang="en-US" dirty="0"/>
          </a:p>
        </p:txBody>
      </p:sp>
      <p:sp>
        <p:nvSpPr>
          <p:cNvPr id="13" name="Title 1"/>
          <p:cNvSpPr>
            <a:spLocks noGrp="1"/>
          </p:cNvSpPr>
          <p:nvPr>
            <p:ph type="title"/>
          </p:nvPr>
        </p:nvSpPr>
        <p:spPr>
          <a:xfrm>
            <a:off x="0" y="256446"/>
            <a:ext cx="9144000" cy="685800"/>
          </a:xfrm>
        </p:spPr>
        <p:txBody>
          <a:bodyPr/>
          <a:lstStyle>
            <a:lvl1pPr>
              <a:defRPr sz="3200">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06684787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extBox 14"/>
          <p:cNvSpPr txBox="1">
            <a:spLocks noChangeArrowheads="1"/>
          </p:cNvSpPr>
          <p:nvPr userDrawn="1"/>
        </p:nvSpPr>
        <p:spPr bwMode="auto">
          <a:xfrm>
            <a:off x="3309938" y="5522913"/>
            <a:ext cx="184150" cy="461962"/>
          </a:xfrm>
          <a:prstGeom prst="rect">
            <a:avLst/>
          </a:prstGeom>
          <a:noFill/>
          <a:ln w="9525">
            <a:noFill/>
            <a:miter lim="800000"/>
            <a:headEnd/>
            <a:tailEnd/>
          </a:ln>
        </p:spPr>
        <p:txBody>
          <a:bodyPr wrap="none">
            <a:spAutoFit/>
          </a:bodyPr>
          <a:lstStyle/>
          <a:p>
            <a:pPr>
              <a:defRPr/>
            </a:pPr>
            <a:endParaRPr lang="en-US" dirty="0">
              <a:solidFill>
                <a:prstClr val="black"/>
              </a:solidFill>
            </a:endParaRPr>
          </a:p>
        </p:txBody>
      </p:sp>
      <p:sp>
        <p:nvSpPr>
          <p:cNvPr id="4" name="Slide Number Placeholder 4"/>
          <p:cNvSpPr txBox="1">
            <a:spLocks/>
          </p:cNvSpPr>
          <p:nvPr userDrawn="1"/>
        </p:nvSpPr>
        <p:spPr bwMode="auto">
          <a:xfrm>
            <a:off x="7010400" y="6477000"/>
            <a:ext cx="2133600" cy="182562"/>
          </a:xfrm>
          <a:prstGeom prst="rect">
            <a:avLst/>
          </a:prstGeom>
          <a:noFill/>
          <a:ln w="9525">
            <a:noFill/>
            <a:miter lim="800000"/>
            <a:headEnd/>
            <a:tailEnd/>
          </a:ln>
          <a:effectLst/>
        </p:spPr>
        <p:txBody>
          <a:bodyPr/>
          <a:lstStyle>
            <a:lvl1pPr algn="r">
              <a:defRPr sz="900">
                <a:solidFill>
                  <a:srgbClr val="FFFFFF">
                    <a:lumMod val="50000"/>
                  </a:srgbClr>
                </a:solidFill>
                <a:latin typeface="Arial" charset="0"/>
              </a:defRPr>
            </a:lvl1pPr>
          </a:lstStyle>
          <a:p>
            <a:pPr>
              <a:defRPr/>
            </a:pPr>
            <a:fld id="{F7AD61D0-F357-4B8E-A020-2A653BECF227}" type="slidenum">
              <a:rPr lang="en-US" sz="1400" smtClean="0">
                <a:solidFill>
                  <a:schemeClr val="bg2"/>
                </a:solidFill>
              </a:rPr>
              <a:pPr>
                <a:defRPr/>
              </a:pPr>
              <a:t>‹#›</a:t>
            </a:fld>
            <a:endParaRPr lang="en-US" sz="1400" dirty="0">
              <a:solidFill>
                <a:schemeClr val="bg2"/>
              </a:solidFill>
            </a:endParaRPr>
          </a:p>
        </p:txBody>
      </p:sp>
    </p:spTree>
    <p:extLst>
      <p:ext uri="{BB962C8B-B14F-4D97-AF65-F5344CB8AC3E}">
        <p14:creationId xmlns:p14="http://schemas.microsoft.com/office/powerpoint/2010/main" val="1279940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6399018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2590800" y="6324600"/>
            <a:ext cx="3962400" cy="304800"/>
          </a:xfrm>
          <a:prstGeom prst="rect">
            <a:avLst/>
          </a:prstGeom>
          <a:solidFill>
            <a:srgbClr val="22671F"/>
          </a:solidFill>
          <a:ln>
            <a:solidFill>
              <a:srgbClr val="22671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1600" dirty="0">
                <a:solidFill>
                  <a:prstClr val="white"/>
                </a:solidFill>
              </a:rPr>
              <a:t>UNCLASSIFIED//FOR OFFICIAL USE ONLY</a:t>
            </a:r>
          </a:p>
        </p:txBody>
      </p:sp>
      <p:sp>
        <p:nvSpPr>
          <p:cNvPr id="4" name="Rectangle 3"/>
          <p:cNvSpPr/>
          <p:nvPr userDrawn="1"/>
        </p:nvSpPr>
        <p:spPr>
          <a:xfrm>
            <a:off x="2438400" y="228600"/>
            <a:ext cx="3962400" cy="304800"/>
          </a:xfrm>
          <a:prstGeom prst="rect">
            <a:avLst/>
          </a:prstGeom>
          <a:solidFill>
            <a:srgbClr val="22671F"/>
          </a:solidFill>
          <a:ln>
            <a:solidFill>
              <a:srgbClr val="22671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1600" dirty="0">
                <a:solidFill>
                  <a:prstClr val="white"/>
                </a:solidFill>
              </a:rPr>
              <a:t>UNCLASSIFIED//FOR OFFICIAL USE ONLY</a:t>
            </a:r>
          </a:p>
        </p:txBody>
      </p:sp>
      <p:sp>
        <p:nvSpPr>
          <p:cNvPr id="2" name="Title 1"/>
          <p:cNvSpPr>
            <a:spLocks noGrp="1"/>
          </p:cNvSpPr>
          <p:nvPr>
            <p:ph type="ctrTitle"/>
          </p:nvPr>
        </p:nvSpPr>
        <p:spPr>
          <a:xfrm>
            <a:off x="457200" y="4495800"/>
            <a:ext cx="8229600" cy="838200"/>
          </a:xfrm>
          <a:prstGeom prst="rect">
            <a:avLst/>
          </a:prstGeom>
        </p:spPr>
        <p:txBody>
          <a:bodyPr/>
          <a:lstStyle>
            <a:lvl1pPr>
              <a:defRPr sz="4000" baseline="0">
                <a:solidFill>
                  <a:srgbClr val="102844"/>
                </a:solidFill>
                <a:latin typeface="Impact"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449841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70289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40679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1508"/>
            <a:ext cx="8261498" cy="531627"/>
          </a:xfrm>
        </p:spPr>
        <p:txBody>
          <a:bodyPr anchor="b">
            <a:noAutofit/>
          </a:bodyPr>
          <a:lstStyle>
            <a:lvl1pPr algn="ct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75907"/>
            <a:ext cx="5111750" cy="48502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718392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84862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3676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610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351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24491" y="6492875"/>
            <a:ext cx="819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1CD5E-FFF0-45F2-B7B7-8B7178E955B5}" type="slidenum">
              <a:rPr lang="en-US" smtClean="0"/>
              <a:pPr/>
              <a:t>‹#›</a:t>
            </a:fld>
            <a:endParaRPr lang="en-US" dirty="0"/>
          </a:p>
        </p:txBody>
      </p:sp>
      <p:pic>
        <p:nvPicPr>
          <p:cNvPr id="7" name="Picture 6" descr="316th_cavalry_brigade_s.jpg"/>
          <p:cNvPicPr>
            <a:picLocks noChangeAspect="1"/>
          </p:cNvPicPr>
          <p:nvPr userDrawn="1"/>
        </p:nvPicPr>
        <p:blipFill>
          <a:blip r:embed="rId41" cstate="print"/>
          <a:stretch>
            <a:fillRect/>
          </a:stretch>
        </p:blipFill>
        <p:spPr>
          <a:xfrm>
            <a:off x="120168" y="263709"/>
            <a:ext cx="685800" cy="685800"/>
          </a:xfrm>
          <a:prstGeom prst="rect">
            <a:avLst/>
          </a:prstGeom>
        </p:spPr>
      </p:pic>
      <p:pic>
        <p:nvPicPr>
          <p:cNvPr id="8" name="Picture 7" descr="3-16.png"/>
          <p:cNvPicPr>
            <a:picLocks noChangeAspect="1"/>
          </p:cNvPicPr>
          <p:nvPr userDrawn="1"/>
        </p:nvPicPr>
        <p:blipFill>
          <a:blip r:embed="rId42" cstate="print"/>
          <a:stretch>
            <a:fillRect/>
          </a:stretch>
        </p:blipFill>
        <p:spPr>
          <a:xfrm>
            <a:off x="8418220" y="274342"/>
            <a:ext cx="564060" cy="685800"/>
          </a:xfrm>
          <a:prstGeom prst="rect">
            <a:avLst/>
          </a:prstGeom>
        </p:spPr>
      </p:pic>
    </p:spTree>
    <p:extLst>
      <p:ext uri="{BB962C8B-B14F-4D97-AF65-F5344CB8AC3E}">
        <p14:creationId xmlns:p14="http://schemas.microsoft.com/office/powerpoint/2010/main" val="40276727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 id="2147483705" r:id="rId21"/>
    <p:sldLayoutId id="2147483706" r:id="rId22"/>
    <p:sldLayoutId id="2147483707" r:id="rId23"/>
    <p:sldLayoutId id="2147483708" r:id="rId24"/>
    <p:sldLayoutId id="2147483709" r:id="rId25"/>
    <p:sldLayoutId id="2147483710" r:id="rId26"/>
    <p:sldLayoutId id="2147483711" r:id="rId27"/>
    <p:sldLayoutId id="2147483712" r:id="rId28"/>
    <p:sldLayoutId id="2147483713" r:id="rId29"/>
    <p:sldLayoutId id="2147483714" r:id="rId30"/>
    <p:sldLayoutId id="2147483715" r:id="rId31"/>
    <p:sldLayoutId id="2147483716" r:id="rId32"/>
    <p:sldLayoutId id="2147483717" r:id="rId33"/>
    <p:sldLayoutId id="2147483718" r:id="rId34"/>
    <p:sldLayoutId id="2147483719" r:id="rId35"/>
    <p:sldLayoutId id="2147483720" r:id="rId36"/>
    <p:sldLayoutId id="2147483721" r:id="rId37"/>
    <p:sldLayoutId id="2147483722" r:id="rId38"/>
    <p:sldLayoutId id="2147483723" r:id="rId39"/>
  </p:sldLayoutIdLst>
  <p:txStyles>
    <p:titleStyle>
      <a:lvl1pPr algn="ctr" defTabSz="914400" rtl="0" eaLnBrk="1" latinLnBrk="0" hangingPunct="1">
        <a:spcBef>
          <a:spcPct val="0"/>
        </a:spcBef>
        <a:buNone/>
        <a:defRPr sz="2800" b="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434" name="Picture 3" descr="L:\PAO\COMMAND BRIEF\COMMAND BRIEF-Cover-UNCLAS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userDrawn="1"/>
        </p:nvSpPr>
        <p:spPr>
          <a:xfrm>
            <a:off x="2590800" y="6324600"/>
            <a:ext cx="4038600" cy="304800"/>
          </a:xfrm>
          <a:prstGeom prst="rect">
            <a:avLst/>
          </a:prstGeom>
          <a:solidFill>
            <a:srgbClr val="22671F"/>
          </a:solidFill>
          <a:ln>
            <a:solidFill>
              <a:srgbClr val="22671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1600" b="1" dirty="0">
                <a:solidFill>
                  <a:prstClr val="white"/>
                </a:solidFill>
              </a:rPr>
              <a:t>UNCLASSIFIED//FOR OFFICIAL USE ONLY</a:t>
            </a:r>
          </a:p>
        </p:txBody>
      </p:sp>
      <p:sp>
        <p:nvSpPr>
          <p:cNvPr id="4" name="Rectangle 3"/>
          <p:cNvSpPr/>
          <p:nvPr userDrawn="1"/>
        </p:nvSpPr>
        <p:spPr>
          <a:xfrm>
            <a:off x="2438400" y="246063"/>
            <a:ext cx="4038600" cy="304800"/>
          </a:xfrm>
          <a:prstGeom prst="rect">
            <a:avLst/>
          </a:prstGeom>
          <a:solidFill>
            <a:srgbClr val="22671F"/>
          </a:solidFill>
          <a:ln>
            <a:solidFill>
              <a:srgbClr val="22671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sz="1600" b="1" dirty="0">
                <a:solidFill>
                  <a:prstClr val="white"/>
                </a:solidFill>
              </a:rPr>
              <a:t>UNCLASSIFIED//FOR OFFICIAL USE ONLY</a:t>
            </a:r>
          </a:p>
        </p:txBody>
      </p:sp>
    </p:spTree>
    <p:extLst>
      <p:ext uri="{BB962C8B-B14F-4D97-AF65-F5344CB8AC3E}">
        <p14:creationId xmlns:p14="http://schemas.microsoft.com/office/powerpoint/2010/main" val="1683917718"/>
      </p:ext>
    </p:extLst>
  </p:cSld>
  <p:clrMap bg1="lt1" tx1="dk1" bg2="lt2" tx2="dk2" accent1="accent1" accent2="accent2" accent3="accent3" accent4="accent4" accent5="accent5" accent6="accent6" hlink="hlink" folHlink="folHlink"/>
  <p:sldLayoutIdLst>
    <p:sldLayoutId id="2147483675" r:id="rId1"/>
  </p:sldLayoutIdLst>
  <p:hf hdr="0"/>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0337" y="236304"/>
            <a:ext cx="7363327"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APFT - IAW FM 7-22</a:t>
            </a:r>
            <a:endParaRPr lang="en-US" sz="2800" dirty="0">
              <a:latin typeface="Arial" panose="020B0604020202020204" pitchFamily="34" charset="0"/>
              <a:cs typeface="Arial" panose="020B0604020202020204" pitchFamily="34" charset="0"/>
            </a:endParaRPr>
          </a:p>
        </p:txBody>
      </p:sp>
      <p:cxnSp>
        <p:nvCxnSpPr>
          <p:cNvPr id="6" name="Straight Connector 5"/>
          <p:cNvCxnSpPr/>
          <p:nvPr/>
        </p:nvCxnSpPr>
        <p:spPr>
          <a:xfrm flipH="1">
            <a:off x="4178462" y="1145894"/>
            <a:ext cx="11573" cy="50697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40633" y="3416968"/>
            <a:ext cx="86386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6472" y="1159755"/>
            <a:ext cx="3515980" cy="1908215"/>
          </a:xfrm>
          <a:prstGeom prst="rect">
            <a:avLst/>
          </a:prstGeom>
          <a:noFill/>
        </p:spPr>
        <p:txBody>
          <a:bodyPr wrap="square" rtlCol="0">
            <a:spAutoFit/>
          </a:bodyPr>
          <a:lstStyle/>
          <a:p>
            <a:r>
              <a:rPr lang="en-US" sz="2800" b="1" dirty="0" smtClean="0">
                <a:latin typeface="Arial" panose="020B0604020202020204" pitchFamily="34" charset="0"/>
                <a:cs typeface="Arial" panose="020B0604020202020204" pitchFamily="34" charset="0"/>
              </a:rPr>
              <a:t>5 W’s:</a:t>
            </a:r>
          </a:p>
          <a:p>
            <a:r>
              <a:rPr lang="en-US" b="1" dirty="0" smtClean="0">
                <a:latin typeface="Arial" panose="020B0604020202020204" pitchFamily="34" charset="0"/>
                <a:cs typeface="Arial" panose="020B0604020202020204" pitchFamily="34" charset="0"/>
              </a:rPr>
              <a:t>Who:  </a:t>
            </a:r>
            <a:r>
              <a:rPr lang="en-US" dirty="0" smtClean="0">
                <a:latin typeface="Arial" panose="020B0604020202020204" pitchFamily="34" charset="0"/>
                <a:cs typeface="Arial" panose="020B0604020202020204" pitchFamily="34" charset="0"/>
              </a:rPr>
              <a:t>B Co 1</a:t>
            </a:r>
            <a:r>
              <a:rPr lang="en-US" baseline="30000" dirty="0" smtClean="0">
                <a:latin typeface="Arial" panose="020B0604020202020204" pitchFamily="34" charset="0"/>
                <a:cs typeface="Arial" panose="020B0604020202020204" pitchFamily="34" charset="0"/>
              </a:rPr>
              <a:t>st</a:t>
            </a:r>
            <a:r>
              <a:rPr lang="en-US" dirty="0" smtClean="0">
                <a:latin typeface="Arial" panose="020B0604020202020204" pitchFamily="34" charset="0"/>
                <a:cs typeface="Arial" panose="020B0604020202020204" pitchFamily="34" charset="0"/>
              </a:rPr>
              <a:t> 505</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PIR</a:t>
            </a:r>
          </a:p>
          <a:p>
            <a:r>
              <a:rPr lang="en-US" b="1" dirty="0" smtClean="0">
                <a:latin typeface="Arial" panose="020B0604020202020204" pitchFamily="34" charset="0"/>
                <a:cs typeface="Arial" panose="020B0604020202020204" pitchFamily="34" charset="0"/>
              </a:rPr>
              <a:t>What:  </a:t>
            </a:r>
            <a:r>
              <a:rPr lang="en-US" dirty="0" smtClean="0">
                <a:latin typeface="Arial" panose="020B0604020202020204" pitchFamily="34" charset="0"/>
                <a:cs typeface="Arial" panose="020B0604020202020204" pitchFamily="34" charset="0"/>
              </a:rPr>
              <a:t>Conduct APFT</a:t>
            </a:r>
            <a:r>
              <a:rPr lang="en-US" b="1" dirty="0" smtClean="0">
                <a:latin typeface="Arial" panose="020B0604020202020204" pitchFamily="34" charset="0"/>
                <a:cs typeface="Arial" panose="020B0604020202020204" pitchFamily="34" charset="0"/>
              </a:rPr>
              <a:t> </a:t>
            </a:r>
          </a:p>
          <a:p>
            <a:r>
              <a:rPr lang="en-US" b="1" dirty="0" smtClean="0">
                <a:latin typeface="Arial" panose="020B0604020202020204" pitchFamily="34" charset="0"/>
                <a:cs typeface="Arial" panose="020B0604020202020204" pitchFamily="34" charset="0"/>
              </a:rPr>
              <a:t>When:</a:t>
            </a:r>
            <a:r>
              <a:rPr lang="en-US" dirty="0" smtClean="0">
                <a:latin typeface="Arial" panose="020B0604020202020204" pitchFamily="34" charset="0"/>
                <a:cs typeface="Arial" panose="020B0604020202020204" pitchFamily="34" charset="0"/>
              </a:rPr>
              <a:t> 010430JULY2015</a:t>
            </a:r>
          </a:p>
          <a:p>
            <a:r>
              <a:rPr lang="en-US" b="1" dirty="0" smtClean="0">
                <a:latin typeface="Arial" panose="020B0604020202020204" pitchFamily="34" charset="0"/>
                <a:cs typeface="Arial" panose="020B0604020202020204" pitchFamily="34" charset="0"/>
              </a:rPr>
              <a:t>Where: </a:t>
            </a:r>
            <a:r>
              <a:rPr lang="en-US" dirty="0" smtClean="0">
                <a:latin typeface="Arial" panose="020B0604020202020204" pitchFamily="34" charset="0"/>
                <a:cs typeface="Arial" panose="020B0604020202020204" pitchFamily="34" charset="0"/>
              </a:rPr>
              <a:t> BCT Running Track</a:t>
            </a:r>
            <a:r>
              <a:rPr lang="en-US" b="1" dirty="0" smtClean="0">
                <a:latin typeface="Arial" panose="020B0604020202020204" pitchFamily="34" charset="0"/>
                <a:cs typeface="Arial" panose="020B0604020202020204" pitchFamily="34" charset="0"/>
              </a:rPr>
              <a:t> </a:t>
            </a:r>
          </a:p>
          <a:p>
            <a:r>
              <a:rPr lang="en-US" b="1" dirty="0" smtClean="0">
                <a:latin typeface="Arial" panose="020B0604020202020204" pitchFamily="34" charset="0"/>
                <a:cs typeface="Arial" panose="020B0604020202020204" pitchFamily="34" charset="0"/>
              </a:rPr>
              <a:t>Why:  </a:t>
            </a:r>
            <a:r>
              <a:rPr lang="en-US" dirty="0" smtClean="0">
                <a:latin typeface="Arial" panose="020B0604020202020204" pitchFamily="34" charset="0"/>
                <a:cs typeface="Arial" panose="020B0604020202020204" pitchFamily="34" charset="0"/>
              </a:rPr>
              <a:t>Bi-Annual requirement</a:t>
            </a:r>
            <a:endParaRPr lang="en-US" b="1" dirty="0">
              <a:latin typeface="Arial" panose="020B0604020202020204" pitchFamily="34" charset="0"/>
              <a:cs typeface="Arial" panose="020B0604020202020204" pitchFamily="34" charset="0"/>
            </a:endParaRPr>
          </a:p>
        </p:txBody>
      </p:sp>
      <p:sp>
        <p:nvSpPr>
          <p:cNvPr id="14" name="TextBox 13"/>
          <p:cNvSpPr txBox="1"/>
          <p:nvPr/>
        </p:nvSpPr>
        <p:spPr>
          <a:xfrm>
            <a:off x="4239676" y="1134319"/>
            <a:ext cx="4639629" cy="2616101"/>
          </a:xfrm>
          <a:prstGeom prst="rect">
            <a:avLst/>
          </a:prstGeom>
          <a:noFill/>
        </p:spPr>
        <p:txBody>
          <a:bodyPr wrap="square" rtlCol="0">
            <a:spAutoFit/>
          </a:bodyPr>
          <a:lstStyle/>
          <a:p>
            <a:r>
              <a:rPr lang="en-US" sz="2800" b="1" dirty="0" smtClean="0">
                <a:latin typeface="Arial" panose="020B0604020202020204" pitchFamily="34" charset="0"/>
                <a:cs typeface="Arial" panose="020B0604020202020204" pitchFamily="34" charset="0"/>
              </a:rPr>
              <a:t>CON-OP:</a:t>
            </a:r>
          </a:p>
          <a:p>
            <a:r>
              <a:rPr lang="en-US" dirty="0" smtClean="0">
                <a:latin typeface="Arial" panose="020B0604020202020204" pitchFamily="34" charset="0"/>
                <a:cs typeface="Arial" panose="020B0604020202020204" pitchFamily="34" charset="0"/>
              </a:rPr>
              <a:t>B Co 1</a:t>
            </a:r>
            <a:r>
              <a:rPr lang="en-US" baseline="30000" dirty="0" smtClean="0">
                <a:latin typeface="Arial" panose="020B0604020202020204" pitchFamily="34" charset="0"/>
                <a:cs typeface="Arial" panose="020B0604020202020204" pitchFamily="34" charset="0"/>
              </a:rPr>
              <a:t>st</a:t>
            </a:r>
            <a:r>
              <a:rPr lang="en-US" dirty="0" smtClean="0">
                <a:latin typeface="Arial" panose="020B0604020202020204" pitchFamily="34" charset="0"/>
                <a:cs typeface="Arial" panose="020B0604020202020204" pitchFamily="34" charset="0"/>
              </a:rPr>
              <a:t> 505</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conducts APFT IAW FM 7-22 on 010430JULY2015 in order to </a:t>
            </a:r>
            <a:r>
              <a:rPr lang="en-US" u="sng" dirty="0" smtClean="0">
                <a:latin typeface="Arial" panose="020B0604020202020204" pitchFamily="34" charset="0"/>
                <a:cs typeface="Arial" panose="020B0604020202020204" pitchFamily="34" charset="0"/>
              </a:rPr>
              <a:t>measure individual fitness levels</a:t>
            </a:r>
            <a:r>
              <a:rPr lang="en-US" dirty="0" smtClean="0">
                <a:latin typeface="Arial" panose="020B0604020202020204" pitchFamily="34" charset="0"/>
                <a:cs typeface="Arial" panose="020B0604020202020204" pitchFamily="34" charset="0"/>
              </a:rPr>
              <a:t> so that the commander can assess the individual fitness level of each Soldier and plan training needs.</a:t>
            </a:r>
          </a:p>
          <a:p>
            <a:endParaRPr lang="en-US" sz="2800" b="1" dirty="0" smtClean="0">
              <a:latin typeface="Arial" panose="020B0604020202020204" pitchFamily="34" charset="0"/>
              <a:cs typeface="Arial" panose="020B0604020202020204" pitchFamily="34" charset="0"/>
            </a:endParaRPr>
          </a:p>
        </p:txBody>
      </p:sp>
      <p:sp>
        <p:nvSpPr>
          <p:cNvPr id="15" name="TextBox 14"/>
          <p:cNvSpPr txBox="1"/>
          <p:nvPr/>
        </p:nvSpPr>
        <p:spPr>
          <a:xfrm>
            <a:off x="4260898" y="3480315"/>
            <a:ext cx="4456253" cy="2893100"/>
          </a:xfrm>
          <a:prstGeom prst="rect">
            <a:avLst/>
          </a:prstGeom>
          <a:noFill/>
        </p:spPr>
        <p:txBody>
          <a:bodyPr wrap="square" numCol="2" rtlCol="0">
            <a:spAutoFit/>
          </a:bodyPr>
          <a:lstStyle/>
          <a:p>
            <a:r>
              <a:rPr lang="en-US" sz="2800" b="1" dirty="0" smtClean="0">
                <a:latin typeface="Arial" panose="020B0604020202020204" pitchFamily="34" charset="0"/>
                <a:cs typeface="Arial" panose="020B0604020202020204" pitchFamily="34" charset="0"/>
              </a:rPr>
              <a:t>Resources:</a:t>
            </a:r>
          </a:p>
          <a:p>
            <a:r>
              <a:rPr lang="en-US" sz="1400" dirty="0" smtClean="0">
                <a:latin typeface="Arial" panose="020B0604020202020204" pitchFamily="34" charset="0"/>
                <a:cs typeface="Arial" panose="020B0604020202020204" pitchFamily="34" charset="0"/>
              </a:rPr>
              <a:t>FM 7-22</a:t>
            </a:r>
          </a:p>
          <a:p>
            <a:r>
              <a:rPr lang="en-US" sz="1400" dirty="0" smtClean="0">
                <a:latin typeface="Arial" panose="020B0604020202020204" pitchFamily="34" charset="0"/>
                <a:cs typeface="Arial" panose="020B0604020202020204" pitchFamily="34" charset="0"/>
              </a:rPr>
              <a:t>DA FORM 705</a:t>
            </a:r>
          </a:p>
          <a:p>
            <a:r>
              <a:rPr lang="en-US" sz="1400" dirty="0" smtClean="0">
                <a:latin typeface="Arial" panose="020B0604020202020204" pitchFamily="34" charset="0"/>
                <a:cs typeface="Arial" panose="020B0604020202020204" pitchFamily="34" charset="0"/>
              </a:rPr>
              <a:t>DA FORM 268</a:t>
            </a:r>
          </a:p>
          <a:p>
            <a:r>
              <a:rPr lang="en-US" sz="1400" dirty="0" smtClean="0">
                <a:latin typeface="Arial" panose="020B0604020202020204" pitchFamily="34" charset="0"/>
                <a:cs typeface="Arial" panose="020B0604020202020204" pitchFamily="34" charset="0"/>
              </a:rPr>
              <a:t>STOP WATCH</a:t>
            </a:r>
          </a:p>
          <a:p>
            <a:r>
              <a:rPr lang="en-US" sz="1400" dirty="0" smtClean="0">
                <a:latin typeface="Arial" panose="020B0604020202020204" pitchFamily="34" charset="0"/>
                <a:cs typeface="Arial" panose="020B0604020202020204" pitchFamily="34" charset="0"/>
              </a:rPr>
              <a:t>CLIP BOARD</a:t>
            </a:r>
          </a:p>
          <a:p>
            <a:r>
              <a:rPr lang="en-US" sz="1400" dirty="0" smtClean="0">
                <a:latin typeface="Arial" panose="020B0604020202020204" pitchFamily="34" charset="0"/>
                <a:cs typeface="Arial" panose="020B0604020202020204" pitchFamily="34" charset="0"/>
              </a:rPr>
              <a:t>MEASURING WHEEL, ENGINEER</a:t>
            </a:r>
          </a:p>
          <a:p>
            <a:r>
              <a:rPr lang="en-US" sz="1400" dirty="0" smtClean="0">
                <a:latin typeface="Arial" panose="020B0604020202020204" pitchFamily="34" charset="0"/>
                <a:cs typeface="Arial" panose="020B0604020202020204" pitchFamily="34" charset="0"/>
              </a:rPr>
              <a:t>CHEST,ICE ,STORAGE</a:t>
            </a:r>
          </a:p>
          <a:p>
            <a:r>
              <a:rPr lang="en-US" sz="1400" dirty="0" smtClean="0">
                <a:latin typeface="Arial" panose="020B0604020202020204" pitchFamily="34" charset="0"/>
                <a:cs typeface="Arial" panose="020B0604020202020204" pitchFamily="34" charset="0"/>
              </a:rPr>
              <a:t>DEPLOY PAC,AED</a:t>
            </a:r>
          </a:p>
          <a:p>
            <a:r>
              <a:rPr lang="en-US" sz="1400" dirty="0" smtClean="0">
                <a:latin typeface="Arial" panose="020B0604020202020204" pitchFamily="34" charset="0"/>
                <a:cs typeface="Arial" panose="020B0604020202020204" pitchFamily="34" charset="0"/>
              </a:rPr>
              <a:t>LITTER,NONRIGID,POLELESS</a:t>
            </a:r>
          </a:p>
          <a:p>
            <a:r>
              <a:rPr lang="en-US" sz="1400" dirty="0" smtClean="0">
                <a:latin typeface="Arial" panose="020B0604020202020204" pitchFamily="34" charset="0"/>
                <a:cs typeface="Arial" panose="020B0604020202020204" pitchFamily="34" charset="0"/>
              </a:rPr>
              <a:t/>
            </a:r>
            <a:br>
              <a:rPr lang="en-US" sz="1400" dirty="0" smtClean="0">
                <a:latin typeface="Arial" panose="020B0604020202020204" pitchFamily="34" charset="0"/>
                <a:cs typeface="Arial" panose="020B0604020202020204" pitchFamily="34" charset="0"/>
              </a:rPr>
            </a:br>
            <a:endParaRPr lang="en-US" sz="1400" dirty="0" smtClean="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FIRST AID KIT,GENERAL </a:t>
            </a:r>
          </a:p>
          <a:p>
            <a:r>
              <a:rPr lang="en-US" sz="1400" dirty="0" smtClean="0">
                <a:latin typeface="Arial" panose="020B0604020202020204" pitchFamily="34" charset="0"/>
                <a:cs typeface="Arial" panose="020B0604020202020204" pitchFamily="34" charset="0"/>
              </a:rPr>
              <a:t>PURPOSE</a:t>
            </a:r>
          </a:p>
          <a:p>
            <a:r>
              <a:rPr lang="en-US" sz="1400" dirty="0" smtClean="0">
                <a:latin typeface="Arial" panose="020B0604020202020204" pitchFamily="34" charset="0"/>
                <a:cs typeface="Arial" panose="020B0604020202020204" pitchFamily="34" charset="0"/>
              </a:rPr>
              <a:t>WET GLOBE TEMP.KIT</a:t>
            </a:r>
          </a:p>
          <a:p>
            <a:r>
              <a:rPr lang="en-US" sz="1400" dirty="0" smtClean="0">
                <a:latin typeface="Arial" panose="020B0604020202020204" pitchFamily="34" charset="0"/>
                <a:cs typeface="Arial" panose="020B0604020202020204" pitchFamily="34" charset="0"/>
              </a:rPr>
              <a:t>ICE SHEETS</a:t>
            </a:r>
          </a:p>
          <a:p>
            <a:r>
              <a:rPr lang="en-US" sz="1400" dirty="0" smtClean="0">
                <a:latin typeface="Arial" panose="020B0604020202020204" pitchFamily="34" charset="0"/>
                <a:cs typeface="Arial" panose="020B0604020202020204" pitchFamily="34" charset="0"/>
              </a:rPr>
              <a:t>CAN,WATER</a:t>
            </a:r>
          </a:p>
          <a:p>
            <a:r>
              <a:rPr lang="en-US" sz="1400" dirty="0" smtClean="0">
                <a:latin typeface="Arial" panose="020B0604020202020204" pitchFamily="34" charset="0"/>
                <a:cs typeface="Arial" panose="020B0604020202020204" pitchFamily="34" charset="0"/>
              </a:rPr>
              <a:t>CANTEEN</a:t>
            </a:r>
          </a:p>
          <a:p>
            <a:endParaRPr lang="en-US" sz="1400" dirty="0" smtClean="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p:txBody>
      </p:sp>
      <p:sp>
        <p:nvSpPr>
          <p:cNvPr id="16" name="TextBox 15"/>
          <p:cNvSpPr txBox="1"/>
          <p:nvPr/>
        </p:nvSpPr>
        <p:spPr>
          <a:xfrm>
            <a:off x="433120" y="3483980"/>
            <a:ext cx="3777916" cy="954107"/>
          </a:xfrm>
          <a:prstGeom prst="rect">
            <a:avLst/>
          </a:prstGeom>
          <a:noFill/>
        </p:spPr>
        <p:txBody>
          <a:bodyPr wrap="square" rtlCol="0">
            <a:spAutoFit/>
          </a:bodyPr>
          <a:lstStyle/>
          <a:p>
            <a:r>
              <a:rPr lang="en-US" sz="2800" b="1" dirty="0" smtClean="0">
                <a:latin typeface="Arial" panose="020B0604020202020204" pitchFamily="34" charset="0"/>
                <a:cs typeface="Arial" panose="020B0604020202020204" pitchFamily="34" charset="0"/>
              </a:rPr>
              <a:t>Scheme of Maneuver:</a:t>
            </a:r>
          </a:p>
        </p:txBody>
      </p:sp>
      <p:sp>
        <p:nvSpPr>
          <p:cNvPr id="17" name="TextBox 16"/>
          <p:cNvSpPr txBox="1"/>
          <p:nvPr/>
        </p:nvSpPr>
        <p:spPr>
          <a:xfrm rot="19770825">
            <a:off x="573921" y="4446480"/>
            <a:ext cx="3359713" cy="1077218"/>
          </a:xfrm>
          <a:prstGeom prst="rect">
            <a:avLst/>
          </a:prstGeom>
          <a:noFill/>
        </p:spPr>
        <p:txBody>
          <a:bodyPr wrap="square" rtlCol="0">
            <a:spAutoFit/>
          </a:bodyPr>
          <a:lstStyle/>
          <a:p>
            <a:r>
              <a:rPr lang="en-US" sz="3200" b="1" dirty="0" smtClean="0">
                <a:solidFill>
                  <a:srgbClr val="FF0000"/>
                </a:solidFill>
                <a:latin typeface="Arial" panose="020B0604020202020204" pitchFamily="34" charset="0"/>
                <a:cs typeface="Arial" panose="020B0604020202020204" pitchFamily="34" charset="0"/>
              </a:rPr>
              <a:t>See second page</a:t>
            </a:r>
            <a:endParaRPr lang="en-US" sz="3200" b="1" dirty="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7634" y="283464"/>
            <a:ext cx="5787342"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Scheme of Maneuver</a:t>
            </a:r>
            <a:endParaRPr lang="en-US" sz="2800" dirty="0">
              <a:latin typeface="Arial" panose="020B0604020202020204" pitchFamily="34" charset="0"/>
              <a:cs typeface="Arial" panose="020B0604020202020204" pitchFamily="34" charset="0"/>
            </a:endParaRPr>
          </a:p>
        </p:txBody>
      </p:sp>
      <p:sp>
        <p:nvSpPr>
          <p:cNvPr id="5" name="TextBox 4"/>
          <p:cNvSpPr txBox="1"/>
          <p:nvPr/>
        </p:nvSpPr>
        <p:spPr>
          <a:xfrm>
            <a:off x="212558" y="1036320"/>
            <a:ext cx="8636802" cy="6324808"/>
          </a:xfrm>
          <a:prstGeom prst="rect">
            <a:avLst/>
          </a:prstGeom>
          <a:noFill/>
        </p:spPr>
        <p:txBody>
          <a:bodyPr wrap="square" rtlCol="0">
            <a:spAutoFit/>
          </a:bodyPr>
          <a:lstStyle/>
          <a:p>
            <a:pPr>
              <a:buFont typeface="Arial" pitchFamily="34" charset="0"/>
              <a:buChar char="•"/>
            </a:pPr>
            <a:r>
              <a:rPr lang="en-US" sz="1500" dirty="0" smtClean="0">
                <a:latin typeface="Arial" panose="020B0604020202020204" pitchFamily="34" charset="0"/>
                <a:cs typeface="Arial" panose="020B0604020202020204" pitchFamily="34" charset="0"/>
              </a:rPr>
              <a:t>311630MAY2015 SFC </a:t>
            </a:r>
            <a:r>
              <a:rPr lang="en-US" sz="1500" dirty="0" smtClean="0">
                <a:latin typeface="Arial" panose="020B0604020202020204" pitchFamily="34" charset="0"/>
                <a:cs typeface="Arial" panose="020B0604020202020204" pitchFamily="34" charset="0"/>
              </a:rPr>
              <a:t>Hard </a:t>
            </a:r>
            <a:r>
              <a:rPr lang="en-US" sz="1500" dirty="0" smtClean="0">
                <a:latin typeface="Arial" panose="020B0604020202020204" pitchFamily="34" charset="0"/>
                <a:cs typeface="Arial" panose="020B0604020202020204" pitchFamily="34" charset="0"/>
              </a:rPr>
              <a:t>draws supplies from the supply Sergeant.  </a:t>
            </a:r>
          </a:p>
          <a:p>
            <a:pPr>
              <a:buFont typeface="Arial" pitchFamily="34" charset="0"/>
              <a:buChar char="•"/>
            </a:pPr>
            <a:r>
              <a:rPr lang="en-US" sz="1500" dirty="0" smtClean="0">
                <a:latin typeface="Arial" panose="020B0604020202020204" pitchFamily="34" charset="0"/>
                <a:cs typeface="Arial" panose="020B0604020202020204" pitchFamily="34" charset="0"/>
              </a:rPr>
              <a:t>311730MAY2015 Grader certification by the MFT - SGT Smith and 1SG Marks will be conducted at the BCT track.  </a:t>
            </a:r>
          </a:p>
          <a:p>
            <a:pPr>
              <a:buFont typeface="Arial" pitchFamily="34" charset="0"/>
              <a:buChar char="•"/>
            </a:pPr>
            <a:r>
              <a:rPr lang="en-US" sz="1500" dirty="0" smtClean="0">
                <a:latin typeface="Arial" panose="020B0604020202020204" pitchFamily="34" charset="0"/>
                <a:cs typeface="Arial" panose="020B0604020202020204" pitchFamily="34" charset="0"/>
              </a:rPr>
              <a:t>010330JUNE2015 Graders and MFT begin setup. SFC </a:t>
            </a:r>
            <a:r>
              <a:rPr lang="en-US" sz="1500" dirty="0" smtClean="0">
                <a:latin typeface="Arial" panose="020B0604020202020204" pitchFamily="34" charset="0"/>
                <a:cs typeface="Arial" panose="020B0604020202020204" pitchFamily="34" charset="0"/>
              </a:rPr>
              <a:t>Hard </a:t>
            </a:r>
            <a:r>
              <a:rPr lang="en-US" sz="1500" dirty="0" smtClean="0">
                <a:latin typeface="Arial" panose="020B0604020202020204" pitchFamily="34" charset="0"/>
                <a:cs typeface="Arial" panose="020B0604020202020204" pitchFamily="34" charset="0"/>
              </a:rPr>
              <a:t>will assign the grading lanes and distribute the score sheets and clip boards.  Graders will provide their own pen.  SSG Greene will ensure the track is free of debris and does not have standing water.  He will also ensure the start point and finish point are clearly marked and have been measured with the calibrated engineer wheel.  He will also ensure the official clock is set.</a:t>
            </a:r>
          </a:p>
          <a:p>
            <a:pPr>
              <a:buFont typeface="Arial" pitchFamily="34" charset="0"/>
              <a:buChar char="•"/>
            </a:pPr>
            <a:r>
              <a:rPr lang="en-US" sz="1500" dirty="0" smtClean="0">
                <a:latin typeface="Arial" panose="020B0604020202020204" pitchFamily="34" charset="0"/>
                <a:cs typeface="Arial" panose="020B0604020202020204" pitchFamily="34" charset="0"/>
              </a:rPr>
              <a:t>010400JUNE2015 Company formation, accountability, and SGT Smith will lead the preparation drill</a:t>
            </a:r>
          </a:p>
          <a:p>
            <a:pPr>
              <a:buFont typeface="Arial" pitchFamily="34" charset="0"/>
              <a:buChar char="•"/>
            </a:pPr>
            <a:r>
              <a:rPr lang="en-US" sz="1500" dirty="0" smtClean="0">
                <a:latin typeface="Arial" panose="020B0604020202020204" pitchFamily="34" charset="0"/>
                <a:cs typeface="Arial" panose="020B0604020202020204" pitchFamily="34" charset="0"/>
              </a:rPr>
              <a:t>010415JUNE2015 SFC </a:t>
            </a:r>
            <a:r>
              <a:rPr lang="en-US" sz="1500" dirty="0" smtClean="0">
                <a:latin typeface="Arial" panose="020B0604020202020204" pitchFamily="34" charset="0"/>
                <a:cs typeface="Arial" panose="020B0604020202020204" pitchFamily="34" charset="0"/>
              </a:rPr>
              <a:t>Hard </a:t>
            </a:r>
            <a:r>
              <a:rPr lang="en-US" sz="1500" dirty="0" smtClean="0">
                <a:latin typeface="Arial" panose="020B0604020202020204" pitchFamily="34" charset="0"/>
                <a:cs typeface="Arial" panose="020B0604020202020204" pitchFamily="34" charset="0"/>
              </a:rPr>
              <a:t>will conduct the safety Brief followed by the Commander reading the APFT test requirements. SGT Smith and two graders will conduct the event demonstrations. </a:t>
            </a:r>
          </a:p>
          <a:p>
            <a:pPr>
              <a:buFont typeface="Arial" pitchFamily="34" charset="0"/>
              <a:buChar char="•"/>
            </a:pPr>
            <a:r>
              <a:rPr lang="en-US" sz="1500" dirty="0" smtClean="0">
                <a:latin typeface="Arial" panose="020B0604020202020204" pitchFamily="34" charset="0"/>
                <a:cs typeface="Arial" panose="020B0604020202020204" pitchFamily="34" charset="0"/>
              </a:rPr>
              <a:t>010430JUNE2015 The APFT will begin with the pushup event followed by the sit-up event and concluding with the 2 mile run.  SSG Greene will control the time clock and ensure that 10 minutes has elapsed between events for each Soldier. </a:t>
            </a:r>
          </a:p>
          <a:p>
            <a:pPr>
              <a:buFont typeface="Arial" pitchFamily="34" charset="0"/>
              <a:buChar char="•"/>
            </a:pPr>
            <a:r>
              <a:rPr lang="en-US" sz="1500" dirty="0" smtClean="0">
                <a:latin typeface="Arial" panose="020B0604020202020204" pitchFamily="34" charset="0"/>
                <a:cs typeface="Arial" panose="020B0604020202020204" pitchFamily="34" charset="0"/>
              </a:rPr>
              <a:t>010630JUNE2015 The APFT will be complete no later than this time.  The unit AAR will follow the completion of the APFT.</a:t>
            </a:r>
          </a:p>
          <a:p>
            <a:pPr>
              <a:buFont typeface="Arial" pitchFamily="34" charset="0"/>
              <a:buChar char="•"/>
            </a:pPr>
            <a:r>
              <a:rPr lang="en-US" sz="1500" dirty="0" smtClean="0">
                <a:latin typeface="Arial" panose="020B0604020202020204" pitchFamily="34" charset="0"/>
                <a:cs typeface="Arial" panose="020B0604020202020204" pitchFamily="34" charset="0"/>
              </a:rPr>
              <a:t>010900JUNE2015 NLT than 0900 the MFT will ensure the DA Form 705s are complete to standard and a unit score average has been submitted to the Commander.</a:t>
            </a:r>
          </a:p>
          <a:p>
            <a:pPr>
              <a:buFont typeface="Arial" pitchFamily="34" charset="0"/>
              <a:buChar char="•"/>
            </a:pPr>
            <a:r>
              <a:rPr lang="en-US" sz="1500" dirty="0" smtClean="0">
                <a:latin typeface="Arial" panose="020B0604020202020204" pitchFamily="34" charset="0"/>
                <a:cs typeface="Arial" panose="020B0604020202020204" pitchFamily="34" charset="0"/>
              </a:rPr>
              <a:t>011300JUNE2015 NLT than 1300 hours the MFT is responsible to ensure the Scores have been entered into DTMS.</a:t>
            </a:r>
          </a:p>
          <a:p>
            <a:pPr>
              <a:buFont typeface="Arial" pitchFamily="34" charset="0"/>
              <a:buChar char="•"/>
            </a:pPr>
            <a:r>
              <a:rPr lang="en-US" sz="1500" dirty="0" smtClean="0">
                <a:latin typeface="Arial" panose="020B0604020202020204" pitchFamily="34" charset="0"/>
                <a:cs typeface="Arial" panose="020B0604020202020204" pitchFamily="34" charset="0"/>
              </a:rPr>
              <a:t>011700JUNE2015 NLT 1700 all DA FORM 268s (flag) and counseling will be submitted for Soldier APFT failure to the Commander for signature. </a:t>
            </a:r>
          </a:p>
          <a:p>
            <a:pPr>
              <a:buFont typeface="Arial" pitchFamily="34" charset="0"/>
              <a:buChar char="•"/>
            </a:pPr>
            <a:endParaRPr lang="en-US" sz="1500" dirty="0" smtClean="0">
              <a:latin typeface="Arial" panose="020B0604020202020204" pitchFamily="34" charset="0"/>
              <a:cs typeface="Arial" panose="020B0604020202020204" pitchFamily="34" charset="0"/>
            </a:endParaRPr>
          </a:p>
          <a:p>
            <a:pPr>
              <a:buFont typeface="Arial" pitchFamily="34" charset="0"/>
              <a:buChar char="•"/>
            </a:pPr>
            <a:endParaRPr lang="en-US" sz="1500" dirty="0" smtClean="0">
              <a:latin typeface="Arial" panose="020B0604020202020204" pitchFamily="34" charset="0"/>
              <a:cs typeface="Arial" panose="020B0604020202020204" pitchFamily="34" charset="0"/>
            </a:endParaRPr>
          </a:p>
          <a:p>
            <a:pPr>
              <a:buFont typeface="Arial" pitchFamily="34" charset="0"/>
              <a:buChar char="•"/>
            </a:pPr>
            <a:endParaRPr lang="en-US" sz="1500" dirty="0" smtClean="0">
              <a:latin typeface="Arial" panose="020B0604020202020204" pitchFamily="34" charset="0"/>
              <a:cs typeface="Arial" panose="020B0604020202020204" pitchFamily="34" charset="0"/>
            </a:endParaRPr>
          </a:p>
          <a:p>
            <a:pPr>
              <a:buFont typeface="Arial" pitchFamily="34" charset="0"/>
              <a:buChar char="•"/>
            </a:pPr>
            <a:endParaRPr lang="en-US" sz="1500" dirty="0" smtClean="0">
              <a:latin typeface="Arial" panose="020B0604020202020204" pitchFamily="34" charset="0"/>
              <a:cs typeface="Arial" panose="020B0604020202020204" pitchFamily="34" charset="0"/>
            </a:endParaRPr>
          </a:p>
          <a:p>
            <a:pPr>
              <a:buFont typeface="Arial" pitchFamily="34" charset="0"/>
              <a:buChar char="•"/>
            </a:pPr>
            <a:endParaRPr lang="en-US" sz="150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16169220"/>
              </p:ext>
            </p:extLst>
          </p:nvPr>
        </p:nvGraphicFramePr>
        <p:xfrm>
          <a:off x="246888" y="583184"/>
          <a:ext cx="8641080" cy="6162040"/>
        </p:xfrm>
        <a:graphic>
          <a:graphicData uri="http://schemas.openxmlformats.org/drawingml/2006/table">
            <a:tbl>
              <a:tblPr firstRow="1" bandRow="1">
                <a:tableStyleId>{073A0DAA-6AF3-43AB-8588-CEC1D06C72B9}</a:tableStyleId>
              </a:tblPr>
              <a:tblGrid>
                <a:gridCol w="3895344"/>
                <a:gridCol w="4745736"/>
              </a:tblGrid>
              <a:tr h="370840">
                <a:tc>
                  <a:txBody>
                    <a:bodyPr/>
                    <a:lstStyle/>
                    <a:p>
                      <a:pPr algn="ctr"/>
                      <a:r>
                        <a:rPr lang="en-US" sz="1800" dirty="0" smtClean="0"/>
                        <a:t>31 May 2015</a:t>
                      </a:r>
                      <a:endParaRPr lang="en-US" sz="1800" dirty="0">
                        <a:latin typeface="Arial" panose="020B0604020202020204" pitchFamily="34" charset="0"/>
                        <a:cs typeface="Arial" panose="020B0604020202020204" pitchFamily="34" charset="0"/>
                      </a:endParaRPr>
                    </a:p>
                  </a:txBody>
                  <a:tcPr/>
                </a:tc>
                <a:tc>
                  <a:txBody>
                    <a:bodyPr/>
                    <a:lstStyle/>
                    <a:p>
                      <a:pPr algn="ctr"/>
                      <a:r>
                        <a:rPr lang="en-US" sz="1800" dirty="0" smtClean="0"/>
                        <a:t>1 June 2015</a:t>
                      </a:r>
                      <a:endParaRPr lang="en-US" sz="1800" dirty="0">
                        <a:latin typeface="Arial" panose="020B0604020202020204" pitchFamily="34" charset="0"/>
                        <a:cs typeface="Arial" panose="020B0604020202020204" pitchFamily="34" charset="0"/>
                      </a:endParaRPr>
                    </a:p>
                  </a:txBody>
                  <a:tcPr/>
                </a:tc>
              </a:tr>
              <a:tr h="370840">
                <a:tc>
                  <a:txBody>
                    <a:bodyPr/>
                    <a:lstStyle/>
                    <a:p>
                      <a:r>
                        <a:rPr lang="en-US" sz="1600" b="1" dirty="0" smtClean="0">
                          <a:latin typeface="Arial" panose="020B0604020202020204" pitchFamily="34" charset="0"/>
                          <a:cs typeface="Arial" panose="020B0604020202020204" pitchFamily="34" charset="0"/>
                        </a:rPr>
                        <a:t>1630</a:t>
                      </a:r>
                      <a:r>
                        <a:rPr lang="en-US" sz="1200" dirty="0" smtClean="0">
                          <a:latin typeface="Arial" panose="020B0604020202020204" pitchFamily="34" charset="0"/>
                          <a:cs typeface="Arial" panose="020B0604020202020204" pitchFamily="34" charset="0"/>
                        </a:rPr>
                        <a:t>  SFC </a:t>
                      </a:r>
                      <a:r>
                        <a:rPr lang="en-US" sz="1200" dirty="0" smtClean="0">
                          <a:latin typeface="Arial" panose="020B0604020202020204" pitchFamily="34" charset="0"/>
                          <a:cs typeface="Arial" panose="020B0604020202020204" pitchFamily="34" charset="0"/>
                        </a:rPr>
                        <a:t>Hard </a:t>
                      </a:r>
                      <a:r>
                        <a:rPr lang="en-US" sz="1200" dirty="0" smtClean="0">
                          <a:latin typeface="Arial" panose="020B0604020202020204" pitchFamily="34" charset="0"/>
                          <a:cs typeface="Arial" panose="020B0604020202020204" pitchFamily="34" charset="0"/>
                        </a:rPr>
                        <a:t>draws supplies from the supply Sergeant</a:t>
                      </a:r>
                      <a:endParaRPr lang="en-US"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0330</a:t>
                      </a:r>
                      <a:r>
                        <a:rPr lang="en-US" sz="1200" dirty="0" smtClean="0">
                          <a:latin typeface="Arial" panose="020B0604020202020204" pitchFamily="34" charset="0"/>
                          <a:cs typeface="Arial" panose="020B0604020202020204" pitchFamily="34" charset="0"/>
                        </a:rPr>
                        <a:t> Graders and MFT begin setup. SFC </a:t>
                      </a:r>
                      <a:r>
                        <a:rPr lang="en-US" sz="1200" dirty="0" smtClean="0">
                          <a:latin typeface="Arial" panose="020B0604020202020204" pitchFamily="34" charset="0"/>
                          <a:cs typeface="Arial" panose="020B0604020202020204" pitchFamily="34" charset="0"/>
                        </a:rPr>
                        <a:t>Hard </a:t>
                      </a:r>
                      <a:r>
                        <a:rPr lang="en-US" sz="1200" dirty="0" smtClean="0">
                          <a:latin typeface="Arial" panose="020B0604020202020204" pitchFamily="34" charset="0"/>
                          <a:cs typeface="Arial" panose="020B0604020202020204" pitchFamily="34" charset="0"/>
                        </a:rPr>
                        <a:t>will assign the grading lanes and distribute the score sheets and clip boards.  Graders will provide their own pen.  SSG Greene will ensure the track is free of debris and does not have standing water.  He will also ensure the start point and finish point are clearly marked and have been measured with the calibrated engineer wheel.  He will also ensure the official clock is set.</a:t>
                      </a:r>
                      <a:endParaRPr lang="en-US" sz="1200" dirty="0">
                        <a:latin typeface="Arial" panose="020B0604020202020204" pitchFamily="34" charset="0"/>
                        <a:cs typeface="Arial" panose="020B0604020202020204" pitchFamily="34" charset="0"/>
                      </a:endParaRPr>
                    </a:p>
                  </a:txBody>
                  <a:tcPr/>
                </a:tc>
              </a:tr>
              <a:tr h="370840">
                <a:tc>
                  <a:txBody>
                    <a:bodyPr/>
                    <a:lstStyle/>
                    <a:p>
                      <a:r>
                        <a:rPr lang="en-US" sz="1600" b="1" dirty="0" smtClean="0">
                          <a:latin typeface="Arial" panose="020B0604020202020204" pitchFamily="34" charset="0"/>
                          <a:cs typeface="Arial" panose="020B0604020202020204" pitchFamily="34" charset="0"/>
                        </a:rPr>
                        <a:t>1730</a:t>
                      </a:r>
                      <a:r>
                        <a:rPr lang="en-US" sz="1200" dirty="0" smtClean="0">
                          <a:latin typeface="Arial" panose="020B0604020202020204" pitchFamily="34" charset="0"/>
                          <a:cs typeface="Arial" panose="020B0604020202020204" pitchFamily="34" charset="0"/>
                        </a:rPr>
                        <a:t>  Grader certification by the MFT - SGT Smith and 1SG Marks will be conducted at the BCT track. </a:t>
                      </a:r>
                      <a:endParaRPr lang="en-US" sz="1200" dirty="0">
                        <a:latin typeface="Arial" panose="020B0604020202020204" pitchFamily="34" charset="0"/>
                        <a:cs typeface="Arial" panose="020B0604020202020204" pitchFamily="34" charset="0"/>
                      </a:endParaRPr>
                    </a:p>
                  </a:txBody>
                  <a:tcPr/>
                </a:tc>
                <a:tc>
                  <a:txBody>
                    <a:bodyPr/>
                    <a:lstStyle/>
                    <a:p>
                      <a:r>
                        <a:rPr lang="en-US" sz="1600" b="1" dirty="0" smtClean="0">
                          <a:latin typeface="Arial" panose="020B0604020202020204" pitchFamily="34" charset="0"/>
                          <a:cs typeface="Arial" panose="020B0604020202020204" pitchFamily="34" charset="0"/>
                        </a:rPr>
                        <a:t>0400</a:t>
                      </a:r>
                      <a:r>
                        <a:rPr lang="en-US" sz="1200" dirty="0" smtClean="0">
                          <a:latin typeface="Arial" panose="020B0604020202020204" pitchFamily="34" charset="0"/>
                          <a:cs typeface="Arial" panose="020B0604020202020204" pitchFamily="34" charset="0"/>
                        </a:rPr>
                        <a:t> Company formation, accountability, and SGT Smith will lead the preparation drill</a:t>
                      </a:r>
                      <a:endParaRPr lang="en-US" sz="1200" dirty="0">
                        <a:latin typeface="Arial" panose="020B0604020202020204" pitchFamily="34" charset="0"/>
                        <a:cs typeface="Arial" panose="020B0604020202020204" pitchFamily="34" charset="0"/>
                      </a:endParaRPr>
                    </a:p>
                  </a:txBody>
                  <a:tcPr/>
                </a:tc>
              </a:tr>
              <a:tr h="370840">
                <a:tc>
                  <a:txBody>
                    <a:bodyPr/>
                    <a:lstStyle/>
                    <a:p>
                      <a:endParaRPr lang="en-US" sz="1200" dirty="0">
                        <a:latin typeface="Arial" panose="020B0604020202020204" pitchFamily="34" charset="0"/>
                        <a:cs typeface="Arial" panose="020B0604020202020204" pitchFamily="34" charset="0"/>
                      </a:endParaRPr>
                    </a:p>
                  </a:txBody>
                  <a:tcPr/>
                </a:tc>
                <a:tc>
                  <a:txBody>
                    <a:bodyPr/>
                    <a:lstStyle/>
                    <a:p>
                      <a:r>
                        <a:rPr lang="en-US" sz="1600" b="1" dirty="0" smtClean="0">
                          <a:latin typeface="Arial" panose="020B0604020202020204" pitchFamily="34" charset="0"/>
                          <a:cs typeface="Arial" panose="020B0604020202020204" pitchFamily="34" charset="0"/>
                        </a:rPr>
                        <a:t>0415</a:t>
                      </a:r>
                      <a:r>
                        <a:rPr lang="en-US" sz="1200" dirty="0" smtClean="0">
                          <a:latin typeface="Arial" panose="020B0604020202020204" pitchFamily="34" charset="0"/>
                          <a:cs typeface="Arial" panose="020B0604020202020204" pitchFamily="34" charset="0"/>
                        </a:rPr>
                        <a:t> SFC </a:t>
                      </a:r>
                      <a:r>
                        <a:rPr lang="en-US" sz="1200" dirty="0" smtClean="0">
                          <a:latin typeface="Arial" panose="020B0604020202020204" pitchFamily="34" charset="0"/>
                          <a:cs typeface="Arial" panose="020B0604020202020204" pitchFamily="34" charset="0"/>
                        </a:rPr>
                        <a:t>Hard </a:t>
                      </a:r>
                      <a:r>
                        <a:rPr lang="en-US" sz="1200" dirty="0" smtClean="0">
                          <a:latin typeface="Arial" panose="020B0604020202020204" pitchFamily="34" charset="0"/>
                          <a:cs typeface="Arial" panose="020B0604020202020204" pitchFamily="34" charset="0"/>
                        </a:rPr>
                        <a:t>will conduct the safety Brief followed by the Commander reading the APFT test requirements. SGT Smith and two graders will conduct the event demonstrations. </a:t>
                      </a:r>
                      <a:endParaRPr lang="en-US" sz="1200" dirty="0">
                        <a:latin typeface="Arial" panose="020B0604020202020204" pitchFamily="34" charset="0"/>
                        <a:cs typeface="Arial" panose="020B0604020202020204" pitchFamily="34" charset="0"/>
                      </a:endParaRPr>
                    </a:p>
                  </a:txBody>
                  <a:tcPr/>
                </a:tc>
              </a:tr>
              <a:tr h="370840">
                <a:tc>
                  <a:txBody>
                    <a:bodyPr/>
                    <a:lstStyle/>
                    <a:p>
                      <a:endParaRPr lang="en-US"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0430</a:t>
                      </a:r>
                      <a:r>
                        <a:rPr lang="en-US" sz="1200" dirty="0" smtClean="0">
                          <a:latin typeface="Arial" panose="020B0604020202020204" pitchFamily="34" charset="0"/>
                          <a:cs typeface="Arial" panose="020B0604020202020204" pitchFamily="34" charset="0"/>
                        </a:rPr>
                        <a:t> The APFT will begin with the pushup event followed by the sit-up event and concluding with the 2 mile run.  SSG Greene will control the time clock and ensure that 10 minutes has elapsed between events for each Soldier. </a:t>
                      </a:r>
                      <a:endParaRPr lang="en-US" sz="1200" dirty="0">
                        <a:latin typeface="Arial" panose="020B0604020202020204" pitchFamily="34" charset="0"/>
                        <a:cs typeface="Arial" panose="020B0604020202020204" pitchFamily="34" charset="0"/>
                      </a:endParaRPr>
                    </a:p>
                  </a:txBody>
                  <a:tcPr/>
                </a:tc>
              </a:tr>
              <a:tr h="370840">
                <a:tc>
                  <a:txBody>
                    <a:bodyPr/>
                    <a:lstStyle/>
                    <a:p>
                      <a:endParaRPr lang="en-US"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0630</a:t>
                      </a:r>
                      <a:r>
                        <a:rPr lang="en-US" sz="1200" dirty="0" smtClean="0">
                          <a:latin typeface="Arial" panose="020B0604020202020204" pitchFamily="34" charset="0"/>
                          <a:cs typeface="Arial" panose="020B0604020202020204" pitchFamily="34" charset="0"/>
                        </a:rPr>
                        <a:t> The APFT will be complete no later than this time.  The unit AAR will follow the completion of the APFT.</a:t>
                      </a:r>
                      <a:endParaRPr lang="en-US" sz="1200" dirty="0">
                        <a:latin typeface="Arial" panose="020B0604020202020204" pitchFamily="34" charset="0"/>
                        <a:cs typeface="Arial" panose="020B0604020202020204" pitchFamily="34" charset="0"/>
                      </a:endParaRPr>
                    </a:p>
                  </a:txBody>
                  <a:tcPr/>
                </a:tc>
              </a:tr>
              <a:tr h="370840">
                <a:tc>
                  <a:txBody>
                    <a:bodyPr/>
                    <a:lstStyle/>
                    <a:p>
                      <a:endParaRPr lang="en-US"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0900</a:t>
                      </a:r>
                      <a:r>
                        <a:rPr lang="en-US" sz="1200" dirty="0" smtClean="0">
                          <a:latin typeface="Arial" panose="020B0604020202020204" pitchFamily="34" charset="0"/>
                          <a:cs typeface="Arial" panose="020B0604020202020204" pitchFamily="34" charset="0"/>
                        </a:rPr>
                        <a:t> NLT than 0900 the MFT will ensure the DA Form 705s are complete to standard and a unit score average has been submitted to the Commander.</a:t>
                      </a:r>
                      <a:endParaRPr lang="en-US" sz="1200" dirty="0">
                        <a:latin typeface="Arial" panose="020B0604020202020204" pitchFamily="34" charset="0"/>
                        <a:cs typeface="Arial" panose="020B0604020202020204" pitchFamily="34" charset="0"/>
                      </a:endParaRPr>
                    </a:p>
                  </a:txBody>
                  <a:tcPr/>
                </a:tc>
              </a:tr>
              <a:tr h="370840">
                <a:tc>
                  <a:txBody>
                    <a:bodyPr/>
                    <a:lstStyle/>
                    <a:p>
                      <a:endParaRPr lang="en-US"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1130</a:t>
                      </a:r>
                      <a:r>
                        <a:rPr lang="en-US" sz="1200" dirty="0" smtClean="0">
                          <a:latin typeface="Arial" panose="020B0604020202020204" pitchFamily="34" charset="0"/>
                          <a:cs typeface="Arial" panose="020B0604020202020204" pitchFamily="34" charset="0"/>
                        </a:rPr>
                        <a:t> NLT than 1300 hours the MFT is responsible to ensure the Scores have been entered into DTMS.</a:t>
                      </a:r>
                      <a:endParaRPr lang="en-US" sz="1200" dirty="0">
                        <a:latin typeface="Arial" panose="020B0604020202020204" pitchFamily="34" charset="0"/>
                        <a:cs typeface="Arial" panose="020B0604020202020204" pitchFamily="34" charset="0"/>
                      </a:endParaRPr>
                    </a:p>
                  </a:txBody>
                  <a:tcPr/>
                </a:tc>
              </a:tr>
              <a:tr h="370840">
                <a:tc>
                  <a:txBody>
                    <a:bodyPr/>
                    <a:lstStyle/>
                    <a:p>
                      <a:endParaRPr lang="en-US" sz="12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panose="020B0604020202020204" pitchFamily="34" charset="0"/>
                          <a:cs typeface="Arial" panose="020B0604020202020204" pitchFamily="34" charset="0"/>
                        </a:rPr>
                        <a:t>1700</a:t>
                      </a:r>
                      <a:r>
                        <a:rPr lang="en-US" sz="1200" dirty="0" smtClean="0">
                          <a:latin typeface="Arial" panose="020B0604020202020204" pitchFamily="34" charset="0"/>
                          <a:cs typeface="Arial" panose="020B0604020202020204" pitchFamily="34" charset="0"/>
                        </a:rPr>
                        <a:t>  NLT 1700 all DA FORM 268s (flag) and counseling will be submitted for Soldier APFT failure to the Commander for signature. </a:t>
                      </a:r>
                      <a:endParaRPr lang="en-US" sz="1200" dirty="0">
                        <a:latin typeface="Arial" panose="020B0604020202020204" pitchFamily="34" charset="0"/>
                        <a:cs typeface="Arial" panose="020B0604020202020204" pitchFamily="34" charset="0"/>
                      </a:endParaRPr>
                    </a:p>
                  </a:txBody>
                  <a:tcPr/>
                </a:tc>
              </a:tr>
            </a:tbl>
          </a:graphicData>
        </a:graphic>
      </p:graphicFrame>
      <p:sp>
        <p:nvSpPr>
          <p:cNvPr id="2" name="Title 1"/>
          <p:cNvSpPr>
            <a:spLocks noGrp="1"/>
          </p:cNvSpPr>
          <p:nvPr>
            <p:ph type="title"/>
          </p:nvPr>
        </p:nvSpPr>
        <p:spPr>
          <a:xfrm>
            <a:off x="466344" y="0"/>
            <a:ext cx="8229600" cy="661027"/>
          </a:xfrm>
        </p:spPr>
        <p:txBody>
          <a:bodyPr>
            <a:normAutofit/>
          </a:bodyPr>
          <a:lstStyle/>
          <a:p>
            <a:r>
              <a:rPr lang="en-US" dirty="0"/>
              <a:t>Scheme of </a:t>
            </a:r>
            <a:r>
              <a:rPr lang="en-US" dirty="0" smtClean="0"/>
              <a:t>Maneuver</a:t>
            </a:r>
            <a:endParaRPr lang="en-US" dirty="0"/>
          </a:p>
        </p:txBody>
      </p:sp>
      <p:pic>
        <p:nvPicPr>
          <p:cNvPr id="5" name="Picture 4" descr="316th_cavalry_brigade_s.jpg"/>
          <p:cNvPicPr>
            <a:picLocks noChangeAspect="1"/>
          </p:cNvPicPr>
          <p:nvPr/>
        </p:nvPicPr>
        <p:blipFill>
          <a:blip r:embed="rId2" cstate="print"/>
          <a:stretch>
            <a:fillRect/>
          </a:stretch>
        </p:blipFill>
        <p:spPr>
          <a:xfrm>
            <a:off x="120168" y="263709"/>
            <a:ext cx="685800" cy="685800"/>
          </a:xfrm>
          <a:prstGeom prst="rect">
            <a:avLst/>
          </a:prstGeom>
        </p:spPr>
      </p:pic>
      <p:pic>
        <p:nvPicPr>
          <p:cNvPr id="6" name="Picture 5" descr="3-16.png"/>
          <p:cNvPicPr>
            <a:picLocks noChangeAspect="1"/>
          </p:cNvPicPr>
          <p:nvPr/>
        </p:nvPicPr>
        <p:blipFill>
          <a:blip r:embed="rId3" cstate="print"/>
          <a:stretch>
            <a:fillRect/>
          </a:stretch>
        </p:blipFill>
        <p:spPr>
          <a:xfrm>
            <a:off x="8418220" y="274342"/>
            <a:ext cx="564060" cy="685800"/>
          </a:xfrm>
          <a:prstGeom prst="rect">
            <a:avLst/>
          </a:prstGeom>
        </p:spPr>
      </p:pic>
    </p:spTree>
    <p:extLst>
      <p:ext uri="{BB962C8B-B14F-4D97-AF65-F5344CB8AC3E}">
        <p14:creationId xmlns:p14="http://schemas.microsoft.com/office/powerpoint/2010/main" val="290181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Scheme of Maneuver</a:t>
            </a:r>
          </a:p>
        </p:txBody>
      </p:sp>
      <p:graphicFrame>
        <p:nvGraphicFramePr>
          <p:cNvPr id="4" name="Diagram 3"/>
          <p:cNvGraphicFramePr/>
          <p:nvPr>
            <p:extLst>
              <p:ext uri="{D42A27DB-BD31-4B8C-83A1-F6EECF244321}">
                <p14:modId xmlns:p14="http://schemas.microsoft.com/office/powerpoint/2010/main" val="2046781473"/>
              </p:ext>
            </p:extLst>
          </p:nvPr>
        </p:nvGraphicFramePr>
        <p:xfrm>
          <a:off x="329184" y="950976"/>
          <a:ext cx="8449056" cy="5733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6736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0" y="258064"/>
            <a:ext cx="9144000" cy="523220"/>
          </a:xfrm>
          <a:prstGeom prst="rect">
            <a:avLst/>
          </a:prstGeom>
          <a:noFill/>
        </p:spPr>
        <p:txBody>
          <a:bodyPr wrap="square" rtlCol="0">
            <a:spAutoFit/>
          </a:bodyPr>
          <a:lstStyle/>
          <a:p>
            <a:pPr algn="ctr"/>
            <a:r>
              <a:rPr lang="en-US" sz="2800" dirty="0" smtClean="0">
                <a:latin typeface="Arial" panose="020B0604020202020204" pitchFamily="34" charset="0"/>
                <a:cs typeface="Arial" panose="020B0604020202020204" pitchFamily="34" charset="0"/>
              </a:rPr>
              <a:t>EVENT MAP</a:t>
            </a:r>
            <a:endParaRPr lang="en-US" sz="2800" dirty="0">
              <a:latin typeface="Arial" panose="020B0604020202020204" pitchFamily="34" charset="0"/>
              <a:cs typeface="Arial" panose="020B0604020202020204" pitchFamily="34" charset="0"/>
            </a:endParaRPr>
          </a:p>
        </p:txBody>
      </p:sp>
      <p:sp>
        <p:nvSpPr>
          <p:cNvPr id="6" name="Rounded Rectangle 5"/>
          <p:cNvSpPr/>
          <p:nvPr/>
        </p:nvSpPr>
        <p:spPr>
          <a:xfrm>
            <a:off x="3921760" y="2529840"/>
            <a:ext cx="4559606" cy="3454400"/>
          </a:xfrm>
          <a:prstGeom prst="roundRect">
            <a:avLst/>
          </a:prstGeom>
          <a:noFill/>
          <a:ln w="177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 name="Rectangle 6"/>
          <p:cNvSpPr/>
          <p:nvPr/>
        </p:nvSpPr>
        <p:spPr>
          <a:xfrm>
            <a:off x="568960" y="1422400"/>
            <a:ext cx="1991877" cy="2164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PARKING</a:t>
            </a:r>
            <a:endParaRPr lang="en-US" dirty="0">
              <a:latin typeface="Arial" panose="020B0604020202020204" pitchFamily="34" charset="0"/>
              <a:cs typeface="Arial" panose="020B0604020202020204" pitchFamily="34" charset="0"/>
            </a:endParaRPr>
          </a:p>
        </p:txBody>
      </p:sp>
      <p:sp>
        <p:nvSpPr>
          <p:cNvPr id="8" name="Rectangle 7"/>
          <p:cNvSpPr/>
          <p:nvPr/>
        </p:nvSpPr>
        <p:spPr>
          <a:xfrm>
            <a:off x="2824480" y="853440"/>
            <a:ext cx="302086" cy="561848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ROAD</a:t>
            </a:r>
            <a:endParaRPr lang="en-US" dirty="0">
              <a:latin typeface="Arial" panose="020B0604020202020204" pitchFamily="34" charset="0"/>
              <a:cs typeface="Arial" panose="020B0604020202020204" pitchFamily="34" charset="0"/>
            </a:endParaRPr>
          </a:p>
        </p:txBody>
      </p:sp>
      <p:sp>
        <p:nvSpPr>
          <p:cNvPr id="9" name="TextBox 8"/>
          <p:cNvSpPr txBox="1"/>
          <p:nvPr/>
        </p:nvSpPr>
        <p:spPr>
          <a:xfrm>
            <a:off x="5445760" y="4409440"/>
            <a:ext cx="1670911" cy="1477328"/>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400 YARD TRACK</a:t>
            </a:r>
          </a:p>
          <a:p>
            <a:r>
              <a:rPr lang="en-US" dirty="0" smtClean="0">
                <a:latin typeface="Arial" panose="020B0604020202020204" pitchFamily="34" charset="0"/>
                <a:cs typeface="Arial" panose="020B0604020202020204" pitchFamily="34" charset="0"/>
              </a:rPr>
              <a:t>*add 61 feet, 4 inches to the last lap</a:t>
            </a:r>
            <a:endParaRPr lang="en-US" dirty="0">
              <a:latin typeface="Arial" panose="020B0604020202020204" pitchFamily="34" charset="0"/>
              <a:cs typeface="Arial" panose="020B0604020202020204" pitchFamily="34" charset="0"/>
            </a:endParaRPr>
          </a:p>
        </p:txBody>
      </p:sp>
      <p:cxnSp>
        <p:nvCxnSpPr>
          <p:cNvPr id="11" name="Straight Connector 10"/>
          <p:cNvCxnSpPr/>
          <p:nvPr/>
        </p:nvCxnSpPr>
        <p:spPr>
          <a:xfrm>
            <a:off x="8209280" y="2133600"/>
            <a:ext cx="0" cy="670560"/>
          </a:xfrm>
          <a:prstGeom prst="line">
            <a:avLst/>
          </a:prstGeom>
          <a:ln w="101600">
            <a:solidFill>
              <a:srgbClr val="92D05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894320" y="1747520"/>
            <a:ext cx="801624" cy="36933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Start</a:t>
            </a:r>
            <a:endParaRPr lang="en-US" dirty="0">
              <a:latin typeface="Arial" panose="020B0604020202020204" pitchFamily="34" charset="0"/>
              <a:cs typeface="Arial" panose="020B0604020202020204" pitchFamily="34" charset="0"/>
            </a:endParaRPr>
          </a:p>
        </p:txBody>
      </p:sp>
      <p:cxnSp>
        <p:nvCxnSpPr>
          <p:cNvPr id="13" name="Straight Connector 12"/>
          <p:cNvCxnSpPr/>
          <p:nvPr/>
        </p:nvCxnSpPr>
        <p:spPr>
          <a:xfrm>
            <a:off x="6431280" y="2133600"/>
            <a:ext cx="0" cy="670560"/>
          </a:xfrm>
          <a:prstGeom prst="line">
            <a:avLst/>
          </a:prstGeom>
          <a:ln w="1016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065520" y="1706880"/>
            <a:ext cx="802415" cy="36933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Finish</a:t>
            </a:r>
            <a:endParaRPr lang="en-US" dirty="0">
              <a:latin typeface="Arial" panose="020B0604020202020204" pitchFamily="34" charset="0"/>
              <a:cs typeface="Arial" panose="020B0604020202020204" pitchFamily="34" charset="0"/>
            </a:endParaRPr>
          </a:p>
        </p:txBody>
      </p:sp>
      <p:sp>
        <p:nvSpPr>
          <p:cNvPr id="15" name="5-Point Star 14"/>
          <p:cNvSpPr/>
          <p:nvPr/>
        </p:nvSpPr>
        <p:spPr>
          <a:xfrm>
            <a:off x="4399280" y="1076960"/>
            <a:ext cx="1321625" cy="1097280"/>
          </a:xfrm>
          <a:prstGeom prst="star5">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ight Arrow 15"/>
          <p:cNvSpPr/>
          <p:nvPr/>
        </p:nvSpPr>
        <p:spPr>
          <a:xfrm flipH="1">
            <a:off x="6695440" y="3037840"/>
            <a:ext cx="972338" cy="264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7" name="TextBox 16"/>
          <p:cNvSpPr txBox="1"/>
          <p:nvPr/>
        </p:nvSpPr>
        <p:spPr>
          <a:xfrm>
            <a:off x="6786880" y="3352800"/>
            <a:ext cx="1104501" cy="36933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Direction</a:t>
            </a:r>
            <a:endParaRPr lang="en-US" dirty="0">
              <a:latin typeface="Arial" panose="020B0604020202020204" pitchFamily="34" charset="0"/>
              <a:cs typeface="Arial" panose="020B0604020202020204" pitchFamily="34" charset="0"/>
            </a:endParaRPr>
          </a:p>
        </p:txBody>
      </p:sp>
      <p:sp>
        <p:nvSpPr>
          <p:cNvPr id="18" name="TextBox 17"/>
          <p:cNvSpPr txBox="1"/>
          <p:nvPr/>
        </p:nvSpPr>
        <p:spPr>
          <a:xfrm>
            <a:off x="5140960" y="975360"/>
            <a:ext cx="2988056" cy="36933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Formation / warm up area</a:t>
            </a:r>
            <a:endParaRPr lang="en-US" dirty="0">
              <a:latin typeface="Arial" panose="020B0604020202020204" pitchFamily="34" charset="0"/>
              <a:cs typeface="Arial" panose="020B0604020202020204" pitchFamily="34" charset="0"/>
            </a:endParaRPr>
          </a:p>
        </p:txBody>
      </p:sp>
      <p:sp>
        <p:nvSpPr>
          <p:cNvPr id="19" name="Rectangle 18"/>
          <p:cNvSpPr/>
          <p:nvPr/>
        </p:nvSpPr>
        <p:spPr>
          <a:xfrm>
            <a:off x="3393440" y="5171440"/>
            <a:ext cx="141603" cy="233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0" name="Rectangle 19"/>
          <p:cNvSpPr/>
          <p:nvPr/>
        </p:nvSpPr>
        <p:spPr>
          <a:xfrm>
            <a:off x="3383280" y="5506720"/>
            <a:ext cx="141603" cy="233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1" name="Rectangle 20"/>
          <p:cNvSpPr/>
          <p:nvPr/>
        </p:nvSpPr>
        <p:spPr>
          <a:xfrm>
            <a:off x="3393440" y="5842000"/>
            <a:ext cx="141603" cy="233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2" name="Rectangle 21"/>
          <p:cNvSpPr/>
          <p:nvPr/>
        </p:nvSpPr>
        <p:spPr>
          <a:xfrm>
            <a:off x="4318000" y="3190240"/>
            <a:ext cx="1057300" cy="240792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latin typeface="Arial" panose="020B0604020202020204" pitchFamily="34" charset="0"/>
                <a:cs typeface="Arial" panose="020B0604020202020204" pitchFamily="34" charset="0"/>
              </a:rPr>
              <a:t>PUSH UP &amp; SIT UP </a:t>
            </a:r>
          </a:p>
          <a:p>
            <a:pPr algn="ctr"/>
            <a:r>
              <a:rPr lang="en-US" dirty="0" smtClean="0">
                <a:latin typeface="Arial" panose="020B0604020202020204" pitchFamily="34" charset="0"/>
                <a:cs typeface="Arial" panose="020B0604020202020204" pitchFamily="34" charset="0"/>
              </a:rPr>
              <a:t>AREA</a:t>
            </a:r>
          </a:p>
          <a:p>
            <a:pPr algn="ctr"/>
            <a:r>
              <a:rPr lang="en-US" dirty="0" smtClean="0">
                <a:latin typeface="Arial" panose="020B0604020202020204" pitchFamily="34" charset="0"/>
                <a:cs typeface="Arial" panose="020B0604020202020204" pitchFamily="34" charset="0"/>
              </a:rPr>
              <a:t>12 LANES</a:t>
            </a:r>
            <a:endParaRPr lang="en-US" dirty="0">
              <a:latin typeface="Arial" panose="020B0604020202020204" pitchFamily="34" charset="0"/>
              <a:cs typeface="Arial" panose="020B0604020202020204" pitchFamily="34" charset="0"/>
            </a:endParaRPr>
          </a:p>
        </p:txBody>
      </p:sp>
      <p:sp>
        <p:nvSpPr>
          <p:cNvPr id="24" name="TextBox 23"/>
          <p:cNvSpPr txBox="1"/>
          <p:nvPr/>
        </p:nvSpPr>
        <p:spPr>
          <a:xfrm>
            <a:off x="3820160" y="6096000"/>
            <a:ext cx="1585950" cy="369332"/>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Latrine</a:t>
            </a:r>
            <a:endParaRPr lang="en-US" dirty="0">
              <a:latin typeface="Arial" panose="020B0604020202020204" pitchFamily="34" charset="0"/>
              <a:cs typeface="Arial" panose="020B0604020202020204" pitchFamily="34" charset="0"/>
            </a:endParaRPr>
          </a:p>
        </p:txBody>
      </p:sp>
      <p:cxnSp>
        <p:nvCxnSpPr>
          <p:cNvPr id="26" name="Straight Arrow Connector 25"/>
          <p:cNvCxnSpPr/>
          <p:nvPr/>
        </p:nvCxnSpPr>
        <p:spPr>
          <a:xfrm flipH="1" flipV="1">
            <a:off x="3606800" y="6024880"/>
            <a:ext cx="314960" cy="6096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raft - Red Dot Pack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D425B8368F9B408914295E9C3801D0" ma:contentTypeVersion="1" ma:contentTypeDescription="Create a new document." ma:contentTypeScope="" ma:versionID="4355f2bac415fb9a656cfa77acda2471">
  <xsd:schema xmlns:xsd="http://www.w3.org/2001/XMLSchema" xmlns:xs="http://www.w3.org/2001/XMLSchema" xmlns:p="http://schemas.microsoft.com/office/2006/metadata/properties" xmlns:ns2="c723011d-115e-4a46-8158-a207be1dccbf" targetNamespace="http://schemas.microsoft.com/office/2006/metadata/properties" ma:root="true" ma:fieldsID="6fe8f142aab8570c297f4972fbb8eb50" ns2:_="">
    <xsd:import namespace="c723011d-115e-4a46-8158-a207be1dccbf"/>
    <xsd:element name="properties">
      <xsd:complexType>
        <xsd:sequence>
          <xsd:element name="documentManagement">
            <xsd:complexType>
              <xsd:all>
                <xsd:element ref="ns2:F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23011d-115e-4a46-8158-a207be1dccbf" elementFormDefault="qualified">
    <xsd:import namespace="http://schemas.microsoft.com/office/2006/documentManagement/types"/>
    <xsd:import namespace="http://schemas.microsoft.com/office/infopath/2007/PartnerControls"/>
    <xsd:element name="Folder" ma:index="8" nillable="true" ma:displayName="Folder" ma:internalName="F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older xmlns="c723011d-115e-4a46-8158-a207be1dccb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F302AD-6611-417E-A739-E068743E66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23011d-115e-4a46-8158-a207be1dc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B49509-4224-4AC3-9783-9BC1AC070DA7}">
  <ds:schemaRefs>
    <ds:schemaRef ds:uri="c723011d-115e-4a46-8158-a207be1dccbf"/>
    <ds:schemaRef ds:uri="http://purl.org/dc/elements/1.1/"/>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32C44D9E-0F6D-4F69-9928-B8302AC657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2006</TotalTime>
  <Words>1056</Words>
  <Application>Microsoft Office PowerPoint</Application>
  <PresentationFormat>On-screen Show (4:3)</PresentationFormat>
  <Paragraphs>91</Paragraphs>
  <Slides>5</Slides>
  <Notes>1</Notes>
  <HiddenSlides>2</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MS PGothic</vt:lpstr>
      <vt:lpstr>Arial</vt:lpstr>
      <vt:lpstr>Calibri</vt:lpstr>
      <vt:lpstr>Impact</vt:lpstr>
      <vt:lpstr>2_Custom Design</vt:lpstr>
      <vt:lpstr>Draft - Red Dot Package</vt:lpstr>
      <vt:lpstr>PowerPoint Presentation</vt:lpstr>
      <vt:lpstr>PowerPoint Presentation</vt:lpstr>
      <vt:lpstr>Scheme of Maneuver</vt:lpstr>
      <vt:lpstr>Scheme of Maneuver</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Unified Action Enablers</dc:title>
  <dc:creator>Dismounted Counter IED Tactics- Master Trainer</dc:creator>
  <cp:lastModifiedBy>Turner, Richard D CTR US USA</cp:lastModifiedBy>
  <cp:revision>257</cp:revision>
  <dcterms:created xsi:type="dcterms:W3CDTF">2013-05-08T15:02:45Z</dcterms:created>
  <dcterms:modified xsi:type="dcterms:W3CDTF">2015-07-28T19:49:28Z</dcterms:modified>
  <cp:category>9E-F59/959-F38</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0x0101005BD425B8368F9B408914295E9C3801D0</vt:lpwstr>
  </property>
  <property fmtid="{D5CDD505-2E9C-101B-9397-08002B2CF9AE}" pid="3" name="Owner">
    <vt:lpwstr>US Army MCoE Ft. Benning, GA DOTD</vt:lpwstr>
  </property>
  <property fmtid="{D5CDD505-2E9C-101B-9397-08002B2CF9AE}" pid="4" name="Project">
    <vt:lpwstr>9E-F59/950-F38</vt:lpwstr>
  </property>
  <property fmtid="{D5CDD505-2E9C-101B-9397-08002B2CF9AE}" pid="5" name="Purpose">
    <vt:lpwstr>Slide deck for 071-FREBB008</vt:lpwstr>
  </property>
</Properties>
</file>