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0" r:id="rId1"/>
  </p:sldMasterIdLst>
  <p:notesMasterIdLst>
    <p:notesMasterId r:id="rId7"/>
  </p:notesMasterIdLst>
  <p:handoutMasterIdLst>
    <p:handoutMasterId r:id="rId8"/>
  </p:handoutMasterIdLst>
  <p:sldIdLst>
    <p:sldId id="2259" r:id="rId2"/>
    <p:sldId id="2258" r:id="rId3"/>
    <p:sldId id="2255" r:id="rId4"/>
    <p:sldId id="2257" r:id="rId5"/>
    <p:sldId id="2256" r:id="rId6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AE63E"/>
    <a:srgbClr val="FF9900"/>
    <a:srgbClr val="33CC33"/>
    <a:srgbClr val="008000"/>
    <a:srgbClr val="009900"/>
    <a:srgbClr val="D8E3F4"/>
    <a:srgbClr val="C0CFB5"/>
    <a:srgbClr val="1D89D3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9" autoAdjust="0"/>
    <p:restoredTop sz="99638" autoAdjust="0"/>
  </p:normalViewPr>
  <p:slideViewPr>
    <p:cSldViewPr>
      <p:cViewPr varScale="1">
        <p:scale>
          <a:sx n="51" d="100"/>
          <a:sy n="51" d="100"/>
        </p:scale>
        <p:origin x="-782" y="-77"/>
      </p:cViewPr>
      <p:guideLst>
        <p:guide orient="horz" pos="2666"/>
        <p:guide pos="2880"/>
      </p:guideLst>
    </p:cSldViewPr>
  </p:slideViewPr>
  <p:outlineViewPr>
    <p:cViewPr>
      <p:scale>
        <a:sx n="33" d="100"/>
        <a:sy n="33" d="100"/>
      </p:scale>
      <p:origin x="0" y="24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158"/>
    </p:cViewPr>
  </p:sorterViewPr>
  <p:notesViewPr>
    <p:cSldViewPr>
      <p:cViewPr varScale="1">
        <p:scale>
          <a:sx n="54" d="100"/>
          <a:sy n="54" d="100"/>
        </p:scale>
        <p:origin x="-2538" y="-96"/>
      </p:cViewPr>
      <p:guideLst>
        <p:guide orient="horz" pos="2929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28" tIns="46613" rIns="93228" bIns="46613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28" tIns="46613" rIns="93228" bIns="4661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28" tIns="46613" rIns="93228" bIns="46613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28" tIns="46613" rIns="93228" bIns="4661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27B4B14-D30D-4B7F-80C5-3D853EEDF9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38782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28" tIns="46613" rIns="93228" bIns="46613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28" tIns="46613" rIns="93228" bIns="4661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4177"/>
            <a:ext cx="5140960" cy="4184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28" tIns="46613" rIns="93228" bIns="466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28" tIns="46613" rIns="93228" bIns="46613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28" tIns="46613" rIns="93228" bIns="4661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F858EF9-3E55-43DE-AC19-CA45EB013F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39917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63000" y="6553200"/>
            <a:ext cx="381000" cy="3048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/>
            </a:lvl1pPr>
          </a:lstStyle>
          <a:p>
            <a:pPr>
              <a:defRPr/>
            </a:pPr>
            <a:fld id="{02C22FA5-78C9-4E3E-A006-5413A500BA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60A2E92-3031-4AA0-9486-249728017B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038"/>
            <a:ext cx="2057400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3038"/>
            <a:ext cx="6019800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B4E3D43-B367-419A-BBF8-43C89EB7B0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896E4C8-7F15-491E-ACEE-3F87F90465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B2C9EB1-3629-49DC-B0D5-8D83580954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24BED41-9FD4-4367-8F08-FD2DB844B5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F325174-15B1-4AF4-BA3B-FC2A6D1468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F3A01BE-CB81-4B79-9C96-60E13D8835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486C311-2224-41FF-BEDB-6C7FF49AA7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5F6450E-553D-4371-B83A-04B4870317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530060D-088D-4A93-855D-C79E5365BE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749E4BB-9FD0-4292-B60B-9D9484BBEE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478AFD5-182C-4CD1-B9DC-7E0D808D4E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eg"/><Relationship Id="rId28" Type="http://schemas.openxmlformats.org/officeDocument/2006/relationships/image" Target="../media/image6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Relationship Id="rId27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 descr="top-corner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5848350" y="0"/>
            <a:ext cx="32956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5" descr="top-corner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0" y="3048000"/>
            <a:ext cx="32956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9" descr="top-corner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5334000" y="3562350"/>
            <a:ext cx="38100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3" descr="top-corner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0" y="0"/>
            <a:ext cx="38100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76200">
            <a:solidFill>
              <a:srgbClr val="164592"/>
            </a:solidFill>
            <a:round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800" b="0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6096000" y="1066800"/>
            <a:ext cx="2590800" cy="184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eaLnBrk="1" hangingPunct="1">
              <a:defRPr/>
            </a:pPr>
            <a:r>
              <a:rPr lang="en-US" sz="1200" i="1" dirty="0">
                <a:solidFill>
                  <a:srgbClr val="000000"/>
                </a:solidFill>
                <a:latin typeface="Arial"/>
                <a:cs typeface="Arial" charset="0"/>
              </a:rPr>
              <a:t>  Fort Benning, Home of the MCOE </a:t>
            </a:r>
            <a:endParaRPr lang="en-US" sz="1200" b="0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10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87500" y="173038"/>
            <a:ext cx="57737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level6-Oct-09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763000" y="6553200"/>
            <a:ext cx="381000" cy="2476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i="1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101E19-DAB6-4747-BDE5-6EFEAD01CA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6" name="Picture 2" descr="C:\Users\Bryon.bonnell\Desktop\MCOE Logo- Drum.jpg"/>
          <p:cNvPicPr>
            <a:picLocks noChangeAspect="1" noChangeArrowheads="1"/>
          </p:cNvPicPr>
          <p:nvPr/>
        </p:nvPicPr>
        <p:blipFill>
          <a:blip r:embed="rId2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7200" y="76200"/>
            <a:ext cx="9144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3"/>
          <p:cNvPicPr>
            <a:picLocks noChangeAspect="1" noChangeArrowheads="1"/>
          </p:cNvPicPr>
          <p:nvPr userDrawn="1"/>
        </p:nvPicPr>
        <p:blipFill>
          <a:blip r:embed="rId28" cstate="print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76200"/>
            <a:ext cx="635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5" r:id="rId13"/>
    <p:sldLayoutId id="2147483662" r:id="rId14"/>
    <p:sldLayoutId id="2147483703" r:id="rId15"/>
    <p:sldLayoutId id="2147483704" r:id="rId16"/>
    <p:sldLayoutId id="2147483705" r:id="rId17"/>
    <p:sldLayoutId id="2147483718" r:id="rId18"/>
    <p:sldLayoutId id="2147483719" r:id="rId19"/>
    <p:sldLayoutId id="2147483720" r:id="rId20"/>
    <p:sldLayoutId id="2147483721" r:id="rId2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2438400"/>
            <a:ext cx="9144000" cy="5486400"/>
          </a:xfrm>
        </p:spPr>
        <p:txBody>
          <a:bodyPr/>
          <a:lstStyle/>
          <a:p>
            <a:pPr algn="ctr">
              <a:buNone/>
            </a:pPr>
            <a:endParaRPr lang="en-US" sz="3200" b="1" dirty="0" smtClean="0"/>
          </a:p>
          <a:p>
            <a:pPr marL="404813" indent="-404813" algn="ctr">
              <a:buNone/>
            </a:pPr>
            <a:r>
              <a:rPr lang="en-US" sz="3200" b="1" dirty="0" smtClean="0"/>
              <a:t>A Case Study in a Femoral Neck Break</a:t>
            </a:r>
          </a:p>
          <a:p>
            <a:pPr marL="404813" indent="-404813" algn="ctr">
              <a:buNone/>
            </a:pPr>
            <a:r>
              <a:rPr lang="en-US" sz="3200" b="1" dirty="0" smtClean="0"/>
              <a:t>(B/1-46 IN)</a:t>
            </a:r>
            <a:endParaRPr lang="en-US" sz="4400" b="1" dirty="0" smtClean="0"/>
          </a:p>
          <a:p>
            <a:pPr algn="ctr">
              <a:buNone/>
            </a:pPr>
            <a:endParaRPr lang="en-US" sz="6000" b="1" dirty="0" smtClean="0"/>
          </a:p>
          <a:p>
            <a:pPr algn="ctr">
              <a:buNone/>
            </a:pPr>
            <a:endParaRPr lang="en-US" sz="6000" b="1" dirty="0" smtClean="0"/>
          </a:p>
          <a:p>
            <a:pPr algn="ctr">
              <a:buNone/>
            </a:pPr>
            <a:endParaRPr lang="en-US" sz="6000" b="1" dirty="0" smtClean="0"/>
          </a:p>
          <a:p>
            <a:pPr algn="ctr">
              <a:buNone/>
            </a:pPr>
            <a:endParaRPr lang="en-US" sz="6000" b="1" dirty="0" smtClean="0"/>
          </a:p>
          <a:p>
            <a:pPr algn="ctr">
              <a:buNone/>
            </a:pPr>
            <a:endParaRPr lang="en-US" sz="6000" b="1" dirty="0" smtClean="0"/>
          </a:p>
          <a:p>
            <a:pPr algn="ctr">
              <a:buNone/>
            </a:pPr>
            <a:endParaRPr lang="en-US" sz="6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5342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+mn-lt"/>
              </a:rPr>
              <a:t>SAFETY COUNCIL</a:t>
            </a:r>
            <a:endParaRPr lang="en-US" sz="32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1066800"/>
            <a:ext cx="9144000" cy="5486400"/>
          </a:xfrm>
        </p:spPr>
        <p:txBody>
          <a:bodyPr/>
          <a:lstStyle/>
          <a:p>
            <a:endParaRPr lang="en-US" sz="1400" b="1" dirty="0" smtClean="0"/>
          </a:p>
          <a:p>
            <a:pPr marL="404813" indent="-404813"/>
            <a:r>
              <a:rPr lang="en-US" sz="1400" b="1" dirty="0" smtClean="0"/>
              <a:t>17 FEB 12 – </a:t>
            </a:r>
            <a:r>
              <a:rPr lang="en-US" sz="1400" b="1" dirty="0" smtClean="0"/>
              <a:t> </a:t>
            </a:r>
            <a:r>
              <a:rPr lang="en-US" sz="1400" b="1" dirty="0" smtClean="0"/>
              <a:t>SOLDIER COMPLAINED OF THIGH PAIN DURING PRT  </a:t>
            </a:r>
            <a:r>
              <a:rPr lang="en-US" sz="1400" b="1" dirty="0" smtClean="0"/>
              <a:t>AND </a:t>
            </a:r>
            <a:r>
              <a:rPr lang="en-US" sz="1400" b="1" dirty="0" smtClean="0"/>
              <a:t>PUSHED THROUGH THE PAIN</a:t>
            </a:r>
          </a:p>
          <a:p>
            <a:pPr marL="404813" indent="-404813">
              <a:buNone/>
            </a:pPr>
            <a:endParaRPr lang="en-US" sz="1400" b="1" dirty="0" smtClean="0"/>
          </a:p>
          <a:p>
            <a:pPr marL="404813" indent="-404813"/>
            <a:r>
              <a:rPr lang="en-US" sz="1400" b="1" dirty="0" smtClean="0"/>
              <a:t>18 FEB 12 – SOLDIER WENT TO ATC; WAS GIVEN STRETCHES TO CONDUCT </a:t>
            </a:r>
            <a:r>
              <a:rPr lang="en-US" sz="1400" b="1" dirty="0" smtClean="0"/>
              <a:t>AND </a:t>
            </a:r>
            <a:r>
              <a:rPr lang="en-US" sz="1400" b="1" dirty="0" smtClean="0"/>
              <a:t>A WALK AT OWN PACE PROFILE</a:t>
            </a:r>
            <a:endParaRPr lang="en-US" sz="1400" b="1" dirty="0" smtClean="0"/>
          </a:p>
          <a:p>
            <a:pPr marL="404813" indent="-404813"/>
            <a:endParaRPr lang="en-US" sz="1400" b="1" dirty="0" smtClean="0"/>
          </a:p>
          <a:p>
            <a:pPr marL="404813" indent="-404813"/>
            <a:r>
              <a:rPr lang="en-US" sz="1400" b="1" dirty="0" smtClean="0"/>
              <a:t>21 </a:t>
            </a:r>
            <a:r>
              <a:rPr lang="en-US" sz="1400" b="1" dirty="0" smtClean="0"/>
              <a:t>FEB 12 </a:t>
            </a:r>
            <a:r>
              <a:rPr lang="en-US" sz="1400" b="1" dirty="0" smtClean="0"/>
              <a:t>– SOLDIER FELT </a:t>
            </a:r>
            <a:r>
              <a:rPr lang="en-US" sz="1400" b="1" dirty="0" smtClean="0"/>
              <a:t>A LOT OF PAIN IN HIS </a:t>
            </a:r>
            <a:r>
              <a:rPr lang="en-US" sz="1400" b="1" dirty="0" smtClean="0"/>
              <a:t>HIP</a:t>
            </a:r>
            <a:endParaRPr lang="en-US" sz="1400" b="1" dirty="0" smtClean="0"/>
          </a:p>
          <a:p>
            <a:pPr marL="404813" indent="-404813">
              <a:buNone/>
            </a:pPr>
            <a:endParaRPr lang="en-US" sz="1400" b="1" dirty="0" smtClean="0"/>
          </a:p>
          <a:p>
            <a:pPr marL="404813" indent="-404813"/>
            <a:r>
              <a:rPr lang="en-US" sz="1400" b="1" dirty="0" smtClean="0"/>
              <a:t>22 FEB 12 – SOLDIER GOES TO </a:t>
            </a:r>
            <a:r>
              <a:rPr lang="en-US" sz="1400" b="1" dirty="0" smtClean="0"/>
              <a:t>ATC AND GIVEN CRUTCHES AND A RESTRICTIVE PROFILE;</a:t>
            </a:r>
          </a:p>
          <a:p>
            <a:pPr marL="404813" indent="-404813"/>
            <a:r>
              <a:rPr lang="en-US" sz="1400" b="1" dirty="0" smtClean="0"/>
              <a:t> </a:t>
            </a:r>
            <a:r>
              <a:rPr lang="en-US" sz="1400" b="1" dirty="0" smtClean="0"/>
              <a:t>ATC REFERS SOLDIER TO </a:t>
            </a:r>
            <a:r>
              <a:rPr lang="en-US" sz="1400" b="1" dirty="0" smtClean="0"/>
              <a:t>PHYSICAL THERAPIST WHO ORDERS BONESCAN </a:t>
            </a:r>
          </a:p>
          <a:p>
            <a:pPr marL="404813" indent="-404813"/>
            <a:endParaRPr lang="en-US" sz="1400" b="1" dirty="0" smtClean="0"/>
          </a:p>
          <a:p>
            <a:pPr marL="404813" indent="-404813"/>
            <a:r>
              <a:rPr lang="en-US" sz="1400" b="1" dirty="0" smtClean="0"/>
              <a:t>23 FEB 12 – BONESCAN COMPLETE – + INDICATORS OF FNSFX</a:t>
            </a:r>
            <a:r>
              <a:rPr lang="en-US" sz="1400" b="1" dirty="0" smtClean="0"/>
              <a:t>, MRI SCHEDULED </a:t>
            </a:r>
          </a:p>
          <a:p>
            <a:pPr marL="404813" indent="-404813"/>
            <a:endParaRPr lang="en-US" sz="1400" b="1" dirty="0" smtClean="0"/>
          </a:p>
          <a:p>
            <a:pPr marL="404813" indent="-404813"/>
            <a:r>
              <a:rPr lang="en-US" sz="1400" b="1" dirty="0" smtClean="0"/>
              <a:t>25 FEB 12 – SOLDIER FOLLOWS UP WITH ATCs AND REPORTS RESULTS</a:t>
            </a:r>
            <a:endParaRPr lang="en-US" sz="1400" b="1" dirty="0" smtClean="0"/>
          </a:p>
          <a:p>
            <a:pPr marL="404813" indent="-404813">
              <a:buNone/>
            </a:pPr>
            <a:r>
              <a:rPr lang="en-US" sz="1400" b="1" dirty="0" smtClean="0"/>
              <a:t> </a:t>
            </a:r>
            <a:endParaRPr lang="en-US" sz="1400" b="1" dirty="0" smtClean="0"/>
          </a:p>
          <a:p>
            <a:pPr marL="404813" indent="-404813"/>
            <a:r>
              <a:rPr lang="en-US" sz="1400" b="1" dirty="0" smtClean="0"/>
              <a:t>03 MAR 12 – SOLDIER HAD SCHEDULED MRI </a:t>
            </a:r>
          </a:p>
          <a:p>
            <a:endParaRPr lang="en-US" sz="1400" b="1" dirty="0" smtClean="0"/>
          </a:p>
          <a:p>
            <a:pPr>
              <a:buNone/>
            </a:pPr>
            <a:endParaRPr lang="en-US" sz="2000" b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5342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+mn-lt"/>
              </a:rPr>
              <a:t>FNSX TIMELINE</a:t>
            </a:r>
            <a:endParaRPr lang="en-US" sz="32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1066800"/>
            <a:ext cx="9144000" cy="5486400"/>
          </a:xfrm>
        </p:spPr>
        <p:txBody>
          <a:bodyPr/>
          <a:lstStyle/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FEB 12 </a:t>
            </a:r>
            <a:r>
              <a:rPr lang="en-US" sz="1400" b="1" dirty="0" smtClean="0"/>
              <a:t>– </a:t>
            </a:r>
            <a:r>
              <a:rPr lang="en-US" sz="1400" b="1" dirty="0" smtClean="0">
                <a:solidFill>
                  <a:srgbClr val="FF0000"/>
                </a:solidFill>
              </a:rPr>
              <a:t>BULLDOGS  CONDUCT A 4KM FM TO &amp; FROM CASHETOWN</a:t>
            </a:r>
          </a:p>
          <a:p>
            <a:pPr>
              <a:buNone/>
            </a:pPr>
            <a:endParaRPr lang="en-US" sz="1400" b="1" dirty="0" smtClean="0"/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FEB 12 </a:t>
            </a:r>
            <a:r>
              <a:rPr lang="en-US" sz="1400" b="1" dirty="0" smtClean="0"/>
              <a:t>– </a:t>
            </a:r>
            <a:r>
              <a:rPr lang="en-US" sz="1400" b="1" dirty="0" smtClean="0">
                <a:solidFill>
                  <a:srgbClr val="FF0000"/>
                </a:solidFill>
              </a:rPr>
              <a:t>BULLDOGS CONDUCT A 12KM FM FROM U 1 &amp; 2 (FTX II) TO CTA</a:t>
            </a:r>
          </a:p>
          <a:p>
            <a:endParaRPr lang="en-US" sz="1400" b="1" dirty="0" smtClean="0"/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FEB 12 </a:t>
            </a:r>
            <a:r>
              <a:rPr lang="en-US" sz="1400" b="1" dirty="0" smtClean="0"/>
              <a:t>– </a:t>
            </a:r>
            <a:r>
              <a:rPr lang="en-US" sz="1400" b="1" dirty="0" smtClean="0">
                <a:solidFill>
                  <a:srgbClr val="FF0000"/>
                </a:solidFill>
              </a:rPr>
              <a:t>BULLDOGS CONDUCT PRT 6-5 (ABILITY GROUP </a:t>
            </a:r>
            <a:r>
              <a:rPr lang="en-US" sz="1400" b="1" dirty="0" smtClean="0">
                <a:solidFill>
                  <a:srgbClr val="FF0000"/>
                </a:solidFill>
              </a:rPr>
              <a:t>RUN</a:t>
            </a:r>
            <a:r>
              <a:rPr lang="en-US" sz="1400" b="1" dirty="0" smtClean="0"/>
              <a:t>) SOLDIER </a:t>
            </a:r>
            <a:r>
              <a:rPr lang="en-US" sz="1400" b="1" dirty="0" smtClean="0"/>
              <a:t>COMPLAINED OF THIGH PAIN DURING PRT  </a:t>
            </a:r>
            <a:r>
              <a:rPr lang="en-US" sz="1400" b="1" dirty="0" smtClean="0"/>
              <a:t>AND PUSHED </a:t>
            </a:r>
            <a:r>
              <a:rPr lang="en-US" sz="1400" b="1" dirty="0" smtClean="0"/>
              <a:t>THROUGH THE PAIN</a:t>
            </a:r>
          </a:p>
          <a:p>
            <a:pPr>
              <a:buNone/>
            </a:pPr>
            <a:endParaRPr lang="en-US" sz="1400" b="1" dirty="0" smtClean="0"/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FEB 12 </a:t>
            </a:r>
            <a:r>
              <a:rPr lang="en-US" sz="1400" b="1" dirty="0" smtClean="0"/>
              <a:t>– SOLDIER WENT TO ATC; WAS GIVEN STRETCHES TO CONDUCT  </a:t>
            </a:r>
            <a:r>
              <a:rPr lang="en-US" sz="1400" b="1" dirty="0" smtClean="0"/>
              <a:t>AND A WALK AT OWN PACE PROFILE; </a:t>
            </a:r>
            <a:r>
              <a:rPr lang="en-US" sz="1400" b="1" dirty="0" smtClean="0">
                <a:solidFill>
                  <a:srgbClr val="FF0000"/>
                </a:solidFill>
              </a:rPr>
              <a:t>BULLDOGS CONDUCTED A 3KM TO &amp; </a:t>
            </a:r>
            <a:r>
              <a:rPr lang="en-US" sz="1400" b="1" dirty="0" smtClean="0">
                <a:solidFill>
                  <a:srgbClr val="FF0000"/>
                </a:solidFill>
              </a:rPr>
              <a:t>FROM </a:t>
            </a:r>
            <a:r>
              <a:rPr lang="en-US" sz="1400" b="1" dirty="0" smtClean="0">
                <a:solidFill>
                  <a:srgbClr val="FF0000"/>
                </a:solidFill>
              </a:rPr>
              <a:t>EST</a:t>
            </a:r>
          </a:p>
          <a:p>
            <a:pPr>
              <a:buNone/>
            </a:pPr>
            <a:endParaRPr lang="en-US" sz="1400" b="1" dirty="0" smtClean="0"/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FEB 12 </a:t>
            </a:r>
            <a:r>
              <a:rPr lang="en-US" sz="1400" b="1" dirty="0" smtClean="0"/>
              <a:t>– </a:t>
            </a:r>
            <a:r>
              <a:rPr lang="en-US" sz="1400" b="1" dirty="0" smtClean="0">
                <a:solidFill>
                  <a:srgbClr val="FF0000"/>
                </a:solidFill>
              </a:rPr>
              <a:t>BULLDOGS CONDUCTED A 2KM FM TO FROM MALONE 1 (HAND GRENADES) </a:t>
            </a:r>
            <a:r>
              <a:rPr lang="en-US" sz="1400" b="1" dirty="0" smtClean="0"/>
              <a:t>SOLDIER       </a:t>
            </a:r>
            <a:r>
              <a:rPr lang="en-US" sz="1400" b="1" dirty="0" smtClean="0"/>
              <a:t>FELT A LOT OF PAIN IN HIS HIP; </a:t>
            </a:r>
          </a:p>
          <a:p>
            <a:pPr>
              <a:buNone/>
            </a:pPr>
            <a:endParaRPr lang="en-US" sz="1400" b="1" dirty="0" smtClean="0"/>
          </a:p>
          <a:p>
            <a:pPr marL="404813" indent="-404813"/>
            <a:r>
              <a:rPr lang="en-US" sz="1400" b="1" dirty="0" smtClean="0"/>
              <a:t>22 FEB 12 – SOLDIER GOES TO ATC AND GIVEN CRUTCHES AND A RESTRICTIVE PROFILE;</a:t>
            </a:r>
          </a:p>
          <a:p>
            <a:pPr marL="404813" indent="-404813"/>
            <a:r>
              <a:rPr lang="en-US" sz="1400" b="1" dirty="0" smtClean="0"/>
              <a:t> ATC REFERS SOLDIER TO PHYSICAL THERAPIST WHO ORDERS BONESCAN </a:t>
            </a:r>
          </a:p>
          <a:p>
            <a:pPr marL="404813" indent="-404813"/>
            <a:endParaRPr lang="en-US" sz="1400" b="1" dirty="0" smtClean="0"/>
          </a:p>
          <a:p>
            <a:pPr marL="404813" indent="-404813"/>
            <a:r>
              <a:rPr lang="en-US" sz="1400" b="1" dirty="0" smtClean="0"/>
              <a:t>23 FEB 12 – BONESCAN COMPLETE – </a:t>
            </a:r>
            <a:r>
              <a:rPr lang="en-US" sz="1400" b="1" dirty="0" smtClean="0"/>
              <a:t>+ </a:t>
            </a:r>
            <a:r>
              <a:rPr lang="en-US" sz="1400" b="1" dirty="0" smtClean="0"/>
              <a:t>INDICATORS OF </a:t>
            </a:r>
            <a:r>
              <a:rPr lang="en-US" sz="1400" b="1" dirty="0" smtClean="0"/>
              <a:t>FNSFX, </a:t>
            </a:r>
            <a:r>
              <a:rPr lang="en-US" sz="1400" b="1" dirty="0" smtClean="0"/>
              <a:t>MRI SCHEDULED </a:t>
            </a:r>
          </a:p>
          <a:p>
            <a:pPr marL="404813" indent="-404813"/>
            <a:endParaRPr lang="en-US" sz="1400" b="1" dirty="0" smtClean="0"/>
          </a:p>
          <a:p>
            <a:r>
              <a:rPr lang="en-US" sz="1400" b="1" dirty="0" smtClean="0">
                <a:solidFill>
                  <a:srgbClr val="FF0000"/>
                </a:solidFill>
              </a:rPr>
              <a:t>01 </a:t>
            </a:r>
            <a:r>
              <a:rPr lang="en-US" sz="1400" b="1" dirty="0" smtClean="0">
                <a:solidFill>
                  <a:srgbClr val="FF0000"/>
                </a:solidFill>
              </a:rPr>
              <a:t>MAR 12 – SOLDIER FELL </a:t>
            </a:r>
            <a:r>
              <a:rPr lang="en-US" sz="1400" b="1" dirty="0" smtClean="0">
                <a:solidFill>
                  <a:srgbClr val="FF0000"/>
                </a:solidFill>
              </a:rPr>
              <a:t>AND </a:t>
            </a:r>
            <a:r>
              <a:rPr lang="en-US" sz="1400" b="1" dirty="0" smtClean="0">
                <a:solidFill>
                  <a:srgbClr val="FF0000"/>
                </a:solidFill>
              </a:rPr>
              <a:t>HEARD A </a:t>
            </a:r>
            <a:r>
              <a:rPr lang="en-US" sz="1400" b="1" dirty="0" smtClean="0">
                <a:solidFill>
                  <a:srgbClr val="FF0000"/>
                </a:solidFill>
              </a:rPr>
              <a:t>POP, SUFFERING A FULL BREAK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1400" b="1" dirty="0" smtClean="0">
                <a:solidFill>
                  <a:srgbClr val="FF0000"/>
                </a:solidFill>
              </a:rPr>
              <a:t>02 MAR 12 – SOLDIER HAD SURGERY TO REPAIR HIP</a:t>
            </a:r>
          </a:p>
          <a:p>
            <a:endParaRPr lang="en-US" sz="1400" b="1" dirty="0" smtClean="0"/>
          </a:p>
          <a:p>
            <a:r>
              <a:rPr lang="en-US" sz="1400" b="1" dirty="0" smtClean="0"/>
              <a:t>03 MAR 12 – SOLDIER HAD SCHEDULED MRI </a:t>
            </a:r>
          </a:p>
          <a:p>
            <a:endParaRPr lang="en-US" sz="1400" b="1" dirty="0" smtClean="0"/>
          </a:p>
          <a:p>
            <a:pPr>
              <a:buNone/>
            </a:pPr>
            <a:endParaRPr lang="en-US" sz="2000" b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5342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+mn-lt"/>
              </a:rPr>
              <a:t>PATHWAY TO INJURY</a:t>
            </a:r>
            <a:endParaRPr lang="en-US" sz="32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1219200"/>
            <a:ext cx="9144000" cy="5486400"/>
          </a:xfrm>
        </p:spPr>
        <p:txBody>
          <a:bodyPr/>
          <a:lstStyle/>
          <a:p>
            <a:r>
              <a:rPr lang="en-US" sz="1600" b="1" dirty="0" smtClean="0"/>
              <a:t>Soldier had previous stress fracture (while in 1-50IN).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Soldier was otherwise healthy (scored 272 on APFT 2).  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Soldier’s lifestyle before Army was active.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Soldier wanted to see his friends execute training in village outside COP in N4  - moves during limited visibility.  Trips on concertina wire.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Profile said Soldier could wear body armor and not use crutches if he didn’t experience pain; gave no indication of how severe the fracture was.</a:t>
            </a:r>
          </a:p>
          <a:p>
            <a:endParaRPr lang="en-US" sz="1600" b="1" dirty="0" smtClean="0"/>
          </a:p>
          <a:p>
            <a:endParaRPr lang="en-US" sz="1600" b="1" dirty="0" smtClean="0"/>
          </a:p>
          <a:p>
            <a:endParaRPr lang="en-US" sz="1600" b="1" dirty="0" smtClean="0"/>
          </a:p>
          <a:p>
            <a:pPr>
              <a:buNone/>
            </a:pPr>
            <a:endParaRPr lang="en-US" sz="2400" b="1" dirty="0" smtClean="0"/>
          </a:p>
          <a:p>
            <a:endParaRPr lang="en-US" sz="3600" b="1" dirty="0" smtClean="0"/>
          </a:p>
          <a:p>
            <a:endParaRPr lang="en-US" sz="3600" b="1" dirty="0" smtClean="0"/>
          </a:p>
          <a:p>
            <a:endParaRPr lang="en-US" sz="3600" dirty="0" smtClean="0"/>
          </a:p>
          <a:p>
            <a:endParaRPr lang="en-US" sz="3600" b="1" dirty="0" smtClean="0"/>
          </a:p>
          <a:p>
            <a:endParaRPr lang="en-US" sz="3600" b="1" dirty="0" smtClean="0"/>
          </a:p>
          <a:p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2962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+mn-lt"/>
              </a:rPr>
              <a:t>OTHER IMPORTANT FACTS</a:t>
            </a:r>
            <a:endParaRPr lang="en-US" sz="32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1187970"/>
            <a:ext cx="9144000" cy="5486400"/>
          </a:xfrm>
        </p:spPr>
        <p:txBody>
          <a:bodyPr/>
          <a:lstStyle/>
          <a:p>
            <a:r>
              <a:rPr lang="en-US" sz="1600" b="1" dirty="0" smtClean="0"/>
              <a:t>ID Soldiers </a:t>
            </a:r>
            <a:r>
              <a:rPr lang="en-US" sz="1600" b="1" dirty="0" smtClean="0"/>
              <a:t>at high risk </a:t>
            </a:r>
            <a:r>
              <a:rPr lang="en-US" sz="1600" b="1" dirty="0" smtClean="0"/>
              <a:t>for overuse injury and monitored. 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 </a:t>
            </a:r>
          </a:p>
          <a:p>
            <a:r>
              <a:rPr lang="en-US" sz="1600" b="1" dirty="0" smtClean="0"/>
              <a:t>Minimize stress on lower extremities by limiting walking to ranges.</a:t>
            </a:r>
            <a:endParaRPr lang="en-US" sz="1600" b="1" dirty="0" smtClean="0"/>
          </a:p>
          <a:p>
            <a:pPr>
              <a:buNone/>
            </a:pPr>
            <a:endParaRPr lang="en-US" sz="1600" b="1" dirty="0" smtClean="0"/>
          </a:p>
          <a:p>
            <a:r>
              <a:rPr lang="en-US" sz="1600" b="1" dirty="0" smtClean="0"/>
              <a:t>Continue to emphasize seeking help for injuries/ pain and leverage ATCs.  </a:t>
            </a:r>
            <a:endParaRPr lang="en-US" sz="1600" b="1" dirty="0" smtClean="0"/>
          </a:p>
          <a:p>
            <a:pPr>
              <a:buNone/>
            </a:pPr>
            <a:endParaRPr lang="en-US" sz="1600" b="1" dirty="0" smtClean="0"/>
          </a:p>
          <a:p>
            <a:r>
              <a:rPr lang="en-US" sz="1600" b="1" dirty="0" smtClean="0"/>
              <a:t>All potential hip injuries have command interest and results of x-rays, </a:t>
            </a:r>
            <a:r>
              <a:rPr lang="en-US" sz="1600" b="1" dirty="0" err="1" smtClean="0"/>
              <a:t>bonescans</a:t>
            </a:r>
            <a:r>
              <a:rPr lang="en-US" sz="1600" b="1" dirty="0" smtClean="0"/>
              <a:t>, and MRIs should be CCIR.  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If a Soldier is diagnosed as having a hip stress fracture, the company commander should communicate directly with the provider (reading the profile doesn’t adequately convey the extent of the injury)</a:t>
            </a:r>
            <a:r>
              <a:rPr lang="en-US" sz="1600" b="1" dirty="0" smtClean="0"/>
              <a:t>.  </a:t>
            </a:r>
            <a:endParaRPr lang="en-US" sz="1600" b="1" dirty="0" smtClean="0"/>
          </a:p>
          <a:p>
            <a:pPr>
              <a:buNone/>
            </a:pPr>
            <a:endParaRPr lang="en-US" sz="1600" b="1" dirty="0" smtClean="0"/>
          </a:p>
          <a:p>
            <a:r>
              <a:rPr lang="en-US" sz="1600" b="1" dirty="0" smtClean="0"/>
              <a:t>TOC personnel should be monitored by cadre so that limitations on profile Soldiers are adhered to.  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During field training, mark hazards with engineer tape/ </a:t>
            </a:r>
            <a:r>
              <a:rPr lang="en-US" sz="1600" b="1" dirty="0" err="1" smtClean="0"/>
              <a:t>chemlights</a:t>
            </a:r>
            <a:endParaRPr lang="en-US" sz="1600" b="1" dirty="0" smtClean="0"/>
          </a:p>
          <a:p>
            <a:endParaRPr lang="en-US" sz="1600" b="1" dirty="0" smtClean="0"/>
          </a:p>
          <a:p>
            <a:r>
              <a:rPr lang="en-US" sz="1600" b="1" dirty="0" smtClean="0"/>
              <a:t>Positive FNSFX’s movements curtailed; move to 1</a:t>
            </a:r>
            <a:r>
              <a:rPr lang="en-US" sz="1600" b="1" baseline="30000" dirty="0" smtClean="0"/>
              <a:t>st</a:t>
            </a:r>
            <a:r>
              <a:rPr lang="en-US" sz="1600" b="1" dirty="0" smtClean="0"/>
              <a:t> floor bay &amp; keep in garrison</a:t>
            </a:r>
            <a:endParaRPr lang="en-US" sz="16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0" y="1449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LESSONS LEARNED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2_Default Design">
  <a:themeElements>
    <a:clrScheme name="2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r">
          <a:defRPr sz="1200" b="1" dirty="0" smtClean="0">
            <a:latin typeface="+mn-lt"/>
          </a:defRPr>
        </a:defPPr>
      </a:lstStyle>
    </a:txDef>
  </a:objectDefaults>
  <a:extraClrSchemeLst>
    <a:extraClrScheme>
      <a:clrScheme name="2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33959</TotalTime>
  <Words>535</Words>
  <Application>Microsoft Office PowerPoint</Application>
  <PresentationFormat>On-screen Show (4:3)</PresentationFormat>
  <Paragraphs>91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22_Default Design</vt:lpstr>
      <vt:lpstr>Slide 1</vt:lpstr>
      <vt:lpstr>Slide 2</vt:lpstr>
      <vt:lpstr>Slide 3</vt:lpstr>
      <vt:lpstr>Slide 4</vt:lpstr>
      <vt:lpstr>Slide 5</vt:lpstr>
    </vt:vector>
  </TitlesOfParts>
  <Company>U.S. Government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 BATTALION, 46TH INFANTRY</dc:title>
  <dc:creator>246 Infantry</dc:creator>
  <cp:lastModifiedBy>john.cale.brown</cp:lastModifiedBy>
  <cp:revision>3193</cp:revision>
  <cp:lastPrinted>2002-06-26T13:03:43Z</cp:lastPrinted>
  <dcterms:created xsi:type="dcterms:W3CDTF">2002-03-05T16:14:44Z</dcterms:created>
  <dcterms:modified xsi:type="dcterms:W3CDTF">2012-05-09T19:04:25Z</dcterms:modified>
</cp:coreProperties>
</file>