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jpeg"/><Relationship Id="rId2" Type="http://schemas.openxmlformats.org/officeDocument/2006/relationships/hyperlink" Target="http://www.google.com/imgres?imgurl=http://www.kbspersonalsecurity.com/kbspersonalsecurity.images.html/1017795304123_CANNONSA.jpg&amp;imgrefurl=http://www.kbspersonalsecurity.com/hotshot.htm&amp;usg=__1kQnLSGb8NXqAYcf4447UMS5waI=&amp;h=108&amp;w=181&amp;sz=6&amp;hl=en&amp;start=18&amp;zoom=1&amp;tbnid=UjWOieZnkKWrfM:&amp;tbnh=60&amp;tbnw=101&amp;ei=kFJeTq3wNdG2tgeu19QL&amp;prev=/search?q=artillery+crossed+cannons&amp;um=1&amp;hl=en&amp;sa=N&amp;tbm=isch&amp;um=1&amp;itbs=1" TargetMode="External"/><Relationship Id="rId1" Type="http://schemas.openxmlformats.org/officeDocument/2006/relationships/slideMaster" Target="../slideMasters/slideMaster1.xml"/><Relationship Id="rId6" Type="http://schemas.openxmlformats.org/officeDocument/2006/relationships/hyperlink" Target="http://www.google.com/imgres?imgurl=http://www.jrtc-polk.army.mil/Jrtc%20patch%20white1.gif&amp;imgrefurl=http://www.jrtc-polk.army.mil/JRTC-Polk_NEW/default.asp&amp;usg=__QYvk6xcl2kVyyk7RMLB-H4qKeww=&amp;h=448&amp;w=283&amp;sz=23&amp;hl=en&amp;start=1&amp;zoom=1&amp;tbnid=FvYf6oIy4uFozM:&amp;tbnh=127&amp;tbnw=80&amp;ei=FFNeTojND8qUtwfaw_GlCw&amp;prev=/search?q=JRTC+patch&amp;um=1&amp;hl=en&amp;sa=N&amp;tbm=isch&amp;um=1&amp;itbs=1" TargetMode="External"/><Relationship Id="rId5" Type="http://schemas.openxmlformats.org/officeDocument/2006/relationships/image" Target="../media/image2.jpeg"/><Relationship Id="rId4" Type="http://schemas.openxmlformats.org/officeDocument/2006/relationships/hyperlink" Target="http://www.google.com/imgres?imgurl=http://i173.photobucket.com/albums/w66/darthdilbert/Military/master_airborne_wings.png&amp;imgrefurl=http://returnoftheconservatives.blogspot.com/2009/08/happy-national-airborne-day.html&amp;usg=__-2ShqolukGf7AwfMyfi8kPhIsvI=&amp;h=403&amp;w=481&amp;sz=87&amp;hl=en&amp;start=3&amp;zoom=1&amp;tbnid=AmILehdpuACncM:&amp;tbnh=108&amp;tbnw=129&amp;ei=ZFNeToaCHcS1twexvsylCw&amp;prev=/search?q=master+parachutist+badge+jpg&amp;um=1&amp;hl=en&amp;sa=N&amp;tbm=isch&amp;um=1&amp;itbs=1" TargetMode="Externa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457200" y="1443038"/>
            <a:ext cx="8229600" cy="1143000"/>
          </a:xfrm>
        </p:spPr>
        <p:txBody>
          <a:bodyPr/>
          <a:lstStyle>
            <a:lvl1pPr>
              <a:defRPr sz="3200" b="1"/>
            </a:lvl1pPr>
          </a:lstStyle>
          <a:p>
            <a:r>
              <a:rPr lang="en-US" dirty="0" smtClean="0"/>
              <a:t>Click to add title</a:t>
            </a:r>
            <a:endParaRPr lang="en-US" dirty="0"/>
          </a:p>
        </p:txBody>
      </p:sp>
      <p:sp>
        <p:nvSpPr>
          <p:cNvPr id="18" name="Text Placeholder 17"/>
          <p:cNvSpPr>
            <a:spLocks noGrp="1"/>
          </p:cNvSpPr>
          <p:nvPr>
            <p:ph type="body" sz="quarter" idx="10" hasCustomPrompt="1"/>
          </p:nvPr>
        </p:nvSpPr>
        <p:spPr>
          <a:xfrm>
            <a:off x="3086100" y="5410200"/>
            <a:ext cx="2971800" cy="914400"/>
          </a:xfrm>
        </p:spPr>
        <p:txBody>
          <a:bodyPr/>
          <a:lstStyle>
            <a:lvl1pPr algn="ctr">
              <a:buNone/>
              <a:defRPr sz="2000" b="1"/>
            </a:lvl1pPr>
          </a:lstStyle>
          <a:p>
            <a:pPr lvl="0"/>
            <a:r>
              <a:rPr lang="en-US" dirty="0" smtClean="0"/>
              <a:t>Click to add date</a:t>
            </a:r>
            <a:endParaRPr lang="en-US" dirty="0"/>
          </a:p>
        </p:txBody>
      </p:sp>
      <p:pic>
        <p:nvPicPr>
          <p:cNvPr id="13" name="Picture 12"/>
          <p:cNvPicPr>
            <a:picLocks noChangeAspect="1" noChangeArrowheads="1"/>
          </p:cNvPicPr>
          <p:nvPr userDrawn="1"/>
        </p:nvPicPr>
        <p:blipFill>
          <a:blip r:embed="rId2" cstate="print">
            <a:lum bright="67000" contrast="-41000"/>
          </a:blip>
          <a:srcRect l="13622" t="28125" r="73750" b="48373"/>
          <a:stretch>
            <a:fillRect/>
          </a:stretch>
        </p:blipFill>
        <p:spPr bwMode="auto">
          <a:xfrm>
            <a:off x="3019425" y="1066800"/>
            <a:ext cx="3086602" cy="411185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a:solidFill>
                  <a:prstClr val="black"/>
                </a:solidFill>
              </a:rPr>
              <a:pPr/>
              <a:t>4/6/2016</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a:solidFill>
                  <a:prstClr val="black"/>
                </a:solidFill>
              </a:rPr>
              <a:pPr/>
              <a:t>‹#›</a:t>
            </a:fld>
            <a:endParaRPr lang="en-US">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
    <p:spTree>
      <p:nvGrpSpPr>
        <p:cNvPr id="1" name=""/>
        <p:cNvGrpSpPr/>
        <p:nvPr/>
      </p:nvGrpSpPr>
      <p:grpSpPr>
        <a:xfrm>
          <a:off x="0" y="0"/>
          <a:ext cx="0" cy="0"/>
          <a:chOff x="0" y="0"/>
          <a:chExt cx="0" cy="0"/>
        </a:xfrm>
      </p:grpSpPr>
      <p:sp>
        <p:nvSpPr>
          <p:cNvPr id="6" name="Rectangle 3"/>
          <p:cNvSpPr>
            <a:spLocks noGrp="1" noChangeArrowheads="1"/>
          </p:cNvSpPr>
          <p:nvPr>
            <p:ph idx="1"/>
          </p:nvPr>
        </p:nvSpPr>
        <p:spPr bwMode="auto">
          <a:xfrm>
            <a:off x="228600" y="1295400"/>
            <a:ext cx="8229600" cy="5135563"/>
          </a:xfrm>
          <a:prstGeom prst="rect">
            <a:avLst/>
          </a:prstGeom>
          <a:noFill/>
          <a:ln w="9525">
            <a:noFill/>
            <a:miter lim="800000"/>
            <a:headEnd/>
            <a:tailEnd/>
          </a:ln>
        </p:spPr>
        <p:txBody>
          <a:bodyPr/>
          <a:lstStyle>
            <a:lvl1pPr marL="174625" indent="-174625">
              <a:defRPr sz="2800"/>
            </a:lvl1pPr>
            <a:lvl2pPr marL="576263" indent="-231775">
              <a:defRPr sz="2400"/>
            </a:lvl2pPr>
            <a:lvl3pPr marL="914400" indent="-163513">
              <a:defRPr sz="2000"/>
            </a:lvl3pPr>
            <a:lvl4pPr marL="1252538" indent="-169863">
              <a:defRPr sz="1800"/>
            </a:lvl4pPr>
            <a:lvl5pPr marL="1603375" indent="-174625">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6" name="Rectangle 2"/>
          <p:cNvSpPr>
            <a:spLocks noGrp="1" noChangeArrowheads="1"/>
          </p:cNvSpPr>
          <p:nvPr>
            <p:ph type="title"/>
          </p:nvPr>
        </p:nvSpPr>
        <p:spPr bwMode="auto">
          <a:xfrm>
            <a:off x="457200" y="152400"/>
            <a:ext cx="8229600" cy="1143001"/>
          </a:xfrm>
          <a:prstGeom prst="rect">
            <a:avLst/>
          </a:prstGeom>
          <a:noFill/>
          <a:ln w="9525">
            <a:noFill/>
            <a:miter lim="800000"/>
            <a:headEnd/>
            <a:tailEnd/>
          </a:ln>
        </p:spPr>
        <p:txBody>
          <a:bodyPr/>
          <a:lstStyle>
            <a:lvl1pPr>
              <a:defRPr sz="3600" b="1"/>
            </a:lvl1pPr>
          </a:lstStyle>
          <a:p>
            <a:pPr lvl="0"/>
            <a:r>
              <a:rPr lang="en-US" dirty="0" smtClean="0"/>
              <a:t>Click To Edit Master Title Style</a:t>
            </a:r>
          </a:p>
        </p:txBody>
      </p:sp>
      <p:sp>
        <p:nvSpPr>
          <p:cNvPr id="11" name="Slide Number Placeholder 3"/>
          <p:cNvSpPr txBox="1">
            <a:spLocks noGrp="1"/>
          </p:cNvSpPr>
          <p:nvPr userDrawn="1"/>
        </p:nvSpPr>
        <p:spPr>
          <a:xfrm>
            <a:off x="6934200" y="6492875"/>
            <a:ext cx="2133600" cy="365125"/>
          </a:xfrm>
          <a:prstGeom prst="rect">
            <a:avLst/>
          </a:prstGeom>
          <a:noFill/>
        </p:spPr>
        <p:txBody>
          <a:bodyPr anchor="ctr"/>
          <a:lstStyle/>
          <a:p>
            <a:pPr algn="r">
              <a:defRPr/>
            </a:pPr>
            <a:fld id="{CF1E05BC-A0FF-4D3B-B03A-54494BCF4574}" type="slidenum">
              <a:rPr lang="en-US" sz="1200">
                <a:solidFill>
                  <a:prstClr val="black">
                    <a:tint val="75000"/>
                  </a:prstClr>
                </a:solidFill>
              </a:rPr>
              <a:pPr algn="r">
                <a:defRPr/>
              </a:pPr>
              <a:t>‹#›</a:t>
            </a:fld>
            <a:endParaRPr lang="en-US" sz="1200" dirty="0">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ecklist ">
    <p:spTree>
      <p:nvGrpSpPr>
        <p:cNvPr id="1" name=""/>
        <p:cNvGrpSpPr/>
        <p:nvPr/>
      </p:nvGrpSpPr>
      <p:grpSpPr>
        <a:xfrm>
          <a:off x="0" y="0"/>
          <a:ext cx="0" cy="0"/>
          <a:chOff x="0" y="0"/>
          <a:chExt cx="0" cy="0"/>
        </a:xfrm>
      </p:grpSpPr>
      <p:sp>
        <p:nvSpPr>
          <p:cNvPr id="6" name="Rectangle 3"/>
          <p:cNvSpPr>
            <a:spLocks noGrp="1" noChangeArrowheads="1"/>
          </p:cNvSpPr>
          <p:nvPr>
            <p:ph idx="1"/>
          </p:nvPr>
        </p:nvSpPr>
        <p:spPr bwMode="auto">
          <a:xfrm>
            <a:off x="228600" y="1295400"/>
            <a:ext cx="8229600" cy="5135563"/>
          </a:xfrm>
          <a:prstGeom prst="rect">
            <a:avLst/>
          </a:prstGeom>
          <a:noFill/>
          <a:ln w="9525">
            <a:noFill/>
            <a:miter lim="800000"/>
            <a:headEnd/>
            <a:tailEnd/>
          </a:ln>
        </p:spPr>
        <p:txBody>
          <a:bodyPr/>
          <a:lstStyle>
            <a:lvl1pPr marL="174625" indent="-174625">
              <a:buFont typeface="Wingdings" pitchFamily="2" charset="2"/>
              <a:buChar char="q"/>
              <a:defRPr sz="2800"/>
            </a:lvl1pPr>
            <a:lvl2pPr marL="576263" indent="-231775">
              <a:buFont typeface="Wingdings" pitchFamily="2" charset="2"/>
              <a:buChar char="q"/>
              <a:defRPr sz="2400"/>
            </a:lvl2pPr>
            <a:lvl3pPr marL="914400" indent="-163513">
              <a:buFont typeface="Wingdings" pitchFamily="2" charset="2"/>
              <a:buChar char="q"/>
              <a:defRPr sz="2000"/>
            </a:lvl3pPr>
            <a:lvl4pPr marL="1252538" indent="-169863">
              <a:buFont typeface="Wingdings" pitchFamily="2" charset="2"/>
              <a:buChar char="q"/>
              <a:defRPr sz="1800"/>
            </a:lvl4pPr>
            <a:lvl5pPr marL="1603375" indent="-174625">
              <a:buFont typeface="Wingdings"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6" name="Rectangle 2"/>
          <p:cNvSpPr>
            <a:spLocks noGrp="1" noChangeArrowheads="1"/>
          </p:cNvSpPr>
          <p:nvPr>
            <p:ph type="title"/>
          </p:nvPr>
        </p:nvSpPr>
        <p:spPr bwMode="auto">
          <a:xfrm>
            <a:off x="457200" y="152399"/>
            <a:ext cx="8229600" cy="1143001"/>
          </a:xfrm>
          <a:prstGeom prst="rect">
            <a:avLst/>
          </a:prstGeom>
          <a:noFill/>
          <a:ln w="9525">
            <a:noFill/>
            <a:miter lim="800000"/>
            <a:headEnd/>
            <a:tailEnd/>
          </a:ln>
        </p:spPr>
        <p:txBody>
          <a:bodyPr/>
          <a:lstStyle>
            <a:lvl1pPr>
              <a:defRPr sz="3600" b="1"/>
            </a:lvl1pPr>
          </a:lstStyle>
          <a:p>
            <a:pPr lvl="0"/>
            <a:r>
              <a:rPr lang="en-US" dirty="0" smtClean="0"/>
              <a:t>Click To Edit Master Title Style</a:t>
            </a:r>
          </a:p>
        </p:txBody>
      </p:sp>
      <p:sp>
        <p:nvSpPr>
          <p:cNvPr id="11" name="Slide Number Placeholder 3"/>
          <p:cNvSpPr txBox="1">
            <a:spLocks noGrp="1"/>
          </p:cNvSpPr>
          <p:nvPr userDrawn="1"/>
        </p:nvSpPr>
        <p:spPr>
          <a:xfrm>
            <a:off x="6934200" y="6492875"/>
            <a:ext cx="2133600" cy="365125"/>
          </a:xfrm>
          <a:prstGeom prst="rect">
            <a:avLst/>
          </a:prstGeom>
          <a:noFill/>
        </p:spPr>
        <p:txBody>
          <a:bodyPr anchor="ctr"/>
          <a:lstStyle/>
          <a:p>
            <a:pPr algn="r">
              <a:defRPr/>
            </a:pPr>
            <a:fld id="{CF1E05BC-A0FF-4D3B-B03A-54494BCF4574}" type="slidenum">
              <a:rPr lang="en-US" sz="1200">
                <a:solidFill>
                  <a:prstClr val="black">
                    <a:tint val="75000"/>
                  </a:prstClr>
                </a:solidFill>
              </a:rPr>
              <a:pPr algn="r">
                <a:defRPr/>
              </a:pPr>
              <a:t>‹#›</a:t>
            </a:fld>
            <a:endParaRPr lang="en-US" sz="1200" dirty="0">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 Layout">
    <p:spTree>
      <p:nvGrpSpPr>
        <p:cNvPr id="1" name=""/>
        <p:cNvGrpSpPr/>
        <p:nvPr/>
      </p:nvGrpSpPr>
      <p:grpSpPr>
        <a:xfrm>
          <a:off x="0" y="0"/>
          <a:ext cx="0" cy="0"/>
          <a:chOff x="0" y="0"/>
          <a:chExt cx="0" cy="0"/>
        </a:xfrm>
      </p:grpSpPr>
      <p:sp>
        <p:nvSpPr>
          <p:cNvPr id="6" name="Rectangle 3"/>
          <p:cNvSpPr>
            <a:spLocks noGrp="1" noChangeArrowheads="1"/>
          </p:cNvSpPr>
          <p:nvPr>
            <p:ph idx="1"/>
          </p:nvPr>
        </p:nvSpPr>
        <p:spPr bwMode="auto">
          <a:xfrm>
            <a:off x="228600" y="1295400"/>
            <a:ext cx="8229600" cy="5135563"/>
          </a:xfrm>
          <a:prstGeom prst="rect">
            <a:avLst/>
          </a:prstGeom>
          <a:noFill/>
          <a:ln w="9525">
            <a:noFill/>
            <a:miter lim="800000"/>
            <a:headEnd/>
            <a:tailEnd/>
          </a:ln>
        </p:spPr>
        <p:txBody>
          <a:bodyPr/>
          <a:lstStyle>
            <a:lvl1pPr marL="514350" indent="-514350">
              <a:buFont typeface="+mj-lt"/>
              <a:buAutoNum type="arabicPeriod"/>
              <a:defRPr sz="2800"/>
            </a:lvl1pPr>
            <a:lvl2pPr marL="801688" indent="-457200">
              <a:buFont typeface="+mj-lt"/>
              <a:buAutoNum type="alphaLcPeriod"/>
              <a:defRPr sz="2400"/>
            </a:lvl2pPr>
            <a:lvl3pPr marL="1208087" indent="-457200">
              <a:buFont typeface="+mj-lt"/>
              <a:buAutoNum type="arabicParenR"/>
              <a:defRPr sz="2000"/>
            </a:lvl3pPr>
            <a:lvl4pPr marL="1425575" indent="-342900">
              <a:buFont typeface="+mj-lt"/>
              <a:buAutoNum type="alphaLcPeriod"/>
              <a:defRPr sz="1800"/>
            </a:lvl4pPr>
            <a:lvl5pPr marL="1771650" indent="-342900">
              <a:buFont typeface="+mj-lt"/>
              <a:buAutoNum type="alphaLcPeriod"/>
              <a:defRPr sz="1800"/>
            </a:lvl5pPr>
          </a:lstStyle>
          <a:p>
            <a:pPr lvl="0"/>
            <a:r>
              <a:rPr lang="en-US" dirty="0" smtClean="0"/>
              <a:t>Click to edit Master text styles</a:t>
            </a:r>
          </a:p>
          <a:p>
            <a:pPr lvl="1"/>
            <a:r>
              <a:rPr lang="en-US" dirty="0" smtClean="0"/>
              <a:t>Second level</a:t>
            </a:r>
          </a:p>
          <a:p>
            <a:pPr lvl="2"/>
            <a:r>
              <a:rPr lang="en-US" smtClean="0"/>
              <a:t>Third level</a:t>
            </a:r>
          </a:p>
          <a:p>
            <a:pPr lvl="2"/>
            <a:endParaRPr lang="en-US" dirty="0" smtClean="0"/>
          </a:p>
        </p:txBody>
      </p:sp>
      <p:sp>
        <p:nvSpPr>
          <p:cNvPr id="16" name="Rectangle 2"/>
          <p:cNvSpPr>
            <a:spLocks noGrp="1" noChangeArrowheads="1"/>
          </p:cNvSpPr>
          <p:nvPr>
            <p:ph type="title"/>
          </p:nvPr>
        </p:nvSpPr>
        <p:spPr bwMode="auto">
          <a:xfrm>
            <a:off x="457200" y="152399"/>
            <a:ext cx="8229600" cy="1143001"/>
          </a:xfrm>
          <a:prstGeom prst="rect">
            <a:avLst/>
          </a:prstGeom>
          <a:noFill/>
          <a:ln w="9525">
            <a:noFill/>
            <a:miter lim="800000"/>
            <a:headEnd/>
            <a:tailEnd/>
          </a:ln>
        </p:spPr>
        <p:txBody>
          <a:bodyPr/>
          <a:lstStyle>
            <a:lvl1pPr>
              <a:defRPr sz="3600" b="1"/>
            </a:lvl1pPr>
          </a:lstStyle>
          <a:p>
            <a:pPr lvl="0"/>
            <a:r>
              <a:rPr lang="en-US" dirty="0" smtClean="0"/>
              <a:t>Click To Edit Master Title Style</a:t>
            </a:r>
          </a:p>
        </p:txBody>
      </p:sp>
      <p:sp>
        <p:nvSpPr>
          <p:cNvPr id="11" name="Slide Number Placeholder 3"/>
          <p:cNvSpPr txBox="1">
            <a:spLocks noGrp="1"/>
          </p:cNvSpPr>
          <p:nvPr userDrawn="1"/>
        </p:nvSpPr>
        <p:spPr>
          <a:xfrm>
            <a:off x="6934200" y="6492875"/>
            <a:ext cx="2133600" cy="365125"/>
          </a:xfrm>
          <a:prstGeom prst="rect">
            <a:avLst/>
          </a:prstGeom>
          <a:noFill/>
        </p:spPr>
        <p:txBody>
          <a:bodyPr anchor="ctr"/>
          <a:lstStyle/>
          <a:p>
            <a:pPr algn="r">
              <a:defRPr/>
            </a:pPr>
            <a:fld id="{CF1E05BC-A0FF-4D3B-B03A-54494BCF4574}" type="slidenum">
              <a:rPr lang="en-US" sz="1200">
                <a:solidFill>
                  <a:prstClr val="black">
                    <a:tint val="75000"/>
                  </a:prstClr>
                </a:solidFill>
              </a:rPr>
              <a:pPr algn="r">
                <a:defRPr/>
              </a:pPr>
              <a:t>‹#›</a:t>
            </a:fld>
            <a:endParaRPr lang="en-US" sz="1200" dirty="0">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Title">
    <p:spTree>
      <p:nvGrpSpPr>
        <p:cNvPr id="1" name=""/>
        <p:cNvGrpSpPr/>
        <p:nvPr/>
      </p:nvGrpSpPr>
      <p:grpSpPr>
        <a:xfrm>
          <a:off x="0" y="0"/>
          <a:ext cx="0" cy="0"/>
          <a:chOff x="0" y="0"/>
          <a:chExt cx="0" cy="0"/>
        </a:xfrm>
      </p:grpSpPr>
      <p:sp>
        <p:nvSpPr>
          <p:cNvPr id="10" name="Rectangle 2"/>
          <p:cNvSpPr>
            <a:spLocks noGrp="1" noChangeArrowheads="1"/>
          </p:cNvSpPr>
          <p:nvPr>
            <p:ph type="title"/>
          </p:nvPr>
        </p:nvSpPr>
        <p:spPr bwMode="auto">
          <a:xfrm>
            <a:off x="457200" y="152399"/>
            <a:ext cx="8229600" cy="1143001"/>
          </a:xfrm>
          <a:prstGeom prst="rect">
            <a:avLst/>
          </a:prstGeom>
          <a:noFill/>
          <a:ln w="9525">
            <a:noFill/>
            <a:miter lim="800000"/>
            <a:headEnd/>
            <a:tailEnd/>
          </a:ln>
        </p:spPr>
        <p:txBody>
          <a:bodyPr/>
          <a:lstStyle>
            <a:lvl1pPr>
              <a:defRPr sz="3600" b="1"/>
            </a:lvl1pPr>
          </a:lstStyle>
          <a:p>
            <a:pPr lvl="0"/>
            <a:r>
              <a:rPr lang="en-US" dirty="0" smtClean="0"/>
              <a:t>Click To Edit Master Title Style</a:t>
            </a:r>
          </a:p>
        </p:txBody>
      </p:sp>
      <p:sp>
        <p:nvSpPr>
          <p:cNvPr id="11" name="Slide Number Placeholder 3"/>
          <p:cNvSpPr txBox="1">
            <a:spLocks noGrp="1"/>
          </p:cNvSpPr>
          <p:nvPr userDrawn="1"/>
        </p:nvSpPr>
        <p:spPr>
          <a:xfrm>
            <a:off x="6934200" y="6492875"/>
            <a:ext cx="2133600" cy="365125"/>
          </a:xfrm>
          <a:prstGeom prst="rect">
            <a:avLst/>
          </a:prstGeom>
          <a:noFill/>
        </p:spPr>
        <p:txBody>
          <a:bodyPr anchor="ctr"/>
          <a:lstStyle/>
          <a:p>
            <a:pPr algn="r">
              <a:defRPr/>
            </a:pPr>
            <a:fld id="{CF1E05BC-A0FF-4D3B-B03A-54494BCF4574}" type="slidenum">
              <a:rPr lang="en-US" sz="1200">
                <a:solidFill>
                  <a:prstClr val="black">
                    <a:tint val="75000"/>
                  </a:prstClr>
                </a:solidFill>
              </a:rPr>
              <a:pPr algn="r">
                <a:defRPr/>
              </a:pPr>
              <a:t>‹#›</a:t>
            </a:fld>
            <a:endParaRPr lang="en-US" sz="1200" dirty="0">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9" name="Slide Number Placeholder 3"/>
          <p:cNvSpPr txBox="1">
            <a:spLocks noGrp="1"/>
          </p:cNvSpPr>
          <p:nvPr userDrawn="1"/>
        </p:nvSpPr>
        <p:spPr>
          <a:xfrm>
            <a:off x="6934200" y="6492875"/>
            <a:ext cx="2133600" cy="365125"/>
          </a:xfrm>
          <a:prstGeom prst="rect">
            <a:avLst/>
          </a:prstGeom>
          <a:noFill/>
        </p:spPr>
        <p:txBody>
          <a:bodyPr anchor="ctr"/>
          <a:lstStyle/>
          <a:p>
            <a:pPr algn="r">
              <a:defRPr/>
            </a:pPr>
            <a:fld id="{CF1E05BC-A0FF-4D3B-B03A-54494BCF4574}" type="slidenum">
              <a:rPr lang="en-US" sz="1200">
                <a:solidFill>
                  <a:prstClr val="black">
                    <a:tint val="75000"/>
                  </a:prstClr>
                </a:solidFill>
              </a:rPr>
              <a:pPr algn="r">
                <a:defRPr/>
              </a:pPr>
              <a:t>‹#›</a:t>
            </a:fld>
            <a:endParaRPr lang="en-US" sz="1200" dirty="0">
              <a:solidFill>
                <a:prstClr val="black">
                  <a:tint val="75000"/>
                </a:prstClr>
              </a:solidFill>
            </a:endParaRPr>
          </a:p>
        </p:txBody>
      </p:sp>
      <p:grpSp>
        <p:nvGrpSpPr>
          <p:cNvPr id="2" name="Group 14"/>
          <p:cNvGrpSpPr/>
          <p:nvPr userDrawn="1"/>
        </p:nvGrpSpPr>
        <p:grpSpPr>
          <a:xfrm>
            <a:off x="94488" y="124691"/>
            <a:ext cx="767938" cy="561109"/>
            <a:chOff x="3352800" y="2514600"/>
            <a:chExt cx="2409188" cy="1736002"/>
          </a:xfrm>
        </p:grpSpPr>
        <p:pic>
          <p:nvPicPr>
            <p:cNvPr id="16" name="Picture 4" descr="http://t2.gstatic.com/images?q=tbn:ANd9GcTH3YSOBTc40lv_q9b0OBpcF-mRdp8wqcMKxJWowaPD760UNOTv0PMouw">
              <a:hlinkClick r:id="rId2"/>
            </p:cNvPr>
            <p:cNvPicPr>
              <a:picLocks noChangeAspect="1" noChangeArrowheads="1"/>
            </p:cNvPicPr>
            <p:nvPr/>
          </p:nvPicPr>
          <p:blipFill>
            <a:blip r:embed="rId3" cstate="print">
              <a:clrChange>
                <a:clrFrom>
                  <a:srgbClr val="FBFBF9"/>
                </a:clrFrom>
                <a:clrTo>
                  <a:srgbClr val="FBFBF9">
                    <a:alpha val="0"/>
                  </a:srgbClr>
                </a:clrTo>
              </a:clrChange>
            </a:blip>
            <a:srcRect/>
            <a:stretch>
              <a:fillRect/>
            </a:stretch>
          </p:blipFill>
          <p:spPr bwMode="auto">
            <a:xfrm>
              <a:off x="3352800" y="2819399"/>
              <a:ext cx="2409188" cy="1431203"/>
            </a:xfrm>
            <a:prstGeom prst="rect">
              <a:avLst/>
            </a:prstGeom>
            <a:noFill/>
          </p:spPr>
        </p:pic>
        <p:pic>
          <p:nvPicPr>
            <p:cNvPr id="17" name="Picture 16" descr="http://t3.gstatic.com/images?q=tbn:ANd9GcRusiEvndiUgoa9K62xeqF9PqUzaquO3g68tN1GvQZ1_-elYcbHuZSzEZ8">
              <a:hlinkClick r:id="rId4"/>
            </p:cNvP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581400" y="2514600"/>
              <a:ext cx="1981200" cy="1658681"/>
            </a:xfrm>
            <a:prstGeom prst="rect">
              <a:avLst/>
            </a:prstGeom>
            <a:noFill/>
          </p:spPr>
        </p:pic>
        <p:pic>
          <p:nvPicPr>
            <p:cNvPr id="18" name="Picture 6" descr="http://t1.gstatic.com/images?q=tbn:ANd9GcSmtWlAcfFV4sdo7wG31LowaLvR-WkC_vUtw5_NcRXM-AGXsfHKerTxyw">
              <a:hlinkClick r:id="rId6"/>
            </p:cNvPr>
            <p:cNvPicPr>
              <a:picLocks noChangeAspect="1" noChangeArrowheads="1"/>
            </p:cNvPicPr>
            <p:nvPr/>
          </p:nvPicPr>
          <p:blipFill>
            <a:blip r:embed="rId7" cstate="print">
              <a:clrChange>
                <a:clrFrom>
                  <a:srgbClr val="F9F9F9"/>
                </a:clrFrom>
                <a:clrTo>
                  <a:srgbClr val="F9F9F9">
                    <a:alpha val="0"/>
                  </a:srgbClr>
                </a:clrTo>
              </a:clrChange>
            </a:blip>
            <a:srcRect/>
            <a:stretch>
              <a:fillRect/>
            </a:stretch>
          </p:blipFill>
          <p:spPr bwMode="auto">
            <a:xfrm>
              <a:off x="4161504" y="3097164"/>
              <a:ext cx="838200" cy="1005840"/>
            </a:xfrm>
            <a:prstGeom prst="rect">
              <a:avLst/>
            </a:prstGeom>
            <a:noFill/>
          </p:spPr>
        </p:pic>
      </p:grpSp>
      <p:grpSp>
        <p:nvGrpSpPr>
          <p:cNvPr id="3" name="Group 18"/>
          <p:cNvGrpSpPr/>
          <p:nvPr userDrawn="1"/>
        </p:nvGrpSpPr>
        <p:grpSpPr>
          <a:xfrm>
            <a:off x="8229600" y="123740"/>
            <a:ext cx="767938" cy="561109"/>
            <a:chOff x="3352800" y="2514600"/>
            <a:chExt cx="2409188" cy="1736002"/>
          </a:xfrm>
        </p:grpSpPr>
        <p:pic>
          <p:nvPicPr>
            <p:cNvPr id="20" name="Picture 4" descr="http://t2.gstatic.com/images?q=tbn:ANd9GcTH3YSOBTc40lv_q9b0OBpcF-mRdp8wqcMKxJWowaPD760UNOTv0PMouw">
              <a:hlinkClick r:id="rId2"/>
            </p:cNvPr>
            <p:cNvPicPr>
              <a:picLocks noChangeAspect="1" noChangeArrowheads="1"/>
            </p:cNvPicPr>
            <p:nvPr/>
          </p:nvPicPr>
          <p:blipFill>
            <a:blip r:embed="rId3" cstate="print">
              <a:clrChange>
                <a:clrFrom>
                  <a:srgbClr val="FBFBF9"/>
                </a:clrFrom>
                <a:clrTo>
                  <a:srgbClr val="FBFBF9">
                    <a:alpha val="0"/>
                  </a:srgbClr>
                </a:clrTo>
              </a:clrChange>
            </a:blip>
            <a:srcRect/>
            <a:stretch>
              <a:fillRect/>
            </a:stretch>
          </p:blipFill>
          <p:spPr bwMode="auto">
            <a:xfrm>
              <a:off x="3352800" y="2819399"/>
              <a:ext cx="2409188" cy="1431203"/>
            </a:xfrm>
            <a:prstGeom prst="rect">
              <a:avLst/>
            </a:prstGeom>
            <a:noFill/>
          </p:spPr>
        </p:pic>
        <p:pic>
          <p:nvPicPr>
            <p:cNvPr id="21" name="Picture 8" descr="http://t3.gstatic.com/images?q=tbn:ANd9GcRusiEvndiUgoa9K62xeqF9PqUzaquO3g68tN1GvQZ1_-elYcbHuZSzEZ8">
              <a:hlinkClick r:id="rId4"/>
            </p:cNvPr>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581400" y="2514600"/>
              <a:ext cx="1981200" cy="1658681"/>
            </a:xfrm>
            <a:prstGeom prst="rect">
              <a:avLst/>
            </a:prstGeom>
            <a:noFill/>
          </p:spPr>
        </p:pic>
        <p:pic>
          <p:nvPicPr>
            <p:cNvPr id="22" name="Picture 6" descr="http://t1.gstatic.com/images?q=tbn:ANd9GcSmtWlAcfFV4sdo7wG31LowaLvR-WkC_vUtw5_NcRXM-AGXsfHKerTxyw">
              <a:hlinkClick r:id="rId6"/>
            </p:cNvPr>
            <p:cNvPicPr>
              <a:picLocks noChangeAspect="1" noChangeArrowheads="1"/>
            </p:cNvPicPr>
            <p:nvPr/>
          </p:nvPicPr>
          <p:blipFill>
            <a:blip r:embed="rId7" cstate="print">
              <a:clrChange>
                <a:clrFrom>
                  <a:srgbClr val="F9F9F9"/>
                </a:clrFrom>
                <a:clrTo>
                  <a:srgbClr val="F9F9F9">
                    <a:alpha val="0"/>
                  </a:srgbClr>
                </a:clrTo>
              </a:clrChange>
            </a:blip>
            <a:srcRect/>
            <a:stretch>
              <a:fillRect/>
            </a:stretch>
          </p:blipFill>
          <p:spPr bwMode="auto">
            <a:xfrm>
              <a:off x="4161504" y="3097164"/>
              <a:ext cx="838200" cy="1005840"/>
            </a:xfrm>
            <a:prstGeom prst="rect">
              <a:avLst/>
            </a:prstGeom>
            <a:noFill/>
          </p:spPr>
        </p:pic>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acts and Assumptions Quad">
    <p:spTree>
      <p:nvGrpSpPr>
        <p:cNvPr id="1" name=""/>
        <p:cNvGrpSpPr/>
        <p:nvPr/>
      </p:nvGrpSpPr>
      <p:grpSpPr>
        <a:xfrm>
          <a:off x="0" y="0"/>
          <a:ext cx="0" cy="0"/>
          <a:chOff x="0" y="0"/>
          <a:chExt cx="0" cy="0"/>
        </a:xfrm>
      </p:grpSpPr>
      <p:cxnSp>
        <p:nvCxnSpPr>
          <p:cNvPr id="10" name="Straight Connector 9"/>
          <p:cNvCxnSpPr/>
          <p:nvPr userDrawn="1"/>
        </p:nvCxnSpPr>
        <p:spPr>
          <a:xfrm rot="5400000">
            <a:off x="1638300" y="3771900"/>
            <a:ext cx="5867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10800000">
            <a:off x="106363" y="3657600"/>
            <a:ext cx="8915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userDrawn="1"/>
        </p:nvSpPr>
        <p:spPr bwMode="auto">
          <a:xfrm>
            <a:off x="73025" y="3619500"/>
            <a:ext cx="4498975" cy="584775"/>
          </a:xfrm>
          <a:prstGeom prst="rect">
            <a:avLst/>
          </a:prstGeom>
          <a:noFill/>
          <a:ln w="9525">
            <a:noFill/>
            <a:miter lim="800000"/>
            <a:headEnd/>
            <a:tailEnd/>
          </a:ln>
        </p:spPr>
        <p:txBody>
          <a:bodyPr>
            <a:spAutoFit/>
          </a:bodyPr>
          <a:lstStyle/>
          <a:p>
            <a:r>
              <a:rPr lang="en-US" sz="1600" u="sng" dirty="0">
                <a:solidFill>
                  <a:prstClr val="black"/>
                </a:solidFill>
              </a:rPr>
              <a:t>Constraints:</a:t>
            </a:r>
            <a:endParaRPr lang="en-US" sz="1600" dirty="0">
              <a:solidFill>
                <a:prstClr val="black"/>
              </a:solidFill>
            </a:endParaRPr>
          </a:p>
          <a:p>
            <a:pPr marL="342900" indent="-342900">
              <a:buFont typeface="+mj-lt"/>
              <a:buAutoNum type="arabicPeriod"/>
            </a:pPr>
            <a:endParaRPr lang="en-US" sz="1600" dirty="0">
              <a:solidFill>
                <a:prstClr val="black"/>
              </a:solidFill>
            </a:endParaRPr>
          </a:p>
        </p:txBody>
      </p:sp>
      <p:sp>
        <p:nvSpPr>
          <p:cNvPr id="15" name="TextBox 11"/>
          <p:cNvSpPr txBox="1">
            <a:spLocks noChangeArrowheads="1"/>
          </p:cNvSpPr>
          <p:nvPr userDrawn="1"/>
        </p:nvSpPr>
        <p:spPr bwMode="auto">
          <a:xfrm>
            <a:off x="4635500" y="906720"/>
            <a:ext cx="4508500" cy="338554"/>
          </a:xfrm>
          <a:prstGeom prst="rect">
            <a:avLst/>
          </a:prstGeom>
          <a:noFill/>
          <a:ln w="9525">
            <a:noFill/>
            <a:miter lim="800000"/>
            <a:headEnd/>
            <a:tailEnd/>
          </a:ln>
        </p:spPr>
        <p:txBody>
          <a:bodyPr>
            <a:spAutoFit/>
          </a:bodyPr>
          <a:lstStyle/>
          <a:p>
            <a:r>
              <a:rPr lang="en-US" sz="1600" u="sng" dirty="0">
                <a:solidFill>
                  <a:prstClr val="black"/>
                </a:solidFill>
              </a:rPr>
              <a:t>Assumptions:</a:t>
            </a:r>
          </a:p>
        </p:txBody>
      </p:sp>
      <p:sp>
        <p:nvSpPr>
          <p:cNvPr id="17" name="TextBox 16"/>
          <p:cNvSpPr txBox="1">
            <a:spLocks noChangeArrowheads="1"/>
          </p:cNvSpPr>
          <p:nvPr userDrawn="1"/>
        </p:nvSpPr>
        <p:spPr bwMode="auto">
          <a:xfrm>
            <a:off x="4572000" y="3657600"/>
            <a:ext cx="4498975" cy="584775"/>
          </a:xfrm>
          <a:prstGeom prst="rect">
            <a:avLst/>
          </a:prstGeom>
          <a:noFill/>
          <a:ln w="9525">
            <a:noFill/>
            <a:miter lim="800000"/>
            <a:headEnd/>
            <a:tailEnd/>
          </a:ln>
        </p:spPr>
        <p:txBody>
          <a:bodyPr>
            <a:spAutoFit/>
          </a:bodyPr>
          <a:lstStyle/>
          <a:p>
            <a:r>
              <a:rPr lang="en-US" sz="1600" u="sng" dirty="0">
                <a:solidFill>
                  <a:prstClr val="black"/>
                </a:solidFill>
              </a:rPr>
              <a:t>Risk:</a:t>
            </a:r>
            <a:endParaRPr lang="en-US" sz="1600" dirty="0">
              <a:solidFill>
                <a:prstClr val="black"/>
              </a:solidFill>
            </a:endParaRPr>
          </a:p>
          <a:p>
            <a:pPr marL="342900" indent="-342900">
              <a:buFont typeface="+mj-lt"/>
              <a:buAutoNum type="arabicPeriod"/>
            </a:pPr>
            <a:endParaRPr lang="en-US" sz="1600" dirty="0">
              <a:solidFill>
                <a:prstClr val="black"/>
              </a:solidFill>
            </a:endParaRPr>
          </a:p>
        </p:txBody>
      </p:sp>
      <p:sp>
        <p:nvSpPr>
          <p:cNvPr id="20" name="Rectangle 2"/>
          <p:cNvSpPr>
            <a:spLocks noGrp="1" noChangeArrowheads="1"/>
          </p:cNvSpPr>
          <p:nvPr>
            <p:ph type="title" hasCustomPrompt="1"/>
          </p:nvPr>
        </p:nvSpPr>
        <p:spPr bwMode="auto">
          <a:xfrm>
            <a:off x="457200" y="76199"/>
            <a:ext cx="8229600" cy="914401"/>
          </a:xfrm>
          <a:prstGeom prst="rect">
            <a:avLst/>
          </a:prstGeom>
          <a:noFill/>
          <a:ln w="9525">
            <a:noFill/>
            <a:miter lim="800000"/>
            <a:headEnd/>
            <a:tailEnd/>
          </a:ln>
        </p:spPr>
        <p:txBody>
          <a:bodyPr/>
          <a:lstStyle>
            <a:lvl1pPr>
              <a:defRPr sz="3600" b="1"/>
            </a:lvl1pPr>
          </a:lstStyle>
          <a:p>
            <a:pPr lvl="0"/>
            <a:r>
              <a:rPr lang="en-US" dirty="0" smtClean="0"/>
              <a:t>Mission Analysis</a:t>
            </a:r>
          </a:p>
        </p:txBody>
      </p:sp>
      <p:sp>
        <p:nvSpPr>
          <p:cNvPr id="16" name="Slide Number Placeholder 3"/>
          <p:cNvSpPr txBox="1">
            <a:spLocks noGrp="1"/>
          </p:cNvSpPr>
          <p:nvPr userDrawn="1"/>
        </p:nvSpPr>
        <p:spPr>
          <a:xfrm>
            <a:off x="6934200" y="6492875"/>
            <a:ext cx="2133600" cy="365125"/>
          </a:xfrm>
          <a:prstGeom prst="rect">
            <a:avLst/>
          </a:prstGeom>
          <a:noFill/>
        </p:spPr>
        <p:txBody>
          <a:bodyPr anchor="ctr"/>
          <a:lstStyle/>
          <a:p>
            <a:pPr algn="r">
              <a:defRPr/>
            </a:pPr>
            <a:fld id="{CF1E05BC-A0FF-4D3B-B03A-54494BCF4574}" type="slidenum">
              <a:rPr lang="en-US" sz="1200">
                <a:solidFill>
                  <a:prstClr val="black">
                    <a:tint val="75000"/>
                  </a:prstClr>
                </a:solidFill>
              </a:rPr>
              <a:pPr algn="r">
                <a:defRPr/>
              </a:pPr>
              <a:t>‹#›</a:t>
            </a:fld>
            <a:endParaRPr lang="en-US" sz="1200" dirty="0">
              <a:solidFill>
                <a:prstClr val="black">
                  <a:tint val="75000"/>
                </a:prstClr>
              </a:solidFill>
            </a:endParaRPr>
          </a:p>
        </p:txBody>
      </p:sp>
      <p:sp>
        <p:nvSpPr>
          <p:cNvPr id="23" name="TextBox 11"/>
          <p:cNvSpPr txBox="1">
            <a:spLocks noChangeArrowheads="1"/>
          </p:cNvSpPr>
          <p:nvPr userDrawn="1"/>
        </p:nvSpPr>
        <p:spPr bwMode="auto">
          <a:xfrm>
            <a:off x="0" y="762000"/>
            <a:ext cx="4508500" cy="338554"/>
          </a:xfrm>
          <a:prstGeom prst="rect">
            <a:avLst/>
          </a:prstGeom>
          <a:noFill/>
          <a:ln w="9525">
            <a:noFill/>
            <a:miter lim="800000"/>
            <a:headEnd/>
            <a:tailEnd/>
          </a:ln>
        </p:spPr>
        <p:txBody>
          <a:bodyPr>
            <a:spAutoFit/>
          </a:bodyPr>
          <a:lstStyle/>
          <a:p>
            <a:r>
              <a:rPr lang="en-US" sz="1600" u="sng" dirty="0">
                <a:solidFill>
                  <a:prstClr val="black"/>
                </a:solidFill>
              </a:rPr>
              <a:t>Facts:</a:t>
            </a:r>
          </a:p>
        </p:txBody>
      </p:sp>
      <p:sp>
        <p:nvSpPr>
          <p:cNvPr id="25" name="Text Placeholder 24"/>
          <p:cNvSpPr>
            <a:spLocks noGrp="1"/>
          </p:cNvSpPr>
          <p:nvPr>
            <p:ph type="body" sz="quarter" idx="10" hasCustomPrompt="1"/>
          </p:nvPr>
        </p:nvSpPr>
        <p:spPr>
          <a:xfrm>
            <a:off x="152400" y="1219200"/>
            <a:ext cx="4267200" cy="914400"/>
          </a:xfrm>
        </p:spPr>
        <p:txBody>
          <a:bodyPr/>
          <a:lstStyle>
            <a:lvl1pPr marL="174625" indent="-174625">
              <a:buFont typeface="+mj-lt"/>
              <a:buAutoNum type="arabicPeriod"/>
              <a:defRPr sz="1600" baseline="0"/>
            </a:lvl1pPr>
            <a:lvl2pPr>
              <a:defRPr sz="2000"/>
            </a:lvl2pPr>
            <a:lvl3pPr>
              <a:defRPr sz="1800"/>
            </a:lvl3pPr>
            <a:lvl4pPr>
              <a:defRPr sz="1600"/>
            </a:lvl4pPr>
            <a:lvl5pPr>
              <a:defRPr sz="1600"/>
            </a:lvl5pPr>
          </a:lstStyle>
          <a:p>
            <a:pPr lvl="0"/>
            <a:r>
              <a:rPr lang="en-US" dirty="0" smtClean="0"/>
              <a:t> ISB Rehearsals: 26JUN 0830-1230, 19JUL 1300-1630</a:t>
            </a:r>
          </a:p>
          <a:p>
            <a:pPr lvl="0"/>
            <a:r>
              <a:rPr lang="en-US" dirty="0" smtClean="0"/>
              <a:t> Reverse RSOI Rehearsal: 01JUL 1300-1600, 26JUL 1300-1600</a:t>
            </a:r>
          </a:p>
          <a:p>
            <a:pPr lvl="0"/>
            <a:r>
              <a:rPr lang="en-US" dirty="0" smtClean="0"/>
              <a:t> GRF Engagement Plans Rehearsal: 15 JUL 1300-1500, </a:t>
            </a:r>
          </a:p>
          <a:p>
            <a:pPr lvl="0"/>
            <a:endParaRPr lang="en-US" dirty="0" smtClean="0"/>
          </a:p>
        </p:txBody>
      </p:sp>
      <p:sp>
        <p:nvSpPr>
          <p:cNvPr id="26" name="Text Placeholder 24"/>
          <p:cNvSpPr>
            <a:spLocks noGrp="1"/>
          </p:cNvSpPr>
          <p:nvPr>
            <p:ph type="body" sz="quarter" idx="11"/>
          </p:nvPr>
        </p:nvSpPr>
        <p:spPr>
          <a:xfrm>
            <a:off x="4572000" y="1219200"/>
            <a:ext cx="4267200" cy="914400"/>
          </a:xfrm>
        </p:spPr>
        <p:txBody>
          <a:bodyPr/>
          <a:lstStyle>
            <a:lvl1pPr marL="174625" indent="-174625">
              <a:buFont typeface="+mj-lt"/>
              <a:buAutoNum type="arabicPeriod"/>
              <a:defRPr sz="1600"/>
            </a:lvl1pPr>
            <a:lvl2pPr>
              <a:defRPr sz="2000"/>
            </a:lvl2pPr>
            <a:lvl3pPr>
              <a:defRPr sz="1800"/>
            </a:lvl3pPr>
            <a:lvl4pPr>
              <a:defRPr sz="1600"/>
            </a:lvl4pPr>
            <a:lvl5pPr>
              <a:defRPr sz="1600"/>
            </a:lvl5pPr>
          </a:lstStyle>
          <a:p>
            <a:pPr lvl="0"/>
            <a:r>
              <a:rPr lang="en-US" dirty="0" smtClean="0"/>
              <a:t>Click to edit Master text styles</a:t>
            </a:r>
          </a:p>
        </p:txBody>
      </p:sp>
      <p:sp>
        <p:nvSpPr>
          <p:cNvPr id="27" name="Text Placeholder 24"/>
          <p:cNvSpPr>
            <a:spLocks noGrp="1"/>
          </p:cNvSpPr>
          <p:nvPr>
            <p:ph type="body" sz="quarter" idx="12"/>
          </p:nvPr>
        </p:nvSpPr>
        <p:spPr>
          <a:xfrm>
            <a:off x="4572000" y="3886200"/>
            <a:ext cx="4267200" cy="914400"/>
          </a:xfrm>
        </p:spPr>
        <p:txBody>
          <a:bodyPr/>
          <a:lstStyle>
            <a:lvl1pPr marL="174625" indent="-174625">
              <a:buFont typeface="+mj-lt"/>
              <a:buAutoNum type="arabicPeriod"/>
              <a:defRPr sz="1600"/>
            </a:lvl1pPr>
            <a:lvl2pPr>
              <a:defRPr sz="2000"/>
            </a:lvl2pPr>
            <a:lvl3pPr>
              <a:defRPr sz="1800"/>
            </a:lvl3pPr>
            <a:lvl4pPr>
              <a:defRPr sz="1600"/>
            </a:lvl4pPr>
            <a:lvl5pPr>
              <a:defRPr sz="1600"/>
            </a:lvl5pPr>
          </a:lstStyle>
          <a:p>
            <a:pPr lvl="0"/>
            <a:r>
              <a:rPr lang="en-US" dirty="0" smtClean="0"/>
              <a:t>Click to edit Master text styles</a:t>
            </a:r>
          </a:p>
        </p:txBody>
      </p:sp>
      <p:sp>
        <p:nvSpPr>
          <p:cNvPr id="28" name="Text Placeholder 24"/>
          <p:cNvSpPr>
            <a:spLocks noGrp="1"/>
          </p:cNvSpPr>
          <p:nvPr>
            <p:ph type="body" sz="quarter" idx="13"/>
          </p:nvPr>
        </p:nvSpPr>
        <p:spPr>
          <a:xfrm>
            <a:off x="0" y="3886200"/>
            <a:ext cx="4267200" cy="914400"/>
          </a:xfrm>
        </p:spPr>
        <p:txBody>
          <a:bodyPr/>
          <a:lstStyle>
            <a:lvl1pPr marL="174625" indent="-174625">
              <a:buFont typeface="+mj-lt"/>
              <a:buAutoNum type="arabicPeriod"/>
              <a:defRPr sz="1600"/>
            </a:lvl1pPr>
            <a:lvl2pPr>
              <a:defRPr sz="2000"/>
            </a:lvl2pPr>
            <a:lvl3pPr>
              <a:defRPr sz="1800"/>
            </a:lvl3pPr>
            <a:lvl4pPr>
              <a:defRPr sz="1600"/>
            </a:lvl4pPr>
            <a:lvl5pPr>
              <a:defRPr sz="1600"/>
            </a:lvl5pPr>
          </a:lstStyle>
          <a:p>
            <a:pPr lvl="0"/>
            <a:r>
              <a:rPr lang="en-US" dirty="0"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Facts and Assumptions Quad">
    <p:spTree>
      <p:nvGrpSpPr>
        <p:cNvPr id="1" name=""/>
        <p:cNvGrpSpPr/>
        <p:nvPr/>
      </p:nvGrpSpPr>
      <p:grpSpPr>
        <a:xfrm>
          <a:off x="0" y="0"/>
          <a:ext cx="0" cy="0"/>
          <a:chOff x="0" y="0"/>
          <a:chExt cx="0" cy="0"/>
        </a:xfrm>
      </p:grpSpPr>
      <p:cxnSp>
        <p:nvCxnSpPr>
          <p:cNvPr id="10" name="Straight Connector 9"/>
          <p:cNvCxnSpPr/>
          <p:nvPr userDrawn="1"/>
        </p:nvCxnSpPr>
        <p:spPr>
          <a:xfrm rot="5400000">
            <a:off x="1638300" y="3771900"/>
            <a:ext cx="5867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10800000">
            <a:off x="106363" y="3657600"/>
            <a:ext cx="8915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a:spLocks noChangeArrowheads="1"/>
          </p:cNvSpPr>
          <p:nvPr userDrawn="1"/>
        </p:nvSpPr>
        <p:spPr bwMode="auto">
          <a:xfrm>
            <a:off x="73025" y="3619500"/>
            <a:ext cx="4498975" cy="584775"/>
          </a:xfrm>
          <a:prstGeom prst="rect">
            <a:avLst/>
          </a:prstGeom>
          <a:noFill/>
          <a:ln w="9525">
            <a:noFill/>
            <a:miter lim="800000"/>
            <a:headEnd/>
            <a:tailEnd/>
          </a:ln>
        </p:spPr>
        <p:txBody>
          <a:bodyPr>
            <a:spAutoFit/>
          </a:bodyPr>
          <a:lstStyle/>
          <a:p>
            <a:r>
              <a:rPr lang="en-US" sz="1600" u="sng" dirty="0">
                <a:solidFill>
                  <a:prstClr val="black"/>
                </a:solidFill>
              </a:rPr>
              <a:t>Constraints:</a:t>
            </a:r>
            <a:endParaRPr lang="en-US" sz="1600" dirty="0">
              <a:solidFill>
                <a:prstClr val="black"/>
              </a:solidFill>
            </a:endParaRPr>
          </a:p>
          <a:p>
            <a:pPr marL="342900" indent="-342900">
              <a:buFont typeface="+mj-lt"/>
              <a:buAutoNum type="arabicPeriod"/>
            </a:pPr>
            <a:endParaRPr lang="en-US" sz="1600" dirty="0">
              <a:solidFill>
                <a:prstClr val="black"/>
              </a:solidFill>
            </a:endParaRPr>
          </a:p>
        </p:txBody>
      </p:sp>
      <p:sp>
        <p:nvSpPr>
          <p:cNvPr id="15" name="TextBox 11"/>
          <p:cNvSpPr txBox="1">
            <a:spLocks noChangeArrowheads="1"/>
          </p:cNvSpPr>
          <p:nvPr userDrawn="1"/>
        </p:nvSpPr>
        <p:spPr bwMode="auto">
          <a:xfrm>
            <a:off x="4635500" y="750425"/>
            <a:ext cx="4508500" cy="338554"/>
          </a:xfrm>
          <a:prstGeom prst="rect">
            <a:avLst/>
          </a:prstGeom>
          <a:noFill/>
          <a:ln w="9525">
            <a:noFill/>
            <a:miter lim="800000"/>
            <a:headEnd/>
            <a:tailEnd/>
          </a:ln>
        </p:spPr>
        <p:txBody>
          <a:bodyPr>
            <a:spAutoFit/>
          </a:bodyPr>
          <a:lstStyle/>
          <a:p>
            <a:r>
              <a:rPr lang="en-US" sz="1600" u="sng" dirty="0">
                <a:solidFill>
                  <a:prstClr val="black"/>
                </a:solidFill>
              </a:rPr>
              <a:t>Implied Tasks:</a:t>
            </a:r>
          </a:p>
        </p:txBody>
      </p:sp>
      <p:sp>
        <p:nvSpPr>
          <p:cNvPr id="17" name="TextBox 16"/>
          <p:cNvSpPr txBox="1">
            <a:spLocks noChangeArrowheads="1"/>
          </p:cNvSpPr>
          <p:nvPr userDrawn="1"/>
        </p:nvSpPr>
        <p:spPr bwMode="auto">
          <a:xfrm>
            <a:off x="4572000" y="3657600"/>
            <a:ext cx="4498975" cy="584775"/>
          </a:xfrm>
          <a:prstGeom prst="rect">
            <a:avLst/>
          </a:prstGeom>
          <a:noFill/>
          <a:ln w="9525">
            <a:noFill/>
            <a:miter lim="800000"/>
            <a:headEnd/>
            <a:tailEnd/>
          </a:ln>
        </p:spPr>
        <p:txBody>
          <a:bodyPr>
            <a:spAutoFit/>
          </a:bodyPr>
          <a:lstStyle/>
          <a:p>
            <a:r>
              <a:rPr lang="en-US" sz="1600" u="sng" dirty="0">
                <a:solidFill>
                  <a:prstClr val="black"/>
                </a:solidFill>
              </a:rPr>
              <a:t>Risk:</a:t>
            </a:r>
            <a:endParaRPr lang="en-US" sz="1600" dirty="0">
              <a:solidFill>
                <a:prstClr val="black"/>
              </a:solidFill>
            </a:endParaRPr>
          </a:p>
          <a:p>
            <a:pPr marL="342900" indent="-342900">
              <a:buFont typeface="+mj-lt"/>
              <a:buAutoNum type="arabicPeriod"/>
            </a:pPr>
            <a:endParaRPr lang="en-US" sz="1600" dirty="0">
              <a:solidFill>
                <a:prstClr val="black"/>
              </a:solidFill>
            </a:endParaRPr>
          </a:p>
        </p:txBody>
      </p:sp>
      <p:sp>
        <p:nvSpPr>
          <p:cNvPr id="20" name="Rectangle 2"/>
          <p:cNvSpPr>
            <a:spLocks noGrp="1" noChangeArrowheads="1"/>
          </p:cNvSpPr>
          <p:nvPr>
            <p:ph type="title" hasCustomPrompt="1"/>
          </p:nvPr>
        </p:nvSpPr>
        <p:spPr bwMode="auto">
          <a:xfrm>
            <a:off x="457200" y="76199"/>
            <a:ext cx="8229600" cy="914401"/>
          </a:xfrm>
          <a:prstGeom prst="rect">
            <a:avLst/>
          </a:prstGeom>
          <a:noFill/>
          <a:ln w="9525">
            <a:noFill/>
            <a:miter lim="800000"/>
            <a:headEnd/>
            <a:tailEnd/>
          </a:ln>
        </p:spPr>
        <p:txBody>
          <a:bodyPr/>
          <a:lstStyle>
            <a:lvl1pPr>
              <a:defRPr sz="3600" b="1" baseline="0"/>
            </a:lvl1pPr>
          </a:lstStyle>
          <a:p>
            <a:pPr lvl="0"/>
            <a:r>
              <a:rPr lang="en-US" dirty="0" smtClean="0"/>
              <a:t>Specified/Implied Tasks</a:t>
            </a:r>
          </a:p>
        </p:txBody>
      </p:sp>
      <p:sp>
        <p:nvSpPr>
          <p:cNvPr id="16" name="Slide Number Placeholder 3"/>
          <p:cNvSpPr txBox="1">
            <a:spLocks noGrp="1"/>
          </p:cNvSpPr>
          <p:nvPr userDrawn="1"/>
        </p:nvSpPr>
        <p:spPr>
          <a:xfrm>
            <a:off x="6934200" y="6492875"/>
            <a:ext cx="2133600" cy="365125"/>
          </a:xfrm>
          <a:prstGeom prst="rect">
            <a:avLst/>
          </a:prstGeom>
          <a:noFill/>
        </p:spPr>
        <p:txBody>
          <a:bodyPr anchor="ctr"/>
          <a:lstStyle/>
          <a:p>
            <a:pPr algn="r">
              <a:defRPr/>
            </a:pPr>
            <a:fld id="{CF1E05BC-A0FF-4D3B-B03A-54494BCF4574}" type="slidenum">
              <a:rPr lang="en-US" sz="1200">
                <a:solidFill>
                  <a:prstClr val="black">
                    <a:tint val="75000"/>
                  </a:prstClr>
                </a:solidFill>
              </a:rPr>
              <a:pPr algn="r">
                <a:defRPr/>
              </a:pPr>
              <a:t>‹#›</a:t>
            </a:fld>
            <a:endParaRPr lang="en-US" sz="1200" dirty="0">
              <a:solidFill>
                <a:prstClr val="black">
                  <a:tint val="75000"/>
                </a:prstClr>
              </a:solidFill>
            </a:endParaRPr>
          </a:p>
        </p:txBody>
      </p:sp>
      <p:sp>
        <p:nvSpPr>
          <p:cNvPr id="23" name="TextBox 11"/>
          <p:cNvSpPr txBox="1">
            <a:spLocks noChangeArrowheads="1"/>
          </p:cNvSpPr>
          <p:nvPr userDrawn="1"/>
        </p:nvSpPr>
        <p:spPr bwMode="auto">
          <a:xfrm>
            <a:off x="0" y="762000"/>
            <a:ext cx="4508500" cy="338554"/>
          </a:xfrm>
          <a:prstGeom prst="rect">
            <a:avLst/>
          </a:prstGeom>
          <a:noFill/>
          <a:ln w="9525">
            <a:noFill/>
            <a:miter lim="800000"/>
            <a:headEnd/>
            <a:tailEnd/>
          </a:ln>
        </p:spPr>
        <p:txBody>
          <a:bodyPr>
            <a:spAutoFit/>
          </a:bodyPr>
          <a:lstStyle/>
          <a:p>
            <a:r>
              <a:rPr lang="en-US" sz="1600" u="sng" dirty="0">
                <a:solidFill>
                  <a:prstClr val="black"/>
                </a:solidFill>
              </a:rPr>
              <a:t>Specified Tasks:</a:t>
            </a:r>
          </a:p>
        </p:txBody>
      </p:sp>
      <p:sp>
        <p:nvSpPr>
          <p:cNvPr id="25" name="Text Placeholder 24"/>
          <p:cNvSpPr>
            <a:spLocks noGrp="1"/>
          </p:cNvSpPr>
          <p:nvPr>
            <p:ph type="body" sz="quarter" idx="10"/>
          </p:nvPr>
        </p:nvSpPr>
        <p:spPr>
          <a:xfrm>
            <a:off x="152400" y="1219200"/>
            <a:ext cx="4267200" cy="914400"/>
          </a:xfrm>
        </p:spPr>
        <p:txBody>
          <a:bodyPr/>
          <a:lstStyle>
            <a:lvl1pPr marL="174625" indent="-174625">
              <a:buFont typeface="+mj-lt"/>
              <a:buAutoNum type="arabicPeriod"/>
              <a:defRPr sz="1600"/>
            </a:lvl1pPr>
            <a:lvl2pPr>
              <a:defRPr sz="2000"/>
            </a:lvl2pPr>
            <a:lvl3pPr>
              <a:defRPr sz="1800"/>
            </a:lvl3pPr>
            <a:lvl4pPr>
              <a:defRPr sz="1600"/>
            </a:lvl4pPr>
            <a:lvl5pPr>
              <a:defRPr sz="1600"/>
            </a:lvl5pPr>
          </a:lstStyle>
          <a:p>
            <a:pPr lvl="0"/>
            <a:r>
              <a:rPr lang="en-US" dirty="0" smtClean="0"/>
              <a:t>Click to edit Master text styles</a:t>
            </a:r>
          </a:p>
        </p:txBody>
      </p:sp>
      <p:sp>
        <p:nvSpPr>
          <p:cNvPr id="26" name="Text Placeholder 24"/>
          <p:cNvSpPr>
            <a:spLocks noGrp="1"/>
          </p:cNvSpPr>
          <p:nvPr>
            <p:ph type="body" sz="quarter" idx="11"/>
          </p:nvPr>
        </p:nvSpPr>
        <p:spPr>
          <a:xfrm>
            <a:off x="4572000" y="1219200"/>
            <a:ext cx="4267200" cy="914400"/>
          </a:xfrm>
        </p:spPr>
        <p:txBody>
          <a:bodyPr/>
          <a:lstStyle>
            <a:lvl1pPr marL="174625" indent="-174625">
              <a:buFont typeface="+mj-lt"/>
              <a:buAutoNum type="arabicPeriod"/>
              <a:defRPr sz="1600"/>
            </a:lvl1pPr>
            <a:lvl2pPr>
              <a:defRPr sz="2000"/>
            </a:lvl2pPr>
            <a:lvl3pPr>
              <a:defRPr sz="1800"/>
            </a:lvl3pPr>
            <a:lvl4pPr>
              <a:defRPr sz="1600"/>
            </a:lvl4pPr>
            <a:lvl5pPr>
              <a:defRPr sz="1600"/>
            </a:lvl5pPr>
          </a:lstStyle>
          <a:p>
            <a:pPr lvl="0"/>
            <a:r>
              <a:rPr lang="en-US" dirty="0" smtClean="0"/>
              <a:t>Click to edit Master text styles</a:t>
            </a:r>
          </a:p>
        </p:txBody>
      </p:sp>
      <p:sp>
        <p:nvSpPr>
          <p:cNvPr id="27" name="Text Placeholder 24"/>
          <p:cNvSpPr>
            <a:spLocks noGrp="1"/>
          </p:cNvSpPr>
          <p:nvPr>
            <p:ph type="body" sz="quarter" idx="12"/>
          </p:nvPr>
        </p:nvSpPr>
        <p:spPr>
          <a:xfrm>
            <a:off x="4572000" y="3886200"/>
            <a:ext cx="4267200" cy="914400"/>
          </a:xfrm>
        </p:spPr>
        <p:txBody>
          <a:bodyPr/>
          <a:lstStyle>
            <a:lvl1pPr marL="174625" indent="-174625">
              <a:buFont typeface="+mj-lt"/>
              <a:buAutoNum type="arabicPeriod"/>
              <a:defRPr sz="1600"/>
            </a:lvl1pPr>
            <a:lvl2pPr>
              <a:defRPr sz="2000"/>
            </a:lvl2pPr>
            <a:lvl3pPr>
              <a:defRPr sz="1800"/>
            </a:lvl3pPr>
            <a:lvl4pPr>
              <a:defRPr sz="1600"/>
            </a:lvl4pPr>
            <a:lvl5pPr>
              <a:defRPr sz="1600"/>
            </a:lvl5pPr>
          </a:lstStyle>
          <a:p>
            <a:pPr lvl="0"/>
            <a:r>
              <a:rPr lang="en-US" dirty="0" smtClean="0"/>
              <a:t>Click to edit Master text styles</a:t>
            </a:r>
          </a:p>
        </p:txBody>
      </p:sp>
      <p:sp>
        <p:nvSpPr>
          <p:cNvPr id="28" name="Text Placeholder 24"/>
          <p:cNvSpPr>
            <a:spLocks noGrp="1"/>
          </p:cNvSpPr>
          <p:nvPr>
            <p:ph type="body" sz="quarter" idx="13"/>
          </p:nvPr>
        </p:nvSpPr>
        <p:spPr>
          <a:xfrm>
            <a:off x="0" y="3886200"/>
            <a:ext cx="4267200" cy="914400"/>
          </a:xfrm>
        </p:spPr>
        <p:txBody>
          <a:bodyPr/>
          <a:lstStyle>
            <a:lvl1pPr marL="174625" indent="-174625">
              <a:buFont typeface="+mj-lt"/>
              <a:buAutoNum type="arabicPeriod"/>
              <a:defRPr sz="1600"/>
            </a:lvl1pPr>
            <a:lvl2pPr>
              <a:defRPr sz="2000"/>
            </a:lvl2pPr>
            <a:lvl3pPr>
              <a:defRPr sz="1800"/>
            </a:lvl3pPr>
            <a:lvl4pPr>
              <a:defRPr sz="1600"/>
            </a:lvl4pPr>
            <a:lvl5pPr>
              <a:defRPr sz="1600"/>
            </a:lvl5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Definitions">
    <p:spTree>
      <p:nvGrpSpPr>
        <p:cNvPr id="1" name=""/>
        <p:cNvGrpSpPr/>
        <p:nvPr/>
      </p:nvGrpSpPr>
      <p:grpSpPr>
        <a:xfrm>
          <a:off x="0" y="0"/>
          <a:ext cx="0" cy="0"/>
          <a:chOff x="0" y="0"/>
          <a:chExt cx="0" cy="0"/>
        </a:xfrm>
      </p:grpSpPr>
      <p:cxnSp>
        <p:nvCxnSpPr>
          <p:cNvPr id="10" name="Straight Connector 9"/>
          <p:cNvCxnSpPr/>
          <p:nvPr userDrawn="1"/>
        </p:nvCxnSpPr>
        <p:spPr>
          <a:xfrm rot="5400000">
            <a:off x="1868488" y="4000500"/>
            <a:ext cx="5408612" cy="158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rot="10800000">
            <a:off x="106363" y="3657600"/>
            <a:ext cx="8915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0"/>
          <p:cNvSpPr txBox="1">
            <a:spLocks noChangeArrowheads="1"/>
          </p:cNvSpPr>
          <p:nvPr userDrawn="1"/>
        </p:nvSpPr>
        <p:spPr bwMode="auto">
          <a:xfrm>
            <a:off x="125413" y="1235075"/>
            <a:ext cx="4419600" cy="2369880"/>
          </a:xfrm>
          <a:prstGeom prst="rect">
            <a:avLst/>
          </a:prstGeom>
          <a:noFill/>
          <a:ln w="9525">
            <a:noFill/>
            <a:miter lim="800000"/>
            <a:headEnd/>
            <a:tailEnd/>
          </a:ln>
        </p:spPr>
        <p:txBody>
          <a:bodyPr>
            <a:spAutoFit/>
          </a:bodyPr>
          <a:lstStyle/>
          <a:p>
            <a:r>
              <a:rPr lang="en-US" sz="1600" u="sng" dirty="0">
                <a:solidFill>
                  <a:prstClr val="black"/>
                </a:solidFill>
              </a:rPr>
              <a:t>Facts:</a:t>
            </a:r>
          </a:p>
          <a:p>
            <a:pPr>
              <a:buFont typeface="Arial" pitchFamily="34" charset="0"/>
              <a:buAutoNum type="arabicPeriod"/>
            </a:pPr>
            <a:r>
              <a:rPr lang="en-US" sz="1600" dirty="0">
                <a:solidFill>
                  <a:prstClr val="black"/>
                </a:solidFill>
              </a:rPr>
              <a:t> </a:t>
            </a:r>
            <a:r>
              <a:rPr lang="en-US" sz="1600" dirty="0">
                <a:solidFill>
                  <a:srgbClr val="000000"/>
                </a:solidFill>
                <a:ea typeface="Batang"/>
                <a:cs typeface="CenturySchoolbook"/>
              </a:rPr>
              <a:t>Facts are verifiable pieces of information or information presented that has objective reality. They form the foundation on which the solution to a problem is based. Regulations, policies, doctrinal publications, commander's guidance, plans and orders, personal experience, and the Internet are just a few sources of facts. (FM 5.0, paragraph 2-34)</a:t>
            </a:r>
            <a:endParaRPr lang="en-US" sz="1600" dirty="0">
              <a:solidFill>
                <a:prstClr val="black"/>
              </a:solidFill>
            </a:endParaRPr>
          </a:p>
        </p:txBody>
      </p:sp>
      <p:sp>
        <p:nvSpPr>
          <p:cNvPr id="13" name="TextBox 12"/>
          <p:cNvSpPr txBox="1">
            <a:spLocks noChangeArrowheads="1"/>
          </p:cNvSpPr>
          <p:nvPr userDrawn="1"/>
        </p:nvSpPr>
        <p:spPr bwMode="auto">
          <a:xfrm>
            <a:off x="73025" y="3619500"/>
            <a:ext cx="4498975" cy="2031325"/>
          </a:xfrm>
          <a:prstGeom prst="rect">
            <a:avLst/>
          </a:prstGeom>
          <a:noFill/>
          <a:ln w="9525">
            <a:noFill/>
            <a:miter lim="800000"/>
            <a:headEnd/>
            <a:tailEnd/>
          </a:ln>
        </p:spPr>
        <p:txBody>
          <a:bodyPr>
            <a:spAutoFit/>
          </a:bodyPr>
          <a:lstStyle/>
          <a:p>
            <a:r>
              <a:rPr lang="en-US" u="sng" dirty="0">
                <a:solidFill>
                  <a:prstClr val="black"/>
                </a:solidFill>
              </a:rPr>
              <a:t>Constraints:</a:t>
            </a:r>
          </a:p>
          <a:p>
            <a:pPr>
              <a:buFont typeface="Arial" pitchFamily="34" charset="0"/>
              <a:buAutoNum type="arabicPeriod"/>
            </a:pPr>
            <a:r>
              <a:rPr lang="en-US" dirty="0">
                <a:solidFill>
                  <a:prstClr val="black"/>
                </a:solidFill>
              </a:rPr>
              <a:t> </a:t>
            </a:r>
            <a:r>
              <a:rPr lang="en-US" dirty="0">
                <a:solidFill>
                  <a:srgbClr val="000000"/>
                </a:solidFill>
                <a:ea typeface="Batang"/>
                <a:cs typeface="CenturySchoolbook"/>
              </a:rPr>
              <a:t>A restriction placed on the command by a higher command. A constraint dictates an action or inaction, thus restricting the freedom of action a subordinate commander has for planning</a:t>
            </a:r>
            <a:endParaRPr lang="en-US" dirty="0">
              <a:solidFill>
                <a:prstClr val="black"/>
              </a:solidFill>
            </a:endParaRPr>
          </a:p>
          <a:p>
            <a:pPr marL="342900" indent="-342900">
              <a:buFont typeface="+mj-lt"/>
              <a:buAutoNum type="arabicPeriod"/>
            </a:pPr>
            <a:endParaRPr lang="en-US" dirty="0">
              <a:solidFill>
                <a:prstClr val="black"/>
              </a:solidFill>
            </a:endParaRPr>
          </a:p>
        </p:txBody>
      </p:sp>
      <p:sp>
        <p:nvSpPr>
          <p:cNvPr id="14" name="TextBox 19"/>
          <p:cNvSpPr txBox="1">
            <a:spLocks noChangeArrowheads="1"/>
          </p:cNvSpPr>
          <p:nvPr userDrawn="1"/>
        </p:nvSpPr>
        <p:spPr bwMode="auto">
          <a:xfrm>
            <a:off x="4572000" y="3619500"/>
            <a:ext cx="4449763" cy="369888"/>
          </a:xfrm>
          <a:prstGeom prst="rect">
            <a:avLst/>
          </a:prstGeom>
          <a:noFill/>
          <a:ln w="9525">
            <a:noFill/>
            <a:miter lim="800000"/>
            <a:headEnd/>
            <a:tailEnd/>
          </a:ln>
        </p:spPr>
        <p:txBody>
          <a:bodyPr>
            <a:spAutoFit/>
          </a:bodyPr>
          <a:lstStyle/>
          <a:p>
            <a:r>
              <a:rPr lang="en-US" u="sng">
                <a:solidFill>
                  <a:prstClr val="black"/>
                </a:solidFill>
              </a:rPr>
              <a:t>Risk:</a:t>
            </a:r>
          </a:p>
        </p:txBody>
      </p:sp>
      <p:sp>
        <p:nvSpPr>
          <p:cNvPr id="15" name="TextBox 11"/>
          <p:cNvSpPr txBox="1">
            <a:spLocks noChangeArrowheads="1"/>
          </p:cNvSpPr>
          <p:nvPr userDrawn="1"/>
        </p:nvSpPr>
        <p:spPr bwMode="auto">
          <a:xfrm>
            <a:off x="4635500" y="1235075"/>
            <a:ext cx="4508500" cy="1938992"/>
          </a:xfrm>
          <a:prstGeom prst="rect">
            <a:avLst/>
          </a:prstGeom>
          <a:noFill/>
          <a:ln w="9525">
            <a:noFill/>
            <a:miter lim="800000"/>
            <a:headEnd/>
            <a:tailEnd/>
          </a:ln>
        </p:spPr>
        <p:txBody>
          <a:bodyPr>
            <a:spAutoFit/>
          </a:bodyPr>
          <a:lstStyle/>
          <a:p>
            <a:r>
              <a:rPr lang="en-US" sz="1200" u="sng" dirty="0">
                <a:solidFill>
                  <a:prstClr val="black"/>
                </a:solidFill>
              </a:rPr>
              <a:t>Assumptions:</a:t>
            </a:r>
          </a:p>
          <a:p>
            <a:pPr>
              <a:buFont typeface="Arial" pitchFamily="34" charset="0"/>
              <a:buAutoNum type="arabicPeriod"/>
            </a:pPr>
            <a:r>
              <a:rPr lang="en-US" sz="1200" dirty="0">
                <a:solidFill>
                  <a:prstClr val="black"/>
                </a:solidFill>
              </a:rPr>
              <a:t> </a:t>
            </a:r>
            <a:r>
              <a:rPr lang="en-US" sz="1200" dirty="0">
                <a:solidFill>
                  <a:srgbClr val="000000"/>
                </a:solidFill>
                <a:ea typeface="Batang"/>
                <a:cs typeface="CenturySchoolbook"/>
              </a:rPr>
              <a:t> An assumption is information accepted as true in the absence of facts. This information is probably correct, but cannot be verified. Appropriate assumptions used in decision making have two characteristics:  1.  They are valid, that is, they are likely to be true. 2.  They are necessary, that is, they are essential to continuing the problem solving process.  If the process can continue without making a particular assumption, it is discarded. So long as an assumption is both valid and necessary, it is treated as a fact.</a:t>
            </a:r>
            <a:endParaRPr lang="en-US" sz="1200" dirty="0">
              <a:solidFill>
                <a:prstClr val="black"/>
              </a:solidFill>
            </a:endParaRPr>
          </a:p>
        </p:txBody>
      </p:sp>
      <p:sp>
        <p:nvSpPr>
          <p:cNvPr id="16" name="Slide Number Placeholder 3"/>
          <p:cNvSpPr txBox="1">
            <a:spLocks noGrp="1"/>
          </p:cNvSpPr>
          <p:nvPr userDrawn="1"/>
        </p:nvSpPr>
        <p:spPr>
          <a:xfrm>
            <a:off x="6553200" y="6356350"/>
            <a:ext cx="2133600" cy="365125"/>
          </a:xfrm>
          <a:prstGeom prst="rect">
            <a:avLst/>
          </a:prstGeom>
          <a:noFill/>
        </p:spPr>
        <p:txBody>
          <a:bodyPr anchor="ctr"/>
          <a:lstStyle/>
          <a:p>
            <a:pPr algn="r">
              <a:defRPr/>
            </a:pPr>
            <a:fld id="{CF1E05BC-A0FF-4D3B-B03A-54494BCF4574}" type="slidenum">
              <a:rPr lang="en-US" sz="1200">
                <a:solidFill>
                  <a:prstClr val="black">
                    <a:tint val="75000"/>
                  </a:prstClr>
                </a:solidFill>
              </a:rPr>
              <a:pPr algn="r">
                <a:defRPr/>
              </a:pPr>
              <a:t>‹#›</a:t>
            </a:fld>
            <a:endParaRPr lang="en-US" sz="1200" dirty="0">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www.google.com/imgres?imgurl=http://www.kbspersonalsecurity.com/kbspersonalsecurity.images.html/1017795304123_CANNONSA.jpg&amp;imgrefurl=http://www.kbspersonalsecurity.com/hotshot.htm&amp;usg=__1kQnLSGb8NXqAYcf4447UMS5waI=&amp;h=108&amp;w=181&amp;sz=6&amp;hl=en&amp;start=18&amp;zoom=1&amp;tbnid=UjWOieZnkKWrfM:&amp;tbnh=60&amp;tbnw=101&amp;ei=kFJeTq3wNdG2tgeu19QL&amp;prev=/search?q=artillery+crossed+cannons&amp;um=1&amp;hl=en&amp;sa=N&amp;tbm=isch&amp;um=1&amp;itbs=1" TargetMode="Externa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hyperlink" Target="http://www.google.com/imgres?imgurl=http://www.jrtc-polk.army.mil/Jrtc%20patch%20white1.gif&amp;imgrefurl=http://www.jrtc-polk.army.mil/JRTC-Polk_NEW/default.asp&amp;usg=__QYvk6xcl2kVyyk7RMLB-H4qKeww=&amp;h=448&amp;w=283&amp;sz=23&amp;hl=en&amp;start=1&amp;zoom=1&amp;tbnid=FvYf6oIy4uFozM:&amp;tbnh=127&amp;tbnw=80&amp;ei=FFNeTojND8qUtwfaw_GlCw&amp;prev=/search?q=JRTC+patch&amp;um=1&amp;hl=en&amp;sa=N&amp;tbm=isch&amp;um=1&amp;itbs=1"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google.com/imgres?imgurl=http://i173.photobucket.com/albums/w66/darthdilbert/Military/master_airborne_wings.png&amp;imgrefurl=http://returnoftheconservatives.blogspot.com/2009/08/happy-national-airborne-day.html&amp;usg=__-2ShqolukGf7AwfMyfi8kPhIsvI=&amp;h=403&amp;w=481&amp;sz=87&amp;hl=en&amp;start=3&amp;zoom=1&amp;tbnid=AmILehdpuACncM:&amp;tbnh=108&amp;tbnw=129&amp;ei=ZFNeToaCHcS1twexvsylCw&amp;prev=/search?q=master+parachutist+badge+jpg&amp;um=1&amp;hl=en&amp;sa=N&amp;tbm=isch&amp;um=1&amp;itbs=1"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grpSp>
        <p:nvGrpSpPr>
          <p:cNvPr id="2" name="Group 3"/>
          <p:cNvGrpSpPr/>
          <p:nvPr userDrawn="1"/>
        </p:nvGrpSpPr>
        <p:grpSpPr>
          <a:xfrm>
            <a:off x="94488" y="124691"/>
            <a:ext cx="767938" cy="561109"/>
            <a:chOff x="3352800" y="2514600"/>
            <a:chExt cx="2409188" cy="1736002"/>
          </a:xfrm>
        </p:grpSpPr>
        <p:pic>
          <p:nvPicPr>
            <p:cNvPr id="5" name="Picture 4" descr="http://t2.gstatic.com/images?q=tbn:ANd9GcTH3YSOBTc40lv_q9b0OBpcF-mRdp8wqcMKxJWowaPD760UNOTv0PMouw">
              <a:hlinkClick r:id="rId12"/>
            </p:cNvPr>
            <p:cNvPicPr>
              <a:picLocks noChangeAspect="1" noChangeArrowheads="1"/>
            </p:cNvPicPr>
            <p:nvPr/>
          </p:nvPicPr>
          <p:blipFill>
            <a:blip r:embed="rId13" cstate="print">
              <a:clrChange>
                <a:clrFrom>
                  <a:srgbClr val="FBFBF9"/>
                </a:clrFrom>
                <a:clrTo>
                  <a:srgbClr val="FBFBF9">
                    <a:alpha val="0"/>
                  </a:srgbClr>
                </a:clrTo>
              </a:clrChange>
            </a:blip>
            <a:srcRect/>
            <a:stretch>
              <a:fillRect/>
            </a:stretch>
          </p:blipFill>
          <p:spPr bwMode="auto">
            <a:xfrm>
              <a:off x="3352800" y="2819399"/>
              <a:ext cx="2409188" cy="1431203"/>
            </a:xfrm>
            <a:prstGeom prst="rect">
              <a:avLst/>
            </a:prstGeom>
            <a:noFill/>
          </p:spPr>
        </p:pic>
        <p:pic>
          <p:nvPicPr>
            <p:cNvPr id="6" name="Picture 5" descr="http://t3.gstatic.com/images?q=tbn:ANd9GcRusiEvndiUgoa9K62xeqF9PqUzaquO3g68tN1GvQZ1_-elYcbHuZSzEZ8">
              <a:hlinkClick r:id="rId14"/>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3581400" y="2514600"/>
              <a:ext cx="1981200" cy="1658681"/>
            </a:xfrm>
            <a:prstGeom prst="rect">
              <a:avLst/>
            </a:prstGeom>
            <a:noFill/>
          </p:spPr>
        </p:pic>
        <p:pic>
          <p:nvPicPr>
            <p:cNvPr id="7" name="Picture 6" descr="http://t1.gstatic.com/images?q=tbn:ANd9GcSmtWlAcfFV4sdo7wG31LowaLvR-WkC_vUtw5_NcRXM-AGXsfHKerTxyw">
              <a:hlinkClick r:id="rId16"/>
            </p:cNvPr>
            <p:cNvPicPr>
              <a:picLocks noChangeAspect="1" noChangeArrowheads="1"/>
            </p:cNvPicPr>
            <p:nvPr/>
          </p:nvPicPr>
          <p:blipFill>
            <a:blip r:embed="rId17" cstate="print">
              <a:clrChange>
                <a:clrFrom>
                  <a:srgbClr val="F9F9F9"/>
                </a:clrFrom>
                <a:clrTo>
                  <a:srgbClr val="F9F9F9">
                    <a:alpha val="0"/>
                  </a:srgbClr>
                </a:clrTo>
              </a:clrChange>
            </a:blip>
            <a:srcRect/>
            <a:stretch>
              <a:fillRect/>
            </a:stretch>
          </p:blipFill>
          <p:spPr bwMode="auto">
            <a:xfrm>
              <a:off x="4161504" y="3097164"/>
              <a:ext cx="838200" cy="1005840"/>
            </a:xfrm>
            <a:prstGeom prst="rect">
              <a:avLst/>
            </a:prstGeom>
            <a:noFill/>
          </p:spPr>
        </p:pic>
      </p:grpSp>
      <p:grpSp>
        <p:nvGrpSpPr>
          <p:cNvPr id="3" name="Group 7"/>
          <p:cNvGrpSpPr/>
          <p:nvPr userDrawn="1"/>
        </p:nvGrpSpPr>
        <p:grpSpPr>
          <a:xfrm>
            <a:off x="8229600" y="123740"/>
            <a:ext cx="767938" cy="561109"/>
            <a:chOff x="3352800" y="2514600"/>
            <a:chExt cx="2409188" cy="1736002"/>
          </a:xfrm>
        </p:grpSpPr>
        <p:pic>
          <p:nvPicPr>
            <p:cNvPr id="9" name="Picture 4" descr="http://t2.gstatic.com/images?q=tbn:ANd9GcTH3YSOBTc40lv_q9b0OBpcF-mRdp8wqcMKxJWowaPD760UNOTv0PMouw">
              <a:hlinkClick r:id="rId12"/>
            </p:cNvPr>
            <p:cNvPicPr>
              <a:picLocks noChangeAspect="1" noChangeArrowheads="1"/>
            </p:cNvPicPr>
            <p:nvPr/>
          </p:nvPicPr>
          <p:blipFill>
            <a:blip r:embed="rId13" cstate="print">
              <a:clrChange>
                <a:clrFrom>
                  <a:srgbClr val="FBFBF9"/>
                </a:clrFrom>
                <a:clrTo>
                  <a:srgbClr val="FBFBF9">
                    <a:alpha val="0"/>
                  </a:srgbClr>
                </a:clrTo>
              </a:clrChange>
            </a:blip>
            <a:srcRect/>
            <a:stretch>
              <a:fillRect/>
            </a:stretch>
          </p:blipFill>
          <p:spPr bwMode="auto">
            <a:xfrm>
              <a:off x="3352800" y="2819399"/>
              <a:ext cx="2409188" cy="1431203"/>
            </a:xfrm>
            <a:prstGeom prst="rect">
              <a:avLst/>
            </a:prstGeom>
            <a:noFill/>
          </p:spPr>
        </p:pic>
        <p:pic>
          <p:nvPicPr>
            <p:cNvPr id="10" name="Picture 8" descr="http://t3.gstatic.com/images?q=tbn:ANd9GcRusiEvndiUgoa9K62xeqF9PqUzaquO3g68tN1GvQZ1_-elYcbHuZSzEZ8">
              <a:hlinkClick r:id="rId14"/>
            </p:cNvPr>
            <p:cNvPicPr>
              <a:picLocks noChangeAspect="1" noChangeArrowheads="1"/>
            </p:cNvPicPr>
            <p:nvPr/>
          </p:nvPicPr>
          <p:blipFill>
            <a:blip r:embed="rId15" cstate="print">
              <a:clrChange>
                <a:clrFrom>
                  <a:srgbClr val="FFFFFF"/>
                </a:clrFrom>
                <a:clrTo>
                  <a:srgbClr val="FFFFFF">
                    <a:alpha val="0"/>
                  </a:srgbClr>
                </a:clrTo>
              </a:clrChange>
            </a:blip>
            <a:srcRect/>
            <a:stretch>
              <a:fillRect/>
            </a:stretch>
          </p:blipFill>
          <p:spPr bwMode="auto">
            <a:xfrm>
              <a:off x="3581400" y="2514600"/>
              <a:ext cx="1981200" cy="1658681"/>
            </a:xfrm>
            <a:prstGeom prst="rect">
              <a:avLst/>
            </a:prstGeom>
            <a:noFill/>
          </p:spPr>
        </p:pic>
        <p:pic>
          <p:nvPicPr>
            <p:cNvPr id="11" name="Picture 6" descr="http://t1.gstatic.com/images?q=tbn:ANd9GcSmtWlAcfFV4sdo7wG31LowaLvR-WkC_vUtw5_NcRXM-AGXsfHKerTxyw">
              <a:hlinkClick r:id="rId16"/>
            </p:cNvPr>
            <p:cNvPicPr>
              <a:picLocks noChangeAspect="1" noChangeArrowheads="1"/>
            </p:cNvPicPr>
            <p:nvPr/>
          </p:nvPicPr>
          <p:blipFill>
            <a:blip r:embed="rId17" cstate="print">
              <a:clrChange>
                <a:clrFrom>
                  <a:srgbClr val="F9F9F9"/>
                </a:clrFrom>
                <a:clrTo>
                  <a:srgbClr val="F9F9F9">
                    <a:alpha val="0"/>
                  </a:srgbClr>
                </a:clrTo>
              </a:clrChange>
            </a:blip>
            <a:srcRect/>
            <a:stretch>
              <a:fillRect/>
            </a:stretch>
          </p:blipFill>
          <p:spPr bwMode="auto">
            <a:xfrm>
              <a:off x="4161504" y="3097164"/>
              <a:ext cx="838200" cy="1005840"/>
            </a:xfrm>
            <a:prstGeom prst="rect">
              <a:avLst/>
            </a:prstGeom>
            <a:noFill/>
          </p:spPr>
        </p:pic>
      </p:grpSp>
      <p:grpSp>
        <p:nvGrpSpPr>
          <p:cNvPr id="4" name="Group 7"/>
          <p:cNvGrpSpPr>
            <a:grpSpLocks/>
          </p:cNvGrpSpPr>
          <p:nvPr userDrawn="1"/>
        </p:nvGrpSpPr>
        <p:grpSpPr bwMode="auto">
          <a:xfrm>
            <a:off x="0" y="0"/>
            <a:ext cx="9144000" cy="6858000"/>
            <a:chOff x="33" y="67"/>
            <a:chExt cx="5685" cy="4223"/>
          </a:xfrm>
        </p:grpSpPr>
        <p:sp>
          <p:nvSpPr>
            <p:cNvPr id="16" name="Rectangle 15"/>
            <p:cNvSpPr>
              <a:spLocks noChangeArrowheads="1"/>
            </p:cNvSpPr>
            <p:nvPr userDrawn="1"/>
          </p:nvSpPr>
          <p:spPr bwMode="auto">
            <a:xfrm>
              <a:off x="33" y="67"/>
              <a:ext cx="5685" cy="4223"/>
            </a:xfrm>
            <a:prstGeom prst="rect">
              <a:avLst/>
            </a:prstGeom>
            <a:noFill/>
            <a:ln w="47625" cmpd="thickThin">
              <a:solidFill>
                <a:srgbClr val="0033CC"/>
              </a:solidFill>
              <a:miter lim="800000"/>
              <a:headEnd/>
              <a:tailEnd/>
            </a:ln>
            <a:effectLst/>
          </p:spPr>
          <p:txBody>
            <a:bodyPr wrap="none" anchor="ctr"/>
            <a:lstStyle/>
            <a:p>
              <a:pPr>
                <a:defRPr/>
              </a:pPr>
              <a:endParaRPr lang="en-US">
                <a:solidFill>
                  <a:prstClr val="black"/>
                </a:solidFill>
                <a:latin typeface="Arial" pitchFamily="34" charset="0"/>
              </a:endParaRPr>
            </a:p>
          </p:txBody>
        </p:sp>
        <p:sp>
          <p:nvSpPr>
            <p:cNvPr id="17" name="Rectangle 16"/>
            <p:cNvSpPr>
              <a:spLocks noChangeArrowheads="1"/>
            </p:cNvSpPr>
            <p:nvPr userDrawn="1"/>
          </p:nvSpPr>
          <p:spPr bwMode="auto">
            <a:xfrm>
              <a:off x="66" y="106"/>
              <a:ext cx="5613" cy="4144"/>
            </a:xfrm>
            <a:prstGeom prst="rect">
              <a:avLst/>
            </a:prstGeom>
            <a:noFill/>
            <a:ln w="25400">
              <a:solidFill>
                <a:srgbClr val="CC0000"/>
              </a:solidFill>
              <a:miter lim="800000"/>
              <a:headEnd/>
              <a:tailEnd/>
            </a:ln>
            <a:effectLst/>
          </p:spPr>
          <p:txBody>
            <a:bodyPr wrap="none" anchor="ctr"/>
            <a:lstStyle/>
            <a:p>
              <a:pPr>
                <a:defRPr/>
              </a:pPr>
              <a:endParaRPr lang="en-US">
                <a:solidFill>
                  <a:prstClr val="black"/>
                </a:solidFill>
                <a:latin typeface="Arial" pitchFamily="34" charset="0"/>
              </a:endParaRPr>
            </a:p>
          </p:txBody>
        </p:sp>
      </p:grpSp>
      <p:sp>
        <p:nvSpPr>
          <p:cNvPr id="15" name="TextBox 14"/>
          <p:cNvSpPr txBox="1"/>
          <p:nvPr userDrawn="1"/>
        </p:nvSpPr>
        <p:spPr bwMode="auto">
          <a:xfrm>
            <a:off x="-6340" y="6489584"/>
            <a:ext cx="2749471" cy="307777"/>
          </a:xfrm>
          <a:prstGeom prst="rect">
            <a:avLst/>
          </a:prstGeom>
          <a:noFill/>
          <a:ln w="9525">
            <a:noFill/>
            <a:miter lim="800000"/>
            <a:headEnd/>
            <a:tailEnd/>
          </a:ln>
        </p:spPr>
        <p:txBody>
          <a:bodyPr wrap="none" rtlCol="0">
            <a:spAutoFit/>
          </a:bodyPr>
          <a:lstStyle/>
          <a:p>
            <a:pPr algn="ctr"/>
            <a:r>
              <a:rPr lang="en-US" sz="1400" b="1" i="1" dirty="0">
                <a:solidFill>
                  <a:prstClr val="black"/>
                </a:solidFill>
                <a:latin typeface="Arial" pitchFamily="34" charset="0"/>
                <a:cs typeface="Arial" pitchFamily="34" charset="0"/>
              </a:rPr>
              <a:t>Realistic, Rigorous, Relevant</a:t>
            </a:r>
          </a:p>
        </p:txBody>
      </p:sp>
      <p:sp>
        <p:nvSpPr>
          <p:cNvPr id="18" name="TextBox 17"/>
          <p:cNvSpPr txBox="1"/>
          <p:nvPr userDrawn="1"/>
        </p:nvSpPr>
        <p:spPr bwMode="auto">
          <a:xfrm>
            <a:off x="3088759" y="46070"/>
            <a:ext cx="2966483" cy="400110"/>
          </a:xfrm>
          <a:prstGeom prst="rect">
            <a:avLst/>
          </a:prstGeom>
          <a:noFill/>
          <a:ln w="9525">
            <a:noFill/>
            <a:miter lim="800000"/>
            <a:headEnd/>
            <a:tailEnd/>
          </a:ln>
        </p:spPr>
        <p:txBody>
          <a:bodyPr wrap="square" rtlCol="0">
            <a:spAutoFit/>
          </a:bodyPr>
          <a:lstStyle/>
          <a:p>
            <a:pPr algn="ctr"/>
            <a:r>
              <a:rPr lang="en-US" sz="2000" b="1" dirty="0">
                <a:solidFill>
                  <a:srgbClr val="00B050"/>
                </a:solidFill>
                <a:latin typeface="Arial" pitchFamily="34" charset="0"/>
                <a:cs typeface="Arial" pitchFamily="34" charset="0"/>
              </a:rPr>
              <a:t>UNCLASSIFIED</a:t>
            </a:r>
          </a:p>
        </p:txBody>
      </p:sp>
      <p:sp>
        <p:nvSpPr>
          <p:cNvPr id="19" name="TextBox 18"/>
          <p:cNvSpPr txBox="1"/>
          <p:nvPr userDrawn="1"/>
        </p:nvSpPr>
        <p:spPr bwMode="auto">
          <a:xfrm>
            <a:off x="3088759" y="6397260"/>
            <a:ext cx="2966483" cy="400110"/>
          </a:xfrm>
          <a:prstGeom prst="rect">
            <a:avLst/>
          </a:prstGeom>
          <a:noFill/>
          <a:ln w="9525">
            <a:noFill/>
            <a:miter lim="800000"/>
            <a:headEnd/>
            <a:tailEnd/>
          </a:ln>
        </p:spPr>
        <p:txBody>
          <a:bodyPr wrap="square" rtlCol="0">
            <a:spAutoFit/>
          </a:bodyPr>
          <a:lstStyle/>
          <a:p>
            <a:pPr algn="ctr"/>
            <a:r>
              <a:rPr lang="en-US" sz="2000" b="1" dirty="0">
                <a:solidFill>
                  <a:srgbClr val="00B050"/>
                </a:solidFill>
                <a:latin typeface="Arial" pitchFamily="34" charset="0"/>
                <a:cs typeface="Arial" pitchFamily="34" charset="0"/>
              </a:rPr>
              <a:t>UNCLASSIFIED</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rtl="0" eaLnBrk="0" fontAlgn="base" hangingPunct="0">
        <a:spcBef>
          <a:spcPct val="0"/>
        </a:spcBef>
        <a:spcAft>
          <a:spcPct val="0"/>
        </a:spcAft>
        <a:defRPr sz="4000" b="1"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438400"/>
            <a:ext cx="8229600" cy="1143000"/>
          </a:xfrm>
        </p:spPr>
        <p:txBody>
          <a:bodyPr/>
          <a:lstStyle/>
          <a:p>
            <a:r>
              <a:rPr lang="en-US" sz="3600" dirty="0" smtClean="0"/>
              <a:t>Counter Fire</a:t>
            </a:r>
            <a:br>
              <a:rPr lang="en-US" sz="3600" dirty="0" smtClean="0"/>
            </a:br>
            <a:r>
              <a:rPr lang="en-US" sz="3600" dirty="0" smtClean="0"/>
              <a:t>Planning and Execution</a:t>
            </a:r>
            <a:endParaRPr lang="en-US" sz="3600" dirty="0"/>
          </a:p>
        </p:txBody>
      </p:sp>
      <p:sp>
        <p:nvSpPr>
          <p:cNvPr id="9" name="Text Placeholder 8"/>
          <p:cNvSpPr>
            <a:spLocks noGrp="1"/>
          </p:cNvSpPr>
          <p:nvPr>
            <p:ph type="body" sz="quarter" idx="10"/>
          </p:nvPr>
        </p:nvSpPr>
        <p:spPr>
          <a:xfrm>
            <a:off x="3086100" y="4800600"/>
            <a:ext cx="2971800" cy="914400"/>
          </a:xfrm>
        </p:spPr>
        <p:txBody>
          <a:bodyPr/>
          <a:lstStyle/>
          <a:p>
            <a:r>
              <a:rPr lang="en-US" dirty="0" smtClean="0"/>
              <a:t>23 July 2013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Does the RCS and VEL sent by the radar coincide to the RCS and VEL</a:t>
            </a:r>
          </a:p>
          <a:p>
            <a:pPr>
              <a:buNone/>
            </a:pPr>
            <a:r>
              <a:rPr lang="en-US" sz="1800" dirty="0" smtClean="0"/>
              <a:t>	breakdown chart?</a:t>
            </a:r>
          </a:p>
          <a:p>
            <a:r>
              <a:rPr lang="en-US" sz="1800" dirty="0" smtClean="0"/>
              <a:t>Do the Point of Origin (POO) and Point of Impact (POI) grids make sense?</a:t>
            </a:r>
          </a:p>
          <a:p>
            <a:r>
              <a:rPr lang="en-US" sz="1800" dirty="0" smtClean="0"/>
              <a:t> Can the IDF attack be confirmed or denied?</a:t>
            </a:r>
          </a:p>
          <a:p>
            <a:r>
              <a:rPr lang="en-US" sz="1800" dirty="0" smtClean="0"/>
              <a:t> Friendly forces</a:t>
            </a:r>
          </a:p>
          <a:p>
            <a:r>
              <a:rPr lang="en-US" sz="1800" dirty="0" smtClean="0"/>
              <a:t> Another system</a:t>
            </a:r>
          </a:p>
          <a:p>
            <a:r>
              <a:rPr lang="en-US" sz="1800" dirty="0" smtClean="0"/>
              <a:t> Security forces</a:t>
            </a:r>
          </a:p>
          <a:p>
            <a:r>
              <a:rPr lang="en-US" sz="1800" dirty="0" smtClean="0"/>
              <a:t> Local citizens</a:t>
            </a:r>
          </a:p>
          <a:p>
            <a:r>
              <a:rPr lang="en-US" sz="1800" dirty="0" smtClean="0"/>
              <a:t> Media</a:t>
            </a:r>
          </a:p>
          <a:p>
            <a:r>
              <a:rPr lang="en-US" sz="1800" dirty="0" smtClean="0"/>
              <a:t> INTs</a:t>
            </a:r>
          </a:p>
          <a:p>
            <a:r>
              <a:rPr lang="en-US" sz="1800" dirty="0" smtClean="0"/>
              <a:t> Is the acquisition affecting friendly forces, civilian populace or infrastructure?</a:t>
            </a:r>
          </a:p>
          <a:p>
            <a:r>
              <a:rPr lang="en-US" sz="1800" dirty="0" smtClean="0"/>
              <a:t> What is our target decay time?</a:t>
            </a:r>
          </a:p>
          <a:p>
            <a:r>
              <a:rPr lang="en-US" sz="1800" dirty="0" smtClean="0"/>
              <a:t> Mortars</a:t>
            </a:r>
          </a:p>
          <a:p>
            <a:r>
              <a:rPr lang="en-US" sz="1800" dirty="0" smtClean="0"/>
              <a:t> Rockets</a:t>
            </a:r>
            <a:endParaRPr lang="en-US" sz="1800" dirty="0"/>
          </a:p>
        </p:txBody>
      </p:sp>
      <p:sp>
        <p:nvSpPr>
          <p:cNvPr id="3" name="Title 2"/>
          <p:cNvSpPr>
            <a:spLocks noGrp="1"/>
          </p:cNvSpPr>
          <p:nvPr>
            <p:ph type="title"/>
          </p:nvPr>
        </p:nvSpPr>
        <p:spPr/>
        <p:txBody>
          <a:bodyPr/>
          <a:lstStyle/>
          <a:p>
            <a:r>
              <a:rPr lang="en-US" dirty="0" smtClean="0"/>
              <a:t>Radar Considerations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63040"/>
            <a:ext cx="8229600" cy="4480560"/>
          </a:xfrm>
        </p:spPr>
        <p:txBody>
          <a:bodyPr/>
          <a:lstStyle/>
          <a:p>
            <a:r>
              <a:rPr lang="en-US" sz="2400" dirty="0" smtClean="0"/>
              <a:t> How do we confirm acquisitions?</a:t>
            </a:r>
          </a:p>
          <a:p>
            <a:r>
              <a:rPr lang="en-US" sz="2400" dirty="0" smtClean="0"/>
              <a:t> </a:t>
            </a:r>
            <a:r>
              <a:rPr lang="en-US" sz="2400" b="1" dirty="0" smtClean="0"/>
              <a:t>Who owns the CFBD?</a:t>
            </a:r>
          </a:p>
          <a:p>
            <a:r>
              <a:rPr lang="en-US" sz="2400" dirty="0" smtClean="0"/>
              <a:t> Who determines which asset to use?</a:t>
            </a:r>
          </a:p>
          <a:p>
            <a:r>
              <a:rPr lang="en-US" sz="2400" dirty="0" smtClean="0"/>
              <a:t> How do we clear ground and air?</a:t>
            </a:r>
          </a:p>
          <a:p>
            <a:r>
              <a:rPr lang="en-US" sz="2400" dirty="0" smtClean="0"/>
              <a:t> How do we account for HNSF?</a:t>
            </a:r>
          </a:p>
          <a:p>
            <a:r>
              <a:rPr lang="en-US" sz="2400" b="1" dirty="0" smtClean="0"/>
              <a:t> How is IDF analysis shared?</a:t>
            </a:r>
          </a:p>
          <a:p>
            <a:r>
              <a:rPr lang="en-US" sz="2400" dirty="0" smtClean="0"/>
              <a:t> Which acquisition do we CF?</a:t>
            </a:r>
          </a:p>
          <a:p>
            <a:r>
              <a:rPr lang="en-US" sz="2400" dirty="0" smtClean="0"/>
              <a:t> When does our CF time start?</a:t>
            </a:r>
          </a:p>
          <a:p>
            <a:r>
              <a:rPr lang="en-US" sz="2400" dirty="0" smtClean="0"/>
              <a:t> </a:t>
            </a:r>
            <a:r>
              <a:rPr lang="en-US" sz="2400" b="1" dirty="0" smtClean="0"/>
              <a:t>Where does CF rank in priority of fires?</a:t>
            </a:r>
          </a:p>
          <a:p>
            <a:r>
              <a:rPr lang="en-US" sz="2400" dirty="0" smtClean="0"/>
              <a:t> Who controls the radar AOS?</a:t>
            </a:r>
          </a:p>
        </p:txBody>
      </p:sp>
      <p:sp>
        <p:nvSpPr>
          <p:cNvPr id="3" name="Title 2"/>
          <p:cNvSpPr>
            <a:spLocks noGrp="1"/>
          </p:cNvSpPr>
          <p:nvPr>
            <p:ph type="title"/>
          </p:nvPr>
        </p:nvSpPr>
        <p:spPr/>
        <p:txBody>
          <a:bodyPr/>
          <a:lstStyle/>
          <a:p>
            <a:r>
              <a:rPr lang="en-US" dirty="0" smtClean="0"/>
              <a:t>Considerations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67000"/>
            <a:ext cx="8229600" cy="1143001"/>
          </a:xfrm>
        </p:spPr>
        <p:txBody>
          <a:bodyPr/>
          <a:lstStyle/>
          <a:p>
            <a:r>
              <a:rPr lang="en-US" dirty="0" smtClean="0"/>
              <a:t>Counter Fire Execution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Receive POO</a:t>
            </a:r>
          </a:p>
          <a:p>
            <a:r>
              <a:rPr lang="en-US" dirty="0" smtClean="0"/>
              <a:t> Confirm acquisition</a:t>
            </a:r>
          </a:p>
          <a:p>
            <a:r>
              <a:rPr lang="en-US" dirty="0" smtClean="0"/>
              <a:t> Conduct hasty CDE</a:t>
            </a:r>
          </a:p>
          <a:p>
            <a:r>
              <a:rPr lang="en-US" dirty="0" smtClean="0"/>
              <a:t> Determine asset for Counter Fire</a:t>
            </a:r>
          </a:p>
          <a:p>
            <a:r>
              <a:rPr lang="en-US" dirty="0" smtClean="0"/>
              <a:t> Clear ground</a:t>
            </a:r>
          </a:p>
          <a:p>
            <a:r>
              <a:rPr lang="en-US" dirty="0" smtClean="0"/>
              <a:t> Clear air</a:t>
            </a:r>
          </a:p>
          <a:p>
            <a:r>
              <a:rPr lang="en-US" dirty="0" smtClean="0"/>
              <a:t> Execute Counter Fire</a:t>
            </a:r>
          </a:p>
          <a:p>
            <a:r>
              <a:rPr lang="en-US" dirty="0" smtClean="0"/>
              <a:t> Conduct TSE</a:t>
            </a:r>
          </a:p>
          <a:p>
            <a:pPr>
              <a:buNone/>
            </a:pPr>
            <a:endParaRPr lang="en-US" dirty="0"/>
          </a:p>
        </p:txBody>
      </p:sp>
      <p:sp>
        <p:nvSpPr>
          <p:cNvPr id="3" name="Title 2"/>
          <p:cNvSpPr>
            <a:spLocks noGrp="1"/>
          </p:cNvSpPr>
          <p:nvPr>
            <p:ph type="title"/>
          </p:nvPr>
        </p:nvSpPr>
        <p:spPr/>
        <p:txBody>
          <a:bodyPr/>
          <a:lstStyle/>
          <a:p>
            <a:r>
              <a:rPr lang="en-US" dirty="0" smtClean="0"/>
              <a:t>Counter Fire Battle Drill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00" name="Text Box 43"/>
          <p:cNvSpPr txBox="1">
            <a:spLocks noChangeArrowheads="1"/>
          </p:cNvSpPr>
          <p:nvPr/>
        </p:nvSpPr>
        <p:spPr bwMode="auto">
          <a:xfrm>
            <a:off x="0" y="268069"/>
            <a:ext cx="9144000" cy="646331"/>
          </a:xfrm>
          <a:prstGeom prst="rect">
            <a:avLst/>
          </a:prstGeom>
          <a:noFill/>
          <a:ln w="9525">
            <a:noFill/>
            <a:miter lim="800000"/>
            <a:headEnd/>
            <a:tailEnd/>
          </a:ln>
        </p:spPr>
        <p:txBody>
          <a:bodyPr>
            <a:spAutoFit/>
          </a:bodyPr>
          <a:lstStyle/>
          <a:p>
            <a:pPr algn="ctr">
              <a:defRPr/>
            </a:pPr>
            <a:r>
              <a:rPr lang="en-US" sz="3600" b="1" dirty="0">
                <a:solidFill>
                  <a:prstClr val="black"/>
                </a:solidFill>
                <a:latin typeface="Arial" pitchFamily="34" charset="0"/>
                <a:cs typeface="Arial" pitchFamily="34" charset="0"/>
              </a:rPr>
              <a:t>COUNTER FIRE PROCEDURES</a:t>
            </a:r>
          </a:p>
        </p:txBody>
      </p:sp>
      <p:pic>
        <p:nvPicPr>
          <p:cNvPr id="2098" name="Picture 142" descr="61210015"/>
          <p:cNvPicPr>
            <a:picLocks noChangeAspect="1" noChangeArrowheads="1"/>
          </p:cNvPicPr>
          <p:nvPr/>
        </p:nvPicPr>
        <p:blipFill>
          <a:blip r:embed="rId2" cstate="print"/>
          <a:srcRect l="14262" t="18318" r="18524" b="6583"/>
          <a:stretch>
            <a:fillRect/>
          </a:stretch>
        </p:blipFill>
        <p:spPr bwMode="auto">
          <a:xfrm>
            <a:off x="76200" y="762000"/>
            <a:ext cx="330200" cy="457200"/>
          </a:xfrm>
          <a:prstGeom prst="rect">
            <a:avLst/>
          </a:prstGeom>
          <a:noFill/>
          <a:ln w="9525">
            <a:noFill/>
            <a:miter lim="800000"/>
            <a:headEnd/>
            <a:tailEnd/>
          </a:ln>
        </p:spPr>
      </p:pic>
      <p:pic>
        <p:nvPicPr>
          <p:cNvPr id="2099" name="Picture 59" descr="LCM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8610600" y="762000"/>
            <a:ext cx="319088" cy="609600"/>
          </a:xfrm>
          <a:prstGeom prst="rect">
            <a:avLst/>
          </a:prstGeom>
          <a:noFill/>
          <a:ln w="9525">
            <a:noFill/>
            <a:miter lim="800000"/>
            <a:headEnd/>
            <a:tailEnd/>
          </a:ln>
        </p:spPr>
      </p:pic>
      <p:pic>
        <p:nvPicPr>
          <p:cNvPr id="2114" name="Picture 81" descr="M777.jpg"/>
          <p:cNvPicPr>
            <a:picLocks noChangeAspect="1"/>
          </p:cNvPicPr>
          <p:nvPr/>
        </p:nvPicPr>
        <p:blipFill>
          <a:blip r:embed="rId4" cstate="print"/>
          <a:srcRect/>
          <a:stretch>
            <a:fillRect/>
          </a:stretch>
        </p:blipFill>
        <p:spPr bwMode="auto">
          <a:xfrm rot="543313">
            <a:off x="6515100" y="6178550"/>
            <a:ext cx="731838" cy="549275"/>
          </a:xfrm>
          <a:prstGeom prst="rect">
            <a:avLst/>
          </a:prstGeom>
          <a:noFill/>
          <a:ln w="9525">
            <a:noFill/>
            <a:miter lim="800000"/>
            <a:headEnd/>
            <a:tailEnd/>
          </a:ln>
        </p:spPr>
      </p:pic>
      <p:sp>
        <p:nvSpPr>
          <p:cNvPr id="15405" name="Rectangle 48"/>
          <p:cNvSpPr>
            <a:spLocks noChangeArrowheads="1"/>
          </p:cNvSpPr>
          <p:nvPr/>
        </p:nvSpPr>
        <p:spPr bwMode="auto">
          <a:xfrm>
            <a:off x="6324600" y="5943600"/>
            <a:ext cx="1554163" cy="822325"/>
          </a:xfrm>
          <a:prstGeom prst="rect">
            <a:avLst/>
          </a:prstGeom>
          <a:noFill/>
          <a:ln w="38100">
            <a:solidFill>
              <a:srgbClr val="FF3300"/>
            </a:solidFill>
            <a:miter lim="800000"/>
            <a:headEnd/>
            <a:tailEnd/>
          </a:ln>
        </p:spPr>
        <p:txBody>
          <a:bodyPr/>
          <a:lstStyle/>
          <a:p>
            <a:pPr algn="ctr">
              <a:defRPr/>
            </a:pPr>
            <a:r>
              <a:rPr lang="en-US" sz="1000" b="1" dirty="0">
                <a:solidFill>
                  <a:prstClr val="black"/>
                </a:solidFill>
              </a:rPr>
              <a:t>Firing Element FIRES</a:t>
            </a:r>
          </a:p>
        </p:txBody>
      </p:sp>
      <p:grpSp>
        <p:nvGrpSpPr>
          <p:cNvPr id="2" name="Group 71"/>
          <p:cNvGrpSpPr/>
          <p:nvPr/>
        </p:nvGrpSpPr>
        <p:grpSpPr>
          <a:xfrm>
            <a:off x="457200" y="838201"/>
            <a:ext cx="8077199" cy="5638799"/>
            <a:chOff x="152400" y="228601"/>
            <a:chExt cx="8694934" cy="6400799"/>
          </a:xfrm>
        </p:grpSpPr>
        <p:sp>
          <p:nvSpPr>
            <p:cNvPr id="86" name="Rectangle 85"/>
            <p:cNvSpPr/>
            <p:nvPr/>
          </p:nvSpPr>
          <p:spPr>
            <a:xfrm>
              <a:off x="609600" y="2910016"/>
              <a:ext cx="1757548" cy="691978"/>
            </a:xfrm>
            <a:prstGeom prst="rect">
              <a:avLst/>
            </a:prstGeom>
            <a:solidFill>
              <a:srgbClr val="FFFF00"/>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5362" name="Rectangle 2"/>
            <p:cNvSpPr>
              <a:spLocks noChangeArrowheads="1"/>
            </p:cNvSpPr>
            <p:nvPr/>
          </p:nvSpPr>
          <p:spPr bwMode="auto">
            <a:xfrm>
              <a:off x="152400" y="304800"/>
              <a:ext cx="1447800" cy="304800"/>
            </a:xfrm>
            <a:prstGeom prst="rect">
              <a:avLst/>
            </a:prstGeom>
            <a:noFill/>
            <a:ln w="28575" algn="ctr">
              <a:solidFill>
                <a:schemeClr val="tx1"/>
              </a:solidFill>
              <a:miter lim="800000"/>
              <a:headEnd/>
              <a:tailEnd/>
            </a:ln>
          </p:spPr>
          <p:txBody>
            <a:bodyPr wrap="none" anchor="ctr"/>
            <a:lstStyle/>
            <a:p>
              <a:pPr algn="ctr">
                <a:defRPr/>
              </a:pPr>
              <a:r>
                <a:rPr lang="en-US" sz="1000">
                  <a:solidFill>
                    <a:prstClr val="black"/>
                  </a:solidFill>
                </a:rPr>
                <a:t>RADAR AQUISITION</a:t>
              </a:r>
            </a:p>
          </p:txBody>
        </p:sp>
        <p:sp>
          <p:nvSpPr>
            <p:cNvPr id="15363" name="Rectangle 3"/>
            <p:cNvSpPr>
              <a:spLocks noChangeArrowheads="1"/>
            </p:cNvSpPr>
            <p:nvPr/>
          </p:nvSpPr>
          <p:spPr bwMode="auto">
            <a:xfrm>
              <a:off x="990600" y="762000"/>
              <a:ext cx="2743200" cy="381000"/>
            </a:xfrm>
            <a:prstGeom prst="rect">
              <a:avLst/>
            </a:prstGeom>
            <a:noFill/>
            <a:ln w="28575" algn="ctr">
              <a:solidFill>
                <a:schemeClr val="tx1"/>
              </a:solidFill>
              <a:miter lim="800000"/>
              <a:headEnd/>
              <a:tailEnd/>
            </a:ln>
          </p:spPr>
          <p:txBody>
            <a:bodyPr wrap="none" anchor="ctr"/>
            <a:lstStyle/>
            <a:p>
              <a:pPr algn="ctr">
                <a:defRPr/>
              </a:pPr>
              <a:r>
                <a:rPr lang="en-US" sz="1000" b="1" dirty="0">
                  <a:solidFill>
                    <a:prstClr val="black"/>
                  </a:solidFill>
                </a:rPr>
                <a:t>BDE FC</a:t>
              </a:r>
              <a:r>
                <a:rPr lang="en-US" sz="1000" dirty="0">
                  <a:solidFill>
                    <a:prstClr val="black"/>
                  </a:solidFill>
                </a:rPr>
                <a:t> plots POO and predicted POI </a:t>
              </a:r>
            </a:p>
            <a:p>
              <a:pPr algn="ctr">
                <a:defRPr/>
              </a:pPr>
              <a:r>
                <a:rPr lang="en-US" sz="1000" dirty="0">
                  <a:solidFill>
                    <a:prstClr val="black"/>
                  </a:solidFill>
                </a:rPr>
                <a:t>grids to assess acquisition validity</a:t>
              </a:r>
            </a:p>
          </p:txBody>
        </p:sp>
        <p:sp>
          <p:nvSpPr>
            <p:cNvPr id="15364" name="Line 4"/>
            <p:cNvSpPr>
              <a:spLocks noChangeShapeType="1"/>
            </p:cNvSpPr>
            <p:nvPr/>
          </p:nvSpPr>
          <p:spPr bwMode="auto">
            <a:xfrm>
              <a:off x="914400" y="609600"/>
              <a:ext cx="304800" cy="152400"/>
            </a:xfrm>
            <a:prstGeom prst="line">
              <a:avLst/>
            </a:prstGeom>
            <a:noFill/>
            <a:ln w="28575">
              <a:solidFill>
                <a:schemeClr val="tx1"/>
              </a:solidFill>
              <a:round/>
              <a:headEnd/>
              <a:tailEnd type="triangle" w="med" len="med"/>
            </a:ln>
          </p:spPr>
          <p:txBody>
            <a:bodyPr anchor="ctr"/>
            <a:lstStyle/>
            <a:p>
              <a:pPr>
                <a:defRPr/>
              </a:pPr>
              <a:endParaRPr lang="en-US">
                <a:solidFill>
                  <a:prstClr val="black"/>
                </a:solidFill>
              </a:endParaRPr>
            </a:p>
          </p:txBody>
        </p:sp>
        <p:sp>
          <p:nvSpPr>
            <p:cNvPr id="15365" name="Rectangle 5"/>
            <p:cNvSpPr>
              <a:spLocks noChangeArrowheads="1"/>
            </p:cNvSpPr>
            <p:nvPr/>
          </p:nvSpPr>
          <p:spPr bwMode="auto">
            <a:xfrm>
              <a:off x="7162800" y="228601"/>
              <a:ext cx="1684534" cy="432485"/>
            </a:xfrm>
            <a:prstGeom prst="rect">
              <a:avLst/>
            </a:prstGeom>
            <a:noFill/>
            <a:ln w="28575" algn="ctr">
              <a:solidFill>
                <a:schemeClr val="tx1"/>
              </a:solidFill>
              <a:miter lim="800000"/>
              <a:headEnd/>
              <a:tailEnd/>
            </a:ln>
          </p:spPr>
          <p:txBody>
            <a:bodyPr wrap="none" anchor="ctr"/>
            <a:lstStyle/>
            <a:p>
              <a:pPr algn="ctr">
                <a:defRPr/>
              </a:pPr>
              <a:r>
                <a:rPr lang="en-US" sz="1000">
                  <a:solidFill>
                    <a:prstClr val="black"/>
                  </a:solidFill>
                </a:rPr>
                <a:t>EOM/Continue to monitor,</a:t>
              </a:r>
            </a:p>
            <a:p>
              <a:pPr algn="ctr">
                <a:defRPr/>
              </a:pPr>
              <a:r>
                <a:rPr lang="en-US" sz="1000">
                  <a:solidFill>
                    <a:prstClr val="black"/>
                  </a:solidFill>
                </a:rPr>
                <a:t>Notify BTL CPT</a:t>
              </a:r>
            </a:p>
          </p:txBody>
        </p:sp>
        <p:sp>
          <p:nvSpPr>
            <p:cNvPr id="15366" name="Rectangle 6"/>
            <p:cNvSpPr>
              <a:spLocks noChangeArrowheads="1"/>
            </p:cNvSpPr>
            <p:nvPr/>
          </p:nvSpPr>
          <p:spPr bwMode="auto">
            <a:xfrm>
              <a:off x="5791200" y="304800"/>
              <a:ext cx="365125" cy="182563"/>
            </a:xfrm>
            <a:prstGeom prst="rect">
              <a:avLst/>
            </a:prstGeom>
            <a:noFill/>
            <a:ln w="28575" algn="ctr">
              <a:solidFill>
                <a:srgbClr val="FF0000"/>
              </a:solidFill>
              <a:miter lim="800000"/>
              <a:headEnd/>
              <a:tailEnd/>
            </a:ln>
          </p:spPr>
          <p:txBody>
            <a:bodyPr wrap="none" anchor="ctr"/>
            <a:lstStyle/>
            <a:p>
              <a:pPr algn="ctr">
                <a:defRPr/>
              </a:pPr>
              <a:r>
                <a:rPr lang="en-US" sz="1050" dirty="0">
                  <a:solidFill>
                    <a:prstClr val="black"/>
                  </a:solidFill>
                </a:rPr>
                <a:t>NO</a:t>
              </a:r>
            </a:p>
          </p:txBody>
        </p:sp>
        <p:sp>
          <p:nvSpPr>
            <p:cNvPr id="15367" name="Line 7"/>
            <p:cNvSpPr>
              <a:spLocks noChangeShapeType="1"/>
            </p:cNvSpPr>
            <p:nvPr/>
          </p:nvSpPr>
          <p:spPr bwMode="auto">
            <a:xfrm>
              <a:off x="5562600" y="914400"/>
              <a:ext cx="304800" cy="0"/>
            </a:xfrm>
            <a:prstGeom prst="line">
              <a:avLst/>
            </a:prstGeom>
            <a:noFill/>
            <a:ln w="28575">
              <a:solidFill>
                <a:schemeClr val="tx1"/>
              </a:solidFill>
              <a:round/>
              <a:headEnd/>
              <a:tailEnd type="triangle" w="med" len="med"/>
            </a:ln>
          </p:spPr>
          <p:txBody>
            <a:bodyPr rot="10800000" vert="eaVert" wrap="none" anchor="ctr"/>
            <a:lstStyle/>
            <a:p>
              <a:pPr>
                <a:defRPr/>
              </a:pPr>
              <a:endParaRPr lang="en-US">
                <a:solidFill>
                  <a:prstClr val="black"/>
                </a:solidFill>
              </a:endParaRPr>
            </a:p>
          </p:txBody>
        </p:sp>
        <p:sp>
          <p:nvSpPr>
            <p:cNvPr id="15368" name="Rectangle 8"/>
            <p:cNvSpPr>
              <a:spLocks noChangeArrowheads="1"/>
            </p:cNvSpPr>
            <p:nvPr/>
          </p:nvSpPr>
          <p:spPr bwMode="auto">
            <a:xfrm>
              <a:off x="5867400" y="1019175"/>
              <a:ext cx="1371600" cy="365125"/>
            </a:xfrm>
            <a:prstGeom prst="rect">
              <a:avLst/>
            </a:prstGeom>
            <a:noFill/>
            <a:ln w="28575" algn="ctr">
              <a:solidFill>
                <a:srgbClr val="00FF00"/>
              </a:solidFill>
              <a:miter lim="800000"/>
              <a:headEnd/>
              <a:tailEnd/>
            </a:ln>
          </p:spPr>
          <p:txBody>
            <a:bodyPr anchor="ctr"/>
            <a:lstStyle/>
            <a:p>
              <a:pPr algn="ctr">
                <a:defRPr/>
              </a:pPr>
              <a:r>
                <a:rPr lang="en-US" sz="1000" dirty="0">
                  <a:solidFill>
                    <a:prstClr val="black"/>
                  </a:solidFill>
                </a:rPr>
                <a:t>YES (Q48, Q49, sight, or sound)</a:t>
              </a:r>
            </a:p>
          </p:txBody>
        </p:sp>
        <p:sp>
          <p:nvSpPr>
            <p:cNvPr id="15369" name="Line 9"/>
            <p:cNvSpPr>
              <a:spLocks noChangeShapeType="1"/>
            </p:cNvSpPr>
            <p:nvPr/>
          </p:nvSpPr>
          <p:spPr bwMode="auto">
            <a:xfrm flipH="1">
              <a:off x="1371600" y="2362200"/>
              <a:ext cx="6324600" cy="0"/>
            </a:xfrm>
            <a:prstGeom prst="line">
              <a:avLst/>
            </a:prstGeom>
            <a:noFill/>
            <a:ln w="28575">
              <a:solidFill>
                <a:schemeClr val="tx1"/>
              </a:solidFill>
              <a:round/>
              <a:headEnd/>
              <a:tailEnd/>
            </a:ln>
          </p:spPr>
          <p:txBody>
            <a:bodyPr rot="10800000" vert="eaVert" anchor="ctr">
              <a:spAutoFit/>
            </a:bodyPr>
            <a:lstStyle/>
            <a:p>
              <a:pPr>
                <a:defRPr/>
              </a:pPr>
              <a:endParaRPr lang="en-US">
                <a:solidFill>
                  <a:prstClr val="black"/>
                </a:solidFill>
              </a:endParaRPr>
            </a:p>
          </p:txBody>
        </p:sp>
        <p:sp>
          <p:nvSpPr>
            <p:cNvPr id="15370" name="Line 10"/>
            <p:cNvSpPr>
              <a:spLocks noChangeShapeType="1"/>
            </p:cNvSpPr>
            <p:nvPr/>
          </p:nvSpPr>
          <p:spPr bwMode="auto">
            <a:xfrm>
              <a:off x="1371600" y="2362200"/>
              <a:ext cx="0" cy="152400"/>
            </a:xfrm>
            <a:prstGeom prst="line">
              <a:avLst/>
            </a:prstGeom>
            <a:noFill/>
            <a:ln w="28575">
              <a:solidFill>
                <a:schemeClr val="tx1"/>
              </a:solidFill>
              <a:round/>
              <a:headEnd/>
              <a:tailEnd type="triangle" w="med" len="med"/>
            </a:ln>
          </p:spPr>
          <p:txBody>
            <a:bodyPr rot="10800000" vert="eaVert" anchor="ctr">
              <a:spAutoFit/>
            </a:bodyPr>
            <a:lstStyle/>
            <a:p>
              <a:pPr>
                <a:defRPr/>
              </a:pPr>
              <a:endParaRPr lang="en-US">
                <a:solidFill>
                  <a:prstClr val="black"/>
                </a:solidFill>
              </a:endParaRPr>
            </a:p>
          </p:txBody>
        </p:sp>
        <p:sp>
          <p:nvSpPr>
            <p:cNvPr id="15371" name="Rectangle 11"/>
            <p:cNvSpPr>
              <a:spLocks noChangeArrowheads="1"/>
            </p:cNvSpPr>
            <p:nvPr/>
          </p:nvSpPr>
          <p:spPr bwMode="auto">
            <a:xfrm>
              <a:off x="3657600" y="1904921"/>
              <a:ext cx="2135188" cy="246221"/>
            </a:xfrm>
            <a:prstGeom prst="rect">
              <a:avLst/>
            </a:prstGeom>
            <a:solidFill>
              <a:srgbClr val="FFFF00"/>
            </a:solidFill>
            <a:ln w="28575" algn="ctr">
              <a:solidFill>
                <a:schemeClr val="tx1"/>
              </a:solidFill>
              <a:miter lim="800000"/>
              <a:headEnd/>
              <a:tailEnd/>
            </a:ln>
          </p:spPr>
          <p:txBody>
            <a:bodyPr anchor="ctr">
              <a:spAutoFit/>
            </a:bodyPr>
            <a:lstStyle/>
            <a:p>
              <a:pPr algn="ctr">
                <a:defRPr/>
              </a:pPr>
              <a:r>
                <a:rPr lang="en-US" sz="1000" b="1">
                  <a:solidFill>
                    <a:prstClr val="black"/>
                  </a:solidFill>
                </a:rPr>
                <a:t>SIMULTANEOUS ACTIONS</a:t>
              </a:r>
            </a:p>
          </p:txBody>
        </p:sp>
        <p:sp>
          <p:nvSpPr>
            <p:cNvPr id="15372" name="Rectangle 12"/>
            <p:cNvSpPr>
              <a:spLocks noChangeArrowheads="1"/>
            </p:cNvSpPr>
            <p:nvPr/>
          </p:nvSpPr>
          <p:spPr bwMode="auto">
            <a:xfrm>
              <a:off x="533400" y="2514600"/>
              <a:ext cx="1857375" cy="1752600"/>
            </a:xfrm>
            <a:prstGeom prst="rect">
              <a:avLst/>
            </a:prstGeom>
            <a:noFill/>
            <a:ln w="28575" algn="ctr">
              <a:solidFill>
                <a:schemeClr val="tx1"/>
              </a:solidFill>
              <a:miter lim="800000"/>
              <a:headEnd/>
              <a:tailEnd/>
            </a:ln>
          </p:spPr>
          <p:txBody>
            <a:bodyPr/>
            <a:lstStyle/>
            <a:p>
              <a:pPr algn="ctr">
                <a:defRPr/>
              </a:pPr>
              <a:r>
                <a:rPr lang="en-US" sz="1000" b="1" dirty="0">
                  <a:solidFill>
                    <a:prstClr val="black"/>
                  </a:solidFill>
                </a:rPr>
                <a:t>BN/BDE FC</a:t>
              </a:r>
            </a:p>
            <a:p>
              <a:pPr algn="ctr">
                <a:defRPr/>
              </a:pPr>
              <a:r>
                <a:rPr lang="en-US" sz="1000" dirty="0">
                  <a:solidFill>
                    <a:prstClr val="black"/>
                  </a:solidFill>
                </a:rPr>
                <a:t>Sends mission to Firing Unit  </a:t>
              </a:r>
              <a:r>
                <a:rPr lang="en-US" sz="1000" b="1" dirty="0">
                  <a:solidFill>
                    <a:prstClr val="black"/>
                  </a:solidFill>
                </a:rPr>
                <a:t>(DO NOT LOAD</a:t>
              </a:r>
              <a:r>
                <a:rPr lang="en-US" sz="1000" dirty="0">
                  <a:solidFill>
                    <a:prstClr val="black"/>
                  </a:solidFill>
                </a:rPr>
                <a:t>)</a:t>
              </a:r>
            </a:p>
            <a:p>
              <a:pPr algn="ctr">
                <a:defRPr/>
              </a:pPr>
              <a:r>
                <a:rPr lang="en-US" sz="1000" dirty="0">
                  <a:solidFill>
                    <a:prstClr val="black"/>
                  </a:solidFill>
                </a:rPr>
                <a:t>which determines max </a:t>
              </a:r>
              <a:r>
                <a:rPr lang="en-US" sz="1000" dirty="0" err="1">
                  <a:solidFill>
                    <a:prstClr val="black"/>
                  </a:solidFill>
                </a:rPr>
                <a:t>ord</a:t>
              </a:r>
              <a:r>
                <a:rPr lang="en-US" sz="1000" dirty="0">
                  <a:solidFill>
                    <a:prstClr val="black"/>
                  </a:solidFill>
                </a:rPr>
                <a:t>, direction of fire, and range an </a:t>
              </a:r>
            </a:p>
            <a:p>
              <a:pPr algn="ctr">
                <a:defRPr/>
              </a:pPr>
              <a:endParaRPr lang="en-US" sz="1000" dirty="0">
                <a:solidFill>
                  <a:prstClr val="black"/>
                </a:solidFill>
              </a:endParaRPr>
            </a:p>
          </p:txBody>
        </p:sp>
        <p:sp>
          <p:nvSpPr>
            <p:cNvPr id="15373" name="Rectangle 13"/>
            <p:cNvSpPr>
              <a:spLocks noChangeArrowheads="1"/>
            </p:cNvSpPr>
            <p:nvPr/>
          </p:nvSpPr>
          <p:spPr bwMode="auto">
            <a:xfrm>
              <a:off x="2590800" y="2514600"/>
              <a:ext cx="1296988" cy="1143000"/>
            </a:xfrm>
            <a:prstGeom prst="rect">
              <a:avLst/>
            </a:prstGeom>
            <a:noFill/>
            <a:ln w="28575" algn="ctr">
              <a:solidFill>
                <a:schemeClr val="tx1"/>
              </a:solidFill>
              <a:miter lim="800000"/>
              <a:headEnd/>
              <a:tailEnd/>
            </a:ln>
          </p:spPr>
          <p:txBody>
            <a:bodyPr anchor="ctr"/>
            <a:lstStyle/>
            <a:p>
              <a:pPr algn="ctr">
                <a:defRPr/>
              </a:pPr>
              <a:endParaRPr lang="en-US" sz="1000">
                <a:solidFill>
                  <a:prstClr val="black"/>
                </a:solidFill>
              </a:endParaRPr>
            </a:p>
          </p:txBody>
        </p:sp>
        <p:sp>
          <p:nvSpPr>
            <p:cNvPr id="15374" name="Rectangle 14"/>
            <p:cNvSpPr>
              <a:spLocks noChangeArrowheads="1"/>
            </p:cNvSpPr>
            <p:nvPr/>
          </p:nvSpPr>
          <p:spPr bwMode="auto">
            <a:xfrm>
              <a:off x="4038600" y="2514600"/>
              <a:ext cx="1249363" cy="1143000"/>
            </a:xfrm>
            <a:prstGeom prst="rect">
              <a:avLst/>
            </a:prstGeom>
            <a:noFill/>
            <a:ln w="28575" algn="ctr">
              <a:solidFill>
                <a:schemeClr val="tx1"/>
              </a:solidFill>
              <a:miter lim="800000"/>
              <a:headEnd/>
              <a:tailEnd/>
            </a:ln>
          </p:spPr>
          <p:txBody>
            <a:bodyPr/>
            <a:lstStyle/>
            <a:p>
              <a:pPr algn="ctr">
                <a:defRPr/>
              </a:pPr>
              <a:r>
                <a:rPr lang="en-US" sz="1000" b="1" dirty="0">
                  <a:solidFill>
                    <a:prstClr val="black"/>
                  </a:solidFill>
                </a:rPr>
                <a:t>BTL CPT</a:t>
              </a:r>
            </a:p>
            <a:p>
              <a:pPr algn="ctr">
                <a:defRPr/>
              </a:pPr>
              <a:r>
                <a:rPr lang="en-US" sz="1000" dirty="0">
                  <a:solidFill>
                    <a:prstClr val="black"/>
                  </a:solidFill>
                </a:rPr>
                <a:t>Facilitates the reporting from staff section during the Counter Fire battle drill</a:t>
              </a:r>
            </a:p>
            <a:p>
              <a:pPr algn="ctr">
                <a:defRPr/>
              </a:pPr>
              <a:endParaRPr lang="en-US" sz="700" b="1" dirty="0">
                <a:solidFill>
                  <a:prstClr val="black"/>
                </a:solidFill>
              </a:endParaRPr>
            </a:p>
            <a:p>
              <a:pPr algn="ctr">
                <a:defRPr/>
              </a:pPr>
              <a:endParaRPr lang="en-US" sz="700" b="1" dirty="0">
                <a:solidFill>
                  <a:prstClr val="black"/>
                </a:solidFill>
              </a:endParaRPr>
            </a:p>
          </p:txBody>
        </p:sp>
        <p:sp>
          <p:nvSpPr>
            <p:cNvPr id="15375" name="Rectangle 15"/>
            <p:cNvSpPr>
              <a:spLocks noChangeArrowheads="1"/>
            </p:cNvSpPr>
            <p:nvPr/>
          </p:nvSpPr>
          <p:spPr bwMode="auto">
            <a:xfrm>
              <a:off x="5562600" y="2514600"/>
              <a:ext cx="1447800" cy="1143000"/>
            </a:xfrm>
            <a:prstGeom prst="rect">
              <a:avLst/>
            </a:prstGeom>
            <a:noFill/>
            <a:ln w="28575" algn="ctr">
              <a:solidFill>
                <a:schemeClr val="tx1"/>
              </a:solidFill>
              <a:miter lim="800000"/>
              <a:headEnd/>
              <a:tailEnd/>
            </a:ln>
          </p:spPr>
          <p:txBody>
            <a:bodyPr/>
            <a:lstStyle/>
            <a:p>
              <a:pPr algn="ctr">
                <a:defRPr/>
              </a:pPr>
              <a:r>
                <a:rPr lang="en-US" sz="1000" b="1" u="sng" dirty="0">
                  <a:solidFill>
                    <a:prstClr val="black"/>
                  </a:solidFill>
                </a:rPr>
                <a:t>BTL  NCO/CHOPS</a:t>
              </a:r>
            </a:p>
            <a:p>
              <a:pPr algn="ctr">
                <a:defRPr/>
              </a:pPr>
              <a:r>
                <a:rPr lang="en-US" sz="1000" dirty="0">
                  <a:solidFill>
                    <a:prstClr val="black"/>
                  </a:solidFill>
                </a:rPr>
                <a:t>Contacts  POO battle space owner for clearance</a:t>
              </a:r>
            </a:p>
          </p:txBody>
        </p:sp>
        <p:sp>
          <p:nvSpPr>
            <p:cNvPr id="15376" name="Rectangle 16"/>
            <p:cNvSpPr>
              <a:spLocks noChangeArrowheads="1"/>
            </p:cNvSpPr>
            <p:nvPr/>
          </p:nvSpPr>
          <p:spPr bwMode="auto">
            <a:xfrm>
              <a:off x="7239000" y="2514600"/>
              <a:ext cx="990600" cy="1143000"/>
            </a:xfrm>
            <a:prstGeom prst="rect">
              <a:avLst/>
            </a:prstGeom>
            <a:noFill/>
            <a:ln w="28575" algn="ctr">
              <a:solidFill>
                <a:schemeClr val="tx1"/>
              </a:solidFill>
              <a:miter lim="800000"/>
              <a:headEnd/>
              <a:tailEnd/>
            </a:ln>
          </p:spPr>
          <p:txBody>
            <a:bodyPr/>
            <a:lstStyle/>
            <a:p>
              <a:pPr algn="ctr">
                <a:defRPr/>
              </a:pPr>
              <a:r>
                <a:rPr lang="en-US" sz="1000" b="1" dirty="0">
                  <a:solidFill>
                    <a:prstClr val="black"/>
                  </a:solidFill>
                </a:rPr>
                <a:t>ALO</a:t>
              </a:r>
              <a:r>
                <a:rPr lang="en-US" sz="1000" dirty="0">
                  <a:solidFill>
                    <a:prstClr val="black"/>
                  </a:solidFill>
                </a:rPr>
                <a:t> </a:t>
              </a:r>
            </a:p>
            <a:p>
              <a:pPr algn="ctr">
                <a:defRPr/>
              </a:pPr>
              <a:r>
                <a:rPr lang="en-US" sz="1000" dirty="0">
                  <a:solidFill>
                    <a:prstClr val="black"/>
                  </a:solidFill>
                </a:rPr>
                <a:t>Clears  CAS when Max </a:t>
              </a:r>
              <a:r>
                <a:rPr lang="en-US" sz="1000" dirty="0" err="1">
                  <a:solidFill>
                    <a:prstClr val="black"/>
                  </a:solidFill>
                </a:rPr>
                <a:t>Ord</a:t>
              </a:r>
              <a:r>
                <a:rPr lang="en-US" sz="1000" dirty="0">
                  <a:solidFill>
                    <a:prstClr val="black"/>
                  </a:solidFill>
                </a:rPr>
                <a:t> exceeds 3000 feet</a:t>
              </a:r>
            </a:p>
          </p:txBody>
        </p:sp>
        <p:sp>
          <p:nvSpPr>
            <p:cNvPr id="15377" name="Line 17"/>
            <p:cNvSpPr>
              <a:spLocks noChangeShapeType="1"/>
            </p:cNvSpPr>
            <p:nvPr/>
          </p:nvSpPr>
          <p:spPr bwMode="auto">
            <a:xfrm>
              <a:off x="3352800" y="2362200"/>
              <a:ext cx="0" cy="152400"/>
            </a:xfrm>
            <a:prstGeom prst="line">
              <a:avLst/>
            </a:prstGeom>
            <a:noFill/>
            <a:ln w="28575">
              <a:solidFill>
                <a:schemeClr val="tx1"/>
              </a:solidFill>
              <a:round/>
              <a:headEnd/>
              <a:tailEnd type="triangle" w="med" len="med"/>
            </a:ln>
          </p:spPr>
          <p:txBody>
            <a:bodyPr rot="10800000" vert="eaVert" anchor="ctr">
              <a:spAutoFit/>
            </a:bodyPr>
            <a:lstStyle/>
            <a:p>
              <a:pPr>
                <a:defRPr/>
              </a:pPr>
              <a:endParaRPr lang="en-US">
                <a:solidFill>
                  <a:prstClr val="black"/>
                </a:solidFill>
              </a:endParaRPr>
            </a:p>
          </p:txBody>
        </p:sp>
        <p:sp>
          <p:nvSpPr>
            <p:cNvPr id="15378" name="Line 18"/>
            <p:cNvSpPr>
              <a:spLocks noChangeShapeType="1"/>
            </p:cNvSpPr>
            <p:nvPr/>
          </p:nvSpPr>
          <p:spPr bwMode="auto">
            <a:xfrm>
              <a:off x="4648200" y="2362200"/>
              <a:ext cx="0" cy="152400"/>
            </a:xfrm>
            <a:prstGeom prst="line">
              <a:avLst/>
            </a:prstGeom>
            <a:noFill/>
            <a:ln w="28575">
              <a:solidFill>
                <a:schemeClr val="tx1"/>
              </a:solidFill>
              <a:round/>
              <a:headEnd/>
              <a:tailEnd type="triangle" w="med" len="med"/>
            </a:ln>
          </p:spPr>
          <p:txBody>
            <a:bodyPr rot="10800000" vert="eaVert" anchor="ctr">
              <a:spAutoFit/>
            </a:bodyPr>
            <a:lstStyle/>
            <a:p>
              <a:pPr>
                <a:defRPr/>
              </a:pPr>
              <a:endParaRPr lang="en-US">
                <a:solidFill>
                  <a:prstClr val="black"/>
                </a:solidFill>
              </a:endParaRPr>
            </a:p>
          </p:txBody>
        </p:sp>
        <p:sp>
          <p:nvSpPr>
            <p:cNvPr id="15379" name="Line 19"/>
            <p:cNvSpPr>
              <a:spLocks noChangeShapeType="1"/>
            </p:cNvSpPr>
            <p:nvPr/>
          </p:nvSpPr>
          <p:spPr bwMode="auto">
            <a:xfrm>
              <a:off x="6248400" y="2362200"/>
              <a:ext cx="0" cy="152400"/>
            </a:xfrm>
            <a:prstGeom prst="line">
              <a:avLst/>
            </a:prstGeom>
            <a:noFill/>
            <a:ln w="28575">
              <a:solidFill>
                <a:schemeClr val="tx1"/>
              </a:solidFill>
              <a:round/>
              <a:headEnd/>
              <a:tailEnd type="triangle" w="med" len="med"/>
            </a:ln>
          </p:spPr>
          <p:txBody>
            <a:bodyPr rot="10800000" vert="eaVert" anchor="ctr">
              <a:spAutoFit/>
            </a:bodyPr>
            <a:lstStyle/>
            <a:p>
              <a:pPr>
                <a:defRPr/>
              </a:pPr>
              <a:endParaRPr lang="en-US">
                <a:solidFill>
                  <a:prstClr val="black"/>
                </a:solidFill>
              </a:endParaRPr>
            </a:p>
          </p:txBody>
        </p:sp>
        <p:sp>
          <p:nvSpPr>
            <p:cNvPr id="15380" name="Line 20"/>
            <p:cNvSpPr>
              <a:spLocks noChangeShapeType="1"/>
            </p:cNvSpPr>
            <p:nvPr/>
          </p:nvSpPr>
          <p:spPr bwMode="auto">
            <a:xfrm>
              <a:off x="7696200" y="2362200"/>
              <a:ext cx="0" cy="152400"/>
            </a:xfrm>
            <a:prstGeom prst="line">
              <a:avLst/>
            </a:prstGeom>
            <a:noFill/>
            <a:ln w="28575">
              <a:solidFill>
                <a:schemeClr val="tx1"/>
              </a:solidFill>
              <a:round/>
              <a:headEnd/>
              <a:tailEnd type="triangle" w="med" len="med"/>
            </a:ln>
          </p:spPr>
          <p:txBody>
            <a:bodyPr rot="10800000" vert="eaVert" anchor="ctr">
              <a:spAutoFit/>
            </a:bodyPr>
            <a:lstStyle/>
            <a:p>
              <a:pPr>
                <a:defRPr/>
              </a:pPr>
              <a:endParaRPr lang="en-US">
                <a:solidFill>
                  <a:prstClr val="black"/>
                </a:solidFill>
              </a:endParaRPr>
            </a:p>
          </p:txBody>
        </p:sp>
        <p:sp>
          <p:nvSpPr>
            <p:cNvPr id="15381" name="Rectangle 21"/>
            <p:cNvSpPr>
              <a:spLocks noChangeArrowheads="1"/>
            </p:cNvSpPr>
            <p:nvPr/>
          </p:nvSpPr>
          <p:spPr bwMode="auto">
            <a:xfrm>
              <a:off x="2941341" y="1428720"/>
              <a:ext cx="4035762" cy="400110"/>
            </a:xfrm>
            <a:prstGeom prst="rect">
              <a:avLst/>
            </a:prstGeom>
            <a:noFill/>
            <a:ln w="28575" algn="ctr">
              <a:solidFill>
                <a:schemeClr val="tx1"/>
              </a:solidFill>
              <a:miter lim="800000"/>
              <a:headEnd/>
              <a:tailEnd/>
            </a:ln>
          </p:spPr>
          <p:txBody>
            <a:bodyPr wrap="none" anchor="ctr">
              <a:spAutoFit/>
            </a:bodyPr>
            <a:lstStyle/>
            <a:p>
              <a:pPr algn="ctr">
                <a:defRPr/>
              </a:pPr>
              <a:r>
                <a:rPr lang="en-US" sz="1000" b="1" dirty="0">
                  <a:solidFill>
                    <a:prstClr val="black"/>
                  </a:solidFill>
                </a:rPr>
                <a:t>BDE  FC will ANNOUNCE “ATTENTION IN TOC, Counter Fire “</a:t>
              </a:r>
            </a:p>
            <a:p>
              <a:pPr algn="ctr">
                <a:defRPr/>
              </a:pPr>
              <a:r>
                <a:rPr lang="en-US" sz="1000" b="1" dirty="0">
                  <a:solidFill>
                    <a:prstClr val="black"/>
                  </a:solidFill>
                </a:rPr>
                <a:t> repeating grid 2 times</a:t>
              </a:r>
            </a:p>
          </p:txBody>
        </p:sp>
        <p:sp>
          <p:nvSpPr>
            <p:cNvPr id="15382" name="Line 22"/>
            <p:cNvSpPr>
              <a:spLocks noChangeShapeType="1"/>
            </p:cNvSpPr>
            <p:nvPr/>
          </p:nvSpPr>
          <p:spPr bwMode="auto">
            <a:xfrm>
              <a:off x="4648200" y="2133600"/>
              <a:ext cx="0" cy="228600"/>
            </a:xfrm>
            <a:prstGeom prst="line">
              <a:avLst/>
            </a:prstGeom>
            <a:noFill/>
            <a:ln w="28575">
              <a:solidFill>
                <a:schemeClr val="tx1"/>
              </a:solidFill>
              <a:round/>
              <a:headEnd/>
              <a:tailEnd type="triangle" w="med" len="med"/>
            </a:ln>
          </p:spPr>
          <p:txBody>
            <a:bodyPr rot="10800000" vert="eaVert" anchor="ctr">
              <a:spAutoFit/>
            </a:bodyPr>
            <a:lstStyle/>
            <a:p>
              <a:pPr>
                <a:defRPr/>
              </a:pPr>
              <a:endParaRPr lang="en-US">
                <a:solidFill>
                  <a:prstClr val="black"/>
                </a:solidFill>
              </a:endParaRPr>
            </a:p>
          </p:txBody>
        </p:sp>
        <p:sp>
          <p:nvSpPr>
            <p:cNvPr id="15383" name="Rectangle 23"/>
            <p:cNvSpPr>
              <a:spLocks noChangeArrowheads="1"/>
            </p:cNvSpPr>
            <p:nvPr/>
          </p:nvSpPr>
          <p:spPr bwMode="auto">
            <a:xfrm>
              <a:off x="381000" y="4343400"/>
              <a:ext cx="8153400" cy="381000"/>
            </a:xfrm>
            <a:prstGeom prst="rect">
              <a:avLst/>
            </a:prstGeom>
            <a:noFill/>
            <a:ln w="28575" algn="ctr">
              <a:solidFill>
                <a:schemeClr val="tx1"/>
              </a:solidFill>
              <a:miter lim="800000"/>
              <a:headEnd/>
              <a:tailEnd/>
            </a:ln>
          </p:spPr>
          <p:txBody>
            <a:bodyPr wrap="none" anchor="ctr"/>
            <a:lstStyle/>
            <a:p>
              <a:pPr algn="ctr">
                <a:defRPr/>
              </a:pPr>
              <a:r>
                <a:rPr lang="en-US" sz="1000">
                  <a:solidFill>
                    <a:prstClr val="black"/>
                  </a:solidFill>
                </a:rPr>
                <a:t>EACH SECTION ANNOUNCES “ </a:t>
              </a:r>
              <a:r>
                <a:rPr lang="en-US" sz="1000" b="1">
                  <a:solidFill>
                    <a:srgbClr val="00FF00"/>
                  </a:solidFill>
                </a:rPr>
                <a:t>CLEAR</a:t>
              </a:r>
              <a:r>
                <a:rPr lang="en-US" sz="1000">
                  <a:solidFill>
                    <a:prstClr val="black"/>
                  </a:solidFill>
                </a:rPr>
                <a:t>” or “</a:t>
              </a:r>
              <a:r>
                <a:rPr lang="en-US" sz="1000" b="1">
                  <a:solidFill>
                    <a:srgbClr val="CC0000"/>
                  </a:solidFill>
                </a:rPr>
                <a:t>NOT CLEAR</a:t>
              </a:r>
              <a:r>
                <a:rPr lang="en-US" sz="1000">
                  <a:solidFill>
                    <a:prstClr val="black"/>
                  </a:solidFill>
                </a:rPr>
                <a:t>”</a:t>
              </a:r>
            </a:p>
          </p:txBody>
        </p:sp>
        <p:sp>
          <p:nvSpPr>
            <p:cNvPr id="15384" name="Rectangle 24"/>
            <p:cNvSpPr>
              <a:spLocks noChangeArrowheads="1"/>
            </p:cNvSpPr>
            <p:nvPr/>
          </p:nvSpPr>
          <p:spPr bwMode="auto">
            <a:xfrm>
              <a:off x="625475" y="4953000"/>
              <a:ext cx="2667000" cy="304800"/>
            </a:xfrm>
            <a:prstGeom prst="rect">
              <a:avLst/>
            </a:prstGeom>
            <a:noFill/>
            <a:ln w="28575" algn="ctr">
              <a:solidFill>
                <a:schemeClr val="tx1"/>
              </a:solidFill>
              <a:miter lim="800000"/>
              <a:headEnd/>
              <a:tailEnd/>
            </a:ln>
          </p:spPr>
          <p:txBody>
            <a:bodyPr wrap="none" anchor="ctr"/>
            <a:lstStyle/>
            <a:p>
              <a:pPr algn="ctr">
                <a:defRPr/>
              </a:pPr>
              <a:r>
                <a:rPr lang="en-US" sz="1000" b="1" dirty="0">
                  <a:solidFill>
                    <a:prstClr val="black"/>
                  </a:solidFill>
                </a:rPr>
                <a:t>BTL CPT</a:t>
              </a:r>
              <a:r>
                <a:rPr lang="en-US" sz="1000" dirty="0">
                  <a:solidFill>
                    <a:prstClr val="black"/>
                  </a:solidFill>
                </a:rPr>
                <a:t> verifies Counter Fire checklist</a:t>
              </a:r>
            </a:p>
          </p:txBody>
        </p:sp>
        <p:sp>
          <p:nvSpPr>
            <p:cNvPr id="15385" name="Line 25"/>
            <p:cNvSpPr>
              <a:spLocks noChangeShapeType="1"/>
            </p:cNvSpPr>
            <p:nvPr/>
          </p:nvSpPr>
          <p:spPr bwMode="auto">
            <a:xfrm>
              <a:off x="2073275" y="4724400"/>
              <a:ext cx="0" cy="228600"/>
            </a:xfrm>
            <a:prstGeom prst="line">
              <a:avLst/>
            </a:prstGeom>
            <a:noFill/>
            <a:ln w="28575">
              <a:solidFill>
                <a:schemeClr val="tx1"/>
              </a:solidFill>
              <a:round/>
              <a:headEnd/>
              <a:tailEnd type="triangle" w="med" len="med"/>
            </a:ln>
          </p:spPr>
          <p:txBody>
            <a:bodyPr anchor="ctr"/>
            <a:lstStyle/>
            <a:p>
              <a:pPr>
                <a:defRPr/>
              </a:pPr>
              <a:endParaRPr lang="en-US">
                <a:solidFill>
                  <a:prstClr val="black"/>
                </a:solidFill>
              </a:endParaRPr>
            </a:p>
          </p:txBody>
        </p:sp>
        <p:sp>
          <p:nvSpPr>
            <p:cNvPr id="15386" name="Line 27"/>
            <p:cNvSpPr>
              <a:spLocks noChangeShapeType="1"/>
            </p:cNvSpPr>
            <p:nvPr/>
          </p:nvSpPr>
          <p:spPr bwMode="auto">
            <a:xfrm>
              <a:off x="3292475" y="5105400"/>
              <a:ext cx="228600" cy="46038"/>
            </a:xfrm>
            <a:prstGeom prst="line">
              <a:avLst/>
            </a:prstGeom>
            <a:noFill/>
            <a:ln w="28575">
              <a:solidFill>
                <a:schemeClr val="tx1"/>
              </a:solidFill>
              <a:round/>
              <a:headEnd/>
              <a:tailEnd type="triangle" w="med" len="med"/>
            </a:ln>
          </p:spPr>
          <p:txBody>
            <a:bodyPr anchor="ctr"/>
            <a:lstStyle/>
            <a:p>
              <a:pPr>
                <a:defRPr/>
              </a:pPr>
              <a:endParaRPr lang="en-US">
                <a:solidFill>
                  <a:prstClr val="black"/>
                </a:solidFill>
              </a:endParaRPr>
            </a:p>
          </p:txBody>
        </p:sp>
        <p:sp>
          <p:nvSpPr>
            <p:cNvPr id="15387" name="Rectangle 29"/>
            <p:cNvSpPr>
              <a:spLocks noChangeArrowheads="1"/>
            </p:cNvSpPr>
            <p:nvPr/>
          </p:nvSpPr>
          <p:spPr bwMode="auto">
            <a:xfrm>
              <a:off x="5943600" y="4953000"/>
              <a:ext cx="533400" cy="228600"/>
            </a:xfrm>
            <a:prstGeom prst="rect">
              <a:avLst/>
            </a:prstGeom>
            <a:noFill/>
            <a:ln w="28575" algn="ctr">
              <a:solidFill>
                <a:srgbClr val="FF0000"/>
              </a:solidFill>
              <a:miter lim="800000"/>
              <a:headEnd/>
              <a:tailEnd/>
            </a:ln>
          </p:spPr>
          <p:txBody>
            <a:bodyPr wrap="none" anchor="ctr"/>
            <a:lstStyle/>
            <a:p>
              <a:pPr algn="ctr">
                <a:defRPr/>
              </a:pPr>
              <a:r>
                <a:rPr lang="en-US" sz="1000">
                  <a:solidFill>
                    <a:prstClr val="black"/>
                  </a:solidFill>
                </a:rPr>
                <a:t>NO</a:t>
              </a:r>
            </a:p>
          </p:txBody>
        </p:sp>
        <p:sp>
          <p:nvSpPr>
            <p:cNvPr id="15388" name="Line 30"/>
            <p:cNvSpPr>
              <a:spLocks noChangeShapeType="1"/>
            </p:cNvSpPr>
            <p:nvPr/>
          </p:nvSpPr>
          <p:spPr bwMode="auto">
            <a:xfrm>
              <a:off x="6477000" y="5105400"/>
              <a:ext cx="609600" cy="228600"/>
            </a:xfrm>
            <a:prstGeom prst="line">
              <a:avLst/>
            </a:prstGeom>
            <a:noFill/>
            <a:ln w="28575">
              <a:solidFill>
                <a:schemeClr val="tx1"/>
              </a:solidFill>
              <a:round/>
              <a:headEnd/>
              <a:tailEnd type="triangle" w="med" len="med"/>
            </a:ln>
          </p:spPr>
          <p:txBody>
            <a:bodyPr anchor="ctr"/>
            <a:lstStyle/>
            <a:p>
              <a:pPr>
                <a:defRPr/>
              </a:pPr>
              <a:endParaRPr lang="en-US">
                <a:solidFill>
                  <a:prstClr val="black"/>
                </a:solidFill>
              </a:endParaRPr>
            </a:p>
          </p:txBody>
        </p:sp>
        <p:sp>
          <p:nvSpPr>
            <p:cNvPr id="15389" name="Rectangle 31"/>
            <p:cNvSpPr>
              <a:spLocks noChangeArrowheads="1"/>
            </p:cNvSpPr>
            <p:nvPr/>
          </p:nvSpPr>
          <p:spPr bwMode="auto">
            <a:xfrm>
              <a:off x="5943600" y="5334000"/>
              <a:ext cx="533400" cy="304800"/>
            </a:xfrm>
            <a:prstGeom prst="rect">
              <a:avLst/>
            </a:prstGeom>
            <a:noFill/>
            <a:ln w="28575" algn="ctr">
              <a:solidFill>
                <a:srgbClr val="00FF00"/>
              </a:solidFill>
              <a:miter lim="800000"/>
              <a:headEnd/>
              <a:tailEnd/>
            </a:ln>
          </p:spPr>
          <p:txBody>
            <a:bodyPr wrap="none" anchor="ctr"/>
            <a:lstStyle/>
            <a:p>
              <a:pPr algn="ctr">
                <a:defRPr/>
              </a:pPr>
              <a:r>
                <a:rPr lang="en-US" sz="1000">
                  <a:solidFill>
                    <a:prstClr val="black"/>
                  </a:solidFill>
                </a:rPr>
                <a:t>YES</a:t>
              </a:r>
            </a:p>
          </p:txBody>
        </p:sp>
        <p:sp>
          <p:nvSpPr>
            <p:cNvPr id="15390" name="Rectangle 32"/>
            <p:cNvSpPr>
              <a:spLocks noChangeArrowheads="1"/>
            </p:cNvSpPr>
            <p:nvPr/>
          </p:nvSpPr>
          <p:spPr bwMode="auto">
            <a:xfrm>
              <a:off x="1447800" y="5867400"/>
              <a:ext cx="4724400" cy="457200"/>
            </a:xfrm>
            <a:prstGeom prst="rect">
              <a:avLst/>
            </a:prstGeom>
            <a:noFill/>
            <a:ln w="28575" algn="ctr">
              <a:solidFill>
                <a:schemeClr val="tx1"/>
              </a:solidFill>
              <a:miter lim="800000"/>
              <a:headEnd/>
              <a:tailEnd/>
            </a:ln>
          </p:spPr>
          <p:txBody>
            <a:bodyPr wrap="none" anchor="ctr"/>
            <a:lstStyle/>
            <a:p>
              <a:pPr algn="ctr">
                <a:defRPr/>
              </a:pPr>
              <a:r>
                <a:rPr lang="en-US" sz="1000" b="1" dirty="0">
                  <a:solidFill>
                    <a:prstClr val="black"/>
                  </a:solidFill>
                </a:rPr>
                <a:t>BN/BDE FC</a:t>
              </a:r>
              <a:r>
                <a:rPr lang="en-US" sz="1000" dirty="0">
                  <a:solidFill>
                    <a:prstClr val="black"/>
                  </a:solidFill>
                </a:rPr>
                <a:t> directs firing element: cancel do not load, fire when ready</a:t>
              </a:r>
            </a:p>
          </p:txBody>
        </p:sp>
        <p:sp>
          <p:nvSpPr>
            <p:cNvPr id="15391" name="Line 33"/>
            <p:cNvSpPr>
              <a:spLocks noChangeShapeType="1"/>
            </p:cNvSpPr>
            <p:nvPr/>
          </p:nvSpPr>
          <p:spPr bwMode="auto">
            <a:xfrm>
              <a:off x="5715000" y="5105400"/>
              <a:ext cx="228600" cy="228600"/>
            </a:xfrm>
            <a:prstGeom prst="line">
              <a:avLst/>
            </a:prstGeom>
            <a:noFill/>
            <a:ln w="28575">
              <a:solidFill>
                <a:schemeClr val="tx1"/>
              </a:solidFill>
              <a:round/>
              <a:headEnd/>
              <a:tailEnd type="triangle" w="med" len="med"/>
            </a:ln>
          </p:spPr>
          <p:txBody>
            <a:bodyPr anchor="ctr"/>
            <a:lstStyle/>
            <a:p>
              <a:pPr>
                <a:defRPr/>
              </a:pPr>
              <a:endParaRPr lang="en-US">
                <a:solidFill>
                  <a:prstClr val="black"/>
                </a:solidFill>
              </a:endParaRPr>
            </a:p>
          </p:txBody>
        </p:sp>
        <p:sp>
          <p:nvSpPr>
            <p:cNvPr id="15392" name="Line 35"/>
            <p:cNvSpPr>
              <a:spLocks noChangeShapeType="1"/>
            </p:cNvSpPr>
            <p:nvPr/>
          </p:nvSpPr>
          <p:spPr bwMode="auto">
            <a:xfrm flipH="1">
              <a:off x="6960697" y="1460500"/>
              <a:ext cx="583103" cy="152057"/>
            </a:xfrm>
            <a:prstGeom prst="line">
              <a:avLst/>
            </a:prstGeom>
            <a:noFill/>
            <a:ln w="28575">
              <a:solidFill>
                <a:schemeClr val="tx1"/>
              </a:solidFill>
              <a:round/>
              <a:headEnd/>
              <a:tailEnd type="triangle" w="med" len="med"/>
            </a:ln>
          </p:spPr>
          <p:txBody>
            <a:bodyPr anchor="ctr"/>
            <a:lstStyle/>
            <a:p>
              <a:pPr>
                <a:defRPr/>
              </a:pPr>
              <a:endParaRPr lang="en-US">
                <a:solidFill>
                  <a:prstClr val="black"/>
                </a:solidFill>
              </a:endParaRPr>
            </a:p>
          </p:txBody>
        </p:sp>
        <p:sp>
          <p:nvSpPr>
            <p:cNvPr id="15393" name="Line 36"/>
            <p:cNvSpPr>
              <a:spLocks noChangeShapeType="1"/>
            </p:cNvSpPr>
            <p:nvPr/>
          </p:nvSpPr>
          <p:spPr bwMode="auto">
            <a:xfrm>
              <a:off x="5181600" y="1447800"/>
              <a:ext cx="0" cy="0"/>
            </a:xfrm>
            <a:prstGeom prst="line">
              <a:avLst/>
            </a:prstGeom>
            <a:noFill/>
            <a:ln w="28575">
              <a:solidFill>
                <a:schemeClr val="tx1"/>
              </a:solidFill>
              <a:round/>
              <a:headEnd/>
              <a:tailEnd/>
            </a:ln>
          </p:spPr>
          <p:txBody>
            <a:bodyPr anchor="ctr"/>
            <a:lstStyle/>
            <a:p>
              <a:pPr>
                <a:defRPr/>
              </a:pPr>
              <a:endParaRPr lang="en-US">
                <a:solidFill>
                  <a:prstClr val="black"/>
                </a:solidFill>
              </a:endParaRPr>
            </a:p>
          </p:txBody>
        </p:sp>
        <p:sp>
          <p:nvSpPr>
            <p:cNvPr id="15394" name="Freeform 37"/>
            <p:cNvSpPr>
              <a:spLocks/>
            </p:cNvSpPr>
            <p:nvPr/>
          </p:nvSpPr>
          <p:spPr bwMode="auto">
            <a:xfrm>
              <a:off x="3962400" y="6324600"/>
              <a:ext cx="2438400" cy="304800"/>
            </a:xfrm>
            <a:custGeom>
              <a:avLst/>
              <a:gdLst>
                <a:gd name="T0" fmla="*/ 0 w 1551"/>
                <a:gd name="T1" fmla="*/ 0 h 136"/>
                <a:gd name="T2" fmla="*/ 4942830 w 1551"/>
                <a:gd name="T3" fmla="*/ 683110562 h 136"/>
                <a:gd name="T4" fmla="*/ 2147483647 w 1551"/>
                <a:gd name="T5" fmla="*/ 421921592 h 136"/>
                <a:gd name="T6" fmla="*/ 0 60000 65536"/>
                <a:gd name="T7" fmla="*/ 0 60000 65536"/>
                <a:gd name="T8" fmla="*/ 0 60000 65536"/>
                <a:gd name="T9" fmla="*/ 0 w 1551"/>
                <a:gd name="T10" fmla="*/ 0 h 136"/>
                <a:gd name="T11" fmla="*/ 1551 w 1551"/>
                <a:gd name="T12" fmla="*/ 136 h 136"/>
              </a:gdLst>
              <a:ahLst/>
              <a:cxnLst>
                <a:cxn ang="T6">
                  <a:pos x="T0" y="T1"/>
                </a:cxn>
                <a:cxn ang="T7">
                  <a:pos x="T2" y="T3"/>
                </a:cxn>
                <a:cxn ang="T8">
                  <a:pos x="T4" y="T5"/>
                </a:cxn>
              </a:cxnLst>
              <a:rect l="T9" t="T10" r="T11" b="T12"/>
              <a:pathLst>
                <a:path w="1551" h="136">
                  <a:moveTo>
                    <a:pt x="0" y="0"/>
                  </a:moveTo>
                  <a:lnTo>
                    <a:pt x="2" y="136"/>
                  </a:lnTo>
                  <a:lnTo>
                    <a:pt x="1551" y="84"/>
                  </a:lnTo>
                </a:path>
              </a:pathLst>
            </a:custGeom>
            <a:noFill/>
            <a:ln w="28575">
              <a:solidFill>
                <a:schemeClr val="tx1"/>
              </a:solidFill>
              <a:round/>
              <a:headEnd/>
              <a:tailEnd type="triangle" w="med" len="med"/>
            </a:ln>
          </p:spPr>
          <p:txBody>
            <a:bodyPr anchor="ctr"/>
            <a:lstStyle/>
            <a:p>
              <a:pPr>
                <a:defRPr/>
              </a:pPr>
              <a:endParaRPr lang="en-US">
                <a:solidFill>
                  <a:prstClr val="black"/>
                </a:solidFill>
              </a:endParaRPr>
            </a:p>
          </p:txBody>
        </p:sp>
        <p:sp>
          <p:nvSpPr>
            <p:cNvPr id="15395" name="Rectangle 38"/>
            <p:cNvSpPr>
              <a:spLocks noChangeArrowheads="1"/>
            </p:cNvSpPr>
            <p:nvPr/>
          </p:nvSpPr>
          <p:spPr bwMode="auto">
            <a:xfrm>
              <a:off x="3886200" y="914400"/>
              <a:ext cx="1676400" cy="228600"/>
            </a:xfrm>
            <a:prstGeom prst="rect">
              <a:avLst/>
            </a:prstGeom>
            <a:noFill/>
            <a:ln w="28575" algn="ctr">
              <a:solidFill>
                <a:schemeClr val="tx1"/>
              </a:solidFill>
              <a:miter lim="800000"/>
              <a:headEnd/>
              <a:tailEnd/>
            </a:ln>
          </p:spPr>
          <p:txBody>
            <a:bodyPr wrap="none" anchor="ctr"/>
            <a:lstStyle/>
            <a:p>
              <a:pPr algn="ctr">
                <a:defRPr/>
              </a:pPr>
              <a:endParaRPr lang="en-US" sz="1200">
                <a:solidFill>
                  <a:prstClr val="black"/>
                </a:solidFill>
              </a:endParaRPr>
            </a:p>
          </p:txBody>
        </p:sp>
        <p:sp>
          <p:nvSpPr>
            <p:cNvPr id="15396" name="Rectangle 39"/>
            <p:cNvSpPr>
              <a:spLocks noChangeArrowheads="1"/>
            </p:cNvSpPr>
            <p:nvPr/>
          </p:nvSpPr>
          <p:spPr bwMode="auto">
            <a:xfrm>
              <a:off x="3886200" y="914400"/>
              <a:ext cx="1649811" cy="246221"/>
            </a:xfrm>
            <a:prstGeom prst="rect">
              <a:avLst/>
            </a:prstGeom>
            <a:noFill/>
            <a:ln w="9525">
              <a:noFill/>
              <a:miter lim="800000"/>
              <a:headEnd/>
              <a:tailEnd/>
            </a:ln>
          </p:spPr>
          <p:txBody>
            <a:bodyPr wrap="none">
              <a:spAutoFit/>
            </a:bodyPr>
            <a:lstStyle/>
            <a:p>
              <a:pPr>
                <a:defRPr/>
              </a:pPr>
              <a:r>
                <a:rPr lang="en-US" sz="1000" dirty="0">
                  <a:solidFill>
                    <a:prstClr val="black"/>
                  </a:solidFill>
                </a:rPr>
                <a:t>SECONDARY SOURCE?</a:t>
              </a:r>
            </a:p>
          </p:txBody>
        </p:sp>
        <p:sp>
          <p:nvSpPr>
            <p:cNvPr id="15397" name="Line 40"/>
            <p:cNvSpPr>
              <a:spLocks noChangeShapeType="1"/>
            </p:cNvSpPr>
            <p:nvPr/>
          </p:nvSpPr>
          <p:spPr bwMode="auto">
            <a:xfrm flipV="1">
              <a:off x="3733800" y="609600"/>
              <a:ext cx="152400" cy="152400"/>
            </a:xfrm>
            <a:prstGeom prst="line">
              <a:avLst/>
            </a:prstGeom>
            <a:noFill/>
            <a:ln w="28575">
              <a:solidFill>
                <a:schemeClr val="tx1"/>
              </a:solidFill>
              <a:round/>
              <a:headEnd/>
              <a:tailEnd type="triangle" w="med" len="med"/>
            </a:ln>
          </p:spPr>
          <p:txBody>
            <a:bodyPr rot="10800000" vert="eaVert" wrap="none" anchor="ctr"/>
            <a:lstStyle/>
            <a:p>
              <a:pPr>
                <a:defRPr/>
              </a:pPr>
              <a:endParaRPr lang="en-US">
                <a:solidFill>
                  <a:prstClr val="black"/>
                </a:solidFill>
              </a:endParaRPr>
            </a:p>
          </p:txBody>
        </p:sp>
        <p:sp>
          <p:nvSpPr>
            <p:cNvPr id="15398" name="Line 41"/>
            <p:cNvSpPr>
              <a:spLocks noChangeShapeType="1"/>
            </p:cNvSpPr>
            <p:nvPr/>
          </p:nvSpPr>
          <p:spPr bwMode="auto">
            <a:xfrm>
              <a:off x="5562600" y="685800"/>
              <a:ext cx="228600" cy="76200"/>
            </a:xfrm>
            <a:prstGeom prst="line">
              <a:avLst/>
            </a:prstGeom>
            <a:noFill/>
            <a:ln w="28575">
              <a:solidFill>
                <a:schemeClr val="tx1"/>
              </a:solidFill>
              <a:round/>
              <a:headEnd/>
              <a:tailEnd type="triangle" w="med" len="med"/>
            </a:ln>
          </p:spPr>
          <p:txBody>
            <a:bodyPr rot="10800000" vert="eaVert" wrap="none" anchor="ctr"/>
            <a:lstStyle/>
            <a:p>
              <a:pPr>
                <a:defRPr/>
              </a:pPr>
              <a:endParaRPr lang="en-US">
                <a:solidFill>
                  <a:prstClr val="black"/>
                </a:solidFill>
              </a:endParaRPr>
            </a:p>
          </p:txBody>
        </p:sp>
        <p:sp>
          <p:nvSpPr>
            <p:cNvPr id="15399" name="Line 42"/>
            <p:cNvSpPr>
              <a:spLocks noChangeShapeType="1"/>
            </p:cNvSpPr>
            <p:nvPr/>
          </p:nvSpPr>
          <p:spPr bwMode="auto">
            <a:xfrm>
              <a:off x="3733800" y="1066800"/>
              <a:ext cx="152400" cy="0"/>
            </a:xfrm>
            <a:prstGeom prst="line">
              <a:avLst/>
            </a:prstGeom>
            <a:noFill/>
            <a:ln w="28575">
              <a:solidFill>
                <a:schemeClr val="tx1"/>
              </a:solidFill>
              <a:round/>
              <a:headEnd/>
              <a:tailEnd type="triangle" w="med" len="med"/>
            </a:ln>
          </p:spPr>
          <p:txBody>
            <a:bodyPr rot="10800000" vert="eaVert" wrap="none" anchor="ctr"/>
            <a:lstStyle/>
            <a:p>
              <a:pPr>
                <a:defRPr/>
              </a:pPr>
              <a:endParaRPr lang="en-US">
                <a:solidFill>
                  <a:prstClr val="black"/>
                </a:solidFill>
              </a:endParaRPr>
            </a:p>
          </p:txBody>
        </p:sp>
        <p:sp>
          <p:nvSpPr>
            <p:cNvPr id="15401" name="Line 44"/>
            <p:cNvSpPr>
              <a:spLocks noChangeShapeType="1"/>
            </p:cNvSpPr>
            <p:nvPr/>
          </p:nvSpPr>
          <p:spPr bwMode="auto">
            <a:xfrm>
              <a:off x="5715000" y="5105400"/>
              <a:ext cx="228600" cy="0"/>
            </a:xfrm>
            <a:prstGeom prst="line">
              <a:avLst/>
            </a:prstGeom>
            <a:noFill/>
            <a:ln w="28575">
              <a:solidFill>
                <a:schemeClr val="tx1"/>
              </a:solidFill>
              <a:round/>
              <a:headEnd/>
              <a:tailEnd type="triangle" w="med" len="med"/>
            </a:ln>
          </p:spPr>
          <p:txBody>
            <a:bodyPr rot="10800000" vert="eaVert" wrap="none" anchor="ctr"/>
            <a:lstStyle/>
            <a:p>
              <a:pPr>
                <a:defRPr/>
              </a:pPr>
              <a:endParaRPr lang="en-US">
                <a:solidFill>
                  <a:prstClr val="black"/>
                </a:solidFill>
              </a:endParaRPr>
            </a:p>
          </p:txBody>
        </p:sp>
        <p:sp>
          <p:nvSpPr>
            <p:cNvPr id="15402" name="Line 45"/>
            <p:cNvSpPr>
              <a:spLocks noChangeShapeType="1"/>
            </p:cNvSpPr>
            <p:nvPr/>
          </p:nvSpPr>
          <p:spPr bwMode="auto">
            <a:xfrm flipH="1">
              <a:off x="5715000" y="5638800"/>
              <a:ext cx="228600" cy="228600"/>
            </a:xfrm>
            <a:prstGeom prst="line">
              <a:avLst/>
            </a:prstGeom>
            <a:noFill/>
            <a:ln w="28575">
              <a:solidFill>
                <a:schemeClr val="tx1"/>
              </a:solidFill>
              <a:round/>
              <a:headEnd/>
              <a:tailEnd type="triangle" w="med" len="med"/>
            </a:ln>
          </p:spPr>
          <p:txBody>
            <a:bodyPr rot="10800000" vert="eaVert" wrap="none" anchor="ctr"/>
            <a:lstStyle/>
            <a:p>
              <a:pPr>
                <a:defRPr/>
              </a:pPr>
              <a:endParaRPr lang="en-US">
                <a:solidFill>
                  <a:prstClr val="black"/>
                </a:solidFill>
              </a:endParaRPr>
            </a:p>
          </p:txBody>
        </p:sp>
        <p:sp>
          <p:nvSpPr>
            <p:cNvPr id="15404" name="Rectangle 47"/>
            <p:cNvSpPr>
              <a:spLocks noChangeArrowheads="1"/>
            </p:cNvSpPr>
            <p:nvPr/>
          </p:nvSpPr>
          <p:spPr bwMode="auto">
            <a:xfrm>
              <a:off x="2743200" y="2503488"/>
              <a:ext cx="990600" cy="861774"/>
            </a:xfrm>
            <a:prstGeom prst="rect">
              <a:avLst/>
            </a:prstGeom>
            <a:noFill/>
            <a:ln w="9525">
              <a:noFill/>
              <a:miter lim="800000"/>
              <a:headEnd/>
              <a:tailEnd/>
            </a:ln>
          </p:spPr>
          <p:txBody>
            <a:bodyPr>
              <a:spAutoFit/>
            </a:bodyPr>
            <a:lstStyle/>
            <a:p>
              <a:pPr algn="ctr">
                <a:defRPr/>
              </a:pPr>
              <a:r>
                <a:rPr lang="en-US" sz="1000" b="1" dirty="0">
                  <a:solidFill>
                    <a:prstClr val="black"/>
                  </a:solidFill>
                </a:rPr>
                <a:t>BAE</a:t>
              </a:r>
            </a:p>
            <a:p>
              <a:pPr algn="ctr">
                <a:defRPr/>
              </a:pPr>
              <a:r>
                <a:rPr lang="en-US" sz="1000" dirty="0">
                  <a:solidFill>
                    <a:prstClr val="black"/>
                  </a:solidFill>
                </a:rPr>
                <a:t>Clears Air Space, Activates </a:t>
              </a:r>
              <a:r>
                <a:rPr lang="en-US" sz="1000" dirty="0" err="1">
                  <a:solidFill>
                    <a:prstClr val="black"/>
                  </a:solidFill>
                </a:rPr>
                <a:t>Appro</a:t>
              </a:r>
              <a:r>
                <a:rPr lang="en-US" sz="1000" dirty="0">
                  <a:solidFill>
                    <a:prstClr val="black"/>
                  </a:solidFill>
                </a:rPr>
                <a:t>. ROZ</a:t>
              </a:r>
            </a:p>
          </p:txBody>
        </p:sp>
        <p:sp>
          <p:nvSpPr>
            <p:cNvPr id="15406" name="Rectangle 49"/>
            <p:cNvSpPr>
              <a:spLocks noChangeArrowheads="1"/>
            </p:cNvSpPr>
            <p:nvPr/>
          </p:nvSpPr>
          <p:spPr bwMode="auto">
            <a:xfrm>
              <a:off x="3521075" y="4800600"/>
              <a:ext cx="2193925" cy="731838"/>
            </a:xfrm>
            <a:prstGeom prst="rect">
              <a:avLst/>
            </a:prstGeom>
            <a:noFill/>
            <a:ln w="28575" algn="ctr">
              <a:solidFill>
                <a:schemeClr val="tx1"/>
              </a:solidFill>
              <a:miter lim="800000"/>
              <a:headEnd/>
              <a:tailEnd/>
            </a:ln>
          </p:spPr>
          <p:txBody>
            <a:bodyPr wrap="none"/>
            <a:lstStyle/>
            <a:p>
              <a:pPr>
                <a:defRPr/>
              </a:pPr>
              <a:r>
                <a:rPr lang="en-US" sz="1000" b="1" dirty="0">
                  <a:solidFill>
                    <a:prstClr val="black"/>
                  </a:solidFill>
                </a:rPr>
                <a:t>BCT FC== CDE “Pass”</a:t>
              </a:r>
            </a:p>
            <a:p>
              <a:pPr>
                <a:defRPr/>
              </a:pPr>
              <a:r>
                <a:rPr lang="en-US" sz="1000" b="1" dirty="0">
                  <a:solidFill>
                    <a:prstClr val="black"/>
                  </a:solidFill>
                </a:rPr>
                <a:t>BCT FC = POI/POO  “Confirmed”</a:t>
              </a:r>
            </a:p>
            <a:p>
              <a:pPr>
                <a:defRPr/>
              </a:pPr>
              <a:r>
                <a:rPr lang="en-US" sz="1000" b="1" dirty="0">
                  <a:solidFill>
                    <a:prstClr val="black"/>
                  </a:solidFill>
                </a:rPr>
                <a:t>BTL CPT = Ground  “Cleared”</a:t>
              </a:r>
            </a:p>
            <a:p>
              <a:pPr>
                <a:defRPr/>
              </a:pPr>
              <a:r>
                <a:rPr lang="en-US" sz="1000" b="1" dirty="0">
                  <a:solidFill>
                    <a:prstClr val="black"/>
                  </a:solidFill>
                </a:rPr>
                <a:t>BAE &amp; ALO = Air Space “Cleared”</a:t>
              </a:r>
            </a:p>
          </p:txBody>
        </p:sp>
        <p:sp>
          <p:nvSpPr>
            <p:cNvPr id="15408" name="Text Box 52"/>
            <p:cNvSpPr txBox="1">
              <a:spLocks noChangeArrowheads="1"/>
            </p:cNvSpPr>
            <p:nvPr/>
          </p:nvSpPr>
          <p:spPr bwMode="auto">
            <a:xfrm>
              <a:off x="3292475" y="3886200"/>
              <a:ext cx="4022725" cy="246221"/>
            </a:xfrm>
            <a:prstGeom prst="rect">
              <a:avLst/>
            </a:prstGeom>
            <a:solidFill>
              <a:srgbClr val="FFFF00"/>
            </a:solidFill>
            <a:ln w="3175">
              <a:solidFill>
                <a:schemeClr val="tx1"/>
              </a:solidFill>
              <a:prstDash val="dashDot"/>
              <a:miter lim="800000"/>
              <a:headEnd/>
              <a:tailEnd/>
            </a:ln>
          </p:spPr>
          <p:txBody>
            <a:bodyPr>
              <a:spAutoFit/>
            </a:bodyPr>
            <a:lstStyle/>
            <a:p>
              <a:pPr>
                <a:defRPr/>
              </a:pPr>
              <a:r>
                <a:rPr lang="en-US" sz="1000" b="1">
                  <a:solidFill>
                    <a:prstClr val="black"/>
                  </a:solidFill>
                </a:rPr>
                <a:t>Need  to send max ord, direction of  fire, and range  to clear air</a:t>
              </a:r>
            </a:p>
          </p:txBody>
        </p:sp>
        <p:sp>
          <p:nvSpPr>
            <p:cNvPr id="15409" name="Line 53"/>
            <p:cNvSpPr>
              <a:spLocks noChangeShapeType="1"/>
            </p:cNvSpPr>
            <p:nvPr/>
          </p:nvSpPr>
          <p:spPr bwMode="auto">
            <a:xfrm flipH="1" flipV="1">
              <a:off x="3429000" y="3657600"/>
              <a:ext cx="152400" cy="228600"/>
            </a:xfrm>
            <a:prstGeom prst="line">
              <a:avLst/>
            </a:prstGeom>
            <a:noFill/>
            <a:ln w="9525">
              <a:solidFill>
                <a:schemeClr val="tx1"/>
              </a:solidFill>
              <a:round/>
              <a:headEnd/>
              <a:tailEnd type="triangle" w="med" len="med"/>
            </a:ln>
          </p:spPr>
          <p:txBody>
            <a:bodyPr/>
            <a:lstStyle/>
            <a:p>
              <a:pPr>
                <a:defRPr/>
              </a:pPr>
              <a:endParaRPr lang="en-US">
                <a:solidFill>
                  <a:prstClr val="black"/>
                </a:solidFill>
              </a:endParaRPr>
            </a:p>
          </p:txBody>
        </p:sp>
        <p:sp>
          <p:nvSpPr>
            <p:cNvPr id="15410" name="Line 54"/>
            <p:cNvSpPr>
              <a:spLocks noChangeShapeType="1"/>
            </p:cNvSpPr>
            <p:nvPr/>
          </p:nvSpPr>
          <p:spPr bwMode="auto">
            <a:xfrm flipV="1">
              <a:off x="7010400" y="3657600"/>
              <a:ext cx="228600" cy="228600"/>
            </a:xfrm>
            <a:prstGeom prst="line">
              <a:avLst/>
            </a:prstGeom>
            <a:noFill/>
            <a:ln w="9525">
              <a:solidFill>
                <a:schemeClr val="tx1"/>
              </a:solidFill>
              <a:round/>
              <a:headEnd/>
              <a:tailEnd type="triangle" w="med" len="med"/>
            </a:ln>
          </p:spPr>
          <p:txBody>
            <a:bodyPr/>
            <a:lstStyle/>
            <a:p>
              <a:pPr>
                <a:defRPr/>
              </a:pPr>
              <a:endParaRPr lang="en-US">
                <a:solidFill>
                  <a:prstClr val="black"/>
                </a:solidFill>
              </a:endParaRPr>
            </a:p>
          </p:txBody>
        </p:sp>
        <p:sp>
          <p:nvSpPr>
            <p:cNvPr id="15411" name="Rectangle 56"/>
            <p:cNvSpPr>
              <a:spLocks noChangeArrowheads="1"/>
            </p:cNvSpPr>
            <p:nvPr/>
          </p:nvSpPr>
          <p:spPr bwMode="auto">
            <a:xfrm>
              <a:off x="7086600" y="5105400"/>
              <a:ext cx="1646238" cy="365125"/>
            </a:xfrm>
            <a:prstGeom prst="rect">
              <a:avLst/>
            </a:prstGeom>
            <a:noFill/>
            <a:ln w="28575" algn="ctr">
              <a:solidFill>
                <a:schemeClr val="tx1"/>
              </a:solidFill>
              <a:miter lim="800000"/>
              <a:headEnd/>
              <a:tailEnd/>
            </a:ln>
          </p:spPr>
          <p:txBody>
            <a:bodyPr wrap="none" anchor="ctr"/>
            <a:lstStyle/>
            <a:p>
              <a:pPr algn="ctr">
                <a:defRPr/>
              </a:pPr>
              <a:endParaRPr lang="en-US" sz="1000" dirty="0">
                <a:solidFill>
                  <a:prstClr val="black"/>
                </a:solidFill>
              </a:endParaRPr>
            </a:p>
            <a:p>
              <a:pPr algn="ctr">
                <a:defRPr/>
              </a:pPr>
              <a:r>
                <a:rPr lang="en-US" sz="1000" dirty="0">
                  <a:solidFill>
                    <a:prstClr val="black"/>
                  </a:solidFill>
                </a:rPr>
                <a:t>EOM Continue to monitor,</a:t>
              </a:r>
            </a:p>
            <a:p>
              <a:pPr algn="ctr">
                <a:defRPr/>
              </a:pPr>
              <a:r>
                <a:rPr lang="en-US" sz="1000" dirty="0">
                  <a:solidFill>
                    <a:prstClr val="black"/>
                  </a:solidFill>
                </a:rPr>
                <a:t>Notify BTL CPT</a:t>
              </a:r>
            </a:p>
            <a:p>
              <a:pPr algn="ctr">
                <a:defRPr/>
              </a:pPr>
              <a:endParaRPr lang="en-US" sz="1000" dirty="0">
                <a:solidFill>
                  <a:prstClr val="black"/>
                </a:solidFill>
              </a:endParaRPr>
            </a:p>
          </p:txBody>
        </p:sp>
        <p:sp>
          <p:nvSpPr>
            <p:cNvPr id="57" name="Rectangle 38"/>
            <p:cNvSpPr>
              <a:spLocks noChangeArrowheads="1"/>
            </p:cNvSpPr>
            <p:nvPr/>
          </p:nvSpPr>
          <p:spPr bwMode="auto">
            <a:xfrm>
              <a:off x="3886200" y="457200"/>
              <a:ext cx="1676400" cy="228600"/>
            </a:xfrm>
            <a:prstGeom prst="rect">
              <a:avLst/>
            </a:prstGeom>
            <a:noFill/>
            <a:ln w="28575" algn="ctr">
              <a:solidFill>
                <a:schemeClr val="tx1"/>
              </a:solidFill>
              <a:miter lim="800000"/>
              <a:headEnd/>
              <a:tailEnd/>
            </a:ln>
          </p:spPr>
          <p:txBody>
            <a:bodyPr wrap="none" anchor="ctr"/>
            <a:lstStyle/>
            <a:p>
              <a:pPr algn="ctr">
                <a:defRPr/>
              </a:pPr>
              <a:endParaRPr lang="en-US" sz="1200">
                <a:solidFill>
                  <a:prstClr val="black"/>
                </a:solidFill>
              </a:endParaRPr>
            </a:p>
          </p:txBody>
        </p:sp>
        <p:sp>
          <p:nvSpPr>
            <p:cNvPr id="58" name="Rectangle 39"/>
            <p:cNvSpPr>
              <a:spLocks noChangeArrowheads="1"/>
            </p:cNvSpPr>
            <p:nvPr/>
          </p:nvSpPr>
          <p:spPr bwMode="auto">
            <a:xfrm>
              <a:off x="4114800" y="457200"/>
              <a:ext cx="1008609" cy="246221"/>
            </a:xfrm>
            <a:prstGeom prst="rect">
              <a:avLst/>
            </a:prstGeom>
            <a:noFill/>
            <a:ln w="9525">
              <a:noFill/>
              <a:miter lim="800000"/>
              <a:headEnd/>
              <a:tailEnd/>
            </a:ln>
          </p:spPr>
          <p:txBody>
            <a:bodyPr wrap="none">
              <a:spAutoFit/>
            </a:bodyPr>
            <a:lstStyle/>
            <a:p>
              <a:pPr>
                <a:defRPr/>
              </a:pPr>
              <a:r>
                <a:rPr lang="en-US" sz="1000" dirty="0">
                  <a:solidFill>
                    <a:prstClr val="black"/>
                  </a:solidFill>
                </a:rPr>
                <a:t>IN YOUR AO?</a:t>
              </a:r>
            </a:p>
          </p:txBody>
        </p:sp>
        <p:sp>
          <p:nvSpPr>
            <p:cNvPr id="59" name="Line 40"/>
            <p:cNvSpPr>
              <a:spLocks noChangeShapeType="1"/>
            </p:cNvSpPr>
            <p:nvPr/>
          </p:nvSpPr>
          <p:spPr bwMode="auto">
            <a:xfrm flipV="1">
              <a:off x="5562600" y="304800"/>
              <a:ext cx="228600" cy="152400"/>
            </a:xfrm>
            <a:prstGeom prst="line">
              <a:avLst/>
            </a:prstGeom>
            <a:noFill/>
            <a:ln w="28575">
              <a:solidFill>
                <a:schemeClr val="tx1"/>
              </a:solidFill>
              <a:round/>
              <a:headEnd/>
              <a:tailEnd type="triangle" w="med" len="med"/>
            </a:ln>
          </p:spPr>
          <p:txBody>
            <a:bodyPr rot="10800000" vert="eaVert" wrap="none" anchor="ctr"/>
            <a:lstStyle/>
            <a:p>
              <a:pPr>
                <a:defRPr/>
              </a:pPr>
              <a:endParaRPr lang="en-US">
                <a:solidFill>
                  <a:prstClr val="black"/>
                </a:solidFill>
              </a:endParaRPr>
            </a:p>
          </p:txBody>
        </p:sp>
        <p:sp>
          <p:nvSpPr>
            <p:cNvPr id="61" name="Rectangle 8"/>
            <p:cNvSpPr>
              <a:spLocks noChangeArrowheads="1"/>
            </p:cNvSpPr>
            <p:nvPr/>
          </p:nvSpPr>
          <p:spPr bwMode="auto">
            <a:xfrm>
              <a:off x="5791200" y="571500"/>
              <a:ext cx="595304" cy="176083"/>
            </a:xfrm>
            <a:prstGeom prst="rect">
              <a:avLst/>
            </a:prstGeom>
            <a:noFill/>
            <a:ln w="28575" algn="ctr">
              <a:solidFill>
                <a:srgbClr val="00FF00"/>
              </a:solidFill>
              <a:miter lim="800000"/>
              <a:headEnd/>
              <a:tailEnd/>
            </a:ln>
          </p:spPr>
          <p:txBody>
            <a:bodyPr anchor="ctr"/>
            <a:lstStyle/>
            <a:p>
              <a:pPr algn="ctr">
                <a:defRPr/>
              </a:pPr>
              <a:r>
                <a:rPr lang="en-US" sz="1000" dirty="0">
                  <a:solidFill>
                    <a:prstClr val="black"/>
                  </a:solidFill>
                  <a:latin typeface="Arial" pitchFamily="34" charset="0"/>
                  <a:cs typeface="Arial" pitchFamily="34" charset="0"/>
                </a:rPr>
                <a:t>YES</a:t>
              </a:r>
            </a:p>
          </p:txBody>
        </p:sp>
        <p:sp>
          <p:nvSpPr>
            <p:cNvPr id="62" name="Line 42"/>
            <p:cNvSpPr>
              <a:spLocks noChangeShapeType="1"/>
            </p:cNvSpPr>
            <p:nvPr/>
          </p:nvSpPr>
          <p:spPr bwMode="auto">
            <a:xfrm>
              <a:off x="6172200" y="381000"/>
              <a:ext cx="990600" cy="0"/>
            </a:xfrm>
            <a:prstGeom prst="line">
              <a:avLst/>
            </a:prstGeom>
            <a:noFill/>
            <a:ln w="28575">
              <a:solidFill>
                <a:srgbClr val="FF0000"/>
              </a:solidFill>
              <a:prstDash val="dash"/>
              <a:round/>
              <a:headEnd/>
              <a:tailEnd type="triangle" w="med" len="med"/>
            </a:ln>
          </p:spPr>
          <p:txBody>
            <a:bodyPr rot="10800000" vert="eaVert" wrap="none" anchor="ctr"/>
            <a:lstStyle/>
            <a:p>
              <a:pPr>
                <a:defRPr/>
              </a:pPr>
              <a:endParaRPr lang="en-US">
                <a:solidFill>
                  <a:prstClr val="black"/>
                </a:solidFill>
              </a:endParaRPr>
            </a:p>
          </p:txBody>
        </p:sp>
        <p:sp>
          <p:nvSpPr>
            <p:cNvPr id="63" name="Rectangle 6"/>
            <p:cNvSpPr>
              <a:spLocks noChangeArrowheads="1"/>
            </p:cNvSpPr>
            <p:nvPr/>
          </p:nvSpPr>
          <p:spPr bwMode="auto">
            <a:xfrm>
              <a:off x="5867400" y="812800"/>
              <a:ext cx="1463675" cy="177800"/>
            </a:xfrm>
            <a:prstGeom prst="rect">
              <a:avLst/>
            </a:prstGeom>
            <a:noFill/>
            <a:ln w="28575" algn="ctr">
              <a:solidFill>
                <a:srgbClr val="FF0000"/>
              </a:solidFill>
              <a:miter lim="800000"/>
              <a:headEnd/>
              <a:tailEnd/>
            </a:ln>
          </p:spPr>
          <p:txBody>
            <a:bodyPr wrap="none" anchor="ctr"/>
            <a:lstStyle/>
            <a:p>
              <a:pPr algn="ctr">
                <a:defRPr/>
              </a:pPr>
              <a:r>
                <a:rPr lang="en-US" sz="1000" dirty="0">
                  <a:solidFill>
                    <a:prstClr val="black"/>
                  </a:solidFill>
                </a:rPr>
                <a:t>NO (Q36,Q 37,Q50, Q53</a:t>
              </a:r>
            </a:p>
          </p:txBody>
        </p:sp>
        <p:sp>
          <p:nvSpPr>
            <p:cNvPr id="64" name="Line 41"/>
            <p:cNvSpPr>
              <a:spLocks noChangeShapeType="1"/>
            </p:cNvSpPr>
            <p:nvPr/>
          </p:nvSpPr>
          <p:spPr bwMode="auto">
            <a:xfrm>
              <a:off x="5562600" y="1143000"/>
              <a:ext cx="304800" cy="76200"/>
            </a:xfrm>
            <a:prstGeom prst="line">
              <a:avLst/>
            </a:prstGeom>
            <a:noFill/>
            <a:ln w="28575">
              <a:solidFill>
                <a:schemeClr val="tx1"/>
              </a:solidFill>
              <a:round/>
              <a:headEnd/>
              <a:tailEnd type="triangle" w="med" len="med"/>
            </a:ln>
          </p:spPr>
          <p:txBody>
            <a:bodyPr rot="10800000" vert="eaVert" wrap="none" anchor="ctr"/>
            <a:lstStyle/>
            <a:p>
              <a:pPr>
                <a:defRPr/>
              </a:pPr>
              <a:endParaRPr lang="en-US">
                <a:solidFill>
                  <a:prstClr val="black"/>
                </a:solidFill>
              </a:endParaRPr>
            </a:p>
          </p:txBody>
        </p:sp>
        <p:grpSp>
          <p:nvGrpSpPr>
            <p:cNvPr id="3" name="Group 79"/>
            <p:cNvGrpSpPr>
              <a:grpSpLocks/>
            </p:cNvGrpSpPr>
            <p:nvPr/>
          </p:nvGrpSpPr>
          <p:grpSpPr bwMode="auto">
            <a:xfrm>
              <a:off x="6386499" y="659542"/>
              <a:ext cx="1157296" cy="826358"/>
              <a:chOff x="6305269" y="697642"/>
              <a:chExt cx="476534" cy="826358"/>
            </a:xfrm>
          </p:grpSpPr>
          <p:cxnSp>
            <p:nvCxnSpPr>
              <p:cNvPr id="66" name="Straight Connector 65"/>
              <p:cNvCxnSpPr>
                <a:stCxn id="61" idx="3"/>
              </p:cNvCxnSpPr>
              <p:nvPr/>
            </p:nvCxnSpPr>
            <p:spPr>
              <a:xfrm>
                <a:off x="6305269" y="697642"/>
                <a:ext cx="476534" cy="64358"/>
              </a:xfrm>
              <a:prstGeom prst="line">
                <a:avLst/>
              </a:prstGeom>
              <a:ln w="28575"/>
            </p:spPr>
            <p:style>
              <a:lnRef idx="1">
                <a:schemeClr val="dk1"/>
              </a:lnRef>
              <a:fillRef idx="0">
                <a:schemeClr val="dk1"/>
              </a:fillRef>
              <a:effectRef idx="0">
                <a:schemeClr val="dk1"/>
              </a:effectRef>
              <a:fontRef idx="minor">
                <a:schemeClr val="tx1"/>
              </a:fontRef>
            </p:style>
          </p:cxnSp>
          <p:cxnSp>
            <p:nvCxnSpPr>
              <p:cNvPr id="75" name="Straight Connector 74"/>
              <p:cNvCxnSpPr/>
              <p:nvPr/>
            </p:nvCxnSpPr>
            <p:spPr>
              <a:xfrm>
                <a:off x="6781800" y="762000"/>
                <a:ext cx="0" cy="762000"/>
              </a:xfrm>
              <a:prstGeom prst="line">
                <a:avLst/>
              </a:prstGeom>
              <a:ln w="28575"/>
            </p:spPr>
            <p:style>
              <a:lnRef idx="1">
                <a:schemeClr val="dk1"/>
              </a:lnRef>
              <a:fillRef idx="0">
                <a:schemeClr val="dk1"/>
              </a:fillRef>
              <a:effectRef idx="0">
                <a:schemeClr val="dk1"/>
              </a:effectRef>
              <a:fontRef idx="minor">
                <a:schemeClr val="tx1"/>
              </a:fontRef>
            </p:style>
          </p:cxnSp>
        </p:grpSp>
        <p:sp>
          <p:nvSpPr>
            <p:cNvPr id="87" name="Line 42"/>
            <p:cNvSpPr>
              <a:spLocks noChangeShapeType="1"/>
            </p:cNvSpPr>
            <p:nvPr/>
          </p:nvSpPr>
          <p:spPr bwMode="auto">
            <a:xfrm>
              <a:off x="2362200" y="3733800"/>
              <a:ext cx="914400" cy="304800"/>
            </a:xfrm>
            <a:prstGeom prst="line">
              <a:avLst/>
            </a:prstGeom>
            <a:noFill/>
            <a:ln w="28575">
              <a:solidFill>
                <a:schemeClr val="tx1"/>
              </a:solidFill>
              <a:prstDash val="dash"/>
              <a:round/>
              <a:headEnd/>
              <a:tailEnd type="triangle" w="med" len="med"/>
            </a:ln>
          </p:spPr>
          <p:txBody>
            <a:bodyPr rot="10800000" vert="eaVert" wrap="none" anchor="ctr"/>
            <a:lstStyle/>
            <a:p>
              <a:pPr>
                <a:defRPr/>
              </a:pPr>
              <a:endParaRPr lang="en-US">
                <a:solidFill>
                  <a:prstClr val="black"/>
                </a:solidFill>
              </a:endParaRPr>
            </a:p>
          </p:txBody>
        </p:sp>
        <p:sp>
          <p:nvSpPr>
            <p:cNvPr id="1088" name="Rectangle 87"/>
            <p:cNvSpPr>
              <a:spLocks noChangeArrowheads="1"/>
            </p:cNvSpPr>
            <p:nvPr/>
          </p:nvSpPr>
          <p:spPr bwMode="auto">
            <a:xfrm>
              <a:off x="609600" y="3536950"/>
              <a:ext cx="1524000" cy="577081"/>
            </a:xfrm>
            <a:prstGeom prst="rect">
              <a:avLst/>
            </a:prstGeom>
            <a:noFill/>
            <a:ln w="9525">
              <a:noFill/>
              <a:miter lim="800000"/>
              <a:headEnd/>
              <a:tailEnd/>
            </a:ln>
          </p:spPr>
          <p:txBody>
            <a:bodyPr>
              <a:spAutoFit/>
            </a:bodyPr>
            <a:lstStyle/>
            <a:p>
              <a:pPr marL="228600" indent="-228600">
                <a:buFontTx/>
                <a:buAutoNum type="arabicPeriod"/>
                <a:defRPr/>
              </a:pPr>
              <a:r>
                <a:rPr lang="en-US" sz="1050" dirty="0">
                  <a:solidFill>
                    <a:srgbClr val="FF0000"/>
                  </a:solidFill>
                </a:rPr>
                <a:t>Conducts  hasty CDE on PSS-SOF</a:t>
              </a:r>
            </a:p>
            <a:p>
              <a:pPr marL="228600" indent="-228600">
                <a:buFontTx/>
                <a:buAutoNum type="arabicPeriod"/>
                <a:defRPr/>
              </a:pPr>
              <a:r>
                <a:rPr lang="en-US" sz="1050" dirty="0">
                  <a:solidFill>
                    <a:srgbClr val="FF0000"/>
                  </a:solidFill>
                </a:rPr>
                <a:t>Verifies FSCMs</a:t>
              </a:r>
            </a:p>
          </p:txBody>
        </p:sp>
        <p:sp>
          <p:nvSpPr>
            <p:cNvPr id="2110" name="Rectangle 88"/>
            <p:cNvSpPr>
              <a:spLocks noChangeArrowheads="1"/>
            </p:cNvSpPr>
            <p:nvPr/>
          </p:nvSpPr>
          <p:spPr bwMode="auto">
            <a:xfrm>
              <a:off x="1676400" y="328368"/>
              <a:ext cx="1371600" cy="246221"/>
            </a:xfrm>
            <a:prstGeom prst="rect">
              <a:avLst/>
            </a:prstGeom>
            <a:noFill/>
            <a:ln w="9525">
              <a:noFill/>
              <a:miter lim="800000"/>
              <a:headEnd/>
              <a:tailEnd/>
            </a:ln>
          </p:spPr>
          <p:txBody>
            <a:bodyPr>
              <a:spAutoFit/>
            </a:bodyPr>
            <a:lstStyle/>
            <a:p>
              <a:pPr algn="ctr"/>
              <a:r>
                <a:rPr lang="en-US" sz="1000" b="1" dirty="0">
                  <a:solidFill>
                    <a:prstClr val="black"/>
                  </a:solidFill>
                </a:rPr>
                <a:t>(</a:t>
              </a:r>
              <a:r>
                <a:rPr lang="en-US" sz="1000" b="1" u="sng" dirty="0">
                  <a:solidFill>
                    <a:prstClr val="black"/>
                  </a:solidFill>
                </a:rPr>
                <a:t>Stop watch starts</a:t>
              </a:r>
              <a:r>
                <a:rPr lang="en-US" sz="1000" b="1" dirty="0">
                  <a:solidFill>
                    <a:prstClr val="black"/>
                  </a:solidFill>
                </a:rPr>
                <a:t>)  </a:t>
              </a:r>
            </a:p>
          </p:txBody>
        </p:sp>
        <p:sp>
          <p:nvSpPr>
            <p:cNvPr id="2111" name="Rectangle 67"/>
            <p:cNvSpPr>
              <a:spLocks noChangeArrowheads="1"/>
            </p:cNvSpPr>
            <p:nvPr/>
          </p:nvSpPr>
          <p:spPr bwMode="auto">
            <a:xfrm>
              <a:off x="298675" y="1612557"/>
              <a:ext cx="2560639" cy="733673"/>
            </a:xfrm>
            <a:prstGeom prst="rect">
              <a:avLst/>
            </a:prstGeom>
            <a:noFill/>
            <a:ln w="19050">
              <a:solidFill>
                <a:schemeClr val="tx1"/>
              </a:solidFill>
              <a:miter lim="800000"/>
              <a:headEnd/>
              <a:tailEnd/>
            </a:ln>
          </p:spPr>
          <p:txBody>
            <a:bodyPr wrap="square">
              <a:spAutoFit/>
            </a:bodyPr>
            <a:lstStyle/>
            <a:p>
              <a:pPr algn="ctr"/>
              <a:r>
                <a:rPr lang="en-US" sz="1200" u="sng" dirty="0">
                  <a:solidFill>
                    <a:prstClr val="black"/>
                  </a:solidFill>
                </a:rPr>
                <a:t>XO/S3/CHOPS approving authority </a:t>
              </a:r>
            </a:p>
            <a:p>
              <a:pPr algn="ctr"/>
              <a:r>
                <a:rPr lang="en-US" sz="1200" u="sng" dirty="0">
                  <a:solidFill>
                    <a:prstClr val="black"/>
                  </a:solidFill>
                </a:rPr>
                <a:t> “Notified” Mission approved</a:t>
              </a:r>
            </a:p>
          </p:txBody>
        </p:sp>
        <p:cxnSp>
          <p:nvCxnSpPr>
            <p:cNvPr id="70" name="Straight Arrow Connector 69"/>
            <p:cNvCxnSpPr/>
            <p:nvPr/>
          </p:nvCxnSpPr>
          <p:spPr>
            <a:xfrm>
              <a:off x="1957009" y="1439562"/>
              <a:ext cx="0" cy="17299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1934866" y="1439562"/>
              <a:ext cx="1006475" cy="793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403" name="AutoShape 46"/>
            <p:cNvSpPr>
              <a:spLocks noChangeArrowheads="1"/>
            </p:cNvSpPr>
            <p:nvPr/>
          </p:nvSpPr>
          <p:spPr bwMode="auto">
            <a:xfrm>
              <a:off x="7162800" y="6019800"/>
              <a:ext cx="457200" cy="533400"/>
            </a:xfrm>
            <a:prstGeom prst="irregularSeal1">
              <a:avLst/>
            </a:prstGeom>
            <a:gradFill rotWithShape="1">
              <a:gsLst>
                <a:gs pos="0">
                  <a:srgbClr val="FC4614"/>
                </a:gs>
                <a:gs pos="100000">
                  <a:srgbClr val="752009"/>
                </a:gs>
              </a:gsLst>
              <a:lin ang="5400000" scaled="1"/>
            </a:gradFill>
            <a:ln w="9525">
              <a:solidFill>
                <a:schemeClr val="tx1"/>
              </a:solidFill>
              <a:miter lim="800000"/>
              <a:headEnd/>
              <a:tailEnd/>
            </a:ln>
          </p:spPr>
          <p:txBody>
            <a:bodyPr wrap="none" anchor="ctr"/>
            <a:lstStyle/>
            <a:p>
              <a:pPr>
                <a:defRPr/>
              </a:pPr>
              <a:endParaRPr lang="en-US">
                <a:solidFill>
                  <a:prstClr val="black"/>
                </a:solidFill>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12837"/>
            <a:ext cx="8229600" cy="5135563"/>
          </a:xfrm>
        </p:spPr>
        <p:txBody>
          <a:bodyPr/>
          <a:lstStyle/>
          <a:p>
            <a:r>
              <a:rPr lang="en-US" sz="1800" dirty="0" smtClean="0"/>
              <a:t> Crater Analysis (FM 3-09.12)</a:t>
            </a:r>
          </a:p>
          <a:p>
            <a:pPr lvl="1">
              <a:buNone/>
            </a:pPr>
            <a:r>
              <a:rPr lang="en-US" sz="1800" dirty="0" smtClean="0"/>
              <a:t>Although greater reliance should be placed on reports from trained</a:t>
            </a:r>
          </a:p>
          <a:p>
            <a:pPr lvl="1">
              <a:buNone/>
            </a:pPr>
            <a:r>
              <a:rPr lang="en-US" sz="1800" dirty="0" smtClean="0"/>
              <a:t>teams, all personnel should know how to analyze craters and make the</a:t>
            </a:r>
          </a:p>
          <a:p>
            <a:pPr lvl="1">
              <a:buNone/>
            </a:pPr>
            <a:r>
              <a:rPr lang="en-US" sz="1800" dirty="0" smtClean="0"/>
              <a:t>proper report. Since crater analysis teams are not authorized by TOE,</a:t>
            </a:r>
          </a:p>
          <a:p>
            <a:pPr lvl="1">
              <a:buNone/>
            </a:pPr>
            <a:r>
              <a:rPr lang="en-US" sz="1800" dirty="0" smtClean="0"/>
              <a:t>each unit (including units normally located in rear areas) should select</a:t>
            </a:r>
          </a:p>
          <a:p>
            <a:pPr lvl="1">
              <a:buNone/>
            </a:pPr>
            <a:r>
              <a:rPr lang="en-US" sz="1800" dirty="0" smtClean="0"/>
              <a:t>and train at least one team of two or three members. To adequately</a:t>
            </a:r>
          </a:p>
          <a:p>
            <a:pPr lvl="1">
              <a:buNone/>
            </a:pPr>
            <a:r>
              <a:rPr lang="en-US" sz="1800" dirty="0" smtClean="0"/>
              <a:t>support their maneuver unit, fire support personnel must know how to</a:t>
            </a:r>
          </a:p>
          <a:p>
            <a:pPr lvl="1">
              <a:buNone/>
            </a:pPr>
            <a:r>
              <a:rPr lang="en-US" sz="1800" dirty="0" smtClean="0"/>
              <a:t>analyze and report crater information.</a:t>
            </a:r>
          </a:p>
          <a:p>
            <a:r>
              <a:rPr lang="en-US" sz="1800" dirty="0" smtClean="0"/>
              <a:t>VALUE OF ANALYSIS:</a:t>
            </a:r>
          </a:p>
          <a:p>
            <a:pPr lvl="1"/>
            <a:r>
              <a:rPr lang="en-US" sz="1800" dirty="0" smtClean="0"/>
              <a:t>By analyzing shell craters, the crater analysis team can:</a:t>
            </a:r>
          </a:p>
          <a:p>
            <a:pPr lvl="1"/>
            <a:r>
              <a:rPr lang="en-US" sz="1800" dirty="0" smtClean="0"/>
              <a:t>Verify, as confirmed locations, suspected locations that have been</a:t>
            </a:r>
          </a:p>
          <a:p>
            <a:pPr lvl="1"/>
            <a:r>
              <a:rPr lang="en-US" sz="1800" dirty="0" smtClean="0"/>
              <a:t>Obtained by other means.</a:t>
            </a:r>
          </a:p>
          <a:p>
            <a:pPr lvl="1"/>
            <a:r>
              <a:rPr lang="en-US" sz="1800" dirty="0" smtClean="0"/>
              <a:t>Confirm the presence of enemy artillery, rockets, or mortars and</a:t>
            </a:r>
          </a:p>
          <a:p>
            <a:pPr lvl="1"/>
            <a:r>
              <a:rPr lang="en-US" sz="1800" dirty="0" smtClean="0"/>
              <a:t>Obtain an approximate direction to them.</a:t>
            </a:r>
          </a:p>
          <a:p>
            <a:pPr lvl="1"/>
            <a:r>
              <a:rPr lang="en-US" sz="1800" dirty="0" smtClean="0"/>
              <a:t>Detect the presence of new types of enemy weapons, new</a:t>
            </a:r>
          </a:p>
          <a:p>
            <a:pPr lvl="1"/>
            <a:r>
              <a:rPr lang="en-US" sz="1800" dirty="0" smtClean="0"/>
              <a:t>Calibers, or new ammunition manufacturing methods.</a:t>
            </a:r>
            <a:endParaRPr lang="en-US" sz="1800" dirty="0"/>
          </a:p>
        </p:txBody>
      </p:sp>
      <p:sp>
        <p:nvSpPr>
          <p:cNvPr id="3" name="Title 2"/>
          <p:cNvSpPr>
            <a:spLocks noGrp="1"/>
          </p:cNvSpPr>
          <p:nvPr>
            <p:ph type="title"/>
          </p:nvPr>
        </p:nvSpPr>
        <p:spPr/>
        <p:txBody>
          <a:bodyPr/>
          <a:lstStyle/>
          <a:p>
            <a:r>
              <a:rPr lang="en-US" dirty="0" smtClean="0"/>
              <a:t>Crater Analysis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Counter Fire Planning</a:t>
            </a:r>
          </a:p>
          <a:p>
            <a:endParaRPr lang="en-US" dirty="0" smtClean="0"/>
          </a:p>
          <a:p>
            <a:r>
              <a:rPr lang="en-US" dirty="0" smtClean="0"/>
              <a:t>Radar considerations and operations</a:t>
            </a:r>
          </a:p>
          <a:p>
            <a:endParaRPr lang="en-US" dirty="0" smtClean="0"/>
          </a:p>
          <a:p>
            <a:r>
              <a:rPr lang="en-US" dirty="0" smtClean="0"/>
              <a:t>Counter Fire Execution</a:t>
            </a:r>
          </a:p>
          <a:p>
            <a:endParaRPr lang="en-US" dirty="0" smtClean="0"/>
          </a:p>
          <a:p>
            <a:r>
              <a:rPr lang="en-US" dirty="0" smtClean="0"/>
              <a:t>Enemy Fire Support Assets </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FM 3-09: Field Artillery Operations</a:t>
            </a:r>
          </a:p>
          <a:p>
            <a:endParaRPr lang="en-US" dirty="0" smtClean="0"/>
          </a:p>
          <a:p>
            <a:r>
              <a:rPr lang="en-US" dirty="0" smtClean="0"/>
              <a:t>FM 3-09.21: Tactics, Techniques, and Procedures for the Field Artillery Battalion</a:t>
            </a:r>
          </a:p>
          <a:p>
            <a:endParaRPr lang="en-US" dirty="0" smtClean="0"/>
          </a:p>
          <a:p>
            <a:r>
              <a:rPr lang="en-US" dirty="0" smtClean="0"/>
              <a:t>FM 3-60: Targeting Process	</a:t>
            </a:r>
          </a:p>
          <a:p>
            <a:endParaRPr lang="en-US" dirty="0" smtClean="0"/>
          </a:p>
          <a:p>
            <a:r>
              <a:rPr lang="en-US" dirty="0" smtClean="0"/>
              <a:t>ATTP 3.09.12: Field Artillery Target Acquisition</a:t>
            </a:r>
            <a:endParaRPr lang="en-US" dirty="0"/>
          </a:p>
        </p:txBody>
      </p:sp>
      <p:sp>
        <p:nvSpPr>
          <p:cNvPr id="3" name="Title 2"/>
          <p:cNvSpPr>
            <a:spLocks noGrp="1"/>
          </p:cNvSpPr>
          <p:nvPr>
            <p:ph type="title"/>
          </p:nvPr>
        </p:nvSpPr>
        <p:spPr/>
        <p:txBody>
          <a:bodyPr/>
          <a:lstStyle/>
          <a:p>
            <a:r>
              <a:rPr lang="en-US" dirty="0" smtClean="0"/>
              <a:t>References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1295400"/>
            <a:ext cx="8153400" cy="5135563"/>
          </a:xfrm>
        </p:spPr>
        <p:txBody>
          <a:bodyPr wrap="square"/>
          <a:lstStyle/>
          <a:p>
            <a:pPr>
              <a:buNone/>
            </a:pPr>
            <a:r>
              <a:rPr lang="en-US" b="1" i="1" dirty="0" smtClean="0"/>
              <a:t>	</a:t>
            </a:r>
            <a:r>
              <a:rPr lang="en-US" dirty="0" smtClean="0"/>
              <a:t>The Counter Fire battle is not a separate battle, but one aspect of the overall combined arms fight.  As such it must be properly integrated and synchronized with all elements of the maneuver commander’s battle plan. Successful Counter Fire operations will complement all aspects of the combined arms battle. </a:t>
            </a:r>
            <a:endParaRPr lang="en-US" b="1" i="1" dirty="0" smtClean="0"/>
          </a:p>
          <a:p>
            <a:pPr>
              <a:buNone/>
            </a:pPr>
            <a:endParaRPr lang="en-US" b="1" i="1" dirty="0" smtClean="0"/>
          </a:p>
          <a:p>
            <a:pPr>
              <a:buNone/>
            </a:pPr>
            <a:endParaRPr lang="en-US" b="1" i="1" dirty="0" smtClean="0"/>
          </a:p>
          <a:p>
            <a:pPr>
              <a:buNone/>
            </a:pPr>
            <a:r>
              <a:rPr lang="en-US" b="1" i="1" dirty="0" smtClean="0"/>
              <a:t>								</a:t>
            </a:r>
            <a:r>
              <a:rPr lang="en-US" sz="2000" b="1" i="1" dirty="0" smtClean="0"/>
              <a:t>FM 3-09.21</a:t>
            </a:r>
          </a:p>
        </p:txBody>
      </p:sp>
      <p:sp>
        <p:nvSpPr>
          <p:cNvPr id="3" name="Title 2"/>
          <p:cNvSpPr>
            <a:spLocks noGrp="1"/>
          </p:cNvSpPr>
          <p:nvPr>
            <p:ph type="title"/>
          </p:nvPr>
        </p:nvSpPr>
        <p:spPr/>
        <p:txBody>
          <a:bodyPr/>
          <a:lstStyle/>
          <a:p>
            <a:r>
              <a:rPr lang="en-US" dirty="0" smtClean="0"/>
              <a:t>Counter Fire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67000"/>
            <a:ext cx="8229600" cy="1143001"/>
          </a:xfrm>
        </p:spPr>
        <p:txBody>
          <a:bodyPr/>
          <a:lstStyle/>
          <a:p>
            <a:r>
              <a:rPr lang="en-US" dirty="0" smtClean="0"/>
              <a:t>Counter Fire Planning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000" dirty="0" smtClean="0"/>
              <a:t>• Who will serve as the counter fire headquarters?</a:t>
            </a:r>
          </a:p>
          <a:p>
            <a:pPr>
              <a:buNone/>
            </a:pPr>
            <a:r>
              <a:rPr lang="en-US" sz="2000" dirty="0" smtClean="0"/>
              <a:t>• Radar Position Areas (RPAs) to support the AOR</a:t>
            </a:r>
          </a:p>
          <a:p>
            <a:pPr>
              <a:buNone/>
            </a:pPr>
            <a:r>
              <a:rPr lang="en-US" sz="2000" dirty="0" smtClean="0"/>
              <a:t>• What are the EW, ground, and air threats to the radar?</a:t>
            </a:r>
          </a:p>
          <a:p>
            <a:pPr>
              <a:buNone/>
            </a:pPr>
            <a:r>
              <a:rPr lang="en-US" sz="2000" dirty="0" smtClean="0"/>
              <a:t>• Do we know the PIRs and IRs?</a:t>
            </a:r>
          </a:p>
          <a:p>
            <a:pPr>
              <a:buNone/>
            </a:pPr>
            <a:r>
              <a:rPr lang="en-US" sz="2000" dirty="0" smtClean="0"/>
              <a:t>• Radar integration into the brigade’s ISR plan</a:t>
            </a:r>
          </a:p>
          <a:p>
            <a:pPr>
              <a:buNone/>
            </a:pPr>
            <a:r>
              <a:rPr lang="en-US" sz="2000" dirty="0" smtClean="0"/>
              <a:t>• Reverse planning from the NAIs / TAIs (RPAS)</a:t>
            </a:r>
          </a:p>
          <a:p>
            <a:pPr>
              <a:buNone/>
            </a:pPr>
            <a:r>
              <a:rPr lang="en-US" sz="2000" dirty="0" smtClean="0"/>
              <a:t>• Zones developed to support the ISR plan</a:t>
            </a:r>
          </a:p>
          <a:p>
            <a:pPr>
              <a:buNone/>
            </a:pPr>
            <a:r>
              <a:rPr lang="en-US" sz="2000" dirty="0" smtClean="0"/>
              <a:t>• Are force protection assets and logistical support identified for the radars?</a:t>
            </a:r>
          </a:p>
          <a:p>
            <a:pPr>
              <a:buNone/>
            </a:pPr>
            <a:r>
              <a:rPr lang="en-US" sz="2000" dirty="0" smtClean="0"/>
              <a:t>	 Are these assets tasked in the OPORD?</a:t>
            </a:r>
          </a:p>
          <a:p>
            <a:pPr>
              <a:buNone/>
            </a:pPr>
            <a:r>
              <a:rPr lang="en-US" sz="2000" dirty="0" smtClean="0"/>
              <a:t>	 Communications</a:t>
            </a:r>
          </a:p>
          <a:p>
            <a:pPr>
              <a:buNone/>
            </a:pPr>
            <a:r>
              <a:rPr lang="en-US" sz="2000" dirty="0" smtClean="0"/>
              <a:t>	 Survey / Metro</a:t>
            </a:r>
          </a:p>
          <a:p>
            <a:pPr>
              <a:buNone/>
            </a:pPr>
            <a:r>
              <a:rPr lang="en-US" sz="2000" dirty="0" smtClean="0"/>
              <a:t>	 Engineer support</a:t>
            </a:r>
          </a:p>
          <a:p>
            <a:pPr>
              <a:buNone/>
            </a:pPr>
            <a:r>
              <a:rPr lang="en-US" sz="2000" dirty="0" smtClean="0"/>
              <a:t>	 Fuel</a:t>
            </a:r>
            <a:endParaRPr lang="en-US" sz="2000" dirty="0"/>
          </a:p>
        </p:txBody>
      </p:sp>
      <p:sp>
        <p:nvSpPr>
          <p:cNvPr id="3" name="Title 2"/>
          <p:cNvSpPr>
            <a:spLocks noGrp="1"/>
          </p:cNvSpPr>
          <p:nvPr>
            <p:ph type="title"/>
          </p:nvPr>
        </p:nvSpPr>
        <p:spPr/>
        <p:txBody>
          <a:bodyPr/>
          <a:lstStyle/>
          <a:p>
            <a:r>
              <a:rPr lang="en-US" dirty="0" smtClean="0"/>
              <a:t>Planning Considerations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762000"/>
            <a:ext cx="8229600" cy="5135563"/>
          </a:xfrm>
        </p:spPr>
        <p:txBody>
          <a:bodyPr/>
          <a:lstStyle/>
          <a:p>
            <a:pPr marL="342900" indent="-342900">
              <a:buClr>
                <a:srgbClr val="000000"/>
              </a:buClr>
              <a:buFont typeface="Wingdings" pitchFamily="2" charset="2"/>
              <a:buChar char="q"/>
            </a:pPr>
            <a:r>
              <a:rPr lang="en-US" sz="2000" dirty="0" smtClean="0">
                <a:latin typeface="Arial" pitchFamily="34" charset="0"/>
                <a:cs typeface="Arial" pitchFamily="34" charset="0"/>
              </a:rPr>
              <a:t>Top down planning / bottom-up refinement of zones are key.</a:t>
            </a:r>
          </a:p>
          <a:p>
            <a:pPr marL="742950" lvl="1" indent="-285750">
              <a:buClr>
                <a:srgbClr val="0000FF"/>
              </a:buClr>
              <a:buNone/>
            </a:pPr>
            <a:r>
              <a:rPr lang="en-US" sz="2000" dirty="0" smtClean="0">
                <a:latin typeface="Arial" pitchFamily="34" charset="0"/>
                <a:cs typeface="Arial" pitchFamily="34" charset="0"/>
              </a:rPr>
              <a:t>BCT order must contain the top down radar zone plan.</a:t>
            </a:r>
          </a:p>
          <a:p>
            <a:pPr marL="342900" indent="-342900">
              <a:buClr>
                <a:srgbClr val="000000"/>
              </a:buClr>
              <a:buFont typeface="Wingdings" pitchFamily="2" charset="2"/>
              <a:buChar char="q"/>
            </a:pPr>
            <a:r>
              <a:rPr lang="en-US" sz="2000" dirty="0" smtClean="0">
                <a:latin typeface="Arial" pitchFamily="34" charset="0"/>
                <a:cs typeface="Arial" pitchFamily="34" charset="0"/>
              </a:rPr>
              <a:t>Positioning considerations:</a:t>
            </a:r>
          </a:p>
          <a:p>
            <a:pPr marL="742950" lvl="1" indent="-285750">
              <a:buClr>
                <a:srgbClr val="0000FF"/>
              </a:buClr>
              <a:buNone/>
            </a:pPr>
            <a:r>
              <a:rPr lang="en-US" sz="2000" dirty="0" smtClean="0">
                <a:latin typeface="Arial" pitchFamily="34" charset="0"/>
                <a:cs typeface="Arial" pitchFamily="34" charset="0"/>
              </a:rPr>
              <a:t>Does the position support the commander’s intent?</a:t>
            </a:r>
          </a:p>
          <a:p>
            <a:pPr marL="742950" lvl="1" indent="-285750">
              <a:buClr>
                <a:srgbClr val="0000FF"/>
              </a:buClr>
              <a:buNone/>
            </a:pPr>
            <a:r>
              <a:rPr lang="en-US" sz="2000" dirty="0" smtClean="0">
                <a:latin typeface="Arial" pitchFamily="34" charset="0"/>
                <a:cs typeface="Arial" pitchFamily="34" charset="0"/>
              </a:rPr>
              <a:t>What is the friendly scheme of maneuver?</a:t>
            </a:r>
          </a:p>
          <a:p>
            <a:pPr marL="742950" lvl="1" indent="-285750">
              <a:buClr>
                <a:srgbClr val="0000FF"/>
              </a:buClr>
              <a:buNone/>
            </a:pPr>
            <a:r>
              <a:rPr lang="en-US" sz="2000" dirty="0" smtClean="0">
                <a:latin typeface="Arial" pitchFamily="34" charset="0"/>
                <a:cs typeface="Arial" pitchFamily="34" charset="0"/>
              </a:rPr>
              <a:t>Does the position consider future operations and  movement?</a:t>
            </a:r>
          </a:p>
          <a:p>
            <a:pPr marL="742950" lvl="1" indent="-285750">
              <a:buClr>
                <a:srgbClr val="0000FF"/>
              </a:buClr>
              <a:buNone/>
            </a:pPr>
            <a:r>
              <a:rPr lang="en-US" sz="2000" dirty="0" smtClean="0">
                <a:latin typeface="Arial" pitchFamily="34" charset="0"/>
                <a:cs typeface="Arial" pitchFamily="34" charset="0"/>
              </a:rPr>
              <a:t>Are there alternate positions to move forward or fall back to?</a:t>
            </a:r>
          </a:p>
          <a:p>
            <a:pPr marL="742950" lvl="1" indent="-285750">
              <a:buClr>
                <a:srgbClr val="0000FF"/>
              </a:buClr>
              <a:buNone/>
            </a:pPr>
            <a:r>
              <a:rPr lang="en-US" sz="2000" dirty="0" smtClean="0">
                <a:latin typeface="Arial" pitchFamily="34" charset="0"/>
                <a:cs typeface="Arial" pitchFamily="34" charset="0"/>
              </a:rPr>
              <a:t>What are the EW, ground, and air threats to the radar?</a:t>
            </a:r>
          </a:p>
          <a:p>
            <a:pPr marL="342900" indent="-342900">
              <a:buClr>
                <a:srgbClr val="000000"/>
              </a:buClr>
              <a:buFont typeface="Wingdings" pitchFamily="2" charset="2"/>
              <a:buChar char="q"/>
            </a:pPr>
            <a:r>
              <a:rPr lang="en-US" sz="2000" dirty="0" smtClean="0">
                <a:latin typeface="Arial" pitchFamily="34" charset="0"/>
                <a:cs typeface="Arial" pitchFamily="34" charset="0"/>
              </a:rPr>
              <a:t>Other considerations:</a:t>
            </a:r>
          </a:p>
          <a:p>
            <a:pPr marL="742950" lvl="1" indent="-285750">
              <a:buClr>
                <a:srgbClr val="FF3300"/>
              </a:buClr>
              <a:buNone/>
            </a:pPr>
            <a:r>
              <a:rPr lang="en-US" sz="2000" b="1" dirty="0" smtClean="0">
                <a:solidFill>
                  <a:srgbClr val="FF0000"/>
                </a:solidFill>
                <a:latin typeface="Arial" pitchFamily="34" charset="0"/>
                <a:cs typeface="Arial" pitchFamily="34" charset="0"/>
              </a:rPr>
              <a:t>Have we identified force protection assets and logistical support for the radars?</a:t>
            </a:r>
          </a:p>
          <a:p>
            <a:pPr marL="742950" lvl="1" indent="-285750">
              <a:buClr>
                <a:srgbClr val="FF3300"/>
              </a:buClr>
              <a:buNone/>
            </a:pPr>
            <a:r>
              <a:rPr lang="en-US" sz="2000" b="1" dirty="0" smtClean="0">
                <a:solidFill>
                  <a:srgbClr val="FF0000"/>
                </a:solidFill>
                <a:latin typeface="Arial" pitchFamily="34" charset="0"/>
                <a:cs typeface="Arial" pitchFamily="34" charset="0"/>
              </a:rPr>
              <a:t>Are these assets tasked in the BCTs OPORD?</a:t>
            </a:r>
          </a:p>
          <a:p>
            <a:pPr marL="742950" lvl="1" indent="-285750">
              <a:buClr>
                <a:srgbClr val="0000FF"/>
              </a:buClr>
              <a:buNone/>
            </a:pPr>
            <a:r>
              <a:rPr lang="en-US" sz="2000" dirty="0" smtClean="0">
                <a:latin typeface="Arial" pitchFamily="34" charset="0"/>
                <a:cs typeface="Arial" pitchFamily="34" charset="0"/>
              </a:rPr>
              <a:t>Technical Refinement</a:t>
            </a:r>
          </a:p>
          <a:p>
            <a:pPr marL="742950" lvl="1" indent="-285750">
              <a:buClr>
                <a:srgbClr val="0000FF"/>
              </a:buClr>
              <a:buNone/>
            </a:pPr>
            <a:r>
              <a:rPr lang="en-US" sz="2000" dirty="0" smtClean="0">
                <a:latin typeface="Arial" pitchFamily="34" charset="0"/>
                <a:cs typeface="Arial" pitchFamily="34" charset="0"/>
              </a:rPr>
              <a:t>The radar section leader/chief performs technical zone management at the radar</a:t>
            </a:r>
          </a:p>
          <a:p>
            <a:pPr marL="742950" lvl="1" indent="-285750">
              <a:buClr>
                <a:srgbClr val="0000FF"/>
              </a:buClr>
              <a:buNone/>
            </a:pPr>
            <a:r>
              <a:rPr lang="en-US" sz="2000" dirty="0" smtClean="0">
                <a:latin typeface="Arial" pitchFamily="34" charset="0"/>
                <a:cs typeface="Arial" pitchFamily="34" charset="0"/>
              </a:rPr>
              <a:t>Refine and update zones as the operation progresses</a:t>
            </a:r>
          </a:p>
          <a:p>
            <a:pPr marL="742950" lvl="1" indent="-285750">
              <a:buClr>
                <a:srgbClr val="0000FF"/>
              </a:buClr>
              <a:buNone/>
            </a:pPr>
            <a:endParaRPr lang="en-US" sz="2000" dirty="0" smtClean="0">
              <a:latin typeface="Arial" pitchFamily="34" charset="0"/>
              <a:cs typeface="Arial" pitchFamily="34" charset="0"/>
            </a:endParaRPr>
          </a:p>
          <a:p>
            <a:pPr>
              <a:buNone/>
            </a:pPr>
            <a:endParaRPr lang="en-US" sz="2000" dirty="0">
              <a:latin typeface="Arial" pitchFamily="34" charset="0"/>
              <a:cs typeface="Arial" pitchFamily="34" charset="0"/>
            </a:endParaRPr>
          </a:p>
        </p:txBody>
      </p:sp>
      <p:sp>
        <p:nvSpPr>
          <p:cNvPr id="3" name="Title 2"/>
          <p:cNvSpPr>
            <a:spLocks noGrp="1"/>
          </p:cNvSpPr>
          <p:nvPr>
            <p:ph type="title"/>
          </p:nvPr>
        </p:nvSpPr>
        <p:spPr>
          <a:xfrm>
            <a:off x="457200" y="0"/>
            <a:ext cx="8229600" cy="1143001"/>
          </a:xfrm>
        </p:spPr>
        <p:txBody>
          <a:bodyPr/>
          <a:lstStyle/>
          <a:p>
            <a:r>
              <a:rPr lang="en-US" dirty="0" smtClean="0"/>
              <a:t>Planning during COA</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2000" dirty="0" smtClean="0"/>
              <a:t>• Publish command support relationships</a:t>
            </a:r>
          </a:p>
          <a:p>
            <a:pPr>
              <a:buNone/>
            </a:pPr>
            <a:r>
              <a:rPr lang="en-US" sz="2000" dirty="0" smtClean="0"/>
              <a:t>• Maintain communication with the systems</a:t>
            </a:r>
          </a:p>
          <a:p>
            <a:pPr>
              <a:buNone/>
            </a:pPr>
            <a:r>
              <a:rPr lang="en-US" sz="2000" dirty="0" smtClean="0"/>
              <a:t>• 	How do the sections stay in the fight?</a:t>
            </a:r>
          </a:p>
          <a:p>
            <a:pPr>
              <a:buNone/>
            </a:pPr>
            <a:r>
              <a:rPr lang="en-US" sz="2000" dirty="0" smtClean="0"/>
              <a:t>• Q-48 in CRAM or Counter Fire mode</a:t>
            </a:r>
          </a:p>
          <a:p>
            <a:pPr>
              <a:buNone/>
            </a:pPr>
            <a:r>
              <a:rPr lang="en-US" sz="2000" dirty="0" smtClean="0"/>
              <a:t>• Maintenance schedule</a:t>
            </a:r>
          </a:p>
          <a:p>
            <a:pPr>
              <a:buNone/>
            </a:pPr>
            <a:r>
              <a:rPr lang="en-US" sz="2000" dirty="0" smtClean="0"/>
              <a:t>	Q-36/37 – 1 hour daily; 2 hour block weekly</a:t>
            </a:r>
          </a:p>
          <a:p>
            <a:pPr>
              <a:buNone/>
            </a:pPr>
            <a:r>
              <a:rPr lang="en-US" sz="2000" dirty="0" smtClean="0"/>
              <a:t>	Q-48 – 30 minutes daily; 1 hour block weekly</a:t>
            </a:r>
          </a:p>
          <a:p>
            <a:pPr>
              <a:buNone/>
            </a:pPr>
            <a:r>
              <a:rPr lang="en-US" sz="2000" dirty="0" smtClean="0"/>
              <a:t>• Azimuth of search</a:t>
            </a:r>
          </a:p>
          <a:p>
            <a:pPr>
              <a:buNone/>
            </a:pPr>
            <a:r>
              <a:rPr lang="en-US" sz="2000" dirty="0" smtClean="0"/>
              <a:t>	Initial set</a:t>
            </a:r>
          </a:p>
          <a:p>
            <a:pPr>
              <a:buNone/>
            </a:pPr>
            <a:r>
              <a:rPr lang="en-US" sz="2000" dirty="0" smtClean="0"/>
              <a:t>• TIC</a:t>
            </a:r>
          </a:p>
          <a:p>
            <a:pPr>
              <a:buNone/>
            </a:pPr>
            <a:r>
              <a:rPr lang="en-US" sz="2000" dirty="0" smtClean="0"/>
              <a:t>	Threat reporting</a:t>
            </a:r>
          </a:p>
          <a:p>
            <a:pPr>
              <a:buNone/>
            </a:pPr>
            <a:r>
              <a:rPr lang="en-US" sz="2000" dirty="0" smtClean="0"/>
              <a:t>	Extended coverage</a:t>
            </a:r>
          </a:p>
          <a:p>
            <a:pPr>
              <a:buNone/>
            </a:pPr>
            <a:r>
              <a:rPr lang="en-US" sz="2000" dirty="0" smtClean="0"/>
              <a:t>	Division coverage</a:t>
            </a:r>
            <a:endParaRPr lang="en-US" sz="2000" dirty="0"/>
          </a:p>
        </p:txBody>
      </p:sp>
      <p:sp>
        <p:nvSpPr>
          <p:cNvPr id="3" name="Title 2"/>
          <p:cNvSpPr>
            <a:spLocks noGrp="1"/>
          </p:cNvSpPr>
          <p:nvPr>
            <p:ph type="title"/>
          </p:nvPr>
        </p:nvSpPr>
        <p:spPr/>
        <p:txBody>
          <a:bodyPr/>
          <a:lstStyle/>
          <a:p>
            <a:r>
              <a:rPr lang="en-US" dirty="0" smtClean="0"/>
              <a:t>Radar Success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667000"/>
            <a:ext cx="8229600" cy="1143001"/>
          </a:xfrm>
        </p:spPr>
        <p:txBody>
          <a:bodyPr/>
          <a:lstStyle/>
          <a:p>
            <a:r>
              <a:rPr lang="en-US" dirty="0" smtClean="0"/>
              <a:t>Radar Considerations</a:t>
            </a:r>
            <a:endParaRPr lang="en-US" dirty="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wrap="none">
        <a:spAutoFit/>
      </a:bodyPr>
      <a:lstStyle>
        <a:defPPr algn="ctr">
          <a:defRPr sz="2000" b="1" dirty="0" smtClean="0">
            <a:latin typeface="Arial" pitchFamily="34" charset="0"/>
            <a:cs typeface="Arial" pitchFamily="34" charset="0"/>
          </a:defRPr>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9A13D489EA1A47BCCE0226D8EC7FAB" ma:contentTypeVersion="8" ma:contentTypeDescription="Create a new document." ma:contentTypeScope="" ma:versionID="82aee5477080641da6b4d6fd26b59322">
  <xsd:schema xmlns:xsd="http://www.w3.org/2001/XMLSchema" xmlns:p="http://schemas.microsoft.com/office/2006/metadata/properties" xmlns:ns2="03fbf26b-f203-4e51-81ce-52ea422a0e9e" targetNamespace="http://schemas.microsoft.com/office/2006/metadata/properties" ma:root="true" ma:fieldsID="b4730da92a2bc4e45d71c0678bad9902" ns2:_="">
    <xsd:import namespace="03fbf26b-f203-4e51-81ce-52ea422a0e9e"/>
    <xsd:element name="properties">
      <xsd:complexType>
        <xsd:sequence>
          <xsd:element name="documentManagement">
            <xsd:complexType>
              <xsd:all>
                <xsd:element ref="ns2:Document_x0020_Area"/>
                <xsd:element ref="ns2:Document_x0020_Type"/>
                <xsd:element ref="ns2:S2_x0020_Reviewed" minOccurs="0"/>
                <xsd:element ref="ns2:Document_x0020_Reviewed" minOccurs="0"/>
                <xsd:element ref="ns2:Document_x0020_Status"/>
              </xsd:all>
            </xsd:complexType>
          </xsd:element>
        </xsd:sequence>
      </xsd:complexType>
    </xsd:element>
  </xsd:schema>
  <xsd:schema xmlns:xsd="http://www.w3.org/2001/XMLSchema" xmlns:dms="http://schemas.microsoft.com/office/2006/documentManagement/types" targetNamespace="03fbf26b-f203-4e51-81ce-52ea422a0e9e" elementFormDefault="qualified">
    <xsd:import namespace="http://schemas.microsoft.com/office/2006/documentManagement/types"/>
    <xsd:element name="Document_x0020_Area" ma:index="8" ma:displayName="Document Area" ma:default="Mission CMD" ma:format="Dropdown" ma:internalName="Document_x0020_Area">
      <xsd:simpleType>
        <xsd:restriction base="dms:Choice">
          <xsd:enumeration value="Mission CMD"/>
          <xsd:enumeration value="Signal"/>
          <xsd:enumeration value="Intel"/>
          <xsd:enumeration value="Maneuver - Infantry"/>
          <xsd:enumeration value="Maneuver - Recon"/>
          <xsd:enumeration value="Maneuver - Airborne"/>
          <xsd:enumeration value="Fires"/>
          <xsd:enumeration value="Protection"/>
          <xsd:enumeration value="Sustainment"/>
          <xsd:enumeration value="SOF"/>
          <xsd:enumeration value="Live Fire"/>
          <xsd:enumeration value="LTP"/>
          <xsd:enumeration value="ULO - Combined Arms"/>
          <xsd:enumeration value="ULO - Wide Area Security"/>
          <xsd:enumeration value="ULO - Mission Command"/>
          <xsd:enumeration value="JIIM/UAP"/>
          <xsd:enumeration value="DATE"/>
        </xsd:restriction>
      </xsd:simpleType>
    </xsd:element>
    <xsd:element name="Document_x0020_Type" ma:index="9" ma:displayName="Document Type" ma:default="Best Practice" ma:format="Dropdown" ma:internalName="Document_x0020_Type">
      <xsd:simpleType>
        <xsd:restriction base="dms:Choice">
          <xsd:enumeration value="Best Practice"/>
          <xsd:enumeration value="Doctrine"/>
          <xsd:enumeration value="POCs"/>
          <xsd:enumeration value="Rotational Trend"/>
        </xsd:restriction>
      </xsd:simpleType>
    </xsd:element>
    <xsd:element name="S2_x0020_Reviewed" ma:index="10" nillable="true" ma:displayName="S2 Reviewed" ma:default="0" ma:internalName="S2_x0020_Reviewed">
      <xsd:simpleType>
        <xsd:restriction base="dms:Boolean"/>
      </xsd:simpleType>
    </xsd:element>
    <xsd:element name="Document_x0020_Reviewed" ma:index="11" nillable="true" ma:displayName="Document Reviewed" ma:default="0" ma:internalName="Document_x0020_Reviewed">
      <xsd:simpleType>
        <xsd:restriction base="dms:Boolean"/>
      </xsd:simpleType>
    </xsd:element>
    <xsd:element name="Document_x0020_Status" ma:index="12" ma:displayName="Document Status" ma:default="Submitted" ma:format="Dropdown" ma:internalName="Document_x0020_Status">
      <xsd:simpleType>
        <xsd:restriction base="dms:Choice">
          <xsd:enumeration value="Submitted"/>
          <xsd:enumeration value="Pending Review"/>
          <xsd:enumeration value="Pos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ocument_x0020_Status xmlns="03fbf26b-f203-4e51-81ce-52ea422a0e9e">Submitted</Document_x0020_Status>
    <Document_x0020_Area xmlns="03fbf26b-f203-4e51-81ce-52ea422a0e9e">Fires</Document_x0020_Area>
    <S2_x0020_Reviewed xmlns="03fbf26b-f203-4e51-81ce-52ea422a0e9e">true</S2_x0020_Reviewed>
    <Document_x0020_Reviewed xmlns="03fbf26b-f203-4e51-81ce-52ea422a0e9e">true</Document_x0020_Reviewed>
    <Document_x0020_Type xmlns="03fbf26b-f203-4e51-81ce-52ea422a0e9e">Rotational Trend</Document_x0020_Type>
  </documentManagement>
</p:properties>
</file>

<file path=customXml/itemProps1.xml><?xml version="1.0" encoding="utf-8"?>
<ds:datastoreItem xmlns:ds="http://schemas.openxmlformats.org/officeDocument/2006/customXml" ds:itemID="{69D66E2E-0DA2-4C58-B04D-535A171BDF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fbf26b-f203-4e51-81ce-52ea422a0e9e"/>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68F1140E-F1A1-4180-91A2-8CF521884E37}">
  <ds:schemaRefs>
    <ds:schemaRef ds:uri="http://schemas.microsoft.com/sharepoint/v3/contenttype/forms"/>
  </ds:schemaRefs>
</ds:datastoreItem>
</file>

<file path=customXml/itemProps3.xml><?xml version="1.0" encoding="utf-8"?>
<ds:datastoreItem xmlns:ds="http://schemas.openxmlformats.org/officeDocument/2006/customXml" ds:itemID="{011B2BE4-CBF4-4E32-882C-DD8473CCA109}">
  <ds:schemaRefs>
    <ds:schemaRef ds:uri="http://schemas.microsoft.com/office/2006/documentManagement/types"/>
    <ds:schemaRef ds:uri="http://purl.org/dc/terms/"/>
    <ds:schemaRef ds:uri="http://schemas.microsoft.com/office/2006/metadata/properties"/>
    <ds:schemaRef ds:uri="http://purl.org/dc/elements/1.1/"/>
    <ds:schemaRef ds:uri="http://www.w3.org/XML/1998/namespace"/>
    <ds:schemaRef ds:uri="03fbf26b-f203-4e51-81ce-52ea422a0e9e"/>
    <ds:schemaRef ds:uri="http://purl.org/dc/dcmityp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0</TotalTime>
  <Words>813</Words>
  <Application>Microsoft Office PowerPoint</Application>
  <PresentationFormat>On-screen Show (4:3)</PresentationFormat>
  <Paragraphs>166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Batang</vt:lpstr>
      <vt:lpstr>Arial</vt:lpstr>
      <vt:lpstr>Calibri</vt:lpstr>
      <vt:lpstr>CenturySchoolbook</vt:lpstr>
      <vt:lpstr>Wingdings</vt:lpstr>
      <vt:lpstr>1_Office Theme</vt:lpstr>
      <vt:lpstr>Counter Fire Planning and Execution</vt:lpstr>
      <vt:lpstr>Agenda</vt:lpstr>
      <vt:lpstr>References</vt:lpstr>
      <vt:lpstr>Counter Fire</vt:lpstr>
      <vt:lpstr>Counter Fire Planning</vt:lpstr>
      <vt:lpstr>Planning Considerations</vt:lpstr>
      <vt:lpstr>Planning during COA</vt:lpstr>
      <vt:lpstr>Radar Success </vt:lpstr>
      <vt:lpstr>Radar Considerations</vt:lpstr>
      <vt:lpstr>Radar Considerations</vt:lpstr>
      <vt:lpstr>Considerations</vt:lpstr>
      <vt:lpstr>Counter Fire Execution</vt:lpstr>
      <vt:lpstr>Counter Fire Battle Drill</vt:lpstr>
      <vt:lpstr>PowerPoint Presentation</vt:lpstr>
      <vt:lpstr>Crater Analysis</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Counter Fire Planning and Execution(Sub-Folder: Trends Core Classes)</dc:title>
  <dc:creator>Joseph.Temple</dc:creator>
  <cp:lastModifiedBy>McMahan, Curtis S CTR USA TRADOC</cp:lastModifiedBy>
  <cp:revision>2</cp:revision>
  <dcterms:created xsi:type="dcterms:W3CDTF">2013-11-27T17:22:07Z</dcterms:created>
  <dcterms:modified xsi:type="dcterms:W3CDTF">2016-04-06T17:07:39Z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0x010100859A13D489EA1A47BCCE0226D8EC7FAB</vt:lpwstr>
  </property>
  <property fmtid="{D5CDD505-2E9C-101B-9397-08002B2CF9AE}" pid="3" name="Order">
    <vt:r8>1800</vt:r8>
  </property>
</Properties>
</file>