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4.xml" ContentType="application/vnd.openxmlformats-officedocument.customXmlProperties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  <p:sldMasterId id="2147483665" r:id="rId6"/>
    <p:sldMasterId id="2147483667" r:id="rId7"/>
    <p:sldMasterId id="2147483669" r:id="rId8"/>
    <p:sldMasterId id="2147483673" r:id="rId9"/>
  </p:sldMasterIdLst>
  <p:notesMasterIdLst>
    <p:notesMasterId r:id="rId11"/>
  </p:notesMasterIdLst>
  <p:sldIdLst>
    <p:sldId id="276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770" y="-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slide" Target="slides/slide1.xml"/><Relationship Id="rId4" Type="http://schemas.openxmlformats.org/officeDocument/2006/relationships/customXml" Target="../customXml/item4.xml"/><Relationship Id="rId9" Type="http://schemas.openxmlformats.org/officeDocument/2006/relationships/slideMaster" Target="slideMasters/slideMaster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7493C2AF-8536-4E73-BEC5-841C1828BE2F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75CB06F-1507-4A51-98CB-DE401FF281D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62600" y="76200"/>
            <a:ext cx="35814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theme" Target="../theme/theme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theme" Target="../theme/theme3.xml"/><Relationship Id="rId4" Type="http://schemas.openxmlformats.org/officeDocument/2006/relationships/image" Target="../media/image2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theme" Target="../theme/theme4.xml"/><Relationship Id="rId4" Type="http://schemas.openxmlformats.org/officeDocument/2006/relationships/image" Target="../media/image2.png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4763" y="22225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700838"/>
            <a:ext cx="9144000" cy="16986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5126038" y="166688"/>
            <a:ext cx="4017962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r">
              <a:spcBef>
                <a:spcPct val="0"/>
              </a:spcBef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04050" y="6710363"/>
            <a:ext cx="2133600" cy="147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43FB144B-42FE-40D5-B015-ADE9409F84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0" y="6692900"/>
            <a:ext cx="2133600" cy="165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787189B-2022-4188-8901-7E18681F0B8B}" type="datetimeFigureOut">
              <a:rPr lang="en-US" smtClean="0"/>
              <a:pPr>
                <a:defRPr/>
              </a:pPr>
              <a:t>4/4/2013</a:t>
            </a:fld>
            <a:endParaRPr lang="en-US" dirty="0"/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931862" y="153988"/>
            <a:ext cx="3335338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defRPr/>
            </a:pPr>
            <a:endParaRPr lang="en-US" sz="2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2" name="Group 29"/>
          <p:cNvGrpSpPr>
            <a:grpSpLocks noChangeAspect="1"/>
          </p:cNvGrpSpPr>
          <p:nvPr userDrawn="1"/>
        </p:nvGrpSpPr>
        <p:grpSpPr>
          <a:xfrm>
            <a:off x="13199" y="-228598"/>
            <a:ext cx="944572" cy="1295398"/>
            <a:chOff x="4485767" y="609600"/>
            <a:chExt cx="2389215" cy="3276599"/>
          </a:xfrm>
        </p:grpSpPr>
        <p:pic>
          <p:nvPicPr>
            <p:cNvPr id="15" name="Picture 14" descr="FANCY 4ID PA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3183" y="1295400"/>
              <a:ext cx="1905000" cy="1901556"/>
            </a:xfrm>
            <a:prstGeom prst="rect">
              <a:avLst/>
            </a:prstGeom>
          </p:spPr>
        </p:pic>
        <p:pic>
          <p:nvPicPr>
            <p:cNvPr id="16" name="Picture 15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5767" y="609600"/>
              <a:ext cx="2219833" cy="1976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Picture 16" descr="C:\Users\david.chiarenza\AppData\Local\Microsoft\Windows\Temporary Internet Files\Content.IE5\2GMN9QLX\MC900441344[1].png"/>
            <p:cNvPicPr>
              <a:picLocks noChangeAspect="1" noChangeArrowheads="1"/>
            </p:cNvPicPr>
            <p:nvPr userDrawn="1"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485767" y="1909584"/>
              <a:ext cx="2219833" cy="19766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8" name="TextBox 13"/>
            <p:cNvSpPr txBox="1"/>
            <p:nvPr/>
          </p:nvSpPr>
          <p:spPr bwMode="auto">
            <a:xfrm>
              <a:off x="4837356" y="2612342"/>
              <a:ext cx="1502514" cy="498979"/>
            </a:xfrm>
            <a:prstGeom prst="rect">
              <a:avLst/>
            </a:prstGeom>
            <a:noFill/>
          </p:spPr>
          <p:txBody>
            <a:bodyPr spcFirstLastPara="1">
              <a:prstTxWarp prst="textArchDown">
                <a:avLst>
                  <a:gd name="adj" fmla="val 40929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r>
                <a:rPr lang="en-US" sz="8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DIVISION</a:t>
              </a:r>
              <a:endPara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9" name="TextBox 12"/>
            <p:cNvSpPr txBox="1"/>
            <p:nvPr userDrawn="1"/>
          </p:nvSpPr>
          <p:spPr bwMode="auto">
            <a:xfrm rot="414701">
              <a:off x="4890094" y="1478530"/>
              <a:ext cx="1984888" cy="498978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>
                  <a:gd name="adj" fmla="val 11097683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8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IRONHORSE</a:t>
              </a:r>
              <a:endParaRPr lang="en-US" sz="8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73100"/>
            <a:ext cx="82296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-4762" y="22225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700838"/>
            <a:ext cx="9144000" cy="16986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pic>
        <p:nvPicPr>
          <p:cNvPr id="1030" name="Picture 10" descr="150px-4th_Infantry_Division_DUI_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5025" y="1"/>
            <a:ext cx="584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514600" y="152400"/>
            <a:ext cx="4017962" cy="4000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4050" y="6688138"/>
            <a:ext cx="2133600" cy="147637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3D5CC14E-D0FA-4E0E-A3B7-135713164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92901"/>
            <a:ext cx="2133600" cy="16510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7E56DF26-8DB3-4224-8B7A-C3F22753678A}" type="datetimeFigureOut">
              <a:rPr lang="en-US"/>
              <a:pPr>
                <a:defRPr/>
              </a:pPr>
              <a:t>4/4/2013</a:t>
            </a:fld>
            <a:endParaRPr lang="en-US" dirty="0"/>
          </a:p>
        </p:txBody>
      </p:sp>
      <p:grpSp>
        <p:nvGrpSpPr>
          <p:cNvPr id="2" name="Group 11"/>
          <p:cNvGrpSpPr>
            <a:grpSpLocks noChangeAspect="1"/>
          </p:cNvGrpSpPr>
          <p:nvPr userDrawn="1"/>
        </p:nvGrpSpPr>
        <p:grpSpPr>
          <a:xfrm>
            <a:off x="20133" y="-152400"/>
            <a:ext cx="847206" cy="1113972"/>
            <a:chOff x="4485767" y="609600"/>
            <a:chExt cx="2491950" cy="3276599"/>
          </a:xfrm>
        </p:grpSpPr>
        <p:pic>
          <p:nvPicPr>
            <p:cNvPr id="17" name="Picture 16" descr="FANCY 4ID PA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3183" y="1295400"/>
              <a:ext cx="1905000" cy="1901556"/>
            </a:xfrm>
            <a:prstGeom prst="rect">
              <a:avLst/>
            </a:prstGeom>
          </p:spPr>
        </p:pic>
        <p:pic>
          <p:nvPicPr>
            <p:cNvPr id="18" name="Picture 17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5767" y="609600"/>
              <a:ext cx="2219833" cy="1976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Picture 18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485767" y="1909584"/>
              <a:ext cx="2219833" cy="19766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TextBox 13"/>
            <p:cNvSpPr txBox="1"/>
            <p:nvPr/>
          </p:nvSpPr>
          <p:spPr bwMode="auto">
            <a:xfrm>
              <a:off x="4837356" y="2612342"/>
              <a:ext cx="1502514" cy="498979"/>
            </a:xfrm>
            <a:prstGeom prst="rect">
              <a:avLst/>
            </a:prstGeom>
            <a:noFill/>
          </p:spPr>
          <p:txBody>
            <a:bodyPr spcFirstLastPara="1">
              <a:prstTxWarp prst="textArchDown">
                <a:avLst>
                  <a:gd name="adj" fmla="val 40929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95</a:t>
              </a:r>
              <a:r>
                <a:rPr lang="en-US" sz="6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</a:t>
              </a: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Anniversary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TextBox 12"/>
            <p:cNvSpPr txBox="1"/>
            <p:nvPr/>
          </p:nvSpPr>
          <p:spPr bwMode="auto">
            <a:xfrm rot="502101">
              <a:off x="4992828" y="1471796"/>
              <a:ext cx="1984889" cy="498978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>
                  <a:gd name="adj" fmla="val 1107898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IRONHORSE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 i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5pPr>
      <a:lvl6pPr marL="45714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6pPr>
      <a:lvl7pPr marL="914293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7pPr>
      <a:lvl8pPr marL="1371440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8pPr>
      <a:lvl9pPr marL="182858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73100"/>
            <a:ext cx="82296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-4762" y="22225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700838"/>
            <a:ext cx="9144000" cy="16986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pic>
        <p:nvPicPr>
          <p:cNvPr id="1030" name="Picture 10" descr="150px-4th_Infantry_Division_DUI_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5025" y="1"/>
            <a:ext cx="584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2293670" y="166688"/>
            <a:ext cx="4429102" cy="4000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4050" y="6688138"/>
            <a:ext cx="2133600" cy="147637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3D5CC14E-D0FA-4E0E-A3B7-135713164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92901"/>
            <a:ext cx="2133600" cy="16510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7E56DF26-8DB3-4224-8B7A-C3F22753678A}" type="datetimeFigureOut">
              <a:rPr lang="en-US"/>
              <a:pPr>
                <a:defRPr/>
              </a:pPr>
              <a:t>4/4/2013</a:t>
            </a:fld>
            <a:endParaRPr lang="en-US" dirty="0"/>
          </a:p>
        </p:txBody>
      </p:sp>
      <p:grpSp>
        <p:nvGrpSpPr>
          <p:cNvPr id="2" name="Group 11"/>
          <p:cNvGrpSpPr>
            <a:grpSpLocks noChangeAspect="1"/>
          </p:cNvGrpSpPr>
          <p:nvPr userDrawn="1"/>
        </p:nvGrpSpPr>
        <p:grpSpPr>
          <a:xfrm>
            <a:off x="20133" y="-152400"/>
            <a:ext cx="847206" cy="1113972"/>
            <a:chOff x="4485767" y="609600"/>
            <a:chExt cx="2491950" cy="3276599"/>
          </a:xfrm>
        </p:grpSpPr>
        <p:pic>
          <p:nvPicPr>
            <p:cNvPr id="17" name="Picture 16" descr="FANCY 4ID PA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3183" y="1295400"/>
              <a:ext cx="1905000" cy="1901556"/>
            </a:xfrm>
            <a:prstGeom prst="rect">
              <a:avLst/>
            </a:prstGeom>
          </p:spPr>
        </p:pic>
        <p:pic>
          <p:nvPicPr>
            <p:cNvPr id="18" name="Picture 17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5767" y="609600"/>
              <a:ext cx="2219833" cy="1976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Picture 18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485767" y="1909584"/>
              <a:ext cx="2219833" cy="19766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TextBox 13"/>
            <p:cNvSpPr txBox="1"/>
            <p:nvPr/>
          </p:nvSpPr>
          <p:spPr bwMode="auto">
            <a:xfrm>
              <a:off x="4837356" y="2612342"/>
              <a:ext cx="1502514" cy="498979"/>
            </a:xfrm>
            <a:prstGeom prst="rect">
              <a:avLst/>
            </a:prstGeom>
            <a:noFill/>
          </p:spPr>
          <p:txBody>
            <a:bodyPr spcFirstLastPara="1">
              <a:prstTxWarp prst="textArchDown">
                <a:avLst>
                  <a:gd name="adj" fmla="val 40929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95</a:t>
              </a:r>
              <a:r>
                <a:rPr lang="en-US" sz="6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</a:t>
              </a: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Anniversary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TextBox 12"/>
            <p:cNvSpPr txBox="1"/>
            <p:nvPr/>
          </p:nvSpPr>
          <p:spPr bwMode="auto">
            <a:xfrm rot="502101">
              <a:off x="4992828" y="1471796"/>
              <a:ext cx="1984889" cy="498978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>
                  <a:gd name="adj" fmla="val 1107898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IRONHORSE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b="1" i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5pPr>
      <a:lvl6pPr marL="45714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6pPr>
      <a:lvl7pPr marL="914293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7pPr>
      <a:lvl8pPr marL="1371440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8pPr>
      <a:lvl9pPr marL="182858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673100"/>
            <a:ext cx="82296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-4762" y="22225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6700838"/>
            <a:ext cx="9144000" cy="16986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9" tIns="45714" rIns="91429" bIns="45714"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pic>
        <p:nvPicPr>
          <p:cNvPr id="1030" name="Picture 10" descr="150px-4th_Infantry_Division_DUI_svg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5025" y="1"/>
            <a:ext cx="584200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4405313" y="166688"/>
            <a:ext cx="4017962" cy="400050"/>
          </a:xfrm>
          <a:prstGeom prst="rect">
            <a:avLst/>
          </a:prstGeom>
        </p:spPr>
        <p:txBody>
          <a:bodyPr vert="horz" lIns="91429" tIns="45714" rIns="91429" bIns="45714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04050" y="6688138"/>
            <a:ext cx="2133600" cy="147637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3D5CC14E-D0FA-4E0E-A3B7-135713164D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692901"/>
            <a:ext cx="2133600" cy="165100"/>
          </a:xfrm>
          <a:prstGeom prst="rect">
            <a:avLst/>
          </a:prstGeom>
        </p:spPr>
        <p:txBody>
          <a:bodyPr vert="horz" lIns="91429" tIns="45714" rIns="91429" bIns="45714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7E56DF26-8DB3-4224-8B7A-C3F22753678A}" type="datetimeFigureOut">
              <a:rPr lang="en-US"/>
              <a:pPr>
                <a:defRPr/>
              </a:pPr>
              <a:t>4/4/2013</a:t>
            </a:fld>
            <a:endParaRPr lang="en-US" dirty="0"/>
          </a:p>
        </p:txBody>
      </p:sp>
      <p:grpSp>
        <p:nvGrpSpPr>
          <p:cNvPr id="2" name="Group 11"/>
          <p:cNvGrpSpPr>
            <a:grpSpLocks noChangeAspect="1"/>
          </p:cNvGrpSpPr>
          <p:nvPr userDrawn="1"/>
        </p:nvGrpSpPr>
        <p:grpSpPr>
          <a:xfrm>
            <a:off x="20133" y="-152400"/>
            <a:ext cx="847206" cy="1113972"/>
            <a:chOff x="4485767" y="609600"/>
            <a:chExt cx="2491950" cy="3276599"/>
          </a:xfrm>
        </p:grpSpPr>
        <p:pic>
          <p:nvPicPr>
            <p:cNvPr id="17" name="Picture 16" descr="FANCY 4ID PATCH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643183" y="1295400"/>
              <a:ext cx="1905000" cy="1901556"/>
            </a:xfrm>
            <a:prstGeom prst="rect">
              <a:avLst/>
            </a:prstGeom>
          </p:spPr>
        </p:pic>
        <p:pic>
          <p:nvPicPr>
            <p:cNvPr id="18" name="Picture 17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5767" y="609600"/>
              <a:ext cx="2219833" cy="197661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Picture 18" descr="C:\Users\david.chiarenza\AppData\Local\Microsoft\Windows\Temporary Internet Files\Content.IE5\2GMN9QLX\MC900441344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0800000">
              <a:off x="4485767" y="1909584"/>
              <a:ext cx="2219833" cy="197661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0" name="TextBox 13"/>
            <p:cNvSpPr txBox="1"/>
            <p:nvPr/>
          </p:nvSpPr>
          <p:spPr bwMode="auto">
            <a:xfrm>
              <a:off x="4837356" y="2612342"/>
              <a:ext cx="1502514" cy="498979"/>
            </a:xfrm>
            <a:prstGeom prst="rect">
              <a:avLst/>
            </a:prstGeom>
            <a:noFill/>
          </p:spPr>
          <p:txBody>
            <a:bodyPr spcFirstLastPara="1">
              <a:prstTxWarp prst="textArchDown">
                <a:avLst>
                  <a:gd name="adj" fmla="val 40929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95</a:t>
              </a:r>
              <a:r>
                <a:rPr lang="en-US" sz="600" b="1" baseline="30000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th</a:t>
              </a: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 Anniversary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1" name="TextBox 12"/>
            <p:cNvSpPr txBox="1"/>
            <p:nvPr/>
          </p:nvSpPr>
          <p:spPr bwMode="auto">
            <a:xfrm rot="502101">
              <a:off x="4992828" y="1471796"/>
              <a:ext cx="1984889" cy="498978"/>
            </a:xfrm>
            <a:prstGeom prst="rect">
              <a:avLst/>
            </a:prstGeom>
            <a:noFill/>
          </p:spPr>
          <p:txBody>
            <a:bodyPr spcFirstLastPara="1">
              <a:prstTxWarp prst="textArchUp">
                <a:avLst>
                  <a:gd name="adj" fmla="val 11078986"/>
                </a:avLst>
              </a:prstTxWarp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sz="600" b="1" dirty="0" smtClean="0"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IRONHORSE</a:t>
              </a:r>
              <a:endParaRPr lang="en-US" sz="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 b="1" i="1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5pPr>
      <a:lvl6pPr marL="45714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6pPr>
      <a:lvl7pPr marL="914293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7pPr>
      <a:lvl8pPr marL="1371440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8pPr>
      <a:lvl9pPr marL="1828586" algn="r" rtl="0" fontAlgn="base">
        <a:spcBef>
          <a:spcPct val="0"/>
        </a:spcBef>
        <a:spcAft>
          <a:spcPct val="0"/>
        </a:spcAft>
        <a:defRPr sz="2000" b="1" i="1">
          <a:solidFill>
            <a:schemeClr val="bg1"/>
          </a:solidFill>
          <a:latin typeface="Calibri" pitchFamily="34" charset="0"/>
        </a:defRPr>
      </a:lvl9pPr>
    </p:titleStyle>
    <p:bodyStyle>
      <a:lvl1pPr marL="342860" indent="-34286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3" indent="-28571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7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13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9" indent="-228573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0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53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99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46" indent="-228573" algn="l" defTabSz="91429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0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33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9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26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72" algn="l" defTabSz="91429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-4763" y="22225"/>
            <a:ext cx="9144001" cy="53975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169863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700838"/>
            <a:ext cx="9144000" cy="169862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1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UNCLASSIFIED</a:t>
            </a:r>
          </a:p>
        </p:txBody>
      </p:sp>
      <p:sp>
        <p:nvSpPr>
          <p:cNvPr id="10" name="Title Placeholder 1"/>
          <p:cNvSpPr txBox="1">
            <a:spLocks/>
          </p:cNvSpPr>
          <p:nvPr userDrawn="1"/>
        </p:nvSpPr>
        <p:spPr>
          <a:xfrm>
            <a:off x="5126038" y="166688"/>
            <a:ext cx="4017962" cy="4000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/>
          <a:p>
            <a:pPr algn="r">
              <a:spcBef>
                <a:spcPct val="0"/>
              </a:spcBef>
              <a:defRPr/>
            </a:pPr>
            <a:endParaRPr lang="en-US" sz="4400" dirty="0">
              <a:solidFill>
                <a:prstClr val="white"/>
              </a:solidFill>
            </a:endParaRPr>
          </a:p>
        </p:txBody>
      </p:sp>
      <p:sp>
        <p:nvSpPr>
          <p:cNvPr id="11" name="Slide Number Placeholder 5"/>
          <p:cNvSpPr txBox="1">
            <a:spLocks/>
          </p:cNvSpPr>
          <p:nvPr userDrawn="1"/>
        </p:nvSpPr>
        <p:spPr>
          <a:xfrm>
            <a:off x="7004050" y="6710363"/>
            <a:ext cx="2133600" cy="147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43FB144B-42FE-40D5-B015-ADE9409F84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Date Placeholder 3"/>
          <p:cNvSpPr txBox="1">
            <a:spLocks/>
          </p:cNvSpPr>
          <p:nvPr userDrawn="1"/>
        </p:nvSpPr>
        <p:spPr>
          <a:xfrm>
            <a:off x="0" y="6692900"/>
            <a:ext cx="2133600" cy="1651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787189B-2022-4188-8901-7E18681F0B8B}" type="datetimeFigureOut">
              <a:rPr lang="en-US" smtClean="0"/>
              <a:pPr>
                <a:defRPr/>
              </a:pPr>
              <a:t>4/4/2013</a:t>
            </a:fld>
            <a:endParaRPr lang="en-US" dirty="0"/>
          </a:p>
        </p:txBody>
      </p:sp>
      <p:sp>
        <p:nvSpPr>
          <p:cNvPr id="13" name="Title Placeholder 1"/>
          <p:cNvSpPr txBox="1">
            <a:spLocks/>
          </p:cNvSpPr>
          <p:nvPr userDrawn="1"/>
        </p:nvSpPr>
        <p:spPr>
          <a:xfrm>
            <a:off x="931862" y="153988"/>
            <a:ext cx="3335338" cy="40005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>
              <a:defRPr/>
            </a:pPr>
            <a:endParaRPr lang="en-US" sz="2000" b="1" i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1154113" y="152400"/>
            <a:ext cx="7380287" cy="6477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i="1" noProof="0" dirty="0" smtClean="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rPr>
              <a:t>IRONHORSE MASTER RIFLEMAN PROGRAM</a:t>
            </a:r>
            <a:endParaRPr kumimoji="0" lang="en-US" sz="2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-34635" y="730032"/>
            <a:ext cx="9144000" cy="7663636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 prst="convex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b="1" u="sng" dirty="0">
                <a:latin typeface="Arial" pitchFamily="34" charset="0"/>
                <a:cs typeface="Arial" pitchFamily="34" charset="0"/>
              </a:rPr>
              <a:t>Phase 1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 Basic Rifle Marksmanship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(BRM)</a:t>
            </a: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Set up, fit and wear of equipment; use of the sling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Identify components of the weapon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Disassemble;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assemble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;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perform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f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unctions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c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heck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Maintain, load and unload a magazine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Maintain, load, unload and clear the weapon  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Know the weapons status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(Red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Amber, Green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) muzzle awareness and fundamentals of weapons safety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Perform remedial/immediate action, understand the cycles of function and troubleshoot the weapon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Grouping, zeroing, down range feed back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PMI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; 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EST 2000 , Multipurpose Arcade Combat Simulator (MAC), Laser Marksmanship Training System (LMTS)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Bore sight, Zero and qualify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iron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ights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Zero Optics and IR pointers and thermals as appropriate; qualify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Optics (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confirm day and night)                </a:t>
            </a:r>
          </a:p>
          <a:p>
            <a:pPr>
              <a:defRPr/>
            </a:pPr>
            <a:r>
              <a:rPr lang="en-US" sz="1200" b="1" u="sng" dirty="0">
                <a:latin typeface="Arial" pitchFamily="34" charset="0"/>
                <a:cs typeface="Arial" pitchFamily="34" charset="0"/>
              </a:rPr>
              <a:t>Phase II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 Advanced Rifle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Marksmanship (ARM)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Short Range Marksmanship (SRM) 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pitchFamily="34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Known Distance (KD)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range - day and night with optics from 25 to 300 meters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from barricades,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standing unassisted, standing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assisted, strong hand and weak hand,  kneeling and prone.  Include shooting from a vehicle and dismounted from a vehicle.</a:t>
            </a:r>
            <a:endParaRPr lang="en-US" sz="1200" b="1" u="sng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r>
              <a:rPr lang="en-US" sz="1200" b="1" u="sng" dirty="0">
                <a:latin typeface="Arial" pitchFamily="34" charset="0"/>
                <a:cs typeface="Arial" pitchFamily="34" charset="0"/>
              </a:rPr>
              <a:t>Phase III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 Squad Designated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Marksman (SDM),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recommend one per squad</a:t>
            </a:r>
            <a:endParaRPr lang="en-US" sz="1200" b="1" u="sng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r>
              <a:rPr lang="en-US" sz="1200" b="1" u="sng" dirty="0">
                <a:latin typeface="Arial" pitchFamily="34" charset="0"/>
                <a:cs typeface="Arial" pitchFamily="34" charset="0"/>
              </a:rPr>
              <a:t>Phase IV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  Small Arms Master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Gunner (SAMG),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recommend one per company</a:t>
            </a:r>
            <a:endParaRPr lang="en-US" sz="1200" b="1" u="sng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tabLst>
                <a:tab pos="228600" algn="l"/>
              </a:tabLst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Squad Designated Marksman trainer</a:t>
            </a:r>
          </a:p>
          <a:p>
            <a:pPr>
              <a:buFont typeface="Arial" charset="0"/>
              <a:buChar char="•"/>
              <a:tabLst>
                <a:tab pos="228600" algn="l"/>
              </a:tabLst>
              <a:defRPr/>
            </a:pPr>
            <a:r>
              <a:rPr lang="en-US" sz="12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Unstabilized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gunnery SME</a:t>
            </a: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b="1" u="sng" dirty="0">
                <a:latin typeface="Arial" pitchFamily="34" charset="0"/>
                <a:cs typeface="Arial" pitchFamily="34" charset="0"/>
              </a:rPr>
              <a:t>Phase </a:t>
            </a: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V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  School </a:t>
            </a:r>
            <a:r>
              <a:rPr lang="en-US" sz="1200" b="1" dirty="0">
                <a:latin typeface="Arial" pitchFamily="34" charset="0"/>
                <a:cs typeface="Arial" pitchFamily="34" charset="0"/>
              </a:rPr>
              <a:t>Trained </a:t>
            </a:r>
            <a:r>
              <a:rPr lang="en-US" sz="1200" b="1" dirty="0" smtClean="0">
                <a:latin typeface="Arial" pitchFamily="34" charset="0"/>
                <a:cs typeface="Arial" pitchFamily="34" charset="0"/>
              </a:rPr>
              <a:t>Sniper</a:t>
            </a:r>
          </a:p>
          <a:p>
            <a:pPr>
              <a:tabLst>
                <a:tab pos="228600" algn="l"/>
              </a:tabLst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200" b="1" u="sng" dirty="0" smtClean="0">
                <a:latin typeface="Arial" pitchFamily="34" charset="0"/>
                <a:cs typeface="Arial" pitchFamily="34" charset="0"/>
              </a:rPr>
              <a:t>Focus </a:t>
            </a:r>
            <a:r>
              <a:rPr lang="en-US" sz="1200" b="1" u="sng" dirty="0">
                <a:latin typeface="Arial" pitchFamily="34" charset="0"/>
                <a:cs typeface="Arial" pitchFamily="34" charset="0"/>
              </a:rPr>
              <a:t>Items </a:t>
            </a:r>
          </a:p>
          <a:p>
            <a:pPr>
              <a:buFont typeface="Arial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F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undamentals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of safety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(THINK), prevention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of negligent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discharges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Units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encouraged to conduct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advanced training and stress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fires upon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200" dirty="0" smtClean="0">
                <a:latin typeface="Arial" pitchFamily="34" charset="0"/>
                <a:cs typeface="Arial" pitchFamily="34" charset="0"/>
              </a:rPr>
            </a:br>
            <a:r>
              <a:rPr lang="en-US" sz="1200" dirty="0" smtClean="0">
                <a:latin typeface="Arial" pitchFamily="34" charset="0"/>
                <a:cs typeface="Arial" pitchFamily="34" charset="0"/>
              </a:rPr>
              <a:t>   completion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of qualification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goals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Units encouraged to conduct internal marksmanship competitions </a:t>
            </a:r>
          </a:p>
          <a:p>
            <a:pPr>
              <a:buFont typeface="Arial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Compete for 4ID marksmanship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streamers (Rifle, Pistol, Machine Gun)</a:t>
            </a: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buFont typeface="Arial" charset="0"/>
              <a:buChar char="•"/>
              <a:defRPr/>
            </a:pPr>
            <a:r>
              <a:rPr lang="en-US" sz="1200" dirty="0">
                <a:latin typeface="Arial" pitchFamily="34" charset="0"/>
                <a:cs typeface="Arial" pitchFamily="34" charset="0"/>
              </a:rPr>
              <a:t> Compete in 4ID marksmanship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competition</a:t>
            </a:r>
          </a:p>
          <a:p>
            <a:pPr>
              <a:defRPr/>
            </a:pPr>
            <a:endParaRPr lang="en-US" sz="1200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1200" b="1" dirty="0">
                <a:latin typeface="Arial" pitchFamily="34" charset="0"/>
                <a:cs typeface="Arial" pitchFamily="34" charset="0"/>
              </a:rPr>
              <a:t>POC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  for the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Ironhorse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Master Rifleman Program is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the Division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Master Gunner,  MSG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O’Connor,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William 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C. Office </a:t>
            </a:r>
            <a:r>
              <a:rPr lang="en-US" sz="1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(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719) </a:t>
            </a:r>
            <a:r>
              <a:rPr lang="en-US" sz="1200" dirty="0">
                <a:latin typeface="Arial" pitchFamily="34" charset="0"/>
                <a:cs typeface="Arial" pitchFamily="34" charset="0"/>
              </a:rPr>
              <a:t>503-0324 </a:t>
            </a:r>
          </a:p>
          <a:p>
            <a:pPr>
              <a:tabLst>
                <a:tab pos="228600" algn="l"/>
              </a:tabLst>
              <a:defRPr/>
            </a:pP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endParaRPr lang="en-US" sz="1200" b="1" dirty="0">
              <a:latin typeface="Arial" pitchFamily="34" charset="0"/>
              <a:cs typeface="Arial" pitchFamily="34" charset="0"/>
            </a:endParaRPr>
          </a:p>
          <a:p>
            <a:pPr>
              <a:tabLst>
                <a:tab pos="228600" algn="l"/>
              </a:tabLst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b="1" u="sng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endParaRPr lang="en-US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019675" y="4953000"/>
            <a:ext cx="4038600" cy="1061829"/>
          </a:xfrm>
          <a:prstGeom prst="rect">
            <a:avLst/>
          </a:prstGeom>
          <a:solidFill>
            <a:srgbClr val="FFCC66"/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50" b="1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reat every weapon as if it’s loaded.</a:t>
            </a:r>
          </a:p>
          <a:p>
            <a:pPr>
              <a:defRPr/>
            </a:pPr>
            <a:r>
              <a:rPr lang="en-US" sz="1050" b="1" dirty="0">
                <a:latin typeface="Arial" pitchFamily="34" charset="0"/>
                <a:cs typeface="Arial" pitchFamily="34" charset="0"/>
              </a:rPr>
              <a:t>H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andle every weapon with care.</a:t>
            </a:r>
          </a:p>
          <a:p>
            <a:pPr>
              <a:defRPr/>
            </a:pPr>
            <a:r>
              <a:rPr lang="en-US" sz="1050" b="1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dentify the target before you fire.</a:t>
            </a:r>
          </a:p>
          <a:p>
            <a:pPr>
              <a:defRPr/>
            </a:pPr>
            <a:r>
              <a:rPr lang="en-US" sz="1050" b="1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ever point the muzzle at anything you don’t intend to shoot.</a:t>
            </a:r>
          </a:p>
          <a:p>
            <a:pPr>
              <a:defRPr/>
            </a:pPr>
            <a:r>
              <a:rPr lang="en-US" sz="1050" b="1" dirty="0">
                <a:latin typeface="Arial" pitchFamily="34" charset="0"/>
                <a:cs typeface="Arial" pitchFamily="34" charset="0"/>
              </a:rPr>
              <a:t>K</a:t>
            </a:r>
            <a:r>
              <a:rPr lang="en-US" sz="1050" dirty="0">
                <a:latin typeface="Arial" pitchFamily="34" charset="0"/>
                <a:cs typeface="Arial" pitchFamily="34" charset="0"/>
              </a:rPr>
              <a:t>eep the weapon on safe and your finger off the trigger until you intend to fire.</a:t>
            </a:r>
          </a:p>
        </p:txBody>
      </p:sp>
      <p:sp>
        <p:nvSpPr>
          <p:cNvPr id="13" name="Title 2"/>
          <p:cNvSpPr txBox="1">
            <a:spLocks/>
          </p:cNvSpPr>
          <p:nvPr/>
        </p:nvSpPr>
        <p:spPr>
          <a:xfrm>
            <a:off x="4887918" y="248770"/>
            <a:ext cx="7380287" cy="6477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Ref:  3-22.9</a:t>
            </a:r>
            <a:endParaRPr kumimoji="0" lang="en-US" sz="1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1 xmlns="c090fc03-b6f8-422f-89c7-1265ea74e481">A 1-slide depiction produced by the 4ID Master Gunner, MSG Chris O'Connor.</Description1>
    <ALLIS_x0020_Worthy xmlns="c090fc03-b6f8-422f-89c7-1265ea74e481">No</ALLIS_x0020_Worthy>
    <Contract xmlns="c090fc03-b6f8-422f-89c7-1265ea74e481">OPS</Contract>
    <Posted_x0020_Date xmlns="c090fc03-b6f8-422f-89c7-1265ea74e481">2013-04-02T21:40:00+00:00</Posted_x0020_Date>
    <Posted_x0020_to_x0020_ALLIS xmlns="c090fc03-b6f8-422f-89c7-1265ea74e481">No</Posted_x0020_to_x0020_ALLIS>
    <_dlc_DocId xmlns="cc12c896-ed95-4968-96cc-9e0ca82e0877">3Y3UXDDPWQ2Z-270-7250</_dlc_DocId>
    <_dlc_DocIdUrl xmlns="cc12c896-ed95-4968-96cc-9e0ca82e0877">
      <Url>https://combinedarmscenter.army.mil/orgs/call/CI/ops/L2I2/_layouts/DocIdRedir.aspx?ID=3Y3UXDDPWQ2Z-270-7250</Url>
      <Description>3Y3UXDDPWQ2Z-270-7250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LNO Observation Report" ma:contentTypeID="0x0101005766952A705BA448B781C7C1C66E316800A2C95210C100E14A850C2DF6A7E63A70" ma:contentTypeVersion="29" ma:contentTypeDescription="" ma:contentTypeScope="" ma:versionID="84cb46881943e60c6e6ea7e17c3874ae">
  <xsd:schema xmlns:xsd="http://www.w3.org/2001/XMLSchema" xmlns:xs="http://www.w3.org/2001/XMLSchema" xmlns:p="http://schemas.microsoft.com/office/2006/metadata/properties" xmlns:ns2="c090fc03-b6f8-422f-89c7-1265ea74e481" xmlns:ns3="cc12c896-ed95-4968-96cc-9e0ca82e0877" targetNamespace="http://schemas.microsoft.com/office/2006/metadata/properties" ma:root="true" ma:fieldsID="9ce74356e4a2680652e0c5183fcfcea9" ns2:_="" ns3:_="">
    <xsd:import namespace="c090fc03-b6f8-422f-89c7-1265ea74e481"/>
    <xsd:import namespace="cc12c896-ed95-4968-96cc-9e0ca82e0877"/>
    <xsd:element name="properties">
      <xsd:complexType>
        <xsd:sequence>
          <xsd:element name="documentManagement">
            <xsd:complexType>
              <xsd:all>
                <xsd:element ref="ns2:Posted_x0020_Date" minOccurs="0"/>
                <xsd:element ref="ns2:Contract" minOccurs="0"/>
                <xsd:element ref="ns3:_dlc_DocId" minOccurs="0"/>
                <xsd:element ref="ns3:_dlc_DocIdUrl" minOccurs="0"/>
                <xsd:element ref="ns3:_dlc_DocIdPersistId" minOccurs="0"/>
                <xsd:element ref="ns2:Description1"/>
                <xsd:element ref="ns2:ALLIS_x0020_Worthy"/>
                <xsd:element ref="ns2:Posted_x0020_to_x0020_ALLIS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90fc03-b6f8-422f-89c7-1265ea74e481" elementFormDefault="qualified">
    <xsd:import namespace="http://schemas.microsoft.com/office/2006/documentManagement/types"/>
    <xsd:import namespace="http://schemas.microsoft.com/office/infopath/2007/PartnerControls"/>
    <xsd:element name="Posted_x0020_Date" ma:index="8" nillable="true" ma:displayName="Date Posted" ma:default="[today]" ma:format="DateTime" ma:indexed="true" ma:internalName="Posted_x0020_Date">
      <xsd:simpleType>
        <xsd:restriction base="dms:DateTime"/>
      </xsd:simpleType>
    </xsd:element>
    <xsd:element name="Contract" ma:index="9" nillable="true" ma:displayName="LNO Type" ma:format="RadioButtons" ma:internalName="Contract">
      <xsd:simpleType>
        <xsd:restriction base="dms:Choice">
          <xsd:enumeration value="OPS"/>
          <xsd:enumeration value="PME"/>
          <xsd:enumeration value="Deployed"/>
        </xsd:restriction>
      </xsd:simpleType>
    </xsd:element>
    <xsd:element name="Description1" ma:index="13" ma:displayName="Description" ma:description="Please include your description and &quot;Key Insights&quot;. Note any DOTMPLF that applies." ma:internalName="Description1" ma:readOnly="false">
      <xsd:simpleType>
        <xsd:restriction base="dms:Note">
          <xsd:maxLength value="255"/>
        </xsd:restriction>
      </xsd:simpleType>
    </xsd:element>
    <xsd:element name="ALLIS_x0020_Worthy" ma:index="14" ma:displayName="ALLIS Worthy" ma:default="No" ma:format="RadioButtons" ma:internalName="ALLIS_x0020_Worthy">
      <xsd:simpleType>
        <xsd:restriction base="dms:Choice">
          <xsd:enumeration value="No"/>
          <xsd:enumeration value="Yes"/>
        </xsd:restriction>
      </xsd:simpleType>
    </xsd:element>
    <xsd:element name="Posted_x0020_to_x0020_ALLIS" ma:index="15" ma:displayName="Posted to ALLIS" ma:default="No" ma:format="RadioButtons" ma:internalName="Posted_x0020_to_x0020_ALLIS">
      <xsd:simpleType>
        <xsd:restriction base="dms:Choice">
          <xsd:enumeration value="No"/>
          <xsd:enumeration value="Yes, Posted as a CDR"/>
          <xsd:enumeration value="Yes, Posted to a Binde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12c896-ed95-4968-96cc-9e0ca82e0877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800C982-BE27-4618-AA5C-55BBBE24DDAE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c090fc03-b6f8-422f-89c7-1265ea74e481"/>
    <ds:schemaRef ds:uri="cc12c896-ed95-4968-96cc-9e0ca82e0877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0F38337-512C-48E0-8977-DB0624E0E0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090fc03-b6f8-422f-89c7-1265ea74e481"/>
    <ds:schemaRef ds:uri="cc12c896-ed95-4968-96cc-9e0ca82e08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D309CE4-B6DE-4DA0-94B0-67C4B8ADF70E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FCD78598-09D8-4825-A436-F5568421DC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1072</TotalTime>
  <Words>328</Words>
  <Application>Microsoft Office PowerPoint</Application>
  <PresentationFormat>On-screen Show (4:3)</PresentationFormat>
  <Paragraphs>44</Paragraphs>
  <Slides>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1_Office Theme</vt:lpstr>
      <vt:lpstr>3_Office Theme</vt:lpstr>
      <vt:lpstr>4_Office Theme</vt:lpstr>
      <vt:lpstr>5_Office Theme</vt:lpstr>
      <vt:lpstr>6_Office Theme</vt:lpstr>
      <vt:lpstr>Slide 1</vt:lpstr>
    </vt:vector>
  </TitlesOfParts>
  <Company>United States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Ironhorse Master Rifleman Program, FY13</dc:title>
  <dc:creator>andrew.fleming</dc:creator>
  <cp:lastModifiedBy>richard.d.turner</cp:lastModifiedBy>
  <cp:revision>95</cp:revision>
  <dcterms:created xsi:type="dcterms:W3CDTF">2012-10-16T14:57:30Z</dcterms:created>
  <dcterms:modified xsi:type="dcterms:W3CDTF">2013-04-04T14:08:15Z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0x0101005766952A705BA448B781C7C1C66E316800A2C95210C100E14A850C2DF6A7E63A70</vt:lpwstr>
  </property>
  <property fmtid="{D5CDD505-2E9C-101B-9397-08002B2CF9AE}" pid="3" name="_dlc_DocIdItemGuid">
    <vt:lpwstr>202fcfad-723a-4a39-8627-931fffcb995f</vt:lpwstr>
  </property>
</Properties>
</file>