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60"/>
  </p:notesMasterIdLst>
  <p:handoutMasterIdLst>
    <p:handoutMasterId r:id="rId61"/>
  </p:handoutMasterIdLst>
  <p:sldIdLst>
    <p:sldId id="393" r:id="rId2"/>
    <p:sldId id="402" r:id="rId3"/>
    <p:sldId id="326" r:id="rId4"/>
    <p:sldId id="327" r:id="rId5"/>
    <p:sldId id="328" r:id="rId6"/>
    <p:sldId id="329" r:id="rId7"/>
    <p:sldId id="330" r:id="rId8"/>
    <p:sldId id="331" r:id="rId9"/>
    <p:sldId id="332" r:id="rId10"/>
    <p:sldId id="333" r:id="rId11"/>
    <p:sldId id="334" r:id="rId12"/>
    <p:sldId id="335" r:id="rId13"/>
    <p:sldId id="336" r:id="rId14"/>
    <p:sldId id="347" r:id="rId15"/>
    <p:sldId id="400" r:id="rId16"/>
    <p:sldId id="350" r:id="rId17"/>
    <p:sldId id="351" r:id="rId18"/>
    <p:sldId id="352" r:id="rId19"/>
    <p:sldId id="353" r:id="rId20"/>
    <p:sldId id="401" r:id="rId21"/>
    <p:sldId id="355" r:id="rId22"/>
    <p:sldId id="356" r:id="rId23"/>
    <p:sldId id="357" r:id="rId24"/>
    <p:sldId id="359" r:id="rId25"/>
    <p:sldId id="358" r:id="rId26"/>
    <p:sldId id="360" r:id="rId27"/>
    <p:sldId id="361" r:id="rId28"/>
    <p:sldId id="362" r:id="rId29"/>
    <p:sldId id="363" r:id="rId30"/>
    <p:sldId id="364" r:id="rId31"/>
    <p:sldId id="365" r:id="rId32"/>
    <p:sldId id="366" r:id="rId33"/>
    <p:sldId id="367" r:id="rId34"/>
    <p:sldId id="369" r:id="rId35"/>
    <p:sldId id="370" r:id="rId36"/>
    <p:sldId id="371" r:id="rId37"/>
    <p:sldId id="372" r:id="rId38"/>
    <p:sldId id="373" r:id="rId39"/>
    <p:sldId id="374" r:id="rId40"/>
    <p:sldId id="375" r:id="rId41"/>
    <p:sldId id="379" r:id="rId42"/>
    <p:sldId id="380" r:id="rId43"/>
    <p:sldId id="381" r:id="rId44"/>
    <p:sldId id="382" r:id="rId45"/>
    <p:sldId id="383" r:id="rId46"/>
    <p:sldId id="384" r:id="rId47"/>
    <p:sldId id="385" r:id="rId48"/>
    <p:sldId id="376" r:id="rId49"/>
    <p:sldId id="377" r:id="rId50"/>
    <p:sldId id="378" r:id="rId51"/>
    <p:sldId id="395" r:id="rId52"/>
    <p:sldId id="396" r:id="rId53"/>
    <p:sldId id="394" r:id="rId54"/>
    <p:sldId id="397" r:id="rId55"/>
    <p:sldId id="398" r:id="rId56"/>
    <p:sldId id="399" r:id="rId57"/>
    <p:sldId id="403" r:id="rId58"/>
    <p:sldId id="405" r:id="rId59"/>
  </p:sldIdLst>
  <p:sldSz cx="9144000" cy="6858000" type="screen4x3"/>
  <p:notesSz cx="7010400" cy="9296400"/>
  <p:defaultTextStyle>
    <a:defPPr>
      <a:defRPr lang="en-US"/>
    </a:defPPr>
    <a:lvl1pPr algn="l" rtl="0" fontAlgn="base">
      <a:spcBef>
        <a:spcPct val="0"/>
      </a:spcBef>
      <a:spcAft>
        <a:spcPct val="0"/>
      </a:spcAft>
      <a:defRPr kern="1200">
        <a:solidFill>
          <a:srgbClr val="FFFF00"/>
        </a:solidFill>
        <a:latin typeface="Arial" charset="0"/>
        <a:ea typeface="+mn-ea"/>
        <a:cs typeface="+mn-cs"/>
      </a:defRPr>
    </a:lvl1pPr>
    <a:lvl2pPr marL="457200" algn="l" rtl="0" fontAlgn="base">
      <a:spcBef>
        <a:spcPct val="0"/>
      </a:spcBef>
      <a:spcAft>
        <a:spcPct val="0"/>
      </a:spcAft>
      <a:defRPr kern="1200">
        <a:solidFill>
          <a:srgbClr val="FFFF00"/>
        </a:solidFill>
        <a:latin typeface="Arial" charset="0"/>
        <a:ea typeface="+mn-ea"/>
        <a:cs typeface="+mn-cs"/>
      </a:defRPr>
    </a:lvl2pPr>
    <a:lvl3pPr marL="914400" algn="l" rtl="0" fontAlgn="base">
      <a:spcBef>
        <a:spcPct val="0"/>
      </a:spcBef>
      <a:spcAft>
        <a:spcPct val="0"/>
      </a:spcAft>
      <a:defRPr kern="1200">
        <a:solidFill>
          <a:srgbClr val="FFFF00"/>
        </a:solidFill>
        <a:latin typeface="Arial" charset="0"/>
        <a:ea typeface="+mn-ea"/>
        <a:cs typeface="+mn-cs"/>
      </a:defRPr>
    </a:lvl3pPr>
    <a:lvl4pPr marL="1371600" algn="l" rtl="0" fontAlgn="base">
      <a:spcBef>
        <a:spcPct val="0"/>
      </a:spcBef>
      <a:spcAft>
        <a:spcPct val="0"/>
      </a:spcAft>
      <a:defRPr kern="1200">
        <a:solidFill>
          <a:srgbClr val="FFFF00"/>
        </a:solidFill>
        <a:latin typeface="Arial" charset="0"/>
        <a:ea typeface="+mn-ea"/>
        <a:cs typeface="+mn-cs"/>
      </a:defRPr>
    </a:lvl4pPr>
    <a:lvl5pPr marL="1828800" algn="l" rtl="0" fontAlgn="base">
      <a:spcBef>
        <a:spcPct val="0"/>
      </a:spcBef>
      <a:spcAft>
        <a:spcPct val="0"/>
      </a:spcAft>
      <a:defRPr kern="1200">
        <a:solidFill>
          <a:srgbClr val="FFFF00"/>
        </a:solidFill>
        <a:latin typeface="Arial" charset="0"/>
        <a:ea typeface="+mn-ea"/>
        <a:cs typeface="+mn-cs"/>
      </a:defRPr>
    </a:lvl5pPr>
    <a:lvl6pPr marL="2286000" algn="l" defTabSz="914400" rtl="0" eaLnBrk="1" latinLnBrk="0" hangingPunct="1">
      <a:defRPr kern="1200">
        <a:solidFill>
          <a:srgbClr val="FFFF00"/>
        </a:solidFill>
        <a:latin typeface="Arial" charset="0"/>
        <a:ea typeface="+mn-ea"/>
        <a:cs typeface="+mn-cs"/>
      </a:defRPr>
    </a:lvl6pPr>
    <a:lvl7pPr marL="2743200" algn="l" defTabSz="914400" rtl="0" eaLnBrk="1" latinLnBrk="0" hangingPunct="1">
      <a:defRPr kern="1200">
        <a:solidFill>
          <a:srgbClr val="FFFF00"/>
        </a:solidFill>
        <a:latin typeface="Arial" charset="0"/>
        <a:ea typeface="+mn-ea"/>
        <a:cs typeface="+mn-cs"/>
      </a:defRPr>
    </a:lvl7pPr>
    <a:lvl8pPr marL="3200400" algn="l" defTabSz="914400" rtl="0" eaLnBrk="1" latinLnBrk="0" hangingPunct="1">
      <a:defRPr kern="1200">
        <a:solidFill>
          <a:srgbClr val="FFFF00"/>
        </a:solidFill>
        <a:latin typeface="Arial" charset="0"/>
        <a:ea typeface="+mn-ea"/>
        <a:cs typeface="+mn-cs"/>
      </a:defRPr>
    </a:lvl8pPr>
    <a:lvl9pPr marL="3657600" algn="l" defTabSz="914400" rtl="0" eaLnBrk="1" latinLnBrk="0" hangingPunct="1">
      <a:defRPr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9900"/>
    <a:srgbClr val="008000"/>
    <a:srgbClr val="0000FF"/>
    <a:srgbClr val="FF0000"/>
    <a:srgbClr val="003300"/>
    <a:srgbClr val="00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7" autoAdjust="0"/>
    <p:restoredTop sz="78075" autoAdjust="0"/>
  </p:normalViewPr>
  <p:slideViewPr>
    <p:cSldViewPr snapToObjects="1">
      <p:cViewPr>
        <p:scale>
          <a:sx n="50" d="100"/>
          <a:sy n="50" d="100"/>
        </p:scale>
        <p:origin x="-95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81" d="100"/>
          <a:sy n="81" d="100"/>
        </p:scale>
        <p:origin x="-1998"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defRPr>
            </a:lvl1pPr>
          </a:lstStyle>
          <a:p>
            <a:pPr>
              <a:defRPr/>
            </a:pPr>
            <a:endParaRPr lang="en-US"/>
          </a:p>
        </p:txBody>
      </p:sp>
      <p:sp>
        <p:nvSpPr>
          <p:cNvPr id="2201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defRPr>
            </a:lvl1pPr>
          </a:lstStyle>
          <a:p>
            <a:pPr>
              <a:defRPr/>
            </a:pPr>
            <a:endParaRPr lang="en-US"/>
          </a:p>
        </p:txBody>
      </p:sp>
      <p:sp>
        <p:nvSpPr>
          <p:cNvPr id="2201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defRPr>
            </a:lvl1pPr>
          </a:lstStyle>
          <a:p>
            <a:pPr>
              <a:defRPr/>
            </a:pPr>
            <a:endParaRPr lang="en-US"/>
          </a:p>
        </p:txBody>
      </p:sp>
      <p:sp>
        <p:nvSpPr>
          <p:cNvPr id="2201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solidFill>
                  <a:schemeClr val="tx1"/>
                </a:solidFill>
              </a:defRPr>
            </a:lvl1pPr>
          </a:lstStyle>
          <a:p>
            <a:pPr>
              <a:defRPr/>
            </a:pPr>
            <a:fld id="{F532739C-F4BA-45D6-8249-1C211F3C0FD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Times New Roman" pitchFamily="18" charset="0"/>
              </a:defRPr>
            </a:lvl1pPr>
          </a:lstStyle>
          <a:p>
            <a:pPr>
              <a:defRPr/>
            </a:pPr>
            <a:endParaRPr lang="en-US"/>
          </a:p>
        </p:txBody>
      </p:sp>
      <p:sp>
        <p:nvSpPr>
          <p:cNvPr id="1638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638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Times New Roman" pitchFamily="18" charset="0"/>
              </a:defRPr>
            </a:lvl1pPr>
          </a:lstStyle>
          <a:p>
            <a:pPr>
              <a:defRPr/>
            </a:pPr>
            <a:endParaRPr lang="en-US"/>
          </a:p>
        </p:txBody>
      </p:sp>
      <p:sp>
        <p:nvSpPr>
          <p:cNvPr id="1638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solidFill>
                  <a:schemeClr val="tx1"/>
                </a:solidFill>
                <a:latin typeface="Times New Roman" pitchFamily="18" charset="0"/>
              </a:defRPr>
            </a:lvl1pPr>
          </a:lstStyle>
          <a:p>
            <a:pPr>
              <a:defRPr/>
            </a:pPr>
            <a:fld id="{F2030A24-E84E-4BB7-BF0B-EFA3AD0F74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t>Soldiers continue to die on the battlefield today the same way they died during the civil war. Even 150 years later Soldiers are bleeding to death from shrapnel and gunshot wounds. So whether you were hit by a musket ball or a round from an AK-47 the cause of death is the same.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US" smtClean="0"/>
              <a:t>The Emergency bandage is the current bandage in every Soldier’s IFAK. This bandage is a pressure bandage. It is much more effective in covering and controlling bleeding than the old first aid dressing.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smtClean="0"/>
              <a:t>Apply the bandage as directed by the instructions on the package. Make sure every Soldier in your unit is familiar with and has had a chance to practice with this bandage.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n-US" smtClean="0"/>
              <a:t>The manufacturer states that this bandage can be used as a tourniquet. This bandage is a good pressure bandage but a terrible tourniquet. If a tourniquet is needed to control bleeding apply a combat application tourniquet to the extremity.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smtClean="0"/>
              <a:t>Combat gauze is the newest hemostatic agent available to Soldiers. Every Soldier should have a roll in their IFAK and the CLS should have three rolls in their bag.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Combat gauze is rolled gauze similar to </a:t>
            </a:r>
            <a:r>
              <a:rPr lang="en-US" dirty="0" err="1" smtClean="0"/>
              <a:t>kerlix</a:t>
            </a:r>
            <a:r>
              <a:rPr lang="en-US" dirty="0" smtClean="0"/>
              <a:t> but is impregnated with kaolin which helps promote blood clotting. In laboratory testing it performed much better than previous agents such as the </a:t>
            </a:r>
            <a:r>
              <a:rPr lang="en-US" dirty="0" err="1" smtClean="0"/>
              <a:t>HemCon</a:t>
            </a:r>
            <a:r>
              <a:rPr lang="en-US" dirty="0" smtClean="0"/>
              <a:t> bandage or </a:t>
            </a:r>
            <a:r>
              <a:rPr lang="en-US" dirty="0" err="1" smtClean="0"/>
              <a:t>QuikClot</a:t>
            </a:r>
            <a:r>
              <a:rPr lang="en-US" dirty="0" smtClean="0"/>
              <a:t> powder.</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n-US" smtClean="0"/>
              <a:t>Combat gauze is packed into the wound just like plain gauze. However, like all hemostatic agents you must apply direct pressure to the wound for a period of time to make the hemostatic agent work. For combat gauze that time is three minutes.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US" dirty="0" smtClean="0"/>
              <a:t>Using a pressure point proximal to the wound helps when applying a </a:t>
            </a:r>
            <a:r>
              <a:rPr lang="en-US" dirty="0" err="1" smtClean="0"/>
              <a:t>hemostatic</a:t>
            </a:r>
            <a:r>
              <a:rPr lang="en-US" dirty="0" smtClean="0"/>
              <a:t> agent. This allows you to visualize the wound better identify the source of the bleeding and pack the combat gauze directly onto the bleeding source. (see movie)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smtClean="0"/>
              <a:t>Packing combat gauze is the same technique as packing regular gauze into a wound. Some individuals like to tease the gauze out from the center of the roll and some like to unroll the gauze off the roll. Either is fine. Fill the wound up with combat gauze even if more than one roll is required.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smtClean="0"/>
              <a:t>Apply direct pressure to the wound for three minutes. Check to insure bleeding has been controlled and then apply a pressure bandage to the wound.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a:spcBef>
                <a:spcPct val="0"/>
              </a:spcBef>
            </a:pPr>
            <a:r>
              <a:rPr lang="en-US" dirty="0" smtClean="0"/>
              <a:t>Direction on the package.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smtClean="0"/>
              <a:t>When attempting to control bleeding pressure points can help you to better visualize the wound and to determine where the bleeding is coming from. If it becomes necessary to hold pressure for a long time it is easier to kneel down on the site rather than try and hold pressure with your hands. In addition, by kneeling on the site it leaves your hands free to gather supplies or perform other tasks.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smtClean="0"/>
              <a:t>Different pressure point on the body.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US" smtClean="0"/>
              <a:t>Helps control bleeding to the lower portion of the upper extremity.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r>
              <a:rPr lang="en-US" smtClean="0"/>
              <a:t>This is an important site for any severe bleeding to the lower extremity.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smtClean="0"/>
              <a:t>We have previously discussed how tourniquets are used primarily now as means to control serious extremity bleeding. Tourniquets are used daily in surgery to allow the surgeon see the wound better. They are commonly left in place for up to two hours with any complications. Consequently, a tourniquet applied in the field can be safely left on for two hours. Hundreds of tourniquets have been applied during OIF and OEF, and no one has lost a limb from a tourniquet being applied to an extremity.  However, the longer it stays in place the more risk of complications.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r>
              <a:rPr lang="en-US" smtClean="0"/>
              <a:t>Reasons for applying a tourniquet.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r>
              <a:rPr lang="en-US" smtClean="0"/>
              <a:t>The Combat Application Tourniquet (CAT) is the approved tourniquet recommended for all Soldiers in the Army. It is carried in every Soldier’s IFAK. You must insure every Soldier in your unit know when and how to apply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smtClean="0"/>
              <a:t>Remember to use the individuals IFAK equipment before your CLS gear.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r>
              <a:rPr lang="en-US" smtClean="0"/>
              <a:t>Apply as directed.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r>
              <a:rPr lang="en-US" smtClean="0"/>
              <a:t>For application to an upper extremity the self adhering band only has to pass through one side of the friction adapter buckle. Upper extremities do not require as much pressure to compress the blood vessel in the arm and can be sufficiently tightened with the velcro on the self adhering band. This is not true for lower extremity bleeding. They require much more pressure to compress the blood vessels and stop the bleeding.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smtClean="0"/>
              <a:t>Hemorrhage has been and continues to be the leading cause of death in combat. Extremity wounds are the predominate site of wounds today. Modern body armor protects our torso pretty well, but extremities are still exposed. Bleeding to death from an extremity wound is considered a preventable cause of death. The tactical situation will dictate when and how much time you have to treat these injuries.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r>
              <a:rPr lang="en-US" smtClean="0"/>
              <a:t>Twist the windlass rod until bleeding has stopped. Insure the rod is locked under the windlass clip. Frequently recheck this to insure it has not come undone.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r>
              <a:rPr lang="en-US" smtClean="0"/>
              <a:t>After applying the tourniquet, and when the tactical situation permits you will need to check for a distal pulse on the wounded extremity. Rarely will a tourniquet be applied and it is not tight enough to stop the arterial blood flow. When this happens blood gets past the tourniquet into the distal limb but cannot get bask in the veins past the tourniquet. This causes an increased pressure in the lower part of the extremity and can create a “compartment syndrome”. This increased pressure can crush vital structures in the limb and compromise the extremity. If the extremity has a distal pulse after you have applied the tourniquet you must attempt to tighten the original tourniquet more and if unsuccessful apply a second tourniquet just above the original side by side and tighten the second tourniquet until the pulse disappears. These two tourniquets together create a wider tourniquet which helps to block the arterial blood from past the tourniquets, preventing a compartment syndrome/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r>
              <a:rPr lang="en-US" smtClean="0"/>
              <a:t>CAT Directions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smtClean="0"/>
              <a:t>When applying the CAT to a lower extremity it is important to remember that the self adhering band must pass through both sides of the friction adapter buckle. This allows more pressure to be exerted on the extremity and better compression of the blood vessels in the limb.</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r>
              <a:rPr lang="en-US" smtClean="0"/>
              <a:t>CAT directions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smtClean="0"/>
              <a:t>Once the tourniquet is in place you need to insure it will not loosen or come undone. Some like to apply tape to the windlass rad and secure it to the extremity. Frequently re check the tourniquet and limb to insure bleeding has not restarted.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r>
              <a:rPr lang="en-US" smtClean="0"/>
              <a:t>Pulse check is a new step after applying the tourniquet. This is to prevent compartment syndrome. In the past we said to tighten the tourniquet until bleeding stopped. However, now we must do a distal pulse check when the tactical situation allows.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smtClean="0"/>
              <a:t>Every Soldier has a CAT tourniquet in his IFAK. However, if for some reason you cannot find one you can make an improvised tourniquet.</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r>
              <a:rPr lang="en-US" smtClean="0"/>
              <a:t>Gather material.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r>
              <a:rPr lang="en-US" smtClean="0"/>
              <a:t>Select a site just as you would if applying a premade tourniquet.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smtClean="0"/>
              <a:t>A rapidly applied tourniquet is now our primary means to control life-threatening extremity hemorrhage. This device has saved hundreds of lives.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r>
              <a:rPr lang="en-US" smtClean="0"/>
              <a:t>Wrap the cravat around the limb and tie an overhand knot. Places the windlass on the half know and tie a full (square) knot.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r>
              <a:rPr lang="en-US" smtClean="0"/>
              <a:t>Twist the windlass until bleeding stops. Wrap the second cravat around the limb and secure one end of the windlass.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r>
              <a:rPr lang="en-US" smtClean="0"/>
              <a:t>Make sure you use a nonslip (square) knot. You must insure this tourniquet will not come undone. Frequent checks are recommended. These tourniquets are less reliable than a premade tourniquet and should be used as a last resort.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r>
              <a:rPr lang="en-US" smtClean="0"/>
              <a:t>Insure the time of tourniquet application is recorded somewhere on the casualty, or the casualty card. The new version of the CAT has a place for tourniquet time on the windlass securing strap.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t>If your casualty has a traumatic amputation apply a stump dressing using roller gauze and an ace wrap to protect and pad the extremity.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Most battlefield shock is </a:t>
            </a:r>
            <a:r>
              <a:rPr lang="en-US" dirty="0" err="1" smtClean="0"/>
              <a:t>hypovolemic</a:t>
            </a:r>
            <a:r>
              <a:rPr lang="en-US" dirty="0" smtClean="0"/>
              <a:t> shock secondary to blood loss. The primary goal is to stop the bleeding. Try </a:t>
            </a:r>
            <a:r>
              <a:rPr lang="en-US" sz="1200" kern="1200" dirty="0" smtClean="0">
                <a:solidFill>
                  <a:schemeClr val="tx1"/>
                </a:solidFill>
                <a:latin typeface="Times New Roman" pitchFamily="18" charset="0"/>
                <a:ea typeface="+mn-ea"/>
                <a:cs typeface="+mn-cs"/>
              </a:rPr>
              <a:t>to</a:t>
            </a:r>
            <a:r>
              <a:rPr lang="en-US" dirty="0" smtClean="0"/>
              <a:t> keep the casualty comfortable as much as possible.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smtClean="0"/>
              <a:t>Internal bleeding is best controlled by a surgeon in an operating room. These casualties need rapid evacuation.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If casualty exhibits signs of shock (pale cool clammy skin, rapid pulse): </a:t>
            </a:r>
          </a:p>
          <a:p>
            <a:r>
              <a:rPr lang="en-US" sz="1200" kern="1200" dirty="0" smtClean="0">
                <a:solidFill>
                  <a:schemeClr val="tx1"/>
                </a:solidFill>
                <a:latin typeface="Times New Roman" pitchFamily="18" charset="0"/>
                <a:ea typeface="+mn-ea"/>
                <a:cs typeface="+mn-cs"/>
              </a:rPr>
              <a:t>- Place on back </a:t>
            </a:r>
          </a:p>
          <a:p>
            <a:r>
              <a:rPr lang="en-US" sz="1200" kern="1200" dirty="0" smtClean="0">
                <a:solidFill>
                  <a:schemeClr val="tx1"/>
                </a:solidFill>
                <a:latin typeface="Times New Roman" pitchFamily="18" charset="0"/>
                <a:ea typeface="+mn-ea"/>
                <a:cs typeface="+mn-cs"/>
              </a:rPr>
              <a:t>- Wrap in blanket to keep warm (Blizzard Blanket ready Heat Blanket)</a:t>
            </a:r>
          </a:p>
          <a:p>
            <a:r>
              <a:rPr lang="en-US" sz="1200" kern="1200" dirty="0" smtClean="0">
                <a:solidFill>
                  <a:schemeClr val="tx1"/>
                </a:solidFill>
                <a:latin typeface="Times New Roman" pitchFamily="18" charset="0"/>
                <a:ea typeface="+mn-ea"/>
                <a:cs typeface="+mn-cs"/>
              </a:rPr>
              <a:t>- Elevate legs (if not contraindicated)</a:t>
            </a:r>
          </a:p>
          <a:p>
            <a:r>
              <a:rPr lang="en-US" sz="1200" kern="1200" dirty="0" smtClean="0">
                <a:solidFill>
                  <a:schemeClr val="tx1"/>
                </a:solidFill>
                <a:latin typeface="Times New Roman" pitchFamily="18" charset="0"/>
                <a:ea typeface="+mn-ea"/>
                <a:cs typeface="+mn-cs"/>
              </a:rPr>
              <a:t>- Send someone for the medic </a:t>
            </a:r>
          </a:p>
          <a:p>
            <a:endParaRPr lang="en-US" dirty="0"/>
          </a:p>
        </p:txBody>
      </p:sp>
      <p:sp>
        <p:nvSpPr>
          <p:cNvPr id="4" name="Slide Number Placeholder 3"/>
          <p:cNvSpPr>
            <a:spLocks noGrp="1"/>
          </p:cNvSpPr>
          <p:nvPr>
            <p:ph type="sldNum" sz="quarter" idx="10"/>
          </p:nvPr>
        </p:nvSpPr>
        <p:spPr/>
        <p:txBody>
          <a:bodyPr/>
          <a:lstStyle/>
          <a:p>
            <a:pPr>
              <a:defRPr/>
            </a:pPr>
            <a:fld id="{ADC400ED-0B26-46F2-88AD-4057D2730C59}" type="slidenum">
              <a:rPr lang="en-US" smtClean="0"/>
              <a:pPr>
                <a:defRPr/>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Reassurance is very important. When Soldiers are scared it raises their blood pressure and heart rate which can cause them to bleed more. Talk to them and reassure them they will be OK.</a:t>
            </a:r>
          </a:p>
        </p:txBody>
      </p:sp>
      <p:sp>
        <p:nvSpPr>
          <p:cNvPr id="4" name="Slide Number Placeholder 3"/>
          <p:cNvSpPr>
            <a:spLocks noGrp="1"/>
          </p:cNvSpPr>
          <p:nvPr>
            <p:ph type="sldNum" sz="quarter" idx="10"/>
          </p:nvPr>
        </p:nvSpPr>
        <p:spPr/>
        <p:txBody>
          <a:bodyPr/>
          <a:lstStyle/>
          <a:p>
            <a:pPr>
              <a:defRPr/>
            </a:pPr>
            <a:fld id="{ADC400ED-0B26-46F2-88AD-4057D2730C59}" type="slidenum">
              <a:rPr lang="en-US" smtClean="0"/>
              <a:pPr>
                <a:defRPr/>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Insure the patient is kept warm by removing wet clothing and covering the casualty with a blanket. There is a new Blizzard blanket as a component of the CLS Bag along with a Ready Heat blanket. This Ready Heat  blanket automatically heats up when taken out of its plastic wrapper and exposed to the air. It will remain warm for up to 8 hours. It should be used to cover the torso section of your casualty. You must determine based on the environmental conditions whether your casualty needs both the outer shell and the heating blanket or is it sufficient to just keep them covered with the shell, because it is already hot outside.</a:t>
            </a:r>
          </a:p>
        </p:txBody>
      </p:sp>
      <p:sp>
        <p:nvSpPr>
          <p:cNvPr id="4" name="Slide Number Placeholder 3"/>
          <p:cNvSpPr>
            <a:spLocks noGrp="1"/>
          </p:cNvSpPr>
          <p:nvPr>
            <p:ph type="sldNum" sz="quarter" idx="10"/>
          </p:nvPr>
        </p:nvSpPr>
        <p:spPr/>
        <p:txBody>
          <a:bodyPr/>
          <a:lstStyle/>
          <a:p>
            <a:pPr>
              <a:defRPr/>
            </a:pPr>
            <a:fld id="{ADC400ED-0B26-46F2-88AD-4057D2730C59}" type="slidenum">
              <a:rPr lang="en-US" smtClean="0"/>
              <a:pPr>
                <a:defRPr/>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t>Tourniquets used to be considered the last resort but are now the initial means to control life threatening extremity hemorrhage.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t>Soldiers continue to die on the battlefield today the same way they died during the civil war. Even 150 years later Soldiers are bleeding to death from shrapnel and gunshot wounds. So whether you were hit by a musket ball or a round from an AK-47 the cause of death is the same.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t>When time is limited by the tactical situation you may not have time to expose the wound and evaluate the injury. In these situations you should look for blood on the sleeve or pant leg of the injured Soldier as you approach them. Apply a tourniquet as high on the extremity as possible, over the uniform, tighten, and move yourself and your casualty to cover. This can be done quickly when time is limited.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mtClean="0"/>
              <a:t>Once behind cover with more time available, you can expose the wound and determine if a tourniquet is actually needed to control the bleeding. If so then apply a second tourniquet directly to the skin of your casualty 2-3 inches above the wound and tighten it. Then remove the original tourniquet applied over the uniform. Observe the wound for additional bleeding. If you determine the wound does not require a tourniquet, apply a pressure bandage with gauze or hemostatic agent packing to the wound. Once complete remove the tourniquet and observe the wound for additional bleeding. If necessary reapply the tourniquet directly on the skin 2-3 inches above the wound.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US" smtClean="0"/>
              <a:t>All wounds must be addressed and bandaged to prevent additional bleeding and contamination.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smtClean="0"/>
              <a:t>Do not attempt to clean the wound. Apply bandages to control bleeding and prevent further contamination. Getting the casualty to the surgeon is your priority. They will clean and debride the wound as necessary.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CD05D26-75CA-4129-A1C6-D0AB9C99ABD3}" type="datetime1">
              <a:rPr lang="en-US" smtClean="0"/>
              <a:pPr/>
              <a:t>4/27/2012</a:t>
            </a:fld>
            <a:endParaRPr lang="en-US"/>
          </a:p>
        </p:txBody>
      </p:sp>
      <p:sp>
        <p:nvSpPr>
          <p:cNvPr id="5" name="Footer Placeholder 4"/>
          <p:cNvSpPr>
            <a:spLocks noGrp="1"/>
          </p:cNvSpPr>
          <p:nvPr>
            <p:ph type="ftr" sz="quarter" idx="11"/>
          </p:nvPr>
        </p:nvSpPr>
        <p:spPr/>
        <p:txBody>
          <a:bodyPr/>
          <a:lstStyle>
            <a:lvl1pPr algn="ctr">
              <a:defRPr/>
            </a:lvl1pPr>
          </a:lstStyle>
          <a:p>
            <a:r>
              <a:rPr lang="en-US" dirty="0" smtClean="0"/>
              <a:t>M1302 VERSION 6.0</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0ADAC-6AC0-4B63-8D15-5BCADB1468D9}" type="datetime1">
              <a:rPr lang="en-US" smtClean="0"/>
              <a:pPr/>
              <a:t>4/27/2012</a:t>
            </a:fld>
            <a:endParaRPr lang="en-US"/>
          </a:p>
        </p:txBody>
      </p:sp>
      <p:sp>
        <p:nvSpPr>
          <p:cNvPr id="5" name="Footer Placeholder 4"/>
          <p:cNvSpPr>
            <a:spLocks noGrp="1"/>
          </p:cNvSpPr>
          <p:nvPr>
            <p:ph type="ftr" sz="quarter" idx="11"/>
          </p:nvPr>
        </p:nvSpPr>
        <p:spPr/>
        <p:txBody>
          <a:bodyPr/>
          <a:lstStyle/>
          <a:p>
            <a:r>
              <a:rPr kumimoji="0" lang="en-US" smtClean="0"/>
              <a:t>M1302 VERSION 6.0</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BF25C4-91E4-49A6-9374-D34ED5DB93A3}" type="datetime1">
              <a:rPr lang="en-US" smtClean="0"/>
              <a:pPr/>
              <a:t>4/27/2012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kumimoji="0" lang="en-US" smtClean="0"/>
              <a:t>M1302 VERSION 6.0</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E8A5D4-95B4-479C-88C6-33BF6636D5F5}" type="datetime1">
              <a:rPr lang="en-US" smtClean="0"/>
              <a:pPr/>
              <a:t>4/27/2012</a:t>
            </a:fld>
            <a:endParaRPr lang="en-US"/>
          </a:p>
        </p:txBody>
      </p:sp>
      <p:sp>
        <p:nvSpPr>
          <p:cNvPr id="5" name="Footer Placeholder 4"/>
          <p:cNvSpPr>
            <a:spLocks noGrp="1"/>
          </p:cNvSpPr>
          <p:nvPr>
            <p:ph type="ftr" sz="quarter" idx="11"/>
          </p:nvPr>
        </p:nvSpPr>
        <p:spPr/>
        <p:txBody>
          <a:bodyPr/>
          <a:lstStyle>
            <a:lvl1pPr algn="ctr">
              <a:defRPr/>
            </a:lvl1pPr>
          </a:lstStyle>
          <a:p>
            <a:r>
              <a:rPr lang="en-US" dirty="0" smtClean="0"/>
              <a:t>M1302 VERSION 6.0</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C40DE2-209B-49E2-BC7A-67D2DC91B767}" type="datetime1">
              <a:rPr lang="en-US" smtClean="0"/>
              <a:pPr/>
              <a:t>4/27/2012</a:t>
            </a:fld>
            <a:endParaRPr lang="en-US"/>
          </a:p>
        </p:txBody>
      </p:sp>
      <p:sp>
        <p:nvSpPr>
          <p:cNvPr id="5" name="Footer Placeholder 4"/>
          <p:cNvSpPr>
            <a:spLocks noGrp="1"/>
          </p:cNvSpPr>
          <p:nvPr>
            <p:ph type="ftr" sz="quarter" idx="11"/>
          </p:nvPr>
        </p:nvSpPr>
        <p:spPr/>
        <p:txBody>
          <a:bodyPr/>
          <a:lstStyle>
            <a:lvl1pPr algn="ctr">
              <a:defRPr/>
            </a:lvl1pPr>
          </a:lstStyle>
          <a:p>
            <a:r>
              <a:rPr lang="en-US" dirty="0" smtClean="0"/>
              <a:t>M1302 VERSION 6.0</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C4EDE5-34D5-48BD-B67E-32AFE94A5C83}" type="datetime1">
              <a:rPr lang="en-US" smtClean="0"/>
              <a:pPr/>
              <a:t>4/27/2012</a:t>
            </a:fld>
            <a:endParaRPr lang="en-US"/>
          </a:p>
        </p:txBody>
      </p:sp>
      <p:sp>
        <p:nvSpPr>
          <p:cNvPr id="6" name="Footer Placeholder 5"/>
          <p:cNvSpPr>
            <a:spLocks noGrp="1"/>
          </p:cNvSpPr>
          <p:nvPr>
            <p:ph type="ftr" sz="quarter" idx="11"/>
          </p:nvPr>
        </p:nvSpPr>
        <p:spPr/>
        <p:txBody>
          <a:bodyPr/>
          <a:lstStyle>
            <a:lvl1pPr algn="ctr">
              <a:defRPr/>
            </a:lvl1pPr>
          </a:lstStyle>
          <a:p>
            <a:r>
              <a:rPr lang="en-US" dirty="0" smtClean="0"/>
              <a:t>M1302 VERSION 6.0</a:t>
            </a:r>
            <a:endParaRPr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25EF62-AEFF-4E9B-9D91-E9FA3B4720D4}" type="datetime1">
              <a:rPr lang="en-US" smtClean="0"/>
              <a:pPr/>
              <a:t>4/27/2012</a:t>
            </a:fld>
            <a:endParaRPr lang="en-US"/>
          </a:p>
        </p:txBody>
      </p:sp>
      <p:sp>
        <p:nvSpPr>
          <p:cNvPr id="8" name="Footer Placeholder 7"/>
          <p:cNvSpPr>
            <a:spLocks noGrp="1"/>
          </p:cNvSpPr>
          <p:nvPr>
            <p:ph type="ftr" sz="quarter" idx="11"/>
          </p:nvPr>
        </p:nvSpPr>
        <p:spPr/>
        <p:txBody>
          <a:bodyPr/>
          <a:lstStyle>
            <a:lvl1pPr algn="ctr">
              <a:defRPr/>
            </a:lvl1pPr>
          </a:lstStyle>
          <a:p>
            <a:r>
              <a:rPr lang="en-US" dirty="0" smtClean="0"/>
              <a:t>M1302 VERSION 6.0</a:t>
            </a:r>
            <a:endParaRPr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5F089A-BC1E-41C2-8BD5-3544C203C296}" type="datetime1">
              <a:rPr lang="en-US" smtClean="0"/>
              <a:pPr/>
              <a:t>4/27/2012</a:t>
            </a:fld>
            <a:endParaRPr lang="en-US"/>
          </a:p>
        </p:txBody>
      </p:sp>
      <p:sp>
        <p:nvSpPr>
          <p:cNvPr id="4" name="Footer Placeholder 3"/>
          <p:cNvSpPr>
            <a:spLocks noGrp="1"/>
          </p:cNvSpPr>
          <p:nvPr>
            <p:ph type="ftr" sz="quarter" idx="11"/>
          </p:nvPr>
        </p:nvSpPr>
        <p:spPr/>
        <p:txBody>
          <a:bodyPr/>
          <a:lstStyle/>
          <a:p>
            <a:r>
              <a:rPr kumimoji="0" lang="en-US" smtClean="0"/>
              <a:t>M1302 VERSION 6.0</a:t>
            </a:r>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7022C-DE8F-4840-B858-D403E7C99A4B}" type="datetime1">
              <a:rPr lang="en-US" smtClean="0"/>
              <a:pPr/>
              <a:t>4/27/2012</a:t>
            </a:fld>
            <a:endParaRPr lang="en-US"/>
          </a:p>
        </p:txBody>
      </p:sp>
      <p:sp>
        <p:nvSpPr>
          <p:cNvPr id="3" name="Footer Placeholder 2"/>
          <p:cNvSpPr>
            <a:spLocks noGrp="1"/>
          </p:cNvSpPr>
          <p:nvPr>
            <p:ph type="ftr" sz="quarter" idx="11"/>
          </p:nvPr>
        </p:nvSpPr>
        <p:spPr/>
        <p:txBody>
          <a:bodyPr/>
          <a:lstStyle/>
          <a:p>
            <a:r>
              <a:rPr kumimoji="0" lang="en-US" smtClean="0"/>
              <a:t>M1302 VERSION 6.0</a:t>
            </a:r>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313C3D-42CF-49FF-A5FB-C85B5D25FA69}" type="datetime1">
              <a:rPr lang="en-US" smtClean="0"/>
              <a:pPr/>
              <a:t>4/27/2012</a:t>
            </a:fld>
            <a:endParaRPr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334B52D-2CE1-42FA-ACD4-C4A6C4B6C28A}" type="datetime1">
              <a:rPr lang="en-US" smtClean="0"/>
              <a:pPr/>
              <a:t>4/27/2012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M1302 VERSION 6.0</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
        <p:nvSpPr>
          <p:cNvPr id="9" name="Rectangle 27"/>
          <p:cNvSpPr>
            <a:spLocks noChangeArrowheads="1"/>
          </p:cNvSpPr>
          <p:nvPr userDrawn="1"/>
        </p:nvSpPr>
        <p:spPr bwMode="auto">
          <a:xfrm>
            <a:off x="0" y="6464300"/>
            <a:ext cx="9144000" cy="304800"/>
          </a:xfrm>
          <a:prstGeom prst="rect">
            <a:avLst/>
          </a:prstGeom>
          <a:noFill/>
          <a:ln w="9525">
            <a:noFill/>
            <a:miter lim="800000"/>
            <a:headEnd/>
            <a:tailEnd/>
          </a:ln>
          <a:effectLst/>
        </p:spPr>
        <p:txBody>
          <a:bodyPr anchor="ctr"/>
          <a:lstStyle/>
          <a:p>
            <a:pPr algn="ctr" eaLnBrk="1" hangingPunct="1">
              <a:defRPr/>
            </a:pPr>
            <a:endParaRPr lang="en-US" sz="4400">
              <a:solidFill>
                <a:schemeClr val="tx2"/>
              </a:solidFill>
              <a:latin typeface="Arial" charset="0"/>
            </a:endParaRPr>
          </a:p>
        </p:txBody>
      </p:sp>
      <p:sp>
        <p:nvSpPr>
          <p:cNvPr id="11" name="Rectangle 32"/>
          <p:cNvSpPr>
            <a:spLocks noChangeArrowheads="1"/>
          </p:cNvSpPr>
          <p:nvPr userDrawn="1"/>
        </p:nvSpPr>
        <p:spPr bwMode="auto">
          <a:xfrm>
            <a:off x="7010400" y="6496050"/>
            <a:ext cx="2133600" cy="361950"/>
          </a:xfrm>
          <a:prstGeom prst="rect">
            <a:avLst/>
          </a:prstGeom>
          <a:noFill/>
          <a:ln w="9525">
            <a:noFill/>
            <a:miter lim="800000"/>
            <a:headEnd/>
            <a:tailEnd/>
          </a:ln>
          <a:effectLst/>
        </p:spPr>
        <p:txBody>
          <a:bodyPr/>
          <a:lstStyle/>
          <a:p>
            <a:pPr algn="r" eaLnBrk="1" hangingPunct="1">
              <a:defRPr/>
            </a:pPr>
            <a:fld id="{0AE36547-E0E9-4546-8E18-2E57E9416B18}" type="slidenum">
              <a:rPr lang="en-US" sz="1200">
                <a:solidFill>
                  <a:schemeClr val="bg1"/>
                </a:solidFill>
                <a:latin typeface="Arial" charset="0"/>
              </a:rPr>
              <a:pPr algn="r" eaLnBrk="1" hangingPunct="1">
                <a:defRPr/>
              </a:pPr>
              <a:t>‹#›</a:t>
            </a:fld>
            <a:endParaRPr lang="en-US" sz="1200">
              <a:solidFill>
                <a:schemeClr val="bg1"/>
              </a:solidFill>
              <a:latin typeface="Arial" charset="0"/>
            </a:endParaRPr>
          </a:p>
        </p:txBody>
      </p:sp>
      <p:sp>
        <p:nvSpPr>
          <p:cNvPr id="5" name="Footer Placeholder 4"/>
          <p:cNvSpPr>
            <a:spLocks noGrp="1"/>
          </p:cNvSpPr>
          <p:nvPr>
            <p:ph type="ftr" sz="quarter" idx="3"/>
          </p:nvPr>
        </p:nvSpPr>
        <p:spPr>
          <a:xfrm>
            <a:off x="2640597" y="6476998"/>
            <a:ext cx="4065004" cy="274321"/>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ctr"/>
            <a:r>
              <a:rPr lang="en-US" dirty="0" smtClean="0"/>
              <a:t>M1302 VERSION 6.0</a:t>
            </a:r>
            <a:endParaRPr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42AA7C9-120F-4D49-9FE1-52D8B27CCF99}" type="datetime1">
              <a:rPr lang="en-US" smtClean="0"/>
              <a:pPr/>
              <a:t>4/27/2012</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hyperlink" Target="http://gattuso.org/portfolio/images/forehead.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www.georgetown.edu/dml/educ/path/lab30/10.jpg&amp;imgrefurl=http://www.georgetown.edu/dml/educ/path/lab30/3_10.html&amp;h=288&amp;w=432&amp;sz=217&amp;tbnid=oDGTEMwU0_EuxM:&amp;tbnh=82&amp;tbnw=123&amp;hl=en&amp;start=2&amp;prev=/images?q=amputation+stump&amp;svnum=10&amp;hl=en&amp;lr=&amp;sa=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ctrTitle"/>
          </p:nvPr>
        </p:nvSpPr>
        <p:spPr>
          <a:xfrm>
            <a:off x="1143000" y="3355848"/>
            <a:ext cx="7620000" cy="1673352"/>
          </a:xfrm>
        </p:spPr>
        <p:txBody>
          <a:bodyPr/>
          <a:lstStyle/>
          <a:p>
            <a:r>
              <a:rPr lang="en-US" dirty="0" smtClean="0"/>
              <a:t>Control Bleeding and Treat Burns</a:t>
            </a:r>
          </a:p>
        </p:txBody>
      </p:sp>
      <p:sp>
        <p:nvSpPr>
          <p:cNvPr id="19458" name="Rectangle 5"/>
          <p:cNvSpPr>
            <a:spLocks noGrp="1" noChangeArrowheads="1"/>
          </p:cNvSpPr>
          <p:nvPr>
            <p:ph type="subTitle" idx="1"/>
          </p:nvPr>
        </p:nvSpPr>
        <p:spPr>
          <a:xfrm>
            <a:off x="1143000" y="1828800"/>
            <a:ext cx="7620000" cy="1499616"/>
          </a:xfrm>
        </p:spPr>
        <p:txBody>
          <a:bodyPr/>
          <a:lstStyle/>
          <a:p>
            <a:r>
              <a:rPr lang="en-US" sz="3600" dirty="0" smtClean="0">
                <a:solidFill>
                  <a:schemeClr val="tx2"/>
                </a:solidFill>
              </a:rPr>
              <a:t>First Aid </a:t>
            </a:r>
            <a:r>
              <a:rPr lang="en-US" sz="3600" dirty="0" smtClean="0">
                <a:solidFill>
                  <a:schemeClr val="tx2"/>
                </a:solidFill>
                <a:latin typeface="Arial" pitchFamily="34" charset="0"/>
                <a:cs typeface="Arial" pitchFamily="34" charset="0"/>
              </a:rPr>
              <a:t>2</a:t>
            </a:r>
          </a:p>
        </p:txBody>
      </p:sp>
      <p:sp>
        <p:nvSpPr>
          <p:cNvPr id="7" name="Title 2"/>
          <p:cNvSpPr txBox="1">
            <a:spLocks/>
          </p:cNvSpPr>
          <p:nvPr/>
        </p:nvSpPr>
        <p:spPr bwMode="auto">
          <a:xfrm>
            <a:off x="1120076" y="5638800"/>
            <a:ext cx="8023924" cy="7620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i="1" u="none" strike="noStrike" kern="1200" cap="none" spc="0" normalizeH="0" baseline="0" noProof="0" dirty="0" smtClean="0">
                <a:ln>
                  <a:noFill/>
                </a:ln>
                <a:solidFill>
                  <a:schemeClr val="bg1"/>
                </a:solidFill>
                <a:uLnTx/>
                <a:uFillTx/>
                <a:latin typeface="Arial" charset="0"/>
                <a:ea typeface="+mj-ea"/>
                <a:cs typeface="Arial" charset="0"/>
              </a:rPr>
              <a:t>COURSE: 012-SQIX</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i="1" dirty="0" smtClean="0">
                <a:solidFill>
                  <a:schemeClr val="bg1"/>
                </a:solidFill>
                <a:ea typeface="+mj-ea"/>
                <a:cs typeface="Arial" charset="0"/>
              </a:rPr>
              <a:t>TITLE</a:t>
            </a:r>
            <a:r>
              <a:rPr kumimoji="0" lang="en-US" sz="2000" i="1" u="none" strike="noStrike" kern="1200" cap="none" spc="0" normalizeH="0" baseline="0" noProof="0" dirty="0" smtClean="0">
                <a:ln>
                  <a:noFill/>
                </a:ln>
                <a:solidFill>
                  <a:schemeClr val="bg1"/>
                </a:solidFill>
                <a:uLnTx/>
                <a:uFillTx/>
                <a:latin typeface="Arial" charset="0"/>
                <a:ea typeface="+mj-ea"/>
                <a:cs typeface="Arial" charset="0"/>
              </a:rPr>
              <a:t>: DRILL SERGEANT SCHOOL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rPr>
              <a:t/>
            </a:r>
            <a:br>
              <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rPr>
            </a:br>
            <a:endPar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endParaRPr>
          </a:p>
        </p:txBody>
      </p:sp>
      <p:grpSp>
        <p:nvGrpSpPr>
          <p:cNvPr id="9" name="Group 12"/>
          <p:cNvGrpSpPr>
            <a:grpSpLocks/>
          </p:cNvGrpSpPr>
          <p:nvPr/>
        </p:nvGrpSpPr>
        <p:grpSpPr bwMode="auto">
          <a:xfrm>
            <a:off x="0" y="0"/>
            <a:ext cx="1143000" cy="6858000"/>
            <a:chOff x="0" y="0"/>
            <a:chExt cx="2093913" cy="9143999"/>
          </a:xfrm>
        </p:grpSpPr>
        <p:pic>
          <p:nvPicPr>
            <p:cNvPr id="10" name="Picture 2" descr="http://www.hyperstealth.com/UCP.jpg"/>
            <p:cNvPicPr>
              <a:picLocks noChangeAspect="1" noChangeArrowheads="1"/>
            </p:cNvPicPr>
            <p:nvPr/>
          </p:nvPicPr>
          <p:blipFill>
            <a:blip r:embed="rId3" cstate="print"/>
            <a:srcRect/>
            <a:stretch>
              <a:fillRect/>
            </a:stretch>
          </p:blipFill>
          <p:spPr bwMode="auto">
            <a:xfrm>
              <a:off x="0" y="0"/>
              <a:ext cx="2093913" cy="3162300"/>
            </a:xfrm>
            <a:prstGeom prst="rect">
              <a:avLst/>
            </a:prstGeom>
            <a:noFill/>
            <a:ln w="9525">
              <a:noFill/>
              <a:miter lim="800000"/>
              <a:headEnd/>
              <a:tailEnd/>
            </a:ln>
          </p:spPr>
        </p:pic>
        <p:pic>
          <p:nvPicPr>
            <p:cNvPr id="11" name="Picture 2" descr="http://www.hyperstealth.com/UCP.jpg"/>
            <p:cNvPicPr>
              <a:picLocks noChangeAspect="1" noChangeArrowheads="1"/>
            </p:cNvPicPr>
            <p:nvPr/>
          </p:nvPicPr>
          <p:blipFill>
            <a:blip r:embed="rId3" cstate="print"/>
            <a:srcRect/>
            <a:stretch>
              <a:fillRect/>
            </a:stretch>
          </p:blipFill>
          <p:spPr bwMode="auto">
            <a:xfrm flipV="1">
              <a:off x="0" y="3162432"/>
              <a:ext cx="2093913" cy="3354480"/>
            </a:xfrm>
            <a:prstGeom prst="rect">
              <a:avLst/>
            </a:prstGeom>
            <a:noFill/>
            <a:ln w="9525">
              <a:noFill/>
              <a:miter lim="800000"/>
              <a:headEnd/>
              <a:tailEnd/>
            </a:ln>
          </p:spPr>
        </p:pic>
        <p:pic>
          <p:nvPicPr>
            <p:cNvPr id="12" name="Picture 2" descr="http://www.hyperstealth.com/UCP.jpg"/>
            <p:cNvPicPr>
              <a:picLocks noChangeAspect="1" noChangeArrowheads="1"/>
            </p:cNvPicPr>
            <p:nvPr/>
          </p:nvPicPr>
          <p:blipFill>
            <a:blip r:embed="rId3" cstate="print"/>
            <a:srcRect/>
            <a:stretch>
              <a:fillRect/>
            </a:stretch>
          </p:blipFill>
          <p:spPr bwMode="auto">
            <a:xfrm>
              <a:off x="0" y="6506060"/>
              <a:ext cx="2093913" cy="2637939"/>
            </a:xfrm>
            <a:prstGeom prst="rect">
              <a:avLst/>
            </a:prstGeom>
            <a:noFill/>
            <a:ln w="9525">
              <a:noFill/>
              <a:miter lim="800000"/>
              <a:headEnd/>
              <a:tailEnd/>
            </a:ln>
          </p:spPr>
        </p:pic>
      </p:grpSp>
      <p:sp>
        <p:nvSpPr>
          <p:cNvPr id="13" name="Rectangle 12"/>
          <p:cNvSpPr/>
          <p:nvPr/>
        </p:nvSpPr>
        <p:spPr>
          <a:xfrm>
            <a:off x="0" y="5650468"/>
            <a:ext cx="1143000" cy="923330"/>
          </a:xfrm>
          <a:prstGeom prst="rect">
            <a:avLst/>
          </a:prstGeom>
        </p:spPr>
        <p:txBody>
          <a:bodyPr wrap="square">
            <a:spAutoFit/>
          </a:bodyPr>
          <a:lstStyle/>
          <a:p>
            <a:pPr algn="ctr"/>
            <a:r>
              <a:rPr lang="en-US" dirty="0" smtClean="0">
                <a:solidFill>
                  <a:schemeClr val="bg1"/>
                </a:solidFill>
                <a:cs typeface="Arial" charset="0"/>
              </a:rPr>
              <a:t>M1302</a:t>
            </a:r>
          </a:p>
          <a:p>
            <a:pPr algn="ctr"/>
            <a:r>
              <a:rPr lang="en-US" dirty="0" smtClean="0">
                <a:solidFill>
                  <a:schemeClr val="bg1"/>
                </a:solidFill>
                <a:cs typeface="Arial" charset="0"/>
              </a:rPr>
              <a:t>Version 6.0</a:t>
            </a:r>
            <a:endParaRPr lang="en-US" dirty="0"/>
          </a:p>
        </p:txBody>
      </p:sp>
      <p:pic>
        <p:nvPicPr>
          <p:cNvPr id="1026" name="Picture 1"/>
          <p:cNvPicPr>
            <a:picLocks noChangeArrowheads="1"/>
          </p:cNvPicPr>
          <p:nvPr/>
        </p:nvPicPr>
        <p:blipFill>
          <a:blip r:embed="rId4" cstate="print"/>
          <a:srcRect l="-375" t="-848" r="-226" b="-1073"/>
          <a:stretch>
            <a:fillRect/>
          </a:stretch>
        </p:blipFill>
        <p:spPr bwMode="auto">
          <a:xfrm>
            <a:off x="0" y="4651374"/>
            <a:ext cx="1143000" cy="1006475"/>
          </a:xfrm>
          <a:prstGeom prst="rect">
            <a:avLst/>
          </a:prstGeom>
          <a:noFill/>
          <a:ln w="9525">
            <a:noFill/>
            <a:miter lim="800000"/>
            <a:headEnd/>
            <a:tailEnd/>
          </a:ln>
        </p:spPr>
      </p:pic>
      <p:pic>
        <p:nvPicPr>
          <p:cNvPr id="14" name="Picture 13" descr="MEDCOM-Patch"/>
          <p:cNvPicPr>
            <a:picLocks noChangeAspect="1" noChangeArrowheads="1"/>
          </p:cNvPicPr>
          <p:nvPr/>
        </p:nvPicPr>
        <p:blipFill>
          <a:blip r:embed="rId5" cstate="print"/>
          <a:srcRect/>
          <a:stretch>
            <a:fillRect/>
          </a:stretch>
        </p:blipFill>
        <p:spPr bwMode="auto">
          <a:xfrm>
            <a:off x="7606889" y="304800"/>
            <a:ext cx="1156111" cy="12192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914400" y="304800"/>
            <a:ext cx="7315200" cy="1143000"/>
          </a:xfrm>
        </p:spPr>
        <p:txBody>
          <a:bodyPr>
            <a:normAutofit/>
          </a:bodyPr>
          <a:lstStyle/>
          <a:p>
            <a:r>
              <a:rPr lang="en-US" sz="3200" b="1" dirty="0" smtClean="0">
                <a:effectLst/>
              </a:rPr>
              <a:t>Apply an Emergency Bandage</a:t>
            </a:r>
          </a:p>
        </p:txBody>
      </p:sp>
      <p:sp>
        <p:nvSpPr>
          <p:cNvPr id="35842" name="Rectangle 3"/>
          <p:cNvSpPr>
            <a:spLocks noGrp="1" noChangeArrowheads="1"/>
          </p:cNvSpPr>
          <p:nvPr>
            <p:ph idx="1"/>
          </p:nvPr>
        </p:nvSpPr>
        <p:spPr>
          <a:xfrm>
            <a:off x="152400" y="1828800"/>
            <a:ext cx="8534400" cy="3810000"/>
          </a:xfrm>
        </p:spPr>
        <p:txBody>
          <a:bodyPr/>
          <a:lstStyle/>
          <a:p>
            <a:pPr>
              <a:lnSpc>
                <a:spcPct val="90000"/>
              </a:lnSpc>
            </a:pPr>
            <a:r>
              <a:rPr lang="en-US" sz="2800" dirty="0" smtClean="0">
                <a:effectLst/>
              </a:rPr>
              <a:t>This bandage applies additional, continuous pressure to the wound, so it also acts as a pressure dressing.  Each soldier should have an emergency bandage in his individual first aid kit.  You have two emergency bandages in your combat lifesaver aid bag.</a:t>
            </a:r>
          </a:p>
          <a:p>
            <a:pPr>
              <a:lnSpc>
                <a:spcPct val="90000"/>
              </a:lnSpc>
              <a:buNone/>
            </a:pPr>
            <a:r>
              <a:rPr lang="en-US" sz="2800" dirty="0" smtClean="0">
                <a:effectLst/>
              </a:rPr>
              <a:t> </a:t>
            </a:r>
          </a:p>
          <a:p>
            <a:pPr>
              <a:lnSpc>
                <a:spcPct val="90000"/>
              </a:lnSpc>
            </a:pPr>
            <a:r>
              <a:rPr lang="en-US" sz="2800" dirty="0" smtClean="0">
                <a:effectLst/>
              </a:rPr>
              <a:t>Use the casualty's emergency bandage first in order to conserve your supply.</a:t>
            </a:r>
          </a:p>
        </p:txBody>
      </p:sp>
      <p:sp>
        <p:nvSpPr>
          <p:cNvPr id="4" name="Date Placeholder 3"/>
          <p:cNvSpPr>
            <a:spLocks noGrp="1"/>
          </p:cNvSpPr>
          <p:nvPr>
            <p:ph type="dt" sz="half" idx="10"/>
          </p:nvPr>
        </p:nvSpPr>
        <p:spPr/>
        <p:txBody>
          <a:bodyPr/>
          <a:lstStyle/>
          <a:p>
            <a:fld id="{DDA67CA5-2DF3-4785-848F-38B417E90CF4}"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10</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914400" y="323850"/>
            <a:ext cx="7315200" cy="1143000"/>
          </a:xfrm>
        </p:spPr>
        <p:txBody>
          <a:bodyPr>
            <a:normAutofit fontScale="90000"/>
          </a:bodyPr>
          <a:lstStyle/>
          <a:p>
            <a:r>
              <a:rPr lang="en-US" sz="3600" b="1" dirty="0" smtClean="0">
                <a:effectLst/>
              </a:rPr>
              <a:t>Apply an Emergency Bandage (cont.)</a:t>
            </a:r>
          </a:p>
        </p:txBody>
      </p:sp>
      <p:sp>
        <p:nvSpPr>
          <p:cNvPr id="37890" name="Rectangle 3"/>
          <p:cNvSpPr>
            <a:spLocks noGrp="1" noChangeArrowheads="1"/>
          </p:cNvSpPr>
          <p:nvPr>
            <p:ph idx="1"/>
          </p:nvPr>
        </p:nvSpPr>
        <p:spPr>
          <a:xfrm>
            <a:off x="304800" y="1828800"/>
            <a:ext cx="8534400" cy="4419600"/>
          </a:xfrm>
        </p:spPr>
        <p:txBody>
          <a:bodyPr>
            <a:normAutofit/>
          </a:bodyPr>
          <a:lstStyle/>
          <a:p>
            <a:r>
              <a:rPr lang="en-US" sz="2800" dirty="0" smtClean="0">
                <a:effectLst/>
              </a:rPr>
              <a:t>Remove the emergency bandage package from the casualty's IFAK .</a:t>
            </a:r>
          </a:p>
          <a:p>
            <a:endParaRPr lang="en-US" sz="2800" dirty="0" smtClean="0">
              <a:effectLst/>
            </a:endParaRPr>
          </a:p>
          <a:p>
            <a:r>
              <a:rPr lang="en-US" sz="2800" dirty="0" smtClean="0">
                <a:effectLst/>
              </a:rPr>
              <a:t>Place the pad (dressing) on the wound.</a:t>
            </a:r>
          </a:p>
          <a:p>
            <a:endParaRPr lang="en-US" sz="2800" dirty="0" smtClean="0">
              <a:effectLst/>
            </a:endParaRPr>
          </a:p>
          <a:p>
            <a:r>
              <a:rPr lang="en-US" sz="2800" dirty="0" smtClean="0">
                <a:effectLst/>
              </a:rPr>
              <a:t>Wrap the elastic bandage tightly around the wounded extremity.</a:t>
            </a:r>
          </a:p>
          <a:p>
            <a:endParaRPr lang="en-US" sz="2800" dirty="0" smtClean="0">
              <a:effectLst/>
            </a:endParaRPr>
          </a:p>
          <a:p>
            <a:r>
              <a:rPr lang="en-US" sz="2800" dirty="0" smtClean="0">
                <a:effectLst/>
              </a:rPr>
              <a:t>Insert the elastic bandage completely into the pressure bar.</a:t>
            </a:r>
          </a:p>
        </p:txBody>
      </p:sp>
      <p:sp>
        <p:nvSpPr>
          <p:cNvPr id="4" name="Date Placeholder 3"/>
          <p:cNvSpPr>
            <a:spLocks noGrp="1"/>
          </p:cNvSpPr>
          <p:nvPr>
            <p:ph type="dt" sz="half" idx="10"/>
          </p:nvPr>
        </p:nvSpPr>
        <p:spPr/>
        <p:txBody>
          <a:bodyPr/>
          <a:lstStyle/>
          <a:p>
            <a:fld id="{2DC066E4-9779-45E8-BDD1-5519349F7B02}"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11</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90600" y="323850"/>
            <a:ext cx="7315200" cy="1143000"/>
          </a:xfrm>
        </p:spPr>
        <p:txBody>
          <a:bodyPr>
            <a:normAutofit fontScale="90000"/>
          </a:bodyPr>
          <a:lstStyle/>
          <a:p>
            <a:r>
              <a:rPr lang="en-US" sz="3600" b="1" dirty="0" smtClean="0">
                <a:effectLst/>
              </a:rPr>
              <a:t>Apply an Emergency Bandage (cont.)</a:t>
            </a:r>
          </a:p>
        </p:txBody>
      </p:sp>
      <p:sp>
        <p:nvSpPr>
          <p:cNvPr id="39938" name="Rectangle 3"/>
          <p:cNvSpPr>
            <a:spLocks noGrp="1" noChangeArrowheads="1"/>
          </p:cNvSpPr>
          <p:nvPr>
            <p:ph idx="1"/>
          </p:nvPr>
        </p:nvSpPr>
        <p:spPr>
          <a:xfrm>
            <a:off x="304800" y="1828800"/>
            <a:ext cx="8686800" cy="4800600"/>
          </a:xfrm>
        </p:spPr>
        <p:txBody>
          <a:bodyPr/>
          <a:lstStyle/>
          <a:p>
            <a:pPr>
              <a:lnSpc>
                <a:spcPct val="90000"/>
              </a:lnSpc>
            </a:pPr>
            <a:r>
              <a:rPr lang="en-US" sz="2800" dirty="0" smtClean="0">
                <a:effectLst/>
              </a:rPr>
              <a:t>Pull the elastic bandage back over the top of the pressure bar, in the opposite direction forcing the bar down onto the pad.</a:t>
            </a:r>
          </a:p>
          <a:p>
            <a:pPr>
              <a:lnSpc>
                <a:spcPct val="90000"/>
              </a:lnSpc>
            </a:pPr>
            <a:endParaRPr lang="en-US" sz="2800" dirty="0" smtClean="0">
              <a:effectLst/>
            </a:endParaRPr>
          </a:p>
          <a:p>
            <a:pPr>
              <a:lnSpc>
                <a:spcPct val="90000"/>
              </a:lnSpc>
            </a:pPr>
            <a:r>
              <a:rPr lang="en-US" sz="2800" dirty="0" smtClean="0">
                <a:effectLst/>
              </a:rPr>
              <a:t>Wrap the elastic bandage tightly over the pressure bar.</a:t>
            </a:r>
          </a:p>
          <a:p>
            <a:pPr>
              <a:lnSpc>
                <a:spcPct val="90000"/>
              </a:lnSpc>
            </a:pPr>
            <a:endParaRPr lang="en-US" sz="2800" dirty="0" smtClean="0">
              <a:effectLst/>
            </a:endParaRPr>
          </a:p>
          <a:p>
            <a:pPr>
              <a:lnSpc>
                <a:spcPct val="90000"/>
              </a:lnSpc>
            </a:pPr>
            <a:r>
              <a:rPr lang="en-US" sz="2800" dirty="0" smtClean="0">
                <a:effectLst/>
              </a:rPr>
              <a:t>Continue to wrap the elastic bandage tightly</a:t>
            </a:r>
            <a:r>
              <a:rPr lang="en-US" sz="2800" dirty="0" smtClean="0">
                <a:solidFill>
                  <a:srgbClr val="FF3300"/>
                </a:solidFill>
                <a:effectLst/>
              </a:rPr>
              <a:t> </a:t>
            </a:r>
            <a:r>
              <a:rPr lang="en-US" sz="2800" dirty="0" smtClean="0">
                <a:effectLst/>
              </a:rPr>
              <a:t>around the limb so that all edges of the pad are covered.</a:t>
            </a:r>
          </a:p>
          <a:p>
            <a:pPr>
              <a:lnSpc>
                <a:spcPct val="90000"/>
              </a:lnSpc>
            </a:pPr>
            <a:endParaRPr lang="en-US" sz="2800" dirty="0" smtClean="0">
              <a:effectLst/>
            </a:endParaRPr>
          </a:p>
          <a:p>
            <a:pPr>
              <a:lnSpc>
                <a:spcPct val="90000"/>
              </a:lnSpc>
            </a:pPr>
            <a:r>
              <a:rPr lang="en-US" sz="2800" dirty="0" smtClean="0">
                <a:effectLst/>
              </a:rPr>
              <a:t>Secure the hooking end of the closing bar into the elastic bandage to secure the bandage.</a:t>
            </a:r>
          </a:p>
        </p:txBody>
      </p:sp>
      <p:sp>
        <p:nvSpPr>
          <p:cNvPr id="4" name="Date Placeholder 3"/>
          <p:cNvSpPr>
            <a:spLocks noGrp="1"/>
          </p:cNvSpPr>
          <p:nvPr>
            <p:ph type="dt" sz="half" idx="10"/>
          </p:nvPr>
        </p:nvSpPr>
        <p:spPr/>
        <p:txBody>
          <a:bodyPr/>
          <a:lstStyle/>
          <a:p>
            <a:fld id="{7D3BC331-E4AB-4DFB-B8BE-5F3E58BA35EB}"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12</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143000" y="323850"/>
            <a:ext cx="7543800" cy="1143000"/>
          </a:xfrm>
        </p:spPr>
        <p:txBody>
          <a:bodyPr/>
          <a:lstStyle/>
          <a:p>
            <a:r>
              <a:rPr lang="en-US" sz="3200" b="1" dirty="0" smtClean="0">
                <a:effectLst/>
              </a:rPr>
              <a:t>Apply an Emergency Bandage (cont.)</a:t>
            </a:r>
          </a:p>
        </p:txBody>
      </p:sp>
      <p:pic>
        <p:nvPicPr>
          <p:cNvPr id="40962" name="Picture 3"/>
          <p:cNvPicPr>
            <a:picLocks noChangeAspect="1" noChangeArrowheads="1"/>
          </p:cNvPicPr>
          <p:nvPr/>
        </p:nvPicPr>
        <p:blipFill>
          <a:blip r:embed="rId3" cstate="print"/>
          <a:srcRect/>
          <a:stretch>
            <a:fillRect/>
          </a:stretch>
        </p:blipFill>
        <p:spPr bwMode="auto">
          <a:xfrm>
            <a:off x="1187245" y="3200400"/>
            <a:ext cx="1797298" cy="1374404"/>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1143000" y="4709798"/>
            <a:ext cx="1841543" cy="1462402"/>
          </a:xfrm>
          <a:prstGeom prst="rect">
            <a:avLst/>
          </a:prstGeom>
          <a:noFill/>
          <a:ln w="9525">
            <a:noFill/>
            <a:miter lim="800000"/>
            <a:headEnd/>
            <a:tailEnd/>
          </a:ln>
        </p:spPr>
      </p:pic>
      <p:pic>
        <p:nvPicPr>
          <p:cNvPr id="40964" name="Picture 5"/>
          <p:cNvPicPr>
            <a:picLocks noChangeAspect="1" noChangeArrowheads="1"/>
          </p:cNvPicPr>
          <p:nvPr/>
        </p:nvPicPr>
        <p:blipFill>
          <a:blip r:embed="rId5" cstate="print"/>
          <a:srcRect/>
          <a:stretch>
            <a:fillRect/>
          </a:stretch>
        </p:blipFill>
        <p:spPr bwMode="auto">
          <a:xfrm>
            <a:off x="5638800" y="1750141"/>
            <a:ext cx="1905000" cy="1474839"/>
          </a:xfrm>
          <a:prstGeom prst="rect">
            <a:avLst/>
          </a:prstGeom>
          <a:noFill/>
          <a:ln w="9525">
            <a:noFill/>
            <a:miter lim="800000"/>
            <a:headEnd/>
            <a:tailEnd/>
          </a:ln>
        </p:spPr>
      </p:pic>
      <p:pic>
        <p:nvPicPr>
          <p:cNvPr id="40965" name="Picture 6"/>
          <p:cNvPicPr>
            <a:picLocks noChangeAspect="1" noChangeArrowheads="1"/>
          </p:cNvPicPr>
          <p:nvPr/>
        </p:nvPicPr>
        <p:blipFill>
          <a:blip r:embed="rId6" cstate="print"/>
          <a:srcRect/>
          <a:stretch>
            <a:fillRect/>
          </a:stretch>
        </p:blipFill>
        <p:spPr bwMode="auto">
          <a:xfrm>
            <a:off x="5638800" y="3417324"/>
            <a:ext cx="1905000" cy="1459476"/>
          </a:xfrm>
          <a:prstGeom prst="rect">
            <a:avLst/>
          </a:prstGeom>
          <a:noFill/>
          <a:ln w="9525">
            <a:noFill/>
            <a:miter lim="800000"/>
            <a:headEnd/>
            <a:tailEnd/>
          </a:ln>
        </p:spPr>
      </p:pic>
      <p:pic>
        <p:nvPicPr>
          <p:cNvPr id="40966" name="Picture 7"/>
          <p:cNvPicPr>
            <a:picLocks noChangeAspect="1" noChangeArrowheads="1"/>
          </p:cNvPicPr>
          <p:nvPr/>
        </p:nvPicPr>
        <p:blipFill>
          <a:blip r:embed="rId7" cstate="print"/>
          <a:srcRect/>
          <a:stretch>
            <a:fillRect/>
          </a:stretch>
        </p:blipFill>
        <p:spPr bwMode="auto">
          <a:xfrm>
            <a:off x="5638800" y="4789882"/>
            <a:ext cx="1905000" cy="1458518"/>
          </a:xfrm>
          <a:prstGeom prst="rect">
            <a:avLst/>
          </a:prstGeom>
          <a:noFill/>
          <a:ln w="9525">
            <a:noFill/>
            <a:miter lim="800000"/>
            <a:headEnd/>
            <a:tailEnd/>
          </a:ln>
        </p:spPr>
      </p:pic>
      <p:pic>
        <p:nvPicPr>
          <p:cNvPr id="40967" name="Picture 8"/>
          <p:cNvPicPr>
            <a:picLocks noChangeAspect="1" noChangeArrowheads="1"/>
          </p:cNvPicPr>
          <p:nvPr/>
        </p:nvPicPr>
        <p:blipFill>
          <a:blip r:embed="rId8" cstate="print"/>
          <a:srcRect/>
          <a:stretch>
            <a:fillRect/>
          </a:stretch>
        </p:blipFill>
        <p:spPr bwMode="auto">
          <a:xfrm>
            <a:off x="1143000" y="1752600"/>
            <a:ext cx="1841543" cy="12954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A5513952-A692-4B00-A902-B1C83A20BD3D}" type="datetime1">
              <a:rPr lang="en-US" smtClean="0"/>
              <a:pPr/>
              <a:t>4/27/2012</a:t>
            </a:fld>
            <a:endParaRPr lang="en-US"/>
          </a:p>
        </p:txBody>
      </p:sp>
      <p:sp>
        <p:nvSpPr>
          <p:cNvPr id="10" name="Slide Number Placeholder 9"/>
          <p:cNvSpPr>
            <a:spLocks noGrp="1"/>
          </p:cNvSpPr>
          <p:nvPr>
            <p:ph type="sldNum" sz="quarter" idx="12"/>
          </p:nvPr>
        </p:nvSpPr>
        <p:spPr/>
        <p:txBody>
          <a:bodyPr/>
          <a:lstStyle/>
          <a:p>
            <a:fld id="{9648F39E-9C37-485F-AC97-16BB4BDF9F49}" type="slidenum">
              <a:rPr kumimoji="0" lang="en-US" smtClean="0"/>
              <a:pPr/>
              <a:t>13</a:t>
            </a:fld>
            <a:endParaRPr kumimoji="0" lang="en-US"/>
          </a:p>
        </p:txBody>
      </p:sp>
      <p:sp>
        <p:nvSpPr>
          <p:cNvPr id="11" name="Footer Placeholder 10"/>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14400" y="323850"/>
            <a:ext cx="7315200" cy="1143000"/>
          </a:xfrm>
        </p:spPr>
        <p:txBody>
          <a:bodyPr/>
          <a:lstStyle/>
          <a:p>
            <a:r>
              <a:rPr lang="en-US" sz="3200" dirty="0" smtClean="0">
                <a:effectLst/>
              </a:rPr>
              <a:t>New </a:t>
            </a:r>
            <a:r>
              <a:rPr lang="en-US" sz="3200" dirty="0" err="1" smtClean="0">
                <a:effectLst/>
              </a:rPr>
              <a:t>Hemostatic</a:t>
            </a:r>
            <a:r>
              <a:rPr lang="en-US" sz="3200" dirty="0" smtClean="0">
                <a:effectLst/>
              </a:rPr>
              <a:t> Agents</a:t>
            </a:r>
          </a:p>
        </p:txBody>
      </p:sp>
      <p:sp>
        <p:nvSpPr>
          <p:cNvPr id="43010" name="Rectangle 3"/>
          <p:cNvSpPr>
            <a:spLocks noGrp="1" noChangeArrowheads="1"/>
          </p:cNvSpPr>
          <p:nvPr>
            <p:ph idx="1"/>
          </p:nvPr>
        </p:nvSpPr>
        <p:spPr>
          <a:xfrm>
            <a:off x="0" y="1752600"/>
            <a:ext cx="8534400" cy="4419600"/>
          </a:xfrm>
        </p:spPr>
        <p:txBody>
          <a:bodyPr/>
          <a:lstStyle/>
          <a:p>
            <a:r>
              <a:rPr lang="en-US" sz="2800" dirty="0" smtClean="0">
                <a:effectLst/>
              </a:rPr>
              <a:t>Combat Gauze</a:t>
            </a:r>
          </a:p>
          <a:p>
            <a:endParaRPr lang="en-US" sz="2800" dirty="0" smtClean="0">
              <a:effectLst/>
            </a:endParaRPr>
          </a:p>
          <a:p>
            <a:endParaRPr lang="en-US" sz="2800" dirty="0" smtClean="0">
              <a:effectLst/>
            </a:endParaRPr>
          </a:p>
          <a:p>
            <a:endParaRPr lang="en-US" sz="2800" dirty="0" smtClean="0">
              <a:effectLst/>
            </a:endParaRPr>
          </a:p>
          <a:p>
            <a:endParaRPr lang="en-US" sz="2800" dirty="0" smtClean="0">
              <a:effectLst/>
            </a:endParaRPr>
          </a:p>
          <a:p>
            <a:endParaRPr lang="en-US" sz="2800" dirty="0" smtClean="0">
              <a:solidFill>
                <a:srgbClr val="FF3300"/>
              </a:solidFill>
              <a:effectLst/>
            </a:endParaRPr>
          </a:p>
        </p:txBody>
      </p:sp>
      <p:pic>
        <p:nvPicPr>
          <p:cNvPr id="43011" name="Picture 2"/>
          <p:cNvPicPr>
            <a:picLocks noChangeAspect="1" noChangeArrowheads="1"/>
          </p:cNvPicPr>
          <p:nvPr/>
        </p:nvPicPr>
        <p:blipFill>
          <a:blip r:embed="rId3" cstate="print"/>
          <a:srcRect/>
          <a:stretch>
            <a:fillRect/>
          </a:stretch>
        </p:blipFill>
        <p:spPr bwMode="auto">
          <a:xfrm>
            <a:off x="3211337" y="1752600"/>
            <a:ext cx="4731702" cy="4800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56FE927-7D89-444A-AF2A-E282E8194B35}" type="datetime1">
              <a:rPr lang="en-US" smtClean="0"/>
              <a:pPr/>
              <a:t>4/27/2012</a:t>
            </a:fld>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14</a:t>
            </a:fld>
            <a:endParaRPr kumimoji="0" lang="en-US"/>
          </a:p>
        </p:txBody>
      </p:sp>
      <p:sp>
        <p:nvSpPr>
          <p:cNvPr id="7" name="Footer Placeholder 6"/>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914400" y="323850"/>
            <a:ext cx="7315200" cy="1143000"/>
          </a:xfrm>
        </p:spPr>
        <p:txBody>
          <a:bodyPr/>
          <a:lstStyle/>
          <a:p>
            <a:r>
              <a:rPr lang="en-US" sz="3200" dirty="0" smtClean="0">
                <a:solidFill>
                  <a:srgbClr val="FFC000"/>
                </a:solidFill>
                <a:ea typeface="Aharoni"/>
                <a:cs typeface="Aharoni"/>
              </a:rPr>
              <a:t>What is </a:t>
            </a:r>
            <a:r>
              <a:rPr lang="en-US" sz="3200" dirty="0" err="1" smtClean="0">
                <a:solidFill>
                  <a:srgbClr val="FFC000"/>
                </a:solidFill>
                <a:ea typeface="Aharoni"/>
                <a:cs typeface="Aharoni"/>
              </a:rPr>
              <a:t>QuikClot</a:t>
            </a:r>
            <a:r>
              <a:rPr lang="en-US" sz="3200" baseline="30000" dirty="0" smtClean="0">
                <a:solidFill>
                  <a:srgbClr val="FFC000"/>
                </a:solidFill>
                <a:ea typeface="Aharoni"/>
                <a:cs typeface="Aharoni"/>
              </a:rPr>
              <a:t>®</a:t>
            </a:r>
            <a:r>
              <a:rPr lang="en-US" sz="3200" dirty="0" smtClean="0">
                <a:solidFill>
                  <a:srgbClr val="FFC000"/>
                </a:solidFill>
                <a:ea typeface="Aharoni"/>
                <a:cs typeface="Aharoni"/>
              </a:rPr>
              <a:t> Combat Gauze</a:t>
            </a:r>
            <a:r>
              <a:rPr lang="en-US" sz="3200" baseline="30000" dirty="0" smtClean="0">
                <a:solidFill>
                  <a:srgbClr val="FFC000"/>
                </a:solidFill>
                <a:ea typeface="Aharoni"/>
                <a:cs typeface="Aharoni"/>
              </a:rPr>
              <a:t>™</a:t>
            </a:r>
            <a:r>
              <a:rPr lang="en-US" sz="3200" dirty="0" smtClean="0">
                <a:solidFill>
                  <a:srgbClr val="FFC000"/>
                </a:solidFill>
                <a:ea typeface="Aharoni"/>
                <a:cs typeface="Aharoni"/>
              </a:rPr>
              <a:t>?</a:t>
            </a:r>
            <a:endParaRPr lang="en-US" sz="3200" baseline="30000" dirty="0">
              <a:solidFill>
                <a:srgbClr val="FFC000"/>
              </a:solidFill>
              <a:ea typeface="Aharoni"/>
              <a:cs typeface="Aharoni"/>
            </a:endParaRPr>
          </a:p>
        </p:txBody>
      </p:sp>
      <p:sp>
        <p:nvSpPr>
          <p:cNvPr id="47106" name="Rectangle 3"/>
          <p:cNvSpPr>
            <a:spLocks noGrp="1" noChangeArrowheads="1"/>
          </p:cNvSpPr>
          <p:nvPr>
            <p:ph idx="1"/>
          </p:nvPr>
        </p:nvSpPr>
        <p:spPr>
          <a:xfrm>
            <a:off x="76200" y="1828800"/>
            <a:ext cx="6324600" cy="3962400"/>
          </a:xfrm>
        </p:spPr>
        <p:txBody>
          <a:bodyPr>
            <a:normAutofit lnSpcReduction="10000"/>
          </a:bodyPr>
          <a:lstStyle/>
          <a:p>
            <a:pPr eaLnBrk="0" hangingPunct="0">
              <a:buFont typeface="Wingdings" pitchFamily="2" charset="2"/>
              <a:buChar char="§"/>
            </a:pPr>
            <a:r>
              <a:rPr lang="en-US" sz="2800" dirty="0" smtClean="0">
                <a:cs typeface="Times New Roman" pitchFamily="18" charset="0"/>
              </a:rPr>
              <a:t>Combat Gauze</a:t>
            </a:r>
            <a:r>
              <a:rPr lang="en-US" sz="2800" baseline="30000" dirty="0" smtClean="0">
                <a:cs typeface="Times New Roman" pitchFamily="18" charset="0"/>
              </a:rPr>
              <a:t>™ </a:t>
            </a:r>
            <a:r>
              <a:rPr lang="en-US" sz="2800" dirty="0" smtClean="0">
                <a:cs typeface="Times New Roman" pitchFamily="18" charset="0"/>
              </a:rPr>
              <a:t>is a 3-inch x 4-yard roll of sterile </a:t>
            </a:r>
            <a:r>
              <a:rPr lang="en-US" sz="2800" dirty="0" err="1" smtClean="0">
                <a:cs typeface="Times New Roman" pitchFamily="18" charset="0"/>
              </a:rPr>
              <a:t>Hemostatic</a:t>
            </a:r>
            <a:r>
              <a:rPr lang="en-US" sz="2800" dirty="0" smtClean="0">
                <a:cs typeface="Times New Roman" pitchFamily="18" charset="0"/>
              </a:rPr>
              <a:t> Gauze.</a:t>
            </a:r>
          </a:p>
          <a:p>
            <a:pPr eaLnBrk="0" hangingPunct="0">
              <a:buFont typeface="Wingdings" pitchFamily="2" charset="2"/>
              <a:buChar char="§"/>
            </a:pPr>
            <a:endParaRPr lang="en-US" sz="2800" dirty="0" smtClean="0">
              <a:cs typeface="Times New Roman" pitchFamily="18" charset="0"/>
            </a:endParaRPr>
          </a:p>
          <a:p>
            <a:pPr eaLnBrk="0" hangingPunct="0">
              <a:buFont typeface="Wingdings" pitchFamily="2" charset="2"/>
              <a:buChar char="§"/>
            </a:pPr>
            <a:r>
              <a:rPr lang="en-US" sz="2800" dirty="0" smtClean="0">
                <a:cs typeface="Times New Roman" pitchFamily="18" charset="0"/>
              </a:rPr>
              <a:t>Combat Gauze</a:t>
            </a:r>
            <a:r>
              <a:rPr lang="en-US" sz="2800" baseline="30000" dirty="0" smtClean="0">
                <a:cs typeface="Times New Roman" pitchFamily="18" charset="0"/>
              </a:rPr>
              <a:t>™</a:t>
            </a:r>
            <a:r>
              <a:rPr lang="en-US" sz="2800" dirty="0" smtClean="0">
                <a:cs typeface="Times New Roman" pitchFamily="18" charset="0"/>
              </a:rPr>
              <a:t> is impregnated with kaolin which is an advanced </a:t>
            </a:r>
            <a:r>
              <a:rPr lang="en-US" sz="2800" dirty="0" err="1" smtClean="0">
                <a:cs typeface="Times New Roman" pitchFamily="18" charset="0"/>
              </a:rPr>
              <a:t>hemostatic</a:t>
            </a:r>
            <a:r>
              <a:rPr lang="en-US" sz="2800" dirty="0" smtClean="0">
                <a:cs typeface="Times New Roman" pitchFamily="18" charset="0"/>
              </a:rPr>
              <a:t> agent. </a:t>
            </a:r>
          </a:p>
          <a:p>
            <a:pPr eaLnBrk="0" hangingPunct="0">
              <a:buFont typeface="Wingdings" pitchFamily="2" charset="2"/>
              <a:buChar char="§"/>
            </a:pPr>
            <a:endParaRPr lang="en-US" sz="2800" dirty="0" smtClean="0">
              <a:cs typeface="Times New Roman" pitchFamily="18" charset="0"/>
            </a:endParaRPr>
          </a:p>
          <a:p>
            <a:pPr eaLnBrk="0" hangingPunct="0">
              <a:buFont typeface="Wingdings" pitchFamily="2" charset="2"/>
              <a:buChar char="§"/>
            </a:pPr>
            <a:r>
              <a:rPr lang="en-US" sz="2800" dirty="0" smtClean="0">
                <a:cs typeface="Times New Roman" pitchFamily="18" charset="0"/>
              </a:rPr>
              <a:t>It controls moderate to severe blood loss by rapidly promoting coagulation.</a:t>
            </a:r>
            <a:r>
              <a:rPr lang="en-US" sz="2800" b="1" dirty="0" smtClean="0">
                <a:cs typeface="Times New Roman" pitchFamily="18" charset="0"/>
              </a:rPr>
              <a:t> </a:t>
            </a:r>
          </a:p>
          <a:p>
            <a:pPr>
              <a:lnSpc>
                <a:spcPct val="90000"/>
              </a:lnSpc>
              <a:buFont typeface="Wingdings" pitchFamily="2" charset="2"/>
              <a:buChar char="§"/>
            </a:pPr>
            <a:endParaRPr lang="en-US" sz="2800" dirty="0" smtClean="0">
              <a:effectLst/>
            </a:endParaRPr>
          </a:p>
        </p:txBody>
      </p:sp>
      <p:pic>
        <p:nvPicPr>
          <p:cNvPr id="4" name="Picture 2"/>
          <p:cNvPicPr>
            <a:picLocks noChangeAspect="1" noChangeArrowheads="1"/>
          </p:cNvPicPr>
          <p:nvPr/>
        </p:nvPicPr>
        <p:blipFill>
          <a:blip r:embed="rId3" cstate="print"/>
          <a:srcRect/>
          <a:stretch>
            <a:fillRect/>
          </a:stretch>
        </p:blipFill>
        <p:spPr bwMode="auto">
          <a:xfrm>
            <a:off x="6280473" y="2286000"/>
            <a:ext cx="2634927" cy="3282937"/>
          </a:xfrm>
          <a:prstGeom prst="rect">
            <a:avLst/>
          </a:prstGeom>
          <a:noFill/>
          <a:ln w="9525">
            <a:noFill/>
            <a:miter lim="800000"/>
            <a:headEnd/>
            <a:tailEnd/>
          </a:ln>
        </p:spPr>
      </p:pic>
      <p:sp>
        <p:nvSpPr>
          <p:cNvPr id="5" name="Footer Placeholder 5"/>
          <p:cNvSpPr txBox="1">
            <a:spLocks noGrp="1"/>
          </p:cNvSpPr>
          <p:nvPr/>
        </p:nvSpPr>
        <p:spPr>
          <a:xfrm>
            <a:off x="457200" y="60198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rPr>
              <a:t>Combat Medical Systems, LLC, </a:t>
            </a:r>
            <a:r>
              <a:rPr lang="en-US" sz="900" dirty="0" smtClean="0">
                <a:solidFill>
                  <a:schemeClr val="tx1">
                    <a:tint val="75000"/>
                  </a:schemeClr>
                </a:solidFill>
                <a:latin typeface="+mn-lt"/>
              </a:rPr>
              <a:t>Tel</a:t>
            </a:r>
            <a:r>
              <a:rPr lang="en-US" sz="1200" dirty="0" smtClean="0">
                <a:solidFill>
                  <a:schemeClr val="tx1">
                    <a:tint val="75000"/>
                  </a:schemeClr>
                </a:solidFill>
                <a:latin typeface="+mn-lt"/>
              </a:rPr>
              <a:t>: 910-426-0003, Fax: 910-426-0009, Website: www.combatgauze.com</a:t>
            </a:r>
          </a:p>
        </p:txBody>
      </p:sp>
      <p:sp>
        <p:nvSpPr>
          <p:cNvPr id="6" name="Date Placeholder 5"/>
          <p:cNvSpPr>
            <a:spLocks noGrp="1"/>
          </p:cNvSpPr>
          <p:nvPr>
            <p:ph type="dt" sz="half" idx="10"/>
          </p:nvPr>
        </p:nvSpPr>
        <p:spPr/>
        <p:txBody>
          <a:bodyPr/>
          <a:lstStyle/>
          <a:p>
            <a:fld id="{C1C299A7-37B0-479F-A6F3-C59EAF604CA2}" type="datetime1">
              <a:rPr lang="en-US" smtClean="0"/>
              <a:pPr/>
              <a:t>4/27/2012</a:t>
            </a:fld>
            <a:endParaRPr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15</a:t>
            </a:fld>
            <a:endParaRPr kumimoji="0" lang="en-US"/>
          </a:p>
        </p:txBody>
      </p:sp>
      <p:sp>
        <p:nvSpPr>
          <p:cNvPr id="8" name="Footer Placeholder 7"/>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914400" y="323850"/>
            <a:ext cx="7315200" cy="1143000"/>
          </a:xfrm>
        </p:spPr>
        <p:txBody>
          <a:bodyPr/>
          <a:lstStyle/>
          <a:p>
            <a:r>
              <a:rPr lang="en-US" sz="3200" b="1" dirty="0" smtClean="0">
                <a:effectLst/>
              </a:rPr>
              <a:t>Apply Combat Gauze</a:t>
            </a:r>
          </a:p>
        </p:txBody>
      </p:sp>
      <p:sp>
        <p:nvSpPr>
          <p:cNvPr id="47106" name="Rectangle 3"/>
          <p:cNvSpPr>
            <a:spLocks noGrp="1" noChangeArrowheads="1"/>
          </p:cNvSpPr>
          <p:nvPr>
            <p:ph idx="1"/>
          </p:nvPr>
        </p:nvSpPr>
        <p:spPr>
          <a:xfrm>
            <a:off x="76200" y="1828800"/>
            <a:ext cx="8839200" cy="4572000"/>
          </a:xfrm>
        </p:spPr>
        <p:txBody>
          <a:bodyPr/>
          <a:lstStyle/>
          <a:p>
            <a:pPr>
              <a:lnSpc>
                <a:spcPct val="90000"/>
              </a:lnSpc>
            </a:pPr>
            <a:r>
              <a:rPr lang="en-US" sz="2800" dirty="0" smtClean="0">
                <a:effectLst/>
              </a:rPr>
              <a:t>Combat Gauze is applied to the wound just like a regular roll of gauze would be used to pack a wound.</a:t>
            </a:r>
          </a:p>
          <a:p>
            <a:pPr>
              <a:lnSpc>
                <a:spcPct val="90000"/>
              </a:lnSpc>
              <a:buNone/>
            </a:pPr>
            <a:r>
              <a:rPr lang="en-US" sz="2800" dirty="0" smtClean="0">
                <a:effectLst/>
              </a:rPr>
              <a:t> </a:t>
            </a:r>
          </a:p>
          <a:p>
            <a:pPr>
              <a:lnSpc>
                <a:spcPct val="90000"/>
              </a:lnSpc>
            </a:pPr>
            <a:r>
              <a:rPr lang="en-US" sz="2800" dirty="0" smtClean="0">
                <a:effectLst/>
              </a:rPr>
              <a:t>Pressure must also be applied to the wound for three minutes after the application of Combat Gauze.</a:t>
            </a:r>
          </a:p>
          <a:p>
            <a:pPr>
              <a:lnSpc>
                <a:spcPct val="90000"/>
              </a:lnSpc>
              <a:buNone/>
            </a:pPr>
            <a:r>
              <a:rPr lang="en-US" sz="2800" dirty="0" smtClean="0">
                <a:effectLst/>
              </a:rPr>
              <a:t> </a:t>
            </a:r>
          </a:p>
          <a:p>
            <a:pPr>
              <a:lnSpc>
                <a:spcPct val="90000"/>
              </a:lnSpc>
            </a:pPr>
            <a:r>
              <a:rPr lang="en-US" sz="2800" dirty="0" smtClean="0">
                <a:effectLst/>
              </a:rPr>
              <a:t>If bleeding is controlled apply a pressure bandage over the wound and evacuate the casualty. </a:t>
            </a:r>
          </a:p>
        </p:txBody>
      </p:sp>
      <p:sp>
        <p:nvSpPr>
          <p:cNvPr id="4" name="Date Placeholder 3"/>
          <p:cNvSpPr>
            <a:spLocks noGrp="1"/>
          </p:cNvSpPr>
          <p:nvPr>
            <p:ph type="dt" sz="half" idx="10"/>
          </p:nvPr>
        </p:nvSpPr>
        <p:spPr/>
        <p:txBody>
          <a:bodyPr/>
          <a:lstStyle/>
          <a:p>
            <a:fld id="{F57DC380-DC22-456F-AF8D-EC3D0F5A2E81}"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16</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914400" y="323850"/>
            <a:ext cx="7315200" cy="1143000"/>
          </a:xfrm>
        </p:spPr>
        <p:txBody>
          <a:bodyPr/>
          <a:lstStyle/>
          <a:p>
            <a:r>
              <a:rPr lang="en-US" sz="3200" b="1" dirty="0" smtClean="0">
                <a:effectLst/>
              </a:rPr>
              <a:t> Combat Gauze Directions</a:t>
            </a:r>
          </a:p>
        </p:txBody>
      </p:sp>
      <p:sp>
        <p:nvSpPr>
          <p:cNvPr id="49154" name="Rectangle 3"/>
          <p:cNvSpPr>
            <a:spLocks noGrp="1" noChangeArrowheads="1"/>
          </p:cNvSpPr>
          <p:nvPr>
            <p:ph idx="1"/>
          </p:nvPr>
        </p:nvSpPr>
        <p:spPr>
          <a:xfrm>
            <a:off x="152400" y="1828800"/>
            <a:ext cx="8534400" cy="4191000"/>
          </a:xfrm>
        </p:spPr>
        <p:txBody>
          <a:bodyPr>
            <a:normAutofit/>
          </a:bodyPr>
          <a:lstStyle/>
          <a:p>
            <a:r>
              <a:rPr lang="en-US" sz="2800" dirty="0" smtClean="0">
                <a:effectLst/>
              </a:rPr>
              <a:t>Attempt to control bleeding temporarily from the wound by applying pressure to a pressure point proximal to the wound.</a:t>
            </a:r>
          </a:p>
          <a:p>
            <a:endParaRPr lang="en-US" sz="2800" dirty="0" smtClean="0">
              <a:effectLst/>
            </a:endParaRPr>
          </a:p>
          <a:p>
            <a:r>
              <a:rPr lang="en-US" sz="2800" dirty="0" smtClean="0">
                <a:effectLst/>
              </a:rPr>
              <a:t>This allows you to visualize the wound and where the bleeding is coming from.</a:t>
            </a:r>
          </a:p>
          <a:p>
            <a:endParaRPr lang="en-US" sz="2800" dirty="0" smtClean="0">
              <a:effectLst/>
            </a:endParaRPr>
          </a:p>
          <a:p>
            <a:r>
              <a:rPr lang="en-US" sz="2800" dirty="0" smtClean="0">
                <a:effectLst/>
              </a:rPr>
              <a:t>Open the package and remove the roll of Combat Gauze.</a:t>
            </a:r>
          </a:p>
        </p:txBody>
      </p:sp>
      <p:sp>
        <p:nvSpPr>
          <p:cNvPr id="4" name="Date Placeholder 3"/>
          <p:cNvSpPr>
            <a:spLocks noGrp="1"/>
          </p:cNvSpPr>
          <p:nvPr>
            <p:ph type="dt" sz="half" idx="10"/>
          </p:nvPr>
        </p:nvSpPr>
        <p:spPr/>
        <p:txBody>
          <a:bodyPr/>
          <a:lstStyle/>
          <a:p>
            <a:fld id="{BDC86E21-E439-4443-B11E-8EE163E470CB}"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17</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914400" y="190500"/>
            <a:ext cx="7315200" cy="1143000"/>
          </a:xfrm>
        </p:spPr>
        <p:txBody>
          <a:bodyPr/>
          <a:lstStyle/>
          <a:p>
            <a:r>
              <a:rPr lang="en-US" sz="3200" b="1" dirty="0" smtClean="0">
                <a:effectLst/>
              </a:rPr>
              <a:t>Apply Combat Gauze (cont.)</a:t>
            </a:r>
          </a:p>
        </p:txBody>
      </p:sp>
      <p:sp>
        <p:nvSpPr>
          <p:cNvPr id="51202" name="Rectangle 3"/>
          <p:cNvSpPr>
            <a:spLocks noGrp="1" noChangeArrowheads="1"/>
          </p:cNvSpPr>
          <p:nvPr>
            <p:ph idx="1"/>
          </p:nvPr>
        </p:nvSpPr>
        <p:spPr>
          <a:xfrm>
            <a:off x="152400" y="1752600"/>
            <a:ext cx="8991600" cy="4800600"/>
          </a:xfrm>
        </p:spPr>
        <p:txBody>
          <a:bodyPr/>
          <a:lstStyle/>
          <a:p>
            <a:r>
              <a:rPr lang="en-US" sz="2600" dirty="0" smtClean="0">
                <a:effectLst/>
              </a:rPr>
              <a:t>Pack Combat Gauze into the wound using one of the following techniques:</a:t>
            </a:r>
          </a:p>
          <a:p>
            <a:pPr lvl="1"/>
            <a:r>
              <a:rPr lang="en-US" sz="2600" dirty="0" smtClean="0">
                <a:effectLst/>
              </a:rPr>
              <a:t>Tease out the center part of the roll of Combat Gauze and begin packing this strip of material into the wound. Continue packing the material into the wound until the wound is full. This may require more than one roll of Combat Gauze.</a:t>
            </a:r>
          </a:p>
          <a:p>
            <a:pPr lvl="1"/>
            <a:r>
              <a:rPr lang="en-US" sz="2600" dirty="0" smtClean="0">
                <a:effectLst/>
              </a:rPr>
              <a:t>Unroll the material from the roll and pack this strip of material into the wound. Continue packing the wound until it is full . This may require more than one roll of Combat Gauze.</a:t>
            </a:r>
          </a:p>
        </p:txBody>
      </p:sp>
      <p:sp>
        <p:nvSpPr>
          <p:cNvPr id="4" name="Date Placeholder 3"/>
          <p:cNvSpPr>
            <a:spLocks noGrp="1"/>
          </p:cNvSpPr>
          <p:nvPr>
            <p:ph type="dt" sz="half" idx="10"/>
          </p:nvPr>
        </p:nvSpPr>
        <p:spPr/>
        <p:txBody>
          <a:bodyPr/>
          <a:lstStyle/>
          <a:p>
            <a:fld id="{4FB6A3E3-B7FD-4284-A458-709EFD3A6579}"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18</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914400" y="323850"/>
            <a:ext cx="7315200" cy="1143000"/>
          </a:xfrm>
        </p:spPr>
        <p:txBody>
          <a:bodyPr/>
          <a:lstStyle/>
          <a:p>
            <a:r>
              <a:rPr lang="en-US" sz="3200" b="1" dirty="0" smtClean="0">
                <a:effectLst/>
              </a:rPr>
              <a:t>Apply Combat Gauze (cont.)</a:t>
            </a:r>
          </a:p>
        </p:txBody>
      </p:sp>
      <p:sp>
        <p:nvSpPr>
          <p:cNvPr id="53250" name="Rectangle 3"/>
          <p:cNvSpPr>
            <a:spLocks noGrp="1" noChangeArrowheads="1"/>
          </p:cNvSpPr>
          <p:nvPr>
            <p:ph idx="1"/>
          </p:nvPr>
        </p:nvSpPr>
        <p:spPr>
          <a:xfrm>
            <a:off x="152400" y="1790700"/>
            <a:ext cx="8763000" cy="4038600"/>
          </a:xfrm>
        </p:spPr>
        <p:txBody>
          <a:bodyPr/>
          <a:lstStyle/>
          <a:p>
            <a:r>
              <a:rPr lang="en-US" sz="2800" dirty="0" smtClean="0">
                <a:effectLst/>
              </a:rPr>
              <a:t>Apply direct pressure over the wound for three minutes.</a:t>
            </a:r>
          </a:p>
          <a:p>
            <a:endParaRPr lang="en-US" sz="2800" dirty="0" smtClean="0">
              <a:effectLst/>
            </a:endParaRPr>
          </a:p>
          <a:p>
            <a:r>
              <a:rPr lang="en-US" sz="2800" dirty="0" smtClean="0">
                <a:effectLst/>
              </a:rPr>
              <a:t>If bleeding has stopped apply a pressure bandage over the wound.</a:t>
            </a:r>
          </a:p>
          <a:p>
            <a:endParaRPr lang="en-US" sz="2800" dirty="0" smtClean="0">
              <a:effectLst/>
            </a:endParaRPr>
          </a:p>
          <a:p>
            <a:r>
              <a:rPr lang="en-US" sz="2800" dirty="0" smtClean="0">
                <a:effectLst/>
              </a:rPr>
              <a:t>Evacuate the casualty, send the empty package with the casualty. </a:t>
            </a:r>
          </a:p>
        </p:txBody>
      </p:sp>
      <p:sp>
        <p:nvSpPr>
          <p:cNvPr id="4" name="Date Placeholder 3"/>
          <p:cNvSpPr>
            <a:spLocks noGrp="1"/>
          </p:cNvSpPr>
          <p:nvPr>
            <p:ph type="dt" sz="half" idx="10"/>
          </p:nvPr>
        </p:nvSpPr>
        <p:spPr/>
        <p:txBody>
          <a:bodyPr/>
          <a:lstStyle/>
          <a:p>
            <a:fld id="{5A35B0D6-3C59-4169-A5F3-F692C469C811}"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19</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381000"/>
            <a:ext cx="9144000" cy="612775"/>
          </a:xfrm>
        </p:spPr>
        <p:txBody>
          <a:bodyPr>
            <a:normAutofit/>
          </a:bodyPr>
          <a:lstStyle/>
          <a:p>
            <a:pPr algn="ctr"/>
            <a:r>
              <a:rPr lang="en-US" sz="3200" dirty="0" smtClean="0">
                <a:effectLst>
                  <a:outerShdw blurRad="38100" dist="38100" dir="2700000" algn="tl">
                    <a:srgbClr val="000000">
                      <a:alpha val="43137"/>
                    </a:srgbClr>
                  </a:outerShdw>
                </a:effectLst>
              </a:rPr>
              <a:t>Terminal Learning Objective</a:t>
            </a:r>
          </a:p>
        </p:txBody>
      </p:sp>
      <p:graphicFrame>
        <p:nvGraphicFramePr>
          <p:cNvPr id="5" name="Table 4"/>
          <p:cNvGraphicFramePr>
            <a:graphicFrameLocks noGrp="1"/>
          </p:cNvGraphicFramePr>
          <p:nvPr/>
        </p:nvGraphicFramePr>
        <p:xfrm>
          <a:off x="533400" y="1157034"/>
          <a:ext cx="8153400" cy="3719766"/>
        </p:xfrm>
        <a:graphic>
          <a:graphicData uri="http://schemas.openxmlformats.org/drawingml/2006/table">
            <a:tbl>
              <a:tblPr/>
              <a:tblGrid>
                <a:gridCol w="1905000"/>
                <a:gridCol w="6248400"/>
              </a:tblGrid>
              <a:tr h="901299">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Action:</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Control Bleeding and Treat Burns</a:t>
                      </a:r>
                    </a:p>
                    <a:p>
                      <a:pPr marL="0" marR="0">
                        <a:lnSpc>
                          <a:spcPct val="115000"/>
                        </a:lnSpc>
                        <a:spcBef>
                          <a:spcPts val="0"/>
                        </a:spcBef>
                        <a:spcAft>
                          <a:spcPts val="0"/>
                        </a:spcAft>
                      </a:pP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7627">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Conditions: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Given a casualty who is bleeding, or has been burned  </a:t>
                      </a:r>
                    </a:p>
                    <a:p>
                      <a:endParaRPr kumimoji="0" lang="en-US" sz="2400" kern="1200" dirty="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840">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Standards: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Control the bleeding, prevent or control shock, and treat the burns, without further harming the casualty</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43000" y="214122"/>
            <a:ext cx="7543800" cy="1252728"/>
          </a:xfrm>
        </p:spPr>
        <p:txBody>
          <a:bodyPr/>
          <a:lstStyle/>
          <a:p>
            <a:r>
              <a:rPr lang="en-US" sz="3200" b="1" dirty="0" smtClean="0">
                <a:effectLst/>
              </a:rPr>
              <a:t>Apply Combat Gauze (cont.)</a:t>
            </a:r>
          </a:p>
        </p:txBody>
      </p:sp>
      <p:sp>
        <p:nvSpPr>
          <p:cNvPr id="6" name="Rectangle 2"/>
          <p:cNvSpPr txBox="1">
            <a:spLocks noChangeArrowheads="1"/>
          </p:cNvSpPr>
          <p:nvPr/>
        </p:nvSpPr>
        <p:spPr>
          <a:xfrm>
            <a:off x="0" y="1470025"/>
            <a:ext cx="9144000" cy="968375"/>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Read Package Directions Before Use</a:t>
            </a:r>
            <a:br>
              <a:rPr kumimoji="0" lang="en-US" sz="25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5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(Directions are on the product package)</a:t>
            </a:r>
            <a:r>
              <a:rPr kumimoji="0" lang="en-US" sz="25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rPr>
              <a:t> </a:t>
            </a:r>
          </a:p>
        </p:txBody>
      </p:sp>
      <p:pic>
        <p:nvPicPr>
          <p:cNvPr id="7" name="Picture 49"/>
          <p:cNvPicPr>
            <a:picLocks noChangeAspect="1" noChangeArrowheads="1"/>
          </p:cNvPicPr>
          <p:nvPr/>
        </p:nvPicPr>
        <p:blipFill>
          <a:blip r:embed="rId3" cstate="print"/>
          <a:srcRect/>
          <a:stretch>
            <a:fillRect/>
          </a:stretch>
        </p:blipFill>
        <p:spPr bwMode="auto">
          <a:xfrm>
            <a:off x="381001" y="2438401"/>
            <a:ext cx="8305799" cy="3733800"/>
          </a:xfrm>
          <a:prstGeom prst="rect">
            <a:avLst/>
          </a:prstGeom>
          <a:noFill/>
          <a:ln w="9525">
            <a:noFill/>
            <a:miter lim="800000"/>
            <a:headEnd/>
            <a:tailEnd/>
          </a:ln>
        </p:spPr>
      </p:pic>
      <p:sp>
        <p:nvSpPr>
          <p:cNvPr id="8" name="Footer Placeholder 5"/>
          <p:cNvSpPr txBox="1">
            <a:spLocks noGrp="1"/>
          </p:cNvSpPr>
          <p:nvPr/>
        </p:nvSpPr>
        <p:spPr>
          <a:xfrm>
            <a:off x="457200" y="62484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rPr>
              <a:t>Combat Medical Systems, LLC, </a:t>
            </a:r>
            <a:r>
              <a:rPr lang="en-US" sz="900" dirty="0" smtClean="0">
                <a:solidFill>
                  <a:schemeClr val="tx1">
                    <a:tint val="75000"/>
                  </a:schemeClr>
                </a:solidFill>
                <a:latin typeface="+mn-lt"/>
              </a:rPr>
              <a:t>Tel</a:t>
            </a:r>
            <a:r>
              <a:rPr lang="en-US" sz="1200" dirty="0" smtClean="0">
                <a:solidFill>
                  <a:schemeClr val="tx1">
                    <a:tint val="75000"/>
                  </a:schemeClr>
                </a:solidFill>
                <a:latin typeface="+mn-lt"/>
              </a:rPr>
              <a:t>: 910-426-0003, Fax: 910-426-0009, Website: www.combatgauze.com</a:t>
            </a:r>
          </a:p>
        </p:txBody>
      </p:sp>
      <p:sp>
        <p:nvSpPr>
          <p:cNvPr id="9" name="Date Placeholder 8"/>
          <p:cNvSpPr>
            <a:spLocks noGrp="1"/>
          </p:cNvSpPr>
          <p:nvPr>
            <p:ph type="dt" sz="half" idx="10"/>
          </p:nvPr>
        </p:nvSpPr>
        <p:spPr/>
        <p:txBody>
          <a:bodyPr/>
          <a:lstStyle/>
          <a:p>
            <a:fld id="{45726A5C-FE7F-4E4D-AE19-C61D53DA082E}" type="datetime1">
              <a:rPr lang="en-US" smtClean="0"/>
              <a:pPr/>
              <a:t>4/27/2012</a:t>
            </a:fld>
            <a:endParaRPr lang="en-US"/>
          </a:p>
        </p:txBody>
      </p:sp>
      <p:sp>
        <p:nvSpPr>
          <p:cNvPr id="10" name="Slide Number Placeholder 9"/>
          <p:cNvSpPr>
            <a:spLocks noGrp="1"/>
          </p:cNvSpPr>
          <p:nvPr>
            <p:ph type="sldNum" sz="quarter" idx="12"/>
          </p:nvPr>
        </p:nvSpPr>
        <p:spPr/>
        <p:txBody>
          <a:bodyPr/>
          <a:lstStyle/>
          <a:p>
            <a:fld id="{9648F39E-9C37-485F-AC97-16BB4BDF9F49}" type="slidenum">
              <a:rPr kumimoji="0" lang="en-US" smtClean="0"/>
              <a:pPr/>
              <a:t>20</a:t>
            </a:fld>
            <a:endParaRPr kumimoji="0" lang="en-US"/>
          </a:p>
        </p:txBody>
      </p:sp>
      <p:sp>
        <p:nvSpPr>
          <p:cNvPr id="11" name="Footer Placeholder 10"/>
          <p:cNvSpPr>
            <a:spLocks noGrp="1"/>
          </p:cNvSpPr>
          <p:nvPr>
            <p:ph type="ftr" sz="quarter" idx="11"/>
          </p:nvPr>
        </p:nvSpPr>
        <p:spPr>
          <a:xfrm>
            <a:off x="1921781" y="6488430"/>
            <a:ext cx="5507719" cy="274320"/>
          </a:xfrm>
        </p:spPr>
        <p:txBody>
          <a:bodyPr/>
          <a:lstStyle/>
          <a:p>
            <a:r>
              <a:rPr kumimoji="0" lang="en-US" dirty="0" smtClean="0"/>
              <a:t>M1302 VERSION 6.0</a:t>
            </a:r>
            <a:endParaRPr kumimoji="0"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990600" y="323850"/>
            <a:ext cx="7315200" cy="1143000"/>
          </a:xfrm>
        </p:spPr>
        <p:txBody>
          <a:bodyPr/>
          <a:lstStyle/>
          <a:p>
            <a:r>
              <a:rPr lang="en-US" sz="3200" dirty="0" smtClean="0">
                <a:effectLst/>
              </a:rPr>
              <a:t>Apply Digital Pressure</a:t>
            </a:r>
          </a:p>
        </p:txBody>
      </p:sp>
      <p:sp>
        <p:nvSpPr>
          <p:cNvPr id="57346" name="Rectangle 3"/>
          <p:cNvSpPr>
            <a:spLocks noGrp="1" noChangeArrowheads="1"/>
          </p:cNvSpPr>
          <p:nvPr>
            <p:ph idx="1"/>
          </p:nvPr>
        </p:nvSpPr>
        <p:spPr>
          <a:xfrm>
            <a:off x="152400" y="1828800"/>
            <a:ext cx="8534400" cy="4191000"/>
          </a:xfrm>
        </p:spPr>
        <p:txBody>
          <a:bodyPr/>
          <a:lstStyle/>
          <a:p>
            <a:r>
              <a:rPr lang="en-US" sz="2800" dirty="0" smtClean="0">
                <a:effectLst/>
              </a:rPr>
              <a:t>Applying digital pressure to “pressure points” is another method of controlling bleeding temporarily until a definitive treatment is applied. It allows you to visualize the wound better. </a:t>
            </a:r>
          </a:p>
          <a:p>
            <a:pPr>
              <a:buNone/>
            </a:pPr>
            <a:endParaRPr lang="en-US" sz="2800" dirty="0" smtClean="0">
              <a:effectLst/>
            </a:endParaRPr>
          </a:p>
          <a:p>
            <a:r>
              <a:rPr lang="en-US" sz="2800" dirty="0" smtClean="0">
                <a:effectLst/>
              </a:rPr>
              <a:t>This method uses pressure from the fingers, thumbs, knee, or the heel of the hand to apply pressure to an artery supplying the wounded area. </a:t>
            </a:r>
          </a:p>
        </p:txBody>
      </p:sp>
      <p:sp>
        <p:nvSpPr>
          <p:cNvPr id="4" name="Date Placeholder 3"/>
          <p:cNvSpPr>
            <a:spLocks noGrp="1"/>
          </p:cNvSpPr>
          <p:nvPr>
            <p:ph type="dt" sz="half" idx="10"/>
          </p:nvPr>
        </p:nvSpPr>
        <p:spPr/>
        <p:txBody>
          <a:bodyPr/>
          <a:lstStyle/>
          <a:p>
            <a:fld id="{F84BDB3B-B639-4F2B-A370-6DB9328619AE}"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21</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914400" y="323850"/>
            <a:ext cx="7315200" cy="1143000"/>
          </a:xfrm>
        </p:spPr>
        <p:txBody>
          <a:bodyPr/>
          <a:lstStyle/>
          <a:p>
            <a:r>
              <a:rPr lang="en-US" sz="3200" dirty="0" smtClean="0">
                <a:effectLst/>
              </a:rPr>
              <a:t>Apply Digital Pressure (cont.)</a:t>
            </a:r>
          </a:p>
        </p:txBody>
      </p:sp>
      <p:sp>
        <p:nvSpPr>
          <p:cNvPr id="59394" name="Rectangle 3"/>
          <p:cNvSpPr>
            <a:spLocks noGrp="1" noChangeArrowheads="1"/>
          </p:cNvSpPr>
          <p:nvPr>
            <p:ph idx="1"/>
          </p:nvPr>
        </p:nvSpPr>
        <p:spPr>
          <a:xfrm>
            <a:off x="152400" y="1828800"/>
            <a:ext cx="8534400" cy="2971800"/>
          </a:xfrm>
        </p:spPr>
        <p:txBody>
          <a:bodyPr/>
          <a:lstStyle/>
          <a:p>
            <a:r>
              <a:rPr lang="en-US" dirty="0" smtClean="0">
                <a:effectLst/>
              </a:rPr>
              <a:t>The pressure collapses or restricts the artery to control blood flow to the wounded area.</a:t>
            </a:r>
          </a:p>
          <a:p>
            <a:endParaRPr lang="en-US" dirty="0" smtClean="0">
              <a:effectLst/>
            </a:endParaRPr>
          </a:p>
          <a:p>
            <a:r>
              <a:rPr lang="en-US" dirty="0" smtClean="0">
                <a:effectLst/>
              </a:rPr>
              <a:t>It is used in combination with pressure and elevation.</a:t>
            </a:r>
          </a:p>
        </p:txBody>
      </p:sp>
      <p:sp>
        <p:nvSpPr>
          <p:cNvPr id="4" name="Date Placeholder 3"/>
          <p:cNvSpPr>
            <a:spLocks noGrp="1"/>
          </p:cNvSpPr>
          <p:nvPr>
            <p:ph type="dt" sz="half" idx="10"/>
          </p:nvPr>
        </p:nvSpPr>
        <p:spPr/>
        <p:txBody>
          <a:bodyPr/>
          <a:lstStyle/>
          <a:p>
            <a:fld id="{AF86E16E-E11E-4D39-9FD4-A3DB527CBA76}"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22</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228600" y="1828800"/>
            <a:ext cx="3657600" cy="4343400"/>
          </a:xfrm>
        </p:spPr>
        <p:txBody>
          <a:bodyPr/>
          <a:lstStyle/>
          <a:p>
            <a:pPr>
              <a:lnSpc>
                <a:spcPct val="90000"/>
              </a:lnSpc>
              <a:spcBef>
                <a:spcPts val="300"/>
              </a:spcBef>
            </a:pPr>
            <a:r>
              <a:rPr lang="en-US" sz="2000" dirty="0" smtClean="0">
                <a:effectLst/>
                <a:latin typeface="Arial" pitchFamily="34" charset="0"/>
                <a:cs typeface="Arial" pitchFamily="34" charset="0"/>
              </a:rPr>
              <a:t>Temporal</a:t>
            </a:r>
          </a:p>
          <a:p>
            <a:pPr>
              <a:lnSpc>
                <a:spcPct val="90000"/>
              </a:lnSpc>
              <a:spcBef>
                <a:spcPts val="300"/>
              </a:spcBef>
            </a:pPr>
            <a:endParaRPr lang="en-US" sz="2000" dirty="0" smtClean="0">
              <a:effectLst/>
              <a:latin typeface="Arial" pitchFamily="34" charset="0"/>
              <a:cs typeface="Arial" pitchFamily="34" charset="0"/>
            </a:endParaRPr>
          </a:p>
          <a:p>
            <a:pPr>
              <a:lnSpc>
                <a:spcPct val="90000"/>
              </a:lnSpc>
              <a:spcBef>
                <a:spcPts val="300"/>
              </a:spcBef>
            </a:pPr>
            <a:r>
              <a:rPr lang="en-US" sz="2000" dirty="0" smtClean="0">
                <a:effectLst/>
                <a:latin typeface="Arial" pitchFamily="34" charset="0"/>
                <a:cs typeface="Arial" pitchFamily="34" charset="0"/>
              </a:rPr>
              <a:t>Carotid</a:t>
            </a:r>
          </a:p>
          <a:p>
            <a:pPr>
              <a:lnSpc>
                <a:spcPct val="90000"/>
              </a:lnSpc>
              <a:spcBef>
                <a:spcPts val="300"/>
              </a:spcBef>
            </a:pPr>
            <a:endParaRPr lang="en-US" sz="2000" dirty="0" smtClean="0">
              <a:effectLst/>
              <a:latin typeface="Arial" pitchFamily="34" charset="0"/>
              <a:cs typeface="Arial" pitchFamily="34" charset="0"/>
            </a:endParaRPr>
          </a:p>
          <a:p>
            <a:pPr>
              <a:lnSpc>
                <a:spcPct val="90000"/>
              </a:lnSpc>
              <a:spcBef>
                <a:spcPts val="300"/>
              </a:spcBef>
            </a:pPr>
            <a:r>
              <a:rPr lang="en-US" sz="2000" dirty="0" smtClean="0">
                <a:effectLst/>
                <a:latin typeface="Arial" pitchFamily="34" charset="0"/>
                <a:cs typeface="Arial" pitchFamily="34" charset="0"/>
              </a:rPr>
              <a:t>Brachial</a:t>
            </a:r>
          </a:p>
          <a:p>
            <a:pPr>
              <a:lnSpc>
                <a:spcPct val="90000"/>
              </a:lnSpc>
              <a:spcBef>
                <a:spcPts val="300"/>
              </a:spcBef>
            </a:pPr>
            <a:endParaRPr lang="en-US" sz="2000" dirty="0" smtClean="0">
              <a:effectLst/>
              <a:latin typeface="Arial" pitchFamily="34" charset="0"/>
              <a:cs typeface="Arial" pitchFamily="34" charset="0"/>
            </a:endParaRPr>
          </a:p>
          <a:p>
            <a:pPr>
              <a:lnSpc>
                <a:spcPct val="90000"/>
              </a:lnSpc>
              <a:spcBef>
                <a:spcPts val="300"/>
              </a:spcBef>
            </a:pPr>
            <a:r>
              <a:rPr lang="en-US" sz="2000" dirty="0" smtClean="0">
                <a:effectLst/>
                <a:latin typeface="Arial" pitchFamily="34" charset="0"/>
                <a:cs typeface="Arial" pitchFamily="34" charset="0"/>
              </a:rPr>
              <a:t>Radial</a:t>
            </a:r>
          </a:p>
          <a:p>
            <a:pPr>
              <a:lnSpc>
                <a:spcPct val="90000"/>
              </a:lnSpc>
              <a:spcBef>
                <a:spcPts val="300"/>
              </a:spcBef>
            </a:pPr>
            <a:endParaRPr lang="en-US" sz="2000" dirty="0" smtClean="0">
              <a:effectLst/>
              <a:latin typeface="Arial" pitchFamily="34" charset="0"/>
              <a:cs typeface="Arial" pitchFamily="34" charset="0"/>
            </a:endParaRPr>
          </a:p>
          <a:p>
            <a:pPr>
              <a:lnSpc>
                <a:spcPct val="90000"/>
              </a:lnSpc>
              <a:spcBef>
                <a:spcPts val="300"/>
              </a:spcBef>
            </a:pPr>
            <a:r>
              <a:rPr lang="en-US" sz="2000" dirty="0" smtClean="0">
                <a:effectLst/>
                <a:latin typeface="Arial" pitchFamily="34" charset="0"/>
                <a:cs typeface="Arial" pitchFamily="34" charset="0"/>
              </a:rPr>
              <a:t>Femoral</a:t>
            </a:r>
          </a:p>
          <a:p>
            <a:pPr>
              <a:lnSpc>
                <a:spcPct val="90000"/>
              </a:lnSpc>
              <a:spcBef>
                <a:spcPts val="300"/>
              </a:spcBef>
            </a:pPr>
            <a:endParaRPr lang="en-US" sz="2000" dirty="0" smtClean="0">
              <a:effectLst/>
              <a:latin typeface="Arial" pitchFamily="34" charset="0"/>
              <a:cs typeface="Arial" pitchFamily="34" charset="0"/>
            </a:endParaRPr>
          </a:p>
          <a:p>
            <a:pPr>
              <a:lnSpc>
                <a:spcPct val="90000"/>
              </a:lnSpc>
              <a:spcBef>
                <a:spcPts val="300"/>
              </a:spcBef>
            </a:pPr>
            <a:r>
              <a:rPr lang="en-US" sz="2000" dirty="0" smtClean="0">
                <a:effectLst/>
                <a:latin typeface="Arial" pitchFamily="34" charset="0"/>
                <a:cs typeface="Arial" pitchFamily="34" charset="0"/>
              </a:rPr>
              <a:t>Posterior/ Anterior </a:t>
            </a:r>
            <a:r>
              <a:rPr lang="en-US" sz="2000" dirty="0" err="1" smtClean="0">
                <a:effectLst/>
                <a:latin typeface="Arial" pitchFamily="34" charset="0"/>
                <a:cs typeface="Arial" pitchFamily="34" charset="0"/>
              </a:rPr>
              <a:t>Tibialis</a:t>
            </a:r>
            <a:endParaRPr lang="en-US" sz="2000" b="1" dirty="0" smtClean="0">
              <a:effectLst/>
              <a:latin typeface="Arial" pitchFamily="34" charset="0"/>
              <a:cs typeface="Arial" pitchFamily="34" charset="0"/>
            </a:endParaRPr>
          </a:p>
          <a:p>
            <a:pPr>
              <a:lnSpc>
                <a:spcPct val="90000"/>
              </a:lnSpc>
              <a:spcBef>
                <a:spcPts val="300"/>
              </a:spcBef>
              <a:buFontTx/>
              <a:buNone/>
            </a:pPr>
            <a:endParaRPr lang="en-US" sz="2000" b="1" dirty="0" smtClean="0">
              <a:effectLst/>
              <a:latin typeface="Arial" pitchFamily="34" charset="0"/>
              <a:cs typeface="Arial" pitchFamily="34" charset="0"/>
            </a:endParaRPr>
          </a:p>
          <a:p>
            <a:pPr>
              <a:lnSpc>
                <a:spcPct val="90000"/>
              </a:lnSpc>
              <a:spcBef>
                <a:spcPts val="300"/>
              </a:spcBef>
            </a:pPr>
            <a:endParaRPr lang="en-US" sz="2000" b="1" dirty="0" smtClean="0">
              <a:effectLst/>
              <a:latin typeface="Arial" pitchFamily="34" charset="0"/>
              <a:cs typeface="Arial" pitchFamily="34" charset="0"/>
            </a:endParaRPr>
          </a:p>
        </p:txBody>
      </p:sp>
      <p:grpSp>
        <p:nvGrpSpPr>
          <p:cNvPr id="60419" name="Group 4"/>
          <p:cNvGrpSpPr>
            <a:grpSpLocks/>
          </p:cNvGrpSpPr>
          <p:nvPr/>
        </p:nvGrpSpPr>
        <p:grpSpPr bwMode="auto">
          <a:xfrm>
            <a:off x="762000" y="-457200"/>
            <a:ext cx="2616200" cy="3841750"/>
            <a:chOff x="0" y="2492"/>
            <a:chExt cx="1648" cy="2492"/>
          </a:xfrm>
        </p:grpSpPr>
        <p:sp>
          <p:nvSpPr>
            <p:cNvPr id="60423" name="Rectangle 5"/>
            <p:cNvSpPr>
              <a:spLocks noChangeArrowheads="1"/>
            </p:cNvSpPr>
            <p:nvPr/>
          </p:nvSpPr>
          <p:spPr bwMode="auto">
            <a:xfrm>
              <a:off x="0" y="2492"/>
              <a:ext cx="1648" cy="2492"/>
            </a:xfrm>
            <a:prstGeom prst="rect">
              <a:avLst/>
            </a:prstGeom>
            <a:noFill/>
            <a:ln w="9525">
              <a:noFill/>
              <a:miter lim="800000"/>
              <a:headEnd/>
              <a:tailEnd/>
            </a:ln>
          </p:spPr>
          <p:txBody>
            <a:bodyPr>
              <a:spAutoFit/>
            </a:bodyPr>
            <a:lstStyle/>
            <a:p>
              <a:pPr eaLnBrk="0" hangingPunct="0"/>
              <a:endParaRPr lang="en-US"/>
            </a:p>
          </p:txBody>
        </p:sp>
        <p:sp>
          <p:nvSpPr>
            <p:cNvPr id="60424" name="Rectangle 6"/>
            <p:cNvSpPr>
              <a:spLocks noChangeArrowheads="1"/>
            </p:cNvSpPr>
            <p:nvPr/>
          </p:nvSpPr>
          <p:spPr bwMode="auto">
            <a:xfrm>
              <a:off x="0" y="2492"/>
              <a:ext cx="1648" cy="0"/>
            </a:xfrm>
            <a:prstGeom prst="rect">
              <a:avLst/>
            </a:prstGeom>
            <a:noFill/>
            <a:ln w="9525">
              <a:noFill/>
              <a:miter lim="800000"/>
              <a:headEnd/>
              <a:tailEnd/>
            </a:ln>
          </p:spPr>
          <p:txBody>
            <a:bodyPr>
              <a:spAutoFit/>
            </a:bodyPr>
            <a:lstStyle/>
            <a:p>
              <a:pPr eaLnBrk="0" hangingPunct="0"/>
              <a:endParaRPr lang="en-US"/>
            </a:p>
          </p:txBody>
        </p:sp>
      </p:grpSp>
      <p:sp>
        <p:nvSpPr>
          <p:cNvPr id="60420" name="Rectangle 7"/>
          <p:cNvSpPr>
            <a:spLocks noChangeArrowheads="1"/>
          </p:cNvSpPr>
          <p:nvPr/>
        </p:nvSpPr>
        <p:spPr bwMode="auto">
          <a:xfrm>
            <a:off x="0" y="3268663"/>
            <a:ext cx="9144000" cy="260350"/>
          </a:xfrm>
          <a:prstGeom prst="rect">
            <a:avLst/>
          </a:prstGeom>
          <a:noFill/>
          <a:ln w="9525">
            <a:noFill/>
            <a:miter lim="800000"/>
            <a:headEnd/>
            <a:tailEnd/>
          </a:ln>
        </p:spPr>
        <p:txBody>
          <a:bodyPr>
            <a:spAutoFit/>
          </a:bodyPr>
          <a:lstStyle/>
          <a:p>
            <a:r>
              <a:rPr lang="en-US" sz="1100">
                <a:solidFill>
                  <a:schemeClr val="tx1"/>
                </a:solidFill>
                <a:latin typeface="Times New Roman" pitchFamily="18" charset="0"/>
              </a:rPr>
              <a:t> </a:t>
            </a:r>
            <a:endParaRPr lang="en-US" sz="2400">
              <a:solidFill>
                <a:schemeClr val="tx1"/>
              </a:solidFill>
              <a:latin typeface="Times New Roman" pitchFamily="18" charset="0"/>
            </a:endParaRPr>
          </a:p>
        </p:txBody>
      </p:sp>
      <p:pic>
        <p:nvPicPr>
          <p:cNvPr id="60421" name="Picture 8"/>
          <p:cNvPicPr>
            <a:picLocks noChangeAspect="1" noChangeArrowheads="1"/>
          </p:cNvPicPr>
          <p:nvPr/>
        </p:nvPicPr>
        <p:blipFill>
          <a:blip r:embed="rId3" cstate="print"/>
          <a:srcRect/>
          <a:stretch>
            <a:fillRect/>
          </a:stretch>
        </p:blipFill>
        <p:spPr bwMode="auto">
          <a:xfrm>
            <a:off x="3886200" y="1665194"/>
            <a:ext cx="4784422" cy="4659406"/>
          </a:xfrm>
          <a:prstGeom prst="rect">
            <a:avLst/>
          </a:prstGeom>
          <a:noFill/>
          <a:ln w="9525">
            <a:noFill/>
            <a:miter lim="800000"/>
            <a:headEnd/>
            <a:tailEnd/>
          </a:ln>
        </p:spPr>
      </p:pic>
      <p:sp>
        <p:nvSpPr>
          <p:cNvPr id="60422" name="Rectangle 9"/>
          <p:cNvSpPr>
            <a:spLocks noChangeArrowheads="1"/>
          </p:cNvSpPr>
          <p:nvPr/>
        </p:nvSpPr>
        <p:spPr bwMode="auto">
          <a:xfrm>
            <a:off x="3962400" y="1665194"/>
            <a:ext cx="4953000" cy="4888006"/>
          </a:xfrm>
          <a:prstGeom prst="rect">
            <a:avLst/>
          </a:prstGeom>
          <a:noFill/>
          <a:ln w="57150">
            <a:solidFill>
              <a:schemeClr val="tx1"/>
            </a:solidFill>
            <a:miter lim="800000"/>
            <a:headEnd/>
            <a:tailEnd/>
          </a:ln>
        </p:spPr>
        <p:txBody>
          <a:bodyPr wrap="none" anchor="ctr"/>
          <a:lstStyle/>
          <a:p>
            <a:pPr eaLnBrk="0" hangingPunct="0"/>
            <a:endParaRPr lang="en-US"/>
          </a:p>
        </p:txBody>
      </p:sp>
      <p:sp>
        <p:nvSpPr>
          <p:cNvPr id="60417" name="Rectangle 2"/>
          <p:cNvSpPr>
            <a:spLocks noGrp="1" noChangeArrowheads="1"/>
          </p:cNvSpPr>
          <p:nvPr>
            <p:ph type="title"/>
          </p:nvPr>
        </p:nvSpPr>
        <p:spPr>
          <a:xfrm>
            <a:off x="1143000" y="552450"/>
            <a:ext cx="7315200" cy="914400"/>
          </a:xfrm>
        </p:spPr>
        <p:txBody>
          <a:bodyPr/>
          <a:lstStyle/>
          <a:p>
            <a:r>
              <a:rPr lang="en-US" sz="3200" dirty="0" smtClean="0">
                <a:solidFill>
                  <a:srgbClr val="FFC000"/>
                </a:solidFill>
                <a:effectLst/>
              </a:rPr>
              <a:t>Apply Digital Pressure (cont.)</a:t>
            </a:r>
          </a:p>
        </p:txBody>
      </p:sp>
      <p:sp>
        <p:nvSpPr>
          <p:cNvPr id="10" name="Date Placeholder 9"/>
          <p:cNvSpPr>
            <a:spLocks noGrp="1"/>
          </p:cNvSpPr>
          <p:nvPr>
            <p:ph type="dt" sz="half" idx="10"/>
          </p:nvPr>
        </p:nvSpPr>
        <p:spPr/>
        <p:txBody>
          <a:bodyPr/>
          <a:lstStyle/>
          <a:p>
            <a:fld id="{18358DDC-1C13-44A4-8955-21F388B8E842}" type="datetime1">
              <a:rPr lang="en-US" smtClean="0"/>
              <a:pPr/>
              <a:t>4/27/2012</a:t>
            </a:fld>
            <a:endParaRPr lang="en-US"/>
          </a:p>
        </p:txBody>
      </p:sp>
      <p:sp>
        <p:nvSpPr>
          <p:cNvPr id="11" name="Slide Number Placeholder 10"/>
          <p:cNvSpPr>
            <a:spLocks noGrp="1"/>
          </p:cNvSpPr>
          <p:nvPr>
            <p:ph type="sldNum" sz="quarter" idx="12"/>
          </p:nvPr>
        </p:nvSpPr>
        <p:spPr/>
        <p:txBody>
          <a:bodyPr/>
          <a:lstStyle/>
          <a:p>
            <a:fld id="{9648F39E-9C37-485F-AC97-16BB4BDF9F49}" type="slidenum">
              <a:rPr kumimoji="0" lang="en-US" smtClean="0"/>
              <a:pPr/>
              <a:t>23</a:t>
            </a:fld>
            <a:endParaRPr kumimoji="0" lang="en-US"/>
          </a:p>
        </p:txBody>
      </p:sp>
      <p:sp>
        <p:nvSpPr>
          <p:cNvPr id="12" name="Footer Placeholder 11"/>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295400" y="214122"/>
            <a:ext cx="7391400" cy="1252728"/>
          </a:xfrm>
        </p:spPr>
        <p:txBody>
          <a:bodyPr>
            <a:normAutofit/>
          </a:bodyPr>
          <a:lstStyle/>
          <a:p>
            <a:r>
              <a:rPr lang="en-US" sz="3600" dirty="0" smtClean="0">
                <a:effectLst/>
              </a:rPr>
              <a:t>Brachial Pressure Point</a:t>
            </a:r>
          </a:p>
        </p:txBody>
      </p:sp>
      <p:pic>
        <p:nvPicPr>
          <p:cNvPr id="64514" name="Picture 3" descr="P1010205"/>
          <p:cNvPicPr>
            <a:picLocks noChangeAspect="1" noChangeArrowheads="1"/>
          </p:cNvPicPr>
          <p:nvPr/>
        </p:nvPicPr>
        <p:blipFill>
          <a:blip r:embed="rId3" cstate="print"/>
          <a:srcRect/>
          <a:stretch>
            <a:fillRect/>
          </a:stretch>
        </p:blipFill>
        <p:spPr bwMode="auto">
          <a:xfrm>
            <a:off x="1295400" y="1686910"/>
            <a:ext cx="6400800" cy="456149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0A735D5C-08ED-4FFA-8238-176CB881A3F5}"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24</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914400" y="323850"/>
            <a:ext cx="7315200" cy="1143000"/>
          </a:xfrm>
        </p:spPr>
        <p:txBody>
          <a:bodyPr/>
          <a:lstStyle/>
          <a:p>
            <a:r>
              <a:rPr lang="en-US" sz="3200" dirty="0" smtClean="0">
                <a:effectLst/>
              </a:rPr>
              <a:t>Groin Pressure Point</a:t>
            </a:r>
          </a:p>
        </p:txBody>
      </p:sp>
      <p:pic>
        <p:nvPicPr>
          <p:cNvPr id="62466" name="Picture 3"/>
          <p:cNvPicPr>
            <a:picLocks noGrp="1" noChangeAspect="1" noChangeArrowheads="1"/>
          </p:cNvPicPr>
          <p:nvPr>
            <p:ph idx="1"/>
          </p:nvPr>
        </p:nvPicPr>
        <p:blipFill>
          <a:blip r:embed="rId3" cstate="print"/>
          <a:srcRect/>
          <a:stretch>
            <a:fillRect/>
          </a:stretch>
        </p:blipFill>
        <p:spPr>
          <a:xfrm>
            <a:off x="1371600" y="1752600"/>
            <a:ext cx="6248400" cy="4686300"/>
          </a:xfrm>
          <a:ln w="38100">
            <a:solidFill>
              <a:schemeClr val="bg1"/>
            </a:solidFill>
          </a:ln>
        </p:spPr>
      </p:pic>
      <p:sp>
        <p:nvSpPr>
          <p:cNvPr id="4" name="Date Placeholder 3"/>
          <p:cNvSpPr>
            <a:spLocks noGrp="1"/>
          </p:cNvSpPr>
          <p:nvPr>
            <p:ph type="dt" sz="half" idx="10"/>
          </p:nvPr>
        </p:nvSpPr>
        <p:spPr/>
        <p:txBody>
          <a:bodyPr/>
          <a:lstStyle/>
          <a:p>
            <a:fld id="{0318E039-1E57-4105-A76D-B53988470CF6}"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25</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914400" y="323850"/>
            <a:ext cx="8229600" cy="1143000"/>
          </a:xfrm>
        </p:spPr>
        <p:txBody>
          <a:bodyPr/>
          <a:lstStyle/>
          <a:p>
            <a:r>
              <a:rPr lang="en-US" sz="3200" b="1" dirty="0" smtClean="0">
                <a:effectLst/>
              </a:rPr>
              <a:t>Applying a Tourniquet to Control Bleeding</a:t>
            </a:r>
            <a:endParaRPr lang="en-US" sz="3200" dirty="0" smtClean="0">
              <a:effectLst/>
            </a:endParaRPr>
          </a:p>
        </p:txBody>
      </p:sp>
      <p:sp>
        <p:nvSpPr>
          <p:cNvPr id="66562" name="Rectangle 3"/>
          <p:cNvSpPr>
            <a:spLocks noGrp="1" noChangeArrowheads="1"/>
          </p:cNvSpPr>
          <p:nvPr>
            <p:ph idx="1"/>
          </p:nvPr>
        </p:nvSpPr>
        <p:spPr>
          <a:xfrm>
            <a:off x="152400" y="1828800"/>
            <a:ext cx="8534400" cy="4724400"/>
          </a:xfrm>
        </p:spPr>
        <p:txBody>
          <a:bodyPr>
            <a:normAutofit/>
          </a:bodyPr>
          <a:lstStyle/>
          <a:p>
            <a:r>
              <a:rPr lang="en-US" sz="2800" dirty="0" smtClean="0">
                <a:effectLst/>
              </a:rPr>
              <a:t>A tourniquet is a constricting band placed around an extremity to stop arterial bleeding by stopping blood circulation to the part of the limb below (distal to) the tourniquet. </a:t>
            </a:r>
          </a:p>
          <a:p>
            <a:endParaRPr lang="en-US" sz="2800" dirty="0" smtClean="0">
              <a:effectLst/>
            </a:endParaRPr>
          </a:p>
          <a:p>
            <a:r>
              <a:rPr lang="en-US" sz="2800" dirty="0" smtClean="0">
                <a:effectLst/>
              </a:rPr>
              <a:t>A tourniquet is only used on an arm, forearm, thigh, or leg.</a:t>
            </a:r>
          </a:p>
          <a:p>
            <a:endParaRPr lang="en-US" sz="2800" dirty="0" smtClean="0">
              <a:effectLst/>
            </a:endParaRPr>
          </a:p>
          <a:p>
            <a:r>
              <a:rPr lang="en-US" sz="2800" dirty="0" smtClean="0">
                <a:effectLst/>
              </a:rPr>
              <a:t>A tourniquet can be left in place for two hours without major complications.</a:t>
            </a:r>
          </a:p>
        </p:txBody>
      </p:sp>
      <p:sp>
        <p:nvSpPr>
          <p:cNvPr id="4" name="Date Placeholder 3"/>
          <p:cNvSpPr>
            <a:spLocks noGrp="1"/>
          </p:cNvSpPr>
          <p:nvPr>
            <p:ph type="dt" sz="half" idx="10"/>
          </p:nvPr>
        </p:nvSpPr>
        <p:spPr/>
        <p:txBody>
          <a:bodyPr/>
          <a:lstStyle/>
          <a:p>
            <a:fld id="{201078D3-BA30-44C5-9CB2-193FAA09A341}"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26</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914400" y="323850"/>
            <a:ext cx="8229600" cy="1143000"/>
          </a:xfrm>
        </p:spPr>
        <p:txBody>
          <a:bodyPr/>
          <a:lstStyle/>
          <a:p>
            <a:r>
              <a:rPr lang="en-US" sz="3200" b="1" dirty="0" smtClean="0">
                <a:effectLst/>
              </a:rPr>
              <a:t>Applying a Tourniquet To Control Bleeding (cont.)</a:t>
            </a:r>
          </a:p>
        </p:txBody>
      </p:sp>
      <p:sp>
        <p:nvSpPr>
          <p:cNvPr id="68610" name="Rectangle 3"/>
          <p:cNvSpPr>
            <a:spLocks noGrp="1" noChangeArrowheads="1"/>
          </p:cNvSpPr>
          <p:nvPr>
            <p:ph idx="1"/>
          </p:nvPr>
        </p:nvSpPr>
        <p:spPr>
          <a:xfrm>
            <a:off x="152400" y="1828800"/>
            <a:ext cx="8534400" cy="4267200"/>
          </a:xfrm>
        </p:spPr>
        <p:txBody>
          <a:bodyPr>
            <a:normAutofit lnSpcReduction="10000"/>
          </a:bodyPr>
          <a:lstStyle/>
          <a:p>
            <a:r>
              <a:rPr lang="en-US" dirty="0" smtClean="0">
                <a:effectLst/>
              </a:rPr>
              <a:t>On a battlefield when there is not time to control bleeding by use of dressings and bandages.</a:t>
            </a:r>
          </a:p>
          <a:p>
            <a:endParaRPr lang="en-US" dirty="0" smtClean="0">
              <a:effectLst/>
            </a:endParaRPr>
          </a:p>
          <a:p>
            <a:r>
              <a:rPr lang="en-US" dirty="0" smtClean="0">
                <a:effectLst/>
              </a:rPr>
              <a:t>When other methods of controlling bleeding have failed.</a:t>
            </a:r>
          </a:p>
          <a:p>
            <a:endParaRPr lang="en-US" dirty="0" smtClean="0">
              <a:effectLst/>
            </a:endParaRPr>
          </a:p>
          <a:p>
            <a:r>
              <a:rPr lang="en-US" dirty="0" smtClean="0">
                <a:effectLst/>
              </a:rPr>
              <a:t>When there is an amputation of the arm, forearm, thigh, or leg.</a:t>
            </a:r>
          </a:p>
        </p:txBody>
      </p:sp>
      <p:sp>
        <p:nvSpPr>
          <p:cNvPr id="4" name="Date Placeholder 3"/>
          <p:cNvSpPr>
            <a:spLocks noGrp="1"/>
          </p:cNvSpPr>
          <p:nvPr>
            <p:ph type="dt" sz="half" idx="10"/>
          </p:nvPr>
        </p:nvSpPr>
        <p:spPr/>
        <p:txBody>
          <a:bodyPr/>
          <a:lstStyle/>
          <a:p>
            <a:fld id="{C91FD063-FC26-4AF5-8C6E-6D00982AE7F4}"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27</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914400" y="323850"/>
            <a:ext cx="7315200" cy="1143000"/>
          </a:xfrm>
        </p:spPr>
        <p:txBody>
          <a:bodyPr/>
          <a:lstStyle/>
          <a:p>
            <a:r>
              <a:rPr lang="en-US" sz="3200" b="1" dirty="0" smtClean="0">
                <a:effectLst/>
              </a:rPr>
              <a:t>Combat Application Tourniquet</a:t>
            </a:r>
          </a:p>
        </p:txBody>
      </p:sp>
      <p:pic>
        <p:nvPicPr>
          <p:cNvPr id="70660" name="Picture 6"/>
          <p:cNvPicPr>
            <a:picLocks noChangeAspect="1" noChangeArrowheads="1"/>
          </p:cNvPicPr>
          <p:nvPr/>
        </p:nvPicPr>
        <p:blipFill>
          <a:blip r:embed="rId3" cstate="print"/>
          <a:srcRect/>
          <a:stretch>
            <a:fillRect/>
          </a:stretch>
        </p:blipFill>
        <p:spPr bwMode="auto">
          <a:xfrm>
            <a:off x="533400" y="1802946"/>
            <a:ext cx="8000923" cy="444545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B82C467C-21DB-426A-AC22-D8A011102066}"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28</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an Arm</a:t>
            </a:r>
            <a:r>
              <a:rPr lang="en-US" sz="3200" dirty="0" smtClean="0">
                <a:effectLst/>
              </a:rPr>
              <a:t> </a:t>
            </a:r>
          </a:p>
        </p:txBody>
      </p:sp>
      <p:sp>
        <p:nvSpPr>
          <p:cNvPr id="72706" name="Rectangle 3"/>
          <p:cNvSpPr>
            <a:spLocks noGrp="1" noChangeArrowheads="1"/>
          </p:cNvSpPr>
          <p:nvPr>
            <p:ph idx="1"/>
          </p:nvPr>
        </p:nvSpPr>
        <p:spPr>
          <a:xfrm>
            <a:off x="152400" y="1828800"/>
            <a:ext cx="8534400" cy="4038600"/>
          </a:xfrm>
        </p:spPr>
        <p:txBody>
          <a:bodyPr/>
          <a:lstStyle/>
          <a:p>
            <a:r>
              <a:rPr lang="en-US" sz="2800" dirty="0" smtClean="0">
                <a:effectLst/>
              </a:rPr>
              <a:t>A Combat Application Tourniquet  (CAT) is the tourniquet of choice.  </a:t>
            </a:r>
          </a:p>
          <a:p>
            <a:pPr>
              <a:buFontTx/>
              <a:buNone/>
            </a:pPr>
            <a:endParaRPr lang="en-US" sz="2800" dirty="0" smtClean="0">
              <a:effectLst/>
            </a:endParaRPr>
          </a:p>
          <a:p>
            <a:r>
              <a:rPr lang="en-US" sz="2800" dirty="0" smtClean="0">
                <a:effectLst/>
              </a:rPr>
              <a:t>It is effective and can be applied quickly.  </a:t>
            </a:r>
          </a:p>
          <a:p>
            <a:pPr>
              <a:buFontTx/>
              <a:buNone/>
            </a:pPr>
            <a:endParaRPr lang="en-US" sz="2800" dirty="0" smtClean="0">
              <a:effectLst/>
            </a:endParaRPr>
          </a:p>
          <a:p>
            <a:r>
              <a:rPr lang="en-US" sz="2800" dirty="0" smtClean="0">
                <a:effectLst/>
              </a:rPr>
              <a:t>Use the CAT from the soldier's individual first aid kit (IFAK). </a:t>
            </a:r>
          </a:p>
        </p:txBody>
      </p:sp>
      <p:sp>
        <p:nvSpPr>
          <p:cNvPr id="4" name="Date Placeholder 3"/>
          <p:cNvSpPr>
            <a:spLocks noGrp="1"/>
          </p:cNvSpPr>
          <p:nvPr>
            <p:ph type="dt" sz="half" idx="10"/>
          </p:nvPr>
        </p:nvSpPr>
        <p:spPr/>
        <p:txBody>
          <a:bodyPr/>
          <a:lstStyle/>
          <a:p>
            <a:fld id="{59040D4E-E986-4A91-AE60-A7F862B9F0CE}"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29</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143000" y="304800"/>
            <a:ext cx="8001000" cy="1143000"/>
          </a:xfrm>
        </p:spPr>
        <p:txBody>
          <a:bodyPr>
            <a:normAutofit/>
          </a:bodyPr>
          <a:lstStyle/>
          <a:p>
            <a:r>
              <a:rPr lang="en-US" sz="3200" dirty="0" smtClean="0">
                <a:effectLst/>
              </a:rPr>
              <a:t>Introduction</a:t>
            </a:r>
          </a:p>
        </p:txBody>
      </p:sp>
      <p:sp>
        <p:nvSpPr>
          <p:cNvPr id="21506" name="Rectangle 3"/>
          <p:cNvSpPr>
            <a:spLocks noGrp="1" noChangeArrowheads="1"/>
          </p:cNvSpPr>
          <p:nvPr>
            <p:ph idx="1"/>
          </p:nvPr>
        </p:nvSpPr>
        <p:spPr/>
        <p:txBody>
          <a:bodyPr>
            <a:normAutofit/>
          </a:bodyPr>
          <a:lstStyle/>
          <a:p>
            <a:r>
              <a:rPr lang="en-US" sz="2800" dirty="0" smtClean="0">
                <a:effectLst/>
              </a:rPr>
              <a:t>The leading preventable cause of death on the battlefield is bleeding from an extremity wound.  Bleeding from an arm or leg can usually be controlled by applying an emergency bandage, and applying manual pressure </a:t>
            </a:r>
          </a:p>
          <a:p>
            <a:endParaRPr lang="en-US" sz="2800" dirty="0" smtClean="0">
              <a:effectLst/>
            </a:endParaRPr>
          </a:p>
          <a:p>
            <a:r>
              <a:rPr lang="en-US" sz="2800" dirty="0" smtClean="0">
                <a:effectLst/>
              </a:rPr>
              <a:t>In combat, a rapidly applied tourniquet is the  initial method to control life-threatening bleeding from an extremity injury.</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a:t>
            </a:fld>
            <a:endParaRPr kumimoji="0" lang="en-US"/>
          </a:p>
        </p:txBody>
      </p:sp>
      <p:sp>
        <p:nvSpPr>
          <p:cNvPr id="4" name="Date Placeholder 3"/>
          <p:cNvSpPr>
            <a:spLocks noGrp="1"/>
          </p:cNvSpPr>
          <p:nvPr>
            <p:ph type="dt" sz="half" idx="10"/>
          </p:nvPr>
        </p:nvSpPr>
        <p:spPr/>
        <p:txBody>
          <a:bodyPr/>
          <a:lstStyle/>
          <a:p>
            <a:fld id="{8DC053FE-5A93-42DE-84DA-0ECCF90A4AE6}" type="datetime1">
              <a:rPr lang="en-US" smtClean="0"/>
              <a:pPr/>
              <a:t>4/27/2012</a:t>
            </a:fld>
            <a:endParaRPr lang="en-US" dirty="0"/>
          </a:p>
        </p:txBody>
      </p:sp>
      <p:sp>
        <p:nvSpPr>
          <p:cNvPr id="6" name="Footer Placeholder 5"/>
          <p:cNvSpPr>
            <a:spLocks noGrp="1"/>
          </p:cNvSpPr>
          <p:nvPr>
            <p:ph type="ftr" sz="quarter" idx="11"/>
          </p:nvPr>
        </p:nvSpPr>
        <p:spPr/>
        <p:txBody>
          <a:bodyPr/>
          <a:lstStyle/>
          <a:p>
            <a:r>
              <a:rPr kumimoji="0" lang="en-US" smtClean="0"/>
              <a:t>M1302 VERSION 6.0</a:t>
            </a:r>
            <a:endParaRPr kumimoji="0"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an Arm (cont.)</a:t>
            </a:r>
          </a:p>
        </p:txBody>
      </p:sp>
      <p:sp>
        <p:nvSpPr>
          <p:cNvPr id="74754" name="Rectangle 3"/>
          <p:cNvSpPr>
            <a:spLocks noGrp="1" noChangeArrowheads="1"/>
          </p:cNvSpPr>
          <p:nvPr>
            <p:ph idx="1"/>
          </p:nvPr>
        </p:nvSpPr>
        <p:spPr>
          <a:xfrm>
            <a:off x="304800" y="1828800"/>
            <a:ext cx="8534400" cy="4114800"/>
          </a:xfrm>
        </p:spPr>
        <p:txBody>
          <a:bodyPr/>
          <a:lstStyle/>
          <a:p>
            <a:pPr>
              <a:lnSpc>
                <a:spcPct val="90000"/>
              </a:lnSpc>
            </a:pPr>
            <a:r>
              <a:rPr lang="en-US" sz="2800" dirty="0" smtClean="0">
                <a:effectLst/>
              </a:rPr>
              <a:t>Remove the CAT from its pouch.</a:t>
            </a:r>
          </a:p>
          <a:p>
            <a:pPr>
              <a:lnSpc>
                <a:spcPct val="90000"/>
              </a:lnSpc>
              <a:buFontTx/>
              <a:buNone/>
            </a:pPr>
            <a:endParaRPr lang="en-US" sz="2800" dirty="0" smtClean="0">
              <a:effectLst/>
            </a:endParaRPr>
          </a:p>
          <a:p>
            <a:pPr>
              <a:lnSpc>
                <a:spcPct val="90000"/>
              </a:lnSpc>
            </a:pPr>
            <a:r>
              <a:rPr lang="en-US" sz="2800" dirty="0" smtClean="0">
                <a:effectLst/>
              </a:rPr>
              <a:t>Slide the wounded extremity through the loop of the self-adhering band.</a:t>
            </a:r>
          </a:p>
          <a:p>
            <a:pPr>
              <a:lnSpc>
                <a:spcPct val="90000"/>
              </a:lnSpc>
              <a:buFontTx/>
              <a:buNone/>
            </a:pPr>
            <a:endParaRPr lang="en-US" sz="2800" dirty="0" smtClean="0">
              <a:effectLst/>
            </a:endParaRPr>
          </a:p>
          <a:p>
            <a:pPr>
              <a:lnSpc>
                <a:spcPct val="90000"/>
              </a:lnSpc>
            </a:pPr>
            <a:r>
              <a:rPr lang="en-US" sz="2800" dirty="0" smtClean="0">
                <a:effectLst/>
              </a:rPr>
              <a:t>Position the CAT 2-3 inches </a:t>
            </a:r>
            <a:r>
              <a:rPr lang="en-US" sz="2800" u="sng" dirty="0" smtClean="0">
                <a:effectLst/>
              </a:rPr>
              <a:t>above</a:t>
            </a:r>
            <a:r>
              <a:rPr lang="en-US" sz="2800" dirty="0" smtClean="0">
                <a:effectLst/>
              </a:rPr>
              <a:t> the wound, not over a joint.</a:t>
            </a:r>
          </a:p>
          <a:p>
            <a:pPr>
              <a:lnSpc>
                <a:spcPct val="90000"/>
              </a:lnSpc>
            </a:pPr>
            <a:endParaRPr lang="en-US" sz="2800" dirty="0" smtClean="0">
              <a:effectLst/>
            </a:endParaRPr>
          </a:p>
        </p:txBody>
      </p:sp>
      <p:sp>
        <p:nvSpPr>
          <p:cNvPr id="4" name="Date Placeholder 3"/>
          <p:cNvSpPr>
            <a:spLocks noGrp="1"/>
          </p:cNvSpPr>
          <p:nvPr>
            <p:ph type="dt" sz="half" idx="10"/>
          </p:nvPr>
        </p:nvSpPr>
        <p:spPr/>
        <p:txBody>
          <a:bodyPr/>
          <a:lstStyle/>
          <a:p>
            <a:fld id="{0B6CE06D-AB84-4420-BB2A-7A63F892962A}"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30</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an Arm (cont.)</a:t>
            </a:r>
          </a:p>
        </p:txBody>
      </p:sp>
      <p:sp>
        <p:nvSpPr>
          <p:cNvPr id="76802" name="Rectangle 3"/>
          <p:cNvSpPr>
            <a:spLocks noGrp="1" noChangeArrowheads="1"/>
          </p:cNvSpPr>
          <p:nvPr>
            <p:ph idx="1"/>
          </p:nvPr>
        </p:nvSpPr>
        <p:spPr>
          <a:xfrm>
            <a:off x="152400" y="1809750"/>
            <a:ext cx="8534400" cy="3733800"/>
          </a:xfrm>
        </p:spPr>
        <p:txBody>
          <a:bodyPr/>
          <a:lstStyle/>
          <a:p>
            <a:pPr>
              <a:lnSpc>
                <a:spcPct val="90000"/>
              </a:lnSpc>
            </a:pPr>
            <a:r>
              <a:rPr lang="en-US" sz="2800" dirty="0" smtClean="0">
                <a:effectLst/>
              </a:rPr>
              <a:t>Pull the free running end of the self-adhering band tight and securely fasten it back on itself.  </a:t>
            </a:r>
          </a:p>
          <a:p>
            <a:pPr>
              <a:lnSpc>
                <a:spcPct val="90000"/>
              </a:lnSpc>
              <a:buFontTx/>
              <a:buNone/>
            </a:pPr>
            <a:endParaRPr lang="en-US" sz="2800" dirty="0" smtClean="0">
              <a:effectLst/>
            </a:endParaRPr>
          </a:p>
          <a:p>
            <a:pPr>
              <a:lnSpc>
                <a:spcPct val="90000"/>
              </a:lnSpc>
            </a:pPr>
            <a:r>
              <a:rPr lang="en-US" sz="2800" dirty="0" smtClean="0">
                <a:effectLst/>
              </a:rPr>
              <a:t>Do not adhere the band past the windlass clip. </a:t>
            </a:r>
          </a:p>
          <a:p>
            <a:pPr>
              <a:lnSpc>
                <a:spcPct val="90000"/>
              </a:lnSpc>
              <a:buFontTx/>
              <a:buNone/>
            </a:pPr>
            <a:endParaRPr lang="en-US" sz="2800" dirty="0" smtClean="0">
              <a:effectLst/>
            </a:endParaRPr>
          </a:p>
          <a:p>
            <a:pPr>
              <a:lnSpc>
                <a:spcPct val="90000"/>
              </a:lnSpc>
            </a:pPr>
            <a:r>
              <a:rPr lang="en-US" sz="2800" dirty="0" smtClean="0">
                <a:effectLst/>
              </a:rPr>
              <a:t>Twist the windlass rod until the arterial bleeding has stopped.</a:t>
            </a:r>
          </a:p>
        </p:txBody>
      </p:sp>
      <p:sp>
        <p:nvSpPr>
          <p:cNvPr id="4" name="Date Placeholder 3"/>
          <p:cNvSpPr>
            <a:spLocks noGrp="1"/>
          </p:cNvSpPr>
          <p:nvPr>
            <p:ph type="dt" sz="half" idx="10"/>
          </p:nvPr>
        </p:nvSpPr>
        <p:spPr/>
        <p:txBody>
          <a:bodyPr/>
          <a:lstStyle/>
          <a:p>
            <a:fld id="{79EE17F0-D4F4-4769-AA67-32F2D1F97139}"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31</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914400" y="323850"/>
            <a:ext cx="7772400" cy="1143000"/>
          </a:xfrm>
        </p:spPr>
        <p:txBody>
          <a:bodyPr/>
          <a:lstStyle/>
          <a:p>
            <a:r>
              <a:rPr lang="en-US" sz="3200" b="1" dirty="0" smtClean="0">
                <a:effectLst/>
              </a:rPr>
              <a:t>Applying a Combat Application Tourniquet to an Arm (cont.)</a:t>
            </a:r>
          </a:p>
        </p:txBody>
      </p:sp>
      <p:sp>
        <p:nvSpPr>
          <p:cNvPr id="78850" name="Rectangle 3"/>
          <p:cNvSpPr>
            <a:spLocks noGrp="1" noChangeArrowheads="1"/>
          </p:cNvSpPr>
          <p:nvPr>
            <p:ph idx="1"/>
          </p:nvPr>
        </p:nvSpPr>
        <p:spPr>
          <a:xfrm>
            <a:off x="457200" y="1828800"/>
            <a:ext cx="8229600" cy="4267200"/>
          </a:xfrm>
        </p:spPr>
        <p:txBody>
          <a:bodyPr>
            <a:normAutofit/>
          </a:bodyPr>
          <a:lstStyle/>
          <a:p>
            <a:r>
              <a:rPr lang="en-US" sz="2800" dirty="0" smtClean="0">
                <a:effectLst/>
              </a:rPr>
              <a:t>Lock the rod in place with the windlass clip.</a:t>
            </a:r>
          </a:p>
          <a:p>
            <a:endParaRPr lang="en-US" sz="2800" dirty="0" smtClean="0">
              <a:effectLst/>
            </a:endParaRPr>
          </a:p>
          <a:p>
            <a:r>
              <a:rPr lang="en-US" sz="2800" dirty="0" smtClean="0">
                <a:effectLst/>
              </a:rPr>
              <a:t>Secure the windlass rod with the windlass strap.</a:t>
            </a:r>
          </a:p>
          <a:p>
            <a:pPr>
              <a:buNone/>
            </a:pPr>
            <a:r>
              <a:rPr lang="en-US" sz="2800" dirty="0" smtClean="0">
                <a:effectLst/>
              </a:rPr>
              <a:t>  </a:t>
            </a:r>
          </a:p>
          <a:p>
            <a:r>
              <a:rPr lang="en-US" sz="2800" dirty="0" smtClean="0">
                <a:effectLst/>
              </a:rPr>
              <a:t>Secure the self-adhering band under the windlass strap.</a:t>
            </a:r>
          </a:p>
          <a:p>
            <a:endParaRPr lang="en-US" sz="2800" dirty="0" smtClean="0">
              <a:effectLst/>
            </a:endParaRPr>
          </a:p>
          <a:p>
            <a:r>
              <a:rPr lang="en-US" sz="2800" dirty="0" smtClean="0">
                <a:effectLst/>
              </a:rPr>
              <a:t>Continue winding the self-adhering band around the extremity and over the windlass rod.</a:t>
            </a:r>
          </a:p>
          <a:p>
            <a:endParaRPr lang="en-US" sz="2800" dirty="0" smtClean="0">
              <a:effectLst/>
            </a:endParaRPr>
          </a:p>
        </p:txBody>
      </p:sp>
      <p:sp>
        <p:nvSpPr>
          <p:cNvPr id="4" name="Date Placeholder 3"/>
          <p:cNvSpPr>
            <a:spLocks noGrp="1"/>
          </p:cNvSpPr>
          <p:nvPr>
            <p:ph type="dt" sz="half" idx="10"/>
          </p:nvPr>
        </p:nvSpPr>
        <p:spPr/>
        <p:txBody>
          <a:bodyPr/>
          <a:lstStyle/>
          <a:p>
            <a:fld id="{DDF42BA2-625C-4EED-A809-9B5DE0FBD796}"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32</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914400" y="323850"/>
            <a:ext cx="7772400" cy="1143000"/>
          </a:xfrm>
        </p:spPr>
        <p:txBody>
          <a:bodyPr/>
          <a:lstStyle/>
          <a:p>
            <a:r>
              <a:rPr lang="en-US" sz="3200" b="1" dirty="0" smtClean="0">
                <a:effectLst/>
              </a:rPr>
              <a:t>Applying a Combat Application Tourniquet to an Arm (cont.)</a:t>
            </a:r>
          </a:p>
        </p:txBody>
      </p:sp>
      <p:sp>
        <p:nvSpPr>
          <p:cNvPr id="80898" name="Rectangle 3"/>
          <p:cNvSpPr>
            <a:spLocks noGrp="1" noChangeArrowheads="1"/>
          </p:cNvSpPr>
          <p:nvPr>
            <p:ph idx="1"/>
          </p:nvPr>
        </p:nvSpPr>
        <p:spPr>
          <a:xfrm>
            <a:off x="152400" y="1828800"/>
            <a:ext cx="8534400" cy="4495800"/>
          </a:xfrm>
        </p:spPr>
        <p:txBody>
          <a:bodyPr>
            <a:normAutofit/>
          </a:bodyPr>
          <a:lstStyle/>
          <a:p>
            <a:r>
              <a:rPr lang="en-US" sz="2800" dirty="0" smtClean="0">
                <a:effectLst/>
              </a:rPr>
              <a:t>Grasp the windlass strap, pull it tight, and adhere it to the Velcro on the windlass clip.</a:t>
            </a:r>
          </a:p>
          <a:p>
            <a:endParaRPr lang="en-US" sz="2800" dirty="0" smtClean="0">
              <a:effectLst/>
            </a:endParaRPr>
          </a:p>
          <a:p>
            <a:r>
              <a:rPr lang="en-US" sz="2800" dirty="0" smtClean="0">
                <a:effectLst/>
              </a:rPr>
              <a:t>If the tactical situation permits, check for a distal pulse, if present, attempt to tighten the tourniquet more. </a:t>
            </a:r>
          </a:p>
          <a:p>
            <a:endParaRPr lang="en-US" sz="2800" dirty="0" smtClean="0">
              <a:effectLst/>
            </a:endParaRPr>
          </a:p>
          <a:p>
            <a:r>
              <a:rPr lang="en-US" sz="2800" dirty="0" smtClean="0">
                <a:effectLst/>
              </a:rPr>
              <a:t>If unable to tighten the original tourniquet more, apply a second CAT side by side and above the first one. Recheck pulse.</a:t>
            </a:r>
          </a:p>
        </p:txBody>
      </p:sp>
      <p:sp>
        <p:nvSpPr>
          <p:cNvPr id="4" name="Date Placeholder 3"/>
          <p:cNvSpPr>
            <a:spLocks noGrp="1"/>
          </p:cNvSpPr>
          <p:nvPr>
            <p:ph type="dt" sz="half" idx="10"/>
          </p:nvPr>
        </p:nvSpPr>
        <p:spPr/>
        <p:txBody>
          <a:bodyPr/>
          <a:lstStyle/>
          <a:p>
            <a:fld id="{B65D2384-6739-4842-9A46-C33B1B38D85A}"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33</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914400" y="323850"/>
            <a:ext cx="7315200" cy="1143000"/>
          </a:xfrm>
        </p:spPr>
        <p:txBody>
          <a:bodyPr/>
          <a:lstStyle/>
          <a:p>
            <a:r>
              <a:rPr lang="en-US" sz="3000" b="1" dirty="0" smtClean="0">
                <a:effectLst/>
              </a:rPr>
              <a:t>Applying a Combat Application Tourniquet to an Arm (cont.)</a:t>
            </a:r>
          </a:p>
        </p:txBody>
      </p:sp>
      <p:pic>
        <p:nvPicPr>
          <p:cNvPr id="82946" name="Picture 3"/>
          <p:cNvPicPr>
            <a:picLocks noGrp="1" noChangeAspect="1" noChangeArrowheads="1"/>
          </p:cNvPicPr>
          <p:nvPr>
            <p:ph idx="1"/>
          </p:nvPr>
        </p:nvPicPr>
        <p:blipFill>
          <a:blip r:embed="rId3" cstate="print"/>
          <a:srcRect/>
          <a:stretch>
            <a:fillRect/>
          </a:stretch>
        </p:blipFill>
        <p:spPr>
          <a:xfrm>
            <a:off x="1427512" y="1593178"/>
            <a:ext cx="2012308" cy="1354821"/>
          </a:xfrm>
        </p:spPr>
      </p:pic>
      <p:pic>
        <p:nvPicPr>
          <p:cNvPr id="82947" name="Picture 4"/>
          <p:cNvPicPr>
            <a:picLocks noChangeAspect="1" noChangeArrowheads="1"/>
          </p:cNvPicPr>
          <p:nvPr/>
        </p:nvPicPr>
        <p:blipFill>
          <a:blip r:embed="rId4" cstate="print"/>
          <a:srcRect/>
          <a:stretch>
            <a:fillRect/>
          </a:stretch>
        </p:blipFill>
        <p:spPr bwMode="auto">
          <a:xfrm>
            <a:off x="1427511" y="2947999"/>
            <a:ext cx="1992386" cy="1275127"/>
          </a:xfrm>
          <a:prstGeom prst="rect">
            <a:avLst/>
          </a:prstGeom>
          <a:noFill/>
          <a:ln w="9525">
            <a:noFill/>
            <a:miter lim="800000"/>
            <a:headEnd/>
            <a:tailEnd/>
          </a:ln>
        </p:spPr>
      </p:pic>
      <p:pic>
        <p:nvPicPr>
          <p:cNvPr id="82948" name="Picture 5"/>
          <p:cNvPicPr>
            <a:picLocks noChangeAspect="1" noChangeArrowheads="1"/>
          </p:cNvPicPr>
          <p:nvPr/>
        </p:nvPicPr>
        <p:blipFill>
          <a:blip r:embed="rId5" cstate="print"/>
          <a:srcRect/>
          <a:stretch>
            <a:fillRect/>
          </a:stretch>
        </p:blipFill>
        <p:spPr bwMode="auto">
          <a:xfrm>
            <a:off x="1455738" y="4022270"/>
            <a:ext cx="1984082" cy="1354821"/>
          </a:xfrm>
          <a:prstGeom prst="rect">
            <a:avLst/>
          </a:prstGeom>
          <a:noFill/>
          <a:ln w="9525">
            <a:noFill/>
            <a:miter lim="800000"/>
            <a:headEnd/>
            <a:tailEnd/>
          </a:ln>
        </p:spPr>
      </p:pic>
      <p:pic>
        <p:nvPicPr>
          <p:cNvPr id="82949" name="Picture 6"/>
          <p:cNvPicPr>
            <a:picLocks noChangeAspect="1" noChangeArrowheads="1"/>
          </p:cNvPicPr>
          <p:nvPr/>
        </p:nvPicPr>
        <p:blipFill>
          <a:blip r:embed="rId6" cstate="print"/>
          <a:srcRect/>
          <a:stretch>
            <a:fillRect/>
          </a:stretch>
        </p:blipFill>
        <p:spPr bwMode="auto">
          <a:xfrm>
            <a:off x="1427512" y="5377091"/>
            <a:ext cx="1992385" cy="1447800"/>
          </a:xfrm>
          <a:prstGeom prst="rect">
            <a:avLst/>
          </a:prstGeom>
          <a:noFill/>
          <a:ln w="9525">
            <a:noFill/>
            <a:miter lim="800000"/>
            <a:headEnd/>
            <a:tailEnd/>
          </a:ln>
        </p:spPr>
      </p:pic>
      <p:pic>
        <p:nvPicPr>
          <p:cNvPr id="82950" name="Picture 7"/>
          <p:cNvPicPr>
            <a:picLocks noChangeAspect="1" noChangeArrowheads="1"/>
          </p:cNvPicPr>
          <p:nvPr/>
        </p:nvPicPr>
        <p:blipFill>
          <a:blip r:embed="rId7" cstate="print"/>
          <a:srcRect/>
          <a:stretch>
            <a:fillRect/>
          </a:stretch>
        </p:blipFill>
        <p:spPr bwMode="auto">
          <a:xfrm>
            <a:off x="5791201" y="1528225"/>
            <a:ext cx="2008035" cy="1431471"/>
          </a:xfrm>
          <a:prstGeom prst="rect">
            <a:avLst/>
          </a:prstGeom>
          <a:noFill/>
          <a:ln w="9525">
            <a:noFill/>
            <a:miter lim="800000"/>
            <a:headEnd/>
            <a:tailEnd/>
          </a:ln>
        </p:spPr>
      </p:pic>
      <p:pic>
        <p:nvPicPr>
          <p:cNvPr id="82951" name="Picture 8"/>
          <p:cNvPicPr>
            <a:picLocks noChangeAspect="1" noChangeArrowheads="1"/>
          </p:cNvPicPr>
          <p:nvPr/>
        </p:nvPicPr>
        <p:blipFill>
          <a:blip r:embed="rId8" cstate="print"/>
          <a:srcRect/>
          <a:stretch>
            <a:fillRect/>
          </a:stretch>
        </p:blipFill>
        <p:spPr bwMode="auto">
          <a:xfrm>
            <a:off x="5791200" y="2893196"/>
            <a:ext cx="2008036" cy="1272419"/>
          </a:xfrm>
          <a:prstGeom prst="rect">
            <a:avLst/>
          </a:prstGeom>
          <a:noFill/>
          <a:ln w="9525">
            <a:noFill/>
            <a:miter lim="800000"/>
            <a:headEnd/>
            <a:tailEnd/>
          </a:ln>
        </p:spPr>
      </p:pic>
      <p:pic>
        <p:nvPicPr>
          <p:cNvPr id="82952" name="Picture 9"/>
          <p:cNvPicPr>
            <a:picLocks noChangeAspect="1" noChangeArrowheads="1"/>
          </p:cNvPicPr>
          <p:nvPr/>
        </p:nvPicPr>
        <p:blipFill>
          <a:blip r:embed="rId9" cstate="print"/>
          <a:srcRect/>
          <a:stretch>
            <a:fillRect/>
          </a:stretch>
        </p:blipFill>
        <p:spPr bwMode="auto">
          <a:xfrm>
            <a:off x="5791200" y="3995353"/>
            <a:ext cx="1998095" cy="1431471"/>
          </a:xfrm>
          <a:prstGeom prst="rect">
            <a:avLst/>
          </a:prstGeom>
          <a:noFill/>
          <a:ln w="9525">
            <a:noFill/>
            <a:miter lim="800000"/>
            <a:headEnd/>
            <a:tailEnd/>
          </a:ln>
        </p:spPr>
      </p:pic>
      <p:pic>
        <p:nvPicPr>
          <p:cNvPr id="82953" name="Picture 10"/>
          <p:cNvPicPr>
            <a:picLocks noChangeAspect="1" noChangeArrowheads="1"/>
          </p:cNvPicPr>
          <p:nvPr/>
        </p:nvPicPr>
        <p:blipFill>
          <a:blip r:embed="rId10" cstate="print"/>
          <a:srcRect/>
          <a:stretch>
            <a:fillRect/>
          </a:stretch>
        </p:blipFill>
        <p:spPr bwMode="auto">
          <a:xfrm>
            <a:off x="5791200" y="5377091"/>
            <a:ext cx="1998095" cy="1431471"/>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fld id="{8BA923B5-55AC-4B0E-B54E-A30D77E61397}" type="datetime1">
              <a:rPr lang="en-US" smtClean="0"/>
              <a:pPr/>
              <a:t>4/27/2012</a:t>
            </a:fld>
            <a:endParaRPr lang="en-US"/>
          </a:p>
        </p:txBody>
      </p:sp>
      <p:sp>
        <p:nvSpPr>
          <p:cNvPr id="12" name="Slide Number Placeholder 11"/>
          <p:cNvSpPr>
            <a:spLocks noGrp="1"/>
          </p:cNvSpPr>
          <p:nvPr>
            <p:ph type="sldNum" sz="quarter" idx="12"/>
          </p:nvPr>
        </p:nvSpPr>
        <p:spPr/>
        <p:txBody>
          <a:bodyPr/>
          <a:lstStyle/>
          <a:p>
            <a:fld id="{9648F39E-9C37-485F-AC97-16BB4BDF9F49}" type="slidenum">
              <a:rPr kumimoji="0" lang="en-US" smtClean="0"/>
              <a:pPr/>
              <a:t>34</a:t>
            </a:fld>
            <a:endParaRPr kumimoji="0" lang="en-US"/>
          </a:p>
        </p:txBody>
      </p:sp>
      <p:sp>
        <p:nvSpPr>
          <p:cNvPr id="13" name="Footer Placeholder 12"/>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914400" y="304800"/>
            <a:ext cx="7924800" cy="1143000"/>
          </a:xfrm>
        </p:spPr>
        <p:txBody>
          <a:bodyPr/>
          <a:lstStyle/>
          <a:p>
            <a:r>
              <a:rPr lang="en-US" sz="3200" b="1" dirty="0" smtClean="0">
                <a:effectLst/>
              </a:rPr>
              <a:t>Applying a Combat Application Tourniquet to a Leg</a:t>
            </a:r>
          </a:p>
        </p:txBody>
      </p:sp>
      <p:sp>
        <p:nvSpPr>
          <p:cNvPr id="84994" name="Rectangle 3"/>
          <p:cNvSpPr>
            <a:spLocks noGrp="1" noChangeArrowheads="1"/>
          </p:cNvSpPr>
          <p:nvPr>
            <p:ph idx="1"/>
          </p:nvPr>
        </p:nvSpPr>
        <p:spPr>
          <a:xfrm>
            <a:off x="152400" y="1828800"/>
            <a:ext cx="8534400" cy="2743200"/>
          </a:xfrm>
        </p:spPr>
        <p:txBody>
          <a:bodyPr/>
          <a:lstStyle/>
          <a:p>
            <a:r>
              <a:rPr lang="en-US" sz="2800" dirty="0" smtClean="0">
                <a:effectLst/>
              </a:rPr>
              <a:t>The steps for applying a combat application tourniquet to a thigh, and sometimes the lower leg, are somewhat different because you are dealing with a larger limb that may require more pressure in order to stop the blood flow.</a:t>
            </a:r>
          </a:p>
        </p:txBody>
      </p:sp>
      <p:sp>
        <p:nvSpPr>
          <p:cNvPr id="4" name="Date Placeholder 3"/>
          <p:cNvSpPr>
            <a:spLocks noGrp="1"/>
          </p:cNvSpPr>
          <p:nvPr>
            <p:ph type="dt" sz="half" idx="10"/>
          </p:nvPr>
        </p:nvSpPr>
        <p:spPr/>
        <p:txBody>
          <a:bodyPr/>
          <a:lstStyle/>
          <a:p>
            <a:fld id="{BCE1842A-01E5-4FE2-BD97-A30A8F418691}"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35</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914400" y="323850"/>
            <a:ext cx="8001000" cy="1143000"/>
          </a:xfrm>
        </p:spPr>
        <p:txBody>
          <a:bodyPr/>
          <a:lstStyle/>
          <a:p>
            <a:r>
              <a:rPr lang="en-US" sz="3200" b="1" dirty="0" smtClean="0">
                <a:effectLst/>
              </a:rPr>
              <a:t>Applying a Combat Application Tourniquet to a Leg (cont.)</a:t>
            </a:r>
          </a:p>
        </p:txBody>
      </p:sp>
      <p:sp>
        <p:nvSpPr>
          <p:cNvPr id="87042" name="Rectangle 3"/>
          <p:cNvSpPr>
            <a:spLocks noGrp="1" noChangeArrowheads="1"/>
          </p:cNvSpPr>
          <p:nvPr>
            <p:ph idx="1"/>
          </p:nvPr>
        </p:nvSpPr>
        <p:spPr>
          <a:xfrm>
            <a:off x="76200" y="1828800"/>
            <a:ext cx="8534400" cy="4648200"/>
          </a:xfrm>
        </p:spPr>
        <p:txBody>
          <a:bodyPr/>
          <a:lstStyle/>
          <a:p>
            <a:r>
              <a:rPr lang="en-US" sz="2800" dirty="0" smtClean="0">
                <a:effectLst/>
              </a:rPr>
              <a:t>Remove the CAT from its pouch.</a:t>
            </a:r>
          </a:p>
          <a:p>
            <a:endParaRPr lang="en-US" sz="2800" dirty="0" smtClean="0">
              <a:effectLst/>
            </a:endParaRPr>
          </a:p>
          <a:p>
            <a:r>
              <a:rPr lang="en-US" sz="2800" dirty="0" smtClean="0">
                <a:effectLst/>
              </a:rPr>
              <a:t>Slide the wounded extremity through the loop of the self-adhering band.</a:t>
            </a:r>
          </a:p>
          <a:p>
            <a:endParaRPr lang="en-US" sz="2800" dirty="0" smtClean="0">
              <a:effectLst/>
            </a:endParaRPr>
          </a:p>
          <a:p>
            <a:r>
              <a:rPr lang="en-US" sz="2800" dirty="0" smtClean="0">
                <a:effectLst/>
              </a:rPr>
              <a:t>Position the CAT 2-3 inches </a:t>
            </a:r>
            <a:r>
              <a:rPr lang="en-US" sz="2800" u="sng" dirty="0" smtClean="0">
                <a:effectLst/>
              </a:rPr>
              <a:t>above</a:t>
            </a:r>
            <a:r>
              <a:rPr lang="en-US" sz="2800" dirty="0" smtClean="0">
                <a:effectLst/>
              </a:rPr>
              <a:t> the wound.</a:t>
            </a:r>
          </a:p>
          <a:p>
            <a:endParaRPr lang="en-US" sz="2800" dirty="0" smtClean="0">
              <a:effectLst/>
            </a:endParaRPr>
          </a:p>
          <a:p>
            <a:r>
              <a:rPr lang="en-US" sz="2800" dirty="0" smtClean="0">
                <a:effectLst/>
              </a:rPr>
              <a:t>Route the self-adhering band strap through both sides of the friction adaptor buckle.</a:t>
            </a:r>
            <a:endParaRPr lang="en-US" sz="2800" u="sng" dirty="0" smtClean="0">
              <a:effectLst/>
            </a:endParaRPr>
          </a:p>
        </p:txBody>
      </p:sp>
      <p:sp>
        <p:nvSpPr>
          <p:cNvPr id="4" name="Date Placeholder 3"/>
          <p:cNvSpPr>
            <a:spLocks noGrp="1"/>
          </p:cNvSpPr>
          <p:nvPr>
            <p:ph type="dt" sz="half" idx="10"/>
          </p:nvPr>
        </p:nvSpPr>
        <p:spPr/>
        <p:txBody>
          <a:bodyPr/>
          <a:lstStyle/>
          <a:p>
            <a:fld id="{75627F2E-807D-4A8C-B4FE-9D007DF647FC}"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36</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 Leg (cont.)</a:t>
            </a:r>
          </a:p>
        </p:txBody>
      </p:sp>
      <p:sp>
        <p:nvSpPr>
          <p:cNvPr id="89090" name="Rectangle 3"/>
          <p:cNvSpPr>
            <a:spLocks noGrp="1" noChangeArrowheads="1"/>
          </p:cNvSpPr>
          <p:nvPr>
            <p:ph idx="1"/>
          </p:nvPr>
        </p:nvSpPr>
        <p:spPr>
          <a:xfrm>
            <a:off x="0" y="1828800"/>
            <a:ext cx="8534400" cy="4038600"/>
          </a:xfrm>
        </p:spPr>
        <p:txBody>
          <a:bodyPr/>
          <a:lstStyle/>
          <a:p>
            <a:r>
              <a:rPr lang="en-US" sz="2800" u="sng" dirty="0" smtClean="0">
                <a:effectLst/>
              </a:rPr>
              <a:t>NOTE</a:t>
            </a:r>
            <a:r>
              <a:rPr lang="en-US" sz="2800" dirty="0" smtClean="0">
                <a:effectLst/>
              </a:rPr>
              <a:t>: The friction adaptor buckle must be used as added protection when using two hands to apply the CAT to a leg.</a:t>
            </a:r>
          </a:p>
          <a:p>
            <a:endParaRPr lang="en-US" sz="2800" dirty="0" smtClean="0">
              <a:effectLst/>
            </a:endParaRPr>
          </a:p>
          <a:p>
            <a:r>
              <a:rPr lang="en-US" sz="2800" dirty="0" smtClean="0">
                <a:effectLst/>
              </a:rPr>
              <a:t>Pull the free running end of the self-adhering band tight with both hands and securely fasten it back on itself. </a:t>
            </a:r>
          </a:p>
          <a:p>
            <a:endParaRPr lang="en-US" sz="2800" dirty="0" smtClean="0">
              <a:effectLst/>
            </a:endParaRPr>
          </a:p>
          <a:p>
            <a:r>
              <a:rPr lang="en-US" sz="2800" dirty="0" smtClean="0">
                <a:effectLst/>
              </a:rPr>
              <a:t>Do not adhere the band past the windlass clip. </a:t>
            </a:r>
          </a:p>
          <a:p>
            <a:endParaRPr lang="en-US" sz="2800" dirty="0" smtClean="0">
              <a:effectLst/>
            </a:endParaRPr>
          </a:p>
        </p:txBody>
      </p:sp>
      <p:sp>
        <p:nvSpPr>
          <p:cNvPr id="4" name="Date Placeholder 3"/>
          <p:cNvSpPr>
            <a:spLocks noGrp="1"/>
          </p:cNvSpPr>
          <p:nvPr>
            <p:ph type="dt" sz="half" idx="10"/>
          </p:nvPr>
        </p:nvSpPr>
        <p:spPr/>
        <p:txBody>
          <a:bodyPr/>
          <a:lstStyle/>
          <a:p>
            <a:fld id="{9ED42B10-5FC8-4402-BAA6-B937CE7CD3DD}"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37</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 Leg (cont.)</a:t>
            </a:r>
          </a:p>
        </p:txBody>
      </p:sp>
      <p:sp>
        <p:nvSpPr>
          <p:cNvPr id="90114" name="Rectangle 3"/>
          <p:cNvSpPr>
            <a:spLocks noGrp="1" noChangeArrowheads="1"/>
          </p:cNvSpPr>
          <p:nvPr>
            <p:ph idx="1"/>
          </p:nvPr>
        </p:nvSpPr>
        <p:spPr>
          <a:xfrm>
            <a:off x="304800" y="1828800"/>
            <a:ext cx="8534400" cy="3733800"/>
          </a:xfrm>
        </p:spPr>
        <p:txBody>
          <a:bodyPr/>
          <a:lstStyle/>
          <a:p>
            <a:pPr>
              <a:lnSpc>
                <a:spcPct val="80000"/>
              </a:lnSpc>
            </a:pPr>
            <a:r>
              <a:rPr lang="en-US" sz="2800" dirty="0" smtClean="0">
                <a:effectLst/>
              </a:rPr>
              <a:t>Twist the windlass rod until the arterial bleeding has stopped.</a:t>
            </a:r>
          </a:p>
          <a:p>
            <a:pPr>
              <a:lnSpc>
                <a:spcPct val="80000"/>
              </a:lnSpc>
            </a:pPr>
            <a:endParaRPr lang="en-US" sz="2800" dirty="0" smtClean="0">
              <a:effectLst/>
            </a:endParaRPr>
          </a:p>
          <a:p>
            <a:pPr>
              <a:lnSpc>
                <a:spcPct val="80000"/>
              </a:lnSpc>
            </a:pPr>
            <a:r>
              <a:rPr lang="en-US" sz="2800" dirty="0" smtClean="0">
                <a:effectLst/>
              </a:rPr>
              <a:t>Lock the rod in place with the windlass clip.</a:t>
            </a:r>
          </a:p>
          <a:p>
            <a:pPr>
              <a:lnSpc>
                <a:spcPct val="80000"/>
              </a:lnSpc>
            </a:pPr>
            <a:endParaRPr lang="en-US" sz="2800" dirty="0" smtClean="0">
              <a:effectLst/>
            </a:endParaRPr>
          </a:p>
          <a:p>
            <a:pPr>
              <a:lnSpc>
                <a:spcPct val="80000"/>
              </a:lnSpc>
            </a:pPr>
            <a:r>
              <a:rPr lang="en-US" sz="2800" dirty="0" smtClean="0">
                <a:effectLst/>
              </a:rPr>
              <a:t>Secure the windlass rod with the windlass strap.  </a:t>
            </a:r>
          </a:p>
        </p:txBody>
      </p:sp>
      <p:sp>
        <p:nvSpPr>
          <p:cNvPr id="4" name="Date Placeholder 3"/>
          <p:cNvSpPr>
            <a:spLocks noGrp="1"/>
          </p:cNvSpPr>
          <p:nvPr>
            <p:ph type="dt" sz="half" idx="10"/>
          </p:nvPr>
        </p:nvSpPr>
        <p:spPr/>
        <p:txBody>
          <a:bodyPr/>
          <a:lstStyle/>
          <a:p>
            <a:fld id="{7DE0AF29-7F16-46FB-8B2C-109613BBE43A}"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38</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914400" y="323850"/>
            <a:ext cx="7924800" cy="1143000"/>
          </a:xfrm>
        </p:spPr>
        <p:txBody>
          <a:bodyPr/>
          <a:lstStyle/>
          <a:p>
            <a:r>
              <a:rPr lang="en-US" sz="3200" b="1" dirty="0" smtClean="0">
                <a:effectLst/>
              </a:rPr>
              <a:t>Applying a Combat Application Tourniquet to a Leg (cont.)</a:t>
            </a:r>
          </a:p>
        </p:txBody>
      </p:sp>
      <p:sp>
        <p:nvSpPr>
          <p:cNvPr id="92162" name="Rectangle 3"/>
          <p:cNvSpPr>
            <a:spLocks noGrp="1" noChangeArrowheads="1"/>
          </p:cNvSpPr>
          <p:nvPr>
            <p:ph idx="1"/>
          </p:nvPr>
        </p:nvSpPr>
        <p:spPr>
          <a:xfrm>
            <a:off x="76200" y="1828800"/>
            <a:ext cx="8534400" cy="3733800"/>
          </a:xfrm>
        </p:spPr>
        <p:txBody>
          <a:bodyPr/>
          <a:lstStyle/>
          <a:p>
            <a:r>
              <a:rPr lang="en-US" sz="2800" dirty="0" smtClean="0">
                <a:effectLst/>
              </a:rPr>
              <a:t>If the tactical situation permits, check for a distal pulse, if present, attempt to tighten the tourniquet more. </a:t>
            </a:r>
          </a:p>
          <a:p>
            <a:endParaRPr lang="en-US" sz="2800" dirty="0" smtClean="0">
              <a:effectLst/>
            </a:endParaRPr>
          </a:p>
          <a:p>
            <a:r>
              <a:rPr lang="en-US" sz="2800" dirty="0" smtClean="0">
                <a:effectLst/>
              </a:rPr>
              <a:t>If unable to tighten the original tourniquet more, apply a second CAT side by side and above the first one.</a:t>
            </a:r>
          </a:p>
        </p:txBody>
      </p:sp>
      <p:sp>
        <p:nvSpPr>
          <p:cNvPr id="4" name="Date Placeholder 3"/>
          <p:cNvSpPr>
            <a:spLocks noGrp="1"/>
          </p:cNvSpPr>
          <p:nvPr>
            <p:ph type="dt" sz="half" idx="10"/>
          </p:nvPr>
        </p:nvSpPr>
        <p:spPr/>
        <p:txBody>
          <a:bodyPr/>
          <a:lstStyle/>
          <a:p>
            <a:fld id="{AFA40F11-1BD9-4338-9031-CDEBE1612162}"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39</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43000" y="533400"/>
            <a:ext cx="8001000" cy="838200"/>
          </a:xfrm>
        </p:spPr>
        <p:txBody>
          <a:bodyPr>
            <a:normAutofit/>
          </a:bodyPr>
          <a:lstStyle/>
          <a:p>
            <a:r>
              <a:rPr lang="en-US" sz="3200" dirty="0" smtClean="0">
                <a:effectLst/>
              </a:rPr>
              <a:t>Introduction (cont.)</a:t>
            </a:r>
          </a:p>
        </p:txBody>
      </p:sp>
      <p:sp>
        <p:nvSpPr>
          <p:cNvPr id="23554" name="Rectangle 3"/>
          <p:cNvSpPr>
            <a:spLocks noGrp="1" noChangeArrowheads="1"/>
          </p:cNvSpPr>
          <p:nvPr>
            <p:ph idx="1"/>
          </p:nvPr>
        </p:nvSpPr>
        <p:spPr>
          <a:xfrm>
            <a:off x="457200" y="1775191"/>
            <a:ext cx="8229600" cy="4625609"/>
          </a:xfrm>
        </p:spPr>
        <p:txBody>
          <a:bodyPr/>
          <a:lstStyle/>
          <a:p>
            <a:r>
              <a:rPr lang="en-US" sz="2800" dirty="0" smtClean="0">
                <a:effectLst/>
              </a:rPr>
              <a:t>If your initial efforts do not control the bleeding, a tourniquet can be applied to stop the flow of blood below the tourniquet band. </a:t>
            </a:r>
          </a:p>
        </p:txBody>
      </p:sp>
      <p:pic>
        <p:nvPicPr>
          <p:cNvPr id="23555" name="Picture 4" descr="openleg2"/>
          <p:cNvPicPr>
            <a:picLocks noChangeAspect="1" noChangeArrowheads="1"/>
          </p:cNvPicPr>
          <p:nvPr/>
        </p:nvPicPr>
        <p:blipFill>
          <a:blip r:embed="rId3" cstate="print">
            <a:lum contrast="12000"/>
          </a:blip>
          <a:srcRect/>
          <a:stretch>
            <a:fillRect/>
          </a:stretch>
        </p:blipFill>
        <p:spPr bwMode="auto">
          <a:xfrm>
            <a:off x="4724400" y="3276600"/>
            <a:ext cx="3505200" cy="2874264"/>
          </a:xfrm>
          <a:prstGeom prst="rect">
            <a:avLst/>
          </a:prstGeom>
          <a:noFill/>
          <a:ln w="9525">
            <a:noFill/>
            <a:miter lim="800000"/>
            <a:headEnd/>
            <a:tailEnd/>
          </a:ln>
        </p:spPr>
      </p:pic>
      <p:pic>
        <p:nvPicPr>
          <p:cNvPr id="23556" name="Picture 5" descr="amputation"/>
          <p:cNvPicPr>
            <a:picLocks noChangeAspect="1" noChangeArrowheads="1"/>
          </p:cNvPicPr>
          <p:nvPr/>
        </p:nvPicPr>
        <p:blipFill>
          <a:blip r:embed="rId4" cstate="print"/>
          <a:srcRect/>
          <a:stretch>
            <a:fillRect/>
          </a:stretch>
        </p:blipFill>
        <p:spPr bwMode="auto">
          <a:xfrm>
            <a:off x="457199" y="3221736"/>
            <a:ext cx="3711739" cy="2874264"/>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7733628E-2AD7-4187-B3AC-C2CC7DBDC149}" type="datetime1">
              <a:rPr lang="en-US" smtClean="0"/>
              <a:pPr/>
              <a:t>4/27/2012</a:t>
            </a:fld>
            <a:endParaRPr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4</a:t>
            </a:fld>
            <a:endParaRPr kumimoji="0" lang="en-US"/>
          </a:p>
        </p:txBody>
      </p:sp>
      <p:sp>
        <p:nvSpPr>
          <p:cNvPr id="8" name="Footer Placeholder 7"/>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871728" y="323850"/>
            <a:ext cx="7315200" cy="1143000"/>
          </a:xfrm>
        </p:spPr>
        <p:txBody>
          <a:bodyPr/>
          <a:lstStyle/>
          <a:p>
            <a:r>
              <a:rPr lang="en-US" sz="3100" b="1" dirty="0" smtClean="0">
                <a:effectLst/>
              </a:rPr>
              <a:t>Applying a Combat Application Tourniquet to a Leg (cont.)</a:t>
            </a:r>
          </a:p>
        </p:txBody>
      </p:sp>
      <p:pic>
        <p:nvPicPr>
          <p:cNvPr id="94210" name="Picture 3"/>
          <p:cNvPicPr>
            <a:picLocks noGrp="1" noChangeAspect="1" noChangeArrowheads="1"/>
          </p:cNvPicPr>
          <p:nvPr>
            <p:ph idx="1"/>
          </p:nvPr>
        </p:nvPicPr>
        <p:blipFill>
          <a:blip r:embed="rId2" cstate="print"/>
          <a:srcRect/>
          <a:stretch>
            <a:fillRect/>
          </a:stretch>
        </p:blipFill>
        <p:spPr>
          <a:xfrm>
            <a:off x="576072" y="1828800"/>
            <a:ext cx="2548128" cy="1676400"/>
          </a:xfrm>
        </p:spPr>
      </p:pic>
      <p:pic>
        <p:nvPicPr>
          <p:cNvPr id="94211" name="Picture 4"/>
          <p:cNvPicPr>
            <a:picLocks noChangeAspect="1" noChangeArrowheads="1"/>
          </p:cNvPicPr>
          <p:nvPr/>
        </p:nvPicPr>
        <p:blipFill>
          <a:blip r:embed="rId3" cstate="print"/>
          <a:srcRect/>
          <a:stretch>
            <a:fillRect/>
          </a:stretch>
        </p:blipFill>
        <p:spPr bwMode="auto">
          <a:xfrm>
            <a:off x="3124200" y="3048000"/>
            <a:ext cx="2548128" cy="1676400"/>
          </a:xfrm>
          <a:prstGeom prst="rect">
            <a:avLst/>
          </a:prstGeom>
          <a:noFill/>
          <a:ln w="9525">
            <a:noFill/>
            <a:miter lim="800000"/>
            <a:headEnd/>
            <a:tailEnd/>
          </a:ln>
        </p:spPr>
      </p:pic>
      <p:pic>
        <p:nvPicPr>
          <p:cNvPr id="94212" name="Picture 5"/>
          <p:cNvPicPr>
            <a:picLocks noChangeAspect="1" noChangeArrowheads="1"/>
          </p:cNvPicPr>
          <p:nvPr/>
        </p:nvPicPr>
        <p:blipFill>
          <a:blip r:embed="rId4" cstate="print"/>
          <a:srcRect/>
          <a:stretch>
            <a:fillRect/>
          </a:stretch>
        </p:blipFill>
        <p:spPr bwMode="auto">
          <a:xfrm>
            <a:off x="5638800" y="4191000"/>
            <a:ext cx="2548128" cy="1676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415C7467-974C-4325-A802-4AEE9DF83929}" type="datetime1">
              <a:rPr lang="en-US" smtClean="0"/>
              <a:pPr/>
              <a:t>4/27/2012</a:t>
            </a:fld>
            <a:endParaRPr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40</a:t>
            </a:fld>
            <a:endParaRPr kumimoji="0" lang="en-US"/>
          </a:p>
        </p:txBody>
      </p:sp>
      <p:sp>
        <p:nvSpPr>
          <p:cNvPr id="8" name="Footer Placeholder 7"/>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914400" y="323850"/>
            <a:ext cx="7315200" cy="1143000"/>
          </a:xfrm>
        </p:spPr>
        <p:txBody>
          <a:bodyPr/>
          <a:lstStyle/>
          <a:p>
            <a:r>
              <a:rPr lang="en-US" sz="3200" b="1" dirty="0" smtClean="0">
                <a:effectLst/>
              </a:rPr>
              <a:t>Applying an Improvised Tourniquet</a:t>
            </a:r>
            <a:r>
              <a:rPr lang="en-US" sz="3200" dirty="0" smtClean="0">
                <a:effectLst/>
              </a:rPr>
              <a:t> </a:t>
            </a:r>
          </a:p>
        </p:txBody>
      </p:sp>
      <p:sp>
        <p:nvSpPr>
          <p:cNvPr id="100354" name="Rectangle 3"/>
          <p:cNvSpPr>
            <a:spLocks noGrp="1" noChangeArrowheads="1"/>
          </p:cNvSpPr>
          <p:nvPr>
            <p:ph idx="1"/>
          </p:nvPr>
        </p:nvSpPr>
        <p:spPr>
          <a:xfrm>
            <a:off x="76200" y="1828800"/>
            <a:ext cx="8534400" cy="3124200"/>
          </a:xfrm>
        </p:spPr>
        <p:txBody>
          <a:bodyPr/>
          <a:lstStyle/>
          <a:p>
            <a:r>
              <a:rPr lang="en-US" sz="2800" dirty="0" smtClean="0">
                <a:effectLst/>
              </a:rPr>
              <a:t>A Combat Application Tourniquet is the tourniquet of choice.  However, you also need to know how to apply an improvised tourniquet in case a CAT is not readily available. </a:t>
            </a:r>
          </a:p>
        </p:txBody>
      </p:sp>
      <p:sp>
        <p:nvSpPr>
          <p:cNvPr id="4" name="Date Placeholder 3"/>
          <p:cNvSpPr>
            <a:spLocks noGrp="1"/>
          </p:cNvSpPr>
          <p:nvPr>
            <p:ph type="dt" sz="half" idx="10"/>
          </p:nvPr>
        </p:nvSpPr>
        <p:spPr/>
        <p:txBody>
          <a:bodyPr/>
          <a:lstStyle/>
          <a:p>
            <a:fld id="{25514620-34CA-4DDC-B528-B1CE79E642EF}"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41</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914400" y="304800"/>
            <a:ext cx="7315200" cy="1143000"/>
          </a:xfrm>
        </p:spPr>
        <p:txBody>
          <a:bodyPr/>
          <a:lstStyle/>
          <a:p>
            <a:r>
              <a:rPr lang="en-US" sz="3200" dirty="0" smtClean="0">
                <a:solidFill>
                  <a:srgbClr val="FFC000"/>
                </a:solidFill>
                <a:effectLst/>
              </a:rPr>
              <a:t>Applying an Improvised Tourniquet (cont.)</a:t>
            </a:r>
          </a:p>
        </p:txBody>
      </p:sp>
      <p:sp>
        <p:nvSpPr>
          <p:cNvPr id="102402" name="Rectangle 3"/>
          <p:cNvSpPr>
            <a:spLocks noGrp="1" noChangeArrowheads="1"/>
          </p:cNvSpPr>
          <p:nvPr>
            <p:ph idx="1"/>
          </p:nvPr>
        </p:nvSpPr>
        <p:spPr>
          <a:xfrm>
            <a:off x="457200" y="1798637"/>
            <a:ext cx="8229600" cy="4144963"/>
          </a:xfrm>
        </p:spPr>
        <p:txBody>
          <a:bodyPr/>
          <a:lstStyle/>
          <a:p>
            <a:pPr>
              <a:buFontTx/>
              <a:buNone/>
            </a:pPr>
            <a:r>
              <a:rPr lang="en-US" sz="2800" dirty="0" smtClean="0">
                <a:effectLst/>
              </a:rPr>
              <a:t>Gather materials:</a:t>
            </a:r>
          </a:p>
          <a:p>
            <a:pPr>
              <a:buFontTx/>
              <a:buNone/>
            </a:pPr>
            <a:endParaRPr lang="en-US" sz="2800" dirty="0" smtClean="0">
              <a:effectLst/>
            </a:endParaRPr>
          </a:p>
          <a:p>
            <a:r>
              <a:rPr lang="en-US" sz="2800" dirty="0" smtClean="0">
                <a:effectLst/>
              </a:rPr>
              <a:t>Rigid object (windlass) such as a strong stick</a:t>
            </a:r>
          </a:p>
          <a:p>
            <a:endParaRPr lang="en-US" sz="2800" dirty="0" smtClean="0">
              <a:effectLst/>
            </a:endParaRPr>
          </a:p>
          <a:p>
            <a:r>
              <a:rPr lang="en-US" sz="2800" dirty="0" smtClean="0">
                <a:effectLst/>
              </a:rPr>
              <a:t>Tourniquet band (cravat) at least two inches wide</a:t>
            </a:r>
          </a:p>
          <a:p>
            <a:endParaRPr lang="en-US" sz="2800" dirty="0" smtClean="0">
              <a:effectLst/>
            </a:endParaRPr>
          </a:p>
          <a:p>
            <a:r>
              <a:rPr lang="en-US" sz="2800" dirty="0" smtClean="0">
                <a:effectLst/>
              </a:rPr>
              <a:t>Securing material (cravat)</a:t>
            </a:r>
          </a:p>
        </p:txBody>
      </p:sp>
      <p:sp>
        <p:nvSpPr>
          <p:cNvPr id="4" name="Date Placeholder 3"/>
          <p:cNvSpPr>
            <a:spLocks noGrp="1"/>
          </p:cNvSpPr>
          <p:nvPr>
            <p:ph type="dt" sz="half" idx="10"/>
          </p:nvPr>
        </p:nvSpPr>
        <p:spPr/>
        <p:txBody>
          <a:bodyPr/>
          <a:lstStyle/>
          <a:p>
            <a:fld id="{C33C396F-27F3-4359-B51E-72225F8A524D}"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42</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914400" y="342900"/>
            <a:ext cx="7315200" cy="1143000"/>
          </a:xfrm>
        </p:spPr>
        <p:txBody>
          <a:bodyPr/>
          <a:lstStyle/>
          <a:p>
            <a:r>
              <a:rPr lang="en-US" sz="3200" b="1" dirty="0" smtClean="0">
                <a:effectLst/>
              </a:rPr>
              <a:t>Applying an Improvised Tourniquet (cont.)</a:t>
            </a:r>
          </a:p>
        </p:txBody>
      </p:sp>
      <p:sp>
        <p:nvSpPr>
          <p:cNvPr id="104450" name="Rectangle 3"/>
          <p:cNvSpPr>
            <a:spLocks noGrp="1" noChangeArrowheads="1"/>
          </p:cNvSpPr>
          <p:nvPr>
            <p:ph idx="1"/>
          </p:nvPr>
        </p:nvSpPr>
        <p:spPr>
          <a:xfrm>
            <a:off x="76200" y="1828800"/>
            <a:ext cx="8534400" cy="4267200"/>
          </a:xfrm>
        </p:spPr>
        <p:txBody>
          <a:bodyPr/>
          <a:lstStyle/>
          <a:p>
            <a:r>
              <a:rPr lang="en-US" sz="2800" dirty="0" smtClean="0">
                <a:effectLst/>
              </a:rPr>
              <a:t>Select a site at least two inches above the edge of the wound or amputation site.  </a:t>
            </a:r>
          </a:p>
          <a:p>
            <a:pPr>
              <a:buFontTx/>
              <a:buNone/>
            </a:pPr>
            <a:endParaRPr lang="en-US" sz="2800" dirty="0" smtClean="0">
              <a:effectLst/>
            </a:endParaRPr>
          </a:p>
          <a:p>
            <a:r>
              <a:rPr lang="en-US" sz="2800" u="sng" dirty="0" smtClean="0">
                <a:effectLst/>
              </a:rPr>
              <a:t>Do not</a:t>
            </a:r>
            <a:r>
              <a:rPr lang="en-US" sz="2800" dirty="0" smtClean="0">
                <a:effectLst/>
              </a:rPr>
              <a:t> place a tourniquet over a joint or over a fracture site.</a:t>
            </a:r>
          </a:p>
          <a:p>
            <a:pPr>
              <a:buFontTx/>
              <a:buNone/>
            </a:pPr>
            <a:endParaRPr lang="en-US" sz="2800" dirty="0" smtClean="0">
              <a:effectLst/>
            </a:endParaRPr>
          </a:p>
          <a:p>
            <a:r>
              <a:rPr lang="en-US" sz="2800" dirty="0" smtClean="0">
                <a:effectLst/>
              </a:rPr>
              <a:t>Place the tourniquet band material around the tourniquet site.</a:t>
            </a:r>
          </a:p>
        </p:txBody>
      </p:sp>
      <p:sp>
        <p:nvSpPr>
          <p:cNvPr id="4" name="Date Placeholder 3"/>
          <p:cNvSpPr>
            <a:spLocks noGrp="1"/>
          </p:cNvSpPr>
          <p:nvPr>
            <p:ph type="dt" sz="half" idx="10"/>
          </p:nvPr>
        </p:nvSpPr>
        <p:spPr/>
        <p:txBody>
          <a:bodyPr/>
          <a:lstStyle/>
          <a:p>
            <a:fld id="{891ADFAA-DF1A-43CD-AFC5-747651E607ED}"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43</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914400" y="304800"/>
            <a:ext cx="7315200" cy="1143000"/>
          </a:xfrm>
        </p:spPr>
        <p:txBody>
          <a:bodyPr/>
          <a:lstStyle/>
          <a:p>
            <a:r>
              <a:rPr lang="en-US" sz="3200" b="1" dirty="0" smtClean="0">
                <a:effectLst/>
              </a:rPr>
              <a:t>Applying an Improvised Tourniquet (cont.)</a:t>
            </a:r>
          </a:p>
        </p:txBody>
      </p:sp>
      <p:sp>
        <p:nvSpPr>
          <p:cNvPr id="106498" name="Rectangle 3"/>
          <p:cNvSpPr>
            <a:spLocks noGrp="1" noChangeArrowheads="1"/>
          </p:cNvSpPr>
          <p:nvPr>
            <p:ph idx="1"/>
          </p:nvPr>
        </p:nvSpPr>
        <p:spPr>
          <a:xfrm>
            <a:off x="304800" y="1828800"/>
            <a:ext cx="8534400" cy="3505200"/>
          </a:xfrm>
        </p:spPr>
        <p:txBody>
          <a:bodyPr/>
          <a:lstStyle/>
          <a:p>
            <a:r>
              <a:rPr lang="en-US" sz="2800" dirty="0" smtClean="0">
                <a:effectLst/>
              </a:rPr>
              <a:t>Tie the band with a half-knot. </a:t>
            </a:r>
          </a:p>
          <a:p>
            <a:pPr>
              <a:buFontTx/>
              <a:buNone/>
            </a:pPr>
            <a:endParaRPr lang="en-US" sz="2800" dirty="0" smtClean="0">
              <a:effectLst/>
            </a:endParaRPr>
          </a:p>
          <a:p>
            <a:r>
              <a:rPr lang="en-US" sz="2800" dirty="0" smtClean="0">
                <a:effectLst/>
              </a:rPr>
              <a:t>Place the windlass on top of the half-knot.</a:t>
            </a:r>
          </a:p>
          <a:p>
            <a:pPr>
              <a:buFontTx/>
              <a:buNone/>
            </a:pPr>
            <a:endParaRPr lang="en-US" sz="2800" dirty="0" smtClean="0">
              <a:effectLst/>
            </a:endParaRPr>
          </a:p>
          <a:p>
            <a:r>
              <a:rPr lang="en-US" sz="2800" dirty="0" smtClean="0">
                <a:effectLst/>
              </a:rPr>
              <a:t>Tie a full knot (square knot) over the windlass.</a:t>
            </a:r>
          </a:p>
          <a:p>
            <a:endParaRPr lang="en-US" sz="2800" dirty="0" smtClean="0">
              <a:effectLst/>
            </a:endParaRPr>
          </a:p>
        </p:txBody>
      </p:sp>
      <p:sp>
        <p:nvSpPr>
          <p:cNvPr id="4" name="Date Placeholder 3"/>
          <p:cNvSpPr>
            <a:spLocks noGrp="1"/>
          </p:cNvSpPr>
          <p:nvPr>
            <p:ph type="dt" sz="half" idx="10"/>
          </p:nvPr>
        </p:nvSpPr>
        <p:spPr/>
        <p:txBody>
          <a:bodyPr/>
          <a:lstStyle/>
          <a:p>
            <a:fld id="{A7D278AF-F023-4596-A35E-96D01E7DA474}"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44</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914400" y="304800"/>
            <a:ext cx="7315200" cy="1143000"/>
          </a:xfrm>
        </p:spPr>
        <p:txBody>
          <a:bodyPr/>
          <a:lstStyle/>
          <a:p>
            <a:r>
              <a:rPr lang="en-US" sz="3200" b="1" dirty="0" smtClean="0">
                <a:effectLst/>
              </a:rPr>
              <a:t>Applying an Improvised Tourniquet (cont.)</a:t>
            </a:r>
          </a:p>
        </p:txBody>
      </p:sp>
      <p:sp>
        <p:nvSpPr>
          <p:cNvPr id="108546" name="Rectangle 3"/>
          <p:cNvSpPr>
            <a:spLocks noGrp="1" noChangeArrowheads="1"/>
          </p:cNvSpPr>
          <p:nvPr>
            <p:ph idx="1"/>
          </p:nvPr>
        </p:nvSpPr>
        <p:spPr>
          <a:xfrm>
            <a:off x="304800" y="1828800"/>
            <a:ext cx="8534400" cy="3276600"/>
          </a:xfrm>
        </p:spPr>
        <p:txBody>
          <a:bodyPr/>
          <a:lstStyle/>
          <a:p>
            <a:r>
              <a:rPr lang="en-US" sz="2800" dirty="0" smtClean="0">
                <a:effectLst/>
              </a:rPr>
              <a:t>Twist the windlass either clockwise or counterclockwise until the tourniquet is tight and the bright red bleeding has stopped.</a:t>
            </a:r>
          </a:p>
          <a:p>
            <a:pPr>
              <a:buFontTx/>
              <a:buNone/>
            </a:pPr>
            <a:r>
              <a:rPr lang="en-US" sz="2800" dirty="0" smtClean="0">
                <a:effectLst/>
              </a:rPr>
              <a:t> </a:t>
            </a:r>
          </a:p>
          <a:p>
            <a:r>
              <a:rPr lang="en-US" sz="2800" dirty="0" smtClean="0">
                <a:effectLst/>
              </a:rPr>
              <a:t>Wrap the second cravat around the limb.</a:t>
            </a:r>
          </a:p>
        </p:txBody>
      </p:sp>
      <p:sp>
        <p:nvSpPr>
          <p:cNvPr id="4" name="Date Placeholder 3"/>
          <p:cNvSpPr>
            <a:spLocks noGrp="1"/>
          </p:cNvSpPr>
          <p:nvPr>
            <p:ph type="dt" sz="half" idx="10"/>
          </p:nvPr>
        </p:nvSpPr>
        <p:spPr/>
        <p:txBody>
          <a:bodyPr/>
          <a:lstStyle/>
          <a:p>
            <a:fld id="{BAA55A57-C4EB-40A4-9107-9B0F244E9BFF}"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45</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914400" y="304800"/>
            <a:ext cx="7315200" cy="1143000"/>
          </a:xfrm>
        </p:spPr>
        <p:txBody>
          <a:bodyPr/>
          <a:lstStyle/>
          <a:p>
            <a:r>
              <a:rPr lang="en-US" sz="3200" b="1" dirty="0" smtClean="0">
                <a:effectLst/>
              </a:rPr>
              <a:t>Applying an Improvised Tourniquet (cont.)</a:t>
            </a:r>
          </a:p>
        </p:txBody>
      </p:sp>
      <p:sp>
        <p:nvSpPr>
          <p:cNvPr id="110594" name="Rectangle 3"/>
          <p:cNvSpPr>
            <a:spLocks noGrp="1" noChangeArrowheads="1"/>
          </p:cNvSpPr>
          <p:nvPr>
            <p:ph idx="1"/>
          </p:nvPr>
        </p:nvSpPr>
        <p:spPr>
          <a:xfrm>
            <a:off x="76200" y="1828800"/>
            <a:ext cx="8534400" cy="4114800"/>
          </a:xfrm>
        </p:spPr>
        <p:txBody>
          <a:bodyPr/>
          <a:lstStyle/>
          <a:p>
            <a:r>
              <a:rPr lang="en-US" sz="2800" dirty="0" smtClean="0">
                <a:effectLst/>
              </a:rPr>
              <a:t>Wrap the tails around one end of the windlass so that the tourniquet band will not unwind.</a:t>
            </a:r>
          </a:p>
          <a:p>
            <a:pPr>
              <a:buFontTx/>
              <a:buNone/>
            </a:pPr>
            <a:endParaRPr lang="en-US" sz="2800" dirty="0" smtClean="0">
              <a:effectLst/>
            </a:endParaRPr>
          </a:p>
          <a:p>
            <a:r>
              <a:rPr lang="en-US" sz="2800" dirty="0" smtClean="0">
                <a:effectLst/>
              </a:rPr>
              <a:t>Tie the tails of the securing material in a nonslip knot.</a:t>
            </a:r>
          </a:p>
          <a:p>
            <a:pPr>
              <a:buFontTx/>
              <a:buNone/>
            </a:pPr>
            <a:endParaRPr lang="en-US" sz="2800" dirty="0" smtClean="0">
              <a:effectLst/>
            </a:endParaRPr>
          </a:p>
          <a:p>
            <a:r>
              <a:rPr lang="en-US" sz="2800" dirty="0" smtClean="0">
                <a:effectLst/>
              </a:rPr>
              <a:t>Check for a distal pulse.</a:t>
            </a:r>
          </a:p>
          <a:p>
            <a:endParaRPr lang="en-US" sz="2800" dirty="0" smtClean="0">
              <a:effectLst/>
            </a:endParaRPr>
          </a:p>
        </p:txBody>
      </p:sp>
      <p:sp>
        <p:nvSpPr>
          <p:cNvPr id="4" name="Date Placeholder 3"/>
          <p:cNvSpPr>
            <a:spLocks noGrp="1"/>
          </p:cNvSpPr>
          <p:nvPr>
            <p:ph type="dt" sz="half" idx="10"/>
          </p:nvPr>
        </p:nvSpPr>
        <p:spPr/>
        <p:txBody>
          <a:bodyPr/>
          <a:lstStyle/>
          <a:p>
            <a:fld id="{B5E78300-0C6C-438C-BD94-F9B9B487D8BC}"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46</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914400" y="323850"/>
            <a:ext cx="7315200" cy="1143000"/>
          </a:xfrm>
        </p:spPr>
        <p:txBody>
          <a:bodyPr/>
          <a:lstStyle/>
          <a:p>
            <a:r>
              <a:rPr lang="en-US" sz="3200" b="1" dirty="0" smtClean="0">
                <a:effectLst/>
              </a:rPr>
              <a:t>Applying an Improvised Tourniquet (cont.)</a:t>
            </a:r>
          </a:p>
        </p:txBody>
      </p:sp>
      <p:pic>
        <p:nvPicPr>
          <p:cNvPr id="112642" name="Picture 3" descr="fig2-32"/>
          <p:cNvPicPr>
            <a:picLocks noGrp="1" noChangeAspect="1" noChangeArrowheads="1"/>
          </p:cNvPicPr>
          <p:nvPr>
            <p:ph idx="1"/>
          </p:nvPr>
        </p:nvPicPr>
        <p:blipFill>
          <a:blip r:embed="rId2" cstate="print"/>
          <a:srcRect/>
          <a:stretch>
            <a:fillRect/>
          </a:stretch>
        </p:blipFill>
        <p:spPr>
          <a:xfrm>
            <a:off x="219974" y="1828800"/>
            <a:ext cx="4275826" cy="2137913"/>
          </a:xfrm>
        </p:spPr>
      </p:pic>
      <p:pic>
        <p:nvPicPr>
          <p:cNvPr id="112643" name="Picture 4" descr="fig2-33"/>
          <p:cNvPicPr>
            <a:picLocks noChangeAspect="1" noChangeArrowheads="1"/>
          </p:cNvPicPr>
          <p:nvPr/>
        </p:nvPicPr>
        <p:blipFill>
          <a:blip r:embed="rId3" cstate="print"/>
          <a:srcRect/>
          <a:stretch>
            <a:fillRect/>
          </a:stretch>
        </p:blipFill>
        <p:spPr bwMode="auto">
          <a:xfrm>
            <a:off x="381000" y="4111103"/>
            <a:ext cx="4046765" cy="1832497"/>
          </a:xfrm>
          <a:prstGeom prst="rect">
            <a:avLst/>
          </a:prstGeom>
          <a:noFill/>
          <a:ln w="9525">
            <a:noFill/>
            <a:miter lim="800000"/>
            <a:headEnd/>
            <a:tailEnd/>
          </a:ln>
        </p:spPr>
      </p:pic>
      <p:pic>
        <p:nvPicPr>
          <p:cNvPr id="112644" name="Picture 5" descr="fig2-35"/>
          <p:cNvPicPr>
            <a:picLocks noChangeAspect="1" noChangeArrowheads="1"/>
          </p:cNvPicPr>
          <p:nvPr/>
        </p:nvPicPr>
        <p:blipFill>
          <a:blip r:embed="rId4" cstate="print"/>
          <a:srcRect/>
          <a:stretch>
            <a:fillRect/>
          </a:stretch>
        </p:blipFill>
        <p:spPr bwMode="auto">
          <a:xfrm>
            <a:off x="4727275" y="1828800"/>
            <a:ext cx="3970411" cy="2137913"/>
          </a:xfrm>
          <a:prstGeom prst="rect">
            <a:avLst/>
          </a:prstGeom>
          <a:noFill/>
          <a:ln w="9525">
            <a:noFill/>
            <a:miter lim="800000"/>
            <a:headEnd/>
            <a:tailEnd/>
          </a:ln>
        </p:spPr>
      </p:pic>
      <p:pic>
        <p:nvPicPr>
          <p:cNvPr id="112645" name="Picture 6" descr="fig2-36"/>
          <p:cNvPicPr>
            <a:picLocks noChangeAspect="1" noChangeArrowheads="1"/>
          </p:cNvPicPr>
          <p:nvPr/>
        </p:nvPicPr>
        <p:blipFill>
          <a:blip r:embed="rId5" cstate="print"/>
          <a:srcRect/>
          <a:stretch>
            <a:fillRect/>
          </a:stretch>
        </p:blipFill>
        <p:spPr bwMode="auto">
          <a:xfrm>
            <a:off x="4727275" y="4111102"/>
            <a:ext cx="3970411" cy="1832498"/>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3877F74F-65DB-4ED8-BFF1-ECF822EA9339}" type="datetime1">
              <a:rPr lang="en-US" smtClean="0"/>
              <a:pPr/>
              <a:t>4/27/2012</a:t>
            </a:fld>
            <a:endParaRPr lang="en-US"/>
          </a:p>
        </p:txBody>
      </p:sp>
      <p:sp>
        <p:nvSpPr>
          <p:cNvPr id="8" name="Slide Number Placeholder 7"/>
          <p:cNvSpPr>
            <a:spLocks noGrp="1"/>
          </p:cNvSpPr>
          <p:nvPr>
            <p:ph type="sldNum" sz="quarter" idx="12"/>
          </p:nvPr>
        </p:nvSpPr>
        <p:spPr/>
        <p:txBody>
          <a:bodyPr/>
          <a:lstStyle/>
          <a:p>
            <a:fld id="{9648F39E-9C37-485F-AC97-16BB4BDF9F49}" type="slidenum">
              <a:rPr kumimoji="0" lang="en-US" smtClean="0"/>
              <a:pPr/>
              <a:t>47</a:t>
            </a:fld>
            <a:endParaRPr kumimoji="0" lang="en-US"/>
          </a:p>
        </p:txBody>
      </p:sp>
      <p:sp>
        <p:nvSpPr>
          <p:cNvPr id="9" name="Footer Placeholder 8"/>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304800"/>
            <a:ext cx="7315200" cy="1143000"/>
          </a:xfrm>
        </p:spPr>
        <p:txBody>
          <a:bodyPr/>
          <a:lstStyle/>
          <a:p>
            <a:r>
              <a:rPr lang="en-US" b="1" dirty="0" smtClean="0">
                <a:effectLst/>
              </a:rPr>
              <a:t>Marking the </a:t>
            </a:r>
            <a:r>
              <a:rPr lang="en-US" sz="3200" b="1" dirty="0" smtClean="0">
                <a:effectLst/>
              </a:rPr>
              <a:t>Casualty</a:t>
            </a:r>
            <a:r>
              <a:rPr lang="en-US" dirty="0" smtClean="0">
                <a:effectLst/>
              </a:rPr>
              <a:t> </a:t>
            </a:r>
          </a:p>
        </p:txBody>
      </p:sp>
      <p:sp>
        <p:nvSpPr>
          <p:cNvPr id="95234" name="Rectangle 3"/>
          <p:cNvSpPr>
            <a:spLocks noGrp="1" noChangeArrowheads="1"/>
          </p:cNvSpPr>
          <p:nvPr>
            <p:ph idx="1"/>
          </p:nvPr>
        </p:nvSpPr>
        <p:spPr>
          <a:xfrm>
            <a:off x="0" y="1828800"/>
            <a:ext cx="8534400" cy="4572000"/>
          </a:xfrm>
        </p:spPr>
        <p:txBody>
          <a:bodyPr/>
          <a:lstStyle/>
          <a:p>
            <a:r>
              <a:rPr lang="en-US" sz="2800" dirty="0" smtClean="0">
                <a:effectLst/>
              </a:rPr>
              <a:t>Write the time of application on the tourniquet itself, the casualty card, or the casualty with an indelible marker.</a:t>
            </a:r>
          </a:p>
          <a:p>
            <a:endParaRPr lang="en-US" sz="2800" dirty="0" smtClean="0">
              <a:effectLst/>
            </a:endParaRPr>
          </a:p>
          <a:p>
            <a:r>
              <a:rPr lang="en-US" sz="2800" dirty="0" smtClean="0">
                <a:effectLst/>
              </a:rPr>
              <a:t>This  alerts medical personnel that a tourniquet has been applied. </a:t>
            </a:r>
          </a:p>
        </p:txBody>
      </p:sp>
      <p:pic>
        <p:nvPicPr>
          <p:cNvPr id="95235" name="Picture 4" descr="forehead">
            <a:hlinkClick r:id="rId3"/>
          </p:cNvPr>
          <p:cNvPicPr>
            <a:picLocks noChangeAspect="1" noChangeArrowheads="1"/>
          </p:cNvPicPr>
          <p:nvPr/>
        </p:nvPicPr>
        <p:blipFill>
          <a:blip r:embed="rId4" cstate="print"/>
          <a:srcRect/>
          <a:stretch>
            <a:fillRect/>
          </a:stretch>
        </p:blipFill>
        <p:spPr bwMode="auto">
          <a:xfrm>
            <a:off x="3048000" y="4267200"/>
            <a:ext cx="2971800" cy="1828800"/>
          </a:xfrm>
          <a:prstGeom prst="rect">
            <a:avLst/>
          </a:prstGeom>
          <a:noFill/>
          <a:ln w="9525">
            <a:noFill/>
            <a:miter lim="800000"/>
            <a:headEnd/>
            <a:tailEnd/>
          </a:ln>
        </p:spPr>
      </p:pic>
      <p:sp>
        <p:nvSpPr>
          <p:cNvPr id="95236" name="Line 5"/>
          <p:cNvSpPr>
            <a:spLocks noChangeShapeType="1"/>
          </p:cNvSpPr>
          <p:nvPr/>
        </p:nvSpPr>
        <p:spPr bwMode="auto">
          <a:xfrm>
            <a:off x="4572000" y="4724400"/>
            <a:ext cx="0" cy="685800"/>
          </a:xfrm>
          <a:prstGeom prst="line">
            <a:avLst/>
          </a:prstGeom>
          <a:noFill/>
          <a:ln w="76200">
            <a:solidFill>
              <a:schemeClr val="tx1"/>
            </a:solidFill>
            <a:round/>
            <a:headEnd/>
            <a:tailEnd/>
          </a:ln>
        </p:spPr>
        <p:txBody>
          <a:bodyPr/>
          <a:lstStyle/>
          <a:p>
            <a:endParaRPr lang="en-US"/>
          </a:p>
        </p:txBody>
      </p:sp>
      <p:sp>
        <p:nvSpPr>
          <p:cNvPr id="95237" name="Line 6"/>
          <p:cNvSpPr>
            <a:spLocks noChangeShapeType="1"/>
          </p:cNvSpPr>
          <p:nvPr/>
        </p:nvSpPr>
        <p:spPr bwMode="auto">
          <a:xfrm>
            <a:off x="4267200" y="4953000"/>
            <a:ext cx="609600" cy="0"/>
          </a:xfrm>
          <a:prstGeom prst="line">
            <a:avLst/>
          </a:prstGeom>
          <a:noFill/>
          <a:ln w="76200">
            <a:solidFill>
              <a:schemeClr val="tx1"/>
            </a:solidFill>
            <a:round/>
            <a:headEnd/>
            <a:tailEnd/>
          </a:ln>
        </p:spPr>
        <p:txBody>
          <a:bodyPr/>
          <a:lstStyle/>
          <a:p>
            <a:endParaRPr lang="en-US"/>
          </a:p>
        </p:txBody>
      </p:sp>
      <p:sp>
        <p:nvSpPr>
          <p:cNvPr id="7" name="Date Placeholder 6"/>
          <p:cNvSpPr>
            <a:spLocks noGrp="1"/>
          </p:cNvSpPr>
          <p:nvPr>
            <p:ph type="dt" sz="half" idx="10"/>
          </p:nvPr>
        </p:nvSpPr>
        <p:spPr/>
        <p:txBody>
          <a:bodyPr/>
          <a:lstStyle/>
          <a:p>
            <a:fld id="{AB9B907F-9975-4528-BC41-7634D2DA0E51}" type="datetime1">
              <a:rPr lang="en-US" smtClean="0"/>
              <a:pPr/>
              <a:t>4/27/2012</a:t>
            </a:fld>
            <a:endParaRPr lang="en-US"/>
          </a:p>
        </p:txBody>
      </p:sp>
      <p:sp>
        <p:nvSpPr>
          <p:cNvPr id="8" name="Slide Number Placeholder 7"/>
          <p:cNvSpPr>
            <a:spLocks noGrp="1"/>
          </p:cNvSpPr>
          <p:nvPr>
            <p:ph type="sldNum" sz="quarter" idx="12"/>
          </p:nvPr>
        </p:nvSpPr>
        <p:spPr/>
        <p:txBody>
          <a:bodyPr/>
          <a:lstStyle/>
          <a:p>
            <a:fld id="{9648F39E-9C37-485F-AC97-16BB4BDF9F49}" type="slidenum">
              <a:rPr kumimoji="0" lang="en-US" smtClean="0"/>
              <a:pPr/>
              <a:t>48</a:t>
            </a:fld>
            <a:endParaRPr kumimoji="0" lang="en-US"/>
          </a:p>
        </p:txBody>
      </p:sp>
      <p:sp>
        <p:nvSpPr>
          <p:cNvPr id="9" name="Footer Placeholder 8"/>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914400" y="304800"/>
            <a:ext cx="7315200" cy="1143000"/>
          </a:xfrm>
        </p:spPr>
        <p:txBody>
          <a:bodyPr/>
          <a:lstStyle/>
          <a:p>
            <a:r>
              <a:rPr lang="en-US" sz="3200" b="1" dirty="0" smtClean="0">
                <a:effectLst/>
              </a:rPr>
              <a:t>Dressing an Amputation</a:t>
            </a:r>
            <a:endParaRPr lang="en-US" sz="3200" dirty="0" smtClean="0">
              <a:effectLst/>
            </a:endParaRPr>
          </a:p>
        </p:txBody>
      </p:sp>
      <p:sp>
        <p:nvSpPr>
          <p:cNvPr id="97282" name="Rectangle 3"/>
          <p:cNvSpPr>
            <a:spLocks noGrp="1" noChangeArrowheads="1"/>
          </p:cNvSpPr>
          <p:nvPr>
            <p:ph idx="1"/>
          </p:nvPr>
        </p:nvSpPr>
        <p:spPr>
          <a:xfrm>
            <a:off x="76200" y="1828800"/>
            <a:ext cx="8534400" cy="3810000"/>
          </a:xfrm>
        </p:spPr>
        <p:txBody>
          <a:bodyPr/>
          <a:lstStyle/>
          <a:p>
            <a:r>
              <a:rPr lang="en-US" sz="2800" dirty="0" smtClean="0">
                <a:effectLst/>
              </a:rPr>
              <a:t>If you applied the tourniquet to an amputation, place a dressing made of soft, absorbent material (</a:t>
            </a:r>
            <a:r>
              <a:rPr lang="en-US" sz="2800" dirty="0" err="1" smtClean="0">
                <a:effectLst/>
              </a:rPr>
              <a:t>Kerlix</a:t>
            </a:r>
            <a:r>
              <a:rPr lang="en-US" sz="2800" b="1" baseline="30000" dirty="0" smtClean="0">
                <a:effectLst/>
              </a:rPr>
              <a:t>™</a:t>
            </a:r>
            <a:r>
              <a:rPr lang="en-US" sz="2800" dirty="0" smtClean="0">
                <a:effectLst/>
              </a:rPr>
              <a:t>) over the end of the stump and secure the dressing with bandages.  The dressing will help to prevent additional contamination of the wound and will also help to protect the wound from additional injury.</a:t>
            </a:r>
          </a:p>
        </p:txBody>
      </p:sp>
      <p:sp>
        <p:nvSpPr>
          <p:cNvPr id="4" name="Date Placeholder 3"/>
          <p:cNvSpPr>
            <a:spLocks noGrp="1"/>
          </p:cNvSpPr>
          <p:nvPr>
            <p:ph type="dt" sz="half" idx="10"/>
          </p:nvPr>
        </p:nvSpPr>
        <p:spPr/>
        <p:txBody>
          <a:bodyPr/>
          <a:lstStyle/>
          <a:p>
            <a:fld id="{C5946283-C689-4C59-970A-015186534350}"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49</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143000" y="639763"/>
            <a:ext cx="8001000" cy="808037"/>
          </a:xfrm>
        </p:spPr>
        <p:txBody>
          <a:bodyPr>
            <a:normAutofit/>
          </a:bodyPr>
          <a:lstStyle/>
          <a:p>
            <a:r>
              <a:rPr lang="en-US" sz="3200" dirty="0" smtClean="0">
                <a:effectLst/>
              </a:rPr>
              <a:t>Introduction (cont.)</a:t>
            </a:r>
          </a:p>
        </p:txBody>
      </p:sp>
      <p:sp>
        <p:nvSpPr>
          <p:cNvPr id="25602" name="Rectangle 3"/>
          <p:cNvSpPr>
            <a:spLocks noGrp="1" noChangeArrowheads="1"/>
          </p:cNvSpPr>
          <p:nvPr>
            <p:ph idx="1"/>
          </p:nvPr>
        </p:nvSpPr>
        <p:spPr>
          <a:xfrm>
            <a:off x="457200" y="1798637"/>
            <a:ext cx="8229600" cy="4525963"/>
          </a:xfrm>
        </p:spPr>
        <p:txBody>
          <a:bodyPr/>
          <a:lstStyle/>
          <a:p>
            <a:r>
              <a:rPr lang="en-US" sz="2800" dirty="0" smtClean="0">
                <a:effectLst/>
              </a:rPr>
              <a:t>In some situations, such as an amputation of an arm or leg, a tourniquet is always  applied first since the other methods will not be adequate to control the bleeding. </a:t>
            </a:r>
          </a:p>
        </p:txBody>
      </p:sp>
      <p:pic>
        <p:nvPicPr>
          <p:cNvPr id="25603" name="Picture 4" descr="traumatic ied amputation IA"/>
          <p:cNvPicPr>
            <a:picLocks noChangeAspect="1" noChangeArrowheads="1"/>
          </p:cNvPicPr>
          <p:nvPr/>
        </p:nvPicPr>
        <p:blipFill>
          <a:blip r:embed="rId3" cstate="print"/>
          <a:srcRect/>
          <a:stretch>
            <a:fillRect/>
          </a:stretch>
        </p:blipFill>
        <p:spPr bwMode="auto">
          <a:xfrm>
            <a:off x="2514600" y="3352800"/>
            <a:ext cx="5105400" cy="3200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16E8EA7-FC4F-4B00-BFA5-76DCCA94C5C9}" type="datetime1">
              <a:rPr lang="en-US" smtClean="0"/>
              <a:pPr/>
              <a:t>4/27/2012</a:t>
            </a:fld>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5</a:t>
            </a:fld>
            <a:endParaRPr kumimoji="0" lang="en-US"/>
          </a:p>
        </p:txBody>
      </p:sp>
      <p:sp>
        <p:nvSpPr>
          <p:cNvPr id="7" name="Footer Placeholder 6"/>
          <p:cNvSpPr>
            <a:spLocks noGrp="1"/>
          </p:cNvSpPr>
          <p:nvPr>
            <p:ph type="ftr" sz="quarter" idx="11"/>
          </p:nvPr>
        </p:nvSpPr>
        <p:spPr/>
        <p:txBody>
          <a:bodyPr/>
          <a:lstStyle/>
          <a:p>
            <a:r>
              <a:rPr kumimoji="0" lang="en-US" smtClean="0"/>
              <a:t>M1302 VERSION 6.0</a:t>
            </a:r>
            <a:endParaRPr kumimoji="0"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914400" y="304800"/>
            <a:ext cx="7315200" cy="1143000"/>
          </a:xfrm>
        </p:spPr>
        <p:txBody>
          <a:bodyPr/>
          <a:lstStyle/>
          <a:p>
            <a:r>
              <a:rPr lang="en-US" sz="3200" b="1" dirty="0" smtClean="0">
                <a:effectLst/>
              </a:rPr>
              <a:t>Dressing an Amputation (cont.)</a:t>
            </a:r>
          </a:p>
        </p:txBody>
      </p:sp>
      <p:pic>
        <p:nvPicPr>
          <p:cNvPr id="99330" name="Picture 3" descr="10">
            <a:hlinkClick r:id="rId2"/>
          </p:cNvPr>
          <p:cNvPicPr>
            <a:picLocks noGrp="1" noChangeAspect="1" noChangeArrowheads="1"/>
          </p:cNvPicPr>
          <p:nvPr>
            <p:ph idx="1"/>
          </p:nvPr>
        </p:nvPicPr>
        <p:blipFill>
          <a:blip r:embed="rId3" cstate="print"/>
          <a:stretch>
            <a:fillRect/>
          </a:stretch>
        </p:blipFill>
        <p:spPr>
          <a:xfrm>
            <a:off x="2743201" y="2514600"/>
            <a:ext cx="3581400" cy="2387599"/>
          </a:xfrm>
        </p:spPr>
      </p:pic>
      <p:sp>
        <p:nvSpPr>
          <p:cNvPr id="4" name="Date Placeholder 3"/>
          <p:cNvSpPr>
            <a:spLocks noGrp="1"/>
          </p:cNvSpPr>
          <p:nvPr>
            <p:ph type="dt" sz="half" idx="10"/>
          </p:nvPr>
        </p:nvSpPr>
        <p:spPr/>
        <p:txBody>
          <a:bodyPr/>
          <a:lstStyle/>
          <a:p>
            <a:fld id="{DEA6EE7B-AADC-424A-A165-6E39F16B40C0}"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50</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304800"/>
            <a:ext cx="7315200" cy="1143000"/>
          </a:xfrm>
          <a:noFill/>
        </p:spPr>
        <p:txBody>
          <a:bodyPr/>
          <a:lstStyle/>
          <a:p>
            <a:r>
              <a:rPr lang="en-US" sz="3200" dirty="0" smtClean="0">
                <a:effectLst/>
              </a:rPr>
              <a:t>Prevent Shock, Hypothermia</a:t>
            </a:r>
          </a:p>
        </p:txBody>
      </p:sp>
      <p:sp>
        <p:nvSpPr>
          <p:cNvPr id="51203" name="Rectangle 3"/>
          <p:cNvSpPr>
            <a:spLocks noGrp="1" noChangeArrowheads="1"/>
          </p:cNvSpPr>
          <p:nvPr>
            <p:ph idx="1"/>
          </p:nvPr>
        </p:nvSpPr>
        <p:spPr>
          <a:xfrm>
            <a:off x="76200" y="1828800"/>
            <a:ext cx="8534400" cy="3962400"/>
          </a:xfrm>
          <a:noFill/>
        </p:spPr>
        <p:txBody>
          <a:bodyPr/>
          <a:lstStyle/>
          <a:p>
            <a:pPr>
              <a:lnSpc>
                <a:spcPct val="90000"/>
              </a:lnSpc>
            </a:pPr>
            <a:r>
              <a:rPr lang="en-US" sz="2800" dirty="0" smtClean="0">
                <a:effectLst/>
              </a:rPr>
              <a:t>Take measures to control shock.</a:t>
            </a:r>
          </a:p>
          <a:p>
            <a:pPr>
              <a:lnSpc>
                <a:spcPct val="90000"/>
              </a:lnSpc>
            </a:pPr>
            <a:endParaRPr lang="en-US" sz="2800" dirty="0" smtClean="0">
              <a:effectLst/>
            </a:endParaRPr>
          </a:p>
          <a:p>
            <a:pPr>
              <a:lnSpc>
                <a:spcPct val="90000"/>
              </a:lnSpc>
            </a:pPr>
            <a:r>
              <a:rPr lang="en-US" sz="2800" dirty="0" err="1" smtClean="0">
                <a:effectLst/>
              </a:rPr>
              <a:t>Hypovolemic</a:t>
            </a:r>
            <a:r>
              <a:rPr lang="en-US" sz="2800" dirty="0" smtClean="0">
                <a:effectLst/>
              </a:rPr>
              <a:t> shock results when there is a sudden decrease in the amount of fluid circulating in the casualty's circulatory system. Although heat stroke, diarrhea, and dysentery can also cause </a:t>
            </a:r>
            <a:r>
              <a:rPr lang="en-US" sz="2800" dirty="0" err="1" smtClean="0">
                <a:effectLst/>
              </a:rPr>
              <a:t>hypovolemic</a:t>
            </a:r>
            <a:r>
              <a:rPr lang="en-US" sz="2800" dirty="0" smtClean="0">
                <a:effectLst/>
              </a:rPr>
              <a:t> shock, we are chiefly concerned about </a:t>
            </a:r>
            <a:r>
              <a:rPr lang="en-US" sz="2800" dirty="0" err="1" smtClean="0">
                <a:effectLst/>
              </a:rPr>
              <a:t>hypovolemic</a:t>
            </a:r>
            <a:r>
              <a:rPr lang="en-US" sz="2800" dirty="0" smtClean="0">
                <a:effectLst/>
              </a:rPr>
              <a:t> shock due to blood loss from a wound.</a:t>
            </a:r>
          </a:p>
        </p:txBody>
      </p:sp>
      <p:sp>
        <p:nvSpPr>
          <p:cNvPr id="4" name="Date Placeholder 3"/>
          <p:cNvSpPr>
            <a:spLocks noGrp="1"/>
          </p:cNvSpPr>
          <p:nvPr>
            <p:ph type="dt" sz="half" idx="10"/>
          </p:nvPr>
        </p:nvSpPr>
        <p:spPr/>
        <p:txBody>
          <a:bodyPr/>
          <a:lstStyle/>
          <a:p>
            <a:fld id="{D849F162-8EC2-4787-9562-38A7BC6FD805}"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51</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90600" y="609600"/>
            <a:ext cx="7315200" cy="838200"/>
          </a:xfrm>
          <a:noFill/>
        </p:spPr>
        <p:txBody>
          <a:bodyPr/>
          <a:lstStyle/>
          <a:p>
            <a:r>
              <a:rPr lang="en-US" sz="3200" dirty="0" smtClean="0">
                <a:effectLst/>
              </a:rPr>
              <a:t>Prevent Shock, Hypothermia (cont.)</a:t>
            </a:r>
          </a:p>
        </p:txBody>
      </p:sp>
      <p:sp>
        <p:nvSpPr>
          <p:cNvPr id="52227" name="Rectangle 3"/>
          <p:cNvSpPr>
            <a:spLocks noGrp="1" noChangeArrowheads="1"/>
          </p:cNvSpPr>
          <p:nvPr>
            <p:ph idx="1"/>
          </p:nvPr>
        </p:nvSpPr>
        <p:spPr>
          <a:xfrm>
            <a:off x="76200" y="1828800"/>
            <a:ext cx="8534400" cy="4038600"/>
          </a:xfrm>
          <a:noFill/>
        </p:spPr>
        <p:txBody>
          <a:bodyPr/>
          <a:lstStyle/>
          <a:p>
            <a:pPr>
              <a:lnSpc>
                <a:spcPct val="90000"/>
              </a:lnSpc>
            </a:pPr>
            <a:r>
              <a:rPr lang="en-US" sz="2800" dirty="0" smtClean="0">
                <a:effectLst/>
              </a:rPr>
              <a:t>The first step in preventing or controlling shock is to stop the bleeding. You have already taken steps to control bleeding by applying dressings and tourniquets as needed to control external bleeding, that is, bleeding that you can see on the outside of the body. The casualty may also have internal bleeding, such as bleeding into the abdominal or chest cavities, which you cannot treat. This requires rapid evacuation.</a:t>
            </a:r>
          </a:p>
        </p:txBody>
      </p:sp>
      <p:sp>
        <p:nvSpPr>
          <p:cNvPr id="4" name="Date Placeholder 3"/>
          <p:cNvSpPr>
            <a:spLocks noGrp="1"/>
          </p:cNvSpPr>
          <p:nvPr>
            <p:ph type="dt" sz="half" idx="10"/>
          </p:nvPr>
        </p:nvSpPr>
        <p:spPr/>
        <p:txBody>
          <a:bodyPr/>
          <a:lstStyle/>
          <a:p>
            <a:fld id="{577D7F68-E1EA-4268-B039-28C66CFE0853}"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52</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914400" y="304800"/>
            <a:ext cx="7315200" cy="1143000"/>
          </a:xfrm>
        </p:spPr>
        <p:txBody>
          <a:bodyPr/>
          <a:lstStyle/>
          <a:p>
            <a:r>
              <a:rPr lang="en-US" sz="3200" dirty="0" smtClean="0">
                <a:effectLst/>
              </a:rPr>
              <a:t>Prevent Shock, Hypothermia (cont.)</a:t>
            </a:r>
          </a:p>
        </p:txBody>
      </p:sp>
      <p:sp>
        <p:nvSpPr>
          <p:cNvPr id="113666" name="Content Placeholder 2"/>
          <p:cNvSpPr>
            <a:spLocks noGrp="1"/>
          </p:cNvSpPr>
          <p:nvPr>
            <p:ph idx="1"/>
          </p:nvPr>
        </p:nvSpPr>
        <p:spPr>
          <a:xfrm>
            <a:off x="304800" y="1828800"/>
            <a:ext cx="8534400" cy="4191000"/>
          </a:xfrm>
        </p:spPr>
        <p:txBody>
          <a:bodyPr/>
          <a:lstStyle/>
          <a:p>
            <a:r>
              <a:rPr lang="en-US" sz="2800" dirty="0" smtClean="0">
                <a:effectLst/>
              </a:rPr>
              <a:t>Control bleeding.</a:t>
            </a:r>
          </a:p>
          <a:p>
            <a:endParaRPr lang="en-US" sz="2800" dirty="0" smtClean="0">
              <a:effectLst/>
            </a:endParaRPr>
          </a:p>
          <a:p>
            <a:r>
              <a:rPr lang="en-US" sz="2800" dirty="0" smtClean="0">
                <a:effectLst/>
              </a:rPr>
              <a:t>Position casualty in position of comfort or on back.</a:t>
            </a:r>
          </a:p>
          <a:p>
            <a:endParaRPr lang="en-US" sz="2800" dirty="0" smtClean="0">
              <a:effectLst/>
            </a:endParaRPr>
          </a:p>
          <a:p>
            <a:r>
              <a:rPr lang="en-US" sz="2800" dirty="0" smtClean="0">
                <a:effectLst/>
              </a:rPr>
              <a:t>Elevate legs if able.</a:t>
            </a:r>
          </a:p>
          <a:p>
            <a:endParaRPr lang="en-US" sz="2800" dirty="0" smtClean="0">
              <a:effectLst/>
            </a:endParaRPr>
          </a:p>
          <a:p>
            <a:r>
              <a:rPr lang="en-US" sz="2800" dirty="0" smtClean="0">
                <a:effectLst/>
              </a:rPr>
              <a:t>Keep warm (Blizzard Blanket, Ready Heat blanket).</a:t>
            </a:r>
          </a:p>
        </p:txBody>
      </p:sp>
      <p:sp>
        <p:nvSpPr>
          <p:cNvPr id="4" name="Date Placeholder 3"/>
          <p:cNvSpPr>
            <a:spLocks noGrp="1"/>
          </p:cNvSpPr>
          <p:nvPr>
            <p:ph type="dt" sz="half" idx="10"/>
          </p:nvPr>
        </p:nvSpPr>
        <p:spPr/>
        <p:txBody>
          <a:bodyPr/>
          <a:lstStyle/>
          <a:p>
            <a:fld id="{0619610C-1C9F-4991-931B-C15536EAADAF}"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53</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sz="3200" dirty="0" smtClean="0">
                <a:effectLst/>
              </a:rPr>
              <a:t>Prevent Shock, Hypothermia (cont.)</a:t>
            </a:r>
            <a:endParaRPr lang="en-US" sz="3200" dirty="0">
              <a:effectLst/>
            </a:endParaRPr>
          </a:p>
        </p:txBody>
      </p:sp>
      <p:sp>
        <p:nvSpPr>
          <p:cNvPr id="3" name="Content Placeholder 2"/>
          <p:cNvSpPr>
            <a:spLocks noGrp="1"/>
          </p:cNvSpPr>
          <p:nvPr>
            <p:ph idx="1"/>
          </p:nvPr>
        </p:nvSpPr>
        <p:spPr>
          <a:xfrm>
            <a:off x="304800" y="1828800"/>
            <a:ext cx="8534400" cy="4800600"/>
          </a:xfrm>
        </p:spPr>
        <p:txBody>
          <a:bodyPr>
            <a:normAutofit lnSpcReduction="10000"/>
          </a:bodyPr>
          <a:lstStyle/>
          <a:p>
            <a:pPr>
              <a:spcAft>
                <a:spcPts val="600"/>
              </a:spcAft>
            </a:pPr>
            <a:r>
              <a:rPr lang="en-US" sz="2800" dirty="0" smtClean="0">
                <a:effectLst/>
              </a:rPr>
              <a:t>Position casualty on back or position of comfort (chest wound)</a:t>
            </a:r>
          </a:p>
          <a:p>
            <a:pPr>
              <a:spcAft>
                <a:spcPts val="600"/>
              </a:spcAft>
            </a:pPr>
            <a:endParaRPr lang="en-US" sz="2800" dirty="0" smtClean="0">
              <a:effectLst/>
            </a:endParaRPr>
          </a:p>
          <a:p>
            <a:pPr>
              <a:spcAft>
                <a:spcPts val="600"/>
              </a:spcAft>
            </a:pPr>
            <a:r>
              <a:rPr lang="en-US" sz="2800" dirty="0" smtClean="0">
                <a:effectLst/>
              </a:rPr>
              <a:t>Elevate legs slightly higher than level of heart</a:t>
            </a:r>
          </a:p>
          <a:p>
            <a:pPr>
              <a:spcAft>
                <a:spcPts val="600"/>
              </a:spcAft>
            </a:pPr>
            <a:endParaRPr lang="en-US" sz="2800" dirty="0" smtClean="0">
              <a:effectLst/>
            </a:endParaRPr>
          </a:p>
          <a:p>
            <a:r>
              <a:rPr lang="en-US" sz="2800" dirty="0" smtClean="0">
                <a:effectLst/>
              </a:rPr>
              <a:t>Do not elevate legs if:</a:t>
            </a:r>
          </a:p>
          <a:p>
            <a:pPr lvl="1"/>
            <a:r>
              <a:rPr lang="en-US" dirty="0" smtClean="0">
                <a:effectLst/>
              </a:rPr>
              <a:t>They are </a:t>
            </a:r>
            <a:r>
              <a:rPr lang="en-US" dirty="0" err="1" smtClean="0">
                <a:effectLst/>
              </a:rPr>
              <a:t>unsplinted</a:t>
            </a:r>
            <a:endParaRPr lang="en-US" dirty="0" smtClean="0">
              <a:effectLst/>
            </a:endParaRPr>
          </a:p>
          <a:p>
            <a:pPr lvl="1"/>
            <a:r>
              <a:rPr lang="en-US" dirty="0" smtClean="0">
                <a:effectLst/>
              </a:rPr>
              <a:t>Suspected spinal injury</a:t>
            </a:r>
          </a:p>
          <a:p>
            <a:pPr lvl="1"/>
            <a:r>
              <a:rPr lang="en-US" dirty="0" smtClean="0">
                <a:effectLst/>
              </a:rPr>
              <a:t>Open chest wound –casualty may feel better sitting up or on side</a:t>
            </a:r>
          </a:p>
        </p:txBody>
      </p:sp>
      <p:sp>
        <p:nvSpPr>
          <p:cNvPr id="4" name="Date Placeholder 3"/>
          <p:cNvSpPr>
            <a:spLocks noGrp="1"/>
          </p:cNvSpPr>
          <p:nvPr>
            <p:ph type="dt" sz="half" idx="10"/>
          </p:nvPr>
        </p:nvSpPr>
        <p:spPr/>
        <p:txBody>
          <a:bodyPr/>
          <a:lstStyle/>
          <a:p>
            <a:fld id="{9373C37B-35E4-47EB-8739-4E20F7B315D2}"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54</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315200" cy="838200"/>
          </a:xfrm>
        </p:spPr>
        <p:txBody>
          <a:bodyPr/>
          <a:lstStyle/>
          <a:p>
            <a:r>
              <a:rPr lang="en-US" sz="3200" dirty="0" smtClean="0">
                <a:effectLst/>
              </a:rPr>
              <a:t>Preventing/Treating Shock (cont.)</a:t>
            </a:r>
            <a:endParaRPr lang="en-US" sz="3200" dirty="0">
              <a:effectLst/>
            </a:endParaRPr>
          </a:p>
        </p:txBody>
      </p:sp>
      <p:sp>
        <p:nvSpPr>
          <p:cNvPr id="3" name="Content Placeholder 2"/>
          <p:cNvSpPr>
            <a:spLocks noGrp="1"/>
          </p:cNvSpPr>
          <p:nvPr>
            <p:ph idx="1"/>
          </p:nvPr>
        </p:nvSpPr>
        <p:spPr>
          <a:xfrm>
            <a:off x="152400" y="1828800"/>
            <a:ext cx="8534400" cy="4648200"/>
          </a:xfrm>
        </p:spPr>
        <p:txBody>
          <a:bodyPr>
            <a:normAutofit/>
          </a:bodyPr>
          <a:lstStyle/>
          <a:p>
            <a:r>
              <a:rPr lang="en-US" sz="2800" dirty="0" smtClean="0">
                <a:effectLst/>
              </a:rPr>
              <a:t>Do not elevate legs if: </a:t>
            </a:r>
          </a:p>
          <a:p>
            <a:pPr lvl="1"/>
            <a:r>
              <a:rPr lang="en-US" dirty="0" smtClean="0">
                <a:effectLst/>
              </a:rPr>
              <a:t>Abdominal wound (flex knees)</a:t>
            </a:r>
          </a:p>
          <a:p>
            <a:pPr lvl="1"/>
            <a:r>
              <a:rPr lang="en-US" dirty="0" smtClean="0">
                <a:effectLst/>
              </a:rPr>
              <a:t>Head injury</a:t>
            </a:r>
          </a:p>
          <a:p>
            <a:pPr lvl="1">
              <a:spcAft>
                <a:spcPts val="600"/>
              </a:spcAft>
            </a:pPr>
            <a:r>
              <a:rPr lang="en-US" dirty="0" smtClean="0">
                <a:effectLst/>
              </a:rPr>
              <a:t>Casualty is unconscious</a:t>
            </a:r>
          </a:p>
          <a:p>
            <a:pPr lvl="1">
              <a:spcAft>
                <a:spcPts val="600"/>
              </a:spcAft>
            </a:pPr>
            <a:endParaRPr lang="en-US" dirty="0" smtClean="0">
              <a:effectLst/>
            </a:endParaRPr>
          </a:p>
          <a:p>
            <a:pPr>
              <a:spcAft>
                <a:spcPts val="600"/>
              </a:spcAft>
            </a:pPr>
            <a:r>
              <a:rPr lang="en-US" sz="2800" dirty="0" smtClean="0">
                <a:effectLst/>
              </a:rPr>
              <a:t>Cover entire casualty with blanket to keep warm (Blizzard Blanket, Ready Heat Blanket).</a:t>
            </a:r>
          </a:p>
          <a:p>
            <a:pPr>
              <a:spcAft>
                <a:spcPts val="600"/>
              </a:spcAft>
            </a:pPr>
            <a:endParaRPr lang="en-US" sz="2800" dirty="0" smtClean="0">
              <a:effectLst/>
            </a:endParaRPr>
          </a:p>
          <a:p>
            <a:r>
              <a:rPr lang="en-US" sz="2800" dirty="0" smtClean="0">
                <a:effectLst/>
              </a:rPr>
              <a:t>Reassure Casualty.</a:t>
            </a:r>
          </a:p>
          <a:p>
            <a:endParaRPr lang="en-US" sz="2800" dirty="0">
              <a:effectLst/>
            </a:endParaRPr>
          </a:p>
        </p:txBody>
      </p:sp>
      <p:sp>
        <p:nvSpPr>
          <p:cNvPr id="4" name="Date Placeholder 3"/>
          <p:cNvSpPr>
            <a:spLocks noGrp="1"/>
          </p:cNvSpPr>
          <p:nvPr>
            <p:ph type="dt" sz="half" idx="10"/>
          </p:nvPr>
        </p:nvSpPr>
        <p:spPr/>
        <p:txBody>
          <a:bodyPr/>
          <a:lstStyle/>
          <a:p>
            <a:fld id="{6C1A10FF-A596-4C3C-80C8-DACB56F57235}"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55</a:t>
            </a:fld>
            <a:endParaRPr kumimoji="0" lang="en-US"/>
          </a:p>
        </p:txBody>
      </p:sp>
      <p:sp>
        <p:nvSpPr>
          <p:cNvPr id="6" name="Footer Placeholder 5"/>
          <p:cNvSpPr>
            <a:spLocks noGrp="1"/>
          </p:cNvSpPr>
          <p:nvPr>
            <p:ph type="ftr" sz="quarter" idx="11"/>
          </p:nvPr>
        </p:nvSpPr>
        <p:spPr/>
        <p:txBody>
          <a:bodyPr/>
          <a:lstStyle/>
          <a:p>
            <a:r>
              <a:rPr kumimoji="0" lang="en-US" dirty="0" smtClean="0"/>
              <a:t>M1302 VERSION 6.0</a:t>
            </a:r>
            <a:endParaRPr kumimoji="0"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sz="3200" dirty="0" smtClean="0">
                <a:effectLst/>
              </a:rPr>
              <a:t>Blizzard Blanket &amp; Ready-Heat</a:t>
            </a:r>
            <a:endParaRPr lang="en-US" sz="3200" dirty="0">
              <a:effectLst/>
            </a:endParaRPr>
          </a:p>
        </p:txBody>
      </p:sp>
      <p:pic>
        <p:nvPicPr>
          <p:cNvPr id="27650" name="Picture 2"/>
          <p:cNvPicPr>
            <a:picLocks noChangeAspect="1" noChangeArrowheads="1"/>
          </p:cNvPicPr>
          <p:nvPr/>
        </p:nvPicPr>
        <p:blipFill>
          <a:blip r:embed="rId3" cstate="print"/>
          <a:srcRect/>
          <a:stretch>
            <a:fillRect/>
          </a:stretch>
        </p:blipFill>
        <p:spPr bwMode="auto">
          <a:xfrm>
            <a:off x="340568" y="1828800"/>
            <a:ext cx="4907708" cy="3910206"/>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5473066" y="1981200"/>
            <a:ext cx="3280410" cy="3605406"/>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E2757869-88DE-4719-9EA5-A4CE7C3B657C}" type="datetime1">
              <a:rPr lang="en-US" smtClean="0"/>
              <a:pPr/>
              <a:t>4/27/2012</a:t>
            </a:fld>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56</a:t>
            </a:fld>
            <a:endParaRPr kumimoji="0" lang="en-US"/>
          </a:p>
        </p:txBody>
      </p:sp>
      <p:sp>
        <p:nvSpPr>
          <p:cNvPr id="7" name="Footer Placeholder 6"/>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381000"/>
            <a:ext cx="9144000" cy="612775"/>
          </a:xfrm>
        </p:spPr>
        <p:txBody>
          <a:bodyPr>
            <a:normAutofit/>
          </a:bodyPr>
          <a:lstStyle/>
          <a:p>
            <a:pPr algn="ctr"/>
            <a:r>
              <a:rPr lang="en-US" sz="3200" dirty="0" smtClean="0">
                <a:effectLst>
                  <a:outerShdw blurRad="38100" dist="38100" dir="2700000" algn="tl">
                    <a:srgbClr val="000000">
                      <a:alpha val="43137"/>
                    </a:srgbClr>
                  </a:outerShdw>
                </a:effectLst>
              </a:rPr>
              <a:t>Terminal Learning Objective</a:t>
            </a:r>
          </a:p>
        </p:txBody>
      </p:sp>
      <p:graphicFrame>
        <p:nvGraphicFramePr>
          <p:cNvPr id="5" name="Table 4"/>
          <p:cNvGraphicFramePr>
            <a:graphicFrameLocks noGrp="1"/>
          </p:cNvGraphicFramePr>
          <p:nvPr/>
        </p:nvGraphicFramePr>
        <p:xfrm>
          <a:off x="533400" y="1214844"/>
          <a:ext cx="8153400" cy="3740207"/>
        </p:xfrm>
        <a:graphic>
          <a:graphicData uri="http://schemas.openxmlformats.org/drawingml/2006/table">
            <a:tbl>
              <a:tblPr/>
              <a:tblGrid>
                <a:gridCol w="1905000"/>
                <a:gridCol w="6248400"/>
              </a:tblGrid>
              <a:tr h="849710">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Action:</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Control Bleeding and Treat Burns</a:t>
                      </a:r>
                    </a:p>
                    <a:p>
                      <a:pPr marL="0" marR="0">
                        <a:lnSpc>
                          <a:spcPct val="115000"/>
                        </a:lnSpc>
                        <a:spcBef>
                          <a:spcPts val="0"/>
                        </a:spcBef>
                        <a:spcAft>
                          <a:spcPts val="0"/>
                        </a:spcAft>
                      </a:pP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428">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Conditions: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Given a casualty who is bleeding, or has been burned  </a:t>
                      </a:r>
                    </a:p>
                    <a:p>
                      <a:endParaRPr kumimoji="0" lang="en-US" sz="2400" kern="1200" dirty="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217">
                <a:tc>
                  <a:txBody>
                    <a:bodyPr/>
                    <a:lstStyle/>
                    <a:p>
                      <a:pPr marL="0" marR="0">
                        <a:lnSpc>
                          <a:spcPct val="115000"/>
                        </a:lnSpc>
                        <a:spcBef>
                          <a:spcPts val="600"/>
                        </a:spcBef>
                        <a:spcAft>
                          <a:spcPts val="0"/>
                        </a:spcAft>
                      </a:pPr>
                      <a:r>
                        <a:rPr lang="en-US" sz="2400" b="1" dirty="0">
                          <a:latin typeface="Arial" pitchFamily="34" charset="0"/>
                          <a:ea typeface="Times New Roman"/>
                          <a:cs typeface="Arial" pitchFamily="34" charset="0"/>
                        </a:rPr>
                        <a:t>Standards: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400" kern="1200" dirty="0" smtClean="0">
                          <a:solidFill>
                            <a:schemeClr val="tx1"/>
                          </a:solidFill>
                          <a:latin typeface="Arial" pitchFamily="34" charset="0"/>
                          <a:ea typeface="+mn-ea"/>
                          <a:cs typeface="Arial" pitchFamily="34" charset="0"/>
                        </a:rPr>
                        <a:t>Control the bleeding, prevent or control shock, and treat the burns, without further harming the casualty</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0" y="5486400"/>
            <a:ext cx="9144000" cy="11430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satMod val="150000"/>
                  </a:schemeClr>
                </a:solidFill>
                <a:effectLst/>
                <a:uLnTx/>
                <a:uFillTx/>
                <a:latin typeface="+mj-lt"/>
                <a:ea typeface="+mj-ea"/>
                <a:cs typeface="+mj-cs"/>
              </a:rPr>
              <a:t>SUMMARY</a:t>
            </a:r>
            <a:endParaRPr kumimoji="0" lang="en-US" sz="54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ctrTitle"/>
          </p:nvPr>
        </p:nvSpPr>
        <p:spPr>
          <a:xfrm>
            <a:off x="1143000" y="3355848"/>
            <a:ext cx="7620000" cy="1673352"/>
          </a:xfrm>
        </p:spPr>
        <p:txBody>
          <a:bodyPr/>
          <a:lstStyle/>
          <a:p>
            <a:r>
              <a:rPr lang="en-US" dirty="0" smtClean="0"/>
              <a:t>Control Bleeding and Treat Burns</a:t>
            </a:r>
          </a:p>
        </p:txBody>
      </p:sp>
      <p:sp>
        <p:nvSpPr>
          <p:cNvPr id="19458" name="Rectangle 5"/>
          <p:cNvSpPr>
            <a:spLocks noGrp="1" noChangeArrowheads="1"/>
          </p:cNvSpPr>
          <p:nvPr>
            <p:ph type="subTitle" idx="1"/>
          </p:nvPr>
        </p:nvSpPr>
        <p:spPr>
          <a:xfrm>
            <a:off x="1143000" y="1828800"/>
            <a:ext cx="7620000" cy="1499616"/>
          </a:xfrm>
        </p:spPr>
        <p:txBody>
          <a:bodyPr/>
          <a:lstStyle/>
          <a:p>
            <a:r>
              <a:rPr lang="en-US" sz="3600" dirty="0" smtClean="0">
                <a:solidFill>
                  <a:schemeClr val="tx2"/>
                </a:solidFill>
              </a:rPr>
              <a:t>First Aid </a:t>
            </a:r>
            <a:r>
              <a:rPr lang="en-US" sz="3600" dirty="0" smtClean="0">
                <a:solidFill>
                  <a:schemeClr val="tx2"/>
                </a:solidFill>
                <a:latin typeface="Arial" pitchFamily="34" charset="0"/>
                <a:cs typeface="Arial" pitchFamily="34" charset="0"/>
              </a:rPr>
              <a:t>2</a:t>
            </a:r>
          </a:p>
        </p:txBody>
      </p:sp>
      <p:grpSp>
        <p:nvGrpSpPr>
          <p:cNvPr id="2" name="Group 12"/>
          <p:cNvGrpSpPr>
            <a:grpSpLocks/>
          </p:cNvGrpSpPr>
          <p:nvPr/>
        </p:nvGrpSpPr>
        <p:grpSpPr bwMode="auto">
          <a:xfrm>
            <a:off x="0" y="0"/>
            <a:ext cx="1143000" cy="6858000"/>
            <a:chOff x="0" y="0"/>
            <a:chExt cx="2093913" cy="9143999"/>
          </a:xfrm>
        </p:grpSpPr>
        <p:pic>
          <p:nvPicPr>
            <p:cNvPr id="10" name="Picture 2" descr="http://www.hyperstealth.com/UCP.jpg"/>
            <p:cNvPicPr>
              <a:picLocks noChangeAspect="1" noChangeArrowheads="1"/>
            </p:cNvPicPr>
            <p:nvPr/>
          </p:nvPicPr>
          <p:blipFill>
            <a:blip r:embed="rId3" cstate="print"/>
            <a:srcRect/>
            <a:stretch>
              <a:fillRect/>
            </a:stretch>
          </p:blipFill>
          <p:spPr bwMode="auto">
            <a:xfrm>
              <a:off x="0" y="0"/>
              <a:ext cx="2093913" cy="3162300"/>
            </a:xfrm>
            <a:prstGeom prst="rect">
              <a:avLst/>
            </a:prstGeom>
            <a:noFill/>
            <a:ln w="9525">
              <a:noFill/>
              <a:miter lim="800000"/>
              <a:headEnd/>
              <a:tailEnd/>
            </a:ln>
          </p:spPr>
        </p:pic>
        <p:pic>
          <p:nvPicPr>
            <p:cNvPr id="11" name="Picture 2" descr="http://www.hyperstealth.com/UCP.jpg"/>
            <p:cNvPicPr>
              <a:picLocks noChangeAspect="1" noChangeArrowheads="1"/>
            </p:cNvPicPr>
            <p:nvPr/>
          </p:nvPicPr>
          <p:blipFill>
            <a:blip r:embed="rId3" cstate="print"/>
            <a:srcRect/>
            <a:stretch>
              <a:fillRect/>
            </a:stretch>
          </p:blipFill>
          <p:spPr bwMode="auto">
            <a:xfrm flipV="1">
              <a:off x="0" y="3162432"/>
              <a:ext cx="2093913" cy="3354480"/>
            </a:xfrm>
            <a:prstGeom prst="rect">
              <a:avLst/>
            </a:prstGeom>
            <a:noFill/>
            <a:ln w="9525">
              <a:noFill/>
              <a:miter lim="800000"/>
              <a:headEnd/>
              <a:tailEnd/>
            </a:ln>
          </p:spPr>
        </p:pic>
        <p:pic>
          <p:nvPicPr>
            <p:cNvPr id="12" name="Picture 2" descr="http://www.hyperstealth.com/UCP.jpg"/>
            <p:cNvPicPr>
              <a:picLocks noChangeAspect="1" noChangeArrowheads="1"/>
            </p:cNvPicPr>
            <p:nvPr/>
          </p:nvPicPr>
          <p:blipFill>
            <a:blip r:embed="rId3" cstate="print"/>
            <a:srcRect/>
            <a:stretch>
              <a:fillRect/>
            </a:stretch>
          </p:blipFill>
          <p:spPr bwMode="auto">
            <a:xfrm>
              <a:off x="0" y="6506060"/>
              <a:ext cx="2093913" cy="2637939"/>
            </a:xfrm>
            <a:prstGeom prst="rect">
              <a:avLst/>
            </a:prstGeom>
            <a:noFill/>
            <a:ln w="9525">
              <a:noFill/>
              <a:miter lim="800000"/>
              <a:headEnd/>
              <a:tailEnd/>
            </a:ln>
          </p:spPr>
        </p:pic>
      </p:grpSp>
      <p:sp>
        <p:nvSpPr>
          <p:cNvPr id="13" name="Title 1"/>
          <p:cNvSpPr txBox="1">
            <a:spLocks/>
          </p:cNvSpPr>
          <p:nvPr/>
        </p:nvSpPr>
        <p:spPr>
          <a:xfrm>
            <a:off x="1143000" y="5486400"/>
            <a:ext cx="8001000" cy="11430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mj-lt"/>
                <a:ea typeface="+mj-ea"/>
                <a:cs typeface="+mj-cs"/>
              </a:rPr>
              <a:t>QUESTIONS</a:t>
            </a: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1"/>
          <p:cNvPicPr>
            <a:picLocks noChangeArrowheads="1"/>
          </p:cNvPicPr>
          <p:nvPr/>
        </p:nvPicPr>
        <p:blipFill>
          <a:blip r:embed="rId4" cstate="print"/>
          <a:srcRect l="-375" t="-848" r="-226" b="-1073"/>
          <a:stretch>
            <a:fillRect/>
          </a:stretch>
        </p:blipFill>
        <p:spPr bwMode="auto">
          <a:xfrm>
            <a:off x="0" y="4651374"/>
            <a:ext cx="1143000" cy="1006475"/>
          </a:xfrm>
          <a:prstGeom prst="rect">
            <a:avLst/>
          </a:prstGeom>
          <a:noFill/>
          <a:ln w="9525">
            <a:noFill/>
            <a:miter lim="800000"/>
            <a:headEnd/>
            <a:tailEnd/>
          </a:ln>
        </p:spPr>
      </p:pic>
      <p:sp>
        <p:nvSpPr>
          <p:cNvPr id="15" name="Rectangle 14"/>
          <p:cNvSpPr/>
          <p:nvPr/>
        </p:nvSpPr>
        <p:spPr>
          <a:xfrm>
            <a:off x="0" y="5650468"/>
            <a:ext cx="1143000" cy="923330"/>
          </a:xfrm>
          <a:prstGeom prst="rect">
            <a:avLst/>
          </a:prstGeom>
        </p:spPr>
        <p:txBody>
          <a:bodyPr wrap="square">
            <a:spAutoFit/>
          </a:bodyPr>
          <a:lstStyle/>
          <a:p>
            <a:pPr algn="ctr"/>
            <a:r>
              <a:rPr lang="en-US" dirty="0" smtClean="0">
                <a:solidFill>
                  <a:schemeClr val="bg1"/>
                </a:solidFill>
                <a:cs typeface="Arial" charset="0"/>
              </a:rPr>
              <a:t>M1302</a:t>
            </a:r>
          </a:p>
          <a:p>
            <a:pPr algn="ctr"/>
            <a:r>
              <a:rPr lang="en-US" dirty="0" smtClean="0">
                <a:solidFill>
                  <a:schemeClr val="bg1"/>
                </a:solidFill>
                <a:cs typeface="Arial" charset="0"/>
              </a:rPr>
              <a:t>Version 6.0</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143000" y="304800"/>
            <a:ext cx="8001000" cy="1143000"/>
          </a:xfrm>
        </p:spPr>
        <p:txBody>
          <a:bodyPr>
            <a:normAutofit/>
          </a:bodyPr>
          <a:lstStyle/>
          <a:p>
            <a:r>
              <a:rPr lang="en-US" sz="3200" dirty="0" smtClean="0">
                <a:effectLst/>
              </a:rPr>
              <a:t>Introduction (cont.)</a:t>
            </a:r>
          </a:p>
        </p:txBody>
      </p:sp>
      <p:sp>
        <p:nvSpPr>
          <p:cNvPr id="27650" name="Rectangle 3"/>
          <p:cNvSpPr>
            <a:spLocks noGrp="1" noChangeArrowheads="1"/>
          </p:cNvSpPr>
          <p:nvPr>
            <p:ph idx="1"/>
          </p:nvPr>
        </p:nvSpPr>
        <p:spPr>
          <a:xfrm>
            <a:off x="152400" y="1828800"/>
            <a:ext cx="8534400" cy="4114800"/>
          </a:xfrm>
        </p:spPr>
        <p:txBody>
          <a:bodyPr/>
          <a:lstStyle/>
          <a:p>
            <a:r>
              <a:rPr lang="en-US" sz="2800" dirty="0" smtClean="0">
                <a:effectLst/>
              </a:rPr>
              <a:t>The tactical situation may limit the time you have to treat your casualty. If the tactical situation requires; place the tourniquet high on the limb </a:t>
            </a:r>
            <a:r>
              <a:rPr lang="en-US" sz="2800" u="sng" dirty="0" smtClean="0">
                <a:effectLst/>
              </a:rPr>
              <a:t>over the uniform</a:t>
            </a:r>
            <a:r>
              <a:rPr lang="en-US" sz="2800" dirty="0" smtClean="0">
                <a:effectLst/>
              </a:rPr>
              <a:t> and quickly move yourself and the casualty to cover.</a:t>
            </a:r>
          </a:p>
          <a:p>
            <a:pPr>
              <a:buNone/>
            </a:pPr>
            <a:r>
              <a:rPr lang="en-US" sz="2800" dirty="0" smtClean="0">
                <a:effectLst/>
              </a:rPr>
              <a:t> </a:t>
            </a:r>
          </a:p>
          <a:p>
            <a:r>
              <a:rPr lang="en-US" sz="2800" dirty="0" smtClean="0">
                <a:effectLst/>
              </a:rPr>
              <a:t>With training this can be done quickly in a dangerous situation. </a:t>
            </a:r>
          </a:p>
          <a:p>
            <a:endParaRPr lang="en-US" sz="2800" dirty="0" smtClean="0">
              <a:effectLst/>
            </a:endParaRPr>
          </a:p>
        </p:txBody>
      </p:sp>
      <p:sp>
        <p:nvSpPr>
          <p:cNvPr id="4" name="Date Placeholder 3"/>
          <p:cNvSpPr>
            <a:spLocks noGrp="1"/>
          </p:cNvSpPr>
          <p:nvPr>
            <p:ph type="dt" sz="half" idx="10"/>
          </p:nvPr>
        </p:nvSpPr>
        <p:spPr/>
        <p:txBody>
          <a:bodyPr/>
          <a:lstStyle/>
          <a:p>
            <a:fld id="{475C6F8F-54E8-47BF-8F2C-3C88B5643A30}"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914400" y="304800"/>
            <a:ext cx="7315200" cy="1143000"/>
          </a:xfrm>
        </p:spPr>
        <p:txBody>
          <a:bodyPr>
            <a:normAutofit/>
          </a:bodyPr>
          <a:lstStyle/>
          <a:p>
            <a:r>
              <a:rPr lang="en-US" sz="3200" dirty="0" smtClean="0">
                <a:effectLst/>
              </a:rPr>
              <a:t>Expose the Wound</a:t>
            </a:r>
          </a:p>
        </p:txBody>
      </p:sp>
      <p:sp>
        <p:nvSpPr>
          <p:cNvPr id="29698" name="Rectangle 3"/>
          <p:cNvSpPr>
            <a:spLocks noGrp="1" noChangeArrowheads="1"/>
          </p:cNvSpPr>
          <p:nvPr>
            <p:ph idx="1"/>
          </p:nvPr>
        </p:nvSpPr>
        <p:spPr>
          <a:xfrm>
            <a:off x="152400" y="1828800"/>
            <a:ext cx="8534400" cy="4800600"/>
          </a:xfrm>
        </p:spPr>
        <p:txBody>
          <a:bodyPr/>
          <a:lstStyle/>
          <a:p>
            <a:pPr>
              <a:lnSpc>
                <a:spcPct val="90000"/>
              </a:lnSpc>
            </a:pPr>
            <a:r>
              <a:rPr lang="en-US" sz="2800" dirty="0" smtClean="0">
                <a:effectLst/>
              </a:rPr>
              <a:t>Once the tactical situation permits expose the wound first by pushing or cutting away loose clothing around the casualty's wound.  Scissors from the aid bag or a strap cutter can be used to cut or tear clothing. </a:t>
            </a:r>
          </a:p>
          <a:p>
            <a:pPr>
              <a:lnSpc>
                <a:spcPct val="90000"/>
              </a:lnSpc>
            </a:pPr>
            <a:endParaRPr lang="en-US" sz="2800" dirty="0" smtClean="0">
              <a:effectLst/>
            </a:endParaRPr>
          </a:p>
          <a:p>
            <a:pPr>
              <a:lnSpc>
                <a:spcPct val="90000"/>
              </a:lnSpc>
            </a:pPr>
            <a:r>
              <a:rPr lang="en-US" sz="2800" dirty="0" smtClean="0">
                <a:effectLst/>
              </a:rPr>
              <a:t> Exposing the wound will enable you to better view the extent of the injury. </a:t>
            </a:r>
          </a:p>
          <a:p>
            <a:pPr>
              <a:lnSpc>
                <a:spcPct val="90000"/>
              </a:lnSpc>
            </a:pPr>
            <a:endParaRPr lang="en-US" sz="2800" dirty="0" smtClean="0">
              <a:effectLst/>
            </a:endParaRPr>
          </a:p>
          <a:p>
            <a:pPr>
              <a:lnSpc>
                <a:spcPct val="90000"/>
              </a:lnSpc>
            </a:pPr>
            <a:r>
              <a:rPr lang="en-US" sz="2800" dirty="0" smtClean="0">
                <a:effectLst/>
              </a:rPr>
              <a:t>Determine what method of bleeding control is needed (tourniquet, pressure bandage, </a:t>
            </a:r>
            <a:r>
              <a:rPr lang="en-US" sz="2800" dirty="0" err="1" smtClean="0">
                <a:effectLst/>
              </a:rPr>
              <a:t>hemostatic</a:t>
            </a:r>
            <a:r>
              <a:rPr lang="en-US" sz="2800" dirty="0" smtClean="0">
                <a:effectLst/>
              </a:rPr>
              <a:t> agent, etc.)</a:t>
            </a:r>
          </a:p>
        </p:txBody>
      </p:sp>
      <p:sp>
        <p:nvSpPr>
          <p:cNvPr id="4" name="Date Placeholder 3"/>
          <p:cNvSpPr>
            <a:spLocks noGrp="1"/>
          </p:cNvSpPr>
          <p:nvPr>
            <p:ph type="dt" sz="half" idx="10"/>
          </p:nvPr>
        </p:nvSpPr>
        <p:spPr/>
        <p:txBody>
          <a:bodyPr/>
          <a:lstStyle/>
          <a:p>
            <a:fld id="{683D7AC4-81D5-462A-86CF-65B6B1A56CDC}"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914400" y="304800"/>
            <a:ext cx="7315200" cy="1143000"/>
          </a:xfrm>
        </p:spPr>
        <p:txBody>
          <a:bodyPr>
            <a:normAutofit/>
          </a:bodyPr>
          <a:lstStyle/>
          <a:p>
            <a:r>
              <a:rPr lang="en-US" sz="3200" dirty="0" smtClean="0">
                <a:effectLst/>
              </a:rPr>
              <a:t>Expose the Wound (cont.)</a:t>
            </a:r>
          </a:p>
        </p:txBody>
      </p:sp>
      <p:sp>
        <p:nvSpPr>
          <p:cNvPr id="31746" name="Rectangle 3"/>
          <p:cNvSpPr>
            <a:spLocks noGrp="1" noChangeArrowheads="1"/>
          </p:cNvSpPr>
          <p:nvPr>
            <p:ph idx="1"/>
          </p:nvPr>
        </p:nvSpPr>
        <p:spPr>
          <a:xfrm>
            <a:off x="228600" y="1828800"/>
            <a:ext cx="8534400" cy="4419600"/>
          </a:xfrm>
        </p:spPr>
        <p:txBody>
          <a:bodyPr>
            <a:normAutofit/>
          </a:bodyPr>
          <a:lstStyle/>
          <a:p>
            <a:pPr>
              <a:lnSpc>
                <a:spcPct val="90000"/>
              </a:lnSpc>
            </a:pPr>
            <a:r>
              <a:rPr lang="en-US" sz="2800" dirty="0" smtClean="0">
                <a:effectLst/>
              </a:rPr>
              <a:t>Examine the casualty to determine if there is more than one wound.  A missile may have entered at one point and exited at another point. </a:t>
            </a:r>
          </a:p>
          <a:p>
            <a:pPr>
              <a:lnSpc>
                <a:spcPct val="90000"/>
              </a:lnSpc>
            </a:pPr>
            <a:endParaRPr lang="en-US" sz="2800" dirty="0" smtClean="0">
              <a:effectLst/>
            </a:endParaRPr>
          </a:p>
          <a:p>
            <a:pPr>
              <a:lnSpc>
                <a:spcPct val="90000"/>
              </a:lnSpc>
            </a:pPr>
            <a:r>
              <a:rPr lang="en-US" sz="2800" dirty="0" smtClean="0">
                <a:effectLst/>
              </a:rPr>
              <a:t>The </a:t>
            </a:r>
            <a:r>
              <a:rPr lang="en-US" sz="2800" u="sng" dirty="0" smtClean="0">
                <a:effectLst/>
              </a:rPr>
              <a:t>exit</a:t>
            </a:r>
            <a:r>
              <a:rPr lang="en-US" sz="2800" i="1" u="sng" dirty="0" smtClean="0">
                <a:effectLst/>
              </a:rPr>
              <a:t> </a:t>
            </a:r>
            <a:r>
              <a:rPr lang="en-US" sz="2800" u="sng" dirty="0" smtClean="0">
                <a:effectLst/>
              </a:rPr>
              <a:t>wound</a:t>
            </a:r>
            <a:r>
              <a:rPr lang="en-US" sz="2800" dirty="0" smtClean="0">
                <a:effectLst/>
              </a:rPr>
              <a:t> is usually larger</a:t>
            </a:r>
            <a:r>
              <a:rPr lang="en-US" sz="2800" i="1" dirty="0" smtClean="0">
                <a:effectLst/>
              </a:rPr>
              <a:t> </a:t>
            </a:r>
            <a:r>
              <a:rPr lang="en-US" sz="2800" dirty="0" smtClean="0">
                <a:effectLst/>
              </a:rPr>
              <a:t>than the </a:t>
            </a:r>
            <a:r>
              <a:rPr lang="en-US" sz="2800" u="sng" dirty="0" smtClean="0">
                <a:effectLst/>
              </a:rPr>
              <a:t>entrance wound</a:t>
            </a:r>
            <a:r>
              <a:rPr lang="en-US" sz="2800" dirty="0" smtClean="0">
                <a:effectLst/>
              </a:rPr>
              <a:t>.  </a:t>
            </a:r>
          </a:p>
          <a:p>
            <a:pPr>
              <a:lnSpc>
                <a:spcPct val="90000"/>
              </a:lnSpc>
            </a:pPr>
            <a:endParaRPr lang="en-US" sz="2800" dirty="0" smtClean="0">
              <a:effectLst/>
            </a:endParaRPr>
          </a:p>
          <a:p>
            <a:pPr>
              <a:lnSpc>
                <a:spcPct val="90000"/>
              </a:lnSpc>
            </a:pPr>
            <a:r>
              <a:rPr lang="en-US" sz="2800" dirty="0" smtClean="0">
                <a:effectLst/>
              </a:rPr>
              <a:t>If there is an entrance wound and an exit wound, both wounds need to be bandaged. </a:t>
            </a:r>
          </a:p>
        </p:txBody>
      </p:sp>
      <p:sp>
        <p:nvSpPr>
          <p:cNvPr id="4" name="Date Placeholder 3"/>
          <p:cNvSpPr>
            <a:spLocks noGrp="1"/>
          </p:cNvSpPr>
          <p:nvPr>
            <p:ph type="dt" sz="half" idx="10"/>
          </p:nvPr>
        </p:nvSpPr>
        <p:spPr/>
        <p:txBody>
          <a:bodyPr/>
          <a:lstStyle/>
          <a:p>
            <a:fld id="{6775F853-3F60-4E29-A2F2-5D855B835DB1}" type="datetime1">
              <a:rPr lang="en-US" smtClean="0"/>
              <a:pPr/>
              <a:t>4/27/2012</a:t>
            </a:fld>
            <a:endParaRPr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a:t>
            </a:fld>
            <a:endParaRPr kumimoji="0" lang="en-US"/>
          </a:p>
        </p:txBody>
      </p:sp>
      <p:sp>
        <p:nvSpPr>
          <p:cNvPr id="6" name="Footer Placeholder 5"/>
          <p:cNvSpPr>
            <a:spLocks noGrp="1"/>
          </p:cNvSpPr>
          <p:nvPr>
            <p:ph type="ftr" sz="quarter" idx="11"/>
          </p:nvPr>
        </p:nvSpPr>
        <p:spPr/>
        <p:txBody>
          <a:bodyPr/>
          <a:lstStyle/>
          <a:p>
            <a:r>
              <a:rPr kumimoji="0" lang="en-US" smtClean="0"/>
              <a:t>M1302 VERSION 6.0</a:t>
            </a:r>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914400" y="304800"/>
            <a:ext cx="7315200" cy="1143000"/>
          </a:xfrm>
        </p:spPr>
        <p:txBody>
          <a:bodyPr>
            <a:normAutofit/>
          </a:bodyPr>
          <a:lstStyle/>
          <a:p>
            <a:r>
              <a:rPr lang="en-US" sz="3200" dirty="0" smtClean="0">
                <a:effectLst/>
              </a:rPr>
              <a:t>Expose the Wound (cont.)</a:t>
            </a:r>
          </a:p>
        </p:txBody>
      </p:sp>
      <p:sp>
        <p:nvSpPr>
          <p:cNvPr id="33794" name="Rectangle 3"/>
          <p:cNvSpPr>
            <a:spLocks noGrp="1" noChangeArrowheads="1"/>
          </p:cNvSpPr>
          <p:nvPr>
            <p:ph idx="1"/>
          </p:nvPr>
        </p:nvSpPr>
        <p:spPr>
          <a:xfrm>
            <a:off x="76200" y="1828800"/>
            <a:ext cx="8534400" cy="4572000"/>
          </a:xfrm>
        </p:spPr>
        <p:txBody>
          <a:bodyPr/>
          <a:lstStyle/>
          <a:p>
            <a:r>
              <a:rPr lang="en-US" sz="2800" dirty="0" smtClean="0">
                <a:effectLst/>
              </a:rPr>
              <a:t>Do not attempt to clean the wound.</a:t>
            </a:r>
          </a:p>
          <a:p>
            <a:endParaRPr lang="en-US" sz="2800" dirty="0" smtClean="0">
              <a:effectLst/>
            </a:endParaRPr>
          </a:p>
          <a:p>
            <a:r>
              <a:rPr lang="en-US" sz="2800" dirty="0" smtClean="0">
                <a:effectLst/>
              </a:rPr>
              <a:t>Do not attempt to probe the wound in order to remove an object from the wound.</a:t>
            </a:r>
          </a:p>
          <a:p>
            <a:endParaRPr lang="en-US" sz="2800" dirty="0" smtClean="0">
              <a:effectLst/>
            </a:endParaRPr>
          </a:p>
          <a:p>
            <a:r>
              <a:rPr lang="en-US" sz="2800" dirty="0" smtClean="0">
                <a:effectLst/>
              </a:rPr>
              <a:t>Do not attempt to </a:t>
            </a:r>
            <a:r>
              <a:rPr lang="en-US" sz="2800" dirty="0" smtClean="0"/>
              <a:t>remove</a:t>
            </a:r>
            <a:endParaRPr lang="en-US" sz="2800" dirty="0" smtClean="0">
              <a:effectLst/>
            </a:endParaRPr>
          </a:p>
          <a:p>
            <a:pPr marL="438150" indent="19050">
              <a:buNone/>
            </a:pPr>
            <a:r>
              <a:rPr lang="en-US" sz="2800" dirty="0" smtClean="0">
                <a:effectLst/>
              </a:rPr>
              <a:t>an object </a:t>
            </a:r>
            <a:r>
              <a:rPr lang="en-US" sz="2800" dirty="0" smtClean="0"/>
              <a:t>impaled in the </a:t>
            </a:r>
            <a:endParaRPr lang="en-US" sz="2800" dirty="0" smtClean="0">
              <a:effectLst/>
            </a:endParaRPr>
          </a:p>
          <a:p>
            <a:pPr marL="438150" indent="19050">
              <a:buNone/>
            </a:pPr>
            <a:r>
              <a:rPr lang="en-US" sz="2800" dirty="0" smtClean="0">
                <a:effectLst/>
              </a:rPr>
              <a:t>wound.</a:t>
            </a:r>
          </a:p>
        </p:txBody>
      </p:sp>
      <p:pic>
        <p:nvPicPr>
          <p:cNvPr id="33795" name="Picture 4" descr="120"/>
          <p:cNvPicPr>
            <a:picLocks noChangeAspect="1" noChangeArrowheads="1"/>
          </p:cNvPicPr>
          <p:nvPr/>
        </p:nvPicPr>
        <p:blipFill>
          <a:blip r:embed="rId3" cstate="print">
            <a:lum bright="18000"/>
          </a:blip>
          <a:srcRect/>
          <a:stretch>
            <a:fillRect/>
          </a:stretch>
        </p:blipFill>
        <p:spPr bwMode="auto">
          <a:xfrm>
            <a:off x="4953000" y="3755335"/>
            <a:ext cx="3276600" cy="249306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A99400F-CCA8-4A8C-B54A-E7CDED22891F}" type="datetime1">
              <a:rPr lang="en-US" smtClean="0"/>
              <a:pPr/>
              <a:t>4/27/2012</a:t>
            </a:fld>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9</a:t>
            </a:fld>
            <a:endParaRPr kumimoji="0" lang="en-US"/>
          </a:p>
        </p:txBody>
      </p:sp>
      <p:sp>
        <p:nvSpPr>
          <p:cNvPr id="7" name="Footer Placeholder 6"/>
          <p:cNvSpPr>
            <a:spLocks noGrp="1"/>
          </p:cNvSpPr>
          <p:nvPr>
            <p:ph type="ftr" sz="quarter" idx="11"/>
          </p:nvPr>
        </p:nvSpPr>
        <p:spPr/>
        <p:txBody>
          <a:bodyPr/>
          <a:lstStyle/>
          <a:p>
            <a:r>
              <a:rPr kumimoji="0" lang="en-US" smtClean="0"/>
              <a:t>M1302 VERSION 6.0</a:t>
            </a:r>
            <a:endParaRPr kumimoji="0"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11106</TotalTime>
  <Words>4722</Words>
  <Application>Microsoft Office PowerPoint</Application>
  <PresentationFormat>On-screen Show (4:3)</PresentationFormat>
  <Paragraphs>504</Paragraphs>
  <Slides>58</Slides>
  <Notes>51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Module</vt:lpstr>
      <vt:lpstr>Control Bleeding and Treat Burns</vt:lpstr>
      <vt:lpstr>Terminal Learning Objective</vt:lpstr>
      <vt:lpstr>Introduction</vt:lpstr>
      <vt:lpstr>Introduction (cont.)</vt:lpstr>
      <vt:lpstr>Introduction (cont.)</vt:lpstr>
      <vt:lpstr>Introduction (cont.)</vt:lpstr>
      <vt:lpstr>Expose the Wound</vt:lpstr>
      <vt:lpstr>Expose the Wound (cont.)</vt:lpstr>
      <vt:lpstr>Expose the Wound (cont.)</vt:lpstr>
      <vt:lpstr>Apply an Emergency Bandage</vt:lpstr>
      <vt:lpstr>Apply an Emergency Bandage (cont.)</vt:lpstr>
      <vt:lpstr>Apply an Emergency Bandage (cont.)</vt:lpstr>
      <vt:lpstr>Apply an Emergency Bandage (cont.)</vt:lpstr>
      <vt:lpstr>New Hemostatic Agents</vt:lpstr>
      <vt:lpstr>What is QuikClot® Combat Gauze™?</vt:lpstr>
      <vt:lpstr>Apply Combat Gauze</vt:lpstr>
      <vt:lpstr> Combat Gauze Directions</vt:lpstr>
      <vt:lpstr>Apply Combat Gauze (cont.)</vt:lpstr>
      <vt:lpstr>Apply Combat Gauze (cont.)</vt:lpstr>
      <vt:lpstr>Apply Combat Gauze (cont.)</vt:lpstr>
      <vt:lpstr>Apply Digital Pressure</vt:lpstr>
      <vt:lpstr>Apply Digital Pressure (cont.)</vt:lpstr>
      <vt:lpstr>Apply Digital Pressure (cont.)</vt:lpstr>
      <vt:lpstr>Brachial Pressure Point</vt:lpstr>
      <vt:lpstr>Groin Pressure Point</vt:lpstr>
      <vt:lpstr>Applying a Tourniquet to Control Bleeding</vt:lpstr>
      <vt:lpstr>Applying a Tourniquet To Control Bleeding (cont.)</vt:lpstr>
      <vt:lpstr>Combat Application Tourniquet</vt:lpstr>
      <vt:lpstr>Applying a Combat Application Tourniquet to an Arm </vt:lpstr>
      <vt:lpstr>Applying a Combat Application Tourniquet to an Arm (cont.)</vt:lpstr>
      <vt:lpstr>Applying a Combat Application Tourniquet to an Arm (cont.)</vt:lpstr>
      <vt:lpstr>Applying a Combat Application Tourniquet to an Arm (cont.)</vt:lpstr>
      <vt:lpstr>Applying a Combat Application Tourniquet to an Arm (cont.)</vt:lpstr>
      <vt:lpstr>Applying a Combat Application Tourniquet to an Arm (cont.)</vt:lpstr>
      <vt:lpstr>Applying a Combat Application Tourniquet to a Leg</vt:lpstr>
      <vt:lpstr>Applying a Combat Application Tourniquet to a Leg (cont.)</vt:lpstr>
      <vt:lpstr>Applying a Combat Application Tourniquet to a Leg (cont.)</vt:lpstr>
      <vt:lpstr>Applying a Combat Application Tourniquet to a Leg (cont.)</vt:lpstr>
      <vt:lpstr>Applying a Combat Application Tourniquet to a Leg (cont.)</vt:lpstr>
      <vt:lpstr>Applying a Combat Application Tourniquet to a Leg (cont.)</vt:lpstr>
      <vt:lpstr>Applying an Improvised Tourniquet </vt:lpstr>
      <vt:lpstr>Applying an Improvised Tourniquet (cont.)</vt:lpstr>
      <vt:lpstr>Applying an Improvised Tourniquet (cont.)</vt:lpstr>
      <vt:lpstr>Applying an Improvised Tourniquet (cont.)</vt:lpstr>
      <vt:lpstr>Applying an Improvised Tourniquet (cont.)</vt:lpstr>
      <vt:lpstr>Applying an Improvised Tourniquet (cont.)</vt:lpstr>
      <vt:lpstr>Applying an Improvised Tourniquet (cont.)</vt:lpstr>
      <vt:lpstr>Marking the Casualty </vt:lpstr>
      <vt:lpstr>Dressing an Amputation</vt:lpstr>
      <vt:lpstr>Dressing an Amputation (cont.)</vt:lpstr>
      <vt:lpstr>Prevent Shock, Hypothermia</vt:lpstr>
      <vt:lpstr>Prevent Shock, Hypothermia (cont.)</vt:lpstr>
      <vt:lpstr>Prevent Shock, Hypothermia (cont.)</vt:lpstr>
      <vt:lpstr>Prevent Shock, Hypothermia (cont.)</vt:lpstr>
      <vt:lpstr>Preventing/Treating Shock (cont.)</vt:lpstr>
      <vt:lpstr>Blizzard Blanket &amp; Ready-Heat</vt:lpstr>
      <vt:lpstr>Terminal Learning Objective</vt:lpstr>
      <vt:lpstr>Control Bleeding and Treat Burns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Combat Casualty Care</dc:title>
  <dc:creator>Fort Sam Houston</dc:creator>
  <cp:lastModifiedBy>gerald.andrew.si0001</cp:lastModifiedBy>
  <cp:revision>396</cp:revision>
  <dcterms:created xsi:type="dcterms:W3CDTF">2002-04-30T21:02:22Z</dcterms:created>
  <dcterms:modified xsi:type="dcterms:W3CDTF">2012-04-27T21:24:42Z</dcterms:modified>
</cp:coreProperties>
</file>