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25" r:id="rId2"/>
    <p:sldId id="326" r:id="rId3"/>
    <p:sldId id="327" r:id="rId4"/>
    <p:sldId id="328" r:id="rId5"/>
    <p:sldId id="332" r:id="rId6"/>
    <p:sldId id="330" r:id="rId7"/>
    <p:sldId id="331" r:id="rId8"/>
    <p:sldId id="334" r:id="rId9"/>
    <p:sldId id="336" r:id="rId10"/>
    <p:sldId id="338" r:id="rId11"/>
    <p:sldId id="342" r:id="rId12"/>
    <p:sldId id="339" r:id="rId13"/>
  </p:sldIdLst>
  <p:sldSz cx="10058400" cy="6858000"/>
  <p:notesSz cx="6858000" cy="9296400"/>
  <p:defaultTextStyle>
    <a:defPPr>
      <a:defRPr lang="en-US"/>
    </a:defPPr>
    <a:lvl1pPr algn="l" rtl="0" eaLnBrk="0" fontAlgn="base" hangingPunct="0">
      <a:lnSpc>
        <a:spcPct val="90000"/>
      </a:lnSpc>
      <a:spcBef>
        <a:spcPct val="20000"/>
      </a:spcBef>
      <a:spcAft>
        <a:spcPct val="0"/>
      </a:spcAft>
      <a:defRPr kern="1200">
        <a:solidFill>
          <a:schemeClr val="tx1"/>
        </a:solidFill>
        <a:latin typeface="Times New Roman" pitchFamily="18" charset="0"/>
        <a:ea typeface="+mn-ea"/>
        <a:cs typeface="+mn-cs"/>
      </a:defRPr>
    </a:lvl1pPr>
    <a:lvl2pPr marL="457200" algn="l" rtl="0" eaLnBrk="0" fontAlgn="base" hangingPunct="0">
      <a:lnSpc>
        <a:spcPct val="90000"/>
      </a:lnSpc>
      <a:spcBef>
        <a:spcPct val="20000"/>
      </a:spcBef>
      <a:spcAft>
        <a:spcPct val="0"/>
      </a:spcAft>
      <a:defRPr kern="1200">
        <a:solidFill>
          <a:schemeClr val="tx1"/>
        </a:solidFill>
        <a:latin typeface="Times New Roman" pitchFamily="18" charset="0"/>
        <a:ea typeface="+mn-ea"/>
        <a:cs typeface="+mn-cs"/>
      </a:defRPr>
    </a:lvl2pPr>
    <a:lvl3pPr marL="914400" algn="l" rtl="0" eaLnBrk="0" fontAlgn="base" hangingPunct="0">
      <a:lnSpc>
        <a:spcPct val="90000"/>
      </a:lnSpc>
      <a:spcBef>
        <a:spcPct val="20000"/>
      </a:spcBef>
      <a:spcAft>
        <a:spcPct val="0"/>
      </a:spcAft>
      <a:defRPr kern="1200">
        <a:solidFill>
          <a:schemeClr val="tx1"/>
        </a:solidFill>
        <a:latin typeface="Times New Roman" pitchFamily="18" charset="0"/>
        <a:ea typeface="+mn-ea"/>
        <a:cs typeface="+mn-cs"/>
      </a:defRPr>
    </a:lvl3pPr>
    <a:lvl4pPr marL="1371600" algn="l" rtl="0" eaLnBrk="0" fontAlgn="base" hangingPunct="0">
      <a:lnSpc>
        <a:spcPct val="90000"/>
      </a:lnSpc>
      <a:spcBef>
        <a:spcPct val="20000"/>
      </a:spcBef>
      <a:spcAft>
        <a:spcPct val="0"/>
      </a:spcAft>
      <a:defRPr kern="1200">
        <a:solidFill>
          <a:schemeClr val="tx1"/>
        </a:solidFill>
        <a:latin typeface="Times New Roman" pitchFamily="18" charset="0"/>
        <a:ea typeface="+mn-ea"/>
        <a:cs typeface="+mn-cs"/>
      </a:defRPr>
    </a:lvl4pPr>
    <a:lvl5pPr marL="1828800" algn="l" rtl="0" eaLnBrk="0" fontAlgn="base" hangingPunct="0">
      <a:lnSpc>
        <a:spcPct val="90000"/>
      </a:lnSpc>
      <a:spcBef>
        <a:spcPct val="2000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00"/>
    <a:srgbClr val="33433E"/>
    <a:srgbClr val="F4E232"/>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75" autoAdjust="0"/>
    <p:restoredTop sz="57925" autoAdjust="0"/>
  </p:normalViewPr>
  <p:slideViewPr>
    <p:cSldViewPr snapToGrid="0">
      <p:cViewPr varScale="1">
        <p:scale>
          <a:sx n="50" d="100"/>
          <a:sy n="50" d="100"/>
        </p:scale>
        <p:origin x="-2170" y="-72"/>
      </p:cViewPr>
      <p:guideLst>
        <p:guide orient="horz" pos="2160"/>
        <p:guide pos="316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32D7C9-B00E-4B70-BDF9-12BD769612AE}" type="doc">
      <dgm:prSet loTypeId="urn:microsoft.com/office/officeart/2005/8/layout/chevron1" loCatId="process" qsTypeId="urn:microsoft.com/office/officeart/2005/8/quickstyle/simple3" qsCatId="simple" csTypeId="urn:microsoft.com/office/officeart/2005/8/colors/accent0_3" csCatId="mainScheme" phldr="1"/>
      <dgm:spPr/>
    </dgm:pt>
    <dgm:pt modelId="{F336F66D-E202-4E90-863C-7444A3377B4C}">
      <dgm:prSet phldrT="[Text]" custT="1"/>
      <dgm:spPr/>
      <dgm:t>
        <a:bodyPr/>
        <a:lstStyle/>
        <a:p>
          <a:r>
            <a:rPr lang="en-US" sz="1600" dirty="0" smtClean="0"/>
            <a:t>18 months</a:t>
          </a:r>
          <a:endParaRPr lang="en-US" sz="1600" dirty="0"/>
        </a:p>
      </dgm:t>
    </dgm:pt>
    <dgm:pt modelId="{0348C0CF-2FD1-4753-B9DB-1B9AA49EF05B}" type="parTrans" cxnId="{08266588-6582-4318-9888-061268201AB6}">
      <dgm:prSet/>
      <dgm:spPr/>
      <dgm:t>
        <a:bodyPr/>
        <a:lstStyle/>
        <a:p>
          <a:endParaRPr lang="en-US"/>
        </a:p>
      </dgm:t>
    </dgm:pt>
    <dgm:pt modelId="{FC8399E7-87C1-4D8E-8CE5-6C1764820570}" type="sibTrans" cxnId="{08266588-6582-4318-9888-061268201AB6}">
      <dgm:prSet/>
      <dgm:spPr/>
      <dgm:t>
        <a:bodyPr/>
        <a:lstStyle/>
        <a:p>
          <a:endParaRPr lang="en-US"/>
        </a:p>
      </dgm:t>
    </dgm:pt>
    <dgm:pt modelId="{620BB263-BBF2-4BF6-8AF0-AC2BEAD20783}">
      <dgm:prSet phldrT="[Text]" custT="1"/>
      <dgm:spPr/>
      <dgm:t>
        <a:bodyPr/>
        <a:lstStyle/>
        <a:p>
          <a:r>
            <a:rPr lang="en-US" sz="1600" dirty="0" smtClean="0"/>
            <a:t>~50 months**</a:t>
          </a:r>
          <a:endParaRPr lang="en-US" sz="1600" dirty="0"/>
        </a:p>
      </dgm:t>
    </dgm:pt>
    <dgm:pt modelId="{F77705D0-AF08-44C6-8786-4DBCC32D27D2}" type="parTrans" cxnId="{A7AC9E5A-0DC6-47E3-AAF1-9C9D1457D97A}">
      <dgm:prSet/>
      <dgm:spPr/>
      <dgm:t>
        <a:bodyPr/>
        <a:lstStyle/>
        <a:p>
          <a:endParaRPr lang="en-US"/>
        </a:p>
      </dgm:t>
    </dgm:pt>
    <dgm:pt modelId="{652026C3-EC69-43EF-AA21-BA0B04002F5A}" type="sibTrans" cxnId="{A7AC9E5A-0DC6-47E3-AAF1-9C9D1457D97A}">
      <dgm:prSet/>
      <dgm:spPr/>
      <dgm:t>
        <a:bodyPr/>
        <a:lstStyle/>
        <a:p>
          <a:endParaRPr lang="en-US"/>
        </a:p>
      </dgm:t>
    </dgm:pt>
    <dgm:pt modelId="{C1EBC968-5E7D-4305-B40F-54C7211FECFE}">
      <dgm:prSet phldrT="[Text]" custT="1"/>
      <dgm:spPr/>
      <dgm:t>
        <a:bodyPr/>
        <a:lstStyle/>
        <a:p>
          <a:r>
            <a:rPr lang="en-US" sz="1600" dirty="0" smtClean="0"/>
            <a:t>~60 months**</a:t>
          </a:r>
          <a:endParaRPr lang="en-US" sz="1600" dirty="0"/>
        </a:p>
      </dgm:t>
    </dgm:pt>
    <dgm:pt modelId="{EF8582A0-A5B8-4752-905F-34B095027C51}" type="parTrans" cxnId="{62938338-E6BA-4E86-B567-4B254095DC69}">
      <dgm:prSet/>
      <dgm:spPr/>
      <dgm:t>
        <a:bodyPr/>
        <a:lstStyle/>
        <a:p>
          <a:endParaRPr lang="en-US"/>
        </a:p>
      </dgm:t>
    </dgm:pt>
    <dgm:pt modelId="{53BA12A6-D8A9-42E3-8C2C-A12E710FCAEF}" type="sibTrans" cxnId="{62938338-E6BA-4E86-B567-4B254095DC69}">
      <dgm:prSet/>
      <dgm:spPr/>
      <dgm:t>
        <a:bodyPr/>
        <a:lstStyle/>
        <a:p>
          <a:endParaRPr lang="en-US"/>
        </a:p>
      </dgm:t>
    </dgm:pt>
    <dgm:pt modelId="{189AEE56-8B3F-4BE0-999A-5B3FAA401AFD}">
      <dgm:prSet custT="1"/>
      <dgm:spPr/>
      <dgm:t>
        <a:bodyPr/>
        <a:lstStyle/>
        <a:p>
          <a:r>
            <a:rPr lang="en-US" sz="1600" dirty="0" smtClean="0"/>
            <a:t>~50 months**</a:t>
          </a:r>
          <a:endParaRPr lang="en-US" sz="1600" dirty="0"/>
        </a:p>
      </dgm:t>
    </dgm:pt>
    <dgm:pt modelId="{9DD42C0F-D8C2-4C21-AF9C-583C24E847D1}" type="parTrans" cxnId="{DA16455A-A2DD-4F43-8810-2C0C9F964004}">
      <dgm:prSet/>
      <dgm:spPr/>
      <dgm:t>
        <a:bodyPr/>
        <a:lstStyle/>
        <a:p>
          <a:endParaRPr lang="en-US"/>
        </a:p>
      </dgm:t>
    </dgm:pt>
    <dgm:pt modelId="{EB4935E6-C233-44E2-BE05-B12BE0A0C6E7}" type="sibTrans" cxnId="{DA16455A-A2DD-4F43-8810-2C0C9F964004}">
      <dgm:prSet/>
      <dgm:spPr/>
      <dgm:t>
        <a:bodyPr/>
        <a:lstStyle/>
        <a:p>
          <a:endParaRPr lang="en-US"/>
        </a:p>
      </dgm:t>
    </dgm:pt>
    <dgm:pt modelId="{69AFB863-2623-46CE-B365-42051854FEC1}">
      <dgm:prSet custT="1"/>
      <dgm:spPr/>
      <dgm:t>
        <a:bodyPr/>
        <a:lstStyle/>
        <a:p>
          <a:r>
            <a:rPr lang="en-US" sz="1600" dirty="0" smtClean="0"/>
            <a:t>24 months</a:t>
          </a:r>
          <a:endParaRPr lang="en-US" sz="1600" dirty="0"/>
        </a:p>
      </dgm:t>
    </dgm:pt>
    <dgm:pt modelId="{AB3D6073-6D6B-45C2-AF56-A23129BB3B47}" type="parTrans" cxnId="{014D56E8-A35E-4123-A69C-897A47FA1D0C}">
      <dgm:prSet/>
      <dgm:spPr/>
      <dgm:t>
        <a:bodyPr/>
        <a:lstStyle/>
        <a:p>
          <a:endParaRPr lang="en-US"/>
        </a:p>
      </dgm:t>
    </dgm:pt>
    <dgm:pt modelId="{586C12ED-D207-4485-8F2B-EB0749C497C2}" type="sibTrans" cxnId="{014D56E8-A35E-4123-A69C-897A47FA1D0C}">
      <dgm:prSet/>
      <dgm:spPr/>
      <dgm:t>
        <a:bodyPr/>
        <a:lstStyle/>
        <a:p>
          <a:endParaRPr lang="en-US"/>
        </a:p>
      </dgm:t>
    </dgm:pt>
    <dgm:pt modelId="{092FB521-31BE-4A61-8C60-9118249AC08A}">
      <dgm:prSet custT="1"/>
      <dgm:spPr/>
      <dgm:t>
        <a:bodyPr/>
        <a:lstStyle/>
        <a:p>
          <a:r>
            <a:rPr lang="en-US" sz="1600" dirty="0" smtClean="0"/>
            <a:t>6 months</a:t>
          </a:r>
          <a:endParaRPr lang="en-US" sz="1600" dirty="0"/>
        </a:p>
      </dgm:t>
    </dgm:pt>
    <dgm:pt modelId="{C591487F-FC9D-45AC-B7CA-77763DD9681B}" type="parTrans" cxnId="{2284945A-008C-4843-82EF-77CDB43865DC}">
      <dgm:prSet/>
      <dgm:spPr/>
      <dgm:t>
        <a:bodyPr/>
        <a:lstStyle/>
        <a:p>
          <a:endParaRPr lang="en-US"/>
        </a:p>
      </dgm:t>
    </dgm:pt>
    <dgm:pt modelId="{A5730682-26AC-4A86-B334-3387F6735055}" type="sibTrans" cxnId="{2284945A-008C-4843-82EF-77CDB43865DC}">
      <dgm:prSet/>
      <dgm:spPr/>
      <dgm:t>
        <a:bodyPr/>
        <a:lstStyle/>
        <a:p>
          <a:endParaRPr lang="en-US"/>
        </a:p>
      </dgm:t>
    </dgm:pt>
    <dgm:pt modelId="{F7F721C3-0678-4BFC-B6E3-5672A96CB171}" type="pres">
      <dgm:prSet presAssocID="{3E32D7C9-B00E-4B70-BDF9-12BD769612AE}" presName="Name0" presStyleCnt="0">
        <dgm:presLayoutVars>
          <dgm:dir/>
          <dgm:animLvl val="lvl"/>
          <dgm:resizeHandles val="exact"/>
        </dgm:presLayoutVars>
      </dgm:prSet>
      <dgm:spPr/>
    </dgm:pt>
    <dgm:pt modelId="{9EB2BCD9-CD0B-43CA-8CDE-A66EE402F5F5}" type="pres">
      <dgm:prSet presAssocID="{F336F66D-E202-4E90-863C-7444A3377B4C}" presName="parTxOnly" presStyleLbl="node1" presStyleIdx="0" presStyleCnt="6">
        <dgm:presLayoutVars>
          <dgm:chMax val="0"/>
          <dgm:chPref val="0"/>
          <dgm:bulletEnabled val="1"/>
        </dgm:presLayoutVars>
      </dgm:prSet>
      <dgm:spPr/>
      <dgm:t>
        <a:bodyPr/>
        <a:lstStyle/>
        <a:p>
          <a:endParaRPr lang="en-US"/>
        </a:p>
      </dgm:t>
    </dgm:pt>
    <dgm:pt modelId="{DC222493-3616-417A-BBEA-81C7D5E01D9E}" type="pres">
      <dgm:prSet presAssocID="{FC8399E7-87C1-4D8E-8CE5-6C1764820570}" presName="parTxOnlySpace" presStyleCnt="0"/>
      <dgm:spPr/>
    </dgm:pt>
    <dgm:pt modelId="{A948F7E4-B3E1-4EFC-824B-D9905A4EABE7}" type="pres">
      <dgm:prSet presAssocID="{092FB521-31BE-4A61-8C60-9118249AC08A}" presName="parTxOnly" presStyleLbl="node1" presStyleIdx="1" presStyleCnt="6" custLinFactNeighborY="2080">
        <dgm:presLayoutVars>
          <dgm:chMax val="0"/>
          <dgm:chPref val="0"/>
          <dgm:bulletEnabled val="1"/>
        </dgm:presLayoutVars>
      </dgm:prSet>
      <dgm:spPr/>
      <dgm:t>
        <a:bodyPr/>
        <a:lstStyle/>
        <a:p>
          <a:endParaRPr lang="en-US"/>
        </a:p>
      </dgm:t>
    </dgm:pt>
    <dgm:pt modelId="{C5719816-0611-477F-85FC-276DD05F3729}" type="pres">
      <dgm:prSet presAssocID="{A5730682-26AC-4A86-B334-3387F6735055}" presName="parTxOnlySpace" presStyleCnt="0"/>
      <dgm:spPr/>
    </dgm:pt>
    <dgm:pt modelId="{8D27CF56-E99F-4F18-B987-18AE3E0A2A4A}" type="pres">
      <dgm:prSet presAssocID="{69AFB863-2623-46CE-B365-42051854FEC1}" presName="parTxOnly" presStyleLbl="node1" presStyleIdx="2" presStyleCnt="6">
        <dgm:presLayoutVars>
          <dgm:chMax val="0"/>
          <dgm:chPref val="0"/>
          <dgm:bulletEnabled val="1"/>
        </dgm:presLayoutVars>
      </dgm:prSet>
      <dgm:spPr/>
      <dgm:t>
        <a:bodyPr/>
        <a:lstStyle/>
        <a:p>
          <a:endParaRPr lang="en-US"/>
        </a:p>
      </dgm:t>
    </dgm:pt>
    <dgm:pt modelId="{32E7B04A-51F8-4783-A593-0FA7B3F45DCA}" type="pres">
      <dgm:prSet presAssocID="{586C12ED-D207-4485-8F2B-EB0749C497C2}" presName="parTxOnlySpace" presStyleCnt="0"/>
      <dgm:spPr/>
    </dgm:pt>
    <dgm:pt modelId="{22899A85-62F5-40D4-81CE-9BF9ADF0A463}" type="pres">
      <dgm:prSet presAssocID="{189AEE56-8B3F-4BE0-999A-5B3FAA401AFD}" presName="parTxOnly" presStyleLbl="node1" presStyleIdx="3" presStyleCnt="6">
        <dgm:presLayoutVars>
          <dgm:chMax val="0"/>
          <dgm:chPref val="0"/>
          <dgm:bulletEnabled val="1"/>
        </dgm:presLayoutVars>
      </dgm:prSet>
      <dgm:spPr/>
      <dgm:t>
        <a:bodyPr/>
        <a:lstStyle/>
        <a:p>
          <a:endParaRPr lang="en-US"/>
        </a:p>
      </dgm:t>
    </dgm:pt>
    <dgm:pt modelId="{D735ADA9-7CB1-4952-BE38-BB9C743171B3}" type="pres">
      <dgm:prSet presAssocID="{EB4935E6-C233-44E2-BE05-B12BE0A0C6E7}" presName="parTxOnlySpace" presStyleCnt="0"/>
      <dgm:spPr/>
    </dgm:pt>
    <dgm:pt modelId="{04AF7C3E-B745-43BD-B2A7-DE377003F901}" type="pres">
      <dgm:prSet presAssocID="{620BB263-BBF2-4BF6-8AF0-AC2BEAD20783}" presName="parTxOnly" presStyleLbl="node1" presStyleIdx="4" presStyleCnt="6">
        <dgm:presLayoutVars>
          <dgm:chMax val="0"/>
          <dgm:chPref val="0"/>
          <dgm:bulletEnabled val="1"/>
        </dgm:presLayoutVars>
      </dgm:prSet>
      <dgm:spPr/>
      <dgm:t>
        <a:bodyPr/>
        <a:lstStyle/>
        <a:p>
          <a:endParaRPr lang="en-US"/>
        </a:p>
      </dgm:t>
    </dgm:pt>
    <dgm:pt modelId="{CB48891A-E1FC-4F3D-BEC3-505A92F3EEF3}" type="pres">
      <dgm:prSet presAssocID="{652026C3-EC69-43EF-AA21-BA0B04002F5A}" presName="parTxOnlySpace" presStyleCnt="0"/>
      <dgm:spPr/>
    </dgm:pt>
    <dgm:pt modelId="{B4B5B9D2-1BBA-4E11-8F83-A1B64E8667BA}" type="pres">
      <dgm:prSet presAssocID="{C1EBC968-5E7D-4305-B40F-54C7211FECFE}" presName="parTxOnly" presStyleLbl="node1" presStyleIdx="5" presStyleCnt="6">
        <dgm:presLayoutVars>
          <dgm:chMax val="0"/>
          <dgm:chPref val="0"/>
          <dgm:bulletEnabled val="1"/>
        </dgm:presLayoutVars>
      </dgm:prSet>
      <dgm:spPr/>
      <dgm:t>
        <a:bodyPr/>
        <a:lstStyle/>
        <a:p>
          <a:endParaRPr lang="en-US"/>
        </a:p>
      </dgm:t>
    </dgm:pt>
  </dgm:ptLst>
  <dgm:cxnLst>
    <dgm:cxn modelId="{358E0787-2E40-49E3-8A15-4B2D569C5ADA}" type="presOf" srcId="{F336F66D-E202-4E90-863C-7444A3377B4C}" destId="{9EB2BCD9-CD0B-43CA-8CDE-A66EE402F5F5}" srcOrd="0" destOrd="0" presId="urn:microsoft.com/office/officeart/2005/8/layout/chevron1"/>
    <dgm:cxn modelId="{B93A0130-2297-40CF-B755-EF166D0EF48B}" type="presOf" srcId="{69AFB863-2623-46CE-B365-42051854FEC1}" destId="{8D27CF56-E99F-4F18-B987-18AE3E0A2A4A}" srcOrd="0" destOrd="0" presId="urn:microsoft.com/office/officeart/2005/8/layout/chevron1"/>
    <dgm:cxn modelId="{704C5FC6-E0A3-4227-BB47-92F37098E9EE}" type="presOf" srcId="{092FB521-31BE-4A61-8C60-9118249AC08A}" destId="{A948F7E4-B3E1-4EFC-824B-D9905A4EABE7}" srcOrd="0" destOrd="0" presId="urn:microsoft.com/office/officeart/2005/8/layout/chevron1"/>
    <dgm:cxn modelId="{62938338-E6BA-4E86-B567-4B254095DC69}" srcId="{3E32D7C9-B00E-4B70-BDF9-12BD769612AE}" destId="{C1EBC968-5E7D-4305-B40F-54C7211FECFE}" srcOrd="5" destOrd="0" parTransId="{EF8582A0-A5B8-4752-905F-34B095027C51}" sibTransId="{53BA12A6-D8A9-42E3-8C2C-A12E710FCAEF}"/>
    <dgm:cxn modelId="{3CAE54F6-F121-4911-8FE3-1D418D758104}" type="presOf" srcId="{3E32D7C9-B00E-4B70-BDF9-12BD769612AE}" destId="{F7F721C3-0678-4BFC-B6E3-5672A96CB171}" srcOrd="0" destOrd="0" presId="urn:microsoft.com/office/officeart/2005/8/layout/chevron1"/>
    <dgm:cxn modelId="{A7AC9E5A-0DC6-47E3-AAF1-9C9D1457D97A}" srcId="{3E32D7C9-B00E-4B70-BDF9-12BD769612AE}" destId="{620BB263-BBF2-4BF6-8AF0-AC2BEAD20783}" srcOrd="4" destOrd="0" parTransId="{F77705D0-AF08-44C6-8786-4DBCC32D27D2}" sibTransId="{652026C3-EC69-43EF-AA21-BA0B04002F5A}"/>
    <dgm:cxn modelId="{9C69A131-8F97-4C37-A0C8-62D814092D38}" type="presOf" srcId="{189AEE56-8B3F-4BE0-999A-5B3FAA401AFD}" destId="{22899A85-62F5-40D4-81CE-9BF9ADF0A463}" srcOrd="0" destOrd="0" presId="urn:microsoft.com/office/officeart/2005/8/layout/chevron1"/>
    <dgm:cxn modelId="{2284945A-008C-4843-82EF-77CDB43865DC}" srcId="{3E32D7C9-B00E-4B70-BDF9-12BD769612AE}" destId="{092FB521-31BE-4A61-8C60-9118249AC08A}" srcOrd="1" destOrd="0" parTransId="{C591487F-FC9D-45AC-B7CA-77763DD9681B}" sibTransId="{A5730682-26AC-4A86-B334-3387F6735055}"/>
    <dgm:cxn modelId="{7BF60259-01EC-4A4B-93D9-071765088FE9}" type="presOf" srcId="{620BB263-BBF2-4BF6-8AF0-AC2BEAD20783}" destId="{04AF7C3E-B745-43BD-B2A7-DE377003F901}" srcOrd="0" destOrd="0" presId="urn:microsoft.com/office/officeart/2005/8/layout/chevron1"/>
    <dgm:cxn modelId="{08266588-6582-4318-9888-061268201AB6}" srcId="{3E32D7C9-B00E-4B70-BDF9-12BD769612AE}" destId="{F336F66D-E202-4E90-863C-7444A3377B4C}" srcOrd="0" destOrd="0" parTransId="{0348C0CF-2FD1-4753-B9DB-1B9AA49EF05B}" sibTransId="{FC8399E7-87C1-4D8E-8CE5-6C1764820570}"/>
    <dgm:cxn modelId="{DA16455A-A2DD-4F43-8810-2C0C9F964004}" srcId="{3E32D7C9-B00E-4B70-BDF9-12BD769612AE}" destId="{189AEE56-8B3F-4BE0-999A-5B3FAA401AFD}" srcOrd="3" destOrd="0" parTransId="{9DD42C0F-D8C2-4C21-AF9C-583C24E847D1}" sibTransId="{EB4935E6-C233-44E2-BE05-B12BE0A0C6E7}"/>
    <dgm:cxn modelId="{6898EF81-C4A2-4C72-87F3-E64BD5A73F81}" type="presOf" srcId="{C1EBC968-5E7D-4305-B40F-54C7211FECFE}" destId="{B4B5B9D2-1BBA-4E11-8F83-A1B64E8667BA}" srcOrd="0" destOrd="0" presId="urn:microsoft.com/office/officeart/2005/8/layout/chevron1"/>
    <dgm:cxn modelId="{014D56E8-A35E-4123-A69C-897A47FA1D0C}" srcId="{3E32D7C9-B00E-4B70-BDF9-12BD769612AE}" destId="{69AFB863-2623-46CE-B365-42051854FEC1}" srcOrd="2" destOrd="0" parTransId="{AB3D6073-6D6B-45C2-AF56-A23129BB3B47}" sibTransId="{586C12ED-D207-4485-8F2B-EB0749C497C2}"/>
    <dgm:cxn modelId="{524A96BF-6C21-4432-908C-6EE3305BCD9A}" type="presParOf" srcId="{F7F721C3-0678-4BFC-B6E3-5672A96CB171}" destId="{9EB2BCD9-CD0B-43CA-8CDE-A66EE402F5F5}" srcOrd="0" destOrd="0" presId="urn:microsoft.com/office/officeart/2005/8/layout/chevron1"/>
    <dgm:cxn modelId="{3D9E9622-D1B8-4526-8FF4-F5BC34807392}" type="presParOf" srcId="{F7F721C3-0678-4BFC-B6E3-5672A96CB171}" destId="{DC222493-3616-417A-BBEA-81C7D5E01D9E}" srcOrd="1" destOrd="0" presId="urn:microsoft.com/office/officeart/2005/8/layout/chevron1"/>
    <dgm:cxn modelId="{EFC5BED4-9D36-474F-B913-679AA507602E}" type="presParOf" srcId="{F7F721C3-0678-4BFC-B6E3-5672A96CB171}" destId="{A948F7E4-B3E1-4EFC-824B-D9905A4EABE7}" srcOrd="2" destOrd="0" presId="urn:microsoft.com/office/officeart/2005/8/layout/chevron1"/>
    <dgm:cxn modelId="{5EB911CD-6E1C-41FE-B366-D72B31CC3ED3}" type="presParOf" srcId="{F7F721C3-0678-4BFC-B6E3-5672A96CB171}" destId="{C5719816-0611-477F-85FC-276DD05F3729}" srcOrd="3" destOrd="0" presId="urn:microsoft.com/office/officeart/2005/8/layout/chevron1"/>
    <dgm:cxn modelId="{60665BD3-D3B7-47A8-8BB3-3AF09A79898E}" type="presParOf" srcId="{F7F721C3-0678-4BFC-B6E3-5672A96CB171}" destId="{8D27CF56-E99F-4F18-B987-18AE3E0A2A4A}" srcOrd="4" destOrd="0" presId="urn:microsoft.com/office/officeart/2005/8/layout/chevron1"/>
    <dgm:cxn modelId="{940732C7-C271-49EA-B008-412510BEB58B}" type="presParOf" srcId="{F7F721C3-0678-4BFC-B6E3-5672A96CB171}" destId="{32E7B04A-51F8-4783-A593-0FA7B3F45DCA}" srcOrd="5" destOrd="0" presId="urn:microsoft.com/office/officeart/2005/8/layout/chevron1"/>
    <dgm:cxn modelId="{61F77FDC-EB86-40C6-BAF7-A8AAC57DF21F}" type="presParOf" srcId="{F7F721C3-0678-4BFC-B6E3-5672A96CB171}" destId="{22899A85-62F5-40D4-81CE-9BF9ADF0A463}" srcOrd="6" destOrd="0" presId="urn:microsoft.com/office/officeart/2005/8/layout/chevron1"/>
    <dgm:cxn modelId="{8530F498-D918-449B-9B06-A0B57C67E7B5}" type="presParOf" srcId="{F7F721C3-0678-4BFC-B6E3-5672A96CB171}" destId="{D735ADA9-7CB1-4952-BE38-BB9C743171B3}" srcOrd="7" destOrd="0" presId="urn:microsoft.com/office/officeart/2005/8/layout/chevron1"/>
    <dgm:cxn modelId="{E5AA2CCE-0729-490F-A931-3E73AD821FEA}" type="presParOf" srcId="{F7F721C3-0678-4BFC-B6E3-5672A96CB171}" destId="{04AF7C3E-B745-43BD-B2A7-DE377003F901}" srcOrd="8" destOrd="0" presId="urn:microsoft.com/office/officeart/2005/8/layout/chevron1"/>
    <dgm:cxn modelId="{E18C0F88-7BCD-4AD6-A99E-1C18782CDC82}" type="presParOf" srcId="{F7F721C3-0678-4BFC-B6E3-5672A96CB171}" destId="{CB48891A-E1FC-4F3D-BEC3-505A92F3EEF3}" srcOrd="9" destOrd="0" presId="urn:microsoft.com/office/officeart/2005/8/layout/chevron1"/>
    <dgm:cxn modelId="{F40A5E29-5841-40E9-AD84-F61376A1299E}" type="presParOf" srcId="{F7F721C3-0678-4BFC-B6E3-5672A96CB171}" destId="{B4B5B9D2-1BBA-4E11-8F83-A1B64E8667BA}" srcOrd="10" destOrd="0" presId="urn:microsoft.com/office/officeart/2005/8/layout/chevron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B2BCD9-CD0B-43CA-8CDE-A66EE402F5F5}">
      <dsp:nvSpPr>
        <dsp:cNvPr id="0" name=""/>
        <dsp:cNvSpPr/>
      </dsp:nvSpPr>
      <dsp:spPr>
        <a:xfrm>
          <a:off x="4544" y="2100310"/>
          <a:ext cx="1690449" cy="676179"/>
        </a:xfrm>
        <a:prstGeom prst="chevron">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18 months</a:t>
          </a:r>
          <a:endParaRPr lang="en-US" sz="1600" kern="1200" dirty="0"/>
        </a:p>
      </dsp:txBody>
      <dsp:txXfrm>
        <a:off x="4544" y="2100310"/>
        <a:ext cx="1690449" cy="676179"/>
      </dsp:txXfrm>
    </dsp:sp>
    <dsp:sp modelId="{A948F7E4-B3E1-4EFC-824B-D9905A4EABE7}">
      <dsp:nvSpPr>
        <dsp:cNvPr id="0" name=""/>
        <dsp:cNvSpPr/>
      </dsp:nvSpPr>
      <dsp:spPr>
        <a:xfrm>
          <a:off x="1525948" y="2114374"/>
          <a:ext cx="1690449" cy="676179"/>
        </a:xfrm>
        <a:prstGeom prst="chevron">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6 months</a:t>
          </a:r>
          <a:endParaRPr lang="en-US" sz="1600" kern="1200" dirty="0"/>
        </a:p>
      </dsp:txBody>
      <dsp:txXfrm>
        <a:off x="1525948" y="2114374"/>
        <a:ext cx="1690449" cy="676179"/>
      </dsp:txXfrm>
    </dsp:sp>
    <dsp:sp modelId="{8D27CF56-E99F-4F18-B987-18AE3E0A2A4A}">
      <dsp:nvSpPr>
        <dsp:cNvPr id="0" name=""/>
        <dsp:cNvSpPr/>
      </dsp:nvSpPr>
      <dsp:spPr>
        <a:xfrm>
          <a:off x="3047353" y="2100310"/>
          <a:ext cx="1690449" cy="676179"/>
        </a:xfrm>
        <a:prstGeom prst="chevron">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24 months</a:t>
          </a:r>
          <a:endParaRPr lang="en-US" sz="1600" kern="1200" dirty="0"/>
        </a:p>
      </dsp:txBody>
      <dsp:txXfrm>
        <a:off x="3047353" y="2100310"/>
        <a:ext cx="1690449" cy="676179"/>
      </dsp:txXfrm>
    </dsp:sp>
    <dsp:sp modelId="{22899A85-62F5-40D4-81CE-9BF9ADF0A463}">
      <dsp:nvSpPr>
        <dsp:cNvPr id="0" name=""/>
        <dsp:cNvSpPr/>
      </dsp:nvSpPr>
      <dsp:spPr>
        <a:xfrm>
          <a:off x="4568757" y="2100310"/>
          <a:ext cx="1690449" cy="676179"/>
        </a:xfrm>
        <a:prstGeom prst="chevron">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~50 months**</a:t>
          </a:r>
          <a:endParaRPr lang="en-US" sz="1600" kern="1200" dirty="0"/>
        </a:p>
      </dsp:txBody>
      <dsp:txXfrm>
        <a:off x="4568757" y="2100310"/>
        <a:ext cx="1690449" cy="676179"/>
      </dsp:txXfrm>
    </dsp:sp>
    <dsp:sp modelId="{04AF7C3E-B745-43BD-B2A7-DE377003F901}">
      <dsp:nvSpPr>
        <dsp:cNvPr id="0" name=""/>
        <dsp:cNvSpPr/>
      </dsp:nvSpPr>
      <dsp:spPr>
        <a:xfrm>
          <a:off x="6090161" y="2100310"/>
          <a:ext cx="1690449" cy="676179"/>
        </a:xfrm>
        <a:prstGeom prst="chevron">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~50 months**</a:t>
          </a:r>
          <a:endParaRPr lang="en-US" sz="1600" kern="1200" dirty="0"/>
        </a:p>
      </dsp:txBody>
      <dsp:txXfrm>
        <a:off x="6090161" y="2100310"/>
        <a:ext cx="1690449" cy="676179"/>
      </dsp:txXfrm>
    </dsp:sp>
    <dsp:sp modelId="{B4B5B9D2-1BBA-4E11-8F83-A1B64E8667BA}">
      <dsp:nvSpPr>
        <dsp:cNvPr id="0" name=""/>
        <dsp:cNvSpPr/>
      </dsp:nvSpPr>
      <dsp:spPr>
        <a:xfrm>
          <a:off x="7611566" y="2100310"/>
          <a:ext cx="1690449" cy="676179"/>
        </a:xfrm>
        <a:prstGeom prst="chevron">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~60 months**</a:t>
          </a:r>
          <a:endParaRPr lang="en-US" sz="1600" kern="1200" dirty="0"/>
        </a:p>
      </dsp:txBody>
      <dsp:txXfrm>
        <a:off x="7611566" y="2100310"/>
        <a:ext cx="1690449" cy="67617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74069" cy="459042"/>
          </a:xfrm>
          <a:prstGeom prst="rect">
            <a:avLst/>
          </a:prstGeom>
          <a:noFill/>
          <a:ln w="9525">
            <a:noFill/>
            <a:miter lim="800000"/>
            <a:headEnd/>
            <a:tailEnd/>
          </a:ln>
          <a:effectLst/>
        </p:spPr>
        <p:txBody>
          <a:bodyPr vert="horz" wrap="square" lIns="19975" tIns="0" rIns="19975" bIns="0" numCol="1" anchor="t" anchorCtr="0" compatLnSpc="1">
            <a:prstTxWarp prst="textNoShape">
              <a:avLst/>
            </a:prstTxWarp>
          </a:bodyPr>
          <a:lstStyle>
            <a:lvl1pPr defTabSz="958850">
              <a:lnSpc>
                <a:spcPct val="100000"/>
              </a:lnSpc>
              <a:spcBef>
                <a:spcPct val="0"/>
              </a:spcBef>
              <a:defRPr sz="1000" i="1" smtClean="0"/>
            </a:lvl1pPr>
          </a:lstStyle>
          <a:p>
            <a:pPr>
              <a:defRPr/>
            </a:pPr>
            <a:endParaRPr lang="en-US"/>
          </a:p>
        </p:txBody>
      </p:sp>
      <p:sp>
        <p:nvSpPr>
          <p:cNvPr id="3075" name="Rectangle 3"/>
          <p:cNvSpPr>
            <a:spLocks noGrp="1" noChangeArrowheads="1"/>
          </p:cNvSpPr>
          <p:nvPr>
            <p:ph type="dt" sz="quarter" idx="1"/>
          </p:nvPr>
        </p:nvSpPr>
        <p:spPr bwMode="auto">
          <a:xfrm>
            <a:off x="3883931" y="0"/>
            <a:ext cx="2974069" cy="459042"/>
          </a:xfrm>
          <a:prstGeom prst="rect">
            <a:avLst/>
          </a:prstGeom>
          <a:noFill/>
          <a:ln w="9525">
            <a:noFill/>
            <a:miter lim="800000"/>
            <a:headEnd/>
            <a:tailEnd/>
          </a:ln>
          <a:effectLst/>
        </p:spPr>
        <p:txBody>
          <a:bodyPr vert="horz" wrap="square" lIns="19975" tIns="0" rIns="19975" bIns="0" numCol="1" anchor="t" anchorCtr="0" compatLnSpc="1">
            <a:prstTxWarp prst="textNoShape">
              <a:avLst/>
            </a:prstTxWarp>
          </a:bodyPr>
          <a:lstStyle>
            <a:lvl1pPr algn="r" defTabSz="958850">
              <a:lnSpc>
                <a:spcPct val="100000"/>
              </a:lnSpc>
              <a:spcBef>
                <a:spcPct val="0"/>
              </a:spcBef>
              <a:defRPr sz="1000" i="1" smtClean="0"/>
            </a:lvl1pPr>
          </a:lstStyle>
          <a:p>
            <a:pPr>
              <a:defRPr/>
            </a:pPr>
            <a:endParaRPr lang="en-US"/>
          </a:p>
        </p:txBody>
      </p:sp>
      <p:sp>
        <p:nvSpPr>
          <p:cNvPr id="3076" name="Rectangle 4"/>
          <p:cNvSpPr>
            <a:spLocks noGrp="1" noChangeArrowheads="1"/>
          </p:cNvSpPr>
          <p:nvPr>
            <p:ph type="ftr" sz="quarter" idx="2"/>
          </p:nvPr>
        </p:nvSpPr>
        <p:spPr bwMode="auto">
          <a:xfrm>
            <a:off x="1" y="8835754"/>
            <a:ext cx="2974069" cy="459042"/>
          </a:xfrm>
          <a:prstGeom prst="rect">
            <a:avLst/>
          </a:prstGeom>
          <a:noFill/>
          <a:ln w="9525">
            <a:noFill/>
            <a:miter lim="800000"/>
            <a:headEnd/>
            <a:tailEnd/>
          </a:ln>
          <a:effectLst/>
        </p:spPr>
        <p:txBody>
          <a:bodyPr vert="horz" wrap="square" lIns="19975" tIns="0" rIns="19975" bIns="0" numCol="1" anchor="b" anchorCtr="0" compatLnSpc="1">
            <a:prstTxWarp prst="textNoShape">
              <a:avLst/>
            </a:prstTxWarp>
          </a:bodyPr>
          <a:lstStyle>
            <a:lvl1pPr defTabSz="958850">
              <a:lnSpc>
                <a:spcPct val="100000"/>
              </a:lnSpc>
              <a:spcBef>
                <a:spcPct val="0"/>
              </a:spcBef>
              <a:defRPr sz="1000" i="1" smtClean="0"/>
            </a:lvl1pPr>
          </a:lstStyle>
          <a:p>
            <a:pPr>
              <a:defRPr/>
            </a:pPr>
            <a:endParaRPr lang="en-US"/>
          </a:p>
        </p:txBody>
      </p:sp>
      <p:sp>
        <p:nvSpPr>
          <p:cNvPr id="3077" name="Rectangle 5"/>
          <p:cNvSpPr>
            <a:spLocks noGrp="1" noChangeArrowheads="1"/>
          </p:cNvSpPr>
          <p:nvPr>
            <p:ph type="sldNum" sz="quarter" idx="3"/>
          </p:nvPr>
        </p:nvSpPr>
        <p:spPr bwMode="auto">
          <a:xfrm>
            <a:off x="3883931" y="8835754"/>
            <a:ext cx="2974069" cy="459042"/>
          </a:xfrm>
          <a:prstGeom prst="rect">
            <a:avLst/>
          </a:prstGeom>
          <a:noFill/>
          <a:ln w="9525">
            <a:noFill/>
            <a:miter lim="800000"/>
            <a:headEnd/>
            <a:tailEnd/>
          </a:ln>
          <a:effectLst/>
        </p:spPr>
        <p:txBody>
          <a:bodyPr vert="horz" wrap="square" lIns="19975" tIns="0" rIns="19975" bIns="0" numCol="1" anchor="b" anchorCtr="0" compatLnSpc="1">
            <a:prstTxWarp prst="textNoShape">
              <a:avLst/>
            </a:prstTxWarp>
          </a:bodyPr>
          <a:lstStyle>
            <a:lvl1pPr algn="r" defTabSz="958850">
              <a:lnSpc>
                <a:spcPct val="100000"/>
              </a:lnSpc>
              <a:spcBef>
                <a:spcPct val="0"/>
              </a:spcBef>
              <a:defRPr sz="1000" i="1" smtClean="0"/>
            </a:lvl1pPr>
          </a:lstStyle>
          <a:p>
            <a:pPr>
              <a:defRPr/>
            </a:pPr>
            <a:fld id="{628FD296-0720-4432-84C8-02E35FECAF2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0"/>
            <a:ext cx="2974069" cy="459042"/>
          </a:xfrm>
          <a:prstGeom prst="rect">
            <a:avLst/>
          </a:prstGeom>
          <a:noFill/>
          <a:ln w="9525">
            <a:noFill/>
            <a:miter lim="800000"/>
            <a:headEnd/>
            <a:tailEnd/>
          </a:ln>
          <a:effectLst/>
        </p:spPr>
        <p:txBody>
          <a:bodyPr vert="horz" wrap="square" lIns="19975" tIns="0" rIns="19975" bIns="0" numCol="1" anchor="t" anchorCtr="0" compatLnSpc="1">
            <a:prstTxWarp prst="textNoShape">
              <a:avLst/>
            </a:prstTxWarp>
          </a:bodyPr>
          <a:lstStyle>
            <a:lvl1pPr defTabSz="958850">
              <a:lnSpc>
                <a:spcPct val="100000"/>
              </a:lnSpc>
              <a:spcBef>
                <a:spcPct val="0"/>
              </a:spcBef>
              <a:defRPr sz="1000" i="1" smtClean="0"/>
            </a:lvl1pPr>
          </a:lstStyle>
          <a:p>
            <a:pPr>
              <a:defRPr/>
            </a:pPr>
            <a:endParaRPr lang="en-US"/>
          </a:p>
        </p:txBody>
      </p:sp>
      <p:sp>
        <p:nvSpPr>
          <p:cNvPr id="2051" name="Rectangle 3"/>
          <p:cNvSpPr>
            <a:spLocks noGrp="1" noChangeArrowheads="1"/>
          </p:cNvSpPr>
          <p:nvPr>
            <p:ph type="dt" idx="1"/>
          </p:nvPr>
        </p:nvSpPr>
        <p:spPr bwMode="auto">
          <a:xfrm>
            <a:off x="3883931" y="0"/>
            <a:ext cx="2974069" cy="459042"/>
          </a:xfrm>
          <a:prstGeom prst="rect">
            <a:avLst/>
          </a:prstGeom>
          <a:noFill/>
          <a:ln w="9525">
            <a:noFill/>
            <a:miter lim="800000"/>
            <a:headEnd/>
            <a:tailEnd/>
          </a:ln>
          <a:effectLst/>
        </p:spPr>
        <p:txBody>
          <a:bodyPr vert="horz" wrap="square" lIns="19975" tIns="0" rIns="19975" bIns="0" numCol="1" anchor="t" anchorCtr="0" compatLnSpc="1">
            <a:prstTxWarp prst="textNoShape">
              <a:avLst/>
            </a:prstTxWarp>
          </a:bodyPr>
          <a:lstStyle>
            <a:lvl1pPr algn="r" defTabSz="958850">
              <a:lnSpc>
                <a:spcPct val="100000"/>
              </a:lnSpc>
              <a:spcBef>
                <a:spcPct val="0"/>
              </a:spcBef>
              <a:defRPr sz="1000" i="1" smtClean="0"/>
            </a:lvl1pPr>
          </a:lstStyle>
          <a:p>
            <a:pPr>
              <a:defRPr/>
            </a:pPr>
            <a:endParaRPr lang="en-US"/>
          </a:p>
        </p:txBody>
      </p:sp>
      <p:sp>
        <p:nvSpPr>
          <p:cNvPr id="2052" name="Rectangle 4"/>
          <p:cNvSpPr>
            <a:spLocks noGrp="1" noChangeArrowheads="1"/>
          </p:cNvSpPr>
          <p:nvPr>
            <p:ph type="ftr" sz="quarter" idx="4"/>
          </p:nvPr>
        </p:nvSpPr>
        <p:spPr bwMode="auto">
          <a:xfrm>
            <a:off x="1" y="8835754"/>
            <a:ext cx="2974069" cy="459042"/>
          </a:xfrm>
          <a:prstGeom prst="rect">
            <a:avLst/>
          </a:prstGeom>
          <a:noFill/>
          <a:ln w="9525">
            <a:noFill/>
            <a:miter lim="800000"/>
            <a:headEnd/>
            <a:tailEnd/>
          </a:ln>
          <a:effectLst/>
        </p:spPr>
        <p:txBody>
          <a:bodyPr vert="horz" wrap="square" lIns="19975" tIns="0" rIns="19975" bIns="0" numCol="1" anchor="b" anchorCtr="0" compatLnSpc="1">
            <a:prstTxWarp prst="textNoShape">
              <a:avLst/>
            </a:prstTxWarp>
          </a:bodyPr>
          <a:lstStyle>
            <a:lvl1pPr defTabSz="958850">
              <a:lnSpc>
                <a:spcPct val="100000"/>
              </a:lnSpc>
              <a:spcBef>
                <a:spcPct val="0"/>
              </a:spcBef>
              <a:defRPr sz="1000" i="1" smtClean="0"/>
            </a:lvl1pPr>
          </a:lstStyle>
          <a:p>
            <a:pPr>
              <a:defRPr/>
            </a:pPr>
            <a:endParaRPr lang="en-US"/>
          </a:p>
        </p:txBody>
      </p:sp>
      <p:sp>
        <p:nvSpPr>
          <p:cNvPr id="2053" name="Rectangle 5"/>
          <p:cNvSpPr>
            <a:spLocks noGrp="1" noChangeArrowheads="1"/>
          </p:cNvSpPr>
          <p:nvPr>
            <p:ph type="sldNum" sz="quarter" idx="5"/>
          </p:nvPr>
        </p:nvSpPr>
        <p:spPr bwMode="auto">
          <a:xfrm>
            <a:off x="3883931" y="8835754"/>
            <a:ext cx="2974069" cy="459042"/>
          </a:xfrm>
          <a:prstGeom prst="rect">
            <a:avLst/>
          </a:prstGeom>
          <a:noFill/>
          <a:ln w="9525">
            <a:noFill/>
            <a:miter lim="800000"/>
            <a:headEnd/>
            <a:tailEnd/>
          </a:ln>
          <a:effectLst/>
        </p:spPr>
        <p:txBody>
          <a:bodyPr vert="horz" wrap="square" lIns="19975" tIns="0" rIns="19975" bIns="0" numCol="1" anchor="b" anchorCtr="0" compatLnSpc="1">
            <a:prstTxWarp prst="textNoShape">
              <a:avLst/>
            </a:prstTxWarp>
          </a:bodyPr>
          <a:lstStyle>
            <a:lvl1pPr algn="r" defTabSz="958850">
              <a:lnSpc>
                <a:spcPct val="100000"/>
              </a:lnSpc>
              <a:spcBef>
                <a:spcPct val="0"/>
              </a:spcBef>
              <a:defRPr sz="1000" i="1" smtClean="0"/>
            </a:lvl1pPr>
          </a:lstStyle>
          <a:p>
            <a:pPr>
              <a:defRPr/>
            </a:pPr>
            <a:fld id="{97A4DC8B-69AE-47BA-A66B-BA02A2AD5E5B}" type="slidenum">
              <a:rPr lang="en-US"/>
              <a:pPr>
                <a:defRPr/>
              </a:pPr>
              <a:t>‹#›</a:t>
            </a:fld>
            <a:endParaRPr lang="en-US"/>
          </a:p>
        </p:txBody>
      </p:sp>
      <p:sp>
        <p:nvSpPr>
          <p:cNvPr id="2054" name="Rectangle 6"/>
          <p:cNvSpPr>
            <a:spLocks noGrp="1" noChangeArrowheads="1"/>
          </p:cNvSpPr>
          <p:nvPr>
            <p:ph type="body" sz="quarter" idx="3"/>
          </p:nvPr>
        </p:nvSpPr>
        <p:spPr bwMode="auto">
          <a:xfrm>
            <a:off x="914504" y="4407444"/>
            <a:ext cx="5028994" cy="4193974"/>
          </a:xfrm>
          <a:prstGeom prst="rect">
            <a:avLst/>
          </a:prstGeom>
          <a:noFill/>
          <a:ln w="9525">
            <a:noFill/>
            <a:miter lim="800000"/>
            <a:headEnd/>
            <a:tailEnd/>
          </a:ln>
          <a:effectLst/>
        </p:spPr>
        <p:txBody>
          <a:bodyPr vert="horz" wrap="square" lIns="96546" tIns="48273" rIns="96546" bIns="4827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9" name="Rectangle 7"/>
          <p:cNvSpPr>
            <a:spLocks noGrp="1" noRot="1" noChangeAspect="1" noChangeArrowheads="1" noTextEdit="1"/>
          </p:cNvSpPr>
          <p:nvPr>
            <p:ph type="sldImg" idx="2"/>
          </p:nvPr>
        </p:nvSpPr>
        <p:spPr bwMode="auto">
          <a:xfrm>
            <a:off x="876300" y="696913"/>
            <a:ext cx="5106988" cy="3482975"/>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These</a:t>
            </a:r>
            <a:r>
              <a:rPr lang="en-US" baseline="0" dirty="0" smtClean="0"/>
              <a:t> slides are intended to facilitate NCO leader developmental sessions at the unit level.  </a:t>
            </a:r>
            <a:r>
              <a:rPr lang="en-US" baseline="0" smtClean="0"/>
              <a:t>It provides rationale </a:t>
            </a:r>
            <a:r>
              <a:rPr lang="en-US" baseline="0" dirty="0" smtClean="0"/>
              <a:t>and basis for changes to human resource policies in order to support development of NCOs as part of the overall Army Leader Development Strategy.</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final change </a:t>
            </a:r>
            <a:r>
              <a:rPr lang="en-US" baseline="0" dirty="0" smtClean="0"/>
              <a:t>instills a new methodology behind NCO promotions.  The SMA asked us to develop and incorporate a select-train-promote (S-T-P) methodology for all grades – not just the Sergeants Major Academy (which we began implementing in 2008).  Establishing a S-T-P methodology at all other grades requires all of us to take a new perspective. </a:t>
            </a:r>
          </a:p>
          <a:p>
            <a:endParaRPr lang="en-US" baseline="0" dirty="0" smtClean="0"/>
          </a:p>
          <a:p>
            <a:r>
              <a:rPr lang="en-US" baseline="0" dirty="0" smtClean="0"/>
              <a:t>First and foremost, </a:t>
            </a:r>
            <a:r>
              <a:rPr lang="en-US" u="sng" baseline="0" dirty="0" err="1" smtClean="0">
                <a:solidFill>
                  <a:srgbClr val="FF0000"/>
                </a:solidFill>
              </a:rPr>
              <a:t>SELECT</a:t>
            </a:r>
            <a:r>
              <a:rPr lang="en-US" baseline="0" dirty="0" err="1" smtClean="0">
                <a:solidFill>
                  <a:srgbClr val="FF0000"/>
                </a:solidFill>
              </a:rPr>
              <a:t>ion</a:t>
            </a:r>
            <a:r>
              <a:rPr lang="en-US" baseline="0" dirty="0" smtClean="0"/>
              <a:t> for promotion is based solely on potential.  It’s an important distinction that must be followed.  Nobody can reasonably expect a newly promoted Sergeant to perform as a tenured Sergeant – that’s not realistic.  Competent leaders develop over time.  The intent (with the developmental timeframe) is to provide sufficient TIME to accomplish the necessary </a:t>
            </a:r>
            <a:r>
              <a:rPr lang="en-US" u="sng" baseline="0" dirty="0" err="1" smtClean="0"/>
              <a:t>TRAIN</a:t>
            </a:r>
            <a:r>
              <a:rPr lang="en-US" i="0" u="none" baseline="0" dirty="0" err="1" smtClean="0"/>
              <a:t>ing</a:t>
            </a:r>
            <a:r>
              <a:rPr lang="en-US" u="none" baseline="0" dirty="0" smtClean="0"/>
              <a:t> to develop the NCO who was promoted based on potential </a:t>
            </a:r>
            <a:r>
              <a:rPr lang="en-US" baseline="0" dirty="0" smtClean="0"/>
              <a:t>– this training comes from unit leaders (coaching/mentoring/counseling), direct experiences, and institutional training.  The intent is that over time, NCOs will have achieved competency in their grade.  A that point, competent NCOs who display potential for the next higher grade are those who the Army desires to </a:t>
            </a:r>
            <a:r>
              <a:rPr lang="en-US" u="sng" baseline="0" dirty="0" smtClean="0"/>
              <a:t>PROMOTE</a:t>
            </a:r>
            <a:r>
              <a:rPr lang="en-US" baseline="0" dirty="0" smtClean="0"/>
              <a:t> to the next grade.  It’s a cycle driven by the leader development process.  </a:t>
            </a:r>
          </a:p>
          <a:p>
            <a:endParaRPr lang="en-US" baseline="0" dirty="0" smtClean="0"/>
          </a:p>
          <a:p>
            <a:r>
              <a:rPr lang="en-US" dirty="0" smtClean="0"/>
              <a:t>The slide</a:t>
            </a:r>
            <a:r>
              <a:rPr lang="en-US" baseline="0" dirty="0" smtClean="0"/>
              <a:t> serves as an example, using promotion and selection for SSG.  This identifies the outcomes achieved over a period of time – leading to full competency and ultimately, promotion to SFC.</a:t>
            </a:r>
            <a:endParaRPr lang="en-US" dirty="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shows</a:t>
            </a:r>
            <a:r>
              <a:rPr lang="en-US" baseline="0" dirty="0" smtClean="0"/>
              <a:t> the continued growth process imbedded within leader development.  The SGT is promoted to SSG after attaining competency in his/her current grade and displaying potential for increased responsibilities (performance/potential indicators).  Once promoted, the SSG receives formal institutional training while he/she continues to grow through experiences in multiple assignments and exposure to both training and education opportunities.  Ultimately, over time, the SSG achieves mastery and professional certification for their current rank (performance/potential indicators) and – based on potential, is ready for promotion to assume the duties and responsibilities of a higher rank – beginning the cycle once again.</a:t>
            </a:r>
            <a:endParaRPr lang="en-US" dirty="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Collectively, these policy changes will first and foremost strengthen our NCO Corps as a Profession of Arms.  Experience alone does not make good leaders – it takes the right balance of training, education, and experience over time.</a:t>
            </a:r>
            <a:endParaRPr lang="en-US" sz="1200" kern="1200" dirty="0" smtClean="0">
              <a:solidFill>
                <a:schemeClr val="tx1"/>
              </a:solidFill>
              <a:latin typeface="Times New Roman"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The Army Leader</a:t>
            </a:r>
            <a:r>
              <a:rPr lang="en-US" sz="1200" kern="1200" baseline="0" dirty="0" smtClean="0">
                <a:solidFill>
                  <a:schemeClr val="tx1"/>
                </a:solidFill>
                <a:latin typeface="Times New Roman" pitchFamily="18" charset="0"/>
                <a:ea typeface="+mn-ea"/>
                <a:cs typeface="+mn-cs"/>
              </a:rPr>
              <a:t> Development Strategy (2013) provides a comprehensive approach to renew emphasis on developing Army leaders to meet the security challenges of tomorrow.  The Army has a long standing tradition of developing leaders.  However, after the recent emphasis on </a:t>
            </a:r>
            <a:r>
              <a:rPr lang="en-US" sz="1200" kern="1200" baseline="0" dirty="0" err="1" smtClean="0">
                <a:solidFill>
                  <a:schemeClr val="tx1"/>
                </a:solidFill>
                <a:latin typeface="Times New Roman" pitchFamily="18" charset="0"/>
                <a:ea typeface="+mn-ea"/>
                <a:cs typeface="+mn-cs"/>
              </a:rPr>
              <a:t>warfighting</a:t>
            </a:r>
            <a:r>
              <a:rPr lang="en-US" sz="1200" kern="1200" baseline="0" dirty="0" smtClean="0">
                <a:solidFill>
                  <a:schemeClr val="tx1"/>
                </a:solidFill>
                <a:latin typeface="Times New Roman" pitchFamily="18" charset="0"/>
                <a:ea typeface="+mn-ea"/>
                <a:cs typeface="+mn-cs"/>
              </a:rPr>
              <a:t>, we are an Army out of balance.  The strategy calls to re-balance the three leader development components of training, education, and experience.   In response to this effort, the </a:t>
            </a:r>
            <a:r>
              <a:rPr lang="en-US" sz="1200" kern="1200" dirty="0" smtClean="0">
                <a:solidFill>
                  <a:schemeClr val="tx1"/>
                </a:solidFill>
                <a:latin typeface="Times New Roman" pitchFamily="18" charset="0"/>
                <a:ea typeface="+mn-ea"/>
                <a:cs typeface="+mn-cs"/>
              </a:rPr>
              <a:t>Army G-1 is shaping human resources policies to facilitate the tenants of leader development; seeking balance between ARFORGEN manpower demands and the demands for education, training, and broadening experiences.  Working with the Army G-3 and Training and Doctrine Command, the G-1 established a typical NCO Career Development timeline with the goal of achieving it by 2015.  These</a:t>
            </a:r>
            <a:r>
              <a:rPr lang="en-US" sz="1200" kern="1200" baseline="0" dirty="0" smtClean="0">
                <a:solidFill>
                  <a:schemeClr val="tx1"/>
                </a:solidFill>
                <a:latin typeface="Times New Roman" pitchFamily="18" charset="0"/>
                <a:ea typeface="+mn-ea"/>
                <a:cs typeface="+mn-cs"/>
              </a:rPr>
              <a:t> slides </a:t>
            </a:r>
            <a:r>
              <a:rPr lang="en-US" sz="1200" kern="1200" dirty="0" smtClean="0">
                <a:solidFill>
                  <a:schemeClr val="tx1"/>
                </a:solidFill>
                <a:latin typeface="Times New Roman" pitchFamily="18" charset="0"/>
                <a:ea typeface="+mn-ea"/>
                <a:cs typeface="+mn-cs"/>
              </a:rPr>
              <a:t>will identify what we are trying to achieve and how we intend to get there.  These policies reinforce the NCO Corps as a Profession of Arms.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This slide identifies some of the things that influence the future of NCO development.  There are many things going on within</a:t>
            </a:r>
            <a:r>
              <a:rPr lang="en-US" sz="1200" kern="1200" baseline="0" dirty="0" smtClean="0">
                <a:solidFill>
                  <a:schemeClr val="tx1"/>
                </a:solidFill>
                <a:latin typeface="Times New Roman" pitchFamily="18" charset="0"/>
                <a:ea typeface="+mn-ea"/>
                <a:cs typeface="+mn-cs"/>
              </a:rPr>
              <a:t> the </a:t>
            </a:r>
            <a:r>
              <a:rPr lang="en-US" sz="1200" kern="1200" dirty="0" smtClean="0">
                <a:solidFill>
                  <a:schemeClr val="tx1"/>
                </a:solidFill>
                <a:latin typeface="Times New Roman" pitchFamily="18" charset="0"/>
                <a:ea typeface="+mn-ea"/>
                <a:cs typeface="+mn-cs"/>
              </a:rPr>
              <a:t>Army that factor into our thinking about the future development and management of NCOs.  To that end, a great deal of effort</a:t>
            </a:r>
            <a:r>
              <a:rPr lang="en-US" sz="1200" kern="1200" baseline="0" dirty="0" smtClean="0">
                <a:solidFill>
                  <a:schemeClr val="tx1"/>
                </a:solidFill>
                <a:latin typeface="Times New Roman" pitchFamily="18" charset="0"/>
                <a:ea typeface="+mn-ea"/>
                <a:cs typeface="+mn-cs"/>
              </a:rPr>
              <a:t> and hard </a:t>
            </a:r>
            <a:r>
              <a:rPr lang="en-US" sz="1200" kern="1200" dirty="0" smtClean="0">
                <a:solidFill>
                  <a:schemeClr val="tx1"/>
                </a:solidFill>
                <a:latin typeface="Times New Roman" pitchFamily="18" charset="0"/>
                <a:ea typeface="+mn-ea"/>
                <a:cs typeface="+mn-cs"/>
              </a:rPr>
              <a:t>work has been made to translate the senior leader’s guidance into policy.  The intent is to communicate how that guidance affects you.  You need to understand these influences;</a:t>
            </a:r>
            <a:r>
              <a:rPr lang="en-US" sz="1200" kern="1200" baseline="0" dirty="0" smtClean="0">
                <a:solidFill>
                  <a:schemeClr val="tx1"/>
                </a:solidFill>
                <a:latin typeface="Times New Roman" pitchFamily="18" charset="0"/>
                <a:ea typeface="+mn-ea"/>
                <a:cs typeface="+mn-cs"/>
              </a:rPr>
              <a:t> and you have to be actively engaged.  The web-sites provided on this slide contain much of that information.  It’s up to you to get it; read it; understand it; and live it.</a:t>
            </a:r>
            <a:endParaRPr lang="en-US" sz="1200" kern="1200" dirty="0" smtClean="0">
              <a:solidFill>
                <a:schemeClr val="tx1"/>
              </a:solidFill>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The policy changes outlined in</a:t>
            </a:r>
            <a:r>
              <a:rPr lang="en-US" sz="1200" kern="1200" baseline="0" dirty="0" smtClean="0">
                <a:solidFill>
                  <a:schemeClr val="tx1"/>
                </a:solidFill>
                <a:latin typeface="Times New Roman" pitchFamily="18" charset="0"/>
                <a:ea typeface="+mn-ea"/>
                <a:cs typeface="+mn-cs"/>
              </a:rPr>
              <a:t> this brief </a:t>
            </a:r>
            <a:r>
              <a:rPr lang="en-US" sz="1200" kern="1200" dirty="0" smtClean="0">
                <a:solidFill>
                  <a:schemeClr val="tx1"/>
                </a:solidFill>
                <a:latin typeface="Times New Roman" pitchFamily="18" charset="0"/>
                <a:ea typeface="+mn-ea"/>
                <a:cs typeface="+mn-cs"/>
              </a:rPr>
              <a:t>are intended to achieve the CSA and SMA’s intent for the Army and the lifelong learning plan for the NCO corps.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This slide outlines</a:t>
            </a:r>
            <a:r>
              <a:rPr lang="en-US" baseline="0" dirty="0" smtClean="0"/>
              <a:t> t</a:t>
            </a:r>
            <a:r>
              <a:rPr lang="en-US" dirty="0" smtClean="0"/>
              <a:t>he Army’s </a:t>
            </a:r>
            <a:r>
              <a:rPr lang="en-US" baseline="0" dirty="0" smtClean="0"/>
              <a:t>d</a:t>
            </a:r>
            <a:r>
              <a:rPr lang="en-US" dirty="0" smtClean="0"/>
              <a:t>esired 2015 Basic</a:t>
            </a:r>
            <a:r>
              <a:rPr lang="en-US" baseline="0" dirty="0" smtClean="0"/>
              <a:t> </a:t>
            </a:r>
            <a:r>
              <a:rPr lang="en-US" dirty="0" smtClean="0"/>
              <a:t>NCO leader development environment over time - predicated on establishing a synchronized relationship between PME and promotions that is deliberate, continuous, sequential, and progressive.  This strategy seeks balance between ARFORGEN manpower demands and the demand for education, training, and broadening experiences.  </a:t>
            </a:r>
            <a:r>
              <a:rPr lang="en-US" baseline="0" dirty="0" smtClean="0"/>
              <a:t>This career timeline balances operational needs with leader development needs; supports and aligns with ARFORGEN manning principles, and most importantly, increases windows of opportunity for Soldiers to complete mandated professional military education requirements.  </a:t>
            </a:r>
            <a:r>
              <a:rPr lang="en-US" dirty="0" smtClean="0"/>
              <a:t>This vision results in creating the single most important condition for success</a:t>
            </a:r>
            <a:r>
              <a:rPr lang="en-US" baseline="0" dirty="0" smtClean="0"/>
              <a:t> – time. </a:t>
            </a:r>
          </a:p>
          <a:p>
            <a:pPr eaLnBrk="1" hangingPunct="1"/>
            <a:endParaRPr lang="en-US" dirty="0" smtClean="0"/>
          </a:p>
          <a:p>
            <a:r>
              <a:rPr lang="en-US" dirty="0" smtClean="0"/>
              <a:t>Although not required, college courses and completion of degrees</a:t>
            </a:r>
            <a:r>
              <a:rPr lang="en-US" baseline="0" dirty="0" smtClean="0"/>
              <a:t> speak highly of self-motivated professionals.  D</a:t>
            </a:r>
            <a:r>
              <a:rPr lang="en-US" dirty="0" smtClean="0"/>
              <a:t>egree completion</a:t>
            </a:r>
            <a:r>
              <a:rPr lang="en-US" baseline="0" dirty="0" smtClean="0"/>
              <a:t> fits within the guided self-initiated aspect (self-development domain).  Military Proponents, within the context of DA Pam 600-25 (NCO Professional Development Guide), outline college courses that are intended to supplement your development within your MOS and CMF.    </a:t>
            </a:r>
            <a:endParaRPr lang="en-US" dirty="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endParaRPr lang="en-US" dirty="0" smtClean="0"/>
          </a:p>
          <a:p>
            <a:pPr eaLnBrk="1" hangingPunct="1"/>
            <a:r>
              <a:rPr lang="en-US" dirty="0" smtClean="0"/>
              <a:t>The</a:t>
            </a:r>
            <a:r>
              <a:rPr lang="en-US" baseline="0" dirty="0" smtClean="0"/>
              <a:t> slide superimposes promotion timing.  The black-dot for SFC, MSG and SGM shows the current promotion timing (measured in years of service) for the average NCO.  The red arrow and rank identifies the </a:t>
            </a:r>
            <a:r>
              <a:rPr lang="en-US" u="sng" baseline="0" dirty="0" smtClean="0"/>
              <a:t>average</a:t>
            </a:r>
            <a:r>
              <a:rPr lang="en-US" baseline="0" dirty="0" smtClean="0"/>
              <a:t> time (in years of service) across Army MOS’s an NCO can expect to serve before promotion to the next higher grade by FY15.  Because not every MOS is structured the same, some MOS’s will have shorter periods of time in service at promotion and some MOS’s will have longer periods of time.  This chart should serve as a guideline for the enlisted force in terms of managing their careers.  The intent is to create and foster a professional timeline that allows for the accumulated experiences, training and education necessary to develop tomorrow’s leaders.   </a:t>
            </a:r>
          </a:p>
          <a:p>
            <a:pPr eaLnBrk="1" hangingPunct="1"/>
            <a:endParaRPr lang="en-US" baseline="0" dirty="0" smtClean="0"/>
          </a:p>
          <a:p>
            <a:pPr eaLnBrk="1" hangingPunct="1"/>
            <a:r>
              <a:rPr lang="en-US" baseline="0" dirty="0" smtClean="0"/>
              <a:t>The additional time in grade (service) ensures Soldiers have the opportunity to accumulate experiences before eligibility for promotion to the next higher rank.  It also allows ample time/opportunity for Soldiers to complete the necessary military education requirements.  Multiple assignments better prepare Soldiers for the next rank.  For example, a SFC who has excelled as both a Platoon Sergeant and within a staff position is best qualified for selection to serve as a MSG/1SG.  </a:t>
            </a:r>
          </a:p>
          <a:p>
            <a:pPr eaLnBrk="1" hangingPunct="1"/>
            <a:endParaRPr lang="en-US" dirty="0" smtClean="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Effective 1 January 2014, with the introduction of a fully-implement</a:t>
            </a:r>
            <a:r>
              <a:rPr lang="en-US" sz="1200" kern="1200" baseline="0" dirty="0" smtClean="0">
                <a:solidFill>
                  <a:schemeClr val="tx1"/>
                </a:solidFill>
                <a:latin typeface="Times New Roman" pitchFamily="18" charset="0"/>
                <a:ea typeface="+mn-ea"/>
                <a:cs typeface="+mn-cs"/>
              </a:rPr>
              <a:t> </a:t>
            </a:r>
            <a:r>
              <a:rPr lang="en-US" sz="1200" kern="1200" dirty="0" smtClean="0">
                <a:solidFill>
                  <a:schemeClr val="tx1"/>
                </a:solidFill>
                <a:latin typeface="Times New Roman" pitchFamily="18" charset="0"/>
                <a:ea typeface="+mn-ea"/>
                <a:cs typeface="+mn-cs"/>
              </a:rPr>
              <a:t>Structured Self Development (SSD)</a:t>
            </a:r>
            <a:r>
              <a:rPr lang="en-US" sz="1200" kern="1200" baseline="0" dirty="0" smtClean="0">
                <a:solidFill>
                  <a:schemeClr val="tx1"/>
                </a:solidFill>
                <a:latin typeface="Times New Roman" pitchFamily="18" charset="0"/>
                <a:ea typeface="+mn-ea"/>
                <a:cs typeface="+mn-cs"/>
              </a:rPr>
              <a:t> training environment</a:t>
            </a:r>
            <a:r>
              <a:rPr lang="en-US" sz="1200" kern="1200" dirty="0" smtClean="0">
                <a:solidFill>
                  <a:schemeClr val="tx1"/>
                </a:solidFill>
                <a:latin typeface="Times New Roman" pitchFamily="18" charset="0"/>
                <a:ea typeface="+mn-ea"/>
                <a:cs typeface="+mn-cs"/>
              </a:rPr>
              <a:t>, the Army will formally link SSD completion with promotion eligibility</a:t>
            </a:r>
            <a:r>
              <a:rPr lang="en-US" sz="1200" kern="1200" baseline="0" dirty="0" smtClean="0">
                <a:solidFill>
                  <a:schemeClr val="tx1"/>
                </a:solidFill>
                <a:latin typeface="Times New Roman" pitchFamily="18" charset="0"/>
                <a:ea typeface="+mn-ea"/>
                <a:cs typeface="+mn-cs"/>
              </a:rPr>
              <a:t>.  </a:t>
            </a:r>
            <a:r>
              <a:rPr lang="en-US" sz="1200" kern="1200" dirty="0" smtClean="0">
                <a:solidFill>
                  <a:schemeClr val="tx1"/>
                </a:solidFill>
                <a:latin typeface="Times New Roman" pitchFamily="18" charset="0"/>
                <a:ea typeface="+mn-ea"/>
                <a:cs typeface="+mn-cs"/>
              </a:rPr>
              <a:t>SSD is required learning that continues throughout a career and is closely linked to and synchronized with classroom learning (NCOES) and experiences in units.  In earlier announcements, the Army G-3 established a linkage of SSD completion to resident NCOES attendance.</a:t>
            </a:r>
            <a:endParaRPr lang="en-US" sz="1200" kern="1200" dirty="0" smtClean="0">
              <a:solidFill>
                <a:schemeClr val="tx1"/>
              </a:solidFill>
              <a:latin typeface="Times New Roman"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latin typeface="Times New Roman"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Operational requirements across all components and NCO grades, reduced dwell time, and commanders priorities during dwell, combined with institutional capacity all contribute to scheduling Soldiers based on their availability – and not necessarily under the premise of the right Soldier, right training, right time.  But in the end, experience alone does not support the tenets and principles of the Army Leader Development Strategy regarding NCO leader development.  Completion of NCOES must be synchronized with promotions in support of a development system that has the right balance across training, education, and experience.  This model accomplishes that and get us closer to achieving a lifelong learning approach that integrates development in the unit, institution and self-development while also linking those developmental milestones to promotion policy.</a:t>
            </a:r>
            <a:endParaRPr lang="en-US" dirty="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dirty="0" smtClean="0">
                <a:latin typeface="Times New Roman" pitchFamily="18" charset="0"/>
                <a:cs typeface="Times New Roman" pitchFamily="18" charset="0"/>
              </a:rPr>
              <a:t>This slide shows the new</a:t>
            </a:r>
            <a:r>
              <a:rPr lang="en-US" sz="1200" baseline="0" dirty="0" smtClean="0">
                <a:latin typeface="Times New Roman" pitchFamily="18" charset="0"/>
                <a:cs typeface="Times New Roman" pitchFamily="18" charset="0"/>
              </a:rPr>
              <a:t> promotion eligibility rules.  These rules were announced in Army Directive 2013-15 dated 1 July 2013.  A new iteration of AR 600-8-19 (Enlisted Promotions and Reductions) captures these policies and is in the process of being published.   Each and every Soldier has the opportunity to accomplish these expectations.  The developmental environment provides ample time to achieve these requirements.  </a:t>
            </a:r>
          </a:p>
          <a:p>
            <a:endParaRPr lang="en-US" sz="1200" baseline="0" dirty="0" smtClean="0">
              <a:latin typeface="Times New Roman" pitchFamily="18" charset="0"/>
              <a:cs typeface="Times New Roman" pitchFamily="18" charset="0"/>
            </a:endParaRPr>
          </a:p>
          <a:p>
            <a:r>
              <a:rPr lang="en-US" sz="1200" baseline="0" dirty="0" smtClean="0">
                <a:latin typeface="Times New Roman" pitchFamily="18" charset="0"/>
                <a:cs typeface="Times New Roman" pitchFamily="18" charset="0"/>
              </a:rPr>
              <a:t>For RC Soldiers, </a:t>
            </a:r>
            <a:r>
              <a:rPr lang="en-US" sz="1200" dirty="0" smtClean="0">
                <a:latin typeface="Times New Roman" pitchFamily="18" charset="0"/>
                <a:cs typeface="Times New Roman" pitchFamily="18" charset="0"/>
              </a:rPr>
              <a:t>Section 603, FY02 NDAA (Public Law 107-107) authorized monetary compensation to RC Soldiers for completion of electronic-based learning.  Army Directive 2010-06 (2 Jun 10) provides discretionary payments to RC Soldiers not in active status who are directed to complete training requirements by means of electronic-based distributed learning.  The ASA(M&amp;RA) formally approved (on 9 Jul 12) SSD Courses as Electronic-Based</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Distributed Learning (EDBL).  AR 140-185 identifies EBDL training at 1 point for 3 credit hours (80 hour SSD = 26 points).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Army, in accordance with Department of Defense guidance and instruction, manages the enlisted force by years of service.  However, notwithstanding all of the policy changes designed to lengthen the NCO career timeline, a motivated and highly qualified enlisted Soldier will still have an avenue to achieve early promotion.  </a:t>
            </a:r>
            <a:endParaRPr lang="en-US" dirty="0"/>
          </a:p>
        </p:txBody>
      </p:sp>
      <p:sp>
        <p:nvSpPr>
          <p:cNvPr id="4" name="Slide Number Placeholder 3"/>
          <p:cNvSpPr>
            <a:spLocks noGrp="1"/>
          </p:cNvSpPr>
          <p:nvPr>
            <p:ph type="sldNum" sz="quarter" idx="10"/>
          </p:nvPr>
        </p:nvSpPr>
        <p:spPr/>
        <p:txBody>
          <a:bodyPr/>
          <a:lstStyle/>
          <a:p>
            <a:pPr>
              <a:defRPr/>
            </a:pPr>
            <a:fld id="{7B395411-4301-463D-BE87-457F68186A26}"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There are two human resource policies that support NCO leader development.  The two policies are promotion timing (pin-on points; measured in years of service) and the Retention Control Points (RCPs) for each grade.  These two policies establish the periods of “TIME” – which arguably is the most critical aspect in leader development – in order to achieve the necessary accumulation of training, education, and experiences within each rank.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The Army began</a:t>
            </a:r>
            <a:r>
              <a:rPr lang="en-US" sz="1200" kern="1200" baseline="0" dirty="0" smtClean="0">
                <a:solidFill>
                  <a:schemeClr val="tx1"/>
                </a:solidFill>
                <a:latin typeface="Times New Roman" pitchFamily="18" charset="0"/>
                <a:ea typeface="+mn-ea"/>
                <a:cs typeface="+mn-cs"/>
              </a:rPr>
              <a:t> shaping RCPs for the NCO Corps in </a:t>
            </a:r>
            <a:r>
              <a:rPr lang="en-US" sz="1200" kern="1200" dirty="0" smtClean="0">
                <a:solidFill>
                  <a:schemeClr val="tx1"/>
                </a:solidFill>
                <a:latin typeface="Times New Roman" pitchFamily="18" charset="0"/>
                <a:ea typeface="+mn-ea"/>
                <a:cs typeface="+mn-cs"/>
              </a:rPr>
              <a:t>2008.  The first adjustment was to extend the overall</a:t>
            </a:r>
            <a:r>
              <a:rPr lang="en-US" sz="1200" kern="1200" baseline="0" dirty="0" smtClean="0">
                <a:solidFill>
                  <a:schemeClr val="tx1"/>
                </a:solidFill>
                <a:latin typeface="Times New Roman" pitchFamily="18" charset="0"/>
                <a:ea typeface="+mn-ea"/>
                <a:cs typeface="+mn-cs"/>
              </a:rPr>
              <a:t> career from 30 years to 32.  Concurrently, the E9 RCP was established at 32 (with service up to 35 for Nominative SGM/CSM), the E8 RCP to 29 years, and the E7 RCP to 26 years.  In 2011, a second change was instituted that established the E6 RCP at 20 years, E5(P) at 15 years, E5 at 13 years, E4(P) at 12 years, E4 at 8 years, and E3 at 5 years.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latin typeface="Times New Roman" pitchFamily="18" charset="0"/>
                <a:ea typeface="+mn-ea"/>
                <a:cs typeface="+mn-cs"/>
              </a:rPr>
              <a:t>A final adjustment will now be made that eliminates the extended periods of service allowed for both E4 and E5 in a promotable status.  All E4 – regardless of (P) status – will be limited to 8 years of active federal service.  All E5 – regardless of years of service – will be limited to 14 years of active federal service.  These policy changes will be announced in the next iteration of AR 601-280 (Army Retention) and be effective 30 days after publication (anticipated in about Oct 13).  The policies will be grandfathered.  Any Soldier who exceeds the new RCPs will be otherwise allowed to serve until their existing ETS date.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This final adjustment allows the Army to develop and retain the highest quality Soldiers who have the greatest potential for continued service.   </a:t>
            </a:r>
          </a:p>
          <a:p>
            <a:endParaRPr lang="en-US" dirty="0"/>
          </a:p>
        </p:txBody>
      </p:sp>
      <p:sp>
        <p:nvSpPr>
          <p:cNvPr id="4" name="Slide Number Placeholder 3"/>
          <p:cNvSpPr>
            <a:spLocks noGrp="1"/>
          </p:cNvSpPr>
          <p:nvPr>
            <p:ph type="sldNum" sz="quarter" idx="10"/>
          </p:nvPr>
        </p:nvSpPr>
        <p:spPr/>
        <p:txBody>
          <a:bodyPr/>
          <a:lstStyle/>
          <a:p>
            <a:pPr>
              <a:defRPr/>
            </a:pPr>
            <a:fld id="{97A4DC8B-69AE-47BA-A66B-BA02A2AD5E5B}"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130425"/>
            <a:ext cx="8550275"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3886200"/>
            <a:ext cx="704215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681038"/>
            <a:ext cx="2125663" cy="5648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85813" y="681038"/>
            <a:ext cx="6224587" cy="5648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406900"/>
            <a:ext cx="8548687"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2906713"/>
            <a:ext cx="85486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85813" y="1452563"/>
            <a:ext cx="4175125"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338" y="1452563"/>
            <a:ext cx="4175125"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274638"/>
            <a:ext cx="9051925"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535113"/>
            <a:ext cx="44434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174875"/>
            <a:ext cx="44434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535113"/>
            <a:ext cx="4445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174875"/>
            <a:ext cx="4445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273050"/>
            <a:ext cx="330835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273050"/>
            <a:ext cx="5622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435100"/>
            <a:ext cx="33083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4800600"/>
            <a:ext cx="6035675"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12775"/>
            <a:ext cx="60356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367338"/>
            <a:ext cx="603567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 name="Rectangle 20"/>
          <p:cNvSpPr>
            <a:spLocks noGrp="1" noChangeArrowheads="1"/>
          </p:cNvSpPr>
          <p:nvPr>
            <p:ph type="body" idx="1"/>
          </p:nvPr>
        </p:nvSpPr>
        <p:spPr bwMode="auto">
          <a:xfrm>
            <a:off x="785813" y="1452563"/>
            <a:ext cx="8502650" cy="4876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5" name="Rectangle 21"/>
          <p:cNvSpPr>
            <a:spLocks noGrp="1" noChangeArrowheads="1"/>
          </p:cNvSpPr>
          <p:nvPr>
            <p:ph type="title"/>
          </p:nvPr>
        </p:nvSpPr>
        <p:spPr bwMode="auto">
          <a:xfrm>
            <a:off x="800100" y="681038"/>
            <a:ext cx="8229600"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en-US" smtClean="0"/>
              <a:t>Click to edit Master title style</a:t>
            </a:r>
          </a:p>
        </p:txBody>
      </p:sp>
      <p:sp>
        <p:nvSpPr>
          <p:cNvPr id="1046" name="Text Box 22"/>
          <p:cNvSpPr txBox="1">
            <a:spLocks noChangeArrowheads="1"/>
          </p:cNvSpPr>
          <p:nvPr userDrawn="1"/>
        </p:nvSpPr>
        <p:spPr bwMode="auto">
          <a:xfrm>
            <a:off x="9277350" y="6492875"/>
            <a:ext cx="379413" cy="274638"/>
          </a:xfrm>
          <a:prstGeom prst="rect">
            <a:avLst/>
          </a:prstGeom>
          <a:noFill/>
          <a:ln w="12700">
            <a:noFill/>
            <a:miter lim="800000"/>
            <a:headEnd/>
            <a:tailEnd/>
          </a:ln>
          <a:effectLst/>
        </p:spPr>
        <p:txBody>
          <a:bodyPr>
            <a:spAutoFit/>
          </a:bodyPr>
          <a:lstStyle/>
          <a:p>
            <a:pPr algn="ctr">
              <a:lnSpc>
                <a:spcPct val="100000"/>
              </a:lnSpc>
              <a:spcBef>
                <a:spcPct val="50000"/>
              </a:spcBef>
              <a:defRPr/>
            </a:pPr>
            <a:fld id="{DD9C3DCD-E2E7-4C9F-BA0D-5426B6A7B7B9}" type="slidenum">
              <a:rPr lang="en-US" altLang="en-US" sz="1200" b="1">
                <a:latin typeface="Arial" charset="0"/>
              </a:rPr>
              <a:pPr algn="ctr">
                <a:lnSpc>
                  <a:spcPct val="100000"/>
                </a:lnSpc>
                <a:spcBef>
                  <a:spcPct val="50000"/>
                </a:spcBef>
                <a:defRPr/>
              </a:pPr>
              <a:t>‹#›</a:t>
            </a:fld>
            <a:endParaRPr lang="en-US" altLang="en-US" sz="1200" b="1">
              <a:latin typeface="Arial" charset="0"/>
            </a:endParaRPr>
          </a:p>
        </p:txBody>
      </p:sp>
      <p:sp>
        <p:nvSpPr>
          <p:cNvPr id="1047" name="Rectangle 23"/>
          <p:cNvSpPr>
            <a:spLocks noChangeArrowheads="1"/>
          </p:cNvSpPr>
          <p:nvPr userDrawn="1"/>
        </p:nvSpPr>
        <p:spPr bwMode="auto">
          <a:xfrm>
            <a:off x="809625" y="6508750"/>
            <a:ext cx="8443913" cy="201613"/>
          </a:xfrm>
          <a:prstGeom prst="rect">
            <a:avLst/>
          </a:prstGeom>
          <a:solidFill>
            <a:schemeClr val="tx1"/>
          </a:solidFill>
          <a:ln w="38100">
            <a:solidFill>
              <a:srgbClr val="FFCC00"/>
            </a:solidFill>
            <a:miter lim="800000"/>
            <a:headEnd/>
            <a:tailEnd/>
          </a:ln>
          <a:effectLst/>
        </p:spPr>
        <p:txBody>
          <a:bodyPr anchor="ctr">
            <a:spAutoFit/>
          </a:bodyPr>
          <a:lstStyle/>
          <a:p>
            <a:pPr>
              <a:defRPr/>
            </a:pPr>
            <a:endParaRPr lang="en-US"/>
          </a:p>
        </p:txBody>
      </p:sp>
      <p:sp>
        <p:nvSpPr>
          <p:cNvPr id="1049" name="Rectangle 25"/>
          <p:cNvSpPr>
            <a:spLocks noChangeArrowheads="1"/>
          </p:cNvSpPr>
          <p:nvPr userDrawn="1"/>
        </p:nvSpPr>
        <p:spPr bwMode="auto">
          <a:xfrm>
            <a:off x="703263" y="219075"/>
            <a:ext cx="7739062" cy="255588"/>
          </a:xfrm>
          <a:prstGeom prst="rect">
            <a:avLst/>
          </a:prstGeom>
          <a:solidFill>
            <a:schemeClr val="tx1"/>
          </a:solidFill>
          <a:ln w="38100">
            <a:solidFill>
              <a:srgbClr val="FFCC00"/>
            </a:solidFill>
            <a:miter lim="800000"/>
            <a:headEnd/>
            <a:tailEnd/>
          </a:ln>
          <a:effectLst/>
        </p:spPr>
        <p:txBody>
          <a:bodyPr anchor="ctr">
            <a:spAutoFit/>
          </a:bodyPr>
          <a:lstStyle/>
          <a:p>
            <a:pPr>
              <a:defRPr/>
            </a:pPr>
            <a:endParaRPr lang="en-US"/>
          </a:p>
        </p:txBody>
      </p:sp>
      <p:sp>
        <p:nvSpPr>
          <p:cNvPr id="1050" name="Text Box 26"/>
          <p:cNvSpPr txBox="1">
            <a:spLocks noChangeArrowheads="1"/>
          </p:cNvSpPr>
          <p:nvPr userDrawn="1"/>
        </p:nvSpPr>
        <p:spPr bwMode="auto">
          <a:xfrm>
            <a:off x="4041775" y="197205"/>
            <a:ext cx="4386263" cy="307975"/>
          </a:xfrm>
          <a:prstGeom prst="rect">
            <a:avLst/>
          </a:prstGeom>
          <a:noFill/>
          <a:ln w="12700">
            <a:noFill/>
            <a:miter lim="800000"/>
            <a:headEnd/>
            <a:tailEnd/>
          </a:ln>
          <a:effectLst/>
        </p:spPr>
        <p:txBody>
          <a:bodyPr wrap="none">
            <a:spAutoFit/>
          </a:bodyPr>
          <a:lstStyle/>
          <a:p>
            <a:pPr algn="ctr">
              <a:lnSpc>
                <a:spcPct val="100000"/>
              </a:lnSpc>
              <a:spcBef>
                <a:spcPct val="50000"/>
              </a:spcBef>
              <a:defRPr/>
            </a:pPr>
            <a:r>
              <a:rPr lang="en-US" altLang="en-US" sz="1400" b="1" i="1" dirty="0">
                <a:solidFill>
                  <a:schemeClr val="bg1"/>
                </a:solidFill>
                <a:latin typeface="Arial" charset="0"/>
              </a:rPr>
              <a:t>Directorate of Military Personnel Policy, DCS, G-1</a:t>
            </a:r>
            <a:endParaRPr lang="en-US" altLang="en-US" sz="1400" b="1" i="1" dirty="0">
              <a:solidFill>
                <a:schemeClr val="bg1"/>
              </a:solidFill>
            </a:endParaRPr>
          </a:p>
        </p:txBody>
      </p:sp>
      <p:sp>
        <p:nvSpPr>
          <p:cNvPr id="1051" name="Rectangle 27"/>
          <p:cNvSpPr>
            <a:spLocks noChangeArrowheads="1"/>
          </p:cNvSpPr>
          <p:nvPr userDrawn="1"/>
        </p:nvSpPr>
        <p:spPr bwMode="auto">
          <a:xfrm>
            <a:off x="878104" y="-32274"/>
            <a:ext cx="1435100" cy="461963"/>
          </a:xfrm>
          <a:prstGeom prst="rect">
            <a:avLst/>
          </a:prstGeom>
          <a:noFill/>
          <a:ln w="9525">
            <a:noFill/>
            <a:miter lim="800000"/>
            <a:headEnd/>
            <a:tailEnd/>
          </a:ln>
          <a:effectLst/>
        </p:spPr>
        <p:txBody>
          <a:bodyPr>
            <a:spAutoFit/>
          </a:bodyPr>
          <a:lstStyle/>
          <a:p>
            <a:pPr algn="ctr">
              <a:lnSpc>
                <a:spcPct val="100000"/>
              </a:lnSpc>
              <a:spcBef>
                <a:spcPct val="0"/>
              </a:spcBef>
              <a:defRPr/>
            </a:pPr>
            <a:r>
              <a:rPr lang="en-US" altLang="en-US" sz="1200" b="1" i="1" dirty="0">
                <a:latin typeface="Arial" charset="0"/>
              </a:rPr>
              <a:t>Army Strong! One</a:t>
            </a:r>
            <a:endParaRPr lang="en-US" altLang="en-US" sz="1200" b="1" i="1" dirty="0">
              <a:solidFill>
                <a:srgbClr val="B4B000"/>
              </a:solidFill>
              <a:latin typeface="Arial" charset="0"/>
            </a:endParaRPr>
          </a:p>
        </p:txBody>
      </p:sp>
      <p:pic>
        <p:nvPicPr>
          <p:cNvPr id="1033" name="Picture 28" descr="Logo.jpg                                                       0000B81ESPO Mac                        ABA78158:"/>
          <p:cNvPicPr>
            <a:picLocks noChangeAspect="1" noChangeArrowheads="1"/>
          </p:cNvPicPr>
          <p:nvPr userDrawn="1"/>
        </p:nvPicPr>
        <p:blipFill>
          <a:blip r:embed="rId13" cstate="print"/>
          <a:srcRect/>
          <a:stretch>
            <a:fillRect/>
          </a:stretch>
        </p:blipFill>
        <p:spPr bwMode="auto">
          <a:xfrm>
            <a:off x="254000" y="80963"/>
            <a:ext cx="514350" cy="609600"/>
          </a:xfrm>
          <a:prstGeom prst="rect">
            <a:avLst/>
          </a:prstGeom>
          <a:noFill/>
          <a:ln w="9525">
            <a:noFill/>
            <a:miter lim="800000"/>
            <a:headEnd/>
            <a:tailEnd/>
          </a:ln>
        </p:spPr>
      </p:pic>
      <p:pic>
        <p:nvPicPr>
          <p:cNvPr id="1034" name="Picture 29" descr="http://www.odcsper.army.mil/images/direct_images/seal_pent.gif"/>
          <p:cNvPicPr>
            <a:picLocks noChangeAspect="1" noChangeArrowheads="1"/>
          </p:cNvPicPr>
          <p:nvPr userDrawn="1"/>
        </p:nvPicPr>
        <p:blipFill>
          <a:blip r:embed="rId14" cstate="print"/>
          <a:srcRect/>
          <a:stretch>
            <a:fillRect/>
          </a:stretch>
        </p:blipFill>
        <p:spPr bwMode="auto">
          <a:xfrm>
            <a:off x="8350250" y="0"/>
            <a:ext cx="1420813" cy="8937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45"/>
                                        </p:tgtEl>
                                        <p:attrNameLst>
                                          <p:attrName>style.visibility</p:attrName>
                                        </p:attrNameLst>
                                      </p:cBhvr>
                                      <p:to>
                                        <p:strVal val="visible"/>
                                      </p:to>
                                    </p:set>
                                    <p:animEffect transition="in" filter="wipe(up)">
                                      <p:cBhvr>
                                        <p:cTn id="7" dur="500"/>
                                        <p:tgtEl>
                                          <p:spTgt spid="104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44"/>
                                        </p:tgtEl>
                                        <p:attrNameLst>
                                          <p:attrName>style.visibility</p:attrName>
                                        </p:attrNameLst>
                                      </p:cBhvr>
                                      <p:to>
                                        <p:strVal val="visible"/>
                                      </p:to>
                                    </p:set>
                                    <p:animEffect transition="in" filter="dissolve">
                                      <p:cBhvr>
                                        <p:cTn id="11" dur="500"/>
                                        <p:tgtEl>
                                          <p:spTgt spid="1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 grpId="0" autoUpdateAnimBg="0">
        <p:tmplLst>
          <p:tmpl>
            <p:tnLst>
              <p:par>
                <p:cTn presetID="9" presetClass="entr" presetSubtype="0" fill="hold" nodeType="afterEffect">
                  <p:stCondLst>
                    <p:cond delay="0"/>
                  </p:stCondLst>
                  <p:childTnLst>
                    <p:set>
                      <p:cBhvr>
                        <p:cTn dur="1" fill="hold">
                          <p:stCondLst>
                            <p:cond delay="0"/>
                          </p:stCondLst>
                        </p:cTn>
                        <p:tgtEl>
                          <p:spTgt spid="1044"/>
                        </p:tgtEl>
                        <p:attrNameLst>
                          <p:attrName>style.visibility</p:attrName>
                        </p:attrNameLst>
                      </p:cBhvr>
                      <p:to>
                        <p:strVal val="visible"/>
                      </p:to>
                    </p:set>
                    <p:animEffect transition="in" filter="dissolve">
                      <p:cBhvr>
                        <p:cTn dur="500"/>
                        <p:tgtEl>
                          <p:spTgt spid="1044"/>
                        </p:tgtEl>
                      </p:cBhvr>
                    </p:animEffect>
                  </p:childTnLst>
                </p:cTn>
              </p:par>
            </p:tnLst>
          </p:tmpl>
        </p:tmplLst>
      </p:bldP>
      <p:bldP spid="1045" grpId="0" autoUpdateAnimBg="0"/>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notesSlide" Target="../notesSlides/notesSlide5.xml"/><Relationship Id="rId7"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package" Target="../embeddings/Microsoft_Office_Excel_Worksheet2.xlsx"/><Relationship Id="rId9"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23.png"/><Relationship Id="rId5" Type="http://schemas.openxmlformats.org/officeDocument/2006/relationships/diagramQuickStyle" Target="../diagrams/quickStyle1.xml"/><Relationship Id="rId10" Type="http://schemas.openxmlformats.org/officeDocument/2006/relationships/image" Target="../media/image22.png"/><Relationship Id="rId4" Type="http://schemas.openxmlformats.org/officeDocument/2006/relationships/diagramLayout" Target="../diagrams/layout1.xml"/><Relationship Id="rId9" Type="http://schemas.openxmlformats.org/officeDocument/2006/relationships/image" Target="../media/image21.png"/></Relationships>
</file>

<file path=ppt/slides/_rels/slide9.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3.png"/><Relationship Id="rId7"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 Id="rId9"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762000" y="2286000"/>
            <a:ext cx="8534400" cy="1143000"/>
          </a:xfrm>
        </p:spPr>
        <p:txBody>
          <a:bodyPr/>
          <a:lstStyle/>
          <a:p>
            <a:r>
              <a:rPr lang="en-US" b="1" dirty="0" smtClean="0"/>
              <a:t>Noncommissioned Officer Professional Development</a:t>
            </a:r>
          </a:p>
        </p:txBody>
      </p:sp>
      <p:sp>
        <p:nvSpPr>
          <p:cNvPr id="2051" name="Rectangle 5"/>
          <p:cNvSpPr>
            <a:spLocks noGrp="1" noChangeArrowheads="1"/>
          </p:cNvSpPr>
          <p:nvPr>
            <p:ph type="subTitle" idx="1"/>
          </p:nvPr>
        </p:nvSpPr>
        <p:spPr>
          <a:xfrm>
            <a:off x="1131794" y="4410633"/>
            <a:ext cx="7794812" cy="1752600"/>
          </a:xfrm>
        </p:spPr>
        <p:txBody>
          <a:bodyPr/>
          <a:lstStyle/>
          <a:p>
            <a:r>
              <a:rPr lang="en-US" sz="2800" b="1" dirty="0" smtClean="0">
                <a:latin typeface="+mj-lt"/>
                <a:cs typeface="Arial" pitchFamily="34" charset="0"/>
              </a:rPr>
              <a:t>Changes in Human Resource Policies to Support Leader Development</a:t>
            </a:r>
          </a:p>
          <a:p>
            <a:r>
              <a:rPr lang="en-US" sz="2800" b="1" dirty="0" smtClean="0">
                <a:latin typeface="+mj-lt"/>
              </a:rPr>
              <a:t>-- July 2014 --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3804" y="1230091"/>
            <a:ext cx="9272585" cy="5525799"/>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sng" strike="noStrike" kern="0" cap="none" spc="0" normalizeH="0" baseline="0" noProof="0" dirty="0" smtClean="0">
                <a:ln>
                  <a:noFill/>
                </a:ln>
                <a:solidFill>
                  <a:srgbClr val="FF0000"/>
                </a:solidFill>
                <a:effectLst/>
                <a:uLnTx/>
                <a:uFillTx/>
                <a:latin typeface="Arial" pitchFamily="34" charset="0"/>
                <a:ea typeface="+mn-ea"/>
                <a:cs typeface="Arial" pitchFamily="34" charset="0"/>
              </a:rPr>
              <a:t>Select</a:t>
            </a:r>
            <a:r>
              <a:rPr kumimoji="0" lang="en-US" sz="2000" b="0" i="0" u="none" strike="noStrike" kern="0" cap="none" spc="0" normalizeH="0" baseline="0" noProof="0" dirty="0" smtClean="0">
                <a:ln>
                  <a:noFill/>
                </a:ln>
                <a:solidFill>
                  <a:schemeClr val="tx1"/>
                </a:solidFill>
                <a:effectLst/>
                <a:uLnTx/>
                <a:uFillTx/>
                <a:latin typeface="Arial" pitchFamily="34" charset="0"/>
                <a:ea typeface="+mn-ea"/>
                <a:cs typeface="Arial" pitchFamily="34" charset="0"/>
              </a:rPr>
              <a:t>ion for promotion to SSG is based on </a:t>
            </a:r>
            <a:r>
              <a:rPr kumimoji="0" lang="en-US" sz="2000" b="0" i="1" u="sng" strike="noStrike" kern="0" cap="none" spc="0" normalizeH="0" baseline="0" noProof="0" dirty="0" smtClean="0">
                <a:ln>
                  <a:noFill/>
                </a:ln>
                <a:solidFill>
                  <a:schemeClr val="tx1"/>
                </a:solidFill>
                <a:effectLst/>
                <a:uLnTx/>
                <a:uFillTx/>
                <a:latin typeface="Arial" pitchFamily="34" charset="0"/>
                <a:ea typeface="+mn-ea"/>
                <a:cs typeface="Arial" pitchFamily="34" charset="0"/>
              </a:rPr>
              <a:t>POTENTIAL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8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8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1"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1400" b="1" i="0" u="sng" strike="noStrike" kern="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1800" b="1" i="0" u="sng" strike="noStrike" kern="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1800" b="1" i="0" u="sng" strike="noStrike" kern="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100" b="1" i="0" u="sng" strike="noStrike" kern="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000" b="1" i="0" u="sng" strike="noStrike" kern="0" cap="none" spc="0" normalizeH="0" baseline="0" noProof="0" dirty="0" smtClean="0">
                <a:ln>
                  <a:noFill/>
                </a:ln>
                <a:solidFill>
                  <a:srgbClr val="FF0000"/>
                </a:solidFill>
                <a:effectLst/>
                <a:uLnTx/>
                <a:uFillTx/>
                <a:latin typeface="Arial" pitchFamily="34" charset="0"/>
                <a:ea typeface="+mn-ea"/>
                <a:cs typeface="Arial" pitchFamily="34" charset="0"/>
              </a:rPr>
              <a:t>PROMOTE</a:t>
            </a:r>
            <a:r>
              <a:rPr kumimoji="0" lang="en-US" sz="2000" b="0" i="0" u="none" strike="noStrike" kern="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US" sz="1800" b="0" i="0" u="none" strike="noStrike" kern="0" cap="none" spc="0" normalizeH="0" baseline="0" noProof="0" dirty="0" smtClean="0">
                <a:ln>
                  <a:noFill/>
                </a:ln>
                <a:solidFill>
                  <a:schemeClr val="tx1"/>
                </a:solidFill>
                <a:effectLst/>
                <a:uLnTx/>
                <a:uFillTx/>
                <a:latin typeface="Arial" pitchFamily="34" charset="0"/>
                <a:ea typeface="+mn-ea"/>
                <a:cs typeface="Arial" pitchFamily="34" charset="0"/>
              </a:rPr>
              <a:t>TO SERGEANT FIRST CLASS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4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400" b="0" i="0" u="none" strike="noStrike" kern="0" cap="none" spc="0" normalizeH="0" baseline="0" noProof="0" dirty="0">
              <a:ln>
                <a:noFill/>
              </a:ln>
              <a:solidFill>
                <a:schemeClr val="tx1"/>
              </a:solidFill>
              <a:effectLst/>
              <a:uLnTx/>
              <a:uFillTx/>
              <a:latin typeface="+mn-lt"/>
            </a:endParaRPr>
          </a:p>
        </p:txBody>
      </p:sp>
      <p:sp>
        <p:nvSpPr>
          <p:cNvPr id="3" name="Rectangle 2"/>
          <p:cNvSpPr/>
          <p:nvPr/>
        </p:nvSpPr>
        <p:spPr bwMode="auto">
          <a:xfrm>
            <a:off x="8214360" y="1676401"/>
            <a:ext cx="1844040" cy="4357253"/>
          </a:xfrm>
          <a:prstGeom prst="rect">
            <a:avLst/>
          </a:prstGeom>
          <a:gradFill flip="none" rotWithShape="1">
            <a:gsLst>
              <a:gs pos="0">
                <a:srgbClr val="FFEFD1"/>
              </a:gs>
              <a:gs pos="64999">
                <a:srgbClr val="F0EBD5"/>
              </a:gs>
              <a:gs pos="100000">
                <a:srgbClr val="D1C39F"/>
              </a:gs>
            </a:gsLst>
            <a:path path="shape">
              <a:fillToRect l="50000" t="50000" r="50000" b="50000"/>
            </a:path>
            <a:tileRect/>
          </a:gradFill>
          <a:ln w="12700" cap="flat" cmpd="sng" algn="ctr">
            <a:solidFill>
              <a:schemeClr val="tx2"/>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bodyPr>
          <a:lstStyle/>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Moral Character</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Army Values</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Commitment</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Tactical/Technical</a:t>
            </a:r>
          </a:p>
          <a:p>
            <a:pPr marL="290513" lvl="2" indent="-179388" eaLnBrk="0" hangingPunct="0">
              <a:lnSpc>
                <a:spcPct val="90000"/>
              </a:lnSpc>
              <a:spcBef>
                <a:spcPct val="20000"/>
              </a:spcBef>
            </a:pPr>
            <a:r>
              <a:rPr lang="en-US" sz="1200" dirty="0" smtClean="0">
                <a:latin typeface="Arial" pitchFamily="34" charset="0"/>
                <a:cs typeface="Arial" pitchFamily="34" charset="0"/>
              </a:rPr>
              <a:t>       Competence</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Culture</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Communicate</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Negotiate</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Problem Solving</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Critical Thinking</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Creative</a:t>
            </a:r>
          </a:p>
          <a:p>
            <a:pPr marL="290513" lvl="2" indent="-179388" eaLnBrk="0" hangingPunct="0">
              <a:lnSpc>
                <a:spcPct val="90000"/>
              </a:lnSpc>
              <a:spcBef>
                <a:spcPct val="20000"/>
              </a:spcBef>
            </a:pPr>
            <a:r>
              <a:rPr lang="en-US" sz="1200" dirty="0" smtClean="0">
                <a:latin typeface="Arial" pitchFamily="34" charset="0"/>
                <a:cs typeface="Arial" pitchFamily="34" charset="0"/>
              </a:rPr>
              <a:t>      Thinking</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Initiative</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Train / Coach</a:t>
            </a:r>
          </a:p>
          <a:p>
            <a:pPr marL="290513" lvl="2" indent="-179388"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Physical, </a:t>
            </a:r>
          </a:p>
          <a:p>
            <a:pPr marL="290513" lvl="2" indent="-179388" eaLnBrk="0" hangingPunct="0">
              <a:lnSpc>
                <a:spcPct val="90000"/>
              </a:lnSpc>
              <a:spcBef>
                <a:spcPct val="20000"/>
              </a:spcBef>
            </a:pPr>
            <a:r>
              <a:rPr lang="en-US" sz="1200" dirty="0" smtClean="0">
                <a:latin typeface="Arial" pitchFamily="34" charset="0"/>
                <a:cs typeface="Arial" pitchFamily="34" charset="0"/>
              </a:rPr>
              <a:t>      Emotional, </a:t>
            </a:r>
          </a:p>
          <a:p>
            <a:pPr marL="290513" lvl="2" indent="-179388" eaLnBrk="0" hangingPunct="0">
              <a:lnSpc>
                <a:spcPct val="90000"/>
              </a:lnSpc>
              <a:spcBef>
                <a:spcPct val="20000"/>
              </a:spcBef>
            </a:pPr>
            <a:r>
              <a:rPr lang="en-US" sz="1200" dirty="0" smtClean="0">
                <a:latin typeface="Arial" pitchFamily="34" charset="0"/>
                <a:cs typeface="Arial" pitchFamily="34" charset="0"/>
              </a:rPr>
              <a:t>      Family, Social,</a:t>
            </a:r>
          </a:p>
          <a:p>
            <a:pPr marL="290513" lvl="2" indent="-179388" eaLnBrk="0" hangingPunct="0">
              <a:lnSpc>
                <a:spcPct val="90000"/>
              </a:lnSpc>
              <a:spcBef>
                <a:spcPct val="20000"/>
              </a:spcBef>
            </a:pPr>
            <a:r>
              <a:rPr lang="en-US" sz="1200" dirty="0" smtClean="0">
                <a:latin typeface="Arial" pitchFamily="34" charset="0"/>
                <a:cs typeface="Arial" pitchFamily="34" charset="0"/>
              </a:rPr>
              <a:t>      Spiritual</a:t>
            </a:r>
          </a:p>
          <a:p>
            <a:pPr marL="290513" lvl="2" indent="-179388" eaLnBrk="0" hangingPunct="0">
              <a:lnSpc>
                <a:spcPct val="90000"/>
              </a:lnSpc>
              <a:spcBef>
                <a:spcPct val="20000"/>
              </a:spcBef>
            </a:pPr>
            <a:r>
              <a:rPr lang="en-US" sz="1200" dirty="0" smtClean="0">
                <a:latin typeface="Arial" pitchFamily="34" charset="0"/>
                <a:cs typeface="Arial" pitchFamily="34" charset="0"/>
              </a:rPr>
              <a:t>      Fitness</a:t>
            </a:r>
          </a:p>
        </p:txBody>
      </p:sp>
      <p:sp>
        <p:nvSpPr>
          <p:cNvPr id="4" name="Rectangle 3"/>
          <p:cNvSpPr/>
          <p:nvPr/>
        </p:nvSpPr>
        <p:spPr bwMode="auto">
          <a:xfrm>
            <a:off x="6454140" y="2057400"/>
            <a:ext cx="1760220" cy="3449782"/>
          </a:xfrm>
          <a:prstGeom prst="rect">
            <a:avLst/>
          </a:prstGeom>
          <a:gradFill flip="none" rotWithShape="1">
            <a:gsLst>
              <a:gs pos="0">
                <a:srgbClr val="FFEFD1"/>
              </a:gs>
              <a:gs pos="64999">
                <a:srgbClr val="F0EBD5"/>
              </a:gs>
              <a:gs pos="100000">
                <a:srgbClr val="D1C39F"/>
              </a:gs>
            </a:gsLst>
            <a:path path="shape">
              <a:fillToRect l="50000" t="50000" r="50000" b="50000"/>
            </a:path>
            <a:tileRect/>
          </a:gradFill>
          <a:ln w="12700" cap="flat" cmpd="sng" algn="ctr">
            <a:solidFill>
              <a:schemeClr val="tx2"/>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bodyPr>
          <a:lstStyle/>
          <a:p>
            <a:pPr marL="290513" lvl="2" indent="-179388" eaLnBrk="0" hangingPunct="0">
              <a:lnSpc>
                <a:spcPct val="100000"/>
              </a:lnSpc>
              <a:spcBef>
                <a:spcPct val="20000"/>
              </a:spcBef>
              <a:buFont typeface="Arial" pitchFamily="34" charset="0"/>
              <a:buChar char="•"/>
            </a:pPr>
            <a:r>
              <a:rPr lang="en-US" sz="1200" dirty="0" smtClean="0">
                <a:latin typeface="Arial" pitchFamily="34" charset="0"/>
                <a:cs typeface="Arial" pitchFamily="34" charset="0"/>
              </a:rPr>
              <a:t> The Army</a:t>
            </a:r>
          </a:p>
          <a:p>
            <a:pPr marL="290513" lvl="2" indent="-179388" eaLnBrk="0" hangingPunct="0">
              <a:lnSpc>
                <a:spcPct val="100000"/>
              </a:lnSpc>
              <a:spcBef>
                <a:spcPct val="20000"/>
              </a:spcBef>
            </a:pPr>
            <a:r>
              <a:rPr lang="en-US" sz="1200" dirty="0" smtClean="0">
                <a:latin typeface="Arial" pitchFamily="34" charset="0"/>
                <a:cs typeface="Arial" pitchFamily="34" charset="0"/>
              </a:rPr>
              <a:t>	    Profession</a:t>
            </a:r>
          </a:p>
          <a:p>
            <a:pPr marL="290513" lvl="2" indent="-179388" eaLnBrk="0" hangingPunct="0">
              <a:lnSpc>
                <a:spcPct val="100000"/>
              </a:lnSpc>
              <a:spcBef>
                <a:spcPct val="20000"/>
              </a:spcBef>
              <a:buFont typeface="Arial" pitchFamily="34" charset="0"/>
              <a:buChar char="•"/>
            </a:pPr>
            <a:r>
              <a:rPr lang="en-US" sz="1200" dirty="0" smtClean="0">
                <a:latin typeface="Arial" pitchFamily="34" charset="0"/>
                <a:cs typeface="Arial" pitchFamily="34" charset="0"/>
              </a:rPr>
              <a:t> Professional</a:t>
            </a:r>
          </a:p>
          <a:p>
            <a:pPr marL="290513" lvl="2" indent="-179388" eaLnBrk="0" hangingPunct="0">
              <a:lnSpc>
                <a:spcPct val="100000"/>
              </a:lnSpc>
              <a:spcBef>
                <a:spcPct val="20000"/>
              </a:spcBef>
            </a:pPr>
            <a:r>
              <a:rPr lang="en-US" sz="1200" dirty="0" smtClean="0">
                <a:latin typeface="Arial" pitchFamily="34" charset="0"/>
                <a:cs typeface="Arial" pitchFamily="34" charset="0"/>
              </a:rPr>
              <a:t>      Competence</a:t>
            </a:r>
          </a:p>
          <a:p>
            <a:pPr marL="290513" lvl="2" indent="-179388" eaLnBrk="0" hangingPunct="0">
              <a:lnSpc>
                <a:spcPct val="100000"/>
              </a:lnSpc>
              <a:spcBef>
                <a:spcPct val="20000"/>
              </a:spcBef>
              <a:buFont typeface="Arial" pitchFamily="34" charset="0"/>
              <a:buChar char="•"/>
            </a:pPr>
            <a:r>
              <a:rPr lang="en-US" sz="1200" dirty="0" smtClean="0">
                <a:latin typeface="Arial" pitchFamily="34" charset="0"/>
                <a:cs typeface="Arial" pitchFamily="34" charset="0"/>
              </a:rPr>
              <a:t> Team Building</a:t>
            </a:r>
          </a:p>
          <a:p>
            <a:pPr marL="290513" lvl="2" indent="-179388" eaLnBrk="0" hangingPunct="0">
              <a:lnSpc>
                <a:spcPct val="100000"/>
              </a:lnSpc>
              <a:spcBef>
                <a:spcPct val="20000"/>
              </a:spcBef>
              <a:buFont typeface="Arial" pitchFamily="34" charset="0"/>
              <a:buChar char="•"/>
            </a:pPr>
            <a:r>
              <a:rPr lang="en-US" sz="1200" dirty="0" smtClean="0">
                <a:latin typeface="Arial" pitchFamily="34" charset="0"/>
                <a:cs typeface="Arial" pitchFamily="34" charset="0"/>
              </a:rPr>
              <a:t> Adaptability</a:t>
            </a:r>
          </a:p>
          <a:p>
            <a:pPr marL="290513" lvl="2" indent="-179388" eaLnBrk="0" hangingPunct="0">
              <a:lnSpc>
                <a:spcPct val="100000"/>
              </a:lnSpc>
              <a:spcBef>
                <a:spcPct val="20000"/>
              </a:spcBef>
              <a:buFont typeface="Arial" pitchFamily="34" charset="0"/>
              <a:buChar char="•"/>
            </a:pPr>
            <a:r>
              <a:rPr lang="en-US" sz="1200" dirty="0" smtClean="0">
                <a:latin typeface="Arial" pitchFamily="34" charset="0"/>
                <a:cs typeface="Arial" pitchFamily="34" charset="0"/>
              </a:rPr>
              <a:t> Lifelong</a:t>
            </a:r>
          </a:p>
          <a:p>
            <a:pPr marL="290513" lvl="2" indent="-179388" eaLnBrk="0" hangingPunct="0">
              <a:lnSpc>
                <a:spcPct val="100000"/>
              </a:lnSpc>
              <a:spcBef>
                <a:spcPct val="20000"/>
              </a:spcBef>
            </a:pPr>
            <a:r>
              <a:rPr lang="en-US" sz="1200" dirty="0" smtClean="0">
                <a:latin typeface="Arial" pitchFamily="34" charset="0"/>
                <a:cs typeface="Arial" pitchFamily="34" charset="0"/>
              </a:rPr>
              <a:t>       Learning</a:t>
            </a:r>
          </a:p>
          <a:p>
            <a:pPr marL="290513" lvl="2" indent="-179388" eaLnBrk="0" hangingPunct="0">
              <a:lnSpc>
                <a:spcPct val="100000"/>
              </a:lnSpc>
              <a:spcBef>
                <a:spcPct val="20000"/>
              </a:spcBef>
              <a:buFont typeface="Arial" pitchFamily="34" charset="0"/>
              <a:buChar char="•"/>
            </a:pPr>
            <a:r>
              <a:rPr lang="en-US" sz="1200" dirty="0" smtClean="0">
                <a:latin typeface="Arial" pitchFamily="34" charset="0"/>
                <a:cs typeface="Arial" pitchFamily="34" charset="0"/>
              </a:rPr>
              <a:t>Fitness &amp;</a:t>
            </a:r>
          </a:p>
          <a:p>
            <a:pPr marL="290513" lvl="2" indent="-179388" eaLnBrk="0" hangingPunct="0">
              <a:lnSpc>
                <a:spcPct val="100000"/>
              </a:lnSpc>
              <a:spcBef>
                <a:spcPct val="20000"/>
              </a:spcBef>
            </a:pPr>
            <a:r>
              <a:rPr lang="en-US" sz="1200" dirty="0" smtClean="0">
                <a:latin typeface="Arial" pitchFamily="34" charset="0"/>
                <a:cs typeface="Arial" pitchFamily="34" charset="0"/>
              </a:rPr>
              <a:t>      Resiliency</a:t>
            </a:r>
          </a:p>
        </p:txBody>
      </p:sp>
      <p:sp>
        <p:nvSpPr>
          <p:cNvPr id="5" name="Rectangle 4"/>
          <p:cNvSpPr/>
          <p:nvPr/>
        </p:nvSpPr>
        <p:spPr bwMode="auto">
          <a:xfrm>
            <a:off x="5196840" y="2286001"/>
            <a:ext cx="1341120" cy="2964883"/>
          </a:xfrm>
          <a:prstGeom prst="rect">
            <a:avLst/>
          </a:prstGeom>
          <a:gradFill flip="none" rotWithShape="1">
            <a:gsLst>
              <a:gs pos="0">
                <a:srgbClr val="FFEFD1"/>
              </a:gs>
              <a:gs pos="64999">
                <a:srgbClr val="F0EBD5"/>
              </a:gs>
              <a:gs pos="100000">
                <a:srgbClr val="D1C39F"/>
              </a:gs>
            </a:gsLst>
            <a:path path="shape">
              <a:fillToRect l="50000" t="50000" r="50000" b="50000"/>
            </a:path>
            <a:tileRect/>
          </a:gradFill>
          <a:ln w="12700" cap="flat" cmpd="sng" algn="ctr">
            <a:solidFill>
              <a:schemeClr val="tx2"/>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bodyPr>
          <a:lstStyle/>
          <a:p>
            <a:pPr marL="228600" lvl="2" indent="-107950"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 Lead</a:t>
            </a:r>
          </a:p>
          <a:p>
            <a:pPr marL="228600" lvl="2" indent="-107950" eaLnBrk="0" hangingPunct="0">
              <a:lnSpc>
                <a:spcPct val="90000"/>
              </a:lnSpc>
              <a:spcBef>
                <a:spcPct val="20000"/>
              </a:spcBef>
              <a:buFont typeface="Arial" pitchFamily="34" charset="0"/>
              <a:buChar char="•"/>
            </a:pPr>
            <a:endParaRPr lang="en-US" sz="600" dirty="0" smtClean="0">
              <a:latin typeface="Arial" pitchFamily="34" charset="0"/>
              <a:cs typeface="Arial" pitchFamily="34" charset="0"/>
            </a:endParaRPr>
          </a:p>
          <a:p>
            <a:pPr marL="228600" lvl="2" indent="-107950"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 Train &amp;</a:t>
            </a:r>
          </a:p>
          <a:p>
            <a:pPr marL="228600" lvl="2" indent="-107950" eaLnBrk="0" hangingPunct="0">
              <a:lnSpc>
                <a:spcPct val="90000"/>
              </a:lnSpc>
              <a:spcBef>
                <a:spcPct val="20000"/>
              </a:spcBef>
            </a:pPr>
            <a:r>
              <a:rPr lang="en-US" sz="1200" dirty="0" smtClean="0">
                <a:latin typeface="Arial" pitchFamily="34" charset="0"/>
                <a:cs typeface="Arial" pitchFamily="34" charset="0"/>
              </a:rPr>
              <a:t>      Educate</a:t>
            </a:r>
          </a:p>
          <a:p>
            <a:pPr marL="228600" lvl="2" indent="-107950" eaLnBrk="0" hangingPunct="0">
              <a:lnSpc>
                <a:spcPct val="90000"/>
              </a:lnSpc>
              <a:spcBef>
                <a:spcPct val="20000"/>
              </a:spcBef>
              <a:buFont typeface="Arial" pitchFamily="34" charset="0"/>
              <a:buChar char="•"/>
            </a:pPr>
            <a:endParaRPr lang="en-US" sz="600" dirty="0" smtClean="0">
              <a:latin typeface="Arial" pitchFamily="34" charset="0"/>
              <a:cs typeface="Arial" pitchFamily="34" charset="0"/>
            </a:endParaRPr>
          </a:p>
          <a:p>
            <a:pPr marL="228600" lvl="2" indent="-107950"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 Care For </a:t>
            </a:r>
          </a:p>
          <a:p>
            <a:pPr marL="228600" lvl="2" indent="-169863" eaLnBrk="0" hangingPunct="0">
              <a:lnSpc>
                <a:spcPct val="90000"/>
              </a:lnSpc>
              <a:spcBef>
                <a:spcPct val="20000"/>
              </a:spcBef>
            </a:pPr>
            <a:r>
              <a:rPr lang="en-US" sz="1200" dirty="0" smtClean="0">
                <a:latin typeface="Arial" pitchFamily="34" charset="0"/>
                <a:cs typeface="Arial" pitchFamily="34" charset="0"/>
              </a:rPr>
              <a:t>      Soldiers &amp;</a:t>
            </a:r>
          </a:p>
          <a:p>
            <a:pPr marL="228600" lvl="2" indent="-107950" eaLnBrk="0" hangingPunct="0">
              <a:lnSpc>
                <a:spcPct val="90000"/>
              </a:lnSpc>
              <a:spcBef>
                <a:spcPct val="20000"/>
              </a:spcBef>
            </a:pPr>
            <a:r>
              <a:rPr lang="en-US" sz="1200" dirty="0" smtClean="0">
                <a:latin typeface="Arial" pitchFamily="34" charset="0"/>
                <a:cs typeface="Arial" pitchFamily="34" charset="0"/>
              </a:rPr>
              <a:t>    Equipment</a:t>
            </a:r>
          </a:p>
          <a:p>
            <a:pPr marL="228600" lvl="2" indent="-107950" eaLnBrk="0" hangingPunct="0">
              <a:lnSpc>
                <a:spcPct val="90000"/>
              </a:lnSpc>
              <a:spcBef>
                <a:spcPct val="20000"/>
              </a:spcBef>
              <a:buFont typeface="Arial" pitchFamily="34" charset="0"/>
              <a:buChar char="•"/>
            </a:pPr>
            <a:endParaRPr lang="en-US" sz="600" dirty="0" smtClean="0">
              <a:latin typeface="Arial" pitchFamily="34" charset="0"/>
              <a:cs typeface="Arial" pitchFamily="34" charset="0"/>
            </a:endParaRPr>
          </a:p>
          <a:p>
            <a:pPr marL="228600" lvl="2" indent="-107950"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 Maintain &amp;</a:t>
            </a:r>
          </a:p>
          <a:p>
            <a:pPr marL="228600" lvl="2" indent="-107950" eaLnBrk="0" hangingPunct="0">
              <a:lnSpc>
                <a:spcPct val="90000"/>
              </a:lnSpc>
              <a:spcBef>
                <a:spcPct val="20000"/>
              </a:spcBef>
            </a:pPr>
            <a:r>
              <a:rPr lang="en-US" sz="1200" dirty="0" smtClean="0">
                <a:latin typeface="Arial" pitchFamily="34" charset="0"/>
                <a:cs typeface="Arial" pitchFamily="34" charset="0"/>
              </a:rPr>
              <a:t>      Enforce </a:t>
            </a:r>
          </a:p>
          <a:p>
            <a:pPr marL="228600" lvl="2" indent="-107950" eaLnBrk="0" hangingPunct="0">
              <a:lnSpc>
                <a:spcPct val="90000"/>
              </a:lnSpc>
              <a:spcBef>
                <a:spcPct val="20000"/>
              </a:spcBef>
            </a:pPr>
            <a:r>
              <a:rPr lang="en-US" sz="1200" dirty="0" smtClean="0">
                <a:latin typeface="Arial" pitchFamily="34" charset="0"/>
                <a:cs typeface="Arial" pitchFamily="34" charset="0"/>
              </a:rPr>
              <a:t>     Standards</a:t>
            </a:r>
          </a:p>
        </p:txBody>
      </p:sp>
      <p:sp>
        <p:nvSpPr>
          <p:cNvPr id="6" name="Right Arrow 5"/>
          <p:cNvSpPr/>
          <p:nvPr/>
        </p:nvSpPr>
        <p:spPr bwMode="auto">
          <a:xfrm>
            <a:off x="83820" y="1676400"/>
            <a:ext cx="3688080" cy="3505200"/>
          </a:xfrm>
          <a:prstGeom prst="rightArrow">
            <a:avLst>
              <a:gd name="adj1" fmla="val 70000"/>
              <a:gd name="adj2" fmla="val 50000"/>
            </a:avLst>
          </a:prstGeom>
          <a:solidFill>
            <a:srgbClr val="BBB693">
              <a:alpha val="89804"/>
            </a:srgbClr>
          </a:solidFill>
          <a:scene3d>
            <a:camera prst="orthographicFront"/>
            <a:lightRig rig="threePt" dir="t"/>
          </a:scene3d>
          <a:sp3d>
            <a:bevelT/>
          </a:sp3d>
        </p:spPr>
        <p:style>
          <a:lnRef idx="1">
            <a:schemeClr val="accent3">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1">
              <a:hueOff val="0"/>
              <a:satOff val="0"/>
              <a:lumOff val="0"/>
              <a:alphaOff val="0"/>
            </a:schemeClr>
          </a:fontRef>
        </p:style>
        <p:txBody>
          <a:bodyPr anchor="ctr" anchorCtr="0"/>
          <a:lstStyle/>
          <a:p>
            <a:pPr marL="282575" lvl="1" indent="-282575"/>
            <a:r>
              <a:rPr lang="en-US" sz="1600" b="1" u="sng" dirty="0" smtClean="0">
                <a:solidFill>
                  <a:srgbClr val="FF0000"/>
                </a:solidFill>
                <a:latin typeface="Arial" pitchFamily="34" charset="0"/>
                <a:cs typeface="Arial" pitchFamily="34" charset="0"/>
              </a:rPr>
              <a:t>Train</a:t>
            </a:r>
            <a:r>
              <a:rPr lang="en-US" sz="1400" dirty="0" smtClean="0">
                <a:solidFill>
                  <a:schemeClr val="tx1"/>
                </a:solidFill>
                <a:latin typeface="Arial" pitchFamily="34" charset="0"/>
                <a:cs typeface="Arial" pitchFamily="34" charset="0"/>
              </a:rPr>
              <a:t>ed</a:t>
            </a:r>
            <a:r>
              <a:rPr lang="en-US" sz="1400" dirty="0" smtClean="0">
                <a:solidFill>
                  <a:srgbClr val="FF0000"/>
                </a:solidFill>
                <a:latin typeface="Arial" pitchFamily="34" charset="0"/>
                <a:cs typeface="Arial" pitchFamily="34" charset="0"/>
              </a:rPr>
              <a:t> </a:t>
            </a:r>
            <a:r>
              <a:rPr lang="en-US" sz="1400" dirty="0" smtClean="0">
                <a:latin typeface="Arial" pitchFamily="34" charset="0"/>
                <a:cs typeface="Arial" pitchFamily="34" charset="0"/>
              </a:rPr>
              <a:t>by unit leaders’ </a:t>
            </a:r>
          </a:p>
          <a:p>
            <a:pPr marL="282575" lvl="1" indent="-282575"/>
            <a:r>
              <a:rPr lang="en-US" sz="1400" dirty="0" smtClean="0">
                <a:latin typeface="Arial" pitchFamily="34" charset="0"/>
                <a:cs typeface="Arial" pitchFamily="34" charset="0"/>
              </a:rPr>
              <a:t>	mentoring/coaching/</a:t>
            </a:r>
          </a:p>
          <a:p>
            <a:pPr marL="282575" lvl="1" indent="-282575"/>
            <a:r>
              <a:rPr lang="en-US" sz="1400" dirty="0" smtClean="0">
                <a:latin typeface="Arial" pitchFamily="34" charset="0"/>
                <a:cs typeface="Arial" pitchFamily="34" charset="0"/>
              </a:rPr>
              <a:t>          counseling</a:t>
            </a:r>
          </a:p>
          <a:p>
            <a:pPr marL="282575" lvl="1" indent="-282575"/>
            <a:r>
              <a:rPr lang="en-US" sz="1600" b="1" u="sng" dirty="0" smtClean="0">
                <a:solidFill>
                  <a:srgbClr val="FF0000"/>
                </a:solidFill>
                <a:latin typeface="Arial" pitchFamily="34" charset="0"/>
                <a:cs typeface="Arial" pitchFamily="34" charset="0"/>
              </a:rPr>
              <a:t>Train</a:t>
            </a:r>
            <a:r>
              <a:rPr lang="en-US" sz="1400" dirty="0" smtClean="0">
                <a:solidFill>
                  <a:schemeClr val="tx1"/>
                </a:solidFill>
                <a:latin typeface="Arial" pitchFamily="34" charset="0"/>
                <a:cs typeface="Arial" pitchFamily="34" charset="0"/>
              </a:rPr>
              <a:t>ed</a:t>
            </a:r>
            <a:r>
              <a:rPr lang="en-US" sz="1400" dirty="0" smtClean="0">
                <a:latin typeface="Arial" pitchFamily="34" charset="0"/>
                <a:cs typeface="Arial" pitchFamily="34" charset="0"/>
              </a:rPr>
              <a:t> through direct</a:t>
            </a:r>
          </a:p>
          <a:p>
            <a:pPr marL="282575" lvl="1" indent="-282575"/>
            <a:r>
              <a:rPr lang="en-US" sz="1400" dirty="0" smtClean="0">
                <a:latin typeface="Arial" pitchFamily="34" charset="0"/>
                <a:cs typeface="Arial" pitchFamily="34" charset="0"/>
              </a:rPr>
              <a:t> experiences  </a:t>
            </a:r>
          </a:p>
          <a:p>
            <a:pPr marL="282575" lvl="1" indent="-282575"/>
            <a:r>
              <a:rPr lang="en-US" sz="1600" b="1" u="sng" dirty="0" smtClean="0">
                <a:solidFill>
                  <a:srgbClr val="FF0000"/>
                </a:solidFill>
                <a:latin typeface="Arial" pitchFamily="34" charset="0"/>
                <a:cs typeface="Arial" pitchFamily="34" charset="0"/>
              </a:rPr>
              <a:t>Train</a:t>
            </a:r>
            <a:r>
              <a:rPr lang="en-US" sz="1400" dirty="0" smtClean="0">
                <a:solidFill>
                  <a:schemeClr val="tx1"/>
                </a:solidFill>
                <a:latin typeface="Arial" pitchFamily="34" charset="0"/>
                <a:cs typeface="Arial" pitchFamily="34" charset="0"/>
              </a:rPr>
              <a:t>ed</a:t>
            </a:r>
            <a:r>
              <a:rPr lang="en-US" sz="1400" dirty="0" smtClean="0">
                <a:latin typeface="Arial" pitchFamily="34" charset="0"/>
                <a:cs typeface="Arial" pitchFamily="34" charset="0"/>
              </a:rPr>
              <a:t> and Educated by the Institution </a:t>
            </a:r>
          </a:p>
          <a:p>
            <a:pPr marL="282575" lvl="1" indent="-282575"/>
            <a:r>
              <a:rPr lang="en-US" sz="1200" b="1" dirty="0" smtClean="0">
                <a:solidFill>
                  <a:srgbClr val="00B050"/>
                </a:solidFill>
                <a:latin typeface="Arial" pitchFamily="34" charset="0"/>
                <a:cs typeface="Arial" pitchFamily="34" charset="0"/>
              </a:rPr>
              <a:t>     </a:t>
            </a:r>
            <a:r>
              <a:rPr lang="en-US" sz="1200" b="1" dirty="0" smtClean="0">
                <a:solidFill>
                  <a:srgbClr val="0000FF"/>
                </a:solidFill>
                <a:latin typeface="Arial" pitchFamily="34" charset="0"/>
                <a:cs typeface="Arial" pitchFamily="34" charset="0"/>
              </a:rPr>
              <a:t>Advanced Leaders Course  SSD-3</a:t>
            </a:r>
            <a:endParaRPr lang="en-US" sz="1100" b="1" dirty="0">
              <a:solidFill>
                <a:srgbClr val="0000FF"/>
              </a:solidFill>
              <a:latin typeface="Arial" pitchFamily="34" charset="0"/>
              <a:cs typeface="Arial" pitchFamily="34" charset="0"/>
            </a:endParaRPr>
          </a:p>
        </p:txBody>
      </p:sp>
      <p:sp>
        <p:nvSpPr>
          <p:cNvPr id="7" name="TextBox 6"/>
          <p:cNvSpPr txBox="1"/>
          <p:nvPr/>
        </p:nvSpPr>
        <p:spPr>
          <a:xfrm>
            <a:off x="1089660" y="3212068"/>
            <a:ext cx="3254189" cy="369332"/>
          </a:xfrm>
          <a:prstGeom prst="rect">
            <a:avLst/>
          </a:prstGeom>
          <a:noFill/>
          <a:ln>
            <a:noFill/>
          </a:ln>
          <a:scene3d>
            <a:camera prst="orthographicFront">
              <a:rot lat="0" lon="21599994" rev="16200000"/>
            </a:camera>
            <a:lightRig rig="threePt" dir="t"/>
          </a:scene3d>
        </p:spPr>
        <p:txBody>
          <a:bodyPr wrap="square" rtlCol="0">
            <a:noAutofit/>
          </a:bodyPr>
          <a:lstStyle/>
          <a:p>
            <a:pPr algn="ctr"/>
            <a:r>
              <a:rPr lang="en-US" sz="1300" b="1" dirty="0" smtClean="0">
                <a:latin typeface="Arial" pitchFamily="34" charset="0"/>
                <a:cs typeface="Arial" pitchFamily="34" charset="0"/>
              </a:rPr>
              <a:t>DEVELOP</a:t>
            </a:r>
          </a:p>
          <a:p>
            <a:pPr algn="ctr"/>
            <a:r>
              <a:rPr lang="en-US" sz="1300" b="1" dirty="0" smtClean="0">
                <a:latin typeface="Arial" pitchFamily="34" charset="0"/>
                <a:cs typeface="Arial" pitchFamily="34" charset="0"/>
              </a:rPr>
              <a:t> Competencies &amp; Attributes</a:t>
            </a:r>
            <a:endParaRPr lang="en-US" sz="1300" b="1" dirty="0">
              <a:latin typeface="Arial" pitchFamily="34" charset="0"/>
              <a:cs typeface="Arial" pitchFamily="34" charset="0"/>
            </a:endParaRPr>
          </a:p>
        </p:txBody>
      </p:sp>
      <p:sp>
        <p:nvSpPr>
          <p:cNvPr id="8" name="TextBox 7"/>
          <p:cNvSpPr txBox="1"/>
          <p:nvPr/>
        </p:nvSpPr>
        <p:spPr>
          <a:xfrm>
            <a:off x="251460" y="5257801"/>
            <a:ext cx="3426852" cy="757130"/>
          </a:xfrm>
          <a:prstGeom prst="rect">
            <a:avLst/>
          </a:prstGeom>
          <a:noFill/>
        </p:spPr>
        <p:txBody>
          <a:bodyPr wrap="square" rtlCol="0">
            <a:spAutoFit/>
          </a:bodyPr>
          <a:lstStyle/>
          <a:p>
            <a:pPr algn="ctr"/>
            <a:r>
              <a:rPr lang="en-US" sz="1600" b="1" i="1" dirty="0" smtClean="0">
                <a:latin typeface="Arial" pitchFamily="34" charset="0"/>
                <a:cs typeface="Arial" pitchFamily="34" charset="0"/>
              </a:rPr>
              <a:t>Soldiers achieve competency at each rank prior to promotion to next rank</a:t>
            </a:r>
            <a:endParaRPr lang="en-US" sz="1600" b="1" i="1" dirty="0">
              <a:latin typeface="Arial" pitchFamily="34" charset="0"/>
              <a:cs typeface="Arial" pitchFamily="34" charset="0"/>
            </a:endParaRPr>
          </a:p>
        </p:txBody>
      </p:sp>
      <p:sp>
        <p:nvSpPr>
          <p:cNvPr id="9" name="TextBox 8"/>
          <p:cNvSpPr txBox="1"/>
          <p:nvPr/>
        </p:nvSpPr>
        <p:spPr>
          <a:xfrm>
            <a:off x="6495775" y="1752600"/>
            <a:ext cx="1562351" cy="258532"/>
          </a:xfrm>
          <a:prstGeom prst="rect">
            <a:avLst/>
          </a:prstGeom>
          <a:noFill/>
        </p:spPr>
        <p:txBody>
          <a:bodyPr wrap="none" rtlCol="0">
            <a:spAutoFit/>
          </a:bodyPr>
          <a:lstStyle/>
          <a:p>
            <a:r>
              <a:rPr lang="en-US" sz="1200" b="1" i="1" dirty="0" smtClean="0">
                <a:latin typeface="Arial" pitchFamily="34" charset="0"/>
                <a:cs typeface="Arial" pitchFamily="34" charset="0"/>
              </a:rPr>
              <a:t>LEARNING AREAS</a:t>
            </a:r>
            <a:endParaRPr lang="en-US" sz="1200" b="1" i="1" dirty="0">
              <a:latin typeface="Arial" pitchFamily="34" charset="0"/>
              <a:cs typeface="Arial" pitchFamily="34" charset="0"/>
            </a:endParaRPr>
          </a:p>
        </p:txBody>
      </p:sp>
      <p:sp>
        <p:nvSpPr>
          <p:cNvPr id="10" name="TextBox 9"/>
          <p:cNvSpPr txBox="1"/>
          <p:nvPr/>
        </p:nvSpPr>
        <p:spPr>
          <a:xfrm>
            <a:off x="7962901" y="1399402"/>
            <a:ext cx="1920719" cy="258532"/>
          </a:xfrm>
          <a:prstGeom prst="rect">
            <a:avLst/>
          </a:prstGeom>
          <a:noFill/>
        </p:spPr>
        <p:txBody>
          <a:bodyPr wrap="none" rtlCol="0">
            <a:spAutoFit/>
          </a:bodyPr>
          <a:lstStyle/>
          <a:p>
            <a:r>
              <a:rPr lang="en-US" sz="1200" b="1" i="1" dirty="0" smtClean="0">
                <a:latin typeface="Arial" pitchFamily="34" charset="0"/>
                <a:cs typeface="Arial" pitchFamily="34" charset="0"/>
              </a:rPr>
              <a:t>LEARNING OUTCOMES</a:t>
            </a:r>
            <a:endParaRPr lang="en-US" sz="1200" b="1" i="1" dirty="0">
              <a:latin typeface="Arial" pitchFamily="34" charset="0"/>
              <a:cs typeface="Arial" pitchFamily="34" charset="0"/>
            </a:endParaRPr>
          </a:p>
        </p:txBody>
      </p:sp>
      <p:sp>
        <p:nvSpPr>
          <p:cNvPr id="11" name="TextBox 10"/>
          <p:cNvSpPr txBox="1"/>
          <p:nvPr/>
        </p:nvSpPr>
        <p:spPr>
          <a:xfrm>
            <a:off x="5131310" y="1981201"/>
            <a:ext cx="1202573" cy="258532"/>
          </a:xfrm>
          <a:prstGeom prst="rect">
            <a:avLst/>
          </a:prstGeom>
          <a:noFill/>
        </p:spPr>
        <p:txBody>
          <a:bodyPr wrap="none" rtlCol="0">
            <a:spAutoFit/>
          </a:bodyPr>
          <a:lstStyle/>
          <a:p>
            <a:r>
              <a:rPr lang="en-US" sz="1200" b="1" i="1" dirty="0" smtClean="0">
                <a:latin typeface="Arial" pitchFamily="34" charset="0"/>
                <a:cs typeface="Arial" pitchFamily="34" charset="0"/>
              </a:rPr>
              <a:t>CORE ROLES</a:t>
            </a:r>
            <a:endParaRPr lang="en-US" sz="1200" b="1" i="1" dirty="0">
              <a:latin typeface="Arial" pitchFamily="34" charset="0"/>
              <a:cs typeface="Arial" pitchFamily="34" charset="0"/>
            </a:endParaRPr>
          </a:p>
        </p:txBody>
      </p:sp>
      <p:sp>
        <p:nvSpPr>
          <p:cNvPr id="12" name="TextBox 11"/>
          <p:cNvSpPr txBox="1"/>
          <p:nvPr/>
        </p:nvSpPr>
        <p:spPr>
          <a:xfrm>
            <a:off x="580577" y="4953000"/>
            <a:ext cx="1018227" cy="341632"/>
          </a:xfrm>
          <a:prstGeom prst="rect">
            <a:avLst/>
          </a:prstGeom>
          <a:noFill/>
        </p:spPr>
        <p:txBody>
          <a:bodyPr wrap="none" rtlCol="0">
            <a:spAutoFit/>
          </a:bodyPr>
          <a:lstStyle/>
          <a:p>
            <a:r>
              <a:rPr lang="en-US" u="sng" dirty="0" smtClean="0">
                <a:effectLst>
                  <a:outerShdw blurRad="38100" dist="38100" dir="2700000" algn="tl">
                    <a:srgbClr val="000000">
                      <a:alpha val="43137"/>
                    </a:srgbClr>
                  </a:outerShdw>
                </a:effectLst>
                <a:latin typeface="Arial" pitchFamily="34" charset="0"/>
                <a:cs typeface="Arial" pitchFamily="34" charset="0"/>
              </a:rPr>
              <a:t>INTENT</a:t>
            </a:r>
            <a:endParaRPr lang="en-US" u="sng" dirty="0">
              <a:effectLst>
                <a:outerShdw blurRad="38100" dist="38100" dir="2700000" algn="tl">
                  <a:srgbClr val="000000">
                    <a:alpha val="43137"/>
                  </a:srgbClr>
                </a:outerShdw>
              </a:effectLst>
              <a:latin typeface="Arial" pitchFamily="34" charset="0"/>
              <a:cs typeface="Arial" pitchFamily="34" charset="0"/>
            </a:endParaRPr>
          </a:p>
        </p:txBody>
      </p:sp>
      <p:sp>
        <p:nvSpPr>
          <p:cNvPr id="13" name="TextBox 12"/>
          <p:cNvSpPr txBox="1"/>
          <p:nvPr/>
        </p:nvSpPr>
        <p:spPr>
          <a:xfrm>
            <a:off x="5119461" y="5704582"/>
            <a:ext cx="3094900" cy="757130"/>
          </a:xfrm>
          <a:prstGeom prst="rect">
            <a:avLst/>
          </a:prstGeom>
          <a:noFill/>
        </p:spPr>
        <p:txBody>
          <a:bodyPr wrap="square" rtlCol="0">
            <a:spAutoFit/>
          </a:bodyPr>
          <a:lstStyle/>
          <a:p>
            <a:pPr algn="ctr"/>
            <a:r>
              <a:rPr lang="en-US" sz="1600" i="1" dirty="0" smtClean="0">
                <a:solidFill>
                  <a:schemeClr val="accent2">
                    <a:lumMod val="75000"/>
                  </a:schemeClr>
                </a:solidFill>
              </a:rPr>
              <a:t>The six Learning Areas are aligned with the 21st Century Soldier Competencies and Attributes </a:t>
            </a:r>
            <a:endParaRPr lang="en-US" sz="1600" i="1" dirty="0">
              <a:solidFill>
                <a:schemeClr val="accent2">
                  <a:lumMod val="75000"/>
                </a:schemeClr>
              </a:solidFill>
            </a:endParaRPr>
          </a:p>
        </p:txBody>
      </p:sp>
      <p:sp>
        <p:nvSpPr>
          <p:cNvPr id="14" name="Title 1"/>
          <p:cNvSpPr txBox="1">
            <a:spLocks/>
          </p:cNvSpPr>
          <p:nvPr/>
        </p:nvSpPr>
        <p:spPr bwMode="auto">
          <a:xfrm>
            <a:off x="486878" y="130893"/>
            <a:ext cx="9052560" cy="1143000"/>
          </a:xfrm>
          <a:prstGeom prst="rect">
            <a:avLst/>
          </a:prstGeom>
          <a:noFill/>
          <a:ln w="12700">
            <a:noFill/>
            <a:miter lim="800000"/>
            <a:headEnd/>
            <a:tailEnd/>
          </a:ln>
        </p:spPr>
        <p:txBody>
          <a:bodyPr vert="horz" wrap="square" lIns="90488" tIns="44450" rIns="90488" bIns="4445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kern="0" noProof="0" dirty="0" smtClean="0">
                <a:solidFill>
                  <a:schemeClr val="tx2"/>
                </a:solidFill>
                <a:latin typeface="+mn-lt"/>
                <a:ea typeface="+mj-ea"/>
                <a:cs typeface="Arial" pitchFamily="34" charset="0"/>
              </a:rPr>
              <a:t>SELECT – TRAIN – PROMOTE</a:t>
            </a:r>
            <a:endParaRPr kumimoji="0" lang="en-US" sz="3200" b="0" i="0" u="none" strike="noStrike" kern="0" cap="none" spc="0" normalizeH="0" baseline="0" noProof="0" dirty="0">
              <a:ln>
                <a:noFill/>
              </a:ln>
              <a:solidFill>
                <a:schemeClr val="tx2"/>
              </a:solidFill>
              <a:effectLst/>
              <a:uLnTx/>
              <a:uFillTx/>
              <a:latin typeface="+mn-lt"/>
              <a:ea typeface="+mj-ea"/>
              <a:cs typeface="Arial" pitchFamily="34" charset="0"/>
            </a:endParaRPr>
          </a:p>
        </p:txBody>
      </p:sp>
      <p:sp>
        <p:nvSpPr>
          <p:cNvPr id="15" name="Rectangle 14"/>
          <p:cNvSpPr/>
          <p:nvPr/>
        </p:nvSpPr>
        <p:spPr bwMode="auto">
          <a:xfrm>
            <a:off x="3771900" y="2514601"/>
            <a:ext cx="1424940" cy="2508057"/>
          </a:xfrm>
          <a:prstGeom prst="rect">
            <a:avLst/>
          </a:prstGeom>
          <a:gradFill flip="none" rotWithShape="1">
            <a:gsLst>
              <a:gs pos="0">
                <a:srgbClr val="FFEFD1"/>
              </a:gs>
              <a:gs pos="64999">
                <a:srgbClr val="F0EBD5"/>
              </a:gs>
              <a:gs pos="100000">
                <a:srgbClr val="D1C39F"/>
              </a:gs>
            </a:gsLst>
            <a:path path="shape">
              <a:fillToRect l="50000" t="50000" r="50000" b="50000"/>
            </a:path>
            <a:tileRect/>
          </a:gradFill>
          <a:ln w="12700" cap="flat" cmpd="sng" algn="ctr">
            <a:solidFill>
              <a:schemeClr val="tx2"/>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bodyPr>
          <a:lstStyle/>
          <a:p>
            <a:pPr marL="228600" lvl="2" indent="-107950" eaLnBrk="0" hangingPunct="0">
              <a:lnSpc>
                <a:spcPct val="90000"/>
              </a:lnSpc>
              <a:spcBef>
                <a:spcPct val="20000"/>
              </a:spcBef>
            </a:pPr>
            <a:r>
              <a:rPr lang="en-US" sz="1200" b="1" dirty="0" smtClean="0">
                <a:latin typeface="Arial" pitchFamily="34" charset="0"/>
                <a:cs typeface="Arial" pitchFamily="34" charset="0"/>
              </a:rPr>
              <a:t>Attributes</a:t>
            </a:r>
            <a:r>
              <a:rPr lang="en-US" sz="1200" dirty="0" smtClean="0">
                <a:latin typeface="Arial" pitchFamily="34" charset="0"/>
                <a:cs typeface="Arial" pitchFamily="34" charset="0"/>
              </a:rPr>
              <a:t> </a:t>
            </a:r>
          </a:p>
          <a:p>
            <a:pPr marL="228600" lvl="2" indent="-107950"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Character</a:t>
            </a:r>
          </a:p>
          <a:p>
            <a:pPr marL="228600" lvl="2" indent="-107950" eaLnBrk="0" hangingPunct="0">
              <a:lnSpc>
                <a:spcPct val="90000"/>
              </a:lnSpc>
              <a:spcBef>
                <a:spcPct val="20000"/>
              </a:spcBef>
              <a:buFont typeface="Arial" pitchFamily="34" charset="0"/>
              <a:buChar char="•"/>
            </a:pPr>
            <a:r>
              <a:rPr lang="en-US" sz="1200" dirty="0">
                <a:latin typeface="Arial" pitchFamily="34" charset="0"/>
                <a:cs typeface="Arial" pitchFamily="34" charset="0"/>
              </a:rPr>
              <a:t> </a:t>
            </a:r>
            <a:r>
              <a:rPr lang="en-US" sz="1200" dirty="0" smtClean="0">
                <a:latin typeface="Arial" pitchFamily="34" charset="0"/>
                <a:cs typeface="Arial" pitchFamily="34" charset="0"/>
              </a:rPr>
              <a:t>Presence</a:t>
            </a:r>
          </a:p>
          <a:p>
            <a:pPr marL="228600" lvl="2" indent="-107950" eaLnBrk="0" hangingPunct="0">
              <a:lnSpc>
                <a:spcPct val="90000"/>
              </a:lnSpc>
              <a:spcBef>
                <a:spcPct val="20000"/>
              </a:spcBef>
              <a:buFont typeface="Arial" pitchFamily="34" charset="0"/>
              <a:buChar char="•"/>
            </a:pPr>
            <a:r>
              <a:rPr lang="en-US" sz="1200" dirty="0">
                <a:latin typeface="Arial" pitchFamily="34" charset="0"/>
                <a:cs typeface="Arial" pitchFamily="34" charset="0"/>
              </a:rPr>
              <a:t> </a:t>
            </a:r>
            <a:r>
              <a:rPr lang="en-US" sz="1200" dirty="0" smtClean="0">
                <a:latin typeface="Arial" pitchFamily="34" charset="0"/>
                <a:cs typeface="Arial" pitchFamily="34" charset="0"/>
              </a:rPr>
              <a:t>Intellect</a:t>
            </a:r>
          </a:p>
          <a:p>
            <a:pPr marL="228600" lvl="2" indent="-107950" eaLnBrk="0" hangingPunct="0">
              <a:lnSpc>
                <a:spcPct val="90000"/>
              </a:lnSpc>
              <a:spcBef>
                <a:spcPct val="20000"/>
              </a:spcBef>
            </a:pPr>
            <a:endParaRPr lang="en-US" sz="1200" dirty="0" smtClean="0">
              <a:latin typeface="Arial" pitchFamily="34" charset="0"/>
              <a:cs typeface="Arial" pitchFamily="34" charset="0"/>
            </a:endParaRPr>
          </a:p>
          <a:p>
            <a:pPr marL="228600" lvl="2" indent="-169863" eaLnBrk="0" hangingPunct="0">
              <a:lnSpc>
                <a:spcPct val="90000"/>
              </a:lnSpc>
              <a:spcBef>
                <a:spcPct val="20000"/>
              </a:spcBef>
            </a:pPr>
            <a:r>
              <a:rPr lang="en-US" sz="1200" b="1" dirty="0" smtClean="0">
                <a:latin typeface="Arial" pitchFamily="34" charset="0"/>
                <a:cs typeface="Arial" pitchFamily="34" charset="0"/>
              </a:rPr>
              <a:t>Competencies</a:t>
            </a:r>
          </a:p>
          <a:p>
            <a:pPr marL="228600" lvl="2" indent="-107950" eaLnBrk="0" hangingPunct="0">
              <a:lnSpc>
                <a:spcPct val="90000"/>
              </a:lnSpc>
              <a:spcBef>
                <a:spcPct val="20000"/>
              </a:spcBef>
              <a:buFont typeface="Arial" pitchFamily="34" charset="0"/>
              <a:buChar char="•"/>
            </a:pPr>
            <a:r>
              <a:rPr lang="en-US" sz="1200" dirty="0">
                <a:latin typeface="Arial" pitchFamily="34" charset="0"/>
                <a:cs typeface="Arial" pitchFamily="34" charset="0"/>
              </a:rPr>
              <a:t> </a:t>
            </a:r>
            <a:r>
              <a:rPr lang="en-US" sz="1200" dirty="0" smtClean="0">
                <a:latin typeface="Arial" pitchFamily="34" charset="0"/>
                <a:cs typeface="Arial" pitchFamily="34" charset="0"/>
              </a:rPr>
              <a:t>Leads</a:t>
            </a:r>
          </a:p>
          <a:p>
            <a:pPr marL="228600" lvl="2" indent="-107950"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Develops</a:t>
            </a:r>
          </a:p>
          <a:p>
            <a:pPr marL="228600" lvl="2" indent="-107950" eaLnBrk="0" hangingPunct="0">
              <a:lnSpc>
                <a:spcPct val="90000"/>
              </a:lnSpc>
              <a:spcBef>
                <a:spcPct val="20000"/>
              </a:spcBef>
              <a:buFont typeface="Arial" pitchFamily="34" charset="0"/>
              <a:buChar char="•"/>
            </a:pPr>
            <a:r>
              <a:rPr lang="en-US" sz="1200" dirty="0" smtClean="0">
                <a:latin typeface="Arial" pitchFamily="34" charset="0"/>
                <a:cs typeface="Arial" pitchFamily="34" charset="0"/>
              </a:rPr>
              <a:t>Achieves</a:t>
            </a:r>
          </a:p>
        </p:txBody>
      </p:sp>
      <p:sp>
        <p:nvSpPr>
          <p:cNvPr id="16" name="TextBox 15"/>
          <p:cNvSpPr txBox="1"/>
          <p:nvPr/>
        </p:nvSpPr>
        <p:spPr>
          <a:xfrm>
            <a:off x="3811002" y="1905001"/>
            <a:ext cx="1208984" cy="664797"/>
          </a:xfrm>
          <a:prstGeom prst="rect">
            <a:avLst/>
          </a:prstGeom>
          <a:noFill/>
        </p:spPr>
        <p:txBody>
          <a:bodyPr wrap="none" rtlCol="0">
            <a:spAutoFit/>
          </a:bodyPr>
          <a:lstStyle/>
          <a:p>
            <a:pPr algn="ctr"/>
            <a:r>
              <a:rPr lang="en-US" sz="1200" b="1" i="1" dirty="0" smtClean="0">
                <a:latin typeface="Arial" pitchFamily="34" charset="0"/>
                <a:cs typeface="Arial" pitchFamily="34" charset="0"/>
              </a:rPr>
              <a:t>Leader </a:t>
            </a:r>
          </a:p>
          <a:p>
            <a:pPr algn="ctr"/>
            <a:r>
              <a:rPr lang="en-US" sz="1200" b="1" i="1" dirty="0" smtClean="0">
                <a:latin typeface="Arial" pitchFamily="34" charset="0"/>
                <a:cs typeface="Arial" pitchFamily="34" charset="0"/>
              </a:rPr>
              <a:t>Requirements</a:t>
            </a:r>
          </a:p>
          <a:p>
            <a:pPr algn="ctr"/>
            <a:r>
              <a:rPr lang="en-US" sz="1200" b="1" i="1" dirty="0" smtClean="0">
                <a:latin typeface="Arial" pitchFamily="34" charset="0"/>
                <a:cs typeface="Arial" pitchFamily="34" charset="0"/>
              </a:rPr>
              <a:t> Model</a:t>
            </a:r>
            <a:endParaRPr lang="en-US" sz="1200" b="1" i="1" dirty="0">
              <a:latin typeface="Arial" pitchFamily="34" charset="0"/>
              <a:cs typeface="Arial" pitchFamily="34" charset="0"/>
            </a:endParaRPr>
          </a:p>
        </p:txBody>
      </p:sp>
      <p:sp>
        <p:nvSpPr>
          <p:cNvPr id="17" name="Oval 16"/>
          <p:cNvSpPr/>
          <p:nvPr/>
        </p:nvSpPr>
        <p:spPr bwMode="auto">
          <a:xfrm>
            <a:off x="2702378" y="849088"/>
            <a:ext cx="4653644" cy="473528"/>
          </a:xfrm>
          <a:prstGeom prst="ellipse">
            <a:avLst/>
          </a:prstGeom>
          <a:noFill/>
          <a:ln w="12700" cap="flat" cmpd="sng" algn="ctr">
            <a:solidFill>
              <a:schemeClr val="accent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r>
              <a:rPr kumimoji="0" lang="en-US" sz="1800" b="1" i="0" u="none" strike="noStrike" cap="none" normalizeH="0" baseline="0" dirty="0" smtClean="0">
                <a:ln>
                  <a:noFill/>
                </a:ln>
                <a:solidFill>
                  <a:schemeClr val="accent1">
                    <a:lumMod val="75000"/>
                  </a:schemeClr>
                </a:solidFill>
                <a:effectLst/>
                <a:latin typeface="Times New Roman" pitchFamily="18" charset="0"/>
              </a:rPr>
              <a:t>Sample of promotion</a:t>
            </a:r>
            <a:r>
              <a:rPr kumimoji="0" lang="en-US" sz="1800" b="1" i="0" u="none" strike="noStrike" cap="none" normalizeH="0" dirty="0" smtClean="0">
                <a:ln>
                  <a:noFill/>
                </a:ln>
                <a:solidFill>
                  <a:schemeClr val="accent1">
                    <a:lumMod val="75000"/>
                  </a:schemeClr>
                </a:solidFill>
                <a:effectLst/>
                <a:latin typeface="Times New Roman" pitchFamily="18" charset="0"/>
              </a:rPr>
              <a:t> to SSG</a:t>
            </a:r>
            <a:endParaRPr kumimoji="0" lang="en-US" sz="1800" b="1" i="0" u="none" strike="noStrike" cap="none" normalizeH="0" baseline="0" dirty="0" smtClean="0">
              <a:ln>
                <a:noFill/>
              </a:ln>
              <a:solidFill>
                <a:schemeClr val="accent1">
                  <a:lumMod val="75000"/>
                </a:schemeClr>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239410" y="2737905"/>
            <a:ext cx="2765047" cy="2419124"/>
          </a:xfrm>
          <a:prstGeom prst="rect">
            <a:avLst/>
          </a:prstGeom>
          <a:ln w="25400">
            <a:solidFill>
              <a:schemeClr val="tx1"/>
            </a:solidFill>
          </a:ln>
        </p:spPr>
        <p:txBody>
          <a:bodyPr wrap="square">
            <a:spAutoFit/>
          </a:bodyPr>
          <a:lstStyle/>
          <a:p>
            <a:r>
              <a:rPr lang="en-US" b="1" dirty="0" smtClean="0">
                <a:latin typeface="Arial" pitchFamily="34" charset="0"/>
                <a:cs typeface="Arial" pitchFamily="34" charset="0"/>
              </a:rPr>
              <a:t>Sample Performance</a:t>
            </a:r>
          </a:p>
          <a:p>
            <a:r>
              <a:rPr lang="en-US" b="1" dirty="0" smtClean="0">
                <a:latin typeface="Arial" pitchFamily="34" charset="0"/>
                <a:cs typeface="Arial" pitchFamily="34" charset="0"/>
              </a:rPr>
              <a:t>/Potential Indicators </a:t>
            </a:r>
          </a:p>
          <a:p>
            <a:pPr>
              <a:buFont typeface="Arial" pitchFamily="34" charset="0"/>
              <a:buChar char="•"/>
            </a:pPr>
            <a:r>
              <a:rPr lang="en-US" dirty="0" smtClean="0">
                <a:latin typeface="Arial" pitchFamily="34" charset="0"/>
                <a:cs typeface="Arial" pitchFamily="34" charset="0"/>
              </a:rPr>
              <a:t> </a:t>
            </a:r>
            <a:r>
              <a:rPr lang="en-US" dirty="0" err="1" smtClean="0">
                <a:latin typeface="Arial" pitchFamily="34" charset="0"/>
                <a:cs typeface="Arial" pitchFamily="34" charset="0"/>
              </a:rPr>
              <a:t>MSAF</a:t>
            </a:r>
            <a:r>
              <a:rPr lang="en-US" dirty="0" smtClean="0">
                <a:latin typeface="Arial" pitchFamily="34" charset="0"/>
                <a:cs typeface="Arial" pitchFamily="34" charset="0"/>
              </a:rPr>
              <a:t> 360</a:t>
            </a:r>
          </a:p>
          <a:p>
            <a:pPr>
              <a:buFont typeface="Arial" pitchFamily="34" charset="0"/>
              <a:buChar char="•"/>
            </a:pPr>
            <a:r>
              <a:rPr lang="en-US" dirty="0" smtClean="0">
                <a:latin typeface="Arial" pitchFamily="34" charset="0"/>
                <a:cs typeface="Arial" pitchFamily="34" charset="0"/>
              </a:rPr>
              <a:t> Performance</a:t>
            </a:r>
          </a:p>
          <a:p>
            <a:pPr>
              <a:buFont typeface="Arial" pitchFamily="34" charset="0"/>
              <a:buChar char="•"/>
            </a:pPr>
            <a:r>
              <a:rPr lang="en-US" dirty="0" smtClean="0">
                <a:latin typeface="Arial" pitchFamily="34" charset="0"/>
                <a:cs typeface="Arial" pitchFamily="34" charset="0"/>
              </a:rPr>
              <a:t> Job book</a:t>
            </a:r>
          </a:p>
          <a:p>
            <a:pPr>
              <a:buFont typeface="Arial" pitchFamily="34" charset="0"/>
              <a:buChar char="•"/>
            </a:pPr>
            <a:r>
              <a:rPr lang="en-US" dirty="0" smtClean="0">
                <a:latin typeface="Arial" pitchFamily="34" charset="0"/>
                <a:cs typeface="Arial" pitchFamily="34" charset="0"/>
              </a:rPr>
              <a:t> Leader assessment</a:t>
            </a:r>
          </a:p>
          <a:p>
            <a:pPr>
              <a:buFont typeface="Arial" pitchFamily="34" charset="0"/>
              <a:buChar char="•"/>
            </a:pPr>
            <a:r>
              <a:rPr lang="en-US" dirty="0" smtClean="0">
                <a:latin typeface="Arial" pitchFamily="34" charset="0"/>
                <a:cs typeface="Arial" pitchFamily="34" charset="0"/>
              </a:rPr>
              <a:t> Individual development plan</a:t>
            </a:r>
          </a:p>
        </p:txBody>
      </p:sp>
      <p:grpSp>
        <p:nvGrpSpPr>
          <p:cNvPr id="7" name="Group 14"/>
          <p:cNvGrpSpPr/>
          <p:nvPr/>
        </p:nvGrpSpPr>
        <p:grpSpPr>
          <a:xfrm>
            <a:off x="3611330" y="1778519"/>
            <a:ext cx="6126480" cy="1082040"/>
            <a:chOff x="3368040" y="1173480"/>
            <a:chExt cx="6126480" cy="1082040"/>
          </a:xfrm>
        </p:grpSpPr>
        <p:grpSp>
          <p:nvGrpSpPr>
            <p:cNvPr id="10" name="Group 11"/>
            <p:cNvGrpSpPr/>
            <p:nvPr/>
          </p:nvGrpSpPr>
          <p:grpSpPr>
            <a:xfrm>
              <a:off x="3693482" y="1539240"/>
              <a:ext cx="5327099" cy="707886"/>
              <a:chOff x="3733800" y="1615440"/>
              <a:chExt cx="5327099" cy="707886"/>
            </a:xfrm>
          </p:grpSpPr>
          <p:sp>
            <p:nvSpPr>
              <p:cNvPr id="12" name="TextBox 5"/>
              <p:cNvSpPr txBox="1"/>
              <p:nvPr/>
            </p:nvSpPr>
            <p:spPr>
              <a:xfrm>
                <a:off x="3733800" y="1615440"/>
                <a:ext cx="5327099" cy="707886"/>
              </a:xfrm>
              <a:prstGeom prst="rect">
                <a:avLst/>
              </a:prstGeom>
              <a:noFill/>
            </p:spPr>
            <p:txBody>
              <a:bodyPr wrap="none" rtlCol="0">
                <a:spAutoFit/>
              </a:bodyPr>
              <a:lstStyle/>
              <a:p>
                <a:r>
                  <a:rPr lang="en-US" sz="2000" b="1" dirty="0" smtClean="0">
                    <a:latin typeface="Arial" pitchFamily="34" charset="0"/>
                    <a:cs typeface="Arial" pitchFamily="34" charset="0"/>
                  </a:rPr>
                  <a:t>Select              SSD/NCOES            Promote</a:t>
                </a:r>
              </a:p>
              <a:p>
                <a:r>
                  <a:rPr lang="en-US" sz="2000" b="1" dirty="0" smtClean="0">
                    <a:latin typeface="Arial" pitchFamily="34" charset="0"/>
                    <a:cs typeface="Arial" pitchFamily="34" charset="0"/>
                  </a:rPr>
                  <a:t>                             (TRAIN)</a:t>
                </a:r>
                <a:endParaRPr lang="en-US" sz="2000" b="1" dirty="0">
                  <a:latin typeface="Arial" pitchFamily="34" charset="0"/>
                  <a:cs typeface="Arial" pitchFamily="34" charset="0"/>
                </a:endParaRPr>
              </a:p>
            </p:txBody>
          </p:sp>
          <p:cxnSp>
            <p:nvCxnSpPr>
              <p:cNvPr id="13" name="Straight Arrow Connector 12"/>
              <p:cNvCxnSpPr/>
              <p:nvPr/>
            </p:nvCxnSpPr>
            <p:spPr bwMode="auto">
              <a:xfrm>
                <a:off x="4724400" y="1783080"/>
                <a:ext cx="685800" cy="0"/>
              </a:xfrm>
              <a:prstGeom prst="straightConnector1">
                <a:avLst/>
              </a:prstGeom>
              <a:noFill/>
              <a:ln w="2540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a:off x="7101840" y="1783080"/>
                <a:ext cx="685800" cy="0"/>
              </a:xfrm>
              <a:prstGeom prst="straightConnector1">
                <a:avLst/>
              </a:prstGeom>
              <a:noFill/>
              <a:ln w="25400" cap="flat" cmpd="sng" algn="ctr">
                <a:solidFill>
                  <a:schemeClr val="tx1"/>
                </a:solidFill>
                <a:prstDash val="solid"/>
                <a:round/>
                <a:headEnd type="none" w="med" len="med"/>
                <a:tailEnd type="arrow"/>
              </a:ln>
              <a:effectLst/>
            </p:spPr>
          </p:cxnSp>
        </p:grpSp>
        <p:sp>
          <p:nvSpPr>
            <p:cNvPr id="11" name="Oval 10"/>
            <p:cNvSpPr/>
            <p:nvPr/>
          </p:nvSpPr>
          <p:spPr bwMode="auto">
            <a:xfrm>
              <a:off x="3368040" y="1173480"/>
              <a:ext cx="6126480" cy="1082040"/>
            </a:xfrm>
            <a:prstGeom prst="ellipse">
              <a:avLst/>
            </a:prstGeom>
            <a:noFill/>
            <a:ln w="254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pic>
        <p:nvPicPr>
          <p:cNvPr id="2"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18642" y="5358714"/>
            <a:ext cx="811238" cy="1013741"/>
          </a:xfrm>
          <a:prstGeom prst="rect">
            <a:avLst/>
          </a:prstGeom>
          <a:noFill/>
          <a:ln w="9525">
            <a:noFill/>
            <a:miter lim="800000"/>
            <a:headEnd/>
            <a:tailEnd/>
          </a:ln>
        </p:spPr>
      </p:pic>
      <p:pic>
        <p:nvPicPr>
          <p:cNvPr id="3" name="Picture 1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639088" y="2427959"/>
            <a:ext cx="819292" cy="775073"/>
          </a:xfrm>
          <a:prstGeom prst="rect">
            <a:avLst/>
          </a:prstGeom>
          <a:noFill/>
          <a:ln w="9525">
            <a:noFill/>
            <a:miter lim="800000"/>
            <a:headEnd/>
            <a:tailEnd/>
          </a:ln>
        </p:spPr>
      </p:pic>
      <p:pic>
        <p:nvPicPr>
          <p:cNvPr id="4" name="Picture 1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995866" y="2158705"/>
            <a:ext cx="818602" cy="893466"/>
          </a:xfrm>
          <a:prstGeom prst="rect">
            <a:avLst/>
          </a:prstGeom>
          <a:noFill/>
          <a:ln w="9525">
            <a:noFill/>
            <a:miter lim="800000"/>
            <a:headEnd/>
            <a:tailEnd/>
          </a:ln>
        </p:spPr>
      </p:pic>
      <p:sp>
        <p:nvSpPr>
          <p:cNvPr id="5" name="Title 1"/>
          <p:cNvSpPr txBox="1">
            <a:spLocks/>
          </p:cNvSpPr>
          <p:nvPr/>
        </p:nvSpPr>
        <p:spPr bwMode="auto">
          <a:xfrm>
            <a:off x="486878" y="457473"/>
            <a:ext cx="9052560" cy="1143000"/>
          </a:xfrm>
          <a:prstGeom prst="rect">
            <a:avLst/>
          </a:prstGeom>
          <a:noFill/>
          <a:ln w="12700">
            <a:noFill/>
            <a:miter lim="800000"/>
            <a:headEnd/>
            <a:tailEnd/>
          </a:ln>
        </p:spPr>
        <p:txBody>
          <a:bodyPr vert="horz" wrap="square" lIns="90488" tIns="44450" rIns="90488" bIns="4445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kern="0" noProof="0" dirty="0" smtClean="0">
                <a:solidFill>
                  <a:schemeClr val="tx2"/>
                </a:solidFill>
                <a:latin typeface="+mn-lt"/>
                <a:ea typeface="+mj-ea"/>
                <a:cs typeface="Arial" pitchFamily="34" charset="0"/>
              </a:rPr>
              <a:t>SELECT – TRAIN – PROMOTE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0" cap="none" spc="0" normalizeH="0" baseline="0" dirty="0" smtClean="0">
                <a:ln>
                  <a:noFill/>
                </a:ln>
                <a:solidFill>
                  <a:schemeClr val="tx2"/>
                </a:solidFill>
                <a:effectLst/>
                <a:uLnTx/>
                <a:uFillTx/>
                <a:latin typeface="+mn-lt"/>
                <a:ea typeface="+mj-ea"/>
                <a:cs typeface="Arial" pitchFamily="34" charset="0"/>
              </a:rPr>
              <a:t>Cyclic</a:t>
            </a:r>
            <a:r>
              <a:rPr kumimoji="0" lang="en-US" sz="3200" b="0" i="0" u="none" strike="noStrike" kern="0" cap="none" spc="0" normalizeH="0" dirty="0" smtClean="0">
                <a:ln>
                  <a:noFill/>
                </a:ln>
                <a:solidFill>
                  <a:schemeClr val="tx2"/>
                </a:solidFill>
                <a:effectLst/>
                <a:uLnTx/>
                <a:uFillTx/>
                <a:latin typeface="+mn-lt"/>
                <a:ea typeface="+mj-ea"/>
                <a:cs typeface="Arial" pitchFamily="34" charset="0"/>
              </a:rPr>
              <a:t> Process (continued growth)</a:t>
            </a:r>
            <a:endParaRPr kumimoji="0" lang="en-US" sz="3200" b="0" i="0" u="none" strike="noStrike" kern="0" cap="none" spc="0" normalizeH="0" baseline="0" noProof="0" dirty="0">
              <a:ln>
                <a:noFill/>
              </a:ln>
              <a:solidFill>
                <a:schemeClr val="tx2"/>
              </a:solidFill>
              <a:effectLst/>
              <a:uLnTx/>
              <a:uFillTx/>
              <a:latin typeface="+mn-lt"/>
              <a:ea typeface="+mj-ea"/>
              <a:cs typeface="Arial" pitchFamily="34" charset="0"/>
            </a:endParaRPr>
          </a:p>
        </p:txBody>
      </p:sp>
      <p:sp>
        <p:nvSpPr>
          <p:cNvPr id="15" name="Rectangle 14"/>
          <p:cNvSpPr/>
          <p:nvPr/>
        </p:nvSpPr>
        <p:spPr>
          <a:xfrm>
            <a:off x="2273384" y="5467656"/>
            <a:ext cx="3200400" cy="895630"/>
          </a:xfrm>
          <a:prstGeom prst="rect">
            <a:avLst/>
          </a:prstGeom>
          <a:noFill/>
          <a:ln w="25400">
            <a:solidFill>
              <a:schemeClr val="tx1"/>
            </a:solidFill>
          </a:ln>
        </p:spPr>
        <p:txBody>
          <a:bodyPr wrap="square">
            <a:spAutoFit/>
          </a:bodyPr>
          <a:lstStyle/>
          <a:p>
            <a:pPr algn="ctr"/>
            <a:r>
              <a:rPr lang="en-US" b="1" dirty="0" smtClean="0">
                <a:latin typeface="Arial" pitchFamily="34" charset="0"/>
                <a:cs typeface="Arial" pitchFamily="34" charset="0"/>
              </a:rPr>
              <a:t>Mastery &amp;</a:t>
            </a:r>
          </a:p>
          <a:p>
            <a:pPr algn="ctr"/>
            <a:r>
              <a:rPr lang="en-US" b="1" dirty="0" smtClean="0">
                <a:latin typeface="Arial" pitchFamily="34" charset="0"/>
                <a:cs typeface="Arial" pitchFamily="34" charset="0"/>
              </a:rPr>
              <a:t>Professional Certification at Current Rank</a:t>
            </a:r>
            <a:endParaRPr lang="en-US" dirty="0" smtClean="0">
              <a:latin typeface="Arial" pitchFamily="34" charset="0"/>
              <a:cs typeface="Arial" pitchFamily="34" charset="0"/>
            </a:endParaRPr>
          </a:p>
        </p:txBody>
      </p:sp>
      <p:cxnSp>
        <p:nvCxnSpPr>
          <p:cNvPr id="16" name="Straight Arrow Connector 15"/>
          <p:cNvCxnSpPr>
            <a:stCxn id="11" idx="5"/>
            <a:endCxn id="20" idx="0"/>
          </p:cNvCxnSpPr>
          <p:nvPr/>
        </p:nvCxnSpPr>
        <p:spPr bwMode="auto">
          <a:xfrm flipH="1">
            <a:off x="7760030" y="2702098"/>
            <a:ext cx="1080577" cy="985370"/>
          </a:xfrm>
          <a:prstGeom prst="straightConnector1">
            <a:avLst/>
          </a:prstGeom>
          <a:noFill/>
          <a:ln w="25400" cap="flat" cmpd="sng" algn="ctr">
            <a:solidFill>
              <a:schemeClr val="tx1"/>
            </a:solidFill>
            <a:prstDash val="solid"/>
            <a:round/>
            <a:headEnd type="none" w="med" len="med"/>
            <a:tailEnd type="arrow"/>
          </a:ln>
          <a:effectLst/>
        </p:spPr>
      </p:cxnSp>
      <p:grpSp>
        <p:nvGrpSpPr>
          <p:cNvPr id="18" name="Group 37"/>
          <p:cNvGrpSpPr/>
          <p:nvPr/>
        </p:nvGrpSpPr>
        <p:grpSpPr>
          <a:xfrm>
            <a:off x="5560740" y="3687468"/>
            <a:ext cx="4398580" cy="2076530"/>
            <a:chOff x="2695899" y="1103587"/>
            <a:chExt cx="4398580" cy="1434662"/>
          </a:xfrm>
        </p:grpSpPr>
        <p:sp>
          <p:nvSpPr>
            <p:cNvPr id="20" name="Oval 19"/>
            <p:cNvSpPr/>
            <p:nvPr/>
          </p:nvSpPr>
          <p:spPr bwMode="auto">
            <a:xfrm>
              <a:off x="2695899" y="1103587"/>
              <a:ext cx="4398580" cy="1434662"/>
            </a:xfrm>
            <a:prstGeom prst="ellipse">
              <a:avLst/>
            </a:prstGeom>
            <a:noFill/>
            <a:ln w="254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TextBox 20"/>
            <p:cNvSpPr txBox="1"/>
            <p:nvPr/>
          </p:nvSpPr>
          <p:spPr>
            <a:xfrm>
              <a:off x="2911508" y="1689011"/>
              <a:ext cx="1181990" cy="369332"/>
            </a:xfrm>
            <a:prstGeom prst="rect">
              <a:avLst/>
            </a:prstGeom>
            <a:noFill/>
          </p:spPr>
          <p:txBody>
            <a:bodyPr wrap="none" rtlCol="0">
              <a:spAutoFit/>
            </a:bodyPr>
            <a:lstStyle/>
            <a:p>
              <a:r>
                <a:rPr lang="en-US" sz="2000" b="1" dirty="0" smtClean="0">
                  <a:latin typeface="Arial" pitchFamily="34" charset="0"/>
                  <a:cs typeface="Arial" pitchFamily="34" charset="0"/>
                </a:rPr>
                <a:t>Training</a:t>
              </a:r>
              <a:endParaRPr lang="en-US" sz="2000" b="1" dirty="0">
                <a:latin typeface="Arial" pitchFamily="34" charset="0"/>
                <a:cs typeface="Arial" pitchFamily="34" charset="0"/>
              </a:endParaRPr>
            </a:p>
          </p:txBody>
        </p:sp>
        <p:sp>
          <p:nvSpPr>
            <p:cNvPr id="22" name="TextBox 21"/>
            <p:cNvSpPr txBox="1"/>
            <p:nvPr/>
          </p:nvSpPr>
          <p:spPr>
            <a:xfrm>
              <a:off x="5458153" y="1686910"/>
              <a:ext cx="1425390" cy="369332"/>
            </a:xfrm>
            <a:prstGeom prst="rect">
              <a:avLst/>
            </a:prstGeom>
            <a:noFill/>
          </p:spPr>
          <p:txBody>
            <a:bodyPr wrap="none" rtlCol="0">
              <a:spAutoFit/>
            </a:bodyPr>
            <a:lstStyle/>
            <a:p>
              <a:r>
                <a:rPr lang="en-US" sz="2000" b="1" dirty="0" smtClean="0">
                  <a:latin typeface="Arial" pitchFamily="34" charset="0"/>
                  <a:cs typeface="Arial" pitchFamily="34" charset="0"/>
                </a:rPr>
                <a:t>Education</a:t>
              </a:r>
              <a:endParaRPr lang="en-US" sz="2000" b="1" dirty="0">
                <a:latin typeface="Arial" pitchFamily="34" charset="0"/>
                <a:cs typeface="Arial" pitchFamily="34" charset="0"/>
              </a:endParaRPr>
            </a:p>
          </p:txBody>
        </p:sp>
        <p:sp>
          <p:nvSpPr>
            <p:cNvPr id="23" name="TextBox 22"/>
            <p:cNvSpPr txBox="1"/>
            <p:nvPr/>
          </p:nvSpPr>
          <p:spPr>
            <a:xfrm>
              <a:off x="4115991" y="2151331"/>
              <a:ext cx="1553630" cy="369332"/>
            </a:xfrm>
            <a:prstGeom prst="rect">
              <a:avLst/>
            </a:prstGeom>
            <a:noFill/>
          </p:spPr>
          <p:txBody>
            <a:bodyPr wrap="none" rtlCol="0">
              <a:spAutoFit/>
            </a:bodyPr>
            <a:lstStyle/>
            <a:p>
              <a:r>
                <a:rPr lang="en-US" sz="2000" b="1" dirty="0" smtClean="0">
                  <a:latin typeface="Arial" pitchFamily="34" charset="0"/>
                  <a:cs typeface="Arial" pitchFamily="34" charset="0"/>
                </a:rPr>
                <a:t>Experience</a:t>
              </a:r>
              <a:endParaRPr lang="en-US" sz="2000" b="1" dirty="0">
                <a:latin typeface="Arial" pitchFamily="34" charset="0"/>
                <a:cs typeface="Arial" pitchFamily="34" charset="0"/>
              </a:endParaRPr>
            </a:p>
          </p:txBody>
        </p:sp>
        <p:sp>
          <p:nvSpPr>
            <p:cNvPr id="24" name="TextBox 23"/>
            <p:cNvSpPr txBox="1"/>
            <p:nvPr/>
          </p:nvSpPr>
          <p:spPr>
            <a:xfrm>
              <a:off x="3722890" y="1247051"/>
              <a:ext cx="2379177" cy="369332"/>
            </a:xfrm>
            <a:prstGeom prst="rect">
              <a:avLst/>
            </a:prstGeom>
            <a:noFill/>
          </p:spPr>
          <p:txBody>
            <a:bodyPr wrap="none" rtlCol="0">
              <a:spAutoFit/>
            </a:bodyPr>
            <a:lstStyle/>
            <a:p>
              <a:r>
                <a:rPr lang="en-US" sz="2000" b="1" dirty="0" smtClean="0">
                  <a:latin typeface="Arial" pitchFamily="34" charset="0"/>
                  <a:cs typeface="Arial" pitchFamily="34" charset="0"/>
                </a:rPr>
                <a:t>Continued growth</a:t>
              </a:r>
              <a:endParaRPr lang="en-US" sz="2000" b="1" dirty="0">
                <a:latin typeface="Arial" pitchFamily="34" charset="0"/>
                <a:cs typeface="Arial" pitchFamily="34" charset="0"/>
              </a:endParaRPr>
            </a:p>
          </p:txBody>
        </p:sp>
      </p:grpSp>
      <p:cxnSp>
        <p:nvCxnSpPr>
          <p:cNvPr id="25" name="Straight Arrow Connector 24"/>
          <p:cNvCxnSpPr>
            <a:stCxn id="20" idx="4"/>
            <a:endCxn id="15" idx="3"/>
          </p:cNvCxnSpPr>
          <p:nvPr/>
        </p:nvCxnSpPr>
        <p:spPr bwMode="auto">
          <a:xfrm flipH="1">
            <a:off x="5473784" y="5763998"/>
            <a:ext cx="2286246" cy="151473"/>
          </a:xfrm>
          <a:prstGeom prst="straightConnector1">
            <a:avLst/>
          </a:prstGeom>
          <a:noFill/>
          <a:ln w="25400" cap="flat" cmpd="sng" algn="ctr">
            <a:solidFill>
              <a:schemeClr val="tx1"/>
            </a:solidFill>
            <a:prstDash val="solid"/>
            <a:round/>
            <a:headEnd type="none" w="med" len="med"/>
            <a:tailEnd type="arrow"/>
          </a:ln>
          <a:effectLst/>
        </p:spPr>
      </p:cxnSp>
      <p:pic>
        <p:nvPicPr>
          <p:cNvPr id="26" name="Picture 1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254138" y="4221559"/>
            <a:ext cx="818602" cy="893466"/>
          </a:xfrm>
          <a:prstGeom prst="rect">
            <a:avLst/>
          </a:prstGeom>
          <a:noFill/>
          <a:ln w="9525">
            <a:noFill/>
            <a:miter lim="800000"/>
            <a:headEnd/>
            <a:tailEnd/>
          </a:ln>
        </p:spPr>
      </p:pic>
      <p:cxnSp>
        <p:nvCxnSpPr>
          <p:cNvPr id="36" name="Curved Connector 35"/>
          <p:cNvCxnSpPr>
            <a:stCxn id="32" idx="2"/>
            <a:endCxn id="15" idx="1"/>
          </p:cNvCxnSpPr>
          <p:nvPr/>
        </p:nvCxnSpPr>
        <p:spPr bwMode="auto">
          <a:xfrm rot="16200000" flipH="1">
            <a:off x="1568438" y="5210525"/>
            <a:ext cx="758442" cy="651450"/>
          </a:xfrm>
          <a:prstGeom prst="curvedConnector2">
            <a:avLst/>
          </a:prstGeom>
          <a:noFill/>
          <a:ln w="25400" cap="flat" cmpd="sng" algn="ctr">
            <a:solidFill>
              <a:schemeClr val="tx1"/>
            </a:solidFill>
            <a:prstDash val="solid"/>
            <a:round/>
            <a:headEnd type="arrow"/>
            <a:tailEnd type="arrow"/>
          </a:ln>
          <a:effectLst/>
        </p:spPr>
      </p:cxnSp>
      <p:cxnSp>
        <p:nvCxnSpPr>
          <p:cNvPr id="42" name="Curved Connector 35"/>
          <p:cNvCxnSpPr>
            <a:stCxn id="11" idx="2"/>
            <a:endCxn id="32" idx="0"/>
          </p:cNvCxnSpPr>
          <p:nvPr/>
        </p:nvCxnSpPr>
        <p:spPr bwMode="auto">
          <a:xfrm rot="10800000" flipV="1">
            <a:off x="1621934" y="2319539"/>
            <a:ext cx="1989396" cy="418366"/>
          </a:xfrm>
          <a:prstGeom prst="curvedConnector2">
            <a:avLst/>
          </a:prstGeom>
          <a:noFill/>
          <a:ln w="25400" cap="flat" cmpd="sng" algn="ctr">
            <a:solidFill>
              <a:schemeClr val="tx1"/>
            </a:solidFill>
            <a:prstDash val="solid"/>
            <a:round/>
            <a:headEnd type="arrow"/>
            <a:tailEnd type="arrow"/>
          </a:ln>
          <a:effec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00100" y="437453"/>
            <a:ext cx="8229600" cy="685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mn-lt"/>
                <a:ea typeface="+mj-ea"/>
                <a:cs typeface="Arial" pitchFamily="34" charset="0"/>
              </a:rPr>
              <a:t>EXPECTED OUTCOMES</a:t>
            </a:r>
            <a:endParaRPr kumimoji="0" lang="en-US" sz="2400" b="1" i="0" u="none" strike="noStrike" kern="0" cap="none" spc="0" normalizeH="0" baseline="0" noProof="0" dirty="0">
              <a:ln>
                <a:noFill/>
              </a:ln>
              <a:solidFill>
                <a:schemeClr val="tx2"/>
              </a:solidFill>
              <a:effectLst/>
              <a:uLnTx/>
              <a:uFillTx/>
              <a:latin typeface="+mn-lt"/>
              <a:ea typeface="+mj-ea"/>
              <a:cs typeface="Arial" pitchFamily="34" charset="0"/>
            </a:endParaRPr>
          </a:p>
        </p:txBody>
      </p:sp>
      <p:sp>
        <p:nvSpPr>
          <p:cNvPr id="3" name="Content Placeholder 7"/>
          <p:cNvSpPr txBox="1">
            <a:spLocks/>
          </p:cNvSpPr>
          <p:nvPr/>
        </p:nvSpPr>
        <p:spPr>
          <a:xfrm>
            <a:off x="0" y="788894"/>
            <a:ext cx="10058400" cy="6871112"/>
          </a:xfrm>
          <a:prstGeom prst="rect">
            <a:avLst/>
          </a:prstGeom>
        </p:spPr>
        <p:txBody>
          <a:bodyPr>
            <a:normAutofit/>
          </a:bodyPr>
          <a:lstStyle/>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Reinforcement of the NCO Corps as a Profession of Arms</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Aligns personnel policy to support leader development (balance of training, education, and experience)</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Balances organizational with leader development needs</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Supports ARFORGEN manning principles </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Fosters lifelong learning  </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Talent management; a means to assign Soldiers with the right skills to the right job</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Increased opportunities for Senior NCOs to excel in positions of greater responsibility</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Provides Soldiers with predictability</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Soldiers have increased say in their future (application of the Command Preference Designation; CPD)</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Soldiers trained in NCOES before attaining promotion eligibility</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Expands (over time) training opportunities consistent with career developmental timelines</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Motivates Soldiers – puts “teeth” into the program </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Professional development philosophy producing multi-skilled SGM/CSM</a:t>
            </a:r>
          </a:p>
          <a:p>
            <a:pPr marL="685800" marR="0" lvl="1" indent="-457200" algn="l" defTabSz="914400" rtl="0" eaLnBrk="1" fontAlgn="base" latinLnBrk="0" hangingPunct="1">
              <a:lnSpc>
                <a:spcPct val="150000"/>
              </a:lnSpc>
              <a:spcBef>
                <a:spcPts val="300"/>
              </a:spcBef>
              <a:spcAft>
                <a:spcPct val="0"/>
              </a:spcAft>
              <a:buClrTx/>
              <a:buSzTx/>
              <a:buFont typeface="Arial" pitchFamily="34" charset="0"/>
              <a:buChar char="•"/>
              <a:tabLst/>
              <a:defRPr/>
            </a:pPr>
            <a:r>
              <a:rPr kumimoji="0" lang="en-US" sz="1600" b="1" i="0" u="none" strike="noStrike" kern="0" cap="none" spc="0" normalizeH="0" baseline="0" noProof="0" dirty="0" smtClean="0">
                <a:ln>
                  <a:noFill/>
                </a:ln>
                <a:solidFill>
                  <a:schemeClr val="tx1"/>
                </a:solidFill>
                <a:effectLst/>
                <a:uLnTx/>
                <a:uFillTx/>
                <a:latin typeface="+mn-lt"/>
                <a:cs typeface="Arial" charset="0"/>
              </a:rPr>
              <a:t>Development of future SGM/CSM/SMA</a:t>
            </a:r>
          </a:p>
          <a:p>
            <a:pPr marL="685800" marR="0" lvl="1" indent="-457200" algn="l" defTabSz="914400" rtl="0" eaLnBrk="1" fontAlgn="base" latinLnBrk="0" hangingPunct="1">
              <a:lnSpc>
                <a:spcPct val="80000"/>
              </a:lnSpc>
              <a:spcBef>
                <a:spcPts val="0"/>
              </a:spcBef>
              <a:spcAft>
                <a:spcPct val="0"/>
              </a:spcAft>
              <a:buClrTx/>
              <a:buSzTx/>
              <a:buFont typeface="Arial" pitchFamily="34" charset="0"/>
              <a:buChar char="•"/>
              <a:tabLst/>
              <a:defRPr/>
            </a:pPr>
            <a:endParaRPr kumimoji="0" lang="en-US" sz="2000" b="1" i="0" u="none" strike="noStrike" kern="0" cap="none" spc="0" normalizeH="0" baseline="0" noProof="0" dirty="0" smtClean="0">
              <a:ln>
                <a:noFill/>
              </a:ln>
              <a:solidFill>
                <a:schemeClr val="tx1"/>
              </a:solidFill>
              <a:effectLst/>
              <a:uLnTx/>
              <a:uFillTx/>
              <a:latin typeface="+mn-lt"/>
              <a:cs typeface="Arial" charset="0"/>
            </a:endParaRPr>
          </a:p>
          <a:p>
            <a:pPr marL="685800" marR="0" lvl="1" indent="-457200" algn="l" defTabSz="914400" rtl="0" eaLnBrk="1" fontAlgn="base" latinLnBrk="0" hangingPunct="1">
              <a:lnSpc>
                <a:spcPct val="80000"/>
              </a:lnSpc>
              <a:spcBef>
                <a:spcPts val="0"/>
              </a:spcBef>
              <a:spcAft>
                <a:spcPct val="0"/>
              </a:spcAft>
              <a:buClrTx/>
              <a:buSzTx/>
              <a:buFont typeface="Arial" pitchFamily="34" charset="0"/>
              <a:buChar char="•"/>
              <a:tabLst/>
              <a:defRPr/>
            </a:pPr>
            <a:endParaRPr kumimoji="0" lang="en-US" sz="2000" b="1" i="0" u="none" strike="noStrike" kern="0" cap="none" spc="0" normalizeH="0" baseline="0" noProof="0" dirty="0" smtClean="0">
              <a:ln>
                <a:noFill/>
              </a:ln>
              <a:solidFill>
                <a:schemeClr val="tx1"/>
              </a:solidFill>
              <a:effectLst/>
              <a:uLnTx/>
              <a:uFillTx/>
              <a:latin typeface="+mn-lt"/>
              <a:cs typeface="Arial" charset="0"/>
            </a:endParaRPr>
          </a:p>
          <a:p>
            <a:pPr marL="685800" marR="0" lvl="1" indent="-457200" algn="l" defTabSz="914400" rtl="0" eaLnBrk="1" fontAlgn="base" latinLnBrk="0" hangingPunct="1">
              <a:lnSpc>
                <a:spcPct val="80000"/>
              </a:lnSpc>
              <a:spcBef>
                <a:spcPts val="0"/>
              </a:spcBef>
              <a:spcAft>
                <a:spcPct val="0"/>
              </a:spcAft>
              <a:buClrTx/>
              <a:buSzTx/>
              <a:buFont typeface="Arial" pitchFamily="34" charset="0"/>
              <a:buChar char="•"/>
              <a:tabLst/>
              <a:defRPr/>
            </a:pPr>
            <a:endParaRPr kumimoji="0" lang="en-US" sz="2000" b="1" i="0" u="none" strike="noStrike" kern="0" cap="none" spc="0" normalizeH="0" baseline="0" noProof="0" dirty="0" smtClean="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mn-lt"/>
                <a:cs typeface="Arial" pitchFamily="34" charset="0"/>
              </a:rPr>
              <a:t>PURPOSE</a:t>
            </a:r>
            <a:endParaRPr lang="en-US" sz="4000" b="1" dirty="0">
              <a:latin typeface="+mn-lt"/>
            </a:endParaRPr>
          </a:p>
        </p:txBody>
      </p:sp>
      <p:sp>
        <p:nvSpPr>
          <p:cNvPr id="3" name="Content Placeholder 2"/>
          <p:cNvSpPr>
            <a:spLocks noGrp="1"/>
          </p:cNvSpPr>
          <p:nvPr>
            <p:ph idx="1"/>
          </p:nvPr>
        </p:nvSpPr>
        <p:spPr/>
        <p:txBody>
          <a:bodyPr/>
          <a:lstStyle/>
          <a:p>
            <a:pPr marL="0" indent="0">
              <a:lnSpc>
                <a:spcPct val="150000"/>
              </a:lnSpc>
              <a:buNone/>
            </a:pPr>
            <a:r>
              <a:rPr lang="en-US" sz="2000" b="1" dirty="0" smtClean="0">
                <a:solidFill>
                  <a:srgbClr val="000000"/>
                </a:solidFill>
                <a:cs typeface="Arial" charset="0"/>
              </a:rPr>
              <a:t>To identify and explain upcoming policies specific to NCO leader development that:  </a:t>
            </a:r>
          </a:p>
          <a:p>
            <a:pPr marL="400050" lvl="1" indent="0">
              <a:lnSpc>
                <a:spcPct val="150000"/>
              </a:lnSpc>
            </a:pPr>
            <a:r>
              <a:rPr lang="en-US" sz="1800" b="1" dirty="0" smtClean="0">
                <a:solidFill>
                  <a:srgbClr val="000000"/>
                </a:solidFill>
                <a:cs typeface="Arial" charset="0"/>
              </a:rPr>
              <a:t>  synchronizes NCOES with promotion eligibility   </a:t>
            </a:r>
          </a:p>
          <a:p>
            <a:pPr marL="400050" lvl="1" indent="0">
              <a:lnSpc>
                <a:spcPct val="150000"/>
              </a:lnSpc>
            </a:pPr>
            <a:r>
              <a:rPr lang="en-US" sz="1800" b="1" dirty="0" smtClean="0">
                <a:solidFill>
                  <a:srgbClr val="000000"/>
                </a:solidFill>
                <a:cs typeface="Arial" charset="0"/>
              </a:rPr>
              <a:t>  Reduces retention control points (RCPs) for SPC(P) and SGT(P) </a:t>
            </a:r>
          </a:p>
          <a:p>
            <a:pPr marL="400050" lvl="1" indent="0">
              <a:lnSpc>
                <a:spcPct val="150000"/>
              </a:lnSpc>
            </a:pPr>
            <a:r>
              <a:rPr lang="en-US" sz="1800" b="1" dirty="0" smtClean="0">
                <a:solidFill>
                  <a:srgbClr val="000000"/>
                </a:solidFill>
                <a:cs typeface="Arial" charset="0"/>
              </a:rPr>
              <a:t>  Modifies Select-Train-Promote methodology </a:t>
            </a:r>
          </a:p>
          <a:p>
            <a:pPr marL="0" indent="0">
              <a:lnSpc>
                <a:spcPct val="150000"/>
              </a:lnSpc>
              <a:buNone/>
            </a:pPr>
            <a:r>
              <a:rPr lang="en-US" sz="2000" b="1" dirty="0" smtClean="0">
                <a:solidFill>
                  <a:srgbClr val="000000"/>
                </a:solidFill>
                <a:cs typeface="Arial" charset="0"/>
              </a:rPr>
              <a:t>In order to:</a:t>
            </a:r>
          </a:p>
          <a:p>
            <a:pPr marL="400050" lvl="1" indent="0">
              <a:lnSpc>
                <a:spcPct val="150000"/>
              </a:lnSpc>
            </a:pPr>
            <a:r>
              <a:rPr lang="en-US" sz="1800" b="1" dirty="0" smtClean="0">
                <a:solidFill>
                  <a:srgbClr val="000000"/>
                </a:solidFill>
                <a:cs typeface="Arial" charset="0"/>
              </a:rPr>
              <a:t>  Foster a balance of training, education, and experience while  </a:t>
            </a:r>
          </a:p>
          <a:p>
            <a:pPr marL="400050" lvl="1" indent="0">
              <a:lnSpc>
                <a:spcPct val="150000"/>
              </a:lnSpc>
              <a:buNone/>
            </a:pPr>
            <a:r>
              <a:rPr lang="en-US" sz="1800" b="1" dirty="0" smtClean="0">
                <a:solidFill>
                  <a:srgbClr val="000000"/>
                </a:solidFill>
                <a:cs typeface="Arial" charset="0"/>
              </a:rPr>
              <a:t>          encouraging life-long learning and development</a:t>
            </a:r>
          </a:p>
          <a:p>
            <a:pPr marL="400050" lvl="1" indent="0">
              <a:lnSpc>
                <a:spcPct val="150000"/>
              </a:lnSpc>
            </a:pPr>
            <a:r>
              <a:rPr lang="en-US" sz="1800" b="1" dirty="0" smtClean="0">
                <a:solidFill>
                  <a:srgbClr val="000000"/>
                </a:solidFill>
                <a:cs typeface="Arial" charset="0"/>
              </a:rPr>
              <a:t>  Facilitate development of broadly-skilled NCOs</a:t>
            </a:r>
          </a:p>
          <a:p>
            <a:pPr marL="400050" lvl="1" indent="0">
              <a:lnSpc>
                <a:spcPct val="150000"/>
              </a:lnSpc>
            </a:pPr>
            <a:r>
              <a:rPr lang="en-US" sz="1800" b="1" dirty="0" smtClean="0">
                <a:solidFill>
                  <a:srgbClr val="000000"/>
                </a:solidFill>
                <a:cs typeface="Arial" charset="0"/>
              </a:rPr>
              <a:t>  Sustain an All-Volunteer Force by providing viable career paths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1993971" y="5615373"/>
            <a:ext cx="6597940" cy="895630"/>
          </a:xfrm>
          <a:prstGeom prst="rect">
            <a:avLst/>
          </a:prstGeom>
        </p:spPr>
        <p:txBody>
          <a:bodyPr wrap="square">
            <a:spAutoFit/>
          </a:bodyPr>
          <a:lstStyle/>
          <a:p>
            <a:pPr algn="ctr"/>
            <a:endParaRPr lang="en-US" b="1" dirty="0">
              <a:solidFill>
                <a:srgbClr val="FF0000"/>
              </a:solidFill>
            </a:endParaRPr>
          </a:p>
          <a:p>
            <a:pPr algn="ctr"/>
            <a:r>
              <a:rPr lang="en-US" b="1" dirty="0">
                <a:solidFill>
                  <a:srgbClr val="FF0000"/>
                </a:solidFill>
              </a:rPr>
              <a:t> You can find </a:t>
            </a:r>
            <a:r>
              <a:rPr lang="en-US" b="1" dirty="0" smtClean="0">
                <a:solidFill>
                  <a:srgbClr val="FF0000"/>
                </a:solidFill>
              </a:rPr>
              <a:t>Doctrine </a:t>
            </a:r>
            <a:r>
              <a:rPr lang="en-US" b="1" dirty="0">
                <a:solidFill>
                  <a:srgbClr val="FF0000"/>
                </a:solidFill>
              </a:rPr>
              <a:t>2015 manuals </a:t>
            </a:r>
            <a:r>
              <a:rPr lang="en-US" b="1" dirty="0" smtClean="0">
                <a:solidFill>
                  <a:srgbClr val="FF0000"/>
                </a:solidFill>
              </a:rPr>
              <a:t>at </a:t>
            </a:r>
            <a:r>
              <a:rPr lang="en-US" b="1" dirty="0">
                <a:solidFill>
                  <a:srgbClr val="FF0000"/>
                </a:solidFill>
              </a:rPr>
              <a:t>http://</a:t>
            </a:r>
            <a:r>
              <a:rPr lang="en-US" b="1" dirty="0" smtClean="0">
                <a:solidFill>
                  <a:srgbClr val="FF0000"/>
                </a:solidFill>
              </a:rPr>
              <a:t>usacac.army.mil/cac2/MCCOE/Doctrine2015Tables.asp </a:t>
            </a:r>
            <a:endParaRPr lang="en-US" b="1" dirty="0">
              <a:solidFill>
                <a:srgbClr val="FF0000"/>
              </a:solidFill>
            </a:endParaRPr>
          </a:p>
        </p:txBody>
      </p:sp>
      <p:sp>
        <p:nvSpPr>
          <p:cNvPr id="2" name="Title 1"/>
          <p:cNvSpPr>
            <a:spLocks noGrp="1"/>
          </p:cNvSpPr>
          <p:nvPr>
            <p:ph type="title"/>
          </p:nvPr>
        </p:nvSpPr>
        <p:spPr>
          <a:xfrm>
            <a:off x="800100" y="506227"/>
            <a:ext cx="8229600" cy="685800"/>
          </a:xfrm>
        </p:spPr>
        <p:txBody>
          <a:bodyPr/>
          <a:lstStyle/>
          <a:p>
            <a:r>
              <a:rPr lang="en-US" sz="2800" b="1" dirty="0" smtClean="0"/>
              <a:t>Influencing NCO Development and Management</a:t>
            </a:r>
            <a:endParaRPr lang="en-US" sz="2800" b="1" dirty="0"/>
          </a:p>
        </p:txBody>
      </p:sp>
      <p:sp>
        <p:nvSpPr>
          <p:cNvPr id="5" name="TextBox 14"/>
          <p:cNvSpPr txBox="1">
            <a:spLocks noChangeArrowheads="1"/>
          </p:cNvSpPr>
          <p:nvPr/>
        </p:nvSpPr>
        <p:spPr bwMode="auto">
          <a:xfrm>
            <a:off x="1725295" y="6478589"/>
            <a:ext cx="3541739" cy="313932"/>
          </a:xfrm>
          <a:prstGeom prst="rect">
            <a:avLst/>
          </a:prstGeom>
          <a:noFill/>
          <a:ln w="9525">
            <a:noFill/>
            <a:miter lim="800000"/>
            <a:headEnd/>
            <a:tailEnd/>
          </a:ln>
        </p:spPr>
        <p:txBody>
          <a:bodyPr wrap="none">
            <a:spAutoFit/>
          </a:bodyPr>
          <a:lstStyle/>
          <a:p>
            <a:r>
              <a:rPr lang="en-US" sz="1600" i="1">
                <a:latin typeface="Calibri" pitchFamily="34" charset="0"/>
              </a:rPr>
              <a:t>Foundation for future NCO Development</a:t>
            </a:r>
          </a:p>
        </p:txBody>
      </p:sp>
      <p:sp>
        <p:nvSpPr>
          <p:cNvPr id="16" name="TextBox 15"/>
          <p:cNvSpPr txBox="1"/>
          <p:nvPr/>
        </p:nvSpPr>
        <p:spPr>
          <a:xfrm>
            <a:off x="177062" y="1220114"/>
            <a:ext cx="3378798" cy="5216813"/>
          </a:xfrm>
          <a:prstGeom prst="rect">
            <a:avLst/>
          </a:prstGeom>
          <a:noFill/>
        </p:spPr>
        <p:txBody>
          <a:bodyPr wrap="square" rtlCol="0">
            <a:spAutoFit/>
          </a:bodyPr>
          <a:lstStyle/>
          <a:p>
            <a:r>
              <a:rPr lang="en-US" sz="2000" b="1" u="sng" dirty="0" smtClean="0">
                <a:latin typeface="Arial" pitchFamily="34" charset="0"/>
                <a:cs typeface="Arial" pitchFamily="34" charset="0"/>
              </a:rPr>
              <a:t>DCS, G-1 Priorities</a:t>
            </a:r>
          </a:p>
          <a:p>
            <a:pPr>
              <a:buFont typeface="Arial" pitchFamily="34" charset="0"/>
              <a:buChar char="•"/>
            </a:pPr>
            <a:r>
              <a:rPr lang="en-US" dirty="0" smtClean="0">
                <a:latin typeface="Arial" pitchFamily="34" charset="0"/>
                <a:cs typeface="Arial" pitchFamily="34" charset="0"/>
              </a:rPr>
              <a:t>  Physical Disability Evaluation </a:t>
            </a:r>
          </a:p>
          <a:p>
            <a:r>
              <a:rPr lang="en-US" dirty="0">
                <a:latin typeface="Arial" pitchFamily="34" charset="0"/>
                <a:cs typeface="Arial" pitchFamily="34" charset="0"/>
              </a:rPr>
              <a:t> </a:t>
            </a:r>
            <a:r>
              <a:rPr lang="en-US" dirty="0" smtClean="0">
                <a:latin typeface="Arial" pitchFamily="34" charset="0"/>
                <a:cs typeface="Arial" pitchFamily="34" charset="0"/>
              </a:rPr>
              <a:t>      System</a:t>
            </a:r>
          </a:p>
          <a:p>
            <a:pPr>
              <a:buFont typeface="Arial" pitchFamily="34" charset="0"/>
              <a:buChar char="•"/>
            </a:pPr>
            <a:r>
              <a:rPr lang="en-US" dirty="0">
                <a:latin typeface="Arial" pitchFamily="34" charset="0"/>
                <a:cs typeface="Arial" pitchFamily="34" charset="0"/>
              </a:rPr>
              <a:t> </a:t>
            </a:r>
            <a:r>
              <a:rPr lang="en-US" dirty="0" smtClean="0">
                <a:latin typeface="Arial" pitchFamily="34" charset="0"/>
                <a:cs typeface="Arial" pitchFamily="34" charset="0"/>
              </a:rPr>
              <a:t> Dignity and Respect</a:t>
            </a:r>
          </a:p>
          <a:p>
            <a:pPr>
              <a:buFont typeface="Arial" pitchFamily="34" charset="0"/>
              <a:buChar char="•"/>
            </a:pPr>
            <a:r>
              <a:rPr lang="en-US" dirty="0">
                <a:latin typeface="Arial" pitchFamily="34" charset="0"/>
                <a:cs typeface="Arial" pitchFamily="34" charset="0"/>
              </a:rPr>
              <a:t> </a:t>
            </a:r>
            <a:r>
              <a:rPr lang="en-US" dirty="0" smtClean="0">
                <a:latin typeface="Arial" pitchFamily="34" charset="0"/>
                <a:cs typeface="Arial" pitchFamily="34" charset="0"/>
              </a:rPr>
              <a:t> ACAP and Soldier Transition</a:t>
            </a:r>
          </a:p>
          <a:p>
            <a:pPr>
              <a:buFont typeface="Arial" pitchFamily="34" charset="0"/>
              <a:buChar char="•"/>
            </a:pPr>
            <a:r>
              <a:rPr lang="en-US" dirty="0">
                <a:latin typeface="Arial" pitchFamily="34" charset="0"/>
                <a:cs typeface="Arial" pitchFamily="34" charset="0"/>
              </a:rPr>
              <a:t> </a:t>
            </a:r>
            <a:r>
              <a:rPr lang="en-US" dirty="0" smtClean="0">
                <a:latin typeface="Arial" pitchFamily="34" charset="0"/>
                <a:cs typeface="Arial" pitchFamily="34" charset="0"/>
              </a:rPr>
              <a:t> Women in the Army</a:t>
            </a:r>
          </a:p>
          <a:p>
            <a:pPr>
              <a:buFont typeface="Arial" pitchFamily="34" charset="0"/>
              <a:buChar char="•"/>
            </a:pPr>
            <a:r>
              <a:rPr lang="en-US" dirty="0">
                <a:latin typeface="Arial" pitchFamily="34" charset="0"/>
                <a:cs typeface="Arial" pitchFamily="34" charset="0"/>
              </a:rPr>
              <a:t> </a:t>
            </a:r>
            <a:r>
              <a:rPr lang="en-US" dirty="0" smtClean="0">
                <a:latin typeface="Arial" pitchFamily="34" charset="0"/>
                <a:cs typeface="Arial" pitchFamily="34" charset="0"/>
              </a:rPr>
              <a:t> Retaining Soldiers with the</a:t>
            </a:r>
          </a:p>
          <a:p>
            <a:r>
              <a:rPr lang="en-US" dirty="0">
                <a:latin typeface="Arial" pitchFamily="34" charset="0"/>
                <a:cs typeface="Arial" pitchFamily="34" charset="0"/>
              </a:rPr>
              <a:t> </a:t>
            </a:r>
            <a:r>
              <a:rPr lang="en-US" dirty="0" smtClean="0">
                <a:latin typeface="Arial" pitchFamily="34" charset="0"/>
                <a:cs typeface="Arial" pitchFamily="34" charset="0"/>
              </a:rPr>
              <a:t>      greatest potential</a:t>
            </a:r>
          </a:p>
          <a:p>
            <a:pPr>
              <a:buFont typeface="Arial" pitchFamily="34" charset="0"/>
              <a:buChar char="•"/>
            </a:pPr>
            <a:r>
              <a:rPr lang="en-US" dirty="0" smtClean="0">
                <a:latin typeface="Arial" pitchFamily="34" charset="0"/>
                <a:cs typeface="Arial" pitchFamily="34" charset="0"/>
              </a:rPr>
              <a:t>  Joint Benefits Review /</a:t>
            </a:r>
          </a:p>
          <a:p>
            <a:r>
              <a:rPr lang="en-US" dirty="0">
                <a:latin typeface="Arial" pitchFamily="34" charset="0"/>
                <a:cs typeface="Arial" pitchFamily="34" charset="0"/>
              </a:rPr>
              <a:t> </a:t>
            </a:r>
            <a:r>
              <a:rPr lang="en-US" dirty="0" smtClean="0">
                <a:latin typeface="Arial" pitchFamily="34" charset="0"/>
                <a:cs typeface="Arial" pitchFamily="34" charset="0"/>
              </a:rPr>
              <a:t>      Religious Accommodations</a:t>
            </a:r>
          </a:p>
          <a:p>
            <a:pPr>
              <a:buFont typeface="Arial" pitchFamily="34" charset="0"/>
              <a:buChar char="•"/>
            </a:pPr>
            <a:r>
              <a:rPr lang="en-US" dirty="0">
                <a:latin typeface="Arial" pitchFamily="34" charset="0"/>
                <a:cs typeface="Arial" pitchFamily="34" charset="0"/>
              </a:rPr>
              <a:t> </a:t>
            </a:r>
            <a:r>
              <a:rPr lang="en-US" dirty="0" smtClean="0">
                <a:latin typeface="Arial" pitchFamily="34" charset="0"/>
                <a:cs typeface="Arial" pitchFamily="34" charset="0"/>
              </a:rPr>
              <a:t> Manpower – Military/Civilian</a:t>
            </a:r>
          </a:p>
          <a:p>
            <a:r>
              <a:rPr lang="en-US" dirty="0" smtClean="0">
                <a:latin typeface="Arial" pitchFamily="34" charset="0"/>
                <a:cs typeface="Arial" pitchFamily="34" charset="0"/>
              </a:rPr>
              <a:t>       Reductions</a:t>
            </a:r>
          </a:p>
          <a:p>
            <a:pPr>
              <a:buFont typeface="Arial" pitchFamily="34" charset="0"/>
              <a:buChar char="•"/>
            </a:pPr>
            <a:r>
              <a:rPr lang="en-US" dirty="0" smtClean="0">
                <a:latin typeface="Arial" pitchFamily="34" charset="0"/>
                <a:cs typeface="Arial" pitchFamily="34" charset="0"/>
              </a:rPr>
              <a:t>  Leader Development (Military</a:t>
            </a:r>
          </a:p>
          <a:p>
            <a:r>
              <a:rPr lang="en-US" dirty="0">
                <a:latin typeface="Arial" pitchFamily="34" charset="0"/>
                <a:cs typeface="Arial" pitchFamily="34" charset="0"/>
              </a:rPr>
              <a:t> </a:t>
            </a:r>
            <a:r>
              <a:rPr lang="en-US" dirty="0" smtClean="0">
                <a:latin typeface="Arial" pitchFamily="34" charset="0"/>
                <a:cs typeface="Arial" pitchFamily="34" charset="0"/>
              </a:rPr>
              <a:t>      and Civilian)</a:t>
            </a:r>
          </a:p>
          <a:p>
            <a:pPr>
              <a:buFont typeface="Arial" pitchFamily="34" charset="0"/>
              <a:buChar char="•"/>
            </a:pPr>
            <a:r>
              <a:rPr lang="en-US" dirty="0">
                <a:latin typeface="Arial" pitchFamily="34" charset="0"/>
                <a:cs typeface="Arial" pitchFamily="34" charset="0"/>
              </a:rPr>
              <a:t> </a:t>
            </a:r>
            <a:r>
              <a:rPr lang="en-US" dirty="0" smtClean="0">
                <a:latin typeface="Arial" pitchFamily="34" charset="0"/>
                <a:cs typeface="Arial" pitchFamily="34" charset="0"/>
              </a:rPr>
              <a:t> Integrated Personnel Pay </a:t>
            </a:r>
          </a:p>
          <a:p>
            <a:r>
              <a:rPr lang="en-US" dirty="0">
                <a:latin typeface="Arial" pitchFamily="34" charset="0"/>
                <a:cs typeface="Arial" pitchFamily="34" charset="0"/>
              </a:rPr>
              <a:t> </a:t>
            </a:r>
            <a:r>
              <a:rPr lang="en-US" dirty="0" smtClean="0">
                <a:latin typeface="Arial" pitchFamily="34" charset="0"/>
                <a:cs typeface="Arial" pitchFamily="34" charset="0"/>
              </a:rPr>
              <a:t>     System – Army (IPPS-A) </a:t>
            </a:r>
          </a:p>
          <a:p>
            <a:pPr>
              <a:buFont typeface="Arial" pitchFamily="34" charset="0"/>
              <a:buChar char="•"/>
            </a:pPr>
            <a:endParaRPr lang="en-US" dirty="0">
              <a:latin typeface="Arial" pitchFamily="34" charset="0"/>
              <a:cs typeface="Arial" pitchFamily="34" charset="0"/>
            </a:endParaRPr>
          </a:p>
        </p:txBody>
      </p:sp>
      <p:sp>
        <p:nvSpPr>
          <p:cNvPr id="17" name="TextBox 16"/>
          <p:cNvSpPr txBox="1"/>
          <p:nvPr/>
        </p:nvSpPr>
        <p:spPr>
          <a:xfrm>
            <a:off x="5444268" y="1213823"/>
            <a:ext cx="184731" cy="951030"/>
          </a:xfrm>
          <a:prstGeom prst="rect">
            <a:avLst/>
          </a:prstGeom>
          <a:noFill/>
        </p:spPr>
        <p:txBody>
          <a:bodyPr wrap="none" rtlCol="0">
            <a:spAutoFit/>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19" name="TextBox 18"/>
          <p:cNvSpPr txBox="1"/>
          <p:nvPr/>
        </p:nvSpPr>
        <p:spPr>
          <a:xfrm>
            <a:off x="6722370" y="1211150"/>
            <a:ext cx="3378798" cy="2813078"/>
          </a:xfrm>
          <a:prstGeom prst="rect">
            <a:avLst/>
          </a:prstGeom>
          <a:noFill/>
        </p:spPr>
        <p:txBody>
          <a:bodyPr wrap="square" rtlCol="0">
            <a:spAutoFit/>
          </a:bodyPr>
          <a:lstStyle/>
          <a:p>
            <a:r>
              <a:rPr lang="en-US" sz="2000" b="1" u="sng" dirty="0" smtClean="0">
                <a:latin typeface="Arial" pitchFamily="34" charset="0"/>
                <a:cs typeface="Arial" pitchFamily="34" charset="0"/>
              </a:rPr>
              <a:t>Training &amp; Education Policy/Goals</a:t>
            </a:r>
          </a:p>
          <a:p>
            <a:pPr>
              <a:buFont typeface="Arial" pitchFamily="34" charset="0"/>
              <a:buChar char="•"/>
            </a:pPr>
            <a:r>
              <a:rPr lang="en-US" sz="2000" dirty="0" smtClean="0">
                <a:latin typeface="Arial" pitchFamily="34" charset="0"/>
                <a:cs typeface="Arial" pitchFamily="34" charset="0"/>
              </a:rPr>
              <a:t>  </a:t>
            </a:r>
            <a:r>
              <a:rPr lang="en-US" dirty="0" smtClean="0">
                <a:latin typeface="Arial" pitchFamily="34" charset="0"/>
                <a:cs typeface="Arial" pitchFamily="34" charset="0"/>
              </a:rPr>
              <a:t>Army Leader Development</a:t>
            </a:r>
          </a:p>
          <a:p>
            <a:r>
              <a:rPr lang="en-US" dirty="0">
                <a:latin typeface="Arial" pitchFamily="34" charset="0"/>
                <a:cs typeface="Arial" pitchFamily="34" charset="0"/>
              </a:rPr>
              <a:t> </a:t>
            </a:r>
            <a:r>
              <a:rPr lang="en-US" dirty="0" smtClean="0">
                <a:latin typeface="Arial" pitchFamily="34" charset="0"/>
                <a:cs typeface="Arial" pitchFamily="34" charset="0"/>
              </a:rPr>
              <a:t>      Strategy</a:t>
            </a:r>
          </a:p>
          <a:p>
            <a:pPr>
              <a:buFont typeface="Arial" pitchFamily="34" charset="0"/>
              <a:buChar char="•"/>
            </a:pPr>
            <a:r>
              <a:rPr lang="en-US" dirty="0" smtClean="0">
                <a:latin typeface="Arial" pitchFamily="34" charset="0"/>
                <a:cs typeface="Arial" pitchFamily="34" charset="0"/>
              </a:rPr>
              <a:t>  Army Training Strategy</a:t>
            </a:r>
          </a:p>
          <a:p>
            <a:pPr>
              <a:buFont typeface="Arial" pitchFamily="34" charset="0"/>
              <a:buChar char="•"/>
            </a:pPr>
            <a:r>
              <a:rPr lang="en-US" dirty="0" smtClean="0">
                <a:latin typeface="Arial" pitchFamily="34" charset="0"/>
                <a:cs typeface="Arial" pitchFamily="34" charset="0"/>
              </a:rPr>
              <a:t>  Army Learning Concept for </a:t>
            </a:r>
          </a:p>
          <a:p>
            <a:r>
              <a:rPr lang="en-US" dirty="0">
                <a:latin typeface="Arial" pitchFamily="34" charset="0"/>
                <a:cs typeface="Arial" pitchFamily="34" charset="0"/>
              </a:rPr>
              <a:t> </a:t>
            </a:r>
            <a:r>
              <a:rPr lang="en-US" dirty="0" smtClean="0">
                <a:latin typeface="Arial" pitchFamily="34" charset="0"/>
                <a:cs typeface="Arial" pitchFamily="34" charset="0"/>
              </a:rPr>
              <a:t>      2015</a:t>
            </a:r>
          </a:p>
          <a:p>
            <a:pPr>
              <a:buFont typeface="Arial" pitchFamily="34" charset="0"/>
              <a:buChar char="•"/>
            </a:pPr>
            <a:r>
              <a:rPr lang="en-US" dirty="0" smtClean="0">
                <a:latin typeface="Arial" pitchFamily="34" charset="0"/>
                <a:cs typeface="Arial" pitchFamily="34" charset="0"/>
              </a:rPr>
              <a:t>  Army Profession study</a:t>
            </a:r>
          </a:p>
          <a:p>
            <a:pPr>
              <a:buFont typeface="Arial" pitchFamily="34" charset="0"/>
              <a:buChar char="•"/>
            </a:pPr>
            <a:r>
              <a:rPr lang="en-US" dirty="0" smtClean="0">
                <a:latin typeface="Arial" pitchFamily="34" charset="0"/>
                <a:cs typeface="Arial" pitchFamily="34" charset="0"/>
              </a:rPr>
              <a:t>  NCO learning outcomes</a:t>
            </a:r>
          </a:p>
        </p:txBody>
      </p:sp>
      <p:pic>
        <p:nvPicPr>
          <p:cNvPr id="29" name="Picture 28" descr="100px-Army-USA-OR-04b_svg.png"/>
          <p:cNvPicPr>
            <a:picLocks noChangeAspect="1"/>
          </p:cNvPicPr>
          <p:nvPr/>
        </p:nvPicPr>
        <p:blipFill>
          <a:blip r:embed="rId3" cstate="print"/>
          <a:stretch>
            <a:fillRect/>
          </a:stretch>
        </p:blipFill>
        <p:spPr>
          <a:xfrm>
            <a:off x="3329044" y="2772336"/>
            <a:ext cx="762000" cy="838200"/>
          </a:xfrm>
          <a:prstGeom prst="rect">
            <a:avLst/>
          </a:prstGeom>
        </p:spPr>
      </p:pic>
      <p:pic>
        <p:nvPicPr>
          <p:cNvPr id="30" name="Picture 29" descr="100px-Army-USA-OR-05_svg.png"/>
          <p:cNvPicPr>
            <a:picLocks noChangeAspect="1"/>
          </p:cNvPicPr>
          <p:nvPr/>
        </p:nvPicPr>
        <p:blipFill>
          <a:blip r:embed="rId4" cstate="print"/>
          <a:stretch>
            <a:fillRect/>
          </a:stretch>
        </p:blipFill>
        <p:spPr>
          <a:xfrm>
            <a:off x="4142397" y="3231603"/>
            <a:ext cx="762000" cy="952500"/>
          </a:xfrm>
          <a:prstGeom prst="rect">
            <a:avLst/>
          </a:prstGeom>
        </p:spPr>
      </p:pic>
      <p:pic>
        <p:nvPicPr>
          <p:cNvPr id="31" name="Picture 30" descr="100px-Army-USA-OR-06_svg.png"/>
          <p:cNvPicPr>
            <a:picLocks noChangeAspect="1"/>
          </p:cNvPicPr>
          <p:nvPr/>
        </p:nvPicPr>
        <p:blipFill>
          <a:blip r:embed="rId5" cstate="print"/>
          <a:stretch>
            <a:fillRect/>
          </a:stretch>
        </p:blipFill>
        <p:spPr>
          <a:xfrm>
            <a:off x="4755084" y="3436620"/>
            <a:ext cx="762000" cy="1143000"/>
          </a:xfrm>
          <a:prstGeom prst="rect">
            <a:avLst/>
          </a:prstGeom>
        </p:spPr>
      </p:pic>
      <p:pic>
        <p:nvPicPr>
          <p:cNvPr id="32" name="Picture 31" descr="100px-Army-USA-OR-07_svg.png"/>
          <p:cNvPicPr>
            <a:picLocks noChangeAspect="1"/>
          </p:cNvPicPr>
          <p:nvPr/>
        </p:nvPicPr>
        <p:blipFill>
          <a:blip r:embed="rId6" cstate="print"/>
          <a:stretch>
            <a:fillRect/>
          </a:stretch>
        </p:blipFill>
        <p:spPr>
          <a:xfrm>
            <a:off x="5298849" y="3593517"/>
            <a:ext cx="762000" cy="1257300"/>
          </a:xfrm>
          <a:prstGeom prst="rect">
            <a:avLst/>
          </a:prstGeom>
        </p:spPr>
      </p:pic>
      <p:pic>
        <p:nvPicPr>
          <p:cNvPr id="33" name="Picture 32" descr="100px-Army-USA-OR-08b_svg.png"/>
          <p:cNvPicPr>
            <a:picLocks noChangeAspect="1"/>
          </p:cNvPicPr>
          <p:nvPr/>
        </p:nvPicPr>
        <p:blipFill>
          <a:blip r:embed="rId7" cstate="print"/>
          <a:stretch>
            <a:fillRect/>
          </a:stretch>
        </p:blipFill>
        <p:spPr>
          <a:xfrm>
            <a:off x="5899662" y="3767508"/>
            <a:ext cx="762000" cy="1371600"/>
          </a:xfrm>
          <a:prstGeom prst="rect">
            <a:avLst/>
          </a:prstGeom>
        </p:spPr>
      </p:pic>
      <p:sp>
        <p:nvSpPr>
          <p:cNvPr id="37" name="Right Arrow 36"/>
          <p:cNvSpPr/>
          <p:nvPr/>
        </p:nvSpPr>
        <p:spPr bwMode="auto">
          <a:xfrm rot="2144374">
            <a:off x="3251186" y="2405984"/>
            <a:ext cx="1067293" cy="1476747"/>
          </a:xfrm>
          <a:prstGeom prst="rightArrow">
            <a:avLst/>
          </a:prstGeom>
          <a:noFill/>
          <a:ln w="12700" cap="flat" cmpd="sng" algn="ctr">
            <a:solidFill>
              <a:schemeClr val="accent4">
                <a:lumMod val="75000"/>
                <a:lumOff val="25000"/>
              </a:schemeClr>
            </a:solidFill>
            <a:prstDash val="sysDash"/>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a:xfrm>
            <a:off x="3432803" y="1193336"/>
            <a:ext cx="3133166" cy="1200329"/>
          </a:xfrm>
          <a:prstGeom prst="rect">
            <a:avLst/>
          </a:prstGeom>
        </p:spPr>
        <p:txBody>
          <a:bodyPr wrap="square">
            <a:spAutoFit/>
          </a:bodyPr>
          <a:lstStyle/>
          <a:p>
            <a:pPr algn="ctr"/>
            <a:r>
              <a:rPr lang="en-US" b="1" dirty="0" smtClean="0">
                <a:solidFill>
                  <a:srgbClr val="FF0000"/>
                </a:solidFill>
              </a:rPr>
              <a:t> </a:t>
            </a:r>
            <a:r>
              <a:rPr lang="en-US" b="1" dirty="0">
                <a:solidFill>
                  <a:srgbClr val="FF0000"/>
                </a:solidFill>
              </a:rPr>
              <a:t>ADRP </a:t>
            </a:r>
            <a:r>
              <a:rPr lang="en-US" b="1" dirty="0" smtClean="0">
                <a:solidFill>
                  <a:srgbClr val="FF0000"/>
                </a:solidFill>
              </a:rPr>
              <a:t>1</a:t>
            </a:r>
          </a:p>
          <a:p>
            <a:pPr algn="ctr"/>
            <a:r>
              <a:rPr lang="en-US" b="1" dirty="0" smtClean="0">
                <a:solidFill>
                  <a:srgbClr val="FF0000"/>
                </a:solidFill>
              </a:rPr>
              <a:t>'The </a:t>
            </a:r>
            <a:r>
              <a:rPr lang="en-US" b="1" dirty="0">
                <a:solidFill>
                  <a:srgbClr val="FF0000"/>
                </a:solidFill>
              </a:rPr>
              <a:t>Army </a:t>
            </a:r>
            <a:r>
              <a:rPr lang="en-US" b="1" dirty="0" smtClean="0">
                <a:solidFill>
                  <a:srgbClr val="FF0000"/>
                </a:solidFill>
              </a:rPr>
              <a:t>Profession’</a:t>
            </a:r>
          </a:p>
          <a:p>
            <a:pPr algn="ctr"/>
            <a:r>
              <a:rPr lang="en-US" b="1" dirty="0" smtClean="0">
                <a:solidFill>
                  <a:srgbClr val="FF0000"/>
                </a:solidFill>
              </a:rPr>
              <a:t>is </a:t>
            </a:r>
            <a:r>
              <a:rPr lang="en-US" b="1" dirty="0">
                <a:solidFill>
                  <a:srgbClr val="FF0000"/>
                </a:solidFill>
              </a:rPr>
              <a:t>available at http://cape.army.mil/aaop</a:t>
            </a:r>
            <a:r>
              <a:rPr lang="en-US" b="1" dirty="0" smtClean="0">
                <a:solidFill>
                  <a:srgbClr val="FF0000"/>
                </a:solidFill>
              </a:rPr>
              <a:t>/ </a:t>
            </a:r>
            <a:endParaRPr lang="en-US" b="1" dirty="0">
              <a:solidFill>
                <a:srgbClr val="FF0000"/>
              </a:solidFill>
            </a:endParaRPr>
          </a:p>
        </p:txBody>
      </p:sp>
      <p:pic>
        <p:nvPicPr>
          <p:cNvPr id="18" name="Picture 17" descr="50px-Army-USA-OR-08a_svg.png"/>
          <p:cNvPicPr>
            <a:picLocks noChangeAspect="1"/>
          </p:cNvPicPr>
          <p:nvPr/>
        </p:nvPicPr>
        <p:blipFill>
          <a:blip r:embed="rId8" cstate="print"/>
          <a:stretch>
            <a:fillRect/>
          </a:stretch>
        </p:blipFill>
        <p:spPr>
          <a:xfrm>
            <a:off x="6500386" y="4090076"/>
            <a:ext cx="728738" cy="1311729"/>
          </a:xfrm>
          <a:prstGeom prst="rect">
            <a:avLst/>
          </a:prstGeom>
        </p:spPr>
      </p:pic>
      <p:pic>
        <p:nvPicPr>
          <p:cNvPr id="36" name="Picture 35" descr="100px-Army-USA-OR-09c_svg.png"/>
          <p:cNvPicPr>
            <a:picLocks noChangeAspect="1"/>
          </p:cNvPicPr>
          <p:nvPr/>
        </p:nvPicPr>
        <p:blipFill>
          <a:blip r:embed="rId9" cstate="print"/>
          <a:stretch>
            <a:fillRect/>
          </a:stretch>
        </p:blipFill>
        <p:spPr>
          <a:xfrm>
            <a:off x="7076454" y="4309569"/>
            <a:ext cx="762000" cy="1371600"/>
          </a:xfrm>
          <a:prstGeom prst="rect">
            <a:avLst/>
          </a:prstGeom>
        </p:spPr>
      </p:pic>
      <p:pic>
        <p:nvPicPr>
          <p:cNvPr id="35" name="Picture 34" descr="100px-Army-USA-OR-09b_svg.png"/>
          <p:cNvPicPr>
            <a:picLocks noChangeAspect="1"/>
          </p:cNvPicPr>
          <p:nvPr/>
        </p:nvPicPr>
        <p:blipFill>
          <a:blip r:embed="rId10" cstate="print"/>
          <a:stretch>
            <a:fillRect/>
          </a:stretch>
        </p:blipFill>
        <p:spPr>
          <a:xfrm>
            <a:off x="7676829" y="4621736"/>
            <a:ext cx="762000" cy="1371600"/>
          </a:xfrm>
          <a:prstGeom prst="rect">
            <a:avLst/>
          </a:prstGeom>
        </p:spPr>
      </p:pic>
      <p:pic>
        <p:nvPicPr>
          <p:cNvPr id="34" name="Picture 33" descr="100px-Army-USA-OR-09a_svg.png"/>
          <p:cNvPicPr>
            <a:picLocks noChangeAspect="1"/>
          </p:cNvPicPr>
          <p:nvPr/>
        </p:nvPicPr>
        <p:blipFill>
          <a:blip r:embed="rId11" cstate="print"/>
          <a:stretch>
            <a:fillRect/>
          </a:stretch>
        </p:blipFill>
        <p:spPr>
          <a:xfrm>
            <a:off x="8301891" y="4923348"/>
            <a:ext cx="762000" cy="13716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7" name="Object 3"/>
          <p:cNvGraphicFramePr>
            <a:graphicFrameLocks noChangeAspect="1"/>
          </p:cNvGraphicFramePr>
          <p:nvPr/>
        </p:nvGraphicFramePr>
        <p:xfrm>
          <a:off x="243012" y="2157047"/>
          <a:ext cx="8845550" cy="2286000"/>
        </p:xfrm>
        <a:graphic>
          <a:graphicData uri="http://schemas.openxmlformats.org/presentationml/2006/ole">
            <p:oleObj spid="_x0000_s1027" name="Worksheet" r:id="rId4" imgW="10607112" imgH="2735652" progId="Excel.Sheet.12">
              <p:embed/>
            </p:oleObj>
          </a:graphicData>
        </a:graphic>
      </p:graphicFrame>
      <p:sp>
        <p:nvSpPr>
          <p:cNvPr id="8" name="TextBox 7"/>
          <p:cNvSpPr txBox="1"/>
          <p:nvPr/>
        </p:nvSpPr>
        <p:spPr>
          <a:xfrm>
            <a:off x="155960" y="1651638"/>
            <a:ext cx="9902439" cy="549381"/>
          </a:xfrm>
          <a:prstGeom prst="rect">
            <a:avLst/>
          </a:prstGeom>
          <a:noFill/>
        </p:spPr>
        <p:txBody>
          <a:bodyPr wrap="square">
            <a:spAutoFit/>
          </a:bodyPr>
          <a:lstStyle/>
          <a:p>
            <a:pPr fontAlgn="auto">
              <a:spcBef>
                <a:spcPts val="0"/>
              </a:spcBef>
              <a:spcAft>
                <a:spcPts val="0"/>
              </a:spcAft>
              <a:defRPr/>
            </a:pPr>
            <a:r>
              <a:rPr lang="en-US" sz="1050" b="1" dirty="0">
                <a:solidFill>
                  <a:schemeClr val="accent3">
                    <a:lumMod val="50000"/>
                  </a:schemeClr>
                </a:solidFill>
                <a:latin typeface="+mn-lt"/>
              </a:rPr>
              <a:t>YEARS OF </a:t>
            </a:r>
            <a:endParaRPr lang="en-US" sz="1050" b="1" dirty="0" smtClean="0">
              <a:solidFill>
                <a:schemeClr val="accent3">
                  <a:lumMod val="50000"/>
                </a:schemeClr>
              </a:solidFill>
              <a:latin typeface="+mn-lt"/>
            </a:endParaRPr>
          </a:p>
          <a:p>
            <a:pPr fontAlgn="auto">
              <a:spcBef>
                <a:spcPts val="0"/>
              </a:spcBef>
              <a:spcAft>
                <a:spcPts val="0"/>
              </a:spcAft>
              <a:defRPr/>
            </a:pPr>
            <a:r>
              <a:rPr lang="en-US" sz="1050" b="1" dirty="0" smtClean="0">
                <a:solidFill>
                  <a:schemeClr val="accent3">
                    <a:lumMod val="50000"/>
                  </a:schemeClr>
                </a:solidFill>
                <a:latin typeface="+mn-lt"/>
              </a:rPr>
              <a:t>SERVICE</a:t>
            </a:r>
            <a:endParaRPr lang="en-US" sz="1050" b="1" dirty="0">
              <a:solidFill>
                <a:schemeClr val="accent3">
                  <a:lumMod val="50000"/>
                </a:schemeClr>
              </a:solidFill>
              <a:latin typeface="+mn-lt"/>
            </a:endParaRPr>
          </a:p>
          <a:p>
            <a:pPr fontAlgn="auto">
              <a:spcBef>
                <a:spcPts val="0"/>
              </a:spcBef>
              <a:spcAft>
                <a:spcPts val="0"/>
              </a:spcAft>
              <a:defRPr/>
            </a:pPr>
            <a:r>
              <a:rPr lang="en-US" sz="1100" b="1" dirty="0" smtClean="0">
                <a:solidFill>
                  <a:schemeClr val="accent3">
                    <a:lumMod val="50000"/>
                  </a:schemeClr>
                </a:solidFill>
                <a:latin typeface="+mn-lt"/>
              </a:rPr>
              <a:t> </a:t>
            </a:r>
            <a:r>
              <a:rPr lang="en-US" sz="1200" b="1" dirty="0" smtClean="0">
                <a:solidFill>
                  <a:schemeClr val="accent3">
                    <a:lumMod val="50000"/>
                  </a:schemeClr>
                </a:solidFill>
                <a:latin typeface="+mn-lt"/>
              </a:rPr>
              <a:t>              </a:t>
            </a:r>
            <a:r>
              <a:rPr lang="en-US" sz="1200" b="1" dirty="0">
                <a:solidFill>
                  <a:schemeClr val="accent3">
                    <a:lumMod val="50000"/>
                  </a:schemeClr>
                </a:solidFill>
                <a:latin typeface="+mn-lt"/>
              </a:rPr>
              <a:t>2               5                 8                 11                14                 17                 20                 23                26                29                32             </a:t>
            </a:r>
          </a:p>
        </p:txBody>
      </p:sp>
      <p:sp>
        <p:nvSpPr>
          <p:cNvPr id="9" name="Rectangle 8"/>
          <p:cNvSpPr/>
          <p:nvPr/>
        </p:nvSpPr>
        <p:spPr>
          <a:xfrm>
            <a:off x="41910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0" name="Rectangle 9"/>
          <p:cNvSpPr/>
          <p:nvPr/>
        </p:nvSpPr>
        <p:spPr>
          <a:xfrm>
            <a:off x="134112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1" name="Rectangle 10"/>
          <p:cNvSpPr/>
          <p:nvPr/>
        </p:nvSpPr>
        <p:spPr>
          <a:xfrm>
            <a:off x="284988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2" name="Rectangle 11"/>
          <p:cNvSpPr/>
          <p:nvPr/>
        </p:nvSpPr>
        <p:spPr>
          <a:xfrm>
            <a:off x="452628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3" name="Rectangle 12"/>
          <p:cNvSpPr/>
          <p:nvPr/>
        </p:nvSpPr>
        <p:spPr>
          <a:xfrm>
            <a:off x="544830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4" name="Rectangle 13"/>
          <p:cNvSpPr/>
          <p:nvPr/>
        </p:nvSpPr>
        <p:spPr>
          <a:xfrm>
            <a:off x="704088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5" name="Rounded Rectangle 14"/>
          <p:cNvSpPr/>
          <p:nvPr/>
        </p:nvSpPr>
        <p:spPr>
          <a:xfrm>
            <a:off x="8734743" y="2162175"/>
            <a:ext cx="1199674" cy="49688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700" b="1" dirty="0"/>
              <a:t>SELF DEVELOPMENT</a:t>
            </a:r>
          </a:p>
        </p:txBody>
      </p:sp>
      <p:sp>
        <p:nvSpPr>
          <p:cNvPr id="16" name="Rounded Rectangle 15"/>
          <p:cNvSpPr/>
          <p:nvPr/>
        </p:nvSpPr>
        <p:spPr>
          <a:xfrm>
            <a:off x="8734743" y="2695575"/>
            <a:ext cx="1204913" cy="25864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700" b="1" dirty="0"/>
              <a:t>OPERATIONAL</a:t>
            </a:r>
          </a:p>
        </p:txBody>
      </p:sp>
      <p:sp>
        <p:nvSpPr>
          <p:cNvPr id="17" name="Rounded Rectangle 16"/>
          <p:cNvSpPr/>
          <p:nvPr/>
        </p:nvSpPr>
        <p:spPr>
          <a:xfrm>
            <a:off x="8734743" y="2977662"/>
            <a:ext cx="1199674" cy="1086337"/>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700" b="1" dirty="0"/>
              <a:t>INSTITUTIONAL</a:t>
            </a:r>
          </a:p>
        </p:txBody>
      </p:sp>
      <p:sp>
        <p:nvSpPr>
          <p:cNvPr id="18" name="TextBox 91"/>
          <p:cNvSpPr txBox="1">
            <a:spLocks noChangeArrowheads="1"/>
          </p:cNvSpPr>
          <p:nvPr/>
        </p:nvSpPr>
        <p:spPr bwMode="auto">
          <a:xfrm>
            <a:off x="8724510" y="1371601"/>
            <a:ext cx="1190454" cy="664797"/>
          </a:xfrm>
          <a:prstGeom prst="rect">
            <a:avLst/>
          </a:prstGeom>
          <a:noFill/>
          <a:ln w="9525">
            <a:noFill/>
            <a:miter lim="800000"/>
            <a:headEnd/>
            <a:tailEnd/>
          </a:ln>
        </p:spPr>
        <p:txBody>
          <a:bodyPr wrap="none">
            <a:spAutoFit/>
          </a:bodyPr>
          <a:lstStyle/>
          <a:p>
            <a:pPr algn="ctr"/>
            <a:r>
              <a:rPr lang="en-US" sz="1200" b="1" i="1">
                <a:latin typeface="Calibri" pitchFamily="34" charset="0"/>
              </a:rPr>
              <a:t>LINKED,</a:t>
            </a:r>
          </a:p>
          <a:p>
            <a:pPr algn="ctr"/>
            <a:r>
              <a:rPr lang="en-US" sz="1200" b="1" i="1">
                <a:latin typeface="Calibri" pitchFamily="34" charset="0"/>
              </a:rPr>
              <a:t>SYNCHRONIZED</a:t>
            </a:r>
          </a:p>
          <a:p>
            <a:pPr algn="ctr"/>
            <a:r>
              <a:rPr lang="en-US" sz="1200" b="1" i="1">
                <a:latin typeface="Calibri" pitchFamily="34" charset="0"/>
              </a:rPr>
              <a:t>DOMAINS</a:t>
            </a:r>
          </a:p>
        </p:txBody>
      </p:sp>
      <p:sp>
        <p:nvSpPr>
          <p:cNvPr id="26" name="Rectangle 25"/>
          <p:cNvSpPr/>
          <p:nvPr/>
        </p:nvSpPr>
        <p:spPr bwMode="auto">
          <a:xfrm>
            <a:off x="6810233" y="4681183"/>
            <a:ext cx="3248167" cy="1787857"/>
          </a:xfrm>
          <a:prstGeom prst="rect">
            <a:avLst/>
          </a:prstGeom>
          <a:solidFill>
            <a:schemeClr val="bg2">
              <a:lumMod val="40000"/>
              <a:lumOff val="60000"/>
            </a:schemeClr>
          </a:solidFill>
          <a:ln w="12700" cap="flat" cmpd="sng" algn="ctr">
            <a:no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rmAutofit lnSpcReduction="10000"/>
          </a:bodyPr>
          <a:lstStyle/>
          <a:p>
            <a:pPr marL="342900" marR="0" indent="-342900" algn="ctr" defTabSz="914400" rtl="0" eaLnBrk="0" fontAlgn="base" latinLnBrk="0" hangingPunct="0">
              <a:lnSpc>
                <a:spcPct val="90000"/>
              </a:lnSpc>
              <a:spcBef>
                <a:spcPct val="2000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rPr>
              <a:t>LEGEND</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SSD	Structured Self Development</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WLC	Warrior Leaders Course</a:t>
            </a:r>
          </a:p>
          <a:p>
            <a:pPr marL="573088" marR="0" indent="-573088" defTabSz="914400" rtl="0" eaLnBrk="0" fontAlgn="base" latinLnBrk="0" hangingPunct="0">
              <a:lnSpc>
                <a:spcPct val="90000"/>
              </a:lnSpc>
              <a:spcBef>
                <a:spcPct val="20000"/>
              </a:spcBef>
              <a:spcAft>
                <a:spcPct val="0"/>
              </a:spcAft>
              <a:buClrTx/>
              <a:buSzTx/>
              <a:buFontTx/>
              <a:buNone/>
              <a:tabLst/>
            </a:pPr>
            <a:r>
              <a:rPr kumimoji="0" lang="en-US" sz="1400" i="0" strike="noStrike" cap="none" normalizeH="0" baseline="0" dirty="0" smtClean="0">
                <a:ln>
                  <a:noFill/>
                </a:ln>
                <a:solidFill>
                  <a:schemeClr val="tx1"/>
                </a:solidFill>
                <a:effectLst/>
                <a:latin typeface="Times New Roman" pitchFamily="18" charset="0"/>
              </a:rPr>
              <a:t>ALC 	Advanced Leaders Course</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SLC 	Senior Leaders Course</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SMC	Sergeants Major Course</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TT 	Transition Team</a:t>
            </a:r>
          </a:p>
          <a:p>
            <a:pPr marL="573088" marR="0" indent="-573088" defTabSz="914400" rtl="0" eaLnBrk="0" fontAlgn="base" latinLnBrk="0" hangingPunct="0">
              <a:lnSpc>
                <a:spcPct val="90000"/>
              </a:lnSpc>
              <a:spcBef>
                <a:spcPct val="20000"/>
              </a:spcBef>
              <a:spcAft>
                <a:spcPct val="0"/>
              </a:spcAft>
              <a:buClrTx/>
              <a:buSzTx/>
              <a:buFontTx/>
              <a:buNone/>
              <a:tabLst/>
            </a:pPr>
            <a:r>
              <a:rPr kumimoji="0" lang="en-US" sz="1400" i="0" strike="noStrike" cap="none" normalizeH="0" baseline="0" dirty="0" smtClean="0">
                <a:ln>
                  <a:noFill/>
                </a:ln>
                <a:solidFill>
                  <a:schemeClr val="tx1"/>
                </a:solidFill>
                <a:effectLst/>
                <a:latin typeface="Times New Roman" pitchFamily="18" charset="0"/>
              </a:rPr>
              <a:t>PRT 	Provisional</a:t>
            </a:r>
            <a:r>
              <a:rPr kumimoji="0" lang="en-US" sz="1400" i="0" strike="noStrike" cap="none" normalizeH="0" dirty="0" smtClean="0">
                <a:ln>
                  <a:noFill/>
                </a:ln>
                <a:solidFill>
                  <a:schemeClr val="tx1"/>
                </a:solidFill>
                <a:effectLst/>
                <a:latin typeface="Times New Roman" pitchFamily="18" charset="0"/>
              </a:rPr>
              <a:t> Reconstruction Team</a:t>
            </a:r>
            <a:endParaRPr kumimoji="0" lang="en-US" sz="1800" i="0" strike="noStrike" cap="none" normalizeH="0" baseline="0" dirty="0" smtClean="0">
              <a:ln>
                <a:noFill/>
              </a:ln>
              <a:solidFill>
                <a:schemeClr val="tx1"/>
              </a:solidFill>
              <a:effectLst/>
              <a:latin typeface="Times New Roman" pitchFamily="18" charset="0"/>
            </a:endParaRPr>
          </a:p>
        </p:txBody>
      </p:sp>
      <p:sp>
        <p:nvSpPr>
          <p:cNvPr id="40" name="Title 1"/>
          <p:cNvSpPr>
            <a:spLocks noGrp="1"/>
          </p:cNvSpPr>
          <p:nvPr>
            <p:ph type="title"/>
          </p:nvPr>
        </p:nvSpPr>
        <p:spPr>
          <a:xfrm>
            <a:off x="486878" y="200302"/>
            <a:ext cx="9052560" cy="1143000"/>
          </a:xfrm>
        </p:spPr>
        <p:txBody>
          <a:bodyPr rtlCol="0">
            <a:normAutofit/>
          </a:bodyPr>
          <a:lstStyle/>
          <a:p>
            <a:pPr eaLnBrk="1" fontAlgn="auto" hangingPunct="1">
              <a:spcAft>
                <a:spcPts val="0"/>
              </a:spcAft>
              <a:defRPr/>
            </a:pPr>
            <a:r>
              <a:rPr lang="en-US" sz="2400" b="1" dirty="0" smtClean="0">
                <a:latin typeface="+mn-lt"/>
                <a:cs typeface="Arial" pitchFamily="34" charset="0"/>
              </a:rPr>
              <a:t>BASIC NONCOMMISSIONED OFFICER  </a:t>
            </a:r>
            <a:br>
              <a:rPr lang="en-US" sz="2400" b="1" dirty="0" smtClean="0">
                <a:latin typeface="+mn-lt"/>
                <a:cs typeface="Arial" pitchFamily="34" charset="0"/>
              </a:rPr>
            </a:br>
            <a:r>
              <a:rPr lang="en-US" sz="2400" b="1" dirty="0" smtClean="0">
                <a:latin typeface="+mn-lt"/>
                <a:cs typeface="Arial" pitchFamily="34" charset="0"/>
              </a:rPr>
              <a:t>LEADER DEVELOPMENT TIMELINE</a:t>
            </a:r>
            <a:endParaRPr lang="en-US" sz="2400" b="1" dirty="0">
              <a:latin typeface="+mn-lt"/>
              <a:cs typeface="Arial" pitchFamily="34" charset="0"/>
            </a:endParaRPr>
          </a:p>
        </p:txBody>
      </p:sp>
      <p:sp>
        <p:nvSpPr>
          <p:cNvPr id="41" name="TextBox 3"/>
          <p:cNvSpPr txBox="1">
            <a:spLocks noChangeArrowheads="1"/>
          </p:cNvSpPr>
          <p:nvPr/>
        </p:nvSpPr>
        <p:spPr bwMode="auto">
          <a:xfrm>
            <a:off x="1907000" y="1243884"/>
            <a:ext cx="6244402" cy="313932"/>
          </a:xfrm>
          <a:prstGeom prst="rect">
            <a:avLst/>
          </a:prstGeom>
          <a:noFill/>
          <a:ln w="9525">
            <a:noFill/>
            <a:miter lim="800000"/>
            <a:headEnd/>
            <a:tailEnd/>
          </a:ln>
        </p:spPr>
        <p:txBody>
          <a:bodyPr wrap="none">
            <a:spAutoFit/>
          </a:bodyPr>
          <a:lstStyle/>
          <a:p>
            <a:pPr algn="ctr"/>
            <a:r>
              <a:rPr lang="en-US" sz="1600" b="1" i="1" dirty="0">
                <a:solidFill>
                  <a:srgbClr val="0000FF"/>
                </a:solidFill>
                <a:latin typeface="Arial" pitchFamily="34" charset="0"/>
                <a:cs typeface="Arial" pitchFamily="34" charset="0"/>
              </a:rPr>
              <a:t>A deliberate, continuous, sequential, and progressive process</a:t>
            </a:r>
          </a:p>
        </p:txBody>
      </p:sp>
      <p:sp>
        <p:nvSpPr>
          <p:cNvPr id="42" name="TextBox 77"/>
          <p:cNvSpPr txBox="1">
            <a:spLocks noChangeArrowheads="1"/>
          </p:cNvSpPr>
          <p:nvPr/>
        </p:nvSpPr>
        <p:spPr bwMode="auto">
          <a:xfrm>
            <a:off x="4053613" y="1046717"/>
            <a:ext cx="1951175" cy="313932"/>
          </a:xfrm>
          <a:prstGeom prst="rect">
            <a:avLst/>
          </a:prstGeom>
          <a:noFill/>
          <a:ln w="9525">
            <a:noFill/>
            <a:miter lim="800000"/>
            <a:headEnd/>
            <a:tailEnd/>
          </a:ln>
        </p:spPr>
        <p:txBody>
          <a:bodyPr wrap="none">
            <a:spAutoFit/>
          </a:bodyPr>
          <a:lstStyle/>
          <a:p>
            <a:r>
              <a:rPr lang="en-US" sz="1600" b="1" i="1" dirty="0">
                <a:solidFill>
                  <a:srgbClr val="FF0000"/>
                </a:solidFill>
                <a:latin typeface="Arial" pitchFamily="34" charset="0"/>
                <a:cs typeface="Arial" pitchFamily="34" charset="0"/>
              </a:rPr>
              <a:t>2015 Environment</a:t>
            </a:r>
          </a:p>
        </p:txBody>
      </p:sp>
      <p:graphicFrame>
        <p:nvGraphicFramePr>
          <p:cNvPr id="21" name="Table 20"/>
          <p:cNvGraphicFramePr>
            <a:graphicFrameLocks noGrp="1"/>
          </p:cNvGraphicFramePr>
          <p:nvPr/>
        </p:nvGraphicFramePr>
        <p:xfrm>
          <a:off x="140677" y="4757613"/>
          <a:ext cx="6494586" cy="1596294"/>
        </p:xfrm>
        <a:graphic>
          <a:graphicData uri="http://schemas.openxmlformats.org/drawingml/2006/table">
            <a:tbl>
              <a:tblPr firstRow="1" bandRow="1">
                <a:tableStyleId>{5940675A-B579-460E-94D1-54222C63F5DA}</a:tableStyleId>
              </a:tblPr>
              <a:tblGrid>
                <a:gridCol w="1676400"/>
                <a:gridCol w="4818186"/>
              </a:tblGrid>
              <a:tr h="532098">
                <a:tc>
                  <a:txBody>
                    <a:bodyPr/>
                    <a:lstStyle/>
                    <a:p>
                      <a:pPr algn="ctr"/>
                      <a:r>
                        <a:rPr lang="en-US" sz="1400" b="1" dirty="0" smtClean="0"/>
                        <a:t>SELF</a:t>
                      </a:r>
                      <a:r>
                        <a:rPr lang="en-US" sz="1400" b="1" baseline="0" dirty="0" smtClean="0"/>
                        <a:t> DEVELOPMENT</a:t>
                      </a:r>
                      <a:endParaRPr lang="en-US" sz="1400" b="1" dirty="0"/>
                    </a:p>
                  </a:txBody>
                  <a:tcPr anchor="ctr" anchorCtr="1"/>
                </a:tc>
                <a:tc>
                  <a:txBody>
                    <a:bodyPr/>
                    <a:lstStyle/>
                    <a:p>
                      <a:pPr algn="l"/>
                      <a:r>
                        <a:rPr lang="en-US" sz="1400" b="1" dirty="0" smtClean="0"/>
                        <a:t>Army</a:t>
                      </a:r>
                      <a:r>
                        <a:rPr lang="en-US" sz="1400" b="1" baseline="0" dirty="0" smtClean="0"/>
                        <a:t> Distributed Learning Programs (planned and goal-oriented learning) AR 350-1 and DA Pam 600-25</a:t>
                      </a:r>
                      <a:endParaRPr lang="en-US" sz="1400" b="1" dirty="0"/>
                    </a:p>
                  </a:txBody>
                  <a:tcPr anchor="ctr"/>
                </a:tc>
              </a:tr>
              <a:tr h="532098">
                <a:tc>
                  <a:txBody>
                    <a:bodyPr/>
                    <a:lstStyle/>
                    <a:p>
                      <a:pPr algn="ctr"/>
                      <a:r>
                        <a:rPr lang="en-US" sz="1400" b="1" dirty="0" smtClean="0"/>
                        <a:t>OPERATIONAL</a:t>
                      </a:r>
                      <a:endParaRPr lang="en-US" sz="1400" b="1" dirty="0"/>
                    </a:p>
                  </a:txBody>
                  <a:tcPr anchor="ctr" anchorCtr="1"/>
                </a:tc>
                <a:tc>
                  <a:txBody>
                    <a:bodyPr/>
                    <a:lstStyle/>
                    <a:p>
                      <a:pPr algn="l"/>
                      <a:r>
                        <a:rPr lang="en-US" sz="1400" b="1" dirty="0" smtClean="0"/>
                        <a:t>Training in</a:t>
                      </a:r>
                      <a:r>
                        <a:rPr lang="en-US" sz="1400" b="1" baseline="0" dirty="0" smtClean="0"/>
                        <a:t> units and organizations (all training and education in deployable units) AR 350-1</a:t>
                      </a:r>
                      <a:endParaRPr lang="en-US" sz="1400" b="1" dirty="0"/>
                    </a:p>
                  </a:txBody>
                  <a:tcPr anchor="ctr"/>
                </a:tc>
              </a:tr>
              <a:tr h="532098">
                <a:tc>
                  <a:txBody>
                    <a:bodyPr/>
                    <a:lstStyle/>
                    <a:p>
                      <a:pPr algn="ctr"/>
                      <a:r>
                        <a:rPr lang="en-US" sz="1400" b="1" dirty="0" smtClean="0"/>
                        <a:t>INSTITUTIONAL</a:t>
                      </a:r>
                      <a:endParaRPr lang="en-US" sz="1400" b="1" dirty="0"/>
                    </a:p>
                  </a:txBody>
                  <a:tcPr anchor="ctr" anchorCtr="1"/>
                </a:tc>
                <a:tc>
                  <a:txBody>
                    <a:bodyPr/>
                    <a:lstStyle/>
                    <a:p>
                      <a:pPr algn="l"/>
                      <a:r>
                        <a:rPr lang="en-US" sz="1400" b="1" dirty="0" smtClean="0"/>
                        <a:t>Army Training</a:t>
                      </a:r>
                      <a:r>
                        <a:rPr lang="en-US" sz="1400" b="1" baseline="0" dirty="0" smtClean="0"/>
                        <a:t> Education Systems (Army Centers and Schools, Army Staff, supporting organizations) AR 350-1</a:t>
                      </a:r>
                      <a:endParaRPr lang="en-US" sz="1400" b="1" dirty="0"/>
                    </a:p>
                  </a:txBody>
                  <a:tcPr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7" name="Object 3"/>
          <p:cNvGraphicFramePr>
            <a:graphicFrameLocks noChangeAspect="1"/>
          </p:cNvGraphicFramePr>
          <p:nvPr/>
        </p:nvGraphicFramePr>
        <p:xfrm>
          <a:off x="243012" y="2157047"/>
          <a:ext cx="8845550" cy="2286000"/>
        </p:xfrm>
        <a:graphic>
          <a:graphicData uri="http://schemas.openxmlformats.org/presentationml/2006/ole">
            <p:oleObj spid="_x0000_s2050" name="Worksheet" r:id="rId4" imgW="10607112" imgH="2735652" progId="Excel.Sheet.12">
              <p:embed/>
            </p:oleObj>
          </a:graphicData>
        </a:graphic>
      </p:graphicFrame>
      <p:sp>
        <p:nvSpPr>
          <p:cNvPr id="8" name="TextBox 7"/>
          <p:cNvSpPr txBox="1"/>
          <p:nvPr/>
        </p:nvSpPr>
        <p:spPr>
          <a:xfrm>
            <a:off x="155960" y="1651638"/>
            <a:ext cx="9902439" cy="549381"/>
          </a:xfrm>
          <a:prstGeom prst="rect">
            <a:avLst/>
          </a:prstGeom>
          <a:noFill/>
        </p:spPr>
        <p:txBody>
          <a:bodyPr wrap="square">
            <a:spAutoFit/>
          </a:bodyPr>
          <a:lstStyle/>
          <a:p>
            <a:pPr fontAlgn="auto">
              <a:spcBef>
                <a:spcPts val="0"/>
              </a:spcBef>
              <a:spcAft>
                <a:spcPts val="0"/>
              </a:spcAft>
              <a:defRPr/>
            </a:pPr>
            <a:r>
              <a:rPr lang="en-US" sz="1050" b="1" dirty="0">
                <a:solidFill>
                  <a:schemeClr val="accent3">
                    <a:lumMod val="50000"/>
                  </a:schemeClr>
                </a:solidFill>
                <a:latin typeface="+mn-lt"/>
              </a:rPr>
              <a:t>YEARS OF </a:t>
            </a:r>
            <a:endParaRPr lang="en-US" sz="1050" b="1" dirty="0" smtClean="0">
              <a:solidFill>
                <a:schemeClr val="accent3">
                  <a:lumMod val="50000"/>
                </a:schemeClr>
              </a:solidFill>
              <a:latin typeface="+mn-lt"/>
            </a:endParaRPr>
          </a:p>
          <a:p>
            <a:pPr fontAlgn="auto">
              <a:spcBef>
                <a:spcPts val="0"/>
              </a:spcBef>
              <a:spcAft>
                <a:spcPts val="0"/>
              </a:spcAft>
              <a:defRPr/>
            </a:pPr>
            <a:r>
              <a:rPr lang="en-US" sz="1050" b="1" dirty="0" smtClean="0">
                <a:solidFill>
                  <a:schemeClr val="accent3">
                    <a:lumMod val="50000"/>
                  </a:schemeClr>
                </a:solidFill>
                <a:latin typeface="+mn-lt"/>
              </a:rPr>
              <a:t>SERVICE</a:t>
            </a:r>
            <a:endParaRPr lang="en-US" sz="1050" b="1" dirty="0">
              <a:solidFill>
                <a:schemeClr val="accent3">
                  <a:lumMod val="50000"/>
                </a:schemeClr>
              </a:solidFill>
              <a:latin typeface="+mn-lt"/>
            </a:endParaRPr>
          </a:p>
          <a:p>
            <a:pPr fontAlgn="auto">
              <a:spcBef>
                <a:spcPts val="0"/>
              </a:spcBef>
              <a:spcAft>
                <a:spcPts val="0"/>
              </a:spcAft>
              <a:defRPr/>
            </a:pPr>
            <a:r>
              <a:rPr lang="en-US" sz="1100" b="1" dirty="0" smtClean="0">
                <a:solidFill>
                  <a:schemeClr val="accent3">
                    <a:lumMod val="50000"/>
                  </a:schemeClr>
                </a:solidFill>
                <a:latin typeface="+mn-lt"/>
              </a:rPr>
              <a:t> </a:t>
            </a:r>
            <a:r>
              <a:rPr lang="en-US" sz="1200" b="1" dirty="0" smtClean="0">
                <a:solidFill>
                  <a:schemeClr val="accent3">
                    <a:lumMod val="50000"/>
                  </a:schemeClr>
                </a:solidFill>
                <a:latin typeface="+mn-lt"/>
              </a:rPr>
              <a:t>              </a:t>
            </a:r>
            <a:r>
              <a:rPr lang="en-US" sz="1200" b="1" dirty="0">
                <a:solidFill>
                  <a:schemeClr val="accent3">
                    <a:lumMod val="50000"/>
                  </a:schemeClr>
                </a:solidFill>
                <a:latin typeface="+mn-lt"/>
              </a:rPr>
              <a:t>2               5                 8                 11                14                 17                 20                 23                26                29                32             </a:t>
            </a:r>
          </a:p>
        </p:txBody>
      </p:sp>
      <p:sp>
        <p:nvSpPr>
          <p:cNvPr id="9" name="Rectangle 8"/>
          <p:cNvSpPr/>
          <p:nvPr/>
        </p:nvSpPr>
        <p:spPr>
          <a:xfrm>
            <a:off x="41910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0" name="Rectangle 9"/>
          <p:cNvSpPr/>
          <p:nvPr/>
        </p:nvSpPr>
        <p:spPr>
          <a:xfrm>
            <a:off x="134112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1" name="Rectangle 10"/>
          <p:cNvSpPr/>
          <p:nvPr/>
        </p:nvSpPr>
        <p:spPr>
          <a:xfrm>
            <a:off x="284988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2" name="Rectangle 11"/>
          <p:cNvSpPr/>
          <p:nvPr/>
        </p:nvSpPr>
        <p:spPr>
          <a:xfrm>
            <a:off x="452628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3" name="Rectangle 12"/>
          <p:cNvSpPr/>
          <p:nvPr/>
        </p:nvSpPr>
        <p:spPr>
          <a:xfrm>
            <a:off x="544830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4" name="Rectangle 13"/>
          <p:cNvSpPr/>
          <p:nvPr/>
        </p:nvSpPr>
        <p:spPr>
          <a:xfrm>
            <a:off x="7040880" y="2170114"/>
            <a:ext cx="922020" cy="2478087"/>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fontAlgn="auto">
              <a:spcBef>
                <a:spcPts val="0"/>
              </a:spcBef>
              <a:spcAft>
                <a:spcPts val="0"/>
              </a:spcAft>
              <a:defRPr/>
            </a:pPr>
            <a:r>
              <a:rPr lang="en-US" sz="900" b="1" dirty="0">
                <a:solidFill>
                  <a:schemeClr val="tx1"/>
                </a:solidFill>
              </a:rPr>
              <a:t>ARFORGEN</a:t>
            </a:r>
          </a:p>
          <a:p>
            <a:pPr algn="ctr" fontAlgn="auto">
              <a:spcBef>
                <a:spcPts val="0"/>
              </a:spcBef>
              <a:spcAft>
                <a:spcPts val="0"/>
              </a:spcAft>
              <a:defRPr/>
            </a:pPr>
            <a:r>
              <a:rPr lang="en-US" sz="900" b="1" dirty="0">
                <a:solidFill>
                  <a:schemeClr val="tx1"/>
                </a:solidFill>
              </a:rPr>
              <a:t>1:2</a:t>
            </a:r>
          </a:p>
        </p:txBody>
      </p:sp>
      <p:sp>
        <p:nvSpPr>
          <p:cNvPr id="15" name="Rounded Rectangle 14"/>
          <p:cNvSpPr/>
          <p:nvPr/>
        </p:nvSpPr>
        <p:spPr>
          <a:xfrm>
            <a:off x="8734743" y="2162175"/>
            <a:ext cx="1199674" cy="49688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700" b="1" dirty="0"/>
              <a:t>SELF DEVELOPMENT</a:t>
            </a:r>
          </a:p>
        </p:txBody>
      </p:sp>
      <p:sp>
        <p:nvSpPr>
          <p:cNvPr id="16" name="Rounded Rectangle 15"/>
          <p:cNvSpPr/>
          <p:nvPr/>
        </p:nvSpPr>
        <p:spPr>
          <a:xfrm>
            <a:off x="8734743" y="2695575"/>
            <a:ext cx="1204913" cy="25864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700" b="1" dirty="0"/>
              <a:t>OPERATIONAL</a:t>
            </a:r>
          </a:p>
        </p:txBody>
      </p:sp>
      <p:sp>
        <p:nvSpPr>
          <p:cNvPr id="17" name="Rounded Rectangle 16"/>
          <p:cNvSpPr/>
          <p:nvPr/>
        </p:nvSpPr>
        <p:spPr>
          <a:xfrm>
            <a:off x="8734743" y="2977662"/>
            <a:ext cx="1199674" cy="1086337"/>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700" b="1" dirty="0"/>
              <a:t>INSTITUTIONAL</a:t>
            </a:r>
          </a:p>
        </p:txBody>
      </p:sp>
      <p:sp>
        <p:nvSpPr>
          <p:cNvPr id="18" name="TextBox 91"/>
          <p:cNvSpPr txBox="1">
            <a:spLocks noChangeArrowheads="1"/>
          </p:cNvSpPr>
          <p:nvPr/>
        </p:nvSpPr>
        <p:spPr bwMode="auto">
          <a:xfrm>
            <a:off x="8724510" y="1371601"/>
            <a:ext cx="1190454" cy="664797"/>
          </a:xfrm>
          <a:prstGeom prst="rect">
            <a:avLst/>
          </a:prstGeom>
          <a:noFill/>
          <a:ln w="9525">
            <a:noFill/>
            <a:miter lim="800000"/>
            <a:headEnd/>
            <a:tailEnd/>
          </a:ln>
        </p:spPr>
        <p:txBody>
          <a:bodyPr wrap="none">
            <a:spAutoFit/>
          </a:bodyPr>
          <a:lstStyle/>
          <a:p>
            <a:pPr algn="ctr"/>
            <a:r>
              <a:rPr lang="en-US" sz="1200" b="1" i="1">
                <a:latin typeface="Calibri" pitchFamily="34" charset="0"/>
              </a:rPr>
              <a:t>LINKED,</a:t>
            </a:r>
          </a:p>
          <a:p>
            <a:pPr algn="ctr"/>
            <a:r>
              <a:rPr lang="en-US" sz="1200" b="1" i="1">
                <a:latin typeface="Calibri" pitchFamily="34" charset="0"/>
              </a:rPr>
              <a:t>SYNCHRONIZED</a:t>
            </a:r>
          </a:p>
          <a:p>
            <a:pPr algn="ctr"/>
            <a:r>
              <a:rPr lang="en-US" sz="1200" b="1" i="1">
                <a:latin typeface="Calibri" pitchFamily="34" charset="0"/>
              </a:rPr>
              <a:t>DOMAINS</a:t>
            </a:r>
          </a:p>
        </p:txBody>
      </p:sp>
      <p:sp>
        <p:nvSpPr>
          <p:cNvPr id="26" name="Rectangle 25"/>
          <p:cNvSpPr/>
          <p:nvPr/>
        </p:nvSpPr>
        <p:spPr bwMode="auto">
          <a:xfrm>
            <a:off x="6810233" y="4681183"/>
            <a:ext cx="3248167" cy="1787857"/>
          </a:xfrm>
          <a:prstGeom prst="rect">
            <a:avLst/>
          </a:prstGeom>
          <a:solidFill>
            <a:schemeClr val="bg2">
              <a:lumMod val="40000"/>
              <a:lumOff val="60000"/>
            </a:schemeClr>
          </a:solidFill>
          <a:ln w="12700" cap="flat" cmpd="sng" algn="ctr">
            <a:no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rmAutofit lnSpcReduction="10000"/>
          </a:bodyPr>
          <a:lstStyle/>
          <a:p>
            <a:pPr marL="342900" marR="0" indent="-342900" algn="ctr" defTabSz="914400" rtl="0" eaLnBrk="0" fontAlgn="base" latinLnBrk="0" hangingPunct="0">
              <a:lnSpc>
                <a:spcPct val="90000"/>
              </a:lnSpc>
              <a:spcBef>
                <a:spcPct val="2000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rPr>
              <a:t>LEGEND</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SSD	Structured Self Development</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WLC	Warrior Leaders Course</a:t>
            </a:r>
          </a:p>
          <a:p>
            <a:pPr marL="573088" marR="0" indent="-573088" defTabSz="914400" rtl="0" eaLnBrk="0" fontAlgn="base" latinLnBrk="0" hangingPunct="0">
              <a:lnSpc>
                <a:spcPct val="90000"/>
              </a:lnSpc>
              <a:spcBef>
                <a:spcPct val="20000"/>
              </a:spcBef>
              <a:spcAft>
                <a:spcPct val="0"/>
              </a:spcAft>
              <a:buClrTx/>
              <a:buSzTx/>
              <a:buFontTx/>
              <a:buNone/>
              <a:tabLst/>
            </a:pPr>
            <a:r>
              <a:rPr kumimoji="0" lang="en-US" sz="1400" i="0" strike="noStrike" cap="none" normalizeH="0" baseline="0" dirty="0" smtClean="0">
                <a:ln>
                  <a:noFill/>
                </a:ln>
                <a:solidFill>
                  <a:schemeClr val="tx1"/>
                </a:solidFill>
                <a:effectLst/>
                <a:latin typeface="Times New Roman" pitchFamily="18" charset="0"/>
              </a:rPr>
              <a:t>ALC 	Advanced Leaders Course</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SLC 	Senior Leaders Course</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SMC	Sergeants Major Course</a:t>
            </a:r>
          </a:p>
          <a:p>
            <a:pPr marL="573088" marR="0" indent="-573088" defTabSz="914400" rtl="0" eaLnBrk="0" fontAlgn="base" latinLnBrk="0" hangingPunct="0">
              <a:lnSpc>
                <a:spcPct val="90000"/>
              </a:lnSpc>
              <a:spcBef>
                <a:spcPct val="20000"/>
              </a:spcBef>
              <a:spcAft>
                <a:spcPct val="0"/>
              </a:spcAft>
              <a:buClrTx/>
              <a:buSzTx/>
              <a:buFontTx/>
              <a:buNone/>
              <a:tabLst/>
            </a:pPr>
            <a:r>
              <a:rPr lang="en-US" sz="1400" dirty="0" smtClean="0"/>
              <a:t>TT 	Transition Team</a:t>
            </a:r>
          </a:p>
          <a:p>
            <a:pPr marL="573088" marR="0" indent="-573088" defTabSz="914400" rtl="0" eaLnBrk="0" fontAlgn="base" latinLnBrk="0" hangingPunct="0">
              <a:lnSpc>
                <a:spcPct val="90000"/>
              </a:lnSpc>
              <a:spcBef>
                <a:spcPct val="20000"/>
              </a:spcBef>
              <a:spcAft>
                <a:spcPct val="0"/>
              </a:spcAft>
              <a:buClrTx/>
              <a:buSzTx/>
              <a:buFontTx/>
              <a:buNone/>
              <a:tabLst/>
            </a:pPr>
            <a:r>
              <a:rPr kumimoji="0" lang="en-US" sz="1400" i="0" strike="noStrike" cap="none" normalizeH="0" baseline="0" dirty="0" smtClean="0">
                <a:ln>
                  <a:noFill/>
                </a:ln>
                <a:solidFill>
                  <a:schemeClr val="tx1"/>
                </a:solidFill>
                <a:effectLst/>
                <a:latin typeface="Times New Roman" pitchFamily="18" charset="0"/>
              </a:rPr>
              <a:t>PRT 	Provisional</a:t>
            </a:r>
            <a:r>
              <a:rPr kumimoji="0" lang="en-US" sz="1400" i="0" strike="noStrike" cap="none" normalizeH="0" dirty="0" smtClean="0">
                <a:ln>
                  <a:noFill/>
                </a:ln>
                <a:solidFill>
                  <a:schemeClr val="tx1"/>
                </a:solidFill>
                <a:effectLst/>
                <a:latin typeface="Times New Roman" pitchFamily="18" charset="0"/>
              </a:rPr>
              <a:t> Reconstruction Team</a:t>
            </a:r>
            <a:endParaRPr kumimoji="0" lang="en-US" sz="1800" i="0" strike="noStrike" cap="none" normalizeH="0" baseline="0" dirty="0" smtClean="0">
              <a:ln>
                <a:noFill/>
              </a:ln>
              <a:solidFill>
                <a:schemeClr val="tx1"/>
              </a:solidFill>
              <a:effectLst/>
              <a:latin typeface="Times New Roman" pitchFamily="18" charset="0"/>
            </a:endParaRPr>
          </a:p>
        </p:txBody>
      </p:sp>
      <p:sp>
        <p:nvSpPr>
          <p:cNvPr id="40" name="Title 1"/>
          <p:cNvSpPr>
            <a:spLocks noGrp="1"/>
          </p:cNvSpPr>
          <p:nvPr>
            <p:ph type="title"/>
          </p:nvPr>
        </p:nvSpPr>
        <p:spPr>
          <a:xfrm>
            <a:off x="486878" y="200302"/>
            <a:ext cx="9052560" cy="1143000"/>
          </a:xfrm>
        </p:spPr>
        <p:txBody>
          <a:bodyPr rtlCol="0">
            <a:normAutofit/>
          </a:bodyPr>
          <a:lstStyle/>
          <a:p>
            <a:pPr eaLnBrk="1" fontAlgn="auto" hangingPunct="1">
              <a:spcAft>
                <a:spcPts val="0"/>
              </a:spcAft>
              <a:defRPr/>
            </a:pPr>
            <a:r>
              <a:rPr lang="en-US" sz="2400" b="1" dirty="0" smtClean="0">
                <a:latin typeface="+mn-lt"/>
                <a:cs typeface="Arial" pitchFamily="34" charset="0"/>
              </a:rPr>
              <a:t>BASIC NONCOMMISSIONED OFFICER  </a:t>
            </a:r>
            <a:br>
              <a:rPr lang="en-US" sz="2400" b="1" dirty="0" smtClean="0">
                <a:latin typeface="+mn-lt"/>
                <a:cs typeface="Arial" pitchFamily="34" charset="0"/>
              </a:rPr>
            </a:br>
            <a:r>
              <a:rPr lang="en-US" sz="2400" b="1" dirty="0" smtClean="0">
                <a:latin typeface="+mn-lt"/>
                <a:cs typeface="Arial" pitchFamily="34" charset="0"/>
              </a:rPr>
              <a:t>LEADER DEVELOPMENT TIMELINE</a:t>
            </a:r>
            <a:endParaRPr lang="en-US" sz="2400" b="1" dirty="0">
              <a:latin typeface="+mn-lt"/>
              <a:cs typeface="Arial" pitchFamily="34" charset="0"/>
            </a:endParaRPr>
          </a:p>
        </p:txBody>
      </p:sp>
      <p:sp>
        <p:nvSpPr>
          <p:cNvPr id="41" name="TextBox 3"/>
          <p:cNvSpPr txBox="1">
            <a:spLocks noChangeArrowheads="1"/>
          </p:cNvSpPr>
          <p:nvPr/>
        </p:nvSpPr>
        <p:spPr bwMode="auto">
          <a:xfrm>
            <a:off x="1907000" y="1243884"/>
            <a:ext cx="6244402" cy="313932"/>
          </a:xfrm>
          <a:prstGeom prst="rect">
            <a:avLst/>
          </a:prstGeom>
          <a:noFill/>
          <a:ln w="9525">
            <a:noFill/>
            <a:miter lim="800000"/>
            <a:headEnd/>
            <a:tailEnd/>
          </a:ln>
        </p:spPr>
        <p:txBody>
          <a:bodyPr wrap="none">
            <a:spAutoFit/>
          </a:bodyPr>
          <a:lstStyle/>
          <a:p>
            <a:pPr algn="ctr"/>
            <a:r>
              <a:rPr lang="en-US" sz="1600" b="1" i="1" dirty="0">
                <a:solidFill>
                  <a:srgbClr val="0000FF"/>
                </a:solidFill>
                <a:latin typeface="Arial" pitchFamily="34" charset="0"/>
                <a:cs typeface="Arial" pitchFamily="34" charset="0"/>
              </a:rPr>
              <a:t>A deliberate, continuous, sequential, and progressive process</a:t>
            </a:r>
          </a:p>
        </p:txBody>
      </p:sp>
      <p:sp>
        <p:nvSpPr>
          <p:cNvPr id="42" name="TextBox 77"/>
          <p:cNvSpPr txBox="1">
            <a:spLocks noChangeArrowheads="1"/>
          </p:cNvSpPr>
          <p:nvPr/>
        </p:nvSpPr>
        <p:spPr bwMode="auto">
          <a:xfrm>
            <a:off x="4053613" y="1046717"/>
            <a:ext cx="1951175" cy="313932"/>
          </a:xfrm>
          <a:prstGeom prst="rect">
            <a:avLst/>
          </a:prstGeom>
          <a:noFill/>
          <a:ln w="9525">
            <a:noFill/>
            <a:miter lim="800000"/>
            <a:headEnd/>
            <a:tailEnd/>
          </a:ln>
        </p:spPr>
        <p:txBody>
          <a:bodyPr wrap="none">
            <a:spAutoFit/>
          </a:bodyPr>
          <a:lstStyle/>
          <a:p>
            <a:r>
              <a:rPr lang="en-US" sz="1600" b="1" i="1" dirty="0">
                <a:solidFill>
                  <a:srgbClr val="FF0000"/>
                </a:solidFill>
                <a:latin typeface="Arial" pitchFamily="34" charset="0"/>
                <a:cs typeface="Arial" pitchFamily="34" charset="0"/>
              </a:rPr>
              <a:t>2015 Environment</a:t>
            </a:r>
          </a:p>
        </p:txBody>
      </p:sp>
      <p:sp>
        <p:nvSpPr>
          <p:cNvPr id="19" name="TextBox 3"/>
          <p:cNvSpPr txBox="1">
            <a:spLocks noChangeArrowheads="1"/>
          </p:cNvSpPr>
          <p:nvPr/>
        </p:nvSpPr>
        <p:spPr bwMode="auto">
          <a:xfrm>
            <a:off x="1907000" y="1243884"/>
            <a:ext cx="6244402" cy="313932"/>
          </a:xfrm>
          <a:prstGeom prst="rect">
            <a:avLst/>
          </a:prstGeom>
          <a:noFill/>
          <a:ln w="9525">
            <a:noFill/>
            <a:miter lim="800000"/>
            <a:headEnd/>
            <a:tailEnd/>
          </a:ln>
        </p:spPr>
        <p:txBody>
          <a:bodyPr wrap="none">
            <a:spAutoFit/>
          </a:bodyPr>
          <a:lstStyle/>
          <a:p>
            <a:pPr algn="ctr"/>
            <a:r>
              <a:rPr lang="en-US" sz="1600" b="1" i="1" dirty="0">
                <a:solidFill>
                  <a:srgbClr val="0000FF"/>
                </a:solidFill>
                <a:latin typeface="Arial" pitchFamily="34" charset="0"/>
                <a:cs typeface="Arial" pitchFamily="34" charset="0"/>
              </a:rPr>
              <a:t>A deliberate, continuous, sequential, and progressive process</a:t>
            </a:r>
          </a:p>
        </p:txBody>
      </p:sp>
      <p:sp>
        <p:nvSpPr>
          <p:cNvPr id="20" name="TextBox 19"/>
          <p:cNvSpPr txBox="1"/>
          <p:nvPr/>
        </p:nvSpPr>
        <p:spPr>
          <a:xfrm>
            <a:off x="155960" y="1651638"/>
            <a:ext cx="9902439" cy="549381"/>
          </a:xfrm>
          <a:prstGeom prst="rect">
            <a:avLst/>
          </a:prstGeom>
          <a:noFill/>
        </p:spPr>
        <p:txBody>
          <a:bodyPr wrap="square">
            <a:spAutoFit/>
          </a:bodyPr>
          <a:lstStyle/>
          <a:p>
            <a:pPr fontAlgn="auto">
              <a:spcBef>
                <a:spcPts val="0"/>
              </a:spcBef>
              <a:spcAft>
                <a:spcPts val="0"/>
              </a:spcAft>
              <a:defRPr/>
            </a:pPr>
            <a:r>
              <a:rPr lang="en-US" sz="1050" b="1" dirty="0">
                <a:solidFill>
                  <a:schemeClr val="accent3">
                    <a:lumMod val="50000"/>
                  </a:schemeClr>
                </a:solidFill>
                <a:latin typeface="+mn-lt"/>
              </a:rPr>
              <a:t>YEARS OF </a:t>
            </a:r>
            <a:endParaRPr lang="en-US" sz="1050" b="1" dirty="0" smtClean="0">
              <a:solidFill>
                <a:schemeClr val="accent3">
                  <a:lumMod val="50000"/>
                </a:schemeClr>
              </a:solidFill>
              <a:latin typeface="+mn-lt"/>
            </a:endParaRPr>
          </a:p>
          <a:p>
            <a:pPr fontAlgn="auto">
              <a:spcBef>
                <a:spcPts val="0"/>
              </a:spcBef>
              <a:spcAft>
                <a:spcPts val="0"/>
              </a:spcAft>
              <a:defRPr/>
            </a:pPr>
            <a:r>
              <a:rPr lang="en-US" sz="1050" b="1" dirty="0" smtClean="0">
                <a:solidFill>
                  <a:schemeClr val="accent3">
                    <a:lumMod val="50000"/>
                  </a:schemeClr>
                </a:solidFill>
                <a:latin typeface="+mn-lt"/>
              </a:rPr>
              <a:t>SERVICE</a:t>
            </a:r>
            <a:endParaRPr lang="en-US" sz="1050" b="1" dirty="0">
              <a:solidFill>
                <a:schemeClr val="accent3">
                  <a:lumMod val="50000"/>
                </a:schemeClr>
              </a:solidFill>
              <a:latin typeface="+mn-lt"/>
            </a:endParaRPr>
          </a:p>
          <a:p>
            <a:pPr fontAlgn="auto">
              <a:spcBef>
                <a:spcPts val="0"/>
              </a:spcBef>
              <a:spcAft>
                <a:spcPts val="0"/>
              </a:spcAft>
              <a:defRPr/>
            </a:pPr>
            <a:r>
              <a:rPr lang="en-US" sz="1100" b="1" dirty="0" smtClean="0">
                <a:solidFill>
                  <a:schemeClr val="accent3">
                    <a:lumMod val="50000"/>
                  </a:schemeClr>
                </a:solidFill>
                <a:latin typeface="+mn-lt"/>
              </a:rPr>
              <a:t> </a:t>
            </a:r>
            <a:r>
              <a:rPr lang="en-US" sz="1200" b="1" dirty="0" smtClean="0">
                <a:solidFill>
                  <a:schemeClr val="accent3">
                    <a:lumMod val="50000"/>
                  </a:schemeClr>
                </a:solidFill>
                <a:latin typeface="+mn-lt"/>
              </a:rPr>
              <a:t>              </a:t>
            </a:r>
            <a:r>
              <a:rPr lang="en-US" sz="1200" b="1" dirty="0">
                <a:solidFill>
                  <a:schemeClr val="accent3">
                    <a:lumMod val="50000"/>
                  </a:schemeClr>
                </a:solidFill>
                <a:latin typeface="+mn-lt"/>
              </a:rPr>
              <a:t>2               5                 8                 11                14                 17                 20                 23                26                29                32             </a:t>
            </a:r>
          </a:p>
        </p:txBody>
      </p:sp>
      <p:sp>
        <p:nvSpPr>
          <p:cNvPr id="22" name="TextBox 91"/>
          <p:cNvSpPr txBox="1">
            <a:spLocks noChangeArrowheads="1"/>
          </p:cNvSpPr>
          <p:nvPr/>
        </p:nvSpPr>
        <p:spPr bwMode="auto">
          <a:xfrm>
            <a:off x="8724510" y="1371601"/>
            <a:ext cx="1190454" cy="664797"/>
          </a:xfrm>
          <a:prstGeom prst="rect">
            <a:avLst/>
          </a:prstGeom>
          <a:noFill/>
          <a:ln w="9525">
            <a:noFill/>
            <a:miter lim="800000"/>
            <a:headEnd/>
            <a:tailEnd/>
          </a:ln>
        </p:spPr>
        <p:txBody>
          <a:bodyPr wrap="none">
            <a:spAutoFit/>
          </a:bodyPr>
          <a:lstStyle/>
          <a:p>
            <a:pPr algn="ctr"/>
            <a:r>
              <a:rPr lang="en-US" sz="1200" b="1" i="1">
                <a:latin typeface="Calibri" pitchFamily="34" charset="0"/>
              </a:rPr>
              <a:t>LINKED,</a:t>
            </a:r>
          </a:p>
          <a:p>
            <a:pPr algn="ctr"/>
            <a:r>
              <a:rPr lang="en-US" sz="1200" b="1" i="1">
                <a:latin typeface="Calibri" pitchFamily="34" charset="0"/>
              </a:rPr>
              <a:t>SYNCHRONIZED</a:t>
            </a:r>
          </a:p>
          <a:p>
            <a:pPr algn="ctr"/>
            <a:r>
              <a:rPr lang="en-US" sz="1200" b="1" i="1">
                <a:latin typeface="Calibri" pitchFamily="34" charset="0"/>
              </a:rPr>
              <a:t>DOMAINS</a:t>
            </a:r>
          </a:p>
        </p:txBody>
      </p:sp>
      <p:pic>
        <p:nvPicPr>
          <p:cNvPr id="23" name="Picture 5" descr="Image656"/>
          <p:cNvPicPr>
            <a:picLocks noChangeAspect="1" noChangeArrowheads="1"/>
          </p:cNvPicPr>
          <p:nvPr/>
        </p:nvPicPr>
        <p:blipFill>
          <a:blip r:embed="rId5" cstate="print"/>
          <a:srcRect/>
          <a:stretch>
            <a:fillRect/>
          </a:stretch>
        </p:blipFill>
        <p:spPr bwMode="auto">
          <a:xfrm>
            <a:off x="5206493" y="1546865"/>
            <a:ext cx="281146" cy="411162"/>
          </a:xfrm>
          <a:prstGeom prst="rect">
            <a:avLst/>
          </a:prstGeom>
          <a:noFill/>
          <a:ln w="9525">
            <a:noFill/>
            <a:miter lim="800000"/>
            <a:headEnd/>
            <a:tailEnd/>
          </a:ln>
        </p:spPr>
      </p:pic>
      <p:pic>
        <p:nvPicPr>
          <p:cNvPr id="24" name="Object 7"/>
          <p:cNvPicPr>
            <a:picLocks noChangeArrowheads="1"/>
          </p:cNvPicPr>
          <p:nvPr/>
        </p:nvPicPr>
        <p:blipFill>
          <a:blip r:embed="rId6" cstate="print"/>
          <a:srcRect t="-563" b="-676"/>
          <a:stretch>
            <a:fillRect/>
          </a:stretch>
        </p:blipFill>
        <p:spPr bwMode="auto">
          <a:xfrm>
            <a:off x="6394278" y="1518930"/>
            <a:ext cx="281147" cy="436563"/>
          </a:xfrm>
          <a:prstGeom prst="rect">
            <a:avLst/>
          </a:prstGeom>
          <a:noFill/>
          <a:ln w="9525">
            <a:noFill/>
            <a:miter lim="800000"/>
            <a:headEnd/>
            <a:tailEnd/>
          </a:ln>
        </p:spPr>
      </p:pic>
      <p:pic>
        <p:nvPicPr>
          <p:cNvPr id="25" name="Picture 2" descr="Image659"/>
          <p:cNvPicPr>
            <a:picLocks noChangeAspect="1" noChangeArrowheads="1"/>
          </p:cNvPicPr>
          <p:nvPr/>
        </p:nvPicPr>
        <p:blipFill>
          <a:blip r:embed="rId7" cstate="print"/>
          <a:srcRect/>
          <a:stretch>
            <a:fillRect/>
          </a:stretch>
        </p:blipFill>
        <p:spPr bwMode="auto">
          <a:xfrm>
            <a:off x="1113026" y="1678958"/>
            <a:ext cx="230505" cy="284163"/>
          </a:xfrm>
          <a:prstGeom prst="rect">
            <a:avLst/>
          </a:prstGeom>
          <a:noFill/>
          <a:ln w="9525">
            <a:noFill/>
            <a:miter lim="800000"/>
            <a:headEnd/>
            <a:tailEnd/>
          </a:ln>
        </p:spPr>
      </p:pic>
      <p:pic>
        <p:nvPicPr>
          <p:cNvPr id="27" name="Picture 3" descr="Image658"/>
          <p:cNvPicPr>
            <a:picLocks noChangeAspect="1" noChangeArrowheads="1"/>
          </p:cNvPicPr>
          <p:nvPr/>
        </p:nvPicPr>
        <p:blipFill>
          <a:blip r:embed="rId8" cstate="print"/>
          <a:srcRect/>
          <a:stretch>
            <a:fillRect/>
          </a:stretch>
        </p:blipFill>
        <p:spPr bwMode="auto">
          <a:xfrm>
            <a:off x="2088959" y="1623065"/>
            <a:ext cx="253206" cy="341312"/>
          </a:xfrm>
          <a:prstGeom prst="rect">
            <a:avLst/>
          </a:prstGeom>
          <a:noFill/>
          <a:ln w="9525">
            <a:noFill/>
            <a:miter lim="800000"/>
            <a:headEnd/>
            <a:tailEnd/>
          </a:ln>
        </p:spPr>
      </p:pic>
      <p:pic>
        <p:nvPicPr>
          <p:cNvPr id="28" name="Picture 4" descr="Image657"/>
          <p:cNvPicPr>
            <a:picLocks noChangeAspect="1" noChangeArrowheads="1"/>
          </p:cNvPicPr>
          <p:nvPr/>
        </p:nvPicPr>
        <p:blipFill>
          <a:blip r:embed="rId9" cstate="print"/>
          <a:srcRect/>
          <a:stretch>
            <a:fillRect/>
          </a:stretch>
        </p:blipFill>
        <p:spPr bwMode="auto">
          <a:xfrm>
            <a:off x="3586495" y="1573213"/>
            <a:ext cx="272415" cy="398462"/>
          </a:xfrm>
          <a:prstGeom prst="rect">
            <a:avLst/>
          </a:prstGeom>
          <a:noFill/>
          <a:ln w="9525">
            <a:noFill/>
            <a:miter lim="800000"/>
            <a:headEnd/>
            <a:tailEnd/>
          </a:ln>
        </p:spPr>
      </p:pic>
      <p:pic>
        <p:nvPicPr>
          <p:cNvPr id="29" name="Picture 3" descr="Image653"/>
          <p:cNvPicPr>
            <a:picLocks noChangeAspect="1" noChangeArrowheads="1"/>
          </p:cNvPicPr>
          <p:nvPr/>
        </p:nvPicPr>
        <p:blipFill>
          <a:blip r:embed="rId10" cstate="print"/>
          <a:srcRect/>
          <a:stretch>
            <a:fillRect/>
          </a:stretch>
        </p:blipFill>
        <p:spPr bwMode="auto">
          <a:xfrm>
            <a:off x="6542710" y="1572905"/>
            <a:ext cx="302101" cy="455613"/>
          </a:xfrm>
          <a:prstGeom prst="rect">
            <a:avLst/>
          </a:prstGeom>
          <a:noFill/>
          <a:ln w="9525">
            <a:noFill/>
            <a:miter lim="800000"/>
            <a:headEnd/>
            <a:tailEnd/>
          </a:ln>
        </p:spPr>
      </p:pic>
      <p:sp>
        <p:nvSpPr>
          <p:cNvPr id="30" name="Heptagon 29"/>
          <p:cNvSpPr/>
          <p:nvPr/>
        </p:nvSpPr>
        <p:spPr bwMode="auto">
          <a:xfrm>
            <a:off x="3236688" y="1741714"/>
            <a:ext cx="159620" cy="130626"/>
          </a:xfrm>
          <a:prstGeom prst="heptagon">
            <a:avLst/>
          </a:prstGeom>
          <a:gradFill flip="none" rotWithShape="1">
            <a:gsLst>
              <a:gs pos="0">
                <a:srgbClr val="000082"/>
              </a:gs>
              <a:gs pos="30000">
                <a:srgbClr val="66008F"/>
              </a:gs>
              <a:gs pos="64999">
                <a:srgbClr val="BA0066"/>
              </a:gs>
              <a:gs pos="89999">
                <a:srgbClr val="FF0000"/>
              </a:gs>
              <a:gs pos="100000">
                <a:srgbClr val="FF8200"/>
              </a:gs>
            </a:gsLst>
            <a:lin ang="5400000" scaled="0"/>
            <a:tileRect r="-100000" b="-100000"/>
          </a:gradFill>
          <a:ln w="12700" cap="flat" cmpd="sng" algn="ctr">
            <a:no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31" name="Heptagon 30"/>
          <p:cNvSpPr/>
          <p:nvPr/>
        </p:nvSpPr>
        <p:spPr bwMode="auto">
          <a:xfrm>
            <a:off x="4666320" y="1748974"/>
            <a:ext cx="159620" cy="130626"/>
          </a:xfrm>
          <a:prstGeom prst="heptagon">
            <a:avLst/>
          </a:prstGeom>
          <a:gradFill flip="none" rotWithShape="1">
            <a:gsLst>
              <a:gs pos="0">
                <a:srgbClr val="000082"/>
              </a:gs>
              <a:gs pos="30000">
                <a:srgbClr val="66008F"/>
              </a:gs>
              <a:gs pos="64999">
                <a:srgbClr val="BA0066"/>
              </a:gs>
              <a:gs pos="89999">
                <a:srgbClr val="FF0000"/>
              </a:gs>
              <a:gs pos="100000">
                <a:srgbClr val="FF8200"/>
              </a:gs>
            </a:gsLst>
            <a:lin ang="5400000" scaled="0"/>
            <a:tileRect r="-100000" b="-100000"/>
          </a:gradFill>
          <a:ln w="12700" cap="flat" cmpd="sng" algn="ctr">
            <a:no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32" name="Heptagon 31"/>
          <p:cNvSpPr/>
          <p:nvPr/>
        </p:nvSpPr>
        <p:spPr bwMode="auto">
          <a:xfrm>
            <a:off x="5892756" y="1770748"/>
            <a:ext cx="159620" cy="130626"/>
          </a:xfrm>
          <a:prstGeom prst="heptagon">
            <a:avLst/>
          </a:prstGeom>
          <a:gradFill flip="none" rotWithShape="1">
            <a:gsLst>
              <a:gs pos="0">
                <a:srgbClr val="000082"/>
              </a:gs>
              <a:gs pos="30000">
                <a:srgbClr val="66008F"/>
              </a:gs>
              <a:gs pos="64999">
                <a:srgbClr val="BA0066"/>
              </a:gs>
              <a:gs pos="89999">
                <a:srgbClr val="FF0000"/>
              </a:gs>
              <a:gs pos="100000">
                <a:srgbClr val="FF8200"/>
              </a:gs>
            </a:gsLst>
            <a:lin ang="5400000" scaled="0"/>
            <a:tileRect r="-100000" b="-100000"/>
          </a:gradFill>
          <a:ln w="12700" cap="flat" cmpd="sng" algn="ctr">
            <a:no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33" name="Right Arrow 32"/>
          <p:cNvSpPr/>
          <p:nvPr/>
        </p:nvSpPr>
        <p:spPr bwMode="auto">
          <a:xfrm>
            <a:off x="3251199" y="1683656"/>
            <a:ext cx="304801" cy="217715"/>
          </a:xfrm>
          <a:prstGeom prst="rightArrow">
            <a:avLst/>
          </a:prstGeom>
          <a:noFill/>
          <a:ln w="12700" cap="flat" cmpd="sng" algn="ctr">
            <a:solidFill>
              <a:srgbClr val="FF0000"/>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34" name="Right Arrow 33"/>
          <p:cNvSpPr/>
          <p:nvPr/>
        </p:nvSpPr>
        <p:spPr bwMode="auto">
          <a:xfrm>
            <a:off x="4695371" y="1690914"/>
            <a:ext cx="471715" cy="210458"/>
          </a:xfrm>
          <a:prstGeom prst="rightArrow">
            <a:avLst/>
          </a:prstGeom>
          <a:noFill/>
          <a:ln w="12700" cap="flat" cmpd="sng" algn="ctr">
            <a:solidFill>
              <a:srgbClr val="FF0000"/>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35" name="Right Arrow 34"/>
          <p:cNvSpPr/>
          <p:nvPr/>
        </p:nvSpPr>
        <p:spPr bwMode="auto">
          <a:xfrm>
            <a:off x="5921828" y="1727199"/>
            <a:ext cx="471715" cy="210458"/>
          </a:xfrm>
          <a:prstGeom prst="rightArrow">
            <a:avLst/>
          </a:prstGeom>
          <a:noFill/>
          <a:ln w="12700" cap="flat" cmpd="sng" algn="ctr">
            <a:solidFill>
              <a:srgbClr val="FF0000"/>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36" name="TextBox 35"/>
          <p:cNvSpPr txBox="1"/>
          <p:nvPr/>
        </p:nvSpPr>
        <p:spPr>
          <a:xfrm>
            <a:off x="3077031" y="1553038"/>
            <a:ext cx="431528" cy="244682"/>
          </a:xfrm>
          <a:prstGeom prst="rect">
            <a:avLst/>
          </a:prstGeom>
          <a:noFill/>
        </p:spPr>
        <p:txBody>
          <a:bodyPr wrap="none" rtlCol="0">
            <a:spAutoFit/>
          </a:bodyPr>
          <a:lstStyle/>
          <a:p>
            <a:r>
              <a:rPr lang="en-US" sz="1100" dirty="0" smtClean="0">
                <a:solidFill>
                  <a:srgbClr val="FF0000"/>
                </a:solidFill>
              </a:rPr>
              <a:t>12.5</a:t>
            </a:r>
            <a:endParaRPr lang="en-US" sz="1100" dirty="0">
              <a:solidFill>
                <a:srgbClr val="FF0000"/>
              </a:solidFill>
            </a:endParaRPr>
          </a:p>
        </p:txBody>
      </p:sp>
      <p:sp>
        <p:nvSpPr>
          <p:cNvPr id="37" name="TextBox 36"/>
          <p:cNvSpPr txBox="1"/>
          <p:nvPr/>
        </p:nvSpPr>
        <p:spPr>
          <a:xfrm>
            <a:off x="4506663" y="1545784"/>
            <a:ext cx="431528" cy="244682"/>
          </a:xfrm>
          <a:prstGeom prst="rect">
            <a:avLst/>
          </a:prstGeom>
          <a:noFill/>
        </p:spPr>
        <p:txBody>
          <a:bodyPr wrap="none" rtlCol="0">
            <a:spAutoFit/>
          </a:bodyPr>
          <a:lstStyle/>
          <a:p>
            <a:r>
              <a:rPr lang="en-US" sz="1100" dirty="0" smtClean="0">
                <a:solidFill>
                  <a:srgbClr val="FF0000"/>
                </a:solidFill>
              </a:rPr>
              <a:t>17.7</a:t>
            </a:r>
            <a:endParaRPr lang="en-US" sz="1100" dirty="0">
              <a:solidFill>
                <a:srgbClr val="FF0000"/>
              </a:solidFill>
            </a:endParaRPr>
          </a:p>
        </p:txBody>
      </p:sp>
      <p:sp>
        <p:nvSpPr>
          <p:cNvPr id="38" name="TextBox 37"/>
          <p:cNvSpPr txBox="1"/>
          <p:nvPr/>
        </p:nvSpPr>
        <p:spPr>
          <a:xfrm>
            <a:off x="5733099" y="1553044"/>
            <a:ext cx="431528" cy="244682"/>
          </a:xfrm>
          <a:prstGeom prst="rect">
            <a:avLst/>
          </a:prstGeom>
          <a:noFill/>
        </p:spPr>
        <p:txBody>
          <a:bodyPr wrap="none" rtlCol="0">
            <a:spAutoFit/>
          </a:bodyPr>
          <a:lstStyle/>
          <a:p>
            <a:r>
              <a:rPr lang="en-US" sz="1100" dirty="0" smtClean="0">
                <a:solidFill>
                  <a:srgbClr val="FF0000"/>
                </a:solidFill>
              </a:rPr>
              <a:t>22.6</a:t>
            </a:r>
            <a:endParaRPr lang="en-US" sz="1100" dirty="0">
              <a:solidFill>
                <a:srgbClr val="FF0000"/>
              </a:solidFill>
            </a:endParaRPr>
          </a:p>
        </p:txBody>
      </p:sp>
      <p:sp>
        <p:nvSpPr>
          <p:cNvPr id="39" name="TextBox 92"/>
          <p:cNvSpPr txBox="1">
            <a:spLocks noChangeArrowheads="1"/>
          </p:cNvSpPr>
          <p:nvPr/>
        </p:nvSpPr>
        <p:spPr bwMode="auto">
          <a:xfrm>
            <a:off x="458555" y="4691742"/>
            <a:ext cx="5865773" cy="1865126"/>
          </a:xfrm>
          <a:prstGeom prst="rect">
            <a:avLst/>
          </a:prstGeom>
          <a:noFill/>
          <a:ln w="9525">
            <a:noFill/>
            <a:miter lim="800000"/>
            <a:headEnd/>
            <a:tailEnd/>
          </a:ln>
        </p:spPr>
        <p:txBody>
          <a:bodyPr wrap="none">
            <a:spAutoFit/>
          </a:bodyPr>
          <a:lstStyle/>
          <a:p>
            <a:pPr algn="ctr"/>
            <a:r>
              <a:rPr lang="en-US" b="1" dirty="0">
                <a:solidFill>
                  <a:srgbClr val="00B050"/>
                </a:solidFill>
                <a:latin typeface="Arial" pitchFamily="34" charset="0"/>
                <a:cs typeface="Arial" pitchFamily="34" charset="0"/>
              </a:rPr>
              <a:t>Balance of Education, Training, and Experiences</a:t>
            </a:r>
          </a:p>
          <a:p>
            <a:pPr algn="ctr"/>
            <a:r>
              <a:rPr lang="en-US" b="1" u="sng" dirty="0">
                <a:latin typeface="Arial" pitchFamily="34" charset="0"/>
                <a:cs typeface="Arial" pitchFamily="34" charset="0"/>
              </a:rPr>
              <a:t>BASELINE</a:t>
            </a:r>
          </a:p>
          <a:p>
            <a:pPr algn="ctr"/>
            <a:r>
              <a:rPr lang="en-US" b="1" dirty="0">
                <a:latin typeface="Arial" pitchFamily="34" charset="0"/>
                <a:cs typeface="Arial" pitchFamily="34" charset="0"/>
              </a:rPr>
              <a:t>Education = PME:  12-18 months (MOS Specific)</a:t>
            </a:r>
          </a:p>
          <a:p>
            <a:pPr algn="ctr"/>
            <a:r>
              <a:rPr lang="en-US" b="1" dirty="0">
                <a:latin typeface="Arial" pitchFamily="34" charset="0"/>
                <a:cs typeface="Arial" pitchFamily="34" charset="0"/>
              </a:rPr>
              <a:t>Training = unit time prior to deployment :  ~16 years</a:t>
            </a:r>
          </a:p>
          <a:p>
            <a:pPr algn="ctr"/>
            <a:r>
              <a:rPr lang="en-US" b="1" dirty="0">
                <a:latin typeface="Arial" pitchFamily="34" charset="0"/>
                <a:cs typeface="Arial" pitchFamily="34" charset="0"/>
              </a:rPr>
              <a:t>Experiences = Deployment:  ~10 years</a:t>
            </a:r>
          </a:p>
          <a:p>
            <a:pPr algn="ctr"/>
            <a:r>
              <a:rPr lang="en-US" b="1" dirty="0">
                <a:latin typeface="Arial" pitchFamily="34" charset="0"/>
                <a:cs typeface="Arial" pitchFamily="34" charset="0"/>
              </a:rPr>
              <a:t>Broadening/Joint: ~5 years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0631" y="3789932"/>
            <a:ext cx="9681026" cy="230832"/>
          </a:xfrm>
          <a:prstGeom prst="rect">
            <a:avLst/>
          </a:prstGeom>
          <a:noFill/>
        </p:spPr>
        <p:txBody>
          <a:bodyPr wrap="square" rtlCol="0">
            <a:spAutoFit/>
          </a:bodyPr>
          <a:lstStyle/>
          <a:p>
            <a:r>
              <a:rPr lang="en-US" sz="1000" b="1" dirty="0" smtClean="0"/>
              <a:t>YEARS OF SERVICE                4.5                                              8                                                              14                                                            20                                          24-25</a:t>
            </a:r>
            <a:endParaRPr lang="en-US" sz="1000" b="1" dirty="0"/>
          </a:p>
        </p:txBody>
      </p:sp>
      <p:sp>
        <p:nvSpPr>
          <p:cNvPr id="5" name="Content Placeholder 7"/>
          <p:cNvSpPr>
            <a:spLocks noGrp="1"/>
          </p:cNvSpPr>
          <p:nvPr>
            <p:ph idx="1"/>
          </p:nvPr>
        </p:nvSpPr>
        <p:spPr>
          <a:xfrm>
            <a:off x="424261" y="1001380"/>
            <a:ext cx="9448800" cy="4876800"/>
          </a:xfrm>
        </p:spPr>
        <p:txBody>
          <a:bodyPr/>
          <a:lstStyle/>
          <a:p>
            <a:pPr marL="400050">
              <a:defRPr/>
            </a:pPr>
            <a:r>
              <a:rPr lang="en-US" sz="1600" b="1" dirty="0" smtClean="0">
                <a:cs typeface="Arial" pitchFamily="34" charset="0"/>
              </a:rPr>
              <a:t>Presented during 2010 Army Training and Leader Development Conference (ATLDC)</a:t>
            </a:r>
          </a:p>
          <a:p>
            <a:pPr marL="400050">
              <a:defRPr/>
            </a:pPr>
            <a:r>
              <a:rPr lang="en-US" sz="1600" b="1" dirty="0" smtClean="0">
                <a:cs typeface="Arial" pitchFamily="34" charset="0"/>
              </a:rPr>
              <a:t>Capitalizes on newly incorporated Structured Self Development (SSD) courses</a:t>
            </a:r>
          </a:p>
          <a:p>
            <a:pPr marL="400050">
              <a:defRPr/>
            </a:pPr>
            <a:r>
              <a:rPr lang="en-US" sz="1600" b="1" dirty="0" smtClean="0">
                <a:solidFill>
                  <a:srgbClr val="FF0000"/>
                </a:solidFill>
                <a:cs typeface="Arial" pitchFamily="34" charset="0"/>
              </a:rPr>
              <a:t>Requires completion of SSD courses to attain promotion eligibility</a:t>
            </a:r>
          </a:p>
          <a:p>
            <a:pPr marL="400050">
              <a:defRPr/>
            </a:pPr>
            <a:r>
              <a:rPr lang="en-US" sz="1600" b="1" dirty="0" smtClean="0">
                <a:cs typeface="Arial" pitchFamily="34" charset="0"/>
              </a:rPr>
              <a:t>Retains full capability to provide accelerated promotion opportunities (retaining leaders with greatest potential)</a:t>
            </a:r>
          </a:p>
          <a:p>
            <a:pPr marL="400050">
              <a:defRPr/>
            </a:pPr>
            <a:r>
              <a:rPr lang="en-US" sz="1600" b="1" dirty="0" smtClean="0">
                <a:cs typeface="Arial" pitchFamily="34" charset="0"/>
              </a:rPr>
              <a:t>Supports ARFOGEN manning cycle</a:t>
            </a:r>
          </a:p>
          <a:p>
            <a:pPr marL="400050">
              <a:defRPr/>
            </a:pPr>
            <a:r>
              <a:rPr lang="en-US" sz="1600" b="1" dirty="0" smtClean="0">
                <a:cs typeface="Arial" pitchFamily="34" charset="0"/>
              </a:rPr>
              <a:t>Increased flexibility (timelines) to attend mandatory training</a:t>
            </a:r>
          </a:p>
          <a:p>
            <a:pPr marL="400050">
              <a:defRPr/>
            </a:pPr>
            <a:r>
              <a:rPr lang="en-US" sz="1600" b="1" dirty="0" smtClean="0">
                <a:cs typeface="Arial" pitchFamily="34" charset="0"/>
              </a:rPr>
              <a:t>Applicable to all Components concurrently (slight variation for ARNG)</a:t>
            </a:r>
          </a:p>
          <a:p>
            <a:pPr marL="400050">
              <a:defRPr/>
            </a:pPr>
            <a:endParaRPr lang="en-US" sz="1800" b="1" dirty="0" smtClean="0">
              <a:cs typeface="Arial" pitchFamily="34" charset="0"/>
            </a:endParaRPr>
          </a:p>
          <a:p>
            <a:pPr>
              <a:defRPr/>
            </a:pPr>
            <a:endParaRPr lang="en-US" sz="1800" b="1" dirty="0">
              <a:cs typeface="Arial" pitchFamily="34" charset="0"/>
            </a:endParaRPr>
          </a:p>
        </p:txBody>
      </p:sp>
      <p:graphicFrame>
        <p:nvGraphicFramePr>
          <p:cNvPr id="6" name="Table 5"/>
          <p:cNvGraphicFramePr>
            <a:graphicFrameLocks noGrp="1"/>
          </p:cNvGraphicFramePr>
          <p:nvPr/>
        </p:nvGraphicFramePr>
        <p:xfrm>
          <a:off x="232233" y="3998717"/>
          <a:ext cx="9463309" cy="2405155"/>
        </p:xfrm>
        <a:graphic>
          <a:graphicData uri="http://schemas.openxmlformats.org/drawingml/2006/table">
            <a:tbl>
              <a:tblPr firstRow="1" bandRow="1">
                <a:tableStyleId>{9D7B26C5-4107-4FEC-AEDC-1716B250A1EF}</a:tableStyleId>
              </a:tblPr>
              <a:tblGrid>
                <a:gridCol w="1051479"/>
                <a:gridCol w="1051479"/>
                <a:gridCol w="950650"/>
                <a:gridCol w="849826"/>
                <a:gridCol w="1137903"/>
                <a:gridCol w="1022672"/>
                <a:gridCol w="1065883"/>
                <a:gridCol w="1065883"/>
                <a:gridCol w="1267534"/>
              </a:tblGrid>
              <a:tr h="899883">
                <a:tc>
                  <a:txBody>
                    <a:bodyPr/>
                    <a:lstStyle/>
                    <a:p>
                      <a:pPr algn="ctr"/>
                      <a:r>
                        <a:rPr lang="en-US" sz="1200" dirty="0" smtClean="0"/>
                        <a:t>Structured</a:t>
                      </a:r>
                      <a:r>
                        <a:rPr lang="en-US" sz="1200" baseline="0" dirty="0" smtClean="0"/>
                        <a:t> Self Development (SSD-1)</a:t>
                      </a:r>
                      <a:endParaRPr lang="en-US" sz="1200" b="1" dirty="0"/>
                    </a:p>
                  </a:txBody>
                  <a:tcPr anchor="ctr"/>
                </a:tc>
                <a:tc>
                  <a:txBody>
                    <a:bodyPr/>
                    <a:lstStyle/>
                    <a:p>
                      <a:pPr algn="ctr"/>
                      <a:r>
                        <a:rPr lang="en-US" sz="1200" b="1" dirty="0" smtClean="0"/>
                        <a:t>Warriors Leaders Course (WLC)</a:t>
                      </a:r>
                      <a:endParaRPr lang="en-US" sz="1200" b="1" dirty="0"/>
                    </a:p>
                  </a:txBody>
                  <a:tcPr anchor="ctr"/>
                </a:tc>
                <a:tc gridSpan="2">
                  <a:txBody>
                    <a:bodyPr/>
                    <a:lstStyle/>
                    <a:p>
                      <a:pPr algn="ctr"/>
                      <a:r>
                        <a:rPr lang="en-US" sz="1200" b="1" dirty="0" smtClean="0"/>
                        <a:t>Advanced Leaders Course</a:t>
                      </a:r>
                    </a:p>
                    <a:p>
                      <a:pPr algn="ctr"/>
                      <a:r>
                        <a:rPr lang="en-US" sz="1200" b="1" dirty="0" smtClean="0"/>
                        <a:t>(ALC)</a:t>
                      </a:r>
                      <a:endParaRPr lang="en-US" sz="1200" b="1" dirty="0"/>
                    </a:p>
                  </a:txBody>
                  <a:tcPr anchor="ctr"/>
                </a:tc>
                <a:tc hMerge="1">
                  <a:txBody>
                    <a:bodyPr/>
                    <a:lstStyle/>
                    <a:p>
                      <a:pPr algn="ctr"/>
                      <a:endParaRPr lang="en-US" sz="1400" b="1" dirty="0"/>
                    </a:p>
                  </a:txBody>
                  <a:tcPr anchor="ctr"/>
                </a:tc>
                <a:tc>
                  <a:txBody>
                    <a:bodyPr/>
                    <a:lstStyle/>
                    <a:p>
                      <a:pPr algn="ctr"/>
                      <a:r>
                        <a:rPr lang="en-US" sz="1200" dirty="0" smtClean="0"/>
                        <a:t>Structured</a:t>
                      </a:r>
                      <a:r>
                        <a:rPr lang="en-US" sz="1200" baseline="0" dirty="0" smtClean="0"/>
                        <a:t> Self Development (SSD-3)</a:t>
                      </a:r>
                      <a:endParaRPr lang="en-US" sz="1200" b="1" dirty="0"/>
                    </a:p>
                  </a:txBody>
                  <a:tcPr anchor="ctr"/>
                </a:tc>
                <a:tc>
                  <a:txBody>
                    <a:bodyPr/>
                    <a:lstStyle/>
                    <a:p>
                      <a:pPr algn="ctr"/>
                      <a:r>
                        <a:rPr lang="en-US" sz="1200" b="1" dirty="0" smtClean="0"/>
                        <a:t>Senior</a:t>
                      </a:r>
                      <a:r>
                        <a:rPr lang="en-US" sz="1200" b="1" baseline="0" dirty="0" smtClean="0"/>
                        <a:t> Leaders Course (SLC)</a:t>
                      </a:r>
                      <a:endParaRPr lang="en-US" sz="12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Structured</a:t>
                      </a:r>
                      <a:r>
                        <a:rPr lang="en-US" sz="1200" baseline="0" dirty="0" smtClean="0"/>
                        <a:t> Self Development (SSD-4)</a:t>
                      </a:r>
                      <a:endParaRPr lang="en-US" sz="1200" b="1" dirty="0"/>
                    </a:p>
                  </a:txBody>
                  <a:tcPr anchor="ctr"/>
                </a:tc>
                <a:tc>
                  <a:txBody>
                    <a:bodyPr/>
                    <a:lstStyle/>
                    <a:p>
                      <a:pPr algn="ctr"/>
                      <a:r>
                        <a:rPr lang="en-US" sz="1200" b="1" dirty="0" smtClean="0"/>
                        <a:t>Sergeants Major Course (SMC)</a:t>
                      </a:r>
                      <a:endParaRPr lang="en-US" sz="12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Structured</a:t>
                      </a:r>
                      <a:r>
                        <a:rPr lang="en-US" sz="1200" baseline="0" dirty="0" smtClean="0"/>
                        <a:t> Self Development (SSD-5)</a:t>
                      </a:r>
                      <a:endParaRPr lang="en-US" sz="1200" b="1" dirty="0"/>
                    </a:p>
                  </a:txBody>
                  <a:tcPr anchor="ctr"/>
                </a:tc>
              </a:tr>
              <a:tr h="486988">
                <a:tc>
                  <a:txBody>
                    <a:bodyPr/>
                    <a:lstStyle/>
                    <a:p>
                      <a:pPr algn="ctr"/>
                      <a:r>
                        <a:rPr lang="en-US" sz="1200" b="1" dirty="0" smtClean="0"/>
                        <a:t>On-Line </a:t>
                      </a:r>
                    </a:p>
                    <a:p>
                      <a:pPr algn="ctr"/>
                      <a:r>
                        <a:rPr lang="en-US" sz="1200" b="1" dirty="0" smtClean="0"/>
                        <a:t>(80 hours)</a:t>
                      </a:r>
                      <a:endParaRPr lang="en-US" sz="1200" b="1" dirty="0"/>
                    </a:p>
                  </a:txBody>
                  <a:tcPr anchor="ctr"/>
                </a:tc>
                <a:tc>
                  <a:txBody>
                    <a:bodyPr/>
                    <a:lstStyle/>
                    <a:p>
                      <a:pPr algn="ctr"/>
                      <a:r>
                        <a:rPr lang="en-US" sz="1200" b="1" dirty="0" smtClean="0"/>
                        <a:t>Resident</a:t>
                      </a:r>
                      <a:endParaRPr lang="en-US" sz="1200" b="1" dirty="0"/>
                    </a:p>
                  </a:txBody>
                  <a:tcPr anchor="ctr"/>
                </a:tc>
                <a:tc>
                  <a:txBody>
                    <a:bodyPr/>
                    <a:lstStyle/>
                    <a:p>
                      <a:pPr algn="ctr"/>
                      <a:r>
                        <a:rPr lang="en-US" sz="1200" b="1" dirty="0" smtClean="0"/>
                        <a:t>On-Line</a:t>
                      </a:r>
                    </a:p>
                    <a:p>
                      <a:pPr algn="ctr"/>
                      <a:r>
                        <a:rPr lang="en-US" sz="1200" b="1" dirty="0" smtClean="0"/>
                        <a:t>(Common</a:t>
                      </a:r>
                      <a:r>
                        <a:rPr lang="en-US" sz="1200" b="1" baseline="0" dirty="0" smtClean="0"/>
                        <a:t> Core)</a:t>
                      </a:r>
                      <a:endParaRPr lang="en-US" sz="1200" b="1" dirty="0"/>
                    </a:p>
                  </a:txBody>
                  <a:tcPr anchor="ctr"/>
                </a:tc>
                <a:tc>
                  <a:txBody>
                    <a:bodyPr/>
                    <a:lstStyle/>
                    <a:p>
                      <a:pPr algn="ctr"/>
                      <a:r>
                        <a:rPr lang="en-US" sz="1200" b="1" dirty="0" smtClean="0"/>
                        <a:t>Resident</a:t>
                      </a:r>
                      <a:endParaRPr lang="en-US" sz="1200" b="1" dirty="0"/>
                    </a:p>
                  </a:txBody>
                  <a:tcPr anchor="ctr"/>
                </a:tc>
                <a:tc>
                  <a:txBody>
                    <a:bodyPr/>
                    <a:lstStyle/>
                    <a:p>
                      <a:pPr algn="ctr"/>
                      <a:r>
                        <a:rPr lang="en-US" sz="1200" b="1" dirty="0" smtClean="0"/>
                        <a:t>On-Line </a:t>
                      </a:r>
                    </a:p>
                    <a:p>
                      <a:pPr algn="ctr"/>
                      <a:r>
                        <a:rPr lang="en-US" sz="1200" b="1" dirty="0" smtClean="0"/>
                        <a:t>(80 hours)</a:t>
                      </a:r>
                      <a:endParaRPr lang="en-US" sz="1200" b="1" dirty="0"/>
                    </a:p>
                  </a:txBody>
                  <a:tcPr anchor="ctr"/>
                </a:tc>
                <a:tc>
                  <a:txBody>
                    <a:bodyPr/>
                    <a:lstStyle/>
                    <a:p>
                      <a:pPr algn="ctr"/>
                      <a:r>
                        <a:rPr lang="en-US" sz="1200" b="1" dirty="0" smtClean="0"/>
                        <a:t>Resident</a:t>
                      </a:r>
                      <a:endParaRPr lang="en-US" sz="1200" b="1" dirty="0"/>
                    </a:p>
                  </a:txBody>
                  <a:tcPr anchor="ctr"/>
                </a:tc>
                <a:tc>
                  <a:txBody>
                    <a:bodyPr/>
                    <a:lstStyle/>
                    <a:p>
                      <a:pPr algn="ctr"/>
                      <a:r>
                        <a:rPr lang="en-US" sz="1200" b="1" dirty="0" smtClean="0"/>
                        <a:t>On-Line </a:t>
                      </a:r>
                    </a:p>
                    <a:p>
                      <a:pPr algn="ctr"/>
                      <a:r>
                        <a:rPr lang="en-US" sz="1200" b="1" dirty="0" smtClean="0"/>
                        <a:t>(80 hours)</a:t>
                      </a:r>
                      <a:endParaRPr lang="en-US" sz="1200" b="1" dirty="0"/>
                    </a:p>
                  </a:txBody>
                  <a:tcPr anchor="ctr"/>
                </a:tc>
                <a:tc>
                  <a:txBody>
                    <a:bodyPr/>
                    <a:lstStyle/>
                    <a:p>
                      <a:pPr algn="ctr"/>
                      <a:r>
                        <a:rPr lang="en-US" sz="1200" b="1" dirty="0" smtClean="0"/>
                        <a:t>Resident</a:t>
                      </a:r>
                      <a:endParaRPr lang="en-US" sz="1200" b="1" dirty="0"/>
                    </a:p>
                  </a:txBody>
                  <a:tcPr anchor="ctr"/>
                </a:tc>
                <a:tc>
                  <a:txBody>
                    <a:bodyPr/>
                    <a:lstStyle/>
                    <a:p>
                      <a:pPr algn="ctr"/>
                      <a:r>
                        <a:rPr lang="en-US" sz="1200" b="1" dirty="0" smtClean="0"/>
                        <a:t>On-Line </a:t>
                      </a:r>
                      <a:endParaRPr lang="en-US" sz="1200" b="1" dirty="0"/>
                    </a:p>
                  </a:txBody>
                  <a:tcPr anchor="ctr"/>
                </a:tc>
              </a:tr>
              <a:tr h="865192">
                <a:tc>
                  <a:txBody>
                    <a:bodyPr/>
                    <a:lstStyle/>
                    <a:p>
                      <a:pPr algn="ctr"/>
                      <a:r>
                        <a:rPr lang="en-US" sz="1000" b="1" dirty="0" smtClean="0"/>
                        <a:t>MANDATORY</a:t>
                      </a:r>
                      <a:r>
                        <a:rPr lang="en-US" sz="1200" b="1" dirty="0" smtClean="0"/>
                        <a:t> before</a:t>
                      </a:r>
                      <a:r>
                        <a:rPr lang="en-US" sz="1200" b="1" baseline="0" dirty="0" smtClean="0"/>
                        <a:t> board to SGT</a:t>
                      </a:r>
                    </a:p>
                    <a:p>
                      <a:pPr algn="ctr"/>
                      <a:r>
                        <a:rPr lang="en-US" sz="1200" b="1" baseline="0" dirty="0" smtClean="0">
                          <a:solidFill>
                            <a:srgbClr val="FF0000"/>
                          </a:solidFill>
                        </a:rPr>
                        <a:t>1 JAN 14</a:t>
                      </a:r>
                      <a:endParaRPr lang="en-US" sz="1200" b="1" dirty="0">
                        <a:solidFill>
                          <a:srgbClr val="FF0000"/>
                        </a:solidFill>
                      </a:endParaRPr>
                    </a:p>
                  </a:txBody>
                  <a:tcPr anchor="ctr"/>
                </a:tc>
                <a:tc>
                  <a:txBody>
                    <a:bodyPr/>
                    <a:lstStyle/>
                    <a:p>
                      <a:pPr algn="ctr"/>
                      <a:r>
                        <a:rPr lang="en-US" sz="1000" b="1" dirty="0" smtClean="0"/>
                        <a:t>MANDATORY</a:t>
                      </a:r>
                      <a:r>
                        <a:rPr lang="en-US" sz="1200" b="1" baseline="0" dirty="0" smtClean="0"/>
                        <a:t> before board to SSG</a:t>
                      </a:r>
                      <a:endParaRPr lang="en-US" sz="1200" b="1" dirty="0"/>
                    </a:p>
                  </a:txBody>
                  <a:tcPr anchor="ctr"/>
                </a:tc>
                <a:tc>
                  <a:txBody>
                    <a:bodyPr/>
                    <a:lstStyle/>
                    <a:p>
                      <a:pPr algn="ctr"/>
                      <a:endParaRPr lang="en-US" sz="1200" b="1" dirty="0"/>
                    </a:p>
                  </a:txBody>
                  <a:tcPr anchor="ctr"/>
                </a:tc>
                <a:tc>
                  <a:txBody>
                    <a:bodyPr/>
                    <a:lstStyle/>
                    <a:p>
                      <a:pPr algn="ctr"/>
                      <a:endParaRPr lang="en-US" sz="12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MANDATORY</a:t>
                      </a:r>
                      <a:r>
                        <a:rPr lang="en-US" sz="1200" b="1" baseline="0" dirty="0" smtClean="0"/>
                        <a:t> before board to SFC</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baseline="0" dirty="0" smtClean="0">
                          <a:solidFill>
                            <a:srgbClr val="FF0000"/>
                          </a:solidFill>
                        </a:rPr>
                        <a:t>1 JAN 14</a:t>
                      </a:r>
                      <a:endParaRPr lang="en-US" sz="1200" b="1" dirty="0">
                        <a:solidFill>
                          <a:srgbClr val="FF0000"/>
                        </a:solidFill>
                      </a:endParaRPr>
                    </a:p>
                  </a:txBody>
                  <a:tcPr anchor="ctr"/>
                </a:tc>
                <a:tc>
                  <a:txBody>
                    <a:bodyPr/>
                    <a:lstStyle/>
                    <a:p>
                      <a:pPr algn="ctr"/>
                      <a:endParaRPr lang="en-US" sz="12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MANDATORY</a:t>
                      </a:r>
                      <a:r>
                        <a:rPr lang="en-US" sz="1200" b="1" baseline="0" dirty="0" smtClean="0"/>
                        <a:t> before board to MSG</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baseline="0" dirty="0" smtClean="0">
                          <a:solidFill>
                            <a:srgbClr val="FF0000"/>
                          </a:solidFill>
                        </a:rPr>
                        <a:t>1 JAN 14</a:t>
                      </a:r>
                      <a:endParaRPr lang="en-US" sz="1200" b="1" dirty="0">
                        <a:solidFill>
                          <a:srgbClr val="FF0000"/>
                        </a:solidFill>
                      </a:endParaRPr>
                    </a:p>
                  </a:txBody>
                  <a:tcPr anchor="ctr"/>
                </a:tc>
                <a:tc>
                  <a:txBody>
                    <a:bodyPr/>
                    <a:lstStyle/>
                    <a:p>
                      <a:pPr algn="ctr"/>
                      <a:r>
                        <a:rPr lang="en-US" sz="1000" b="1" dirty="0" smtClean="0"/>
                        <a:t>MANDATORY</a:t>
                      </a:r>
                      <a:r>
                        <a:rPr lang="en-US" sz="1200" b="1" baseline="0" dirty="0" smtClean="0"/>
                        <a:t> promotion to SGM</a:t>
                      </a:r>
                      <a:endParaRPr lang="en-US" sz="1200" b="1" dirty="0"/>
                    </a:p>
                  </a:txBody>
                  <a:tcPr anchor="ctr"/>
                </a:tc>
                <a:tc>
                  <a:txBody>
                    <a:bodyPr/>
                    <a:lstStyle/>
                    <a:p>
                      <a:pPr algn="ctr"/>
                      <a:endParaRPr lang="en-US" sz="1200" b="1" dirty="0"/>
                    </a:p>
                  </a:txBody>
                  <a:tcPr anchor="ctr"/>
                </a:tc>
              </a:tr>
            </a:tbl>
          </a:graphicData>
        </a:graphic>
      </p:graphicFrame>
      <p:pic>
        <p:nvPicPr>
          <p:cNvPr id="7" name="Picture 6" descr="Image656"/>
          <p:cNvPicPr>
            <a:picLocks noChangeAspect="1" noChangeArrowheads="1"/>
          </p:cNvPicPr>
          <p:nvPr/>
        </p:nvPicPr>
        <p:blipFill>
          <a:blip r:embed="rId3" cstate="print"/>
          <a:srcRect/>
          <a:stretch>
            <a:fillRect/>
          </a:stretch>
        </p:blipFill>
        <p:spPr bwMode="auto">
          <a:xfrm>
            <a:off x="7266691" y="3620886"/>
            <a:ext cx="312737" cy="501650"/>
          </a:xfrm>
          <a:prstGeom prst="rect">
            <a:avLst/>
          </a:prstGeom>
          <a:noFill/>
          <a:ln w="9525">
            <a:noFill/>
            <a:miter lim="800000"/>
            <a:headEnd/>
            <a:tailEnd/>
          </a:ln>
        </p:spPr>
      </p:pic>
      <p:pic>
        <p:nvPicPr>
          <p:cNvPr id="8" name="Object 7"/>
          <p:cNvPicPr>
            <a:picLocks noChangeArrowheads="1"/>
          </p:cNvPicPr>
          <p:nvPr/>
        </p:nvPicPr>
        <p:blipFill>
          <a:blip r:embed="rId4" cstate="print"/>
          <a:srcRect t="-563" b="-676"/>
          <a:stretch>
            <a:fillRect/>
          </a:stretch>
        </p:blipFill>
        <p:spPr bwMode="auto">
          <a:xfrm>
            <a:off x="8358457" y="3541966"/>
            <a:ext cx="304800" cy="509588"/>
          </a:xfrm>
          <a:prstGeom prst="rect">
            <a:avLst/>
          </a:prstGeom>
          <a:noFill/>
          <a:ln w="9525">
            <a:noFill/>
            <a:miter lim="800000"/>
            <a:headEnd/>
            <a:tailEnd/>
          </a:ln>
        </p:spPr>
      </p:pic>
      <p:pic>
        <p:nvPicPr>
          <p:cNvPr id="9" name="Picture 2" descr="Image659"/>
          <p:cNvPicPr>
            <a:picLocks noChangeAspect="1" noChangeArrowheads="1"/>
          </p:cNvPicPr>
          <p:nvPr/>
        </p:nvPicPr>
        <p:blipFill>
          <a:blip r:embed="rId5" cstate="print"/>
          <a:srcRect/>
          <a:stretch>
            <a:fillRect/>
          </a:stretch>
        </p:blipFill>
        <p:spPr bwMode="auto">
          <a:xfrm>
            <a:off x="1654946" y="3739269"/>
            <a:ext cx="254000" cy="346075"/>
          </a:xfrm>
          <a:prstGeom prst="rect">
            <a:avLst/>
          </a:prstGeom>
          <a:noFill/>
          <a:ln w="9525">
            <a:noFill/>
            <a:miter lim="800000"/>
            <a:headEnd/>
            <a:tailEnd/>
          </a:ln>
        </p:spPr>
      </p:pic>
      <p:pic>
        <p:nvPicPr>
          <p:cNvPr id="10" name="Picture 3" descr="Image658"/>
          <p:cNvPicPr>
            <a:picLocks noChangeAspect="1" noChangeArrowheads="1"/>
          </p:cNvPicPr>
          <p:nvPr/>
        </p:nvPicPr>
        <p:blipFill>
          <a:blip r:embed="rId6" cstate="print"/>
          <a:srcRect/>
          <a:stretch>
            <a:fillRect/>
          </a:stretch>
        </p:blipFill>
        <p:spPr bwMode="auto">
          <a:xfrm>
            <a:off x="3204490" y="3711374"/>
            <a:ext cx="282575" cy="417512"/>
          </a:xfrm>
          <a:prstGeom prst="rect">
            <a:avLst/>
          </a:prstGeom>
          <a:noFill/>
          <a:ln w="9525">
            <a:noFill/>
            <a:miter lim="800000"/>
            <a:headEnd/>
            <a:tailEnd/>
          </a:ln>
        </p:spPr>
      </p:pic>
      <p:pic>
        <p:nvPicPr>
          <p:cNvPr id="11" name="Picture 4" descr="Image657"/>
          <p:cNvPicPr>
            <a:picLocks noChangeAspect="1" noChangeArrowheads="1"/>
          </p:cNvPicPr>
          <p:nvPr/>
        </p:nvPicPr>
        <p:blipFill>
          <a:blip r:embed="rId7" cstate="print"/>
          <a:srcRect/>
          <a:stretch>
            <a:fillRect/>
          </a:stretch>
        </p:blipFill>
        <p:spPr bwMode="auto">
          <a:xfrm>
            <a:off x="5221678" y="3658760"/>
            <a:ext cx="301625" cy="485775"/>
          </a:xfrm>
          <a:prstGeom prst="rect">
            <a:avLst/>
          </a:prstGeom>
          <a:noFill/>
          <a:ln w="9525">
            <a:noFill/>
            <a:miter lim="800000"/>
            <a:headEnd/>
            <a:tailEnd/>
          </a:ln>
        </p:spPr>
      </p:pic>
      <p:pic>
        <p:nvPicPr>
          <p:cNvPr id="12" name="Picture 3" descr="Image653"/>
          <p:cNvPicPr>
            <a:picLocks noChangeAspect="1" noChangeArrowheads="1"/>
          </p:cNvPicPr>
          <p:nvPr/>
        </p:nvPicPr>
        <p:blipFill>
          <a:blip r:embed="rId8" cstate="print"/>
          <a:srcRect/>
          <a:stretch>
            <a:fillRect/>
          </a:stretch>
        </p:blipFill>
        <p:spPr bwMode="auto">
          <a:xfrm>
            <a:off x="8708026" y="3583876"/>
            <a:ext cx="311150" cy="517525"/>
          </a:xfrm>
          <a:prstGeom prst="rect">
            <a:avLst/>
          </a:prstGeom>
          <a:noFill/>
          <a:ln w="9525">
            <a:noFill/>
            <a:miter lim="800000"/>
            <a:headEnd/>
            <a:tailEnd/>
          </a:ln>
        </p:spPr>
      </p:pic>
      <p:sp>
        <p:nvSpPr>
          <p:cNvPr id="13" name="TextBox 3"/>
          <p:cNvSpPr txBox="1">
            <a:spLocks noChangeArrowheads="1"/>
          </p:cNvSpPr>
          <p:nvPr/>
        </p:nvSpPr>
        <p:spPr bwMode="auto">
          <a:xfrm>
            <a:off x="1942858" y="3334229"/>
            <a:ext cx="6244402" cy="313932"/>
          </a:xfrm>
          <a:prstGeom prst="rect">
            <a:avLst/>
          </a:prstGeom>
          <a:noFill/>
          <a:ln w="9525">
            <a:noFill/>
            <a:miter lim="800000"/>
            <a:headEnd/>
            <a:tailEnd/>
          </a:ln>
        </p:spPr>
        <p:txBody>
          <a:bodyPr wrap="none">
            <a:spAutoFit/>
          </a:bodyPr>
          <a:lstStyle/>
          <a:p>
            <a:pPr algn="ctr"/>
            <a:r>
              <a:rPr lang="en-US" sz="1600" b="1" i="1" dirty="0">
                <a:solidFill>
                  <a:srgbClr val="0000FF"/>
                </a:solidFill>
                <a:latin typeface="Arial" pitchFamily="34" charset="0"/>
                <a:cs typeface="Arial" pitchFamily="34" charset="0"/>
              </a:rPr>
              <a:t>A deliberate, continuous, sequential, and progressive process</a:t>
            </a:r>
          </a:p>
        </p:txBody>
      </p:sp>
      <p:sp>
        <p:nvSpPr>
          <p:cNvPr id="14" name="Title 1"/>
          <p:cNvSpPr txBox="1">
            <a:spLocks/>
          </p:cNvSpPr>
          <p:nvPr/>
        </p:nvSpPr>
        <p:spPr bwMode="auto">
          <a:xfrm>
            <a:off x="486878" y="174979"/>
            <a:ext cx="9052560" cy="1143000"/>
          </a:xfrm>
          <a:prstGeom prst="rect">
            <a:avLst/>
          </a:prstGeom>
          <a:noFill/>
          <a:ln w="12700">
            <a:noFill/>
            <a:miter lim="800000"/>
            <a:headEnd/>
            <a:tailEnd/>
          </a:ln>
        </p:spPr>
        <p:txBody>
          <a:bodyPr vert="horz" wrap="square" lIns="90488" tIns="44450" rIns="90488" bIns="4445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kern="0" noProof="0" dirty="0" smtClean="0">
                <a:solidFill>
                  <a:schemeClr val="tx2"/>
                </a:solidFill>
                <a:latin typeface="+mn-lt"/>
                <a:ea typeface="+mj-ea"/>
                <a:cs typeface="Arial" pitchFamily="34" charset="0"/>
              </a:rPr>
              <a:t>SYNCHRONIZE PME &amp; PROMOTIONS</a:t>
            </a:r>
            <a:endParaRPr kumimoji="0" lang="en-US" sz="2400" b="1" i="0" u="none" strike="noStrike" kern="0" cap="none" spc="0" normalizeH="0" baseline="0" noProof="0" dirty="0">
              <a:ln>
                <a:noFill/>
              </a:ln>
              <a:solidFill>
                <a:schemeClr val="tx2"/>
              </a:solidFill>
              <a:effectLst/>
              <a:uLnTx/>
              <a:uFillTx/>
              <a:latin typeface="+mn-lt"/>
              <a:ea typeface="+mj-ea"/>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7"/>
          <p:cNvSpPr>
            <a:spLocks noGrp="1"/>
          </p:cNvSpPr>
          <p:nvPr>
            <p:ph idx="1"/>
          </p:nvPr>
        </p:nvSpPr>
        <p:spPr>
          <a:xfrm>
            <a:off x="105508" y="1500639"/>
            <a:ext cx="9847384" cy="4876800"/>
          </a:xfrm>
        </p:spPr>
        <p:txBody>
          <a:bodyPr/>
          <a:lstStyle/>
          <a:p>
            <a:pPr marL="400050">
              <a:defRPr/>
            </a:pPr>
            <a:r>
              <a:rPr lang="en-US" sz="1800" b="1" dirty="0" smtClean="0">
                <a:cs typeface="Arial" pitchFamily="34" charset="0"/>
              </a:rPr>
              <a:t>SPC/CPL must complete SSD-1 before they can be recommended (boarded) to SGT.</a:t>
            </a:r>
          </a:p>
          <a:p>
            <a:pPr marL="800100" lvl="1">
              <a:defRPr/>
            </a:pPr>
            <a:r>
              <a:rPr lang="en-US" sz="1600" b="1" dirty="0" smtClean="0">
                <a:cs typeface="Arial" pitchFamily="34" charset="0"/>
              </a:rPr>
              <a:t>Soldiers previously integrated onto the SGT recommended list will be removed if SSD-1 is not complete.</a:t>
            </a:r>
          </a:p>
          <a:p>
            <a:pPr marL="400050">
              <a:defRPr/>
            </a:pPr>
            <a:r>
              <a:rPr lang="en-US" sz="1800" b="1" dirty="0" smtClean="0">
                <a:cs typeface="Arial" pitchFamily="34" charset="0"/>
              </a:rPr>
              <a:t>SGT must complete WLC before they can be recommended (boarded) to SSG.</a:t>
            </a:r>
          </a:p>
          <a:p>
            <a:pPr marL="800100" lvl="1">
              <a:defRPr/>
            </a:pPr>
            <a:r>
              <a:rPr lang="en-US" sz="1600" b="1" dirty="0" smtClean="0">
                <a:cs typeface="Arial" pitchFamily="34" charset="0"/>
              </a:rPr>
              <a:t>This is no change in current policy; although incorporating ALC (common core) into eligibility is being reviewed.</a:t>
            </a:r>
          </a:p>
          <a:p>
            <a:pPr marL="800100" lvl="1">
              <a:defRPr/>
            </a:pPr>
            <a:r>
              <a:rPr lang="en-US" sz="1600" b="1" dirty="0" smtClean="0">
                <a:cs typeface="Arial" pitchFamily="34" charset="0"/>
              </a:rPr>
              <a:t>Existing WLC waivers policy is terminated effective 1 Jan 14.</a:t>
            </a:r>
          </a:p>
          <a:p>
            <a:pPr marL="800100" lvl="1">
              <a:defRPr/>
            </a:pPr>
            <a:r>
              <a:rPr lang="en-US" sz="1600" b="1" dirty="0" smtClean="0">
                <a:cs typeface="Arial" pitchFamily="34" charset="0"/>
              </a:rPr>
              <a:t>Soldiers with WLC waivers who are already promoted to SSG or integrated onto the SSG recommended list must complete WLC NLT 30 Sep 14 or they will be reduced to SGT or removed from the list.</a:t>
            </a:r>
          </a:p>
          <a:p>
            <a:pPr marL="400050">
              <a:defRPr/>
            </a:pPr>
            <a:r>
              <a:rPr lang="en-US" sz="1800" b="1" dirty="0" smtClean="0">
                <a:cs typeface="Arial" pitchFamily="34" charset="0"/>
              </a:rPr>
              <a:t>SSG must complete SSD-3 before they are eligible for consideration for SFC.</a:t>
            </a:r>
          </a:p>
          <a:p>
            <a:pPr marL="800100" lvl="1">
              <a:defRPr/>
            </a:pPr>
            <a:r>
              <a:rPr lang="en-US" sz="1600" b="1" dirty="0" smtClean="0">
                <a:cs typeface="Arial" pitchFamily="34" charset="0"/>
              </a:rPr>
              <a:t>Consequently, ALC must be completed before SSD-3 can be initiated.</a:t>
            </a:r>
          </a:p>
          <a:p>
            <a:pPr marL="400050">
              <a:defRPr/>
            </a:pPr>
            <a:r>
              <a:rPr lang="en-US" sz="1800" b="1" dirty="0" smtClean="0">
                <a:cs typeface="Arial" pitchFamily="34" charset="0"/>
              </a:rPr>
              <a:t>SFC must complete SSD-4 before they are eligible for consideration for MSG.</a:t>
            </a:r>
          </a:p>
          <a:p>
            <a:pPr marL="800100" lvl="1">
              <a:defRPr/>
            </a:pPr>
            <a:r>
              <a:rPr lang="en-US" sz="1600" b="1" dirty="0" smtClean="0">
                <a:cs typeface="Arial" pitchFamily="34" charset="0"/>
              </a:rPr>
              <a:t>Consequently, SLC must be completed before SSD—4 can be initiated.</a:t>
            </a:r>
          </a:p>
          <a:p>
            <a:pPr marL="400050">
              <a:defRPr/>
            </a:pPr>
            <a:r>
              <a:rPr lang="en-US" sz="1800" b="1" dirty="0" smtClean="0">
                <a:cs typeface="Arial" pitchFamily="34" charset="0"/>
              </a:rPr>
              <a:t>Attendance to the USASMC requires SSD-4 completion effective with Class 64 (start date in Aug 13).  Soldiers who fail to qualify themselves for attendance (denied enrollment) are ineligible for future consideration.  </a:t>
            </a:r>
          </a:p>
          <a:p>
            <a:pPr marL="400050">
              <a:defRPr/>
            </a:pPr>
            <a:endParaRPr lang="en-US" sz="1800" b="1" dirty="0" smtClean="0">
              <a:cs typeface="Arial" pitchFamily="34" charset="0"/>
            </a:endParaRPr>
          </a:p>
          <a:p>
            <a:pPr>
              <a:defRPr/>
            </a:pPr>
            <a:endParaRPr lang="en-US" sz="1800" b="1" dirty="0">
              <a:cs typeface="Arial" pitchFamily="34" charset="0"/>
            </a:endParaRPr>
          </a:p>
        </p:txBody>
      </p:sp>
      <p:sp>
        <p:nvSpPr>
          <p:cNvPr id="14" name="Title 1"/>
          <p:cNvSpPr txBox="1">
            <a:spLocks/>
          </p:cNvSpPr>
          <p:nvPr/>
        </p:nvSpPr>
        <p:spPr bwMode="auto">
          <a:xfrm>
            <a:off x="486878" y="117638"/>
            <a:ext cx="9052560" cy="1143000"/>
          </a:xfrm>
          <a:prstGeom prst="rect">
            <a:avLst/>
          </a:prstGeom>
          <a:noFill/>
          <a:ln w="12700">
            <a:noFill/>
            <a:miter lim="800000"/>
            <a:headEnd/>
            <a:tailEnd/>
          </a:ln>
        </p:spPr>
        <p:txBody>
          <a:bodyPr vert="horz" wrap="square" lIns="90488" tIns="44450" rIns="90488" bIns="4445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kern="0" noProof="0" dirty="0" smtClean="0">
                <a:solidFill>
                  <a:schemeClr val="tx2"/>
                </a:solidFill>
                <a:latin typeface="+mn-lt"/>
                <a:ea typeface="+mj-ea"/>
                <a:cs typeface="Arial" pitchFamily="34" charset="0"/>
              </a:rPr>
              <a:t>SYNCHRONIZE PME &amp; PROMOTIONS</a:t>
            </a:r>
            <a:endParaRPr kumimoji="0" lang="en-US" sz="2400" b="1" i="0" u="none" strike="noStrike" kern="0" cap="none" spc="0" normalizeH="0" baseline="0" noProof="0" dirty="0">
              <a:ln>
                <a:noFill/>
              </a:ln>
              <a:solidFill>
                <a:schemeClr val="tx2"/>
              </a:solidFill>
              <a:effectLst/>
              <a:uLnTx/>
              <a:uFillTx/>
              <a:latin typeface="+mn-lt"/>
              <a:ea typeface="+mj-ea"/>
              <a:cs typeface="Arial" pitchFamily="34" charset="0"/>
            </a:endParaRPr>
          </a:p>
        </p:txBody>
      </p:sp>
      <p:sp>
        <p:nvSpPr>
          <p:cNvPr id="15" name="TextBox 14"/>
          <p:cNvSpPr txBox="1"/>
          <p:nvPr/>
        </p:nvSpPr>
        <p:spPr>
          <a:xfrm>
            <a:off x="2988193" y="830293"/>
            <a:ext cx="4082015" cy="707886"/>
          </a:xfrm>
          <a:prstGeom prst="rect">
            <a:avLst/>
          </a:prstGeom>
          <a:noFill/>
        </p:spPr>
        <p:txBody>
          <a:bodyPr wrap="none" rtlCol="0">
            <a:spAutoFit/>
          </a:bodyPr>
          <a:lstStyle/>
          <a:p>
            <a:pPr algn="ctr"/>
            <a:r>
              <a:rPr lang="en-US" sz="2000" b="1" dirty="0" smtClean="0">
                <a:solidFill>
                  <a:srgbClr val="FF0000"/>
                </a:solidFill>
              </a:rPr>
              <a:t>Effective 1 January 2014</a:t>
            </a:r>
          </a:p>
          <a:p>
            <a:pPr algn="ctr"/>
            <a:r>
              <a:rPr lang="en-US" sz="2000" b="1" dirty="0" smtClean="0">
                <a:solidFill>
                  <a:srgbClr val="FF0000"/>
                </a:solidFill>
              </a:rPr>
              <a:t>(Army Directive 2013-15, 1 JUL 13)</a:t>
            </a:r>
            <a:endParaRPr lang="en-US" sz="2000"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Accelerated Promotion Capability</a:t>
            </a:r>
            <a:endParaRPr lang="en-US" dirty="0"/>
          </a:p>
        </p:txBody>
      </p:sp>
      <p:graphicFrame>
        <p:nvGraphicFramePr>
          <p:cNvPr id="4" name="Content Placeholder 3"/>
          <p:cNvGraphicFramePr>
            <a:graphicFrameLocks noGrp="1"/>
          </p:cNvGraphicFramePr>
          <p:nvPr>
            <p:ph idx="1"/>
          </p:nvPr>
        </p:nvGraphicFramePr>
        <p:xfrm>
          <a:off x="325120" y="833571"/>
          <a:ext cx="930656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p:cNvSpPr txBox="1"/>
          <p:nvPr/>
        </p:nvSpPr>
        <p:spPr>
          <a:xfrm>
            <a:off x="407963" y="1800659"/>
            <a:ext cx="9186203" cy="590931"/>
          </a:xfrm>
          <a:prstGeom prst="rect">
            <a:avLst/>
          </a:prstGeom>
          <a:noFill/>
        </p:spPr>
        <p:txBody>
          <a:bodyPr wrap="square" rtlCol="0">
            <a:spAutoFit/>
          </a:bodyPr>
          <a:lstStyle/>
          <a:p>
            <a:r>
              <a:rPr lang="en-US" b="1" dirty="0" smtClean="0"/>
              <a:t>Within the 2015 NCO Career Timeline environment, a highly qualified Soldier can achieve promotion, at an accelerated rate, as follows:</a:t>
            </a:r>
            <a:endParaRPr lang="en-US" b="1" dirty="0"/>
          </a:p>
        </p:txBody>
      </p:sp>
      <p:sp>
        <p:nvSpPr>
          <p:cNvPr id="17" name="TextBox 16"/>
          <p:cNvSpPr txBox="1"/>
          <p:nvPr/>
        </p:nvSpPr>
        <p:spPr>
          <a:xfrm>
            <a:off x="28131" y="2644724"/>
            <a:ext cx="1871538" cy="341632"/>
          </a:xfrm>
          <a:prstGeom prst="rect">
            <a:avLst/>
          </a:prstGeom>
          <a:noFill/>
        </p:spPr>
        <p:txBody>
          <a:bodyPr wrap="none" rtlCol="0">
            <a:spAutoFit/>
          </a:bodyPr>
          <a:lstStyle/>
          <a:p>
            <a:r>
              <a:rPr lang="en-US" dirty="0" smtClean="0"/>
              <a:t>Service Timeline*</a:t>
            </a:r>
            <a:endParaRPr lang="en-US" dirty="0"/>
          </a:p>
        </p:txBody>
      </p:sp>
      <p:sp>
        <p:nvSpPr>
          <p:cNvPr id="18" name="TextBox 17"/>
          <p:cNvSpPr txBox="1"/>
          <p:nvPr/>
        </p:nvSpPr>
        <p:spPr>
          <a:xfrm>
            <a:off x="182884" y="5964701"/>
            <a:ext cx="7181774" cy="523220"/>
          </a:xfrm>
          <a:prstGeom prst="rect">
            <a:avLst/>
          </a:prstGeom>
          <a:noFill/>
        </p:spPr>
        <p:txBody>
          <a:bodyPr wrap="none" rtlCol="0">
            <a:spAutoFit/>
          </a:bodyPr>
          <a:lstStyle/>
          <a:p>
            <a:pPr marL="688975" indent="-350838"/>
            <a:r>
              <a:rPr lang="en-US" sz="1400" dirty="0" smtClean="0"/>
              <a:t>* 	Assumes accession at E1</a:t>
            </a:r>
          </a:p>
          <a:p>
            <a:pPr marL="688975" indent="-350838"/>
            <a:r>
              <a:rPr lang="en-US" sz="1400" dirty="0" smtClean="0"/>
              <a:t>** 	Accounts for selection list processing and assumes highest promotion sequence number</a:t>
            </a:r>
            <a:endParaRPr lang="en-US" sz="1400" dirty="0"/>
          </a:p>
        </p:txBody>
      </p:sp>
      <p:sp>
        <p:nvSpPr>
          <p:cNvPr id="20" name="TextBox 19"/>
          <p:cNvSpPr txBox="1"/>
          <p:nvPr/>
        </p:nvSpPr>
        <p:spPr>
          <a:xfrm>
            <a:off x="239151" y="4403188"/>
            <a:ext cx="1261884" cy="646331"/>
          </a:xfrm>
          <a:prstGeom prst="rect">
            <a:avLst/>
          </a:prstGeom>
          <a:noFill/>
        </p:spPr>
        <p:txBody>
          <a:bodyPr wrap="none" rtlCol="0">
            <a:spAutoFit/>
          </a:bodyPr>
          <a:lstStyle/>
          <a:p>
            <a:r>
              <a:rPr lang="en-US" dirty="0" smtClean="0"/>
              <a:t>Cumulative</a:t>
            </a:r>
          </a:p>
          <a:p>
            <a:r>
              <a:rPr lang="en-US" dirty="0" smtClean="0"/>
              <a:t>   Service</a:t>
            </a:r>
            <a:endParaRPr lang="en-US" dirty="0"/>
          </a:p>
        </p:txBody>
      </p:sp>
      <p:cxnSp>
        <p:nvCxnSpPr>
          <p:cNvPr id="22" name="Straight Arrow Connector 21"/>
          <p:cNvCxnSpPr/>
          <p:nvPr/>
        </p:nvCxnSpPr>
        <p:spPr bwMode="auto">
          <a:xfrm>
            <a:off x="1834994" y="3922043"/>
            <a:ext cx="7872" cy="1086051"/>
          </a:xfrm>
          <a:prstGeom prst="straightConnector1">
            <a:avLst/>
          </a:prstGeom>
          <a:noFill/>
          <a:ln w="12700" cap="flat" cmpd="sng" algn="ctr">
            <a:solidFill>
              <a:schemeClr val="tx2">
                <a:lumMod val="85000"/>
                <a:lumOff val="15000"/>
              </a:schemeClr>
            </a:solidFill>
            <a:prstDash val="solid"/>
            <a:round/>
            <a:headEnd type="none" w="med" len="med"/>
            <a:tailEnd type="arrow"/>
          </a:ln>
          <a:effectLst/>
        </p:spPr>
      </p:cxnSp>
      <p:cxnSp>
        <p:nvCxnSpPr>
          <p:cNvPr id="24" name="Straight Arrow Connector 23"/>
          <p:cNvCxnSpPr/>
          <p:nvPr/>
        </p:nvCxnSpPr>
        <p:spPr bwMode="auto">
          <a:xfrm>
            <a:off x="3323825" y="3933766"/>
            <a:ext cx="7872" cy="1086051"/>
          </a:xfrm>
          <a:prstGeom prst="straightConnector1">
            <a:avLst/>
          </a:prstGeom>
          <a:noFill/>
          <a:ln w="12700" cap="flat" cmpd="sng" algn="ctr">
            <a:solidFill>
              <a:schemeClr val="tx2">
                <a:lumMod val="85000"/>
                <a:lumOff val="15000"/>
              </a:schemeClr>
            </a:solidFill>
            <a:prstDash val="solid"/>
            <a:round/>
            <a:headEnd type="none" w="med" len="med"/>
            <a:tailEnd type="arrow"/>
          </a:ln>
          <a:effectLst/>
        </p:spPr>
      </p:cxnSp>
      <p:cxnSp>
        <p:nvCxnSpPr>
          <p:cNvPr id="25" name="Straight Arrow Connector 24"/>
          <p:cNvCxnSpPr/>
          <p:nvPr/>
        </p:nvCxnSpPr>
        <p:spPr bwMode="auto">
          <a:xfrm>
            <a:off x="4897062" y="3917353"/>
            <a:ext cx="7872" cy="1086051"/>
          </a:xfrm>
          <a:prstGeom prst="straightConnector1">
            <a:avLst/>
          </a:prstGeom>
          <a:noFill/>
          <a:ln w="12700" cap="flat" cmpd="sng" algn="ctr">
            <a:solidFill>
              <a:schemeClr val="tx2">
                <a:lumMod val="85000"/>
                <a:lumOff val="15000"/>
              </a:schemeClr>
            </a:solidFill>
            <a:prstDash val="solid"/>
            <a:round/>
            <a:headEnd type="none" w="med" len="med"/>
            <a:tailEnd type="arrow"/>
          </a:ln>
          <a:effectLst/>
        </p:spPr>
      </p:cxnSp>
      <p:cxnSp>
        <p:nvCxnSpPr>
          <p:cNvPr id="26" name="Straight Arrow Connector 25"/>
          <p:cNvCxnSpPr/>
          <p:nvPr/>
        </p:nvCxnSpPr>
        <p:spPr bwMode="auto">
          <a:xfrm>
            <a:off x="6456230" y="3929077"/>
            <a:ext cx="7872" cy="1086051"/>
          </a:xfrm>
          <a:prstGeom prst="straightConnector1">
            <a:avLst/>
          </a:prstGeom>
          <a:noFill/>
          <a:ln w="12700" cap="flat" cmpd="sng" algn="ctr">
            <a:solidFill>
              <a:schemeClr val="tx2">
                <a:lumMod val="85000"/>
                <a:lumOff val="15000"/>
              </a:schemeClr>
            </a:solidFill>
            <a:prstDash val="solid"/>
            <a:round/>
            <a:headEnd type="none" w="med" len="med"/>
            <a:tailEnd type="arrow"/>
          </a:ln>
          <a:effectLst/>
        </p:spPr>
      </p:cxnSp>
      <p:cxnSp>
        <p:nvCxnSpPr>
          <p:cNvPr id="27" name="Straight Arrow Connector 26"/>
          <p:cNvCxnSpPr/>
          <p:nvPr/>
        </p:nvCxnSpPr>
        <p:spPr bwMode="auto">
          <a:xfrm>
            <a:off x="7930994" y="3954872"/>
            <a:ext cx="7872" cy="1086051"/>
          </a:xfrm>
          <a:prstGeom prst="straightConnector1">
            <a:avLst/>
          </a:prstGeom>
          <a:noFill/>
          <a:ln w="12700" cap="flat" cmpd="sng" algn="ctr">
            <a:solidFill>
              <a:schemeClr val="tx2">
                <a:lumMod val="85000"/>
                <a:lumOff val="15000"/>
              </a:schemeClr>
            </a:solidFill>
            <a:prstDash val="solid"/>
            <a:round/>
            <a:headEnd type="none" w="med" len="med"/>
            <a:tailEnd type="arrow"/>
          </a:ln>
          <a:effectLst/>
        </p:spPr>
      </p:cxnSp>
      <p:cxnSp>
        <p:nvCxnSpPr>
          <p:cNvPr id="28" name="Straight Arrow Connector 27"/>
          <p:cNvCxnSpPr/>
          <p:nvPr/>
        </p:nvCxnSpPr>
        <p:spPr bwMode="auto">
          <a:xfrm>
            <a:off x="9363554" y="3952527"/>
            <a:ext cx="7872" cy="1086051"/>
          </a:xfrm>
          <a:prstGeom prst="straightConnector1">
            <a:avLst/>
          </a:prstGeom>
          <a:noFill/>
          <a:ln w="12700" cap="flat" cmpd="sng" algn="ctr">
            <a:solidFill>
              <a:schemeClr val="tx2">
                <a:lumMod val="85000"/>
                <a:lumOff val="15000"/>
              </a:schemeClr>
            </a:solidFill>
            <a:prstDash val="solid"/>
            <a:round/>
            <a:headEnd type="none" w="med" len="med"/>
            <a:tailEnd type="arrow"/>
          </a:ln>
          <a:effectLst/>
        </p:spPr>
      </p:cxnSp>
      <p:cxnSp>
        <p:nvCxnSpPr>
          <p:cNvPr id="30" name="Straight Connector 29"/>
          <p:cNvCxnSpPr/>
          <p:nvPr/>
        </p:nvCxnSpPr>
        <p:spPr bwMode="auto">
          <a:xfrm>
            <a:off x="365760" y="5008088"/>
            <a:ext cx="9115865" cy="28135"/>
          </a:xfrm>
          <a:prstGeom prst="line">
            <a:avLst/>
          </a:prstGeom>
          <a:noFill/>
          <a:ln w="12700" cap="flat" cmpd="sng" algn="ctr">
            <a:solidFill>
              <a:schemeClr val="tx2">
                <a:lumMod val="85000"/>
                <a:lumOff val="15000"/>
              </a:schemeClr>
            </a:solidFill>
            <a:prstDash val="solid"/>
            <a:round/>
            <a:headEnd type="none" w="med" len="med"/>
            <a:tailEnd type="none" w="med" len="med"/>
          </a:ln>
          <a:effectLst/>
        </p:spPr>
      </p:cxnSp>
      <p:sp>
        <p:nvSpPr>
          <p:cNvPr id="32" name="TextBox 31"/>
          <p:cNvSpPr txBox="1"/>
          <p:nvPr/>
        </p:nvSpPr>
        <p:spPr>
          <a:xfrm>
            <a:off x="1561513" y="5036229"/>
            <a:ext cx="8563563" cy="286232"/>
          </a:xfrm>
          <a:prstGeom prst="rect">
            <a:avLst/>
          </a:prstGeom>
          <a:noFill/>
        </p:spPr>
        <p:txBody>
          <a:bodyPr wrap="none" rtlCol="0">
            <a:spAutoFit/>
          </a:bodyPr>
          <a:lstStyle/>
          <a:p>
            <a:r>
              <a:rPr lang="en-US" sz="1400" dirty="0" smtClean="0"/>
              <a:t>1.5 yrs                        2 yrs                            4 yrs                     8 yrs, 2 mo              12 yrs, 4 mo            17 yrs, 4 mo</a:t>
            </a:r>
            <a:endParaRPr lang="en-US" sz="1400" dirty="0"/>
          </a:p>
        </p:txBody>
      </p:sp>
      <p:pic>
        <p:nvPicPr>
          <p:cNvPr id="5" name="Picture 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6039728" y="3366626"/>
            <a:ext cx="811238" cy="1013741"/>
          </a:xfrm>
          <a:prstGeom prst="rect">
            <a:avLst/>
          </a:prstGeom>
          <a:noFill/>
          <a:ln w="9525">
            <a:noFill/>
            <a:miter lim="800000"/>
            <a:headEnd/>
            <a:tailEnd/>
          </a:ln>
        </p:spPr>
      </p:pic>
      <p:pic>
        <p:nvPicPr>
          <p:cNvPr id="6" name="Picture 4"/>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7555521" y="3353946"/>
            <a:ext cx="756920" cy="995231"/>
          </a:xfrm>
          <a:prstGeom prst="rect">
            <a:avLst/>
          </a:prstGeom>
          <a:noFill/>
          <a:ln w="9525">
            <a:noFill/>
            <a:miter lim="800000"/>
            <a:headEnd/>
            <a:tailEnd/>
          </a:ln>
        </p:spPr>
      </p:pic>
      <p:pic>
        <p:nvPicPr>
          <p:cNvPr id="7" name="Picture 6"/>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8982221" y="3355510"/>
            <a:ext cx="756920" cy="995231"/>
          </a:xfrm>
          <a:prstGeom prst="rect">
            <a:avLst/>
          </a:prstGeom>
          <a:noFill/>
          <a:ln w="9525">
            <a:noFill/>
            <a:miter lim="800000"/>
            <a:headEnd/>
            <a:tailEnd/>
          </a:ln>
        </p:spPr>
      </p:pic>
      <p:pic>
        <p:nvPicPr>
          <p:cNvPr id="8" name="Picture 12"/>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1364564" y="3573180"/>
            <a:ext cx="940860" cy="770898"/>
          </a:xfrm>
          <a:prstGeom prst="rect">
            <a:avLst/>
          </a:prstGeom>
          <a:noFill/>
          <a:ln w="9525">
            <a:noFill/>
            <a:miter lim="800000"/>
            <a:headEnd/>
            <a:tailEnd/>
          </a:ln>
        </p:spPr>
      </p:pic>
      <p:pic>
        <p:nvPicPr>
          <p:cNvPr id="9" name="Picture 14"/>
          <p:cNvPicPr>
            <a:picLocks noChangeAspect="1" noChangeArrowheads="1"/>
          </p:cNvPicPr>
          <p:nvPr/>
        </p:nvPicPr>
        <p:blipFill>
          <a:blip r:embed="rId12" cstate="print">
            <a:clrChange>
              <a:clrFrom>
                <a:srgbClr val="FFFFFF"/>
              </a:clrFrom>
              <a:clrTo>
                <a:srgbClr val="FFFFFF">
                  <a:alpha val="0"/>
                </a:srgbClr>
              </a:clrTo>
            </a:clrChange>
          </a:blip>
          <a:srcRect/>
          <a:stretch>
            <a:fillRect/>
          </a:stretch>
        </p:blipFill>
        <p:spPr bwMode="auto">
          <a:xfrm>
            <a:off x="2920609" y="3587248"/>
            <a:ext cx="819292" cy="775073"/>
          </a:xfrm>
          <a:prstGeom prst="rect">
            <a:avLst/>
          </a:prstGeom>
          <a:noFill/>
          <a:ln w="9525">
            <a:noFill/>
            <a:miter lim="800000"/>
            <a:headEnd/>
            <a:tailEnd/>
          </a:ln>
        </p:spPr>
      </p:pic>
      <p:pic>
        <p:nvPicPr>
          <p:cNvPr id="10" name="Picture 15"/>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4489157" y="3464970"/>
            <a:ext cx="818602" cy="893466"/>
          </a:xfrm>
          <a:prstGeom prst="rect">
            <a:avLst/>
          </a:prstGeom>
          <a:noFill/>
          <a:ln w="9525">
            <a:noFill/>
            <a:miter lim="800000"/>
            <a:headEnd/>
            <a:tailEnd/>
          </a:ln>
        </p:spPr>
      </p:pic>
      <p:sp>
        <p:nvSpPr>
          <p:cNvPr id="23" name="TextBox 22"/>
          <p:cNvSpPr txBox="1"/>
          <p:nvPr/>
        </p:nvSpPr>
        <p:spPr>
          <a:xfrm>
            <a:off x="679163" y="5502162"/>
            <a:ext cx="8700074" cy="369332"/>
          </a:xfrm>
          <a:prstGeom prst="rect">
            <a:avLst/>
          </a:prstGeom>
          <a:noFill/>
        </p:spPr>
        <p:txBody>
          <a:bodyPr wrap="none" rtlCol="0">
            <a:spAutoFit/>
          </a:bodyPr>
          <a:lstStyle/>
          <a:p>
            <a:r>
              <a:rPr lang="en-US" sz="2000" b="1" dirty="0" smtClean="0">
                <a:solidFill>
                  <a:srgbClr val="FF0000"/>
                </a:solidFill>
              </a:rPr>
              <a:t>OPPORTUNITIES FOR ACCELERATED ADVANCE REMAIN IN PLACE </a:t>
            </a:r>
            <a:endParaRPr lang="en-US" sz="2000"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86878" y="139121"/>
            <a:ext cx="9052560" cy="1143000"/>
          </a:xfrm>
          <a:prstGeom prst="rect">
            <a:avLst/>
          </a:prstGeom>
          <a:noFill/>
          <a:ln w="12700">
            <a:noFill/>
            <a:miter lim="800000"/>
            <a:headEnd/>
            <a:tailEnd/>
          </a:ln>
        </p:spPr>
        <p:txBody>
          <a:bodyPr vert="horz" wrap="square" lIns="90488" tIns="44450" rIns="90488" bIns="4445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kern="0" dirty="0" smtClean="0">
                <a:solidFill>
                  <a:schemeClr val="tx2"/>
                </a:solidFill>
                <a:latin typeface="+mn-lt"/>
                <a:ea typeface="+mj-ea"/>
                <a:cs typeface="Arial" pitchFamily="34" charset="0"/>
              </a:rPr>
              <a:t>REVISE </a:t>
            </a:r>
            <a:r>
              <a:rPr lang="en-US" sz="2400" b="1" kern="0" noProof="0" dirty="0" smtClean="0">
                <a:solidFill>
                  <a:schemeClr val="tx2"/>
                </a:solidFill>
                <a:latin typeface="+mn-lt"/>
                <a:ea typeface="+mj-ea"/>
                <a:cs typeface="Arial" pitchFamily="34" charset="0"/>
              </a:rPr>
              <a:t>RETENTION CONTROL POINTS</a:t>
            </a:r>
            <a:endParaRPr kumimoji="0" lang="en-US" sz="2400" b="1" i="0" u="none" strike="noStrike" kern="0" cap="none" spc="0" normalizeH="0" baseline="0" noProof="0" dirty="0">
              <a:ln>
                <a:noFill/>
              </a:ln>
              <a:solidFill>
                <a:schemeClr val="tx2"/>
              </a:solidFill>
              <a:effectLst/>
              <a:uLnTx/>
              <a:uFillTx/>
              <a:latin typeface="+mn-lt"/>
              <a:ea typeface="+mj-ea"/>
              <a:cs typeface="Arial" pitchFamily="34" charset="0"/>
            </a:endParaRPr>
          </a:p>
        </p:txBody>
      </p:sp>
      <p:sp>
        <p:nvSpPr>
          <p:cNvPr id="5" name="Content Placeholder 7"/>
          <p:cNvSpPr txBox="1">
            <a:spLocks/>
          </p:cNvSpPr>
          <p:nvPr/>
        </p:nvSpPr>
        <p:spPr>
          <a:xfrm>
            <a:off x="92670" y="965522"/>
            <a:ext cx="9873061" cy="4876800"/>
          </a:xfrm>
          <a:prstGeom prst="rect">
            <a:avLst/>
          </a:prstGeom>
        </p:spPr>
        <p:txBody>
          <a:bodyPr/>
          <a:lstStyle/>
          <a:p>
            <a:pPr marL="400050" marR="0" lvl="0" indent="-342900" algn="l" defTabSz="914400" rtl="0" eaLnBrk="0" fontAlgn="base" latinLnBrk="0" hangingPunct="0">
              <a:lnSpc>
                <a:spcPct val="100000"/>
              </a:lnSpc>
              <a:spcBef>
                <a:spcPct val="20000"/>
              </a:spcBef>
              <a:spcAft>
                <a:spcPct val="0"/>
              </a:spcAft>
              <a:buClrTx/>
              <a:buSzTx/>
              <a:buFontTx/>
              <a:buChar char="•"/>
              <a:tabLst/>
              <a:defRPr/>
            </a:pPr>
            <a:r>
              <a:rPr lang="en-US" b="1" kern="0" dirty="0" smtClean="0">
                <a:latin typeface="+mn-lt"/>
                <a:cs typeface="Arial" pitchFamily="34" charset="0"/>
              </a:rPr>
              <a:t>Establish a common RCP for E4 and E5 regardless of (P) Status in FY14</a:t>
            </a:r>
          </a:p>
          <a:p>
            <a:pPr marL="857250" lvl="1" indent="-342900">
              <a:lnSpc>
                <a:spcPct val="100000"/>
              </a:lnSpc>
              <a:buFontTx/>
              <a:buChar char="•"/>
              <a:defRPr/>
            </a:pPr>
            <a:r>
              <a:rPr lang="en-US" b="1" kern="0" dirty="0" smtClean="0">
                <a:latin typeface="+mn-lt"/>
                <a:cs typeface="Arial" pitchFamily="34" charset="0"/>
              </a:rPr>
              <a:t>Supports attainment of the FY15 Basic NCO leader developmental timelines</a:t>
            </a:r>
          </a:p>
          <a:p>
            <a:pPr marL="857250" lvl="1" indent="-342900">
              <a:lnSpc>
                <a:spcPct val="100000"/>
              </a:lnSpc>
              <a:buFontTx/>
              <a:buChar char="•"/>
              <a:defRPr/>
            </a:pPr>
            <a:r>
              <a:rPr lang="en-US" b="1" kern="0" dirty="0" smtClean="0">
                <a:latin typeface="+mn-lt"/>
                <a:cs typeface="Arial" pitchFamily="34" charset="0"/>
              </a:rPr>
              <a:t>Improve the quality of the force</a:t>
            </a:r>
            <a:endParaRPr kumimoji="0" lang="en-US" b="1" i="0" u="none" strike="noStrike" kern="0" cap="none" spc="0" normalizeH="0" noProof="0" dirty="0" smtClean="0">
              <a:ln>
                <a:noFill/>
              </a:ln>
              <a:solidFill>
                <a:schemeClr val="tx1"/>
              </a:solidFill>
              <a:effectLst/>
              <a:uLnTx/>
              <a:uFillTx/>
              <a:latin typeface="+mn-lt"/>
              <a:ea typeface="+mn-ea"/>
              <a:cs typeface="Arial" pitchFamily="34" charset="0"/>
            </a:endParaRPr>
          </a:p>
          <a:p>
            <a:pPr marL="857250" lvl="1" indent="-342900">
              <a:lnSpc>
                <a:spcPct val="100000"/>
              </a:lnSpc>
              <a:buFontTx/>
              <a:buChar char="•"/>
              <a:defRPr/>
            </a:pPr>
            <a:r>
              <a:rPr lang="en-US" b="1" kern="0" dirty="0" smtClean="0">
                <a:latin typeface="+mn-lt"/>
                <a:cs typeface="Arial" pitchFamily="34" charset="0"/>
              </a:rPr>
              <a:t>Reduces the number of induced losses through denial of reenlistment.</a:t>
            </a:r>
          </a:p>
          <a:p>
            <a:pPr marL="857250" lvl="1" indent="-342900">
              <a:lnSpc>
                <a:spcPct val="100000"/>
              </a:lnSpc>
              <a:buFontTx/>
              <a:buChar char="•"/>
              <a:defRPr/>
            </a:pPr>
            <a:r>
              <a:rPr kumimoji="0" lang="en-US" b="1" i="0" u="none" strike="noStrike" kern="0" cap="none" spc="0" normalizeH="0" noProof="0" dirty="0" smtClean="0">
                <a:ln>
                  <a:noFill/>
                </a:ln>
                <a:solidFill>
                  <a:schemeClr val="tx1"/>
                </a:solidFill>
                <a:effectLst/>
                <a:uLnTx/>
                <a:uFillTx/>
                <a:latin typeface="+mn-lt"/>
                <a:ea typeface="+mn-ea"/>
                <a:cs typeface="Arial" pitchFamily="34" charset="0"/>
              </a:rPr>
              <a:t>Policy change “grandfathered” – impacts Soldiers who have not yet reached revised </a:t>
            </a:r>
            <a:r>
              <a:rPr kumimoji="0" lang="en-US" b="1" i="0" u="none" strike="noStrike" kern="0" cap="none" spc="0" normalizeH="0" noProof="0" dirty="0" err="1" smtClean="0">
                <a:ln>
                  <a:noFill/>
                </a:ln>
                <a:solidFill>
                  <a:schemeClr val="tx1"/>
                </a:solidFill>
                <a:effectLst/>
                <a:uLnTx/>
                <a:uFillTx/>
                <a:latin typeface="+mn-lt"/>
                <a:ea typeface="+mn-ea"/>
                <a:cs typeface="Arial" pitchFamily="34" charset="0"/>
              </a:rPr>
              <a:t>RCP</a:t>
            </a:r>
            <a:endParaRPr kumimoji="0" lang="en-US" b="1" i="0" u="none" strike="noStrike" kern="0" cap="none" spc="0" normalizeH="0" noProof="0" dirty="0" smtClean="0">
              <a:ln>
                <a:noFill/>
              </a:ln>
              <a:solidFill>
                <a:schemeClr val="tx1"/>
              </a:solidFill>
              <a:effectLst/>
              <a:uLnTx/>
              <a:uFillTx/>
              <a:latin typeface="+mn-lt"/>
              <a:ea typeface="+mn-ea"/>
              <a:cs typeface="Arial" pitchFamily="34" charset="0"/>
            </a:endParaRPr>
          </a:p>
          <a:p>
            <a:pPr marL="400050" marR="0" lvl="0" indent="-342900" algn="l" defTabSz="914400" rtl="0" eaLnBrk="0" fontAlgn="base" latinLnBrk="0" hangingPunct="0">
              <a:lnSpc>
                <a:spcPct val="100000"/>
              </a:lnSpc>
              <a:spcBef>
                <a:spcPct val="20000"/>
              </a:spcBef>
              <a:spcAft>
                <a:spcPct val="0"/>
              </a:spcAft>
              <a:buClrTx/>
              <a:buSzTx/>
              <a:buFontTx/>
              <a:buChar char="•"/>
              <a:tabLst/>
              <a:defRPr/>
            </a:pPr>
            <a:endParaRPr lang="en-US" b="1" kern="0" dirty="0" smtClean="0">
              <a:latin typeface="+mn-lt"/>
              <a:cs typeface="Arial" pitchFamily="34" charset="0"/>
            </a:endParaRPr>
          </a:p>
          <a:p>
            <a:pPr marL="40005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1" i="0" u="none" strike="noStrike" kern="0" cap="none" spc="0" normalizeH="0" noProof="0" dirty="0" smtClean="0">
              <a:ln>
                <a:noFill/>
              </a:ln>
              <a:solidFill>
                <a:schemeClr val="tx1"/>
              </a:solidFill>
              <a:effectLst/>
              <a:uLnTx/>
              <a:uFillTx/>
              <a:latin typeface="+mn-lt"/>
              <a:ea typeface="+mn-ea"/>
              <a:cs typeface="Arial" pitchFamily="34" charset="0"/>
            </a:endParaRPr>
          </a:p>
          <a:p>
            <a:pPr marL="400050" marR="0" lvl="0" indent="-342900" algn="l" defTabSz="914400" rtl="0" eaLnBrk="0" fontAlgn="base" latinLnBrk="0" hangingPunct="0">
              <a:lnSpc>
                <a:spcPct val="100000"/>
              </a:lnSpc>
              <a:spcBef>
                <a:spcPct val="20000"/>
              </a:spcBef>
              <a:spcAft>
                <a:spcPct val="0"/>
              </a:spcAft>
              <a:buClrTx/>
              <a:buSzTx/>
              <a:buFontTx/>
              <a:buChar char="•"/>
              <a:tabLst/>
              <a:defRPr/>
            </a:pPr>
            <a:endParaRPr lang="en-US" b="1" kern="0" dirty="0" smtClean="0">
              <a:latin typeface="+mn-lt"/>
              <a:cs typeface="Arial" pitchFamily="34" charset="0"/>
            </a:endParaRPr>
          </a:p>
          <a:p>
            <a:pPr marL="40005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1" i="0" u="none" strike="noStrike" kern="0" cap="none" spc="0" normalizeH="0" noProof="0" dirty="0" smtClean="0">
              <a:ln>
                <a:noFill/>
              </a:ln>
              <a:solidFill>
                <a:schemeClr val="tx1"/>
              </a:solidFill>
              <a:effectLst/>
              <a:uLnTx/>
              <a:uFillTx/>
              <a:latin typeface="+mn-lt"/>
              <a:ea typeface="+mn-ea"/>
              <a:cs typeface="Arial" pitchFamily="34" charset="0"/>
            </a:endParaRPr>
          </a:p>
          <a:p>
            <a:pPr marL="857250" lvl="1" indent="-342900">
              <a:lnSpc>
                <a:spcPct val="100000"/>
              </a:lnSpc>
              <a:defRPr/>
            </a:pPr>
            <a:endParaRPr kumimoji="0" lang="en-US" sz="2000" b="1" i="0" u="none" strike="noStrike" kern="0" cap="none" spc="0" normalizeH="0" baseline="0" noProof="0" dirty="0">
              <a:ln>
                <a:noFill/>
              </a:ln>
              <a:solidFill>
                <a:schemeClr val="tx1"/>
              </a:solidFill>
              <a:effectLst/>
              <a:uLnTx/>
              <a:uFillTx/>
              <a:latin typeface="+mn-lt"/>
              <a:ea typeface="+mn-ea"/>
              <a:cs typeface="Arial" pitchFamily="34" charset="0"/>
            </a:endParaRPr>
          </a:p>
        </p:txBody>
      </p:sp>
      <p:graphicFrame>
        <p:nvGraphicFramePr>
          <p:cNvPr id="6" name="Table 5"/>
          <p:cNvGraphicFramePr>
            <a:graphicFrameLocks noGrp="1"/>
          </p:cNvGraphicFramePr>
          <p:nvPr/>
        </p:nvGraphicFramePr>
        <p:xfrm>
          <a:off x="857074" y="3119779"/>
          <a:ext cx="8170085" cy="2889243"/>
        </p:xfrm>
        <a:graphic>
          <a:graphicData uri="http://schemas.openxmlformats.org/drawingml/2006/table">
            <a:tbl>
              <a:tblPr>
                <a:tableStyleId>{F5AB1C69-6EDB-4FF4-983F-18BD219EF322}</a:tableStyleId>
              </a:tblPr>
              <a:tblGrid>
                <a:gridCol w="1867448"/>
                <a:gridCol w="933724"/>
                <a:gridCol w="233431"/>
                <a:gridCol w="233431"/>
                <a:gridCol w="233431"/>
                <a:gridCol w="1167155"/>
                <a:gridCol w="1400586"/>
                <a:gridCol w="700293"/>
                <a:gridCol w="700293"/>
                <a:gridCol w="700293"/>
              </a:tblGrid>
              <a:tr h="321027">
                <a:tc rowSpan="2">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9">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1027">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gridSpan="8">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1027">
                <a:tc rowSpan="2" gridSpan="3">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rowSpan="2"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gridSpan="6">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1027">
                <a:tc gridSpan="3"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gridSpan="5">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1027">
                <a:tc gridSpan="6">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gridSpan="4">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1027">
                <a:tc gridSpan="7">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gridSpan="3">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1027">
                <a:tc gridSpan="8">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gridSpan="2">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1027">
                <a:tc gridSpan="9">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1027">
                <a:tc gridSpan="10">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r>
            </a:tbl>
          </a:graphicData>
        </a:graphic>
      </p:graphicFrame>
      <p:sp>
        <p:nvSpPr>
          <p:cNvPr id="7" name="TextBox 6"/>
          <p:cNvSpPr txBox="1"/>
          <p:nvPr/>
        </p:nvSpPr>
        <p:spPr>
          <a:xfrm>
            <a:off x="647494" y="2763304"/>
            <a:ext cx="8934260" cy="403957"/>
          </a:xfrm>
          <a:prstGeom prst="rect">
            <a:avLst/>
          </a:prstGeom>
          <a:noFill/>
        </p:spPr>
        <p:txBody>
          <a:bodyPr wrap="square">
            <a:spAutoFit/>
          </a:bodyPr>
          <a:lstStyle/>
          <a:p>
            <a:pPr fontAlgn="auto">
              <a:spcBef>
                <a:spcPts val="0"/>
              </a:spcBef>
              <a:spcAft>
                <a:spcPts val="0"/>
              </a:spcAft>
              <a:defRPr/>
            </a:pPr>
            <a:r>
              <a:rPr lang="en-US" sz="1050" b="1" dirty="0">
                <a:solidFill>
                  <a:schemeClr val="accent3">
                    <a:lumMod val="50000"/>
                  </a:schemeClr>
                </a:solidFill>
                <a:latin typeface="+mn-lt"/>
              </a:rPr>
              <a:t>YEARS OF </a:t>
            </a:r>
            <a:r>
              <a:rPr lang="en-US" sz="1050" b="1" dirty="0" smtClean="0">
                <a:solidFill>
                  <a:schemeClr val="accent3">
                    <a:lumMod val="50000"/>
                  </a:schemeClr>
                </a:solidFill>
                <a:latin typeface="+mn-lt"/>
              </a:rPr>
              <a:t>SERVICE-</a:t>
            </a:r>
            <a:endParaRPr lang="en-US" sz="1050" b="1" dirty="0">
              <a:solidFill>
                <a:schemeClr val="accent3">
                  <a:lumMod val="50000"/>
                </a:schemeClr>
              </a:solidFill>
              <a:latin typeface="+mn-lt"/>
            </a:endParaRPr>
          </a:p>
          <a:p>
            <a:pPr fontAlgn="auto">
              <a:spcBef>
                <a:spcPts val="0"/>
              </a:spcBef>
              <a:spcAft>
                <a:spcPts val="0"/>
              </a:spcAft>
              <a:defRPr/>
            </a:pPr>
            <a:r>
              <a:rPr lang="en-US" sz="1200" b="1" dirty="0" smtClean="0">
                <a:solidFill>
                  <a:schemeClr val="accent3">
                    <a:lumMod val="50000"/>
                  </a:schemeClr>
                </a:solidFill>
                <a:latin typeface="+mn-lt"/>
              </a:rPr>
              <a:t>               2                                </a:t>
            </a:r>
            <a:r>
              <a:rPr lang="en-US" sz="1200" b="1" dirty="0">
                <a:solidFill>
                  <a:schemeClr val="accent3">
                    <a:lumMod val="50000"/>
                  </a:schemeClr>
                </a:solidFill>
                <a:latin typeface="+mn-lt"/>
              </a:rPr>
              <a:t>8     </a:t>
            </a:r>
            <a:r>
              <a:rPr lang="en-US" sz="1200" b="1" dirty="0" smtClean="0">
                <a:solidFill>
                  <a:schemeClr val="accent3">
                    <a:lumMod val="50000"/>
                  </a:schemeClr>
                </a:solidFill>
                <a:latin typeface="+mn-lt"/>
              </a:rPr>
              <a:t>                            </a:t>
            </a:r>
            <a:r>
              <a:rPr lang="en-US" sz="1200" b="1" dirty="0">
                <a:solidFill>
                  <a:schemeClr val="accent3">
                    <a:lumMod val="50000"/>
                  </a:schemeClr>
                </a:solidFill>
                <a:latin typeface="+mn-lt"/>
              </a:rPr>
              <a:t>14                </a:t>
            </a:r>
            <a:r>
              <a:rPr lang="en-US" sz="1200" b="1" dirty="0" smtClean="0">
                <a:solidFill>
                  <a:schemeClr val="accent3">
                    <a:lumMod val="50000"/>
                  </a:schemeClr>
                </a:solidFill>
                <a:latin typeface="+mn-lt"/>
              </a:rPr>
              <a:t>                </a:t>
            </a:r>
            <a:r>
              <a:rPr lang="en-US" sz="1200" b="1" dirty="0">
                <a:solidFill>
                  <a:schemeClr val="accent3">
                    <a:lumMod val="50000"/>
                  </a:schemeClr>
                </a:solidFill>
                <a:latin typeface="+mn-lt"/>
              </a:rPr>
              <a:t>20          </a:t>
            </a:r>
            <a:r>
              <a:rPr lang="en-US" sz="1200" b="1" dirty="0" smtClean="0">
                <a:solidFill>
                  <a:schemeClr val="accent3">
                    <a:lumMod val="50000"/>
                  </a:schemeClr>
                </a:solidFill>
                <a:latin typeface="+mn-lt"/>
              </a:rPr>
              <a:t>                       26               </a:t>
            </a:r>
            <a:r>
              <a:rPr lang="en-US" sz="1200" b="1" dirty="0">
                <a:solidFill>
                  <a:schemeClr val="accent3">
                    <a:lumMod val="50000"/>
                  </a:schemeClr>
                </a:solidFill>
                <a:latin typeface="+mn-lt"/>
              </a:rPr>
              <a:t>29              </a:t>
            </a:r>
            <a:r>
              <a:rPr lang="en-US" sz="1200" b="1" dirty="0" smtClean="0">
                <a:solidFill>
                  <a:schemeClr val="accent3">
                    <a:lumMod val="50000"/>
                  </a:schemeClr>
                </a:solidFill>
                <a:latin typeface="+mn-lt"/>
              </a:rPr>
              <a:t>32              35</a:t>
            </a:r>
            <a:endParaRPr lang="en-US" sz="1200" b="1" dirty="0">
              <a:solidFill>
                <a:schemeClr val="accent3">
                  <a:lumMod val="50000"/>
                </a:schemeClr>
              </a:solidFill>
              <a:latin typeface="+mn-lt"/>
            </a:endParaRPr>
          </a:p>
        </p:txBody>
      </p:sp>
      <p:cxnSp>
        <p:nvCxnSpPr>
          <p:cNvPr id="8" name="Straight Arrow Connector 7"/>
          <p:cNvCxnSpPr/>
          <p:nvPr/>
        </p:nvCxnSpPr>
        <p:spPr bwMode="auto">
          <a:xfrm flipH="1">
            <a:off x="2728675" y="2854751"/>
            <a:ext cx="2741" cy="3272542"/>
          </a:xfrm>
          <a:prstGeom prst="straightConnector1">
            <a:avLst/>
          </a:prstGeom>
          <a:noFill/>
          <a:ln w="254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6952332" y="2845790"/>
            <a:ext cx="1367" cy="3310531"/>
          </a:xfrm>
          <a:prstGeom prst="straightConnector1">
            <a:avLst/>
          </a:prstGeom>
          <a:noFill/>
          <a:ln w="25400" cap="flat" cmpd="sng" algn="ctr">
            <a:solidFill>
              <a:schemeClr val="tx1"/>
            </a:solidFill>
            <a:prstDash val="solid"/>
            <a:round/>
            <a:headEnd type="none" w="med" len="med"/>
            <a:tailEnd type="arrow"/>
          </a:ln>
          <a:effectLst/>
        </p:spPr>
      </p:cxnSp>
      <p:cxnSp>
        <p:nvCxnSpPr>
          <p:cNvPr id="10" name="Straight Arrow Connector 9"/>
          <p:cNvCxnSpPr/>
          <p:nvPr/>
        </p:nvCxnSpPr>
        <p:spPr bwMode="auto">
          <a:xfrm flipH="1">
            <a:off x="5515417" y="2854758"/>
            <a:ext cx="12930" cy="3272535"/>
          </a:xfrm>
          <a:prstGeom prst="straightConnector1">
            <a:avLst/>
          </a:prstGeom>
          <a:noFill/>
          <a:ln w="25400" cap="flat" cmpd="sng" algn="ctr">
            <a:solidFill>
              <a:schemeClr val="tx1"/>
            </a:solidFill>
            <a:prstDash val="solid"/>
            <a:round/>
            <a:headEnd type="none" w="med" len="med"/>
            <a:tailEnd type="arrow"/>
          </a:ln>
          <a:effectLst/>
        </p:spPr>
      </p:cxnSp>
      <p:cxnSp>
        <p:nvCxnSpPr>
          <p:cNvPr id="11" name="Straight Arrow Connector 10"/>
          <p:cNvCxnSpPr/>
          <p:nvPr/>
        </p:nvCxnSpPr>
        <p:spPr bwMode="auto">
          <a:xfrm flipH="1">
            <a:off x="4136560" y="2845797"/>
            <a:ext cx="2293" cy="3310524"/>
          </a:xfrm>
          <a:prstGeom prst="straightConnector1">
            <a:avLst/>
          </a:prstGeom>
          <a:noFill/>
          <a:ln w="2540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a:off x="8343207" y="2854765"/>
            <a:ext cx="2496" cy="3272528"/>
          </a:xfrm>
          <a:prstGeom prst="straightConnector1">
            <a:avLst/>
          </a:prstGeom>
          <a:noFill/>
          <a:ln w="254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flipH="1">
            <a:off x="7649017" y="2845804"/>
            <a:ext cx="3927" cy="3296003"/>
          </a:xfrm>
          <a:prstGeom prst="straightConnector1">
            <a:avLst/>
          </a:prstGeom>
          <a:noFill/>
          <a:ln w="25400" cap="flat" cmpd="sng" algn="ctr">
            <a:solidFill>
              <a:schemeClr val="tx1"/>
            </a:solidFill>
            <a:prstDash val="solid"/>
            <a:round/>
            <a:headEnd type="none" w="med" len="med"/>
            <a:tailEnd type="arrow"/>
          </a:ln>
          <a:effectLst/>
        </p:spPr>
      </p:cxnSp>
      <p:pic>
        <p:nvPicPr>
          <p:cNvPr id="14" name="Picture 1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flipH="1">
            <a:off x="1174826" y="3271821"/>
            <a:ext cx="473083" cy="357021"/>
          </a:xfrm>
          <a:prstGeom prst="rect">
            <a:avLst/>
          </a:prstGeom>
          <a:noFill/>
          <a:ln w="9525">
            <a:noFill/>
            <a:miter lim="800000"/>
            <a:headEnd/>
            <a:tailEnd/>
          </a:ln>
        </p:spPr>
      </p:pic>
      <p:pic>
        <p:nvPicPr>
          <p:cNvPr id="15" name="Picture 1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896225" y="4596566"/>
            <a:ext cx="478515" cy="523937"/>
          </a:xfrm>
          <a:prstGeom prst="rect">
            <a:avLst/>
          </a:prstGeom>
          <a:noFill/>
          <a:ln w="9525">
            <a:noFill/>
            <a:miter lim="800000"/>
            <a:headEnd/>
            <a:tailEnd/>
          </a:ln>
        </p:spPr>
      </p:pic>
      <p:pic>
        <p:nvPicPr>
          <p:cNvPr id="16" name="Picture 1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304352" y="4893096"/>
            <a:ext cx="470331" cy="529562"/>
          </a:xfrm>
          <a:prstGeom prst="rect">
            <a:avLst/>
          </a:prstGeom>
          <a:noFill/>
          <a:ln w="9525">
            <a:noFill/>
            <a:miter lim="800000"/>
            <a:headEnd/>
            <a:tailEnd/>
          </a:ln>
        </p:spPr>
      </p:pic>
      <p:pic>
        <p:nvPicPr>
          <p:cNvPr id="17" name="Picture 16"/>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551698" y="5211296"/>
            <a:ext cx="486540" cy="547813"/>
          </a:xfrm>
          <a:prstGeom prst="rect">
            <a:avLst/>
          </a:prstGeom>
          <a:noFill/>
          <a:ln w="9525">
            <a:noFill/>
            <a:miter lim="800000"/>
            <a:headEnd/>
            <a:tailEnd/>
          </a:ln>
        </p:spPr>
      </p:pic>
      <p:pic>
        <p:nvPicPr>
          <p:cNvPr id="18" name="Picture 17"/>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637880" y="3841053"/>
            <a:ext cx="474104" cy="448516"/>
          </a:xfrm>
          <a:prstGeom prst="rect">
            <a:avLst/>
          </a:prstGeom>
          <a:noFill/>
          <a:ln w="9525">
            <a:noFill/>
            <a:miter lim="800000"/>
            <a:headEnd/>
            <a:tailEnd/>
          </a:ln>
        </p:spPr>
      </p:pic>
      <p:pic>
        <p:nvPicPr>
          <p:cNvPr id="19" name="Picture 18"/>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2488891" y="4290066"/>
            <a:ext cx="467422" cy="485476"/>
          </a:xfrm>
          <a:prstGeom prst="rect">
            <a:avLst/>
          </a:prstGeom>
          <a:noFill/>
          <a:ln w="9525">
            <a:noFill/>
            <a:miter lim="800000"/>
            <a:headEnd/>
            <a:tailEnd/>
          </a:ln>
        </p:spPr>
      </p:pic>
      <p:pic>
        <p:nvPicPr>
          <p:cNvPr id="20" name="Picture 19"/>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7002519" y="5500891"/>
            <a:ext cx="475471" cy="590205"/>
          </a:xfrm>
          <a:prstGeom prst="rect">
            <a:avLst/>
          </a:prstGeom>
          <a:noFill/>
          <a:ln w="9525">
            <a:noFill/>
            <a:miter lim="800000"/>
            <a:headEnd/>
            <a:tailEnd/>
          </a:ln>
        </p:spPr>
      </p:pic>
      <p:sp>
        <p:nvSpPr>
          <p:cNvPr id="21" name="TextBox 20"/>
          <p:cNvSpPr txBox="1"/>
          <p:nvPr/>
        </p:nvSpPr>
        <p:spPr>
          <a:xfrm>
            <a:off x="1411612" y="6017172"/>
            <a:ext cx="806631" cy="313932"/>
          </a:xfrm>
          <a:prstGeom prst="rect">
            <a:avLst/>
          </a:prstGeom>
          <a:noFill/>
        </p:spPr>
        <p:txBody>
          <a:bodyPr wrap="none" rtlCol="0">
            <a:spAutoFit/>
          </a:bodyPr>
          <a:lstStyle/>
          <a:p>
            <a:r>
              <a:rPr lang="en-US" sz="1600" b="1" dirty="0" smtClean="0"/>
              <a:t>8 years</a:t>
            </a:r>
            <a:endParaRPr lang="en-US" sz="1600" b="1" dirty="0"/>
          </a:p>
        </p:txBody>
      </p:sp>
      <p:sp>
        <p:nvSpPr>
          <p:cNvPr id="22" name="TextBox 21"/>
          <p:cNvSpPr txBox="1"/>
          <p:nvPr/>
        </p:nvSpPr>
        <p:spPr>
          <a:xfrm>
            <a:off x="3031582" y="6026140"/>
            <a:ext cx="6155852" cy="313932"/>
          </a:xfrm>
          <a:prstGeom prst="rect">
            <a:avLst/>
          </a:prstGeom>
          <a:noFill/>
        </p:spPr>
        <p:txBody>
          <a:bodyPr wrap="none" rtlCol="0">
            <a:spAutoFit/>
          </a:bodyPr>
          <a:lstStyle/>
          <a:p>
            <a:r>
              <a:rPr lang="en-US" sz="1600" b="1" dirty="0" smtClean="0"/>
              <a:t>6 years                6 years                6 years           3 yrs     3yrs      3 yrs</a:t>
            </a:r>
            <a:endParaRPr lang="en-US" sz="1600" b="1" dirty="0"/>
          </a:p>
        </p:txBody>
      </p:sp>
      <p:sp>
        <p:nvSpPr>
          <p:cNvPr id="23" name="TextBox 22"/>
          <p:cNvSpPr txBox="1"/>
          <p:nvPr/>
        </p:nvSpPr>
        <p:spPr>
          <a:xfrm>
            <a:off x="2969868" y="3489134"/>
            <a:ext cx="402674" cy="286232"/>
          </a:xfrm>
          <a:prstGeom prst="rect">
            <a:avLst/>
          </a:prstGeom>
          <a:noFill/>
        </p:spPr>
        <p:txBody>
          <a:bodyPr wrap="none" rtlCol="0">
            <a:spAutoFit/>
          </a:bodyPr>
          <a:lstStyle/>
          <a:p>
            <a:r>
              <a:rPr lang="en-US" sz="1400" dirty="0" smtClean="0"/>
              <a:t>(P)</a:t>
            </a:r>
            <a:endParaRPr lang="en-US" sz="1400" dirty="0"/>
          </a:p>
        </p:txBody>
      </p:sp>
      <p:sp>
        <p:nvSpPr>
          <p:cNvPr id="24" name="TextBox 23"/>
          <p:cNvSpPr txBox="1"/>
          <p:nvPr/>
        </p:nvSpPr>
        <p:spPr>
          <a:xfrm>
            <a:off x="4063560" y="4126033"/>
            <a:ext cx="372218" cy="258532"/>
          </a:xfrm>
          <a:prstGeom prst="rect">
            <a:avLst/>
          </a:prstGeom>
          <a:noFill/>
        </p:spPr>
        <p:txBody>
          <a:bodyPr wrap="none" rtlCol="0">
            <a:spAutoFit/>
          </a:bodyPr>
          <a:lstStyle/>
          <a:p>
            <a:r>
              <a:rPr lang="en-US" sz="1200" dirty="0" smtClean="0"/>
              <a:t>(P)</a:t>
            </a:r>
            <a:endParaRPr lang="en-US" sz="1200" dirty="0"/>
          </a:p>
        </p:txBody>
      </p:sp>
      <p:sp>
        <p:nvSpPr>
          <p:cNvPr id="25" name="TextBox 24"/>
          <p:cNvSpPr txBox="1"/>
          <p:nvPr/>
        </p:nvSpPr>
        <p:spPr>
          <a:xfrm>
            <a:off x="1843319" y="3137357"/>
            <a:ext cx="2031997" cy="951030"/>
          </a:xfrm>
          <a:prstGeom prst="rect">
            <a:avLst/>
          </a:prstGeom>
          <a:noFill/>
        </p:spPr>
        <p:txBody>
          <a:bodyPr wrap="square" rtlCol="0">
            <a:spAutoFit/>
          </a:bodyPr>
          <a:lstStyle/>
          <a:p>
            <a:r>
              <a:rPr lang="en-US" dirty="0" smtClean="0"/>
              <a:t>SPC		</a:t>
            </a:r>
          </a:p>
          <a:p>
            <a:r>
              <a:rPr lang="en-US" dirty="0" smtClean="0"/>
              <a:t>SPC(P)</a:t>
            </a:r>
          </a:p>
          <a:p>
            <a:r>
              <a:rPr lang="en-US" dirty="0" smtClean="0"/>
              <a:t>               </a:t>
            </a:r>
            <a:endParaRPr lang="en-US" dirty="0"/>
          </a:p>
        </p:txBody>
      </p:sp>
      <p:sp>
        <p:nvSpPr>
          <p:cNvPr id="26" name="Rectangle 25"/>
          <p:cNvSpPr/>
          <p:nvPr/>
        </p:nvSpPr>
        <p:spPr>
          <a:xfrm>
            <a:off x="2775858" y="3790275"/>
            <a:ext cx="1317171" cy="646331"/>
          </a:xfrm>
          <a:prstGeom prst="rect">
            <a:avLst/>
          </a:prstGeom>
        </p:spPr>
        <p:txBody>
          <a:bodyPr wrap="square">
            <a:spAutoFit/>
          </a:bodyPr>
          <a:lstStyle/>
          <a:p>
            <a:r>
              <a:rPr lang="en-US" dirty="0" smtClean="0"/>
              <a:t>SGT</a:t>
            </a:r>
          </a:p>
          <a:p>
            <a:r>
              <a:rPr lang="en-US" dirty="0" smtClean="0"/>
              <a:t>SGT(P)</a:t>
            </a:r>
            <a:endParaRPr lang="en-US" dirty="0"/>
          </a:p>
        </p:txBody>
      </p:sp>
      <p:sp>
        <p:nvSpPr>
          <p:cNvPr id="27" name="TextBox 26"/>
          <p:cNvSpPr txBox="1"/>
          <p:nvPr/>
        </p:nvSpPr>
        <p:spPr>
          <a:xfrm>
            <a:off x="887507" y="3621445"/>
            <a:ext cx="1008609" cy="189283"/>
          </a:xfrm>
          <a:prstGeom prst="rect">
            <a:avLst/>
          </a:prstGeom>
          <a:noFill/>
        </p:spPr>
        <p:txBody>
          <a:bodyPr wrap="none" rtlCol="0">
            <a:spAutoFit/>
          </a:bodyPr>
          <a:lstStyle/>
          <a:p>
            <a:r>
              <a:rPr lang="en-US" sz="700" b="1" dirty="0" smtClean="0"/>
              <a:t>AVG PIN-ON TIME </a:t>
            </a:r>
            <a:endParaRPr lang="en-US" sz="700" b="1" dirty="0"/>
          </a:p>
        </p:txBody>
      </p:sp>
      <p:sp>
        <p:nvSpPr>
          <p:cNvPr id="28" name="TextBox 27"/>
          <p:cNvSpPr txBox="1"/>
          <p:nvPr/>
        </p:nvSpPr>
        <p:spPr>
          <a:xfrm>
            <a:off x="1349188" y="4244490"/>
            <a:ext cx="1008609" cy="189283"/>
          </a:xfrm>
          <a:prstGeom prst="rect">
            <a:avLst/>
          </a:prstGeom>
          <a:noFill/>
        </p:spPr>
        <p:txBody>
          <a:bodyPr wrap="none" rtlCol="0">
            <a:spAutoFit/>
          </a:bodyPr>
          <a:lstStyle/>
          <a:p>
            <a:r>
              <a:rPr lang="en-US" sz="700" b="1" dirty="0" smtClean="0"/>
              <a:t>AVG PIN-ON TIME </a:t>
            </a:r>
            <a:endParaRPr lang="en-US" sz="700" b="1" dirty="0"/>
          </a:p>
        </p:txBody>
      </p:sp>
      <p:sp>
        <p:nvSpPr>
          <p:cNvPr id="29" name="TextBox 28"/>
          <p:cNvSpPr txBox="1"/>
          <p:nvPr/>
        </p:nvSpPr>
        <p:spPr>
          <a:xfrm>
            <a:off x="2241173" y="4733065"/>
            <a:ext cx="1008609" cy="189283"/>
          </a:xfrm>
          <a:prstGeom prst="rect">
            <a:avLst/>
          </a:prstGeom>
          <a:noFill/>
        </p:spPr>
        <p:txBody>
          <a:bodyPr wrap="none" rtlCol="0">
            <a:spAutoFit/>
          </a:bodyPr>
          <a:lstStyle/>
          <a:p>
            <a:r>
              <a:rPr lang="en-US" sz="700" b="1" dirty="0" smtClean="0"/>
              <a:t>AVG PIN-ON TIME </a:t>
            </a:r>
            <a:endParaRPr lang="en-US" sz="700" b="1" dirty="0"/>
          </a:p>
        </p:txBody>
      </p:sp>
      <p:sp>
        <p:nvSpPr>
          <p:cNvPr id="30" name="TextBox 29"/>
          <p:cNvSpPr txBox="1"/>
          <p:nvPr/>
        </p:nvSpPr>
        <p:spPr>
          <a:xfrm>
            <a:off x="3617250" y="5073723"/>
            <a:ext cx="1008609" cy="189283"/>
          </a:xfrm>
          <a:prstGeom prst="rect">
            <a:avLst/>
          </a:prstGeom>
          <a:noFill/>
        </p:spPr>
        <p:txBody>
          <a:bodyPr wrap="none" rtlCol="0">
            <a:spAutoFit/>
          </a:bodyPr>
          <a:lstStyle/>
          <a:p>
            <a:r>
              <a:rPr lang="en-US" sz="700" b="1" dirty="0" smtClean="0"/>
              <a:t>AVG PIN-ON TIME </a:t>
            </a:r>
            <a:endParaRPr lang="en-US" sz="700" b="1" dirty="0"/>
          </a:p>
        </p:txBody>
      </p:sp>
      <p:sp>
        <p:nvSpPr>
          <p:cNvPr id="31" name="TextBox 30"/>
          <p:cNvSpPr txBox="1"/>
          <p:nvPr/>
        </p:nvSpPr>
        <p:spPr>
          <a:xfrm>
            <a:off x="5006774" y="5400934"/>
            <a:ext cx="1008609" cy="189283"/>
          </a:xfrm>
          <a:prstGeom prst="rect">
            <a:avLst/>
          </a:prstGeom>
          <a:noFill/>
        </p:spPr>
        <p:txBody>
          <a:bodyPr wrap="none" rtlCol="0">
            <a:spAutoFit/>
          </a:bodyPr>
          <a:lstStyle/>
          <a:p>
            <a:r>
              <a:rPr lang="en-US" sz="700" b="1" dirty="0" smtClean="0"/>
              <a:t>AVG PIN-ON TIME </a:t>
            </a:r>
            <a:endParaRPr lang="en-US" sz="700" b="1" dirty="0"/>
          </a:p>
        </p:txBody>
      </p:sp>
      <p:sp>
        <p:nvSpPr>
          <p:cNvPr id="32" name="TextBox 31"/>
          <p:cNvSpPr txBox="1"/>
          <p:nvPr/>
        </p:nvSpPr>
        <p:spPr>
          <a:xfrm>
            <a:off x="6248381" y="5714698"/>
            <a:ext cx="1008609" cy="189283"/>
          </a:xfrm>
          <a:prstGeom prst="rect">
            <a:avLst/>
          </a:prstGeom>
          <a:noFill/>
        </p:spPr>
        <p:txBody>
          <a:bodyPr wrap="none" rtlCol="0">
            <a:spAutoFit/>
          </a:bodyPr>
          <a:lstStyle/>
          <a:p>
            <a:r>
              <a:rPr lang="en-US" sz="700" b="1" dirty="0" smtClean="0"/>
              <a:t>AVG PIN-ON TIME </a:t>
            </a:r>
            <a:endParaRPr lang="en-US" sz="7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point">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poi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9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9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poin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poi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poin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poin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poin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poin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poin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913</TotalTime>
  <Pages>9</Pages>
  <Words>3313</Words>
  <Application>Microsoft Office PowerPoint</Application>
  <PresentationFormat>Custom</PresentationFormat>
  <Paragraphs>393</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Ppoint</vt:lpstr>
      <vt:lpstr>Worksheet</vt:lpstr>
      <vt:lpstr>Noncommissioned Officer Professional Development</vt:lpstr>
      <vt:lpstr>PURPOSE</vt:lpstr>
      <vt:lpstr>Influencing NCO Development and Management</vt:lpstr>
      <vt:lpstr>BASIC NONCOMMISSIONED OFFICER   LEADER DEVELOPMENT TIMELINE</vt:lpstr>
      <vt:lpstr>BASIC NONCOMMISSIONED OFFICER   LEADER DEVELOPMENT TIMELINE</vt:lpstr>
      <vt:lpstr>Slide 6</vt:lpstr>
      <vt:lpstr>Slide 7</vt:lpstr>
      <vt:lpstr>Accelerated Promotion Capability</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SGT PROMOTIONS 1 Jun 96</dc:title>
  <dc:creator>DAPE-MBB</dc:creator>
  <cp:lastModifiedBy>Curtis.McMahan</cp:lastModifiedBy>
  <cp:revision>382</cp:revision>
  <cp:lastPrinted>2001-12-10T20:11:27Z</cp:lastPrinted>
  <dcterms:created xsi:type="dcterms:W3CDTF">1997-02-26T12:58:56Z</dcterms:created>
  <dcterms:modified xsi:type="dcterms:W3CDTF">2013-09-06T11:33:51Z</dcterms:modified>
</cp:coreProperties>
</file>