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F185-8E7C-4584-9223-D227134FC64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F840-1094-450B-8608-71FD8E5168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Instructor will execute</a:t>
            </a:r>
            <a:r>
              <a:rPr lang="en-US" sz="1200" baseline="0" dirty="0" smtClean="0"/>
              <a:t> drive poses </a:t>
            </a:r>
            <a:r>
              <a:rPr lang="en-US" sz="1200" dirty="0" smtClean="0"/>
              <a:t>while the students observe the poses/techniques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Instructor will execute</a:t>
            </a:r>
            <a:r>
              <a:rPr lang="en-US" sz="1200" baseline="0" dirty="0" smtClean="0"/>
              <a:t> drive poses </a:t>
            </a:r>
            <a:r>
              <a:rPr lang="en-US" sz="1200" dirty="0" smtClean="0"/>
              <a:t>while the students observe the poses/techniques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Instructor will traverse obstacles while the students observe the poses/techniques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 will execute all drive poses while talking the students through the exercise.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Instructor will execute</a:t>
            </a:r>
            <a:r>
              <a:rPr lang="en-US" sz="1200" baseline="0" dirty="0" smtClean="0"/>
              <a:t> all drive poses</a:t>
            </a:r>
            <a:r>
              <a:rPr lang="en-US" sz="1200" dirty="0" smtClean="0"/>
              <a:t> while the students observe the 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 will demonstrate the proper way to recover the SUGV from a degraded position talking the students through the process, step-by-step.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 will demonstrate the proper way to recover the SUGV from a degraded position talking the students through the process, step-by-step.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206-4350-4633-8AA2-FC4BD6F9C80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B5F6-1986-42E7-9426-A21488E88749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2A3F-983B-4D90-B316-412EA0DC72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Transporting the SUGV</a:t>
            </a:r>
            <a:endParaRPr lang="en-US" sz="4800" b="1" dirty="0"/>
          </a:p>
        </p:txBody>
      </p:sp>
      <p:pic>
        <p:nvPicPr>
          <p:cNvPr id="6" name="Picture 2" descr="C:\Users\STANLEY.SWEET\Pictures\SUGV on B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71600"/>
            <a:ext cx="44958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Hand-Carry the SUGV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828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 smtClean="0"/>
              <a:t>1. Visually inspect to make sure the head is latched.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Grasp the handle.</a:t>
            </a:r>
          </a:p>
        </p:txBody>
      </p:sp>
      <p:pic>
        <p:nvPicPr>
          <p:cNvPr id="5122" name="Picture 2" descr="C:\Users\anthony.williams52\Desktop\SUGV Pictures\IMG_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417195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Enabling Learning Objective B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590800"/>
          <a:ext cx="7620000" cy="274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250"/>
                <a:gridCol w="6000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Configure the SUGV for </a:t>
                      </a:r>
                      <a:r>
                        <a:rPr lang="en-US" baseline="0" dirty="0" smtClean="0"/>
                        <a:t>MOLLE Ruck</a:t>
                      </a:r>
                      <a:r>
                        <a:rPr lang="en-US" dirty="0" smtClean="0"/>
                        <a:t> transport.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and an operational SUGV system.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the Small Unmanned Ground Vehicle (SUGV) for transport in accordance with TM 9-2350-397-13&amp;P by </a:t>
                      </a:r>
                      <a:r>
                        <a:rPr lang="en-US" baseline="0" dirty="0" smtClean="0"/>
                        <a:t>properly configuring the SUGV for MOLLE Ruck transport with 80% accuracy.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6002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CAUTION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dirty="0" smtClean="0"/>
              <a:t>The antenna is flexible and should slide into the pack with the robot.  Make sure the robot antenna does not get bent or kinked.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SUGV using the MOLLE Ruck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600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 smtClean="0"/>
              <a:t>1. Visually </a:t>
            </a:r>
            <a:r>
              <a:rPr lang="en-US" dirty="0"/>
              <a:t>inspect head to ensure it is latched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36538" indent="-236538"/>
            <a:r>
              <a:rPr lang="en-US" dirty="0" smtClean="0"/>
              <a:t>2</a:t>
            </a:r>
            <a:r>
              <a:rPr lang="en-US" dirty="0"/>
              <a:t>. Holding on to the handle, place the robot into the MOLLE pack, with the bottom of the robot </a:t>
            </a:r>
            <a:r>
              <a:rPr lang="en-US" dirty="0" smtClean="0"/>
              <a:t>against the </a:t>
            </a:r>
            <a:r>
              <a:rPr lang="en-US" dirty="0"/>
              <a:t>frame of the MOLLE </a:t>
            </a:r>
            <a:r>
              <a:rPr lang="en-US" dirty="0" smtClean="0"/>
              <a:t>pack.</a:t>
            </a:r>
            <a:endParaRPr lang="en-US" dirty="0"/>
          </a:p>
        </p:txBody>
      </p:sp>
      <p:pic>
        <p:nvPicPr>
          <p:cNvPr id="2" name="Picture 2" descr="C:\Users\anthony.williams52\Desktop\SUGV Pictures\IMG_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SUGV using the MOLLE Ruck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000" dirty="0" smtClean="0"/>
              <a:t>3. Place </a:t>
            </a:r>
            <a:r>
              <a:rPr lang="en-US" sz="2000" dirty="0"/>
              <a:t>the hand controller in the front pouch of the OCU </a:t>
            </a:r>
            <a:r>
              <a:rPr lang="en-US" sz="2000" dirty="0" smtClean="0"/>
              <a:t>backpack without </a:t>
            </a:r>
            <a:r>
              <a:rPr lang="en-US" sz="2000" dirty="0"/>
              <a:t>disconnecting it from </a:t>
            </a:r>
            <a:r>
              <a:rPr lang="en-US" sz="2000" dirty="0" smtClean="0"/>
              <a:t>the OCU.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 smtClean="0"/>
              <a:t>4. Place </a:t>
            </a:r>
            <a:r>
              <a:rPr lang="en-US" sz="2000" dirty="0"/>
              <a:t>the heads-up display unit into the protective fabric sleeve.</a:t>
            </a:r>
          </a:p>
          <a:p>
            <a:endParaRPr lang="en-US" sz="2000" dirty="0" smtClean="0"/>
          </a:p>
          <a:p>
            <a:pPr marL="236538" indent="-236538"/>
            <a:r>
              <a:rPr lang="en-US" sz="2000" dirty="0" smtClean="0"/>
              <a:t>5. Place </a:t>
            </a:r>
            <a:r>
              <a:rPr lang="en-US" sz="2000" dirty="0"/>
              <a:t>the heads-up display unit on top of the hand controller in the front pouch of the OCU </a:t>
            </a:r>
            <a:r>
              <a:rPr lang="en-US" sz="2000" dirty="0" smtClean="0"/>
              <a:t>backpack without </a:t>
            </a:r>
            <a:r>
              <a:rPr lang="en-US" sz="2000" dirty="0"/>
              <a:t>disconnecting them.</a:t>
            </a:r>
          </a:p>
          <a:p>
            <a:endParaRPr lang="en-US" sz="2000" dirty="0" smtClean="0"/>
          </a:p>
          <a:p>
            <a:pPr marL="236538" indent="-236538"/>
            <a:r>
              <a:rPr lang="en-US" sz="2000" dirty="0" smtClean="0"/>
              <a:t>6. Zip </a:t>
            </a:r>
            <a:r>
              <a:rPr lang="en-US" sz="2000" dirty="0"/>
              <a:t>closed the front pouch of the OCU backpack as far as possible without damaging the cables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236538" indent="-236538"/>
            <a:r>
              <a:rPr lang="en-US" sz="2000" dirty="0" smtClean="0"/>
              <a:t>7. Tuck </a:t>
            </a:r>
            <a:r>
              <a:rPr lang="en-US" sz="2000" dirty="0"/>
              <a:t>the audio headset earpieces and cables for the heads-up display unit and hand controller </a:t>
            </a:r>
            <a:r>
              <a:rPr lang="en-US" sz="2000" dirty="0" smtClean="0"/>
              <a:t>into the </a:t>
            </a:r>
            <a:r>
              <a:rPr lang="en-US" sz="2000" dirty="0"/>
              <a:t>rear compartment of the OCU </a:t>
            </a:r>
            <a:r>
              <a:rPr lang="en-US" sz="2000" dirty="0" smtClean="0"/>
              <a:t>backpack.</a:t>
            </a:r>
          </a:p>
          <a:p>
            <a:endParaRPr lang="en-US" sz="2000" dirty="0"/>
          </a:p>
          <a:p>
            <a:pPr marL="236538" indent="-236538"/>
            <a:r>
              <a:rPr lang="en-US" sz="2000" dirty="0" smtClean="0"/>
              <a:t>8. Zip </a:t>
            </a:r>
            <a:r>
              <a:rPr lang="en-US" sz="2000" dirty="0"/>
              <a:t>closed the rear pouch of the OCU backpack as far as possible without damaging the cords.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SUGV using the MOLLE Ruck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943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 smtClean="0"/>
              <a:t>9. Put </a:t>
            </a:r>
            <a:r>
              <a:rPr lang="en-US" dirty="0"/>
              <a:t>the OCU backpack into the MOLLE pack, placing it in front of the </a:t>
            </a:r>
            <a:r>
              <a:rPr lang="en-US" dirty="0" smtClean="0"/>
              <a:t>robot.</a:t>
            </a:r>
            <a:endParaRPr lang="en-US" dirty="0"/>
          </a:p>
        </p:txBody>
      </p:sp>
      <p:pic>
        <p:nvPicPr>
          <p:cNvPr id="2" name="Picture 2" descr="C:\Users\anthony.williams52\Desktop\SUGV Pictures\IMG_07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SUGV using the MOLLE Ruck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64820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 Cinch </a:t>
            </a:r>
            <a:r>
              <a:rPr lang="en-US" dirty="0"/>
              <a:t>the drawstring on the MOLLE pack.</a:t>
            </a:r>
          </a:p>
          <a:p>
            <a:endParaRPr lang="en-US" dirty="0" smtClean="0"/>
          </a:p>
          <a:p>
            <a:pPr marL="339725" indent="-339725"/>
            <a:r>
              <a:rPr lang="en-US" dirty="0" smtClean="0"/>
              <a:t>11. Gently </a:t>
            </a:r>
            <a:r>
              <a:rPr lang="en-US" dirty="0"/>
              <a:t>bend the OCU antenna down and tuck it inside the top of the MOLLE </a:t>
            </a:r>
            <a:r>
              <a:rPr lang="en-US" dirty="0" smtClean="0"/>
              <a:t>pack.</a:t>
            </a:r>
          </a:p>
          <a:p>
            <a:endParaRPr lang="en-US" dirty="0" smtClean="0"/>
          </a:p>
          <a:p>
            <a:r>
              <a:rPr lang="en-US" dirty="0" smtClean="0"/>
              <a:t>12. Fold over the pack’s flap and secure it in place.</a:t>
            </a:r>
          </a:p>
          <a:p>
            <a:endParaRPr lang="en-US" dirty="0"/>
          </a:p>
        </p:txBody>
      </p:sp>
      <p:pic>
        <p:nvPicPr>
          <p:cNvPr id="2" name="Picture 2" descr="C:\Users\anthony.williams52\Desktop\SUGV Pictures\IMG_0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SUGV using the MOLLE Ruck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anthony.williams52\Desktop\SUGV Pictures\IMG_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371600"/>
            <a:ext cx="3962400" cy="528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Enabling Learning Objective 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590800"/>
          <a:ext cx="7620000" cy="274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250"/>
                <a:gridCol w="6000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Configure the SUGV for </a:t>
                      </a:r>
                      <a:r>
                        <a:rPr lang="en-US" baseline="0" dirty="0" smtClean="0"/>
                        <a:t>Hard-Case </a:t>
                      </a:r>
                      <a:r>
                        <a:rPr lang="en-US" dirty="0" smtClean="0"/>
                        <a:t>transport.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and an operational SUGV system.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the Small Unmanned Ground Vehicle (SUGV) for transport in accordance with TM 9-2350-397-13&amp;P by </a:t>
                      </a:r>
                      <a:r>
                        <a:rPr lang="en-US" baseline="0" dirty="0" smtClean="0"/>
                        <a:t>properly configuring the SUGV for Hard-Case transport with 100% accuracy.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4478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NOTE</a:t>
            </a:r>
          </a:p>
          <a:p>
            <a:pPr algn="ctr"/>
            <a:endParaRPr lang="en-US" sz="4400" b="1" dirty="0"/>
          </a:p>
          <a:p>
            <a:pPr algn="ctr"/>
            <a:r>
              <a:rPr lang="en-US" sz="2800" dirty="0"/>
              <a:t>Verify that the ID labels on the robot and OCU match the ID label inside the top half of the </a:t>
            </a:r>
            <a:r>
              <a:rPr lang="en-US" sz="2800" dirty="0" smtClean="0"/>
              <a:t>container to </a:t>
            </a:r>
            <a:r>
              <a:rPr lang="en-US" sz="2800" dirty="0"/>
              <a:t>ensure that the SUGV system is packed into the proper container.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Terminal Learning Objective</a:t>
            </a:r>
            <a:endParaRPr lang="en-US" b="1" dirty="0"/>
          </a:p>
        </p:txBody>
      </p:sp>
      <p:pic>
        <p:nvPicPr>
          <p:cNvPr id="3" name="Picture 2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590800"/>
          <a:ext cx="76200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250"/>
                <a:gridCol w="6000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the Small Unmanned Ground Vehicle (SUGV) for transport.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and an operational SUGV system.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the Small Unmanned Ground Vehicle (SUGV) for transport in accordance with TM 9-2350-397-13&amp;P by: properly configuring the SUGV for Hand-Carry</a:t>
                      </a:r>
                      <a:r>
                        <a:rPr lang="en-US" baseline="0" dirty="0" smtClean="0"/>
                        <a:t> transport; properly configuring the SUGV for the MOLLE Ruck transport; properly configuring the SUGV for Hard-Case transport with 80% accuracy.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4400" dirty="0" smtClean="0"/>
              <a:t>Configure the SUGV for </a:t>
            </a:r>
          </a:p>
          <a:p>
            <a:pPr algn="ctr"/>
            <a:r>
              <a:rPr lang="en-US" sz="4400" baseline="0" dirty="0" smtClean="0"/>
              <a:t>Hard-Case </a:t>
            </a:r>
            <a:r>
              <a:rPr lang="en-US" sz="4400" dirty="0" smtClean="0"/>
              <a:t>transport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Set </a:t>
            </a:r>
            <a:r>
              <a:rPr lang="en-US" sz="2400" dirty="0"/>
              <a:t>the shipping container on a level surface.</a:t>
            </a:r>
          </a:p>
          <a:p>
            <a:endParaRPr lang="en-US" sz="2400" dirty="0" smtClean="0"/>
          </a:p>
          <a:p>
            <a:r>
              <a:rPr lang="en-US" sz="2400" dirty="0" smtClean="0"/>
              <a:t>2. Visually </a:t>
            </a:r>
            <a:r>
              <a:rPr lang="en-US" sz="2400" dirty="0"/>
              <a:t>inspect the head to ensure it is latched.</a:t>
            </a:r>
          </a:p>
          <a:p>
            <a:endParaRPr lang="en-US" sz="2400" dirty="0" smtClean="0"/>
          </a:p>
          <a:p>
            <a:r>
              <a:rPr lang="en-US" sz="2400" dirty="0" smtClean="0"/>
              <a:t>3. Remove </a:t>
            </a:r>
            <a:r>
              <a:rPr lang="en-US" sz="2400" dirty="0"/>
              <a:t>the batteries from the </a:t>
            </a:r>
            <a:r>
              <a:rPr lang="en-US" sz="2400" dirty="0" smtClean="0"/>
              <a:t>robot.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4. Open </a:t>
            </a:r>
            <a:r>
              <a:rPr lang="en-US" sz="2400" dirty="0"/>
              <a:t>the shipping container.</a:t>
            </a:r>
          </a:p>
          <a:p>
            <a:endParaRPr lang="en-US" sz="2400" dirty="0" smtClean="0"/>
          </a:p>
          <a:p>
            <a:pPr marL="280988" indent="-280988"/>
            <a:r>
              <a:rPr lang="en-US" sz="2400" dirty="0" smtClean="0"/>
              <a:t>5. Grasp </a:t>
            </a:r>
            <a:r>
              <a:rPr lang="en-US" sz="2400" dirty="0"/>
              <a:t>handles and lift to remove the interior top layer of the container.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4400" dirty="0" smtClean="0"/>
              <a:t>Configure the SUGV for </a:t>
            </a:r>
          </a:p>
          <a:p>
            <a:pPr algn="ctr"/>
            <a:r>
              <a:rPr lang="en-US" sz="4400" baseline="0" dirty="0" smtClean="0"/>
              <a:t>Hard-Case </a:t>
            </a:r>
            <a:r>
              <a:rPr lang="en-US" sz="4400" dirty="0" smtClean="0"/>
              <a:t>transport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270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ctr"/>
            <a:r>
              <a:rPr lang="en-US" sz="2400" dirty="0"/>
              <a:t>6. Set the robot (with flipper assembly attached) down into the opening in the bottom of the </a:t>
            </a:r>
            <a:r>
              <a:rPr lang="en-US" sz="2400" dirty="0" smtClean="0"/>
              <a:t>container.</a:t>
            </a:r>
          </a:p>
        </p:txBody>
      </p:sp>
      <p:pic>
        <p:nvPicPr>
          <p:cNvPr id="2" name="Picture 2" descr="C:\Users\anthony.williams52\Desktop\SUGV Pictures\IMG_0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92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524000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400" b="1" dirty="0" smtClean="0"/>
              <a:t>CAUTION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800" dirty="0" smtClean="0"/>
              <a:t>Do not force the heads-up display into the fabric sleeve with the heads-up display unit. This can scratch the display making it difficult to read.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4400" dirty="0" smtClean="0"/>
              <a:t>Configure the SUGV for </a:t>
            </a:r>
          </a:p>
          <a:p>
            <a:pPr algn="ctr"/>
            <a:r>
              <a:rPr lang="en-US" sz="4400" baseline="0" dirty="0" smtClean="0"/>
              <a:t>Hard-Case </a:t>
            </a:r>
            <a:r>
              <a:rPr lang="en-US" sz="4400" dirty="0" smtClean="0"/>
              <a:t>transport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280988"/>
            <a:r>
              <a:rPr lang="en-US" sz="2000" dirty="0" smtClean="0"/>
              <a:t>7. Replace the top layer of the container, making sure that the chassis assembly antenna protrudes through the opening in the layer.</a:t>
            </a:r>
          </a:p>
          <a:p>
            <a:pPr indent="176213"/>
            <a:endParaRPr lang="en-US" sz="2000" dirty="0" smtClean="0"/>
          </a:p>
          <a:p>
            <a:pPr indent="117475"/>
            <a:r>
              <a:rPr lang="en-US" sz="2000" dirty="0" smtClean="0"/>
              <a:t>8. Gently press chassis assembly antenna under plastic retainer to secure it.</a:t>
            </a:r>
          </a:p>
          <a:p>
            <a:endParaRPr lang="en-US" sz="2000" dirty="0" smtClean="0"/>
          </a:p>
          <a:p>
            <a:pPr indent="117475"/>
            <a:r>
              <a:rPr lang="en-US" sz="2000" dirty="0" smtClean="0"/>
              <a:t>9. Disconnect the hand controller from the hand controller connector.</a:t>
            </a:r>
          </a:p>
          <a:p>
            <a:endParaRPr lang="en-US" sz="2000" dirty="0" smtClean="0"/>
          </a:p>
          <a:p>
            <a:pPr marL="398463" indent="-398463"/>
            <a:r>
              <a:rPr lang="en-US" sz="2000" dirty="0" smtClean="0"/>
              <a:t>10. Disconnect the heads-up display unit from the heads-up display unit connector.</a:t>
            </a:r>
          </a:p>
          <a:p>
            <a:endParaRPr lang="en-US" sz="2000" dirty="0" smtClean="0"/>
          </a:p>
          <a:p>
            <a:r>
              <a:rPr lang="en-US" sz="2000" dirty="0" smtClean="0"/>
              <a:t>11. Place the heads-up display unit in the protective fabric sleeve. </a:t>
            </a:r>
          </a:p>
          <a:p>
            <a:endParaRPr lang="en-US" sz="2000" dirty="0"/>
          </a:p>
          <a:p>
            <a:r>
              <a:rPr lang="en-US" sz="2000" dirty="0" smtClean="0"/>
              <a:t>12. Remove the battery from the OCU backpack.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752600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CAUTION</a:t>
            </a:r>
          </a:p>
          <a:p>
            <a:pPr algn="ctr"/>
            <a:endParaRPr lang="en-US" sz="4400" b="1" dirty="0"/>
          </a:p>
          <a:p>
            <a:pPr algn="ctr"/>
            <a:r>
              <a:rPr lang="en-US" sz="2800" dirty="0"/>
              <a:t>Make sure that both antennas are clear of the container lid before closing the lid. Severe </a:t>
            </a:r>
            <a:r>
              <a:rPr lang="en-US" sz="2800" dirty="0" smtClean="0"/>
              <a:t>damage to </a:t>
            </a:r>
            <a:r>
              <a:rPr lang="en-US" sz="2800" dirty="0"/>
              <a:t>an antenna can occur if the lid is closed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4400" dirty="0" smtClean="0"/>
              <a:t>Configure the SUGV for </a:t>
            </a:r>
          </a:p>
          <a:p>
            <a:pPr algn="ctr"/>
            <a:r>
              <a:rPr lang="en-US" sz="4400" baseline="0" dirty="0" smtClean="0"/>
              <a:t>Hard-Case </a:t>
            </a:r>
            <a:r>
              <a:rPr lang="en-US" sz="4400" dirty="0" smtClean="0"/>
              <a:t>transport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2000" dirty="0" smtClean="0"/>
              <a:t>13</a:t>
            </a:r>
            <a:r>
              <a:rPr lang="en-US" sz="2000" dirty="0"/>
              <a:t>. </a:t>
            </a:r>
            <a:r>
              <a:rPr lang="en-US" sz="2000" dirty="0" smtClean="0"/>
              <a:t>Fit the OCU backpack, heads-up display unit, hand controller, batteries, and any other components into the preformed depressions in the top foam layer. </a:t>
            </a:r>
          </a:p>
          <a:p>
            <a:endParaRPr lang="en-US" sz="2000" dirty="0" smtClean="0"/>
          </a:p>
          <a:p>
            <a:r>
              <a:rPr lang="en-US" sz="2000" dirty="0" smtClean="0"/>
              <a:t>14. Close the cover of the container and secure it.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  <p:grpSp>
        <p:nvGrpSpPr>
          <p:cNvPr id="2" name="Group 7"/>
          <p:cNvGrpSpPr/>
          <p:nvPr/>
        </p:nvGrpSpPr>
        <p:grpSpPr>
          <a:xfrm>
            <a:off x="0" y="1447800"/>
            <a:ext cx="8763000" cy="3050977"/>
            <a:chOff x="381000" y="3581400"/>
            <a:chExt cx="8763000" cy="3050977"/>
          </a:xfrm>
        </p:grpSpPr>
        <p:pic>
          <p:nvPicPr>
            <p:cNvPr id="9" name="Picture 2" descr="C:\Users\anthony.williams52\Desktop\SUGV Pictures\IMG_071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3581400"/>
              <a:ext cx="4953000" cy="3048000"/>
            </a:xfrm>
            <a:prstGeom prst="rect">
              <a:avLst/>
            </a:prstGeom>
            <a:noFill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828800" y="4114800"/>
              <a:ext cx="2209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676400" y="5638800"/>
              <a:ext cx="16002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828800" y="6172200"/>
              <a:ext cx="16002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6248400" y="4648200"/>
              <a:ext cx="1752600" cy="83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6096000" y="3886200"/>
              <a:ext cx="16002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600200" y="4800600"/>
              <a:ext cx="16002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4400" y="38100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OCU Antenna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48768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Batteries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57912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HUD w/ Glasses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63246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SUGV Antenna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91400" y="35814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Hand Controller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1400" y="4343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OCU and Backpack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14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0"/>
            <a:ext cx="1193800" cy="1447800"/>
          </a:xfrm>
          <a:prstGeom prst="rect">
            <a:avLst/>
          </a:prstGeom>
          <a:noFill/>
        </p:spPr>
      </p:pic>
      <p:pic>
        <p:nvPicPr>
          <p:cNvPr id="15" name="Picture 2" descr="C:\Users\robert.e.klein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1348800"/>
            <a:ext cx="7391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u="sng" dirty="0" smtClean="0"/>
              <a:t>Terminal Learning Objective </a:t>
            </a:r>
          </a:p>
          <a:p>
            <a:pPr fontAlgn="t"/>
            <a:endParaRPr lang="en-US" u="sng" dirty="0" smtClean="0"/>
          </a:p>
          <a:p>
            <a:pPr fontAlgn="t"/>
            <a:r>
              <a:rPr lang="en-US" u="sng" dirty="0" smtClean="0"/>
              <a:t>Action:</a:t>
            </a:r>
            <a:r>
              <a:rPr lang="en-US" dirty="0" smtClean="0"/>
              <a:t> Prepare the Small Unmanned Ground Vehicle (SUGV) for transport.</a:t>
            </a:r>
          </a:p>
          <a:p>
            <a:pPr fontAlgn="t"/>
            <a:endParaRPr lang="en-US" dirty="0" smtClean="0"/>
          </a:p>
          <a:p>
            <a:pPr fontAlgn="t"/>
            <a:r>
              <a:rPr lang="en-US" u="sng" dirty="0" smtClean="0"/>
              <a:t>Condition:</a:t>
            </a:r>
            <a:r>
              <a:rPr lang="en-US" b="1" dirty="0" smtClean="0"/>
              <a:t> </a:t>
            </a:r>
            <a:r>
              <a:rPr lang="en-US" dirty="0" smtClean="0"/>
              <a:t>In an operational environment provided with TM 9-2350-397-13&amp;P, SUGV Job Aid, SUGV Student Guide, and an operational SUGV system.</a:t>
            </a:r>
          </a:p>
          <a:p>
            <a:pPr fontAlgn="t"/>
            <a:endParaRPr lang="en-US" dirty="0" smtClean="0"/>
          </a:p>
          <a:p>
            <a:r>
              <a:rPr lang="en-US" u="sng" dirty="0" smtClean="0"/>
              <a:t>Standard:</a:t>
            </a:r>
            <a:r>
              <a:rPr lang="en-US" dirty="0" smtClean="0"/>
              <a:t> Prepare the Small Unmanned Ground Vehicle (SUGV) for transport in accordance with TM 9-2350-397-13&amp;P by properly configuring the SUGV for Hand-Carry transport; properly configuring the SUGV for the MOLLE Ruck transport; properly configuring the SUGV for Hard-Case transport with 80% accuracy.</a:t>
            </a:r>
          </a:p>
          <a:p>
            <a:endParaRPr lang="en-US" u="sng" dirty="0" smtClean="0"/>
          </a:p>
          <a:p>
            <a:r>
              <a:rPr lang="en-US" u="sng" dirty="0" smtClean="0"/>
              <a:t>ELO A:</a:t>
            </a:r>
            <a:r>
              <a:rPr lang="en-US" dirty="0" smtClean="0"/>
              <a:t> Configure the SUGV for Hand-Carry transport.</a:t>
            </a:r>
          </a:p>
          <a:p>
            <a:endParaRPr lang="en-US" dirty="0" smtClean="0"/>
          </a:p>
          <a:p>
            <a:r>
              <a:rPr lang="en-US" u="sng" dirty="0" smtClean="0"/>
              <a:t>ELO B:</a:t>
            </a:r>
            <a:r>
              <a:rPr lang="en-US" dirty="0" smtClean="0"/>
              <a:t> Configure the SUGV for MOLLE Ruck transport.</a:t>
            </a:r>
          </a:p>
          <a:p>
            <a:endParaRPr lang="en-US" dirty="0" smtClean="0"/>
          </a:p>
          <a:p>
            <a:r>
              <a:rPr lang="en-US" u="sng" dirty="0" smtClean="0"/>
              <a:t>ELO C:</a:t>
            </a:r>
            <a:r>
              <a:rPr lang="en-US" dirty="0" smtClean="0"/>
              <a:t> Configure the SUGV for Hard-Case transport.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Line of Sight Maneuvers</a:t>
            </a:r>
            <a:endParaRPr lang="en-US" sz="4800" dirty="0"/>
          </a:p>
        </p:txBody>
      </p:sp>
      <p:pic>
        <p:nvPicPr>
          <p:cNvPr id="2050" name="Picture 2" descr="C:\Users\STANLEY.SWEET\Pictures\SUGV mud and 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918" y="1476374"/>
            <a:ext cx="5367082" cy="4846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400800" cy="841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Terminal Learning Objective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8686800" cy="32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Small Unmanned Ground Vehicle (SUGV) Line of Sight (LOS) Maneuvers.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Conduct Small Unmanned Ground Vehicle (SUGV) Line of Sight (LOS) Maneuvers in accordance with </a:t>
                      </a:r>
                      <a:r>
                        <a:rPr lang="en-US" baseline="0" dirty="0" smtClean="0"/>
                        <a:t>TM 9-2350-397-13&amp;P by properly executing all drive poses; properly traversing obstacles; properly recovering from a degraded position during line-of-sight maneuvers with 80% accuracy.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Enabling Learning Objective 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997878"/>
              </p:ext>
            </p:extLst>
          </p:nvPr>
        </p:nvGraphicFramePr>
        <p:xfrm>
          <a:off x="228600" y="1828800"/>
          <a:ext cx="8686800" cy="2658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Execute all drive</a:t>
                      </a:r>
                      <a:r>
                        <a:rPr lang="en-US" baseline="0" dirty="0" smtClean="0"/>
                        <a:t> poses.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Properly execute all drive poses for the Small Unmanned Ground Vehicle (SUGV) with 100% 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accordance with </a:t>
                      </a:r>
                      <a:r>
                        <a:rPr lang="en-US" baseline="0" dirty="0" smtClean="0"/>
                        <a:t>TM 9-2350-397-13&amp;P.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Enabling Learning Objective A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590800"/>
          <a:ext cx="7620000" cy="247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250"/>
                <a:gridCol w="6000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Configure the SUGV for Hand-Carry transport.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and an operational SUGV system.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the Small Unmanned Ground Vehicle (SUGV) for transport in accordance with TM 9-2350-397-13&amp;P by </a:t>
                      </a:r>
                      <a:r>
                        <a:rPr lang="en-US" baseline="0" dirty="0" smtClean="0"/>
                        <a:t>properly configuring the SUGV for </a:t>
                      </a:r>
                      <a:r>
                        <a:rPr lang="en-US" dirty="0" smtClean="0"/>
                        <a:t>Hand-Carry </a:t>
                      </a:r>
                      <a:r>
                        <a:rPr lang="en-US" baseline="0" dirty="0" smtClean="0"/>
                        <a:t>transport with 80% accuracy.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6934200" cy="1143000"/>
          </a:xfrm>
        </p:spPr>
        <p:txBody>
          <a:bodyPr/>
          <a:lstStyle/>
          <a:p>
            <a:r>
              <a:rPr lang="en-US" dirty="0" smtClean="0"/>
              <a:t>Execute Drive Poses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447800"/>
            <a:ext cx="6781800" cy="5257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Press the lock/unlock button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Press the menu toggle button and enter the pose menu 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deploy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stow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drive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ascend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descend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peek over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peek under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self inspect pose</a:t>
            </a:r>
          </a:p>
        </p:txBody>
      </p:sp>
      <p:pic>
        <p:nvPicPr>
          <p:cNvPr id="7" name="Picture 6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1143000"/>
          </a:xfrm>
        </p:spPr>
        <p:txBody>
          <a:bodyPr/>
          <a:lstStyle/>
          <a:p>
            <a:r>
              <a:rPr lang="en-US" dirty="0" smtClean="0"/>
              <a:t>Enabling Learning Objective 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84026"/>
              </p:ext>
            </p:extLst>
          </p:nvPr>
        </p:nvGraphicFramePr>
        <p:xfrm>
          <a:off x="228600" y="1828800"/>
          <a:ext cx="8686800" cy="2658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Traverse obstacles.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Properly traverse obstacles for the Small Unmanned Ground Vehicle (SUGV) with 80% 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accordance with </a:t>
                      </a:r>
                      <a:r>
                        <a:rPr lang="en-US" baseline="0" dirty="0" smtClean="0"/>
                        <a:t>TM 9-2350-397-13&amp;P.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Learning Objective 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230397"/>
              </p:ext>
            </p:extLst>
          </p:nvPr>
        </p:nvGraphicFramePr>
        <p:xfrm>
          <a:off x="228600" y="1828800"/>
          <a:ext cx="8686800" cy="2658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 from a degraded position.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Properly recover Small Unmanned Ground Vehicle (SUGV)</a:t>
                      </a:r>
                      <a:r>
                        <a:rPr lang="en-US" baseline="0" dirty="0" smtClean="0"/>
                        <a:t> with 100% accuracy </a:t>
                      </a:r>
                      <a:r>
                        <a:rPr lang="en-US" dirty="0" smtClean="0"/>
                        <a:t>in accordance with </a:t>
                      </a:r>
                      <a:r>
                        <a:rPr lang="en-US" baseline="0" dirty="0" smtClean="0"/>
                        <a:t>TM 9-2350-397-13&amp;P.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Instructor will now demonstrate how to properly recover the SUGV from a degraded position.</a:t>
            </a:r>
            <a:endParaRPr lang="en-US" dirty="0"/>
          </a:p>
        </p:txBody>
      </p:sp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Recovering from a Degraded Position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Press the lock/unlock button </a:t>
            </a:r>
          </a:p>
          <a:p>
            <a:r>
              <a:rPr lang="en-US" sz="2800" dirty="0" smtClean="0"/>
              <a:t>Press the menu toggle button and enter the pose menu  </a:t>
            </a:r>
          </a:p>
          <a:p>
            <a:r>
              <a:rPr lang="en-US" sz="2800" dirty="0" smtClean="0"/>
              <a:t>Select the stow pose </a:t>
            </a:r>
          </a:p>
          <a:p>
            <a:r>
              <a:rPr lang="en-US" sz="2800" dirty="0" smtClean="0"/>
              <a:t>Press the flipper up button to position the flippers up Continue to rotate the flippers up until the SUGV in positioned correctly </a:t>
            </a:r>
          </a:p>
          <a:p>
            <a:r>
              <a:rPr lang="en-US" sz="2800" dirty="0" smtClean="0"/>
              <a:t>Select the drive pose</a:t>
            </a:r>
            <a:endParaRPr lang="en-US" sz="2800" dirty="0"/>
          </a:p>
        </p:txBody>
      </p:sp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14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0"/>
            <a:ext cx="1193800" cy="1447800"/>
          </a:xfrm>
          <a:prstGeom prst="rect">
            <a:avLst/>
          </a:prstGeom>
          <a:noFill/>
        </p:spPr>
      </p:pic>
      <p:pic>
        <p:nvPicPr>
          <p:cNvPr id="15" name="Picture 2" descr="C:\Users\robert.e.klein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1600200"/>
            <a:ext cx="7391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u="sng" dirty="0" smtClean="0"/>
              <a:t>Terminal Learning Objective </a:t>
            </a:r>
          </a:p>
          <a:p>
            <a:pPr fontAlgn="t"/>
            <a:endParaRPr lang="en-US" u="sng" dirty="0" smtClean="0"/>
          </a:p>
          <a:p>
            <a:pPr fontAlgn="t"/>
            <a:r>
              <a:rPr lang="en-US" u="sng" dirty="0" smtClean="0"/>
              <a:t>Action:</a:t>
            </a:r>
            <a:r>
              <a:rPr lang="en-US" dirty="0" smtClean="0"/>
              <a:t> Conduct Small Unmanned Ground Vehicle (SUGV) Line of Sight (LOS) Maneuvers.</a:t>
            </a:r>
          </a:p>
          <a:p>
            <a:pPr fontAlgn="t"/>
            <a:endParaRPr lang="en-US" dirty="0" smtClean="0"/>
          </a:p>
          <a:p>
            <a:pPr fontAlgn="t"/>
            <a:r>
              <a:rPr lang="en-US" u="sng" dirty="0" smtClean="0"/>
              <a:t>Condition:</a:t>
            </a:r>
            <a:r>
              <a:rPr lang="en-US" dirty="0" smtClean="0"/>
              <a:t> In an operational environment provided with TM 9-2350-397-13&amp;P, SUGV Job Aid, SUGV Student Guide, Mission Oriented Equipment, and an operational SUGV system.</a:t>
            </a:r>
          </a:p>
          <a:p>
            <a:pPr fontAlgn="t"/>
            <a:endParaRPr lang="en-US" dirty="0" smtClean="0"/>
          </a:p>
          <a:p>
            <a:pPr fontAlgn="t"/>
            <a:r>
              <a:rPr lang="en-US" u="sng" dirty="0" smtClean="0"/>
              <a:t>Standard:</a:t>
            </a:r>
            <a:r>
              <a:rPr lang="en-US" dirty="0" smtClean="0"/>
              <a:t> Conduct Small Unmanned Ground Vehicle (SUGV) Line of Sight (LOS) Maneuvers in accordance with TM 9-2350-397-13&amp;P by properly executing all drive poses; properly traversing obstacles; properly recovering from a degraded position during line-of-sight maneuvers with 80%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 Cont.</a:t>
            </a:r>
            <a:endParaRPr lang="en-US" b="1" dirty="0"/>
          </a:p>
        </p:txBody>
      </p:sp>
      <p:pic>
        <p:nvPicPr>
          <p:cNvPr id="14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0"/>
            <a:ext cx="1193800" cy="1447800"/>
          </a:xfrm>
          <a:prstGeom prst="rect">
            <a:avLst/>
          </a:prstGeom>
          <a:noFill/>
        </p:spPr>
      </p:pic>
      <p:pic>
        <p:nvPicPr>
          <p:cNvPr id="15" name="Picture 2" descr="C:\Users\robert.e.klein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14400" y="1600200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u="sng" dirty="0" smtClean="0"/>
              <a:t>Enabling Learning Objectives </a:t>
            </a:r>
          </a:p>
          <a:p>
            <a:pPr fontAlgn="t"/>
            <a:endParaRPr lang="en-US" u="sng" dirty="0" smtClean="0"/>
          </a:p>
          <a:p>
            <a:endParaRPr lang="en-US" dirty="0" smtClean="0"/>
          </a:p>
          <a:p>
            <a:r>
              <a:rPr lang="en-US" sz="2400" u="sng" dirty="0" smtClean="0"/>
              <a:t>ELO A</a:t>
            </a:r>
            <a:r>
              <a:rPr lang="en-US" sz="2400" dirty="0" smtClean="0"/>
              <a:t>: Execute all drive poses.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ELO B</a:t>
            </a:r>
            <a:r>
              <a:rPr lang="en-US" sz="2400" dirty="0" smtClean="0"/>
              <a:t>: Traverse obstacles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ELO C</a:t>
            </a:r>
            <a:r>
              <a:rPr lang="en-US" sz="2400" dirty="0" smtClean="0"/>
              <a:t>: Recover from a degraded position.</a:t>
            </a:r>
          </a:p>
          <a:p>
            <a:endParaRPr lang="en-US" sz="1600" dirty="0" smtClean="0"/>
          </a:p>
          <a:p>
            <a:endParaRPr lang="en-US" sz="16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Non-Line of Sight Maneuvers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73200"/>
            <a:ext cx="58674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400800" cy="841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Terminal Learning Objective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8686800" cy="320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Action: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Conduct Small Unmanned Ground Vehicle (SUGV) Non-Line of Sight (NLOS) Maneuvers.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Condition: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In an operational environment</a:t>
                      </a:r>
                      <a:r>
                        <a:rPr lang="en-US" baseline="0" dirty="0" smtClean="0">
                          <a:ln>
                            <a:noFill/>
                          </a:ln>
                        </a:rPr>
                        <a:t> provided with TM 9-2350-397-13&amp;P, SUGV Job Aid, SUGV Student Guide, Mission Oriented Equipment, and an operational SUGV system.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Standard: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n>
                            <a:noFill/>
                          </a:ln>
                        </a:rPr>
                        <a:t>Conduct Small Unmanned Ground Vehicle (SUGV) Non-Line of Sight (NLOS) Maneuvers in accordance with </a:t>
                      </a:r>
                      <a:r>
                        <a:rPr lang="en-US" baseline="0" dirty="0" smtClean="0">
                          <a:ln>
                            <a:noFill/>
                          </a:ln>
                        </a:rPr>
                        <a:t>TM 9-2350-397-13&amp;P by properly executing all drive poses; properly traversing obstacles; properly recovering from a degraded position during non-line of sight maneuvers with 80% accuracy.</a:t>
                      </a:r>
                      <a:endParaRPr lang="en-US" dirty="0" smtClean="0">
                        <a:ln>
                          <a:noFill/>
                        </a:ln>
                      </a:endParaRPr>
                    </a:p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Enabling Learning Objective 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0985004"/>
              </p:ext>
            </p:extLst>
          </p:nvPr>
        </p:nvGraphicFramePr>
        <p:xfrm>
          <a:off x="228600" y="1828800"/>
          <a:ext cx="8686800" cy="2658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Execute all vehicle</a:t>
                      </a:r>
                      <a:r>
                        <a:rPr lang="en-US" baseline="0" dirty="0" smtClean="0"/>
                        <a:t> poses.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Properly execute all vehicle poses for the Small Unmanned Ground Vehicle (SUGV) with 100% 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accordance with </a:t>
                      </a:r>
                      <a:r>
                        <a:rPr lang="en-US" baseline="0" dirty="0" smtClean="0"/>
                        <a:t>TM 9-2350-397-13&amp;P.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934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Packing the OCU Backpack</a:t>
            </a:r>
            <a:endParaRPr lang="en-US" b="1" dirty="0"/>
          </a:p>
        </p:txBody>
      </p:sp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5943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/>
              <a:t>1. Place the hand controller handles up into the front pouch of the OCU </a:t>
            </a:r>
            <a:r>
              <a:rPr lang="en-US" dirty="0" smtClean="0"/>
              <a:t>backpack.</a:t>
            </a:r>
            <a:endParaRPr lang="en-US" dirty="0"/>
          </a:p>
        </p:txBody>
      </p:sp>
      <p:pic>
        <p:nvPicPr>
          <p:cNvPr id="1027" name="Picture 3" descr="C:\Users\anthony.williams52\Desktop\SUGV Pictures\IMG_0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19200"/>
            <a:ext cx="3733800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all Drive Poses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Press the lock/unlock button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Press the menu toggle button and enter the pose menu 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deploy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stow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drive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ascend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descend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peek over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peek under pose 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/>
              <a:t>Select self inspect pose</a:t>
            </a:r>
          </a:p>
        </p:txBody>
      </p:sp>
      <p:pic>
        <p:nvPicPr>
          <p:cNvPr id="7" name="Picture 6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Learning Objective 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7803954"/>
              </p:ext>
            </p:extLst>
          </p:nvPr>
        </p:nvGraphicFramePr>
        <p:xfrm>
          <a:off x="228600" y="1828800"/>
          <a:ext cx="8686800" cy="2658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Traverse obstacles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Properly traverse obstacles for the Small Unmanned Ground Vehicle (SUGV) with 80% 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accordance with </a:t>
                      </a:r>
                      <a:r>
                        <a:rPr lang="en-US" baseline="0" dirty="0" smtClean="0"/>
                        <a:t>TM 9-2350-397-13&amp;P.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Learning Objective 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2022631"/>
              </p:ext>
            </p:extLst>
          </p:nvPr>
        </p:nvGraphicFramePr>
        <p:xfrm>
          <a:off x="228600" y="1828800"/>
          <a:ext cx="8686800" cy="2658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7166610"/>
              </a:tblGrid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Action: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 from a degraded position.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operational environment</a:t>
                      </a:r>
                      <a:r>
                        <a:rPr lang="en-US" baseline="0" dirty="0" smtClean="0"/>
                        <a:t> provided with TM 9-2350-397-13&amp;P, SUGV Job Aid, SUGV Student Guide, Mission Oriented Equipment, and an operational SUGV system.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Properly recover Small Unmanned Ground Vehicle (SUGV) with 100% 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accordance with </a:t>
                      </a:r>
                      <a:r>
                        <a:rPr lang="en-US" baseline="0" dirty="0" smtClean="0"/>
                        <a:t>TM 9-2350-397-13&amp;P.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Recovering from a Degraded Position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Press the lock/unlock button </a:t>
            </a:r>
          </a:p>
          <a:p>
            <a:r>
              <a:rPr lang="en-US" sz="2800" dirty="0" smtClean="0"/>
              <a:t>Press the menu toggle button and enter the pose menu  </a:t>
            </a:r>
          </a:p>
          <a:p>
            <a:r>
              <a:rPr lang="en-US" sz="2800" dirty="0" smtClean="0"/>
              <a:t>Select the stow pose </a:t>
            </a:r>
          </a:p>
          <a:p>
            <a:r>
              <a:rPr lang="en-US" sz="2800" dirty="0" smtClean="0"/>
              <a:t>Press the flipper up button to position the flippers up Continue to rotate the flippers up until the SUGV in positioned correctly </a:t>
            </a:r>
          </a:p>
          <a:p>
            <a:r>
              <a:rPr lang="en-US" sz="2800" dirty="0" smtClean="0"/>
              <a:t>Select the drive pose</a:t>
            </a:r>
            <a:endParaRPr lang="en-US" sz="2800" dirty="0"/>
          </a:p>
        </p:txBody>
      </p:sp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14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0"/>
            <a:ext cx="1193800" cy="1447800"/>
          </a:xfrm>
          <a:prstGeom prst="rect">
            <a:avLst/>
          </a:prstGeom>
          <a:noFill/>
        </p:spPr>
      </p:pic>
      <p:pic>
        <p:nvPicPr>
          <p:cNvPr id="15" name="Picture 2" descr="C:\Users\robert.e.klein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1600200"/>
            <a:ext cx="7391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u="sng" dirty="0" smtClean="0"/>
              <a:t>Terminal Learning Objective </a:t>
            </a:r>
          </a:p>
          <a:p>
            <a:pPr fontAlgn="t"/>
            <a:endParaRPr lang="en-US" u="sng" dirty="0" smtClean="0"/>
          </a:p>
          <a:p>
            <a:pPr fontAlgn="t"/>
            <a:r>
              <a:rPr lang="en-US" u="sng" dirty="0" smtClean="0"/>
              <a:t>Action:</a:t>
            </a:r>
            <a:r>
              <a:rPr lang="en-US" dirty="0" smtClean="0"/>
              <a:t> Conduct Small Unmanned Ground Vehicle (SUGV) Non-Line of Sight (NLOS) Maneuvers.</a:t>
            </a:r>
          </a:p>
          <a:p>
            <a:pPr fontAlgn="t"/>
            <a:endParaRPr lang="en-US" dirty="0" smtClean="0"/>
          </a:p>
          <a:p>
            <a:pPr fontAlgn="t"/>
            <a:r>
              <a:rPr lang="en-US" u="sng" dirty="0" smtClean="0"/>
              <a:t>Condition:</a:t>
            </a:r>
            <a:r>
              <a:rPr lang="en-US" dirty="0" smtClean="0"/>
              <a:t> In an operational environment provided with TM 9-2350-397-13&amp;P, SUGV Job Aid, SUGV Student Guide, Mission Oriented Equipment, and an operational SUGV system.</a:t>
            </a:r>
          </a:p>
          <a:p>
            <a:pPr fontAlgn="t"/>
            <a:endParaRPr lang="en-US" dirty="0" smtClean="0"/>
          </a:p>
          <a:p>
            <a:pPr fontAlgn="t"/>
            <a:r>
              <a:rPr lang="en-US" u="sng" dirty="0" smtClean="0"/>
              <a:t>Standard:</a:t>
            </a:r>
            <a:r>
              <a:rPr lang="en-US" dirty="0" smtClean="0"/>
              <a:t> Conduct Small Unmanned Ground Vehicle (SUGV) Non-Line of Sight (NLOS) Maneuvers in accordance with TM 9-2350-397-13&amp;P by properly executing all drive poses; properly traversing obstacles; properly recovering from a degraded position during non-line of sight maneuvers with 80%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 Cont.</a:t>
            </a:r>
            <a:endParaRPr lang="en-US" b="1" dirty="0"/>
          </a:p>
        </p:txBody>
      </p:sp>
      <p:pic>
        <p:nvPicPr>
          <p:cNvPr id="14" name="Picture 3" descr="C:\Users\robert.e.klein\Pictures\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0"/>
            <a:ext cx="1193800" cy="1447800"/>
          </a:xfrm>
          <a:prstGeom prst="rect">
            <a:avLst/>
          </a:prstGeom>
          <a:noFill/>
        </p:spPr>
      </p:pic>
      <p:pic>
        <p:nvPicPr>
          <p:cNvPr id="15" name="Picture 2" descr="C:\Users\robert.e.klein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14400" y="1600200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u="sng" dirty="0" smtClean="0"/>
              <a:t>Enabling Learning Objectives </a:t>
            </a:r>
          </a:p>
          <a:p>
            <a:pPr fontAlgn="t"/>
            <a:endParaRPr lang="en-US" u="sng" dirty="0" smtClean="0"/>
          </a:p>
          <a:p>
            <a:endParaRPr lang="en-US" dirty="0" smtClean="0"/>
          </a:p>
          <a:p>
            <a:r>
              <a:rPr lang="en-US" sz="2400" u="sng" dirty="0" smtClean="0"/>
              <a:t>ELO A</a:t>
            </a:r>
            <a:r>
              <a:rPr lang="en-US" sz="2400" dirty="0" smtClean="0"/>
              <a:t>: Execute all drive poses.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ELO B</a:t>
            </a:r>
            <a:r>
              <a:rPr lang="en-US" sz="2400" dirty="0" smtClean="0"/>
              <a:t>: Traverse obstacles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ELO C</a:t>
            </a:r>
            <a:r>
              <a:rPr lang="en-US" sz="2400" dirty="0" smtClean="0"/>
              <a:t>: Recover from a degraded position.</a:t>
            </a:r>
          </a:p>
          <a:p>
            <a:endParaRPr lang="en-US" sz="1600" dirty="0" smtClean="0"/>
          </a:p>
          <a:p>
            <a:endParaRPr lang="en-US" sz="16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76400"/>
            <a:ext cx="7315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CAUTION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dirty="0" smtClean="0"/>
              <a:t>Failure to store heads-up display unit properly may cause damage.</a:t>
            </a:r>
            <a:endParaRPr lang="en-US" sz="3600" dirty="0"/>
          </a:p>
        </p:txBody>
      </p:sp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934200" cy="1143000"/>
          </a:xfrm>
        </p:spPr>
        <p:txBody>
          <a:bodyPr/>
          <a:lstStyle/>
          <a:p>
            <a:r>
              <a:rPr lang="en-US" b="1" dirty="0" smtClean="0"/>
              <a:t>Packing the OCU Backpack</a:t>
            </a:r>
            <a:endParaRPr lang="en-US" b="1" dirty="0"/>
          </a:p>
        </p:txBody>
      </p:sp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562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 smtClean="0"/>
              <a:t>2</a:t>
            </a:r>
            <a:r>
              <a:rPr lang="en-US" dirty="0"/>
              <a:t>. Place the heads-up display unit in the protective fabric </a:t>
            </a:r>
            <a:r>
              <a:rPr lang="en-US" dirty="0" smtClean="0"/>
              <a:t>sleeve ensuring that the sleeve is between the lenses and the heads-up display.</a:t>
            </a:r>
            <a:endParaRPr lang="en-US" dirty="0"/>
          </a:p>
        </p:txBody>
      </p:sp>
      <p:pic>
        <p:nvPicPr>
          <p:cNvPr id="2050" name="Picture 2" descr="C:\Users\anthony.williams52\Desktop\SUGV Pictures\IMG_0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990600"/>
            <a:ext cx="3429000" cy="45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943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/>
              <a:t>3. Place the heads-up display unit on top of the hand controller in the front pouch of the OCU </a:t>
            </a:r>
            <a:r>
              <a:rPr lang="en-US" dirty="0" smtClean="0"/>
              <a:t>backpack.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934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Packing the OCU Backpack</a:t>
            </a:r>
            <a:endParaRPr lang="en-US" b="1" dirty="0"/>
          </a:p>
        </p:txBody>
      </p:sp>
      <p:pic>
        <p:nvPicPr>
          <p:cNvPr id="3074" name="Picture 2" descr="C:\Users\anthony.williams52\Desktop\SUGV Pictures\IMG_0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0668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Packing the OCU Backpack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943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dirty="0"/>
              <a:t>4. Tuck the audio headset earpieces into the rear compartment of the OCU </a:t>
            </a:r>
            <a:r>
              <a:rPr lang="en-US" dirty="0" smtClean="0"/>
              <a:t>backpack.</a:t>
            </a:r>
            <a:endParaRPr lang="en-US" dirty="0"/>
          </a:p>
        </p:txBody>
      </p:sp>
      <p:pic>
        <p:nvPicPr>
          <p:cNvPr id="4098" name="Picture 2" descr="C:\Users\anthony.williams52\Desktop\SUGV Pictures\IMG_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990600"/>
            <a:ext cx="4495800" cy="497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.e.klein\Pictures\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43000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bert.e.klein\Picture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0"/>
            <a:ext cx="6934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WARNING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Never pick up the robot by its tracks or flippers. </a:t>
            </a:r>
            <a:r>
              <a:rPr lang="en-US" sz="2400" dirty="0" smtClean="0"/>
              <a:t> Tracks </a:t>
            </a:r>
            <a:r>
              <a:rPr lang="en-US" sz="2400" dirty="0"/>
              <a:t>and flippers can move and pinch </a:t>
            </a:r>
            <a:r>
              <a:rPr lang="en-US" sz="2400" dirty="0" smtClean="0"/>
              <a:t>fingers.  Injury </a:t>
            </a:r>
            <a:r>
              <a:rPr lang="en-US" sz="2400" dirty="0"/>
              <a:t>may occur. </a:t>
            </a:r>
            <a:r>
              <a:rPr lang="en-US" sz="2400" dirty="0" smtClean="0"/>
              <a:t> Use </a:t>
            </a:r>
            <a:r>
              <a:rPr lang="en-US" sz="2400" dirty="0"/>
              <a:t>the handle.</a:t>
            </a:r>
          </a:p>
          <a:p>
            <a:endParaRPr lang="en-US" sz="2400" b="1" dirty="0" smtClean="0"/>
          </a:p>
          <a:p>
            <a:pPr algn="ctr"/>
            <a:r>
              <a:rPr lang="en-US" sz="3600" b="1" dirty="0" smtClean="0"/>
              <a:t>CAUTION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Never </a:t>
            </a:r>
            <a:r>
              <a:rPr lang="en-US" sz="2400" dirty="0"/>
              <a:t>pick up or carry the robot by its tracks, flippers, </a:t>
            </a:r>
            <a:r>
              <a:rPr lang="en-US" sz="2400" dirty="0" smtClean="0"/>
              <a:t>antenna, </a:t>
            </a:r>
            <a:r>
              <a:rPr lang="en-US" sz="2400" dirty="0"/>
              <a:t>head, or neck. </a:t>
            </a:r>
            <a:r>
              <a:rPr lang="en-US" sz="2400" dirty="0" smtClean="0"/>
              <a:t> Damage </a:t>
            </a:r>
            <a:r>
              <a:rPr lang="en-US" sz="2400" dirty="0"/>
              <a:t>to </a:t>
            </a:r>
            <a:r>
              <a:rPr lang="en-US" sz="2400" dirty="0" smtClean="0"/>
              <a:t>the robot </a:t>
            </a:r>
            <a:r>
              <a:rPr lang="en-US" sz="2400" dirty="0"/>
              <a:t>may occur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algn="ctr"/>
            <a:r>
              <a:rPr lang="en-US" sz="3600" b="1" dirty="0" smtClean="0"/>
              <a:t>NOTE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Ensure the Hand Controller is locked before transporting SUGV.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Microsoft Office PowerPoint</Application>
  <PresentationFormat>On-screen Show (4:3)</PresentationFormat>
  <Paragraphs>290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Terminal Learning Objective</vt:lpstr>
      <vt:lpstr>Enabling Learning Objective A</vt:lpstr>
      <vt:lpstr>Packing the OCU Backpack</vt:lpstr>
      <vt:lpstr>Slide 5</vt:lpstr>
      <vt:lpstr>Packing the OCU Backpack</vt:lpstr>
      <vt:lpstr>Packing the OCU Backpack</vt:lpstr>
      <vt:lpstr>Slide 8</vt:lpstr>
      <vt:lpstr>Slide 9</vt:lpstr>
      <vt:lpstr>Slide 10</vt:lpstr>
      <vt:lpstr>Enabling Learning Objective B</vt:lpstr>
      <vt:lpstr>Slide 12</vt:lpstr>
      <vt:lpstr>Slide 13</vt:lpstr>
      <vt:lpstr>Slide 14</vt:lpstr>
      <vt:lpstr>Slide 15</vt:lpstr>
      <vt:lpstr>Slide 16</vt:lpstr>
      <vt:lpstr>Slide 17</vt:lpstr>
      <vt:lpstr>Enabling Learning Objective C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Summary</vt:lpstr>
      <vt:lpstr>Slide 27</vt:lpstr>
      <vt:lpstr>Terminal Learning Objective</vt:lpstr>
      <vt:lpstr>Enabling Learning Objective A</vt:lpstr>
      <vt:lpstr>Execute Drive Poses</vt:lpstr>
      <vt:lpstr>Enabling Learning Objective B</vt:lpstr>
      <vt:lpstr>Enabling Learning Objective C</vt:lpstr>
      <vt:lpstr>Instructor Demonstration</vt:lpstr>
      <vt:lpstr>Recovering from a Degraded Position</vt:lpstr>
      <vt:lpstr>Summary</vt:lpstr>
      <vt:lpstr>Summary Cont.</vt:lpstr>
      <vt:lpstr>Slide 37</vt:lpstr>
      <vt:lpstr>Terminal Learning Objective</vt:lpstr>
      <vt:lpstr>Enabling Learning Objective A</vt:lpstr>
      <vt:lpstr>Execute all Drive Poses</vt:lpstr>
      <vt:lpstr>Enabling Learning Objective B</vt:lpstr>
      <vt:lpstr>Enabling Learning Objective C</vt:lpstr>
      <vt:lpstr>Recovering from a Degraded Position</vt:lpstr>
      <vt:lpstr>Summary</vt:lpstr>
      <vt:lpstr>Summary Cont.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STANLEY.SWEET</dc:creator>
  <cp:lastModifiedBy>STANLEY.SWEET</cp:lastModifiedBy>
  <cp:revision>1</cp:revision>
  <dcterms:created xsi:type="dcterms:W3CDTF">2012-05-15T18:36:39Z</dcterms:created>
  <dcterms:modified xsi:type="dcterms:W3CDTF">2012-05-15T18:37:08Z</dcterms:modified>
</cp:coreProperties>
</file>