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8" r:id="rId5"/>
  </p:sldMasterIdLst>
  <p:notesMasterIdLst>
    <p:notesMasterId r:id="rId31"/>
  </p:notesMasterIdLst>
  <p:handoutMasterIdLst>
    <p:handoutMasterId r:id="rId32"/>
  </p:handoutMasterIdLst>
  <p:sldIdLst>
    <p:sldId id="281" r:id="rId6"/>
    <p:sldId id="299" r:id="rId7"/>
    <p:sldId id="335" r:id="rId8"/>
    <p:sldId id="300" r:id="rId9"/>
    <p:sldId id="312" r:id="rId10"/>
    <p:sldId id="316" r:id="rId11"/>
    <p:sldId id="336" r:id="rId12"/>
    <p:sldId id="315" r:id="rId13"/>
    <p:sldId id="343" r:id="rId14"/>
    <p:sldId id="317" r:id="rId15"/>
    <p:sldId id="318" r:id="rId16"/>
    <p:sldId id="323" r:id="rId17"/>
    <p:sldId id="319" r:id="rId18"/>
    <p:sldId id="324" r:id="rId19"/>
    <p:sldId id="325" r:id="rId20"/>
    <p:sldId id="339" r:id="rId21"/>
    <p:sldId id="340" r:id="rId22"/>
    <p:sldId id="341" r:id="rId23"/>
    <p:sldId id="329" r:id="rId24"/>
    <p:sldId id="320" r:id="rId25"/>
    <p:sldId id="321" r:id="rId26"/>
    <p:sldId id="330" r:id="rId27"/>
    <p:sldId id="337" r:id="rId28"/>
    <p:sldId id="309" r:id="rId29"/>
    <p:sldId id="314" r:id="rId30"/>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4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86385" autoAdjust="0"/>
  </p:normalViewPr>
  <p:slideViewPr>
    <p:cSldViewPr>
      <p:cViewPr varScale="1">
        <p:scale>
          <a:sx n="61" d="100"/>
          <a:sy n="61" d="100"/>
        </p:scale>
        <p:origin x="13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4" d="100"/>
          <a:sy n="84" d="100"/>
        </p:scale>
        <p:origin x="-309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7010400" cy="465138"/>
          </a:xfrm>
          <a:prstGeom prst="rect">
            <a:avLst/>
          </a:prstGeom>
          <a:noFill/>
          <a:ln w="9525">
            <a:noFill/>
            <a:miter lim="800000"/>
            <a:headEnd/>
            <a:tailEnd/>
          </a:ln>
          <a:effectLst/>
        </p:spPr>
        <p:txBody>
          <a:bodyPr vert="horz" wrap="square" lIns="95465" tIns="47733" rIns="95465" bIns="47733" numCol="1" anchor="t" anchorCtr="0" compatLnSpc="1">
            <a:prstTxWarp prst="textNoShape">
              <a:avLst/>
            </a:prstTxWarp>
          </a:bodyPr>
          <a:lstStyle>
            <a:lvl1pPr eaLnBrk="0" hangingPunct="0">
              <a:defRPr sz="1300">
                <a:latin typeface="Times New Roman"/>
                <a:cs typeface="+mn-cs"/>
              </a:defRPr>
            </a:lvl1pPr>
          </a:lstStyle>
          <a:p>
            <a:pPr>
              <a:defRPr/>
            </a:pPr>
            <a:r>
              <a:rPr lang="en-US" dirty="0" smtClean="0"/>
              <a:t>9E-F59/950-F38 Dismounted Counter IED Tactics-Master Trainer</a:t>
            </a:r>
          </a:p>
          <a:p>
            <a:pPr>
              <a:defRPr/>
            </a:pPr>
            <a:r>
              <a:rPr lang="en-US" dirty="0" smtClean="0"/>
              <a:t>071-FREBB009 </a:t>
            </a:r>
            <a:r>
              <a:rPr lang="en-US" sz="1400" kern="0" dirty="0" smtClean="0">
                <a:solidFill>
                  <a:schemeClr val="tx2"/>
                </a:solidFill>
                <a:latin typeface="Arial" pitchFamily="34" charset="0"/>
                <a:cs typeface="Arial" pitchFamily="34" charset="0"/>
              </a:rPr>
              <a:t>Hand Held Detector Compatibility </a:t>
            </a:r>
          </a:p>
          <a:p>
            <a:pPr>
              <a:defRPr/>
            </a:pPr>
            <a:endParaRPr lang="en-US" dirty="0"/>
          </a:p>
        </p:txBody>
      </p:sp>
      <p:sp>
        <p:nvSpPr>
          <p:cNvPr id="26628" name="Rectangle 4"/>
          <p:cNvSpPr>
            <a:spLocks noGrp="1" noChangeArrowheads="1"/>
          </p:cNvSpPr>
          <p:nvPr>
            <p:ph type="ftr" sz="quarter" idx="2"/>
          </p:nvPr>
        </p:nvSpPr>
        <p:spPr bwMode="auto">
          <a:xfrm>
            <a:off x="0" y="8831263"/>
            <a:ext cx="7010400" cy="465137"/>
          </a:xfrm>
          <a:prstGeom prst="rect">
            <a:avLst/>
          </a:prstGeom>
          <a:noFill/>
          <a:ln w="9525">
            <a:noFill/>
            <a:miter lim="800000"/>
            <a:headEnd/>
            <a:tailEnd/>
          </a:ln>
          <a:effectLst/>
        </p:spPr>
        <p:txBody>
          <a:bodyPr vert="horz" wrap="square" lIns="95465" tIns="47733" rIns="95465" bIns="47733" numCol="1" anchor="b" anchorCtr="0" compatLnSpc="1">
            <a:prstTxWarp prst="textNoShape">
              <a:avLst/>
            </a:prstTxWarp>
          </a:bodyPr>
          <a:lstStyle>
            <a:lvl1pPr eaLnBrk="0" hangingPunct="0">
              <a:defRPr sz="1300">
                <a:latin typeface="Times New Roman"/>
                <a:cs typeface="+mn-cs"/>
              </a:defRPr>
            </a:lvl1pPr>
          </a:lstStyle>
          <a:p>
            <a:pPr algn="ctr"/>
            <a:r>
              <a:rPr lang="en-US" dirty="0" smtClean="0"/>
              <a:t>UNCLASSIFIED/FOR OFFICAL USE ONLY   This document contains information that may be EXEMPT FROM MANDATORY DISCLOSURE under the Freedom of Information Act (FOIA) Exemption 7 (F) </a:t>
            </a:r>
            <a:endParaRPr lang="en-US" dirty="0"/>
          </a:p>
        </p:txBody>
      </p:sp>
    </p:spTree>
    <p:extLst>
      <p:ext uri="{BB962C8B-B14F-4D97-AF65-F5344CB8AC3E}">
        <p14:creationId xmlns:p14="http://schemas.microsoft.com/office/powerpoint/2010/main" val="3098559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465" tIns="47733" rIns="95465" bIns="47733" numCol="1" anchor="t" anchorCtr="0" compatLnSpc="1">
            <a:prstTxWarp prst="textNoShape">
              <a:avLst/>
            </a:prstTxWarp>
          </a:bodyPr>
          <a:lstStyle>
            <a:lvl1pPr eaLnBrk="0" hangingPunct="0">
              <a:defRPr sz="1300">
                <a:latin typeface="Times New Roman"/>
                <a:cs typeface="+mn-cs"/>
              </a:defRPr>
            </a:lvl1pPr>
          </a:lstStyle>
          <a:p>
            <a:pPr>
              <a:defRPr/>
            </a:pPr>
            <a:endParaRPr lang="en-US" dirty="0"/>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5465" tIns="47733" rIns="95465" bIns="47733" numCol="1" anchor="t" anchorCtr="0" compatLnSpc="1">
            <a:prstTxWarp prst="textNoShape">
              <a:avLst/>
            </a:prstTxWarp>
          </a:bodyPr>
          <a:lstStyle>
            <a:lvl1pPr algn="r" eaLnBrk="0" hangingPunct="0">
              <a:defRPr sz="1300">
                <a:latin typeface="Times New Roman"/>
                <a:cs typeface="+mn-cs"/>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5465" tIns="47733" rIns="95465" bIns="477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5465" tIns="47733" rIns="95465" bIns="47733" numCol="1" anchor="b" anchorCtr="0" compatLnSpc="1">
            <a:prstTxWarp prst="textNoShape">
              <a:avLst/>
            </a:prstTxWarp>
          </a:bodyPr>
          <a:lstStyle>
            <a:lvl1pPr eaLnBrk="0" hangingPunct="0">
              <a:defRPr sz="1300">
                <a:latin typeface="Times New Roman"/>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5465" tIns="47733" rIns="95465" bIns="47733" numCol="1" anchor="b" anchorCtr="0" compatLnSpc="1">
            <a:prstTxWarp prst="textNoShape">
              <a:avLst/>
            </a:prstTxWarp>
          </a:bodyPr>
          <a:lstStyle>
            <a:lvl1pPr algn="r" eaLnBrk="0" hangingPunct="0">
              <a:defRPr sz="1300">
                <a:latin typeface="Times New Roman"/>
                <a:cs typeface="+mn-cs"/>
              </a:defRPr>
            </a:lvl1pPr>
          </a:lstStyle>
          <a:p>
            <a:pPr>
              <a:defRPr/>
            </a:pPr>
            <a:fld id="{133C217D-D86D-48FE-91CF-5F42C2B82749}" type="slidenum">
              <a:rPr lang="en-US"/>
              <a:pPr>
                <a:defRPr/>
              </a:pPr>
              <a:t>‹#›</a:t>
            </a:fld>
            <a:endParaRPr lang="en-US" dirty="0"/>
          </a:p>
        </p:txBody>
      </p:sp>
    </p:spTree>
    <p:extLst>
      <p:ext uri="{BB962C8B-B14F-4D97-AF65-F5344CB8AC3E}">
        <p14:creationId xmlns:p14="http://schemas.microsoft.com/office/powerpoint/2010/main" val="666971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32943" indent="-232943"/>
            <a:endParaRPr lang="en-US" sz="1200" dirty="0" smtClean="0"/>
          </a:p>
          <a:p>
            <a:pPr marL="232943" indent="-232943"/>
            <a:r>
              <a:rPr lang="en-US" sz="1200" b="0" u="none" dirty="0" smtClean="0"/>
              <a:t>1.</a:t>
            </a:r>
            <a:r>
              <a:rPr lang="en-US" sz="1200" b="1" u="none" dirty="0" smtClean="0"/>
              <a:t> </a:t>
            </a:r>
            <a:r>
              <a:rPr lang="en-US" sz="1200" b="1" u="sng" dirty="0" smtClean="0"/>
              <a:t>TWO Options </a:t>
            </a:r>
            <a:r>
              <a:rPr lang="en-US" sz="1200" dirty="0" smtClean="0"/>
              <a:t>for conducting this class.</a:t>
            </a:r>
          </a:p>
          <a:p>
            <a:pPr marL="232943" indent="-232943"/>
            <a:endParaRPr lang="en-US" sz="1200" dirty="0" smtClean="0"/>
          </a:p>
          <a:p>
            <a:pPr marL="232943" marR="0" indent="-232943" algn="l" defTabSz="914400" rtl="0" eaLnBrk="0" fontAlgn="base" latinLnBrk="0" hangingPunct="0">
              <a:lnSpc>
                <a:spcPct val="100000"/>
              </a:lnSpc>
              <a:spcBef>
                <a:spcPct val="30000"/>
              </a:spcBef>
              <a:spcAft>
                <a:spcPct val="0"/>
              </a:spcAft>
              <a:buClrTx/>
              <a:buSzTx/>
              <a:buFontTx/>
              <a:buNone/>
              <a:tabLst/>
              <a:defRPr/>
            </a:pPr>
            <a:r>
              <a:rPr lang="en-US" sz="1200" b="1" u="none" dirty="0" smtClean="0"/>
              <a:t>    a. </a:t>
            </a:r>
            <a:r>
              <a:rPr lang="en-US" sz="1200" b="1" u="sng" dirty="0" smtClean="0"/>
              <a:t>OPTION 1.</a:t>
            </a:r>
            <a:r>
              <a:rPr lang="en-US" sz="1200" b="1" dirty="0" smtClean="0"/>
              <a:t>  </a:t>
            </a:r>
            <a:r>
              <a:rPr lang="en-US" sz="1200" b="0" dirty="0" smtClean="0"/>
              <a:t>Conduct the entire class </a:t>
            </a:r>
            <a:r>
              <a:rPr lang="en-US" sz="1200" b="1" u="sng" dirty="0" smtClean="0"/>
              <a:t>outside a classroom environment  i.e. a training area using actual HHD equipment. </a:t>
            </a:r>
            <a:endParaRPr lang="en-US" sz="1200" b="0" u="none" dirty="0" smtClean="0"/>
          </a:p>
          <a:p>
            <a:pPr marL="232943" indent="-232943"/>
            <a:r>
              <a:rPr lang="en-US" sz="1200" b="0" u="none" dirty="0" smtClean="0"/>
              <a:t>	  1) You don’t have to use the power point slides but you must cover the learning material and ensure that you meet the objective for this class. </a:t>
            </a:r>
          </a:p>
          <a:p>
            <a:pPr marL="232943" indent="-232943"/>
            <a:r>
              <a:rPr lang="en-US" sz="1200" b="0" u="none" dirty="0" smtClean="0"/>
              <a:t>	  2)</a:t>
            </a:r>
            <a:r>
              <a:rPr lang="en-US" sz="1200" b="0" u="none" baseline="0" dirty="0" smtClean="0"/>
              <a:t> </a:t>
            </a:r>
            <a:r>
              <a:rPr lang="en-US" sz="1200" b="0" u="none" dirty="0" smtClean="0"/>
              <a:t>You</a:t>
            </a:r>
            <a:r>
              <a:rPr lang="en-US" sz="1200" b="0" u="none" baseline="0" dirty="0" smtClean="0"/>
              <a:t> may have the students make notes on butcher paper or you may make key notes ahead of time.</a:t>
            </a:r>
          </a:p>
          <a:p>
            <a:pPr marL="232943" indent="-232943"/>
            <a:r>
              <a:rPr lang="en-US" sz="1200" b="0" u="none" baseline="0" dirty="0" smtClean="0"/>
              <a:t>        3) If time permits, you may chose to make up a simple scenario to add realism to the PE. </a:t>
            </a:r>
            <a:r>
              <a:rPr lang="en-US" sz="1200" b="0" i="0" u="none" baseline="0" dirty="0" smtClean="0">
                <a:solidFill>
                  <a:srgbClr val="FF0000"/>
                </a:solidFill>
                <a:effectLst/>
              </a:rPr>
              <a:t>You should not give detailed instructions. </a:t>
            </a:r>
            <a:r>
              <a:rPr lang="en-US" sz="1200" b="0" i="0" u="none" baseline="0" dirty="0" smtClean="0">
                <a:effectLst/>
              </a:rPr>
              <a:t>The students should </a:t>
            </a:r>
            <a:r>
              <a:rPr lang="en-US" sz="1200" b="0" i="0" u="none" baseline="0" dirty="0" smtClean="0">
                <a:solidFill>
                  <a:srgbClr val="FF0000"/>
                </a:solidFill>
                <a:effectLst/>
              </a:rPr>
              <a:t>be able to determine how to solve the problem on their own.</a:t>
            </a:r>
          </a:p>
          <a:p>
            <a:pPr marL="232943" indent="-232943"/>
            <a:r>
              <a:rPr lang="en-US" sz="1200" b="0" i="0" u="none" baseline="0" dirty="0" smtClean="0">
                <a:solidFill>
                  <a:srgbClr val="FF0000"/>
                </a:solidFill>
                <a:effectLst/>
              </a:rPr>
              <a:t>        4) This class may be taught in conjunction with another class that requires the use of HHDs as long as the class learning objectives are met.</a:t>
            </a:r>
            <a:endParaRPr lang="en-US" sz="1200" b="0" i="0" dirty="0" smtClean="0">
              <a:solidFill>
                <a:srgbClr val="FF0000"/>
              </a:solidFill>
              <a:effectLst/>
            </a:endParaRPr>
          </a:p>
          <a:p>
            <a:endParaRPr lang="en-US" sz="1200" dirty="0" smtClean="0"/>
          </a:p>
          <a:p>
            <a:r>
              <a:rPr lang="en-US" sz="1200" b="1" u="none" dirty="0" smtClean="0"/>
              <a:t>    b. </a:t>
            </a:r>
            <a:r>
              <a:rPr lang="en-US" sz="1200" b="1" u="sng" dirty="0" smtClean="0"/>
              <a:t>OPTION</a:t>
            </a:r>
            <a:r>
              <a:rPr lang="en-US" sz="1200" b="1" u="sng" baseline="0" dirty="0" smtClean="0"/>
              <a:t> 2.</a:t>
            </a:r>
            <a:r>
              <a:rPr lang="en-US" sz="1200" baseline="0" dirty="0" smtClean="0"/>
              <a:t> Conduct the one hour class as shown in this presentation.</a:t>
            </a:r>
          </a:p>
          <a:p>
            <a:pPr marL="232943" indent="-232943"/>
            <a:r>
              <a:rPr lang="en-US" sz="1200" baseline="0" dirty="0" smtClean="0"/>
              <a:t>         </a:t>
            </a:r>
          </a:p>
          <a:p>
            <a:pPr marL="232943" indent="-232943"/>
            <a:r>
              <a:rPr lang="en-US" sz="1200" baseline="0" dirty="0" smtClean="0"/>
              <a:t>2. Present the following </a:t>
            </a:r>
            <a:r>
              <a:rPr lang="en-US" sz="1200" b="1" u="sng" baseline="0" dirty="0" smtClean="0"/>
              <a:t>motivator statement:</a:t>
            </a:r>
          </a:p>
          <a:p>
            <a:r>
              <a:rPr lang="en-US" sz="1200" baseline="0" dirty="0" smtClean="0"/>
              <a:t>    </a:t>
            </a:r>
            <a:r>
              <a:rPr lang="en-US" sz="1200" b="1" baseline="0" dirty="0" smtClean="0"/>
              <a:t>“</a:t>
            </a:r>
            <a:r>
              <a:rPr lang="en-US" sz="1200" b="1" i="0" u="none" strike="noStrike" kern="1200" baseline="0" dirty="0" smtClean="0">
                <a:solidFill>
                  <a:schemeClr val="tx1"/>
                </a:solidFill>
                <a:latin typeface="Times New Roman"/>
                <a:ea typeface="+mn-ea"/>
                <a:cs typeface="+mn-cs"/>
              </a:rPr>
              <a:t>IEDs will continue to be a highly-effective weapon against dismounted and mounted patrols and will be used with impunity. Dismounted patrols are a primary function in the contemporary operating environment for Counter-IED operations and rely on the observation skills of the Troops to identify possible IED threats. Changing enemy Tactics, Techniques, and Procedures (TTPs) however, have reduced the visual signature of IEDs and made them more difficult to detect and locate”.</a:t>
            </a:r>
          </a:p>
          <a:p>
            <a:r>
              <a:rPr lang="en-US" sz="1200" b="0" i="0" u="none" strike="noStrike" kern="1200" baseline="0" dirty="0" smtClean="0">
                <a:solidFill>
                  <a:schemeClr val="tx1"/>
                </a:solidFill>
                <a:latin typeface="Times New Roman"/>
                <a:ea typeface="+mn-ea"/>
                <a:cs typeface="+mn-cs"/>
              </a:rPr>
              <a:t>3. Use this statement or make up your own based on recent events.</a:t>
            </a:r>
          </a:p>
          <a:p>
            <a:endParaRPr lang="en-US" sz="1200" baseline="0" dirty="0" smtClean="0"/>
          </a:p>
        </p:txBody>
      </p:sp>
      <p:sp>
        <p:nvSpPr>
          <p:cNvPr id="27652" name="Slide Number Placeholder 3"/>
          <p:cNvSpPr>
            <a:spLocks noGrp="1"/>
          </p:cNvSpPr>
          <p:nvPr>
            <p:ph type="sldNum" sz="quarter" idx="5"/>
          </p:nvPr>
        </p:nvSpPr>
        <p:spPr/>
        <p:txBody>
          <a:bodyPr/>
          <a:lstStyle/>
          <a:p>
            <a:pPr>
              <a:defRPr/>
            </a:pPr>
            <a:fld id="{78C13E8E-77A4-4008-8172-97397B3FF66F}" type="slidenum">
              <a:rPr lang="en-US" smtClean="0">
                <a:latin typeface="Times New Roman" pitchFamily="18" charset="0"/>
              </a:rPr>
              <a:pPr>
                <a:defRPr/>
              </a:pPr>
              <a:t>1</a:t>
            </a:fld>
            <a:endParaRPr lang="en-US" dirty="0" smtClean="0">
              <a:latin typeface="Times New Roman" pitchFamily="18" charset="0"/>
            </a:endParaRPr>
          </a:p>
        </p:txBody>
      </p:sp>
    </p:spTree>
    <p:extLst>
      <p:ext uri="{BB962C8B-B14F-4D97-AF65-F5344CB8AC3E}">
        <p14:creationId xmlns:p14="http://schemas.microsoft.com/office/powerpoint/2010/main" val="233043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VMC1 interference generates the same sound as an alert but is distinguished by the erratic nature of the FAs.  </a:t>
            </a:r>
          </a:p>
          <a:p>
            <a:pPr marL="228600" indent="-228600">
              <a:buAutoNum type="arabicPeriod"/>
            </a:pPr>
            <a:r>
              <a:rPr lang="en-US" dirty="0" smtClean="0">
                <a:latin typeface="Times New Roman" pitchFamily="18" charset="0"/>
              </a:rPr>
              <a:t>Interference from vehicle mounted CREW is distinct in the periodic pulsing of the alert that it generates.</a:t>
            </a:r>
          </a:p>
          <a:p>
            <a:pPr marL="228600" indent="-228600">
              <a:buAutoNum type="arabicPeriod"/>
            </a:pPr>
            <a:r>
              <a:rPr lang="en-US" dirty="0" smtClean="0">
                <a:latin typeface="Times New Roman" pitchFamily="18" charset="0"/>
              </a:rPr>
              <a:t>Discuss working with other GIZMO</a:t>
            </a:r>
          </a:p>
        </p:txBody>
      </p:sp>
      <p:sp>
        <p:nvSpPr>
          <p:cNvPr id="33796" name="Slide Number Placeholder 3"/>
          <p:cNvSpPr>
            <a:spLocks noGrp="1"/>
          </p:cNvSpPr>
          <p:nvPr>
            <p:ph type="sldNum" sz="quarter" idx="5"/>
          </p:nvPr>
        </p:nvSpPr>
        <p:spPr/>
        <p:txBody>
          <a:bodyPr/>
          <a:lstStyle/>
          <a:p>
            <a:pPr>
              <a:defRPr/>
            </a:pPr>
            <a:fld id="{835A5535-1573-4C05-951D-866EF87927C2}" type="slidenum">
              <a:rPr lang="en-US" smtClean="0">
                <a:latin typeface="Times New Roman" pitchFamily="18" charset="0"/>
              </a:rPr>
              <a:pPr>
                <a:defRPr/>
              </a:pPr>
              <a:t>10</a:t>
            </a:fld>
            <a:endParaRPr lang="en-US" dirty="0" smtClean="0">
              <a:latin typeface="Times New Roman" pitchFamily="18" charset="0"/>
            </a:endParaRPr>
          </a:p>
        </p:txBody>
      </p:sp>
    </p:spTree>
    <p:extLst>
      <p:ext uri="{BB962C8B-B14F-4D97-AF65-F5344CB8AC3E}">
        <p14:creationId xmlns:p14="http://schemas.microsoft.com/office/powerpoint/2010/main" val="85123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CEIA interference generates the same sound as either a metal or carbon rod alert, though it is typically the metal alert.  </a:t>
            </a:r>
          </a:p>
          <a:p>
            <a:pPr marL="228600" indent="-228600">
              <a:buAutoNum type="arabicPeriod"/>
            </a:pPr>
            <a:r>
              <a:rPr lang="en-US" dirty="0" smtClean="0">
                <a:latin typeface="Times New Roman" pitchFamily="18" charset="0"/>
              </a:rPr>
              <a:t>It can be distinguished by an erratic warble rather than the consistent whistle.  </a:t>
            </a:r>
          </a:p>
          <a:p>
            <a:pPr marL="228600" indent="-228600">
              <a:buAutoNum type="arabicPeriod"/>
            </a:pPr>
            <a:r>
              <a:rPr lang="en-US" dirty="0" smtClean="0">
                <a:latin typeface="Times New Roman" pitchFamily="18" charset="0"/>
              </a:rPr>
              <a:t>Interference may also present as both alarms alerting erratically.</a:t>
            </a:r>
          </a:p>
          <a:p>
            <a:r>
              <a:rPr lang="en-US" dirty="0" smtClean="0">
                <a:latin typeface="Times New Roman" pitchFamily="18" charset="0"/>
              </a:rPr>
              <a:t>4. working with multiple CEIA and</a:t>
            </a:r>
            <a:r>
              <a:rPr lang="en-US" baseline="0" dirty="0" smtClean="0">
                <a:latin typeface="Times New Roman" pitchFamily="18" charset="0"/>
              </a:rPr>
              <a:t> compatibility</a:t>
            </a:r>
            <a:endParaRPr lang="en-US" dirty="0" smtClean="0">
              <a:latin typeface="Times New Roman" pitchFamily="18" charset="0"/>
            </a:endParaRPr>
          </a:p>
        </p:txBody>
      </p:sp>
      <p:sp>
        <p:nvSpPr>
          <p:cNvPr id="34820" name="Slide Number Placeholder 3"/>
          <p:cNvSpPr>
            <a:spLocks noGrp="1"/>
          </p:cNvSpPr>
          <p:nvPr>
            <p:ph type="sldNum" sz="quarter" idx="5"/>
          </p:nvPr>
        </p:nvSpPr>
        <p:spPr/>
        <p:txBody>
          <a:bodyPr/>
          <a:lstStyle/>
          <a:p>
            <a:pPr>
              <a:defRPr/>
            </a:pPr>
            <a:fld id="{0E4ED0DE-3028-4FF9-9E33-D2A090B97CED}" type="slidenum">
              <a:rPr lang="en-US" smtClean="0">
                <a:latin typeface="Times New Roman" pitchFamily="18" charset="0"/>
              </a:rPr>
              <a:pPr>
                <a:defRPr/>
              </a:pPr>
              <a:t>11</a:t>
            </a:fld>
            <a:endParaRPr lang="en-US" dirty="0" smtClean="0">
              <a:latin typeface="Times New Roman" pitchFamily="18" charset="0"/>
            </a:endParaRPr>
          </a:p>
        </p:txBody>
      </p:sp>
    </p:spTree>
    <p:extLst>
      <p:ext uri="{BB962C8B-B14F-4D97-AF65-F5344CB8AC3E}">
        <p14:creationId xmlns:p14="http://schemas.microsoft.com/office/powerpoint/2010/main" val="385203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r>
              <a:rPr lang="en-US" dirty="0" smtClean="0"/>
              <a:t>Discuss sources of interference</a:t>
            </a:r>
            <a:endParaRPr lang="en-US" dirty="0"/>
          </a:p>
        </p:txBody>
      </p:sp>
      <p:sp>
        <p:nvSpPr>
          <p:cNvPr id="4" name="Slide Number Placeholder 3"/>
          <p:cNvSpPr>
            <a:spLocks noGrp="1"/>
          </p:cNvSpPr>
          <p:nvPr>
            <p:ph type="sldNum" sz="quarter" idx="10"/>
          </p:nvPr>
        </p:nvSpPr>
        <p:spPr/>
        <p:txBody>
          <a:bodyPr/>
          <a:lstStyle/>
          <a:p>
            <a:pPr>
              <a:defRPr/>
            </a:pPr>
            <a:fld id="{133C217D-D86D-48FE-91CF-5F42C2B82749}" type="slidenum">
              <a:rPr lang="en-US" smtClean="0"/>
              <a:pPr>
                <a:defRPr/>
              </a:pPr>
              <a:t>12</a:t>
            </a:fld>
            <a:endParaRPr lang="en-US" dirty="0"/>
          </a:p>
        </p:txBody>
      </p:sp>
    </p:spTree>
    <p:extLst>
      <p:ext uri="{BB962C8B-B14F-4D97-AF65-F5344CB8AC3E}">
        <p14:creationId xmlns:p14="http://schemas.microsoft.com/office/powerpoint/2010/main" val="2106847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The VMR2 MD interference presents the same as the VMC1.   </a:t>
            </a:r>
          </a:p>
          <a:p>
            <a:pPr marL="228600" indent="-228600">
              <a:buAutoNum type="arabicPeriod"/>
            </a:pPr>
            <a:r>
              <a:rPr lang="en-US" dirty="0" smtClean="0">
                <a:latin typeface="Times New Roman" pitchFamily="18" charset="0"/>
              </a:rPr>
              <a:t>The GPR interference is a distinguishable by the jumble of sounds, such as a flock of turkeys, rather than a unique tone that correlates with the sweep of the detector head.  </a:t>
            </a:r>
          </a:p>
          <a:p>
            <a:pPr marL="228600" indent="-228600">
              <a:buAutoNum type="arabicPeriod"/>
            </a:pPr>
            <a:r>
              <a:rPr lang="en-US" dirty="0" smtClean="0">
                <a:latin typeface="Times New Roman" pitchFamily="18" charset="0"/>
              </a:rPr>
              <a:t>It is possible to detect through the interference because of these features</a:t>
            </a:r>
          </a:p>
        </p:txBody>
      </p:sp>
      <p:sp>
        <p:nvSpPr>
          <p:cNvPr id="35844" name="Slide Number Placeholder 3"/>
          <p:cNvSpPr>
            <a:spLocks noGrp="1"/>
          </p:cNvSpPr>
          <p:nvPr>
            <p:ph type="sldNum" sz="quarter" idx="5"/>
          </p:nvPr>
        </p:nvSpPr>
        <p:spPr/>
        <p:txBody>
          <a:bodyPr/>
          <a:lstStyle/>
          <a:p>
            <a:pPr>
              <a:defRPr/>
            </a:pPr>
            <a:fld id="{C2F6DADB-EDF4-47BD-9E17-1DFCE1BC0B62}" type="slidenum">
              <a:rPr lang="en-US" smtClean="0">
                <a:latin typeface="Times New Roman" pitchFamily="18" charset="0"/>
              </a:rPr>
              <a:pPr>
                <a:defRPr/>
              </a:pPr>
              <a:t>13</a:t>
            </a:fld>
            <a:endParaRPr lang="en-US" dirty="0" smtClean="0">
              <a:latin typeface="Times New Roman" pitchFamily="18" charset="0"/>
            </a:endParaRPr>
          </a:p>
        </p:txBody>
      </p:sp>
    </p:spTree>
    <p:extLst>
      <p:ext uri="{BB962C8B-B14F-4D97-AF65-F5344CB8AC3E}">
        <p14:creationId xmlns:p14="http://schemas.microsoft.com/office/powerpoint/2010/main" val="2021208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Font typeface="+mj-lt"/>
              <a:buAutoNum type="arabicPeriod"/>
            </a:pPr>
            <a:r>
              <a:rPr lang="en-US" dirty="0" smtClean="0">
                <a:latin typeface="Times New Roman" pitchFamily="18" charset="0"/>
              </a:rPr>
              <a:t>Review Minehound GPR parameters</a:t>
            </a:r>
          </a:p>
          <a:p>
            <a:pPr marL="228600" indent="-228600">
              <a:buFont typeface="+mj-lt"/>
              <a:buAutoNum type="arabicPeriod"/>
            </a:pPr>
            <a:r>
              <a:rPr lang="en-US" dirty="0" smtClean="0">
                <a:latin typeface="Times New Roman" pitchFamily="18" charset="0"/>
              </a:rPr>
              <a:t>11 top down</a:t>
            </a:r>
          </a:p>
          <a:p>
            <a:pPr marL="228600" indent="-228600">
              <a:buFont typeface="+mj-lt"/>
              <a:buAutoNum type="arabicPeriod"/>
            </a:pPr>
            <a:r>
              <a:rPr lang="en-US" dirty="0" smtClean="0">
                <a:latin typeface="Times New Roman" pitchFamily="18" charset="0"/>
              </a:rPr>
              <a:t>11flashing bottom</a:t>
            </a:r>
            <a:r>
              <a:rPr lang="en-US" baseline="0" dirty="0" smtClean="0">
                <a:latin typeface="Times New Roman" pitchFamily="18" charset="0"/>
              </a:rPr>
              <a:t> up</a:t>
            </a:r>
          </a:p>
          <a:p>
            <a:pPr marL="228600" indent="-228600">
              <a:buFont typeface="+mj-lt"/>
              <a:buAutoNum type="arabicPeriod"/>
            </a:pPr>
            <a:r>
              <a:rPr lang="en-US" baseline="0" dirty="0" smtClean="0">
                <a:latin typeface="Times New Roman" pitchFamily="18" charset="0"/>
              </a:rPr>
              <a:t>12 linear gain</a:t>
            </a:r>
          </a:p>
          <a:p>
            <a:pPr marL="228600" indent="-228600">
              <a:buFont typeface="+mj-lt"/>
              <a:buAutoNum type="arabicPeriod"/>
            </a:pPr>
            <a:r>
              <a:rPr lang="en-US" baseline="0" dirty="0" smtClean="0">
                <a:latin typeface="Times New Roman" pitchFamily="18" charset="0"/>
              </a:rPr>
              <a:t>Discuss linear gain</a:t>
            </a:r>
            <a:endParaRPr lang="en-US" dirty="0" smtClean="0">
              <a:latin typeface="Times New Roman" pitchFamily="18" charset="0"/>
            </a:endParaRPr>
          </a:p>
        </p:txBody>
      </p:sp>
      <p:sp>
        <p:nvSpPr>
          <p:cNvPr id="36868" name="Slide Number Placeholder 3"/>
          <p:cNvSpPr>
            <a:spLocks noGrp="1"/>
          </p:cNvSpPr>
          <p:nvPr>
            <p:ph type="sldNum" sz="quarter" idx="5"/>
          </p:nvPr>
        </p:nvSpPr>
        <p:spPr/>
        <p:txBody>
          <a:bodyPr/>
          <a:lstStyle/>
          <a:p>
            <a:pPr>
              <a:defRPr/>
            </a:pPr>
            <a:fld id="{35DF5349-9BD8-4314-8586-CEA91607BD00}" type="slidenum">
              <a:rPr lang="en-US" smtClean="0">
                <a:latin typeface="Times New Roman" pitchFamily="18" charset="0"/>
              </a:rPr>
              <a:pPr>
                <a:defRPr/>
              </a:pPr>
              <a:t>14</a:t>
            </a:fld>
            <a:endParaRPr lang="en-US" dirty="0" smtClean="0">
              <a:latin typeface="Times New Roman" pitchFamily="18" charset="0"/>
            </a:endParaRPr>
          </a:p>
        </p:txBody>
      </p:sp>
    </p:spTree>
    <p:extLst>
      <p:ext uri="{BB962C8B-B14F-4D97-AF65-F5344CB8AC3E}">
        <p14:creationId xmlns:p14="http://schemas.microsoft.com/office/powerpoint/2010/main" val="2269714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b="0" dirty="0" smtClean="0">
                <a:latin typeface="Times New Roman" pitchFamily="18" charset="0"/>
              </a:rPr>
              <a:t>Start Point: </a:t>
            </a:r>
            <a:r>
              <a:rPr lang="en-US" dirty="0" smtClean="0">
                <a:latin typeface="Times New Roman" pitchFamily="18" charset="0"/>
              </a:rPr>
              <a:t>Also known as “Top-Down”.  </a:t>
            </a:r>
          </a:p>
          <a:p>
            <a:pPr marL="228600" indent="-228600">
              <a:buAutoNum type="arabicPeriod"/>
            </a:pPr>
            <a:r>
              <a:rPr lang="en-US" dirty="0" smtClean="0">
                <a:latin typeface="Times New Roman" pitchFamily="18" charset="0"/>
              </a:rPr>
              <a:t>This parameter is based on the RF signal propagation time, which in free space (i.e. no soil or material) is the speed of light=3x10^8 meters/second. This restricts GPR alerts to occur only after the RF energy has travelled some minimum distance.  </a:t>
            </a:r>
          </a:p>
          <a:p>
            <a:pPr marL="228600" indent="-228600">
              <a:buAutoNum type="arabicPeriod"/>
            </a:pPr>
            <a:r>
              <a:rPr lang="en-US" dirty="0" smtClean="0">
                <a:latin typeface="Times New Roman" pitchFamily="18" charset="0"/>
              </a:rPr>
              <a:t>If  the operator wants to eliminate GPR signals caused by gravel and uneven soil on the surface he presses the (+) button to increase the time for the start point delaying the detection of the return RF pulse after a specified distance. </a:t>
            </a:r>
          </a:p>
          <a:p>
            <a:pPr marL="228600" indent="-228600">
              <a:buAutoNum type="arabicPeriod"/>
            </a:pPr>
            <a:r>
              <a:rPr lang="en-US" dirty="0" smtClean="0">
                <a:latin typeface="Times New Roman" pitchFamily="18" charset="0"/>
              </a:rPr>
              <a:t>Soil dielectric constant</a:t>
            </a:r>
          </a:p>
          <a:p>
            <a:endParaRPr lang="en-US" dirty="0" smtClean="0">
              <a:latin typeface="Times New Roman" pitchFamily="18" charset="0"/>
            </a:endParaRPr>
          </a:p>
        </p:txBody>
      </p:sp>
      <p:sp>
        <p:nvSpPr>
          <p:cNvPr id="37892" name="Slide Number Placeholder 3"/>
          <p:cNvSpPr>
            <a:spLocks noGrp="1"/>
          </p:cNvSpPr>
          <p:nvPr>
            <p:ph type="sldNum" sz="quarter" idx="5"/>
          </p:nvPr>
        </p:nvSpPr>
        <p:spPr/>
        <p:txBody>
          <a:bodyPr/>
          <a:lstStyle/>
          <a:p>
            <a:pPr>
              <a:defRPr/>
            </a:pPr>
            <a:fld id="{4D3A539A-537D-4D88-BEFC-7A521CD09757}" type="slidenum">
              <a:rPr lang="en-US" smtClean="0">
                <a:latin typeface="Times New Roman" pitchFamily="18" charset="0"/>
              </a:rPr>
              <a:pPr>
                <a:defRPr/>
              </a:pPr>
              <a:t>15</a:t>
            </a:fld>
            <a:endParaRPr lang="en-US" dirty="0" smtClean="0">
              <a:latin typeface="Times New Roman" pitchFamily="18" charset="0"/>
            </a:endParaRPr>
          </a:p>
        </p:txBody>
      </p:sp>
    </p:spTree>
    <p:extLst>
      <p:ext uri="{BB962C8B-B14F-4D97-AF65-F5344CB8AC3E}">
        <p14:creationId xmlns:p14="http://schemas.microsoft.com/office/powerpoint/2010/main" val="334467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b="0" dirty="0" smtClean="0">
                <a:latin typeface="Times New Roman" pitchFamily="18" charset="0"/>
              </a:rPr>
              <a:t>Stop Point: </a:t>
            </a:r>
            <a:r>
              <a:rPr lang="en-US" dirty="0" smtClean="0">
                <a:latin typeface="Times New Roman" pitchFamily="18" charset="0"/>
              </a:rPr>
              <a:t>Also known as “Bottom Up”, this will allow you to narrow the detection zone. </a:t>
            </a:r>
          </a:p>
          <a:p>
            <a:pPr marL="228600" indent="-228600">
              <a:buAutoNum type="arabicPeriod"/>
            </a:pPr>
            <a:r>
              <a:rPr lang="en-US" dirty="0" smtClean="0">
                <a:latin typeface="Times New Roman" pitchFamily="18" charset="0"/>
              </a:rPr>
              <a:t>This parameter is based on the RF signal propagation time, which in free space (i.e. no soil or material) is the speed of light=3x10^8 meters/second and works like the Start Point.  </a:t>
            </a:r>
          </a:p>
          <a:p>
            <a:pPr marL="228600" indent="-228600">
              <a:buAutoNum type="arabicPeriod"/>
            </a:pPr>
            <a:r>
              <a:rPr lang="en-US" dirty="0" smtClean="0">
                <a:latin typeface="Times New Roman" pitchFamily="18" charset="0"/>
              </a:rPr>
              <a:t>This restricts GPR alerts to occur only after the RF energy has travelled some maximum distance.  </a:t>
            </a:r>
          </a:p>
          <a:p>
            <a:pPr marL="228600" indent="-228600">
              <a:buAutoNum type="arabicPeriod"/>
            </a:pPr>
            <a:r>
              <a:rPr lang="en-US" dirty="0" smtClean="0">
                <a:latin typeface="Times New Roman" pitchFamily="18" charset="0"/>
              </a:rPr>
              <a:t>If the operator wants to eliminate GPR signals caused by bedrock or a water table he presses the (-) button to decrease the time for the stop point stopping the detection of the return RF pulse at a specified distance. </a:t>
            </a:r>
          </a:p>
          <a:p>
            <a:pPr marL="228600" indent="-228600">
              <a:buAutoNum type="arabicPeriod"/>
            </a:pPr>
            <a:r>
              <a:rPr lang="en-US" dirty="0" smtClean="0">
                <a:latin typeface="Times New Roman" pitchFamily="18" charset="0"/>
              </a:rPr>
              <a:t>This parameter is the first to adjust in an attempt to mitigate interference.  By reducing it to 100 it will eliminate low frequency interference but it will also limit detection to the top surface of the ground (4”-16”).</a:t>
            </a:r>
          </a:p>
          <a:p>
            <a:endParaRPr lang="en-US" dirty="0" smtClean="0">
              <a:latin typeface="Times New Roman" pitchFamily="18" charset="0"/>
            </a:endParaRPr>
          </a:p>
        </p:txBody>
      </p:sp>
      <p:sp>
        <p:nvSpPr>
          <p:cNvPr id="36868" name="Slide Number Placeholder 3"/>
          <p:cNvSpPr>
            <a:spLocks noGrp="1"/>
          </p:cNvSpPr>
          <p:nvPr>
            <p:ph type="sldNum" sz="quarter" idx="5"/>
          </p:nvPr>
        </p:nvSpPr>
        <p:spPr/>
        <p:txBody>
          <a:bodyPr/>
          <a:lstStyle/>
          <a:p>
            <a:pPr>
              <a:defRPr/>
            </a:pPr>
            <a:fld id="{0FDA459B-481F-440F-98E2-7A250AA73B76}" type="slidenum">
              <a:rPr lang="en-US" smtClean="0">
                <a:latin typeface="Times New Roman" pitchFamily="18" charset="0"/>
              </a:rPr>
              <a:pPr>
                <a:defRPr/>
              </a:pPr>
              <a:t>16</a:t>
            </a:fld>
            <a:endParaRPr lang="en-US" dirty="0" smtClean="0">
              <a:latin typeface="Times New Roman" pitchFamily="18" charset="0"/>
            </a:endParaRPr>
          </a:p>
        </p:txBody>
      </p:sp>
    </p:spTree>
    <p:extLst>
      <p:ext uri="{BB962C8B-B14F-4D97-AF65-F5344CB8AC3E}">
        <p14:creationId xmlns:p14="http://schemas.microsoft.com/office/powerpoint/2010/main" val="19452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This parameter is the third parameter to adjust in an attempt to mitigate interference.  </a:t>
            </a:r>
          </a:p>
          <a:p>
            <a:pPr marL="228600" indent="-228600">
              <a:buAutoNum type="arabicPeriod"/>
            </a:pPr>
            <a:r>
              <a:rPr lang="en-US" dirty="0" smtClean="0">
                <a:latin typeface="Times New Roman" pitchFamily="18" charset="0"/>
              </a:rPr>
              <a:t>This should only be adjusted if there is an item in the ground to calibrate against – increase LG in an attempt to raise the target signal above the background noise.</a:t>
            </a:r>
          </a:p>
        </p:txBody>
      </p:sp>
      <p:sp>
        <p:nvSpPr>
          <p:cNvPr id="37892" name="Slide Number Placeholder 3"/>
          <p:cNvSpPr>
            <a:spLocks noGrp="1"/>
          </p:cNvSpPr>
          <p:nvPr>
            <p:ph type="sldNum" sz="quarter" idx="5"/>
          </p:nvPr>
        </p:nvSpPr>
        <p:spPr/>
        <p:txBody>
          <a:bodyPr/>
          <a:lstStyle/>
          <a:p>
            <a:pPr>
              <a:defRPr/>
            </a:pPr>
            <a:fld id="{FBCCC76D-0D45-42D1-9660-59CB0C579E3B}" type="slidenum">
              <a:rPr lang="en-US" smtClean="0">
                <a:latin typeface="Times New Roman" pitchFamily="18" charset="0"/>
              </a:rPr>
              <a:pPr>
                <a:defRPr/>
              </a:pPr>
              <a:t>17</a:t>
            </a:fld>
            <a:endParaRPr lang="en-US" dirty="0" smtClean="0">
              <a:latin typeface="Times New Roman" pitchFamily="18" charset="0"/>
            </a:endParaRPr>
          </a:p>
        </p:txBody>
      </p:sp>
    </p:spTree>
    <p:extLst>
      <p:ext uri="{BB962C8B-B14F-4D97-AF65-F5344CB8AC3E}">
        <p14:creationId xmlns:p14="http://schemas.microsoft.com/office/powerpoint/2010/main" val="105959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This parameter is the second parameter to adjust in an attempt to mitigate interference.  </a:t>
            </a:r>
          </a:p>
          <a:p>
            <a:pPr marL="228600" indent="-228600">
              <a:buAutoNum type="arabicPeriod"/>
            </a:pPr>
            <a:r>
              <a:rPr lang="en-US" dirty="0" smtClean="0">
                <a:latin typeface="Times New Roman" pitchFamily="18" charset="0"/>
              </a:rPr>
              <a:t>Reduce TVG to 1.</a:t>
            </a:r>
          </a:p>
        </p:txBody>
      </p:sp>
      <p:sp>
        <p:nvSpPr>
          <p:cNvPr id="38916" name="Slide Number Placeholder 3"/>
          <p:cNvSpPr>
            <a:spLocks noGrp="1"/>
          </p:cNvSpPr>
          <p:nvPr>
            <p:ph type="sldNum" sz="quarter" idx="5"/>
          </p:nvPr>
        </p:nvSpPr>
        <p:spPr/>
        <p:txBody>
          <a:bodyPr/>
          <a:lstStyle/>
          <a:p>
            <a:pPr>
              <a:defRPr/>
            </a:pPr>
            <a:fld id="{A64A697A-CB7A-4351-9B4A-0D913422650D}" type="slidenum">
              <a:rPr lang="en-US" smtClean="0">
                <a:latin typeface="Times New Roman" pitchFamily="18" charset="0"/>
              </a:rPr>
              <a:pPr>
                <a:defRPr/>
              </a:pPr>
              <a:t>18</a:t>
            </a:fld>
            <a:endParaRPr lang="en-US" dirty="0" smtClean="0">
              <a:latin typeface="Times New Roman" pitchFamily="18" charset="0"/>
            </a:endParaRPr>
          </a:p>
        </p:txBody>
      </p:sp>
    </p:spTree>
    <p:extLst>
      <p:ext uri="{BB962C8B-B14F-4D97-AF65-F5344CB8AC3E}">
        <p14:creationId xmlns:p14="http://schemas.microsoft.com/office/powerpoint/2010/main" val="1140945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In the case of a downed THOR III operator or an overturned vehicle, the antennae are much closer to the ground or even in contact with the ground. </a:t>
            </a:r>
          </a:p>
          <a:p>
            <a:pPr marL="228600" indent="-228600">
              <a:buAutoNum type="arabicPeriod"/>
            </a:pPr>
            <a:r>
              <a:rPr lang="en-US" dirty="0" smtClean="0">
                <a:latin typeface="Times New Roman" pitchFamily="18" charset="0"/>
              </a:rPr>
              <a:t>The chances for interference will be much greater and highly dependent on the ground conditions.  Clearing a safe route to render aid may require working through GPR interference.</a:t>
            </a:r>
          </a:p>
          <a:p>
            <a:pPr marL="228600" indent="-228600">
              <a:buAutoNum type="arabicPeriod"/>
            </a:pPr>
            <a:r>
              <a:rPr lang="en-US" dirty="0" smtClean="0">
                <a:latin typeface="Times New Roman" pitchFamily="18" charset="0"/>
              </a:rPr>
              <a:t>Must know what normal operation sounds like in your handheld device</a:t>
            </a:r>
          </a:p>
        </p:txBody>
      </p:sp>
      <p:sp>
        <p:nvSpPr>
          <p:cNvPr id="41988" name="Slide Number Placeholder 3"/>
          <p:cNvSpPr>
            <a:spLocks noGrp="1"/>
          </p:cNvSpPr>
          <p:nvPr>
            <p:ph type="sldNum" sz="quarter" idx="5"/>
          </p:nvPr>
        </p:nvSpPr>
        <p:spPr/>
        <p:txBody>
          <a:bodyPr/>
          <a:lstStyle/>
          <a:p>
            <a:pPr>
              <a:defRPr/>
            </a:pPr>
            <a:fld id="{054A8D2B-360C-423D-86B9-1D97DBB3F5A8}" type="slidenum">
              <a:rPr lang="en-US" smtClean="0">
                <a:latin typeface="Times New Roman" pitchFamily="18" charset="0"/>
              </a:rPr>
              <a:pPr>
                <a:defRPr/>
              </a:pPr>
              <a:t>19</a:t>
            </a:fld>
            <a:endParaRPr lang="en-US" dirty="0" smtClean="0">
              <a:latin typeface="Times New Roman" pitchFamily="18" charset="0"/>
            </a:endParaRPr>
          </a:p>
        </p:txBody>
      </p:sp>
    </p:spTree>
    <p:extLst>
      <p:ext uri="{BB962C8B-B14F-4D97-AF65-F5344CB8AC3E}">
        <p14:creationId xmlns:p14="http://schemas.microsoft.com/office/powerpoint/2010/main" val="160647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endParaRPr lang="en-US" sz="1200" b="1" dirty="0" smtClean="0"/>
          </a:p>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endParaRPr lang="en-US" b="0"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Tell the students that at the end of this one hour class they should be able to recognize CREW/COMMS equipment and </a:t>
            </a:r>
            <a:r>
              <a:rPr lang="en-US" sz="1200" b="0" dirty="0" smtClean="0">
                <a:latin typeface="Arial" pitchFamily="34" charset="0"/>
                <a:cs typeface="Arial" pitchFamily="34" charset="0"/>
              </a:rPr>
              <a:t>Electromagnetic Environment (EME) </a:t>
            </a:r>
            <a:r>
              <a:rPr kumimoji="0" lang="en-US" sz="1200" b="0" i="0" u="none" strike="noStrike" cap="none" normalizeH="0" baseline="0" dirty="0" smtClean="0">
                <a:ln>
                  <a:noFill/>
                </a:ln>
                <a:solidFill>
                  <a:schemeClr val="tx1"/>
                </a:solidFill>
                <a:effectLst/>
                <a:latin typeface="Arial" pitchFamily="34" charset="0"/>
                <a:cs typeface="Arial" pitchFamily="34" charset="0"/>
              </a:rPr>
              <a:t>interference with HHDs</a:t>
            </a:r>
            <a:r>
              <a:rPr lang="en-US" sz="1200" b="0" dirty="0" smtClean="0">
                <a:latin typeface="Arial" pitchFamily="34" charset="0"/>
                <a:cs typeface="Arial" pitchFamily="34" charset="0"/>
              </a:rPr>
              <a:t>.</a:t>
            </a:r>
            <a:r>
              <a:rPr lang="en-US" sz="1200" b="0" baseline="0" dirty="0" smtClean="0">
                <a:latin typeface="Arial" pitchFamily="34" charset="0"/>
                <a:cs typeface="Arial" pitchFamily="34" charset="0"/>
              </a:rPr>
              <a:t> We will cover two LSAs: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a:t>
            </a:r>
            <a:r>
              <a:rPr lang="en-US" sz="1200" b="0" dirty="0" smtClean="0">
                <a:latin typeface="Arial" pitchFamily="34" charset="0"/>
                <a:cs typeface="Arial" pitchFamily="34" charset="0"/>
              </a:rPr>
              <a:t>. LSA 1 - Discuss compatibility issues when using HHDs in an EME</a:t>
            </a:r>
          </a:p>
          <a:p>
            <a:pPr marL="0" marR="0" lvl="0" indent="0" algn="l" defTabSz="914400" rtl="0" eaLnBrk="1" fontAlgn="base" latinLnBrk="0" hangingPunct="1">
              <a:lnSpc>
                <a:spcPct val="115000"/>
              </a:lnSpc>
              <a:spcBef>
                <a:spcPct val="0"/>
              </a:spcBef>
              <a:spcAft>
                <a:spcPct val="0"/>
              </a:spcAft>
              <a:buClrTx/>
              <a:buSzTx/>
              <a:buFontTx/>
              <a:buNone/>
              <a:tabLst/>
              <a:defRPr/>
            </a:pPr>
            <a:r>
              <a:rPr lang="en-US" sz="1200" b="0" dirty="0" smtClean="0">
                <a:latin typeface="Arial" pitchFamily="34" charset="0"/>
                <a:cs typeface="Arial" pitchFamily="34" charset="0"/>
              </a:rPr>
              <a:t>    	b. LSA 2 - Recognize sources of interference for the  HHDs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u="none" kern="1200" baseline="0" dirty="0" smtClean="0">
                <a:solidFill>
                  <a:schemeClr val="tx1"/>
                </a:solidFill>
                <a:latin typeface="Arial" charset="0"/>
                <a:ea typeface="+mn-ea"/>
                <a:cs typeface="+mn-cs"/>
              </a:rPr>
              <a:t>2. </a:t>
            </a:r>
            <a:r>
              <a:rPr lang="en-US" sz="1200" b="1" u="sng" kern="1200" baseline="0" dirty="0" smtClean="0">
                <a:solidFill>
                  <a:schemeClr val="tx1"/>
                </a:solidFill>
                <a:latin typeface="Arial" charset="0"/>
                <a:ea typeface="+mn-ea"/>
                <a:cs typeface="+mn-cs"/>
              </a:rPr>
              <a:t>Instructional Lead-in</a:t>
            </a:r>
            <a:r>
              <a:rPr lang="en-US" sz="1200" kern="1200" baseline="0" dirty="0" smtClean="0">
                <a:solidFill>
                  <a:schemeClr val="tx1"/>
                </a:solidFill>
                <a:latin typeface="Arial" charset="0"/>
                <a:ea typeface="+mn-ea"/>
                <a:cs typeface="+mn-cs"/>
              </a:rPr>
              <a:t>. </a:t>
            </a:r>
          </a:p>
          <a:p>
            <a:endParaRPr lang="en-US" dirty="0" smtClean="0"/>
          </a:p>
          <a:p>
            <a:r>
              <a:rPr lang="en-US" sz="1200" b="0" i="0" u="none" strike="noStrike" kern="1200" baseline="0" dirty="0" smtClean="0">
                <a:solidFill>
                  <a:schemeClr val="tx1"/>
                </a:solidFill>
                <a:latin typeface="Times New Roman"/>
                <a:ea typeface="+mn-ea"/>
                <a:cs typeface="+mn-cs"/>
              </a:rPr>
              <a:t>	a. The purpose of this lesson is to provide Soldiers and leaders with the knowledge to effectively employ Hand Held Detectors (HHDs) in support of dismounted IED missions.</a:t>
            </a:r>
          </a:p>
          <a:p>
            <a:r>
              <a:rPr lang="en-US" sz="1200" b="1" i="0" u="none" strike="noStrike" kern="1200" baseline="0" dirty="0" smtClean="0">
                <a:solidFill>
                  <a:schemeClr val="tx1"/>
                </a:solidFill>
                <a:latin typeface="Times New Roman"/>
                <a:ea typeface="+mn-ea"/>
                <a:cs typeface="+mn-cs"/>
              </a:rPr>
              <a:t>	</a:t>
            </a:r>
            <a:r>
              <a:rPr lang="en-US" sz="1200" b="0" i="0" u="none" strike="noStrike" kern="1200" baseline="0" dirty="0" smtClean="0">
                <a:solidFill>
                  <a:schemeClr val="tx1"/>
                </a:solidFill>
                <a:latin typeface="Times New Roman"/>
                <a:ea typeface="+mn-ea"/>
                <a:cs typeface="+mn-cs"/>
              </a:rPr>
              <a:t>b. </a:t>
            </a:r>
            <a:r>
              <a:rPr lang="en-US" sz="1200" b="1" i="0" u="none" strike="noStrike" kern="1200" baseline="0" dirty="0" smtClean="0">
                <a:solidFill>
                  <a:schemeClr val="tx1"/>
                </a:solidFill>
                <a:latin typeface="Times New Roman"/>
                <a:ea typeface="+mn-ea"/>
                <a:cs typeface="+mn-cs"/>
              </a:rPr>
              <a:t>Note: </a:t>
            </a:r>
            <a:r>
              <a:rPr lang="en-US" sz="1200" b="0" i="0" u="none" strike="noStrike" kern="1200" baseline="0" dirty="0" smtClean="0">
                <a:solidFill>
                  <a:schemeClr val="tx1"/>
                </a:solidFill>
                <a:latin typeface="Times New Roman"/>
                <a:ea typeface="+mn-ea"/>
                <a:cs typeface="+mn-cs"/>
              </a:rPr>
              <a:t>Use this statement or develop one of your own relating to the material.</a:t>
            </a:r>
          </a:p>
          <a:p>
            <a:endParaRPr lang="en-US" dirty="0"/>
          </a:p>
        </p:txBody>
      </p:sp>
      <p:sp>
        <p:nvSpPr>
          <p:cNvPr id="4" name="Slide Number Placeholder 3"/>
          <p:cNvSpPr>
            <a:spLocks noGrp="1"/>
          </p:cNvSpPr>
          <p:nvPr>
            <p:ph type="sldNum" sz="quarter" idx="10"/>
          </p:nvPr>
        </p:nvSpPr>
        <p:spPr/>
        <p:txBody>
          <a:bodyPr/>
          <a:lstStyle/>
          <a:p>
            <a:pPr>
              <a:defRPr/>
            </a:pPr>
            <a:fld id="{133C217D-D86D-48FE-91CF-5F42C2B82749}" type="slidenum">
              <a:rPr lang="en-US" smtClean="0"/>
              <a:pPr>
                <a:defRPr/>
              </a:pPr>
              <a:t>2</a:t>
            </a:fld>
            <a:endParaRPr lang="en-US" dirty="0"/>
          </a:p>
        </p:txBody>
      </p:sp>
    </p:spTree>
    <p:extLst>
      <p:ext uri="{BB962C8B-B14F-4D97-AF65-F5344CB8AC3E}">
        <p14:creationId xmlns:p14="http://schemas.microsoft.com/office/powerpoint/2010/main" val="1623454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What are the potential interference sources?</a:t>
            </a:r>
          </a:p>
          <a:p>
            <a:pPr marL="685800" lvl="1" indent="-228600">
              <a:buFont typeface="+mj-lt"/>
              <a:buAutoNum type="alphaLcPeriod"/>
            </a:pPr>
            <a:r>
              <a:rPr lang="en-US" dirty="0" smtClean="0">
                <a:latin typeface="Times New Roman" pitchFamily="18" charset="0"/>
              </a:rPr>
              <a:t>Radio Towers – DSP-27, MD, GPR</a:t>
            </a:r>
          </a:p>
          <a:p>
            <a:pPr marL="685800" lvl="1" indent="-228600">
              <a:buFont typeface="+mj-lt"/>
              <a:buAutoNum type="alphaLcPeriod"/>
            </a:pPr>
            <a:r>
              <a:rPr lang="en-US" dirty="0" smtClean="0">
                <a:latin typeface="Times New Roman" pitchFamily="18" charset="0"/>
              </a:rPr>
              <a:t>Water on the ground – GPR</a:t>
            </a:r>
          </a:p>
          <a:p>
            <a:pPr marL="685800" lvl="1" indent="-228600">
              <a:buFont typeface="+mj-lt"/>
              <a:buAutoNum type="alphaLcPeriod"/>
            </a:pPr>
            <a:r>
              <a:rPr lang="en-US" dirty="0" smtClean="0">
                <a:latin typeface="Times New Roman" pitchFamily="18" charset="0"/>
              </a:rPr>
              <a:t>Barb Wire – MD, DSP-27</a:t>
            </a:r>
          </a:p>
          <a:p>
            <a:pPr marL="685800" lvl="1" indent="-228600">
              <a:buFont typeface="+mj-lt"/>
              <a:buAutoNum type="alphaLcPeriod"/>
            </a:pPr>
            <a:r>
              <a:rPr lang="en-US" dirty="0" smtClean="0">
                <a:latin typeface="Times New Roman" pitchFamily="18" charset="0"/>
              </a:rPr>
              <a:t>Vehicle Antennae – MD, GPR, DSP-27</a:t>
            </a:r>
          </a:p>
          <a:p>
            <a:pPr marL="685800" lvl="1" indent="-228600">
              <a:buFont typeface="+mj-lt"/>
              <a:buAutoNum type="alphaLcPeriod"/>
            </a:pPr>
            <a:endParaRPr lang="en-US" dirty="0" smtClean="0">
              <a:latin typeface="Times New Roman" pitchFamily="18" charset="0"/>
            </a:endParaRPr>
          </a:p>
          <a:p>
            <a:pPr marL="685800" lvl="1" indent="-228600">
              <a:buFont typeface="+mj-lt"/>
              <a:buAutoNum type="alphaLcPeriod"/>
            </a:pPr>
            <a:r>
              <a:rPr lang="en-US" dirty="0" smtClean="0">
                <a:latin typeface="Times New Roman" pitchFamily="18" charset="0"/>
              </a:rPr>
              <a:t>Need better picture</a:t>
            </a:r>
            <a:r>
              <a:rPr lang="en-US" baseline="0" dirty="0" smtClean="0">
                <a:latin typeface="Times New Roman" pitchFamily="18" charset="0"/>
              </a:rPr>
              <a:t> with more contrast</a:t>
            </a:r>
          </a:p>
          <a:p>
            <a:pPr marL="685800" lvl="1" indent="-228600">
              <a:buFont typeface="+mj-lt"/>
              <a:buAutoNum type="alphaLcPeriod"/>
            </a:pPr>
            <a:r>
              <a:rPr lang="en-US" baseline="0" dirty="0" smtClean="0">
                <a:latin typeface="Times New Roman" pitchFamily="18" charset="0"/>
              </a:rPr>
              <a:t>Make sure they fill from top to bottom *adjust*</a:t>
            </a:r>
            <a:endParaRPr lang="en-US" dirty="0" smtClean="0">
              <a:latin typeface="Times New Roman" pitchFamily="18" charset="0"/>
            </a:endParaRPr>
          </a:p>
        </p:txBody>
      </p:sp>
      <p:sp>
        <p:nvSpPr>
          <p:cNvPr id="43012" name="Slide Number Placeholder 3"/>
          <p:cNvSpPr>
            <a:spLocks noGrp="1"/>
          </p:cNvSpPr>
          <p:nvPr>
            <p:ph type="sldNum" sz="quarter" idx="5"/>
          </p:nvPr>
        </p:nvSpPr>
        <p:spPr/>
        <p:txBody>
          <a:bodyPr/>
          <a:lstStyle/>
          <a:p>
            <a:pPr>
              <a:defRPr/>
            </a:pPr>
            <a:fld id="{F0EE3C9F-D040-4072-B7AB-EB86089E8011}" type="slidenum">
              <a:rPr lang="en-US" smtClean="0">
                <a:latin typeface="Times New Roman" pitchFamily="18" charset="0"/>
              </a:rPr>
              <a:pPr>
                <a:defRPr/>
              </a:pPr>
              <a:t>20</a:t>
            </a:fld>
            <a:endParaRPr lang="en-US" dirty="0" smtClean="0">
              <a:latin typeface="Times New Roman" pitchFamily="18" charset="0"/>
            </a:endParaRPr>
          </a:p>
        </p:txBody>
      </p:sp>
    </p:spTree>
    <p:extLst>
      <p:ext uri="{BB962C8B-B14F-4D97-AF65-F5344CB8AC3E}">
        <p14:creationId xmlns:p14="http://schemas.microsoft.com/office/powerpoint/2010/main" val="3042949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What are the potential interference sources?</a:t>
            </a:r>
          </a:p>
          <a:p>
            <a:pPr marL="685800" lvl="1" indent="-228600">
              <a:buFont typeface="+mj-lt"/>
              <a:buAutoNum type="alphaLcPeriod"/>
            </a:pPr>
            <a:r>
              <a:rPr lang="en-US" dirty="0" smtClean="0">
                <a:latin typeface="Times New Roman" pitchFamily="18" charset="0"/>
              </a:rPr>
              <a:t>Radio Towers – DSP-27, MD, GPR</a:t>
            </a:r>
          </a:p>
          <a:p>
            <a:pPr marL="685800" lvl="1" indent="-228600">
              <a:buFont typeface="+mj-lt"/>
              <a:buAutoNum type="alphaLcPeriod"/>
            </a:pPr>
            <a:r>
              <a:rPr lang="en-US" dirty="0" smtClean="0">
                <a:latin typeface="Times New Roman" pitchFamily="18" charset="0"/>
              </a:rPr>
              <a:t>Water on the ground – GPR</a:t>
            </a:r>
          </a:p>
          <a:p>
            <a:pPr marL="685800" lvl="1" indent="-228600">
              <a:buFont typeface="+mj-lt"/>
              <a:buAutoNum type="alphaLcPeriod"/>
            </a:pPr>
            <a:r>
              <a:rPr lang="en-US" dirty="0" smtClean="0">
                <a:latin typeface="Times New Roman" pitchFamily="18" charset="0"/>
              </a:rPr>
              <a:t>Barb Wire – MD, DSP-27</a:t>
            </a:r>
          </a:p>
          <a:p>
            <a:pPr marL="685800" lvl="1" indent="-228600">
              <a:buFont typeface="+mj-lt"/>
              <a:buAutoNum type="alphaLcPeriod"/>
            </a:pPr>
            <a:r>
              <a:rPr lang="en-US" dirty="0" smtClean="0">
                <a:latin typeface="Times New Roman" pitchFamily="18" charset="0"/>
              </a:rPr>
              <a:t>Vehicle Antennae – MD, GPR, DSP-27</a:t>
            </a:r>
          </a:p>
        </p:txBody>
      </p:sp>
      <p:sp>
        <p:nvSpPr>
          <p:cNvPr id="4" name="Slide Number Placeholder 3"/>
          <p:cNvSpPr>
            <a:spLocks noGrp="1"/>
          </p:cNvSpPr>
          <p:nvPr>
            <p:ph type="sldNum" sz="quarter" idx="10"/>
          </p:nvPr>
        </p:nvSpPr>
        <p:spPr/>
        <p:txBody>
          <a:bodyPr/>
          <a:lstStyle/>
          <a:p>
            <a:pPr>
              <a:defRPr/>
            </a:pPr>
            <a:fld id="{133C217D-D86D-48FE-91CF-5F42C2B82749}" type="slidenum">
              <a:rPr lang="en-US" smtClean="0"/>
              <a:pPr>
                <a:defRPr/>
              </a:pPr>
              <a:t>21</a:t>
            </a:fld>
            <a:endParaRPr lang="en-US" dirty="0"/>
          </a:p>
        </p:txBody>
      </p:sp>
    </p:spTree>
    <p:extLst>
      <p:ext uri="{BB962C8B-B14F-4D97-AF65-F5344CB8AC3E}">
        <p14:creationId xmlns:p14="http://schemas.microsoft.com/office/powerpoint/2010/main" val="4204565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It is important for operators to remember that the Minehound was compensated for the ground.  </a:t>
            </a:r>
          </a:p>
          <a:p>
            <a:pPr marL="228600" indent="-228600">
              <a:buAutoNum type="arabicPeriod"/>
            </a:pPr>
            <a:r>
              <a:rPr lang="en-US" dirty="0" smtClean="0">
                <a:latin typeface="Times New Roman" pitchFamily="18" charset="0"/>
              </a:rPr>
              <a:t>Walls and floors in huts and compounds will be composed of material different than the ground.  </a:t>
            </a:r>
          </a:p>
          <a:p>
            <a:pPr marL="228600" indent="-228600">
              <a:buAutoNum type="arabicPeriod"/>
            </a:pPr>
            <a:r>
              <a:rPr lang="en-US" dirty="0" smtClean="0">
                <a:latin typeface="Times New Roman" pitchFamily="18" charset="0"/>
              </a:rPr>
              <a:t>Increase Stop Point  to 255 - ensures max penetration through the wall, listen for constant low warble (similar to bottom of lane) to determine if the other side of the wall is being detected.  </a:t>
            </a:r>
          </a:p>
          <a:p>
            <a:pPr marL="228600" indent="-228600">
              <a:buAutoNum type="arabicPeriod"/>
            </a:pPr>
            <a:r>
              <a:rPr lang="en-US" dirty="0" smtClean="0">
                <a:latin typeface="Times New Roman" pitchFamily="18" charset="0"/>
              </a:rPr>
              <a:t>Increase TVG to 10 - ensures max signal detection.  There is likely nothing to cause a false alarm “deep” in a wall or floor since it should only have air behind it.  Adjust LG as needed – could need increase or decrease depending on consistency of the wall/floor, composition, moisture, etc.</a:t>
            </a:r>
          </a:p>
          <a:p>
            <a:pPr marL="228600" indent="-228600">
              <a:buAutoNum type="arabicPeriod"/>
            </a:pPr>
            <a:r>
              <a:rPr lang="en-US" dirty="0" smtClean="0">
                <a:latin typeface="Times New Roman" pitchFamily="18" charset="0"/>
              </a:rPr>
              <a:t>Increase MD sensitivity – metal contamination of the wall is less likely than ground and conductivity/resistivity likely more consistent than the ground.  Use mineralized mode (VMC1/VMR2-MD) or ground balance (CEIA) as required.</a:t>
            </a:r>
          </a:p>
          <a:p>
            <a:pPr marL="228600" indent="-228600">
              <a:buAutoNum type="arabicPeriod"/>
            </a:pPr>
            <a:r>
              <a:rPr lang="en-US" dirty="0" smtClean="0">
                <a:latin typeface="Times New Roman" pitchFamily="18" charset="0"/>
              </a:rPr>
              <a:t>BLUF – don’t assume ground settings are adequate.</a:t>
            </a:r>
          </a:p>
          <a:p>
            <a:pPr marL="228600" indent="-228600">
              <a:buAutoNum type="arabicPeriod"/>
            </a:pPr>
            <a:endParaRPr lang="en-US" dirty="0" smtClean="0">
              <a:latin typeface="Times New Roman" pitchFamily="18" charset="0"/>
            </a:endParaRPr>
          </a:p>
          <a:p>
            <a:pPr marL="228600" indent="-228600">
              <a:buAutoNum type="arabicPeriod"/>
            </a:pPr>
            <a:r>
              <a:rPr lang="en-US" dirty="0" smtClean="0">
                <a:latin typeface="Times New Roman" pitchFamily="18" charset="0"/>
              </a:rPr>
              <a:t>Picture on right needs to replaced too dark</a:t>
            </a:r>
          </a:p>
        </p:txBody>
      </p:sp>
      <p:sp>
        <p:nvSpPr>
          <p:cNvPr id="44036" name="Slide Number Placeholder 3"/>
          <p:cNvSpPr>
            <a:spLocks noGrp="1"/>
          </p:cNvSpPr>
          <p:nvPr>
            <p:ph type="sldNum" sz="quarter" idx="5"/>
          </p:nvPr>
        </p:nvSpPr>
        <p:spPr/>
        <p:txBody>
          <a:bodyPr/>
          <a:lstStyle/>
          <a:p>
            <a:pPr>
              <a:defRPr/>
            </a:pPr>
            <a:fld id="{21A6875F-C840-43F8-BE5D-AB8A28CFA55C}" type="slidenum">
              <a:rPr lang="en-US" smtClean="0">
                <a:latin typeface="Times New Roman" pitchFamily="18" charset="0"/>
              </a:rPr>
              <a:pPr>
                <a:defRPr/>
              </a:pPr>
              <a:t>22</a:t>
            </a:fld>
            <a:endParaRPr lang="en-US" dirty="0" smtClean="0">
              <a:latin typeface="Times New Roman" pitchFamily="18" charset="0"/>
            </a:endParaRPr>
          </a:p>
        </p:txBody>
      </p:sp>
    </p:spTree>
    <p:extLst>
      <p:ext uri="{BB962C8B-B14F-4D97-AF65-F5344CB8AC3E}">
        <p14:creationId xmlns:p14="http://schemas.microsoft.com/office/powerpoint/2010/main" val="2069162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endParaRPr lang="en-US" dirty="0"/>
          </a:p>
        </p:txBody>
      </p:sp>
      <p:sp>
        <p:nvSpPr>
          <p:cNvPr id="4" name="Slide Number Placeholder 3"/>
          <p:cNvSpPr>
            <a:spLocks noGrp="1"/>
          </p:cNvSpPr>
          <p:nvPr>
            <p:ph type="sldNum" sz="quarter" idx="10"/>
          </p:nvPr>
        </p:nvSpPr>
        <p:spPr/>
        <p:txBody>
          <a:bodyPr/>
          <a:lstStyle/>
          <a:p>
            <a:pPr>
              <a:defRPr/>
            </a:pPr>
            <a:fld id="{133C217D-D86D-48FE-91CF-5F42C2B82749}" type="slidenum">
              <a:rPr lang="en-US" smtClean="0"/>
              <a:pPr>
                <a:defRPr/>
              </a:pPr>
              <a:t>23</a:t>
            </a:fld>
            <a:endParaRPr lang="en-US" dirty="0"/>
          </a:p>
        </p:txBody>
      </p:sp>
    </p:spTree>
    <p:extLst>
      <p:ext uri="{BB962C8B-B14F-4D97-AF65-F5344CB8AC3E}">
        <p14:creationId xmlns:p14="http://schemas.microsoft.com/office/powerpoint/2010/main" val="3395485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cs typeface="Arial" pitchFamily="34" charset="0"/>
              </a:rPr>
              <a:t>1. Action</a:t>
            </a:r>
            <a:r>
              <a:rPr lang="en-US" baseline="0" dirty="0" smtClean="0">
                <a:latin typeface="Arial" pitchFamily="34" charset="0"/>
                <a:cs typeface="Arial" pitchFamily="34" charset="0"/>
              </a:rPr>
              <a:t> (TLO): </a:t>
            </a:r>
            <a:r>
              <a:rPr lang="en-US" dirty="0" smtClean="0">
                <a:latin typeface="Arial" pitchFamily="34" charset="0"/>
                <a:cs typeface="Arial" pitchFamily="34" charset="0"/>
              </a:rPr>
              <a:t>Employ HHDs in the presence of CREW/COMMS equipment, other HHDs, as well as other electrical equipment and recognize EME interference</a:t>
            </a:r>
          </a:p>
        </p:txBody>
      </p:sp>
      <p:sp>
        <p:nvSpPr>
          <p:cNvPr id="45060" name="Slide Number Placeholder 3"/>
          <p:cNvSpPr>
            <a:spLocks noGrp="1"/>
          </p:cNvSpPr>
          <p:nvPr>
            <p:ph type="sldNum" sz="quarter" idx="5"/>
          </p:nvPr>
        </p:nvSpPr>
        <p:spPr/>
        <p:txBody>
          <a:bodyPr/>
          <a:lstStyle/>
          <a:p>
            <a:pPr>
              <a:defRPr/>
            </a:pPr>
            <a:fld id="{D3E36A55-8057-4401-8DBD-F46C2DCE0DE8}" type="slidenum">
              <a:rPr lang="en-US" smtClean="0">
                <a:latin typeface="Times New Roman" pitchFamily="18" charset="0"/>
              </a:rPr>
              <a:pPr>
                <a:defRPr/>
              </a:pPr>
              <a:t>24</a:t>
            </a:fld>
            <a:endParaRPr lang="en-US" dirty="0" smtClean="0">
              <a:latin typeface="Times New Roman" pitchFamily="18" charset="0"/>
            </a:endParaRPr>
          </a:p>
        </p:txBody>
      </p:sp>
    </p:spTree>
    <p:extLst>
      <p:ext uri="{BB962C8B-B14F-4D97-AF65-F5344CB8AC3E}">
        <p14:creationId xmlns:p14="http://schemas.microsoft.com/office/powerpoint/2010/main" val="3548839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r>
              <a:rPr lang="en-US" dirty="0" smtClean="0"/>
              <a:t>Answer any question as necessary.</a:t>
            </a:r>
            <a:endParaRPr lang="en-US" dirty="0"/>
          </a:p>
        </p:txBody>
      </p:sp>
      <p:sp>
        <p:nvSpPr>
          <p:cNvPr id="4" name="Slide Number Placeholder 3"/>
          <p:cNvSpPr>
            <a:spLocks noGrp="1"/>
          </p:cNvSpPr>
          <p:nvPr>
            <p:ph type="sldNum" sz="quarter" idx="10"/>
          </p:nvPr>
        </p:nvSpPr>
        <p:spPr/>
        <p:txBody>
          <a:bodyPr/>
          <a:lstStyle/>
          <a:p>
            <a:pPr>
              <a:defRPr/>
            </a:pPr>
            <a:fld id="{133C217D-D86D-48FE-91CF-5F42C2B82749}" type="slidenum">
              <a:rPr lang="en-US" smtClean="0"/>
              <a:pPr>
                <a:defRPr/>
              </a:pPr>
              <a:t>25</a:t>
            </a:fld>
            <a:endParaRPr lang="en-US" dirty="0"/>
          </a:p>
        </p:txBody>
      </p:sp>
    </p:spTree>
    <p:extLst>
      <p:ext uri="{BB962C8B-B14F-4D97-AF65-F5344CB8AC3E}">
        <p14:creationId xmlns:p14="http://schemas.microsoft.com/office/powerpoint/2010/main" val="124905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Highlight that the primary interference source to HHDs are CREW/COMMS and other HHDs in close proximity there are other sources native to the environment that can cause interference.  </a:t>
            </a:r>
          </a:p>
          <a:p>
            <a:pPr marL="228600" indent="-228600">
              <a:buAutoNum type="arabicPeriod"/>
            </a:pPr>
            <a:r>
              <a:rPr lang="en-US" dirty="0" smtClean="0">
                <a:latin typeface="Times New Roman" pitchFamily="18" charset="0"/>
              </a:rPr>
              <a:t>Examples of the these sources are: power lines, generators, transmission towers, vehicle engines etc.  </a:t>
            </a:r>
          </a:p>
          <a:p>
            <a:pPr marL="228600" indent="-228600">
              <a:buAutoNum type="arabicPeriod"/>
            </a:pPr>
            <a:r>
              <a:rPr lang="en-US" dirty="0" smtClean="0">
                <a:latin typeface="Times New Roman" pitchFamily="18" charset="0"/>
              </a:rPr>
              <a:t>HHD interference can be mitigated to some extent depending on the source.</a:t>
            </a:r>
          </a:p>
          <a:p>
            <a:pPr marL="228600" indent="-228600">
              <a:buAutoNum type="arabicPeriod"/>
            </a:pPr>
            <a:endParaRPr lang="en-US" dirty="0" smtClean="0">
              <a:latin typeface="Times New Roman" pitchFamily="18" charset="0"/>
            </a:endParaRPr>
          </a:p>
          <a:p>
            <a:pPr marL="228600" indent="-228600">
              <a:buAutoNum type="arabicPeriod"/>
            </a:pPr>
            <a:r>
              <a:rPr lang="en-US" dirty="0" smtClean="0">
                <a:latin typeface="Times New Roman" pitchFamily="18" charset="0"/>
              </a:rPr>
              <a:t>Discuss EME. Define and explain sources</a:t>
            </a:r>
          </a:p>
        </p:txBody>
      </p:sp>
      <p:sp>
        <p:nvSpPr>
          <p:cNvPr id="28676" name="Slide Number Placeholder 3"/>
          <p:cNvSpPr>
            <a:spLocks noGrp="1"/>
          </p:cNvSpPr>
          <p:nvPr>
            <p:ph type="sldNum" sz="quarter" idx="5"/>
          </p:nvPr>
        </p:nvSpPr>
        <p:spPr/>
        <p:txBody>
          <a:bodyPr/>
          <a:lstStyle/>
          <a:p>
            <a:pPr>
              <a:defRPr/>
            </a:pPr>
            <a:fld id="{E5B4CA46-B093-44E5-890F-A0B3EAB8FEDF}" type="slidenum">
              <a:rPr lang="en-US" smtClean="0">
                <a:latin typeface="Times New Roman" pitchFamily="18" charset="0"/>
              </a:rPr>
              <a:pPr>
                <a:defRPr/>
              </a:pPr>
              <a:t>3</a:t>
            </a:fld>
            <a:endParaRPr lang="en-US" dirty="0" smtClean="0">
              <a:latin typeface="Times New Roman" pitchFamily="18" charset="0"/>
            </a:endParaRPr>
          </a:p>
        </p:txBody>
      </p:sp>
    </p:spTree>
    <p:extLst>
      <p:ext uri="{BB962C8B-B14F-4D97-AF65-F5344CB8AC3E}">
        <p14:creationId xmlns:p14="http://schemas.microsoft.com/office/powerpoint/2010/main" val="156929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cs typeface="Times New Roman" pitchFamily="18" charset="0"/>
              </a:rPr>
              <a:t>AN/PSS-12 and AN/PSS-14  are included here because, as the POR, it is equipment available to operational units.  However, the focus of this brief is on the JIEDDO fielded HHDs.</a:t>
            </a:r>
          </a:p>
          <a:p>
            <a:pPr marL="228600" indent="-228600">
              <a:buAutoNum type="arabicPeriod"/>
            </a:pPr>
            <a:r>
              <a:rPr lang="en-US" dirty="0" smtClean="0">
                <a:latin typeface="Times New Roman" pitchFamily="18" charset="0"/>
              </a:rPr>
              <a:t>A CW MD provides a continuous signal to the detector coil in the form of a Sine wave (or multiple Sine waves for multi-frequency systems).  The Sine wave will be centered at 0 and have both a negative and positive peak.  It detects by subtracting the CW signal from any return signals to make detection declarations.  Very effective for material discrimination but struggles with mineralized soils. </a:t>
            </a:r>
          </a:p>
          <a:p>
            <a:pPr marL="228600" indent="-228600">
              <a:buAutoNum type="arabicPeriod"/>
            </a:pPr>
            <a:r>
              <a:rPr lang="en-US" dirty="0" smtClean="0">
                <a:latin typeface="Times New Roman" pitchFamily="18" charset="0"/>
              </a:rPr>
              <a:t>A PI system provides periodic signals to the coil in the form of short rectangular pulses; systems are often bipolar meaning positive and negative pulses are alternated in the coil.  It detects by measuring any return signal during the time when no signal is provided to the coil.  Very effective in mineralized ground and salt water and detecting larger metal at deeper depths.</a:t>
            </a:r>
          </a:p>
          <a:p>
            <a:pPr marL="228600" indent="-228600">
              <a:buAutoNum type="arabicPeriod"/>
            </a:pPr>
            <a:endParaRPr lang="en-US" dirty="0" smtClean="0">
              <a:latin typeface="Times New Roman" pitchFamily="18" charset="0"/>
            </a:endParaRPr>
          </a:p>
          <a:p>
            <a:endParaRPr lang="en-US" dirty="0" smtClean="0">
              <a:latin typeface="Times New Roman" pitchFamily="18" charset="0"/>
            </a:endParaRPr>
          </a:p>
        </p:txBody>
      </p:sp>
      <p:sp>
        <p:nvSpPr>
          <p:cNvPr id="29700" name="Slide Number Placeholder 3"/>
          <p:cNvSpPr>
            <a:spLocks noGrp="1"/>
          </p:cNvSpPr>
          <p:nvPr>
            <p:ph type="sldNum" sz="quarter" idx="5"/>
          </p:nvPr>
        </p:nvSpPr>
        <p:spPr/>
        <p:txBody>
          <a:bodyPr/>
          <a:lstStyle/>
          <a:p>
            <a:pPr>
              <a:defRPr/>
            </a:pPr>
            <a:fld id="{0FA167A2-2C5A-4AD4-82EA-56A36B6EF71C}" type="slidenum">
              <a:rPr lang="en-US" smtClean="0">
                <a:latin typeface="Times New Roman" pitchFamily="18" charset="0"/>
              </a:rPr>
              <a:pPr>
                <a:defRPr/>
              </a:pPr>
              <a:t>4</a:t>
            </a:fld>
            <a:endParaRPr lang="en-US" dirty="0" smtClean="0">
              <a:latin typeface="Times New Roman" pitchFamily="18" charset="0"/>
            </a:endParaRPr>
          </a:p>
        </p:txBody>
      </p:sp>
    </p:spTree>
    <p:extLst>
      <p:ext uri="{BB962C8B-B14F-4D97-AF65-F5344CB8AC3E}">
        <p14:creationId xmlns:p14="http://schemas.microsoft.com/office/powerpoint/2010/main" val="239198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Over the course of testing the past 4 years interference has occurred for all HHDs by a variety of CREW/COMMS equipment.  </a:t>
            </a:r>
          </a:p>
          <a:p>
            <a:pPr marL="228600" indent="-228600">
              <a:buAutoNum type="arabicPeriod"/>
            </a:pPr>
            <a:r>
              <a:rPr lang="en-US" dirty="0" smtClean="0">
                <a:latin typeface="Times New Roman" pitchFamily="18" charset="0"/>
              </a:rPr>
              <a:t>There are many factors influencing whether interference occurs, foremost being the load set employed by the CREW system and waveform employed by the COMMS system.  Other factors include terrain, proximity of other EME sources, Minehound detector head height above the ground, and the Minehound GPR parameter values.</a:t>
            </a:r>
          </a:p>
          <a:p>
            <a:pPr marL="228600" indent="-228600">
              <a:buAutoNum type="arabicPeriod"/>
            </a:pPr>
            <a:r>
              <a:rPr lang="en-US" dirty="0" smtClean="0">
                <a:latin typeface="Times New Roman" pitchFamily="18" charset="0"/>
              </a:rPr>
              <a:t>Vehicle engines generate low frequency signals that are similar to both CW and PI MDs.  Gasoline engines have spark plugs that spark ~ 250 times per second, multiply this by 6 or 8 cylinders and you have pulse rates similar to the Gizmo.  The stators in any alternator have brushes that generate both pulse and CW signals that have frequencies similar to both CEIA and Gizmo.</a:t>
            </a:r>
          </a:p>
          <a:p>
            <a:pPr marL="228600" indent="-228600">
              <a:buAutoNum type="arabicPeriod"/>
            </a:pPr>
            <a:endParaRPr lang="en-US" dirty="0" smtClean="0">
              <a:latin typeface="Times New Roman" pitchFamily="18" charset="0"/>
            </a:endParaRPr>
          </a:p>
          <a:p>
            <a:pPr marL="228600" indent="-228600">
              <a:buAutoNum type="arabicPeriod"/>
            </a:pPr>
            <a:endParaRPr lang="en-US" dirty="0" smtClean="0">
              <a:latin typeface="Times New Roman" pitchFamily="18" charset="0"/>
            </a:endParaRPr>
          </a:p>
          <a:p>
            <a:endParaRPr lang="en-US" dirty="0" smtClean="0">
              <a:latin typeface="Times New Roman" pitchFamily="18" charset="0"/>
            </a:endParaRPr>
          </a:p>
        </p:txBody>
      </p:sp>
      <p:sp>
        <p:nvSpPr>
          <p:cNvPr id="30724" name="Slide Number Placeholder 3"/>
          <p:cNvSpPr>
            <a:spLocks noGrp="1"/>
          </p:cNvSpPr>
          <p:nvPr>
            <p:ph type="sldNum" sz="quarter" idx="5"/>
          </p:nvPr>
        </p:nvSpPr>
        <p:spPr/>
        <p:txBody>
          <a:bodyPr/>
          <a:lstStyle/>
          <a:p>
            <a:pPr>
              <a:defRPr/>
            </a:pPr>
            <a:fld id="{DE88B73A-F69B-4E45-9304-12954F75DD30}" type="slidenum">
              <a:rPr lang="en-US" smtClean="0">
                <a:latin typeface="Times New Roman" pitchFamily="18" charset="0"/>
              </a:rPr>
              <a:pPr>
                <a:defRPr/>
              </a:pPr>
              <a:t>5</a:t>
            </a:fld>
            <a:endParaRPr lang="en-US" dirty="0" smtClean="0">
              <a:latin typeface="Times New Roman" pitchFamily="18" charset="0"/>
            </a:endParaRPr>
          </a:p>
        </p:txBody>
      </p:sp>
    </p:spTree>
    <p:extLst>
      <p:ext uri="{BB962C8B-B14F-4D97-AF65-F5344CB8AC3E}">
        <p14:creationId xmlns:p14="http://schemas.microsoft.com/office/powerpoint/2010/main" val="228472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Any source of electromagnetic radiation in the environment could be a cause for interference depending on frequency, power and proximity.  </a:t>
            </a:r>
          </a:p>
          <a:p>
            <a:pPr marL="228600" indent="-228600">
              <a:buAutoNum type="arabicPeriod"/>
            </a:pPr>
            <a:r>
              <a:rPr lang="en-US" dirty="0" smtClean="0">
                <a:latin typeface="Times New Roman" pitchFamily="18" charset="0"/>
              </a:rPr>
              <a:t>Always be aware of potential threats in the immediate area.  </a:t>
            </a:r>
          </a:p>
          <a:p>
            <a:pPr marL="228600" indent="-228600">
              <a:buAutoNum type="arabicPeriod"/>
            </a:pPr>
            <a:r>
              <a:rPr lang="en-US" dirty="0" smtClean="0">
                <a:latin typeface="Times New Roman" pitchFamily="18" charset="0"/>
              </a:rPr>
              <a:t>This could include native sources such as power lines, generation stations or transmission towers (to include cell towers) or transient sources such as Coalition CREW/COMMS systems operating within  your AO.  </a:t>
            </a:r>
          </a:p>
          <a:p>
            <a:pPr marL="228600" indent="-228600">
              <a:buAutoNum type="arabicPeriod"/>
            </a:pPr>
            <a:r>
              <a:rPr lang="en-US" dirty="0" smtClean="0">
                <a:latin typeface="Times New Roman" pitchFamily="18" charset="0"/>
              </a:rPr>
              <a:t>In the same way radios can conflict with each other if transmit/receive frequencies are not coordinated, EME can cause interference to an HHD.</a:t>
            </a:r>
          </a:p>
        </p:txBody>
      </p:sp>
      <p:sp>
        <p:nvSpPr>
          <p:cNvPr id="31748" name="Slide Number Placeholder 3"/>
          <p:cNvSpPr>
            <a:spLocks noGrp="1"/>
          </p:cNvSpPr>
          <p:nvPr>
            <p:ph type="sldNum" sz="quarter" idx="5"/>
          </p:nvPr>
        </p:nvSpPr>
        <p:spPr/>
        <p:txBody>
          <a:bodyPr/>
          <a:lstStyle/>
          <a:p>
            <a:pPr>
              <a:defRPr/>
            </a:pPr>
            <a:fld id="{6238E715-1953-45DC-8200-44FAF85275A3}" type="slidenum">
              <a:rPr lang="en-US" smtClean="0">
                <a:latin typeface="Times New Roman" pitchFamily="18" charset="0"/>
              </a:rPr>
              <a:pPr>
                <a:defRPr/>
              </a:pPr>
              <a:t>6</a:t>
            </a:fld>
            <a:endParaRPr lang="en-US" dirty="0" smtClean="0">
              <a:latin typeface="Times New Roman" pitchFamily="18" charset="0"/>
            </a:endParaRPr>
          </a:p>
        </p:txBody>
      </p:sp>
    </p:spTree>
    <p:extLst>
      <p:ext uri="{BB962C8B-B14F-4D97-AF65-F5344CB8AC3E}">
        <p14:creationId xmlns:p14="http://schemas.microsoft.com/office/powerpoint/2010/main" val="23629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endParaRPr lang="en-US" dirty="0"/>
          </a:p>
        </p:txBody>
      </p:sp>
      <p:sp>
        <p:nvSpPr>
          <p:cNvPr id="4" name="Slide Number Placeholder 3"/>
          <p:cNvSpPr>
            <a:spLocks noGrp="1"/>
          </p:cNvSpPr>
          <p:nvPr>
            <p:ph type="sldNum" sz="quarter" idx="10"/>
          </p:nvPr>
        </p:nvSpPr>
        <p:spPr/>
        <p:txBody>
          <a:bodyPr/>
          <a:lstStyle/>
          <a:p>
            <a:pPr>
              <a:defRPr/>
            </a:pPr>
            <a:fld id="{133C217D-D86D-48FE-91CF-5F42C2B82749}" type="slidenum">
              <a:rPr lang="en-US" smtClean="0"/>
              <a:pPr>
                <a:defRPr/>
              </a:pPr>
              <a:t>7</a:t>
            </a:fld>
            <a:endParaRPr lang="en-US" dirty="0"/>
          </a:p>
        </p:txBody>
      </p:sp>
    </p:spTree>
    <p:extLst>
      <p:ext uri="{BB962C8B-B14F-4D97-AF65-F5344CB8AC3E}">
        <p14:creationId xmlns:p14="http://schemas.microsoft.com/office/powerpoint/2010/main" val="251331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DSP-27 is most susceptible to any electronic device in close proximity to one antenna pod or the other.  </a:t>
            </a:r>
          </a:p>
          <a:p>
            <a:pPr marL="228600" indent="-228600">
              <a:buAutoNum type="arabicPeriod"/>
            </a:pPr>
            <a:r>
              <a:rPr lang="en-US" dirty="0" smtClean="0">
                <a:latin typeface="Times New Roman" pitchFamily="18" charset="0"/>
              </a:rPr>
              <a:t>Interference is not distinct but generates the same sound as a detection alert.  </a:t>
            </a:r>
          </a:p>
          <a:p>
            <a:pPr marL="228600" indent="-228600">
              <a:buAutoNum type="arabicPeriod"/>
            </a:pPr>
            <a:r>
              <a:rPr lang="en-US" dirty="0" smtClean="0">
                <a:latin typeface="Times New Roman" pitchFamily="18" charset="0"/>
              </a:rPr>
              <a:t>Typically, a radio, cell phone or other pocket device carried on the same side of the body as the DSP-27 can cause these false alarms (FA).  </a:t>
            </a:r>
          </a:p>
          <a:p>
            <a:pPr marL="228600" indent="-228600">
              <a:buAutoNum type="arabicPeriod"/>
            </a:pPr>
            <a:r>
              <a:rPr lang="en-US" dirty="0" smtClean="0">
                <a:latin typeface="Times New Roman" pitchFamily="18" charset="0"/>
              </a:rPr>
              <a:t>HHDs operated in close proximity can also generate FAs.  </a:t>
            </a:r>
          </a:p>
          <a:p>
            <a:pPr marL="228600" indent="-228600">
              <a:buAutoNum type="arabicPeriod"/>
            </a:pPr>
            <a:r>
              <a:rPr lang="en-US" dirty="0" smtClean="0">
                <a:latin typeface="Times New Roman" pitchFamily="18" charset="0"/>
              </a:rPr>
              <a:t>Tactical spacing should mitigate any of these FAs.</a:t>
            </a:r>
          </a:p>
          <a:p>
            <a:pPr marL="228600" indent="-228600">
              <a:buAutoNum type="arabicPeriod"/>
            </a:pPr>
            <a:endParaRPr lang="en-US" dirty="0" smtClean="0">
              <a:latin typeface="Times New Roman" pitchFamily="18" charset="0"/>
            </a:endParaRPr>
          </a:p>
          <a:p>
            <a:pPr marL="228600" indent="-228600">
              <a:buAutoNum type="arabicPeriod"/>
            </a:pPr>
            <a:r>
              <a:rPr lang="en-US" dirty="0" smtClean="0">
                <a:latin typeface="Times New Roman" pitchFamily="18" charset="0"/>
              </a:rPr>
              <a:t>Remedy changed to mitigation</a:t>
            </a:r>
          </a:p>
        </p:txBody>
      </p:sp>
      <p:sp>
        <p:nvSpPr>
          <p:cNvPr id="32772" name="Slide Number Placeholder 3"/>
          <p:cNvSpPr>
            <a:spLocks noGrp="1"/>
          </p:cNvSpPr>
          <p:nvPr>
            <p:ph type="sldNum" sz="quarter" idx="5"/>
          </p:nvPr>
        </p:nvSpPr>
        <p:spPr/>
        <p:txBody>
          <a:bodyPr/>
          <a:lstStyle/>
          <a:p>
            <a:pPr>
              <a:defRPr/>
            </a:pPr>
            <a:fld id="{CAC9A9CE-7549-4CB8-A5B0-FB11061497E1}" type="slidenum">
              <a:rPr lang="en-US" smtClean="0">
                <a:latin typeface="Times New Roman" pitchFamily="18" charset="0"/>
              </a:rPr>
              <a:pPr>
                <a:defRPr/>
              </a:pPr>
              <a:t>8</a:t>
            </a:fld>
            <a:endParaRPr lang="en-US" dirty="0" smtClean="0">
              <a:latin typeface="Times New Roman" pitchFamily="18" charset="0"/>
            </a:endParaRPr>
          </a:p>
        </p:txBody>
      </p:sp>
    </p:spTree>
    <p:extLst>
      <p:ext uri="{BB962C8B-B14F-4D97-AF65-F5344CB8AC3E}">
        <p14:creationId xmlns:p14="http://schemas.microsoft.com/office/powerpoint/2010/main" val="51955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marL="232943" indent="-232943"/>
            <a:endParaRPr lang="en-US" sz="1200" dirty="0" smtClean="0"/>
          </a:p>
          <a:p>
            <a:pPr marL="232943" indent="-232943"/>
            <a:endParaRPr lang="en-US" sz="1200" dirty="0" smtClean="0"/>
          </a:p>
          <a:p>
            <a:pPr marL="232943" indent="-232943"/>
            <a:r>
              <a:rPr lang="en-US" sz="1200" b="1" u="sng" dirty="0" smtClean="0"/>
              <a:t>Note for the Instructor/</a:t>
            </a:r>
            <a:r>
              <a:rPr lang="en-US" sz="1200" b="1" u="sng" baseline="0" dirty="0" smtClean="0"/>
              <a:t>Facilitator (I/F)</a:t>
            </a:r>
            <a:endParaRPr lang="en-US" sz="1200" b="1" u="sng" dirty="0" smtClean="0"/>
          </a:p>
          <a:p>
            <a:pPr marL="228600" indent="-228600">
              <a:buAutoNum type="arabicPeriod"/>
            </a:pPr>
            <a:r>
              <a:rPr lang="en-US" dirty="0" smtClean="0">
                <a:latin typeface="Times New Roman" pitchFamily="18" charset="0"/>
              </a:rPr>
              <a:t>DSP-27 is most susceptible to any electronic device in close proximity to one antenna pod or the other.  </a:t>
            </a:r>
          </a:p>
          <a:p>
            <a:pPr marL="228600" indent="-228600">
              <a:buAutoNum type="arabicPeriod"/>
            </a:pPr>
            <a:r>
              <a:rPr lang="en-US" dirty="0" smtClean="0">
                <a:latin typeface="Times New Roman" pitchFamily="18" charset="0"/>
              </a:rPr>
              <a:t>Interference is not distinct but generates the same sound as a detection alert.  </a:t>
            </a:r>
          </a:p>
          <a:p>
            <a:pPr marL="228600" indent="-228600">
              <a:buAutoNum type="arabicPeriod"/>
            </a:pPr>
            <a:r>
              <a:rPr lang="en-US" dirty="0" smtClean="0">
                <a:latin typeface="Times New Roman" pitchFamily="18" charset="0"/>
              </a:rPr>
              <a:t>Typically, a radio, cell phone or other pocket device carried on the same side of the body as the DSP-27 can cause these false alarms (FA).  </a:t>
            </a:r>
          </a:p>
          <a:p>
            <a:pPr marL="228600" indent="-228600">
              <a:buAutoNum type="arabicPeriod"/>
            </a:pPr>
            <a:r>
              <a:rPr lang="en-US" dirty="0" smtClean="0">
                <a:latin typeface="Times New Roman" pitchFamily="18" charset="0"/>
              </a:rPr>
              <a:t>HHDs operated in close proximity can also generate FAs.  </a:t>
            </a:r>
          </a:p>
          <a:p>
            <a:pPr marL="228600" indent="-228600">
              <a:buAutoNum type="arabicPeriod"/>
            </a:pPr>
            <a:r>
              <a:rPr lang="en-US" dirty="0" smtClean="0">
                <a:latin typeface="Times New Roman" pitchFamily="18" charset="0"/>
              </a:rPr>
              <a:t>Tactical spacing should mitigate any of these FAs.</a:t>
            </a:r>
          </a:p>
          <a:p>
            <a:pPr marL="228600" indent="-228600">
              <a:buAutoNum type="arabicPeriod"/>
            </a:pPr>
            <a:endParaRPr lang="en-US" dirty="0" smtClean="0">
              <a:latin typeface="Times New Roman" pitchFamily="18" charset="0"/>
            </a:endParaRPr>
          </a:p>
          <a:p>
            <a:pPr marL="228600" indent="-228600">
              <a:buAutoNum type="arabicPeriod"/>
            </a:pPr>
            <a:r>
              <a:rPr lang="en-US" dirty="0" smtClean="0">
                <a:latin typeface="Times New Roman" pitchFamily="18" charset="0"/>
              </a:rPr>
              <a:t>Remedy changed to mitigation</a:t>
            </a:r>
          </a:p>
        </p:txBody>
      </p:sp>
      <p:sp>
        <p:nvSpPr>
          <p:cNvPr id="32772" name="Slide Number Placeholder 3"/>
          <p:cNvSpPr>
            <a:spLocks noGrp="1"/>
          </p:cNvSpPr>
          <p:nvPr>
            <p:ph type="sldNum" sz="quarter" idx="5"/>
          </p:nvPr>
        </p:nvSpPr>
        <p:spPr/>
        <p:txBody>
          <a:bodyPr/>
          <a:lstStyle/>
          <a:p>
            <a:pPr>
              <a:defRPr/>
            </a:pPr>
            <a:fld id="{CAC9A9CE-7549-4CB8-A5B0-FB11061497E1}" type="slidenum">
              <a:rPr lang="en-US" smtClean="0">
                <a:latin typeface="Times New Roman" pitchFamily="18" charset="0"/>
              </a:rPr>
              <a:pPr>
                <a:defRPr/>
              </a:pPr>
              <a:t>9</a:t>
            </a:fld>
            <a:endParaRPr lang="en-US" dirty="0" smtClean="0">
              <a:latin typeface="Times New Roman" pitchFamily="18" charset="0"/>
            </a:endParaRPr>
          </a:p>
        </p:txBody>
      </p:sp>
    </p:spTree>
    <p:extLst>
      <p:ext uri="{BB962C8B-B14F-4D97-AF65-F5344CB8AC3E}">
        <p14:creationId xmlns:p14="http://schemas.microsoft.com/office/powerpoint/2010/main" val="131804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390217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6651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22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877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311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419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6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1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56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111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6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81765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737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95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546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869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082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840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59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270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562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39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038839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72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74468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49892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346788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08"/>
            <a:ext cx="8261498" cy="531627"/>
          </a:xfrm>
        </p:spPr>
        <p:txBody>
          <a:bodyPr anchor="b">
            <a:noAutofit/>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75907"/>
            <a:ext cx="5111750" cy="48502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2120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46854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46216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610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351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24491" y="6492875"/>
            <a:ext cx="8195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1CD5E-FFF0-45F2-B7B7-8B7178E955B5}" type="slidenum">
              <a:rPr lang="en-US" smtClean="0"/>
              <a:pPr/>
              <a:t>‹#›</a:t>
            </a:fld>
            <a:endParaRPr lang="en-US" dirty="0"/>
          </a:p>
        </p:txBody>
      </p:sp>
      <p:pic>
        <p:nvPicPr>
          <p:cNvPr id="7" name="Picture 6" descr="316th_cavalry_brigade_s.jpg"/>
          <p:cNvPicPr>
            <a:picLocks noChangeAspect="1"/>
          </p:cNvPicPr>
          <p:nvPr userDrawn="1"/>
        </p:nvPicPr>
        <p:blipFill>
          <a:blip r:embed="rId32" cstate="print"/>
          <a:stretch>
            <a:fillRect/>
          </a:stretch>
        </p:blipFill>
        <p:spPr>
          <a:xfrm>
            <a:off x="120168" y="263709"/>
            <a:ext cx="685800" cy="685800"/>
          </a:xfrm>
          <a:prstGeom prst="rect">
            <a:avLst/>
          </a:prstGeom>
        </p:spPr>
      </p:pic>
      <p:pic>
        <p:nvPicPr>
          <p:cNvPr id="8" name="Picture 7" descr="3-16.png"/>
          <p:cNvPicPr>
            <a:picLocks noChangeAspect="1"/>
          </p:cNvPicPr>
          <p:nvPr userDrawn="1"/>
        </p:nvPicPr>
        <p:blipFill>
          <a:blip r:embed="rId33" cstate="print"/>
          <a:stretch>
            <a:fillRect/>
          </a:stretch>
        </p:blipFill>
        <p:spPr>
          <a:xfrm>
            <a:off x="8418220" y="274342"/>
            <a:ext cx="564060" cy="685800"/>
          </a:xfrm>
          <a:prstGeom prst="rect">
            <a:avLst/>
          </a:prstGeom>
        </p:spPr>
      </p:pic>
      <p:sp>
        <p:nvSpPr>
          <p:cNvPr id="9" name="TextBox 8"/>
          <p:cNvSpPr txBox="1"/>
          <p:nvPr userDrawn="1"/>
        </p:nvSpPr>
        <p:spPr>
          <a:xfrm>
            <a:off x="3523888" y="0"/>
            <a:ext cx="2090738" cy="307975"/>
          </a:xfrm>
          <a:prstGeom prst="rect">
            <a:avLst/>
          </a:prstGeom>
          <a:noFill/>
        </p:spPr>
        <p:txBody>
          <a:bodyPr wrap="none">
            <a:spAutoFit/>
          </a:bodyPr>
          <a:lstStyle/>
          <a:p>
            <a:pPr>
              <a:defRPr/>
            </a:pPr>
            <a:r>
              <a:rPr lang="en-US" sz="1400" b="0" dirty="0">
                <a:solidFill>
                  <a:srgbClr val="00B050"/>
                </a:solidFill>
                <a:latin typeface="Arial" pitchFamily="34" charset="0"/>
                <a:cs typeface="Arial" pitchFamily="34" charset="0"/>
              </a:rPr>
              <a:t>UNCLASSIFIED/FOUO</a:t>
            </a:r>
          </a:p>
        </p:txBody>
      </p:sp>
      <p:sp>
        <p:nvSpPr>
          <p:cNvPr id="10" name="TextBox 16"/>
          <p:cNvSpPr txBox="1">
            <a:spLocks noChangeArrowheads="1"/>
          </p:cNvSpPr>
          <p:nvPr userDrawn="1"/>
        </p:nvSpPr>
        <p:spPr bwMode="auto">
          <a:xfrm>
            <a:off x="10620" y="6519446"/>
            <a:ext cx="8167218" cy="338554"/>
          </a:xfrm>
          <a:prstGeom prst="rect">
            <a:avLst/>
          </a:prstGeom>
          <a:solidFill>
            <a:srgbClr val="00B050"/>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smtClean="0">
                <a:solidFill>
                  <a:schemeClr val="bg1"/>
                </a:solidFill>
                <a:latin typeface="Arial" pitchFamily="34" charset="0"/>
                <a:cs typeface="Arial" pitchFamily="34" charset="0"/>
              </a:rPr>
              <a:t>UNCLASSIFIED////FOR</a:t>
            </a:r>
            <a:r>
              <a:rPr lang="en-US" sz="800" baseline="0" dirty="0" smtClean="0">
                <a:solidFill>
                  <a:schemeClr val="bg1"/>
                </a:solidFill>
                <a:latin typeface="Arial" pitchFamily="34" charset="0"/>
                <a:cs typeface="Arial" pitchFamily="34" charset="0"/>
              </a:rPr>
              <a:t> OFFICAL USE ONLY   This document contains information that may be EXEMPT FROM MANDATORY DISCLOSURE under the Freedom of Information Act (FOIA) Exemption 7 (F</a:t>
            </a:r>
            <a:r>
              <a:rPr lang="en-US" sz="700" baseline="0" dirty="0" smtClean="0">
                <a:solidFill>
                  <a:schemeClr val="bg1"/>
                </a:solidFill>
                <a:latin typeface="Arial" pitchFamily="34" charset="0"/>
                <a:cs typeface="Arial" pitchFamily="34" charset="0"/>
              </a:rPr>
              <a:t>)</a:t>
            </a:r>
            <a:endParaRPr lang="en-US" sz="7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58061679"/>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 id="2147483985" r:id="rId27"/>
    <p:sldLayoutId id="2147483986" r:id="rId28"/>
    <p:sldLayoutId id="2147483987" r:id="rId29"/>
    <p:sldLayoutId id="2147483988" r:id="rId30"/>
  </p:sldLayoutIdLst>
  <p:txStyles>
    <p:titleStyle>
      <a:lvl1pPr algn="ctr" defTabSz="914400" rtl="0" eaLnBrk="1" latinLnBrk="0" hangingPunct="1">
        <a:spcBef>
          <a:spcPct val="0"/>
        </a:spcBef>
        <a:buNone/>
        <a:defRPr sz="2800" b="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31.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bwMode="auto">
          <a:xfrm>
            <a:off x="-76200" y="2438400"/>
            <a:ext cx="9144000" cy="954107"/>
          </a:xfrm>
          <a:prstGeom prst="rect">
            <a:avLst/>
          </a:prstGeom>
          <a:noFill/>
          <a:ln w="9525">
            <a:noFill/>
            <a:miter lim="800000"/>
            <a:headEnd/>
            <a:tailEnd/>
          </a:ln>
        </p:spPr>
        <p:txBody>
          <a:bodyPr anchor="ctr">
            <a:spAutoFit/>
          </a:bodyPr>
          <a:lstStyle/>
          <a:p>
            <a:pPr algn="ctr">
              <a:defRPr/>
            </a:pPr>
            <a:r>
              <a:rPr lang="en-US" kern="0" dirty="0">
                <a:latin typeface="Arial" pitchFamily="34" charset="0"/>
                <a:ea typeface="+mj-ea"/>
                <a:cs typeface="Arial" pitchFamily="34" charset="0"/>
              </a:rPr>
              <a:t>Hand Held Detector </a:t>
            </a:r>
            <a:r>
              <a:rPr lang="en-US" kern="0" dirty="0" smtClean="0">
                <a:latin typeface="Arial" pitchFamily="34" charset="0"/>
                <a:ea typeface="+mj-ea"/>
                <a:cs typeface="Arial" pitchFamily="34" charset="0"/>
              </a:rPr>
              <a:t>(HHD)</a:t>
            </a:r>
          </a:p>
          <a:p>
            <a:pPr algn="ctr">
              <a:defRPr/>
            </a:pPr>
            <a:r>
              <a:rPr lang="en-US" kern="0" dirty="0" smtClean="0">
                <a:latin typeface="Arial" pitchFamily="34" charset="0"/>
                <a:ea typeface="+mj-ea"/>
                <a:cs typeface="Arial" pitchFamily="34" charset="0"/>
              </a:rPr>
              <a:t>Compatibility With CREW/COMS </a:t>
            </a:r>
            <a:endParaRPr lang="en-US" kern="0" dirty="0">
              <a:latin typeface="Arial" pitchFamily="34" charset="0"/>
              <a:ea typeface="+mj-ea"/>
              <a:cs typeface="Arial" pitchFamily="34" charset="0"/>
            </a:endParaRPr>
          </a:p>
        </p:txBody>
      </p:sp>
      <p:sp>
        <p:nvSpPr>
          <p:cNvPr id="4" name="Slide Number Placeholder 3"/>
          <p:cNvSpPr>
            <a:spLocks noGrp="1"/>
          </p:cNvSpPr>
          <p:nvPr>
            <p:ph type="sldNum" sz="quarter" idx="4294967295"/>
          </p:nvPr>
        </p:nvSpPr>
        <p:spPr>
          <a:xfrm>
            <a:off x="7010400" y="6629400"/>
            <a:ext cx="2133600" cy="228600"/>
          </a:xfrm>
        </p:spPr>
        <p:txBody>
          <a:bodyPr/>
          <a:lstStyle/>
          <a:p>
            <a:pPr>
              <a:defRPr/>
            </a:pPr>
            <a:fld id="{D5B4F08A-B01D-45F8-A3DC-F728969B214D}" type="slidenum">
              <a:rPr lang="en-US" sz="1200" smtClean="0">
                <a:solidFill>
                  <a:schemeClr val="tx1"/>
                </a:solidFill>
                <a:latin typeface="+mj-lt"/>
              </a:rPr>
              <a:pPr>
                <a:defRPr/>
              </a:pPr>
              <a:t>1</a:t>
            </a:fld>
            <a:endParaRPr lang="en-US" sz="1200" dirty="0">
              <a:solidFill>
                <a:schemeClr val="tx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0" y="304800"/>
            <a:ext cx="9144000" cy="523220"/>
          </a:xfrm>
          <a:prstGeom prst="rect">
            <a:avLst/>
          </a:prstGeom>
          <a:noFill/>
          <a:ln w="9525">
            <a:noFill/>
            <a:miter lim="800000"/>
            <a:headEnd/>
            <a:tailEnd/>
          </a:ln>
        </p:spPr>
        <p:txBody>
          <a:bodyPr anchor="ctr">
            <a:spAutoFit/>
          </a:bodyPr>
          <a:lstStyle/>
          <a:p>
            <a:pPr algn="ctr">
              <a:defRPr/>
            </a:pPr>
            <a:r>
              <a:rPr lang="en-US" kern="0" dirty="0" smtClean="0">
                <a:latin typeface="Arial" pitchFamily="34" charset="0"/>
                <a:ea typeface="+mj-ea"/>
                <a:cs typeface="Arial" pitchFamily="34" charset="0"/>
              </a:rPr>
              <a:t>VMC1 (GIZMO) </a:t>
            </a:r>
            <a:r>
              <a:rPr lang="en-US" kern="0" dirty="0">
                <a:latin typeface="Arial" pitchFamily="34" charset="0"/>
                <a:cs typeface="Arial" pitchFamily="34" charset="0"/>
              </a:rPr>
              <a:t>Interference</a:t>
            </a:r>
            <a:endParaRPr lang="en-US" kern="0" dirty="0">
              <a:latin typeface="Arial" pitchFamily="34" charset="0"/>
              <a:ea typeface="+mj-ea"/>
              <a:cs typeface="Arial" pitchFamily="34" charset="0"/>
            </a:endParaRPr>
          </a:p>
        </p:txBody>
      </p:sp>
      <p:graphicFrame>
        <p:nvGraphicFramePr>
          <p:cNvPr id="11" name="Table 10"/>
          <p:cNvGraphicFramePr>
            <a:graphicFrameLocks noGrp="1"/>
          </p:cNvGraphicFramePr>
          <p:nvPr/>
        </p:nvGraphicFramePr>
        <p:xfrm>
          <a:off x="1676400" y="1600200"/>
          <a:ext cx="7162800" cy="3845066"/>
        </p:xfrm>
        <a:graphic>
          <a:graphicData uri="http://schemas.openxmlformats.org/drawingml/2006/table">
            <a:tbl>
              <a:tblPr firstRow="1" bandRow="1">
                <a:tableStyleId>{5C22544A-7EE6-4342-B048-85BDC9FD1C3A}</a:tableStyleId>
              </a:tblPr>
              <a:tblGrid>
                <a:gridCol w="2209800"/>
                <a:gridCol w="2743200"/>
                <a:gridCol w="2209800"/>
              </a:tblGrid>
              <a:tr h="370731">
                <a:tc>
                  <a:txBody>
                    <a:bodyPr/>
                    <a:lstStyle/>
                    <a:p>
                      <a:pPr algn="ctr"/>
                      <a:r>
                        <a:rPr lang="en-US" sz="1800" dirty="0" smtClean="0">
                          <a:solidFill>
                            <a:schemeClr val="tx1"/>
                          </a:solidFill>
                          <a:latin typeface="+mn-lt"/>
                        </a:rPr>
                        <a:t>Source</a:t>
                      </a:r>
                      <a:endParaRPr lang="en-US" sz="1800" dirty="0">
                        <a:solidFill>
                          <a:schemeClr val="tx1"/>
                        </a:solidFill>
                        <a:latin typeface="+mn-lt"/>
                      </a:endParaRPr>
                    </a:p>
                  </a:txBody>
                  <a:tcPr marT="45706" marB="45706"/>
                </a:tc>
                <a:tc>
                  <a:txBody>
                    <a:bodyPr/>
                    <a:lstStyle/>
                    <a:p>
                      <a:pPr algn="ctr"/>
                      <a:r>
                        <a:rPr lang="en-US" sz="1800" dirty="0" smtClean="0">
                          <a:solidFill>
                            <a:schemeClr val="tx1"/>
                          </a:solidFill>
                          <a:latin typeface="+mn-lt"/>
                        </a:rPr>
                        <a:t>Effect</a:t>
                      </a:r>
                      <a:endParaRPr lang="en-US" sz="1800" dirty="0">
                        <a:solidFill>
                          <a:schemeClr val="tx1"/>
                        </a:solidFill>
                        <a:latin typeface="+mn-lt"/>
                      </a:endParaRPr>
                    </a:p>
                  </a:txBody>
                  <a:tcPr marT="45706" marB="45706"/>
                </a:tc>
                <a:tc>
                  <a:txBody>
                    <a:bodyPr/>
                    <a:lstStyle/>
                    <a:p>
                      <a:pPr algn="ctr"/>
                      <a:r>
                        <a:rPr lang="en-US" sz="1800" dirty="0" smtClean="0">
                          <a:solidFill>
                            <a:schemeClr val="tx1"/>
                          </a:solidFill>
                          <a:latin typeface="+mn-lt"/>
                        </a:rPr>
                        <a:t>Mitigation</a:t>
                      </a:r>
                      <a:endParaRPr lang="en-US" sz="1800" dirty="0">
                        <a:solidFill>
                          <a:schemeClr val="tx1"/>
                        </a:solidFill>
                        <a:latin typeface="+mn-lt"/>
                      </a:endParaRPr>
                    </a:p>
                  </a:txBody>
                  <a:tcPr marT="45706" marB="45706"/>
                </a:tc>
              </a:tr>
              <a:tr h="639982">
                <a:tc>
                  <a:txBody>
                    <a:bodyPr/>
                    <a:lstStyle/>
                    <a:p>
                      <a:pPr algn="ctr"/>
                      <a:r>
                        <a:rPr lang="en-US" sz="1800" dirty="0" smtClean="0">
                          <a:latin typeface="+mn-lt"/>
                          <a:cs typeface="Times New Roman" pitchFamily="18" charset="0"/>
                        </a:rPr>
                        <a:t>COMMS on transmit</a:t>
                      </a:r>
                      <a:endParaRPr lang="en-US" sz="1800" dirty="0">
                        <a:latin typeface="+mn-lt"/>
                      </a:endParaRPr>
                    </a:p>
                  </a:txBody>
                  <a:tcPr marT="45706" marB="45706"/>
                </a:tc>
                <a:tc>
                  <a:txBody>
                    <a:bodyPr/>
                    <a:lstStyle/>
                    <a:p>
                      <a:pPr algn="ctr"/>
                      <a:r>
                        <a:rPr lang="en-US" sz="1800" dirty="0" smtClean="0">
                          <a:latin typeface="+mn-lt"/>
                        </a:rPr>
                        <a:t>Noisy alert burst &lt; 5 m</a:t>
                      </a:r>
                      <a:endParaRPr lang="en-US" sz="1800" dirty="0">
                        <a:latin typeface="+mn-lt"/>
                      </a:endParaRPr>
                    </a:p>
                  </a:txBody>
                  <a:tcPr marT="45706" marB="45706"/>
                </a:tc>
                <a:tc>
                  <a:txBody>
                    <a:bodyPr/>
                    <a:lstStyle/>
                    <a:p>
                      <a:pPr algn="ctr"/>
                      <a:r>
                        <a:rPr lang="en-US" sz="1800" dirty="0" smtClean="0">
                          <a:latin typeface="+mn-lt"/>
                          <a:cs typeface="Times New Roman" pitchFamily="18" charset="0"/>
                        </a:rPr>
                        <a:t>Avoid transmit while sweeping</a:t>
                      </a:r>
                      <a:endParaRPr lang="en-US" sz="1800" dirty="0">
                        <a:latin typeface="+mn-lt"/>
                      </a:endParaRPr>
                    </a:p>
                  </a:txBody>
                  <a:tcPr marT="45706" marB="45706"/>
                </a:tc>
              </a:tr>
              <a:tr h="639982">
                <a:tc>
                  <a:txBody>
                    <a:bodyPr/>
                    <a:lstStyle/>
                    <a:p>
                      <a:pPr algn="ctr"/>
                      <a:r>
                        <a:rPr lang="en-US" sz="1800" dirty="0" smtClean="0">
                          <a:latin typeface="+mn-lt"/>
                          <a:cs typeface="Times New Roman" pitchFamily="18" charset="0"/>
                        </a:rPr>
                        <a:t>Vehicle CREW</a:t>
                      </a:r>
                      <a:endParaRPr lang="en-US" sz="1800" dirty="0">
                        <a:latin typeface="+mn-lt"/>
                      </a:endParaRPr>
                    </a:p>
                  </a:txBody>
                  <a:tcPr marT="45706" marB="45706"/>
                </a:tc>
                <a:tc>
                  <a:txBody>
                    <a:bodyPr/>
                    <a:lstStyle/>
                    <a:p>
                      <a:pPr algn="ctr"/>
                      <a:r>
                        <a:rPr lang="en-US" sz="1800" dirty="0" smtClean="0">
                          <a:latin typeface="+mn-lt"/>
                        </a:rPr>
                        <a:t>Pulsed tone &lt; 5 m</a:t>
                      </a:r>
                    </a:p>
                  </a:txBody>
                  <a:tcPr marT="45706" marB="45706"/>
                </a:tc>
                <a:tc>
                  <a:txBody>
                    <a:bodyPr/>
                    <a:lstStyle/>
                    <a:p>
                      <a:pPr algn="ctr"/>
                      <a:r>
                        <a:rPr lang="en-US" sz="1800" dirty="0" smtClean="0">
                          <a:latin typeface="+mn-lt"/>
                        </a:rPr>
                        <a:t>Maintain Stand-off</a:t>
                      </a:r>
                      <a:endParaRPr lang="en-US" sz="1800" dirty="0">
                        <a:latin typeface="+mn-lt"/>
                      </a:endParaRPr>
                    </a:p>
                  </a:txBody>
                  <a:tcPr marT="45706" marB="45706"/>
                </a:tc>
              </a:tr>
              <a:tr h="914267">
                <a:tc>
                  <a:txBody>
                    <a:bodyPr/>
                    <a:lstStyle/>
                    <a:p>
                      <a:pPr algn="ctr"/>
                      <a:r>
                        <a:rPr lang="en-US" sz="1800" dirty="0" smtClean="0">
                          <a:latin typeface="+mn-lt"/>
                          <a:cs typeface="Times New Roman" pitchFamily="18" charset="0"/>
                        </a:rPr>
                        <a:t>Vehicle engine</a:t>
                      </a:r>
                      <a:endParaRPr lang="en-US" sz="1800" dirty="0">
                        <a:latin typeface="+mn-lt"/>
                      </a:endParaRPr>
                    </a:p>
                  </a:txBody>
                  <a:tcPr marT="45706" marB="457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Erratic alerts</a:t>
                      </a:r>
                    </a:p>
                    <a:p>
                      <a:pPr algn="ctr"/>
                      <a:r>
                        <a:rPr lang="en-US" sz="1800" dirty="0" smtClean="0">
                          <a:latin typeface="+mn-lt"/>
                        </a:rPr>
                        <a:t> &lt; 5 m</a:t>
                      </a:r>
                    </a:p>
                  </a:txBody>
                  <a:tcPr marT="45706" marB="457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Maintain Stand-off or </a:t>
                      </a:r>
                    </a:p>
                    <a:p>
                      <a:pPr algn="ctr"/>
                      <a:r>
                        <a:rPr lang="en-US" sz="1800" dirty="0" smtClean="0">
                          <a:latin typeface="+mn-lt"/>
                        </a:rPr>
                        <a:t>Turn-off</a:t>
                      </a:r>
                      <a:r>
                        <a:rPr lang="en-US" sz="1800" baseline="0" dirty="0" smtClean="0">
                          <a:latin typeface="+mn-lt"/>
                        </a:rPr>
                        <a:t> engine</a:t>
                      </a:r>
                      <a:endParaRPr lang="en-US" sz="1800" dirty="0" smtClean="0">
                        <a:latin typeface="+mn-lt"/>
                      </a:endParaRPr>
                    </a:p>
                  </a:txBody>
                  <a:tcPr marT="45706" marB="45706"/>
                </a:tc>
              </a:tr>
              <a:tr h="6399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cs typeface="Times New Roman" pitchFamily="18" charset="0"/>
                        </a:rPr>
                        <a:t>THOR III/Manpacks</a:t>
                      </a:r>
                    </a:p>
                  </a:txBody>
                  <a:tcPr marT="45706" marB="457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None observed</a:t>
                      </a:r>
                    </a:p>
                  </a:txBody>
                  <a:tcPr marT="45706" marB="457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latin typeface="+mn-lt"/>
                      </a:endParaRPr>
                    </a:p>
                  </a:txBody>
                  <a:tcPr marT="45706" marB="45706"/>
                </a:tc>
              </a:tr>
              <a:tr h="6399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cs typeface="Times New Roman" pitchFamily="18" charset="0"/>
                        </a:rPr>
                        <a:t>Other handhelds</a:t>
                      </a:r>
                    </a:p>
                  </a:txBody>
                  <a:tcPr marT="45706" marB="457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Erratic or continuous alert &lt; 5 m</a:t>
                      </a:r>
                    </a:p>
                  </a:txBody>
                  <a:tcPr marT="45706" marB="457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Maintain Stand-off</a:t>
                      </a:r>
                    </a:p>
                  </a:txBody>
                  <a:tcPr marT="45706" marB="45706"/>
                </a:tc>
              </a:tr>
            </a:tbl>
          </a:graphicData>
        </a:graphic>
      </p:graphicFrame>
      <p:sp>
        <p:nvSpPr>
          <p:cNvPr id="14369" name="TextBox 11"/>
          <p:cNvSpPr txBox="1">
            <a:spLocks noChangeArrowheads="1"/>
          </p:cNvSpPr>
          <p:nvPr/>
        </p:nvSpPr>
        <p:spPr bwMode="auto">
          <a:xfrm>
            <a:off x="593828" y="5372100"/>
            <a:ext cx="7332457" cy="707886"/>
          </a:xfrm>
          <a:prstGeom prst="rect">
            <a:avLst/>
          </a:prstGeom>
          <a:noFill/>
          <a:ln w="9525">
            <a:noFill/>
            <a:miter lim="800000"/>
            <a:headEnd/>
            <a:tailEnd/>
          </a:ln>
        </p:spPr>
        <p:txBody>
          <a:bodyPr wrap="none">
            <a:spAutoFit/>
          </a:bodyPr>
          <a:lstStyle/>
          <a:p>
            <a:pPr algn="ctr" eaLnBrk="0" hangingPunct="0">
              <a:defRPr/>
            </a:pPr>
            <a:r>
              <a:rPr lang="en-US" sz="2000" dirty="0">
                <a:solidFill>
                  <a:srgbClr val="FF0000"/>
                </a:solidFill>
                <a:latin typeface="Arial" pitchFamily="34" charset="0"/>
                <a:cs typeface="Arial" pitchFamily="34" charset="0"/>
              </a:rPr>
              <a:t>In all instances of interference the auto and/or manual channel </a:t>
            </a:r>
          </a:p>
          <a:p>
            <a:pPr algn="ctr" eaLnBrk="0" hangingPunct="0">
              <a:defRPr/>
            </a:pPr>
            <a:r>
              <a:rPr lang="en-US" sz="2000" dirty="0">
                <a:solidFill>
                  <a:srgbClr val="FF0000"/>
                </a:solidFill>
                <a:latin typeface="Arial" pitchFamily="34" charset="0"/>
                <a:cs typeface="Arial" pitchFamily="34" charset="0"/>
              </a:rPr>
              <a:t>select feature should be utilized to mitigate effects</a:t>
            </a:r>
          </a:p>
        </p:txBody>
      </p:sp>
      <p:pic>
        <p:nvPicPr>
          <p:cNvPr id="14370" name="Picture 2"/>
          <p:cNvPicPr>
            <a:picLocks noChangeAspect="1" noChangeArrowheads="1"/>
          </p:cNvPicPr>
          <p:nvPr/>
        </p:nvPicPr>
        <p:blipFill>
          <a:blip r:embed="rId3" cstate="email">
            <a:clrChange>
              <a:clrFrom>
                <a:srgbClr val="FEFEFC"/>
              </a:clrFrom>
              <a:clrTo>
                <a:srgbClr val="FEFEFC">
                  <a:alpha val="0"/>
                </a:srgbClr>
              </a:clrTo>
            </a:clrChange>
          </a:blip>
          <a:srcRect/>
          <a:stretch>
            <a:fillRect/>
          </a:stretch>
        </p:blipFill>
        <p:spPr bwMode="auto">
          <a:xfrm>
            <a:off x="152157" y="1905000"/>
            <a:ext cx="1600443" cy="2349500"/>
          </a:xfrm>
          <a:prstGeom prst="rect">
            <a:avLst/>
          </a:prstGeom>
          <a:noFill/>
          <a:ln w="9525">
            <a:noFill/>
            <a:miter lim="800000"/>
            <a:headEnd/>
            <a:tailEnd/>
          </a:ln>
        </p:spPr>
      </p:pic>
      <p:sp>
        <p:nvSpPr>
          <p:cNvPr id="6" name="Slide Number Placeholder 5"/>
          <p:cNvSpPr>
            <a:spLocks noGrp="1"/>
          </p:cNvSpPr>
          <p:nvPr>
            <p:ph type="sldNum" sz="quarter" idx="4294967295"/>
          </p:nvPr>
        </p:nvSpPr>
        <p:spPr>
          <a:xfrm>
            <a:off x="7010400" y="6629400"/>
            <a:ext cx="2133600" cy="228600"/>
          </a:xfrm>
        </p:spPr>
        <p:txBody>
          <a:bodyPr/>
          <a:lstStyle/>
          <a:p>
            <a:pPr>
              <a:defRPr/>
            </a:pPr>
            <a:fld id="{81E18AAC-445F-4861-868E-6415F064FEC2}" type="slidenum">
              <a:rPr lang="en-US" sz="1200" smtClean="0">
                <a:solidFill>
                  <a:schemeClr val="tx1"/>
                </a:solidFill>
                <a:latin typeface="Arial" pitchFamily="34" charset="0"/>
                <a:cs typeface="Arial" pitchFamily="34" charset="0"/>
              </a:rPr>
              <a:pPr>
                <a:defRPr/>
              </a:pPr>
              <a:t>10</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0" y="304800"/>
            <a:ext cx="9144000" cy="585788"/>
          </a:xfrm>
          <a:prstGeom prst="rect">
            <a:avLst/>
          </a:prstGeom>
          <a:noFill/>
          <a:ln w="9525">
            <a:noFill/>
            <a:miter lim="800000"/>
            <a:headEnd/>
            <a:tailEnd/>
          </a:ln>
        </p:spPr>
        <p:txBody>
          <a:bodyPr anchor="ctr">
            <a:spAutoFit/>
          </a:bodyPr>
          <a:lstStyle/>
          <a:p>
            <a:pPr algn="ctr">
              <a:defRPr/>
            </a:pPr>
            <a:r>
              <a:rPr lang="en-US" sz="3200" kern="0" dirty="0">
                <a:latin typeface="Arial" pitchFamily="34" charset="0"/>
                <a:ea typeface="+mj-ea"/>
                <a:cs typeface="Arial" pitchFamily="34" charset="0"/>
              </a:rPr>
              <a:t>CEIA CMD 2.0x </a:t>
            </a:r>
            <a:r>
              <a:rPr lang="en-US" sz="3200" kern="0" dirty="0">
                <a:latin typeface="Arial" pitchFamily="34" charset="0"/>
                <a:cs typeface="Arial" pitchFamily="34" charset="0"/>
              </a:rPr>
              <a:t>Interference</a:t>
            </a:r>
            <a:endParaRPr lang="en-US" sz="3200" kern="0" dirty="0">
              <a:latin typeface="Arial" pitchFamily="34" charset="0"/>
              <a:ea typeface="+mj-ea"/>
              <a:cs typeface="Arial" pitchFamily="34" charset="0"/>
            </a:endParaRPr>
          </a:p>
        </p:txBody>
      </p:sp>
      <p:grpSp>
        <p:nvGrpSpPr>
          <p:cNvPr id="15363" name="Group 11"/>
          <p:cNvGrpSpPr>
            <a:grpSpLocks/>
          </p:cNvGrpSpPr>
          <p:nvPr/>
        </p:nvGrpSpPr>
        <p:grpSpPr bwMode="auto">
          <a:xfrm>
            <a:off x="76200" y="1295400"/>
            <a:ext cx="2743200" cy="3657600"/>
            <a:chOff x="380999" y="2247900"/>
            <a:chExt cx="2743201" cy="3657600"/>
          </a:xfrm>
        </p:grpSpPr>
        <p:pic>
          <p:nvPicPr>
            <p:cNvPr id="15399"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85800" y="2247900"/>
              <a:ext cx="2438400" cy="3657600"/>
            </a:xfrm>
            <a:prstGeom prst="rect">
              <a:avLst/>
            </a:prstGeom>
            <a:noFill/>
            <a:ln w="9525">
              <a:noFill/>
              <a:miter lim="800000"/>
              <a:headEnd/>
              <a:tailEnd/>
            </a:ln>
          </p:spPr>
        </p:pic>
        <p:pic>
          <p:nvPicPr>
            <p:cNvPr id="15400" name="Picture 3"/>
            <p:cNvPicPr>
              <a:picLocks noChangeAspect="1" noChangeArrowheads="1"/>
            </p:cNvPicPr>
            <p:nvPr/>
          </p:nvPicPr>
          <p:blipFill>
            <a:blip r:embed="rId4" cstate="email"/>
            <a:srcRect/>
            <a:stretch>
              <a:fillRect/>
            </a:stretch>
          </p:blipFill>
          <p:spPr bwMode="auto">
            <a:xfrm rot="5400000">
              <a:off x="233644" y="4185956"/>
              <a:ext cx="1185862" cy="891151"/>
            </a:xfrm>
            <a:prstGeom prst="rect">
              <a:avLst/>
            </a:prstGeom>
            <a:noFill/>
            <a:ln w="9525">
              <a:noFill/>
              <a:miter lim="800000"/>
              <a:headEnd/>
              <a:tailEnd/>
            </a:ln>
          </p:spPr>
        </p:pic>
      </p:grpSp>
      <p:graphicFrame>
        <p:nvGraphicFramePr>
          <p:cNvPr id="11" name="Table 10"/>
          <p:cNvGraphicFramePr>
            <a:graphicFrameLocks noGrp="1"/>
          </p:cNvGraphicFramePr>
          <p:nvPr/>
        </p:nvGraphicFramePr>
        <p:xfrm>
          <a:off x="1981200" y="1447800"/>
          <a:ext cx="7010400" cy="3851276"/>
        </p:xfrm>
        <a:graphic>
          <a:graphicData uri="http://schemas.openxmlformats.org/drawingml/2006/table">
            <a:tbl>
              <a:tblPr firstRow="1" bandRow="1">
                <a:tableStyleId>{5C22544A-7EE6-4342-B048-85BDC9FD1C3A}</a:tableStyleId>
              </a:tblPr>
              <a:tblGrid>
                <a:gridCol w="2336800"/>
                <a:gridCol w="2921000"/>
                <a:gridCol w="1752600"/>
              </a:tblGrid>
              <a:tr h="370901">
                <a:tc>
                  <a:txBody>
                    <a:bodyPr/>
                    <a:lstStyle/>
                    <a:p>
                      <a:pPr algn="ctr"/>
                      <a:r>
                        <a:rPr lang="en-US" sz="1800" dirty="0" smtClean="0">
                          <a:solidFill>
                            <a:schemeClr val="tx1"/>
                          </a:solidFill>
                        </a:rPr>
                        <a:t>Source</a:t>
                      </a:r>
                      <a:endParaRPr lang="en-US" sz="1800" dirty="0">
                        <a:solidFill>
                          <a:schemeClr val="tx1"/>
                        </a:solidFill>
                      </a:endParaRPr>
                    </a:p>
                  </a:txBody>
                  <a:tcPr marT="45728" marB="45728"/>
                </a:tc>
                <a:tc>
                  <a:txBody>
                    <a:bodyPr/>
                    <a:lstStyle/>
                    <a:p>
                      <a:pPr algn="ctr"/>
                      <a:r>
                        <a:rPr lang="en-US" sz="1800" dirty="0" smtClean="0">
                          <a:solidFill>
                            <a:schemeClr val="tx1"/>
                          </a:solidFill>
                        </a:rPr>
                        <a:t>Effect</a:t>
                      </a:r>
                      <a:endParaRPr lang="en-US" sz="1800" dirty="0">
                        <a:solidFill>
                          <a:schemeClr val="tx1"/>
                        </a:solidFill>
                      </a:endParaRPr>
                    </a:p>
                  </a:txBody>
                  <a:tcPr marT="45728" marB="45728"/>
                </a:tc>
                <a:tc>
                  <a:txBody>
                    <a:bodyPr/>
                    <a:lstStyle/>
                    <a:p>
                      <a:pPr algn="ctr"/>
                      <a:r>
                        <a:rPr lang="en-US" sz="1800" dirty="0" smtClean="0">
                          <a:solidFill>
                            <a:schemeClr val="tx1"/>
                          </a:solidFill>
                        </a:rPr>
                        <a:t>Mitigation</a:t>
                      </a:r>
                      <a:endParaRPr lang="en-US" sz="1800" dirty="0">
                        <a:solidFill>
                          <a:schemeClr val="tx1"/>
                        </a:solidFill>
                      </a:endParaRPr>
                    </a:p>
                  </a:txBody>
                  <a:tcPr marT="45728" marB="45728"/>
                </a:tc>
              </a:tr>
              <a:tr h="370901">
                <a:tc>
                  <a:txBody>
                    <a:bodyPr/>
                    <a:lstStyle/>
                    <a:p>
                      <a:pPr algn="ctr"/>
                      <a:r>
                        <a:rPr lang="en-US" sz="1800" dirty="0" smtClean="0">
                          <a:cs typeface="Times New Roman" pitchFamily="18" charset="0"/>
                        </a:rPr>
                        <a:t>COMMS on transmit</a:t>
                      </a:r>
                      <a:endParaRPr lang="en-US" sz="1800" dirty="0"/>
                    </a:p>
                  </a:txBody>
                  <a:tcPr marT="45728" marB="45728"/>
                </a:tc>
                <a:tc>
                  <a:txBody>
                    <a:bodyPr/>
                    <a:lstStyle/>
                    <a:p>
                      <a:pPr algn="ctr"/>
                      <a:r>
                        <a:rPr lang="en-US" sz="1800" dirty="0" smtClean="0"/>
                        <a:t>None observed</a:t>
                      </a:r>
                      <a:endParaRPr lang="en-US" sz="1800" dirty="0"/>
                    </a:p>
                  </a:txBody>
                  <a:tcPr marT="45728" marB="45728"/>
                </a:tc>
                <a:tc>
                  <a:txBody>
                    <a:bodyPr/>
                    <a:lstStyle/>
                    <a:p>
                      <a:pPr algn="ctr"/>
                      <a:endParaRPr lang="en-US" sz="1800" dirty="0"/>
                    </a:p>
                  </a:txBody>
                  <a:tcPr marT="45728" marB="45728"/>
                </a:tc>
              </a:tr>
              <a:tr h="914551">
                <a:tc>
                  <a:txBody>
                    <a:bodyPr/>
                    <a:lstStyle/>
                    <a:p>
                      <a:pPr algn="ctr"/>
                      <a:r>
                        <a:rPr lang="en-US" sz="1800" dirty="0" smtClean="0">
                          <a:cs typeface="Times New Roman" pitchFamily="18" charset="0"/>
                        </a:rPr>
                        <a:t>Vehicle CREW</a:t>
                      </a:r>
                      <a:endParaRPr lang="en-US" sz="1800" dirty="0"/>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Continuous alert</a:t>
                      </a:r>
                    </a:p>
                    <a:p>
                      <a:pPr algn="ctr"/>
                      <a:r>
                        <a:rPr lang="en-US" sz="1800" dirty="0" smtClean="0"/>
                        <a:t> &lt; 5 m</a:t>
                      </a:r>
                    </a:p>
                  </a:txBody>
                  <a:tcPr marT="45728" marB="45728"/>
                </a:tc>
                <a:tc>
                  <a:txBody>
                    <a:bodyPr/>
                    <a:lstStyle/>
                    <a:p>
                      <a:pPr algn="ctr"/>
                      <a:r>
                        <a:rPr lang="en-US" sz="1800" dirty="0" smtClean="0"/>
                        <a:t>Maintain Stand-off</a:t>
                      </a:r>
                      <a:endParaRPr lang="en-US" sz="1800" dirty="0"/>
                    </a:p>
                  </a:txBody>
                  <a:tcPr marT="45728" marB="45728"/>
                </a:tc>
              </a:tr>
              <a:tr h="914551">
                <a:tc>
                  <a:txBody>
                    <a:bodyPr/>
                    <a:lstStyle/>
                    <a:p>
                      <a:pPr algn="ctr"/>
                      <a:r>
                        <a:rPr lang="en-US" sz="1800" dirty="0" smtClean="0">
                          <a:cs typeface="Times New Roman" pitchFamily="18" charset="0"/>
                        </a:rPr>
                        <a:t>Vehicle engine</a:t>
                      </a:r>
                      <a:endParaRPr lang="en-US" sz="1800" dirty="0"/>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Continuous alert</a:t>
                      </a:r>
                    </a:p>
                    <a:p>
                      <a:pPr algn="ctr"/>
                      <a:r>
                        <a:rPr lang="en-US" sz="1800" dirty="0" smtClean="0"/>
                        <a:t> &lt; 5 m</a:t>
                      </a:r>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Maintain Stand-off or </a:t>
                      </a:r>
                    </a:p>
                    <a:p>
                      <a:pPr algn="ctr"/>
                      <a:r>
                        <a:rPr lang="en-US" sz="1800" dirty="0" smtClean="0"/>
                        <a:t>Turn-off</a:t>
                      </a:r>
                      <a:r>
                        <a:rPr lang="en-US" sz="1800" baseline="0" dirty="0" smtClean="0"/>
                        <a:t> engine</a:t>
                      </a:r>
                      <a:endParaRPr lang="en-US" sz="1800" dirty="0" smtClean="0"/>
                    </a:p>
                  </a:txBody>
                  <a:tcPr marT="45728" marB="45728"/>
                </a:tc>
              </a:tr>
              <a:tr h="640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cs typeface="Times New Roman" pitchFamily="18" charset="0"/>
                        </a:rPr>
                        <a:t>THOR III/Manpacks</a:t>
                      </a:r>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None observed</a:t>
                      </a:r>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T="45728" marB="45728"/>
                </a:tc>
              </a:tr>
              <a:tr h="640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cs typeface="Times New Roman" pitchFamily="18" charset="0"/>
                        </a:rPr>
                        <a:t>Other handhelds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cs typeface="Times New Roman" pitchFamily="18" charset="0"/>
                        </a:rPr>
                        <a:t>*CEIA</a:t>
                      </a:r>
                      <a:r>
                        <a:rPr lang="en-US" sz="1800" baseline="0" dirty="0" smtClean="0">
                          <a:cs typeface="Times New Roman" pitchFamily="18" charset="0"/>
                        </a:rPr>
                        <a:t> HHDs</a:t>
                      </a:r>
                      <a:endParaRPr lang="en-US" sz="1800" dirty="0" smtClean="0">
                        <a:cs typeface="Times New Roman" pitchFamily="18" charset="0"/>
                      </a:endParaRPr>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Erratic or continuous alert &lt; 5 m *18m</a:t>
                      </a:r>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Maintain Stand-off</a:t>
                      </a:r>
                    </a:p>
                  </a:txBody>
                  <a:tcPr marT="45728" marB="45728"/>
                </a:tc>
              </a:tr>
            </a:tbl>
          </a:graphicData>
        </a:graphic>
      </p:graphicFrame>
      <p:sp>
        <p:nvSpPr>
          <p:cNvPr id="15394" name="TextBox 12"/>
          <p:cNvSpPr txBox="1">
            <a:spLocks noChangeArrowheads="1"/>
          </p:cNvSpPr>
          <p:nvPr/>
        </p:nvSpPr>
        <p:spPr bwMode="auto">
          <a:xfrm>
            <a:off x="382918" y="5334000"/>
            <a:ext cx="8263865" cy="923330"/>
          </a:xfrm>
          <a:prstGeom prst="rect">
            <a:avLst/>
          </a:prstGeom>
          <a:noFill/>
          <a:ln w="9525">
            <a:noFill/>
            <a:miter lim="800000"/>
            <a:headEnd/>
            <a:tailEnd/>
          </a:ln>
        </p:spPr>
        <p:txBody>
          <a:bodyPr wrap="none">
            <a:spAutoFit/>
          </a:bodyPr>
          <a:lstStyle/>
          <a:p>
            <a:pPr algn="ctr" eaLnBrk="0" hangingPunct="0">
              <a:defRPr/>
            </a:pPr>
            <a:r>
              <a:rPr lang="en-US" sz="1800" dirty="0">
                <a:solidFill>
                  <a:srgbClr val="FF0000"/>
                </a:solidFill>
                <a:latin typeface="Arial" pitchFamily="34" charset="0"/>
                <a:cs typeface="Arial" pitchFamily="34" charset="0"/>
              </a:rPr>
              <a:t>*CEIA MDs are fielded with 1 of 5 channels, any 2 with the same channel must </a:t>
            </a:r>
          </a:p>
          <a:p>
            <a:pPr algn="ctr" eaLnBrk="0" hangingPunct="0">
              <a:defRPr/>
            </a:pPr>
            <a:r>
              <a:rPr lang="en-US" sz="1800" dirty="0">
                <a:solidFill>
                  <a:srgbClr val="FF0000"/>
                </a:solidFill>
                <a:latin typeface="Arial" pitchFamily="34" charset="0"/>
                <a:cs typeface="Arial" pitchFamily="34" charset="0"/>
              </a:rPr>
              <a:t>be 18 m apart otherwise 2 m.  Channel indicated by last digit of SN</a:t>
            </a:r>
          </a:p>
          <a:p>
            <a:pPr algn="ctr" eaLnBrk="0" hangingPunct="0">
              <a:defRPr/>
            </a:pPr>
            <a:r>
              <a:rPr lang="en-US" sz="1800" dirty="0">
                <a:solidFill>
                  <a:srgbClr val="FF0000"/>
                </a:solidFill>
                <a:latin typeface="Arial" pitchFamily="34" charset="0"/>
                <a:cs typeface="Arial" pitchFamily="34" charset="0"/>
              </a:rPr>
              <a:t>0 &amp; 5, 1 &amp; 6, 2 &amp; 7, 3 &amp; 8, 4 &amp; 9 are equivalent channels</a:t>
            </a:r>
          </a:p>
        </p:txBody>
      </p:sp>
      <p:sp>
        <p:nvSpPr>
          <p:cNvPr id="8" name="Slide Number Placeholder 7"/>
          <p:cNvSpPr>
            <a:spLocks noGrp="1"/>
          </p:cNvSpPr>
          <p:nvPr>
            <p:ph type="sldNum" sz="quarter" idx="4294967295"/>
          </p:nvPr>
        </p:nvSpPr>
        <p:spPr>
          <a:xfrm>
            <a:off x="7010400" y="6629400"/>
            <a:ext cx="2133600" cy="228600"/>
          </a:xfrm>
        </p:spPr>
        <p:txBody>
          <a:bodyPr/>
          <a:lstStyle/>
          <a:p>
            <a:pPr>
              <a:defRPr/>
            </a:pPr>
            <a:fld id="{6ED49EB9-AF7D-4106-8022-C7C147FFB7DD}" type="slidenum">
              <a:rPr lang="en-US" sz="1200" smtClean="0">
                <a:solidFill>
                  <a:schemeClr val="tx1"/>
                </a:solidFill>
                <a:latin typeface="Arial" pitchFamily="34" charset="0"/>
                <a:cs typeface="Arial" pitchFamily="34" charset="0"/>
              </a:rPr>
              <a:pPr>
                <a:defRPr/>
              </a:pPr>
              <a:t>11</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0" y="304800"/>
            <a:ext cx="9144000" cy="585788"/>
          </a:xfrm>
          <a:prstGeom prst="rect">
            <a:avLst/>
          </a:prstGeom>
          <a:noFill/>
          <a:ln w="9525">
            <a:noFill/>
            <a:miter lim="800000"/>
            <a:headEnd/>
            <a:tailEnd/>
          </a:ln>
        </p:spPr>
        <p:txBody>
          <a:bodyPr anchor="ctr">
            <a:spAutoFit/>
          </a:bodyPr>
          <a:lstStyle/>
          <a:p>
            <a:pPr algn="ctr">
              <a:defRPr/>
            </a:pPr>
            <a:r>
              <a:rPr lang="en-US" sz="3200" kern="0" dirty="0">
                <a:latin typeface="Arial" pitchFamily="34" charset="0"/>
                <a:ea typeface="+mj-ea"/>
                <a:cs typeface="Arial" pitchFamily="34" charset="0"/>
              </a:rPr>
              <a:t>AN/PSS-14 – GPR </a:t>
            </a:r>
            <a:r>
              <a:rPr lang="en-US" sz="3200" kern="0" dirty="0">
                <a:latin typeface="Arial" pitchFamily="34" charset="0"/>
                <a:cs typeface="Arial" pitchFamily="34" charset="0"/>
              </a:rPr>
              <a:t>Interference</a:t>
            </a:r>
            <a:endParaRPr lang="en-US" sz="3200" kern="0" dirty="0">
              <a:latin typeface="Arial" pitchFamily="34" charset="0"/>
              <a:ea typeface="+mj-ea"/>
              <a:cs typeface="Arial" pitchFamily="34" charset="0"/>
            </a:endParaRPr>
          </a:p>
        </p:txBody>
      </p:sp>
      <p:graphicFrame>
        <p:nvGraphicFramePr>
          <p:cNvPr id="11" name="Table 10"/>
          <p:cNvGraphicFramePr>
            <a:graphicFrameLocks noGrp="1"/>
          </p:cNvGraphicFramePr>
          <p:nvPr/>
        </p:nvGraphicFramePr>
        <p:xfrm>
          <a:off x="2438400" y="1676400"/>
          <a:ext cx="6477000" cy="3032248"/>
        </p:xfrm>
        <a:graphic>
          <a:graphicData uri="http://schemas.openxmlformats.org/drawingml/2006/table">
            <a:tbl>
              <a:tblPr firstRow="1" bandRow="1">
                <a:tableStyleId>{5C22544A-7EE6-4342-B048-85BDC9FD1C3A}</a:tableStyleId>
              </a:tblPr>
              <a:tblGrid>
                <a:gridCol w="2159000"/>
                <a:gridCol w="2159000"/>
                <a:gridCol w="2159000"/>
              </a:tblGrid>
              <a:tr h="370720">
                <a:tc>
                  <a:txBody>
                    <a:bodyPr/>
                    <a:lstStyle/>
                    <a:p>
                      <a:pPr algn="ctr"/>
                      <a:r>
                        <a:rPr lang="en-US" sz="1800" dirty="0" smtClean="0">
                          <a:solidFill>
                            <a:schemeClr val="tx1"/>
                          </a:solidFill>
                        </a:rPr>
                        <a:t>Source</a:t>
                      </a:r>
                      <a:endParaRPr lang="en-US" sz="1800" dirty="0">
                        <a:solidFill>
                          <a:schemeClr val="tx1"/>
                        </a:solidFill>
                      </a:endParaRPr>
                    </a:p>
                  </a:txBody>
                  <a:tcPr marT="45705" marB="45705"/>
                </a:tc>
                <a:tc>
                  <a:txBody>
                    <a:bodyPr/>
                    <a:lstStyle/>
                    <a:p>
                      <a:pPr algn="ctr"/>
                      <a:r>
                        <a:rPr lang="en-US" sz="1800" dirty="0" smtClean="0">
                          <a:solidFill>
                            <a:schemeClr val="tx1"/>
                          </a:solidFill>
                        </a:rPr>
                        <a:t>Effect</a:t>
                      </a:r>
                      <a:endParaRPr lang="en-US" sz="1800" dirty="0">
                        <a:solidFill>
                          <a:schemeClr val="tx1"/>
                        </a:solidFill>
                      </a:endParaRPr>
                    </a:p>
                  </a:txBody>
                  <a:tcPr marT="45705" marB="45705"/>
                </a:tc>
                <a:tc>
                  <a:txBody>
                    <a:bodyPr/>
                    <a:lstStyle/>
                    <a:p>
                      <a:pPr algn="ctr"/>
                      <a:r>
                        <a:rPr lang="en-US" sz="1800" dirty="0" smtClean="0">
                          <a:solidFill>
                            <a:schemeClr val="tx1"/>
                          </a:solidFill>
                        </a:rPr>
                        <a:t>Mitigation</a:t>
                      </a:r>
                      <a:endParaRPr lang="en-US" sz="1800" dirty="0">
                        <a:solidFill>
                          <a:schemeClr val="tx1"/>
                        </a:solidFill>
                      </a:endParaRPr>
                    </a:p>
                  </a:txBody>
                  <a:tcPr marT="45705" marB="45705"/>
                </a:tc>
              </a:tr>
              <a:tr h="639988">
                <a:tc>
                  <a:txBody>
                    <a:bodyPr/>
                    <a:lstStyle/>
                    <a:p>
                      <a:pPr algn="ctr"/>
                      <a:r>
                        <a:rPr lang="en-US" sz="1800" dirty="0" smtClean="0">
                          <a:cs typeface="Times New Roman" pitchFamily="18" charset="0"/>
                        </a:rPr>
                        <a:t>COMMS on transmit</a:t>
                      </a:r>
                      <a:endParaRPr lang="en-US" sz="1800" dirty="0"/>
                    </a:p>
                  </a:txBody>
                  <a:tcPr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None observed</a:t>
                      </a:r>
                    </a:p>
                  </a:txBody>
                  <a:tcPr marT="45705" marB="45705"/>
                </a:tc>
                <a:tc>
                  <a:txBody>
                    <a:bodyPr/>
                    <a:lstStyle/>
                    <a:p>
                      <a:pPr algn="ctr"/>
                      <a:endParaRPr lang="en-US" sz="1800" dirty="0"/>
                    </a:p>
                  </a:txBody>
                  <a:tcPr marT="45705" marB="45705"/>
                </a:tc>
              </a:tr>
              <a:tr h="639988">
                <a:tc>
                  <a:txBody>
                    <a:bodyPr/>
                    <a:lstStyle/>
                    <a:p>
                      <a:pPr algn="ctr"/>
                      <a:r>
                        <a:rPr lang="en-US" sz="1800" dirty="0" smtClean="0">
                          <a:cs typeface="Times New Roman" pitchFamily="18" charset="0"/>
                        </a:rPr>
                        <a:t>Vehicle CREW</a:t>
                      </a:r>
                    </a:p>
                    <a:p>
                      <a:pPr algn="ctr"/>
                      <a:endParaRPr lang="en-US" sz="1800" dirty="0"/>
                    </a:p>
                  </a:txBody>
                  <a:tcPr marT="45705" marB="45705"/>
                </a:tc>
                <a:tc>
                  <a:txBody>
                    <a:bodyPr/>
                    <a:lstStyle/>
                    <a:p>
                      <a:pPr algn="ctr"/>
                      <a:r>
                        <a:rPr lang="en-US" sz="1800" dirty="0" smtClean="0"/>
                        <a:t>&lt; 20 m</a:t>
                      </a:r>
                      <a:endParaRPr lang="en-US" sz="1800" dirty="0"/>
                    </a:p>
                  </a:txBody>
                  <a:tcPr marT="45705" marB="45705"/>
                </a:tc>
                <a:tc>
                  <a:txBody>
                    <a:bodyPr/>
                    <a:lstStyle/>
                    <a:p>
                      <a:pPr algn="ctr"/>
                      <a:r>
                        <a:rPr lang="en-US" sz="1800" dirty="0" smtClean="0"/>
                        <a:t>Maintain Stand-off</a:t>
                      </a:r>
                    </a:p>
                  </a:txBody>
                  <a:tcPr marT="45705" marB="45705"/>
                </a:tc>
              </a:tr>
              <a:tr h="370720">
                <a:tc>
                  <a:txBody>
                    <a:bodyPr/>
                    <a:lstStyle/>
                    <a:p>
                      <a:pPr algn="ctr"/>
                      <a:r>
                        <a:rPr lang="en-US" sz="1800" dirty="0" smtClean="0">
                          <a:cs typeface="Times New Roman" pitchFamily="18" charset="0"/>
                        </a:rPr>
                        <a:t>Vehicle engine</a:t>
                      </a:r>
                      <a:endParaRPr lang="en-US" sz="1800" dirty="0"/>
                    </a:p>
                  </a:txBody>
                  <a:tcPr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None observed </a:t>
                      </a:r>
                      <a:endParaRPr lang="en-US" sz="1800" dirty="0"/>
                    </a:p>
                  </a:txBody>
                  <a:tcPr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T="45705" marB="45705"/>
                </a:tc>
              </a:tr>
              <a:tr h="6399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cs typeface="Times New Roman" pitchFamily="18" charset="0"/>
                        </a:rPr>
                        <a:t>THOR III</a:t>
                      </a:r>
                    </a:p>
                  </a:txBody>
                  <a:tcPr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None observed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T="45705" marB="45705"/>
                </a:tc>
              </a:tr>
              <a:tr h="370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cs typeface="Times New Roman" pitchFamily="18" charset="0"/>
                        </a:rPr>
                        <a:t>Other handhelds</a:t>
                      </a:r>
                    </a:p>
                  </a:txBody>
                  <a:tcPr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None observed</a:t>
                      </a:r>
                    </a:p>
                  </a:txBody>
                  <a:tcPr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T="45705" marB="45705"/>
                </a:tc>
              </a:tr>
            </a:tbl>
          </a:graphicData>
        </a:graphic>
      </p:graphicFrame>
      <p:sp>
        <p:nvSpPr>
          <p:cNvPr id="16417" name="TextBox 11"/>
          <p:cNvSpPr txBox="1">
            <a:spLocks noChangeArrowheads="1"/>
          </p:cNvSpPr>
          <p:nvPr/>
        </p:nvSpPr>
        <p:spPr bwMode="auto">
          <a:xfrm>
            <a:off x="438150" y="5105400"/>
            <a:ext cx="8401050" cy="830997"/>
          </a:xfrm>
          <a:prstGeom prst="rect">
            <a:avLst/>
          </a:prstGeom>
          <a:noFill/>
          <a:ln w="9525">
            <a:noFill/>
            <a:miter lim="800000"/>
            <a:headEnd/>
            <a:tailEnd/>
          </a:ln>
        </p:spPr>
        <p:txBody>
          <a:bodyPr wrap="square">
            <a:spAutoFit/>
          </a:bodyPr>
          <a:lstStyle/>
          <a:p>
            <a:pPr algn="ctr" eaLnBrk="0" hangingPunct="0">
              <a:defRPr/>
            </a:pPr>
            <a:r>
              <a:rPr lang="en-US" sz="2400" dirty="0">
                <a:solidFill>
                  <a:srgbClr val="FF0000"/>
                </a:solidFill>
                <a:latin typeface="Arial" pitchFamily="34" charset="0"/>
                <a:cs typeface="Arial" pitchFamily="34" charset="0"/>
              </a:rPr>
              <a:t>The MD performance is similar to the VMC1 with &lt;10 m stand-off required</a:t>
            </a:r>
          </a:p>
        </p:txBody>
      </p:sp>
      <p:sp>
        <p:nvSpPr>
          <p:cNvPr id="6" name="Slide Number Placeholder 5"/>
          <p:cNvSpPr>
            <a:spLocks noGrp="1"/>
          </p:cNvSpPr>
          <p:nvPr>
            <p:ph type="sldNum" sz="quarter" idx="4294967295"/>
          </p:nvPr>
        </p:nvSpPr>
        <p:spPr>
          <a:xfrm>
            <a:off x="7010400" y="6629400"/>
            <a:ext cx="2133600" cy="228600"/>
          </a:xfrm>
        </p:spPr>
        <p:txBody>
          <a:bodyPr/>
          <a:lstStyle/>
          <a:p>
            <a:pPr>
              <a:defRPr/>
            </a:pPr>
            <a:fld id="{58AD3BFC-8D63-4403-84F5-93245E836F08}" type="slidenum">
              <a:rPr lang="en-US" sz="1200" smtClean="0">
                <a:solidFill>
                  <a:schemeClr val="tx1"/>
                </a:solidFill>
                <a:latin typeface="Arial" pitchFamily="34" charset="0"/>
                <a:cs typeface="Arial" pitchFamily="34" charset="0"/>
              </a:rPr>
              <a:pPr>
                <a:defRPr/>
              </a:pPr>
              <a:t>12</a:t>
            </a:fld>
            <a:endParaRPr lang="en-US" sz="1200" dirty="0">
              <a:solidFill>
                <a:schemeClr val="tx1"/>
              </a:solidFill>
              <a:latin typeface="Arial" pitchFamily="34" charset="0"/>
              <a:cs typeface="Arial" pitchFamily="34" charset="0"/>
            </a:endParaRPr>
          </a:p>
        </p:txBody>
      </p:sp>
      <p:pic>
        <p:nvPicPr>
          <p:cNvPr id="10" name="Picture 9" descr="Picture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2057400"/>
            <a:ext cx="2596055" cy="246109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0" y="238145"/>
            <a:ext cx="9144000" cy="553998"/>
          </a:xfrm>
          <a:prstGeom prst="rect">
            <a:avLst/>
          </a:prstGeom>
          <a:noFill/>
          <a:ln w="9525">
            <a:noFill/>
            <a:miter lim="800000"/>
            <a:headEnd/>
            <a:tailEnd/>
          </a:ln>
        </p:spPr>
        <p:txBody>
          <a:bodyPr anchor="ctr">
            <a:spAutoFit/>
          </a:bodyPr>
          <a:lstStyle/>
          <a:p>
            <a:pPr algn="ctr">
              <a:defRPr/>
            </a:pPr>
            <a:r>
              <a:rPr lang="en-US" sz="3000" kern="0" dirty="0">
                <a:latin typeface="Arial" pitchFamily="34" charset="0"/>
                <a:ea typeface="+mj-ea"/>
                <a:cs typeface="Arial" pitchFamily="34" charset="0"/>
              </a:rPr>
              <a:t>VMR2 </a:t>
            </a:r>
            <a:r>
              <a:rPr lang="en-US" sz="3000" kern="0" dirty="0" smtClean="0">
                <a:latin typeface="Arial" pitchFamily="34" charset="0"/>
                <a:ea typeface="+mj-ea"/>
                <a:cs typeface="Arial" pitchFamily="34" charset="0"/>
              </a:rPr>
              <a:t> (Minehound) – </a:t>
            </a:r>
            <a:r>
              <a:rPr lang="en-US" sz="3000" kern="0" dirty="0">
                <a:latin typeface="Arial" pitchFamily="34" charset="0"/>
                <a:ea typeface="+mj-ea"/>
                <a:cs typeface="Arial" pitchFamily="34" charset="0"/>
              </a:rPr>
              <a:t>GPR </a:t>
            </a:r>
            <a:r>
              <a:rPr lang="en-US" sz="3000" kern="0" dirty="0">
                <a:latin typeface="Arial" pitchFamily="34" charset="0"/>
                <a:cs typeface="Arial" pitchFamily="34" charset="0"/>
              </a:rPr>
              <a:t>Interference</a:t>
            </a:r>
            <a:endParaRPr lang="en-US" sz="3000" kern="0" dirty="0">
              <a:latin typeface="Arial" pitchFamily="34" charset="0"/>
              <a:ea typeface="+mj-ea"/>
              <a:cs typeface="Arial" pitchFamily="34" charset="0"/>
            </a:endParaRPr>
          </a:p>
        </p:txBody>
      </p:sp>
      <p:graphicFrame>
        <p:nvGraphicFramePr>
          <p:cNvPr id="11" name="Table 10"/>
          <p:cNvGraphicFramePr>
            <a:graphicFrameLocks noGrp="1"/>
          </p:cNvGraphicFramePr>
          <p:nvPr/>
        </p:nvGraphicFramePr>
        <p:xfrm>
          <a:off x="2514600" y="1676400"/>
          <a:ext cx="6477000" cy="3576638"/>
        </p:xfrm>
        <a:graphic>
          <a:graphicData uri="http://schemas.openxmlformats.org/drawingml/2006/table">
            <a:tbl>
              <a:tblPr firstRow="1" bandRow="1">
                <a:tableStyleId>{5C22544A-7EE6-4342-B048-85BDC9FD1C3A}</a:tableStyleId>
              </a:tblPr>
              <a:tblGrid>
                <a:gridCol w="2057400"/>
                <a:gridCol w="2362200"/>
                <a:gridCol w="2057400"/>
              </a:tblGrid>
              <a:tr h="370873">
                <a:tc>
                  <a:txBody>
                    <a:bodyPr/>
                    <a:lstStyle/>
                    <a:p>
                      <a:pPr algn="ctr"/>
                      <a:r>
                        <a:rPr lang="en-US" sz="1800" dirty="0" smtClean="0">
                          <a:solidFill>
                            <a:schemeClr val="tx1"/>
                          </a:solidFill>
                        </a:rPr>
                        <a:t>Source</a:t>
                      </a:r>
                      <a:endParaRPr lang="en-US" sz="1800" dirty="0">
                        <a:solidFill>
                          <a:schemeClr val="tx1"/>
                        </a:solidFill>
                      </a:endParaRPr>
                    </a:p>
                  </a:txBody>
                  <a:tcPr marT="45724" marB="45724"/>
                </a:tc>
                <a:tc>
                  <a:txBody>
                    <a:bodyPr/>
                    <a:lstStyle/>
                    <a:p>
                      <a:pPr algn="ctr"/>
                      <a:r>
                        <a:rPr lang="en-US" sz="1800" dirty="0" smtClean="0">
                          <a:solidFill>
                            <a:schemeClr val="tx1"/>
                          </a:solidFill>
                        </a:rPr>
                        <a:t>Effect</a:t>
                      </a:r>
                      <a:endParaRPr lang="en-US" sz="1800" dirty="0">
                        <a:solidFill>
                          <a:schemeClr val="tx1"/>
                        </a:solidFill>
                      </a:endParaRPr>
                    </a:p>
                  </a:txBody>
                  <a:tcPr marT="45724" marB="45724"/>
                </a:tc>
                <a:tc>
                  <a:txBody>
                    <a:bodyPr/>
                    <a:lstStyle/>
                    <a:p>
                      <a:pPr algn="ctr"/>
                      <a:r>
                        <a:rPr lang="en-US" sz="1800" dirty="0" smtClean="0">
                          <a:solidFill>
                            <a:schemeClr val="tx1"/>
                          </a:solidFill>
                        </a:rPr>
                        <a:t>Mitigation</a:t>
                      </a:r>
                      <a:endParaRPr lang="en-US" sz="1800" dirty="0">
                        <a:solidFill>
                          <a:schemeClr val="tx1"/>
                        </a:solidFill>
                      </a:endParaRPr>
                    </a:p>
                  </a:txBody>
                  <a:tcPr marT="45724" marB="45724"/>
                </a:tc>
              </a:tr>
              <a:tr h="640137">
                <a:tc>
                  <a:txBody>
                    <a:bodyPr/>
                    <a:lstStyle/>
                    <a:p>
                      <a:pPr algn="ctr"/>
                      <a:r>
                        <a:rPr lang="en-US" sz="1800" dirty="0" smtClean="0">
                          <a:cs typeface="Times New Roman" pitchFamily="18" charset="0"/>
                        </a:rPr>
                        <a:t>COMMS on transmit</a:t>
                      </a:r>
                      <a:endParaRPr lang="en-US" sz="1800" dirty="0"/>
                    </a:p>
                  </a:txBody>
                  <a:tcPr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None observed</a:t>
                      </a:r>
                    </a:p>
                  </a:txBody>
                  <a:tcPr marT="45724" marB="45724"/>
                </a:tc>
                <a:tc>
                  <a:txBody>
                    <a:bodyPr/>
                    <a:lstStyle/>
                    <a:p>
                      <a:pPr algn="ctr"/>
                      <a:endParaRPr lang="en-US" sz="1800" dirty="0"/>
                    </a:p>
                  </a:txBody>
                  <a:tcPr marT="45724" marB="45724"/>
                </a:tc>
              </a:tr>
              <a:tr h="914481">
                <a:tc>
                  <a:txBody>
                    <a:bodyPr/>
                    <a:lstStyle/>
                    <a:p>
                      <a:pPr algn="ctr"/>
                      <a:r>
                        <a:rPr lang="en-US" sz="1800" dirty="0" smtClean="0">
                          <a:cs typeface="Times New Roman" pitchFamily="18" charset="0"/>
                        </a:rPr>
                        <a:t>Vehicle engine</a:t>
                      </a:r>
                    </a:p>
                    <a:p>
                      <a:pPr algn="ctr"/>
                      <a:endParaRPr lang="en-US" sz="1800" dirty="0"/>
                    </a:p>
                  </a:txBody>
                  <a:tcPr marT="45724" marB="45724"/>
                </a:tc>
                <a:tc>
                  <a:txBody>
                    <a:bodyPr/>
                    <a:lstStyle/>
                    <a:p>
                      <a:pPr algn="ctr"/>
                      <a:r>
                        <a:rPr lang="en-US" sz="1800" dirty="0" smtClean="0"/>
                        <a:t>&lt; 20 m</a:t>
                      </a:r>
                      <a:endParaRPr lang="en-US" sz="1800" dirty="0"/>
                    </a:p>
                  </a:txBody>
                  <a:tcPr marT="45724" marB="45724"/>
                </a:tc>
                <a:tc>
                  <a:txBody>
                    <a:bodyPr/>
                    <a:lstStyle/>
                    <a:p>
                      <a:pPr algn="ctr"/>
                      <a:r>
                        <a:rPr lang="en-US" sz="1800" dirty="0" smtClean="0"/>
                        <a:t>Maintain Stand-off</a:t>
                      </a:r>
                    </a:p>
                    <a:p>
                      <a:pPr algn="ctr"/>
                      <a:r>
                        <a:rPr lang="en-US" sz="1800" dirty="0" smtClean="0"/>
                        <a:t>Adjust GPR Parameters</a:t>
                      </a:r>
                      <a:endParaRPr lang="en-US" sz="1800" dirty="0"/>
                    </a:p>
                  </a:txBody>
                  <a:tcPr marT="45724" marB="45724"/>
                </a:tc>
              </a:tr>
              <a:tr h="640137">
                <a:tc>
                  <a:txBody>
                    <a:bodyPr/>
                    <a:lstStyle/>
                    <a:p>
                      <a:pPr algn="ctr"/>
                      <a:r>
                        <a:rPr lang="en-US" sz="1800" dirty="0" smtClean="0">
                          <a:cs typeface="Times New Roman" pitchFamily="18" charset="0"/>
                        </a:rPr>
                        <a:t>THOR III</a:t>
                      </a:r>
                      <a:endParaRPr lang="en-US" sz="1800" dirty="0"/>
                    </a:p>
                  </a:txBody>
                  <a:tcPr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None observed </a:t>
                      </a:r>
                    </a:p>
                  </a:txBody>
                  <a:tcPr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T="45724" marB="45724"/>
                </a:tc>
              </a:tr>
              <a:tr h="640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cs typeface="Times New Roman" pitchFamily="18" charset="0"/>
                        </a:rPr>
                        <a:t>Vehicle CREW</a:t>
                      </a: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cs typeface="Times New Roman" pitchFamily="18" charset="0"/>
                      </a:endParaRPr>
                    </a:p>
                  </a:txBody>
                  <a:tcPr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None observed</a:t>
                      </a:r>
                    </a:p>
                  </a:txBody>
                  <a:tcPr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T="45724" marB="45724"/>
                </a:tc>
              </a:tr>
              <a:tr h="3708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cs typeface="Times New Roman" pitchFamily="18" charset="0"/>
                        </a:rPr>
                        <a:t>Other handhelds</a:t>
                      </a:r>
                    </a:p>
                  </a:txBody>
                  <a:tcPr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None observed</a:t>
                      </a:r>
                    </a:p>
                  </a:txBody>
                  <a:tcPr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T="45724" marB="45724"/>
                </a:tc>
              </a:tr>
            </a:tbl>
          </a:graphicData>
        </a:graphic>
      </p:graphicFrame>
      <p:sp>
        <p:nvSpPr>
          <p:cNvPr id="17441" name="TextBox 11"/>
          <p:cNvSpPr txBox="1">
            <a:spLocks noChangeArrowheads="1"/>
          </p:cNvSpPr>
          <p:nvPr/>
        </p:nvSpPr>
        <p:spPr bwMode="auto">
          <a:xfrm>
            <a:off x="1828800" y="5710535"/>
            <a:ext cx="6617517" cy="461665"/>
          </a:xfrm>
          <a:prstGeom prst="rect">
            <a:avLst/>
          </a:prstGeom>
          <a:noFill/>
          <a:ln w="9525">
            <a:noFill/>
            <a:miter lim="800000"/>
            <a:headEnd/>
            <a:tailEnd/>
          </a:ln>
        </p:spPr>
        <p:txBody>
          <a:bodyPr wrap="none">
            <a:spAutoFit/>
          </a:bodyPr>
          <a:lstStyle/>
          <a:p>
            <a:pPr eaLnBrk="0" hangingPunct="0">
              <a:defRPr/>
            </a:pPr>
            <a:r>
              <a:rPr lang="en-US" sz="2400" dirty="0">
                <a:solidFill>
                  <a:srgbClr val="FF0000"/>
                </a:solidFill>
                <a:latin typeface="Arial" pitchFamily="34" charset="0"/>
                <a:cs typeface="Arial" pitchFamily="34" charset="0"/>
              </a:rPr>
              <a:t>The MD performance is the same as the VMC1</a:t>
            </a:r>
          </a:p>
        </p:txBody>
      </p:sp>
      <p:pic>
        <p:nvPicPr>
          <p:cNvPr id="17442"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1600200"/>
            <a:ext cx="2481263" cy="3781425"/>
          </a:xfrm>
          <a:prstGeom prst="rect">
            <a:avLst/>
          </a:prstGeom>
          <a:noFill/>
          <a:ln w="9525">
            <a:noFill/>
            <a:miter lim="800000"/>
            <a:headEnd/>
            <a:tailEnd/>
          </a:ln>
        </p:spPr>
      </p:pic>
      <p:sp>
        <p:nvSpPr>
          <p:cNvPr id="17443" name="TextBox 5"/>
          <p:cNvSpPr txBox="1">
            <a:spLocks noChangeArrowheads="1"/>
          </p:cNvSpPr>
          <p:nvPr/>
        </p:nvSpPr>
        <p:spPr bwMode="auto">
          <a:xfrm>
            <a:off x="2633663" y="5257800"/>
            <a:ext cx="4564070" cy="523220"/>
          </a:xfrm>
          <a:prstGeom prst="rect">
            <a:avLst/>
          </a:prstGeom>
          <a:noFill/>
          <a:ln w="9525">
            <a:noFill/>
            <a:miter lim="800000"/>
            <a:headEnd/>
            <a:tailEnd/>
          </a:ln>
        </p:spPr>
        <p:txBody>
          <a:bodyPr wrap="none">
            <a:spAutoFit/>
          </a:bodyPr>
          <a:lstStyle/>
          <a:p>
            <a:pPr eaLnBrk="0" hangingPunct="0">
              <a:defRPr/>
            </a:pPr>
            <a:r>
              <a:rPr lang="en-US" dirty="0">
                <a:latin typeface="Arial" pitchFamily="34" charset="0"/>
                <a:cs typeface="Arial" pitchFamily="34" charset="0"/>
              </a:rPr>
              <a:t>Detect through Interference</a:t>
            </a:r>
          </a:p>
        </p:txBody>
      </p:sp>
      <p:sp>
        <p:nvSpPr>
          <p:cNvPr id="7" name="Slide Number Placeholder 6"/>
          <p:cNvSpPr>
            <a:spLocks noGrp="1"/>
          </p:cNvSpPr>
          <p:nvPr>
            <p:ph type="sldNum" sz="quarter" idx="4294967295"/>
          </p:nvPr>
        </p:nvSpPr>
        <p:spPr>
          <a:xfrm>
            <a:off x="7010400" y="6629400"/>
            <a:ext cx="2133600" cy="228600"/>
          </a:xfrm>
        </p:spPr>
        <p:txBody>
          <a:bodyPr/>
          <a:lstStyle/>
          <a:p>
            <a:pPr>
              <a:defRPr/>
            </a:pPr>
            <a:fld id="{8071E9EC-16F3-4DBC-B58A-2E255EE11D16}" type="slidenum">
              <a:rPr lang="en-US" sz="1200" smtClean="0">
                <a:solidFill>
                  <a:schemeClr val="tx1"/>
                </a:solidFill>
                <a:latin typeface="Arial" pitchFamily="34" charset="0"/>
                <a:cs typeface="Arial" pitchFamily="34" charset="0"/>
              </a:rPr>
              <a:pPr>
                <a:defRPr/>
              </a:pPr>
              <a:t>13</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txBox="1">
            <a:spLocks noChangeArrowheads="1"/>
          </p:cNvSpPr>
          <p:nvPr/>
        </p:nvSpPr>
        <p:spPr bwMode="auto">
          <a:xfrm>
            <a:off x="685800" y="5988050"/>
            <a:ext cx="2117725" cy="325438"/>
          </a:xfrm>
          <a:prstGeom prst="rect">
            <a:avLst/>
          </a:prstGeom>
          <a:noFill/>
          <a:ln w="9525">
            <a:noFill/>
            <a:miter lim="800000"/>
            <a:headEnd/>
            <a:tailEnd/>
          </a:ln>
        </p:spPr>
        <p:txBody>
          <a:bodyPr/>
          <a:lstStyle/>
          <a:p>
            <a:pPr algn="ctr">
              <a:defRPr/>
            </a:pPr>
            <a:fld id="{03D0A81F-11F1-4809-801D-1863B993A93C}" type="slidenum">
              <a:rPr lang="en-US" sz="1400" b="1">
                <a:solidFill>
                  <a:srgbClr val="009242"/>
                </a:solidFill>
                <a:latin typeface="Arial" pitchFamily="34" charset="0"/>
                <a:cs typeface="Arial" pitchFamily="34" charset="0"/>
              </a:rPr>
              <a:pPr algn="ctr">
                <a:defRPr/>
              </a:pPr>
              <a:t>14</a:t>
            </a:fld>
            <a:endParaRPr lang="en-US" sz="1400" b="1" dirty="0">
              <a:solidFill>
                <a:srgbClr val="009242"/>
              </a:solidFill>
              <a:latin typeface="Arial" pitchFamily="34" charset="0"/>
              <a:cs typeface="Arial" pitchFamily="34" charset="0"/>
            </a:endParaRPr>
          </a:p>
        </p:txBody>
      </p:sp>
      <p:pic>
        <p:nvPicPr>
          <p:cNvPr id="18435" name="Picture 2"/>
          <p:cNvPicPr>
            <a:picLocks noChangeAspect="1" noChangeArrowheads="1"/>
          </p:cNvPicPr>
          <p:nvPr/>
        </p:nvPicPr>
        <p:blipFill>
          <a:blip r:embed="rId3" cstate="email"/>
          <a:srcRect/>
          <a:stretch>
            <a:fillRect/>
          </a:stretch>
        </p:blipFill>
        <p:spPr bwMode="auto">
          <a:xfrm>
            <a:off x="1068968" y="1554492"/>
            <a:ext cx="1755775" cy="1325563"/>
          </a:xfrm>
          <a:prstGeom prst="rect">
            <a:avLst/>
          </a:prstGeom>
          <a:noFill/>
          <a:ln w="9525">
            <a:noFill/>
            <a:miter lim="800000"/>
            <a:headEnd/>
            <a:tailEnd/>
          </a:ln>
        </p:spPr>
      </p:pic>
      <p:grpSp>
        <p:nvGrpSpPr>
          <p:cNvPr id="18436" name="Group 87"/>
          <p:cNvGrpSpPr>
            <a:grpSpLocks/>
          </p:cNvGrpSpPr>
          <p:nvPr/>
        </p:nvGrpSpPr>
        <p:grpSpPr bwMode="auto">
          <a:xfrm>
            <a:off x="457200" y="2618230"/>
            <a:ext cx="8143875" cy="3592513"/>
            <a:chOff x="-53866" y="2071541"/>
            <a:chExt cx="8906464" cy="4740043"/>
          </a:xfrm>
        </p:grpSpPr>
        <p:sp>
          <p:nvSpPr>
            <p:cNvPr id="7" name="Flowchart: Process 6"/>
            <p:cNvSpPr/>
            <p:nvPr/>
          </p:nvSpPr>
          <p:spPr>
            <a:xfrm>
              <a:off x="513268" y="3009896"/>
              <a:ext cx="7995762" cy="3622126"/>
            </a:xfrm>
            <a:prstGeom prst="flowChartProcess">
              <a:avLst/>
            </a:prstGeom>
            <a:blipFill>
              <a:blip r:embed="rId4" cstate="email"/>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FontTx/>
                <a:buChar char="•"/>
                <a:defRPr/>
              </a:pPr>
              <a:endParaRPr lang="en-US" sz="2000" dirty="0">
                <a:latin typeface="Arial" pitchFamily="34" charset="0"/>
                <a:cs typeface="Arial" pitchFamily="34" charset="0"/>
              </a:endParaRPr>
            </a:p>
          </p:txBody>
        </p:sp>
        <p:cxnSp>
          <p:nvCxnSpPr>
            <p:cNvPr id="18476" name="Straight Connector 2"/>
            <p:cNvCxnSpPr>
              <a:cxnSpLocks noChangeShapeType="1"/>
            </p:cNvCxnSpPr>
            <p:nvPr/>
          </p:nvCxnSpPr>
          <p:spPr bwMode="auto">
            <a:xfrm>
              <a:off x="457200" y="2333297"/>
              <a:ext cx="1418897" cy="0"/>
            </a:xfrm>
            <a:prstGeom prst="line">
              <a:avLst/>
            </a:prstGeom>
            <a:noFill/>
            <a:ln w="9525" algn="ctr">
              <a:solidFill>
                <a:schemeClr val="tx1"/>
              </a:solidFill>
              <a:prstDash val="sysDash"/>
              <a:round/>
              <a:headEnd/>
              <a:tailEnd/>
            </a:ln>
          </p:spPr>
        </p:cxnSp>
        <p:cxnSp>
          <p:nvCxnSpPr>
            <p:cNvPr id="18477" name="Straight Connector 28"/>
            <p:cNvCxnSpPr>
              <a:cxnSpLocks noChangeShapeType="1"/>
            </p:cNvCxnSpPr>
            <p:nvPr/>
          </p:nvCxnSpPr>
          <p:spPr bwMode="auto">
            <a:xfrm>
              <a:off x="399120" y="3999187"/>
              <a:ext cx="8109880" cy="0"/>
            </a:xfrm>
            <a:prstGeom prst="line">
              <a:avLst/>
            </a:prstGeom>
            <a:noFill/>
            <a:ln w="9525" algn="ctr">
              <a:solidFill>
                <a:schemeClr val="tx1"/>
              </a:solidFill>
              <a:prstDash val="sysDash"/>
              <a:round/>
              <a:headEnd/>
              <a:tailEnd/>
            </a:ln>
          </p:spPr>
        </p:cxnSp>
        <p:cxnSp>
          <p:nvCxnSpPr>
            <p:cNvPr id="18478" name="Straight Connector 30"/>
            <p:cNvCxnSpPr>
              <a:cxnSpLocks noChangeShapeType="1"/>
            </p:cNvCxnSpPr>
            <p:nvPr/>
          </p:nvCxnSpPr>
          <p:spPr bwMode="auto">
            <a:xfrm>
              <a:off x="409626" y="4939887"/>
              <a:ext cx="8109880" cy="0"/>
            </a:xfrm>
            <a:prstGeom prst="line">
              <a:avLst/>
            </a:prstGeom>
            <a:noFill/>
            <a:ln w="9525" algn="ctr">
              <a:solidFill>
                <a:schemeClr val="tx1"/>
              </a:solidFill>
              <a:prstDash val="sysDash"/>
              <a:round/>
              <a:headEnd/>
              <a:tailEnd/>
            </a:ln>
          </p:spPr>
        </p:cxnSp>
        <p:cxnSp>
          <p:nvCxnSpPr>
            <p:cNvPr id="18479" name="Straight Connector 37"/>
            <p:cNvCxnSpPr>
              <a:cxnSpLocks noChangeShapeType="1"/>
            </p:cNvCxnSpPr>
            <p:nvPr/>
          </p:nvCxnSpPr>
          <p:spPr bwMode="auto">
            <a:xfrm>
              <a:off x="425392" y="3000669"/>
              <a:ext cx="8109880" cy="0"/>
            </a:xfrm>
            <a:prstGeom prst="line">
              <a:avLst/>
            </a:prstGeom>
            <a:noFill/>
            <a:ln w="9525" algn="ctr">
              <a:solidFill>
                <a:schemeClr val="tx1"/>
              </a:solidFill>
              <a:prstDash val="sysDash"/>
              <a:round/>
              <a:headEnd/>
              <a:tailEnd/>
            </a:ln>
          </p:spPr>
        </p:cxnSp>
        <p:sp>
          <p:nvSpPr>
            <p:cNvPr id="18480" name="TextBox 40"/>
            <p:cNvSpPr txBox="1">
              <a:spLocks noChangeArrowheads="1"/>
            </p:cNvSpPr>
            <p:nvPr/>
          </p:nvSpPr>
          <p:spPr bwMode="auto">
            <a:xfrm>
              <a:off x="25040" y="2811027"/>
              <a:ext cx="687136" cy="411254"/>
            </a:xfrm>
            <a:prstGeom prst="rect">
              <a:avLst/>
            </a:prstGeom>
            <a:noFill/>
            <a:ln w="9525">
              <a:noFill/>
              <a:miter lim="800000"/>
              <a:headEnd/>
              <a:tailEnd/>
            </a:ln>
          </p:spPr>
          <p:txBody>
            <a:bodyPr>
              <a:spAutoFit/>
            </a:bodyPr>
            <a:lstStyle/>
            <a:p>
              <a:pPr>
                <a:spcBef>
                  <a:spcPct val="20000"/>
                </a:spcBef>
                <a:defRPr/>
              </a:pPr>
              <a:r>
                <a:rPr lang="en-US" sz="1600" dirty="0">
                  <a:latin typeface="Arial" pitchFamily="34" charset="0"/>
                  <a:cs typeface="Arial" pitchFamily="34" charset="0"/>
                </a:rPr>
                <a:t>30</a:t>
              </a:r>
            </a:p>
          </p:txBody>
        </p:sp>
        <p:sp>
          <p:nvSpPr>
            <p:cNvPr id="18481" name="TextBox 41"/>
            <p:cNvSpPr txBox="1">
              <a:spLocks noChangeArrowheads="1"/>
            </p:cNvSpPr>
            <p:nvPr/>
          </p:nvSpPr>
          <p:spPr bwMode="auto">
            <a:xfrm>
              <a:off x="-22632" y="6400329"/>
              <a:ext cx="1144130" cy="411255"/>
            </a:xfrm>
            <a:prstGeom prst="rect">
              <a:avLst/>
            </a:prstGeom>
            <a:noFill/>
            <a:ln w="9525">
              <a:noFill/>
              <a:miter lim="800000"/>
              <a:headEnd/>
              <a:tailEnd/>
            </a:ln>
          </p:spPr>
          <p:txBody>
            <a:bodyPr>
              <a:spAutoFit/>
            </a:bodyPr>
            <a:lstStyle/>
            <a:p>
              <a:pPr>
                <a:spcBef>
                  <a:spcPct val="20000"/>
                </a:spcBef>
                <a:defRPr/>
              </a:pPr>
              <a:r>
                <a:rPr lang="en-US" sz="1600" dirty="0">
                  <a:latin typeface="Arial" pitchFamily="34" charset="0"/>
                  <a:cs typeface="Arial" pitchFamily="34" charset="0"/>
                </a:rPr>
                <a:t>255</a:t>
              </a:r>
            </a:p>
          </p:txBody>
        </p:sp>
        <p:sp>
          <p:nvSpPr>
            <p:cNvPr id="18482" name="TextBox 13"/>
            <p:cNvSpPr txBox="1">
              <a:spLocks noChangeArrowheads="1"/>
            </p:cNvSpPr>
            <p:nvPr/>
          </p:nvSpPr>
          <p:spPr bwMode="auto">
            <a:xfrm>
              <a:off x="-53866" y="4739866"/>
              <a:ext cx="1052074" cy="411255"/>
            </a:xfrm>
            <a:prstGeom prst="rect">
              <a:avLst/>
            </a:prstGeom>
            <a:noFill/>
            <a:ln w="9525">
              <a:noFill/>
              <a:miter lim="800000"/>
              <a:headEnd/>
              <a:tailEnd/>
            </a:ln>
          </p:spPr>
          <p:txBody>
            <a:bodyPr>
              <a:spAutoFit/>
            </a:bodyPr>
            <a:lstStyle/>
            <a:p>
              <a:pPr eaLnBrk="0" hangingPunct="0">
                <a:spcBef>
                  <a:spcPct val="20000"/>
                </a:spcBef>
                <a:defRPr/>
              </a:pPr>
              <a:r>
                <a:rPr lang="en-US" sz="1600" dirty="0">
                  <a:latin typeface="Arial" pitchFamily="34" charset="0"/>
                  <a:cs typeface="Arial" pitchFamily="34" charset="0"/>
                </a:rPr>
                <a:t>100</a:t>
              </a:r>
            </a:p>
          </p:txBody>
        </p:sp>
        <p:sp>
          <p:nvSpPr>
            <p:cNvPr id="18483" name="TextBox 14"/>
            <p:cNvSpPr txBox="1">
              <a:spLocks noChangeArrowheads="1"/>
            </p:cNvSpPr>
            <p:nvPr/>
          </p:nvSpPr>
          <p:spPr bwMode="auto">
            <a:xfrm>
              <a:off x="25040" y="3799582"/>
              <a:ext cx="838371" cy="411254"/>
            </a:xfrm>
            <a:prstGeom prst="rect">
              <a:avLst/>
            </a:prstGeom>
            <a:noFill/>
            <a:ln w="9525">
              <a:noFill/>
              <a:miter lim="800000"/>
              <a:headEnd/>
              <a:tailEnd/>
            </a:ln>
          </p:spPr>
          <p:txBody>
            <a:bodyPr>
              <a:spAutoFit/>
            </a:bodyPr>
            <a:lstStyle/>
            <a:p>
              <a:pPr eaLnBrk="0" hangingPunct="0">
                <a:spcBef>
                  <a:spcPct val="20000"/>
                </a:spcBef>
                <a:defRPr/>
              </a:pPr>
              <a:r>
                <a:rPr lang="en-US" sz="1600" dirty="0">
                  <a:latin typeface="Arial" pitchFamily="34" charset="0"/>
                  <a:cs typeface="Arial" pitchFamily="34" charset="0"/>
                </a:rPr>
                <a:t>80</a:t>
              </a:r>
            </a:p>
          </p:txBody>
        </p:sp>
        <p:grpSp>
          <p:nvGrpSpPr>
            <p:cNvPr id="18484" name="Group 25"/>
            <p:cNvGrpSpPr>
              <a:grpSpLocks/>
            </p:cNvGrpSpPr>
            <p:nvPr/>
          </p:nvGrpSpPr>
          <p:grpSpPr bwMode="auto">
            <a:xfrm>
              <a:off x="2597150" y="2785558"/>
              <a:ext cx="1619250" cy="488950"/>
              <a:chOff x="3665" y="2036"/>
              <a:chExt cx="1020" cy="308"/>
            </a:xfrm>
          </p:grpSpPr>
          <p:sp>
            <p:nvSpPr>
              <p:cNvPr id="18535" name="AutoShape 14" descr="Brown marble"/>
              <p:cNvSpPr>
                <a:spLocks noChangeArrowheads="1"/>
              </p:cNvSpPr>
              <p:nvPr/>
            </p:nvSpPr>
            <p:spPr bwMode="auto">
              <a:xfrm>
                <a:off x="3768" y="2073"/>
                <a:ext cx="106" cy="135"/>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sp>
            <p:nvSpPr>
              <p:cNvPr id="18536" name="AutoShape 15" descr="Brown marble"/>
              <p:cNvSpPr>
                <a:spLocks noChangeArrowheads="1"/>
              </p:cNvSpPr>
              <p:nvPr/>
            </p:nvSpPr>
            <p:spPr bwMode="auto">
              <a:xfrm>
                <a:off x="4147" y="2109"/>
                <a:ext cx="114" cy="137"/>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sp>
            <p:nvSpPr>
              <p:cNvPr id="18537" name="AutoShape 16" descr="Brown marble"/>
              <p:cNvSpPr>
                <a:spLocks noChangeArrowheads="1"/>
              </p:cNvSpPr>
              <p:nvPr/>
            </p:nvSpPr>
            <p:spPr bwMode="auto">
              <a:xfrm>
                <a:off x="4263" y="2036"/>
                <a:ext cx="107" cy="137"/>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sp>
            <p:nvSpPr>
              <p:cNvPr id="18538" name="AutoShape 17" descr="Brown marble"/>
              <p:cNvSpPr>
                <a:spLocks noChangeArrowheads="1"/>
              </p:cNvSpPr>
              <p:nvPr/>
            </p:nvSpPr>
            <p:spPr bwMode="auto">
              <a:xfrm>
                <a:off x="4438" y="2067"/>
                <a:ext cx="111" cy="137"/>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sp>
            <p:nvSpPr>
              <p:cNvPr id="18539" name="AutoShape 18" descr="Brown marble"/>
              <p:cNvSpPr>
                <a:spLocks noChangeArrowheads="1"/>
              </p:cNvSpPr>
              <p:nvPr/>
            </p:nvSpPr>
            <p:spPr bwMode="auto">
              <a:xfrm>
                <a:off x="3665" y="2092"/>
                <a:ext cx="104" cy="137"/>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sp>
            <p:nvSpPr>
              <p:cNvPr id="18540" name="AutoShape 19" descr="Brown marble"/>
              <p:cNvSpPr>
                <a:spLocks noChangeArrowheads="1"/>
              </p:cNvSpPr>
              <p:nvPr/>
            </p:nvSpPr>
            <p:spPr bwMode="auto">
              <a:xfrm>
                <a:off x="4249" y="2175"/>
                <a:ext cx="104" cy="137"/>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sp>
            <p:nvSpPr>
              <p:cNvPr id="18541" name="AutoShape 20" descr="Brown marble"/>
              <p:cNvSpPr>
                <a:spLocks noChangeArrowheads="1"/>
              </p:cNvSpPr>
              <p:nvPr/>
            </p:nvSpPr>
            <p:spPr bwMode="auto">
              <a:xfrm>
                <a:off x="3858" y="2124"/>
                <a:ext cx="114" cy="137"/>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sp>
            <p:nvSpPr>
              <p:cNvPr id="18542" name="AutoShape 21" descr="Brown marble"/>
              <p:cNvSpPr>
                <a:spLocks noChangeArrowheads="1"/>
              </p:cNvSpPr>
              <p:nvPr/>
            </p:nvSpPr>
            <p:spPr bwMode="auto">
              <a:xfrm>
                <a:off x="3985" y="2103"/>
                <a:ext cx="104" cy="137"/>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sp>
            <p:nvSpPr>
              <p:cNvPr id="18543" name="AutoShape 22" descr="Brown marble"/>
              <p:cNvSpPr>
                <a:spLocks noChangeArrowheads="1"/>
              </p:cNvSpPr>
              <p:nvPr/>
            </p:nvSpPr>
            <p:spPr bwMode="auto">
              <a:xfrm>
                <a:off x="4414" y="2194"/>
                <a:ext cx="111" cy="136"/>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sp>
            <p:nvSpPr>
              <p:cNvPr id="18544" name="AutoShape 23" descr="Brown marble"/>
              <p:cNvSpPr>
                <a:spLocks noChangeArrowheads="1"/>
              </p:cNvSpPr>
              <p:nvPr/>
            </p:nvSpPr>
            <p:spPr bwMode="auto">
              <a:xfrm>
                <a:off x="4584" y="2207"/>
                <a:ext cx="111" cy="137"/>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sp>
            <p:nvSpPr>
              <p:cNvPr id="18545" name="AutoShape 24" descr="Brown marble"/>
              <p:cNvSpPr>
                <a:spLocks noChangeArrowheads="1"/>
              </p:cNvSpPr>
              <p:nvPr/>
            </p:nvSpPr>
            <p:spPr bwMode="auto">
              <a:xfrm>
                <a:off x="4511" y="2155"/>
                <a:ext cx="104" cy="135"/>
              </a:xfrm>
              <a:prstGeom prst="pentagon">
                <a:avLst/>
              </a:prstGeom>
              <a:blipFill dpi="0" rotWithShape="1">
                <a:blip r:embed="rId5" cstate="email"/>
                <a:srcRect/>
                <a:tile tx="0" ty="0" sx="100000" sy="100000" flip="none" algn="tl"/>
              </a:blipFill>
              <a:ln w="9525" algn="ctr">
                <a:solidFill>
                  <a:schemeClr val="tx1"/>
                </a:solidFill>
                <a:miter lim="800000"/>
                <a:headEnd/>
                <a:tailEnd/>
              </a:ln>
            </p:spPr>
            <p:txBody>
              <a:bodyPr wrap="none" anchor="ctr"/>
              <a:lstStyle/>
              <a:p>
                <a:pPr eaLnBrk="0" hangingPunct="0">
                  <a:spcBef>
                    <a:spcPct val="20000"/>
                  </a:spcBef>
                  <a:buFontTx/>
                  <a:buChar char="•"/>
                  <a:defRPr/>
                </a:pPr>
                <a:endParaRPr lang="en-US" sz="2000" dirty="0">
                  <a:latin typeface="Arial" pitchFamily="34" charset="0"/>
                  <a:cs typeface="Arial" pitchFamily="34" charset="0"/>
                </a:endParaRPr>
              </a:p>
            </p:txBody>
          </p:sp>
        </p:grpSp>
        <p:sp>
          <p:nvSpPr>
            <p:cNvPr id="18" name="Trapezoid 17"/>
            <p:cNvSpPr/>
            <p:nvPr/>
          </p:nvSpPr>
          <p:spPr bwMode="auto">
            <a:xfrm rot="10800000">
              <a:off x="5859119" y="3015689"/>
              <a:ext cx="1487698" cy="500069"/>
            </a:xfrm>
            <a:prstGeom prst="trapezoid">
              <a:avLst>
                <a:gd name="adj" fmla="val 7579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cap="flat" cmpd="sng" algn="ctr">
              <a:solidFill>
                <a:schemeClr val="accent2"/>
              </a:solidFill>
              <a:prstDash val="solid"/>
              <a:round/>
              <a:headEnd type="none" w="med" len="med"/>
              <a:tailEnd type="none" w="med" len="med"/>
            </a:ln>
            <a:effectLst/>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9" name="Snip Single Corner Rectangle 18"/>
            <p:cNvSpPr/>
            <p:nvPr/>
          </p:nvSpPr>
          <p:spPr bwMode="auto">
            <a:xfrm flipH="1">
              <a:off x="7374763" y="2627603"/>
              <a:ext cx="1144130" cy="347539"/>
            </a:xfrm>
            <a:prstGeom prst="snip1Rect">
              <a:avLst>
                <a:gd name="adj" fmla="val 50000"/>
              </a:avLst>
            </a:prstGeom>
            <a:blipFill>
              <a:blip r:embed="rId6" cstate="email"/>
              <a:tile tx="0" ty="0" sx="100000" sy="100000" flip="none" algn="tl"/>
            </a:blipFill>
            <a:ln w="9525" cap="flat" cmpd="sng" algn="ctr">
              <a:solidFill>
                <a:schemeClr val="tx1"/>
              </a:solidFill>
              <a:prstDash val="solid"/>
              <a:round/>
              <a:headEnd type="none" w="med" len="med"/>
              <a:tailEnd type="none" w="med" len="med"/>
            </a:ln>
            <a:effectLst/>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grpSp>
          <p:nvGrpSpPr>
            <p:cNvPr id="18487" name="Group 61"/>
            <p:cNvGrpSpPr>
              <a:grpSpLocks/>
            </p:cNvGrpSpPr>
            <p:nvPr/>
          </p:nvGrpSpPr>
          <p:grpSpPr bwMode="auto">
            <a:xfrm>
              <a:off x="4263264" y="2720760"/>
              <a:ext cx="1596581" cy="395288"/>
              <a:chOff x="5999164" y="1981189"/>
              <a:chExt cx="2505425" cy="790588"/>
            </a:xfrm>
          </p:grpSpPr>
          <p:sp>
            <p:nvSpPr>
              <p:cNvPr id="18511" name="Isosceles Triangle 62"/>
              <p:cNvSpPr>
                <a:spLocks noChangeArrowheads="1"/>
              </p:cNvSpPr>
              <p:nvPr/>
            </p:nvSpPr>
            <p:spPr bwMode="auto">
              <a:xfrm rot="345213">
                <a:off x="5998633"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12" name="Isosceles Triangle 63"/>
              <p:cNvSpPr>
                <a:spLocks noChangeArrowheads="1"/>
              </p:cNvSpPr>
              <p:nvPr/>
            </p:nvSpPr>
            <p:spPr bwMode="auto">
              <a:xfrm rot="345213">
                <a:off x="6109557"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13" name="Isosceles Triangle 64"/>
              <p:cNvSpPr>
                <a:spLocks noChangeArrowheads="1"/>
              </p:cNvSpPr>
              <p:nvPr/>
            </p:nvSpPr>
            <p:spPr bwMode="auto">
              <a:xfrm rot="345213">
                <a:off x="6194684"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14" name="Isosceles Triangle 65"/>
              <p:cNvSpPr>
                <a:spLocks noChangeArrowheads="1"/>
              </p:cNvSpPr>
              <p:nvPr/>
            </p:nvSpPr>
            <p:spPr bwMode="auto">
              <a:xfrm rot="345213">
                <a:off x="6305609"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15" name="Isosceles Triangle 66"/>
              <p:cNvSpPr>
                <a:spLocks noChangeArrowheads="1"/>
              </p:cNvSpPr>
              <p:nvPr/>
            </p:nvSpPr>
            <p:spPr bwMode="auto">
              <a:xfrm rot="345213">
                <a:off x="6424272"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16" name="Isosceles Triangle 67"/>
              <p:cNvSpPr>
                <a:spLocks noChangeArrowheads="1"/>
              </p:cNvSpPr>
              <p:nvPr/>
            </p:nvSpPr>
            <p:spPr bwMode="auto">
              <a:xfrm rot="345213">
                <a:off x="6532616" y="1980228"/>
                <a:ext cx="152197"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17" name="Isosceles Triangle 68"/>
              <p:cNvSpPr>
                <a:spLocks noChangeArrowheads="1"/>
              </p:cNvSpPr>
              <p:nvPr/>
            </p:nvSpPr>
            <p:spPr bwMode="auto">
              <a:xfrm rot="345213">
                <a:off x="6651279" y="1980228"/>
                <a:ext cx="152197"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18" name="Isosceles Triangle 69"/>
              <p:cNvSpPr>
                <a:spLocks noChangeArrowheads="1"/>
              </p:cNvSpPr>
              <p:nvPr/>
            </p:nvSpPr>
            <p:spPr bwMode="auto">
              <a:xfrm rot="345213">
                <a:off x="6762202" y="1980228"/>
                <a:ext cx="152199"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19" name="Isosceles Triangle 70"/>
              <p:cNvSpPr>
                <a:spLocks noChangeArrowheads="1"/>
              </p:cNvSpPr>
              <p:nvPr/>
            </p:nvSpPr>
            <p:spPr bwMode="auto">
              <a:xfrm rot="345213">
                <a:off x="6847330"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20" name="Isosceles Triangle 71"/>
              <p:cNvSpPr>
                <a:spLocks noChangeArrowheads="1"/>
              </p:cNvSpPr>
              <p:nvPr/>
            </p:nvSpPr>
            <p:spPr bwMode="auto">
              <a:xfrm rot="345213">
                <a:off x="6955675" y="1980228"/>
                <a:ext cx="152197"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21" name="Isosceles Triangle 72"/>
              <p:cNvSpPr>
                <a:spLocks noChangeArrowheads="1"/>
              </p:cNvSpPr>
              <p:nvPr/>
            </p:nvSpPr>
            <p:spPr bwMode="auto">
              <a:xfrm rot="345213">
                <a:off x="7027904"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22" name="Isosceles Triangle 73"/>
              <p:cNvSpPr>
                <a:spLocks noChangeArrowheads="1"/>
              </p:cNvSpPr>
              <p:nvPr/>
            </p:nvSpPr>
            <p:spPr bwMode="auto">
              <a:xfrm rot="345213">
                <a:off x="7138827"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23" name="Isosceles Triangle 74"/>
              <p:cNvSpPr>
                <a:spLocks noChangeArrowheads="1"/>
              </p:cNvSpPr>
              <p:nvPr/>
            </p:nvSpPr>
            <p:spPr bwMode="auto">
              <a:xfrm rot="345213">
                <a:off x="7213637"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24" name="Isosceles Triangle 75"/>
              <p:cNvSpPr>
                <a:spLocks noChangeArrowheads="1"/>
              </p:cNvSpPr>
              <p:nvPr/>
            </p:nvSpPr>
            <p:spPr bwMode="auto">
              <a:xfrm rot="345213">
                <a:off x="7324560"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25" name="Isosceles Triangle 76"/>
              <p:cNvSpPr>
                <a:spLocks noChangeArrowheads="1"/>
              </p:cNvSpPr>
              <p:nvPr/>
            </p:nvSpPr>
            <p:spPr bwMode="auto">
              <a:xfrm rot="345213">
                <a:off x="7409689"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26" name="Isosceles Triangle 77"/>
              <p:cNvSpPr>
                <a:spLocks noChangeArrowheads="1"/>
              </p:cNvSpPr>
              <p:nvPr/>
            </p:nvSpPr>
            <p:spPr bwMode="auto">
              <a:xfrm rot="345213">
                <a:off x="7520612"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27" name="Isosceles Triangle 78"/>
              <p:cNvSpPr>
                <a:spLocks noChangeArrowheads="1"/>
              </p:cNvSpPr>
              <p:nvPr/>
            </p:nvSpPr>
            <p:spPr bwMode="auto">
              <a:xfrm rot="345213">
                <a:off x="7639275"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28" name="Isosceles Triangle 79"/>
              <p:cNvSpPr>
                <a:spLocks noChangeArrowheads="1"/>
              </p:cNvSpPr>
              <p:nvPr/>
            </p:nvSpPr>
            <p:spPr bwMode="auto">
              <a:xfrm rot="345213">
                <a:off x="7747619" y="1980228"/>
                <a:ext cx="152199"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29" name="Isosceles Triangle 80"/>
              <p:cNvSpPr>
                <a:spLocks noChangeArrowheads="1"/>
              </p:cNvSpPr>
              <p:nvPr/>
            </p:nvSpPr>
            <p:spPr bwMode="auto">
              <a:xfrm rot="345213">
                <a:off x="7866282" y="1980228"/>
                <a:ext cx="152199"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30" name="Isosceles Triangle 81"/>
              <p:cNvSpPr>
                <a:spLocks noChangeArrowheads="1"/>
              </p:cNvSpPr>
              <p:nvPr/>
            </p:nvSpPr>
            <p:spPr bwMode="auto">
              <a:xfrm rot="345213">
                <a:off x="7977206" y="1980228"/>
                <a:ext cx="152197"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31" name="Isosceles Triangle 82"/>
              <p:cNvSpPr>
                <a:spLocks noChangeArrowheads="1"/>
              </p:cNvSpPr>
              <p:nvPr/>
            </p:nvSpPr>
            <p:spPr bwMode="auto">
              <a:xfrm rot="345213">
                <a:off x="8062333"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32" name="Isosceles Triangle 83"/>
              <p:cNvSpPr>
                <a:spLocks noChangeArrowheads="1"/>
              </p:cNvSpPr>
              <p:nvPr/>
            </p:nvSpPr>
            <p:spPr bwMode="auto">
              <a:xfrm rot="345213">
                <a:off x="8170677" y="1980228"/>
                <a:ext cx="152199"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33" name="Isosceles Triangle 84"/>
              <p:cNvSpPr>
                <a:spLocks noChangeArrowheads="1"/>
              </p:cNvSpPr>
              <p:nvPr/>
            </p:nvSpPr>
            <p:spPr bwMode="auto">
              <a:xfrm rot="345213">
                <a:off x="8242907"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534" name="Isosceles Triangle 85"/>
              <p:cNvSpPr>
                <a:spLocks noChangeArrowheads="1"/>
              </p:cNvSpPr>
              <p:nvPr/>
            </p:nvSpPr>
            <p:spPr bwMode="auto">
              <a:xfrm rot="345213">
                <a:off x="8353832" y="1980228"/>
                <a:ext cx="149618" cy="791629"/>
              </a:xfrm>
              <a:prstGeom prst="triangle">
                <a:avLst>
                  <a:gd name="adj" fmla="val 50000"/>
                </a:avLst>
              </a:prstGeom>
              <a:solidFill>
                <a:srgbClr val="92D050"/>
              </a:solidFill>
              <a:ln w="9525" algn="ctr">
                <a:solidFill>
                  <a:srgbClr val="36764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grpSp>
        <p:sp>
          <p:nvSpPr>
            <p:cNvPr id="18488" name="Freeform 12"/>
            <p:cNvSpPr>
              <a:spLocks/>
            </p:cNvSpPr>
            <p:nvPr/>
          </p:nvSpPr>
          <p:spPr bwMode="auto">
            <a:xfrm>
              <a:off x="3641544" y="6054722"/>
              <a:ext cx="3263074" cy="583093"/>
            </a:xfrm>
            <a:custGeom>
              <a:avLst/>
              <a:gdLst>
                <a:gd name="T0" fmla="*/ 0 w 3263463"/>
                <a:gd name="T1" fmla="*/ 551793 h 583324"/>
                <a:gd name="T2" fmla="*/ 1576566 w 3263463"/>
                <a:gd name="T3" fmla="*/ 78827 h 583324"/>
                <a:gd name="T4" fmla="*/ 3216167 w 3263463"/>
                <a:gd name="T5" fmla="*/ 0 h 583324"/>
                <a:gd name="T6" fmla="*/ 3263463 w 3263463"/>
                <a:gd name="T7" fmla="*/ 583324 h 583324"/>
                <a:gd name="T8" fmla="*/ 0 60000 65536"/>
                <a:gd name="T9" fmla="*/ 0 60000 65536"/>
                <a:gd name="T10" fmla="*/ 0 60000 65536"/>
                <a:gd name="T11" fmla="*/ 0 60000 65536"/>
                <a:gd name="T12" fmla="*/ 0 w 3263463"/>
                <a:gd name="T13" fmla="*/ 0 h 583324"/>
                <a:gd name="T14" fmla="*/ 3263463 w 3263463"/>
                <a:gd name="T15" fmla="*/ 583324 h 583324"/>
              </a:gdLst>
              <a:ahLst/>
              <a:cxnLst>
                <a:cxn ang="T8">
                  <a:pos x="T0" y="T1"/>
                </a:cxn>
                <a:cxn ang="T9">
                  <a:pos x="T2" y="T3"/>
                </a:cxn>
                <a:cxn ang="T10">
                  <a:pos x="T4" y="T5"/>
                </a:cxn>
                <a:cxn ang="T11">
                  <a:pos x="T6" y="T7"/>
                </a:cxn>
              </a:cxnLst>
              <a:rect l="T12" t="T13" r="T14" b="T15"/>
              <a:pathLst>
                <a:path w="3263463" h="583324">
                  <a:moveTo>
                    <a:pt x="0" y="551793"/>
                  </a:moveTo>
                  <a:lnTo>
                    <a:pt x="1576552" y="78827"/>
                  </a:lnTo>
                  <a:lnTo>
                    <a:pt x="3216166" y="0"/>
                  </a:lnTo>
                  <a:lnTo>
                    <a:pt x="3263463" y="583324"/>
                  </a:lnTo>
                </a:path>
              </a:pathLst>
            </a:custGeom>
            <a:blipFill dpi="0" rotWithShape="1">
              <a:blip r:embed="rId7" cstate="email"/>
              <a:srcRect/>
              <a:tile tx="0" ty="0" sx="100000" sy="100000" flip="none" algn="tl"/>
            </a:blipFill>
            <a:ln w="9525">
              <a:solidFill>
                <a:srgbClr val="663300"/>
              </a:solidFill>
              <a:round/>
              <a:headEnd/>
              <a:tailEnd/>
            </a:ln>
          </p:spPr>
          <p:txBody>
            <a:bodyPr/>
            <a:lstStyle/>
            <a:p>
              <a:pPr>
                <a:defRPr/>
              </a:pPr>
              <a:endParaRPr lang="en-US" dirty="0">
                <a:latin typeface="Arial" pitchFamily="34" charset="0"/>
                <a:cs typeface="Arial" pitchFamily="34" charset="0"/>
              </a:endParaRPr>
            </a:p>
          </p:txBody>
        </p:sp>
        <p:sp>
          <p:nvSpPr>
            <p:cNvPr id="18489" name="Freeform 13"/>
            <p:cNvSpPr>
              <a:spLocks/>
            </p:cNvSpPr>
            <p:nvPr/>
          </p:nvSpPr>
          <p:spPr bwMode="auto">
            <a:xfrm>
              <a:off x="6794478" y="5817236"/>
              <a:ext cx="1719483" cy="820578"/>
            </a:xfrm>
            <a:custGeom>
              <a:avLst/>
              <a:gdLst>
                <a:gd name="T0" fmla="*/ 63063 w 1718442"/>
                <a:gd name="T1" fmla="*/ 819807 h 819807"/>
                <a:gd name="T2" fmla="*/ 0 w 1718442"/>
                <a:gd name="T3" fmla="*/ 220718 h 819807"/>
                <a:gd name="T4" fmla="*/ 1718442 w 1718442"/>
                <a:gd name="T5" fmla="*/ 0 h 819807"/>
                <a:gd name="T6" fmla="*/ 1718442 w 1718442"/>
                <a:gd name="T7" fmla="*/ 804041 h 819807"/>
                <a:gd name="T8" fmla="*/ 0 60000 65536"/>
                <a:gd name="T9" fmla="*/ 0 60000 65536"/>
                <a:gd name="T10" fmla="*/ 0 60000 65536"/>
                <a:gd name="T11" fmla="*/ 0 60000 65536"/>
                <a:gd name="T12" fmla="*/ 0 w 1718442"/>
                <a:gd name="T13" fmla="*/ 0 h 819807"/>
                <a:gd name="T14" fmla="*/ 1718442 w 1718442"/>
                <a:gd name="T15" fmla="*/ 819807 h 819807"/>
              </a:gdLst>
              <a:ahLst/>
              <a:cxnLst>
                <a:cxn ang="T8">
                  <a:pos x="T0" y="T1"/>
                </a:cxn>
                <a:cxn ang="T9">
                  <a:pos x="T2" y="T3"/>
                </a:cxn>
                <a:cxn ang="T10">
                  <a:pos x="T4" y="T5"/>
                </a:cxn>
                <a:cxn ang="T11">
                  <a:pos x="T6" y="T7"/>
                </a:cxn>
              </a:cxnLst>
              <a:rect l="T12" t="T13" r="T14" b="T15"/>
              <a:pathLst>
                <a:path w="1718442" h="819807">
                  <a:moveTo>
                    <a:pt x="63063" y="819807"/>
                  </a:moveTo>
                  <a:lnTo>
                    <a:pt x="0" y="220718"/>
                  </a:lnTo>
                  <a:lnTo>
                    <a:pt x="1718442" y="0"/>
                  </a:lnTo>
                  <a:lnTo>
                    <a:pt x="1718442" y="804041"/>
                  </a:lnTo>
                </a:path>
              </a:pathLst>
            </a:custGeom>
            <a:blipFill dpi="0" rotWithShape="1">
              <a:blip r:embed="rId8" cstate="email"/>
              <a:srcRect/>
              <a:tile tx="0" ty="0" sx="100000" sy="100000" flip="none" algn="tl"/>
            </a:blipFill>
            <a:ln w="9525">
              <a:solidFill>
                <a:schemeClr val="accent2"/>
              </a:solidFill>
              <a:round/>
              <a:headEnd/>
              <a:tailEnd/>
            </a:ln>
          </p:spPr>
          <p:txBody>
            <a:bodyPr/>
            <a:lstStyle/>
            <a:p>
              <a:pPr>
                <a:defRPr/>
              </a:pPr>
              <a:endParaRPr lang="en-US" dirty="0">
                <a:latin typeface="Arial" pitchFamily="34" charset="0"/>
                <a:cs typeface="Arial" pitchFamily="34" charset="0"/>
              </a:endParaRPr>
            </a:p>
          </p:txBody>
        </p:sp>
        <p:sp>
          <p:nvSpPr>
            <p:cNvPr id="23" name="Can 22"/>
            <p:cNvSpPr/>
            <p:nvPr/>
          </p:nvSpPr>
          <p:spPr>
            <a:xfrm>
              <a:off x="2199874" y="3502243"/>
              <a:ext cx="532612" cy="380361"/>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FontTx/>
                <a:buChar char="•"/>
                <a:defRPr/>
              </a:pPr>
              <a:endParaRPr lang="en-US" sz="2000" dirty="0">
                <a:latin typeface="Arial" pitchFamily="34" charset="0"/>
                <a:cs typeface="Arial" pitchFamily="34" charset="0"/>
              </a:endParaRPr>
            </a:p>
          </p:txBody>
        </p:sp>
        <p:sp>
          <p:nvSpPr>
            <p:cNvPr id="18491" name="TextBox 38"/>
            <p:cNvSpPr txBox="1">
              <a:spLocks noChangeArrowheads="1"/>
            </p:cNvSpPr>
            <p:nvPr/>
          </p:nvSpPr>
          <p:spPr bwMode="auto">
            <a:xfrm>
              <a:off x="3212496" y="3322680"/>
              <a:ext cx="2133738" cy="1235283"/>
            </a:xfrm>
            <a:prstGeom prst="rect">
              <a:avLst/>
            </a:prstGeom>
            <a:noFill/>
            <a:ln w="9525">
              <a:noFill/>
              <a:miter lim="800000"/>
              <a:headEnd/>
              <a:tailEnd/>
            </a:ln>
          </p:spPr>
          <p:txBody>
            <a:bodyPr>
              <a:spAutoFit/>
            </a:bodyPr>
            <a:lstStyle/>
            <a:p>
              <a:pPr eaLnBrk="0" hangingPunct="0">
                <a:spcBef>
                  <a:spcPct val="20000"/>
                </a:spcBef>
                <a:defRPr/>
              </a:pPr>
              <a:r>
                <a:rPr lang="en-US" sz="2000" b="1" dirty="0">
                  <a:latin typeface="Arial" pitchFamily="34" charset="0"/>
                  <a:cs typeface="Arial" pitchFamily="34" charset="0"/>
                </a:rPr>
                <a:t>12 – Amplifies Shallow Targets</a:t>
              </a:r>
            </a:p>
          </p:txBody>
        </p:sp>
        <p:sp>
          <p:nvSpPr>
            <p:cNvPr id="25" name="12-Point Star 24"/>
            <p:cNvSpPr/>
            <p:nvPr/>
          </p:nvSpPr>
          <p:spPr>
            <a:xfrm>
              <a:off x="1820141" y="3274412"/>
              <a:ext cx="1295366" cy="837955"/>
            </a:xfrm>
            <a:prstGeom prst="star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sz="2000" dirty="0">
                <a:latin typeface="Arial" pitchFamily="34" charset="0"/>
                <a:cs typeface="Arial" pitchFamily="34" charset="0"/>
              </a:endParaRPr>
            </a:p>
          </p:txBody>
        </p:sp>
        <p:sp>
          <p:nvSpPr>
            <p:cNvPr id="18493" name="TextBox 39"/>
            <p:cNvSpPr txBox="1">
              <a:spLocks noChangeArrowheads="1"/>
            </p:cNvSpPr>
            <p:nvPr/>
          </p:nvSpPr>
          <p:spPr bwMode="auto">
            <a:xfrm>
              <a:off x="3230578" y="5377021"/>
              <a:ext cx="2362235" cy="1235283"/>
            </a:xfrm>
            <a:prstGeom prst="rect">
              <a:avLst/>
            </a:prstGeom>
            <a:noFill/>
            <a:ln w="9525">
              <a:noFill/>
              <a:miter lim="800000"/>
              <a:headEnd/>
              <a:tailEnd/>
            </a:ln>
          </p:spPr>
          <p:txBody>
            <a:bodyPr>
              <a:spAutoFit/>
            </a:bodyPr>
            <a:lstStyle/>
            <a:p>
              <a:pPr eaLnBrk="0" hangingPunct="0">
                <a:spcBef>
                  <a:spcPct val="20000"/>
                </a:spcBef>
                <a:defRPr/>
              </a:pPr>
              <a:r>
                <a:rPr lang="en-US" sz="2000" b="1" dirty="0">
                  <a:latin typeface="Arial" pitchFamily="34" charset="0"/>
                  <a:cs typeface="Arial" pitchFamily="34" charset="0"/>
                </a:rPr>
                <a:t>11 + 12 – Amplifies Deep Targets</a:t>
              </a:r>
            </a:p>
          </p:txBody>
        </p:sp>
        <p:sp>
          <p:nvSpPr>
            <p:cNvPr id="27" name="12-Point Star 26"/>
            <p:cNvSpPr/>
            <p:nvPr/>
          </p:nvSpPr>
          <p:spPr>
            <a:xfrm>
              <a:off x="1866169" y="5203251"/>
              <a:ext cx="1297011" cy="1144948"/>
            </a:xfrm>
            <a:prstGeom prst="star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sz="2000" dirty="0">
                <a:latin typeface="Arial" pitchFamily="34" charset="0"/>
                <a:cs typeface="Arial" pitchFamily="34" charset="0"/>
              </a:endParaRPr>
            </a:p>
          </p:txBody>
        </p:sp>
        <p:sp>
          <p:nvSpPr>
            <p:cNvPr id="18495" name="Cube 14"/>
            <p:cNvSpPr>
              <a:spLocks noChangeArrowheads="1"/>
            </p:cNvSpPr>
            <p:nvPr/>
          </p:nvSpPr>
          <p:spPr bwMode="auto">
            <a:xfrm>
              <a:off x="2247546" y="5502521"/>
              <a:ext cx="532612" cy="552200"/>
            </a:xfrm>
            <a:prstGeom prst="cube">
              <a:avLst>
                <a:gd name="adj" fmla="val 25000"/>
              </a:avLst>
            </a:prstGeom>
            <a:solidFill>
              <a:srgbClr val="969696"/>
            </a:solidFill>
            <a:ln w="25400" algn="ctr">
              <a:solidFill>
                <a:schemeClr val="tx1"/>
              </a:solidFill>
              <a:round/>
              <a:headEnd/>
              <a:tailEnd/>
            </a:ln>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29" name="Block Arc 28"/>
            <p:cNvSpPr/>
            <p:nvPr/>
          </p:nvSpPr>
          <p:spPr bwMode="auto">
            <a:xfrm>
              <a:off x="2364261" y="5413706"/>
              <a:ext cx="297539" cy="310853"/>
            </a:xfrm>
            <a:prstGeom prst="blockArc">
              <a:avLst/>
            </a:prstGeom>
            <a:solidFill>
              <a:schemeClr val="accent3">
                <a:lumMod val="50000"/>
              </a:schemeClr>
            </a:solidFill>
            <a:ln w="25400" cap="flat" cmpd="sng" algn="ctr">
              <a:solidFill>
                <a:schemeClr val="tx1"/>
              </a:solidFill>
              <a:prstDash val="solid"/>
              <a:round/>
              <a:headEnd type="none" w="med" len="med"/>
              <a:tailEnd type="none" w="med" len="med"/>
            </a:ln>
            <a:effectLst/>
          </p:spPr>
          <p:txBody>
            <a:bodyPr/>
            <a:lstStyle/>
            <a:p>
              <a:pPr marL="342900" indent="-342900" eaLnBrk="0" hangingPunct="0">
                <a:spcBef>
                  <a:spcPct val="20000"/>
                </a:spcBef>
                <a:buFontTx/>
                <a:buChar char="•"/>
                <a:defRPr/>
              </a:pPr>
              <a:endParaRPr lang="en-US" sz="2000" dirty="0">
                <a:latin typeface="Arial" pitchFamily="34" charset="0"/>
                <a:cs typeface="Arial" pitchFamily="34" charset="0"/>
              </a:endParaRPr>
            </a:p>
          </p:txBody>
        </p:sp>
        <p:sp>
          <p:nvSpPr>
            <p:cNvPr id="18497" name="TextBox 38"/>
            <p:cNvSpPr txBox="1">
              <a:spLocks noChangeArrowheads="1"/>
            </p:cNvSpPr>
            <p:nvPr/>
          </p:nvSpPr>
          <p:spPr bwMode="auto">
            <a:xfrm>
              <a:off x="628339" y="3322680"/>
              <a:ext cx="470146" cy="486554"/>
            </a:xfrm>
            <a:prstGeom prst="rect">
              <a:avLst/>
            </a:prstGeom>
            <a:noFill/>
            <a:ln w="9525">
              <a:noFill/>
              <a:miter lim="800000"/>
              <a:headEnd/>
              <a:tailEnd/>
            </a:ln>
          </p:spPr>
          <p:txBody>
            <a:bodyPr>
              <a:spAutoFit/>
            </a:bodyPr>
            <a:lstStyle/>
            <a:p>
              <a:pPr eaLnBrk="0" hangingPunct="0">
                <a:spcBef>
                  <a:spcPct val="20000"/>
                </a:spcBef>
                <a:defRPr/>
              </a:pPr>
              <a:r>
                <a:rPr lang="en-US" sz="2000" b="1" dirty="0">
                  <a:latin typeface="Arial" pitchFamily="34" charset="0"/>
                  <a:cs typeface="Arial" pitchFamily="34" charset="0"/>
                </a:rPr>
                <a:t>11</a:t>
              </a:r>
            </a:p>
          </p:txBody>
        </p:sp>
        <p:sp>
          <p:nvSpPr>
            <p:cNvPr id="18498" name="TextBox 38"/>
            <p:cNvSpPr txBox="1">
              <a:spLocks noChangeArrowheads="1"/>
            </p:cNvSpPr>
            <p:nvPr/>
          </p:nvSpPr>
          <p:spPr bwMode="auto">
            <a:xfrm>
              <a:off x="615188" y="5618368"/>
              <a:ext cx="593435" cy="859192"/>
            </a:xfrm>
            <a:prstGeom prst="rect">
              <a:avLst/>
            </a:prstGeom>
            <a:noFill/>
            <a:ln w="9525">
              <a:noFill/>
              <a:miter lim="800000"/>
              <a:headEnd/>
              <a:tailEnd/>
            </a:ln>
          </p:spPr>
          <p:txBody>
            <a:bodyPr>
              <a:spAutoFit/>
            </a:bodyPr>
            <a:lstStyle/>
            <a:p>
              <a:pPr eaLnBrk="0" hangingPunct="0">
                <a:spcBef>
                  <a:spcPct val="20000"/>
                </a:spcBef>
                <a:defRPr/>
              </a:pPr>
              <a:r>
                <a:rPr lang="en-US" sz="2000" b="1" dirty="0">
                  <a:latin typeface="Arial" pitchFamily="34" charset="0"/>
                  <a:cs typeface="Arial" pitchFamily="34" charset="0"/>
                </a:rPr>
                <a:t>11F</a:t>
              </a:r>
            </a:p>
          </p:txBody>
        </p:sp>
        <p:cxnSp>
          <p:nvCxnSpPr>
            <p:cNvPr id="32" name="Straight Arrow Connector 31"/>
            <p:cNvCxnSpPr/>
            <p:nvPr/>
          </p:nvCxnSpPr>
          <p:spPr>
            <a:xfrm>
              <a:off x="1239857" y="3108366"/>
              <a:ext cx="0" cy="8785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229994" y="4988936"/>
              <a:ext cx="0" cy="157937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501" name="TextBox 38"/>
            <p:cNvSpPr txBox="1">
              <a:spLocks noChangeArrowheads="1"/>
            </p:cNvSpPr>
            <p:nvPr/>
          </p:nvSpPr>
          <p:spPr bwMode="auto">
            <a:xfrm>
              <a:off x="1310542" y="3065889"/>
              <a:ext cx="470146" cy="486554"/>
            </a:xfrm>
            <a:prstGeom prst="rect">
              <a:avLst/>
            </a:prstGeom>
            <a:noFill/>
            <a:ln w="9525">
              <a:noFill/>
              <a:miter lim="800000"/>
              <a:headEnd/>
              <a:tailEnd/>
            </a:ln>
          </p:spPr>
          <p:txBody>
            <a:bodyPr>
              <a:spAutoFit/>
            </a:bodyPr>
            <a:lstStyle/>
            <a:p>
              <a:pPr eaLnBrk="0" hangingPunct="0">
                <a:spcBef>
                  <a:spcPct val="20000"/>
                </a:spcBef>
                <a:defRPr/>
              </a:pPr>
              <a:r>
                <a:rPr lang="en-US" sz="2000" dirty="0">
                  <a:latin typeface="Arial" pitchFamily="34" charset="0"/>
                  <a:cs typeface="Arial" pitchFamily="34" charset="0"/>
                </a:rPr>
                <a:t>T</a:t>
              </a:r>
            </a:p>
          </p:txBody>
        </p:sp>
        <p:sp>
          <p:nvSpPr>
            <p:cNvPr id="18502" name="TextBox 38"/>
            <p:cNvSpPr txBox="1">
              <a:spLocks noChangeArrowheads="1"/>
            </p:cNvSpPr>
            <p:nvPr/>
          </p:nvSpPr>
          <p:spPr bwMode="auto">
            <a:xfrm>
              <a:off x="1326981" y="3629674"/>
              <a:ext cx="471790" cy="486554"/>
            </a:xfrm>
            <a:prstGeom prst="rect">
              <a:avLst/>
            </a:prstGeom>
            <a:noFill/>
            <a:ln w="9525">
              <a:noFill/>
              <a:miter lim="800000"/>
              <a:headEnd/>
              <a:tailEnd/>
            </a:ln>
          </p:spPr>
          <p:txBody>
            <a:bodyPr>
              <a:spAutoFit/>
            </a:bodyPr>
            <a:lstStyle/>
            <a:p>
              <a:pPr eaLnBrk="0" hangingPunct="0">
                <a:spcBef>
                  <a:spcPct val="20000"/>
                </a:spcBef>
                <a:defRPr/>
              </a:pPr>
              <a:r>
                <a:rPr lang="en-US" sz="2000" dirty="0">
                  <a:latin typeface="Arial" pitchFamily="34" charset="0"/>
                  <a:cs typeface="Arial" pitchFamily="34" charset="0"/>
                </a:rPr>
                <a:t>D</a:t>
              </a:r>
            </a:p>
          </p:txBody>
        </p:sp>
        <p:sp>
          <p:nvSpPr>
            <p:cNvPr id="18503" name="TextBox 38"/>
            <p:cNvSpPr txBox="1">
              <a:spLocks noChangeArrowheads="1"/>
            </p:cNvSpPr>
            <p:nvPr/>
          </p:nvSpPr>
          <p:spPr bwMode="auto">
            <a:xfrm>
              <a:off x="1326981" y="4940666"/>
              <a:ext cx="471790" cy="488486"/>
            </a:xfrm>
            <a:prstGeom prst="rect">
              <a:avLst/>
            </a:prstGeom>
            <a:noFill/>
            <a:ln w="9525">
              <a:noFill/>
              <a:miter lim="800000"/>
              <a:headEnd/>
              <a:tailEnd/>
            </a:ln>
          </p:spPr>
          <p:txBody>
            <a:bodyPr>
              <a:spAutoFit/>
            </a:bodyPr>
            <a:lstStyle/>
            <a:p>
              <a:pPr eaLnBrk="0" hangingPunct="0">
                <a:spcBef>
                  <a:spcPct val="20000"/>
                </a:spcBef>
                <a:defRPr/>
              </a:pPr>
              <a:r>
                <a:rPr lang="en-US" sz="2000" dirty="0">
                  <a:latin typeface="Arial" pitchFamily="34" charset="0"/>
                  <a:cs typeface="Arial" pitchFamily="34" charset="0"/>
                </a:rPr>
                <a:t>U</a:t>
              </a:r>
            </a:p>
          </p:txBody>
        </p:sp>
        <p:sp>
          <p:nvSpPr>
            <p:cNvPr id="18504" name="TextBox 38"/>
            <p:cNvSpPr txBox="1">
              <a:spLocks noChangeArrowheads="1"/>
            </p:cNvSpPr>
            <p:nvPr/>
          </p:nvSpPr>
          <p:spPr bwMode="auto">
            <a:xfrm>
              <a:off x="1323693" y="6168637"/>
              <a:ext cx="470146" cy="486554"/>
            </a:xfrm>
            <a:prstGeom prst="rect">
              <a:avLst/>
            </a:prstGeom>
            <a:noFill/>
            <a:ln w="9525">
              <a:noFill/>
              <a:miter lim="800000"/>
              <a:headEnd/>
              <a:tailEnd/>
            </a:ln>
          </p:spPr>
          <p:txBody>
            <a:bodyPr>
              <a:spAutoFit/>
            </a:bodyPr>
            <a:lstStyle/>
            <a:p>
              <a:pPr eaLnBrk="0" hangingPunct="0">
                <a:spcBef>
                  <a:spcPct val="20000"/>
                </a:spcBef>
                <a:defRPr/>
              </a:pPr>
              <a:r>
                <a:rPr lang="en-US" sz="2000" dirty="0">
                  <a:latin typeface="Arial" pitchFamily="34" charset="0"/>
                  <a:cs typeface="Arial" pitchFamily="34" charset="0"/>
                </a:rPr>
                <a:t>B</a:t>
              </a:r>
            </a:p>
          </p:txBody>
        </p:sp>
        <p:sp>
          <p:nvSpPr>
            <p:cNvPr id="18505" name="TextBox 38"/>
            <p:cNvSpPr txBox="1">
              <a:spLocks noChangeArrowheads="1"/>
            </p:cNvSpPr>
            <p:nvPr/>
          </p:nvSpPr>
          <p:spPr bwMode="auto">
            <a:xfrm>
              <a:off x="2500701" y="2071541"/>
              <a:ext cx="1813184" cy="861124"/>
            </a:xfrm>
            <a:prstGeom prst="rect">
              <a:avLst/>
            </a:prstGeom>
            <a:noFill/>
            <a:ln w="9525">
              <a:noFill/>
              <a:miter lim="800000"/>
              <a:headEnd/>
              <a:tailEnd/>
            </a:ln>
          </p:spPr>
          <p:txBody>
            <a:bodyPr>
              <a:spAutoFit/>
            </a:bodyPr>
            <a:lstStyle/>
            <a:p>
              <a:pPr eaLnBrk="0" hangingPunct="0">
                <a:spcBef>
                  <a:spcPct val="20000"/>
                </a:spcBef>
                <a:defRPr/>
              </a:pPr>
              <a:r>
                <a:rPr lang="en-US" sz="2000" dirty="0">
                  <a:latin typeface="Arial" pitchFamily="34" charset="0"/>
                  <a:cs typeface="Arial" pitchFamily="34" charset="0"/>
                </a:rPr>
                <a:t>Uneven Surface</a:t>
              </a:r>
            </a:p>
          </p:txBody>
        </p:sp>
        <p:sp>
          <p:nvSpPr>
            <p:cNvPr id="18506" name="TextBox 38"/>
            <p:cNvSpPr txBox="1">
              <a:spLocks noChangeArrowheads="1"/>
            </p:cNvSpPr>
            <p:nvPr/>
          </p:nvSpPr>
          <p:spPr bwMode="auto">
            <a:xfrm>
              <a:off x="4435532" y="2299372"/>
              <a:ext cx="1543589" cy="486554"/>
            </a:xfrm>
            <a:prstGeom prst="rect">
              <a:avLst/>
            </a:prstGeom>
            <a:noFill/>
            <a:ln w="9525">
              <a:noFill/>
              <a:miter lim="800000"/>
              <a:headEnd/>
              <a:tailEnd/>
            </a:ln>
          </p:spPr>
          <p:txBody>
            <a:bodyPr>
              <a:spAutoFit/>
            </a:bodyPr>
            <a:lstStyle/>
            <a:p>
              <a:pPr eaLnBrk="0" hangingPunct="0">
                <a:spcBef>
                  <a:spcPct val="20000"/>
                </a:spcBef>
                <a:defRPr/>
              </a:pPr>
              <a:r>
                <a:rPr lang="en-US" sz="2000" dirty="0">
                  <a:latin typeface="Arial" pitchFamily="34" charset="0"/>
                  <a:cs typeface="Arial" pitchFamily="34" charset="0"/>
                </a:rPr>
                <a:t>Vegetation</a:t>
              </a:r>
            </a:p>
          </p:txBody>
        </p:sp>
        <p:sp>
          <p:nvSpPr>
            <p:cNvPr id="18507" name="TextBox 38"/>
            <p:cNvSpPr txBox="1">
              <a:spLocks noChangeArrowheads="1"/>
            </p:cNvSpPr>
            <p:nvPr/>
          </p:nvSpPr>
          <p:spPr bwMode="auto">
            <a:xfrm>
              <a:off x="5831173" y="2191249"/>
              <a:ext cx="1543590" cy="861124"/>
            </a:xfrm>
            <a:prstGeom prst="rect">
              <a:avLst/>
            </a:prstGeom>
            <a:noFill/>
            <a:ln w="9525">
              <a:noFill/>
              <a:miter lim="800000"/>
              <a:headEnd/>
              <a:tailEnd/>
            </a:ln>
          </p:spPr>
          <p:txBody>
            <a:bodyPr>
              <a:spAutoFit/>
            </a:bodyPr>
            <a:lstStyle/>
            <a:p>
              <a:pPr algn="ctr" eaLnBrk="0" hangingPunct="0">
                <a:defRPr/>
              </a:pPr>
              <a:r>
                <a:rPr lang="en-US" sz="2000" dirty="0">
                  <a:latin typeface="Arial" pitchFamily="34" charset="0"/>
                  <a:cs typeface="Arial" pitchFamily="34" charset="0"/>
                </a:rPr>
                <a:t>Standing</a:t>
              </a:r>
            </a:p>
            <a:p>
              <a:pPr algn="ctr" eaLnBrk="0" hangingPunct="0">
                <a:defRPr/>
              </a:pPr>
              <a:r>
                <a:rPr lang="en-US" sz="2000" dirty="0">
                  <a:latin typeface="Arial" pitchFamily="34" charset="0"/>
                  <a:cs typeface="Arial" pitchFamily="34" charset="0"/>
                </a:rPr>
                <a:t>Water</a:t>
              </a:r>
            </a:p>
          </p:txBody>
        </p:sp>
        <p:sp>
          <p:nvSpPr>
            <p:cNvPr id="18508" name="TextBox 38"/>
            <p:cNvSpPr txBox="1">
              <a:spLocks noChangeArrowheads="1"/>
            </p:cNvSpPr>
            <p:nvPr/>
          </p:nvSpPr>
          <p:spPr bwMode="auto">
            <a:xfrm>
              <a:off x="6993386" y="5147260"/>
              <a:ext cx="1541946" cy="861124"/>
            </a:xfrm>
            <a:prstGeom prst="rect">
              <a:avLst/>
            </a:prstGeom>
            <a:noFill/>
            <a:ln w="9525">
              <a:noFill/>
              <a:miter lim="800000"/>
              <a:headEnd/>
              <a:tailEnd/>
            </a:ln>
          </p:spPr>
          <p:txBody>
            <a:bodyPr>
              <a:spAutoFit/>
            </a:bodyPr>
            <a:lstStyle/>
            <a:p>
              <a:pPr algn="ctr" eaLnBrk="0" hangingPunct="0">
                <a:defRPr/>
              </a:pPr>
              <a:r>
                <a:rPr lang="en-US" sz="2000" dirty="0">
                  <a:latin typeface="Arial" pitchFamily="34" charset="0"/>
                  <a:cs typeface="Arial" pitchFamily="34" charset="0"/>
                </a:rPr>
                <a:t>Water</a:t>
              </a:r>
            </a:p>
            <a:p>
              <a:pPr algn="ctr" eaLnBrk="0" hangingPunct="0">
                <a:defRPr/>
              </a:pPr>
              <a:r>
                <a:rPr lang="en-US" sz="2000" dirty="0">
                  <a:latin typeface="Arial" pitchFamily="34" charset="0"/>
                  <a:cs typeface="Arial" pitchFamily="34" charset="0"/>
                </a:rPr>
                <a:t>Table</a:t>
              </a:r>
            </a:p>
          </p:txBody>
        </p:sp>
        <p:sp>
          <p:nvSpPr>
            <p:cNvPr id="18509" name="TextBox 38"/>
            <p:cNvSpPr txBox="1">
              <a:spLocks noChangeArrowheads="1"/>
            </p:cNvSpPr>
            <p:nvPr/>
          </p:nvSpPr>
          <p:spPr bwMode="auto">
            <a:xfrm>
              <a:off x="5262395" y="5691737"/>
              <a:ext cx="1541946" cy="486554"/>
            </a:xfrm>
            <a:prstGeom prst="rect">
              <a:avLst/>
            </a:prstGeom>
            <a:noFill/>
            <a:ln w="9525">
              <a:noFill/>
              <a:miter lim="800000"/>
              <a:headEnd/>
              <a:tailEnd/>
            </a:ln>
          </p:spPr>
          <p:txBody>
            <a:bodyPr>
              <a:spAutoFit/>
            </a:bodyPr>
            <a:lstStyle/>
            <a:p>
              <a:pPr algn="ctr" eaLnBrk="0" hangingPunct="0">
                <a:defRPr/>
              </a:pPr>
              <a:r>
                <a:rPr lang="en-US" sz="2000" dirty="0">
                  <a:latin typeface="Arial" pitchFamily="34" charset="0"/>
                  <a:cs typeface="Arial" pitchFamily="34" charset="0"/>
                </a:rPr>
                <a:t>Bedrock</a:t>
              </a:r>
            </a:p>
          </p:txBody>
        </p:sp>
        <p:sp>
          <p:nvSpPr>
            <p:cNvPr id="18510" name="TextBox 38"/>
            <p:cNvSpPr txBox="1">
              <a:spLocks noChangeArrowheads="1"/>
            </p:cNvSpPr>
            <p:nvPr/>
          </p:nvSpPr>
          <p:spPr bwMode="auto">
            <a:xfrm>
              <a:off x="7310652" y="2226003"/>
              <a:ext cx="1541946" cy="486554"/>
            </a:xfrm>
            <a:prstGeom prst="rect">
              <a:avLst/>
            </a:prstGeom>
            <a:noFill/>
            <a:ln w="9525">
              <a:noFill/>
              <a:miter lim="800000"/>
              <a:headEnd/>
              <a:tailEnd/>
            </a:ln>
          </p:spPr>
          <p:txBody>
            <a:bodyPr>
              <a:spAutoFit/>
            </a:bodyPr>
            <a:lstStyle/>
            <a:p>
              <a:pPr algn="ctr" eaLnBrk="0" hangingPunct="0">
                <a:defRPr/>
              </a:pPr>
              <a:r>
                <a:rPr lang="en-US" sz="2000" dirty="0">
                  <a:latin typeface="Arial" pitchFamily="34" charset="0"/>
                  <a:cs typeface="Arial" pitchFamily="34" charset="0"/>
                </a:rPr>
                <a:t>Snow</a:t>
              </a:r>
            </a:p>
          </p:txBody>
        </p:sp>
      </p:grpSp>
      <p:graphicFrame>
        <p:nvGraphicFramePr>
          <p:cNvPr id="79" name="Table 78"/>
          <p:cNvGraphicFramePr>
            <a:graphicFrameLocks noGrp="1"/>
          </p:cNvGraphicFramePr>
          <p:nvPr/>
        </p:nvGraphicFramePr>
        <p:xfrm>
          <a:off x="4419600" y="1260475"/>
          <a:ext cx="4425950" cy="1295550"/>
        </p:xfrm>
        <a:graphic>
          <a:graphicData uri="http://schemas.openxmlformats.org/drawingml/2006/table">
            <a:tbl>
              <a:tblPr firstRow="1" bandRow="1">
                <a:tableStyleId>{00A15C55-8517-42AA-B614-E9B94910E393}</a:tableStyleId>
              </a:tblPr>
              <a:tblGrid>
                <a:gridCol w="702077"/>
                <a:gridCol w="2054810"/>
                <a:gridCol w="907625"/>
                <a:gridCol w="761438"/>
              </a:tblGrid>
              <a:tr h="227379">
                <a:tc>
                  <a:txBody>
                    <a:bodyPr/>
                    <a:lstStyle/>
                    <a:p>
                      <a:pPr algn="ctr"/>
                      <a:r>
                        <a:rPr lang="en-US" sz="1100" dirty="0" smtClean="0">
                          <a:solidFill>
                            <a:schemeClr val="tx1"/>
                          </a:solidFill>
                        </a:rPr>
                        <a:t>LED</a:t>
                      </a:r>
                      <a:endParaRPr lang="en-US" sz="1100" b="1" dirty="0">
                        <a:solidFill>
                          <a:schemeClr val="tx1"/>
                        </a:solidFill>
                      </a:endParaRPr>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smtClean="0">
                          <a:solidFill>
                            <a:schemeClr val="tx1"/>
                          </a:solidFill>
                        </a:rPr>
                        <a:t>Adjustment</a:t>
                      </a:r>
                      <a:endParaRPr lang="en-US" sz="1100" b="1" dirty="0">
                        <a:solidFill>
                          <a:schemeClr val="tx1"/>
                        </a:solidFill>
                      </a:endParaRPr>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smtClean="0">
                          <a:solidFill>
                            <a:schemeClr val="tx1"/>
                          </a:solidFill>
                        </a:rPr>
                        <a:t>Range</a:t>
                      </a:r>
                      <a:endParaRPr lang="en-US" sz="1100" b="1" dirty="0">
                        <a:solidFill>
                          <a:schemeClr val="tx1"/>
                        </a:solidFill>
                      </a:endParaRPr>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smtClean="0">
                          <a:solidFill>
                            <a:schemeClr val="tx1"/>
                          </a:solidFill>
                        </a:rPr>
                        <a:t>Default</a:t>
                      </a:r>
                      <a:endParaRPr lang="en-US" sz="1100" b="0" dirty="0">
                        <a:solidFill>
                          <a:schemeClr val="tx1"/>
                        </a:solidFill>
                      </a:endParaRPr>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7379">
                <a:tc>
                  <a:txBody>
                    <a:bodyPr/>
                    <a:lstStyle/>
                    <a:p>
                      <a:pPr algn="ctr"/>
                      <a:r>
                        <a:rPr lang="en-US" sz="1100" dirty="0" smtClean="0"/>
                        <a:t>11</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Start Point (Top Down)</a:t>
                      </a:r>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30 – 80</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30</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890">
                <a:tc>
                  <a:txBody>
                    <a:bodyPr/>
                    <a:lstStyle/>
                    <a:p>
                      <a:pPr algn="ctr"/>
                      <a:r>
                        <a:rPr lang="en-US" sz="1100" dirty="0" smtClean="0"/>
                        <a:t>11F</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Stop Point (Bottom Up)</a:t>
                      </a:r>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255</a:t>
                      </a:r>
                      <a:r>
                        <a:rPr lang="en-US" sz="1100" baseline="0" dirty="0" smtClean="0"/>
                        <a:t> – 100</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255</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7379">
                <a:tc>
                  <a:txBody>
                    <a:bodyPr/>
                    <a:lstStyle/>
                    <a:p>
                      <a:pPr algn="ctr"/>
                      <a:r>
                        <a:rPr lang="en-US" sz="1100" dirty="0" smtClean="0"/>
                        <a:t>12</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Linear Gain</a:t>
                      </a:r>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1 – 60</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28</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890">
                <a:tc>
                  <a:txBody>
                    <a:bodyPr/>
                    <a:lstStyle/>
                    <a:p>
                      <a:pPr algn="ctr"/>
                      <a:r>
                        <a:rPr lang="en-US" sz="1100" dirty="0" smtClean="0"/>
                        <a:t>11 + 12</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Time Variable Gain (TVG)</a:t>
                      </a:r>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1 – 10 </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t>1</a:t>
                      </a:r>
                      <a:endParaRPr lang="en-US" sz="1100" dirty="0"/>
                    </a:p>
                  </a:txBody>
                  <a:tcPr marL="91435" marR="91435"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0" name="Title 6"/>
          <p:cNvSpPr txBox="1">
            <a:spLocks/>
          </p:cNvSpPr>
          <p:nvPr/>
        </p:nvSpPr>
        <p:spPr bwMode="auto">
          <a:xfrm>
            <a:off x="34332" y="304800"/>
            <a:ext cx="9144000" cy="585788"/>
          </a:xfrm>
          <a:prstGeom prst="rect">
            <a:avLst/>
          </a:prstGeom>
          <a:noFill/>
          <a:ln w="9525">
            <a:noFill/>
            <a:miter lim="800000"/>
            <a:headEnd/>
            <a:tailEnd/>
          </a:ln>
        </p:spPr>
        <p:txBody>
          <a:bodyPr anchor="ctr">
            <a:spAutoFit/>
          </a:bodyPr>
          <a:lstStyle/>
          <a:p>
            <a:pPr algn="ctr">
              <a:defRPr/>
            </a:pPr>
            <a:r>
              <a:rPr lang="en-US" sz="3200" kern="0" dirty="0">
                <a:latin typeface="Arial" pitchFamily="34" charset="0"/>
                <a:ea typeface="+mj-ea"/>
                <a:cs typeface="Arial" pitchFamily="34" charset="0"/>
              </a:rPr>
              <a:t>VMR2 – GPR Parameter Summary</a:t>
            </a:r>
          </a:p>
        </p:txBody>
      </p:sp>
      <p:cxnSp>
        <p:nvCxnSpPr>
          <p:cNvPr id="18470" name="Straight Connector 87"/>
          <p:cNvCxnSpPr>
            <a:cxnSpLocks noChangeShapeType="1"/>
          </p:cNvCxnSpPr>
          <p:nvPr/>
        </p:nvCxnSpPr>
        <p:spPr bwMode="auto">
          <a:xfrm>
            <a:off x="457200" y="3371850"/>
            <a:ext cx="0" cy="685800"/>
          </a:xfrm>
          <a:prstGeom prst="line">
            <a:avLst/>
          </a:prstGeom>
          <a:noFill/>
          <a:ln w="15875" algn="ctr">
            <a:solidFill>
              <a:schemeClr val="tx1"/>
            </a:solidFill>
            <a:round/>
            <a:headEnd type="triangle" w="med" len="med"/>
            <a:tailEnd type="triangle" w="med" len="med"/>
          </a:ln>
        </p:spPr>
      </p:cxnSp>
      <p:sp>
        <p:nvSpPr>
          <p:cNvPr id="18471" name="Rectangle 80"/>
          <p:cNvSpPr>
            <a:spLocks noChangeArrowheads="1"/>
          </p:cNvSpPr>
          <p:nvPr/>
        </p:nvSpPr>
        <p:spPr bwMode="auto">
          <a:xfrm>
            <a:off x="76200" y="3552825"/>
            <a:ext cx="946093" cy="276999"/>
          </a:xfrm>
          <a:prstGeom prst="rect">
            <a:avLst/>
          </a:prstGeom>
          <a:solidFill>
            <a:schemeClr val="bg1"/>
          </a:solidFill>
          <a:ln w="9525">
            <a:noFill/>
            <a:miter lim="800000"/>
            <a:headEnd/>
            <a:tailEnd/>
          </a:ln>
        </p:spPr>
        <p:txBody>
          <a:bodyPr wrap="none">
            <a:spAutoFit/>
          </a:bodyPr>
          <a:lstStyle/>
          <a:p>
            <a:pPr eaLnBrk="0" hangingPunct="0">
              <a:defRPr/>
            </a:pPr>
            <a:r>
              <a:rPr lang="en-US" sz="1200" dirty="0">
                <a:latin typeface="Arial" pitchFamily="34" charset="0"/>
                <a:cs typeface="Arial" pitchFamily="34" charset="0"/>
              </a:rPr>
              <a:t>Start Point </a:t>
            </a:r>
          </a:p>
        </p:txBody>
      </p:sp>
      <p:cxnSp>
        <p:nvCxnSpPr>
          <p:cNvPr id="18472" name="Straight Connector 89"/>
          <p:cNvCxnSpPr>
            <a:cxnSpLocks noChangeShapeType="1"/>
          </p:cNvCxnSpPr>
          <p:nvPr/>
        </p:nvCxnSpPr>
        <p:spPr bwMode="auto">
          <a:xfrm>
            <a:off x="466725" y="4959350"/>
            <a:ext cx="0" cy="1212850"/>
          </a:xfrm>
          <a:prstGeom prst="line">
            <a:avLst/>
          </a:prstGeom>
          <a:noFill/>
          <a:ln w="15875" algn="ctr">
            <a:solidFill>
              <a:schemeClr val="tx1"/>
            </a:solidFill>
            <a:round/>
            <a:headEnd type="triangle" w="med" len="med"/>
            <a:tailEnd type="triangle" w="med" len="med"/>
          </a:ln>
        </p:spPr>
      </p:cxnSp>
      <p:sp>
        <p:nvSpPr>
          <p:cNvPr id="18473" name="Rectangle 90"/>
          <p:cNvSpPr>
            <a:spLocks noChangeArrowheads="1"/>
          </p:cNvSpPr>
          <p:nvPr/>
        </p:nvSpPr>
        <p:spPr bwMode="auto">
          <a:xfrm>
            <a:off x="76200" y="5334000"/>
            <a:ext cx="936475" cy="276999"/>
          </a:xfrm>
          <a:prstGeom prst="rect">
            <a:avLst/>
          </a:prstGeom>
          <a:solidFill>
            <a:schemeClr val="bg1"/>
          </a:solidFill>
          <a:ln w="9525">
            <a:noFill/>
            <a:miter lim="800000"/>
            <a:headEnd/>
            <a:tailEnd/>
          </a:ln>
        </p:spPr>
        <p:txBody>
          <a:bodyPr wrap="none">
            <a:spAutoFit/>
          </a:bodyPr>
          <a:lstStyle/>
          <a:p>
            <a:pPr eaLnBrk="0" hangingPunct="0">
              <a:defRPr/>
            </a:pPr>
            <a:r>
              <a:rPr lang="en-US" sz="1200" dirty="0">
                <a:latin typeface="Arial" pitchFamily="34" charset="0"/>
                <a:cs typeface="Arial" pitchFamily="34" charset="0"/>
              </a:rPr>
              <a:t>Stop Point </a:t>
            </a:r>
          </a:p>
        </p:txBody>
      </p:sp>
      <p:sp>
        <p:nvSpPr>
          <p:cNvPr id="82" name="Slide Number Placeholder 81"/>
          <p:cNvSpPr>
            <a:spLocks noGrp="1"/>
          </p:cNvSpPr>
          <p:nvPr>
            <p:ph type="sldNum" sz="quarter" idx="4294967295"/>
          </p:nvPr>
        </p:nvSpPr>
        <p:spPr>
          <a:xfrm>
            <a:off x="7010400" y="6629400"/>
            <a:ext cx="2133600" cy="228600"/>
          </a:xfrm>
        </p:spPr>
        <p:txBody>
          <a:bodyPr/>
          <a:lstStyle/>
          <a:p>
            <a:pPr>
              <a:defRPr/>
            </a:pPr>
            <a:fld id="{57210F0C-334B-4D54-B2BC-C4FF0FB2D3D0}" type="slidenum">
              <a:rPr lang="en-US" sz="1200" smtClean="0">
                <a:solidFill>
                  <a:schemeClr val="tx1"/>
                </a:solidFill>
                <a:latin typeface="Arial" pitchFamily="34" charset="0"/>
                <a:cs typeface="Arial" pitchFamily="34" charset="0"/>
              </a:rPr>
              <a:pPr>
                <a:defRPr/>
              </a:pPr>
              <a:t>14</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39"/>
          <p:cNvGrpSpPr>
            <a:grpSpLocks/>
          </p:cNvGrpSpPr>
          <p:nvPr/>
        </p:nvGrpSpPr>
        <p:grpSpPr bwMode="auto">
          <a:xfrm>
            <a:off x="7162800" y="3362325"/>
            <a:ext cx="1387475" cy="395288"/>
            <a:chOff x="5999164" y="1981189"/>
            <a:chExt cx="2505425" cy="790588"/>
          </a:xfrm>
        </p:grpSpPr>
        <p:sp>
          <p:nvSpPr>
            <p:cNvPr id="19557" name="Isosceles Triangle 5"/>
            <p:cNvSpPr>
              <a:spLocks noChangeArrowheads="1"/>
            </p:cNvSpPr>
            <p:nvPr/>
          </p:nvSpPr>
          <p:spPr bwMode="auto">
            <a:xfrm rot="345213">
              <a:off x="5999164" y="1981189"/>
              <a:ext cx="151932"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58" name="Isosceles Triangle 6"/>
            <p:cNvSpPr>
              <a:spLocks noChangeArrowheads="1"/>
            </p:cNvSpPr>
            <p:nvPr/>
          </p:nvSpPr>
          <p:spPr bwMode="auto">
            <a:xfrm rot="345213">
              <a:off x="6110963"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59" name="Isosceles Triangle 7"/>
            <p:cNvSpPr>
              <a:spLocks noChangeArrowheads="1"/>
            </p:cNvSpPr>
            <p:nvPr/>
          </p:nvSpPr>
          <p:spPr bwMode="auto">
            <a:xfrm rot="345213">
              <a:off x="6194094" y="1981189"/>
              <a:ext cx="151932"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60" name="Isosceles Triangle 8"/>
            <p:cNvSpPr>
              <a:spLocks noChangeArrowheads="1"/>
            </p:cNvSpPr>
            <p:nvPr/>
          </p:nvSpPr>
          <p:spPr bwMode="auto">
            <a:xfrm rot="345213">
              <a:off x="6305893"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61" name="Isosceles Triangle 9"/>
            <p:cNvSpPr>
              <a:spLocks noChangeArrowheads="1"/>
            </p:cNvSpPr>
            <p:nvPr/>
          </p:nvSpPr>
          <p:spPr bwMode="auto">
            <a:xfrm rot="345213">
              <a:off x="6423424" y="1981189"/>
              <a:ext cx="151932"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62" name="Isosceles Triangle 10"/>
            <p:cNvSpPr>
              <a:spLocks noChangeArrowheads="1"/>
            </p:cNvSpPr>
            <p:nvPr/>
          </p:nvSpPr>
          <p:spPr bwMode="auto">
            <a:xfrm rot="345213">
              <a:off x="6535223"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63" name="Isosceles Triangle 11"/>
            <p:cNvSpPr>
              <a:spLocks noChangeArrowheads="1"/>
            </p:cNvSpPr>
            <p:nvPr/>
          </p:nvSpPr>
          <p:spPr bwMode="auto">
            <a:xfrm rot="345213">
              <a:off x="6652753" y="1981189"/>
              <a:ext cx="151932"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64" name="Isosceles Triangle 12"/>
            <p:cNvSpPr>
              <a:spLocks noChangeArrowheads="1"/>
            </p:cNvSpPr>
            <p:nvPr/>
          </p:nvSpPr>
          <p:spPr bwMode="auto">
            <a:xfrm rot="345213">
              <a:off x="6764552"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65" name="Isosceles Triangle 13"/>
            <p:cNvSpPr>
              <a:spLocks noChangeArrowheads="1"/>
            </p:cNvSpPr>
            <p:nvPr/>
          </p:nvSpPr>
          <p:spPr bwMode="auto">
            <a:xfrm rot="345213">
              <a:off x="6847683"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66" name="Isosceles Triangle 14"/>
            <p:cNvSpPr>
              <a:spLocks noChangeArrowheads="1"/>
            </p:cNvSpPr>
            <p:nvPr/>
          </p:nvSpPr>
          <p:spPr bwMode="auto">
            <a:xfrm rot="345213">
              <a:off x="6956615" y="1981189"/>
              <a:ext cx="151932"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67" name="Isosceles Triangle 15"/>
            <p:cNvSpPr>
              <a:spLocks noChangeArrowheads="1"/>
            </p:cNvSpPr>
            <p:nvPr/>
          </p:nvSpPr>
          <p:spPr bwMode="auto">
            <a:xfrm rot="345213">
              <a:off x="7028281"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68" name="Isosceles Triangle 16"/>
            <p:cNvSpPr>
              <a:spLocks noChangeArrowheads="1"/>
            </p:cNvSpPr>
            <p:nvPr/>
          </p:nvSpPr>
          <p:spPr bwMode="auto">
            <a:xfrm rot="345213">
              <a:off x="7137213" y="1981189"/>
              <a:ext cx="151930"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69" name="Isosceles Triangle 17"/>
            <p:cNvSpPr>
              <a:spLocks noChangeArrowheads="1"/>
            </p:cNvSpPr>
            <p:nvPr/>
          </p:nvSpPr>
          <p:spPr bwMode="auto">
            <a:xfrm rot="345213">
              <a:off x="7214610" y="1981189"/>
              <a:ext cx="151932"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70" name="Isosceles Triangle 18"/>
            <p:cNvSpPr>
              <a:spLocks noChangeArrowheads="1"/>
            </p:cNvSpPr>
            <p:nvPr/>
          </p:nvSpPr>
          <p:spPr bwMode="auto">
            <a:xfrm rot="345213">
              <a:off x="7326409"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71" name="Isosceles Triangle 19"/>
            <p:cNvSpPr>
              <a:spLocks noChangeArrowheads="1"/>
            </p:cNvSpPr>
            <p:nvPr/>
          </p:nvSpPr>
          <p:spPr bwMode="auto">
            <a:xfrm rot="345213">
              <a:off x="7409541" y="1981189"/>
              <a:ext cx="151932"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72" name="Isosceles Triangle 20"/>
            <p:cNvSpPr>
              <a:spLocks noChangeArrowheads="1"/>
            </p:cNvSpPr>
            <p:nvPr/>
          </p:nvSpPr>
          <p:spPr bwMode="auto">
            <a:xfrm rot="345213">
              <a:off x="7521340"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73" name="Isosceles Triangle 21"/>
            <p:cNvSpPr>
              <a:spLocks noChangeArrowheads="1"/>
            </p:cNvSpPr>
            <p:nvPr/>
          </p:nvSpPr>
          <p:spPr bwMode="auto">
            <a:xfrm rot="345213">
              <a:off x="7638870" y="1981189"/>
              <a:ext cx="151932"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74" name="Isosceles Triangle 22"/>
            <p:cNvSpPr>
              <a:spLocks noChangeArrowheads="1"/>
            </p:cNvSpPr>
            <p:nvPr/>
          </p:nvSpPr>
          <p:spPr bwMode="auto">
            <a:xfrm rot="345213">
              <a:off x="7750669"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75" name="Isosceles Triangle 23"/>
            <p:cNvSpPr>
              <a:spLocks noChangeArrowheads="1"/>
            </p:cNvSpPr>
            <p:nvPr/>
          </p:nvSpPr>
          <p:spPr bwMode="auto">
            <a:xfrm rot="345213">
              <a:off x="7868200" y="1981189"/>
              <a:ext cx="151932"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76" name="Isosceles Triangle 24"/>
            <p:cNvSpPr>
              <a:spLocks noChangeArrowheads="1"/>
            </p:cNvSpPr>
            <p:nvPr/>
          </p:nvSpPr>
          <p:spPr bwMode="auto">
            <a:xfrm rot="345213">
              <a:off x="7979999"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77" name="Isosceles Triangle 25"/>
            <p:cNvSpPr>
              <a:spLocks noChangeArrowheads="1"/>
            </p:cNvSpPr>
            <p:nvPr/>
          </p:nvSpPr>
          <p:spPr bwMode="auto">
            <a:xfrm rot="345213">
              <a:off x="8063130"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78" name="Isosceles Triangle 26"/>
            <p:cNvSpPr>
              <a:spLocks noChangeArrowheads="1"/>
            </p:cNvSpPr>
            <p:nvPr/>
          </p:nvSpPr>
          <p:spPr bwMode="auto">
            <a:xfrm rot="345213">
              <a:off x="8172061" y="1981189"/>
              <a:ext cx="151932"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79" name="Isosceles Triangle 27"/>
            <p:cNvSpPr>
              <a:spLocks noChangeArrowheads="1"/>
            </p:cNvSpPr>
            <p:nvPr/>
          </p:nvSpPr>
          <p:spPr bwMode="auto">
            <a:xfrm rot="345213">
              <a:off x="8243728" y="1981189"/>
              <a:ext cx="149064"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80" name="Isosceles Triangle 28"/>
            <p:cNvSpPr>
              <a:spLocks noChangeArrowheads="1"/>
            </p:cNvSpPr>
            <p:nvPr/>
          </p:nvSpPr>
          <p:spPr bwMode="auto">
            <a:xfrm rot="345213">
              <a:off x="8352659" y="1981189"/>
              <a:ext cx="151930"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grpSp>
      <p:grpSp>
        <p:nvGrpSpPr>
          <p:cNvPr id="19460" name="Group 12"/>
          <p:cNvGrpSpPr>
            <a:grpSpLocks/>
          </p:cNvGrpSpPr>
          <p:nvPr/>
        </p:nvGrpSpPr>
        <p:grpSpPr bwMode="auto">
          <a:xfrm>
            <a:off x="6029325" y="3352800"/>
            <a:ext cx="1209675" cy="395288"/>
            <a:chOff x="5999164" y="1981189"/>
            <a:chExt cx="2505425" cy="790588"/>
          </a:xfrm>
        </p:grpSpPr>
        <p:sp>
          <p:nvSpPr>
            <p:cNvPr id="19533" name="Isosceles Triangle 30"/>
            <p:cNvSpPr>
              <a:spLocks noChangeArrowheads="1"/>
            </p:cNvSpPr>
            <p:nvPr/>
          </p:nvSpPr>
          <p:spPr bwMode="auto">
            <a:xfrm rot="345213">
              <a:off x="5999164"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34" name="Isosceles Triangle 31"/>
            <p:cNvSpPr>
              <a:spLocks noChangeArrowheads="1"/>
            </p:cNvSpPr>
            <p:nvPr/>
          </p:nvSpPr>
          <p:spPr bwMode="auto">
            <a:xfrm rot="345213">
              <a:off x="6110955"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35" name="Isosceles Triangle 32"/>
            <p:cNvSpPr>
              <a:spLocks noChangeArrowheads="1"/>
            </p:cNvSpPr>
            <p:nvPr/>
          </p:nvSpPr>
          <p:spPr bwMode="auto">
            <a:xfrm rot="345213">
              <a:off x="6193155"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36" name="Isosceles Triangle 33"/>
            <p:cNvSpPr>
              <a:spLocks noChangeArrowheads="1"/>
            </p:cNvSpPr>
            <p:nvPr/>
          </p:nvSpPr>
          <p:spPr bwMode="auto">
            <a:xfrm rot="345213">
              <a:off x="6304945"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37" name="Isosceles Triangle 34"/>
            <p:cNvSpPr>
              <a:spLocks noChangeArrowheads="1"/>
            </p:cNvSpPr>
            <p:nvPr/>
          </p:nvSpPr>
          <p:spPr bwMode="auto">
            <a:xfrm rot="345213">
              <a:off x="6423312"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38" name="Isosceles Triangle 35"/>
            <p:cNvSpPr>
              <a:spLocks noChangeArrowheads="1"/>
            </p:cNvSpPr>
            <p:nvPr/>
          </p:nvSpPr>
          <p:spPr bwMode="auto">
            <a:xfrm rot="345213">
              <a:off x="6535102"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39" name="Isosceles Triangle 36"/>
            <p:cNvSpPr>
              <a:spLocks noChangeArrowheads="1"/>
            </p:cNvSpPr>
            <p:nvPr/>
          </p:nvSpPr>
          <p:spPr bwMode="auto">
            <a:xfrm rot="345213">
              <a:off x="6653469"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40" name="Isosceles Triangle 37"/>
            <p:cNvSpPr>
              <a:spLocks noChangeArrowheads="1"/>
            </p:cNvSpPr>
            <p:nvPr/>
          </p:nvSpPr>
          <p:spPr bwMode="auto">
            <a:xfrm rot="345213">
              <a:off x="6765260" y="1981189"/>
              <a:ext cx="147957"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41" name="Isosceles Triangle 38"/>
            <p:cNvSpPr>
              <a:spLocks noChangeArrowheads="1"/>
            </p:cNvSpPr>
            <p:nvPr/>
          </p:nvSpPr>
          <p:spPr bwMode="auto">
            <a:xfrm rot="345213">
              <a:off x="6847458"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42" name="Isosceles Triangle 39"/>
            <p:cNvSpPr>
              <a:spLocks noChangeArrowheads="1"/>
            </p:cNvSpPr>
            <p:nvPr/>
          </p:nvSpPr>
          <p:spPr bwMode="auto">
            <a:xfrm rot="345213">
              <a:off x="6955961"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43" name="Isosceles Triangle 40"/>
            <p:cNvSpPr>
              <a:spLocks noChangeArrowheads="1"/>
            </p:cNvSpPr>
            <p:nvPr/>
          </p:nvSpPr>
          <p:spPr bwMode="auto">
            <a:xfrm rot="345213">
              <a:off x="7028296"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44" name="Isosceles Triangle 41"/>
            <p:cNvSpPr>
              <a:spLocks noChangeArrowheads="1"/>
            </p:cNvSpPr>
            <p:nvPr/>
          </p:nvSpPr>
          <p:spPr bwMode="auto">
            <a:xfrm rot="345213">
              <a:off x="7140087" y="1981189"/>
              <a:ext cx="147957"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45" name="Isosceles Triangle 42"/>
            <p:cNvSpPr>
              <a:spLocks noChangeArrowheads="1"/>
            </p:cNvSpPr>
            <p:nvPr/>
          </p:nvSpPr>
          <p:spPr bwMode="auto">
            <a:xfrm rot="345213">
              <a:off x="7215709" y="1981189"/>
              <a:ext cx="147959"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46" name="Isosceles Triangle 43"/>
            <p:cNvSpPr>
              <a:spLocks noChangeArrowheads="1"/>
            </p:cNvSpPr>
            <p:nvPr/>
          </p:nvSpPr>
          <p:spPr bwMode="auto">
            <a:xfrm rot="345213">
              <a:off x="7324213"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47" name="Isosceles Triangle 44"/>
            <p:cNvSpPr>
              <a:spLocks noChangeArrowheads="1"/>
            </p:cNvSpPr>
            <p:nvPr/>
          </p:nvSpPr>
          <p:spPr bwMode="auto">
            <a:xfrm rot="345213">
              <a:off x="7409700"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48" name="Isosceles Triangle 45"/>
            <p:cNvSpPr>
              <a:spLocks noChangeArrowheads="1"/>
            </p:cNvSpPr>
            <p:nvPr/>
          </p:nvSpPr>
          <p:spPr bwMode="auto">
            <a:xfrm rot="345213">
              <a:off x="7521490"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49" name="Isosceles Triangle 46"/>
            <p:cNvSpPr>
              <a:spLocks noChangeArrowheads="1"/>
            </p:cNvSpPr>
            <p:nvPr/>
          </p:nvSpPr>
          <p:spPr bwMode="auto">
            <a:xfrm rot="345213">
              <a:off x="7639857"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50" name="Isosceles Triangle 47"/>
            <p:cNvSpPr>
              <a:spLocks noChangeArrowheads="1"/>
            </p:cNvSpPr>
            <p:nvPr/>
          </p:nvSpPr>
          <p:spPr bwMode="auto">
            <a:xfrm rot="345213">
              <a:off x="7748358"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51" name="Isosceles Triangle 48"/>
            <p:cNvSpPr>
              <a:spLocks noChangeArrowheads="1"/>
            </p:cNvSpPr>
            <p:nvPr/>
          </p:nvSpPr>
          <p:spPr bwMode="auto">
            <a:xfrm rot="345213">
              <a:off x="7866725"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52" name="Isosceles Triangle 49"/>
            <p:cNvSpPr>
              <a:spLocks noChangeArrowheads="1"/>
            </p:cNvSpPr>
            <p:nvPr/>
          </p:nvSpPr>
          <p:spPr bwMode="auto">
            <a:xfrm rot="345213">
              <a:off x="7978516"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53" name="Isosceles Triangle 50"/>
            <p:cNvSpPr>
              <a:spLocks noChangeArrowheads="1"/>
            </p:cNvSpPr>
            <p:nvPr/>
          </p:nvSpPr>
          <p:spPr bwMode="auto">
            <a:xfrm rot="345213">
              <a:off x="8060716"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54" name="Isosceles Triangle 51"/>
            <p:cNvSpPr>
              <a:spLocks noChangeArrowheads="1"/>
            </p:cNvSpPr>
            <p:nvPr/>
          </p:nvSpPr>
          <p:spPr bwMode="auto">
            <a:xfrm rot="345213">
              <a:off x="8172506"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55" name="Isosceles Triangle 52"/>
            <p:cNvSpPr>
              <a:spLocks noChangeArrowheads="1"/>
            </p:cNvSpPr>
            <p:nvPr/>
          </p:nvSpPr>
          <p:spPr bwMode="auto">
            <a:xfrm rot="345213">
              <a:off x="8241552"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sp>
          <p:nvSpPr>
            <p:cNvPr id="19556" name="Isosceles Triangle 53"/>
            <p:cNvSpPr>
              <a:spLocks noChangeArrowheads="1"/>
            </p:cNvSpPr>
            <p:nvPr/>
          </p:nvSpPr>
          <p:spPr bwMode="auto">
            <a:xfrm rot="345213">
              <a:off x="8353343" y="1981189"/>
              <a:ext cx="151246" cy="790588"/>
            </a:xfrm>
            <a:prstGeom prst="triangle">
              <a:avLst>
                <a:gd name="adj" fmla="val 50000"/>
              </a:avLst>
            </a:prstGeom>
            <a:solidFill>
              <a:srgbClr val="92D050"/>
            </a:solidFill>
            <a:ln w="9525" algn="ctr">
              <a:solidFill>
                <a:srgbClr val="367641"/>
              </a:solidFill>
              <a:round/>
              <a:headEnd/>
              <a:tailEnd/>
            </a:ln>
          </p:spPr>
          <p:txBody>
            <a:bodyPr/>
            <a:lstStyle/>
            <a:p>
              <a:pPr marL="342900" indent="-342900">
                <a:spcBef>
                  <a:spcPct val="20000"/>
                </a:spcBef>
                <a:buFontTx/>
                <a:buChar char="•"/>
                <a:defRPr/>
              </a:pPr>
              <a:endParaRPr lang="en-US" sz="2000" dirty="0">
                <a:latin typeface="Arial" pitchFamily="34" charset="0"/>
                <a:cs typeface="Arial" pitchFamily="34" charset="0"/>
              </a:endParaRPr>
            </a:p>
          </p:txBody>
        </p:sp>
      </p:grpSp>
      <p:sp>
        <p:nvSpPr>
          <p:cNvPr id="55" name="Flowchart: Process 54"/>
          <p:cNvSpPr/>
          <p:nvPr/>
        </p:nvSpPr>
        <p:spPr>
          <a:xfrm>
            <a:off x="6019800" y="4191000"/>
            <a:ext cx="2514600" cy="1676400"/>
          </a:xfrm>
          <a:prstGeom prst="flowChartProcess">
            <a:avLst/>
          </a:prstGeom>
          <a:blipFill>
            <a:blip r:embed="rId3" cstate="email"/>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latin typeface="Arial" pitchFamily="34" charset="0"/>
              <a:cs typeface="Arial" pitchFamily="34" charset="0"/>
            </a:endParaRPr>
          </a:p>
        </p:txBody>
      </p:sp>
      <p:cxnSp>
        <p:nvCxnSpPr>
          <p:cNvPr id="56" name="Straight Connector 55"/>
          <p:cNvCxnSpPr/>
          <p:nvPr/>
        </p:nvCxnSpPr>
        <p:spPr>
          <a:xfrm>
            <a:off x="6019800" y="3581400"/>
            <a:ext cx="2514600" cy="0"/>
          </a:xfrm>
          <a:prstGeom prst="line">
            <a:avLst/>
          </a:prstGeom>
          <a:ln w="63500" cap="rnd">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sp>
        <p:nvSpPr>
          <p:cNvPr id="19463" name="Text Box 11"/>
          <p:cNvSpPr txBox="1">
            <a:spLocks noChangeArrowheads="1"/>
          </p:cNvSpPr>
          <p:nvPr/>
        </p:nvSpPr>
        <p:spPr bwMode="auto">
          <a:xfrm>
            <a:off x="4495800" y="3352800"/>
            <a:ext cx="1511300" cy="366713"/>
          </a:xfrm>
          <a:prstGeom prst="rect">
            <a:avLst/>
          </a:prstGeom>
          <a:noFill/>
          <a:ln w="9525">
            <a:noFill/>
            <a:miter lim="800000"/>
            <a:headEnd/>
            <a:tailEnd/>
          </a:ln>
        </p:spPr>
        <p:txBody>
          <a:bodyPr>
            <a:spAutoFit/>
          </a:bodyPr>
          <a:lstStyle/>
          <a:p>
            <a:pPr algn="r">
              <a:spcBef>
                <a:spcPct val="50000"/>
              </a:spcBef>
              <a:defRPr/>
            </a:pPr>
            <a:r>
              <a:rPr lang="en-US" sz="1800" dirty="0">
                <a:solidFill>
                  <a:srgbClr val="FF0000"/>
                </a:solidFill>
                <a:latin typeface="Arial" pitchFamily="34" charset="0"/>
                <a:cs typeface="Arial" pitchFamily="34" charset="0"/>
              </a:rPr>
              <a:t>Vegetation</a:t>
            </a:r>
          </a:p>
        </p:txBody>
      </p:sp>
      <p:sp>
        <p:nvSpPr>
          <p:cNvPr id="19464" name="Text Box 11"/>
          <p:cNvSpPr txBox="1">
            <a:spLocks noChangeArrowheads="1"/>
          </p:cNvSpPr>
          <p:nvPr/>
        </p:nvSpPr>
        <p:spPr bwMode="auto">
          <a:xfrm>
            <a:off x="4876800" y="3657600"/>
            <a:ext cx="1143000" cy="646113"/>
          </a:xfrm>
          <a:prstGeom prst="rect">
            <a:avLst/>
          </a:prstGeom>
          <a:noFill/>
          <a:ln w="9525">
            <a:noFill/>
            <a:miter lim="800000"/>
            <a:headEnd/>
            <a:tailEnd/>
          </a:ln>
        </p:spPr>
        <p:txBody>
          <a:bodyPr wrap="square">
            <a:spAutoFit/>
          </a:bodyPr>
          <a:lstStyle/>
          <a:p>
            <a:pPr algn="ctr">
              <a:spcBef>
                <a:spcPct val="50000"/>
              </a:spcBef>
              <a:defRPr/>
            </a:pPr>
            <a:r>
              <a:rPr lang="en-US" sz="1800" dirty="0">
                <a:solidFill>
                  <a:srgbClr val="FF0000"/>
                </a:solidFill>
                <a:latin typeface="Arial" pitchFamily="34" charset="0"/>
                <a:cs typeface="Arial" pitchFamily="34" charset="0"/>
              </a:rPr>
              <a:t>Surface Soil</a:t>
            </a:r>
          </a:p>
        </p:txBody>
      </p:sp>
      <p:sp>
        <p:nvSpPr>
          <p:cNvPr id="19465" name="Text Box 11"/>
          <p:cNvSpPr txBox="1">
            <a:spLocks noChangeArrowheads="1"/>
          </p:cNvSpPr>
          <p:nvPr/>
        </p:nvSpPr>
        <p:spPr bwMode="auto">
          <a:xfrm>
            <a:off x="4648200" y="4876800"/>
            <a:ext cx="1447800" cy="646113"/>
          </a:xfrm>
          <a:prstGeom prst="rect">
            <a:avLst/>
          </a:prstGeom>
          <a:noFill/>
          <a:ln w="9525">
            <a:noFill/>
            <a:miter lim="800000"/>
            <a:headEnd/>
            <a:tailEnd/>
          </a:ln>
        </p:spPr>
        <p:txBody>
          <a:bodyPr wrap="square">
            <a:spAutoFit/>
          </a:bodyPr>
          <a:lstStyle/>
          <a:p>
            <a:pPr algn="ctr">
              <a:spcBef>
                <a:spcPct val="50000"/>
              </a:spcBef>
              <a:defRPr/>
            </a:pPr>
            <a:r>
              <a:rPr lang="en-US" sz="1800" dirty="0">
                <a:solidFill>
                  <a:srgbClr val="FF0000"/>
                </a:solidFill>
                <a:latin typeface="Arial" pitchFamily="34" charset="0"/>
                <a:cs typeface="Arial" pitchFamily="34" charset="0"/>
              </a:rPr>
              <a:t>Subsurface Soil</a:t>
            </a:r>
          </a:p>
        </p:txBody>
      </p:sp>
      <p:grpSp>
        <p:nvGrpSpPr>
          <p:cNvPr id="5" name="Group 69"/>
          <p:cNvGrpSpPr>
            <a:grpSpLocks/>
          </p:cNvGrpSpPr>
          <p:nvPr/>
        </p:nvGrpSpPr>
        <p:grpSpPr bwMode="auto">
          <a:xfrm>
            <a:off x="6324600" y="2897188"/>
            <a:ext cx="2057400" cy="989012"/>
            <a:chOff x="6172200" y="4648200"/>
            <a:chExt cx="2057400" cy="989806"/>
          </a:xfrm>
        </p:grpSpPr>
        <p:cxnSp>
          <p:nvCxnSpPr>
            <p:cNvPr id="62" name="Straight Arrow Connector 61"/>
            <p:cNvCxnSpPr/>
            <p:nvPr/>
          </p:nvCxnSpPr>
          <p:spPr>
            <a:xfrm rot="5400000" flipH="1" flipV="1">
              <a:off x="7353697" y="4990703"/>
              <a:ext cx="913606" cy="2286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7010797" y="5105003"/>
              <a:ext cx="837406" cy="762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a:off x="6739731" y="5105396"/>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V="1">
              <a:off x="6477397" y="5105003"/>
              <a:ext cx="837406" cy="762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V="1">
              <a:off x="6096397" y="5028803"/>
              <a:ext cx="913606" cy="1524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V="1">
              <a:off x="5867797" y="5028803"/>
              <a:ext cx="913606" cy="3048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7582297" y="4990703"/>
              <a:ext cx="913606" cy="3810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grpSp>
      <p:grpSp>
        <p:nvGrpSpPr>
          <p:cNvPr id="19467" name="Group 77"/>
          <p:cNvGrpSpPr>
            <a:grpSpLocks/>
          </p:cNvGrpSpPr>
          <p:nvPr/>
        </p:nvGrpSpPr>
        <p:grpSpPr bwMode="auto">
          <a:xfrm>
            <a:off x="6553200" y="1295400"/>
            <a:ext cx="1600200" cy="2338388"/>
            <a:chOff x="1378743" y="2819400"/>
            <a:chExt cx="1600200" cy="2338390"/>
          </a:xfrm>
        </p:grpSpPr>
        <p:sp>
          <p:nvSpPr>
            <p:cNvPr id="70" name="Oval 69"/>
            <p:cNvSpPr/>
            <p:nvPr/>
          </p:nvSpPr>
          <p:spPr>
            <a:xfrm>
              <a:off x="1378743" y="3252790"/>
              <a:ext cx="1600200" cy="1905000"/>
            </a:xfrm>
            <a:prstGeom prst="ellipse">
              <a:avLst/>
            </a:prstGeom>
            <a:solidFill>
              <a:schemeClr val="tx1"/>
            </a:solidFill>
            <a:ln>
              <a:solidFill>
                <a:schemeClr val="accent3">
                  <a:lumMod val="50000"/>
                </a:schemeClr>
              </a:solidFill>
            </a:ln>
            <a:scene3d>
              <a:camera prst="orthographicFront">
                <a:rot lat="16799997" lon="0" rev="0"/>
              </a:camera>
              <a:lightRig rig="threePt" dir="t"/>
            </a:scene3d>
            <a:sp3d extrusionH="38100" contourW="12700">
              <a:bevelT w="57150"/>
              <a:bevelB w="254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Arial" pitchFamily="34" charset="0"/>
                <a:cs typeface="Arial" pitchFamily="34" charset="0"/>
              </a:endParaRPr>
            </a:p>
          </p:txBody>
        </p:sp>
        <p:sp>
          <p:nvSpPr>
            <p:cNvPr id="71" name="Rectangle 70"/>
            <p:cNvSpPr/>
            <p:nvPr/>
          </p:nvSpPr>
          <p:spPr>
            <a:xfrm>
              <a:off x="2064544" y="3429000"/>
              <a:ext cx="226218" cy="414338"/>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Arial" pitchFamily="34" charset="0"/>
                <a:cs typeface="Arial" pitchFamily="34" charset="0"/>
              </a:endParaRPr>
            </a:p>
          </p:txBody>
        </p:sp>
        <p:sp>
          <p:nvSpPr>
            <p:cNvPr id="72" name="Rectangle 71"/>
            <p:cNvSpPr/>
            <p:nvPr/>
          </p:nvSpPr>
          <p:spPr>
            <a:xfrm rot="16200000">
              <a:off x="1882380" y="3894531"/>
              <a:ext cx="204786" cy="159547"/>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Arial" pitchFamily="34" charset="0"/>
                <a:cs typeface="Arial" pitchFamily="34" charset="0"/>
              </a:endParaRPr>
            </a:p>
          </p:txBody>
        </p:sp>
        <p:sp>
          <p:nvSpPr>
            <p:cNvPr id="73" name="Rectangle 72"/>
            <p:cNvSpPr/>
            <p:nvPr/>
          </p:nvSpPr>
          <p:spPr>
            <a:xfrm rot="16200000">
              <a:off x="2055023" y="3843338"/>
              <a:ext cx="245268" cy="250030"/>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Arial" pitchFamily="34" charset="0"/>
                <a:cs typeface="Arial" pitchFamily="34" charset="0"/>
              </a:endParaRPr>
            </a:p>
          </p:txBody>
        </p:sp>
        <p:sp>
          <p:nvSpPr>
            <p:cNvPr id="74" name="Rectangle 73"/>
            <p:cNvSpPr/>
            <p:nvPr/>
          </p:nvSpPr>
          <p:spPr>
            <a:xfrm rot="16200000">
              <a:off x="2244330" y="3923111"/>
              <a:ext cx="219075" cy="97628"/>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Arial" pitchFamily="34" charset="0"/>
                <a:cs typeface="Arial" pitchFamily="34" charset="0"/>
              </a:endParaRPr>
            </a:p>
          </p:txBody>
        </p:sp>
        <p:grpSp>
          <p:nvGrpSpPr>
            <p:cNvPr id="19506" name="Group 57"/>
            <p:cNvGrpSpPr>
              <a:grpSpLocks/>
            </p:cNvGrpSpPr>
            <p:nvPr/>
          </p:nvGrpSpPr>
          <p:grpSpPr bwMode="auto">
            <a:xfrm rot="10800000">
              <a:off x="2024066" y="2819400"/>
              <a:ext cx="304800" cy="609600"/>
              <a:chOff x="1752600" y="2057401"/>
              <a:chExt cx="391052" cy="678528"/>
            </a:xfrm>
          </p:grpSpPr>
          <p:sp>
            <p:nvSpPr>
              <p:cNvPr id="79" name="Rectangle 78"/>
              <p:cNvSpPr/>
              <p:nvPr/>
            </p:nvSpPr>
            <p:spPr>
              <a:xfrm>
                <a:off x="1752600" y="2065830"/>
                <a:ext cx="391052" cy="261296"/>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algn="ctr" eaLnBrk="0" hangingPunct="0">
                  <a:defRPr/>
                </a:pPr>
                <a:endParaRPr lang="en-US" dirty="0">
                  <a:latin typeface="Arial" pitchFamily="34" charset="0"/>
                  <a:cs typeface="Arial" pitchFamily="34" charset="0"/>
                </a:endParaRPr>
              </a:p>
            </p:txBody>
          </p:sp>
          <p:cxnSp>
            <p:nvCxnSpPr>
              <p:cNvPr id="80" name="Straight Connector 79"/>
              <p:cNvCxnSpPr/>
              <p:nvPr/>
            </p:nvCxnSpPr>
            <p:spPr>
              <a:xfrm rot="16200000" flipH="1">
                <a:off x="1653416" y="2196993"/>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1698224" y="2188158"/>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1743032" y="2188158"/>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1800060" y="2188158"/>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1853015" y="2188158"/>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1901897" y="2188158"/>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1944669" y="2196993"/>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979293" y="2196993"/>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770792" y="2335556"/>
                <a:ext cx="345580" cy="400373"/>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algn="ctr" eaLnBrk="0" hangingPunct="0">
                  <a:defRPr/>
                </a:pPr>
                <a:endParaRPr lang="en-US" dirty="0">
                  <a:latin typeface="Arial" pitchFamily="34" charset="0"/>
                  <a:cs typeface="Arial" pitchFamily="34" charset="0"/>
                </a:endParaRPr>
              </a:p>
            </p:txBody>
          </p:sp>
        </p:grpSp>
        <p:sp>
          <p:nvSpPr>
            <p:cNvPr id="76" name="Rectangle 75"/>
            <p:cNvSpPr/>
            <p:nvPr/>
          </p:nvSpPr>
          <p:spPr>
            <a:xfrm rot="16200000">
              <a:off x="2364446" y="3857762"/>
              <a:ext cx="269357" cy="173832"/>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algn="ctr" eaLnBrk="0" hangingPunct="0">
                <a:defRPr/>
              </a:pPr>
              <a:endParaRPr lang="en-US" dirty="0">
                <a:latin typeface="Arial" pitchFamily="34" charset="0"/>
                <a:cs typeface="Arial" pitchFamily="34" charset="0"/>
              </a:endParaRPr>
            </a:p>
          </p:txBody>
        </p:sp>
        <p:sp>
          <p:nvSpPr>
            <p:cNvPr id="77" name="Freeform 76"/>
            <p:cNvSpPr/>
            <p:nvPr/>
          </p:nvSpPr>
          <p:spPr>
            <a:xfrm>
              <a:off x="1491916" y="3970438"/>
              <a:ext cx="1395663" cy="330100"/>
            </a:xfrm>
            <a:custGeom>
              <a:avLst/>
              <a:gdLst>
                <a:gd name="connsiteX0" fmla="*/ 0 w 1395663"/>
                <a:gd name="connsiteY0" fmla="*/ 282340 h 282340"/>
                <a:gd name="connsiteX1" fmla="*/ 67377 w 1395663"/>
                <a:gd name="connsiteY1" fmla="*/ 70585 h 282340"/>
                <a:gd name="connsiteX2" fmla="*/ 211756 w 1395663"/>
                <a:gd name="connsiteY2" fmla="*/ 32083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67377 w 1395663"/>
                <a:gd name="connsiteY1" fmla="*/ 70585 h 282340"/>
                <a:gd name="connsiteX2" fmla="*/ 261762 w 1395663"/>
                <a:gd name="connsiteY2" fmla="*/ 15414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57312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79959 h 279959"/>
                <a:gd name="connsiteX1" fmla="*/ 57852 w 1395663"/>
                <a:gd name="connsiteY1" fmla="*/ 82492 h 279959"/>
                <a:gd name="connsiteX2" fmla="*/ 261762 w 1395663"/>
                <a:gd name="connsiteY2" fmla="*/ 13033 h 279959"/>
                <a:gd name="connsiteX3" fmla="*/ 469256 w 1395663"/>
                <a:gd name="connsiteY3" fmla="*/ 80111 h 279959"/>
                <a:gd name="connsiteX4" fmla="*/ 678331 w 1395663"/>
                <a:gd name="connsiteY4" fmla="*/ 154931 h 279959"/>
                <a:gd name="connsiteX5" fmla="*/ 905075 w 1395663"/>
                <a:gd name="connsiteY5" fmla="*/ 53615 h 279959"/>
                <a:gd name="connsiteX6" fmla="*/ 1145406 w 1395663"/>
                <a:gd name="connsiteY6" fmla="*/ 827 h 279959"/>
                <a:gd name="connsiteX7" fmla="*/ 1289785 w 1395663"/>
                <a:gd name="connsiteY7" fmla="*/ 58578 h 279959"/>
                <a:gd name="connsiteX8" fmla="*/ 1395663 w 1395663"/>
                <a:gd name="connsiteY8" fmla="*/ 270334 h 279959"/>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57312 h 282340"/>
                <a:gd name="connsiteX5" fmla="*/ 905075 w 1395663"/>
                <a:gd name="connsiteY5" fmla="*/ 55996 h 282340"/>
                <a:gd name="connsiteX6" fmla="*/ 1123974 w 1395663"/>
                <a:gd name="connsiteY6" fmla="*/ 827 h 282340"/>
                <a:gd name="connsiteX7" fmla="*/ 1289785 w 1395663"/>
                <a:gd name="connsiteY7" fmla="*/ 60959 h 282340"/>
                <a:gd name="connsiteX8" fmla="*/ 1395663 w 1395663"/>
                <a:gd name="connsiteY8" fmla="*/ 272715 h 282340"/>
                <a:gd name="connsiteX0" fmla="*/ 0 w 1395663"/>
                <a:gd name="connsiteY0" fmla="*/ 283928 h 283928"/>
                <a:gd name="connsiteX1" fmla="*/ 57852 w 1395663"/>
                <a:gd name="connsiteY1" fmla="*/ 86461 h 283928"/>
                <a:gd name="connsiteX2" fmla="*/ 261762 w 1395663"/>
                <a:gd name="connsiteY2" fmla="*/ 17002 h 283928"/>
                <a:gd name="connsiteX3" fmla="*/ 469256 w 1395663"/>
                <a:gd name="connsiteY3" fmla="*/ 84080 h 283928"/>
                <a:gd name="connsiteX4" fmla="*/ 678331 w 1395663"/>
                <a:gd name="connsiteY4" fmla="*/ 158900 h 283928"/>
                <a:gd name="connsiteX5" fmla="*/ 905075 w 1395663"/>
                <a:gd name="connsiteY5" fmla="*/ 57584 h 283928"/>
                <a:gd name="connsiteX6" fmla="*/ 1123974 w 1395663"/>
                <a:gd name="connsiteY6" fmla="*/ 2415 h 283928"/>
                <a:gd name="connsiteX7" fmla="*/ 1289785 w 1395663"/>
                <a:gd name="connsiteY7" fmla="*/ 72072 h 283928"/>
                <a:gd name="connsiteX8" fmla="*/ 1395663 w 1395663"/>
                <a:gd name="connsiteY8" fmla="*/ 274303 h 283928"/>
                <a:gd name="connsiteX0" fmla="*/ 0 w 1395663"/>
                <a:gd name="connsiteY0" fmla="*/ 283928 h 283928"/>
                <a:gd name="connsiteX1" fmla="*/ 57852 w 1395663"/>
                <a:gd name="connsiteY1" fmla="*/ 86461 h 283928"/>
                <a:gd name="connsiteX2" fmla="*/ 261762 w 1395663"/>
                <a:gd name="connsiteY2" fmla="*/ 17002 h 283928"/>
                <a:gd name="connsiteX3" fmla="*/ 469256 w 1395663"/>
                <a:gd name="connsiteY3" fmla="*/ 84080 h 283928"/>
                <a:gd name="connsiteX4" fmla="*/ 678331 w 1395663"/>
                <a:gd name="connsiteY4" fmla="*/ 158900 h 283928"/>
                <a:gd name="connsiteX5" fmla="*/ 905075 w 1395663"/>
                <a:gd name="connsiteY5" fmla="*/ 57584 h 283928"/>
                <a:gd name="connsiteX6" fmla="*/ 1123974 w 1395663"/>
                <a:gd name="connsiteY6" fmla="*/ 2415 h 283928"/>
                <a:gd name="connsiteX7" fmla="*/ 1289785 w 1395663"/>
                <a:gd name="connsiteY7" fmla="*/ 72072 h 283928"/>
                <a:gd name="connsiteX8" fmla="*/ 1395663 w 1395663"/>
                <a:gd name="connsiteY8" fmla="*/ 274303 h 283928"/>
                <a:gd name="connsiteX9" fmla="*/ 0 w 1395663"/>
                <a:gd name="connsiteY9" fmla="*/ 283928 h 283928"/>
                <a:gd name="connsiteX0" fmla="*/ 0 w 1496933"/>
                <a:gd name="connsiteY0" fmla="*/ 283928 h 330100"/>
                <a:gd name="connsiteX1" fmla="*/ 57852 w 1496933"/>
                <a:gd name="connsiteY1" fmla="*/ 86461 h 330100"/>
                <a:gd name="connsiteX2" fmla="*/ 261762 w 1496933"/>
                <a:gd name="connsiteY2" fmla="*/ 17002 h 330100"/>
                <a:gd name="connsiteX3" fmla="*/ 469256 w 1496933"/>
                <a:gd name="connsiteY3" fmla="*/ 84080 h 330100"/>
                <a:gd name="connsiteX4" fmla="*/ 678331 w 1496933"/>
                <a:gd name="connsiteY4" fmla="*/ 158900 h 330100"/>
                <a:gd name="connsiteX5" fmla="*/ 905075 w 1496933"/>
                <a:gd name="connsiteY5" fmla="*/ 57584 h 330100"/>
                <a:gd name="connsiteX6" fmla="*/ 1123974 w 1496933"/>
                <a:gd name="connsiteY6" fmla="*/ 2415 h 330100"/>
                <a:gd name="connsiteX7" fmla="*/ 1289785 w 1496933"/>
                <a:gd name="connsiteY7" fmla="*/ 72072 h 330100"/>
                <a:gd name="connsiteX8" fmla="*/ 1395663 w 1496933"/>
                <a:gd name="connsiteY8" fmla="*/ 274303 h 330100"/>
                <a:gd name="connsiteX9" fmla="*/ 682165 w 1496933"/>
                <a:gd name="connsiteY9" fmla="*/ 330100 h 330100"/>
                <a:gd name="connsiteX10" fmla="*/ 0 w 1496933"/>
                <a:gd name="connsiteY10" fmla="*/ 283928 h 330100"/>
                <a:gd name="connsiteX0" fmla="*/ 0 w 1395663"/>
                <a:gd name="connsiteY0" fmla="*/ 283928 h 330100"/>
                <a:gd name="connsiteX1" fmla="*/ 57852 w 1395663"/>
                <a:gd name="connsiteY1" fmla="*/ 86461 h 330100"/>
                <a:gd name="connsiteX2" fmla="*/ 261762 w 1395663"/>
                <a:gd name="connsiteY2" fmla="*/ 17002 h 330100"/>
                <a:gd name="connsiteX3" fmla="*/ 469256 w 1395663"/>
                <a:gd name="connsiteY3" fmla="*/ 84080 h 330100"/>
                <a:gd name="connsiteX4" fmla="*/ 678331 w 1395663"/>
                <a:gd name="connsiteY4" fmla="*/ 158900 h 330100"/>
                <a:gd name="connsiteX5" fmla="*/ 905075 w 1395663"/>
                <a:gd name="connsiteY5" fmla="*/ 57584 h 330100"/>
                <a:gd name="connsiteX6" fmla="*/ 1123974 w 1395663"/>
                <a:gd name="connsiteY6" fmla="*/ 2415 h 330100"/>
                <a:gd name="connsiteX7" fmla="*/ 1289785 w 1395663"/>
                <a:gd name="connsiteY7" fmla="*/ 72072 h 330100"/>
                <a:gd name="connsiteX8" fmla="*/ 1395663 w 1395663"/>
                <a:gd name="connsiteY8" fmla="*/ 274303 h 330100"/>
                <a:gd name="connsiteX9" fmla="*/ 682165 w 1395663"/>
                <a:gd name="connsiteY9" fmla="*/ 330100 h 330100"/>
                <a:gd name="connsiteX10" fmla="*/ 0 w 1395663"/>
                <a:gd name="connsiteY10" fmla="*/ 283928 h 3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5663" h="330100">
                  <a:moveTo>
                    <a:pt x="0" y="283928"/>
                  </a:moveTo>
                  <a:cubicBezTo>
                    <a:pt x="16042" y="198905"/>
                    <a:pt x="14225" y="130949"/>
                    <a:pt x="57852" y="86461"/>
                  </a:cubicBezTo>
                  <a:cubicBezTo>
                    <a:pt x="101479" y="41973"/>
                    <a:pt x="193195" y="17399"/>
                    <a:pt x="261762" y="17002"/>
                  </a:cubicBezTo>
                  <a:cubicBezTo>
                    <a:pt x="330329" y="16605"/>
                    <a:pt x="399828" y="60430"/>
                    <a:pt x="469256" y="84080"/>
                  </a:cubicBezTo>
                  <a:cubicBezTo>
                    <a:pt x="538684" y="107730"/>
                    <a:pt x="605695" y="163316"/>
                    <a:pt x="678331" y="158900"/>
                  </a:cubicBezTo>
                  <a:cubicBezTo>
                    <a:pt x="750967" y="154484"/>
                    <a:pt x="830801" y="83665"/>
                    <a:pt x="905075" y="57584"/>
                  </a:cubicBezTo>
                  <a:cubicBezTo>
                    <a:pt x="979349" y="31503"/>
                    <a:pt x="1059856" y="0"/>
                    <a:pt x="1123974" y="2415"/>
                  </a:cubicBezTo>
                  <a:cubicBezTo>
                    <a:pt x="1188092" y="4830"/>
                    <a:pt x="1244504" y="26757"/>
                    <a:pt x="1289785" y="72072"/>
                  </a:cubicBezTo>
                  <a:cubicBezTo>
                    <a:pt x="1335066" y="117387"/>
                    <a:pt x="1385014" y="204311"/>
                    <a:pt x="1395663" y="274303"/>
                  </a:cubicBezTo>
                  <a:lnTo>
                    <a:pt x="682165" y="330100"/>
                  </a:lnTo>
                  <a:lnTo>
                    <a:pt x="0" y="283928"/>
                  </a:lnTo>
                  <a:close/>
                </a:path>
              </a:pathLst>
            </a:custGeom>
            <a:solidFill>
              <a:schemeClr val="accent3">
                <a:lumMod val="50000"/>
              </a:schemeClr>
            </a:solidFill>
            <a:ln>
              <a:solidFill>
                <a:schemeClr val="tx1"/>
              </a:solidFill>
            </a:ln>
            <a:scene3d>
              <a:camera prst="orthographicFront">
                <a:rot lat="300000" lon="0" rev="0"/>
              </a:camera>
              <a:lightRig rig="threePt" dir="t"/>
            </a:scene3d>
            <a:sp3d extrusionH="1016000">
              <a:bevelT w="190500"/>
              <a:extrusionClr>
                <a:schemeClr val="accent3">
                  <a:lumMod val="75000"/>
                </a:schemeClr>
              </a:extrusionClr>
            </a:sp3d>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dirty="0">
                <a:latin typeface="Arial" pitchFamily="34" charset="0"/>
                <a:cs typeface="Arial" pitchFamily="34" charset="0"/>
              </a:endParaRPr>
            </a:p>
          </p:txBody>
        </p:sp>
        <p:sp>
          <p:nvSpPr>
            <p:cNvPr id="78" name="Rectangle 77"/>
            <p:cNvSpPr/>
            <p:nvPr/>
          </p:nvSpPr>
          <p:spPr>
            <a:xfrm>
              <a:off x="2050256" y="4391026"/>
              <a:ext cx="261937" cy="158750"/>
            </a:xfrm>
            <a:prstGeom prst="rect">
              <a:avLst/>
            </a:prstGeom>
            <a:solidFill>
              <a:schemeClr val="bg2">
                <a:lumMod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Arial" pitchFamily="34" charset="0"/>
                <a:cs typeface="Arial" pitchFamily="34" charset="0"/>
              </a:endParaRPr>
            </a:p>
          </p:txBody>
        </p:sp>
      </p:grpSp>
      <p:grpSp>
        <p:nvGrpSpPr>
          <p:cNvPr id="8" name="Group 97"/>
          <p:cNvGrpSpPr>
            <a:grpSpLocks/>
          </p:cNvGrpSpPr>
          <p:nvPr/>
        </p:nvGrpSpPr>
        <p:grpSpPr bwMode="auto">
          <a:xfrm>
            <a:off x="7086600" y="3124200"/>
            <a:ext cx="611187" cy="2819400"/>
            <a:chOff x="2132806" y="4605940"/>
            <a:chExt cx="610394" cy="875510"/>
          </a:xfrm>
        </p:grpSpPr>
        <p:cxnSp>
          <p:nvCxnSpPr>
            <p:cNvPr id="90" name="Straight Arrow Connector 89"/>
            <p:cNvCxnSpPr/>
            <p:nvPr/>
          </p:nvCxnSpPr>
          <p:spPr>
            <a:xfrm rot="5400000">
              <a:off x="1714500" y="5025040"/>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1866900" y="5043298"/>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2019300" y="5062350"/>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2171700" y="5043298"/>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2324100" y="5024246"/>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grpSp>
      <p:sp>
        <p:nvSpPr>
          <p:cNvPr id="95" name="Text Box 11"/>
          <p:cNvSpPr txBox="1">
            <a:spLocks noChangeArrowheads="1"/>
          </p:cNvSpPr>
          <p:nvPr/>
        </p:nvSpPr>
        <p:spPr bwMode="auto">
          <a:xfrm>
            <a:off x="8610600" y="3381375"/>
            <a:ext cx="457200" cy="366713"/>
          </a:xfrm>
          <a:prstGeom prst="rect">
            <a:avLst/>
          </a:prstGeom>
          <a:noFill/>
          <a:ln w="9525">
            <a:noFill/>
            <a:miter lim="800000"/>
            <a:headEnd/>
            <a:tailEnd/>
          </a:ln>
        </p:spPr>
        <p:txBody>
          <a:bodyPr>
            <a:spAutoFit/>
          </a:bodyPr>
          <a:lstStyle/>
          <a:p>
            <a:pPr>
              <a:spcBef>
                <a:spcPct val="50000"/>
              </a:spcBef>
              <a:defRPr/>
            </a:pPr>
            <a:r>
              <a:rPr lang="en-US" sz="1800" dirty="0">
                <a:solidFill>
                  <a:srgbClr val="FF0000"/>
                </a:solidFill>
                <a:latin typeface="Arial" pitchFamily="34" charset="0"/>
                <a:cs typeface="Arial" pitchFamily="34" charset="0"/>
              </a:rPr>
              <a:t>30</a:t>
            </a:r>
          </a:p>
        </p:txBody>
      </p:sp>
      <p:sp>
        <p:nvSpPr>
          <p:cNvPr id="96" name="Text Box 11"/>
          <p:cNvSpPr txBox="1">
            <a:spLocks noChangeArrowheads="1"/>
          </p:cNvSpPr>
          <p:nvPr/>
        </p:nvSpPr>
        <p:spPr bwMode="auto">
          <a:xfrm>
            <a:off x="8610600" y="4057650"/>
            <a:ext cx="457200" cy="366713"/>
          </a:xfrm>
          <a:prstGeom prst="rect">
            <a:avLst/>
          </a:prstGeom>
          <a:noFill/>
          <a:ln w="9525">
            <a:noFill/>
            <a:miter lim="800000"/>
            <a:headEnd/>
            <a:tailEnd/>
          </a:ln>
        </p:spPr>
        <p:txBody>
          <a:bodyPr>
            <a:spAutoFit/>
          </a:bodyPr>
          <a:lstStyle/>
          <a:p>
            <a:pPr>
              <a:spcBef>
                <a:spcPct val="50000"/>
              </a:spcBef>
              <a:defRPr/>
            </a:pPr>
            <a:r>
              <a:rPr lang="en-US" sz="1800" dirty="0">
                <a:solidFill>
                  <a:srgbClr val="FF0000"/>
                </a:solidFill>
                <a:latin typeface="Arial" pitchFamily="34" charset="0"/>
                <a:cs typeface="Arial" pitchFamily="34" charset="0"/>
              </a:rPr>
              <a:t>60</a:t>
            </a:r>
          </a:p>
        </p:txBody>
      </p:sp>
      <p:sp>
        <p:nvSpPr>
          <p:cNvPr id="103" name="Rectangle 2"/>
          <p:cNvSpPr txBox="1">
            <a:spLocks noChangeArrowheads="1"/>
          </p:cNvSpPr>
          <p:nvPr/>
        </p:nvSpPr>
        <p:spPr>
          <a:xfrm>
            <a:off x="0" y="228600"/>
            <a:ext cx="9144000" cy="674687"/>
          </a:xfrm>
          <a:prstGeom prst="rect">
            <a:avLst/>
          </a:prstGeom>
        </p:spPr>
        <p:txBody>
          <a:bodyPr anchor="ctr">
            <a:normAutofit/>
          </a:bodyPr>
          <a:lstStyle/>
          <a:p>
            <a:pPr algn="ctr" fontAlgn="auto">
              <a:spcAft>
                <a:spcPts val="0"/>
              </a:spcAft>
              <a:defRPr/>
            </a:pPr>
            <a:r>
              <a:rPr lang="en-US" sz="3200" dirty="0">
                <a:latin typeface="Arial" pitchFamily="34" charset="0"/>
                <a:ea typeface="+mj-ea"/>
                <a:cs typeface="Arial" pitchFamily="34" charset="0"/>
              </a:rPr>
              <a:t>GPR Parameters – Start Point</a:t>
            </a:r>
          </a:p>
        </p:txBody>
      </p:sp>
      <p:grpSp>
        <p:nvGrpSpPr>
          <p:cNvPr id="10" name="Group 69"/>
          <p:cNvGrpSpPr>
            <a:grpSpLocks/>
          </p:cNvGrpSpPr>
          <p:nvPr/>
        </p:nvGrpSpPr>
        <p:grpSpPr bwMode="auto">
          <a:xfrm>
            <a:off x="6324600" y="2895600"/>
            <a:ext cx="2057400" cy="1674813"/>
            <a:chOff x="6172200" y="4648200"/>
            <a:chExt cx="2057400" cy="989806"/>
          </a:xfrm>
        </p:grpSpPr>
        <p:cxnSp>
          <p:nvCxnSpPr>
            <p:cNvPr id="105" name="Straight Arrow Connector 104"/>
            <p:cNvCxnSpPr/>
            <p:nvPr/>
          </p:nvCxnSpPr>
          <p:spPr>
            <a:xfrm rot="5400000" flipH="1" flipV="1">
              <a:off x="7353697" y="4990703"/>
              <a:ext cx="913606" cy="2286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7010797" y="5105003"/>
              <a:ext cx="837406" cy="762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16200000">
              <a:off x="6739731" y="5105396"/>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6200000" flipV="1">
              <a:off x="6477397" y="5105003"/>
              <a:ext cx="837406" cy="762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6200000" flipV="1">
              <a:off x="6096397" y="5028803"/>
              <a:ext cx="913606" cy="1524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16200000" flipV="1">
              <a:off x="5867797" y="5028803"/>
              <a:ext cx="913606" cy="3048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flipH="1" flipV="1">
              <a:off x="7582297" y="4990703"/>
              <a:ext cx="913606" cy="3810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grpSp>
      <p:sp>
        <p:nvSpPr>
          <p:cNvPr id="112" name="Rectangle 3"/>
          <p:cNvSpPr txBox="1">
            <a:spLocks noChangeArrowheads="1"/>
          </p:cNvSpPr>
          <p:nvPr/>
        </p:nvSpPr>
        <p:spPr bwMode="auto">
          <a:xfrm>
            <a:off x="390525" y="1066800"/>
            <a:ext cx="4486275" cy="4648200"/>
          </a:xfrm>
          <a:prstGeom prst="rect">
            <a:avLst/>
          </a:prstGeom>
          <a:noFill/>
          <a:ln w="9525">
            <a:noFill/>
            <a:miter lim="800000"/>
            <a:headEnd/>
            <a:tailEnd/>
          </a:ln>
        </p:spPr>
        <p:txBody>
          <a:bodyPr/>
          <a:lstStyle/>
          <a:p>
            <a:pPr marL="236538" indent="-236538">
              <a:spcBef>
                <a:spcPct val="20000"/>
              </a:spcBef>
              <a:defRPr/>
            </a:pPr>
            <a:r>
              <a:rPr lang="en-US" sz="2400" b="1" u="sng" kern="0" dirty="0">
                <a:latin typeface="Arial" pitchFamily="34" charset="0"/>
                <a:cs typeface="Arial" pitchFamily="34" charset="0"/>
              </a:rPr>
              <a:t>“Top-Down”</a:t>
            </a:r>
          </a:p>
          <a:p>
            <a:pPr marL="236538" indent="-236538" eaLnBrk="0" hangingPunct="0">
              <a:spcBef>
                <a:spcPct val="20000"/>
              </a:spcBef>
              <a:buFont typeface="Arial" pitchFamily="34" charset="0"/>
              <a:buChar char="•"/>
              <a:defRPr/>
            </a:pPr>
            <a:r>
              <a:rPr lang="en-US" sz="2400" dirty="0">
                <a:latin typeface="Arial" pitchFamily="34" charset="0"/>
                <a:cs typeface="Arial" pitchFamily="34" charset="0"/>
              </a:rPr>
              <a:t>Allows adjustment of the sample start time moving the minimum detection depth of the GPR</a:t>
            </a:r>
          </a:p>
          <a:p>
            <a:pPr marL="236538" indent="-236538" eaLnBrk="0" hangingPunct="0">
              <a:spcBef>
                <a:spcPct val="20000"/>
              </a:spcBef>
              <a:buFont typeface="Arial" pitchFamily="34" charset="0"/>
              <a:buChar char="•"/>
              <a:defRPr/>
            </a:pPr>
            <a:r>
              <a:rPr lang="en-US" sz="2400" dirty="0" smtClean="0">
                <a:latin typeface="Arial" pitchFamily="34" charset="0"/>
                <a:cs typeface="Arial" pitchFamily="34" charset="0"/>
              </a:rPr>
              <a:t>Range </a:t>
            </a:r>
            <a:r>
              <a:rPr lang="en-US" sz="2400" dirty="0">
                <a:latin typeface="Arial" pitchFamily="34" charset="0"/>
                <a:cs typeface="Arial" pitchFamily="34" charset="0"/>
              </a:rPr>
              <a:t>30-80                                       (50 increments) </a:t>
            </a:r>
          </a:p>
          <a:p>
            <a:pPr marL="236538" indent="-236538" eaLnBrk="0" hangingPunct="0">
              <a:spcBef>
                <a:spcPct val="20000"/>
              </a:spcBef>
              <a:buFont typeface="Arial" pitchFamily="34" charset="0"/>
              <a:buChar char="•"/>
              <a:defRPr/>
            </a:pPr>
            <a:r>
              <a:rPr lang="en-US" sz="2400" dirty="0">
                <a:latin typeface="Arial" pitchFamily="34" charset="0"/>
                <a:cs typeface="Arial" pitchFamily="34" charset="0"/>
              </a:rPr>
              <a:t>Actual depth depends on the soil dielectric constant</a:t>
            </a:r>
          </a:p>
          <a:p>
            <a:pPr marL="236538" indent="-236538" eaLnBrk="0" hangingPunct="0">
              <a:spcBef>
                <a:spcPct val="20000"/>
              </a:spcBef>
              <a:buFont typeface="Arial" pitchFamily="34" charset="0"/>
              <a:buChar char="•"/>
              <a:defRPr/>
            </a:pPr>
            <a:r>
              <a:rPr lang="en-US" sz="2400" dirty="0">
                <a:latin typeface="Arial" pitchFamily="34" charset="0"/>
                <a:cs typeface="Arial" pitchFamily="34" charset="0"/>
              </a:rPr>
              <a:t>Deeper in loose, dry sand</a:t>
            </a:r>
          </a:p>
          <a:p>
            <a:pPr marL="236538" indent="-236538" eaLnBrk="0" hangingPunct="0">
              <a:spcBef>
                <a:spcPct val="20000"/>
              </a:spcBef>
              <a:buFont typeface="Arial" pitchFamily="34" charset="0"/>
              <a:buChar char="•"/>
              <a:defRPr/>
            </a:pPr>
            <a:r>
              <a:rPr lang="en-US" sz="2400" dirty="0">
                <a:latin typeface="Arial" pitchFamily="34" charset="0"/>
                <a:cs typeface="Arial" pitchFamily="34" charset="0"/>
              </a:rPr>
              <a:t>Shallower in packed, wet clay</a:t>
            </a:r>
          </a:p>
        </p:txBody>
      </p:sp>
      <p:sp>
        <p:nvSpPr>
          <p:cNvPr id="114" name="Slide Number Placeholder 113"/>
          <p:cNvSpPr>
            <a:spLocks noGrp="1"/>
          </p:cNvSpPr>
          <p:nvPr>
            <p:ph type="sldNum" sz="quarter" idx="4294967295"/>
          </p:nvPr>
        </p:nvSpPr>
        <p:spPr>
          <a:xfrm>
            <a:off x="7010400" y="6629400"/>
            <a:ext cx="2133600" cy="228600"/>
          </a:xfrm>
        </p:spPr>
        <p:txBody>
          <a:bodyPr/>
          <a:lstStyle/>
          <a:p>
            <a:pPr>
              <a:defRPr/>
            </a:pPr>
            <a:fld id="{D3028604-0218-4B31-B7C0-E201DA0B464C}" type="slidenum">
              <a:rPr lang="en-US" sz="1200" smtClean="0">
                <a:solidFill>
                  <a:schemeClr val="tx1"/>
                </a:solidFill>
                <a:latin typeface="Arial" pitchFamily="34" charset="0"/>
                <a:cs typeface="Arial" pitchFamily="34" charset="0"/>
              </a:rPr>
              <a:pPr>
                <a:defRPr/>
              </a:pPr>
              <a:t>15</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par>
                          <p:cTn id="8" fill="hold" nodeType="afterGroup">
                            <p:stCondLst>
                              <p:cond delay="3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grpId="0" nodeType="clickEffect">
                                  <p:stCondLst>
                                    <p:cond delay="0"/>
                                  </p:stCondLst>
                                  <p:childTnLst>
                                    <p:animEffect transition="out" filter="dissolve">
                                      <p:cBhvr>
                                        <p:cTn id="15" dur="500"/>
                                        <p:tgtEl>
                                          <p:spTgt spid="95"/>
                                        </p:tgtEl>
                                      </p:cBhvr>
                                    </p:animEffect>
                                    <p:set>
                                      <p:cBhvr>
                                        <p:cTn id="16" dur="1" fill="hold">
                                          <p:stCondLst>
                                            <p:cond delay="499"/>
                                          </p:stCondLst>
                                        </p:cTn>
                                        <p:tgtEl>
                                          <p:spTgt spid="95"/>
                                        </p:tgtEl>
                                        <p:attrNameLst>
                                          <p:attrName>style.visibility</p:attrName>
                                        </p:attrNameLst>
                                      </p:cBhvr>
                                      <p:to>
                                        <p:strVal val="hidden"/>
                                      </p:to>
                                    </p:set>
                                  </p:childTnLst>
                                </p:cTn>
                              </p:par>
                            </p:childTnLst>
                          </p:cTn>
                        </p:par>
                        <p:par>
                          <p:cTn id="17" fill="hold">
                            <p:stCondLst>
                              <p:cond delay="500"/>
                            </p:stCondLst>
                            <p:childTnLst>
                              <p:par>
                                <p:cTn id="18" presetID="1" presetClass="exit" presetSubtype="0" fill="hold" nodeType="after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3.33333E-6 -3.42124E-6 L 0.00104 0.10525 " pathEditMode="relative" rAng="0" ptsTypes="AA">
                                      <p:cBhvr>
                                        <p:cTn id="21" dur="2000" fill="hold"/>
                                        <p:tgtEl>
                                          <p:spTgt spid="56"/>
                                        </p:tgtEl>
                                        <p:attrNameLst>
                                          <p:attrName>ppt_x</p:attrName>
                                          <p:attrName>ppt_y</p:attrName>
                                        </p:attrNameLst>
                                      </p:cBhvr>
                                      <p:rCtr x="100" y="5300"/>
                                    </p:animMotion>
                                  </p:childTnLst>
                                </p:cTn>
                              </p:par>
                            </p:childTnLst>
                          </p:cTn>
                        </p:par>
                        <p:par>
                          <p:cTn id="22" fill="hold" nodeType="afterGroup">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dissolve">
                                      <p:cBhvr>
                                        <p:cTn id="25" dur="500"/>
                                        <p:tgtEl>
                                          <p:spTgt spid="96"/>
                                        </p:tgtEl>
                                      </p:cBhvr>
                                    </p:animEffect>
                                  </p:childTnLst>
                                </p:cTn>
                              </p:par>
                            </p:childTnLst>
                          </p:cTn>
                        </p:par>
                        <p:par>
                          <p:cTn id="26" fill="hold" nodeType="afterGroup">
                            <p:stCondLst>
                              <p:cond delay="300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867400" y="5486400"/>
            <a:ext cx="2514600" cy="609600"/>
          </a:xfrm>
          <a:prstGeom prst="flowChartProcess">
            <a:avLst/>
          </a:prstGeom>
          <a:blipFill>
            <a:blip r:embed="rId3" cstate="screen"/>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5" name="Flowchart: Process 4"/>
          <p:cNvSpPr/>
          <p:nvPr/>
        </p:nvSpPr>
        <p:spPr>
          <a:xfrm>
            <a:off x="5867400" y="3505200"/>
            <a:ext cx="2514600" cy="1981200"/>
          </a:xfrm>
          <a:prstGeom prst="flowChartProcess">
            <a:avLst/>
          </a:prstGeom>
          <a:blipFill>
            <a:blip r:embed="rId4" cstate="screen"/>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6" name="Straight Connector 5"/>
          <p:cNvCxnSpPr/>
          <p:nvPr/>
        </p:nvCxnSpPr>
        <p:spPr>
          <a:xfrm>
            <a:off x="5867400" y="6019800"/>
            <a:ext cx="2514600" cy="0"/>
          </a:xfrm>
          <a:prstGeom prst="line">
            <a:avLst/>
          </a:prstGeom>
          <a:ln w="63500" cap="rnd">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sp>
        <p:nvSpPr>
          <p:cNvPr id="25605" name="Slide Number Placeholder 6"/>
          <p:cNvSpPr txBox="1">
            <a:spLocks/>
          </p:cNvSpPr>
          <p:nvPr/>
        </p:nvSpPr>
        <p:spPr bwMode="auto">
          <a:xfrm>
            <a:off x="8610600" y="6324600"/>
            <a:ext cx="533400" cy="304800"/>
          </a:xfrm>
          <a:prstGeom prst="rect">
            <a:avLst/>
          </a:prstGeom>
          <a:noFill/>
          <a:ln w="9525">
            <a:noFill/>
            <a:miter lim="800000"/>
            <a:headEnd/>
            <a:tailEnd/>
          </a:ln>
        </p:spPr>
        <p:txBody>
          <a:bodyPr/>
          <a:lstStyle/>
          <a:p>
            <a:fld id="{542C77DE-F295-4B12-B453-844C61DF518B}" type="slidenum">
              <a:rPr lang="en-US" sz="1200">
                <a:latin typeface="Arial" charset="0"/>
              </a:rPr>
              <a:pPr/>
              <a:t>16</a:t>
            </a:fld>
            <a:endParaRPr lang="en-US" sz="1200" dirty="0">
              <a:latin typeface="Arial" charset="0"/>
            </a:endParaRPr>
          </a:p>
        </p:txBody>
      </p:sp>
      <p:sp>
        <p:nvSpPr>
          <p:cNvPr id="25606" name="Text Box 11"/>
          <p:cNvSpPr txBox="1">
            <a:spLocks noChangeArrowheads="1"/>
          </p:cNvSpPr>
          <p:nvPr/>
        </p:nvSpPr>
        <p:spPr bwMode="auto">
          <a:xfrm>
            <a:off x="4432300" y="5105400"/>
            <a:ext cx="1511300" cy="923925"/>
          </a:xfrm>
          <a:prstGeom prst="rect">
            <a:avLst/>
          </a:prstGeom>
          <a:noFill/>
          <a:ln w="9525">
            <a:noFill/>
            <a:miter lim="800000"/>
            <a:headEnd/>
            <a:tailEnd/>
          </a:ln>
        </p:spPr>
        <p:txBody>
          <a:bodyPr>
            <a:spAutoFit/>
          </a:bodyPr>
          <a:lstStyle/>
          <a:p>
            <a:pPr algn="ctr"/>
            <a:r>
              <a:rPr lang="en-US" sz="1800" dirty="0">
                <a:solidFill>
                  <a:srgbClr val="FF0000"/>
                </a:solidFill>
                <a:latin typeface="Arial" charset="0"/>
              </a:rPr>
              <a:t>Bedrock</a:t>
            </a:r>
          </a:p>
          <a:p>
            <a:pPr algn="ctr"/>
            <a:r>
              <a:rPr lang="en-US" sz="1800" dirty="0">
                <a:solidFill>
                  <a:srgbClr val="FF0000"/>
                </a:solidFill>
                <a:latin typeface="Arial" charset="0"/>
              </a:rPr>
              <a:t>or </a:t>
            </a:r>
          </a:p>
          <a:p>
            <a:pPr algn="ctr"/>
            <a:r>
              <a:rPr lang="en-US" sz="1800" dirty="0">
                <a:solidFill>
                  <a:srgbClr val="FF0000"/>
                </a:solidFill>
                <a:latin typeface="Arial" charset="0"/>
              </a:rPr>
              <a:t>Water Table</a:t>
            </a:r>
          </a:p>
        </p:txBody>
      </p:sp>
      <p:sp>
        <p:nvSpPr>
          <p:cNvPr id="25607" name="Text Box 11"/>
          <p:cNvSpPr txBox="1">
            <a:spLocks noChangeArrowheads="1"/>
          </p:cNvSpPr>
          <p:nvPr/>
        </p:nvSpPr>
        <p:spPr bwMode="auto">
          <a:xfrm>
            <a:off x="4572000" y="4343400"/>
            <a:ext cx="1447800" cy="646331"/>
          </a:xfrm>
          <a:prstGeom prst="rect">
            <a:avLst/>
          </a:prstGeom>
          <a:noFill/>
          <a:ln w="9525">
            <a:noFill/>
            <a:miter lim="800000"/>
            <a:headEnd/>
            <a:tailEnd/>
          </a:ln>
        </p:spPr>
        <p:txBody>
          <a:bodyPr wrap="square">
            <a:spAutoFit/>
          </a:bodyPr>
          <a:lstStyle/>
          <a:p>
            <a:pPr algn="ctr">
              <a:spcBef>
                <a:spcPct val="50000"/>
              </a:spcBef>
            </a:pPr>
            <a:r>
              <a:rPr lang="en-US" sz="1800" dirty="0">
                <a:solidFill>
                  <a:srgbClr val="FF0000"/>
                </a:solidFill>
                <a:latin typeface="Arial" charset="0"/>
              </a:rPr>
              <a:t>Subsurface Soil</a:t>
            </a:r>
          </a:p>
        </p:txBody>
      </p:sp>
      <p:grpSp>
        <p:nvGrpSpPr>
          <p:cNvPr id="2" name="Group 69"/>
          <p:cNvGrpSpPr>
            <a:grpSpLocks/>
          </p:cNvGrpSpPr>
          <p:nvPr/>
        </p:nvGrpSpPr>
        <p:grpSpPr bwMode="auto">
          <a:xfrm>
            <a:off x="6172200" y="2819400"/>
            <a:ext cx="2057400" cy="3048000"/>
            <a:chOff x="6172200" y="4648200"/>
            <a:chExt cx="2057400" cy="989806"/>
          </a:xfrm>
        </p:grpSpPr>
        <p:cxnSp>
          <p:nvCxnSpPr>
            <p:cNvPr id="11" name="Straight Arrow Connector 10"/>
            <p:cNvCxnSpPr/>
            <p:nvPr/>
          </p:nvCxnSpPr>
          <p:spPr>
            <a:xfrm rot="5400000" flipH="1" flipV="1">
              <a:off x="7353697" y="4990703"/>
              <a:ext cx="913606" cy="2286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7010797" y="5105003"/>
              <a:ext cx="837406" cy="762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a:off x="6739731" y="5105396"/>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6477397" y="5105003"/>
              <a:ext cx="837406" cy="762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6096397" y="5028803"/>
              <a:ext cx="913606" cy="1524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5867797" y="5028803"/>
              <a:ext cx="913606" cy="3048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7582297" y="4990703"/>
              <a:ext cx="913606" cy="3810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77"/>
          <p:cNvGrpSpPr>
            <a:grpSpLocks/>
          </p:cNvGrpSpPr>
          <p:nvPr/>
        </p:nvGrpSpPr>
        <p:grpSpPr bwMode="auto">
          <a:xfrm>
            <a:off x="6400800" y="1371600"/>
            <a:ext cx="1600200" cy="2338388"/>
            <a:chOff x="1378743" y="2819400"/>
            <a:chExt cx="1600200" cy="2338390"/>
          </a:xfrm>
        </p:grpSpPr>
        <p:sp>
          <p:nvSpPr>
            <p:cNvPr id="19" name="Oval 18"/>
            <p:cNvSpPr/>
            <p:nvPr/>
          </p:nvSpPr>
          <p:spPr>
            <a:xfrm>
              <a:off x="1378743" y="3252790"/>
              <a:ext cx="1600200" cy="1905000"/>
            </a:xfrm>
            <a:prstGeom prst="ellipse">
              <a:avLst/>
            </a:prstGeom>
            <a:solidFill>
              <a:schemeClr val="tx1"/>
            </a:solidFill>
            <a:ln>
              <a:solidFill>
                <a:schemeClr val="accent3">
                  <a:lumMod val="50000"/>
                </a:schemeClr>
              </a:solidFill>
            </a:ln>
            <a:scene3d>
              <a:camera prst="orthographicFront">
                <a:rot lat="16799997" lon="0" rev="0"/>
              </a:camera>
              <a:lightRig rig="threePt" dir="t"/>
            </a:scene3d>
            <a:sp3d extrusionH="38100" contourW="12700">
              <a:bevelT w="57150"/>
              <a:bevelB w="254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0" name="Rectangle 19"/>
            <p:cNvSpPr/>
            <p:nvPr/>
          </p:nvSpPr>
          <p:spPr>
            <a:xfrm>
              <a:off x="2064544" y="3429000"/>
              <a:ext cx="226218" cy="414338"/>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1" name="Rectangle 20"/>
            <p:cNvSpPr/>
            <p:nvPr/>
          </p:nvSpPr>
          <p:spPr>
            <a:xfrm rot="16200000">
              <a:off x="1882380" y="3894531"/>
              <a:ext cx="204786" cy="159547"/>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2" name="Rectangle 21"/>
            <p:cNvSpPr/>
            <p:nvPr/>
          </p:nvSpPr>
          <p:spPr>
            <a:xfrm rot="16200000">
              <a:off x="2055023" y="3843338"/>
              <a:ext cx="245268" cy="250030"/>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3" name="Rectangle 22"/>
            <p:cNvSpPr/>
            <p:nvPr/>
          </p:nvSpPr>
          <p:spPr>
            <a:xfrm rot="16200000">
              <a:off x="2244330" y="3923111"/>
              <a:ext cx="219075" cy="97628"/>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nvGrpSpPr>
            <p:cNvPr id="7" name="Group 57"/>
            <p:cNvGrpSpPr>
              <a:grpSpLocks/>
            </p:cNvGrpSpPr>
            <p:nvPr/>
          </p:nvGrpSpPr>
          <p:grpSpPr bwMode="auto">
            <a:xfrm rot="10800000">
              <a:off x="2024066" y="2819400"/>
              <a:ext cx="304800" cy="609600"/>
              <a:chOff x="1752600" y="2057401"/>
              <a:chExt cx="391052" cy="678528"/>
            </a:xfrm>
          </p:grpSpPr>
          <p:sp>
            <p:nvSpPr>
              <p:cNvPr id="28" name="Rectangle 27"/>
              <p:cNvSpPr/>
              <p:nvPr/>
            </p:nvSpPr>
            <p:spPr>
              <a:xfrm>
                <a:off x="1752600" y="2065830"/>
                <a:ext cx="391052" cy="261296"/>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algn="ctr" eaLnBrk="0" hangingPunct="0">
                  <a:defRPr/>
                </a:pPr>
                <a:endParaRPr lang="en-US" dirty="0"/>
              </a:p>
            </p:txBody>
          </p:sp>
          <p:cxnSp>
            <p:nvCxnSpPr>
              <p:cNvPr id="29" name="Straight Connector 28"/>
              <p:cNvCxnSpPr/>
              <p:nvPr/>
            </p:nvCxnSpPr>
            <p:spPr>
              <a:xfrm rot="16200000" flipH="1">
                <a:off x="1653416" y="2196993"/>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1698224" y="2188158"/>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1743032" y="2188158"/>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1800060" y="2188158"/>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1853015" y="2188158"/>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901897" y="2188158"/>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1944669" y="2196993"/>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979293" y="2196993"/>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770792" y="2335556"/>
                <a:ext cx="345580" cy="400373"/>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algn="ctr" eaLnBrk="0" hangingPunct="0">
                  <a:defRPr/>
                </a:pPr>
                <a:endParaRPr lang="en-US" dirty="0"/>
              </a:p>
            </p:txBody>
          </p:sp>
        </p:grpSp>
        <p:sp>
          <p:nvSpPr>
            <p:cNvPr id="25" name="Rectangle 24"/>
            <p:cNvSpPr/>
            <p:nvPr/>
          </p:nvSpPr>
          <p:spPr>
            <a:xfrm rot="16200000">
              <a:off x="2364446" y="3857762"/>
              <a:ext cx="269357" cy="173832"/>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algn="ctr" eaLnBrk="0" hangingPunct="0">
                <a:defRPr/>
              </a:pPr>
              <a:endParaRPr lang="en-US" dirty="0"/>
            </a:p>
          </p:txBody>
        </p:sp>
        <p:sp>
          <p:nvSpPr>
            <p:cNvPr id="26" name="Freeform 25"/>
            <p:cNvSpPr/>
            <p:nvPr/>
          </p:nvSpPr>
          <p:spPr>
            <a:xfrm>
              <a:off x="1491916" y="3970438"/>
              <a:ext cx="1395663" cy="330100"/>
            </a:xfrm>
            <a:custGeom>
              <a:avLst/>
              <a:gdLst>
                <a:gd name="connsiteX0" fmla="*/ 0 w 1395663"/>
                <a:gd name="connsiteY0" fmla="*/ 282340 h 282340"/>
                <a:gd name="connsiteX1" fmla="*/ 67377 w 1395663"/>
                <a:gd name="connsiteY1" fmla="*/ 70585 h 282340"/>
                <a:gd name="connsiteX2" fmla="*/ 211756 w 1395663"/>
                <a:gd name="connsiteY2" fmla="*/ 32083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67377 w 1395663"/>
                <a:gd name="connsiteY1" fmla="*/ 70585 h 282340"/>
                <a:gd name="connsiteX2" fmla="*/ 261762 w 1395663"/>
                <a:gd name="connsiteY2" fmla="*/ 15414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57312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79959 h 279959"/>
                <a:gd name="connsiteX1" fmla="*/ 57852 w 1395663"/>
                <a:gd name="connsiteY1" fmla="*/ 82492 h 279959"/>
                <a:gd name="connsiteX2" fmla="*/ 261762 w 1395663"/>
                <a:gd name="connsiteY2" fmla="*/ 13033 h 279959"/>
                <a:gd name="connsiteX3" fmla="*/ 469256 w 1395663"/>
                <a:gd name="connsiteY3" fmla="*/ 80111 h 279959"/>
                <a:gd name="connsiteX4" fmla="*/ 678331 w 1395663"/>
                <a:gd name="connsiteY4" fmla="*/ 154931 h 279959"/>
                <a:gd name="connsiteX5" fmla="*/ 905075 w 1395663"/>
                <a:gd name="connsiteY5" fmla="*/ 53615 h 279959"/>
                <a:gd name="connsiteX6" fmla="*/ 1145406 w 1395663"/>
                <a:gd name="connsiteY6" fmla="*/ 827 h 279959"/>
                <a:gd name="connsiteX7" fmla="*/ 1289785 w 1395663"/>
                <a:gd name="connsiteY7" fmla="*/ 58578 h 279959"/>
                <a:gd name="connsiteX8" fmla="*/ 1395663 w 1395663"/>
                <a:gd name="connsiteY8" fmla="*/ 270334 h 279959"/>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57312 h 282340"/>
                <a:gd name="connsiteX5" fmla="*/ 905075 w 1395663"/>
                <a:gd name="connsiteY5" fmla="*/ 55996 h 282340"/>
                <a:gd name="connsiteX6" fmla="*/ 1123974 w 1395663"/>
                <a:gd name="connsiteY6" fmla="*/ 827 h 282340"/>
                <a:gd name="connsiteX7" fmla="*/ 1289785 w 1395663"/>
                <a:gd name="connsiteY7" fmla="*/ 60959 h 282340"/>
                <a:gd name="connsiteX8" fmla="*/ 1395663 w 1395663"/>
                <a:gd name="connsiteY8" fmla="*/ 272715 h 282340"/>
                <a:gd name="connsiteX0" fmla="*/ 0 w 1395663"/>
                <a:gd name="connsiteY0" fmla="*/ 283928 h 283928"/>
                <a:gd name="connsiteX1" fmla="*/ 57852 w 1395663"/>
                <a:gd name="connsiteY1" fmla="*/ 86461 h 283928"/>
                <a:gd name="connsiteX2" fmla="*/ 261762 w 1395663"/>
                <a:gd name="connsiteY2" fmla="*/ 17002 h 283928"/>
                <a:gd name="connsiteX3" fmla="*/ 469256 w 1395663"/>
                <a:gd name="connsiteY3" fmla="*/ 84080 h 283928"/>
                <a:gd name="connsiteX4" fmla="*/ 678331 w 1395663"/>
                <a:gd name="connsiteY4" fmla="*/ 158900 h 283928"/>
                <a:gd name="connsiteX5" fmla="*/ 905075 w 1395663"/>
                <a:gd name="connsiteY5" fmla="*/ 57584 h 283928"/>
                <a:gd name="connsiteX6" fmla="*/ 1123974 w 1395663"/>
                <a:gd name="connsiteY6" fmla="*/ 2415 h 283928"/>
                <a:gd name="connsiteX7" fmla="*/ 1289785 w 1395663"/>
                <a:gd name="connsiteY7" fmla="*/ 72072 h 283928"/>
                <a:gd name="connsiteX8" fmla="*/ 1395663 w 1395663"/>
                <a:gd name="connsiteY8" fmla="*/ 274303 h 283928"/>
                <a:gd name="connsiteX0" fmla="*/ 0 w 1395663"/>
                <a:gd name="connsiteY0" fmla="*/ 283928 h 283928"/>
                <a:gd name="connsiteX1" fmla="*/ 57852 w 1395663"/>
                <a:gd name="connsiteY1" fmla="*/ 86461 h 283928"/>
                <a:gd name="connsiteX2" fmla="*/ 261762 w 1395663"/>
                <a:gd name="connsiteY2" fmla="*/ 17002 h 283928"/>
                <a:gd name="connsiteX3" fmla="*/ 469256 w 1395663"/>
                <a:gd name="connsiteY3" fmla="*/ 84080 h 283928"/>
                <a:gd name="connsiteX4" fmla="*/ 678331 w 1395663"/>
                <a:gd name="connsiteY4" fmla="*/ 158900 h 283928"/>
                <a:gd name="connsiteX5" fmla="*/ 905075 w 1395663"/>
                <a:gd name="connsiteY5" fmla="*/ 57584 h 283928"/>
                <a:gd name="connsiteX6" fmla="*/ 1123974 w 1395663"/>
                <a:gd name="connsiteY6" fmla="*/ 2415 h 283928"/>
                <a:gd name="connsiteX7" fmla="*/ 1289785 w 1395663"/>
                <a:gd name="connsiteY7" fmla="*/ 72072 h 283928"/>
                <a:gd name="connsiteX8" fmla="*/ 1395663 w 1395663"/>
                <a:gd name="connsiteY8" fmla="*/ 274303 h 283928"/>
                <a:gd name="connsiteX9" fmla="*/ 0 w 1395663"/>
                <a:gd name="connsiteY9" fmla="*/ 283928 h 283928"/>
                <a:gd name="connsiteX0" fmla="*/ 0 w 1496933"/>
                <a:gd name="connsiteY0" fmla="*/ 283928 h 330100"/>
                <a:gd name="connsiteX1" fmla="*/ 57852 w 1496933"/>
                <a:gd name="connsiteY1" fmla="*/ 86461 h 330100"/>
                <a:gd name="connsiteX2" fmla="*/ 261762 w 1496933"/>
                <a:gd name="connsiteY2" fmla="*/ 17002 h 330100"/>
                <a:gd name="connsiteX3" fmla="*/ 469256 w 1496933"/>
                <a:gd name="connsiteY3" fmla="*/ 84080 h 330100"/>
                <a:gd name="connsiteX4" fmla="*/ 678331 w 1496933"/>
                <a:gd name="connsiteY4" fmla="*/ 158900 h 330100"/>
                <a:gd name="connsiteX5" fmla="*/ 905075 w 1496933"/>
                <a:gd name="connsiteY5" fmla="*/ 57584 h 330100"/>
                <a:gd name="connsiteX6" fmla="*/ 1123974 w 1496933"/>
                <a:gd name="connsiteY6" fmla="*/ 2415 h 330100"/>
                <a:gd name="connsiteX7" fmla="*/ 1289785 w 1496933"/>
                <a:gd name="connsiteY7" fmla="*/ 72072 h 330100"/>
                <a:gd name="connsiteX8" fmla="*/ 1395663 w 1496933"/>
                <a:gd name="connsiteY8" fmla="*/ 274303 h 330100"/>
                <a:gd name="connsiteX9" fmla="*/ 682165 w 1496933"/>
                <a:gd name="connsiteY9" fmla="*/ 330100 h 330100"/>
                <a:gd name="connsiteX10" fmla="*/ 0 w 1496933"/>
                <a:gd name="connsiteY10" fmla="*/ 283928 h 330100"/>
                <a:gd name="connsiteX0" fmla="*/ 0 w 1395663"/>
                <a:gd name="connsiteY0" fmla="*/ 283928 h 330100"/>
                <a:gd name="connsiteX1" fmla="*/ 57852 w 1395663"/>
                <a:gd name="connsiteY1" fmla="*/ 86461 h 330100"/>
                <a:gd name="connsiteX2" fmla="*/ 261762 w 1395663"/>
                <a:gd name="connsiteY2" fmla="*/ 17002 h 330100"/>
                <a:gd name="connsiteX3" fmla="*/ 469256 w 1395663"/>
                <a:gd name="connsiteY3" fmla="*/ 84080 h 330100"/>
                <a:gd name="connsiteX4" fmla="*/ 678331 w 1395663"/>
                <a:gd name="connsiteY4" fmla="*/ 158900 h 330100"/>
                <a:gd name="connsiteX5" fmla="*/ 905075 w 1395663"/>
                <a:gd name="connsiteY5" fmla="*/ 57584 h 330100"/>
                <a:gd name="connsiteX6" fmla="*/ 1123974 w 1395663"/>
                <a:gd name="connsiteY6" fmla="*/ 2415 h 330100"/>
                <a:gd name="connsiteX7" fmla="*/ 1289785 w 1395663"/>
                <a:gd name="connsiteY7" fmla="*/ 72072 h 330100"/>
                <a:gd name="connsiteX8" fmla="*/ 1395663 w 1395663"/>
                <a:gd name="connsiteY8" fmla="*/ 274303 h 330100"/>
                <a:gd name="connsiteX9" fmla="*/ 682165 w 1395663"/>
                <a:gd name="connsiteY9" fmla="*/ 330100 h 330100"/>
                <a:gd name="connsiteX10" fmla="*/ 0 w 1395663"/>
                <a:gd name="connsiteY10" fmla="*/ 283928 h 3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5663" h="330100">
                  <a:moveTo>
                    <a:pt x="0" y="283928"/>
                  </a:moveTo>
                  <a:cubicBezTo>
                    <a:pt x="16042" y="198905"/>
                    <a:pt x="14225" y="130949"/>
                    <a:pt x="57852" y="86461"/>
                  </a:cubicBezTo>
                  <a:cubicBezTo>
                    <a:pt x="101479" y="41973"/>
                    <a:pt x="193195" y="17399"/>
                    <a:pt x="261762" y="17002"/>
                  </a:cubicBezTo>
                  <a:cubicBezTo>
                    <a:pt x="330329" y="16605"/>
                    <a:pt x="399828" y="60430"/>
                    <a:pt x="469256" y="84080"/>
                  </a:cubicBezTo>
                  <a:cubicBezTo>
                    <a:pt x="538684" y="107730"/>
                    <a:pt x="605695" y="163316"/>
                    <a:pt x="678331" y="158900"/>
                  </a:cubicBezTo>
                  <a:cubicBezTo>
                    <a:pt x="750967" y="154484"/>
                    <a:pt x="830801" y="83665"/>
                    <a:pt x="905075" y="57584"/>
                  </a:cubicBezTo>
                  <a:cubicBezTo>
                    <a:pt x="979349" y="31503"/>
                    <a:pt x="1059856" y="0"/>
                    <a:pt x="1123974" y="2415"/>
                  </a:cubicBezTo>
                  <a:cubicBezTo>
                    <a:pt x="1188092" y="4830"/>
                    <a:pt x="1244504" y="26757"/>
                    <a:pt x="1289785" y="72072"/>
                  </a:cubicBezTo>
                  <a:cubicBezTo>
                    <a:pt x="1335066" y="117387"/>
                    <a:pt x="1385014" y="204311"/>
                    <a:pt x="1395663" y="274303"/>
                  </a:cubicBezTo>
                  <a:lnTo>
                    <a:pt x="682165" y="330100"/>
                  </a:lnTo>
                  <a:lnTo>
                    <a:pt x="0" y="283928"/>
                  </a:lnTo>
                  <a:close/>
                </a:path>
              </a:pathLst>
            </a:custGeom>
            <a:solidFill>
              <a:schemeClr val="accent3">
                <a:lumMod val="50000"/>
              </a:schemeClr>
            </a:solidFill>
            <a:ln>
              <a:solidFill>
                <a:schemeClr val="tx1"/>
              </a:solidFill>
            </a:ln>
            <a:scene3d>
              <a:camera prst="orthographicFront">
                <a:rot lat="300000" lon="0" rev="0"/>
              </a:camera>
              <a:lightRig rig="threePt" dir="t"/>
            </a:scene3d>
            <a:sp3d extrusionH="1016000">
              <a:bevelT w="190500"/>
              <a:extrusionClr>
                <a:schemeClr val="accent3">
                  <a:lumMod val="75000"/>
                </a:schemeClr>
              </a:extrusionClr>
            </a:sp3d>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dirty="0"/>
            </a:p>
          </p:txBody>
        </p:sp>
        <p:sp>
          <p:nvSpPr>
            <p:cNvPr id="27" name="Rectangle 26"/>
            <p:cNvSpPr/>
            <p:nvPr/>
          </p:nvSpPr>
          <p:spPr>
            <a:xfrm>
              <a:off x="2050256" y="4391026"/>
              <a:ext cx="261937" cy="158750"/>
            </a:xfrm>
            <a:prstGeom prst="rect">
              <a:avLst/>
            </a:prstGeom>
            <a:solidFill>
              <a:schemeClr val="bg2">
                <a:lumMod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8" name="Group 97"/>
          <p:cNvGrpSpPr>
            <a:grpSpLocks/>
          </p:cNvGrpSpPr>
          <p:nvPr/>
        </p:nvGrpSpPr>
        <p:grpSpPr bwMode="auto">
          <a:xfrm>
            <a:off x="6894513" y="3124200"/>
            <a:ext cx="611187" cy="2971800"/>
            <a:chOff x="2132806" y="4605940"/>
            <a:chExt cx="610394" cy="875510"/>
          </a:xfrm>
        </p:grpSpPr>
        <p:cxnSp>
          <p:nvCxnSpPr>
            <p:cNvPr id="39" name="Straight Arrow Connector 38"/>
            <p:cNvCxnSpPr/>
            <p:nvPr/>
          </p:nvCxnSpPr>
          <p:spPr>
            <a:xfrm rot="5400000">
              <a:off x="1714500" y="5025040"/>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1866900" y="5043298"/>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2019300" y="5062350"/>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2171700" y="5043298"/>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324100" y="5024246"/>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grpSp>
      <p:sp>
        <p:nvSpPr>
          <p:cNvPr id="44" name="Text Box 11"/>
          <p:cNvSpPr txBox="1">
            <a:spLocks noChangeArrowheads="1"/>
          </p:cNvSpPr>
          <p:nvPr/>
        </p:nvSpPr>
        <p:spPr bwMode="auto">
          <a:xfrm>
            <a:off x="8458200" y="5867400"/>
            <a:ext cx="685800" cy="369888"/>
          </a:xfrm>
          <a:prstGeom prst="rect">
            <a:avLst/>
          </a:prstGeom>
          <a:noFill/>
          <a:ln w="9525">
            <a:noFill/>
            <a:miter lim="800000"/>
            <a:headEnd/>
            <a:tailEnd/>
          </a:ln>
        </p:spPr>
        <p:txBody>
          <a:bodyPr>
            <a:spAutoFit/>
          </a:bodyPr>
          <a:lstStyle/>
          <a:p>
            <a:pPr>
              <a:spcBef>
                <a:spcPct val="50000"/>
              </a:spcBef>
            </a:pPr>
            <a:r>
              <a:rPr lang="en-US" sz="1800" dirty="0">
                <a:solidFill>
                  <a:srgbClr val="FF0000"/>
                </a:solidFill>
                <a:latin typeface="Arial" charset="0"/>
              </a:rPr>
              <a:t>255</a:t>
            </a:r>
          </a:p>
        </p:txBody>
      </p:sp>
      <p:sp>
        <p:nvSpPr>
          <p:cNvPr id="45" name="Text Box 11"/>
          <p:cNvSpPr txBox="1">
            <a:spLocks noChangeArrowheads="1"/>
          </p:cNvSpPr>
          <p:nvPr/>
        </p:nvSpPr>
        <p:spPr bwMode="auto">
          <a:xfrm>
            <a:off x="8458200" y="5257800"/>
            <a:ext cx="685800" cy="369888"/>
          </a:xfrm>
          <a:prstGeom prst="rect">
            <a:avLst/>
          </a:prstGeom>
          <a:noFill/>
          <a:ln w="9525">
            <a:noFill/>
            <a:miter lim="800000"/>
            <a:headEnd/>
            <a:tailEnd/>
          </a:ln>
        </p:spPr>
        <p:txBody>
          <a:bodyPr>
            <a:spAutoFit/>
          </a:bodyPr>
          <a:lstStyle/>
          <a:p>
            <a:pPr>
              <a:spcBef>
                <a:spcPct val="50000"/>
              </a:spcBef>
            </a:pPr>
            <a:r>
              <a:rPr lang="en-US" sz="1800" dirty="0">
                <a:solidFill>
                  <a:srgbClr val="FF0000"/>
                </a:solidFill>
                <a:latin typeface="Arial" charset="0"/>
              </a:rPr>
              <a:t>100</a:t>
            </a:r>
          </a:p>
        </p:txBody>
      </p:sp>
      <p:sp>
        <p:nvSpPr>
          <p:cNvPr id="46" name="Rectangle 2"/>
          <p:cNvSpPr txBox="1">
            <a:spLocks noChangeArrowheads="1"/>
          </p:cNvSpPr>
          <p:nvPr/>
        </p:nvSpPr>
        <p:spPr bwMode="auto">
          <a:xfrm>
            <a:off x="0" y="304800"/>
            <a:ext cx="9144000" cy="584775"/>
          </a:xfrm>
          <a:prstGeom prst="rect">
            <a:avLst/>
          </a:prstGeom>
          <a:noFill/>
          <a:ln w="9525">
            <a:noFill/>
            <a:miter lim="800000"/>
            <a:headEnd/>
            <a:tailEnd/>
          </a:ln>
        </p:spPr>
        <p:txBody>
          <a:bodyPr wrap="square" anchor="ctr">
            <a:spAutoFit/>
          </a:bodyPr>
          <a:lstStyle/>
          <a:p>
            <a:pPr algn="ctr" eaLnBrk="0" hangingPunct="0">
              <a:defRPr/>
            </a:pPr>
            <a:r>
              <a:rPr lang="en-US" sz="3200" kern="0" dirty="0">
                <a:latin typeface="Arial" charset="0"/>
                <a:ea typeface="+mj-ea"/>
                <a:cs typeface="+mj-cs"/>
              </a:rPr>
              <a:t>GPR Parameters – Stop Point</a:t>
            </a:r>
          </a:p>
        </p:txBody>
      </p:sp>
      <p:grpSp>
        <p:nvGrpSpPr>
          <p:cNvPr id="9" name="Group 69"/>
          <p:cNvGrpSpPr>
            <a:grpSpLocks/>
          </p:cNvGrpSpPr>
          <p:nvPr/>
        </p:nvGrpSpPr>
        <p:grpSpPr bwMode="auto">
          <a:xfrm>
            <a:off x="6172200" y="2895600"/>
            <a:ext cx="2057400" cy="2513013"/>
            <a:chOff x="6172200" y="4648200"/>
            <a:chExt cx="2057400" cy="989806"/>
          </a:xfrm>
        </p:grpSpPr>
        <p:cxnSp>
          <p:nvCxnSpPr>
            <p:cNvPr id="48" name="Straight Arrow Connector 47"/>
            <p:cNvCxnSpPr/>
            <p:nvPr/>
          </p:nvCxnSpPr>
          <p:spPr>
            <a:xfrm rot="5400000" flipH="1" flipV="1">
              <a:off x="7353697" y="4990703"/>
              <a:ext cx="913606" cy="2286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7010797" y="5105003"/>
              <a:ext cx="837406" cy="762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a:off x="6739731" y="5105396"/>
              <a:ext cx="837406" cy="794"/>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V="1">
              <a:off x="6477397" y="5105003"/>
              <a:ext cx="837406" cy="762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6096397" y="5028803"/>
              <a:ext cx="913606" cy="1524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V="1">
              <a:off x="5867797" y="5028803"/>
              <a:ext cx="913606" cy="3048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7582297" y="4990703"/>
              <a:ext cx="913606" cy="381000"/>
            </a:xfrm>
            <a:prstGeom prst="straightConnector1">
              <a:avLst/>
            </a:prstGeom>
            <a:ln w="25400">
              <a:gradFill>
                <a:gsLst>
                  <a:gs pos="25000">
                    <a:schemeClr val="accent1">
                      <a:lumMod val="50000"/>
                    </a:schemeClr>
                  </a:gs>
                  <a:gs pos="25000">
                    <a:srgbClr val="21D6E0"/>
                  </a:gs>
                  <a:gs pos="75000">
                    <a:srgbClr val="0087E6"/>
                  </a:gs>
                  <a:gs pos="100000">
                    <a:srgbClr val="005CBF"/>
                  </a:gs>
                </a:gsLst>
                <a:lin ang="0" scaled="0"/>
              </a:gradFill>
              <a:tailEnd type="arrow"/>
            </a:ln>
          </p:spPr>
          <p:style>
            <a:lnRef idx="1">
              <a:schemeClr val="accent1"/>
            </a:lnRef>
            <a:fillRef idx="0">
              <a:schemeClr val="accent1"/>
            </a:fillRef>
            <a:effectRef idx="0">
              <a:schemeClr val="accent1"/>
            </a:effectRef>
            <a:fontRef idx="minor">
              <a:schemeClr val="tx1"/>
            </a:fontRef>
          </p:style>
        </p:cxnSp>
      </p:grpSp>
      <p:sp>
        <p:nvSpPr>
          <p:cNvPr id="55" name="Rectangle 3"/>
          <p:cNvSpPr txBox="1">
            <a:spLocks noChangeArrowheads="1"/>
          </p:cNvSpPr>
          <p:nvPr/>
        </p:nvSpPr>
        <p:spPr bwMode="auto">
          <a:xfrm>
            <a:off x="228600" y="1457325"/>
            <a:ext cx="4038600" cy="4638675"/>
          </a:xfrm>
          <a:prstGeom prst="rect">
            <a:avLst/>
          </a:prstGeom>
          <a:noFill/>
          <a:ln w="9525">
            <a:noFill/>
            <a:miter lim="800000"/>
            <a:headEnd/>
            <a:tailEnd/>
          </a:ln>
        </p:spPr>
        <p:txBody>
          <a:bodyPr>
            <a:normAutofit fontScale="25000" lnSpcReduction="20000"/>
          </a:bodyPr>
          <a:lstStyle/>
          <a:p>
            <a:pPr>
              <a:spcBef>
                <a:spcPct val="20000"/>
              </a:spcBef>
              <a:defRPr/>
            </a:pPr>
            <a:r>
              <a:rPr lang="en-US" sz="9600" b="1" u="sng" kern="0" dirty="0" smtClean="0">
                <a:latin typeface="Arial" pitchFamily="34" charset="0"/>
                <a:cs typeface="Arial" pitchFamily="34" charset="0"/>
              </a:rPr>
              <a:t>“Bottom-Up”</a:t>
            </a:r>
            <a:endParaRPr lang="en-US" sz="9600" b="1" kern="0" dirty="0">
              <a:latin typeface="Arial" pitchFamily="34" charset="0"/>
              <a:cs typeface="Arial" pitchFamily="34" charset="0"/>
            </a:endParaRPr>
          </a:p>
          <a:p>
            <a:pPr marL="233363" indent="-233363" eaLnBrk="0" hangingPunct="0">
              <a:spcBef>
                <a:spcPts val="800"/>
              </a:spcBef>
              <a:buFont typeface="Arial" pitchFamily="34" charset="0"/>
              <a:buChar char="•"/>
              <a:defRPr/>
            </a:pPr>
            <a:r>
              <a:rPr lang="en-US" sz="9600" dirty="0" smtClean="0">
                <a:latin typeface="Arial" pitchFamily="34" charset="0"/>
                <a:cs typeface="Arial" pitchFamily="34" charset="0"/>
              </a:rPr>
              <a:t>Allows </a:t>
            </a:r>
            <a:r>
              <a:rPr lang="en-US" sz="9600" dirty="0">
                <a:latin typeface="Arial" pitchFamily="34" charset="0"/>
                <a:cs typeface="Arial" pitchFamily="34" charset="0"/>
              </a:rPr>
              <a:t>adjustment of the sample stop time moving the maximum detection depth of the </a:t>
            </a:r>
            <a:r>
              <a:rPr lang="en-US" sz="9600" dirty="0" smtClean="0">
                <a:latin typeface="Arial" pitchFamily="34" charset="0"/>
                <a:cs typeface="Arial" pitchFamily="34" charset="0"/>
              </a:rPr>
              <a:t>GPR</a:t>
            </a:r>
            <a:endParaRPr lang="en-US" sz="9600" dirty="0">
              <a:latin typeface="Arial" pitchFamily="34" charset="0"/>
              <a:cs typeface="Arial" pitchFamily="34" charset="0"/>
            </a:endParaRPr>
          </a:p>
          <a:p>
            <a:pPr marL="233363" indent="-233363" eaLnBrk="0" hangingPunct="0">
              <a:spcBef>
                <a:spcPts val="800"/>
              </a:spcBef>
              <a:buFont typeface="Arial" pitchFamily="34" charset="0"/>
              <a:buChar char="•"/>
              <a:defRPr/>
            </a:pPr>
            <a:r>
              <a:rPr lang="en-US" sz="9600" dirty="0" smtClean="0">
                <a:latin typeface="Arial" pitchFamily="34" charset="0"/>
                <a:cs typeface="Arial" pitchFamily="34" charset="0"/>
              </a:rPr>
              <a:t>Range </a:t>
            </a:r>
            <a:r>
              <a:rPr lang="en-US" sz="9600" dirty="0">
                <a:latin typeface="Arial" pitchFamily="34" charset="0"/>
                <a:cs typeface="Arial" pitchFamily="34" charset="0"/>
              </a:rPr>
              <a:t>255-100 (155 increments) </a:t>
            </a:r>
          </a:p>
          <a:p>
            <a:pPr marL="233363" indent="-233363" eaLnBrk="0" hangingPunct="0">
              <a:spcBef>
                <a:spcPts val="800"/>
              </a:spcBef>
              <a:buFont typeface="Arial" pitchFamily="34" charset="0"/>
              <a:buChar char="•"/>
              <a:defRPr/>
            </a:pPr>
            <a:r>
              <a:rPr lang="en-US" sz="9600" dirty="0" smtClean="0">
                <a:latin typeface="Arial" pitchFamily="34" charset="0"/>
                <a:cs typeface="Arial" pitchFamily="34" charset="0"/>
              </a:rPr>
              <a:t>Actual </a:t>
            </a:r>
            <a:r>
              <a:rPr lang="en-US" sz="9600" dirty="0">
                <a:latin typeface="Arial" pitchFamily="34" charset="0"/>
                <a:cs typeface="Arial" pitchFamily="34" charset="0"/>
              </a:rPr>
              <a:t>depth depends on the soil dielectric </a:t>
            </a:r>
            <a:r>
              <a:rPr lang="en-US" sz="9600" dirty="0" smtClean="0">
                <a:latin typeface="Arial" pitchFamily="34" charset="0"/>
                <a:cs typeface="Arial" pitchFamily="34" charset="0"/>
              </a:rPr>
              <a:t>constant</a:t>
            </a:r>
            <a:endParaRPr lang="en-US" sz="9600" dirty="0">
              <a:latin typeface="Arial" pitchFamily="34" charset="0"/>
              <a:cs typeface="Arial" pitchFamily="34" charset="0"/>
            </a:endParaRPr>
          </a:p>
          <a:p>
            <a:pPr marL="233363" indent="-233363" eaLnBrk="0" hangingPunct="0">
              <a:spcBef>
                <a:spcPts val="800"/>
              </a:spcBef>
              <a:buFont typeface="Arial" pitchFamily="34" charset="0"/>
              <a:buChar char="•"/>
              <a:defRPr/>
            </a:pPr>
            <a:r>
              <a:rPr lang="en-US" sz="9600" dirty="0" smtClean="0">
                <a:latin typeface="Arial" pitchFamily="34" charset="0"/>
                <a:cs typeface="Arial" pitchFamily="34" charset="0"/>
              </a:rPr>
              <a:t>Deeper </a:t>
            </a:r>
            <a:r>
              <a:rPr lang="en-US" sz="9600" dirty="0">
                <a:latin typeface="Arial" pitchFamily="34" charset="0"/>
                <a:cs typeface="Arial" pitchFamily="34" charset="0"/>
              </a:rPr>
              <a:t>in </a:t>
            </a:r>
            <a:r>
              <a:rPr lang="en-US" sz="9600" dirty="0" smtClean="0">
                <a:latin typeface="Arial" pitchFamily="34" charset="0"/>
                <a:cs typeface="Arial" pitchFamily="34" charset="0"/>
              </a:rPr>
              <a:t>loose </a:t>
            </a:r>
            <a:r>
              <a:rPr lang="en-US" sz="9600" dirty="0">
                <a:latin typeface="Arial" pitchFamily="34" charset="0"/>
                <a:cs typeface="Arial" pitchFamily="34" charset="0"/>
              </a:rPr>
              <a:t>dry </a:t>
            </a:r>
            <a:r>
              <a:rPr lang="en-US" sz="9600" dirty="0" smtClean="0">
                <a:latin typeface="Arial" pitchFamily="34" charset="0"/>
                <a:cs typeface="Arial" pitchFamily="34" charset="0"/>
              </a:rPr>
              <a:t>sand</a:t>
            </a:r>
            <a:endParaRPr lang="en-US" sz="9600" dirty="0">
              <a:latin typeface="Arial" pitchFamily="34" charset="0"/>
              <a:cs typeface="Arial" pitchFamily="34" charset="0"/>
            </a:endParaRPr>
          </a:p>
          <a:p>
            <a:pPr marL="233363" indent="-233363" eaLnBrk="0" hangingPunct="0">
              <a:spcBef>
                <a:spcPts val="800"/>
              </a:spcBef>
              <a:buFont typeface="Arial" pitchFamily="34" charset="0"/>
              <a:buChar char="•"/>
              <a:defRPr/>
            </a:pPr>
            <a:r>
              <a:rPr lang="en-US" sz="9600" dirty="0" smtClean="0">
                <a:latin typeface="Arial" pitchFamily="34" charset="0"/>
                <a:cs typeface="Arial" pitchFamily="34" charset="0"/>
              </a:rPr>
              <a:t>Shallower </a:t>
            </a:r>
            <a:r>
              <a:rPr lang="en-US" sz="9600" dirty="0">
                <a:latin typeface="Arial" pitchFamily="34" charset="0"/>
                <a:cs typeface="Arial" pitchFamily="34" charset="0"/>
              </a:rPr>
              <a:t>in </a:t>
            </a:r>
            <a:r>
              <a:rPr lang="en-US" sz="9600" dirty="0" smtClean="0">
                <a:latin typeface="Arial" pitchFamily="34" charset="0"/>
                <a:cs typeface="Arial" pitchFamily="34" charset="0"/>
              </a:rPr>
              <a:t>packed </a:t>
            </a:r>
            <a:r>
              <a:rPr lang="en-US" sz="9600" dirty="0">
                <a:latin typeface="Arial" pitchFamily="34" charset="0"/>
                <a:cs typeface="Arial" pitchFamily="34" charset="0"/>
              </a:rPr>
              <a:t>wet </a:t>
            </a:r>
            <a:r>
              <a:rPr lang="en-US" sz="9600" dirty="0" smtClean="0">
                <a:latin typeface="Arial" pitchFamily="34" charset="0"/>
                <a:cs typeface="Arial" pitchFamily="34" charset="0"/>
              </a:rPr>
              <a:t>clay</a:t>
            </a:r>
            <a:endParaRPr lang="en-US" sz="45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grpId="0" nodeType="clickEffect">
                                  <p:stCondLst>
                                    <p:cond delay="0"/>
                                  </p:stCondLst>
                                  <p:childTnLst>
                                    <p:animEffect transition="out" filter="dissolve">
                                      <p:cBhvr>
                                        <p:cTn id="15" dur="500"/>
                                        <p:tgtEl>
                                          <p:spTgt spid="44"/>
                                        </p:tgtEl>
                                      </p:cBhvr>
                                    </p:animEffect>
                                    <p:set>
                                      <p:cBhvr>
                                        <p:cTn id="16" dur="1" fill="hold">
                                          <p:stCondLst>
                                            <p:cond delay="499"/>
                                          </p:stCondLst>
                                        </p:cTn>
                                        <p:tgtEl>
                                          <p:spTgt spid="4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42" presetClass="path" presetSubtype="0" accel="50000" decel="50000" fill="hold" nodeType="withEffect">
                                  <p:stCondLst>
                                    <p:cond delay="0"/>
                                  </p:stCondLst>
                                  <p:childTnLst>
                                    <p:animMotion origin="layout" path="M 3.33333E-6 1.16586E-6 L 0.00069 -0.08628 " pathEditMode="relative" rAng="0" ptsTypes="AA">
                                      <p:cBhvr>
                                        <p:cTn id="20" dur="2000" fill="hold"/>
                                        <p:tgtEl>
                                          <p:spTgt spid="6"/>
                                        </p:tgtEl>
                                        <p:attrNameLst>
                                          <p:attrName>ppt_x</p:attrName>
                                          <p:attrName>ppt_y</p:attrName>
                                        </p:attrNameLst>
                                      </p:cBhvr>
                                      <p:rCtr x="0" y="-43"/>
                                    </p:animMotion>
                                  </p:childTnLst>
                                </p:cTn>
                              </p:par>
                            </p:childTnLst>
                          </p:cTn>
                        </p:par>
                        <p:par>
                          <p:cTn id="21" fill="hold" nodeType="afterGroup">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dissolve">
                                      <p:cBhvr>
                                        <p:cTn id="24" dur="500"/>
                                        <p:tgtEl>
                                          <p:spTgt spid="45"/>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1000"/>
                                        <p:tgtEl>
                                          <p:spTgt spid="8"/>
                                        </p:tgtEl>
                                      </p:cBhvr>
                                    </p:animEffect>
                                  </p:childTnLst>
                                </p:cTn>
                              </p:par>
                            </p:childTnLst>
                          </p:cTn>
                        </p:par>
                        <p:par>
                          <p:cTn id="29" fill="hold" nodeType="afterGroup">
                            <p:stCondLst>
                              <p:cond delay="3500"/>
                            </p:stCondLst>
                            <p:childTnLst>
                              <p:par>
                                <p:cTn id="30" presetID="2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txBox="1">
            <a:spLocks/>
          </p:cNvSpPr>
          <p:nvPr/>
        </p:nvSpPr>
        <p:spPr bwMode="auto">
          <a:xfrm>
            <a:off x="8610600" y="6019800"/>
            <a:ext cx="533400" cy="304800"/>
          </a:xfrm>
          <a:prstGeom prst="rect">
            <a:avLst/>
          </a:prstGeom>
          <a:noFill/>
          <a:ln w="9525">
            <a:noFill/>
            <a:miter lim="800000"/>
            <a:headEnd/>
            <a:tailEnd/>
          </a:ln>
        </p:spPr>
        <p:txBody>
          <a:bodyPr/>
          <a:lstStyle/>
          <a:p>
            <a:fld id="{D7E14784-EFA1-4FBA-8C5D-2700BD264C6A}" type="slidenum">
              <a:rPr lang="en-US" sz="1200">
                <a:latin typeface="Arial" charset="0"/>
              </a:rPr>
              <a:pPr/>
              <a:t>17</a:t>
            </a:fld>
            <a:endParaRPr lang="en-US" sz="1200" dirty="0">
              <a:latin typeface="Arial" charset="0"/>
            </a:endParaRPr>
          </a:p>
        </p:txBody>
      </p:sp>
      <p:sp>
        <p:nvSpPr>
          <p:cNvPr id="6" name="Rectangle 5"/>
          <p:cNvSpPr txBox="1">
            <a:spLocks noChangeArrowheads="1"/>
          </p:cNvSpPr>
          <p:nvPr/>
        </p:nvSpPr>
        <p:spPr bwMode="auto">
          <a:xfrm>
            <a:off x="533400" y="1219200"/>
            <a:ext cx="4495800" cy="4525963"/>
          </a:xfrm>
          <a:prstGeom prst="rect">
            <a:avLst/>
          </a:prstGeom>
          <a:noFill/>
          <a:ln w="9525">
            <a:noFill/>
            <a:miter lim="800000"/>
            <a:headEnd/>
            <a:tailEnd/>
          </a:ln>
        </p:spPr>
        <p:txBody>
          <a:bodyPr>
            <a:noAutofit/>
          </a:bodyPr>
          <a:lstStyle/>
          <a:p>
            <a:pPr marL="233363" indent="-233363" eaLnBrk="0" hangingPunct="0">
              <a:lnSpc>
                <a:spcPct val="90000"/>
              </a:lnSpc>
              <a:spcBef>
                <a:spcPts val="1400"/>
              </a:spcBef>
              <a:buFont typeface="Arial" pitchFamily="34" charset="0"/>
              <a:buChar char="•"/>
              <a:defRPr/>
            </a:pPr>
            <a:r>
              <a:rPr lang="en-US" sz="2400" dirty="0" smtClean="0">
                <a:latin typeface="Arial" pitchFamily="34" charset="0"/>
                <a:cs typeface="Arial" pitchFamily="34" charset="0"/>
              </a:rPr>
              <a:t>Amplifies </a:t>
            </a:r>
            <a:r>
              <a:rPr lang="en-US" sz="2400" dirty="0">
                <a:latin typeface="Arial" pitchFamily="34" charset="0"/>
                <a:cs typeface="Arial" pitchFamily="34" charset="0"/>
              </a:rPr>
              <a:t>all signals </a:t>
            </a:r>
            <a:r>
              <a:rPr lang="en-US" sz="2400" dirty="0" smtClean="0">
                <a:latin typeface="Arial" pitchFamily="34" charset="0"/>
                <a:cs typeface="Arial" pitchFamily="34" charset="0"/>
              </a:rPr>
              <a:t>equally</a:t>
            </a:r>
            <a:endParaRPr lang="en-US" sz="2400" dirty="0">
              <a:latin typeface="Arial" pitchFamily="34" charset="0"/>
              <a:cs typeface="Arial" pitchFamily="34" charset="0"/>
            </a:endParaRPr>
          </a:p>
          <a:p>
            <a:pPr marL="233363" indent="-233363" eaLnBrk="0" hangingPunct="0">
              <a:spcBef>
                <a:spcPts val="1400"/>
              </a:spcBef>
              <a:buFont typeface="Arial" pitchFamily="34" charset="0"/>
              <a:buChar char="•"/>
              <a:defRPr/>
            </a:pPr>
            <a:r>
              <a:rPr lang="en-US" sz="2400" dirty="0" smtClean="0">
                <a:latin typeface="Arial" pitchFamily="34" charset="0"/>
                <a:cs typeface="Arial" pitchFamily="34" charset="0"/>
              </a:rPr>
              <a:t>Range 1 - 60 </a:t>
            </a:r>
            <a:r>
              <a:rPr lang="en-US" sz="2400" dirty="0">
                <a:latin typeface="Arial" pitchFamily="34" charset="0"/>
                <a:cs typeface="Arial" pitchFamily="34" charset="0"/>
              </a:rPr>
              <a:t>(60 increments) </a:t>
            </a:r>
          </a:p>
          <a:p>
            <a:pPr marL="233363" indent="-233363" eaLnBrk="0" hangingPunct="0">
              <a:spcBef>
                <a:spcPts val="1400"/>
              </a:spcBef>
              <a:buFont typeface="Arial" pitchFamily="34" charset="0"/>
              <a:buChar char="•"/>
              <a:defRPr/>
            </a:pPr>
            <a:r>
              <a:rPr lang="en-US" sz="2400" dirty="0" smtClean="0">
                <a:latin typeface="Arial" pitchFamily="34" charset="0"/>
                <a:cs typeface="Arial" pitchFamily="34" charset="0"/>
              </a:rPr>
              <a:t>Effective </a:t>
            </a:r>
            <a:r>
              <a:rPr lang="en-US" sz="2400" dirty="0">
                <a:latin typeface="Arial" pitchFamily="34" charset="0"/>
                <a:cs typeface="Arial" pitchFamily="34" charset="0"/>
              </a:rPr>
              <a:t>gain determined by </a:t>
            </a:r>
            <a:r>
              <a:rPr lang="en-US" sz="2400" dirty="0" smtClean="0">
                <a:latin typeface="Arial" pitchFamily="34" charset="0"/>
                <a:cs typeface="Arial" pitchFamily="34" charset="0"/>
              </a:rPr>
              <a:t>the </a:t>
            </a:r>
            <a:r>
              <a:rPr lang="en-US" sz="2400" dirty="0">
                <a:latin typeface="Arial" pitchFamily="34" charset="0"/>
                <a:cs typeface="Arial" pitchFamily="34" charset="0"/>
              </a:rPr>
              <a:t>soil dielectric </a:t>
            </a:r>
            <a:r>
              <a:rPr lang="en-US" sz="2400" dirty="0" smtClean="0">
                <a:latin typeface="Arial" pitchFamily="34" charset="0"/>
                <a:cs typeface="Arial" pitchFamily="34" charset="0"/>
              </a:rPr>
              <a:t>constant</a:t>
            </a:r>
            <a:endParaRPr lang="en-US" sz="2400" dirty="0">
              <a:latin typeface="Arial" pitchFamily="34" charset="0"/>
              <a:cs typeface="Arial" pitchFamily="34" charset="0"/>
            </a:endParaRPr>
          </a:p>
          <a:p>
            <a:pPr marL="233363" indent="-233363" eaLnBrk="0" hangingPunct="0">
              <a:spcBef>
                <a:spcPts val="1400"/>
              </a:spcBef>
              <a:buFont typeface="Arial" pitchFamily="34" charset="0"/>
              <a:buChar char="•"/>
              <a:defRPr/>
            </a:pPr>
            <a:r>
              <a:rPr lang="en-US" sz="2400" dirty="0" smtClean="0">
                <a:latin typeface="Arial" pitchFamily="34" charset="0"/>
                <a:cs typeface="Arial" pitchFamily="34" charset="0"/>
              </a:rPr>
              <a:t>Lower </a:t>
            </a:r>
            <a:r>
              <a:rPr lang="en-US" sz="2400" dirty="0">
                <a:latin typeface="Arial" pitchFamily="34" charset="0"/>
                <a:cs typeface="Arial" pitchFamily="34" charset="0"/>
              </a:rPr>
              <a:t>values needed for </a:t>
            </a:r>
            <a:r>
              <a:rPr lang="en-US" sz="2400" dirty="0" smtClean="0">
                <a:latin typeface="Arial" pitchFamily="34" charset="0"/>
                <a:cs typeface="Arial" pitchFamily="34" charset="0"/>
              </a:rPr>
              <a:t>loose </a:t>
            </a:r>
            <a:r>
              <a:rPr lang="en-US" sz="2400" dirty="0">
                <a:latin typeface="Arial" pitchFamily="34" charset="0"/>
                <a:cs typeface="Arial" pitchFamily="34" charset="0"/>
              </a:rPr>
              <a:t>dry </a:t>
            </a:r>
            <a:r>
              <a:rPr lang="en-US" sz="2400" dirty="0" smtClean="0">
                <a:latin typeface="Arial" pitchFamily="34" charset="0"/>
                <a:cs typeface="Arial" pitchFamily="34" charset="0"/>
              </a:rPr>
              <a:t>sand</a:t>
            </a:r>
            <a:endParaRPr lang="en-US" sz="2400" dirty="0">
              <a:latin typeface="Arial" pitchFamily="34" charset="0"/>
              <a:cs typeface="Arial" pitchFamily="34" charset="0"/>
            </a:endParaRPr>
          </a:p>
          <a:p>
            <a:pPr marL="233363" indent="-233363" eaLnBrk="0" hangingPunct="0">
              <a:spcBef>
                <a:spcPts val="1400"/>
              </a:spcBef>
              <a:buFont typeface="Arial" pitchFamily="34" charset="0"/>
              <a:buChar char="•"/>
              <a:defRPr/>
            </a:pPr>
            <a:r>
              <a:rPr lang="en-US" sz="2400" dirty="0" smtClean="0">
                <a:latin typeface="Arial" pitchFamily="34" charset="0"/>
                <a:cs typeface="Arial" pitchFamily="34" charset="0"/>
              </a:rPr>
              <a:t>Higher </a:t>
            </a:r>
            <a:r>
              <a:rPr lang="en-US" sz="2400" dirty="0">
                <a:latin typeface="Arial" pitchFamily="34" charset="0"/>
                <a:cs typeface="Arial" pitchFamily="34" charset="0"/>
              </a:rPr>
              <a:t>values needed in </a:t>
            </a:r>
            <a:r>
              <a:rPr lang="en-US" sz="2400" dirty="0" smtClean="0">
                <a:latin typeface="Arial" pitchFamily="34" charset="0"/>
                <a:cs typeface="Arial" pitchFamily="34" charset="0"/>
              </a:rPr>
              <a:t>packed </a:t>
            </a:r>
            <a:r>
              <a:rPr lang="en-US" sz="2400" dirty="0">
                <a:latin typeface="Arial" pitchFamily="34" charset="0"/>
                <a:cs typeface="Arial" pitchFamily="34" charset="0"/>
              </a:rPr>
              <a:t>wet </a:t>
            </a:r>
            <a:r>
              <a:rPr lang="en-US" sz="2400" dirty="0" smtClean="0">
                <a:latin typeface="Arial" pitchFamily="34" charset="0"/>
                <a:cs typeface="Arial" pitchFamily="34" charset="0"/>
              </a:rPr>
              <a:t>clay</a:t>
            </a:r>
            <a:endParaRPr lang="en-US" sz="2400" dirty="0">
              <a:latin typeface="Arial" pitchFamily="34" charset="0"/>
              <a:cs typeface="Arial" pitchFamily="34" charset="0"/>
            </a:endParaRPr>
          </a:p>
        </p:txBody>
      </p:sp>
      <p:sp>
        <p:nvSpPr>
          <p:cNvPr id="7" name="Flowchart: Process 6"/>
          <p:cNvSpPr/>
          <p:nvPr/>
        </p:nvSpPr>
        <p:spPr>
          <a:xfrm>
            <a:off x="6172200" y="3200400"/>
            <a:ext cx="2514600" cy="2590800"/>
          </a:xfrm>
          <a:prstGeom prst="flowChartProcess">
            <a:avLst/>
          </a:prstGeom>
          <a:blipFill>
            <a:blip r:embed="rId3" cstate="screen"/>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grpSp>
        <p:nvGrpSpPr>
          <p:cNvPr id="2" name="Group 77"/>
          <p:cNvGrpSpPr>
            <a:grpSpLocks/>
          </p:cNvGrpSpPr>
          <p:nvPr/>
        </p:nvGrpSpPr>
        <p:grpSpPr bwMode="auto">
          <a:xfrm>
            <a:off x="6629400" y="1066800"/>
            <a:ext cx="1600200" cy="2338388"/>
            <a:chOff x="1378743" y="2819400"/>
            <a:chExt cx="1600200" cy="2338390"/>
          </a:xfrm>
        </p:grpSpPr>
        <p:sp>
          <p:nvSpPr>
            <p:cNvPr id="9" name="Oval 8"/>
            <p:cNvSpPr/>
            <p:nvPr/>
          </p:nvSpPr>
          <p:spPr>
            <a:xfrm>
              <a:off x="1378743" y="3252790"/>
              <a:ext cx="1600200" cy="1905000"/>
            </a:xfrm>
            <a:prstGeom prst="ellipse">
              <a:avLst/>
            </a:prstGeom>
            <a:solidFill>
              <a:schemeClr val="tx1"/>
            </a:solidFill>
            <a:ln>
              <a:solidFill>
                <a:schemeClr val="accent3">
                  <a:lumMod val="50000"/>
                </a:schemeClr>
              </a:solidFill>
            </a:ln>
            <a:scene3d>
              <a:camera prst="orthographicFront">
                <a:rot lat="16799997" lon="0" rev="0"/>
              </a:camera>
              <a:lightRig rig="threePt" dir="t"/>
            </a:scene3d>
            <a:sp3d extrusionH="38100" contourW="12700">
              <a:bevelT w="57150"/>
              <a:bevelB w="254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0" name="Rectangle 9"/>
            <p:cNvSpPr/>
            <p:nvPr/>
          </p:nvSpPr>
          <p:spPr>
            <a:xfrm>
              <a:off x="2064544" y="3429000"/>
              <a:ext cx="226218" cy="414338"/>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1" name="Rectangle 10"/>
            <p:cNvSpPr/>
            <p:nvPr/>
          </p:nvSpPr>
          <p:spPr>
            <a:xfrm rot="16200000">
              <a:off x="1882380" y="3894531"/>
              <a:ext cx="204786" cy="159547"/>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2" name="Rectangle 11"/>
            <p:cNvSpPr/>
            <p:nvPr/>
          </p:nvSpPr>
          <p:spPr>
            <a:xfrm rot="16200000">
              <a:off x="2055023" y="3843338"/>
              <a:ext cx="245268" cy="250030"/>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3" name="Rectangle 12"/>
            <p:cNvSpPr/>
            <p:nvPr/>
          </p:nvSpPr>
          <p:spPr>
            <a:xfrm rot="16200000">
              <a:off x="2244330" y="3923111"/>
              <a:ext cx="219075" cy="97628"/>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nvGrpSpPr>
            <p:cNvPr id="3" name="Group 57"/>
            <p:cNvGrpSpPr>
              <a:grpSpLocks/>
            </p:cNvGrpSpPr>
            <p:nvPr/>
          </p:nvGrpSpPr>
          <p:grpSpPr bwMode="auto">
            <a:xfrm rot="10800000">
              <a:off x="2024066" y="2819400"/>
              <a:ext cx="304800" cy="609600"/>
              <a:chOff x="1752600" y="2057401"/>
              <a:chExt cx="391052" cy="678528"/>
            </a:xfrm>
          </p:grpSpPr>
          <p:sp>
            <p:nvSpPr>
              <p:cNvPr id="18" name="Rectangle 17"/>
              <p:cNvSpPr/>
              <p:nvPr/>
            </p:nvSpPr>
            <p:spPr>
              <a:xfrm>
                <a:off x="1752600" y="2065830"/>
                <a:ext cx="391052" cy="261296"/>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algn="ctr" eaLnBrk="0" hangingPunct="0">
                  <a:defRPr/>
                </a:pPr>
                <a:endParaRPr lang="en-US" dirty="0"/>
              </a:p>
            </p:txBody>
          </p:sp>
          <p:cxnSp>
            <p:nvCxnSpPr>
              <p:cNvPr id="19" name="Straight Connector 18"/>
              <p:cNvCxnSpPr/>
              <p:nvPr/>
            </p:nvCxnSpPr>
            <p:spPr>
              <a:xfrm rot="16200000" flipH="1">
                <a:off x="1653416" y="2251770"/>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698224" y="2242935"/>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1743032" y="2242935"/>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800060" y="2242935"/>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853015" y="2242935"/>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901897" y="2242935"/>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944669" y="2251770"/>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979293" y="2251770"/>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70792" y="2335556"/>
                <a:ext cx="345580" cy="400373"/>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algn="ctr" eaLnBrk="0" hangingPunct="0">
                  <a:defRPr/>
                </a:pPr>
                <a:endParaRPr lang="en-US" dirty="0"/>
              </a:p>
            </p:txBody>
          </p:sp>
        </p:grpSp>
        <p:sp>
          <p:nvSpPr>
            <p:cNvPr id="15" name="Rectangle 14"/>
            <p:cNvSpPr/>
            <p:nvPr/>
          </p:nvSpPr>
          <p:spPr>
            <a:xfrm rot="16200000">
              <a:off x="2364446" y="3857762"/>
              <a:ext cx="269357" cy="173832"/>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algn="ctr" eaLnBrk="0" hangingPunct="0">
                <a:defRPr/>
              </a:pPr>
              <a:endParaRPr lang="en-US" dirty="0"/>
            </a:p>
          </p:txBody>
        </p:sp>
        <p:sp>
          <p:nvSpPr>
            <p:cNvPr id="16" name="Freeform 15"/>
            <p:cNvSpPr/>
            <p:nvPr/>
          </p:nvSpPr>
          <p:spPr>
            <a:xfrm>
              <a:off x="1491916" y="3970438"/>
              <a:ext cx="1395663" cy="330100"/>
            </a:xfrm>
            <a:custGeom>
              <a:avLst/>
              <a:gdLst>
                <a:gd name="connsiteX0" fmla="*/ 0 w 1395663"/>
                <a:gd name="connsiteY0" fmla="*/ 282340 h 282340"/>
                <a:gd name="connsiteX1" fmla="*/ 67377 w 1395663"/>
                <a:gd name="connsiteY1" fmla="*/ 70585 h 282340"/>
                <a:gd name="connsiteX2" fmla="*/ 211756 w 1395663"/>
                <a:gd name="connsiteY2" fmla="*/ 32083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67377 w 1395663"/>
                <a:gd name="connsiteY1" fmla="*/ 70585 h 282340"/>
                <a:gd name="connsiteX2" fmla="*/ 261762 w 1395663"/>
                <a:gd name="connsiteY2" fmla="*/ 15414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57312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79959 h 279959"/>
                <a:gd name="connsiteX1" fmla="*/ 57852 w 1395663"/>
                <a:gd name="connsiteY1" fmla="*/ 82492 h 279959"/>
                <a:gd name="connsiteX2" fmla="*/ 261762 w 1395663"/>
                <a:gd name="connsiteY2" fmla="*/ 13033 h 279959"/>
                <a:gd name="connsiteX3" fmla="*/ 469256 w 1395663"/>
                <a:gd name="connsiteY3" fmla="*/ 80111 h 279959"/>
                <a:gd name="connsiteX4" fmla="*/ 678331 w 1395663"/>
                <a:gd name="connsiteY4" fmla="*/ 154931 h 279959"/>
                <a:gd name="connsiteX5" fmla="*/ 905075 w 1395663"/>
                <a:gd name="connsiteY5" fmla="*/ 53615 h 279959"/>
                <a:gd name="connsiteX6" fmla="*/ 1145406 w 1395663"/>
                <a:gd name="connsiteY6" fmla="*/ 827 h 279959"/>
                <a:gd name="connsiteX7" fmla="*/ 1289785 w 1395663"/>
                <a:gd name="connsiteY7" fmla="*/ 58578 h 279959"/>
                <a:gd name="connsiteX8" fmla="*/ 1395663 w 1395663"/>
                <a:gd name="connsiteY8" fmla="*/ 270334 h 279959"/>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57312 h 282340"/>
                <a:gd name="connsiteX5" fmla="*/ 905075 w 1395663"/>
                <a:gd name="connsiteY5" fmla="*/ 55996 h 282340"/>
                <a:gd name="connsiteX6" fmla="*/ 1123974 w 1395663"/>
                <a:gd name="connsiteY6" fmla="*/ 827 h 282340"/>
                <a:gd name="connsiteX7" fmla="*/ 1289785 w 1395663"/>
                <a:gd name="connsiteY7" fmla="*/ 60959 h 282340"/>
                <a:gd name="connsiteX8" fmla="*/ 1395663 w 1395663"/>
                <a:gd name="connsiteY8" fmla="*/ 272715 h 282340"/>
                <a:gd name="connsiteX0" fmla="*/ 0 w 1395663"/>
                <a:gd name="connsiteY0" fmla="*/ 283928 h 283928"/>
                <a:gd name="connsiteX1" fmla="*/ 57852 w 1395663"/>
                <a:gd name="connsiteY1" fmla="*/ 86461 h 283928"/>
                <a:gd name="connsiteX2" fmla="*/ 261762 w 1395663"/>
                <a:gd name="connsiteY2" fmla="*/ 17002 h 283928"/>
                <a:gd name="connsiteX3" fmla="*/ 469256 w 1395663"/>
                <a:gd name="connsiteY3" fmla="*/ 84080 h 283928"/>
                <a:gd name="connsiteX4" fmla="*/ 678331 w 1395663"/>
                <a:gd name="connsiteY4" fmla="*/ 158900 h 283928"/>
                <a:gd name="connsiteX5" fmla="*/ 905075 w 1395663"/>
                <a:gd name="connsiteY5" fmla="*/ 57584 h 283928"/>
                <a:gd name="connsiteX6" fmla="*/ 1123974 w 1395663"/>
                <a:gd name="connsiteY6" fmla="*/ 2415 h 283928"/>
                <a:gd name="connsiteX7" fmla="*/ 1289785 w 1395663"/>
                <a:gd name="connsiteY7" fmla="*/ 72072 h 283928"/>
                <a:gd name="connsiteX8" fmla="*/ 1395663 w 1395663"/>
                <a:gd name="connsiteY8" fmla="*/ 274303 h 283928"/>
                <a:gd name="connsiteX0" fmla="*/ 0 w 1395663"/>
                <a:gd name="connsiteY0" fmla="*/ 283928 h 283928"/>
                <a:gd name="connsiteX1" fmla="*/ 57852 w 1395663"/>
                <a:gd name="connsiteY1" fmla="*/ 86461 h 283928"/>
                <a:gd name="connsiteX2" fmla="*/ 261762 w 1395663"/>
                <a:gd name="connsiteY2" fmla="*/ 17002 h 283928"/>
                <a:gd name="connsiteX3" fmla="*/ 469256 w 1395663"/>
                <a:gd name="connsiteY3" fmla="*/ 84080 h 283928"/>
                <a:gd name="connsiteX4" fmla="*/ 678331 w 1395663"/>
                <a:gd name="connsiteY4" fmla="*/ 158900 h 283928"/>
                <a:gd name="connsiteX5" fmla="*/ 905075 w 1395663"/>
                <a:gd name="connsiteY5" fmla="*/ 57584 h 283928"/>
                <a:gd name="connsiteX6" fmla="*/ 1123974 w 1395663"/>
                <a:gd name="connsiteY6" fmla="*/ 2415 h 283928"/>
                <a:gd name="connsiteX7" fmla="*/ 1289785 w 1395663"/>
                <a:gd name="connsiteY7" fmla="*/ 72072 h 283928"/>
                <a:gd name="connsiteX8" fmla="*/ 1395663 w 1395663"/>
                <a:gd name="connsiteY8" fmla="*/ 274303 h 283928"/>
                <a:gd name="connsiteX9" fmla="*/ 0 w 1395663"/>
                <a:gd name="connsiteY9" fmla="*/ 283928 h 283928"/>
                <a:gd name="connsiteX0" fmla="*/ 0 w 1496933"/>
                <a:gd name="connsiteY0" fmla="*/ 283928 h 330100"/>
                <a:gd name="connsiteX1" fmla="*/ 57852 w 1496933"/>
                <a:gd name="connsiteY1" fmla="*/ 86461 h 330100"/>
                <a:gd name="connsiteX2" fmla="*/ 261762 w 1496933"/>
                <a:gd name="connsiteY2" fmla="*/ 17002 h 330100"/>
                <a:gd name="connsiteX3" fmla="*/ 469256 w 1496933"/>
                <a:gd name="connsiteY3" fmla="*/ 84080 h 330100"/>
                <a:gd name="connsiteX4" fmla="*/ 678331 w 1496933"/>
                <a:gd name="connsiteY4" fmla="*/ 158900 h 330100"/>
                <a:gd name="connsiteX5" fmla="*/ 905075 w 1496933"/>
                <a:gd name="connsiteY5" fmla="*/ 57584 h 330100"/>
                <a:gd name="connsiteX6" fmla="*/ 1123974 w 1496933"/>
                <a:gd name="connsiteY6" fmla="*/ 2415 h 330100"/>
                <a:gd name="connsiteX7" fmla="*/ 1289785 w 1496933"/>
                <a:gd name="connsiteY7" fmla="*/ 72072 h 330100"/>
                <a:gd name="connsiteX8" fmla="*/ 1395663 w 1496933"/>
                <a:gd name="connsiteY8" fmla="*/ 274303 h 330100"/>
                <a:gd name="connsiteX9" fmla="*/ 682165 w 1496933"/>
                <a:gd name="connsiteY9" fmla="*/ 330100 h 330100"/>
                <a:gd name="connsiteX10" fmla="*/ 0 w 1496933"/>
                <a:gd name="connsiteY10" fmla="*/ 283928 h 330100"/>
                <a:gd name="connsiteX0" fmla="*/ 0 w 1395663"/>
                <a:gd name="connsiteY0" fmla="*/ 283928 h 330100"/>
                <a:gd name="connsiteX1" fmla="*/ 57852 w 1395663"/>
                <a:gd name="connsiteY1" fmla="*/ 86461 h 330100"/>
                <a:gd name="connsiteX2" fmla="*/ 261762 w 1395663"/>
                <a:gd name="connsiteY2" fmla="*/ 17002 h 330100"/>
                <a:gd name="connsiteX3" fmla="*/ 469256 w 1395663"/>
                <a:gd name="connsiteY3" fmla="*/ 84080 h 330100"/>
                <a:gd name="connsiteX4" fmla="*/ 678331 w 1395663"/>
                <a:gd name="connsiteY4" fmla="*/ 158900 h 330100"/>
                <a:gd name="connsiteX5" fmla="*/ 905075 w 1395663"/>
                <a:gd name="connsiteY5" fmla="*/ 57584 h 330100"/>
                <a:gd name="connsiteX6" fmla="*/ 1123974 w 1395663"/>
                <a:gd name="connsiteY6" fmla="*/ 2415 h 330100"/>
                <a:gd name="connsiteX7" fmla="*/ 1289785 w 1395663"/>
                <a:gd name="connsiteY7" fmla="*/ 72072 h 330100"/>
                <a:gd name="connsiteX8" fmla="*/ 1395663 w 1395663"/>
                <a:gd name="connsiteY8" fmla="*/ 274303 h 330100"/>
                <a:gd name="connsiteX9" fmla="*/ 682165 w 1395663"/>
                <a:gd name="connsiteY9" fmla="*/ 330100 h 330100"/>
                <a:gd name="connsiteX10" fmla="*/ 0 w 1395663"/>
                <a:gd name="connsiteY10" fmla="*/ 283928 h 3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5663" h="330100">
                  <a:moveTo>
                    <a:pt x="0" y="283928"/>
                  </a:moveTo>
                  <a:cubicBezTo>
                    <a:pt x="16042" y="198905"/>
                    <a:pt x="14225" y="130949"/>
                    <a:pt x="57852" y="86461"/>
                  </a:cubicBezTo>
                  <a:cubicBezTo>
                    <a:pt x="101479" y="41973"/>
                    <a:pt x="193195" y="17399"/>
                    <a:pt x="261762" y="17002"/>
                  </a:cubicBezTo>
                  <a:cubicBezTo>
                    <a:pt x="330329" y="16605"/>
                    <a:pt x="399828" y="60430"/>
                    <a:pt x="469256" y="84080"/>
                  </a:cubicBezTo>
                  <a:cubicBezTo>
                    <a:pt x="538684" y="107730"/>
                    <a:pt x="605695" y="163316"/>
                    <a:pt x="678331" y="158900"/>
                  </a:cubicBezTo>
                  <a:cubicBezTo>
                    <a:pt x="750967" y="154484"/>
                    <a:pt x="830801" y="83665"/>
                    <a:pt x="905075" y="57584"/>
                  </a:cubicBezTo>
                  <a:cubicBezTo>
                    <a:pt x="979349" y="31503"/>
                    <a:pt x="1059856" y="0"/>
                    <a:pt x="1123974" y="2415"/>
                  </a:cubicBezTo>
                  <a:cubicBezTo>
                    <a:pt x="1188092" y="4830"/>
                    <a:pt x="1244504" y="26757"/>
                    <a:pt x="1289785" y="72072"/>
                  </a:cubicBezTo>
                  <a:cubicBezTo>
                    <a:pt x="1335066" y="117387"/>
                    <a:pt x="1385014" y="204311"/>
                    <a:pt x="1395663" y="274303"/>
                  </a:cubicBezTo>
                  <a:lnTo>
                    <a:pt x="682165" y="330100"/>
                  </a:lnTo>
                  <a:lnTo>
                    <a:pt x="0" y="283928"/>
                  </a:lnTo>
                  <a:close/>
                </a:path>
              </a:pathLst>
            </a:custGeom>
            <a:solidFill>
              <a:schemeClr val="accent3">
                <a:lumMod val="50000"/>
              </a:schemeClr>
            </a:solidFill>
            <a:ln>
              <a:solidFill>
                <a:schemeClr val="tx1"/>
              </a:solidFill>
            </a:ln>
            <a:scene3d>
              <a:camera prst="orthographicFront">
                <a:rot lat="300000" lon="0" rev="0"/>
              </a:camera>
              <a:lightRig rig="threePt" dir="t"/>
            </a:scene3d>
            <a:sp3d extrusionH="1016000">
              <a:bevelT w="190500"/>
              <a:extrusionClr>
                <a:schemeClr val="accent3">
                  <a:lumMod val="75000"/>
                </a:schemeClr>
              </a:extrusionClr>
            </a:sp3d>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dirty="0"/>
            </a:p>
          </p:txBody>
        </p:sp>
        <p:sp>
          <p:nvSpPr>
            <p:cNvPr id="17" name="Rectangle 16"/>
            <p:cNvSpPr/>
            <p:nvPr/>
          </p:nvSpPr>
          <p:spPr>
            <a:xfrm>
              <a:off x="2050256" y="4391026"/>
              <a:ext cx="261937" cy="158750"/>
            </a:xfrm>
            <a:prstGeom prst="rect">
              <a:avLst/>
            </a:prstGeom>
            <a:solidFill>
              <a:schemeClr val="bg2">
                <a:lumMod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sp>
        <p:nvSpPr>
          <p:cNvPr id="28" name="Can 27"/>
          <p:cNvSpPr/>
          <p:nvPr/>
        </p:nvSpPr>
        <p:spPr>
          <a:xfrm>
            <a:off x="6553200" y="3429000"/>
            <a:ext cx="381000" cy="228600"/>
          </a:xfrm>
          <a:prstGeom prst="can">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grpSp>
        <p:nvGrpSpPr>
          <p:cNvPr id="4" name="Group 49"/>
          <p:cNvGrpSpPr>
            <a:grpSpLocks/>
          </p:cNvGrpSpPr>
          <p:nvPr/>
        </p:nvGrpSpPr>
        <p:grpSpPr bwMode="auto">
          <a:xfrm>
            <a:off x="7924800" y="5029200"/>
            <a:ext cx="533400" cy="555625"/>
            <a:chOff x="2247464" y="5414962"/>
            <a:chExt cx="533400" cy="638999"/>
          </a:xfrm>
        </p:grpSpPr>
        <p:sp>
          <p:nvSpPr>
            <p:cNvPr id="26657" name="Cube 29"/>
            <p:cNvSpPr>
              <a:spLocks noChangeArrowheads="1"/>
            </p:cNvSpPr>
            <p:nvPr/>
          </p:nvSpPr>
          <p:spPr bwMode="auto">
            <a:xfrm>
              <a:off x="2247464" y="5502167"/>
              <a:ext cx="533400" cy="551794"/>
            </a:xfrm>
            <a:prstGeom prst="cube">
              <a:avLst>
                <a:gd name="adj" fmla="val 25000"/>
              </a:avLst>
            </a:prstGeom>
            <a:solidFill>
              <a:srgbClr val="969696"/>
            </a:solidFill>
            <a:ln w="12700" algn="ctr">
              <a:solidFill>
                <a:schemeClr val="tx1"/>
              </a:solidFill>
              <a:round/>
              <a:headEnd/>
              <a:tailEnd/>
            </a:ln>
          </p:spPr>
          <p:txBody>
            <a:bodyPr/>
            <a:lstStyle/>
            <a:p>
              <a:pPr marL="342900" indent="-342900">
                <a:spcBef>
                  <a:spcPct val="20000"/>
                </a:spcBef>
                <a:buFontTx/>
                <a:buChar char="•"/>
              </a:pPr>
              <a:endParaRPr lang="en-US" sz="2000" dirty="0">
                <a:latin typeface="Arial" charset="0"/>
              </a:endParaRPr>
            </a:p>
          </p:txBody>
        </p:sp>
        <p:sp>
          <p:nvSpPr>
            <p:cNvPr id="31" name="Block Arc 30"/>
            <p:cNvSpPr/>
            <p:nvPr/>
          </p:nvSpPr>
          <p:spPr bwMode="auto">
            <a:xfrm>
              <a:off x="2364939" y="5414962"/>
              <a:ext cx="296863" cy="310371"/>
            </a:xfrm>
            <a:prstGeom prst="blockArc">
              <a:avLst/>
            </a:prstGeom>
            <a:solidFill>
              <a:schemeClr val="accent3">
                <a:lumMod val="50000"/>
              </a:schemeClr>
            </a:solidFill>
            <a:ln w="12700"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000" dirty="0">
                <a:latin typeface="Arial" charset="0"/>
                <a:cs typeface="+mn-cs"/>
              </a:endParaRPr>
            </a:p>
          </p:txBody>
        </p:sp>
      </p:grpSp>
      <p:grpSp>
        <p:nvGrpSpPr>
          <p:cNvPr id="5" name="Group 62"/>
          <p:cNvGrpSpPr>
            <a:grpSpLocks/>
          </p:cNvGrpSpPr>
          <p:nvPr/>
        </p:nvGrpSpPr>
        <p:grpSpPr bwMode="auto">
          <a:xfrm rot="-5400000">
            <a:off x="7448550" y="4057650"/>
            <a:ext cx="190500" cy="762000"/>
            <a:chOff x="6858000" y="4800600"/>
            <a:chExt cx="228600" cy="914400"/>
          </a:xfrm>
        </p:grpSpPr>
        <p:sp>
          <p:nvSpPr>
            <p:cNvPr id="33" name="Trapezoid 32"/>
            <p:cNvSpPr/>
            <p:nvPr/>
          </p:nvSpPr>
          <p:spPr>
            <a:xfrm>
              <a:off x="6858000" y="4800600"/>
              <a:ext cx="228600" cy="228600"/>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4" name="Trapezoid 33"/>
            <p:cNvSpPr/>
            <p:nvPr/>
          </p:nvSpPr>
          <p:spPr>
            <a:xfrm rot="10800000">
              <a:off x="6858000" y="5029200"/>
              <a:ext cx="228600" cy="228600"/>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5" name="Rectangle 34"/>
            <p:cNvSpPr/>
            <p:nvPr/>
          </p:nvSpPr>
          <p:spPr>
            <a:xfrm>
              <a:off x="6934200" y="5257800"/>
              <a:ext cx="762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6" name="Rectangle 35"/>
            <p:cNvSpPr/>
            <p:nvPr/>
          </p:nvSpPr>
          <p:spPr>
            <a:xfrm>
              <a:off x="6858000" y="5486400"/>
              <a:ext cx="228600" cy="2286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7" name="Rectangle 36"/>
            <p:cNvSpPr/>
            <p:nvPr/>
          </p:nvSpPr>
          <p:spPr>
            <a:xfrm>
              <a:off x="6960870" y="5486400"/>
              <a:ext cx="142874"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8" name="Rectangle 37"/>
            <p:cNvSpPr/>
            <p:nvPr/>
          </p:nvSpPr>
          <p:spPr>
            <a:xfrm>
              <a:off x="6934200" y="5486400"/>
              <a:ext cx="76200" cy="228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cxnSp>
          <p:nvCxnSpPr>
            <p:cNvPr id="39" name="Straight Connector 38"/>
            <p:cNvCxnSpPr>
              <a:stCxn id="38" idx="0"/>
              <a:endCxn id="38" idx="2"/>
            </p:cNvCxnSpPr>
            <p:nvPr/>
          </p:nvCxnSpPr>
          <p:spPr>
            <a:xfrm rot="16200000" flipH="1">
              <a:off x="6858000" y="5600700"/>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0"/>
          <p:cNvGrpSpPr>
            <a:grpSpLocks/>
          </p:cNvGrpSpPr>
          <p:nvPr/>
        </p:nvGrpSpPr>
        <p:grpSpPr bwMode="auto">
          <a:xfrm>
            <a:off x="6477000" y="3352800"/>
            <a:ext cx="2062163" cy="2366963"/>
            <a:chOff x="6477000" y="3886200"/>
            <a:chExt cx="2062163" cy="2366963"/>
          </a:xfrm>
        </p:grpSpPr>
        <p:sp>
          <p:nvSpPr>
            <p:cNvPr id="41" name="Oval 40"/>
            <p:cNvSpPr/>
            <p:nvPr/>
          </p:nvSpPr>
          <p:spPr>
            <a:xfrm>
              <a:off x="6477000" y="3886200"/>
              <a:ext cx="533400" cy="3810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2" name="Oval 41"/>
            <p:cNvSpPr/>
            <p:nvPr/>
          </p:nvSpPr>
          <p:spPr>
            <a:xfrm>
              <a:off x="7110413" y="4814888"/>
              <a:ext cx="914400" cy="3048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3" name="Oval 42"/>
            <p:cNvSpPr/>
            <p:nvPr/>
          </p:nvSpPr>
          <p:spPr>
            <a:xfrm>
              <a:off x="7853363" y="5491163"/>
              <a:ext cx="685800" cy="7620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14" name="Group 69"/>
          <p:cNvGrpSpPr>
            <a:grpSpLocks/>
          </p:cNvGrpSpPr>
          <p:nvPr/>
        </p:nvGrpSpPr>
        <p:grpSpPr bwMode="auto">
          <a:xfrm>
            <a:off x="6351588" y="3273425"/>
            <a:ext cx="2317750" cy="2603500"/>
            <a:chOff x="4993452" y="3807618"/>
            <a:chExt cx="2318045" cy="2602708"/>
          </a:xfrm>
        </p:grpSpPr>
        <p:sp>
          <p:nvSpPr>
            <p:cNvPr id="45" name="Oval 44"/>
            <p:cNvSpPr/>
            <p:nvPr/>
          </p:nvSpPr>
          <p:spPr>
            <a:xfrm>
              <a:off x="4993452" y="3807618"/>
              <a:ext cx="757333" cy="537999"/>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6" name="Oval 45"/>
            <p:cNvSpPr/>
            <p:nvPr/>
          </p:nvSpPr>
          <p:spPr>
            <a:xfrm>
              <a:off x="5547560" y="4751894"/>
              <a:ext cx="1297153" cy="430081"/>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7" name="Oval 46"/>
            <p:cNvSpPr/>
            <p:nvPr/>
          </p:nvSpPr>
          <p:spPr>
            <a:xfrm>
              <a:off x="6338235" y="5334328"/>
              <a:ext cx="973262" cy="1075998"/>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29" name="Group 71"/>
          <p:cNvGrpSpPr>
            <a:grpSpLocks/>
          </p:cNvGrpSpPr>
          <p:nvPr/>
        </p:nvGrpSpPr>
        <p:grpSpPr bwMode="auto">
          <a:xfrm>
            <a:off x="6186488" y="3200400"/>
            <a:ext cx="2652712" cy="2824163"/>
            <a:chOff x="1751540" y="3733800"/>
            <a:chExt cx="2653086" cy="2824162"/>
          </a:xfrm>
        </p:grpSpPr>
        <p:sp>
          <p:nvSpPr>
            <p:cNvPr id="49" name="Oval 48"/>
            <p:cNvSpPr/>
            <p:nvPr/>
          </p:nvSpPr>
          <p:spPr>
            <a:xfrm>
              <a:off x="1751540" y="3733800"/>
              <a:ext cx="1051073" cy="6858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0" name="Oval 49"/>
            <p:cNvSpPr/>
            <p:nvPr/>
          </p:nvSpPr>
          <p:spPr>
            <a:xfrm>
              <a:off x="2200865" y="4692650"/>
              <a:ext cx="1800479" cy="549275"/>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1" name="Oval 50"/>
            <p:cNvSpPr/>
            <p:nvPr/>
          </p:nvSpPr>
          <p:spPr>
            <a:xfrm>
              <a:off x="3053474" y="5186362"/>
              <a:ext cx="1351152" cy="13716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sp>
        <p:nvSpPr>
          <p:cNvPr id="52" name="Rectangle 7"/>
          <p:cNvSpPr txBox="1">
            <a:spLocks noChangeArrowheads="1"/>
          </p:cNvSpPr>
          <p:nvPr/>
        </p:nvSpPr>
        <p:spPr bwMode="auto">
          <a:xfrm>
            <a:off x="0" y="152400"/>
            <a:ext cx="9144000" cy="833438"/>
          </a:xfrm>
          <a:prstGeom prst="rect">
            <a:avLst/>
          </a:prstGeom>
          <a:noFill/>
          <a:ln w="9525">
            <a:noFill/>
            <a:miter lim="800000"/>
            <a:headEnd/>
            <a:tailEnd/>
          </a:ln>
        </p:spPr>
        <p:txBody>
          <a:bodyPr wrap="none" anchor="ctr"/>
          <a:lstStyle/>
          <a:p>
            <a:pPr algn="ctr" fontAlgn="auto">
              <a:spcAft>
                <a:spcPts val="0"/>
              </a:spcAft>
              <a:defRPr/>
            </a:pPr>
            <a:r>
              <a:rPr lang="en-US" dirty="0">
                <a:latin typeface="Arial" charset="0"/>
                <a:ea typeface="+mj-ea"/>
                <a:cs typeface="+mn-cs"/>
              </a:rPr>
              <a:t>Linear </a:t>
            </a:r>
            <a:r>
              <a:rPr lang="en-US" dirty="0" smtClean="0">
                <a:latin typeface="Arial" charset="0"/>
                <a:ea typeface="+mj-ea"/>
                <a:cs typeface="+mn-cs"/>
              </a:rPr>
              <a:t>Gain (LG)</a:t>
            </a:r>
            <a:endParaRPr lang="en-US" dirty="0">
              <a:latin typeface="Arial" charset="0"/>
              <a:ea typeface="+mj-ea"/>
              <a:cs typeface="+mn-cs"/>
            </a:endParaRPr>
          </a:p>
        </p:txBody>
      </p:sp>
      <p:sp>
        <p:nvSpPr>
          <p:cNvPr id="55" name="Text Box 11"/>
          <p:cNvSpPr txBox="1">
            <a:spLocks noChangeArrowheads="1"/>
          </p:cNvSpPr>
          <p:nvPr/>
        </p:nvSpPr>
        <p:spPr bwMode="auto">
          <a:xfrm>
            <a:off x="8229600" y="2057400"/>
            <a:ext cx="685800" cy="369888"/>
          </a:xfrm>
          <a:prstGeom prst="rect">
            <a:avLst/>
          </a:prstGeom>
          <a:noFill/>
          <a:ln w="9525">
            <a:noFill/>
            <a:miter lim="800000"/>
            <a:headEnd/>
            <a:tailEnd/>
          </a:ln>
        </p:spPr>
        <p:txBody>
          <a:bodyPr>
            <a:spAutoFit/>
          </a:bodyPr>
          <a:lstStyle/>
          <a:p>
            <a:pPr>
              <a:spcBef>
                <a:spcPct val="50000"/>
              </a:spcBef>
            </a:pPr>
            <a:r>
              <a:rPr lang="en-US" sz="1800" dirty="0">
                <a:solidFill>
                  <a:srgbClr val="FF0000"/>
                </a:solidFill>
                <a:latin typeface="Arial" charset="0"/>
              </a:rPr>
              <a:t>28</a:t>
            </a:r>
          </a:p>
        </p:txBody>
      </p:sp>
      <p:sp>
        <p:nvSpPr>
          <p:cNvPr id="56" name="Text Box 11"/>
          <p:cNvSpPr txBox="1">
            <a:spLocks noChangeArrowheads="1"/>
          </p:cNvSpPr>
          <p:nvPr/>
        </p:nvSpPr>
        <p:spPr bwMode="auto">
          <a:xfrm>
            <a:off x="8229600" y="2286000"/>
            <a:ext cx="685800" cy="369888"/>
          </a:xfrm>
          <a:prstGeom prst="rect">
            <a:avLst/>
          </a:prstGeom>
          <a:noFill/>
          <a:ln w="9525">
            <a:noFill/>
            <a:miter lim="800000"/>
            <a:headEnd/>
            <a:tailEnd/>
          </a:ln>
        </p:spPr>
        <p:txBody>
          <a:bodyPr>
            <a:spAutoFit/>
          </a:bodyPr>
          <a:lstStyle/>
          <a:p>
            <a:pPr>
              <a:spcBef>
                <a:spcPct val="50000"/>
              </a:spcBef>
            </a:pPr>
            <a:r>
              <a:rPr lang="en-US" sz="1800" dirty="0">
                <a:solidFill>
                  <a:srgbClr val="FF0000"/>
                </a:solidFill>
                <a:latin typeface="Arial" charset="0"/>
              </a:rPr>
              <a:t>38</a:t>
            </a:r>
          </a:p>
        </p:txBody>
      </p:sp>
      <p:sp>
        <p:nvSpPr>
          <p:cNvPr id="58" name="Text Box 11"/>
          <p:cNvSpPr txBox="1">
            <a:spLocks noChangeArrowheads="1"/>
          </p:cNvSpPr>
          <p:nvPr/>
        </p:nvSpPr>
        <p:spPr bwMode="auto">
          <a:xfrm>
            <a:off x="8229600" y="2514600"/>
            <a:ext cx="685800" cy="369888"/>
          </a:xfrm>
          <a:prstGeom prst="rect">
            <a:avLst/>
          </a:prstGeom>
          <a:noFill/>
          <a:ln w="9525">
            <a:noFill/>
            <a:miter lim="800000"/>
            <a:headEnd/>
            <a:tailEnd/>
          </a:ln>
        </p:spPr>
        <p:txBody>
          <a:bodyPr>
            <a:spAutoFit/>
          </a:bodyPr>
          <a:lstStyle/>
          <a:p>
            <a:pPr>
              <a:spcBef>
                <a:spcPct val="50000"/>
              </a:spcBef>
            </a:pPr>
            <a:r>
              <a:rPr lang="en-US" sz="1800" dirty="0">
                <a:solidFill>
                  <a:srgbClr val="FF0000"/>
                </a:solidFill>
                <a:latin typeface="Arial" charset="0"/>
              </a:rPr>
              <a:t>48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8" presetID="9"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0"/>
                                        <p:tgtEl>
                                          <p:spTgt spid="55"/>
                                        </p:tgtEl>
                                      </p:cBhvr>
                                    </p:animEffect>
                                  </p:childTnLst>
                                  <p:subTnLst>
                                    <p:set>
                                      <p:cBhvr override="childStyle">
                                        <p:cTn dur="1" fill="hold" display="0" masterRel="sameClick" afterEffect="1">
                                          <p:stCondLst>
                                            <p:cond evt="end" delay="0">
                                              <p:tn val="8"/>
                                            </p:cond>
                                          </p:stCondLst>
                                        </p:cTn>
                                        <p:tgtEl>
                                          <p:spTgt spid="55"/>
                                        </p:tgtEl>
                                        <p:attrNameLst>
                                          <p:attrName>style.visibility</p:attrName>
                                        </p:attrNameLst>
                                      </p:cBhvr>
                                      <p:to>
                                        <p:strVal val="hidden"/>
                                      </p:to>
                                    </p:set>
                                  </p:subTnLst>
                                </p:cTn>
                              </p:par>
                            </p:childTnLst>
                          </p:cTn>
                        </p:par>
                        <p:par>
                          <p:cTn id="11" fill="hold" nodeType="afterGroup">
                            <p:stCondLst>
                              <p:cond delay="5000"/>
                            </p:stCondLst>
                            <p:childTnLst>
                              <p:par>
                                <p:cTn id="12" presetID="9" presetClass="entr" presetSubtype="0" fill="hold" nodeType="afterEffect">
                                  <p:stCondLst>
                                    <p:cond delay="150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5" presetID="9" presetClass="entr" presetSubtype="0" fill="hold" grpId="0" nodeType="withEffect">
                                  <p:stCondLst>
                                    <p:cond delay="1500"/>
                                  </p:stCondLst>
                                  <p:childTnLst>
                                    <p:set>
                                      <p:cBhvr>
                                        <p:cTn id="16" dur="1" fill="hold">
                                          <p:stCondLst>
                                            <p:cond delay="0"/>
                                          </p:stCondLst>
                                        </p:cTn>
                                        <p:tgtEl>
                                          <p:spTgt spid="56"/>
                                        </p:tgtEl>
                                        <p:attrNameLst>
                                          <p:attrName>style.visibility</p:attrName>
                                        </p:attrNameLst>
                                      </p:cBhvr>
                                      <p:to>
                                        <p:strVal val="visible"/>
                                      </p:to>
                                    </p:set>
                                    <p:animEffect transition="in" filter="dissolve">
                                      <p:cBhvr>
                                        <p:cTn id="17" dur="5000"/>
                                        <p:tgtEl>
                                          <p:spTgt spid="56"/>
                                        </p:tgtEl>
                                      </p:cBhvr>
                                    </p:animEffect>
                                  </p:childTnLst>
                                  <p:subTnLst>
                                    <p:set>
                                      <p:cBhvr override="childStyle">
                                        <p:cTn dur="1" fill="hold" display="0" masterRel="sameClick" afterEffect="1">
                                          <p:stCondLst>
                                            <p:cond evt="end" delay="0">
                                              <p:tn val="15"/>
                                            </p:cond>
                                          </p:stCondLst>
                                        </p:cTn>
                                        <p:tgtEl>
                                          <p:spTgt spid="56"/>
                                        </p:tgtEl>
                                        <p:attrNameLst>
                                          <p:attrName>style.visibility</p:attrName>
                                        </p:attrNameLst>
                                      </p:cBhvr>
                                      <p:to>
                                        <p:strVal val="hidden"/>
                                      </p:to>
                                    </p:set>
                                  </p:subTnLst>
                                </p:cTn>
                              </p:par>
                            </p:childTnLst>
                          </p:cTn>
                        </p:par>
                        <p:par>
                          <p:cTn id="18" fill="hold" nodeType="afterGroup">
                            <p:stCondLst>
                              <p:cond delay="11500"/>
                            </p:stCondLst>
                            <p:childTnLst>
                              <p:par>
                                <p:cTn id="19" presetID="9" presetClass="entr" presetSubtype="0" fill="hold" nodeType="afterEffect">
                                  <p:stCondLst>
                                    <p:cond delay="150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par>
                                <p:cTn id="22" presetID="9" presetClass="entr" presetSubtype="0" fill="hold" grpId="0" nodeType="withEffect">
                                  <p:stCondLst>
                                    <p:cond delay="1500"/>
                                  </p:stCondLst>
                                  <p:childTnLst>
                                    <p:set>
                                      <p:cBhvr>
                                        <p:cTn id="23" dur="1" fill="hold">
                                          <p:stCondLst>
                                            <p:cond delay="0"/>
                                          </p:stCondLst>
                                        </p:cTn>
                                        <p:tgtEl>
                                          <p:spTgt spid="58"/>
                                        </p:tgtEl>
                                        <p:attrNameLst>
                                          <p:attrName>style.visibility</p:attrName>
                                        </p:attrNameLst>
                                      </p:cBhvr>
                                      <p:to>
                                        <p:strVal val="visible"/>
                                      </p:to>
                                    </p:set>
                                    <p:animEffect transition="in" filter="dissolve">
                                      <p:cBhvr>
                                        <p:cTn id="24" dur="5000"/>
                                        <p:tgtEl>
                                          <p:spTgt spid="58"/>
                                        </p:tgtEl>
                                      </p:cBhvr>
                                    </p:animEffect>
                                  </p:childTnLst>
                                  <p:subTnLst>
                                    <p:set>
                                      <p:cBhvr override="childStyle">
                                        <p:cTn dur="1" fill="hold" display="0" masterRel="sameClick" afterEffect="1">
                                          <p:stCondLst>
                                            <p:cond evt="end" delay="0">
                                              <p:tn val="22"/>
                                            </p:cond>
                                          </p:stCondLst>
                                        </p:cTn>
                                        <p:tgtEl>
                                          <p:spTgt spid="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6"/>
          <p:cNvSpPr txBox="1">
            <a:spLocks/>
          </p:cNvSpPr>
          <p:nvPr/>
        </p:nvSpPr>
        <p:spPr bwMode="auto">
          <a:xfrm>
            <a:off x="8610600" y="6019800"/>
            <a:ext cx="533400" cy="304800"/>
          </a:xfrm>
          <a:prstGeom prst="rect">
            <a:avLst/>
          </a:prstGeom>
          <a:noFill/>
          <a:ln w="9525">
            <a:noFill/>
            <a:miter lim="800000"/>
            <a:headEnd/>
            <a:tailEnd/>
          </a:ln>
        </p:spPr>
        <p:txBody>
          <a:bodyPr/>
          <a:lstStyle/>
          <a:p>
            <a:fld id="{EAB023ED-C392-42F7-BA69-D0E187AA838F}" type="slidenum">
              <a:rPr lang="en-US" sz="1200">
                <a:latin typeface="Arial" charset="0"/>
              </a:rPr>
              <a:pPr/>
              <a:t>18</a:t>
            </a:fld>
            <a:endParaRPr lang="en-US" sz="1200" dirty="0">
              <a:latin typeface="Arial" charset="0"/>
            </a:endParaRPr>
          </a:p>
        </p:txBody>
      </p:sp>
      <p:sp>
        <p:nvSpPr>
          <p:cNvPr id="5" name="Rectangle 5"/>
          <p:cNvSpPr txBox="1">
            <a:spLocks noChangeArrowheads="1"/>
          </p:cNvSpPr>
          <p:nvPr/>
        </p:nvSpPr>
        <p:spPr bwMode="auto">
          <a:xfrm>
            <a:off x="152400" y="1143000"/>
            <a:ext cx="6096000" cy="2955925"/>
          </a:xfrm>
          <a:prstGeom prst="rect">
            <a:avLst/>
          </a:prstGeom>
          <a:noFill/>
          <a:ln w="9525">
            <a:noFill/>
            <a:miter lim="800000"/>
            <a:headEnd/>
            <a:tailEnd/>
          </a:ln>
        </p:spPr>
        <p:txBody>
          <a:bodyPr/>
          <a:lstStyle/>
          <a:p>
            <a:pPr>
              <a:lnSpc>
                <a:spcPct val="90000"/>
              </a:lnSpc>
              <a:spcBef>
                <a:spcPct val="20000"/>
              </a:spcBef>
              <a:defRPr/>
            </a:pPr>
            <a:r>
              <a:rPr lang="en-US" sz="2000" b="1" u="sng" kern="0" dirty="0" smtClean="0">
                <a:latin typeface="Arial" charset="0"/>
                <a:cs typeface="+mn-cs"/>
              </a:rPr>
              <a:t> </a:t>
            </a:r>
            <a:endParaRPr lang="en-US" sz="2000" b="1" u="sng" kern="0" dirty="0">
              <a:latin typeface="Arial" charset="0"/>
              <a:cs typeface="+mn-cs"/>
            </a:endParaRPr>
          </a:p>
          <a:p>
            <a:pPr marL="233363" indent="-233363" eaLnBrk="0" hangingPunct="0">
              <a:lnSpc>
                <a:spcPct val="90000"/>
              </a:lnSpc>
              <a:spcBef>
                <a:spcPct val="20000"/>
              </a:spcBef>
              <a:buFont typeface="Arial" pitchFamily="34" charset="0"/>
              <a:buChar char="•"/>
              <a:defRPr/>
            </a:pPr>
            <a:r>
              <a:rPr lang="en-US" sz="1600" kern="0" dirty="0">
                <a:latin typeface="Arial" charset="0"/>
                <a:cs typeface="+mn-cs"/>
              </a:rPr>
              <a:t>Amplifies signals later in time more than signals earlier in time.</a:t>
            </a:r>
          </a:p>
          <a:p>
            <a:pPr marL="233363" indent="-233363" eaLnBrk="0" hangingPunct="0">
              <a:spcBef>
                <a:spcPct val="20000"/>
              </a:spcBef>
              <a:buFont typeface="Arial" pitchFamily="34" charset="0"/>
              <a:buChar char="•"/>
              <a:defRPr/>
            </a:pPr>
            <a:r>
              <a:rPr lang="en-US" sz="1600" kern="0" dirty="0" smtClean="0">
                <a:latin typeface="Arial" charset="0"/>
                <a:cs typeface="+mn-cs"/>
              </a:rPr>
              <a:t>Range </a:t>
            </a:r>
            <a:r>
              <a:rPr lang="en-US" sz="1600" kern="0" dirty="0">
                <a:latin typeface="Arial" charset="0"/>
                <a:cs typeface="+mn-cs"/>
              </a:rPr>
              <a:t>1-10  (10 increments</a:t>
            </a:r>
            <a:r>
              <a:rPr lang="en-US" sz="1600" kern="0" dirty="0" smtClean="0">
                <a:latin typeface="Arial" charset="0"/>
                <a:cs typeface="+mn-cs"/>
              </a:rPr>
              <a:t>)</a:t>
            </a:r>
            <a:endParaRPr lang="en-US" sz="1600" kern="0" dirty="0">
              <a:latin typeface="Arial" charset="0"/>
              <a:cs typeface="+mn-cs"/>
            </a:endParaRPr>
          </a:p>
          <a:p>
            <a:pPr marL="233363" indent="-233363" eaLnBrk="0" hangingPunct="0">
              <a:spcBef>
                <a:spcPct val="20000"/>
              </a:spcBef>
              <a:buFont typeface="Arial" pitchFamily="34" charset="0"/>
              <a:buChar char="•"/>
              <a:defRPr/>
            </a:pPr>
            <a:r>
              <a:rPr lang="en-US" sz="1600" kern="0" dirty="0">
                <a:latin typeface="Arial" charset="0"/>
                <a:cs typeface="+mn-cs"/>
              </a:rPr>
              <a:t>TVG is added to LG and is based on a simple multiplication applied to each point in the detection window (Stop-Start points) with the Stop point multiplied by the set </a:t>
            </a:r>
            <a:r>
              <a:rPr lang="en-US" sz="1600" kern="0" dirty="0" smtClean="0">
                <a:latin typeface="Arial" charset="0"/>
                <a:cs typeface="+mn-cs"/>
              </a:rPr>
              <a:t>value</a:t>
            </a:r>
            <a:endParaRPr lang="en-US" sz="1600" kern="0" dirty="0">
              <a:latin typeface="Arial" charset="0"/>
              <a:cs typeface="+mn-cs"/>
            </a:endParaRPr>
          </a:p>
          <a:p>
            <a:pPr marL="233363" indent="-233363" eaLnBrk="0" hangingPunct="0">
              <a:spcBef>
                <a:spcPct val="20000"/>
              </a:spcBef>
              <a:buFont typeface="Arial" pitchFamily="34" charset="0"/>
              <a:buChar char="•"/>
              <a:defRPr/>
            </a:pPr>
            <a:r>
              <a:rPr lang="en-US" sz="1600" kern="0" dirty="0">
                <a:latin typeface="Arial" charset="0"/>
                <a:cs typeface="+mn-cs"/>
              </a:rPr>
              <a:t>Effective gain determined by the soil dielectric </a:t>
            </a:r>
            <a:r>
              <a:rPr lang="en-US" sz="1600" kern="0" dirty="0" smtClean="0">
                <a:latin typeface="Arial" charset="0"/>
                <a:cs typeface="+mn-cs"/>
              </a:rPr>
              <a:t>constant</a:t>
            </a:r>
            <a:endParaRPr lang="en-US" sz="1600" kern="0" dirty="0">
              <a:latin typeface="Arial" charset="0"/>
              <a:cs typeface="+mn-cs"/>
            </a:endParaRPr>
          </a:p>
          <a:p>
            <a:pPr marL="233363" indent="-233363" eaLnBrk="0" hangingPunct="0">
              <a:spcBef>
                <a:spcPct val="20000"/>
              </a:spcBef>
              <a:buFont typeface="Arial" pitchFamily="34" charset="0"/>
              <a:buChar char="•"/>
              <a:defRPr/>
            </a:pPr>
            <a:r>
              <a:rPr lang="en-US" sz="1600" kern="0" dirty="0">
                <a:latin typeface="Arial" charset="0"/>
                <a:cs typeface="+mn-cs"/>
              </a:rPr>
              <a:t>Lower values needed for </a:t>
            </a:r>
            <a:r>
              <a:rPr lang="en-US" sz="1600" kern="0" dirty="0" smtClean="0">
                <a:latin typeface="Arial" charset="0"/>
                <a:cs typeface="+mn-cs"/>
              </a:rPr>
              <a:t>loose </a:t>
            </a:r>
            <a:r>
              <a:rPr lang="en-US" sz="1600" kern="0" dirty="0">
                <a:latin typeface="Arial" charset="0"/>
                <a:cs typeface="+mn-cs"/>
              </a:rPr>
              <a:t>dry </a:t>
            </a:r>
            <a:r>
              <a:rPr lang="en-US" sz="1600" kern="0" dirty="0" smtClean="0">
                <a:latin typeface="Arial" charset="0"/>
                <a:cs typeface="+mn-cs"/>
              </a:rPr>
              <a:t>sand</a:t>
            </a:r>
            <a:endParaRPr lang="en-US" sz="1600" kern="0" dirty="0">
              <a:latin typeface="Arial" charset="0"/>
              <a:cs typeface="+mn-cs"/>
            </a:endParaRPr>
          </a:p>
          <a:p>
            <a:pPr marL="233363" indent="-233363" eaLnBrk="0" hangingPunct="0">
              <a:spcBef>
                <a:spcPct val="20000"/>
              </a:spcBef>
              <a:buFont typeface="Arial" pitchFamily="34" charset="0"/>
              <a:buChar char="•"/>
              <a:defRPr/>
            </a:pPr>
            <a:r>
              <a:rPr lang="en-US" sz="1600" kern="0" dirty="0">
                <a:latin typeface="Arial" charset="0"/>
                <a:cs typeface="+mn-cs"/>
              </a:rPr>
              <a:t>Higher values needed in </a:t>
            </a:r>
            <a:r>
              <a:rPr lang="en-US" sz="1600" kern="0" dirty="0" smtClean="0">
                <a:latin typeface="Arial" charset="0"/>
                <a:cs typeface="+mn-cs"/>
              </a:rPr>
              <a:t>packed </a:t>
            </a:r>
            <a:r>
              <a:rPr lang="en-US" sz="1600" kern="0" dirty="0">
                <a:latin typeface="Arial" charset="0"/>
                <a:cs typeface="+mn-cs"/>
              </a:rPr>
              <a:t>wet </a:t>
            </a:r>
            <a:r>
              <a:rPr lang="en-US" sz="1600" kern="0" dirty="0" smtClean="0">
                <a:latin typeface="Arial" charset="0"/>
                <a:cs typeface="+mn-cs"/>
              </a:rPr>
              <a:t>clay</a:t>
            </a:r>
            <a:endParaRPr lang="en-US" sz="1600" kern="0" dirty="0">
              <a:latin typeface="Arial" charset="0"/>
              <a:cs typeface="+mn-cs"/>
            </a:endParaRPr>
          </a:p>
        </p:txBody>
      </p:sp>
      <p:sp>
        <p:nvSpPr>
          <p:cNvPr id="7" name="Flowchart: Process 6"/>
          <p:cNvSpPr/>
          <p:nvPr/>
        </p:nvSpPr>
        <p:spPr>
          <a:xfrm>
            <a:off x="6172200" y="3200400"/>
            <a:ext cx="2514600" cy="2590800"/>
          </a:xfrm>
          <a:prstGeom prst="flowChartProcess">
            <a:avLst/>
          </a:prstGeom>
          <a:blipFill>
            <a:blip r:embed="rId4" cstate="screen"/>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Font typeface="Arial" pitchFamily="34" charset="0"/>
              <a:buChar char="•"/>
              <a:defRPr/>
            </a:pPr>
            <a:endParaRPr lang="en-US" dirty="0"/>
          </a:p>
        </p:txBody>
      </p:sp>
      <p:grpSp>
        <p:nvGrpSpPr>
          <p:cNvPr id="2" name="Group 77"/>
          <p:cNvGrpSpPr>
            <a:grpSpLocks/>
          </p:cNvGrpSpPr>
          <p:nvPr/>
        </p:nvGrpSpPr>
        <p:grpSpPr bwMode="auto">
          <a:xfrm>
            <a:off x="6629400" y="1066800"/>
            <a:ext cx="1600200" cy="2338388"/>
            <a:chOff x="1378743" y="2819400"/>
            <a:chExt cx="1600200" cy="2338390"/>
          </a:xfrm>
        </p:grpSpPr>
        <p:sp>
          <p:nvSpPr>
            <p:cNvPr id="9" name="Oval 8"/>
            <p:cNvSpPr/>
            <p:nvPr/>
          </p:nvSpPr>
          <p:spPr>
            <a:xfrm>
              <a:off x="1378743" y="3252790"/>
              <a:ext cx="1600200" cy="1905000"/>
            </a:xfrm>
            <a:prstGeom prst="ellipse">
              <a:avLst/>
            </a:prstGeom>
            <a:solidFill>
              <a:schemeClr val="tx1"/>
            </a:solidFill>
            <a:ln>
              <a:solidFill>
                <a:schemeClr val="accent3">
                  <a:lumMod val="50000"/>
                </a:schemeClr>
              </a:solidFill>
            </a:ln>
            <a:scene3d>
              <a:camera prst="orthographicFront">
                <a:rot lat="16799997" lon="0" rev="0"/>
              </a:camera>
              <a:lightRig rig="threePt" dir="t"/>
            </a:scene3d>
            <a:sp3d extrusionH="38100" contourW="12700">
              <a:bevelT w="57150"/>
              <a:bevelB w="254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10" name="Rectangle 9"/>
            <p:cNvSpPr/>
            <p:nvPr/>
          </p:nvSpPr>
          <p:spPr>
            <a:xfrm>
              <a:off x="2064544" y="3429000"/>
              <a:ext cx="226218" cy="414338"/>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11" name="Rectangle 10"/>
            <p:cNvSpPr/>
            <p:nvPr/>
          </p:nvSpPr>
          <p:spPr>
            <a:xfrm rot="16200000">
              <a:off x="1882380" y="3894531"/>
              <a:ext cx="204786" cy="159547"/>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12" name="Rectangle 11"/>
            <p:cNvSpPr/>
            <p:nvPr/>
          </p:nvSpPr>
          <p:spPr>
            <a:xfrm rot="16200000">
              <a:off x="2055023" y="3843338"/>
              <a:ext cx="245268" cy="250030"/>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13" name="Rectangle 12"/>
            <p:cNvSpPr/>
            <p:nvPr/>
          </p:nvSpPr>
          <p:spPr>
            <a:xfrm rot="16200000">
              <a:off x="2244330" y="3923111"/>
              <a:ext cx="219075" cy="97628"/>
            </a:xfrm>
            <a:prstGeom prst="rect">
              <a:avLst/>
            </a:prstGeom>
            <a:gradFill flip="none" rotWithShape="1">
              <a:gsLst>
                <a:gs pos="12000">
                  <a:schemeClr val="accent3">
                    <a:lumMod val="50000"/>
                  </a:schemeClr>
                </a:gs>
                <a:gs pos="50000">
                  <a:srgbClr val="9CB86E"/>
                </a:gs>
                <a:gs pos="100000">
                  <a:srgbClr val="156B13"/>
                </a:gs>
              </a:gsLst>
              <a:lin ang="10800000" scaled="0"/>
              <a:tileRect/>
            </a:gradFill>
            <a:ln w="12700">
              <a:solidFill>
                <a:schemeClr val="tx1"/>
              </a:solidFill>
            </a:ln>
            <a:scene3d>
              <a:camera prst="orthographicFron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grpSp>
          <p:nvGrpSpPr>
            <p:cNvPr id="3" name="Group 57"/>
            <p:cNvGrpSpPr>
              <a:grpSpLocks/>
            </p:cNvGrpSpPr>
            <p:nvPr/>
          </p:nvGrpSpPr>
          <p:grpSpPr bwMode="auto">
            <a:xfrm rot="10800000">
              <a:off x="2024066" y="2819400"/>
              <a:ext cx="304800" cy="609600"/>
              <a:chOff x="1752600" y="2057401"/>
              <a:chExt cx="391052" cy="678528"/>
            </a:xfrm>
          </p:grpSpPr>
          <p:sp>
            <p:nvSpPr>
              <p:cNvPr id="18" name="Rectangle 17"/>
              <p:cNvSpPr/>
              <p:nvPr/>
            </p:nvSpPr>
            <p:spPr>
              <a:xfrm>
                <a:off x="1752600" y="2065830"/>
                <a:ext cx="391052" cy="261296"/>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cxnSp>
            <p:nvCxnSpPr>
              <p:cNvPr id="19" name="Straight Connector 18"/>
              <p:cNvCxnSpPr/>
              <p:nvPr/>
            </p:nvCxnSpPr>
            <p:spPr>
              <a:xfrm rot="16200000" flipH="1">
                <a:off x="1653416" y="2251770"/>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698224" y="2242935"/>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1743032" y="2242935"/>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800060" y="2242935"/>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853015" y="2242935"/>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901897" y="2242935"/>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944669" y="2251770"/>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979293" y="2251770"/>
                <a:ext cx="2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70792" y="2335556"/>
                <a:ext cx="345580" cy="400373"/>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grpSp>
        <p:sp>
          <p:nvSpPr>
            <p:cNvPr id="15" name="Rectangle 14"/>
            <p:cNvSpPr/>
            <p:nvPr/>
          </p:nvSpPr>
          <p:spPr>
            <a:xfrm rot="16200000">
              <a:off x="2364446" y="3857762"/>
              <a:ext cx="269357" cy="173832"/>
            </a:xfrm>
            <a:prstGeom prst="rect">
              <a:avLst/>
            </a:prstGeom>
            <a:gradFill>
              <a:gsLst>
                <a:gs pos="68000">
                  <a:schemeClr val="bg2">
                    <a:lumMod val="25000"/>
                  </a:schemeClr>
                </a:gs>
                <a:gs pos="40000">
                  <a:schemeClr val="dk1">
                    <a:tint val="45000"/>
                    <a:shade val="99000"/>
                    <a:satMod val="350000"/>
                  </a:schemeClr>
                </a:gs>
                <a:gs pos="100000">
                  <a:schemeClr val="dk1">
                    <a:shade val="20000"/>
                    <a:satMod val="255000"/>
                  </a:schemeClr>
                </a:gs>
              </a:gsLst>
            </a:gradFill>
            <a:ln w="12700">
              <a:solidFill>
                <a:schemeClr val="tx1"/>
              </a:solidFill>
            </a:ln>
            <a:scene3d>
              <a:camera prst="orthographicFront"/>
              <a:lightRig rig="threePt" dir="t"/>
            </a:scene3d>
            <a:sp3d extrusionH="12700"/>
          </p:spPr>
          <p:style>
            <a:lnRef idx="2">
              <a:schemeClr val="accent1">
                <a:shade val="50000"/>
              </a:schemeClr>
            </a:lnRef>
            <a:fillRef idx="1002">
              <a:schemeClr val="dk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16" name="Freeform 15"/>
            <p:cNvSpPr/>
            <p:nvPr/>
          </p:nvSpPr>
          <p:spPr>
            <a:xfrm>
              <a:off x="1491916" y="3970438"/>
              <a:ext cx="1395663" cy="330100"/>
            </a:xfrm>
            <a:custGeom>
              <a:avLst/>
              <a:gdLst>
                <a:gd name="connsiteX0" fmla="*/ 0 w 1395663"/>
                <a:gd name="connsiteY0" fmla="*/ 282340 h 282340"/>
                <a:gd name="connsiteX1" fmla="*/ 67377 w 1395663"/>
                <a:gd name="connsiteY1" fmla="*/ 70585 h 282340"/>
                <a:gd name="connsiteX2" fmla="*/ 211756 w 1395663"/>
                <a:gd name="connsiteY2" fmla="*/ 32083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67377 w 1395663"/>
                <a:gd name="connsiteY1" fmla="*/ 70585 h 282340"/>
                <a:gd name="connsiteX2" fmla="*/ 261762 w 1395663"/>
                <a:gd name="connsiteY2" fmla="*/ 15414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71638 w 1395663"/>
                <a:gd name="connsiteY3" fmla="*/ 70585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54518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66837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57312 h 282340"/>
                <a:gd name="connsiteX5" fmla="*/ 933650 w 1395663"/>
                <a:gd name="connsiteY5" fmla="*/ 41709 h 282340"/>
                <a:gd name="connsiteX6" fmla="*/ 1145406 w 1395663"/>
                <a:gd name="connsiteY6" fmla="*/ 3208 h 282340"/>
                <a:gd name="connsiteX7" fmla="*/ 1289785 w 1395663"/>
                <a:gd name="connsiteY7" fmla="*/ 60959 h 282340"/>
                <a:gd name="connsiteX8" fmla="*/ 1395663 w 1395663"/>
                <a:gd name="connsiteY8" fmla="*/ 272715 h 282340"/>
                <a:gd name="connsiteX0" fmla="*/ 0 w 1395663"/>
                <a:gd name="connsiteY0" fmla="*/ 279959 h 279959"/>
                <a:gd name="connsiteX1" fmla="*/ 57852 w 1395663"/>
                <a:gd name="connsiteY1" fmla="*/ 82492 h 279959"/>
                <a:gd name="connsiteX2" fmla="*/ 261762 w 1395663"/>
                <a:gd name="connsiteY2" fmla="*/ 13033 h 279959"/>
                <a:gd name="connsiteX3" fmla="*/ 469256 w 1395663"/>
                <a:gd name="connsiteY3" fmla="*/ 80111 h 279959"/>
                <a:gd name="connsiteX4" fmla="*/ 678331 w 1395663"/>
                <a:gd name="connsiteY4" fmla="*/ 154931 h 279959"/>
                <a:gd name="connsiteX5" fmla="*/ 905075 w 1395663"/>
                <a:gd name="connsiteY5" fmla="*/ 53615 h 279959"/>
                <a:gd name="connsiteX6" fmla="*/ 1145406 w 1395663"/>
                <a:gd name="connsiteY6" fmla="*/ 827 h 279959"/>
                <a:gd name="connsiteX7" fmla="*/ 1289785 w 1395663"/>
                <a:gd name="connsiteY7" fmla="*/ 58578 h 279959"/>
                <a:gd name="connsiteX8" fmla="*/ 1395663 w 1395663"/>
                <a:gd name="connsiteY8" fmla="*/ 270334 h 279959"/>
                <a:gd name="connsiteX0" fmla="*/ 0 w 1395663"/>
                <a:gd name="connsiteY0" fmla="*/ 282340 h 282340"/>
                <a:gd name="connsiteX1" fmla="*/ 57852 w 1395663"/>
                <a:gd name="connsiteY1" fmla="*/ 84873 h 282340"/>
                <a:gd name="connsiteX2" fmla="*/ 261762 w 1395663"/>
                <a:gd name="connsiteY2" fmla="*/ 15414 h 282340"/>
                <a:gd name="connsiteX3" fmla="*/ 469256 w 1395663"/>
                <a:gd name="connsiteY3" fmla="*/ 82492 h 282340"/>
                <a:gd name="connsiteX4" fmla="*/ 678331 w 1395663"/>
                <a:gd name="connsiteY4" fmla="*/ 157312 h 282340"/>
                <a:gd name="connsiteX5" fmla="*/ 905075 w 1395663"/>
                <a:gd name="connsiteY5" fmla="*/ 55996 h 282340"/>
                <a:gd name="connsiteX6" fmla="*/ 1123974 w 1395663"/>
                <a:gd name="connsiteY6" fmla="*/ 827 h 282340"/>
                <a:gd name="connsiteX7" fmla="*/ 1289785 w 1395663"/>
                <a:gd name="connsiteY7" fmla="*/ 60959 h 282340"/>
                <a:gd name="connsiteX8" fmla="*/ 1395663 w 1395663"/>
                <a:gd name="connsiteY8" fmla="*/ 272715 h 282340"/>
                <a:gd name="connsiteX0" fmla="*/ 0 w 1395663"/>
                <a:gd name="connsiteY0" fmla="*/ 283928 h 283928"/>
                <a:gd name="connsiteX1" fmla="*/ 57852 w 1395663"/>
                <a:gd name="connsiteY1" fmla="*/ 86461 h 283928"/>
                <a:gd name="connsiteX2" fmla="*/ 261762 w 1395663"/>
                <a:gd name="connsiteY2" fmla="*/ 17002 h 283928"/>
                <a:gd name="connsiteX3" fmla="*/ 469256 w 1395663"/>
                <a:gd name="connsiteY3" fmla="*/ 84080 h 283928"/>
                <a:gd name="connsiteX4" fmla="*/ 678331 w 1395663"/>
                <a:gd name="connsiteY4" fmla="*/ 158900 h 283928"/>
                <a:gd name="connsiteX5" fmla="*/ 905075 w 1395663"/>
                <a:gd name="connsiteY5" fmla="*/ 57584 h 283928"/>
                <a:gd name="connsiteX6" fmla="*/ 1123974 w 1395663"/>
                <a:gd name="connsiteY6" fmla="*/ 2415 h 283928"/>
                <a:gd name="connsiteX7" fmla="*/ 1289785 w 1395663"/>
                <a:gd name="connsiteY7" fmla="*/ 72072 h 283928"/>
                <a:gd name="connsiteX8" fmla="*/ 1395663 w 1395663"/>
                <a:gd name="connsiteY8" fmla="*/ 274303 h 283928"/>
                <a:gd name="connsiteX0" fmla="*/ 0 w 1395663"/>
                <a:gd name="connsiteY0" fmla="*/ 283928 h 283928"/>
                <a:gd name="connsiteX1" fmla="*/ 57852 w 1395663"/>
                <a:gd name="connsiteY1" fmla="*/ 86461 h 283928"/>
                <a:gd name="connsiteX2" fmla="*/ 261762 w 1395663"/>
                <a:gd name="connsiteY2" fmla="*/ 17002 h 283928"/>
                <a:gd name="connsiteX3" fmla="*/ 469256 w 1395663"/>
                <a:gd name="connsiteY3" fmla="*/ 84080 h 283928"/>
                <a:gd name="connsiteX4" fmla="*/ 678331 w 1395663"/>
                <a:gd name="connsiteY4" fmla="*/ 158900 h 283928"/>
                <a:gd name="connsiteX5" fmla="*/ 905075 w 1395663"/>
                <a:gd name="connsiteY5" fmla="*/ 57584 h 283928"/>
                <a:gd name="connsiteX6" fmla="*/ 1123974 w 1395663"/>
                <a:gd name="connsiteY6" fmla="*/ 2415 h 283928"/>
                <a:gd name="connsiteX7" fmla="*/ 1289785 w 1395663"/>
                <a:gd name="connsiteY7" fmla="*/ 72072 h 283928"/>
                <a:gd name="connsiteX8" fmla="*/ 1395663 w 1395663"/>
                <a:gd name="connsiteY8" fmla="*/ 274303 h 283928"/>
                <a:gd name="connsiteX9" fmla="*/ 0 w 1395663"/>
                <a:gd name="connsiteY9" fmla="*/ 283928 h 283928"/>
                <a:gd name="connsiteX0" fmla="*/ 0 w 1496933"/>
                <a:gd name="connsiteY0" fmla="*/ 283928 h 330100"/>
                <a:gd name="connsiteX1" fmla="*/ 57852 w 1496933"/>
                <a:gd name="connsiteY1" fmla="*/ 86461 h 330100"/>
                <a:gd name="connsiteX2" fmla="*/ 261762 w 1496933"/>
                <a:gd name="connsiteY2" fmla="*/ 17002 h 330100"/>
                <a:gd name="connsiteX3" fmla="*/ 469256 w 1496933"/>
                <a:gd name="connsiteY3" fmla="*/ 84080 h 330100"/>
                <a:gd name="connsiteX4" fmla="*/ 678331 w 1496933"/>
                <a:gd name="connsiteY4" fmla="*/ 158900 h 330100"/>
                <a:gd name="connsiteX5" fmla="*/ 905075 w 1496933"/>
                <a:gd name="connsiteY5" fmla="*/ 57584 h 330100"/>
                <a:gd name="connsiteX6" fmla="*/ 1123974 w 1496933"/>
                <a:gd name="connsiteY6" fmla="*/ 2415 h 330100"/>
                <a:gd name="connsiteX7" fmla="*/ 1289785 w 1496933"/>
                <a:gd name="connsiteY7" fmla="*/ 72072 h 330100"/>
                <a:gd name="connsiteX8" fmla="*/ 1395663 w 1496933"/>
                <a:gd name="connsiteY8" fmla="*/ 274303 h 330100"/>
                <a:gd name="connsiteX9" fmla="*/ 682165 w 1496933"/>
                <a:gd name="connsiteY9" fmla="*/ 330100 h 330100"/>
                <a:gd name="connsiteX10" fmla="*/ 0 w 1496933"/>
                <a:gd name="connsiteY10" fmla="*/ 283928 h 330100"/>
                <a:gd name="connsiteX0" fmla="*/ 0 w 1395663"/>
                <a:gd name="connsiteY0" fmla="*/ 283928 h 330100"/>
                <a:gd name="connsiteX1" fmla="*/ 57852 w 1395663"/>
                <a:gd name="connsiteY1" fmla="*/ 86461 h 330100"/>
                <a:gd name="connsiteX2" fmla="*/ 261762 w 1395663"/>
                <a:gd name="connsiteY2" fmla="*/ 17002 h 330100"/>
                <a:gd name="connsiteX3" fmla="*/ 469256 w 1395663"/>
                <a:gd name="connsiteY3" fmla="*/ 84080 h 330100"/>
                <a:gd name="connsiteX4" fmla="*/ 678331 w 1395663"/>
                <a:gd name="connsiteY4" fmla="*/ 158900 h 330100"/>
                <a:gd name="connsiteX5" fmla="*/ 905075 w 1395663"/>
                <a:gd name="connsiteY5" fmla="*/ 57584 h 330100"/>
                <a:gd name="connsiteX6" fmla="*/ 1123974 w 1395663"/>
                <a:gd name="connsiteY6" fmla="*/ 2415 h 330100"/>
                <a:gd name="connsiteX7" fmla="*/ 1289785 w 1395663"/>
                <a:gd name="connsiteY7" fmla="*/ 72072 h 330100"/>
                <a:gd name="connsiteX8" fmla="*/ 1395663 w 1395663"/>
                <a:gd name="connsiteY8" fmla="*/ 274303 h 330100"/>
                <a:gd name="connsiteX9" fmla="*/ 682165 w 1395663"/>
                <a:gd name="connsiteY9" fmla="*/ 330100 h 330100"/>
                <a:gd name="connsiteX10" fmla="*/ 0 w 1395663"/>
                <a:gd name="connsiteY10" fmla="*/ 283928 h 3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5663" h="330100">
                  <a:moveTo>
                    <a:pt x="0" y="283928"/>
                  </a:moveTo>
                  <a:cubicBezTo>
                    <a:pt x="16042" y="198905"/>
                    <a:pt x="14225" y="130949"/>
                    <a:pt x="57852" y="86461"/>
                  </a:cubicBezTo>
                  <a:cubicBezTo>
                    <a:pt x="101479" y="41973"/>
                    <a:pt x="193195" y="17399"/>
                    <a:pt x="261762" y="17002"/>
                  </a:cubicBezTo>
                  <a:cubicBezTo>
                    <a:pt x="330329" y="16605"/>
                    <a:pt x="399828" y="60430"/>
                    <a:pt x="469256" y="84080"/>
                  </a:cubicBezTo>
                  <a:cubicBezTo>
                    <a:pt x="538684" y="107730"/>
                    <a:pt x="605695" y="163316"/>
                    <a:pt x="678331" y="158900"/>
                  </a:cubicBezTo>
                  <a:cubicBezTo>
                    <a:pt x="750967" y="154484"/>
                    <a:pt x="830801" y="83665"/>
                    <a:pt x="905075" y="57584"/>
                  </a:cubicBezTo>
                  <a:cubicBezTo>
                    <a:pt x="979349" y="31503"/>
                    <a:pt x="1059856" y="0"/>
                    <a:pt x="1123974" y="2415"/>
                  </a:cubicBezTo>
                  <a:cubicBezTo>
                    <a:pt x="1188092" y="4830"/>
                    <a:pt x="1244504" y="26757"/>
                    <a:pt x="1289785" y="72072"/>
                  </a:cubicBezTo>
                  <a:cubicBezTo>
                    <a:pt x="1335066" y="117387"/>
                    <a:pt x="1385014" y="204311"/>
                    <a:pt x="1395663" y="274303"/>
                  </a:cubicBezTo>
                  <a:lnTo>
                    <a:pt x="682165" y="330100"/>
                  </a:lnTo>
                  <a:lnTo>
                    <a:pt x="0" y="283928"/>
                  </a:lnTo>
                  <a:close/>
                </a:path>
              </a:pathLst>
            </a:custGeom>
            <a:solidFill>
              <a:schemeClr val="accent3">
                <a:lumMod val="50000"/>
              </a:schemeClr>
            </a:solidFill>
            <a:ln>
              <a:solidFill>
                <a:schemeClr val="tx1"/>
              </a:solidFill>
            </a:ln>
            <a:scene3d>
              <a:camera prst="orthographicFront">
                <a:rot lat="300000" lon="0" rev="0"/>
              </a:camera>
              <a:lightRig rig="threePt" dir="t"/>
            </a:scene3d>
            <a:sp3d extrusionH="1016000">
              <a:bevelT w="190500"/>
              <a:extrusionClr>
                <a:schemeClr val="accent3">
                  <a:lumMod val="75000"/>
                </a:schemeClr>
              </a:extrusionClr>
            </a:sp3d>
          </p:spPr>
          <p:style>
            <a:lnRef idx="1">
              <a:schemeClr val="accent1"/>
            </a:lnRef>
            <a:fillRef idx="0">
              <a:schemeClr val="accent1"/>
            </a:fillRef>
            <a:effectRef idx="0">
              <a:schemeClr val="accent1"/>
            </a:effectRef>
            <a:fontRef idx="minor">
              <a:schemeClr val="tx1"/>
            </a:fontRef>
          </p:style>
          <p:txBody>
            <a:bodyPr anchor="ctr"/>
            <a:lstStyle/>
            <a:p>
              <a:pPr eaLnBrk="0" hangingPunct="0">
                <a:buFont typeface="Arial" pitchFamily="34" charset="0"/>
                <a:buChar char="•"/>
                <a:defRPr/>
              </a:pPr>
              <a:endParaRPr lang="en-US" dirty="0"/>
            </a:p>
          </p:txBody>
        </p:sp>
        <p:sp>
          <p:nvSpPr>
            <p:cNvPr id="17" name="Rectangle 16"/>
            <p:cNvSpPr/>
            <p:nvPr/>
          </p:nvSpPr>
          <p:spPr>
            <a:xfrm>
              <a:off x="2050256" y="4391026"/>
              <a:ext cx="261937" cy="158750"/>
            </a:xfrm>
            <a:prstGeom prst="rect">
              <a:avLst/>
            </a:prstGeom>
            <a:solidFill>
              <a:schemeClr val="bg2">
                <a:lumMod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grpSp>
      <p:sp>
        <p:nvSpPr>
          <p:cNvPr id="28" name="Can 27"/>
          <p:cNvSpPr/>
          <p:nvPr/>
        </p:nvSpPr>
        <p:spPr>
          <a:xfrm>
            <a:off x="6553200" y="3429000"/>
            <a:ext cx="381000" cy="228600"/>
          </a:xfrm>
          <a:prstGeom prst="can">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Font typeface="Arial" pitchFamily="34" charset="0"/>
              <a:buChar char="•"/>
              <a:defRPr/>
            </a:pPr>
            <a:endParaRPr lang="en-US" dirty="0"/>
          </a:p>
        </p:txBody>
      </p:sp>
      <p:grpSp>
        <p:nvGrpSpPr>
          <p:cNvPr id="4" name="Group 49"/>
          <p:cNvGrpSpPr>
            <a:grpSpLocks/>
          </p:cNvGrpSpPr>
          <p:nvPr/>
        </p:nvGrpSpPr>
        <p:grpSpPr bwMode="auto">
          <a:xfrm>
            <a:off x="7924800" y="5029200"/>
            <a:ext cx="533400" cy="555625"/>
            <a:chOff x="2247464" y="5414962"/>
            <a:chExt cx="533400" cy="638999"/>
          </a:xfrm>
        </p:grpSpPr>
        <p:sp>
          <p:nvSpPr>
            <p:cNvPr id="1068" name="Cube 29"/>
            <p:cNvSpPr>
              <a:spLocks noChangeArrowheads="1"/>
            </p:cNvSpPr>
            <p:nvPr/>
          </p:nvSpPr>
          <p:spPr bwMode="auto">
            <a:xfrm>
              <a:off x="2247464" y="5502167"/>
              <a:ext cx="533400" cy="551794"/>
            </a:xfrm>
            <a:prstGeom prst="cube">
              <a:avLst>
                <a:gd name="adj" fmla="val 25000"/>
              </a:avLst>
            </a:prstGeom>
            <a:solidFill>
              <a:srgbClr val="969696"/>
            </a:solidFill>
            <a:ln w="12700" algn="ctr">
              <a:solidFill>
                <a:schemeClr val="tx1"/>
              </a:solidFill>
              <a:round/>
              <a:headEnd/>
              <a:tailEnd/>
            </a:ln>
          </p:spPr>
          <p:txBody>
            <a:bodyPr/>
            <a:lstStyle/>
            <a:p>
              <a:pPr marL="342900" indent="-342900">
                <a:spcBef>
                  <a:spcPct val="20000"/>
                </a:spcBef>
                <a:buFontTx/>
                <a:buChar char="•"/>
              </a:pPr>
              <a:endParaRPr lang="en-US" sz="2000" dirty="0">
                <a:latin typeface="Arial" charset="0"/>
              </a:endParaRPr>
            </a:p>
          </p:txBody>
        </p:sp>
        <p:sp>
          <p:nvSpPr>
            <p:cNvPr id="31" name="Block Arc 30"/>
            <p:cNvSpPr/>
            <p:nvPr/>
          </p:nvSpPr>
          <p:spPr bwMode="auto">
            <a:xfrm>
              <a:off x="2364939" y="5414962"/>
              <a:ext cx="296863" cy="310371"/>
            </a:xfrm>
            <a:prstGeom prst="blockArc">
              <a:avLst/>
            </a:prstGeom>
            <a:solidFill>
              <a:schemeClr val="accent3">
                <a:lumMod val="50000"/>
              </a:schemeClr>
            </a:solidFill>
            <a:ln w="12700"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000" dirty="0">
                <a:latin typeface="Arial" charset="0"/>
                <a:cs typeface="+mn-cs"/>
              </a:endParaRPr>
            </a:p>
          </p:txBody>
        </p:sp>
      </p:grpSp>
      <p:grpSp>
        <p:nvGrpSpPr>
          <p:cNvPr id="6" name="Group 62"/>
          <p:cNvGrpSpPr>
            <a:grpSpLocks/>
          </p:cNvGrpSpPr>
          <p:nvPr/>
        </p:nvGrpSpPr>
        <p:grpSpPr bwMode="auto">
          <a:xfrm rot="-5400000">
            <a:off x="7448550" y="4057650"/>
            <a:ext cx="190500" cy="762000"/>
            <a:chOff x="6858000" y="4800600"/>
            <a:chExt cx="228600" cy="914400"/>
          </a:xfrm>
        </p:grpSpPr>
        <p:sp>
          <p:nvSpPr>
            <p:cNvPr id="33" name="Trapezoid 32"/>
            <p:cNvSpPr/>
            <p:nvPr/>
          </p:nvSpPr>
          <p:spPr>
            <a:xfrm>
              <a:off x="6858000" y="4800600"/>
              <a:ext cx="228600" cy="228600"/>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34" name="Trapezoid 33"/>
            <p:cNvSpPr/>
            <p:nvPr/>
          </p:nvSpPr>
          <p:spPr>
            <a:xfrm rot="10800000">
              <a:off x="6858000" y="5029200"/>
              <a:ext cx="228600" cy="228600"/>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35" name="Rectangle 34"/>
            <p:cNvSpPr/>
            <p:nvPr/>
          </p:nvSpPr>
          <p:spPr>
            <a:xfrm>
              <a:off x="6934200" y="5257800"/>
              <a:ext cx="762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36" name="Rectangle 35"/>
            <p:cNvSpPr/>
            <p:nvPr/>
          </p:nvSpPr>
          <p:spPr>
            <a:xfrm>
              <a:off x="6858000" y="5486400"/>
              <a:ext cx="228600" cy="2286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37" name="Rectangle 36"/>
            <p:cNvSpPr/>
            <p:nvPr/>
          </p:nvSpPr>
          <p:spPr>
            <a:xfrm>
              <a:off x="6960870" y="5486400"/>
              <a:ext cx="142874"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38" name="Rectangle 37"/>
            <p:cNvSpPr/>
            <p:nvPr/>
          </p:nvSpPr>
          <p:spPr>
            <a:xfrm>
              <a:off x="6934200" y="5486400"/>
              <a:ext cx="76200" cy="228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cxnSp>
          <p:nvCxnSpPr>
            <p:cNvPr id="39" name="Straight Connector 38"/>
            <p:cNvCxnSpPr>
              <a:stCxn id="38" idx="0"/>
              <a:endCxn id="38" idx="2"/>
            </p:cNvCxnSpPr>
            <p:nvPr/>
          </p:nvCxnSpPr>
          <p:spPr>
            <a:xfrm rot="16200000" flipH="1">
              <a:off x="6858000" y="5600700"/>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0"/>
          <p:cNvGrpSpPr>
            <a:grpSpLocks/>
          </p:cNvGrpSpPr>
          <p:nvPr/>
        </p:nvGrpSpPr>
        <p:grpSpPr bwMode="auto">
          <a:xfrm>
            <a:off x="6477000" y="3352800"/>
            <a:ext cx="2062163" cy="2366963"/>
            <a:chOff x="6477000" y="3886200"/>
            <a:chExt cx="2062163" cy="2366963"/>
          </a:xfrm>
        </p:grpSpPr>
        <p:sp>
          <p:nvSpPr>
            <p:cNvPr id="41" name="Oval 40"/>
            <p:cNvSpPr/>
            <p:nvPr/>
          </p:nvSpPr>
          <p:spPr>
            <a:xfrm>
              <a:off x="6477000" y="3886200"/>
              <a:ext cx="533400" cy="3810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42" name="Oval 41"/>
            <p:cNvSpPr/>
            <p:nvPr/>
          </p:nvSpPr>
          <p:spPr>
            <a:xfrm>
              <a:off x="7110413" y="4814888"/>
              <a:ext cx="914400" cy="3048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43" name="Oval 42"/>
            <p:cNvSpPr/>
            <p:nvPr/>
          </p:nvSpPr>
          <p:spPr>
            <a:xfrm>
              <a:off x="7853363" y="5491163"/>
              <a:ext cx="685800" cy="7620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grpSp>
      <p:grpSp>
        <p:nvGrpSpPr>
          <p:cNvPr id="14" name="Group 69"/>
          <p:cNvGrpSpPr>
            <a:grpSpLocks/>
          </p:cNvGrpSpPr>
          <p:nvPr/>
        </p:nvGrpSpPr>
        <p:grpSpPr bwMode="auto">
          <a:xfrm>
            <a:off x="6450013" y="3352800"/>
            <a:ext cx="2219325" cy="2524125"/>
            <a:chOff x="5092171" y="3886200"/>
            <a:chExt cx="2219326" cy="2524126"/>
          </a:xfrm>
        </p:grpSpPr>
        <p:sp>
          <p:nvSpPr>
            <p:cNvPr id="45" name="Oval 44"/>
            <p:cNvSpPr/>
            <p:nvPr/>
          </p:nvSpPr>
          <p:spPr>
            <a:xfrm>
              <a:off x="5092171" y="3886200"/>
              <a:ext cx="560387" cy="3810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46" name="Oval 45"/>
            <p:cNvSpPr/>
            <p:nvPr/>
          </p:nvSpPr>
          <p:spPr>
            <a:xfrm>
              <a:off x="5673196" y="4800600"/>
              <a:ext cx="1046162" cy="333375"/>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47" name="Oval 46"/>
            <p:cNvSpPr/>
            <p:nvPr/>
          </p:nvSpPr>
          <p:spPr>
            <a:xfrm>
              <a:off x="6338359" y="5334001"/>
              <a:ext cx="973138" cy="1076325"/>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grpSp>
      <p:grpSp>
        <p:nvGrpSpPr>
          <p:cNvPr id="29" name="Group 71"/>
          <p:cNvGrpSpPr>
            <a:grpSpLocks/>
          </p:cNvGrpSpPr>
          <p:nvPr/>
        </p:nvGrpSpPr>
        <p:grpSpPr bwMode="auto">
          <a:xfrm>
            <a:off x="6456363" y="3352800"/>
            <a:ext cx="2389187" cy="2743200"/>
            <a:chOff x="1996962" y="3886200"/>
            <a:chExt cx="2388414" cy="2743200"/>
          </a:xfrm>
        </p:grpSpPr>
        <p:sp>
          <p:nvSpPr>
            <p:cNvPr id="49" name="Oval 48"/>
            <p:cNvSpPr/>
            <p:nvPr/>
          </p:nvSpPr>
          <p:spPr>
            <a:xfrm>
              <a:off x="1996962" y="3886200"/>
              <a:ext cx="560206" cy="3810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50" name="Oval 49"/>
            <p:cNvSpPr/>
            <p:nvPr/>
          </p:nvSpPr>
          <p:spPr>
            <a:xfrm>
              <a:off x="2482580" y="4724400"/>
              <a:ext cx="1236262" cy="485775"/>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sp>
          <p:nvSpPr>
            <p:cNvPr id="51" name="Oval 50"/>
            <p:cNvSpPr/>
            <p:nvPr/>
          </p:nvSpPr>
          <p:spPr>
            <a:xfrm>
              <a:off x="3034851" y="5105400"/>
              <a:ext cx="1350525" cy="1524000"/>
            </a:xfrm>
            <a:prstGeom prst="ellipse">
              <a:avLst/>
            </a:prstGeom>
            <a:solidFill>
              <a:schemeClr val="accent5">
                <a:lumMod val="60000"/>
                <a:lumOff val="40000"/>
                <a:alpha val="4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endParaRPr lang="en-US" dirty="0"/>
            </a:p>
          </p:txBody>
        </p:sp>
      </p:grpSp>
      <p:sp>
        <p:nvSpPr>
          <p:cNvPr id="52" name="Rectangle 7"/>
          <p:cNvSpPr txBox="1">
            <a:spLocks noChangeArrowheads="1"/>
          </p:cNvSpPr>
          <p:nvPr/>
        </p:nvSpPr>
        <p:spPr bwMode="auto">
          <a:xfrm>
            <a:off x="0" y="228600"/>
            <a:ext cx="9144000" cy="833438"/>
          </a:xfrm>
          <a:prstGeom prst="rect">
            <a:avLst/>
          </a:prstGeom>
          <a:noFill/>
          <a:ln w="9525">
            <a:noFill/>
            <a:miter lim="800000"/>
            <a:headEnd/>
            <a:tailEnd/>
          </a:ln>
        </p:spPr>
        <p:txBody>
          <a:bodyPr wrap="none" anchor="ctr"/>
          <a:lstStyle/>
          <a:p>
            <a:pPr algn="ctr" fontAlgn="auto">
              <a:spcAft>
                <a:spcPts val="0"/>
              </a:spcAft>
              <a:defRPr/>
            </a:pPr>
            <a:r>
              <a:rPr lang="en-US" dirty="0">
                <a:latin typeface="Arial" charset="0"/>
                <a:ea typeface="+mj-ea"/>
                <a:cs typeface="+mn-cs"/>
              </a:rPr>
              <a:t>Time Variable </a:t>
            </a:r>
            <a:r>
              <a:rPr lang="en-US" dirty="0" smtClean="0">
                <a:latin typeface="Arial" charset="0"/>
                <a:ea typeface="+mj-ea"/>
                <a:cs typeface="+mn-cs"/>
              </a:rPr>
              <a:t>Gain (TVG)</a:t>
            </a:r>
            <a:endParaRPr lang="en-US" dirty="0">
              <a:latin typeface="Arial" charset="0"/>
              <a:ea typeface="+mj-ea"/>
              <a:cs typeface="+mn-cs"/>
            </a:endParaRPr>
          </a:p>
        </p:txBody>
      </p:sp>
      <p:grpSp>
        <p:nvGrpSpPr>
          <p:cNvPr id="30" name="Group 2"/>
          <p:cNvGrpSpPr>
            <a:grpSpLocks/>
          </p:cNvGrpSpPr>
          <p:nvPr/>
        </p:nvGrpSpPr>
        <p:grpSpPr bwMode="auto">
          <a:xfrm>
            <a:off x="1143000" y="3886200"/>
            <a:ext cx="4038600" cy="2209800"/>
            <a:chOff x="2346" y="1599"/>
            <a:chExt cx="6605" cy="4652"/>
          </a:xfrm>
        </p:grpSpPr>
        <p:grpSp>
          <p:nvGrpSpPr>
            <p:cNvPr id="32" name="Group 3"/>
            <p:cNvGrpSpPr>
              <a:grpSpLocks/>
            </p:cNvGrpSpPr>
            <p:nvPr/>
          </p:nvGrpSpPr>
          <p:grpSpPr bwMode="auto">
            <a:xfrm>
              <a:off x="2346" y="1599"/>
              <a:ext cx="6198" cy="4620"/>
              <a:chOff x="2241" y="8824"/>
              <a:chExt cx="6198" cy="4620"/>
            </a:xfrm>
          </p:grpSpPr>
          <p:graphicFrame>
            <p:nvGraphicFramePr>
              <p:cNvPr id="1026" name="Object 2"/>
              <p:cNvGraphicFramePr>
                <a:graphicFrameLocks noChangeAspect="1"/>
              </p:cNvGraphicFramePr>
              <p:nvPr/>
            </p:nvGraphicFramePr>
            <p:xfrm>
              <a:off x="2241" y="8824"/>
              <a:ext cx="6198" cy="4620"/>
            </p:xfrm>
            <a:graphic>
              <a:graphicData uri="http://schemas.openxmlformats.org/presentationml/2006/ole">
                <mc:AlternateContent xmlns:mc="http://schemas.openxmlformats.org/markup-compatibility/2006">
                  <mc:Choice xmlns:v="urn:schemas-microsoft-com:vml" Requires="v">
                    <p:oleObj spid="_x0000_s37926" name="Worksheet" r:id="rId6" imgW="3933946" imgH="2933700" progId="Excel.Sheet.8">
                      <p:embed/>
                    </p:oleObj>
                  </mc:Choice>
                  <mc:Fallback>
                    <p:oleObj name="Worksheet" r:id="rId6" imgW="3933946" imgH="2933700" progId="Excel.Sheet.8">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1" y="8824"/>
                            <a:ext cx="6198" cy="4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0" name="Line 5"/>
              <p:cNvSpPr>
                <a:spLocks noChangeShapeType="1"/>
              </p:cNvSpPr>
              <p:nvPr/>
            </p:nvSpPr>
            <p:spPr bwMode="auto">
              <a:xfrm flipV="1">
                <a:off x="2601" y="10624"/>
                <a:ext cx="0" cy="720"/>
              </a:xfrm>
              <a:prstGeom prst="line">
                <a:avLst/>
              </a:prstGeom>
              <a:noFill/>
              <a:ln w="22225">
                <a:solidFill>
                  <a:srgbClr val="000000"/>
                </a:solidFill>
                <a:round/>
                <a:headEnd/>
                <a:tailEnd type="triangle" w="med" len="med"/>
              </a:ln>
            </p:spPr>
            <p:txBody>
              <a:bodyPr/>
              <a:lstStyle/>
              <a:p>
                <a:endParaRPr lang="en-US" dirty="0"/>
              </a:p>
            </p:txBody>
          </p:sp>
          <p:sp>
            <p:nvSpPr>
              <p:cNvPr id="1051" name="Line 6"/>
              <p:cNvSpPr>
                <a:spLocks noChangeShapeType="1"/>
              </p:cNvSpPr>
              <p:nvPr/>
            </p:nvSpPr>
            <p:spPr bwMode="auto">
              <a:xfrm>
                <a:off x="5301" y="13144"/>
                <a:ext cx="900" cy="0"/>
              </a:xfrm>
              <a:prstGeom prst="line">
                <a:avLst/>
              </a:prstGeom>
              <a:noFill/>
              <a:ln w="22225">
                <a:solidFill>
                  <a:srgbClr val="000000"/>
                </a:solidFill>
                <a:round/>
                <a:headEnd/>
                <a:tailEnd type="triangle" w="med" len="med"/>
              </a:ln>
            </p:spPr>
            <p:txBody>
              <a:bodyPr/>
              <a:lstStyle/>
              <a:p>
                <a:endParaRPr lang="en-US" dirty="0"/>
              </a:p>
            </p:txBody>
          </p:sp>
        </p:grpSp>
        <p:cxnSp>
          <p:nvCxnSpPr>
            <p:cNvPr id="1044" name="AutoShape 7"/>
            <p:cNvCxnSpPr>
              <a:cxnSpLocks noChangeShapeType="1"/>
            </p:cNvCxnSpPr>
            <p:nvPr/>
          </p:nvCxnSpPr>
          <p:spPr bwMode="auto">
            <a:xfrm>
              <a:off x="2906" y="2486"/>
              <a:ext cx="5407" cy="1"/>
            </a:xfrm>
            <a:prstGeom prst="straightConnector1">
              <a:avLst/>
            </a:prstGeom>
            <a:noFill/>
            <a:ln w="9525">
              <a:solidFill>
                <a:srgbClr val="000000"/>
              </a:solidFill>
              <a:round/>
              <a:headEnd type="triangle" w="med" len="med"/>
              <a:tailEnd type="triangle" w="med" len="med"/>
            </a:ln>
          </p:spPr>
        </p:cxnSp>
        <p:sp>
          <p:nvSpPr>
            <p:cNvPr id="1045" name="Text Box 8"/>
            <p:cNvSpPr txBox="1">
              <a:spLocks noChangeArrowheads="1"/>
            </p:cNvSpPr>
            <p:nvPr/>
          </p:nvSpPr>
          <p:spPr bwMode="auto">
            <a:xfrm>
              <a:off x="3979" y="2127"/>
              <a:ext cx="2804" cy="414"/>
            </a:xfrm>
            <a:prstGeom prst="rect">
              <a:avLst/>
            </a:prstGeom>
            <a:noFill/>
            <a:ln>
              <a:noFill/>
            </a:ln>
            <a:extLst/>
          </p:spPr>
          <p:txBody>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spcAft>
                  <a:spcPts val="1000"/>
                </a:spcAft>
                <a:defRPr/>
              </a:pPr>
              <a:r>
                <a:rPr lang="en-US" sz="1100" dirty="0" smtClean="0">
                  <a:latin typeface="+mj-lt"/>
                  <a:ea typeface="ＭＳ Ｐゴシック" pitchFamily="34" charset="-128"/>
                </a:rPr>
                <a:t>Detection Window Depth (Stop-Start Points)</a:t>
              </a:r>
              <a:endParaRPr lang="en-US" sz="2400" baseline="-25000" dirty="0" smtClean="0">
                <a:latin typeface="+mj-lt"/>
                <a:ea typeface="ＭＳ Ｐゴシック" pitchFamily="34" charset="-128"/>
              </a:endParaRPr>
            </a:p>
          </p:txBody>
        </p:sp>
        <p:sp>
          <p:nvSpPr>
            <p:cNvPr id="1046" name="Text Box 9"/>
            <p:cNvSpPr txBox="1">
              <a:spLocks noChangeArrowheads="1"/>
            </p:cNvSpPr>
            <p:nvPr/>
          </p:nvSpPr>
          <p:spPr bwMode="auto">
            <a:xfrm>
              <a:off x="2346" y="5780"/>
              <a:ext cx="1745" cy="471"/>
            </a:xfrm>
            <a:prstGeom prst="rect">
              <a:avLst/>
            </a:prstGeom>
            <a:noFill/>
            <a:ln>
              <a:noFill/>
            </a:ln>
            <a:extLst/>
          </p:spPr>
          <p:txBody>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spcAft>
                  <a:spcPts val="1000"/>
                </a:spcAft>
                <a:buFont typeface="Arial" charset="0"/>
                <a:buChar char="•"/>
                <a:defRPr/>
              </a:pPr>
              <a:r>
                <a:rPr lang="en-US" sz="1100" dirty="0" smtClean="0">
                  <a:latin typeface="+mj-lt"/>
                  <a:ea typeface="ＭＳ Ｐゴシック" pitchFamily="34" charset="-128"/>
                </a:rPr>
                <a:t>Start Point</a:t>
              </a:r>
              <a:endParaRPr lang="en-US" sz="2400" baseline="-25000" dirty="0" smtClean="0">
                <a:latin typeface="+mj-lt"/>
                <a:ea typeface="ＭＳ Ｐゴシック" pitchFamily="34" charset="-128"/>
              </a:endParaRPr>
            </a:p>
          </p:txBody>
        </p:sp>
        <p:cxnSp>
          <p:nvCxnSpPr>
            <p:cNvPr id="1047" name="AutoShape 10"/>
            <p:cNvCxnSpPr>
              <a:cxnSpLocks noChangeShapeType="1"/>
            </p:cNvCxnSpPr>
            <p:nvPr/>
          </p:nvCxnSpPr>
          <p:spPr bwMode="auto">
            <a:xfrm>
              <a:off x="2906" y="5704"/>
              <a:ext cx="0" cy="143"/>
            </a:xfrm>
            <a:prstGeom prst="straightConnector1">
              <a:avLst/>
            </a:prstGeom>
            <a:noFill/>
            <a:ln w="9525">
              <a:solidFill>
                <a:srgbClr val="000000"/>
              </a:solidFill>
              <a:round/>
              <a:headEnd/>
              <a:tailEnd/>
            </a:ln>
          </p:spPr>
        </p:cxnSp>
        <p:sp>
          <p:nvSpPr>
            <p:cNvPr id="1048" name="Text Box 11"/>
            <p:cNvSpPr txBox="1">
              <a:spLocks noChangeArrowheads="1"/>
            </p:cNvSpPr>
            <p:nvPr/>
          </p:nvSpPr>
          <p:spPr bwMode="auto">
            <a:xfrm>
              <a:off x="7261" y="5770"/>
              <a:ext cx="1690" cy="481"/>
            </a:xfrm>
            <a:prstGeom prst="rect">
              <a:avLst/>
            </a:prstGeom>
            <a:noFill/>
            <a:ln>
              <a:noFill/>
            </a:ln>
            <a:extLst/>
          </p:spPr>
          <p:txBody>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spcAft>
                  <a:spcPts val="1000"/>
                </a:spcAft>
                <a:buFont typeface="Arial" charset="0"/>
                <a:buChar char="•"/>
                <a:defRPr/>
              </a:pPr>
              <a:r>
                <a:rPr lang="en-US" sz="1100" dirty="0" smtClean="0">
                  <a:latin typeface="+mj-lt"/>
                  <a:ea typeface="ＭＳ Ｐゴシック" pitchFamily="34" charset="-128"/>
                </a:rPr>
                <a:t>Stop Point</a:t>
              </a:r>
              <a:endParaRPr lang="en-US" sz="2400" baseline="-25000" dirty="0" smtClean="0">
                <a:latin typeface="+mj-lt"/>
                <a:ea typeface="ＭＳ Ｐゴシック" pitchFamily="34" charset="-128"/>
              </a:endParaRPr>
            </a:p>
          </p:txBody>
        </p:sp>
        <p:cxnSp>
          <p:nvCxnSpPr>
            <p:cNvPr id="1049" name="AutoShape 12"/>
            <p:cNvCxnSpPr>
              <a:cxnSpLocks noChangeShapeType="1"/>
            </p:cNvCxnSpPr>
            <p:nvPr/>
          </p:nvCxnSpPr>
          <p:spPr bwMode="auto">
            <a:xfrm>
              <a:off x="8313" y="5704"/>
              <a:ext cx="0" cy="143"/>
            </a:xfrm>
            <a:prstGeom prst="straightConnector1">
              <a:avLst/>
            </a:prstGeom>
            <a:noFill/>
            <a:ln w="9525">
              <a:solidFill>
                <a:srgbClr val="000000"/>
              </a:solidFill>
              <a:round/>
              <a:headEnd/>
              <a:tailEnd/>
            </a:ln>
          </p:spPr>
        </p:cxnSp>
      </p:grpSp>
      <p:sp>
        <p:nvSpPr>
          <p:cNvPr id="1039" name="Text Box 10"/>
          <p:cNvSpPr txBox="1">
            <a:spLocks noChangeArrowheads="1"/>
          </p:cNvSpPr>
          <p:nvPr/>
        </p:nvSpPr>
        <p:spPr bwMode="auto">
          <a:xfrm>
            <a:off x="0" y="6581775"/>
            <a:ext cx="9144000" cy="276225"/>
          </a:xfrm>
          <a:prstGeom prst="rect">
            <a:avLst/>
          </a:prstGeom>
          <a:noFill/>
          <a:ln w="12700" cap="sq">
            <a:noFill/>
            <a:miter lim="800000"/>
            <a:headEnd type="none" w="sm" len="sm"/>
            <a:tailEnd type="none" w="sm" len="sm"/>
          </a:ln>
        </p:spPr>
        <p:txBody>
          <a:bodyPr>
            <a:spAutoFit/>
          </a:bodyPr>
          <a:lstStyle/>
          <a:p>
            <a:pPr eaLnBrk="0" hangingPunct="0">
              <a:buFont typeface="Arial" charset="0"/>
              <a:buChar char="•"/>
            </a:pPr>
            <a:r>
              <a:rPr lang="en-US" sz="1200" dirty="0">
                <a:solidFill>
                  <a:srgbClr val="006600"/>
                </a:solidFill>
              </a:rPr>
              <a:t>FOR OFFICIAL USE ONLY</a:t>
            </a:r>
            <a:endParaRPr lang="en-US" dirty="0"/>
          </a:p>
        </p:txBody>
      </p:sp>
      <p:sp>
        <p:nvSpPr>
          <p:cNvPr id="66" name="Text Box 11"/>
          <p:cNvSpPr txBox="1">
            <a:spLocks noChangeArrowheads="1"/>
          </p:cNvSpPr>
          <p:nvPr/>
        </p:nvSpPr>
        <p:spPr bwMode="auto">
          <a:xfrm>
            <a:off x="8305800" y="2057400"/>
            <a:ext cx="685800" cy="369888"/>
          </a:xfrm>
          <a:prstGeom prst="rect">
            <a:avLst/>
          </a:prstGeom>
          <a:noFill/>
          <a:ln w="9525">
            <a:noFill/>
            <a:miter lim="800000"/>
            <a:headEnd/>
            <a:tailEnd/>
          </a:ln>
        </p:spPr>
        <p:txBody>
          <a:bodyPr>
            <a:spAutoFit/>
          </a:bodyPr>
          <a:lstStyle/>
          <a:p>
            <a:pPr>
              <a:spcBef>
                <a:spcPct val="50000"/>
              </a:spcBef>
            </a:pPr>
            <a:r>
              <a:rPr lang="en-US" sz="1800" dirty="0">
                <a:solidFill>
                  <a:srgbClr val="FF0000"/>
                </a:solidFill>
                <a:latin typeface="Arial" charset="0"/>
              </a:rPr>
              <a:t>1</a:t>
            </a:r>
          </a:p>
        </p:txBody>
      </p:sp>
      <p:sp>
        <p:nvSpPr>
          <p:cNvPr id="67" name="Text Box 11"/>
          <p:cNvSpPr txBox="1">
            <a:spLocks noChangeArrowheads="1"/>
          </p:cNvSpPr>
          <p:nvPr/>
        </p:nvSpPr>
        <p:spPr bwMode="auto">
          <a:xfrm>
            <a:off x="8305800" y="2286000"/>
            <a:ext cx="685800" cy="369888"/>
          </a:xfrm>
          <a:prstGeom prst="rect">
            <a:avLst/>
          </a:prstGeom>
          <a:noFill/>
          <a:ln w="9525">
            <a:noFill/>
            <a:miter lim="800000"/>
            <a:headEnd/>
            <a:tailEnd/>
          </a:ln>
        </p:spPr>
        <p:txBody>
          <a:bodyPr>
            <a:spAutoFit/>
          </a:bodyPr>
          <a:lstStyle/>
          <a:p>
            <a:pPr>
              <a:spcBef>
                <a:spcPct val="50000"/>
              </a:spcBef>
            </a:pPr>
            <a:r>
              <a:rPr lang="en-US" sz="1800" dirty="0">
                <a:solidFill>
                  <a:srgbClr val="FF0000"/>
                </a:solidFill>
                <a:latin typeface="Arial" charset="0"/>
              </a:rPr>
              <a:t>4</a:t>
            </a:r>
          </a:p>
        </p:txBody>
      </p:sp>
      <p:sp>
        <p:nvSpPr>
          <p:cNvPr id="68" name="Text Box 11"/>
          <p:cNvSpPr txBox="1">
            <a:spLocks noChangeArrowheads="1"/>
          </p:cNvSpPr>
          <p:nvPr/>
        </p:nvSpPr>
        <p:spPr bwMode="auto">
          <a:xfrm>
            <a:off x="8305800" y="2514600"/>
            <a:ext cx="685800" cy="369888"/>
          </a:xfrm>
          <a:prstGeom prst="rect">
            <a:avLst/>
          </a:prstGeom>
          <a:noFill/>
          <a:ln w="9525">
            <a:noFill/>
            <a:miter lim="800000"/>
            <a:headEnd/>
            <a:tailEnd/>
          </a:ln>
        </p:spPr>
        <p:txBody>
          <a:bodyPr>
            <a:spAutoFit/>
          </a:bodyPr>
          <a:lstStyle/>
          <a:p>
            <a:pPr>
              <a:spcBef>
                <a:spcPct val="50000"/>
              </a:spcBef>
            </a:pPr>
            <a:r>
              <a:rPr lang="en-US" sz="1800" dirty="0">
                <a:solidFill>
                  <a:srgbClr val="FF0000"/>
                </a:solidFill>
                <a:latin typeface="Arial" charset="0"/>
              </a:rPr>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0"/>
                                        <p:tgtEl>
                                          <p:spTgt spid="66"/>
                                        </p:tgtEl>
                                      </p:cBhvr>
                                    </p:animEffect>
                                  </p:childTnLst>
                                  <p:subTnLst>
                                    <p:set>
                                      <p:cBhvr override="childStyle">
                                        <p:cTn dur="1" fill="hold" display="0" masterRel="sameClick" afterEffect="1">
                                          <p:stCondLst>
                                            <p:cond evt="end" delay="0">
                                              <p:tn val="8"/>
                                            </p:cond>
                                          </p:stCondLst>
                                        </p:cTn>
                                        <p:tgtEl>
                                          <p:spTgt spid="66"/>
                                        </p:tgtEl>
                                        <p:attrNameLst>
                                          <p:attrName>style.visibility</p:attrName>
                                        </p:attrNameLst>
                                      </p:cBhvr>
                                      <p:to>
                                        <p:strVal val="hidden"/>
                                      </p:to>
                                    </p:set>
                                  </p:subTnLst>
                                </p:cTn>
                              </p:par>
                            </p:childTnLst>
                          </p:cTn>
                        </p:par>
                        <p:par>
                          <p:cTn id="11" fill="hold" nodeType="afterGroup">
                            <p:stCondLst>
                              <p:cond delay="5000"/>
                            </p:stCondLst>
                            <p:childTnLst>
                              <p:par>
                                <p:cTn id="12" presetID="9" presetClass="entr" presetSubtype="0" fill="hold" nodeType="afterEffect">
                                  <p:stCondLst>
                                    <p:cond delay="200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5" presetID="9"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dissolve">
                                      <p:cBhvr>
                                        <p:cTn id="17" dur="5000"/>
                                        <p:tgtEl>
                                          <p:spTgt spid="67"/>
                                        </p:tgtEl>
                                      </p:cBhvr>
                                    </p:animEffect>
                                  </p:childTnLst>
                                  <p:subTnLst>
                                    <p:set>
                                      <p:cBhvr override="childStyle">
                                        <p:cTn dur="1" fill="hold" display="0" masterRel="sameClick" afterEffect="1">
                                          <p:stCondLst>
                                            <p:cond evt="end" delay="0">
                                              <p:tn val="15"/>
                                            </p:cond>
                                          </p:stCondLst>
                                        </p:cTn>
                                        <p:tgtEl>
                                          <p:spTgt spid="67"/>
                                        </p:tgtEl>
                                        <p:attrNameLst>
                                          <p:attrName>style.visibility</p:attrName>
                                        </p:attrNameLst>
                                      </p:cBhvr>
                                      <p:to>
                                        <p:strVal val="hidden"/>
                                      </p:to>
                                    </p:set>
                                  </p:subTnLst>
                                </p:cTn>
                              </p:par>
                            </p:childTnLst>
                          </p:cTn>
                        </p:par>
                        <p:par>
                          <p:cTn id="18" fill="hold" nodeType="afterGroup">
                            <p:stCondLst>
                              <p:cond delay="10000"/>
                            </p:stCondLst>
                            <p:childTnLst>
                              <p:par>
                                <p:cTn id="19" presetID="9" presetClass="entr" presetSubtype="0" fill="hold" nodeType="afterEffect">
                                  <p:stCondLst>
                                    <p:cond delay="200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par>
                                <p:cTn id="22" presetID="9" presetClass="entr" presetSubtype="0" fill="hold" grpId="0" nodeType="withEffect">
                                  <p:stCondLst>
                                    <p:cond delay="1500"/>
                                  </p:stCondLst>
                                  <p:childTnLst>
                                    <p:set>
                                      <p:cBhvr>
                                        <p:cTn id="23" dur="1" fill="hold">
                                          <p:stCondLst>
                                            <p:cond delay="0"/>
                                          </p:stCondLst>
                                        </p:cTn>
                                        <p:tgtEl>
                                          <p:spTgt spid="68"/>
                                        </p:tgtEl>
                                        <p:attrNameLst>
                                          <p:attrName>style.visibility</p:attrName>
                                        </p:attrNameLst>
                                      </p:cBhvr>
                                      <p:to>
                                        <p:strVal val="visible"/>
                                      </p:to>
                                    </p:set>
                                    <p:animEffect transition="in" filter="dissolve">
                                      <p:cBhvr>
                                        <p:cTn id="24" dur="5000"/>
                                        <p:tgtEl>
                                          <p:spTgt spid="68"/>
                                        </p:tgtEl>
                                      </p:cBhvr>
                                    </p:animEffect>
                                  </p:childTnLst>
                                  <p:subTnLst>
                                    <p:set>
                                      <p:cBhvr override="childStyle">
                                        <p:cTn dur="1" fill="hold" display="0" masterRel="sameClick" afterEffect="1">
                                          <p:stCondLst>
                                            <p:cond evt="end" delay="0">
                                              <p:tn val="22"/>
                                            </p:cond>
                                          </p:stCondLst>
                                        </p:cTn>
                                        <p:tgtEl>
                                          <p:spTgt spid="6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335290"/>
            <a:ext cx="9144000" cy="523220"/>
          </a:xfrm>
          <a:prstGeom prst="rect">
            <a:avLst/>
          </a:prstGeom>
          <a:noFill/>
          <a:ln w="9525">
            <a:noFill/>
            <a:miter lim="800000"/>
            <a:headEnd/>
            <a:tailEnd/>
          </a:ln>
        </p:spPr>
        <p:txBody>
          <a:bodyPr anchor="ctr">
            <a:spAutoFit/>
          </a:bodyPr>
          <a:lstStyle/>
          <a:p>
            <a:pPr algn="ctr">
              <a:defRPr/>
            </a:pPr>
            <a:r>
              <a:rPr lang="en-US" kern="0" dirty="0">
                <a:latin typeface="Arial" pitchFamily="34" charset="0"/>
                <a:ea typeface="+mj-ea"/>
                <a:cs typeface="Arial" pitchFamily="34" charset="0"/>
              </a:rPr>
              <a:t>Contingencies</a:t>
            </a:r>
          </a:p>
        </p:txBody>
      </p:sp>
      <p:sp>
        <p:nvSpPr>
          <p:cNvPr id="5" name="Rectangle 5"/>
          <p:cNvSpPr txBox="1">
            <a:spLocks noChangeArrowheads="1"/>
          </p:cNvSpPr>
          <p:nvPr/>
        </p:nvSpPr>
        <p:spPr bwMode="auto">
          <a:xfrm>
            <a:off x="304800" y="1447800"/>
            <a:ext cx="8610600" cy="4800600"/>
          </a:xfrm>
          <a:prstGeom prst="rect">
            <a:avLst/>
          </a:prstGeom>
          <a:noFill/>
          <a:ln w="9525">
            <a:noFill/>
            <a:miter lim="800000"/>
            <a:headEnd/>
            <a:tailEnd/>
          </a:ln>
        </p:spPr>
        <p:txBody>
          <a:bodyPr>
            <a:normAutofit fontScale="92500" lnSpcReduction="20000"/>
          </a:bodyPr>
          <a:lstStyle/>
          <a:p>
            <a:pPr indent="344488">
              <a:spcBef>
                <a:spcPts val="1400"/>
              </a:spcBef>
              <a:buFont typeface="Arial" pitchFamily="34" charset="0"/>
              <a:buChar char="•"/>
              <a:defRPr/>
            </a:pPr>
            <a:r>
              <a:rPr lang="en-US" sz="3000" kern="0" dirty="0">
                <a:latin typeface="Arial" pitchFamily="34" charset="0"/>
                <a:cs typeface="Arial" pitchFamily="34" charset="0"/>
              </a:rPr>
              <a:t>Why work through HHD Interference?</a:t>
            </a:r>
          </a:p>
          <a:p>
            <a:pPr lvl="1">
              <a:spcBef>
                <a:spcPts val="1400"/>
              </a:spcBef>
              <a:buFontTx/>
              <a:buChar char="−"/>
              <a:defRPr/>
            </a:pPr>
            <a:r>
              <a:rPr lang="en-US" kern="0" dirty="0">
                <a:latin typeface="Arial" pitchFamily="34" charset="0"/>
                <a:cs typeface="Arial" pitchFamily="34" charset="0"/>
              </a:rPr>
              <a:t>  </a:t>
            </a:r>
            <a:r>
              <a:rPr lang="en-US" sz="2600" kern="0" dirty="0">
                <a:latin typeface="Arial" pitchFamily="34" charset="0"/>
                <a:cs typeface="Arial" pitchFamily="34" charset="0"/>
              </a:rPr>
              <a:t>Loss of operational control over the source</a:t>
            </a:r>
            <a:endParaRPr lang="en-US" kern="0" dirty="0">
              <a:latin typeface="Arial" pitchFamily="34" charset="0"/>
              <a:cs typeface="Arial" pitchFamily="34" charset="0"/>
            </a:endParaRPr>
          </a:p>
          <a:p>
            <a:pPr marL="1257300" lvl="2" indent="-342900">
              <a:spcBef>
                <a:spcPts val="1400"/>
              </a:spcBef>
              <a:buFont typeface="Arial" pitchFamily="34" charset="0"/>
              <a:buChar char="•"/>
              <a:defRPr/>
            </a:pPr>
            <a:r>
              <a:rPr lang="en-US" sz="2000" kern="0" dirty="0">
                <a:latin typeface="Arial" pitchFamily="34" charset="0"/>
                <a:cs typeface="Arial" pitchFamily="34" charset="0"/>
              </a:rPr>
              <a:t>  </a:t>
            </a:r>
            <a:r>
              <a:rPr lang="en-US" sz="2200" kern="0" dirty="0">
                <a:latin typeface="Arial" pitchFamily="34" charset="0"/>
                <a:cs typeface="Arial" pitchFamily="34" charset="0"/>
              </a:rPr>
              <a:t>THOR III operator is down </a:t>
            </a:r>
          </a:p>
          <a:p>
            <a:pPr marL="1257300" lvl="2" indent="-342900">
              <a:spcBef>
                <a:spcPts val="1400"/>
              </a:spcBef>
              <a:buFont typeface="Arial" pitchFamily="34" charset="0"/>
              <a:buChar char="•"/>
              <a:defRPr/>
            </a:pPr>
            <a:r>
              <a:rPr lang="en-US" sz="2200" kern="0" dirty="0">
                <a:latin typeface="Arial" pitchFamily="34" charset="0"/>
                <a:cs typeface="Arial" pitchFamily="34" charset="0"/>
              </a:rPr>
              <a:t>  Vehicle with active CREW is down</a:t>
            </a:r>
          </a:p>
          <a:p>
            <a:pPr lvl="1">
              <a:spcBef>
                <a:spcPts val="1400"/>
              </a:spcBef>
              <a:buFontTx/>
              <a:buChar char="−"/>
              <a:defRPr/>
            </a:pPr>
            <a:r>
              <a:rPr lang="en-US" sz="2400" kern="0" dirty="0">
                <a:latin typeface="Arial" pitchFamily="34" charset="0"/>
                <a:cs typeface="Arial" pitchFamily="34" charset="0"/>
              </a:rPr>
              <a:t>  </a:t>
            </a:r>
            <a:r>
              <a:rPr lang="en-US" sz="2600" kern="0" dirty="0">
                <a:latin typeface="Arial" pitchFamily="34" charset="0"/>
                <a:cs typeface="Arial" pitchFamily="34" charset="0"/>
              </a:rPr>
              <a:t>Mission critical</a:t>
            </a:r>
            <a:endParaRPr lang="en-US" sz="2400" kern="0" dirty="0">
              <a:latin typeface="Arial" pitchFamily="34" charset="0"/>
              <a:cs typeface="Arial" pitchFamily="34" charset="0"/>
            </a:endParaRPr>
          </a:p>
          <a:p>
            <a:pPr marL="1257300" lvl="2" indent="-342900">
              <a:spcBef>
                <a:spcPts val="1400"/>
              </a:spcBef>
              <a:buFont typeface="Arial" pitchFamily="34" charset="0"/>
              <a:buChar char="•"/>
              <a:defRPr/>
            </a:pPr>
            <a:r>
              <a:rPr lang="en-US" sz="2400" kern="0" dirty="0">
                <a:latin typeface="Arial" pitchFamily="34" charset="0"/>
                <a:cs typeface="Arial" pitchFamily="34" charset="0"/>
              </a:rPr>
              <a:t>  </a:t>
            </a:r>
            <a:r>
              <a:rPr lang="en-US" sz="2200" kern="0" dirty="0">
                <a:latin typeface="Arial" pitchFamily="34" charset="0"/>
                <a:cs typeface="Arial" pitchFamily="34" charset="0"/>
              </a:rPr>
              <a:t>Need to approach infrastructure with interfering sources</a:t>
            </a:r>
          </a:p>
          <a:p>
            <a:pPr marL="1257300" lvl="2" indent="-342900">
              <a:spcBef>
                <a:spcPts val="1400"/>
              </a:spcBef>
              <a:buFont typeface="Arial" pitchFamily="34" charset="0"/>
              <a:buChar char="–"/>
              <a:defRPr/>
            </a:pPr>
            <a:endParaRPr lang="en-US" sz="2400" kern="0" dirty="0">
              <a:latin typeface="Arial" pitchFamily="34" charset="0"/>
              <a:cs typeface="Arial" pitchFamily="34" charset="0"/>
            </a:endParaRPr>
          </a:p>
          <a:p>
            <a:pPr marL="344488" indent="-344488">
              <a:spcBef>
                <a:spcPts val="1400"/>
              </a:spcBef>
              <a:buFont typeface="Arial" pitchFamily="34" charset="0"/>
              <a:buChar char="•"/>
              <a:defRPr/>
            </a:pPr>
            <a:r>
              <a:rPr lang="en-US" sz="3000" kern="0" dirty="0">
                <a:latin typeface="Arial" pitchFamily="34" charset="0"/>
                <a:cs typeface="Arial" pitchFamily="34" charset="0"/>
              </a:rPr>
              <a:t>Increase the volume whenever attempting to detect through interference.  Typically, detection signals are increased greater than noise signals and may be raised above the interference.</a:t>
            </a:r>
          </a:p>
          <a:p>
            <a:pPr eaLnBrk="0" hangingPunct="0">
              <a:lnSpc>
                <a:spcPct val="90000"/>
              </a:lnSpc>
              <a:spcBef>
                <a:spcPct val="20000"/>
              </a:spcBef>
              <a:defRPr/>
            </a:pPr>
            <a:endParaRPr lang="en-US" sz="2400" kern="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7010400" y="6629400"/>
            <a:ext cx="2133600" cy="228600"/>
          </a:xfrm>
        </p:spPr>
        <p:txBody>
          <a:bodyPr/>
          <a:lstStyle/>
          <a:p>
            <a:pPr>
              <a:defRPr/>
            </a:pPr>
            <a:fld id="{8A37BB68-6464-437C-AD1B-86D2785908EC}" type="slidenum">
              <a:rPr lang="en-US" sz="1200" smtClean="0">
                <a:solidFill>
                  <a:schemeClr val="tx1"/>
                </a:solidFill>
                <a:latin typeface="Arial" pitchFamily="34" charset="0"/>
                <a:cs typeface="Arial" pitchFamily="34" charset="0"/>
              </a:rPr>
              <a:pPr>
                <a:defRPr/>
              </a:pPr>
              <a:t>19</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0" y="230188"/>
            <a:ext cx="9144000" cy="585787"/>
          </a:xfrm>
          <a:prstGeom prst="rect">
            <a:avLst/>
          </a:prstGeom>
          <a:noFill/>
          <a:ln w="9525">
            <a:noFill/>
            <a:miter lim="800000"/>
            <a:headEnd/>
            <a:tailEnd/>
          </a:ln>
        </p:spPr>
        <p:txBody>
          <a:bodyPr anchor="ctr">
            <a:spAutoFit/>
          </a:bodyPr>
          <a:lstStyle/>
          <a:p>
            <a:pPr algn="ctr">
              <a:defRPr/>
            </a:pPr>
            <a:r>
              <a:rPr lang="en-US" sz="3200" kern="0" dirty="0">
                <a:latin typeface="Arial" pitchFamily="34" charset="0"/>
                <a:ea typeface="+mj-ea"/>
                <a:cs typeface="Arial" pitchFamily="34" charset="0"/>
              </a:rPr>
              <a:t>Terminal </a:t>
            </a:r>
            <a:r>
              <a:rPr lang="en-US" kern="0" dirty="0">
                <a:latin typeface="Arial" pitchFamily="34" charset="0"/>
                <a:ea typeface="+mj-ea"/>
                <a:cs typeface="Arial" pitchFamily="34" charset="0"/>
              </a:rPr>
              <a:t>Learning</a:t>
            </a:r>
            <a:r>
              <a:rPr lang="en-US" sz="3200" kern="0" dirty="0">
                <a:latin typeface="Arial" pitchFamily="34" charset="0"/>
                <a:ea typeface="+mj-ea"/>
                <a:cs typeface="Arial" pitchFamily="34" charset="0"/>
              </a:rPr>
              <a:t> Objective</a:t>
            </a:r>
          </a:p>
        </p:txBody>
      </p:sp>
      <p:graphicFrame>
        <p:nvGraphicFramePr>
          <p:cNvPr id="8" name="Table 7"/>
          <p:cNvGraphicFramePr>
            <a:graphicFrameLocks noGrp="1"/>
          </p:cNvGraphicFramePr>
          <p:nvPr>
            <p:extLst>
              <p:ext uri="{D42A27DB-BD31-4B8C-83A1-F6EECF244321}">
                <p14:modId xmlns:p14="http://schemas.microsoft.com/office/powerpoint/2010/main" val="326508478"/>
              </p:ext>
            </p:extLst>
          </p:nvPr>
        </p:nvGraphicFramePr>
        <p:xfrm>
          <a:off x="304800" y="1066800"/>
          <a:ext cx="8534400" cy="5353541"/>
        </p:xfrm>
        <a:graphic>
          <a:graphicData uri="http://schemas.openxmlformats.org/drawingml/2006/table">
            <a:tbl>
              <a:tblPr/>
              <a:tblGrid>
                <a:gridCol w="1871579"/>
                <a:gridCol w="6662821"/>
              </a:tblGrid>
              <a:tr h="972890">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Action</a:t>
                      </a:r>
                    </a:p>
                  </a:txBody>
                  <a:tcPr marL="68580" marR="68580" marT="0" marB="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Recognize CREW/COMMS equipment and </a:t>
                      </a:r>
                      <a:r>
                        <a:rPr lang="en-US" sz="2000" b="0" dirty="0" smtClean="0">
                          <a:latin typeface="Arial" pitchFamily="34" charset="0"/>
                          <a:cs typeface="Arial" pitchFamily="34" charset="0"/>
                        </a:rPr>
                        <a:t>Electromagnetic Environment (EME) </a:t>
                      </a:r>
                      <a:r>
                        <a:rPr kumimoji="0" lang="en-US" sz="2000" b="0" i="0" u="none" strike="noStrike" cap="none" normalizeH="0" baseline="0" dirty="0" smtClean="0">
                          <a:ln>
                            <a:noFill/>
                          </a:ln>
                          <a:solidFill>
                            <a:schemeClr val="tx1"/>
                          </a:solidFill>
                          <a:effectLst/>
                          <a:latin typeface="Arial" pitchFamily="34" charset="0"/>
                          <a:cs typeface="Arial" pitchFamily="34" charset="0"/>
                        </a:rPr>
                        <a:t>interference with HHDs</a:t>
                      </a:r>
                    </a:p>
                  </a:txBody>
                  <a:tcPr marL="68580" marR="68580" marT="0" marB="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bg1"/>
                    </a:solidFill>
                  </a:tcPr>
                </a:tc>
              </a:tr>
              <a:tr h="972890">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Conditions</a:t>
                      </a:r>
                    </a:p>
                  </a:txBody>
                  <a:tcPr marL="68580" marR="68580" marT="0" marB="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 a classroom or training area environment, given actual HHD equipment and/or presentation, student resources, lesson plan, and current reference material.</a:t>
                      </a:r>
                    </a:p>
                  </a:txBody>
                  <a:tcPr marL="68580" marR="68580" marT="0" marB="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bg1"/>
                    </a:solidFill>
                  </a:tcPr>
                </a:tc>
              </a:tr>
              <a:tr h="3250421">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Standards</a:t>
                      </a:r>
                    </a:p>
                  </a:txBody>
                  <a:tcPr marL="68580" marR="68580" marT="0" marB="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Recognize CREW/COMMS equipment and EME interference with HHDs IAW HHD manuals and unit SOPs. Must score 80% or higher on examinations/rubrics. Recognition includes: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lang="en-US" sz="2000" b="0" dirty="0" smtClean="0">
                          <a:latin typeface="Arial" pitchFamily="34" charset="0"/>
                          <a:cs typeface="Arial" pitchFamily="34" charset="0"/>
                        </a:rPr>
                        <a:t>1. Discuss compatibility issues when using HHDs in an Electromagnetic Environment.</a:t>
                      </a:r>
                    </a:p>
                    <a:p>
                      <a:pPr marL="0" marR="0" lvl="0" indent="0" algn="l" defTabSz="914400" rtl="0" eaLnBrk="1" fontAlgn="base" latinLnBrk="0" hangingPunct="1">
                        <a:lnSpc>
                          <a:spcPct val="115000"/>
                        </a:lnSpc>
                        <a:spcBef>
                          <a:spcPct val="0"/>
                        </a:spcBef>
                        <a:spcAft>
                          <a:spcPct val="0"/>
                        </a:spcAft>
                        <a:buClrTx/>
                        <a:buSzTx/>
                        <a:buFontTx/>
                        <a:buNone/>
                        <a:tabLst/>
                      </a:pPr>
                      <a:r>
                        <a:rPr lang="en-US" sz="2000" b="0" dirty="0" smtClean="0">
                          <a:latin typeface="Arial" pitchFamily="34" charset="0"/>
                          <a:cs typeface="Arial" pitchFamily="34" charset="0"/>
                        </a:rPr>
                        <a:t>    2. Recognize sources of interference for the  HHDs.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1719263" indent="0"/>
                      <a:r>
                        <a:rPr lang="en-US" sz="2000" b="1" baseline="0" dirty="0" smtClean="0">
                          <a:latin typeface="Arial" pitchFamily="34" charset="0"/>
                          <a:cs typeface="Arial" pitchFamily="34" charset="0"/>
                        </a:rPr>
                        <a:t>Learning Domain: </a:t>
                      </a:r>
                      <a:r>
                        <a:rPr lang="en-US" sz="2000" baseline="0" dirty="0" smtClean="0">
                          <a:latin typeface="Arial" pitchFamily="34" charset="0"/>
                          <a:cs typeface="Arial" pitchFamily="34" charset="0"/>
                        </a:rPr>
                        <a:t>Cognitive</a:t>
                      </a:r>
                    </a:p>
                    <a:p>
                      <a:pPr marL="1719263" indent="0"/>
                      <a:r>
                        <a:rPr lang="en-US" sz="2000" b="1" baseline="0" dirty="0" smtClean="0">
                          <a:latin typeface="Arial" pitchFamily="34" charset="0"/>
                          <a:cs typeface="Arial" pitchFamily="34" charset="0"/>
                        </a:rPr>
                        <a:t>Learning Level: </a:t>
                      </a:r>
                      <a:r>
                        <a:rPr lang="en-US" sz="2000" b="0" baseline="0" dirty="0" smtClean="0">
                          <a:latin typeface="Arial" pitchFamily="34" charset="0"/>
                          <a:cs typeface="Arial" pitchFamily="34" charset="0"/>
                        </a:rPr>
                        <a:t>Knowledge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4294967295"/>
          </p:nvPr>
        </p:nvSpPr>
        <p:spPr>
          <a:xfrm>
            <a:off x="7010400" y="6629400"/>
            <a:ext cx="2133600" cy="228600"/>
          </a:xfrm>
        </p:spPr>
        <p:txBody>
          <a:bodyPr/>
          <a:lstStyle/>
          <a:p>
            <a:pPr>
              <a:defRPr/>
            </a:pPr>
            <a:fld id="{EE4843B1-705B-415F-BEEE-E5D4FC854833}" type="slidenum">
              <a:rPr lang="en-US" sz="1200" smtClean="0">
                <a:solidFill>
                  <a:schemeClr val="tx1"/>
                </a:solidFill>
                <a:latin typeface="Arial" pitchFamily="34" charset="0"/>
                <a:cs typeface="Arial" pitchFamily="34" charset="0"/>
              </a:rPr>
              <a:pPr>
                <a:defRPr/>
              </a:pPr>
              <a:t>2</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5024" y="336084"/>
            <a:ext cx="9144000" cy="523220"/>
          </a:xfrm>
          <a:prstGeom prst="rect">
            <a:avLst/>
          </a:prstGeom>
          <a:noFill/>
          <a:ln w="9525">
            <a:noFill/>
            <a:miter lim="800000"/>
            <a:headEnd/>
            <a:tailEnd/>
          </a:ln>
        </p:spPr>
        <p:txBody>
          <a:bodyPr anchor="ctr">
            <a:spAutoFit/>
          </a:bodyPr>
          <a:lstStyle/>
          <a:p>
            <a:pPr algn="ctr">
              <a:defRPr/>
            </a:pPr>
            <a:r>
              <a:rPr lang="en-US" kern="0" dirty="0">
                <a:latin typeface="Arial" pitchFamily="34" charset="0"/>
                <a:ea typeface="+mj-ea"/>
                <a:cs typeface="Arial" pitchFamily="34" charset="0"/>
              </a:rPr>
              <a:t>Threat Assessment</a:t>
            </a:r>
          </a:p>
        </p:txBody>
      </p:sp>
      <p:pic>
        <p:nvPicPr>
          <p:cNvPr id="23555" name="Picture 6"/>
          <p:cNvPicPr>
            <a:picLocks noChangeAspect="1" noChangeArrowheads="1"/>
          </p:cNvPicPr>
          <p:nvPr/>
        </p:nvPicPr>
        <p:blipFill>
          <a:blip r:embed="rId3" cstate="email"/>
          <a:srcRect/>
          <a:stretch>
            <a:fillRect/>
          </a:stretch>
        </p:blipFill>
        <p:spPr bwMode="auto">
          <a:xfrm>
            <a:off x="2971800" y="1371600"/>
            <a:ext cx="6045200" cy="45339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3569" name="TextBox 12"/>
          <p:cNvSpPr txBox="1">
            <a:spLocks noChangeArrowheads="1"/>
          </p:cNvSpPr>
          <p:nvPr/>
        </p:nvSpPr>
        <p:spPr bwMode="auto">
          <a:xfrm>
            <a:off x="228600" y="2438400"/>
            <a:ext cx="2046138" cy="461665"/>
          </a:xfrm>
          <a:prstGeom prst="rect">
            <a:avLst/>
          </a:prstGeom>
          <a:noFill/>
          <a:ln w="9525">
            <a:noFill/>
            <a:miter lim="800000"/>
            <a:headEnd/>
            <a:tailEnd/>
          </a:ln>
        </p:spPr>
        <p:txBody>
          <a:bodyPr wrap="none">
            <a:spAutoFit/>
          </a:bodyPr>
          <a:lstStyle/>
          <a:p>
            <a:pPr eaLnBrk="0" hangingPunct="0">
              <a:defRPr/>
            </a:pPr>
            <a:r>
              <a:rPr lang="en-US" sz="2400" dirty="0">
                <a:latin typeface="Arial" pitchFamily="34" charset="0"/>
                <a:cs typeface="Arial" pitchFamily="34" charset="0"/>
              </a:rPr>
              <a:t>Radio Towers</a:t>
            </a:r>
          </a:p>
        </p:txBody>
      </p:sp>
      <p:grpSp>
        <p:nvGrpSpPr>
          <p:cNvPr id="2" name="Group 28"/>
          <p:cNvGrpSpPr>
            <a:grpSpLocks/>
          </p:cNvGrpSpPr>
          <p:nvPr/>
        </p:nvGrpSpPr>
        <p:grpSpPr bwMode="auto">
          <a:xfrm>
            <a:off x="2274738" y="1905001"/>
            <a:ext cx="3287862" cy="764232"/>
            <a:chOff x="2274738" y="1905001"/>
            <a:chExt cx="3287862" cy="763440"/>
          </a:xfrm>
        </p:grpSpPr>
        <p:cxnSp>
          <p:nvCxnSpPr>
            <p:cNvPr id="23568" name="Straight Arrow Connector 14"/>
            <p:cNvCxnSpPr>
              <a:cxnSpLocks noChangeShapeType="1"/>
              <a:stCxn id="23569" idx="3"/>
            </p:cNvCxnSpPr>
            <p:nvPr/>
          </p:nvCxnSpPr>
          <p:spPr bwMode="auto">
            <a:xfrm flipV="1">
              <a:off x="2274738" y="1981200"/>
              <a:ext cx="1535262" cy="687241"/>
            </a:xfrm>
            <a:prstGeom prst="straightConnector1">
              <a:avLst/>
            </a:prstGeom>
            <a:noFill/>
            <a:ln w="19050" algn="ctr">
              <a:solidFill>
                <a:srgbClr val="FF0000"/>
              </a:solidFill>
              <a:round/>
              <a:headEnd/>
              <a:tailEnd type="arrow" w="med" len="med"/>
            </a:ln>
          </p:spPr>
        </p:cxnSp>
        <p:cxnSp>
          <p:nvCxnSpPr>
            <p:cNvPr id="4" name="Straight Arrow Connector 15"/>
            <p:cNvCxnSpPr>
              <a:cxnSpLocks noChangeShapeType="1"/>
              <a:stCxn id="23569" idx="3"/>
            </p:cNvCxnSpPr>
            <p:nvPr/>
          </p:nvCxnSpPr>
          <p:spPr bwMode="auto">
            <a:xfrm flipV="1">
              <a:off x="2274738" y="1905001"/>
              <a:ext cx="3287862" cy="763440"/>
            </a:xfrm>
            <a:prstGeom prst="straightConnector1">
              <a:avLst/>
            </a:prstGeom>
            <a:noFill/>
            <a:ln w="19050" algn="ctr">
              <a:solidFill>
                <a:srgbClr val="FF0000"/>
              </a:solidFill>
              <a:round/>
              <a:headEnd/>
              <a:tailEnd type="arrow" w="med" len="med"/>
            </a:ln>
          </p:spPr>
        </p:cxnSp>
        <p:cxnSp>
          <p:nvCxnSpPr>
            <p:cNvPr id="23570" name="Straight Arrow Connector 17"/>
            <p:cNvCxnSpPr>
              <a:cxnSpLocks noChangeShapeType="1"/>
              <a:stCxn id="23569" idx="3"/>
            </p:cNvCxnSpPr>
            <p:nvPr/>
          </p:nvCxnSpPr>
          <p:spPr bwMode="auto">
            <a:xfrm flipV="1">
              <a:off x="2274738" y="2057401"/>
              <a:ext cx="1840062" cy="611040"/>
            </a:xfrm>
            <a:prstGeom prst="straightConnector1">
              <a:avLst/>
            </a:prstGeom>
            <a:noFill/>
            <a:ln w="19050" algn="ctr">
              <a:solidFill>
                <a:srgbClr val="FF0000"/>
              </a:solidFill>
              <a:round/>
              <a:headEnd/>
              <a:tailEnd type="arrow" w="med" len="med"/>
            </a:ln>
          </p:spPr>
        </p:cxnSp>
      </p:grpSp>
      <p:sp>
        <p:nvSpPr>
          <p:cNvPr id="23566" name="TextBox 23"/>
          <p:cNvSpPr txBox="1">
            <a:spLocks noChangeArrowheads="1"/>
          </p:cNvSpPr>
          <p:nvPr/>
        </p:nvSpPr>
        <p:spPr bwMode="auto">
          <a:xfrm>
            <a:off x="219075" y="3962400"/>
            <a:ext cx="2600325" cy="830262"/>
          </a:xfrm>
          <a:prstGeom prst="rect">
            <a:avLst/>
          </a:prstGeom>
          <a:noFill/>
          <a:ln w="9525">
            <a:noFill/>
            <a:miter lim="800000"/>
            <a:headEnd/>
            <a:tailEnd/>
          </a:ln>
        </p:spPr>
        <p:txBody>
          <a:bodyPr>
            <a:spAutoFit/>
          </a:bodyPr>
          <a:lstStyle/>
          <a:p>
            <a:pPr eaLnBrk="0" hangingPunct="0">
              <a:defRPr/>
            </a:pPr>
            <a:r>
              <a:rPr lang="en-US" sz="2400" dirty="0">
                <a:latin typeface="Arial" pitchFamily="34" charset="0"/>
                <a:cs typeface="Arial" pitchFamily="34" charset="0"/>
              </a:rPr>
              <a:t>CREW/COMM antennas</a:t>
            </a:r>
          </a:p>
        </p:txBody>
      </p:sp>
      <p:cxnSp>
        <p:nvCxnSpPr>
          <p:cNvPr id="6" name="Straight Arrow Connector 24"/>
          <p:cNvCxnSpPr>
            <a:cxnSpLocks noChangeShapeType="1"/>
            <a:stCxn id="23569" idx="3"/>
          </p:cNvCxnSpPr>
          <p:nvPr/>
        </p:nvCxnSpPr>
        <p:spPr bwMode="auto">
          <a:xfrm>
            <a:off x="2286000" y="2667000"/>
            <a:ext cx="6335862" cy="988367"/>
          </a:xfrm>
          <a:prstGeom prst="straightConnector1">
            <a:avLst/>
          </a:prstGeom>
          <a:noFill/>
          <a:ln w="19050" algn="ctr">
            <a:solidFill>
              <a:srgbClr val="FF0000"/>
            </a:solidFill>
            <a:round/>
            <a:headEnd/>
            <a:tailEnd type="arrow" w="med" len="med"/>
          </a:ln>
        </p:spPr>
      </p:cxnSp>
      <p:cxnSp>
        <p:nvCxnSpPr>
          <p:cNvPr id="23567" name="Straight Arrow Connector 26"/>
          <p:cNvCxnSpPr>
            <a:cxnSpLocks noChangeShapeType="1"/>
          </p:cNvCxnSpPr>
          <p:nvPr/>
        </p:nvCxnSpPr>
        <p:spPr bwMode="auto">
          <a:xfrm flipV="1">
            <a:off x="2286000" y="4036311"/>
            <a:ext cx="1839675" cy="459489"/>
          </a:xfrm>
          <a:prstGeom prst="straightConnector1">
            <a:avLst/>
          </a:prstGeom>
          <a:noFill/>
          <a:ln w="19050" algn="ctr">
            <a:solidFill>
              <a:srgbClr val="FF0000"/>
            </a:solidFill>
            <a:round/>
            <a:headEnd/>
            <a:tailEnd type="arrow" w="med" len="med"/>
          </a:ln>
        </p:spPr>
      </p:cxnSp>
      <p:sp>
        <p:nvSpPr>
          <p:cNvPr id="23564" name="TextBox 28"/>
          <p:cNvSpPr txBox="1">
            <a:spLocks noChangeArrowheads="1"/>
          </p:cNvSpPr>
          <p:nvPr/>
        </p:nvSpPr>
        <p:spPr bwMode="auto">
          <a:xfrm>
            <a:off x="228600" y="3200400"/>
            <a:ext cx="2393604" cy="461665"/>
          </a:xfrm>
          <a:prstGeom prst="rect">
            <a:avLst/>
          </a:prstGeom>
          <a:noFill/>
          <a:ln w="9525">
            <a:noFill/>
            <a:miter lim="800000"/>
            <a:headEnd/>
            <a:tailEnd/>
          </a:ln>
        </p:spPr>
        <p:txBody>
          <a:bodyPr wrap="none">
            <a:spAutoFit/>
          </a:bodyPr>
          <a:lstStyle/>
          <a:p>
            <a:pPr eaLnBrk="0" hangingPunct="0">
              <a:defRPr/>
            </a:pPr>
            <a:r>
              <a:rPr lang="en-US" sz="2400" dirty="0" smtClean="0">
                <a:latin typeface="Arial" pitchFamily="34" charset="0"/>
                <a:cs typeface="Arial" pitchFamily="34" charset="0"/>
              </a:rPr>
              <a:t>Concertina </a:t>
            </a:r>
            <a:r>
              <a:rPr lang="en-US" sz="2400" dirty="0">
                <a:latin typeface="Arial" pitchFamily="34" charset="0"/>
                <a:cs typeface="Arial" pitchFamily="34" charset="0"/>
              </a:rPr>
              <a:t>Wire</a:t>
            </a:r>
          </a:p>
        </p:txBody>
      </p:sp>
      <p:cxnSp>
        <p:nvCxnSpPr>
          <p:cNvPr id="23565" name="Straight Arrow Connector 29"/>
          <p:cNvCxnSpPr>
            <a:cxnSpLocks noChangeShapeType="1"/>
            <a:stCxn id="23564" idx="3"/>
          </p:cNvCxnSpPr>
          <p:nvPr/>
        </p:nvCxnSpPr>
        <p:spPr bwMode="auto">
          <a:xfrm>
            <a:off x="2622204" y="3431233"/>
            <a:ext cx="1035396" cy="378767"/>
          </a:xfrm>
          <a:prstGeom prst="straightConnector1">
            <a:avLst/>
          </a:prstGeom>
          <a:noFill/>
          <a:ln w="19050" algn="ctr">
            <a:solidFill>
              <a:srgbClr val="FF0000"/>
            </a:solidFill>
            <a:round/>
            <a:headEnd/>
            <a:tailEnd type="arrow" w="med" len="med"/>
          </a:ln>
        </p:spPr>
      </p:cxnSp>
      <p:sp>
        <p:nvSpPr>
          <p:cNvPr id="23562" name="TextBox 13"/>
          <p:cNvSpPr txBox="1">
            <a:spLocks noChangeArrowheads="1"/>
          </p:cNvSpPr>
          <p:nvPr/>
        </p:nvSpPr>
        <p:spPr bwMode="auto">
          <a:xfrm>
            <a:off x="228600" y="5181600"/>
            <a:ext cx="2600392" cy="830997"/>
          </a:xfrm>
          <a:prstGeom prst="rect">
            <a:avLst/>
          </a:prstGeom>
          <a:noFill/>
          <a:ln w="9525">
            <a:noFill/>
            <a:miter lim="800000"/>
            <a:headEnd/>
            <a:tailEnd/>
          </a:ln>
        </p:spPr>
        <p:txBody>
          <a:bodyPr wrap="none">
            <a:spAutoFit/>
          </a:bodyPr>
          <a:lstStyle/>
          <a:p>
            <a:pPr eaLnBrk="0" hangingPunct="0">
              <a:defRPr/>
            </a:pPr>
            <a:r>
              <a:rPr lang="en-US" sz="2400" dirty="0">
                <a:latin typeface="Arial" pitchFamily="34" charset="0"/>
                <a:cs typeface="Arial" pitchFamily="34" charset="0"/>
              </a:rPr>
              <a:t>Ground Condition</a:t>
            </a:r>
          </a:p>
          <a:p>
            <a:pPr eaLnBrk="0" hangingPunct="0">
              <a:defRPr/>
            </a:pPr>
            <a:r>
              <a:rPr lang="en-US" sz="2400" dirty="0">
                <a:latin typeface="Arial" pitchFamily="34" charset="0"/>
                <a:cs typeface="Arial" pitchFamily="34" charset="0"/>
              </a:rPr>
              <a:t>Water</a:t>
            </a:r>
          </a:p>
        </p:txBody>
      </p:sp>
      <p:cxnSp>
        <p:nvCxnSpPr>
          <p:cNvPr id="23563" name="Straight Arrow Connector 16"/>
          <p:cNvCxnSpPr>
            <a:cxnSpLocks noChangeShapeType="1"/>
          </p:cNvCxnSpPr>
          <p:nvPr/>
        </p:nvCxnSpPr>
        <p:spPr bwMode="auto">
          <a:xfrm flipV="1">
            <a:off x="2286000" y="5562601"/>
            <a:ext cx="1371600" cy="152399"/>
          </a:xfrm>
          <a:prstGeom prst="straightConnector1">
            <a:avLst/>
          </a:prstGeom>
          <a:noFill/>
          <a:ln w="19050" algn="ctr">
            <a:solidFill>
              <a:srgbClr val="FF0000"/>
            </a:solidFill>
            <a:round/>
            <a:headEnd/>
            <a:tailEnd type="arrow" w="med" len="med"/>
          </a:ln>
        </p:spPr>
      </p:cxnSp>
      <p:sp>
        <p:nvSpPr>
          <p:cNvPr id="23560" name="TextBox 19"/>
          <p:cNvSpPr txBox="1">
            <a:spLocks noChangeArrowheads="1"/>
          </p:cNvSpPr>
          <p:nvPr/>
        </p:nvSpPr>
        <p:spPr bwMode="auto">
          <a:xfrm>
            <a:off x="152400" y="1143000"/>
            <a:ext cx="2935804" cy="1200329"/>
          </a:xfrm>
          <a:prstGeom prst="rect">
            <a:avLst/>
          </a:prstGeom>
          <a:noFill/>
          <a:ln w="9525">
            <a:noFill/>
            <a:miter lim="800000"/>
            <a:headEnd/>
            <a:tailEnd/>
          </a:ln>
        </p:spPr>
        <p:txBody>
          <a:bodyPr wrap="none">
            <a:spAutoFit/>
          </a:bodyPr>
          <a:lstStyle/>
          <a:p>
            <a:pPr eaLnBrk="0" hangingPunct="0">
              <a:defRPr/>
            </a:pPr>
            <a:r>
              <a:rPr lang="en-US" sz="2400" dirty="0">
                <a:solidFill>
                  <a:srgbClr val="FF0000"/>
                </a:solidFill>
                <a:latin typeface="Arial" pitchFamily="34" charset="0"/>
                <a:cs typeface="Arial" pitchFamily="34" charset="0"/>
              </a:rPr>
              <a:t>WARNING:</a:t>
            </a:r>
          </a:p>
          <a:p>
            <a:pPr eaLnBrk="0" hangingPunct="0">
              <a:defRPr/>
            </a:pPr>
            <a:r>
              <a:rPr lang="en-US" sz="2400" dirty="0">
                <a:solidFill>
                  <a:srgbClr val="FF0000"/>
                </a:solidFill>
                <a:latin typeface="Arial" pitchFamily="34" charset="0"/>
                <a:cs typeface="Arial" pitchFamily="34" charset="0"/>
              </a:rPr>
              <a:t>Never Touch or hold</a:t>
            </a:r>
          </a:p>
          <a:p>
            <a:pPr eaLnBrk="0" hangingPunct="0">
              <a:defRPr/>
            </a:pPr>
            <a:r>
              <a:rPr lang="en-US" sz="2400" dirty="0">
                <a:solidFill>
                  <a:srgbClr val="FF0000"/>
                </a:solidFill>
                <a:latin typeface="Arial" pitchFamily="34" charset="0"/>
                <a:cs typeface="Arial" pitchFamily="34" charset="0"/>
              </a:rPr>
              <a:t>An active Antenna</a:t>
            </a:r>
          </a:p>
        </p:txBody>
      </p:sp>
      <p:sp>
        <p:nvSpPr>
          <p:cNvPr id="20" name="Slide Number Placeholder 19"/>
          <p:cNvSpPr>
            <a:spLocks noGrp="1"/>
          </p:cNvSpPr>
          <p:nvPr>
            <p:ph type="sldNum" sz="quarter" idx="4294967295"/>
          </p:nvPr>
        </p:nvSpPr>
        <p:spPr>
          <a:xfrm>
            <a:off x="7010400" y="6629400"/>
            <a:ext cx="2133600" cy="228600"/>
          </a:xfrm>
        </p:spPr>
        <p:txBody>
          <a:bodyPr/>
          <a:lstStyle/>
          <a:p>
            <a:pPr>
              <a:defRPr/>
            </a:pPr>
            <a:fld id="{6C0EC52B-FCF5-4118-B3B5-EA90F5B56310}" type="slidenum">
              <a:rPr lang="en-US" sz="1200" smtClean="0">
                <a:solidFill>
                  <a:schemeClr val="tx1"/>
                </a:solidFill>
                <a:latin typeface="Arial" pitchFamily="34" charset="0"/>
                <a:cs typeface="Arial" pitchFamily="34" charset="0"/>
              </a:rPr>
              <a:pPr>
                <a:defRPr/>
              </a:pPr>
              <a:t>20</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35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356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35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356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35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p:bldP spid="23566" grpId="0"/>
      <p:bldP spid="23564" grpId="0"/>
      <p:bldP spid="235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3" cstate="email"/>
          <a:srcRect/>
          <a:stretch>
            <a:fillRect/>
          </a:stretch>
        </p:blipFill>
        <p:spPr bwMode="auto">
          <a:xfrm>
            <a:off x="3505200" y="1281410"/>
            <a:ext cx="5638800" cy="44243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 name="Title 6"/>
          <p:cNvSpPr txBox="1">
            <a:spLocks/>
          </p:cNvSpPr>
          <p:nvPr/>
        </p:nvSpPr>
        <p:spPr bwMode="auto">
          <a:xfrm>
            <a:off x="0" y="247911"/>
            <a:ext cx="9144000" cy="584775"/>
          </a:xfrm>
          <a:prstGeom prst="rect">
            <a:avLst/>
          </a:prstGeom>
          <a:noFill/>
          <a:ln w="9525">
            <a:noFill/>
            <a:miter lim="800000"/>
            <a:headEnd/>
            <a:tailEnd/>
          </a:ln>
        </p:spPr>
        <p:txBody>
          <a:bodyPr wrap="square" anchor="ctr">
            <a:spAutoFit/>
          </a:bodyPr>
          <a:lstStyle/>
          <a:p>
            <a:pPr algn="ctr">
              <a:defRPr/>
            </a:pPr>
            <a:r>
              <a:rPr lang="en-US" sz="3200" kern="0" dirty="0">
                <a:latin typeface="Arial" pitchFamily="34" charset="0"/>
                <a:ea typeface="+mj-ea"/>
                <a:cs typeface="Arial" pitchFamily="34" charset="0"/>
              </a:rPr>
              <a:t>Threat </a:t>
            </a:r>
            <a:r>
              <a:rPr lang="en-US" sz="3200" kern="0" dirty="0" smtClean="0">
                <a:latin typeface="Arial" pitchFamily="34" charset="0"/>
                <a:ea typeface="+mj-ea"/>
                <a:cs typeface="Arial" pitchFamily="34" charset="0"/>
              </a:rPr>
              <a:t>Assessment </a:t>
            </a:r>
            <a:r>
              <a:rPr lang="en-US" sz="3200" kern="0" dirty="0" smtClean="0">
                <a:latin typeface="Arial" pitchFamily="34" charset="0"/>
                <a:ea typeface="+mj-ea"/>
                <a:cs typeface="Arial" pitchFamily="34" charset="0"/>
              </a:rPr>
              <a:t>(cont.)</a:t>
            </a:r>
            <a:endParaRPr lang="en-US" sz="3200" kern="0" dirty="0">
              <a:latin typeface="Arial" pitchFamily="34" charset="0"/>
              <a:ea typeface="+mj-ea"/>
              <a:cs typeface="Arial" pitchFamily="34" charset="0"/>
            </a:endParaRPr>
          </a:p>
        </p:txBody>
      </p:sp>
      <p:sp>
        <p:nvSpPr>
          <p:cNvPr id="24593" name="TextBox 6"/>
          <p:cNvSpPr txBox="1">
            <a:spLocks noChangeArrowheads="1"/>
          </p:cNvSpPr>
          <p:nvPr/>
        </p:nvSpPr>
        <p:spPr bwMode="auto">
          <a:xfrm>
            <a:off x="304800" y="3415010"/>
            <a:ext cx="1880643" cy="461665"/>
          </a:xfrm>
          <a:prstGeom prst="rect">
            <a:avLst/>
          </a:prstGeom>
          <a:noFill/>
          <a:ln w="9525">
            <a:noFill/>
            <a:miter lim="800000"/>
            <a:headEnd/>
            <a:tailEnd/>
          </a:ln>
        </p:spPr>
        <p:txBody>
          <a:bodyPr wrap="none">
            <a:spAutoFit/>
          </a:bodyPr>
          <a:lstStyle/>
          <a:p>
            <a:pPr eaLnBrk="0" hangingPunct="0">
              <a:defRPr/>
            </a:pPr>
            <a:r>
              <a:rPr lang="en-US" sz="2400" dirty="0">
                <a:latin typeface="Arial" pitchFamily="34" charset="0"/>
                <a:cs typeface="Arial" pitchFamily="34" charset="0"/>
              </a:rPr>
              <a:t>Power Lines</a:t>
            </a:r>
          </a:p>
        </p:txBody>
      </p:sp>
      <p:cxnSp>
        <p:nvCxnSpPr>
          <p:cNvPr id="24595" name="Straight Arrow Connector 8"/>
          <p:cNvCxnSpPr>
            <a:cxnSpLocks noChangeShapeType="1"/>
          </p:cNvCxnSpPr>
          <p:nvPr/>
        </p:nvCxnSpPr>
        <p:spPr bwMode="auto">
          <a:xfrm flipV="1">
            <a:off x="2133600" y="1738610"/>
            <a:ext cx="4648200" cy="1905000"/>
          </a:xfrm>
          <a:prstGeom prst="straightConnector1">
            <a:avLst/>
          </a:prstGeom>
          <a:noFill/>
          <a:ln w="19050" algn="ctr">
            <a:solidFill>
              <a:srgbClr val="FF0000"/>
            </a:solidFill>
            <a:round/>
            <a:headEnd/>
            <a:tailEnd type="arrow" w="med" len="med"/>
          </a:ln>
        </p:spPr>
      </p:cxnSp>
      <p:sp>
        <p:nvSpPr>
          <p:cNvPr id="24590" name="TextBox 10"/>
          <p:cNvSpPr txBox="1">
            <a:spLocks noChangeArrowheads="1"/>
          </p:cNvSpPr>
          <p:nvPr/>
        </p:nvSpPr>
        <p:spPr bwMode="auto">
          <a:xfrm>
            <a:off x="304800" y="4786610"/>
            <a:ext cx="2270125" cy="830263"/>
          </a:xfrm>
          <a:prstGeom prst="rect">
            <a:avLst/>
          </a:prstGeom>
          <a:noFill/>
          <a:ln w="9525">
            <a:noFill/>
            <a:miter lim="800000"/>
            <a:headEnd/>
            <a:tailEnd/>
          </a:ln>
        </p:spPr>
        <p:txBody>
          <a:bodyPr wrap="none">
            <a:spAutoFit/>
          </a:bodyPr>
          <a:lstStyle/>
          <a:p>
            <a:pPr eaLnBrk="0" hangingPunct="0">
              <a:defRPr/>
            </a:pPr>
            <a:r>
              <a:rPr lang="en-US" sz="2400" dirty="0">
                <a:latin typeface="Arial" pitchFamily="34" charset="0"/>
                <a:cs typeface="Arial" pitchFamily="34" charset="0"/>
              </a:rPr>
              <a:t>CREW/COMM </a:t>
            </a:r>
          </a:p>
          <a:p>
            <a:pPr eaLnBrk="0" hangingPunct="0">
              <a:defRPr/>
            </a:pPr>
            <a:r>
              <a:rPr lang="en-US" sz="2400" dirty="0">
                <a:latin typeface="Arial" pitchFamily="34" charset="0"/>
                <a:cs typeface="Arial" pitchFamily="34" charset="0"/>
              </a:rPr>
              <a:t>Antennas</a:t>
            </a:r>
          </a:p>
        </p:txBody>
      </p:sp>
      <p:grpSp>
        <p:nvGrpSpPr>
          <p:cNvPr id="2" name="Group 26"/>
          <p:cNvGrpSpPr>
            <a:grpSpLocks/>
          </p:cNvGrpSpPr>
          <p:nvPr/>
        </p:nvGrpSpPr>
        <p:grpSpPr bwMode="auto">
          <a:xfrm>
            <a:off x="2590800" y="3186410"/>
            <a:ext cx="5170488" cy="2057400"/>
            <a:chOff x="2590800" y="3352800"/>
            <a:chExt cx="5170487" cy="2057400"/>
          </a:xfrm>
        </p:grpSpPr>
        <p:cxnSp>
          <p:nvCxnSpPr>
            <p:cNvPr id="3" name="Straight Arrow Connector 11"/>
            <p:cNvCxnSpPr>
              <a:cxnSpLocks noChangeShapeType="1"/>
            </p:cNvCxnSpPr>
            <p:nvPr/>
          </p:nvCxnSpPr>
          <p:spPr bwMode="auto">
            <a:xfrm flipV="1">
              <a:off x="2590800" y="3352800"/>
              <a:ext cx="1676400" cy="2057400"/>
            </a:xfrm>
            <a:prstGeom prst="straightConnector1">
              <a:avLst/>
            </a:prstGeom>
            <a:noFill/>
            <a:ln w="19050" algn="ctr">
              <a:solidFill>
                <a:srgbClr val="FF0000"/>
              </a:solidFill>
              <a:round/>
              <a:headEnd/>
              <a:tailEnd type="arrow" w="med" len="med"/>
            </a:ln>
          </p:spPr>
        </p:cxnSp>
        <p:cxnSp>
          <p:nvCxnSpPr>
            <p:cNvPr id="24591" name="Straight Arrow Connector 12"/>
            <p:cNvCxnSpPr>
              <a:cxnSpLocks noChangeShapeType="1"/>
            </p:cNvCxnSpPr>
            <p:nvPr/>
          </p:nvCxnSpPr>
          <p:spPr bwMode="auto">
            <a:xfrm flipV="1">
              <a:off x="2590800" y="4419600"/>
              <a:ext cx="5170487" cy="990600"/>
            </a:xfrm>
            <a:prstGeom prst="straightConnector1">
              <a:avLst/>
            </a:prstGeom>
            <a:noFill/>
            <a:ln w="19050" algn="ctr">
              <a:solidFill>
                <a:srgbClr val="FF0000"/>
              </a:solidFill>
              <a:round/>
              <a:headEnd/>
              <a:tailEnd type="arrow" w="med" len="med"/>
            </a:ln>
          </p:spPr>
        </p:cxnSp>
      </p:grpSp>
      <p:sp>
        <p:nvSpPr>
          <p:cNvPr id="24588" name="TextBox 13"/>
          <p:cNvSpPr txBox="1">
            <a:spLocks noChangeArrowheads="1"/>
          </p:cNvSpPr>
          <p:nvPr/>
        </p:nvSpPr>
        <p:spPr bwMode="auto">
          <a:xfrm>
            <a:off x="228600" y="5786735"/>
            <a:ext cx="7544053" cy="461665"/>
          </a:xfrm>
          <a:prstGeom prst="rect">
            <a:avLst/>
          </a:prstGeom>
          <a:noFill/>
          <a:ln w="9525">
            <a:noFill/>
            <a:miter lim="800000"/>
            <a:headEnd/>
            <a:tailEnd/>
          </a:ln>
        </p:spPr>
        <p:txBody>
          <a:bodyPr wrap="none">
            <a:spAutoFit/>
          </a:bodyPr>
          <a:lstStyle/>
          <a:p>
            <a:pPr eaLnBrk="0" hangingPunct="0">
              <a:defRPr/>
            </a:pPr>
            <a:r>
              <a:rPr lang="en-US" sz="2400" dirty="0">
                <a:latin typeface="Arial" pitchFamily="34" charset="0"/>
                <a:cs typeface="Arial" pitchFamily="34" charset="0"/>
              </a:rPr>
              <a:t>Optional Equipment – RHINO (Iraq) – could be HMDS</a:t>
            </a:r>
          </a:p>
        </p:txBody>
      </p:sp>
      <p:cxnSp>
        <p:nvCxnSpPr>
          <p:cNvPr id="24589" name="Straight Arrow Connector 14"/>
          <p:cNvCxnSpPr>
            <a:cxnSpLocks noChangeShapeType="1"/>
          </p:cNvCxnSpPr>
          <p:nvPr/>
        </p:nvCxnSpPr>
        <p:spPr bwMode="auto">
          <a:xfrm flipV="1">
            <a:off x="7239000" y="4100810"/>
            <a:ext cx="1295400" cy="1752600"/>
          </a:xfrm>
          <a:prstGeom prst="straightConnector1">
            <a:avLst/>
          </a:prstGeom>
          <a:noFill/>
          <a:ln w="19050" algn="ctr">
            <a:solidFill>
              <a:srgbClr val="FF0000"/>
            </a:solidFill>
            <a:round/>
            <a:headEnd/>
            <a:tailEnd type="arrow" w="med" len="med"/>
          </a:ln>
        </p:spPr>
      </p:cxnSp>
      <p:sp>
        <p:nvSpPr>
          <p:cNvPr id="24586" name="TextBox 15"/>
          <p:cNvSpPr txBox="1">
            <a:spLocks noChangeArrowheads="1"/>
          </p:cNvSpPr>
          <p:nvPr/>
        </p:nvSpPr>
        <p:spPr bwMode="auto">
          <a:xfrm>
            <a:off x="304800" y="4100810"/>
            <a:ext cx="2379177" cy="461665"/>
          </a:xfrm>
          <a:prstGeom prst="rect">
            <a:avLst/>
          </a:prstGeom>
          <a:noFill/>
          <a:ln w="9525">
            <a:noFill/>
            <a:miter lim="800000"/>
            <a:headEnd/>
            <a:tailEnd/>
          </a:ln>
        </p:spPr>
        <p:txBody>
          <a:bodyPr wrap="none">
            <a:spAutoFit/>
          </a:bodyPr>
          <a:lstStyle/>
          <a:p>
            <a:pPr eaLnBrk="0" hangingPunct="0">
              <a:defRPr/>
            </a:pPr>
            <a:r>
              <a:rPr lang="en-US" sz="2400" dirty="0">
                <a:latin typeface="Arial" pitchFamily="34" charset="0"/>
                <a:cs typeface="Arial" pitchFamily="34" charset="0"/>
              </a:rPr>
              <a:t>Running Engine</a:t>
            </a:r>
          </a:p>
        </p:txBody>
      </p:sp>
      <p:cxnSp>
        <p:nvCxnSpPr>
          <p:cNvPr id="24587" name="Straight Arrow Connector 16"/>
          <p:cNvCxnSpPr>
            <a:cxnSpLocks noChangeShapeType="1"/>
          </p:cNvCxnSpPr>
          <p:nvPr/>
        </p:nvCxnSpPr>
        <p:spPr bwMode="auto">
          <a:xfrm flipV="1">
            <a:off x="2514600" y="3872210"/>
            <a:ext cx="3733800" cy="533400"/>
          </a:xfrm>
          <a:prstGeom prst="straightConnector1">
            <a:avLst/>
          </a:prstGeom>
          <a:noFill/>
          <a:ln w="19050" algn="ctr">
            <a:solidFill>
              <a:srgbClr val="FF0000"/>
            </a:solidFill>
            <a:round/>
            <a:headEnd/>
            <a:tailEnd type="arrow" w="med" len="med"/>
          </a:ln>
        </p:spPr>
      </p:cxnSp>
      <p:sp>
        <p:nvSpPr>
          <p:cNvPr id="24584" name="TextBox 17"/>
          <p:cNvSpPr txBox="1">
            <a:spLocks noChangeArrowheads="1"/>
          </p:cNvSpPr>
          <p:nvPr/>
        </p:nvSpPr>
        <p:spPr bwMode="auto">
          <a:xfrm>
            <a:off x="228600" y="1510010"/>
            <a:ext cx="2935804" cy="1200329"/>
          </a:xfrm>
          <a:prstGeom prst="rect">
            <a:avLst/>
          </a:prstGeom>
          <a:noFill/>
          <a:ln w="9525">
            <a:noFill/>
            <a:miter lim="800000"/>
            <a:headEnd/>
            <a:tailEnd/>
          </a:ln>
        </p:spPr>
        <p:txBody>
          <a:bodyPr wrap="none">
            <a:spAutoFit/>
          </a:bodyPr>
          <a:lstStyle/>
          <a:p>
            <a:pPr eaLnBrk="0" hangingPunct="0">
              <a:defRPr/>
            </a:pPr>
            <a:r>
              <a:rPr lang="en-US" sz="2400" dirty="0">
                <a:solidFill>
                  <a:srgbClr val="FF0000"/>
                </a:solidFill>
                <a:latin typeface="Arial" pitchFamily="34" charset="0"/>
                <a:cs typeface="Arial" pitchFamily="34" charset="0"/>
              </a:rPr>
              <a:t>WARNING:</a:t>
            </a:r>
          </a:p>
          <a:p>
            <a:pPr eaLnBrk="0" hangingPunct="0">
              <a:defRPr/>
            </a:pPr>
            <a:r>
              <a:rPr lang="en-US" sz="2400" dirty="0">
                <a:solidFill>
                  <a:srgbClr val="FF0000"/>
                </a:solidFill>
                <a:latin typeface="Arial" pitchFamily="34" charset="0"/>
                <a:cs typeface="Arial" pitchFamily="34" charset="0"/>
              </a:rPr>
              <a:t>Never Touch or hold</a:t>
            </a:r>
          </a:p>
          <a:p>
            <a:pPr eaLnBrk="0" hangingPunct="0">
              <a:defRPr/>
            </a:pPr>
            <a:r>
              <a:rPr lang="en-US" sz="2400" dirty="0">
                <a:solidFill>
                  <a:srgbClr val="FF0000"/>
                </a:solidFill>
                <a:latin typeface="Arial" pitchFamily="34" charset="0"/>
                <a:cs typeface="Arial" pitchFamily="34" charset="0"/>
              </a:rPr>
              <a:t>An active Antenna</a:t>
            </a:r>
          </a:p>
        </p:txBody>
      </p:sp>
      <p:sp>
        <p:nvSpPr>
          <p:cNvPr id="19" name="Slide Number Placeholder 18"/>
          <p:cNvSpPr>
            <a:spLocks noGrp="1"/>
          </p:cNvSpPr>
          <p:nvPr>
            <p:ph type="sldNum" sz="quarter" idx="4294967295"/>
          </p:nvPr>
        </p:nvSpPr>
        <p:spPr>
          <a:xfrm>
            <a:off x="7010400" y="6629400"/>
            <a:ext cx="2133600" cy="228600"/>
          </a:xfrm>
        </p:spPr>
        <p:txBody>
          <a:bodyPr/>
          <a:lstStyle/>
          <a:p>
            <a:pPr>
              <a:defRPr/>
            </a:pPr>
            <a:fld id="{777FD345-1E2B-4555-93C1-7A32B37B006B}" type="slidenum">
              <a:rPr lang="en-US" sz="1200" smtClean="0">
                <a:solidFill>
                  <a:schemeClr val="tx1"/>
                </a:solidFill>
                <a:latin typeface="Arial" pitchFamily="34" charset="0"/>
                <a:cs typeface="Arial" pitchFamily="34" charset="0"/>
              </a:rPr>
              <a:pPr>
                <a:defRPr/>
              </a:pPr>
              <a:t>21</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459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45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458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45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45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p:bldP spid="24590" grpId="0"/>
      <p:bldP spid="24588" grpId="0"/>
      <p:bldP spid="245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336083"/>
            <a:ext cx="9144000" cy="523220"/>
          </a:xfrm>
          <a:prstGeom prst="rect">
            <a:avLst/>
          </a:prstGeom>
          <a:noFill/>
          <a:ln w="9525">
            <a:noFill/>
            <a:miter lim="800000"/>
            <a:headEnd/>
            <a:tailEnd/>
          </a:ln>
        </p:spPr>
        <p:txBody>
          <a:bodyPr wrap="square" anchor="ctr">
            <a:spAutoFit/>
          </a:bodyPr>
          <a:lstStyle/>
          <a:p>
            <a:pPr algn="ctr">
              <a:defRPr/>
            </a:pPr>
            <a:r>
              <a:rPr lang="en-US" kern="0" dirty="0">
                <a:latin typeface="Arial" pitchFamily="34" charset="0"/>
                <a:ea typeface="+mj-ea"/>
                <a:cs typeface="Arial" pitchFamily="34" charset="0"/>
              </a:rPr>
              <a:t>Other Considerations</a:t>
            </a:r>
          </a:p>
        </p:txBody>
      </p:sp>
      <p:pic>
        <p:nvPicPr>
          <p:cNvPr id="25603" name="Picture 3"/>
          <p:cNvPicPr>
            <a:picLocks noChangeAspect="1" noChangeArrowheads="1"/>
          </p:cNvPicPr>
          <p:nvPr/>
        </p:nvPicPr>
        <p:blipFill>
          <a:blip r:embed="rId3" cstate="email"/>
          <a:srcRect/>
          <a:stretch>
            <a:fillRect/>
          </a:stretch>
        </p:blipFill>
        <p:spPr bwMode="auto">
          <a:xfrm>
            <a:off x="2743200" y="3581400"/>
            <a:ext cx="3060396" cy="2286000"/>
          </a:xfrm>
          <a:prstGeom prst="rect">
            <a:avLst/>
          </a:prstGeom>
          <a:ln w="41275" cap="sq">
            <a:solidFill>
              <a:srgbClr val="000000"/>
            </a:solidFill>
            <a:prstDash val="solid"/>
            <a:miter lim="800000"/>
          </a:ln>
          <a:effectLst>
            <a:outerShdw blurRad="50800" dist="38100" dir="2700000" algn="tl" rotWithShape="0">
              <a:srgbClr val="000000">
                <a:alpha val="43000"/>
              </a:srgbClr>
            </a:outerShdw>
          </a:effectLst>
        </p:spPr>
      </p:pic>
      <p:sp>
        <p:nvSpPr>
          <p:cNvPr id="8" name="Rectangle 5"/>
          <p:cNvSpPr txBox="1">
            <a:spLocks noChangeArrowheads="1"/>
          </p:cNvSpPr>
          <p:nvPr/>
        </p:nvSpPr>
        <p:spPr bwMode="auto">
          <a:xfrm>
            <a:off x="6153150" y="1295400"/>
            <a:ext cx="2914650" cy="5029200"/>
          </a:xfrm>
          <a:prstGeom prst="rect">
            <a:avLst/>
          </a:prstGeom>
          <a:noFill/>
          <a:ln w="9525">
            <a:noFill/>
            <a:miter lim="800000"/>
            <a:headEnd/>
            <a:tailEnd/>
          </a:ln>
        </p:spPr>
        <p:txBody>
          <a:bodyPr/>
          <a:lstStyle/>
          <a:p>
            <a:pPr marL="236538" indent="-236538">
              <a:lnSpc>
                <a:spcPct val="90000"/>
              </a:lnSpc>
              <a:spcBef>
                <a:spcPct val="20000"/>
              </a:spcBef>
              <a:buFont typeface="Arial" pitchFamily="34" charset="0"/>
              <a:buChar char="•"/>
              <a:defRPr/>
            </a:pPr>
            <a:r>
              <a:rPr lang="en-US" sz="1800" kern="0" dirty="0">
                <a:latin typeface="Arial" pitchFamily="34" charset="0"/>
                <a:cs typeface="Arial" pitchFamily="34" charset="0"/>
              </a:rPr>
              <a:t>Sweeping walls and clearing multi-level compounds</a:t>
            </a:r>
          </a:p>
          <a:p>
            <a:pPr marL="236538" indent="-236538">
              <a:lnSpc>
                <a:spcPct val="90000"/>
              </a:lnSpc>
              <a:spcBef>
                <a:spcPct val="20000"/>
              </a:spcBef>
              <a:buFont typeface="Arial" pitchFamily="34" charset="0"/>
              <a:buChar char="•"/>
              <a:defRPr/>
            </a:pPr>
            <a:endParaRPr lang="en-US" sz="1800" kern="0" dirty="0">
              <a:latin typeface="Arial" pitchFamily="34" charset="0"/>
              <a:cs typeface="Arial" pitchFamily="34" charset="0"/>
            </a:endParaRPr>
          </a:p>
          <a:p>
            <a:pPr marL="236538" indent="-236538">
              <a:lnSpc>
                <a:spcPct val="90000"/>
              </a:lnSpc>
              <a:spcBef>
                <a:spcPct val="20000"/>
              </a:spcBef>
              <a:buFont typeface="Arial" pitchFamily="34" charset="0"/>
              <a:buChar char="•"/>
              <a:defRPr/>
            </a:pPr>
            <a:r>
              <a:rPr lang="en-US" sz="1800" kern="0" dirty="0">
                <a:latin typeface="Arial" pitchFamily="34" charset="0"/>
                <a:cs typeface="Arial" pitchFamily="34" charset="0"/>
              </a:rPr>
              <a:t>Reset GPR Parameters TVG = 10</a:t>
            </a:r>
          </a:p>
          <a:p>
            <a:pPr marL="236538" indent="-236538">
              <a:lnSpc>
                <a:spcPct val="90000"/>
              </a:lnSpc>
              <a:spcBef>
                <a:spcPct val="20000"/>
              </a:spcBef>
              <a:buFont typeface="Arial" pitchFamily="34" charset="0"/>
              <a:buChar char="•"/>
              <a:defRPr/>
            </a:pPr>
            <a:endParaRPr lang="en-US" sz="1800" kern="0" dirty="0">
              <a:latin typeface="Arial" pitchFamily="34" charset="0"/>
              <a:cs typeface="Arial" pitchFamily="34" charset="0"/>
            </a:endParaRPr>
          </a:p>
          <a:p>
            <a:pPr marL="236538" indent="-236538">
              <a:lnSpc>
                <a:spcPct val="90000"/>
              </a:lnSpc>
              <a:spcBef>
                <a:spcPct val="20000"/>
              </a:spcBef>
              <a:buFont typeface="Arial" pitchFamily="34" charset="0"/>
              <a:buChar char="•"/>
              <a:defRPr/>
            </a:pPr>
            <a:r>
              <a:rPr lang="en-US" sz="1800" kern="0" dirty="0">
                <a:latin typeface="Arial" pitchFamily="34" charset="0"/>
                <a:cs typeface="Arial" pitchFamily="34" charset="0"/>
              </a:rPr>
              <a:t>Stop = 255</a:t>
            </a:r>
          </a:p>
          <a:p>
            <a:pPr marL="236538" indent="-236538">
              <a:lnSpc>
                <a:spcPct val="90000"/>
              </a:lnSpc>
              <a:spcBef>
                <a:spcPct val="20000"/>
              </a:spcBef>
              <a:buFont typeface="Arial" pitchFamily="34" charset="0"/>
              <a:buChar char="•"/>
              <a:defRPr/>
            </a:pPr>
            <a:endParaRPr lang="en-US" sz="1800" kern="0" dirty="0">
              <a:latin typeface="Arial" pitchFamily="34" charset="0"/>
              <a:cs typeface="Arial" pitchFamily="34" charset="0"/>
            </a:endParaRPr>
          </a:p>
          <a:p>
            <a:pPr marL="236538" indent="-236538">
              <a:lnSpc>
                <a:spcPct val="90000"/>
              </a:lnSpc>
              <a:spcBef>
                <a:spcPct val="20000"/>
              </a:spcBef>
              <a:buFont typeface="Arial" pitchFamily="34" charset="0"/>
              <a:buChar char="•"/>
              <a:defRPr/>
            </a:pPr>
            <a:r>
              <a:rPr lang="en-US" sz="1800" kern="0" dirty="0">
                <a:latin typeface="Arial" pitchFamily="34" charset="0"/>
                <a:cs typeface="Arial" pitchFamily="34" charset="0"/>
              </a:rPr>
              <a:t>LG – Adjust as needed</a:t>
            </a:r>
          </a:p>
          <a:p>
            <a:pPr marL="236538" indent="-236538">
              <a:lnSpc>
                <a:spcPct val="90000"/>
              </a:lnSpc>
              <a:spcBef>
                <a:spcPct val="20000"/>
              </a:spcBef>
              <a:buFont typeface="Arial" pitchFamily="34" charset="0"/>
              <a:buChar char="•"/>
              <a:defRPr/>
            </a:pPr>
            <a:endParaRPr lang="en-US" sz="1800" kern="0" dirty="0">
              <a:latin typeface="Arial" pitchFamily="34" charset="0"/>
              <a:cs typeface="Arial" pitchFamily="34" charset="0"/>
            </a:endParaRPr>
          </a:p>
          <a:p>
            <a:pPr marL="236538" indent="-236538">
              <a:lnSpc>
                <a:spcPct val="90000"/>
              </a:lnSpc>
              <a:spcBef>
                <a:spcPct val="20000"/>
              </a:spcBef>
              <a:buFont typeface="Arial" pitchFamily="34" charset="0"/>
              <a:buChar char="•"/>
              <a:defRPr/>
            </a:pPr>
            <a:r>
              <a:rPr lang="en-US" sz="1800" kern="0" dirty="0">
                <a:latin typeface="Arial" pitchFamily="34" charset="0"/>
                <a:cs typeface="Arial" pitchFamily="34" charset="0"/>
              </a:rPr>
              <a:t>Increase MD sensitivity</a:t>
            </a:r>
          </a:p>
          <a:p>
            <a:pPr marL="236538" indent="-236538">
              <a:lnSpc>
                <a:spcPct val="90000"/>
              </a:lnSpc>
              <a:spcBef>
                <a:spcPct val="20000"/>
              </a:spcBef>
              <a:buFont typeface="Arial" pitchFamily="34" charset="0"/>
              <a:buChar char="•"/>
              <a:defRPr/>
            </a:pPr>
            <a:endParaRPr lang="en-US" sz="1800" kern="0" dirty="0">
              <a:latin typeface="Arial" pitchFamily="34" charset="0"/>
              <a:cs typeface="Arial" pitchFamily="34" charset="0"/>
            </a:endParaRPr>
          </a:p>
          <a:p>
            <a:pPr marL="236538" indent="-236538">
              <a:lnSpc>
                <a:spcPct val="90000"/>
              </a:lnSpc>
              <a:spcBef>
                <a:spcPct val="20000"/>
              </a:spcBef>
              <a:buFont typeface="Arial" pitchFamily="34" charset="0"/>
              <a:buChar char="•"/>
              <a:defRPr/>
            </a:pPr>
            <a:r>
              <a:rPr lang="en-US" sz="1800" kern="0" dirty="0">
                <a:latin typeface="Arial" pitchFamily="34" charset="0"/>
                <a:cs typeface="Arial" pitchFamily="34" charset="0"/>
              </a:rPr>
              <a:t>GPR alert that increases/decreases in pitch could indicate motion behind </a:t>
            </a:r>
            <a:r>
              <a:rPr lang="en-US" sz="1800" kern="0" dirty="0" smtClean="0">
                <a:latin typeface="Arial" pitchFamily="34" charset="0"/>
                <a:cs typeface="Arial" pitchFamily="34" charset="0"/>
              </a:rPr>
              <a:t>wall</a:t>
            </a:r>
            <a:endParaRPr lang="en-US" sz="1800" kern="0" dirty="0">
              <a:latin typeface="Arial" pitchFamily="34" charset="0"/>
              <a:cs typeface="Arial" pitchFamily="34" charset="0"/>
            </a:endParaRPr>
          </a:p>
        </p:txBody>
      </p:sp>
      <p:pic>
        <p:nvPicPr>
          <p:cNvPr id="25605" name="Picture 5"/>
          <p:cNvPicPr>
            <a:picLocks noChangeAspect="1" noChangeArrowheads="1"/>
          </p:cNvPicPr>
          <p:nvPr/>
        </p:nvPicPr>
        <p:blipFill>
          <a:blip r:embed="rId4" cstate="email"/>
          <a:srcRect/>
          <a:stretch>
            <a:fillRect/>
          </a:stretch>
        </p:blipFill>
        <p:spPr bwMode="auto">
          <a:xfrm>
            <a:off x="2743199" y="1371600"/>
            <a:ext cx="3084091" cy="2057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5606" name="Picture 6"/>
          <p:cNvPicPr>
            <a:picLocks noChangeAspect="1" noChangeArrowheads="1"/>
          </p:cNvPicPr>
          <p:nvPr/>
        </p:nvPicPr>
        <p:blipFill>
          <a:blip r:embed="rId5" cstate="email"/>
          <a:srcRect/>
          <a:stretch>
            <a:fillRect/>
          </a:stretch>
        </p:blipFill>
        <p:spPr bwMode="auto">
          <a:xfrm>
            <a:off x="457200" y="1371599"/>
            <a:ext cx="2057399" cy="452627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4294967295"/>
          </p:nvPr>
        </p:nvSpPr>
        <p:spPr>
          <a:xfrm>
            <a:off x="7010400" y="6629400"/>
            <a:ext cx="2133600" cy="228600"/>
          </a:xfrm>
        </p:spPr>
        <p:txBody>
          <a:bodyPr/>
          <a:lstStyle/>
          <a:p>
            <a:pPr>
              <a:defRPr/>
            </a:pPr>
            <a:fld id="{0491947B-B4CE-4A8D-A49C-F3AB74B0C634}" type="slidenum">
              <a:rPr lang="en-US" sz="1200" smtClean="0">
                <a:solidFill>
                  <a:schemeClr val="tx1"/>
                </a:solidFill>
                <a:latin typeface="Arial" pitchFamily="34" charset="0"/>
                <a:cs typeface="Arial" pitchFamily="34" charset="0"/>
              </a:rPr>
              <a:pPr>
                <a:defRPr/>
              </a:pPr>
              <a:t>22</a:t>
            </a:fld>
            <a:endParaRPr lang="en-US" sz="1200" dirty="0">
              <a:solidFill>
                <a:schemeClr val="tx1"/>
              </a:solidFill>
              <a:latin typeface="Arial" pitchFamily="34" charset="0"/>
              <a:cs typeface="Arial" pitchFamily="34" charset="0"/>
            </a:endParaRPr>
          </a:p>
        </p:txBody>
      </p:sp>
      <p:sp>
        <p:nvSpPr>
          <p:cNvPr id="9" name="Oval 8"/>
          <p:cNvSpPr/>
          <p:nvPr/>
        </p:nvSpPr>
        <p:spPr>
          <a:xfrm>
            <a:off x="3886200" y="4114800"/>
            <a:ext cx="1600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523220"/>
          </a:xfrm>
          <a:prstGeom prst="rect">
            <a:avLst/>
          </a:prstGeom>
          <a:noFill/>
        </p:spPr>
        <p:txBody>
          <a:bodyPr>
            <a:spAutoFit/>
          </a:bodyPr>
          <a:lstStyle/>
          <a:p>
            <a:pPr algn="ctr">
              <a:defRPr/>
            </a:pPr>
            <a:r>
              <a:rPr lang="en-US" dirty="0">
                <a:latin typeface="Arial" pitchFamily="34" charset="0"/>
                <a:cs typeface="Arial" pitchFamily="34" charset="0"/>
              </a:rPr>
              <a:t>Check on Learning</a:t>
            </a:r>
          </a:p>
        </p:txBody>
      </p:sp>
      <p:sp>
        <p:nvSpPr>
          <p:cNvPr id="6" name="TextBox 5"/>
          <p:cNvSpPr txBox="1"/>
          <p:nvPr/>
        </p:nvSpPr>
        <p:spPr>
          <a:xfrm>
            <a:off x="304800" y="1447800"/>
            <a:ext cx="4648200" cy="2554545"/>
          </a:xfrm>
          <a:prstGeom prst="rect">
            <a:avLst/>
          </a:prstGeom>
          <a:noFill/>
        </p:spPr>
        <p:txBody>
          <a:bodyPr>
            <a:spAutoFit/>
          </a:bodyPr>
          <a:lstStyle/>
          <a:p>
            <a:pPr marL="457200" indent="-457200">
              <a:buFont typeface="+mj-lt"/>
              <a:buAutoNum type="arabicPeriod"/>
              <a:defRPr/>
            </a:pPr>
            <a:r>
              <a:rPr lang="en-US" sz="2200" dirty="0">
                <a:latin typeface="Arial" pitchFamily="34" charset="0"/>
                <a:cs typeface="Arial" pitchFamily="34" charset="0"/>
              </a:rPr>
              <a:t>Which of the following HHD is the most susceptible to interference with any electronic device? </a:t>
            </a:r>
          </a:p>
          <a:p>
            <a:pPr>
              <a:defRPr/>
            </a:pPr>
            <a:r>
              <a:rPr lang="en-US" sz="2200" dirty="0">
                <a:latin typeface="Arial" pitchFamily="34" charset="0"/>
                <a:cs typeface="Arial" pitchFamily="34" charset="0"/>
              </a:rPr>
              <a:t>	a. </a:t>
            </a:r>
            <a:r>
              <a:rPr lang="en-US" sz="2200" dirty="0" smtClean="0">
                <a:latin typeface="Arial" pitchFamily="34" charset="0"/>
                <a:cs typeface="Arial" pitchFamily="34" charset="0"/>
              </a:rPr>
              <a:t>GIZMO</a:t>
            </a:r>
            <a:r>
              <a:rPr lang="en-US" sz="2200" dirty="0">
                <a:latin typeface="Arial" pitchFamily="34" charset="0"/>
                <a:cs typeface="Arial" pitchFamily="34" charset="0"/>
              </a:rPr>
              <a:t>	c. </a:t>
            </a:r>
            <a:r>
              <a:rPr lang="en-US" sz="2200" dirty="0" smtClean="0">
                <a:latin typeface="Arial" pitchFamily="34" charset="0"/>
                <a:cs typeface="Arial" pitchFamily="34" charset="0"/>
              </a:rPr>
              <a:t>Minehound</a:t>
            </a:r>
            <a:endParaRPr lang="en-US" sz="2200" dirty="0">
              <a:latin typeface="Arial" pitchFamily="34" charset="0"/>
              <a:cs typeface="Arial" pitchFamily="34" charset="0"/>
            </a:endParaRPr>
          </a:p>
          <a:p>
            <a:pPr>
              <a:defRPr/>
            </a:pPr>
            <a:r>
              <a:rPr lang="en-US" sz="2200" dirty="0">
                <a:latin typeface="Arial" pitchFamily="34" charset="0"/>
                <a:cs typeface="Arial" pitchFamily="34" charset="0"/>
              </a:rPr>
              <a:t>	b. DSP-27	d. CEIA</a:t>
            </a:r>
          </a:p>
          <a:p>
            <a:pPr>
              <a:defRPr/>
            </a:pPr>
            <a:endParaRPr lang="en-US" dirty="0">
              <a:latin typeface="Arial" pitchFamily="34" charset="0"/>
              <a:cs typeface="Arial" pitchFamily="34" charset="0"/>
            </a:endParaRPr>
          </a:p>
        </p:txBody>
      </p:sp>
      <p:sp>
        <p:nvSpPr>
          <p:cNvPr id="7" name="TextBox 6"/>
          <p:cNvSpPr txBox="1"/>
          <p:nvPr/>
        </p:nvSpPr>
        <p:spPr>
          <a:xfrm>
            <a:off x="304800" y="3633787"/>
            <a:ext cx="4724400" cy="862013"/>
          </a:xfrm>
          <a:prstGeom prst="rect">
            <a:avLst/>
          </a:prstGeom>
          <a:noFill/>
        </p:spPr>
        <p:txBody>
          <a:bodyPr>
            <a:spAutoFit/>
          </a:bodyPr>
          <a:lstStyle/>
          <a:p>
            <a:pPr marL="457200" indent="-457200">
              <a:buFont typeface="+mj-lt"/>
              <a:buAutoNum type="arabicPeriod" startAt="2"/>
              <a:defRPr/>
            </a:pPr>
            <a:r>
              <a:rPr lang="en-US" sz="2200" dirty="0">
                <a:latin typeface="Arial" pitchFamily="34" charset="0"/>
                <a:cs typeface="Arial" pitchFamily="34" charset="0"/>
              </a:rPr>
              <a:t>What is linear gain?</a:t>
            </a:r>
          </a:p>
          <a:p>
            <a:pPr>
              <a:defRPr/>
            </a:pPr>
            <a:endParaRPr lang="en-US" dirty="0">
              <a:latin typeface="Arial" pitchFamily="34" charset="0"/>
              <a:cs typeface="Arial" pitchFamily="34" charset="0"/>
            </a:endParaRPr>
          </a:p>
        </p:txBody>
      </p:sp>
      <p:sp>
        <p:nvSpPr>
          <p:cNvPr id="9" name="TextBox 8"/>
          <p:cNvSpPr txBox="1"/>
          <p:nvPr/>
        </p:nvSpPr>
        <p:spPr>
          <a:xfrm>
            <a:off x="381000" y="4495800"/>
            <a:ext cx="4495800" cy="1785104"/>
          </a:xfrm>
          <a:prstGeom prst="rect">
            <a:avLst/>
          </a:prstGeom>
          <a:noFill/>
        </p:spPr>
        <p:txBody>
          <a:bodyPr>
            <a:spAutoFit/>
          </a:bodyPr>
          <a:lstStyle/>
          <a:p>
            <a:pPr marL="457200" indent="-457200">
              <a:buFont typeface="+mj-lt"/>
              <a:buAutoNum type="arabicPeriod" startAt="3"/>
              <a:defRPr/>
            </a:pPr>
            <a:r>
              <a:rPr lang="en-US" sz="2200" dirty="0">
                <a:latin typeface="Arial" pitchFamily="34" charset="0"/>
                <a:cs typeface="Arial" pitchFamily="34" charset="0"/>
              </a:rPr>
              <a:t>The Minehound is normally </a:t>
            </a:r>
            <a:r>
              <a:rPr lang="en-US" sz="2200" dirty="0" smtClean="0">
                <a:latin typeface="Arial" pitchFamily="34" charset="0"/>
                <a:cs typeface="Arial" pitchFamily="34" charset="0"/>
              </a:rPr>
              <a:t>compensated </a:t>
            </a:r>
            <a:r>
              <a:rPr lang="en-US" sz="2200" dirty="0">
                <a:latin typeface="Arial" pitchFamily="34" charset="0"/>
                <a:cs typeface="Arial" pitchFamily="34" charset="0"/>
              </a:rPr>
              <a:t>for the ground, but can be adjusted to sweep walls and floors in huts. </a:t>
            </a:r>
            <a:r>
              <a:rPr lang="en-US" sz="2200" dirty="0" smtClean="0">
                <a:latin typeface="Arial" pitchFamily="34" charset="0"/>
                <a:cs typeface="Arial" pitchFamily="34" charset="0"/>
              </a:rPr>
              <a:t> True </a:t>
            </a:r>
            <a:r>
              <a:rPr lang="en-US" sz="2200" dirty="0">
                <a:latin typeface="Arial" pitchFamily="34" charset="0"/>
                <a:cs typeface="Arial" pitchFamily="34" charset="0"/>
              </a:rPr>
              <a:t>or False?</a:t>
            </a:r>
          </a:p>
        </p:txBody>
      </p:sp>
      <p:sp>
        <p:nvSpPr>
          <p:cNvPr id="10" name="TextBox 9"/>
          <p:cNvSpPr txBox="1">
            <a:spLocks noChangeArrowheads="1"/>
          </p:cNvSpPr>
          <p:nvPr/>
        </p:nvSpPr>
        <p:spPr bwMode="auto">
          <a:xfrm>
            <a:off x="5257800" y="1828800"/>
            <a:ext cx="2743200" cy="430887"/>
          </a:xfrm>
          <a:prstGeom prst="rect">
            <a:avLst/>
          </a:prstGeom>
          <a:solidFill>
            <a:srgbClr val="FFFF00"/>
          </a:solidFill>
          <a:ln w="9525">
            <a:noFill/>
            <a:miter lim="800000"/>
            <a:headEnd/>
            <a:tailEnd/>
          </a:ln>
        </p:spPr>
        <p:txBody>
          <a:bodyPr>
            <a:spAutoFit/>
          </a:bodyPr>
          <a:lstStyle/>
          <a:p>
            <a:pPr marL="457200" indent="-457200">
              <a:defRPr/>
            </a:pPr>
            <a:r>
              <a:rPr lang="en-US" sz="2200" dirty="0">
                <a:latin typeface="Arial" pitchFamily="34" charset="0"/>
                <a:cs typeface="Arial" pitchFamily="34" charset="0"/>
              </a:rPr>
              <a:t>	b. DSP-27</a:t>
            </a:r>
            <a:endParaRPr lang="en-US" dirty="0">
              <a:latin typeface="Arial" pitchFamily="34" charset="0"/>
              <a:cs typeface="Arial" pitchFamily="34" charset="0"/>
            </a:endParaRPr>
          </a:p>
        </p:txBody>
      </p:sp>
      <p:sp>
        <p:nvSpPr>
          <p:cNvPr id="11" name="TextBox 10"/>
          <p:cNvSpPr txBox="1"/>
          <p:nvPr/>
        </p:nvSpPr>
        <p:spPr>
          <a:xfrm>
            <a:off x="5181600" y="3683913"/>
            <a:ext cx="3657600" cy="430887"/>
          </a:xfrm>
          <a:prstGeom prst="rect">
            <a:avLst/>
          </a:prstGeom>
          <a:solidFill>
            <a:srgbClr val="FFFF00"/>
          </a:solidFill>
        </p:spPr>
        <p:txBody>
          <a:bodyPr wrap="square">
            <a:spAutoFit/>
          </a:bodyPr>
          <a:lstStyle/>
          <a:p>
            <a:pPr marL="457200" indent="-457200" algn="ctr">
              <a:defRPr/>
            </a:pPr>
            <a:r>
              <a:rPr lang="en-US" sz="2200" dirty="0" smtClean="0">
                <a:latin typeface="Arial" pitchFamily="34" charset="0"/>
                <a:cs typeface="Arial" pitchFamily="34" charset="0"/>
              </a:rPr>
              <a:t>Amplifies </a:t>
            </a:r>
            <a:r>
              <a:rPr lang="en-US" sz="2200" dirty="0">
                <a:latin typeface="Arial" pitchFamily="34" charset="0"/>
                <a:cs typeface="Arial" pitchFamily="34" charset="0"/>
              </a:rPr>
              <a:t>all signals </a:t>
            </a:r>
            <a:r>
              <a:rPr lang="en-US" sz="2200" dirty="0" smtClean="0">
                <a:latin typeface="Arial" pitchFamily="34" charset="0"/>
                <a:cs typeface="Arial" pitchFamily="34" charset="0"/>
              </a:rPr>
              <a:t>equally</a:t>
            </a:r>
            <a:endParaRPr lang="en-US" dirty="0">
              <a:latin typeface="Arial" pitchFamily="34" charset="0"/>
              <a:cs typeface="Arial" pitchFamily="34" charset="0"/>
            </a:endParaRPr>
          </a:p>
        </p:txBody>
      </p:sp>
      <p:sp>
        <p:nvSpPr>
          <p:cNvPr id="12" name="TextBox 11"/>
          <p:cNvSpPr txBox="1"/>
          <p:nvPr/>
        </p:nvSpPr>
        <p:spPr>
          <a:xfrm>
            <a:off x="5181600" y="4826913"/>
            <a:ext cx="2743200" cy="430887"/>
          </a:xfrm>
          <a:prstGeom prst="rect">
            <a:avLst/>
          </a:prstGeom>
          <a:solidFill>
            <a:srgbClr val="FFFF00"/>
          </a:solidFill>
        </p:spPr>
        <p:txBody>
          <a:bodyPr>
            <a:spAutoFit/>
          </a:bodyPr>
          <a:lstStyle/>
          <a:p>
            <a:pPr marL="457200" indent="-457200" algn="ctr">
              <a:defRPr/>
            </a:pPr>
            <a:r>
              <a:rPr lang="en-US" sz="2200" dirty="0" smtClean="0">
                <a:latin typeface="Arial" pitchFamily="34" charset="0"/>
                <a:cs typeface="Arial" pitchFamily="34" charset="0"/>
              </a:rPr>
              <a:t>TRUE</a:t>
            </a:r>
            <a:endParaRPr lang="en-US" sz="2200" dirty="0">
              <a:latin typeface="Arial" pitchFamily="34" charset="0"/>
              <a:cs typeface="Arial" pitchFamily="34" charset="0"/>
            </a:endParaRPr>
          </a:p>
        </p:txBody>
      </p:sp>
      <p:sp>
        <p:nvSpPr>
          <p:cNvPr id="13" name="Slide Number Placeholder 6"/>
          <p:cNvSpPr txBox="1">
            <a:spLocks/>
          </p:cNvSpPr>
          <p:nvPr/>
        </p:nvSpPr>
        <p:spPr>
          <a:xfrm>
            <a:off x="7010400" y="6629400"/>
            <a:ext cx="2133600" cy="228600"/>
          </a:xfrm>
          <a:prstGeom prst="rect">
            <a:avLst/>
          </a:prstGeom>
        </p:spPr>
        <p:txBody>
          <a:bodyPr/>
          <a:lstStyle/>
          <a:p>
            <a:pPr algn="r">
              <a:defRPr/>
            </a:pPr>
            <a:fld id="{8B64B6A5-88A8-4204-9BD9-785A72DBC60C}" type="slidenum">
              <a:rPr lang="en-US" sz="1200">
                <a:latin typeface="+mj-lt"/>
              </a:rPr>
              <a:pPr algn="r">
                <a:defRPr/>
              </a:pPr>
              <a:t>23</a:t>
            </a:fld>
            <a:endParaRPr lang="en-US" sz="1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2"/>
          <p:cNvSpPr>
            <a:spLocks noGrp="1"/>
          </p:cNvSpPr>
          <p:nvPr>
            <p:ph type="subTitle" idx="4294967295"/>
          </p:nvPr>
        </p:nvSpPr>
        <p:spPr>
          <a:xfrm>
            <a:off x="200025" y="1371600"/>
            <a:ext cx="8943975" cy="4953000"/>
          </a:xfrm>
        </p:spPr>
        <p:txBody>
          <a:bodyPr>
            <a:normAutofit/>
          </a:bodyPr>
          <a:lstStyle/>
          <a:p>
            <a:pPr marL="0" lvl="1" indent="0">
              <a:spcBef>
                <a:spcPts val="1400"/>
              </a:spcBef>
              <a:buFontTx/>
              <a:buNone/>
              <a:defRPr/>
            </a:pPr>
            <a:r>
              <a:rPr lang="en-US" b="1" dirty="0" smtClean="0"/>
              <a:t>Lesson: Hand Held Detector Compatibility </a:t>
            </a:r>
          </a:p>
          <a:p>
            <a:pPr marL="0" indent="0">
              <a:buNone/>
            </a:pPr>
            <a:r>
              <a:rPr lang="en-US" sz="2800" dirty="0"/>
              <a:t>In this LSA we </a:t>
            </a:r>
            <a:r>
              <a:rPr lang="en-US" sz="2800" dirty="0" smtClean="0"/>
              <a:t>covered </a:t>
            </a:r>
            <a:r>
              <a:rPr lang="en-US" sz="2800" dirty="0"/>
              <a:t>sources of interference for </a:t>
            </a:r>
            <a:r>
              <a:rPr lang="en-US" sz="2800" dirty="0" smtClean="0"/>
              <a:t>the HHDs </a:t>
            </a:r>
            <a:r>
              <a:rPr lang="en-US" sz="2800" dirty="0"/>
              <a:t>that you should recognize which includes</a:t>
            </a:r>
            <a:r>
              <a:rPr lang="en-US" sz="2800" dirty="0" smtClean="0"/>
              <a:t>:</a:t>
            </a:r>
          </a:p>
          <a:p>
            <a:pPr marL="0" indent="0">
              <a:buNone/>
            </a:pPr>
            <a:endParaRPr lang="en-US" sz="2800" dirty="0"/>
          </a:p>
          <a:p>
            <a:pPr lvl="1"/>
            <a:r>
              <a:rPr lang="en-US" dirty="0" smtClean="0"/>
              <a:t> </a:t>
            </a:r>
            <a:r>
              <a:rPr lang="en-US" dirty="0"/>
              <a:t>Radio Towers – DSP-27, MD, GPR</a:t>
            </a:r>
          </a:p>
          <a:p>
            <a:pPr lvl="1"/>
            <a:r>
              <a:rPr lang="en-US" dirty="0" smtClean="0"/>
              <a:t> </a:t>
            </a:r>
            <a:r>
              <a:rPr lang="en-US" dirty="0"/>
              <a:t>Water on the ground – GPR</a:t>
            </a:r>
          </a:p>
          <a:p>
            <a:pPr lvl="1"/>
            <a:r>
              <a:rPr lang="fr-FR" dirty="0" smtClean="0"/>
              <a:t> </a:t>
            </a:r>
            <a:r>
              <a:rPr lang="fr-FR" dirty="0"/>
              <a:t>Barb</a:t>
            </a:r>
            <a:r>
              <a:rPr lang="fr-FR" dirty="0"/>
              <a:t> </a:t>
            </a:r>
            <a:r>
              <a:rPr lang="fr-FR" dirty="0"/>
              <a:t>Wire</a:t>
            </a:r>
            <a:r>
              <a:rPr lang="fr-FR" dirty="0"/>
              <a:t> – MD, DSP-27</a:t>
            </a:r>
          </a:p>
          <a:p>
            <a:pPr lvl="1"/>
            <a:r>
              <a:rPr lang="en-US" dirty="0" smtClean="0"/>
              <a:t> </a:t>
            </a:r>
            <a:r>
              <a:rPr lang="en-US" dirty="0"/>
              <a:t>Vehicle Antenna – MD, GPR, DSP-27</a:t>
            </a:r>
            <a:endParaRPr lang="en-US" sz="5600" dirty="0" smtClean="0">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629400"/>
            <a:ext cx="2133600" cy="228600"/>
          </a:xfrm>
        </p:spPr>
        <p:txBody>
          <a:bodyPr/>
          <a:lstStyle/>
          <a:p>
            <a:pPr>
              <a:defRPr/>
            </a:pPr>
            <a:fld id="{473C2AE8-C1C8-4124-B934-4BA000AC1428}" type="slidenum">
              <a:rPr lang="en-US" sz="1200" smtClean="0">
                <a:solidFill>
                  <a:schemeClr val="tx1"/>
                </a:solidFill>
                <a:latin typeface="Arial" pitchFamily="34" charset="0"/>
                <a:cs typeface="Arial" pitchFamily="34" charset="0"/>
              </a:rPr>
              <a:pPr>
                <a:defRPr/>
              </a:pPr>
              <a:t>24</a:t>
            </a:fld>
            <a:endParaRPr lang="en-US" sz="1200" dirty="0">
              <a:solidFill>
                <a:schemeClr val="tx1"/>
              </a:solidFill>
              <a:latin typeface="Arial" pitchFamily="34" charset="0"/>
              <a:cs typeface="Arial" pitchFamily="34" charset="0"/>
            </a:endParaRPr>
          </a:p>
        </p:txBody>
      </p:sp>
      <p:sp>
        <p:nvSpPr>
          <p:cNvPr id="5" name="Title 6"/>
          <p:cNvSpPr txBox="1">
            <a:spLocks/>
          </p:cNvSpPr>
          <p:nvPr/>
        </p:nvSpPr>
        <p:spPr bwMode="auto">
          <a:xfrm>
            <a:off x="0" y="304800"/>
            <a:ext cx="9144000" cy="523220"/>
          </a:xfrm>
          <a:prstGeom prst="rect">
            <a:avLst/>
          </a:prstGeom>
          <a:noFill/>
          <a:ln w="9525">
            <a:noFill/>
            <a:miter lim="800000"/>
            <a:headEnd/>
            <a:tailEnd/>
          </a:ln>
        </p:spPr>
        <p:txBody>
          <a:bodyPr anchor="ctr">
            <a:spAutoFit/>
          </a:bodyPr>
          <a:lstStyle/>
          <a:p>
            <a:pPr algn="ctr">
              <a:defRPr/>
            </a:pPr>
            <a:r>
              <a:rPr lang="en-US" kern="0" dirty="0">
                <a:latin typeface="Arial" pitchFamily="34" charset="0"/>
                <a:ea typeface="+mj-ea"/>
                <a:cs typeface="Arial" pitchFamily="34" charset="0"/>
              </a:rPr>
              <a:t>Summary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3"/>
          <p:cNvSpPr>
            <a:spLocks noGrp="1"/>
          </p:cNvSpPr>
          <p:nvPr>
            <p:ph type="subTitle" idx="4294967295"/>
          </p:nvPr>
        </p:nvSpPr>
        <p:spPr>
          <a:xfrm>
            <a:off x="0" y="2362200"/>
            <a:ext cx="9144000" cy="1752600"/>
          </a:xfrm>
        </p:spPr>
        <p:txBody>
          <a:bodyPr>
            <a:normAutofit/>
          </a:bodyPr>
          <a:lstStyle/>
          <a:p>
            <a:pPr algn="ctr">
              <a:buFontTx/>
              <a:buNone/>
              <a:defRPr/>
            </a:pPr>
            <a:r>
              <a:rPr lang="en-US" sz="4800" dirty="0" smtClean="0">
                <a:latin typeface="Arial" pitchFamily="34" charset="0"/>
                <a:cs typeface="Arial" pitchFamily="34" charset="0"/>
              </a:rPr>
              <a:t>QUESTIONS?</a:t>
            </a:r>
          </a:p>
          <a:p>
            <a:pPr>
              <a:defRPr/>
            </a:pPr>
            <a:endParaRPr lang="en-US" sz="4800" dirty="0" smtClean="0">
              <a:latin typeface="Arial" pitchFamily="34" charset="0"/>
              <a:cs typeface="Arial" pitchFamily="34" charset="0"/>
            </a:endParaRPr>
          </a:p>
          <a:p>
            <a:pPr>
              <a:defRPr/>
            </a:pPr>
            <a:endParaRPr lang="en-US" sz="4800" dirty="0" smtClean="0">
              <a:latin typeface="Arial" pitchFamily="34" charset="0"/>
              <a:cs typeface="Arial" pitchFamily="34" charset="0"/>
            </a:endParaRPr>
          </a:p>
        </p:txBody>
      </p:sp>
      <p:sp>
        <p:nvSpPr>
          <p:cNvPr id="3" name="Slide Number Placeholder 2"/>
          <p:cNvSpPr>
            <a:spLocks noGrp="1"/>
          </p:cNvSpPr>
          <p:nvPr>
            <p:ph type="sldNum" sz="quarter" idx="4294967295"/>
          </p:nvPr>
        </p:nvSpPr>
        <p:spPr>
          <a:xfrm>
            <a:off x="7010400" y="6629400"/>
            <a:ext cx="2133600" cy="228600"/>
          </a:xfrm>
        </p:spPr>
        <p:txBody>
          <a:bodyPr/>
          <a:lstStyle/>
          <a:p>
            <a:pPr>
              <a:defRPr/>
            </a:pPr>
            <a:fld id="{857542C2-94A9-4F46-AEEE-085575AF0C0C}" type="slidenum">
              <a:rPr lang="en-US" sz="1200" smtClean="0">
                <a:solidFill>
                  <a:schemeClr val="tx1"/>
                </a:solidFill>
                <a:latin typeface="Arial" pitchFamily="34" charset="0"/>
                <a:cs typeface="Arial" pitchFamily="34" charset="0"/>
              </a:rPr>
              <a:pPr>
                <a:defRPr/>
              </a:pPr>
              <a:t>25</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838200" y="325863"/>
            <a:ext cx="7543800" cy="1041247"/>
          </a:xfrm>
          <a:prstGeom prst="rect">
            <a:avLst/>
          </a:prstGeom>
          <a:noFill/>
          <a:ln w="9525">
            <a:noFill/>
            <a:miter lim="800000"/>
            <a:headEnd/>
            <a:tailEnd/>
          </a:ln>
        </p:spPr>
        <p:txBody>
          <a:bodyPr wrap="square" anchor="ctr">
            <a:spAutoFit/>
          </a:bodyPr>
          <a:lstStyle/>
          <a:p>
            <a:pPr lvl="0" algn="ctr">
              <a:lnSpc>
                <a:spcPct val="115000"/>
              </a:lnSpc>
            </a:pPr>
            <a:r>
              <a:rPr lang="en-US" dirty="0" smtClean="0">
                <a:latin typeface="Arial" pitchFamily="34" charset="0"/>
                <a:cs typeface="Arial" pitchFamily="34" charset="0"/>
              </a:rPr>
              <a:t>Discuss Compatibility Issues When Using </a:t>
            </a:r>
            <a:r>
              <a:rPr lang="en-US" dirty="0">
                <a:latin typeface="Arial" pitchFamily="34" charset="0"/>
                <a:cs typeface="Arial" pitchFamily="34" charset="0"/>
              </a:rPr>
              <a:t>HHDs in an EME</a:t>
            </a:r>
          </a:p>
        </p:txBody>
      </p:sp>
      <p:sp>
        <p:nvSpPr>
          <p:cNvPr id="6147" name="Subtitle 5"/>
          <p:cNvSpPr>
            <a:spLocks noGrp="1"/>
          </p:cNvSpPr>
          <p:nvPr>
            <p:ph type="subTitle" idx="4294967295"/>
          </p:nvPr>
        </p:nvSpPr>
        <p:spPr>
          <a:xfrm>
            <a:off x="0" y="1447800"/>
            <a:ext cx="9144000" cy="5105400"/>
          </a:xfrm>
        </p:spPr>
        <p:txBody>
          <a:bodyPr lIns="365760" rIns="365760"/>
          <a:lstStyle/>
          <a:p>
            <a:pPr>
              <a:spcBef>
                <a:spcPts val="1400"/>
              </a:spcBef>
              <a:defRPr/>
            </a:pPr>
            <a:r>
              <a:rPr lang="en-US" sz="2400" dirty="0" smtClean="0">
                <a:latin typeface="Arial" pitchFamily="34" charset="0"/>
                <a:cs typeface="Arial" pitchFamily="34" charset="0"/>
              </a:rPr>
              <a:t>The use of any HHD requires that it be compatible with the Electromagnetic Environment (EME) in which it is operated to include:</a:t>
            </a:r>
          </a:p>
          <a:p>
            <a:pPr marL="520700" lvl="1" indent="-236538">
              <a:spcBef>
                <a:spcPts val="1400"/>
              </a:spcBef>
              <a:buFontTx/>
              <a:buChar char="−"/>
              <a:defRPr/>
            </a:pPr>
            <a:r>
              <a:rPr lang="en-US" sz="2200" dirty="0" smtClean="0">
                <a:latin typeface="Arial" pitchFamily="34" charset="0"/>
                <a:cs typeface="Arial" pitchFamily="34" charset="0"/>
              </a:rPr>
              <a:t>mounted and dismounted CREW/Communications (COMMS)</a:t>
            </a:r>
          </a:p>
          <a:p>
            <a:pPr marL="520700" lvl="1" indent="-236538">
              <a:spcBef>
                <a:spcPts val="1400"/>
              </a:spcBef>
              <a:buFontTx/>
              <a:buChar char="−"/>
              <a:defRPr/>
            </a:pPr>
            <a:r>
              <a:rPr lang="en-US" sz="2200" dirty="0" smtClean="0">
                <a:latin typeface="Arial" pitchFamily="34" charset="0"/>
                <a:cs typeface="Arial" pitchFamily="34" charset="0"/>
              </a:rPr>
              <a:t>military electric generation equipment </a:t>
            </a:r>
          </a:p>
          <a:p>
            <a:pPr marL="520700" lvl="1" indent="-236538">
              <a:spcBef>
                <a:spcPts val="1400"/>
              </a:spcBef>
              <a:buFontTx/>
              <a:buChar char="−"/>
              <a:defRPr/>
            </a:pPr>
            <a:r>
              <a:rPr lang="en-US" sz="2200" dirty="0" smtClean="0">
                <a:latin typeface="Arial" pitchFamily="34" charset="0"/>
                <a:cs typeface="Arial" pitchFamily="34" charset="0"/>
              </a:rPr>
              <a:t>other HHDs when deployed together</a:t>
            </a:r>
          </a:p>
          <a:p>
            <a:pPr>
              <a:spcBef>
                <a:spcPts val="1400"/>
              </a:spcBef>
              <a:defRPr/>
            </a:pPr>
            <a:r>
              <a:rPr lang="en-US" sz="2400" dirty="0" smtClean="0">
                <a:latin typeface="Arial" pitchFamily="34" charset="0"/>
                <a:cs typeface="Arial" pitchFamily="34" charset="0"/>
              </a:rPr>
              <a:t>EME interference of HHDs may occur for a variety of reasons.</a:t>
            </a:r>
          </a:p>
          <a:p>
            <a:pPr>
              <a:spcBef>
                <a:spcPts val="1400"/>
              </a:spcBef>
              <a:defRPr/>
            </a:pPr>
            <a:r>
              <a:rPr lang="en-US" sz="2400" dirty="0" smtClean="0">
                <a:latin typeface="Arial" pitchFamily="34" charset="0"/>
                <a:cs typeface="Arial" pitchFamily="34" charset="0"/>
              </a:rPr>
              <a:t>There are mitigation strategies dependent on the source of the interference.</a:t>
            </a:r>
          </a:p>
        </p:txBody>
      </p:sp>
      <p:sp>
        <p:nvSpPr>
          <p:cNvPr id="4" name="Slide Number Placeholder 3"/>
          <p:cNvSpPr>
            <a:spLocks noGrp="1"/>
          </p:cNvSpPr>
          <p:nvPr>
            <p:ph type="sldNum" sz="quarter" idx="4294967295"/>
          </p:nvPr>
        </p:nvSpPr>
        <p:spPr>
          <a:xfrm>
            <a:off x="7010400" y="6629400"/>
            <a:ext cx="2133600" cy="228600"/>
          </a:xfrm>
        </p:spPr>
        <p:txBody>
          <a:bodyPr/>
          <a:lstStyle/>
          <a:p>
            <a:pPr>
              <a:defRPr/>
            </a:pPr>
            <a:fld id="{23FAC6FB-4544-452A-A91B-558704D75221}" type="slidenum">
              <a:rPr lang="en-US" sz="1200" smtClean="0">
                <a:solidFill>
                  <a:schemeClr val="tx1"/>
                </a:solidFill>
                <a:latin typeface="Arial" pitchFamily="34" charset="0"/>
                <a:cs typeface="Arial" pitchFamily="34" charset="0"/>
              </a:rPr>
              <a:pPr>
                <a:defRPr/>
              </a:pPr>
              <a:t>3</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8"/>
          <p:cNvSpPr txBox="1">
            <a:spLocks noChangeArrowheads="1"/>
          </p:cNvSpPr>
          <p:nvPr/>
        </p:nvSpPr>
        <p:spPr bwMode="auto">
          <a:xfrm>
            <a:off x="914400" y="1828800"/>
            <a:ext cx="7239000" cy="523875"/>
          </a:xfrm>
          <a:prstGeom prst="rect">
            <a:avLst/>
          </a:prstGeom>
          <a:noFill/>
          <a:ln w="9525">
            <a:noFill/>
            <a:miter lim="800000"/>
            <a:headEnd/>
            <a:tailEnd/>
          </a:ln>
        </p:spPr>
        <p:txBody>
          <a:bodyPr>
            <a:spAutoFit/>
          </a:bodyPr>
          <a:lstStyle/>
          <a:p>
            <a:pPr eaLnBrk="0" hangingPunct="0"/>
            <a:endParaRPr lang="en-US" dirty="0">
              <a:latin typeface="Arial" pitchFamily="34" charset="0"/>
              <a:cs typeface="Arial" pitchFamily="34" charset="0"/>
            </a:endParaRPr>
          </a:p>
        </p:txBody>
      </p:sp>
      <p:sp>
        <p:nvSpPr>
          <p:cNvPr id="9220" name="Rectangle 5"/>
          <p:cNvSpPr>
            <a:spLocks noChangeArrowheads="1"/>
          </p:cNvSpPr>
          <p:nvPr/>
        </p:nvSpPr>
        <p:spPr bwMode="auto">
          <a:xfrm>
            <a:off x="333375" y="1629519"/>
            <a:ext cx="8658225" cy="4431983"/>
          </a:xfrm>
          <a:prstGeom prst="rect">
            <a:avLst/>
          </a:prstGeom>
          <a:noFill/>
          <a:ln w="9525">
            <a:noFill/>
            <a:miter lim="800000"/>
            <a:headEnd/>
            <a:tailEnd/>
          </a:ln>
        </p:spPr>
        <p:txBody>
          <a:bodyPr anchor="ctr">
            <a:spAutoFit/>
          </a:bodyPr>
          <a:lstStyle/>
          <a:p>
            <a:pPr marL="346075" indent="-346075" eaLnBrk="0" hangingPunct="0">
              <a:spcBef>
                <a:spcPts val="1200"/>
              </a:spcBef>
              <a:buFont typeface="Arial" charset="0"/>
              <a:buChar char="•"/>
            </a:pPr>
            <a:r>
              <a:rPr lang="en-US" sz="1800" dirty="0">
                <a:latin typeface="Arial" pitchFamily="34" charset="0"/>
                <a:cs typeface="Arial" pitchFamily="34" charset="0"/>
              </a:rPr>
              <a:t>The AN/PSS-12 and AN/PSS-14 are the </a:t>
            </a:r>
            <a:r>
              <a:rPr lang="en-US" sz="1800" dirty="0" smtClean="0">
                <a:latin typeface="Arial" pitchFamily="34" charset="0"/>
                <a:cs typeface="Arial" pitchFamily="34" charset="0"/>
              </a:rPr>
              <a:t>Program of Record (POR) for HHDs in the United States Army.</a:t>
            </a:r>
            <a:endParaRPr lang="en-US" sz="1800" dirty="0">
              <a:latin typeface="Arial" pitchFamily="34" charset="0"/>
              <a:cs typeface="Arial" pitchFamily="34" charset="0"/>
            </a:endParaRPr>
          </a:p>
          <a:p>
            <a:pPr marL="800100" lvl="1" indent="-342900" eaLnBrk="0" hangingPunct="0">
              <a:spcBef>
                <a:spcPts val="1200"/>
              </a:spcBef>
              <a:buFont typeface="Arial" charset="0"/>
              <a:buChar char="−"/>
            </a:pPr>
            <a:r>
              <a:rPr lang="en-US" sz="1600" dirty="0">
                <a:latin typeface="Arial" pitchFamily="34" charset="0"/>
                <a:cs typeface="Arial" pitchFamily="34" charset="0"/>
              </a:rPr>
              <a:t>The AN/PSS-12 is a metal detector</a:t>
            </a:r>
          </a:p>
          <a:p>
            <a:pPr marL="800100" lvl="1" indent="-342900" eaLnBrk="0" hangingPunct="0">
              <a:spcBef>
                <a:spcPts val="1200"/>
              </a:spcBef>
              <a:buFont typeface="Arial" charset="0"/>
              <a:buChar char="−"/>
            </a:pPr>
            <a:r>
              <a:rPr lang="en-US" sz="1600" dirty="0">
                <a:latin typeface="Arial" pitchFamily="34" charset="0"/>
                <a:cs typeface="Arial" pitchFamily="34" charset="0"/>
              </a:rPr>
              <a:t>The AN/PSS-14 is a dual sensor HHD with a GPR slaved to a MD</a:t>
            </a:r>
          </a:p>
          <a:p>
            <a:pPr marL="346075" indent="-346075" eaLnBrk="0" hangingPunct="0">
              <a:spcBef>
                <a:spcPts val="1200"/>
              </a:spcBef>
              <a:buFont typeface="Arial" charset="0"/>
              <a:buChar char="•"/>
            </a:pPr>
            <a:r>
              <a:rPr lang="en-US" sz="1800" dirty="0">
                <a:latin typeface="Arial" pitchFamily="34" charset="0"/>
                <a:cs typeface="Arial" pitchFamily="34" charset="0"/>
              </a:rPr>
              <a:t>There are </a:t>
            </a:r>
            <a:r>
              <a:rPr lang="en-US" sz="1800" dirty="0" smtClean="0">
                <a:latin typeface="Arial" pitchFamily="34" charset="0"/>
                <a:cs typeface="Arial" pitchFamily="34" charset="0"/>
              </a:rPr>
              <a:t>five HHDs fielded by JIEDDO that are used by </a:t>
            </a:r>
            <a:r>
              <a:rPr lang="en-US" sz="1800" dirty="0">
                <a:latin typeface="Arial" pitchFamily="34" charset="0"/>
                <a:cs typeface="Arial" pitchFamily="34" charset="0"/>
              </a:rPr>
              <a:t>US Forces </a:t>
            </a:r>
            <a:r>
              <a:rPr lang="en-US" sz="1800" dirty="0" smtClean="0">
                <a:latin typeface="Arial" pitchFamily="34" charset="0"/>
                <a:cs typeface="Arial" pitchFamily="34" charset="0"/>
              </a:rPr>
              <a:t>Globally.</a:t>
            </a:r>
            <a:endParaRPr lang="en-US" sz="1800" dirty="0">
              <a:latin typeface="Arial" pitchFamily="34" charset="0"/>
              <a:cs typeface="Arial" pitchFamily="34" charset="0"/>
            </a:endParaRPr>
          </a:p>
          <a:p>
            <a:pPr marL="800100" lvl="1" indent="-342900" eaLnBrk="0" hangingPunct="0">
              <a:spcBef>
                <a:spcPts val="1200"/>
              </a:spcBef>
              <a:buFont typeface="Arial" charset="0"/>
              <a:buChar char="−"/>
            </a:pPr>
            <a:r>
              <a:rPr lang="en-US" sz="1600" dirty="0" smtClean="0">
                <a:latin typeface="Arial" pitchFamily="34" charset="0"/>
                <a:cs typeface="Arial" pitchFamily="34" charset="0"/>
              </a:rPr>
              <a:t>CEIA </a:t>
            </a:r>
            <a:r>
              <a:rPr lang="en-US" sz="1600" dirty="0">
                <a:latin typeface="Arial" pitchFamily="34" charset="0"/>
                <a:cs typeface="Arial" pitchFamily="34" charset="0"/>
              </a:rPr>
              <a:t>CMD 2.0, 2.04, 2.06 are continuous wave (CW) MD</a:t>
            </a:r>
          </a:p>
          <a:p>
            <a:pPr marL="800100" lvl="1" indent="-342900" eaLnBrk="0" hangingPunct="0">
              <a:spcBef>
                <a:spcPts val="1200"/>
              </a:spcBef>
              <a:buFont typeface="Arial" charset="0"/>
              <a:buChar char="−"/>
            </a:pPr>
            <a:r>
              <a:rPr lang="en-US" sz="1600" dirty="0" smtClean="0">
                <a:latin typeface="Arial" pitchFamily="34" charset="0"/>
                <a:cs typeface="Arial" pitchFamily="34" charset="0"/>
              </a:rPr>
              <a:t>Vallon </a:t>
            </a:r>
            <a:r>
              <a:rPr lang="en-US" sz="1600" dirty="0">
                <a:latin typeface="Arial" pitchFamily="34" charset="0"/>
                <a:cs typeface="Arial" pitchFamily="34" charset="0"/>
              </a:rPr>
              <a:t>VMC1 (Gizmo) is a pulse-induction MD</a:t>
            </a:r>
          </a:p>
          <a:p>
            <a:pPr marL="800100" lvl="1" indent="-342900" eaLnBrk="0" hangingPunct="0">
              <a:spcBef>
                <a:spcPts val="1200"/>
              </a:spcBef>
              <a:buFont typeface="Arial" charset="0"/>
              <a:buChar char="−"/>
            </a:pPr>
            <a:r>
              <a:rPr lang="en-US" sz="1600" dirty="0" smtClean="0">
                <a:latin typeface="Arial" pitchFamily="34" charset="0"/>
                <a:cs typeface="Arial" pitchFamily="34" charset="0"/>
              </a:rPr>
              <a:t>Vallon </a:t>
            </a:r>
            <a:r>
              <a:rPr lang="en-US" sz="1600" dirty="0">
                <a:latin typeface="Arial" pitchFamily="34" charset="0"/>
                <a:cs typeface="Arial" pitchFamily="34" charset="0"/>
              </a:rPr>
              <a:t>VMR2+ (Minehound) is a dual sensor, HHD incorporating a GPR and a MD (same as Gizmo)</a:t>
            </a:r>
          </a:p>
          <a:p>
            <a:pPr marL="800100" lvl="1" indent="-342900" eaLnBrk="0" hangingPunct="0">
              <a:spcBef>
                <a:spcPts val="1200"/>
              </a:spcBef>
              <a:buFont typeface="Arial" charset="0"/>
              <a:buChar char="−"/>
            </a:pPr>
            <a:r>
              <a:rPr lang="en-US" sz="1600" dirty="0" smtClean="0">
                <a:latin typeface="Arial" pitchFamily="34" charset="0"/>
                <a:cs typeface="Arial" pitchFamily="34" charset="0"/>
              </a:rPr>
              <a:t>DSP-27  / STRIDER</a:t>
            </a:r>
            <a:endParaRPr lang="en-US" sz="1600" dirty="0">
              <a:latin typeface="Arial" pitchFamily="34" charset="0"/>
              <a:cs typeface="Arial" pitchFamily="34" charset="0"/>
            </a:endParaRPr>
          </a:p>
          <a:p>
            <a:pPr marL="346075" indent="-346075" eaLnBrk="0" hangingPunct="0">
              <a:spcBef>
                <a:spcPts val="1200"/>
              </a:spcBef>
              <a:buFont typeface="Arial" charset="0"/>
              <a:buChar char="•"/>
            </a:pPr>
            <a:r>
              <a:rPr lang="en-US" sz="1800" dirty="0">
                <a:latin typeface="Arial" pitchFamily="34" charset="0"/>
                <a:cs typeface="Arial" pitchFamily="34" charset="0"/>
              </a:rPr>
              <a:t>There are a variety of other HHDs in </a:t>
            </a:r>
            <a:r>
              <a:rPr lang="en-US" sz="1800" dirty="0" smtClean="0">
                <a:latin typeface="Arial" pitchFamily="34" charset="0"/>
                <a:cs typeface="Arial" pitchFamily="34" charset="0"/>
              </a:rPr>
              <a:t>use around the world </a:t>
            </a:r>
            <a:r>
              <a:rPr lang="en-US" sz="1800" dirty="0">
                <a:latin typeface="Arial" pitchFamily="34" charset="0"/>
                <a:cs typeface="Arial" pitchFamily="34" charset="0"/>
              </a:rPr>
              <a:t>that are inferior to those above either due to performance deficiencies or compatibility </a:t>
            </a:r>
            <a:r>
              <a:rPr lang="en-US" sz="1800" dirty="0" smtClean="0">
                <a:latin typeface="Arial" pitchFamily="34" charset="0"/>
                <a:cs typeface="Arial" pitchFamily="34" charset="0"/>
              </a:rPr>
              <a:t>deficiencies.</a:t>
            </a:r>
            <a:endParaRPr lang="en-US" sz="18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7010400" y="6629400"/>
            <a:ext cx="2133600" cy="228600"/>
          </a:xfrm>
        </p:spPr>
        <p:txBody>
          <a:bodyPr/>
          <a:lstStyle/>
          <a:p>
            <a:pPr>
              <a:defRPr/>
            </a:pPr>
            <a:fld id="{9CA2E752-3B5F-40C0-B671-B1D9EA16F8FD}" type="slidenum">
              <a:rPr lang="en-US" sz="1200" smtClean="0">
                <a:solidFill>
                  <a:schemeClr val="tx1"/>
                </a:solidFill>
                <a:latin typeface="Arial" pitchFamily="34" charset="0"/>
                <a:cs typeface="Arial" pitchFamily="34" charset="0"/>
              </a:rPr>
              <a:pPr>
                <a:defRPr/>
              </a:pPr>
              <a:t>4</a:t>
            </a:fld>
            <a:endParaRPr lang="en-US" sz="1200" dirty="0">
              <a:solidFill>
                <a:schemeClr val="tx1"/>
              </a:solidFill>
              <a:latin typeface="Arial" pitchFamily="34" charset="0"/>
              <a:cs typeface="Arial" pitchFamily="34" charset="0"/>
            </a:endParaRPr>
          </a:p>
        </p:txBody>
      </p:sp>
      <p:sp>
        <p:nvSpPr>
          <p:cNvPr id="7" name="Title 6"/>
          <p:cNvSpPr txBox="1">
            <a:spLocks/>
          </p:cNvSpPr>
          <p:nvPr/>
        </p:nvSpPr>
        <p:spPr bwMode="auto">
          <a:xfrm>
            <a:off x="838200" y="325863"/>
            <a:ext cx="7543800" cy="1041247"/>
          </a:xfrm>
          <a:prstGeom prst="rect">
            <a:avLst/>
          </a:prstGeom>
          <a:noFill/>
          <a:ln w="9525">
            <a:noFill/>
            <a:miter lim="800000"/>
            <a:headEnd/>
            <a:tailEnd/>
          </a:ln>
        </p:spPr>
        <p:txBody>
          <a:bodyPr wrap="square" anchor="ctr">
            <a:spAutoFit/>
          </a:bodyPr>
          <a:lstStyle/>
          <a:p>
            <a:pPr lvl="0" algn="ctr">
              <a:lnSpc>
                <a:spcPct val="115000"/>
              </a:lnSpc>
            </a:pPr>
            <a:r>
              <a:rPr lang="en-US" dirty="0">
                <a:latin typeface="Arial" pitchFamily="34" charset="0"/>
                <a:cs typeface="Arial" pitchFamily="34" charset="0"/>
              </a:rPr>
              <a:t>Discuss </a:t>
            </a:r>
            <a:r>
              <a:rPr lang="en-US" dirty="0" smtClean="0">
                <a:latin typeface="Arial" pitchFamily="34" charset="0"/>
                <a:cs typeface="Arial" pitchFamily="34" charset="0"/>
              </a:rPr>
              <a:t>Compatibility Issues When Using </a:t>
            </a:r>
            <a:r>
              <a:rPr lang="en-US" dirty="0">
                <a:latin typeface="Arial" pitchFamily="34" charset="0"/>
                <a:cs typeface="Arial" pitchFamily="34" charset="0"/>
              </a:rPr>
              <a:t>HHDs in an </a:t>
            </a:r>
            <a:r>
              <a:rPr lang="en-US" dirty="0" smtClean="0">
                <a:latin typeface="Arial" pitchFamily="34" charset="0"/>
                <a:cs typeface="Arial" pitchFamily="34" charset="0"/>
              </a:rPr>
              <a:t>EME (Cont.)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8"/>
          <p:cNvSpPr txBox="1">
            <a:spLocks noChangeArrowheads="1"/>
          </p:cNvSpPr>
          <p:nvPr/>
        </p:nvSpPr>
        <p:spPr bwMode="auto">
          <a:xfrm>
            <a:off x="914400" y="1828800"/>
            <a:ext cx="7239000" cy="523875"/>
          </a:xfrm>
          <a:prstGeom prst="rect">
            <a:avLst/>
          </a:prstGeom>
          <a:noFill/>
          <a:ln w="9525">
            <a:noFill/>
            <a:miter lim="800000"/>
            <a:headEnd/>
            <a:tailEnd/>
          </a:ln>
        </p:spPr>
        <p:txBody>
          <a:bodyPr>
            <a:spAutoFit/>
          </a:bodyPr>
          <a:lstStyle/>
          <a:p>
            <a:pPr eaLnBrk="0" hangingPunct="0"/>
            <a:endParaRPr lang="en-US" dirty="0">
              <a:latin typeface="Arial" pitchFamily="34" charset="0"/>
              <a:cs typeface="Arial" pitchFamily="34" charset="0"/>
            </a:endParaRPr>
          </a:p>
        </p:txBody>
      </p:sp>
      <p:sp>
        <p:nvSpPr>
          <p:cNvPr id="10244" name="Rectangle 5"/>
          <p:cNvSpPr>
            <a:spLocks noChangeArrowheads="1"/>
          </p:cNvSpPr>
          <p:nvPr/>
        </p:nvSpPr>
        <p:spPr bwMode="auto">
          <a:xfrm>
            <a:off x="228600" y="1372657"/>
            <a:ext cx="8458200" cy="4673074"/>
          </a:xfrm>
          <a:prstGeom prst="rect">
            <a:avLst/>
          </a:prstGeom>
          <a:noFill/>
          <a:ln w="9525">
            <a:noFill/>
            <a:miter lim="800000"/>
            <a:headEnd/>
            <a:tailEnd/>
          </a:ln>
        </p:spPr>
        <p:txBody>
          <a:bodyPr anchor="ctr">
            <a:spAutoFit/>
          </a:bodyPr>
          <a:lstStyle/>
          <a:p>
            <a:pPr marL="284163" indent="-284163" eaLnBrk="0" hangingPunct="0">
              <a:spcBef>
                <a:spcPts val="1400"/>
              </a:spcBef>
              <a:buFont typeface="Arial" charset="0"/>
              <a:buChar char="•"/>
            </a:pPr>
            <a:r>
              <a:rPr lang="en-US" sz="2000" dirty="0">
                <a:latin typeface="Arial" pitchFamily="34" charset="0"/>
                <a:cs typeface="Arial" pitchFamily="34" charset="0"/>
              </a:rPr>
              <a:t>All HHDs are susceptible to interference from any radiation source depending on the generated EME and </a:t>
            </a:r>
            <a:r>
              <a:rPr lang="en-US" sz="2000" dirty="0" smtClean="0">
                <a:latin typeface="Arial" pitchFamily="34" charset="0"/>
                <a:cs typeface="Arial" pitchFamily="34" charset="0"/>
              </a:rPr>
              <a:t>power.</a:t>
            </a:r>
            <a:endParaRPr lang="en-US" sz="2000" dirty="0">
              <a:latin typeface="Arial" pitchFamily="34" charset="0"/>
              <a:cs typeface="Arial" pitchFamily="34" charset="0"/>
            </a:endParaRPr>
          </a:p>
          <a:p>
            <a:pPr marL="284163" indent="-284163" eaLnBrk="0" hangingPunct="0">
              <a:spcBef>
                <a:spcPts val="1400"/>
              </a:spcBef>
              <a:buFont typeface="Arial" charset="0"/>
              <a:buChar char="•"/>
            </a:pPr>
            <a:r>
              <a:rPr lang="en-US" sz="2000" dirty="0">
                <a:latin typeface="Arial" pitchFamily="34" charset="0"/>
                <a:cs typeface="Arial" pitchFamily="34" charset="0"/>
              </a:rPr>
              <a:t>All JIEDDO HHDs have been tested multiple times for compatibility with CREW/COMMS devices and </a:t>
            </a:r>
            <a:r>
              <a:rPr lang="en-US" sz="2000" dirty="0" smtClean="0">
                <a:latin typeface="Arial" pitchFamily="34" charset="0"/>
                <a:cs typeface="Arial" pitchFamily="34" charset="0"/>
              </a:rPr>
              <a:t>loadsets.</a:t>
            </a:r>
            <a:endParaRPr lang="en-US" sz="2000" dirty="0">
              <a:latin typeface="Arial" pitchFamily="34" charset="0"/>
              <a:cs typeface="Arial" pitchFamily="34" charset="0"/>
            </a:endParaRPr>
          </a:p>
          <a:p>
            <a:pPr marL="284163" indent="-284163" eaLnBrk="0" hangingPunct="0">
              <a:spcBef>
                <a:spcPts val="1400"/>
              </a:spcBef>
              <a:buFont typeface="Arial" charset="0"/>
              <a:buChar char="•"/>
            </a:pPr>
            <a:r>
              <a:rPr lang="en-US" sz="2000" dirty="0" smtClean="0">
                <a:latin typeface="Arial" pitchFamily="34" charset="0"/>
                <a:cs typeface="Arial" pitchFamily="34" charset="0"/>
              </a:rPr>
              <a:t>Four Eyes compatibility assessments occur annually</a:t>
            </a:r>
          </a:p>
          <a:p>
            <a:pPr marL="284163" indent="-284163" eaLnBrk="0" hangingPunct="0">
              <a:spcBef>
                <a:spcPts val="1400"/>
              </a:spcBef>
              <a:buFont typeface="Arial" charset="0"/>
              <a:buChar char="•"/>
            </a:pPr>
            <a:r>
              <a:rPr lang="en-US" sz="2000" dirty="0" smtClean="0">
                <a:latin typeface="Arial" pitchFamily="34" charset="0"/>
                <a:cs typeface="Arial" pitchFamily="34" charset="0"/>
              </a:rPr>
              <a:t>Interference </a:t>
            </a:r>
            <a:r>
              <a:rPr lang="en-US" sz="2000" dirty="0">
                <a:latin typeface="Arial" pitchFamily="34" charset="0"/>
                <a:cs typeface="Arial" pitchFamily="34" charset="0"/>
              </a:rPr>
              <a:t>has never damaged an HHD though error codes may occur during the interference </a:t>
            </a:r>
            <a:r>
              <a:rPr lang="en-US" sz="2000" dirty="0" smtClean="0">
                <a:latin typeface="Arial" pitchFamily="34" charset="0"/>
                <a:cs typeface="Arial" pitchFamily="34" charset="0"/>
              </a:rPr>
              <a:t>event.</a:t>
            </a:r>
            <a:endParaRPr lang="en-US" sz="2000" dirty="0">
              <a:latin typeface="Arial" pitchFamily="34" charset="0"/>
              <a:cs typeface="Arial" pitchFamily="34" charset="0"/>
            </a:endParaRPr>
          </a:p>
          <a:p>
            <a:pPr marL="284163" indent="-284163" eaLnBrk="0" hangingPunct="0">
              <a:spcBef>
                <a:spcPts val="1400"/>
              </a:spcBef>
              <a:buFont typeface="Arial" charset="0"/>
              <a:buChar char="•"/>
            </a:pPr>
            <a:r>
              <a:rPr lang="en-US" sz="2000" dirty="0">
                <a:latin typeface="Arial" pitchFamily="34" charset="0"/>
                <a:cs typeface="Arial" pitchFamily="34" charset="0"/>
              </a:rPr>
              <a:t>Current US CREW loadsets cause minimal </a:t>
            </a:r>
            <a:r>
              <a:rPr lang="en-US" sz="2000" dirty="0" smtClean="0">
                <a:latin typeface="Arial" pitchFamily="34" charset="0"/>
                <a:cs typeface="Arial" pitchFamily="34" charset="0"/>
              </a:rPr>
              <a:t>interference.</a:t>
            </a:r>
            <a:r>
              <a:rPr lang="en-US" sz="2000" dirty="0">
                <a:latin typeface="Arial" pitchFamily="34" charset="0"/>
                <a:cs typeface="Arial" pitchFamily="34" charset="0"/>
              </a:rPr>
              <a:t>	 </a:t>
            </a:r>
          </a:p>
          <a:p>
            <a:pPr marL="284163" lvl="1" eaLnBrk="0" hangingPunct="0">
              <a:spcBef>
                <a:spcPts val="1400"/>
              </a:spcBef>
              <a:buFont typeface="Arial" charset="0"/>
              <a:buChar char="–"/>
            </a:pPr>
            <a:r>
              <a:rPr lang="en-US" sz="1800" dirty="0">
                <a:latin typeface="Arial" pitchFamily="34" charset="0"/>
                <a:cs typeface="Arial" pitchFamily="34" charset="0"/>
              </a:rPr>
              <a:t>  </a:t>
            </a:r>
            <a:r>
              <a:rPr lang="en-US" sz="1800" dirty="0" smtClean="0">
                <a:latin typeface="Arial" pitchFamily="34" charset="0"/>
                <a:cs typeface="Arial" pitchFamily="34" charset="0"/>
              </a:rPr>
              <a:t>DUKE and EGON </a:t>
            </a:r>
            <a:r>
              <a:rPr lang="en-US" sz="1800" dirty="0">
                <a:latin typeface="Arial" pitchFamily="34" charset="0"/>
                <a:cs typeface="Arial" pitchFamily="34" charset="0"/>
              </a:rPr>
              <a:t>are worst case for Minehound</a:t>
            </a:r>
          </a:p>
          <a:p>
            <a:pPr marL="284163" lvl="1" eaLnBrk="0" hangingPunct="0">
              <a:spcBef>
                <a:spcPts val="1400"/>
              </a:spcBef>
              <a:buFont typeface="Arial" charset="0"/>
              <a:buChar char="–"/>
            </a:pPr>
            <a:r>
              <a:rPr lang="en-US" sz="1800" dirty="0">
                <a:latin typeface="Arial" pitchFamily="34" charset="0"/>
                <a:cs typeface="Arial" pitchFamily="34" charset="0"/>
              </a:rPr>
              <a:t>  Current THOR III loadset is compatible with all HHDs</a:t>
            </a:r>
          </a:p>
          <a:p>
            <a:pPr marL="284163" indent="-284163" eaLnBrk="0" hangingPunct="0">
              <a:spcBef>
                <a:spcPts val="1400"/>
              </a:spcBef>
              <a:buFont typeface="Arial" charset="0"/>
              <a:buChar char="•"/>
            </a:pPr>
            <a:r>
              <a:rPr lang="en-US" sz="2000" dirty="0">
                <a:latin typeface="Arial" pitchFamily="34" charset="0"/>
                <a:cs typeface="Arial" pitchFamily="34" charset="0"/>
              </a:rPr>
              <a:t>Vehicle </a:t>
            </a:r>
            <a:r>
              <a:rPr lang="en-US" sz="2000" dirty="0" smtClean="0">
                <a:latin typeface="Arial" pitchFamily="34" charset="0"/>
                <a:cs typeface="Arial" pitchFamily="34" charset="0"/>
              </a:rPr>
              <a:t>engines (generators/alternators) </a:t>
            </a:r>
            <a:r>
              <a:rPr lang="en-US" sz="2000" dirty="0">
                <a:latin typeface="Arial" pitchFamily="34" charset="0"/>
                <a:cs typeface="Arial" pitchFamily="34" charset="0"/>
              </a:rPr>
              <a:t>are worst case for </a:t>
            </a:r>
            <a:r>
              <a:rPr lang="en-US" sz="2000" dirty="0" smtClean="0">
                <a:latin typeface="Arial" pitchFamily="34" charset="0"/>
                <a:cs typeface="Arial" pitchFamily="34" charset="0"/>
              </a:rPr>
              <a:t>MDs.</a:t>
            </a:r>
            <a:endParaRPr lang="en-US" sz="20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7010400" y="6629400"/>
            <a:ext cx="2133600" cy="228600"/>
          </a:xfrm>
        </p:spPr>
        <p:txBody>
          <a:bodyPr/>
          <a:lstStyle/>
          <a:p>
            <a:pPr>
              <a:defRPr/>
            </a:pPr>
            <a:fld id="{6EAFAF18-C9FE-4F27-B698-E293CD4CF1C8}" type="slidenum">
              <a:rPr lang="en-US" sz="1200" smtClean="0">
                <a:solidFill>
                  <a:schemeClr val="tx1"/>
                </a:solidFill>
                <a:latin typeface="Arial" pitchFamily="34" charset="0"/>
                <a:cs typeface="Arial" pitchFamily="34" charset="0"/>
              </a:rPr>
              <a:pPr>
                <a:defRPr/>
              </a:pPr>
              <a:t>5</a:t>
            </a:fld>
            <a:endParaRPr lang="en-US" sz="1200" dirty="0">
              <a:solidFill>
                <a:schemeClr val="tx1"/>
              </a:solidFill>
              <a:latin typeface="Arial" pitchFamily="34" charset="0"/>
              <a:cs typeface="Arial" pitchFamily="34" charset="0"/>
            </a:endParaRPr>
          </a:p>
        </p:txBody>
      </p:sp>
      <p:sp>
        <p:nvSpPr>
          <p:cNvPr id="7" name="Title 6"/>
          <p:cNvSpPr txBox="1">
            <a:spLocks/>
          </p:cNvSpPr>
          <p:nvPr/>
        </p:nvSpPr>
        <p:spPr bwMode="auto">
          <a:xfrm>
            <a:off x="838200" y="249663"/>
            <a:ext cx="7543800" cy="1041247"/>
          </a:xfrm>
          <a:prstGeom prst="rect">
            <a:avLst/>
          </a:prstGeom>
          <a:noFill/>
          <a:ln w="9525">
            <a:noFill/>
            <a:miter lim="800000"/>
            <a:headEnd/>
            <a:tailEnd/>
          </a:ln>
        </p:spPr>
        <p:txBody>
          <a:bodyPr wrap="square" anchor="ctr">
            <a:spAutoFit/>
          </a:bodyPr>
          <a:lstStyle/>
          <a:p>
            <a:pPr lvl="0" algn="ctr">
              <a:lnSpc>
                <a:spcPct val="115000"/>
              </a:lnSpc>
            </a:pPr>
            <a:r>
              <a:rPr lang="en-US" dirty="0">
                <a:latin typeface="Arial" pitchFamily="34" charset="0"/>
                <a:cs typeface="Arial" pitchFamily="34" charset="0"/>
              </a:rPr>
              <a:t>Discuss </a:t>
            </a:r>
            <a:r>
              <a:rPr lang="en-US" dirty="0" smtClean="0">
                <a:latin typeface="Arial" pitchFamily="34" charset="0"/>
                <a:cs typeface="Arial" pitchFamily="34" charset="0"/>
              </a:rPr>
              <a:t>Compatibility Issues When Using </a:t>
            </a:r>
            <a:r>
              <a:rPr lang="en-US" dirty="0">
                <a:latin typeface="Arial" pitchFamily="34" charset="0"/>
                <a:cs typeface="Arial" pitchFamily="34" charset="0"/>
              </a:rPr>
              <a:t>HHDs in an </a:t>
            </a:r>
            <a:r>
              <a:rPr lang="en-US" dirty="0" smtClean="0">
                <a:latin typeface="Arial" pitchFamily="34" charset="0"/>
                <a:cs typeface="Arial" pitchFamily="34" charset="0"/>
              </a:rPr>
              <a:t>EME (Cont.)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307006" y="3886200"/>
            <a:ext cx="1808163" cy="1828800"/>
          </a:xfrm>
          <a:prstGeom prst="rect">
            <a:avLst/>
          </a:prstGeom>
          <a:noFill/>
          <a:ln w="9525">
            <a:noFill/>
            <a:miter lim="800000"/>
            <a:headEnd/>
            <a:tailEnd/>
          </a:ln>
        </p:spPr>
      </p:pic>
      <p:pic>
        <p:nvPicPr>
          <p:cNvPr id="11267" name="Picture 4"/>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021006" y="3810000"/>
            <a:ext cx="1219200" cy="1828800"/>
          </a:xfrm>
          <a:prstGeom prst="rect">
            <a:avLst/>
          </a:prstGeom>
          <a:noFill/>
          <a:ln w="9525">
            <a:noFill/>
            <a:miter lim="800000"/>
            <a:headEnd/>
            <a:tailEnd/>
          </a:ln>
        </p:spPr>
      </p:pic>
      <p:pic>
        <p:nvPicPr>
          <p:cNvPr id="11268" name="Picture 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706806" y="3810000"/>
            <a:ext cx="1200150" cy="1828800"/>
          </a:xfrm>
          <a:prstGeom prst="rect">
            <a:avLst/>
          </a:prstGeom>
          <a:noFill/>
          <a:ln w="9525">
            <a:noFill/>
            <a:miter lim="800000"/>
            <a:headEnd/>
            <a:tailEnd/>
          </a:ln>
        </p:spPr>
      </p:pic>
      <p:pic>
        <p:nvPicPr>
          <p:cNvPr id="11270" name="Picture 2"/>
          <p:cNvPicPr>
            <a:picLocks noChangeAspect="1" noChangeArrowheads="1"/>
          </p:cNvPicPr>
          <p:nvPr/>
        </p:nvPicPr>
        <p:blipFill>
          <a:blip r:embed="rId6" cstate="email"/>
          <a:srcRect/>
          <a:stretch>
            <a:fillRect/>
          </a:stretch>
        </p:blipFill>
        <p:spPr bwMode="auto">
          <a:xfrm>
            <a:off x="497006" y="1447800"/>
            <a:ext cx="1676400" cy="1828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271" name="Picture 4"/>
          <p:cNvPicPr>
            <a:picLocks noChangeAspect="1" noChangeArrowheads="1"/>
          </p:cNvPicPr>
          <p:nvPr/>
        </p:nvPicPr>
        <p:blipFill>
          <a:blip r:embed="rId7" cstate="email"/>
          <a:srcRect/>
          <a:stretch>
            <a:fillRect/>
          </a:stretch>
        </p:blipFill>
        <p:spPr bwMode="auto">
          <a:xfrm>
            <a:off x="3849806" y="1447800"/>
            <a:ext cx="2438400" cy="1828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272" name="Picture 5" descr="M:\Office PC\ExFi\Clam Digger\Training\DCT M-T\Radio_Antenna.jpg"/>
          <p:cNvPicPr>
            <a:picLocks noChangeAspect="1" noChangeArrowheads="1"/>
          </p:cNvPicPr>
          <p:nvPr/>
        </p:nvPicPr>
        <p:blipFill>
          <a:blip r:embed="rId8" cstate="email"/>
          <a:srcRect/>
          <a:stretch>
            <a:fillRect/>
          </a:stretch>
        </p:blipFill>
        <p:spPr bwMode="auto">
          <a:xfrm>
            <a:off x="192206" y="3581400"/>
            <a:ext cx="1835150" cy="2057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273" name="Picture 8"/>
          <p:cNvPicPr>
            <a:picLocks noChangeAspect="1" noChangeArrowheads="1"/>
          </p:cNvPicPr>
          <p:nvPr/>
        </p:nvPicPr>
        <p:blipFill>
          <a:blip r:embed="rId9" cstate="email"/>
          <a:srcRect/>
          <a:stretch>
            <a:fillRect/>
          </a:stretch>
        </p:blipFill>
        <p:spPr bwMode="auto">
          <a:xfrm>
            <a:off x="2173406" y="1447800"/>
            <a:ext cx="1676400" cy="1828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1274" name="TextBox 11"/>
          <p:cNvSpPr txBox="1">
            <a:spLocks noChangeArrowheads="1"/>
          </p:cNvSpPr>
          <p:nvPr/>
        </p:nvSpPr>
        <p:spPr bwMode="auto">
          <a:xfrm>
            <a:off x="76200" y="5791200"/>
            <a:ext cx="8991600" cy="430213"/>
          </a:xfrm>
          <a:prstGeom prst="rect">
            <a:avLst/>
          </a:prstGeom>
          <a:solidFill>
            <a:schemeClr val="bg1"/>
          </a:solidFill>
          <a:ln w="9525">
            <a:noFill/>
            <a:miter lim="800000"/>
            <a:headEnd/>
            <a:tailEnd/>
          </a:ln>
        </p:spPr>
        <p:txBody>
          <a:bodyPr>
            <a:spAutoFit/>
          </a:bodyPr>
          <a:lstStyle/>
          <a:p>
            <a:pPr eaLnBrk="0" hangingPunct="0"/>
            <a:r>
              <a:rPr lang="en-US" sz="2200" dirty="0">
                <a:solidFill>
                  <a:srgbClr val="FF0000"/>
                </a:solidFill>
                <a:latin typeface="Arial" pitchFamily="34" charset="0"/>
                <a:cs typeface="Arial" pitchFamily="34" charset="0"/>
              </a:rPr>
              <a:t>If it radiates electromagnetic energy it could be a source of interference</a:t>
            </a:r>
          </a:p>
        </p:txBody>
      </p:sp>
      <p:pic>
        <p:nvPicPr>
          <p:cNvPr id="11275" name="Picture 2"/>
          <p:cNvPicPr>
            <a:picLocks noChangeAspect="1" noChangeArrowheads="1"/>
          </p:cNvPicPr>
          <p:nvPr/>
        </p:nvPicPr>
        <p:blipFill>
          <a:blip r:embed="rId10" cstate="email">
            <a:clrChange>
              <a:clrFrom>
                <a:srgbClr val="FEFEFC"/>
              </a:clrFrom>
              <a:clrTo>
                <a:srgbClr val="FEFEFC">
                  <a:alpha val="0"/>
                </a:srgbClr>
              </a:clrTo>
            </a:clrChange>
          </a:blip>
          <a:srcRect/>
          <a:stretch>
            <a:fillRect/>
          </a:stretch>
        </p:blipFill>
        <p:spPr bwMode="auto">
          <a:xfrm>
            <a:off x="3468806" y="3810000"/>
            <a:ext cx="1246188" cy="1828800"/>
          </a:xfrm>
          <a:prstGeom prst="rect">
            <a:avLst/>
          </a:prstGeom>
          <a:noFill/>
          <a:ln w="9525">
            <a:noFill/>
            <a:miter lim="800000"/>
            <a:headEnd/>
            <a:tailEnd/>
          </a:ln>
        </p:spPr>
      </p:pic>
      <p:pic>
        <p:nvPicPr>
          <p:cNvPr id="11276" name="Picture 9"/>
          <p:cNvPicPr>
            <a:picLocks noChangeAspect="1" noChangeArrowheads="1"/>
          </p:cNvPicPr>
          <p:nvPr/>
        </p:nvPicPr>
        <p:blipFill>
          <a:blip r:embed="rId11" cstate="email"/>
          <a:srcRect/>
          <a:stretch>
            <a:fillRect/>
          </a:stretch>
        </p:blipFill>
        <p:spPr bwMode="auto">
          <a:xfrm>
            <a:off x="6212006" y="3733800"/>
            <a:ext cx="2740025" cy="1828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277" name="Picture 1"/>
          <p:cNvPicPr>
            <a:picLocks noChangeAspect="1" noChangeArrowheads="1"/>
          </p:cNvPicPr>
          <p:nvPr/>
        </p:nvPicPr>
        <p:blipFill>
          <a:blip r:embed="rId12" cstate="email"/>
          <a:srcRect/>
          <a:stretch>
            <a:fillRect/>
          </a:stretch>
        </p:blipFill>
        <p:spPr bwMode="auto">
          <a:xfrm>
            <a:off x="6288206" y="1447800"/>
            <a:ext cx="2438400" cy="1828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4" name="Slide Number Placeholder 13"/>
          <p:cNvSpPr>
            <a:spLocks noGrp="1"/>
          </p:cNvSpPr>
          <p:nvPr>
            <p:ph type="sldNum" sz="quarter" idx="4294967295"/>
          </p:nvPr>
        </p:nvSpPr>
        <p:spPr>
          <a:xfrm>
            <a:off x="7010400" y="6629400"/>
            <a:ext cx="2133600" cy="228600"/>
          </a:xfrm>
        </p:spPr>
        <p:txBody>
          <a:bodyPr/>
          <a:lstStyle/>
          <a:p>
            <a:pPr>
              <a:defRPr/>
            </a:pPr>
            <a:fld id="{CAC3900E-AD9F-42E6-8400-DB03CF681839}" type="slidenum">
              <a:rPr lang="en-US" sz="1200" smtClean="0">
                <a:solidFill>
                  <a:schemeClr val="tx1"/>
                </a:solidFill>
                <a:latin typeface="Arial" pitchFamily="34" charset="0"/>
                <a:cs typeface="Arial" pitchFamily="34" charset="0"/>
              </a:rPr>
              <a:pPr>
                <a:defRPr/>
              </a:pPr>
              <a:t>6</a:t>
            </a:fld>
            <a:endParaRPr lang="en-US" sz="1200" dirty="0">
              <a:solidFill>
                <a:schemeClr val="tx1"/>
              </a:solidFill>
              <a:latin typeface="Arial" pitchFamily="34" charset="0"/>
              <a:cs typeface="Arial" pitchFamily="34" charset="0"/>
            </a:endParaRPr>
          </a:p>
        </p:txBody>
      </p:sp>
      <p:sp>
        <p:nvSpPr>
          <p:cNvPr id="15" name="Title 6"/>
          <p:cNvSpPr txBox="1">
            <a:spLocks/>
          </p:cNvSpPr>
          <p:nvPr/>
        </p:nvSpPr>
        <p:spPr bwMode="auto">
          <a:xfrm>
            <a:off x="838200" y="152400"/>
            <a:ext cx="7543800" cy="1041247"/>
          </a:xfrm>
          <a:prstGeom prst="rect">
            <a:avLst/>
          </a:prstGeom>
          <a:noFill/>
          <a:ln w="9525">
            <a:noFill/>
            <a:miter lim="800000"/>
            <a:headEnd/>
            <a:tailEnd/>
          </a:ln>
        </p:spPr>
        <p:txBody>
          <a:bodyPr wrap="square" anchor="ctr">
            <a:spAutoFit/>
          </a:bodyPr>
          <a:lstStyle/>
          <a:p>
            <a:pPr lvl="0" algn="ctr">
              <a:lnSpc>
                <a:spcPct val="115000"/>
              </a:lnSpc>
            </a:pPr>
            <a:r>
              <a:rPr lang="en-US" dirty="0">
                <a:latin typeface="Arial" pitchFamily="34" charset="0"/>
                <a:cs typeface="Arial" pitchFamily="34" charset="0"/>
              </a:rPr>
              <a:t>Discuss </a:t>
            </a:r>
            <a:r>
              <a:rPr lang="en-US" dirty="0" smtClean="0">
                <a:latin typeface="Arial" pitchFamily="34" charset="0"/>
                <a:cs typeface="Arial" pitchFamily="34" charset="0"/>
              </a:rPr>
              <a:t>Compatibility Issues When Using </a:t>
            </a:r>
            <a:r>
              <a:rPr lang="en-US" dirty="0">
                <a:latin typeface="Arial" pitchFamily="34" charset="0"/>
                <a:cs typeface="Arial" pitchFamily="34" charset="0"/>
              </a:rPr>
              <a:t>HHDs in an EME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523220"/>
          </a:xfrm>
          <a:prstGeom prst="rect">
            <a:avLst/>
          </a:prstGeom>
          <a:noFill/>
        </p:spPr>
        <p:txBody>
          <a:bodyPr>
            <a:spAutoFit/>
          </a:bodyPr>
          <a:lstStyle/>
          <a:p>
            <a:pPr algn="ctr">
              <a:defRPr/>
            </a:pPr>
            <a:r>
              <a:rPr lang="en-US" dirty="0">
                <a:latin typeface="Arial" pitchFamily="34" charset="0"/>
                <a:cs typeface="Arial" pitchFamily="34" charset="0"/>
              </a:rPr>
              <a:t>Check on Learning</a:t>
            </a:r>
          </a:p>
        </p:txBody>
      </p:sp>
      <p:sp>
        <p:nvSpPr>
          <p:cNvPr id="6" name="TextBox 5"/>
          <p:cNvSpPr txBox="1"/>
          <p:nvPr/>
        </p:nvSpPr>
        <p:spPr>
          <a:xfrm>
            <a:off x="304800" y="1524000"/>
            <a:ext cx="4648200" cy="1538883"/>
          </a:xfrm>
          <a:prstGeom prst="rect">
            <a:avLst/>
          </a:prstGeom>
          <a:noFill/>
        </p:spPr>
        <p:txBody>
          <a:bodyPr>
            <a:spAutoFit/>
          </a:bodyPr>
          <a:lstStyle/>
          <a:p>
            <a:pPr marL="457200" indent="-457200">
              <a:buFont typeface="+mj-lt"/>
              <a:buAutoNum type="arabicPeriod"/>
              <a:defRPr/>
            </a:pPr>
            <a:r>
              <a:rPr lang="en-US" sz="2200" dirty="0">
                <a:latin typeface="Arial" pitchFamily="34" charset="0"/>
                <a:cs typeface="Arial" pitchFamily="34" charset="0"/>
              </a:rPr>
              <a:t>What are some of the interference sources associated with HHDs? </a:t>
            </a:r>
          </a:p>
          <a:p>
            <a:pPr>
              <a:defRPr/>
            </a:pPr>
            <a:endParaRPr lang="en-US" dirty="0">
              <a:latin typeface="Arial" pitchFamily="34" charset="0"/>
              <a:cs typeface="Arial" pitchFamily="34" charset="0"/>
            </a:endParaRPr>
          </a:p>
        </p:txBody>
      </p:sp>
      <p:sp>
        <p:nvSpPr>
          <p:cNvPr id="7" name="TextBox 6"/>
          <p:cNvSpPr txBox="1"/>
          <p:nvPr/>
        </p:nvSpPr>
        <p:spPr>
          <a:xfrm>
            <a:off x="304800" y="3159125"/>
            <a:ext cx="4724400" cy="1877437"/>
          </a:xfrm>
          <a:prstGeom prst="rect">
            <a:avLst/>
          </a:prstGeom>
          <a:noFill/>
        </p:spPr>
        <p:txBody>
          <a:bodyPr>
            <a:spAutoFit/>
          </a:bodyPr>
          <a:lstStyle/>
          <a:p>
            <a:pPr marL="457200" indent="-457200">
              <a:buFont typeface="+mj-lt"/>
              <a:buAutoNum type="arabicPeriod" startAt="2"/>
              <a:defRPr/>
            </a:pPr>
            <a:r>
              <a:rPr lang="en-US" sz="2200" dirty="0" smtClean="0">
                <a:latin typeface="Arial" pitchFamily="34" charset="0"/>
                <a:cs typeface="Arial" pitchFamily="34" charset="0"/>
              </a:rPr>
              <a:t>HHDs are required to be compatible </a:t>
            </a:r>
            <a:r>
              <a:rPr lang="en-US" sz="2200" dirty="0">
                <a:latin typeface="Arial" pitchFamily="34" charset="0"/>
                <a:cs typeface="Arial" pitchFamily="34" charset="0"/>
              </a:rPr>
              <a:t>with </a:t>
            </a:r>
            <a:r>
              <a:rPr lang="en-US" sz="2200" dirty="0" smtClean="0">
                <a:latin typeface="Arial" pitchFamily="34" charset="0"/>
                <a:cs typeface="Arial" pitchFamily="34" charset="0"/>
              </a:rPr>
              <a:t>other electronic equipment utilized by CFs. True </a:t>
            </a:r>
            <a:r>
              <a:rPr lang="en-US" sz="2200" dirty="0">
                <a:latin typeface="Arial" pitchFamily="34" charset="0"/>
                <a:cs typeface="Arial" pitchFamily="34" charset="0"/>
              </a:rPr>
              <a:t>or </a:t>
            </a:r>
            <a:r>
              <a:rPr lang="en-US" sz="2200" dirty="0" smtClean="0">
                <a:latin typeface="Arial" pitchFamily="34" charset="0"/>
                <a:cs typeface="Arial" pitchFamily="34" charset="0"/>
              </a:rPr>
              <a:t>False?</a:t>
            </a:r>
            <a:endParaRPr lang="en-US" sz="2200" dirty="0">
              <a:latin typeface="Arial" pitchFamily="34" charset="0"/>
              <a:cs typeface="Arial" pitchFamily="34" charset="0"/>
            </a:endParaRPr>
          </a:p>
          <a:p>
            <a:pPr>
              <a:defRPr/>
            </a:pPr>
            <a:endParaRPr lang="en-US" dirty="0">
              <a:latin typeface="Arial" pitchFamily="34" charset="0"/>
              <a:cs typeface="Arial" pitchFamily="34" charset="0"/>
            </a:endParaRPr>
          </a:p>
        </p:txBody>
      </p:sp>
      <p:sp>
        <p:nvSpPr>
          <p:cNvPr id="9" name="TextBox 8"/>
          <p:cNvSpPr txBox="1"/>
          <p:nvPr/>
        </p:nvSpPr>
        <p:spPr>
          <a:xfrm>
            <a:off x="304800" y="4759404"/>
            <a:ext cx="4495800" cy="1107996"/>
          </a:xfrm>
          <a:prstGeom prst="rect">
            <a:avLst/>
          </a:prstGeom>
          <a:noFill/>
        </p:spPr>
        <p:txBody>
          <a:bodyPr>
            <a:spAutoFit/>
          </a:bodyPr>
          <a:lstStyle/>
          <a:p>
            <a:pPr marL="457200" indent="-457200">
              <a:buFont typeface="+mj-lt"/>
              <a:buAutoNum type="arabicPeriod" startAt="3"/>
              <a:defRPr/>
            </a:pPr>
            <a:r>
              <a:rPr lang="en-US" sz="2200" dirty="0">
                <a:latin typeface="Arial" pitchFamily="34" charset="0"/>
                <a:cs typeface="Arial" pitchFamily="34" charset="0"/>
              </a:rPr>
              <a:t>Interference can cause damage to an HHD. </a:t>
            </a:r>
            <a:r>
              <a:rPr lang="en-US" sz="2200" dirty="0" smtClean="0">
                <a:latin typeface="Arial" pitchFamily="34" charset="0"/>
                <a:cs typeface="Arial" pitchFamily="34" charset="0"/>
              </a:rPr>
              <a:t> True </a:t>
            </a:r>
            <a:r>
              <a:rPr lang="en-US" sz="2200" dirty="0">
                <a:latin typeface="Arial" pitchFamily="34" charset="0"/>
                <a:cs typeface="Arial" pitchFamily="34" charset="0"/>
              </a:rPr>
              <a:t>or False?</a:t>
            </a:r>
          </a:p>
        </p:txBody>
      </p:sp>
      <p:sp>
        <p:nvSpPr>
          <p:cNvPr id="10" name="TextBox 9"/>
          <p:cNvSpPr txBox="1"/>
          <p:nvPr/>
        </p:nvSpPr>
        <p:spPr>
          <a:xfrm>
            <a:off x="4953000" y="1600200"/>
            <a:ext cx="3505200" cy="1446550"/>
          </a:xfrm>
          <a:prstGeom prst="rect">
            <a:avLst/>
          </a:prstGeom>
          <a:solidFill>
            <a:srgbClr val="FFFF00"/>
          </a:solidFill>
        </p:spPr>
        <p:txBody>
          <a:bodyPr wrap="square">
            <a:spAutoFit/>
          </a:bodyPr>
          <a:lstStyle/>
          <a:p>
            <a:pPr>
              <a:defRPr/>
            </a:pPr>
            <a:r>
              <a:rPr lang="en-US" sz="2200" dirty="0" smtClean="0">
                <a:latin typeface="Arial" pitchFamily="34" charset="0"/>
                <a:cs typeface="Arial" pitchFamily="34" charset="0"/>
              </a:rPr>
              <a:t>CREW, </a:t>
            </a:r>
            <a:r>
              <a:rPr lang="en-US" sz="2200" dirty="0">
                <a:latin typeface="Arial" pitchFamily="34" charset="0"/>
                <a:cs typeface="Arial" pitchFamily="34" charset="0"/>
              </a:rPr>
              <a:t>HHDs, Power Lines, Generators, Transmission </a:t>
            </a:r>
            <a:r>
              <a:rPr lang="en-US" sz="2200" dirty="0" smtClean="0">
                <a:latin typeface="Arial" pitchFamily="34" charset="0"/>
                <a:cs typeface="Arial" pitchFamily="34" charset="0"/>
              </a:rPr>
              <a:t>towers (</a:t>
            </a:r>
            <a:r>
              <a:rPr lang="en-US" sz="2200" dirty="0">
                <a:latin typeface="Arial" pitchFamily="34" charset="0"/>
                <a:cs typeface="Arial" pitchFamily="34" charset="0"/>
              </a:rPr>
              <a:t>cell Towers)</a:t>
            </a:r>
            <a:endParaRPr lang="en-US" dirty="0">
              <a:latin typeface="Arial" pitchFamily="34" charset="0"/>
              <a:cs typeface="Arial" pitchFamily="34" charset="0"/>
            </a:endParaRPr>
          </a:p>
        </p:txBody>
      </p:sp>
      <p:sp>
        <p:nvSpPr>
          <p:cNvPr id="11" name="TextBox 10"/>
          <p:cNvSpPr txBox="1"/>
          <p:nvPr/>
        </p:nvSpPr>
        <p:spPr>
          <a:xfrm>
            <a:off x="4953000" y="3429000"/>
            <a:ext cx="2743200" cy="430887"/>
          </a:xfrm>
          <a:prstGeom prst="rect">
            <a:avLst/>
          </a:prstGeom>
          <a:solidFill>
            <a:srgbClr val="FFFF00"/>
          </a:solidFill>
        </p:spPr>
        <p:txBody>
          <a:bodyPr>
            <a:spAutoFit/>
          </a:bodyPr>
          <a:lstStyle/>
          <a:p>
            <a:pPr marL="457200" indent="-457200" algn="ctr">
              <a:defRPr/>
            </a:pPr>
            <a:r>
              <a:rPr lang="en-US" sz="2200" dirty="0" smtClean="0">
                <a:latin typeface="Arial" pitchFamily="34" charset="0"/>
                <a:cs typeface="Arial" pitchFamily="34" charset="0"/>
              </a:rPr>
              <a:t>TRUE</a:t>
            </a:r>
            <a:endParaRPr lang="en-US" dirty="0">
              <a:latin typeface="Arial" pitchFamily="34" charset="0"/>
              <a:cs typeface="Arial" pitchFamily="34" charset="0"/>
            </a:endParaRPr>
          </a:p>
        </p:txBody>
      </p:sp>
      <p:sp>
        <p:nvSpPr>
          <p:cNvPr id="12" name="TextBox 11"/>
          <p:cNvSpPr txBox="1"/>
          <p:nvPr/>
        </p:nvSpPr>
        <p:spPr>
          <a:xfrm>
            <a:off x="4953000" y="5139729"/>
            <a:ext cx="2743200" cy="430887"/>
          </a:xfrm>
          <a:prstGeom prst="rect">
            <a:avLst/>
          </a:prstGeom>
          <a:solidFill>
            <a:srgbClr val="FFFF00"/>
          </a:solidFill>
        </p:spPr>
        <p:txBody>
          <a:bodyPr>
            <a:spAutoFit/>
          </a:bodyPr>
          <a:lstStyle/>
          <a:p>
            <a:pPr marL="457200" indent="-457200" algn="ctr">
              <a:defRPr/>
            </a:pPr>
            <a:r>
              <a:rPr lang="en-US" sz="2200" dirty="0" smtClean="0">
                <a:latin typeface="Arial" pitchFamily="34" charset="0"/>
                <a:cs typeface="Arial" pitchFamily="34" charset="0"/>
              </a:rPr>
              <a:t>FALSE</a:t>
            </a:r>
            <a:endParaRPr lang="en-US" sz="2200" dirty="0">
              <a:latin typeface="Arial" pitchFamily="34" charset="0"/>
              <a:cs typeface="Arial" pitchFamily="34" charset="0"/>
            </a:endParaRPr>
          </a:p>
        </p:txBody>
      </p:sp>
      <p:sp>
        <p:nvSpPr>
          <p:cNvPr id="12298" name="Slide Number Placeholder 5"/>
          <p:cNvSpPr txBox="1">
            <a:spLocks/>
          </p:cNvSpPr>
          <p:nvPr/>
        </p:nvSpPr>
        <p:spPr bwMode="auto">
          <a:xfrm>
            <a:off x="7010400" y="6629400"/>
            <a:ext cx="2133600" cy="228600"/>
          </a:xfrm>
          <a:prstGeom prst="rect">
            <a:avLst/>
          </a:prstGeom>
          <a:noFill/>
          <a:ln w="9525">
            <a:noFill/>
            <a:miter lim="800000"/>
            <a:headEnd/>
            <a:tailEnd/>
          </a:ln>
        </p:spPr>
        <p:txBody>
          <a:bodyPr/>
          <a:lstStyle/>
          <a:p>
            <a:pPr algn="r">
              <a:defRPr/>
            </a:pPr>
            <a:fld id="{25CF11CC-E361-4598-977C-BAD0B15EDC35}" type="slidenum">
              <a:rPr lang="en-US" sz="1200">
                <a:latin typeface="Arial" pitchFamily="34" charset="0"/>
                <a:cs typeface="Arial" pitchFamily="34" charset="0"/>
              </a:rPr>
              <a:pPr algn="r">
                <a:defRPr/>
              </a:pPr>
              <a:t>7</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609600" y="1752600"/>
            <a:ext cx="9144000" cy="461665"/>
          </a:xfrm>
          <a:prstGeom prst="rect">
            <a:avLst/>
          </a:prstGeom>
          <a:noFill/>
          <a:ln w="9525">
            <a:noFill/>
            <a:miter lim="800000"/>
            <a:headEnd/>
            <a:tailEnd/>
          </a:ln>
        </p:spPr>
        <p:txBody>
          <a:bodyPr anchor="ctr">
            <a:spAutoFit/>
          </a:bodyPr>
          <a:lstStyle/>
          <a:p>
            <a:pPr algn="ctr">
              <a:defRPr/>
            </a:pPr>
            <a:r>
              <a:rPr lang="en-US" sz="2400" b="1" kern="0" dirty="0">
                <a:latin typeface="Arial" pitchFamily="34" charset="0"/>
                <a:ea typeface="+mj-ea"/>
                <a:cs typeface="Arial" pitchFamily="34" charset="0"/>
              </a:rPr>
              <a:t>DSP-27 Interference</a:t>
            </a:r>
          </a:p>
        </p:txBody>
      </p:sp>
      <p:graphicFrame>
        <p:nvGraphicFramePr>
          <p:cNvPr id="7" name="Table 6"/>
          <p:cNvGraphicFramePr>
            <a:graphicFrameLocks noGrp="1"/>
          </p:cNvGraphicFramePr>
          <p:nvPr>
            <p:extLst>
              <p:ext uri="{D42A27DB-BD31-4B8C-83A1-F6EECF244321}">
                <p14:modId xmlns:p14="http://schemas.microsoft.com/office/powerpoint/2010/main" val="2516446604"/>
              </p:ext>
            </p:extLst>
          </p:nvPr>
        </p:nvGraphicFramePr>
        <p:xfrm>
          <a:off x="1905000" y="2523905"/>
          <a:ext cx="6934200" cy="3307080"/>
        </p:xfrm>
        <a:graphic>
          <a:graphicData uri="http://schemas.openxmlformats.org/drawingml/2006/table">
            <a:tbl>
              <a:tblPr firstRow="1" bandRow="1">
                <a:tableStyleId>{5C22544A-7EE6-4342-B048-85BDC9FD1C3A}</a:tableStyleId>
              </a:tblPr>
              <a:tblGrid>
                <a:gridCol w="2311400"/>
                <a:gridCol w="2519166"/>
                <a:gridCol w="2103634"/>
              </a:tblGrid>
              <a:tr h="370840">
                <a:tc>
                  <a:txBody>
                    <a:bodyPr/>
                    <a:lstStyle/>
                    <a:p>
                      <a:pPr algn="ctr"/>
                      <a:r>
                        <a:rPr lang="en-US" dirty="0" smtClean="0">
                          <a:solidFill>
                            <a:schemeClr val="tx1"/>
                          </a:solidFill>
                          <a:latin typeface="+mn-lt"/>
                          <a:cs typeface="Arial" pitchFamily="34" charset="0"/>
                        </a:rPr>
                        <a:t>Source</a:t>
                      </a:r>
                      <a:endParaRPr lang="en-US" dirty="0">
                        <a:solidFill>
                          <a:schemeClr val="tx1"/>
                        </a:solidFill>
                        <a:latin typeface="+mn-lt"/>
                        <a:cs typeface="Arial" pitchFamily="34" charset="0"/>
                      </a:endParaRPr>
                    </a:p>
                  </a:txBody>
                  <a:tcPr/>
                </a:tc>
                <a:tc>
                  <a:txBody>
                    <a:bodyPr/>
                    <a:lstStyle/>
                    <a:p>
                      <a:pPr algn="ctr"/>
                      <a:r>
                        <a:rPr lang="en-US" dirty="0" smtClean="0">
                          <a:solidFill>
                            <a:schemeClr val="tx1"/>
                          </a:solidFill>
                          <a:latin typeface="+mn-lt"/>
                          <a:cs typeface="Arial" pitchFamily="34" charset="0"/>
                        </a:rPr>
                        <a:t>Effect</a:t>
                      </a:r>
                      <a:endParaRPr lang="en-US" dirty="0">
                        <a:solidFill>
                          <a:schemeClr val="tx1"/>
                        </a:solidFill>
                        <a:latin typeface="+mn-lt"/>
                        <a:cs typeface="Arial" pitchFamily="34" charset="0"/>
                      </a:endParaRPr>
                    </a:p>
                  </a:txBody>
                  <a:tcPr/>
                </a:tc>
                <a:tc>
                  <a:txBody>
                    <a:bodyPr/>
                    <a:lstStyle/>
                    <a:p>
                      <a:pPr algn="ctr"/>
                      <a:r>
                        <a:rPr lang="en-US" dirty="0" smtClean="0">
                          <a:solidFill>
                            <a:schemeClr val="tx1"/>
                          </a:solidFill>
                          <a:latin typeface="+mn-lt"/>
                        </a:rPr>
                        <a:t>Mitigation</a:t>
                      </a:r>
                      <a:endParaRPr lang="en-US" dirty="0">
                        <a:solidFill>
                          <a:schemeClr val="tx1"/>
                        </a:solidFill>
                        <a:latin typeface="+mn-lt"/>
                      </a:endParaRPr>
                    </a:p>
                  </a:txBody>
                  <a:tcPr/>
                </a:tc>
              </a:tr>
              <a:tr h="370840">
                <a:tc>
                  <a:txBody>
                    <a:bodyPr/>
                    <a:lstStyle/>
                    <a:p>
                      <a:pPr algn="ctr"/>
                      <a:r>
                        <a:rPr lang="en-US" sz="1800" dirty="0" smtClean="0">
                          <a:latin typeface="+mn-lt"/>
                          <a:cs typeface="Arial" pitchFamily="34" charset="0"/>
                        </a:rPr>
                        <a:t>COMMS on transmit</a:t>
                      </a:r>
                      <a:endParaRPr lang="en-US" dirty="0">
                        <a:latin typeface="+mn-lt"/>
                        <a:cs typeface="Arial" pitchFamily="34" charset="0"/>
                      </a:endParaRPr>
                    </a:p>
                  </a:txBody>
                  <a:tcPr/>
                </a:tc>
                <a:tc>
                  <a:txBody>
                    <a:bodyPr/>
                    <a:lstStyle/>
                    <a:p>
                      <a:pPr algn="ctr"/>
                      <a:r>
                        <a:rPr lang="en-US" dirty="0" smtClean="0">
                          <a:latin typeface="+mn-lt"/>
                          <a:cs typeface="Arial" pitchFamily="34" charset="0"/>
                        </a:rPr>
                        <a:t>None observed</a:t>
                      </a:r>
                      <a:endParaRPr lang="en-US" dirty="0">
                        <a:latin typeface="+mn-lt"/>
                        <a:cs typeface="Arial" pitchFamily="34" charset="0"/>
                      </a:endParaRPr>
                    </a:p>
                  </a:txBody>
                  <a:tcPr/>
                </a:tc>
                <a:tc>
                  <a:txBody>
                    <a:bodyPr/>
                    <a:lstStyle/>
                    <a:p>
                      <a:pPr algn="ctr"/>
                      <a:endParaRPr lang="en-US" dirty="0">
                        <a:latin typeface="+mn-lt"/>
                      </a:endParaRPr>
                    </a:p>
                  </a:txBody>
                  <a:tcPr/>
                </a:tc>
              </a:tr>
              <a:tr h="370840">
                <a:tc>
                  <a:txBody>
                    <a:bodyPr/>
                    <a:lstStyle/>
                    <a:p>
                      <a:pPr algn="ctr"/>
                      <a:r>
                        <a:rPr lang="en-US" sz="1800" dirty="0" smtClean="0">
                          <a:latin typeface="+mn-lt"/>
                          <a:cs typeface="Arial" pitchFamily="34" charset="0"/>
                        </a:rPr>
                        <a:t>Vehicle CREW</a:t>
                      </a:r>
                      <a:endParaRPr lang="en-US" dirty="0">
                        <a:latin typeface="+mn-lt"/>
                        <a:cs typeface="Arial" pitchFamily="34" charset="0"/>
                      </a:endParaRPr>
                    </a:p>
                  </a:txBody>
                  <a:tcPr/>
                </a:tc>
                <a:tc>
                  <a:txBody>
                    <a:bodyPr/>
                    <a:lstStyle/>
                    <a:p>
                      <a:pPr algn="ctr"/>
                      <a:r>
                        <a:rPr lang="en-US" dirty="0" smtClean="0">
                          <a:latin typeface="+mn-lt"/>
                          <a:cs typeface="Arial" pitchFamily="34" charset="0"/>
                        </a:rPr>
                        <a:t>Erratic or continuous alert &lt; 5 m</a:t>
                      </a:r>
                    </a:p>
                  </a:txBody>
                  <a:tcPr/>
                </a:tc>
                <a:tc>
                  <a:txBody>
                    <a:bodyPr/>
                    <a:lstStyle/>
                    <a:p>
                      <a:pPr algn="ctr"/>
                      <a:r>
                        <a:rPr lang="en-US" dirty="0" smtClean="0">
                          <a:latin typeface="+mn-lt"/>
                        </a:rPr>
                        <a:t>Maintain Stand-off</a:t>
                      </a:r>
                      <a:endParaRPr lang="en-US" dirty="0">
                        <a:latin typeface="+mn-lt"/>
                      </a:endParaRPr>
                    </a:p>
                  </a:txBody>
                  <a:tcPr/>
                </a:tc>
              </a:tr>
              <a:tr h="370840">
                <a:tc>
                  <a:txBody>
                    <a:bodyPr/>
                    <a:lstStyle/>
                    <a:p>
                      <a:pPr algn="ctr"/>
                      <a:r>
                        <a:rPr lang="en-US" sz="1800" dirty="0" smtClean="0">
                          <a:latin typeface="+mn-lt"/>
                          <a:cs typeface="Arial" pitchFamily="34" charset="0"/>
                        </a:rPr>
                        <a:t>Vehicle engine</a:t>
                      </a:r>
                      <a:endParaRPr lang="en-US" dirty="0">
                        <a:latin typeface="+mn-lt"/>
                        <a:cs typeface="Arial" pitchFamily="34" charset="0"/>
                      </a:endParaRPr>
                    </a:p>
                  </a:txBody>
                  <a:tcPr/>
                </a:tc>
                <a:tc>
                  <a:txBody>
                    <a:bodyPr/>
                    <a:lstStyle/>
                    <a:p>
                      <a:pPr algn="ctr"/>
                      <a:r>
                        <a:rPr lang="en-US" dirty="0" smtClean="0">
                          <a:latin typeface="+mn-lt"/>
                          <a:cs typeface="Arial" pitchFamily="34" charset="0"/>
                        </a:rPr>
                        <a:t>Erratic or continuous Alert &lt; 5 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Maintain Stand-off or </a:t>
                      </a:r>
                    </a:p>
                    <a:p>
                      <a:pPr algn="ctr"/>
                      <a:r>
                        <a:rPr lang="en-US" dirty="0" smtClean="0">
                          <a:latin typeface="+mn-lt"/>
                        </a:rPr>
                        <a:t>Turn-off</a:t>
                      </a:r>
                      <a:r>
                        <a:rPr lang="en-US" baseline="0" dirty="0" smtClean="0">
                          <a:latin typeface="+mn-lt"/>
                        </a:rPr>
                        <a:t> engine</a:t>
                      </a:r>
                      <a:endParaRPr lang="en-US" dirty="0" smtClean="0">
                        <a:latin typeface="+mn-lt"/>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cs typeface="Arial" pitchFamily="34" charset="0"/>
                        </a:rPr>
                        <a:t>THOR III/Manpacks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itchFamily="34" charset="0"/>
                        </a:rPr>
                        <a:t>None observed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cs typeface="Arial" pitchFamily="34" charset="0"/>
                        </a:rPr>
                        <a:t>Other handhelds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itchFamily="34" charset="0"/>
                        </a:rPr>
                        <a:t>Erratic or continuous alert &lt; 5 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Maintain Stand-off</a:t>
                      </a:r>
                    </a:p>
                  </a:txBody>
                  <a:tcPr/>
                </a:tc>
              </a:tr>
            </a:tbl>
          </a:graphicData>
        </a:graphic>
      </p:graphicFrame>
      <p:pic>
        <p:nvPicPr>
          <p:cNvPr id="13345" name="Picture 5"/>
          <p:cNvPicPr>
            <a:picLocks noChangeAspect="1" noChangeArrowheads="1"/>
          </p:cNvPicPr>
          <p:nvPr/>
        </p:nvPicPr>
        <p:blipFill>
          <a:blip r:embed="rId3" cstate="email">
            <a:clrChange>
              <a:clrFrom>
                <a:srgbClr val="000000"/>
              </a:clrFrom>
              <a:clrTo>
                <a:srgbClr val="000000">
                  <a:alpha val="0"/>
                </a:srgbClr>
              </a:clrTo>
            </a:clrChange>
          </a:blip>
          <a:srcRect/>
          <a:stretch>
            <a:fillRect/>
          </a:stretch>
        </p:blipFill>
        <p:spPr bwMode="auto">
          <a:xfrm>
            <a:off x="241333" y="1295400"/>
            <a:ext cx="2120867" cy="2143125"/>
          </a:xfrm>
          <a:prstGeom prst="rect">
            <a:avLst/>
          </a:prstGeom>
          <a:noFill/>
          <a:ln w="9525">
            <a:noFill/>
            <a:miter lim="800000"/>
            <a:headEnd/>
            <a:tailEnd/>
          </a:ln>
        </p:spPr>
      </p:pic>
      <p:sp>
        <p:nvSpPr>
          <p:cNvPr id="6" name="Slide Number Placeholder 5"/>
          <p:cNvSpPr>
            <a:spLocks noGrp="1"/>
          </p:cNvSpPr>
          <p:nvPr>
            <p:ph type="sldNum" sz="quarter" idx="4294967295"/>
          </p:nvPr>
        </p:nvSpPr>
        <p:spPr>
          <a:xfrm>
            <a:off x="7010400" y="6334125"/>
            <a:ext cx="2133600" cy="228600"/>
          </a:xfrm>
        </p:spPr>
        <p:txBody>
          <a:bodyPr/>
          <a:lstStyle/>
          <a:p>
            <a:pPr>
              <a:defRPr/>
            </a:pPr>
            <a:fld id="{29EFA3B3-F404-4141-A295-021A597655D1}" type="slidenum">
              <a:rPr lang="en-US" sz="1200" smtClean="0">
                <a:solidFill>
                  <a:schemeClr val="tx1"/>
                </a:solidFill>
                <a:latin typeface="Arial" pitchFamily="34" charset="0"/>
                <a:cs typeface="Arial" pitchFamily="34" charset="0"/>
              </a:rPr>
              <a:pPr>
                <a:defRPr/>
              </a:pPr>
              <a:t>8</a:t>
            </a:fld>
            <a:endParaRPr lang="en-US" sz="1200" dirty="0">
              <a:solidFill>
                <a:schemeClr val="tx1"/>
              </a:solidFill>
              <a:latin typeface="Arial" pitchFamily="34" charset="0"/>
              <a:cs typeface="Arial" pitchFamily="34" charset="0"/>
            </a:endParaRPr>
          </a:p>
        </p:txBody>
      </p:sp>
      <p:sp>
        <p:nvSpPr>
          <p:cNvPr id="4" name="Rectangle 3"/>
          <p:cNvSpPr/>
          <p:nvPr/>
        </p:nvSpPr>
        <p:spPr>
          <a:xfrm>
            <a:off x="914400" y="304800"/>
            <a:ext cx="7391400" cy="1041247"/>
          </a:xfrm>
          <a:prstGeom prst="rect">
            <a:avLst/>
          </a:prstGeom>
        </p:spPr>
        <p:txBody>
          <a:bodyPr wrap="square">
            <a:spAutoFit/>
          </a:bodyPr>
          <a:lstStyle/>
          <a:p>
            <a:pPr lvl="0" algn="ctr">
              <a:lnSpc>
                <a:spcPct val="115000"/>
              </a:lnSpc>
              <a:defRPr/>
            </a:pPr>
            <a:r>
              <a:rPr lang="en-US" dirty="0" smtClean="0">
                <a:latin typeface="Arial" pitchFamily="34" charset="0"/>
                <a:cs typeface="Arial" pitchFamily="34" charset="0"/>
              </a:rPr>
              <a:t>Recognize </a:t>
            </a:r>
            <a:r>
              <a:rPr lang="en-US" dirty="0">
                <a:latin typeface="Arial" pitchFamily="34" charset="0"/>
                <a:cs typeface="Arial" pitchFamily="34" charset="0"/>
              </a:rPr>
              <a:t>sources of interference for the  HHDs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11229" y="228600"/>
            <a:ext cx="9144000" cy="523220"/>
          </a:xfrm>
          <a:prstGeom prst="rect">
            <a:avLst/>
          </a:prstGeom>
          <a:noFill/>
          <a:ln w="9525">
            <a:noFill/>
            <a:miter lim="800000"/>
            <a:headEnd/>
            <a:tailEnd/>
          </a:ln>
        </p:spPr>
        <p:txBody>
          <a:bodyPr anchor="ctr">
            <a:spAutoFit/>
          </a:bodyPr>
          <a:lstStyle/>
          <a:p>
            <a:pPr algn="ctr">
              <a:defRPr/>
            </a:pPr>
            <a:r>
              <a:rPr lang="en-US" kern="0" dirty="0" smtClean="0">
                <a:latin typeface="Arial" pitchFamily="34" charset="0"/>
                <a:ea typeface="+mj-ea"/>
                <a:cs typeface="Arial" pitchFamily="34" charset="0"/>
              </a:rPr>
              <a:t>Strider</a:t>
            </a:r>
            <a:endParaRPr lang="en-US" kern="0" dirty="0">
              <a:latin typeface="Arial" pitchFamily="34" charset="0"/>
              <a:ea typeface="+mj-ea"/>
              <a:cs typeface="Arial" pitchFamily="34" charset="0"/>
            </a:endParaRPr>
          </a:p>
        </p:txBody>
      </p:sp>
      <p:sp>
        <p:nvSpPr>
          <p:cNvPr id="6" name="Slide Number Placeholder 5"/>
          <p:cNvSpPr>
            <a:spLocks noGrp="1"/>
          </p:cNvSpPr>
          <p:nvPr>
            <p:ph type="sldNum" sz="quarter" idx="4294967295"/>
          </p:nvPr>
        </p:nvSpPr>
        <p:spPr>
          <a:xfrm>
            <a:off x="7010400" y="6629400"/>
            <a:ext cx="2133600" cy="228600"/>
          </a:xfrm>
        </p:spPr>
        <p:txBody>
          <a:bodyPr/>
          <a:lstStyle/>
          <a:p>
            <a:pPr>
              <a:defRPr/>
            </a:pPr>
            <a:fld id="{29EFA3B3-F404-4141-A295-021A597655D1}" type="slidenum">
              <a:rPr lang="en-US" sz="1200" smtClean="0">
                <a:solidFill>
                  <a:schemeClr val="tx1"/>
                </a:solidFill>
                <a:latin typeface="Arial" pitchFamily="34" charset="0"/>
                <a:cs typeface="Arial" pitchFamily="34" charset="0"/>
              </a:rPr>
              <a:pPr>
                <a:defRPr/>
              </a:pPr>
              <a:t>9</a:t>
            </a:fld>
            <a:endParaRPr lang="en-US" sz="1200" dirty="0">
              <a:solidFill>
                <a:schemeClr val="tx1"/>
              </a:solidFill>
              <a:latin typeface="Arial" pitchFamily="34" charset="0"/>
              <a:cs typeface="Arial" pitchFamily="34" charset="0"/>
            </a:endParaRPr>
          </a:p>
        </p:txBody>
      </p:sp>
      <p:sp>
        <p:nvSpPr>
          <p:cNvPr id="8" name="TextBox 7"/>
          <p:cNvSpPr txBox="1"/>
          <p:nvPr/>
        </p:nvSpPr>
        <p:spPr>
          <a:xfrm>
            <a:off x="3048000" y="1600200"/>
            <a:ext cx="5943600" cy="4247317"/>
          </a:xfrm>
          <a:prstGeom prst="rect">
            <a:avLst/>
          </a:prstGeom>
          <a:solidFill>
            <a:schemeClr val="bg1"/>
          </a:solidFill>
        </p:spPr>
        <p:txBody>
          <a:bodyPr wrap="square" rtlCol="0">
            <a:spAutoFit/>
          </a:bodyPr>
          <a:lstStyle/>
          <a:p>
            <a:r>
              <a:rPr lang="en-US" sz="1800" dirty="0" smtClean="0">
                <a:latin typeface="Arial" pitchFamily="34" charset="0"/>
                <a:cs typeface="Arial" pitchFamily="34" charset="0"/>
              </a:rPr>
              <a:t> </a:t>
            </a:r>
          </a:p>
          <a:p>
            <a:pPr lvl="1">
              <a:buFont typeface="Arial" pitchFamily="34" charset="0"/>
              <a:buChar char="­"/>
            </a:pPr>
            <a:r>
              <a:rPr lang="en-US" sz="1800" dirty="0" smtClean="0">
                <a:latin typeface="Arial" pitchFamily="34" charset="0"/>
                <a:cs typeface="Arial" pitchFamily="34" charset="0"/>
              </a:rPr>
              <a:t>The Strider system must never be switched on or used within proximity of the following systems:</a:t>
            </a:r>
          </a:p>
          <a:p>
            <a:pPr lvl="3">
              <a:buFont typeface="Arial" pitchFamily="34" charset="0"/>
              <a:buChar char="­"/>
            </a:pPr>
            <a:r>
              <a:rPr lang="en-US" sz="1800" dirty="0" smtClean="0">
                <a:latin typeface="Arial" pitchFamily="34" charset="0"/>
                <a:cs typeface="Arial" pitchFamily="34" charset="0"/>
              </a:rPr>
              <a:t>5 meters		</a:t>
            </a:r>
          </a:p>
          <a:p>
            <a:pPr lvl="4"/>
            <a:r>
              <a:rPr lang="en-US" sz="1800" dirty="0" smtClean="0">
                <a:latin typeface="Arial" pitchFamily="34" charset="0"/>
                <a:cs typeface="Arial" pitchFamily="34" charset="0"/>
              </a:rPr>
              <a:t>Blue Force Tracker</a:t>
            </a:r>
          </a:p>
          <a:p>
            <a:pPr lvl="4"/>
            <a:r>
              <a:rPr lang="en-US" sz="1800" dirty="0" smtClean="0">
                <a:latin typeface="Arial" pitchFamily="34" charset="0"/>
                <a:cs typeface="Arial" pitchFamily="34" charset="0"/>
              </a:rPr>
              <a:t>Comms</a:t>
            </a:r>
            <a:r>
              <a:rPr lang="en-US" sz="1800" dirty="0" smtClean="0">
                <a:latin typeface="Arial" pitchFamily="34" charset="0"/>
                <a:cs typeface="Arial" pitchFamily="34" charset="0"/>
              </a:rPr>
              <a:t> Equipment</a:t>
            </a:r>
          </a:p>
          <a:p>
            <a:pPr lvl="4"/>
            <a:r>
              <a:rPr lang="en-US" sz="1800" dirty="0" smtClean="0">
                <a:latin typeface="Arial" pitchFamily="34" charset="0"/>
                <a:cs typeface="Arial" pitchFamily="34" charset="0"/>
              </a:rPr>
              <a:t>HHD (CEIA, VMC-1, VMR-2, DSP-27)</a:t>
            </a:r>
          </a:p>
          <a:p>
            <a:pPr lvl="4"/>
            <a:r>
              <a:rPr lang="en-US" sz="1800" dirty="0" smtClean="0">
                <a:latin typeface="Arial" pitchFamily="34" charset="0"/>
                <a:cs typeface="Arial" pitchFamily="34" charset="0"/>
              </a:rPr>
              <a:t>Man Pack CREW systems (THOR III, BALDR)</a:t>
            </a:r>
          </a:p>
          <a:p>
            <a:pPr lvl="4"/>
            <a:r>
              <a:rPr lang="en-US" sz="1800" dirty="0" smtClean="0">
                <a:latin typeface="Arial" pitchFamily="34" charset="0"/>
                <a:cs typeface="Arial" pitchFamily="34" charset="0"/>
              </a:rPr>
              <a:t>Cell phones</a:t>
            </a:r>
          </a:p>
          <a:p>
            <a:pPr lvl="3">
              <a:buFontTx/>
              <a:buChar char="-"/>
            </a:pPr>
            <a:r>
              <a:rPr lang="en-US" sz="1800" dirty="0" smtClean="0">
                <a:latin typeface="Arial" pitchFamily="34" charset="0"/>
                <a:cs typeface="Arial" pitchFamily="34" charset="0"/>
              </a:rPr>
              <a:t>10 meters</a:t>
            </a:r>
          </a:p>
          <a:p>
            <a:pPr lvl="4"/>
            <a:r>
              <a:rPr lang="en-US" sz="1800" dirty="0" smtClean="0">
                <a:latin typeface="Arial" pitchFamily="34" charset="0"/>
                <a:cs typeface="Arial" pitchFamily="34" charset="0"/>
              </a:rPr>
              <a:t>Mounted CREW systems (except Duke v3)</a:t>
            </a:r>
          </a:p>
          <a:p>
            <a:pPr lvl="3">
              <a:buFontTx/>
              <a:buChar char="-"/>
            </a:pPr>
            <a:r>
              <a:rPr lang="en-US" sz="1800" dirty="0" smtClean="0">
                <a:latin typeface="Arial" pitchFamily="34" charset="0"/>
                <a:cs typeface="Arial" pitchFamily="34" charset="0"/>
              </a:rPr>
              <a:t>35 meters</a:t>
            </a:r>
          </a:p>
          <a:p>
            <a:pPr lvl="4"/>
            <a:r>
              <a:rPr lang="en-US" sz="1800" dirty="0" smtClean="0">
                <a:latin typeface="Arial" pitchFamily="34" charset="0"/>
                <a:cs typeface="Arial" pitchFamily="34" charset="0"/>
              </a:rPr>
              <a:t>Duke v3 mounted CREW system</a:t>
            </a:r>
            <a:endParaRPr lang="en-US" sz="1800"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28800"/>
            <a:ext cx="2900551" cy="4191000"/>
          </a:xfrm>
          <a:prstGeom prst="rect">
            <a:avLst/>
          </a:prstGeom>
        </p:spPr>
      </p:pic>
      <p:sp>
        <p:nvSpPr>
          <p:cNvPr id="3" name="Rectangle 2"/>
          <p:cNvSpPr/>
          <p:nvPr/>
        </p:nvSpPr>
        <p:spPr>
          <a:xfrm>
            <a:off x="609600" y="1066800"/>
            <a:ext cx="7924800" cy="523220"/>
          </a:xfrm>
          <a:prstGeom prst="rect">
            <a:avLst/>
          </a:prstGeom>
        </p:spPr>
        <p:txBody>
          <a:bodyPr wrap="square">
            <a:spAutoFit/>
          </a:bodyPr>
          <a:lstStyle/>
          <a:p>
            <a:pPr>
              <a:buFont typeface="Arial" pitchFamily="34" charset="0"/>
              <a:buChar char="•"/>
            </a:pPr>
            <a:r>
              <a:rPr lang="en-US" dirty="0">
                <a:latin typeface="Arial" pitchFamily="34" charset="0"/>
                <a:cs typeface="Arial" pitchFamily="34" charset="0"/>
              </a:rPr>
              <a:t>System Interoperability: Separation Distances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D425B8368F9B408914295E9C3801D0" ma:contentTypeVersion="1" ma:contentTypeDescription="Create a new document." ma:contentTypeScope="" ma:versionID="4355f2bac415fb9a656cfa77acda2471">
  <xsd:schema xmlns:xsd="http://www.w3.org/2001/XMLSchema" xmlns:xs="http://www.w3.org/2001/XMLSchema" xmlns:p="http://schemas.microsoft.com/office/2006/metadata/properties" xmlns:ns2="c723011d-115e-4a46-8158-a207be1dccbf" targetNamespace="http://schemas.microsoft.com/office/2006/metadata/properties" ma:root="true" ma:fieldsID="6fe8f142aab8570c297f4972fbb8eb50" ns2:_="">
    <xsd:import namespace="c723011d-115e-4a46-8158-a207be1dccbf"/>
    <xsd:element name="properties">
      <xsd:complexType>
        <xsd:sequence>
          <xsd:element name="documentManagement">
            <xsd:complexType>
              <xsd:all>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3011d-115e-4a46-8158-a207be1dccbf" elementFormDefault="qualified">
    <xsd:import namespace="http://schemas.microsoft.com/office/2006/documentManagement/types"/>
    <xsd:import namespace="http://schemas.microsoft.com/office/infopath/2007/PartnerControls"/>
    <xsd:element name="Folder" ma:index="8" nillable="true" ma:displayName="Folder" ma:internalName="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Folder xmlns="c723011d-115e-4a46-8158-a207be1dccbf" xsi:nil="true"/>
  </documentManagement>
</p:properties>
</file>

<file path=customXml/itemProps1.xml><?xml version="1.0" encoding="utf-8"?>
<ds:datastoreItem xmlns:ds="http://schemas.openxmlformats.org/officeDocument/2006/customXml" ds:itemID="{737DA629-1F57-4F05-ABC8-392B3D0DCD48}">
  <ds:schemaRefs>
    <ds:schemaRef ds:uri="http://schemas.microsoft.com/sharepoint/v3/contenttype/forms"/>
  </ds:schemaRefs>
</ds:datastoreItem>
</file>

<file path=customXml/itemProps2.xml><?xml version="1.0" encoding="utf-8"?>
<ds:datastoreItem xmlns:ds="http://schemas.openxmlformats.org/officeDocument/2006/customXml" ds:itemID="{871C4917-D2FD-444D-B392-AB329730C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3011d-115e-4a46-8158-a207be1dc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7E2283-427D-4FED-89D3-5DF82FBB2A41}">
  <ds:schemaRefs>
    <ds:schemaRef ds:uri="http://schemas.microsoft.com/office/2006/metadata/longProperties"/>
  </ds:schemaRefs>
</ds:datastoreItem>
</file>

<file path=customXml/itemProps4.xml><?xml version="1.0" encoding="utf-8"?>
<ds:datastoreItem xmlns:ds="http://schemas.openxmlformats.org/officeDocument/2006/customXml" ds:itemID="{F40C0FBA-0F9D-439E-95C8-A9FDD6F728FC}">
  <ds:schemaRef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c723011d-115e-4a46-8158-a207be1dccbf"/>
  </ds:schemaRefs>
</ds:datastoreItem>
</file>

<file path=docProps/app.xml><?xml version="1.0" encoding="utf-8"?>
<Properties xmlns="http://schemas.openxmlformats.org/officeDocument/2006/extended-properties" xmlns:vt="http://schemas.openxmlformats.org/officeDocument/2006/docPropsVTypes">
  <Template/>
  <TotalTime>5926</TotalTime>
  <Words>3278</Words>
  <Application>Microsoft Office PowerPoint</Application>
  <PresentationFormat>On-screen Show (4:3)</PresentationFormat>
  <Paragraphs>522</Paragraphs>
  <Slides>25</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ＭＳ Ｐゴシック</vt:lpstr>
      <vt:lpstr>Arial</vt:lpstr>
      <vt:lpstr>Calibri</vt:lpstr>
      <vt:lpstr>Times New Roman</vt:lpstr>
      <vt:lpstr>2_Custom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 otd, tmb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Held Detector Compatability</dc:title>
  <dc:creator>Dismounted Counter IED Tactics-Master Trainer</dc:creator>
  <dc:description>FOUO with FOIA Exemption 7 (F)</dc:description>
  <cp:lastModifiedBy>Turner, Richard D CTR US USA</cp:lastModifiedBy>
  <cp:revision>526</cp:revision>
  <cp:lastPrinted>2003-08-20T14:29:26Z</cp:lastPrinted>
  <dcterms:created xsi:type="dcterms:W3CDTF">2003-08-18T15:18:00Z</dcterms:created>
  <dcterms:modified xsi:type="dcterms:W3CDTF">2015-07-28T19:53:15Z</dcterms:modified>
  <cp:category>9E-F59/950-F38</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0x0101005BD425B8368F9B408914295E9C3801D0</vt:lpwstr>
  </property>
</Properties>
</file>