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9"/>
  </p:notesMasterIdLst>
  <p:sldIdLst>
    <p:sldId id="256" r:id="rId6"/>
    <p:sldId id="257" r:id="rId7"/>
    <p:sldId id="258" r:id="rId8"/>
    <p:sldId id="259" r:id="rId9"/>
    <p:sldId id="264" r:id="rId10"/>
    <p:sldId id="260" r:id="rId11"/>
    <p:sldId id="261" r:id="rId12"/>
    <p:sldId id="266" r:id="rId13"/>
    <p:sldId id="267" r:id="rId14"/>
    <p:sldId id="268" r:id="rId15"/>
    <p:sldId id="265" r:id="rId16"/>
    <p:sldId id="262"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860000"/>
    <a:srgbClr val="A20000"/>
    <a:srgbClr val="800000"/>
    <a:srgbClr val="E6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930" autoAdjust="0"/>
  </p:normalViewPr>
  <p:slideViewPr>
    <p:cSldViewPr>
      <p:cViewPr varScale="1">
        <p:scale>
          <a:sx n="70" d="100"/>
          <a:sy n="70" d="100"/>
        </p:scale>
        <p:origin x="-181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EE4D9-6B30-454F-A0DA-8410AAD7F1EE}" type="datetimeFigureOut">
              <a:rPr lang="en-US" smtClean="0"/>
              <a:pPr/>
              <a:t>5/30/2014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4B3C4A-6A9A-4A2F-BC39-744679CEF8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-Advising</a:t>
            </a:r>
            <a:r>
              <a:rPr lang="en-US" baseline="0" dirty="0" smtClean="0"/>
              <a:t> is a sensitive mission that requires the advisor to undertake more risk than conventional troops. </a:t>
            </a:r>
          </a:p>
          <a:p>
            <a:r>
              <a:rPr lang="en-US" baseline="0" dirty="0" smtClean="0"/>
              <a:t>-Advisors must constantly think of force protection measures IOT allow them to accomplish their mission</a:t>
            </a:r>
          </a:p>
          <a:p>
            <a:r>
              <a:rPr lang="en-US" baseline="0" dirty="0" smtClean="0"/>
              <a:t>-Over the last few years, green on blue incidents are becoming more commonplace</a:t>
            </a:r>
            <a:endParaRPr lang="en-US" dirty="0"/>
          </a:p>
        </p:txBody>
      </p:sp>
      <p:sp>
        <p:nvSpPr>
          <p:cNvPr id="4" name="Slide Number Placeholder 3"/>
          <p:cNvSpPr>
            <a:spLocks noGrp="1"/>
          </p:cNvSpPr>
          <p:nvPr>
            <p:ph type="sldNum" sz="quarter" idx="10"/>
          </p:nvPr>
        </p:nvSpPr>
        <p:spPr/>
        <p:txBody>
          <a:bodyPr/>
          <a:lstStyle/>
          <a:p>
            <a:fld id="{AC4B3C4A-6A9A-4A2F-BC39-744679CEF859}"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yourself is this a short visit such as a battlefield circulation, or will my team and I be here for an extended period of time</a:t>
            </a:r>
          </a:p>
          <a:p>
            <a:r>
              <a:rPr lang="en-US" baseline="0" dirty="0" smtClean="0"/>
              <a:t>-Realize that Afghan-only positions do not have the materials that partnered or coalition positions might have. </a:t>
            </a:r>
          </a:p>
          <a:p>
            <a:r>
              <a:rPr lang="en-US" baseline="0" dirty="0" smtClean="0"/>
              <a:t>-Always check the physical security of a post that you enter. Analyze the positioning, avenues of approach, presence of local nationals, posts , guard rotations, etc.</a:t>
            </a:r>
          </a:p>
          <a:p>
            <a:r>
              <a:rPr lang="en-US" baseline="0" dirty="0" smtClean="0"/>
              <a:t>-Always prepare for the next mission. As soon as you enter friendly lines, check out the situation and then prepare for the next mission. Prep trucks, and establish emergency action procedures.</a:t>
            </a:r>
          </a:p>
        </p:txBody>
      </p:sp>
      <p:sp>
        <p:nvSpPr>
          <p:cNvPr id="4" name="Slide Number Placeholder 3"/>
          <p:cNvSpPr>
            <a:spLocks noGrp="1"/>
          </p:cNvSpPr>
          <p:nvPr>
            <p:ph type="sldNum" sz="quarter" idx="10"/>
          </p:nvPr>
        </p:nvSpPr>
        <p:spPr/>
        <p:txBody>
          <a:bodyPr/>
          <a:lstStyle/>
          <a:p>
            <a:fld id="{AC4B3C4A-6A9A-4A2F-BC39-744679CEF85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a:t>
            </a:r>
            <a:r>
              <a:rPr lang="en-US" baseline="0" dirty="0" smtClean="0"/>
              <a:t> not rely on other people for your security. Understanding the security of a position is different than just taking it for granted. </a:t>
            </a:r>
          </a:p>
          <a:p>
            <a:r>
              <a:rPr lang="en-US" baseline="0" dirty="0" smtClean="0"/>
              <a:t>-These are just a few things to think about if you will be at a fixed position for more than 24 hours.</a:t>
            </a:r>
          </a:p>
          <a:p>
            <a:r>
              <a:rPr lang="en-US" baseline="0" dirty="0" smtClean="0"/>
              <a:t>-This list is not all inclusive</a:t>
            </a:r>
          </a:p>
        </p:txBody>
      </p:sp>
      <p:sp>
        <p:nvSpPr>
          <p:cNvPr id="4" name="Slide Number Placeholder 3"/>
          <p:cNvSpPr>
            <a:spLocks noGrp="1"/>
          </p:cNvSpPr>
          <p:nvPr>
            <p:ph type="sldNum" sz="quarter" idx="10"/>
          </p:nvPr>
        </p:nvSpPr>
        <p:spPr/>
        <p:txBody>
          <a:bodyPr/>
          <a:lstStyle/>
          <a:p>
            <a:fld id="{AC4B3C4A-6A9A-4A2F-BC39-744679CEF859}"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man-power permits, guardian angels can be employed during normal interactions with ANSF,</a:t>
            </a:r>
            <a:r>
              <a:rPr lang="en-US" baseline="0" dirty="0" smtClean="0"/>
              <a:t> key leader engagements</a:t>
            </a:r>
          </a:p>
          <a:p>
            <a:r>
              <a:rPr lang="en-US" baseline="0" dirty="0" smtClean="0"/>
              <a:t>-My minimum requirements are 1) Condition 1 weapon 2) Radio</a:t>
            </a:r>
          </a:p>
          <a:p>
            <a:r>
              <a:rPr lang="en-US" baseline="0" dirty="0" smtClean="0"/>
              <a:t>-Make them discrete by rotating the guardian angel and altering the PPE required. For some circumstances, i.e. a </a:t>
            </a:r>
            <a:r>
              <a:rPr lang="en-US" baseline="0" dirty="0" err="1" smtClean="0"/>
              <a:t>shura</a:t>
            </a:r>
            <a:r>
              <a:rPr lang="en-US" baseline="0" dirty="0" smtClean="0"/>
              <a:t> or key leader engagement, you might be able to get away with having a Marine in full PPE close by to protect the ANSF and Marines in case of emergency. However, during normal interactions, classes or training events with ANSF, a more discrete guardian angel might be required.</a:t>
            </a:r>
          </a:p>
        </p:txBody>
      </p:sp>
      <p:sp>
        <p:nvSpPr>
          <p:cNvPr id="4" name="Slide Number Placeholder 3"/>
          <p:cNvSpPr>
            <a:spLocks noGrp="1"/>
          </p:cNvSpPr>
          <p:nvPr>
            <p:ph type="sldNum" sz="quarter" idx="10"/>
          </p:nvPr>
        </p:nvSpPr>
        <p:spPr/>
        <p:txBody>
          <a:bodyPr/>
          <a:lstStyle/>
          <a:p>
            <a:fld id="{AC4B3C4A-6A9A-4A2F-BC39-744679CEF859}"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-Double check the units fire plan sketches</a:t>
            </a:r>
            <a:r>
              <a:rPr lang="en-US" baseline="0" dirty="0" smtClean="0"/>
              <a:t> and emergency action plans. Have the commander take you on a tour of the position and double check on the posts. You will be able to see right away if force protection will be a concern. You will be able to see if there are range cards on a post, trash, clear fields of fire and assess the general attitude of the watch-standers</a:t>
            </a:r>
          </a:p>
          <a:p>
            <a:r>
              <a:rPr lang="en-US" baseline="0" dirty="0" smtClean="0"/>
              <a:t>-Always inform your Marines what to do in the event of an emergency, even if it is only a link up location. </a:t>
            </a:r>
          </a:p>
          <a:p>
            <a:r>
              <a:rPr lang="en-US" baseline="0" dirty="0" smtClean="0"/>
              <a:t>-Force protection is everyone’s responsibility.  A lance corporal might not be required to compile the fire plan sketch for the COP, but can check on posts, ECP’s, and understand COG/SOG rotations and procedures. </a:t>
            </a:r>
          </a:p>
          <a:p>
            <a:r>
              <a:rPr lang="en-US" baseline="0" dirty="0" smtClean="0"/>
              <a:t>-Don’t be in the dark when it comes to force protection. Protect yourself and your team!</a:t>
            </a:r>
          </a:p>
          <a:p>
            <a:endParaRPr lang="en-US" dirty="0"/>
          </a:p>
        </p:txBody>
      </p:sp>
      <p:sp>
        <p:nvSpPr>
          <p:cNvPr id="4" name="Slide Number Placeholder 3"/>
          <p:cNvSpPr>
            <a:spLocks noGrp="1"/>
          </p:cNvSpPr>
          <p:nvPr>
            <p:ph type="sldNum" sz="quarter" idx="10"/>
          </p:nvPr>
        </p:nvSpPr>
        <p:spPr/>
        <p:txBody>
          <a:bodyPr/>
          <a:lstStyle/>
          <a:p>
            <a:fld id="{AC4B3C4A-6A9A-4A2F-BC39-744679CEF859}"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C4B3C4A-6A9A-4A2F-BC39-744679CEF859}"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of tasks:</a:t>
            </a:r>
          </a:p>
          <a:p>
            <a:pPr marL="228600" indent="-228600">
              <a:buAutoNum type="arabicParenR"/>
            </a:pPr>
            <a:r>
              <a:rPr lang="en-US" baseline="0" dirty="0" smtClean="0"/>
              <a:t>AOIC: Get with the watch officer and get recent threat history of the area. Ask for avenues of approach, ambush positions and </a:t>
            </a:r>
            <a:r>
              <a:rPr lang="en-US" baseline="0" dirty="0" err="1" smtClean="0"/>
              <a:t>and</a:t>
            </a:r>
            <a:r>
              <a:rPr lang="en-US" baseline="0" dirty="0" smtClean="0"/>
              <a:t> SAF/IED attacks within the AO in the last week</a:t>
            </a:r>
          </a:p>
          <a:p>
            <a:pPr marL="228600" indent="-228600">
              <a:buAutoNum type="arabicParenR"/>
            </a:pPr>
            <a:r>
              <a:rPr lang="en-US" baseline="0" dirty="0" smtClean="0"/>
              <a:t>MSgt: Walk the perimeter with the SOG or </a:t>
            </a:r>
            <a:r>
              <a:rPr lang="en-US" baseline="0" dirty="0" err="1" smtClean="0"/>
              <a:t>Kandak</a:t>
            </a:r>
            <a:r>
              <a:rPr lang="en-US" baseline="0" dirty="0" smtClean="0"/>
              <a:t> Sgt Maj to asses the physical security of the posts. </a:t>
            </a:r>
          </a:p>
          <a:p>
            <a:pPr marL="228600" indent="-228600">
              <a:buAutoNum type="arabicParenR"/>
            </a:pPr>
            <a:r>
              <a:rPr lang="en-US" baseline="0" dirty="0" smtClean="0"/>
              <a:t>Turn the trucks around and prepare them to leave at a moment’s notice. Clean the windshields</a:t>
            </a:r>
          </a:p>
          <a:p>
            <a:pPr marL="228600" indent="-228600">
              <a:buAutoNum type="arabicParenR"/>
            </a:pPr>
            <a:r>
              <a:rPr lang="en-US" baseline="0" dirty="0" smtClean="0"/>
              <a:t> Guardian Angel: With a radio and your condition 1 pistol, walk around the COP and assess the internal security. Take a look at the living areas and see if there are any local nationals working here</a:t>
            </a:r>
          </a:p>
          <a:p>
            <a:pPr marL="228600" indent="-228600">
              <a:buAutoNum type="arabicParenR"/>
            </a:pPr>
            <a:r>
              <a:rPr lang="en-US" baseline="0" dirty="0" smtClean="0"/>
              <a:t>Guardian Angles: Establish a weapons and radio watch IVO the vehicles</a:t>
            </a:r>
          </a:p>
          <a:p>
            <a:pPr marL="228600" indent="-228600">
              <a:buAutoNum type="arabicParenR"/>
            </a:pPr>
            <a:r>
              <a:rPr lang="en-US" baseline="0" dirty="0" smtClean="0"/>
              <a:t>Observe the ECP and determine their criteria for allowing personnel onto the COP</a:t>
            </a:r>
          </a:p>
          <a:p>
            <a:pPr marL="228600" indent="-228600">
              <a:buAutoNum type="arabicParenR"/>
            </a:pPr>
            <a:r>
              <a:rPr lang="en-US" baseline="0" smtClean="0"/>
              <a:t>Weapons maintenance</a:t>
            </a:r>
            <a:endParaRPr lang="en-US" baseline="0" dirty="0" smtClean="0"/>
          </a:p>
          <a:p>
            <a:pPr marL="228600" indent="-228600">
              <a:buAutoNum type="arabicParenR"/>
            </a:pPr>
            <a:endParaRPr lang="en-US" baseline="0" dirty="0" smtClean="0"/>
          </a:p>
        </p:txBody>
      </p:sp>
      <p:sp>
        <p:nvSpPr>
          <p:cNvPr id="4" name="Slide Number Placeholder 3"/>
          <p:cNvSpPr>
            <a:spLocks noGrp="1"/>
          </p:cNvSpPr>
          <p:nvPr>
            <p:ph type="sldNum" sz="quarter" idx="10"/>
          </p:nvPr>
        </p:nvSpPr>
        <p:spPr/>
        <p:txBody>
          <a:bodyPr/>
          <a:lstStyle/>
          <a:p>
            <a:fld id="{AC4B3C4A-6A9A-4A2F-BC39-744679CEF859}"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438400"/>
            <a:ext cx="7772400" cy="1470025"/>
          </a:xfrm>
        </p:spPr>
        <p:txBody>
          <a:bodyPr/>
          <a:lstStyle>
            <a:lvl1pPr>
              <a:defRPr>
                <a:solidFill>
                  <a:srgbClr val="FF0000"/>
                </a:solidFill>
                <a:effectLst>
                  <a:outerShdw blurRad="38100" dist="38100" dir="2700000" algn="tl">
                    <a:srgbClr val="000000">
                      <a:alpha val="43137"/>
                    </a:srgbClr>
                  </a:outerShdw>
                </a:effectLst>
              </a:defRPr>
            </a:lvl1pPr>
          </a:lstStyle>
          <a:p>
            <a:r>
              <a:rPr lang="en-US" dirty="0" smtClean="0"/>
              <a:t>TITLE OF BRIEF</a:t>
            </a:r>
            <a:endParaRPr lang="en-US" dirty="0"/>
          </a:p>
        </p:txBody>
      </p:sp>
      <p:sp>
        <p:nvSpPr>
          <p:cNvPr id="4" name="Date Placeholder 3"/>
          <p:cNvSpPr>
            <a:spLocks noGrp="1"/>
          </p:cNvSpPr>
          <p:nvPr>
            <p:ph type="dt" sz="half" idx="10"/>
          </p:nvPr>
        </p:nvSpPr>
        <p:spPr/>
        <p:txBody>
          <a:bodyPr/>
          <a:lstStyle/>
          <a:p>
            <a:fld id="{C5469CB2-90EC-455E-8CC3-FB767B64163F}" type="datetimeFigureOut">
              <a:rPr lang="en-US" smtClean="0"/>
              <a:pPr/>
              <a:t>5/30/2014</a:t>
            </a:fld>
            <a:endParaRPr lang="en-US"/>
          </a:p>
        </p:txBody>
      </p:sp>
      <p:sp>
        <p:nvSpPr>
          <p:cNvPr id="5" name="Footer Placeholder 4"/>
          <p:cNvSpPr>
            <a:spLocks noGrp="1"/>
          </p:cNvSpPr>
          <p:nvPr>
            <p:ph type="ftr" sz="quarter" idx="11"/>
          </p:nvPr>
        </p:nvSpPr>
        <p:spPr/>
        <p:txBody>
          <a:bodyPr/>
          <a:lstStyle>
            <a:lvl1pPr>
              <a:defRPr sz="2400">
                <a:solidFill>
                  <a:srgbClr val="00B050"/>
                </a:solidFill>
              </a:defRPr>
            </a:lvl1pPr>
          </a:lstStyle>
          <a:p>
            <a:r>
              <a:rPr lang="en-US" b="1" dirty="0" smtClean="0">
                <a:solidFill>
                  <a:srgbClr val="008000"/>
                </a:solidFill>
              </a:rPr>
              <a:t>FOUO</a:t>
            </a:r>
            <a:r>
              <a:rPr lang="en-US" b="1" dirty="0" smtClean="0"/>
              <a:t> </a:t>
            </a:r>
            <a:endParaRPr lang="en-US" dirty="0"/>
          </a:p>
        </p:txBody>
      </p:sp>
      <p:sp>
        <p:nvSpPr>
          <p:cNvPr id="6" name="Slide Number Placeholder 5"/>
          <p:cNvSpPr>
            <a:spLocks noGrp="1"/>
          </p:cNvSpPr>
          <p:nvPr>
            <p:ph type="sldNum" sz="quarter" idx="12"/>
          </p:nvPr>
        </p:nvSpPr>
        <p:spPr/>
        <p:txBody>
          <a:bodyPr/>
          <a:lstStyle/>
          <a:p>
            <a:fld id="{8E7AAE38-AC13-4811-B2F5-2B2D6EF259B2}" type="slidenum">
              <a:rPr lang="en-US" smtClean="0"/>
              <a:pPr/>
              <a:t>‹#›</a:t>
            </a:fld>
            <a:endParaRPr lang="en-US"/>
          </a:p>
        </p:txBody>
      </p:sp>
      <p:cxnSp>
        <p:nvCxnSpPr>
          <p:cNvPr id="14" name="Straight Connector 13"/>
          <p:cNvCxnSpPr/>
          <p:nvPr userDrawn="1"/>
        </p:nvCxnSpPr>
        <p:spPr>
          <a:xfrm>
            <a:off x="0" y="1219200"/>
            <a:ext cx="9144000" cy="0"/>
          </a:xfrm>
          <a:prstGeom prst="line">
            <a:avLst/>
          </a:prstGeom>
          <a:ln w="136525">
            <a:gradFill flip="none" rotWithShape="1">
              <a:gsLst>
                <a:gs pos="44000">
                  <a:srgbClr val="FF0000"/>
                </a:gs>
                <a:gs pos="88000">
                  <a:srgbClr val="860000"/>
                </a:gs>
              </a:gsLst>
              <a:lin ang="5400000" scaled="1"/>
              <a:tileRect/>
            </a:gradFill>
          </a:ln>
        </p:spPr>
        <p:style>
          <a:lnRef idx="1">
            <a:schemeClr val="accent1"/>
          </a:lnRef>
          <a:fillRef idx="0">
            <a:schemeClr val="accent1"/>
          </a:fillRef>
          <a:effectRef idx="0">
            <a:schemeClr val="accent1"/>
          </a:effectRef>
          <a:fontRef idx="minor">
            <a:schemeClr val="tx1"/>
          </a:fontRef>
        </p:style>
      </p:cxnSp>
      <p:pic>
        <p:nvPicPr>
          <p:cNvPr id="7" name="Picture 3" descr="20070921-M004-002 Logo - ATG copy"/>
          <p:cNvPicPr>
            <a:picLocks noChangeAspect="1" noChangeArrowheads="1"/>
          </p:cNvPicPr>
          <p:nvPr userDrawn="1"/>
        </p:nvPicPr>
        <p:blipFill>
          <a:blip r:embed="rId2" cstate="print"/>
          <a:srcRect/>
          <a:stretch>
            <a:fillRect/>
          </a:stretch>
        </p:blipFill>
        <p:spPr bwMode="auto">
          <a:xfrm>
            <a:off x="3581400" y="152400"/>
            <a:ext cx="1981200" cy="1951784"/>
          </a:xfrm>
          <a:prstGeom prst="rect">
            <a:avLst/>
          </a:prstGeom>
          <a:noFill/>
          <a:ln w="9525">
            <a:noFill/>
            <a:miter lim="800000"/>
            <a:headEnd/>
            <a:tailEnd/>
          </a:ln>
        </p:spPr>
      </p:pic>
      <p:sp>
        <p:nvSpPr>
          <p:cNvPr id="16" name="Footer Placeholder 4"/>
          <p:cNvSpPr txBox="1">
            <a:spLocks/>
          </p:cNvSpPr>
          <p:nvPr userDrawn="1"/>
        </p:nvSpPr>
        <p:spPr>
          <a:xfrm>
            <a:off x="3124200" y="6346634"/>
            <a:ext cx="2895600" cy="365125"/>
          </a:xfrm>
          <a:prstGeom prst="rect">
            <a:avLst/>
          </a:prstGeom>
        </p:spPr>
        <p:txBody>
          <a:bodyPr vert="horz" lIns="91440" tIns="45720" rIns="91440" bIns="45720" rtlCol="0" anchor="ctr"/>
          <a:lstStyle>
            <a:lvl1pPr>
              <a:defRPr sz="2400">
                <a:solidFill>
                  <a:srgbClr val="00B050"/>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srgbClr val="008000"/>
                </a:solidFill>
                <a:effectLst/>
                <a:uLnTx/>
                <a:uFillTx/>
                <a:latin typeface="+mn-lt"/>
                <a:ea typeface="+mn-ea"/>
                <a:cs typeface="+mn-cs"/>
              </a:rPr>
              <a:t>FOUO</a:t>
            </a:r>
            <a:r>
              <a:rPr kumimoji="0" lang="en-US" sz="2400" b="1" i="0" u="none" strike="noStrike" kern="1200" cap="none" spc="0" normalizeH="0" baseline="0" noProof="0" smtClean="0">
                <a:ln>
                  <a:noFill/>
                </a:ln>
                <a:solidFill>
                  <a:srgbClr val="00B050"/>
                </a:solidFill>
                <a:effectLst/>
                <a:uLnTx/>
                <a:uFillTx/>
                <a:latin typeface="+mn-lt"/>
                <a:ea typeface="+mn-ea"/>
                <a:cs typeface="+mn-cs"/>
              </a:rPr>
              <a:t> </a:t>
            </a:r>
            <a:endParaRPr kumimoji="0" lang="en-US" sz="2400" b="0" i="0" u="none" strike="noStrike" kern="1200" cap="none" spc="0" normalizeH="0" baseline="0" noProof="0" dirty="0" smtClean="0">
              <a:ln>
                <a:noFill/>
              </a:ln>
              <a:solidFill>
                <a:srgbClr val="00B05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469CB2-90EC-455E-8CC3-FB767B64163F}" type="datetimeFigureOut">
              <a:rPr lang="en-US" smtClean="0"/>
              <a:pPr/>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469CB2-90EC-455E-8CC3-FB767B64163F}" type="datetimeFigureOut">
              <a:rPr lang="en-US" smtClean="0"/>
              <a:pPr/>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5400" baseline="0">
                <a:solidFill>
                  <a:srgbClr val="FF0000"/>
                </a:solidFill>
              </a:defRPr>
            </a:lvl1pPr>
          </a:lstStyle>
          <a:p>
            <a:r>
              <a:rPr lang="en-US" dirty="0" smtClean="0"/>
              <a:t>SLIDE TITLE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5469CB2-90EC-455E-8CC3-FB767B64163F}" type="datetimeFigureOut">
              <a:rPr lang="en-US" smtClean="0"/>
              <a:pPr/>
              <a:t>5/30/2014</a:t>
            </a:fld>
            <a:endParaRPr lang="en-US"/>
          </a:p>
        </p:txBody>
      </p:sp>
      <p:sp>
        <p:nvSpPr>
          <p:cNvPr id="5" name="Footer Placeholder 4"/>
          <p:cNvSpPr>
            <a:spLocks noGrp="1"/>
          </p:cNvSpPr>
          <p:nvPr>
            <p:ph type="ftr" sz="quarter" idx="11"/>
          </p:nvPr>
        </p:nvSpPr>
        <p:spPr/>
        <p:txBody>
          <a:bodyPr/>
          <a:lstStyle>
            <a:lvl1pPr>
              <a:defRPr b="1">
                <a:effectLst>
                  <a:outerShdw blurRad="38100" dist="38100" dir="2700000" algn="tl">
                    <a:srgbClr val="000000">
                      <a:alpha val="43137"/>
                    </a:srgbClr>
                  </a:outerShdw>
                </a:effectLst>
              </a:defRPr>
            </a:lvl1pPr>
          </a:lstStyle>
          <a:p>
            <a:r>
              <a:rPr lang="en-US" dirty="0" smtClean="0"/>
              <a:t>FOUO</a:t>
            </a:r>
            <a:endParaRPr lang="en-US" dirty="0"/>
          </a:p>
        </p:txBody>
      </p:sp>
      <p:sp>
        <p:nvSpPr>
          <p:cNvPr id="6" name="Slide Number Placeholder 5"/>
          <p:cNvSpPr>
            <a:spLocks noGrp="1"/>
          </p:cNvSpPr>
          <p:nvPr>
            <p:ph type="sldNum" sz="quarter" idx="12"/>
          </p:nvPr>
        </p:nvSpPr>
        <p:spPr/>
        <p:txBody>
          <a:bodyPr/>
          <a:lstStyle/>
          <a:p>
            <a:fld id="{8E7AAE38-AC13-4811-B2F5-2B2D6EF259B2}" type="slidenum">
              <a:rPr lang="en-US" smtClean="0"/>
              <a:pPr/>
              <a:t>‹#›</a:t>
            </a:fld>
            <a:endParaRPr lang="en-US"/>
          </a:p>
        </p:txBody>
      </p:sp>
      <p:cxnSp>
        <p:nvCxnSpPr>
          <p:cNvPr id="7" name="Straight Connector 6"/>
          <p:cNvCxnSpPr/>
          <p:nvPr userDrawn="1"/>
        </p:nvCxnSpPr>
        <p:spPr>
          <a:xfrm>
            <a:off x="0" y="1524000"/>
            <a:ext cx="9144000" cy="0"/>
          </a:xfrm>
          <a:prstGeom prst="line">
            <a:avLst/>
          </a:prstGeom>
          <a:ln w="114300">
            <a:gradFill flip="none" rotWithShape="1">
              <a:gsLst>
                <a:gs pos="44000">
                  <a:srgbClr val="FF0000"/>
                </a:gs>
                <a:gs pos="88000">
                  <a:srgbClr val="860000"/>
                </a:gs>
              </a:gsLst>
              <a:lin ang="5400000" scaled="1"/>
              <a:tileRect/>
            </a:gradFill>
          </a:ln>
        </p:spPr>
        <p:style>
          <a:lnRef idx="1">
            <a:schemeClr val="accent1"/>
          </a:lnRef>
          <a:fillRef idx="0">
            <a:schemeClr val="accent1"/>
          </a:fillRef>
          <a:effectRef idx="0">
            <a:schemeClr val="accent1"/>
          </a:effectRef>
          <a:fontRef idx="minor">
            <a:schemeClr val="tx1"/>
          </a:fontRef>
        </p:style>
      </p:cxnSp>
      <p:pic>
        <p:nvPicPr>
          <p:cNvPr id="8" name="Picture 3" descr="20070921-M004-002 Logo - ATG copy"/>
          <p:cNvPicPr>
            <a:picLocks noChangeAspect="1" noChangeArrowheads="1"/>
          </p:cNvPicPr>
          <p:nvPr userDrawn="1"/>
        </p:nvPicPr>
        <p:blipFill>
          <a:blip r:embed="rId2" cstate="print"/>
          <a:srcRect/>
          <a:stretch>
            <a:fillRect/>
          </a:stretch>
        </p:blipFill>
        <p:spPr bwMode="auto">
          <a:xfrm>
            <a:off x="54380" y="0"/>
            <a:ext cx="1469620" cy="1447800"/>
          </a:xfrm>
          <a:prstGeom prst="rect">
            <a:avLst/>
          </a:prstGeom>
          <a:noFill/>
          <a:ln w="9525">
            <a:noFill/>
            <a:miter lim="800000"/>
            <a:headEnd/>
            <a:tailEnd/>
          </a:ln>
        </p:spPr>
      </p:pic>
      <p:sp>
        <p:nvSpPr>
          <p:cNvPr id="9" name="Footer Placeholder 4"/>
          <p:cNvSpPr txBox="1">
            <a:spLocks/>
          </p:cNvSpPr>
          <p:nvPr userDrawn="1"/>
        </p:nvSpPr>
        <p:spPr>
          <a:xfrm>
            <a:off x="3124200" y="0"/>
            <a:ext cx="2895600" cy="365125"/>
          </a:xfrm>
          <a:prstGeom prst="rect">
            <a:avLst/>
          </a:prstGeom>
        </p:spPr>
        <p:txBody>
          <a:bodyPr vert="horz" lIns="91440" tIns="45720" rIns="91440" bIns="45720" rtlCol="0" anchor="ctr"/>
          <a:lstStyle>
            <a:lvl1pPr>
              <a:defRPr b="1">
                <a:effectLst>
                  <a:outerShdw blurRad="38100" dist="38100" dir="2700000" algn="tl">
                    <a:srgbClr val="000000">
                      <a:alpha val="43137"/>
                    </a:srgbClr>
                  </a:outerShdw>
                </a:effectLs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smtClean="0">
                <a:ln>
                  <a:noFill/>
                </a:ln>
                <a:solidFill>
                  <a:srgbClr val="008000"/>
                </a:solidFill>
                <a:effectLst>
                  <a:outerShdw blurRad="38100" dist="38100" dir="2700000" algn="tl">
                    <a:srgbClr val="000000">
                      <a:alpha val="43137"/>
                    </a:srgbClr>
                  </a:outerShdw>
                </a:effectLst>
                <a:uLnTx/>
                <a:uFillTx/>
                <a:latin typeface="+mn-lt"/>
                <a:ea typeface="+mn-ea"/>
                <a:cs typeface="+mn-cs"/>
              </a:rPr>
              <a:t>FOUO</a:t>
            </a:r>
            <a:endParaRPr kumimoji="0" lang="en-US" sz="2000" b="1" i="0" u="none" strike="noStrike" kern="1200" cap="none" spc="0" normalizeH="0" baseline="0" noProof="0" dirty="0" smtClean="0">
              <a:ln>
                <a:noFill/>
              </a:ln>
              <a:solidFill>
                <a:srgbClr val="008000"/>
              </a:solidFill>
              <a:effectLst>
                <a:outerShdw blurRad="38100" dist="38100" dir="2700000" algn="tl">
                  <a:srgbClr val="000000">
                    <a:alpha val="43137"/>
                  </a:srgbClr>
                </a:outerShdw>
              </a:effectLst>
              <a:uLnTx/>
              <a:uFillTx/>
              <a:latin typeface="+mn-lt"/>
              <a:ea typeface="+mn-ea"/>
              <a:cs typeface="+mn-cs"/>
            </a:endParaRPr>
          </a:p>
        </p:txBody>
      </p:sp>
      <p:sp>
        <p:nvSpPr>
          <p:cNvPr id="10" name="Footer Placeholder 4"/>
          <p:cNvSpPr txBox="1">
            <a:spLocks/>
          </p:cNvSpPr>
          <p:nvPr userDrawn="1"/>
        </p:nvSpPr>
        <p:spPr>
          <a:xfrm>
            <a:off x="3124200" y="6335617"/>
            <a:ext cx="2895600" cy="365125"/>
          </a:xfrm>
          <a:prstGeom prst="rect">
            <a:avLst/>
          </a:prstGeom>
        </p:spPr>
        <p:txBody>
          <a:bodyPr vert="horz" lIns="91440" tIns="45720" rIns="91440" bIns="45720" rtlCol="0" anchor="ctr"/>
          <a:lstStyle>
            <a:lvl1pPr>
              <a:defRPr b="1">
                <a:effectLst>
                  <a:outerShdw blurRad="38100" dist="38100" dir="2700000" algn="tl">
                    <a:srgbClr val="000000">
                      <a:alpha val="43137"/>
                    </a:srgbClr>
                  </a:outerShdw>
                </a:effectLs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smtClean="0">
                <a:ln>
                  <a:noFill/>
                </a:ln>
                <a:solidFill>
                  <a:srgbClr val="008000"/>
                </a:solidFill>
                <a:effectLst>
                  <a:outerShdw blurRad="38100" dist="38100" dir="2700000" algn="tl">
                    <a:srgbClr val="000000">
                      <a:alpha val="43137"/>
                    </a:srgbClr>
                  </a:outerShdw>
                </a:effectLst>
                <a:uLnTx/>
                <a:uFillTx/>
                <a:latin typeface="+mn-lt"/>
                <a:ea typeface="+mn-ea"/>
                <a:cs typeface="+mn-cs"/>
              </a:rPr>
              <a:t>FOUO</a:t>
            </a:r>
            <a:endParaRPr kumimoji="0" lang="en-US" sz="2000" b="1" i="0" u="none" strike="noStrike" kern="1200" cap="none" spc="0" normalizeH="0" baseline="0" noProof="0" dirty="0" smtClean="0">
              <a:ln>
                <a:noFill/>
              </a:ln>
              <a:solidFill>
                <a:srgbClr val="008000"/>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469CB2-90EC-455E-8CC3-FB767B64163F}" type="datetimeFigureOut">
              <a:rPr lang="en-US" smtClean="0"/>
              <a:pPr/>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469CB2-90EC-455E-8CC3-FB767B64163F}" type="datetimeFigureOut">
              <a:rPr lang="en-US" smtClean="0"/>
              <a:pPr/>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469CB2-90EC-455E-8CC3-FB767B64163F}" type="datetimeFigureOut">
              <a:rPr lang="en-US" smtClean="0"/>
              <a:pPr/>
              <a:t>5/30/2014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469CB2-90EC-455E-8CC3-FB767B64163F}" type="datetimeFigureOut">
              <a:rPr lang="en-US" smtClean="0"/>
              <a:pPr/>
              <a:t>5/30/2014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69CB2-90EC-455E-8CC3-FB767B64163F}" type="datetimeFigureOut">
              <a:rPr lang="en-US" smtClean="0"/>
              <a:pPr/>
              <a:t>5/30/2014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469CB2-90EC-455E-8CC3-FB767B64163F}" type="datetimeFigureOut">
              <a:rPr lang="en-US" smtClean="0"/>
              <a:pPr/>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469CB2-90EC-455E-8CC3-FB767B64163F}" type="datetimeFigureOut">
              <a:rPr lang="en-US" smtClean="0"/>
              <a:pPr/>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AAE38-AC13-4811-B2F5-2B2D6EF25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AGENDA</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69CB2-90EC-455E-8CC3-FB767B64163F}" type="datetimeFigureOut">
              <a:rPr lang="en-US" smtClean="0"/>
              <a:pPr/>
              <a:t>5/30/2014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2000">
                <a:solidFill>
                  <a:srgbClr val="008000"/>
                </a:solidFill>
              </a:defRPr>
            </a:lvl1pPr>
          </a:lstStyle>
          <a:p>
            <a:r>
              <a:rPr lang="en-US" b="1" dirty="0" smtClean="0"/>
              <a:t>FOUO</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AAE38-AC13-4811-B2F5-2B2D6EF25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5400" kern="1200">
          <a:solidFill>
            <a:srgbClr val="FF0000"/>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Discrete Force Protection Measures </a:t>
            </a:r>
            <a:endParaRPr lang="en-US"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Workspace Example</a:t>
            </a:r>
            <a:endParaRPr lang="en-US" dirty="0"/>
          </a:p>
        </p:txBody>
      </p:sp>
      <p:cxnSp>
        <p:nvCxnSpPr>
          <p:cNvPr id="8" name="Straight Connector 7"/>
          <p:cNvCxnSpPr/>
          <p:nvPr/>
        </p:nvCxnSpPr>
        <p:spPr>
          <a:xfrm>
            <a:off x="304800" y="3124200"/>
            <a:ext cx="1066800" cy="68580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1000" y="2743200"/>
            <a:ext cx="1295400" cy="369332"/>
          </a:xfrm>
          <a:prstGeom prst="rect">
            <a:avLst/>
          </a:prstGeom>
          <a:noFill/>
        </p:spPr>
        <p:txBody>
          <a:bodyPr wrap="square" rtlCol="0">
            <a:spAutoFit/>
          </a:bodyPr>
          <a:lstStyle/>
          <a:p>
            <a:r>
              <a:rPr lang="en-US" dirty="0" smtClean="0"/>
              <a:t>DOOR</a:t>
            </a:r>
            <a:endParaRPr lang="en-US" dirty="0"/>
          </a:p>
        </p:txBody>
      </p:sp>
      <p:grpSp>
        <p:nvGrpSpPr>
          <p:cNvPr id="9" name="Group 8"/>
          <p:cNvGrpSpPr/>
          <p:nvPr/>
        </p:nvGrpSpPr>
        <p:grpSpPr>
          <a:xfrm rot="10800000">
            <a:off x="4953000" y="2438399"/>
            <a:ext cx="3886200" cy="3886200"/>
            <a:chOff x="3429000" y="1828800"/>
            <a:chExt cx="3886200" cy="3886200"/>
          </a:xfrm>
        </p:grpSpPr>
        <p:sp>
          <p:nvSpPr>
            <p:cNvPr id="4" name="Rectangle 3"/>
            <p:cNvSpPr/>
            <p:nvPr/>
          </p:nvSpPr>
          <p:spPr>
            <a:xfrm>
              <a:off x="3429000" y="1828800"/>
              <a:ext cx="38862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867400" y="3048000"/>
              <a:ext cx="1447800" cy="266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Program Files\Microsoft Office\MEDIA\CAGCAT10\j0292020.wmf"/>
            <p:cNvPicPr>
              <a:picLocks noChangeAspect="1" noChangeArrowheads="1"/>
            </p:cNvPicPr>
            <p:nvPr/>
          </p:nvPicPr>
          <p:blipFill>
            <a:blip r:embed="rId2" cstate="print"/>
            <a:srcRect/>
            <a:stretch>
              <a:fillRect/>
            </a:stretch>
          </p:blipFill>
          <p:spPr bwMode="auto">
            <a:xfrm rot="11286958" flipH="1">
              <a:off x="4724400" y="3505200"/>
              <a:ext cx="1869034" cy="1773936"/>
            </a:xfrm>
            <a:prstGeom prst="rect">
              <a:avLst/>
            </a:prstGeom>
            <a:noFill/>
          </p:spPr>
        </p:pic>
        <p:sp>
          <p:nvSpPr>
            <p:cNvPr id="11" name="TextBox 10"/>
            <p:cNvSpPr txBox="1"/>
            <p:nvPr/>
          </p:nvSpPr>
          <p:spPr>
            <a:xfrm rot="10800000">
              <a:off x="4343400" y="2209800"/>
              <a:ext cx="1447800" cy="381000"/>
            </a:xfrm>
            <a:prstGeom prst="rect">
              <a:avLst/>
            </a:prstGeom>
            <a:noFill/>
          </p:spPr>
          <p:txBody>
            <a:bodyPr wrap="square" rtlCol="0">
              <a:spAutoFit/>
            </a:bodyPr>
            <a:lstStyle/>
            <a:p>
              <a:r>
                <a:rPr lang="en-US" dirty="0" smtClean="0"/>
                <a:t>DESK</a:t>
              </a:r>
              <a:endParaRPr lang="en-US" dirty="0"/>
            </a:p>
          </p:txBody>
        </p:sp>
      </p:grpSp>
      <p:sp>
        <p:nvSpPr>
          <p:cNvPr id="12" name="Rectangle 11"/>
          <p:cNvSpPr/>
          <p:nvPr/>
        </p:nvSpPr>
        <p:spPr>
          <a:xfrm>
            <a:off x="304800" y="1676400"/>
            <a:ext cx="8534400" cy="464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The </a:t>
            </a:r>
            <a:r>
              <a:rPr lang="en-US" sz="2800" dirty="0" err="1" smtClean="0"/>
              <a:t>Kandak</a:t>
            </a:r>
            <a:r>
              <a:rPr lang="en-US" sz="2800" dirty="0" smtClean="0"/>
              <a:t> commander wants to conduct a battlefield circulation to some of the more austere positions within his AO. You have (4) vehicles, (16) US personnel and (2) interpreters accompanying your counterparts. The </a:t>
            </a:r>
            <a:r>
              <a:rPr lang="en-US" sz="2800" dirty="0" err="1" smtClean="0"/>
              <a:t>Kandak</a:t>
            </a:r>
            <a:r>
              <a:rPr lang="en-US" sz="2800" dirty="0" smtClean="0"/>
              <a:t> commander wants to visit a subordinate commander and talk to him for about 2 hours over lunch. You have never been to this position before. You are the team leader and have 10 minutes to task your team with their force protection responsibilities before entering the COC with your counterpart. How do you task them?</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722437"/>
            <a:ext cx="8229600" cy="4525963"/>
          </a:xfrm>
        </p:spPr>
        <p:txBody>
          <a:bodyPr>
            <a:normAutofit fontScale="85000" lnSpcReduction="10000"/>
          </a:bodyPr>
          <a:lstStyle/>
          <a:p>
            <a:r>
              <a:rPr lang="en-US" dirty="0" smtClean="0"/>
              <a:t>Inside the wire threats are credible</a:t>
            </a:r>
          </a:p>
          <a:p>
            <a:r>
              <a:rPr lang="en-US" dirty="0" smtClean="0"/>
              <a:t>Proper force protection measures can help </a:t>
            </a:r>
            <a:r>
              <a:rPr lang="en-US" i="1" dirty="0" smtClean="0"/>
              <a:t>mitigate</a:t>
            </a:r>
            <a:r>
              <a:rPr lang="en-US" dirty="0" smtClean="0"/>
              <a:t> the threat. It cannot completely eliminate it</a:t>
            </a:r>
          </a:p>
          <a:p>
            <a:r>
              <a:rPr lang="en-US" dirty="0" smtClean="0"/>
              <a:t>Balance rapport with force protection. Denying access to ANSF can prohibit you from doing your job</a:t>
            </a:r>
          </a:p>
          <a:p>
            <a:r>
              <a:rPr lang="en-US" dirty="0" smtClean="0"/>
              <a:t>Rehearse SOP’s. Rehearse SOP’s. Rehearse SOP’s</a:t>
            </a:r>
          </a:p>
          <a:p>
            <a:r>
              <a:rPr lang="en-US" dirty="0" smtClean="0"/>
              <a:t>Assess force protection and apply the appropriate response. </a:t>
            </a:r>
          </a:p>
          <a:p>
            <a:r>
              <a:rPr lang="en-US" dirty="0" smtClean="0"/>
              <a:t>Do not let your guard down.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t>Questions or Comments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722437"/>
            <a:ext cx="8229600" cy="4525963"/>
          </a:xfrm>
        </p:spPr>
        <p:txBody>
          <a:bodyPr/>
          <a:lstStyle/>
          <a:p>
            <a:r>
              <a:rPr lang="en-US" dirty="0" smtClean="0"/>
              <a:t>Mission </a:t>
            </a:r>
          </a:p>
          <a:p>
            <a:r>
              <a:rPr lang="en-US" dirty="0" smtClean="0"/>
              <a:t>Analyzing Fixed Positions</a:t>
            </a:r>
          </a:p>
          <a:p>
            <a:r>
              <a:rPr lang="en-US" dirty="0" smtClean="0"/>
              <a:t>Employing Guardian Angels</a:t>
            </a:r>
          </a:p>
          <a:p>
            <a:r>
              <a:rPr lang="en-US" dirty="0" smtClean="0"/>
              <a:t>Good TTP’s</a:t>
            </a:r>
          </a:p>
          <a:p>
            <a:r>
              <a:rPr lang="en-US" dirty="0" smtClean="0"/>
              <a:t>Summary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a:xfrm>
            <a:off x="457200" y="1798637"/>
            <a:ext cx="8229600" cy="4525963"/>
          </a:xfrm>
        </p:spPr>
        <p:txBody>
          <a:bodyPr/>
          <a:lstStyle/>
          <a:p>
            <a:r>
              <a:rPr lang="en-US" dirty="0" smtClean="0"/>
              <a:t>Provide advisors with techniques and the proper mindset to ensure force protection measures are a part of daily life interacting with ANSF. Increase the advisors’ survivability IOT allow them to teach, coach and mentor their counterparts effectively.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Positions</a:t>
            </a:r>
            <a:endParaRPr lang="en-US" dirty="0"/>
          </a:p>
        </p:txBody>
      </p:sp>
      <p:sp>
        <p:nvSpPr>
          <p:cNvPr id="3" name="Content Placeholder 2"/>
          <p:cNvSpPr>
            <a:spLocks noGrp="1"/>
          </p:cNvSpPr>
          <p:nvPr>
            <p:ph idx="1"/>
          </p:nvPr>
        </p:nvSpPr>
        <p:spPr>
          <a:xfrm>
            <a:off x="457200" y="1798637"/>
            <a:ext cx="8229600" cy="4525963"/>
          </a:xfrm>
        </p:spPr>
        <p:txBody>
          <a:bodyPr>
            <a:normAutofit fontScale="92500" lnSpcReduction="20000"/>
          </a:bodyPr>
          <a:lstStyle/>
          <a:p>
            <a:r>
              <a:rPr lang="en-US" dirty="0" smtClean="0"/>
              <a:t>Determine type of position and length of stay</a:t>
            </a:r>
          </a:p>
          <a:p>
            <a:pPr lvl="1"/>
            <a:r>
              <a:rPr lang="en-US" dirty="0" smtClean="0"/>
              <a:t>FOB/COP/CP/PHQ</a:t>
            </a:r>
          </a:p>
          <a:p>
            <a:pPr lvl="1"/>
            <a:r>
              <a:rPr lang="en-US" dirty="0" smtClean="0"/>
              <a:t>Is this a battlefield circulation or will we be here for a while?</a:t>
            </a:r>
          </a:p>
          <a:p>
            <a:r>
              <a:rPr lang="en-US" dirty="0" smtClean="0"/>
              <a:t>Physical security measures</a:t>
            </a:r>
          </a:p>
          <a:p>
            <a:pPr lvl="1"/>
            <a:r>
              <a:rPr lang="en-US" dirty="0" smtClean="0"/>
              <a:t>ECP’s, posts, local national workers, IDF bunkers, etc.</a:t>
            </a:r>
          </a:p>
          <a:p>
            <a:r>
              <a:rPr lang="en-US" dirty="0" smtClean="0"/>
              <a:t>Preparation for the unexpected</a:t>
            </a:r>
          </a:p>
          <a:p>
            <a:pPr lvl="1"/>
            <a:r>
              <a:rPr lang="en-US" dirty="0" smtClean="0"/>
              <a:t>IDF, SAF Attack, Suicide bomb, QRF mission </a:t>
            </a:r>
          </a:p>
          <a:p>
            <a:r>
              <a:rPr lang="en-US" dirty="0" smtClean="0"/>
              <a:t>Contact HHQ: Force Protection Officer at the RCT</a:t>
            </a:r>
          </a:p>
          <a:p>
            <a:pPr lvl="1"/>
            <a:r>
              <a:rPr lang="en-US" dirty="0" smtClean="0"/>
              <a:t>Ask for logistical support and can help you with your FP assessments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Positions</a:t>
            </a:r>
            <a:endParaRPr lang="en-US" dirty="0"/>
          </a:p>
        </p:txBody>
      </p:sp>
      <p:sp>
        <p:nvSpPr>
          <p:cNvPr id="3" name="Content Placeholder 2"/>
          <p:cNvSpPr>
            <a:spLocks noGrp="1"/>
          </p:cNvSpPr>
          <p:nvPr>
            <p:ph idx="1"/>
          </p:nvPr>
        </p:nvSpPr>
        <p:spPr>
          <a:xfrm>
            <a:off x="457200" y="1798637"/>
            <a:ext cx="8229600" cy="4525963"/>
          </a:xfrm>
        </p:spPr>
        <p:txBody>
          <a:bodyPr>
            <a:normAutofit fontScale="85000" lnSpcReduction="20000"/>
          </a:bodyPr>
          <a:lstStyle/>
          <a:p>
            <a:r>
              <a:rPr lang="en-US" dirty="0" smtClean="0"/>
              <a:t>For lengthy or permanent cohabitation, advisors should understand</a:t>
            </a:r>
          </a:p>
          <a:p>
            <a:pPr lvl="1"/>
            <a:r>
              <a:rPr lang="en-US" dirty="0" smtClean="0"/>
              <a:t>Emergency action plans (IDF, green on blue, SVBIED, etc.)</a:t>
            </a:r>
          </a:p>
          <a:p>
            <a:pPr lvl="1"/>
            <a:r>
              <a:rPr lang="en-US" dirty="0" smtClean="0"/>
              <a:t>SOG/COG roles, responsibilities and how to contact them in case of an emergency</a:t>
            </a:r>
          </a:p>
          <a:p>
            <a:pPr lvl="1"/>
            <a:r>
              <a:rPr lang="en-US" dirty="0" smtClean="0"/>
              <a:t>Fire plan sketch and enemy likely avenues of approach</a:t>
            </a:r>
          </a:p>
          <a:p>
            <a:pPr lvl="1"/>
            <a:r>
              <a:rPr lang="en-US" dirty="0" smtClean="0"/>
              <a:t>Criteria necessary for entering base (ANSF/CF/Local/</a:t>
            </a:r>
            <a:r>
              <a:rPr lang="en-US" dirty="0" err="1" smtClean="0"/>
              <a:t>GiROA</a:t>
            </a:r>
            <a:r>
              <a:rPr lang="en-US" dirty="0" smtClean="0"/>
              <a:t>)</a:t>
            </a:r>
          </a:p>
          <a:p>
            <a:pPr lvl="1"/>
            <a:r>
              <a:rPr lang="en-US" dirty="0" smtClean="0"/>
              <a:t>COC processes and assets available</a:t>
            </a:r>
          </a:p>
          <a:p>
            <a:pPr lvl="1"/>
            <a:r>
              <a:rPr lang="en-US" dirty="0" smtClean="0"/>
              <a:t>BAS location and personnel </a:t>
            </a:r>
          </a:p>
          <a:p>
            <a:pPr lvl="1"/>
            <a:r>
              <a:rPr lang="en-US" dirty="0" smtClean="0"/>
              <a:t>Closest friendly units</a:t>
            </a:r>
          </a:p>
          <a:p>
            <a:pPr lvl="1"/>
            <a:r>
              <a:rPr lang="en-US" dirty="0" smtClean="0"/>
              <a:t>LZ location and procedures</a:t>
            </a:r>
          </a:p>
          <a:p>
            <a:pPr lvl="1">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Guardian Angels</a:t>
            </a:r>
            <a:endParaRPr lang="en-US" dirty="0"/>
          </a:p>
        </p:txBody>
      </p:sp>
      <p:sp>
        <p:nvSpPr>
          <p:cNvPr id="3" name="Content Placeholder 2"/>
          <p:cNvSpPr>
            <a:spLocks noGrp="1"/>
          </p:cNvSpPr>
          <p:nvPr>
            <p:ph idx="1"/>
          </p:nvPr>
        </p:nvSpPr>
        <p:spPr>
          <a:xfrm>
            <a:off x="457200" y="1798637"/>
            <a:ext cx="8229600" cy="4525963"/>
          </a:xfrm>
        </p:spPr>
        <p:txBody>
          <a:bodyPr/>
          <a:lstStyle/>
          <a:p>
            <a:r>
              <a:rPr lang="en-US" dirty="0" smtClean="0"/>
              <a:t>Where should you employ them?</a:t>
            </a:r>
          </a:p>
          <a:p>
            <a:r>
              <a:rPr lang="en-US" dirty="0" smtClean="0"/>
              <a:t>Minimum equipment required</a:t>
            </a:r>
          </a:p>
          <a:p>
            <a:r>
              <a:rPr lang="en-US" dirty="0" smtClean="0"/>
              <a:t>How do you make them discrete?</a:t>
            </a:r>
          </a:p>
          <a:p>
            <a:pPr lvl="1"/>
            <a:r>
              <a:rPr lang="en-US" dirty="0" smtClean="0"/>
              <a:t>Do we want overt or covert </a:t>
            </a:r>
            <a:r>
              <a:rPr lang="en-US" dirty="0" err="1" smtClean="0"/>
              <a:t>overwatch</a:t>
            </a:r>
            <a:r>
              <a:rPr lang="en-US" dirty="0" smtClean="0"/>
              <a:t> for this mission?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TTP’s</a:t>
            </a:r>
            <a:endParaRPr lang="en-US" dirty="0"/>
          </a:p>
        </p:txBody>
      </p:sp>
      <p:sp>
        <p:nvSpPr>
          <p:cNvPr id="3" name="Content Placeholder 2"/>
          <p:cNvSpPr>
            <a:spLocks noGrp="1"/>
          </p:cNvSpPr>
          <p:nvPr>
            <p:ph idx="1"/>
          </p:nvPr>
        </p:nvSpPr>
        <p:spPr>
          <a:xfrm>
            <a:off x="457200" y="1798637"/>
            <a:ext cx="8229600" cy="4525963"/>
          </a:xfrm>
        </p:spPr>
        <p:txBody>
          <a:bodyPr>
            <a:normAutofit fontScale="92500"/>
          </a:bodyPr>
          <a:lstStyle/>
          <a:p>
            <a:r>
              <a:rPr lang="en-US" dirty="0" smtClean="0"/>
              <a:t>Walk the posts and perimeter of fixed positions with some sort of ANSF command element. Most commanders or senior enlisted ANSF will be willing to accompany their counterparts.</a:t>
            </a:r>
          </a:p>
          <a:p>
            <a:r>
              <a:rPr lang="en-US" dirty="0" smtClean="0"/>
              <a:t>Establish emergency action SOP’s for visits both mounted and dismounted.</a:t>
            </a:r>
          </a:p>
          <a:p>
            <a:r>
              <a:rPr lang="en-US" dirty="0" smtClean="0"/>
              <a:t>Ensure all members of the team understand their roles for force protection. Every Marine must do their part to keep the team safe!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TTP’s</a:t>
            </a:r>
            <a:endParaRPr lang="en-US" dirty="0"/>
          </a:p>
        </p:txBody>
      </p:sp>
      <p:sp>
        <p:nvSpPr>
          <p:cNvPr id="3" name="Content Placeholder 2"/>
          <p:cNvSpPr>
            <a:spLocks noGrp="1"/>
          </p:cNvSpPr>
          <p:nvPr>
            <p:ph idx="1"/>
          </p:nvPr>
        </p:nvSpPr>
        <p:spPr>
          <a:xfrm>
            <a:off x="457200" y="1798637"/>
            <a:ext cx="8229600" cy="4525963"/>
          </a:xfrm>
        </p:spPr>
        <p:txBody>
          <a:bodyPr>
            <a:normAutofit fontScale="85000" lnSpcReduction="20000"/>
          </a:bodyPr>
          <a:lstStyle/>
          <a:p>
            <a:r>
              <a:rPr lang="en-US" dirty="0" smtClean="0"/>
              <a:t>Have an internal camp SOP for communications within the team.</a:t>
            </a:r>
          </a:p>
          <a:p>
            <a:pPr lvl="1"/>
            <a:r>
              <a:rPr lang="en-US" dirty="0" smtClean="0"/>
              <a:t>Let team members know where you are going and how long.</a:t>
            </a:r>
          </a:p>
          <a:p>
            <a:pPr lvl="1"/>
            <a:r>
              <a:rPr lang="en-US" dirty="0" smtClean="0"/>
              <a:t>Buddy system</a:t>
            </a:r>
          </a:p>
          <a:p>
            <a:pPr lvl="1"/>
            <a:r>
              <a:rPr lang="en-US" dirty="0" smtClean="0"/>
              <a:t>Brevity codes for certain events</a:t>
            </a:r>
          </a:p>
          <a:p>
            <a:pPr lvl="1"/>
            <a:r>
              <a:rPr lang="en-US" dirty="0" smtClean="0"/>
              <a:t>PACE plan (Primary, Alternate, Contingency, Emergency)</a:t>
            </a:r>
          </a:p>
          <a:p>
            <a:pPr lvl="2"/>
            <a:r>
              <a:rPr lang="en-US" dirty="0" smtClean="0"/>
              <a:t>Radio, </a:t>
            </a:r>
            <a:r>
              <a:rPr lang="en-US" dirty="0" err="1" smtClean="0"/>
              <a:t>Pyro</a:t>
            </a:r>
            <a:r>
              <a:rPr lang="en-US" dirty="0" smtClean="0"/>
              <a:t>, Smoke, etc…</a:t>
            </a:r>
          </a:p>
          <a:p>
            <a:r>
              <a:rPr lang="en-US" dirty="0" smtClean="0"/>
              <a:t>Ensure all members understand </a:t>
            </a:r>
          </a:p>
          <a:p>
            <a:pPr lvl="1"/>
            <a:r>
              <a:rPr lang="en-US" dirty="0" smtClean="0"/>
              <a:t>Rally points on the camp</a:t>
            </a:r>
          </a:p>
          <a:p>
            <a:pPr lvl="1"/>
            <a:r>
              <a:rPr lang="en-US" dirty="0" smtClean="0"/>
              <a:t>Escape and Evasion plan</a:t>
            </a:r>
          </a:p>
          <a:p>
            <a:pPr lvl="1"/>
            <a:r>
              <a:rPr lang="en-US" dirty="0" smtClean="0"/>
              <a:t>Battle positions in case of emergency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Workspace Example</a:t>
            </a:r>
            <a:endParaRPr lang="en-US" dirty="0"/>
          </a:p>
        </p:txBody>
      </p:sp>
      <p:sp>
        <p:nvSpPr>
          <p:cNvPr id="4" name="Rectangle 3"/>
          <p:cNvSpPr/>
          <p:nvPr/>
        </p:nvSpPr>
        <p:spPr>
          <a:xfrm>
            <a:off x="4953000" y="1981200"/>
            <a:ext cx="38862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391400" y="3200400"/>
            <a:ext cx="1447800" cy="266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Program Files\Microsoft Office\MEDIA\CAGCAT10\j0292020.wmf"/>
          <p:cNvPicPr>
            <a:picLocks noChangeAspect="1" noChangeArrowheads="1"/>
          </p:cNvPicPr>
          <p:nvPr/>
        </p:nvPicPr>
        <p:blipFill>
          <a:blip r:embed="rId2" cstate="print"/>
          <a:srcRect/>
          <a:stretch>
            <a:fillRect/>
          </a:stretch>
        </p:blipFill>
        <p:spPr bwMode="auto">
          <a:xfrm>
            <a:off x="6248400" y="3657600"/>
            <a:ext cx="1869034" cy="1773936"/>
          </a:xfrm>
          <a:prstGeom prst="rect">
            <a:avLst/>
          </a:prstGeom>
          <a:noFill/>
        </p:spPr>
      </p:pic>
      <p:cxnSp>
        <p:nvCxnSpPr>
          <p:cNvPr id="8" name="Straight Connector 7"/>
          <p:cNvCxnSpPr/>
          <p:nvPr/>
        </p:nvCxnSpPr>
        <p:spPr>
          <a:xfrm>
            <a:off x="304800" y="3429000"/>
            <a:ext cx="1143000" cy="45720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3124200"/>
            <a:ext cx="1295400" cy="369332"/>
          </a:xfrm>
          <a:prstGeom prst="rect">
            <a:avLst/>
          </a:prstGeom>
          <a:noFill/>
        </p:spPr>
        <p:txBody>
          <a:bodyPr wrap="square" rtlCol="0">
            <a:spAutoFit/>
          </a:bodyPr>
          <a:lstStyle/>
          <a:p>
            <a:r>
              <a:rPr lang="en-US" dirty="0" smtClean="0"/>
              <a:t>DOOR</a:t>
            </a:r>
            <a:endParaRPr lang="en-US" dirty="0"/>
          </a:p>
        </p:txBody>
      </p:sp>
      <p:sp>
        <p:nvSpPr>
          <p:cNvPr id="11" name="TextBox 10"/>
          <p:cNvSpPr txBox="1"/>
          <p:nvPr/>
        </p:nvSpPr>
        <p:spPr>
          <a:xfrm>
            <a:off x="6400800" y="2362200"/>
            <a:ext cx="1447800" cy="381000"/>
          </a:xfrm>
          <a:prstGeom prst="rect">
            <a:avLst/>
          </a:prstGeom>
          <a:noFill/>
        </p:spPr>
        <p:txBody>
          <a:bodyPr wrap="square" rtlCol="0">
            <a:spAutoFit/>
          </a:bodyPr>
          <a:lstStyle/>
          <a:p>
            <a:r>
              <a:rPr lang="en-US" dirty="0" smtClean="0"/>
              <a:t>DESK</a:t>
            </a:r>
            <a:endParaRPr lang="en-US" dirty="0"/>
          </a:p>
        </p:txBody>
      </p:sp>
      <p:sp>
        <p:nvSpPr>
          <p:cNvPr id="12" name="Rectangle 11"/>
          <p:cNvSpPr/>
          <p:nvPr/>
        </p:nvSpPr>
        <p:spPr>
          <a:xfrm>
            <a:off x="304800" y="1676400"/>
            <a:ext cx="8534400" cy="464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7400E7BB69E54D9DC1064F8EBE1574" ma:contentTypeVersion="1" ma:contentTypeDescription="Create a new document." ma:contentTypeScope="" ma:versionID="a5d68dd83196f47545837b0f4e722c60">
  <xsd:schema xmlns:xsd="http://www.w3.org/2001/XMLSchema" xmlns:xs="http://www.w3.org/2001/XMLSchema" xmlns:p="http://schemas.microsoft.com/office/2006/metadata/properties" xmlns:ns2="cc12c896-ed95-4968-96cc-9e0ca82e0877" targetNamespace="http://schemas.microsoft.com/office/2006/metadata/properties" ma:root="true" ma:fieldsID="d71ac12cf38e0fa8d34ea423a7e0237b" ns2:_="">
    <xsd:import namespace="cc12c896-ed95-4968-96cc-9e0ca82e087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12c896-ed95-4968-96cc-9e0ca82e087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_dlc_DocId xmlns="cc12c896-ed95-4968-96cc-9e0ca82e0877">3Y3UXDDPWQ2Z-84-7839</_dlc_DocId>
    <_dlc_DocIdUrl xmlns="cc12c896-ed95-4968-96cc-9e0ca82e0877">
      <Url>https://combinedarmscenter.army.mil/orgs/call/CI/ops/operations/L2I/_layouts/DocIdRedir.aspx?ID=3Y3UXDDPWQ2Z-84-7839</Url>
      <Description>3Y3UXDDPWQ2Z-84-7839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2581130-4356-4732-AA95-48C3615DF7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12c896-ed95-4968-96cc-9e0ca82e08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A1AD04-D1AA-4672-AB47-B080A1564D8C}">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cc12c896-ed95-4968-96cc-9e0ca82e0877"/>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756F1313-602F-4950-8347-4E57E27E449F}">
  <ds:schemaRefs>
    <ds:schemaRef ds:uri="http://schemas.microsoft.com/sharepoint/v3/contenttype/forms"/>
  </ds:schemaRefs>
</ds:datastoreItem>
</file>

<file path=customXml/itemProps4.xml><?xml version="1.0" encoding="utf-8"?>
<ds:datastoreItem xmlns:ds="http://schemas.openxmlformats.org/officeDocument/2006/customXml" ds:itemID="{89511A73-58A0-43AB-BCB1-F28F3E4234D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186</TotalTime>
  <Words>1190</Words>
  <Application>Microsoft Office PowerPoint</Application>
  <PresentationFormat>On-screen Show (4:3)</PresentationFormat>
  <Paragraphs>97</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Discrete Force Protection Measures </vt:lpstr>
      <vt:lpstr>Agenda</vt:lpstr>
      <vt:lpstr>Mission</vt:lpstr>
      <vt:lpstr>Fixed Positions</vt:lpstr>
      <vt:lpstr>Fixed Positions</vt:lpstr>
      <vt:lpstr>Guardian Angels</vt:lpstr>
      <vt:lpstr>Current TTP’s</vt:lpstr>
      <vt:lpstr>Current TTP’s</vt:lpstr>
      <vt:lpstr>Workspace Example</vt:lpstr>
      <vt:lpstr>Workspace Example</vt:lpstr>
      <vt:lpstr>Example</vt:lpstr>
      <vt:lpstr>Summary</vt:lpstr>
      <vt:lpstr>Questions or Comments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12 June 2012</dc:title>
  <dc:creator>christopher.mcarthur</dc:creator>
  <cp:lastModifiedBy>Curtis.McMahan</cp:lastModifiedBy>
  <cp:revision>22</cp:revision>
  <dcterms:created xsi:type="dcterms:W3CDTF">2012-06-16T14:54:46Z</dcterms:created>
  <dcterms:modified xsi:type="dcterms:W3CDTF">2014-05-30T13:23:21Z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0x010100F57400E7BB69E54D9DC1064F8EBE1574</vt:lpwstr>
  </property>
  <property fmtid="{D5CDD505-2E9C-101B-9397-08002B2CF9AE}" pid="3" name="_dlc_DocIdItemGuid">
    <vt:lpwstr>772d1a5b-a3eb-4e8a-9d97-60ff3c846bd0</vt:lpwstr>
  </property>
</Properties>
</file>