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1" r:id="rId5"/>
    <p:sldId id="259" r:id="rId6"/>
    <p:sldId id="270" r:id="rId7"/>
    <p:sldId id="260" r:id="rId8"/>
    <p:sldId id="263" r:id="rId9"/>
    <p:sldId id="264" r:id="rId10"/>
    <p:sldId id="267" r:id="rId11"/>
    <p:sldId id="262" r:id="rId12"/>
    <p:sldId id="266" r:id="rId13"/>
    <p:sldId id="268" r:id="rId14"/>
    <p:sldId id="272" r:id="rId15"/>
    <p:sldId id="26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E9D33FC-AE8F-4D17-B8C6-98EE9FCF9ADB}" type="datetimeFigureOut">
              <a:rPr lang="en-US" smtClean="0"/>
              <a:pPr/>
              <a:t>6/1/2015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D80A557-A9A6-4A69-B9A1-C1B12808452B}" type="slidenum">
              <a:rPr lang="en-US" smtClean="0"/>
              <a:pPr/>
              <a:t>‹#›</a:t>
            </a:fld>
            <a:endParaRPr lang="en-US"/>
          </a:p>
        </p:txBody>
      </p:sp>
    </p:spTree>
    <p:extLst>
      <p:ext uri="{BB962C8B-B14F-4D97-AF65-F5344CB8AC3E}">
        <p14:creationId xmlns:p14="http://schemas.microsoft.com/office/powerpoint/2010/main" val="124218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80A557-A9A6-4A69-B9A1-C1B12808452B}" type="slidenum">
              <a:rPr lang="en-US" smtClean="0"/>
              <a:pPr/>
              <a:t>3</a:t>
            </a:fld>
            <a:endParaRPr lang="en-US"/>
          </a:p>
        </p:txBody>
      </p:sp>
    </p:spTree>
    <p:extLst>
      <p:ext uri="{BB962C8B-B14F-4D97-AF65-F5344CB8AC3E}">
        <p14:creationId xmlns:p14="http://schemas.microsoft.com/office/powerpoint/2010/main" val="3300384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80A557-A9A6-4A69-B9A1-C1B12808452B}" type="slidenum">
              <a:rPr lang="en-US" smtClean="0"/>
              <a:pPr/>
              <a:t>12</a:t>
            </a:fld>
            <a:endParaRPr lang="en-US"/>
          </a:p>
        </p:txBody>
      </p:sp>
    </p:spTree>
    <p:extLst>
      <p:ext uri="{BB962C8B-B14F-4D97-AF65-F5344CB8AC3E}">
        <p14:creationId xmlns:p14="http://schemas.microsoft.com/office/powerpoint/2010/main" val="333275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F90892-8C62-4FF4-A4C6-34A2E7E7DDAA}"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F90892-8C62-4FF4-A4C6-34A2E7E7DDAA}" type="datetimeFigureOut">
              <a:rPr lang="en-US" smtClean="0"/>
              <a:pPr/>
              <a:t>6/1/2015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F90892-8C62-4FF4-A4C6-34A2E7E7DDAA}" type="datetimeFigureOut">
              <a:rPr lang="en-US" smtClean="0"/>
              <a:pPr/>
              <a:t>6/1/2015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90892-8C62-4FF4-A4C6-34A2E7E7DDAA}" type="datetimeFigureOut">
              <a:rPr lang="en-US" smtClean="0"/>
              <a:pPr/>
              <a:t>6/1/2015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90892-8C62-4FF4-A4C6-34A2E7E7DDAA}"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90892-8C62-4FF4-A4C6-34A2E7E7DDAA}"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90892-8C62-4FF4-A4C6-34A2E7E7DDAA}" type="datetimeFigureOut">
              <a:rPr lang="en-US" smtClean="0"/>
              <a:pPr/>
              <a:t>6/1/2015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A812-8E05-4339-87E8-45A778EB86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876800"/>
            <a:ext cx="7772400" cy="1470025"/>
          </a:xfrm>
        </p:spPr>
        <p:txBody>
          <a:bodyPr/>
          <a:lstStyle/>
          <a:p>
            <a:r>
              <a:rPr lang="en-US" dirty="0" smtClean="0"/>
              <a:t>IPU MGS Install Instructions</a:t>
            </a:r>
            <a:endParaRPr lang="en-US" dirty="0"/>
          </a:p>
        </p:txBody>
      </p:sp>
      <p:pic>
        <p:nvPicPr>
          <p:cNvPr id="3074" name="Picture 2" descr="D:\021.JPG"/>
          <p:cNvPicPr>
            <a:picLocks noChangeAspect="1" noChangeArrowheads="1"/>
          </p:cNvPicPr>
          <p:nvPr/>
        </p:nvPicPr>
        <p:blipFill>
          <a:blip r:embed="rId2" cstate="print"/>
          <a:srcRect/>
          <a:stretch>
            <a:fillRect/>
          </a:stretch>
        </p:blipFill>
        <p:spPr bwMode="auto">
          <a:xfrm>
            <a:off x="2133600" y="1219200"/>
            <a:ext cx="4632646" cy="347472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Thru-sight Camera</a:t>
            </a:r>
            <a:endParaRPr lang="en-US" dirty="0"/>
          </a:p>
        </p:txBody>
      </p:sp>
      <p:sp>
        <p:nvSpPr>
          <p:cNvPr id="3" name="TextBox 2"/>
          <p:cNvSpPr txBox="1"/>
          <p:nvPr/>
        </p:nvSpPr>
        <p:spPr>
          <a:xfrm>
            <a:off x="762000" y="4267200"/>
            <a:ext cx="6858000" cy="1477328"/>
          </a:xfrm>
          <a:prstGeom prst="rect">
            <a:avLst/>
          </a:prstGeom>
          <a:noFill/>
        </p:spPr>
        <p:txBody>
          <a:bodyPr wrap="square" rtlCol="0">
            <a:spAutoFit/>
          </a:bodyPr>
          <a:lstStyle/>
          <a:p>
            <a:r>
              <a:rPr lang="en-US" dirty="0" smtClean="0"/>
              <a:t>Remove the eyecup from the GAS and store for future use.  Attach the Commanders Aux sight adapter to the GAS and lock in place.  Install the Thru-sight Camera onto the adapter and secure with the thumb screw.  Attach a camera cable to the TSC and route it to the CMU and connect it to one of the video inputs on the CMU A/V Input cable.     </a:t>
            </a:r>
            <a:endParaRPr lang="en-US" dirty="0"/>
          </a:p>
        </p:txBody>
      </p:sp>
      <p:pic>
        <p:nvPicPr>
          <p:cNvPr id="2050" name="Picture 2"/>
          <p:cNvPicPr>
            <a:picLocks noChangeAspect="1" noChangeArrowheads="1"/>
          </p:cNvPicPr>
          <p:nvPr/>
        </p:nvPicPr>
        <p:blipFill>
          <a:blip r:embed="rId2" cstate="email"/>
          <a:srcRect/>
          <a:stretch>
            <a:fillRect/>
          </a:stretch>
        </p:blipFill>
        <p:spPr bwMode="auto">
          <a:xfrm>
            <a:off x="914400" y="1447800"/>
            <a:ext cx="3048000" cy="22860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email"/>
          <a:srcRect/>
          <a:stretch>
            <a:fillRect/>
          </a:stretch>
        </p:blipFill>
        <p:spPr bwMode="auto">
          <a:xfrm>
            <a:off x="4343400" y="1447800"/>
            <a:ext cx="3048000" cy="2286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Dome Light Power Cable</a:t>
            </a:r>
            <a:endParaRPr lang="en-US" dirty="0"/>
          </a:p>
        </p:txBody>
      </p:sp>
      <p:pic>
        <p:nvPicPr>
          <p:cNvPr id="3" name="Picture 2" descr="IMG_0267.JPG"/>
          <p:cNvPicPr>
            <a:picLocks noChangeAspect="1"/>
          </p:cNvPicPr>
          <p:nvPr/>
        </p:nvPicPr>
        <p:blipFill>
          <a:blip r:embed="rId2" cstate="email"/>
          <a:stretch>
            <a:fillRect/>
          </a:stretch>
        </p:blipFill>
        <p:spPr>
          <a:xfrm>
            <a:off x="609600" y="1371600"/>
            <a:ext cx="3657600" cy="2743200"/>
          </a:xfrm>
          <a:prstGeom prst="rect">
            <a:avLst/>
          </a:prstGeom>
        </p:spPr>
      </p:pic>
      <p:pic>
        <p:nvPicPr>
          <p:cNvPr id="4" name="Picture 3" descr="IMG_0268.JPG"/>
          <p:cNvPicPr>
            <a:picLocks noChangeAspect="1"/>
          </p:cNvPicPr>
          <p:nvPr/>
        </p:nvPicPr>
        <p:blipFill>
          <a:blip r:embed="rId3" cstate="email"/>
          <a:stretch>
            <a:fillRect/>
          </a:stretch>
        </p:blipFill>
        <p:spPr>
          <a:xfrm>
            <a:off x="4724400" y="1371600"/>
            <a:ext cx="3657600" cy="2743200"/>
          </a:xfrm>
          <a:prstGeom prst="rect">
            <a:avLst/>
          </a:prstGeom>
        </p:spPr>
      </p:pic>
      <p:sp>
        <p:nvSpPr>
          <p:cNvPr id="5" name="TextBox 4"/>
          <p:cNvSpPr txBox="1"/>
          <p:nvPr/>
        </p:nvSpPr>
        <p:spPr>
          <a:xfrm>
            <a:off x="838200" y="4191000"/>
            <a:ext cx="7239000" cy="1477328"/>
          </a:xfrm>
          <a:prstGeom prst="rect">
            <a:avLst/>
          </a:prstGeom>
          <a:noFill/>
        </p:spPr>
        <p:txBody>
          <a:bodyPr wrap="square" rtlCol="0">
            <a:spAutoFit/>
          </a:bodyPr>
          <a:lstStyle/>
          <a:p>
            <a:pPr>
              <a:spcBef>
                <a:spcPct val="50000"/>
              </a:spcBef>
            </a:pPr>
            <a:r>
              <a:rPr lang="en-US" dirty="0" smtClean="0"/>
              <a:t>Disconnect the commander’s dome light power cable and install connect the IPU dome light power cable. Connect the dome light power to the connector labeled “dome light power”.  The dome light to the connector labeled “dome light”.  Attaching the ground requires a 7/16” socket/wrench. Attach the power cable to the </a:t>
            </a:r>
            <a:r>
              <a:rPr lang="en-US" dirty="0" err="1" smtClean="0"/>
              <a:t>PowerVerter</a:t>
            </a:r>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PowerVerter</a:t>
            </a:r>
            <a:endParaRPr lang="en-US" dirty="0"/>
          </a:p>
        </p:txBody>
      </p:sp>
      <p:sp>
        <p:nvSpPr>
          <p:cNvPr id="5" name="TextBox 4"/>
          <p:cNvSpPr txBox="1"/>
          <p:nvPr/>
        </p:nvSpPr>
        <p:spPr>
          <a:xfrm>
            <a:off x="1905000" y="4648200"/>
            <a:ext cx="5410200" cy="1200329"/>
          </a:xfrm>
          <a:prstGeom prst="rect">
            <a:avLst/>
          </a:prstGeom>
          <a:noFill/>
        </p:spPr>
        <p:txBody>
          <a:bodyPr wrap="square" rtlCol="0">
            <a:spAutoFit/>
          </a:bodyPr>
          <a:lstStyle/>
          <a:p>
            <a:r>
              <a:rPr lang="en-US" dirty="0" smtClean="0"/>
              <a:t>Ensure that the Dome Light Power Cable is connected to PowerVerter Cable. Connect the PowerVerter Cable labeled “CMU J1” to the CMU J1.  Secure the PowerVerter to the wall using zip ties. </a:t>
            </a:r>
            <a:endParaRPr lang="en-US" dirty="0"/>
          </a:p>
        </p:txBody>
      </p:sp>
      <p:pic>
        <p:nvPicPr>
          <p:cNvPr id="3074" name="Picture 2"/>
          <p:cNvPicPr>
            <a:picLocks noChangeAspect="1" noChangeArrowheads="1"/>
          </p:cNvPicPr>
          <p:nvPr/>
        </p:nvPicPr>
        <p:blipFill>
          <a:blip r:embed="rId3" cstate="email"/>
          <a:srcRect/>
          <a:stretch>
            <a:fillRect/>
          </a:stretch>
        </p:blipFill>
        <p:spPr bwMode="auto">
          <a:xfrm>
            <a:off x="2133600" y="1371600"/>
            <a:ext cx="4267200" cy="3200400"/>
          </a:xfrm>
          <a:prstGeom prst="rect">
            <a:avLst/>
          </a:prstGeom>
          <a:noFill/>
          <a:ln w="9525">
            <a:noFill/>
            <a:miter lim="800000"/>
            <a:headEnd/>
            <a:tailEnd/>
          </a:ln>
          <a:effectLst/>
        </p:spPr>
      </p:pic>
      <p:sp>
        <p:nvSpPr>
          <p:cNvPr id="4" name="Right Arrow 3"/>
          <p:cNvSpPr/>
          <p:nvPr/>
        </p:nvSpPr>
        <p:spPr>
          <a:xfrm>
            <a:off x="2667000" y="3505200"/>
            <a:ext cx="2057400" cy="304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Power-UP</a:t>
            </a:r>
            <a:endParaRPr lang="en-US" dirty="0"/>
          </a:p>
        </p:txBody>
      </p:sp>
      <p:sp>
        <p:nvSpPr>
          <p:cNvPr id="3" name="TextBox 2"/>
          <p:cNvSpPr txBox="1"/>
          <p:nvPr/>
        </p:nvSpPr>
        <p:spPr>
          <a:xfrm>
            <a:off x="914400" y="5181600"/>
            <a:ext cx="6629400" cy="1200329"/>
          </a:xfrm>
          <a:prstGeom prst="rect">
            <a:avLst/>
          </a:prstGeom>
          <a:noFill/>
        </p:spPr>
        <p:txBody>
          <a:bodyPr wrap="square" rtlCol="0">
            <a:spAutoFit/>
          </a:bodyPr>
          <a:lstStyle/>
          <a:p>
            <a:pPr algn="ctr"/>
            <a:r>
              <a:rPr lang="en-US" dirty="0" smtClean="0"/>
              <a:t>Turn on Turret Auxiliary Switch  (TAS)</a:t>
            </a:r>
          </a:p>
          <a:p>
            <a:pPr algn="ctr"/>
            <a:r>
              <a:rPr lang="en-US" dirty="0" smtClean="0"/>
              <a:t>Turn on turret power</a:t>
            </a:r>
          </a:p>
          <a:p>
            <a:pPr algn="ctr"/>
            <a:r>
              <a:rPr lang="en-US" dirty="0" smtClean="0"/>
              <a:t>Turn on the BMU Power</a:t>
            </a:r>
          </a:p>
          <a:p>
            <a:pPr algn="ctr"/>
            <a:r>
              <a:rPr lang="en-US" dirty="0" smtClean="0"/>
              <a:t>Turn on CMU Power</a:t>
            </a:r>
          </a:p>
        </p:txBody>
      </p:sp>
      <p:pic>
        <p:nvPicPr>
          <p:cNvPr id="7170" name="Picture 2" descr="C:\Documents and Settings\bryantj\Desktop\MGS Pictures\IMG_0273.JPG"/>
          <p:cNvPicPr>
            <a:picLocks noChangeAspect="1" noChangeArrowheads="1"/>
          </p:cNvPicPr>
          <p:nvPr/>
        </p:nvPicPr>
        <p:blipFill>
          <a:blip r:embed="rId2" cstate="email"/>
          <a:srcRect/>
          <a:stretch>
            <a:fillRect/>
          </a:stretch>
        </p:blipFill>
        <p:spPr bwMode="auto">
          <a:xfrm>
            <a:off x="4267200" y="1752600"/>
            <a:ext cx="3048000" cy="2286000"/>
          </a:xfrm>
          <a:prstGeom prst="rect">
            <a:avLst/>
          </a:prstGeom>
          <a:noFill/>
        </p:spPr>
      </p:pic>
      <p:pic>
        <p:nvPicPr>
          <p:cNvPr id="7171" name="Picture 3" descr="C:\Documents and Settings\bryantj\Desktop\MGS Pictures\IMG_0274.JPG"/>
          <p:cNvPicPr>
            <a:picLocks noChangeAspect="1" noChangeArrowheads="1"/>
          </p:cNvPicPr>
          <p:nvPr/>
        </p:nvPicPr>
        <p:blipFill>
          <a:blip r:embed="rId3" cstate="email"/>
          <a:srcRect/>
          <a:stretch>
            <a:fillRect/>
          </a:stretch>
        </p:blipFill>
        <p:spPr bwMode="auto">
          <a:xfrm>
            <a:off x="990600" y="1752600"/>
            <a:ext cx="3048000" cy="2286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 Held Monitor</a:t>
            </a:r>
            <a:endParaRPr lang="en-US" dirty="0"/>
          </a:p>
        </p:txBody>
      </p:sp>
      <p:pic>
        <p:nvPicPr>
          <p:cNvPr id="2050" name="Picture 2" descr="HHM"/>
          <p:cNvPicPr>
            <a:picLocks noChangeAspect="1" noChangeArrowheads="1"/>
          </p:cNvPicPr>
          <p:nvPr/>
        </p:nvPicPr>
        <p:blipFill>
          <a:blip r:embed="rId2" cstate="print"/>
          <a:srcRect/>
          <a:stretch>
            <a:fillRect/>
          </a:stretch>
        </p:blipFill>
        <p:spPr bwMode="auto">
          <a:xfrm>
            <a:off x="1676400" y="2286000"/>
            <a:ext cx="1974850" cy="1931988"/>
          </a:xfrm>
          <a:prstGeom prst="rect">
            <a:avLst/>
          </a:prstGeom>
          <a:noFill/>
          <a:ln w="9525">
            <a:noFill/>
            <a:miter lim="800000"/>
            <a:headEnd/>
            <a:tailEnd/>
          </a:ln>
        </p:spPr>
      </p:pic>
      <p:pic>
        <p:nvPicPr>
          <p:cNvPr id="2051" name="Picture 3" descr="CMU Switch2"/>
          <p:cNvPicPr>
            <a:picLocks noChangeAspect="1" noChangeArrowheads="1"/>
          </p:cNvPicPr>
          <p:nvPr/>
        </p:nvPicPr>
        <p:blipFill>
          <a:blip r:embed="rId3" cstate="print"/>
          <a:srcRect/>
          <a:stretch>
            <a:fillRect/>
          </a:stretch>
        </p:blipFill>
        <p:spPr bwMode="auto">
          <a:xfrm>
            <a:off x="4876800" y="1676400"/>
            <a:ext cx="1884363" cy="2705100"/>
          </a:xfrm>
          <a:prstGeom prst="rect">
            <a:avLst/>
          </a:prstGeom>
          <a:noFill/>
          <a:ln w="9525">
            <a:noFill/>
            <a:miter lim="800000"/>
            <a:headEnd/>
            <a:tailEnd/>
          </a:ln>
        </p:spPr>
      </p:pic>
      <p:sp>
        <p:nvSpPr>
          <p:cNvPr id="5" name="TextBox 4"/>
          <p:cNvSpPr txBox="1"/>
          <p:nvPr/>
        </p:nvSpPr>
        <p:spPr>
          <a:xfrm>
            <a:off x="1676400" y="4267200"/>
            <a:ext cx="2057400" cy="369332"/>
          </a:xfrm>
          <a:prstGeom prst="rect">
            <a:avLst/>
          </a:prstGeom>
          <a:noFill/>
        </p:spPr>
        <p:txBody>
          <a:bodyPr wrap="square" rtlCol="0">
            <a:spAutoFit/>
          </a:bodyPr>
          <a:lstStyle/>
          <a:p>
            <a:r>
              <a:rPr lang="en-US" dirty="0" smtClean="0"/>
              <a:t>Handheld Monitor</a:t>
            </a:r>
            <a:endParaRPr lang="en-US" dirty="0"/>
          </a:p>
        </p:txBody>
      </p:sp>
      <p:sp>
        <p:nvSpPr>
          <p:cNvPr id="6" name="TextBox 5"/>
          <p:cNvSpPr txBox="1"/>
          <p:nvPr/>
        </p:nvSpPr>
        <p:spPr>
          <a:xfrm>
            <a:off x="5029200" y="4495800"/>
            <a:ext cx="2133600" cy="369332"/>
          </a:xfrm>
          <a:prstGeom prst="rect">
            <a:avLst/>
          </a:prstGeom>
          <a:noFill/>
        </p:spPr>
        <p:txBody>
          <a:bodyPr wrap="square" rtlCol="0">
            <a:spAutoFit/>
          </a:bodyPr>
          <a:lstStyle/>
          <a:p>
            <a:r>
              <a:rPr lang="en-US" dirty="0" smtClean="0"/>
              <a:t>CMU J8 Connector</a:t>
            </a:r>
            <a:endParaRPr lang="en-US" dirty="0"/>
          </a:p>
        </p:txBody>
      </p:sp>
      <p:sp>
        <p:nvSpPr>
          <p:cNvPr id="2052" name="Oval 4"/>
          <p:cNvSpPr>
            <a:spLocks noChangeArrowheads="1"/>
          </p:cNvSpPr>
          <p:nvPr/>
        </p:nvSpPr>
        <p:spPr bwMode="auto">
          <a:xfrm>
            <a:off x="6096000" y="3352800"/>
            <a:ext cx="379413" cy="317500"/>
          </a:xfrm>
          <a:prstGeom prst="ellipse">
            <a:avLst/>
          </a:pr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685800" y="4800601"/>
            <a:ext cx="7696200" cy="2308324"/>
          </a:xfrm>
          <a:prstGeom prst="rect">
            <a:avLst/>
          </a:prstGeom>
          <a:noFill/>
        </p:spPr>
        <p:txBody>
          <a:bodyPr wrap="square" rtlCol="0">
            <a:spAutoFit/>
          </a:bodyPr>
          <a:lstStyle/>
          <a:p>
            <a:r>
              <a:rPr lang="en-US" dirty="0" smtClean="0"/>
              <a:t>Connect the Handheld Monitor connector to J8 connector on CMU. Turn on the Handheld Monitor power.  Turn the Monitor Selector Switch on the CMU to the desired video input. Ensure that the cameras are aligned properly. When the cameras are properly aligned, remove the Hand Held Monitor and store it a safe location, so it will not be damaged. </a:t>
            </a:r>
          </a:p>
          <a:p>
            <a:r>
              <a:rPr lang="en-US" dirty="0" smtClean="0"/>
              <a:t>Note:  The Handheld Monitor will shut off automatically if it does not detect a video source.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Cables</a:t>
            </a:r>
            <a:endParaRPr lang="en-US" dirty="0"/>
          </a:p>
        </p:txBody>
      </p:sp>
      <p:sp>
        <p:nvSpPr>
          <p:cNvPr id="3" name="TextBox 2"/>
          <p:cNvSpPr txBox="1"/>
          <p:nvPr/>
        </p:nvSpPr>
        <p:spPr>
          <a:xfrm>
            <a:off x="914400" y="1524000"/>
            <a:ext cx="6553200" cy="923330"/>
          </a:xfrm>
          <a:prstGeom prst="rect">
            <a:avLst/>
          </a:prstGeom>
          <a:noFill/>
        </p:spPr>
        <p:txBody>
          <a:bodyPr wrap="square" rtlCol="0">
            <a:spAutoFit/>
          </a:bodyPr>
          <a:lstStyle/>
          <a:p>
            <a:r>
              <a:rPr lang="en-US" dirty="0" smtClean="0"/>
              <a:t>Once installation is complete ensure that all cables are secured and clear of the turret, main gun, and/or any place where they inhibit the crew’s operation of the vehicle.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 Mount</a:t>
            </a:r>
            <a:endParaRPr lang="en-US" dirty="0"/>
          </a:p>
        </p:txBody>
      </p:sp>
      <p:pic>
        <p:nvPicPr>
          <p:cNvPr id="3" name="Picture 2" descr="IMG_0263.JPG"/>
          <p:cNvPicPr>
            <a:picLocks noChangeAspect="1"/>
          </p:cNvPicPr>
          <p:nvPr/>
        </p:nvPicPr>
        <p:blipFill>
          <a:blip r:embed="rId2" cstate="email"/>
          <a:stretch>
            <a:fillRect/>
          </a:stretch>
        </p:blipFill>
        <p:spPr>
          <a:xfrm>
            <a:off x="4724400" y="1828800"/>
            <a:ext cx="3048000" cy="2286000"/>
          </a:xfrm>
          <a:prstGeom prst="rect">
            <a:avLst/>
          </a:prstGeom>
        </p:spPr>
      </p:pic>
      <p:sp>
        <p:nvSpPr>
          <p:cNvPr id="4" name="TextBox 3"/>
          <p:cNvSpPr txBox="1"/>
          <p:nvPr/>
        </p:nvSpPr>
        <p:spPr>
          <a:xfrm>
            <a:off x="838200" y="5181600"/>
            <a:ext cx="6705600" cy="646331"/>
          </a:xfrm>
          <a:prstGeom prst="rect">
            <a:avLst/>
          </a:prstGeom>
          <a:noFill/>
        </p:spPr>
        <p:txBody>
          <a:bodyPr wrap="square" rtlCol="0">
            <a:spAutoFit/>
          </a:bodyPr>
          <a:lstStyle/>
          <a:p>
            <a:r>
              <a:rPr lang="en-US" dirty="0" smtClean="0"/>
              <a:t>Install on the right rear or turret (fan exhaust) and adjust the two side tabs to prevent the mount from shifting left or right.  </a:t>
            </a:r>
            <a:endParaRPr lang="en-US" dirty="0"/>
          </a:p>
        </p:txBody>
      </p:sp>
      <p:pic>
        <p:nvPicPr>
          <p:cNvPr id="6146" name="Picture 2"/>
          <p:cNvPicPr>
            <a:picLocks noChangeAspect="1" noChangeArrowheads="1"/>
          </p:cNvPicPr>
          <p:nvPr/>
        </p:nvPicPr>
        <p:blipFill>
          <a:blip r:embed="rId3" cstate="email"/>
          <a:srcRect/>
          <a:stretch>
            <a:fillRect/>
          </a:stretch>
        </p:blipFill>
        <p:spPr bwMode="auto">
          <a:xfrm>
            <a:off x="990600" y="1828800"/>
            <a:ext cx="3048000" cy="22860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BMU</a:t>
            </a:r>
            <a:endParaRPr lang="en-US" dirty="0"/>
          </a:p>
        </p:txBody>
      </p:sp>
      <p:pic>
        <p:nvPicPr>
          <p:cNvPr id="3" name="Picture 2" descr="IMG_0264.JPG"/>
          <p:cNvPicPr>
            <a:picLocks noChangeAspect="1"/>
          </p:cNvPicPr>
          <p:nvPr/>
        </p:nvPicPr>
        <p:blipFill>
          <a:blip r:embed="rId3" cstate="email"/>
          <a:stretch>
            <a:fillRect/>
          </a:stretch>
        </p:blipFill>
        <p:spPr>
          <a:xfrm>
            <a:off x="1066800" y="1600200"/>
            <a:ext cx="3048000" cy="2286000"/>
          </a:xfrm>
          <a:prstGeom prst="rect">
            <a:avLst/>
          </a:prstGeom>
        </p:spPr>
      </p:pic>
      <p:sp>
        <p:nvSpPr>
          <p:cNvPr id="5" name="TextBox 4"/>
          <p:cNvSpPr txBox="1"/>
          <p:nvPr/>
        </p:nvSpPr>
        <p:spPr>
          <a:xfrm>
            <a:off x="685800" y="4876800"/>
            <a:ext cx="7315200" cy="1200329"/>
          </a:xfrm>
          <a:prstGeom prst="rect">
            <a:avLst/>
          </a:prstGeom>
          <a:noFill/>
        </p:spPr>
        <p:txBody>
          <a:bodyPr wrap="square" rtlCol="0">
            <a:spAutoFit/>
          </a:bodyPr>
          <a:lstStyle/>
          <a:p>
            <a:r>
              <a:rPr lang="en-US" dirty="0" smtClean="0"/>
              <a:t>Install on the turret</a:t>
            </a:r>
            <a:r>
              <a:rPr lang="en-US" baseline="0" dirty="0" smtClean="0"/>
              <a:t> ammo storage mounts and secure with the bungee strap.  The bungee strap has to closed in the BMU battery box compartment and then secured to the ammo storage mounts below.  (Ensure that the internal and external battery cables</a:t>
            </a:r>
            <a:r>
              <a:rPr lang="en-US" dirty="0" smtClean="0"/>
              <a:t> are connected).</a:t>
            </a:r>
            <a:endParaRPr lang="en-US" dirty="0"/>
          </a:p>
        </p:txBody>
      </p:sp>
      <p:pic>
        <p:nvPicPr>
          <p:cNvPr id="1026" name="Picture 2"/>
          <p:cNvPicPr>
            <a:picLocks noChangeAspect="1" noChangeArrowheads="1"/>
          </p:cNvPicPr>
          <p:nvPr/>
        </p:nvPicPr>
        <p:blipFill>
          <a:blip r:embed="rId4" cstate="email"/>
          <a:srcRect/>
          <a:stretch>
            <a:fillRect/>
          </a:stretch>
        </p:blipFill>
        <p:spPr bwMode="auto">
          <a:xfrm>
            <a:off x="4648200" y="1600200"/>
            <a:ext cx="3048000" cy="2286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BMU Battery Cable</a:t>
            </a:r>
            <a:endParaRPr lang="en-US" dirty="0"/>
          </a:p>
        </p:txBody>
      </p:sp>
      <p:pic>
        <p:nvPicPr>
          <p:cNvPr id="1026" name="Picture 1" descr="C:\Documents and Settings\bryantj\Desktop\PICTURES\IMG_2081_edited.jpg"/>
          <p:cNvPicPr>
            <a:picLocks noChangeAspect="1" noChangeArrowheads="1"/>
          </p:cNvPicPr>
          <p:nvPr/>
        </p:nvPicPr>
        <p:blipFill>
          <a:blip r:embed="rId2" cstate="print"/>
          <a:srcRect/>
          <a:stretch>
            <a:fillRect/>
          </a:stretch>
        </p:blipFill>
        <p:spPr bwMode="auto">
          <a:xfrm>
            <a:off x="990600" y="2590800"/>
            <a:ext cx="1346200" cy="1828800"/>
          </a:xfrm>
          <a:prstGeom prst="rect">
            <a:avLst/>
          </a:prstGeom>
          <a:noFill/>
          <a:ln w="9525">
            <a:noFill/>
            <a:miter lim="800000"/>
            <a:headEnd/>
            <a:tailEnd/>
          </a:ln>
        </p:spPr>
      </p:pic>
      <p:pic>
        <p:nvPicPr>
          <p:cNvPr id="1027" name="Picture 3" descr="DSCF0179"/>
          <p:cNvPicPr>
            <a:picLocks noChangeAspect="1" noChangeArrowheads="1"/>
          </p:cNvPicPr>
          <p:nvPr/>
        </p:nvPicPr>
        <p:blipFill>
          <a:blip r:embed="rId3" cstate="print"/>
          <a:srcRect/>
          <a:stretch>
            <a:fillRect/>
          </a:stretch>
        </p:blipFill>
        <p:spPr bwMode="auto">
          <a:xfrm>
            <a:off x="3352800" y="1981200"/>
            <a:ext cx="1384300" cy="1846263"/>
          </a:xfrm>
          <a:prstGeom prst="rect">
            <a:avLst/>
          </a:prstGeom>
          <a:noFill/>
          <a:ln w="9525">
            <a:noFill/>
            <a:miter lim="800000"/>
            <a:headEnd/>
            <a:tailEnd/>
          </a:ln>
        </p:spPr>
      </p:pic>
      <p:pic>
        <p:nvPicPr>
          <p:cNvPr id="1028" name="Picture 4" descr="BMU J5 connector1"/>
          <p:cNvPicPr>
            <a:picLocks noChangeAspect="1" noChangeArrowheads="1"/>
          </p:cNvPicPr>
          <p:nvPr/>
        </p:nvPicPr>
        <p:blipFill>
          <a:blip r:embed="rId4" cstate="print"/>
          <a:srcRect/>
          <a:stretch>
            <a:fillRect/>
          </a:stretch>
        </p:blipFill>
        <p:spPr bwMode="auto">
          <a:xfrm>
            <a:off x="5562600" y="2819400"/>
            <a:ext cx="1698625" cy="1824038"/>
          </a:xfrm>
          <a:prstGeom prst="rect">
            <a:avLst/>
          </a:prstGeom>
          <a:noFill/>
          <a:ln w="9525">
            <a:noFill/>
            <a:miter lim="800000"/>
            <a:headEnd/>
            <a:tailEnd/>
          </a:ln>
        </p:spPr>
      </p:pic>
      <p:sp>
        <p:nvSpPr>
          <p:cNvPr id="1029" name="Oval 5"/>
          <p:cNvSpPr>
            <a:spLocks noChangeArrowheads="1"/>
          </p:cNvSpPr>
          <p:nvPr/>
        </p:nvSpPr>
        <p:spPr bwMode="auto">
          <a:xfrm>
            <a:off x="6172200" y="3276600"/>
            <a:ext cx="812800" cy="703263"/>
          </a:xfrm>
          <a:prstGeom prst="ellipse">
            <a:avLst/>
          </a:pr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0" name="Line 6"/>
          <p:cNvSpPr>
            <a:spLocks noChangeShapeType="1"/>
          </p:cNvSpPr>
          <p:nvPr/>
        </p:nvSpPr>
        <p:spPr bwMode="auto">
          <a:xfrm flipH="1" flipV="1">
            <a:off x="4114798" y="2352672"/>
            <a:ext cx="1143002" cy="85727"/>
          </a:xfrm>
          <a:prstGeom prst="line">
            <a:avLst/>
          </a:prstGeom>
          <a:noFill/>
          <a:ln w="2857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31" name="Line 7"/>
          <p:cNvSpPr>
            <a:spLocks noChangeShapeType="1"/>
          </p:cNvSpPr>
          <p:nvPr/>
        </p:nvSpPr>
        <p:spPr bwMode="auto">
          <a:xfrm>
            <a:off x="5257800" y="2438400"/>
            <a:ext cx="1219200" cy="904875"/>
          </a:xfrm>
          <a:prstGeom prst="line">
            <a:avLst/>
          </a:prstGeom>
          <a:noFill/>
          <a:ln w="2857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 name="TextBox 8"/>
          <p:cNvSpPr txBox="1"/>
          <p:nvPr/>
        </p:nvSpPr>
        <p:spPr>
          <a:xfrm>
            <a:off x="1219200" y="4953000"/>
            <a:ext cx="6781800" cy="1477328"/>
          </a:xfrm>
          <a:prstGeom prst="rect">
            <a:avLst/>
          </a:prstGeom>
          <a:noFill/>
        </p:spPr>
        <p:txBody>
          <a:bodyPr wrap="square" rtlCol="0">
            <a:spAutoFit/>
          </a:bodyPr>
          <a:lstStyle/>
          <a:p>
            <a:r>
              <a:rPr lang="en-US" dirty="0" smtClean="0"/>
              <a:t>Twist the locking latch on the BMU battery box cover and open the cover. Connect the Battery Power Cable to the BMU Power cable, close and lock the cover. Connect the BMU Power Cable connector to the J5 connector on the BMU; ensure that the red dots on the BMU Power Cable connector and the J5 connector are aligned. </a:t>
            </a:r>
            <a:endParaRPr lang="en-US" dirty="0"/>
          </a:p>
        </p:txBody>
      </p:sp>
      <p:sp>
        <p:nvSpPr>
          <p:cNvPr id="10" name="TextBox 9"/>
          <p:cNvSpPr txBox="1"/>
          <p:nvPr/>
        </p:nvSpPr>
        <p:spPr>
          <a:xfrm>
            <a:off x="533400" y="1447800"/>
            <a:ext cx="1447800" cy="646331"/>
          </a:xfrm>
          <a:prstGeom prst="rect">
            <a:avLst/>
          </a:prstGeom>
          <a:noFill/>
        </p:spPr>
        <p:txBody>
          <a:bodyPr wrap="square" rtlCol="0">
            <a:spAutoFit/>
          </a:bodyPr>
          <a:lstStyle/>
          <a:p>
            <a:r>
              <a:rPr lang="en-US" dirty="0" smtClean="0"/>
              <a:t>Battery Power Cable</a:t>
            </a:r>
            <a:endParaRPr lang="en-US" dirty="0"/>
          </a:p>
        </p:txBody>
      </p:sp>
      <p:sp>
        <p:nvSpPr>
          <p:cNvPr id="11" name="Line 6"/>
          <p:cNvSpPr>
            <a:spLocks noChangeShapeType="1"/>
          </p:cNvSpPr>
          <p:nvPr/>
        </p:nvSpPr>
        <p:spPr bwMode="auto">
          <a:xfrm>
            <a:off x="1143000" y="2057400"/>
            <a:ext cx="304800" cy="533400"/>
          </a:xfrm>
          <a:prstGeom prst="line">
            <a:avLst/>
          </a:prstGeom>
          <a:noFill/>
          <a:ln w="2857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2" name="TextBox 11"/>
          <p:cNvSpPr txBox="1"/>
          <p:nvPr/>
        </p:nvSpPr>
        <p:spPr>
          <a:xfrm>
            <a:off x="2590800" y="4114800"/>
            <a:ext cx="1447800" cy="646331"/>
          </a:xfrm>
          <a:prstGeom prst="rect">
            <a:avLst/>
          </a:prstGeom>
          <a:noFill/>
        </p:spPr>
        <p:txBody>
          <a:bodyPr wrap="square" rtlCol="0">
            <a:spAutoFit/>
          </a:bodyPr>
          <a:lstStyle/>
          <a:p>
            <a:r>
              <a:rPr lang="en-US" dirty="0" smtClean="0"/>
              <a:t>BMU Power Cable</a:t>
            </a:r>
            <a:endParaRPr lang="en-US" dirty="0"/>
          </a:p>
        </p:txBody>
      </p:sp>
      <p:sp>
        <p:nvSpPr>
          <p:cNvPr id="13" name="Line 6"/>
          <p:cNvSpPr>
            <a:spLocks noChangeShapeType="1"/>
          </p:cNvSpPr>
          <p:nvPr/>
        </p:nvSpPr>
        <p:spPr bwMode="auto">
          <a:xfrm flipH="1" flipV="1">
            <a:off x="1905000" y="4038599"/>
            <a:ext cx="762000" cy="152400"/>
          </a:xfrm>
          <a:prstGeom prst="line">
            <a:avLst/>
          </a:prstGeom>
          <a:noFill/>
          <a:ln w="2857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32" name="Oval 8"/>
          <p:cNvSpPr>
            <a:spLocks noChangeArrowheads="1"/>
          </p:cNvSpPr>
          <p:nvPr/>
        </p:nvSpPr>
        <p:spPr bwMode="auto">
          <a:xfrm>
            <a:off x="1219200" y="2438400"/>
            <a:ext cx="501650" cy="466725"/>
          </a:xfrm>
          <a:prstGeom prst="ellipse">
            <a:avLst/>
          </a:prstGeom>
          <a:no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Oval 9"/>
          <p:cNvSpPr>
            <a:spLocks noChangeArrowheads="1"/>
          </p:cNvSpPr>
          <p:nvPr/>
        </p:nvSpPr>
        <p:spPr bwMode="auto">
          <a:xfrm>
            <a:off x="1600200" y="3886200"/>
            <a:ext cx="501650" cy="466725"/>
          </a:xfrm>
          <a:prstGeom prst="ellipse">
            <a:avLst/>
          </a:prstGeom>
          <a:no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TextBox 15"/>
          <p:cNvSpPr txBox="1"/>
          <p:nvPr/>
        </p:nvSpPr>
        <p:spPr>
          <a:xfrm>
            <a:off x="5257800" y="1905000"/>
            <a:ext cx="2057400" cy="646331"/>
          </a:xfrm>
          <a:prstGeom prst="rect">
            <a:avLst/>
          </a:prstGeom>
          <a:noFill/>
        </p:spPr>
        <p:txBody>
          <a:bodyPr wrap="square" rtlCol="0">
            <a:spAutoFit/>
          </a:bodyPr>
          <a:lstStyle/>
          <a:p>
            <a:r>
              <a:rPr lang="en-US" dirty="0" smtClean="0"/>
              <a:t>BMU Power Cable and J5 Connector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CMU</a:t>
            </a:r>
            <a:endParaRPr lang="en-US" dirty="0"/>
          </a:p>
        </p:txBody>
      </p:sp>
      <p:sp>
        <p:nvSpPr>
          <p:cNvPr id="7" name="TextBox 6"/>
          <p:cNvSpPr txBox="1"/>
          <p:nvPr/>
        </p:nvSpPr>
        <p:spPr>
          <a:xfrm>
            <a:off x="1066800" y="4648200"/>
            <a:ext cx="6400800" cy="1200329"/>
          </a:xfrm>
          <a:prstGeom prst="rect">
            <a:avLst/>
          </a:prstGeom>
          <a:noFill/>
        </p:spPr>
        <p:txBody>
          <a:bodyPr wrap="square" rtlCol="0">
            <a:spAutoFit/>
          </a:bodyPr>
          <a:lstStyle/>
          <a:p>
            <a:r>
              <a:rPr lang="en-US" dirty="0" smtClean="0"/>
              <a:t>Install the CMU in the commanders position as shown above using the mounting bracket provided.  Loosen the 18mm bolt on the electronics shield to install the mounting bracket and secure.  Place the CMU in the mount.   </a:t>
            </a:r>
            <a:endParaRPr lang="en-US" dirty="0"/>
          </a:p>
        </p:txBody>
      </p:sp>
      <p:pic>
        <p:nvPicPr>
          <p:cNvPr id="5122" name="Picture 2"/>
          <p:cNvPicPr>
            <a:picLocks noChangeAspect="1" noChangeArrowheads="1"/>
          </p:cNvPicPr>
          <p:nvPr/>
        </p:nvPicPr>
        <p:blipFill>
          <a:blip r:embed="rId2" cstate="email"/>
          <a:srcRect/>
          <a:stretch>
            <a:fillRect/>
          </a:stretch>
        </p:blipFill>
        <p:spPr bwMode="auto">
          <a:xfrm>
            <a:off x="2667000" y="1371600"/>
            <a:ext cx="3657600" cy="27432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 Input Cable</a:t>
            </a:r>
            <a:endParaRPr lang="en-US" dirty="0"/>
          </a:p>
        </p:txBody>
      </p:sp>
      <p:pic>
        <p:nvPicPr>
          <p:cNvPr id="4098" name="Picture 2" descr="Cable C157 AV Input Cable1"/>
          <p:cNvPicPr>
            <a:picLocks noChangeAspect="1" noChangeArrowheads="1"/>
          </p:cNvPicPr>
          <p:nvPr/>
        </p:nvPicPr>
        <p:blipFill>
          <a:blip r:embed="rId2" cstate="print"/>
          <a:srcRect/>
          <a:stretch>
            <a:fillRect/>
          </a:stretch>
        </p:blipFill>
        <p:spPr bwMode="auto">
          <a:xfrm>
            <a:off x="1295400" y="2514600"/>
            <a:ext cx="2459038" cy="1479550"/>
          </a:xfrm>
          <a:prstGeom prst="rect">
            <a:avLst/>
          </a:prstGeom>
          <a:noFill/>
          <a:ln w="9525">
            <a:noFill/>
            <a:miter lim="800000"/>
            <a:headEnd/>
            <a:tailEnd/>
          </a:ln>
        </p:spPr>
      </p:pic>
      <p:pic>
        <p:nvPicPr>
          <p:cNvPr id="4099" name="Picture 3" descr="CMU2"/>
          <p:cNvPicPr>
            <a:picLocks noChangeAspect="1" noChangeArrowheads="1"/>
          </p:cNvPicPr>
          <p:nvPr/>
        </p:nvPicPr>
        <p:blipFill>
          <a:blip r:embed="rId3" cstate="print"/>
          <a:srcRect/>
          <a:stretch>
            <a:fillRect/>
          </a:stretch>
        </p:blipFill>
        <p:spPr bwMode="auto">
          <a:xfrm>
            <a:off x="4724400" y="2514600"/>
            <a:ext cx="2536825" cy="1590675"/>
          </a:xfrm>
          <a:prstGeom prst="rect">
            <a:avLst/>
          </a:prstGeom>
          <a:noFill/>
          <a:ln w="9525">
            <a:noFill/>
            <a:miter lim="800000"/>
            <a:headEnd/>
            <a:tailEnd/>
          </a:ln>
        </p:spPr>
      </p:pic>
      <p:sp>
        <p:nvSpPr>
          <p:cNvPr id="5" name="TextBox 4"/>
          <p:cNvSpPr txBox="1"/>
          <p:nvPr/>
        </p:nvSpPr>
        <p:spPr>
          <a:xfrm>
            <a:off x="1676400" y="4114800"/>
            <a:ext cx="1752600" cy="369332"/>
          </a:xfrm>
          <a:prstGeom prst="rect">
            <a:avLst/>
          </a:prstGeom>
          <a:noFill/>
        </p:spPr>
        <p:txBody>
          <a:bodyPr wrap="square" rtlCol="0">
            <a:spAutoFit/>
          </a:bodyPr>
          <a:lstStyle/>
          <a:p>
            <a:r>
              <a:rPr lang="en-US" dirty="0" smtClean="0"/>
              <a:t>A/V Input Cable</a:t>
            </a:r>
            <a:endParaRPr lang="en-US" dirty="0"/>
          </a:p>
        </p:txBody>
      </p:sp>
      <p:sp>
        <p:nvSpPr>
          <p:cNvPr id="6" name="TextBox 5"/>
          <p:cNvSpPr txBox="1"/>
          <p:nvPr/>
        </p:nvSpPr>
        <p:spPr>
          <a:xfrm>
            <a:off x="5486400" y="4267200"/>
            <a:ext cx="990600" cy="369332"/>
          </a:xfrm>
          <a:prstGeom prst="rect">
            <a:avLst/>
          </a:prstGeom>
          <a:noFill/>
        </p:spPr>
        <p:txBody>
          <a:bodyPr wrap="square" rtlCol="0">
            <a:spAutoFit/>
          </a:bodyPr>
          <a:lstStyle/>
          <a:p>
            <a:r>
              <a:rPr lang="en-US" dirty="0" smtClean="0"/>
              <a:t>CMU J6 </a:t>
            </a:r>
            <a:endParaRPr lang="en-US" dirty="0"/>
          </a:p>
        </p:txBody>
      </p:sp>
      <p:sp>
        <p:nvSpPr>
          <p:cNvPr id="7" name="TextBox 6"/>
          <p:cNvSpPr txBox="1"/>
          <p:nvPr/>
        </p:nvSpPr>
        <p:spPr>
          <a:xfrm>
            <a:off x="1828800" y="4953000"/>
            <a:ext cx="5867400" cy="369332"/>
          </a:xfrm>
          <a:prstGeom prst="rect">
            <a:avLst/>
          </a:prstGeom>
          <a:noFill/>
        </p:spPr>
        <p:txBody>
          <a:bodyPr wrap="square" rtlCol="0">
            <a:spAutoFit/>
          </a:bodyPr>
          <a:lstStyle/>
          <a:p>
            <a:r>
              <a:rPr lang="en-US" dirty="0" smtClean="0"/>
              <a:t>Connect the A/V Input Cable to the CMU J6 connector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STRYKER Video Cable</a:t>
            </a:r>
            <a:endParaRPr lang="en-US" dirty="0"/>
          </a:p>
        </p:txBody>
      </p:sp>
      <p:pic>
        <p:nvPicPr>
          <p:cNvPr id="3" name="Picture 2" descr="IMG_0275.JPG"/>
          <p:cNvPicPr>
            <a:picLocks noChangeAspect="1"/>
          </p:cNvPicPr>
          <p:nvPr/>
        </p:nvPicPr>
        <p:blipFill>
          <a:blip r:embed="rId2" cstate="email"/>
          <a:stretch>
            <a:fillRect/>
          </a:stretch>
        </p:blipFill>
        <p:spPr>
          <a:xfrm>
            <a:off x="762000" y="1524000"/>
            <a:ext cx="3657600" cy="2743200"/>
          </a:xfrm>
          <a:prstGeom prst="rect">
            <a:avLst/>
          </a:prstGeom>
        </p:spPr>
      </p:pic>
      <p:pic>
        <p:nvPicPr>
          <p:cNvPr id="4" name="Picture 3" descr="IMG_0276.JPG"/>
          <p:cNvPicPr>
            <a:picLocks noChangeAspect="1"/>
          </p:cNvPicPr>
          <p:nvPr/>
        </p:nvPicPr>
        <p:blipFill>
          <a:blip r:embed="rId3" cstate="email"/>
          <a:stretch>
            <a:fillRect/>
          </a:stretch>
        </p:blipFill>
        <p:spPr>
          <a:xfrm>
            <a:off x="4724400" y="1524000"/>
            <a:ext cx="3657600" cy="2743200"/>
          </a:xfrm>
          <a:prstGeom prst="rect">
            <a:avLst/>
          </a:prstGeom>
        </p:spPr>
      </p:pic>
      <p:sp>
        <p:nvSpPr>
          <p:cNvPr id="5" name="TextBox 4"/>
          <p:cNvSpPr txBox="1"/>
          <p:nvPr/>
        </p:nvSpPr>
        <p:spPr>
          <a:xfrm>
            <a:off x="1066800" y="4419600"/>
            <a:ext cx="7086600" cy="1200329"/>
          </a:xfrm>
          <a:prstGeom prst="rect">
            <a:avLst/>
          </a:prstGeom>
          <a:noFill/>
        </p:spPr>
        <p:txBody>
          <a:bodyPr wrap="square" rtlCol="0">
            <a:spAutoFit/>
          </a:bodyPr>
          <a:lstStyle/>
          <a:p>
            <a:r>
              <a:rPr lang="en-US" dirty="0" smtClean="0"/>
              <a:t>Remove the jumper plug from the J3 connector of the training device panel and install the MGS/Stryker video cable.  Install the jumper plug on the end of the MGS/Stryker video cable.   Connect the 3 video cables to the A/V input cable on the CMU.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External Audio Adapter</a:t>
            </a:r>
            <a:endParaRPr lang="en-US" dirty="0"/>
          </a:p>
        </p:txBody>
      </p:sp>
      <p:sp>
        <p:nvSpPr>
          <p:cNvPr id="4" name="Rectangle 3"/>
          <p:cNvSpPr/>
          <p:nvPr/>
        </p:nvSpPr>
        <p:spPr>
          <a:xfrm>
            <a:off x="990600" y="4876800"/>
            <a:ext cx="7010400" cy="1754326"/>
          </a:xfrm>
          <a:prstGeom prst="rect">
            <a:avLst/>
          </a:prstGeom>
        </p:spPr>
        <p:txBody>
          <a:bodyPr wrap="square">
            <a:spAutoFit/>
          </a:bodyPr>
          <a:lstStyle/>
          <a:p>
            <a:r>
              <a:rPr lang="en-US" dirty="0" smtClean="0"/>
              <a:t>The External Audio Adapter (EAA) attaches to the Full Function Crew Station in the Commander’s Station.  Attach the CVC to the External Audio Adapter connector labeled “CVC” and the External Audio Adapter Cable connects to the BNC connector on the external audio adapter.  Route the cable to the CMU and connect it to the A/V Input Cable connector labeled (A).   </a:t>
            </a:r>
            <a:endParaRPr lang="en-US" dirty="0"/>
          </a:p>
        </p:txBody>
      </p:sp>
      <p:pic>
        <p:nvPicPr>
          <p:cNvPr id="8194" name="Picture 2" descr="C:\Documents and Settings\bryantj\Desktop\MGS Pictures\MGS-12 pictures 008.jpg"/>
          <p:cNvPicPr>
            <a:picLocks noChangeAspect="1" noChangeArrowheads="1"/>
          </p:cNvPicPr>
          <p:nvPr/>
        </p:nvPicPr>
        <p:blipFill>
          <a:blip r:embed="rId2" cstate="email"/>
          <a:srcRect/>
          <a:stretch>
            <a:fillRect/>
          </a:stretch>
        </p:blipFill>
        <p:spPr bwMode="auto">
          <a:xfrm>
            <a:off x="990600" y="1752600"/>
            <a:ext cx="3048000" cy="2286000"/>
          </a:xfrm>
          <a:prstGeom prst="rect">
            <a:avLst/>
          </a:prstGeom>
          <a:noFill/>
        </p:spPr>
      </p:pic>
      <p:pic>
        <p:nvPicPr>
          <p:cNvPr id="8195" name="Picture 3" descr="C:\Documents and Settings\bryantj\Desktop\MGS Pictures\MGS-12 pictures 009.jpg"/>
          <p:cNvPicPr>
            <a:picLocks noChangeAspect="1" noChangeArrowheads="1"/>
          </p:cNvPicPr>
          <p:nvPr/>
        </p:nvPicPr>
        <p:blipFill>
          <a:blip r:embed="rId3" cstate="email"/>
          <a:srcRect/>
          <a:stretch>
            <a:fillRect/>
          </a:stretch>
        </p:blipFill>
        <p:spPr bwMode="auto">
          <a:xfrm>
            <a:off x="4648200" y="1752600"/>
            <a:ext cx="3048000" cy="2286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Crew Camera</a:t>
            </a:r>
            <a:endParaRPr lang="en-US" dirty="0"/>
          </a:p>
        </p:txBody>
      </p:sp>
      <p:sp>
        <p:nvSpPr>
          <p:cNvPr id="3" name="TextBox 2"/>
          <p:cNvSpPr txBox="1"/>
          <p:nvPr/>
        </p:nvSpPr>
        <p:spPr>
          <a:xfrm>
            <a:off x="1066800" y="4724400"/>
            <a:ext cx="6858000" cy="1754326"/>
          </a:xfrm>
          <a:prstGeom prst="rect">
            <a:avLst/>
          </a:prstGeom>
          <a:noFill/>
        </p:spPr>
        <p:txBody>
          <a:bodyPr wrap="square" rtlCol="0">
            <a:spAutoFit/>
          </a:bodyPr>
          <a:lstStyle/>
          <a:p>
            <a:r>
              <a:rPr lang="en-US" dirty="0" smtClean="0"/>
              <a:t>Using the DCB and one crew camera, secure the camera and mount and install the mount to close to the location of the gunner’s dome light and vision block.  Secure the mount to the vehicle by tightening the 9/16 bolts. Attach a camera cable to the crew camera and route it to the CMU and attach it to one of the video inputs on the CMU A/V Input cable. </a:t>
            </a:r>
            <a:endParaRPr lang="en-US" dirty="0"/>
          </a:p>
        </p:txBody>
      </p:sp>
      <p:pic>
        <p:nvPicPr>
          <p:cNvPr id="4098" name="Picture 2"/>
          <p:cNvPicPr>
            <a:picLocks noChangeAspect="1" noChangeArrowheads="1"/>
          </p:cNvPicPr>
          <p:nvPr/>
        </p:nvPicPr>
        <p:blipFill>
          <a:blip r:embed="rId2" cstate="email"/>
          <a:srcRect/>
          <a:stretch>
            <a:fillRect/>
          </a:stretch>
        </p:blipFill>
        <p:spPr bwMode="auto">
          <a:xfrm>
            <a:off x="4724400" y="1676400"/>
            <a:ext cx="3048000" cy="22860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cstate="email"/>
          <a:srcRect/>
          <a:stretch>
            <a:fillRect/>
          </a:stretch>
        </p:blipFill>
        <p:spPr bwMode="auto">
          <a:xfrm>
            <a:off x="1066800" y="1676400"/>
            <a:ext cx="3048000" cy="22860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737</Words>
  <Application>Microsoft Office PowerPoint</Application>
  <PresentationFormat>On-screen Show (4:3)</PresentationFormat>
  <Paragraphs>42</Paragraphs>
  <Slides>15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IPU MGS Install Instructions</vt:lpstr>
      <vt:lpstr>Antenna Mount</vt:lpstr>
      <vt:lpstr>BMU</vt:lpstr>
      <vt:lpstr>BMU Battery Cable</vt:lpstr>
      <vt:lpstr>CMU</vt:lpstr>
      <vt:lpstr>A/V Input Cable</vt:lpstr>
      <vt:lpstr>STRYKER Video Cable</vt:lpstr>
      <vt:lpstr>External Audio Adapter</vt:lpstr>
      <vt:lpstr>Crew Camera</vt:lpstr>
      <vt:lpstr>Thru-sight Camera</vt:lpstr>
      <vt:lpstr>Dome Light Power Cable</vt:lpstr>
      <vt:lpstr>PowerVerter</vt:lpstr>
      <vt:lpstr>Power-UP</vt:lpstr>
      <vt:lpstr>Hand Held Monitor</vt:lpstr>
      <vt:lpstr>Secure Cables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Install Instructions</dc:title>
  <dc:creator>Jeff Work</dc:creator>
  <cp:lastModifiedBy>McMahan, Curtis S CTR USA TRADOC</cp:lastModifiedBy>
  <cp:revision>26</cp:revision>
  <dcterms:created xsi:type="dcterms:W3CDTF">2011-10-12T23:18:11Z</dcterms:created>
  <dcterms:modified xsi:type="dcterms:W3CDTF">2015-06-01T19:31:11Z</dcterms:modified>
</cp:coreProperties>
</file>