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652" r:id="rId5"/>
    <p:sldMasterId id="2147483653" r:id="rId6"/>
    <p:sldMasterId id="2147483654" r:id="rId7"/>
    <p:sldMasterId id="2147483657" r:id="rId8"/>
    <p:sldMasterId id="2147483658" r:id="rId9"/>
    <p:sldMasterId id="2147483659" r:id="rId10"/>
    <p:sldMasterId id="2147483660" r:id="rId11"/>
    <p:sldMasterId id="2147483661" r:id="rId12"/>
    <p:sldMasterId id="2147483662" r:id="rId13"/>
    <p:sldMasterId id="2147483845" r:id="rId14"/>
  </p:sldMasterIdLst>
  <p:notesMasterIdLst>
    <p:notesMasterId r:id="rId26"/>
  </p:notesMasterIdLst>
  <p:handoutMasterIdLst>
    <p:handoutMasterId r:id="rId27"/>
  </p:handoutMasterIdLst>
  <p:sldIdLst>
    <p:sldId id="489" r:id="rId15"/>
    <p:sldId id="266" r:id="rId16"/>
    <p:sldId id="488" r:id="rId17"/>
    <p:sldId id="326" r:id="rId18"/>
    <p:sldId id="305" r:id="rId19"/>
    <p:sldId id="497" r:id="rId20"/>
    <p:sldId id="356" r:id="rId21"/>
    <p:sldId id="359" r:id="rId22"/>
    <p:sldId id="495" r:id="rId23"/>
    <p:sldId id="308" r:id="rId24"/>
    <p:sldId id="496" r:id="rId25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p14="http://schemas.microsoft.com/office/powerpoint/2010/main" xmlns:mv="urn:schemas-microsoft-com:mac:vml" xmlns:mc="http://schemas.openxmlformats.org/markup-compatibility/2006" val="1"/>
      </p:ext>
    </p:extLst>
  </p:showPr>
  <p:clrMru>
    <a:srgbClr val="0033CC"/>
    <a:srgbClr val="0000FF"/>
    <a:srgbClr val="2661D8"/>
    <a:srgbClr val="1D4AA3"/>
    <a:srgbClr val="2560D5"/>
    <a:srgbClr val="000099"/>
    <a:srgbClr val="FF0033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9" autoAdjust="0"/>
    <p:restoredTop sz="92455" autoAdjust="0"/>
  </p:normalViewPr>
  <p:slideViewPr>
    <p:cSldViewPr>
      <p:cViewPr>
        <p:scale>
          <a:sx n="80" d="100"/>
          <a:sy n="80" d="100"/>
        </p:scale>
        <p:origin x="-76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12FFC-7AE1-43C0-B7D0-EB7BB0AE236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4D0BE-C620-4FE4-A567-4A894F436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8A2A517-DF61-4F13-8676-453013E93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541831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D26224-C9ED-434C-99DE-EDD319083A1D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3263"/>
            <a:ext cx="4640263" cy="3479800"/>
          </a:xfrm>
          <a:ln w="12700" cap="flat">
            <a:solidFill>
              <a:schemeClr val="tx1"/>
            </a:solidFill>
          </a:ln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 lIns="94255" tIns="47129" rIns="94255" bIns="47129"/>
          <a:lstStyle/>
          <a:p>
            <a:pPr eaLnBrk="1" hangingPunct="1"/>
            <a:endParaRPr lang="en-US" sz="160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7D1CEB-7038-4F81-A97E-F7403E121687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3325" y="700088"/>
            <a:ext cx="4614863" cy="3460750"/>
          </a:xfrm>
          <a:ln w="12700" cap="flat">
            <a:solidFill>
              <a:schemeClr val="tx1"/>
            </a:solidFill>
          </a:ln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 lIns="94272" tIns="47137" rIns="94272" bIns="47137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A7DB0B-BC29-497A-90F9-BE1AC4C6294B}" type="slidenum">
              <a:rPr lang="en-US" smtClean="0">
                <a:latin typeface="Arial" pitchFamily="34" charset="0"/>
              </a:rPr>
              <a:pPr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3263"/>
            <a:ext cx="4640263" cy="347980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E46C91-15A4-40E7-BDF1-CB2BCFFD240D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3325" y="700088"/>
            <a:ext cx="4614863" cy="3460750"/>
          </a:xfrm>
          <a:ln w="12700" cap="flat">
            <a:solidFill>
              <a:schemeClr val="tx1"/>
            </a:solidFill>
          </a:ln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 lIns="94272" tIns="47137" rIns="94272" bIns="47137"/>
          <a:lstStyle/>
          <a:p>
            <a:pPr eaLnBrk="1" hangingPunct="1">
              <a:spcBef>
                <a:spcPct val="0"/>
              </a:spcBef>
            </a:pPr>
            <a:endParaRPr lang="en-US" sz="1800" b="1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014505-8811-47EE-AFF1-9849C6C1D534}" type="slidenum">
              <a:rPr lang="en-US" smtClean="0">
                <a:latin typeface="Arial" pitchFamily="34" charset="0"/>
              </a:rPr>
              <a:pPr>
                <a:defRPr/>
              </a:pPr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36750" y="465138"/>
            <a:ext cx="3309938" cy="2482850"/>
          </a:xfrm>
          <a:ln w="12700" cap="flat">
            <a:solidFill>
              <a:schemeClr val="tx1"/>
            </a:solidFill>
          </a:ln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025775"/>
            <a:ext cx="5149850" cy="5584825"/>
          </a:xfrm>
          <a:noFill/>
          <a:ln/>
        </p:spPr>
        <p:txBody>
          <a:bodyPr lIns="94272" tIns="47137" rIns="94272" bIns="47137"/>
          <a:lstStyle/>
          <a:p>
            <a:pPr eaLnBrk="1" hangingPunct="1"/>
            <a:endParaRPr lang="en-US" sz="1800" b="1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CB850A-B2EE-45C4-9B07-D1F78265B68A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3263"/>
            <a:ext cx="4640263" cy="3479800"/>
          </a:xfrm>
          <a:ln w="12700" cap="flat">
            <a:solidFill>
              <a:schemeClr val="tx1"/>
            </a:solidFill>
          </a:ln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 lIns="94272" tIns="47137" rIns="94272" bIns="47137"/>
          <a:lstStyle/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CB850A-B2EE-45C4-9B07-D1F78265B68A}" type="slidenum">
              <a:rPr lang="en-US" smtClean="0">
                <a:latin typeface="Arial" pitchFamily="34" charset="0"/>
              </a:rPr>
              <a:pPr>
                <a:defRPr/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3263"/>
            <a:ext cx="4640263" cy="3479800"/>
          </a:xfrm>
          <a:ln w="12700" cap="flat">
            <a:solidFill>
              <a:schemeClr val="tx1"/>
            </a:solidFill>
          </a:ln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 lIns="94272" tIns="47137" rIns="94272" bIns="47137"/>
          <a:lstStyle/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BBA8DE-B13C-4DAA-98FB-67B5A72820A1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3263"/>
            <a:ext cx="4640263" cy="3479800"/>
          </a:xfrm>
          <a:ln w="12700" cap="flat">
            <a:solidFill>
              <a:schemeClr val="tx1"/>
            </a:solidFill>
          </a:ln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 lIns="94272" tIns="47137" rIns="94272" bIns="47137"/>
          <a:lstStyle/>
          <a:p>
            <a:pPr eaLnBrk="1" hangingPunct="1"/>
            <a:endParaRPr lang="en-US" sz="1600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CB850A-B2EE-45C4-9B07-D1F78265B68A}" type="slidenum">
              <a:rPr lang="en-US" smtClean="0">
                <a:latin typeface="Arial" pitchFamily="34" charset="0"/>
              </a:rPr>
              <a:pPr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3263"/>
            <a:ext cx="4640263" cy="3479800"/>
          </a:xfrm>
          <a:ln w="12700" cap="flat">
            <a:solidFill>
              <a:schemeClr val="tx1"/>
            </a:solidFill>
          </a:ln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 lIns="94272" tIns="47137" rIns="94272" bIns="47137"/>
          <a:lstStyle/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  <a:p>
            <a:pPr eaLnBrk="1" hangingPunct="1"/>
            <a:endParaRPr lang="en-US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7D1CEB-7038-4F81-A97E-F7403E121687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3325" y="700088"/>
            <a:ext cx="4614863" cy="3460750"/>
          </a:xfrm>
          <a:ln w="12700" cap="flat">
            <a:solidFill>
              <a:schemeClr val="tx1"/>
            </a:solidFill>
          </a:ln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  <a:noFill/>
          <a:ln/>
        </p:spPr>
        <p:txBody>
          <a:bodyPr lIns="94272" tIns="47137" rIns="94272" bIns="47137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 userDrawn="1"/>
        </p:nvGrpSpPr>
        <p:grpSpPr bwMode="auto">
          <a:xfrm>
            <a:off x="0" y="0"/>
            <a:ext cx="9067800" cy="6772275"/>
            <a:chOff x="0" y="0"/>
            <a:chExt cx="5712" cy="4266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44" name="Rectangle 4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45" name="Rectangle 5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1750" name="Picture 6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7" name="Rectangle 7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1753" name="Picture 9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0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1755" name="Picture 11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2" name="Rectangle 12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1758" name="Picture 14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5" name="Rectangle 15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1762" name="Picture 18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9" name="Rectangle 19"/>
            <p:cNvSpPr>
              <a:spLocks noChangeArrowheads="1"/>
            </p:cNvSpPr>
            <p:nvPr userDrawn="1"/>
          </p:nvSpPr>
          <p:spPr bwMode="auto">
            <a:xfrm>
              <a:off x="30" y="4110"/>
              <a:ext cx="3090" cy="47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 userDrawn="1"/>
          </p:nvSpPr>
          <p:spPr bwMode="auto">
            <a:xfrm>
              <a:off x="4752" y="4213"/>
              <a:ext cx="960" cy="48"/>
            </a:xfrm>
            <a:prstGeom prst="rect">
              <a:avLst/>
            </a:prstGeom>
            <a:solidFill>
              <a:srgbClr val="0033CC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1766" name="WordArt 22"/>
            <p:cNvSpPr>
              <a:spLocks noChangeArrowheads="1" noChangeShapeType="1" noTextEdit="1"/>
            </p:cNvSpPr>
            <p:nvPr userDrawn="1"/>
          </p:nvSpPr>
          <p:spPr bwMode="auto">
            <a:xfrm>
              <a:off x="3192" y="4080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10263" name="Rectangle 23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265" name="Rectangle 25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1770" name="Picture 26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7" name="Rectangle 27"/>
            <p:cNvSpPr>
              <a:spLocks noChangeArrowheads="1"/>
            </p:cNvSpPr>
            <p:nvPr userDrawn="1"/>
          </p:nvSpPr>
          <p:spPr bwMode="auto">
            <a:xfrm>
              <a:off x="40" y="4210"/>
              <a:ext cx="3090" cy="47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108" r:id="rId6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3000"/>
        <a:buFont typeface="Monotype Sorts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11"/>
          <p:cNvGrpSpPr>
            <a:grpSpLocks/>
          </p:cNvGrpSpPr>
          <p:nvPr userDrawn="1"/>
        </p:nvGrpSpPr>
        <p:grpSpPr bwMode="auto">
          <a:xfrm>
            <a:off x="0" y="0"/>
            <a:ext cx="9067800" cy="6772275"/>
            <a:chOff x="0" y="0"/>
            <a:chExt cx="5712" cy="4266"/>
          </a:xfrm>
        </p:grpSpPr>
        <p:sp>
          <p:nvSpPr>
            <p:cNvPr id="1047564" name="Rectangle 12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65" name="Rectangle 13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66" name="Rectangle 14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40966" name="Picture 15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7568" name="Rectangle 16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69" name="Rectangle 17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40969" name="Picture 18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7571" name="Rectangle 19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40971" name="Picture 20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7573" name="Rectangle 21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74" name="Rectangle 22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40974" name="Picture 2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7576" name="Rectangle 24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77" name="Rectangle 25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78" name="Rectangle 26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40978" name="Picture 27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7580" name="Rectangle 28"/>
            <p:cNvSpPr>
              <a:spLocks noChangeArrowheads="1"/>
            </p:cNvSpPr>
            <p:nvPr userDrawn="1"/>
          </p:nvSpPr>
          <p:spPr bwMode="auto">
            <a:xfrm>
              <a:off x="30" y="4110"/>
              <a:ext cx="3090" cy="47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81" name="Rectangle 29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82" name="Rectangle 30"/>
            <p:cNvSpPr>
              <a:spLocks noChangeArrowheads="1"/>
            </p:cNvSpPr>
            <p:nvPr userDrawn="1"/>
          </p:nvSpPr>
          <p:spPr bwMode="auto">
            <a:xfrm>
              <a:off x="4752" y="4213"/>
              <a:ext cx="960" cy="48"/>
            </a:xfrm>
            <a:prstGeom prst="rect">
              <a:avLst/>
            </a:prstGeom>
            <a:solidFill>
              <a:srgbClr val="0033CC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40982" name="WordArt 31"/>
            <p:cNvSpPr>
              <a:spLocks noChangeArrowheads="1" noChangeShapeType="1" noTextEdit="1"/>
            </p:cNvSpPr>
            <p:nvPr userDrawn="1"/>
          </p:nvSpPr>
          <p:spPr bwMode="auto">
            <a:xfrm>
              <a:off x="3192" y="4080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1047584" name="Rectangle 32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85" name="Rectangle 33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7586" name="Rectangle 34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40986" name="Picture 35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7588" name="Rectangle 36"/>
            <p:cNvSpPr>
              <a:spLocks noChangeArrowheads="1"/>
            </p:cNvSpPr>
            <p:nvPr userDrawn="1"/>
          </p:nvSpPr>
          <p:spPr bwMode="auto">
            <a:xfrm>
              <a:off x="40" y="4210"/>
              <a:ext cx="3090" cy="47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1045507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5508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5509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5510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41991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1045512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5513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5514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41995" name="Picture 1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  <p:sldLayoutId id="2147484107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97283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7284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7285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7286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2775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97288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7289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7290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2779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152579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52580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52581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52582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3799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152584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52585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52586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3803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eam MT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eam MT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eam MT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eam MT" pitchFamily="2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eam MT" pitchFamily="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eam MT" pitchFamily="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eam MT" pitchFamily="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eam MT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160771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60772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60773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60774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4823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160776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60777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60778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4827" name="Picture 11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882691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82692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82693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82694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5847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882696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82697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82698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5851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898051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98052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98053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98054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6871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898056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98057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98058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6875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905219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5220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5221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5222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7895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905224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5225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5226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7899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908291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8292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8293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8294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8919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908296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8297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08298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8923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3F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067800" cy="6773863"/>
            <a:chOff x="0" y="0"/>
            <a:chExt cx="5712" cy="4267"/>
          </a:xfrm>
        </p:grpSpPr>
        <p:sp>
          <p:nvSpPr>
            <p:cNvPr id="985091" name="Rectangle 3"/>
            <p:cNvSpPr>
              <a:spLocks noChangeArrowheads="1"/>
            </p:cNvSpPr>
            <p:nvPr userDrawn="1"/>
          </p:nvSpPr>
          <p:spPr bwMode="auto">
            <a:xfrm>
              <a:off x="40" y="4213"/>
              <a:ext cx="3080" cy="53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85092" name="Rectangle 4"/>
            <p:cNvSpPr>
              <a:spLocks noChangeArrowheads="1"/>
            </p:cNvSpPr>
            <p:nvPr userDrawn="1"/>
          </p:nvSpPr>
          <p:spPr bwMode="auto">
            <a:xfrm>
              <a:off x="39" y="4117"/>
              <a:ext cx="3081" cy="4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85093" name="Rectangle 5"/>
            <p:cNvSpPr>
              <a:spLocks noChangeArrowheads="1"/>
            </p:cNvSpPr>
            <p:nvPr userDrawn="1"/>
          </p:nvSpPr>
          <p:spPr bwMode="auto">
            <a:xfrm>
              <a:off x="4752" y="4116"/>
              <a:ext cx="960" cy="4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85094" name="Rectangle 6"/>
            <p:cNvSpPr>
              <a:spLocks noChangeArrowheads="1"/>
            </p:cNvSpPr>
            <p:nvPr userDrawn="1"/>
          </p:nvSpPr>
          <p:spPr bwMode="auto">
            <a:xfrm>
              <a:off x="4752" y="4219"/>
              <a:ext cx="960" cy="4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9944" name="WordArt 7"/>
            <p:cNvSpPr>
              <a:spLocks noChangeArrowheads="1" noChangeShapeType="1" noTextEdit="1"/>
            </p:cNvSpPr>
            <p:nvPr userDrawn="1"/>
          </p:nvSpPr>
          <p:spPr bwMode="auto">
            <a:xfrm>
              <a:off x="3181" y="4081"/>
              <a:ext cx="1512" cy="1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i="1" kern="10">
                  <a:ln w="6350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chemeClr val="bg2"/>
                    </a:outerShdw>
                  </a:effectLst>
                  <a:latin typeface="Times New Roman"/>
                  <a:cs typeface="Times New Roman"/>
                </a:rPr>
                <a:t>82nd AIRBORNE DIV</a:t>
              </a:r>
            </a:p>
          </p:txBody>
        </p:sp>
        <p:sp>
          <p:nvSpPr>
            <p:cNvPr id="985096" name="Rectangle 8"/>
            <p:cNvSpPr>
              <a:spLocks noChangeArrowheads="1"/>
            </p:cNvSpPr>
            <p:nvPr userDrawn="1"/>
          </p:nvSpPr>
          <p:spPr bwMode="auto">
            <a:xfrm>
              <a:off x="80" y="166"/>
              <a:ext cx="5509" cy="41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85097" name="Rectangle 9"/>
            <p:cNvSpPr>
              <a:spLocks noChangeArrowheads="1"/>
            </p:cNvSpPr>
            <p:nvPr userDrawn="1"/>
          </p:nvSpPr>
          <p:spPr bwMode="auto">
            <a:xfrm>
              <a:off x="80" y="121"/>
              <a:ext cx="5507" cy="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85098" name="Rectangle 10"/>
            <p:cNvSpPr>
              <a:spLocks noChangeArrowheads="1"/>
            </p:cNvSpPr>
            <p:nvPr userDrawn="1"/>
          </p:nvSpPr>
          <p:spPr bwMode="auto">
            <a:xfrm>
              <a:off x="80" y="73"/>
              <a:ext cx="5509" cy="4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pic>
          <p:nvPicPr>
            <p:cNvPr id="39948" name="Picture 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70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85100" name="Text Box 12"/>
          <p:cNvSpPr txBox="1">
            <a:spLocks noChangeArrowheads="1"/>
          </p:cNvSpPr>
          <p:nvPr userDrawn="1"/>
        </p:nvSpPr>
        <p:spPr bwMode="auto">
          <a:xfrm>
            <a:off x="2286000" y="403225"/>
            <a:ext cx="5749925" cy="53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48" tIns="41025" rIns="82048" bIns="41025">
            <a:spAutoFit/>
          </a:bodyPr>
          <a:lstStyle/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3/07/07   10:14	:26AM         </a:t>
            </a:r>
            <a:r>
              <a:rPr lang="en-US" sz="1000" b="1">
                <a:latin typeface="Courier New" pitchFamily="49" charset="0"/>
                <a:cs typeface="+mn-cs"/>
              </a:rPr>
              <a:t>Maintenance &amp; Inspection</a:t>
            </a:r>
            <a:r>
              <a:rPr lang="en-US" sz="800" b="1">
                <a:latin typeface="Courier New" pitchFamily="49" charset="0"/>
                <a:cs typeface="+mn-cs"/>
              </a:rPr>
              <a:t>                    </a:t>
            </a:r>
            <a:r>
              <a:rPr lang="en-US" sz="800">
                <a:latin typeface="Courier New" pitchFamily="49" charset="0"/>
                <a:cs typeface="+mn-cs"/>
              </a:rPr>
              <a:t>Page 1 of 1</a:t>
            </a:r>
          </a:p>
          <a:p>
            <a:pPr marL="342900" indent="-342900">
              <a:defRPr/>
            </a:pPr>
            <a:r>
              <a:rPr lang="en-US" sz="800" b="1">
                <a:latin typeface="Courier New" pitchFamily="49" charset="0"/>
                <a:cs typeface="+mn-cs"/>
              </a:rPr>
              <a:t>                                     </a:t>
            </a:r>
            <a:r>
              <a:rPr lang="en-US" sz="1000" b="1">
                <a:latin typeface="Courier New" pitchFamily="49" charset="0"/>
                <a:cs typeface="+mn-cs"/>
              </a:rPr>
              <a:t>Worksheet</a:t>
            </a:r>
            <a:endParaRPr lang="pt-BR" sz="1000" b="1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pt-BR" sz="800" b="1">
                <a:latin typeface="Courier New" pitchFamily="49" charset="0"/>
                <a:cs typeface="+mn-cs"/>
              </a:rPr>
              <a:t>UIC: </a:t>
            </a:r>
            <a:r>
              <a:rPr lang="pt-BR" sz="800">
                <a:latin typeface="Courier New" pitchFamily="49" charset="0"/>
                <a:cs typeface="+mn-cs"/>
              </a:rPr>
              <a:t>WABYB0		   </a:t>
            </a:r>
            <a:r>
              <a:rPr lang="pt-BR" sz="800" b="1">
                <a:latin typeface="Courier New" pitchFamily="49" charset="0"/>
                <a:cs typeface="+mn-cs"/>
              </a:rPr>
              <a:t>Bravo Co. 789th Eng</a:t>
            </a:r>
            <a:r>
              <a:rPr lang="pt-BR" sz="800">
                <a:latin typeface="Courier New" pitchFamily="49" charset="0"/>
                <a:cs typeface="+mn-cs"/>
              </a:rPr>
              <a:t>                         DA FORM 5988-E</a:t>
            </a:r>
            <a:endParaRPr lang="pt-BR" sz="800" b="1">
              <a:latin typeface="Courier New" pitchFamily="49" charset="0"/>
              <a:cs typeface="+mn-cs"/>
            </a:endParaRPr>
          </a:p>
          <a:p>
            <a:pPr marL="342900" indent="-342900" algn="ctr">
              <a:defRPr/>
            </a:pPr>
            <a:endParaRPr lang="pt-BR" sz="800" b="1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pt-BR" sz="800">
                <a:latin typeface="Courier New" pitchFamily="49" charset="0"/>
                <a:cs typeface="+mn-cs"/>
              </a:rPr>
              <a:t>----------------------------------  EQUIPMENT DATA  ------------------------------------</a:t>
            </a:r>
          </a:p>
          <a:p>
            <a:pPr marL="342900" indent="-342900">
              <a:defRPr/>
            </a:pPr>
            <a:r>
              <a:rPr lang="pt-BR" sz="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ADMIN NUM:   </a:t>
            </a:r>
            <a:r>
              <a:rPr lang="pt-BR" sz="80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HQ-7 	                </a:t>
            </a:r>
            <a:r>
              <a:rPr lang="pt-BR" sz="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EQUIP SERIAL NUM:</a:t>
            </a:r>
            <a:r>
              <a:rPr lang="pt-BR" sz="80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009187</a:t>
            </a:r>
          </a:p>
          <a:p>
            <a:pPr marL="342900" indent="-342900">
              <a:defRPr/>
            </a:pPr>
            <a:endParaRPr lang="pt-BR" sz="800" b="1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342900" indent="-342900">
              <a:defRPr/>
            </a:pPr>
            <a:r>
              <a:rPr lang="pt-BR" sz="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MODEL:       </a:t>
            </a:r>
            <a:r>
              <a:rPr lang="pt-BR" sz="80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M998		 </a:t>
            </a:r>
            <a:r>
              <a:rPr lang="pt-BR" sz="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REGISTRATION NUM:</a:t>
            </a:r>
            <a:r>
              <a:rPr lang="pt-BR" sz="80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NG2NP9</a:t>
            </a:r>
          </a:p>
          <a:p>
            <a:pPr marL="342900" indent="-342900">
              <a:defRPr/>
            </a:pPr>
            <a:endParaRPr lang="en-US" sz="800" b="1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342900" indent="-342900">
              <a:defRPr/>
            </a:pPr>
            <a:r>
              <a:rPr lang="en-US" sz="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EQUIP NOUN:  </a:t>
            </a:r>
            <a:r>
              <a:rPr lang="en-US" sz="80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TRK UTL CGO 1.25T 4X4	 </a:t>
            </a:r>
            <a:r>
              <a:rPr lang="en-US" sz="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TYPE INSPECTION:</a:t>
            </a:r>
            <a:r>
              <a:rPr lang="en-US" sz="80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W</a:t>
            </a:r>
          </a:p>
          <a:p>
            <a:pPr marL="342900" indent="-342900">
              <a:defRPr/>
            </a:pPr>
            <a:endParaRPr lang="en-US" sz="800">
              <a:solidFill>
                <a:srgbClr val="000000"/>
              </a:solidFill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EQUIP NSN:   </a:t>
            </a:r>
            <a:r>
              <a:rPr lang="en-US" sz="8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2320011077155	                </a:t>
            </a:r>
            <a:r>
              <a:rPr lang="en-US" sz="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CURRENT READING:</a:t>
            </a:r>
            <a:r>
              <a:rPr lang="en-US" sz="8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M 28759</a:t>
            </a:r>
          </a:p>
          <a:p>
            <a:pPr marL="342900" indent="-342900">
              <a:defRPr/>
            </a:pPr>
            <a:endParaRPr lang="en-US" sz="800">
              <a:solidFill>
                <a:srgbClr val="000000"/>
              </a:solidFill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 b="1" u="sng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NUMBER             </a:t>
            </a:r>
            <a:r>
              <a:rPr lang="en-US" sz="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 </a:t>
            </a:r>
            <a:r>
              <a:rPr lang="en-US" sz="800" b="1" u="sng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DATE   </a:t>
            </a:r>
            <a:r>
              <a:rPr lang="en-US" sz="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 </a:t>
            </a:r>
            <a:r>
              <a:rPr lang="en-US" sz="800" b="1" u="sng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CHANGE NUMBER       </a:t>
            </a:r>
            <a:endParaRPr lang="en-US" sz="80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en-US" sz="8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TM 9-2320-280-10             01/96            03</a:t>
            </a:r>
          </a:p>
          <a:p>
            <a:pPr marL="342900" indent="-342900">
              <a:defRPr/>
            </a:pPr>
            <a:r>
              <a:rPr lang="en-US" sz="8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TM 9-2320-280-20-1           07/04            02</a:t>
            </a:r>
          </a:p>
          <a:p>
            <a:pPr marL="342900" indent="-342900">
              <a:defRPr/>
            </a:pPr>
            <a:endParaRPr lang="en-US" sz="8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en-US" sz="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INSPECTORS LIC# :  </a:t>
            </a:r>
            <a:r>
              <a:rPr lang="en-US" sz="800" b="1" u="sng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   </a:t>
            </a:r>
            <a:r>
              <a:rPr lang="en-US" sz="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TIME: </a:t>
            </a:r>
            <a:r>
              <a:rPr lang="en-US" sz="800" b="1" u="sng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</a:t>
            </a:r>
            <a:r>
              <a:rPr lang="en-US" sz="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SIGNATURE: </a:t>
            </a:r>
            <a:r>
              <a:rPr lang="en-US" sz="800" b="1" u="sng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________       </a:t>
            </a:r>
            <a:r>
              <a:rPr lang="en-US" sz="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TIME:_______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endParaRPr lang="pt-BR" sz="800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endParaRPr lang="pt-BR" sz="800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---------------------------------SERVICE DUE DATA  -------------------------------------</a:t>
            </a:r>
          </a:p>
          <a:p>
            <a:pPr marL="342900" indent="-342900">
              <a:defRPr/>
            </a:pPr>
            <a:endParaRPr lang="en-US" sz="800" b="1" u="sng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 b="1" u="sng">
                <a:latin typeface="Courier New" pitchFamily="49" charset="0"/>
                <a:cs typeface="+mn-cs"/>
              </a:rPr>
              <a:t>Service Description          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TYPE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DATE      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MI/KM/HR_______________                           </a:t>
            </a:r>
            <a:endParaRPr lang="en-US" sz="800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Annual (1 year)                  A       9/10/07       M    33473</a:t>
            </a:r>
          </a:p>
          <a:p>
            <a:pPr marL="342900" indent="-342900">
              <a:defRPr/>
            </a:pPr>
            <a:endParaRPr lang="en-US" sz="800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-------------------------------  PARTS REQUESTED  -----------------------------------</a:t>
            </a:r>
          </a:p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                                                    </a:t>
            </a:r>
            <a:r>
              <a:rPr lang="en-US" sz="800" b="1">
                <a:latin typeface="Courier New" pitchFamily="49" charset="0"/>
                <a:cs typeface="+mn-cs"/>
              </a:rPr>
              <a:t>QTY          STATUS  DATE</a:t>
            </a:r>
            <a:endParaRPr lang="en-US" sz="800" b="1" u="sng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 b="1" u="sng">
                <a:latin typeface="Courier New" pitchFamily="49" charset="0"/>
                <a:cs typeface="+mn-cs"/>
              </a:rPr>
              <a:t>FAULT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DOCUMENT NUM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NIIN   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NOMENCLATURE     DUE/REC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STATUS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DATE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COMP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PRI</a:t>
            </a:r>
            <a:r>
              <a:rPr lang="en-US" sz="800" b="1">
                <a:latin typeface="Courier New" pitchFamily="49" charset="0"/>
                <a:cs typeface="+mn-cs"/>
              </a:rPr>
              <a:t>  </a:t>
            </a:r>
            <a:r>
              <a:rPr lang="en-US" sz="800" b="1" u="sng">
                <a:latin typeface="Courier New" pitchFamily="49" charset="0"/>
                <a:cs typeface="+mn-cs"/>
              </a:rPr>
              <a:t>DLC</a:t>
            </a:r>
            <a:endParaRPr lang="en-US" sz="800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0215</a:t>
            </a:r>
            <a:r>
              <a:rPr lang="en-US" sz="800" b="1">
                <a:latin typeface="Courier New" pitchFamily="49" charset="0"/>
                <a:cs typeface="+mn-cs"/>
              </a:rPr>
              <a:t>  W36CY2</a:t>
            </a:r>
            <a:r>
              <a:rPr lang="en-US" sz="800">
                <a:latin typeface="Courier New" pitchFamily="49" charset="0"/>
                <a:cs typeface="+mn-cs"/>
              </a:rPr>
              <a:t>70330223  013166624  COVER,FITT        1   0  BB     02/06/07   0     12    N</a:t>
            </a:r>
          </a:p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0262  </a:t>
            </a:r>
            <a:r>
              <a:rPr lang="en-US" sz="800" b="1">
                <a:latin typeface="Courier New" pitchFamily="49" charset="0"/>
                <a:cs typeface="+mn-cs"/>
              </a:rPr>
              <a:t>W36CY2</a:t>
            </a:r>
            <a:r>
              <a:rPr lang="en-US" sz="800">
                <a:latin typeface="Courier New" pitchFamily="49" charset="0"/>
                <a:cs typeface="+mn-cs"/>
              </a:rPr>
              <a:t>70330224  011079696  KIT, WARNING LI   0   1                 02/08/07 05    N</a:t>
            </a:r>
          </a:p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0264  </a:t>
            </a:r>
            <a:r>
              <a:rPr lang="en-US" sz="800" b="1">
                <a:latin typeface="Courier New" pitchFamily="49" charset="0"/>
                <a:cs typeface="+mn-cs"/>
              </a:rPr>
              <a:t>W36CY2</a:t>
            </a:r>
            <a:r>
              <a:rPr lang="en-US" sz="800">
                <a:latin typeface="Courier New" pitchFamily="49" charset="0"/>
                <a:cs typeface="+mn-cs"/>
              </a:rPr>
              <a:t>70480226  006783115  SHAFT             1   0  BB     02/18/07   0     02    D</a:t>
            </a:r>
          </a:p>
          <a:p>
            <a:pPr marL="342900" indent="-342900">
              <a:defRPr/>
            </a:pPr>
            <a:r>
              <a:rPr lang="en-US" sz="800">
                <a:latin typeface="Courier New" pitchFamily="49" charset="0"/>
                <a:cs typeface="+mn-cs"/>
              </a:rPr>
              <a:t>0286  </a:t>
            </a:r>
            <a:r>
              <a:rPr lang="en-US" sz="800" b="1">
                <a:latin typeface="Courier New" pitchFamily="49" charset="0"/>
                <a:cs typeface="+mn-cs"/>
              </a:rPr>
              <a:t>W36CY2</a:t>
            </a:r>
            <a:r>
              <a:rPr lang="en-US" sz="800">
                <a:latin typeface="Courier New" pitchFamily="49" charset="0"/>
                <a:cs typeface="+mn-cs"/>
              </a:rPr>
              <a:t>70530209  008451096  COCK,DRAIN        1   1  BM     02/26/07   0     12    N</a:t>
            </a:r>
            <a:endParaRPr lang="fr-FR" sz="800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fr-FR" sz="800">
                <a:latin typeface="Courier New" pitchFamily="49" charset="0"/>
                <a:cs typeface="+mn-cs"/>
              </a:rPr>
              <a:t>0286</a:t>
            </a:r>
            <a:r>
              <a:rPr lang="fr-FR" sz="800" b="1">
                <a:latin typeface="Courier New" pitchFamily="49" charset="0"/>
                <a:cs typeface="+mn-cs"/>
              </a:rPr>
              <a:t>  W36CY2</a:t>
            </a:r>
            <a:r>
              <a:rPr lang="fr-FR" sz="800">
                <a:latin typeface="Courier New" pitchFamily="49" charset="0"/>
                <a:cs typeface="+mn-cs"/>
              </a:rPr>
              <a:t>70530210  002775533  TUBE,COPPE        1   0                    0     12    N</a:t>
            </a:r>
          </a:p>
          <a:p>
            <a:pPr marL="342900" indent="-342900">
              <a:defRPr/>
            </a:pPr>
            <a:endParaRPr lang="fr-FR" sz="800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fr-FR" sz="800">
                <a:latin typeface="Courier New" pitchFamily="49" charset="0"/>
                <a:cs typeface="+mn-cs"/>
              </a:rPr>
              <a:t>---------------------------------- MAINTENANCE FAULTS ----------------------------------</a:t>
            </a:r>
          </a:p>
          <a:p>
            <a:pPr marL="342900" indent="-342900">
              <a:defRPr/>
            </a:pPr>
            <a:endParaRPr lang="en-US" sz="800" b="1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 b="1">
                <a:latin typeface="Courier New" pitchFamily="49" charset="0"/>
                <a:cs typeface="+mn-cs"/>
              </a:rPr>
              <a:t>ITEM   FAULT     FAULT    FAULT                          CORRECTIVE       EMP</a:t>
            </a:r>
            <a:endParaRPr lang="en-US" sz="800" b="1" u="sng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 b="1" u="sng">
                <a:latin typeface="Courier New" pitchFamily="49" charset="0"/>
                <a:cs typeface="+mn-cs"/>
              </a:rPr>
              <a:t>NUM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DATE   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STATUS 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DEFICIENCY               _____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ACTION        __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HRS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EMP ID </a:t>
            </a:r>
            <a:r>
              <a:rPr lang="en-US" sz="800" b="1">
                <a:latin typeface="Courier New" pitchFamily="49" charset="0"/>
                <a:cs typeface="+mn-cs"/>
              </a:rPr>
              <a:t> </a:t>
            </a:r>
            <a:r>
              <a:rPr lang="en-US" sz="800" b="1" u="sng">
                <a:latin typeface="Courier New" pitchFamily="49" charset="0"/>
                <a:cs typeface="+mn-cs"/>
              </a:rPr>
              <a:t>TYP</a:t>
            </a:r>
            <a:endParaRPr lang="en-US" sz="800" u="sng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en-US" sz="800" u="sng">
                <a:latin typeface="Courier New" pitchFamily="49" charset="0"/>
                <a:cs typeface="+mn-cs"/>
              </a:rPr>
              <a:t>0178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10/19/06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-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A/F TEST -30 18 OCT 07</a:t>
            </a:r>
            <a:r>
              <a:rPr lang="en-US" sz="800">
                <a:latin typeface="Courier New" pitchFamily="49" charset="0"/>
                <a:cs typeface="+mn-cs"/>
              </a:rPr>
              <a:t>________ ________________ ___ _______ ___</a:t>
            </a:r>
            <a:r>
              <a:rPr lang="en-US" sz="800" u="sng">
                <a:latin typeface="Courier New" pitchFamily="49" charset="0"/>
                <a:cs typeface="+mn-cs"/>
              </a:rPr>
              <a:t> 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             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</a:t>
            </a:r>
          </a:p>
          <a:p>
            <a:pPr marL="342900" indent="-342900">
              <a:defRPr/>
            </a:pPr>
            <a:r>
              <a:rPr lang="en-US" sz="800" u="sng">
                <a:latin typeface="Courier New" pitchFamily="49" charset="0"/>
                <a:cs typeface="+mn-cs"/>
              </a:rPr>
              <a:t>0215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02/02/07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/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TOP AND DOORS TORN</a:t>
            </a:r>
            <a:r>
              <a:rPr lang="en-US" sz="800">
                <a:latin typeface="Courier New" pitchFamily="49" charset="0"/>
                <a:cs typeface="+mn-cs"/>
              </a:rPr>
              <a:t>____________ ________________ ___ _______ ___</a:t>
            </a:r>
            <a:r>
              <a:rPr lang="en-US" sz="800" u="sng">
                <a:latin typeface="Courier New" pitchFamily="49" charset="0"/>
                <a:cs typeface="+mn-cs"/>
              </a:rPr>
              <a:t>     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             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</a:t>
            </a:r>
          </a:p>
          <a:p>
            <a:pPr marL="342900" indent="-342900">
              <a:defRPr/>
            </a:pPr>
            <a:r>
              <a:rPr lang="en-US" sz="800" u="sng">
                <a:latin typeface="Courier New" pitchFamily="49" charset="0"/>
                <a:cs typeface="+mn-cs"/>
              </a:rPr>
              <a:t>0262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02/02/07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E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RAWLS LIGHT CRACKED__</a:t>
            </a:r>
            <a:r>
              <a:rPr lang="en-US" sz="800">
                <a:latin typeface="Courier New" pitchFamily="49" charset="0"/>
                <a:cs typeface="+mn-cs"/>
              </a:rPr>
              <a:t>_________ ________________ ___ _______ ___</a:t>
            </a:r>
            <a:r>
              <a:rPr lang="en-US" sz="800" u="sng">
                <a:latin typeface="Courier New" pitchFamily="49" charset="0"/>
                <a:cs typeface="+mn-cs"/>
              </a:rPr>
              <a:t>  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             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</a:t>
            </a:r>
          </a:p>
          <a:p>
            <a:pPr marL="342900" indent="-342900">
              <a:defRPr/>
            </a:pPr>
            <a:r>
              <a:rPr lang="en-US" sz="800" u="sng">
                <a:latin typeface="Courier New" pitchFamily="49" charset="0"/>
                <a:cs typeface="+mn-cs"/>
              </a:rPr>
              <a:t>0264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02/17/07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X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DRIVE SHAFT BROKEN</a:t>
            </a:r>
            <a:r>
              <a:rPr lang="en-US" sz="800">
                <a:latin typeface="Courier New" pitchFamily="49" charset="0"/>
                <a:cs typeface="+mn-cs"/>
              </a:rPr>
              <a:t>____________ ________________ ___ _______ ___</a:t>
            </a:r>
            <a:r>
              <a:rPr lang="en-US" sz="800" u="sng">
                <a:latin typeface="Courier New" pitchFamily="49" charset="0"/>
                <a:cs typeface="+mn-cs"/>
              </a:rPr>
              <a:t>     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             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   </a:t>
            </a:r>
          </a:p>
          <a:p>
            <a:pPr marL="342900" indent="-342900">
              <a:defRPr/>
            </a:pPr>
            <a:r>
              <a:rPr lang="en-US" sz="800" u="sng">
                <a:latin typeface="Courier New" pitchFamily="49" charset="0"/>
                <a:cs typeface="+mn-cs"/>
              </a:rPr>
              <a:t>0286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02/22/07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/       </a:t>
            </a:r>
            <a:r>
              <a:rPr lang="en-US" sz="800">
                <a:latin typeface="Courier New" pitchFamily="49" charset="0"/>
                <a:cs typeface="+mn-cs"/>
              </a:rPr>
              <a:t> </a:t>
            </a:r>
            <a:r>
              <a:rPr lang="en-US" sz="800" u="sng">
                <a:latin typeface="Courier New" pitchFamily="49" charset="0"/>
                <a:cs typeface="+mn-cs"/>
              </a:rPr>
              <a:t>AOAP VALVE (M)</a:t>
            </a:r>
            <a:r>
              <a:rPr lang="en-US" sz="800">
                <a:latin typeface="Courier New" pitchFamily="49" charset="0"/>
                <a:cs typeface="+mn-cs"/>
              </a:rPr>
              <a:t>________________ ________________ ___ _______ ___ </a:t>
            </a:r>
            <a:endParaRPr lang="pt-BR" sz="800">
              <a:latin typeface="Courier New" pitchFamily="49" charset="0"/>
              <a:cs typeface="+mn-cs"/>
            </a:endParaRPr>
          </a:p>
          <a:p>
            <a:pPr marL="342900" indent="-342900">
              <a:defRPr/>
            </a:pPr>
            <a:r>
              <a:rPr lang="pt-BR" sz="800">
                <a:latin typeface="Courier New" pitchFamily="49" charset="0"/>
                <a:cs typeface="+mn-cs"/>
              </a:rPr>
              <a:t>______ _________ ________ ______________________________ ________________ ___ _______ ___</a:t>
            </a:r>
            <a:endParaRPr lang="en-US" sz="800">
              <a:latin typeface="Courier New" pitchFamily="49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AA Patch with Wings"/>
          <p:cNvPicPr>
            <a:picLocks noChangeAspect="1" noChangeArrowheads="1"/>
          </p:cNvPicPr>
          <p:nvPr/>
        </p:nvPicPr>
        <p:blipFill>
          <a:blip r:embed="rId2" cstate="print">
            <a:lum bright="-2000"/>
          </a:blip>
          <a:srcRect/>
          <a:stretch>
            <a:fillRect/>
          </a:stretch>
        </p:blipFill>
        <p:spPr bwMode="auto">
          <a:xfrm>
            <a:off x="1600200" y="457200"/>
            <a:ext cx="6324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7766" name="Text Box 6"/>
          <p:cNvSpPr txBox="1">
            <a:spLocks noChangeArrowheads="1"/>
          </p:cNvSpPr>
          <p:nvPr/>
        </p:nvSpPr>
        <p:spPr bwMode="auto">
          <a:xfrm>
            <a:off x="0" y="1981200"/>
            <a:ext cx="9144000" cy="175432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cs typeface="+mn-cs"/>
              </a:rPr>
              <a:t>FIELD LEVEL MAINTENANCE</a:t>
            </a:r>
            <a:endParaRPr lang="en-US" sz="5400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ysClr val="windowText" lastClr="000000"/>
                </a:solidFill>
                <a:latin typeface="Arial" charset="0"/>
                <a:cs typeface="+mn-cs"/>
              </a:rPr>
              <a:t>FLM REFERENCES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cs typeface="+mn-cs"/>
            </a:endParaRPr>
          </a:p>
        </p:txBody>
      </p:sp>
      <p:sp>
        <p:nvSpPr>
          <p:cNvPr id="52228" name="TextBox 6"/>
          <p:cNvSpPr txBox="1">
            <a:spLocks noChangeArrowheads="1"/>
          </p:cNvSpPr>
          <p:nvPr/>
        </p:nvSpPr>
        <p:spPr bwMode="auto">
          <a:xfrm>
            <a:off x="381000" y="1600200"/>
            <a:ext cx="870943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>
                <a:solidFill>
                  <a:schemeClr val="bg2"/>
                </a:solidFill>
              </a:rPr>
              <a:t>AR 385-10		The Army Safety Program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solidFill>
                  <a:schemeClr val="bg2"/>
                </a:solidFill>
              </a:rPr>
              <a:t>AR 750-1		Army Materiel Maintenance Policy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solidFill>
                  <a:schemeClr val="bg2"/>
                </a:solidFill>
              </a:rPr>
              <a:t>DA PAM 750-8	The Army Maintenance Management </a:t>
            </a:r>
          </a:p>
          <a:p>
            <a:r>
              <a:rPr lang="en-US" sz="2400" dirty="0">
                <a:solidFill>
                  <a:schemeClr val="bg2"/>
                </a:solidFill>
              </a:rPr>
              <a:t>			System (TAMMS)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solidFill>
                  <a:schemeClr val="bg2"/>
                </a:solidFill>
              </a:rPr>
              <a:t>DA PAM 750-1	Leaders Unit Maintenance Handbook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solidFill>
                  <a:schemeClr val="bg2"/>
                </a:solidFill>
              </a:rPr>
              <a:t>DA PAM 750-3	Motor Pool Operations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solidFill>
                  <a:schemeClr val="bg2"/>
                </a:solidFill>
              </a:rPr>
              <a:t>XVIII ABN 750-1	Army Materiel Maintenance Policy and </a:t>
            </a:r>
          </a:p>
          <a:p>
            <a:r>
              <a:rPr lang="en-US" sz="2400" dirty="0">
                <a:solidFill>
                  <a:schemeClr val="bg2"/>
                </a:solidFill>
              </a:rPr>
              <a:t>			Retail Maintenance Operations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solidFill>
                  <a:schemeClr val="bg2"/>
                </a:solidFill>
              </a:rPr>
              <a:t>DR </a:t>
            </a:r>
            <a:r>
              <a:rPr lang="en-US" sz="2400" dirty="0" smtClean="0">
                <a:solidFill>
                  <a:schemeClr val="bg2"/>
                </a:solidFill>
              </a:rPr>
              <a:t>750-1		 Division Maintenance Standing Operating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			Procedures 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</a:rPr>
              <a:t>ATTP 4-33		Maintenance Operations</a:t>
            </a:r>
            <a:r>
              <a:rPr lang="en-US" sz="2400" dirty="0">
                <a:solidFill>
                  <a:schemeClr val="bg2"/>
                </a:solidFill>
              </a:rPr>
              <a:t>		</a:t>
            </a:r>
            <a:endParaRPr lang="en-US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4" descr="82nd Flag"/>
          <p:cNvPicPr>
            <a:picLocks noChangeAspect="1" noChangeArrowheads="1"/>
          </p:cNvPicPr>
          <p:nvPr/>
        </p:nvPicPr>
        <p:blipFill>
          <a:blip r:embed="rId3" cstate="print">
            <a:lum bright="64000" contrast="-70000"/>
          </a:blip>
          <a:srcRect/>
          <a:stretch>
            <a:fillRect/>
          </a:stretch>
        </p:blipFill>
        <p:spPr bwMode="auto">
          <a:xfrm>
            <a:off x="0" y="12192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ysClr val="windowText" lastClr="000000"/>
                </a:solidFill>
                <a:latin typeface="Arial" charset="0"/>
                <a:cs typeface="+mn-cs"/>
              </a:rPr>
              <a:t>Field Level maintenance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cs typeface="+mn-cs"/>
            </a:endParaRPr>
          </a:p>
        </p:txBody>
      </p:sp>
      <p:sp>
        <p:nvSpPr>
          <p:cNvPr id="52228" name="TextBox 6"/>
          <p:cNvSpPr txBox="1">
            <a:spLocks noChangeArrowheads="1"/>
          </p:cNvSpPr>
          <p:nvPr/>
        </p:nvSpPr>
        <p:spPr bwMode="auto">
          <a:xfrm>
            <a:off x="381000" y="1600200"/>
            <a:ext cx="2031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2"/>
                </a:solidFill>
              </a:rPr>
              <a:t>		</a:t>
            </a:r>
            <a:endParaRPr lang="en-US" sz="2400" dirty="0" smtClean="0">
              <a:solidFill>
                <a:schemeClr val="bg2"/>
              </a:solidFill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457200" y="2133600"/>
            <a:ext cx="7315200" cy="3124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</a:rPr>
              <a:t>QUESTIONS?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idx="4294967295"/>
          </p:nvPr>
        </p:nvSpPr>
        <p:spPr bwMode="auto">
          <a:xfrm>
            <a:off x="533400" y="1828800"/>
            <a:ext cx="8610600" cy="3200400"/>
          </a:xfrm>
          <a:prstGeom prst="rect">
            <a:avLst/>
          </a:prstGeom>
          <a:noFill/>
          <a:ln algn="ctr"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4488" indent="-344488" eaLnBrk="1" hangingPunct="1">
              <a:lnSpc>
                <a:spcPct val="80000"/>
              </a:lnSpc>
              <a:buClrTx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</a:rPr>
              <a:t>What is Field Level Maintenance?  </a:t>
            </a:r>
          </a:p>
          <a:p>
            <a:pPr marL="344488" indent="-344488" eaLnBrk="1" hangingPunct="1">
              <a:lnSpc>
                <a:spcPct val="80000"/>
              </a:lnSpc>
              <a:buClrTx/>
              <a:buFont typeface="Wingdings" pitchFamily="2" charset="2"/>
              <a:buChar char="q"/>
            </a:pPr>
            <a:endParaRPr lang="en-US" sz="2400" dirty="0">
              <a:solidFill>
                <a:schemeClr val="bg2"/>
              </a:solidFill>
              <a:latin typeface="Arial" pitchFamily="34" charset="0"/>
            </a:endParaRPr>
          </a:p>
          <a:p>
            <a:pPr marL="344488" indent="-344488" eaLnBrk="1" hangingPunct="1">
              <a:lnSpc>
                <a:spcPct val="80000"/>
              </a:lnSpc>
              <a:buClrTx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</a:rPr>
              <a:t>Capabilities and limitations within Field Level Maintenance (FSC/FMT) and the responsibilities of key personnel</a:t>
            </a:r>
          </a:p>
          <a:p>
            <a:pPr marL="344488" indent="-344488" eaLnBrk="1" hangingPunct="1">
              <a:lnSpc>
                <a:spcPct val="80000"/>
              </a:lnSpc>
              <a:buClrTx/>
              <a:buNone/>
            </a:pP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  <a:p>
            <a:pPr marL="344488" indent="-344488" eaLnBrk="1" hangingPunct="1">
              <a:lnSpc>
                <a:spcPct val="80000"/>
              </a:lnSpc>
              <a:buClrTx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</a:rPr>
              <a:t>Functions of the platoon and suggestions to assist in the success of maintenance operations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chemeClr val="bg2"/>
                </a:solidFill>
                <a:latin typeface="Arial" charset="0"/>
                <a:cs typeface="+mn-cs"/>
              </a:rPr>
              <a:t>Agenda</a:t>
            </a:r>
            <a:endParaRPr lang="en-US" sz="2800" b="1" kern="0" dirty="0">
              <a:solidFill>
                <a:schemeClr val="bg2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SzPct val="75000"/>
              <a:buFont typeface="Wingdings" pitchFamily="2" charset="2"/>
              <a:buChar char="q"/>
              <a:tabLst>
                <a:tab pos="1257300" algn="l"/>
              </a:tabLst>
            </a:pPr>
            <a:r>
              <a:rPr lang="en-US" sz="2400" b="1" dirty="0" smtClean="0">
                <a:solidFill>
                  <a:schemeClr val="bg2"/>
                </a:solidFill>
              </a:rPr>
              <a:t>C/10	</a:t>
            </a:r>
            <a:r>
              <a:rPr lang="en-US" sz="2400" u="sng" dirty="0" smtClean="0">
                <a:solidFill>
                  <a:schemeClr val="bg2"/>
                </a:solidFill>
              </a:rPr>
              <a:t>Crew/Operator</a:t>
            </a:r>
          </a:p>
          <a:p>
            <a:pPr marL="342900" indent="-342900">
              <a:spcBef>
                <a:spcPct val="20000"/>
              </a:spcBef>
              <a:buSzPct val="75000"/>
              <a:buFont typeface="Wingdings" pitchFamily="2" charset="2"/>
              <a:buChar char="q"/>
              <a:tabLst>
                <a:tab pos="1257300" algn="l"/>
              </a:tabLst>
            </a:pPr>
            <a:r>
              <a:rPr lang="en-US" sz="2400" b="1" dirty="0" smtClean="0">
                <a:solidFill>
                  <a:schemeClr val="bg2"/>
                </a:solidFill>
              </a:rPr>
              <a:t>O/20</a:t>
            </a:r>
            <a:r>
              <a:rPr lang="en-US" sz="2400" b="1" dirty="0">
                <a:solidFill>
                  <a:schemeClr val="bg2"/>
                </a:solidFill>
              </a:rPr>
              <a:t>	</a:t>
            </a:r>
            <a:r>
              <a:rPr lang="en-US" sz="2400" u="sng" dirty="0">
                <a:solidFill>
                  <a:schemeClr val="bg2"/>
                </a:solidFill>
              </a:rPr>
              <a:t>Organizational </a:t>
            </a:r>
            <a:r>
              <a:rPr lang="en-US" sz="2400" b="1" dirty="0">
                <a:solidFill>
                  <a:schemeClr val="bg2"/>
                </a:solidFill>
              </a:rPr>
              <a:t>                   </a:t>
            </a:r>
          </a:p>
          <a:p>
            <a:pPr marL="342900" indent="-342900">
              <a:spcBef>
                <a:spcPct val="20000"/>
              </a:spcBef>
              <a:buSzPct val="75000"/>
              <a:buFont typeface="Wingdings" pitchFamily="2" charset="2"/>
              <a:buChar char="q"/>
              <a:tabLst>
                <a:tab pos="1257300" algn="l"/>
              </a:tabLst>
            </a:pPr>
            <a:r>
              <a:rPr lang="en-US" sz="2400" b="1" dirty="0" smtClean="0">
                <a:solidFill>
                  <a:schemeClr val="bg2"/>
                </a:solidFill>
              </a:rPr>
              <a:t>F/30</a:t>
            </a:r>
            <a:r>
              <a:rPr lang="en-US" sz="2400" b="1" dirty="0">
                <a:solidFill>
                  <a:schemeClr val="bg2"/>
                </a:solidFill>
              </a:rPr>
              <a:t>	</a:t>
            </a:r>
            <a:r>
              <a:rPr lang="en-US" sz="2400" u="sng" dirty="0">
                <a:solidFill>
                  <a:schemeClr val="bg2"/>
                </a:solidFill>
              </a:rPr>
              <a:t>Direct Support DS</a:t>
            </a:r>
          </a:p>
          <a:p>
            <a:pPr marL="342900" indent="-342900">
              <a:spcBef>
                <a:spcPct val="20000"/>
              </a:spcBef>
              <a:buSzPct val="75000"/>
              <a:buFont typeface="Wingdings" pitchFamily="2" charset="2"/>
              <a:buChar char="q"/>
              <a:tabLst>
                <a:tab pos="1257300" algn="l"/>
              </a:tabLst>
            </a:pPr>
            <a:endParaRPr lang="en-US" sz="2400" b="1" dirty="0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SzPct val="75000"/>
              <a:buFont typeface="Wingdings" pitchFamily="2" charset="2"/>
              <a:buChar char="q"/>
              <a:tabLst>
                <a:tab pos="1257300" algn="l"/>
              </a:tabLst>
            </a:pPr>
            <a:r>
              <a:rPr lang="en-US" sz="2400" b="1" dirty="0" smtClean="0">
                <a:solidFill>
                  <a:schemeClr val="bg2"/>
                </a:solidFill>
              </a:rPr>
              <a:t>H/40</a:t>
            </a:r>
            <a:r>
              <a:rPr lang="en-US" sz="2400" b="1" dirty="0">
                <a:solidFill>
                  <a:schemeClr val="bg2"/>
                </a:solidFill>
              </a:rPr>
              <a:t>	</a:t>
            </a:r>
            <a:r>
              <a:rPr lang="en-US" sz="2400" u="sng" dirty="0">
                <a:solidFill>
                  <a:schemeClr val="bg2"/>
                </a:solidFill>
              </a:rPr>
              <a:t>General Support</a:t>
            </a:r>
          </a:p>
          <a:p>
            <a:pPr marL="342900" indent="-342900">
              <a:spcBef>
                <a:spcPct val="20000"/>
              </a:spcBef>
              <a:buSzPct val="75000"/>
              <a:buFont typeface="Wingdings" pitchFamily="2" charset="2"/>
              <a:buChar char="q"/>
              <a:tabLst>
                <a:tab pos="1257300" algn="l"/>
              </a:tabLst>
            </a:pPr>
            <a:r>
              <a:rPr lang="en-US" sz="2400" b="1" dirty="0" smtClean="0">
                <a:solidFill>
                  <a:schemeClr val="bg2"/>
                </a:solidFill>
              </a:rPr>
              <a:t>D/50</a:t>
            </a:r>
            <a:r>
              <a:rPr lang="en-US" sz="2400" b="1" dirty="0">
                <a:solidFill>
                  <a:schemeClr val="bg2"/>
                </a:solidFill>
              </a:rPr>
              <a:t>	</a:t>
            </a:r>
            <a:r>
              <a:rPr lang="en-US" sz="2400" u="sng" dirty="0">
                <a:solidFill>
                  <a:schemeClr val="bg2"/>
                </a:solidFill>
              </a:rPr>
              <a:t>Depot Support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tabLst>
                <a:tab pos="1257300" algn="l"/>
              </a:tabLst>
            </a:pPr>
            <a:endParaRPr lang="en-US" sz="2400" b="1" dirty="0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tabLst>
                <a:tab pos="1257300" algn="l"/>
              </a:tabLst>
            </a:pPr>
            <a:r>
              <a:rPr lang="en-US" sz="2000" b="1" dirty="0" smtClean="0">
                <a:solidFill>
                  <a:schemeClr val="bg2"/>
                </a:solidFill>
              </a:rPr>
              <a:t>	Field Level Maintenance </a:t>
            </a:r>
            <a:r>
              <a:rPr lang="en-US" sz="2000" dirty="0" smtClean="0">
                <a:solidFill>
                  <a:schemeClr val="bg2"/>
                </a:solidFill>
              </a:rPr>
              <a:t>is focused on returning a weapon system to an operational status.  The field level maintenance accomplishes this mission by fault isolating and replacing the failed component, assembly, or module on the weapon system. 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tabLst>
                <a:tab pos="1257300" algn="l"/>
              </a:tabLst>
            </a:pPr>
            <a:endParaRPr lang="en-US" sz="2400" b="1" dirty="0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0000"/>
              <a:buFont typeface="Monotype Sorts"/>
              <a:buNone/>
              <a:tabLst>
                <a:tab pos="1257300" algn="l"/>
              </a:tabLst>
            </a:pPr>
            <a:endParaRPr lang="en-US" sz="2400" b="1" dirty="0">
              <a:solidFill>
                <a:schemeClr val="bg2"/>
              </a:solidFill>
            </a:endParaRPr>
          </a:p>
        </p:txBody>
      </p:sp>
      <p:sp>
        <p:nvSpPr>
          <p:cNvPr id="55299" name="Oval 4"/>
          <p:cNvSpPr>
            <a:spLocks noChangeArrowheads="1"/>
          </p:cNvSpPr>
          <p:nvPr/>
        </p:nvSpPr>
        <p:spPr bwMode="auto">
          <a:xfrm>
            <a:off x="5257800" y="2057400"/>
            <a:ext cx="2971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2"/>
                </a:solidFill>
              </a:rPr>
              <a:t>Field Maintenance</a:t>
            </a:r>
          </a:p>
        </p:txBody>
      </p:sp>
      <p:sp>
        <p:nvSpPr>
          <p:cNvPr id="55300" name="Oval 5"/>
          <p:cNvSpPr>
            <a:spLocks noChangeArrowheads="1"/>
          </p:cNvSpPr>
          <p:nvPr/>
        </p:nvSpPr>
        <p:spPr bwMode="auto">
          <a:xfrm>
            <a:off x="5029200" y="3505200"/>
            <a:ext cx="3962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2"/>
                </a:solidFill>
              </a:rPr>
              <a:t>Sustainment  Maintenance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rot="10800000">
            <a:off x="3886200" y="1981200"/>
            <a:ext cx="1219200" cy="1050925"/>
            <a:chOff x="2160" y="768"/>
            <a:chExt cx="912" cy="768"/>
          </a:xfrm>
        </p:grpSpPr>
        <p:sp>
          <p:nvSpPr>
            <p:cNvPr id="55306" name="AutoShape 9"/>
            <p:cNvSpPr>
              <a:spLocks/>
            </p:cNvSpPr>
            <p:nvPr/>
          </p:nvSpPr>
          <p:spPr bwMode="auto">
            <a:xfrm flipH="1">
              <a:off x="2736" y="768"/>
              <a:ext cx="336" cy="768"/>
            </a:xfrm>
            <a:prstGeom prst="rightBrace">
              <a:avLst>
                <a:gd name="adj1" fmla="val 19048"/>
                <a:gd name="adj2" fmla="val 50000"/>
              </a:avLst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7" name="Line 10"/>
            <p:cNvSpPr>
              <a:spLocks noChangeShapeType="1"/>
            </p:cNvSpPr>
            <p:nvPr/>
          </p:nvSpPr>
          <p:spPr bwMode="auto">
            <a:xfrm flipH="1">
              <a:off x="2160" y="1152"/>
              <a:ext cx="576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 rot="10800000">
            <a:off x="3733800" y="3581400"/>
            <a:ext cx="1219200" cy="838200"/>
            <a:chOff x="2160" y="768"/>
            <a:chExt cx="912" cy="768"/>
          </a:xfrm>
        </p:grpSpPr>
        <p:sp>
          <p:nvSpPr>
            <p:cNvPr id="55304" name="AutoShape 9"/>
            <p:cNvSpPr>
              <a:spLocks/>
            </p:cNvSpPr>
            <p:nvPr/>
          </p:nvSpPr>
          <p:spPr bwMode="auto">
            <a:xfrm flipH="1">
              <a:off x="2736" y="768"/>
              <a:ext cx="336" cy="768"/>
            </a:xfrm>
            <a:prstGeom prst="rightBrace">
              <a:avLst>
                <a:gd name="adj1" fmla="val 19048"/>
                <a:gd name="adj2" fmla="val 50000"/>
              </a:avLst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5" name="Line 10"/>
            <p:cNvSpPr>
              <a:spLocks noChangeShapeType="1"/>
            </p:cNvSpPr>
            <p:nvPr/>
          </p:nvSpPr>
          <p:spPr bwMode="auto">
            <a:xfrm flipH="1">
              <a:off x="2160" y="1152"/>
              <a:ext cx="576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>
                <a:solidFill>
                  <a:sysClr val="windowText" lastClr="000000"/>
                </a:solidFill>
                <a:latin typeface="Arial" charset="0"/>
                <a:cs typeface="+mn-cs"/>
              </a:rPr>
              <a:t>Levels of Maintenance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ysClr val="windowText" lastClr="000000"/>
                </a:solidFill>
                <a:latin typeface="Arial" charset="0"/>
                <a:cs typeface="+mn-cs"/>
              </a:rPr>
              <a:t>Field Level or Sustainment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cs typeface="+mn-cs"/>
            </a:endParaRPr>
          </a:p>
        </p:txBody>
      </p:sp>
      <p:pic>
        <p:nvPicPr>
          <p:cNvPr id="53250" name="Picture 2" descr="Figure 8-1.  Task Decision T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9144000" cy="518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 descr="82nd Flag"/>
          <p:cNvPicPr>
            <a:picLocks noChangeAspect="1" noChangeArrowheads="1"/>
          </p:cNvPicPr>
          <p:nvPr/>
        </p:nvPicPr>
        <p:blipFill>
          <a:blip r:embed="rId3" cstate="print">
            <a:lum bright="64000" contrast="-70000"/>
          </a:blip>
          <a:srcRect/>
          <a:stretch>
            <a:fillRect/>
          </a:stretch>
        </p:blipFill>
        <p:spPr bwMode="auto">
          <a:xfrm>
            <a:off x="0" y="1295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752600"/>
            <a:ext cx="8686800" cy="36576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q"/>
              <a:tabLst>
                <a:tab pos="2568575" algn="l"/>
                <a:tab pos="4560888" algn="l"/>
              </a:tabLst>
            </a:pP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ysClr val="windowText" lastClr="000000"/>
                </a:solidFill>
                <a:latin typeface="Arial" charset="0"/>
                <a:cs typeface="+mn-cs"/>
              </a:rPr>
              <a:t>Field Level Maintenance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458200" cy="464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876800" y="2667000"/>
            <a:ext cx="3962400" cy="3581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0"/>
            <a:ext cx="8534400" cy="48006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Tx/>
              <a:buFont typeface="Wingdings" pitchFamily="2" charset="2"/>
              <a:buChar char="q"/>
            </a:pPr>
            <a:r>
              <a:rPr lang="en-US" sz="18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Maintenance Control Officer (MCO): </a:t>
            </a:r>
            <a:r>
              <a:rPr lang="en-US" sz="18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Keeps the Commanders and staff informed of maintenance performance, requirements, and problems as they occur</a:t>
            </a:r>
            <a:r>
              <a:rPr lang="en-US" sz="18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1800" dirty="0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r>
              <a:rPr lang="en-US" sz="18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Maintenance Technician (BMT/SMT): </a:t>
            </a:r>
            <a:r>
              <a:rPr lang="en-US" sz="18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Coordinates and Manages maintenance operations with support groups and establishes central priorities</a:t>
            </a:r>
            <a:r>
              <a:rPr lang="en-US" sz="1800" dirty="0" smtClean="0">
                <a:solidFill>
                  <a:schemeClr val="bg2"/>
                </a:solidFill>
                <a:latin typeface="Arial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1800" b="1" kern="1200" dirty="0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r>
              <a:rPr lang="en-US" sz="18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Maintenance Control Sergeant (MCS):</a:t>
            </a:r>
            <a:r>
              <a:rPr lang="en-US" sz="18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Assists the MCO and BMT/SMT on all maintenance operations. Supervise shop operations for the BN/SQDN, to include direction of scheduled and unscheduled services/repairs and troubleshooting.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r>
              <a:rPr lang="en-US" sz="18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Motor Sergeant: </a:t>
            </a:r>
            <a:r>
              <a:rPr lang="en-US" sz="18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Coordinates with MCS, BMT/SMT and MCO on maintenance workload, priority, and vehicle requirements. Determines whether jobs are to be repaired in the shop, on-site, or evacuated, and makes necessary arrangements in each case.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r>
              <a:rPr lang="en-US" sz="1800" b="1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TAMMS NCOIC: </a:t>
            </a:r>
            <a:r>
              <a:rPr lang="en-US" sz="18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Oversees the ordering and receiving of all CLIX repair parts for the BN/SQDN and manages the Logistics Information Systems (LIS).</a:t>
            </a:r>
            <a:endPara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2400" i="1" dirty="0" smtClean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ysClr val="windowText" lastClr="000000"/>
                </a:solidFill>
                <a:latin typeface="Arial" charset="0"/>
                <a:cs typeface="+mn-cs"/>
              </a:rPr>
              <a:t>Key Personnel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0"/>
            <a:ext cx="8305800" cy="30480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  <a:cs typeface="Times New Roman" pitchFamily="18" charset="0"/>
              </a:rPr>
              <a:t>FSC maintenance platoon consists of 49 personnel in various MOS’s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  <a:cs typeface="Times New Roman" pitchFamily="18" charset="0"/>
              </a:rPr>
              <a:t>Average BN/SQDN size unit has approximately 200 pieces of rolling stock.  </a:t>
            </a:r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q"/>
            </a:pPr>
            <a:endParaRPr lang="en-US" sz="2400" dirty="0" smtClean="0">
              <a:solidFill>
                <a:schemeClr val="bg2"/>
              </a:solidFill>
              <a:latin typeface="Arial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ClrTx/>
              <a:buFont typeface="Wingdings" pitchFamily="2" charset="2"/>
              <a:buChar char="q"/>
            </a:pP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ysClr val="windowText" lastClr="000000"/>
                </a:solidFill>
                <a:latin typeface="Arial" charset="0"/>
                <a:cs typeface="+mn-cs"/>
              </a:rPr>
              <a:t>Field Level Maintenance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cs typeface="+mn-cs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4800" y="2819400"/>
          <a:ext cx="1143000" cy="717550"/>
        </p:xfrm>
        <a:graphic>
          <a:graphicData uri="http://schemas.openxmlformats.org/presentationml/2006/ole">
            <p:oleObj spid="_x0000_s1088" name="Photo Editor Photo" r:id="rId4" imgW="2228571" imgH="952633" progId="">
              <p:embed/>
            </p:oleObj>
          </a:graphicData>
        </a:graphic>
      </p:graphicFrame>
      <p:graphicFrame>
        <p:nvGraphicFramePr>
          <p:cNvPr id="1029" name="Object 4"/>
          <p:cNvGraphicFramePr>
            <a:graphicFrameLocks noChangeAspect="1"/>
          </p:cNvGraphicFramePr>
          <p:nvPr/>
        </p:nvGraphicFramePr>
        <p:xfrm>
          <a:off x="3352800" y="2819400"/>
          <a:ext cx="1143000" cy="717550"/>
        </p:xfrm>
        <a:graphic>
          <a:graphicData uri="http://schemas.openxmlformats.org/presentationml/2006/ole">
            <p:oleObj spid="_x0000_s1089" name="Photo Editor Photo" r:id="rId5" imgW="2228571" imgH="952633" progId="">
              <p:embed/>
            </p:oleObj>
          </a:graphicData>
        </a:graphic>
      </p:graphicFrame>
      <p:graphicFrame>
        <p:nvGraphicFramePr>
          <p:cNvPr id="1030" name="Object 4"/>
          <p:cNvGraphicFramePr>
            <a:graphicFrameLocks noChangeAspect="1"/>
          </p:cNvGraphicFramePr>
          <p:nvPr/>
        </p:nvGraphicFramePr>
        <p:xfrm>
          <a:off x="3352800" y="3276600"/>
          <a:ext cx="1143000" cy="717550"/>
        </p:xfrm>
        <a:graphic>
          <a:graphicData uri="http://schemas.openxmlformats.org/presentationml/2006/ole">
            <p:oleObj spid="_x0000_s1090" name="Photo Editor Photo" r:id="rId6" imgW="2228571" imgH="952633" progId="">
              <p:embed/>
            </p:oleObj>
          </a:graphicData>
        </a:graphic>
      </p:graphicFrame>
      <p:graphicFrame>
        <p:nvGraphicFramePr>
          <p:cNvPr id="1031" name="Object 4"/>
          <p:cNvGraphicFramePr>
            <a:graphicFrameLocks noChangeAspect="1"/>
          </p:cNvGraphicFramePr>
          <p:nvPr/>
        </p:nvGraphicFramePr>
        <p:xfrm>
          <a:off x="3352800" y="3733800"/>
          <a:ext cx="1143000" cy="717550"/>
        </p:xfrm>
        <a:graphic>
          <a:graphicData uri="http://schemas.openxmlformats.org/presentationml/2006/ole">
            <p:oleObj spid="_x0000_s1091" name="Photo Editor Photo" r:id="rId7" imgW="2228571" imgH="952633" progId="">
              <p:embed/>
            </p:oleObj>
          </a:graphicData>
        </a:graphic>
      </p:graphicFrame>
      <p:graphicFrame>
        <p:nvGraphicFramePr>
          <p:cNvPr id="1032" name="Object 4"/>
          <p:cNvGraphicFramePr>
            <a:graphicFrameLocks noChangeAspect="1"/>
          </p:cNvGraphicFramePr>
          <p:nvPr/>
        </p:nvGraphicFramePr>
        <p:xfrm>
          <a:off x="3352800" y="4267200"/>
          <a:ext cx="1143000" cy="717550"/>
        </p:xfrm>
        <a:graphic>
          <a:graphicData uri="http://schemas.openxmlformats.org/presentationml/2006/ole">
            <p:oleObj spid="_x0000_s1092" name="Photo Editor Photo" r:id="rId8" imgW="2228571" imgH="952633" progId="">
              <p:embed/>
            </p:oleObj>
          </a:graphicData>
        </a:graphic>
      </p:graphicFrame>
      <p:graphicFrame>
        <p:nvGraphicFramePr>
          <p:cNvPr id="1033" name="Object 4"/>
          <p:cNvGraphicFramePr>
            <a:graphicFrameLocks noChangeAspect="1"/>
          </p:cNvGraphicFramePr>
          <p:nvPr/>
        </p:nvGraphicFramePr>
        <p:xfrm>
          <a:off x="3352800" y="4648200"/>
          <a:ext cx="1143000" cy="717550"/>
        </p:xfrm>
        <a:graphic>
          <a:graphicData uri="http://schemas.openxmlformats.org/presentationml/2006/ole">
            <p:oleObj spid="_x0000_s1093" name="Photo Editor Photo" r:id="rId9" imgW="2228571" imgH="952633" progId="">
              <p:embed/>
            </p:oleObj>
          </a:graphicData>
        </a:graphic>
      </p:graphicFrame>
      <p:graphicFrame>
        <p:nvGraphicFramePr>
          <p:cNvPr id="1034" name="Object 4"/>
          <p:cNvGraphicFramePr>
            <a:graphicFrameLocks noChangeAspect="1"/>
          </p:cNvGraphicFramePr>
          <p:nvPr/>
        </p:nvGraphicFramePr>
        <p:xfrm>
          <a:off x="304800" y="3276600"/>
          <a:ext cx="1143000" cy="717550"/>
        </p:xfrm>
        <a:graphic>
          <a:graphicData uri="http://schemas.openxmlformats.org/presentationml/2006/ole">
            <p:oleObj spid="_x0000_s1094" name="Photo Editor Photo" r:id="rId10" imgW="2228571" imgH="952633" progId="">
              <p:embed/>
            </p:oleObj>
          </a:graphicData>
        </a:graphic>
      </p:graphicFrame>
      <p:graphicFrame>
        <p:nvGraphicFramePr>
          <p:cNvPr id="1035" name="Object 4"/>
          <p:cNvGraphicFramePr>
            <a:graphicFrameLocks noChangeAspect="1"/>
          </p:cNvGraphicFramePr>
          <p:nvPr/>
        </p:nvGraphicFramePr>
        <p:xfrm>
          <a:off x="304800" y="3657600"/>
          <a:ext cx="1143000" cy="717550"/>
        </p:xfrm>
        <a:graphic>
          <a:graphicData uri="http://schemas.openxmlformats.org/presentationml/2006/ole">
            <p:oleObj spid="_x0000_s1095" name="Photo Editor Photo" r:id="rId11" imgW="2228571" imgH="952633" progId="">
              <p:embed/>
            </p:oleObj>
          </a:graphicData>
        </a:graphic>
      </p:graphicFrame>
      <p:graphicFrame>
        <p:nvGraphicFramePr>
          <p:cNvPr id="1036" name="Object 4"/>
          <p:cNvGraphicFramePr>
            <a:graphicFrameLocks noChangeAspect="1"/>
          </p:cNvGraphicFramePr>
          <p:nvPr/>
        </p:nvGraphicFramePr>
        <p:xfrm>
          <a:off x="304800" y="4114800"/>
          <a:ext cx="1143000" cy="717550"/>
        </p:xfrm>
        <a:graphic>
          <a:graphicData uri="http://schemas.openxmlformats.org/presentationml/2006/ole">
            <p:oleObj spid="_x0000_s1096" name="Photo Editor Photo" r:id="rId12" imgW="2228571" imgH="952633" progId="">
              <p:embed/>
            </p:oleObj>
          </a:graphicData>
        </a:graphic>
      </p:graphicFrame>
      <p:graphicFrame>
        <p:nvGraphicFramePr>
          <p:cNvPr id="1037" name="Object 4"/>
          <p:cNvGraphicFramePr>
            <a:graphicFrameLocks noChangeAspect="1"/>
          </p:cNvGraphicFramePr>
          <p:nvPr/>
        </p:nvGraphicFramePr>
        <p:xfrm>
          <a:off x="304800" y="4572000"/>
          <a:ext cx="1143000" cy="717550"/>
        </p:xfrm>
        <a:graphic>
          <a:graphicData uri="http://schemas.openxmlformats.org/presentationml/2006/ole">
            <p:oleObj spid="_x0000_s1097" name="Photo Editor Photo" r:id="rId13" imgW="2228571" imgH="952633" progId="">
              <p:embed/>
            </p:oleObj>
          </a:graphicData>
        </a:graphic>
      </p:graphicFrame>
      <p:graphicFrame>
        <p:nvGraphicFramePr>
          <p:cNvPr id="1038" name="Object 4"/>
          <p:cNvGraphicFramePr>
            <a:graphicFrameLocks noChangeAspect="1"/>
          </p:cNvGraphicFramePr>
          <p:nvPr/>
        </p:nvGraphicFramePr>
        <p:xfrm>
          <a:off x="5181600" y="2667000"/>
          <a:ext cx="1143000" cy="717550"/>
        </p:xfrm>
        <a:graphic>
          <a:graphicData uri="http://schemas.openxmlformats.org/presentationml/2006/ole">
            <p:oleObj spid="_x0000_s1098" name="Photo Editor Photo" r:id="rId14" imgW="2228571" imgH="952633" progId="">
              <p:embed/>
            </p:oleObj>
          </a:graphicData>
        </a:graphic>
      </p:graphicFrame>
      <p:graphicFrame>
        <p:nvGraphicFramePr>
          <p:cNvPr id="1039" name="Object 2"/>
          <p:cNvGraphicFramePr>
            <a:graphicFrameLocks noChangeAspect="1"/>
          </p:cNvGraphicFramePr>
          <p:nvPr/>
        </p:nvGraphicFramePr>
        <p:xfrm>
          <a:off x="5105400" y="5029200"/>
          <a:ext cx="1736725" cy="1504950"/>
        </p:xfrm>
        <a:graphic>
          <a:graphicData uri="http://schemas.openxmlformats.org/presentationml/2006/ole">
            <p:oleObj spid="_x0000_s1099" name="Clip" r:id="rId15" imgW="1857600" imgH="3995640" progId="">
              <p:embed/>
            </p:oleObj>
          </a:graphicData>
        </a:graphic>
      </p:graphicFrame>
      <p:sp>
        <p:nvSpPr>
          <p:cNvPr id="18" name="Rounded Rectangular Callout 17"/>
          <p:cNvSpPr/>
          <p:nvPr/>
        </p:nvSpPr>
        <p:spPr>
          <a:xfrm>
            <a:off x="1828800" y="3352800"/>
            <a:ext cx="1143000" cy="914400"/>
          </a:xfrm>
          <a:prstGeom prst="wedgeRoundRectCallout">
            <a:avLst>
              <a:gd name="adj1" fmla="val -82799"/>
              <a:gd name="adj2" fmla="val 788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I need to be serviced.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1752600" y="4495800"/>
            <a:ext cx="1066800" cy="381000"/>
          </a:xfrm>
          <a:prstGeom prst="wedgeRoundRectCallout">
            <a:avLst>
              <a:gd name="adj1" fmla="val -80573"/>
              <a:gd name="adj2" fmla="val 896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Me too!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4876800" y="3886200"/>
            <a:ext cx="1295400" cy="914400"/>
          </a:xfrm>
          <a:prstGeom prst="wedgeRoundRectCallout">
            <a:avLst>
              <a:gd name="adj1" fmla="val -82799"/>
              <a:gd name="adj2" fmla="val 788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Where’s my operator?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6858000" y="2667000"/>
            <a:ext cx="1828800" cy="1143000"/>
          </a:xfrm>
          <a:prstGeom prst="wedgeRoundRectCallout">
            <a:avLst>
              <a:gd name="adj1" fmla="val -82799"/>
              <a:gd name="adj2" fmla="val -235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Where did my mechanic go? Is he on detail again?</a:t>
            </a:r>
            <a:endParaRPr lang="en-US" dirty="0">
              <a:solidFill>
                <a:schemeClr val="bg2"/>
              </a:solidFill>
            </a:endParaRPr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5181600" y="3124200"/>
          <a:ext cx="1143000" cy="717550"/>
        </p:xfrm>
        <a:graphic>
          <a:graphicData uri="http://schemas.openxmlformats.org/presentationml/2006/ole">
            <p:oleObj spid="_x0000_s1100" name="Photo Editor Photo" r:id="rId16" imgW="2228571" imgH="952633" progId="">
              <p:embed/>
            </p:oleObj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7162800" y="3886200"/>
          <a:ext cx="1143000" cy="717550"/>
        </p:xfrm>
        <a:graphic>
          <a:graphicData uri="http://schemas.openxmlformats.org/presentationml/2006/ole">
            <p:oleObj spid="_x0000_s1101" name="Photo Editor Photo" r:id="rId17" imgW="2228571" imgH="952633" progId="">
              <p:embed/>
            </p:oleObj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7239000" y="4495800"/>
          <a:ext cx="1143000" cy="717550"/>
        </p:xfrm>
        <a:graphic>
          <a:graphicData uri="http://schemas.openxmlformats.org/presentationml/2006/ole">
            <p:oleObj spid="_x0000_s1102" name="Photo Editor Photo" r:id="rId18" imgW="2228571" imgH="952633" progId="">
              <p:embed/>
            </p:oleObj>
          </a:graphicData>
        </a:graphic>
      </p:graphicFrame>
      <p:sp>
        <p:nvSpPr>
          <p:cNvPr id="25" name="Rounded Rectangular Callout 24"/>
          <p:cNvSpPr/>
          <p:nvPr/>
        </p:nvSpPr>
        <p:spPr>
          <a:xfrm>
            <a:off x="762000" y="5410200"/>
            <a:ext cx="3352800" cy="914400"/>
          </a:xfrm>
          <a:prstGeom prst="wedgeRoundRectCallout">
            <a:avLst>
              <a:gd name="adj1" fmla="val 94318"/>
              <a:gd name="adj2" fmla="val -471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How am I going to fix all this equipment by myself?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7010400" y="5410200"/>
            <a:ext cx="2133600" cy="1066800"/>
          </a:xfrm>
          <a:prstGeom prst="wedgeRoundRectCallout">
            <a:avLst>
              <a:gd name="adj1" fmla="val -15916"/>
              <a:gd name="adj2" fmla="val -858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At least they drove you in the bay and didn’t forget about you!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0"/>
            <a:ext cx="8610600" cy="5562600"/>
          </a:xfrm>
          <a:ln cap="flat" algn="ctr"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2400" dirty="0" smtClean="0">
              <a:solidFill>
                <a:schemeClr val="bg2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2400" dirty="0" smtClean="0">
              <a:solidFill>
                <a:schemeClr val="bg2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2400" dirty="0" smtClean="0">
              <a:solidFill>
                <a:schemeClr val="bg2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2400" dirty="0" smtClean="0">
              <a:solidFill>
                <a:schemeClr val="bg2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400" dirty="0" smtClean="0">
                <a:solidFill>
                  <a:schemeClr val="bg2"/>
                </a:solidFill>
                <a:latin typeface="Arial" charset="0"/>
              </a:rPr>
              <a:t>The maintenance platoon can function consolidated or split based depending on METT-TC.  The FMT from the FSC provides dedicated field maintenance and recovery capability to the supported companies. </a:t>
            </a: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2400" dirty="0" smtClean="0">
              <a:solidFill>
                <a:schemeClr val="bg2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400" dirty="0" smtClean="0">
                <a:solidFill>
                  <a:schemeClr val="bg2"/>
                </a:solidFill>
                <a:latin typeface="Arial" charset="0"/>
              </a:rPr>
              <a:t>Items to consider:</a:t>
            </a: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400" dirty="0" smtClean="0">
                <a:solidFill>
                  <a:schemeClr val="bg2"/>
                </a:solidFill>
                <a:latin typeface="Arial" charset="0"/>
              </a:rPr>
              <a:t>	- turn around time FLM vs. Sustainment</a:t>
            </a: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400" dirty="0" smtClean="0">
                <a:solidFill>
                  <a:schemeClr val="bg2"/>
                </a:solidFill>
                <a:latin typeface="Arial" charset="0"/>
              </a:rPr>
              <a:t>	- capabilities of your FSC or FMT</a:t>
            </a: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2400" dirty="0" smtClean="0">
              <a:solidFill>
                <a:schemeClr val="bg2"/>
              </a:solidFill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2400" dirty="0" smtClean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ysClr val="windowText" lastClr="000000"/>
                </a:solidFill>
                <a:latin typeface="Arial" charset="0"/>
                <a:cs typeface="+mn-cs"/>
              </a:rPr>
              <a:t>Field Level Maintenance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0"/>
            <a:ext cx="8534400" cy="48006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Tx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Crew/operator performing PMCS is the cornerstone of maintenance.</a:t>
            </a: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  <a:cs typeface="Times New Roman" pitchFamily="18" charset="0"/>
              </a:rPr>
              <a:t>Well executed scheduled maintenance is essential to maintain high readiness rates.  Mechanics from the FSC perform -20 level services with assistance from assigned vehicle operators.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2400" i="1" dirty="0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en-US" sz="2400" dirty="0" smtClean="0">
              <a:solidFill>
                <a:schemeClr val="bg2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r>
              <a:rPr lang="en-US" sz="2400" dirty="0" smtClean="0">
                <a:solidFill>
                  <a:schemeClr val="bg2"/>
                </a:solidFill>
                <a:latin typeface="Arial" pitchFamily="34" charset="0"/>
              </a:rPr>
              <a:t>Commanders are responsible for equipment readiness.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 typeface="Wingdings" pitchFamily="2" charset="2"/>
              <a:buChar char="q"/>
            </a:pPr>
            <a:endParaRPr lang="en-US" sz="2400" i="1" dirty="0" smtClean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00200" y="381000"/>
            <a:ext cx="72390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71842" dir="2700000" algn="ctr" rotWithShape="0">
              <a:srgbClr val="000000"/>
            </a:outerShdw>
          </a:effectLst>
        </p:spPr>
        <p:txBody>
          <a:bodyPr anchor="ctr"/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ysClr val="windowText" lastClr="000000"/>
                </a:solidFill>
                <a:latin typeface="Arial" charset="0"/>
                <a:cs typeface="+mn-cs"/>
              </a:rPr>
              <a:t>Keys to Success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3366FF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inal">
  <a:themeElements>
    <a:clrScheme name="orig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rig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ig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ig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ig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ig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ig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ig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ig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ig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ig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ig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ig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ig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xplanation">
  <a:themeElements>
    <a:clrScheme name="1_Explan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Explanation">
      <a:majorFont>
        <a:latin typeface="Team M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xplan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xplan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xplan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xplan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xplan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xplan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xplan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xplan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xplan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xplan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xplan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xplan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river's Training Program">
  <a:themeElements>
    <a:clrScheme name="Driver's Training Progra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river's Training Progr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river's Training Progra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iver's Training Progra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iver's Training Progra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iver's Training Progra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iver's Training Progra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river's Training Progra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iver's Training Progra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iver's Training Progra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iver's Training Progra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iver's Training Progra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iver's Training Progra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river's Training Progra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status">
  <a:themeElements>
    <a:clrScheme name="1_stat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tu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t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tu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tu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tu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tu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tu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tu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tu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tu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tu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tu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tu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symbol change">
  <a:themeElements>
    <a:clrScheme name="symbol chan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ymbol chan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ymbol chan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mbol chan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mbol chan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mbol chan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mbol chan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mbol chan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mbol chan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mbol chan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mbol chan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mbol chan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mbol chan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mbol chan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WOs">
  <a:themeElements>
    <a:clrScheme name="MW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W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W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O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O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O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O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O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WO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WO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WO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WO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WO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WO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ypical DA Form ">
  <a:themeElements>
    <a:clrScheme name="Typical DA Form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ypical DA Form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ypical DA Form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ical DA Form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ical DA Form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ical DA Form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ical DA Form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ical DA Form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ical DA Form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ical DA Form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ical DA Form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ical DA Form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ical DA Form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ical DA Form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Da Form 5988-E">
  <a:themeElements>
    <a:clrScheme name="1_orig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orig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rig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rig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rig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rig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rig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rig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rig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rig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rig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rig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rig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rig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871D4E98818A478A1449DCC6170861" ma:contentTypeVersion="0" ma:contentTypeDescription="Create a new document." ma:contentTypeScope="" ma:versionID="daa4ce9a8702eafef5d8981508cef8c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15F31A5-FF5C-4BAE-8AD0-805B2817488B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91286E6-D326-42BB-AF58-3D080CE3A7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80CA5C-9C30-4D88-94D8-CDBA656119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5424</TotalTime>
  <Words>381</Words>
  <Application>Microsoft Office PowerPoint</Application>
  <PresentationFormat>On-screen Show (4:3)</PresentationFormat>
  <Paragraphs>90</Paragraphs>
  <Slides>11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Soaring</vt:lpstr>
      <vt:lpstr>original</vt:lpstr>
      <vt:lpstr>1_Explanation</vt:lpstr>
      <vt:lpstr>Driver's Training Program</vt:lpstr>
      <vt:lpstr>1_status</vt:lpstr>
      <vt:lpstr>symbol change</vt:lpstr>
      <vt:lpstr>MWOs</vt:lpstr>
      <vt:lpstr>Typical DA Form </vt:lpstr>
      <vt:lpstr>Da Form 5988-E</vt:lpstr>
      <vt:lpstr>1_Default Design</vt:lpstr>
      <vt:lpstr>3_Default Design</vt:lpstr>
      <vt:lpstr>Photo Editor Photo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82DLAT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valerie.webster</dc:creator>
  <cp:lastModifiedBy>Curtis.McMahan</cp:lastModifiedBy>
  <cp:revision>335</cp:revision>
  <dcterms:created xsi:type="dcterms:W3CDTF">2011-11-18T01:25:49Z</dcterms:created>
  <dcterms:modified xsi:type="dcterms:W3CDTF">2012-10-30T17:07:27Z</dcterms:modified>
</cp:coreProperties>
</file>