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0" r:id="rId3"/>
    <p:sldId id="281" r:id="rId4"/>
    <p:sldId id="257" r:id="rId5"/>
    <p:sldId id="258" r:id="rId6"/>
    <p:sldId id="282" r:id="rId7"/>
    <p:sldId id="259" r:id="rId8"/>
    <p:sldId id="260" r:id="rId9"/>
    <p:sldId id="261" r:id="rId10"/>
    <p:sldId id="262" r:id="rId11"/>
    <p:sldId id="263" r:id="rId12"/>
    <p:sldId id="264" r:id="rId13"/>
    <p:sldId id="265" r:id="rId14"/>
    <p:sldId id="268" r:id="rId15"/>
    <p:sldId id="267" r:id="rId16"/>
    <p:sldId id="269" r:id="rId17"/>
    <p:sldId id="272" r:id="rId18"/>
    <p:sldId id="273" r:id="rId19"/>
    <p:sldId id="274" r:id="rId20"/>
    <p:sldId id="275" r:id="rId21"/>
    <p:sldId id="277" r:id="rId22"/>
    <p:sldId id="276"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4" d="100"/>
          <a:sy n="24" d="100"/>
        </p:scale>
        <p:origin x="-1144"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DD2E82-2335-4889-B635-C17904144860}" type="datetimeFigureOut">
              <a:rPr lang="en-US" smtClean="0"/>
              <a:pPr/>
              <a:t>11/26/2012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0CEEEC-BCA5-4307-9550-81AB7744F2E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423CC2-F28C-4F76-9723-C087E57C5030}" type="slidenum">
              <a:rPr lang="en-US"/>
              <a:pPr fontAlgn="base">
                <a:spcBef>
                  <a:spcPct val="0"/>
                </a:spcBef>
                <a:spcAft>
                  <a:spcPct val="0"/>
                </a:spcAft>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73151B-C39E-4B53-B776-C40679054EBB}" type="datetime1">
              <a:rPr lang="en-US" smtClean="0"/>
              <a:pPr/>
              <a:t>11/26/2012</a:t>
            </a:fld>
            <a:endParaRPr lang="en-US"/>
          </a:p>
        </p:txBody>
      </p:sp>
      <p:sp>
        <p:nvSpPr>
          <p:cNvPr id="5" name="Footer Placeholder 4"/>
          <p:cNvSpPr>
            <a:spLocks noGrp="1"/>
          </p:cNvSpPr>
          <p:nvPr>
            <p:ph type="ftr" sz="quarter" idx="11"/>
          </p:nvPr>
        </p:nvSpPr>
        <p:spPr/>
        <p:txBody>
          <a:bodyPr/>
          <a:lstStyle/>
          <a:p>
            <a:r>
              <a:rPr lang="en-US" smtClean="0"/>
              <a:t>FY12-MIRC-IO-SIGINT</a:t>
            </a:r>
            <a:endParaRPr lang="en-US"/>
          </a:p>
        </p:txBody>
      </p:sp>
      <p:sp>
        <p:nvSpPr>
          <p:cNvPr id="6" name="Slide Number Placeholder 5"/>
          <p:cNvSpPr>
            <a:spLocks noGrp="1"/>
          </p:cNvSpPr>
          <p:nvPr>
            <p:ph type="sldNum" sz="quarter" idx="12"/>
          </p:nvPr>
        </p:nvSpPr>
        <p:spPr/>
        <p:txBody>
          <a:bodyPr/>
          <a:lstStyle/>
          <a:p>
            <a:fld id="{5498B440-B95E-4E58-AFC6-409CB2736B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smtClean="0"/>
              <a:t>FY12-MIRC-IO-SIGINT</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smtClean="0"/>
              <a:t>FY12-MIRC-IO-SIGINT</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2" name="Picture 2" descr="Untitled-1 copy.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pic>
        <p:nvPicPr>
          <p:cNvPr id="3" name="Picture 6" descr="Blue Stars.jpg"/>
          <p:cNvPicPr>
            <a:picLocks noChangeAspect="1"/>
          </p:cNvPicPr>
          <p:nvPr userDrawn="1"/>
        </p:nvPicPr>
        <p:blipFill>
          <a:blip r:embed="rId3" cstate="print"/>
          <a:srcRect l="958" t="729" r="410" b="546"/>
          <a:stretch>
            <a:fillRect/>
          </a:stretch>
        </p:blipFill>
        <p:spPr bwMode="auto">
          <a:xfrm>
            <a:off x="12700" y="25400"/>
            <a:ext cx="9144000" cy="6883400"/>
          </a:xfrm>
          <a:prstGeom prst="rect">
            <a:avLst/>
          </a:prstGeom>
          <a:noFill/>
          <a:ln w="9525">
            <a:noFill/>
            <a:miter lim="800000"/>
            <a:headEnd/>
            <a:tailEnd/>
          </a:ln>
        </p:spPr>
      </p:pic>
      <p:sp>
        <p:nvSpPr>
          <p:cNvPr id="6" name="Footer Placeholder 5"/>
          <p:cNvSpPr>
            <a:spLocks noGrp="1"/>
          </p:cNvSpPr>
          <p:nvPr>
            <p:ph type="ftr" sz="quarter" idx="12"/>
          </p:nvPr>
        </p:nvSpPr>
        <p:spPr/>
        <p:txBody>
          <a:bodyPr/>
          <a:lstStyle/>
          <a:p>
            <a:r>
              <a:rPr lang="en-US" dirty="0" smtClean="0"/>
              <a:t>FY12-MIRC-IO-SIGINT</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673554-7AFE-4D06-966A-9D14D5C29E6F}" type="datetime1">
              <a:rPr lang="en-US" smtClean="0"/>
              <a:pPr/>
              <a:t>11/26/2012</a:t>
            </a:fld>
            <a:endParaRPr lang="en-US"/>
          </a:p>
        </p:txBody>
      </p:sp>
      <p:sp>
        <p:nvSpPr>
          <p:cNvPr id="5" name="Footer Placeholder 4"/>
          <p:cNvSpPr>
            <a:spLocks noGrp="1"/>
          </p:cNvSpPr>
          <p:nvPr>
            <p:ph type="ftr" sz="quarter" idx="11"/>
          </p:nvPr>
        </p:nvSpPr>
        <p:spPr/>
        <p:txBody>
          <a:bodyPr/>
          <a:lstStyle/>
          <a:p>
            <a:r>
              <a:rPr lang="en-US" smtClean="0"/>
              <a:t>FY12-MIRC-IO-SIGINT</a:t>
            </a:r>
            <a:endParaRPr lang="en-US"/>
          </a:p>
        </p:txBody>
      </p:sp>
      <p:sp>
        <p:nvSpPr>
          <p:cNvPr id="6" name="Slide Number Placeholder 5"/>
          <p:cNvSpPr>
            <a:spLocks noGrp="1"/>
          </p:cNvSpPr>
          <p:nvPr>
            <p:ph type="sldNum" sz="quarter" idx="12"/>
          </p:nvPr>
        </p:nvSpPr>
        <p:spPr/>
        <p:txBody>
          <a:bodyPr/>
          <a:lstStyle/>
          <a:p>
            <a:fld id="{5498B440-B95E-4E58-AFC6-409CB2736B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4A5EA0-AB48-4D96-93DC-DBFB271CBA90}" type="datetime1">
              <a:rPr lang="en-US" smtClean="0"/>
              <a:pPr/>
              <a:t>11/26/2012</a:t>
            </a:fld>
            <a:endParaRPr lang="en-US"/>
          </a:p>
        </p:txBody>
      </p:sp>
      <p:sp>
        <p:nvSpPr>
          <p:cNvPr id="5" name="Footer Placeholder 4"/>
          <p:cNvSpPr>
            <a:spLocks noGrp="1"/>
          </p:cNvSpPr>
          <p:nvPr>
            <p:ph type="ftr" sz="quarter" idx="11"/>
          </p:nvPr>
        </p:nvSpPr>
        <p:spPr/>
        <p:txBody>
          <a:bodyPr/>
          <a:lstStyle/>
          <a:p>
            <a:r>
              <a:rPr lang="en-US" smtClean="0"/>
              <a:t>FY12-MIRC-IO-SIGINT</a:t>
            </a:r>
            <a:endParaRPr lang="en-US"/>
          </a:p>
        </p:txBody>
      </p:sp>
      <p:sp>
        <p:nvSpPr>
          <p:cNvPr id="6" name="Slide Number Placeholder 5"/>
          <p:cNvSpPr>
            <a:spLocks noGrp="1"/>
          </p:cNvSpPr>
          <p:nvPr>
            <p:ph type="sldNum" sz="quarter" idx="12"/>
          </p:nvPr>
        </p:nvSpPr>
        <p:spPr/>
        <p:txBody>
          <a:bodyPr/>
          <a:lstStyle/>
          <a:p>
            <a:fld id="{5498B440-B95E-4E58-AFC6-409CB2736B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D5A7F6-2CD6-43B8-8FCC-7D4706F38486}" type="datetime1">
              <a:rPr lang="en-US" smtClean="0"/>
              <a:pPr/>
              <a:t>11/26/2012</a:t>
            </a:fld>
            <a:endParaRPr lang="en-US"/>
          </a:p>
        </p:txBody>
      </p:sp>
      <p:sp>
        <p:nvSpPr>
          <p:cNvPr id="6" name="Footer Placeholder 5"/>
          <p:cNvSpPr>
            <a:spLocks noGrp="1"/>
          </p:cNvSpPr>
          <p:nvPr>
            <p:ph type="ftr" sz="quarter" idx="11"/>
          </p:nvPr>
        </p:nvSpPr>
        <p:spPr/>
        <p:txBody>
          <a:bodyPr/>
          <a:lstStyle/>
          <a:p>
            <a:r>
              <a:rPr lang="en-US" smtClean="0"/>
              <a:t>FY12-MIRC-IO-SIGINT</a:t>
            </a:r>
            <a:endParaRPr lang="en-US"/>
          </a:p>
        </p:txBody>
      </p:sp>
      <p:sp>
        <p:nvSpPr>
          <p:cNvPr id="7" name="Slide Number Placeholder 6"/>
          <p:cNvSpPr>
            <a:spLocks noGrp="1"/>
          </p:cNvSpPr>
          <p:nvPr>
            <p:ph type="sldNum" sz="quarter" idx="12"/>
          </p:nvPr>
        </p:nvSpPr>
        <p:spPr/>
        <p:txBody>
          <a:bodyPr/>
          <a:lstStyle/>
          <a:p>
            <a:fld id="{5498B440-B95E-4E58-AFC6-409CB2736B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BEE17E-7614-4050-82C5-1567F081B0CF}" type="datetime1">
              <a:rPr lang="en-US" smtClean="0"/>
              <a:pPr/>
              <a:t>11/26/2012</a:t>
            </a:fld>
            <a:endParaRPr lang="en-US"/>
          </a:p>
        </p:txBody>
      </p:sp>
      <p:sp>
        <p:nvSpPr>
          <p:cNvPr id="8" name="Footer Placeholder 7"/>
          <p:cNvSpPr>
            <a:spLocks noGrp="1"/>
          </p:cNvSpPr>
          <p:nvPr>
            <p:ph type="ftr" sz="quarter" idx="11"/>
          </p:nvPr>
        </p:nvSpPr>
        <p:spPr/>
        <p:txBody>
          <a:bodyPr/>
          <a:lstStyle/>
          <a:p>
            <a:r>
              <a:rPr lang="en-US" smtClean="0"/>
              <a:t>FY12-MIRC-IO-SIGINT</a:t>
            </a:r>
            <a:endParaRPr lang="en-US"/>
          </a:p>
        </p:txBody>
      </p:sp>
      <p:sp>
        <p:nvSpPr>
          <p:cNvPr id="9" name="Slide Number Placeholder 8"/>
          <p:cNvSpPr>
            <a:spLocks noGrp="1"/>
          </p:cNvSpPr>
          <p:nvPr>
            <p:ph type="sldNum" sz="quarter" idx="12"/>
          </p:nvPr>
        </p:nvSpPr>
        <p:spPr/>
        <p:txBody>
          <a:bodyPr/>
          <a:lstStyle/>
          <a:p>
            <a:fld id="{5498B440-B95E-4E58-AFC6-409CB2736B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F467EF-EC55-454D-A943-BD49D3FF995A}" type="datetime1">
              <a:rPr lang="en-US" smtClean="0"/>
              <a:pPr/>
              <a:t>11/26/2012</a:t>
            </a:fld>
            <a:endParaRPr lang="en-US"/>
          </a:p>
        </p:txBody>
      </p:sp>
      <p:sp>
        <p:nvSpPr>
          <p:cNvPr id="4" name="Footer Placeholder 3"/>
          <p:cNvSpPr>
            <a:spLocks noGrp="1"/>
          </p:cNvSpPr>
          <p:nvPr>
            <p:ph type="ftr" sz="quarter" idx="11"/>
          </p:nvPr>
        </p:nvSpPr>
        <p:spPr/>
        <p:txBody>
          <a:bodyPr/>
          <a:lstStyle/>
          <a:p>
            <a:r>
              <a:rPr lang="en-US" smtClean="0"/>
              <a:t>FY12-MIRC-IO-SIGINT</a:t>
            </a:r>
            <a:endParaRPr lang="en-US"/>
          </a:p>
        </p:txBody>
      </p:sp>
      <p:sp>
        <p:nvSpPr>
          <p:cNvPr id="5" name="Slide Number Placeholder 4"/>
          <p:cNvSpPr>
            <a:spLocks noGrp="1"/>
          </p:cNvSpPr>
          <p:nvPr>
            <p:ph type="sldNum" sz="quarter" idx="12"/>
          </p:nvPr>
        </p:nvSpPr>
        <p:spPr/>
        <p:txBody>
          <a:bodyPr/>
          <a:lstStyle/>
          <a:p>
            <a:fld id="{5498B440-B95E-4E58-AFC6-409CB2736B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30DFCC-7333-40B1-B266-51C0DE42A22C}" type="datetime1">
              <a:rPr lang="en-US" smtClean="0"/>
              <a:pPr/>
              <a:t>11/26/2012</a:t>
            </a:fld>
            <a:endParaRPr lang="en-US"/>
          </a:p>
        </p:txBody>
      </p:sp>
      <p:sp>
        <p:nvSpPr>
          <p:cNvPr id="3" name="Footer Placeholder 2"/>
          <p:cNvSpPr>
            <a:spLocks noGrp="1"/>
          </p:cNvSpPr>
          <p:nvPr>
            <p:ph type="ftr" sz="quarter" idx="11"/>
          </p:nvPr>
        </p:nvSpPr>
        <p:spPr/>
        <p:txBody>
          <a:bodyPr/>
          <a:lstStyle/>
          <a:p>
            <a:r>
              <a:rPr lang="en-US" smtClean="0"/>
              <a:t>FY12-MIRC-IO-SIGINT</a:t>
            </a:r>
            <a:endParaRPr lang="en-US"/>
          </a:p>
        </p:txBody>
      </p:sp>
      <p:sp>
        <p:nvSpPr>
          <p:cNvPr id="4" name="Slide Number Placeholder 3"/>
          <p:cNvSpPr>
            <a:spLocks noGrp="1"/>
          </p:cNvSpPr>
          <p:nvPr>
            <p:ph type="sldNum" sz="quarter" idx="12"/>
          </p:nvPr>
        </p:nvSpPr>
        <p:spPr/>
        <p:txBody>
          <a:bodyPr/>
          <a:lstStyle/>
          <a:p>
            <a:fld id="{5498B440-B95E-4E58-AFC6-409CB2736B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D7084A-B03C-4D15-9FFA-CDC6D38BE0FC}" type="datetime1">
              <a:rPr lang="en-US" smtClean="0"/>
              <a:pPr/>
              <a:t>11/26/2012</a:t>
            </a:fld>
            <a:endParaRPr lang="en-US"/>
          </a:p>
        </p:txBody>
      </p:sp>
      <p:sp>
        <p:nvSpPr>
          <p:cNvPr id="6" name="Footer Placeholder 5"/>
          <p:cNvSpPr>
            <a:spLocks noGrp="1"/>
          </p:cNvSpPr>
          <p:nvPr>
            <p:ph type="ftr" sz="quarter" idx="11"/>
          </p:nvPr>
        </p:nvSpPr>
        <p:spPr/>
        <p:txBody>
          <a:bodyPr/>
          <a:lstStyle/>
          <a:p>
            <a:r>
              <a:rPr lang="en-US" smtClean="0"/>
              <a:t>FY12-MIRC-IO-SIGINT</a:t>
            </a:r>
            <a:endParaRPr lang="en-US"/>
          </a:p>
        </p:txBody>
      </p:sp>
      <p:sp>
        <p:nvSpPr>
          <p:cNvPr id="7" name="Slide Number Placeholder 6"/>
          <p:cNvSpPr>
            <a:spLocks noGrp="1"/>
          </p:cNvSpPr>
          <p:nvPr>
            <p:ph type="sldNum" sz="quarter" idx="12"/>
          </p:nvPr>
        </p:nvSpPr>
        <p:spPr/>
        <p:txBody>
          <a:bodyPr/>
          <a:lstStyle/>
          <a:p>
            <a:fld id="{5498B440-B95E-4E58-AFC6-409CB2736B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smtClean="0"/>
              <a:t>FY12-MIRC-IO-SIGINT</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729C3B-30FD-4FC7-A118-878AD84E17BF}" type="datetime1">
              <a:rPr lang="en-US" smtClean="0"/>
              <a:pPr/>
              <a:t>11/26/2012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FY12-MIRC-IO-SIGINT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98B440-B95E-4E58-AFC6-409CB2736B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2.xml"/><Relationship Id="rId5" Type="http://schemas.openxmlformats.org/officeDocument/2006/relationships/image" Target="../media/image6.jpeg"/><Relationship Id="rId4" Type="http://schemas.openxmlformats.org/officeDocument/2006/relationships/hyperlink" Target="http://www.google.com/imgres?imgurl=http://www.moviemake-out.com/wp-content/uploads/2010/04/spy-vs-spy.jpg&amp;imgrefurl=http://www.moviemake-out.com/2010/04/21/new-spy-movie-aims-to-shake-up-expectations-of-the-genre/&amp;usg=__Ch4w1A28_SJxMect8kpV7SOecc4=&amp;h=249&amp;w=266&amp;sz=54&amp;hl=en&amp;start=27&amp;zoom=1&amp;tbnid=0akkVAYZx5E1dM:&amp;tbnh=106&amp;tbnw=113&amp;ei=3HGgTtevD4josQLd36GSBQ&amp;prev=/search?q=spy+vs+spy&amp;start=21&amp;um=1&amp;hl=en&amp;safe=active&amp;sa=N&amp;tbm=isch&amp;um=1&amp;itbs=1"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7.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hyperlink" Target="http://www.google.com/imgres?imgurl=http://www.infobarrel.com/media/image/55538.jpg&amp;imgrefurl=http://www.infobarrel.com/How_to_use_reverse_phone_detective_to_find_out_more_about_someone_you_met_for_the_first_time&amp;usg=__3lRdN6s27nyPBV2eDJIHJjjZ52I=&amp;h=411&amp;w=292&amp;sz=97&amp;hl=en&amp;start=6&amp;zoom=1&amp;tbnid=dqVPRupieSmrqM:&amp;tbnh=125&amp;tbnw=89&amp;ei=RnOgTsz_HoOCsgLdh_iXBQ&amp;prev=/search?q=DETECTIVE&amp;um=1&amp;hl=en&amp;safe=active&amp;sa=N&amp;tbm=isch&amp;um=1&amp;itbs=1" TargetMode="External"/><Relationship Id="rId5" Type="http://schemas.openxmlformats.org/officeDocument/2006/relationships/image" Target="../media/image8.jpeg"/><Relationship Id="rId4" Type="http://schemas.openxmlformats.org/officeDocument/2006/relationships/hyperlink" Target="http://www.google.com/imgres?imgurl=http://wedetectives.com/wp-content/uploads/2011/06/detective39.gif&amp;imgrefurl=http://wedetectives.com/how-to-become-a-detective/&amp;usg=__WRfXzj-_uE7lGlaqGc66efdhWzU=&amp;h=362&amp;w=490&amp;sz=10&amp;hl=en&amp;start=2&amp;zoom=1&amp;tbnid=PygXHk2THvh6XM:&amp;tbnh=96&amp;tbnw=130&amp;ei=RnOgTsz_HoOCsgLdh_iXBQ&amp;prev=/search?q=DETECTIVE&amp;um=1&amp;hl=en&amp;safe=active&amp;sa=N&amp;tbm=isch&amp;um=1&amp;itbs=1"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animatedgif.net/people/manwave.gif"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10.gif"/></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11.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4.gif"/><Relationship Id="rId4" Type="http://schemas.openxmlformats.org/officeDocument/2006/relationships/hyperlink" Target="http://animatedgif.net/people/inspctor_e0.gi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sp>
        <p:nvSpPr>
          <p:cNvPr id="3" name="Rectangle 2"/>
          <p:cNvSpPr/>
          <p:nvPr/>
        </p:nvSpPr>
        <p:spPr>
          <a:xfrm>
            <a:off x="457200" y="228600"/>
            <a:ext cx="8229600" cy="5878532"/>
          </a:xfrm>
          <a:prstGeom prst="rect">
            <a:avLst/>
          </a:prstGeom>
        </p:spPr>
        <p:txBody>
          <a:bodyPr wrap="square">
            <a:spAutoFit/>
          </a:bodyPr>
          <a:lstStyle/>
          <a:p>
            <a:pPr algn="ctr">
              <a:defRPr/>
            </a:pPr>
            <a:r>
              <a:rPr lang="en-US" sz="4800" b="1" dirty="0" smtClean="0">
                <a:solidFill>
                  <a:schemeClr val="bg1">
                    <a:lumMod val="95000"/>
                  </a:schemeClr>
                </a:solidFill>
                <a:effectLst>
                  <a:outerShdw blurRad="38100" dist="38100" dir="2700000" algn="tl">
                    <a:srgbClr val="C0C0C0"/>
                  </a:outerShdw>
                </a:effectLst>
                <a:latin typeface="Calibri" pitchFamily="34" charset="0"/>
              </a:rPr>
              <a:t>Military </a:t>
            </a:r>
            <a:r>
              <a:rPr lang="en-US" sz="4800" b="1" dirty="0">
                <a:solidFill>
                  <a:schemeClr val="bg1">
                    <a:lumMod val="95000"/>
                  </a:schemeClr>
                </a:solidFill>
                <a:effectLst>
                  <a:outerShdw blurRad="38100" dist="38100" dir="2700000" algn="tl">
                    <a:srgbClr val="C0C0C0"/>
                  </a:outerShdw>
                </a:effectLst>
                <a:latin typeface="Calibri" pitchFamily="34" charset="0"/>
              </a:rPr>
              <a:t>Intelligence</a:t>
            </a:r>
          </a:p>
          <a:p>
            <a:pPr algn="ctr">
              <a:defRPr/>
            </a:pPr>
            <a:r>
              <a:rPr lang="en-US" sz="4800" b="1" dirty="0">
                <a:solidFill>
                  <a:schemeClr val="bg1">
                    <a:lumMod val="95000"/>
                  </a:schemeClr>
                </a:solidFill>
                <a:effectLst>
                  <a:outerShdw blurRad="38100" dist="38100" dir="2700000" algn="tl">
                    <a:srgbClr val="C0C0C0"/>
                  </a:outerShdw>
                </a:effectLst>
                <a:latin typeface="Calibri" pitchFamily="34" charset="0"/>
              </a:rPr>
              <a:t>Readiness Command</a:t>
            </a:r>
          </a:p>
          <a:p>
            <a:pPr algn="ctr">
              <a:defRPr/>
            </a:pPr>
            <a:endParaRPr lang="en-US" sz="4400" b="1" dirty="0">
              <a:solidFill>
                <a:schemeClr val="bg1">
                  <a:lumMod val="95000"/>
                </a:schemeClr>
              </a:solidFill>
              <a:effectLst>
                <a:outerShdw blurRad="38100" dist="38100" dir="2700000" algn="tl">
                  <a:srgbClr val="C0C0C0"/>
                </a:outerShdw>
              </a:effectLst>
              <a:latin typeface="Calibri" pitchFamily="34" charset="0"/>
            </a:endParaRPr>
          </a:p>
          <a:p>
            <a:pPr algn="ctr">
              <a:defRPr/>
            </a:pPr>
            <a:endParaRPr lang="en-US" sz="2000" b="1" dirty="0">
              <a:solidFill>
                <a:srgbClr val="000000"/>
              </a:solidFill>
              <a:effectLst>
                <a:outerShdw blurRad="38100" dist="38100" dir="2700000" algn="tl">
                  <a:srgbClr val="C0C0C0"/>
                </a:outerShdw>
              </a:effectLst>
              <a:latin typeface="Calibri" pitchFamily="34" charset="0"/>
            </a:endParaRPr>
          </a:p>
          <a:p>
            <a:pPr algn="ctr"/>
            <a:r>
              <a:rPr lang="en-US" sz="4000" b="1" dirty="0" smtClean="0">
                <a:solidFill>
                  <a:schemeClr val="bg1"/>
                </a:solidFill>
              </a:rPr>
              <a:t>Intelligence Oversight </a:t>
            </a:r>
            <a:endParaRPr lang="en-US" sz="2400" b="1" dirty="0">
              <a:solidFill>
                <a:srgbClr val="000000"/>
              </a:solidFill>
              <a:effectLst>
                <a:outerShdw blurRad="38100" dist="38100" dir="2700000" algn="tl">
                  <a:srgbClr val="C0C0C0"/>
                </a:outerShdw>
              </a:effectLst>
              <a:latin typeface="Bookman Old Style" pitchFamily="18" charset="0"/>
            </a:endParaRPr>
          </a:p>
          <a:p>
            <a:pPr algn="ctr">
              <a:defRPr/>
            </a:pPr>
            <a:endParaRPr lang="en-US" sz="2000" b="1" dirty="0">
              <a:solidFill>
                <a:srgbClr val="000000"/>
              </a:solidFill>
              <a:effectLst>
                <a:outerShdw blurRad="38100" dist="38100" dir="2700000" algn="tl">
                  <a:srgbClr val="C0C0C0"/>
                </a:outerShdw>
              </a:effectLst>
              <a:latin typeface="Bookman Old Style" pitchFamily="18" charset="0"/>
            </a:endParaRPr>
          </a:p>
          <a:p>
            <a:pPr algn="ctr">
              <a:defRPr/>
            </a:pPr>
            <a:endParaRPr lang="en-US" sz="2000" b="1" dirty="0">
              <a:solidFill>
                <a:srgbClr val="000000"/>
              </a:solidFill>
              <a:effectLst>
                <a:outerShdw blurRad="38100" dist="38100" dir="2700000" algn="tl">
                  <a:srgbClr val="C0C0C0"/>
                </a:outerShdw>
              </a:effectLst>
              <a:latin typeface="Bookman Old Style" pitchFamily="18" charset="0"/>
            </a:endParaRPr>
          </a:p>
          <a:p>
            <a:pPr algn="ctr">
              <a:defRPr/>
            </a:pPr>
            <a:endParaRPr lang="en-US" sz="2000" b="1" dirty="0">
              <a:solidFill>
                <a:srgbClr val="000000"/>
              </a:solidFill>
              <a:effectLst>
                <a:outerShdw blurRad="38100" dist="38100" dir="2700000" algn="tl">
                  <a:srgbClr val="C0C0C0"/>
                </a:outerShdw>
              </a:effectLst>
              <a:latin typeface="Bookman Old Style" pitchFamily="18" charset="0"/>
            </a:endParaRPr>
          </a:p>
          <a:p>
            <a:pPr algn="ctr">
              <a:defRPr/>
            </a:pPr>
            <a:endParaRPr lang="en-US" sz="2000" b="1" dirty="0">
              <a:solidFill>
                <a:srgbClr val="000000"/>
              </a:solidFill>
              <a:effectLst>
                <a:outerShdw blurRad="38100" dist="38100" dir="2700000" algn="tl">
                  <a:srgbClr val="C0C0C0"/>
                </a:outerShdw>
              </a:effectLst>
              <a:latin typeface="Bookman Old Style" pitchFamily="18" charset="0"/>
            </a:endParaRPr>
          </a:p>
          <a:p>
            <a:pPr algn="ctr">
              <a:defRPr/>
            </a:pPr>
            <a:endParaRPr lang="en-US" sz="2000" b="1" dirty="0">
              <a:solidFill>
                <a:srgbClr val="000000"/>
              </a:solidFill>
              <a:effectLst>
                <a:outerShdw blurRad="38100" dist="38100" dir="2700000" algn="tl">
                  <a:srgbClr val="C0C0C0"/>
                </a:outerShdw>
              </a:effectLst>
              <a:latin typeface="Bookman Old Style" pitchFamily="18" charset="0"/>
            </a:endParaRPr>
          </a:p>
          <a:p>
            <a:pPr algn="ctr">
              <a:defRPr/>
            </a:pPr>
            <a:endParaRPr lang="en-US" sz="1200" b="1" dirty="0">
              <a:solidFill>
                <a:schemeClr val="bg1">
                  <a:lumMod val="95000"/>
                </a:schemeClr>
              </a:solidFill>
              <a:effectLst>
                <a:outerShdw blurRad="38100" dist="38100" dir="2700000" algn="tl">
                  <a:srgbClr val="C0C0C0"/>
                </a:outerShdw>
              </a:effectLst>
              <a:latin typeface="Bookman Old Style" pitchFamily="18" charset="0"/>
            </a:endParaRPr>
          </a:p>
          <a:p>
            <a:pPr algn="ctr">
              <a:defRPr/>
            </a:pPr>
            <a:endParaRPr lang="en-US" sz="3200" b="1" dirty="0" smtClean="0">
              <a:solidFill>
                <a:schemeClr val="bg1">
                  <a:lumMod val="95000"/>
                </a:schemeClr>
              </a:solidFill>
              <a:effectLst>
                <a:outerShdw blurRad="38100" dist="38100" dir="2700000" algn="tl">
                  <a:srgbClr val="C0C0C0"/>
                </a:outerShdw>
              </a:effectLst>
              <a:latin typeface="Calibri" pitchFamily="34" charset="0"/>
            </a:endParaRPr>
          </a:p>
          <a:p>
            <a:pPr algn="ctr">
              <a:defRPr/>
            </a:pPr>
            <a:r>
              <a:rPr lang="en-US" sz="3200" b="1" u="sng" dirty="0" smtClean="0">
                <a:solidFill>
                  <a:schemeClr val="bg1"/>
                </a:solidFill>
              </a:rPr>
              <a:t>Intelligence </a:t>
            </a:r>
            <a:r>
              <a:rPr lang="en-US" sz="3200" b="1" u="sng" dirty="0">
                <a:solidFill>
                  <a:schemeClr val="bg1"/>
                </a:solidFill>
              </a:rPr>
              <a:t>Oversight </a:t>
            </a:r>
            <a:r>
              <a:rPr lang="en-US" sz="3200" b="1" u="sng" dirty="0" smtClean="0">
                <a:solidFill>
                  <a:schemeClr val="bg1"/>
                </a:solidFill>
              </a:rPr>
              <a:t>Training for SIGINT</a:t>
            </a:r>
            <a:endParaRPr lang="en-US" b="1" dirty="0">
              <a:solidFill>
                <a:schemeClr val="bg1"/>
              </a:solidFill>
              <a:latin typeface="Calibri" pitchFamily="34" charset="0"/>
            </a:endParaRPr>
          </a:p>
        </p:txBody>
      </p:sp>
      <p:grpSp>
        <p:nvGrpSpPr>
          <p:cNvPr id="2" name="Group 7"/>
          <p:cNvGrpSpPr>
            <a:grpSpLocks/>
          </p:cNvGrpSpPr>
          <p:nvPr/>
        </p:nvGrpSpPr>
        <p:grpSpPr bwMode="auto">
          <a:xfrm>
            <a:off x="4010025" y="4191000"/>
            <a:ext cx="1125538" cy="1447800"/>
            <a:chOff x="4010025" y="4191000"/>
            <a:chExt cx="1125538" cy="1447800"/>
          </a:xfrm>
        </p:grpSpPr>
        <p:sp>
          <p:nvSpPr>
            <p:cNvPr id="7" name="Oval 6"/>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4341"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9" name="ClassificationFooter"/>
          <p:cNvSpPr txBox="1">
            <a:spLocks noChangeArrowheads="1"/>
          </p:cNvSpPr>
          <p:nvPr/>
        </p:nvSpPr>
        <p:spPr bwMode="auto">
          <a:xfrm>
            <a:off x="685800" y="0"/>
            <a:ext cx="7772400" cy="241300"/>
          </a:xfrm>
          <a:prstGeom prst="rect">
            <a:avLst/>
          </a:prstGeom>
          <a:solidFill>
            <a:srgbClr val="008000"/>
          </a:solidFill>
          <a:ln w="50800" algn="ctr">
            <a:solidFill>
              <a:srgbClr val="008000"/>
            </a:solidFill>
            <a:miter lim="800000"/>
            <a:headEnd/>
            <a:tailEnd/>
          </a:ln>
        </p:spPr>
        <p:txBody>
          <a:bodyPr lIns="45720" tIns="22860" rIns="45720" bIns="22860">
            <a:spAutoFit/>
          </a:bodyPr>
          <a:lstStyle/>
          <a:p>
            <a:pPr algn="ctr">
              <a:spcBef>
                <a:spcPct val="0"/>
              </a:spcBef>
              <a:tabLst>
                <a:tab pos="974725" algn="r"/>
                <a:tab pos="1493838" algn="l"/>
              </a:tabLst>
            </a:pPr>
            <a:r>
              <a:rPr lang="en-US" sz="1200" b="1" dirty="0">
                <a:solidFill>
                  <a:srgbClr val="F8C818"/>
                </a:solidFill>
                <a:latin typeface="Microsoft Sans Serif" pitchFamily="34" charset="0"/>
              </a:rPr>
              <a:t>UNCLASSIFIED//FOR OFFICIAL USE ONLY</a:t>
            </a:r>
          </a:p>
        </p:txBody>
      </p:sp>
      <p:sp>
        <p:nvSpPr>
          <p:cNvPr id="10" name="Footer Placeholder 9"/>
          <p:cNvSpPr>
            <a:spLocks noGrp="1"/>
          </p:cNvSpPr>
          <p:nvPr>
            <p:ph type="ftr" sz="quarter" idx="12"/>
          </p:nvPr>
        </p:nvSpPr>
        <p:spPr/>
        <p:txBody>
          <a:bodyPr/>
          <a:lstStyle/>
          <a:p>
            <a:r>
              <a:rPr lang="en-US" dirty="0" smtClean="0"/>
              <a:t>FY12-MIRC-IO-SIGINT</a:t>
            </a:r>
            <a:endParaRPr lang="en-US" dirty="0"/>
          </a:p>
        </p:txBody>
      </p:sp>
      <p:sp>
        <p:nvSpPr>
          <p:cNvPr id="11" name="ClassificationFooter"/>
          <p:cNvSpPr txBox="1">
            <a:spLocks noChangeArrowheads="1"/>
          </p:cNvSpPr>
          <p:nvPr/>
        </p:nvSpPr>
        <p:spPr bwMode="auto">
          <a:xfrm>
            <a:off x="1143000" y="6616700"/>
            <a:ext cx="7772400" cy="241300"/>
          </a:xfrm>
          <a:prstGeom prst="rect">
            <a:avLst/>
          </a:prstGeom>
          <a:solidFill>
            <a:srgbClr val="008000"/>
          </a:solidFill>
          <a:ln w="50800" algn="ctr">
            <a:solidFill>
              <a:srgbClr val="008000"/>
            </a:solidFill>
            <a:miter lim="800000"/>
            <a:headEnd/>
            <a:tailEnd/>
          </a:ln>
        </p:spPr>
        <p:txBody>
          <a:bodyPr lIns="45720" tIns="22860" rIns="45720" bIns="22860">
            <a:spAutoFit/>
          </a:bodyPr>
          <a:lstStyle/>
          <a:p>
            <a:pPr algn="ctr">
              <a:spcBef>
                <a:spcPct val="0"/>
              </a:spcBef>
              <a:tabLst>
                <a:tab pos="974725" algn="r"/>
                <a:tab pos="1493838" algn="l"/>
              </a:tabLst>
            </a:pPr>
            <a:r>
              <a:rPr lang="en-US" sz="1200" b="1" dirty="0">
                <a:solidFill>
                  <a:srgbClr val="F8C818"/>
                </a:solidFill>
                <a:latin typeface="Microsoft Sans Serif" pitchFamily="34" charset="0"/>
              </a:rPr>
              <a:t>UNCLASSIFIED//FOR OFFICIAL USE ONLY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8"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11" name="Rectangle 2"/>
          <p:cNvSpPr txBox="1">
            <a:spLocks noChangeArrowheads="1"/>
          </p:cNvSpPr>
          <p:nvPr/>
        </p:nvSpPr>
        <p:spPr>
          <a:xfrm>
            <a:off x="1143000" y="0"/>
            <a:ext cx="7239000" cy="6096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sng" strike="noStrike" kern="1200" cap="none" spc="0" normalizeH="0" baseline="0" noProof="0" dirty="0" smtClean="0">
                <a:ln>
                  <a:noFill/>
                </a:ln>
                <a:solidFill>
                  <a:schemeClr val="bg1"/>
                </a:solidFill>
                <a:effectLst/>
                <a:uLnTx/>
                <a:uFillTx/>
                <a:latin typeface="+mj-lt"/>
                <a:ea typeface="+mj-ea"/>
                <a:cs typeface="+mj-cs"/>
              </a:rPr>
              <a:t>What Is a “U.S. Person” </a:t>
            </a:r>
            <a:r>
              <a:rPr kumimoji="0" lang="en-US" sz="2800" b="1" i="1" u="sng" strike="noStrike" kern="1200" cap="none" spc="0" normalizeH="0" baseline="0" noProof="0" dirty="0" smtClean="0">
                <a:ln>
                  <a:noFill/>
                </a:ln>
                <a:solidFill>
                  <a:srgbClr val="FFFF00"/>
                </a:solidFill>
                <a:effectLst/>
                <a:uLnTx/>
                <a:uFillTx/>
                <a:latin typeface="+mj-lt"/>
                <a:ea typeface="+mj-ea"/>
                <a:cs typeface="+mj-cs"/>
              </a:rPr>
              <a:t>on the Internet?</a:t>
            </a:r>
            <a:r>
              <a:rPr kumimoji="0" lang="en-US" sz="2800" b="0" i="0" u="sng" strike="noStrike" kern="1200" cap="none" spc="0" normalizeH="0" baseline="0" noProof="0" dirty="0" smtClean="0">
                <a:ln>
                  <a:noFill/>
                </a:ln>
                <a:solidFill>
                  <a:srgbClr val="FFFF00"/>
                </a:solidFill>
                <a:effectLst/>
                <a:uLnTx/>
                <a:uFillTx/>
                <a:latin typeface="+mj-lt"/>
                <a:ea typeface="+mj-ea"/>
                <a:cs typeface="+mj-cs"/>
              </a:rPr>
              <a:t/>
            </a:r>
            <a:br>
              <a:rPr kumimoji="0" lang="en-US" sz="2800" b="0" i="0" u="sng" strike="noStrike" kern="1200" cap="none" spc="0" normalizeH="0" baseline="0" noProof="0" dirty="0" smtClean="0">
                <a:ln>
                  <a:noFill/>
                </a:ln>
                <a:solidFill>
                  <a:srgbClr val="FFFF00"/>
                </a:solidFill>
                <a:effectLst/>
                <a:uLnTx/>
                <a:uFillTx/>
                <a:latin typeface="+mj-lt"/>
                <a:ea typeface="+mj-ea"/>
                <a:cs typeface="+mj-cs"/>
              </a:rPr>
            </a:br>
            <a:endParaRPr kumimoji="0" lang="en-US" sz="2800" b="0" i="0" u="sng" strike="noStrike" kern="1200" cap="none" spc="0" normalizeH="0" baseline="0" noProof="0" dirty="0" smtClean="0">
              <a:ln>
                <a:noFill/>
              </a:ln>
              <a:solidFill>
                <a:srgbClr val="FFFF00"/>
              </a:solidFill>
              <a:effectLst/>
              <a:uLnTx/>
              <a:uFillTx/>
              <a:latin typeface="+mj-lt"/>
              <a:ea typeface="+mj-ea"/>
              <a:cs typeface="+mj-cs"/>
            </a:endParaRPr>
          </a:p>
        </p:txBody>
      </p:sp>
      <p:sp>
        <p:nvSpPr>
          <p:cNvPr id="12" name="Rectangle 11"/>
          <p:cNvSpPr/>
          <p:nvPr/>
        </p:nvSpPr>
        <p:spPr>
          <a:xfrm>
            <a:off x="685800" y="533400"/>
            <a:ext cx="8458200" cy="6546407"/>
          </a:xfrm>
          <a:prstGeom prst="rect">
            <a:avLst/>
          </a:prstGeom>
        </p:spPr>
        <p:txBody>
          <a:bodyPr wrap="square">
            <a:spAutoFit/>
          </a:bodyPr>
          <a:lstStyle/>
          <a:p>
            <a:pPr marL="350838" indent="-350838">
              <a:lnSpc>
                <a:spcPct val="80000"/>
              </a:lnSpc>
              <a:spcBef>
                <a:spcPct val="50000"/>
              </a:spcBef>
              <a:buClr>
                <a:schemeClr val="bg1"/>
              </a:buClr>
              <a:defRPr/>
            </a:pPr>
            <a:r>
              <a:rPr lang="en-US" dirty="0">
                <a:solidFill>
                  <a:schemeClr val="bg1"/>
                </a:solidFill>
              </a:rPr>
              <a:t>-What are the considerations for determining if a website, URL, email address or IP address is or about a US Person?</a:t>
            </a:r>
          </a:p>
          <a:p>
            <a:pPr marL="350838" indent="-350838">
              <a:lnSpc>
                <a:spcPct val="80000"/>
              </a:lnSpc>
              <a:spcBef>
                <a:spcPct val="50000"/>
              </a:spcBef>
              <a:buClr>
                <a:schemeClr val="bg1"/>
              </a:buClr>
              <a:defRPr/>
            </a:pPr>
            <a:r>
              <a:rPr lang="en-US" i="1" u="sng" dirty="0">
                <a:solidFill>
                  <a:schemeClr val="bg1"/>
                </a:solidFill>
              </a:rPr>
              <a:t>Some basic guidelines are:</a:t>
            </a:r>
            <a:endParaRPr lang="en-US" dirty="0">
              <a:solidFill>
                <a:schemeClr val="bg1"/>
              </a:solidFill>
            </a:endParaRPr>
          </a:p>
          <a:p>
            <a:pPr marL="684213" lvl="1" indent="-457200">
              <a:lnSpc>
                <a:spcPct val="80000"/>
              </a:lnSpc>
              <a:spcBef>
                <a:spcPct val="50000"/>
              </a:spcBef>
              <a:buClr>
                <a:schemeClr val="bg1"/>
              </a:buClr>
              <a:buSzPct val="100000"/>
              <a:buFont typeface="Times New Roman" pitchFamily="18" charset="0"/>
              <a:buAutoNum type="arabicPeriod"/>
              <a:defRPr/>
            </a:pPr>
            <a:r>
              <a:rPr lang="en-US" b="1" u="sng" dirty="0">
                <a:solidFill>
                  <a:schemeClr val="bg1"/>
                </a:solidFill>
              </a:rPr>
              <a:t>IP Address:</a:t>
            </a:r>
            <a:r>
              <a:rPr lang="en-US" b="1" dirty="0">
                <a:solidFill>
                  <a:schemeClr val="bg1"/>
                </a:solidFill>
              </a:rPr>
              <a:t>  </a:t>
            </a:r>
            <a:r>
              <a:rPr lang="en-US" dirty="0">
                <a:solidFill>
                  <a:schemeClr val="bg1"/>
                </a:solidFill>
              </a:rPr>
              <a:t>Not considered “collected” until processed into intelligible form=no IO restrictions on its maintenance.   If URL is deciphered/analyzed, then a reasonable &amp; diligent inquiry is done to determine its association with a US Person using web tools or external information.  If unable to determine=assume it is </a:t>
            </a:r>
            <a:r>
              <a:rPr lang="en-US" i="1" u="sng" dirty="0">
                <a:solidFill>
                  <a:schemeClr val="bg1"/>
                </a:solidFill>
              </a:rPr>
              <a:t>not</a:t>
            </a:r>
            <a:r>
              <a:rPr lang="en-US" dirty="0">
                <a:solidFill>
                  <a:schemeClr val="bg1"/>
                </a:solidFill>
              </a:rPr>
              <a:t> associated with a US Person.  Document efforts taken to make the determination.</a:t>
            </a:r>
            <a:endParaRPr lang="en-US" u="sng" dirty="0">
              <a:solidFill>
                <a:schemeClr val="bg1"/>
              </a:solidFill>
            </a:endParaRPr>
          </a:p>
          <a:p>
            <a:pPr marL="684213" lvl="1" indent="-457200">
              <a:lnSpc>
                <a:spcPct val="80000"/>
              </a:lnSpc>
              <a:spcBef>
                <a:spcPct val="50000"/>
              </a:spcBef>
              <a:buClr>
                <a:schemeClr val="bg1"/>
              </a:buClr>
              <a:buSzPct val="100000"/>
              <a:buFont typeface="Times New Roman" pitchFamily="18" charset="0"/>
              <a:buAutoNum type="arabicPeriod"/>
              <a:defRPr/>
            </a:pPr>
            <a:r>
              <a:rPr lang="en-US" b="1" u="sng" dirty="0">
                <a:solidFill>
                  <a:schemeClr val="bg1"/>
                </a:solidFill>
              </a:rPr>
              <a:t>URL:  </a:t>
            </a:r>
            <a:r>
              <a:rPr lang="en-US" dirty="0">
                <a:solidFill>
                  <a:schemeClr val="bg1"/>
                </a:solidFill>
              </a:rPr>
              <a:t>Unlike IP addresses and email addresses, URL are almost always publicly available.  As such, even if they identify US Persons, lists of URL may be collected if within the scope of a lawful and authorized intelligence function. </a:t>
            </a:r>
            <a:endParaRPr lang="en-US" u="sng" dirty="0">
              <a:solidFill>
                <a:schemeClr val="bg1"/>
              </a:solidFill>
            </a:endParaRPr>
          </a:p>
          <a:p>
            <a:pPr marL="684213" lvl="1" indent="-457200">
              <a:lnSpc>
                <a:spcPct val="80000"/>
              </a:lnSpc>
              <a:spcBef>
                <a:spcPct val="50000"/>
              </a:spcBef>
              <a:buClr>
                <a:schemeClr val="bg1"/>
              </a:buClr>
              <a:buSzPct val="100000"/>
              <a:buFont typeface="Times New Roman" pitchFamily="18" charset="0"/>
              <a:buAutoNum type="arabicPeriod"/>
              <a:defRPr/>
            </a:pPr>
            <a:r>
              <a:rPr lang="en-US" b="1" u="sng" dirty="0">
                <a:solidFill>
                  <a:schemeClr val="bg1"/>
                </a:solidFill>
              </a:rPr>
              <a:t>Email address: </a:t>
            </a:r>
            <a:r>
              <a:rPr lang="en-US" b="1" dirty="0">
                <a:solidFill>
                  <a:schemeClr val="bg1"/>
                </a:solidFill>
              </a:rPr>
              <a:t> </a:t>
            </a:r>
            <a:r>
              <a:rPr lang="en-US" dirty="0">
                <a:solidFill>
                  <a:schemeClr val="bg1"/>
                </a:solidFill>
              </a:rPr>
              <a:t>Are almost always associated with an individual. Indentifying the individual is hard.  Email addresses may be retained </a:t>
            </a:r>
            <a:r>
              <a:rPr lang="en-US" u="sng" dirty="0">
                <a:solidFill>
                  <a:schemeClr val="bg1"/>
                </a:solidFill>
              </a:rPr>
              <a:t>if not </a:t>
            </a:r>
            <a:r>
              <a:rPr lang="en-US" dirty="0">
                <a:solidFill>
                  <a:schemeClr val="bg1"/>
                </a:solidFill>
              </a:rPr>
              <a:t>analyzed.  If analyzed, then an effort must be made to determine if it is associated with a US Person.  Some US </a:t>
            </a:r>
            <a:r>
              <a:rPr lang="en-US" dirty="0" smtClean="0">
                <a:solidFill>
                  <a:schemeClr val="bg1"/>
                </a:solidFill>
              </a:rPr>
              <a:t>Person </a:t>
            </a:r>
            <a:r>
              <a:rPr lang="en-US" dirty="0">
                <a:solidFill>
                  <a:schemeClr val="bg1"/>
                </a:solidFill>
              </a:rPr>
              <a:t>emails are obvious (i.e.  </a:t>
            </a:r>
            <a:r>
              <a:rPr lang="en-US" dirty="0" smtClean="0">
                <a:solidFill>
                  <a:srgbClr val="FFFF00"/>
                </a:solidFill>
              </a:rPr>
              <a:t>Barrack.Obama@whitehouse.gov</a:t>
            </a:r>
            <a:r>
              <a:rPr lang="en-US" dirty="0" smtClean="0">
                <a:solidFill>
                  <a:schemeClr val="bg1"/>
                </a:solidFill>
              </a:rPr>
              <a:t>).  </a:t>
            </a:r>
            <a:r>
              <a:rPr lang="en-US" dirty="0">
                <a:solidFill>
                  <a:schemeClr val="bg1"/>
                </a:solidFill>
              </a:rPr>
              <a:t>Others are not.  If unable to determine if associated with a US </a:t>
            </a:r>
            <a:r>
              <a:rPr lang="en-US" dirty="0" smtClean="0">
                <a:solidFill>
                  <a:schemeClr val="bg1"/>
                </a:solidFill>
              </a:rPr>
              <a:t>Person, </a:t>
            </a:r>
            <a:r>
              <a:rPr lang="en-US" dirty="0">
                <a:solidFill>
                  <a:schemeClr val="bg1"/>
                </a:solidFill>
              </a:rPr>
              <a:t>then presume it is not.</a:t>
            </a:r>
            <a:endParaRPr lang="en-US" u="sng" dirty="0">
              <a:solidFill>
                <a:schemeClr val="bg1"/>
              </a:solidFill>
            </a:endParaRPr>
          </a:p>
          <a:p>
            <a:pPr marL="684213" lvl="1" indent="-457200">
              <a:lnSpc>
                <a:spcPct val="80000"/>
              </a:lnSpc>
              <a:spcBef>
                <a:spcPct val="50000"/>
              </a:spcBef>
              <a:buClr>
                <a:schemeClr val="bg1"/>
              </a:buClr>
              <a:buSzPct val="100000"/>
              <a:buFont typeface="+mj-lt"/>
              <a:buAutoNum type="arabicPeriod"/>
              <a:defRPr/>
            </a:pPr>
            <a:r>
              <a:rPr lang="en-US" b="1" u="sng" dirty="0">
                <a:solidFill>
                  <a:schemeClr val="bg1"/>
                </a:solidFill>
              </a:rPr>
              <a:t>Web site </a:t>
            </a:r>
            <a:r>
              <a:rPr lang="en-US" dirty="0">
                <a:solidFill>
                  <a:schemeClr val="bg1"/>
                </a:solidFill>
              </a:rPr>
              <a:t>(for a corporation, university, club, association, church, etc..)  If the domain is commonly associated with a foreign country (i.e. </a:t>
            </a:r>
            <a:r>
              <a:rPr lang="en-US" dirty="0" smtClean="0">
                <a:solidFill>
                  <a:schemeClr val="bg1"/>
                </a:solidFill>
              </a:rPr>
              <a:t>.UK, .FR) </a:t>
            </a:r>
            <a:r>
              <a:rPr lang="en-US" dirty="0">
                <a:solidFill>
                  <a:schemeClr val="bg1"/>
                </a:solidFill>
              </a:rPr>
              <a:t>and there is no information to the contrary=presume it is not a US </a:t>
            </a:r>
            <a:r>
              <a:rPr lang="en-US" dirty="0" smtClean="0">
                <a:solidFill>
                  <a:schemeClr val="bg1"/>
                </a:solidFill>
              </a:rPr>
              <a:t>Person.  </a:t>
            </a:r>
            <a:r>
              <a:rPr lang="en-US" dirty="0">
                <a:solidFill>
                  <a:schemeClr val="bg1"/>
                </a:solidFill>
              </a:rPr>
              <a:t>The mere use of a universal domain (.com) does not mean it is automatically associated with a US </a:t>
            </a:r>
            <a:r>
              <a:rPr lang="en-US" dirty="0" smtClean="0">
                <a:solidFill>
                  <a:schemeClr val="bg1"/>
                </a:solidFill>
              </a:rPr>
              <a:t>Person.  </a:t>
            </a:r>
            <a:r>
              <a:rPr lang="en-US" dirty="0">
                <a:solidFill>
                  <a:schemeClr val="bg1"/>
                </a:solidFill>
              </a:rPr>
              <a:t>To determine if a site is a US </a:t>
            </a:r>
            <a:r>
              <a:rPr lang="en-US" dirty="0" smtClean="0">
                <a:solidFill>
                  <a:schemeClr val="bg1"/>
                </a:solidFill>
              </a:rPr>
              <a:t>Person </a:t>
            </a:r>
            <a:r>
              <a:rPr lang="en-US" dirty="0">
                <a:solidFill>
                  <a:schemeClr val="bg1"/>
                </a:solidFill>
              </a:rPr>
              <a:t>consider: geographic location of the and nature of the underlying organization, its incorporation status, rules of participation, formal membership process, etc… </a:t>
            </a:r>
          </a:p>
        </p:txBody>
      </p:sp>
      <p:sp>
        <p:nvSpPr>
          <p:cNvPr id="13" name="Footer Placeholder 12"/>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8"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7" name="Rectangle 6"/>
          <p:cNvSpPr/>
          <p:nvPr/>
        </p:nvSpPr>
        <p:spPr>
          <a:xfrm>
            <a:off x="0" y="0"/>
            <a:ext cx="8991600" cy="523220"/>
          </a:xfrm>
          <a:prstGeom prst="rect">
            <a:avLst/>
          </a:prstGeom>
        </p:spPr>
        <p:txBody>
          <a:bodyPr wrap="square">
            <a:spAutoFit/>
          </a:bodyPr>
          <a:lstStyle/>
          <a:p>
            <a:pPr algn="ctr"/>
            <a:r>
              <a:rPr lang="en-US" sz="2800" u="sng" dirty="0" smtClean="0">
                <a:solidFill>
                  <a:schemeClr val="bg1"/>
                </a:solidFill>
              </a:rPr>
              <a:t>General Provisions  (Procedure 1)</a:t>
            </a:r>
            <a:endParaRPr lang="en-US" sz="2800" dirty="0">
              <a:solidFill>
                <a:schemeClr val="bg1"/>
              </a:solidFill>
            </a:endParaRPr>
          </a:p>
        </p:txBody>
      </p:sp>
      <p:sp>
        <p:nvSpPr>
          <p:cNvPr id="11" name="Rectangle 3"/>
          <p:cNvSpPr txBox="1">
            <a:spLocks noChangeArrowheads="1"/>
          </p:cNvSpPr>
          <p:nvPr/>
        </p:nvSpPr>
        <p:spPr>
          <a:xfrm>
            <a:off x="685800" y="1066800"/>
            <a:ext cx="8305800" cy="5181600"/>
          </a:xfrm>
          <a:prstGeom prst="rect">
            <a:avLst/>
          </a:prstGeom>
        </p:spPr>
        <p:txBody>
          <a:bodyPr/>
          <a:lstStyle/>
          <a:p>
            <a:pPr marL="461963" marR="0" lvl="0" indent="-236538" algn="l" defTabSz="914400" rtl="0" eaLnBrk="1" fontAlgn="auto" latinLnBrk="0" hangingPunct="1">
              <a:lnSpc>
                <a:spcPct val="100000"/>
              </a:lnSpc>
              <a:spcBef>
                <a:spcPct val="50000"/>
              </a:spcBef>
              <a:spcAft>
                <a:spcPts val="0"/>
              </a:spcAft>
              <a:buClr>
                <a:schemeClr val="bg1"/>
              </a:buClr>
              <a:buSzTx/>
              <a:buFont typeface="Arial" pitchFamily="34" charset="0"/>
              <a:buChar char="•"/>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MI activities </a:t>
            </a:r>
            <a:r>
              <a:rPr kumimoji="0" lang="en-US" sz="2000" b="0" i="0" u="sng" strike="noStrike" kern="1200" cap="none" spc="0" normalizeH="0" baseline="0" noProof="0" dirty="0" smtClean="0">
                <a:ln>
                  <a:noFill/>
                </a:ln>
                <a:solidFill>
                  <a:schemeClr val="bg1"/>
                </a:solidFill>
                <a:effectLst/>
                <a:uLnTx/>
                <a:uFillTx/>
                <a:latin typeface="+mn-lt"/>
                <a:ea typeface="+mn-ea"/>
                <a:cs typeface="+mn-cs"/>
              </a:rPr>
              <a:t>MUST</a:t>
            </a:r>
            <a:r>
              <a:rPr kumimoji="0" lang="en-US" sz="2000" b="0" i="0" u="none" strike="noStrike" kern="1200" cap="none" spc="0" normalizeH="0" baseline="0" noProof="0" dirty="0" smtClean="0">
                <a:ln>
                  <a:noFill/>
                </a:ln>
                <a:solidFill>
                  <a:schemeClr val="bg1"/>
                </a:solidFill>
                <a:effectLst/>
                <a:uLnTx/>
                <a:uFillTx/>
                <a:latin typeface="+mn-lt"/>
                <a:ea typeface="+mn-ea"/>
                <a:cs typeface="+mn-cs"/>
              </a:rPr>
              <a:t> fall within your approved mission</a:t>
            </a:r>
          </a:p>
          <a:p>
            <a:pPr marL="461963" marR="0" lvl="0" indent="-236538" algn="l" defTabSz="914400" rtl="0" eaLnBrk="1" fontAlgn="auto" latinLnBrk="0" hangingPunct="1">
              <a:lnSpc>
                <a:spcPct val="100000"/>
              </a:lnSpc>
              <a:spcBef>
                <a:spcPct val="50000"/>
              </a:spcBef>
              <a:spcAft>
                <a:spcPts val="0"/>
              </a:spcAft>
              <a:buClr>
                <a:schemeClr val="bg1"/>
              </a:buClr>
              <a:buSzTx/>
              <a:buFont typeface="Arial" pitchFamily="34" charset="0"/>
              <a:buChar char="•"/>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Prohibits Assassinations</a:t>
            </a:r>
          </a:p>
          <a:p>
            <a:pPr marL="461963" marR="0" lvl="0" indent="-236538" algn="l" defTabSz="914400" rtl="0" eaLnBrk="1" fontAlgn="auto" latinLnBrk="0" hangingPunct="1">
              <a:lnSpc>
                <a:spcPct val="100000"/>
              </a:lnSpc>
              <a:spcBef>
                <a:spcPct val="50000"/>
              </a:spcBef>
              <a:spcAft>
                <a:spcPts val="0"/>
              </a:spcAft>
              <a:buClr>
                <a:schemeClr val="bg1"/>
              </a:buClr>
              <a:buSzTx/>
              <a:buFont typeface="Arial" pitchFamily="34" charset="0"/>
              <a:buChar char="•"/>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Does not apply to law enforcement activities</a:t>
            </a:r>
          </a:p>
          <a:p>
            <a:pPr marL="461963" marR="0" lvl="0" indent="-236538" algn="l" defTabSz="914400" rtl="0" eaLnBrk="1" fontAlgn="auto" latinLnBrk="0" hangingPunct="1">
              <a:lnSpc>
                <a:spcPct val="100000"/>
              </a:lnSpc>
              <a:spcBef>
                <a:spcPct val="50000"/>
              </a:spcBef>
              <a:spcAft>
                <a:spcPts val="0"/>
              </a:spcAft>
              <a:buClr>
                <a:schemeClr val="bg1"/>
              </a:buClr>
              <a:buSzTx/>
              <a:buFont typeface="Arial" pitchFamily="34" charset="0"/>
              <a:buChar char="•"/>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Commander’s of units with a MI mission will:</a:t>
            </a:r>
          </a:p>
          <a:p>
            <a:pPr marL="862013" marR="0" lvl="1" indent="-236538" algn="l" defTabSz="914400" rtl="0" eaLnBrk="1" fontAlgn="auto" latinLnBrk="0" hangingPunct="1">
              <a:lnSpc>
                <a:spcPct val="100000"/>
              </a:lnSpc>
              <a:spcBef>
                <a:spcPct val="50000"/>
              </a:spcBef>
              <a:spcAft>
                <a:spcPts val="0"/>
              </a:spcAft>
              <a:buClr>
                <a:schemeClr val="bg1"/>
              </a:buClr>
              <a:buSzTx/>
              <a:buFont typeface="Courier New" pitchFamily="49" charset="0"/>
              <a:buChar char="o"/>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train their personnel to conduct missions lawfully</a:t>
            </a:r>
          </a:p>
          <a:p>
            <a:pPr marL="862013" marR="0" lvl="1" indent="-236538" algn="l" defTabSz="914400" rtl="0" eaLnBrk="1" fontAlgn="auto" latinLnBrk="0" hangingPunct="1">
              <a:lnSpc>
                <a:spcPct val="100000"/>
              </a:lnSpc>
              <a:spcBef>
                <a:spcPct val="50000"/>
              </a:spcBef>
              <a:spcAft>
                <a:spcPts val="0"/>
              </a:spcAft>
              <a:buClr>
                <a:schemeClr val="bg1"/>
              </a:buClr>
              <a:buSzTx/>
              <a:buFont typeface="Courier New" pitchFamily="49" charset="0"/>
              <a:buChar char="o"/>
              <a:tabLst/>
              <a:defRPr/>
            </a:pPr>
            <a:r>
              <a:rPr lang="en-US" sz="2000" dirty="0" smtClean="0">
                <a:solidFill>
                  <a:srgbClr val="FFFF00"/>
                </a:solidFill>
              </a:rPr>
              <a:t>D</a:t>
            </a:r>
            <a:r>
              <a:rPr kumimoji="0" lang="en-US" sz="2000" b="0" i="0" u="none" strike="noStrike" kern="1200" cap="none" spc="0" normalizeH="0" baseline="0" noProof="0" dirty="0" err="1" smtClean="0">
                <a:ln>
                  <a:noFill/>
                </a:ln>
                <a:solidFill>
                  <a:srgbClr val="FFFF00"/>
                </a:solidFill>
                <a:effectLst/>
                <a:uLnTx/>
                <a:uFillTx/>
                <a:latin typeface="+mn-lt"/>
                <a:ea typeface="+mn-ea"/>
                <a:cs typeface="+mn-cs"/>
              </a:rPr>
              <a:t>esignate</a:t>
            </a:r>
            <a:r>
              <a:rPr kumimoji="0" lang="en-US" sz="2000" b="0" i="0" u="none" strike="noStrike" kern="1200" cap="none" spc="0" normalizeH="0" baseline="0" noProof="0" dirty="0" smtClean="0">
                <a:ln>
                  <a:noFill/>
                </a:ln>
                <a:solidFill>
                  <a:srgbClr val="FFFF00"/>
                </a:solidFill>
                <a:effectLst/>
                <a:uLnTx/>
                <a:uFillTx/>
                <a:latin typeface="+mn-lt"/>
                <a:ea typeface="+mn-ea"/>
                <a:cs typeface="+mn-cs"/>
              </a:rPr>
              <a:t> an intelligence professional </a:t>
            </a:r>
            <a:r>
              <a:rPr kumimoji="0" lang="en-US" sz="2000" b="1" i="0" u="sng" strike="noStrike" kern="1200" cap="none" spc="0" normalizeH="0" baseline="0" noProof="0" dirty="0" smtClean="0">
                <a:ln>
                  <a:noFill/>
                </a:ln>
                <a:solidFill>
                  <a:srgbClr val="FFFF00"/>
                </a:solidFill>
                <a:effectLst/>
                <a:uLnTx/>
                <a:uFillTx/>
                <a:latin typeface="+mn-lt"/>
                <a:ea typeface="+mn-ea"/>
                <a:cs typeface="+mn-cs"/>
              </a:rPr>
              <a:t>in the operational chain </a:t>
            </a:r>
            <a:r>
              <a:rPr kumimoji="0" lang="en-US" sz="2000" b="0" i="0" u="none" strike="noStrike" kern="1200" cap="none" spc="0" normalizeH="0" baseline="0" noProof="0" dirty="0" smtClean="0">
                <a:ln>
                  <a:noFill/>
                </a:ln>
                <a:solidFill>
                  <a:srgbClr val="FFFF00"/>
                </a:solidFill>
                <a:effectLst/>
                <a:uLnTx/>
                <a:uFillTx/>
                <a:latin typeface="+mn-lt"/>
                <a:ea typeface="+mn-ea"/>
                <a:cs typeface="+mn-cs"/>
              </a:rPr>
              <a:t>as the unit intelligence oversight staff officer (</a:t>
            </a:r>
            <a:r>
              <a:rPr kumimoji="0" lang="en-US" sz="2000" b="0" i="0" u="sng" strike="noStrike" kern="1200" cap="none" spc="0" normalizeH="0" baseline="0" noProof="0" dirty="0" smtClean="0">
                <a:ln>
                  <a:noFill/>
                </a:ln>
                <a:solidFill>
                  <a:srgbClr val="FFFF00"/>
                </a:solidFill>
                <a:effectLst/>
                <a:uLnTx/>
                <a:uFillTx/>
                <a:latin typeface="+mn-lt"/>
                <a:ea typeface="+mn-ea"/>
                <a:cs typeface="+mn-cs"/>
              </a:rPr>
              <a:t>cannot</a:t>
            </a:r>
            <a:r>
              <a:rPr kumimoji="0" lang="en-US" sz="2000" b="0" i="0" u="none" strike="noStrike" kern="1200" cap="none" spc="0" normalizeH="0" baseline="0" noProof="0" dirty="0" smtClean="0">
                <a:ln>
                  <a:noFill/>
                </a:ln>
                <a:solidFill>
                  <a:srgbClr val="FFFF00"/>
                </a:solidFill>
                <a:effectLst/>
                <a:uLnTx/>
                <a:uFillTx/>
                <a:latin typeface="+mn-lt"/>
                <a:ea typeface="+mn-ea"/>
                <a:cs typeface="+mn-cs"/>
              </a:rPr>
              <a:t> be a contractor or the command’s attorney).</a:t>
            </a:r>
            <a:r>
              <a:rPr kumimoji="0" lang="en-US" sz="2000" b="0" i="0" u="none" strike="noStrike" kern="1200" cap="none" spc="0" normalizeH="0" noProof="0" dirty="0" smtClean="0">
                <a:ln>
                  <a:noFill/>
                </a:ln>
                <a:solidFill>
                  <a:srgbClr val="FFFF00"/>
                </a:solidFill>
                <a:effectLst/>
                <a:uLnTx/>
                <a:uFillTx/>
                <a:latin typeface="+mn-lt"/>
                <a:ea typeface="+mn-ea"/>
                <a:cs typeface="+mn-cs"/>
              </a:rPr>
              <a:t>  </a:t>
            </a:r>
          </a:p>
          <a:p>
            <a:pPr marL="1319213" lvl="2" indent="-236538">
              <a:spcBef>
                <a:spcPct val="50000"/>
              </a:spcBef>
              <a:buClr>
                <a:schemeClr val="bg1"/>
              </a:buClr>
              <a:buFont typeface="Courier New" pitchFamily="49" charset="0"/>
              <a:buChar char="o"/>
              <a:defRPr/>
            </a:pPr>
            <a:r>
              <a:rPr lang="en-US" sz="2000" dirty="0" smtClean="0">
                <a:solidFill>
                  <a:srgbClr val="FFFF00"/>
                </a:solidFill>
              </a:rPr>
              <a:t>SIGINT units will also have a SIGINT Intelligence Oversight Officer)</a:t>
            </a:r>
          </a:p>
          <a:p>
            <a:pPr marL="862013" marR="0" lvl="1" indent="-236538" algn="l" defTabSz="914400" rtl="0" eaLnBrk="1" fontAlgn="auto" latinLnBrk="0" hangingPunct="1">
              <a:lnSpc>
                <a:spcPct val="100000"/>
              </a:lnSpc>
              <a:spcBef>
                <a:spcPct val="50000"/>
              </a:spcBef>
              <a:spcAft>
                <a:spcPts val="0"/>
              </a:spcAft>
              <a:buClr>
                <a:schemeClr val="bg1"/>
              </a:buClr>
              <a:buSzTx/>
              <a:buFont typeface="Courier New" pitchFamily="49" charset="0"/>
              <a:buChar char="o"/>
              <a:tabLst/>
              <a:defRPr/>
            </a:pPr>
            <a:endParaRPr kumimoji="0" lang="en-US" sz="2000" b="0" i="0" u="none" strike="noStrike" kern="1200" cap="none" spc="0" normalizeH="0" baseline="0" noProof="0" dirty="0" smtClean="0">
              <a:ln>
                <a:noFill/>
              </a:ln>
              <a:solidFill>
                <a:srgbClr val="FFFF00"/>
              </a:solidFill>
              <a:effectLst/>
              <a:uLnTx/>
              <a:uFillTx/>
              <a:latin typeface="+mn-lt"/>
              <a:ea typeface="+mn-ea"/>
              <a:cs typeface="+mn-cs"/>
            </a:endParaRPr>
          </a:p>
          <a:p>
            <a:pPr marL="862013" marR="0" lvl="1" indent="-236538" algn="l" defTabSz="914400" rtl="0" eaLnBrk="1" fontAlgn="auto" latinLnBrk="0" hangingPunct="1">
              <a:lnSpc>
                <a:spcPct val="100000"/>
              </a:lnSpc>
              <a:spcBef>
                <a:spcPct val="50000"/>
              </a:spcBef>
              <a:spcAft>
                <a:spcPts val="0"/>
              </a:spcAft>
              <a:buClr>
                <a:schemeClr val="bg1"/>
              </a:buClr>
              <a:buSzTx/>
              <a:buFont typeface="Courier New" pitchFamily="49" charset="0"/>
              <a:buChar char="o"/>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Ensure legal advisor reviews all activities conducted under AR 381-10 Chapter 5 thru 13</a:t>
            </a:r>
          </a:p>
        </p:txBody>
      </p:sp>
      <p:sp>
        <p:nvSpPr>
          <p:cNvPr id="12" name="Footer Placeholder 11"/>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8"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7" name="Rectangle 2"/>
          <p:cNvSpPr txBox="1">
            <a:spLocks noChangeArrowheads="1"/>
          </p:cNvSpPr>
          <p:nvPr/>
        </p:nvSpPr>
        <p:spPr>
          <a:xfrm>
            <a:off x="1066800" y="0"/>
            <a:ext cx="72390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sng" strike="noStrike" kern="1200" cap="none" spc="0" normalizeH="0" baseline="0" noProof="0" smtClean="0">
                <a:ln>
                  <a:noFill/>
                </a:ln>
                <a:solidFill>
                  <a:schemeClr val="bg1"/>
                </a:solidFill>
                <a:effectLst/>
                <a:uLnTx/>
                <a:uFillTx/>
                <a:latin typeface="+mj-lt"/>
                <a:ea typeface="+mj-ea"/>
                <a:cs typeface="+mj-cs"/>
              </a:rPr>
              <a:t>“Collection (Procedure 2)”</a:t>
            </a:r>
            <a:endParaRPr kumimoji="0" lang="en-US" sz="2800" b="0" i="0" u="sng" strike="noStrike" kern="1200" cap="none" spc="0" normalizeH="0" baseline="0" noProof="0" dirty="0" smtClean="0">
              <a:ln>
                <a:noFill/>
              </a:ln>
              <a:solidFill>
                <a:schemeClr val="bg1"/>
              </a:solidFill>
              <a:effectLst/>
              <a:uLnTx/>
              <a:uFillTx/>
              <a:latin typeface="+mj-lt"/>
              <a:ea typeface="+mj-ea"/>
              <a:cs typeface="+mj-cs"/>
            </a:endParaRPr>
          </a:p>
        </p:txBody>
      </p:sp>
      <p:sp>
        <p:nvSpPr>
          <p:cNvPr id="11" name="Rectangle 3"/>
          <p:cNvSpPr txBox="1">
            <a:spLocks noChangeArrowheads="1"/>
          </p:cNvSpPr>
          <p:nvPr/>
        </p:nvSpPr>
        <p:spPr>
          <a:xfrm>
            <a:off x="609600" y="838200"/>
            <a:ext cx="8382000" cy="5638800"/>
          </a:xfrm>
          <a:prstGeom prst="rect">
            <a:avLst/>
          </a:prstGeom>
        </p:spPr>
        <p:txBody>
          <a:bodyPr/>
          <a:lstStyle/>
          <a:p>
            <a:pPr marL="225425" marR="0" lvl="0" indent="-225425" algn="l" defTabSz="914400" rtl="0" eaLnBrk="1" fontAlgn="auto" latinLnBrk="0" hangingPunct="1">
              <a:lnSpc>
                <a:spcPct val="100000"/>
              </a:lnSpc>
              <a:spcBef>
                <a:spcPct val="50000"/>
              </a:spcBef>
              <a:spcAft>
                <a:spcPts val="0"/>
              </a:spcAft>
              <a:buClr>
                <a:schemeClr val="bg1"/>
              </a:buClr>
              <a:buSzTx/>
              <a:buFont typeface="Arial" pitchFamily="34" charset="0"/>
              <a:buChar char="•"/>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“Information is collected when it is gathered or received by an intelligence employee in the course of official duties, </a:t>
            </a:r>
            <a:r>
              <a:rPr kumimoji="0" lang="en-US" sz="2000" b="0" i="0" u="sng" strike="noStrike" kern="1200" cap="none" spc="0" normalizeH="0" baseline="0" noProof="0" dirty="0" smtClean="0">
                <a:ln>
                  <a:noFill/>
                </a:ln>
                <a:solidFill>
                  <a:schemeClr val="bg1"/>
                </a:solidFill>
                <a:effectLst/>
                <a:uLnTx/>
                <a:uFillTx/>
                <a:latin typeface="+mn-lt"/>
                <a:ea typeface="+mn-ea"/>
                <a:cs typeface="+mn-cs"/>
              </a:rPr>
              <a:t>and is intended for intelligence use.</a:t>
            </a:r>
            <a:r>
              <a:rPr kumimoji="0" lang="en-US" sz="2000" b="0" i="0" u="none" strike="noStrike" kern="1200" cap="none" spc="0" normalizeH="0" baseline="0" noProof="0" dirty="0" smtClean="0">
                <a:ln>
                  <a:noFill/>
                </a:ln>
                <a:solidFill>
                  <a:schemeClr val="bg1"/>
                </a:solidFill>
                <a:effectLst/>
                <a:uLnTx/>
                <a:uFillTx/>
                <a:latin typeface="+mn-lt"/>
                <a:ea typeface="+mn-ea"/>
                <a:cs typeface="+mn-cs"/>
              </a:rPr>
              <a:t>  </a:t>
            </a:r>
            <a:br>
              <a:rPr kumimoji="0" lang="en-US" sz="2000" b="0" i="0" u="none" strike="noStrike" kern="1200" cap="none" spc="0" normalizeH="0" baseline="0" noProof="0" dirty="0" smtClean="0">
                <a:ln>
                  <a:noFill/>
                </a:ln>
                <a:solidFill>
                  <a:schemeClr val="bg1"/>
                </a:solidFill>
                <a:effectLst/>
                <a:uLnTx/>
                <a:uFillTx/>
                <a:latin typeface="+mn-lt"/>
                <a:ea typeface="+mn-ea"/>
                <a:cs typeface="+mn-cs"/>
              </a:rPr>
            </a:br>
            <a:endParaRPr kumimoji="0" lang="en-US" sz="2000" b="0" i="0" u="none" strike="noStrike" kern="1200" cap="none" spc="0" normalizeH="0" baseline="0" noProof="0" dirty="0" smtClean="0">
              <a:ln>
                <a:noFill/>
              </a:ln>
              <a:solidFill>
                <a:schemeClr val="bg1"/>
              </a:solidFill>
              <a:effectLst/>
              <a:uLnTx/>
              <a:uFillTx/>
              <a:latin typeface="+mn-lt"/>
              <a:ea typeface="+mn-ea"/>
              <a:cs typeface="+mn-cs"/>
            </a:endParaRPr>
          </a:p>
          <a:p>
            <a:pPr marL="225425" marR="0" lvl="0" indent="-225425" algn="l" defTabSz="914400" rtl="0" eaLnBrk="1" fontAlgn="auto" latinLnBrk="0" hangingPunct="1">
              <a:lnSpc>
                <a:spcPct val="100000"/>
              </a:lnSpc>
              <a:spcBef>
                <a:spcPct val="50000"/>
              </a:spcBef>
              <a:spcAft>
                <a:spcPts val="0"/>
              </a:spcAft>
              <a:buClr>
                <a:schemeClr val="bg1"/>
              </a:buClr>
              <a:buSzTx/>
              <a:buFont typeface="Arial" pitchFamily="34" charset="0"/>
              <a:buChar char="•"/>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An employee must take an action that demonstrates an intent to use or retain the information, such as producing an intelligence information or incident report or adding the information to an intelligence database.  </a:t>
            </a:r>
            <a:br>
              <a:rPr kumimoji="0" lang="en-US" sz="2000" b="0" i="0" u="none" strike="noStrike" kern="1200" cap="none" spc="0" normalizeH="0" baseline="0" noProof="0" dirty="0" smtClean="0">
                <a:ln>
                  <a:noFill/>
                </a:ln>
                <a:solidFill>
                  <a:schemeClr val="bg1"/>
                </a:solidFill>
                <a:effectLst/>
                <a:uLnTx/>
                <a:uFillTx/>
                <a:latin typeface="+mn-lt"/>
                <a:ea typeface="+mn-ea"/>
                <a:cs typeface="+mn-cs"/>
              </a:rPr>
            </a:br>
            <a:endParaRPr kumimoji="0" lang="en-US" sz="2000" b="0" i="0" u="none" strike="noStrike" kern="1200" cap="none" spc="0" normalizeH="0" baseline="0" noProof="0" dirty="0" smtClean="0">
              <a:ln>
                <a:noFill/>
              </a:ln>
              <a:solidFill>
                <a:schemeClr val="bg1"/>
              </a:solidFill>
              <a:effectLst/>
              <a:uLnTx/>
              <a:uFillTx/>
              <a:latin typeface="+mn-lt"/>
              <a:ea typeface="+mn-ea"/>
              <a:cs typeface="+mn-cs"/>
            </a:endParaRPr>
          </a:p>
          <a:p>
            <a:pPr marL="225425" marR="0" lvl="0" indent="-225425" algn="l" defTabSz="914400" rtl="0" eaLnBrk="1" fontAlgn="auto" latinLnBrk="0" hangingPunct="1">
              <a:lnSpc>
                <a:spcPct val="100000"/>
              </a:lnSpc>
              <a:spcBef>
                <a:spcPct val="50000"/>
              </a:spcBef>
              <a:spcAft>
                <a:spcPts val="0"/>
              </a:spcAft>
              <a:buClr>
                <a:schemeClr val="bg1"/>
              </a:buClr>
              <a:buSzTx/>
              <a:buFont typeface="Arial" pitchFamily="34" charset="0"/>
              <a:buChar char="•"/>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Data acquired by electronic means….is “collected" only when it has been processed </a:t>
            </a:r>
            <a:r>
              <a:rPr kumimoji="0" lang="en-US" sz="2000" b="0" i="0" u="sng" strike="noStrike" kern="1200" cap="none" spc="0" normalizeH="0" baseline="0" noProof="0" dirty="0" smtClean="0">
                <a:ln>
                  <a:noFill/>
                </a:ln>
                <a:solidFill>
                  <a:schemeClr val="bg1"/>
                </a:solidFill>
                <a:effectLst/>
                <a:uLnTx/>
                <a:uFillTx/>
                <a:latin typeface="+mn-lt"/>
                <a:ea typeface="+mn-ea"/>
                <a:cs typeface="+mn-cs"/>
              </a:rPr>
              <a:t>from digital electrons into a form intelligible to a human</a:t>
            </a:r>
            <a:r>
              <a:rPr kumimoji="0" lang="en-US" sz="2000" b="0" i="0" u="none" strike="noStrike" kern="1200" cap="none" spc="0" normalizeH="0" baseline="0" noProof="0" dirty="0" smtClean="0">
                <a:ln>
                  <a:noFill/>
                </a:ln>
                <a:solidFill>
                  <a:schemeClr val="bg1"/>
                </a:solidFill>
                <a:effectLst/>
                <a:uLnTx/>
                <a:uFillTx/>
                <a:latin typeface="+mn-lt"/>
                <a:ea typeface="+mn-ea"/>
                <a:cs typeface="+mn-cs"/>
              </a:rPr>
              <a:t>.</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r>
            <a:br>
              <a:rPr kumimoji="0" lang="en-US" sz="2000" b="0" i="0" u="none" strike="noStrike" kern="1200" cap="none" spc="0" normalizeH="0" baseline="0" noProof="0" dirty="0" smtClean="0">
                <a:ln>
                  <a:noFill/>
                </a:ln>
                <a:solidFill>
                  <a:schemeClr val="tx1"/>
                </a:solidFill>
                <a:effectLst/>
                <a:uLnTx/>
                <a:uFillTx/>
                <a:latin typeface="+mn-lt"/>
                <a:ea typeface="+mn-ea"/>
                <a:cs typeface="+mn-cs"/>
              </a:rPr>
            </a:b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225425" marR="0" lvl="0" indent="-225425" algn="l" defTabSz="914400" rtl="0" eaLnBrk="1" fontAlgn="auto" latinLnBrk="0" hangingPunct="1">
              <a:lnSpc>
                <a:spcPct val="100000"/>
              </a:lnSpc>
              <a:spcBef>
                <a:spcPct val="50000"/>
              </a:spcBef>
              <a:spcAft>
                <a:spcPts val="0"/>
              </a:spcAft>
              <a:buClr>
                <a:schemeClr val="bg1"/>
              </a:buClr>
              <a:buSzTx/>
              <a:buFont typeface="Arial" pitchFamily="34" charset="0"/>
              <a:buChar char="•"/>
              <a:tabLst/>
              <a:defRPr/>
            </a:pPr>
            <a:r>
              <a:rPr kumimoji="0" lang="en-US" sz="2000" b="0" i="0" u="none" strike="noStrike" kern="1200" cap="none" spc="0" normalizeH="0" baseline="0" noProof="0" dirty="0" smtClean="0">
                <a:ln>
                  <a:noFill/>
                </a:ln>
                <a:solidFill>
                  <a:srgbClr val="FFFF00"/>
                </a:solidFill>
                <a:effectLst/>
                <a:uLnTx/>
                <a:uFillTx/>
                <a:latin typeface="+mn-lt"/>
                <a:ea typeface="+mn-ea"/>
                <a:cs typeface="+mn-cs"/>
              </a:rPr>
              <a:t>Simply accepting or receiving information to pass to another organization or determine its intelligence value does not constitute “collection”.</a:t>
            </a:r>
            <a:endParaRPr kumimoji="0" lang="en-US" sz="2000" b="1" i="1" u="none" strike="noStrike" kern="1200" cap="none" spc="0" normalizeH="0" baseline="0" noProof="0" dirty="0" smtClean="0">
              <a:ln>
                <a:noFill/>
              </a:ln>
              <a:solidFill>
                <a:srgbClr val="FFFF00"/>
              </a:solidFill>
              <a:effectLst/>
              <a:uLnTx/>
              <a:uFillTx/>
              <a:latin typeface="+mn-lt"/>
              <a:ea typeface="+mn-ea"/>
              <a:cs typeface="+mn-cs"/>
            </a:endParaRPr>
          </a:p>
          <a:p>
            <a:pPr marL="0" marR="0" lvl="0" indent="0" algn="l" defTabSz="914400" rtl="0" eaLnBrk="1" fontAlgn="auto" latinLnBrk="0" hangingPunct="1">
              <a:lnSpc>
                <a:spcPct val="100000"/>
              </a:lnSpc>
              <a:spcBef>
                <a:spcPct val="50000"/>
              </a:spcBef>
              <a:spcAft>
                <a:spcPts val="0"/>
              </a:spcAft>
              <a:buClr>
                <a:schemeClr val="bg1"/>
              </a:buClr>
              <a:buSzTx/>
              <a:buFont typeface="Arial" pitchFamily="34" charset="0"/>
              <a:buChar char="•"/>
              <a:tabLst/>
              <a:defRPr/>
            </a:pPr>
            <a:r>
              <a:rPr kumimoji="0" lang="en-US" sz="2000" b="1" i="1" u="none" strike="noStrike" kern="1200" cap="none" spc="0" normalizeH="0" baseline="0" noProof="0" dirty="0" smtClean="0">
                <a:ln>
                  <a:noFill/>
                </a:ln>
                <a:solidFill>
                  <a:schemeClr val="tx1"/>
                </a:solidFill>
                <a:effectLst/>
                <a:uLnTx/>
                <a:uFillTx/>
                <a:latin typeface="+mn-lt"/>
                <a:ea typeface="+mn-ea"/>
                <a:cs typeface="+mn-cs"/>
              </a:rPr>
              <a:t>		</a:t>
            </a:r>
            <a:endParaRPr kumimoji="0" lang="en-US" sz="2000" b="0" i="1" u="sng" strike="noStrike" kern="1200" cap="none" spc="0" normalizeH="0" baseline="0" noProof="0" dirty="0" smtClean="0">
              <a:ln>
                <a:noFill/>
              </a:ln>
              <a:solidFill>
                <a:schemeClr val="tx1"/>
              </a:solidFill>
              <a:effectLst/>
              <a:uLnTx/>
              <a:uFillTx/>
              <a:latin typeface="+mn-lt"/>
              <a:ea typeface="+mn-ea"/>
              <a:cs typeface="+mn-cs"/>
            </a:endParaRPr>
          </a:p>
        </p:txBody>
      </p:sp>
      <p:sp>
        <p:nvSpPr>
          <p:cNvPr id="12" name="Footer Placeholder 11"/>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8"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7" name="Rectangle 6"/>
          <p:cNvSpPr txBox="1">
            <a:spLocks noChangeArrowheads="1"/>
          </p:cNvSpPr>
          <p:nvPr/>
        </p:nvSpPr>
        <p:spPr>
          <a:xfrm>
            <a:off x="1066800" y="0"/>
            <a:ext cx="72390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sng" strike="noStrike" kern="1200" cap="none" spc="0" normalizeH="0" baseline="0" noProof="0" smtClean="0">
                <a:ln>
                  <a:noFill/>
                </a:ln>
                <a:solidFill>
                  <a:schemeClr val="bg1"/>
                </a:solidFill>
                <a:effectLst/>
                <a:uLnTx/>
                <a:uFillTx/>
                <a:latin typeface="+mj-lt"/>
                <a:ea typeface="+mj-ea"/>
                <a:cs typeface="+mj-cs"/>
              </a:rPr>
              <a:t>Collecting U.S. Person Information</a:t>
            </a:r>
            <a:br>
              <a:rPr kumimoji="0" lang="en-US" sz="2800" b="0" i="0" u="sng" strike="noStrike" kern="1200" cap="none" spc="0" normalizeH="0" baseline="0" noProof="0" smtClean="0">
                <a:ln>
                  <a:noFill/>
                </a:ln>
                <a:solidFill>
                  <a:schemeClr val="bg1"/>
                </a:solidFill>
                <a:effectLst/>
                <a:uLnTx/>
                <a:uFillTx/>
                <a:latin typeface="+mj-lt"/>
                <a:ea typeface="+mj-ea"/>
                <a:cs typeface="+mj-cs"/>
              </a:rPr>
            </a:br>
            <a:r>
              <a:rPr kumimoji="0" lang="en-US" sz="1800" b="0" i="0" u="sng" strike="noStrike" kern="1200" cap="none" spc="0" normalizeH="0" baseline="0" noProof="0" smtClean="0">
                <a:ln>
                  <a:noFill/>
                </a:ln>
                <a:solidFill>
                  <a:schemeClr val="bg1"/>
                </a:solidFill>
                <a:effectLst/>
                <a:uLnTx/>
                <a:uFillTx/>
                <a:latin typeface="+mj-lt"/>
                <a:ea typeface="+mj-ea"/>
                <a:cs typeface="+mj-cs"/>
              </a:rPr>
              <a:t>(Procedure 2)</a:t>
            </a:r>
            <a:endParaRPr kumimoji="0" lang="en-US" sz="1800" b="0" i="0" u="sng" strike="noStrike" kern="1200" cap="none" spc="0" normalizeH="0" baseline="0" noProof="0" dirty="0" smtClean="0">
              <a:ln>
                <a:noFill/>
              </a:ln>
              <a:solidFill>
                <a:schemeClr val="bg1"/>
              </a:solidFill>
              <a:effectLst/>
              <a:uLnTx/>
              <a:uFillTx/>
              <a:latin typeface="+mj-lt"/>
              <a:ea typeface="+mj-ea"/>
              <a:cs typeface="+mj-cs"/>
            </a:endParaRPr>
          </a:p>
        </p:txBody>
      </p:sp>
      <p:sp>
        <p:nvSpPr>
          <p:cNvPr id="11" name="Text Box 9"/>
          <p:cNvSpPr txBox="1">
            <a:spLocks noChangeArrowheads="1"/>
          </p:cNvSpPr>
          <p:nvPr/>
        </p:nvSpPr>
        <p:spPr bwMode="auto">
          <a:xfrm>
            <a:off x="1066800" y="1066800"/>
            <a:ext cx="7924800" cy="5262979"/>
          </a:xfrm>
          <a:prstGeom prst="rect">
            <a:avLst/>
          </a:prstGeom>
          <a:noFill/>
          <a:ln w="9525" algn="ctr">
            <a:noFill/>
            <a:miter lim="800000"/>
            <a:headEnd/>
            <a:tailEnd/>
          </a:ln>
        </p:spPr>
        <p:txBody>
          <a:bodyPr wrap="square">
            <a:spAutoFit/>
          </a:bodyPr>
          <a:lstStyle/>
          <a:p>
            <a:pPr marL="342900" indent="-342900">
              <a:tabLst>
                <a:tab pos="974725" algn="r"/>
                <a:tab pos="1493838" algn="l"/>
              </a:tabLst>
            </a:pPr>
            <a:r>
              <a:rPr lang="en-US" sz="1600" b="1" dirty="0">
                <a:solidFill>
                  <a:schemeClr val="bg1"/>
                </a:solidFill>
              </a:rPr>
              <a:t>1.  Information </a:t>
            </a:r>
            <a:r>
              <a:rPr lang="en-US" sz="1600" b="1" u="sng" dirty="0">
                <a:solidFill>
                  <a:schemeClr val="bg1"/>
                </a:solidFill>
              </a:rPr>
              <a:t>necessary to the conduct of a function </a:t>
            </a:r>
            <a:r>
              <a:rPr lang="en-US" sz="1600" b="1" dirty="0">
                <a:solidFill>
                  <a:schemeClr val="bg1"/>
                </a:solidFill>
              </a:rPr>
              <a:t>assigned to the </a:t>
            </a:r>
          </a:p>
          <a:p>
            <a:pPr marL="342900" indent="-342900">
              <a:tabLst>
                <a:tab pos="974725" algn="r"/>
                <a:tab pos="1493838" algn="l"/>
              </a:tabLst>
            </a:pPr>
            <a:r>
              <a:rPr lang="en-US" sz="1600" b="1" dirty="0">
                <a:solidFill>
                  <a:schemeClr val="bg1"/>
                </a:solidFill>
              </a:rPr>
              <a:t>intelligence component involved.</a:t>
            </a:r>
          </a:p>
          <a:p>
            <a:pPr marL="342900" indent="-342900">
              <a:tabLst>
                <a:tab pos="974725" algn="r"/>
                <a:tab pos="1493838" algn="l"/>
              </a:tabLst>
            </a:pPr>
            <a:r>
              <a:rPr lang="en-US" sz="1600" b="1" i="1" dirty="0"/>
              <a:t>		</a:t>
            </a:r>
            <a:r>
              <a:rPr lang="en-US" sz="1600" b="1" i="1" u="sng" dirty="0">
                <a:solidFill>
                  <a:srgbClr val="FFFF00"/>
                </a:solidFill>
              </a:rPr>
              <a:t>AND</a:t>
            </a:r>
          </a:p>
          <a:p>
            <a:pPr marL="342900" indent="-342900">
              <a:tabLst>
                <a:tab pos="974725" algn="r"/>
                <a:tab pos="1493838" algn="l"/>
              </a:tabLst>
            </a:pPr>
            <a:r>
              <a:rPr lang="en-US" sz="1600" b="1" dirty="0">
                <a:solidFill>
                  <a:schemeClr val="bg1"/>
                </a:solidFill>
              </a:rPr>
              <a:t>2. Falls within </a:t>
            </a:r>
            <a:r>
              <a:rPr lang="en-US" sz="1600" b="1" u="sng" dirty="0">
                <a:solidFill>
                  <a:schemeClr val="bg1"/>
                </a:solidFill>
              </a:rPr>
              <a:t>one of 13 categories </a:t>
            </a:r>
            <a:r>
              <a:rPr lang="en-US" sz="1600" b="1" dirty="0">
                <a:solidFill>
                  <a:schemeClr val="bg1"/>
                </a:solidFill>
              </a:rPr>
              <a:t>of</a:t>
            </a:r>
          </a:p>
          <a:p>
            <a:pPr marL="342900" indent="-342900">
              <a:tabLst>
                <a:tab pos="974725" algn="r"/>
                <a:tab pos="1493838" algn="l"/>
              </a:tabLst>
            </a:pPr>
            <a:r>
              <a:rPr lang="en-US" sz="1600" b="1" dirty="0">
                <a:solidFill>
                  <a:schemeClr val="bg1"/>
                </a:solidFill>
              </a:rPr>
              <a:t>	collectible information :</a:t>
            </a:r>
          </a:p>
          <a:p>
            <a:pPr marL="342900" indent="-342900">
              <a:tabLst>
                <a:tab pos="974725" algn="r"/>
                <a:tab pos="1493838" algn="l"/>
              </a:tabLst>
            </a:pPr>
            <a:r>
              <a:rPr lang="en-US" sz="1600" b="1" dirty="0"/>
              <a:t>	</a:t>
            </a:r>
            <a:r>
              <a:rPr lang="en-US" sz="1600" b="1" dirty="0">
                <a:solidFill>
                  <a:srgbClr val="3366FF"/>
                </a:solidFill>
              </a:rPr>
              <a:t>	</a:t>
            </a:r>
            <a:r>
              <a:rPr lang="en-US" sz="1600" b="1" dirty="0">
                <a:solidFill>
                  <a:srgbClr val="FFFF00"/>
                </a:solidFill>
              </a:rPr>
              <a:t>1. Obtained with consent</a:t>
            </a:r>
          </a:p>
          <a:p>
            <a:pPr marL="342900" indent="-342900">
              <a:tabLst>
                <a:tab pos="974725" algn="r"/>
                <a:tab pos="1493838" algn="l"/>
              </a:tabLst>
            </a:pPr>
            <a:r>
              <a:rPr lang="en-US" sz="1600" b="1" dirty="0">
                <a:solidFill>
                  <a:srgbClr val="FFFF00"/>
                </a:solidFill>
              </a:rPr>
              <a:t>	2. Publicly available</a:t>
            </a:r>
          </a:p>
          <a:p>
            <a:pPr marL="342900" indent="-342900">
              <a:tabLst>
                <a:tab pos="974725" algn="r"/>
                <a:tab pos="1493838" algn="l"/>
              </a:tabLst>
            </a:pPr>
            <a:r>
              <a:rPr lang="en-US" sz="1600" b="1" dirty="0">
                <a:solidFill>
                  <a:srgbClr val="FFFF00"/>
                </a:solidFill>
              </a:rPr>
              <a:t>	3. Foreign intelligence</a:t>
            </a:r>
          </a:p>
          <a:p>
            <a:pPr marL="342900" indent="-342900">
              <a:tabLst>
                <a:tab pos="974725" algn="r"/>
                <a:tab pos="1493838" algn="l"/>
              </a:tabLst>
            </a:pPr>
            <a:r>
              <a:rPr lang="en-US" sz="1600" b="1" dirty="0">
                <a:solidFill>
                  <a:srgbClr val="FFFF00"/>
                </a:solidFill>
              </a:rPr>
              <a:t>	4. Counterintelligence</a:t>
            </a:r>
          </a:p>
          <a:p>
            <a:pPr marL="342900" indent="-342900">
              <a:tabLst>
                <a:tab pos="974725" algn="r"/>
                <a:tab pos="1493838" algn="l"/>
              </a:tabLst>
            </a:pPr>
            <a:r>
              <a:rPr lang="en-US" sz="1600" b="1" dirty="0">
                <a:solidFill>
                  <a:srgbClr val="FFFF00"/>
                </a:solidFill>
              </a:rPr>
              <a:t>	5. Potential source of assistance</a:t>
            </a:r>
          </a:p>
          <a:p>
            <a:pPr marL="342900" indent="-342900">
              <a:tabLst>
                <a:tab pos="974725" algn="r"/>
                <a:tab pos="1493838" algn="l"/>
              </a:tabLst>
            </a:pPr>
            <a:r>
              <a:rPr lang="en-US" sz="1600" b="1" dirty="0">
                <a:solidFill>
                  <a:srgbClr val="FFFF00"/>
                </a:solidFill>
              </a:rPr>
              <a:t>	6. Protection of intel sources and methods</a:t>
            </a:r>
          </a:p>
          <a:p>
            <a:pPr marL="342900" indent="-342900">
              <a:tabLst>
                <a:tab pos="974725" algn="r"/>
                <a:tab pos="1493838" algn="l"/>
              </a:tabLst>
            </a:pPr>
            <a:r>
              <a:rPr lang="en-US" sz="1600" b="1" dirty="0">
                <a:solidFill>
                  <a:srgbClr val="FFFF00"/>
                </a:solidFill>
              </a:rPr>
              <a:t>	7. Physical security</a:t>
            </a:r>
          </a:p>
          <a:p>
            <a:pPr marL="342900" indent="-342900">
              <a:tabLst>
                <a:tab pos="974725" algn="r"/>
                <a:tab pos="1493838" algn="l"/>
              </a:tabLst>
            </a:pPr>
            <a:r>
              <a:rPr lang="en-US" sz="1600" b="1" dirty="0">
                <a:solidFill>
                  <a:srgbClr val="FFFF00"/>
                </a:solidFill>
              </a:rPr>
              <a:t>	8. Personnel security</a:t>
            </a:r>
          </a:p>
          <a:p>
            <a:pPr marL="342900" indent="-342900">
              <a:tabLst>
                <a:tab pos="974725" algn="r"/>
                <a:tab pos="1493838" algn="l"/>
              </a:tabLst>
            </a:pPr>
            <a:r>
              <a:rPr lang="en-US" sz="1600" b="1" dirty="0">
                <a:solidFill>
                  <a:srgbClr val="FFFF00"/>
                </a:solidFill>
              </a:rPr>
              <a:t>	9. Communications security</a:t>
            </a:r>
          </a:p>
          <a:p>
            <a:pPr marL="342900" indent="-342900">
              <a:tabLst>
                <a:tab pos="974725" algn="r"/>
                <a:tab pos="1493838" algn="l"/>
              </a:tabLst>
            </a:pPr>
            <a:r>
              <a:rPr lang="en-US" sz="1600" b="1" dirty="0">
                <a:solidFill>
                  <a:srgbClr val="FFFF00"/>
                </a:solidFill>
              </a:rPr>
              <a:t>	10. International narcotics</a:t>
            </a:r>
          </a:p>
          <a:p>
            <a:pPr marL="342900" indent="-342900">
              <a:tabLst>
                <a:tab pos="974725" algn="r"/>
                <a:tab pos="1493838" algn="l"/>
              </a:tabLst>
            </a:pPr>
            <a:r>
              <a:rPr lang="en-US" sz="1600" b="1" dirty="0">
                <a:solidFill>
                  <a:srgbClr val="FFFF00"/>
                </a:solidFill>
              </a:rPr>
              <a:t>	11. Threats to safety</a:t>
            </a:r>
          </a:p>
          <a:p>
            <a:pPr marL="342900" indent="-342900">
              <a:tabLst>
                <a:tab pos="974725" algn="r"/>
                <a:tab pos="1493838" algn="l"/>
              </a:tabLst>
            </a:pPr>
            <a:r>
              <a:rPr lang="en-US" sz="1600" b="1" dirty="0">
                <a:solidFill>
                  <a:srgbClr val="FFFF00"/>
                </a:solidFill>
              </a:rPr>
              <a:t>	12.  Overhead Recon.</a:t>
            </a:r>
          </a:p>
          <a:p>
            <a:pPr marL="342900" indent="-342900">
              <a:tabLst>
                <a:tab pos="974725" algn="r"/>
                <a:tab pos="1493838" algn="l"/>
              </a:tabLst>
            </a:pPr>
            <a:r>
              <a:rPr lang="en-US" sz="1600" b="1" dirty="0">
                <a:solidFill>
                  <a:srgbClr val="FFFF00"/>
                </a:solidFill>
              </a:rPr>
              <a:t>	13.  Administrative purposes</a:t>
            </a:r>
          </a:p>
          <a:p>
            <a:pPr marL="342900" indent="-342900">
              <a:tabLst>
                <a:tab pos="974725" algn="r"/>
                <a:tab pos="1493838" algn="l"/>
              </a:tabLst>
            </a:pPr>
            <a:r>
              <a:rPr lang="en-US" sz="1600" b="1" dirty="0"/>
              <a:t>	</a:t>
            </a:r>
            <a:r>
              <a:rPr lang="en-US" sz="1600" b="1" dirty="0">
                <a:solidFill>
                  <a:schemeClr val="bg1"/>
                </a:solidFill>
              </a:rPr>
              <a:t>	</a:t>
            </a:r>
            <a:r>
              <a:rPr lang="en-US" sz="1600" dirty="0">
                <a:solidFill>
                  <a:schemeClr val="bg1"/>
                </a:solidFill>
              </a:rPr>
              <a:t>(see Chap 2, AR 381-10 for further definitions)</a:t>
            </a:r>
            <a:endParaRPr lang="en-US" sz="1600" b="1" dirty="0">
              <a:solidFill>
                <a:schemeClr val="bg1"/>
              </a:solidFill>
            </a:endParaRPr>
          </a:p>
          <a:p>
            <a:pPr marL="342900" indent="-342900">
              <a:tabLst>
                <a:tab pos="974725" algn="r"/>
                <a:tab pos="1493838" algn="l"/>
              </a:tabLst>
            </a:pPr>
            <a:r>
              <a:rPr lang="en-US" sz="1600" b="1" i="1" dirty="0"/>
              <a:t>		</a:t>
            </a:r>
            <a:r>
              <a:rPr lang="en-US" sz="1600" b="1" i="1" u="sng" dirty="0">
                <a:solidFill>
                  <a:srgbClr val="FFFF00"/>
                </a:solidFill>
              </a:rPr>
              <a:t>AND</a:t>
            </a:r>
          </a:p>
          <a:p>
            <a:pPr marL="342900" indent="-342900">
              <a:tabLst>
                <a:tab pos="974725" algn="r"/>
                <a:tab pos="1493838" algn="l"/>
              </a:tabLst>
            </a:pPr>
            <a:r>
              <a:rPr lang="en-US" sz="1600" b="1" dirty="0">
                <a:solidFill>
                  <a:schemeClr val="bg1"/>
                </a:solidFill>
              </a:rPr>
              <a:t>3. Collected by </a:t>
            </a:r>
            <a:r>
              <a:rPr lang="en-US" sz="1600" b="1" u="sng" dirty="0" smtClean="0">
                <a:solidFill>
                  <a:schemeClr val="bg1"/>
                </a:solidFill>
              </a:rPr>
              <a:t>AUTHORIZED</a:t>
            </a:r>
            <a:r>
              <a:rPr lang="en-US" sz="1600" b="1" dirty="0" smtClean="0">
                <a:solidFill>
                  <a:schemeClr val="bg1"/>
                </a:solidFill>
              </a:rPr>
              <a:t> </a:t>
            </a:r>
            <a:r>
              <a:rPr lang="en-US" sz="1600" b="1" dirty="0">
                <a:solidFill>
                  <a:schemeClr val="bg1"/>
                </a:solidFill>
              </a:rPr>
              <a:t>and </a:t>
            </a:r>
            <a:r>
              <a:rPr lang="en-US" sz="1600" b="1" u="sng" dirty="0">
                <a:solidFill>
                  <a:schemeClr val="bg1"/>
                </a:solidFill>
              </a:rPr>
              <a:t>LEAST INTRUSIVE</a:t>
            </a:r>
            <a:r>
              <a:rPr lang="en-US" sz="1600" b="1" dirty="0">
                <a:solidFill>
                  <a:schemeClr val="bg1"/>
                </a:solidFill>
              </a:rPr>
              <a:t> </a:t>
            </a:r>
            <a:r>
              <a:rPr lang="en-US" sz="1600" dirty="0">
                <a:solidFill>
                  <a:schemeClr val="bg1"/>
                </a:solidFill>
              </a:rPr>
              <a:t>means. </a:t>
            </a:r>
          </a:p>
        </p:txBody>
      </p:sp>
      <p:sp>
        <p:nvSpPr>
          <p:cNvPr id="12" name="Footer Placeholder 11"/>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2"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7" name="Rectangle 6"/>
          <p:cNvSpPr txBox="1">
            <a:spLocks noChangeArrowheads="1"/>
          </p:cNvSpPr>
          <p:nvPr/>
        </p:nvSpPr>
        <p:spPr>
          <a:xfrm>
            <a:off x="1066800" y="0"/>
            <a:ext cx="72390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sng" strike="noStrike" kern="1200" cap="none" spc="0" normalizeH="0" baseline="0" noProof="0" smtClean="0">
                <a:ln>
                  <a:noFill/>
                </a:ln>
                <a:solidFill>
                  <a:schemeClr val="bg1"/>
                </a:solidFill>
                <a:effectLst/>
                <a:uLnTx/>
                <a:uFillTx/>
                <a:latin typeface="+mj-lt"/>
                <a:ea typeface="+mj-ea"/>
                <a:cs typeface="+mj-cs"/>
              </a:rPr>
              <a:t>Collecting U.S. Person Information</a:t>
            </a:r>
            <a:br>
              <a:rPr kumimoji="0" lang="en-US" sz="2800" b="0" i="0" u="sng" strike="noStrike" kern="1200" cap="none" spc="0" normalizeH="0" baseline="0" noProof="0" smtClean="0">
                <a:ln>
                  <a:noFill/>
                </a:ln>
                <a:solidFill>
                  <a:schemeClr val="bg1"/>
                </a:solidFill>
                <a:effectLst/>
                <a:uLnTx/>
                <a:uFillTx/>
                <a:latin typeface="+mj-lt"/>
                <a:ea typeface="+mj-ea"/>
                <a:cs typeface="+mj-cs"/>
              </a:rPr>
            </a:br>
            <a:r>
              <a:rPr kumimoji="0" lang="en-US" sz="1800" b="0" i="0" u="sng" strike="noStrike" kern="1200" cap="none" spc="0" normalizeH="0" baseline="0" noProof="0" smtClean="0">
                <a:ln>
                  <a:noFill/>
                </a:ln>
                <a:solidFill>
                  <a:schemeClr val="bg1"/>
                </a:solidFill>
                <a:effectLst/>
                <a:uLnTx/>
                <a:uFillTx/>
                <a:latin typeface="+mj-lt"/>
                <a:ea typeface="+mj-ea"/>
                <a:cs typeface="+mj-cs"/>
              </a:rPr>
              <a:t>(Procedure 2)</a:t>
            </a:r>
            <a:endParaRPr kumimoji="0" lang="en-US" sz="1800" b="0" i="0" u="sng" strike="noStrike" kern="1200" cap="none" spc="0" normalizeH="0" baseline="0" noProof="0" dirty="0" smtClean="0">
              <a:ln>
                <a:noFill/>
              </a:ln>
              <a:solidFill>
                <a:schemeClr val="bg1"/>
              </a:solidFill>
              <a:effectLst/>
              <a:uLnTx/>
              <a:uFillTx/>
              <a:latin typeface="+mj-lt"/>
              <a:ea typeface="+mj-ea"/>
              <a:cs typeface="+mj-cs"/>
            </a:endParaRPr>
          </a:p>
        </p:txBody>
      </p:sp>
      <p:sp>
        <p:nvSpPr>
          <p:cNvPr id="11" name="Text Box 9"/>
          <p:cNvSpPr txBox="1">
            <a:spLocks noChangeArrowheads="1"/>
          </p:cNvSpPr>
          <p:nvPr/>
        </p:nvSpPr>
        <p:spPr bwMode="auto">
          <a:xfrm>
            <a:off x="1066800" y="1066800"/>
            <a:ext cx="7924800" cy="5262979"/>
          </a:xfrm>
          <a:prstGeom prst="rect">
            <a:avLst/>
          </a:prstGeom>
          <a:noFill/>
          <a:ln w="9525" algn="ctr">
            <a:noFill/>
            <a:miter lim="800000"/>
            <a:headEnd/>
            <a:tailEnd/>
          </a:ln>
        </p:spPr>
        <p:txBody>
          <a:bodyPr wrap="square">
            <a:spAutoFit/>
          </a:bodyPr>
          <a:lstStyle/>
          <a:p>
            <a:pPr marL="342900" indent="-342900">
              <a:tabLst>
                <a:tab pos="974725" algn="r"/>
                <a:tab pos="1493838" algn="l"/>
              </a:tabLst>
            </a:pPr>
            <a:r>
              <a:rPr lang="en-US" sz="1600" b="1" dirty="0">
                <a:solidFill>
                  <a:schemeClr val="bg1"/>
                </a:solidFill>
              </a:rPr>
              <a:t>1.  Information </a:t>
            </a:r>
            <a:r>
              <a:rPr lang="en-US" sz="1600" b="1" u="sng" dirty="0">
                <a:solidFill>
                  <a:schemeClr val="bg1"/>
                </a:solidFill>
              </a:rPr>
              <a:t>necessary to the conduct of a function </a:t>
            </a:r>
            <a:r>
              <a:rPr lang="en-US" sz="1600" b="1" dirty="0">
                <a:solidFill>
                  <a:schemeClr val="bg1"/>
                </a:solidFill>
              </a:rPr>
              <a:t>assigned to the </a:t>
            </a:r>
          </a:p>
          <a:p>
            <a:pPr marL="342900" indent="-342900">
              <a:tabLst>
                <a:tab pos="974725" algn="r"/>
                <a:tab pos="1493838" algn="l"/>
              </a:tabLst>
            </a:pPr>
            <a:r>
              <a:rPr lang="en-US" sz="1600" b="1" dirty="0">
                <a:solidFill>
                  <a:schemeClr val="bg1"/>
                </a:solidFill>
              </a:rPr>
              <a:t>intelligence component involved.</a:t>
            </a:r>
          </a:p>
          <a:p>
            <a:pPr marL="342900" indent="-342900">
              <a:tabLst>
                <a:tab pos="974725" algn="r"/>
                <a:tab pos="1493838" algn="l"/>
              </a:tabLst>
            </a:pPr>
            <a:r>
              <a:rPr lang="en-US" sz="1600" b="1" i="1" dirty="0"/>
              <a:t>		</a:t>
            </a:r>
            <a:r>
              <a:rPr lang="en-US" sz="1600" b="1" i="1" u="sng" dirty="0">
                <a:solidFill>
                  <a:srgbClr val="FFFF00"/>
                </a:solidFill>
              </a:rPr>
              <a:t>AND</a:t>
            </a:r>
          </a:p>
          <a:p>
            <a:pPr marL="342900" indent="-342900">
              <a:tabLst>
                <a:tab pos="974725" algn="r"/>
                <a:tab pos="1493838" algn="l"/>
              </a:tabLst>
            </a:pPr>
            <a:r>
              <a:rPr lang="en-US" sz="1600" b="1" dirty="0">
                <a:solidFill>
                  <a:schemeClr val="bg1"/>
                </a:solidFill>
              </a:rPr>
              <a:t>2. Falls within </a:t>
            </a:r>
            <a:r>
              <a:rPr lang="en-US" sz="1600" b="1" u="sng" dirty="0">
                <a:solidFill>
                  <a:schemeClr val="bg1"/>
                </a:solidFill>
              </a:rPr>
              <a:t>one of 13 categories </a:t>
            </a:r>
            <a:r>
              <a:rPr lang="en-US" sz="1600" b="1" dirty="0">
                <a:solidFill>
                  <a:schemeClr val="bg1"/>
                </a:solidFill>
              </a:rPr>
              <a:t>of</a:t>
            </a:r>
          </a:p>
          <a:p>
            <a:pPr marL="342900" indent="-342900">
              <a:tabLst>
                <a:tab pos="974725" algn="r"/>
                <a:tab pos="1493838" algn="l"/>
              </a:tabLst>
            </a:pPr>
            <a:r>
              <a:rPr lang="en-US" sz="1600" b="1" dirty="0">
                <a:solidFill>
                  <a:schemeClr val="bg1"/>
                </a:solidFill>
              </a:rPr>
              <a:t>	collectible information :</a:t>
            </a:r>
          </a:p>
          <a:p>
            <a:pPr marL="342900" indent="-342900">
              <a:tabLst>
                <a:tab pos="974725" algn="r"/>
                <a:tab pos="1493838" algn="l"/>
              </a:tabLst>
            </a:pPr>
            <a:r>
              <a:rPr lang="en-US" sz="1600" b="1" dirty="0"/>
              <a:t>	</a:t>
            </a:r>
            <a:r>
              <a:rPr lang="en-US" sz="1600" b="1" dirty="0">
                <a:solidFill>
                  <a:srgbClr val="3366FF"/>
                </a:solidFill>
              </a:rPr>
              <a:t>	</a:t>
            </a:r>
            <a:r>
              <a:rPr lang="en-US" sz="1600" b="1" dirty="0">
                <a:solidFill>
                  <a:srgbClr val="FFFF00"/>
                </a:solidFill>
              </a:rPr>
              <a:t>1. Obtained with consent</a:t>
            </a:r>
          </a:p>
          <a:p>
            <a:pPr marL="342900" indent="-342900">
              <a:tabLst>
                <a:tab pos="974725" algn="r"/>
                <a:tab pos="1493838" algn="l"/>
              </a:tabLst>
            </a:pPr>
            <a:r>
              <a:rPr lang="en-US" sz="1600" b="1" dirty="0">
                <a:solidFill>
                  <a:srgbClr val="FFFF00"/>
                </a:solidFill>
              </a:rPr>
              <a:t>	2. Publicly available</a:t>
            </a:r>
          </a:p>
          <a:p>
            <a:pPr marL="342900" indent="-342900">
              <a:tabLst>
                <a:tab pos="974725" algn="r"/>
                <a:tab pos="1493838" algn="l"/>
              </a:tabLst>
            </a:pPr>
            <a:r>
              <a:rPr lang="en-US" sz="1600" b="1" dirty="0">
                <a:solidFill>
                  <a:srgbClr val="FFFF00"/>
                </a:solidFill>
              </a:rPr>
              <a:t>	3. Foreign intelligence</a:t>
            </a:r>
          </a:p>
          <a:p>
            <a:pPr marL="342900" indent="-342900">
              <a:tabLst>
                <a:tab pos="974725" algn="r"/>
                <a:tab pos="1493838" algn="l"/>
              </a:tabLst>
            </a:pPr>
            <a:r>
              <a:rPr lang="en-US" sz="1600" b="1" dirty="0">
                <a:solidFill>
                  <a:srgbClr val="FFFF00"/>
                </a:solidFill>
              </a:rPr>
              <a:t>	4. Counterintelligence</a:t>
            </a:r>
          </a:p>
          <a:p>
            <a:pPr marL="342900" indent="-342900">
              <a:tabLst>
                <a:tab pos="974725" algn="r"/>
                <a:tab pos="1493838" algn="l"/>
              </a:tabLst>
            </a:pPr>
            <a:r>
              <a:rPr lang="en-US" sz="1600" b="1" dirty="0">
                <a:solidFill>
                  <a:srgbClr val="FFFF00"/>
                </a:solidFill>
              </a:rPr>
              <a:t>	5. Potential source of assistance</a:t>
            </a:r>
          </a:p>
          <a:p>
            <a:pPr marL="342900" indent="-342900">
              <a:tabLst>
                <a:tab pos="974725" algn="r"/>
                <a:tab pos="1493838" algn="l"/>
              </a:tabLst>
            </a:pPr>
            <a:r>
              <a:rPr lang="en-US" sz="1600" b="1" dirty="0">
                <a:solidFill>
                  <a:srgbClr val="FFFF00"/>
                </a:solidFill>
              </a:rPr>
              <a:t>	6. Protection of intel sources and methods</a:t>
            </a:r>
          </a:p>
          <a:p>
            <a:pPr marL="342900" indent="-342900">
              <a:tabLst>
                <a:tab pos="974725" algn="r"/>
                <a:tab pos="1493838" algn="l"/>
              </a:tabLst>
            </a:pPr>
            <a:r>
              <a:rPr lang="en-US" sz="1600" b="1" dirty="0">
                <a:solidFill>
                  <a:srgbClr val="FFFF00"/>
                </a:solidFill>
              </a:rPr>
              <a:t>	7. Physical security</a:t>
            </a:r>
          </a:p>
          <a:p>
            <a:pPr marL="342900" indent="-342900">
              <a:tabLst>
                <a:tab pos="974725" algn="r"/>
                <a:tab pos="1493838" algn="l"/>
              </a:tabLst>
            </a:pPr>
            <a:r>
              <a:rPr lang="en-US" sz="1600" b="1" dirty="0">
                <a:solidFill>
                  <a:srgbClr val="FFFF00"/>
                </a:solidFill>
              </a:rPr>
              <a:t>	8. Personnel security</a:t>
            </a:r>
          </a:p>
          <a:p>
            <a:pPr marL="342900" indent="-342900">
              <a:tabLst>
                <a:tab pos="974725" algn="r"/>
                <a:tab pos="1493838" algn="l"/>
              </a:tabLst>
            </a:pPr>
            <a:r>
              <a:rPr lang="en-US" sz="1600" b="1" dirty="0">
                <a:solidFill>
                  <a:srgbClr val="FFFF00"/>
                </a:solidFill>
              </a:rPr>
              <a:t>	9. Communications security</a:t>
            </a:r>
          </a:p>
          <a:p>
            <a:pPr marL="342900" indent="-342900">
              <a:tabLst>
                <a:tab pos="974725" algn="r"/>
                <a:tab pos="1493838" algn="l"/>
              </a:tabLst>
            </a:pPr>
            <a:r>
              <a:rPr lang="en-US" sz="1600" b="1" dirty="0">
                <a:solidFill>
                  <a:srgbClr val="FFFF00"/>
                </a:solidFill>
              </a:rPr>
              <a:t>	10. International narcotics</a:t>
            </a:r>
          </a:p>
          <a:p>
            <a:pPr marL="342900" indent="-342900">
              <a:tabLst>
                <a:tab pos="974725" algn="r"/>
                <a:tab pos="1493838" algn="l"/>
              </a:tabLst>
            </a:pPr>
            <a:r>
              <a:rPr lang="en-US" sz="1600" b="1" dirty="0">
                <a:solidFill>
                  <a:srgbClr val="FFFF00"/>
                </a:solidFill>
              </a:rPr>
              <a:t>	11. Threats to safety</a:t>
            </a:r>
          </a:p>
          <a:p>
            <a:pPr marL="342900" indent="-342900">
              <a:tabLst>
                <a:tab pos="974725" algn="r"/>
                <a:tab pos="1493838" algn="l"/>
              </a:tabLst>
            </a:pPr>
            <a:r>
              <a:rPr lang="en-US" sz="1600" b="1" dirty="0">
                <a:solidFill>
                  <a:srgbClr val="FFFF00"/>
                </a:solidFill>
              </a:rPr>
              <a:t>	12.  Overhead Recon.</a:t>
            </a:r>
          </a:p>
          <a:p>
            <a:pPr marL="342900" indent="-342900">
              <a:tabLst>
                <a:tab pos="974725" algn="r"/>
                <a:tab pos="1493838" algn="l"/>
              </a:tabLst>
            </a:pPr>
            <a:r>
              <a:rPr lang="en-US" sz="1600" b="1" dirty="0">
                <a:solidFill>
                  <a:srgbClr val="FFFF00"/>
                </a:solidFill>
              </a:rPr>
              <a:t>	13.  Administrative purposes</a:t>
            </a:r>
          </a:p>
          <a:p>
            <a:pPr marL="342900" indent="-342900">
              <a:tabLst>
                <a:tab pos="974725" algn="r"/>
                <a:tab pos="1493838" algn="l"/>
              </a:tabLst>
            </a:pPr>
            <a:r>
              <a:rPr lang="en-US" sz="1600" b="1" dirty="0"/>
              <a:t>	</a:t>
            </a:r>
            <a:r>
              <a:rPr lang="en-US" sz="1600" b="1" dirty="0">
                <a:solidFill>
                  <a:schemeClr val="bg1"/>
                </a:solidFill>
              </a:rPr>
              <a:t>	</a:t>
            </a:r>
            <a:r>
              <a:rPr lang="en-US" sz="1600" dirty="0">
                <a:solidFill>
                  <a:schemeClr val="bg1"/>
                </a:solidFill>
              </a:rPr>
              <a:t>(see Chap 2, AR 381-10 for further definitions)</a:t>
            </a:r>
            <a:endParaRPr lang="en-US" sz="1600" b="1" dirty="0">
              <a:solidFill>
                <a:schemeClr val="bg1"/>
              </a:solidFill>
            </a:endParaRPr>
          </a:p>
          <a:p>
            <a:pPr marL="342900" indent="-342900">
              <a:tabLst>
                <a:tab pos="974725" algn="r"/>
                <a:tab pos="1493838" algn="l"/>
              </a:tabLst>
            </a:pPr>
            <a:r>
              <a:rPr lang="en-US" sz="1600" b="1" i="1" dirty="0"/>
              <a:t>		</a:t>
            </a:r>
            <a:r>
              <a:rPr lang="en-US" sz="1600" b="1" i="1" u="sng" dirty="0">
                <a:solidFill>
                  <a:srgbClr val="FFFF00"/>
                </a:solidFill>
              </a:rPr>
              <a:t>AND</a:t>
            </a:r>
          </a:p>
          <a:p>
            <a:pPr marL="342900" indent="-342900">
              <a:tabLst>
                <a:tab pos="974725" algn="r"/>
                <a:tab pos="1493838" algn="l"/>
              </a:tabLst>
            </a:pPr>
            <a:r>
              <a:rPr lang="en-US" sz="1600" b="1" dirty="0">
                <a:solidFill>
                  <a:schemeClr val="bg1"/>
                </a:solidFill>
              </a:rPr>
              <a:t>3. Collected by </a:t>
            </a:r>
            <a:r>
              <a:rPr lang="en-US" sz="1600" b="1" u="sng" dirty="0" smtClean="0">
                <a:solidFill>
                  <a:schemeClr val="bg1"/>
                </a:solidFill>
              </a:rPr>
              <a:t>AUTHORIZED</a:t>
            </a:r>
            <a:r>
              <a:rPr lang="en-US" sz="1600" b="1" dirty="0" smtClean="0">
                <a:solidFill>
                  <a:schemeClr val="bg1"/>
                </a:solidFill>
              </a:rPr>
              <a:t> </a:t>
            </a:r>
            <a:r>
              <a:rPr lang="en-US" sz="1600" b="1" dirty="0">
                <a:solidFill>
                  <a:schemeClr val="bg1"/>
                </a:solidFill>
              </a:rPr>
              <a:t>and </a:t>
            </a:r>
            <a:r>
              <a:rPr lang="en-US" sz="1600" b="1" u="sng" dirty="0">
                <a:solidFill>
                  <a:schemeClr val="bg1"/>
                </a:solidFill>
              </a:rPr>
              <a:t>LEAST INTRUSIVE</a:t>
            </a:r>
            <a:r>
              <a:rPr lang="en-US" sz="1600" b="1" dirty="0">
                <a:solidFill>
                  <a:schemeClr val="bg1"/>
                </a:solidFill>
              </a:rPr>
              <a:t> </a:t>
            </a:r>
            <a:r>
              <a:rPr lang="en-US" sz="1600" dirty="0">
                <a:solidFill>
                  <a:schemeClr val="bg1"/>
                </a:solidFill>
              </a:rPr>
              <a:t>means. </a:t>
            </a:r>
          </a:p>
        </p:txBody>
      </p:sp>
      <p:sp>
        <p:nvSpPr>
          <p:cNvPr id="8" name="Right Arrow 7"/>
          <p:cNvSpPr/>
          <p:nvPr/>
        </p:nvSpPr>
        <p:spPr>
          <a:xfrm>
            <a:off x="762000" y="2209800"/>
            <a:ext cx="4953000" cy="2118937"/>
          </a:xfrm>
          <a:prstGeom prst="rightArrow">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pic>
        <p:nvPicPr>
          <p:cNvPr id="12" name="Picture 11" descr="hurdles.png"/>
          <p:cNvPicPr/>
          <p:nvPr/>
        </p:nvPicPr>
        <p:blipFill>
          <a:blip r:embed="rId4" cstate="print"/>
          <a:stretch>
            <a:fillRect/>
          </a:stretch>
        </p:blipFill>
        <p:spPr bwMode="auto">
          <a:xfrm>
            <a:off x="6096000" y="1524000"/>
            <a:ext cx="2679700" cy="3962400"/>
          </a:xfrm>
          <a:prstGeom prst="rect">
            <a:avLst/>
          </a:prstGeom>
          <a:noFill/>
          <a:ln w="9525">
            <a:noFill/>
            <a:miter lim="800000"/>
            <a:headEnd/>
            <a:tailEnd/>
          </a:ln>
        </p:spPr>
      </p:pic>
      <p:grpSp>
        <p:nvGrpSpPr>
          <p:cNvPr id="16" name="Group 15"/>
          <p:cNvGrpSpPr/>
          <p:nvPr/>
        </p:nvGrpSpPr>
        <p:grpSpPr>
          <a:xfrm>
            <a:off x="970560" y="2743200"/>
            <a:ext cx="4058640" cy="1066797"/>
            <a:chOff x="399059" y="1498601"/>
            <a:chExt cx="4058640" cy="1066797"/>
          </a:xfrm>
        </p:grpSpPr>
        <p:sp>
          <p:nvSpPr>
            <p:cNvPr id="17" name="Rectangle 16"/>
            <p:cNvSpPr/>
            <p:nvPr/>
          </p:nvSpPr>
          <p:spPr>
            <a:xfrm>
              <a:off x="399059" y="1498601"/>
              <a:ext cx="4058640" cy="106679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8" name="Rectangle 17"/>
            <p:cNvSpPr/>
            <p:nvPr/>
          </p:nvSpPr>
          <p:spPr>
            <a:xfrm>
              <a:off x="399059" y="1498601"/>
              <a:ext cx="4058640" cy="106679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213360" rIns="0" bIns="213360" numCol="1" spcCol="1270" anchor="ctr" anchorCtr="0">
              <a:noAutofit/>
            </a:bodyPr>
            <a:lstStyle/>
            <a:p>
              <a:pPr lvl="0" defTabSz="933450">
                <a:lnSpc>
                  <a:spcPct val="90000"/>
                </a:lnSpc>
                <a:spcBef>
                  <a:spcPct val="0"/>
                </a:spcBef>
                <a:spcAft>
                  <a:spcPct val="35000"/>
                </a:spcAft>
              </a:pPr>
              <a:r>
                <a:rPr lang="en-US" sz="2100" kern="1200" dirty="0" smtClean="0"/>
                <a:t>Think of a runner who has to clear three hurdles to win the race</a:t>
              </a:r>
              <a:endParaRPr lang="en-US" sz="2100" kern="1200" dirty="0"/>
            </a:p>
          </p:txBody>
        </p:sp>
      </p:grpSp>
      <p:sp>
        <p:nvSpPr>
          <p:cNvPr id="13" name="Footer Placeholder 12"/>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2"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8" name="Rectangle 2"/>
          <p:cNvSpPr txBox="1">
            <a:spLocks noChangeArrowheads="1"/>
          </p:cNvSpPr>
          <p:nvPr/>
        </p:nvSpPr>
        <p:spPr>
          <a:xfrm>
            <a:off x="838200" y="0"/>
            <a:ext cx="7239000" cy="9144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sng" strike="noStrike" kern="1200" cap="none" spc="0" normalizeH="0" baseline="0" noProof="0" dirty="0" smtClean="0">
                <a:ln>
                  <a:noFill/>
                </a:ln>
                <a:solidFill>
                  <a:schemeClr val="bg1"/>
                </a:solidFill>
                <a:effectLst/>
                <a:uLnTx/>
                <a:uFillTx/>
                <a:latin typeface="+mj-lt"/>
                <a:ea typeface="+mj-ea"/>
                <a:cs typeface="+mj-cs"/>
              </a:rPr>
              <a:t>Retaining U.S. Person Information</a:t>
            </a:r>
            <a:br>
              <a:rPr kumimoji="0" lang="en-US" sz="2800" b="0" i="0" u="sng" strike="noStrike" kern="1200" cap="none" spc="0" normalizeH="0" baseline="0" noProof="0" dirty="0" smtClean="0">
                <a:ln>
                  <a:noFill/>
                </a:ln>
                <a:solidFill>
                  <a:schemeClr val="bg1"/>
                </a:solidFill>
                <a:effectLst/>
                <a:uLnTx/>
                <a:uFillTx/>
                <a:latin typeface="+mj-lt"/>
                <a:ea typeface="+mj-ea"/>
                <a:cs typeface="+mj-cs"/>
              </a:rPr>
            </a:br>
            <a:r>
              <a:rPr kumimoji="0" lang="en-US" sz="1800" b="0" i="0" u="sng" strike="noStrike" kern="1200" cap="none" spc="0" normalizeH="0" baseline="0" noProof="0" dirty="0" smtClean="0">
                <a:ln>
                  <a:noFill/>
                </a:ln>
                <a:solidFill>
                  <a:schemeClr val="bg1"/>
                </a:solidFill>
                <a:effectLst/>
                <a:uLnTx/>
                <a:uFillTx/>
                <a:latin typeface="+mj-lt"/>
                <a:ea typeface="+mj-ea"/>
                <a:cs typeface="+mj-cs"/>
              </a:rPr>
              <a:t>(Procedure 3</a:t>
            </a:r>
            <a:r>
              <a:rPr kumimoji="0" lang="en-US" sz="1800" b="0" i="0" u="none" strike="noStrike" kern="1200" cap="none" spc="0" normalizeH="0" baseline="0" noProof="0" dirty="0" smtClean="0">
                <a:ln>
                  <a:noFill/>
                </a:ln>
                <a:solidFill>
                  <a:schemeClr val="bg1"/>
                </a:solidFill>
                <a:effectLst/>
                <a:uLnTx/>
                <a:uFillTx/>
                <a:latin typeface="+mj-lt"/>
                <a:ea typeface="+mj-ea"/>
                <a:cs typeface="+mj-cs"/>
              </a:rPr>
              <a:t>)</a:t>
            </a:r>
          </a:p>
        </p:txBody>
      </p:sp>
      <p:sp>
        <p:nvSpPr>
          <p:cNvPr id="12" name="Rectangle 3"/>
          <p:cNvSpPr txBox="1">
            <a:spLocks noChangeArrowheads="1"/>
          </p:cNvSpPr>
          <p:nvPr/>
        </p:nvSpPr>
        <p:spPr>
          <a:xfrm>
            <a:off x="762000" y="1371600"/>
            <a:ext cx="8153400" cy="5562600"/>
          </a:xfrm>
          <a:prstGeom prst="rect">
            <a:avLst/>
          </a:prstGeom>
        </p:spPr>
        <p:txBody>
          <a:bodyPr/>
          <a:lstStyle/>
          <a:p>
            <a:pPr marL="228600" marR="0" lvl="0" indent="-228600" algn="l" defTabSz="914400" rtl="0" eaLnBrk="1" fontAlgn="auto" latinLnBrk="0" hangingPunct="1">
              <a:lnSpc>
                <a:spcPct val="100000"/>
              </a:lnSpc>
              <a:spcBef>
                <a:spcPct val="20000"/>
              </a:spcBef>
              <a:spcAft>
                <a:spcPts val="0"/>
              </a:spcAft>
              <a:buClr>
                <a:schemeClr val="tx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A US Persons information MAY be knowingly retained without the individual’s consent. </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endParaRPr kumimoji="0" lang="en-US" sz="1600" b="0" i="0" u="none" strike="noStrike" kern="1200" cap="none" spc="0" normalizeH="0" baseline="0" noProof="0" dirty="0" smtClean="0">
              <a:ln>
                <a:noFill/>
              </a:ln>
              <a:solidFill>
                <a:schemeClr val="bg1"/>
              </a:solidFill>
              <a:effectLst/>
              <a:uLnTx/>
              <a:uFillTx/>
              <a:latin typeface="+mn-lt"/>
              <a:ea typeface="+mn-ea"/>
              <a:cs typeface="+mn-cs"/>
            </a:endParaRPr>
          </a:p>
          <a:p>
            <a:pPr marL="228600" marR="0" lvl="0" indent="-228600" algn="l" defTabSz="914400" rtl="0" eaLnBrk="1" fontAlgn="auto" latinLnBrk="0" hangingPunct="1">
              <a:lnSpc>
                <a:spcPct val="100000"/>
              </a:lnSpc>
              <a:spcBef>
                <a:spcPct val="20000"/>
              </a:spcBef>
              <a:spcAft>
                <a:spcPts val="0"/>
              </a:spcAft>
              <a:buClr>
                <a:schemeClr val="tx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“RETENTION” = means a US Person’s personal identifying information can be retrieved by name or other personally identifying data (photo, SSN).</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endParaRPr kumimoji="0" lang="en-US" sz="1600" b="0" i="0" u="none" strike="noStrike" kern="1200" cap="none" spc="0" normalizeH="0" baseline="0" noProof="0" dirty="0" smtClean="0">
              <a:ln>
                <a:noFill/>
              </a:ln>
              <a:solidFill>
                <a:schemeClr val="bg1"/>
              </a:solidFill>
              <a:effectLst/>
              <a:uLnTx/>
              <a:uFillTx/>
              <a:latin typeface="+mn-lt"/>
              <a:ea typeface="+mn-ea"/>
              <a:cs typeface="+mn-cs"/>
            </a:endParaRPr>
          </a:p>
          <a:p>
            <a:pPr marL="228600" marR="0" lvl="0" indent="-228600" algn="l" defTabSz="914400" rtl="0" eaLnBrk="1" fontAlgn="auto" latinLnBrk="0" hangingPunct="1">
              <a:lnSpc>
                <a:spcPct val="100000"/>
              </a:lnSpc>
              <a:spcBef>
                <a:spcPct val="20000"/>
              </a:spcBef>
              <a:spcAft>
                <a:spcPts val="0"/>
              </a:spcAft>
              <a:buClr>
                <a:schemeClr val="tx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Retention is authorized if:</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r>
              <a:rPr kumimoji="0" lang="en-US" sz="1600" b="0" i="0" u="none" strike="noStrike" kern="1200" cap="none" spc="0" normalizeH="0" baseline="0" noProof="0" dirty="0" smtClean="0">
                <a:ln>
                  <a:noFill/>
                </a:ln>
                <a:solidFill>
                  <a:schemeClr val="bg1"/>
                </a:solidFill>
                <a:effectLst/>
                <a:uLnTx/>
                <a:uFillTx/>
                <a:latin typeface="+mn-lt"/>
                <a:ea typeface="+mn-ea"/>
                <a:cs typeface="+mn-cs"/>
              </a:rPr>
              <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r>
              <a:rPr kumimoji="0" lang="en-US" sz="16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600" b="0" i="0" u="none" strike="noStrike" kern="1200" cap="none" spc="0" normalizeH="0" baseline="0" noProof="0" dirty="0" smtClean="0">
                <a:ln>
                  <a:noFill/>
                </a:ln>
                <a:solidFill>
                  <a:srgbClr val="FFFF00"/>
                </a:solidFill>
                <a:effectLst/>
                <a:uLnTx/>
                <a:uFillTx/>
                <a:latin typeface="+mn-lt"/>
                <a:ea typeface="+mn-ea"/>
                <a:cs typeface="+mn-cs"/>
              </a:rPr>
              <a:t>1. </a:t>
            </a:r>
            <a:r>
              <a:rPr kumimoji="0" lang="en-US" sz="1600" b="0" i="0" u="sng" strike="noStrike" kern="1200" cap="none" spc="0" normalizeH="0" baseline="0" noProof="0" dirty="0" smtClean="0">
                <a:ln>
                  <a:noFill/>
                </a:ln>
                <a:solidFill>
                  <a:srgbClr val="FFFF00"/>
                </a:solidFill>
                <a:effectLst/>
                <a:uLnTx/>
                <a:uFillTx/>
                <a:latin typeface="+mn-lt"/>
                <a:ea typeface="+mn-ea"/>
                <a:cs typeface="+mn-cs"/>
              </a:rPr>
              <a:t>Properly collected under Procedure 2</a:t>
            </a:r>
            <a:r>
              <a:rPr kumimoji="0" lang="en-US" sz="1600" b="0" i="0" u="none" strike="noStrike" kern="1200" cap="none" spc="0" normalizeH="0" baseline="0" noProof="0" dirty="0" smtClean="0">
                <a:ln>
                  <a:noFill/>
                </a:ln>
                <a:solidFill>
                  <a:srgbClr val="FFFF00"/>
                </a:solidFill>
                <a:effectLst/>
                <a:uLnTx/>
                <a:uFillTx/>
                <a:latin typeface="+mn-lt"/>
                <a:ea typeface="+mn-ea"/>
                <a:cs typeface="+mn-cs"/>
              </a:rPr>
              <a:t>.</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r>
              <a:rPr kumimoji="0" lang="en-US" sz="1600" b="0" i="0" u="none" strike="noStrike" kern="1200" cap="none" spc="0" normalizeH="0" baseline="0" noProof="0" dirty="0" smtClean="0">
                <a:ln>
                  <a:noFill/>
                </a:ln>
                <a:solidFill>
                  <a:schemeClr val="bg1"/>
                </a:solidFill>
                <a:effectLst/>
                <a:uLnTx/>
                <a:uFillTx/>
                <a:latin typeface="+mn-lt"/>
                <a:ea typeface="+mn-ea"/>
                <a:cs typeface="+mn-cs"/>
              </a:rPr>
              <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r>
              <a:rPr kumimoji="0" lang="en-US" sz="1600" b="0" i="0" u="none" strike="noStrike" kern="1200" cap="none" spc="0" normalizeH="0" baseline="0" noProof="0" dirty="0" smtClean="0">
                <a:ln>
                  <a:noFill/>
                </a:ln>
                <a:solidFill>
                  <a:schemeClr val="bg1"/>
                </a:solidFill>
                <a:effectLst/>
                <a:uLnTx/>
                <a:uFillTx/>
                <a:latin typeface="+mn-lt"/>
                <a:ea typeface="+mn-ea"/>
                <a:cs typeface="+mn-cs"/>
              </a:rPr>
              <a:t>	2. Is necessary to access foreign </a:t>
            </a:r>
            <a:r>
              <a:rPr kumimoji="0" lang="en-US" sz="1600" b="0" i="0" u="none" strike="noStrike" kern="1200" cap="none" spc="0" normalizeH="0" baseline="0" noProof="0" dirty="0" err="1" smtClean="0">
                <a:ln>
                  <a:noFill/>
                </a:ln>
                <a:solidFill>
                  <a:schemeClr val="bg1"/>
                </a:solidFill>
                <a:effectLst/>
                <a:uLnTx/>
                <a:uFillTx/>
                <a:latin typeface="+mn-lt"/>
                <a:ea typeface="+mn-ea"/>
                <a:cs typeface="+mn-cs"/>
              </a:rPr>
              <a:t>intel</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or CI </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r>
              <a:rPr kumimoji="0" lang="en-US" sz="1600" b="0" i="0" u="none" strike="noStrike" kern="1200" cap="none" spc="0" normalizeH="0" baseline="0" noProof="0" dirty="0" smtClean="0">
                <a:ln>
                  <a:noFill/>
                </a:ln>
                <a:solidFill>
                  <a:schemeClr val="bg1"/>
                </a:solidFill>
                <a:effectLst/>
                <a:uLnTx/>
                <a:uFillTx/>
                <a:latin typeface="+mn-lt"/>
                <a:ea typeface="+mn-ea"/>
                <a:cs typeface="+mn-cs"/>
              </a:rPr>
              <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r>
              <a:rPr kumimoji="0" lang="en-US" sz="1600" b="0" i="0" u="none" strike="noStrike" kern="1200" cap="none" spc="0" normalizeH="0" baseline="0" noProof="0" dirty="0" smtClean="0">
                <a:ln>
                  <a:noFill/>
                </a:ln>
                <a:solidFill>
                  <a:schemeClr val="bg1"/>
                </a:solidFill>
                <a:effectLst/>
                <a:uLnTx/>
                <a:uFillTx/>
                <a:latin typeface="+mn-lt"/>
                <a:ea typeface="+mn-ea"/>
                <a:cs typeface="+mn-cs"/>
              </a:rPr>
              <a:t>	3. Foreign intelligence or CI collected from authorized electronic 		surveillance</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r>
              <a:rPr kumimoji="0" lang="en-US" sz="1600" b="0" i="0" u="none" strike="noStrike" kern="1200" cap="none" spc="0" normalizeH="0" baseline="0" noProof="0" dirty="0" smtClean="0">
                <a:ln>
                  <a:noFill/>
                </a:ln>
                <a:solidFill>
                  <a:schemeClr val="bg1"/>
                </a:solidFill>
                <a:effectLst/>
                <a:uLnTx/>
                <a:uFillTx/>
                <a:latin typeface="+mn-lt"/>
                <a:ea typeface="+mn-ea"/>
                <a:cs typeface="+mn-cs"/>
              </a:rPr>
              <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r>
              <a:rPr kumimoji="0" lang="en-US" sz="1600" b="0" i="0" u="none" strike="noStrike" kern="1200" cap="none" spc="0" normalizeH="0" baseline="0" noProof="0" dirty="0" smtClean="0">
                <a:ln>
                  <a:noFill/>
                </a:ln>
                <a:solidFill>
                  <a:schemeClr val="bg1"/>
                </a:solidFill>
                <a:effectLst/>
                <a:uLnTx/>
                <a:uFillTx/>
                <a:latin typeface="+mn-lt"/>
                <a:ea typeface="+mn-ea"/>
                <a:cs typeface="+mn-cs"/>
              </a:rPr>
              <a:t>	4. Is incidental to the authorized collection and may indicate federal, state, or local 	law was violated.  Information may be retained long enough to identify and 	disseminate to it appropriate recipient agency or organization</a:t>
            </a:r>
          </a:p>
          <a:p>
            <a:pPr marL="228600" marR="0" lvl="0" indent="-228600" algn="l" defTabSz="914400" rtl="0" eaLnBrk="1" fontAlgn="auto" latinLnBrk="0" hangingPunct="1">
              <a:lnSpc>
                <a:spcPct val="100000"/>
              </a:lnSpc>
              <a:spcBef>
                <a:spcPct val="20000"/>
              </a:spcBef>
              <a:spcAft>
                <a:spcPts val="0"/>
              </a:spcAft>
              <a:buClrTx/>
              <a:buSzTx/>
              <a:buFontTx/>
              <a:buNone/>
              <a:tabLst/>
              <a:defRPr/>
            </a:pPr>
            <a:endParaRPr kumimoji="0" lang="en-US" sz="3200" b="0"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11" name="Footer Placeholder 10"/>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2"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8" name="Rectangle 2"/>
          <p:cNvSpPr txBox="1">
            <a:spLocks noChangeArrowheads="1"/>
          </p:cNvSpPr>
          <p:nvPr/>
        </p:nvSpPr>
        <p:spPr>
          <a:xfrm>
            <a:off x="838200" y="0"/>
            <a:ext cx="7239000" cy="9144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sng" strike="noStrike" kern="1200" cap="none" spc="0" normalizeH="0" baseline="0" noProof="0" dirty="0" smtClean="0">
                <a:ln>
                  <a:noFill/>
                </a:ln>
                <a:solidFill>
                  <a:schemeClr val="bg1"/>
                </a:solidFill>
                <a:effectLst/>
                <a:uLnTx/>
                <a:uFillTx/>
                <a:latin typeface="+mj-lt"/>
                <a:ea typeface="+mj-ea"/>
                <a:cs typeface="+mj-cs"/>
              </a:rPr>
              <a:t>Retaining U.S. Person Information</a:t>
            </a:r>
            <a:br>
              <a:rPr kumimoji="0" lang="en-US" sz="2800" b="0" i="0" u="sng" strike="noStrike" kern="1200" cap="none" spc="0" normalizeH="0" baseline="0" noProof="0" dirty="0" smtClean="0">
                <a:ln>
                  <a:noFill/>
                </a:ln>
                <a:solidFill>
                  <a:schemeClr val="bg1"/>
                </a:solidFill>
                <a:effectLst/>
                <a:uLnTx/>
                <a:uFillTx/>
                <a:latin typeface="+mj-lt"/>
                <a:ea typeface="+mj-ea"/>
                <a:cs typeface="+mj-cs"/>
              </a:rPr>
            </a:br>
            <a:r>
              <a:rPr kumimoji="0" lang="en-US" sz="1800" b="0" i="0" u="sng" strike="noStrike" kern="1200" cap="none" spc="0" normalizeH="0" baseline="0" noProof="0" dirty="0" smtClean="0">
                <a:ln>
                  <a:noFill/>
                </a:ln>
                <a:solidFill>
                  <a:schemeClr val="bg1"/>
                </a:solidFill>
                <a:effectLst/>
                <a:uLnTx/>
                <a:uFillTx/>
                <a:latin typeface="+mj-lt"/>
                <a:ea typeface="+mj-ea"/>
                <a:cs typeface="+mj-cs"/>
              </a:rPr>
              <a:t>(Procedure 3</a:t>
            </a:r>
            <a:r>
              <a:rPr kumimoji="0" lang="en-US" sz="1800" b="0" i="0" u="none" strike="noStrike" kern="1200" cap="none" spc="0" normalizeH="0" baseline="0" noProof="0" dirty="0" smtClean="0">
                <a:ln>
                  <a:noFill/>
                </a:ln>
                <a:solidFill>
                  <a:schemeClr val="bg1"/>
                </a:solidFill>
                <a:effectLst/>
                <a:uLnTx/>
                <a:uFillTx/>
                <a:latin typeface="+mj-lt"/>
                <a:ea typeface="+mj-ea"/>
                <a:cs typeface="+mj-cs"/>
              </a:rPr>
              <a:t>)</a:t>
            </a:r>
          </a:p>
        </p:txBody>
      </p:sp>
      <p:sp>
        <p:nvSpPr>
          <p:cNvPr id="11" name="Rectangle 3"/>
          <p:cNvSpPr txBox="1">
            <a:spLocks noChangeArrowheads="1"/>
          </p:cNvSpPr>
          <p:nvPr/>
        </p:nvSpPr>
        <p:spPr>
          <a:xfrm>
            <a:off x="1371600" y="1143000"/>
            <a:ext cx="7239000" cy="5334000"/>
          </a:xfrm>
          <a:prstGeom prst="rect">
            <a:avLst/>
          </a:prstGeom>
        </p:spPr>
        <p:txBody>
          <a:bodyPr/>
          <a:lstStyle/>
          <a:p>
            <a:pPr marL="228600" marR="0" lvl="0" indent="-228600" algn="l" defTabSz="914400" rtl="0" eaLnBrk="1" fontAlgn="auto" latinLnBrk="0" hangingPunct="1">
              <a:lnSpc>
                <a:spcPct val="100000"/>
              </a:lnSpc>
              <a:spcBef>
                <a:spcPct val="20000"/>
              </a:spcBef>
              <a:spcAft>
                <a:spcPts val="0"/>
              </a:spcAft>
              <a:buClr>
                <a:schemeClr val="tx1"/>
              </a:buClr>
              <a:buSzTx/>
              <a:buFont typeface="Arial" pitchFamily="34" charset="0"/>
              <a:buChar char="•"/>
              <a:tabLst/>
              <a:defRPr/>
            </a:pPr>
            <a:endParaRPr kumimoji="0" lang="en-US" sz="1600" b="1" i="0" u="none" strike="noStrike" kern="1200" cap="none" spc="0" normalizeH="0" baseline="0" noProof="0" dirty="0" smtClean="0">
              <a:ln>
                <a:noFill/>
              </a:ln>
              <a:solidFill>
                <a:schemeClr val="bg1"/>
              </a:solidFill>
              <a:effectLst/>
              <a:uLnTx/>
              <a:uFillTx/>
              <a:latin typeface="+mn-lt"/>
              <a:ea typeface="+mn-ea"/>
              <a:cs typeface="+mn-cs"/>
            </a:endParaRPr>
          </a:p>
          <a:p>
            <a:pPr marL="228600" marR="0" lvl="0" indent="-228600" algn="l" defTabSz="914400" rtl="0" eaLnBrk="1" fontAlgn="auto" latinLnBrk="0" hangingPunct="1">
              <a:lnSpc>
                <a:spcPct val="100000"/>
              </a:lnSpc>
              <a:spcBef>
                <a:spcPct val="20000"/>
              </a:spcBef>
              <a:spcAft>
                <a:spcPts val="0"/>
              </a:spcAft>
              <a:buClr>
                <a:schemeClr val="tx1"/>
              </a:buClr>
              <a:buSzTx/>
              <a:buFont typeface="Arial" pitchFamily="34" charset="0"/>
              <a:buChar char="•"/>
              <a:tabLst/>
              <a:defRPr/>
            </a:pPr>
            <a:endParaRPr lang="en-US" sz="1600" b="1" dirty="0" smtClean="0">
              <a:solidFill>
                <a:schemeClr val="bg1"/>
              </a:solidFill>
            </a:endParaRP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1" i="0" u="none" strike="noStrike" kern="1200" cap="none" spc="0" normalizeH="0" baseline="0" noProof="0" dirty="0" smtClean="0">
                <a:ln>
                  <a:noFill/>
                </a:ln>
                <a:solidFill>
                  <a:schemeClr val="bg1"/>
                </a:solidFill>
                <a:effectLst/>
                <a:uLnTx/>
                <a:uFillTx/>
                <a:latin typeface="+mn-lt"/>
                <a:ea typeface="+mn-ea"/>
                <a:cs typeface="+mn-cs"/>
              </a:rPr>
              <a:t>‘</a:t>
            </a:r>
            <a:r>
              <a:rPr kumimoji="0" lang="en-US" sz="1600" b="1" i="0" u="sng" strike="noStrike" kern="1200" cap="none" spc="0" normalizeH="0" baseline="0" noProof="0" dirty="0" smtClean="0">
                <a:ln>
                  <a:noFill/>
                </a:ln>
                <a:solidFill>
                  <a:schemeClr val="bg1"/>
                </a:solidFill>
                <a:effectLst/>
                <a:uLnTx/>
                <a:uFillTx/>
                <a:latin typeface="+mn-lt"/>
                <a:ea typeface="+mn-ea"/>
                <a:cs typeface="+mn-cs"/>
              </a:rPr>
              <a:t>90 Day Rule</a:t>
            </a:r>
            <a:r>
              <a:rPr kumimoji="0" lang="en-US" sz="1600" b="1" i="0" u="none" strike="noStrike" kern="1200" cap="none" spc="0" normalizeH="0" baseline="0" noProof="0" dirty="0" smtClean="0">
                <a:ln>
                  <a:noFill/>
                </a:ln>
                <a:solidFill>
                  <a:schemeClr val="bg1"/>
                </a:solidFill>
                <a:effectLst/>
                <a:uLnTx/>
                <a:uFillTx/>
                <a:latin typeface="+mn-lt"/>
                <a:ea typeface="+mn-ea"/>
                <a:cs typeface="+mn-cs"/>
              </a:rPr>
              <a:t>’</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—If you receive a report with US Person info in it, you can be kept up to 90 days (starting with the day it was)</a:t>
            </a:r>
            <a:r>
              <a:rPr kumimoji="0" lang="en-US" sz="1600" b="0" i="0" u="sng" strike="noStrike" kern="1200" cap="none" spc="0" normalizeH="0" baseline="0" noProof="0" dirty="0" smtClean="0">
                <a:ln>
                  <a:noFill/>
                </a:ln>
                <a:solidFill>
                  <a:schemeClr val="bg1"/>
                </a:solidFill>
                <a:effectLst/>
                <a:uLnTx/>
                <a:uFillTx/>
                <a:latin typeface="+mn-lt"/>
                <a:ea typeface="+mn-ea"/>
                <a:cs typeface="+mn-cs"/>
              </a:rPr>
              <a:t> “received*</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 to solely to determine if info is retainable. After 90 days it is considered “collected” and may result in a Questionable Activity incident that requires reporting.</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endParaRPr kumimoji="0" lang="en-US" sz="1600" b="0" i="0" u="none" strike="noStrike" kern="1200" cap="none" spc="0" normalizeH="0" baseline="0" noProof="0" dirty="0" smtClean="0">
              <a:ln>
                <a:noFill/>
              </a:ln>
              <a:solidFill>
                <a:schemeClr val="bg1"/>
              </a:solidFill>
              <a:effectLst/>
              <a:uLnTx/>
              <a:uFillTx/>
              <a:latin typeface="+mn-lt"/>
              <a:ea typeface="+mn-ea"/>
              <a:cs typeface="+mn-cs"/>
            </a:endParaRP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For electronic databases: the 90 day clock starts the day you recognize an entry in the database contains US Person information.</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endParaRPr kumimoji="0" lang="en-US" sz="1600" b="0" i="0" u="none" strike="noStrike" kern="1200" cap="none" spc="0" normalizeH="0" baseline="0" noProof="0" dirty="0" smtClean="0">
              <a:ln>
                <a:noFill/>
              </a:ln>
              <a:solidFill>
                <a:schemeClr val="bg1"/>
              </a:solidFill>
              <a:effectLst/>
              <a:uLnTx/>
              <a:uFillTx/>
              <a:latin typeface="+mn-lt"/>
              <a:ea typeface="+mn-ea"/>
              <a:cs typeface="+mn-cs"/>
            </a:endParaRP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IP, URL, email addresses may be retained IF NOT analyzed to determine if they are associated with a US person.</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r>
              <a:rPr kumimoji="0" lang="en-US" sz="1600" b="0" i="1" u="none" strike="noStrike" kern="1200" cap="none" spc="0" normalizeH="0" baseline="0" noProof="0" dirty="0" smtClean="0">
                <a:ln>
                  <a:noFill/>
                </a:ln>
                <a:solidFill>
                  <a:schemeClr val="bg1"/>
                </a:solidFill>
                <a:effectLst/>
                <a:uLnTx/>
                <a:uFillTx/>
                <a:latin typeface="+mn-lt"/>
                <a:ea typeface="+mn-ea"/>
                <a:cs typeface="+mn-cs"/>
              </a:rPr>
              <a:t/>
            </a:r>
            <a:br>
              <a:rPr kumimoji="0" lang="en-US" sz="1600" b="0" i="1" u="none" strike="noStrike" kern="1200" cap="none" spc="0" normalizeH="0" baseline="0" noProof="0" dirty="0" smtClean="0">
                <a:ln>
                  <a:noFill/>
                </a:ln>
                <a:solidFill>
                  <a:schemeClr val="bg1"/>
                </a:solidFill>
                <a:effectLst/>
                <a:uLnTx/>
                <a:uFillTx/>
                <a:latin typeface="+mn-lt"/>
                <a:ea typeface="+mn-ea"/>
                <a:cs typeface="+mn-cs"/>
              </a:rPr>
            </a:br>
            <a:r>
              <a:rPr kumimoji="0" lang="en-US" sz="1600" b="0" i="1" u="sng" strike="noStrike" kern="1200" cap="none" spc="0" normalizeH="0" baseline="0" noProof="0" dirty="0" smtClean="0">
                <a:ln>
                  <a:noFill/>
                </a:ln>
                <a:solidFill>
                  <a:schemeClr val="bg1"/>
                </a:solidFill>
                <a:effectLst/>
                <a:uLnTx/>
                <a:uFillTx/>
                <a:latin typeface="+mn-lt"/>
                <a:ea typeface="+mn-ea"/>
                <a:cs typeface="+mn-cs"/>
              </a:rPr>
              <a:t>*Note:  </a:t>
            </a:r>
            <a:r>
              <a:rPr kumimoji="0" lang="en-US" sz="1600" b="0" i="1" u="none" strike="noStrike" kern="1200" cap="none" spc="0" normalizeH="0" baseline="0" noProof="0" dirty="0" smtClean="0">
                <a:ln>
                  <a:noFill/>
                </a:ln>
                <a:solidFill>
                  <a:schemeClr val="bg1"/>
                </a:solidFill>
                <a:effectLst/>
                <a:uLnTx/>
                <a:uFillTx/>
                <a:latin typeface="+mn-lt"/>
                <a:ea typeface="+mn-ea"/>
                <a:cs typeface="+mn-cs"/>
              </a:rPr>
              <a:t>the term “received” has different meanings depending on the application.   i.e. -- a CI agent receiving information is not the same as a federated database receiving information. </a:t>
            </a:r>
          </a:p>
          <a:p>
            <a:pPr marL="228600" marR="0" lvl="0" indent="-228600" algn="l" defTabSz="914400" rtl="0" eaLnBrk="1" fontAlgn="auto" latinLnBrk="0" hangingPunct="1">
              <a:lnSpc>
                <a:spcPct val="100000"/>
              </a:lnSpc>
              <a:spcBef>
                <a:spcPct val="20000"/>
              </a:spcBef>
              <a:spcAft>
                <a:spcPts val="0"/>
              </a:spcAft>
              <a:buClr>
                <a:schemeClr val="bg1"/>
              </a:buClr>
              <a:buSzTx/>
              <a:buFontTx/>
              <a:buNone/>
              <a:tabLst/>
              <a:defRPr/>
            </a:pPr>
            <a:endParaRPr kumimoji="0" lang="en-US" sz="3200" b="0"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12" name="Footer Placeholder 11"/>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2"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8" name="Rectangle 2"/>
          <p:cNvSpPr txBox="1">
            <a:spLocks noChangeArrowheads="1"/>
          </p:cNvSpPr>
          <p:nvPr/>
        </p:nvSpPr>
        <p:spPr>
          <a:xfrm>
            <a:off x="838200" y="0"/>
            <a:ext cx="7239000" cy="914400"/>
          </a:xfrm>
          <a:prstGeom prst="rect">
            <a:avLst/>
          </a:prstGeom>
        </p:spPr>
        <p:txBody>
          <a:bodyPr/>
          <a:lstStyle/>
          <a:p>
            <a:pPr lvl="0" algn="ctr">
              <a:spcBef>
                <a:spcPct val="0"/>
              </a:spcBef>
              <a:defRPr/>
            </a:pPr>
            <a:r>
              <a:rPr lang="en-US" sz="2800" u="sng" dirty="0" smtClean="0">
                <a:solidFill>
                  <a:schemeClr val="bg1"/>
                </a:solidFill>
              </a:rPr>
              <a:t>Disseminating U.S. Person Information</a:t>
            </a:r>
            <a:br>
              <a:rPr lang="en-US" sz="2800" u="sng" dirty="0" smtClean="0">
                <a:solidFill>
                  <a:schemeClr val="bg1"/>
                </a:solidFill>
              </a:rPr>
            </a:br>
            <a:r>
              <a:rPr lang="en-US" u="sng" dirty="0" smtClean="0">
                <a:solidFill>
                  <a:schemeClr val="bg1"/>
                </a:solidFill>
              </a:rPr>
              <a:t>(Procedure 4)</a:t>
            </a:r>
            <a:endParaRPr kumimoji="0" lang="en-US" sz="18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11" name="Rectangle 3"/>
          <p:cNvSpPr txBox="1">
            <a:spLocks noChangeArrowheads="1"/>
          </p:cNvSpPr>
          <p:nvPr/>
        </p:nvSpPr>
        <p:spPr>
          <a:xfrm>
            <a:off x="1066800" y="914400"/>
            <a:ext cx="7924800" cy="5791200"/>
          </a:xfrm>
          <a:prstGeom prst="rect">
            <a:avLst/>
          </a:prstGeom>
        </p:spPr>
        <p:txBody>
          <a:bodyPr/>
          <a:lstStyle/>
          <a:p>
            <a:pPr marL="3175" marR="0" lvl="0" indent="-3175" algn="l" defTabSz="914400" rtl="0" eaLnBrk="1" fontAlgn="auto" latinLnBrk="0" hangingPunct="1">
              <a:lnSpc>
                <a:spcPct val="100000"/>
              </a:lnSpc>
              <a:spcBef>
                <a:spcPct val="20000"/>
              </a:spcBef>
              <a:spcAft>
                <a:spcPts val="0"/>
              </a:spcAft>
              <a:buClr>
                <a:schemeClr val="bg1"/>
              </a:buClr>
              <a:buSzTx/>
              <a:buFontTx/>
              <a:buNone/>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Information can be disseminated WITH the consent of the person as to whom it pertains.</a:t>
            </a:r>
          </a:p>
          <a:p>
            <a:pPr marL="3175" marR="0" lvl="0" indent="-3175" algn="l" defTabSz="914400" rtl="0" eaLnBrk="1" fontAlgn="auto" latinLnBrk="0" hangingPunct="1">
              <a:lnSpc>
                <a:spcPct val="100000"/>
              </a:lnSpc>
              <a:spcBef>
                <a:spcPct val="20000"/>
              </a:spcBef>
              <a:spcAft>
                <a:spcPts val="0"/>
              </a:spcAft>
              <a:buClr>
                <a:schemeClr val="bg1"/>
              </a:buClr>
              <a:buSzTx/>
              <a:buFontTx/>
              <a:buNone/>
              <a:tabLst/>
              <a:defRPr/>
            </a:pPr>
            <a:endParaRPr kumimoji="0" lang="en-US" sz="1800" b="0" i="0" u="none" strike="noStrike" kern="1200" cap="none" spc="0" normalizeH="0" baseline="0" noProof="0" dirty="0" smtClean="0">
              <a:ln>
                <a:noFill/>
              </a:ln>
              <a:solidFill>
                <a:schemeClr val="bg1"/>
              </a:solidFill>
              <a:effectLst/>
              <a:uLnTx/>
              <a:uFillTx/>
              <a:latin typeface="+mn-lt"/>
              <a:ea typeface="+mn-ea"/>
              <a:cs typeface="+mn-cs"/>
            </a:endParaRPr>
          </a:p>
          <a:p>
            <a:pPr marL="3175" marR="0" lvl="0" indent="-3175" algn="l" defTabSz="914400" rtl="0" eaLnBrk="1" fontAlgn="auto" latinLnBrk="0" hangingPunct="1">
              <a:lnSpc>
                <a:spcPct val="100000"/>
              </a:lnSpc>
              <a:spcBef>
                <a:spcPct val="20000"/>
              </a:spcBef>
              <a:spcAft>
                <a:spcPts val="0"/>
              </a:spcAft>
              <a:buClr>
                <a:schemeClr val="bg1"/>
              </a:buClr>
              <a:buSzTx/>
              <a:buFontTx/>
              <a:buNone/>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You can disseminate US Person info outside MIRC* without their consent </a:t>
            </a:r>
            <a:r>
              <a:rPr kumimoji="0" lang="en-US" sz="1800" b="1" i="1" u="sng" strike="noStrike" kern="1200" cap="none" spc="0" normalizeH="0" baseline="0" noProof="0" dirty="0" smtClean="0">
                <a:ln>
                  <a:noFill/>
                </a:ln>
                <a:solidFill>
                  <a:schemeClr val="bg1"/>
                </a:solidFill>
                <a:effectLst/>
                <a:uLnTx/>
                <a:uFillTx/>
                <a:latin typeface="+mn-lt"/>
                <a:ea typeface="+mn-ea"/>
                <a:cs typeface="+mn-cs"/>
              </a:rPr>
              <a:t>if:</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800" b="0" i="0" u="sng" strike="noStrike" kern="1200" cap="none" spc="0" normalizeH="0" baseline="0" noProof="0" dirty="0" smtClean="0">
                <a:ln>
                  <a:noFill/>
                </a:ln>
                <a:solidFill>
                  <a:srgbClr val="FFFF00"/>
                </a:solidFill>
                <a:effectLst/>
                <a:uLnTx/>
                <a:uFillTx/>
                <a:latin typeface="+mn-lt"/>
                <a:ea typeface="+mn-ea"/>
                <a:cs typeface="+mn-cs"/>
              </a:rPr>
              <a:t>The information was collected &amp; retained under previous Procedures 2 &amp; 3</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you reasonably believe the recipient has a lawful government function that requires them to know the information </a:t>
            </a:r>
            <a:r>
              <a:rPr kumimoji="0" lang="en-US" sz="1800" b="0" i="0" u="sng" strike="noStrike" kern="1200" cap="none" spc="0" normalizeH="0" baseline="0" noProof="0" dirty="0" smtClean="0">
                <a:ln>
                  <a:noFill/>
                </a:ln>
                <a:solidFill>
                  <a:schemeClr val="bg1"/>
                </a:solidFill>
                <a:effectLst/>
                <a:uLnTx/>
                <a:uFillTx/>
                <a:latin typeface="+mn-lt"/>
                <a:ea typeface="+mn-ea"/>
                <a:cs typeface="+mn-cs"/>
              </a:rPr>
              <a:t>AND</a:t>
            </a:r>
            <a:r>
              <a:rPr kumimoji="0" lang="en-US" sz="1800" b="0" i="0" u="none" strike="noStrike" kern="1200" cap="none" spc="0" normalizeH="0" baseline="0" noProof="0" dirty="0" smtClean="0">
                <a:ln>
                  <a:noFill/>
                </a:ln>
                <a:solidFill>
                  <a:schemeClr val="bg1"/>
                </a:solidFill>
                <a:effectLst/>
                <a:uLnTx/>
                <a:uFillTx/>
                <a:latin typeface="+mn-lt"/>
                <a:ea typeface="+mn-ea"/>
                <a:cs typeface="+mn-cs"/>
              </a:rPr>
              <a:t> is:</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endParaRPr kumimoji="0" lang="en-US" sz="1800" b="0" i="0" u="none" strike="noStrike" kern="1200" cap="none" spc="0" normalizeH="0" baseline="0" noProof="0" dirty="0" smtClean="0">
              <a:ln>
                <a:noFill/>
              </a:ln>
              <a:solidFill>
                <a:schemeClr val="bg1"/>
              </a:solidFill>
              <a:effectLst/>
              <a:uLnTx/>
              <a:uFillTx/>
              <a:latin typeface="+mn-lt"/>
              <a:ea typeface="+mn-ea"/>
              <a:cs typeface="+mn-cs"/>
            </a:endParaRPr>
          </a:p>
          <a:p>
            <a:pPr marL="628650" marR="0" lvl="1"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An employee/contractor of </a:t>
            </a:r>
            <a:r>
              <a:rPr kumimoji="0" lang="en-US" sz="1600" b="0" i="0" u="none" strike="noStrike" kern="1200" cap="none" spc="0" normalizeH="0" baseline="0" noProof="0" dirty="0" err="1" smtClean="0">
                <a:ln>
                  <a:noFill/>
                </a:ln>
                <a:solidFill>
                  <a:schemeClr val="bg1"/>
                </a:solidFill>
                <a:effectLst/>
                <a:uLnTx/>
                <a:uFillTx/>
                <a:latin typeface="+mn-lt"/>
                <a:ea typeface="+mn-ea"/>
                <a:cs typeface="+mn-cs"/>
              </a:rPr>
              <a:t>DoD</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a:t>
            </a:r>
          </a:p>
          <a:p>
            <a:pPr marL="628650" marR="0" lvl="1"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A federal, state or local law enforcement entity.</a:t>
            </a:r>
          </a:p>
          <a:p>
            <a:pPr marL="628650" marR="0" lvl="1"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Another intelligence/authorized government agency.</a:t>
            </a:r>
          </a:p>
          <a:p>
            <a:pPr marL="628650" marR="0" lvl="1"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A foreign government, IF pursuant to agreement/treaty.</a:t>
            </a:r>
          </a:p>
          <a:p>
            <a:pPr marL="228600" marR="0" lvl="0" indent="-228600" algn="l" defTabSz="914400" rtl="0" eaLnBrk="1" fontAlgn="auto" latinLnBrk="0" hangingPunct="1">
              <a:lnSpc>
                <a:spcPct val="100000"/>
              </a:lnSpc>
              <a:spcBef>
                <a:spcPct val="20000"/>
              </a:spcBef>
              <a:spcAft>
                <a:spcPts val="0"/>
              </a:spcAft>
              <a:buClr>
                <a:schemeClr val="bg1"/>
              </a:buClr>
              <a:buSzTx/>
              <a:buFontTx/>
              <a:buNone/>
              <a:tabLst/>
              <a:defRPr/>
            </a:pPr>
            <a:endParaRPr kumimoji="0" lang="en-US" sz="1600" b="0" i="0" u="sng" strike="noStrike" kern="1200" cap="none" spc="0" normalizeH="0" baseline="0" noProof="0" dirty="0" smtClean="0">
              <a:ln>
                <a:noFill/>
              </a:ln>
              <a:solidFill>
                <a:schemeClr val="bg1"/>
              </a:solidFill>
              <a:effectLst/>
              <a:uLnTx/>
              <a:uFillTx/>
              <a:latin typeface="+mn-lt"/>
              <a:ea typeface="+mn-ea"/>
              <a:cs typeface="+mn-cs"/>
            </a:endParaRPr>
          </a:p>
          <a:p>
            <a:pPr marL="228600" marR="0" lvl="0" indent="-228600" algn="l" defTabSz="914400" rtl="0" eaLnBrk="1" fontAlgn="auto" latinLnBrk="0" hangingPunct="1">
              <a:lnSpc>
                <a:spcPct val="100000"/>
              </a:lnSpc>
              <a:spcBef>
                <a:spcPct val="20000"/>
              </a:spcBef>
              <a:spcAft>
                <a:spcPts val="0"/>
              </a:spcAft>
              <a:buClr>
                <a:schemeClr val="bg1"/>
              </a:buClr>
              <a:buSzTx/>
              <a:buFontTx/>
              <a:buNone/>
              <a:tabLst/>
              <a:defRPr/>
            </a:pPr>
            <a:r>
              <a:rPr kumimoji="0" lang="en-US" sz="1600" b="0" i="0" u="sng" strike="noStrike" kern="1200" cap="none" spc="0" normalizeH="0" baseline="0" noProof="0" dirty="0" smtClean="0">
                <a:ln>
                  <a:noFill/>
                </a:ln>
                <a:solidFill>
                  <a:schemeClr val="bg1"/>
                </a:solidFill>
                <a:effectLst/>
                <a:uLnTx/>
                <a:uFillTx/>
                <a:latin typeface="+mn-lt"/>
                <a:ea typeface="+mn-ea"/>
                <a:cs typeface="+mn-cs"/>
              </a:rPr>
              <a:t>Note: </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This procedure does NOT apply to info collected solely for admin purposes, or disseminated pursuant to law or court order</a:t>
            </a:r>
          </a:p>
          <a:p>
            <a:pPr marL="228600" marR="0" lvl="0" indent="-228600" algn="l" defTabSz="914400" rtl="0" eaLnBrk="1" fontAlgn="auto" latinLnBrk="0" hangingPunct="1">
              <a:lnSpc>
                <a:spcPct val="100000"/>
              </a:lnSpc>
              <a:spcBef>
                <a:spcPct val="20000"/>
              </a:spcBef>
              <a:spcAft>
                <a:spcPts val="0"/>
              </a:spcAft>
              <a:buClr>
                <a:schemeClr val="bg1"/>
              </a:buClr>
              <a:buSzTx/>
              <a:buFontTx/>
              <a:buNone/>
              <a:tabLst/>
              <a:defRPr/>
            </a:pPr>
            <a:r>
              <a:rPr kumimoji="0" lang="en-US" sz="1600" b="0" i="0" u="sng" strike="noStrike" kern="1200" cap="none" spc="0" normalizeH="0" baseline="0" noProof="0" dirty="0" smtClean="0">
                <a:ln>
                  <a:noFill/>
                </a:ln>
                <a:solidFill>
                  <a:schemeClr val="bg1"/>
                </a:solidFill>
                <a:effectLst/>
                <a:uLnTx/>
                <a:uFillTx/>
                <a:latin typeface="+mn-lt"/>
                <a:ea typeface="+mn-ea"/>
                <a:cs typeface="+mn-cs"/>
              </a:rPr>
              <a:t>Note:</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Intel passed internal to MIRC is not considered disseminated</a:t>
            </a:r>
            <a:br>
              <a:rPr kumimoji="0" lang="en-US" sz="1600" b="0" i="0" u="none" strike="noStrike" kern="1200" cap="none" spc="0" normalizeH="0" baseline="0" noProof="0" dirty="0" smtClean="0">
                <a:ln>
                  <a:noFill/>
                </a:ln>
                <a:solidFill>
                  <a:schemeClr val="bg1"/>
                </a:solidFill>
                <a:effectLst/>
                <a:uLnTx/>
                <a:uFillTx/>
                <a:latin typeface="+mn-lt"/>
                <a:ea typeface="+mn-ea"/>
                <a:cs typeface="+mn-cs"/>
              </a:rPr>
            </a:br>
            <a:endParaRPr kumimoji="0" lang="en-US" sz="1600" b="0" i="0" u="none" strike="noStrike" kern="1200" cap="none" spc="0" normalizeH="0" baseline="0" noProof="0" dirty="0" smtClean="0">
              <a:ln>
                <a:noFill/>
              </a:ln>
              <a:solidFill>
                <a:schemeClr val="bg1"/>
              </a:solidFill>
              <a:effectLst/>
              <a:uLnTx/>
              <a:uFillTx/>
              <a:latin typeface="+mn-lt"/>
              <a:ea typeface="+mn-ea"/>
              <a:cs typeface="+mn-cs"/>
            </a:endParaRPr>
          </a:p>
          <a:p>
            <a:pPr marL="228600" marR="0" lvl="0" indent="-228600" algn="l" defTabSz="914400" rtl="0" eaLnBrk="1" fontAlgn="auto" latinLnBrk="0" hangingPunct="1">
              <a:lnSpc>
                <a:spcPct val="100000"/>
              </a:lnSpc>
              <a:spcBef>
                <a:spcPct val="20000"/>
              </a:spcBef>
              <a:spcAft>
                <a:spcPts val="0"/>
              </a:spcAft>
              <a:buClr>
                <a:schemeClr val="bg1"/>
              </a:buClr>
              <a:buSzTx/>
              <a:buFontTx/>
              <a:buNone/>
              <a:tabLst/>
              <a:defRPr/>
            </a:pPr>
            <a:r>
              <a:rPr kumimoji="0" lang="en-US" sz="1200" b="0" i="0" u="none" strike="noStrike" kern="1200" cap="none" spc="0" normalizeH="0" baseline="0" noProof="0" dirty="0" smtClean="0">
                <a:ln>
                  <a:noFill/>
                </a:ln>
                <a:solidFill>
                  <a:srgbClr val="FFFF00"/>
                </a:solidFill>
                <a:effectLst/>
                <a:uLnTx/>
                <a:uFillTx/>
                <a:latin typeface="+mn-lt"/>
                <a:ea typeface="+mn-ea"/>
                <a:cs typeface="+mn-cs"/>
              </a:rPr>
              <a:t>*For PROC 4 purposes, “MIRC” includes all </a:t>
            </a:r>
            <a:r>
              <a:rPr lang="en-US" sz="1200" dirty="0" smtClean="0">
                <a:solidFill>
                  <a:srgbClr val="FFFF00"/>
                </a:solidFill>
              </a:rPr>
              <a:t>DRU’s, </a:t>
            </a:r>
            <a:r>
              <a:rPr kumimoji="0" lang="en-US" sz="1200" b="0" i="0" u="none" strike="noStrike" kern="1200" cap="none" spc="0" normalizeH="0" baseline="0" noProof="0" dirty="0" smtClean="0">
                <a:ln>
                  <a:noFill/>
                </a:ln>
                <a:solidFill>
                  <a:srgbClr val="FFFF00"/>
                </a:solidFill>
                <a:effectLst/>
                <a:uLnTx/>
                <a:uFillTx/>
                <a:latin typeface="+mn-lt"/>
                <a:ea typeface="+mn-ea"/>
                <a:cs typeface="+mn-cs"/>
              </a:rPr>
              <a:t>MSC’s,  and HQ</a:t>
            </a:r>
          </a:p>
          <a:p>
            <a:pPr marL="228600" marR="0" lvl="0" indent="-228600" algn="l" defTabSz="914400" rtl="0" eaLnBrk="1" fontAlgn="auto" latinLnBrk="0" hangingPunct="1">
              <a:lnSpc>
                <a:spcPct val="100000"/>
              </a:lnSpc>
              <a:spcBef>
                <a:spcPct val="20000"/>
              </a:spcBef>
              <a:spcAft>
                <a:spcPts val="0"/>
              </a:spcAft>
              <a:buClrTx/>
              <a:buSzTx/>
              <a:buFontTx/>
              <a:buNone/>
              <a:tabLst/>
              <a:defRPr/>
            </a:pPr>
            <a:endParaRPr kumimoji="0" lang="en-US" sz="3200" b="0"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12" name="Footer Placeholder 11"/>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2"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8" name="Rectangle 2"/>
          <p:cNvSpPr txBox="1">
            <a:spLocks noChangeArrowheads="1"/>
          </p:cNvSpPr>
          <p:nvPr/>
        </p:nvSpPr>
        <p:spPr>
          <a:xfrm>
            <a:off x="838200" y="0"/>
            <a:ext cx="7239000" cy="914400"/>
          </a:xfrm>
          <a:prstGeom prst="rect">
            <a:avLst/>
          </a:prstGeom>
        </p:spPr>
        <p:txBody>
          <a:bodyPr/>
          <a:lstStyle/>
          <a:p>
            <a:pPr lvl="0" algn="ctr">
              <a:spcBef>
                <a:spcPct val="0"/>
              </a:spcBef>
              <a:defRPr/>
            </a:pPr>
            <a:r>
              <a:rPr lang="en-US" sz="2800" u="sng" dirty="0" smtClean="0">
                <a:solidFill>
                  <a:schemeClr val="bg1"/>
                </a:solidFill>
              </a:rPr>
              <a:t>Procedures 5 – 9</a:t>
            </a:r>
            <a:br>
              <a:rPr lang="en-US" sz="2800" u="sng" dirty="0" smtClean="0">
                <a:solidFill>
                  <a:schemeClr val="bg1"/>
                </a:solidFill>
              </a:rPr>
            </a:br>
            <a:r>
              <a:rPr lang="en-US" sz="2800" u="sng" dirty="0" smtClean="0">
                <a:solidFill>
                  <a:schemeClr val="bg1"/>
                </a:solidFill>
              </a:rPr>
              <a:t>(Technical Procedures)</a:t>
            </a:r>
            <a:endParaRPr kumimoji="0" lang="en-US" sz="18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12" name="Text Box 6"/>
          <p:cNvSpPr txBox="1">
            <a:spLocks noChangeArrowheads="1"/>
          </p:cNvSpPr>
          <p:nvPr/>
        </p:nvSpPr>
        <p:spPr bwMode="auto">
          <a:xfrm>
            <a:off x="1295400" y="1447800"/>
            <a:ext cx="7620000" cy="5969326"/>
          </a:xfrm>
          <a:prstGeom prst="rect">
            <a:avLst/>
          </a:prstGeom>
          <a:noFill/>
          <a:ln w="9525" algn="ctr">
            <a:noFill/>
            <a:miter lim="800000"/>
            <a:headEnd/>
            <a:tailEnd/>
          </a:ln>
        </p:spPr>
        <p:txBody>
          <a:bodyPr>
            <a:spAutoFit/>
          </a:bodyPr>
          <a:lstStyle/>
          <a:p>
            <a:pPr>
              <a:buClr>
                <a:schemeClr val="bg1"/>
              </a:buClr>
              <a:tabLst>
                <a:tab pos="974725" algn="r"/>
                <a:tab pos="1493838" algn="l"/>
              </a:tabLst>
              <a:defRPr/>
            </a:pPr>
            <a:r>
              <a:rPr lang="en-US" dirty="0">
                <a:solidFill>
                  <a:schemeClr val="bg1"/>
                </a:solidFill>
              </a:rPr>
              <a:t>  </a:t>
            </a:r>
            <a:r>
              <a:rPr lang="en-US" sz="2400" dirty="0">
                <a:solidFill>
                  <a:schemeClr val="bg1"/>
                </a:solidFill>
              </a:rPr>
              <a:t>The Procedures below provide instructions on how to obtain permission to collect on US </a:t>
            </a:r>
            <a:r>
              <a:rPr lang="en-US" sz="2400" dirty="0" smtClean="0">
                <a:solidFill>
                  <a:schemeClr val="bg1"/>
                </a:solidFill>
              </a:rPr>
              <a:t>Persons </a:t>
            </a:r>
            <a:r>
              <a:rPr lang="en-US" sz="2400" dirty="0">
                <a:solidFill>
                  <a:schemeClr val="bg1"/>
                </a:solidFill>
              </a:rPr>
              <a:t>through various methods</a:t>
            </a:r>
            <a:r>
              <a:rPr lang="en-US" dirty="0">
                <a:solidFill>
                  <a:schemeClr val="bg1"/>
                </a:solidFill>
              </a:rPr>
              <a:t>:</a:t>
            </a:r>
          </a:p>
          <a:p>
            <a:pPr>
              <a:buClr>
                <a:schemeClr val="bg1"/>
              </a:buClr>
              <a:buFontTx/>
              <a:buChar char="•"/>
              <a:tabLst>
                <a:tab pos="974725" algn="r"/>
                <a:tab pos="1493838" algn="l"/>
              </a:tabLst>
              <a:defRPr/>
            </a:pPr>
            <a:endParaRPr lang="en-US" dirty="0">
              <a:solidFill>
                <a:schemeClr val="bg1"/>
              </a:solidFill>
            </a:endParaRPr>
          </a:p>
          <a:p>
            <a:pPr marL="344488" indent="-342900">
              <a:buClr>
                <a:schemeClr val="bg1"/>
              </a:buClr>
              <a:buFontTx/>
              <a:buChar char="•"/>
              <a:tabLst>
                <a:tab pos="1947863" algn="l"/>
              </a:tabLst>
              <a:defRPr/>
            </a:pPr>
            <a:r>
              <a:rPr lang="en-US" dirty="0">
                <a:solidFill>
                  <a:schemeClr val="bg1"/>
                </a:solidFill>
              </a:rPr>
              <a:t> </a:t>
            </a:r>
            <a:r>
              <a:rPr lang="en-US" u="sng" dirty="0">
                <a:solidFill>
                  <a:schemeClr val="bg1"/>
                </a:solidFill>
              </a:rPr>
              <a:t>Procedure 5:</a:t>
            </a:r>
            <a:r>
              <a:rPr lang="en-US" dirty="0">
                <a:solidFill>
                  <a:schemeClr val="bg1"/>
                </a:solidFill>
              </a:rPr>
              <a:t>	Electronic Surveillance</a:t>
            </a:r>
          </a:p>
          <a:p>
            <a:pPr marL="344488" indent="-342900">
              <a:buClr>
                <a:schemeClr val="bg1"/>
              </a:buClr>
              <a:buFontTx/>
              <a:buChar char="•"/>
              <a:tabLst>
                <a:tab pos="1947863" algn="l"/>
              </a:tabLst>
              <a:defRPr/>
            </a:pPr>
            <a:r>
              <a:rPr lang="en-US" dirty="0">
                <a:solidFill>
                  <a:schemeClr val="bg1"/>
                </a:solidFill>
              </a:rPr>
              <a:t> </a:t>
            </a:r>
            <a:r>
              <a:rPr lang="en-US" u="sng" dirty="0">
                <a:solidFill>
                  <a:schemeClr val="bg1"/>
                </a:solidFill>
              </a:rPr>
              <a:t>Procedure 6:</a:t>
            </a:r>
            <a:r>
              <a:rPr lang="en-US" dirty="0">
                <a:solidFill>
                  <a:schemeClr val="bg1"/>
                </a:solidFill>
              </a:rPr>
              <a:t>	Concealed Monitoring</a:t>
            </a:r>
          </a:p>
          <a:p>
            <a:pPr marL="344488" indent="-342900">
              <a:buClr>
                <a:schemeClr val="bg1"/>
              </a:buClr>
              <a:buFontTx/>
              <a:buChar char="•"/>
              <a:tabLst>
                <a:tab pos="1947863" algn="l"/>
              </a:tabLst>
              <a:defRPr/>
            </a:pPr>
            <a:r>
              <a:rPr lang="en-US" dirty="0">
                <a:solidFill>
                  <a:schemeClr val="bg1"/>
                </a:solidFill>
              </a:rPr>
              <a:t> </a:t>
            </a:r>
            <a:r>
              <a:rPr lang="en-US" u="sng" dirty="0">
                <a:solidFill>
                  <a:schemeClr val="bg1"/>
                </a:solidFill>
              </a:rPr>
              <a:t>Procedure 7:</a:t>
            </a:r>
            <a:r>
              <a:rPr lang="en-US" dirty="0">
                <a:solidFill>
                  <a:schemeClr val="bg1"/>
                </a:solidFill>
              </a:rPr>
              <a:t>	Physical Searches</a:t>
            </a:r>
          </a:p>
          <a:p>
            <a:pPr marL="344488" indent="-342900">
              <a:buClr>
                <a:schemeClr val="bg1"/>
              </a:buClr>
              <a:buFontTx/>
              <a:buChar char="•"/>
              <a:tabLst>
                <a:tab pos="1947863" algn="l"/>
              </a:tabLst>
              <a:defRPr/>
            </a:pPr>
            <a:r>
              <a:rPr lang="en-US" dirty="0">
                <a:solidFill>
                  <a:schemeClr val="bg1"/>
                </a:solidFill>
              </a:rPr>
              <a:t> </a:t>
            </a:r>
            <a:r>
              <a:rPr lang="en-US" u="sng" dirty="0">
                <a:solidFill>
                  <a:schemeClr val="bg1"/>
                </a:solidFill>
              </a:rPr>
              <a:t>Procedure 8:</a:t>
            </a:r>
            <a:r>
              <a:rPr lang="en-US" dirty="0">
                <a:solidFill>
                  <a:schemeClr val="bg1"/>
                </a:solidFill>
              </a:rPr>
              <a:t>	Mail Searches and Examination</a:t>
            </a:r>
          </a:p>
          <a:p>
            <a:pPr marL="344488" indent="-342900">
              <a:buClr>
                <a:schemeClr val="bg1"/>
              </a:buClr>
              <a:buFontTx/>
              <a:buChar char="•"/>
              <a:tabLst>
                <a:tab pos="1947863" algn="l"/>
              </a:tabLst>
              <a:defRPr/>
            </a:pPr>
            <a:r>
              <a:rPr lang="en-US" dirty="0">
                <a:solidFill>
                  <a:schemeClr val="bg1"/>
                </a:solidFill>
              </a:rPr>
              <a:t> </a:t>
            </a:r>
            <a:r>
              <a:rPr lang="en-US" u="sng" dirty="0">
                <a:solidFill>
                  <a:schemeClr val="bg1"/>
                </a:solidFill>
              </a:rPr>
              <a:t>Procedure 9:</a:t>
            </a:r>
            <a:r>
              <a:rPr lang="en-US" dirty="0">
                <a:solidFill>
                  <a:schemeClr val="bg1"/>
                </a:solidFill>
              </a:rPr>
              <a:t>	Physical Surveillance</a:t>
            </a:r>
          </a:p>
          <a:p>
            <a:pPr marL="344488" indent="-342900">
              <a:buClr>
                <a:schemeClr val="bg1"/>
              </a:buClr>
              <a:buFontTx/>
              <a:buChar char="•"/>
              <a:tabLst>
                <a:tab pos="1947863" algn="l"/>
              </a:tabLst>
              <a:defRPr/>
            </a:pPr>
            <a:r>
              <a:rPr lang="en-US" dirty="0">
                <a:solidFill>
                  <a:schemeClr val="bg1"/>
                </a:solidFill>
              </a:rPr>
              <a:t> </a:t>
            </a:r>
            <a:r>
              <a:rPr lang="en-US" u="sng" dirty="0">
                <a:solidFill>
                  <a:schemeClr val="bg1"/>
                </a:solidFill>
              </a:rPr>
              <a:t>Procedure 10:</a:t>
            </a:r>
            <a:r>
              <a:rPr lang="en-US" dirty="0">
                <a:solidFill>
                  <a:schemeClr val="bg1"/>
                </a:solidFill>
              </a:rPr>
              <a:t>	Undisclosed Participation in Organizations</a:t>
            </a:r>
          </a:p>
          <a:p>
            <a:pPr marL="344488" indent="-342900">
              <a:buClr>
                <a:schemeClr val="bg1"/>
              </a:buClr>
              <a:buFontTx/>
              <a:buChar char="•"/>
              <a:tabLst>
                <a:tab pos="1947863" algn="l"/>
              </a:tabLst>
              <a:defRPr/>
            </a:pPr>
            <a:r>
              <a:rPr lang="en-US" dirty="0">
                <a:solidFill>
                  <a:schemeClr val="bg1"/>
                </a:solidFill>
              </a:rPr>
              <a:t> </a:t>
            </a:r>
            <a:r>
              <a:rPr lang="en-US" u="sng" dirty="0">
                <a:solidFill>
                  <a:schemeClr val="bg1"/>
                </a:solidFill>
              </a:rPr>
              <a:t>Procedure 11:</a:t>
            </a:r>
            <a:r>
              <a:rPr lang="en-US" dirty="0">
                <a:solidFill>
                  <a:schemeClr val="bg1"/>
                </a:solidFill>
              </a:rPr>
              <a:t>	Contracting for Goods and Services</a:t>
            </a:r>
          </a:p>
          <a:p>
            <a:pPr marL="344488" indent="-342900">
              <a:buClr>
                <a:schemeClr val="bg1"/>
              </a:buClr>
              <a:buFontTx/>
              <a:buChar char="•"/>
              <a:tabLst>
                <a:tab pos="1947863" algn="l"/>
              </a:tabLst>
              <a:defRPr/>
            </a:pPr>
            <a:r>
              <a:rPr lang="en-US" dirty="0">
                <a:solidFill>
                  <a:schemeClr val="bg1"/>
                </a:solidFill>
              </a:rPr>
              <a:t> </a:t>
            </a:r>
            <a:r>
              <a:rPr lang="en-US" u="sng" dirty="0">
                <a:solidFill>
                  <a:schemeClr val="bg1"/>
                </a:solidFill>
              </a:rPr>
              <a:t>Procedure 12:</a:t>
            </a:r>
            <a:r>
              <a:rPr lang="en-US" dirty="0">
                <a:solidFill>
                  <a:schemeClr val="bg1"/>
                </a:solidFill>
              </a:rPr>
              <a:t>	Assistance to Civilian Law Enforcement Authorities</a:t>
            </a:r>
          </a:p>
          <a:p>
            <a:pPr marL="344488" indent="-342900">
              <a:buClr>
                <a:schemeClr val="bg1"/>
              </a:buClr>
              <a:buFontTx/>
              <a:buChar char="•"/>
              <a:tabLst>
                <a:tab pos="1947863" algn="l"/>
              </a:tabLst>
              <a:defRPr/>
            </a:pPr>
            <a:r>
              <a:rPr lang="en-US" dirty="0">
                <a:solidFill>
                  <a:schemeClr val="bg1"/>
                </a:solidFill>
              </a:rPr>
              <a:t> </a:t>
            </a:r>
            <a:r>
              <a:rPr lang="en-US" u="sng" dirty="0">
                <a:solidFill>
                  <a:schemeClr val="bg1"/>
                </a:solidFill>
              </a:rPr>
              <a:t>Procedure 13:</a:t>
            </a:r>
            <a:r>
              <a:rPr lang="en-US" dirty="0">
                <a:solidFill>
                  <a:schemeClr val="bg1"/>
                </a:solidFill>
              </a:rPr>
              <a:t>	Experimentation on Human Subjects for Intelligence 	</a:t>
            </a:r>
            <a:r>
              <a:rPr lang="en-US" dirty="0" smtClean="0">
                <a:solidFill>
                  <a:schemeClr val="bg1"/>
                </a:solidFill>
              </a:rPr>
              <a:t>Purposes</a:t>
            </a:r>
          </a:p>
          <a:p>
            <a:pPr marL="344488" indent="-342900">
              <a:buClr>
                <a:schemeClr val="bg1"/>
              </a:buClr>
              <a:buFontTx/>
              <a:buChar char="•"/>
              <a:tabLst>
                <a:tab pos="1947863" algn="l"/>
              </a:tabLst>
              <a:defRPr/>
            </a:pPr>
            <a:r>
              <a:rPr lang="en-US" i="1" dirty="0" smtClean="0">
                <a:solidFill>
                  <a:srgbClr val="FFFF00"/>
                </a:solidFill>
              </a:rPr>
              <a:t>ALL procedures require permission from higher (unless this authority was properly delegated in writing).  Requests are submitted </a:t>
            </a:r>
            <a:r>
              <a:rPr lang="en-US" b="1" i="1" dirty="0" smtClean="0">
                <a:solidFill>
                  <a:srgbClr val="FFFF00"/>
                </a:solidFill>
              </a:rPr>
              <a:t>in writing</a:t>
            </a:r>
            <a:r>
              <a:rPr lang="en-US" i="1" dirty="0" smtClean="0">
                <a:solidFill>
                  <a:srgbClr val="FFFF00"/>
                </a:solidFill>
              </a:rPr>
              <a:t>, </a:t>
            </a:r>
            <a:r>
              <a:rPr lang="en-US" b="1" i="1" u="sng" dirty="0" smtClean="0">
                <a:solidFill>
                  <a:srgbClr val="FFFF00"/>
                </a:solidFill>
              </a:rPr>
              <a:t>in advance </a:t>
            </a:r>
            <a:r>
              <a:rPr lang="en-US" i="1" dirty="0" smtClean="0">
                <a:solidFill>
                  <a:srgbClr val="FFFF00"/>
                </a:solidFill>
              </a:rPr>
              <a:t>of collection effort.</a:t>
            </a:r>
            <a:endParaRPr lang="en-US" i="1" dirty="0">
              <a:solidFill>
                <a:srgbClr val="FFFF00"/>
              </a:solidFill>
            </a:endParaRPr>
          </a:p>
          <a:p>
            <a:pPr>
              <a:tabLst>
                <a:tab pos="974725" algn="r"/>
                <a:tab pos="1493838" algn="l"/>
              </a:tabLst>
              <a:defRPr/>
            </a:pPr>
            <a:endParaRPr lang="en-US" sz="2000" dirty="0">
              <a:solidFill>
                <a:schemeClr val="bg1"/>
              </a:solidFill>
            </a:endParaRPr>
          </a:p>
          <a:p>
            <a:pPr>
              <a:tabLst>
                <a:tab pos="974725" algn="r"/>
                <a:tab pos="1493838" algn="l"/>
              </a:tabLst>
              <a:defRPr/>
            </a:pPr>
            <a:endParaRPr lang="en-US" dirty="0">
              <a:solidFill>
                <a:schemeClr val="bg1"/>
              </a:solidFill>
            </a:endParaRPr>
          </a:p>
          <a:p>
            <a:pPr>
              <a:tabLst>
                <a:tab pos="974725" algn="r"/>
                <a:tab pos="1493838" algn="l"/>
              </a:tabLst>
              <a:defRPr/>
            </a:pPr>
            <a:endParaRPr lang="en-US" dirty="0">
              <a:solidFill>
                <a:schemeClr val="bg1"/>
              </a:solidFill>
            </a:endParaRPr>
          </a:p>
        </p:txBody>
      </p:sp>
      <p:pic>
        <p:nvPicPr>
          <p:cNvPr id="14" name="Picture 2" descr="http://t0.gstatic.com/images?q=tbn:ANd9GcRiVmSE7R43oeUmDk6U7dq1Ct3LaG_yRsgN3gDW0JbAOnLjkb-2VgO9EpQ">
            <a:hlinkClick r:id="rId4"/>
          </p:cNvPr>
          <p:cNvPicPr>
            <a:picLocks noChangeAspect="1" noChangeArrowheads="1"/>
          </p:cNvPicPr>
          <p:nvPr/>
        </p:nvPicPr>
        <p:blipFill>
          <a:blip r:embed="rId5" cstate="print"/>
          <a:srcRect/>
          <a:stretch>
            <a:fillRect/>
          </a:stretch>
        </p:blipFill>
        <p:spPr bwMode="auto">
          <a:xfrm>
            <a:off x="6858000" y="2438400"/>
            <a:ext cx="2286000" cy="1644032"/>
          </a:xfrm>
          <a:prstGeom prst="rect">
            <a:avLst/>
          </a:prstGeom>
          <a:noFill/>
        </p:spPr>
      </p:pic>
      <p:sp>
        <p:nvSpPr>
          <p:cNvPr id="11" name="Footer Placeholder 10"/>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2"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8" name="Rectangle 2"/>
          <p:cNvSpPr txBox="1">
            <a:spLocks noChangeArrowheads="1"/>
          </p:cNvSpPr>
          <p:nvPr/>
        </p:nvSpPr>
        <p:spPr>
          <a:xfrm>
            <a:off x="838200" y="0"/>
            <a:ext cx="7239000" cy="914400"/>
          </a:xfrm>
          <a:prstGeom prst="rect">
            <a:avLst/>
          </a:prstGeom>
        </p:spPr>
        <p:txBody>
          <a:bodyPr/>
          <a:lstStyle/>
          <a:p>
            <a:pPr lvl="0" algn="ctr">
              <a:spcBef>
                <a:spcPct val="0"/>
              </a:spcBef>
              <a:defRPr/>
            </a:pPr>
            <a:r>
              <a:rPr lang="en-US" sz="2800" u="sng" dirty="0" smtClean="0">
                <a:solidFill>
                  <a:schemeClr val="bg1"/>
                </a:solidFill>
              </a:rPr>
              <a:t>Employee Conduct</a:t>
            </a:r>
            <a:br>
              <a:rPr lang="en-US" sz="2800" u="sng" dirty="0" smtClean="0">
                <a:solidFill>
                  <a:schemeClr val="bg1"/>
                </a:solidFill>
              </a:rPr>
            </a:br>
            <a:r>
              <a:rPr lang="en-US" u="sng" dirty="0" smtClean="0">
                <a:solidFill>
                  <a:schemeClr val="bg1"/>
                </a:solidFill>
              </a:rPr>
              <a:t>(Procedure 14)</a:t>
            </a:r>
            <a:endParaRPr kumimoji="0" lang="en-US" sz="18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12" name="Rectangle 3"/>
          <p:cNvSpPr txBox="1">
            <a:spLocks noChangeArrowheads="1"/>
          </p:cNvSpPr>
          <p:nvPr/>
        </p:nvSpPr>
        <p:spPr>
          <a:xfrm>
            <a:off x="838200" y="1219200"/>
            <a:ext cx="7239000" cy="5105400"/>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chemeClr val="bg1"/>
                </a:solidFill>
                <a:effectLst/>
                <a:uLnTx/>
                <a:uFillTx/>
                <a:latin typeface="+mn-lt"/>
                <a:ea typeface="+mn-ea"/>
                <a:cs typeface="+mn-cs"/>
              </a:rPr>
              <a:t>Individual responsibilities</a:t>
            </a:r>
            <a:r>
              <a:rPr kumimoji="0" lang="en-US" sz="2400" b="0" i="0" u="none" strike="noStrike" kern="1200" cap="none" spc="0" normalizeH="0" baseline="0" noProof="0" dirty="0" smtClean="0">
                <a:ln>
                  <a:noFill/>
                </a:ln>
                <a:solidFill>
                  <a:schemeClr val="bg1"/>
                </a:solidFill>
                <a:effectLst/>
                <a:uLnTx/>
                <a:uFillTx/>
                <a:latin typeface="+mn-lt"/>
                <a:ea typeface="+mn-ea"/>
                <a:cs typeface="+mn-cs"/>
              </a:rPr>
              <a:t>:</a:t>
            </a:r>
          </a:p>
          <a:p>
            <a:pPr marL="342900" marR="0" lvl="0" indent="-342900" algn="l" defTabSz="914400" rtl="0" eaLnBrk="1" fontAlgn="auto" latinLnBrk="0" hangingPunct="1">
              <a:lnSpc>
                <a:spcPct val="80000"/>
              </a:lnSpc>
              <a:spcBef>
                <a:spcPct val="20000"/>
              </a:spcBef>
              <a:spcAft>
                <a:spcPts val="0"/>
              </a:spcAft>
              <a:buClrTx/>
              <a:buSzTx/>
              <a:buFontTx/>
              <a:buNone/>
              <a:tabLst/>
              <a:defRPr/>
            </a:pPr>
            <a:endParaRPr kumimoji="0" lang="en-US" sz="24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Times New Roman" pitchFamily="18" charset="0"/>
              <a:buAutoNum type="alphaLcPeriod"/>
              <a:tabLst/>
              <a:defRPr/>
            </a:pPr>
            <a:r>
              <a:rPr kumimoji="0" lang="en-US" sz="1400" b="0" i="0" u="none" strike="noStrike" kern="1200" cap="none" spc="0" normalizeH="0" baseline="0" noProof="0" dirty="0" smtClean="0">
                <a:ln>
                  <a:noFill/>
                </a:ln>
                <a:solidFill>
                  <a:schemeClr val="bg1"/>
                </a:solidFill>
                <a:effectLst/>
                <a:uLnTx/>
                <a:uFillTx/>
                <a:latin typeface="+mn-lt"/>
                <a:ea typeface="+mn-ea"/>
                <a:cs typeface="+mn-cs"/>
              </a:rPr>
              <a:t>Conduct intelligence activities IAW applicable law and policy. </a:t>
            </a:r>
            <a:r>
              <a:rPr kumimoji="0" lang="en-US" sz="1400" b="0" i="0" u="none" strike="noStrike" kern="1200" cap="none" spc="0" normalizeH="0" baseline="0" noProof="0" dirty="0" smtClean="0">
                <a:ln>
                  <a:noFill/>
                </a:ln>
                <a:solidFill>
                  <a:srgbClr val="FFFF00"/>
                </a:solidFill>
                <a:effectLst/>
                <a:uLnTx/>
                <a:uFillTx/>
                <a:latin typeface="+mn-lt"/>
                <a:ea typeface="+mn-ea"/>
                <a:cs typeface="+mn-cs"/>
              </a:rPr>
              <a:t>STAY WITHIN YOUR APPROVED MISSION, ORDERS, AUTHORITIES.</a:t>
            </a:r>
          </a:p>
          <a:p>
            <a:pPr marL="342900" marR="0" lvl="0" indent="-342900" algn="l" defTabSz="914400" rtl="0" eaLnBrk="1" fontAlgn="auto" latinLnBrk="0" hangingPunct="1">
              <a:lnSpc>
                <a:spcPct val="80000"/>
              </a:lnSpc>
              <a:spcBef>
                <a:spcPct val="20000"/>
              </a:spcBef>
              <a:spcAft>
                <a:spcPts val="0"/>
              </a:spcAft>
              <a:buClrTx/>
              <a:buSzTx/>
              <a:buFont typeface="Times New Roman" pitchFamily="18" charset="0"/>
              <a:buAutoNum type="alphaLcPeriod"/>
              <a:tabLst/>
              <a:defRPr/>
            </a:pPr>
            <a:endParaRPr kumimoji="0" lang="en-US" sz="14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Times New Roman" pitchFamily="18" charset="0"/>
              <a:buAutoNum type="alphaLcPeriod"/>
              <a:tabLst/>
              <a:defRPr/>
            </a:pPr>
            <a:r>
              <a:rPr kumimoji="0" lang="en-US" sz="1400" b="0" i="0" u="none" strike="noStrike" kern="1200" cap="none" spc="0" normalizeH="0" baseline="0" noProof="0" dirty="0" smtClean="0">
                <a:ln>
                  <a:noFill/>
                </a:ln>
                <a:solidFill>
                  <a:schemeClr val="bg1"/>
                </a:solidFill>
                <a:effectLst/>
                <a:uLnTx/>
                <a:uFillTx/>
                <a:latin typeface="+mn-lt"/>
                <a:ea typeface="+mn-ea"/>
                <a:cs typeface="+mn-cs"/>
              </a:rPr>
              <a:t>Be familiar with </a:t>
            </a:r>
            <a:r>
              <a:rPr kumimoji="0" lang="en-US" sz="1400" b="0" i="0" u="none" strike="noStrike" kern="1200" cap="none" spc="0" normalizeH="0" baseline="0" noProof="0" dirty="0" err="1" smtClean="0">
                <a:ln>
                  <a:noFill/>
                </a:ln>
                <a:solidFill>
                  <a:schemeClr val="bg1"/>
                </a:solidFill>
                <a:effectLst/>
                <a:uLnTx/>
                <a:uFillTx/>
                <a:latin typeface="+mn-lt"/>
                <a:ea typeface="+mn-ea"/>
                <a:cs typeface="+mn-cs"/>
              </a:rPr>
              <a:t>DoD</a:t>
            </a:r>
            <a:r>
              <a:rPr kumimoji="0" lang="en-US" sz="1400" b="0" i="0" u="none" strike="noStrike" kern="1200" cap="none" spc="0" normalizeH="0" baseline="0" noProof="0" dirty="0" smtClean="0">
                <a:ln>
                  <a:noFill/>
                </a:ln>
                <a:solidFill>
                  <a:schemeClr val="bg1"/>
                </a:solidFill>
                <a:effectLst/>
                <a:uLnTx/>
                <a:uFillTx/>
                <a:latin typeface="+mn-lt"/>
                <a:ea typeface="+mn-ea"/>
                <a:cs typeface="+mn-cs"/>
              </a:rPr>
              <a:t> 5240.1R and AR 381-10 as well as other applicable regulations and policies.</a:t>
            </a:r>
          </a:p>
          <a:p>
            <a:pPr marL="342900" marR="0" lvl="0" indent="-342900" algn="l" defTabSz="914400" rtl="0" eaLnBrk="1" fontAlgn="auto" latinLnBrk="0" hangingPunct="1">
              <a:lnSpc>
                <a:spcPct val="80000"/>
              </a:lnSpc>
              <a:spcBef>
                <a:spcPct val="20000"/>
              </a:spcBef>
              <a:spcAft>
                <a:spcPts val="0"/>
              </a:spcAft>
              <a:buClrTx/>
              <a:buSzTx/>
              <a:buFont typeface="Times New Roman" pitchFamily="18" charset="0"/>
              <a:buAutoNum type="alphaLcPeriod"/>
              <a:tabLst/>
              <a:defRPr/>
            </a:pPr>
            <a:endParaRPr kumimoji="0" lang="en-US" sz="1400" b="0" i="0" u="none" strike="noStrike" kern="1200" cap="none" spc="0" normalizeH="0" baseline="0" noProof="0" dirty="0" smtClean="0">
              <a:ln>
                <a:noFill/>
              </a:ln>
              <a:solidFill>
                <a:schemeClr val="bg1"/>
              </a:solidFill>
              <a:effectLst/>
              <a:uLnTx/>
              <a:uFillTx/>
              <a:latin typeface="+mn-lt"/>
              <a:ea typeface="+mn-ea"/>
              <a:cs typeface="+mn-cs"/>
            </a:endParaRPr>
          </a:p>
          <a:p>
            <a:pPr marL="342900" lvl="0" indent="-342900">
              <a:lnSpc>
                <a:spcPct val="80000"/>
              </a:lnSpc>
              <a:spcBef>
                <a:spcPct val="20000"/>
              </a:spcBef>
              <a:buFont typeface="Times New Roman" pitchFamily="18" charset="0"/>
              <a:buAutoNum type="alphaLcPeriod"/>
              <a:defRPr/>
            </a:pPr>
            <a:r>
              <a:rPr kumimoji="0" lang="en-US" sz="1400" b="0" i="0" u="none" strike="noStrike" kern="1200" cap="none" spc="0" normalizeH="0" baseline="0" noProof="0" dirty="0" smtClean="0">
                <a:ln>
                  <a:noFill/>
                </a:ln>
                <a:solidFill>
                  <a:schemeClr val="bg1"/>
                </a:solidFill>
                <a:effectLst/>
                <a:uLnTx/>
                <a:uFillTx/>
                <a:latin typeface="+mn-lt"/>
                <a:ea typeface="+mn-ea"/>
                <a:cs typeface="+mn-cs"/>
              </a:rPr>
              <a:t>Report questionable intelligence activities(Procedure 15) and federal crimes (Chapter 16) upon discovery</a:t>
            </a:r>
            <a:r>
              <a:rPr lang="en-US" sz="1400" noProof="0" dirty="0" smtClean="0">
                <a:solidFill>
                  <a:schemeClr val="bg1"/>
                </a:solidFill>
              </a:rPr>
              <a:t>, </a:t>
            </a:r>
            <a:r>
              <a:rPr lang="en-US" sz="1400" dirty="0" smtClean="0">
                <a:solidFill>
                  <a:srgbClr val="FFFF00"/>
                </a:solidFill>
              </a:rPr>
              <a:t>and SIGINT issues to ACO upon discovery.</a:t>
            </a:r>
          </a:p>
          <a:p>
            <a:pPr marL="342900" lvl="0" indent="-342900">
              <a:lnSpc>
                <a:spcPct val="80000"/>
              </a:lnSpc>
              <a:spcBef>
                <a:spcPct val="20000"/>
              </a:spcBef>
              <a:buFont typeface="Times New Roman" pitchFamily="18" charset="0"/>
              <a:buAutoNum type="alphaLcPeriod"/>
              <a:defRPr/>
            </a:pPr>
            <a:r>
              <a:rPr lang="en-US" sz="1400" dirty="0" smtClean="0">
                <a:solidFill>
                  <a:schemeClr val="bg1"/>
                </a:solidFill>
              </a:rPr>
              <a:t>Know your auditor.</a:t>
            </a:r>
            <a:endParaRPr kumimoji="0" lang="en-US" sz="14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Tx/>
              <a:buNone/>
              <a:tabLst/>
              <a:defRPr/>
            </a:pPr>
            <a:endParaRPr kumimoji="0" lang="en-US" sz="1600" b="0" i="0" u="sng"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Tx/>
              <a:buNone/>
              <a:tabLst/>
              <a:defRPr/>
            </a:pPr>
            <a:r>
              <a:rPr kumimoji="0" lang="en-US" sz="2000" b="0" i="0" u="sng" strike="noStrike" kern="1200" cap="none" spc="0" normalizeH="0" baseline="0" noProof="0" dirty="0" smtClean="0">
                <a:ln>
                  <a:noFill/>
                </a:ln>
                <a:solidFill>
                  <a:schemeClr val="bg1"/>
                </a:solidFill>
                <a:effectLst/>
                <a:uLnTx/>
                <a:uFillTx/>
                <a:latin typeface="+mn-lt"/>
                <a:ea typeface="+mn-ea"/>
                <a:cs typeface="+mn-cs"/>
              </a:rPr>
              <a:t>Supervisors</a:t>
            </a:r>
            <a:r>
              <a:rPr kumimoji="0" lang="en-US" sz="2000" b="0" i="0" u="none" strike="noStrike" kern="1200" cap="none" spc="0" normalizeH="0" baseline="0" noProof="0" dirty="0" smtClean="0">
                <a:ln>
                  <a:noFill/>
                </a:ln>
                <a:solidFill>
                  <a:schemeClr val="bg1"/>
                </a:solidFill>
                <a:effectLst/>
                <a:uLnTx/>
                <a:uFillTx/>
                <a:latin typeface="+mn-lt"/>
                <a:ea typeface="+mn-ea"/>
                <a:cs typeface="+mn-cs"/>
              </a:rPr>
              <a:t>: </a:t>
            </a:r>
          </a:p>
          <a:p>
            <a:pPr marL="342900" marR="0" lvl="0" indent="-342900" algn="l" defTabSz="914400" rtl="0" eaLnBrk="1" fontAlgn="auto" latinLnBrk="0" hangingPunct="1">
              <a:lnSpc>
                <a:spcPct val="80000"/>
              </a:lnSpc>
              <a:spcBef>
                <a:spcPct val="20000"/>
              </a:spcBef>
              <a:spcAft>
                <a:spcPts val="0"/>
              </a:spcAft>
              <a:buClrTx/>
              <a:buSzTx/>
              <a:buFontTx/>
              <a:buNone/>
              <a:tabLst/>
              <a:defRPr/>
            </a:pPr>
            <a:endParaRPr kumimoji="0" lang="en-US" sz="2000" b="0" i="0" u="none" strike="noStrike" kern="1200" cap="none" spc="0" normalizeH="0" baseline="0" noProof="0" dirty="0" smtClean="0">
              <a:ln>
                <a:noFill/>
              </a:ln>
              <a:solidFill>
                <a:schemeClr val="bg1"/>
              </a:solidFill>
              <a:effectLst/>
              <a:uLnTx/>
              <a:uFillTx/>
              <a:latin typeface="+mn-lt"/>
              <a:ea typeface="+mn-ea"/>
              <a:cs typeface="+mn-cs"/>
            </a:endParaRPr>
          </a:p>
          <a:p>
            <a:pPr marL="344488" marR="0" lvl="0" indent="-344488" algn="l" defTabSz="914400" rtl="0" eaLnBrk="1" fontAlgn="auto" latinLnBrk="0" hangingPunct="1">
              <a:lnSpc>
                <a:spcPct val="8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smtClean="0">
                <a:ln>
                  <a:noFill/>
                </a:ln>
                <a:solidFill>
                  <a:schemeClr val="bg1"/>
                </a:solidFill>
                <a:effectLst/>
                <a:uLnTx/>
                <a:uFillTx/>
                <a:latin typeface="+mn-lt"/>
                <a:ea typeface="+mn-ea"/>
                <a:cs typeface="+mn-cs"/>
              </a:rPr>
              <a:t>a.  Responsible to get their people trained</a:t>
            </a:r>
          </a:p>
          <a:p>
            <a:pPr marL="457200" marR="0" lvl="0" indent="-457200" algn="l" defTabSz="914400" rtl="0" eaLnBrk="1" fontAlgn="auto" latinLnBrk="0" hangingPunct="1">
              <a:lnSpc>
                <a:spcPct val="80000"/>
              </a:lnSpc>
              <a:spcBef>
                <a:spcPct val="20000"/>
              </a:spcBef>
              <a:spcAft>
                <a:spcPts val="0"/>
              </a:spcAft>
              <a:buClrTx/>
              <a:buSzTx/>
              <a:buFont typeface="+mj-lt"/>
              <a:buAutoNum type="alphaLcPeriod"/>
              <a:tabLst/>
              <a:defRPr/>
            </a:pPr>
            <a:endParaRPr kumimoji="0" lang="en-US" sz="20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None/>
              <a:tabLst/>
              <a:defRPr/>
            </a:pPr>
            <a:r>
              <a:rPr kumimoji="0" lang="en-US" sz="1400" b="0" i="0" u="none" strike="noStrike" kern="1200" cap="none" spc="0" normalizeH="0" baseline="0" noProof="0" dirty="0" smtClean="0">
                <a:ln>
                  <a:noFill/>
                </a:ln>
                <a:solidFill>
                  <a:schemeClr val="bg1"/>
                </a:solidFill>
                <a:effectLst/>
                <a:uLnTx/>
                <a:uFillTx/>
                <a:latin typeface="+mn-lt"/>
                <a:ea typeface="+mn-ea"/>
                <a:cs typeface="+mn-cs"/>
              </a:rPr>
              <a:t>b.  Personnel are protected from reprisal for reporting </a:t>
            </a:r>
            <a:br>
              <a:rPr kumimoji="0" lang="en-US" sz="1400" b="0" i="0" u="none" strike="noStrike" kern="1200" cap="none" spc="0" normalizeH="0" baseline="0" noProof="0" dirty="0" smtClean="0">
                <a:ln>
                  <a:noFill/>
                </a:ln>
                <a:solidFill>
                  <a:schemeClr val="bg1"/>
                </a:solidFill>
                <a:effectLst/>
                <a:uLnTx/>
                <a:uFillTx/>
                <a:latin typeface="+mn-lt"/>
                <a:ea typeface="+mn-ea"/>
                <a:cs typeface="+mn-cs"/>
              </a:rPr>
            </a:br>
            <a:r>
              <a:rPr kumimoji="0" lang="en-US" sz="1400" b="0" i="0" u="none" strike="noStrike" kern="1200" cap="none" spc="0" normalizeH="0" baseline="0" noProof="0" dirty="0" smtClean="0">
                <a:ln>
                  <a:noFill/>
                </a:ln>
                <a:solidFill>
                  <a:schemeClr val="bg1"/>
                </a:solidFill>
                <a:effectLst/>
                <a:uLnTx/>
                <a:uFillTx/>
                <a:latin typeface="+mn-lt"/>
                <a:ea typeface="+mn-ea"/>
                <a:cs typeface="+mn-cs"/>
              </a:rPr>
              <a:t>questionable intelligence activities.</a:t>
            </a:r>
          </a:p>
          <a:p>
            <a:pPr marL="342900" marR="0" lvl="0" indent="-342900" algn="l" defTabSz="914400" rtl="0" eaLnBrk="1" fontAlgn="auto" latinLnBrk="0" hangingPunct="1">
              <a:lnSpc>
                <a:spcPct val="80000"/>
              </a:lnSpc>
              <a:spcBef>
                <a:spcPct val="20000"/>
              </a:spcBef>
              <a:spcAft>
                <a:spcPts val="0"/>
              </a:spcAft>
              <a:buClrTx/>
              <a:buSzTx/>
              <a:buFont typeface="+mj-lt"/>
              <a:buAutoNum type="alphaLcPeriod"/>
              <a:tabLst/>
              <a:defRPr/>
            </a:pPr>
            <a:endParaRPr kumimoji="0" lang="en-US" sz="14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
                <a:schemeClr val="tx1"/>
              </a:buClr>
              <a:buSzTx/>
              <a:buFont typeface="Arial" pitchFamily="34" charset="0"/>
              <a:buNone/>
              <a:tabLst/>
              <a:defRPr/>
            </a:pPr>
            <a:r>
              <a:rPr kumimoji="0" lang="en-US" sz="1400" b="0" i="0" u="none" strike="noStrike" kern="1200" cap="none" spc="0" normalizeH="0" baseline="0" noProof="0" dirty="0" smtClean="0">
                <a:ln>
                  <a:noFill/>
                </a:ln>
                <a:solidFill>
                  <a:srgbClr val="FFFF00"/>
                </a:solidFill>
                <a:effectLst/>
                <a:uLnTx/>
                <a:uFillTx/>
                <a:latin typeface="+mn-lt"/>
                <a:ea typeface="+mn-ea"/>
                <a:cs typeface="+mn-cs"/>
              </a:rPr>
              <a:t>c.  </a:t>
            </a:r>
            <a:r>
              <a:rPr kumimoji="0" lang="en-US" sz="1400" b="1" i="0" u="none" strike="noStrike" kern="1200" cap="none" spc="0" normalizeH="0" baseline="0" noProof="0" dirty="0" smtClean="0">
                <a:ln>
                  <a:noFill/>
                </a:ln>
                <a:solidFill>
                  <a:srgbClr val="FFFF00"/>
                </a:solidFill>
                <a:effectLst/>
                <a:uLnTx/>
                <a:uFillTx/>
                <a:latin typeface="+mn-lt"/>
                <a:ea typeface="+mn-ea"/>
                <a:cs typeface="+mn-cs"/>
              </a:rPr>
              <a:t>Raise IO issues, concerns and questions early in the </a:t>
            </a:r>
            <a:r>
              <a:rPr kumimoji="0" lang="en-US" sz="1400" b="1" i="0" u="none" strike="noStrike" kern="1200" cap="none" spc="0" normalizeH="0" baseline="0" noProof="0" dirty="0" err="1" smtClean="0">
                <a:ln>
                  <a:noFill/>
                </a:ln>
                <a:solidFill>
                  <a:srgbClr val="FFFF00"/>
                </a:solidFill>
                <a:effectLst/>
                <a:uLnTx/>
                <a:uFillTx/>
                <a:latin typeface="+mn-lt"/>
                <a:ea typeface="+mn-ea"/>
                <a:cs typeface="+mn-cs"/>
              </a:rPr>
              <a:t>intel</a:t>
            </a:r>
            <a:r>
              <a:rPr lang="en-US" sz="1400" b="1" dirty="0" err="1" smtClean="0">
                <a:solidFill>
                  <a:srgbClr val="FFFF00"/>
                </a:solidFill>
              </a:rPr>
              <a:t>ligence</a:t>
            </a:r>
            <a:r>
              <a:rPr lang="en-US" sz="1400" b="1" dirty="0" smtClean="0">
                <a:solidFill>
                  <a:srgbClr val="FFFF00"/>
                </a:solidFill>
              </a:rPr>
              <a:t> </a:t>
            </a:r>
            <a:r>
              <a:rPr kumimoji="0" lang="en-US" sz="1400" b="1" i="0" u="none" strike="noStrike" kern="1200" cap="none" spc="0" normalizeH="0" baseline="0" noProof="0" dirty="0" smtClean="0">
                <a:ln>
                  <a:noFill/>
                </a:ln>
                <a:solidFill>
                  <a:srgbClr val="FFFF00"/>
                </a:solidFill>
                <a:effectLst/>
                <a:uLnTx/>
                <a:uFillTx/>
                <a:latin typeface="+mn-lt"/>
                <a:ea typeface="+mn-ea"/>
                <a:cs typeface="+mn-cs"/>
              </a:rPr>
              <a:t>operations planning process.</a:t>
            </a:r>
          </a:p>
          <a:p>
            <a:pPr marL="342900" marR="0" lvl="0" indent="-342900" algn="l" defTabSz="914400" rtl="0" eaLnBrk="1" fontAlgn="auto" latinLnBrk="0" hangingPunct="1">
              <a:lnSpc>
                <a:spcPct val="80000"/>
              </a:lnSpc>
              <a:spcBef>
                <a:spcPct val="20000"/>
              </a:spcBef>
              <a:spcAft>
                <a:spcPts val="0"/>
              </a:spcAft>
              <a:buClr>
                <a:schemeClr val="tx1"/>
              </a:buClr>
              <a:buSzTx/>
              <a:buFont typeface="+mj-lt"/>
              <a:buAutoNum type="alphaLcPeriod"/>
              <a:tabLst/>
              <a:defRPr/>
            </a:pPr>
            <a:endParaRPr kumimoji="0" lang="en-US" sz="14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ctr" defTabSz="914400" rtl="0" eaLnBrk="1" fontAlgn="auto" latinLnBrk="0" hangingPunct="1">
              <a:lnSpc>
                <a:spcPct val="80000"/>
              </a:lnSpc>
              <a:spcBef>
                <a:spcPct val="20000"/>
              </a:spcBef>
              <a:spcAft>
                <a:spcPts val="0"/>
              </a:spcAft>
              <a:buClr>
                <a:schemeClr val="tx1"/>
              </a:buClr>
              <a:buSzTx/>
              <a:buFont typeface="Arial" pitchFamily="34" charset="0"/>
              <a:buNone/>
              <a:tabLst/>
              <a:defRPr/>
            </a:pPr>
            <a:r>
              <a:rPr kumimoji="0" lang="en-US" sz="1800" b="0" i="0" u="none" strike="noStrike" kern="1200" cap="none" spc="0" normalizeH="0" baseline="0" noProof="0" dirty="0" smtClean="0">
                <a:ln>
                  <a:noFill/>
                </a:ln>
                <a:solidFill>
                  <a:srgbClr val="00B0F0"/>
                </a:solidFill>
                <a:effectLst/>
                <a:uLnTx/>
                <a:uFillTx/>
                <a:latin typeface="+mn-lt"/>
                <a:ea typeface="+mn-ea"/>
                <a:cs typeface="+mn-cs"/>
              </a:rPr>
              <a:t>Keep IO “smart card” in work space</a:t>
            </a:r>
            <a:r>
              <a:rPr kumimoji="0" lang="en-US" sz="1400" b="0" i="0" u="none" strike="noStrike" kern="1200" cap="none" spc="0" normalizeH="0" baseline="0" noProof="0" dirty="0" smtClean="0">
                <a:ln>
                  <a:noFill/>
                </a:ln>
                <a:solidFill>
                  <a:srgbClr val="00B0F0"/>
                </a:solidFill>
                <a:effectLst/>
                <a:uLnTx/>
                <a:uFillTx/>
                <a:latin typeface="+mn-lt"/>
                <a:ea typeface="+mn-ea"/>
                <a:cs typeface="+mn-cs"/>
              </a:rPr>
              <a:t>.</a:t>
            </a:r>
          </a:p>
          <a:p>
            <a:pPr marL="342900" marR="0" lvl="0" indent="-342900" algn="ctr" defTabSz="914400" rtl="0" eaLnBrk="1" fontAlgn="auto" latinLnBrk="0" hangingPunct="1">
              <a:lnSpc>
                <a:spcPct val="80000"/>
              </a:lnSpc>
              <a:spcBef>
                <a:spcPct val="20000"/>
              </a:spcBef>
              <a:spcAft>
                <a:spcPts val="0"/>
              </a:spcAft>
              <a:buClr>
                <a:schemeClr val="tx1"/>
              </a:buClr>
              <a:buSzTx/>
              <a:buFont typeface="Arial" pitchFamily="34" charset="0"/>
              <a:buNone/>
              <a:tabLst/>
              <a:defRPr/>
            </a:pPr>
            <a:endParaRPr kumimoji="0" lang="en-US" sz="1400" b="0" i="0" u="none" strike="noStrike" kern="1200" cap="none" spc="0" normalizeH="0" baseline="0" noProof="0" dirty="0" smtClean="0">
              <a:ln>
                <a:noFill/>
              </a:ln>
              <a:solidFill>
                <a:schemeClr val="bg1"/>
              </a:solidFill>
              <a:effectLst/>
              <a:uLnTx/>
              <a:uFillTx/>
              <a:latin typeface="+mn-lt"/>
              <a:ea typeface="+mn-ea"/>
              <a:cs typeface="+mn-cs"/>
            </a:endParaRPr>
          </a:p>
        </p:txBody>
      </p:sp>
      <p:pic>
        <p:nvPicPr>
          <p:cNvPr id="13" name="Picture 7" descr="presidential_oath_hg_clr"/>
          <p:cNvPicPr>
            <a:picLocks noChangeAspect="1" noChangeArrowheads="1" noCrop="1"/>
          </p:cNvPicPr>
          <p:nvPr/>
        </p:nvPicPr>
        <p:blipFill>
          <a:blip r:embed="rId4" cstate="print"/>
          <a:srcRect/>
          <a:stretch>
            <a:fillRect/>
          </a:stretch>
        </p:blipFill>
        <p:spPr bwMode="auto">
          <a:xfrm flipH="1">
            <a:off x="6934200" y="3143250"/>
            <a:ext cx="2343150" cy="3714750"/>
          </a:xfrm>
          <a:prstGeom prst="rect">
            <a:avLst/>
          </a:prstGeom>
          <a:noFill/>
          <a:ln w="9525">
            <a:noFill/>
            <a:miter lim="800000"/>
            <a:headEnd/>
            <a:tailEnd/>
          </a:ln>
        </p:spPr>
      </p:pic>
      <p:sp>
        <p:nvSpPr>
          <p:cNvPr id="11" name="Footer Placeholder 10"/>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295400" y="304800"/>
            <a:ext cx="7239000" cy="944562"/>
          </a:xfrm>
          <a:effectLst>
            <a:outerShdw dist="17961" dir="2700000" algn="ctr" rotWithShape="0">
              <a:srgbClr val="DDDDDD"/>
            </a:outerShdw>
          </a:effectLst>
        </p:spPr>
        <p:txBody>
          <a:bodyPr>
            <a:normAutofit fontScale="90000"/>
          </a:bodyPr>
          <a:lstStyle/>
          <a:p>
            <a:pPr eaLnBrk="1" hangingPunct="1">
              <a:defRPr/>
            </a:pPr>
            <a:r>
              <a:rPr lang="en-US" sz="2800" u="sng" dirty="0" smtClean="0">
                <a:solidFill>
                  <a:schemeClr val="bg1"/>
                </a:solidFill>
              </a:rPr>
              <a:t>So why separate Intelligence Oversight training for SIGINT’ers?</a:t>
            </a:r>
          </a:p>
        </p:txBody>
      </p:sp>
      <p:sp>
        <p:nvSpPr>
          <p:cNvPr id="4099" name="Rectangle 3"/>
          <p:cNvSpPr>
            <a:spLocks noGrp="1" noChangeArrowheads="1"/>
          </p:cNvSpPr>
          <p:nvPr>
            <p:ph type="body" idx="4294967295"/>
          </p:nvPr>
        </p:nvSpPr>
        <p:spPr>
          <a:xfrm>
            <a:off x="1905000" y="1600200"/>
            <a:ext cx="7239000" cy="3886200"/>
          </a:xfrm>
        </p:spPr>
        <p:txBody>
          <a:bodyPr>
            <a:normAutofit fontScale="92500" lnSpcReduction="10000"/>
          </a:bodyPr>
          <a:lstStyle/>
          <a:p>
            <a:pPr marL="228600" indent="-228600" eaLnBrk="1" hangingPunct="1">
              <a:spcBef>
                <a:spcPct val="50000"/>
              </a:spcBef>
              <a:buClr>
                <a:schemeClr val="bg1"/>
              </a:buClr>
            </a:pPr>
            <a:r>
              <a:rPr lang="en-US" sz="2000" dirty="0" smtClean="0">
                <a:solidFill>
                  <a:schemeClr val="bg1"/>
                </a:solidFill>
                <a:effectLst/>
              </a:rPr>
              <a:t>This training covers AR 381-10 and </a:t>
            </a:r>
            <a:r>
              <a:rPr lang="en-US" sz="2000" b="1" u="sng" dirty="0" smtClean="0">
                <a:solidFill>
                  <a:schemeClr val="bg1"/>
                </a:solidFill>
                <a:effectLst/>
              </a:rPr>
              <a:t>DOES NOT </a:t>
            </a:r>
            <a:r>
              <a:rPr lang="en-US" sz="2000" dirty="0" smtClean="0">
                <a:solidFill>
                  <a:schemeClr val="bg1"/>
                </a:solidFill>
                <a:effectLst/>
              </a:rPr>
              <a:t>replace training required by the National Security Agency IAW:</a:t>
            </a:r>
          </a:p>
          <a:p>
            <a:pPr marL="628650" lvl="1" indent="-228600" eaLnBrk="1" hangingPunct="1">
              <a:spcBef>
                <a:spcPct val="50000"/>
              </a:spcBef>
              <a:buClr>
                <a:schemeClr val="bg1"/>
              </a:buClr>
            </a:pPr>
            <a:r>
              <a:rPr lang="en-US" sz="1600" dirty="0" smtClean="0">
                <a:solidFill>
                  <a:schemeClr val="bg1"/>
                </a:solidFill>
                <a:effectLst/>
              </a:rPr>
              <a:t>United States Signals Intelligence Directive (USSID) SP0018 (Legal Compliance and Minimization Procedures)</a:t>
            </a:r>
          </a:p>
          <a:p>
            <a:pPr marL="628650" lvl="1" indent="-228600" eaLnBrk="1" hangingPunct="1">
              <a:spcBef>
                <a:spcPct val="50000"/>
              </a:spcBef>
              <a:buClr>
                <a:schemeClr val="bg1"/>
              </a:buClr>
            </a:pPr>
            <a:r>
              <a:rPr lang="en-US" sz="1600" dirty="0" smtClean="0">
                <a:solidFill>
                  <a:schemeClr val="bg1"/>
                </a:solidFill>
                <a:effectLst/>
              </a:rPr>
              <a:t>SE1000, Annex A (Intelligence Oversight for Army Signals Intelligence (SIGINT) Operations</a:t>
            </a:r>
          </a:p>
          <a:p>
            <a:pPr marL="628650" lvl="1" indent="-228600" eaLnBrk="1" hangingPunct="1">
              <a:spcBef>
                <a:spcPct val="50000"/>
              </a:spcBef>
              <a:buClr>
                <a:schemeClr val="bg1"/>
              </a:buClr>
            </a:pPr>
            <a:r>
              <a:rPr lang="en-US" sz="1600" dirty="0" smtClean="0">
                <a:solidFill>
                  <a:schemeClr val="bg1"/>
                </a:solidFill>
                <a:effectLst/>
              </a:rPr>
              <a:t>NSA Policy 1-23 (Procedures Governing NSA/CSS Activities that Affect U.S. Persons)</a:t>
            </a:r>
          </a:p>
          <a:p>
            <a:pPr marL="228600" indent="-228600" eaLnBrk="1" hangingPunct="1">
              <a:spcBef>
                <a:spcPct val="50000"/>
              </a:spcBef>
              <a:buClr>
                <a:schemeClr val="bg1"/>
              </a:buClr>
            </a:pPr>
            <a:r>
              <a:rPr lang="en-US" sz="2000" dirty="0" smtClean="0">
                <a:solidFill>
                  <a:schemeClr val="bg1"/>
                </a:solidFill>
                <a:effectLst/>
              </a:rPr>
              <a:t>AR 381-10 requires that ALL Army personnel receive training on Army intelligence oversight policies.</a:t>
            </a:r>
          </a:p>
          <a:p>
            <a:pPr marL="228600" indent="-228600" eaLnBrk="1" hangingPunct="1">
              <a:spcBef>
                <a:spcPct val="50000"/>
              </a:spcBef>
              <a:buClr>
                <a:srgbClr val="FF0000"/>
              </a:buClr>
            </a:pPr>
            <a:r>
              <a:rPr lang="en-US" sz="2000" dirty="0" smtClean="0">
                <a:solidFill>
                  <a:srgbClr val="FF0000"/>
                </a:solidFill>
                <a:effectLst/>
              </a:rPr>
              <a:t>Personnel conducting SIGINT will comply with relevant NSA/CSS directives, </a:t>
            </a:r>
            <a:r>
              <a:rPr lang="en-US" sz="2000" b="1" u="sng" dirty="0" smtClean="0">
                <a:solidFill>
                  <a:srgbClr val="FF0000"/>
                </a:solidFill>
                <a:effectLst/>
              </a:rPr>
              <a:t>which take precedence over AR 381-10 for SIGINT missions </a:t>
            </a:r>
          </a:p>
          <a:p>
            <a:pPr marL="228600" indent="-228600" eaLnBrk="1" hangingPunct="1">
              <a:spcBef>
                <a:spcPct val="50000"/>
              </a:spcBef>
              <a:buClr>
                <a:schemeClr val="tx1"/>
              </a:buClr>
            </a:pPr>
            <a:endParaRPr lang="en-US" sz="2000" dirty="0" smtClean="0">
              <a:effectLst/>
            </a:endParaRPr>
          </a:p>
        </p:txBody>
      </p:sp>
      <p:sp>
        <p:nvSpPr>
          <p:cNvPr id="4100" name="Text Box 4"/>
          <p:cNvSpPr txBox="1">
            <a:spLocks noChangeArrowheads="1"/>
          </p:cNvSpPr>
          <p:nvPr/>
        </p:nvSpPr>
        <p:spPr bwMode="auto">
          <a:xfrm>
            <a:off x="2895600" y="3429000"/>
            <a:ext cx="3124200" cy="654050"/>
          </a:xfrm>
          <a:prstGeom prst="rect">
            <a:avLst/>
          </a:prstGeom>
          <a:noFill/>
          <a:ln w="9525" algn="ctr">
            <a:noFill/>
            <a:miter lim="800000"/>
            <a:headEnd/>
            <a:tailEnd/>
          </a:ln>
        </p:spPr>
        <p:txBody>
          <a:bodyPr>
            <a:spAutoFit/>
          </a:bodyPr>
          <a:lstStyle/>
          <a:p>
            <a:pPr lvl="3">
              <a:lnSpc>
                <a:spcPct val="100000"/>
              </a:lnSpc>
              <a:spcBef>
                <a:spcPct val="50000"/>
              </a:spcBef>
              <a:tabLst>
                <a:tab pos="974725" algn="r"/>
                <a:tab pos="1493838" algn="l"/>
              </a:tabLst>
            </a:pPr>
            <a:r>
              <a:rPr lang="en-US" dirty="0"/>
              <a:t>.</a:t>
            </a:r>
          </a:p>
          <a:p>
            <a:pPr>
              <a:tabLst>
                <a:tab pos="974725" algn="r"/>
                <a:tab pos="1493838" algn="l"/>
              </a:tabLst>
            </a:pPr>
            <a:endParaRPr lang="en-US" dirty="0"/>
          </a:p>
        </p:txBody>
      </p:sp>
      <p:sp>
        <p:nvSpPr>
          <p:cNvPr id="5" name="Footer Placeholder 4"/>
          <p:cNvSpPr>
            <a:spLocks noGrp="1"/>
          </p:cNvSpPr>
          <p:nvPr>
            <p:ph type="ftr" sz="quarter" idx="12"/>
          </p:nvPr>
        </p:nvSpPr>
        <p:spPr/>
        <p:txBody>
          <a:bodyPr/>
          <a:lstStyle/>
          <a:p>
            <a:r>
              <a:rPr lang="en-US" smtClean="0"/>
              <a:t>FY12-MIRC-IO-SIGINT</a:t>
            </a: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2"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8" name="Rectangle 2"/>
          <p:cNvSpPr txBox="1">
            <a:spLocks noChangeArrowheads="1"/>
          </p:cNvSpPr>
          <p:nvPr/>
        </p:nvSpPr>
        <p:spPr>
          <a:xfrm>
            <a:off x="838200" y="0"/>
            <a:ext cx="7239000" cy="914400"/>
          </a:xfrm>
          <a:prstGeom prst="rect">
            <a:avLst/>
          </a:prstGeom>
        </p:spPr>
        <p:txBody>
          <a:bodyPr/>
          <a:lstStyle/>
          <a:p>
            <a:pPr lvl="0" algn="ctr">
              <a:spcBef>
                <a:spcPct val="0"/>
              </a:spcBef>
              <a:defRPr/>
            </a:pPr>
            <a:r>
              <a:rPr lang="en-US" sz="2800" u="sng" dirty="0" smtClean="0">
                <a:solidFill>
                  <a:schemeClr val="bg1"/>
                </a:solidFill>
              </a:rPr>
              <a:t>Questionable Intelligence Activities</a:t>
            </a:r>
            <a:br>
              <a:rPr lang="en-US" sz="2800" u="sng" dirty="0" smtClean="0">
                <a:solidFill>
                  <a:schemeClr val="bg1"/>
                </a:solidFill>
              </a:rPr>
            </a:br>
            <a:r>
              <a:rPr lang="en-US" sz="2000" u="sng" dirty="0" smtClean="0">
                <a:solidFill>
                  <a:schemeClr val="bg1"/>
                </a:solidFill>
              </a:rPr>
              <a:t>(Procedure 15)</a:t>
            </a:r>
            <a:endParaRPr kumimoji="0" lang="en-US" sz="18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12" name="Rectangle 3"/>
          <p:cNvSpPr txBox="1">
            <a:spLocks noChangeArrowheads="1"/>
          </p:cNvSpPr>
          <p:nvPr/>
        </p:nvSpPr>
        <p:spPr>
          <a:xfrm>
            <a:off x="1524000" y="1524000"/>
            <a:ext cx="7467600" cy="4953000"/>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QUESTIONABLE INTELLIGENCE ACTIVITY – Conduct during or related to an intelligence activity that may violate the law, Executive Order or Presidential Directive, or applicable </a:t>
            </a:r>
            <a:r>
              <a:rPr kumimoji="0" lang="en-US" sz="1600" b="0" i="0" u="none" strike="noStrike" kern="1200" cap="none" spc="0" normalizeH="0" baseline="0" noProof="0" dirty="0" err="1" smtClean="0">
                <a:ln>
                  <a:noFill/>
                </a:ln>
                <a:solidFill>
                  <a:schemeClr val="bg1"/>
                </a:solidFill>
                <a:effectLst/>
                <a:uLnTx/>
                <a:uFillTx/>
                <a:latin typeface="+mn-lt"/>
                <a:ea typeface="+mn-ea"/>
                <a:cs typeface="+mn-cs"/>
              </a:rPr>
              <a:t>DoD</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or Army policy, including AR 381-10. (in short: we have deviated from our authorities)</a:t>
            </a: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endParaRPr kumimoji="0" lang="en-US" sz="8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0" u="sng" strike="noStrike" kern="1200" cap="none" spc="0" normalizeH="0" baseline="0" noProof="0" dirty="0" smtClean="0">
                <a:ln>
                  <a:noFill/>
                </a:ln>
                <a:solidFill>
                  <a:schemeClr val="bg1"/>
                </a:solidFill>
                <a:effectLst/>
                <a:uLnTx/>
                <a:uFillTx/>
                <a:latin typeface="+mn-lt"/>
                <a:ea typeface="+mn-ea"/>
                <a:cs typeface="+mn-cs"/>
              </a:rPr>
              <a:t>BLUF</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Proc 15 is reporting our: </a:t>
            </a:r>
            <a:r>
              <a:rPr kumimoji="0" lang="en-US" sz="1600" b="0" i="0" u="sng" strike="noStrike" kern="1200" cap="none" spc="0" normalizeH="0" baseline="0" noProof="0" dirty="0" smtClean="0">
                <a:ln>
                  <a:noFill/>
                </a:ln>
                <a:solidFill>
                  <a:schemeClr val="bg1"/>
                </a:solidFill>
                <a:effectLst/>
                <a:uLnTx/>
                <a:uFillTx/>
                <a:latin typeface="+mn-lt"/>
                <a:ea typeface="+mn-ea"/>
                <a:cs typeface="+mn-cs"/>
              </a:rPr>
              <a:t>“potential Intelligence mal-practice”</a:t>
            </a: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endParaRPr kumimoji="0" lang="en-US" sz="800" b="0" i="0" u="sng"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MUST be reported promptly. Do so as soon you learn about a possible violation  – the report has to reach DA IG within 5 days.</a:t>
            </a: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endParaRPr kumimoji="0" lang="en-US" sz="8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Report the, WHAT, WHEN, WHERE, WHY, HOW and HOW MUCH (as appropriate) to at least one of the appropriate IO authorities: Your unit IO Officer; MIRC IO Adviser; MIRC IG; DA IG.</a:t>
            </a: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endParaRPr kumimoji="0" lang="en-US" sz="8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0" u="sng" strike="noStrike" kern="1200" cap="none" spc="0" normalizeH="0" baseline="0" noProof="0" dirty="0" smtClean="0">
                <a:ln>
                  <a:noFill/>
                </a:ln>
                <a:solidFill>
                  <a:schemeClr val="bg1"/>
                </a:solidFill>
                <a:effectLst/>
                <a:uLnTx/>
                <a:uFillTx/>
                <a:latin typeface="+mn-lt"/>
                <a:ea typeface="+mn-ea"/>
                <a:cs typeface="+mn-cs"/>
              </a:rPr>
              <a:t>Rule of thumb</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When in doubt-REPORT.  Partial reports/preliminary reporting are OK!</a:t>
            </a: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endParaRPr kumimoji="0" lang="en-US" sz="8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0" u="sng" strike="noStrike" kern="1200" cap="none" spc="0" normalizeH="0" baseline="0" noProof="0" dirty="0" smtClean="0">
                <a:ln>
                  <a:noFill/>
                </a:ln>
                <a:solidFill>
                  <a:schemeClr val="bg1"/>
                </a:solidFill>
                <a:effectLst/>
                <a:uLnTx/>
                <a:uFillTx/>
                <a:latin typeface="+mn-lt"/>
                <a:ea typeface="+mn-ea"/>
                <a:cs typeface="+mn-cs"/>
              </a:rPr>
              <a:t>Example</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An S2 retaining information in a intelligence file or database about threats made by a Virginia militia group with no foreign threat links. This information should be kept by the MPs -</a:t>
            </a:r>
            <a:r>
              <a:rPr kumimoji="0" lang="en-US" sz="1600" b="1" i="0" u="none" strike="noStrike" kern="1200" cap="none" spc="0" normalizeH="0" baseline="0" noProof="0" dirty="0" smtClean="0">
                <a:ln>
                  <a:noFill/>
                </a:ln>
                <a:solidFill>
                  <a:schemeClr val="bg1"/>
                </a:solidFill>
                <a:effectLst/>
                <a:uLnTx/>
                <a:uFillTx/>
                <a:latin typeface="+mn-lt"/>
                <a:ea typeface="+mn-ea"/>
                <a:cs typeface="+mn-cs"/>
              </a:rPr>
              <a:t>not</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by an intelligence component</a:t>
            </a:r>
            <a:r>
              <a:rPr kumimoji="0" lang="en-US" sz="1400" b="0" i="0" u="none" strike="noStrike" kern="1200" cap="none" spc="0" normalizeH="0" baseline="0" noProof="0" dirty="0" smtClean="0">
                <a:ln>
                  <a:noFill/>
                </a:ln>
                <a:solidFill>
                  <a:schemeClr val="bg1"/>
                </a:solidFill>
                <a:effectLst/>
                <a:uLnTx/>
                <a:uFillTx/>
                <a:latin typeface="+mn-lt"/>
                <a:ea typeface="+mn-ea"/>
                <a:cs typeface="+mn-cs"/>
              </a:rPr>
              <a:t>.</a:t>
            </a: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endParaRPr kumimoji="0" lang="en-US" sz="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1" u="sng" strike="noStrike" kern="1200" cap="none" spc="0" normalizeH="0" baseline="0" noProof="0" dirty="0" smtClean="0">
                <a:ln>
                  <a:noFill/>
                </a:ln>
                <a:solidFill>
                  <a:srgbClr val="FFFF00"/>
                </a:solidFill>
                <a:effectLst/>
                <a:uLnTx/>
                <a:uFillTx/>
                <a:latin typeface="+mn-lt"/>
                <a:ea typeface="+mn-ea"/>
                <a:cs typeface="+mn-cs"/>
              </a:rPr>
              <a:t>Procedure 15 process is not intended to:</a:t>
            </a:r>
            <a:r>
              <a:rPr kumimoji="0" lang="en-US" sz="1600" b="0" i="1" u="none" strike="noStrike" kern="1200" cap="none" spc="0" normalizeH="0" baseline="0" noProof="0" dirty="0" smtClean="0">
                <a:ln>
                  <a:noFill/>
                </a:ln>
                <a:solidFill>
                  <a:srgbClr val="FFFF00"/>
                </a:solidFill>
                <a:effectLst/>
                <a:uLnTx/>
                <a:uFillTx/>
                <a:latin typeface="+mn-lt"/>
                <a:ea typeface="+mn-ea"/>
                <a:cs typeface="+mn-cs"/>
              </a:rPr>
              <a:t/>
            </a:r>
            <a:br>
              <a:rPr kumimoji="0" lang="en-US" sz="1600" b="0" i="1" u="none" strike="noStrike" kern="1200" cap="none" spc="0" normalizeH="0" baseline="0" noProof="0" dirty="0" smtClean="0">
                <a:ln>
                  <a:noFill/>
                </a:ln>
                <a:solidFill>
                  <a:srgbClr val="FFFF00"/>
                </a:solidFill>
                <a:effectLst/>
                <a:uLnTx/>
                <a:uFillTx/>
                <a:latin typeface="+mn-lt"/>
                <a:ea typeface="+mn-ea"/>
                <a:cs typeface="+mn-cs"/>
              </a:rPr>
            </a:br>
            <a:r>
              <a:rPr kumimoji="0" lang="en-US" sz="1600" b="0" i="1" u="none" strike="noStrike" kern="1200" cap="none" spc="0" normalizeH="0" baseline="0" noProof="0" dirty="0" smtClean="0">
                <a:ln>
                  <a:noFill/>
                </a:ln>
                <a:solidFill>
                  <a:srgbClr val="FFFF00"/>
                </a:solidFill>
                <a:effectLst/>
                <a:uLnTx/>
                <a:uFillTx/>
                <a:latin typeface="+mn-lt"/>
                <a:ea typeface="+mn-ea"/>
                <a:cs typeface="+mn-cs"/>
              </a:rPr>
              <a:t>- Be punitive</a:t>
            </a:r>
            <a:br>
              <a:rPr kumimoji="0" lang="en-US" sz="1600" b="0" i="1" u="none" strike="noStrike" kern="1200" cap="none" spc="0" normalizeH="0" baseline="0" noProof="0" dirty="0" smtClean="0">
                <a:ln>
                  <a:noFill/>
                </a:ln>
                <a:solidFill>
                  <a:srgbClr val="FFFF00"/>
                </a:solidFill>
                <a:effectLst/>
                <a:uLnTx/>
                <a:uFillTx/>
                <a:latin typeface="+mn-lt"/>
                <a:ea typeface="+mn-ea"/>
                <a:cs typeface="+mn-cs"/>
              </a:rPr>
            </a:br>
            <a:r>
              <a:rPr kumimoji="0" lang="en-US" sz="1600" b="0" i="1" u="none" strike="noStrike" kern="1200" cap="none" spc="0" normalizeH="0" baseline="0" noProof="0" dirty="0" smtClean="0">
                <a:ln>
                  <a:noFill/>
                </a:ln>
                <a:solidFill>
                  <a:srgbClr val="FFFF00"/>
                </a:solidFill>
                <a:effectLst/>
                <a:uLnTx/>
                <a:uFillTx/>
                <a:latin typeface="+mn-lt"/>
                <a:ea typeface="+mn-ea"/>
                <a:cs typeface="+mn-cs"/>
              </a:rPr>
              <a:t>- Question or criticize the skills or abilities of a person or unit</a:t>
            </a:r>
            <a:br>
              <a:rPr kumimoji="0" lang="en-US" sz="1600" b="0" i="1" u="none" strike="noStrike" kern="1200" cap="none" spc="0" normalizeH="0" baseline="0" noProof="0" dirty="0" smtClean="0">
                <a:ln>
                  <a:noFill/>
                </a:ln>
                <a:solidFill>
                  <a:srgbClr val="FFFF00"/>
                </a:solidFill>
                <a:effectLst/>
                <a:uLnTx/>
                <a:uFillTx/>
                <a:latin typeface="+mn-lt"/>
                <a:ea typeface="+mn-ea"/>
                <a:cs typeface="+mn-cs"/>
              </a:rPr>
            </a:br>
            <a:r>
              <a:rPr kumimoji="0" lang="en-US" sz="1600" b="0" i="1" u="none" strike="noStrike" kern="1200" cap="none" spc="0" normalizeH="0" baseline="0" noProof="0" dirty="0" smtClean="0">
                <a:ln>
                  <a:noFill/>
                </a:ln>
                <a:solidFill>
                  <a:srgbClr val="FFFF00"/>
                </a:solidFill>
                <a:effectLst/>
                <a:uLnTx/>
                <a:uFillTx/>
                <a:latin typeface="+mn-lt"/>
                <a:ea typeface="+mn-ea"/>
                <a:cs typeface="+mn-cs"/>
              </a:rPr>
              <a:t>- Take a great deal of time or distract from operations</a:t>
            </a:r>
            <a:r>
              <a:rPr kumimoji="0" lang="en-US" sz="1400" b="0" i="1" u="none" strike="noStrike" kern="1200" cap="none" spc="0" normalizeH="0" baseline="0" noProof="0" dirty="0" smtClean="0">
                <a:ln>
                  <a:noFill/>
                </a:ln>
                <a:solidFill>
                  <a:srgbClr val="FF0000"/>
                </a:solidFill>
                <a:effectLst/>
                <a:uLnTx/>
                <a:uFillTx/>
                <a:latin typeface="+mn-lt"/>
                <a:ea typeface="+mn-ea"/>
                <a:cs typeface="+mn-cs"/>
              </a:rPr>
              <a:t/>
            </a:r>
            <a:br>
              <a:rPr kumimoji="0" lang="en-US" sz="1400" b="0" i="1" u="none" strike="noStrike" kern="1200" cap="none" spc="0" normalizeH="0" baseline="0" noProof="0" dirty="0" smtClean="0">
                <a:ln>
                  <a:noFill/>
                </a:ln>
                <a:solidFill>
                  <a:srgbClr val="FF0000"/>
                </a:solidFill>
                <a:effectLst/>
                <a:uLnTx/>
                <a:uFillTx/>
                <a:latin typeface="+mn-lt"/>
                <a:ea typeface="+mn-ea"/>
                <a:cs typeface="+mn-cs"/>
              </a:rPr>
            </a:br>
            <a:endParaRPr kumimoji="0" lang="en-US" sz="1400" b="0" i="1" u="none" strike="noStrike" kern="1200" cap="none" spc="0" normalizeH="0" baseline="0" noProof="0" dirty="0" smtClean="0">
              <a:ln>
                <a:noFill/>
              </a:ln>
              <a:solidFill>
                <a:srgbClr val="FF0000"/>
              </a:solidFill>
              <a:effectLst/>
              <a:uLnTx/>
              <a:uFillTx/>
              <a:latin typeface="+mn-lt"/>
              <a:ea typeface="+mn-ea"/>
              <a:cs typeface="+mn-cs"/>
            </a:endParaRPr>
          </a:p>
        </p:txBody>
      </p:sp>
      <p:pic>
        <p:nvPicPr>
          <p:cNvPr id="2050" name="Picture 2" descr="http://t3.gstatic.com/images?q=tbn:ANd9GcTVFhAKK5e3iI0YQht06kphuch_xnGyeRssYGN7kYAANTKpP8K0qRoMtnmT">
            <a:hlinkClick r:id="rId4"/>
          </p:cNvPr>
          <p:cNvPicPr>
            <a:picLocks noChangeAspect="1" noChangeArrowheads="1"/>
          </p:cNvPicPr>
          <p:nvPr/>
        </p:nvPicPr>
        <p:blipFill>
          <a:blip r:embed="rId5" cstate="print"/>
          <a:srcRect/>
          <a:stretch>
            <a:fillRect/>
          </a:stretch>
        </p:blipFill>
        <p:spPr bwMode="auto">
          <a:xfrm>
            <a:off x="196850" y="381000"/>
            <a:ext cx="1651000" cy="1219201"/>
          </a:xfrm>
          <a:prstGeom prst="rect">
            <a:avLst/>
          </a:prstGeom>
          <a:noFill/>
        </p:spPr>
      </p:pic>
      <p:pic>
        <p:nvPicPr>
          <p:cNvPr id="2052" name="Picture 4" descr="http://t3.gstatic.com/images?q=tbn:ANd9GcQ1uwzyzmZy_W-WYUtkeAtQqPK6Y7r0KTUR4nonaTHnNUOELmgwPfszDQ">
            <a:hlinkClick r:id="rId6"/>
          </p:cNvPr>
          <p:cNvPicPr>
            <a:picLocks noChangeAspect="1" noChangeArrowheads="1"/>
          </p:cNvPicPr>
          <p:nvPr/>
        </p:nvPicPr>
        <p:blipFill>
          <a:blip r:embed="rId7" cstate="print"/>
          <a:srcRect/>
          <a:stretch>
            <a:fillRect/>
          </a:stretch>
        </p:blipFill>
        <p:spPr bwMode="auto">
          <a:xfrm>
            <a:off x="7696201" y="5257801"/>
            <a:ext cx="1447800" cy="1600200"/>
          </a:xfrm>
          <a:prstGeom prst="rect">
            <a:avLst/>
          </a:prstGeom>
          <a:noFill/>
        </p:spPr>
      </p:pic>
      <p:sp>
        <p:nvSpPr>
          <p:cNvPr id="11" name="Footer Placeholder 10"/>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8" descr="animated gif">
            <a:hlinkClick r:id="rId3"/>
          </p:cNvPr>
          <p:cNvPicPr>
            <a:picLocks noChangeAspect="1" noChangeArrowheads="1"/>
          </p:cNvPicPr>
          <p:nvPr/>
        </p:nvPicPr>
        <p:blipFill>
          <a:blip r:embed="rId4" cstate="print"/>
          <a:srcRect/>
          <a:stretch>
            <a:fillRect/>
          </a:stretch>
        </p:blipFill>
        <p:spPr bwMode="auto">
          <a:xfrm>
            <a:off x="7467600" y="5334000"/>
            <a:ext cx="1447800" cy="1343891"/>
          </a:xfrm>
          <a:prstGeom prst="rect">
            <a:avLst/>
          </a:prstGeom>
          <a:noFill/>
          <a:ln w="9525">
            <a:noFill/>
            <a:miter lim="800000"/>
            <a:headEnd/>
            <a:tailEnd/>
          </a:ln>
        </p:spPr>
      </p:pic>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2"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5"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8" name="Rectangle 2"/>
          <p:cNvSpPr txBox="1">
            <a:spLocks noChangeArrowheads="1"/>
          </p:cNvSpPr>
          <p:nvPr/>
        </p:nvSpPr>
        <p:spPr>
          <a:xfrm>
            <a:off x="838200" y="0"/>
            <a:ext cx="7239000" cy="914400"/>
          </a:xfrm>
          <a:prstGeom prst="rect">
            <a:avLst/>
          </a:prstGeom>
        </p:spPr>
        <p:txBody>
          <a:bodyPr/>
          <a:lstStyle/>
          <a:p>
            <a:pPr lvl="0" algn="ctr">
              <a:spcBef>
                <a:spcPct val="0"/>
              </a:spcBef>
              <a:defRPr/>
            </a:pPr>
            <a:r>
              <a:rPr lang="en-US" sz="2800" u="sng" dirty="0" smtClean="0">
                <a:solidFill>
                  <a:schemeClr val="bg1"/>
                </a:solidFill>
              </a:rPr>
              <a:t>How to Report Questionable Activities</a:t>
            </a:r>
            <a:endParaRPr kumimoji="0" lang="en-US" sz="18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12" name="Rectangle 3"/>
          <p:cNvSpPr txBox="1">
            <a:spLocks noChangeArrowheads="1"/>
          </p:cNvSpPr>
          <p:nvPr/>
        </p:nvSpPr>
        <p:spPr>
          <a:xfrm>
            <a:off x="762000" y="685800"/>
            <a:ext cx="8077200" cy="4754563"/>
          </a:xfrm>
          <a:prstGeom prst="rect">
            <a:avLst/>
          </a:prstGeom>
        </p:spPr>
        <p:txBody>
          <a:bodyPr/>
          <a:lstStyle/>
          <a:p>
            <a:pPr marL="342900" lvl="0" indent="-342900">
              <a:spcBef>
                <a:spcPct val="20000"/>
              </a:spcBef>
              <a:buClr>
                <a:schemeClr val="bg1"/>
              </a:buClr>
              <a:buFont typeface="Arial" pitchFamily="34" charset="0"/>
              <a:buChar cha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Your unit IO POC is the best start point. (i.e. MIRC IO Advisor : 703-806-6255)</a:t>
            </a:r>
          </a:p>
          <a:p>
            <a:pPr marL="342900" marR="0" lvl="0" indent="-3429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Preferred method is thru the Chain of Command </a:t>
            </a:r>
            <a:r>
              <a:rPr kumimoji="0" lang="en-US" sz="1800" b="0" i="0" u="sng" strike="noStrike" kern="1200" cap="none" spc="0" normalizeH="0" baseline="0" noProof="0" dirty="0" smtClean="0">
                <a:ln>
                  <a:noFill/>
                </a:ln>
                <a:solidFill>
                  <a:schemeClr val="bg1"/>
                </a:solidFill>
                <a:effectLst/>
                <a:uLnTx/>
                <a:uFillTx/>
                <a:latin typeface="+mn-lt"/>
                <a:ea typeface="+mn-ea"/>
                <a:cs typeface="+mn-cs"/>
              </a:rPr>
              <a:t>via electronic means (email, fax)</a:t>
            </a:r>
          </a:p>
          <a:p>
            <a:pPr marL="342900" lvl="0" indent="-342900">
              <a:spcBef>
                <a:spcPct val="20000"/>
              </a:spcBef>
              <a:buClr>
                <a:schemeClr val="bg1"/>
              </a:buClr>
              <a:buFont typeface="Arial" pitchFamily="34" charset="0"/>
              <a:buChar cha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HQ MIRC IO Advisor </a:t>
            </a:r>
            <a:r>
              <a:rPr lang="en-US" smtClean="0">
                <a:solidFill>
                  <a:schemeClr val="bg1"/>
                </a:solidFill>
              </a:rPr>
              <a:t>703-806-6255/6285</a:t>
            </a:r>
            <a:r>
              <a:rPr lang="en-US" dirty="0" smtClean="0">
                <a:solidFill>
                  <a:schemeClr val="bg1"/>
                </a:solidFill>
              </a:rPr>
              <a:t>; </a:t>
            </a:r>
            <a:r>
              <a:rPr kumimoji="0" lang="en-US" sz="1800" b="0" i="0" u="none" strike="noStrike" kern="1200" cap="none" spc="0" normalizeH="0" baseline="0" noProof="0" dirty="0" smtClean="0">
                <a:ln>
                  <a:noFill/>
                </a:ln>
                <a:solidFill>
                  <a:schemeClr val="bg1"/>
                </a:solidFill>
                <a:effectLst/>
                <a:uLnTx/>
                <a:uFillTx/>
                <a:latin typeface="+mn-lt"/>
                <a:ea typeface="+mn-ea"/>
                <a:cs typeface="+mn-cs"/>
              </a:rPr>
              <a:t>(Fax -5401).</a:t>
            </a:r>
          </a:p>
          <a:p>
            <a:pPr marL="342900" marR="0" lvl="0" indent="-3429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MIRC Inspector General – 703 -806-6355.</a:t>
            </a:r>
          </a:p>
          <a:p>
            <a:pPr marL="342900" marR="0" lvl="0" indent="-3429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MIRC SJA -  703-806-6390</a:t>
            </a:r>
          </a:p>
          <a:p>
            <a:pPr marL="342900" marR="0" lvl="0" indent="-3429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May also go to HQDA (DAIG-IO, Army G2 or Army General Counsel).  703-692-9716</a:t>
            </a:r>
          </a:p>
          <a:p>
            <a:pPr marL="342900" marR="0" lvl="0" indent="-3429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800" b="0" i="0" u="none" strike="noStrike" kern="1200" cap="none" spc="0" normalizeH="0" baseline="0" noProof="0" dirty="0" smtClean="0">
                <a:ln>
                  <a:noFill/>
                </a:ln>
                <a:solidFill>
                  <a:schemeClr val="bg1"/>
                </a:solidFill>
                <a:effectLst/>
                <a:uLnTx/>
                <a:uFillTx/>
                <a:latin typeface="+mn-lt"/>
                <a:ea typeface="+mn-ea"/>
                <a:cs typeface="+mn-cs"/>
              </a:rPr>
              <a:t>As a last resort, report to </a:t>
            </a:r>
            <a:r>
              <a:rPr kumimoji="0" lang="en-US" sz="1800" b="0" i="0" u="none" strike="noStrike" kern="1200" cap="none" spc="0" normalizeH="0" baseline="0" noProof="0" dirty="0" err="1" smtClean="0">
                <a:ln>
                  <a:noFill/>
                </a:ln>
                <a:solidFill>
                  <a:schemeClr val="bg1"/>
                </a:solidFill>
                <a:effectLst/>
                <a:uLnTx/>
                <a:uFillTx/>
                <a:latin typeface="+mn-lt"/>
                <a:ea typeface="+mn-ea"/>
                <a:cs typeface="+mn-cs"/>
              </a:rPr>
              <a:t>DoD</a:t>
            </a:r>
            <a:r>
              <a:rPr kumimoji="0" lang="en-US" sz="1800" b="0" i="0" u="none" strike="noStrike" kern="1200" cap="none" spc="0" normalizeH="0" baseline="0" noProof="0" dirty="0" smtClean="0">
                <a:ln>
                  <a:noFill/>
                </a:ln>
                <a:solidFill>
                  <a:schemeClr val="bg1"/>
                </a:solidFill>
                <a:effectLst/>
                <a:uLnTx/>
                <a:uFillTx/>
                <a:latin typeface="+mn-lt"/>
                <a:ea typeface="+mn-ea"/>
                <a:cs typeface="+mn-cs"/>
              </a:rPr>
              <a:t> (ATSD-IO, </a:t>
            </a:r>
            <a:r>
              <a:rPr kumimoji="0" lang="en-US" sz="1800" b="0" i="0" u="none" strike="noStrike" kern="1200" cap="none" spc="0" normalizeH="0" baseline="0" noProof="0" dirty="0" err="1" smtClean="0">
                <a:ln>
                  <a:noFill/>
                </a:ln>
                <a:solidFill>
                  <a:schemeClr val="bg1"/>
                </a:solidFill>
                <a:effectLst/>
                <a:uLnTx/>
                <a:uFillTx/>
                <a:latin typeface="+mn-lt"/>
                <a:ea typeface="+mn-ea"/>
                <a:cs typeface="+mn-cs"/>
              </a:rPr>
              <a:t>DoDIG</a:t>
            </a:r>
            <a:r>
              <a:rPr kumimoji="0" lang="en-US" sz="1800" b="0" i="0" u="none" strike="noStrike" kern="1200" cap="none" spc="0" normalizeH="0" baseline="0" noProof="0" dirty="0" smtClean="0">
                <a:ln>
                  <a:noFill/>
                </a:ln>
                <a:solidFill>
                  <a:schemeClr val="bg1"/>
                </a:solidFill>
                <a:effectLst/>
                <a:uLnTx/>
                <a:uFillTx/>
                <a:latin typeface="+mn-lt"/>
                <a:ea typeface="+mn-ea"/>
                <a:cs typeface="+mn-cs"/>
              </a:rPr>
              <a:t> or </a:t>
            </a:r>
            <a:r>
              <a:rPr kumimoji="0" lang="en-US" sz="1800" b="0" i="0" u="none" strike="noStrike" kern="1200" cap="none" spc="0" normalizeH="0" baseline="0" noProof="0" dirty="0" err="1" smtClean="0">
                <a:ln>
                  <a:noFill/>
                </a:ln>
                <a:solidFill>
                  <a:schemeClr val="bg1"/>
                </a:solidFill>
                <a:effectLst/>
                <a:uLnTx/>
                <a:uFillTx/>
                <a:latin typeface="+mn-lt"/>
                <a:ea typeface="+mn-ea"/>
                <a:cs typeface="+mn-cs"/>
              </a:rPr>
              <a:t>DoD</a:t>
            </a:r>
            <a:r>
              <a:rPr kumimoji="0" lang="en-US" sz="1800" b="0" i="0" u="none" strike="noStrike" kern="1200" cap="none" spc="0" normalizeH="0" baseline="0" noProof="0" dirty="0" smtClean="0">
                <a:ln>
                  <a:noFill/>
                </a:ln>
                <a:solidFill>
                  <a:schemeClr val="bg1"/>
                </a:solidFill>
                <a:effectLst/>
                <a:uLnTx/>
                <a:uFillTx/>
                <a:latin typeface="+mn-lt"/>
                <a:ea typeface="+mn-ea"/>
                <a:cs typeface="+mn-cs"/>
              </a:rPr>
              <a:t> General Counsel)</a:t>
            </a:r>
          </a:p>
          <a:p>
            <a:pPr marL="342900" lvl="0" indent="-342900">
              <a:spcBef>
                <a:spcPct val="20000"/>
              </a:spcBef>
              <a:buClr>
                <a:schemeClr val="bg1"/>
              </a:buClr>
              <a:buFont typeface="Arial" pitchFamily="34" charset="0"/>
              <a:buChar char="•"/>
              <a:defRPr/>
            </a:pPr>
            <a:r>
              <a:rPr lang="en-US" dirty="0" smtClean="0">
                <a:solidFill>
                  <a:srgbClr val="FFFF00"/>
                </a:solidFill>
              </a:rPr>
              <a:t>SIGINT issues at Army ACO:  NSTS: 963-5483/5563 / DSN: 644-3861 / COM: 301-688-5960</a:t>
            </a:r>
          </a:p>
          <a:p>
            <a:pPr marL="342900" lvl="0" indent="-342900">
              <a:spcBef>
                <a:spcPct val="20000"/>
              </a:spcBef>
              <a:buClr>
                <a:schemeClr val="bg1"/>
              </a:buClr>
              <a:buFont typeface="Arial" pitchFamily="34" charset="0"/>
              <a:buChar char="•"/>
              <a:defRPr/>
            </a:pPr>
            <a:r>
              <a:rPr lang="en-US" dirty="0" smtClean="0">
                <a:solidFill>
                  <a:srgbClr val="FFFF00"/>
                </a:solidFill>
              </a:rPr>
              <a:t>Automated compliance reporting located at:</a:t>
            </a:r>
          </a:p>
          <a:p>
            <a:pPr marL="342900" lvl="0" indent="-342900">
              <a:spcBef>
                <a:spcPct val="20000"/>
              </a:spcBef>
              <a:buClr>
                <a:schemeClr val="bg1"/>
              </a:buClr>
              <a:buFont typeface="Arial" pitchFamily="34" charset="0"/>
              <a:buChar char="•"/>
              <a:defRPr/>
            </a:pPr>
            <a:r>
              <a:rPr lang="en-US" dirty="0" smtClean="0">
                <a:solidFill>
                  <a:srgbClr val="FFFF00"/>
                </a:solidFill>
              </a:rPr>
              <a:t>JWICS:  http://army.daiis.inscom.ic.gov/org/aco</a:t>
            </a:r>
          </a:p>
          <a:p>
            <a:pPr marL="342900" lvl="0" indent="-342900">
              <a:spcBef>
                <a:spcPct val="20000"/>
              </a:spcBef>
              <a:buClr>
                <a:schemeClr val="bg1"/>
              </a:buClr>
              <a:buFont typeface="Arial" pitchFamily="34" charset="0"/>
              <a:buChar char="•"/>
              <a:defRPr/>
            </a:pPr>
            <a:r>
              <a:rPr lang="en-US" dirty="0" err="1" smtClean="0">
                <a:solidFill>
                  <a:srgbClr val="FFFF00"/>
                </a:solidFill>
              </a:rPr>
              <a:t>SIPRNet</a:t>
            </a:r>
            <a:r>
              <a:rPr lang="en-US" dirty="0" smtClean="0">
                <a:solidFill>
                  <a:srgbClr val="FFFF00"/>
                </a:solidFill>
              </a:rPr>
              <a:t>:  http://army.daiis.mi.army.smil.mil/org/aco/default.aspx</a:t>
            </a:r>
          </a:p>
          <a:p>
            <a:pPr marL="342900" marR="0" lvl="0" indent="-3429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endParaRPr kumimoji="0" lang="en-US" sz="18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
                <a:schemeClr val="bg1"/>
              </a:buClr>
              <a:buSzTx/>
              <a:buFontTx/>
              <a:buNone/>
              <a:tabLst/>
              <a:defRPr/>
            </a:pPr>
            <a:endParaRPr kumimoji="0" lang="en-US" sz="1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Footer Placeholder 10"/>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2"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8" name="Rectangle 2"/>
          <p:cNvSpPr txBox="1">
            <a:spLocks noChangeArrowheads="1"/>
          </p:cNvSpPr>
          <p:nvPr/>
        </p:nvSpPr>
        <p:spPr>
          <a:xfrm>
            <a:off x="838200" y="0"/>
            <a:ext cx="7239000" cy="914400"/>
          </a:xfrm>
          <a:prstGeom prst="rect">
            <a:avLst/>
          </a:prstGeom>
        </p:spPr>
        <p:txBody>
          <a:bodyPr/>
          <a:lstStyle/>
          <a:p>
            <a:pPr lvl="0" algn="ctr">
              <a:spcBef>
                <a:spcPct val="0"/>
              </a:spcBef>
              <a:defRPr/>
            </a:pPr>
            <a:r>
              <a:rPr lang="en-US" sz="2800" u="sng" dirty="0" smtClean="0">
                <a:solidFill>
                  <a:schemeClr val="bg1"/>
                </a:solidFill>
              </a:rPr>
              <a:t>Federal Crimes</a:t>
            </a:r>
            <a:br>
              <a:rPr lang="en-US" sz="2800" u="sng" dirty="0" smtClean="0">
                <a:solidFill>
                  <a:schemeClr val="bg1"/>
                </a:solidFill>
              </a:rPr>
            </a:br>
            <a:r>
              <a:rPr lang="en-US" sz="2000" u="sng" dirty="0" smtClean="0">
                <a:solidFill>
                  <a:schemeClr val="bg1"/>
                </a:solidFill>
              </a:rPr>
              <a:t>(Chapter 16)</a:t>
            </a:r>
            <a:endParaRPr kumimoji="0" lang="en-US" sz="18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11" name="Rectangle 3"/>
          <p:cNvSpPr txBox="1">
            <a:spLocks noChangeArrowheads="1"/>
          </p:cNvSpPr>
          <p:nvPr/>
        </p:nvSpPr>
        <p:spPr>
          <a:xfrm>
            <a:off x="1143000" y="1143000"/>
            <a:ext cx="7543800" cy="5486400"/>
          </a:xfrm>
          <a:prstGeom prst="rect">
            <a:avLst/>
          </a:prstGeom>
        </p:spPr>
        <p:txBody>
          <a:bodyPr/>
          <a:lstStyle/>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Army personnel are </a:t>
            </a:r>
            <a:r>
              <a:rPr kumimoji="0" lang="en-US" sz="1600" b="0" i="0" u="sng" strike="noStrike" kern="1200" cap="none" spc="0" normalizeH="0" baseline="0" noProof="0" dirty="0" smtClean="0">
                <a:ln>
                  <a:noFill/>
                </a:ln>
                <a:solidFill>
                  <a:schemeClr val="bg1"/>
                </a:solidFill>
                <a:effectLst/>
                <a:uLnTx/>
                <a:uFillTx/>
                <a:latin typeface="+mn-lt"/>
                <a:ea typeface="+mn-ea"/>
                <a:cs typeface="+mn-cs"/>
              </a:rPr>
              <a:t>obligated </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to report certain Federal Crimes committed by intelligence personnel through AR 381-10 channels.</a:t>
            </a: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endParaRPr kumimoji="0" lang="en-US" sz="16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 Examples of Crimes that you must report are listed in Chapter 16, AR 381-10. </a:t>
            </a:r>
            <a:r>
              <a:rPr kumimoji="0" lang="en-US" sz="1600" b="0" i="1" u="none" strike="noStrike" kern="1200" cap="none" spc="0" normalizeH="0" baseline="0" noProof="0" dirty="0" smtClean="0">
                <a:ln>
                  <a:noFill/>
                </a:ln>
                <a:solidFill>
                  <a:schemeClr val="bg1"/>
                </a:solidFill>
                <a:effectLst/>
                <a:uLnTx/>
                <a:uFillTx/>
                <a:latin typeface="+mn-lt"/>
                <a:ea typeface="+mn-ea"/>
                <a:cs typeface="+mn-cs"/>
              </a:rPr>
              <a:t>(espionage, sabotage, tampering with Info systems, theft of </a:t>
            </a:r>
            <a:r>
              <a:rPr kumimoji="0" lang="en-US" sz="1600" b="0" i="1" u="none" strike="noStrike" kern="1200" cap="none" spc="0" normalizeH="0" baseline="0" noProof="0" dirty="0" err="1" smtClean="0">
                <a:ln>
                  <a:noFill/>
                </a:ln>
                <a:solidFill>
                  <a:schemeClr val="bg1"/>
                </a:solidFill>
                <a:effectLst/>
                <a:uLnTx/>
                <a:uFillTx/>
                <a:latin typeface="+mn-lt"/>
                <a:ea typeface="+mn-ea"/>
                <a:cs typeface="+mn-cs"/>
              </a:rPr>
              <a:t>intel</a:t>
            </a:r>
            <a:r>
              <a:rPr kumimoji="0" lang="en-US" sz="1600" b="0" i="1" u="none" strike="noStrike" kern="1200" cap="none" spc="0" normalizeH="0" baseline="0" noProof="0" dirty="0" smtClean="0">
                <a:ln>
                  <a:noFill/>
                </a:ln>
                <a:solidFill>
                  <a:schemeClr val="bg1"/>
                </a:solidFill>
                <a:effectLst/>
                <a:uLnTx/>
                <a:uFillTx/>
                <a:latin typeface="+mn-lt"/>
                <a:ea typeface="+mn-ea"/>
                <a:cs typeface="+mn-cs"/>
              </a:rPr>
              <a:t> money, unauthorized disclosure of classified info, etc…)</a:t>
            </a: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endParaRPr kumimoji="0" lang="en-US" sz="1600" b="0" i="1"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1" u="none" strike="noStrike" kern="1200" cap="none" spc="0" normalizeH="0" baseline="0" noProof="0" dirty="0" smtClean="0">
                <a:ln>
                  <a:noFill/>
                </a:ln>
                <a:solidFill>
                  <a:schemeClr val="bg1"/>
                </a:solidFill>
                <a:effectLst/>
                <a:uLnTx/>
                <a:uFillTx/>
                <a:latin typeface="+mn-lt"/>
                <a:ea typeface="+mn-ea"/>
                <a:cs typeface="+mn-cs"/>
              </a:rPr>
              <a:t>Does not include ordinary crimes (shop lifting, DWI, etc..)</a:t>
            </a: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endParaRPr kumimoji="0" lang="en-US" sz="1600" b="0" i="1"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MUST be reported to DA within 5 working days of discovery.  Report to unit IO officer, commander, IG or MIRC IO Advisor. A memo to DA G2 (DAMI-CD) is the accepted reporting mechanism.</a:t>
            </a: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endParaRPr kumimoji="0" lang="en-US" sz="1600" b="0" i="0" u="none" strike="noStrike" kern="1200" cap="none" spc="0" normalizeH="0" baseline="0" noProof="0" dirty="0" smtClean="0">
              <a:ln>
                <a:noFill/>
              </a:ln>
              <a:solidFill>
                <a:schemeClr val="bg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If reported as an Serious Incident Report IAW AR 190-45, then no reporting under Chap 16 required, if SIR went to Army G2 and Army General Counsel. </a:t>
            </a: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When in doubt?-call: </a:t>
            </a:r>
            <a:r>
              <a:rPr kumimoji="0" lang="en-US" sz="1600" b="0" i="0" u="none" strike="noStrike" kern="1200" cap="none" spc="0" normalizeH="0" baseline="0" noProof="0" dirty="0" smtClean="0">
                <a:ln>
                  <a:noFill/>
                </a:ln>
                <a:solidFill>
                  <a:srgbClr val="FFFF00"/>
                </a:solidFill>
                <a:effectLst/>
                <a:uLnTx/>
                <a:uFillTx/>
                <a:latin typeface="+mn-lt"/>
                <a:ea typeface="+mn-ea"/>
                <a:cs typeface="+mn-cs"/>
              </a:rPr>
              <a:t>Unit</a:t>
            </a:r>
            <a:r>
              <a:rPr kumimoji="0" lang="en-US" sz="1600" b="0" i="0" u="none" strike="noStrike" kern="1200" cap="none" spc="0" normalizeH="0" noProof="0" dirty="0" smtClean="0">
                <a:ln>
                  <a:noFill/>
                </a:ln>
                <a:solidFill>
                  <a:srgbClr val="FFFF00"/>
                </a:solidFill>
                <a:effectLst/>
                <a:uLnTx/>
                <a:uFillTx/>
                <a:latin typeface="+mn-lt"/>
                <a:ea typeface="+mn-ea"/>
                <a:cs typeface="+mn-cs"/>
              </a:rPr>
              <a:t> IO Advisor or </a:t>
            </a:r>
            <a:r>
              <a:rPr lang="en-US" sz="1600" dirty="0" smtClean="0">
                <a:solidFill>
                  <a:srgbClr val="FFFF00"/>
                </a:solidFill>
              </a:rPr>
              <a:t>MIRC</a:t>
            </a:r>
            <a:r>
              <a:rPr kumimoji="0" lang="en-US" sz="1600" b="0" i="0" u="none" strike="noStrike" kern="1200" cap="none" spc="0" normalizeH="0" baseline="0" noProof="0" dirty="0" smtClean="0">
                <a:ln>
                  <a:noFill/>
                </a:ln>
                <a:solidFill>
                  <a:srgbClr val="FFFF00"/>
                </a:solidFill>
                <a:effectLst/>
                <a:uLnTx/>
                <a:uFillTx/>
                <a:latin typeface="+mn-lt"/>
                <a:ea typeface="+mn-ea"/>
                <a:cs typeface="+mn-cs"/>
              </a:rPr>
              <a:t> IO Advisor</a:t>
            </a: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endParaRPr kumimoji="0" lang="en-US" sz="1600" b="0"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1600" b="0" i="0" u="sng" strike="noStrike" kern="1200" cap="none" spc="0" normalizeH="0" baseline="0" noProof="0" dirty="0" smtClean="0">
                <a:ln>
                  <a:noFill/>
                </a:ln>
                <a:solidFill>
                  <a:schemeClr val="bg1"/>
                </a:solidFill>
                <a:effectLst/>
                <a:uLnTx/>
                <a:uFillTx/>
                <a:latin typeface="+mn-lt"/>
                <a:ea typeface="+mn-ea"/>
                <a:cs typeface="+mn-cs"/>
              </a:rPr>
              <a:t>Example of a Chapter 16 activity</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A Intel analyst tampered with a government system, gained access to an </a:t>
            </a:r>
            <a:r>
              <a:rPr kumimoji="0" lang="en-US" sz="1600" b="0" i="0" u="none" strike="noStrike" kern="1200" cap="none" spc="0" normalizeH="0" baseline="0" noProof="0" dirty="0" err="1" smtClean="0">
                <a:ln>
                  <a:noFill/>
                </a:ln>
                <a:solidFill>
                  <a:schemeClr val="bg1"/>
                </a:solidFill>
                <a:effectLst/>
                <a:uLnTx/>
                <a:uFillTx/>
                <a:latin typeface="+mn-lt"/>
                <a:ea typeface="+mn-ea"/>
                <a:cs typeface="+mn-cs"/>
              </a:rPr>
              <a:t>intel</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database, then sold the information to a foreign government.</a:t>
            </a:r>
          </a:p>
        </p:txBody>
      </p:sp>
      <p:sp>
        <p:nvSpPr>
          <p:cNvPr id="12" name="Footer Placeholder 11"/>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2"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8" name="Rectangle 2"/>
          <p:cNvSpPr txBox="1">
            <a:spLocks noChangeArrowheads="1"/>
          </p:cNvSpPr>
          <p:nvPr/>
        </p:nvSpPr>
        <p:spPr>
          <a:xfrm>
            <a:off x="381000" y="0"/>
            <a:ext cx="8610600" cy="1600200"/>
          </a:xfrm>
          <a:prstGeom prst="rect">
            <a:avLst/>
          </a:prstGeom>
        </p:spPr>
        <p:txBody>
          <a:bodyPr/>
          <a:lstStyle/>
          <a:p>
            <a:pPr lvl="0" algn="ctr">
              <a:spcBef>
                <a:spcPct val="0"/>
              </a:spcBef>
              <a:defRPr/>
            </a:pPr>
            <a:r>
              <a:rPr lang="en-US" sz="2800" u="sng" dirty="0" smtClean="0">
                <a:solidFill>
                  <a:schemeClr val="bg1"/>
                </a:solidFill>
              </a:rPr>
              <a:t>Support to Force Protection, Multinational Intelligence Activities, Joint Intelligence Activities, and other DOD Investigative Organizations</a:t>
            </a:r>
            <a:br>
              <a:rPr lang="en-US" sz="2800" u="sng" dirty="0" smtClean="0">
                <a:solidFill>
                  <a:schemeClr val="bg1"/>
                </a:solidFill>
              </a:rPr>
            </a:br>
            <a:r>
              <a:rPr lang="en-US" u="sng" dirty="0" smtClean="0">
                <a:solidFill>
                  <a:schemeClr val="bg1"/>
                </a:solidFill>
              </a:rPr>
              <a:t>(Chapter 17)</a:t>
            </a:r>
            <a:endParaRPr kumimoji="0" lang="en-US" sz="18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12" name="Rectangle 3"/>
          <p:cNvSpPr txBox="1">
            <a:spLocks noChangeArrowheads="1"/>
          </p:cNvSpPr>
          <p:nvPr/>
        </p:nvSpPr>
        <p:spPr>
          <a:xfrm>
            <a:off x="1524000" y="2286000"/>
            <a:ext cx="7239000" cy="4297363"/>
          </a:xfrm>
          <a:prstGeom prst="rect">
            <a:avLst/>
          </a:prstGeom>
        </p:spPr>
        <p:txBody>
          <a:bodyPr/>
          <a:lstStyle/>
          <a:p>
            <a:pPr marL="342900" marR="0" lvl="0" indent="-342900" algn="l" defTabSz="914400" rtl="0" eaLnBrk="1" fontAlgn="auto" latinLnBrk="0" hangingPunct="1">
              <a:lnSpc>
                <a:spcPct val="90000"/>
              </a:lnSpc>
              <a:spcBef>
                <a:spcPct val="20000"/>
              </a:spcBef>
              <a:spcAft>
                <a:spcPts val="0"/>
              </a:spcAft>
              <a:buClrTx/>
              <a:buSzTx/>
              <a:buFontTx/>
              <a:buNone/>
              <a:tabLst/>
              <a:defRPr/>
            </a:pPr>
            <a:r>
              <a:rPr kumimoji="0" lang="en-US" sz="2400" b="0" i="0" u="none" strike="noStrike" kern="1200" cap="none" spc="0" normalizeH="0" baseline="0" noProof="0" dirty="0" smtClean="0">
                <a:ln>
                  <a:noFill/>
                </a:ln>
                <a:solidFill>
                  <a:schemeClr val="bg1"/>
                </a:solidFill>
                <a:effectLst/>
                <a:uLnTx/>
                <a:uFillTx/>
                <a:latin typeface="+mn-lt"/>
                <a:ea typeface="+mn-ea"/>
                <a:cs typeface="+mn-cs"/>
              </a:rPr>
              <a:t>Chapter 17 (new) covers support to:</a:t>
            </a:r>
          </a:p>
          <a:p>
            <a:pPr marL="342900" marR="0" lvl="0" indent="-342900" algn="l" defTabSz="914400" rtl="0" eaLnBrk="1" fontAlgn="auto" latinLnBrk="0" hangingPunct="1">
              <a:lnSpc>
                <a:spcPct val="90000"/>
              </a:lnSpc>
              <a:spcBef>
                <a:spcPct val="20000"/>
              </a:spcBef>
              <a:spcAft>
                <a:spcPts val="0"/>
              </a:spcAft>
              <a:buClrTx/>
              <a:buSzTx/>
              <a:buFontTx/>
              <a:buNone/>
              <a:tabLst/>
              <a:defRPr/>
            </a:pPr>
            <a:r>
              <a:rPr kumimoji="0" lang="en-US" sz="2400" b="0" i="0" u="none" strike="noStrike" kern="1200" cap="none" spc="0" normalizeH="0" baseline="0" noProof="0" dirty="0" smtClean="0">
                <a:ln>
                  <a:noFill/>
                </a:ln>
                <a:solidFill>
                  <a:schemeClr val="bg1"/>
                </a:solidFill>
                <a:effectLst/>
                <a:uLnTx/>
                <a:uFillTx/>
                <a:latin typeface="+mn-lt"/>
                <a:ea typeface="+mn-ea"/>
                <a:cs typeface="+mn-cs"/>
              </a:rPr>
              <a:t>   - Command Force Protection programs</a:t>
            </a:r>
            <a:r>
              <a:rPr kumimoji="0" lang="en-US" sz="2400" b="0" i="1" u="none" strike="noStrike" kern="1200" cap="none" spc="0" normalizeH="0" baseline="0" noProof="0" dirty="0" smtClean="0">
                <a:ln>
                  <a:noFill/>
                </a:ln>
                <a:solidFill>
                  <a:schemeClr val="bg1"/>
                </a:solidFill>
                <a:effectLst/>
                <a:uLnTx/>
                <a:uFillTx/>
                <a:latin typeface="+mn-lt"/>
                <a:ea typeface="+mn-ea"/>
                <a:cs typeface="+mn-cs"/>
              </a:rPr>
              <a:t>.</a:t>
            </a:r>
          </a:p>
          <a:p>
            <a:pPr marL="342900" marR="0" lvl="0" indent="-342900" algn="l" defTabSz="914400" rtl="0" eaLnBrk="1" fontAlgn="auto" latinLnBrk="0" hangingPunct="1">
              <a:lnSpc>
                <a:spcPct val="90000"/>
              </a:lnSpc>
              <a:spcBef>
                <a:spcPct val="20000"/>
              </a:spcBef>
              <a:spcAft>
                <a:spcPts val="0"/>
              </a:spcAft>
              <a:buClrTx/>
              <a:buSzTx/>
              <a:buFontTx/>
              <a:buNone/>
              <a:tabLst/>
              <a:defRPr/>
            </a:pPr>
            <a:r>
              <a:rPr kumimoji="0" lang="en-US" sz="2400" b="0" i="0" u="none" strike="noStrike" kern="1200" cap="none" spc="0" normalizeH="0" baseline="0" noProof="0" dirty="0" smtClean="0">
                <a:ln>
                  <a:noFill/>
                </a:ln>
                <a:solidFill>
                  <a:schemeClr val="bg1"/>
                </a:solidFill>
                <a:effectLst/>
                <a:uLnTx/>
                <a:uFillTx/>
                <a:latin typeface="+mn-lt"/>
                <a:ea typeface="+mn-ea"/>
                <a:cs typeface="+mn-cs"/>
              </a:rPr>
              <a:t>   - Multinational intelligence activities</a:t>
            </a:r>
            <a:r>
              <a:rPr kumimoji="0" lang="en-US" sz="2400" b="0" i="1" u="none" strike="noStrike" kern="1200" cap="none" spc="0" normalizeH="0" baseline="0" noProof="0" dirty="0" smtClean="0">
                <a:ln>
                  <a:noFill/>
                </a:ln>
                <a:solidFill>
                  <a:schemeClr val="bg1"/>
                </a:solidFill>
                <a:effectLst/>
                <a:uLnTx/>
                <a:uFillTx/>
                <a:latin typeface="+mn-lt"/>
                <a:ea typeface="+mn-ea"/>
                <a:cs typeface="+mn-cs"/>
              </a:rPr>
              <a:t>.</a:t>
            </a:r>
            <a:r>
              <a:rPr kumimoji="0" lang="en-US" sz="2400" b="0" i="1" u="none" strike="noStrike" kern="1200" cap="none" spc="0" normalizeH="0" noProof="0" dirty="0" smtClean="0">
                <a:ln>
                  <a:noFill/>
                </a:ln>
                <a:solidFill>
                  <a:schemeClr val="bg1"/>
                </a:solidFill>
                <a:effectLst/>
                <a:uLnTx/>
                <a:uFillTx/>
                <a:latin typeface="+mn-lt"/>
                <a:ea typeface="+mn-ea"/>
                <a:cs typeface="+mn-cs"/>
              </a:rPr>
              <a:t> </a:t>
            </a:r>
            <a:r>
              <a:rPr kumimoji="0" lang="en-US" sz="2400" b="0" i="1" u="none" strike="noStrike" kern="1200" cap="none" spc="0" normalizeH="0" noProof="0" dirty="0" smtClean="0">
                <a:ln>
                  <a:noFill/>
                </a:ln>
                <a:solidFill>
                  <a:srgbClr val="FFFF00"/>
                </a:solidFill>
                <a:effectLst/>
                <a:uLnTx/>
                <a:uFillTx/>
                <a:latin typeface="+mn-lt"/>
                <a:ea typeface="+mn-ea"/>
                <a:cs typeface="+mn-cs"/>
              </a:rPr>
              <a:t>(</a:t>
            </a:r>
            <a:r>
              <a:rPr kumimoji="0" lang="en-US" sz="2400" b="0" i="1" u="none" strike="noStrike" kern="1200" cap="none" spc="0" normalizeH="0" baseline="0" noProof="0" dirty="0" smtClean="0">
                <a:ln>
                  <a:noFill/>
                </a:ln>
                <a:solidFill>
                  <a:srgbClr val="FFFF00"/>
                </a:solidFill>
                <a:effectLst/>
                <a:uLnTx/>
                <a:uFillTx/>
                <a:latin typeface="+mn-lt"/>
                <a:ea typeface="+mn-ea"/>
                <a:cs typeface="+mn-cs"/>
              </a:rPr>
              <a:t>you can not conduct activities that violate US laws and IO regulations, even if legal under the standards of other nations)</a:t>
            </a:r>
          </a:p>
          <a:p>
            <a:pPr marL="342900" marR="0" lvl="0" indent="-342900" algn="l" defTabSz="914400" rtl="0" eaLnBrk="1" fontAlgn="auto" latinLnBrk="0" hangingPunct="1">
              <a:lnSpc>
                <a:spcPct val="90000"/>
              </a:lnSpc>
              <a:spcBef>
                <a:spcPct val="2000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0" normalizeH="0" baseline="0" noProof="0" dirty="0" smtClean="0">
                <a:ln>
                  <a:noFill/>
                </a:ln>
                <a:solidFill>
                  <a:schemeClr val="bg1"/>
                </a:solidFill>
                <a:effectLst/>
                <a:uLnTx/>
                <a:uFillTx/>
                <a:latin typeface="+mn-lt"/>
                <a:ea typeface="+mn-ea"/>
                <a:cs typeface="+mn-cs"/>
              </a:rPr>
              <a:t>- Joint intelligence activities- (other services have slightly different rules, you will follow the Army Reg.)</a:t>
            </a:r>
          </a:p>
          <a:p>
            <a:pPr marL="342900" marR="0" lvl="0" indent="-342900" algn="l" defTabSz="914400" rtl="0" eaLnBrk="1" fontAlgn="auto" latinLnBrk="0" hangingPunct="1">
              <a:lnSpc>
                <a:spcPct val="90000"/>
              </a:lnSpc>
              <a:spcBef>
                <a:spcPct val="20000"/>
              </a:spcBef>
              <a:spcAft>
                <a:spcPts val="0"/>
              </a:spcAft>
              <a:buClrTx/>
              <a:buSzTx/>
              <a:buFontTx/>
              <a:buNone/>
              <a:tabLst/>
              <a:defRPr/>
            </a:pPr>
            <a:r>
              <a:rPr kumimoji="0" lang="en-US" sz="2400" b="0" i="0" u="none" strike="noStrike" kern="1200" cap="none" spc="0" normalizeH="0" baseline="0" noProof="0" dirty="0" smtClean="0">
                <a:ln>
                  <a:noFill/>
                </a:ln>
                <a:solidFill>
                  <a:schemeClr val="bg1"/>
                </a:solidFill>
                <a:effectLst/>
                <a:uLnTx/>
                <a:uFillTx/>
                <a:latin typeface="+mn-lt"/>
                <a:ea typeface="+mn-ea"/>
                <a:cs typeface="+mn-cs"/>
              </a:rPr>
              <a:t>   - Other DOD investigative organizations (AFOSI, NCIS, Army CID, etc.).</a:t>
            </a:r>
          </a:p>
          <a:p>
            <a:pPr marL="342900" marR="0" lvl="0" indent="-342900" algn="l" defTabSz="914400" rtl="0" eaLnBrk="1" fontAlgn="auto" latinLnBrk="0" hangingPunct="1">
              <a:lnSpc>
                <a:spcPct val="90000"/>
              </a:lnSpc>
              <a:spcBef>
                <a:spcPct val="20000"/>
              </a:spcBef>
              <a:spcAft>
                <a:spcPts val="0"/>
              </a:spcAft>
              <a:buClrTx/>
              <a:buSzTx/>
              <a:buFontTx/>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Footer Placeholder 10"/>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2"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8" name="Rectangle 2"/>
          <p:cNvSpPr txBox="1">
            <a:spLocks noChangeArrowheads="1"/>
          </p:cNvSpPr>
          <p:nvPr/>
        </p:nvSpPr>
        <p:spPr>
          <a:xfrm>
            <a:off x="838200" y="0"/>
            <a:ext cx="7239000" cy="2133600"/>
          </a:xfrm>
          <a:prstGeom prst="rect">
            <a:avLst/>
          </a:prstGeom>
        </p:spPr>
        <p:txBody>
          <a:bodyPr/>
          <a:lstStyle/>
          <a:p>
            <a:pPr lvl="0" algn="ctr">
              <a:spcBef>
                <a:spcPct val="0"/>
              </a:spcBef>
              <a:defRPr/>
            </a:pPr>
            <a:endParaRPr lang="en-US" sz="2000" u="sng" dirty="0" smtClean="0">
              <a:solidFill>
                <a:schemeClr val="bg1"/>
              </a:solidFill>
            </a:endParaRPr>
          </a:p>
          <a:p>
            <a:pPr lvl="0" algn="ctr">
              <a:spcBef>
                <a:spcPct val="0"/>
              </a:spcBef>
              <a:defRPr/>
            </a:pPr>
            <a:endParaRPr lang="en-US" sz="2000" u="sng" dirty="0" smtClean="0">
              <a:solidFill>
                <a:schemeClr val="bg1"/>
              </a:solidFill>
            </a:endParaRPr>
          </a:p>
          <a:p>
            <a:pPr lvl="0" algn="ctr">
              <a:spcBef>
                <a:spcPct val="0"/>
              </a:spcBef>
              <a:defRPr/>
            </a:pPr>
            <a:endParaRPr lang="en-US" sz="2000" u="sng" dirty="0" smtClean="0">
              <a:solidFill>
                <a:schemeClr val="bg1"/>
              </a:solidFill>
            </a:endParaRPr>
          </a:p>
          <a:p>
            <a:pPr lvl="0" algn="ctr">
              <a:spcBef>
                <a:spcPct val="0"/>
              </a:spcBef>
              <a:defRPr/>
            </a:pPr>
            <a:endParaRPr lang="en-US" sz="2000" u="sng" dirty="0" smtClean="0">
              <a:solidFill>
                <a:schemeClr val="bg1"/>
              </a:solidFill>
            </a:endParaRPr>
          </a:p>
          <a:p>
            <a:pPr lvl="0" algn="ctr">
              <a:spcBef>
                <a:spcPct val="0"/>
              </a:spcBef>
              <a:defRPr/>
            </a:pPr>
            <a:r>
              <a:rPr lang="en-US" sz="2000" u="sng" dirty="0" smtClean="0">
                <a:solidFill>
                  <a:schemeClr val="bg1"/>
                </a:solidFill>
              </a:rPr>
              <a:t>HQ MIRC Intelligence Oversight POCs</a:t>
            </a:r>
          </a:p>
          <a:p>
            <a:pPr lvl="0" algn="ctr">
              <a:spcBef>
                <a:spcPct val="0"/>
              </a:spcBef>
              <a:defRPr/>
            </a:pPr>
            <a:r>
              <a:rPr lang="en-US" sz="2000" u="sng" dirty="0" smtClean="0">
                <a:solidFill>
                  <a:schemeClr val="bg1"/>
                </a:solidFill>
              </a:rPr>
              <a:t/>
            </a:r>
            <a:br>
              <a:rPr lang="en-US" sz="2000" u="sng" dirty="0" smtClean="0">
                <a:solidFill>
                  <a:schemeClr val="bg1"/>
                </a:solidFill>
              </a:rPr>
            </a:br>
            <a:r>
              <a:rPr lang="en-US" sz="2000" dirty="0" smtClean="0">
                <a:solidFill>
                  <a:schemeClr val="bg1"/>
                </a:solidFill>
              </a:rPr>
              <a:t>MAJ Jason Dickinson – 703-806-6255</a:t>
            </a:r>
            <a:br>
              <a:rPr lang="en-US" sz="2000" dirty="0" smtClean="0">
                <a:solidFill>
                  <a:schemeClr val="bg1"/>
                </a:solidFill>
              </a:rPr>
            </a:br>
            <a:r>
              <a:rPr lang="en-US" sz="2000" dirty="0" smtClean="0">
                <a:solidFill>
                  <a:srgbClr val="FFFF00"/>
                </a:solidFill>
              </a:rPr>
              <a:t>jason.dickinson@usar.army.mil</a:t>
            </a:r>
            <a:br>
              <a:rPr lang="en-US" sz="2000" dirty="0" smtClean="0">
                <a:solidFill>
                  <a:srgbClr val="FFFF00"/>
                </a:solidFill>
              </a:rPr>
            </a:br>
            <a:r>
              <a:rPr lang="en-US" sz="2000" dirty="0" smtClean="0">
                <a:solidFill>
                  <a:srgbClr val="FFFF00"/>
                </a:solidFill>
              </a:rPr>
              <a:t/>
            </a:r>
            <a:br>
              <a:rPr lang="en-US" sz="2000" dirty="0" smtClean="0">
                <a:solidFill>
                  <a:srgbClr val="FFFF00"/>
                </a:solidFill>
              </a:rPr>
            </a:br>
            <a:r>
              <a:rPr lang="en-US" sz="2000" dirty="0" smtClean="0">
                <a:solidFill>
                  <a:schemeClr val="bg1"/>
                </a:solidFill>
              </a:rPr>
              <a:t>CPT Suzanne King </a:t>
            </a:r>
          </a:p>
          <a:p>
            <a:pPr lvl="0" algn="ctr">
              <a:spcBef>
                <a:spcPct val="0"/>
              </a:spcBef>
              <a:defRPr/>
            </a:pPr>
            <a:r>
              <a:rPr lang="en-US" sz="2000" dirty="0" smtClean="0">
                <a:solidFill>
                  <a:srgbClr val="FFFF00"/>
                </a:solidFill>
              </a:rPr>
              <a:t>suzanne.king1@us.army.mil</a:t>
            </a:r>
          </a:p>
          <a:p>
            <a:pPr lvl="0" algn="ctr">
              <a:spcBef>
                <a:spcPct val="0"/>
              </a:spcBef>
              <a:defRPr/>
            </a:pPr>
            <a:endParaRPr lang="en-US" sz="2000" dirty="0" smtClean="0">
              <a:solidFill>
                <a:srgbClr val="FFFF00"/>
              </a:solidFill>
            </a:endParaRPr>
          </a:p>
          <a:p>
            <a:pPr lvl="0" algn="ctr">
              <a:spcBef>
                <a:spcPct val="0"/>
              </a:spcBef>
              <a:defRPr/>
            </a:pPr>
            <a:r>
              <a:rPr lang="en-US" sz="2000" dirty="0" smtClean="0">
                <a:solidFill>
                  <a:schemeClr val="bg1"/>
                </a:solidFill>
              </a:rPr>
              <a:t>CW4 David Berrey– 703-806-6930</a:t>
            </a:r>
          </a:p>
          <a:p>
            <a:pPr lvl="0" algn="ctr">
              <a:spcBef>
                <a:spcPct val="0"/>
              </a:spcBef>
              <a:defRPr/>
            </a:pPr>
            <a:r>
              <a:rPr lang="en-US" sz="2000" dirty="0" smtClean="0">
                <a:solidFill>
                  <a:srgbClr val="FFFF00"/>
                </a:solidFill>
              </a:rPr>
              <a:t>david.berrey@usar.army.mil</a:t>
            </a:r>
          </a:p>
          <a:p>
            <a:pPr lvl="0" algn="ctr">
              <a:spcBef>
                <a:spcPct val="0"/>
              </a:spcBef>
              <a:defRPr/>
            </a:pPr>
            <a:r>
              <a:rPr lang="en-US" sz="2000" dirty="0" smtClean="0">
                <a:solidFill>
                  <a:schemeClr val="bg1"/>
                </a:solidFill>
              </a:rPr>
              <a:t/>
            </a:r>
            <a:br>
              <a:rPr lang="en-US" sz="2000" dirty="0" smtClean="0">
                <a:solidFill>
                  <a:schemeClr val="bg1"/>
                </a:solidFill>
              </a:rPr>
            </a:br>
            <a:r>
              <a:rPr lang="en-US" sz="2000" dirty="0" smtClean="0">
                <a:solidFill>
                  <a:srgbClr val="FFFF00"/>
                </a:solidFill>
              </a:rPr>
              <a:t/>
            </a:r>
            <a:br>
              <a:rPr lang="en-US" sz="2000" dirty="0" smtClean="0">
                <a:solidFill>
                  <a:srgbClr val="FFFF00"/>
                </a:solidFill>
              </a:rPr>
            </a:br>
            <a:r>
              <a:rPr lang="en-US" sz="2000" dirty="0" smtClean="0">
                <a:solidFill>
                  <a:srgbClr val="FFFF00"/>
                </a:solidFill>
              </a:rPr>
              <a:t/>
            </a:r>
            <a:br>
              <a:rPr lang="en-US" sz="2000" dirty="0" smtClean="0">
                <a:solidFill>
                  <a:srgbClr val="FFFF00"/>
                </a:solidFill>
              </a:rPr>
            </a:br>
            <a:endParaRPr lang="en-US" sz="2000" dirty="0" smtClean="0">
              <a:solidFill>
                <a:schemeClr val="bg1"/>
              </a:solidFill>
            </a:endParaRPr>
          </a:p>
        </p:txBody>
      </p:sp>
      <p:sp>
        <p:nvSpPr>
          <p:cNvPr id="11" name="Rectangle 3"/>
          <p:cNvSpPr txBox="1">
            <a:spLocks noChangeArrowheads="1"/>
          </p:cNvSpPr>
          <p:nvPr/>
        </p:nvSpPr>
        <p:spPr>
          <a:xfrm>
            <a:off x="1143000" y="4419600"/>
            <a:ext cx="7239000" cy="2438400"/>
          </a:xfrm>
          <a:prstGeom prst="rect">
            <a:avLst/>
          </a:prstGeom>
        </p:spPr>
        <p:txBody>
          <a:bodyPr/>
          <a:lstStyle/>
          <a:p>
            <a:pPr marL="342900" marR="0" lvl="0" indent="-342900" algn="ctr" defTabSz="914400" rtl="0" eaLnBrk="1" fontAlgn="auto" latinLnBrk="0" hangingPunct="1">
              <a:lnSpc>
                <a:spcPct val="90000"/>
              </a:lnSpc>
              <a:spcBef>
                <a:spcPct val="20000"/>
              </a:spcBef>
              <a:spcAft>
                <a:spcPts val="0"/>
              </a:spcAft>
              <a:buClrTx/>
              <a:buSzTx/>
              <a:buFontTx/>
              <a:buNone/>
              <a:tabLst/>
              <a:defRPr/>
            </a:pPr>
            <a:endParaRPr lang="en-US" sz="1600" dirty="0" smtClean="0">
              <a:solidFill>
                <a:schemeClr val="bg1"/>
              </a:solidFill>
            </a:endParaRPr>
          </a:p>
          <a:p>
            <a:pPr marL="342900" marR="0" lvl="0" indent="-342900" algn="ctr" defTabSz="914400" rtl="0" eaLnBrk="1" fontAlgn="auto" latinLnBrk="0" hangingPunct="1">
              <a:lnSpc>
                <a:spcPct val="90000"/>
              </a:lnSpc>
              <a:spcBef>
                <a:spcPct val="20000"/>
              </a:spcBef>
              <a:spcAft>
                <a:spcPts val="0"/>
              </a:spcAft>
              <a:buClrTx/>
              <a:buSzTx/>
              <a:buFontTx/>
              <a:buNone/>
              <a:tabLst/>
              <a:defRPr/>
            </a:pPr>
            <a:r>
              <a:rPr lang="en-US" sz="1600" dirty="0" smtClean="0">
                <a:solidFill>
                  <a:schemeClr val="bg1"/>
                </a:solidFill>
              </a:rPr>
              <a:t>MIRC </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IG for IO Inspections (LTC</a:t>
            </a:r>
            <a:r>
              <a:rPr kumimoji="0" lang="en-US" sz="1600" b="0" i="0" u="none" strike="noStrike" kern="1200" cap="none" spc="0" normalizeH="0" noProof="0" dirty="0" smtClean="0">
                <a:ln>
                  <a:noFill/>
                </a:ln>
                <a:solidFill>
                  <a:schemeClr val="bg1"/>
                </a:solidFill>
                <a:effectLst/>
                <a:uLnTx/>
                <a:uFillTx/>
                <a:latin typeface="+mn-lt"/>
                <a:ea typeface="+mn-ea"/>
                <a:cs typeface="+mn-cs"/>
              </a:rPr>
              <a:t> Daniel Foulkrod</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  703-806-5931/6355</a:t>
            </a:r>
          </a:p>
          <a:p>
            <a:pPr marL="342900" marR="0" lvl="0" indent="-342900" algn="ctr" defTabSz="914400" rtl="0" eaLnBrk="1" fontAlgn="auto" latinLnBrk="0" hangingPunct="1">
              <a:lnSpc>
                <a:spcPct val="90000"/>
              </a:lnSpc>
              <a:spcBef>
                <a:spcPct val="20000"/>
              </a:spcBef>
              <a:spcAft>
                <a:spcPts val="0"/>
              </a:spcAft>
              <a:buClrTx/>
              <a:buSzTx/>
              <a:buFontTx/>
              <a:buNone/>
              <a:tabLst/>
              <a:defRPr/>
            </a:pPr>
            <a:endParaRPr lang="en-US" sz="1600" dirty="0" smtClean="0">
              <a:solidFill>
                <a:schemeClr val="bg1"/>
              </a:solidFill>
            </a:endParaRPr>
          </a:p>
          <a:p>
            <a:pPr marL="342900" marR="0" lvl="0" indent="-342900" algn="ctr" defTabSz="914400"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MIRC IO training</a:t>
            </a:r>
            <a:r>
              <a:rPr lang="en-US" sz="1600" dirty="0" smtClean="0">
                <a:solidFill>
                  <a:schemeClr val="bg1"/>
                </a:solidFill>
              </a:rPr>
              <a:t> resources located  on the MIRC AKO website under the G2 tab.</a:t>
            </a:r>
            <a:endParaRPr kumimoji="0" lang="en-US" sz="1600" b="0" i="0" u="none" strike="noStrike" kern="1200" cap="none" spc="0" normalizeH="0" baseline="0" noProof="0" dirty="0" smtClean="0">
              <a:ln>
                <a:noFill/>
              </a:ln>
              <a:solidFill>
                <a:schemeClr val="bg1"/>
              </a:solidFill>
              <a:effectLst/>
              <a:uLnTx/>
              <a:uFillTx/>
              <a:latin typeface="+mn-lt"/>
              <a:ea typeface="+mn-ea"/>
              <a:cs typeface="+mn-cs"/>
            </a:endParaRPr>
          </a:p>
          <a:p>
            <a:pPr marL="742950" marR="0" lvl="1" indent="-285750" algn="l" defTabSz="914400" rtl="0" eaLnBrk="1" fontAlgn="auto" latinLnBrk="0" hangingPunct="1">
              <a:lnSpc>
                <a:spcPct val="90000"/>
              </a:lnSpc>
              <a:spcBef>
                <a:spcPct val="2000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p>
        </p:txBody>
      </p:sp>
      <p:pic>
        <p:nvPicPr>
          <p:cNvPr id="14" name="Picture 10" descr="trench_coat_spy_hg_clr"/>
          <p:cNvPicPr>
            <a:picLocks noChangeAspect="1" noChangeArrowheads="1" noCrop="1"/>
          </p:cNvPicPr>
          <p:nvPr/>
        </p:nvPicPr>
        <p:blipFill>
          <a:blip r:embed="rId4" cstate="print"/>
          <a:srcRect/>
          <a:stretch>
            <a:fillRect/>
          </a:stretch>
        </p:blipFill>
        <p:spPr bwMode="auto">
          <a:xfrm>
            <a:off x="7391400" y="228600"/>
            <a:ext cx="1607608" cy="2895600"/>
          </a:xfrm>
          <a:prstGeom prst="rect">
            <a:avLst/>
          </a:prstGeom>
          <a:noFill/>
          <a:ln w="9525">
            <a:noFill/>
            <a:miter lim="800000"/>
            <a:headEnd/>
            <a:tailEnd/>
          </a:ln>
        </p:spPr>
      </p:pic>
      <p:sp>
        <p:nvSpPr>
          <p:cNvPr id="12" name="Footer Placeholder 11"/>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905000" y="0"/>
            <a:ext cx="7239000" cy="944563"/>
          </a:xfrm>
          <a:effectLst>
            <a:outerShdw dist="17961" dir="2700000" algn="ctr" rotWithShape="0">
              <a:srgbClr val="DDDDDD"/>
            </a:outerShdw>
          </a:effectLst>
        </p:spPr>
        <p:txBody>
          <a:bodyPr/>
          <a:lstStyle/>
          <a:p>
            <a:pPr eaLnBrk="1" hangingPunct="1">
              <a:defRPr/>
            </a:pPr>
            <a:r>
              <a:rPr lang="en-US" sz="2800" u="sng" dirty="0" smtClean="0">
                <a:solidFill>
                  <a:schemeClr val="bg1"/>
                </a:solidFill>
              </a:rPr>
              <a:t>SIGINT Intelligence Oversight Management</a:t>
            </a:r>
          </a:p>
        </p:txBody>
      </p:sp>
      <p:sp>
        <p:nvSpPr>
          <p:cNvPr id="4099" name="Rectangle 3"/>
          <p:cNvSpPr>
            <a:spLocks noGrp="1" noChangeArrowheads="1"/>
          </p:cNvSpPr>
          <p:nvPr>
            <p:ph type="body" idx="4294967295"/>
          </p:nvPr>
        </p:nvSpPr>
        <p:spPr>
          <a:xfrm>
            <a:off x="533400" y="762000"/>
            <a:ext cx="8305800" cy="5943600"/>
          </a:xfrm>
        </p:spPr>
        <p:txBody>
          <a:bodyPr>
            <a:noAutofit/>
          </a:bodyPr>
          <a:lstStyle/>
          <a:p>
            <a:pPr marL="228600" indent="-228600" eaLnBrk="1" hangingPunct="1">
              <a:spcBef>
                <a:spcPct val="50000"/>
              </a:spcBef>
              <a:buClr>
                <a:schemeClr val="bg1"/>
              </a:buClr>
            </a:pPr>
            <a:r>
              <a:rPr lang="en-US" sz="1800" dirty="0" smtClean="0">
                <a:solidFill>
                  <a:schemeClr val="bg1"/>
                </a:solidFill>
                <a:effectLst/>
              </a:rPr>
              <a:t>The DIRNSA has overall responsibility for ensuring USSS compliance with US laws, regulations, etc..</a:t>
            </a:r>
          </a:p>
          <a:p>
            <a:pPr marL="228600" indent="-228600" eaLnBrk="1" hangingPunct="1">
              <a:spcBef>
                <a:spcPct val="50000"/>
              </a:spcBef>
              <a:buClr>
                <a:schemeClr val="bg1"/>
              </a:buClr>
            </a:pPr>
            <a:endParaRPr lang="en-US" sz="1800" dirty="0" smtClean="0">
              <a:solidFill>
                <a:schemeClr val="bg1"/>
              </a:solidFill>
              <a:effectLst/>
            </a:endParaRPr>
          </a:p>
          <a:p>
            <a:pPr marL="228600" indent="-228600" eaLnBrk="1" hangingPunct="1">
              <a:spcBef>
                <a:spcPct val="50000"/>
              </a:spcBef>
              <a:buClr>
                <a:schemeClr val="bg1"/>
              </a:buClr>
            </a:pPr>
            <a:r>
              <a:rPr lang="en-US" sz="1800" dirty="0" smtClean="0">
                <a:solidFill>
                  <a:schemeClr val="bg1"/>
                </a:solidFill>
                <a:effectLst/>
              </a:rPr>
              <a:t>The Army DCS G2 has overall responsibility for ensuring Army compliance.</a:t>
            </a:r>
          </a:p>
          <a:p>
            <a:pPr marL="228600" indent="-228600" eaLnBrk="1" hangingPunct="1">
              <a:spcBef>
                <a:spcPct val="50000"/>
              </a:spcBef>
              <a:buClr>
                <a:schemeClr val="bg1"/>
              </a:buClr>
            </a:pPr>
            <a:endParaRPr lang="en-US" sz="1800" dirty="0" smtClean="0">
              <a:solidFill>
                <a:schemeClr val="bg1"/>
              </a:solidFill>
              <a:effectLst/>
            </a:endParaRPr>
          </a:p>
          <a:p>
            <a:pPr marL="228600" indent="-228600" eaLnBrk="1" hangingPunct="1">
              <a:spcBef>
                <a:spcPct val="50000"/>
              </a:spcBef>
              <a:buClr>
                <a:schemeClr val="bg1"/>
              </a:buClr>
            </a:pPr>
            <a:r>
              <a:rPr lang="en-US" sz="1800" dirty="0" smtClean="0">
                <a:solidFill>
                  <a:schemeClr val="bg1"/>
                </a:solidFill>
                <a:effectLst/>
              </a:rPr>
              <a:t>The CG INSCOM is the </a:t>
            </a:r>
            <a:r>
              <a:rPr lang="en-US" sz="1800" b="1" dirty="0" smtClean="0">
                <a:solidFill>
                  <a:schemeClr val="bg1"/>
                </a:solidFill>
                <a:effectLst/>
              </a:rPr>
              <a:t>Army</a:t>
            </a:r>
            <a:r>
              <a:rPr lang="en-US" sz="1800" dirty="0" smtClean="0">
                <a:solidFill>
                  <a:schemeClr val="bg1"/>
                </a:solidFill>
                <a:effectLst/>
              </a:rPr>
              <a:t> Service Cryptologic Component (SCC) and therefore responsible for ensuring </a:t>
            </a:r>
            <a:r>
              <a:rPr lang="en-US" sz="1800" b="1" dirty="0" smtClean="0">
                <a:solidFill>
                  <a:schemeClr val="bg1"/>
                </a:solidFill>
                <a:effectLst/>
              </a:rPr>
              <a:t>Army</a:t>
            </a:r>
            <a:r>
              <a:rPr lang="en-US" sz="1800" dirty="0" smtClean="0">
                <a:solidFill>
                  <a:schemeClr val="bg1"/>
                </a:solidFill>
                <a:effectLst/>
              </a:rPr>
              <a:t> SIGINT operations are conducted legally.</a:t>
            </a:r>
          </a:p>
          <a:p>
            <a:pPr marL="628650" lvl="1" indent="-228600" eaLnBrk="1" hangingPunct="1">
              <a:spcBef>
                <a:spcPct val="50000"/>
              </a:spcBef>
              <a:buClr>
                <a:schemeClr val="bg1"/>
              </a:buClr>
            </a:pPr>
            <a:r>
              <a:rPr lang="en-US" sz="1800" dirty="0" smtClean="0">
                <a:solidFill>
                  <a:schemeClr val="bg1"/>
                </a:solidFill>
                <a:effectLst/>
              </a:rPr>
              <a:t>INSCOM G3 Army Cryptologic Office (ACO) is charged with managing site profiles, USSIDs (policy development), processing incidents and reporting</a:t>
            </a:r>
          </a:p>
          <a:p>
            <a:pPr marL="628650" lvl="1" indent="-228600" eaLnBrk="1" hangingPunct="1">
              <a:spcBef>
                <a:spcPct val="50000"/>
              </a:spcBef>
              <a:buClr>
                <a:schemeClr val="bg1"/>
              </a:buClr>
            </a:pPr>
            <a:r>
              <a:rPr lang="en-US" sz="1800" dirty="0" smtClean="0">
                <a:solidFill>
                  <a:schemeClr val="bg1"/>
                </a:solidFill>
                <a:effectLst/>
              </a:rPr>
              <a:t>INSCOM Intelligence Oversight Advisor (IOA) has overall responsibility for the INSCOM Intelligence Oversight Program</a:t>
            </a:r>
          </a:p>
          <a:p>
            <a:pPr marL="228600" indent="-228600" eaLnBrk="1" hangingPunct="1">
              <a:spcBef>
                <a:spcPct val="50000"/>
              </a:spcBef>
              <a:buClr>
                <a:schemeClr val="bg1"/>
              </a:buClr>
            </a:pPr>
            <a:endParaRPr lang="en-US" sz="1800" dirty="0" smtClean="0">
              <a:solidFill>
                <a:schemeClr val="bg1"/>
              </a:solidFill>
              <a:effectLst/>
            </a:endParaRPr>
          </a:p>
          <a:p>
            <a:pPr marL="228600" indent="-228600" eaLnBrk="1" hangingPunct="1">
              <a:spcBef>
                <a:spcPct val="50000"/>
              </a:spcBef>
              <a:buClr>
                <a:schemeClr val="bg1"/>
              </a:buClr>
            </a:pPr>
            <a:r>
              <a:rPr lang="en-US" sz="1800" dirty="0" smtClean="0">
                <a:solidFill>
                  <a:schemeClr val="bg1"/>
                </a:solidFill>
                <a:effectLst/>
              </a:rPr>
              <a:t>Commanders with approved SIGINT missions are  responsible for: </a:t>
            </a:r>
            <a:r>
              <a:rPr lang="en-US" sz="1800" i="1" dirty="0" smtClean="0">
                <a:solidFill>
                  <a:schemeClr val="bg1"/>
                </a:solidFill>
                <a:effectLst/>
              </a:rPr>
              <a:t>conduct of SIGINT operations performed by their subordinates, incident and quarterly reporting.</a:t>
            </a:r>
          </a:p>
          <a:p>
            <a:pPr marL="228600" indent="-228600" eaLnBrk="1" hangingPunct="1">
              <a:spcBef>
                <a:spcPct val="50000"/>
              </a:spcBef>
              <a:buClr>
                <a:schemeClr val="tx1"/>
              </a:buClr>
            </a:pPr>
            <a:endParaRPr lang="en-US" sz="1800" dirty="0" smtClean="0">
              <a:effectLst/>
            </a:endParaRPr>
          </a:p>
        </p:txBody>
      </p:sp>
      <p:sp>
        <p:nvSpPr>
          <p:cNvPr id="4100" name="Text Box 4"/>
          <p:cNvSpPr txBox="1">
            <a:spLocks noChangeArrowheads="1"/>
          </p:cNvSpPr>
          <p:nvPr/>
        </p:nvSpPr>
        <p:spPr bwMode="auto">
          <a:xfrm>
            <a:off x="2895600" y="3429000"/>
            <a:ext cx="3124200" cy="654050"/>
          </a:xfrm>
          <a:prstGeom prst="rect">
            <a:avLst/>
          </a:prstGeom>
          <a:noFill/>
          <a:ln w="9525" algn="ctr">
            <a:noFill/>
            <a:miter lim="800000"/>
            <a:headEnd/>
            <a:tailEnd/>
          </a:ln>
        </p:spPr>
        <p:txBody>
          <a:bodyPr>
            <a:spAutoFit/>
          </a:bodyPr>
          <a:lstStyle/>
          <a:p>
            <a:pPr lvl="3">
              <a:lnSpc>
                <a:spcPct val="100000"/>
              </a:lnSpc>
              <a:spcBef>
                <a:spcPct val="50000"/>
              </a:spcBef>
              <a:tabLst>
                <a:tab pos="974725" algn="r"/>
                <a:tab pos="1493838" algn="l"/>
              </a:tabLst>
            </a:pPr>
            <a:r>
              <a:rPr lang="en-US" dirty="0"/>
              <a:t>.</a:t>
            </a:r>
          </a:p>
          <a:p>
            <a:pPr>
              <a:tabLst>
                <a:tab pos="974725" algn="r"/>
                <a:tab pos="1493838" algn="l"/>
              </a:tabLst>
            </a:pPr>
            <a:endParaRPr lang="en-US" dirty="0"/>
          </a:p>
        </p:txBody>
      </p:sp>
      <p:sp>
        <p:nvSpPr>
          <p:cNvPr id="5" name="Footer Placeholder 4"/>
          <p:cNvSpPr>
            <a:spLocks noGrp="1"/>
          </p:cNvSpPr>
          <p:nvPr>
            <p:ph type="ftr" sz="quarter" idx="12"/>
          </p:nvPr>
        </p:nvSpPr>
        <p:spPr/>
        <p:txBody>
          <a:bodyPr/>
          <a:lstStyle/>
          <a:p>
            <a:r>
              <a:rPr lang="en-US" smtClean="0"/>
              <a:t>FY12-MIRC-IO-SIGINT</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5943600"/>
            <a:ext cx="685800" cy="914400"/>
            <a:chOff x="4010025" y="4191000"/>
            <a:chExt cx="1125538" cy="1447800"/>
          </a:xfrm>
        </p:grpSpPr>
        <p:sp>
          <p:nvSpPr>
            <p:cNvPr id="7" name="Oval 6"/>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4341"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11" name="Rectangle 2"/>
          <p:cNvSpPr txBox="1">
            <a:spLocks noChangeArrowheads="1"/>
          </p:cNvSpPr>
          <p:nvPr/>
        </p:nvSpPr>
        <p:spPr>
          <a:xfrm>
            <a:off x="1524000" y="274638"/>
            <a:ext cx="7239000" cy="944562"/>
          </a:xfrm>
          <a:prstGeom prst="rect">
            <a:avLst/>
          </a:prstGeom>
          <a:effectLst>
            <a:outerShdw dist="17961" dir="2700000" algn="ctr" rotWithShape="0">
              <a:srgbClr val="DDDDDD"/>
            </a:outerShdw>
          </a:effectLst>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sng" strike="noStrike" kern="1200" cap="none" spc="0" normalizeH="0" baseline="0" noProof="0" dirty="0" smtClean="0">
                <a:ln>
                  <a:noFill/>
                </a:ln>
                <a:solidFill>
                  <a:schemeClr val="bg1"/>
                </a:solidFill>
                <a:effectLst/>
                <a:uLnTx/>
                <a:uFillTx/>
                <a:latin typeface="+mj-lt"/>
                <a:ea typeface="+mj-ea"/>
                <a:cs typeface="+mj-cs"/>
              </a:rPr>
              <a:t>What Is Intelligence Oversight (IO)?</a:t>
            </a:r>
          </a:p>
        </p:txBody>
      </p:sp>
      <p:sp>
        <p:nvSpPr>
          <p:cNvPr id="12" name="Rectangle 11"/>
          <p:cNvSpPr/>
          <p:nvPr/>
        </p:nvSpPr>
        <p:spPr>
          <a:xfrm>
            <a:off x="381000" y="882148"/>
            <a:ext cx="8458200" cy="4884414"/>
          </a:xfrm>
          <a:prstGeom prst="rect">
            <a:avLst/>
          </a:prstGeom>
        </p:spPr>
        <p:txBody>
          <a:bodyPr wrap="square">
            <a:spAutoFit/>
          </a:bodyPr>
          <a:lstStyle/>
          <a:p>
            <a:pPr marL="228600" indent="-228600">
              <a:lnSpc>
                <a:spcPct val="80000"/>
              </a:lnSpc>
              <a:buClr>
                <a:schemeClr val="tx1"/>
              </a:buClr>
            </a:pPr>
            <a:endParaRPr lang="en-US" sz="2400" dirty="0" smtClean="0">
              <a:solidFill>
                <a:schemeClr val="bg1"/>
              </a:solidFill>
            </a:endParaRPr>
          </a:p>
          <a:p>
            <a:pPr marL="228600" indent="-228600">
              <a:lnSpc>
                <a:spcPct val="80000"/>
              </a:lnSpc>
              <a:buClr>
                <a:schemeClr val="tx1"/>
              </a:buClr>
              <a:buFont typeface="Arial" pitchFamily="34" charset="0"/>
              <a:buChar char="•"/>
            </a:pPr>
            <a:r>
              <a:rPr lang="en-US" sz="2400" dirty="0" smtClean="0">
                <a:solidFill>
                  <a:schemeClr val="bg1"/>
                </a:solidFill>
              </a:rPr>
              <a:t>Intelligence Oversight is the process of ensuring all DOD</a:t>
            </a:r>
          </a:p>
          <a:p>
            <a:pPr marL="228600" indent="-228600">
              <a:lnSpc>
                <a:spcPct val="80000"/>
              </a:lnSpc>
              <a:buClr>
                <a:schemeClr val="tx1"/>
              </a:buClr>
            </a:pPr>
            <a:r>
              <a:rPr lang="en-US" sz="2400" dirty="0" smtClean="0">
                <a:solidFill>
                  <a:schemeClr val="bg1"/>
                </a:solidFill>
              </a:rPr>
              <a:t>	intelligence, counterintelligence, and intelligence related activities are conducted in accordance with applicable US law, Presidential Executive Orders, and DOD directives and regulations.</a:t>
            </a:r>
          </a:p>
          <a:p>
            <a:pPr marL="228600" indent="-228600">
              <a:lnSpc>
                <a:spcPct val="80000"/>
              </a:lnSpc>
              <a:buClr>
                <a:schemeClr val="tx1"/>
              </a:buClr>
            </a:pPr>
            <a:endParaRPr lang="en-US" sz="2400" dirty="0" smtClean="0">
              <a:solidFill>
                <a:schemeClr val="bg1"/>
              </a:solidFill>
            </a:endParaRPr>
          </a:p>
          <a:p>
            <a:pPr marL="228600" indent="-228600">
              <a:lnSpc>
                <a:spcPct val="80000"/>
              </a:lnSpc>
              <a:buClr>
                <a:schemeClr val="tx1"/>
              </a:buClr>
              <a:buFont typeface="Arial" pitchFamily="34" charset="0"/>
              <a:buChar char="•"/>
            </a:pPr>
            <a:r>
              <a:rPr lang="en-US" sz="2400" dirty="0" smtClean="0">
                <a:solidFill>
                  <a:schemeClr val="bg1"/>
                </a:solidFill>
              </a:rPr>
              <a:t>Enables </a:t>
            </a:r>
            <a:r>
              <a:rPr lang="en-US" sz="2400" dirty="0" err="1" smtClean="0">
                <a:solidFill>
                  <a:schemeClr val="bg1"/>
                </a:solidFill>
              </a:rPr>
              <a:t>DoD</a:t>
            </a:r>
            <a:r>
              <a:rPr lang="en-US" sz="2400" dirty="0" smtClean="0">
                <a:solidFill>
                  <a:schemeClr val="bg1"/>
                </a:solidFill>
              </a:rPr>
              <a:t> intelligence components to carry out their functions while ensuring the rights of U.S. Persons are protected</a:t>
            </a:r>
          </a:p>
          <a:p>
            <a:pPr marL="228600" indent="-228600">
              <a:lnSpc>
                <a:spcPct val="80000"/>
              </a:lnSpc>
              <a:spcBef>
                <a:spcPct val="50000"/>
              </a:spcBef>
              <a:buClr>
                <a:schemeClr val="tx1"/>
              </a:buClr>
            </a:pPr>
            <a:endParaRPr lang="en-US" dirty="0" smtClean="0"/>
          </a:p>
          <a:p>
            <a:pPr marL="228600" indent="-228600">
              <a:lnSpc>
                <a:spcPct val="80000"/>
              </a:lnSpc>
              <a:buClr>
                <a:schemeClr val="tx1"/>
              </a:buClr>
              <a:buFont typeface="Arial" pitchFamily="34" charset="0"/>
              <a:buChar char="•"/>
            </a:pPr>
            <a:r>
              <a:rPr lang="en-US" sz="2400" dirty="0" smtClean="0">
                <a:solidFill>
                  <a:schemeClr val="bg1"/>
                </a:solidFill>
              </a:rPr>
              <a:t>BLUF</a:t>
            </a:r>
            <a:r>
              <a:rPr lang="en-US" sz="2400" dirty="0">
                <a:solidFill>
                  <a:schemeClr val="bg1"/>
                </a:solidFill>
              </a:rPr>
              <a:t>:  DA intelligence components and individuals MAY </a:t>
            </a:r>
            <a:r>
              <a:rPr lang="en-US" sz="2400" dirty="0" smtClean="0">
                <a:solidFill>
                  <a:schemeClr val="bg1"/>
                </a:solidFill>
              </a:rPr>
              <a:t>NOT</a:t>
            </a:r>
          </a:p>
          <a:p>
            <a:pPr marL="228600" indent="-228600">
              <a:lnSpc>
                <a:spcPct val="80000"/>
              </a:lnSpc>
              <a:buClr>
                <a:schemeClr val="tx1"/>
              </a:buClr>
            </a:pPr>
            <a:r>
              <a:rPr lang="en-US" sz="2400" dirty="0" smtClean="0">
                <a:solidFill>
                  <a:schemeClr val="bg1"/>
                </a:solidFill>
              </a:rPr>
              <a:t>	conduct </a:t>
            </a:r>
            <a:r>
              <a:rPr lang="en-US" sz="2400" dirty="0">
                <a:solidFill>
                  <a:schemeClr val="bg1"/>
                </a:solidFill>
              </a:rPr>
              <a:t>an intelligence mission unless they have been </a:t>
            </a:r>
            <a:r>
              <a:rPr lang="en-US" sz="2400" dirty="0" smtClean="0">
                <a:solidFill>
                  <a:schemeClr val="bg1"/>
                </a:solidFill>
              </a:rPr>
              <a:t>	</a:t>
            </a:r>
          </a:p>
          <a:p>
            <a:pPr marL="228600" indent="-228600">
              <a:lnSpc>
                <a:spcPct val="80000"/>
              </a:lnSpc>
              <a:buClr>
                <a:schemeClr val="tx1"/>
              </a:buClr>
            </a:pPr>
            <a:r>
              <a:rPr lang="en-US" sz="2400" dirty="0" smtClean="0">
                <a:solidFill>
                  <a:schemeClr val="bg1"/>
                </a:solidFill>
              </a:rPr>
              <a:t>	lawfully </a:t>
            </a:r>
            <a:r>
              <a:rPr lang="en-US" sz="2400" dirty="0">
                <a:solidFill>
                  <a:schemeClr val="bg1"/>
                </a:solidFill>
              </a:rPr>
              <a:t>assigned that function.</a:t>
            </a:r>
          </a:p>
          <a:p>
            <a:pPr marL="228600" indent="-228600">
              <a:lnSpc>
                <a:spcPct val="80000"/>
              </a:lnSpc>
              <a:buClr>
                <a:schemeClr val="tx1"/>
              </a:buClr>
            </a:pPr>
            <a:endParaRPr lang="en-US" sz="2400" dirty="0" smtClean="0">
              <a:solidFill>
                <a:schemeClr val="bg1"/>
              </a:solidFill>
            </a:endParaRPr>
          </a:p>
          <a:p>
            <a:pPr marL="228600" indent="-228600">
              <a:lnSpc>
                <a:spcPct val="80000"/>
              </a:lnSpc>
              <a:buClr>
                <a:schemeClr val="tx1"/>
              </a:buClr>
              <a:buFont typeface="Arial" pitchFamily="34" charset="0"/>
              <a:buChar char="•"/>
            </a:pPr>
            <a:r>
              <a:rPr lang="en-US" sz="2400" dirty="0" smtClean="0">
                <a:solidFill>
                  <a:schemeClr val="bg1"/>
                </a:solidFill>
              </a:rPr>
              <a:t>Having </a:t>
            </a:r>
            <a:r>
              <a:rPr lang="en-US" sz="2400" dirty="0">
                <a:solidFill>
                  <a:schemeClr val="bg1"/>
                </a:solidFill>
              </a:rPr>
              <a:t>the capability and need to collect intelligence does </a:t>
            </a:r>
            <a:r>
              <a:rPr lang="en-US" sz="2400" dirty="0" smtClean="0">
                <a:solidFill>
                  <a:schemeClr val="bg1"/>
                </a:solidFill>
              </a:rPr>
              <a:t>NOT mean </a:t>
            </a:r>
            <a:r>
              <a:rPr lang="en-US" sz="2400" dirty="0">
                <a:solidFill>
                  <a:schemeClr val="bg1"/>
                </a:solidFill>
              </a:rPr>
              <a:t>you have the authority to collect it.</a:t>
            </a:r>
          </a:p>
        </p:txBody>
      </p:sp>
      <p:sp>
        <p:nvSpPr>
          <p:cNvPr id="8" name="Footer Placeholder 7"/>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8"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11" name="Rectangle 2"/>
          <p:cNvSpPr txBox="1">
            <a:spLocks noChangeArrowheads="1"/>
          </p:cNvSpPr>
          <p:nvPr/>
        </p:nvSpPr>
        <p:spPr>
          <a:xfrm>
            <a:off x="1219200" y="0"/>
            <a:ext cx="7239000" cy="1143000"/>
          </a:xfrm>
          <a:prstGeom prst="rect">
            <a:avLst/>
          </a:prstGeom>
          <a:effectLst>
            <a:outerShdw dist="17961" dir="2700000" algn="ctr" rotWithShape="0">
              <a:srgbClr val="DDDDDD"/>
            </a:outerShdw>
          </a:effectLst>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sng" strike="noStrike" kern="1200" cap="none" spc="0" normalizeH="0" baseline="0" noProof="0" smtClean="0">
                <a:ln>
                  <a:noFill/>
                </a:ln>
                <a:solidFill>
                  <a:schemeClr val="bg1"/>
                </a:solidFill>
                <a:effectLst/>
                <a:uLnTx/>
                <a:uFillTx/>
                <a:latin typeface="+mj-lt"/>
                <a:ea typeface="+mj-ea"/>
                <a:cs typeface="+mj-cs"/>
              </a:rPr>
              <a:t>Intelligence Oversight and the US Army</a:t>
            </a:r>
            <a:endParaRPr kumimoji="0" lang="en-US" sz="3200" b="0" i="0" u="sng" strike="noStrike" kern="1200" cap="none" spc="0" normalizeH="0" baseline="0" noProof="0" dirty="0" smtClean="0">
              <a:ln>
                <a:noFill/>
              </a:ln>
              <a:solidFill>
                <a:schemeClr val="bg1"/>
              </a:solidFill>
              <a:effectLst/>
              <a:uLnTx/>
              <a:uFillTx/>
              <a:latin typeface="+mj-lt"/>
              <a:ea typeface="+mj-ea"/>
              <a:cs typeface="+mj-cs"/>
            </a:endParaRPr>
          </a:p>
        </p:txBody>
      </p:sp>
      <p:sp>
        <p:nvSpPr>
          <p:cNvPr id="12" name="Rectangle 3"/>
          <p:cNvSpPr txBox="1">
            <a:spLocks noChangeArrowheads="1"/>
          </p:cNvSpPr>
          <p:nvPr/>
        </p:nvSpPr>
        <p:spPr>
          <a:xfrm>
            <a:off x="990600" y="990600"/>
            <a:ext cx="7848600" cy="5867400"/>
          </a:xfrm>
          <a:prstGeom prst="rect">
            <a:avLst/>
          </a:prstGeom>
        </p:spPr>
        <p:txBody>
          <a:bodyPr/>
          <a:lstStyle/>
          <a:p>
            <a:pPr marL="168275" marR="0" lvl="0" indent="-168275"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IO regulations apply to you: soldier, civilian, and contract employee </a:t>
            </a:r>
          </a:p>
          <a:p>
            <a:pPr marL="168275" marR="0" lvl="0" indent="-168275" algn="l" defTabSz="914400" rtl="0" eaLnBrk="1" fontAlgn="auto" latinLnBrk="0" hangingPunct="1">
              <a:lnSpc>
                <a:spcPct val="80000"/>
              </a:lnSpc>
              <a:spcBef>
                <a:spcPct val="20000"/>
              </a:spcBef>
              <a:spcAft>
                <a:spcPts val="0"/>
              </a:spcAft>
              <a:buClr>
                <a:schemeClr val="bg1"/>
              </a:buClr>
              <a:buSzTx/>
              <a:buFontTx/>
              <a:buNone/>
              <a:tabLst/>
              <a:defRPr/>
            </a:pPr>
            <a:endParaRPr kumimoji="0" lang="en-US" sz="2000" b="0" i="0" u="none" strike="noStrike" kern="1200" cap="none" spc="0" normalizeH="0" baseline="0" noProof="0" dirty="0" smtClean="0">
              <a:ln>
                <a:noFill/>
              </a:ln>
              <a:solidFill>
                <a:schemeClr val="bg1"/>
              </a:solidFill>
              <a:effectLst/>
              <a:uLnTx/>
              <a:uFillTx/>
              <a:latin typeface="+mn-lt"/>
              <a:ea typeface="+mn-ea"/>
              <a:cs typeface="+mn-cs"/>
            </a:endParaRPr>
          </a:p>
          <a:p>
            <a:pPr marL="168275" marR="0" lvl="0" indent="-168275"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 You are governed by three main references:</a:t>
            </a:r>
          </a:p>
          <a:p>
            <a:pPr marL="168275" marR="0" lvl="1" indent="-168275" algn="l" defTabSz="914400" rtl="0" eaLnBrk="1" fontAlgn="auto" latinLnBrk="0" hangingPunct="1">
              <a:lnSpc>
                <a:spcPct val="80000"/>
              </a:lnSpc>
              <a:spcBef>
                <a:spcPct val="20000"/>
              </a:spcBef>
              <a:spcAft>
                <a:spcPts val="0"/>
              </a:spcAft>
              <a:buClr>
                <a:schemeClr val="bg1"/>
              </a:buClr>
              <a:buSzTx/>
              <a:buFont typeface="Arial" pitchFamily="34" charset="0"/>
              <a:buNone/>
              <a:tabLst/>
              <a:defRPr/>
            </a:pPr>
            <a:endParaRPr kumimoji="0" lang="en-US" sz="2000" b="0" i="0" u="sng" strike="noStrike" kern="1200" cap="none" spc="0" normalizeH="0" baseline="0" noProof="0" dirty="0" smtClean="0">
              <a:ln>
                <a:noFill/>
              </a:ln>
              <a:solidFill>
                <a:schemeClr val="bg1"/>
              </a:solidFill>
              <a:effectLst/>
              <a:uLnTx/>
              <a:uFillTx/>
              <a:latin typeface="+mn-lt"/>
              <a:ea typeface="+mn-ea"/>
              <a:cs typeface="+mn-cs"/>
            </a:endParaRPr>
          </a:p>
          <a:p>
            <a:pPr marL="568325" marR="0" lvl="1" indent="-168275" algn="l" defTabSz="914400" rtl="0" eaLnBrk="1" fontAlgn="auto" latinLnBrk="0" hangingPunct="1">
              <a:lnSpc>
                <a:spcPct val="80000"/>
              </a:lnSpc>
              <a:spcBef>
                <a:spcPct val="20000"/>
              </a:spcBef>
              <a:spcAft>
                <a:spcPts val="0"/>
              </a:spcAft>
              <a:buClr>
                <a:schemeClr val="bg1"/>
              </a:buClr>
              <a:buSzTx/>
              <a:buFont typeface="Courier New" pitchFamily="49" charset="0"/>
              <a:buChar char="o"/>
              <a:tabLst/>
              <a:defRPr/>
            </a:pPr>
            <a:r>
              <a:rPr kumimoji="0" lang="en-US" sz="2000" b="0" i="0" u="sng" strike="noStrike" kern="1200" cap="none" spc="0" normalizeH="0" baseline="0" noProof="0" dirty="0" smtClean="0">
                <a:ln>
                  <a:noFill/>
                </a:ln>
                <a:solidFill>
                  <a:srgbClr val="FFFF00"/>
                </a:solidFill>
                <a:effectLst/>
                <a:uLnTx/>
                <a:uFillTx/>
                <a:latin typeface="+mn-lt"/>
                <a:ea typeface="+mn-ea"/>
                <a:cs typeface="+mn-cs"/>
              </a:rPr>
              <a:t>EO 12333</a:t>
            </a:r>
            <a:r>
              <a:rPr kumimoji="0" lang="en-US" sz="2000" b="0" i="0" u="sng" strike="noStrike" kern="1200" cap="none" spc="0" normalizeH="0" noProof="0" dirty="0" smtClean="0">
                <a:ln>
                  <a:noFill/>
                </a:ln>
                <a:solidFill>
                  <a:srgbClr val="FFFF00"/>
                </a:solidFill>
                <a:effectLst/>
                <a:uLnTx/>
                <a:uFillTx/>
                <a:latin typeface="+mn-lt"/>
                <a:ea typeface="+mn-ea"/>
                <a:cs typeface="+mn-cs"/>
              </a:rPr>
              <a:t> </a:t>
            </a:r>
            <a:r>
              <a:rPr kumimoji="0" lang="en-US" sz="2000" b="0" i="1" u="none" strike="noStrike" kern="1200" cap="none" spc="0" normalizeH="0" baseline="0" noProof="0" dirty="0" smtClean="0">
                <a:ln>
                  <a:noFill/>
                </a:ln>
                <a:solidFill>
                  <a:schemeClr val="bg1"/>
                </a:solidFill>
                <a:effectLst/>
                <a:uLnTx/>
                <a:uFillTx/>
                <a:latin typeface="+mn-lt"/>
                <a:ea typeface="+mn-ea"/>
                <a:cs typeface="+mn-cs"/>
              </a:rPr>
              <a:t>U.S. Intelligence Activities</a:t>
            </a:r>
            <a:endParaRPr kumimoji="0" lang="en-US" sz="2000" b="0" i="1" u="sng" strike="noStrike" kern="1200" cap="none" spc="0" normalizeH="0" baseline="0" noProof="0" dirty="0" smtClean="0">
              <a:ln>
                <a:noFill/>
              </a:ln>
              <a:solidFill>
                <a:schemeClr val="bg1"/>
              </a:solidFill>
              <a:effectLst/>
              <a:uLnTx/>
              <a:uFillTx/>
              <a:latin typeface="+mn-lt"/>
              <a:ea typeface="+mn-ea"/>
              <a:cs typeface="+mn-cs"/>
            </a:endParaRPr>
          </a:p>
          <a:p>
            <a:pPr marL="568325" marR="0" lvl="1" indent="-168275" algn="l" defTabSz="914400" rtl="0" eaLnBrk="1" fontAlgn="auto" latinLnBrk="0" hangingPunct="1">
              <a:lnSpc>
                <a:spcPct val="80000"/>
              </a:lnSpc>
              <a:spcBef>
                <a:spcPct val="20000"/>
              </a:spcBef>
              <a:spcAft>
                <a:spcPts val="0"/>
              </a:spcAft>
              <a:buClr>
                <a:schemeClr val="bg1"/>
              </a:buClr>
              <a:buSzTx/>
              <a:buFont typeface="Courier New" pitchFamily="49" charset="0"/>
              <a:buChar char="o"/>
              <a:tabLst/>
              <a:defRPr/>
            </a:pPr>
            <a:r>
              <a:rPr kumimoji="0" lang="en-US" sz="2000" b="0" i="0" u="sng" strike="noStrike" kern="1200" cap="none" spc="0" normalizeH="0" baseline="0" noProof="0" dirty="0" smtClean="0">
                <a:ln>
                  <a:noFill/>
                </a:ln>
                <a:solidFill>
                  <a:srgbClr val="FFFF00"/>
                </a:solidFill>
                <a:effectLst/>
                <a:uLnTx/>
                <a:uFillTx/>
                <a:latin typeface="+mn-lt"/>
                <a:ea typeface="+mn-ea"/>
                <a:cs typeface="+mn-cs"/>
              </a:rPr>
              <a:t>DOD Regulation 5240.1-R</a:t>
            </a:r>
            <a:r>
              <a:rPr kumimoji="0" lang="en-US" sz="2000" b="0" i="0" u="none" strike="noStrike" kern="1200" cap="none" spc="0" normalizeH="0" baseline="0" noProof="0" dirty="0" smtClean="0">
                <a:ln>
                  <a:noFill/>
                </a:ln>
                <a:solidFill>
                  <a:srgbClr val="FFFF00"/>
                </a:solidFill>
                <a:effectLst/>
                <a:uLnTx/>
                <a:uFillTx/>
                <a:latin typeface="+mn-lt"/>
                <a:ea typeface="+mn-ea"/>
                <a:cs typeface="+mn-cs"/>
              </a:rPr>
              <a:t>  </a:t>
            </a:r>
            <a:r>
              <a:rPr kumimoji="0" lang="en-US" sz="2000" b="0" i="1" u="none" strike="noStrike" kern="1200" cap="none" spc="0" normalizeH="0" baseline="0" noProof="0" dirty="0" err="1" smtClean="0">
                <a:ln>
                  <a:noFill/>
                </a:ln>
                <a:solidFill>
                  <a:schemeClr val="bg1"/>
                </a:solidFill>
                <a:effectLst/>
                <a:uLnTx/>
                <a:uFillTx/>
                <a:latin typeface="+mn-lt"/>
                <a:ea typeface="+mn-ea"/>
                <a:cs typeface="+mn-cs"/>
              </a:rPr>
              <a:t>DoD</a:t>
            </a:r>
            <a:r>
              <a:rPr kumimoji="0" lang="en-US" sz="2000" b="0" i="1" u="none" strike="noStrike" kern="1200" cap="none" spc="0" normalizeH="0" baseline="0" noProof="0" dirty="0" smtClean="0">
                <a:ln>
                  <a:noFill/>
                </a:ln>
                <a:solidFill>
                  <a:schemeClr val="bg1"/>
                </a:solidFill>
                <a:effectLst/>
                <a:uLnTx/>
                <a:uFillTx/>
                <a:latin typeface="+mn-lt"/>
                <a:ea typeface="+mn-ea"/>
                <a:cs typeface="+mn-cs"/>
              </a:rPr>
              <a:t> Intelligence Activities</a:t>
            </a:r>
          </a:p>
          <a:p>
            <a:pPr marL="568325" marR="0" lvl="1" indent="-168275" algn="l" defTabSz="914400" rtl="0" eaLnBrk="1" fontAlgn="auto" latinLnBrk="0" hangingPunct="1">
              <a:lnSpc>
                <a:spcPct val="80000"/>
              </a:lnSpc>
              <a:spcBef>
                <a:spcPct val="20000"/>
              </a:spcBef>
              <a:spcAft>
                <a:spcPts val="0"/>
              </a:spcAft>
              <a:buClr>
                <a:schemeClr val="bg1"/>
              </a:buClr>
              <a:buSzTx/>
              <a:buFont typeface="Courier New" pitchFamily="49" charset="0"/>
              <a:buChar char="o"/>
              <a:tabLst/>
              <a:defRPr/>
            </a:pPr>
            <a:r>
              <a:rPr kumimoji="0" lang="en-US" sz="2000" b="0" i="1" u="none" strike="noStrike" kern="1200" cap="none" spc="0" normalizeH="0" baseline="0" noProof="0" dirty="0" smtClean="0">
                <a:ln>
                  <a:noFill/>
                </a:ln>
                <a:solidFill>
                  <a:srgbClr val="FFFF00"/>
                </a:solidFill>
                <a:effectLst/>
                <a:uLnTx/>
                <a:uFillTx/>
                <a:latin typeface="+mn-lt"/>
                <a:ea typeface="+mn-ea"/>
                <a:cs typeface="+mn-cs"/>
              </a:rPr>
              <a:t>AR 381-10  </a:t>
            </a:r>
            <a:r>
              <a:rPr kumimoji="0" lang="en-US" sz="2000" b="0" i="1" u="none" strike="noStrike" kern="1200" cap="none" spc="0" normalizeH="0" baseline="0" noProof="0" dirty="0" smtClean="0">
                <a:ln>
                  <a:noFill/>
                </a:ln>
                <a:solidFill>
                  <a:schemeClr val="bg1"/>
                </a:solidFill>
                <a:effectLst/>
                <a:uLnTx/>
                <a:uFillTx/>
                <a:latin typeface="+mn-lt"/>
                <a:ea typeface="+mn-ea"/>
                <a:cs typeface="+mn-cs"/>
              </a:rPr>
              <a:t>US Army Intelligence Activities</a:t>
            </a:r>
            <a:r>
              <a:rPr kumimoji="0" lang="en-US" sz="2000" b="0" i="0" u="none" strike="noStrike" kern="1200" cap="none" spc="0" normalizeH="0" baseline="0" noProof="0" dirty="0" smtClean="0">
                <a:ln>
                  <a:noFill/>
                </a:ln>
                <a:solidFill>
                  <a:schemeClr val="bg1"/>
                </a:solidFill>
                <a:effectLst/>
                <a:uLnTx/>
                <a:uFillTx/>
                <a:latin typeface="+mn-lt"/>
                <a:ea typeface="+mn-ea"/>
                <a:cs typeface="+mn-cs"/>
              </a:rPr>
              <a:t> - 3 May 2007 </a:t>
            </a:r>
          </a:p>
          <a:p>
            <a:pPr marL="168275" marR="0" lvl="0" indent="-168275" algn="l" defTabSz="914400" rtl="0" eaLnBrk="1" fontAlgn="auto" latinLnBrk="0" hangingPunct="1">
              <a:lnSpc>
                <a:spcPct val="80000"/>
              </a:lnSpc>
              <a:spcBef>
                <a:spcPct val="20000"/>
              </a:spcBef>
              <a:spcAft>
                <a:spcPts val="0"/>
              </a:spcAft>
              <a:buClr>
                <a:schemeClr val="bg1"/>
              </a:buClr>
              <a:buSzTx/>
              <a:buFontTx/>
              <a:buNone/>
              <a:tabLst/>
              <a:defRPr/>
            </a:pPr>
            <a:endParaRPr kumimoji="0" lang="en-US" sz="2000" b="0" i="0" u="none" strike="noStrike" kern="1200" cap="none" spc="0" normalizeH="0" baseline="0" noProof="0" dirty="0" smtClean="0">
              <a:ln>
                <a:noFill/>
              </a:ln>
              <a:solidFill>
                <a:schemeClr val="bg1"/>
              </a:solidFill>
              <a:effectLst/>
              <a:uLnTx/>
              <a:uFillTx/>
              <a:latin typeface="+mn-lt"/>
              <a:ea typeface="+mn-ea"/>
              <a:cs typeface="+mn-cs"/>
            </a:endParaRPr>
          </a:p>
          <a:p>
            <a:pPr marL="168275" lvl="0" indent="-168275">
              <a:lnSpc>
                <a:spcPct val="80000"/>
              </a:lnSpc>
              <a:spcBef>
                <a:spcPct val="20000"/>
              </a:spcBef>
              <a:buClr>
                <a:schemeClr val="bg1"/>
              </a:buClr>
              <a:buFont typeface="Arial" pitchFamily="34" charset="0"/>
              <a:buChar char="•"/>
              <a:defRPr/>
            </a:pPr>
            <a:r>
              <a:rPr lang="en-US" sz="2000" u="sng" dirty="0" smtClean="0">
                <a:solidFill>
                  <a:schemeClr val="bg1"/>
                </a:solidFill>
              </a:rPr>
              <a:t>MIRC Policy Memorandum Intelligence Oversight</a:t>
            </a:r>
            <a:r>
              <a:rPr lang="en-US" sz="2000" dirty="0" smtClean="0">
                <a:solidFill>
                  <a:schemeClr val="bg1"/>
                </a:solidFill>
              </a:rPr>
              <a:t>- </a:t>
            </a:r>
            <a:r>
              <a:rPr kumimoji="0" lang="en-US" sz="2000" b="0" i="0" u="none" strike="noStrike" kern="1200" cap="none" spc="0" normalizeH="0" baseline="0" noProof="0" dirty="0" smtClean="0">
                <a:ln>
                  <a:noFill/>
                </a:ln>
                <a:solidFill>
                  <a:schemeClr val="bg1"/>
                </a:solidFill>
                <a:effectLst/>
                <a:uLnTx/>
                <a:uFillTx/>
                <a:latin typeface="+mn-lt"/>
                <a:ea typeface="+mn-ea"/>
                <a:cs typeface="+mn-cs"/>
              </a:rPr>
              <a:t>provides the MIRC methods of managing the Commands IO program</a:t>
            </a:r>
          </a:p>
          <a:p>
            <a:pPr marL="168275" marR="0" lvl="0" indent="-168275" algn="l" defTabSz="914400" rtl="0" eaLnBrk="1" fontAlgn="auto" latinLnBrk="0" hangingPunct="1">
              <a:lnSpc>
                <a:spcPct val="80000"/>
              </a:lnSpc>
              <a:spcBef>
                <a:spcPct val="20000"/>
              </a:spcBef>
              <a:spcAft>
                <a:spcPts val="0"/>
              </a:spcAft>
              <a:buClr>
                <a:schemeClr val="bg1"/>
              </a:buClr>
              <a:buSzTx/>
              <a:buFontTx/>
              <a:buNone/>
              <a:tabLst/>
              <a:defRPr/>
            </a:pPr>
            <a:endParaRPr kumimoji="0" lang="en-US" sz="2000" b="0" i="0" u="none" strike="noStrike" kern="1200" cap="none" spc="0" normalizeH="0" baseline="0" noProof="0" dirty="0" smtClean="0">
              <a:ln>
                <a:noFill/>
              </a:ln>
              <a:solidFill>
                <a:schemeClr val="bg1"/>
              </a:solidFill>
              <a:effectLst/>
              <a:uLnTx/>
              <a:uFillTx/>
              <a:latin typeface="+mn-lt"/>
              <a:ea typeface="+mn-ea"/>
              <a:cs typeface="+mn-cs"/>
            </a:endParaRPr>
          </a:p>
          <a:p>
            <a:pPr marL="168275" marR="0" lvl="0" indent="-168275"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IO responsibility </a:t>
            </a:r>
            <a:r>
              <a:rPr kumimoji="0" lang="en-US" sz="2000" b="0" i="1" u="sng" strike="noStrike" kern="1200" cap="none" spc="0" normalizeH="0" baseline="0" noProof="0" dirty="0" smtClean="0">
                <a:ln>
                  <a:noFill/>
                </a:ln>
                <a:solidFill>
                  <a:schemeClr val="bg1"/>
                </a:solidFill>
                <a:effectLst/>
                <a:uLnTx/>
                <a:uFillTx/>
                <a:latin typeface="+mn-lt"/>
                <a:ea typeface="+mn-ea"/>
                <a:cs typeface="+mn-cs"/>
              </a:rPr>
              <a:t>usually</a:t>
            </a:r>
            <a:r>
              <a:rPr kumimoji="0" lang="en-US" sz="2000" b="0" i="0" u="none" strike="noStrike" kern="1200" cap="none" spc="0" normalizeH="0" baseline="0" noProof="0" dirty="0" smtClean="0">
                <a:ln>
                  <a:noFill/>
                </a:ln>
                <a:solidFill>
                  <a:schemeClr val="bg1"/>
                </a:solidFill>
                <a:effectLst/>
                <a:uLnTx/>
                <a:uFillTx/>
                <a:latin typeface="+mn-lt"/>
                <a:ea typeface="+mn-ea"/>
                <a:cs typeface="+mn-cs"/>
              </a:rPr>
              <a:t> follows the operational chain of command, but </a:t>
            </a:r>
            <a:r>
              <a:rPr kumimoji="0" lang="en-US" sz="2000" b="0" i="0" u="sng" strike="noStrike" kern="1200" cap="none" spc="0" normalizeH="0" baseline="0" noProof="0" dirty="0" smtClean="0">
                <a:ln>
                  <a:noFill/>
                </a:ln>
                <a:solidFill>
                  <a:schemeClr val="bg1"/>
                </a:solidFill>
                <a:effectLst/>
                <a:uLnTx/>
                <a:uFillTx/>
                <a:latin typeface="+mn-lt"/>
                <a:ea typeface="+mn-ea"/>
                <a:cs typeface="+mn-cs"/>
              </a:rPr>
              <a:t>can</a:t>
            </a:r>
            <a:r>
              <a:rPr kumimoji="0" lang="en-US" sz="2000" b="0" i="0" u="none" strike="noStrike" kern="1200" cap="none" spc="0" normalizeH="0" baseline="0" noProof="0" dirty="0" smtClean="0">
                <a:ln>
                  <a:noFill/>
                </a:ln>
                <a:solidFill>
                  <a:schemeClr val="bg1"/>
                </a:solidFill>
                <a:effectLst/>
                <a:uLnTx/>
                <a:uFillTx/>
                <a:latin typeface="+mn-lt"/>
                <a:ea typeface="+mn-ea"/>
                <a:cs typeface="+mn-cs"/>
              </a:rPr>
              <a:t> reside in the ADCON chain.</a:t>
            </a:r>
          </a:p>
          <a:p>
            <a:pPr marL="168275" marR="0" lvl="0" indent="-168275"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endParaRPr kumimoji="0" lang="en-US" sz="2000" b="0" i="0" u="none" strike="noStrike" kern="1200" cap="none" spc="0" normalizeH="0" baseline="0" noProof="0" dirty="0" smtClean="0">
              <a:ln>
                <a:noFill/>
              </a:ln>
              <a:solidFill>
                <a:schemeClr val="bg1"/>
              </a:solidFill>
              <a:effectLst/>
              <a:uLnTx/>
              <a:uFillTx/>
              <a:latin typeface="+mn-lt"/>
              <a:ea typeface="+mn-ea"/>
              <a:cs typeface="+mn-cs"/>
            </a:endParaRPr>
          </a:p>
          <a:p>
            <a:pPr marL="168275" marR="0" lvl="0" indent="-168275"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IO responsibility must be clearly delineated in every command relationship</a:t>
            </a:r>
          </a:p>
          <a:p>
            <a:pPr marL="168275" marR="0" lvl="0" indent="-168275" algn="l" defTabSz="914400" rtl="0" eaLnBrk="1" fontAlgn="auto" latinLnBrk="0" hangingPunct="1">
              <a:lnSpc>
                <a:spcPct val="80000"/>
              </a:lnSpc>
              <a:spcBef>
                <a:spcPct val="20000"/>
              </a:spcBef>
              <a:spcAft>
                <a:spcPts val="0"/>
              </a:spcAft>
              <a:buClr>
                <a:schemeClr val="bg1"/>
              </a:buClr>
              <a:buSzTx/>
              <a:buFontTx/>
              <a:buNone/>
              <a:tabLst/>
              <a:defRPr/>
            </a:pPr>
            <a:endParaRPr kumimoji="0" lang="en-US" sz="2000" b="0" i="0" u="none" strike="noStrike" kern="1200" cap="none" spc="0" normalizeH="0" baseline="0" noProof="0" dirty="0" smtClean="0">
              <a:ln>
                <a:noFill/>
              </a:ln>
              <a:solidFill>
                <a:schemeClr val="bg1"/>
              </a:solidFill>
              <a:effectLst/>
              <a:uLnTx/>
              <a:uFillTx/>
              <a:latin typeface="+mn-lt"/>
              <a:ea typeface="+mn-ea"/>
              <a:cs typeface="+mn-cs"/>
            </a:endParaRPr>
          </a:p>
          <a:p>
            <a:pPr marL="168275" marR="0" lvl="0" indent="-168275" algn="l" defTabSz="914400" rtl="0" eaLnBrk="1" fontAlgn="auto" latinLnBrk="0" hangingPunct="1">
              <a:lnSpc>
                <a:spcPct val="80000"/>
              </a:lnSpc>
              <a:spcBef>
                <a:spcPct val="20000"/>
              </a:spcBef>
              <a:spcAft>
                <a:spcPts val="0"/>
              </a:spcAft>
              <a:buClr>
                <a:schemeClr val="bg1"/>
              </a:buClr>
              <a:buSzTx/>
              <a:buFont typeface="Arial" pitchFamily="34" charset="0"/>
              <a:buChar char="•"/>
              <a:tabLst/>
              <a:defRPr/>
            </a:pPr>
            <a:r>
              <a:rPr kumimoji="0" lang="en-US" sz="2000" b="0" i="0" u="none" strike="noStrike" kern="1200" cap="none" spc="0" normalizeH="0" baseline="0" noProof="0" dirty="0" smtClean="0">
                <a:ln>
                  <a:noFill/>
                </a:ln>
                <a:solidFill>
                  <a:schemeClr val="bg1"/>
                </a:solidFill>
                <a:effectLst/>
                <a:uLnTx/>
                <a:uFillTx/>
                <a:latin typeface="+mn-lt"/>
                <a:ea typeface="+mn-ea"/>
                <a:cs typeface="+mn-cs"/>
              </a:rPr>
              <a:t>MIRC IO program managed by the MIRC</a:t>
            </a:r>
            <a:r>
              <a:rPr kumimoji="0" lang="en-US" sz="2000" b="0" i="0" u="none" strike="noStrike" kern="1200" cap="none" spc="0" normalizeH="0" noProof="0" dirty="0" smtClean="0">
                <a:ln>
                  <a:noFill/>
                </a:ln>
                <a:solidFill>
                  <a:schemeClr val="bg1"/>
                </a:solidFill>
                <a:effectLst/>
                <a:uLnTx/>
                <a:uFillTx/>
                <a:latin typeface="+mn-lt"/>
                <a:ea typeface="+mn-ea"/>
                <a:cs typeface="+mn-cs"/>
              </a:rPr>
              <a:t> IO Officer, G33 OPS</a:t>
            </a:r>
            <a:r>
              <a:rPr kumimoji="0" lang="en-US" sz="2000" b="0" i="0" u="none" strike="noStrike" kern="1200" cap="none" spc="0" normalizeH="0" baseline="0" noProof="0" dirty="0" smtClean="0">
                <a:ln>
                  <a:noFill/>
                </a:ln>
                <a:solidFill>
                  <a:schemeClr val="bg1"/>
                </a:solidFill>
                <a:effectLst/>
                <a:uLnTx/>
                <a:uFillTx/>
                <a:latin typeface="+mn-lt"/>
                <a:ea typeface="+mn-ea"/>
                <a:cs typeface="+mn-cs"/>
              </a:rPr>
              <a:t>, Ft Belvoir, VA</a:t>
            </a:r>
          </a:p>
        </p:txBody>
      </p:sp>
      <p:sp>
        <p:nvSpPr>
          <p:cNvPr id="13" name="Footer Placeholder 12"/>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smtClean="0"/>
              <a:t>FY12-MIRC-IO-SIGINT</a:t>
            </a:r>
            <a:endParaRPr lang="en-US"/>
          </a:p>
        </p:txBody>
      </p:sp>
      <p:sp>
        <p:nvSpPr>
          <p:cNvPr id="21506" name="Rectangle 2"/>
          <p:cNvSpPr>
            <a:spLocks noGrp="1" noChangeArrowheads="1"/>
          </p:cNvSpPr>
          <p:nvPr>
            <p:ph type="title" idx="4294967295"/>
          </p:nvPr>
        </p:nvSpPr>
        <p:spPr>
          <a:xfrm>
            <a:off x="1905000" y="304800"/>
            <a:ext cx="7239000" cy="914400"/>
          </a:xfrm>
          <a:effectLst>
            <a:outerShdw dist="17961" dir="2700000" algn="ctr" rotWithShape="0">
              <a:srgbClr val="DDDDDD"/>
            </a:outerShdw>
          </a:effectLst>
        </p:spPr>
        <p:txBody>
          <a:bodyPr/>
          <a:lstStyle/>
          <a:p>
            <a:pPr eaLnBrk="1" hangingPunct="1">
              <a:defRPr/>
            </a:pPr>
            <a:r>
              <a:rPr lang="en-US" sz="3200" u="sng" dirty="0" smtClean="0">
                <a:solidFill>
                  <a:schemeClr val="bg1"/>
                </a:solidFill>
              </a:rPr>
              <a:t>Additional SIGINT Directives </a:t>
            </a:r>
          </a:p>
        </p:txBody>
      </p:sp>
      <p:sp>
        <p:nvSpPr>
          <p:cNvPr id="5123" name="Rectangle 3"/>
          <p:cNvSpPr>
            <a:spLocks noGrp="1" noChangeArrowheads="1"/>
          </p:cNvSpPr>
          <p:nvPr>
            <p:ph type="body" idx="4294967295"/>
          </p:nvPr>
        </p:nvSpPr>
        <p:spPr>
          <a:xfrm>
            <a:off x="990600" y="1295400"/>
            <a:ext cx="7239000" cy="3581400"/>
          </a:xfrm>
        </p:spPr>
        <p:txBody>
          <a:bodyPr>
            <a:normAutofit/>
          </a:bodyPr>
          <a:lstStyle/>
          <a:p>
            <a:pPr marL="168275" indent="-168275" eaLnBrk="1" hangingPunct="1">
              <a:buClr>
                <a:schemeClr val="bg1"/>
              </a:buClr>
              <a:buNone/>
            </a:pPr>
            <a:endParaRPr lang="en-US" sz="1800" dirty="0" smtClean="0">
              <a:effectLst/>
            </a:endParaRPr>
          </a:p>
          <a:p>
            <a:pPr marL="168275" indent="-168275" eaLnBrk="1" hangingPunct="1">
              <a:buClr>
                <a:schemeClr val="bg1"/>
              </a:buClr>
            </a:pPr>
            <a:r>
              <a:rPr lang="en-US" sz="1800" dirty="0" smtClean="0">
                <a:solidFill>
                  <a:schemeClr val="bg1"/>
                </a:solidFill>
                <a:effectLst/>
              </a:rPr>
              <a:t>The INSCOM G3 ACO (Cryptologic Policy and Oversight) manages  </a:t>
            </a:r>
            <a:r>
              <a:rPr lang="en-US" sz="1800" b="1" u="sng" dirty="0" smtClean="0">
                <a:solidFill>
                  <a:schemeClr val="bg1"/>
                </a:solidFill>
                <a:effectLst/>
              </a:rPr>
              <a:t>approved</a:t>
            </a:r>
            <a:r>
              <a:rPr lang="en-US" sz="1800" dirty="0" smtClean="0">
                <a:solidFill>
                  <a:schemeClr val="bg1"/>
                </a:solidFill>
                <a:effectLst/>
              </a:rPr>
              <a:t> SIGINT missions with SIGINT Operations Tasking Authority (SOTA)</a:t>
            </a:r>
          </a:p>
          <a:p>
            <a:pPr marL="568325" lvl="1" indent="-168275" eaLnBrk="1" hangingPunct="1">
              <a:buClr>
                <a:schemeClr val="bg1"/>
              </a:buClr>
            </a:pPr>
            <a:r>
              <a:rPr lang="en-US" sz="1400" dirty="0" smtClean="0">
                <a:solidFill>
                  <a:schemeClr val="bg1"/>
                </a:solidFill>
                <a:effectLst/>
              </a:rPr>
              <a:t>Completes quarterly Executive Order (EO) 12333 (U.S. Intelligence Activities) report</a:t>
            </a:r>
          </a:p>
          <a:p>
            <a:pPr marL="568325" lvl="1" indent="-168275" eaLnBrk="1" hangingPunct="1">
              <a:buClr>
                <a:schemeClr val="bg1"/>
              </a:buClr>
            </a:pPr>
            <a:r>
              <a:rPr lang="en-US" sz="1400" dirty="0" smtClean="0">
                <a:solidFill>
                  <a:schemeClr val="bg1"/>
                </a:solidFill>
                <a:effectLst/>
              </a:rPr>
              <a:t>Ensures incident reporting</a:t>
            </a:r>
          </a:p>
          <a:p>
            <a:pPr marL="568325" lvl="1" indent="-168275" eaLnBrk="1" hangingPunct="1">
              <a:buClr>
                <a:schemeClr val="bg1"/>
              </a:buClr>
              <a:buNone/>
            </a:pPr>
            <a:endParaRPr lang="en-US" sz="1400" dirty="0" smtClean="0">
              <a:solidFill>
                <a:schemeClr val="bg1"/>
              </a:solidFill>
              <a:effectLst/>
            </a:endParaRPr>
          </a:p>
          <a:p>
            <a:pPr marL="168275" indent="-168275" eaLnBrk="1" hangingPunct="1">
              <a:buClr>
                <a:schemeClr val="bg1"/>
              </a:buClr>
            </a:pPr>
            <a:r>
              <a:rPr lang="en-US" sz="1800" u="sng" dirty="0" smtClean="0">
                <a:solidFill>
                  <a:schemeClr val="bg1"/>
                </a:solidFill>
                <a:effectLst/>
              </a:rPr>
              <a:t>Delegated</a:t>
            </a:r>
            <a:r>
              <a:rPr lang="en-US" sz="1800" dirty="0" smtClean="0">
                <a:solidFill>
                  <a:schemeClr val="bg1"/>
                </a:solidFill>
                <a:effectLst/>
              </a:rPr>
              <a:t> national SIGINT mission is managed by NSA</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sp>
        <p:nvSpPr>
          <p:cNvPr id="11" name="Rectangle 5"/>
          <p:cNvSpPr>
            <a:spLocks noChangeArrowheads="1"/>
          </p:cNvSpPr>
          <p:nvPr/>
        </p:nvSpPr>
        <p:spPr bwMode="auto">
          <a:xfrm>
            <a:off x="1524000" y="-304800"/>
            <a:ext cx="7239000" cy="838200"/>
          </a:xfrm>
          <a:prstGeom prst="rect">
            <a:avLst/>
          </a:prstGeom>
          <a:noFill/>
          <a:ln w="9525">
            <a:noFill/>
            <a:miter lim="800000"/>
            <a:headEnd/>
            <a:tailEnd/>
          </a:ln>
          <a:effectLst>
            <a:outerShdw dist="17961" dir="2700000" algn="ctr" rotWithShape="0">
              <a:srgbClr val="DDDDDD"/>
            </a:outerShdw>
          </a:effectLst>
        </p:spPr>
        <p:txBody>
          <a:bodyPr anchor="ctr"/>
          <a:lstStyle/>
          <a:p>
            <a:pPr algn="ctr">
              <a:lnSpc>
                <a:spcPct val="100000"/>
              </a:lnSpc>
              <a:spcBef>
                <a:spcPct val="0"/>
              </a:spcBef>
              <a:buClrTx/>
              <a:buSzTx/>
              <a:defRPr/>
            </a:pPr>
            <a:r>
              <a:rPr lang="en-US" sz="2000" dirty="0">
                <a:solidFill>
                  <a:srgbClr val="D7A106"/>
                </a:solidFill>
                <a:latin typeface="Times New Roman" pitchFamily="18" charset="0"/>
              </a:rPr>
              <a:t/>
            </a:r>
            <a:br>
              <a:rPr lang="en-US" sz="2000" dirty="0">
                <a:solidFill>
                  <a:srgbClr val="D7A106"/>
                </a:solidFill>
                <a:latin typeface="Times New Roman" pitchFamily="18" charset="0"/>
              </a:rPr>
            </a:br>
            <a:r>
              <a:rPr lang="en-US" sz="2800" u="sng" dirty="0">
                <a:solidFill>
                  <a:schemeClr val="bg1"/>
                </a:solidFill>
                <a:latin typeface="Times New Roman" pitchFamily="18" charset="0"/>
              </a:rPr>
              <a:t>Why We Have Intelligence Oversight</a:t>
            </a:r>
          </a:p>
        </p:txBody>
      </p:sp>
      <p:sp>
        <p:nvSpPr>
          <p:cNvPr id="12" name="Text Box 27"/>
          <p:cNvSpPr txBox="1">
            <a:spLocks noChangeArrowheads="1"/>
          </p:cNvSpPr>
          <p:nvPr/>
        </p:nvSpPr>
        <p:spPr bwMode="auto">
          <a:xfrm>
            <a:off x="609600" y="685800"/>
            <a:ext cx="8229600" cy="6186309"/>
          </a:xfrm>
          <a:prstGeom prst="rect">
            <a:avLst/>
          </a:prstGeom>
          <a:noFill/>
          <a:ln w="9525" algn="ctr">
            <a:noFill/>
            <a:miter lim="800000"/>
            <a:headEnd/>
            <a:tailEnd/>
          </a:ln>
        </p:spPr>
        <p:txBody>
          <a:bodyPr wrap="square">
            <a:spAutoFit/>
          </a:bodyPr>
          <a:lstStyle/>
          <a:p>
            <a:pPr marL="225425" indent="-225425">
              <a:buClr>
                <a:schemeClr val="tx1"/>
              </a:buClr>
              <a:buFont typeface="Arial" pitchFamily="34" charset="0"/>
              <a:buChar char="•"/>
              <a:tabLst>
                <a:tab pos="974725" algn="r"/>
                <a:tab pos="1493838" algn="l"/>
              </a:tabLst>
              <a:defRPr/>
            </a:pPr>
            <a:r>
              <a:rPr lang="en-US" dirty="0" smtClean="0">
                <a:solidFill>
                  <a:schemeClr val="bg1"/>
                </a:solidFill>
              </a:rPr>
              <a:t>In </a:t>
            </a:r>
            <a:r>
              <a:rPr lang="en-US" dirty="0">
                <a:solidFill>
                  <a:schemeClr val="bg1"/>
                </a:solidFill>
              </a:rPr>
              <a:t>the 1960s and 1970s Civilian Leaders ordered Intelligence units to collect information on </a:t>
            </a:r>
            <a:r>
              <a:rPr lang="en-US" u="sng" dirty="0">
                <a:solidFill>
                  <a:schemeClr val="bg1"/>
                </a:solidFill>
              </a:rPr>
              <a:t>U.S. Persons </a:t>
            </a:r>
            <a:r>
              <a:rPr lang="en-US" dirty="0">
                <a:solidFill>
                  <a:schemeClr val="bg1"/>
                </a:solidFill>
              </a:rPr>
              <a:t>involved in the Anti-war and Civil Rights Movement due to suspected Soviet Communist influence on those organizations.  These </a:t>
            </a:r>
            <a:r>
              <a:rPr lang="en-US" dirty="0" smtClean="0">
                <a:solidFill>
                  <a:schemeClr val="bg1"/>
                </a:solidFill>
              </a:rPr>
              <a:t>were </a:t>
            </a:r>
            <a:r>
              <a:rPr lang="en-US" dirty="0">
                <a:solidFill>
                  <a:schemeClr val="bg1"/>
                </a:solidFill>
              </a:rPr>
              <a:t>not </a:t>
            </a:r>
            <a:r>
              <a:rPr lang="en-US" dirty="0" smtClean="0">
                <a:solidFill>
                  <a:schemeClr val="bg1"/>
                </a:solidFill>
              </a:rPr>
              <a:t>legitimate </a:t>
            </a:r>
            <a:r>
              <a:rPr lang="en-US" dirty="0">
                <a:solidFill>
                  <a:schemeClr val="bg1"/>
                </a:solidFill>
              </a:rPr>
              <a:t>DoD targets.</a:t>
            </a:r>
          </a:p>
          <a:p>
            <a:pPr>
              <a:buClr>
                <a:schemeClr val="tx1"/>
              </a:buClr>
              <a:tabLst>
                <a:tab pos="974725" algn="r"/>
                <a:tab pos="1493838" algn="l"/>
              </a:tabLst>
              <a:defRPr/>
            </a:pPr>
            <a:endParaRPr lang="en-US" dirty="0">
              <a:solidFill>
                <a:schemeClr val="bg1"/>
              </a:solidFill>
            </a:endParaRPr>
          </a:p>
          <a:p>
            <a:pPr marL="225425" indent="-225425">
              <a:buClr>
                <a:schemeClr val="tx1"/>
              </a:buClr>
              <a:buFontTx/>
              <a:buChar char="•"/>
              <a:tabLst>
                <a:tab pos="974725" algn="r"/>
                <a:tab pos="1493838" algn="l"/>
              </a:tabLst>
              <a:defRPr/>
            </a:pPr>
            <a:r>
              <a:rPr lang="en-US" dirty="0">
                <a:solidFill>
                  <a:schemeClr val="bg1"/>
                </a:solidFill>
              </a:rPr>
              <a:t>Change was needed.</a:t>
            </a:r>
          </a:p>
          <a:p>
            <a:pPr marL="225425" indent="-225425">
              <a:buClr>
                <a:schemeClr val="tx1"/>
              </a:buClr>
              <a:tabLst>
                <a:tab pos="974725" algn="r"/>
                <a:tab pos="1493838" algn="l"/>
              </a:tabLst>
              <a:defRPr/>
            </a:pPr>
            <a:endParaRPr lang="en-US" dirty="0">
              <a:solidFill>
                <a:schemeClr val="bg1"/>
              </a:solidFill>
            </a:endParaRPr>
          </a:p>
          <a:p>
            <a:pPr marL="225425" indent="-225425">
              <a:buClr>
                <a:schemeClr val="tx1"/>
              </a:buClr>
              <a:buFontTx/>
              <a:buChar char="•"/>
              <a:tabLst>
                <a:tab pos="974725" algn="r"/>
                <a:tab pos="1493838" algn="l"/>
              </a:tabLst>
              <a:defRPr/>
            </a:pPr>
            <a:r>
              <a:rPr lang="en-US" dirty="0">
                <a:solidFill>
                  <a:schemeClr val="bg1"/>
                </a:solidFill>
              </a:rPr>
              <a:t>President Ford responded with EO 12036.  President Reagan subsequently issued EO 12333.</a:t>
            </a:r>
          </a:p>
          <a:p>
            <a:pPr marL="225425" indent="-225425">
              <a:buClr>
                <a:schemeClr val="tx1"/>
              </a:buClr>
              <a:tabLst>
                <a:tab pos="974725" algn="r"/>
                <a:tab pos="1493838" algn="l"/>
              </a:tabLst>
              <a:defRPr/>
            </a:pPr>
            <a:endParaRPr lang="en-US" dirty="0">
              <a:solidFill>
                <a:schemeClr val="bg1"/>
              </a:solidFill>
            </a:endParaRPr>
          </a:p>
          <a:p>
            <a:pPr marL="225425" indent="-225425">
              <a:buClr>
                <a:schemeClr val="tx1"/>
              </a:buClr>
              <a:buFontTx/>
              <a:buChar char="•"/>
              <a:tabLst>
                <a:tab pos="974725" algn="r"/>
                <a:tab pos="1493838" algn="l"/>
              </a:tabLst>
              <a:defRPr/>
            </a:pPr>
            <a:r>
              <a:rPr lang="en-US" dirty="0">
                <a:solidFill>
                  <a:schemeClr val="bg1"/>
                </a:solidFill>
              </a:rPr>
              <a:t>Press coverage and congressional interest of intelligence activities necessitates a need for accountability in decisions to employ MI assets and ability to show ability to self-regulate.</a:t>
            </a:r>
          </a:p>
          <a:p>
            <a:pPr>
              <a:buClr>
                <a:schemeClr val="tx1"/>
              </a:buClr>
              <a:tabLst>
                <a:tab pos="974725" algn="r"/>
                <a:tab pos="1493838" algn="l"/>
              </a:tabLst>
              <a:defRPr/>
            </a:pPr>
            <a:endParaRPr lang="en-US" dirty="0" smtClean="0">
              <a:solidFill>
                <a:schemeClr val="bg1"/>
              </a:solidFill>
            </a:endParaRPr>
          </a:p>
          <a:p>
            <a:pPr>
              <a:buClr>
                <a:schemeClr val="tx1"/>
              </a:buClr>
              <a:buFont typeface="Arial" pitchFamily="34" charset="0"/>
              <a:buChar char="•"/>
              <a:tabLst>
                <a:tab pos="974725" algn="r"/>
                <a:tab pos="1493838" algn="l"/>
              </a:tabLst>
              <a:defRPr/>
            </a:pPr>
            <a:r>
              <a:rPr lang="en-US" dirty="0" smtClean="0">
                <a:solidFill>
                  <a:schemeClr val="bg1"/>
                </a:solidFill>
              </a:rPr>
              <a:t>  Protecting the Constitutional Rights of U.S. Persons is a major component of our responsibilities – IT IS THE RIGHT THING TO DO!</a:t>
            </a:r>
          </a:p>
          <a:p>
            <a:pPr>
              <a:buClr>
                <a:schemeClr val="tx1"/>
              </a:buClr>
              <a:tabLst>
                <a:tab pos="974725" algn="r"/>
                <a:tab pos="1493838" algn="l"/>
              </a:tabLst>
              <a:defRPr/>
            </a:pPr>
            <a:endParaRPr lang="en-US" dirty="0">
              <a:solidFill>
                <a:schemeClr val="bg1"/>
              </a:solidFill>
            </a:endParaRPr>
          </a:p>
          <a:p>
            <a:pPr marL="225425" indent="-225425">
              <a:buClr>
                <a:schemeClr val="tx1"/>
              </a:buClr>
              <a:buFont typeface="Arial" pitchFamily="34" charset="0"/>
              <a:buChar char="•"/>
              <a:tabLst>
                <a:tab pos="974725" algn="r"/>
                <a:tab pos="1493838" algn="l"/>
              </a:tabLst>
              <a:defRPr/>
            </a:pPr>
            <a:r>
              <a:rPr lang="en-US" dirty="0">
                <a:solidFill>
                  <a:schemeClr val="bg1"/>
                </a:solidFill>
              </a:rPr>
              <a:t>The IO system is intended to:</a:t>
            </a:r>
          </a:p>
          <a:p>
            <a:pPr marL="682625" lvl="1" indent="-225425">
              <a:buClr>
                <a:schemeClr val="tx1"/>
              </a:buClr>
              <a:buFont typeface="Arial" pitchFamily="34" charset="0"/>
              <a:buChar char="•"/>
              <a:tabLst>
                <a:tab pos="974725" algn="r"/>
                <a:tab pos="1493838" algn="l"/>
              </a:tabLst>
              <a:defRPr/>
            </a:pPr>
            <a:r>
              <a:rPr lang="en-US" dirty="0">
                <a:solidFill>
                  <a:schemeClr val="bg1"/>
                </a:solidFill>
              </a:rPr>
              <a:t>Give the Army and DoD leadership confidence we can police ourselves</a:t>
            </a:r>
          </a:p>
          <a:p>
            <a:pPr marL="682625" lvl="1" indent="-225425">
              <a:buClr>
                <a:schemeClr val="tx1"/>
              </a:buClr>
              <a:buFont typeface="Arial" pitchFamily="34" charset="0"/>
              <a:buChar char="•"/>
              <a:tabLst>
                <a:tab pos="974725" algn="r"/>
                <a:tab pos="1493838" algn="l"/>
              </a:tabLst>
              <a:defRPr/>
            </a:pPr>
            <a:r>
              <a:rPr lang="en-US" dirty="0">
                <a:solidFill>
                  <a:schemeClr val="bg1"/>
                </a:solidFill>
              </a:rPr>
              <a:t>Indentify, correct and document errors</a:t>
            </a:r>
          </a:p>
          <a:p>
            <a:pPr marL="682625" lvl="1" indent="-225425">
              <a:buClr>
                <a:schemeClr val="tx1"/>
              </a:buClr>
              <a:buFont typeface="Arial" pitchFamily="34" charset="0"/>
              <a:buChar char="•"/>
              <a:tabLst>
                <a:tab pos="974725" algn="r"/>
                <a:tab pos="1493838" algn="l"/>
              </a:tabLst>
              <a:defRPr/>
            </a:pPr>
            <a:r>
              <a:rPr lang="en-US" dirty="0">
                <a:solidFill>
                  <a:schemeClr val="bg1"/>
                </a:solidFill>
              </a:rPr>
              <a:t>Protect US Persons</a:t>
            </a:r>
          </a:p>
          <a:p>
            <a:pPr marL="682625" lvl="1" indent="-225425">
              <a:buClr>
                <a:schemeClr val="tx1"/>
              </a:buClr>
              <a:buFont typeface="Arial" pitchFamily="34" charset="0"/>
              <a:buChar char="•"/>
              <a:tabLst>
                <a:tab pos="974725" algn="r"/>
                <a:tab pos="1493838" algn="l"/>
              </a:tabLst>
              <a:defRPr/>
            </a:pPr>
            <a:r>
              <a:rPr lang="en-US" dirty="0">
                <a:solidFill>
                  <a:schemeClr val="bg1"/>
                </a:solidFill>
              </a:rPr>
              <a:t>Prevent serious misconduct or violation of law</a:t>
            </a:r>
          </a:p>
        </p:txBody>
      </p:sp>
      <p:grpSp>
        <p:nvGrpSpPr>
          <p:cNvPr id="13" name="Group 12"/>
          <p:cNvGrpSpPr>
            <a:grpSpLocks/>
          </p:cNvGrpSpPr>
          <p:nvPr/>
        </p:nvGrpSpPr>
        <p:grpSpPr bwMode="auto">
          <a:xfrm>
            <a:off x="228600" y="5943600"/>
            <a:ext cx="685800" cy="914400"/>
            <a:chOff x="4010025" y="4191000"/>
            <a:chExt cx="1125538" cy="1447800"/>
          </a:xfrm>
        </p:grpSpPr>
        <p:sp>
          <p:nvSpPr>
            <p:cNvPr id="14" name="Oval 13"/>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5"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pic>
        <p:nvPicPr>
          <p:cNvPr id="16" name="Picture 4" descr="animated gif">
            <a:hlinkClick r:id="rId4"/>
          </p:cNvPr>
          <p:cNvPicPr>
            <a:picLocks noChangeAspect="1" noChangeArrowheads="1" noCrop="1"/>
          </p:cNvPicPr>
          <p:nvPr/>
        </p:nvPicPr>
        <p:blipFill>
          <a:blip r:embed="rId5" cstate="print"/>
          <a:srcRect/>
          <a:stretch>
            <a:fillRect/>
          </a:stretch>
        </p:blipFill>
        <p:spPr bwMode="auto">
          <a:xfrm>
            <a:off x="7620000" y="5867400"/>
            <a:ext cx="1371600" cy="990600"/>
          </a:xfrm>
          <a:prstGeom prst="rect">
            <a:avLst/>
          </a:prstGeom>
          <a:noFill/>
          <a:ln w="9525">
            <a:noFill/>
            <a:miter lim="800000"/>
            <a:headEnd/>
            <a:tailEnd/>
          </a:ln>
        </p:spPr>
      </p:pic>
      <p:sp>
        <p:nvSpPr>
          <p:cNvPr id="9" name="Footer Placeholder 8"/>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8"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11" name="Rectangle 2"/>
          <p:cNvSpPr txBox="1">
            <a:spLocks noChangeArrowheads="1"/>
          </p:cNvSpPr>
          <p:nvPr/>
        </p:nvSpPr>
        <p:spPr>
          <a:xfrm>
            <a:off x="1295400" y="-304800"/>
            <a:ext cx="7239000" cy="914400"/>
          </a:xfrm>
          <a:prstGeom prst="rect">
            <a:avLst/>
          </a:prstGeom>
          <a:effectLst>
            <a:outerShdw dist="17961" dir="2700000" algn="ctr" rotWithShape="0">
              <a:srgbClr val="DDDDDD"/>
            </a:outerShdw>
          </a:effectLst>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smtClean="0">
                <a:ln>
                  <a:noFill/>
                </a:ln>
                <a:solidFill>
                  <a:schemeClr val="bg1"/>
                </a:solidFill>
                <a:effectLst/>
                <a:uLnTx/>
                <a:uFillTx/>
                <a:latin typeface="+mj-lt"/>
                <a:ea typeface="+mj-ea"/>
                <a:cs typeface="+mj-cs"/>
              </a:rPr>
              <a:t/>
            </a:r>
            <a:br>
              <a:rPr kumimoji="0" lang="en-US" sz="2000" b="0" i="0" u="none" strike="noStrike" kern="1200" cap="none" spc="0" normalizeH="0" baseline="0" noProof="0" dirty="0" smtClean="0">
                <a:ln>
                  <a:noFill/>
                </a:ln>
                <a:solidFill>
                  <a:schemeClr val="bg1"/>
                </a:solidFill>
                <a:effectLst/>
                <a:uLnTx/>
                <a:uFillTx/>
                <a:latin typeface="+mj-lt"/>
                <a:ea typeface="+mj-ea"/>
                <a:cs typeface="+mj-cs"/>
              </a:rPr>
            </a:br>
            <a:r>
              <a:rPr kumimoji="0" lang="en-US" sz="2800" b="0" i="0" u="sng" strike="noStrike" kern="1200" cap="none" spc="0" normalizeH="0" baseline="0" noProof="0" dirty="0" smtClean="0">
                <a:ln>
                  <a:noFill/>
                </a:ln>
                <a:solidFill>
                  <a:schemeClr val="bg1"/>
                </a:solidFill>
                <a:effectLst/>
                <a:uLnTx/>
                <a:uFillTx/>
                <a:latin typeface="+mj-lt"/>
                <a:ea typeface="+mj-ea"/>
                <a:cs typeface="+mj-cs"/>
              </a:rPr>
              <a:t>AR 381-10  Outline </a:t>
            </a:r>
            <a:r>
              <a:rPr kumimoji="0" lang="en-US" sz="2800" b="0" i="0" u="none" strike="noStrike" kern="1200" cap="none" spc="0" normalizeH="0" baseline="0" noProof="0" dirty="0" smtClean="0">
                <a:ln>
                  <a:noFill/>
                </a:ln>
                <a:solidFill>
                  <a:schemeClr val="bg1"/>
                </a:solidFill>
                <a:effectLst/>
                <a:uLnTx/>
                <a:uFillTx/>
                <a:latin typeface="+mj-lt"/>
                <a:ea typeface="+mj-ea"/>
                <a:cs typeface="+mj-cs"/>
              </a:rPr>
              <a:t/>
            </a:r>
            <a:br>
              <a:rPr kumimoji="0" lang="en-US" sz="2800" b="0" i="0" u="none" strike="noStrike" kern="1200" cap="none" spc="0" normalizeH="0" baseline="0" noProof="0" dirty="0" smtClean="0">
                <a:ln>
                  <a:noFill/>
                </a:ln>
                <a:solidFill>
                  <a:schemeClr val="bg1"/>
                </a:solidFill>
                <a:effectLst/>
                <a:uLnTx/>
                <a:uFillTx/>
                <a:latin typeface="+mj-lt"/>
                <a:ea typeface="+mj-ea"/>
                <a:cs typeface="+mj-cs"/>
              </a:rPr>
            </a:br>
            <a:endParaRPr kumimoji="0" lang="en-US" sz="2800" b="0"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12" name="Rectangle 3"/>
          <p:cNvSpPr txBox="1">
            <a:spLocks noChangeArrowheads="1"/>
          </p:cNvSpPr>
          <p:nvPr/>
        </p:nvSpPr>
        <p:spPr>
          <a:xfrm>
            <a:off x="838200" y="685800"/>
            <a:ext cx="8153400" cy="6172200"/>
          </a:xfrm>
          <a:prstGeom prst="rect">
            <a:avLst/>
          </a:prstGeom>
        </p:spPr>
        <p:txBody>
          <a:bodyPr/>
          <a:lstStyle/>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	</a:t>
            </a:r>
            <a:r>
              <a:rPr kumimoji="0" lang="en-US" sz="1600" b="0" i="0" u="sng" strike="noStrike" kern="1200" cap="none" spc="0" normalizeH="0" baseline="0" noProof="0" dirty="0" smtClean="0">
                <a:ln>
                  <a:noFill/>
                </a:ln>
                <a:solidFill>
                  <a:schemeClr val="bg1"/>
                </a:solidFill>
                <a:effectLst/>
                <a:uLnTx/>
                <a:uFillTx/>
                <a:latin typeface="+mn-lt"/>
                <a:ea typeface="+mn-ea"/>
                <a:cs typeface="+mn-cs"/>
              </a:rPr>
              <a:t>17 Chapters (14 are “procedures”)</a:t>
            </a:r>
            <a:r>
              <a:rPr kumimoji="0" lang="en-US" sz="1600" b="0" i="0" u="none" strike="noStrike" kern="1200" cap="none" spc="0" normalizeH="0" baseline="0" noProof="0" dirty="0" smtClean="0">
                <a:ln>
                  <a:noFill/>
                </a:ln>
                <a:solidFill>
                  <a:schemeClr val="bg1"/>
                </a:solidFill>
                <a:effectLst/>
                <a:uLnTx/>
                <a:uFillTx/>
                <a:latin typeface="+mn-lt"/>
                <a:ea typeface="+mn-ea"/>
                <a:cs typeface="+mn-cs"/>
              </a:rPr>
              <a:t>	</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Chapter 1 – General provisions			</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Procedure 2 - Collection			</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Procedure 3 - Retention			</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Procedure 4 - Dissemination</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Procedure 5 – Electronic Surveillance </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Procedure 6 – Concealed Monitoring</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Procedure 7 – Physical Searches</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Procedure 8 – Mail Searches and Examination</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Procedure 9 – Physical Surveillance</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Procedure 10 – Undisclosed Participation in Organizations</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Procedure 11 – Contracting for Goods and Services</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Procedure 12 – Assistance to Civilian Law Enforcement Authorities</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Procedure 13 – Experimentation on Human Subjects for Intel Purposes</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Procedure 14 – Employee conduct</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rgbClr val="FFFF00"/>
                </a:solidFill>
                <a:effectLst/>
                <a:uLnTx/>
                <a:uFillTx/>
                <a:latin typeface="+mn-lt"/>
                <a:ea typeface="+mn-ea"/>
                <a:cs typeface="+mn-cs"/>
              </a:rPr>
              <a:t>Procedure 15 – Questionable Activities</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rgbClr val="FFFF00"/>
                </a:solidFill>
                <a:effectLst/>
                <a:uLnTx/>
                <a:uFillTx/>
                <a:latin typeface="+mn-lt"/>
                <a:ea typeface="+mn-ea"/>
                <a:cs typeface="+mn-cs"/>
              </a:rPr>
              <a:t>Chapter 16 – Federal Crimes</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0" u="none" strike="noStrike" kern="1200" cap="none" spc="0" normalizeH="0" baseline="0" noProof="0" dirty="0" smtClean="0">
                <a:ln>
                  <a:noFill/>
                </a:ln>
                <a:solidFill>
                  <a:schemeClr val="bg1"/>
                </a:solidFill>
                <a:effectLst/>
                <a:uLnTx/>
                <a:uFillTx/>
                <a:latin typeface="+mn-lt"/>
                <a:ea typeface="+mn-ea"/>
                <a:cs typeface="+mn-cs"/>
              </a:rPr>
              <a:t>Chapter 17- Force protection, multi-national support</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endParaRPr lang="en-US" sz="1600" dirty="0">
              <a:solidFill>
                <a:schemeClr val="bg1"/>
              </a:solidFill>
            </a:endParaRP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r>
              <a:rPr kumimoji="0" lang="en-US" sz="1600" b="0" i="1" u="none" strike="noStrike" kern="1200" cap="none" spc="0" normalizeH="0" baseline="0" noProof="0" dirty="0" smtClean="0">
                <a:ln>
                  <a:noFill/>
                </a:ln>
                <a:solidFill>
                  <a:schemeClr val="bg1"/>
                </a:solidFill>
                <a:effectLst/>
                <a:uLnTx/>
                <a:uFillTx/>
                <a:latin typeface="+mn-lt"/>
                <a:ea typeface="+mn-ea"/>
                <a:cs typeface="+mn-cs"/>
              </a:rPr>
              <a:t>	AR 381-10 is a “positive” document, these procedures detail the ways to lawfully collect on a US Person</a:t>
            </a:r>
          </a:p>
          <a:p>
            <a:pPr marL="228600" marR="0" lvl="0" indent="-228600" algn="l" defTabSz="914400" rtl="0" eaLnBrk="1" fontAlgn="auto" latinLnBrk="0" hangingPunct="1">
              <a:lnSpc>
                <a:spcPct val="100000"/>
              </a:lnSpc>
              <a:spcBef>
                <a:spcPct val="20000"/>
              </a:spcBef>
              <a:spcAft>
                <a:spcPts val="0"/>
              </a:spcAft>
              <a:buClr>
                <a:schemeClr val="bg1"/>
              </a:buClr>
              <a:buSzTx/>
              <a:buFont typeface="Arial" pitchFamily="34" charset="0"/>
              <a:buChar char="•"/>
              <a:tabLst/>
              <a:defRPr/>
            </a:pPr>
            <a:endParaRPr kumimoji="0" lang="en-US" sz="1600" b="0"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13" name="Footer Placeholder 12"/>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09600" y="3259138"/>
            <a:ext cx="7827963" cy="3294062"/>
          </a:xfrm>
          <a:prstGeom prst="rect">
            <a:avLst/>
          </a:prstGeom>
        </p:spPr>
        <p:txBody>
          <a:bodyPr/>
          <a:lstStyle/>
          <a:p>
            <a:pPr algn="ctr" fontAlgn="auto">
              <a:spcAft>
                <a:spcPts val="0"/>
              </a:spcAft>
              <a:defRPr/>
            </a:pPr>
            <a:endParaRPr lang="en-US" sz="5400" dirty="0">
              <a:solidFill>
                <a:schemeClr val="accent1">
                  <a:lumMod val="20000"/>
                  <a:lumOff val="80000"/>
                </a:schemeClr>
              </a:solidFill>
              <a:latin typeface="+mj-lt"/>
              <a:ea typeface="+mj-ea"/>
              <a:cs typeface="+mj-cs"/>
            </a:endParaRPr>
          </a:p>
        </p:txBody>
      </p:sp>
      <p:grpSp>
        <p:nvGrpSpPr>
          <p:cNvPr id="8" name="Group 7"/>
          <p:cNvGrpSpPr>
            <a:grpSpLocks/>
          </p:cNvGrpSpPr>
          <p:nvPr/>
        </p:nvGrpSpPr>
        <p:grpSpPr bwMode="auto">
          <a:xfrm>
            <a:off x="152400" y="5943600"/>
            <a:ext cx="685800" cy="914400"/>
            <a:chOff x="4010025" y="4191000"/>
            <a:chExt cx="1125538" cy="1447800"/>
          </a:xfrm>
        </p:grpSpPr>
        <p:sp>
          <p:nvSpPr>
            <p:cNvPr id="9" name="Oval 8"/>
            <p:cNvSpPr/>
            <p:nvPr/>
          </p:nvSpPr>
          <p:spPr>
            <a:xfrm>
              <a:off x="4143375" y="4267200"/>
              <a:ext cx="838200" cy="990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10" name="Picture 18663" descr="MIRC-SSI"/>
            <p:cNvPicPr>
              <a:picLocks noChangeAspect="1" noChangeArrowheads="1"/>
            </p:cNvPicPr>
            <p:nvPr/>
          </p:nvPicPr>
          <p:blipFill>
            <a:blip r:embed="rId3" cstate="print">
              <a:clrChange>
                <a:clrFrom>
                  <a:srgbClr val="FEFEFE"/>
                </a:clrFrom>
                <a:clrTo>
                  <a:srgbClr val="FEFEFE">
                    <a:alpha val="0"/>
                  </a:srgbClr>
                </a:clrTo>
              </a:clrChange>
            </a:blip>
            <a:srcRect/>
            <a:stretch>
              <a:fillRect/>
            </a:stretch>
          </p:blipFill>
          <p:spPr bwMode="auto">
            <a:xfrm>
              <a:off x="4010025" y="4191000"/>
              <a:ext cx="1125538" cy="1447800"/>
            </a:xfrm>
            <a:prstGeom prst="rect">
              <a:avLst/>
            </a:prstGeom>
            <a:noFill/>
            <a:ln w="9525">
              <a:noFill/>
              <a:miter lim="800000"/>
              <a:headEnd/>
              <a:tailEnd/>
            </a:ln>
          </p:spPr>
        </p:pic>
      </p:grpSp>
      <p:sp>
        <p:nvSpPr>
          <p:cNvPr id="11" name="Rectangle 2"/>
          <p:cNvSpPr txBox="1">
            <a:spLocks noChangeArrowheads="1"/>
          </p:cNvSpPr>
          <p:nvPr/>
        </p:nvSpPr>
        <p:spPr>
          <a:xfrm>
            <a:off x="1219200" y="0"/>
            <a:ext cx="7239000" cy="762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sng" strike="noStrike" kern="1200" cap="none" spc="0" normalizeH="0" baseline="0" noProof="0" smtClean="0">
                <a:ln>
                  <a:noFill/>
                </a:ln>
                <a:solidFill>
                  <a:schemeClr val="bg1"/>
                </a:solidFill>
                <a:effectLst/>
                <a:uLnTx/>
                <a:uFillTx/>
                <a:latin typeface="+mj-lt"/>
                <a:ea typeface="+mj-ea"/>
                <a:cs typeface="+mj-cs"/>
              </a:rPr>
              <a:t>What Is a “U.S. Person”?</a:t>
            </a:r>
            <a:br>
              <a:rPr kumimoji="0" lang="en-US" sz="2800" b="0" i="0" u="sng" strike="noStrike" kern="1200" cap="none" spc="0" normalizeH="0" baseline="0" noProof="0" smtClean="0">
                <a:ln>
                  <a:noFill/>
                </a:ln>
                <a:solidFill>
                  <a:schemeClr val="bg1"/>
                </a:solidFill>
                <a:effectLst/>
                <a:uLnTx/>
                <a:uFillTx/>
                <a:latin typeface="+mj-lt"/>
                <a:ea typeface="+mj-ea"/>
                <a:cs typeface="+mj-cs"/>
              </a:rPr>
            </a:br>
            <a:endParaRPr kumimoji="0" lang="en-US" sz="2800" b="0" i="0" u="sng" strike="noStrike" kern="1200" cap="none" spc="0" normalizeH="0" baseline="0" noProof="0" dirty="0" smtClean="0">
              <a:ln>
                <a:noFill/>
              </a:ln>
              <a:solidFill>
                <a:schemeClr val="bg1"/>
              </a:solidFill>
              <a:effectLst/>
              <a:uLnTx/>
              <a:uFillTx/>
              <a:latin typeface="+mj-lt"/>
              <a:ea typeface="+mj-ea"/>
              <a:cs typeface="+mj-cs"/>
            </a:endParaRPr>
          </a:p>
        </p:txBody>
      </p:sp>
      <p:sp>
        <p:nvSpPr>
          <p:cNvPr id="12" name="Rectangle 3"/>
          <p:cNvSpPr txBox="1">
            <a:spLocks noChangeArrowheads="1"/>
          </p:cNvSpPr>
          <p:nvPr/>
        </p:nvSpPr>
        <p:spPr>
          <a:xfrm>
            <a:off x="914400" y="838200"/>
            <a:ext cx="7848600" cy="5715000"/>
          </a:xfrm>
          <a:prstGeom prst="rect">
            <a:avLst/>
          </a:prstGeom>
        </p:spPr>
        <p:txBody>
          <a:bodyPr/>
          <a:lstStyle/>
          <a:p>
            <a:pPr marL="350838" marR="0" lvl="0" indent="-350838" algn="l" defTabSz="914400" rtl="0" eaLnBrk="1" fontAlgn="auto" latinLnBrk="0" hangingPunct="1">
              <a:lnSpc>
                <a:spcPct val="80000"/>
              </a:lnSpc>
              <a:spcBef>
                <a:spcPct val="50000"/>
              </a:spcBef>
              <a:spcAft>
                <a:spcPts val="0"/>
              </a:spcAft>
              <a:buClr>
                <a:schemeClr val="bg1"/>
              </a:buClr>
              <a:buSzTx/>
              <a:buFontTx/>
              <a:buNone/>
              <a:tabLst/>
              <a:defRPr/>
            </a:pPr>
            <a:r>
              <a:rPr kumimoji="0" lang="en-US" b="0" i="0" u="sng" strike="noStrike" kern="1200" cap="none" spc="0" normalizeH="0" baseline="0" noProof="0" dirty="0" smtClean="0">
                <a:ln>
                  <a:noFill/>
                </a:ln>
                <a:solidFill>
                  <a:schemeClr val="bg1"/>
                </a:solidFill>
                <a:effectLst/>
                <a:uLnTx/>
                <a:uFillTx/>
                <a:latin typeface="+mn-lt"/>
                <a:ea typeface="+mn-ea"/>
                <a:cs typeface="+mn-cs"/>
              </a:rPr>
              <a:t>A ‘U.S. Person’ is:</a:t>
            </a:r>
          </a:p>
          <a:p>
            <a:pPr marL="684213" marR="0" lvl="1" indent="-457200" algn="l" defTabSz="914400" rtl="0" eaLnBrk="1" fontAlgn="auto" latinLnBrk="0" hangingPunct="1">
              <a:lnSpc>
                <a:spcPct val="80000"/>
              </a:lnSpc>
              <a:spcBef>
                <a:spcPct val="50000"/>
              </a:spcBef>
              <a:spcAft>
                <a:spcPts val="0"/>
              </a:spcAft>
              <a:buClr>
                <a:schemeClr val="bg1"/>
              </a:buClr>
              <a:buSzPct val="100000"/>
              <a:buFont typeface="Times New Roman" pitchFamily="18" charset="0"/>
              <a:buAutoNum type="arabicPeriod"/>
              <a:tabLst/>
              <a:defRPr/>
            </a:pPr>
            <a:r>
              <a:rPr kumimoji="0" lang="en-US" b="1" i="0" u="sng" strike="noStrike" kern="1200" cap="none" spc="0" normalizeH="0" baseline="0" noProof="0" dirty="0" smtClean="0">
                <a:ln>
                  <a:noFill/>
                </a:ln>
                <a:solidFill>
                  <a:schemeClr val="bg1"/>
                </a:solidFill>
                <a:effectLst/>
                <a:uLnTx/>
                <a:uFillTx/>
                <a:latin typeface="+mn-lt"/>
                <a:ea typeface="+mn-ea"/>
                <a:cs typeface="+mn-cs"/>
              </a:rPr>
              <a:t>U.S. Citizens</a:t>
            </a:r>
            <a:endParaRPr kumimoji="0" lang="en-US" b="0" i="0" u="none" strike="noStrike" kern="1200" cap="none" spc="0" normalizeH="0" baseline="0" noProof="0" dirty="0" smtClean="0">
              <a:ln>
                <a:noFill/>
              </a:ln>
              <a:solidFill>
                <a:schemeClr val="bg1"/>
              </a:solidFill>
              <a:effectLst/>
              <a:uLnTx/>
              <a:uFillTx/>
              <a:latin typeface="+mn-lt"/>
              <a:ea typeface="+mn-ea"/>
              <a:cs typeface="+mn-cs"/>
            </a:endParaRPr>
          </a:p>
          <a:p>
            <a:pPr marL="684213" marR="0" lvl="1" indent="-457200" algn="l" defTabSz="914400" rtl="0" eaLnBrk="1" fontAlgn="auto" latinLnBrk="0" hangingPunct="1">
              <a:lnSpc>
                <a:spcPct val="80000"/>
              </a:lnSpc>
              <a:spcBef>
                <a:spcPct val="50000"/>
              </a:spcBef>
              <a:spcAft>
                <a:spcPts val="0"/>
              </a:spcAft>
              <a:buClr>
                <a:schemeClr val="bg1"/>
              </a:buClr>
              <a:buSzPct val="100000"/>
              <a:buFont typeface="Times New Roman" pitchFamily="18" charset="0"/>
              <a:buAutoNum type="arabicPeriod"/>
              <a:tabLst/>
              <a:defRPr/>
            </a:pPr>
            <a:r>
              <a:rPr kumimoji="0" lang="en-US" b="1" i="0" u="none" strike="noStrike" kern="1200" cap="none" spc="0" normalizeH="0" baseline="0" noProof="0" dirty="0" smtClean="0">
                <a:ln>
                  <a:noFill/>
                </a:ln>
                <a:solidFill>
                  <a:schemeClr val="bg1"/>
                </a:solidFill>
                <a:effectLst/>
                <a:uLnTx/>
                <a:uFillTx/>
                <a:latin typeface="+mn-lt"/>
                <a:ea typeface="+mn-ea"/>
                <a:cs typeface="+mn-cs"/>
              </a:rPr>
              <a:t>Permanent Resident</a:t>
            </a:r>
            <a:r>
              <a:rPr kumimoji="0" lang="en-US" b="1" i="0" u="sng" strike="noStrike" kern="1200" cap="none" spc="0" normalizeH="0" baseline="0" noProof="0" dirty="0" smtClean="0">
                <a:ln>
                  <a:noFill/>
                </a:ln>
                <a:solidFill>
                  <a:schemeClr val="bg1"/>
                </a:solidFill>
                <a:effectLst/>
                <a:uLnTx/>
                <a:uFillTx/>
                <a:latin typeface="+mn-lt"/>
                <a:ea typeface="+mn-ea"/>
                <a:cs typeface="+mn-cs"/>
              </a:rPr>
              <a:t> Aliens </a:t>
            </a:r>
            <a:r>
              <a:rPr kumimoji="0" lang="en-US" b="1" i="0" u="none" strike="noStrike" kern="1200" cap="none" spc="0" normalizeH="0" baseline="0" noProof="0" dirty="0" smtClean="0">
                <a:ln>
                  <a:noFill/>
                </a:ln>
                <a:solidFill>
                  <a:schemeClr val="bg1"/>
                </a:solidFill>
                <a:effectLst/>
                <a:uLnTx/>
                <a:uFillTx/>
                <a:latin typeface="+mn-lt"/>
                <a:ea typeface="+mn-ea"/>
                <a:cs typeface="+mn-cs"/>
              </a:rPr>
              <a:t>(PRA) “Green card”-</a:t>
            </a:r>
            <a:r>
              <a:rPr kumimoji="0" lang="en-US" b="0" i="0" u="none" strike="noStrike" kern="1200" cap="none" spc="0" normalizeH="0" baseline="0" noProof="0" dirty="0" smtClean="0">
                <a:ln>
                  <a:noFill/>
                </a:ln>
                <a:solidFill>
                  <a:schemeClr val="bg1"/>
                </a:solidFill>
                <a:effectLst/>
                <a:uLnTx/>
                <a:uFillTx/>
                <a:latin typeface="+mn-lt"/>
                <a:ea typeface="+mn-ea"/>
                <a:cs typeface="+mn-cs"/>
              </a:rPr>
              <a:t>student VISA does not confer US Person status.  An illegal alien is </a:t>
            </a:r>
            <a:r>
              <a:rPr kumimoji="0" lang="en-US" b="0" i="0" u="sng" strike="noStrike" kern="1200" cap="none" spc="0" normalizeH="0" baseline="0" noProof="0" dirty="0" smtClean="0">
                <a:ln>
                  <a:noFill/>
                </a:ln>
                <a:solidFill>
                  <a:schemeClr val="bg1"/>
                </a:solidFill>
                <a:effectLst/>
                <a:uLnTx/>
                <a:uFillTx/>
                <a:latin typeface="+mn-lt"/>
                <a:ea typeface="+mn-ea"/>
                <a:cs typeface="+mn-cs"/>
              </a:rPr>
              <a:t>not</a:t>
            </a:r>
            <a:r>
              <a:rPr kumimoji="0" lang="en-US" b="0" i="0" u="none" strike="noStrike" kern="1200" cap="none" spc="0" normalizeH="0" baseline="0" noProof="0" dirty="0" smtClean="0">
                <a:ln>
                  <a:noFill/>
                </a:ln>
                <a:solidFill>
                  <a:schemeClr val="bg1"/>
                </a:solidFill>
                <a:effectLst/>
                <a:uLnTx/>
                <a:uFillTx/>
                <a:latin typeface="+mn-lt"/>
                <a:ea typeface="+mn-ea"/>
                <a:cs typeface="+mn-cs"/>
              </a:rPr>
              <a:t> a US Person</a:t>
            </a:r>
          </a:p>
          <a:p>
            <a:pPr marL="684213" marR="0" lvl="1" indent="-457200" algn="l" defTabSz="914400" rtl="0" eaLnBrk="1" fontAlgn="auto" latinLnBrk="0" hangingPunct="1">
              <a:lnSpc>
                <a:spcPct val="80000"/>
              </a:lnSpc>
              <a:spcBef>
                <a:spcPct val="50000"/>
              </a:spcBef>
              <a:spcAft>
                <a:spcPts val="0"/>
              </a:spcAft>
              <a:buClr>
                <a:schemeClr val="bg1"/>
              </a:buClr>
              <a:buSzPct val="100000"/>
              <a:buFont typeface="Times New Roman" pitchFamily="18" charset="0"/>
              <a:buAutoNum type="arabicPeriod"/>
              <a:tabLst/>
              <a:defRPr/>
            </a:pPr>
            <a:r>
              <a:rPr kumimoji="0" lang="en-US" b="1" i="0" u="sng" strike="noStrike" kern="1200" cap="none" spc="0" normalizeH="0" baseline="0" noProof="0" dirty="0" smtClean="0">
                <a:ln>
                  <a:noFill/>
                </a:ln>
                <a:solidFill>
                  <a:schemeClr val="bg1"/>
                </a:solidFill>
                <a:effectLst/>
                <a:uLnTx/>
                <a:uFillTx/>
                <a:latin typeface="+mn-lt"/>
                <a:ea typeface="+mn-ea"/>
                <a:cs typeface="+mn-cs"/>
              </a:rPr>
              <a:t>Unincorporated Associations Substantially Composed of U.S. Persons</a:t>
            </a:r>
          </a:p>
          <a:p>
            <a:pPr marL="684213" marR="0" lvl="1" indent="-457200" algn="l" defTabSz="914400" rtl="0" eaLnBrk="1" fontAlgn="auto" latinLnBrk="0" hangingPunct="1">
              <a:lnSpc>
                <a:spcPct val="80000"/>
              </a:lnSpc>
              <a:spcBef>
                <a:spcPct val="50000"/>
              </a:spcBef>
              <a:spcAft>
                <a:spcPts val="0"/>
              </a:spcAft>
              <a:buClr>
                <a:schemeClr val="bg1"/>
              </a:buClr>
              <a:buSzPct val="100000"/>
              <a:buFont typeface="Times New Roman" pitchFamily="18" charset="0"/>
              <a:buAutoNum type="arabicPeriod"/>
              <a:tabLst/>
              <a:defRPr/>
            </a:pPr>
            <a:r>
              <a:rPr kumimoji="0" lang="en-US" b="1" i="0" u="sng" strike="noStrike" kern="1200" cap="none" spc="0" normalizeH="0" baseline="0" noProof="0" dirty="0" smtClean="0">
                <a:ln>
                  <a:noFill/>
                </a:ln>
                <a:solidFill>
                  <a:schemeClr val="bg1"/>
                </a:solidFill>
                <a:effectLst/>
                <a:uLnTx/>
                <a:uFillTx/>
                <a:latin typeface="+mn-lt"/>
                <a:ea typeface="+mn-ea"/>
                <a:cs typeface="+mn-cs"/>
              </a:rPr>
              <a:t>U.S. Corporations incorporated in the US </a:t>
            </a:r>
            <a:r>
              <a:rPr kumimoji="0" lang="en-US" b="0" i="0" u="none" strike="noStrike" kern="1200" cap="none" spc="0" normalizeH="0" baseline="0" noProof="0" dirty="0" smtClean="0">
                <a:ln>
                  <a:noFill/>
                </a:ln>
                <a:solidFill>
                  <a:schemeClr val="bg1"/>
                </a:solidFill>
                <a:effectLst/>
                <a:uLnTx/>
                <a:uFillTx/>
                <a:latin typeface="+mn-lt"/>
                <a:ea typeface="+mn-ea"/>
                <a:cs typeface="+mn-cs"/>
              </a:rPr>
              <a:t>(even if incorporated by Non-US Persons) Note: the </a:t>
            </a:r>
            <a:r>
              <a:rPr kumimoji="0" lang="en-US" b="0" i="0" u="sng" strike="noStrike" kern="1200" cap="none" spc="0" normalizeH="0" baseline="0" noProof="0" dirty="0" smtClean="0">
                <a:ln>
                  <a:noFill/>
                </a:ln>
                <a:solidFill>
                  <a:schemeClr val="bg1"/>
                </a:solidFill>
                <a:effectLst/>
                <a:uLnTx/>
                <a:uFillTx/>
                <a:latin typeface="+mn-lt"/>
                <a:ea typeface="+mn-ea"/>
                <a:cs typeface="+mn-cs"/>
              </a:rPr>
              <a:t>company</a:t>
            </a:r>
            <a:r>
              <a:rPr kumimoji="0" lang="en-US" b="0" i="0" u="none" strike="noStrike" kern="1200" cap="none" spc="0" normalizeH="0" baseline="0" noProof="0" dirty="0" smtClean="0">
                <a:ln>
                  <a:noFill/>
                </a:ln>
                <a:solidFill>
                  <a:schemeClr val="bg1"/>
                </a:solidFill>
                <a:effectLst/>
                <a:uLnTx/>
                <a:uFillTx/>
                <a:latin typeface="+mn-lt"/>
                <a:ea typeface="+mn-ea"/>
                <a:cs typeface="+mn-cs"/>
              </a:rPr>
              <a:t> is the US Person.</a:t>
            </a:r>
          </a:p>
          <a:p>
            <a:pPr marL="684213" marR="0" lvl="1" indent="4763" algn="l" defTabSz="914400" rtl="0" eaLnBrk="1" fontAlgn="auto" latinLnBrk="0" hangingPunct="1">
              <a:lnSpc>
                <a:spcPct val="80000"/>
              </a:lnSpc>
              <a:spcBef>
                <a:spcPct val="50000"/>
              </a:spcBef>
              <a:spcAft>
                <a:spcPts val="0"/>
              </a:spcAft>
              <a:buClr>
                <a:schemeClr val="bg1"/>
              </a:buClr>
              <a:buSzTx/>
              <a:buFontTx/>
              <a:buNone/>
              <a:tabLst/>
              <a:defRPr/>
            </a:pPr>
            <a:r>
              <a:rPr kumimoji="0" lang="en-US" b="0" i="0" u="none" strike="noStrike" kern="1200" cap="none" spc="0" normalizeH="0" baseline="0" noProof="0" dirty="0" smtClean="0">
                <a:ln>
                  <a:noFill/>
                </a:ln>
                <a:solidFill>
                  <a:schemeClr val="bg1"/>
                </a:solidFill>
                <a:effectLst/>
                <a:uLnTx/>
                <a:uFillTx/>
                <a:latin typeface="+mn-lt"/>
                <a:ea typeface="+mn-ea"/>
                <a:cs typeface="+mn-cs"/>
              </a:rPr>
              <a:t>(residents of U.S. Commonwealth nations = U.S. Person)</a:t>
            </a:r>
          </a:p>
          <a:p>
            <a:pPr marL="0" marR="0" lvl="1" indent="4763" algn="l" defTabSz="914400" rtl="0" eaLnBrk="1" fontAlgn="auto" latinLnBrk="0" hangingPunct="1">
              <a:lnSpc>
                <a:spcPct val="80000"/>
              </a:lnSpc>
              <a:spcBef>
                <a:spcPct val="50000"/>
              </a:spcBef>
              <a:spcAft>
                <a:spcPts val="0"/>
              </a:spcAft>
              <a:buClr>
                <a:schemeClr val="bg1"/>
              </a:buClr>
              <a:buSzTx/>
              <a:buFontTx/>
              <a:buNone/>
              <a:tabLst/>
              <a:defRPr/>
            </a:pPr>
            <a:endParaRPr kumimoji="0" lang="en-US" b="0" i="0" u="none" strike="noStrike" kern="1200" cap="none" spc="0" normalizeH="0" baseline="0" noProof="0" dirty="0" smtClean="0">
              <a:ln>
                <a:noFill/>
              </a:ln>
              <a:solidFill>
                <a:schemeClr val="bg1"/>
              </a:solidFill>
              <a:effectLst/>
              <a:uLnTx/>
              <a:uFillTx/>
              <a:latin typeface="+mn-lt"/>
              <a:ea typeface="+mn-ea"/>
              <a:cs typeface="+mn-cs"/>
            </a:endParaRPr>
          </a:p>
          <a:p>
            <a:pPr marL="114300" marR="0" lvl="0" indent="4763" algn="l" defTabSz="914400" rtl="0" eaLnBrk="1" fontAlgn="auto" latinLnBrk="0" hangingPunct="1">
              <a:lnSpc>
                <a:spcPct val="80000"/>
              </a:lnSpc>
              <a:spcBef>
                <a:spcPct val="50000"/>
              </a:spcBef>
              <a:spcAft>
                <a:spcPts val="0"/>
              </a:spcAft>
              <a:buClr>
                <a:schemeClr val="bg1"/>
              </a:buClr>
              <a:buSzTx/>
              <a:buFontTx/>
              <a:buNone/>
              <a:tabLst/>
              <a:defRPr/>
            </a:pPr>
            <a:r>
              <a:rPr kumimoji="0" lang="en-US" b="1" i="0" u="none" strike="noStrike" kern="1200" cap="none" spc="0" normalizeH="0" baseline="0" noProof="0" dirty="0" smtClean="0">
                <a:ln>
                  <a:noFill/>
                </a:ln>
                <a:solidFill>
                  <a:srgbClr val="FFFF00"/>
                </a:solidFill>
                <a:effectLst/>
                <a:uLnTx/>
                <a:uFillTx/>
                <a:latin typeface="+mn-lt"/>
                <a:ea typeface="+mn-ea"/>
                <a:cs typeface="+mn-cs"/>
              </a:rPr>
              <a:t>If you </a:t>
            </a:r>
            <a:r>
              <a:rPr kumimoji="0" lang="en-US" b="1" i="0" u="sng" strike="noStrike" kern="1200" cap="none" spc="0" normalizeH="0" baseline="0" noProof="0" dirty="0" smtClean="0">
                <a:ln>
                  <a:noFill/>
                </a:ln>
                <a:solidFill>
                  <a:srgbClr val="FFFF00"/>
                </a:solidFill>
                <a:effectLst/>
                <a:uLnTx/>
                <a:uFillTx/>
                <a:latin typeface="+mn-lt"/>
                <a:ea typeface="+mn-ea"/>
                <a:cs typeface="+mn-cs"/>
              </a:rPr>
              <a:t>do not know </a:t>
            </a:r>
            <a:r>
              <a:rPr kumimoji="0" lang="en-US" b="1" i="0" u="none" strike="noStrike" kern="1200" cap="none" spc="0" normalizeH="0" baseline="0" noProof="0" dirty="0" smtClean="0">
                <a:ln>
                  <a:noFill/>
                </a:ln>
                <a:solidFill>
                  <a:srgbClr val="FFFF00"/>
                </a:solidFill>
                <a:effectLst/>
                <a:uLnTx/>
                <a:uFillTx/>
                <a:latin typeface="+mn-lt"/>
                <a:ea typeface="+mn-ea"/>
                <a:cs typeface="+mn-cs"/>
              </a:rPr>
              <a:t>someone’s status, then apply one of these presumptions:</a:t>
            </a:r>
          </a:p>
          <a:p>
            <a:pPr marL="684213" marR="0" lvl="0" indent="-222250" algn="l" defTabSz="914400" rtl="0" eaLnBrk="1" fontAlgn="auto" latinLnBrk="0" hangingPunct="1">
              <a:lnSpc>
                <a:spcPct val="80000"/>
              </a:lnSpc>
              <a:spcBef>
                <a:spcPct val="50000"/>
              </a:spcBef>
              <a:spcAft>
                <a:spcPts val="0"/>
              </a:spcAft>
              <a:buClr>
                <a:schemeClr val="bg1"/>
              </a:buClr>
              <a:buSzTx/>
              <a:buFont typeface="Courier New" pitchFamily="49" charset="0"/>
              <a:buChar char="o"/>
              <a:tabLst/>
              <a:defRPr/>
            </a:pPr>
            <a:r>
              <a:rPr kumimoji="0" lang="en-US" b="1" i="0" u="none" strike="noStrike" kern="1200" cap="none" spc="0" normalizeH="0" baseline="0" noProof="0" dirty="0" smtClean="0">
                <a:ln>
                  <a:noFill/>
                </a:ln>
                <a:solidFill>
                  <a:schemeClr val="bg1"/>
                </a:solidFill>
                <a:effectLst/>
                <a:uLnTx/>
                <a:uFillTx/>
                <a:latin typeface="+mn-lt"/>
                <a:ea typeface="+mn-ea"/>
                <a:cs typeface="+mn-cs"/>
              </a:rPr>
              <a:t>Presumption in the US</a:t>
            </a:r>
            <a:r>
              <a:rPr kumimoji="0" lang="en-US" b="0" i="0" u="none" strike="noStrike" kern="1200" cap="none" spc="0" normalizeH="0" baseline="0" noProof="0" dirty="0" smtClean="0">
                <a:ln>
                  <a:noFill/>
                </a:ln>
                <a:solidFill>
                  <a:schemeClr val="bg1"/>
                </a:solidFill>
                <a:effectLst/>
                <a:uLnTx/>
                <a:uFillTx/>
                <a:latin typeface="+mn-lt"/>
                <a:ea typeface="+mn-ea"/>
                <a:cs typeface="+mn-cs"/>
              </a:rPr>
              <a:t>: entities </a:t>
            </a:r>
            <a:r>
              <a:rPr kumimoji="0" lang="en-US" b="0" i="0" u="sng" strike="noStrike" kern="1200" cap="none" spc="0" normalizeH="0" baseline="0" noProof="0" dirty="0" smtClean="0">
                <a:ln>
                  <a:noFill/>
                </a:ln>
                <a:solidFill>
                  <a:schemeClr val="bg1"/>
                </a:solidFill>
                <a:effectLst/>
                <a:uLnTx/>
                <a:uFillTx/>
                <a:latin typeface="+mn-lt"/>
                <a:ea typeface="+mn-ea"/>
                <a:cs typeface="+mn-cs"/>
              </a:rPr>
              <a:t>physically located in the US</a:t>
            </a:r>
            <a:r>
              <a:rPr kumimoji="0" lang="en-US" b="0" i="0" u="none" strike="noStrike" kern="1200" cap="none" spc="0" normalizeH="0" baseline="0" noProof="0" dirty="0" smtClean="0">
                <a:ln>
                  <a:noFill/>
                </a:ln>
                <a:solidFill>
                  <a:schemeClr val="bg1"/>
                </a:solidFill>
                <a:effectLst/>
                <a:uLnTx/>
                <a:uFillTx/>
                <a:latin typeface="+mn-lt"/>
                <a:ea typeface="+mn-ea"/>
                <a:cs typeface="+mn-cs"/>
              </a:rPr>
              <a:t>, you presume they are a US person unless there is specific information to the contrary*</a:t>
            </a:r>
          </a:p>
          <a:p>
            <a:pPr marL="684213" marR="0" lvl="0" indent="-222250" algn="l" defTabSz="914400" rtl="0" eaLnBrk="1" fontAlgn="auto" latinLnBrk="0" hangingPunct="1">
              <a:lnSpc>
                <a:spcPct val="80000"/>
              </a:lnSpc>
              <a:spcBef>
                <a:spcPct val="50000"/>
              </a:spcBef>
              <a:spcAft>
                <a:spcPts val="0"/>
              </a:spcAft>
              <a:buClr>
                <a:schemeClr val="bg1"/>
              </a:buClr>
              <a:buSzTx/>
              <a:buFont typeface="Courier New" pitchFamily="49" charset="0"/>
              <a:buChar char="o"/>
              <a:tabLst/>
              <a:defRPr/>
            </a:pPr>
            <a:r>
              <a:rPr kumimoji="0" lang="en-US" b="1" i="0" u="none" strike="noStrike" kern="1200" cap="none" spc="0" normalizeH="0" baseline="0" noProof="0" dirty="0" smtClean="0">
                <a:ln>
                  <a:noFill/>
                </a:ln>
                <a:solidFill>
                  <a:schemeClr val="bg1"/>
                </a:solidFill>
                <a:effectLst/>
                <a:uLnTx/>
                <a:uFillTx/>
                <a:latin typeface="+mn-lt"/>
                <a:ea typeface="+mn-ea"/>
                <a:cs typeface="+mn-cs"/>
              </a:rPr>
              <a:t>Presumption Outside the U.S</a:t>
            </a:r>
            <a:r>
              <a:rPr kumimoji="0" lang="en-US" b="0" i="0" u="none" strike="noStrike" kern="1200" cap="none" spc="0" normalizeH="0" baseline="0" noProof="0" dirty="0" smtClean="0">
                <a:ln>
                  <a:noFill/>
                </a:ln>
                <a:solidFill>
                  <a:schemeClr val="bg1"/>
                </a:solidFill>
                <a:effectLst/>
                <a:uLnTx/>
                <a:uFillTx/>
                <a:latin typeface="+mn-lt"/>
                <a:ea typeface="+mn-ea"/>
                <a:cs typeface="+mn-cs"/>
              </a:rPr>
              <a:t>.  entities located </a:t>
            </a:r>
            <a:r>
              <a:rPr kumimoji="0" lang="en-US" b="0" i="0" u="sng" strike="noStrike" kern="1200" cap="none" spc="0" normalizeH="0" baseline="0" noProof="0" dirty="0" smtClean="0">
                <a:ln>
                  <a:noFill/>
                </a:ln>
                <a:solidFill>
                  <a:schemeClr val="bg1"/>
                </a:solidFill>
                <a:effectLst/>
                <a:uLnTx/>
                <a:uFillTx/>
                <a:latin typeface="+mn-lt"/>
                <a:ea typeface="+mn-ea"/>
                <a:cs typeface="+mn-cs"/>
              </a:rPr>
              <a:t>outside </a:t>
            </a:r>
            <a:r>
              <a:rPr kumimoji="0" lang="en-US" b="0" i="0" u="none" strike="noStrike" kern="1200" cap="none" spc="0" normalizeH="0" baseline="0" noProof="0" dirty="0" smtClean="0">
                <a:ln>
                  <a:noFill/>
                </a:ln>
                <a:solidFill>
                  <a:schemeClr val="bg1"/>
                </a:solidFill>
                <a:effectLst/>
                <a:uLnTx/>
                <a:uFillTx/>
                <a:latin typeface="+mn-lt"/>
                <a:ea typeface="+mn-ea"/>
                <a:cs typeface="+mn-cs"/>
              </a:rPr>
              <a:t>the United States is presumed </a:t>
            </a:r>
            <a:r>
              <a:rPr kumimoji="0" lang="en-US" b="0" i="1" u="sng" strike="noStrike" kern="1200" cap="none" spc="0" normalizeH="0" baseline="0" noProof="0" dirty="0" smtClean="0">
                <a:ln>
                  <a:noFill/>
                </a:ln>
                <a:solidFill>
                  <a:schemeClr val="bg1"/>
                </a:solidFill>
                <a:effectLst/>
                <a:uLnTx/>
                <a:uFillTx/>
                <a:latin typeface="+mn-lt"/>
                <a:ea typeface="+mn-ea"/>
                <a:cs typeface="+mn-cs"/>
              </a:rPr>
              <a:t>NOT</a:t>
            </a:r>
            <a:r>
              <a:rPr kumimoji="0" lang="en-US" b="0" i="0" u="none" strike="noStrike" kern="1200" cap="none" spc="0" normalizeH="0" baseline="0" noProof="0" dirty="0" smtClean="0">
                <a:ln>
                  <a:noFill/>
                </a:ln>
                <a:solidFill>
                  <a:schemeClr val="bg1"/>
                </a:solidFill>
                <a:effectLst/>
                <a:uLnTx/>
                <a:uFillTx/>
                <a:latin typeface="+mn-lt"/>
                <a:ea typeface="+mn-ea"/>
                <a:cs typeface="+mn-cs"/>
              </a:rPr>
              <a:t> to be a U.S. person unless there is specific information to the contrary*.</a:t>
            </a:r>
          </a:p>
          <a:p>
            <a:pPr marL="0" marR="0" lvl="0" indent="4763" algn="l" defTabSz="914400" rtl="0" eaLnBrk="1" fontAlgn="auto" latinLnBrk="0" hangingPunct="1">
              <a:lnSpc>
                <a:spcPct val="80000"/>
              </a:lnSpc>
              <a:spcBef>
                <a:spcPct val="50000"/>
              </a:spcBef>
              <a:spcAft>
                <a:spcPts val="0"/>
              </a:spcAft>
              <a:buClr>
                <a:schemeClr val="bg1"/>
              </a:buClr>
              <a:buSzTx/>
              <a:buFontTx/>
              <a:buNone/>
              <a:tabLst/>
              <a:defRPr/>
            </a:pPr>
            <a:endParaRPr kumimoji="0" lang="en-US" b="0" i="0" u="none" strike="noStrike" kern="1200" cap="none" spc="0" normalizeH="0" baseline="0" noProof="0" dirty="0" smtClean="0">
              <a:ln>
                <a:noFill/>
              </a:ln>
              <a:solidFill>
                <a:schemeClr val="bg1"/>
              </a:solidFill>
              <a:effectLst/>
              <a:uLnTx/>
              <a:uFillTx/>
              <a:latin typeface="+mn-lt"/>
              <a:ea typeface="+mn-ea"/>
              <a:cs typeface="+mn-cs"/>
            </a:endParaRPr>
          </a:p>
          <a:p>
            <a:pPr marL="114300" marR="0" lvl="0" indent="-6350" algn="l" defTabSz="914400" rtl="0" eaLnBrk="1" fontAlgn="auto" latinLnBrk="0" hangingPunct="1">
              <a:lnSpc>
                <a:spcPct val="80000"/>
              </a:lnSpc>
              <a:spcBef>
                <a:spcPct val="50000"/>
              </a:spcBef>
              <a:spcAft>
                <a:spcPts val="0"/>
              </a:spcAft>
              <a:buClr>
                <a:schemeClr val="bg1"/>
              </a:buClr>
              <a:buSzTx/>
              <a:buFontTx/>
              <a:buNone/>
              <a:tabLst/>
              <a:defRPr/>
            </a:pPr>
            <a:r>
              <a:rPr kumimoji="0" lang="en-US" b="0" i="0" u="none" strike="noStrike" kern="1200" cap="none" spc="0" normalizeH="0" baseline="0" noProof="0" dirty="0" smtClean="0">
                <a:ln>
                  <a:noFill/>
                </a:ln>
                <a:solidFill>
                  <a:srgbClr val="FFFF00"/>
                </a:solidFill>
                <a:effectLst/>
                <a:uLnTx/>
                <a:uFillTx/>
                <a:latin typeface="+mn-lt"/>
                <a:ea typeface="+mn-ea"/>
                <a:cs typeface="+mn-cs"/>
              </a:rPr>
              <a:t>*Note: </a:t>
            </a:r>
            <a:r>
              <a:rPr kumimoji="0" lang="en-US" b="0" i="0" u="sng" strike="noStrike" kern="1200" cap="none" spc="0" normalizeH="0" baseline="0" noProof="0" dirty="0" smtClean="0">
                <a:ln>
                  <a:noFill/>
                </a:ln>
                <a:solidFill>
                  <a:schemeClr val="bg1"/>
                </a:solidFill>
                <a:effectLst/>
                <a:uLnTx/>
                <a:uFillTx/>
                <a:latin typeface="+mn-lt"/>
                <a:ea typeface="+mn-ea"/>
                <a:cs typeface="+mn-cs"/>
              </a:rPr>
              <a:t>Information to the contrary </a:t>
            </a:r>
            <a:r>
              <a:rPr kumimoji="0" lang="en-US" b="0" i="0" u="none" strike="noStrike" kern="1200" cap="none" spc="0" normalizeH="0" baseline="0" noProof="0" dirty="0" smtClean="0">
                <a:ln>
                  <a:noFill/>
                </a:ln>
                <a:solidFill>
                  <a:schemeClr val="bg1"/>
                </a:solidFill>
                <a:effectLst/>
                <a:uLnTx/>
                <a:uFillTx/>
                <a:latin typeface="+mn-lt"/>
                <a:ea typeface="+mn-ea"/>
                <a:cs typeface="+mn-cs"/>
              </a:rPr>
              <a:t>includes passports, drivers’ license, Government ID card, etc...</a:t>
            </a:r>
          </a:p>
        </p:txBody>
      </p:sp>
      <p:sp>
        <p:nvSpPr>
          <p:cNvPr id="13" name="Footer Placeholder 12"/>
          <p:cNvSpPr>
            <a:spLocks noGrp="1"/>
          </p:cNvSpPr>
          <p:nvPr>
            <p:ph type="ftr" sz="quarter" idx="12"/>
          </p:nvPr>
        </p:nvSpPr>
        <p:spPr/>
        <p:txBody>
          <a:bodyPr/>
          <a:lstStyle/>
          <a:p>
            <a:r>
              <a:rPr lang="en-US" smtClean="0"/>
              <a:t>FY12-MIRC-IO-SIGINT</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2305</Words>
  <Application>Microsoft Office PowerPoint</Application>
  <PresentationFormat>On-screen Show (4:3)</PresentationFormat>
  <Paragraphs>352</Paragraphs>
  <Slides>24</Slides>
  <Notes>21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So why separate Intelligence Oversight training for SIGINT’ers?</vt:lpstr>
      <vt:lpstr>SIGINT Intelligence Oversight Management</vt:lpstr>
      <vt:lpstr>Slide 4</vt:lpstr>
      <vt:lpstr>Slide 5</vt:lpstr>
      <vt:lpstr>Additional SIGINT Directives </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USAR User</dc:creator>
  <cp:lastModifiedBy>Curtis.McMahan</cp:lastModifiedBy>
  <cp:revision>54</cp:revision>
  <dcterms:created xsi:type="dcterms:W3CDTF">2011-10-06T20:30:03Z</dcterms:created>
  <dcterms:modified xsi:type="dcterms:W3CDTF">2012-11-26T13:39:37Z</dcterms:modified>
</cp:coreProperties>
</file>