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950" autoAdjust="0"/>
  </p:normalViewPr>
  <p:slideViewPr>
    <p:cSldViewPr>
      <p:cViewPr varScale="1">
        <p:scale>
          <a:sx n="84" d="100"/>
          <a:sy n="84" d="100"/>
        </p:scale>
        <p:origin x="1426"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9E2270-1DD4-4219-948E-08F86C6D0CE9}" type="datetimeFigureOut">
              <a:rPr lang="en-US" smtClean="0"/>
              <a:t>10/18/2016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7ACE33-FE5D-4C0A-896E-FD0C52C68C67}" type="slidenum">
              <a:rPr lang="en-US" smtClean="0"/>
              <a:t>‹#›</a:t>
            </a:fld>
            <a:endParaRPr lang="en-US"/>
          </a:p>
        </p:txBody>
      </p:sp>
    </p:spTree>
    <p:extLst>
      <p:ext uri="{BB962C8B-B14F-4D97-AF65-F5344CB8AC3E}">
        <p14:creationId xmlns:p14="http://schemas.microsoft.com/office/powerpoint/2010/main" val="803683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Sir, the bullet regarding FSMP employment</a:t>
            </a:r>
            <a:r>
              <a:rPr lang="en-US" baseline="0" dirty="0" smtClean="0"/>
              <a:t> for priority and routine casualties is really no longer a trend that we are seeing at JRTC; however, a more alarming trend is that units arrive here not even understanding the doctrine that governs an FSMP, or what “the Army” expects them to be able to accomplish. This is really illustrated by the fact that most units arrive without complete MES, expecting that they are just being asked to come here to fly. Furthermore, there is little to no use of (DA Standardized) checklists, load plans or even a basic understanding of forecasting for the Medical supplies/re-supplies critical to their mission.  Many units arrive here with an outdated unit SOP, or no unit SOP regarding MEDEVAC operations, and the units that do have an SOP, it is typically just a Afghanistan-centric document that only covers 1 aspect out of the many missions that an FSMP is expected to be able to accomplish.  </a:t>
            </a:r>
            <a:r>
              <a:rPr lang="en-US" u="sng" baseline="0" dirty="0" smtClean="0"/>
              <a:t>Furthermore, the units with SOPs rarely even know what is in their own SOP</a:t>
            </a:r>
            <a:r>
              <a:rPr lang="en-US" baseline="0" dirty="0" smtClean="0"/>
              <a:t>.</a:t>
            </a:r>
          </a:p>
          <a:p>
            <a:pPr eaLnBrk="1" hangingPunct="1">
              <a:spcBef>
                <a:spcPct val="0"/>
              </a:spcBef>
            </a:pPr>
            <a:r>
              <a:rPr lang="en-US" baseline="0" dirty="0" smtClean="0"/>
              <a:t>Also, little to no thought is put into medical threat assessment and how that threat impacts their MES running estimates, or even their flying hour / maintenance estimates. </a:t>
            </a:r>
          </a:p>
          <a:p>
            <a:pPr eaLnBrk="1" hangingPunct="1">
              <a:spcBef>
                <a:spcPct val="0"/>
              </a:spcBef>
            </a:pPr>
            <a:r>
              <a:rPr lang="en-US" baseline="0" dirty="0" smtClean="0"/>
              <a:t>FINALLY, and this is a problem with the whole system that really has never been addressed, due to a lack of “pre-hospital doctrine”: Flight Medics, BN Flight Surgeons, and Brigade Surgeons have no formal agreement regarding the “MEDICAL DIRECTOR”.  The units that are now doing installation support are learning some hard lessons as they go about who their “installation Medical Director” is versus who their “deployed/tactical Medical Director” might be….not sure how to make this relevant to the PCC brief, but it is something that needs to be hashed out….before there is a negative patient outcome requiring an investigation.  Units are using the SMOG and flight surgeons are not really validating that “flight medic x” is competent to perform all tasks, but “flight medic y” is only competent and therefore restricted to performing tasks 1-34 and tasks 50-61, for example.  It should be clear to everyone what they are and are not permitted to do in the back of the aircraft.</a:t>
            </a:r>
            <a:endParaRPr lang="en-US" dirty="0" smtClean="0"/>
          </a:p>
        </p:txBody>
      </p:sp>
      <p:sp>
        <p:nvSpPr>
          <p:cNvPr id="235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1B97CB80-A8D4-48FB-870D-811B20A8E702}" type="slidenum">
              <a:rPr lang="en-US" smtClean="0">
                <a:solidFill>
                  <a:prstClr val="black"/>
                </a:solidFill>
              </a:rPr>
              <a:pPr>
                <a:defRPr/>
              </a:pPr>
              <a:t>1</a:t>
            </a:fld>
            <a:endParaRPr lang="en-US" dirty="0" smtClean="0">
              <a:solidFill>
                <a:prstClr val="black"/>
              </a:solidFill>
            </a:endParaRPr>
          </a:p>
        </p:txBody>
      </p:sp>
    </p:spTree>
    <p:extLst>
      <p:ext uri="{BB962C8B-B14F-4D97-AF65-F5344CB8AC3E}">
        <p14:creationId xmlns:p14="http://schemas.microsoft.com/office/powerpoint/2010/main" val="1941287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904358-3367-4E49-86E6-21655C2624FB}"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CBC972D-C228-41E5-BE0F-00F8E42C8C6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0726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7065963" y="6577013"/>
            <a:ext cx="2133600" cy="365125"/>
          </a:xfrm>
        </p:spPr>
        <p:txBody>
          <a:bodyPr/>
          <a:lstStyle>
            <a:lvl1pPr algn="r" fontAlgn="auto">
              <a:spcBef>
                <a:spcPts val="0"/>
              </a:spcBef>
              <a:spcAft>
                <a:spcPts val="0"/>
              </a:spcAft>
              <a:defRPr sz="1200" b="1">
                <a:solidFill>
                  <a:srgbClr val="FF0000"/>
                </a:solidFill>
                <a:latin typeface="Calibri"/>
                <a:cs typeface="+mn-cs"/>
              </a:defRPr>
            </a:lvl1pPr>
          </a:lstStyle>
          <a:p>
            <a:pPr>
              <a:defRPr/>
            </a:pPr>
            <a:fld id="{FE5279E6-91BB-4CDA-89FF-86EA55BF7FD4}" type="slidenum">
              <a:rPr lang="en-US"/>
              <a:pPr>
                <a:defRPr/>
              </a:pPr>
              <a:t>‹#›</a:t>
            </a:fld>
            <a:endParaRPr lang="en-US" dirty="0"/>
          </a:p>
        </p:txBody>
      </p:sp>
    </p:spTree>
    <p:extLst>
      <p:ext uri="{BB962C8B-B14F-4D97-AF65-F5344CB8AC3E}">
        <p14:creationId xmlns:p14="http://schemas.microsoft.com/office/powerpoint/2010/main" val="729779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904358-3367-4E49-86E6-21655C2624FB}" type="datetimeFigureOut">
              <a:rPr lang="en-US" smtClean="0">
                <a:solidFill>
                  <a:prstClr val="black">
                    <a:tint val="75000"/>
                  </a:prstClr>
                </a:solidFill>
              </a:rPr>
              <a:pPr/>
              <a:t>10/18/2016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CBC972D-C228-41E5-BE0F-00F8E42C8C6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3365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904358-3367-4E49-86E6-21655C2624FB}"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CBC972D-C228-41E5-BE0F-00F8E42C8C6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667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904358-3367-4E49-86E6-21655C2624FB}" type="datetimeFigureOut">
              <a:rPr lang="en-US" smtClean="0">
                <a:solidFill>
                  <a:prstClr val="black">
                    <a:tint val="75000"/>
                  </a:prstClr>
                </a:solidFill>
              </a:rPr>
              <a:pPr/>
              <a:t>10/18/2016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CBC972D-C228-41E5-BE0F-00F8E42C8C6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266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904358-3367-4E49-86E6-21655C2624FB}" type="datetimeFigureOut">
              <a:rPr lang="en-US" smtClean="0">
                <a:solidFill>
                  <a:prstClr val="black">
                    <a:tint val="75000"/>
                  </a:prstClr>
                </a:solidFill>
              </a:rPr>
              <a:pPr/>
              <a:t>10/18/2016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CBC972D-C228-41E5-BE0F-00F8E42C8C6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64779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04358-3367-4E49-86E6-21655C2624FB}" type="datetimeFigureOut">
              <a:rPr lang="en-US" smtClean="0">
                <a:solidFill>
                  <a:prstClr val="black">
                    <a:tint val="75000"/>
                  </a:prstClr>
                </a:solidFill>
              </a:rPr>
              <a:pPr/>
              <a:t>10/18/2016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CBC972D-C228-41E5-BE0F-00F8E42C8C69}"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0402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xfrm>
            <a:off x="7065963" y="6577013"/>
            <a:ext cx="2133600" cy="365125"/>
          </a:xfrm>
          <a:prstGeom prst="rect">
            <a:avLst/>
          </a:prstGeom>
        </p:spPr>
        <p:txBody>
          <a:bodyPr/>
          <a:lstStyle>
            <a:lvl1pPr algn="r" fontAlgn="auto">
              <a:spcBef>
                <a:spcPts val="0"/>
              </a:spcBef>
              <a:spcAft>
                <a:spcPts val="0"/>
              </a:spcAft>
              <a:defRPr sz="1200" b="1">
                <a:solidFill>
                  <a:srgbClr val="FF0000"/>
                </a:solidFill>
                <a:latin typeface="Calibri"/>
                <a:cs typeface="+mn-cs"/>
              </a:defRPr>
            </a:lvl1pPr>
          </a:lstStyle>
          <a:p>
            <a:pPr>
              <a:defRPr/>
            </a:pPr>
            <a:fld id="{22FD6D64-6ACB-432A-9B1F-969DA68592EC}" type="slidenum">
              <a:rPr lang="en-US"/>
              <a:pPr>
                <a:defRPr/>
              </a:pPr>
              <a:t>‹#›</a:t>
            </a:fld>
            <a:endParaRPr lang="en-US" dirty="0"/>
          </a:p>
        </p:txBody>
      </p:sp>
    </p:spTree>
    <p:extLst>
      <p:ext uri="{BB962C8B-B14F-4D97-AF65-F5344CB8AC3E}">
        <p14:creationId xmlns:p14="http://schemas.microsoft.com/office/powerpoint/2010/main" val="1411539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66345"/>
            <a:ext cx="8229600" cy="503445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26"/>
          <p:cNvSpPr>
            <a:spLocks noGrp="1" noChangeArrowheads="1"/>
          </p:cNvSpPr>
          <p:nvPr>
            <p:ph type="title"/>
          </p:nvPr>
        </p:nvSpPr>
        <p:spPr bwMode="auto">
          <a:xfrm>
            <a:off x="457200" y="272667"/>
            <a:ext cx="8229600" cy="590550"/>
          </a:xfrm>
          <a:prstGeom prst="rect">
            <a:avLst/>
          </a:prstGeom>
          <a:noFill/>
          <a:ln w="9525">
            <a:noFill/>
            <a:miter lim="800000"/>
            <a:headEnd/>
            <a:tailEnd/>
          </a:ln>
        </p:spPr>
        <p:txBody>
          <a:bodyPr vert="horz" wrap="square" lIns="86493" tIns="43247" rIns="86493" bIns="43247" numCol="1" anchor="ctr"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20571560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Outl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7" name="Text Placeholder 6"/>
          <p:cNvSpPr>
            <a:spLocks noGrp="1"/>
          </p:cNvSpPr>
          <p:nvPr>
            <p:ph type="body" sz="quarter" idx="13"/>
          </p:nvPr>
        </p:nvSpPr>
        <p:spPr>
          <a:xfrm>
            <a:off x="914400" y="1295400"/>
            <a:ext cx="7315200" cy="990600"/>
          </a:xfrm>
        </p:spPr>
        <p:txBody>
          <a:bodyPr>
            <a:normAutofit/>
          </a:bodyPr>
          <a:lstStyle>
            <a:lvl1pPr>
              <a:buNone/>
              <a:defRPr sz="2000" b="0" baseline="0"/>
            </a:lvl1pPr>
          </a:lstStyle>
          <a:p>
            <a:pPr lvl="0"/>
            <a:r>
              <a:rPr lang="en-US" smtClean="0"/>
              <a:t>Click to edit Master text styles</a:t>
            </a:r>
          </a:p>
        </p:txBody>
      </p:sp>
      <p:sp>
        <p:nvSpPr>
          <p:cNvPr id="4" name="Date Placeholder 3"/>
          <p:cNvSpPr>
            <a:spLocks noGrp="1"/>
          </p:cNvSpPr>
          <p:nvPr>
            <p:ph type="dt" sz="half" idx="14"/>
          </p:nvPr>
        </p:nvSpPr>
        <p:spPr>
          <a:xfrm>
            <a:off x="457200" y="6663265"/>
            <a:ext cx="2133600" cy="228600"/>
          </a:xfrm>
          <a:prstGeom prst="rect">
            <a:avLst/>
          </a:prstGeom>
        </p:spPr>
        <p:txBody>
          <a:bodyPr/>
          <a:lstStyle>
            <a:lvl1pPr>
              <a:defRPr/>
            </a:lvl1pPr>
          </a:lstStyle>
          <a:p>
            <a:pPr>
              <a:defRPr/>
            </a:pPr>
            <a:fld id="{047AAD91-4EAA-4291-86BA-246E117C2B42}" type="datetime3">
              <a:rPr lang="en-US" smtClean="0">
                <a:solidFill>
                  <a:prstClr val="black"/>
                </a:solidFill>
                <a:cs typeface="Arial" charset="0"/>
              </a:rPr>
              <a:pPr>
                <a:defRPr/>
              </a:pPr>
              <a:t>18 October 2016</a:t>
            </a:fld>
            <a:endParaRPr lang="en-US">
              <a:solidFill>
                <a:prstClr val="black"/>
              </a:solidFill>
              <a:cs typeface="Arial" charset="0"/>
            </a:endParaRPr>
          </a:p>
        </p:txBody>
      </p:sp>
      <p:sp>
        <p:nvSpPr>
          <p:cNvPr id="8" name="Footer Placeholder 4"/>
          <p:cNvSpPr>
            <a:spLocks noGrp="1"/>
          </p:cNvSpPr>
          <p:nvPr>
            <p:ph type="ftr" sz="quarter" idx="3"/>
          </p:nvPr>
        </p:nvSpPr>
        <p:spPr>
          <a:xfrm>
            <a:off x="3124200" y="6663268"/>
            <a:ext cx="2895600" cy="152400"/>
          </a:xfrm>
          <a:prstGeom prst="rect">
            <a:avLst/>
          </a:prstGeom>
        </p:spPr>
        <p:txBody>
          <a:bodyPr/>
          <a:lstStyle>
            <a:lvl1pPr algn="ctr">
              <a:defRPr sz="1100">
                <a:solidFill>
                  <a:srgbClr val="00B050"/>
                </a:solidFill>
              </a:defRPr>
            </a:lvl1pPr>
          </a:lstStyle>
          <a:p>
            <a:pPr>
              <a:defRPr/>
            </a:pPr>
            <a:r>
              <a:rPr lang="en-US" smtClean="0"/>
              <a:t>UNCLASSIFIED // FOUO</a:t>
            </a:r>
            <a:endParaRPr lang="en-US" dirty="0"/>
          </a:p>
        </p:txBody>
      </p:sp>
    </p:spTree>
    <p:extLst>
      <p:ext uri="{BB962C8B-B14F-4D97-AF65-F5344CB8AC3E}">
        <p14:creationId xmlns:p14="http://schemas.microsoft.com/office/powerpoint/2010/main" val="1077383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losing Slide">
    <p:spTree>
      <p:nvGrpSpPr>
        <p:cNvPr id="1" name=""/>
        <p:cNvGrpSpPr/>
        <p:nvPr/>
      </p:nvGrpSpPr>
      <p:grpSpPr>
        <a:xfrm>
          <a:off x="0" y="0"/>
          <a:ext cx="0" cy="0"/>
          <a:chOff x="0" y="0"/>
          <a:chExt cx="0" cy="0"/>
        </a:xfrm>
      </p:grpSpPr>
      <p:pic>
        <p:nvPicPr>
          <p:cNvPr id="2" name="Content Placeholder 11" descr="Background_Grid_Large[1].JPG"/>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pic>
        <p:nvPicPr>
          <p:cNvPr id="3" name="Content Placeholder 13" descr="Army_Medicine_Logo_2012_Vertical_Large_V2.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2076450" y="762000"/>
            <a:ext cx="4991100" cy="5029200"/>
          </a:xfrm>
          <a:prstGeom prst="rect">
            <a:avLst/>
          </a:prstGeom>
          <a:noFill/>
          <a:ln w="9525">
            <a:noFill/>
            <a:miter lim="800000"/>
            <a:headEnd/>
            <a:tailEnd/>
          </a:ln>
        </p:spPr>
      </p:pic>
      <p:sp>
        <p:nvSpPr>
          <p:cNvPr id="7" name="Footer Placeholder 4"/>
          <p:cNvSpPr>
            <a:spLocks noGrp="1"/>
          </p:cNvSpPr>
          <p:nvPr>
            <p:ph type="ftr" sz="quarter" idx="3"/>
          </p:nvPr>
        </p:nvSpPr>
        <p:spPr>
          <a:xfrm>
            <a:off x="3124200" y="6663268"/>
            <a:ext cx="2895600" cy="152400"/>
          </a:xfrm>
          <a:prstGeom prst="rect">
            <a:avLst/>
          </a:prstGeom>
        </p:spPr>
        <p:txBody>
          <a:bodyPr/>
          <a:lstStyle>
            <a:lvl1pPr algn="ctr">
              <a:defRPr sz="1100">
                <a:solidFill>
                  <a:srgbClr val="00B050"/>
                </a:solidFill>
              </a:defRPr>
            </a:lvl1pPr>
          </a:lstStyle>
          <a:p>
            <a:pPr>
              <a:defRPr/>
            </a:pPr>
            <a:r>
              <a:rPr lang="en-US" smtClean="0"/>
              <a:t>UNCLASSIFIED // FOUO</a:t>
            </a:r>
            <a:endParaRPr lang="en-US" dirty="0"/>
          </a:p>
        </p:txBody>
      </p:sp>
    </p:spTree>
    <p:extLst>
      <p:ext uri="{BB962C8B-B14F-4D97-AF65-F5344CB8AC3E}">
        <p14:creationId xmlns:p14="http://schemas.microsoft.com/office/powerpoint/2010/main" val="255347774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8" name="Picture 6" descr="top-corner"/>
          <p:cNvPicPr>
            <a:picLocks noChangeAspect="1" noChangeArrowheads="1"/>
          </p:cNvPicPr>
          <p:nvPr userDrawn="1"/>
        </p:nvPicPr>
        <p:blipFill>
          <a:blip r:embed="rId13">
            <a:extLst>
              <a:ext uri="{28A0092B-C50C-407E-A947-70E740481C1C}">
                <a14:useLocalDpi xmlns:a14="http://schemas.microsoft.com/office/drawing/2010/main"/>
              </a:ext>
            </a:extLst>
          </a:blip>
          <a:srcRect/>
          <a:stretch>
            <a:fillRect/>
          </a:stretch>
        </p:blipFill>
        <p:spPr bwMode="auto">
          <a:xfrm>
            <a:off x="0" y="0"/>
            <a:ext cx="24384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904358-3367-4E49-86E6-21655C2624FB}" type="datetimeFigureOut">
              <a:rPr lang="en-US" smtClean="0">
                <a:solidFill>
                  <a:prstClr val="black">
                    <a:tint val="75000"/>
                  </a:prstClr>
                </a:solidFill>
                <a:latin typeface="Calibri"/>
                <a:cs typeface="Times New Roman (Hebrew)" charset="-79"/>
              </a:rPr>
              <a:pPr/>
              <a:t>10/18/2016</a:t>
            </a:fld>
            <a:endParaRPr lang="en-US">
              <a:solidFill>
                <a:prstClr val="black">
                  <a:tint val="75000"/>
                </a:prstClr>
              </a:solidFill>
              <a:latin typeface="Calibri"/>
              <a:cs typeface="Times New Roman (Hebrew)" charset="-79"/>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cs typeface="Times New Roman (Hebrew)" charset="-79"/>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C972D-C228-41E5-BE0F-00F8E42C8C69}" type="slidenum">
              <a:rPr lang="en-US" smtClean="0">
                <a:solidFill>
                  <a:prstClr val="black">
                    <a:tint val="75000"/>
                  </a:prstClr>
                </a:solidFill>
                <a:latin typeface="Calibri"/>
                <a:cs typeface="Times New Roman (Hebrew)" charset="-79"/>
              </a:rPr>
              <a:pPr/>
              <a:t>‹#›</a:t>
            </a:fld>
            <a:endParaRPr lang="en-US">
              <a:solidFill>
                <a:prstClr val="black">
                  <a:tint val="75000"/>
                </a:prstClr>
              </a:solidFill>
              <a:latin typeface="Calibri"/>
              <a:cs typeface="Times New Roman (Hebrew)" charset="-79"/>
            </a:endParaRPr>
          </a:p>
        </p:txBody>
      </p:sp>
      <p:pic>
        <p:nvPicPr>
          <p:cNvPr id="8" name="Picture 5" descr="ACU_Right_no_logo"/>
          <p:cNvPicPr>
            <a:picLocks noChangeAspect="1" noChangeArrowheads="1"/>
          </p:cNvPicPr>
          <p:nvPr userDrawn="1"/>
        </p:nvPicPr>
        <p:blipFill>
          <a:blip r:embed="rId14">
            <a:extLst>
              <a:ext uri="{28A0092B-C50C-407E-A947-70E740481C1C}">
                <a14:useLocalDpi xmlns:a14="http://schemas.microsoft.com/office/drawing/2010/main"/>
              </a:ext>
            </a:extLst>
          </a:blip>
          <a:srcRect/>
          <a:stretch>
            <a:fillRect/>
          </a:stretch>
        </p:blipFill>
        <p:spPr bwMode="auto">
          <a:xfrm>
            <a:off x="5867400" y="4222750"/>
            <a:ext cx="3276600" cy="263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p:cNvPicPr>
            <a:picLocks noChangeAspect="1" noChangeArrowheads="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90408" y="76200"/>
            <a:ext cx="470475" cy="79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Rectangle 13"/>
          <p:cNvSpPr/>
          <p:nvPr userDrawn="1"/>
        </p:nvSpPr>
        <p:spPr>
          <a:xfrm>
            <a:off x="90408" y="-2024"/>
            <a:ext cx="2565959" cy="338554"/>
          </a:xfrm>
          <a:prstGeom prst="rect">
            <a:avLst/>
          </a:prstGeom>
        </p:spPr>
        <p:txBody>
          <a:bodyPr wrap="square">
            <a:spAutoFit/>
          </a:bodyPr>
          <a:lstStyle/>
          <a:p>
            <a:pPr marL="574675" indent="-60325" defTabSz="913993" fontAlgn="base">
              <a:spcBef>
                <a:spcPct val="0"/>
              </a:spcBef>
              <a:spcAft>
                <a:spcPct val="0"/>
              </a:spcAft>
              <a:defRPr/>
            </a:pPr>
            <a:r>
              <a:rPr lang="en-US" sz="1600" b="1" dirty="0">
                <a:solidFill>
                  <a:srgbClr val="3E3E3E"/>
                </a:solidFill>
                <a:latin typeface="Tahoma" pitchFamily="34" charset="0"/>
                <a:cs typeface="Times New Roman (Hebrew)" charset="-79"/>
              </a:rPr>
              <a:t>AMERICA’S ARMY</a:t>
            </a:r>
          </a:p>
        </p:txBody>
      </p:sp>
      <p:sp>
        <p:nvSpPr>
          <p:cNvPr id="15" name="TextBox 14"/>
          <p:cNvSpPr txBox="1"/>
          <p:nvPr userDrawn="1"/>
        </p:nvSpPr>
        <p:spPr>
          <a:xfrm>
            <a:off x="497025" y="202198"/>
            <a:ext cx="3156633" cy="276999"/>
          </a:xfrm>
          <a:prstGeom prst="rect">
            <a:avLst/>
          </a:prstGeom>
          <a:noFill/>
        </p:spPr>
        <p:txBody>
          <a:bodyPr wrap="none" rtlCol="0">
            <a:spAutoFit/>
          </a:bodyPr>
          <a:lstStyle/>
          <a:p>
            <a:pPr algn="ctr" fontAlgn="base">
              <a:spcBef>
                <a:spcPct val="0"/>
              </a:spcBef>
              <a:spcAft>
                <a:spcPct val="0"/>
              </a:spcAft>
            </a:pPr>
            <a:r>
              <a:rPr lang="en-US" sz="1200" b="1" dirty="0">
                <a:solidFill>
                  <a:srgbClr val="D8D8D8">
                    <a:lumMod val="50000"/>
                  </a:srgbClr>
                </a:solidFill>
                <a:latin typeface="Tahoma" pitchFamily="34" charset="0"/>
                <a:cs typeface="Times New Roman (Hebrew)" charset="-79"/>
              </a:rPr>
              <a:t>Our Profession – Living the Army Ethic</a:t>
            </a:r>
          </a:p>
        </p:txBody>
      </p:sp>
      <p:pic>
        <p:nvPicPr>
          <p:cNvPr id="13" name="Picture 1"/>
          <p:cNvPicPr>
            <a:picLocks noChangeAspect="1" noChangeArrowheads="1"/>
          </p:cNvPicPr>
          <p:nvPr userDrawn="1"/>
        </p:nvPicPr>
        <p:blipFill>
          <a:blip r:embed="rId16" cstate="screen">
            <a:extLst>
              <a:ext uri="{28A0092B-C50C-407E-A947-70E740481C1C}">
                <a14:useLocalDpi xmlns:a14="http://schemas.microsoft.com/office/drawing/2010/main"/>
              </a:ext>
            </a:extLst>
          </a:blip>
          <a:srcRect/>
          <a:stretch>
            <a:fillRect/>
          </a:stretch>
        </p:blipFill>
        <p:spPr bwMode="auto">
          <a:xfrm>
            <a:off x="8243803" y="90403"/>
            <a:ext cx="738209" cy="724393"/>
          </a:xfrm>
          <a:prstGeom prst="rect">
            <a:avLst/>
          </a:prstGeom>
          <a:noFill/>
          <a:ln w="9525">
            <a:noFill/>
            <a:miter lim="800000"/>
            <a:headEnd/>
            <a:tailEnd/>
          </a:ln>
          <a:effectLst/>
        </p:spPr>
      </p:pic>
      <p:sp>
        <p:nvSpPr>
          <p:cNvPr id="16" name="Rectangle 6"/>
          <p:cNvSpPr txBox="1">
            <a:spLocks noChangeArrowheads="1"/>
          </p:cNvSpPr>
          <p:nvPr userDrawn="1"/>
        </p:nvSpPr>
        <p:spPr bwMode="auto">
          <a:xfrm>
            <a:off x="7830206" y="6627488"/>
            <a:ext cx="1313794" cy="220987"/>
          </a:xfrm>
          <a:prstGeom prst="rect">
            <a:avLst/>
          </a:prstGeom>
          <a:noFill/>
          <a:ln w="9525">
            <a:noFill/>
            <a:miter lim="800000"/>
            <a:headEnd/>
            <a:tailEnd/>
          </a:ln>
          <a:effectLst/>
        </p:spPr>
        <p:txBody>
          <a:bodyPr vert="horz" wrap="square" lIns="91416" tIns="45708" rIns="91416" bIns="45708" numCol="1" anchor="t" anchorCtr="0" compatLnSpc="1">
            <a:prstTxWarp prst="textNoShape">
              <a:avLst/>
            </a:prstTxWarp>
          </a:bodyPr>
          <a:lstStyle>
            <a:lvl1pPr algn="r">
              <a:defRPr sz="1100"/>
            </a:lvl1pPr>
          </a:lstStyle>
          <a:p>
            <a:pPr algn="ctr" fontAlgn="base">
              <a:spcBef>
                <a:spcPct val="0"/>
              </a:spcBef>
              <a:spcAft>
                <a:spcPct val="0"/>
              </a:spcAft>
              <a:defRPr/>
            </a:pPr>
            <a:r>
              <a:rPr lang="en-US" sz="1000" dirty="0" smtClean="0">
                <a:solidFill>
                  <a:srgbClr val="000000"/>
                </a:solidFill>
                <a:cs typeface="Times New Roman (Hebrew)" charset="-79"/>
              </a:rPr>
              <a:t>Slide </a:t>
            </a:r>
            <a:fld id="{6D69A36F-E4C0-4112-894E-AF174B3201FE}" type="slidenum">
              <a:rPr lang="en-US" sz="1000" b="1" smtClean="0">
                <a:solidFill>
                  <a:srgbClr val="000000"/>
                </a:solidFill>
                <a:latin typeface="Tahoma" pitchFamily="34" charset="0"/>
                <a:cs typeface="Times New Roman (Hebrew)" charset="-79"/>
              </a:rPr>
              <a:pPr algn="ctr" fontAlgn="base">
                <a:spcBef>
                  <a:spcPct val="0"/>
                </a:spcBef>
                <a:spcAft>
                  <a:spcPct val="0"/>
                </a:spcAft>
                <a:defRPr/>
              </a:pPr>
              <a:t>‹#›</a:t>
            </a:fld>
            <a:endParaRPr lang="en-US" sz="1000" dirty="0">
              <a:solidFill>
                <a:srgbClr val="000000"/>
              </a:solidFill>
              <a:cs typeface="Times New Roman (Hebrew)" charset="-79"/>
            </a:endParaRPr>
          </a:p>
        </p:txBody>
      </p:sp>
      <p:sp>
        <p:nvSpPr>
          <p:cNvPr id="17" name="TextBox 16"/>
          <p:cNvSpPr txBox="1"/>
          <p:nvPr userDrawn="1"/>
        </p:nvSpPr>
        <p:spPr>
          <a:xfrm>
            <a:off x="3832061" y="6649293"/>
            <a:ext cx="1604928" cy="246221"/>
          </a:xfrm>
          <a:prstGeom prst="rect">
            <a:avLst/>
          </a:prstGeom>
          <a:noFill/>
        </p:spPr>
        <p:txBody>
          <a:bodyPr wrap="none" rtlCol="0">
            <a:spAutoFit/>
          </a:bodyPr>
          <a:lstStyle/>
          <a:p>
            <a:pPr algn="ctr" fontAlgn="base">
              <a:spcBef>
                <a:spcPct val="0"/>
              </a:spcBef>
              <a:spcAft>
                <a:spcPct val="0"/>
              </a:spcAft>
            </a:pPr>
            <a:r>
              <a:rPr lang="en-US" sz="1000" b="1" dirty="0">
                <a:solidFill>
                  <a:srgbClr val="000000"/>
                </a:solidFill>
                <a:latin typeface="Tahoma" pitchFamily="34" charset="0"/>
                <a:cs typeface="Times New Roman (Hebrew)" charset="-79"/>
              </a:rPr>
              <a:t>UNCLASSIFIED/FOUO</a:t>
            </a:r>
          </a:p>
        </p:txBody>
      </p:sp>
    </p:spTree>
    <p:extLst>
      <p:ext uri="{BB962C8B-B14F-4D97-AF65-F5344CB8AC3E}">
        <p14:creationId xmlns:p14="http://schemas.microsoft.com/office/powerpoint/2010/main" val="58988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6"/>
          <p:cNvSpPr txBox="1">
            <a:spLocks/>
          </p:cNvSpPr>
          <p:nvPr/>
        </p:nvSpPr>
        <p:spPr bwMode="auto">
          <a:xfrm>
            <a:off x="852257" y="427578"/>
            <a:ext cx="7439487" cy="590550"/>
          </a:xfrm>
          <a:prstGeom prst="rect">
            <a:avLst/>
          </a:prstGeom>
        </p:spPr>
        <p:txBody>
          <a:bodyPr vert="horz" lIns="91440" tIns="45720" rIns="91440" bIns="45720" rtlCol="0" anchor="ctr">
            <a:noAutofit/>
          </a:bodyPr>
          <a:lstStyle>
            <a:defPPr>
              <a:defRPr lang="en-US"/>
            </a:defPPr>
            <a:lvl1pPr algn="ctr" defTabSz="914400" eaLnBrk="1" latinLnBrk="0" hangingPunct="1">
              <a:buNone/>
              <a:defRPr sz="3000" b="1" i="1">
                <a:solidFill>
                  <a:srgbClr val="660033"/>
                </a:solidFill>
                <a:effectLst>
                  <a:outerShdw blurRad="38100" dist="38100" dir="2700000" algn="tl">
                    <a:srgbClr val="000000">
                      <a:alpha val="43137"/>
                    </a:srgbClr>
                  </a:outerShdw>
                </a:effectLst>
                <a:latin typeface="+mj-lt"/>
                <a:ea typeface="+mj-ea"/>
                <a:cs typeface="Arial" pitchFamily="34" charset="0"/>
              </a:defRPr>
            </a:lvl1pPr>
          </a:lstStyle>
          <a:p>
            <a:pPr fontAlgn="base">
              <a:spcBef>
                <a:spcPct val="0"/>
              </a:spcBef>
              <a:spcAft>
                <a:spcPct val="0"/>
              </a:spcAft>
            </a:pPr>
            <a:r>
              <a:rPr lang="en-US" dirty="0" smtClean="0"/>
              <a:t>CTC MEDEVAC Trends</a:t>
            </a:r>
            <a:endParaRPr lang="en-US" dirty="0"/>
          </a:p>
        </p:txBody>
      </p:sp>
      <p:sp>
        <p:nvSpPr>
          <p:cNvPr id="4" name="TextBox 3"/>
          <p:cNvSpPr txBox="1"/>
          <p:nvPr/>
        </p:nvSpPr>
        <p:spPr>
          <a:xfrm>
            <a:off x="228600" y="1114425"/>
            <a:ext cx="8839200" cy="5740033"/>
          </a:xfrm>
          <a:prstGeom prst="rect">
            <a:avLst/>
          </a:prstGeom>
          <a:noFill/>
        </p:spPr>
        <p:txBody>
          <a:bodyPr wrap="square" rtlCol="0">
            <a:spAutoFit/>
          </a:bodyPr>
          <a:lstStyle/>
          <a:p>
            <a:pPr fontAlgn="base">
              <a:spcBef>
                <a:spcPct val="0"/>
              </a:spcBef>
              <a:spcAft>
                <a:spcPct val="0"/>
              </a:spcAft>
            </a:pPr>
            <a:r>
              <a:rPr lang="en-US" sz="1500" b="1" u="sng" dirty="0">
                <a:solidFill>
                  <a:prstClr val="black"/>
                </a:solidFill>
                <a:cs typeface="Arial" panose="020B0604020202020204" pitchFamily="34" charset="0"/>
              </a:rPr>
              <a:t>JRTC (</a:t>
            </a:r>
            <a:r>
              <a:rPr lang="en-US" sz="1500" b="1" u="sng" dirty="0" smtClean="0">
                <a:solidFill>
                  <a:prstClr val="black"/>
                </a:solidFill>
                <a:cs typeface="Arial" panose="020B0604020202020204" pitchFamily="34" charset="0"/>
              </a:rPr>
              <a:t>2016)</a:t>
            </a:r>
            <a:endParaRPr lang="en-US" sz="1500" b="1" u="sng" dirty="0">
              <a:solidFill>
                <a:prstClr val="black"/>
              </a:solidFill>
              <a:cs typeface="Arial" panose="020B0604020202020204" pitchFamily="34" charset="0"/>
            </a:endParaRPr>
          </a:p>
          <a:p>
            <a:pPr marL="285750" indent="-285750" fontAlgn="base">
              <a:spcBef>
                <a:spcPct val="0"/>
              </a:spcBef>
              <a:spcAft>
                <a:spcPct val="0"/>
              </a:spcAft>
              <a:buFont typeface="Arial" panose="020B0604020202020204" pitchFamily="34" charset="0"/>
              <a:buChar char="•"/>
            </a:pPr>
            <a:r>
              <a:rPr lang="en-US" sz="1500" b="1" dirty="0">
                <a:solidFill>
                  <a:prstClr val="black"/>
                </a:solidFill>
                <a:cs typeface="Arial" panose="020B0604020202020204" pitchFamily="34" charset="0"/>
              </a:rPr>
              <a:t>The following trends highlight the need for better integration of the FSMP with the BCT Surgeon Section and Aviation Task Force:</a:t>
            </a:r>
            <a:endParaRPr lang="en-US" sz="1500" dirty="0">
              <a:solidFill>
                <a:prstClr val="black"/>
              </a:solidFill>
              <a:cs typeface="Arial" panose="020B0604020202020204" pitchFamily="34" charset="0"/>
            </a:endParaRPr>
          </a:p>
          <a:p>
            <a:pPr marL="717550" lvl="1" indent="-285750" fontAlgn="base">
              <a:spcBef>
                <a:spcPct val="0"/>
              </a:spcBef>
              <a:spcAft>
                <a:spcPct val="0"/>
              </a:spcAft>
              <a:buFont typeface="Arial" panose="020B0604020202020204" pitchFamily="34" charset="0"/>
              <a:buChar char="•"/>
            </a:pPr>
            <a:r>
              <a:rPr lang="en-US" sz="1400" b="1" u="sng" dirty="0">
                <a:solidFill>
                  <a:prstClr val="black"/>
                </a:solidFill>
                <a:cs typeface="Arial" panose="020B0604020202020204" pitchFamily="34" charset="0"/>
              </a:rPr>
              <a:t>Air Assault planning/integration</a:t>
            </a:r>
            <a:r>
              <a:rPr lang="en-US" sz="1400" b="1" dirty="0">
                <a:solidFill>
                  <a:prstClr val="black"/>
                </a:solidFill>
                <a:cs typeface="Arial" panose="020B0604020202020204" pitchFamily="34" charset="0"/>
              </a:rPr>
              <a:t>: </a:t>
            </a:r>
            <a:r>
              <a:rPr lang="en-US" sz="1400" dirty="0">
                <a:solidFill>
                  <a:prstClr val="black"/>
                </a:solidFill>
                <a:cs typeface="Arial" panose="020B0604020202020204" pitchFamily="34" charset="0"/>
              </a:rPr>
              <a:t>Integration</a:t>
            </a:r>
            <a:r>
              <a:rPr lang="en-US" sz="1400" b="1" dirty="0">
                <a:solidFill>
                  <a:prstClr val="black"/>
                </a:solidFill>
                <a:cs typeface="Arial" panose="020B0604020202020204" pitchFamily="34" charset="0"/>
              </a:rPr>
              <a:t> </a:t>
            </a:r>
            <a:r>
              <a:rPr lang="en-US" sz="1400" dirty="0">
                <a:solidFill>
                  <a:prstClr val="black"/>
                </a:solidFill>
                <a:cs typeface="Arial" panose="020B0604020202020204" pitchFamily="34" charset="0"/>
              </a:rPr>
              <a:t>of medical and casualty evacuation into air assault planning process is lacking.  FSMPs and Brigade Medical Planners should utilize FM 3-99, Ch. 9, Sec. 7 and follow clearly defined responsibilities and requirements for air assault medical planning.  Likewise, Aviation staff elements should ensure </a:t>
            </a:r>
            <a:r>
              <a:rPr lang="en-US" sz="1400" dirty="0" smtClean="0">
                <a:solidFill>
                  <a:prstClr val="black"/>
                </a:solidFill>
                <a:cs typeface="Arial" panose="020B0604020202020204" pitchFamily="34" charset="0"/>
              </a:rPr>
              <a:t>that MEDEVAC, CASEVAC, </a:t>
            </a:r>
            <a:r>
              <a:rPr lang="en-US" sz="1400" dirty="0">
                <a:solidFill>
                  <a:prstClr val="black"/>
                </a:solidFill>
                <a:cs typeface="Arial" panose="020B0604020202020204" pitchFamily="34" charset="0"/>
              </a:rPr>
              <a:t>and casualty backhaul support planning is properly integrated into the overall Air Assault plan.</a:t>
            </a:r>
          </a:p>
          <a:p>
            <a:pPr marL="717550" lvl="1" indent="-285750" fontAlgn="base">
              <a:spcBef>
                <a:spcPct val="0"/>
              </a:spcBef>
              <a:spcAft>
                <a:spcPct val="0"/>
              </a:spcAft>
              <a:buFont typeface="Arial" panose="020B0604020202020204" pitchFamily="34" charset="0"/>
              <a:buChar char="•"/>
            </a:pPr>
            <a:r>
              <a:rPr lang="en-US" sz="1400" b="1" u="sng" dirty="0" smtClean="0">
                <a:solidFill>
                  <a:prstClr val="black"/>
                </a:solidFill>
                <a:cs typeface="Arial" panose="020B0604020202020204" pitchFamily="34" charset="0"/>
              </a:rPr>
              <a:t>Ambulance </a:t>
            </a:r>
            <a:r>
              <a:rPr lang="en-US" sz="1400" b="1" u="sng" dirty="0">
                <a:solidFill>
                  <a:prstClr val="black"/>
                </a:solidFill>
                <a:cs typeface="Arial" panose="020B0604020202020204" pitchFamily="34" charset="0"/>
              </a:rPr>
              <a:t>Exchange Point (AXP) planning</a:t>
            </a:r>
            <a:r>
              <a:rPr lang="en-US" sz="1400" b="1" dirty="0">
                <a:solidFill>
                  <a:prstClr val="black"/>
                </a:solidFill>
                <a:cs typeface="Arial" panose="020B0604020202020204" pitchFamily="34" charset="0"/>
              </a:rPr>
              <a:t>: </a:t>
            </a:r>
            <a:r>
              <a:rPr lang="en-US" sz="1400" dirty="0">
                <a:solidFill>
                  <a:prstClr val="black"/>
                </a:solidFill>
                <a:cs typeface="Arial" panose="020B0604020202020204" pitchFamily="34" charset="0"/>
              </a:rPr>
              <a:t>BCTs routinely select and establish AXPs that </a:t>
            </a:r>
            <a:r>
              <a:rPr lang="en-US" sz="1400" dirty="0" smtClean="0">
                <a:solidFill>
                  <a:prstClr val="black"/>
                </a:solidFill>
                <a:cs typeface="Arial" panose="020B0604020202020204" pitchFamily="34" charset="0"/>
              </a:rPr>
              <a:t>limit </a:t>
            </a:r>
            <a:r>
              <a:rPr lang="en-US" sz="1400" dirty="0">
                <a:solidFill>
                  <a:prstClr val="black"/>
                </a:solidFill>
                <a:cs typeface="Arial" panose="020B0604020202020204" pitchFamily="34" charset="0"/>
              </a:rPr>
              <a:t>air ambulance integration </a:t>
            </a:r>
            <a:r>
              <a:rPr lang="en-US" sz="1400" dirty="0" smtClean="0">
                <a:solidFill>
                  <a:prstClr val="black"/>
                </a:solidFill>
                <a:cs typeface="Arial" panose="020B0604020202020204" pitchFamily="34" charset="0"/>
              </a:rPr>
              <a:t>(e.g., </a:t>
            </a:r>
            <a:r>
              <a:rPr lang="en-US" sz="1400" dirty="0">
                <a:solidFill>
                  <a:prstClr val="black"/>
                </a:solidFill>
                <a:cs typeface="Arial" panose="020B0604020202020204" pitchFamily="34" charset="0"/>
              </a:rPr>
              <a:t>heavily wooded </a:t>
            </a:r>
            <a:r>
              <a:rPr lang="en-US" sz="1400" dirty="0" smtClean="0">
                <a:solidFill>
                  <a:prstClr val="black"/>
                </a:solidFill>
                <a:cs typeface="Arial" panose="020B0604020202020204" pitchFamily="34" charset="0"/>
              </a:rPr>
              <a:t>areas, </a:t>
            </a:r>
            <a:r>
              <a:rPr lang="en-US" sz="1400" dirty="0">
                <a:solidFill>
                  <a:prstClr val="black"/>
                </a:solidFill>
                <a:cs typeface="Arial" panose="020B0604020202020204" pitchFamily="34" charset="0"/>
              </a:rPr>
              <a:t>or road intersections with multiple power lines).  Additionally, BCT medical planners establish AXPs too far forward where enemy ground-to-air threat is too high for use of air ambulances.  FSMP leadership, in conjunction with the BDE BAE section must assist medical planners </a:t>
            </a:r>
            <a:r>
              <a:rPr lang="en-US" sz="1400" dirty="0" smtClean="0">
                <a:solidFill>
                  <a:prstClr val="black"/>
                </a:solidFill>
                <a:cs typeface="Arial" panose="020B0604020202020204" pitchFamily="34" charset="0"/>
              </a:rPr>
              <a:t>with AXP </a:t>
            </a:r>
            <a:r>
              <a:rPr lang="en-US" sz="1400" dirty="0">
                <a:solidFill>
                  <a:prstClr val="black"/>
                </a:solidFill>
                <a:cs typeface="Arial" panose="020B0604020202020204" pitchFamily="34" charset="0"/>
              </a:rPr>
              <a:t>selection </a:t>
            </a:r>
            <a:r>
              <a:rPr lang="en-US" sz="1400" dirty="0" smtClean="0">
                <a:solidFill>
                  <a:prstClr val="black"/>
                </a:solidFill>
                <a:cs typeface="Arial" panose="020B0604020202020204" pitchFamily="34" charset="0"/>
              </a:rPr>
              <a:t>that is more </a:t>
            </a:r>
            <a:r>
              <a:rPr lang="en-US" sz="1400" dirty="0">
                <a:solidFill>
                  <a:prstClr val="black"/>
                </a:solidFill>
                <a:cs typeface="Arial" panose="020B0604020202020204" pitchFamily="34" charset="0"/>
              </a:rPr>
              <a:t>conducive </a:t>
            </a:r>
            <a:r>
              <a:rPr lang="en-US" sz="1400" dirty="0" smtClean="0">
                <a:solidFill>
                  <a:prstClr val="black"/>
                </a:solidFill>
                <a:cs typeface="Arial" panose="020B0604020202020204" pitchFamily="34" charset="0"/>
              </a:rPr>
              <a:t>to </a:t>
            </a:r>
            <a:r>
              <a:rPr lang="en-US" sz="1400" dirty="0">
                <a:solidFill>
                  <a:prstClr val="black"/>
                </a:solidFill>
                <a:cs typeface="Arial" panose="020B0604020202020204" pitchFamily="34" charset="0"/>
              </a:rPr>
              <a:t>air ambulance operations.</a:t>
            </a:r>
          </a:p>
          <a:p>
            <a:pPr marL="717550" lvl="1" indent="-285750" fontAlgn="base">
              <a:spcBef>
                <a:spcPct val="0"/>
              </a:spcBef>
              <a:spcAft>
                <a:spcPct val="0"/>
              </a:spcAft>
              <a:buFont typeface="Arial" panose="020B0604020202020204" pitchFamily="34" charset="0"/>
              <a:buChar char="•"/>
            </a:pPr>
            <a:r>
              <a:rPr lang="en-US" sz="1400" b="1" u="sng" dirty="0">
                <a:solidFill>
                  <a:prstClr val="black"/>
                </a:solidFill>
                <a:cs typeface="Arial" panose="020B0604020202020204" pitchFamily="34" charset="0"/>
              </a:rPr>
              <a:t>Point of Injury (POI) MEDEVAC requests</a:t>
            </a:r>
            <a:r>
              <a:rPr lang="en-US" sz="1400" b="1" dirty="0">
                <a:solidFill>
                  <a:prstClr val="black"/>
                </a:solidFill>
                <a:cs typeface="Arial" panose="020B0604020202020204" pitchFamily="34" charset="0"/>
              </a:rPr>
              <a:t>: </a:t>
            </a:r>
            <a:r>
              <a:rPr lang="en-US" sz="1400" dirty="0">
                <a:solidFill>
                  <a:prstClr val="black"/>
                </a:solidFill>
                <a:cs typeface="Arial" panose="020B0604020202020204" pitchFamily="34" charset="0"/>
              </a:rPr>
              <a:t>BCTs routinely assign POI MEDEVAC requests to air ambulance assets where enemy threat and/or ground terrain limit ground evacuation capabilities without assessing the risks to air ambulance assets conducting time intensive hoist missions in high threat areas.  Inevitably, these missions have a high probability of catastrophic outcomes.  Aviation Task Force and FSMP leadership must ensure proper risk analysis of POI requests within this environment</a:t>
            </a:r>
            <a:r>
              <a:rPr lang="en-US" sz="1400" dirty="0" smtClean="0">
                <a:solidFill>
                  <a:prstClr val="black"/>
                </a:solidFill>
                <a:cs typeface="Arial" panose="020B0604020202020204" pitchFamily="34" charset="0"/>
              </a:rPr>
              <a:t>.</a:t>
            </a:r>
          </a:p>
          <a:p>
            <a:pPr marL="260350" indent="-285750" fontAlgn="base">
              <a:spcBef>
                <a:spcPct val="0"/>
              </a:spcBef>
              <a:spcAft>
                <a:spcPct val="0"/>
              </a:spcAft>
              <a:buFont typeface="Arial" panose="020B0604020202020204" pitchFamily="34" charset="0"/>
              <a:buChar char="•"/>
            </a:pPr>
            <a:r>
              <a:rPr lang="en-US" sz="1400" b="1" dirty="0" smtClean="0">
                <a:solidFill>
                  <a:prstClr val="black"/>
                </a:solidFill>
                <a:cs typeface="Arial" panose="020B0604020202020204" pitchFamily="34" charset="0"/>
              </a:rPr>
              <a:t>The following trend highlights the need for FSMPs to focus on getting ‘back to the basics’</a:t>
            </a:r>
          </a:p>
          <a:p>
            <a:pPr marL="717550" lvl="1" indent="-285750" fontAlgn="base">
              <a:spcBef>
                <a:spcPct val="0"/>
              </a:spcBef>
              <a:spcAft>
                <a:spcPct val="0"/>
              </a:spcAft>
              <a:buFont typeface="Arial" panose="020B0604020202020204" pitchFamily="34" charset="0"/>
              <a:buChar char="•"/>
            </a:pPr>
            <a:r>
              <a:rPr lang="en-US" sz="1400" b="1" u="sng" dirty="0" smtClean="0">
                <a:solidFill>
                  <a:prstClr val="black"/>
                </a:solidFill>
                <a:cs typeface="Arial" panose="020B0604020202020204" pitchFamily="34" charset="0"/>
              </a:rPr>
              <a:t>Inadequate use and application of reference material</a:t>
            </a:r>
            <a:r>
              <a:rPr lang="en-US" sz="1400" b="1" dirty="0" smtClean="0">
                <a:solidFill>
                  <a:prstClr val="black"/>
                </a:solidFill>
                <a:cs typeface="Arial" panose="020B0604020202020204" pitchFamily="34" charset="0"/>
              </a:rPr>
              <a:t>: </a:t>
            </a:r>
            <a:r>
              <a:rPr lang="en-US" sz="1400" dirty="0" smtClean="0">
                <a:solidFill>
                  <a:prstClr val="black"/>
                </a:solidFill>
                <a:cs typeface="Arial" panose="020B0604020202020204" pitchFamily="34" charset="0"/>
              </a:rPr>
              <a:t>FSMPs lack the doctrinal knowledge that is critical to the proper employment of their aircraft, personnel, and other resources.  Moreover, the use of standardized checklists and job aids is lacking at the FSMP level (e.g., hoist maintenance &amp; operation, Preventative Maintenance Daily, Medical </a:t>
            </a:r>
            <a:r>
              <a:rPr lang="en-US" sz="1400" dirty="0">
                <a:solidFill>
                  <a:prstClr val="black"/>
                </a:solidFill>
                <a:cs typeface="Arial" panose="020B0604020202020204" pitchFamily="34" charset="0"/>
              </a:rPr>
              <a:t>E</a:t>
            </a:r>
            <a:r>
              <a:rPr lang="en-US" sz="1400" dirty="0" smtClean="0">
                <a:solidFill>
                  <a:prstClr val="black"/>
                </a:solidFill>
                <a:cs typeface="Arial" panose="020B0604020202020204" pitchFamily="34" charset="0"/>
              </a:rPr>
              <a:t>quipment Set daily inspections).</a:t>
            </a:r>
            <a:endParaRPr lang="en-US" sz="1400" b="1" u="sng" dirty="0" smtClean="0">
              <a:solidFill>
                <a:prstClr val="black"/>
              </a:solidFill>
              <a:cs typeface="Arial" panose="020B0604020202020204" pitchFamily="34" charset="0"/>
            </a:endParaRPr>
          </a:p>
          <a:p>
            <a:pPr marL="717550" lvl="1" indent="-285750" fontAlgn="base">
              <a:spcBef>
                <a:spcPct val="0"/>
              </a:spcBef>
              <a:spcAft>
                <a:spcPct val="0"/>
              </a:spcAft>
              <a:buFont typeface="Arial" panose="020B0604020202020204" pitchFamily="34" charset="0"/>
              <a:buChar char="•"/>
            </a:pPr>
            <a:endParaRPr lang="en-US" sz="1400" b="1" u="sng" dirty="0">
              <a:solidFill>
                <a:prstClr val="black"/>
              </a:solidFill>
              <a:cs typeface="Arial" panose="020B0604020202020204" pitchFamily="34" charset="0"/>
            </a:endParaRPr>
          </a:p>
        </p:txBody>
      </p:sp>
    </p:spTree>
    <p:extLst>
      <p:ext uri="{BB962C8B-B14F-4D97-AF65-F5344CB8AC3E}">
        <p14:creationId xmlns:p14="http://schemas.microsoft.com/office/powerpoint/2010/main" val="46085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757</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Tahoma</vt:lpstr>
      <vt:lpstr>Times New Roman (Hebrew)</vt:lpstr>
      <vt:lpstr>6_Office Theme</vt:lpstr>
      <vt:lpstr>PowerPoint Presentation</vt:lpstr>
    </vt:vector>
  </TitlesOfParts>
  <Company>MEDCOM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Pouncey</dc:creator>
  <cp:lastModifiedBy>McMahan, Curtis S CTR USA TRADOC</cp:lastModifiedBy>
  <cp:revision>5</cp:revision>
  <dcterms:created xsi:type="dcterms:W3CDTF">2016-09-29T14:19:19Z</dcterms:created>
  <dcterms:modified xsi:type="dcterms:W3CDTF">2016-10-18T15:20:02Z</dcterms:modified>
</cp:coreProperties>
</file>