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8" r:id="rId3"/>
    <p:sldId id="259" r:id="rId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29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B64BC1C-C6D3-451F-B26C-8282F5ED9A3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FOOD SERVICE MANAGEMENT</a:t>
            </a:r>
          </a:p>
        </p:txBody>
      </p:sp>
      <p:sp>
        <p:nvSpPr>
          <p:cNvPr id="6" name="Rectangle 6"/>
          <p:cNvSpPr>
            <a:spLocks noGrp="1" noChangeArrowheads="1"/>
          </p:cNvSpPr>
          <p:nvPr>
            <p:ph type="sldNum" sz="quarter" idx="12"/>
          </p:nvPr>
        </p:nvSpPr>
        <p:spPr>
          <a:ln/>
        </p:spPr>
        <p:txBody>
          <a:bodyPr/>
          <a:lstStyle>
            <a:lvl1pPr>
              <a:defRPr/>
            </a:lvl1pPr>
          </a:lstStyle>
          <a:p>
            <a:pPr>
              <a:defRPr/>
            </a:pPr>
            <a:fld id="{90039E94-896E-4387-BCB8-51537C32DD4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40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440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FOOD SERVICE MANAGEMENT</a:t>
            </a:r>
          </a:p>
        </p:txBody>
      </p:sp>
      <p:sp>
        <p:nvSpPr>
          <p:cNvPr id="6" name="Rectangle 6"/>
          <p:cNvSpPr>
            <a:spLocks noGrp="1" noChangeArrowheads="1"/>
          </p:cNvSpPr>
          <p:nvPr>
            <p:ph type="sldNum" sz="quarter" idx="12"/>
          </p:nvPr>
        </p:nvSpPr>
        <p:spPr>
          <a:ln/>
        </p:spPr>
        <p:txBody>
          <a:bodyPr/>
          <a:lstStyle>
            <a:lvl1pPr>
              <a:defRPr/>
            </a:lvl1pPr>
          </a:lstStyle>
          <a:p>
            <a:pPr>
              <a:defRPr/>
            </a:pPr>
            <a:fld id="{96F0E028-F6C2-4861-B783-3C438370149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FOOD SERVICE MANAGEMENT</a:t>
            </a:r>
          </a:p>
        </p:txBody>
      </p:sp>
      <p:sp>
        <p:nvSpPr>
          <p:cNvPr id="6" name="Rectangle 6"/>
          <p:cNvSpPr>
            <a:spLocks noGrp="1" noChangeArrowheads="1"/>
          </p:cNvSpPr>
          <p:nvPr>
            <p:ph type="sldNum" sz="quarter" idx="12"/>
          </p:nvPr>
        </p:nvSpPr>
        <p:spPr>
          <a:ln/>
        </p:spPr>
        <p:txBody>
          <a:bodyPr/>
          <a:lstStyle>
            <a:lvl1pPr>
              <a:defRPr/>
            </a:lvl1pPr>
          </a:lstStyle>
          <a:p>
            <a:pPr>
              <a:defRPr/>
            </a:pPr>
            <a:fld id="{BAEBF789-63AA-4AF1-9EBB-2BD5432596B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FOOD SERVICE MANAGEMENT</a:t>
            </a:r>
          </a:p>
        </p:txBody>
      </p:sp>
      <p:sp>
        <p:nvSpPr>
          <p:cNvPr id="6" name="Rectangle 6"/>
          <p:cNvSpPr>
            <a:spLocks noGrp="1" noChangeArrowheads="1"/>
          </p:cNvSpPr>
          <p:nvPr>
            <p:ph type="sldNum" sz="quarter" idx="12"/>
          </p:nvPr>
        </p:nvSpPr>
        <p:spPr>
          <a:ln/>
        </p:spPr>
        <p:txBody>
          <a:bodyPr/>
          <a:lstStyle>
            <a:lvl1pPr>
              <a:defRPr/>
            </a:lvl1pPr>
          </a:lstStyle>
          <a:p>
            <a:pPr>
              <a:defRPr/>
            </a:pPr>
            <a:fld id="{729D3A78-6ACB-4900-A7E2-B5437ABEBDC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52600"/>
            <a:ext cx="40386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40386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FOOD SERVICE MANAGEMENT</a:t>
            </a:r>
          </a:p>
        </p:txBody>
      </p:sp>
      <p:sp>
        <p:nvSpPr>
          <p:cNvPr id="7" name="Rectangle 6"/>
          <p:cNvSpPr>
            <a:spLocks noGrp="1" noChangeArrowheads="1"/>
          </p:cNvSpPr>
          <p:nvPr>
            <p:ph type="sldNum" sz="quarter" idx="12"/>
          </p:nvPr>
        </p:nvSpPr>
        <p:spPr>
          <a:ln/>
        </p:spPr>
        <p:txBody>
          <a:bodyPr/>
          <a:lstStyle>
            <a:lvl1pPr>
              <a:defRPr/>
            </a:lvl1pPr>
          </a:lstStyle>
          <a:p>
            <a:pPr>
              <a:defRPr/>
            </a:pPr>
            <a:fld id="{93C9C829-6293-436D-80AF-8CA35E99DDD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FOOD SERVICE MANAGEMENT</a:t>
            </a:r>
          </a:p>
        </p:txBody>
      </p:sp>
      <p:sp>
        <p:nvSpPr>
          <p:cNvPr id="9" name="Rectangle 6"/>
          <p:cNvSpPr>
            <a:spLocks noGrp="1" noChangeArrowheads="1"/>
          </p:cNvSpPr>
          <p:nvPr>
            <p:ph type="sldNum" sz="quarter" idx="12"/>
          </p:nvPr>
        </p:nvSpPr>
        <p:spPr>
          <a:ln/>
        </p:spPr>
        <p:txBody>
          <a:bodyPr/>
          <a:lstStyle>
            <a:lvl1pPr>
              <a:defRPr/>
            </a:lvl1pPr>
          </a:lstStyle>
          <a:p>
            <a:pPr>
              <a:defRPr/>
            </a:pPr>
            <a:fld id="{BF708CF7-6BB7-44E9-93D0-E7D2328EDEF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FOOD SERVICE MANAGEMENT</a:t>
            </a:r>
          </a:p>
        </p:txBody>
      </p:sp>
      <p:sp>
        <p:nvSpPr>
          <p:cNvPr id="5" name="Rectangle 6"/>
          <p:cNvSpPr>
            <a:spLocks noGrp="1" noChangeArrowheads="1"/>
          </p:cNvSpPr>
          <p:nvPr>
            <p:ph type="sldNum" sz="quarter" idx="12"/>
          </p:nvPr>
        </p:nvSpPr>
        <p:spPr>
          <a:ln/>
        </p:spPr>
        <p:txBody>
          <a:bodyPr/>
          <a:lstStyle>
            <a:lvl1pPr>
              <a:defRPr/>
            </a:lvl1pPr>
          </a:lstStyle>
          <a:p>
            <a:pPr>
              <a:defRPr/>
            </a:pPr>
            <a:fld id="{15B67139-4F7A-46A4-A94D-748769ADF5C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FOOD SERVICE MANAGEMENT</a:t>
            </a:r>
          </a:p>
        </p:txBody>
      </p:sp>
      <p:sp>
        <p:nvSpPr>
          <p:cNvPr id="4" name="Rectangle 6"/>
          <p:cNvSpPr>
            <a:spLocks noGrp="1" noChangeArrowheads="1"/>
          </p:cNvSpPr>
          <p:nvPr>
            <p:ph type="sldNum" sz="quarter" idx="12"/>
          </p:nvPr>
        </p:nvSpPr>
        <p:spPr>
          <a:ln/>
        </p:spPr>
        <p:txBody>
          <a:bodyPr/>
          <a:lstStyle>
            <a:lvl1pPr>
              <a:defRPr/>
            </a:lvl1pPr>
          </a:lstStyle>
          <a:p>
            <a:pPr>
              <a:defRPr/>
            </a:pPr>
            <a:fld id="{ADB68C8A-D698-42FB-BA8D-5908CC53FCD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FOOD SERVICE MANAGEMENT</a:t>
            </a:r>
          </a:p>
        </p:txBody>
      </p:sp>
      <p:sp>
        <p:nvSpPr>
          <p:cNvPr id="7" name="Rectangle 6"/>
          <p:cNvSpPr>
            <a:spLocks noGrp="1" noChangeArrowheads="1"/>
          </p:cNvSpPr>
          <p:nvPr>
            <p:ph type="sldNum" sz="quarter" idx="12"/>
          </p:nvPr>
        </p:nvSpPr>
        <p:spPr>
          <a:ln/>
        </p:spPr>
        <p:txBody>
          <a:bodyPr/>
          <a:lstStyle>
            <a:lvl1pPr>
              <a:defRPr/>
            </a:lvl1pPr>
          </a:lstStyle>
          <a:p>
            <a:pPr>
              <a:defRPr/>
            </a:pPr>
            <a:fld id="{8AC51BB3-5546-4E52-922D-5ECEFFE65BD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FOOD SERVICE MANAGEMENT</a:t>
            </a:r>
          </a:p>
        </p:txBody>
      </p:sp>
      <p:sp>
        <p:nvSpPr>
          <p:cNvPr id="7" name="Rectangle 6"/>
          <p:cNvSpPr>
            <a:spLocks noGrp="1" noChangeArrowheads="1"/>
          </p:cNvSpPr>
          <p:nvPr>
            <p:ph type="sldNum" sz="quarter" idx="12"/>
          </p:nvPr>
        </p:nvSpPr>
        <p:spPr>
          <a:ln/>
        </p:spPr>
        <p:txBody>
          <a:bodyPr/>
          <a:lstStyle>
            <a:lvl1pPr>
              <a:defRPr/>
            </a:lvl1pPr>
          </a:lstStyle>
          <a:p>
            <a:pPr>
              <a:defRPr/>
            </a:pPr>
            <a:fld id="{A1C76401-409E-4C49-B20E-E8E0B7856ED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https://allamericanet.bragg.army.mil/3bde/PantherBadge.gif"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9445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3rd BCT “PANTHER”</a:t>
            </a:r>
            <a:br>
              <a:rPr lang="en-US" dirty="0" smtClean="0"/>
            </a:br>
            <a:r>
              <a:rPr lang="en-US" dirty="0" smtClean="0"/>
              <a:t>DINING FACILITY</a:t>
            </a:r>
          </a:p>
        </p:txBody>
      </p:sp>
      <p:sp>
        <p:nvSpPr>
          <p:cNvPr id="1027" name="Rectangle 3"/>
          <p:cNvSpPr>
            <a:spLocks noGrp="1" noChangeArrowheads="1"/>
          </p:cNvSpPr>
          <p:nvPr>
            <p:ph type="body" idx="1"/>
          </p:nvPr>
        </p:nvSpPr>
        <p:spPr bwMode="auto">
          <a:xfrm>
            <a:off x="457200" y="1752600"/>
            <a:ext cx="8229600" cy="3962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63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6389" name="Rectangle 5"/>
          <p:cNvSpPr>
            <a:spLocks noGrp="1" noChangeArrowheads="1"/>
          </p:cNvSpPr>
          <p:nvPr>
            <p:ph type="ftr" sz="quarter" idx="3"/>
          </p:nvPr>
        </p:nvSpPr>
        <p:spPr bwMode="auto">
          <a:xfrm>
            <a:off x="2286000" y="6245225"/>
            <a:ext cx="45720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2000" b="1" i="1" smtClean="0">
                <a:solidFill>
                  <a:schemeClr val="accent2"/>
                </a:solidFill>
                <a:latin typeface="+mn-lt"/>
              </a:defRPr>
            </a:lvl1pPr>
          </a:lstStyle>
          <a:p>
            <a:pPr>
              <a:defRPr/>
            </a:pPr>
            <a:endParaRPr lang="en-US" dirty="0"/>
          </a:p>
        </p:txBody>
      </p:sp>
      <p:sp>
        <p:nvSpPr>
          <p:cNvPr id="163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2FB3A43F-C2B9-41AA-BFBE-8AEC0C613927}" type="slidenum">
              <a:rPr lang="en-US"/>
              <a:pPr>
                <a:defRPr/>
              </a:pPr>
              <a:t>‹#›</a:t>
            </a:fld>
            <a:endParaRPr lang="en-US"/>
          </a:p>
        </p:txBody>
      </p:sp>
      <p:pic>
        <p:nvPicPr>
          <p:cNvPr id="1032" name="Picture 8" descr="Picture2"/>
          <p:cNvPicPr>
            <a:picLocks noChangeAspect="1" noChangeArrowheads="1"/>
          </p:cNvPicPr>
          <p:nvPr userDrawn="1"/>
        </p:nvPicPr>
        <p:blipFill>
          <a:blip r:embed="rId13" cstate="print"/>
          <a:srcRect/>
          <a:stretch>
            <a:fillRect/>
          </a:stretch>
        </p:blipFill>
        <p:spPr bwMode="auto">
          <a:xfrm>
            <a:off x="152400" y="152400"/>
            <a:ext cx="1377950" cy="1044575"/>
          </a:xfrm>
          <a:prstGeom prst="rect">
            <a:avLst/>
          </a:prstGeom>
          <a:noFill/>
          <a:ln w="9525">
            <a:noFill/>
            <a:miter lim="800000"/>
            <a:headEnd/>
            <a:tailEnd/>
          </a:ln>
        </p:spPr>
      </p:pic>
      <p:sp>
        <p:nvSpPr>
          <p:cNvPr id="16393" name="Line 9"/>
          <p:cNvSpPr>
            <a:spLocks noChangeShapeType="1"/>
          </p:cNvSpPr>
          <p:nvPr userDrawn="1"/>
        </p:nvSpPr>
        <p:spPr bwMode="auto">
          <a:xfrm>
            <a:off x="1600200" y="1447800"/>
            <a:ext cx="6934200" cy="0"/>
          </a:xfrm>
          <a:prstGeom prst="line">
            <a:avLst/>
          </a:prstGeom>
          <a:noFill/>
          <a:ln w="76200">
            <a:solidFill>
              <a:srgbClr val="008000"/>
            </a:solidFill>
            <a:round/>
            <a:headEnd/>
            <a:tailEnd/>
          </a:ln>
          <a:effectLst/>
        </p:spPr>
        <p:txBody>
          <a:bodyPr/>
          <a:lstStyle/>
          <a:p>
            <a:pPr>
              <a:defRPr/>
            </a:pPr>
            <a:endParaRPr lang="en-US"/>
          </a:p>
        </p:txBody>
      </p:sp>
      <p:sp>
        <p:nvSpPr>
          <p:cNvPr id="16394" name="Line 10"/>
          <p:cNvSpPr>
            <a:spLocks noChangeShapeType="1"/>
          </p:cNvSpPr>
          <p:nvPr userDrawn="1"/>
        </p:nvSpPr>
        <p:spPr bwMode="auto">
          <a:xfrm>
            <a:off x="762000" y="6096000"/>
            <a:ext cx="6934200" cy="0"/>
          </a:xfrm>
          <a:prstGeom prst="line">
            <a:avLst/>
          </a:prstGeom>
          <a:noFill/>
          <a:ln w="76200">
            <a:solidFill>
              <a:srgbClr val="0000FF"/>
            </a:solidFill>
            <a:round/>
            <a:headEnd/>
            <a:tailEnd/>
          </a:ln>
          <a:effectLst/>
        </p:spPr>
        <p:txBody>
          <a:bodyPr/>
          <a:lstStyle/>
          <a:p>
            <a:pPr>
              <a:defRPr/>
            </a:pPr>
            <a:endParaRPr lang="en-US"/>
          </a:p>
        </p:txBody>
      </p:sp>
      <p:pic>
        <p:nvPicPr>
          <p:cNvPr id="1035" name="Picture 5" descr="https://allamericanet.bragg.army.mil/3bde/PantherBadge.gif"/>
          <p:cNvPicPr>
            <a:picLocks noChangeAspect="1" noChangeArrowheads="1"/>
          </p:cNvPicPr>
          <p:nvPr userDrawn="1"/>
        </p:nvPicPr>
        <p:blipFill>
          <a:blip r:embed="rId14" r:link="rId15" cstate="print"/>
          <a:srcRect/>
          <a:stretch>
            <a:fillRect/>
          </a:stretch>
        </p:blipFill>
        <p:spPr bwMode="auto">
          <a:xfrm>
            <a:off x="7848600" y="5257800"/>
            <a:ext cx="933450" cy="127109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dt="0"/>
  <p:txStyles>
    <p:titleStyle>
      <a:lvl1pPr algn="ctr" rtl="0" eaLnBrk="0" fontAlgn="base" hangingPunct="0">
        <a:spcBef>
          <a:spcPct val="0"/>
        </a:spcBef>
        <a:spcAft>
          <a:spcPct val="0"/>
        </a:spcAft>
        <a:defRPr sz="4000" b="1" baseline="0">
          <a:solidFill>
            <a:schemeClr val="tx2"/>
          </a:solidFill>
          <a:latin typeface="+mj-lt"/>
          <a:ea typeface="+mj-ea"/>
          <a:cs typeface="+mj-cs"/>
        </a:defRPr>
      </a:lvl1pPr>
      <a:lvl2pPr algn="ctr" rtl="0" eaLnBrk="0" fontAlgn="base" hangingPunct="0">
        <a:spcBef>
          <a:spcPct val="0"/>
        </a:spcBef>
        <a:spcAft>
          <a:spcPct val="0"/>
        </a:spcAft>
        <a:defRPr sz="4400" b="1">
          <a:solidFill>
            <a:schemeClr val="tx2"/>
          </a:solidFill>
          <a:latin typeface="Baskerville Old Face" pitchFamily="18" charset="0"/>
        </a:defRPr>
      </a:lvl2pPr>
      <a:lvl3pPr algn="ctr" rtl="0" eaLnBrk="0" fontAlgn="base" hangingPunct="0">
        <a:spcBef>
          <a:spcPct val="0"/>
        </a:spcBef>
        <a:spcAft>
          <a:spcPct val="0"/>
        </a:spcAft>
        <a:defRPr sz="4400" b="1">
          <a:solidFill>
            <a:schemeClr val="tx2"/>
          </a:solidFill>
          <a:latin typeface="Baskerville Old Face" pitchFamily="18" charset="0"/>
        </a:defRPr>
      </a:lvl3pPr>
      <a:lvl4pPr algn="ctr" rtl="0" eaLnBrk="0" fontAlgn="base" hangingPunct="0">
        <a:spcBef>
          <a:spcPct val="0"/>
        </a:spcBef>
        <a:spcAft>
          <a:spcPct val="0"/>
        </a:spcAft>
        <a:defRPr sz="4400" b="1">
          <a:solidFill>
            <a:schemeClr val="tx2"/>
          </a:solidFill>
          <a:latin typeface="Baskerville Old Face" pitchFamily="18" charset="0"/>
        </a:defRPr>
      </a:lvl4pPr>
      <a:lvl5pPr algn="ctr" rtl="0" eaLnBrk="0" fontAlgn="base" hangingPunct="0">
        <a:spcBef>
          <a:spcPct val="0"/>
        </a:spcBef>
        <a:spcAft>
          <a:spcPct val="0"/>
        </a:spcAft>
        <a:defRPr sz="4400" b="1">
          <a:solidFill>
            <a:schemeClr val="tx2"/>
          </a:solidFill>
          <a:latin typeface="Baskerville Old Face" pitchFamily="18" charset="0"/>
        </a:defRPr>
      </a:lvl5pPr>
      <a:lvl6pPr marL="457200" algn="ctr" rtl="0" fontAlgn="base">
        <a:spcBef>
          <a:spcPct val="0"/>
        </a:spcBef>
        <a:spcAft>
          <a:spcPct val="0"/>
        </a:spcAft>
        <a:defRPr sz="4400" b="1">
          <a:solidFill>
            <a:schemeClr val="tx2"/>
          </a:solidFill>
          <a:latin typeface="Baskerville Old Face" pitchFamily="18" charset="0"/>
        </a:defRPr>
      </a:lvl6pPr>
      <a:lvl7pPr marL="914400" algn="ctr" rtl="0" fontAlgn="base">
        <a:spcBef>
          <a:spcPct val="0"/>
        </a:spcBef>
        <a:spcAft>
          <a:spcPct val="0"/>
        </a:spcAft>
        <a:defRPr sz="4400" b="1">
          <a:solidFill>
            <a:schemeClr val="tx2"/>
          </a:solidFill>
          <a:latin typeface="Baskerville Old Face" pitchFamily="18" charset="0"/>
        </a:defRPr>
      </a:lvl7pPr>
      <a:lvl8pPr marL="1371600" algn="ctr" rtl="0" fontAlgn="base">
        <a:spcBef>
          <a:spcPct val="0"/>
        </a:spcBef>
        <a:spcAft>
          <a:spcPct val="0"/>
        </a:spcAft>
        <a:defRPr sz="4400" b="1">
          <a:solidFill>
            <a:schemeClr val="tx2"/>
          </a:solidFill>
          <a:latin typeface="Baskerville Old Face" pitchFamily="18" charset="0"/>
        </a:defRPr>
      </a:lvl8pPr>
      <a:lvl9pPr marL="1828800" algn="ctr" rtl="0" fontAlgn="base">
        <a:spcBef>
          <a:spcPct val="0"/>
        </a:spcBef>
        <a:spcAft>
          <a:spcPct val="0"/>
        </a:spcAft>
        <a:defRPr sz="4400" b="1">
          <a:solidFill>
            <a:schemeClr val="tx2"/>
          </a:solidFill>
          <a:latin typeface="Baskerville Old Face"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5"/>
          <p:cNvSpPr txBox="1">
            <a:spLocks noChangeArrowheads="1"/>
          </p:cNvSpPr>
          <p:nvPr/>
        </p:nvSpPr>
        <p:spPr bwMode="auto">
          <a:xfrm>
            <a:off x="990600" y="1752600"/>
            <a:ext cx="7086600" cy="3785652"/>
          </a:xfrm>
          <a:prstGeom prst="rect">
            <a:avLst/>
          </a:prstGeom>
          <a:noFill/>
          <a:ln w="9525">
            <a:noFill/>
            <a:miter lim="800000"/>
            <a:headEnd/>
            <a:tailEnd/>
          </a:ln>
        </p:spPr>
        <p:txBody>
          <a:bodyPr>
            <a:spAutoFit/>
          </a:bodyPr>
          <a:lstStyle/>
          <a:p>
            <a:pPr algn="ctr"/>
            <a:r>
              <a:rPr lang="en-US" sz="6000" b="1" dirty="0" smtClean="0">
                <a:latin typeface="Baskerville Old Face" pitchFamily="18" charset="0"/>
              </a:rPr>
              <a:t>3</a:t>
            </a:r>
            <a:r>
              <a:rPr lang="en-US" sz="6000" b="1" baseline="30000" dirty="0" smtClean="0">
                <a:latin typeface="Baskerville Old Face" pitchFamily="18" charset="0"/>
              </a:rPr>
              <a:t>RD</a:t>
            </a:r>
            <a:r>
              <a:rPr lang="en-US" sz="6000" b="1" dirty="0" smtClean="0">
                <a:latin typeface="Baskerville Old Face" pitchFamily="18" charset="0"/>
              </a:rPr>
              <a:t> BCT “PANTHER”</a:t>
            </a:r>
          </a:p>
          <a:p>
            <a:pPr algn="ctr"/>
            <a:r>
              <a:rPr lang="en-US" sz="6000" b="1" dirty="0" smtClean="0">
                <a:latin typeface="Baskerville Old Face" pitchFamily="18" charset="0"/>
              </a:rPr>
              <a:t>DINING FACILITY OPERATIONS</a:t>
            </a:r>
            <a:endParaRPr lang="en-US" sz="6000" b="1"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pPr eaLnBrk="1" hangingPunct="1"/>
            <a:r>
              <a:rPr lang="en-US" sz="2000" dirty="0" smtClean="0"/>
              <a:t>MERMITE CHOW AND BAS RECOUPMENT</a:t>
            </a:r>
          </a:p>
        </p:txBody>
      </p:sp>
      <p:sp>
        <p:nvSpPr>
          <p:cNvPr id="4100" name="Rectangle 3"/>
          <p:cNvSpPr>
            <a:spLocks noGrp="1" noChangeArrowheads="1"/>
          </p:cNvSpPr>
          <p:nvPr>
            <p:ph type="body" idx="1"/>
          </p:nvPr>
        </p:nvSpPr>
        <p:spPr>
          <a:xfrm>
            <a:off x="457200" y="1524000"/>
            <a:ext cx="8229600" cy="4648200"/>
          </a:xfrm>
        </p:spPr>
        <p:txBody>
          <a:bodyPr/>
          <a:lstStyle/>
          <a:p>
            <a:pPr eaLnBrk="1" hangingPunct="1"/>
            <a:r>
              <a:rPr lang="en-US" sz="2000" dirty="0" smtClean="0"/>
              <a:t>MERMITE CHOW</a:t>
            </a:r>
          </a:p>
          <a:p>
            <a:pPr lvl="1" eaLnBrk="1" hangingPunct="1"/>
            <a:r>
              <a:rPr lang="en-US" sz="1600" dirty="0" smtClean="0"/>
              <a:t>REQUESTED AT LEAST 14 DAYS IN ADVANCE</a:t>
            </a:r>
          </a:p>
          <a:p>
            <a:pPr lvl="2" eaLnBrk="1" hangingPunct="1"/>
            <a:r>
              <a:rPr lang="en-US" sz="1200" dirty="0" smtClean="0"/>
              <a:t>MEMORANDUM, DA FORM 5913, 3161 FOR MRES (IF NEEDED)</a:t>
            </a:r>
          </a:p>
          <a:p>
            <a:pPr lvl="1" eaLnBrk="1" hangingPunct="1"/>
            <a:r>
              <a:rPr lang="en-US" sz="1600" dirty="0" smtClean="0"/>
              <a:t>CANNOT BE MORE THAN 5 DAYS</a:t>
            </a:r>
          </a:p>
          <a:p>
            <a:pPr lvl="2" eaLnBrk="1" hangingPunct="1"/>
            <a:r>
              <a:rPr lang="en-US" sz="1200" dirty="0" smtClean="0"/>
              <a:t>EXERCISES LONGER THAN </a:t>
            </a:r>
            <a:r>
              <a:rPr lang="en-US" sz="1200" b="1" u="sng" dirty="0" smtClean="0"/>
              <a:t>5</a:t>
            </a:r>
            <a:r>
              <a:rPr lang="en-US" sz="1200" dirty="0" smtClean="0"/>
              <a:t> DAYS MUST BE SUPPORTED BY A FIELD FEEDING TEAM</a:t>
            </a:r>
          </a:p>
          <a:p>
            <a:pPr lvl="2" eaLnBrk="1" hangingPunct="1"/>
            <a:r>
              <a:rPr lang="en-US" sz="1200" dirty="0" smtClean="0"/>
              <a:t>FIELD ACCOUNTS MUST BE OPENED AT LEAST </a:t>
            </a:r>
            <a:r>
              <a:rPr lang="en-US" sz="1200" b="1" u="sng" dirty="0" smtClean="0"/>
              <a:t>30</a:t>
            </a:r>
            <a:r>
              <a:rPr lang="en-US" sz="1200" dirty="0" smtClean="0"/>
              <a:t> DAYS IN ADVANCE</a:t>
            </a:r>
          </a:p>
          <a:p>
            <a:pPr lvl="1" eaLnBrk="1" hangingPunct="1"/>
            <a:r>
              <a:rPr lang="en-US" sz="1600" dirty="0" smtClean="0"/>
              <a:t>LATE REQUESTS</a:t>
            </a:r>
          </a:p>
          <a:p>
            <a:pPr lvl="2" eaLnBrk="1" hangingPunct="1"/>
            <a:r>
              <a:rPr lang="en-US" sz="1200" dirty="0" smtClean="0"/>
              <a:t>APPROVED OR DISAPPROVED ON CASE BY CASE BASIS BY DFAC MANAGER</a:t>
            </a:r>
          </a:p>
          <a:p>
            <a:pPr lvl="2" eaLnBrk="1" hangingPunct="1"/>
            <a:r>
              <a:rPr lang="en-US" sz="1200" dirty="0" smtClean="0"/>
              <a:t>REQUESTS BROUGHT IN LESS THAN 7 DAYS OUT WILL NOT BE APPROVED</a:t>
            </a:r>
          </a:p>
          <a:p>
            <a:pPr lvl="2" eaLnBrk="1" hangingPunct="1"/>
            <a:endParaRPr lang="en-US" sz="1200" dirty="0" smtClean="0"/>
          </a:p>
          <a:p>
            <a:pPr eaLnBrk="1" hangingPunct="1"/>
            <a:r>
              <a:rPr lang="en-US" sz="2000" dirty="0" smtClean="0"/>
              <a:t>BAS RECOUPMENT</a:t>
            </a:r>
          </a:p>
          <a:p>
            <a:pPr lvl="1" eaLnBrk="1" hangingPunct="1"/>
            <a:r>
              <a:rPr lang="en-US" sz="1600" dirty="0" smtClean="0"/>
              <a:t>UNIT COMMANDERS must ensure that reimbursement for all meals furnished to BAS personnel during field training is completed in accordance with the reimbursement procedures in Defense Financing and Accounting Services-Indianapolis (DFAS–IN)</a:t>
            </a:r>
          </a:p>
          <a:p>
            <a:pPr lvl="1" eaLnBrk="1" hangingPunct="1">
              <a:buNone/>
            </a:pPr>
            <a:r>
              <a:rPr lang="en-US" sz="1600" dirty="0" smtClean="0"/>
              <a:t>     Regulation 37–1 and DA Pam 30–22, chapter 3.</a:t>
            </a:r>
          </a:p>
          <a:p>
            <a:pPr lvl="1" eaLnBrk="1" hangingPunct="1"/>
            <a:r>
              <a:rPr lang="en-US" sz="1600" dirty="0" smtClean="0"/>
              <a:t>Must be done for </a:t>
            </a:r>
            <a:r>
              <a:rPr lang="en-US" sz="1600" u="sng" dirty="0" smtClean="0"/>
              <a:t>all</a:t>
            </a:r>
            <a:r>
              <a:rPr lang="en-US" sz="1600" dirty="0" smtClean="0"/>
              <a:t> rations (A-rations, MREs, and travel rations (Jimmy Dean))</a:t>
            </a:r>
          </a:p>
          <a:p>
            <a:pPr lvl="1" eaLnBrk="1" hangingPunct="1">
              <a:buNone/>
            </a:pPr>
            <a:endParaRPr lang="en-US" sz="1600" dirty="0" smtClean="0"/>
          </a:p>
          <a:p>
            <a:pPr lvl="1" eaLnBrk="1" hangingPunct="1">
              <a:buNone/>
            </a:pPr>
            <a:endParaRPr lang="en-US" sz="5400" dirty="0" smtClean="0"/>
          </a:p>
          <a:p>
            <a:pPr lvl="2" eaLnBrk="1" hangingPunct="1"/>
            <a:endParaRPr lang="en-US" sz="1200" dirty="0" smtClean="0"/>
          </a:p>
          <a:p>
            <a:pPr lvl="2" eaLnBrk="1" hangingPunct="1"/>
            <a:endParaRPr lang="en-US" sz="800" dirty="0" smtClean="0"/>
          </a:p>
          <a:p>
            <a:pPr eaLnBrk="1" hangingPunct="1">
              <a:buNone/>
            </a:pPr>
            <a:endParaRPr lang="en-US" dirty="0" smtClean="0"/>
          </a:p>
          <a:p>
            <a:pPr eaLnBrk="1" hangingPunct="1"/>
            <a:endParaRPr lang="en-US" dirty="0" smtClean="0"/>
          </a:p>
          <a:p>
            <a:pPr eaLnBrk="1" hangingPunct="1">
              <a:buFontTx/>
              <a:buNone/>
            </a:pPr>
            <a:endParaRPr lang="en-US" dirty="0" smtClean="0"/>
          </a:p>
          <a:p>
            <a:pPr eaLnBrk="1" hangingPunct="1"/>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609600" y="304800"/>
            <a:ext cx="8229600" cy="944562"/>
          </a:xfrm>
        </p:spPr>
        <p:txBody>
          <a:bodyPr/>
          <a:lstStyle/>
          <a:p>
            <a:pPr eaLnBrk="1" hangingPunct="1"/>
            <a:r>
              <a:rPr lang="en-US" sz="1800" dirty="0" smtClean="0"/>
              <a:t>SOCIAL FUNCTIONS AND ICE ORDERING PROCEDURES</a:t>
            </a:r>
          </a:p>
        </p:txBody>
      </p:sp>
      <p:sp>
        <p:nvSpPr>
          <p:cNvPr id="4100" name="Rectangle 3"/>
          <p:cNvSpPr>
            <a:spLocks noGrp="1" noChangeArrowheads="1"/>
          </p:cNvSpPr>
          <p:nvPr>
            <p:ph type="body" idx="1"/>
          </p:nvPr>
        </p:nvSpPr>
        <p:spPr>
          <a:xfrm>
            <a:off x="457200" y="1447800"/>
            <a:ext cx="8229600" cy="4648200"/>
          </a:xfrm>
        </p:spPr>
        <p:txBody>
          <a:bodyPr/>
          <a:lstStyle/>
          <a:p>
            <a:pPr lvl="1" eaLnBrk="1" hangingPunct="1">
              <a:buNone/>
            </a:pPr>
            <a:endParaRPr lang="en-US" sz="1600" dirty="0" smtClean="0"/>
          </a:p>
          <a:p>
            <a:pPr lvl="1" eaLnBrk="1" hangingPunct="1"/>
            <a:r>
              <a:rPr lang="en-US" sz="2000" dirty="0" smtClean="0"/>
              <a:t>SOCIAL FUNCTIONS, IAW AR 30-22, Para 3-44j</a:t>
            </a:r>
          </a:p>
          <a:p>
            <a:pPr lvl="2"/>
            <a:r>
              <a:rPr lang="en-US" sz="1600" dirty="0" smtClean="0"/>
              <a:t>The use of Government subsistence, dining facility equipment, and dining facility staff to support social functions such as retirements, promotion or award ceremonies, religious activities (retreats, seminars, and so forth), coffee calls, change of command functions, parties, or other similar functions is prohibited.</a:t>
            </a:r>
          </a:p>
          <a:p>
            <a:pPr lvl="3"/>
            <a:r>
              <a:rPr lang="en-US" sz="1400" dirty="0" smtClean="0"/>
              <a:t>Support for such functions must be obtained from sources </a:t>
            </a:r>
            <a:r>
              <a:rPr lang="en-US" sz="1400" b="1" u="sng" dirty="0" smtClean="0"/>
              <a:t>outside</a:t>
            </a:r>
            <a:r>
              <a:rPr lang="en-US" sz="1400" dirty="0" smtClean="0"/>
              <a:t> the Army Food Program</a:t>
            </a:r>
          </a:p>
          <a:p>
            <a:pPr lvl="3"/>
            <a:endParaRPr lang="en-US" sz="1400" dirty="0" smtClean="0"/>
          </a:p>
          <a:p>
            <a:pPr lvl="1"/>
            <a:r>
              <a:rPr lang="en-US" sz="2200" dirty="0" smtClean="0"/>
              <a:t>ICE REQUESTS </a:t>
            </a:r>
          </a:p>
          <a:p>
            <a:pPr lvl="2"/>
            <a:r>
              <a:rPr lang="en-US" sz="1800" dirty="0" smtClean="0"/>
              <a:t>Ice has to be purchased with a GPC card directly from the ice company</a:t>
            </a:r>
          </a:p>
          <a:p>
            <a:pPr lvl="2"/>
            <a:r>
              <a:rPr lang="en-US" sz="1800" dirty="0" smtClean="0"/>
              <a:t>Ice must be stored either in the unit </a:t>
            </a:r>
            <a:r>
              <a:rPr lang="pt-BR" sz="1800" dirty="0" smtClean="0"/>
              <a:t>MTRCS (multi-temperature refrigerated container) or in a unit rented refrigerator van.</a:t>
            </a:r>
          </a:p>
          <a:p>
            <a:pPr lvl="2"/>
            <a:r>
              <a:rPr lang="pt-BR" sz="1800" dirty="0" smtClean="0"/>
              <a:t>Ice cannot be stored at the DFAC.  </a:t>
            </a:r>
          </a:p>
          <a:p>
            <a:pPr lvl="3"/>
            <a:r>
              <a:rPr lang="pt-BR" sz="1400" dirty="0" smtClean="0"/>
              <a:t>Carolina ICE  (800)-776-6057</a:t>
            </a:r>
          </a:p>
          <a:p>
            <a:pPr lvl="3"/>
            <a:r>
              <a:rPr lang="pt-BR" sz="1400" dirty="0" smtClean="0"/>
              <a:t>Reddy ICE  </a:t>
            </a:r>
            <a:r>
              <a:rPr lang="en-US" sz="1400" dirty="0" smtClean="0"/>
              <a:t>(919) 782-9358</a:t>
            </a:r>
            <a:br>
              <a:rPr lang="en-US" sz="1400" dirty="0" smtClean="0"/>
            </a:br>
            <a:endParaRPr lang="en-US" sz="1400" dirty="0" smtClean="0"/>
          </a:p>
          <a:p>
            <a:pPr lvl="2"/>
            <a:endParaRPr lang="en-US" sz="8800" dirty="0" smtClean="0"/>
          </a:p>
          <a:p>
            <a:pPr lvl="3" eaLnBrk="1" hangingPunct="1">
              <a:buNone/>
            </a:pPr>
            <a:r>
              <a:rPr lang="en-US" sz="400" dirty="0" smtClean="0"/>
              <a:t>	</a:t>
            </a:r>
            <a:endParaRPr lang="en-US" sz="1200" dirty="0" smtClean="0"/>
          </a:p>
          <a:p>
            <a:pPr lvl="1" eaLnBrk="1" hangingPunct="1">
              <a:buNone/>
            </a:pPr>
            <a:r>
              <a:rPr lang="en-US" sz="2000" dirty="0" smtClean="0"/>
              <a:t>	</a:t>
            </a:r>
          </a:p>
          <a:p>
            <a:pPr lvl="1" eaLnBrk="1" hangingPunct="1">
              <a:buNone/>
            </a:pPr>
            <a:r>
              <a:rPr lang="en-US" sz="2000" dirty="0" smtClean="0"/>
              <a:t>	</a:t>
            </a:r>
          </a:p>
          <a:p>
            <a:pPr lvl="2" eaLnBrk="1" hangingPunct="1"/>
            <a:endParaRPr lang="en-US" sz="1200" dirty="0" smtClean="0"/>
          </a:p>
          <a:p>
            <a:pPr lvl="2" eaLnBrk="1" hangingPunct="1"/>
            <a:endParaRPr lang="en-US" sz="800" dirty="0" smtClean="0"/>
          </a:p>
          <a:p>
            <a:pPr eaLnBrk="1" hangingPunct="1">
              <a:buNone/>
            </a:pPr>
            <a:endParaRPr lang="en-US" dirty="0" smtClean="0"/>
          </a:p>
          <a:p>
            <a:pPr eaLnBrk="1" hangingPunct="1"/>
            <a:endParaRPr lang="en-US" dirty="0" smtClean="0"/>
          </a:p>
          <a:p>
            <a:pPr eaLnBrk="1" hangingPunct="1">
              <a:buFontTx/>
              <a:buNone/>
            </a:pPr>
            <a:endParaRPr lang="en-US" dirty="0" smtClean="0"/>
          </a:p>
          <a:p>
            <a:pPr eaLnBrk="1" hangingPunct="1"/>
            <a:endParaRPr lang="en-US" dirty="0" smtClean="0"/>
          </a:p>
        </p:txBody>
      </p:sp>
    </p:spTree>
  </p:cSld>
  <p:clrMapOvr>
    <a:masterClrMapping/>
  </p:clrMapOvr>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Baskerville Old Face"/>
        <a:ea typeface=""/>
        <a:cs typeface=""/>
      </a:majorFont>
      <a:minorFont>
        <a:latin typeface="Baskerville Old 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Balloons</Template>
  <TotalTime>397</TotalTime>
  <Words>296</Words>
  <Application>Microsoft Office PowerPoint</Application>
  <PresentationFormat>On-screen Show (4:3)</PresentationFormat>
  <Paragraphs>43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1_Default Design</vt:lpstr>
      <vt:lpstr>Slide 1</vt:lpstr>
      <vt:lpstr>MERMITE CHOW AND BAS RECOUPMENT</vt:lpstr>
      <vt:lpstr>SOCIAL FUNCTIONS AND ICE ORDERING PROCEDURES</vt:lpstr>
    </vt:vector>
  </TitlesOfParts>
  <Company>US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joseph.richard.white</dc:creator>
  <cp:lastModifiedBy>Curtis.McMahan</cp:lastModifiedBy>
  <cp:revision>56</cp:revision>
  <dcterms:created xsi:type="dcterms:W3CDTF">2009-03-13T13:43:04Z</dcterms:created>
  <dcterms:modified xsi:type="dcterms:W3CDTF">2012-10-30T17:19:01Z</dcterms:modified>
</cp:coreProperties>
</file>