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60"/>
  </p:normalViewPr>
  <p:slideViewPr>
    <p:cSldViewPr snapToGrid="0">
      <p:cViewPr varScale="1">
        <p:scale>
          <a:sx n="89" d="100"/>
          <a:sy n="89" d="100"/>
        </p:scale>
        <p:origin x="96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3920873-A855-4B6E-88BC-C843616DD79F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A4F8DC1-E149-4FD4-952C-96C3CF63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76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10000"/>
              </a:spcAft>
              <a:buFontTx/>
              <a:buChar char="•"/>
            </a:pPr>
            <a:r>
              <a:rPr lang="en-US" smtClean="0"/>
              <a:t>This slide shows the doctrinal manuals the MCoE will complete between 2012 and 2015.</a:t>
            </a:r>
          </a:p>
          <a:p>
            <a:pPr eaLnBrk="1" hangingPunct="1">
              <a:spcBef>
                <a:spcPct val="0"/>
              </a:spcBef>
              <a:spcAft>
                <a:spcPct val="10000"/>
              </a:spcAft>
              <a:buFontTx/>
              <a:buChar char="•"/>
            </a:pPr>
            <a:endParaRPr lang="en-US" smtClean="0"/>
          </a:p>
          <a:p>
            <a:pPr eaLnBrk="1" hangingPunct="1">
              <a:spcBef>
                <a:spcPct val="0"/>
              </a:spcBef>
              <a:spcAft>
                <a:spcPct val="10000"/>
              </a:spcAft>
              <a:buFontTx/>
              <a:buChar char="•"/>
            </a:pPr>
            <a:r>
              <a:rPr lang="en-US" smtClean="0"/>
              <a:t> While aggressive, this program has been fully supported by the TRADCO CG who has directed all TRADOC doctrine agencies to resource their doctrine writers to a level that will allow execution of this timeline. </a:t>
            </a:r>
          </a:p>
          <a:p>
            <a:pPr eaLnBrk="1" hangingPunct="1">
              <a:spcBef>
                <a:spcPct val="0"/>
              </a:spcBef>
              <a:spcAft>
                <a:spcPct val="10000"/>
              </a:spcAft>
              <a:buFontTx/>
              <a:buChar char="•"/>
            </a:pPr>
            <a:endParaRPr lang="en-US" smtClean="0"/>
          </a:p>
          <a:p>
            <a:pPr eaLnBrk="1" hangingPunct="1">
              <a:spcBef>
                <a:spcPct val="0"/>
              </a:spcBef>
              <a:spcAft>
                <a:spcPct val="10000"/>
              </a:spcAft>
              <a:buFontTx/>
              <a:buChar char="•"/>
            </a:pPr>
            <a:r>
              <a:rPr lang="en-US" smtClean="0"/>
              <a:t> Further, we are working with FORSCOM to bring in folks from the operating force to take a direct hand in writing, evaluating, and adjudicating doctrine.  </a:t>
            </a:r>
          </a:p>
          <a:p>
            <a:endParaRPr 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A3BF07-2A17-4262-9F91-A808FBFB8A9D}" type="slidenum">
              <a:rPr lang="en-US" smtClean="0">
                <a:ea typeface="ＭＳ Ｐゴシック" pitchFamily="34" charset="-128"/>
              </a:rPr>
              <a:pPr>
                <a:defRPr/>
              </a:pPr>
              <a:t>1</a:t>
            </a:fld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168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12A5-B18B-46C3-8E26-0998CB887BC1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5AAB-826D-40B4-AEE2-33BACAF94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58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12A5-B18B-46C3-8E26-0998CB887BC1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5AAB-826D-40B4-AEE2-33BACAF94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14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12A5-B18B-46C3-8E26-0998CB887BC1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5AAB-826D-40B4-AEE2-33BACAF94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76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rmy log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618" y="0"/>
            <a:ext cx="738716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7"/>
          <p:cNvGrpSpPr>
            <a:grpSpLocks/>
          </p:cNvGrpSpPr>
          <p:nvPr userDrawn="1"/>
        </p:nvGrpSpPr>
        <p:grpSpPr bwMode="auto">
          <a:xfrm>
            <a:off x="0" y="635001"/>
            <a:ext cx="12192000" cy="200025"/>
            <a:chOff x="0" y="1021687"/>
            <a:chExt cx="9144000" cy="200055"/>
          </a:xfrm>
        </p:grpSpPr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0" y="1142355"/>
              <a:ext cx="9144000" cy="0"/>
            </a:xfrm>
            <a:prstGeom prst="line">
              <a:avLst/>
            </a:prstGeom>
            <a:noFill/>
            <a:ln w="76200">
              <a:solidFill>
                <a:srgbClr val="16459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r">
                <a:defRPr/>
              </a:pPr>
              <a:endParaRPr lang="en-US" sz="1900" dirty="0">
                <a:solidFill>
                  <a:srgbClr val="000000"/>
                </a:solidFill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6858000" y="1021687"/>
              <a:ext cx="1981200" cy="20005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1300" b="1" i="1" dirty="0">
                  <a:solidFill>
                    <a:srgbClr val="000000"/>
                  </a:solidFill>
                </a:rPr>
                <a:t>  </a:t>
              </a:r>
              <a:r>
                <a:rPr lang="en-US" sz="900" b="1" i="1" dirty="0">
                  <a:solidFill>
                    <a:srgbClr val="000000"/>
                  </a:solidFill>
                </a:rPr>
                <a:t>Fort Benning, Home of the MCoE </a:t>
              </a:r>
              <a:endParaRPr lang="en-US" sz="9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1" name="Group 11"/>
          <p:cNvGrpSpPr>
            <a:grpSpLocks/>
          </p:cNvGrpSpPr>
          <p:nvPr userDrawn="1"/>
        </p:nvGrpSpPr>
        <p:grpSpPr bwMode="auto">
          <a:xfrm>
            <a:off x="11057467" y="9525"/>
            <a:ext cx="1049867" cy="681038"/>
            <a:chOff x="8818284" y="9526"/>
            <a:chExt cx="850046" cy="708823"/>
          </a:xfrm>
        </p:grpSpPr>
        <p:pic>
          <p:nvPicPr>
            <p:cNvPr id="12" name="Picture 12" descr="TRADOC Patch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818284" y="157485"/>
              <a:ext cx="591977" cy="560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2" descr="C:\Users\Bryon.bonnell\Desktop\MCOE Logo- Drum.jpg"/>
            <p:cNvPicPr>
              <a:picLocks noChangeAspect="1" noChangeArrowheads="1"/>
            </p:cNvPicPr>
            <p:nvPr userDrawn="1"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052719" y="9526"/>
              <a:ext cx="615611" cy="594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9347200" y="6629400"/>
            <a:ext cx="284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0AA29-53E0-4F11-9C09-1771E08E6E08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 userDrawn="1"/>
        </p:nvSpPr>
        <p:spPr bwMode="auto">
          <a:xfrm>
            <a:off x="-21166" y="6669089"/>
            <a:ext cx="8961967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7182" tIns="48591" rIns="97182" bIns="48591">
            <a:spAutoFit/>
          </a:bodyPr>
          <a:lstStyle/>
          <a:p>
            <a:pPr>
              <a:defRPr/>
            </a:pPr>
            <a:r>
              <a:rPr lang="en-US" sz="9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Maneuver Center of Excellence - Team of Soldiers, Families, and Civilians from the Best Army in the World!</a:t>
            </a:r>
          </a:p>
        </p:txBody>
      </p:sp>
    </p:spTree>
    <p:extLst>
      <p:ext uri="{BB962C8B-B14F-4D97-AF65-F5344CB8AC3E}">
        <p14:creationId xmlns:p14="http://schemas.microsoft.com/office/powerpoint/2010/main" val="938266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12A5-B18B-46C3-8E26-0998CB887BC1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5AAB-826D-40B4-AEE2-33BACAF94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270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12A5-B18B-46C3-8E26-0998CB887BC1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5AAB-826D-40B4-AEE2-33BACAF94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02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12A5-B18B-46C3-8E26-0998CB887BC1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5AAB-826D-40B4-AEE2-33BACAF94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8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12A5-B18B-46C3-8E26-0998CB887BC1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5AAB-826D-40B4-AEE2-33BACAF94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565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12A5-B18B-46C3-8E26-0998CB887BC1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5AAB-826D-40B4-AEE2-33BACAF94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3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12A5-B18B-46C3-8E26-0998CB887BC1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5AAB-826D-40B4-AEE2-33BACAF94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622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12A5-B18B-46C3-8E26-0998CB887BC1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5AAB-826D-40B4-AEE2-33BACAF94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74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12A5-B18B-46C3-8E26-0998CB887BC1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5AAB-826D-40B4-AEE2-33BACAF94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22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312A5-B18B-46C3-8E26-0998CB887BC1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35AAB-826D-40B4-AEE2-33BACAF94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43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284"/>
          <p:cNvSpPr txBox="1">
            <a:spLocks noChangeArrowheads="1"/>
          </p:cNvSpPr>
          <p:nvPr/>
        </p:nvSpPr>
        <p:spPr bwMode="auto">
          <a:xfrm>
            <a:off x="2510081" y="182564"/>
            <a:ext cx="720566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ABCT-centric Publications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2" name="Table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572972"/>
              </p:ext>
            </p:extLst>
          </p:nvPr>
        </p:nvGraphicFramePr>
        <p:xfrm>
          <a:off x="65644" y="805552"/>
          <a:ext cx="6092404" cy="41536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51504"/>
                <a:gridCol w="2540900"/>
              </a:tblGrid>
              <a:tr h="3649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Formation Manual        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64907"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FM 3-96,</a:t>
                      </a:r>
                      <a:r>
                        <a:rPr lang="en-US" sz="105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Brigade Combat Team</a:t>
                      </a:r>
                      <a:endParaRPr lang="en-US" sz="105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Projected</a:t>
                      </a:r>
                      <a:r>
                        <a:rPr lang="en-US" sz="105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publication date:  Sep 2015</a:t>
                      </a:r>
                      <a:endParaRPr lang="en-US" sz="105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64907"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FM 3-98, Reconnaissance and Security</a:t>
                      </a:r>
                      <a:r>
                        <a:rPr lang="en-US" sz="105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Operations</a:t>
                      </a:r>
                      <a:endParaRPr lang="en-US" sz="105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Projected</a:t>
                      </a:r>
                      <a:r>
                        <a:rPr lang="en-US" sz="105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publication date:  Jun 2015</a:t>
                      </a:r>
                      <a:endParaRPr lang="en-US" sz="105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64907"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ATP 3-90.5, Combined Arms Battalion</a:t>
                      </a:r>
                      <a:endParaRPr lang="en-US" sz="105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Projected</a:t>
                      </a:r>
                      <a:r>
                        <a:rPr lang="en-US" sz="105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publication date:  Oct 2015</a:t>
                      </a:r>
                      <a:endParaRPr lang="en-US" sz="1050" b="0" dirty="0" smtClean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64907"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ATP 3-20.96, Cavalry Squadron</a:t>
                      </a:r>
                      <a:endParaRPr lang="en-US" sz="105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Projected</a:t>
                      </a:r>
                      <a:r>
                        <a:rPr lang="en-US" sz="105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publication date:  Oct 2015</a:t>
                      </a:r>
                      <a:endParaRPr lang="en-US" sz="1050" b="0" dirty="0" smtClean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64907"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ATP 3-90.1,</a:t>
                      </a:r>
                      <a:r>
                        <a:rPr lang="en-US" sz="105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Armor and Mechanized Infantry Company Team</a:t>
                      </a:r>
                      <a:endParaRPr lang="en-US" sz="105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Projected</a:t>
                      </a:r>
                      <a:r>
                        <a:rPr lang="en-US" sz="105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publication date:  Oct 2015</a:t>
                      </a:r>
                      <a:endParaRPr lang="en-US" sz="105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64907"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ATP 3-20.97,</a:t>
                      </a:r>
                      <a:r>
                        <a:rPr lang="en-US" sz="105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Cavalry Troop</a:t>
                      </a:r>
                      <a:endParaRPr lang="en-US" sz="105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 Draft Staffing 29 Jun – 8 Aug 2015</a:t>
                      </a:r>
                      <a:endParaRPr lang="en-US" sz="105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649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ATP 3-20.15, Tank Platoon</a:t>
                      </a:r>
                      <a:endParaRPr lang="en-US" sz="1050" b="0" dirty="0" smtClean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Published:  Dec 2012</a:t>
                      </a:r>
                      <a:endParaRPr lang="en-US" sz="105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64907"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ATP 3-21.8, Infantry Platoon and Squad</a:t>
                      </a:r>
                      <a:endParaRPr lang="en-US" sz="105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Projected</a:t>
                      </a:r>
                      <a:r>
                        <a:rPr lang="en-US" sz="105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publication date:  Sep 2015</a:t>
                      </a:r>
                      <a:endParaRPr lang="en-US" sz="105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64907"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ATP 3-20.98, Reconnaissance and Scout Platoon</a:t>
                      </a:r>
                      <a:endParaRPr lang="en-US" sz="105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Published:  Apr 2013</a:t>
                      </a:r>
                      <a:endParaRPr lang="en-US" sz="105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64907"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ATP 3-21.90, Tactical Employment of Mortars</a:t>
                      </a:r>
                      <a:endParaRPr lang="en-US" sz="105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 on assembling</a:t>
                      </a:r>
                      <a:r>
                        <a:rPr lang="en-US" sz="1050" b="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 operational force writing team 1 QTR, FY 16</a:t>
                      </a:r>
                      <a:endParaRPr lang="en-US" sz="105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1" name="Table 2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433048"/>
              </p:ext>
            </p:extLst>
          </p:nvPr>
        </p:nvGraphicFramePr>
        <p:xfrm>
          <a:off x="6222333" y="805552"/>
          <a:ext cx="5867167" cy="4909892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3420204"/>
                <a:gridCol w="2446963"/>
              </a:tblGrid>
              <a:tr h="3649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Gunnery Manual 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6230"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 3-20.0, Integrated Weapons Training Strategy</a:t>
                      </a:r>
                      <a:endParaRPr lang="en-US" sz="105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Published:  Jun</a:t>
                      </a:r>
                      <a:r>
                        <a:rPr lang="en-US" sz="105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2015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13"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 3-20.1, CALFEX, FCX, LFX</a:t>
                      </a:r>
                      <a:endParaRPr lang="en-US" sz="105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Projected Publication Date: Dec 2015</a:t>
                      </a:r>
                      <a:endParaRPr lang="en-US" sz="105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29"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 3-20.2, Training and Qualification, Section and Platoon</a:t>
                      </a:r>
                      <a:endParaRPr lang="en-US" sz="105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Projected Publication Date: Dec</a:t>
                      </a:r>
                      <a:r>
                        <a:rPr lang="en-US" sz="105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</a:t>
                      </a:r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22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 3-20.31, Training</a:t>
                      </a:r>
                      <a:r>
                        <a:rPr lang="en-US" sz="105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Qualification, Crew</a:t>
                      </a:r>
                      <a:endParaRPr lang="en-US" sz="105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Published:  Mar </a:t>
                      </a:r>
                      <a:r>
                        <a:rPr lang="en-US" sz="105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18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 3-20.32,</a:t>
                      </a:r>
                      <a:r>
                        <a:rPr lang="en-US" sz="105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Training and Qualification, Squad</a:t>
                      </a:r>
                      <a:endParaRPr lang="en-US" sz="105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Projected</a:t>
                      </a:r>
                      <a:r>
                        <a:rPr lang="en-US" sz="105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publication date: </a:t>
                      </a:r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US" sz="105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</a:t>
                      </a:r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99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 3-20.33, Training and Qualification, Mortars</a:t>
                      </a:r>
                      <a:endParaRPr lang="en-US" sz="105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Projected</a:t>
                      </a:r>
                      <a:r>
                        <a:rPr lang="en-US" sz="105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publication date: Sep 2015</a:t>
                      </a:r>
                      <a:endParaRPr lang="en-US" sz="1050" dirty="0" smtClean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 3-20.4, Training</a:t>
                      </a:r>
                      <a:r>
                        <a:rPr lang="en-US" sz="105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Individual and Crew Served Weapons</a:t>
                      </a:r>
                      <a:endParaRPr lang="en-US" sz="1050" dirty="0" smtClean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Projected publication</a:t>
                      </a:r>
                      <a:r>
                        <a:rPr lang="en-US" sz="105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date: Oct 2015</a:t>
                      </a:r>
                      <a:endParaRPr lang="en-US" sz="1050" dirty="0" smtClean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21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 3-20.31-1,</a:t>
                      </a:r>
                      <a:r>
                        <a:rPr lang="en-US" sz="105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Gunnery Skills Test</a:t>
                      </a:r>
                      <a:endParaRPr lang="en-US" sz="105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Projected</a:t>
                      </a:r>
                      <a:r>
                        <a:rPr lang="en-US" sz="105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publication date: Jul 2015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31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 3-20.31-2, Vehicle Crew Evaluator Exportable Package</a:t>
                      </a: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Projected</a:t>
                      </a:r>
                      <a:r>
                        <a:rPr lang="en-US" sz="105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publication date: </a:t>
                      </a:r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US" sz="105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</a:t>
                      </a:r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050" baseline="0" dirty="0" smtClean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(POI and Lesson Plan available on ako)</a:t>
                      </a:r>
                      <a:endParaRPr lang="en-US" sz="105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31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 3-20.31-3, Direct Fire TADSS</a:t>
                      </a:r>
                      <a:endParaRPr lang="en-US" sz="105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Projected publication date:</a:t>
                      </a:r>
                      <a:r>
                        <a:rPr lang="en-US" sz="105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Sep 2015</a:t>
                      </a:r>
                      <a:endParaRPr lang="en-US" sz="105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 3-20.31-4, Direct Fire</a:t>
                      </a:r>
                      <a:r>
                        <a:rPr lang="en-US" sz="105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Engagement Process (DIDEA)</a:t>
                      </a:r>
                      <a:endParaRPr lang="en-US" sz="1050" dirty="0" smtClean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Projected</a:t>
                      </a:r>
                      <a:r>
                        <a:rPr lang="en-US" sz="105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publication date: Jul 2015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08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 3-20.31-5,</a:t>
                      </a:r>
                      <a:r>
                        <a:rPr lang="en-US" sz="105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Direct Fire Ammunition</a:t>
                      </a:r>
                      <a:endParaRPr lang="en-US" sz="105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Projected publication date: </a:t>
                      </a:r>
                      <a:r>
                        <a:rPr lang="en-US" sz="105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 2015</a:t>
                      </a:r>
                      <a:endParaRPr lang="en-US" sz="105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1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 3-22.9, Rifle and Carbine</a:t>
                      </a:r>
                      <a:endParaRPr lang="en-US" sz="105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Projected publication</a:t>
                      </a:r>
                      <a:r>
                        <a:rPr lang="en-US" sz="105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date: Oct 2015</a:t>
                      </a:r>
                      <a:endParaRPr lang="en-US" sz="1050" dirty="0" smtClean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53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 3-22.35, Pistol</a:t>
                      </a:r>
                      <a:endParaRPr lang="en-US" sz="105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Projected publication</a:t>
                      </a:r>
                      <a:r>
                        <a:rPr lang="en-US" sz="1050" baseline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date: Oct 2015</a:t>
                      </a:r>
                      <a:endParaRPr lang="en-US" sz="1050" dirty="0" smtClean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27838" y="5742374"/>
            <a:ext cx="11383860" cy="954107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 MCoE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is constantly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seeking assistance in developing or vetting doctrinal manuals, gunnery publications, collective tasks, and Combined Arms Training Strategies.  Additionally, we are available to come to your location, or through VTC/DCS, to provide briefings on any of the functions associated with collective training, gunnery, or doctrine.  For more information contact Mr. Curtis Archuleta, 706-545-7114, curtis.d.archuleta.civ@mail.mil</a:t>
            </a:r>
          </a:p>
        </p:txBody>
      </p:sp>
    </p:spTree>
    <p:extLst>
      <p:ext uri="{BB962C8B-B14F-4D97-AF65-F5344CB8AC3E}">
        <p14:creationId xmlns:p14="http://schemas.microsoft.com/office/powerpoint/2010/main" val="27949882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488</Words>
  <Application>Microsoft Office PowerPoint</Application>
  <PresentationFormat>Widescreen</PresentationFormat>
  <Paragraphs>62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Theme</vt:lpstr>
      <vt:lpstr>PowerPoint Presentation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curtis.archuleta</dc:creator>
  <cp:lastModifiedBy>McMahan, Curtis S CTR USA TRADOC</cp:lastModifiedBy>
  <cp:revision>14</cp:revision>
  <cp:lastPrinted>2015-06-25T15:31:14Z</cp:lastPrinted>
  <dcterms:created xsi:type="dcterms:W3CDTF">2015-06-25T13:55:21Z</dcterms:created>
  <dcterms:modified xsi:type="dcterms:W3CDTF">2015-07-07T13:08:44Z</dcterms:modified>
</cp:coreProperties>
</file>