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5.xml" ContentType="application/vnd.openxmlformats-officedocument.theme+xml"/>
  <Override PartName="/ppt/slideLayouts/slideLayout102.xml" ContentType="application/vnd.openxmlformats-officedocument.presentationml.slideLayout+xml"/>
  <Override PartName="/ppt/theme/theme16.xml" ContentType="application/vnd.openxmlformats-officedocument.theme+xml"/>
  <Override PartName="/ppt/slideLayouts/slideLayout103.xml" ContentType="application/vnd.openxmlformats-officedocument.presentationml.slideLayout+xml"/>
  <Override PartName="/ppt/theme/theme17.xml" ContentType="application/vnd.openxmlformats-officedocument.theme+xml"/>
  <Override PartName="/ppt/slideLayouts/slideLayout104.xml" ContentType="application/vnd.openxmlformats-officedocument.presentationml.slideLayout+xml"/>
  <Override PartName="/ppt/theme/theme18.xml" ContentType="application/vnd.openxmlformats-officedocument.theme+xml"/>
  <Override PartName="/ppt/slideLayouts/slideLayout105.xml" ContentType="application/vnd.openxmlformats-officedocument.presentationml.slideLayout+xml"/>
  <Override PartName="/ppt/theme/theme19.xml" ContentType="application/vnd.openxmlformats-officedocument.theme+xml"/>
  <Override PartName="/ppt/slideLayouts/slideLayout106.xml" ContentType="application/vnd.openxmlformats-officedocument.presentationml.slideLayout+xml"/>
  <Override PartName="/ppt/theme/theme20.xml" ContentType="application/vnd.openxmlformats-officedocument.theme+xml"/>
  <Override PartName="/ppt/slideLayouts/slideLayout107.xml" ContentType="application/vnd.openxmlformats-officedocument.presentationml.slideLayout+xml"/>
  <Override PartName="/ppt/theme/theme21.xml" ContentType="application/vnd.openxmlformats-officedocument.theme+xml"/>
  <Override PartName="/ppt/slideLayouts/slideLayout108.xml" ContentType="application/vnd.openxmlformats-officedocument.presentationml.slideLayout+xml"/>
  <Override PartName="/ppt/theme/theme22.xml" ContentType="application/vnd.openxmlformats-officedocument.theme+xml"/>
  <Override PartName="/ppt/slideLayouts/slideLayout109.xml" ContentType="application/vnd.openxmlformats-officedocument.presentationml.slideLayout+xml"/>
  <Override PartName="/ppt/theme/theme2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5.xml" ContentType="application/vnd.openxmlformats-officedocument.theme+xml"/>
  <Override PartName="/ppt/slideLayouts/slideLayout115.xml" ContentType="application/vnd.openxmlformats-officedocument.presentationml.slideLayout+xml"/>
  <Override PartName="/ppt/theme/theme26.xml" ContentType="application/vnd.openxmlformats-officedocument.theme+xml"/>
  <Override PartName="/ppt/slideLayouts/slideLayout116.xml" ContentType="application/vnd.openxmlformats-officedocument.presentationml.slideLayout+xml"/>
  <Override PartName="/ppt/theme/theme2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8.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9.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 id="2147483732" r:id="rId6"/>
    <p:sldMasterId id="2147483779" r:id="rId7"/>
    <p:sldMasterId id="2147483793" r:id="rId8"/>
    <p:sldMasterId id="2147483832" r:id="rId9"/>
    <p:sldMasterId id="2147483921" r:id="rId10"/>
    <p:sldMasterId id="2147484653" r:id="rId11"/>
    <p:sldMasterId id="2147484963" r:id="rId12"/>
    <p:sldMasterId id="2147484984" r:id="rId13"/>
    <p:sldMasterId id="2147485022" r:id="rId14"/>
    <p:sldMasterId id="2147485118" r:id="rId15"/>
    <p:sldMasterId id="2147485134" r:id="rId16"/>
    <p:sldMasterId id="2147485139" r:id="rId17"/>
    <p:sldMasterId id="2147485144" r:id="rId18"/>
    <p:sldMasterId id="2147485151" r:id="rId19"/>
    <p:sldMasterId id="2147485154" r:id="rId20"/>
    <p:sldMasterId id="2147485157" r:id="rId21"/>
    <p:sldMasterId id="2147485160" r:id="rId22"/>
    <p:sldMasterId id="2147485165" r:id="rId23"/>
    <p:sldMasterId id="2147485168" r:id="rId24"/>
    <p:sldMasterId id="2147485171" r:id="rId25"/>
    <p:sldMasterId id="2147485176" r:id="rId26"/>
    <p:sldMasterId id="2147485179" r:id="rId27"/>
    <p:sldMasterId id="2147485184" r:id="rId28"/>
    <p:sldMasterId id="2147485189" r:id="rId29"/>
    <p:sldMasterId id="2147485192" r:id="rId30"/>
    <p:sldMasterId id="2147485322" r:id="rId31"/>
    <p:sldMasterId id="2147485232" r:id="rId32"/>
    <p:sldMasterId id="2147485238" r:id="rId33"/>
    <p:sldMasterId id="2147485247" r:id="rId34"/>
  </p:sldMasterIdLst>
  <p:notesMasterIdLst>
    <p:notesMasterId r:id="rId79"/>
  </p:notesMasterIdLst>
  <p:handoutMasterIdLst>
    <p:handoutMasterId r:id="rId80"/>
  </p:handoutMasterIdLst>
  <p:sldIdLst>
    <p:sldId id="3321" r:id="rId35"/>
    <p:sldId id="3367" r:id="rId36"/>
    <p:sldId id="3368" r:id="rId37"/>
    <p:sldId id="3369" r:id="rId38"/>
    <p:sldId id="3370" r:id="rId39"/>
    <p:sldId id="3386" r:id="rId40"/>
    <p:sldId id="3387" r:id="rId41"/>
    <p:sldId id="3388" r:id="rId42"/>
    <p:sldId id="3389" r:id="rId43"/>
    <p:sldId id="3336" r:id="rId44"/>
    <p:sldId id="3354" r:id="rId45"/>
    <p:sldId id="3385" r:id="rId46"/>
    <p:sldId id="3391" r:id="rId47"/>
    <p:sldId id="3394" r:id="rId48"/>
    <p:sldId id="3398" r:id="rId49"/>
    <p:sldId id="3399" r:id="rId50"/>
    <p:sldId id="3400" r:id="rId51"/>
    <p:sldId id="3401" r:id="rId52"/>
    <p:sldId id="3337" r:id="rId53"/>
    <p:sldId id="3395" r:id="rId54"/>
    <p:sldId id="3396" r:id="rId55"/>
    <p:sldId id="3339" r:id="rId56"/>
    <p:sldId id="3340" r:id="rId57"/>
    <p:sldId id="3349" r:id="rId58"/>
    <p:sldId id="3397" r:id="rId59"/>
    <p:sldId id="3380" r:id="rId60"/>
    <p:sldId id="3320" r:id="rId61"/>
    <p:sldId id="3331" r:id="rId62"/>
    <p:sldId id="3323" r:id="rId63"/>
    <p:sldId id="3324" r:id="rId64"/>
    <p:sldId id="3325" r:id="rId65"/>
    <p:sldId id="3326" r:id="rId66"/>
    <p:sldId id="3328" r:id="rId67"/>
    <p:sldId id="3335" r:id="rId68"/>
    <p:sldId id="3383" r:id="rId69"/>
    <p:sldId id="3327" r:id="rId70"/>
    <p:sldId id="3377" r:id="rId71"/>
    <p:sldId id="3366" r:id="rId72"/>
    <p:sldId id="3371" r:id="rId73"/>
    <p:sldId id="3372" r:id="rId74"/>
    <p:sldId id="3373" r:id="rId75"/>
    <p:sldId id="3374" r:id="rId76"/>
    <p:sldId id="3375" r:id="rId77"/>
    <p:sldId id="3376" r:id="rId7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8000"/>
    <a:srgbClr val="FF9933"/>
    <a:srgbClr val="FFFF00"/>
    <a:srgbClr val="00FF00"/>
    <a:srgbClr val="FFFF99"/>
    <a:srgbClr val="CCE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6586" autoAdjust="0"/>
  </p:normalViewPr>
  <p:slideViewPr>
    <p:cSldViewPr snapToGrid="0">
      <p:cViewPr varScale="1">
        <p:scale>
          <a:sx n="90" d="100"/>
          <a:sy n="90" d="100"/>
        </p:scale>
        <p:origin x="1205" y="67"/>
      </p:cViewPr>
      <p:guideLst>
        <p:guide orient="horz" pos="2160"/>
        <p:guide pos="2880"/>
      </p:guideLst>
    </p:cSldViewPr>
  </p:slideViewPr>
  <p:outlineViewPr>
    <p:cViewPr>
      <p:scale>
        <a:sx n="33" d="100"/>
        <a:sy n="33" d="100"/>
      </p:scale>
      <p:origin x="0" y="770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99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5.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slide" Target="slides/slide29.xml"/><Relationship Id="rId68" Type="http://schemas.openxmlformats.org/officeDocument/2006/relationships/slide" Target="slides/slide34.xml"/><Relationship Id="rId76" Type="http://schemas.openxmlformats.org/officeDocument/2006/relationships/slide" Target="slides/slide42.xml"/><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slide" Target="slides/slide40.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27.xml"/><Relationship Id="rId82"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8" Type="http://schemas.openxmlformats.org/officeDocument/2006/relationships/slideMaster" Target="slideMasters/slideMaster5.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slideMaster" Target="slideMasters/slideMaster17.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5E58D-2E5D-49F1-86DC-9D7B9B12E4E9}" type="doc">
      <dgm:prSet loTypeId="urn:microsoft.com/office/officeart/2005/8/layout/pyramid1" loCatId="pyramid" qsTypeId="urn:microsoft.com/office/officeart/2005/8/quickstyle/simple1" qsCatId="simple" csTypeId="urn:microsoft.com/office/officeart/2005/8/colors/accent1_2" csCatId="accent1" phldr="1"/>
      <dgm:spPr/>
    </dgm:pt>
    <dgm:pt modelId="{9023DF1D-C8FA-4273-A8C0-7B7A52275191}">
      <dgm:prSet phldrT="[Text]" custT="1"/>
      <dgm:spPr/>
      <dgm:t>
        <a:bodyPr/>
        <a:lstStyle/>
        <a:p>
          <a:r>
            <a:rPr lang="en-US" sz="1200" dirty="0" smtClean="0">
              <a:solidFill>
                <a:schemeClr val="bg1"/>
              </a:solidFill>
            </a:rPr>
            <a:t>Spear Fishing </a:t>
          </a:r>
          <a:endParaRPr lang="en-US" sz="1200" dirty="0">
            <a:solidFill>
              <a:schemeClr val="bg1"/>
            </a:solidFill>
          </a:endParaRPr>
        </a:p>
      </dgm:t>
    </dgm:pt>
    <dgm:pt modelId="{64239F61-8F86-455D-B800-AE990242E669}" type="parTrans" cxnId="{893C9A47-23F3-4105-9605-E652856D591F}">
      <dgm:prSet/>
      <dgm:spPr/>
      <dgm:t>
        <a:bodyPr/>
        <a:lstStyle/>
        <a:p>
          <a:endParaRPr lang="en-US"/>
        </a:p>
      </dgm:t>
    </dgm:pt>
    <dgm:pt modelId="{4E905EED-6942-4177-9A13-56521ABE02A2}" type="sibTrans" cxnId="{893C9A47-23F3-4105-9605-E652856D591F}">
      <dgm:prSet/>
      <dgm:spPr/>
      <dgm:t>
        <a:bodyPr/>
        <a:lstStyle/>
        <a:p>
          <a:endParaRPr lang="en-US"/>
        </a:p>
      </dgm:t>
    </dgm:pt>
    <dgm:pt modelId="{1784D1C5-6038-4E16-B4FC-0565CB67B92F}">
      <dgm:prSet phldrT="[Text]" custT="1"/>
      <dgm:spPr/>
      <dgm:t>
        <a:bodyPr/>
        <a:lstStyle/>
        <a:p>
          <a:r>
            <a:rPr lang="en-US" sz="1200" dirty="0" smtClean="0">
              <a:solidFill>
                <a:schemeClr val="bg1"/>
              </a:solidFill>
            </a:rPr>
            <a:t>Mass Internet Attacks </a:t>
          </a:r>
          <a:endParaRPr lang="en-US" sz="1200" dirty="0">
            <a:solidFill>
              <a:schemeClr val="bg1"/>
            </a:solidFill>
          </a:endParaRPr>
        </a:p>
      </dgm:t>
    </dgm:pt>
    <dgm:pt modelId="{5F507544-E46D-4834-9BFC-ABA5C6FE2E24}" type="parTrans" cxnId="{7C51EC6F-CC3C-4708-BE04-33B2E406B7C6}">
      <dgm:prSet/>
      <dgm:spPr/>
      <dgm:t>
        <a:bodyPr/>
        <a:lstStyle/>
        <a:p>
          <a:endParaRPr lang="en-US"/>
        </a:p>
      </dgm:t>
    </dgm:pt>
    <dgm:pt modelId="{4221329F-B1C1-4754-8182-5E9AFD1735A9}" type="sibTrans" cxnId="{7C51EC6F-CC3C-4708-BE04-33B2E406B7C6}">
      <dgm:prSet/>
      <dgm:spPr/>
      <dgm:t>
        <a:bodyPr/>
        <a:lstStyle/>
        <a:p>
          <a:endParaRPr lang="en-US"/>
        </a:p>
      </dgm:t>
    </dgm:pt>
    <dgm:pt modelId="{676134C7-1701-4402-A9FE-BFD3B2FEAAE5}">
      <dgm:prSet phldrT="[Text]" custT="1"/>
      <dgm:spPr/>
      <dgm:t>
        <a:bodyPr/>
        <a:lstStyle/>
        <a:p>
          <a:endParaRPr lang="en-US" sz="1200" dirty="0"/>
        </a:p>
      </dgm:t>
    </dgm:pt>
    <dgm:pt modelId="{A547D692-E6D3-43C3-943C-D5EF1A4EB06B}" type="sibTrans" cxnId="{4F7D126A-C799-45B9-A0D3-FDA59124589D}">
      <dgm:prSet/>
      <dgm:spPr/>
      <dgm:t>
        <a:bodyPr/>
        <a:lstStyle/>
        <a:p>
          <a:endParaRPr lang="en-US"/>
        </a:p>
      </dgm:t>
    </dgm:pt>
    <dgm:pt modelId="{63DF3222-1244-44E9-BAD0-DE85F1E8EC4D}" type="parTrans" cxnId="{4F7D126A-C799-45B9-A0D3-FDA59124589D}">
      <dgm:prSet/>
      <dgm:spPr/>
      <dgm:t>
        <a:bodyPr/>
        <a:lstStyle/>
        <a:p>
          <a:endParaRPr lang="en-US"/>
        </a:p>
      </dgm:t>
    </dgm:pt>
    <dgm:pt modelId="{23927B67-EBAB-4A3D-A983-BCEAF52B9D11}" type="pres">
      <dgm:prSet presAssocID="{1AA5E58D-2E5D-49F1-86DC-9D7B9B12E4E9}" presName="Name0" presStyleCnt="0">
        <dgm:presLayoutVars>
          <dgm:dir/>
          <dgm:animLvl val="lvl"/>
          <dgm:resizeHandles val="exact"/>
        </dgm:presLayoutVars>
      </dgm:prSet>
      <dgm:spPr/>
    </dgm:pt>
    <dgm:pt modelId="{FCB2B835-81D3-4EEE-9E45-8A1BAB741E75}" type="pres">
      <dgm:prSet presAssocID="{676134C7-1701-4402-A9FE-BFD3B2FEAAE5}" presName="Name8" presStyleCnt="0"/>
      <dgm:spPr/>
    </dgm:pt>
    <dgm:pt modelId="{034447BE-D726-4922-A82C-FA45F4001F27}" type="pres">
      <dgm:prSet presAssocID="{676134C7-1701-4402-A9FE-BFD3B2FEAAE5}" presName="level" presStyleLbl="node1" presStyleIdx="0" presStyleCnt="3" custScaleX="101724">
        <dgm:presLayoutVars>
          <dgm:chMax val="1"/>
          <dgm:bulletEnabled val="1"/>
        </dgm:presLayoutVars>
      </dgm:prSet>
      <dgm:spPr/>
      <dgm:t>
        <a:bodyPr/>
        <a:lstStyle/>
        <a:p>
          <a:endParaRPr lang="en-US"/>
        </a:p>
      </dgm:t>
    </dgm:pt>
    <dgm:pt modelId="{62FED638-FA3C-43DC-BDD1-2500C648B5AC}" type="pres">
      <dgm:prSet presAssocID="{676134C7-1701-4402-A9FE-BFD3B2FEAAE5}" presName="levelTx" presStyleLbl="revTx" presStyleIdx="0" presStyleCnt="0">
        <dgm:presLayoutVars>
          <dgm:chMax val="1"/>
          <dgm:bulletEnabled val="1"/>
        </dgm:presLayoutVars>
      </dgm:prSet>
      <dgm:spPr/>
      <dgm:t>
        <a:bodyPr/>
        <a:lstStyle/>
        <a:p>
          <a:endParaRPr lang="en-US"/>
        </a:p>
      </dgm:t>
    </dgm:pt>
    <dgm:pt modelId="{BC10567C-0BDA-4F5E-BC6C-DDAA85E49219}" type="pres">
      <dgm:prSet presAssocID="{9023DF1D-C8FA-4273-A8C0-7B7A52275191}" presName="Name8" presStyleCnt="0"/>
      <dgm:spPr/>
    </dgm:pt>
    <dgm:pt modelId="{0E1DDB0C-6EE0-4F2C-8122-680DC81DFDDB}" type="pres">
      <dgm:prSet presAssocID="{9023DF1D-C8FA-4273-A8C0-7B7A52275191}" presName="level" presStyleLbl="node1" presStyleIdx="1" presStyleCnt="3">
        <dgm:presLayoutVars>
          <dgm:chMax val="1"/>
          <dgm:bulletEnabled val="1"/>
        </dgm:presLayoutVars>
      </dgm:prSet>
      <dgm:spPr/>
      <dgm:t>
        <a:bodyPr/>
        <a:lstStyle/>
        <a:p>
          <a:endParaRPr lang="en-US"/>
        </a:p>
      </dgm:t>
    </dgm:pt>
    <dgm:pt modelId="{0FD1E21D-7F74-4C37-8EB1-DEBD18890949}" type="pres">
      <dgm:prSet presAssocID="{9023DF1D-C8FA-4273-A8C0-7B7A52275191}" presName="levelTx" presStyleLbl="revTx" presStyleIdx="0" presStyleCnt="0">
        <dgm:presLayoutVars>
          <dgm:chMax val="1"/>
          <dgm:bulletEnabled val="1"/>
        </dgm:presLayoutVars>
      </dgm:prSet>
      <dgm:spPr/>
      <dgm:t>
        <a:bodyPr/>
        <a:lstStyle/>
        <a:p>
          <a:endParaRPr lang="en-US"/>
        </a:p>
      </dgm:t>
    </dgm:pt>
    <dgm:pt modelId="{711183B7-9A50-4C08-82C9-851AD08BDA9C}" type="pres">
      <dgm:prSet presAssocID="{1784D1C5-6038-4E16-B4FC-0565CB67B92F}" presName="Name8" presStyleCnt="0"/>
      <dgm:spPr/>
    </dgm:pt>
    <dgm:pt modelId="{F2F86CA4-75BE-425A-9A9F-26005DFBC952}" type="pres">
      <dgm:prSet presAssocID="{1784D1C5-6038-4E16-B4FC-0565CB67B92F}" presName="level" presStyleLbl="node1" presStyleIdx="2" presStyleCnt="3">
        <dgm:presLayoutVars>
          <dgm:chMax val="1"/>
          <dgm:bulletEnabled val="1"/>
        </dgm:presLayoutVars>
      </dgm:prSet>
      <dgm:spPr/>
      <dgm:t>
        <a:bodyPr/>
        <a:lstStyle/>
        <a:p>
          <a:endParaRPr lang="en-US"/>
        </a:p>
      </dgm:t>
    </dgm:pt>
    <dgm:pt modelId="{119802D5-C51A-47E9-B323-FA770F48C697}" type="pres">
      <dgm:prSet presAssocID="{1784D1C5-6038-4E16-B4FC-0565CB67B92F}" presName="levelTx" presStyleLbl="revTx" presStyleIdx="0" presStyleCnt="0">
        <dgm:presLayoutVars>
          <dgm:chMax val="1"/>
          <dgm:bulletEnabled val="1"/>
        </dgm:presLayoutVars>
      </dgm:prSet>
      <dgm:spPr/>
      <dgm:t>
        <a:bodyPr/>
        <a:lstStyle/>
        <a:p>
          <a:endParaRPr lang="en-US"/>
        </a:p>
      </dgm:t>
    </dgm:pt>
  </dgm:ptLst>
  <dgm:cxnLst>
    <dgm:cxn modelId="{7C51EC6F-CC3C-4708-BE04-33B2E406B7C6}" srcId="{1AA5E58D-2E5D-49F1-86DC-9D7B9B12E4E9}" destId="{1784D1C5-6038-4E16-B4FC-0565CB67B92F}" srcOrd="2" destOrd="0" parTransId="{5F507544-E46D-4834-9BFC-ABA5C6FE2E24}" sibTransId="{4221329F-B1C1-4754-8182-5E9AFD1735A9}"/>
    <dgm:cxn modelId="{4667DD7D-CBFD-4E22-9373-E42D19B3F9DC}" type="presOf" srcId="{9023DF1D-C8FA-4273-A8C0-7B7A52275191}" destId="{0E1DDB0C-6EE0-4F2C-8122-680DC81DFDDB}" srcOrd="0" destOrd="0" presId="urn:microsoft.com/office/officeart/2005/8/layout/pyramid1"/>
    <dgm:cxn modelId="{9D81F3A4-3CBE-4966-9B92-30547430EE31}" type="presOf" srcId="{9023DF1D-C8FA-4273-A8C0-7B7A52275191}" destId="{0FD1E21D-7F74-4C37-8EB1-DEBD18890949}" srcOrd="1" destOrd="0" presId="urn:microsoft.com/office/officeart/2005/8/layout/pyramid1"/>
    <dgm:cxn modelId="{7933C562-A71D-444A-8EED-6E2BE1DBF0F8}" type="presOf" srcId="{676134C7-1701-4402-A9FE-BFD3B2FEAAE5}" destId="{034447BE-D726-4922-A82C-FA45F4001F27}" srcOrd="0" destOrd="0" presId="urn:microsoft.com/office/officeart/2005/8/layout/pyramid1"/>
    <dgm:cxn modelId="{6BD2F6E7-974C-4D89-995B-A13889D85FB3}" type="presOf" srcId="{676134C7-1701-4402-A9FE-BFD3B2FEAAE5}" destId="{62FED638-FA3C-43DC-BDD1-2500C648B5AC}" srcOrd="1" destOrd="0" presId="urn:microsoft.com/office/officeart/2005/8/layout/pyramid1"/>
    <dgm:cxn modelId="{4F7D126A-C799-45B9-A0D3-FDA59124589D}" srcId="{1AA5E58D-2E5D-49F1-86DC-9D7B9B12E4E9}" destId="{676134C7-1701-4402-A9FE-BFD3B2FEAAE5}" srcOrd="0" destOrd="0" parTransId="{63DF3222-1244-44E9-BAD0-DE85F1E8EC4D}" sibTransId="{A547D692-E6D3-43C3-943C-D5EF1A4EB06B}"/>
    <dgm:cxn modelId="{893C9A47-23F3-4105-9605-E652856D591F}" srcId="{1AA5E58D-2E5D-49F1-86DC-9D7B9B12E4E9}" destId="{9023DF1D-C8FA-4273-A8C0-7B7A52275191}" srcOrd="1" destOrd="0" parTransId="{64239F61-8F86-455D-B800-AE990242E669}" sibTransId="{4E905EED-6942-4177-9A13-56521ABE02A2}"/>
    <dgm:cxn modelId="{3DC00DF7-DE3A-47DC-A731-01E9871B86BD}" type="presOf" srcId="{1784D1C5-6038-4E16-B4FC-0565CB67B92F}" destId="{119802D5-C51A-47E9-B323-FA770F48C697}" srcOrd="1" destOrd="0" presId="urn:microsoft.com/office/officeart/2005/8/layout/pyramid1"/>
    <dgm:cxn modelId="{FD04DA99-615B-4E4C-883C-F0C585FF3B82}" type="presOf" srcId="{1784D1C5-6038-4E16-B4FC-0565CB67B92F}" destId="{F2F86CA4-75BE-425A-9A9F-26005DFBC952}" srcOrd="0" destOrd="0" presId="urn:microsoft.com/office/officeart/2005/8/layout/pyramid1"/>
    <dgm:cxn modelId="{8A6FE4FC-1E8E-41B3-9CF3-6A4F23607B25}" type="presOf" srcId="{1AA5E58D-2E5D-49F1-86DC-9D7B9B12E4E9}" destId="{23927B67-EBAB-4A3D-A983-BCEAF52B9D11}" srcOrd="0" destOrd="0" presId="urn:microsoft.com/office/officeart/2005/8/layout/pyramid1"/>
    <dgm:cxn modelId="{5B84E4C7-2927-4A8D-A2D1-B748279E12CA}" type="presParOf" srcId="{23927B67-EBAB-4A3D-A983-BCEAF52B9D11}" destId="{FCB2B835-81D3-4EEE-9E45-8A1BAB741E75}" srcOrd="0" destOrd="0" presId="urn:microsoft.com/office/officeart/2005/8/layout/pyramid1"/>
    <dgm:cxn modelId="{27ADF118-46FD-4EDB-828B-B422F9B62B48}" type="presParOf" srcId="{FCB2B835-81D3-4EEE-9E45-8A1BAB741E75}" destId="{034447BE-D726-4922-A82C-FA45F4001F27}" srcOrd="0" destOrd="0" presId="urn:microsoft.com/office/officeart/2005/8/layout/pyramid1"/>
    <dgm:cxn modelId="{6BFB46F1-1BA1-420D-92E9-3CBCE505F216}" type="presParOf" srcId="{FCB2B835-81D3-4EEE-9E45-8A1BAB741E75}" destId="{62FED638-FA3C-43DC-BDD1-2500C648B5AC}" srcOrd="1" destOrd="0" presId="urn:microsoft.com/office/officeart/2005/8/layout/pyramid1"/>
    <dgm:cxn modelId="{F4CD84F7-05BC-4963-8BBC-5F4B40DE8067}" type="presParOf" srcId="{23927B67-EBAB-4A3D-A983-BCEAF52B9D11}" destId="{BC10567C-0BDA-4F5E-BC6C-DDAA85E49219}" srcOrd="1" destOrd="0" presId="urn:microsoft.com/office/officeart/2005/8/layout/pyramid1"/>
    <dgm:cxn modelId="{45C1F6BE-6191-45FC-AE26-F6B35E4F9C62}" type="presParOf" srcId="{BC10567C-0BDA-4F5E-BC6C-DDAA85E49219}" destId="{0E1DDB0C-6EE0-4F2C-8122-680DC81DFDDB}" srcOrd="0" destOrd="0" presId="urn:microsoft.com/office/officeart/2005/8/layout/pyramid1"/>
    <dgm:cxn modelId="{C0FCED8C-298B-414E-9CAC-2FD12A3B850F}" type="presParOf" srcId="{BC10567C-0BDA-4F5E-BC6C-DDAA85E49219}" destId="{0FD1E21D-7F74-4C37-8EB1-DEBD18890949}" srcOrd="1" destOrd="0" presId="urn:microsoft.com/office/officeart/2005/8/layout/pyramid1"/>
    <dgm:cxn modelId="{4DF1AE3C-F6EE-41C2-A178-DD59FB9FB893}" type="presParOf" srcId="{23927B67-EBAB-4A3D-A983-BCEAF52B9D11}" destId="{711183B7-9A50-4C08-82C9-851AD08BDA9C}" srcOrd="2" destOrd="0" presId="urn:microsoft.com/office/officeart/2005/8/layout/pyramid1"/>
    <dgm:cxn modelId="{4AA81862-DE61-45A2-904D-36AD095FF768}" type="presParOf" srcId="{711183B7-9A50-4C08-82C9-851AD08BDA9C}" destId="{F2F86CA4-75BE-425A-9A9F-26005DFBC952}" srcOrd="0" destOrd="0" presId="urn:microsoft.com/office/officeart/2005/8/layout/pyramid1"/>
    <dgm:cxn modelId="{12248377-5105-459C-B580-0A96A7862CC3}" type="presParOf" srcId="{711183B7-9A50-4C08-82C9-851AD08BDA9C}" destId="{119802D5-C51A-47E9-B323-FA770F48C69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7" y="3"/>
            <a:ext cx="2972422" cy="465139"/>
          </a:xfrm>
          <a:prstGeom prst="rect">
            <a:avLst/>
          </a:prstGeom>
        </p:spPr>
        <p:txBody>
          <a:bodyPr vert="horz" lIns="90913" tIns="45457" rIns="90913" bIns="45457" rtlCol="0"/>
          <a:lstStyle>
            <a:lvl1pPr algn="l">
              <a:defRPr sz="1100"/>
            </a:lvl1pPr>
          </a:lstStyle>
          <a:p>
            <a:r>
              <a:rPr lang="en-US" dirty="0" smtClean="0"/>
              <a:t>UNCLASSIFIED//FOR OFFICIAL USE ONLY</a:t>
            </a:r>
            <a:endParaRPr lang="en-US" dirty="0"/>
          </a:p>
        </p:txBody>
      </p:sp>
      <p:sp>
        <p:nvSpPr>
          <p:cNvPr id="3" name="Date Placeholder 2"/>
          <p:cNvSpPr>
            <a:spLocks noGrp="1"/>
          </p:cNvSpPr>
          <p:nvPr>
            <p:ph type="dt" sz="quarter" idx="1"/>
          </p:nvPr>
        </p:nvSpPr>
        <p:spPr>
          <a:xfrm>
            <a:off x="3884043" y="3"/>
            <a:ext cx="2972422" cy="465139"/>
          </a:xfrm>
          <a:prstGeom prst="rect">
            <a:avLst/>
          </a:prstGeom>
        </p:spPr>
        <p:txBody>
          <a:bodyPr vert="horz" lIns="90913" tIns="45457" rIns="90913" bIns="45457" rtlCol="0"/>
          <a:lstStyle>
            <a:lvl1pPr algn="r">
              <a:defRPr sz="1100"/>
            </a:lvl1pPr>
          </a:lstStyle>
          <a:p>
            <a:fld id="{78DFFBA3-9A3A-4F1B-BBAB-12A9C226DD2B}" type="datetimeFigureOut">
              <a:rPr lang="en-US" smtClean="0"/>
              <a:pPr/>
              <a:t>8/30/2016</a:t>
            </a:fld>
            <a:endParaRPr lang="en-US" dirty="0"/>
          </a:p>
        </p:txBody>
      </p:sp>
      <p:sp>
        <p:nvSpPr>
          <p:cNvPr id="4" name="Footer Placeholder 3"/>
          <p:cNvSpPr>
            <a:spLocks noGrp="1"/>
          </p:cNvSpPr>
          <p:nvPr>
            <p:ph type="ftr" sz="quarter" idx="2"/>
          </p:nvPr>
        </p:nvSpPr>
        <p:spPr>
          <a:xfrm>
            <a:off x="17" y="8829678"/>
            <a:ext cx="2972422" cy="465139"/>
          </a:xfrm>
          <a:prstGeom prst="rect">
            <a:avLst/>
          </a:prstGeom>
        </p:spPr>
        <p:txBody>
          <a:bodyPr vert="horz" lIns="90913" tIns="45457" rIns="90913" bIns="45457" rtlCol="0" anchor="b"/>
          <a:lstStyle>
            <a:lvl1pPr algn="l">
              <a:defRPr sz="1100"/>
            </a:lvl1pPr>
          </a:lstStyle>
          <a:p>
            <a:r>
              <a:rPr lang="en-US" dirty="0" smtClean="0"/>
              <a:t>UNCLASSIFIED//FOR OFFICIAL USE ONLY</a:t>
            </a:r>
            <a:endParaRPr lang="en-US" dirty="0"/>
          </a:p>
        </p:txBody>
      </p:sp>
      <p:sp>
        <p:nvSpPr>
          <p:cNvPr id="5" name="Slide Number Placeholder 4"/>
          <p:cNvSpPr>
            <a:spLocks noGrp="1"/>
          </p:cNvSpPr>
          <p:nvPr>
            <p:ph type="sldNum" sz="quarter" idx="3"/>
          </p:nvPr>
        </p:nvSpPr>
        <p:spPr>
          <a:xfrm>
            <a:off x="3884043" y="8829678"/>
            <a:ext cx="2972422" cy="465139"/>
          </a:xfrm>
          <a:prstGeom prst="rect">
            <a:avLst/>
          </a:prstGeom>
        </p:spPr>
        <p:txBody>
          <a:bodyPr vert="horz" lIns="90913" tIns="45457" rIns="90913" bIns="45457" rtlCol="0" anchor="b"/>
          <a:lstStyle>
            <a:lvl1pPr algn="r">
              <a:defRPr sz="1100"/>
            </a:lvl1pPr>
          </a:lstStyle>
          <a:p>
            <a:fld id="{F6E86192-87AF-45E6-A47E-B12259D9EFC8}" type="slidenum">
              <a:rPr lang="en-US" smtClean="0"/>
              <a:pPr/>
              <a:t>‹#›</a:t>
            </a:fld>
            <a:endParaRPr lang="en-US" dirty="0"/>
          </a:p>
        </p:txBody>
      </p:sp>
    </p:spTree>
    <p:extLst>
      <p:ext uri="{BB962C8B-B14F-4D97-AF65-F5344CB8AC3E}">
        <p14:creationId xmlns:p14="http://schemas.microsoft.com/office/powerpoint/2010/main" val="245250957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71800" cy="464820"/>
          </a:xfrm>
          <a:prstGeom prst="rect">
            <a:avLst/>
          </a:prstGeom>
          <a:noFill/>
          <a:ln w="9525">
            <a:noFill/>
            <a:miter lim="800000"/>
            <a:headEnd/>
            <a:tailEnd/>
          </a:ln>
          <a:effectLst/>
        </p:spPr>
        <p:txBody>
          <a:bodyPr vert="horz" wrap="square" lIns="92296" tIns="46147" rIns="92296" bIns="46147" numCol="1" anchor="t" anchorCtr="0" compatLnSpc="1">
            <a:prstTxWarp prst="textNoShape">
              <a:avLst/>
            </a:prstTxWarp>
          </a:bodyPr>
          <a:lstStyle>
            <a:lvl1pPr>
              <a:defRPr sz="1100"/>
            </a:lvl1pPr>
          </a:lstStyle>
          <a:p>
            <a:pPr>
              <a:defRPr/>
            </a:pPr>
            <a:r>
              <a:rPr lang="en-US" dirty="0" smtClean="0"/>
              <a:t>UNCLASSIFIED//FOR OFFICIAL USE ONLY</a:t>
            </a:r>
            <a:endParaRPr lang="en-US" dirty="0"/>
          </a:p>
        </p:txBody>
      </p:sp>
      <p:sp>
        <p:nvSpPr>
          <p:cNvPr id="4099" name="Rectangle 3"/>
          <p:cNvSpPr>
            <a:spLocks noGrp="1" noChangeArrowheads="1"/>
          </p:cNvSpPr>
          <p:nvPr>
            <p:ph type="dt" idx="1"/>
          </p:nvPr>
        </p:nvSpPr>
        <p:spPr bwMode="auto">
          <a:xfrm>
            <a:off x="3886201" y="0"/>
            <a:ext cx="2971800" cy="464820"/>
          </a:xfrm>
          <a:prstGeom prst="rect">
            <a:avLst/>
          </a:prstGeom>
          <a:noFill/>
          <a:ln w="9525">
            <a:noFill/>
            <a:miter lim="800000"/>
            <a:headEnd/>
            <a:tailEnd/>
          </a:ln>
          <a:effectLst/>
        </p:spPr>
        <p:txBody>
          <a:bodyPr vert="horz" wrap="square" lIns="92296" tIns="46147" rIns="92296" bIns="46147" numCol="1" anchor="t" anchorCtr="0" compatLnSpc="1">
            <a:prstTxWarp prst="textNoShape">
              <a:avLst/>
            </a:prstTxWarp>
          </a:bodyPr>
          <a:lstStyle>
            <a:lvl1pPr algn="r">
              <a:defRPr sz="1100"/>
            </a:lvl1pPr>
          </a:lstStyle>
          <a:p>
            <a:pPr>
              <a:defRPr/>
            </a:pPr>
            <a:endParaRPr lang="en-US" dirty="0"/>
          </a:p>
        </p:txBody>
      </p:sp>
      <p:sp>
        <p:nvSpPr>
          <p:cNvPr id="77828"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2296" tIns="46147" rIns="92296"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31581"/>
            <a:ext cx="2971800" cy="464820"/>
          </a:xfrm>
          <a:prstGeom prst="rect">
            <a:avLst/>
          </a:prstGeom>
          <a:noFill/>
          <a:ln w="9525">
            <a:noFill/>
            <a:miter lim="800000"/>
            <a:headEnd/>
            <a:tailEnd/>
          </a:ln>
          <a:effectLst/>
        </p:spPr>
        <p:txBody>
          <a:bodyPr vert="horz" wrap="square" lIns="92296" tIns="46147" rIns="92296" bIns="46147" numCol="1" anchor="b" anchorCtr="0" compatLnSpc="1">
            <a:prstTxWarp prst="textNoShape">
              <a:avLst/>
            </a:prstTxWarp>
          </a:bodyPr>
          <a:lstStyle>
            <a:lvl1pPr>
              <a:defRPr sz="1100"/>
            </a:lvl1pPr>
          </a:lstStyle>
          <a:p>
            <a:pPr>
              <a:defRPr/>
            </a:pPr>
            <a:r>
              <a:rPr lang="en-US" dirty="0" smtClean="0"/>
              <a:t>UNCLASSIFIED//FOR OFFICIAL USE ONLY</a:t>
            </a:r>
            <a:endParaRPr lang="en-US" dirty="0"/>
          </a:p>
        </p:txBody>
      </p:sp>
      <p:sp>
        <p:nvSpPr>
          <p:cNvPr id="4103" name="Rectangle 7"/>
          <p:cNvSpPr>
            <a:spLocks noGrp="1" noChangeArrowheads="1"/>
          </p:cNvSpPr>
          <p:nvPr>
            <p:ph type="sldNum" sz="quarter" idx="5"/>
          </p:nvPr>
        </p:nvSpPr>
        <p:spPr bwMode="auto">
          <a:xfrm>
            <a:off x="3886201" y="8831581"/>
            <a:ext cx="2971800" cy="464820"/>
          </a:xfrm>
          <a:prstGeom prst="rect">
            <a:avLst/>
          </a:prstGeom>
          <a:noFill/>
          <a:ln w="9525">
            <a:noFill/>
            <a:miter lim="800000"/>
            <a:headEnd/>
            <a:tailEnd/>
          </a:ln>
          <a:effectLst/>
        </p:spPr>
        <p:txBody>
          <a:bodyPr vert="horz" wrap="square" lIns="92296" tIns="46147" rIns="92296" bIns="46147" numCol="1" anchor="b" anchorCtr="0" compatLnSpc="1">
            <a:prstTxWarp prst="textNoShape">
              <a:avLst/>
            </a:prstTxWarp>
          </a:bodyPr>
          <a:lstStyle>
            <a:lvl1pPr algn="r">
              <a:defRPr sz="1100"/>
            </a:lvl1pPr>
          </a:lstStyle>
          <a:p>
            <a:pPr>
              <a:defRPr/>
            </a:pPr>
            <a:fld id="{C9FFA143-D67B-43C5-8E5E-86A18AFBE309}" type="slidenum">
              <a:rPr lang="en-US"/>
              <a:pPr>
                <a:defRPr/>
              </a:pPr>
              <a:t>‹#›</a:t>
            </a:fld>
            <a:endParaRPr lang="en-US" dirty="0"/>
          </a:p>
        </p:txBody>
      </p:sp>
    </p:spTree>
    <p:extLst>
      <p:ext uri="{BB962C8B-B14F-4D97-AF65-F5344CB8AC3E}">
        <p14:creationId xmlns:p14="http://schemas.microsoft.com/office/powerpoint/2010/main" val="156476151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FFA143-D67B-43C5-8E5E-86A18AFBE309}"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2"/>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2473357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kern="1200" dirty="0" smtClean="0">
              <a:solidFill>
                <a:schemeClr val="tx1"/>
              </a:solidFill>
              <a:latin typeface="Times New Roman" pitchFamily="18" charset="0"/>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dirty="0" smtClean="0"/>
              <a:t>UNCLASSIFIED//FOR OFFICIAL USE ONLY</a:t>
            </a:r>
            <a:endParaRPr lang="en-US" dirty="0"/>
          </a:p>
        </p:txBody>
      </p:sp>
      <p:sp>
        <p:nvSpPr>
          <p:cNvPr id="5" name="Footer Placeholder 4"/>
          <p:cNvSpPr>
            <a:spLocks noGrp="1"/>
          </p:cNvSpPr>
          <p:nvPr>
            <p:ph type="ftr" sz="quarter" idx="11"/>
          </p:nvPr>
        </p:nvSpPr>
        <p:spPr/>
        <p:txBody>
          <a:bodyPr/>
          <a:lstStyle/>
          <a:p>
            <a:pPr>
              <a:defRPr/>
            </a:pPr>
            <a:r>
              <a:rPr lang="en-US" dirty="0" smtClean="0"/>
              <a:t>UNCLASSIFIED//FOR OFFICIAL USE ONLY</a:t>
            </a:r>
            <a:endParaRPr lang="en-US" dirty="0"/>
          </a:p>
        </p:txBody>
      </p:sp>
      <p:sp>
        <p:nvSpPr>
          <p:cNvPr id="6" name="Slide Number Placeholder 5"/>
          <p:cNvSpPr>
            <a:spLocks noGrp="1"/>
          </p:cNvSpPr>
          <p:nvPr>
            <p:ph type="sldNum" sz="quarter" idx="12"/>
          </p:nvPr>
        </p:nvSpPr>
        <p:spPr/>
        <p:txBody>
          <a:bodyPr/>
          <a:lstStyle/>
          <a:p>
            <a:pPr>
              <a:defRPr/>
            </a:pPr>
            <a:fld id="{C9FFA143-D67B-43C5-8E5E-86A18AFBE309}" type="slidenum">
              <a:rPr lang="en-US" smtClean="0"/>
              <a:pPr>
                <a:defRPr/>
              </a:pPr>
              <a:t>25</a:t>
            </a:fld>
            <a:endParaRPr lang="en-US" dirty="0"/>
          </a:p>
        </p:txBody>
      </p:sp>
    </p:spTree>
    <p:extLst>
      <p:ext uri="{BB962C8B-B14F-4D97-AF65-F5344CB8AC3E}">
        <p14:creationId xmlns:p14="http://schemas.microsoft.com/office/powerpoint/2010/main" val="1155459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marL="57150" algn="l"/>
            <a:r>
              <a:rPr lang="en-US" sz="1050" b="1" u="sng" kern="1200" dirty="0" smtClean="0">
                <a:solidFill>
                  <a:schemeClr val="tx1"/>
                </a:solidFill>
                <a:latin typeface="Times New Roman" pitchFamily="18" charset="0"/>
                <a:ea typeface="+mn-ea"/>
                <a:cs typeface="Arial" pitchFamily="34" charset="0"/>
              </a:rPr>
              <a:t>Key Definitions</a:t>
            </a:r>
          </a:p>
          <a:p>
            <a:pPr marL="57150" algn="l"/>
            <a:endParaRPr lang="en-US" sz="500" b="1" u="sng" kern="1200" dirty="0" smtClean="0">
              <a:solidFill>
                <a:schemeClr val="tx1"/>
              </a:solidFill>
              <a:latin typeface="Times New Roman" pitchFamily="18" charset="0"/>
              <a:ea typeface="+mn-ea"/>
              <a:cs typeface="Arial" pitchFamily="34" charset="0"/>
            </a:endParaRPr>
          </a:p>
          <a:p>
            <a:pPr marL="57150" algn="l"/>
            <a:r>
              <a:rPr lang="en-US" sz="1000" b="1" kern="1200" dirty="0" smtClean="0">
                <a:solidFill>
                  <a:schemeClr val="tx1"/>
                </a:solidFill>
                <a:latin typeface="Times New Roman" pitchFamily="18" charset="0"/>
                <a:ea typeface="+mn-ea"/>
                <a:cs typeface="Arial" pitchFamily="34" charset="0"/>
              </a:rPr>
              <a:t>(U) CYBERSPACE:  </a:t>
            </a:r>
            <a:r>
              <a:rPr lang="en-US" sz="1000" kern="1200" dirty="0" smtClean="0">
                <a:solidFill>
                  <a:schemeClr val="tx1"/>
                </a:solidFill>
                <a:latin typeface="Times New Roman" pitchFamily="18" charset="0"/>
                <a:ea typeface="+mn-ea"/>
                <a:cs typeface="+mn-cs"/>
              </a:rPr>
              <a:t>A global </a:t>
            </a:r>
            <a:r>
              <a:rPr lang="en-US" sz="1000" b="1" u="sng" kern="1200" dirty="0" smtClean="0">
                <a:solidFill>
                  <a:schemeClr val="tx1"/>
                </a:solidFill>
                <a:latin typeface="Times New Roman" pitchFamily="18" charset="0"/>
                <a:ea typeface="+mn-ea"/>
                <a:cs typeface="+mn-cs"/>
              </a:rPr>
              <a:t>domain</a:t>
            </a:r>
            <a:r>
              <a:rPr lang="en-US" sz="1000" kern="1200" dirty="0" smtClean="0">
                <a:solidFill>
                  <a:schemeClr val="tx1"/>
                </a:solidFill>
                <a:latin typeface="Times New Roman" pitchFamily="18" charset="0"/>
                <a:ea typeface="+mn-ea"/>
                <a:cs typeface="+mn-cs"/>
              </a:rPr>
              <a:t> within the </a:t>
            </a:r>
            <a:r>
              <a:rPr lang="en-US" sz="1000" b="1" u="sng" kern="1200" dirty="0" smtClean="0">
                <a:solidFill>
                  <a:schemeClr val="tx1"/>
                </a:solidFill>
                <a:latin typeface="Times New Roman" pitchFamily="18" charset="0"/>
                <a:ea typeface="+mn-ea"/>
                <a:cs typeface="+mn-cs"/>
              </a:rPr>
              <a:t>information environment </a:t>
            </a:r>
            <a:r>
              <a:rPr lang="en-US" sz="1000" kern="1200" dirty="0" smtClean="0">
                <a:solidFill>
                  <a:schemeClr val="tx1"/>
                </a:solidFill>
                <a:latin typeface="Times New Roman" pitchFamily="18" charset="0"/>
                <a:ea typeface="+mn-ea"/>
                <a:cs typeface="+mn-cs"/>
              </a:rPr>
              <a:t>consisting of the interdependent network of information technology infrastructures, including the Internet, telecommunications networks, computer systems, and embedded processors and controllers. Source: JP 3-12R</a:t>
            </a:r>
          </a:p>
          <a:p>
            <a:pPr marL="57150" algn="l"/>
            <a:endParaRPr lang="en-US" sz="1000" kern="1200" dirty="0" smtClean="0">
              <a:solidFill>
                <a:schemeClr val="tx1"/>
              </a:solidFill>
              <a:latin typeface="Times New Roman" pitchFamily="18" charset="0"/>
              <a:ea typeface="+mn-ea"/>
              <a:cs typeface="+mn-cs"/>
            </a:endParaRPr>
          </a:p>
          <a:p>
            <a:pPr marL="57150" algn="l"/>
            <a:r>
              <a:rPr lang="en-US" sz="1000" b="1" kern="1200" dirty="0" smtClean="0">
                <a:solidFill>
                  <a:schemeClr val="tx1"/>
                </a:solidFill>
                <a:latin typeface="Times New Roman" pitchFamily="18" charset="0"/>
                <a:ea typeface="+mn-ea"/>
                <a:cs typeface="+mn-cs"/>
              </a:rPr>
              <a:t>(U) INFORMATION ENVIRONMENT: </a:t>
            </a:r>
            <a:r>
              <a:rPr lang="en-US" sz="1000" kern="1200" dirty="0" smtClean="0">
                <a:solidFill>
                  <a:schemeClr val="tx1"/>
                </a:solidFill>
                <a:latin typeface="Times New Roman" pitchFamily="18" charset="0"/>
                <a:ea typeface="+mn-ea"/>
                <a:cs typeface="+mn-cs"/>
              </a:rPr>
              <a:t>The aggregate of individuals, organizations, and systems that collect, process, disseminate, or act on information. Source: JP 3-13</a:t>
            </a:r>
          </a:p>
          <a:p>
            <a:pPr algn="l"/>
            <a:endParaRPr lang="en-US" sz="1000" dirty="0"/>
          </a:p>
        </p:txBody>
      </p:sp>
      <p:sp>
        <p:nvSpPr>
          <p:cNvPr id="4" name="Slide Number Placeholder 3"/>
          <p:cNvSpPr>
            <a:spLocks noGrp="1"/>
          </p:cNvSpPr>
          <p:nvPr>
            <p:ph type="sldNum" sz="quarter" idx="5"/>
          </p:nvPr>
        </p:nvSpPr>
        <p:spPr/>
        <p:txBody>
          <a:bodyPr/>
          <a:lstStyle/>
          <a:p>
            <a:pPr>
              <a:defRPr/>
            </a:pPr>
            <a:fld id="{F7993E1A-0339-4C5A-9D8D-46FF7C6BC9A8}" type="slidenum">
              <a:rPr lang="en-US">
                <a:solidFill>
                  <a:prstClr val="black"/>
                </a:solidFill>
              </a:rPr>
              <a:pPr>
                <a:defRPr/>
              </a:pPr>
              <a:t>27</a:t>
            </a:fld>
            <a:endParaRPr lang="en-US" dirty="0">
              <a:solidFill>
                <a:prstClr val="black"/>
              </a:solidFill>
            </a:endParaRPr>
          </a:p>
        </p:txBody>
      </p:sp>
      <p:sp>
        <p:nvSpPr>
          <p:cNvPr id="5" name="Footer Placeholder 4"/>
          <p:cNvSpPr>
            <a:spLocks noGrp="1"/>
          </p:cNvSpPr>
          <p:nvPr>
            <p:ph type="ftr" sz="quarter" idx="10"/>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1"/>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139959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F7993E1A-0339-4C5A-9D8D-46FF7C6BC9A8}" type="slidenum">
              <a:rPr lang="en-US">
                <a:solidFill>
                  <a:prstClr val="black"/>
                </a:solidFill>
              </a:rPr>
              <a:pPr>
                <a:defRPr/>
              </a:pPr>
              <a:t>29</a:t>
            </a:fld>
            <a:endParaRPr lang="en-US" dirty="0">
              <a:solidFill>
                <a:prstClr val="black"/>
              </a:solidFill>
            </a:endParaRPr>
          </a:p>
        </p:txBody>
      </p:sp>
      <p:sp>
        <p:nvSpPr>
          <p:cNvPr id="5" name="Footer Placeholder 4"/>
          <p:cNvSpPr>
            <a:spLocks noGrp="1"/>
          </p:cNvSpPr>
          <p:nvPr>
            <p:ph type="ftr" sz="quarter" idx="10"/>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1"/>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194726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F7993E1A-0339-4C5A-9D8D-46FF7C6BC9A8}" type="slidenum">
              <a:rPr lang="en-US">
                <a:solidFill>
                  <a:prstClr val="black"/>
                </a:solidFill>
              </a:rPr>
              <a:pPr>
                <a:defRPr/>
              </a:pPr>
              <a:t>30</a:t>
            </a:fld>
            <a:endParaRPr lang="en-US" dirty="0">
              <a:solidFill>
                <a:prstClr val="black"/>
              </a:solidFill>
            </a:endParaRPr>
          </a:p>
        </p:txBody>
      </p:sp>
      <p:sp>
        <p:nvSpPr>
          <p:cNvPr id="5" name="Footer Placeholder 4"/>
          <p:cNvSpPr>
            <a:spLocks noGrp="1"/>
          </p:cNvSpPr>
          <p:nvPr>
            <p:ph type="ftr" sz="quarter" idx="10"/>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1"/>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89018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F7993E1A-0339-4C5A-9D8D-46FF7C6BC9A8}" type="slidenum">
              <a:rPr lang="en-US">
                <a:solidFill>
                  <a:prstClr val="black"/>
                </a:solidFill>
              </a:rPr>
              <a:pPr>
                <a:defRPr/>
              </a:pPr>
              <a:t>31</a:t>
            </a:fld>
            <a:endParaRPr lang="en-US" dirty="0">
              <a:solidFill>
                <a:prstClr val="black"/>
              </a:solidFill>
            </a:endParaRPr>
          </a:p>
        </p:txBody>
      </p:sp>
      <p:sp>
        <p:nvSpPr>
          <p:cNvPr id="5" name="Footer Placeholder 4"/>
          <p:cNvSpPr>
            <a:spLocks noGrp="1"/>
          </p:cNvSpPr>
          <p:nvPr>
            <p:ph type="ftr" sz="quarter" idx="10"/>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1"/>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3830955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F7993E1A-0339-4C5A-9D8D-46FF7C6BC9A8}" type="slidenum">
              <a:rPr lang="en-US">
                <a:solidFill>
                  <a:prstClr val="black"/>
                </a:solidFill>
              </a:rPr>
              <a:pPr>
                <a:defRPr/>
              </a:pPr>
              <a:t>32</a:t>
            </a:fld>
            <a:endParaRPr lang="en-US" dirty="0">
              <a:solidFill>
                <a:prstClr val="black"/>
              </a:solidFill>
            </a:endParaRPr>
          </a:p>
        </p:txBody>
      </p:sp>
      <p:sp>
        <p:nvSpPr>
          <p:cNvPr id="5" name="Footer Placeholder 4"/>
          <p:cNvSpPr>
            <a:spLocks noGrp="1"/>
          </p:cNvSpPr>
          <p:nvPr>
            <p:ph type="ftr" sz="quarter" idx="10"/>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1"/>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208545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F7993E1A-0339-4C5A-9D8D-46FF7C6BC9A8}" type="slidenum">
              <a:rPr lang="en-US">
                <a:solidFill>
                  <a:prstClr val="black"/>
                </a:solidFill>
              </a:rPr>
              <a:pPr>
                <a:defRPr/>
              </a:pPr>
              <a:t>33</a:t>
            </a:fld>
            <a:endParaRPr lang="en-US" dirty="0">
              <a:solidFill>
                <a:prstClr val="black"/>
              </a:solidFill>
            </a:endParaRPr>
          </a:p>
        </p:txBody>
      </p:sp>
      <p:sp>
        <p:nvSpPr>
          <p:cNvPr id="5" name="Footer Placeholder 4"/>
          <p:cNvSpPr>
            <a:spLocks noGrp="1"/>
          </p:cNvSpPr>
          <p:nvPr>
            <p:ph type="ftr" sz="quarter" idx="10"/>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1"/>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6988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F7993E1A-0339-4C5A-9D8D-46FF7C6BC9A8}" type="slidenum">
              <a:rPr lang="en-US">
                <a:solidFill>
                  <a:prstClr val="black"/>
                </a:solidFill>
              </a:rPr>
              <a:pPr>
                <a:defRPr/>
              </a:pPr>
              <a:t>34</a:t>
            </a:fld>
            <a:endParaRPr lang="en-US" dirty="0">
              <a:solidFill>
                <a:prstClr val="black"/>
              </a:solidFill>
            </a:endParaRPr>
          </a:p>
        </p:txBody>
      </p:sp>
      <p:sp>
        <p:nvSpPr>
          <p:cNvPr id="5" name="Footer Placeholder 4"/>
          <p:cNvSpPr>
            <a:spLocks noGrp="1"/>
          </p:cNvSpPr>
          <p:nvPr>
            <p:ph type="ftr" sz="quarter" idx="10"/>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1"/>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1118934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endParaRPr lang="en-US" sz="1200" kern="1200" dirty="0" smtClean="0">
              <a:solidFill>
                <a:schemeClr val="tx1"/>
              </a:solidFill>
              <a:latin typeface="Times New Roman" pitchFamily="18" charset="0"/>
              <a:ea typeface="+mn-ea"/>
              <a:cs typeface="+mn-cs"/>
            </a:endParaRPr>
          </a:p>
          <a:p>
            <a:pPr>
              <a:buFont typeface="Arial" pitchFamily="34" charset="0"/>
              <a:buChar char="•"/>
            </a:pPr>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SEP 07 – Israeli Air Force attacks suspected nuclear facility under construction in Syria</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First large-scale example of convergence of cyber and electromagnetic means</a:t>
            </a:r>
          </a:p>
          <a:p>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Believed that Israelis used EW to deliver a cyber attack capability to the Syrian radar which executed the code on receipt</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Prior to attack, Syrian IADS along ingress/egress routes paralyzed, allowing IAF planes to fly undetected by radar into Syria and attack the site unimpeded.</a:t>
            </a:r>
          </a:p>
          <a:p>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AUG 08 – Russian troops cross into South Ossetia w/ stated intent to defend their “Russian compatriots”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 Combined arms assault was led (enabled) by a multi-faceted cyber attack against Georgian gov’t and military infrastructure and defacement of web sites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Distributed denial of service (DDoS) attacks combined with EW jamming disrupted and denied comms simultaneous to an integrated propaganda (MISO and MILDEC) campaign</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Overall result can be considered a hybrid combined arms operation (air, land, cyber)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Overall result was disruption of Syrian IADS by cyber attack that enabled kinetic strike of nuclear site. </a:t>
            </a:r>
          </a:p>
          <a:p>
            <a:endParaRPr lang="en-US" dirty="0"/>
          </a:p>
        </p:txBody>
      </p:sp>
      <p:sp>
        <p:nvSpPr>
          <p:cNvPr id="4" name="Header Placeholder 3"/>
          <p:cNvSpPr>
            <a:spLocks noGrp="1"/>
          </p:cNvSpPr>
          <p:nvPr>
            <p:ph type="hdr" sz="quarter" idx="10"/>
          </p:nvPr>
        </p:nvSpPr>
        <p:spPr/>
        <p:txBody>
          <a:bodyPr/>
          <a:lstStyle/>
          <a:p>
            <a:pPr>
              <a:defRPr/>
            </a:pPr>
            <a:r>
              <a:rPr lang="en-US" dirty="0" smtClean="0"/>
              <a:t>UNCLASSIFIED//FOR OFFICIAL USE ONLY</a:t>
            </a:r>
            <a:endParaRPr lang="en-US" dirty="0"/>
          </a:p>
        </p:txBody>
      </p:sp>
      <p:sp>
        <p:nvSpPr>
          <p:cNvPr id="5" name="Footer Placeholder 4"/>
          <p:cNvSpPr>
            <a:spLocks noGrp="1"/>
          </p:cNvSpPr>
          <p:nvPr>
            <p:ph type="ftr" sz="quarter" idx="11"/>
          </p:nvPr>
        </p:nvSpPr>
        <p:spPr/>
        <p:txBody>
          <a:bodyPr/>
          <a:lstStyle/>
          <a:p>
            <a:pPr>
              <a:defRPr/>
            </a:pPr>
            <a:r>
              <a:rPr lang="en-US" dirty="0" smtClean="0"/>
              <a:t>UNCLASSIFIED//FOR OFFICIAL USE ONLY</a:t>
            </a:r>
            <a:endParaRPr lang="en-US" dirty="0"/>
          </a:p>
        </p:txBody>
      </p:sp>
      <p:sp>
        <p:nvSpPr>
          <p:cNvPr id="6" name="Slide Number Placeholder 5"/>
          <p:cNvSpPr>
            <a:spLocks noGrp="1"/>
          </p:cNvSpPr>
          <p:nvPr>
            <p:ph type="sldNum" sz="quarter" idx="12"/>
          </p:nvPr>
        </p:nvSpPr>
        <p:spPr/>
        <p:txBody>
          <a:bodyPr/>
          <a:lstStyle/>
          <a:p>
            <a:pPr>
              <a:defRPr/>
            </a:pPr>
            <a:fld id="{C9FFA143-D67B-43C5-8E5E-86A18AFBE309}" type="slidenum">
              <a:rPr lang="en-US" smtClean="0"/>
              <a:pPr>
                <a:defRPr/>
              </a:pPr>
              <a:t>35</a:t>
            </a:fld>
            <a:endParaRPr lang="en-US" dirty="0"/>
          </a:p>
        </p:txBody>
      </p:sp>
    </p:spTree>
    <p:extLst>
      <p:ext uri="{BB962C8B-B14F-4D97-AF65-F5344CB8AC3E}">
        <p14:creationId xmlns:p14="http://schemas.microsoft.com/office/powerpoint/2010/main" val="224492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F7993E1A-0339-4C5A-9D8D-46FF7C6BC9A8}" type="slidenum">
              <a:rPr lang="en-US">
                <a:solidFill>
                  <a:prstClr val="black"/>
                </a:solidFill>
              </a:rPr>
              <a:pPr>
                <a:defRPr/>
              </a:pPr>
              <a:t>36</a:t>
            </a:fld>
            <a:endParaRPr lang="en-US" dirty="0">
              <a:solidFill>
                <a:prstClr val="black"/>
              </a:solidFill>
            </a:endParaRPr>
          </a:p>
        </p:txBody>
      </p:sp>
      <p:sp>
        <p:nvSpPr>
          <p:cNvPr id="5" name="Footer Placeholder 4"/>
          <p:cNvSpPr>
            <a:spLocks noGrp="1"/>
          </p:cNvSpPr>
          <p:nvPr>
            <p:ph type="ftr" sz="quarter" idx="10"/>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1"/>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243485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 3-12:  Cyberspace</a:t>
            </a:r>
            <a:r>
              <a:rPr lang="en-US" baseline="0" dirty="0" smtClean="0"/>
              <a:t> operations consists of:  Department of Defense Information Network (DODIN) Operations, Defensive Cyberspace Operations (DCO), and Offensive Cyberspace Operations (OCO)</a:t>
            </a:r>
            <a:endParaRPr lang="en-US" dirty="0"/>
          </a:p>
        </p:txBody>
      </p:sp>
      <p:sp>
        <p:nvSpPr>
          <p:cNvPr id="4" name="Header Placeholder 3"/>
          <p:cNvSpPr>
            <a:spLocks noGrp="1"/>
          </p:cNvSpPr>
          <p:nvPr>
            <p:ph type="hdr" sz="quarter" idx="10"/>
          </p:nvPr>
        </p:nvSpPr>
        <p:spPr/>
        <p:txBody>
          <a:bodyPr/>
          <a:lstStyle/>
          <a:p>
            <a:pPr>
              <a:defRPr/>
            </a:pPr>
            <a:r>
              <a:rPr lang="en-US" dirty="0" smtClean="0"/>
              <a:t>UNCLASSIFIED//FOR OFFICIAL USE ONLY</a:t>
            </a:r>
            <a:endParaRPr lang="en-US" dirty="0"/>
          </a:p>
        </p:txBody>
      </p:sp>
      <p:sp>
        <p:nvSpPr>
          <p:cNvPr id="5" name="Footer Placeholder 4"/>
          <p:cNvSpPr>
            <a:spLocks noGrp="1"/>
          </p:cNvSpPr>
          <p:nvPr>
            <p:ph type="ftr" sz="quarter" idx="11"/>
          </p:nvPr>
        </p:nvSpPr>
        <p:spPr/>
        <p:txBody>
          <a:bodyPr/>
          <a:lstStyle/>
          <a:p>
            <a:pPr>
              <a:defRPr/>
            </a:pPr>
            <a:r>
              <a:rPr lang="en-US" dirty="0" smtClean="0"/>
              <a:t>UNCLASSIFIED//FOR OFFICIAL USE ONLY</a:t>
            </a:r>
            <a:endParaRPr lang="en-US" dirty="0"/>
          </a:p>
        </p:txBody>
      </p:sp>
      <p:sp>
        <p:nvSpPr>
          <p:cNvPr id="6" name="Slide Number Placeholder 5"/>
          <p:cNvSpPr>
            <a:spLocks noGrp="1"/>
          </p:cNvSpPr>
          <p:nvPr>
            <p:ph type="sldNum" sz="quarter" idx="12"/>
          </p:nvPr>
        </p:nvSpPr>
        <p:spPr/>
        <p:txBody>
          <a:bodyPr/>
          <a:lstStyle/>
          <a:p>
            <a:pPr>
              <a:defRPr/>
            </a:pPr>
            <a:fld id="{C9FFA143-D67B-43C5-8E5E-86A18AFBE309}" type="slidenum">
              <a:rPr lang="en-US" smtClean="0"/>
              <a:pPr>
                <a:defRPr/>
              </a:pPr>
              <a:t>6</a:t>
            </a:fld>
            <a:endParaRPr lang="en-US" dirty="0"/>
          </a:p>
        </p:txBody>
      </p:sp>
    </p:spTree>
    <p:extLst>
      <p:ext uri="{BB962C8B-B14F-4D97-AF65-F5344CB8AC3E}">
        <p14:creationId xmlns:p14="http://schemas.microsoft.com/office/powerpoint/2010/main" val="316056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FFA143-D67B-43C5-8E5E-86A18AFBE309}" type="slidenum">
              <a:rPr lang="en-US" smtClean="0"/>
              <a:pPr>
                <a:defRPr/>
              </a:pPr>
              <a:t>37</a:t>
            </a:fld>
            <a:endParaRPr lang="en-US" dirty="0"/>
          </a:p>
        </p:txBody>
      </p:sp>
      <p:sp>
        <p:nvSpPr>
          <p:cNvPr id="5" name="Footer Placeholder 4"/>
          <p:cNvSpPr>
            <a:spLocks noGrp="1"/>
          </p:cNvSpPr>
          <p:nvPr>
            <p:ph type="ftr" sz="quarter" idx="11"/>
          </p:nvPr>
        </p:nvSpPr>
        <p:spPr/>
        <p:txBody>
          <a:bodyPr/>
          <a:lstStyle/>
          <a:p>
            <a:pPr>
              <a:defRPr/>
            </a:pPr>
            <a:r>
              <a:rPr lang="en-US" dirty="0" smtClean="0"/>
              <a:t>UNCLASSIFIED//FOR OFFICIAL USE ONLY</a:t>
            </a:r>
            <a:endParaRPr lang="en-US" dirty="0"/>
          </a:p>
        </p:txBody>
      </p:sp>
      <p:sp>
        <p:nvSpPr>
          <p:cNvPr id="6" name="Header Placeholder 5"/>
          <p:cNvSpPr>
            <a:spLocks noGrp="1"/>
          </p:cNvSpPr>
          <p:nvPr>
            <p:ph type="hdr" sz="quarter" idx="12"/>
          </p:nvPr>
        </p:nvSpPr>
        <p:spPr/>
        <p:txBody>
          <a:bodyPr/>
          <a:lstStyle/>
          <a:p>
            <a:pPr>
              <a:defRPr/>
            </a:pPr>
            <a:r>
              <a:rPr lang="en-US" dirty="0" smtClean="0"/>
              <a:t>UNCLASSIFIED//FOR OFFICIAL USE ONLY</a:t>
            </a:r>
            <a:endParaRPr lang="en-US" dirty="0"/>
          </a:p>
        </p:txBody>
      </p:sp>
    </p:spTree>
    <p:extLst>
      <p:ext uri="{BB962C8B-B14F-4D97-AF65-F5344CB8AC3E}">
        <p14:creationId xmlns:p14="http://schemas.microsoft.com/office/powerpoint/2010/main" val="271012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 3-12:  Cyberspace</a:t>
            </a:r>
            <a:r>
              <a:rPr lang="en-US" baseline="0" dirty="0" smtClean="0"/>
              <a:t> operations consists of:  Department of Defense Information Network (DODIN) Operations, Defensive Cyberspace Operations (DCO), and Offensive Cyberspace Operations (OCO)</a:t>
            </a:r>
            <a:endParaRPr lang="en-US" dirty="0"/>
          </a:p>
        </p:txBody>
      </p:sp>
      <p:sp>
        <p:nvSpPr>
          <p:cNvPr id="4" name="Header Placeholder 3"/>
          <p:cNvSpPr>
            <a:spLocks noGrp="1"/>
          </p:cNvSpPr>
          <p:nvPr>
            <p:ph type="hdr" sz="quarter" idx="10"/>
          </p:nvPr>
        </p:nvSpPr>
        <p:spPr/>
        <p:txBody>
          <a:bodyPr/>
          <a:lstStyle/>
          <a:p>
            <a:pPr>
              <a:defRPr/>
            </a:pPr>
            <a:r>
              <a:rPr lang="en-US" dirty="0" smtClean="0"/>
              <a:t>UNCLASSIFIED//FOR OFFICIAL USE ONLY</a:t>
            </a:r>
            <a:endParaRPr lang="en-US" dirty="0"/>
          </a:p>
        </p:txBody>
      </p:sp>
      <p:sp>
        <p:nvSpPr>
          <p:cNvPr id="5" name="Footer Placeholder 4"/>
          <p:cNvSpPr>
            <a:spLocks noGrp="1"/>
          </p:cNvSpPr>
          <p:nvPr>
            <p:ph type="ftr" sz="quarter" idx="11"/>
          </p:nvPr>
        </p:nvSpPr>
        <p:spPr/>
        <p:txBody>
          <a:bodyPr/>
          <a:lstStyle/>
          <a:p>
            <a:pPr>
              <a:defRPr/>
            </a:pPr>
            <a:r>
              <a:rPr lang="en-US" dirty="0" smtClean="0"/>
              <a:t>UNCLASSIFIED//FOR OFFICIAL USE ONLY</a:t>
            </a:r>
            <a:endParaRPr lang="en-US" dirty="0"/>
          </a:p>
        </p:txBody>
      </p:sp>
      <p:sp>
        <p:nvSpPr>
          <p:cNvPr id="6" name="Slide Number Placeholder 5"/>
          <p:cNvSpPr>
            <a:spLocks noGrp="1"/>
          </p:cNvSpPr>
          <p:nvPr>
            <p:ph type="sldNum" sz="quarter" idx="12"/>
          </p:nvPr>
        </p:nvSpPr>
        <p:spPr/>
        <p:txBody>
          <a:bodyPr/>
          <a:lstStyle/>
          <a:p>
            <a:pPr>
              <a:defRPr/>
            </a:pPr>
            <a:fld id="{C9FFA143-D67B-43C5-8E5E-86A18AFBE309}" type="slidenum">
              <a:rPr lang="en-US" smtClean="0"/>
              <a:pPr>
                <a:defRPr/>
              </a:pPr>
              <a:t>10</a:t>
            </a:fld>
            <a:endParaRPr lang="en-US" dirty="0"/>
          </a:p>
        </p:txBody>
      </p:sp>
    </p:spTree>
    <p:extLst>
      <p:ext uri="{BB962C8B-B14F-4D97-AF65-F5344CB8AC3E}">
        <p14:creationId xmlns:p14="http://schemas.microsoft.com/office/powerpoint/2010/main" val="178664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UNCLASSIFIED//FOR OFFICIAL USE ONLY</a:t>
            </a:r>
            <a:endParaRPr lang="en-US" dirty="0"/>
          </a:p>
        </p:txBody>
      </p:sp>
      <p:sp>
        <p:nvSpPr>
          <p:cNvPr id="5" name="Footer Placeholder 4"/>
          <p:cNvSpPr>
            <a:spLocks noGrp="1"/>
          </p:cNvSpPr>
          <p:nvPr>
            <p:ph type="ftr" sz="quarter" idx="11"/>
          </p:nvPr>
        </p:nvSpPr>
        <p:spPr/>
        <p:txBody>
          <a:bodyPr/>
          <a:lstStyle/>
          <a:p>
            <a:pPr>
              <a:defRPr/>
            </a:pPr>
            <a:r>
              <a:rPr lang="en-US" smtClean="0"/>
              <a:t>UNCLASSIFIED//FOR OFFICIAL USE ONLY</a:t>
            </a:r>
            <a:endParaRPr lang="en-US" dirty="0"/>
          </a:p>
        </p:txBody>
      </p:sp>
      <p:sp>
        <p:nvSpPr>
          <p:cNvPr id="6" name="Slide Number Placeholder 5"/>
          <p:cNvSpPr>
            <a:spLocks noGrp="1"/>
          </p:cNvSpPr>
          <p:nvPr>
            <p:ph type="sldNum" sz="quarter" idx="12"/>
          </p:nvPr>
        </p:nvSpPr>
        <p:spPr/>
        <p:txBody>
          <a:bodyPr/>
          <a:lstStyle/>
          <a:p>
            <a:pPr>
              <a:defRPr/>
            </a:pPr>
            <a:fld id="{C9FFA143-D67B-43C5-8E5E-86A18AFBE309}" type="slidenum">
              <a:rPr lang="en-US" smtClean="0"/>
              <a:pPr>
                <a:defRPr/>
              </a:pPr>
              <a:t>11</a:t>
            </a:fld>
            <a:endParaRPr lang="en-US" dirty="0"/>
          </a:p>
        </p:txBody>
      </p:sp>
    </p:spTree>
    <p:extLst>
      <p:ext uri="{BB962C8B-B14F-4D97-AF65-F5344CB8AC3E}">
        <p14:creationId xmlns:p14="http://schemas.microsoft.com/office/powerpoint/2010/main" val="322307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endParaRPr lang="en-US" sz="1200" kern="1200" dirty="0" smtClean="0">
              <a:solidFill>
                <a:schemeClr val="tx1"/>
              </a:solidFill>
              <a:latin typeface="Times New Roman" pitchFamily="18" charset="0"/>
              <a:ea typeface="+mn-ea"/>
              <a:cs typeface="+mn-cs"/>
            </a:endParaRPr>
          </a:p>
          <a:p>
            <a:pPr>
              <a:buFont typeface="Arial" pitchFamily="34" charset="0"/>
              <a:buChar char="•"/>
            </a:pPr>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SEP 07 – Israeli Air Force attacks suspected nuclear facility under construction in Syria</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First large-scale example of convergence of cyber and electromagnetic means</a:t>
            </a:r>
          </a:p>
          <a:p>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Believed that Israelis used EW to deliver a cyber attack capability to the Syrian radar which executed the code on receipt</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Prior to attack, Syrian IADS along ingress/egress routes paralyzed, allowing IAF planes to fly undetected by radar into Syria and attack the site unimpeded.</a:t>
            </a:r>
          </a:p>
          <a:p>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AUG 08 – Russian troops cross into South Ossetia w/ stated intent to defend their “Russian compatriots”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 Combined arms assault was led (enabled) by a multi-faceted cyber attack against Georgian gov’t and military infrastructure and defacement of web sites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Distributed denial of service (DDoS) attacks combined with EW jamming disrupted and denied comms simultaneous to an integrated propaganda (MISO and MILDEC) campaign</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Overall result can be considered a hybrid combined arms operation (air, land, cyber)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Overall result was disruption of Syrian IADS by cyber attack that enabled kinetic strike of nuclear site. </a:t>
            </a:r>
          </a:p>
          <a:p>
            <a:endParaRPr lang="en-US" dirty="0"/>
          </a:p>
        </p:txBody>
      </p:sp>
      <p:sp>
        <p:nvSpPr>
          <p:cNvPr id="4" name="Header Placeholder 3"/>
          <p:cNvSpPr>
            <a:spLocks noGrp="1"/>
          </p:cNvSpPr>
          <p:nvPr>
            <p:ph type="hdr" sz="quarter" idx="10"/>
          </p:nvPr>
        </p:nvSpPr>
        <p:spPr/>
        <p:txBody>
          <a:bodyPr/>
          <a:lstStyle/>
          <a:p>
            <a:pPr>
              <a:defRPr/>
            </a:pPr>
            <a:r>
              <a:rPr lang="en-US" dirty="0" smtClean="0"/>
              <a:t>UNCLASSIFIED//FOR OFFICIAL USE ONLY</a:t>
            </a:r>
            <a:endParaRPr lang="en-US" dirty="0"/>
          </a:p>
        </p:txBody>
      </p:sp>
      <p:sp>
        <p:nvSpPr>
          <p:cNvPr id="5" name="Footer Placeholder 4"/>
          <p:cNvSpPr>
            <a:spLocks noGrp="1"/>
          </p:cNvSpPr>
          <p:nvPr>
            <p:ph type="ftr" sz="quarter" idx="11"/>
          </p:nvPr>
        </p:nvSpPr>
        <p:spPr/>
        <p:txBody>
          <a:bodyPr/>
          <a:lstStyle/>
          <a:p>
            <a:pPr>
              <a:defRPr/>
            </a:pPr>
            <a:r>
              <a:rPr lang="en-US" dirty="0" smtClean="0"/>
              <a:t>UNCLASSIFIED//FOR OFFICIAL USE ONLY</a:t>
            </a:r>
            <a:endParaRPr lang="en-US" dirty="0"/>
          </a:p>
        </p:txBody>
      </p:sp>
      <p:sp>
        <p:nvSpPr>
          <p:cNvPr id="6" name="Slide Number Placeholder 5"/>
          <p:cNvSpPr>
            <a:spLocks noGrp="1"/>
          </p:cNvSpPr>
          <p:nvPr>
            <p:ph type="sldNum" sz="quarter" idx="12"/>
          </p:nvPr>
        </p:nvSpPr>
        <p:spPr/>
        <p:txBody>
          <a:bodyPr/>
          <a:lstStyle/>
          <a:p>
            <a:pPr>
              <a:defRPr/>
            </a:pPr>
            <a:fld id="{C9FFA143-D67B-43C5-8E5E-86A18AFBE309}" type="slidenum">
              <a:rPr lang="en-US" smtClean="0"/>
              <a:pPr>
                <a:defRPr/>
              </a:pPr>
              <a:t>13</a:t>
            </a:fld>
            <a:endParaRPr lang="en-US" dirty="0"/>
          </a:p>
        </p:txBody>
      </p:sp>
    </p:spTree>
    <p:extLst>
      <p:ext uri="{BB962C8B-B14F-4D97-AF65-F5344CB8AC3E}">
        <p14:creationId xmlns:p14="http://schemas.microsoft.com/office/powerpoint/2010/main" val="182152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UNCLASSIFIED//FOR OFFICIAL USE ONLY</a:t>
            </a:r>
            <a:endParaRPr lang="en-US" dirty="0"/>
          </a:p>
        </p:txBody>
      </p:sp>
      <p:sp>
        <p:nvSpPr>
          <p:cNvPr id="5" name="Footer Placeholder 4"/>
          <p:cNvSpPr>
            <a:spLocks noGrp="1"/>
          </p:cNvSpPr>
          <p:nvPr>
            <p:ph type="ftr" sz="quarter" idx="11"/>
          </p:nvPr>
        </p:nvSpPr>
        <p:spPr/>
        <p:txBody>
          <a:bodyPr/>
          <a:lstStyle/>
          <a:p>
            <a:pPr>
              <a:defRPr/>
            </a:pPr>
            <a:r>
              <a:rPr lang="en-US" smtClean="0"/>
              <a:t>UNCLASSIFIED//FOR OFFICIAL USE ONLY</a:t>
            </a:r>
            <a:endParaRPr lang="en-US" dirty="0"/>
          </a:p>
        </p:txBody>
      </p:sp>
      <p:sp>
        <p:nvSpPr>
          <p:cNvPr id="6" name="Slide Number Placeholder 5"/>
          <p:cNvSpPr>
            <a:spLocks noGrp="1"/>
          </p:cNvSpPr>
          <p:nvPr>
            <p:ph type="sldNum" sz="quarter" idx="12"/>
          </p:nvPr>
        </p:nvSpPr>
        <p:spPr/>
        <p:txBody>
          <a:bodyPr/>
          <a:lstStyle/>
          <a:p>
            <a:pPr>
              <a:defRPr/>
            </a:pPr>
            <a:fld id="{C9FFA143-D67B-43C5-8E5E-86A18AFBE309}" type="slidenum">
              <a:rPr lang="en-US" smtClean="0"/>
              <a:pPr>
                <a:defRPr/>
              </a:pPr>
              <a:t>15</a:t>
            </a:fld>
            <a:endParaRPr lang="en-US" dirty="0"/>
          </a:p>
        </p:txBody>
      </p:sp>
    </p:spTree>
    <p:extLst>
      <p:ext uri="{BB962C8B-B14F-4D97-AF65-F5344CB8AC3E}">
        <p14:creationId xmlns:p14="http://schemas.microsoft.com/office/powerpoint/2010/main" val="105639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UNCLASSIFIED//FOR OFFICIAL USE ONLY</a:t>
            </a:r>
            <a:endParaRPr lang="en-US" dirty="0"/>
          </a:p>
        </p:txBody>
      </p:sp>
      <p:sp>
        <p:nvSpPr>
          <p:cNvPr id="5" name="Footer Placeholder 4"/>
          <p:cNvSpPr>
            <a:spLocks noGrp="1"/>
          </p:cNvSpPr>
          <p:nvPr>
            <p:ph type="ftr" sz="quarter" idx="11"/>
          </p:nvPr>
        </p:nvSpPr>
        <p:spPr/>
        <p:txBody>
          <a:bodyPr/>
          <a:lstStyle/>
          <a:p>
            <a:pPr>
              <a:defRPr/>
            </a:pPr>
            <a:r>
              <a:rPr lang="en-US" smtClean="0"/>
              <a:t>UNCLASSIFIED//FOR OFFICIAL USE ONLY</a:t>
            </a:r>
            <a:endParaRPr lang="en-US" dirty="0"/>
          </a:p>
        </p:txBody>
      </p:sp>
      <p:sp>
        <p:nvSpPr>
          <p:cNvPr id="6" name="Slide Number Placeholder 5"/>
          <p:cNvSpPr>
            <a:spLocks noGrp="1"/>
          </p:cNvSpPr>
          <p:nvPr>
            <p:ph type="sldNum" sz="quarter" idx="12"/>
          </p:nvPr>
        </p:nvSpPr>
        <p:spPr/>
        <p:txBody>
          <a:bodyPr/>
          <a:lstStyle/>
          <a:p>
            <a:pPr>
              <a:defRPr/>
            </a:pPr>
            <a:fld id="{C9FFA143-D67B-43C5-8E5E-86A18AFBE309}" type="slidenum">
              <a:rPr lang="en-US" smtClean="0"/>
              <a:pPr>
                <a:defRPr/>
              </a:pPr>
              <a:t>16</a:t>
            </a:fld>
            <a:endParaRPr lang="en-US" dirty="0"/>
          </a:p>
        </p:txBody>
      </p:sp>
    </p:spTree>
    <p:extLst>
      <p:ext uri="{BB962C8B-B14F-4D97-AF65-F5344CB8AC3E}">
        <p14:creationId xmlns:p14="http://schemas.microsoft.com/office/powerpoint/2010/main" val="411482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endParaRPr lang="en-US" sz="1200" kern="1200" dirty="0" smtClean="0">
              <a:solidFill>
                <a:schemeClr val="tx1"/>
              </a:solidFill>
              <a:latin typeface="Times New Roman" pitchFamily="18" charset="0"/>
              <a:ea typeface="+mn-ea"/>
              <a:cs typeface="+mn-cs"/>
            </a:endParaRPr>
          </a:p>
          <a:p>
            <a:pPr>
              <a:buFont typeface="Arial" pitchFamily="34" charset="0"/>
              <a:buChar char="•"/>
            </a:pPr>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SEP 07 – Israeli Air Force attacks suspected nuclear facility under construction in Syria</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First large-scale example of convergence of cyber and electromagnetic means</a:t>
            </a:r>
          </a:p>
          <a:p>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Believed that Israelis used EW to deliver a cyber attack capability to the Syrian radar which executed the code on receipt</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Prior to attack, Syrian IADS along ingress/egress routes paralyzed, allowing IAF planes to fly undetected by radar into Syria and attack the site unimpeded.</a:t>
            </a:r>
          </a:p>
          <a:p>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AUG 08 – Russian troops cross into South Ossetia w/ stated intent to defend their “Russian compatriots”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 Combined arms assault was led (enabled) by a multi-faceted cyber attack against Georgian gov’t and military infrastructure and defacement of web sites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Distributed denial of service (DDoS) attacks combined with EW jamming disrupted and denied comms simultaneous to an integrated propaganda (MISO and MILDEC) campaign</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Overall result can be considered a hybrid combined arms operation (air, land, cyber)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Overall result was disruption of Syrian IADS by cyber attack that enabled kinetic strike of nuclear site. </a:t>
            </a:r>
          </a:p>
          <a:p>
            <a:endParaRPr lang="en-US" dirty="0"/>
          </a:p>
        </p:txBody>
      </p:sp>
      <p:sp>
        <p:nvSpPr>
          <p:cNvPr id="4" name="Header Placeholder 3"/>
          <p:cNvSpPr>
            <a:spLocks noGrp="1"/>
          </p:cNvSpPr>
          <p:nvPr>
            <p:ph type="hdr" sz="quarter" idx="10"/>
          </p:nvPr>
        </p:nvSpPr>
        <p:spPr/>
        <p:txBody>
          <a:bodyPr/>
          <a:lstStyle/>
          <a:p>
            <a:pPr>
              <a:defRPr/>
            </a:pPr>
            <a:r>
              <a:rPr lang="en-US" dirty="0" smtClean="0"/>
              <a:t>UNCLASSIFIED//FOR OFFICIAL USE ONLY</a:t>
            </a:r>
            <a:endParaRPr lang="en-US" dirty="0"/>
          </a:p>
        </p:txBody>
      </p:sp>
      <p:sp>
        <p:nvSpPr>
          <p:cNvPr id="5" name="Footer Placeholder 4"/>
          <p:cNvSpPr>
            <a:spLocks noGrp="1"/>
          </p:cNvSpPr>
          <p:nvPr>
            <p:ph type="ftr" sz="quarter" idx="11"/>
          </p:nvPr>
        </p:nvSpPr>
        <p:spPr/>
        <p:txBody>
          <a:bodyPr/>
          <a:lstStyle/>
          <a:p>
            <a:pPr>
              <a:defRPr/>
            </a:pPr>
            <a:r>
              <a:rPr lang="en-US" dirty="0" smtClean="0"/>
              <a:t>UNCLASSIFIED//FOR OFFICIAL USE ONLY</a:t>
            </a:r>
            <a:endParaRPr lang="en-US" dirty="0"/>
          </a:p>
        </p:txBody>
      </p:sp>
      <p:sp>
        <p:nvSpPr>
          <p:cNvPr id="6" name="Slide Number Placeholder 5"/>
          <p:cNvSpPr>
            <a:spLocks noGrp="1"/>
          </p:cNvSpPr>
          <p:nvPr>
            <p:ph type="sldNum" sz="quarter" idx="12"/>
          </p:nvPr>
        </p:nvSpPr>
        <p:spPr/>
        <p:txBody>
          <a:bodyPr/>
          <a:lstStyle/>
          <a:p>
            <a:pPr>
              <a:defRPr/>
            </a:pPr>
            <a:fld id="{C9FFA143-D67B-43C5-8E5E-86A18AFBE309}" type="slidenum">
              <a:rPr lang="en-US" smtClean="0"/>
              <a:pPr>
                <a:defRPr/>
              </a:pPr>
              <a:t>19</a:t>
            </a:fld>
            <a:endParaRPr lang="en-US" dirty="0"/>
          </a:p>
        </p:txBody>
      </p:sp>
    </p:spTree>
    <p:extLst>
      <p:ext uri="{BB962C8B-B14F-4D97-AF65-F5344CB8AC3E}">
        <p14:creationId xmlns:p14="http://schemas.microsoft.com/office/powerpoint/2010/main" val="384887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B2E013-7FDB-46C7-98C1-EFDCAF2ABDE5}" type="slidenum">
              <a:rPr lang="en-US" smtClean="0"/>
              <a:pPr>
                <a:defRPr/>
              </a:pPr>
              <a:t>24</a:t>
            </a:fld>
            <a:endParaRPr lang="en-US" dirty="0"/>
          </a:p>
        </p:txBody>
      </p:sp>
    </p:spTree>
    <p:extLst>
      <p:ext uri="{BB962C8B-B14F-4D97-AF65-F5344CB8AC3E}">
        <p14:creationId xmlns:p14="http://schemas.microsoft.com/office/powerpoint/2010/main" val="136260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t>UNCLASSIFIED//FOR OFFICIAL USE ONLY</a:t>
            </a:r>
            <a:endParaRPr lang="en-US" dirty="0"/>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pPr>
                <a:defRPr/>
              </a:pPr>
              <a:t>‹#›</a:t>
            </a:fld>
            <a:endParaRPr lang="en-US" dirty="0"/>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solidFill>
                  <a:srgbClr val="000000"/>
                </a:solidFill>
              </a:defRPr>
            </a:lvl1pPr>
          </a:lstStyle>
          <a:p>
            <a:pPr>
              <a:defRPr/>
            </a:pP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7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488" y="6305550"/>
            <a:ext cx="2257425" cy="328613"/>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B17A072E-C26E-42EC-B7AB-127CB3C9D074}"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t>UNCLASSIFIED//FOR OFFICIAL USE ONLY</a:t>
            </a:r>
            <a:endParaRPr lang="en-US" dirty="0"/>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pPr>
                <a:defRPr/>
              </a:pPr>
              <a:t>‹#›</a:t>
            </a:fld>
            <a:endParaRPr lang="en-US" dirty="0"/>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a:ln/>
        </p:spPr>
        <p:txBody>
          <a:bodyPr/>
          <a:lstStyle>
            <a:lvl1pPr>
              <a:defRPr/>
            </a:lvl1pPr>
          </a:lstStyle>
          <a:p>
            <a:pPr>
              <a:defRPr/>
            </a:pPr>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6645275"/>
            <a:ext cx="2133600" cy="365125"/>
          </a:xfrm>
          <a:prstGeom prst="rect">
            <a:avLst/>
          </a:prstGeom>
        </p:spPr>
        <p:txBody>
          <a:bodyPr/>
          <a:lstStyle/>
          <a:p>
            <a:pPr fontAlgn="base">
              <a:spcBef>
                <a:spcPct val="0"/>
              </a:spcBef>
              <a:spcAft>
                <a:spcPct val="0"/>
              </a:spcAft>
              <a:defRPr/>
            </a:pPr>
            <a:fld id="{E1E2A34C-D7B3-424E-B853-F9B7A77BCC7D}" type="slidenum">
              <a:rPr lang="en-US" sz="1000">
                <a:solidFill>
                  <a:prstClr val="white"/>
                </a:solidFill>
                <a:latin typeface="Times New Roman" pitchFamily="18" charset="0"/>
              </a:rPr>
              <a:pPr fontAlgn="base">
                <a:spcBef>
                  <a:spcPct val="0"/>
                </a:spcBef>
                <a:spcAft>
                  <a:spcPct val="0"/>
                </a:spcAft>
                <a:defRPr/>
              </a:pPr>
              <a:t>‹#›</a:t>
            </a:fld>
            <a:endParaRPr lang="en-US" sz="1000" dirty="0">
              <a:solidFill>
                <a:prstClr val="white"/>
              </a:solidFill>
              <a:latin typeface="Times New Roman" pitchFamily="18" charset="0"/>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2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2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488" y="6305550"/>
            <a:ext cx="2257425" cy="328613"/>
          </a:xfrm>
          <a:prstGeom prst="rect">
            <a:avLst/>
          </a:prstGeom>
        </p:spPr>
        <p:txBody>
          <a:bodyPr/>
          <a:lstStyle>
            <a:lvl1pPr fontAlgn="auto">
              <a:spcBef>
                <a:spcPts val="0"/>
              </a:spcBef>
              <a:spcAft>
                <a:spcPts val="0"/>
              </a:spcAft>
              <a:defRPr sz="2400" dirty="0" smtClean="0">
                <a:solidFill>
                  <a:prstClr val="black"/>
                </a:solidFill>
                <a:latin typeface="+mn-lt"/>
                <a:cs typeface="+mn-cs"/>
              </a:defRPr>
            </a:lvl1pPr>
          </a:lstStyle>
          <a:p>
            <a:pPr>
              <a:defRPr/>
            </a:pPr>
            <a:r>
              <a:rPr lang="en-US" dirty="0" smtClean="0"/>
              <a:t>UNCLASSIFIED//FOR OFFICIAL USE ONLY</a:t>
            </a:r>
            <a:endParaRPr lang="en-US" dirty="0"/>
          </a:p>
        </p:txBody>
      </p:sp>
      <p:sp>
        <p:nvSpPr>
          <p:cNvPr id="5" name="Slide Number Placeholder 5"/>
          <p:cNvSpPr>
            <a:spLocks noGrp="1"/>
          </p:cNvSpPr>
          <p:nvPr>
            <p:ph type="sldNum" sz="quarter" idx="15"/>
          </p:nvPr>
        </p:nvSpPr>
        <p:spPr/>
        <p:txBody>
          <a:bodyPr/>
          <a:lstStyle>
            <a:lvl1pPr>
              <a:defRPr/>
            </a:lvl1pPr>
          </a:lstStyle>
          <a:p>
            <a:pPr>
              <a:defRPr/>
            </a:pPr>
            <a:fld id="{92884325-1F3D-4C52-8DA0-C46B517EFED6}" type="slidenum">
              <a:rPr lang="en-US"/>
              <a:pPr>
                <a:defRPr/>
              </a:pPr>
              <a:t>‹#›</a:t>
            </a:fld>
            <a:endParaRPr lang="en-US" dirty="0"/>
          </a:p>
        </p:txBody>
      </p:sp>
      <p:sp>
        <p:nvSpPr>
          <p:cNvPr id="6" name="Date Placeholder 13"/>
          <p:cNvSpPr>
            <a:spLocks noGrp="1"/>
          </p:cNvSpPr>
          <p:nvPr>
            <p:ph type="dt" sz="half" idx="16"/>
          </p:nvPr>
        </p:nvSpPr>
        <p:spPr/>
        <p:txBody>
          <a:bodyPr/>
          <a:lstStyle>
            <a:lvl1pPr algn="l" fontAlgn="auto">
              <a:spcBef>
                <a:spcPts val="0"/>
              </a:spcBef>
              <a:spcAft>
                <a:spcPts val="0"/>
              </a:spcAft>
              <a:defRPr sz="1200" dirty="0">
                <a:solidFill>
                  <a:prstClr val="black"/>
                </a:solidFill>
                <a:latin typeface="+mn-lt"/>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fontAlgn="auto">
              <a:spcBef>
                <a:spcPts val="0"/>
              </a:spcBef>
              <a:spcAft>
                <a:spcPts val="0"/>
              </a:spcAft>
              <a:defRPr>
                <a:solidFill>
                  <a:srgbClr val="000000"/>
                </a:solidFill>
                <a:latin typeface="+mn-lt"/>
              </a:defRPr>
            </a:lvl1pPr>
          </a:lstStyle>
          <a:p>
            <a:pPr>
              <a:defRPr/>
            </a:pPr>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6645275"/>
            <a:ext cx="2133600" cy="365125"/>
          </a:xfrm>
          <a:prstGeom prst="rect">
            <a:avLst/>
          </a:prstGeom>
        </p:spPr>
        <p:txBody>
          <a:bodyPr/>
          <a:lstStyle/>
          <a:p>
            <a:pPr>
              <a:defRPr/>
            </a:pPr>
            <a:fld id="{F967908A-D332-4C58-83DA-C4FFB6D25CEF}" type="slidenum">
              <a:rPr lang="en-US" sz="1000">
                <a:solidFill>
                  <a:prstClr val="white"/>
                </a:solidFill>
                <a:cs typeface="Arial" charset="0"/>
              </a:rPr>
              <a:pPr>
                <a:defRPr/>
              </a:pPr>
              <a:t>‹#›</a:t>
            </a:fld>
            <a:endParaRPr lang="en-US" sz="1000" dirty="0">
              <a:solidFill>
                <a:prstClr val="white"/>
              </a:solidFill>
              <a:cs typeface="Arial" charset="0"/>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488" y="6305550"/>
            <a:ext cx="2257425" cy="328613"/>
          </a:xfrm>
          <a:prstGeom prst="rect">
            <a:avLst/>
          </a:prstGeom>
        </p:spPr>
        <p:txBody>
          <a:bodyPr/>
          <a:lstStyle>
            <a:lvl1pPr fontAlgn="auto">
              <a:spcBef>
                <a:spcPts val="0"/>
              </a:spcBef>
              <a:spcAft>
                <a:spcPts val="0"/>
              </a:spcAft>
              <a:defRPr sz="2400" dirty="0" smtClean="0">
                <a:solidFill>
                  <a:prstClr val="black"/>
                </a:solidFill>
                <a:latin typeface="+mn-lt"/>
                <a:cs typeface="+mn-cs"/>
              </a:defRPr>
            </a:lvl1pPr>
          </a:lstStyle>
          <a:p>
            <a:pPr>
              <a:defRPr/>
            </a:pPr>
            <a:r>
              <a:rPr lang="en-US" dirty="0" smtClean="0"/>
              <a:t>UNCLASSIFIED//FOR OFFICIAL USE ONLY</a:t>
            </a:r>
            <a:endParaRPr lang="en-US" dirty="0"/>
          </a:p>
        </p:txBody>
      </p:sp>
      <p:sp>
        <p:nvSpPr>
          <p:cNvPr id="5" name="Slide Number Placeholder 5"/>
          <p:cNvSpPr>
            <a:spLocks noGrp="1"/>
          </p:cNvSpPr>
          <p:nvPr>
            <p:ph type="sldNum" sz="quarter" idx="15"/>
          </p:nvPr>
        </p:nvSpPr>
        <p:spPr/>
        <p:txBody>
          <a:bodyPr/>
          <a:lstStyle>
            <a:lvl1pPr>
              <a:defRPr/>
            </a:lvl1pPr>
          </a:lstStyle>
          <a:p>
            <a:pPr>
              <a:defRPr/>
            </a:pPr>
            <a:fld id="{92884325-1F3D-4C52-8DA0-C46B517EFED6}" type="slidenum">
              <a:rPr lang="en-US"/>
              <a:pPr>
                <a:defRPr/>
              </a:pPr>
              <a:t>‹#›</a:t>
            </a:fld>
            <a:endParaRPr lang="en-US" dirty="0"/>
          </a:p>
        </p:txBody>
      </p:sp>
      <p:sp>
        <p:nvSpPr>
          <p:cNvPr id="6" name="Date Placeholder 13"/>
          <p:cNvSpPr>
            <a:spLocks noGrp="1"/>
          </p:cNvSpPr>
          <p:nvPr>
            <p:ph type="dt" sz="half" idx="16"/>
          </p:nvPr>
        </p:nvSpPr>
        <p:spPr/>
        <p:txBody>
          <a:bodyPr/>
          <a:lstStyle>
            <a:lvl1pPr algn="l" fontAlgn="auto">
              <a:spcBef>
                <a:spcPts val="0"/>
              </a:spcBef>
              <a:spcAft>
                <a:spcPts val="0"/>
              </a:spcAft>
              <a:defRPr sz="1200" dirty="0">
                <a:solidFill>
                  <a:prstClr val="black"/>
                </a:solidFill>
                <a:latin typeface="+mn-lt"/>
              </a:defRPr>
            </a:lvl1pPr>
          </a:lstStyle>
          <a:p>
            <a:pPr>
              <a:defRPr/>
            </a:pPr>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fontAlgn="auto">
              <a:spcBef>
                <a:spcPts val="0"/>
              </a:spcBef>
              <a:spcAft>
                <a:spcPts val="0"/>
              </a:spcAft>
              <a:defRPr>
                <a:solidFill>
                  <a:srgbClr val="000000"/>
                </a:solidFill>
                <a:latin typeface="+mn-lt"/>
              </a:defRPr>
            </a:lvl1pPr>
          </a:lstStyle>
          <a:p>
            <a:pPr>
              <a:defRPr/>
            </a:pPr>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6645275"/>
            <a:ext cx="2133600" cy="365125"/>
          </a:xfrm>
          <a:prstGeom prst="rect">
            <a:avLst/>
          </a:prstGeom>
        </p:spPr>
        <p:txBody>
          <a:bodyPr/>
          <a:lstStyle/>
          <a:p>
            <a:pPr>
              <a:defRPr/>
            </a:pPr>
            <a:fld id="{58D575CD-626E-450D-BF66-D1B608947247}" type="slidenum">
              <a:rPr lang="en-US" sz="1000">
                <a:solidFill>
                  <a:prstClr val="white"/>
                </a:solidFill>
                <a:cs typeface="Arial" charset="0"/>
              </a:rPr>
              <a:pPr>
                <a:defRPr/>
              </a:pPr>
              <a:t>‹#›</a:t>
            </a:fld>
            <a:endParaRPr lang="en-US" sz="1000" dirty="0">
              <a:solidFill>
                <a:prstClr val="white"/>
              </a:solidFill>
              <a:cs typeface="Arial" charset="0"/>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3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6645275"/>
            <a:ext cx="2133600" cy="365125"/>
          </a:xfrm>
          <a:prstGeom prst="rect">
            <a:avLst/>
          </a:prstGeom>
        </p:spPr>
        <p:txBody>
          <a:bodyPr/>
          <a:lstStyle/>
          <a:p>
            <a:pPr>
              <a:defRPr/>
            </a:pPr>
            <a:fld id="{F967908A-D332-4C58-83DA-C4FFB6D25CEF}" type="slidenum">
              <a:rPr lang="en-US" sz="1000">
                <a:solidFill>
                  <a:prstClr val="white"/>
                </a:solidFill>
                <a:cs typeface="Arial" charset="0"/>
              </a:rPr>
              <a:pPr>
                <a:defRPr/>
              </a:pPr>
              <a:t>‹#›</a:t>
            </a:fld>
            <a:endParaRPr lang="en-US" sz="1000" dirty="0">
              <a:solidFill>
                <a:prstClr val="white"/>
              </a:solidFill>
              <a:cs typeface="Arial" charset="0"/>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4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5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20000" cy="990600"/>
          </a:xfrm>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2pPr marL="688975" indent="-339725">
              <a:defRPr/>
            </a:lvl2pPr>
            <a:lvl3pPr marL="1035050" indent="-349250">
              <a:buFont typeface="Courier New" pitchFamily="49" charset="0"/>
              <a:buChar char="o"/>
              <a:defRPr/>
            </a:lvl3pPr>
            <a:lvl4pPr marL="1371600" indent="-336550">
              <a:defRPr/>
            </a:lvl4pPr>
            <a:lvl5pPr marL="1720850" indent="-3492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1371600" y="6534150"/>
            <a:ext cx="15240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53C580-519C-4900-BEFF-ACE80C96034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0038" y="1231900"/>
            <a:ext cx="4168775" cy="522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231900"/>
            <a:ext cx="4170362" cy="522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122487" cy="6181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0038" y="274638"/>
            <a:ext cx="6216650" cy="6181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25" y="274638"/>
            <a:ext cx="7248525" cy="520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0038" y="1231900"/>
            <a:ext cx="4168775" cy="5224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231900"/>
            <a:ext cx="4170362" cy="5224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6625" y="274638"/>
            <a:ext cx="7248525" cy="520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0038" y="1231900"/>
            <a:ext cx="8491537" cy="5224463"/>
          </a:xfrm>
        </p:spPr>
        <p:txBody>
          <a:bodyPr/>
          <a:lstStyle/>
          <a:p>
            <a:pPr lvl="0"/>
            <a:endParaRPr lang="en-US" noProof="0" dirty="0" smtClean="0"/>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0038" y="274638"/>
            <a:ext cx="8491537" cy="618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0038" y="1231900"/>
            <a:ext cx="4168775" cy="522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231900"/>
            <a:ext cx="4170362" cy="522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t>UNCLASSIFIED//FOR OFFICIAL USE ONLY</a:t>
            </a:r>
            <a:endParaRPr lang="en-US" dirty="0"/>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pPr>
                <a:defRPr/>
              </a:pPr>
              <a:t>‹#›</a:t>
            </a:fld>
            <a:endParaRPr lang="en-US" dirty="0"/>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122487" cy="6181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0038" y="274638"/>
            <a:ext cx="6216650" cy="6181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25" y="274638"/>
            <a:ext cx="7248525" cy="520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0038" y="1231900"/>
            <a:ext cx="4168775" cy="5224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231900"/>
            <a:ext cx="4170362" cy="5224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6625" y="274638"/>
            <a:ext cx="7248525" cy="520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0038" y="1231900"/>
            <a:ext cx="8491537" cy="5224463"/>
          </a:xfrm>
        </p:spPr>
        <p:txBody>
          <a:bodyPr/>
          <a:lstStyle/>
          <a:p>
            <a:pPr lvl="0"/>
            <a:endParaRPr lang="en-US" noProof="0" dirty="0" smtClean="0"/>
          </a:p>
        </p:txBody>
      </p:sp>
      <p:sp>
        <p:nvSpPr>
          <p:cNvPr id="4"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0038" y="274638"/>
            <a:ext cx="8491537" cy="618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
          <p:cNvSpPr>
            <a:spLocks noGrp="1"/>
          </p:cNvSpPr>
          <p:nvPr>
            <p:ph type="dt" sz="half" idx="10"/>
          </p:nvPr>
        </p:nvSpPr>
        <p:spPr>
          <a:ln/>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0038" y="1231900"/>
            <a:ext cx="4168775" cy="522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231900"/>
            <a:ext cx="4170362" cy="522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1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122487" cy="6181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0038" y="274638"/>
            <a:ext cx="6216650" cy="6181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rgbClr val="FFFFFF"/>
                </a:solidFill>
                <a:latin typeface="Arial" charset="0"/>
              </a:rPr>
              <a:pPr>
                <a:defRPr/>
              </a:pPr>
              <a:t>‹#›</a:t>
            </a:fld>
            <a:endParaRPr lang="en-US" sz="1000" dirty="0">
              <a:solidFill>
                <a:srgbClr val="FFFFFF"/>
              </a:solidFill>
              <a:latin typeface="Arial" charset="0"/>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sz="2400">
                <a:solidFill>
                  <a:prstClr val="black"/>
                </a:solidFill>
                <a:latin typeface="+mn-lt"/>
                <a:cs typeface="+mn-cs"/>
              </a:defRPr>
            </a:lvl1pPr>
          </a:lstStyle>
          <a:p>
            <a:pPr>
              <a:defRPr/>
            </a:pPr>
            <a:r>
              <a:rPr lang="en-US" dirty="0" smtClean="0"/>
              <a:t>UNCLASSIFIED//FOR OFFICIAL USE ONLY</a:t>
            </a:r>
            <a:endParaRPr lang="en-US" dirty="0"/>
          </a:p>
        </p:txBody>
      </p:sp>
      <p:sp>
        <p:nvSpPr>
          <p:cNvPr id="5" name="Slide Number Placeholder 5"/>
          <p:cNvSpPr>
            <a:spLocks noGrp="1"/>
          </p:cNvSpPr>
          <p:nvPr>
            <p:ph type="sldNum" sz="quarter" idx="15"/>
          </p:nvPr>
        </p:nvSpPr>
        <p:spPr/>
        <p:txBody>
          <a:bodyPr/>
          <a:lstStyle>
            <a:lvl1pPr>
              <a:defRPr/>
            </a:lvl1pPr>
          </a:lstStyle>
          <a:p>
            <a:pPr>
              <a:defRPr/>
            </a:pPr>
            <a:fld id="{A92B63B4-4F62-466B-9AE7-0FF91EA02968}" type="slidenum">
              <a:rPr lang="en-US"/>
              <a:pPr>
                <a:defRPr/>
              </a:pPr>
              <a:t>‹#›</a:t>
            </a:fld>
            <a:endParaRPr lang="en-US" dirty="0"/>
          </a:p>
        </p:txBody>
      </p:sp>
      <p:sp>
        <p:nvSpPr>
          <p:cNvPr id="6" name="Date Placeholder 13"/>
          <p:cNvSpPr>
            <a:spLocks noGrp="1"/>
          </p:cNvSpPr>
          <p:nvPr>
            <p:ph type="dt" sz="half" idx="16"/>
          </p:nvPr>
        </p:nvSpPr>
        <p:spPr/>
        <p:txBody>
          <a:bodyPr/>
          <a:lstStyle>
            <a:lvl1pPr algn="l" fontAlgn="auto">
              <a:spcBef>
                <a:spcPts val="0"/>
              </a:spcBef>
              <a:spcAft>
                <a:spcPts val="0"/>
              </a:spcAft>
              <a:defRPr sz="1200">
                <a:solidFill>
                  <a:prstClr val="black"/>
                </a:solidFill>
                <a:latin typeface="+mn-lt"/>
              </a:defRPr>
            </a:lvl1pPr>
          </a:lstStyle>
          <a:p>
            <a:pPr>
              <a:defRPr/>
            </a:pP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a:ln/>
        </p:spPr>
        <p:txBody>
          <a:bodyPr/>
          <a:lstStyle>
            <a:lvl1pPr>
              <a:defRPr/>
            </a:lvl1pPr>
          </a:lstStyle>
          <a:p>
            <a:pPr>
              <a:defRPr/>
            </a:pPr>
            <a:endParaRPr lang="en-US" dirty="0">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p:spPr>
        <p:txBody>
          <a:bodyPr/>
          <a:lstStyle>
            <a:lvl1pPr>
              <a:defRPr/>
            </a:lvl1pPr>
          </a:lstStyle>
          <a:p>
            <a:pPr>
              <a:defRPr/>
            </a:pPr>
            <a:endParaRPr lang="en-US" dirty="0">
              <a:solidFill>
                <a:prstClr val="black"/>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3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1_Two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6645275"/>
            <a:ext cx="2133600" cy="365125"/>
          </a:xfrm>
          <a:prstGeom prst="rect">
            <a:avLst/>
          </a:prstGeom>
        </p:spPr>
        <p:txBody>
          <a:bodyPr/>
          <a:lstStyle/>
          <a:p>
            <a:pPr>
              <a:defRPr/>
            </a:pPr>
            <a:fld id="{27A5F326-853D-4F55-85B4-0311E23C3C78}"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dirty="0">
              <a:solidFill>
                <a:prstClr val="black"/>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r>
              <a:rPr lang="en-US" dirty="0" smtClean="0">
                <a:solidFill>
                  <a:prstClr val="black"/>
                </a:solidFill>
              </a:rPr>
              <a:t>UNCLASSIFIED//FOR OFFICIAL USE ONLY</a:t>
            </a:r>
            <a:endParaRPr lang="en-US" dirty="0">
              <a:solidFill>
                <a:prstClr val="black"/>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B4F177C-4783-4CF7-8C78-C62C748FAEFF}"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714" y="6305005"/>
            <a:ext cx="2257697" cy="329384"/>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29BB2B68-597B-40F7-8628-70C839C0826C}"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a:ln/>
        </p:spPr>
        <p:txBody>
          <a:bodyPr/>
          <a:lstStyle>
            <a:lvl1pPr>
              <a:defRPr/>
            </a:lvl1pPr>
          </a:lstStyle>
          <a:p>
            <a:pPr>
              <a:defRPr/>
            </a:pPr>
            <a:endParaRPr lang="en-US" dirty="0">
              <a:solidFill>
                <a:prstClr val="black"/>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a:ln/>
        </p:spPr>
        <p:txBody>
          <a:bodyPr/>
          <a:lstStyle>
            <a:lvl1pPr>
              <a:defRPr/>
            </a:lvl1pPr>
          </a:lstStyle>
          <a:p>
            <a:pPr>
              <a:defRPr/>
            </a:pPr>
            <a:endParaRPr lang="en-US" dirty="0">
              <a:solidFill>
                <a:prstClr val="black"/>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2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6645275"/>
            <a:ext cx="2133600" cy="365125"/>
          </a:xfrm>
          <a:prstGeom prst="rect">
            <a:avLst/>
          </a:prstGeom>
        </p:spPr>
        <p:txBody>
          <a:bodyPr/>
          <a:lstStyle/>
          <a:p>
            <a:pPr>
              <a:defRPr/>
            </a:pPr>
            <a:fld id="{5A13139F-2D69-4C90-A255-0BA6E76A59DE}" type="slidenum">
              <a:rPr lang="en-US">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6645275"/>
            <a:ext cx="2133600" cy="365125"/>
          </a:xfrm>
          <a:prstGeom prst="rect">
            <a:avLst/>
          </a:prstGeom>
        </p:spPr>
        <p:txBody>
          <a:bodyPr/>
          <a:lstStyle/>
          <a:p>
            <a:pPr>
              <a:defRPr/>
            </a:pPr>
            <a:fld id="{418B7962-2966-4817-8E11-8378F31316A9}" type="slidenum">
              <a:rPr lang="en-US">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5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schemeClr val="bg1"/>
                </a:solidFill>
              </a:rPr>
              <a:pPr>
                <a:defRPr/>
              </a:pPr>
              <a:t>‹#›</a:t>
            </a:fld>
            <a:endParaRPr lang="en-US" sz="1000" dirty="0">
              <a:solidFill>
                <a:schemeClr val="bg1"/>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645275"/>
            <a:ext cx="2133600" cy="365125"/>
          </a:xfrm>
          <a:prstGeom prst="rect">
            <a:avLst/>
          </a:prstGeom>
        </p:spPr>
        <p:txBody>
          <a:bodyPr/>
          <a:lstStyle/>
          <a:p>
            <a:pPr>
              <a:defRPr/>
            </a:pPr>
            <a:fld id="{47C9C82C-7610-4FCF-9526-63CBC27ACA10}" type="slidenum">
              <a:rPr lang="en-US" sz="1000">
                <a:solidFill>
                  <a:prstClr val="white"/>
                </a:solidFill>
              </a:rPr>
              <a:pPr>
                <a:defRPr/>
              </a:pPr>
              <a:t>‹#›</a:t>
            </a:fld>
            <a:endParaRPr lang="en-US" sz="1000" dirty="0">
              <a:solidFill>
                <a:prstClr val="white"/>
              </a:solidFill>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r>
              <a:rPr lang="en-US" dirty="0" smtClean="0">
                <a:solidFill>
                  <a:prstClr val="black"/>
                </a:solidFill>
              </a:rPr>
              <a:t>UNCLASSIFIED//FOR OFFICIAL USE ONLY</a:t>
            </a: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AF40E33-1FC2-423A-B423-512491B9F54D}"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488" y="6305550"/>
            <a:ext cx="2257425" cy="328613"/>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0EB00AD7-7F4D-42A0-9FFE-7E54394ACEE5}"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488" y="6305550"/>
            <a:ext cx="2257425" cy="328613"/>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solidFill>
                  <a:prstClr val="black"/>
                </a:solidFill>
              </a:rPr>
              <a:t>UNCLASSIFIED//FOR OFFICIAL USE ONLY</a:t>
            </a:r>
            <a:endParaRPr lang="en-US" dirty="0">
              <a:solidFill>
                <a:prstClr val="black"/>
              </a:solidFill>
            </a:endParaRPr>
          </a:p>
        </p:txBody>
      </p:sp>
      <p:sp>
        <p:nvSpPr>
          <p:cNvPr id="5" name="Slide Number Placeholder 5"/>
          <p:cNvSpPr>
            <a:spLocks noGrp="1"/>
          </p:cNvSpPr>
          <p:nvPr>
            <p:ph type="sldNum" sz="quarter" idx="15"/>
          </p:nvPr>
        </p:nvSpPr>
        <p:spPr/>
        <p:txBody>
          <a:bodyPr/>
          <a:lstStyle>
            <a:lvl1pPr>
              <a:defRPr/>
            </a:lvl1pPr>
          </a:lstStyle>
          <a:p>
            <a:pPr>
              <a:defRPr/>
            </a:pPr>
            <a:fld id="{0EB00AD7-7F4D-42A0-9FFE-7E54394ACEE5}" type="slidenum">
              <a:rPr lang="en-US">
                <a:solidFill>
                  <a:prstClr val="white"/>
                </a:solidFill>
              </a:rPr>
              <a:pPr>
                <a:defRPr/>
              </a:pPr>
              <a:t>‹#›</a:t>
            </a:fld>
            <a:endParaRPr lang="en-US" dirty="0">
              <a:solidFill>
                <a:prstClr val="white"/>
              </a:solidFill>
            </a:endParaRPr>
          </a:p>
        </p:txBody>
      </p:sp>
      <p:sp>
        <p:nvSpPr>
          <p:cNvPr id="6" name="Date Placeholder 13"/>
          <p:cNvSpPr>
            <a:spLocks noGrp="1"/>
          </p:cNvSpPr>
          <p:nvPr>
            <p:ph type="dt" sz="half" idx="16"/>
          </p:nvPr>
        </p:nvSpPr>
        <p:spPr/>
        <p:txBody>
          <a:bodyPr/>
          <a:lstStyle>
            <a:lvl1pPr algn="l">
              <a:defRPr sz="1200">
                <a:solidFill>
                  <a:schemeClr val="tx1"/>
                </a:solidFill>
              </a:defRPr>
            </a:lvl1pPr>
          </a:lstStyle>
          <a:p>
            <a:pPr>
              <a:defRPr/>
            </a:pPr>
            <a:endParaRPr lang="en-US" dirty="0">
              <a:solidFill>
                <a:prstClr val="black"/>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Box 31"/>
          <p:cNvSpPr txBox="1">
            <a:spLocks noChangeArrowheads="1"/>
          </p:cNvSpPr>
          <p:nvPr userDrawn="1"/>
        </p:nvSpPr>
        <p:spPr bwMode="auto">
          <a:xfrm>
            <a:off x="152400" y="2133600"/>
            <a:ext cx="8763000" cy="1323975"/>
          </a:xfrm>
          <a:prstGeom prst="rect">
            <a:avLst/>
          </a:prstGeom>
          <a:noFill/>
          <a:ln w="9525" algn="ctr">
            <a:noFill/>
            <a:miter lim="800000"/>
            <a:headEnd/>
            <a:tailEnd/>
          </a:ln>
        </p:spPr>
        <p:txBody>
          <a:bodyPr>
            <a:spAutoFit/>
          </a:bodyPr>
          <a:lstStyle/>
          <a:p>
            <a:pPr algn="ctr">
              <a:spcBef>
                <a:spcPct val="50000"/>
              </a:spcBef>
              <a:defRPr/>
            </a:pPr>
            <a:endParaRPr lang="en-US" sz="3200" b="1" dirty="0">
              <a:solidFill>
                <a:srgbClr val="000000"/>
              </a:solidFill>
              <a:cs typeface="Times New Roman" pitchFamily="18" charset="0"/>
            </a:endParaRPr>
          </a:p>
          <a:p>
            <a:pPr algn="ctr">
              <a:spcBef>
                <a:spcPct val="50000"/>
              </a:spcBef>
              <a:defRPr/>
            </a:pPr>
            <a:endParaRPr lang="en-US" sz="3200" b="1" dirty="0">
              <a:solidFill>
                <a:srgbClr val="000000"/>
              </a:solidFill>
              <a:cs typeface="Times New Roman" pitchFamily="18" charset="0"/>
            </a:endParaRPr>
          </a:p>
        </p:txBody>
      </p:sp>
      <p:sp>
        <p:nvSpPr>
          <p:cNvPr id="9" name="Text Placeholder 8"/>
          <p:cNvSpPr>
            <a:spLocks noGrp="1"/>
          </p:cNvSpPr>
          <p:nvPr>
            <p:ph type="body" sz="quarter" idx="13"/>
          </p:nvPr>
        </p:nvSpPr>
        <p:spPr>
          <a:xfrm>
            <a:off x="1066800" y="2133600"/>
            <a:ext cx="6934200" cy="762000"/>
          </a:xfrm>
        </p:spPr>
        <p:txBody>
          <a:bodyPr/>
          <a:lstStyle>
            <a:lvl1pPr algn="ctr">
              <a:buNone/>
              <a:defRPr sz="3200" b="1">
                <a:latin typeface="Times New Roman" pitchFamily="18" charset="0"/>
                <a:cs typeface="Times New Roman" pitchFamily="18" charset="0"/>
              </a:defRPr>
            </a:lvl1pPr>
            <a:lvl2pPr algn="ctr">
              <a:buNone/>
              <a:defRPr sz="3200">
                <a:latin typeface="Times New Roman" pitchFamily="18" charset="0"/>
                <a:cs typeface="Times New Roman" pitchFamily="18" charset="0"/>
              </a:defRPr>
            </a:lvl2pPr>
            <a:lvl3pPr algn="ctr">
              <a:buNone/>
              <a:defRPr sz="3200">
                <a:latin typeface="Times New Roman" pitchFamily="18" charset="0"/>
                <a:cs typeface="Times New Roman" pitchFamily="18" charset="0"/>
              </a:defRPr>
            </a:lvl3pPr>
            <a:lvl4pPr algn="ctr">
              <a:buNone/>
              <a:defRPr sz="3200">
                <a:latin typeface="Times New Roman" pitchFamily="18" charset="0"/>
                <a:cs typeface="Times New Roman" pitchFamily="18" charset="0"/>
              </a:defRPr>
            </a:lvl4pPr>
            <a:lvl5pPr algn="ctr">
              <a:buNone/>
              <a:defRPr sz="3200">
                <a:latin typeface="Times New Roman" pitchFamily="18" charset="0"/>
                <a:cs typeface="Times New Roman" pitchFamily="18" charset="0"/>
              </a:defRPr>
            </a:lvl5pPr>
          </a:lstStyle>
          <a:p>
            <a:pPr lvl="0"/>
            <a:r>
              <a:rPr lang="en-US" smtClean="0"/>
              <a:t>Click to edit Master text styles</a:t>
            </a:r>
          </a:p>
        </p:txBody>
      </p:sp>
      <p:sp>
        <p:nvSpPr>
          <p:cNvPr id="4" name="Footer Placeholder 4"/>
          <p:cNvSpPr>
            <a:spLocks noGrp="1"/>
          </p:cNvSpPr>
          <p:nvPr>
            <p:ph type="ftr" sz="quarter" idx="14"/>
          </p:nvPr>
        </p:nvSpPr>
        <p:spPr>
          <a:xfrm>
            <a:off x="6694488" y="6305550"/>
            <a:ext cx="2257425" cy="328613"/>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r>
              <a:rPr lang="en-US" dirty="0" smtClean="0"/>
              <a:t>UNCLASSIFIED//FOR OFFICIAL USE ONLY</a:t>
            </a:r>
            <a:endParaRPr lang="en-US" dirty="0"/>
          </a:p>
        </p:txBody>
      </p:sp>
      <p:sp>
        <p:nvSpPr>
          <p:cNvPr id="5" name="Slide Number Placeholder 5"/>
          <p:cNvSpPr>
            <a:spLocks noGrp="1"/>
          </p:cNvSpPr>
          <p:nvPr>
            <p:ph type="sldNum" sz="quarter" idx="15"/>
          </p:nvPr>
        </p:nvSpPr>
        <p:spPr/>
        <p:txBody>
          <a:bodyPr/>
          <a:lstStyle>
            <a:lvl1pPr>
              <a:defRPr/>
            </a:lvl1pPr>
          </a:lstStyle>
          <a:p>
            <a:pPr>
              <a:defRPr/>
            </a:pPr>
            <a:fld id="{B95DD458-7005-4B6E-9484-E22194ACB4A2}" type="slidenum">
              <a:rPr lang="en-US"/>
              <a:pPr>
                <a:defRPr/>
              </a:pPr>
              <a:t>‹#›</a:t>
            </a:fld>
            <a:endParaRPr lang="en-US" dirty="0"/>
          </a:p>
        </p:txBody>
      </p:sp>
      <p:sp>
        <p:nvSpPr>
          <p:cNvPr id="6" name="Date Placeholder 13"/>
          <p:cNvSpPr>
            <a:spLocks noGrp="1"/>
          </p:cNvSpPr>
          <p:nvPr>
            <p:ph type="dt" sz="half" idx="16"/>
          </p:nvPr>
        </p:nvSpPr>
        <p:spPr/>
        <p:txBody>
          <a:bodyPr/>
          <a:lstStyle>
            <a:lvl1pPr algn="l">
              <a:defRPr sz="1200">
                <a:solidFill>
                  <a:prstClr val="black"/>
                </a:solidFill>
              </a:defRPr>
            </a:lvl1pPr>
          </a:lstStyle>
          <a:p>
            <a:pPr>
              <a:defRPr/>
            </a:pP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6645275"/>
            <a:ext cx="2133600" cy="365125"/>
          </a:xfrm>
          <a:prstGeom prst="rect">
            <a:avLst/>
          </a:prstGeom>
        </p:spPr>
        <p:txBody>
          <a:bodyPr/>
          <a:lstStyle/>
          <a:p>
            <a:pPr>
              <a:defRPr/>
            </a:pPr>
            <a:fld id="{27EFD2FE-FE21-4E26-AA1E-039E846C83F3}" type="slidenum">
              <a:rPr lang="en-US" sz="1000">
                <a:solidFill>
                  <a:prstClr val="white"/>
                </a:solidFill>
                <a:cs typeface="Arial" charset="0"/>
              </a:rPr>
              <a:pPr>
                <a:defRPr/>
              </a:pPr>
              <a:t>‹#›</a:t>
            </a:fld>
            <a:endParaRPr lang="en-US" sz="1000" dirty="0">
              <a:solidFill>
                <a:prstClr val="white"/>
              </a:solidFill>
              <a:cs typeface="Arial" charset="0"/>
            </a:endParaRPr>
          </a:p>
        </p:txBody>
      </p:sp>
      <p:sp>
        <p:nvSpPr>
          <p:cNvPr id="2" name="Title 1"/>
          <p:cNvSpPr>
            <a:spLocks noGrp="1"/>
          </p:cNvSpPr>
          <p:nvPr>
            <p:ph type="title"/>
          </p:nvPr>
        </p:nvSpPr>
        <p:spPr/>
        <p:txBody>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371600"/>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0"/>
          </p:nvPr>
        </p:nvSpPr>
        <p:spPr>
          <a:xfrm>
            <a:off x="304800" y="1371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p:nvPr>
        </p:nvSpPr>
        <p:spPr>
          <a:xfrm>
            <a:off x="4648200" y="4038599"/>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2"/>
          </p:nvPr>
        </p:nvSpPr>
        <p:spPr>
          <a:xfrm>
            <a:off x="304800" y="4038598"/>
            <a:ext cx="4191000" cy="2590803"/>
          </a:xfrm>
        </p:spPr>
        <p:txBody>
          <a:bodyPr/>
          <a:lstStyle>
            <a:lvl1pPr>
              <a:defRPr sz="1800" b="1">
                <a:latin typeface="Times New Roman" pitchFamily="18" charset="0"/>
                <a:cs typeface="Times New Roman" pitchFamily="18" charset="0"/>
              </a:defRPr>
            </a:lvl1pPr>
            <a:lvl2pPr>
              <a:defRPr sz="1800" b="1">
                <a:latin typeface="Times New Roman" pitchFamily="18" charset="0"/>
                <a:cs typeface="Times New Roman" pitchFamily="18" charset="0"/>
              </a:defRPr>
            </a:lvl2pPr>
            <a:lvl3pPr>
              <a:defRPr sz="1800" b="1">
                <a:latin typeface="Times New Roman" pitchFamily="18" charset="0"/>
                <a:cs typeface="Times New Roman" pitchFamily="18" charset="0"/>
              </a:defRPr>
            </a:lvl3pPr>
            <a:lvl4pPr>
              <a:defRPr sz="1800" b="1">
                <a:latin typeface="Times New Roman" pitchFamily="18" charset="0"/>
                <a:cs typeface="Times New Roman" pitchFamily="18" charset="0"/>
              </a:defRPr>
            </a:lvl4pPr>
            <a:lvl5pPr>
              <a:defRPr sz="1800" b="1">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3.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2.jpeg"/><Relationship Id="rId5" Type="http://schemas.openxmlformats.org/officeDocument/2006/relationships/slideLayout" Target="../slideLayouts/slideLayout75.xml"/><Relationship Id="rId10" Type="http://schemas.openxmlformats.org/officeDocument/2006/relationships/theme" Target="../theme/theme1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80.xml"/><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00.xml"/><Relationship Id="rId7" Type="http://schemas.openxmlformats.org/officeDocument/2006/relationships/image" Target="../media/image3.pn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image" Target="../media/image2.jpeg"/><Relationship Id="rId5" Type="http://schemas.openxmlformats.org/officeDocument/2006/relationships/theme" Target="../theme/theme15.xml"/><Relationship Id="rId4" Type="http://schemas.openxmlformats.org/officeDocument/2006/relationships/slideLayout" Target="../slideLayouts/slideLayout101.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102.xml"/><Relationship Id="rId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7.xml"/><Relationship Id="rId1" Type="http://schemas.openxmlformats.org/officeDocument/2006/relationships/slideLayout" Target="../slideLayouts/slideLayout103.xml"/><Relationship Id="rId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8.xml"/><Relationship Id="rId1" Type="http://schemas.openxmlformats.org/officeDocument/2006/relationships/slideLayout" Target="../slideLayouts/slideLayout104.xml"/><Relationship Id="rId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9.xml"/><Relationship Id="rId1" Type="http://schemas.openxmlformats.org/officeDocument/2006/relationships/slideLayout" Target="../slideLayouts/slideLayout105.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0.xml"/><Relationship Id="rId1" Type="http://schemas.openxmlformats.org/officeDocument/2006/relationships/slideLayout" Target="../slideLayouts/slideLayout106.xml"/><Relationship Id="rId4"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1.xml"/><Relationship Id="rId1" Type="http://schemas.openxmlformats.org/officeDocument/2006/relationships/slideLayout" Target="../slideLayouts/slideLayout107.xml"/><Relationship Id="rId4"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2.xml"/><Relationship Id="rId1" Type="http://schemas.openxmlformats.org/officeDocument/2006/relationships/slideLayout" Target="../slideLayouts/slideLayout108.xml"/><Relationship Id="rId4" Type="http://schemas.openxmlformats.org/officeDocument/2006/relationships/image" Target="../media/image3.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3.xml"/><Relationship Id="rId1" Type="http://schemas.openxmlformats.org/officeDocument/2006/relationships/slideLayout" Target="../slideLayouts/slideLayout109.xml"/><Relationship Id="rId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6.xml"/><Relationship Id="rId1" Type="http://schemas.openxmlformats.org/officeDocument/2006/relationships/slideLayout" Target="../slideLayouts/slideLayout115.xml"/><Relationship Id="rId4" Type="http://schemas.openxmlformats.org/officeDocument/2006/relationships/image" Target="../media/image3.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7.xml"/><Relationship Id="rId1" Type="http://schemas.openxmlformats.org/officeDocument/2006/relationships/slideLayout" Target="../slideLayouts/slideLayout116.xml"/><Relationship Id="rId4" Type="http://schemas.openxmlformats.org/officeDocument/2006/relationships/image" Target="../media/image3.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image" Target="../media/image3.png"/><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2.jpeg"/><Relationship Id="rId5" Type="http://schemas.openxmlformats.org/officeDocument/2006/relationships/slideLayout" Target="../slideLayouts/slideLayout121.xml"/><Relationship Id="rId10" Type="http://schemas.openxmlformats.org/officeDocument/2006/relationships/theme" Target="../theme/theme28.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jpe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31.xml"/><Relationship Id="rId7" Type="http://schemas.openxmlformats.org/officeDocument/2006/relationships/theme" Target="../theme/theme3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9"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5" Type="http://schemas.openxmlformats.org/officeDocument/2006/relationships/slideLayout" Target="../slideLayouts/slideLayout139.xml"/><Relationship Id="rId10" Type="http://schemas.openxmlformats.org/officeDocument/2006/relationships/image" Target="../media/image3.png"/><Relationship Id="rId4" Type="http://schemas.openxmlformats.org/officeDocument/2006/relationships/slideLayout" Target="../slideLayouts/slideLayout138.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61.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62.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7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p>
        </p:txBody>
      </p:sp>
      <p:sp>
        <p:nvSpPr>
          <p:cNvPr id="11" name="Line 5"/>
          <p:cNvSpPr>
            <a:spLocks noChangeShapeType="1"/>
          </p:cNvSpPr>
          <p:nvPr/>
        </p:nvSpPr>
        <p:spPr bwMode="auto">
          <a:xfrm flipV="1">
            <a:off x="1566863" y="927684"/>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p>
        </p:txBody>
      </p:sp>
      <p:sp>
        <p:nvSpPr>
          <p:cNvPr id="12" name="Line 6"/>
          <p:cNvSpPr>
            <a:spLocks noChangeShapeType="1"/>
          </p:cNvSpPr>
          <p:nvPr/>
        </p:nvSpPr>
        <p:spPr bwMode="auto">
          <a:xfrm flipV="1">
            <a:off x="1249363" y="978484"/>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pPr>
                <a:defRPr/>
              </a:pPr>
              <a:t>‹#›</a:t>
            </a:fld>
            <a:endParaRPr lang="en-US" dirty="0"/>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p>
        </p:txBody>
      </p:sp>
      <p:sp>
        <p:nvSpPr>
          <p:cNvPr id="15" name="Rectangle 28"/>
          <p:cNvSpPr>
            <a:spLocks noChangeArrowheads="1"/>
          </p:cNvSpPr>
          <p:nvPr userDrawn="1"/>
        </p:nvSpPr>
        <p:spPr bwMode="auto">
          <a:xfrm>
            <a:off x="3092540" y="-26149"/>
            <a:ext cx="2895600" cy="193675"/>
          </a:xfrm>
          <a:prstGeom prst="rect">
            <a:avLst/>
          </a:prstGeom>
          <a:noFill/>
          <a:ln w="9525">
            <a:noFill/>
            <a:miter lim="800000"/>
            <a:headEnd/>
            <a:tailEnd/>
          </a:ln>
          <a:effectLst/>
        </p:spPr>
        <p:txBody>
          <a:bodyPr/>
          <a:lstStyle/>
          <a:p>
            <a:pPr algn="ctr" eaLnBrk="0" hangingPunct="0">
              <a:defRPr/>
            </a:pPr>
            <a:r>
              <a:rPr lang="en-US" sz="900" b="1" dirty="0" smtClean="0">
                <a:solidFill>
                  <a:srgbClr val="00FF00"/>
                </a:solidFill>
                <a:latin typeface="+mj-lt"/>
              </a:rPr>
              <a:t>UNCLASSIFIED//FOUO</a:t>
            </a:r>
            <a:endParaRPr lang="en-US" sz="900" b="1" dirty="0">
              <a:solidFill>
                <a:srgbClr val="00FF00"/>
              </a:solidFill>
              <a:latin typeface="+mj-lt"/>
            </a:endParaRPr>
          </a:p>
        </p:txBody>
      </p:sp>
      <p:sp>
        <p:nvSpPr>
          <p:cNvPr id="16" name="Text Box 29"/>
          <p:cNvSpPr txBox="1">
            <a:spLocks noChangeArrowheads="1"/>
          </p:cNvSpPr>
          <p:nvPr userDrawn="1"/>
        </p:nvSpPr>
        <p:spPr bwMode="auto">
          <a:xfrm>
            <a:off x="3368675" y="6667500"/>
            <a:ext cx="2398713" cy="230832"/>
          </a:xfrm>
          <a:prstGeom prst="rect">
            <a:avLst/>
          </a:prstGeom>
          <a:noFill/>
          <a:ln w="9525">
            <a:noFill/>
            <a:miter lim="800000"/>
            <a:headEnd/>
            <a:tailEnd/>
          </a:ln>
          <a:effectLst/>
        </p:spPr>
        <p:txBody>
          <a:bodyPr>
            <a:spAutoFit/>
          </a:bodyPr>
          <a:lstStyle/>
          <a:p>
            <a:pPr algn="ctr" eaLnBrk="0" hangingPunct="0">
              <a:spcBef>
                <a:spcPct val="50000"/>
              </a:spcBef>
              <a:defRPr/>
            </a:pPr>
            <a:r>
              <a:rPr lang="en-US" sz="900" b="1" dirty="0" smtClean="0">
                <a:solidFill>
                  <a:srgbClr val="00FF00"/>
                </a:solidFill>
                <a:latin typeface="+mj-lt"/>
              </a:rPr>
              <a:t>UNCLASSIFIED//FOUO</a:t>
            </a:r>
            <a:endParaRPr lang="en-US" sz="900" b="1" dirty="0">
              <a:solidFill>
                <a:srgbClr val="00FF00"/>
              </a:solidFill>
              <a:latin typeface="+mj-lt"/>
            </a:endParaRPr>
          </a:p>
        </p:txBody>
      </p:sp>
    </p:spTree>
  </p:cSld>
  <p:clrMap bg1="lt1" tx1="dk1" bg2="lt2" tx2="dk2" accent1="accent1" accent2="accent2" accent3="accent3" accent4="accent4" accent5="accent5" accent6="accent6" hlink="hlink" folHlink="folHlink"/>
  <p:sldLayoutIdLst>
    <p:sldLayoutId id="2147483680" r:id="rId1"/>
    <p:sldLayoutId id="2147485025" r:id="rId2"/>
    <p:sldLayoutId id="2147485211" r:id="rId3"/>
    <p:sldLayoutId id="2147485278" r:id="rId4"/>
    <p:sldLayoutId id="2147485279" r:id="rId5"/>
    <p:sldLayoutId id="2147485280" r:id="rId6"/>
    <p:sldLayoutId id="2147485299" r:id="rId7"/>
    <p:sldLayoutId id="2147485300" r:id="rId8"/>
    <p:sldLayoutId id="2147485301" r:id="rId9"/>
    <p:sldLayoutId id="2147485302" r:id="rId10"/>
    <p:sldLayoutId id="2147485303" r:id="rId11"/>
    <p:sldLayoutId id="2147485304" r:id="rId12"/>
    <p:sldLayoutId id="2147485305" r:id="rId13"/>
    <p:sldLayoutId id="2147485306" r:id="rId14"/>
    <p:sldLayoutId id="2147485307" r:id="rId15"/>
    <p:sldLayoutId id="2147485308" r:id="rId16"/>
    <p:sldLayoutId id="2147485332" r:id="rId17"/>
  </p:sldLayoutIdLst>
  <p:hf sldNum="0" hdr="0" dt="0"/>
  <p:txStyles>
    <p:titleStyle>
      <a:lvl1pPr algn="ctr" rtl="0" eaLnBrk="0" fontAlgn="base" hangingPunct="0">
        <a:spcBef>
          <a:spcPct val="0"/>
        </a:spcBef>
        <a:spcAft>
          <a:spcPct val="0"/>
        </a:spcAft>
        <a:defRPr sz="3200" b="1" kern="1200">
          <a:solidFill>
            <a:schemeClr val="tx1"/>
          </a:solidFill>
          <a:latin typeface="+mn-lt"/>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mn-lt"/>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mn-lt"/>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mn-lt"/>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11"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12"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985" r:id="rId1"/>
    <p:sldLayoutId id="2147484991" r:id="rId2"/>
    <p:sldLayoutId id="2147484992" r:id="rId3"/>
    <p:sldLayoutId id="2147484995" r:id="rId4"/>
    <p:sldLayoutId id="2147484997" r:id="rId5"/>
    <p:sldLayoutId id="2147484999" r:id="rId6"/>
    <p:sldLayoutId id="2147485001" r:id="rId7"/>
    <p:sldLayoutId id="2147485002" r:id="rId8"/>
    <p:sldLayoutId id="2147485003" r:id="rId9"/>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143875" y="152400"/>
            <a:ext cx="812800" cy="1143000"/>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1111250" cy="1069975"/>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023"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13"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14"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19" r:id="rId1"/>
    <p:sldLayoutId id="2147485121" r:id="rId2"/>
    <p:sldLayoutId id="2147485123" r:id="rId3"/>
    <p:sldLayoutId id="2147485125" r:id="rId4"/>
    <p:sldLayoutId id="2147485127" r:id="rId5"/>
    <p:sldLayoutId id="2147485128" r:id="rId6"/>
    <p:sldLayoutId id="2147485129" r:id="rId7"/>
    <p:sldLayoutId id="2147485130" r:id="rId8"/>
    <p:sldLayoutId id="2147485131" r:id="rId9"/>
    <p:sldLayoutId id="2147485132" r:id="rId10"/>
    <p:sldLayoutId id="2147485133" r:id="rId1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pic>
        <p:nvPicPr>
          <p:cNvPr id="1030" name="Picture 33" descr="Unit Patch"/>
          <p:cNvPicPr>
            <a:picLocks noChangeAspect="1" noChangeArrowheads="1"/>
          </p:cNvPicPr>
          <p:nvPr/>
        </p:nvPicPr>
        <p:blipFill>
          <a:blip r:embed="rId5" cstate="print"/>
          <a:srcRect/>
          <a:stretch>
            <a:fillRect/>
          </a:stretch>
        </p:blipFill>
        <p:spPr bwMode="auto">
          <a:xfrm>
            <a:off x="8382000" y="152400"/>
            <a:ext cx="574675" cy="808038"/>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6" cstate="print"/>
          <a:srcRect/>
          <a:stretch>
            <a:fillRect/>
          </a:stretch>
        </p:blipFill>
        <p:spPr bwMode="auto">
          <a:xfrm>
            <a:off x="152400" y="152400"/>
            <a:ext cx="838200" cy="806450"/>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B239A50D-256E-41B6-950E-C0989BD91C72}"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cs typeface="+mn-cs"/>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35" r:id="rId1"/>
    <p:sldLayoutId id="2147485137" r:id="rId2"/>
    <p:sldLayoutId id="2147485138" r:id="rId3"/>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pic>
        <p:nvPicPr>
          <p:cNvPr id="1030" name="Picture 33" descr="Unit Patch"/>
          <p:cNvPicPr>
            <a:picLocks noChangeAspect="1" noChangeArrowheads="1"/>
          </p:cNvPicPr>
          <p:nvPr/>
        </p:nvPicPr>
        <p:blipFill>
          <a:blip r:embed="rId5" cstate="print"/>
          <a:srcRect/>
          <a:stretch>
            <a:fillRect/>
          </a:stretch>
        </p:blipFill>
        <p:spPr bwMode="auto">
          <a:xfrm>
            <a:off x="8382000" y="152400"/>
            <a:ext cx="574675" cy="808038"/>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6" cstate="print"/>
          <a:srcRect/>
          <a:stretch>
            <a:fillRect/>
          </a:stretch>
        </p:blipFill>
        <p:spPr bwMode="auto">
          <a:xfrm>
            <a:off x="152400" y="152400"/>
            <a:ext cx="838200" cy="806450"/>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B239A50D-256E-41B6-950E-C0989BD91C72}"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cs typeface="+mn-cs"/>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40" r:id="rId1"/>
    <p:sldLayoutId id="2147485142" r:id="rId2"/>
    <p:sldLayoutId id="2147485143" r:id="rId3"/>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pic>
        <p:nvPicPr>
          <p:cNvPr id="11270" name="Picture 33" descr="Unit Patch"/>
          <p:cNvPicPr>
            <a:picLocks noChangeAspect="1" noChangeArrowheads="1"/>
          </p:cNvPicPr>
          <p:nvPr/>
        </p:nvPicPr>
        <p:blipFill>
          <a:blip r:embed="rId6" cstate="print"/>
          <a:srcRect/>
          <a:stretch>
            <a:fillRect/>
          </a:stretch>
        </p:blipFill>
        <p:spPr bwMode="auto">
          <a:xfrm>
            <a:off x="8382000" y="152400"/>
            <a:ext cx="574675" cy="808038"/>
          </a:xfrm>
          <a:prstGeom prst="rect">
            <a:avLst/>
          </a:prstGeom>
          <a:noFill/>
          <a:ln w="9525">
            <a:noFill/>
            <a:miter lim="800000"/>
            <a:headEnd/>
            <a:tailEnd/>
          </a:ln>
        </p:spPr>
      </p:pic>
      <p:pic>
        <p:nvPicPr>
          <p:cNvPr id="11271" name="Picture 35" descr="bncrest"/>
          <p:cNvPicPr>
            <a:picLocks noChangeAspect="1" noChangeArrowheads="1"/>
          </p:cNvPicPr>
          <p:nvPr/>
        </p:nvPicPr>
        <p:blipFill>
          <a:blip r:embed="rId7" cstate="print"/>
          <a:srcRect/>
          <a:stretch>
            <a:fillRect/>
          </a:stretch>
        </p:blipFill>
        <p:spPr bwMode="auto">
          <a:xfrm>
            <a:off x="152400" y="152400"/>
            <a:ext cx="838200" cy="806450"/>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prstClr val="white"/>
                </a:solidFill>
                <a:latin typeface="+mn-lt"/>
                <a:cs typeface="+mn-cs"/>
              </a:defRPr>
            </a:lvl1pPr>
          </a:lstStyle>
          <a:p>
            <a:pPr>
              <a:defRPr/>
            </a:pPr>
            <a:fld id="{6F39ECDC-D446-4FE4-BAAE-7EB30F61DFBB}" type="slidenum">
              <a:rPr lang="en-US"/>
              <a:pPr>
                <a:defRPr/>
              </a:pPr>
              <a:t>‹#›</a:t>
            </a:fld>
            <a:endParaRPr lang="en-US" dirty="0"/>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prstClr val="black"/>
                </a:solidFill>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145" r:id="rId1"/>
    <p:sldLayoutId id="2147485146" r:id="rId2"/>
    <p:sldLayoutId id="2147485147" r:id="rId3"/>
    <p:sldLayoutId id="2147485148" r:id="rId4"/>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52"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55"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235857"/>
            <a:ext cx="6858000" cy="6712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58"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235857"/>
            <a:ext cx="6858000" cy="6712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61"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22" name="Base" hidden="1"/>
          <p:cNvSpPr>
            <a:spLocks noChangeArrowheads="1"/>
          </p:cNvSpPr>
          <p:nvPr/>
        </p:nvSpPr>
        <p:spPr bwMode="auto">
          <a:xfrm>
            <a:off x="1524000" y="1397000"/>
            <a:ext cx="6096000" cy="4064000"/>
          </a:xfrm>
          <a:prstGeom prst="rect">
            <a:avLst/>
          </a:prstGeom>
          <a:noFill/>
          <a:ln w="9525">
            <a:noFill/>
            <a:miter lim="800000"/>
            <a:headEnd/>
            <a:tailEnd/>
          </a:ln>
          <a:effectLst/>
        </p:spPr>
        <p:txBody>
          <a:bodyPr/>
          <a:lstStyle/>
          <a:p>
            <a:pPr>
              <a:defRPr/>
            </a:pPr>
            <a:endParaRPr lang="en-US" sz="1800" dirty="0">
              <a:solidFill>
                <a:srgbClr val="000000"/>
              </a:solidFill>
              <a:latin typeface="Arial" charset="0"/>
              <a:cs typeface="Arial" charset="0"/>
            </a:endParaRPr>
          </a:p>
        </p:txBody>
      </p:sp>
      <p:sp>
        <p:nvSpPr>
          <p:cNvPr id="133123"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a:defRPr/>
            </a:pPr>
            <a:endParaRPr lang="en-US" sz="1800" dirty="0">
              <a:solidFill>
                <a:srgbClr val="000000"/>
              </a:solidFill>
              <a:latin typeface="Arial" charset="0"/>
              <a:cs typeface="Arial" charset="0"/>
            </a:endParaRPr>
          </a:p>
        </p:txBody>
      </p:sp>
      <p:sp>
        <p:nvSpPr>
          <p:cNvPr id="133124"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a:defRPr/>
            </a:pPr>
            <a:endParaRPr lang="en-US" sz="1800" dirty="0">
              <a:solidFill>
                <a:srgbClr val="000000"/>
              </a:solidFill>
              <a:latin typeface="Arial" charset="0"/>
              <a:cs typeface="Arial" charset="0"/>
            </a:endParaRPr>
          </a:p>
        </p:txBody>
      </p:sp>
      <p:sp>
        <p:nvSpPr>
          <p:cNvPr id="133125"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a:defRPr/>
            </a:pPr>
            <a:endParaRPr lang="en-US" sz="1800" dirty="0">
              <a:solidFill>
                <a:srgbClr val="000000"/>
              </a:solidFill>
              <a:latin typeface="Arial" charset="0"/>
              <a:cs typeface="Arial" charset="0"/>
            </a:endParaRPr>
          </a:p>
        </p:txBody>
      </p:sp>
      <p:sp>
        <p:nvSpPr>
          <p:cNvPr id="133126"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a:defRPr/>
            </a:pPr>
            <a:endParaRPr lang="en-US" sz="1800" dirty="0">
              <a:solidFill>
                <a:srgbClr val="000000"/>
              </a:solidFill>
              <a:latin typeface="Arial" charset="0"/>
              <a:cs typeface="Arial" charset="0"/>
            </a:endParaRPr>
          </a:p>
        </p:txBody>
      </p:sp>
      <p:sp>
        <p:nvSpPr>
          <p:cNvPr id="133127" name="Text Box 7"/>
          <p:cNvSpPr txBox="1">
            <a:spLocks noChangeArrowheads="1"/>
          </p:cNvSpPr>
          <p:nvPr/>
        </p:nvSpPr>
        <p:spPr bwMode="auto">
          <a:xfrm>
            <a:off x="69850" y="6657975"/>
            <a:ext cx="714375" cy="214313"/>
          </a:xfrm>
          <a:prstGeom prst="rect">
            <a:avLst/>
          </a:prstGeom>
          <a:noFill/>
          <a:ln w="9525">
            <a:noFill/>
            <a:miter lim="800000"/>
            <a:headEnd/>
            <a:tailEnd/>
          </a:ln>
          <a:effectLst/>
        </p:spPr>
        <p:txBody>
          <a:bodyPr>
            <a:spAutoFit/>
          </a:bodyPr>
          <a:lstStyle/>
          <a:p>
            <a:pPr eaLnBrk="0" hangingPunct="0">
              <a:spcBef>
                <a:spcPct val="50000"/>
              </a:spcBef>
              <a:defRPr/>
            </a:pPr>
            <a:fld id="{09C149F5-A57D-4B45-92A2-A487A18CF705}" type="slidenum">
              <a:rPr lang="en-US" sz="800" b="1">
                <a:solidFill>
                  <a:srgbClr val="FFFFFF"/>
                </a:solidFill>
                <a:latin typeface="Arial" charset="0"/>
                <a:cs typeface="Arial" charset="0"/>
              </a:rPr>
              <a:pPr eaLnBrk="0" hangingPunct="0">
                <a:spcBef>
                  <a:spcPct val="50000"/>
                </a:spcBef>
                <a:defRPr/>
              </a:pPr>
              <a:t>‹#›</a:t>
            </a:fld>
            <a:endParaRPr lang="en-US" sz="800" b="1" dirty="0">
              <a:solidFill>
                <a:srgbClr val="FFFFFF"/>
              </a:solidFill>
              <a:latin typeface="Arial" charset="0"/>
              <a:cs typeface="Arial" charset="0"/>
            </a:endParaRPr>
          </a:p>
        </p:txBody>
      </p:sp>
      <p:grpSp>
        <p:nvGrpSpPr>
          <p:cNvPr id="2" name="Group 8"/>
          <p:cNvGrpSpPr>
            <a:grpSpLocks/>
          </p:cNvGrpSpPr>
          <p:nvPr/>
        </p:nvGrpSpPr>
        <p:grpSpPr bwMode="auto">
          <a:xfrm>
            <a:off x="261938" y="225425"/>
            <a:ext cx="668337" cy="858838"/>
            <a:chOff x="2131" y="989"/>
            <a:chExt cx="1578" cy="2167"/>
          </a:xfrm>
        </p:grpSpPr>
        <p:grpSp>
          <p:nvGrpSpPr>
            <p:cNvPr id="3" name="Group 9"/>
            <p:cNvGrpSpPr>
              <a:grpSpLocks/>
            </p:cNvGrpSpPr>
            <p:nvPr userDrawn="1"/>
          </p:nvGrpSpPr>
          <p:grpSpPr bwMode="auto">
            <a:xfrm>
              <a:off x="2131" y="989"/>
              <a:ext cx="1578" cy="2167"/>
              <a:chOff x="2131" y="989"/>
              <a:chExt cx="1578" cy="2167"/>
            </a:xfrm>
          </p:grpSpPr>
          <p:sp>
            <p:nvSpPr>
              <p:cNvPr id="133130" name="Freeform 10"/>
              <p:cNvSpPr>
                <a:spLocks/>
              </p:cNvSpPr>
              <p:nvPr userDrawn="1"/>
            </p:nvSpPr>
            <p:spPr bwMode="auto">
              <a:xfrm>
                <a:off x="2131" y="989"/>
                <a:ext cx="1578" cy="2167"/>
              </a:xfrm>
              <a:custGeom>
                <a:avLst/>
                <a:gdLst/>
                <a:ahLst/>
                <a:cxnLst>
                  <a:cxn ang="0">
                    <a:pos x="2388" y="0"/>
                  </a:cxn>
                  <a:cxn ang="0">
                    <a:pos x="2239" y="13"/>
                  </a:cxn>
                  <a:cxn ang="0">
                    <a:pos x="2087" y="61"/>
                  </a:cxn>
                  <a:cxn ang="0">
                    <a:pos x="1963" y="161"/>
                  </a:cxn>
                  <a:cxn ang="0">
                    <a:pos x="225" y="2603"/>
                  </a:cxn>
                  <a:cxn ang="0">
                    <a:pos x="61" y="2941"/>
                  </a:cxn>
                  <a:cxn ang="0">
                    <a:pos x="1" y="3127"/>
                  </a:cxn>
                  <a:cxn ang="0">
                    <a:pos x="0" y="3341"/>
                  </a:cxn>
                  <a:cxn ang="0">
                    <a:pos x="40" y="3573"/>
                  </a:cxn>
                  <a:cxn ang="0">
                    <a:pos x="204" y="3911"/>
                  </a:cxn>
                  <a:cxn ang="0">
                    <a:pos x="1857" y="6255"/>
                  </a:cxn>
                  <a:cxn ang="0">
                    <a:pos x="2050" y="6403"/>
                  </a:cxn>
                  <a:cxn ang="0">
                    <a:pos x="2193" y="6466"/>
                  </a:cxn>
                  <a:cxn ang="0">
                    <a:pos x="2353" y="6501"/>
                  </a:cxn>
                  <a:cxn ang="0">
                    <a:pos x="2534" y="6486"/>
                  </a:cxn>
                  <a:cxn ang="0">
                    <a:pos x="2703" y="6432"/>
                  </a:cxn>
                  <a:cxn ang="0">
                    <a:pos x="2844" y="6352"/>
                  </a:cxn>
                  <a:cxn ang="0">
                    <a:pos x="2947" y="6252"/>
                  </a:cxn>
                  <a:cxn ang="0">
                    <a:pos x="4600" y="3805"/>
                  </a:cxn>
                  <a:cxn ang="0">
                    <a:pos x="4666" y="3647"/>
                  </a:cxn>
                  <a:cxn ang="0">
                    <a:pos x="4703" y="3488"/>
                  </a:cxn>
                  <a:cxn ang="0">
                    <a:pos x="4727" y="3356"/>
                  </a:cxn>
                  <a:cxn ang="0">
                    <a:pos x="4734" y="3225"/>
                  </a:cxn>
                  <a:cxn ang="0">
                    <a:pos x="4731" y="3097"/>
                  </a:cxn>
                  <a:cxn ang="0">
                    <a:pos x="4703" y="2962"/>
                  </a:cxn>
                  <a:cxn ang="0">
                    <a:pos x="4659" y="2823"/>
                  </a:cxn>
                  <a:cxn ang="0">
                    <a:pos x="4600" y="2709"/>
                  </a:cxn>
                  <a:cxn ang="0">
                    <a:pos x="2841" y="237"/>
                  </a:cxn>
                  <a:cxn ang="0">
                    <a:pos x="2751" y="136"/>
                  </a:cxn>
                  <a:cxn ang="0">
                    <a:pos x="2630" y="50"/>
                  </a:cxn>
                  <a:cxn ang="0">
                    <a:pos x="2509" y="8"/>
                  </a:cxn>
                  <a:cxn ang="0">
                    <a:pos x="2388" y="0"/>
                  </a:cxn>
                </a:cxnLst>
                <a:rect l="0" t="0" r="r" b="b"/>
                <a:pathLst>
                  <a:path w="4734" h="6501">
                    <a:moveTo>
                      <a:pt x="2388" y="0"/>
                    </a:moveTo>
                    <a:lnTo>
                      <a:pt x="2239" y="13"/>
                    </a:lnTo>
                    <a:lnTo>
                      <a:pt x="2087" y="61"/>
                    </a:lnTo>
                    <a:lnTo>
                      <a:pt x="1963" y="161"/>
                    </a:lnTo>
                    <a:lnTo>
                      <a:pt x="225" y="2603"/>
                    </a:lnTo>
                    <a:lnTo>
                      <a:pt x="61" y="2941"/>
                    </a:lnTo>
                    <a:lnTo>
                      <a:pt x="1" y="3127"/>
                    </a:lnTo>
                    <a:lnTo>
                      <a:pt x="0" y="3341"/>
                    </a:lnTo>
                    <a:lnTo>
                      <a:pt x="40" y="3573"/>
                    </a:lnTo>
                    <a:lnTo>
                      <a:pt x="204" y="3911"/>
                    </a:lnTo>
                    <a:lnTo>
                      <a:pt x="1857" y="6255"/>
                    </a:lnTo>
                    <a:lnTo>
                      <a:pt x="2050" y="6403"/>
                    </a:lnTo>
                    <a:lnTo>
                      <a:pt x="2193" y="6466"/>
                    </a:lnTo>
                    <a:lnTo>
                      <a:pt x="2353" y="6501"/>
                    </a:lnTo>
                    <a:lnTo>
                      <a:pt x="2534" y="6486"/>
                    </a:lnTo>
                    <a:lnTo>
                      <a:pt x="2703" y="6432"/>
                    </a:lnTo>
                    <a:lnTo>
                      <a:pt x="2844" y="6352"/>
                    </a:lnTo>
                    <a:lnTo>
                      <a:pt x="2947" y="6252"/>
                    </a:lnTo>
                    <a:lnTo>
                      <a:pt x="4600" y="3805"/>
                    </a:lnTo>
                    <a:lnTo>
                      <a:pt x="4666" y="3647"/>
                    </a:lnTo>
                    <a:lnTo>
                      <a:pt x="4703" y="3488"/>
                    </a:lnTo>
                    <a:lnTo>
                      <a:pt x="4727" y="3356"/>
                    </a:lnTo>
                    <a:lnTo>
                      <a:pt x="4734" y="3225"/>
                    </a:lnTo>
                    <a:lnTo>
                      <a:pt x="4731" y="3097"/>
                    </a:lnTo>
                    <a:lnTo>
                      <a:pt x="4703" y="2962"/>
                    </a:lnTo>
                    <a:lnTo>
                      <a:pt x="4659" y="2823"/>
                    </a:lnTo>
                    <a:lnTo>
                      <a:pt x="4600" y="2709"/>
                    </a:lnTo>
                    <a:lnTo>
                      <a:pt x="2841" y="237"/>
                    </a:lnTo>
                    <a:lnTo>
                      <a:pt x="2751" y="136"/>
                    </a:lnTo>
                    <a:lnTo>
                      <a:pt x="2630" y="50"/>
                    </a:lnTo>
                    <a:lnTo>
                      <a:pt x="2509" y="8"/>
                    </a:lnTo>
                    <a:lnTo>
                      <a:pt x="2388" y="0"/>
                    </a:lnTo>
                    <a:close/>
                  </a:path>
                </a:pathLst>
              </a:custGeom>
              <a:gradFill rotWithShape="0">
                <a:gsLst>
                  <a:gs pos="0">
                    <a:srgbClr val="D4D4D4">
                      <a:gamma/>
                      <a:shade val="46275"/>
                      <a:invGamma/>
                    </a:srgbClr>
                  </a:gs>
                  <a:gs pos="50000">
                    <a:srgbClr val="D4D4D4"/>
                  </a:gs>
                  <a:gs pos="100000">
                    <a:srgbClr val="D4D4D4">
                      <a:gamma/>
                      <a:shade val="46275"/>
                      <a:invGamma/>
                    </a:srgbClr>
                  </a:gs>
                </a:gsLst>
                <a:lin ang="18900000" scaled="1"/>
              </a:gradFill>
              <a:ln w="0">
                <a:solidFill>
                  <a:srgbClr val="000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1" name="Freeform 11"/>
              <p:cNvSpPr>
                <a:spLocks/>
              </p:cNvSpPr>
              <p:nvPr userDrawn="1"/>
            </p:nvSpPr>
            <p:spPr bwMode="auto">
              <a:xfrm>
                <a:off x="2217" y="1061"/>
                <a:ext cx="1409" cy="2011"/>
              </a:xfrm>
              <a:custGeom>
                <a:avLst/>
                <a:gdLst/>
                <a:ahLst/>
                <a:cxnLst>
                  <a:cxn ang="0">
                    <a:pos x="2150" y="0"/>
                  </a:cxn>
                  <a:cxn ang="0">
                    <a:pos x="2058" y="6"/>
                  </a:cxn>
                  <a:cxn ang="0">
                    <a:pos x="1973" y="30"/>
                  </a:cxn>
                  <a:cxn ang="0">
                    <a:pos x="1912" y="73"/>
                  </a:cxn>
                  <a:cxn ang="0">
                    <a:pos x="1852" y="121"/>
                  </a:cxn>
                  <a:cxn ang="0">
                    <a:pos x="175" y="2508"/>
                  </a:cxn>
                  <a:cxn ang="0">
                    <a:pos x="87" y="2653"/>
                  </a:cxn>
                  <a:cxn ang="0">
                    <a:pos x="31" y="2825"/>
                  </a:cxn>
                  <a:cxn ang="0">
                    <a:pos x="0" y="3085"/>
                  </a:cxn>
                  <a:cxn ang="0">
                    <a:pos x="52" y="3310"/>
                  </a:cxn>
                  <a:cxn ang="0">
                    <a:pos x="154" y="3563"/>
                  </a:cxn>
                  <a:cxn ang="0">
                    <a:pos x="1829" y="5909"/>
                  </a:cxn>
                  <a:cxn ang="0">
                    <a:pos x="1958" y="5990"/>
                  </a:cxn>
                  <a:cxn ang="0">
                    <a:pos x="2098" y="6031"/>
                  </a:cxn>
                  <a:cxn ang="0">
                    <a:pos x="2288" y="6011"/>
                  </a:cxn>
                  <a:cxn ang="0">
                    <a:pos x="2425" y="5930"/>
                  </a:cxn>
                  <a:cxn ang="0">
                    <a:pos x="4143" y="3480"/>
                  </a:cxn>
                  <a:cxn ang="0">
                    <a:pos x="4192" y="3339"/>
                  </a:cxn>
                  <a:cxn ang="0">
                    <a:pos x="4221" y="3212"/>
                  </a:cxn>
                  <a:cxn ang="0">
                    <a:pos x="4238" y="3073"/>
                  </a:cxn>
                  <a:cxn ang="0">
                    <a:pos x="4238" y="2949"/>
                  </a:cxn>
                  <a:cxn ang="0">
                    <a:pos x="4215" y="2838"/>
                  </a:cxn>
                  <a:cxn ang="0">
                    <a:pos x="4183" y="2719"/>
                  </a:cxn>
                  <a:cxn ang="0">
                    <a:pos x="4080" y="2508"/>
                  </a:cxn>
                  <a:cxn ang="0">
                    <a:pos x="2404" y="121"/>
                  </a:cxn>
                  <a:cxn ang="0">
                    <a:pos x="2365" y="91"/>
                  </a:cxn>
                  <a:cxn ang="0">
                    <a:pos x="2321" y="55"/>
                  </a:cxn>
                  <a:cxn ang="0">
                    <a:pos x="2241" y="12"/>
                  </a:cxn>
                  <a:cxn ang="0">
                    <a:pos x="2150" y="0"/>
                  </a:cxn>
                </a:cxnLst>
                <a:rect l="0" t="0" r="r" b="b"/>
                <a:pathLst>
                  <a:path w="4238" h="6031">
                    <a:moveTo>
                      <a:pt x="2150" y="0"/>
                    </a:moveTo>
                    <a:lnTo>
                      <a:pt x="2058" y="6"/>
                    </a:lnTo>
                    <a:lnTo>
                      <a:pt x="1973" y="30"/>
                    </a:lnTo>
                    <a:lnTo>
                      <a:pt x="1912" y="73"/>
                    </a:lnTo>
                    <a:lnTo>
                      <a:pt x="1852" y="121"/>
                    </a:lnTo>
                    <a:lnTo>
                      <a:pt x="175" y="2508"/>
                    </a:lnTo>
                    <a:lnTo>
                      <a:pt x="87" y="2653"/>
                    </a:lnTo>
                    <a:lnTo>
                      <a:pt x="31" y="2825"/>
                    </a:lnTo>
                    <a:lnTo>
                      <a:pt x="0" y="3085"/>
                    </a:lnTo>
                    <a:lnTo>
                      <a:pt x="52" y="3310"/>
                    </a:lnTo>
                    <a:lnTo>
                      <a:pt x="154" y="3563"/>
                    </a:lnTo>
                    <a:lnTo>
                      <a:pt x="1829" y="5909"/>
                    </a:lnTo>
                    <a:lnTo>
                      <a:pt x="1958" y="5990"/>
                    </a:lnTo>
                    <a:lnTo>
                      <a:pt x="2098" y="6031"/>
                    </a:lnTo>
                    <a:lnTo>
                      <a:pt x="2288" y="6011"/>
                    </a:lnTo>
                    <a:lnTo>
                      <a:pt x="2425" y="5930"/>
                    </a:lnTo>
                    <a:lnTo>
                      <a:pt x="4143" y="3480"/>
                    </a:lnTo>
                    <a:lnTo>
                      <a:pt x="4192" y="3339"/>
                    </a:lnTo>
                    <a:lnTo>
                      <a:pt x="4221" y="3212"/>
                    </a:lnTo>
                    <a:lnTo>
                      <a:pt x="4238" y="3073"/>
                    </a:lnTo>
                    <a:lnTo>
                      <a:pt x="4238" y="2949"/>
                    </a:lnTo>
                    <a:lnTo>
                      <a:pt x="4215" y="2838"/>
                    </a:lnTo>
                    <a:lnTo>
                      <a:pt x="4183" y="2719"/>
                    </a:lnTo>
                    <a:lnTo>
                      <a:pt x="4080" y="2508"/>
                    </a:lnTo>
                    <a:lnTo>
                      <a:pt x="2404" y="121"/>
                    </a:lnTo>
                    <a:lnTo>
                      <a:pt x="2365" y="91"/>
                    </a:lnTo>
                    <a:lnTo>
                      <a:pt x="2321" y="55"/>
                    </a:lnTo>
                    <a:lnTo>
                      <a:pt x="2241" y="12"/>
                    </a:lnTo>
                    <a:lnTo>
                      <a:pt x="2150" y="0"/>
                    </a:lnTo>
                    <a:close/>
                  </a:path>
                </a:pathLst>
              </a:custGeom>
              <a:gradFill rotWithShape="0">
                <a:gsLst>
                  <a:gs pos="0">
                    <a:srgbClr val="0080FF">
                      <a:gamma/>
                      <a:shade val="46275"/>
                      <a:invGamma/>
                    </a:srgbClr>
                  </a:gs>
                  <a:gs pos="50000">
                    <a:srgbClr val="0080FF"/>
                  </a:gs>
                  <a:gs pos="100000">
                    <a:srgbClr val="0080FF">
                      <a:gamma/>
                      <a:shade val="46275"/>
                      <a:invGamma/>
                    </a:srgbClr>
                  </a:gs>
                </a:gsLst>
                <a:lin ang="0" scaled="1"/>
              </a:gradFill>
              <a:ln w="0">
                <a:solidFill>
                  <a:srgbClr val="000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2" name="Freeform 12"/>
              <p:cNvSpPr>
                <a:spLocks/>
              </p:cNvSpPr>
              <p:nvPr userDrawn="1"/>
            </p:nvSpPr>
            <p:spPr bwMode="auto">
              <a:xfrm>
                <a:off x="2288" y="1954"/>
                <a:ext cx="1259" cy="1081"/>
              </a:xfrm>
              <a:custGeom>
                <a:avLst/>
                <a:gdLst/>
                <a:ahLst/>
                <a:cxnLst>
                  <a:cxn ang="0">
                    <a:pos x="0" y="0"/>
                  </a:cxn>
                  <a:cxn ang="0">
                    <a:pos x="3784" y="0"/>
                  </a:cxn>
                  <a:cxn ang="0">
                    <a:pos x="2833" y="350"/>
                  </a:cxn>
                  <a:cxn ang="0">
                    <a:pos x="3579" y="909"/>
                  </a:cxn>
                  <a:cxn ang="0">
                    <a:pos x="2601" y="722"/>
                  </a:cxn>
                  <a:cxn ang="0">
                    <a:pos x="2999" y="1701"/>
                  </a:cxn>
                  <a:cxn ang="0">
                    <a:pos x="2201" y="955"/>
                  </a:cxn>
                  <a:cxn ang="0">
                    <a:pos x="1879" y="3237"/>
                  </a:cxn>
                  <a:cxn ang="0">
                    <a:pos x="1647" y="979"/>
                  </a:cxn>
                  <a:cxn ang="0">
                    <a:pos x="773" y="1770"/>
                  </a:cxn>
                  <a:cxn ang="0">
                    <a:pos x="1159" y="676"/>
                  </a:cxn>
                  <a:cxn ang="0">
                    <a:pos x="155" y="909"/>
                  </a:cxn>
                  <a:cxn ang="0">
                    <a:pos x="862" y="350"/>
                  </a:cxn>
                  <a:cxn ang="0">
                    <a:pos x="0" y="0"/>
                  </a:cxn>
                </a:cxnLst>
                <a:rect l="0" t="0" r="r" b="b"/>
                <a:pathLst>
                  <a:path w="3784" h="3237">
                    <a:moveTo>
                      <a:pt x="0" y="0"/>
                    </a:moveTo>
                    <a:lnTo>
                      <a:pt x="3784" y="0"/>
                    </a:lnTo>
                    <a:lnTo>
                      <a:pt x="2833" y="350"/>
                    </a:lnTo>
                    <a:lnTo>
                      <a:pt x="3579" y="909"/>
                    </a:lnTo>
                    <a:lnTo>
                      <a:pt x="2601" y="722"/>
                    </a:lnTo>
                    <a:lnTo>
                      <a:pt x="2999" y="1701"/>
                    </a:lnTo>
                    <a:lnTo>
                      <a:pt x="2201" y="955"/>
                    </a:lnTo>
                    <a:lnTo>
                      <a:pt x="1879" y="3237"/>
                    </a:lnTo>
                    <a:lnTo>
                      <a:pt x="1647" y="979"/>
                    </a:lnTo>
                    <a:lnTo>
                      <a:pt x="773" y="1770"/>
                    </a:lnTo>
                    <a:lnTo>
                      <a:pt x="1159" y="676"/>
                    </a:lnTo>
                    <a:lnTo>
                      <a:pt x="155" y="909"/>
                    </a:lnTo>
                    <a:lnTo>
                      <a:pt x="862" y="350"/>
                    </a:lnTo>
                    <a:lnTo>
                      <a:pt x="0" y="0"/>
                    </a:lnTo>
                    <a:close/>
                  </a:path>
                </a:pathLst>
              </a:custGeom>
              <a:gradFill rotWithShape="0">
                <a:gsLst>
                  <a:gs pos="0">
                    <a:srgbClr val="FFFF00"/>
                  </a:gs>
                  <a:gs pos="50000">
                    <a:schemeClr val="accent2"/>
                  </a:gs>
                  <a:gs pos="100000">
                    <a:srgbClr val="FFFF00"/>
                  </a:gs>
                </a:gsLst>
                <a:lin ang="5400000" scaled="1"/>
              </a:gradFill>
              <a:ln w="1111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3" name="Freeform 13"/>
              <p:cNvSpPr>
                <a:spLocks/>
              </p:cNvSpPr>
              <p:nvPr userDrawn="1"/>
            </p:nvSpPr>
            <p:spPr bwMode="auto">
              <a:xfrm>
                <a:off x="2794" y="1726"/>
                <a:ext cx="300" cy="196"/>
              </a:xfrm>
              <a:custGeom>
                <a:avLst/>
                <a:gdLst/>
                <a:ahLst/>
                <a:cxnLst>
                  <a:cxn ang="0">
                    <a:pos x="41" y="586"/>
                  </a:cxn>
                  <a:cxn ang="0">
                    <a:pos x="0" y="0"/>
                  </a:cxn>
                  <a:cxn ang="0">
                    <a:pos x="901" y="0"/>
                  </a:cxn>
                  <a:cxn ang="0">
                    <a:pos x="844" y="586"/>
                  </a:cxn>
                  <a:cxn ang="0">
                    <a:pos x="41" y="586"/>
                  </a:cxn>
                </a:cxnLst>
                <a:rect l="0" t="0" r="r" b="b"/>
                <a:pathLst>
                  <a:path w="901" h="586">
                    <a:moveTo>
                      <a:pt x="41" y="586"/>
                    </a:moveTo>
                    <a:lnTo>
                      <a:pt x="0" y="0"/>
                    </a:lnTo>
                    <a:lnTo>
                      <a:pt x="901" y="0"/>
                    </a:lnTo>
                    <a:lnTo>
                      <a:pt x="844" y="586"/>
                    </a:lnTo>
                    <a:lnTo>
                      <a:pt x="41" y="586"/>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4" name="Freeform 14"/>
              <p:cNvSpPr>
                <a:spLocks/>
              </p:cNvSpPr>
              <p:nvPr userDrawn="1"/>
            </p:nvSpPr>
            <p:spPr bwMode="auto">
              <a:xfrm>
                <a:off x="2779" y="1686"/>
                <a:ext cx="330" cy="40"/>
              </a:xfrm>
              <a:custGeom>
                <a:avLst/>
                <a:gdLst/>
                <a:ahLst/>
                <a:cxnLst>
                  <a:cxn ang="0">
                    <a:pos x="65" y="0"/>
                  </a:cxn>
                  <a:cxn ang="0">
                    <a:pos x="8" y="26"/>
                  </a:cxn>
                  <a:cxn ang="0">
                    <a:pos x="0" y="68"/>
                  </a:cxn>
                  <a:cxn ang="0">
                    <a:pos x="8" y="104"/>
                  </a:cxn>
                  <a:cxn ang="0">
                    <a:pos x="22" y="128"/>
                  </a:cxn>
                  <a:cxn ang="0">
                    <a:pos x="980" y="128"/>
                  </a:cxn>
                  <a:cxn ang="0">
                    <a:pos x="994" y="104"/>
                  </a:cxn>
                  <a:cxn ang="0">
                    <a:pos x="1001" y="68"/>
                  </a:cxn>
                  <a:cxn ang="0">
                    <a:pos x="993" y="33"/>
                  </a:cxn>
                  <a:cxn ang="0">
                    <a:pos x="937" y="0"/>
                  </a:cxn>
                  <a:cxn ang="0">
                    <a:pos x="65" y="0"/>
                  </a:cxn>
                </a:cxnLst>
                <a:rect l="0" t="0" r="r" b="b"/>
                <a:pathLst>
                  <a:path w="1001" h="128">
                    <a:moveTo>
                      <a:pt x="65" y="0"/>
                    </a:moveTo>
                    <a:lnTo>
                      <a:pt x="8" y="26"/>
                    </a:lnTo>
                    <a:lnTo>
                      <a:pt x="0" y="68"/>
                    </a:lnTo>
                    <a:lnTo>
                      <a:pt x="8" y="104"/>
                    </a:lnTo>
                    <a:lnTo>
                      <a:pt x="22" y="128"/>
                    </a:lnTo>
                    <a:lnTo>
                      <a:pt x="980" y="128"/>
                    </a:lnTo>
                    <a:lnTo>
                      <a:pt x="994" y="104"/>
                    </a:lnTo>
                    <a:lnTo>
                      <a:pt x="1001" y="68"/>
                    </a:lnTo>
                    <a:lnTo>
                      <a:pt x="993" y="33"/>
                    </a:lnTo>
                    <a:lnTo>
                      <a:pt x="937" y="0"/>
                    </a:lnTo>
                    <a:lnTo>
                      <a:pt x="65" y="0"/>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5" name="Freeform 15"/>
              <p:cNvSpPr>
                <a:spLocks/>
              </p:cNvSpPr>
              <p:nvPr userDrawn="1"/>
            </p:nvSpPr>
            <p:spPr bwMode="auto">
              <a:xfrm>
                <a:off x="2738" y="1642"/>
                <a:ext cx="416" cy="44"/>
              </a:xfrm>
              <a:custGeom>
                <a:avLst/>
                <a:gdLst/>
                <a:ahLst/>
                <a:cxnLst>
                  <a:cxn ang="0">
                    <a:pos x="50" y="126"/>
                  </a:cxn>
                  <a:cxn ang="0">
                    <a:pos x="1219" y="126"/>
                  </a:cxn>
                  <a:cxn ang="0">
                    <a:pos x="1247" y="75"/>
                  </a:cxn>
                  <a:cxn ang="0">
                    <a:pos x="1227" y="23"/>
                  </a:cxn>
                  <a:cxn ang="0">
                    <a:pos x="1190" y="0"/>
                  </a:cxn>
                  <a:cxn ang="0">
                    <a:pos x="64" y="0"/>
                  </a:cxn>
                  <a:cxn ang="0">
                    <a:pos x="22" y="25"/>
                  </a:cxn>
                  <a:cxn ang="0">
                    <a:pos x="0" y="56"/>
                  </a:cxn>
                  <a:cxn ang="0">
                    <a:pos x="14" y="97"/>
                  </a:cxn>
                  <a:cxn ang="0">
                    <a:pos x="50" y="126"/>
                  </a:cxn>
                </a:cxnLst>
                <a:rect l="0" t="0" r="r" b="b"/>
                <a:pathLst>
                  <a:path w="1247" h="126">
                    <a:moveTo>
                      <a:pt x="50" y="126"/>
                    </a:moveTo>
                    <a:lnTo>
                      <a:pt x="1219" y="126"/>
                    </a:lnTo>
                    <a:lnTo>
                      <a:pt x="1247" y="75"/>
                    </a:lnTo>
                    <a:lnTo>
                      <a:pt x="1227" y="23"/>
                    </a:lnTo>
                    <a:lnTo>
                      <a:pt x="1190" y="0"/>
                    </a:lnTo>
                    <a:lnTo>
                      <a:pt x="64" y="0"/>
                    </a:lnTo>
                    <a:lnTo>
                      <a:pt x="22" y="25"/>
                    </a:lnTo>
                    <a:lnTo>
                      <a:pt x="0" y="56"/>
                    </a:lnTo>
                    <a:lnTo>
                      <a:pt x="14" y="97"/>
                    </a:lnTo>
                    <a:lnTo>
                      <a:pt x="50" y="126"/>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6" name="Freeform 16"/>
              <p:cNvSpPr>
                <a:spLocks/>
              </p:cNvSpPr>
              <p:nvPr userDrawn="1"/>
            </p:nvSpPr>
            <p:spPr bwMode="auto">
              <a:xfrm>
                <a:off x="2884" y="1109"/>
                <a:ext cx="135" cy="493"/>
              </a:xfrm>
              <a:custGeom>
                <a:avLst/>
                <a:gdLst/>
                <a:ahLst/>
                <a:cxnLst>
                  <a:cxn ang="0">
                    <a:pos x="166" y="1469"/>
                  </a:cxn>
                  <a:cxn ang="0">
                    <a:pos x="88" y="1246"/>
                  </a:cxn>
                  <a:cxn ang="0">
                    <a:pos x="32" y="1006"/>
                  </a:cxn>
                  <a:cxn ang="0">
                    <a:pos x="0" y="852"/>
                  </a:cxn>
                  <a:cxn ang="0">
                    <a:pos x="45" y="578"/>
                  </a:cxn>
                  <a:cxn ang="0">
                    <a:pos x="109" y="399"/>
                  </a:cxn>
                  <a:cxn ang="0">
                    <a:pos x="152" y="221"/>
                  </a:cxn>
                  <a:cxn ang="0">
                    <a:pos x="159" y="115"/>
                  </a:cxn>
                  <a:cxn ang="0">
                    <a:pos x="129" y="0"/>
                  </a:cxn>
                  <a:cxn ang="0">
                    <a:pos x="269" y="104"/>
                  </a:cxn>
                  <a:cxn ang="0">
                    <a:pos x="331" y="230"/>
                  </a:cxn>
                  <a:cxn ang="0">
                    <a:pos x="371" y="355"/>
                  </a:cxn>
                  <a:cxn ang="0">
                    <a:pos x="386" y="491"/>
                  </a:cxn>
                  <a:cxn ang="0">
                    <a:pos x="346" y="615"/>
                  </a:cxn>
                  <a:cxn ang="0">
                    <a:pos x="305" y="814"/>
                  </a:cxn>
                  <a:cxn ang="0">
                    <a:pos x="280" y="1021"/>
                  </a:cxn>
                  <a:cxn ang="0">
                    <a:pos x="306" y="1241"/>
                  </a:cxn>
                  <a:cxn ang="0">
                    <a:pos x="405" y="1469"/>
                  </a:cxn>
                  <a:cxn ang="0">
                    <a:pos x="166" y="1469"/>
                  </a:cxn>
                </a:cxnLst>
                <a:rect l="0" t="0" r="r" b="b"/>
                <a:pathLst>
                  <a:path w="405" h="1469">
                    <a:moveTo>
                      <a:pt x="166" y="1469"/>
                    </a:moveTo>
                    <a:lnTo>
                      <a:pt x="88" y="1246"/>
                    </a:lnTo>
                    <a:lnTo>
                      <a:pt x="32" y="1006"/>
                    </a:lnTo>
                    <a:lnTo>
                      <a:pt x="0" y="852"/>
                    </a:lnTo>
                    <a:lnTo>
                      <a:pt x="45" y="578"/>
                    </a:lnTo>
                    <a:lnTo>
                      <a:pt x="109" y="399"/>
                    </a:lnTo>
                    <a:lnTo>
                      <a:pt x="152" y="221"/>
                    </a:lnTo>
                    <a:lnTo>
                      <a:pt x="159" y="115"/>
                    </a:lnTo>
                    <a:lnTo>
                      <a:pt x="129" y="0"/>
                    </a:lnTo>
                    <a:lnTo>
                      <a:pt x="269" y="104"/>
                    </a:lnTo>
                    <a:lnTo>
                      <a:pt x="331" y="230"/>
                    </a:lnTo>
                    <a:lnTo>
                      <a:pt x="371" y="355"/>
                    </a:lnTo>
                    <a:lnTo>
                      <a:pt x="386" y="491"/>
                    </a:lnTo>
                    <a:lnTo>
                      <a:pt x="346" y="615"/>
                    </a:lnTo>
                    <a:lnTo>
                      <a:pt x="305" y="814"/>
                    </a:lnTo>
                    <a:lnTo>
                      <a:pt x="280" y="1021"/>
                    </a:lnTo>
                    <a:lnTo>
                      <a:pt x="306" y="1241"/>
                    </a:lnTo>
                    <a:lnTo>
                      <a:pt x="405" y="1469"/>
                    </a:lnTo>
                    <a:lnTo>
                      <a:pt x="166" y="1469"/>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7" name="Freeform 17"/>
              <p:cNvSpPr>
                <a:spLocks/>
              </p:cNvSpPr>
              <p:nvPr userDrawn="1"/>
            </p:nvSpPr>
            <p:spPr bwMode="auto">
              <a:xfrm>
                <a:off x="2978" y="1261"/>
                <a:ext cx="94" cy="340"/>
              </a:xfrm>
              <a:custGeom>
                <a:avLst/>
                <a:gdLst/>
                <a:ahLst/>
                <a:cxnLst>
                  <a:cxn ang="0">
                    <a:pos x="66" y="156"/>
                  </a:cxn>
                  <a:cxn ang="0">
                    <a:pos x="161" y="73"/>
                  </a:cxn>
                  <a:cxn ang="0">
                    <a:pos x="268" y="0"/>
                  </a:cxn>
                  <a:cxn ang="0">
                    <a:pos x="243" y="94"/>
                  </a:cxn>
                  <a:cxn ang="0">
                    <a:pos x="212" y="188"/>
                  </a:cxn>
                  <a:cxn ang="0">
                    <a:pos x="223" y="334"/>
                  </a:cxn>
                  <a:cxn ang="0">
                    <a:pos x="279" y="459"/>
                  </a:cxn>
                  <a:cxn ang="0">
                    <a:pos x="247" y="542"/>
                  </a:cxn>
                  <a:cxn ang="0">
                    <a:pos x="212" y="682"/>
                  </a:cxn>
                  <a:cxn ang="0">
                    <a:pos x="208" y="849"/>
                  </a:cxn>
                  <a:cxn ang="0">
                    <a:pos x="190" y="1016"/>
                  </a:cxn>
                  <a:cxn ang="0">
                    <a:pos x="107" y="1016"/>
                  </a:cxn>
                  <a:cxn ang="0">
                    <a:pos x="50" y="889"/>
                  </a:cxn>
                  <a:cxn ang="0">
                    <a:pos x="6" y="688"/>
                  </a:cxn>
                  <a:cxn ang="0">
                    <a:pos x="0" y="542"/>
                  </a:cxn>
                  <a:cxn ang="0">
                    <a:pos x="21" y="339"/>
                  </a:cxn>
                  <a:cxn ang="0">
                    <a:pos x="66" y="156"/>
                  </a:cxn>
                </a:cxnLst>
                <a:rect l="0" t="0" r="r" b="b"/>
                <a:pathLst>
                  <a:path w="279" h="1016">
                    <a:moveTo>
                      <a:pt x="66" y="156"/>
                    </a:moveTo>
                    <a:lnTo>
                      <a:pt x="161" y="73"/>
                    </a:lnTo>
                    <a:lnTo>
                      <a:pt x="268" y="0"/>
                    </a:lnTo>
                    <a:lnTo>
                      <a:pt x="243" y="94"/>
                    </a:lnTo>
                    <a:lnTo>
                      <a:pt x="212" y="188"/>
                    </a:lnTo>
                    <a:lnTo>
                      <a:pt x="223" y="334"/>
                    </a:lnTo>
                    <a:lnTo>
                      <a:pt x="279" y="459"/>
                    </a:lnTo>
                    <a:lnTo>
                      <a:pt x="247" y="542"/>
                    </a:lnTo>
                    <a:lnTo>
                      <a:pt x="212" y="682"/>
                    </a:lnTo>
                    <a:lnTo>
                      <a:pt x="208" y="849"/>
                    </a:lnTo>
                    <a:lnTo>
                      <a:pt x="190" y="1016"/>
                    </a:lnTo>
                    <a:lnTo>
                      <a:pt x="107" y="1016"/>
                    </a:lnTo>
                    <a:lnTo>
                      <a:pt x="50" y="889"/>
                    </a:lnTo>
                    <a:lnTo>
                      <a:pt x="6" y="688"/>
                    </a:lnTo>
                    <a:lnTo>
                      <a:pt x="0" y="542"/>
                    </a:lnTo>
                    <a:lnTo>
                      <a:pt x="21" y="339"/>
                    </a:lnTo>
                    <a:lnTo>
                      <a:pt x="66" y="156"/>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8" name="Freeform 18"/>
              <p:cNvSpPr>
                <a:spLocks/>
              </p:cNvSpPr>
              <p:nvPr userDrawn="1"/>
            </p:nvSpPr>
            <p:spPr bwMode="auto">
              <a:xfrm>
                <a:off x="2828" y="1217"/>
                <a:ext cx="116" cy="385"/>
              </a:xfrm>
              <a:custGeom>
                <a:avLst/>
                <a:gdLst/>
                <a:ahLst/>
                <a:cxnLst>
                  <a:cxn ang="0">
                    <a:pos x="192" y="344"/>
                  </a:cxn>
                  <a:cxn ang="0">
                    <a:pos x="213" y="256"/>
                  </a:cxn>
                  <a:cxn ang="0">
                    <a:pos x="192" y="177"/>
                  </a:cxn>
                  <a:cxn ang="0">
                    <a:pos x="136" y="93"/>
                  </a:cxn>
                  <a:cxn ang="0">
                    <a:pos x="76" y="36"/>
                  </a:cxn>
                  <a:cxn ang="0">
                    <a:pos x="0" y="0"/>
                  </a:cxn>
                  <a:cxn ang="0">
                    <a:pos x="56" y="177"/>
                  </a:cxn>
                  <a:cxn ang="0">
                    <a:pos x="76" y="344"/>
                  </a:cxn>
                  <a:cxn ang="0">
                    <a:pos x="50" y="631"/>
                  </a:cxn>
                  <a:cxn ang="0">
                    <a:pos x="56" y="786"/>
                  </a:cxn>
                  <a:cxn ang="0">
                    <a:pos x="71" y="953"/>
                  </a:cxn>
                  <a:cxn ang="0">
                    <a:pos x="121" y="1141"/>
                  </a:cxn>
                  <a:cxn ang="0">
                    <a:pos x="345" y="1141"/>
                  </a:cxn>
                  <a:cxn ang="0">
                    <a:pos x="291" y="1011"/>
                  </a:cxn>
                  <a:cxn ang="0">
                    <a:pos x="197" y="677"/>
                  </a:cxn>
                  <a:cxn ang="0">
                    <a:pos x="166" y="537"/>
                  </a:cxn>
                  <a:cxn ang="0">
                    <a:pos x="192" y="344"/>
                  </a:cxn>
                </a:cxnLst>
                <a:rect l="0" t="0" r="r" b="b"/>
                <a:pathLst>
                  <a:path w="345" h="1141">
                    <a:moveTo>
                      <a:pt x="192" y="344"/>
                    </a:moveTo>
                    <a:lnTo>
                      <a:pt x="213" y="256"/>
                    </a:lnTo>
                    <a:lnTo>
                      <a:pt x="192" y="177"/>
                    </a:lnTo>
                    <a:lnTo>
                      <a:pt x="136" y="93"/>
                    </a:lnTo>
                    <a:lnTo>
                      <a:pt x="76" y="36"/>
                    </a:lnTo>
                    <a:lnTo>
                      <a:pt x="0" y="0"/>
                    </a:lnTo>
                    <a:lnTo>
                      <a:pt x="56" y="177"/>
                    </a:lnTo>
                    <a:lnTo>
                      <a:pt x="76" y="344"/>
                    </a:lnTo>
                    <a:lnTo>
                      <a:pt x="50" y="631"/>
                    </a:lnTo>
                    <a:lnTo>
                      <a:pt x="56" y="786"/>
                    </a:lnTo>
                    <a:lnTo>
                      <a:pt x="71" y="953"/>
                    </a:lnTo>
                    <a:lnTo>
                      <a:pt x="121" y="1141"/>
                    </a:lnTo>
                    <a:lnTo>
                      <a:pt x="345" y="1141"/>
                    </a:lnTo>
                    <a:lnTo>
                      <a:pt x="291" y="1011"/>
                    </a:lnTo>
                    <a:lnTo>
                      <a:pt x="197" y="677"/>
                    </a:lnTo>
                    <a:lnTo>
                      <a:pt x="166" y="537"/>
                    </a:lnTo>
                    <a:lnTo>
                      <a:pt x="192" y="344"/>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9" name="Freeform 19"/>
              <p:cNvSpPr>
                <a:spLocks/>
              </p:cNvSpPr>
              <p:nvPr userDrawn="1"/>
            </p:nvSpPr>
            <p:spPr bwMode="auto">
              <a:xfrm>
                <a:off x="2749" y="1345"/>
                <a:ext cx="120" cy="256"/>
              </a:xfrm>
              <a:custGeom>
                <a:avLst/>
                <a:gdLst/>
                <a:ahLst/>
                <a:cxnLst>
                  <a:cxn ang="0">
                    <a:pos x="351" y="761"/>
                  </a:cxn>
                  <a:cxn ang="0">
                    <a:pos x="308" y="608"/>
                  </a:cxn>
                  <a:cxn ang="0">
                    <a:pos x="282" y="412"/>
                  </a:cxn>
                  <a:cxn ang="0">
                    <a:pos x="277" y="255"/>
                  </a:cxn>
                  <a:cxn ang="0">
                    <a:pos x="293" y="162"/>
                  </a:cxn>
                  <a:cxn ang="0">
                    <a:pos x="210" y="48"/>
                  </a:cxn>
                  <a:cxn ang="0">
                    <a:pos x="137" y="0"/>
                  </a:cxn>
                  <a:cxn ang="0">
                    <a:pos x="46" y="0"/>
                  </a:cxn>
                  <a:cxn ang="0">
                    <a:pos x="0" y="27"/>
                  </a:cxn>
                  <a:cxn ang="0">
                    <a:pos x="76" y="100"/>
                  </a:cxn>
                  <a:cxn ang="0">
                    <a:pos x="131" y="183"/>
                  </a:cxn>
                  <a:cxn ang="0">
                    <a:pos x="137" y="287"/>
                  </a:cxn>
                  <a:cxn ang="0">
                    <a:pos x="86" y="491"/>
                  </a:cxn>
                  <a:cxn ang="0">
                    <a:pos x="112" y="636"/>
                  </a:cxn>
                  <a:cxn ang="0">
                    <a:pos x="166" y="755"/>
                  </a:cxn>
                  <a:cxn ang="0">
                    <a:pos x="351" y="761"/>
                  </a:cxn>
                </a:cxnLst>
                <a:rect l="0" t="0" r="r" b="b"/>
                <a:pathLst>
                  <a:path w="351" h="761">
                    <a:moveTo>
                      <a:pt x="351" y="761"/>
                    </a:moveTo>
                    <a:lnTo>
                      <a:pt x="308" y="608"/>
                    </a:lnTo>
                    <a:lnTo>
                      <a:pt x="282" y="412"/>
                    </a:lnTo>
                    <a:lnTo>
                      <a:pt x="277" y="255"/>
                    </a:lnTo>
                    <a:lnTo>
                      <a:pt x="293" y="162"/>
                    </a:lnTo>
                    <a:lnTo>
                      <a:pt x="210" y="48"/>
                    </a:lnTo>
                    <a:lnTo>
                      <a:pt x="137" y="0"/>
                    </a:lnTo>
                    <a:lnTo>
                      <a:pt x="46" y="0"/>
                    </a:lnTo>
                    <a:lnTo>
                      <a:pt x="0" y="27"/>
                    </a:lnTo>
                    <a:lnTo>
                      <a:pt x="76" y="100"/>
                    </a:lnTo>
                    <a:lnTo>
                      <a:pt x="131" y="183"/>
                    </a:lnTo>
                    <a:lnTo>
                      <a:pt x="137" y="287"/>
                    </a:lnTo>
                    <a:lnTo>
                      <a:pt x="86" y="491"/>
                    </a:lnTo>
                    <a:lnTo>
                      <a:pt x="112" y="636"/>
                    </a:lnTo>
                    <a:lnTo>
                      <a:pt x="166" y="755"/>
                    </a:lnTo>
                    <a:lnTo>
                      <a:pt x="351" y="761"/>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40" name="Freeform 20"/>
              <p:cNvSpPr>
                <a:spLocks/>
              </p:cNvSpPr>
              <p:nvPr userDrawn="1"/>
            </p:nvSpPr>
            <p:spPr bwMode="auto">
              <a:xfrm>
                <a:off x="3042" y="1386"/>
                <a:ext cx="90" cy="216"/>
              </a:xfrm>
              <a:custGeom>
                <a:avLst/>
                <a:gdLst/>
                <a:ahLst/>
                <a:cxnLst>
                  <a:cxn ang="0">
                    <a:pos x="0" y="642"/>
                  </a:cxn>
                  <a:cxn ang="0">
                    <a:pos x="22" y="423"/>
                  </a:cxn>
                  <a:cxn ang="0">
                    <a:pos x="27" y="298"/>
                  </a:cxn>
                  <a:cxn ang="0">
                    <a:pos x="63" y="157"/>
                  </a:cxn>
                  <a:cxn ang="0">
                    <a:pos x="104" y="79"/>
                  </a:cxn>
                  <a:cxn ang="0">
                    <a:pos x="229" y="0"/>
                  </a:cxn>
                  <a:cxn ang="0">
                    <a:pos x="254" y="100"/>
                  </a:cxn>
                  <a:cxn ang="0">
                    <a:pos x="265" y="226"/>
                  </a:cxn>
                  <a:cxn ang="0">
                    <a:pos x="235" y="381"/>
                  </a:cxn>
                  <a:cxn ang="0">
                    <a:pos x="184" y="517"/>
                  </a:cxn>
                  <a:cxn ang="0">
                    <a:pos x="128" y="636"/>
                  </a:cxn>
                  <a:cxn ang="0">
                    <a:pos x="0" y="642"/>
                  </a:cxn>
                </a:cxnLst>
                <a:rect l="0" t="0" r="r" b="b"/>
                <a:pathLst>
                  <a:path w="265" h="642">
                    <a:moveTo>
                      <a:pt x="0" y="642"/>
                    </a:moveTo>
                    <a:lnTo>
                      <a:pt x="22" y="423"/>
                    </a:lnTo>
                    <a:lnTo>
                      <a:pt x="27" y="298"/>
                    </a:lnTo>
                    <a:lnTo>
                      <a:pt x="63" y="157"/>
                    </a:lnTo>
                    <a:lnTo>
                      <a:pt x="104" y="79"/>
                    </a:lnTo>
                    <a:lnTo>
                      <a:pt x="229" y="0"/>
                    </a:lnTo>
                    <a:lnTo>
                      <a:pt x="254" y="100"/>
                    </a:lnTo>
                    <a:lnTo>
                      <a:pt x="265" y="226"/>
                    </a:lnTo>
                    <a:lnTo>
                      <a:pt x="235" y="381"/>
                    </a:lnTo>
                    <a:lnTo>
                      <a:pt x="184" y="517"/>
                    </a:lnTo>
                    <a:lnTo>
                      <a:pt x="128" y="636"/>
                    </a:lnTo>
                    <a:lnTo>
                      <a:pt x="0" y="642"/>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41" name="Freeform 21"/>
              <p:cNvSpPr>
                <a:spLocks/>
              </p:cNvSpPr>
              <p:nvPr userDrawn="1"/>
            </p:nvSpPr>
            <p:spPr bwMode="auto">
              <a:xfrm>
                <a:off x="2779" y="1602"/>
                <a:ext cx="330" cy="40"/>
              </a:xfrm>
              <a:custGeom>
                <a:avLst/>
                <a:gdLst/>
                <a:ahLst/>
                <a:cxnLst>
                  <a:cxn ang="0">
                    <a:pos x="55" y="0"/>
                  </a:cxn>
                  <a:cxn ang="0">
                    <a:pos x="0" y="26"/>
                  </a:cxn>
                  <a:cxn ang="0">
                    <a:pos x="0" y="102"/>
                  </a:cxn>
                  <a:cxn ang="0">
                    <a:pos x="14" y="128"/>
                  </a:cxn>
                  <a:cxn ang="0">
                    <a:pos x="972" y="128"/>
                  </a:cxn>
                  <a:cxn ang="0">
                    <a:pos x="986" y="102"/>
                  </a:cxn>
                  <a:cxn ang="0">
                    <a:pos x="974" y="27"/>
                  </a:cxn>
                  <a:cxn ang="0">
                    <a:pos x="929" y="0"/>
                  </a:cxn>
                  <a:cxn ang="0">
                    <a:pos x="55" y="0"/>
                  </a:cxn>
                </a:cxnLst>
                <a:rect l="0" t="0" r="r" b="b"/>
                <a:pathLst>
                  <a:path w="986" h="128">
                    <a:moveTo>
                      <a:pt x="55" y="0"/>
                    </a:moveTo>
                    <a:lnTo>
                      <a:pt x="0" y="26"/>
                    </a:lnTo>
                    <a:lnTo>
                      <a:pt x="0" y="102"/>
                    </a:lnTo>
                    <a:lnTo>
                      <a:pt x="14" y="128"/>
                    </a:lnTo>
                    <a:lnTo>
                      <a:pt x="972" y="128"/>
                    </a:lnTo>
                    <a:lnTo>
                      <a:pt x="986" y="102"/>
                    </a:lnTo>
                    <a:lnTo>
                      <a:pt x="974" y="27"/>
                    </a:lnTo>
                    <a:lnTo>
                      <a:pt x="929" y="0"/>
                    </a:lnTo>
                    <a:lnTo>
                      <a:pt x="55" y="0"/>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grpSp>
        <p:sp>
          <p:nvSpPr>
            <p:cNvPr id="133142" name="Freeform 22"/>
            <p:cNvSpPr>
              <a:spLocks/>
            </p:cNvSpPr>
            <p:nvPr userDrawn="1"/>
          </p:nvSpPr>
          <p:spPr bwMode="auto">
            <a:xfrm>
              <a:off x="2630" y="1954"/>
              <a:ext cx="607" cy="324"/>
            </a:xfrm>
            <a:custGeom>
              <a:avLst/>
              <a:gdLst/>
              <a:ahLst/>
              <a:cxnLst>
                <a:cxn ang="0">
                  <a:pos x="0" y="33"/>
                </a:cxn>
                <a:cxn ang="0">
                  <a:pos x="2" y="81"/>
                </a:cxn>
                <a:cxn ang="0">
                  <a:pos x="7" y="152"/>
                </a:cxn>
                <a:cxn ang="0">
                  <a:pos x="19" y="221"/>
                </a:cxn>
                <a:cxn ang="0">
                  <a:pos x="41" y="312"/>
                </a:cxn>
                <a:cxn ang="0">
                  <a:pos x="72" y="398"/>
                </a:cxn>
                <a:cxn ang="0">
                  <a:pos x="99" y="459"/>
                </a:cxn>
                <a:cxn ang="0">
                  <a:pos x="121" y="500"/>
                </a:cxn>
                <a:cxn ang="0">
                  <a:pos x="156" y="557"/>
                </a:cxn>
                <a:cxn ang="0">
                  <a:pos x="208" y="630"/>
                </a:cxn>
                <a:cxn ang="0">
                  <a:pos x="267" y="696"/>
                </a:cxn>
                <a:cxn ang="0">
                  <a:pos x="332" y="756"/>
                </a:cxn>
                <a:cxn ang="0">
                  <a:pos x="367" y="785"/>
                </a:cxn>
                <a:cxn ang="0">
                  <a:pos x="439" y="835"/>
                </a:cxn>
                <a:cxn ang="0">
                  <a:pos x="517" y="879"/>
                </a:cxn>
                <a:cxn ang="0">
                  <a:pos x="556" y="898"/>
                </a:cxn>
                <a:cxn ang="0">
                  <a:pos x="641" y="929"/>
                </a:cxn>
                <a:cxn ang="0">
                  <a:pos x="728" y="953"/>
                </a:cxn>
                <a:cxn ang="0">
                  <a:pos x="795" y="964"/>
                </a:cxn>
                <a:cxn ang="0">
                  <a:pos x="863" y="970"/>
                </a:cxn>
                <a:cxn ang="0">
                  <a:pos x="911" y="972"/>
                </a:cxn>
                <a:cxn ang="0">
                  <a:pos x="957" y="970"/>
                </a:cxn>
                <a:cxn ang="0">
                  <a:pos x="1027" y="964"/>
                </a:cxn>
                <a:cxn ang="0">
                  <a:pos x="1094" y="953"/>
                </a:cxn>
                <a:cxn ang="0">
                  <a:pos x="1181" y="929"/>
                </a:cxn>
                <a:cxn ang="0">
                  <a:pos x="1266" y="898"/>
                </a:cxn>
                <a:cxn ang="0">
                  <a:pos x="1305" y="879"/>
                </a:cxn>
                <a:cxn ang="0">
                  <a:pos x="1345" y="859"/>
                </a:cxn>
                <a:cxn ang="0">
                  <a:pos x="1420" y="811"/>
                </a:cxn>
                <a:cxn ang="0">
                  <a:pos x="1474" y="771"/>
                </a:cxn>
                <a:cxn ang="0">
                  <a:pos x="1507" y="742"/>
                </a:cxn>
                <a:cxn ang="0">
                  <a:pos x="1555" y="696"/>
                </a:cxn>
                <a:cxn ang="0">
                  <a:pos x="1614" y="630"/>
                </a:cxn>
                <a:cxn ang="0">
                  <a:pos x="1666" y="557"/>
                </a:cxn>
                <a:cxn ang="0">
                  <a:pos x="1711" y="480"/>
                </a:cxn>
                <a:cxn ang="0">
                  <a:pos x="1750" y="398"/>
                </a:cxn>
                <a:cxn ang="0">
                  <a:pos x="1781" y="312"/>
                </a:cxn>
                <a:cxn ang="0">
                  <a:pos x="1803" y="221"/>
                </a:cxn>
                <a:cxn ang="0">
                  <a:pos x="1813" y="152"/>
                </a:cxn>
                <a:cxn ang="0">
                  <a:pos x="1820" y="81"/>
                </a:cxn>
                <a:cxn ang="0">
                  <a:pos x="1820" y="0"/>
                </a:cxn>
              </a:cxnLst>
              <a:rect l="0" t="0" r="r" b="b"/>
              <a:pathLst>
                <a:path w="1821" h="972">
                  <a:moveTo>
                    <a:pt x="2" y="0"/>
                  </a:moveTo>
                  <a:lnTo>
                    <a:pt x="0" y="33"/>
                  </a:lnTo>
                  <a:lnTo>
                    <a:pt x="0" y="57"/>
                  </a:lnTo>
                  <a:lnTo>
                    <a:pt x="2" y="81"/>
                  </a:lnTo>
                  <a:lnTo>
                    <a:pt x="5" y="129"/>
                  </a:lnTo>
                  <a:lnTo>
                    <a:pt x="7" y="152"/>
                  </a:lnTo>
                  <a:lnTo>
                    <a:pt x="11" y="176"/>
                  </a:lnTo>
                  <a:lnTo>
                    <a:pt x="19" y="221"/>
                  </a:lnTo>
                  <a:lnTo>
                    <a:pt x="29" y="268"/>
                  </a:lnTo>
                  <a:lnTo>
                    <a:pt x="41" y="312"/>
                  </a:lnTo>
                  <a:lnTo>
                    <a:pt x="56" y="356"/>
                  </a:lnTo>
                  <a:lnTo>
                    <a:pt x="72" y="398"/>
                  </a:lnTo>
                  <a:lnTo>
                    <a:pt x="90" y="440"/>
                  </a:lnTo>
                  <a:lnTo>
                    <a:pt x="99" y="459"/>
                  </a:lnTo>
                  <a:lnTo>
                    <a:pt x="111" y="480"/>
                  </a:lnTo>
                  <a:lnTo>
                    <a:pt x="121" y="500"/>
                  </a:lnTo>
                  <a:lnTo>
                    <a:pt x="131" y="520"/>
                  </a:lnTo>
                  <a:lnTo>
                    <a:pt x="156" y="557"/>
                  </a:lnTo>
                  <a:lnTo>
                    <a:pt x="181" y="594"/>
                  </a:lnTo>
                  <a:lnTo>
                    <a:pt x="208" y="630"/>
                  </a:lnTo>
                  <a:lnTo>
                    <a:pt x="237" y="664"/>
                  </a:lnTo>
                  <a:lnTo>
                    <a:pt x="267" y="696"/>
                  </a:lnTo>
                  <a:lnTo>
                    <a:pt x="299" y="727"/>
                  </a:lnTo>
                  <a:lnTo>
                    <a:pt x="332" y="756"/>
                  </a:lnTo>
                  <a:lnTo>
                    <a:pt x="348" y="771"/>
                  </a:lnTo>
                  <a:lnTo>
                    <a:pt x="367" y="785"/>
                  </a:lnTo>
                  <a:lnTo>
                    <a:pt x="402" y="811"/>
                  </a:lnTo>
                  <a:lnTo>
                    <a:pt x="439" y="835"/>
                  </a:lnTo>
                  <a:lnTo>
                    <a:pt x="477" y="859"/>
                  </a:lnTo>
                  <a:lnTo>
                    <a:pt x="517" y="879"/>
                  </a:lnTo>
                  <a:lnTo>
                    <a:pt x="536" y="889"/>
                  </a:lnTo>
                  <a:lnTo>
                    <a:pt x="556" y="898"/>
                  </a:lnTo>
                  <a:lnTo>
                    <a:pt x="598" y="914"/>
                  </a:lnTo>
                  <a:lnTo>
                    <a:pt x="641" y="929"/>
                  </a:lnTo>
                  <a:lnTo>
                    <a:pt x="684" y="942"/>
                  </a:lnTo>
                  <a:lnTo>
                    <a:pt x="728" y="953"/>
                  </a:lnTo>
                  <a:lnTo>
                    <a:pt x="772" y="961"/>
                  </a:lnTo>
                  <a:lnTo>
                    <a:pt x="795" y="964"/>
                  </a:lnTo>
                  <a:lnTo>
                    <a:pt x="818" y="966"/>
                  </a:lnTo>
                  <a:lnTo>
                    <a:pt x="863" y="970"/>
                  </a:lnTo>
                  <a:lnTo>
                    <a:pt x="888" y="971"/>
                  </a:lnTo>
                  <a:lnTo>
                    <a:pt x="911" y="972"/>
                  </a:lnTo>
                  <a:lnTo>
                    <a:pt x="934" y="971"/>
                  </a:lnTo>
                  <a:lnTo>
                    <a:pt x="957" y="970"/>
                  </a:lnTo>
                  <a:lnTo>
                    <a:pt x="1004" y="966"/>
                  </a:lnTo>
                  <a:lnTo>
                    <a:pt x="1027" y="964"/>
                  </a:lnTo>
                  <a:lnTo>
                    <a:pt x="1049" y="961"/>
                  </a:lnTo>
                  <a:lnTo>
                    <a:pt x="1094" y="953"/>
                  </a:lnTo>
                  <a:lnTo>
                    <a:pt x="1138" y="942"/>
                  </a:lnTo>
                  <a:lnTo>
                    <a:pt x="1181" y="929"/>
                  </a:lnTo>
                  <a:lnTo>
                    <a:pt x="1224" y="914"/>
                  </a:lnTo>
                  <a:lnTo>
                    <a:pt x="1266" y="898"/>
                  </a:lnTo>
                  <a:lnTo>
                    <a:pt x="1286" y="889"/>
                  </a:lnTo>
                  <a:lnTo>
                    <a:pt x="1305" y="879"/>
                  </a:lnTo>
                  <a:lnTo>
                    <a:pt x="1325" y="869"/>
                  </a:lnTo>
                  <a:lnTo>
                    <a:pt x="1345" y="859"/>
                  </a:lnTo>
                  <a:lnTo>
                    <a:pt x="1383" y="835"/>
                  </a:lnTo>
                  <a:lnTo>
                    <a:pt x="1420" y="811"/>
                  </a:lnTo>
                  <a:lnTo>
                    <a:pt x="1455" y="785"/>
                  </a:lnTo>
                  <a:lnTo>
                    <a:pt x="1474" y="771"/>
                  </a:lnTo>
                  <a:lnTo>
                    <a:pt x="1490" y="756"/>
                  </a:lnTo>
                  <a:lnTo>
                    <a:pt x="1507" y="742"/>
                  </a:lnTo>
                  <a:lnTo>
                    <a:pt x="1523" y="727"/>
                  </a:lnTo>
                  <a:lnTo>
                    <a:pt x="1555" y="696"/>
                  </a:lnTo>
                  <a:lnTo>
                    <a:pt x="1585" y="664"/>
                  </a:lnTo>
                  <a:lnTo>
                    <a:pt x="1614" y="630"/>
                  </a:lnTo>
                  <a:lnTo>
                    <a:pt x="1641" y="594"/>
                  </a:lnTo>
                  <a:lnTo>
                    <a:pt x="1666" y="557"/>
                  </a:lnTo>
                  <a:lnTo>
                    <a:pt x="1689" y="520"/>
                  </a:lnTo>
                  <a:lnTo>
                    <a:pt x="1711" y="480"/>
                  </a:lnTo>
                  <a:lnTo>
                    <a:pt x="1731" y="440"/>
                  </a:lnTo>
                  <a:lnTo>
                    <a:pt x="1750" y="398"/>
                  </a:lnTo>
                  <a:lnTo>
                    <a:pt x="1766" y="356"/>
                  </a:lnTo>
                  <a:lnTo>
                    <a:pt x="1781" y="312"/>
                  </a:lnTo>
                  <a:lnTo>
                    <a:pt x="1792" y="268"/>
                  </a:lnTo>
                  <a:lnTo>
                    <a:pt x="1803" y="221"/>
                  </a:lnTo>
                  <a:lnTo>
                    <a:pt x="1811" y="176"/>
                  </a:lnTo>
                  <a:lnTo>
                    <a:pt x="1813" y="152"/>
                  </a:lnTo>
                  <a:lnTo>
                    <a:pt x="1817" y="129"/>
                  </a:lnTo>
                  <a:lnTo>
                    <a:pt x="1820" y="81"/>
                  </a:lnTo>
                  <a:lnTo>
                    <a:pt x="1821" y="33"/>
                  </a:lnTo>
                  <a:lnTo>
                    <a:pt x="1820" y="0"/>
                  </a:lnTo>
                </a:path>
              </a:pathLst>
            </a:custGeom>
            <a:noFill/>
            <a:ln w="1111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43" name="Freeform 23"/>
            <p:cNvSpPr>
              <a:spLocks/>
            </p:cNvSpPr>
            <p:nvPr userDrawn="1"/>
          </p:nvSpPr>
          <p:spPr bwMode="auto">
            <a:xfrm>
              <a:off x="2697" y="2010"/>
              <a:ext cx="484" cy="204"/>
            </a:xfrm>
            <a:custGeom>
              <a:avLst/>
              <a:gdLst/>
              <a:ahLst/>
              <a:cxnLst>
                <a:cxn ang="0">
                  <a:pos x="3" y="15"/>
                </a:cxn>
                <a:cxn ang="0">
                  <a:pos x="15" y="64"/>
                </a:cxn>
                <a:cxn ang="0">
                  <a:pos x="36" y="126"/>
                </a:cxn>
                <a:cxn ang="0">
                  <a:pos x="61" y="186"/>
                </a:cxn>
                <a:cxn ang="0">
                  <a:pos x="91" y="243"/>
                </a:cxn>
                <a:cxn ang="0">
                  <a:pos x="126" y="296"/>
                </a:cxn>
                <a:cxn ang="0">
                  <a:pos x="164" y="347"/>
                </a:cxn>
                <a:cxn ang="0">
                  <a:pos x="207" y="393"/>
                </a:cxn>
                <a:cxn ang="0">
                  <a:pos x="253" y="436"/>
                </a:cxn>
                <a:cxn ang="0">
                  <a:pos x="302" y="476"/>
                </a:cxn>
                <a:cxn ang="0">
                  <a:pos x="356" y="509"/>
                </a:cxn>
                <a:cxn ang="0">
                  <a:pos x="411" y="540"/>
                </a:cxn>
                <a:cxn ang="0">
                  <a:pos x="471" y="565"/>
                </a:cxn>
                <a:cxn ang="0">
                  <a:pos x="531" y="585"/>
                </a:cxn>
                <a:cxn ang="0">
                  <a:pos x="594" y="600"/>
                </a:cxn>
                <a:cxn ang="0">
                  <a:pos x="659" y="609"/>
                </a:cxn>
                <a:cxn ang="0">
                  <a:pos x="725" y="612"/>
                </a:cxn>
                <a:cxn ang="0">
                  <a:pos x="792" y="609"/>
                </a:cxn>
                <a:cxn ang="0">
                  <a:pos x="856" y="600"/>
                </a:cxn>
                <a:cxn ang="0">
                  <a:pos x="920" y="585"/>
                </a:cxn>
                <a:cxn ang="0">
                  <a:pos x="980" y="565"/>
                </a:cxn>
                <a:cxn ang="0">
                  <a:pos x="1039" y="540"/>
                </a:cxn>
                <a:cxn ang="0">
                  <a:pos x="1094" y="509"/>
                </a:cxn>
                <a:cxn ang="0">
                  <a:pos x="1148" y="476"/>
                </a:cxn>
                <a:cxn ang="0">
                  <a:pos x="1197" y="436"/>
                </a:cxn>
                <a:cxn ang="0">
                  <a:pos x="1244" y="393"/>
                </a:cxn>
                <a:cxn ang="0">
                  <a:pos x="1286" y="347"/>
                </a:cxn>
                <a:cxn ang="0">
                  <a:pos x="1324" y="296"/>
                </a:cxn>
                <a:cxn ang="0">
                  <a:pos x="1359" y="243"/>
                </a:cxn>
                <a:cxn ang="0">
                  <a:pos x="1389" y="186"/>
                </a:cxn>
                <a:cxn ang="0">
                  <a:pos x="1415" y="126"/>
                </a:cxn>
                <a:cxn ang="0">
                  <a:pos x="1436" y="64"/>
                </a:cxn>
                <a:cxn ang="0">
                  <a:pos x="1452" y="0"/>
                </a:cxn>
              </a:cxnLst>
              <a:rect l="0" t="0" r="r" b="b"/>
              <a:pathLst>
                <a:path w="1452" h="612">
                  <a:moveTo>
                    <a:pt x="0" y="0"/>
                  </a:moveTo>
                  <a:lnTo>
                    <a:pt x="3" y="15"/>
                  </a:lnTo>
                  <a:lnTo>
                    <a:pt x="7" y="31"/>
                  </a:lnTo>
                  <a:lnTo>
                    <a:pt x="15" y="64"/>
                  </a:lnTo>
                  <a:lnTo>
                    <a:pt x="24" y="95"/>
                  </a:lnTo>
                  <a:lnTo>
                    <a:pt x="36" y="126"/>
                  </a:lnTo>
                  <a:lnTo>
                    <a:pt x="48" y="157"/>
                  </a:lnTo>
                  <a:lnTo>
                    <a:pt x="61" y="186"/>
                  </a:lnTo>
                  <a:lnTo>
                    <a:pt x="75" y="215"/>
                  </a:lnTo>
                  <a:lnTo>
                    <a:pt x="91" y="243"/>
                  </a:lnTo>
                  <a:lnTo>
                    <a:pt x="108" y="269"/>
                  </a:lnTo>
                  <a:lnTo>
                    <a:pt x="126" y="296"/>
                  </a:lnTo>
                  <a:lnTo>
                    <a:pt x="145" y="323"/>
                  </a:lnTo>
                  <a:lnTo>
                    <a:pt x="164" y="347"/>
                  </a:lnTo>
                  <a:lnTo>
                    <a:pt x="185" y="370"/>
                  </a:lnTo>
                  <a:lnTo>
                    <a:pt x="207" y="393"/>
                  </a:lnTo>
                  <a:lnTo>
                    <a:pt x="229" y="415"/>
                  </a:lnTo>
                  <a:lnTo>
                    <a:pt x="253" y="436"/>
                  </a:lnTo>
                  <a:lnTo>
                    <a:pt x="278" y="457"/>
                  </a:lnTo>
                  <a:lnTo>
                    <a:pt x="302" y="476"/>
                  </a:lnTo>
                  <a:lnTo>
                    <a:pt x="329" y="493"/>
                  </a:lnTo>
                  <a:lnTo>
                    <a:pt x="356" y="509"/>
                  </a:lnTo>
                  <a:lnTo>
                    <a:pt x="384" y="526"/>
                  </a:lnTo>
                  <a:lnTo>
                    <a:pt x="411" y="540"/>
                  </a:lnTo>
                  <a:lnTo>
                    <a:pt x="440" y="554"/>
                  </a:lnTo>
                  <a:lnTo>
                    <a:pt x="471" y="565"/>
                  </a:lnTo>
                  <a:lnTo>
                    <a:pt x="500" y="576"/>
                  </a:lnTo>
                  <a:lnTo>
                    <a:pt x="531" y="585"/>
                  </a:lnTo>
                  <a:lnTo>
                    <a:pt x="562" y="593"/>
                  </a:lnTo>
                  <a:lnTo>
                    <a:pt x="594" y="600"/>
                  </a:lnTo>
                  <a:lnTo>
                    <a:pt x="626" y="605"/>
                  </a:lnTo>
                  <a:lnTo>
                    <a:pt x="659" y="609"/>
                  </a:lnTo>
                  <a:lnTo>
                    <a:pt x="691" y="610"/>
                  </a:lnTo>
                  <a:lnTo>
                    <a:pt x="725" y="612"/>
                  </a:lnTo>
                  <a:lnTo>
                    <a:pt x="758" y="610"/>
                  </a:lnTo>
                  <a:lnTo>
                    <a:pt x="792" y="609"/>
                  </a:lnTo>
                  <a:lnTo>
                    <a:pt x="824" y="605"/>
                  </a:lnTo>
                  <a:lnTo>
                    <a:pt x="856" y="600"/>
                  </a:lnTo>
                  <a:lnTo>
                    <a:pt x="888" y="593"/>
                  </a:lnTo>
                  <a:lnTo>
                    <a:pt x="920" y="585"/>
                  </a:lnTo>
                  <a:lnTo>
                    <a:pt x="950" y="576"/>
                  </a:lnTo>
                  <a:lnTo>
                    <a:pt x="980" y="565"/>
                  </a:lnTo>
                  <a:lnTo>
                    <a:pt x="1010" y="554"/>
                  </a:lnTo>
                  <a:lnTo>
                    <a:pt x="1039" y="540"/>
                  </a:lnTo>
                  <a:lnTo>
                    <a:pt x="1067" y="526"/>
                  </a:lnTo>
                  <a:lnTo>
                    <a:pt x="1094" y="509"/>
                  </a:lnTo>
                  <a:lnTo>
                    <a:pt x="1121" y="493"/>
                  </a:lnTo>
                  <a:lnTo>
                    <a:pt x="1148" y="476"/>
                  </a:lnTo>
                  <a:lnTo>
                    <a:pt x="1172" y="457"/>
                  </a:lnTo>
                  <a:lnTo>
                    <a:pt x="1197" y="436"/>
                  </a:lnTo>
                  <a:lnTo>
                    <a:pt x="1221" y="415"/>
                  </a:lnTo>
                  <a:lnTo>
                    <a:pt x="1244" y="393"/>
                  </a:lnTo>
                  <a:lnTo>
                    <a:pt x="1265" y="370"/>
                  </a:lnTo>
                  <a:lnTo>
                    <a:pt x="1286" y="347"/>
                  </a:lnTo>
                  <a:lnTo>
                    <a:pt x="1306" y="323"/>
                  </a:lnTo>
                  <a:lnTo>
                    <a:pt x="1324" y="296"/>
                  </a:lnTo>
                  <a:lnTo>
                    <a:pt x="1343" y="269"/>
                  </a:lnTo>
                  <a:lnTo>
                    <a:pt x="1359" y="243"/>
                  </a:lnTo>
                  <a:lnTo>
                    <a:pt x="1375" y="215"/>
                  </a:lnTo>
                  <a:lnTo>
                    <a:pt x="1389" y="186"/>
                  </a:lnTo>
                  <a:lnTo>
                    <a:pt x="1403" y="157"/>
                  </a:lnTo>
                  <a:lnTo>
                    <a:pt x="1415" y="126"/>
                  </a:lnTo>
                  <a:lnTo>
                    <a:pt x="1425" y="95"/>
                  </a:lnTo>
                  <a:lnTo>
                    <a:pt x="1436" y="64"/>
                  </a:lnTo>
                  <a:lnTo>
                    <a:pt x="1444" y="31"/>
                  </a:lnTo>
                  <a:lnTo>
                    <a:pt x="1452" y="0"/>
                  </a:lnTo>
                </a:path>
              </a:pathLst>
            </a:custGeom>
            <a:noFill/>
            <a:ln w="1111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44" name="Line 24"/>
            <p:cNvSpPr>
              <a:spLocks noChangeShapeType="1"/>
            </p:cNvSpPr>
            <p:nvPr userDrawn="1"/>
          </p:nvSpPr>
          <p:spPr bwMode="auto">
            <a:xfrm>
              <a:off x="2697" y="2010"/>
              <a:ext cx="476" cy="0"/>
            </a:xfrm>
            <a:prstGeom prst="line">
              <a:avLst/>
            </a:prstGeom>
            <a:noFill/>
            <a:ln w="11113">
              <a:solidFill>
                <a:srgbClr val="404000"/>
              </a:solidFill>
              <a:round/>
              <a:headEnd/>
              <a:tailEnd/>
            </a:ln>
          </p:spPr>
          <p:txBody>
            <a:bodyPr/>
            <a:lstStyle/>
            <a:p>
              <a:pPr>
                <a:defRPr/>
              </a:pPr>
              <a:endParaRPr lang="en-US" sz="1800" dirty="0">
                <a:solidFill>
                  <a:srgbClr val="000000"/>
                </a:solidFill>
                <a:latin typeface="Arial" charset="0"/>
                <a:cs typeface="Arial" charset="0"/>
              </a:endParaRPr>
            </a:p>
          </p:txBody>
        </p:sp>
      </p:grpSp>
      <p:sp>
        <p:nvSpPr>
          <p:cNvPr id="133145" name="Rectangle 25"/>
          <p:cNvSpPr>
            <a:spLocks noChangeArrowheads="1"/>
          </p:cNvSpPr>
          <p:nvPr/>
        </p:nvSpPr>
        <p:spPr bwMode="auto">
          <a:xfrm>
            <a:off x="134938" y="133350"/>
            <a:ext cx="8875712" cy="6572250"/>
          </a:xfrm>
          <a:prstGeom prst="rect">
            <a:avLst/>
          </a:prstGeom>
          <a:noFill/>
          <a:ln w="15875">
            <a:solidFill>
              <a:schemeClr val="tx1"/>
            </a:solidFill>
            <a:miter lim="800000"/>
            <a:headEnd/>
            <a:tailEnd/>
          </a:ln>
          <a:effectLst/>
        </p:spPr>
        <p:txBody>
          <a:bodyPr wrap="none" anchor="ctr"/>
          <a:lstStyle/>
          <a:p>
            <a:pPr>
              <a:defRPr/>
            </a:pPr>
            <a:endParaRPr lang="en-US" sz="1800" dirty="0">
              <a:solidFill>
                <a:srgbClr val="000000"/>
              </a:solidFill>
              <a:latin typeface="Arial" charset="0"/>
              <a:cs typeface="Arial" charset="0"/>
            </a:endParaRPr>
          </a:p>
        </p:txBody>
      </p:sp>
      <p:sp>
        <p:nvSpPr>
          <p:cNvPr id="133148" name="Rectangle 28"/>
          <p:cNvSpPr>
            <a:spLocks noChangeArrowheads="1"/>
          </p:cNvSpPr>
          <p:nvPr/>
        </p:nvSpPr>
        <p:spPr bwMode="auto">
          <a:xfrm>
            <a:off x="3113088" y="-15875"/>
            <a:ext cx="2895600" cy="193675"/>
          </a:xfrm>
          <a:prstGeom prst="rect">
            <a:avLst/>
          </a:prstGeom>
          <a:noFill/>
          <a:ln w="9525">
            <a:noFill/>
            <a:miter lim="800000"/>
            <a:headEnd/>
            <a:tailEnd/>
          </a:ln>
          <a:effectLst/>
        </p:spPr>
        <p:txBody>
          <a:bodyPr/>
          <a:lstStyle/>
          <a:p>
            <a:pPr algn="ctr" eaLnBrk="0" hangingPunct="0">
              <a:defRPr/>
            </a:pPr>
            <a:r>
              <a:rPr lang="en-US" sz="800" b="1" dirty="0">
                <a:solidFill>
                  <a:srgbClr val="00FF00"/>
                </a:solidFill>
                <a:latin typeface="Arial" charset="0"/>
                <a:cs typeface="Arial" charset="0"/>
              </a:rPr>
              <a:t>UNCLASSIFIED/FOUO</a:t>
            </a:r>
          </a:p>
        </p:txBody>
      </p:sp>
      <p:sp>
        <p:nvSpPr>
          <p:cNvPr id="133149" name="Text Box 29"/>
          <p:cNvSpPr txBox="1">
            <a:spLocks noChangeArrowheads="1"/>
          </p:cNvSpPr>
          <p:nvPr/>
        </p:nvSpPr>
        <p:spPr bwMode="auto">
          <a:xfrm>
            <a:off x="3368675" y="6667500"/>
            <a:ext cx="2398713" cy="214313"/>
          </a:xfrm>
          <a:prstGeom prst="rect">
            <a:avLst/>
          </a:prstGeom>
          <a:noFill/>
          <a:ln w="9525">
            <a:noFill/>
            <a:miter lim="800000"/>
            <a:headEnd/>
            <a:tailEnd/>
          </a:ln>
          <a:effectLst/>
        </p:spPr>
        <p:txBody>
          <a:bodyPr>
            <a:spAutoFit/>
          </a:bodyPr>
          <a:lstStyle/>
          <a:p>
            <a:pPr algn="ctr" eaLnBrk="0" hangingPunct="0">
              <a:spcBef>
                <a:spcPct val="50000"/>
              </a:spcBef>
              <a:defRPr/>
            </a:pPr>
            <a:r>
              <a:rPr lang="en-US" sz="800" b="1" dirty="0">
                <a:solidFill>
                  <a:srgbClr val="00FF00"/>
                </a:solidFill>
                <a:latin typeface="Arial" charset="0"/>
                <a:cs typeface="Arial" charset="0"/>
              </a:rPr>
              <a:t>UNCLASSIFIED/FOUO</a:t>
            </a:r>
          </a:p>
        </p:txBody>
      </p:sp>
      <p:pic>
        <p:nvPicPr>
          <p:cNvPr id="1036" name="Picture 31" descr="304MIBnDUI"/>
          <p:cNvPicPr>
            <a:picLocks noChangeAspect="1" noChangeArrowheads="1"/>
          </p:cNvPicPr>
          <p:nvPr/>
        </p:nvPicPr>
        <p:blipFill>
          <a:blip r:embed="rId16" cstate="print"/>
          <a:srcRect/>
          <a:stretch>
            <a:fillRect/>
          </a:stretch>
        </p:blipFill>
        <p:spPr bwMode="auto">
          <a:xfrm>
            <a:off x="8018463" y="173038"/>
            <a:ext cx="952500" cy="823912"/>
          </a:xfrm>
          <a:prstGeom prst="rect">
            <a:avLst/>
          </a:prstGeom>
          <a:noFill/>
          <a:ln w="9525">
            <a:noFill/>
            <a:miter lim="800000"/>
            <a:headEnd/>
            <a:tailEnd/>
          </a:ln>
        </p:spPr>
      </p:pic>
      <p:sp>
        <p:nvSpPr>
          <p:cNvPr id="1037" name="Rectangle 26"/>
          <p:cNvSpPr>
            <a:spLocks noGrp="1" noChangeArrowheads="1"/>
          </p:cNvSpPr>
          <p:nvPr>
            <p:ph type="title"/>
          </p:nvPr>
        </p:nvSpPr>
        <p:spPr bwMode="auto">
          <a:xfrm>
            <a:off x="936625" y="274638"/>
            <a:ext cx="7248525"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304th</a:t>
            </a:r>
          </a:p>
        </p:txBody>
      </p:sp>
      <p:sp>
        <p:nvSpPr>
          <p:cNvPr id="1038" name="Rectangle 27"/>
          <p:cNvSpPr>
            <a:spLocks noGrp="1" noChangeArrowheads="1"/>
          </p:cNvSpPr>
          <p:nvPr>
            <p:ph type="body" idx="1"/>
          </p:nvPr>
        </p:nvSpPr>
        <p:spPr bwMode="auto">
          <a:xfrm>
            <a:off x="300038" y="1231900"/>
            <a:ext cx="8491537" cy="5224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All outlook users must complete IA Gordon trng</a:t>
            </a:r>
          </a:p>
          <a:p>
            <a:pPr lvl="1"/>
            <a:r>
              <a:rPr lang="en-US" smtClean="0"/>
              <a:t>Deadline was 1 Dec 07</a:t>
            </a:r>
          </a:p>
          <a:p>
            <a:pPr lvl="1"/>
            <a:r>
              <a:rPr lang="en-US" smtClean="0"/>
              <a:t>Currently 88% Compliant (31 Untrained Users)</a:t>
            </a:r>
          </a:p>
          <a:p>
            <a:pPr lvl="1"/>
            <a:r>
              <a:rPr lang="en-US" smtClean="0"/>
              <a:t>	</a:t>
            </a:r>
          </a:p>
        </p:txBody>
      </p:sp>
      <p:sp>
        <p:nvSpPr>
          <p:cNvPr id="32" name="Date Placeholder 1"/>
          <p:cNvSpPr>
            <a:spLocks noGrp="1"/>
          </p:cNvSpPr>
          <p:nvPr>
            <p:ph type="dt" sz="half" idx="2"/>
          </p:nvPr>
        </p:nvSpPr>
        <p:spPr bwMode="auto">
          <a:xfrm>
            <a:off x="457200" y="6245225"/>
            <a:ext cx="23622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par>
    </p:tnLst>
  </p:timing>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143875" y="152400"/>
            <a:ext cx="812800" cy="1143000"/>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1111250" cy="1069975"/>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66"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143875" y="152400"/>
            <a:ext cx="812800" cy="1143000"/>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1111250" cy="1069975"/>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69"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235857"/>
            <a:ext cx="6858000" cy="6712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72"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77"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pic>
        <p:nvPicPr>
          <p:cNvPr id="1030" name="Picture 33" descr="Unit Patch"/>
          <p:cNvPicPr>
            <a:picLocks noChangeAspect="1" noChangeArrowheads="1"/>
          </p:cNvPicPr>
          <p:nvPr/>
        </p:nvPicPr>
        <p:blipFill>
          <a:blip r:embed="rId5" cstate="print"/>
          <a:srcRect/>
          <a:stretch>
            <a:fillRect/>
          </a:stretch>
        </p:blipFill>
        <p:spPr bwMode="auto">
          <a:xfrm>
            <a:off x="8382000" y="152400"/>
            <a:ext cx="574675" cy="808038"/>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6" cstate="print"/>
          <a:srcRect/>
          <a:stretch>
            <a:fillRect/>
          </a:stretch>
        </p:blipFill>
        <p:spPr bwMode="auto">
          <a:xfrm>
            <a:off x="152400" y="152400"/>
            <a:ext cx="838200" cy="806450"/>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F2A3DED1-622D-4021-B113-711700DA11A7}"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cs typeface="+mn-cs"/>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80" r:id="rId1"/>
    <p:sldLayoutId id="2147485182" r:id="rId2"/>
    <p:sldLayoutId id="2147485183" r:id="rId3"/>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235857"/>
            <a:ext cx="6858000" cy="6712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4"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5"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85" r:id="rId1"/>
    <p:sldLayoutId id="2147485186" r:id="rId2"/>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90"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193"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p>
        </p:txBody>
      </p:sp>
      <p:pic>
        <p:nvPicPr>
          <p:cNvPr id="1030" name="Picture 33" descr="Unit Patch"/>
          <p:cNvPicPr>
            <a:picLocks noChangeAspect="1" noChangeArrowheads="1"/>
          </p:cNvPicPr>
          <p:nvPr/>
        </p:nvPicPr>
        <p:blipFill>
          <a:blip r:embed="rId11"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12"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pPr>
                <a:defRPr/>
              </a:pPr>
              <a:t>‹#›</a:t>
            </a:fld>
            <a:endParaRPr lang="en-US" dirty="0"/>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26" r:id="rId4"/>
    <p:sldLayoutId id="2147485327" r:id="rId5"/>
    <p:sldLayoutId id="2147485328" r:id="rId6"/>
    <p:sldLayoutId id="2147485329" r:id="rId7"/>
    <p:sldLayoutId id="2147485330" r:id="rId8"/>
    <p:sldLayoutId id="2147485331" r:id="rId9"/>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235857"/>
            <a:ext cx="6858000" cy="6712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5"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6"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5233" r:id="rId1"/>
    <p:sldLayoutId id="2147485235" r:id="rId2"/>
    <p:sldLayoutId id="2147485236" r:id="rId3"/>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22" name="Base" hidden="1"/>
          <p:cNvSpPr>
            <a:spLocks noChangeArrowheads="1"/>
          </p:cNvSpPr>
          <p:nvPr/>
        </p:nvSpPr>
        <p:spPr bwMode="auto">
          <a:xfrm>
            <a:off x="1524000" y="1397000"/>
            <a:ext cx="6096000" cy="4064000"/>
          </a:xfrm>
          <a:prstGeom prst="rect">
            <a:avLst/>
          </a:prstGeom>
          <a:noFill/>
          <a:ln w="9525">
            <a:noFill/>
            <a:miter lim="800000"/>
            <a:headEnd/>
            <a:tailEnd/>
          </a:ln>
          <a:effectLst/>
        </p:spPr>
        <p:txBody>
          <a:bodyPr/>
          <a:lstStyle/>
          <a:p>
            <a:pPr>
              <a:defRPr/>
            </a:pPr>
            <a:endParaRPr lang="en-US" sz="1800" dirty="0">
              <a:solidFill>
                <a:srgbClr val="000000"/>
              </a:solidFill>
              <a:latin typeface="Arial" charset="0"/>
              <a:cs typeface="Arial" charset="0"/>
            </a:endParaRPr>
          </a:p>
        </p:txBody>
      </p:sp>
      <p:sp>
        <p:nvSpPr>
          <p:cNvPr id="133123"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a:defRPr/>
            </a:pPr>
            <a:endParaRPr lang="en-US" sz="1800" dirty="0">
              <a:solidFill>
                <a:srgbClr val="000000"/>
              </a:solidFill>
              <a:latin typeface="Arial" charset="0"/>
              <a:cs typeface="Arial" charset="0"/>
            </a:endParaRPr>
          </a:p>
        </p:txBody>
      </p:sp>
      <p:sp>
        <p:nvSpPr>
          <p:cNvPr id="133124"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a:defRPr/>
            </a:pPr>
            <a:endParaRPr lang="en-US" sz="1800" dirty="0">
              <a:solidFill>
                <a:srgbClr val="000000"/>
              </a:solidFill>
              <a:latin typeface="Arial" charset="0"/>
              <a:cs typeface="Arial" charset="0"/>
            </a:endParaRPr>
          </a:p>
        </p:txBody>
      </p:sp>
      <p:sp>
        <p:nvSpPr>
          <p:cNvPr id="133125"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a:defRPr/>
            </a:pPr>
            <a:endParaRPr lang="en-US" sz="1800" dirty="0">
              <a:solidFill>
                <a:srgbClr val="000000"/>
              </a:solidFill>
              <a:latin typeface="Arial" charset="0"/>
              <a:cs typeface="Arial" charset="0"/>
            </a:endParaRPr>
          </a:p>
        </p:txBody>
      </p:sp>
      <p:sp>
        <p:nvSpPr>
          <p:cNvPr id="133126"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a:defRPr/>
            </a:pPr>
            <a:endParaRPr lang="en-US" sz="1800" dirty="0">
              <a:solidFill>
                <a:srgbClr val="000000"/>
              </a:solidFill>
              <a:latin typeface="Arial" charset="0"/>
              <a:cs typeface="Arial" charset="0"/>
            </a:endParaRPr>
          </a:p>
        </p:txBody>
      </p:sp>
      <p:sp>
        <p:nvSpPr>
          <p:cNvPr id="133127" name="Text Box 7"/>
          <p:cNvSpPr txBox="1">
            <a:spLocks noChangeArrowheads="1"/>
          </p:cNvSpPr>
          <p:nvPr/>
        </p:nvSpPr>
        <p:spPr bwMode="auto">
          <a:xfrm>
            <a:off x="69850" y="6657975"/>
            <a:ext cx="714375" cy="214313"/>
          </a:xfrm>
          <a:prstGeom prst="rect">
            <a:avLst/>
          </a:prstGeom>
          <a:noFill/>
          <a:ln w="9525">
            <a:noFill/>
            <a:miter lim="800000"/>
            <a:headEnd/>
            <a:tailEnd/>
          </a:ln>
          <a:effectLst/>
        </p:spPr>
        <p:txBody>
          <a:bodyPr>
            <a:spAutoFit/>
          </a:bodyPr>
          <a:lstStyle/>
          <a:p>
            <a:pPr eaLnBrk="0" hangingPunct="0">
              <a:spcBef>
                <a:spcPct val="50000"/>
              </a:spcBef>
              <a:defRPr/>
            </a:pPr>
            <a:fld id="{CAF343B6-8445-4280-8174-B8AE4A85FBFA}" type="slidenum">
              <a:rPr lang="en-US" sz="800" b="1">
                <a:solidFill>
                  <a:srgbClr val="FFFFFF"/>
                </a:solidFill>
                <a:latin typeface="Arial" charset="0"/>
                <a:cs typeface="Arial" charset="0"/>
              </a:rPr>
              <a:pPr eaLnBrk="0" hangingPunct="0">
                <a:spcBef>
                  <a:spcPct val="50000"/>
                </a:spcBef>
                <a:defRPr/>
              </a:pPr>
              <a:t>‹#›</a:t>
            </a:fld>
            <a:endParaRPr lang="en-US" sz="800" b="1" dirty="0">
              <a:solidFill>
                <a:srgbClr val="FFFFFF"/>
              </a:solidFill>
              <a:latin typeface="Arial" charset="0"/>
              <a:cs typeface="Arial" charset="0"/>
            </a:endParaRPr>
          </a:p>
        </p:txBody>
      </p:sp>
      <p:grpSp>
        <p:nvGrpSpPr>
          <p:cNvPr id="2" name="Group 8"/>
          <p:cNvGrpSpPr>
            <a:grpSpLocks/>
          </p:cNvGrpSpPr>
          <p:nvPr/>
        </p:nvGrpSpPr>
        <p:grpSpPr bwMode="auto">
          <a:xfrm>
            <a:off x="261938" y="225425"/>
            <a:ext cx="668337" cy="858838"/>
            <a:chOff x="2131" y="989"/>
            <a:chExt cx="1578" cy="2167"/>
          </a:xfrm>
        </p:grpSpPr>
        <p:grpSp>
          <p:nvGrpSpPr>
            <p:cNvPr id="3" name="Group 9"/>
            <p:cNvGrpSpPr>
              <a:grpSpLocks/>
            </p:cNvGrpSpPr>
            <p:nvPr userDrawn="1"/>
          </p:nvGrpSpPr>
          <p:grpSpPr bwMode="auto">
            <a:xfrm>
              <a:off x="2131" y="989"/>
              <a:ext cx="1578" cy="2167"/>
              <a:chOff x="2131" y="989"/>
              <a:chExt cx="1578" cy="2167"/>
            </a:xfrm>
          </p:grpSpPr>
          <p:sp>
            <p:nvSpPr>
              <p:cNvPr id="133130" name="Freeform 10"/>
              <p:cNvSpPr>
                <a:spLocks/>
              </p:cNvSpPr>
              <p:nvPr userDrawn="1"/>
            </p:nvSpPr>
            <p:spPr bwMode="auto">
              <a:xfrm>
                <a:off x="2131" y="989"/>
                <a:ext cx="1578" cy="2167"/>
              </a:xfrm>
              <a:custGeom>
                <a:avLst/>
                <a:gdLst/>
                <a:ahLst/>
                <a:cxnLst>
                  <a:cxn ang="0">
                    <a:pos x="2388" y="0"/>
                  </a:cxn>
                  <a:cxn ang="0">
                    <a:pos x="2239" y="13"/>
                  </a:cxn>
                  <a:cxn ang="0">
                    <a:pos x="2087" y="61"/>
                  </a:cxn>
                  <a:cxn ang="0">
                    <a:pos x="1963" y="161"/>
                  </a:cxn>
                  <a:cxn ang="0">
                    <a:pos x="225" y="2603"/>
                  </a:cxn>
                  <a:cxn ang="0">
                    <a:pos x="61" y="2941"/>
                  </a:cxn>
                  <a:cxn ang="0">
                    <a:pos x="1" y="3127"/>
                  </a:cxn>
                  <a:cxn ang="0">
                    <a:pos x="0" y="3341"/>
                  </a:cxn>
                  <a:cxn ang="0">
                    <a:pos x="40" y="3573"/>
                  </a:cxn>
                  <a:cxn ang="0">
                    <a:pos x="204" y="3911"/>
                  </a:cxn>
                  <a:cxn ang="0">
                    <a:pos x="1857" y="6255"/>
                  </a:cxn>
                  <a:cxn ang="0">
                    <a:pos x="2050" y="6403"/>
                  </a:cxn>
                  <a:cxn ang="0">
                    <a:pos x="2193" y="6466"/>
                  </a:cxn>
                  <a:cxn ang="0">
                    <a:pos x="2353" y="6501"/>
                  </a:cxn>
                  <a:cxn ang="0">
                    <a:pos x="2534" y="6486"/>
                  </a:cxn>
                  <a:cxn ang="0">
                    <a:pos x="2703" y="6432"/>
                  </a:cxn>
                  <a:cxn ang="0">
                    <a:pos x="2844" y="6352"/>
                  </a:cxn>
                  <a:cxn ang="0">
                    <a:pos x="2947" y="6252"/>
                  </a:cxn>
                  <a:cxn ang="0">
                    <a:pos x="4600" y="3805"/>
                  </a:cxn>
                  <a:cxn ang="0">
                    <a:pos x="4666" y="3647"/>
                  </a:cxn>
                  <a:cxn ang="0">
                    <a:pos x="4703" y="3488"/>
                  </a:cxn>
                  <a:cxn ang="0">
                    <a:pos x="4727" y="3356"/>
                  </a:cxn>
                  <a:cxn ang="0">
                    <a:pos x="4734" y="3225"/>
                  </a:cxn>
                  <a:cxn ang="0">
                    <a:pos x="4731" y="3097"/>
                  </a:cxn>
                  <a:cxn ang="0">
                    <a:pos x="4703" y="2962"/>
                  </a:cxn>
                  <a:cxn ang="0">
                    <a:pos x="4659" y="2823"/>
                  </a:cxn>
                  <a:cxn ang="0">
                    <a:pos x="4600" y="2709"/>
                  </a:cxn>
                  <a:cxn ang="0">
                    <a:pos x="2841" y="237"/>
                  </a:cxn>
                  <a:cxn ang="0">
                    <a:pos x="2751" y="136"/>
                  </a:cxn>
                  <a:cxn ang="0">
                    <a:pos x="2630" y="50"/>
                  </a:cxn>
                  <a:cxn ang="0">
                    <a:pos x="2509" y="8"/>
                  </a:cxn>
                  <a:cxn ang="0">
                    <a:pos x="2388" y="0"/>
                  </a:cxn>
                </a:cxnLst>
                <a:rect l="0" t="0" r="r" b="b"/>
                <a:pathLst>
                  <a:path w="4734" h="6501">
                    <a:moveTo>
                      <a:pt x="2388" y="0"/>
                    </a:moveTo>
                    <a:lnTo>
                      <a:pt x="2239" y="13"/>
                    </a:lnTo>
                    <a:lnTo>
                      <a:pt x="2087" y="61"/>
                    </a:lnTo>
                    <a:lnTo>
                      <a:pt x="1963" y="161"/>
                    </a:lnTo>
                    <a:lnTo>
                      <a:pt x="225" y="2603"/>
                    </a:lnTo>
                    <a:lnTo>
                      <a:pt x="61" y="2941"/>
                    </a:lnTo>
                    <a:lnTo>
                      <a:pt x="1" y="3127"/>
                    </a:lnTo>
                    <a:lnTo>
                      <a:pt x="0" y="3341"/>
                    </a:lnTo>
                    <a:lnTo>
                      <a:pt x="40" y="3573"/>
                    </a:lnTo>
                    <a:lnTo>
                      <a:pt x="204" y="3911"/>
                    </a:lnTo>
                    <a:lnTo>
                      <a:pt x="1857" y="6255"/>
                    </a:lnTo>
                    <a:lnTo>
                      <a:pt x="2050" y="6403"/>
                    </a:lnTo>
                    <a:lnTo>
                      <a:pt x="2193" y="6466"/>
                    </a:lnTo>
                    <a:lnTo>
                      <a:pt x="2353" y="6501"/>
                    </a:lnTo>
                    <a:lnTo>
                      <a:pt x="2534" y="6486"/>
                    </a:lnTo>
                    <a:lnTo>
                      <a:pt x="2703" y="6432"/>
                    </a:lnTo>
                    <a:lnTo>
                      <a:pt x="2844" y="6352"/>
                    </a:lnTo>
                    <a:lnTo>
                      <a:pt x="2947" y="6252"/>
                    </a:lnTo>
                    <a:lnTo>
                      <a:pt x="4600" y="3805"/>
                    </a:lnTo>
                    <a:lnTo>
                      <a:pt x="4666" y="3647"/>
                    </a:lnTo>
                    <a:lnTo>
                      <a:pt x="4703" y="3488"/>
                    </a:lnTo>
                    <a:lnTo>
                      <a:pt x="4727" y="3356"/>
                    </a:lnTo>
                    <a:lnTo>
                      <a:pt x="4734" y="3225"/>
                    </a:lnTo>
                    <a:lnTo>
                      <a:pt x="4731" y="3097"/>
                    </a:lnTo>
                    <a:lnTo>
                      <a:pt x="4703" y="2962"/>
                    </a:lnTo>
                    <a:lnTo>
                      <a:pt x="4659" y="2823"/>
                    </a:lnTo>
                    <a:lnTo>
                      <a:pt x="4600" y="2709"/>
                    </a:lnTo>
                    <a:lnTo>
                      <a:pt x="2841" y="237"/>
                    </a:lnTo>
                    <a:lnTo>
                      <a:pt x="2751" y="136"/>
                    </a:lnTo>
                    <a:lnTo>
                      <a:pt x="2630" y="50"/>
                    </a:lnTo>
                    <a:lnTo>
                      <a:pt x="2509" y="8"/>
                    </a:lnTo>
                    <a:lnTo>
                      <a:pt x="2388" y="0"/>
                    </a:lnTo>
                    <a:close/>
                  </a:path>
                </a:pathLst>
              </a:custGeom>
              <a:gradFill rotWithShape="0">
                <a:gsLst>
                  <a:gs pos="0">
                    <a:srgbClr val="D4D4D4">
                      <a:gamma/>
                      <a:shade val="46275"/>
                      <a:invGamma/>
                    </a:srgbClr>
                  </a:gs>
                  <a:gs pos="50000">
                    <a:srgbClr val="D4D4D4"/>
                  </a:gs>
                  <a:gs pos="100000">
                    <a:srgbClr val="D4D4D4">
                      <a:gamma/>
                      <a:shade val="46275"/>
                      <a:invGamma/>
                    </a:srgbClr>
                  </a:gs>
                </a:gsLst>
                <a:lin ang="18900000" scaled="1"/>
              </a:gradFill>
              <a:ln w="0">
                <a:solidFill>
                  <a:srgbClr val="000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1" name="Freeform 11"/>
              <p:cNvSpPr>
                <a:spLocks/>
              </p:cNvSpPr>
              <p:nvPr userDrawn="1"/>
            </p:nvSpPr>
            <p:spPr bwMode="auto">
              <a:xfrm>
                <a:off x="2217" y="1061"/>
                <a:ext cx="1409" cy="2011"/>
              </a:xfrm>
              <a:custGeom>
                <a:avLst/>
                <a:gdLst/>
                <a:ahLst/>
                <a:cxnLst>
                  <a:cxn ang="0">
                    <a:pos x="2150" y="0"/>
                  </a:cxn>
                  <a:cxn ang="0">
                    <a:pos x="2058" y="6"/>
                  </a:cxn>
                  <a:cxn ang="0">
                    <a:pos x="1973" y="30"/>
                  </a:cxn>
                  <a:cxn ang="0">
                    <a:pos x="1912" y="73"/>
                  </a:cxn>
                  <a:cxn ang="0">
                    <a:pos x="1852" y="121"/>
                  </a:cxn>
                  <a:cxn ang="0">
                    <a:pos x="175" y="2508"/>
                  </a:cxn>
                  <a:cxn ang="0">
                    <a:pos x="87" y="2653"/>
                  </a:cxn>
                  <a:cxn ang="0">
                    <a:pos x="31" y="2825"/>
                  </a:cxn>
                  <a:cxn ang="0">
                    <a:pos x="0" y="3085"/>
                  </a:cxn>
                  <a:cxn ang="0">
                    <a:pos x="52" y="3310"/>
                  </a:cxn>
                  <a:cxn ang="0">
                    <a:pos x="154" y="3563"/>
                  </a:cxn>
                  <a:cxn ang="0">
                    <a:pos x="1829" y="5909"/>
                  </a:cxn>
                  <a:cxn ang="0">
                    <a:pos x="1958" y="5990"/>
                  </a:cxn>
                  <a:cxn ang="0">
                    <a:pos x="2098" y="6031"/>
                  </a:cxn>
                  <a:cxn ang="0">
                    <a:pos x="2288" y="6011"/>
                  </a:cxn>
                  <a:cxn ang="0">
                    <a:pos x="2425" y="5930"/>
                  </a:cxn>
                  <a:cxn ang="0">
                    <a:pos x="4143" y="3480"/>
                  </a:cxn>
                  <a:cxn ang="0">
                    <a:pos x="4192" y="3339"/>
                  </a:cxn>
                  <a:cxn ang="0">
                    <a:pos x="4221" y="3212"/>
                  </a:cxn>
                  <a:cxn ang="0">
                    <a:pos x="4238" y="3073"/>
                  </a:cxn>
                  <a:cxn ang="0">
                    <a:pos x="4238" y="2949"/>
                  </a:cxn>
                  <a:cxn ang="0">
                    <a:pos x="4215" y="2838"/>
                  </a:cxn>
                  <a:cxn ang="0">
                    <a:pos x="4183" y="2719"/>
                  </a:cxn>
                  <a:cxn ang="0">
                    <a:pos x="4080" y="2508"/>
                  </a:cxn>
                  <a:cxn ang="0">
                    <a:pos x="2404" y="121"/>
                  </a:cxn>
                  <a:cxn ang="0">
                    <a:pos x="2365" y="91"/>
                  </a:cxn>
                  <a:cxn ang="0">
                    <a:pos x="2321" y="55"/>
                  </a:cxn>
                  <a:cxn ang="0">
                    <a:pos x="2241" y="12"/>
                  </a:cxn>
                  <a:cxn ang="0">
                    <a:pos x="2150" y="0"/>
                  </a:cxn>
                </a:cxnLst>
                <a:rect l="0" t="0" r="r" b="b"/>
                <a:pathLst>
                  <a:path w="4238" h="6031">
                    <a:moveTo>
                      <a:pt x="2150" y="0"/>
                    </a:moveTo>
                    <a:lnTo>
                      <a:pt x="2058" y="6"/>
                    </a:lnTo>
                    <a:lnTo>
                      <a:pt x="1973" y="30"/>
                    </a:lnTo>
                    <a:lnTo>
                      <a:pt x="1912" y="73"/>
                    </a:lnTo>
                    <a:lnTo>
                      <a:pt x="1852" y="121"/>
                    </a:lnTo>
                    <a:lnTo>
                      <a:pt x="175" y="2508"/>
                    </a:lnTo>
                    <a:lnTo>
                      <a:pt x="87" y="2653"/>
                    </a:lnTo>
                    <a:lnTo>
                      <a:pt x="31" y="2825"/>
                    </a:lnTo>
                    <a:lnTo>
                      <a:pt x="0" y="3085"/>
                    </a:lnTo>
                    <a:lnTo>
                      <a:pt x="52" y="3310"/>
                    </a:lnTo>
                    <a:lnTo>
                      <a:pt x="154" y="3563"/>
                    </a:lnTo>
                    <a:lnTo>
                      <a:pt x="1829" y="5909"/>
                    </a:lnTo>
                    <a:lnTo>
                      <a:pt x="1958" y="5990"/>
                    </a:lnTo>
                    <a:lnTo>
                      <a:pt x="2098" y="6031"/>
                    </a:lnTo>
                    <a:lnTo>
                      <a:pt x="2288" y="6011"/>
                    </a:lnTo>
                    <a:lnTo>
                      <a:pt x="2425" y="5930"/>
                    </a:lnTo>
                    <a:lnTo>
                      <a:pt x="4143" y="3480"/>
                    </a:lnTo>
                    <a:lnTo>
                      <a:pt x="4192" y="3339"/>
                    </a:lnTo>
                    <a:lnTo>
                      <a:pt x="4221" y="3212"/>
                    </a:lnTo>
                    <a:lnTo>
                      <a:pt x="4238" y="3073"/>
                    </a:lnTo>
                    <a:lnTo>
                      <a:pt x="4238" y="2949"/>
                    </a:lnTo>
                    <a:lnTo>
                      <a:pt x="4215" y="2838"/>
                    </a:lnTo>
                    <a:lnTo>
                      <a:pt x="4183" y="2719"/>
                    </a:lnTo>
                    <a:lnTo>
                      <a:pt x="4080" y="2508"/>
                    </a:lnTo>
                    <a:lnTo>
                      <a:pt x="2404" y="121"/>
                    </a:lnTo>
                    <a:lnTo>
                      <a:pt x="2365" y="91"/>
                    </a:lnTo>
                    <a:lnTo>
                      <a:pt x="2321" y="55"/>
                    </a:lnTo>
                    <a:lnTo>
                      <a:pt x="2241" y="12"/>
                    </a:lnTo>
                    <a:lnTo>
                      <a:pt x="2150" y="0"/>
                    </a:lnTo>
                    <a:close/>
                  </a:path>
                </a:pathLst>
              </a:custGeom>
              <a:gradFill rotWithShape="0">
                <a:gsLst>
                  <a:gs pos="0">
                    <a:srgbClr val="0080FF">
                      <a:gamma/>
                      <a:shade val="46275"/>
                      <a:invGamma/>
                    </a:srgbClr>
                  </a:gs>
                  <a:gs pos="50000">
                    <a:srgbClr val="0080FF"/>
                  </a:gs>
                  <a:gs pos="100000">
                    <a:srgbClr val="0080FF">
                      <a:gamma/>
                      <a:shade val="46275"/>
                      <a:invGamma/>
                    </a:srgbClr>
                  </a:gs>
                </a:gsLst>
                <a:lin ang="0" scaled="1"/>
              </a:gradFill>
              <a:ln w="0">
                <a:solidFill>
                  <a:srgbClr val="000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2" name="Freeform 12"/>
              <p:cNvSpPr>
                <a:spLocks/>
              </p:cNvSpPr>
              <p:nvPr userDrawn="1"/>
            </p:nvSpPr>
            <p:spPr bwMode="auto">
              <a:xfrm>
                <a:off x="2288" y="1954"/>
                <a:ext cx="1259" cy="1081"/>
              </a:xfrm>
              <a:custGeom>
                <a:avLst/>
                <a:gdLst/>
                <a:ahLst/>
                <a:cxnLst>
                  <a:cxn ang="0">
                    <a:pos x="0" y="0"/>
                  </a:cxn>
                  <a:cxn ang="0">
                    <a:pos x="3784" y="0"/>
                  </a:cxn>
                  <a:cxn ang="0">
                    <a:pos x="2833" y="350"/>
                  </a:cxn>
                  <a:cxn ang="0">
                    <a:pos x="3579" y="909"/>
                  </a:cxn>
                  <a:cxn ang="0">
                    <a:pos x="2601" y="722"/>
                  </a:cxn>
                  <a:cxn ang="0">
                    <a:pos x="2999" y="1701"/>
                  </a:cxn>
                  <a:cxn ang="0">
                    <a:pos x="2201" y="955"/>
                  </a:cxn>
                  <a:cxn ang="0">
                    <a:pos x="1879" y="3237"/>
                  </a:cxn>
                  <a:cxn ang="0">
                    <a:pos x="1647" y="979"/>
                  </a:cxn>
                  <a:cxn ang="0">
                    <a:pos x="773" y="1770"/>
                  </a:cxn>
                  <a:cxn ang="0">
                    <a:pos x="1159" y="676"/>
                  </a:cxn>
                  <a:cxn ang="0">
                    <a:pos x="155" y="909"/>
                  </a:cxn>
                  <a:cxn ang="0">
                    <a:pos x="862" y="350"/>
                  </a:cxn>
                  <a:cxn ang="0">
                    <a:pos x="0" y="0"/>
                  </a:cxn>
                </a:cxnLst>
                <a:rect l="0" t="0" r="r" b="b"/>
                <a:pathLst>
                  <a:path w="3784" h="3237">
                    <a:moveTo>
                      <a:pt x="0" y="0"/>
                    </a:moveTo>
                    <a:lnTo>
                      <a:pt x="3784" y="0"/>
                    </a:lnTo>
                    <a:lnTo>
                      <a:pt x="2833" y="350"/>
                    </a:lnTo>
                    <a:lnTo>
                      <a:pt x="3579" y="909"/>
                    </a:lnTo>
                    <a:lnTo>
                      <a:pt x="2601" y="722"/>
                    </a:lnTo>
                    <a:lnTo>
                      <a:pt x="2999" y="1701"/>
                    </a:lnTo>
                    <a:lnTo>
                      <a:pt x="2201" y="955"/>
                    </a:lnTo>
                    <a:lnTo>
                      <a:pt x="1879" y="3237"/>
                    </a:lnTo>
                    <a:lnTo>
                      <a:pt x="1647" y="979"/>
                    </a:lnTo>
                    <a:lnTo>
                      <a:pt x="773" y="1770"/>
                    </a:lnTo>
                    <a:lnTo>
                      <a:pt x="1159" y="676"/>
                    </a:lnTo>
                    <a:lnTo>
                      <a:pt x="155" y="909"/>
                    </a:lnTo>
                    <a:lnTo>
                      <a:pt x="862" y="350"/>
                    </a:lnTo>
                    <a:lnTo>
                      <a:pt x="0" y="0"/>
                    </a:lnTo>
                    <a:close/>
                  </a:path>
                </a:pathLst>
              </a:custGeom>
              <a:gradFill rotWithShape="0">
                <a:gsLst>
                  <a:gs pos="0">
                    <a:srgbClr val="FFFF00"/>
                  </a:gs>
                  <a:gs pos="50000">
                    <a:schemeClr val="accent2"/>
                  </a:gs>
                  <a:gs pos="100000">
                    <a:srgbClr val="FFFF00"/>
                  </a:gs>
                </a:gsLst>
                <a:lin ang="5400000" scaled="1"/>
              </a:gradFill>
              <a:ln w="1111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3" name="Freeform 13"/>
              <p:cNvSpPr>
                <a:spLocks/>
              </p:cNvSpPr>
              <p:nvPr userDrawn="1"/>
            </p:nvSpPr>
            <p:spPr bwMode="auto">
              <a:xfrm>
                <a:off x="2794" y="1726"/>
                <a:ext cx="300" cy="196"/>
              </a:xfrm>
              <a:custGeom>
                <a:avLst/>
                <a:gdLst/>
                <a:ahLst/>
                <a:cxnLst>
                  <a:cxn ang="0">
                    <a:pos x="41" y="586"/>
                  </a:cxn>
                  <a:cxn ang="0">
                    <a:pos x="0" y="0"/>
                  </a:cxn>
                  <a:cxn ang="0">
                    <a:pos x="901" y="0"/>
                  </a:cxn>
                  <a:cxn ang="0">
                    <a:pos x="844" y="586"/>
                  </a:cxn>
                  <a:cxn ang="0">
                    <a:pos x="41" y="586"/>
                  </a:cxn>
                </a:cxnLst>
                <a:rect l="0" t="0" r="r" b="b"/>
                <a:pathLst>
                  <a:path w="901" h="586">
                    <a:moveTo>
                      <a:pt x="41" y="586"/>
                    </a:moveTo>
                    <a:lnTo>
                      <a:pt x="0" y="0"/>
                    </a:lnTo>
                    <a:lnTo>
                      <a:pt x="901" y="0"/>
                    </a:lnTo>
                    <a:lnTo>
                      <a:pt x="844" y="586"/>
                    </a:lnTo>
                    <a:lnTo>
                      <a:pt x="41" y="586"/>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4" name="Freeform 14"/>
              <p:cNvSpPr>
                <a:spLocks/>
              </p:cNvSpPr>
              <p:nvPr userDrawn="1"/>
            </p:nvSpPr>
            <p:spPr bwMode="auto">
              <a:xfrm>
                <a:off x="2779" y="1686"/>
                <a:ext cx="330" cy="40"/>
              </a:xfrm>
              <a:custGeom>
                <a:avLst/>
                <a:gdLst/>
                <a:ahLst/>
                <a:cxnLst>
                  <a:cxn ang="0">
                    <a:pos x="65" y="0"/>
                  </a:cxn>
                  <a:cxn ang="0">
                    <a:pos x="8" y="26"/>
                  </a:cxn>
                  <a:cxn ang="0">
                    <a:pos x="0" y="68"/>
                  </a:cxn>
                  <a:cxn ang="0">
                    <a:pos x="8" y="104"/>
                  </a:cxn>
                  <a:cxn ang="0">
                    <a:pos x="22" y="128"/>
                  </a:cxn>
                  <a:cxn ang="0">
                    <a:pos x="980" y="128"/>
                  </a:cxn>
                  <a:cxn ang="0">
                    <a:pos x="994" y="104"/>
                  </a:cxn>
                  <a:cxn ang="0">
                    <a:pos x="1001" y="68"/>
                  </a:cxn>
                  <a:cxn ang="0">
                    <a:pos x="993" y="33"/>
                  </a:cxn>
                  <a:cxn ang="0">
                    <a:pos x="937" y="0"/>
                  </a:cxn>
                  <a:cxn ang="0">
                    <a:pos x="65" y="0"/>
                  </a:cxn>
                </a:cxnLst>
                <a:rect l="0" t="0" r="r" b="b"/>
                <a:pathLst>
                  <a:path w="1001" h="128">
                    <a:moveTo>
                      <a:pt x="65" y="0"/>
                    </a:moveTo>
                    <a:lnTo>
                      <a:pt x="8" y="26"/>
                    </a:lnTo>
                    <a:lnTo>
                      <a:pt x="0" y="68"/>
                    </a:lnTo>
                    <a:lnTo>
                      <a:pt x="8" y="104"/>
                    </a:lnTo>
                    <a:lnTo>
                      <a:pt x="22" y="128"/>
                    </a:lnTo>
                    <a:lnTo>
                      <a:pt x="980" y="128"/>
                    </a:lnTo>
                    <a:lnTo>
                      <a:pt x="994" y="104"/>
                    </a:lnTo>
                    <a:lnTo>
                      <a:pt x="1001" y="68"/>
                    </a:lnTo>
                    <a:lnTo>
                      <a:pt x="993" y="33"/>
                    </a:lnTo>
                    <a:lnTo>
                      <a:pt x="937" y="0"/>
                    </a:lnTo>
                    <a:lnTo>
                      <a:pt x="65" y="0"/>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5" name="Freeform 15"/>
              <p:cNvSpPr>
                <a:spLocks/>
              </p:cNvSpPr>
              <p:nvPr userDrawn="1"/>
            </p:nvSpPr>
            <p:spPr bwMode="auto">
              <a:xfrm>
                <a:off x="2738" y="1642"/>
                <a:ext cx="416" cy="44"/>
              </a:xfrm>
              <a:custGeom>
                <a:avLst/>
                <a:gdLst/>
                <a:ahLst/>
                <a:cxnLst>
                  <a:cxn ang="0">
                    <a:pos x="50" y="126"/>
                  </a:cxn>
                  <a:cxn ang="0">
                    <a:pos x="1219" y="126"/>
                  </a:cxn>
                  <a:cxn ang="0">
                    <a:pos x="1247" y="75"/>
                  </a:cxn>
                  <a:cxn ang="0">
                    <a:pos x="1227" y="23"/>
                  </a:cxn>
                  <a:cxn ang="0">
                    <a:pos x="1190" y="0"/>
                  </a:cxn>
                  <a:cxn ang="0">
                    <a:pos x="64" y="0"/>
                  </a:cxn>
                  <a:cxn ang="0">
                    <a:pos x="22" y="25"/>
                  </a:cxn>
                  <a:cxn ang="0">
                    <a:pos x="0" y="56"/>
                  </a:cxn>
                  <a:cxn ang="0">
                    <a:pos x="14" y="97"/>
                  </a:cxn>
                  <a:cxn ang="0">
                    <a:pos x="50" y="126"/>
                  </a:cxn>
                </a:cxnLst>
                <a:rect l="0" t="0" r="r" b="b"/>
                <a:pathLst>
                  <a:path w="1247" h="126">
                    <a:moveTo>
                      <a:pt x="50" y="126"/>
                    </a:moveTo>
                    <a:lnTo>
                      <a:pt x="1219" y="126"/>
                    </a:lnTo>
                    <a:lnTo>
                      <a:pt x="1247" y="75"/>
                    </a:lnTo>
                    <a:lnTo>
                      <a:pt x="1227" y="23"/>
                    </a:lnTo>
                    <a:lnTo>
                      <a:pt x="1190" y="0"/>
                    </a:lnTo>
                    <a:lnTo>
                      <a:pt x="64" y="0"/>
                    </a:lnTo>
                    <a:lnTo>
                      <a:pt x="22" y="25"/>
                    </a:lnTo>
                    <a:lnTo>
                      <a:pt x="0" y="56"/>
                    </a:lnTo>
                    <a:lnTo>
                      <a:pt x="14" y="97"/>
                    </a:lnTo>
                    <a:lnTo>
                      <a:pt x="50" y="126"/>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6" name="Freeform 16"/>
              <p:cNvSpPr>
                <a:spLocks/>
              </p:cNvSpPr>
              <p:nvPr userDrawn="1"/>
            </p:nvSpPr>
            <p:spPr bwMode="auto">
              <a:xfrm>
                <a:off x="2884" y="1109"/>
                <a:ext cx="135" cy="493"/>
              </a:xfrm>
              <a:custGeom>
                <a:avLst/>
                <a:gdLst/>
                <a:ahLst/>
                <a:cxnLst>
                  <a:cxn ang="0">
                    <a:pos x="166" y="1469"/>
                  </a:cxn>
                  <a:cxn ang="0">
                    <a:pos x="88" y="1246"/>
                  </a:cxn>
                  <a:cxn ang="0">
                    <a:pos x="32" y="1006"/>
                  </a:cxn>
                  <a:cxn ang="0">
                    <a:pos x="0" y="852"/>
                  </a:cxn>
                  <a:cxn ang="0">
                    <a:pos x="45" y="578"/>
                  </a:cxn>
                  <a:cxn ang="0">
                    <a:pos x="109" y="399"/>
                  </a:cxn>
                  <a:cxn ang="0">
                    <a:pos x="152" y="221"/>
                  </a:cxn>
                  <a:cxn ang="0">
                    <a:pos x="159" y="115"/>
                  </a:cxn>
                  <a:cxn ang="0">
                    <a:pos x="129" y="0"/>
                  </a:cxn>
                  <a:cxn ang="0">
                    <a:pos x="269" y="104"/>
                  </a:cxn>
                  <a:cxn ang="0">
                    <a:pos x="331" y="230"/>
                  </a:cxn>
                  <a:cxn ang="0">
                    <a:pos x="371" y="355"/>
                  </a:cxn>
                  <a:cxn ang="0">
                    <a:pos x="386" y="491"/>
                  </a:cxn>
                  <a:cxn ang="0">
                    <a:pos x="346" y="615"/>
                  </a:cxn>
                  <a:cxn ang="0">
                    <a:pos x="305" y="814"/>
                  </a:cxn>
                  <a:cxn ang="0">
                    <a:pos x="280" y="1021"/>
                  </a:cxn>
                  <a:cxn ang="0">
                    <a:pos x="306" y="1241"/>
                  </a:cxn>
                  <a:cxn ang="0">
                    <a:pos x="405" y="1469"/>
                  </a:cxn>
                  <a:cxn ang="0">
                    <a:pos x="166" y="1469"/>
                  </a:cxn>
                </a:cxnLst>
                <a:rect l="0" t="0" r="r" b="b"/>
                <a:pathLst>
                  <a:path w="405" h="1469">
                    <a:moveTo>
                      <a:pt x="166" y="1469"/>
                    </a:moveTo>
                    <a:lnTo>
                      <a:pt x="88" y="1246"/>
                    </a:lnTo>
                    <a:lnTo>
                      <a:pt x="32" y="1006"/>
                    </a:lnTo>
                    <a:lnTo>
                      <a:pt x="0" y="852"/>
                    </a:lnTo>
                    <a:lnTo>
                      <a:pt x="45" y="578"/>
                    </a:lnTo>
                    <a:lnTo>
                      <a:pt x="109" y="399"/>
                    </a:lnTo>
                    <a:lnTo>
                      <a:pt x="152" y="221"/>
                    </a:lnTo>
                    <a:lnTo>
                      <a:pt x="159" y="115"/>
                    </a:lnTo>
                    <a:lnTo>
                      <a:pt x="129" y="0"/>
                    </a:lnTo>
                    <a:lnTo>
                      <a:pt x="269" y="104"/>
                    </a:lnTo>
                    <a:lnTo>
                      <a:pt x="331" y="230"/>
                    </a:lnTo>
                    <a:lnTo>
                      <a:pt x="371" y="355"/>
                    </a:lnTo>
                    <a:lnTo>
                      <a:pt x="386" y="491"/>
                    </a:lnTo>
                    <a:lnTo>
                      <a:pt x="346" y="615"/>
                    </a:lnTo>
                    <a:lnTo>
                      <a:pt x="305" y="814"/>
                    </a:lnTo>
                    <a:lnTo>
                      <a:pt x="280" y="1021"/>
                    </a:lnTo>
                    <a:lnTo>
                      <a:pt x="306" y="1241"/>
                    </a:lnTo>
                    <a:lnTo>
                      <a:pt x="405" y="1469"/>
                    </a:lnTo>
                    <a:lnTo>
                      <a:pt x="166" y="1469"/>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7" name="Freeform 17"/>
              <p:cNvSpPr>
                <a:spLocks/>
              </p:cNvSpPr>
              <p:nvPr userDrawn="1"/>
            </p:nvSpPr>
            <p:spPr bwMode="auto">
              <a:xfrm>
                <a:off x="2978" y="1261"/>
                <a:ext cx="94" cy="340"/>
              </a:xfrm>
              <a:custGeom>
                <a:avLst/>
                <a:gdLst/>
                <a:ahLst/>
                <a:cxnLst>
                  <a:cxn ang="0">
                    <a:pos x="66" y="156"/>
                  </a:cxn>
                  <a:cxn ang="0">
                    <a:pos x="161" y="73"/>
                  </a:cxn>
                  <a:cxn ang="0">
                    <a:pos x="268" y="0"/>
                  </a:cxn>
                  <a:cxn ang="0">
                    <a:pos x="243" y="94"/>
                  </a:cxn>
                  <a:cxn ang="0">
                    <a:pos x="212" y="188"/>
                  </a:cxn>
                  <a:cxn ang="0">
                    <a:pos x="223" y="334"/>
                  </a:cxn>
                  <a:cxn ang="0">
                    <a:pos x="279" y="459"/>
                  </a:cxn>
                  <a:cxn ang="0">
                    <a:pos x="247" y="542"/>
                  </a:cxn>
                  <a:cxn ang="0">
                    <a:pos x="212" y="682"/>
                  </a:cxn>
                  <a:cxn ang="0">
                    <a:pos x="208" y="849"/>
                  </a:cxn>
                  <a:cxn ang="0">
                    <a:pos x="190" y="1016"/>
                  </a:cxn>
                  <a:cxn ang="0">
                    <a:pos x="107" y="1016"/>
                  </a:cxn>
                  <a:cxn ang="0">
                    <a:pos x="50" y="889"/>
                  </a:cxn>
                  <a:cxn ang="0">
                    <a:pos x="6" y="688"/>
                  </a:cxn>
                  <a:cxn ang="0">
                    <a:pos x="0" y="542"/>
                  </a:cxn>
                  <a:cxn ang="0">
                    <a:pos x="21" y="339"/>
                  </a:cxn>
                  <a:cxn ang="0">
                    <a:pos x="66" y="156"/>
                  </a:cxn>
                </a:cxnLst>
                <a:rect l="0" t="0" r="r" b="b"/>
                <a:pathLst>
                  <a:path w="279" h="1016">
                    <a:moveTo>
                      <a:pt x="66" y="156"/>
                    </a:moveTo>
                    <a:lnTo>
                      <a:pt x="161" y="73"/>
                    </a:lnTo>
                    <a:lnTo>
                      <a:pt x="268" y="0"/>
                    </a:lnTo>
                    <a:lnTo>
                      <a:pt x="243" y="94"/>
                    </a:lnTo>
                    <a:lnTo>
                      <a:pt x="212" y="188"/>
                    </a:lnTo>
                    <a:lnTo>
                      <a:pt x="223" y="334"/>
                    </a:lnTo>
                    <a:lnTo>
                      <a:pt x="279" y="459"/>
                    </a:lnTo>
                    <a:lnTo>
                      <a:pt x="247" y="542"/>
                    </a:lnTo>
                    <a:lnTo>
                      <a:pt x="212" y="682"/>
                    </a:lnTo>
                    <a:lnTo>
                      <a:pt x="208" y="849"/>
                    </a:lnTo>
                    <a:lnTo>
                      <a:pt x="190" y="1016"/>
                    </a:lnTo>
                    <a:lnTo>
                      <a:pt x="107" y="1016"/>
                    </a:lnTo>
                    <a:lnTo>
                      <a:pt x="50" y="889"/>
                    </a:lnTo>
                    <a:lnTo>
                      <a:pt x="6" y="688"/>
                    </a:lnTo>
                    <a:lnTo>
                      <a:pt x="0" y="542"/>
                    </a:lnTo>
                    <a:lnTo>
                      <a:pt x="21" y="339"/>
                    </a:lnTo>
                    <a:lnTo>
                      <a:pt x="66" y="156"/>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8" name="Freeform 18"/>
              <p:cNvSpPr>
                <a:spLocks/>
              </p:cNvSpPr>
              <p:nvPr userDrawn="1"/>
            </p:nvSpPr>
            <p:spPr bwMode="auto">
              <a:xfrm>
                <a:off x="2828" y="1217"/>
                <a:ext cx="116" cy="385"/>
              </a:xfrm>
              <a:custGeom>
                <a:avLst/>
                <a:gdLst/>
                <a:ahLst/>
                <a:cxnLst>
                  <a:cxn ang="0">
                    <a:pos x="192" y="344"/>
                  </a:cxn>
                  <a:cxn ang="0">
                    <a:pos x="213" y="256"/>
                  </a:cxn>
                  <a:cxn ang="0">
                    <a:pos x="192" y="177"/>
                  </a:cxn>
                  <a:cxn ang="0">
                    <a:pos x="136" y="93"/>
                  </a:cxn>
                  <a:cxn ang="0">
                    <a:pos x="76" y="36"/>
                  </a:cxn>
                  <a:cxn ang="0">
                    <a:pos x="0" y="0"/>
                  </a:cxn>
                  <a:cxn ang="0">
                    <a:pos x="56" y="177"/>
                  </a:cxn>
                  <a:cxn ang="0">
                    <a:pos x="76" y="344"/>
                  </a:cxn>
                  <a:cxn ang="0">
                    <a:pos x="50" y="631"/>
                  </a:cxn>
                  <a:cxn ang="0">
                    <a:pos x="56" y="786"/>
                  </a:cxn>
                  <a:cxn ang="0">
                    <a:pos x="71" y="953"/>
                  </a:cxn>
                  <a:cxn ang="0">
                    <a:pos x="121" y="1141"/>
                  </a:cxn>
                  <a:cxn ang="0">
                    <a:pos x="345" y="1141"/>
                  </a:cxn>
                  <a:cxn ang="0">
                    <a:pos x="291" y="1011"/>
                  </a:cxn>
                  <a:cxn ang="0">
                    <a:pos x="197" y="677"/>
                  </a:cxn>
                  <a:cxn ang="0">
                    <a:pos x="166" y="537"/>
                  </a:cxn>
                  <a:cxn ang="0">
                    <a:pos x="192" y="344"/>
                  </a:cxn>
                </a:cxnLst>
                <a:rect l="0" t="0" r="r" b="b"/>
                <a:pathLst>
                  <a:path w="345" h="1141">
                    <a:moveTo>
                      <a:pt x="192" y="344"/>
                    </a:moveTo>
                    <a:lnTo>
                      <a:pt x="213" y="256"/>
                    </a:lnTo>
                    <a:lnTo>
                      <a:pt x="192" y="177"/>
                    </a:lnTo>
                    <a:lnTo>
                      <a:pt x="136" y="93"/>
                    </a:lnTo>
                    <a:lnTo>
                      <a:pt x="76" y="36"/>
                    </a:lnTo>
                    <a:lnTo>
                      <a:pt x="0" y="0"/>
                    </a:lnTo>
                    <a:lnTo>
                      <a:pt x="56" y="177"/>
                    </a:lnTo>
                    <a:lnTo>
                      <a:pt x="76" y="344"/>
                    </a:lnTo>
                    <a:lnTo>
                      <a:pt x="50" y="631"/>
                    </a:lnTo>
                    <a:lnTo>
                      <a:pt x="56" y="786"/>
                    </a:lnTo>
                    <a:lnTo>
                      <a:pt x="71" y="953"/>
                    </a:lnTo>
                    <a:lnTo>
                      <a:pt x="121" y="1141"/>
                    </a:lnTo>
                    <a:lnTo>
                      <a:pt x="345" y="1141"/>
                    </a:lnTo>
                    <a:lnTo>
                      <a:pt x="291" y="1011"/>
                    </a:lnTo>
                    <a:lnTo>
                      <a:pt x="197" y="677"/>
                    </a:lnTo>
                    <a:lnTo>
                      <a:pt x="166" y="537"/>
                    </a:lnTo>
                    <a:lnTo>
                      <a:pt x="192" y="344"/>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39" name="Freeform 19"/>
              <p:cNvSpPr>
                <a:spLocks/>
              </p:cNvSpPr>
              <p:nvPr userDrawn="1"/>
            </p:nvSpPr>
            <p:spPr bwMode="auto">
              <a:xfrm>
                <a:off x="2749" y="1345"/>
                <a:ext cx="120" cy="256"/>
              </a:xfrm>
              <a:custGeom>
                <a:avLst/>
                <a:gdLst/>
                <a:ahLst/>
                <a:cxnLst>
                  <a:cxn ang="0">
                    <a:pos x="351" y="761"/>
                  </a:cxn>
                  <a:cxn ang="0">
                    <a:pos x="308" y="608"/>
                  </a:cxn>
                  <a:cxn ang="0">
                    <a:pos x="282" y="412"/>
                  </a:cxn>
                  <a:cxn ang="0">
                    <a:pos x="277" y="255"/>
                  </a:cxn>
                  <a:cxn ang="0">
                    <a:pos x="293" y="162"/>
                  </a:cxn>
                  <a:cxn ang="0">
                    <a:pos x="210" y="48"/>
                  </a:cxn>
                  <a:cxn ang="0">
                    <a:pos x="137" y="0"/>
                  </a:cxn>
                  <a:cxn ang="0">
                    <a:pos x="46" y="0"/>
                  </a:cxn>
                  <a:cxn ang="0">
                    <a:pos x="0" y="27"/>
                  </a:cxn>
                  <a:cxn ang="0">
                    <a:pos x="76" y="100"/>
                  </a:cxn>
                  <a:cxn ang="0">
                    <a:pos x="131" y="183"/>
                  </a:cxn>
                  <a:cxn ang="0">
                    <a:pos x="137" y="287"/>
                  </a:cxn>
                  <a:cxn ang="0">
                    <a:pos x="86" y="491"/>
                  </a:cxn>
                  <a:cxn ang="0">
                    <a:pos x="112" y="636"/>
                  </a:cxn>
                  <a:cxn ang="0">
                    <a:pos x="166" y="755"/>
                  </a:cxn>
                  <a:cxn ang="0">
                    <a:pos x="351" y="761"/>
                  </a:cxn>
                </a:cxnLst>
                <a:rect l="0" t="0" r="r" b="b"/>
                <a:pathLst>
                  <a:path w="351" h="761">
                    <a:moveTo>
                      <a:pt x="351" y="761"/>
                    </a:moveTo>
                    <a:lnTo>
                      <a:pt x="308" y="608"/>
                    </a:lnTo>
                    <a:lnTo>
                      <a:pt x="282" y="412"/>
                    </a:lnTo>
                    <a:lnTo>
                      <a:pt x="277" y="255"/>
                    </a:lnTo>
                    <a:lnTo>
                      <a:pt x="293" y="162"/>
                    </a:lnTo>
                    <a:lnTo>
                      <a:pt x="210" y="48"/>
                    </a:lnTo>
                    <a:lnTo>
                      <a:pt x="137" y="0"/>
                    </a:lnTo>
                    <a:lnTo>
                      <a:pt x="46" y="0"/>
                    </a:lnTo>
                    <a:lnTo>
                      <a:pt x="0" y="27"/>
                    </a:lnTo>
                    <a:lnTo>
                      <a:pt x="76" y="100"/>
                    </a:lnTo>
                    <a:lnTo>
                      <a:pt x="131" y="183"/>
                    </a:lnTo>
                    <a:lnTo>
                      <a:pt x="137" y="287"/>
                    </a:lnTo>
                    <a:lnTo>
                      <a:pt x="86" y="491"/>
                    </a:lnTo>
                    <a:lnTo>
                      <a:pt x="112" y="636"/>
                    </a:lnTo>
                    <a:lnTo>
                      <a:pt x="166" y="755"/>
                    </a:lnTo>
                    <a:lnTo>
                      <a:pt x="351" y="761"/>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40" name="Freeform 20"/>
              <p:cNvSpPr>
                <a:spLocks/>
              </p:cNvSpPr>
              <p:nvPr userDrawn="1"/>
            </p:nvSpPr>
            <p:spPr bwMode="auto">
              <a:xfrm>
                <a:off x="3042" y="1386"/>
                <a:ext cx="90" cy="216"/>
              </a:xfrm>
              <a:custGeom>
                <a:avLst/>
                <a:gdLst/>
                <a:ahLst/>
                <a:cxnLst>
                  <a:cxn ang="0">
                    <a:pos x="0" y="642"/>
                  </a:cxn>
                  <a:cxn ang="0">
                    <a:pos x="22" y="423"/>
                  </a:cxn>
                  <a:cxn ang="0">
                    <a:pos x="27" y="298"/>
                  </a:cxn>
                  <a:cxn ang="0">
                    <a:pos x="63" y="157"/>
                  </a:cxn>
                  <a:cxn ang="0">
                    <a:pos x="104" y="79"/>
                  </a:cxn>
                  <a:cxn ang="0">
                    <a:pos x="229" y="0"/>
                  </a:cxn>
                  <a:cxn ang="0">
                    <a:pos x="254" y="100"/>
                  </a:cxn>
                  <a:cxn ang="0">
                    <a:pos x="265" y="226"/>
                  </a:cxn>
                  <a:cxn ang="0">
                    <a:pos x="235" y="381"/>
                  </a:cxn>
                  <a:cxn ang="0">
                    <a:pos x="184" y="517"/>
                  </a:cxn>
                  <a:cxn ang="0">
                    <a:pos x="128" y="636"/>
                  </a:cxn>
                  <a:cxn ang="0">
                    <a:pos x="0" y="642"/>
                  </a:cxn>
                </a:cxnLst>
                <a:rect l="0" t="0" r="r" b="b"/>
                <a:pathLst>
                  <a:path w="265" h="642">
                    <a:moveTo>
                      <a:pt x="0" y="642"/>
                    </a:moveTo>
                    <a:lnTo>
                      <a:pt x="22" y="423"/>
                    </a:lnTo>
                    <a:lnTo>
                      <a:pt x="27" y="298"/>
                    </a:lnTo>
                    <a:lnTo>
                      <a:pt x="63" y="157"/>
                    </a:lnTo>
                    <a:lnTo>
                      <a:pt x="104" y="79"/>
                    </a:lnTo>
                    <a:lnTo>
                      <a:pt x="229" y="0"/>
                    </a:lnTo>
                    <a:lnTo>
                      <a:pt x="254" y="100"/>
                    </a:lnTo>
                    <a:lnTo>
                      <a:pt x="265" y="226"/>
                    </a:lnTo>
                    <a:lnTo>
                      <a:pt x="235" y="381"/>
                    </a:lnTo>
                    <a:lnTo>
                      <a:pt x="184" y="517"/>
                    </a:lnTo>
                    <a:lnTo>
                      <a:pt x="128" y="636"/>
                    </a:lnTo>
                    <a:lnTo>
                      <a:pt x="0" y="642"/>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41" name="Freeform 21"/>
              <p:cNvSpPr>
                <a:spLocks/>
              </p:cNvSpPr>
              <p:nvPr userDrawn="1"/>
            </p:nvSpPr>
            <p:spPr bwMode="auto">
              <a:xfrm>
                <a:off x="2779" y="1602"/>
                <a:ext cx="330" cy="40"/>
              </a:xfrm>
              <a:custGeom>
                <a:avLst/>
                <a:gdLst/>
                <a:ahLst/>
                <a:cxnLst>
                  <a:cxn ang="0">
                    <a:pos x="55" y="0"/>
                  </a:cxn>
                  <a:cxn ang="0">
                    <a:pos x="0" y="26"/>
                  </a:cxn>
                  <a:cxn ang="0">
                    <a:pos x="0" y="102"/>
                  </a:cxn>
                  <a:cxn ang="0">
                    <a:pos x="14" y="128"/>
                  </a:cxn>
                  <a:cxn ang="0">
                    <a:pos x="972" y="128"/>
                  </a:cxn>
                  <a:cxn ang="0">
                    <a:pos x="986" y="102"/>
                  </a:cxn>
                  <a:cxn ang="0">
                    <a:pos x="974" y="27"/>
                  </a:cxn>
                  <a:cxn ang="0">
                    <a:pos x="929" y="0"/>
                  </a:cxn>
                  <a:cxn ang="0">
                    <a:pos x="55" y="0"/>
                  </a:cxn>
                </a:cxnLst>
                <a:rect l="0" t="0" r="r" b="b"/>
                <a:pathLst>
                  <a:path w="986" h="128">
                    <a:moveTo>
                      <a:pt x="55" y="0"/>
                    </a:moveTo>
                    <a:lnTo>
                      <a:pt x="0" y="26"/>
                    </a:lnTo>
                    <a:lnTo>
                      <a:pt x="0" y="102"/>
                    </a:lnTo>
                    <a:lnTo>
                      <a:pt x="14" y="128"/>
                    </a:lnTo>
                    <a:lnTo>
                      <a:pt x="972" y="128"/>
                    </a:lnTo>
                    <a:lnTo>
                      <a:pt x="986" y="102"/>
                    </a:lnTo>
                    <a:lnTo>
                      <a:pt x="974" y="27"/>
                    </a:lnTo>
                    <a:lnTo>
                      <a:pt x="929" y="0"/>
                    </a:lnTo>
                    <a:lnTo>
                      <a:pt x="55" y="0"/>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grpSp>
        <p:sp>
          <p:nvSpPr>
            <p:cNvPr id="133142" name="Freeform 22"/>
            <p:cNvSpPr>
              <a:spLocks/>
            </p:cNvSpPr>
            <p:nvPr userDrawn="1"/>
          </p:nvSpPr>
          <p:spPr bwMode="auto">
            <a:xfrm>
              <a:off x="2630" y="1954"/>
              <a:ext cx="607" cy="324"/>
            </a:xfrm>
            <a:custGeom>
              <a:avLst/>
              <a:gdLst/>
              <a:ahLst/>
              <a:cxnLst>
                <a:cxn ang="0">
                  <a:pos x="0" y="33"/>
                </a:cxn>
                <a:cxn ang="0">
                  <a:pos x="2" y="81"/>
                </a:cxn>
                <a:cxn ang="0">
                  <a:pos x="7" y="152"/>
                </a:cxn>
                <a:cxn ang="0">
                  <a:pos x="19" y="221"/>
                </a:cxn>
                <a:cxn ang="0">
                  <a:pos x="41" y="312"/>
                </a:cxn>
                <a:cxn ang="0">
                  <a:pos x="72" y="398"/>
                </a:cxn>
                <a:cxn ang="0">
                  <a:pos x="99" y="459"/>
                </a:cxn>
                <a:cxn ang="0">
                  <a:pos x="121" y="500"/>
                </a:cxn>
                <a:cxn ang="0">
                  <a:pos x="156" y="557"/>
                </a:cxn>
                <a:cxn ang="0">
                  <a:pos x="208" y="630"/>
                </a:cxn>
                <a:cxn ang="0">
                  <a:pos x="267" y="696"/>
                </a:cxn>
                <a:cxn ang="0">
                  <a:pos x="332" y="756"/>
                </a:cxn>
                <a:cxn ang="0">
                  <a:pos x="367" y="785"/>
                </a:cxn>
                <a:cxn ang="0">
                  <a:pos x="439" y="835"/>
                </a:cxn>
                <a:cxn ang="0">
                  <a:pos x="517" y="879"/>
                </a:cxn>
                <a:cxn ang="0">
                  <a:pos x="556" y="898"/>
                </a:cxn>
                <a:cxn ang="0">
                  <a:pos x="641" y="929"/>
                </a:cxn>
                <a:cxn ang="0">
                  <a:pos x="728" y="953"/>
                </a:cxn>
                <a:cxn ang="0">
                  <a:pos x="795" y="964"/>
                </a:cxn>
                <a:cxn ang="0">
                  <a:pos x="863" y="970"/>
                </a:cxn>
                <a:cxn ang="0">
                  <a:pos x="911" y="972"/>
                </a:cxn>
                <a:cxn ang="0">
                  <a:pos x="957" y="970"/>
                </a:cxn>
                <a:cxn ang="0">
                  <a:pos x="1027" y="964"/>
                </a:cxn>
                <a:cxn ang="0">
                  <a:pos x="1094" y="953"/>
                </a:cxn>
                <a:cxn ang="0">
                  <a:pos x="1181" y="929"/>
                </a:cxn>
                <a:cxn ang="0">
                  <a:pos x="1266" y="898"/>
                </a:cxn>
                <a:cxn ang="0">
                  <a:pos x="1305" y="879"/>
                </a:cxn>
                <a:cxn ang="0">
                  <a:pos x="1345" y="859"/>
                </a:cxn>
                <a:cxn ang="0">
                  <a:pos x="1420" y="811"/>
                </a:cxn>
                <a:cxn ang="0">
                  <a:pos x="1474" y="771"/>
                </a:cxn>
                <a:cxn ang="0">
                  <a:pos x="1507" y="742"/>
                </a:cxn>
                <a:cxn ang="0">
                  <a:pos x="1555" y="696"/>
                </a:cxn>
                <a:cxn ang="0">
                  <a:pos x="1614" y="630"/>
                </a:cxn>
                <a:cxn ang="0">
                  <a:pos x="1666" y="557"/>
                </a:cxn>
                <a:cxn ang="0">
                  <a:pos x="1711" y="480"/>
                </a:cxn>
                <a:cxn ang="0">
                  <a:pos x="1750" y="398"/>
                </a:cxn>
                <a:cxn ang="0">
                  <a:pos x="1781" y="312"/>
                </a:cxn>
                <a:cxn ang="0">
                  <a:pos x="1803" y="221"/>
                </a:cxn>
                <a:cxn ang="0">
                  <a:pos x="1813" y="152"/>
                </a:cxn>
                <a:cxn ang="0">
                  <a:pos x="1820" y="81"/>
                </a:cxn>
                <a:cxn ang="0">
                  <a:pos x="1820" y="0"/>
                </a:cxn>
              </a:cxnLst>
              <a:rect l="0" t="0" r="r" b="b"/>
              <a:pathLst>
                <a:path w="1821" h="972">
                  <a:moveTo>
                    <a:pt x="2" y="0"/>
                  </a:moveTo>
                  <a:lnTo>
                    <a:pt x="0" y="33"/>
                  </a:lnTo>
                  <a:lnTo>
                    <a:pt x="0" y="57"/>
                  </a:lnTo>
                  <a:lnTo>
                    <a:pt x="2" y="81"/>
                  </a:lnTo>
                  <a:lnTo>
                    <a:pt x="5" y="129"/>
                  </a:lnTo>
                  <a:lnTo>
                    <a:pt x="7" y="152"/>
                  </a:lnTo>
                  <a:lnTo>
                    <a:pt x="11" y="176"/>
                  </a:lnTo>
                  <a:lnTo>
                    <a:pt x="19" y="221"/>
                  </a:lnTo>
                  <a:lnTo>
                    <a:pt x="29" y="268"/>
                  </a:lnTo>
                  <a:lnTo>
                    <a:pt x="41" y="312"/>
                  </a:lnTo>
                  <a:lnTo>
                    <a:pt x="56" y="356"/>
                  </a:lnTo>
                  <a:lnTo>
                    <a:pt x="72" y="398"/>
                  </a:lnTo>
                  <a:lnTo>
                    <a:pt x="90" y="440"/>
                  </a:lnTo>
                  <a:lnTo>
                    <a:pt x="99" y="459"/>
                  </a:lnTo>
                  <a:lnTo>
                    <a:pt x="111" y="480"/>
                  </a:lnTo>
                  <a:lnTo>
                    <a:pt x="121" y="500"/>
                  </a:lnTo>
                  <a:lnTo>
                    <a:pt x="131" y="520"/>
                  </a:lnTo>
                  <a:lnTo>
                    <a:pt x="156" y="557"/>
                  </a:lnTo>
                  <a:lnTo>
                    <a:pt x="181" y="594"/>
                  </a:lnTo>
                  <a:lnTo>
                    <a:pt x="208" y="630"/>
                  </a:lnTo>
                  <a:lnTo>
                    <a:pt x="237" y="664"/>
                  </a:lnTo>
                  <a:lnTo>
                    <a:pt x="267" y="696"/>
                  </a:lnTo>
                  <a:lnTo>
                    <a:pt x="299" y="727"/>
                  </a:lnTo>
                  <a:lnTo>
                    <a:pt x="332" y="756"/>
                  </a:lnTo>
                  <a:lnTo>
                    <a:pt x="348" y="771"/>
                  </a:lnTo>
                  <a:lnTo>
                    <a:pt x="367" y="785"/>
                  </a:lnTo>
                  <a:lnTo>
                    <a:pt x="402" y="811"/>
                  </a:lnTo>
                  <a:lnTo>
                    <a:pt x="439" y="835"/>
                  </a:lnTo>
                  <a:lnTo>
                    <a:pt x="477" y="859"/>
                  </a:lnTo>
                  <a:lnTo>
                    <a:pt x="517" y="879"/>
                  </a:lnTo>
                  <a:lnTo>
                    <a:pt x="536" y="889"/>
                  </a:lnTo>
                  <a:lnTo>
                    <a:pt x="556" y="898"/>
                  </a:lnTo>
                  <a:lnTo>
                    <a:pt x="598" y="914"/>
                  </a:lnTo>
                  <a:lnTo>
                    <a:pt x="641" y="929"/>
                  </a:lnTo>
                  <a:lnTo>
                    <a:pt x="684" y="942"/>
                  </a:lnTo>
                  <a:lnTo>
                    <a:pt x="728" y="953"/>
                  </a:lnTo>
                  <a:lnTo>
                    <a:pt x="772" y="961"/>
                  </a:lnTo>
                  <a:lnTo>
                    <a:pt x="795" y="964"/>
                  </a:lnTo>
                  <a:lnTo>
                    <a:pt x="818" y="966"/>
                  </a:lnTo>
                  <a:lnTo>
                    <a:pt x="863" y="970"/>
                  </a:lnTo>
                  <a:lnTo>
                    <a:pt x="888" y="971"/>
                  </a:lnTo>
                  <a:lnTo>
                    <a:pt x="911" y="972"/>
                  </a:lnTo>
                  <a:lnTo>
                    <a:pt x="934" y="971"/>
                  </a:lnTo>
                  <a:lnTo>
                    <a:pt x="957" y="970"/>
                  </a:lnTo>
                  <a:lnTo>
                    <a:pt x="1004" y="966"/>
                  </a:lnTo>
                  <a:lnTo>
                    <a:pt x="1027" y="964"/>
                  </a:lnTo>
                  <a:lnTo>
                    <a:pt x="1049" y="961"/>
                  </a:lnTo>
                  <a:lnTo>
                    <a:pt x="1094" y="953"/>
                  </a:lnTo>
                  <a:lnTo>
                    <a:pt x="1138" y="942"/>
                  </a:lnTo>
                  <a:lnTo>
                    <a:pt x="1181" y="929"/>
                  </a:lnTo>
                  <a:lnTo>
                    <a:pt x="1224" y="914"/>
                  </a:lnTo>
                  <a:lnTo>
                    <a:pt x="1266" y="898"/>
                  </a:lnTo>
                  <a:lnTo>
                    <a:pt x="1286" y="889"/>
                  </a:lnTo>
                  <a:lnTo>
                    <a:pt x="1305" y="879"/>
                  </a:lnTo>
                  <a:lnTo>
                    <a:pt x="1325" y="869"/>
                  </a:lnTo>
                  <a:lnTo>
                    <a:pt x="1345" y="859"/>
                  </a:lnTo>
                  <a:lnTo>
                    <a:pt x="1383" y="835"/>
                  </a:lnTo>
                  <a:lnTo>
                    <a:pt x="1420" y="811"/>
                  </a:lnTo>
                  <a:lnTo>
                    <a:pt x="1455" y="785"/>
                  </a:lnTo>
                  <a:lnTo>
                    <a:pt x="1474" y="771"/>
                  </a:lnTo>
                  <a:lnTo>
                    <a:pt x="1490" y="756"/>
                  </a:lnTo>
                  <a:lnTo>
                    <a:pt x="1507" y="742"/>
                  </a:lnTo>
                  <a:lnTo>
                    <a:pt x="1523" y="727"/>
                  </a:lnTo>
                  <a:lnTo>
                    <a:pt x="1555" y="696"/>
                  </a:lnTo>
                  <a:lnTo>
                    <a:pt x="1585" y="664"/>
                  </a:lnTo>
                  <a:lnTo>
                    <a:pt x="1614" y="630"/>
                  </a:lnTo>
                  <a:lnTo>
                    <a:pt x="1641" y="594"/>
                  </a:lnTo>
                  <a:lnTo>
                    <a:pt x="1666" y="557"/>
                  </a:lnTo>
                  <a:lnTo>
                    <a:pt x="1689" y="520"/>
                  </a:lnTo>
                  <a:lnTo>
                    <a:pt x="1711" y="480"/>
                  </a:lnTo>
                  <a:lnTo>
                    <a:pt x="1731" y="440"/>
                  </a:lnTo>
                  <a:lnTo>
                    <a:pt x="1750" y="398"/>
                  </a:lnTo>
                  <a:lnTo>
                    <a:pt x="1766" y="356"/>
                  </a:lnTo>
                  <a:lnTo>
                    <a:pt x="1781" y="312"/>
                  </a:lnTo>
                  <a:lnTo>
                    <a:pt x="1792" y="268"/>
                  </a:lnTo>
                  <a:lnTo>
                    <a:pt x="1803" y="221"/>
                  </a:lnTo>
                  <a:lnTo>
                    <a:pt x="1811" y="176"/>
                  </a:lnTo>
                  <a:lnTo>
                    <a:pt x="1813" y="152"/>
                  </a:lnTo>
                  <a:lnTo>
                    <a:pt x="1817" y="129"/>
                  </a:lnTo>
                  <a:lnTo>
                    <a:pt x="1820" y="81"/>
                  </a:lnTo>
                  <a:lnTo>
                    <a:pt x="1821" y="33"/>
                  </a:lnTo>
                  <a:lnTo>
                    <a:pt x="1820" y="0"/>
                  </a:lnTo>
                </a:path>
              </a:pathLst>
            </a:custGeom>
            <a:noFill/>
            <a:ln w="1111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43" name="Freeform 23"/>
            <p:cNvSpPr>
              <a:spLocks/>
            </p:cNvSpPr>
            <p:nvPr userDrawn="1"/>
          </p:nvSpPr>
          <p:spPr bwMode="auto">
            <a:xfrm>
              <a:off x="2697" y="2010"/>
              <a:ext cx="484" cy="204"/>
            </a:xfrm>
            <a:custGeom>
              <a:avLst/>
              <a:gdLst/>
              <a:ahLst/>
              <a:cxnLst>
                <a:cxn ang="0">
                  <a:pos x="3" y="15"/>
                </a:cxn>
                <a:cxn ang="0">
                  <a:pos x="15" y="64"/>
                </a:cxn>
                <a:cxn ang="0">
                  <a:pos x="36" y="126"/>
                </a:cxn>
                <a:cxn ang="0">
                  <a:pos x="61" y="186"/>
                </a:cxn>
                <a:cxn ang="0">
                  <a:pos x="91" y="243"/>
                </a:cxn>
                <a:cxn ang="0">
                  <a:pos x="126" y="296"/>
                </a:cxn>
                <a:cxn ang="0">
                  <a:pos x="164" y="347"/>
                </a:cxn>
                <a:cxn ang="0">
                  <a:pos x="207" y="393"/>
                </a:cxn>
                <a:cxn ang="0">
                  <a:pos x="253" y="436"/>
                </a:cxn>
                <a:cxn ang="0">
                  <a:pos x="302" y="476"/>
                </a:cxn>
                <a:cxn ang="0">
                  <a:pos x="356" y="509"/>
                </a:cxn>
                <a:cxn ang="0">
                  <a:pos x="411" y="540"/>
                </a:cxn>
                <a:cxn ang="0">
                  <a:pos x="471" y="565"/>
                </a:cxn>
                <a:cxn ang="0">
                  <a:pos x="531" y="585"/>
                </a:cxn>
                <a:cxn ang="0">
                  <a:pos x="594" y="600"/>
                </a:cxn>
                <a:cxn ang="0">
                  <a:pos x="659" y="609"/>
                </a:cxn>
                <a:cxn ang="0">
                  <a:pos x="725" y="612"/>
                </a:cxn>
                <a:cxn ang="0">
                  <a:pos x="792" y="609"/>
                </a:cxn>
                <a:cxn ang="0">
                  <a:pos x="856" y="600"/>
                </a:cxn>
                <a:cxn ang="0">
                  <a:pos x="920" y="585"/>
                </a:cxn>
                <a:cxn ang="0">
                  <a:pos x="980" y="565"/>
                </a:cxn>
                <a:cxn ang="0">
                  <a:pos x="1039" y="540"/>
                </a:cxn>
                <a:cxn ang="0">
                  <a:pos x="1094" y="509"/>
                </a:cxn>
                <a:cxn ang="0">
                  <a:pos x="1148" y="476"/>
                </a:cxn>
                <a:cxn ang="0">
                  <a:pos x="1197" y="436"/>
                </a:cxn>
                <a:cxn ang="0">
                  <a:pos x="1244" y="393"/>
                </a:cxn>
                <a:cxn ang="0">
                  <a:pos x="1286" y="347"/>
                </a:cxn>
                <a:cxn ang="0">
                  <a:pos x="1324" y="296"/>
                </a:cxn>
                <a:cxn ang="0">
                  <a:pos x="1359" y="243"/>
                </a:cxn>
                <a:cxn ang="0">
                  <a:pos x="1389" y="186"/>
                </a:cxn>
                <a:cxn ang="0">
                  <a:pos x="1415" y="126"/>
                </a:cxn>
                <a:cxn ang="0">
                  <a:pos x="1436" y="64"/>
                </a:cxn>
                <a:cxn ang="0">
                  <a:pos x="1452" y="0"/>
                </a:cxn>
              </a:cxnLst>
              <a:rect l="0" t="0" r="r" b="b"/>
              <a:pathLst>
                <a:path w="1452" h="612">
                  <a:moveTo>
                    <a:pt x="0" y="0"/>
                  </a:moveTo>
                  <a:lnTo>
                    <a:pt x="3" y="15"/>
                  </a:lnTo>
                  <a:lnTo>
                    <a:pt x="7" y="31"/>
                  </a:lnTo>
                  <a:lnTo>
                    <a:pt x="15" y="64"/>
                  </a:lnTo>
                  <a:lnTo>
                    <a:pt x="24" y="95"/>
                  </a:lnTo>
                  <a:lnTo>
                    <a:pt x="36" y="126"/>
                  </a:lnTo>
                  <a:lnTo>
                    <a:pt x="48" y="157"/>
                  </a:lnTo>
                  <a:lnTo>
                    <a:pt x="61" y="186"/>
                  </a:lnTo>
                  <a:lnTo>
                    <a:pt x="75" y="215"/>
                  </a:lnTo>
                  <a:lnTo>
                    <a:pt x="91" y="243"/>
                  </a:lnTo>
                  <a:lnTo>
                    <a:pt x="108" y="269"/>
                  </a:lnTo>
                  <a:lnTo>
                    <a:pt x="126" y="296"/>
                  </a:lnTo>
                  <a:lnTo>
                    <a:pt x="145" y="323"/>
                  </a:lnTo>
                  <a:lnTo>
                    <a:pt x="164" y="347"/>
                  </a:lnTo>
                  <a:lnTo>
                    <a:pt x="185" y="370"/>
                  </a:lnTo>
                  <a:lnTo>
                    <a:pt x="207" y="393"/>
                  </a:lnTo>
                  <a:lnTo>
                    <a:pt x="229" y="415"/>
                  </a:lnTo>
                  <a:lnTo>
                    <a:pt x="253" y="436"/>
                  </a:lnTo>
                  <a:lnTo>
                    <a:pt x="278" y="457"/>
                  </a:lnTo>
                  <a:lnTo>
                    <a:pt x="302" y="476"/>
                  </a:lnTo>
                  <a:lnTo>
                    <a:pt x="329" y="493"/>
                  </a:lnTo>
                  <a:lnTo>
                    <a:pt x="356" y="509"/>
                  </a:lnTo>
                  <a:lnTo>
                    <a:pt x="384" y="526"/>
                  </a:lnTo>
                  <a:lnTo>
                    <a:pt x="411" y="540"/>
                  </a:lnTo>
                  <a:lnTo>
                    <a:pt x="440" y="554"/>
                  </a:lnTo>
                  <a:lnTo>
                    <a:pt x="471" y="565"/>
                  </a:lnTo>
                  <a:lnTo>
                    <a:pt x="500" y="576"/>
                  </a:lnTo>
                  <a:lnTo>
                    <a:pt x="531" y="585"/>
                  </a:lnTo>
                  <a:lnTo>
                    <a:pt x="562" y="593"/>
                  </a:lnTo>
                  <a:lnTo>
                    <a:pt x="594" y="600"/>
                  </a:lnTo>
                  <a:lnTo>
                    <a:pt x="626" y="605"/>
                  </a:lnTo>
                  <a:lnTo>
                    <a:pt x="659" y="609"/>
                  </a:lnTo>
                  <a:lnTo>
                    <a:pt x="691" y="610"/>
                  </a:lnTo>
                  <a:lnTo>
                    <a:pt x="725" y="612"/>
                  </a:lnTo>
                  <a:lnTo>
                    <a:pt x="758" y="610"/>
                  </a:lnTo>
                  <a:lnTo>
                    <a:pt x="792" y="609"/>
                  </a:lnTo>
                  <a:lnTo>
                    <a:pt x="824" y="605"/>
                  </a:lnTo>
                  <a:lnTo>
                    <a:pt x="856" y="600"/>
                  </a:lnTo>
                  <a:lnTo>
                    <a:pt x="888" y="593"/>
                  </a:lnTo>
                  <a:lnTo>
                    <a:pt x="920" y="585"/>
                  </a:lnTo>
                  <a:lnTo>
                    <a:pt x="950" y="576"/>
                  </a:lnTo>
                  <a:lnTo>
                    <a:pt x="980" y="565"/>
                  </a:lnTo>
                  <a:lnTo>
                    <a:pt x="1010" y="554"/>
                  </a:lnTo>
                  <a:lnTo>
                    <a:pt x="1039" y="540"/>
                  </a:lnTo>
                  <a:lnTo>
                    <a:pt x="1067" y="526"/>
                  </a:lnTo>
                  <a:lnTo>
                    <a:pt x="1094" y="509"/>
                  </a:lnTo>
                  <a:lnTo>
                    <a:pt x="1121" y="493"/>
                  </a:lnTo>
                  <a:lnTo>
                    <a:pt x="1148" y="476"/>
                  </a:lnTo>
                  <a:lnTo>
                    <a:pt x="1172" y="457"/>
                  </a:lnTo>
                  <a:lnTo>
                    <a:pt x="1197" y="436"/>
                  </a:lnTo>
                  <a:lnTo>
                    <a:pt x="1221" y="415"/>
                  </a:lnTo>
                  <a:lnTo>
                    <a:pt x="1244" y="393"/>
                  </a:lnTo>
                  <a:lnTo>
                    <a:pt x="1265" y="370"/>
                  </a:lnTo>
                  <a:lnTo>
                    <a:pt x="1286" y="347"/>
                  </a:lnTo>
                  <a:lnTo>
                    <a:pt x="1306" y="323"/>
                  </a:lnTo>
                  <a:lnTo>
                    <a:pt x="1324" y="296"/>
                  </a:lnTo>
                  <a:lnTo>
                    <a:pt x="1343" y="269"/>
                  </a:lnTo>
                  <a:lnTo>
                    <a:pt x="1359" y="243"/>
                  </a:lnTo>
                  <a:lnTo>
                    <a:pt x="1375" y="215"/>
                  </a:lnTo>
                  <a:lnTo>
                    <a:pt x="1389" y="186"/>
                  </a:lnTo>
                  <a:lnTo>
                    <a:pt x="1403" y="157"/>
                  </a:lnTo>
                  <a:lnTo>
                    <a:pt x="1415" y="126"/>
                  </a:lnTo>
                  <a:lnTo>
                    <a:pt x="1425" y="95"/>
                  </a:lnTo>
                  <a:lnTo>
                    <a:pt x="1436" y="64"/>
                  </a:lnTo>
                  <a:lnTo>
                    <a:pt x="1444" y="31"/>
                  </a:lnTo>
                  <a:lnTo>
                    <a:pt x="1452" y="0"/>
                  </a:lnTo>
                </a:path>
              </a:pathLst>
            </a:custGeom>
            <a:noFill/>
            <a:ln w="11113">
              <a:solidFill>
                <a:srgbClr val="404000"/>
              </a:solidFill>
              <a:prstDash val="solid"/>
              <a:round/>
              <a:headEnd/>
              <a:tailEnd/>
            </a:ln>
          </p:spPr>
          <p:txBody>
            <a:bodyPr/>
            <a:lstStyle/>
            <a:p>
              <a:pPr>
                <a:defRPr/>
              </a:pPr>
              <a:endParaRPr lang="en-US" sz="1800" dirty="0">
                <a:solidFill>
                  <a:srgbClr val="000000"/>
                </a:solidFill>
                <a:latin typeface="Arial" charset="0"/>
                <a:cs typeface="Arial" charset="0"/>
              </a:endParaRPr>
            </a:p>
          </p:txBody>
        </p:sp>
        <p:sp>
          <p:nvSpPr>
            <p:cNvPr id="133144" name="Line 24"/>
            <p:cNvSpPr>
              <a:spLocks noChangeShapeType="1"/>
            </p:cNvSpPr>
            <p:nvPr userDrawn="1"/>
          </p:nvSpPr>
          <p:spPr bwMode="auto">
            <a:xfrm>
              <a:off x="2697" y="2010"/>
              <a:ext cx="476" cy="0"/>
            </a:xfrm>
            <a:prstGeom prst="line">
              <a:avLst/>
            </a:prstGeom>
            <a:noFill/>
            <a:ln w="11113">
              <a:solidFill>
                <a:srgbClr val="404000"/>
              </a:solidFill>
              <a:round/>
              <a:headEnd/>
              <a:tailEnd/>
            </a:ln>
          </p:spPr>
          <p:txBody>
            <a:bodyPr/>
            <a:lstStyle/>
            <a:p>
              <a:pPr>
                <a:defRPr/>
              </a:pPr>
              <a:endParaRPr lang="en-US" sz="1800" dirty="0">
                <a:solidFill>
                  <a:srgbClr val="000000"/>
                </a:solidFill>
                <a:latin typeface="Arial" charset="0"/>
                <a:cs typeface="Arial" charset="0"/>
              </a:endParaRPr>
            </a:p>
          </p:txBody>
        </p:sp>
      </p:grpSp>
      <p:sp>
        <p:nvSpPr>
          <p:cNvPr id="133145" name="Rectangle 25"/>
          <p:cNvSpPr>
            <a:spLocks noChangeArrowheads="1"/>
          </p:cNvSpPr>
          <p:nvPr/>
        </p:nvSpPr>
        <p:spPr bwMode="auto">
          <a:xfrm>
            <a:off x="134938" y="133350"/>
            <a:ext cx="8875712" cy="6572250"/>
          </a:xfrm>
          <a:prstGeom prst="rect">
            <a:avLst/>
          </a:prstGeom>
          <a:noFill/>
          <a:ln w="15875">
            <a:solidFill>
              <a:schemeClr val="tx1"/>
            </a:solidFill>
            <a:miter lim="800000"/>
            <a:headEnd/>
            <a:tailEnd/>
          </a:ln>
          <a:effectLst/>
        </p:spPr>
        <p:txBody>
          <a:bodyPr wrap="none" anchor="ctr"/>
          <a:lstStyle/>
          <a:p>
            <a:pPr>
              <a:defRPr/>
            </a:pPr>
            <a:endParaRPr lang="en-US" sz="1800" dirty="0">
              <a:solidFill>
                <a:srgbClr val="000000"/>
              </a:solidFill>
              <a:latin typeface="Arial" charset="0"/>
              <a:cs typeface="Arial" charset="0"/>
            </a:endParaRPr>
          </a:p>
        </p:txBody>
      </p:sp>
      <p:sp>
        <p:nvSpPr>
          <p:cNvPr id="133148" name="Rectangle 28"/>
          <p:cNvSpPr>
            <a:spLocks noChangeArrowheads="1"/>
          </p:cNvSpPr>
          <p:nvPr/>
        </p:nvSpPr>
        <p:spPr bwMode="auto">
          <a:xfrm>
            <a:off x="3113088" y="-15875"/>
            <a:ext cx="2895600" cy="193675"/>
          </a:xfrm>
          <a:prstGeom prst="rect">
            <a:avLst/>
          </a:prstGeom>
          <a:noFill/>
          <a:ln w="9525">
            <a:noFill/>
            <a:miter lim="800000"/>
            <a:headEnd/>
            <a:tailEnd/>
          </a:ln>
          <a:effectLst/>
        </p:spPr>
        <p:txBody>
          <a:bodyPr/>
          <a:lstStyle/>
          <a:p>
            <a:pPr algn="ctr" eaLnBrk="0" hangingPunct="0">
              <a:defRPr/>
            </a:pPr>
            <a:r>
              <a:rPr lang="en-US" sz="800" b="1" dirty="0">
                <a:solidFill>
                  <a:srgbClr val="00FF00"/>
                </a:solidFill>
                <a:latin typeface="Arial" charset="0"/>
                <a:cs typeface="Arial" charset="0"/>
              </a:rPr>
              <a:t>UNCLASSIFIED/FOUO</a:t>
            </a:r>
          </a:p>
        </p:txBody>
      </p:sp>
      <p:sp>
        <p:nvSpPr>
          <p:cNvPr id="133149" name="Text Box 29"/>
          <p:cNvSpPr txBox="1">
            <a:spLocks noChangeArrowheads="1"/>
          </p:cNvSpPr>
          <p:nvPr/>
        </p:nvSpPr>
        <p:spPr bwMode="auto">
          <a:xfrm>
            <a:off x="3368675" y="6667500"/>
            <a:ext cx="2398713" cy="214313"/>
          </a:xfrm>
          <a:prstGeom prst="rect">
            <a:avLst/>
          </a:prstGeom>
          <a:noFill/>
          <a:ln w="9525">
            <a:noFill/>
            <a:miter lim="800000"/>
            <a:headEnd/>
            <a:tailEnd/>
          </a:ln>
          <a:effectLst/>
        </p:spPr>
        <p:txBody>
          <a:bodyPr>
            <a:spAutoFit/>
          </a:bodyPr>
          <a:lstStyle/>
          <a:p>
            <a:pPr algn="ctr" eaLnBrk="0" hangingPunct="0">
              <a:spcBef>
                <a:spcPct val="50000"/>
              </a:spcBef>
              <a:defRPr/>
            </a:pPr>
            <a:r>
              <a:rPr lang="en-US" sz="800" b="1" dirty="0">
                <a:solidFill>
                  <a:srgbClr val="00FF00"/>
                </a:solidFill>
                <a:latin typeface="Arial" charset="0"/>
                <a:cs typeface="Arial" charset="0"/>
              </a:rPr>
              <a:t>UNCLASSIFIED/FOUO</a:t>
            </a:r>
          </a:p>
        </p:txBody>
      </p:sp>
      <p:pic>
        <p:nvPicPr>
          <p:cNvPr id="1036" name="Picture 31" descr="304MIBnDUI"/>
          <p:cNvPicPr>
            <a:picLocks noChangeAspect="1" noChangeArrowheads="1"/>
          </p:cNvPicPr>
          <p:nvPr/>
        </p:nvPicPr>
        <p:blipFill>
          <a:blip r:embed="rId16" cstate="print"/>
          <a:srcRect/>
          <a:stretch>
            <a:fillRect/>
          </a:stretch>
        </p:blipFill>
        <p:spPr bwMode="auto">
          <a:xfrm>
            <a:off x="8018463" y="173038"/>
            <a:ext cx="952500" cy="823912"/>
          </a:xfrm>
          <a:prstGeom prst="rect">
            <a:avLst/>
          </a:prstGeom>
          <a:noFill/>
          <a:ln w="9525">
            <a:noFill/>
            <a:miter lim="800000"/>
            <a:headEnd/>
            <a:tailEnd/>
          </a:ln>
        </p:spPr>
      </p:pic>
      <p:sp>
        <p:nvSpPr>
          <p:cNvPr id="1037" name="Rectangle 26"/>
          <p:cNvSpPr>
            <a:spLocks noGrp="1" noChangeArrowheads="1"/>
          </p:cNvSpPr>
          <p:nvPr>
            <p:ph type="title"/>
          </p:nvPr>
        </p:nvSpPr>
        <p:spPr bwMode="auto">
          <a:xfrm>
            <a:off x="936625" y="274638"/>
            <a:ext cx="7248525"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304th</a:t>
            </a:r>
          </a:p>
        </p:txBody>
      </p:sp>
      <p:sp>
        <p:nvSpPr>
          <p:cNvPr id="1038" name="Rectangle 27"/>
          <p:cNvSpPr>
            <a:spLocks noGrp="1" noChangeArrowheads="1"/>
          </p:cNvSpPr>
          <p:nvPr>
            <p:ph type="body" idx="1"/>
          </p:nvPr>
        </p:nvSpPr>
        <p:spPr bwMode="auto">
          <a:xfrm>
            <a:off x="300038" y="1231900"/>
            <a:ext cx="8491537" cy="5224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All outlook users must complete IA Gordon trng</a:t>
            </a:r>
          </a:p>
          <a:p>
            <a:pPr lvl="1"/>
            <a:r>
              <a:rPr lang="en-US" smtClean="0"/>
              <a:t>Deadline was 1 Dec 07</a:t>
            </a:r>
          </a:p>
          <a:p>
            <a:pPr lvl="1"/>
            <a:r>
              <a:rPr lang="en-US" smtClean="0"/>
              <a:t>Currently 88% Compliant (31 Untrained Users)</a:t>
            </a:r>
          </a:p>
          <a:p>
            <a:pPr lvl="1"/>
            <a:r>
              <a:rPr lang="en-US" smtClean="0"/>
              <a:t>	</a:t>
            </a:r>
          </a:p>
        </p:txBody>
      </p:sp>
      <p:sp>
        <p:nvSpPr>
          <p:cNvPr id="32" name="Date Placeholder 1"/>
          <p:cNvSpPr>
            <a:spLocks noGrp="1"/>
          </p:cNvSpPr>
          <p:nvPr>
            <p:ph type="dt" sz="half" idx="2"/>
          </p:nvPr>
        </p:nvSpPr>
        <p:spPr bwMode="auto">
          <a:xfrm>
            <a:off x="457200" y="6245225"/>
            <a:ext cx="23622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pic>
        <p:nvPicPr>
          <p:cNvPr id="1030" name="Picture 33" descr="Unit Patch"/>
          <p:cNvPicPr>
            <a:picLocks noChangeAspect="1" noChangeArrowheads="1"/>
          </p:cNvPicPr>
          <p:nvPr/>
        </p:nvPicPr>
        <p:blipFill>
          <a:blip r:embed="rId8" cstate="print"/>
          <a:srcRect/>
          <a:stretch>
            <a:fillRect/>
          </a:stretch>
        </p:blipFill>
        <p:spPr bwMode="auto">
          <a:xfrm>
            <a:off x="8382000" y="152400"/>
            <a:ext cx="574675" cy="808038"/>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9" cstate="print"/>
          <a:srcRect/>
          <a:stretch>
            <a:fillRect/>
          </a:stretch>
        </p:blipFill>
        <p:spPr bwMode="auto">
          <a:xfrm>
            <a:off x="152400" y="152400"/>
            <a:ext cx="838200" cy="806450"/>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prstClr val="white"/>
                </a:solidFill>
                <a:latin typeface="+mn-lt"/>
                <a:cs typeface="+mn-cs"/>
              </a:defRPr>
            </a:lvl1pPr>
          </a:lstStyle>
          <a:p>
            <a:pPr>
              <a:defRPr/>
            </a:pPr>
            <a:fld id="{5B2C73AA-F801-474C-9CF5-4C1D53981D73}" type="slidenum">
              <a:rPr lang="en-US"/>
              <a:pPr>
                <a:defRPr/>
              </a:pPr>
              <a:t>‹#›</a:t>
            </a:fld>
            <a:endParaRPr lang="en-US" dirty="0"/>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dirty="0" smtClean="0">
                <a:solidFill>
                  <a:prstClr val="black"/>
                </a:solidFill>
                <a:latin typeface="Times New Roman" pitchFamily="18" charset="0"/>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 id="2147485245" r:id="rId5"/>
    <p:sldLayoutId id="2147485246" r:id="rId6"/>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pic>
        <p:nvPicPr>
          <p:cNvPr id="1030" name="Picture 33" descr="Unit Patch"/>
          <p:cNvPicPr>
            <a:picLocks noChangeAspect="1" noChangeArrowheads="1"/>
          </p:cNvPicPr>
          <p:nvPr/>
        </p:nvPicPr>
        <p:blipFill>
          <a:blip r:embed="rId9" cstate="print"/>
          <a:srcRect/>
          <a:stretch>
            <a:fillRect/>
          </a:stretch>
        </p:blipFill>
        <p:spPr bwMode="auto">
          <a:xfrm>
            <a:off x="8382000" y="152400"/>
            <a:ext cx="574675" cy="808038"/>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10" cstate="print"/>
          <a:srcRect/>
          <a:stretch>
            <a:fillRect/>
          </a:stretch>
        </p:blipFill>
        <p:spPr bwMode="auto">
          <a:xfrm>
            <a:off x="152400" y="152400"/>
            <a:ext cx="838200" cy="806450"/>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prstClr val="white"/>
                </a:solidFill>
                <a:latin typeface="+mn-lt"/>
                <a:cs typeface="+mn-cs"/>
              </a:defRPr>
            </a:lvl1pPr>
          </a:lstStyle>
          <a:p>
            <a:pPr>
              <a:defRPr/>
            </a:pPr>
            <a:fld id="{5B2C73AA-F801-474C-9CF5-4C1D53981D73}" type="slidenum">
              <a:rPr lang="en-US"/>
              <a:pPr>
                <a:defRPr/>
              </a:pPr>
              <a:t>‹#›</a:t>
            </a:fld>
            <a:endParaRPr lang="en-US" dirty="0"/>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dirty="0" smtClean="0">
                <a:solidFill>
                  <a:prstClr val="black"/>
                </a:solidFill>
                <a:latin typeface="Times New Roman" pitchFamily="18" charset="0"/>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3" r:id="rId5"/>
    <p:sldLayoutId id="2147485254" r:id="rId6"/>
    <p:sldLayoutId id="2147485255" r:id="rId7"/>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Base" hidden="1"/>
          <p:cNvSpPr>
            <a:spLocks noChangeArrowheads="1"/>
          </p:cNvSpPr>
          <p:nvPr/>
        </p:nvSpPr>
        <p:spPr bwMode="auto">
          <a:xfrm>
            <a:off x="1524000" y="1397000"/>
            <a:ext cx="6096000" cy="4064000"/>
          </a:xfrm>
          <a:prstGeom prst="rect">
            <a:avLst/>
          </a:prstGeom>
          <a:noFill/>
          <a:ln w="9525">
            <a:noFill/>
            <a:miter lim="800000"/>
            <a:headEnd/>
            <a:tailEnd/>
          </a:ln>
          <a:effectLst/>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79"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80" name="Rectangle 4"/>
          <p:cNvSpPr>
            <a:spLocks noChangeArrowheads="1"/>
          </p:cNvSpPr>
          <p:nvPr/>
        </p:nvSpPr>
        <p:spPr bwMode="auto">
          <a:xfrm>
            <a:off x="0" y="23813"/>
            <a:ext cx="9144000" cy="6834187"/>
          </a:xfrm>
          <a:prstGeom prst="rect">
            <a:avLst/>
          </a:prstGeom>
          <a:noFill/>
          <a:ln w="50800">
            <a:solidFill>
              <a:schemeClr val="tx1"/>
            </a:solidFill>
            <a:miter lim="800000"/>
            <a:headEnd/>
            <a:tailEnd/>
          </a:ln>
          <a:effectLst/>
        </p:spPr>
        <p:txBody>
          <a:bodyPr wrap="none" anchor="ct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8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8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83" name="Text Box 7"/>
          <p:cNvSpPr txBox="1">
            <a:spLocks noChangeArrowheads="1"/>
          </p:cNvSpPr>
          <p:nvPr/>
        </p:nvSpPr>
        <p:spPr bwMode="auto">
          <a:xfrm>
            <a:off x="69850" y="6657975"/>
            <a:ext cx="714375" cy="214313"/>
          </a:xfrm>
          <a:prstGeom prst="rect">
            <a:avLst/>
          </a:prstGeom>
          <a:noFill/>
          <a:ln w="9525">
            <a:noFill/>
            <a:miter lim="800000"/>
            <a:headEnd/>
            <a:tailEnd/>
          </a:ln>
          <a:effectLst/>
        </p:spPr>
        <p:txBody>
          <a:bodyPr>
            <a:spAutoFit/>
          </a:bodyPr>
          <a:lstStyle/>
          <a:p>
            <a:pPr eaLnBrk="0" hangingPunct="0">
              <a:spcBef>
                <a:spcPct val="50000"/>
              </a:spcBef>
              <a:defRPr/>
            </a:pPr>
            <a:fld id="{ADF6C838-71B9-4D28-83A6-9D1D55537425}" type="slidenum">
              <a:rPr lang="en-US" sz="800" b="1">
                <a:solidFill>
                  <a:srgbClr val="FFFFFF"/>
                </a:solidFill>
                <a:latin typeface="Arial" charset="0"/>
                <a:ea typeface="Gulim" pitchFamily="34" charset="-127"/>
              </a:rPr>
              <a:pPr eaLnBrk="0" hangingPunct="0">
                <a:spcBef>
                  <a:spcPct val="50000"/>
                </a:spcBef>
                <a:defRPr/>
              </a:pPr>
              <a:t>‹#›</a:t>
            </a:fld>
            <a:endParaRPr lang="en-US" sz="800" b="1" dirty="0">
              <a:solidFill>
                <a:srgbClr val="FFFFFF"/>
              </a:solidFill>
              <a:latin typeface="Arial" charset="0"/>
              <a:ea typeface="Gulim" pitchFamily="34" charset="-127"/>
            </a:endParaRPr>
          </a:p>
        </p:txBody>
      </p:sp>
      <p:grpSp>
        <p:nvGrpSpPr>
          <p:cNvPr id="2" name="Group 8"/>
          <p:cNvGrpSpPr>
            <a:grpSpLocks/>
          </p:cNvGrpSpPr>
          <p:nvPr/>
        </p:nvGrpSpPr>
        <p:grpSpPr bwMode="auto">
          <a:xfrm>
            <a:off x="152400" y="152400"/>
            <a:ext cx="533400" cy="685800"/>
            <a:chOff x="2131" y="989"/>
            <a:chExt cx="1578" cy="2167"/>
          </a:xfrm>
        </p:grpSpPr>
        <p:grpSp>
          <p:nvGrpSpPr>
            <p:cNvPr id="3" name="Group 9"/>
            <p:cNvGrpSpPr>
              <a:grpSpLocks/>
            </p:cNvGrpSpPr>
            <p:nvPr/>
          </p:nvGrpSpPr>
          <p:grpSpPr bwMode="auto">
            <a:xfrm>
              <a:off x="2131" y="989"/>
              <a:ext cx="1578" cy="2167"/>
              <a:chOff x="2131" y="989"/>
              <a:chExt cx="1578" cy="2167"/>
            </a:xfrm>
          </p:grpSpPr>
          <p:sp>
            <p:nvSpPr>
              <p:cNvPr id="280586" name="Freeform 10"/>
              <p:cNvSpPr>
                <a:spLocks/>
              </p:cNvSpPr>
              <p:nvPr/>
            </p:nvSpPr>
            <p:spPr bwMode="auto">
              <a:xfrm>
                <a:off x="2131" y="989"/>
                <a:ext cx="1578" cy="2167"/>
              </a:xfrm>
              <a:custGeom>
                <a:avLst/>
                <a:gdLst/>
                <a:ahLst/>
                <a:cxnLst>
                  <a:cxn ang="0">
                    <a:pos x="2388" y="0"/>
                  </a:cxn>
                  <a:cxn ang="0">
                    <a:pos x="2239" y="13"/>
                  </a:cxn>
                  <a:cxn ang="0">
                    <a:pos x="2087" y="61"/>
                  </a:cxn>
                  <a:cxn ang="0">
                    <a:pos x="1963" y="161"/>
                  </a:cxn>
                  <a:cxn ang="0">
                    <a:pos x="225" y="2603"/>
                  </a:cxn>
                  <a:cxn ang="0">
                    <a:pos x="61" y="2941"/>
                  </a:cxn>
                  <a:cxn ang="0">
                    <a:pos x="1" y="3127"/>
                  </a:cxn>
                  <a:cxn ang="0">
                    <a:pos x="0" y="3341"/>
                  </a:cxn>
                  <a:cxn ang="0">
                    <a:pos x="40" y="3573"/>
                  </a:cxn>
                  <a:cxn ang="0">
                    <a:pos x="204" y="3911"/>
                  </a:cxn>
                  <a:cxn ang="0">
                    <a:pos x="1857" y="6255"/>
                  </a:cxn>
                  <a:cxn ang="0">
                    <a:pos x="2050" y="6403"/>
                  </a:cxn>
                  <a:cxn ang="0">
                    <a:pos x="2193" y="6466"/>
                  </a:cxn>
                  <a:cxn ang="0">
                    <a:pos x="2353" y="6501"/>
                  </a:cxn>
                  <a:cxn ang="0">
                    <a:pos x="2534" y="6486"/>
                  </a:cxn>
                  <a:cxn ang="0">
                    <a:pos x="2703" y="6432"/>
                  </a:cxn>
                  <a:cxn ang="0">
                    <a:pos x="2844" y="6352"/>
                  </a:cxn>
                  <a:cxn ang="0">
                    <a:pos x="2947" y="6252"/>
                  </a:cxn>
                  <a:cxn ang="0">
                    <a:pos x="4600" y="3805"/>
                  </a:cxn>
                  <a:cxn ang="0">
                    <a:pos x="4666" y="3647"/>
                  </a:cxn>
                  <a:cxn ang="0">
                    <a:pos x="4703" y="3488"/>
                  </a:cxn>
                  <a:cxn ang="0">
                    <a:pos x="4727" y="3356"/>
                  </a:cxn>
                  <a:cxn ang="0">
                    <a:pos x="4734" y="3225"/>
                  </a:cxn>
                  <a:cxn ang="0">
                    <a:pos x="4731" y="3097"/>
                  </a:cxn>
                  <a:cxn ang="0">
                    <a:pos x="4703" y="2962"/>
                  </a:cxn>
                  <a:cxn ang="0">
                    <a:pos x="4659" y="2823"/>
                  </a:cxn>
                  <a:cxn ang="0">
                    <a:pos x="4600" y="2709"/>
                  </a:cxn>
                  <a:cxn ang="0">
                    <a:pos x="2841" y="237"/>
                  </a:cxn>
                  <a:cxn ang="0">
                    <a:pos x="2751" y="136"/>
                  </a:cxn>
                  <a:cxn ang="0">
                    <a:pos x="2630" y="50"/>
                  </a:cxn>
                  <a:cxn ang="0">
                    <a:pos x="2509" y="8"/>
                  </a:cxn>
                  <a:cxn ang="0">
                    <a:pos x="2388" y="0"/>
                  </a:cxn>
                </a:cxnLst>
                <a:rect l="0" t="0" r="r" b="b"/>
                <a:pathLst>
                  <a:path w="4734" h="6501">
                    <a:moveTo>
                      <a:pt x="2388" y="0"/>
                    </a:moveTo>
                    <a:lnTo>
                      <a:pt x="2239" y="13"/>
                    </a:lnTo>
                    <a:lnTo>
                      <a:pt x="2087" y="61"/>
                    </a:lnTo>
                    <a:lnTo>
                      <a:pt x="1963" y="161"/>
                    </a:lnTo>
                    <a:lnTo>
                      <a:pt x="225" y="2603"/>
                    </a:lnTo>
                    <a:lnTo>
                      <a:pt x="61" y="2941"/>
                    </a:lnTo>
                    <a:lnTo>
                      <a:pt x="1" y="3127"/>
                    </a:lnTo>
                    <a:lnTo>
                      <a:pt x="0" y="3341"/>
                    </a:lnTo>
                    <a:lnTo>
                      <a:pt x="40" y="3573"/>
                    </a:lnTo>
                    <a:lnTo>
                      <a:pt x="204" y="3911"/>
                    </a:lnTo>
                    <a:lnTo>
                      <a:pt x="1857" y="6255"/>
                    </a:lnTo>
                    <a:lnTo>
                      <a:pt x="2050" y="6403"/>
                    </a:lnTo>
                    <a:lnTo>
                      <a:pt x="2193" y="6466"/>
                    </a:lnTo>
                    <a:lnTo>
                      <a:pt x="2353" y="6501"/>
                    </a:lnTo>
                    <a:lnTo>
                      <a:pt x="2534" y="6486"/>
                    </a:lnTo>
                    <a:lnTo>
                      <a:pt x="2703" y="6432"/>
                    </a:lnTo>
                    <a:lnTo>
                      <a:pt x="2844" y="6352"/>
                    </a:lnTo>
                    <a:lnTo>
                      <a:pt x="2947" y="6252"/>
                    </a:lnTo>
                    <a:lnTo>
                      <a:pt x="4600" y="3805"/>
                    </a:lnTo>
                    <a:lnTo>
                      <a:pt x="4666" y="3647"/>
                    </a:lnTo>
                    <a:lnTo>
                      <a:pt x="4703" y="3488"/>
                    </a:lnTo>
                    <a:lnTo>
                      <a:pt x="4727" y="3356"/>
                    </a:lnTo>
                    <a:lnTo>
                      <a:pt x="4734" y="3225"/>
                    </a:lnTo>
                    <a:lnTo>
                      <a:pt x="4731" y="3097"/>
                    </a:lnTo>
                    <a:lnTo>
                      <a:pt x="4703" y="2962"/>
                    </a:lnTo>
                    <a:lnTo>
                      <a:pt x="4659" y="2823"/>
                    </a:lnTo>
                    <a:lnTo>
                      <a:pt x="4600" y="2709"/>
                    </a:lnTo>
                    <a:lnTo>
                      <a:pt x="2841" y="237"/>
                    </a:lnTo>
                    <a:lnTo>
                      <a:pt x="2751" y="136"/>
                    </a:lnTo>
                    <a:lnTo>
                      <a:pt x="2630" y="50"/>
                    </a:lnTo>
                    <a:lnTo>
                      <a:pt x="2509" y="8"/>
                    </a:lnTo>
                    <a:lnTo>
                      <a:pt x="2388" y="0"/>
                    </a:lnTo>
                    <a:close/>
                  </a:path>
                </a:pathLst>
              </a:custGeom>
              <a:gradFill rotWithShape="0">
                <a:gsLst>
                  <a:gs pos="0">
                    <a:srgbClr val="D4D4D4">
                      <a:gamma/>
                      <a:shade val="46275"/>
                      <a:invGamma/>
                    </a:srgbClr>
                  </a:gs>
                  <a:gs pos="50000">
                    <a:srgbClr val="D4D4D4"/>
                  </a:gs>
                  <a:gs pos="100000">
                    <a:srgbClr val="D4D4D4">
                      <a:gamma/>
                      <a:shade val="46275"/>
                      <a:invGamma/>
                    </a:srgbClr>
                  </a:gs>
                </a:gsLst>
                <a:lin ang="18900000" scaled="1"/>
              </a:gradFill>
              <a:ln w="0">
                <a:solidFill>
                  <a:srgbClr val="000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87" name="Freeform 11"/>
              <p:cNvSpPr>
                <a:spLocks/>
              </p:cNvSpPr>
              <p:nvPr/>
            </p:nvSpPr>
            <p:spPr bwMode="auto">
              <a:xfrm>
                <a:off x="2216" y="1064"/>
                <a:ext cx="1414" cy="2006"/>
              </a:xfrm>
              <a:custGeom>
                <a:avLst/>
                <a:gdLst/>
                <a:ahLst/>
                <a:cxnLst>
                  <a:cxn ang="0">
                    <a:pos x="2150" y="0"/>
                  </a:cxn>
                  <a:cxn ang="0">
                    <a:pos x="2058" y="6"/>
                  </a:cxn>
                  <a:cxn ang="0">
                    <a:pos x="1973" y="30"/>
                  </a:cxn>
                  <a:cxn ang="0">
                    <a:pos x="1912" y="73"/>
                  </a:cxn>
                  <a:cxn ang="0">
                    <a:pos x="1852" y="121"/>
                  </a:cxn>
                  <a:cxn ang="0">
                    <a:pos x="175" y="2508"/>
                  </a:cxn>
                  <a:cxn ang="0">
                    <a:pos x="87" y="2653"/>
                  </a:cxn>
                  <a:cxn ang="0">
                    <a:pos x="31" y="2825"/>
                  </a:cxn>
                  <a:cxn ang="0">
                    <a:pos x="0" y="3085"/>
                  </a:cxn>
                  <a:cxn ang="0">
                    <a:pos x="52" y="3310"/>
                  </a:cxn>
                  <a:cxn ang="0">
                    <a:pos x="154" y="3563"/>
                  </a:cxn>
                  <a:cxn ang="0">
                    <a:pos x="1829" y="5909"/>
                  </a:cxn>
                  <a:cxn ang="0">
                    <a:pos x="1958" y="5990"/>
                  </a:cxn>
                  <a:cxn ang="0">
                    <a:pos x="2098" y="6031"/>
                  </a:cxn>
                  <a:cxn ang="0">
                    <a:pos x="2288" y="6011"/>
                  </a:cxn>
                  <a:cxn ang="0">
                    <a:pos x="2425" y="5930"/>
                  </a:cxn>
                  <a:cxn ang="0">
                    <a:pos x="4143" y="3480"/>
                  </a:cxn>
                  <a:cxn ang="0">
                    <a:pos x="4192" y="3339"/>
                  </a:cxn>
                  <a:cxn ang="0">
                    <a:pos x="4221" y="3212"/>
                  </a:cxn>
                  <a:cxn ang="0">
                    <a:pos x="4238" y="3073"/>
                  </a:cxn>
                  <a:cxn ang="0">
                    <a:pos x="4238" y="2949"/>
                  </a:cxn>
                  <a:cxn ang="0">
                    <a:pos x="4215" y="2838"/>
                  </a:cxn>
                  <a:cxn ang="0">
                    <a:pos x="4183" y="2719"/>
                  </a:cxn>
                  <a:cxn ang="0">
                    <a:pos x="4080" y="2508"/>
                  </a:cxn>
                  <a:cxn ang="0">
                    <a:pos x="2404" y="121"/>
                  </a:cxn>
                  <a:cxn ang="0">
                    <a:pos x="2365" y="91"/>
                  </a:cxn>
                  <a:cxn ang="0">
                    <a:pos x="2321" y="55"/>
                  </a:cxn>
                  <a:cxn ang="0">
                    <a:pos x="2241" y="12"/>
                  </a:cxn>
                  <a:cxn ang="0">
                    <a:pos x="2150" y="0"/>
                  </a:cxn>
                </a:cxnLst>
                <a:rect l="0" t="0" r="r" b="b"/>
                <a:pathLst>
                  <a:path w="4238" h="6031">
                    <a:moveTo>
                      <a:pt x="2150" y="0"/>
                    </a:moveTo>
                    <a:lnTo>
                      <a:pt x="2058" y="6"/>
                    </a:lnTo>
                    <a:lnTo>
                      <a:pt x="1973" y="30"/>
                    </a:lnTo>
                    <a:lnTo>
                      <a:pt x="1912" y="73"/>
                    </a:lnTo>
                    <a:lnTo>
                      <a:pt x="1852" y="121"/>
                    </a:lnTo>
                    <a:lnTo>
                      <a:pt x="175" y="2508"/>
                    </a:lnTo>
                    <a:lnTo>
                      <a:pt x="87" y="2653"/>
                    </a:lnTo>
                    <a:lnTo>
                      <a:pt x="31" y="2825"/>
                    </a:lnTo>
                    <a:lnTo>
                      <a:pt x="0" y="3085"/>
                    </a:lnTo>
                    <a:lnTo>
                      <a:pt x="52" y="3310"/>
                    </a:lnTo>
                    <a:lnTo>
                      <a:pt x="154" y="3563"/>
                    </a:lnTo>
                    <a:lnTo>
                      <a:pt x="1829" y="5909"/>
                    </a:lnTo>
                    <a:lnTo>
                      <a:pt x="1958" y="5990"/>
                    </a:lnTo>
                    <a:lnTo>
                      <a:pt x="2098" y="6031"/>
                    </a:lnTo>
                    <a:lnTo>
                      <a:pt x="2288" y="6011"/>
                    </a:lnTo>
                    <a:lnTo>
                      <a:pt x="2425" y="5930"/>
                    </a:lnTo>
                    <a:lnTo>
                      <a:pt x="4143" y="3480"/>
                    </a:lnTo>
                    <a:lnTo>
                      <a:pt x="4192" y="3339"/>
                    </a:lnTo>
                    <a:lnTo>
                      <a:pt x="4221" y="3212"/>
                    </a:lnTo>
                    <a:lnTo>
                      <a:pt x="4238" y="3073"/>
                    </a:lnTo>
                    <a:lnTo>
                      <a:pt x="4238" y="2949"/>
                    </a:lnTo>
                    <a:lnTo>
                      <a:pt x="4215" y="2838"/>
                    </a:lnTo>
                    <a:lnTo>
                      <a:pt x="4183" y="2719"/>
                    </a:lnTo>
                    <a:lnTo>
                      <a:pt x="4080" y="2508"/>
                    </a:lnTo>
                    <a:lnTo>
                      <a:pt x="2404" y="121"/>
                    </a:lnTo>
                    <a:lnTo>
                      <a:pt x="2365" y="91"/>
                    </a:lnTo>
                    <a:lnTo>
                      <a:pt x="2321" y="55"/>
                    </a:lnTo>
                    <a:lnTo>
                      <a:pt x="2241" y="12"/>
                    </a:lnTo>
                    <a:lnTo>
                      <a:pt x="2150" y="0"/>
                    </a:lnTo>
                    <a:close/>
                  </a:path>
                </a:pathLst>
              </a:custGeom>
              <a:gradFill rotWithShape="0">
                <a:gsLst>
                  <a:gs pos="0">
                    <a:srgbClr val="0080FF">
                      <a:gamma/>
                      <a:shade val="46275"/>
                      <a:invGamma/>
                    </a:srgbClr>
                  </a:gs>
                  <a:gs pos="50000">
                    <a:srgbClr val="0080FF"/>
                  </a:gs>
                  <a:gs pos="100000">
                    <a:srgbClr val="0080FF">
                      <a:gamma/>
                      <a:shade val="46275"/>
                      <a:invGamma/>
                    </a:srgbClr>
                  </a:gs>
                </a:gsLst>
                <a:lin ang="0" scaled="1"/>
              </a:gradFill>
              <a:ln w="0">
                <a:solidFill>
                  <a:srgbClr val="000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88" name="Freeform 12"/>
              <p:cNvSpPr>
                <a:spLocks/>
              </p:cNvSpPr>
              <p:nvPr/>
            </p:nvSpPr>
            <p:spPr bwMode="auto">
              <a:xfrm>
                <a:off x="2286" y="1957"/>
                <a:ext cx="1263" cy="1078"/>
              </a:xfrm>
              <a:custGeom>
                <a:avLst/>
                <a:gdLst/>
                <a:ahLst/>
                <a:cxnLst>
                  <a:cxn ang="0">
                    <a:pos x="0" y="0"/>
                  </a:cxn>
                  <a:cxn ang="0">
                    <a:pos x="3784" y="0"/>
                  </a:cxn>
                  <a:cxn ang="0">
                    <a:pos x="2833" y="350"/>
                  </a:cxn>
                  <a:cxn ang="0">
                    <a:pos x="3579" y="909"/>
                  </a:cxn>
                  <a:cxn ang="0">
                    <a:pos x="2601" y="722"/>
                  </a:cxn>
                  <a:cxn ang="0">
                    <a:pos x="2999" y="1701"/>
                  </a:cxn>
                  <a:cxn ang="0">
                    <a:pos x="2201" y="955"/>
                  </a:cxn>
                  <a:cxn ang="0">
                    <a:pos x="1879" y="3237"/>
                  </a:cxn>
                  <a:cxn ang="0">
                    <a:pos x="1647" y="979"/>
                  </a:cxn>
                  <a:cxn ang="0">
                    <a:pos x="773" y="1770"/>
                  </a:cxn>
                  <a:cxn ang="0">
                    <a:pos x="1159" y="676"/>
                  </a:cxn>
                  <a:cxn ang="0">
                    <a:pos x="155" y="909"/>
                  </a:cxn>
                  <a:cxn ang="0">
                    <a:pos x="862" y="350"/>
                  </a:cxn>
                  <a:cxn ang="0">
                    <a:pos x="0" y="0"/>
                  </a:cxn>
                </a:cxnLst>
                <a:rect l="0" t="0" r="r" b="b"/>
                <a:pathLst>
                  <a:path w="3784" h="3237">
                    <a:moveTo>
                      <a:pt x="0" y="0"/>
                    </a:moveTo>
                    <a:lnTo>
                      <a:pt x="3784" y="0"/>
                    </a:lnTo>
                    <a:lnTo>
                      <a:pt x="2833" y="350"/>
                    </a:lnTo>
                    <a:lnTo>
                      <a:pt x="3579" y="909"/>
                    </a:lnTo>
                    <a:lnTo>
                      <a:pt x="2601" y="722"/>
                    </a:lnTo>
                    <a:lnTo>
                      <a:pt x="2999" y="1701"/>
                    </a:lnTo>
                    <a:lnTo>
                      <a:pt x="2201" y="955"/>
                    </a:lnTo>
                    <a:lnTo>
                      <a:pt x="1879" y="3237"/>
                    </a:lnTo>
                    <a:lnTo>
                      <a:pt x="1647" y="979"/>
                    </a:lnTo>
                    <a:lnTo>
                      <a:pt x="773" y="1770"/>
                    </a:lnTo>
                    <a:lnTo>
                      <a:pt x="1159" y="676"/>
                    </a:lnTo>
                    <a:lnTo>
                      <a:pt x="155" y="909"/>
                    </a:lnTo>
                    <a:lnTo>
                      <a:pt x="862" y="350"/>
                    </a:lnTo>
                    <a:lnTo>
                      <a:pt x="0" y="0"/>
                    </a:lnTo>
                    <a:close/>
                  </a:path>
                </a:pathLst>
              </a:custGeom>
              <a:gradFill rotWithShape="0">
                <a:gsLst>
                  <a:gs pos="0">
                    <a:srgbClr val="FFFF00"/>
                  </a:gs>
                  <a:gs pos="50000">
                    <a:schemeClr val="accent2"/>
                  </a:gs>
                  <a:gs pos="100000">
                    <a:srgbClr val="FFFF00"/>
                  </a:gs>
                </a:gsLst>
                <a:lin ang="5400000" scaled="1"/>
              </a:gradFill>
              <a:ln w="1111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89" name="Freeform 13"/>
              <p:cNvSpPr>
                <a:spLocks/>
              </p:cNvSpPr>
              <p:nvPr/>
            </p:nvSpPr>
            <p:spPr bwMode="auto">
              <a:xfrm>
                <a:off x="2793" y="1726"/>
                <a:ext cx="301" cy="196"/>
              </a:xfrm>
              <a:custGeom>
                <a:avLst/>
                <a:gdLst/>
                <a:ahLst/>
                <a:cxnLst>
                  <a:cxn ang="0">
                    <a:pos x="41" y="586"/>
                  </a:cxn>
                  <a:cxn ang="0">
                    <a:pos x="0" y="0"/>
                  </a:cxn>
                  <a:cxn ang="0">
                    <a:pos x="901" y="0"/>
                  </a:cxn>
                  <a:cxn ang="0">
                    <a:pos x="844" y="586"/>
                  </a:cxn>
                  <a:cxn ang="0">
                    <a:pos x="41" y="586"/>
                  </a:cxn>
                </a:cxnLst>
                <a:rect l="0" t="0" r="r" b="b"/>
                <a:pathLst>
                  <a:path w="901" h="586">
                    <a:moveTo>
                      <a:pt x="41" y="586"/>
                    </a:moveTo>
                    <a:lnTo>
                      <a:pt x="0" y="0"/>
                    </a:lnTo>
                    <a:lnTo>
                      <a:pt x="901" y="0"/>
                    </a:lnTo>
                    <a:lnTo>
                      <a:pt x="844" y="586"/>
                    </a:lnTo>
                    <a:lnTo>
                      <a:pt x="41" y="586"/>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90" name="Freeform 14"/>
              <p:cNvSpPr>
                <a:spLocks/>
              </p:cNvSpPr>
              <p:nvPr/>
            </p:nvSpPr>
            <p:spPr bwMode="auto">
              <a:xfrm>
                <a:off x="2779" y="1686"/>
                <a:ext cx="333" cy="40"/>
              </a:xfrm>
              <a:custGeom>
                <a:avLst/>
                <a:gdLst/>
                <a:ahLst/>
                <a:cxnLst>
                  <a:cxn ang="0">
                    <a:pos x="65" y="0"/>
                  </a:cxn>
                  <a:cxn ang="0">
                    <a:pos x="8" y="26"/>
                  </a:cxn>
                  <a:cxn ang="0">
                    <a:pos x="0" y="68"/>
                  </a:cxn>
                  <a:cxn ang="0">
                    <a:pos x="8" y="104"/>
                  </a:cxn>
                  <a:cxn ang="0">
                    <a:pos x="22" y="128"/>
                  </a:cxn>
                  <a:cxn ang="0">
                    <a:pos x="980" y="128"/>
                  </a:cxn>
                  <a:cxn ang="0">
                    <a:pos x="994" y="104"/>
                  </a:cxn>
                  <a:cxn ang="0">
                    <a:pos x="1001" y="68"/>
                  </a:cxn>
                  <a:cxn ang="0">
                    <a:pos x="993" y="33"/>
                  </a:cxn>
                  <a:cxn ang="0">
                    <a:pos x="937" y="0"/>
                  </a:cxn>
                  <a:cxn ang="0">
                    <a:pos x="65" y="0"/>
                  </a:cxn>
                </a:cxnLst>
                <a:rect l="0" t="0" r="r" b="b"/>
                <a:pathLst>
                  <a:path w="1001" h="128">
                    <a:moveTo>
                      <a:pt x="65" y="0"/>
                    </a:moveTo>
                    <a:lnTo>
                      <a:pt x="8" y="26"/>
                    </a:lnTo>
                    <a:lnTo>
                      <a:pt x="0" y="68"/>
                    </a:lnTo>
                    <a:lnTo>
                      <a:pt x="8" y="104"/>
                    </a:lnTo>
                    <a:lnTo>
                      <a:pt x="22" y="128"/>
                    </a:lnTo>
                    <a:lnTo>
                      <a:pt x="980" y="128"/>
                    </a:lnTo>
                    <a:lnTo>
                      <a:pt x="994" y="104"/>
                    </a:lnTo>
                    <a:lnTo>
                      <a:pt x="1001" y="68"/>
                    </a:lnTo>
                    <a:lnTo>
                      <a:pt x="993" y="33"/>
                    </a:lnTo>
                    <a:lnTo>
                      <a:pt x="937" y="0"/>
                    </a:lnTo>
                    <a:lnTo>
                      <a:pt x="65" y="0"/>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91" name="Freeform 15"/>
              <p:cNvSpPr>
                <a:spLocks/>
              </p:cNvSpPr>
              <p:nvPr/>
            </p:nvSpPr>
            <p:spPr bwMode="auto">
              <a:xfrm>
                <a:off x="2737" y="1641"/>
                <a:ext cx="418" cy="45"/>
              </a:xfrm>
              <a:custGeom>
                <a:avLst/>
                <a:gdLst/>
                <a:ahLst/>
                <a:cxnLst>
                  <a:cxn ang="0">
                    <a:pos x="50" y="126"/>
                  </a:cxn>
                  <a:cxn ang="0">
                    <a:pos x="1219" y="126"/>
                  </a:cxn>
                  <a:cxn ang="0">
                    <a:pos x="1247" y="75"/>
                  </a:cxn>
                  <a:cxn ang="0">
                    <a:pos x="1227" y="23"/>
                  </a:cxn>
                  <a:cxn ang="0">
                    <a:pos x="1190" y="0"/>
                  </a:cxn>
                  <a:cxn ang="0">
                    <a:pos x="64" y="0"/>
                  </a:cxn>
                  <a:cxn ang="0">
                    <a:pos x="22" y="25"/>
                  </a:cxn>
                  <a:cxn ang="0">
                    <a:pos x="0" y="56"/>
                  </a:cxn>
                  <a:cxn ang="0">
                    <a:pos x="14" y="97"/>
                  </a:cxn>
                  <a:cxn ang="0">
                    <a:pos x="50" y="126"/>
                  </a:cxn>
                </a:cxnLst>
                <a:rect l="0" t="0" r="r" b="b"/>
                <a:pathLst>
                  <a:path w="1247" h="126">
                    <a:moveTo>
                      <a:pt x="50" y="126"/>
                    </a:moveTo>
                    <a:lnTo>
                      <a:pt x="1219" y="126"/>
                    </a:lnTo>
                    <a:lnTo>
                      <a:pt x="1247" y="75"/>
                    </a:lnTo>
                    <a:lnTo>
                      <a:pt x="1227" y="23"/>
                    </a:lnTo>
                    <a:lnTo>
                      <a:pt x="1190" y="0"/>
                    </a:lnTo>
                    <a:lnTo>
                      <a:pt x="64" y="0"/>
                    </a:lnTo>
                    <a:lnTo>
                      <a:pt x="22" y="25"/>
                    </a:lnTo>
                    <a:lnTo>
                      <a:pt x="0" y="56"/>
                    </a:lnTo>
                    <a:lnTo>
                      <a:pt x="14" y="97"/>
                    </a:lnTo>
                    <a:lnTo>
                      <a:pt x="50" y="126"/>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92" name="Freeform 16"/>
              <p:cNvSpPr>
                <a:spLocks/>
              </p:cNvSpPr>
              <p:nvPr/>
            </p:nvSpPr>
            <p:spPr bwMode="auto">
              <a:xfrm>
                <a:off x="2882" y="1109"/>
                <a:ext cx="136" cy="492"/>
              </a:xfrm>
              <a:custGeom>
                <a:avLst/>
                <a:gdLst/>
                <a:ahLst/>
                <a:cxnLst>
                  <a:cxn ang="0">
                    <a:pos x="166" y="1469"/>
                  </a:cxn>
                  <a:cxn ang="0">
                    <a:pos x="88" y="1246"/>
                  </a:cxn>
                  <a:cxn ang="0">
                    <a:pos x="32" y="1006"/>
                  </a:cxn>
                  <a:cxn ang="0">
                    <a:pos x="0" y="852"/>
                  </a:cxn>
                  <a:cxn ang="0">
                    <a:pos x="45" y="578"/>
                  </a:cxn>
                  <a:cxn ang="0">
                    <a:pos x="109" y="399"/>
                  </a:cxn>
                  <a:cxn ang="0">
                    <a:pos x="152" y="221"/>
                  </a:cxn>
                  <a:cxn ang="0">
                    <a:pos x="159" y="115"/>
                  </a:cxn>
                  <a:cxn ang="0">
                    <a:pos x="129" y="0"/>
                  </a:cxn>
                  <a:cxn ang="0">
                    <a:pos x="269" y="104"/>
                  </a:cxn>
                  <a:cxn ang="0">
                    <a:pos x="331" y="230"/>
                  </a:cxn>
                  <a:cxn ang="0">
                    <a:pos x="371" y="355"/>
                  </a:cxn>
                  <a:cxn ang="0">
                    <a:pos x="386" y="491"/>
                  </a:cxn>
                  <a:cxn ang="0">
                    <a:pos x="346" y="615"/>
                  </a:cxn>
                  <a:cxn ang="0">
                    <a:pos x="305" y="814"/>
                  </a:cxn>
                  <a:cxn ang="0">
                    <a:pos x="280" y="1021"/>
                  </a:cxn>
                  <a:cxn ang="0">
                    <a:pos x="306" y="1241"/>
                  </a:cxn>
                  <a:cxn ang="0">
                    <a:pos x="405" y="1469"/>
                  </a:cxn>
                  <a:cxn ang="0">
                    <a:pos x="166" y="1469"/>
                  </a:cxn>
                </a:cxnLst>
                <a:rect l="0" t="0" r="r" b="b"/>
                <a:pathLst>
                  <a:path w="405" h="1469">
                    <a:moveTo>
                      <a:pt x="166" y="1469"/>
                    </a:moveTo>
                    <a:lnTo>
                      <a:pt x="88" y="1246"/>
                    </a:lnTo>
                    <a:lnTo>
                      <a:pt x="32" y="1006"/>
                    </a:lnTo>
                    <a:lnTo>
                      <a:pt x="0" y="852"/>
                    </a:lnTo>
                    <a:lnTo>
                      <a:pt x="45" y="578"/>
                    </a:lnTo>
                    <a:lnTo>
                      <a:pt x="109" y="399"/>
                    </a:lnTo>
                    <a:lnTo>
                      <a:pt x="152" y="221"/>
                    </a:lnTo>
                    <a:lnTo>
                      <a:pt x="159" y="115"/>
                    </a:lnTo>
                    <a:lnTo>
                      <a:pt x="129" y="0"/>
                    </a:lnTo>
                    <a:lnTo>
                      <a:pt x="269" y="104"/>
                    </a:lnTo>
                    <a:lnTo>
                      <a:pt x="331" y="230"/>
                    </a:lnTo>
                    <a:lnTo>
                      <a:pt x="371" y="355"/>
                    </a:lnTo>
                    <a:lnTo>
                      <a:pt x="386" y="491"/>
                    </a:lnTo>
                    <a:lnTo>
                      <a:pt x="346" y="615"/>
                    </a:lnTo>
                    <a:lnTo>
                      <a:pt x="305" y="814"/>
                    </a:lnTo>
                    <a:lnTo>
                      <a:pt x="280" y="1021"/>
                    </a:lnTo>
                    <a:lnTo>
                      <a:pt x="306" y="1241"/>
                    </a:lnTo>
                    <a:lnTo>
                      <a:pt x="405" y="1469"/>
                    </a:lnTo>
                    <a:lnTo>
                      <a:pt x="166" y="1469"/>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93" name="Freeform 17"/>
              <p:cNvSpPr>
                <a:spLocks/>
              </p:cNvSpPr>
              <p:nvPr/>
            </p:nvSpPr>
            <p:spPr bwMode="auto">
              <a:xfrm>
                <a:off x="2976" y="1260"/>
                <a:ext cx="94" cy="341"/>
              </a:xfrm>
              <a:custGeom>
                <a:avLst/>
                <a:gdLst/>
                <a:ahLst/>
                <a:cxnLst>
                  <a:cxn ang="0">
                    <a:pos x="66" y="156"/>
                  </a:cxn>
                  <a:cxn ang="0">
                    <a:pos x="161" y="73"/>
                  </a:cxn>
                  <a:cxn ang="0">
                    <a:pos x="268" y="0"/>
                  </a:cxn>
                  <a:cxn ang="0">
                    <a:pos x="243" y="94"/>
                  </a:cxn>
                  <a:cxn ang="0">
                    <a:pos x="212" y="188"/>
                  </a:cxn>
                  <a:cxn ang="0">
                    <a:pos x="223" y="334"/>
                  </a:cxn>
                  <a:cxn ang="0">
                    <a:pos x="279" y="459"/>
                  </a:cxn>
                  <a:cxn ang="0">
                    <a:pos x="247" y="542"/>
                  </a:cxn>
                  <a:cxn ang="0">
                    <a:pos x="212" y="682"/>
                  </a:cxn>
                  <a:cxn ang="0">
                    <a:pos x="208" y="849"/>
                  </a:cxn>
                  <a:cxn ang="0">
                    <a:pos x="190" y="1016"/>
                  </a:cxn>
                  <a:cxn ang="0">
                    <a:pos x="107" y="1016"/>
                  </a:cxn>
                  <a:cxn ang="0">
                    <a:pos x="50" y="889"/>
                  </a:cxn>
                  <a:cxn ang="0">
                    <a:pos x="6" y="688"/>
                  </a:cxn>
                  <a:cxn ang="0">
                    <a:pos x="0" y="542"/>
                  </a:cxn>
                  <a:cxn ang="0">
                    <a:pos x="21" y="339"/>
                  </a:cxn>
                  <a:cxn ang="0">
                    <a:pos x="66" y="156"/>
                  </a:cxn>
                </a:cxnLst>
                <a:rect l="0" t="0" r="r" b="b"/>
                <a:pathLst>
                  <a:path w="279" h="1016">
                    <a:moveTo>
                      <a:pt x="66" y="156"/>
                    </a:moveTo>
                    <a:lnTo>
                      <a:pt x="161" y="73"/>
                    </a:lnTo>
                    <a:lnTo>
                      <a:pt x="268" y="0"/>
                    </a:lnTo>
                    <a:lnTo>
                      <a:pt x="243" y="94"/>
                    </a:lnTo>
                    <a:lnTo>
                      <a:pt x="212" y="188"/>
                    </a:lnTo>
                    <a:lnTo>
                      <a:pt x="223" y="334"/>
                    </a:lnTo>
                    <a:lnTo>
                      <a:pt x="279" y="459"/>
                    </a:lnTo>
                    <a:lnTo>
                      <a:pt x="247" y="542"/>
                    </a:lnTo>
                    <a:lnTo>
                      <a:pt x="212" y="682"/>
                    </a:lnTo>
                    <a:lnTo>
                      <a:pt x="208" y="849"/>
                    </a:lnTo>
                    <a:lnTo>
                      <a:pt x="190" y="1016"/>
                    </a:lnTo>
                    <a:lnTo>
                      <a:pt x="107" y="1016"/>
                    </a:lnTo>
                    <a:lnTo>
                      <a:pt x="50" y="889"/>
                    </a:lnTo>
                    <a:lnTo>
                      <a:pt x="6" y="688"/>
                    </a:lnTo>
                    <a:lnTo>
                      <a:pt x="0" y="542"/>
                    </a:lnTo>
                    <a:lnTo>
                      <a:pt x="21" y="339"/>
                    </a:lnTo>
                    <a:lnTo>
                      <a:pt x="66" y="156"/>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94" name="Freeform 18"/>
              <p:cNvSpPr>
                <a:spLocks/>
              </p:cNvSpPr>
              <p:nvPr/>
            </p:nvSpPr>
            <p:spPr bwMode="auto">
              <a:xfrm>
                <a:off x="2831" y="1220"/>
                <a:ext cx="113" cy="381"/>
              </a:xfrm>
              <a:custGeom>
                <a:avLst/>
                <a:gdLst/>
                <a:ahLst/>
                <a:cxnLst>
                  <a:cxn ang="0">
                    <a:pos x="192" y="344"/>
                  </a:cxn>
                  <a:cxn ang="0">
                    <a:pos x="213" y="256"/>
                  </a:cxn>
                  <a:cxn ang="0">
                    <a:pos x="192" y="177"/>
                  </a:cxn>
                  <a:cxn ang="0">
                    <a:pos x="136" y="93"/>
                  </a:cxn>
                  <a:cxn ang="0">
                    <a:pos x="76" y="36"/>
                  </a:cxn>
                  <a:cxn ang="0">
                    <a:pos x="0" y="0"/>
                  </a:cxn>
                  <a:cxn ang="0">
                    <a:pos x="56" y="177"/>
                  </a:cxn>
                  <a:cxn ang="0">
                    <a:pos x="76" y="344"/>
                  </a:cxn>
                  <a:cxn ang="0">
                    <a:pos x="50" y="631"/>
                  </a:cxn>
                  <a:cxn ang="0">
                    <a:pos x="56" y="786"/>
                  </a:cxn>
                  <a:cxn ang="0">
                    <a:pos x="71" y="953"/>
                  </a:cxn>
                  <a:cxn ang="0">
                    <a:pos x="121" y="1141"/>
                  </a:cxn>
                  <a:cxn ang="0">
                    <a:pos x="345" y="1141"/>
                  </a:cxn>
                  <a:cxn ang="0">
                    <a:pos x="291" y="1011"/>
                  </a:cxn>
                  <a:cxn ang="0">
                    <a:pos x="197" y="677"/>
                  </a:cxn>
                  <a:cxn ang="0">
                    <a:pos x="166" y="537"/>
                  </a:cxn>
                  <a:cxn ang="0">
                    <a:pos x="192" y="344"/>
                  </a:cxn>
                </a:cxnLst>
                <a:rect l="0" t="0" r="r" b="b"/>
                <a:pathLst>
                  <a:path w="345" h="1141">
                    <a:moveTo>
                      <a:pt x="192" y="344"/>
                    </a:moveTo>
                    <a:lnTo>
                      <a:pt x="213" y="256"/>
                    </a:lnTo>
                    <a:lnTo>
                      <a:pt x="192" y="177"/>
                    </a:lnTo>
                    <a:lnTo>
                      <a:pt x="136" y="93"/>
                    </a:lnTo>
                    <a:lnTo>
                      <a:pt x="76" y="36"/>
                    </a:lnTo>
                    <a:lnTo>
                      <a:pt x="0" y="0"/>
                    </a:lnTo>
                    <a:lnTo>
                      <a:pt x="56" y="177"/>
                    </a:lnTo>
                    <a:lnTo>
                      <a:pt x="76" y="344"/>
                    </a:lnTo>
                    <a:lnTo>
                      <a:pt x="50" y="631"/>
                    </a:lnTo>
                    <a:lnTo>
                      <a:pt x="56" y="786"/>
                    </a:lnTo>
                    <a:lnTo>
                      <a:pt x="71" y="953"/>
                    </a:lnTo>
                    <a:lnTo>
                      <a:pt x="121" y="1141"/>
                    </a:lnTo>
                    <a:lnTo>
                      <a:pt x="345" y="1141"/>
                    </a:lnTo>
                    <a:lnTo>
                      <a:pt x="291" y="1011"/>
                    </a:lnTo>
                    <a:lnTo>
                      <a:pt x="197" y="677"/>
                    </a:lnTo>
                    <a:lnTo>
                      <a:pt x="166" y="537"/>
                    </a:lnTo>
                    <a:lnTo>
                      <a:pt x="192" y="344"/>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95" name="Freeform 19"/>
              <p:cNvSpPr>
                <a:spLocks/>
              </p:cNvSpPr>
              <p:nvPr/>
            </p:nvSpPr>
            <p:spPr bwMode="auto">
              <a:xfrm>
                <a:off x="2751" y="1345"/>
                <a:ext cx="117" cy="256"/>
              </a:xfrm>
              <a:custGeom>
                <a:avLst/>
                <a:gdLst/>
                <a:ahLst/>
                <a:cxnLst>
                  <a:cxn ang="0">
                    <a:pos x="351" y="761"/>
                  </a:cxn>
                  <a:cxn ang="0">
                    <a:pos x="308" y="608"/>
                  </a:cxn>
                  <a:cxn ang="0">
                    <a:pos x="282" y="412"/>
                  </a:cxn>
                  <a:cxn ang="0">
                    <a:pos x="277" y="255"/>
                  </a:cxn>
                  <a:cxn ang="0">
                    <a:pos x="293" y="162"/>
                  </a:cxn>
                  <a:cxn ang="0">
                    <a:pos x="210" y="48"/>
                  </a:cxn>
                  <a:cxn ang="0">
                    <a:pos x="137" y="0"/>
                  </a:cxn>
                  <a:cxn ang="0">
                    <a:pos x="46" y="0"/>
                  </a:cxn>
                  <a:cxn ang="0">
                    <a:pos x="0" y="27"/>
                  </a:cxn>
                  <a:cxn ang="0">
                    <a:pos x="76" y="100"/>
                  </a:cxn>
                  <a:cxn ang="0">
                    <a:pos x="131" y="183"/>
                  </a:cxn>
                  <a:cxn ang="0">
                    <a:pos x="137" y="287"/>
                  </a:cxn>
                  <a:cxn ang="0">
                    <a:pos x="86" y="491"/>
                  </a:cxn>
                  <a:cxn ang="0">
                    <a:pos x="112" y="636"/>
                  </a:cxn>
                  <a:cxn ang="0">
                    <a:pos x="166" y="755"/>
                  </a:cxn>
                  <a:cxn ang="0">
                    <a:pos x="351" y="761"/>
                  </a:cxn>
                </a:cxnLst>
                <a:rect l="0" t="0" r="r" b="b"/>
                <a:pathLst>
                  <a:path w="351" h="761">
                    <a:moveTo>
                      <a:pt x="351" y="761"/>
                    </a:moveTo>
                    <a:lnTo>
                      <a:pt x="308" y="608"/>
                    </a:lnTo>
                    <a:lnTo>
                      <a:pt x="282" y="412"/>
                    </a:lnTo>
                    <a:lnTo>
                      <a:pt x="277" y="255"/>
                    </a:lnTo>
                    <a:lnTo>
                      <a:pt x="293" y="162"/>
                    </a:lnTo>
                    <a:lnTo>
                      <a:pt x="210" y="48"/>
                    </a:lnTo>
                    <a:lnTo>
                      <a:pt x="137" y="0"/>
                    </a:lnTo>
                    <a:lnTo>
                      <a:pt x="46" y="0"/>
                    </a:lnTo>
                    <a:lnTo>
                      <a:pt x="0" y="27"/>
                    </a:lnTo>
                    <a:lnTo>
                      <a:pt x="76" y="100"/>
                    </a:lnTo>
                    <a:lnTo>
                      <a:pt x="131" y="183"/>
                    </a:lnTo>
                    <a:lnTo>
                      <a:pt x="137" y="287"/>
                    </a:lnTo>
                    <a:lnTo>
                      <a:pt x="86" y="491"/>
                    </a:lnTo>
                    <a:lnTo>
                      <a:pt x="112" y="636"/>
                    </a:lnTo>
                    <a:lnTo>
                      <a:pt x="166" y="755"/>
                    </a:lnTo>
                    <a:lnTo>
                      <a:pt x="351" y="761"/>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96" name="Freeform 20"/>
              <p:cNvSpPr>
                <a:spLocks/>
              </p:cNvSpPr>
              <p:nvPr/>
            </p:nvSpPr>
            <p:spPr bwMode="auto">
              <a:xfrm>
                <a:off x="3042" y="1385"/>
                <a:ext cx="89" cy="216"/>
              </a:xfrm>
              <a:custGeom>
                <a:avLst/>
                <a:gdLst/>
                <a:ahLst/>
                <a:cxnLst>
                  <a:cxn ang="0">
                    <a:pos x="0" y="642"/>
                  </a:cxn>
                  <a:cxn ang="0">
                    <a:pos x="22" y="423"/>
                  </a:cxn>
                  <a:cxn ang="0">
                    <a:pos x="27" y="298"/>
                  </a:cxn>
                  <a:cxn ang="0">
                    <a:pos x="63" y="157"/>
                  </a:cxn>
                  <a:cxn ang="0">
                    <a:pos x="104" y="79"/>
                  </a:cxn>
                  <a:cxn ang="0">
                    <a:pos x="229" y="0"/>
                  </a:cxn>
                  <a:cxn ang="0">
                    <a:pos x="254" y="100"/>
                  </a:cxn>
                  <a:cxn ang="0">
                    <a:pos x="265" y="226"/>
                  </a:cxn>
                  <a:cxn ang="0">
                    <a:pos x="235" y="381"/>
                  </a:cxn>
                  <a:cxn ang="0">
                    <a:pos x="184" y="517"/>
                  </a:cxn>
                  <a:cxn ang="0">
                    <a:pos x="128" y="636"/>
                  </a:cxn>
                  <a:cxn ang="0">
                    <a:pos x="0" y="642"/>
                  </a:cxn>
                </a:cxnLst>
                <a:rect l="0" t="0" r="r" b="b"/>
                <a:pathLst>
                  <a:path w="265" h="642">
                    <a:moveTo>
                      <a:pt x="0" y="642"/>
                    </a:moveTo>
                    <a:lnTo>
                      <a:pt x="22" y="423"/>
                    </a:lnTo>
                    <a:lnTo>
                      <a:pt x="27" y="298"/>
                    </a:lnTo>
                    <a:lnTo>
                      <a:pt x="63" y="157"/>
                    </a:lnTo>
                    <a:lnTo>
                      <a:pt x="104" y="79"/>
                    </a:lnTo>
                    <a:lnTo>
                      <a:pt x="229" y="0"/>
                    </a:lnTo>
                    <a:lnTo>
                      <a:pt x="254" y="100"/>
                    </a:lnTo>
                    <a:lnTo>
                      <a:pt x="265" y="226"/>
                    </a:lnTo>
                    <a:lnTo>
                      <a:pt x="235" y="381"/>
                    </a:lnTo>
                    <a:lnTo>
                      <a:pt x="184" y="517"/>
                    </a:lnTo>
                    <a:lnTo>
                      <a:pt x="128" y="636"/>
                    </a:lnTo>
                    <a:lnTo>
                      <a:pt x="0" y="642"/>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97" name="Freeform 21"/>
              <p:cNvSpPr>
                <a:spLocks/>
              </p:cNvSpPr>
              <p:nvPr/>
            </p:nvSpPr>
            <p:spPr bwMode="auto">
              <a:xfrm>
                <a:off x="2779" y="1601"/>
                <a:ext cx="329" cy="40"/>
              </a:xfrm>
              <a:custGeom>
                <a:avLst/>
                <a:gdLst/>
                <a:ahLst/>
                <a:cxnLst>
                  <a:cxn ang="0">
                    <a:pos x="55" y="0"/>
                  </a:cxn>
                  <a:cxn ang="0">
                    <a:pos x="0" y="26"/>
                  </a:cxn>
                  <a:cxn ang="0">
                    <a:pos x="0" y="102"/>
                  </a:cxn>
                  <a:cxn ang="0">
                    <a:pos x="14" y="128"/>
                  </a:cxn>
                  <a:cxn ang="0">
                    <a:pos x="972" y="128"/>
                  </a:cxn>
                  <a:cxn ang="0">
                    <a:pos x="986" y="102"/>
                  </a:cxn>
                  <a:cxn ang="0">
                    <a:pos x="974" y="27"/>
                  </a:cxn>
                  <a:cxn ang="0">
                    <a:pos x="929" y="0"/>
                  </a:cxn>
                  <a:cxn ang="0">
                    <a:pos x="55" y="0"/>
                  </a:cxn>
                </a:cxnLst>
                <a:rect l="0" t="0" r="r" b="b"/>
                <a:pathLst>
                  <a:path w="986" h="128">
                    <a:moveTo>
                      <a:pt x="55" y="0"/>
                    </a:moveTo>
                    <a:lnTo>
                      <a:pt x="0" y="26"/>
                    </a:lnTo>
                    <a:lnTo>
                      <a:pt x="0" y="102"/>
                    </a:lnTo>
                    <a:lnTo>
                      <a:pt x="14" y="128"/>
                    </a:lnTo>
                    <a:lnTo>
                      <a:pt x="972" y="128"/>
                    </a:lnTo>
                    <a:lnTo>
                      <a:pt x="986" y="102"/>
                    </a:lnTo>
                    <a:lnTo>
                      <a:pt x="974" y="27"/>
                    </a:lnTo>
                    <a:lnTo>
                      <a:pt x="929" y="0"/>
                    </a:lnTo>
                    <a:lnTo>
                      <a:pt x="55" y="0"/>
                    </a:lnTo>
                    <a:close/>
                  </a:path>
                </a:pathLst>
              </a:custGeom>
              <a:gradFill rotWithShape="0">
                <a:gsLst>
                  <a:gs pos="0">
                    <a:srgbClr val="F79301"/>
                  </a:gs>
                  <a:gs pos="50000">
                    <a:srgbClr val="FFFF00"/>
                  </a:gs>
                  <a:gs pos="100000">
                    <a:srgbClr val="F79301"/>
                  </a:gs>
                </a:gsLst>
                <a:lin ang="0" scaled="1"/>
              </a:gradFill>
              <a:ln w="476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grpSp>
        <p:sp>
          <p:nvSpPr>
            <p:cNvPr id="280598" name="Freeform 22"/>
            <p:cNvSpPr>
              <a:spLocks/>
            </p:cNvSpPr>
            <p:nvPr/>
          </p:nvSpPr>
          <p:spPr bwMode="auto">
            <a:xfrm>
              <a:off x="2629" y="1957"/>
              <a:ext cx="606" cy="321"/>
            </a:xfrm>
            <a:custGeom>
              <a:avLst/>
              <a:gdLst/>
              <a:ahLst/>
              <a:cxnLst>
                <a:cxn ang="0">
                  <a:pos x="0" y="33"/>
                </a:cxn>
                <a:cxn ang="0">
                  <a:pos x="2" y="81"/>
                </a:cxn>
                <a:cxn ang="0">
                  <a:pos x="7" y="152"/>
                </a:cxn>
                <a:cxn ang="0">
                  <a:pos x="19" y="221"/>
                </a:cxn>
                <a:cxn ang="0">
                  <a:pos x="41" y="312"/>
                </a:cxn>
                <a:cxn ang="0">
                  <a:pos x="72" y="398"/>
                </a:cxn>
                <a:cxn ang="0">
                  <a:pos x="99" y="459"/>
                </a:cxn>
                <a:cxn ang="0">
                  <a:pos x="121" y="500"/>
                </a:cxn>
                <a:cxn ang="0">
                  <a:pos x="156" y="557"/>
                </a:cxn>
                <a:cxn ang="0">
                  <a:pos x="208" y="630"/>
                </a:cxn>
                <a:cxn ang="0">
                  <a:pos x="267" y="696"/>
                </a:cxn>
                <a:cxn ang="0">
                  <a:pos x="332" y="756"/>
                </a:cxn>
                <a:cxn ang="0">
                  <a:pos x="367" y="785"/>
                </a:cxn>
                <a:cxn ang="0">
                  <a:pos x="439" y="835"/>
                </a:cxn>
                <a:cxn ang="0">
                  <a:pos x="517" y="879"/>
                </a:cxn>
                <a:cxn ang="0">
                  <a:pos x="556" y="898"/>
                </a:cxn>
                <a:cxn ang="0">
                  <a:pos x="641" y="929"/>
                </a:cxn>
                <a:cxn ang="0">
                  <a:pos x="728" y="953"/>
                </a:cxn>
                <a:cxn ang="0">
                  <a:pos x="795" y="964"/>
                </a:cxn>
                <a:cxn ang="0">
                  <a:pos x="863" y="970"/>
                </a:cxn>
                <a:cxn ang="0">
                  <a:pos x="911" y="972"/>
                </a:cxn>
                <a:cxn ang="0">
                  <a:pos x="957" y="970"/>
                </a:cxn>
                <a:cxn ang="0">
                  <a:pos x="1027" y="964"/>
                </a:cxn>
                <a:cxn ang="0">
                  <a:pos x="1094" y="953"/>
                </a:cxn>
                <a:cxn ang="0">
                  <a:pos x="1181" y="929"/>
                </a:cxn>
                <a:cxn ang="0">
                  <a:pos x="1266" y="898"/>
                </a:cxn>
                <a:cxn ang="0">
                  <a:pos x="1305" y="879"/>
                </a:cxn>
                <a:cxn ang="0">
                  <a:pos x="1345" y="859"/>
                </a:cxn>
                <a:cxn ang="0">
                  <a:pos x="1420" y="811"/>
                </a:cxn>
                <a:cxn ang="0">
                  <a:pos x="1474" y="771"/>
                </a:cxn>
                <a:cxn ang="0">
                  <a:pos x="1507" y="742"/>
                </a:cxn>
                <a:cxn ang="0">
                  <a:pos x="1555" y="696"/>
                </a:cxn>
                <a:cxn ang="0">
                  <a:pos x="1614" y="630"/>
                </a:cxn>
                <a:cxn ang="0">
                  <a:pos x="1666" y="557"/>
                </a:cxn>
                <a:cxn ang="0">
                  <a:pos x="1711" y="480"/>
                </a:cxn>
                <a:cxn ang="0">
                  <a:pos x="1750" y="398"/>
                </a:cxn>
                <a:cxn ang="0">
                  <a:pos x="1781" y="312"/>
                </a:cxn>
                <a:cxn ang="0">
                  <a:pos x="1803" y="221"/>
                </a:cxn>
                <a:cxn ang="0">
                  <a:pos x="1813" y="152"/>
                </a:cxn>
                <a:cxn ang="0">
                  <a:pos x="1820" y="81"/>
                </a:cxn>
                <a:cxn ang="0">
                  <a:pos x="1820" y="0"/>
                </a:cxn>
              </a:cxnLst>
              <a:rect l="0" t="0" r="r" b="b"/>
              <a:pathLst>
                <a:path w="1821" h="972">
                  <a:moveTo>
                    <a:pt x="2" y="0"/>
                  </a:moveTo>
                  <a:lnTo>
                    <a:pt x="0" y="33"/>
                  </a:lnTo>
                  <a:lnTo>
                    <a:pt x="0" y="57"/>
                  </a:lnTo>
                  <a:lnTo>
                    <a:pt x="2" y="81"/>
                  </a:lnTo>
                  <a:lnTo>
                    <a:pt x="5" y="129"/>
                  </a:lnTo>
                  <a:lnTo>
                    <a:pt x="7" y="152"/>
                  </a:lnTo>
                  <a:lnTo>
                    <a:pt x="11" y="176"/>
                  </a:lnTo>
                  <a:lnTo>
                    <a:pt x="19" y="221"/>
                  </a:lnTo>
                  <a:lnTo>
                    <a:pt x="29" y="268"/>
                  </a:lnTo>
                  <a:lnTo>
                    <a:pt x="41" y="312"/>
                  </a:lnTo>
                  <a:lnTo>
                    <a:pt x="56" y="356"/>
                  </a:lnTo>
                  <a:lnTo>
                    <a:pt x="72" y="398"/>
                  </a:lnTo>
                  <a:lnTo>
                    <a:pt x="90" y="440"/>
                  </a:lnTo>
                  <a:lnTo>
                    <a:pt x="99" y="459"/>
                  </a:lnTo>
                  <a:lnTo>
                    <a:pt x="111" y="480"/>
                  </a:lnTo>
                  <a:lnTo>
                    <a:pt x="121" y="500"/>
                  </a:lnTo>
                  <a:lnTo>
                    <a:pt x="131" y="520"/>
                  </a:lnTo>
                  <a:lnTo>
                    <a:pt x="156" y="557"/>
                  </a:lnTo>
                  <a:lnTo>
                    <a:pt x="181" y="594"/>
                  </a:lnTo>
                  <a:lnTo>
                    <a:pt x="208" y="630"/>
                  </a:lnTo>
                  <a:lnTo>
                    <a:pt x="237" y="664"/>
                  </a:lnTo>
                  <a:lnTo>
                    <a:pt x="267" y="696"/>
                  </a:lnTo>
                  <a:lnTo>
                    <a:pt x="299" y="727"/>
                  </a:lnTo>
                  <a:lnTo>
                    <a:pt x="332" y="756"/>
                  </a:lnTo>
                  <a:lnTo>
                    <a:pt x="348" y="771"/>
                  </a:lnTo>
                  <a:lnTo>
                    <a:pt x="367" y="785"/>
                  </a:lnTo>
                  <a:lnTo>
                    <a:pt x="402" y="811"/>
                  </a:lnTo>
                  <a:lnTo>
                    <a:pt x="439" y="835"/>
                  </a:lnTo>
                  <a:lnTo>
                    <a:pt x="477" y="859"/>
                  </a:lnTo>
                  <a:lnTo>
                    <a:pt x="517" y="879"/>
                  </a:lnTo>
                  <a:lnTo>
                    <a:pt x="536" y="889"/>
                  </a:lnTo>
                  <a:lnTo>
                    <a:pt x="556" y="898"/>
                  </a:lnTo>
                  <a:lnTo>
                    <a:pt x="598" y="914"/>
                  </a:lnTo>
                  <a:lnTo>
                    <a:pt x="641" y="929"/>
                  </a:lnTo>
                  <a:lnTo>
                    <a:pt x="684" y="942"/>
                  </a:lnTo>
                  <a:lnTo>
                    <a:pt x="728" y="953"/>
                  </a:lnTo>
                  <a:lnTo>
                    <a:pt x="772" y="961"/>
                  </a:lnTo>
                  <a:lnTo>
                    <a:pt x="795" y="964"/>
                  </a:lnTo>
                  <a:lnTo>
                    <a:pt x="818" y="966"/>
                  </a:lnTo>
                  <a:lnTo>
                    <a:pt x="863" y="970"/>
                  </a:lnTo>
                  <a:lnTo>
                    <a:pt x="888" y="971"/>
                  </a:lnTo>
                  <a:lnTo>
                    <a:pt x="911" y="972"/>
                  </a:lnTo>
                  <a:lnTo>
                    <a:pt x="934" y="971"/>
                  </a:lnTo>
                  <a:lnTo>
                    <a:pt x="957" y="970"/>
                  </a:lnTo>
                  <a:lnTo>
                    <a:pt x="1004" y="966"/>
                  </a:lnTo>
                  <a:lnTo>
                    <a:pt x="1027" y="964"/>
                  </a:lnTo>
                  <a:lnTo>
                    <a:pt x="1049" y="961"/>
                  </a:lnTo>
                  <a:lnTo>
                    <a:pt x="1094" y="953"/>
                  </a:lnTo>
                  <a:lnTo>
                    <a:pt x="1138" y="942"/>
                  </a:lnTo>
                  <a:lnTo>
                    <a:pt x="1181" y="929"/>
                  </a:lnTo>
                  <a:lnTo>
                    <a:pt x="1224" y="914"/>
                  </a:lnTo>
                  <a:lnTo>
                    <a:pt x="1266" y="898"/>
                  </a:lnTo>
                  <a:lnTo>
                    <a:pt x="1286" y="889"/>
                  </a:lnTo>
                  <a:lnTo>
                    <a:pt x="1305" y="879"/>
                  </a:lnTo>
                  <a:lnTo>
                    <a:pt x="1325" y="869"/>
                  </a:lnTo>
                  <a:lnTo>
                    <a:pt x="1345" y="859"/>
                  </a:lnTo>
                  <a:lnTo>
                    <a:pt x="1383" y="835"/>
                  </a:lnTo>
                  <a:lnTo>
                    <a:pt x="1420" y="811"/>
                  </a:lnTo>
                  <a:lnTo>
                    <a:pt x="1455" y="785"/>
                  </a:lnTo>
                  <a:lnTo>
                    <a:pt x="1474" y="771"/>
                  </a:lnTo>
                  <a:lnTo>
                    <a:pt x="1490" y="756"/>
                  </a:lnTo>
                  <a:lnTo>
                    <a:pt x="1507" y="742"/>
                  </a:lnTo>
                  <a:lnTo>
                    <a:pt x="1523" y="727"/>
                  </a:lnTo>
                  <a:lnTo>
                    <a:pt x="1555" y="696"/>
                  </a:lnTo>
                  <a:lnTo>
                    <a:pt x="1585" y="664"/>
                  </a:lnTo>
                  <a:lnTo>
                    <a:pt x="1614" y="630"/>
                  </a:lnTo>
                  <a:lnTo>
                    <a:pt x="1641" y="594"/>
                  </a:lnTo>
                  <a:lnTo>
                    <a:pt x="1666" y="557"/>
                  </a:lnTo>
                  <a:lnTo>
                    <a:pt x="1689" y="520"/>
                  </a:lnTo>
                  <a:lnTo>
                    <a:pt x="1711" y="480"/>
                  </a:lnTo>
                  <a:lnTo>
                    <a:pt x="1731" y="440"/>
                  </a:lnTo>
                  <a:lnTo>
                    <a:pt x="1750" y="398"/>
                  </a:lnTo>
                  <a:lnTo>
                    <a:pt x="1766" y="356"/>
                  </a:lnTo>
                  <a:lnTo>
                    <a:pt x="1781" y="312"/>
                  </a:lnTo>
                  <a:lnTo>
                    <a:pt x="1792" y="268"/>
                  </a:lnTo>
                  <a:lnTo>
                    <a:pt x="1803" y="221"/>
                  </a:lnTo>
                  <a:lnTo>
                    <a:pt x="1811" y="176"/>
                  </a:lnTo>
                  <a:lnTo>
                    <a:pt x="1813" y="152"/>
                  </a:lnTo>
                  <a:lnTo>
                    <a:pt x="1817" y="129"/>
                  </a:lnTo>
                  <a:lnTo>
                    <a:pt x="1820" y="81"/>
                  </a:lnTo>
                  <a:lnTo>
                    <a:pt x="1821" y="33"/>
                  </a:lnTo>
                  <a:lnTo>
                    <a:pt x="1820" y="0"/>
                  </a:lnTo>
                </a:path>
              </a:pathLst>
            </a:custGeom>
            <a:noFill/>
            <a:ln w="1111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599" name="Freeform 23"/>
            <p:cNvSpPr>
              <a:spLocks/>
            </p:cNvSpPr>
            <p:nvPr/>
          </p:nvSpPr>
          <p:spPr bwMode="auto">
            <a:xfrm>
              <a:off x="2699" y="2012"/>
              <a:ext cx="484" cy="201"/>
            </a:xfrm>
            <a:custGeom>
              <a:avLst/>
              <a:gdLst/>
              <a:ahLst/>
              <a:cxnLst>
                <a:cxn ang="0">
                  <a:pos x="3" y="15"/>
                </a:cxn>
                <a:cxn ang="0">
                  <a:pos x="15" y="64"/>
                </a:cxn>
                <a:cxn ang="0">
                  <a:pos x="36" y="126"/>
                </a:cxn>
                <a:cxn ang="0">
                  <a:pos x="61" y="186"/>
                </a:cxn>
                <a:cxn ang="0">
                  <a:pos x="91" y="243"/>
                </a:cxn>
                <a:cxn ang="0">
                  <a:pos x="126" y="296"/>
                </a:cxn>
                <a:cxn ang="0">
                  <a:pos x="164" y="347"/>
                </a:cxn>
                <a:cxn ang="0">
                  <a:pos x="207" y="393"/>
                </a:cxn>
                <a:cxn ang="0">
                  <a:pos x="253" y="436"/>
                </a:cxn>
                <a:cxn ang="0">
                  <a:pos x="302" y="476"/>
                </a:cxn>
                <a:cxn ang="0">
                  <a:pos x="356" y="509"/>
                </a:cxn>
                <a:cxn ang="0">
                  <a:pos x="411" y="540"/>
                </a:cxn>
                <a:cxn ang="0">
                  <a:pos x="471" y="565"/>
                </a:cxn>
                <a:cxn ang="0">
                  <a:pos x="531" y="585"/>
                </a:cxn>
                <a:cxn ang="0">
                  <a:pos x="594" y="600"/>
                </a:cxn>
                <a:cxn ang="0">
                  <a:pos x="659" y="609"/>
                </a:cxn>
                <a:cxn ang="0">
                  <a:pos x="725" y="612"/>
                </a:cxn>
                <a:cxn ang="0">
                  <a:pos x="792" y="609"/>
                </a:cxn>
                <a:cxn ang="0">
                  <a:pos x="856" y="600"/>
                </a:cxn>
                <a:cxn ang="0">
                  <a:pos x="920" y="585"/>
                </a:cxn>
                <a:cxn ang="0">
                  <a:pos x="980" y="565"/>
                </a:cxn>
                <a:cxn ang="0">
                  <a:pos x="1039" y="540"/>
                </a:cxn>
                <a:cxn ang="0">
                  <a:pos x="1094" y="509"/>
                </a:cxn>
                <a:cxn ang="0">
                  <a:pos x="1148" y="476"/>
                </a:cxn>
                <a:cxn ang="0">
                  <a:pos x="1197" y="436"/>
                </a:cxn>
                <a:cxn ang="0">
                  <a:pos x="1244" y="393"/>
                </a:cxn>
                <a:cxn ang="0">
                  <a:pos x="1286" y="347"/>
                </a:cxn>
                <a:cxn ang="0">
                  <a:pos x="1324" y="296"/>
                </a:cxn>
                <a:cxn ang="0">
                  <a:pos x="1359" y="243"/>
                </a:cxn>
                <a:cxn ang="0">
                  <a:pos x="1389" y="186"/>
                </a:cxn>
                <a:cxn ang="0">
                  <a:pos x="1415" y="126"/>
                </a:cxn>
                <a:cxn ang="0">
                  <a:pos x="1436" y="64"/>
                </a:cxn>
                <a:cxn ang="0">
                  <a:pos x="1452" y="0"/>
                </a:cxn>
              </a:cxnLst>
              <a:rect l="0" t="0" r="r" b="b"/>
              <a:pathLst>
                <a:path w="1452" h="612">
                  <a:moveTo>
                    <a:pt x="0" y="0"/>
                  </a:moveTo>
                  <a:lnTo>
                    <a:pt x="3" y="15"/>
                  </a:lnTo>
                  <a:lnTo>
                    <a:pt x="7" y="31"/>
                  </a:lnTo>
                  <a:lnTo>
                    <a:pt x="15" y="64"/>
                  </a:lnTo>
                  <a:lnTo>
                    <a:pt x="24" y="95"/>
                  </a:lnTo>
                  <a:lnTo>
                    <a:pt x="36" y="126"/>
                  </a:lnTo>
                  <a:lnTo>
                    <a:pt x="48" y="157"/>
                  </a:lnTo>
                  <a:lnTo>
                    <a:pt x="61" y="186"/>
                  </a:lnTo>
                  <a:lnTo>
                    <a:pt x="75" y="215"/>
                  </a:lnTo>
                  <a:lnTo>
                    <a:pt x="91" y="243"/>
                  </a:lnTo>
                  <a:lnTo>
                    <a:pt x="108" y="269"/>
                  </a:lnTo>
                  <a:lnTo>
                    <a:pt x="126" y="296"/>
                  </a:lnTo>
                  <a:lnTo>
                    <a:pt x="145" y="323"/>
                  </a:lnTo>
                  <a:lnTo>
                    <a:pt x="164" y="347"/>
                  </a:lnTo>
                  <a:lnTo>
                    <a:pt x="185" y="370"/>
                  </a:lnTo>
                  <a:lnTo>
                    <a:pt x="207" y="393"/>
                  </a:lnTo>
                  <a:lnTo>
                    <a:pt x="229" y="415"/>
                  </a:lnTo>
                  <a:lnTo>
                    <a:pt x="253" y="436"/>
                  </a:lnTo>
                  <a:lnTo>
                    <a:pt x="278" y="457"/>
                  </a:lnTo>
                  <a:lnTo>
                    <a:pt x="302" y="476"/>
                  </a:lnTo>
                  <a:lnTo>
                    <a:pt x="329" y="493"/>
                  </a:lnTo>
                  <a:lnTo>
                    <a:pt x="356" y="509"/>
                  </a:lnTo>
                  <a:lnTo>
                    <a:pt x="384" y="526"/>
                  </a:lnTo>
                  <a:lnTo>
                    <a:pt x="411" y="540"/>
                  </a:lnTo>
                  <a:lnTo>
                    <a:pt x="440" y="554"/>
                  </a:lnTo>
                  <a:lnTo>
                    <a:pt x="471" y="565"/>
                  </a:lnTo>
                  <a:lnTo>
                    <a:pt x="500" y="576"/>
                  </a:lnTo>
                  <a:lnTo>
                    <a:pt x="531" y="585"/>
                  </a:lnTo>
                  <a:lnTo>
                    <a:pt x="562" y="593"/>
                  </a:lnTo>
                  <a:lnTo>
                    <a:pt x="594" y="600"/>
                  </a:lnTo>
                  <a:lnTo>
                    <a:pt x="626" y="605"/>
                  </a:lnTo>
                  <a:lnTo>
                    <a:pt x="659" y="609"/>
                  </a:lnTo>
                  <a:lnTo>
                    <a:pt x="691" y="610"/>
                  </a:lnTo>
                  <a:lnTo>
                    <a:pt x="725" y="612"/>
                  </a:lnTo>
                  <a:lnTo>
                    <a:pt x="758" y="610"/>
                  </a:lnTo>
                  <a:lnTo>
                    <a:pt x="792" y="609"/>
                  </a:lnTo>
                  <a:lnTo>
                    <a:pt x="824" y="605"/>
                  </a:lnTo>
                  <a:lnTo>
                    <a:pt x="856" y="600"/>
                  </a:lnTo>
                  <a:lnTo>
                    <a:pt x="888" y="593"/>
                  </a:lnTo>
                  <a:lnTo>
                    <a:pt x="920" y="585"/>
                  </a:lnTo>
                  <a:lnTo>
                    <a:pt x="950" y="576"/>
                  </a:lnTo>
                  <a:lnTo>
                    <a:pt x="980" y="565"/>
                  </a:lnTo>
                  <a:lnTo>
                    <a:pt x="1010" y="554"/>
                  </a:lnTo>
                  <a:lnTo>
                    <a:pt x="1039" y="540"/>
                  </a:lnTo>
                  <a:lnTo>
                    <a:pt x="1067" y="526"/>
                  </a:lnTo>
                  <a:lnTo>
                    <a:pt x="1094" y="509"/>
                  </a:lnTo>
                  <a:lnTo>
                    <a:pt x="1121" y="493"/>
                  </a:lnTo>
                  <a:lnTo>
                    <a:pt x="1148" y="476"/>
                  </a:lnTo>
                  <a:lnTo>
                    <a:pt x="1172" y="457"/>
                  </a:lnTo>
                  <a:lnTo>
                    <a:pt x="1197" y="436"/>
                  </a:lnTo>
                  <a:lnTo>
                    <a:pt x="1221" y="415"/>
                  </a:lnTo>
                  <a:lnTo>
                    <a:pt x="1244" y="393"/>
                  </a:lnTo>
                  <a:lnTo>
                    <a:pt x="1265" y="370"/>
                  </a:lnTo>
                  <a:lnTo>
                    <a:pt x="1286" y="347"/>
                  </a:lnTo>
                  <a:lnTo>
                    <a:pt x="1306" y="323"/>
                  </a:lnTo>
                  <a:lnTo>
                    <a:pt x="1324" y="296"/>
                  </a:lnTo>
                  <a:lnTo>
                    <a:pt x="1343" y="269"/>
                  </a:lnTo>
                  <a:lnTo>
                    <a:pt x="1359" y="243"/>
                  </a:lnTo>
                  <a:lnTo>
                    <a:pt x="1375" y="215"/>
                  </a:lnTo>
                  <a:lnTo>
                    <a:pt x="1389" y="186"/>
                  </a:lnTo>
                  <a:lnTo>
                    <a:pt x="1403" y="157"/>
                  </a:lnTo>
                  <a:lnTo>
                    <a:pt x="1415" y="126"/>
                  </a:lnTo>
                  <a:lnTo>
                    <a:pt x="1425" y="95"/>
                  </a:lnTo>
                  <a:lnTo>
                    <a:pt x="1436" y="64"/>
                  </a:lnTo>
                  <a:lnTo>
                    <a:pt x="1444" y="31"/>
                  </a:lnTo>
                  <a:lnTo>
                    <a:pt x="1452" y="0"/>
                  </a:lnTo>
                </a:path>
              </a:pathLst>
            </a:custGeom>
            <a:noFill/>
            <a:ln w="11113">
              <a:solidFill>
                <a:srgbClr val="404000"/>
              </a:solidFill>
              <a:prstDash val="solid"/>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280600" name="Line 24"/>
            <p:cNvSpPr>
              <a:spLocks noChangeShapeType="1"/>
            </p:cNvSpPr>
            <p:nvPr/>
          </p:nvSpPr>
          <p:spPr bwMode="auto">
            <a:xfrm>
              <a:off x="2699" y="2012"/>
              <a:ext cx="474" cy="0"/>
            </a:xfrm>
            <a:prstGeom prst="line">
              <a:avLst/>
            </a:prstGeom>
            <a:noFill/>
            <a:ln w="11113">
              <a:solidFill>
                <a:srgbClr val="404000"/>
              </a:solidFill>
              <a:round/>
              <a:headEnd/>
              <a:tailEnd/>
            </a:ln>
          </p:spPr>
          <p:txBody>
            <a:bodyP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grpSp>
      <p:sp>
        <p:nvSpPr>
          <p:cNvPr id="280601" name="Rectangle 25"/>
          <p:cNvSpPr>
            <a:spLocks noChangeArrowheads="1"/>
          </p:cNvSpPr>
          <p:nvPr/>
        </p:nvSpPr>
        <p:spPr bwMode="auto">
          <a:xfrm>
            <a:off x="134938" y="133350"/>
            <a:ext cx="8875712" cy="6572250"/>
          </a:xfrm>
          <a:prstGeom prst="rect">
            <a:avLst/>
          </a:prstGeom>
          <a:noFill/>
          <a:ln w="15875">
            <a:solidFill>
              <a:schemeClr val="tx1"/>
            </a:solidFill>
            <a:miter lim="800000"/>
            <a:headEnd/>
            <a:tailEnd/>
          </a:ln>
          <a:effectLst/>
        </p:spPr>
        <p:txBody>
          <a:bodyPr wrap="none" anchor="ctr"/>
          <a:lstStyle/>
          <a:p>
            <a:pPr algn="ctr">
              <a:lnSpc>
                <a:spcPct val="90000"/>
              </a:lnSpc>
              <a:spcBef>
                <a:spcPct val="20000"/>
              </a:spcBef>
              <a:buFontTx/>
              <a:buChar char="•"/>
              <a:defRPr/>
            </a:pPr>
            <a:endParaRPr lang="en-US" b="1" dirty="0">
              <a:solidFill>
                <a:srgbClr val="000000"/>
              </a:solidFill>
              <a:latin typeface="Arial" charset="0"/>
              <a:ea typeface="Gulim" pitchFamily="34" charset="-127"/>
            </a:endParaRPr>
          </a:p>
        </p:txBody>
      </p:sp>
      <p:sp>
        <p:nvSpPr>
          <p:cNvPr id="11274" name="Rectangle 26"/>
          <p:cNvSpPr>
            <a:spLocks noGrp="1" noChangeArrowheads="1"/>
          </p:cNvSpPr>
          <p:nvPr>
            <p:ph type="title"/>
          </p:nvPr>
        </p:nvSpPr>
        <p:spPr bwMode="auto">
          <a:xfrm>
            <a:off x="936625" y="274638"/>
            <a:ext cx="7248525"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75" name="Rectangle 27"/>
          <p:cNvSpPr>
            <a:spLocks noGrp="1" noChangeArrowheads="1"/>
          </p:cNvSpPr>
          <p:nvPr>
            <p:ph type="body" idx="1"/>
          </p:nvPr>
        </p:nvSpPr>
        <p:spPr bwMode="auto">
          <a:xfrm>
            <a:off x="300038" y="1231900"/>
            <a:ext cx="8491537" cy="5224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0604" name="Rectangle 28"/>
          <p:cNvSpPr>
            <a:spLocks noChangeArrowheads="1"/>
          </p:cNvSpPr>
          <p:nvPr/>
        </p:nvSpPr>
        <p:spPr bwMode="auto">
          <a:xfrm>
            <a:off x="3113088" y="-15875"/>
            <a:ext cx="2895600" cy="193675"/>
          </a:xfrm>
          <a:prstGeom prst="rect">
            <a:avLst/>
          </a:prstGeom>
          <a:noFill/>
          <a:ln w="9525">
            <a:noFill/>
            <a:miter lim="800000"/>
            <a:headEnd/>
            <a:tailEnd/>
          </a:ln>
          <a:effectLst/>
        </p:spPr>
        <p:txBody>
          <a:bodyPr/>
          <a:lstStyle/>
          <a:p>
            <a:pPr algn="ctr" eaLnBrk="0" hangingPunct="0">
              <a:defRPr/>
            </a:pPr>
            <a:r>
              <a:rPr lang="en-US" sz="800" b="1" dirty="0">
                <a:solidFill>
                  <a:srgbClr val="00FF00"/>
                </a:solidFill>
                <a:latin typeface="Arial" charset="0"/>
                <a:ea typeface="Gulim" pitchFamily="34" charset="-127"/>
              </a:rPr>
              <a:t>UNCLASSIFIED/FOUO</a:t>
            </a:r>
          </a:p>
        </p:txBody>
      </p:sp>
      <p:sp>
        <p:nvSpPr>
          <p:cNvPr id="280605" name="Text Box 29"/>
          <p:cNvSpPr txBox="1">
            <a:spLocks noChangeArrowheads="1"/>
          </p:cNvSpPr>
          <p:nvPr/>
        </p:nvSpPr>
        <p:spPr bwMode="auto">
          <a:xfrm>
            <a:off x="3368675" y="6667500"/>
            <a:ext cx="2398713" cy="214313"/>
          </a:xfrm>
          <a:prstGeom prst="rect">
            <a:avLst/>
          </a:prstGeom>
          <a:noFill/>
          <a:ln w="9525">
            <a:noFill/>
            <a:miter lim="800000"/>
            <a:headEnd/>
            <a:tailEnd/>
          </a:ln>
          <a:effectLst/>
        </p:spPr>
        <p:txBody>
          <a:bodyPr>
            <a:spAutoFit/>
          </a:bodyPr>
          <a:lstStyle/>
          <a:p>
            <a:pPr algn="ctr" eaLnBrk="0" hangingPunct="0">
              <a:spcBef>
                <a:spcPct val="50000"/>
              </a:spcBef>
              <a:defRPr/>
            </a:pPr>
            <a:r>
              <a:rPr lang="en-US" sz="800" b="1" dirty="0">
                <a:solidFill>
                  <a:srgbClr val="00FF00"/>
                </a:solidFill>
                <a:latin typeface="Arial" charset="0"/>
                <a:ea typeface="Gulim" pitchFamily="34" charset="-127"/>
              </a:rPr>
              <a:t>UNCLASSIFIED/FOUO</a:t>
            </a:r>
          </a:p>
        </p:txBody>
      </p:sp>
      <p:sp>
        <p:nvSpPr>
          <p:cNvPr id="280719" name="Text Box 143"/>
          <p:cNvSpPr txBox="1">
            <a:spLocks noChangeArrowheads="1"/>
          </p:cNvSpPr>
          <p:nvPr/>
        </p:nvSpPr>
        <p:spPr bwMode="auto">
          <a:xfrm>
            <a:off x="7315200" y="6477000"/>
            <a:ext cx="2006600" cy="307777"/>
          </a:xfrm>
          <a:prstGeom prst="rect">
            <a:avLst/>
          </a:prstGeom>
          <a:noFill/>
          <a:ln w="9525">
            <a:noFill/>
            <a:miter lim="800000"/>
            <a:headEnd/>
            <a:tailEnd/>
          </a:ln>
          <a:effectLst/>
        </p:spPr>
        <p:txBody>
          <a:bodyPr>
            <a:spAutoFit/>
          </a:bodyPr>
          <a:lstStyle/>
          <a:p>
            <a:pPr eaLnBrk="0" hangingPunct="0"/>
            <a:r>
              <a:rPr lang="en-US" sz="1400" b="1" dirty="0">
                <a:solidFill>
                  <a:srgbClr val="000000"/>
                </a:solidFill>
                <a:latin typeface="Arial" charset="0"/>
                <a:ea typeface="Gulim" pitchFamily="34" charset="-127"/>
              </a:rPr>
              <a:t>As of: </a:t>
            </a:r>
            <a:r>
              <a:rPr lang="en-US" sz="1400" b="1" dirty="0" smtClean="0">
                <a:solidFill>
                  <a:srgbClr val="000000"/>
                </a:solidFill>
                <a:latin typeface="Arial" charset="0"/>
                <a:ea typeface="Gulim" pitchFamily="34" charset="-127"/>
              </a:rPr>
              <a:t>25MAY10</a:t>
            </a:r>
            <a:endParaRPr lang="en-US" sz="1400" b="1" dirty="0">
              <a:solidFill>
                <a:srgbClr val="000000"/>
              </a:solidFill>
              <a:latin typeface="Arial" charset="0"/>
              <a:ea typeface="Gulim" pitchFamily="34" charset="-127"/>
            </a:endParaRPr>
          </a:p>
        </p:txBody>
      </p:sp>
      <p:pic>
        <p:nvPicPr>
          <p:cNvPr id="11408" name="Picture 31" descr="304MIBnDUI"/>
          <p:cNvPicPr>
            <a:picLocks noChangeAspect="1" noChangeArrowheads="1"/>
          </p:cNvPicPr>
          <p:nvPr/>
        </p:nvPicPr>
        <p:blipFill>
          <a:blip r:embed="rId14" cstate="print"/>
          <a:srcRect/>
          <a:stretch>
            <a:fillRect/>
          </a:stretch>
        </p:blipFill>
        <p:spPr bwMode="auto">
          <a:xfrm>
            <a:off x="8018463" y="173038"/>
            <a:ext cx="952500" cy="823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defRPr>
      </a:lvl2pPr>
      <a:lvl3pPr algn="ctr" rtl="0" eaLnBrk="0" fontAlgn="base" hangingPunct="0">
        <a:spcBef>
          <a:spcPct val="0"/>
        </a:spcBef>
        <a:spcAft>
          <a:spcPct val="0"/>
        </a:spcAft>
        <a:defRPr sz="3200">
          <a:solidFill>
            <a:schemeClr val="tx2"/>
          </a:solidFill>
          <a:latin typeface="Arial" pitchFamily="34" charset="0"/>
        </a:defRPr>
      </a:lvl3pPr>
      <a:lvl4pPr algn="ctr" rtl="0" eaLnBrk="0" fontAlgn="base" hangingPunct="0">
        <a:spcBef>
          <a:spcPct val="0"/>
        </a:spcBef>
        <a:spcAft>
          <a:spcPct val="0"/>
        </a:spcAft>
        <a:defRPr sz="3200">
          <a:solidFill>
            <a:schemeClr val="tx2"/>
          </a:solidFill>
          <a:latin typeface="Arial" pitchFamily="34" charset="0"/>
        </a:defRPr>
      </a:lvl4pPr>
      <a:lvl5pPr algn="ctr" rtl="0" eaLnBrk="0" fontAlgn="base" hangingPunct="0">
        <a:spcBef>
          <a:spcPct val="0"/>
        </a:spcBef>
        <a:spcAft>
          <a:spcPct val="0"/>
        </a:spcAft>
        <a:defRPr sz="3200">
          <a:solidFill>
            <a:schemeClr val="tx2"/>
          </a:solidFill>
          <a:latin typeface="Arial" pitchFamily="34" charset="0"/>
        </a:defRPr>
      </a:lvl5pPr>
      <a:lvl6pPr marL="457200" algn="ctr" rtl="0" fontAlgn="base">
        <a:spcBef>
          <a:spcPct val="0"/>
        </a:spcBef>
        <a:spcAft>
          <a:spcPct val="0"/>
        </a:spcAft>
        <a:defRPr sz="3200">
          <a:solidFill>
            <a:schemeClr val="tx2"/>
          </a:solidFill>
          <a:latin typeface="Arial" pitchFamily="34" charset="0"/>
        </a:defRPr>
      </a:lvl6pPr>
      <a:lvl7pPr marL="914400" algn="ctr" rtl="0" fontAlgn="base">
        <a:spcBef>
          <a:spcPct val="0"/>
        </a:spcBef>
        <a:spcAft>
          <a:spcPct val="0"/>
        </a:spcAft>
        <a:defRPr sz="3200">
          <a:solidFill>
            <a:schemeClr val="tx2"/>
          </a:solidFill>
          <a:latin typeface="Arial" pitchFamily="34" charset="0"/>
        </a:defRPr>
      </a:lvl7pPr>
      <a:lvl8pPr marL="1371600" algn="ctr" rtl="0" fontAlgn="base">
        <a:spcBef>
          <a:spcPct val="0"/>
        </a:spcBef>
        <a:spcAft>
          <a:spcPct val="0"/>
        </a:spcAft>
        <a:defRPr sz="3200">
          <a:solidFill>
            <a:schemeClr val="tx2"/>
          </a:solidFill>
          <a:latin typeface="Arial" pitchFamily="34" charset="0"/>
        </a:defRPr>
      </a:lvl8pPr>
      <a:lvl9pPr marL="1828800" algn="ctr" rtl="0" fontAlgn="base">
        <a:spcBef>
          <a:spcPct val="0"/>
        </a:spcBef>
        <a:spcAft>
          <a:spcPct val="0"/>
        </a:spcAft>
        <a:defRPr sz="32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cs typeface="Arial" charset="0"/>
            </a:endParaRPr>
          </a:p>
        </p:txBody>
      </p:sp>
      <p:pic>
        <p:nvPicPr>
          <p:cNvPr id="1030" name="Picture 33" descr="Unit Patch"/>
          <p:cNvPicPr>
            <a:picLocks noChangeAspect="1" noChangeArrowheads="1"/>
          </p:cNvPicPr>
          <p:nvPr/>
        </p:nvPicPr>
        <p:blipFill>
          <a:blip r:embed="rId5" cstate="print"/>
          <a:srcRect/>
          <a:stretch>
            <a:fillRect/>
          </a:stretch>
        </p:blipFill>
        <p:spPr bwMode="auto">
          <a:xfrm>
            <a:off x="8382000" y="152400"/>
            <a:ext cx="574675" cy="808038"/>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6" cstate="print"/>
          <a:srcRect/>
          <a:stretch>
            <a:fillRect/>
          </a:stretch>
        </p:blipFill>
        <p:spPr bwMode="auto">
          <a:xfrm>
            <a:off x="152400" y="152400"/>
            <a:ext cx="838200" cy="806450"/>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cs typeface="Arial" charset="0"/>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prstClr val="white"/>
                </a:solidFill>
                <a:latin typeface="+mn-lt"/>
                <a:cs typeface="+mn-cs"/>
              </a:defRPr>
            </a:lvl1pPr>
          </a:lstStyle>
          <a:p>
            <a:pPr>
              <a:defRPr/>
            </a:pPr>
            <a:fld id="{FF1FE37A-187A-488F-96AF-B8C7DB495A2C}" type="slidenum">
              <a:rPr lang="en-US"/>
              <a:pPr>
                <a:defRPr/>
              </a:pPr>
              <a:t>‹#›</a:t>
            </a:fld>
            <a:endParaRPr lang="en-US" dirty="0"/>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prstClr val="black"/>
                </a:solidFill>
                <a:latin typeface="Times New Roman" pitchFamily="18" charset="0"/>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796" r:id="rId2"/>
    <p:sldLayoutId id="2147483797" r:id="rId3"/>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143875" y="152400"/>
            <a:ext cx="812800" cy="1143000"/>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1111250" cy="1069975"/>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3"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143875" y="152400"/>
            <a:ext cx="812800" cy="1143000"/>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1111250" cy="1069975"/>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22"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9" cstate="print"/>
          <a:srcRect/>
          <a:stretch>
            <a:fillRect/>
          </a:stretch>
        </p:blipFill>
        <p:spPr bwMode="auto">
          <a:xfrm>
            <a:off x="8382001" y="152399"/>
            <a:ext cx="574674" cy="808135"/>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10" cstate="print"/>
          <a:srcRect/>
          <a:stretch>
            <a:fillRect/>
          </a:stretch>
        </p:blipFill>
        <p:spPr bwMode="auto">
          <a:xfrm>
            <a:off x="152400" y="152400"/>
            <a:ext cx="838200" cy="807067"/>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62" r:id="rId6"/>
    <p:sldLayoutId id="2147484663" r:id="rId7"/>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3"/>
          <p:cNvSpPr>
            <a:spLocks noChangeArrowheads="1"/>
          </p:cNvSpPr>
          <p:nvPr/>
        </p:nvSpPr>
        <p:spPr bwMode="auto">
          <a:xfrm>
            <a:off x="76200" y="71438"/>
            <a:ext cx="9010650" cy="6696075"/>
          </a:xfrm>
          <a:prstGeom prst="rect">
            <a:avLst/>
          </a:prstGeom>
          <a:noFill/>
          <a:ln w="139700">
            <a:solidFill>
              <a:srgbClr val="3366FF"/>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8" name="Rectangle 4"/>
          <p:cNvSpPr>
            <a:spLocks noChangeArrowheads="1"/>
          </p:cNvSpPr>
          <p:nvPr/>
        </p:nvSpPr>
        <p:spPr bwMode="auto">
          <a:xfrm>
            <a:off x="0" y="0"/>
            <a:ext cx="9144000" cy="6858000"/>
          </a:xfrm>
          <a:prstGeom prst="rect">
            <a:avLst/>
          </a:prstGeom>
          <a:noFill/>
          <a:ln w="50800">
            <a:solidFill>
              <a:schemeClr val="tx1"/>
            </a:solidFill>
            <a:miter lim="800000"/>
            <a:headEnd/>
            <a:tailEnd/>
          </a:ln>
          <a:effectLst/>
        </p:spPr>
        <p:txBody>
          <a:bodyPr wrap="none" anchor="ctr"/>
          <a:lstStyle/>
          <a:p>
            <a:pPr fontAlgn="auto">
              <a:spcBef>
                <a:spcPts val="0"/>
              </a:spcBef>
              <a:spcAft>
                <a:spcPts val="0"/>
              </a:spcAft>
              <a:defRPr/>
            </a:pPr>
            <a:endParaRPr lang="en-US" dirty="0">
              <a:solidFill>
                <a:prstClr val="black"/>
              </a:solidFill>
            </a:endParaRPr>
          </a:p>
        </p:txBody>
      </p:sp>
      <p:pic>
        <p:nvPicPr>
          <p:cNvPr id="1030" name="Picture 33" descr="Unit Patch"/>
          <p:cNvPicPr>
            <a:picLocks noChangeAspect="1" noChangeArrowheads="1"/>
          </p:cNvPicPr>
          <p:nvPr/>
        </p:nvPicPr>
        <p:blipFill>
          <a:blip r:embed="rId3" cstate="print"/>
          <a:srcRect/>
          <a:stretch>
            <a:fillRect/>
          </a:stretch>
        </p:blipFill>
        <p:spPr bwMode="auto">
          <a:xfrm>
            <a:off x="8143875" y="152400"/>
            <a:ext cx="812800" cy="1143000"/>
          </a:xfrm>
          <a:prstGeom prst="rect">
            <a:avLst/>
          </a:prstGeom>
          <a:noFill/>
          <a:ln w="9525">
            <a:noFill/>
            <a:miter lim="800000"/>
            <a:headEnd/>
            <a:tailEnd/>
          </a:ln>
        </p:spPr>
      </p:pic>
      <p:pic>
        <p:nvPicPr>
          <p:cNvPr id="1031" name="Picture 35" descr="bncrest"/>
          <p:cNvPicPr>
            <a:picLocks noChangeAspect="1" noChangeArrowheads="1"/>
          </p:cNvPicPr>
          <p:nvPr/>
        </p:nvPicPr>
        <p:blipFill>
          <a:blip r:embed="rId4" cstate="print"/>
          <a:srcRect/>
          <a:stretch>
            <a:fillRect/>
          </a:stretch>
        </p:blipFill>
        <p:spPr bwMode="auto">
          <a:xfrm>
            <a:off x="152400" y="152400"/>
            <a:ext cx="1111250" cy="1069975"/>
          </a:xfrm>
          <a:prstGeom prst="rect">
            <a:avLst/>
          </a:prstGeom>
          <a:noFill/>
          <a:ln w="9525">
            <a:noFill/>
            <a:miter lim="800000"/>
            <a:headEnd/>
            <a:tailEnd/>
          </a:ln>
        </p:spPr>
      </p:pic>
      <p:sp>
        <p:nvSpPr>
          <p:cNvPr id="11" name="Line 5"/>
          <p:cNvSpPr>
            <a:spLocks noChangeShapeType="1"/>
          </p:cNvSpPr>
          <p:nvPr/>
        </p:nvSpPr>
        <p:spPr bwMode="auto">
          <a:xfrm flipV="1">
            <a:off x="1566863" y="800100"/>
            <a:ext cx="6394450" cy="0"/>
          </a:xfrm>
          <a:prstGeom prst="line">
            <a:avLst/>
          </a:prstGeom>
          <a:noFill/>
          <a:ln w="38100">
            <a:solidFill>
              <a:srgbClr val="3366FF"/>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2" name="Line 6"/>
          <p:cNvSpPr>
            <a:spLocks noChangeShapeType="1"/>
          </p:cNvSpPr>
          <p:nvPr/>
        </p:nvSpPr>
        <p:spPr bwMode="auto">
          <a:xfrm flipV="1">
            <a:off x="1249363" y="850900"/>
            <a:ext cx="6451600" cy="9525"/>
          </a:xfrm>
          <a:prstGeom prst="line">
            <a:avLst/>
          </a:prstGeom>
          <a:noFill/>
          <a:ln w="28575">
            <a:solidFill>
              <a:srgbClr val="FFCC00"/>
            </a:solidFill>
            <a:round/>
            <a:headEnd/>
            <a:tailEnd/>
          </a:ln>
          <a:effectLst/>
        </p:spPr>
        <p:txBody>
          <a:bodyPr/>
          <a:lstStyle/>
          <a:p>
            <a:pPr fontAlgn="auto">
              <a:spcBef>
                <a:spcPts val="0"/>
              </a:spcBef>
              <a:spcAft>
                <a:spcPts val="0"/>
              </a:spcAft>
              <a:defRPr/>
            </a:pPr>
            <a:endParaRPr lang="en-US" dirty="0">
              <a:solidFill>
                <a:prstClr val="black"/>
              </a:solidFill>
            </a:endParaRPr>
          </a:p>
        </p:txBody>
      </p:sp>
      <p:sp>
        <p:nvSpPr>
          <p:cNvPr id="13" name="Slide Number Placeholder 5"/>
          <p:cNvSpPr>
            <a:spLocks noGrp="1"/>
          </p:cNvSpPr>
          <p:nvPr>
            <p:ph type="sldNum" sz="quarter" idx="4"/>
          </p:nvPr>
        </p:nvSpPr>
        <p:spPr>
          <a:xfrm>
            <a:off x="-76200" y="6645275"/>
            <a:ext cx="2133600" cy="365125"/>
          </a:xfrm>
          <a:prstGeom prst="rect">
            <a:avLst/>
          </a:prstGeom>
        </p:spPr>
        <p:txBody>
          <a:bodyPr/>
          <a:lstStyle>
            <a:lvl1pPr fontAlgn="auto">
              <a:spcBef>
                <a:spcPts val="0"/>
              </a:spcBef>
              <a:spcAft>
                <a:spcPts val="0"/>
              </a:spcAft>
              <a:defRPr sz="800">
                <a:solidFill>
                  <a:schemeClr val="bg1"/>
                </a:solidFill>
                <a:latin typeface="+mn-lt"/>
                <a:cs typeface="+mn-cs"/>
              </a:defRPr>
            </a:lvl1pPr>
          </a:lstStyle>
          <a:p>
            <a:pPr>
              <a:defRPr/>
            </a:pPr>
            <a:fld id="{51B68ECC-DFA0-4B38-9504-8D18BE1347E4}" type="slidenum">
              <a:rPr lang="en-US">
                <a:solidFill>
                  <a:prstClr val="white"/>
                </a:solidFill>
              </a:rPr>
              <a:pPr>
                <a:defRPr/>
              </a:pPr>
              <a:t>‹#›</a:t>
            </a:fld>
            <a:endParaRPr lang="en-US" dirty="0">
              <a:solidFill>
                <a:prstClr val="white"/>
              </a:solidFill>
            </a:endParaRPr>
          </a:p>
        </p:txBody>
      </p:sp>
      <p:sp>
        <p:nvSpPr>
          <p:cNvPr id="14" name="Date Placeholder 1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964" r:id="rId1"/>
  </p:sldLayoutIdLst>
  <p:hf sldNum="0" hdr="0" dt="0"/>
  <p:txStyles>
    <p:titleStyle>
      <a:lvl1pPr algn="ctr" rtl="0" eaLnBrk="0" fontAlgn="base" hangingPunct="0">
        <a:spcBef>
          <a:spcPct val="0"/>
        </a:spcBef>
        <a:spcAft>
          <a:spcPct val="0"/>
        </a:spcAft>
        <a:defRPr sz="32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b="1"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darpa.mil/uploadedImages/Content/NewsEvents/Releases/2011/Cyber_full.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282700" y="1308846"/>
            <a:ext cx="6788961" cy="4114801"/>
          </a:xfrm>
          <a:prstGeom prst="rect">
            <a:avLst/>
          </a:prstGeom>
          <a:noFill/>
          <a:effectLst>
            <a:softEdge rad="127000"/>
          </a:effectLst>
        </p:spPr>
      </p:pic>
      <p:sp>
        <p:nvSpPr>
          <p:cNvPr id="2" name="Title 1"/>
          <p:cNvSpPr>
            <a:spLocks noGrp="1"/>
          </p:cNvSpPr>
          <p:nvPr>
            <p:ph type="ctrTitle"/>
          </p:nvPr>
        </p:nvSpPr>
        <p:spPr>
          <a:xfrm>
            <a:off x="144486" y="2710985"/>
            <a:ext cx="8876145" cy="1470025"/>
          </a:xfrm>
        </p:spPr>
        <p:txBody>
          <a:bodyPr/>
          <a:lstStyle/>
          <a:p>
            <a:r>
              <a:rPr lang="en-US" sz="6000" dirty="0" smtClean="0">
                <a:effectLst>
                  <a:glow rad="101600">
                    <a:schemeClr val="bg1">
                      <a:alpha val="60000"/>
                    </a:schemeClr>
                  </a:glow>
                </a:effectLst>
                <a:latin typeface="+mn-lt"/>
              </a:rPr>
              <a:t>Cyberspace 101</a:t>
            </a:r>
            <a:r>
              <a:rPr lang="en-US" sz="4400" dirty="0" smtClean="0">
                <a:effectLst>
                  <a:glow rad="101600">
                    <a:schemeClr val="bg1">
                      <a:alpha val="60000"/>
                    </a:schemeClr>
                  </a:glow>
                </a:effectLst>
                <a:latin typeface="+mn-lt"/>
              </a:rPr>
              <a:t/>
            </a:r>
            <a:br>
              <a:rPr lang="en-US" sz="4400" dirty="0" smtClean="0">
                <a:effectLst>
                  <a:glow rad="101600">
                    <a:schemeClr val="bg1">
                      <a:alpha val="60000"/>
                    </a:schemeClr>
                  </a:glow>
                </a:effectLst>
                <a:latin typeface="+mn-lt"/>
              </a:rPr>
            </a:br>
            <a:r>
              <a:rPr lang="en-US" sz="4400" dirty="0" smtClean="0">
                <a:effectLst>
                  <a:glow rad="101600">
                    <a:schemeClr val="bg1">
                      <a:alpha val="60000"/>
                    </a:schemeClr>
                  </a:glow>
                </a:effectLst>
                <a:latin typeface="+mn-lt"/>
              </a:rPr>
              <a:t/>
            </a:r>
            <a:br>
              <a:rPr lang="en-US" sz="4400" dirty="0" smtClean="0">
                <a:effectLst>
                  <a:glow rad="101600">
                    <a:schemeClr val="bg1">
                      <a:alpha val="60000"/>
                    </a:schemeClr>
                  </a:glow>
                </a:effectLst>
                <a:latin typeface="+mn-lt"/>
              </a:rPr>
            </a:br>
            <a:r>
              <a:rPr lang="en-US" sz="3600" dirty="0" smtClean="0">
                <a:effectLst>
                  <a:glow rad="101600">
                    <a:schemeClr val="bg1">
                      <a:alpha val="60000"/>
                    </a:schemeClr>
                  </a:glow>
                </a:effectLst>
                <a:latin typeface="+mn-lt"/>
              </a:rPr>
              <a:t>Cyberspace Overview </a:t>
            </a:r>
            <a:br>
              <a:rPr lang="en-US" sz="3600" dirty="0" smtClean="0">
                <a:effectLst>
                  <a:glow rad="101600">
                    <a:schemeClr val="bg1">
                      <a:alpha val="60000"/>
                    </a:schemeClr>
                  </a:glow>
                </a:effectLst>
                <a:latin typeface="+mn-lt"/>
              </a:rPr>
            </a:br>
            <a:r>
              <a:rPr lang="en-US" sz="3600" dirty="0" smtClean="0">
                <a:effectLst>
                  <a:glow rad="101600">
                    <a:schemeClr val="bg1">
                      <a:alpha val="60000"/>
                    </a:schemeClr>
                  </a:glow>
                </a:effectLst>
                <a:latin typeface="+mn-lt"/>
              </a:rPr>
              <a:t>and</a:t>
            </a:r>
            <a:br>
              <a:rPr lang="en-US" sz="3600" dirty="0" smtClean="0">
                <a:effectLst>
                  <a:glow rad="101600">
                    <a:schemeClr val="bg1">
                      <a:alpha val="60000"/>
                    </a:schemeClr>
                  </a:glow>
                </a:effectLst>
                <a:latin typeface="+mn-lt"/>
              </a:rPr>
            </a:br>
            <a:r>
              <a:rPr lang="en-US" sz="3600" dirty="0" smtClean="0">
                <a:effectLst>
                  <a:glow rad="101600">
                    <a:schemeClr val="bg1">
                      <a:alpha val="60000"/>
                    </a:schemeClr>
                  </a:glow>
                </a:effectLst>
                <a:latin typeface="+mn-lt"/>
              </a:rPr>
              <a:t>Cyberspace in Intelligence Preparation of the Battlefield</a:t>
            </a:r>
            <a:endParaRPr lang="en-US" sz="3600" dirty="0">
              <a:effectLst>
                <a:glow rad="101600">
                  <a:schemeClr val="bg1">
                    <a:alpha val="60000"/>
                  </a:schemeClr>
                </a:glo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53" y="1152507"/>
            <a:ext cx="8863343" cy="4755148"/>
          </a:xfrm>
          <a:prstGeom prst="rect">
            <a:avLst/>
          </a:prstGeom>
        </p:spPr>
        <p:txBody>
          <a:bodyPr wrap="square">
            <a:spAutoFit/>
          </a:bodyPr>
          <a:lstStyle/>
          <a:p>
            <a:pPr marL="233363" indent="-233363">
              <a:spcAft>
                <a:spcPts val="600"/>
              </a:spcAft>
              <a:buFont typeface="Arial" panose="020B0604020202020204" pitchFamily="34" charset="0"/>
              <a:buChar char="•"/>
            </a:pPr>
            <a:r>
              <a:rPr lang="en-US" dirty="0" smtClean="0">
                <a:latin typeface="+mn-lt"/>
              </a:rPr>
              <a:t>Cyberspace </a:t>
            </a:r>
            <a:r>
              <a:rPr lang="en-US" dirty="0">
                <a:latin typeface="+mn-lt"/>
              </a:rPr>
              <a:t>Operations </a:t>
            </a:r>
            <a:r>
              <a:rPr lang="en-US" dirty="0" smtClean="0">
                <a:latin typeface="+mn-lt"/>
              </a:rPr>
              <a:t>are </a:t>
            </a:r>
            <a:r>
              <a:rPr lang="en-US" dirty="0">
                <a:latin typeface="+mn-lt"/>
              </a:rPr>
              <a:t>the employment </a:t>
            </a:r>
            <a:r>
              <a:rPr lang="en-US" dirty="0" smtClean="0">
                <a:latin typeface="+mn-lt"/>
              </a:rPr>
              <a:t>of cyberspace </a:t>
            </a:r>
            <a:r>
              <a:rPr lang="en-US" dirty="0">
                <a:latin typeface="+mn-lt"/>
              </a:rPr>
              <a:t>capabilities where the primary purpose is </a:t>
            </a:r>
            <a:r>
              <a:rPr lang="en-US" dirty="0" smtClean="0">
                <a:latin typeface="+mn-lt"/>
              </a:rPr>
              <a:t>to achieve </a:t>
            </a:r>
            <a:r>
              <a:rPr lang="en-US" dirty="0">
                <a:latin typeface="+mn-lt"/>
              </a:rPr>
              <a:t>objectives in or through cyberspace.  </a:t>
            </a:r>
            <a:endParaRPr lang="en-US" dirty="0" smtClean="0">
              <a:latin typeface="+mn-lt"/>
            </a:endParaRPr>
          </a:p>
          <a:p>
            <a:pPr marL="233363" indent="-233363">
              <a:spcAft>
                <a:spcPts val="600"/>
              </a:spcAft>
              <a:buFont typeface="Arial" panose="020B0604020202020204" pitchFamily="34" charset="0"/>
              <a:buChar char="•"/>
            </a:pPr>
            <a:r>
              <a:rPr lang="en-US" dirty="0" smtClean="0">
                <a:latin typeface="+mn-lt"/>
              </a:rPr>
              <a:t>Involves three missions:</a:t>
            </a:r>
            <a:endParaRPr lang="en-US" dirty="0">
              <a:latin typeface="+mn-lt"/>
            </a:endParaRPr>
          </a:p>
          <a:p>
            <a:pPr marL="690563" lvl="1" indent="-233363">
              <a:buFont typeface="Arial" panose="020B0604020202020204" pitchFamily="34" charset="0"/>
              <a:buChar char="•"/>
            </a:pPr>
            <a:r>
              <a:rPr lang="en-US" dirty="0">
                <a:latin typeface="Arial" pitchFamily="34" charset="0"/>
                <a:cs typeface="Arial" pitchFamily="34" charset="0"/>
              </a:rPr>
              <a:t>Department of Defense information network </a:t>
            </a:r>
            <a:r>
              <a:rPr lang="en-US" dirty="0" smtClean="0">
                <a:latin typeface="Arial" pitchFamily="34" charset="0"/>
                <a:cs typeface="Arial" pitchFamily="34" charset="0"/>
              </a:rPr>
              <a:t>(DODIN) operations </a:t>
            </a:r>
            <a:r>
              <a:rPr lang="en-US" dirty="0">
                <a:latin typeface="Arial" pitchFamily="34" charset="0"/>
                <a:cs typeface="Arial" pitchFamily="34" charset="0"/>
              </a:rPr>
              <a:t>design, build, configure, secure, operate, maintain, and sustain DOD communications systems and networks</a:t>
            </a:r>
          </a:p>
          <a:p>
            <a:pPr marL="690563" lvl="1" indent="-233363">
              <a:spcAft>
                <a:spcPts val="600"/>
              </a:spcAft>
              <a:buFont typeface="Arial" panose="020B0604020202020204" pitchFamily="34" charset="0"/>
              <a:buChar char="•"/>
            </a:pPr>
            <a:r>
              <a:rPr lang="en-US" dirty="0" smtClean="0">
                <a:latin typeface="+mn-lt"/>
              </a:rPr>
              <a:t>Defensive Cyberspace Operations (DCO) take </a:t>
            </a:r>
            <a:r>
              <a:rPr lang="en-US" dirty="0">
                <a:latin typeface="+mn-lt"/>
              </a:rPr>
              <a:t>preemptive and reactive measures to defend an information system</a:t>
            </a:r>
          </a:p>
          <a:p>
            <a:pPr marL="690563" lvl="1" indent="-233363">
              <a:spcAft>
                <a:spcPts val="600"/>
              </a:spcAft>
              <a:buFont typeface="Arial" panose="020B0604020202020204" pitchFamily="34" charset="0"/>
              <a:buChar char="•"/>
            </a:pPr>
            <a:r>
              <a:rPr lang="en-US" dirty="0" smtClean="0">
                <a:latin typeface="+mn-lt"/>
              </a:rPr>
              <a:t>Offensive Cyberspace Operations (OCO) project power by the application of force in and through cyberspace </a:t>
            </a:r>
            <a:endParaRPr lang="en-US" dirty="0">
              <a:latin typeface="+mn-lt"/>
            </a:endParaRPr>
          </a:p>
        </p:txBody>
      </p:sp>
      <p:sp>
        <p:nvSpPr>
          <p:cNvPr id="6" name="Rectangle 5"/>
          <p:cNvSpPr/>
          <p:nvPr/>
        </p:nvSpPr>
        <p:spPr>
          <a:xfrm>
            <a:off x="144854" y="161801"/>
            <a:ext cx="8863343" cy="584775"/>
          </a:xfrm>
          <a:prstGeom prst="rect">
            <a:avLst/>
          </a:prstGeom>
        </p:spPr>
        <p:txBody>
          <a:bodyPr wrap="square">
            <a:spAutoFit/>
          </a:bodyPr>
          <a:lstStyle/>
          <a:p>
            <a:pPr algn="ctr"/>
            <a:r>
              <a:rPr lang="en-US" sz="3200" b="1" dirty="0" smtClean="0">
                <a:latin typeface="+mn-lt"/>
              </a:rPr>
              <a:t>CYBERSPACE OPERATIONS</a:t>
            </a:r>
            <a:endParaRPr lang="en-US" sz="32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0784"/>
            <a:ext cx="9144000" cy="584775"/>
          </a:xfrm>
          <a:prstGeom prst="rect">
            <a:avLst/>
          </a:prstGeom>
        </p:spPr>
        <p:txBody>
          <a:bodyPr wrap="square">
            <a:spAutoFit/>
          </a:bodyPr>
          <a:lstStyle/>
          <a:p>
            <a:pPr algn="ctr"/>
            <a:r>
              <a:rPr lang="en-US" sz="3200" b="1" dirty="0" smtClean="0">
                <a:latin typeface="+mn-lt"/>
              </a:rPr>
              <a:t>DEFENSIVE CYBERSPACE OPERATIONS</a:t>
            </a:r>
            <a:endParaRPr lang="en-US" sz="3200" b="1" dirty="0">
              <a:latin typeface="+mn-lt"/>
            </a:endParaRPr>
          </a:p>
        </p:txBody>
      </p:sp>
      <p:sp>
        <p:nvSpPr>
          <p:cNvPr id="5" name="Rectangle 4"/>
          <p:cNvSpPr/>
          <p:nvPr/>
        </p:nvSpPr>
        <p:spPr>
          <a:xfrm>
            <a:off x="165253" y="1153266"/>
            <a:ext cx="8978747" cy="5093702"/>
          </a:xfrm>
          <a:prstGeom prst="rect">
            <a:avLst/>
          </a:prstGeom>
        </p:spPr>
        <p:txBody>
          <a:bodyPr wrap="square">
            <a:spAutoFit/>
          </a:bodyPr>
          <a:lstStyle/>
          <a:p>
            <a:pPr marL="233363" indent="-233363">
              <a:spcAft>
                <a:spcPts val="600"/>
              </a:spcAft>
              <a:buFont typeface="Arial" pitchFamily="34" charset="0"/>
              <a:buChar char="•"/>
            </a:pPr>
            <a:r>
              <a:rPr lang="en-US" dirty="0" smtClean="0">
                <a:latin typeface="+mn-lt"/>
              </a:rPr>
              <a:t>Active and passive cyberspace operations to defend the DODIN or other friendly cyberspace</a:t>
            </a:r>
          </a:p>
          <a:p>
            <a:pPr marL="690563" lvl="1" indent="-233363">
              <a:spcAft>
                <a:spcPts val="600"/>
              </a:spcAft>
              <a:buFont typeface="Arial" pitchFamily="34" charset="0"/>
              <a:buChar char="•"/>
            </a:pPr>
            <a:r>
              <a:rPr lang="en-US" sz="2000" dirty="0">
                <a:latin typeface="+mn-lt"/>
              </a:rPr>
              <a:t>Defensive Cyberspace Operations Internal Defensive Measures (DCO-IDM)</a:t>
            </a:r>
          </a:p>
          <a:p>
            <a:pPr marL="690563" lvl="1" indent="-233363">
              <a:spcAft>
                <a:spcPts val="600"/>
              </a:spcAft>
              <a:buFont typeface="Arial" pitchFamily="34" charset="0"/>
              <a:buChar char="•"/>
            </a:pPr>
            <a:r>
              <a:rPr lang="en-US" sz="2000" dirty="0">
                <a:latin typeface="+mn-lt"/>
              </a:rPr>
              <a:t>Defensive Cyberspace Operations Response Actions (DCO-RA)</a:t>
            </a:r>
          </a:p>
          <a:p>
            <a:pPr marL="233363" lvl="1" indent="-233363">
              <a:buFont typeface="Arial" pitchFamily="34" charset="0"/>
              <a:buChar char="•"/>
            </a:pPr>
            <a:r>
              <a:rPr lang="en-US" dirty="0" smtClean="0">
                <a:latin typeface="+mn-lt"/>
              </a:rPr>
              <a:t>DCO-IDM respond to unauthorized activity </a:t>
            </a:r>
            <a:r>
              <a:rPr lang="en-US" u="sng" dirty="0" smtClean="0">
                <a:latin typeface="+mn-lt"/>
              </a:rPr>
              <a:t>within the DODIN</a:t>
            </a:r>
          </a:p>
          <a:p>
            <a:pPr marL="690563" lvl="2" indent="-233363">
              <a:buFont typeface="Arial" pitchFamily="34" charset="0"/>
              <a:buChar char="•"/>
            </a:pPr>
            <a:r>
              <a:rPr lang="en-US" sz="2000" dirty="0" smtClean="0">
                <a:latin typeface="+mn-lt"/>
              </a:rPr>
              <a:t>Blocking domains and IP addresses associated with threat activity</a:t>
            </a:r>
          </a:p>
          <a:p>
            <a:pPr marL="690563" lvl="2" indent="-233363">
              <a:buFont typeface="Arial" pitchFamily="34" charset="0"/>
              <a:buChar char="•"/>
            </a:pPr>
            <a:r>
              <a:rPr lang="en-US" sz="2000" dirty="0" smtClean="0">
                <a:latin typeface="+mn-lt"/>
              </a:rPr>
              <a:t>Closing ports that pose vulnerabilities</a:t>
            </a:r>
          </a:p>
          <a:p>
            <a:pPr marL="690563" lvl="2" indent="-233363">
              <a:buFont typeface="Arial" pitchFamily="34" charset="0"/>
              <a:buChar char="•"/>
            </a:pPr>
            <a:r>
              <a:rPr lang="en-US" sz="2000" dirty="0" smtClean="0">
                <a:latin typeface="+mn-lt"/>
              </a:rPr>
              <a:t>Actively hunting for threats on the DODIN</a:t>
            </a:r>
          </a:p>
          <a:p>
            <a:pPr marL="690563" lvl="2" indent="-233363">
              <a:buFont typeface="Arial" pitchFamily="34" charset="0"/>
              <a:buChar char="•"/>
            </a:pPr>
            <a:r>
              <a:rPr lang="en-US" sz="2000" dirty="0" smtClean="0">
                <a:latin typeface="+mn-lt"/>
              </a:rPr>
              <a:t>Incident response actions</a:t>
            </a:r>
          </a:p>
          <a:p>
            <a:pPr marL="233363" lvl="1" indent="-233363">
              <a:spcAft>
                <a:spcPts val="600"/>
              </a:spcAft>
              <a:buFont typeface="Arial" pitchFamily="34" charset="0"/>
              <a:buChar char="•"/>
            </a:pPr>
            <a:r>
              <a:rPr lang="en-US" dirty="0" smtClean="0">
                <a:latin typeface="+mn-lt"/>
              </a:rPr>
              <a:t>DCO-RA actions taken </a:t>
            </a:r>
            <a:r>
              <a:rPr lang="en-US" u="sng" dirty="0" smtClean="0">
                <a:latin typeface="+mn-lt"/>
              </a:rPr>
              <a:t>outside the DODIN </a:t>
            </a:r>
            <a:r>
              <a:rPr lang="en-US" dirty="0" smtClean="0">
                <a:latin typeface="+mn-lt"/>
              </a:rPr>
              <a:t>to defeat ongoing or imminent threats</a:t>
            </a:r>
          </a:p>
          <a:p>
            <a:pPr marL="690563" lvl="2" indent="-233363">
              <a:spcAft>
                <a:spcPts val="600"/>
              </a:spcAft>
              <a:buFont typeface="Arial" pitchFamily="34" charset="0"/>
              <a:buChar char="•"/>
            </a:pPr>
            <a:r>
              <a:rPr lang="en-US" sz="2000" dirty="0" smtClean="0">
                <a:latin typeface="+mn-lt"/>
              </a:rPr>
              <a:t>Requires same authorization as OCO</a:t>
            </a:r>
          </a:p>
          <a:p>
            <a:pPr marL="690563" lvl="2" indent="-233363">
              <a:spcAft>
                <a:spcPts val="600"/>
              </a:spcAft>
              <a:buFont typeface="Arial" pitchFamily="34" charset="0"/>
              <a:buChar char="•"/>
            </a:pPr>
            <a:r>
              <a:rPr lang="en-US" sz="2000" dirty="0" smtClean="0">
                <a:latin typeface="+mn-lt"/>
              </a:rPr>
              <a:t>Requires same level of intelligence as OCO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0784"/>
            <a:ext cx="9144000" cy="584775"/>
          </a:xfrm>
          <a:prstGeom prst="rect">
            <a:avLst/>
          </a:prstGeom>
        </p:spPr>
        <p:txBody>
          <a:bodyPr wrap="square">
            <a:spAutoFit/>
          </a:bodyPr>
          <a:lstStyle/>
          <a:p>
            <a:pPr algn="ctr"/>
            <a:r>
              <a:rPr lang="en-US" sz="3200" b="1" dirty="0" smtClean="0">
                <a:latin typeface="+mj-lt"/>
              </a:rPr>
              <a:t>OFFENSIVE CYBERSPACE </a:t>
            </a:r>
            <a:r>
              <a:rPr lang="en-US" sz="3200" b="1" dirty="0">
                <a:latin typeface="+mj-lt"/>
              </a:rPr>
              <a:t>OPERATIONS</a:t>
            </a:r>
          </a:p>
        </p:txBody>
      </p:sp>
      <p:sp>
        <p:nvSpPr>
          <p:cNvPr id="6" name="Rectangle 5"/>
          <p:cNvSpPr/>
          <p:nvPr/>
        </p:nvSpPr>
        <p:spPr>
          <a:xfrm>
            <a:off x="165253" y="1034394"/>
            <a:ext cx="8978747" cy="4539704"/>
          </a:xfrm>
          <a:prstGeom prst="rect">
            <a:avLst/>
          </a:prstGeom>
        </p:spPr>
        <p:txBody>
          <a:bodyPr wrap="square">
            <a:spAutoFit/>
          </a:bodyPr>
          <a:lstStyle/>
          <a:p>
            <a:pPr marL="233363" indent="-225425">
              <a:spcAft>
                <a:spcPts val="600"/>
              </a:spcAft>
              <a:buFont typeface="Arial" panose="020B0604020202020204" pitchFamily="34" charset="0"/>
              <a:buChar char="•"/>
            </a:pPr>
            <a:r>
              <a:rPr lang="en-US" dirty="0" smtClean="0">
                <a:latin typeface="+mn-lt"/>
              </a:rPr>
              <a:t>Authorized by EXORD from national command authority</a:t>
            </a:r>
          </a:p>
          <a:p>
            <a:pPr marL="233363" indent="-225425">
              <a:spcAft>
                <a:spcPts val="600"/>
              </a:spcAft>
              <a:buFont typeface="Arial" panose="020B0604020202020204" pitchFamily="34" charset="0"/>
              <a:buChar char="•"/>
            </a:pPr>
            <a:r>
              <a:rPr lang="en-US" dirty="0" smtClean="0">
                <a:latin typeface="+mn-lt"/>
              </a:rPr>
              <a:t>Conducted by US Cyber Command</a:t>
            </a:r>
          </a:p>
          <a:p>
            <a:pPr marL="233363" indent="-225425">
              <a:spcAft>
                <a:spcPts val="600"/>
              </a:spcAft>
              <a:buFont typeface="Arial" panose="020B0604020202020204" pitchFamily="34" charset="0"/>
              <a:buChar char="•"/>
            </a:pPr>
            <a:r>
              <a:rPr lang="en-US" dirty="0" smtClean="0">
                <a:latin typeface="+mn-lt"/>
              </a:rPr>
              <a:t>Require </a:t>
            </a:r>
            <a:r>
              <a:rPr lang="en-US" dirty="0" err="1" smtClean="0">
                <a:latin typeface="+mn-lt"/>
              </a:rPr>
              <a:t>deconfliction</a:t>
            </a:r>
            <a:endParaRPr lang="en-US" dirty="0" smtClean="0">
              <a:latin typeface="+mn-lt"/>
            </a:endParaRPr>
          </a:p>
          <a:p>
            <a:pPr marL="233363" indent="-225425">
              <a:spcAft>
                <a:spcPts val="600"/>
              </a:spcAft>
              <a:buFont typeface="Arial" panose="020B0604020202020204" pitchFamily="34" charset="0"/>
              <a:buChar char="•"/>
            </a:pPr>
            <a:r>
              <a:rPr lang="en-US" dirty="0" smtClean="0">
                <a:latin typeface="+mn-lt"/>
              </a:rPr>
              <a:t>Always occurs </a:t>
            </a:r>
            <a:r>
              <a:rPr lang="en-US" u="sng" dirty="0" smtClean="0">
                <a:latin typeface="+mn-lt"/>
              </a:rPr>
              <a:t>outside the DODIN</a:t>
            </a:r>
          </a:p>
          <a:p>
            <a:pPr marL="233363" indent="-225425">
              <a:spcAft>
                <a:spcPts val="600"/>
              </a:spcAft>
              <a:buFont typeface="Arial" panose="020B0604020202020204" pitchFamily="34" charset="0"/>
              <a:buChar char="•"/>
            </a:pPr>
            <a:r>
              <a:rPr lang="en-US" dirty="0" smtClean="0">
                <a:latin typeface="+mn-lt"/>
              </a:rPr>
              <a:t>Cyberspace </a:t>
            </a:r>
            <a:r>
              <a:rPr lang="en-US" dirty="0">
                <a:latin typeface="+mn-lt"/>
              </a:rPr>
              <a:t>Attack: Cyberspace actions that create various direct denial effects in cyberspace</a:t>
            </a:r>
          </a:p>
          <a:p>
            <a:pPr marL="690563" lvl="1" indent="-233363">
              <a:buFont typeface="Arial" pitchFamily="34" charset="0"/>
              <a:buChar char="•"/>
            </a:pPr>
            <a:r>
              <a:rPr lang="en-US" sz="2000" dirty="0" smtClean="0">
                <a:latin typeface="+mn-lt"/>
              </a:rPr>
              <a:t>Deny</a:t>
            </a:r>
            <a:r>
              <a:rPr lang="en-US" sz="2000" dirty="0" smtClean="0">
                <a:solidFill>
                  <a:prstClr val="black"/>
                </a:solidFill>
                <a:latin typeface="Arial"/>
              </a:rPr>
              <a:t> </a:t>
            </a:r>
            <a:r>
              <a:rPr lang="en-US" sz="2000" dirty="0">
                <a:solidFill>
                  <a:prstClr val="black"/>
                </a:solidFill>
                <a:latin typeface="Arial"/>
              </a:rPr>
              <a:t>– </a:t>
            </a:r>
            <a:r>
              <a:rPr lang="en-US" sz="2000" dirty="0" smtClean="0">
                <a:solidFill>
                  <a:prstClr val="black"/>
                </a:solidFill>
                <a:latin typeface="Arial"/>
              </a:rPr>
              <a:t>Denial prevents adversary use of resources</a:t>
            </a:r>
            <a:endParaRPr lang="en-US" sz="2000" dirty="0" smtClean="0">
              <a:latin typeface="+mn-lt"/>
            </a:endParaRPr>
          </a:p>
          <a:p>
            <a:pPr marL="914400" lvl="1" indent="-233363">
              <a:buFont typeface="Arial" pitchFamily="34" charset="0"/>
              <a:buChar char="•"/>
            </a:pPr>
            <a:r>
              <a:rPr lang="en-US" sz="2000" dirty="0" smtClean="0">
                <a:latin typeface="+mn-lt"/>
              </a:rPr>
              <a:t>Degrade – Limit operation or availability of a target system</a:t>
            </a:r>
          </a:p>
          <a:p>
            <a:pPr marL="914400" lvl="1" indent="-233363">
              <a:buFont typeface="Arial" pitchFamily="34" charset="0"/>
              <a:buChar char="•"/>
            </a:pPr>
            <a:r>
              <a:rPr lang="en-US" sz="2000" dirty="0" smtClean="0">
                <a:latin typeface="+mn-lt"/>
              </a:rPr>
              <a:t>Disrupt – Prevent operations or availability of a target system </a:t>
            </a:r>
          </a:p>
          <a:p>
            <a:pPr marL="914400" lvl="1" indent="-233363">
              <a:buFont typeface="Arial" pitchFamily="34" charset="0"/>
              <a:buChar char="•"/>
            </a:pPr>
            <a:r>
              <a:rPr lang="en-US" sz="2000" dirty="0" smtClean="0">
                <a:latin typeface="+mn-lt"/>
              </a:rPr>
              <a:t>Destroy – Permanently deny access to or operations of a target system  </a:t>
            </a:r>
          </a:p>
          <a:p>
            <a:pPr marL="690563" lvl="1" indent="-233363">
              <a:spcAft>
                <a:spcPts val="600"/>
              </a:spcAft>
              <a:buFont typeface="Arial" pitchFamily="34" charset="0"/>
              <a:buChar char="•"/>
            </a:pPr>
            <a:r>
              <a:rPr lang="en-US" sz="2000" dirty="0" smtClean="0">
                <a:latin typeface="+mn-lt"/>
              </a:rPr>
              <a:t>Manipulate – To control or change a target information system</a:t>
            </a:r>
          </a:p>
        </p:txBody>
      </p:sp>
    </p:spTree>
    <p:extLst>
      <p:ext uri="{BB962C8B-B14F-4D97-AF65-F5344CB8AC3E}">
        <p14:creationId xmlns:p14="http://schemas.microsoft.com/office/powerpoint/2010/main" val="368827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253" y="150784"/>
            <a:ext cx="8824511" cy="584775"/>
          </a:xfrm>
          <a:prstGeom prst="rect">
            <a:avLst/>
          </a:prstGeom>
        </p:spPr>
        <p:txBody>
          <a:bodyPr wrap="square">
            <a:spAutoFit/>
          </a:bodyPr>
          <a:lstStyle/>
          <a:p>
            <a:pPr algn="ctr"/>
            <a:r>
              <a:rPr lang="en-US" sz="3200" b="1" dirty="0" smtClean="0">
                <a:latin typeface="+mn-lt"/>
              </a:rPr>
              <a:t>STUDENT CHECK </a:t>
            </a:r>
            <a:endParaRPr lang="en-US" sz="3200" dirty="0">
              <a:latin typeface="+mn-lt"/>
            </a:endParaRPr>
          </a:p>
        </p:txBody>
      </p:sp>
      <p:sp>
        <p:nvSpPr>
          <p:cNvPr id="5" name="Rectangle 4"/>
          <p:cNvSpPr/>
          <p:nvPr/>
        </p:nvSpPr>
        <p:spPr>
          <a:xfrm>
            <a:off x="132202" y="1154380"/>
            <a:ext cx="8857562" cy="2631490"/>
          </a:xfrm>
          <a:prstGeom prst="rect">
            <a:avLst/>
          </a:prstGeom>
        </p:spPr>
        <p:txBody>
          <a:bodyPr wrap="square">
            <a:spAutoFit/>
          </a:bodyPr>
          <a:lstStyle/>
          <a:p>
            <a:pPr marL="228600" indent="-228600">
              <a:spcAft>
                <a:spcPts val="600"/>
              </a:spcAft>
              <a:buFont typeface="Arial" pitchFamily="34" charset="0"/>
              <a:buChar char="•"/>
            </a:pPr>
            <a:r>
              <a:rPr lang="en-US" sz="2000" dirty="0">
                <a:latin typeface="+mn-lt"/>
              </a:rPr>
              <a:t>List the layers of cyberspace.  </a:t>
            </a:r>
          </a:p>
          <a:p>
            <a:pPr marL="228600" indent="-228600">
              <a:spcAft>
                <a:spcPts val="600"/>
              </a:spcAft>
              <a:buFont typeface="Arial" pitchFamily="34" charset="0"/>
              <a:buChar char="•"/>
            </a:pPr>
            <a:r>
              <a:rPr lang="en-US" sz="2000" dirty="0">
                <a:latin typeface="+mn-lt"/>
              </a:rPr>
              <a:t>What are some challenges to situational understanding of the cyberspace domain within an area of operations?</a:t>
            </a:r>
          </a:p>
          <a:p>
            <a:pPr marL="228600" indent="-228600">
              <a:spcAft>
                <a:spcPts val="600"/>
              </a:spcAft>
              <a:buFont typeface="Arial" pitchFamily="34" charset="0"/>
              <a:buChar char="•"/>
            </a:pPr>
            <a:r>
              <a:rPr lang="en-US" sz="2000" dirty="0" smtClean="0">
                <a:latin typeface="+mn-lt"/>
              </a:rPr>
              <a:t>List the three missions of U.S. cyberspace operations.  </a:t>
            </a:r>
          </a:p>
          <a:p>
            <a:pPr marL="228600" indent="-228600">
              <a:spcAft>
                <a:spcPts val="600"/>
              </a:spcAft>
              <a:buFont typeface="Arial" pitchFamily="34" charset="0"/>
              <a:buChar char="•"/>
            </a:pPr>
            <a:r>
              <a:rPr lang="en-US" sz="2000" dirty="0" smtClean="0">
                <a:latin typeface="+mn-lt"/>
              </a:rPr>
              <a:t>Which U.S. cyberspace operations occur inside the DODIN?</a:t>
            </a:r>
          </a:p>
          <a:p>
            <a:pPr marL="228600" indent="-228600">
              <a:spcAft>
                <a:spcPts val="600"/>
              </a:spcAft>
              <a:buFont typeface="Arial" pitchFamily="34" charset="0"/>
              <a:buChar char="•"/>
            </a:pPr>
            <a:r>
              <a:rPr lang="en-US" sz="2000" dirty="0" smtClean="0">
                <a:latin typeface="+mn-lt"/>
              </a:rPr>
              <a:t>Which U.S. cyberspace operations occur outside the DODIN?</a:t>
            </a:r>
          </a:p>
          <a:p>
            <a:r>
              <a:rPr lang="en-US" sz="2000" dirty="0" smtClean="0">
                <a:latin typeface="+mn-lt"/>
              </a:rPr>
              <a:t> </a:t>
            </a:r>
          </a:p>
        </p:txBody>
      </p:sp>
    </p:spTree>
    <p:extLst>
      <p:ext uri="{BB962C8B-B14F-4D97-AF65-F5344CB8AC3E}">
        <p14:creationId xmlns:p14="http://schemas.microsoft.com/office/powerpoint/2010/main" val="3375503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0784"/>
            <a:ext cx="9143999" cy="584775"/>
          </a:xfrm>
          <a:prstGeom prst="rect">
            <a:avLst/>
          </a:prstGeom>
        </p:spPr>
        <p:txBody>
          <a:bodyPr wrap="square">
            <a:spAutoFit/>
          </a:bodyPr>
          <a:lstStyle/>
          <a:p>
            <a:pPr algn="ctr"/>
            <a:r>
              <a:rPr lang="en-US" sz="3200" b="1" dirty="0" smtClean="0">
                <a:latin typeface="+mn-lt"/>
              </a:rPr>
              <a:t>ENABLING LEARNING OBJECTIVE B</a:t>
            </a:r>
            <a:endParaRPr lang="en-US" sz="3200" dirty="0">
              <a:latin typeface="+mn-lt"/>
            </a:endParaRPr>
          </a:p>
        </p:txBody>
      </p:sp>
      <p:sp>
        <p:nvSpPr>
          <p:cNvPr id="5" name="Rectangle 4"/>
          <p:cNvSpPr/>
          <p:nvPr/>
        </p:nvSpPr>
        <p:spPr>
          <a:xfrm>
            <a:off x="165252" y="2088500"/>
            <a:ext cx="8791461" cy="3046988"/>
          </a:xfrm>
          <a:prstGeom prst="rect">
            <a:avLst/>
          </a:prstGeom>
        </p:spPr>
        <p:txBody>
          <a:bodyPr wrap="square">
            <a:spAutoFit/>
          </a:bodyPr>
          <a:lstStyle/>
          <a:p>
            <a:pPr marL="1828800" indent="-1828800"/>
            <a:r>
              <a:rPr lang="en-US" b="1" u="sng" dirty="0" smtClean="0">
                <a:latin typeface="Arial" pitchFamily="34" charset="0"/>
                <a:cs typeface="Arial" pitchFamily="34" charset="0"/>
              </a:rPr>
              <a:t>Action:</a:t>
            </a:r>
            <a:r>
              <a:rPr lang="en-US" b="1" dirty="0" smtClean="0">
                <a:latin typeface="Arial" pitchFamily="34" charset="0"/>
                <a:cs typeface="Arial" pitchFamily="34" charset="0"/>
              </a:rPr>
              <a:t>         </a:t>
            </a:r>
            <a:r>
              <a:rPr lang="en-US" dirty="0" smtClean="0">
                <a:latin typeface="Arial" pitchFamily="34" charset="0"/>
                <a:cs typeface="Arial" pitchFamily="34" charset="0"/>
              </a:rPr>
              <a:t>List vectors used to conduct cyberspace attack and examples of cyberspace attacks.  </a:t>
            </a:r>
          </a:p>
          <a:p>
            <a:endParaRPr lang="en-US" b="1" dirty="0" smtClean="0">
              <a:latin typeface="Arial" pitchFamily="34" charset="0"/>
              <a:cs typeface="Arial" pitchFamily="34" charset="0"/>
            </a:endParaRPr>
          </a:p>
          <a:p>
            <a:r>
              <a:rPr lang="en-US" b="1" u="sng" dirty="0" smtClean="0">
                <a:latin typeface="Arial" pitchFamily="34" charset="0"/>
                <a:cs typeface="Arial" pitchFamily="34" charset="0"/>
              </a:rPr>
              <a:t>Condition:</a:t>
            </a:r>
            <a:r>
              <a:rPr lang="en-US" b="1" dirty="0" smtClean="0">
                <a:latin typeface="Arial" pitchFamily="34" charset="0"/>
                <a:cs typeface="Arial" pitchFamily="34" charset="0"/>
              </a:rPr>
              <a:t>    </a:t>
            </a:r>
            <a:r>
              <a:rPr lang="en-US" dirty="0" smtClean="0">
                <a:latin typeface="Arial" pitchFamily="34" charset="0"/>
                <a:cs typeface="Arial" pitchFamily="34" charset="0"/>
              </a:rPr>
              <a:t>Given a Classroom Environment </a:t>
            </a:r>
          </a:p>
          <a:p>
            <a:endParaRPr lang="en-US" b="1" dirty="0" smtClean="0">
              <a:latin typeface="Arial" pitchFamily="34" charset="0"/>
              <a:cs typeface="Arial" pitchFamily="34" charset="0"/>
            </a:endParaRPr>
          </a:p>
          <a:p>
            <a:pPr marL="1828800" indent="-1828800"/>
            <a:r>
              <a:rPr lang="en-US" b="1" u="sng" dirty="0" smtClean="0">
                <a:latin typeface="Arial" pitchFamily="34" charset="0"/>
                <a:cs typeface="Arial" pitchFamily="34" charset="0"/>
              </a:rPr>
              <a:t>Standard:</a:t>
            </a:r>
            <a:r>
              <a:rPr lang="en-US" b="1" dirty="0" smtClean="0">
                <a:latin typeface="Arial" pitchFamily="34" charset="0"/>
                <a:cs typeface="Arial" pitchFamily="34" charset="0"/>
              </a:rPr>
              <a:t>     </a:t>
            </a:r>
            <a:r>
              <a:rPr lang="en-US" dirty="0" smtClean="0">
                <a:latin typeface="Arial" pitchFamily="34" charset="0"/>
                <a:cs typeface="Arial" pitchFamily="34" charset="0"/>
              </a:rPr>
              <a:t>List two brute force and two social engineering attack vectors. List two example cyberspace attacks.</a:t>
            </a:r>
          </a:p>
        </p:txBody>
      </p:sp>
    </p:spTree>
    <p:extLst>
      <p:ext uri="{BB962C8B-B14F-4D97-AF65-F5344CB8AC3E}">
        <p14:creationId xmlns:p14="http://schemas.microsoft.com/office/powerpoint/2010/main" val="416620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1801"/>
            <a:ext cx="9144000" cy="584775"/>
          </a:xfrm>
          <a:prstGeom prst="rect">
            <a:avLst/>
          </a:prstGeom>
        </p:spPr>
        <p:txBody>
          <a:bodyPr wrap="square">
            <a:spAutoFit/>
          </a:bodyPr>
          <a:lstStyle/>
          <a:p>
            <a:pPr algn="ctr"/>
            <a:r>
              <a:rPr lang="en-US" sz="3200" b="1" dirty="0" smtClean="0">
                <a:latin typeface="+mn-lt"/>
              </a:rPr>
              <a:t>ATTACK VECTORS</a:t>
            </a:r>
          </a:p>
        </p:txBody>
      </p:sp>
      <p:pic>
        <p:nvPicPr>
          <p:cNvPr id="6" name="Picture 2" descr="https://www.novainfosec.com/wp-content/uploads/2012/08/killch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567" y="1722418"/>
            <a:ext cx="4766368" cy="31696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1804" y="1175727"/>
            <a:ext cx="2600392" cy="461665"/>
          </a:xfrm>
          <a:prstGeom prst="rect">
            <a:avLst/>
          </a:prstGeom>
          <a:noFill/>
        </p:spPr>
        <p:txBody>
          <a:bodyPr wrap="none" rtlCol="0">
            <a:spAutoFit/>
          </a:bodyPr>
          <a:lstStyle/>
          <a:p>
            <a:pPr algn="ctr"/>
            <a:r>
              <a:rPr lang="en-US" dirty="0" smtClean="0">
                <a:latin typeface="+mn-lt"/>
              </a:rPr>
              <a:t>“Cyber Kill Chain”</a:t>
            </a:r>
            <a:endParaRPr lang="en-US" dirty="0">
              <a:latin typeface="+mn-lt"/>
            </a:endParaRPr>
          </a:p>
        </p:txBody>
      </p:sp>
      <p:sp>
        <p:nvSpPr>
          <p:cNvPr id="8" name="TextBox 7"/>
          <p:cNvSpPr txBox="1"/>
          <p:nvPr/>
        </p:nvSpPr>
        <p:spPr>
          <a:xfrm>
            <a:off x="157316" y="4955463"/>
            <a:ext cx="8849032" cy="1615827"/>
          </a:xfrm>
          <a:prstGeom prst="rect">
            <a:avLst/>
          </a:prstGeom>
          <a:noFill/>
        </p:spPr>
        <p:txBody>
          <a:bodyPr wrap="square" rtlCol="0">
            <a:spAutoFit/>
          </a:bodyPr>
          <a:lstStyle/>
          <a:p>
            <a:pPr marL="225425" indent="-225425">
              <a:spcAft>
                <a:spcPts val="600"/>
              </a:spcAft>
              <a:buFont typeface="Arial" panose="020B0604020202020204" pitchFamily="34" charset="0"/>
              <a:buChar char="•"/>
            </a:pPr>
            <a:r>
              <a:rPr lang="en-US" dirty="0" smtClean="0">
                <a:latin typeface="+mn-lt"/>
              </a:rPr>
              <a:t>Each step can be conducted through multiple methods</a:t>
            </a:r>
          </a:p>
          <a:p>
            <a:pPr marL="682625" lvl="1" indent="-225425">
              <a:spcAft>
                <a:spcPts val="600"/>
              </a:spcAft>
              <a:buFont typeface="Arial" panose="020B0604020202020204" pitchFamily="34" charset="0"/>
              <a:buChar char="•"/>
            </a:pPr>
            <a:r>
              <a:rPr lang="en-US" sz="2000" dirty="0" smtClean="0">
                <a:latin typeface="+mn-lt"/>
              </a:rPr>
              <a:t>Brute force</a:t>
            </a:r>
          </a:p>
          <a:p>
            <a:pPr marL="682625" lvl="1" indent="-225425">
              <a:spcAft>
                <a:spcPts val="600"/>
              </a:spcAft>
              <a:buFont typeface="Arial" panose="020B0604020202020204" pitchFamily="34" charset="0"/>
              <a:buChar char="•"/>
            </a:pPr>
            <a:r>
              <a:rPr lang="en-US" sz="2000" dirty="0" smtClean="0">
                <a:latin typeface="+mn-lt"/>
              </a:rPr>
              <a:t>Social engineering</a:t>
            </a:r>
          </a:p>
          <a:p>
            <a:pPr marL="682625" lvl="1" indent="-225425">
              <a:spcAft>
                <a:spcPts val="600"/>
              </a:spcAft>
              <a:buFont typeface="Arial" panose="020B0604020202020204" pitchFamily="34" charset="0"/>
              <a:buChar char="•"/>
            </a:pPr>
            <a:r>
              <a:rPr lang="en-US" sz="2000" dirty="0" smtClean="0">
                <a:latin typeface="+mn-lt"/>
              </a:rPr>
              <a:t>Insider threat</a:t>
            </a:r>
            <a:endParaRPr lang="en-US" sz="2000" dirty="0">
              <a:latin typeface="+mn-lt"/>
            </a:endParaRPr>
          </a:p>
        </p:txBody>
      </p:sp>
    </p:spTree>
    <p:extLst>
      <p:ext uri="{BB962C8B-B14F-4D97-AF65-F5344CB8AC3E}">
        <p14:creationId xmlns:p14="http://schemas.microsoft.com/office/powerpoint/2010/main" val="152795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1801"/>
            <a:ext cx="9144000" cy="584775"/>
          </a:xfrm>
          <a:prstGeom prst="rect">
            <a:avLst/>
          </a:prstGeom>
        </p:spPr>
        <p:txBody>
          <a:bodyPr wrap="square">
            <a:spAutoFit/>
          </a:bodyPr>
          <a:lstStyle/>
          <a:p>
            <a:pPr algn="ctr"/>
            <a:r>
              <a:rPr lang="en-US" sz="3200" b="1" dirty="0" smtClean="0">
                <a:latin typeface="+mn-lt"/>
              </a:rPr>
              <a:t>ATTACK VECTOR EXAMPLES</a:t>
            </a:r>
          </a:p>
        </p:txBody>
      </p:sp>
      <p:sp>
        <p:nvSpPr>
          <p:cNvPr id="5" name="TextBox 4"/>
          <p:cNvSpPr txBox="1"/>
          <p:nvPr/>
        </p:nvSpPr>
        <p:spPr>
          <a:xfrm>
            <a:off x="182880" y="1152144"/>
            <a:ext cx="8824486" cy="5201424"/>
          </a:xfrm>
          <a:prstGeom prst="rect">
            <a:avLst/>
          </a:prstGeom>
          <a:noFill/>
        </p:spPr>
        <p:txBody>
          <a:bodyPr wrap="square" rtlCol="0">
            <a:spAutoFit/>
          </a:bodyPr>
          <a:lstStyle/>
          <a:p>
            <a:pPr marL="228600" indent="-223838">
              <a:spcAft>
                <a:spcPts val="600"/>
              </a:spcAft>
              <a:buFont typeface="Arial" panose="020B0604020202020204" pitchFamily="34" charset="0"/>
              <a:buChar char="•"/>
            </a:pPr>
            <a:r>
              <a:rPr lang="en-US" dirty="0" smtClean="0">
                <a:latin typeface="+mn-lt"/>
              </a:rPr>
              <a:t>Brute force</a:t>
            </a:r>
          </a:p>
          <a:p>
            <a:pPr marL="685800" lvl="1" indent="-223838">
              <a:spcAft>
                <a:spcPts val="600"/>
              </a:spcAft>
              <a:buFont typeface="Arial" panose="020B0604020202020204" pitchFamily="34" charset="0"/>
              <a:buChar char="•"/>
            </a:pPr>
            <a:r>
              <a:rPr lang="en-US" sz="2000" dirty="0" smtClean="0">
                <a:latin typeface="+mn-lt"/>
              </a:rPr>
              <a:t>Zero day exploits</a:t>
            </a:r>
          </a:p>
          <a:p>
            <a:pPr marL="685800" lvl="1" indent="-223838">
              <a:spcAft>
                <a:spcPts val="600"/>
              </a:spcAft>
              <a:buFont typeface="Arial" panose="020B0604020202020204" pitchFamily="34" charset="0"/>
              <a:buChar char="•"/>
            </a:pPr>
            <a:r>
              <a:rPr lang="en-US" sz="2000" dirty="0" smtClean="0">
                <a:latin typeface="+mn-lt"/>
              </a:rPr>
              <a:t>SQL injection</a:t>
            </a:r>
          </a:p>
          <a:p>
            <a:pPr marL="685800" lvl="1" indent="-223838">
              <a:spcAft>
                <a:spcPts val="600"/>
              </a:spcAft>
              <a:buFont typeface="Arial" panose="020B0604020202020204" pitchFamily="34" charset="0"/>
              <a:buChar char="•"/>
            </a:pPr>
            <a:r>
              <a:rPr lang="en-US" sz="2000" dirty="0" smtClean="0">
                <a:latin typeface="+mn-lt"/>
              </a:rPr>
              <a:t>Buffer overload</a:t>
            </a:r>
          </a:p>
          <a:p>
            <a:pPr marL="685800" lvl="1" indent="-223838">
              <a:spcAft>
                <a:spcPts val="600"/>
              </a:spcAft>
              <a:buFont typeface="Arial" panose="020B0604020202020204" pitchFamily="34" charset="0"/>
              <a:buChar char="•"/>
            </a:pPr>
            <a:r>
              <a:rPr lang="en-US" sz="2000" dirty="0" smtClean="0">
                <a:latin typeface="+mn-lt"/>
              </a:rPr>
              <a:t>Password cracking</a:t>
            </a:r>
          </a:p>
          <a:p>
            <a:pPr marL="228600" indent="-223838">
              <a:spcAft>
                <a:spcPts val="600"/>
              </a:spcAft>
              <a:buFont typeface="Arial" panose="020B0604020202020204" pitchFamily="34" charset="0"/>
              <a:buChar char="•"/>
            </a:pPr>
            <a:r>
              <a:rPr lang="en-US" dirty="0" smtClean="0">
                <a:latin typeface="+mn-lt"/>
              </a:rPr>
              <a:t>Social engineering</a:t>
            </a:r>
          </a:p>
          <a:p>
            <a:pPr marL="685800" lvl="1" indent="-223838">
              <a:spcAft>
                <a:spcPts val="600"/>
              </a:spcAft>
              <a:buFont typeface="Arial" panose="020B0604020202020204" pitchFamily="34" charset="0"/>
              <a:buChar char="•"/>
            </a:pPr>
            <a:r>
              <a:rPr lang="en-US" sz="2000" dirty="0">
                <a:latin typeface="+mn-lt"/>
              </a:rPr>
              <a:t>Social media </a:t>
            </a:r>
            <a:r>
              <a:rPr lang="en-US" sz="2000" dirty="0" smtClean="0">
                <a:latin typeface="+mn-lt"/>
              </a:rPr>
              <a:t>analysis to support target development</a:t>
            </a:r>
            <a:endParaRPr lang="en-US" sz="2000" dirty="0">
              <a:latin typeface="+mn-lt"/>
            </a:endParaRPr>
          </a:p>
          <a:p>
            <a:pPr marL="685800" lvl="1" indent="-223838">
              <a:spcAft>
                <a:spcPts val="600"/>
              </a:spcAft>
              <a:buFont typeface="Arial" panose="020B0604020202020204" pitchFamily="34" charset="0"/>
              <a:buChar char="•"/>
            </a:pPr>
            <a:r>
              <a:rPr lang="en-US" sz="2000" dirty="0" smtClean="0">
                <a:latin typeface="+mn-lt"/>
              </a:rPr>
              <a:t>Phishing, whaling, watering holes to gain unwitting assistance</a:t>
            </a:r>
          </a:p>
          <a:p>
            <a:pPr marL="685800" lvl="1" indent="-223838">
              <a:spcAft>
                <a:spcPts val="600"/>
              </a:spcAft>
              <a:buFont typeface="Arial" panose="020B0604020202020204" pitchFamily="34" charset="0"/>
              <a:buChar char="•"/>
            </a:pPr>
            <a:r>
              <a:rPr lang="en-US" sz="2000" dirty="0" smtClean="0">
                <a:latin typeface="+mn-lt"/>
              </a:rPr>
              <a:t>Password guessing</a:t>
            </a:r>
          </a:p>
          <a:p>
            <a:pPr marL="228600" indent="-223838">
              <a:spcAft>
                <a:spcPts val="600"/>
              </a:spcAft>
              <a:buFont typeface="Arial" panose="020B0604020202020204" pitchFamily="34" charset="0"/>
              <a:buChar char="•"/>
            </a:pPr>
            <a:r>
              <a:rPr lang="en-US" dirty="0" smtClean="0">
                <a:latin typeface="+mn-lt"/>
              </a:rPr>
              <a:t>Insider threat</a:t>
            </a:r>
          </a:p>
          <a:p>
            <a:pPr marL="685800" lvl="1" indent="-223838">
              <a:spcAft>
                <a:spcPts val="600"/>
              </a:spcAft>
              <a:buFont typeface="Arial" panose="020B0604020202020204" pitchFamily="34" charset="0"/>
              <a:buChar char="•"/>
            </a:pPr>
            <a:r>
              <a:rPr lang="en-US" sz="2000" dirty="0">
                <a:latin typeface="+mn-lt"/>
              </a:rPr>
              <a:t>Has </a:t>
            </a:r>
            <a:r>
              <a:rPr lang="en-US" sz="2000" dirty="0" smtClean="0">
                <a:latin typeface="+mn-lt"/>
              </a:rPr>
              <a:t>credentials and trust relationship </a:t>
            </a:r>
            <a:endParaRPr lang="en-US" sz="2000" dirty="0">
              <a:latin typeface="+mn-lt"/>
            </a:endParaRPr>
          </a:p>
          <a:p>
            <a:pPr marL="685800" lvl="1" indent="-223838">
              <a:spcAft>
                <a:spcPts val="600"/>
              </a:spcAft>
              <a:buFont typeface="Arial" panose="020B0604020202020204" pitchFamily="34" charset="0"/>
              <a:buChar char="•"/>
            </a:pPr>
            <a:r>
              <a:rPr lang="en-US" sz="2000" dirty="0" smtClean="0">
                <a:latin typeface="+mn-lt"/>
              </a:rPr>
              <a:t>Circumvents network security measures</a:t>
            </a:r>
          </a:p>
          <a:p>
            <a:pPr marL="685800" lvl="1" indent="-223838">
              <a:spcAft>
                <a:spcPts val="600"/>
              </a:spcAft>
              <a:buFont typeface="Arial" panose="020B0604020202020204" pitchFamily="34" charset="0"/>
              <a:buChar char="•"/>
            </a:pPr>
            <a:r>
              <a:rPr lang="en-US" sz="2000" dirty="0" smtClean="0">
                <a:latin typeface="+mn-lt"/>
              </a:rPr>
              <a:t>Allows close access for threat exploitation</a:t>
            </a:r>
          </a:p>
        </p:txBody>
      </p:sp>
    </p:spTree>
    <p:extLst>
      <p:ext uri="{BB962C8B-B14F-4D97-AF65-F5344CB8AC3E}">
        <p14:creationId xmlns:p14="http://schemas.microsoft.com/office/powerpoint/2010/main" val="278830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43222"/>
            <a:ext cx="9144000" cy="584775"/>
          </a:xfrm>
          <a:prstGeom prst="rect">
            <a:avLst/>
          </a:prstGeom>
        </p:spPr>
        <p:txBody>
          <a:bodyPr wrap="square">
            <a:spAutoFit/>
          </a:bodyPr>
          <a:lstStyle/>
          <a:p>
            <a:pPr algn="ctr"/>
            <a:r>
              <a:rPr lang="en-US" sz="3200" b="1" dirty="0" smtClean="0">
                <a:latin typeface="+mn-lt"/>
              </a:rPr>
              <a:t>BOTWARE / MALWARE TECHNOLOGY </a:t>
            </a:r>
          </a:p>
        </p:txBody>
      </p:sp>
      <p:sp>
        <p:nvSpPr>
          <p:cNvPr id="6" name="TextBox 23"/>
          <p:cNvSpPr txBox="1">
            <a:spLocks noChangeArrowheads="1"/>
          </p:cNvSpPr>
          <p:nvPr/>
        </p:nvSpPr>
        <p:spPr bwMode="auto">
          <a:xfrm>
            <a:off x="121188" y="1315850"/>
            <a:ext cx="8835528" cy="3385542"/>
          </a:xfrm>
          <a:prstGeom prst="rect">
            <a:avLst/>
          </a:prstGeom>
          <a:noFill/>
          <a:ln w="9525">
            <a:noFill/>
            <a:miter lim="800000"/>
            <a:headEnd/>
            <a:tailEnd/>
          </a:ln>
        </p:spPr>
        <p:txBody>
          <a:bodyPr wrap="square">
            <a:spAutoFit/>
          </a:bodyPr>
          <a:lstStyle/>
          <a:p>
            <a:pPr algn="ctr"/>
            <a:endParaRPr lang="en-US" sz="1000" b="1" dirty="0" smtClean="0">
              <a:solidFill>
                <a:srgbClr val="000000"/>
              </a:solidFill>
              <a:latin typeface="+mn-lt"/>
              <a:cs typeface="Arial" pitchFamily="34" charset="0"/>
            </a:endParaRPr>
          </a:p>
          <a:p>
            <a:pPr>
              <a:buFont typeface="Arial" pitchFamily="34" charset="0"/>
              <a:buChar char="•"/>
            </a:pPr>
            <a:r>
              <a:rPr lang="en-US" dirty="0" smtClean="0">
                <a:solidFill>
                  <a:srgbClr val="000000"/>
                </a:solidFill>
                <a:latin typeface="+mn-lt"/>
                <a:cs typeface="Arial" pitchFamily="34" charset="0"/>
              </a:rPr>
              <a:t> Malware </a:t>
            </a:r>
          </a:p>
          <a:p>
            <a:pPr>
              <a:buFont typeface="Arial" pitchFamily="34" charset="0"/>
              <a:buChar char="•"/>
            </a:pPr>
            <a:endParaRPr lang="en-US" dirty="0" smtClean="0">
              <a:solidFill>
                <a:srgbClr val="000000"/>
              </a:solidFill>
              <a:latin typeface="+mn-lt"/>
              <a:cs typeface="Arial" pitchFamily="34" charset="0"/>
            </a:endParaRPr>
          </a:p>
          <a:p>
            <a:pPr>
              <a:buFont typeface="Arial" pitchFamily="34" charset="0"/>
              <a:buChar char="•"/>
            </a:pPr>
            <a:r>
              <a:rPr lang="en-US" dirty="0" smtClean="0">
                <a:solidFill>
                  <a:srgbClr val="000000"/>
                </a:solidFill>
                <a:latin typeface="+mn-lt"/>
                <a:cs typeface="Arial" pitchFamily="34" charset="0"/>
              </a:rPr>
              <a:t> Spyware </a:t>
            </a:r>
          </a:p>
          <a:p>
            <a:pPr>
              <a:buFont typeface="Arial" pitchFamily="34" charset="0"/>
              <a:buChar char="•"/>
            </a:pPr>
            <a:endParaRPr lang="en-US" dirty="0" smtClean="0">
              <a:solidFill>
                <a:srgbClr val="000000"/>
              </a:solidFill>
              <a:latin typeface="+mn-lt"/>
              <a:cs typeface="Arial" pitchFamily="34" charset="0"/>
            </a:endParaRPr>
          </a:p>
          <a:p>
            <a:pPr>
              <a:buFont typeface="Arial" pitchFamily="34" charset="0"/>
              <a:buChar char="•"/>
            </a:pPr>
            <a:r>
              <a:rPr lang="en-US" dirty="0" smtClean="0">
                <a:solidFill>
                  <a:srgbClr val="000000"/>
                </a:solidFill>
                <a:latin typeface="+mn-lt"/>
                <a:cs typeface="Arial" pitchFamily="34" charset="0"/>
              </a:rPr>
              <a:t> Back Door</a:t>
            </a:r>
          </a:p>
          <a:p>
            <a:pPr>
              <a:buFont typeface="Arial" pitchFamily="34" charset="0"/>
              <a:buChar char="•"/>
            </a:pPr>
            <a:endParaRPr lang="en-US" dirty="0" smtClean="0">
              <a:solidFill>
                <a:srgbClr val="000000"/>
              </a:solidFill>
              <a:latin typeface="+mn-lt"/>
              <a:cs typeface="Arial" pitchFamily="34" charset="0"/>
            </a:endParaRPr>
          </a:p>
          <a:p>
            <a:pPr>
              <a:buFont typeface="Arial" pitchFamily="34" charset="0"/>
              <a:buChar char="•"/>
            </a:pPr>
            <a:r>
              <a:rPr lang="en-US" dirty="0" smtClean="0">
                <a:solidFill>
                  <a:srgbClr val="000000"/>
                </a:solidFill>
                <a:latin typeface="+mn-lt"/>
                <a:cs typeface="Arial" pitchFamily="34" charset="0"/>
              </a:rPr>
              <a:t> Exploit  </a:t>
            </a:r>
          </a:p>
          <a:p>
            <a:pPr marL="228600" indent="-228600" fontAlgn="base">
              <a:spcBef>
                <a:spcPct val="0"/>
              </a:spcBef>
              <a:spcAft>
                <a:spcPct val="0"/>
              </a:spcAft>
              <a:buAutoNum type="arabicPeriod"/>
            </a:pPr>
            <a:endParaRPr lang="en-US" sz="1200" b="1" dirty="0">
              <a:solidFill>
                <a:srgbClr val="000000"/>
              </a:solidFill>
              <a:latin typeface="+mn-lt"/>
              <a:cs typeface="Arial" pitchFamily="34" charset="0"/>
            </a:endParaRPr>
          </a:p>
          <a:p>
            <a:endParaRPr lang="en-US" sz="1200" b="1" dirty="0" smtClean="0">
              <a:solidFill>
                <a:schemeClr val="bg1"/>
              </a:solidFill>
            </a:endParaRPr>
          </a:p>
          <a:p>
            <a:pPr fontAlgn="base">
              <a:spcBef>
                <a:spcPct val="0"/>
              </a:spcBef>
              <a:spcAft>
                <a:spcPct val="0"/>
              </a:spcAft>
            </a:pPr>
            <a:endParaRPr lang="en-US" sz="1200" b="1" dirty="0">
              <a:solidFill>
                <a:srgbClr val="000000"/>
              </a:solidFill>
              <a:latin typeface="+mn-lt"/>
              <a:cs typeface="Arial" pitchFamily="34" charset="0"/>
            </a:endParaRPr>
          </a:p>
        </p:txBody>
      </p:sp>
    </p:spTree>
    <p:extLst>
      <p:ext uri="{BB962C8B-B14F-4D97-AF65-F5344CB8AC3E}">
        <p14:creationId xmlns:p14="http://schemas.microsoft.com/office/powerpoint/2010/main" val="85341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43222"/>
            <a:ext cx="9144000" cy="584775"/>
          </a:xfrm>
          <a:prstGeom prst="rect">
            <a:avLst/>
          </a:prstGeom>
        </p:spPr>
        <p:txBody>
          <a:bodyPr wrap="square">
            <a:spAutoFit/>
          </a:bodyPr>
          <a:lstStyle/>
          <a:p>
            <a:pPr algn="ctr"/>
            <a:r>
              <a:rPr lang="en-US" sz="3200" b="1" dirty="0" smtClean="0">
                <a:latin typeface="+mn-lt"/>
              </a:rPr>
              <a:t>MALICIOUS SOFTWARE &amp; MITIGATION</a:t>
            </a:r>
          </a:p>
        </p:txBody>
      </p:sp>
      <p:sp>
        <p:nvSpPr>
          <p:cNvPr id="8" name="TextBox 23"/>
          <p:cNvSpPr txBox="1">
            <a:spLocks noChangeArrowheads="1"/>
          </p:cNvSpPr>
          <p:nvPr/>
        </p:nvSpPr>
        <p:spPr bwMode="auto">
          <a:xfrm>
            <a:off x="121188" y="1315850"/>
            <a:ext cx="8835528" cy="3385542"/>
          </a:xfrm>
          <a:prstGeom prst="rect">
            <a:avLst/>
          </a:prstGeom>
          <a:noFill/>
          <a:ln w="9525">
            <a:noFill/>
            <a:miter lim="800000"/>
            <a:headEnd/>
            <a:tailEnd/>
          </a:ln>
        </p:spPr>
        <p:txBody>
          <a:bodyPr wrap="square">
            <a:spAutoFit/>
          </a:bodyPr>
          <a:lstStyle/>
          <a:p>
            <a:pPr algn="ctr"/>
            <a:endParaRPr lang="en-US" sz="1000" b="1" dirty="0" smtClean="0">
              <a:solidFill>
                <a:srgbClr val="000000"/>
              </a:solidFill>
              <a:latin typeface="+mn-lt"/>
              <a:cs typeface="Arial" pitchFamily="34" charset="0"/>
            </a:endParaRPr>
          </a:p>
          <a:p>
            <a:pPr>
              <a:buFont typeface="Arial" pitchFamily="34" charset="0"/>
              <a:buChar char="•"/>
            </a:pPr>
            <a:r>
              <a:rPr lang="en-US" dirty="0" smtClean="0">
                <a:solidFill>
                  <a:srgbClr val="000000"/>
                </a:solidFill>
                <a:latin typeface="+mn-lt"/>
                <a:cs typeface="Arial" pitchFamily="34" charset="0"/>
              </a:rPr>
              <a:t> Social Engineering, Dumpster Diving, Trashing</a:t>
            </a:r>
          </a:p>
          <a:p>
            <a:pPr>
              <a:buFont typeface="Arial" pitchFamily="34" charset="0"/>
              <a:buChar char="•"/>
            </a:pPr>
            <a:endParaRPr lang="en-US" dirty="0" smtClean="0">
              <a:solidFill>
                <a:srgbClr val="000000"/>
              </a:solidFill>
              <a:latin typeface="+mn-lt"/>
              <a:cs typeface="Arial" pitchFamily="34" charset="0"/>
            </a:endParaRPr>
          </a:p>
          <a:p>
            <a:pPr>
              <a:buFont typeface="Arial" pitchFamily="34" charset="0"/>
              <a:buChar char="•"/>
            </a:pPr>
            <a:r>
              <a:rPr lang="en-US" dirty="0" smtClean="0">
                <a:solidFill>
                  <a:srgbClr val="000000"/>
                </a:solidFill>
                <a:latin typeface="+mn-lt"/>
                <a:cs typeface="Arial" pitchFamily="34" charset="0"/>
              </a:rPr>
              <a:t> Polymorphic Viruses/Code </a:t>
            </a:r>
          </a:p>
          <a:p>
            <a:pPr>
              <a:buFont typeface="Arial" pitchFamily="34" charset="0"/>
              <a:buChar char="•"/>
            </a:pPr>
            <a:endParaRPr lang="en-US" dirty="0" smtClean="0">
              <a:solidFill>
                <a:srgbClr val="000000"/>
              </a:solidFill>
              <a:latin typeface="+mn-lt"/>
              <a:cs typeface="Arial" pitchFamily="34" charset="0"/>
            </a:endParaRPr>
          </a:p>
          <a:p>
            <a:pPr>
              <a:buFont typeface="Arial" pitchFamily="34" charset="0"/>
              <a:buChar char="•"/>
            </a:pPr>
            <a:r>
              <a:rPr lang="en-US" dirty="0" smtClean="0">
                <a:solidFill>
                  <a:srgbClr val="000000"/>
                </a:solidFill>
                <a:latin typeface="+mn-lt"/>
                <a:cs typeface="Arial" pitchFamily="34" charset="0"/>
              </a:rPr>
              <a:t> Worms </a:t>
            </a:r>
          </a:p>
          <a:p>
            <a:pPr>
              <a:buFont typeface="Arial" pitchFamily="34" charset="0"/>
              <a:buChar char="•"/>
            </a:pPr>
            <a:endParaRPr lang="en-US" dirty="0" smtClean="0">
              <a:solidFill>
                <a:srgbClr val="000000"/>
              </a:solidFill>
              <a:latin typeface="+mn-lt"/>
              <a:cs typeface="Arial" pitchFamily="34" charset="0"/>
            </a:endParaRPr>
          </a:p>
          <a:p>
            <a:pPr>
              <a:buFont typeface="Arial" pitchFamily="34" charset="0"/>
              <a:buChar char="•"/>
            </a:pPr>
            <a:r>
              <a:rPr lang="en-US" dirty="0" smtClean="0">
                <a:solidFill>
                  <a:srgbClr val="000000"/>
                </a:solidFill>
                <a:latin typeface="+mn-lt"/>
                <a:cs typeface="Arial" pitchFamily="34" charset="0"/>
              </a:rPr>
              <a:t> Denial of Service Attacks </a:t>
            </a:r>
          </a:p>
          <a:p>
            <a:endParaRPr lang="en-US" sz="1200" b="1" dirty="0">
              <a:solidFill>
                <a:srgbClr val="000000"/>
              </a:solidFill>
              <a:latin typeface="+mn-lt"/>
              <a:cs typeface="Arial" pitchFamily="34" charset="0"/>
            </a:endParaRPr>
          </a:p>
          <a:p>
            <a:endParaRPr lang="en-US" sz="1200" b="1" dirty="0" smtClean="0">
              <a:solidFill>
                <a:schemeClr val="bg1"/>
              </a:solidFill>
            </a:endParaRPr>
          </a:p>
          <a:p>
            <a:pPr fontAlgn="base">
              <a:spcBef>
                <a:spcPct val="0"/>
              </a:spcBef>
              <a:spcAft>
                <a:spcPct val="0"/>
              </a:spcAft>
            </a:pPr>
            <a:endParaRPr lang="en-US" sz="1200" b="1" dirty="0">
              <a:solidFill>
                <a:srgbClr val="000000"/>
              </a:solidFill>
              <a:latin typeface="+mn-lt"/>
              <a:cs typeface="Arial" pitchFamily="34" charset="0"/>
            </a:endParaRPr>
          </a:p>
        </p:txBody>
      </p:sp>
      <p:graphicFrame>
        <p:nvGraphicFramePr>
          <p:cNvPr id="11" name="Diagram 10"/>
          <p:cNvGraphicFramePr/>
          <p:nvPr/>
        </p:nvGraphicFramePr>
        <p:xfrm>
          <a:off x="1002527" y="4230477"/>
          <a:ext cx="4230477" cy="222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706736" y="4296575"/>
            <a:ext cx="3448280" cy="553998"/>
          </a:xfrm>
          <a:prstGeom prst="rect">
            <a:avLst/>
          </a:prstGeom>
          <a:noFill/>
        </p:spPr>
        <p:txBody>
          <a:bodyPr wrap="square" rtlCol="0">
            <a:spAutoFit/>
          </a:bodyPr>
          <a:lstStyle/>
          <a:p>
            <a:pPr>
              <a:buFont typeface="Arial" pitchFamily="34" charset="0"/>
              <a:buChar char="•"/>
            </a:pPr>
            <a:r>
              <a:rPr lang="en-US" sz="1000" dirty="0" smtClean="0">
                <a:latin typeface="Arial" pitchFamily="34" charset="0"/>
                <a:cs typeface="Arial" pitchFamily="34" charset="0"/>
              </a:rPr>
              <a:t> Target is intellectual property or operational data</a:t>
            </a:r>
          </a:p>
          <a:p>
            <a:pPr>
              <a:buFont typeface="Arial" pitchFamily="34" charset="0"/>
              <a:buChar char="•"/>
            </a:pPr>
            <a:r>
              <a:rPr lang="en-US" sz="1000" dirty="0" smtClean="0">
                <a:latin typeface="Arial" pitchFamily="34" charset="0"/>
                <a:cs typeface="Arial" pitchFamily="34" charset="0"/>
              </a:rPr>
              <a:t> Warrant specific exploit research </a:t>
            </a:r>
          </a:p>
          <a:p>
            <a:pPr>
              <a:buFont typeface="Arial" pitchFamily="34" charset="0"/>
              <a:buChar char="•"/>
            </a:pPr>
            <a:r>
              <a:rPr lang="en-US" sz="1000" dirty="0" smtClean="0">
                <a:latin typeface="Arial" pitchFamily="34" charset="0"/>
                <a:cs typeface="Arial" pitchFamily="34" charset="0"/>
              </a:rPr>
              <a:t> High potential revenue per unit  </a:t>
            </a:r>
            <a:endParaRPr lang="en-US" sz="1000" dirty="0">
              <a:latin typeface="Arial" pitchFamily="34" charset="0"/>
              <a:cs typeface="Arial" pitchFamily="34" charset="0"/>
            </a:endParaRPr>
          </a:p>
        </p:txBody>
      </p:sp>
      <p:sp>
        <p:nvSpPr>
          <p:cNvPr id="13" name="TextBox 12"/>
          <p:cNvSpPr txBox="1"/>
          <p:nvPr/>
        </p:nvSpPr>
        <p:spPr>
          <a:xfrm>
            <a:off x="5704900" y="5132020"/>
            <a:ext cx="3317913" cy="400110"/>
          </a:xfrm>
          <a:prstGeom prst="rect">
            <a:avLst/>
          </a:prstGeom>
          <a:noFill/>
        </p:spPr>
        <p:txBody>
          <a:bodyPr wrap="square" rtlCol="0">
            <a:spAutoFit/>
          </a:bodyPr>
          <a:lstStyle/>
          <a:p>
            <a:pPr>
              <a:buFont typeface="Arial" pitchFamily="34" charset="0"/>
              <a:buChar char="•"/>
            </a:pPr>
            <a:r>
              <a:rPr lang="en-US" sz="1000" dirty="0" smtClean="0">
                <a:latin typeface="Arial" pitchFamily="34" charset="0"/>
                <a:cs typeface="Arial" pitchFamily="34" charset="0"/>
              </a:rPr>
              <a:t> Ability to act is targeted </a:t>
            </a:r>
          </a:p>
          <a:p>
            <a:pPr>
              <a:buFont typeface="Arial" pitchFamily="34" charset="0"/>
              <a:buChar char="•"/>
            </a:pPr>
            <a:r>
              <a:rPr lang="en-US" sz="1000" dirty="0" smtClean="0">
                <a:latin typeface="Arial" pitchFamily="34" charset="0"/>
                <a:cs typeface="Arial" pitchFamily="34" charset="0"/>
              </a:rPr>
              <a:t> Medium revenue  per unit </a:t>
            </a:r>
          </a:p>
        </p:txBody>
      </p:sp>
      <p:sp>
        <p:nvSpPr>
          <p:cNvPr id="14" name="TextBox 13"/>
          <p:cNvSpPr txBox="1"/>
          <p:nvPr/>
        </p:nvSpPr>
        <p:spPr>
          <a:xfrm>
            <a:off x="5706742" y="5868319"/>
            <a:ext cx="3492347" cy="553998"/>
          </a:xfrm>
          <a:prstGeom prst="rect">
            <a:avLst/>
          </a:prstGeom>
          <a:noFill/>
        </p:spPr>
        <p:txBody>
          <a:bodyPr wrap="square" rtlCol="0">
            <a:spAutoFit/>
          </a:bodyPr>
          <a:lstStyle/>
          <a:p>
            <a:pPr>
              <a:buFont typeface="Arial" pitchFamily="34" charset="0"/>
              <a:buChar char="•"/>
            </a:pPr>
            <a:r>
              <a:rPr lang="en-US" sz="1000" dirty="0" smtClean="0">
                <a:latin typeface="Arial" pitchFamily="34" charset="0"/>
                <a:cs typeface="Arial" pitchFamily="34" charset="0"/>
              </a:rPr>
              <a:t> Computing power or ability to act is targeted </a:t>
            </a:r>
          </a:p>
          <a:p>
            <a:pPr>
              <a:buFont typeface="Arial" pitchFamily="34" charset="0"/>
              <a:buChar char="•"/>
            </a:pPr>
            <a:r>
              <a:rPr lang="en-US" sz="1000" dirty="0" smtClean="0">
                <a:latin typeface="Arial" pitchFamily="34" charset="0"/>
                <a:cs typeface="Arial" pitchFamily="34" charset="0"/>
              </a:rPr>
              <a:t> Low revenue per unit </a:t>
            </a:r>
          </a:p>
          <a:p>
            <a:pPr>
              <a:buFont typeface="Arial" pitchFamily="34" charset="0"/>
              <a:buChar char="•"/>
            </a:pPr>
            <a:r>
              <a:rPr lang="en-US" sz="1000" dirty="0" smtClean="0">
                <a:latin typeface="Arial" pitchFamily="34" charset="0"/>
                <a:cs typeface="Arial" pitchFamily="34" charset="0"/>
              </a:rPr>
              <a:t> Drive by exploits </a:t>
            </a:r>
          </a:p>
        </p:txBody>
      </p:sp>
      <p:sp>
        <p:nvSpPr>
          <p:cNvPr id="15" name="Right Arrow 14"/>
          <p:cNvSpPr/>
          <p:nvPr/>
        </p:nvSpPr>
        <p:spPr>
          <a:xfrm>
            <a:off x="4483865" y="4461831"/>
            <a:ext cx="1134737" cy="14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4990641" y="5253210"/>
            <a:ext cx="692226" cy="145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111824" y="6077640"/>
            <a:ext cx="558187" cy="124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617076" y="4533441"/>
            <a:ext cx="1037463" cy="461665"/>
          </a:xfrm>
          <a:prstGeom prst="rect">
            <a:avLst/>
          </a:prstGeom>
          <a:noFill/>
        </p:spPr>
        <p:txBody>
          <a:bodyPr wrap="none" rtlCol="0">
            <a:spAutoFit/>
          </a:bodyPr>
          <a:lstStyle/>
          <a:p>
            <a:pPr lvl="0" algn="ctr"/>
            <a:r>
              <a:rPr lang="en-US" sz="1200" dirty="0">
                <a:solidFill>
                  <a:schemeClr val="bg1"/>
                </a:solidFill>
                <a:latin typeface="+mn-lt"/>
              </a:rPr>
              <a:t>Targeted </a:t>
            </a:r>
          </a:p>
          <a:p>
            <a:pPr lvl="0" algn="ctr"/>
            <a:r>
              <a:rPr lang="en-US" sz="1200" dirty="0">
                <a:solidFill>
                  <a:schemeClr val="bg1"/>
                </a:solidFill>
                <a:latin typeface="+mn-lt"/>
              </a:rPr>
              <a:t>\Espionage  </a:t>
            </a:r>
          </a:p>
        </p:txBody>
      </p:sp>
    </p:spTree>
    <p:extLst>
      <p:ext uri="{BB962C8B-B14F-4D97-AF65-F5344CB8AC3E}">
        <p14:creationId xmlns:p14="http://schemas.microsoft.com/office/powerpoint/2010/main" val="185436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253" y="150784"/>
            <a:ext cx="8824511" cy="584775"/>
          </a:xfrm>
          <a:prstGeom prst="rect">
            <a:avLst/>
          </a:prstGeom>
        </p:spPr>
        <p:txBody>
          <a:bodyPr wrap="square">
            <a:spAutoFit/>
          </a:bodyPr>
          <a:lstStyle/>
          <a:p>
            <a:pPr algn="ctr"/>
            <a:r>
              <a:rPr lang="en-US" sz="3200" b="1" dirty="0" smtClean="0">
                <a:latin typeface="+mn-lt"/>
              </a:rPr>
              <a:t>CYBERSPACE OPERATIONS EXAMPLES </a:t>
            </a:r>
            <a:endParaRPr lang="en-US" sz="3200" dirty="0">
              <a:latin typeface="+mn-lt"/>
            </a:endParaRPr>
          </a:p>
        </p:txBody>
      </p:sp>
      <p:sp>
        <p:nvSpPr>
          <p:cNvPr id="5" name="Rectangle 4"/>
          <p:cNvSpPr/>
          <p:nvPr/>
        </p:nvSpPr>
        <p:spPr>
          <a:xfrm>
            <a:off x="154236" y="1262235"/>
            <a:ext cx="8989764" cy="4708981"/>
          </a:xfrm>
          <a:prstGeom prst="rect">
            <a:avLst/>
          </a:prstGeom>
        </p:spPr>
        <p:txBody>
          <a:bodyPr wrap="square">
            <a:spAutoFit/>
          </a:bodyPr>
          <a:lstStyle/>
          <a:p>
            <a:pPr>
              <a:buFont typeface="Arial" pitchFamily="34" charset="0"/>
              <a:buChar char="•"/>
            </a:pPr>
            <a:r>
              <a:rPr lang="en-US" sz="2000" dirty="0" smtClean="0">
                <a:latin typeface="+mn-lt"/>
              </a:rPr>
              <a:t> In 1998, the United States hacked into Serbia’s air defense systems to compromise air traffic control and facilitate the bombing Serbian target .</a:t>
            </a:r>
          </a:p>
          <a:p>
            <a:r>
              <a:rPr lang="en-US" sz="2000" dirty="0" smtClean="0">
                <a:latin typeface="+mn-lt"/>
              </a:rPr>
              <a:t> </a:t>
            </a:r>
          </a:p>
          <a:p>
            <a:pPr>
              <a:buFont typeface="Arial" pitchFamily="34" charset="0"/>
              <a:buChar char="•"/>
            </a:pPr>
            <a:r>
              <a:rPr lang="en-US" sz="2000" dirty="0" smtClean="0">
                <a:latin typeface="+mn-lt"/>
              </a:rPr>
              <a:t> in 2007, in Estonia, a BOTNET of over a million computers brought down government, business and media websites across the country.  The attack was suspected to have originated in Russia, motivated by political tension between the two countries.</a:t>
            </a:r>
          </a:p>
          <a:p>
            <a:pPr>
              <a:buFont typeface="Arial" pitchFamily="34" charset="0"/>
              <a:buChar char="•"/>
            </a:pPr>
            <a:endParaRPr lang="en-US" sz="2000" dirty="0" smtClean="0">
              <a:latin typeface="+mn-lt"/>
            </a:endParaRPr>
          </a:p>
          <a:p>
            <a:pPr>
              <a:buFont typeface="Arial" pitchFamily="34" charset="0"/>
              <a:buChar char="•"/>
            </a:pPr>
            <a:r>
              <a:rPr lang="en-US" sz="2000" dirty="0" smtClean="0">
                <a:latin typeface="+mn-lt"/>
              </a:rPr>
              <a:t> Also, in 2007, an unknown foreign party hacked into high tech and military agencies in the United States a download terabytes of information.</a:t>
            </a:r>
          </a:p>
          <a:p>
            <a:endParaRPr lang="en-US" sz="2000" dirty="0" smtClean="0">
              <a:latin typeface="+mn-lt"/>
            </a:endParaRPr>
          </a:p>
          <a:p>
            <a:pPr>
              <a:buFont typeface="Arial" pitchFamily="34" charset="0"/>
              <a:buChar char="•"/>
            </a:pPr>
            <a:r>
              <a:rPr lang="en-US" sz="2000" dirty="0" smtClean="0">
                <a:latin typeface="+mn-lt"/>
              </a:rPr>
              <a:t> in 2009, a cyber spy network call “Ghost Net” accessed confidential information belonging to both government and private organizations in over 100 countries around the world.  Ghost Net was reported to originate in China, although that county denied responsibility.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802" y="1161105"/>
            <a:ext cx="9008198" cy="4154984"/>
          </a:xfrm>
          <a:prstGeom prst="rect">
            <a:avLst/>
          </a:prstGeom>
        </p:spPr>
        <p:txBody>
          <a:bodyPr wrap="square">
            <a:spAutoFit/>
          </a:bodyPr>
          <a:lstStyle/>
          <a:p>
            <a:pPr>
              <a:buFont typeface="Arial" pitchFamily="34" charset="0"/>
              <a:buChar char="•"/>
            </a:pPr>
            <a:r>
              <a:rPr lang="en-US" dirty="0" smtClean="0">
                <a:latin typeface="+mn-lt"/>
              </a:rPr>
              <a:t> Classification: Unclassified/FOUO</a:t>
            </a:r>
          </a:p>
          <a:p>
            <a:pPr>
              <a:buFont typeface="Arial" pitchFamily="34" charset="0"/>
              <a:buChar char="•"/>
            </a:pPr>
            <a:endParaRPr lang="en-US" dirty="0" smtClean="0">
              <a:latin typeface="+mn-lt"/>
            </a:endParaRPr>
          </a:p>
          <a:p>
            <a:pPr>
              <a:buFont typeface="Arial" pitchFamily="34" charset="0"/>
              <a:buChar char="•"/>
            </a:pPr>
            <a:r>
              <a:rPr lang="en-US" dirty="0" smtClean="0">
                <a:latin typeface="+mn-lt"/>
              </a:rPr>
              <a:t> OPSEC: Distribution D, Not Releasable to Foreign Nationals</a:t>
            </a:r>
          </a:p>
          <a:p>
            <a:pPr>
              <a:buFont typeface="Arial" pitchFamily="34" charset="0"/>
              <a:buChar char="•"/>
            </a:pPr>
            <a:endParaRPr lang="en-US" dirty="0" smtClean="0">
              <a:latin typeface="+mn-lt"/>
            </a:endParaRPr>
          </a:p>
          <a:p>
            <a:pPr>
              <a:buFont typeface="Arial" pitchFamily="34" charset="0"/>
              <a:buChar char="•"/>
            </a:pPr>
            <a:r>
              <a:rPr lang="en-US" dirty="0" smtClean="0">
                <a:latin typeface="+mn-lt"/>
              </a:rPr>
              <a:t> Safety Requirements:  Low </a:t>
            </a:r>
          </a:p>
          <a:p>
            <a:pPr>
              <a:buFont typeface="Arial" pitchFamily="34" charset="0"/>
              <a:buChar char="•"/>
            </a:pPr>
            <a:endParaRPr lang="en-US" dirty="0" smtClean="0">
              <a:latin typeface="+mn-lt"/>
            </a:endParaRPr>
          </a:p>
          <a:p>
            <a:pPr>
              <a:buFont typeface="Arial" pitchFamily="34" charset="0"/>
              <a:buChar char="•"/>
            </a:pPr>
            <a:r>
              <a:rPr lang="en-US" dirty="0" smtClean="0">
                <a:latin typeface="+mn-lt"/>
              </a:rPr>
              <a:t> Risk Assessment:  Low </a:t>
            </a:r>
          </a:p>
          <a:p>
            <a:pPr>
              <a:buFont typeface="Arial" pitchFamily="34" charset="0"/>
              <a:buChar char="•"/>
            </a:pPr>
            <a:endParaRPr lang="en-US" dirty="0" smtClean="0">
              <a:latin typeface="+mn-lt"/>
            </a:endParaRPr>
          </a:p>
          <a:p>
            <a:pPr>
              <a:buFont typeface="Arial" pitchFamily="34" charset="0"/>
              <a:buChar char="•"/>
            </a:pPr>
            <a:r>
              <a:rPr lang="en-US" dirty="0" smtClean="0">
                <a:latin typeface="+mn-lt"/>
              </a:rPr>
              <a:t> Environmental Considerations: None</a:t>
            </a:r>
          </a:p>
          <a:p>
            <a:pPr>
              <a:buFont typeface="Arial" pitchFamily="34" charset="0"/>
              <a:buChar char="•"/>
            </a:pPr>
            <a:endParaRPr lang="en-US" dirty="0" smtClean="0">
              <a:latin typeface="+mn-lt"/>
            </a:endParaRPr>
          </a:p>
          <a:p>
            <a:pPr>
              <a:buFont typeface="Arial" pitchFamily="34" charset="0"/>
              <a:buChar char="•"/>
            </a:pPr>
            <a:r>
              <a:rPr lang="en-US" dirty="0" smtClean="0">
                <a:latin typeface="+mn-lt"/>
              </a:rPr>
              <a:t> Evaluation:  N/A     </a:t>
            </a:r>
          </a:p>
        </p:txBody>
      </p:sp>
      <p:sp>
        <p:nvSpPr>
          <p:cNvPr id="6" name="Rectangle 5"/>
          <p:cNvSpPr/>
          <p:nvPr/>
        </p:nvSpPr>
        <p:spPr>
          <a:xfrm>
            <a:off x="0" y="150784"/>
            <a:ext cx="9143999" cy="584775"/>
          </a:xfrm>
          <a:prstGeom prst="rect">
            <a:avLst/>
          </a:prstGeom>
        </p:spPr>
        <p:txBody>
          <a:bodyPr wrap="square">
            <a:spAutoFit/>
          </a:bodyPr>
          <a:lstStyle/>
          <a:p>
            <a:pPr algn="ctr"/>
            <a:r>
              <a:rPr lang="en-US" sz="3200" b="1" dirty="0" smtClean="0">
                <a:latin typeface="+mn-lt"/>
              </a:rPr>
              <a:t>ADMINISTRATIVE DATA </a:t>
            </a:r>
            <a:endParaRPr lang="en-US" sz="32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5"/>
          <p:cNvGrpSpPr/>
          <p:nvPr/>
        </p:nvGrpSpPr>
        <p:grpSpPr>
          <a:xfrm>
            <a:off x="1828800" y="1228552"/>
            <a:ext cx="7162800" cy="1352729"/>
            <a:chOff x="4127191" y="857070"/>
            <a:chExt cx="4724400" cy="1047929"/>
          </a:xfrm>
        </p:grpSpPr>
        <p:sp>
          <p:nvSpPr>
            <p:cNvPr id="16" name="Right Arrow 15"/>
            <p:cNvSpPr/>
            <p:nvPr/>
          </p:nvSpPr>
          <p:spPr>
            <a:xfrm>
              <a:off x="4127191" y="857070"/>
              <a:ext cx="4724400" cy="1047929"/>
            </a:xfrm>
            <a:prstGeom prst="rightArrow">
              <a:avLst/>
            </a:prstGeom>
            <a:gradFill flip="none" rotWithShape="1">
              <a:gsLst>
                <a:gs pos="0">
                  <a:srgbClr val="FFFF00"/>
                </a:gs>
                <a:gs pos="64999">
                  <a:srgbClr val="F0EBD5"/>
                </a:gs>
                <a:gs pos="100000">
                  <a:srgbClr val="D1C39F"/>
                </a:gs>
              </a:gsLst>
              <a:lin ang="2700000" scaled="0"/>
              <a:tileRect/>
            </a:gradFill>
            <a:ln w="57150">
              <a:noFill/>
            </a:ln>
            <a:effectLst>
              <a:outerShdw dist="38100" dir="4860000" sx="1000" sy="1000" algn="ctr" rotWithShape="0">
                <a:srgbClr val="000000">
                  <a:alpha val="98000"/>
                </a:srgbClr>
              </a:outerShdw>
            </a:effectLst>
            <a:scene3d>
              <a:camera prst="orthographicFront"/>
              <a:lightRig rig="threePt" dir="t"/>
            </a:scene3d>
            <a:sp3d extrusionH="76200" contourW="12700" prstMaterial="dkEdge">
              <a:bevelT w="165100" prst="coolSlant"/>
              <a:extrusionClr>
                <a:schemeClr val="accent2">
                  <a:lumMod val="75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 name="TextBox 16"/>
            <p:cNvSpPr txBox="1"/>
            <p:nvPr/>
          </p:nvSpPr>
          <p:spPr>
            <a:xfrm>
              <a:off x="4191000" y="1236822"/>
              <a:ext cx="685342" cy="262270"/>
            </a:xfrm>
            <a:prstGeom prst="rect">
              <a:avLst/>
            </a:prstGeom>
            <a:noFill/>
          </p:spPr>
          <p:txBody>
            <a:bodyPr wrap="none" rtlCol="0">
              <a:spAutoFit/>
            </a:bodyPr>
            <a:lstStyle/>
            <a:p>
              <a:r>
                <a:rPr lang="en-US" sz="1600" b="1" i="1" dirty="0" smtClean="0">
                  <a:latin typeface="Arial" pitchFamily="34" charset="0"/>
                  <a:cs typeface="Arial" pitchFamily="34" charset="0"/>
                </a:rPr>
                <a:t>Pre-2007</a:t>
              </a:r>
              <a:endParaRPr lang="en-US" sz="1600" b="1" i="1" dirty="0">
                <a:latin typeface="Arial" pitchFamily="34" charset="0"/>
                <a:cs typeface="Arial" pitchFamily="34" charset="0"/>
              </a:endParaRPr>
            </a:p>
          </p:txBody>
        </p:sp>
      </p:grpSp>
      <p:grpSp>
        <p:nvGrpSpPr>
          <p:cNvPr id="18" name="Group 24"/>
          <p:cNvGrpSpPr/>
          <p:nvPr/>
        </p:nvGrpSpPr>
        <p:grpSpPr>
          <a:xfrm>
            <a:off x="2979550" y="2764677"/>
            <a:ext cx="6024440" cy="1371600"/>
            <a:chOff x="5642928" y="1923870"/>
            <a:chExt cx="3208663" cy="1047930"/>
          </a:xfrm>
        </p:grpSpPr>
        <p:sp>
          <p:nvSpPr>
            <p:cNvPr id="19" name="Right Arrow 18"/>
            <p:cNvSpPr/>
            <p:nvPr/>
          </p:nvSpPr>
          <p:spPr>
            <a:xfrm>
              <a:off x="5651191" y="1923870"/>
              <a:ext cx="3200400" cy="1047930"/>
            </a:xfrm>
            <a:prstGeom prst="rightArrow">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w="57150">
              <a:noFill/>
            </a:ln>
            <a:effectLst>
              <a:outerShdw dist="38100" dir="4860000" sx="1000" sy="1000" algn="ctr" rotWithShape="0">
                <a:srgbClr val="000000">
                  <a:alpha val="98000"/>
                </a:srgbClr>
              </a:outerShdw>
            </a:effectLst>
            <a:scene3d>
              <a:camera prst="orthographicFront"/>
              <a:lightRig rig="threePt" dir="t"/>
            </a:scene3d>
            <a:sp3d extrusionH="76200" contourW="12700" prstMaterial="dkEdge">
              <a:bevelT w="165100" prst="coolSlant"/>
              <a:extrusionClr>
                <a:schemeClr val="accent2">
                  <a:lumMod val="75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20" name="TextBox 19"/>
            <p:cNvSpPr txBox="1"/>
            <p:nvPr/>
          </p:nvSpPr>
          <p:spPr>
            <a:xfrm>
              <a:off x="5642928" y="2374850"/>
              <a:ext cx="645228" cy="258662"/>
            </a:xfrm>
            <a:prstGeom prst="rect">
              <a:avLst/>
            </a:prstGeom>
            <a:noFill/>
          </p:spPr>
          <p:txBody>
            <a:bodyPr wrap="square" rtlCol="0">
              <a:spAutoFit/>
            </a:bodyPr>
            <a:lstStyle/>
            <a:p>
              <a:r>
                <a:rPr lang="en-US" sz="1600" b="1" i="1" dirty="0" smtClean="0">
                  <a:latin typeface="Arial" pitchFamily="34" charset="0"/>
                  <a:cs typeface="Arial" pitchFamily="34" charset="0"/>
                </a:rPr>
                <a:t>Present </a:t>
              </a:r>
              <a:endParaRPr lang="en-US" sz="1600" b="1" i="1" dirty="0">
                <a:latin typeface="Arial" pitchFamily="34" charset="0"/>
                <a:cs typeface="Arial" pitchFamily="34" charset="0"/>
              </a:endParaRPr>
            </a:p>
          </p:txBody>
        </p:sp>
      </p:grpSp>
      <p:grpSp>
        <p:nvGrpSpPr>
          <p:cNvPr id="21" name="Group 23"/>
          <p:cNvGrpSpPr/>
          <p:nvPr/>
        </p:nvGrpSpPr>
        <p:grpSpPr>
          <a:xfrm>
            <a:off x="3886200" y="4181481"/>
            <a:ext cx="5036344" cy="1447799"/>
            <a:chOff x="7162800" y="2971800"/>
            <a:chExt cx="1688791" cy="1047929"/>
          </a:xfrm>
        </p:grpSpPr>
        <p:sp>
          <p:nvSpPr>
            <p:cNvPr id="22" name="Right Arrow 21"/>
            <p:cNvSpPr/>
            <p:nvPr/>
          </p:nvSpPr>
          <p:spPr>
            <a:xfrm>
              <a:off x="7175191" y="2971800"/>
              <a:ext cx="1676400" cy="1047929"/>
            </a:xfrm>
            <a:prstGeom prst="rightArrow">
              <a:avLst/>
            </a:prstGeom>
            <a:gradFill flip="none" rotWithShape="1">
              <a:gsLst>
                <a:gs pos="0">
                  <a:srgbClr val="FFF200"/>
                </a:gs>
                <a:gs pos="45000">
                  <a:srgbClr val="FF7A00"/>
                </a:gs>
                <a:gs pos="70000">
                  <a:srgbClr val="FF0300"/>
                </a:gs>
                <a:gs pos="100000">
                  <a:srgbClr val="4D0808"/>
                </a:gs>
              </a:gsLst>
              <a:lin ang="2700000" scaled="0"/>
              <a:tileRect/>
            </a:gradFill>
            <a:ln w="57150">
              <a:noFill/>
            </a:ln>
            <a:effectLst>
              <a:outerShdw dist="38100" dir="4860000" sx="1000" sy="1000" algn="ctr" rotWithShape="0">
                <a:srgbClr val="000000">
                  <a:alpha val="98000"/>
                </a:srgbClr>
              </a:outerShdw>
            </a:effectLst>
            <a:scene3d>
              <a:camera prst="orthographicFront"/>
              <a:lightRig rig="threePt" dir="t"/>
            </a:scene3d>
            <a:sp3d extrusionH="76200" contourW="12700" prstMaterial="dkEdge">
              <a:bevelT w="165100" prst="coolSlant"/>
              <a:extrusionClr>
                <a:schemeClr val="accent2">
                  <a:lumMod val="75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23" name="TextBox 22"/>
            <p:cNvSpPr txBox="1"/>
            <p:nvPr/>
          </p:nvSpPr>
          <p:spPr>
            <a:xfrm>
              <a:off x="7162800" y="3326926"/>
              <a:ext cx="311777" cy="245048"/>
            </a:xfrm>
            <a:prstGeom prst="rect">
              <a:avLst/>
            </a:prstGeom>
            <a:noFill/>
          </p:spPr>
          <p:txBody>
            <a:bodyPr wrap="square" rtlCol="0">
              <a:spAutoFit/>
            </a:bodyPr>
            <a:lstStyle/>
            <a:p>
              <a:pPr marL="342900" indent="-342900"/>
              <a:r>
                <a:rPr lang="en-US" sz="1600" b="1" i="1" dirty="0" smtClean="0">
                  <a:latin typeface="Arial" pitchFamily="34" charset="0"/>
                  <a:cs typeface="Arial" pitchFamily="34" charset="0"/>
                </a:rPr>
                <a:t>Next</a:t>
              </a:r>
            </a:p>
          </p:txBody>
        </p:sp>
      </p:grpSp>
      <p:sp>
        <p:nvSpPr>
          <p:cNvPr id="24" name="TextBox 23"/>
          <p:cNvSpPr txBox="1"/>
          <p:nvPr/>
        </p:nvSpPr>
        <p:spPr>
          <a:xfrm>
            <a:off x="4114800" y="1723971"/>
            <a:ext cx="3733800" cy="338554"/>
          </a:xfrm>
          <a:prstGeom prst="rect">
            <a:avLst/>
          </a:prstGeom>
          <a:noFill/>
        </p:spPr>
        <p:txBody>
          <a:bodyPr wrap="square" rtlCol="0">
            <a:spAutoFit/>
          </a:bodyPr>
          <a:lstStyle/>
          <a:p>
            <a:r>
              <a:rPr lang="en-US" sz="1600" b="1" dirty="0" smtClean="0">
                <a:latin typeface="Arial" pitchFamily="34" charset="0"/>
                <a:cs typeface="Arial" pitchFamily="34" charset="0"/>
              </a:rPr>
              <a:t>Cyber “Noise” on Networks</a:t>
            </a:r>
            <a:endParaRPr lang="en-US" sz="1600" b="1" dirty="0">
              <a:latin typeface="Arial" pitchFamily="34" charset="0"/>
              <a:cs typeface="Arial" pitchFamily="34" charset="0"/>
            </a:endParaRPr>
          </a:p>
        </p:txBody>
      </p:sp>
      <p:sp>
        <p:nvSpPr>
          <p:cNvPr id="25" name="TextBox 24"/>
          <p:cNvSpPr txBox="1"/>
          <p:nvPr/>
        </p:nvSpPr>
        <p:spPr>
          <a:xfrm>
            <a:off x="3839438" y="3066262"/>
            <a:ext cx="3917464"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Potential Limited Disruption to</a:t>
            </a:r>
          </a:p>
          <a:p>
            <a:pPr algn="ctr"/>
            <a:r>
              <a:rPr lang="en-US" sz="1600" b="1" dirty="0" smtClean="0">
                <a:latin typeface="Arial" pitchFamily="34" charset="0"/>
                <a:cs typeface="Arial" pitchFamily="34" charset="0"/>
              </a:rPr>
              <a:t>Mission Command </a:t>
            </a:r>
            <a:endParaRPr lang="en-US" sz="1600" b="1" dirty="0">
              <a:latin typeface="Arial" pitchFamily="34" charset="0"/>
              <a:cs typeface="Arial" pitchFamily="34" charset="0"/>
            </a:endParaRPr>
          </a:p>
        </p:txBody>
      </p:sp>
      <p:sp>
        <p:nvSpPr>
          <p:cNvPr id="26" name="TextBox 25"/>
          <p:cNvSpPr txBox="1"/>
          <p:nvPr/>
        </p:nvSpPr>
        <p:spPr>
          <a:xfrm>
            <a:off x="4791560" y="4540395"/>
            <a:ext cx="3733800"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Potential Destruction… Isolation of Tactical Forces</a:t>
            </a:r>
            <a:endParaRPr lang="en-US" sz="1600" b="1" dirty="0">
              <a:latin typeface="Arial" pitchFamily="34" charset="0"/>
              <a:cs typeface="Arial" pitchFamily="34" charset="0"/>
            </a:endParaRPr>
          </a:p>
        </p:txBody>
      </p:sp>
      <p:pic>
        <p:nvPicPr>
          <p:cNvPr id="27" name="Picture 4" descr="http://www.nodeju.com/wp-content/uploads/2010/09/CYBER-STORM-III-DRILL-300x225.jpg"/>
          <p:cNvPicPr>
            <a:picLocks noChangeAspect="1" noChangeArrowheads="1"/>
          </p:cNvPicPr>
          <p:nvPr/>
        </p:nvPicPr>
        <p:blipFill>
          <a:blip r:embed="rId2" cstate="print"/>
          <a:srcRect/>
          <a:stretch>
            <a:fillRect/>
          </a:stretch>
        </p:blipFill>
        <p:spPr bwMode="auto">
          <a:xfrm>
            <a:off x="2235994" y="4181481"/>
            <a:ext cx="1657956" cy="1243467"/>
          </a:xfrm>
          <a:prstGeom prst="rect">
            <a:avLst/>
          </a:prstGeom>
          <a:noFill/>
          <a:ln w="9525">
            <a:noFill/>
            <a:miter lim="800000"/>
            <a:headEnd/>
            <a:tailEnd/>
          </a:ln>
        </p:spPr>
      </p:pic>
      <p:pic>
        <p:nvPicPr>
          <p:cNvPr id="28" name="Picture 4" descr="http://t0.gstatic.com/images?q=tbn:ANd9GcR1qRZNUqLZJFkTltcThLomKmdi4DxRQ2V0VeV-GP8afoTdOmZe"/>
          <p:cNvPicPr>
            <a:picLocks noChangeAspect="1" noChangeArrowheads="1"/>
          </p:cNvPicPr>
          <p:nvPr/>
        </p:nvPicPr>
        <p:blipFill>
          <a:blip r:embed="rId3" cstate="print"/>
          <a:srcRect/>
          <a:stretch>
            <a:fillRect/>
          </a:stretch>
        </p:blipFill>
        <p:spPr bwMode="auto">
          <a:xfrm>
            <a:off x="178594" y="1144275"/>
            <a:ext cx="1671977" cy="1394135"/>
          </a:xfrm>
          <a:prstGeom prst="rect">
            <a:avLst/>
          </a:prstGeom>
          <a:noFill/>
        </p:spPr>
      </p:pic>
      <p:pic>
        <p:nvPicPr>
          <p:cNvPr id="29" name="Picture 6" descr="http://t1.gstatic.com/images?q=tbn:ANd9GcRzVxlCCsEOxligj7cgKC1mGqHd5RlPI56DNR1O_IkasUfYUmUp"/>
          <p:cNvPicPr>
            <a:picLocks noChangeAspect="1" noChangeArrowheads="1"/>
          </p:cNvPicPr>
          <p:nvPr/>
        </p:nvPicPr>
        <p:blipFill>
          <a:blip r:embed="rId4" cstate="print"/>
          <a:srcRect/>
          <a:stretch>
            <a:fillRect/>
          </a:stretch>
        </p:blipFill>
        <p:spPr bwMode="auto">
          <a:xfrm>
            <a:off x="1121568" y="2781306"/>
            <a:ext cx="1850231" cy="1280929"/>
          </a:xfrm>
          <a:prstGeom prst="rect">
            <a:avLst/>
          </a:prstGeom>
          <a:noFill/>
        </p:spPr>
      </p:pic>
      <p:sp>
        <p:nvSpPr>
          <p:cNvPr id="30" name="Rectangle 29"/>
          <p:cNvSpPr/>
          <p:nvPr/>
        </p:nvSpPr>
        <p:spPr>
          <a:xfrm>
            <a:off x="907274" y="5861988"/>
            <a:ext cx="7322344" cy="584775"/>
          </a:xfrm>
          <a:prstGeom prst="rect">
            <a:avLst/>
          </a:prstGeom>
          <a:solidFill>
            <a:schemeClr val="tx2">
              <a:lumMod val="50000"/>
            </a:schemeClr>
          </a:solidFill>
          <a:ln w="28575">
            <a:solidFill>
              <a:srgbClr val="FFFF00"/>
            </a:solidFill>
          </a:ln>
        </p:spPr>
        <p:txBody>
          <a:bodyPr wrap="square">
            <a:spAutoFit/>
          </a:bodyPr>
          <a:lstStyle/>
          <a:p>
            <a:pPr algn="ctr"/>
            <a:r>
              <a:rPr lang="en-US" sz="1600" dirty="0" smtClean="0">
                <a:solidFill>
                  <a:srgbClr val="FFFF00"/>
                </a:solidFill>
                <a:latin typeface="Arial" pitchFamily="34" charset="0"/>
                <a:cs typeface="Arial" pitchFamily="34" charset="0"/>
              </a:rPr>
              <a:t>Mission Command - increasingly reliant on networks... </a:t>
            </a:r>
          </a:p>
          <a:p>
            <a:pPr algn="ctr"/>
            <a:r>
              <a:rPr lang="en-US" sz="1600" dirty="0" smtClean="0">
                <a:solidFill>
                  <a:srgbClr val="FFFF00"/>
                </a:solidFill>
                <a:latin typeface="Arial" pitchFamily="34" charset="0"/>
                <a:cs typeface="Arial" pitchFamily="34" charset="0"/>
              </a:rPr>
              <a:t>Will become more and more at risk</a:t>
            </a:r>
          </a:p>
        </p:txBody>
      </p:sp>
      <p:sp>
        <p:nvSpPr>
          <p:cNvPr id="31" name="Rectangle 30"/>
          <p:cNvSpPr/>
          <p:nvPr/>
        </p:nvSpPr>
        <p:spPr>
          <a:xfrm>
            <a:off x="1" y="143222"/>
            <a:ext cx="9144000" cy="584775"/>
          </a:xfrm>
          <a:prstGeom prst="rect">
            <a:avLst/>
          </a:prstGeom>
        </p:spPr>
        <p:txBody>
          <a:bodyPr wrap="square">
            <a:spAutoFit/>
          </a:bodyPr>
          <a:lstStyle/>
          <a:p>
            <a:pPr algn="ctr"/>
            <a:r>
              <a:rPr lang="en-US" sz="3200" b="1" dirty="0" smtClean="0">
                <a:latin typeface="+mn-lt"/>
              </a:rPr>
              <a:t>EVOLVING CYBER THREAT</a:t>
            </a:r>
          </a:p>
        </p:txBody>
      </p:sp>
    </p:spTree>
    <p:extLst>
      <p:ext uri="{BB962C8B-B14F-4D97-AF65-F5344CB8AC3E}">
        <p14:creationId xmlns:p14="http://schemas.microsoft.com/office/powerpoint/2010/main" val="40772305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2" name="Picture 4"/>
          <p:cNvPicPr>
            <a:picLocks noChangeAspect="1" noChangeArrowheads="1"/>
          </p:cNvPicPr>
          <p:nvPr/>
        </p:nvPicPr>
        <p:blipFill>
          <a:blip r:embed="rId2" cstate="print"/>
          <a:srcRect l="51250" t="9753" r="32153" b="62346"/>
          <a:stretch>
            <a:fillRect/>
          </a:stretch>
        </p:blipFill>
        <p:spPr bwMode="auto">
          <a:xfrm>
            <a:off x="731626" y="1905918"/>
            <a:ext cx="7652086" cy="2756752"/>
          </a:xfrm>
          <a:prstGeom prst="rect">
            <a:avLst/>
          </a:prstGeom>
          <a:noFill/>
          <a:ln w="9525">
            <a:noFill/>
            <a:miter lim="800000"/>
            <a:headEnd/>
            <a:tailEnd/>
          </a:ln>
        </p:spPr>
      </p:pic>
      <p:sp>
        <p:nvSpPr>
          <p:cNvPr id="8" name="TextBox 7"/>
          <p:cNvSpPr txBox="1"/>
          <p:nvPr/>
        </p:nvSpPr>
        <p:spPr>
          <a:xfrm>
            <a:off x="461182" y="5071886"/>
            <a:ext cx="8234580" cy="1569660"/>
          </a:xfrm>
          <a:prstGeom prst="rect">
            <a:avLst/>
          </a:prstGeom>
          <a:noFill/>
        </p:spPr>
        <p:txBody>
          <a:bodyPr wrap="square" rtlCol="0">
            <a:spAutoFit/>
          </a:bodyPr>
          <a:lstStyle/>
          <a:p>
            <a:endParaRPr lang="en-US" sz="1600" dirty="0" smtClean="0">
              <a:latin typeface="+mn-lt"/>
            </a:endParaRPr>
          </a:p>
          <a:p>
            <a:endParaRPr lang="en-US" sz="1600" dirty="0" smtClean="0">
              <a:latin typeface="+mn-lt"/>
            </a:endParaRPr>
          </a:p>
          <a:p>
            <a:endParaRPr lang="en-US" sz="1600" dirty="0" smtClean="0">
              <a:latin typeface="+mn-lt"/>
            </a:endParaRPr>
          </a:p>
          <a:p>
            <a:endParaRPr lang="en-US" sz="1600" dirty="0" smtClean="0">
              <a:latin typeface="+mn-lt"/>
            </a:endParaRPr>
          </a:p>
          <a:p>
            <a:endParaRPr lang="en-US" sz="1600" b="1" dirty="0" smtClean="0">
              <a:latin typeface="+mn-lt"/>
            </a:endParaRPr>
          </a:p>
          <a:p>
            <a:endParaRPr lang="en-US" sz="1600" dirty="0">
              <a:latin typeface="+mn-lt"/>
            </a:endParaRPr>
          </a:p>
        </p:txBody>
      </p:sp>
      <p:pic>
        <p:nvPicPr>
          <p:cNvPr id="201731" name="Picture 3"/>
          <p:cNvPicPr>
            <a:picLocks noChangeAspect="1" noChangeArrowheads="1"/>
          </p:cNvPicPr>
          <p:nvPr/>
        </p:nvPicPr>
        <p:blipFill>
          <a:blip r:embed="rId3" cstate="print">
            <a:clrChange>
              <a:clrFrom>
                <a:srgbClr val="FFFFFF"/>
              </a:clrFrom>
              <a:clrTo>
                <a:srgbClr val="FFFFFF">
                  <a:alpha val="0"/>
                </a:srgbClr>
              </a:clrTo>
            </a:clrChange>
          </a:blip>
          <a:srcRect l="51397" t="15786" r="35074" b="75163"/>
          <a:stretch>
            <a:fillRect/>
          </a:stretch>
        </p:blipFill>
        <p:spPr bwMode="auto">
          <a:xfrm>
            <a:off x="510328" y="4080863"/>
            <a:ext cx="8177175" cy="1386676"/>
          </a:xfrm>
          <a:prstGeom prst="rect">
            <a:avLst/>
          </a:prstGeom>
          <a:noFill/>
          <a:ln w="9525">
            <a:noFill/>
            <a:miter lim="800000"/>
            <a:headEnd/>
            <a:tailEnd/>
          </a:ln>
        </p:spPr>
      </p:pic>
      <p:sp>
        <p:nvSpPr>
          <p:cNvPr id="9" name="Rectangle 8"/>
          <p:cNvSpPr/>
          <p:nvPr/>
        </p:nvSpPr>
        <p:spPr>
          <a:xfrm>
            <a:off x="414337" y="5448806"/>
            <a:ext cx="8329612" cy="1077218"/>
          </a:xfrm>
          <a:prstGeom prst="rect">
            <a:avLst/>
          </a:prstGeom>
          <a:solidFill>
            <a:schemeClr val="tx2">
              <a:lumMod val="50000"/>
            </a:schemeClr>
          </a:solidFill>
          <a:ln>
            <a:solidFill>
              <a:srgbClr val="FFFF00"/>
            </a:solidFill>
          </a:ln>
        </p:spPr>
        <p:txBody>
          <a:bodyPr wrap="square">
            <a:spAutoFit/>
          </a:bodyPr>
          <a:lstStyle/>
          <a:p>
            <a:pPr algn="ctr"/>
            <a:r>
              <a:rPr lang="en-US" sz="1600" dirty="0" smtClean="0">
                <a:solidFill>
                  <a:srgbClr val="FFFF00"/>
                </a:solidFill>
                <a:latin typeface="+mn-lt"/>
              </a:rPr>
              <a:t>Role of intelligence is much more important than in pure kinetic trial-error warfare</a:t>
            </a:r>
          </a:p>
          <a:p>
            <a:pPr algn="ctr"/>
            <a:endParaRPr lang="en-US" sz="1600" dirty="0" smtClean="0">
              <a:solidFill>
                <a:srgbClr val="FFFF00"/>
              </a:solidFill>
              <a:latin typeface="+mn-lt"/>
            </a:endParaRPr>
          </a:p>
          <a:p>
            <a:pPr algn="ctr"/>
            <a:r>
              <a:rPr lang="en-US" sz="1600" dirty="0" smtClean="0">
                <a:solidFill>
                  <a:srgbClr val="FFFF00"/>
                </a:solidFill>
                <a:latin typeface="+mn-lt"/>
              </a:rPr>
              <a:t>Intelligence exists as nexus for data acquisition, analysis and dissemination – basically for everything defensive and offensive component requests</a:t>
            </a:r>
          </a:p>
        </p:txBody>
      </p:sp>
      <p:sp>
        <p:nvSpPr>
          <p:cNvPr id="7" name="Rectangle 6"/>
          <p:cNvSpPr/>
          <p:nvPr/>
        </p:nvSpPr>
        <p:spPr>
          <a:xfrm>
            <a:off x="0" y="150784"/>
            <a:ext cx="9143999" cy="584775"/>
          </a:xfrm>
          <a:prstGeom prst="rect">
            <a:avLst/>
          </a:prstGeom>
        </p:spPr>
        <p:txBody>
          <a:bodyPr wrap="square">
            <a:spAutoFit/>
          </a:bodyPr>
          <a:lstStyle/>
          <a:p>
            <a:pPr algn="ctr"/>
            <a:r>
              <a:rPr lang="en-US" sz="3200" b="1" dirty="0" smtClean="0">
                <a:latin typeface="+mn-lt"/>
              </a:rPr>
              <a:t>CYBERSPACE OPERATIONS SPECTRUM</a:t>
            </a:r>
            <a:endParaRPr lang="en-US" sz="3200" dirty="0">
              <a:latin typeface="+mn-lt"/>
            </a:endParaRPr>
          </a:p>
        </p:txBody>
      </p:sp>
    </p:spTree>
    <p:extLst>
      <p:ext uri="{BB962C8B-B14F-4D97-AF65-F5344CB8AC3E}">
        <p14:creationId xmlns:p14="http://schemas.microsoft.com/office/powerpoint/2010/main" val="33682914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3369" y="1264438"/>
            <a:ext cx="3011482" cy="2005013"/>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35749" y="4016430"/>
            <a:ext cx="2035976" cy="2320065"/>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2378863" y="4038323"/>
            <a:ext cx="2050278" cy="2291033"/>
          </a:xfrm>
          <a:prstGeom prst="rect">
            <a:avLst/>
          </a:prstGeom>
          <a:noFill/>
          <a:ln w="9525">
            <a:solidFill>
              <a:schemeClr val="tx1"/>
            </a:solidFill>
            <a:miter lim="800000"/>
            <a:headEnd/>
            <a:tailEnd/>
          </a:ln>
        </p:spPr>
      </p:pic>
      <p:sp>
        <p:nvSpPr>
          <p:cNvPr id="9" name="Rectangle 8"/>
          <p:cNvSpPr/>
          <p:nvPr/>
        </p:nvSpPr>
        <p:spPr>
          <a:xfrm>
            <a:off x="0" y="150784"/>
            <a:ext cx="9143999" cy="584775"/>
          </a:xfrm>
          <a:prstGeom prst="rect">
            <a:avLst/>
          </a:prstGeom>
        </p:spPr>
        <p:txBody>
          <a:bodyPr wrap="square">
            <a:spAutoFit/>
          </a:bodyPr>
          <a:lstStyle/>
          <a:p>
            <a:pPr algn="ctr"/>
            <a:r>
              <a:rPr lang="en-US" sz="3200" b="1" dirty="0" smtClean="0">
                <a:latin typeface="+mn-lt"/>
              </a:rPr>
              <a:t>2007: SYRIA – ISRAEL</a:t>
            </a:r>
          </a:p>
        </p:txBody>
      </p:sp>
      <p:sp>
        <p:nvSpPr>
          <p:cNvPr id="10" name="Rectangle 9"/>
          <p:cNvSpPr/>
          <p:nvPr/>
        </p:nvSpPr>
        <p:spPr>
          <a:xfrm>
            <a:off x="4657728" y="1185787"/>
            <a:ext cx="4136231" cy="4770537"/>
          </a:xfrm>
          <a:prstGeom prst="rect">
            <a:avLst/>
          </a:prstGeom>
        </p:spPr>
        <p:txBody>
          <a:bodyPr wrap="square">
            <a:spAutoFit/>
          </a:bodyPr>
          <a:lstStyle/>
          <a:p>
            <a:pPr>
              <a:buFont typeface="Arial" pitchFamily="34" charset="0"/>
              <a:buChar char="•"/>
            </a:pPr>
            <a:r>
              <a:rPr lang="en-US" sz="1600" dirty="0" smtClean="0">
                <a:latin typeface="+mn-lt"/>
              </a:rPr>
              <a:t> SEP 07 – Israeli Air Force attacks suspected nuclear facility under construction in Syria</a:t>
            </a:r>
          </a:p>
          <a:p>
            <a:r>
              <a:rPr lang="en-US" sz="1600" dirty="0" smtClean="0">
                <a:latin typeface="+mn-lt"/>
              </a:rPr>
              <a:t> </a:t>
            </a:r>
          </a:p>
          <a:p>
            <a:r>
              <a:rPr lang="en-US" sz="1600" dirty="0" smtClean="0">
                <a:latin typeface="+mn-lt"/>
              </a:rPr>
              <a:t>• First large-scale example of convergence of cyber and electromagnetic means</a:t>
            </a:r>
          </a:p>
          <a:p>
            <a:endParaRPr lang="en-US" sz="1600" dirty="0" smtClean="0">
              <a:latin typeface="+mn-lt"/>
            </a:endParaRPr>
          </a:p>
          <a:p>
            <a:pPr>
              <a:buFont typeface="Arial" pitchFamily="34" charset="0"/>
              <a:buChar char="•"/>
            </a:pPr>
            <a:r>
              <a:rPr lang="en-US" sz="1600" dirty="0" smtClean="0">
                <a:latin typeface="+mn-lt"/>
              </a:rPr>
              <a:t> Believed that Israelis used EW to deliver a cyber attack capability to the Syrian radar which executed the code on receipt</a:t>
            </a:r>
          </a:p>
          <a:p>
            <a:endParaRPr lang="en-US" sz="1600" dirty="0" smtClean="0">
              <a:latin typeface="+mn-lt"/>
            </a:endParaRPr>
          </a:p>
          <a:p>
            <a:r>
              <a:rPr lang="en-US" sz="1600" dirty="0" smtClean="0">
                <a:latin typeface="+mn-lt"/>
              </a:rPr>
              <a:t>• Prior to attack, Syrian IADS along ingress/egress routes paralyzed, allowing IAF planes to fly undetected by radar into Syria and attack the site unimpeded.</a:t>
            </a:r>
          </a:p>
          <a:p>
            <a:r>
              <a:rPr lang="en-US" sz="1600" dirty="0" smtClean="0">
                <a:latin typeface="+mn-lt"/>
              </a:rPr>
              <a:t> </a:t>
            </a:r>
          </a:p>
          <a:p>
            <a:r>
              <a:rPr lang="en-US" sz="1600" dirty="0" smtClean="0">
                <a:latin typeface="+mn-lt"/>
              </a:rPr>
              <a:t>• Overall result was disruption of Syrian IADS by cyber attack that enabled kinetic strike of nuclear site. </a:t>
            </a:r>
          </a:p>
        </p:txBody>
      </p:sp>
      <p:pic>
        <p:nvPicPr>
          <p:cNvPr id="1028" name="Picture 4"/>
          <p:cNvPicPr>
            <a:picLocks noChangeAspect="1" noChangeArrowheads="1"/>
          </p:cNvPicPr>
          <p:nvPr/>
        </p:nvPicPr>
        <p:blipFill>
          <a:blip r:embed="rId5" cstate="print"/>
          <a:srcRect/>
          <a:stretch>
            <a:fillRect/>
          </a:stretch>
        </p:blipFill>
        <p:spPr bwMode="auto">
          <a:xfrm>
            <a:off x="871526" y="3246399"/>
            <a:ext cx="1714115" cy="1301169"/>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2517610" y="2228846"/>
            <a:ext cx="1913832" cy="184308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1801"/>
            <a:ext cx="9144000" cy="584775"/>
          </a:xfrm>
          <a:prstGeom prst="rect">
            <a:avLst/>
          </a:prstGeom>
        </p:spPr>
        <p:txBody>
          <a:bodyPr wrap="square">
            <a:spAutoFit/>
          </a:bodyPr>
          <a:lstStyle/>
          <a:p>
            <a:pPr algn="ctr"/>
            <a:r>
              <a:rPr lang="en-US" sz="3200" b="1" dirty="0" smtClean="0">
                <a:latin typeface="+mn-lt"/>
              </a:rPr>
              <a:t>2008: GEORGIA – RUSSIA</a:t>
            </a:r>
          </a:p>
        </p:txBody>
      </p:sp>
      <p:pic>
        <p:nvPicPr>
          <p:cNvPr id="2050" name="Picture 2"/>
          <p:cNvPicPr>
            <a:picLocks noChangeAspect="1" noChangeArrowheads="1"/>
          </p:cNvPicPr>
          <p:nvPr/>
        </p:nvPicPr>
        <p:blipFill>
          <a:blip r:embed="rId2" cstate="print"/>
          <a:srcRect/>
          <a:stretch>
            <a:fillRect/>
          </a:stretch>
        </p:blipFill>
        <p:spPr bwMode="auto">
          <a:xfrm>
            <a:off x="364331" y="1173957"/>
            <a:ext cx="2857500" cy="1895475"/>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54794" y="2528887"/>
            <a:ext cx="2447925" cy="2057400"/>
          </a:xfrm>
          <a:prstGeom prst="rect">
            <a:avLst/>
          </a:prstGeom>
          <a:noFill/>
          <a:ln w="9525">
            <a:solidFill>
              <a:schemeClr val="tx1"/>
            </a:solid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1831180" y="3262907"/>
            <a:ext cx="2097883" cy="1573412"/>
          </a:xfrm>
          <a:prstGeom prst="rect">
            <a:avLst/>
          </a:prstGeom>
          <a:noFill/>
          <a:ln w="9525">
            <a:solidFill>
              <a:schemeClr val="tx1"/>
            </a:solid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259557" y="4079080"/>
            <a:ext cx="2333626" cy="1750220"/>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2050255" y="1638300"/>
            <a:ext cx="2271611" cy="1782262"/>
          </a:xfrm>
          <a:prstGeom prst="rect">
            <a:avLst/>
          </a:prstGeom>
          <a:noFill/>
          <a:ln w="9525">
            <a:solidFill>
              <a:schemeClr val="tx1"/>
            </a:solidFill>
            <a:miter lim="800000"/>
            <a:headEnd/>
            <a:tailEnd/>
          </a:ln>
        </p:spPr>
      </p:pic>
      <p:sp>
        <p:nvSpPr>
          <p:cNvPr id="15" name="Rectangle 14"/>
          <p:cNvSpPr/>
          <p:nvPr/>
        </p:nvSpPr>
        <p:spPr>
          <a:xfrm>
            <a:off x="4672013" y="1168271"/>
            <a:ext cx="4143373" cy="4278094"/>
          </a:xfrm>
          <a:prstGeom prst="rect">
            <a:avLst/>
          </a:prstGeom>
        </p:spPr>
        <p:txBody>
          <a:bodyPr wrap="square">
            <a:spAutoFit/>
          </a:bodyPr>
          <a:lstStyle/>
          <a:p>
            <a:pPr>
              <a:buFont typeface="Arial" pitchFamily="34" charset="0"/>
              <a:buChar char="•"/>
            </a:pPr>
            <a:r>
              <a:rPr lang="en-US" sz="1600" dirty="0" smtClean="0">
                <a:latin typeface="+mn-lt"/>
              </a:rPr>
              <a:t> AUG 08 – Russian troops cross into South Ossetia w/ stated intent to defend their “Russian compatriots”</a:t>
            </a:r>
          </a:p>
          <a:p>
            <a:r>
              <a:rPr lang="en-US" sz="1600" dirty="0" smtClean="0">
                <a:latin typeface="+mn-lt"/>
              </a:rPr>
              <a:t> </a:t>
            </a:r>
          </a:p>
          <a:p>
            <a:r>
              <a:rPr lang="en-US" sz="1600" dirty="0" smtClean="0">
                <a:latin typeface="+mn-lt"/>
              </a:rPr>
              <a:t> • Combined arms assault was led (enabled) by a multi-faceted cyber attack against Georgian gov’t and military infrastructure and defacement of web sites</a:t>
            </a:r>
          </a:p>
          <a:p>
            <a:r>
              <a:rPr lang="en-US" sz="1600" dirty="0" smtClean="0">
                <a:latin typeface="+mn-lt"/>
              </a:rPr>
              <a:t> </a:t>
            </a:r>
          </a:p>
          <a:p>
            <a:r>
              <a:rPr lang="en-US" sz="1600" dirty="0" smtClean="0">
                <a:latin typeface="+mn-lt"/>
              </a:rPr>
              <a:t>• Distributed denial of service (DDoS) attacks combined with EW jamming disrupted and denied comms simultaneous to an integrated propaganda (MISO and MILDEC) campaign</a:t>
            </a:r>
          </a:p>
          <a:p>
            <a:r>
              <a:rPr lang="en-US" sz="1600" dirty="0" smtClean="0">
                <a:latin typeface="+mn-lt"/>
              </a:rPr>
              <a:t> </a:t>
            </a:r>
          </a:p>
          <a:p>
            <a:r>
              <a:rPr lang="en-US" sz="1600" dirty="0" smtClean="0">
                <a:latin typeface="+mn-lt"/>
              </a:rPr>
              <a:t>• Overall result can be considered a hybrid combined arms operation (air, land, cyber)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54236" y="1208310"/>
            <a:ext cx="8989764" cy="4759871"/>
          </a:xfrm>
        </p:spPr>
        <p:txBody>
          <a:bodyPr/>
          <a:lstStyle/>
          <a:p>
            <a:pPr marL="225425" indent="-225425">
              <a:spcBef>
                <a:spcPts val="0"/>
              </a:spcBef>
              <a:spcAft>
                <a:spcPts val="600"/>
              </a:spcAft>
            </a:pPr>
            <a:r>
              <a:rPr lang="en-US" sz="2000" b="0" dirty="0" smtClean="0">
                <a:cs typeface="Arial" pitchFamily="34" charset="0"/>
              </a:rPr>
              <a:t>C</a:t>
            </a:r>
            <a:r>
              <a:rPr lang="en-US" sz="2000" b="0" dirty="0" smtClean="0">
                <a:latin typeface="+mn-lt"/>
                <a:cs typeface="Arial" pitchFamily="34" charset="0"/>
              </a:rPr>
              <a:t>yber terrorism is any “premeditated</a:t>
            </a:r>
            <a:r>
              <a:rPr lang="en-US" sz="2000" b="0" dirty="0" smtClean="0">
                <a:cs typeface="Arial" pitchFamily="34" charset="0"/>
              </a:rPr>
              <a:t>, politically motivated attack against information, computer systems, computer programs, and data which results in violence against non-combatant targets by sub-national groups or clandestine Agents”  </a:t>
            </a:r>
            <a:r>
              <a:rPr lang="en-US" sz="2000" b="0" dirty="0" smtClean="0">
                <a:latin typeface="+mn-lt"/>
                <a:cs typeface="Arial" pitchFamily="34" charset="0"/>
              </a:rPr>
              <a:t> </a:t>
            </a:r>
          </a:p>
          <a:p>
            <a:pPr marL="225425" indent="-225425">
              <a:spcBef>
                <a:spcPts val="0"/>
              </a:spcBef>
              <a:spcAft>
                <a:spcPts val="600"/>
              </a:spcAft>
            </a:pPr>
            <a:r>
              <a:rPr lang="en-US" sz="2000" b="0" dirty="0" smtClean="0">
                <a:cs typeface="Arial" pitchFamily="34" charset="0"/>
              </a:rPr>
              <a:t>Unlike a nuisance virus or computer attack that results in a denial of service, a cyber terrorist attack is designed to cause physical violence or extreme financial harm.</a:t>
            </a:r>
          </a:p>
          <a:p>
            <a:pPr marL="225425" indent="-225425">
              <a:spcBef>
                <a:spcPts val="0"/>
              </a:spcBef>
              <a:spcAft>
                <a:spcPts val="600"/>
              </a:spcAft>
            </a:pPr>
            <a:r>
              <a:rPr lang="en-US" sz="2000" b="0" dirty="0" smtClean="0">
                <a:cs typeface="Arial" pitchFamily="34" charset="0"/>
              </a:rPr>
              <a:t>Possible Cyber Terrorism Targets Include:</a:t>
            </a:r>
          </a:p>
          <a:p>
            <a:pPr marL="346075" lvl="1" indent="0">
              <a:spcBef>
                <a:spcPts val="0"/>
              </a:spcBef>
            </a:pPr>
            <a:r>
              <a:rPr lang="en-US" sz="2000" b="0" dirty="0" smtClean="0">
                <a:latin typeface="+mn-lt"/>
                <a:cs typeface="Arial" pitchFamily="34" charset="0"/>
              </a:rPr>
              <a:t> Banking Industry </a:t>
            </a:r>
          </a:p>
          <a:p>
            <a:pPr marL="346075" lvl="1" indent="0">
              <a:spcBef>
                <a:spcPts val="0"/>
              </a:spcBef>
            </a:pPr>
            <a:r>
              <a:rPr lang="en-US" sz="2000" b="0" dirty="0" smtClean="0">
                <a:cs typeface="Arial" pitchFamily="34" charset="0"/>
              </a:rPr>
              <a:t> Military Installations </a:t>
            </a:r>
          </a:p>
          <a:p>
            <a:pPr marL="346075" lvl="1" indent="0">
              <a:spcBef>
                <a:spcPts val="0"/>
              </a:spcBef>
            </a:pPr>
            <a:r>
              <a:rPr lang="en-US" sz="2000" b="0" dirty="0" smtClean="0">
                <a:latin typeface="+mn-lt"/>
                <a:cs typeface="Arial" pitchFamily="34" charset="0"/>
              </a:rPr>
              <a:t> Power Plants </a:t>
            </a:r>
          </a:p>
          <a:p>
            <a:pPr marL="346075" lvl="1" indent="0">
              <a:spcBef>
                <a:spcPts val="0"/>
              </a:spcBef>
            </a:pPr>
            <a:r>
              <a:rPr lang="en-US" sz="2000" b="0" dirty="0" smtClean="0">
                <a:cs typeface="Arial" pitchFamily="34" charset="0"/>
              </a:rPr>
              <a:t> Air Traffic Control Centers </a:t>
            </a:r>
          </a:p>
          <a:p>
            <a:pPr marL="346075" lvl="1" indent="0">
              <a:spcBef>
                <a:spcPts val="0"/>
              </a:spcBef>
            </a:pPr>
            <a:r>
              <a:rPr lang="en-US" sz="2000" b="0" dirty="0" smtClean="0">
                <a:latin typeface="+mn-lt"/>
                <a:cs typeface="Arial" pitchFamily="34" charset="0"/>
              </a:rPr>
              <a:t> Water Treatment Systems </a:t>
            </a:r>
          </a:p>
        </p:txBody>
      </p:sp>
      <p:sp>
        <p:nvSpPr>
          <p:cNvPr id="8" name="Slide Number Placeholder 7"/>
          <p:cNvSpPr>
            <a:spLocks noGrp="1"/>
          </p:cNvSpPr>
          <p:nvPr>
            <p:ph type="sldNum" sz="quarter" idx="12"/>
          </p:nvPr>
        </p:nvSpPr>
        <p:spPr/>
        <p:txBody>
          <a:bodyPr/>
          <a:lstStyle/>
          <a:p>
            <a:pPr>
              <a:defRPr/>
            </a:pPr>
            <a:fld id="{4C53C580-519C-4900-BEFF-ACE80C960344}" type="slidenum">
              <a:rPr lang="en-US" sz="1400" b="1" smtClean="0"/>
              <a:pPr>
                <a:defRPr/>
              </a:pPr>
              <a:t>24</a:t>
            </a:fld>
            <a:endParaRPr lang="en-US" sz="1400" b="1" dirty="0"/>
          </a:p>
        </p:txBody>
      </p:sp>
      <p:sp>
        <p:nvSpPr>
          <p:cNvPr id="5" name="Rectangle 4"/>
          <p:cNvSpPr/>
          <p:nvPr/>
        </p:nvSpPr>
        <p:spPr>
          <a:xfrm>
            <a:off x="0" y="150784"/>
            <a:ext cx="9143999" cy="584775"/>
          </a:xfrm>
          <a:prstGeom prst="rect">
            <a:avLst/>
          </a:prstGeom>
        </p:spPr>
        <p:txBody>
          <a:bodyPr wrap="square">
            <a:spAutoFit/>
          </a:bodyPr>
          <a:lstStyle/>
          <a:p>
            <a:pPr algn="ctr"/>
            <a:r>
              <a:rPr lang="en-US" sz="3200" b="1" dirty="0">
                <a:latin typeface="+mn-lt"/>
              </a:rPr>
              <a:t>CYBER TERRORISM</a:t>
            </a:r>
            <a:endParaRPr lang="en-US" sz="32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253" y="150784"/>
            <a:ext cx="8824511" cy="584775"/>
          </a:xfrm>
          <a:prstGeom prst="rect">
            <a:avLst/>
          </a:prstGeom>
        </p:spPr>
        <p:txBody>
          <a:bodyPr wrap="square">
            <a:spAutoFit/>
          </a:bodyPr>
          <a:lstStyle/>
          <a:p>
            <a:pPr algn="ctr"/>
            <a:r>
              <a:rPr lang="en-US" sz="3200" b="1" dirty="0" smtClean="0">
                <a:latin typeface="+mn-lt"/>
              </a:rPr>
              <a:t>STUDENT CHECK </a:t>
            </a:r>
            <a:endParaRPr lang="en-US" sz="3200" dirty="0">
              <a:latin typeface="+mn-lt"/>
            </a:endParaRPr>
          </a:p>
        </p:txBody>
      </p:sp>
      <p:sp>
        <p:nvSpPr>
          <p:cNvPr id="5" name="Rectangle 4"/>
          <p:cNvSpPr/>
          <p:nvPr/>
        </p:nvSpPr>
        <p:spPr>
          <a:xfrm>
            <a:off x="132202" y="1178662"/>
            <a:ext cx="8857562" cy="1477328"/>
          </a:xfrm>
          <a:prstGeom prst="rect">
            <a:avLst/>
          </a:prstGeom>
        </p:spPr>
        <p:txBody>
          <a:bodyPr wrap="square">
            <a:spAutoFit/>
          </a:bodyPr>
          <a:lstStyle/>
          <a:p>
            <a:pPr marL="231775" indent="-231775">
              <a:spcAft>
                <a:spcPts val="600"/>
              </a:spcAft>
              <a:buFont typeface="Arial" pitchFamily="34" charset="0"/>
              <a:buChar char="•"/>
            </a:pPr>
            <a:r>
              <a:rPr lang="en-US" sz="2000" dirty="0" smtClean="0">
                <a:latin typeface="+mn-lt"/>
              </a:rPr>
              <a:t>What methods and vectors are employed in cyberspace attacks?</a:t>
            </a:r>
          </a:p>
          <a:p>
            <a:pPr marL="231775" indent="-231775">
              <a:spcAft>
                <a:spcPts val="600"/>
              </a:spcAft>
              <a:buFont typeface="Arial" pitchFamily="34" charset="0"/>
              <a:buChar char="•"/>
            </a:pPr>
            <a:r>
              <a:rPr lang="en-US" sz="2000" dirty="0" smtClean="0">
                <a:latin typeface="+mn-lt"/>
              </a:rPr>
              <a:t>How have countries used cyberspace operations to support their land objectives?</a:t>
            </a:r>
            <a:endParaRPr lang="en-US" sz="2000" dirty="0">
              <a:latin typeface="+mn-lt"/>
            </a:endParaRPr>
          </a:p>
          <a:p>
            <a:pPr marL="231775" indent="-231775">
              <a:spcAft>
                <a:spcPts val="600"/>
              </a:spcAft>
              <a:buFont typeface="Arial" pitchFamily="34" charset="0"/>
              <a:buChar char="•"/>
            </a:pPr>
            <a:r>
              <a:rPr lang="en-US" sz="2000" dirty="0" smtClean="0">
                <a:latin typeface="+mn-lt"/>
              </a:rPr>
              <a:t>Explain cyber terrorism and some of the methods for interrupting networks </a:t>
            </a:r>
            <a:endParaRPr lang="en-US" sz="2000" dirty="0">
              <a:latin typeface="+mn-lt"/>
            </a:endParaRPr>
          </a:p>
        </p:txBody>
      </p:sp>
    </p:spTree>
    <p:extLst>
      <p:ext uri="{BB962C8B-B14F-4D97-AF65-F5344CB8AC3E}">
        <p14:creationId xmlns:p14="http://schemas.microsoft.com/office/powerpoint/2010/main" val="2805428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0784"/>
            <a:ext cx="9143999" cy="584775"/>
          </a:xfrm>
          <a:prstGeom prst="rect">
            <a:avLst/>
          </a:prstGeom>
        </p:spPr>
        <p:txBody>
          <a:bodyPr wrap="square">
            <a:spAutoFit/>
          </a:bodyPr>
          <a:lstStyle/>
          <a:p>
            <a:pPr algn="ctr"/>
            <a:r>
              <a:rPr lang="en-US" sz="3200" b="1" dirty="0" smtClean="0">
                <a:latin typeface="+mn-lt"/>
              </a:rPr>
              <a:t>ENABLING LEARNING OBJECTIVE C</a:t>
            </a:r>
            <a:endParaRPr lang="en-US" sz="3200" dirty="0">
              <a:latin typeface="+mn-lt"/>
            </a:endParaRPr>
          </a:p>
        </p:txBody>
      </p:sp>
      <p:sp>
        <p:nvSpPr>
          <p:cNvPr id="5" name="Rectangle 4"/>
          <p:cNvSpPr/>
          <p:nvPr/>
        </p:nvSpPr>
        <p:spPr>
          <a:xfrm>
            <a:off x="165252" y="2088500"/>
            <a:ext cx="8791461" cy="2677656"/>
          </a:xfrm>
          <a:prstGeom prst="rect">
            <a:avLst/>
          </a:prstGeom>
        </p:spPr>
        <p:txBody>
          <a:bodyPr wrap="square">
            <a:spAutoFit/>
          </a:bodyPr>
          <a:lstStyle/>
          <a:p>
            <a:pPr marL="1828800" indent="-1828800"/>
            <a:r>
              <a:rPr lang="en-US" b="1" u="sng" dirty="0" smtClean="0">
                <a:latin typeface="+mn-lt"/>
              </a:rPr>
              <a:t>Action:</a:t>
            </a:r>
            <a:r>
              <a:rPr lang="en-US" dirty="0" smtClean="0">
                <a:latin typeface="+mn-lt"/>
              </a:rPr>
              <a:t>	</a:t>
            </a:r>
            <a:r>
              <a:rPr lang="en-US" dirty="0" smtClean="0">
                <a:latin typeface="Arial" pitchFamily="34" charset="0"/>
                <a:cs typeface="Arial" pitchFamily="34" charset="0"/>
              </a:rPr>
              <a:t>Discuss how to incorporate cyberspace</a:t>
            </a:r>
            <a:r>
              <a:rPr lang="en-US" dirty="0">
                <a:latin typeface="Arial" pitchFamily="34" charset="0"/>
                <a:cs typeface="Arial" pitchFamily="34" charset="0"/>
              </a:rPr>
              <a:t> </a:t>
            </a:r>
            <a:r>
              <a:rPr lang="en-US" dirty="0" smtClean="0">
                <a:latin typeface="Arial" pitchFamily="34" charset="0"/>
                <a:cs typeface="Arial" pitchFamily="34" charset="0"/>
              </a:rPr>
              <a:t>into the Intelligence Preparation of the Battlefield process</a:t>
            </a:r>
          </a:p>
          <a:p>
            <a:pPr marL="1828800" indent="-1828800"/>
            <a:endParaRPr lang="en-US" dirty="0" smtClean="0">
              <a:latin typeface="Arial" pitchFamily="34" charset="0"/>
              <a:cs typeface="Arial" pitchFamily="34" charset="0"/>
            </a:endParaRPr>
          </a:p>
          <a:p>
            <a:pPr marL="1828800" indent="-1828800"/>
            <a:r>
              <a:rPr lang="en-US" b="1" u="sng" dirty="0" smtClean="0">
                <a:latin typeface="Arial" pitchFamily="34" charset="0"/>
                <a:cs typeface="Arial" pitchFamily="34" charset="0"/>
              </a:rPr>
              <a:t>Condition:</a:t>
            </a:r>
            <a:r>
              <a:rPr lang="en-US" dirty="0" smtClean="0">
                <a:latin typeface="Arial" pitchFamily="34" charset="0"/>
                <a:cs typeface="Arial" pitchFamily="34" charset="0"/>
              </a:rPr>
              <a:t>	Given a Classroom Environment </a:t>
            </a:r>
          </a:p>
          <a:p>
            <a:pPr marL="1828800" indent="-1828800"/>
            <a:endParaRPr lang="en-US" dirty="0" smtClean="0">
              <a:latin typeface="Arial" pitchFamily="34" charset="0"/>
              <a:cs typeface="Arial" pitchFamily="34" charset="0"/>
            </a:endParaRPr>
          </a:p>
          <a:p>
            <a:pPr marL="1828800" indent="-1828800"/>
            <a:r>
              <a:rPr lang="en-US" b="1" u="sng" dirty="0" smtClean="0">
                <a:latin typeface="Arial" pitchFamily="34" charset="0"/>
                <a:cs typeface="Arial" pitchFamily="34" charset="0"/>
              </a:rPr>
              <a:t>Standard:</a:t>
            </a:r>
            <a:r>
              <a:rPr lang="en-US" dirty="0" smtClean="0">
                <a:latin typeface="Arial" pitchFamily="34" charset="0"/>
                <a:cs typeface="Arial" pitchFamily="34" charset="0"/>
              </a:rPr>
              <a:t>	Deconstruct the 4-steps of the IPB Process and incorporate cyberspace into each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Box 23"/>
          <p:cNvSpPr txBox="1">
            <a:spLocks noChangeArrowheads="1"/>
          </p:cNvSpPr>
          <p:nvPr/>
        </p:nvSpPr>
        <p:spPr bwMode="auto">
          <a:xfrm>
            <a:off x="147145" y="1179216"/>
            <a:ext cx="8860221" cy="3431709"/>
          </a:xfrm>
          <a:prstGeom prst="rect">
            <a:avLst/>
          </a:prstGeom>
          <a:noFill/>
          <a:ln w="9525">
            <a:noFill/>
            <a:miter lim="800000"/>
            <a:headEnd/>
            <a:tailEnd/>
          </a:ln>
        </p:spPr>
        <p:txBody>
          <a:bodyPr wrap="square">
            <a:spAutoFit/>
          </a:bodyPr>
          <a:lstStyle/>
          <a:p>
            <a:pPr marL="228600" indent="-228600">
              <a:spcAft>
                <a:spcPts val="600"/>
              </a:spcAft>
              <a:buFont typeface="Arial" pitchFamily="34" charset="0"/>
              <a:buChar char="•"/>
            </a:pPr>
            <a:r>
              <a:rPr lang="en-US" dirty="0" smtClean="0">
                <a:solidFill>
                  <a:srgbClr val="000000"/>
                </a:solidFill>
                <a:latin typeface="+mn-lt"/>
                <a:cs typeface="Arial" pitchFamily="34" charset="0"/>
              </a:rPr>
              <a:t>Helps intelligence analysts to consider the cyberspace domain with respect to threat objectives in the land domain</a:t>
            </a:r>
          </a:p>
          <a:p>
            <a:pPr marL="228600" indent="-228600">
              <a:spcAft>
                <a:spcPts val="600"/>
              </a:spcAft>
              <a:buFont typeface="Arial" pitchFamily="34" charset="0"/>
              <a:buChar char="•"/>
            </a:pPr>
            <a:r>
              <a:rPr lang="en-US" dirty="0" smtClean="0">
                <a:solidFill>
                  <a:srgbClr val="000000"/>
                </a:solidFill>
                <a:latin typeface="+mn-lt"/>
                <a:cs typeface="Arial" pitchFamily="34" charset="0"/>
              </a:rPr>
              <a:t>Evaluates:</a:t>
            </a:r>
          </a:p>
          <a:p>
            <a:pPr marL="685800" lvl="1" indent="-228600">
              <a:spcAft>
                <a:spcPts val="600"/>
              </a:spcAft>
              <a:buFont typeface="Arial" pitchFamily="34" charset="0"/>
              <a:buChar char="•"/>
            </a:pPr>
            <a:r>
              <a:rPr lang="en-US" sz="2000" dirty="0" smtClean="0">
                <a:solidFill>
                  <a:srgbClr val="000000"/>
                </a:solidFill>
                <a:latin typeface="+mn-lt"/>
                <a:cs typeface="Arial" pitchFamily="34" charset="0"/>
              </a:rPr>
              <a:t>The cyberspace domain as it relates to the operational environment</a:t>
            </a:r>
          </a:p>
          <a:p>
            <a:pPr marL="685800" lvl="1" indent="-228600">
              <a:spcAft>
                <a:spcPts val="600"/>
              </a:spcAft>
              <a:buFont typeface="Arial" pitchFamily="34" charset="0"/>
              <a:buChar char="•"/>
            </a:pPr>
            <a:r>
              <a:rPr lang="en-US" sz="2000" dirty="0">
                <a:solidFill>
                  <a:srgbClr val="000000"/>
                </a:solidFill>
                <a:latin typeface="+mn-lt"/>
                <a:cs typeface="Arial" pitchFamily="34" charset="0"/>
              </a:rPr>
              <a:t>A threat’s access, capability, and motivation to conduct cyberspace operations</a:t>
            </a:r>
          </a:p>
          <a:p>
            <a:pPr marL="685800" lvl="1" indent="-228600">
              <a:spcAft>
                <a:spcPts val="600"/>
              </a:spcAft>
              <a:buFont typeface="Arial" pitchFamily="34" charset="0"/>
              <a:buChar char="•"/>
            </a:pPr>
            <a:r>
              <a:rPr lang="en-US" sz="2000" dirty="0" smtClean="0">
                <a:solidFill>
                  <a:srgbClr val="000000"/>
                </a:solidFill>
                <a:latin typeface="+mn-lt"/>
                <a:cs typeface="Arial" pitchFamily="34" charset="0"/>
              </a:rPr>
              <a:t>A threat’s ability to mass effect of cyberspace operations with other operations to achieve objectives</a:t>
            </a:r>
          </a:p>
          <a:p>
            <a:pPr marL="685800" lvl="1" indent="-228600">
              <a:spcAft>
                <a:spcPts val="600"/>
              </a:spcAft>
              <a:buFont typeface="Arial" pitchFamily="34" charset="0"/>
              <a:buChar char="•"/>
            </a:pPr>
            <a:r>
              <a:rPr lang="en-US" sz="2000" dirty="0" smtClean="0">
                <a:solidFill>
                  <a:srgbClr val="000000"/>
                </a:solidFill>
                <a:latin typeface="+mn-lt"/>
                <a:cs typeface="Arial" pitchFamily="34" charset="0"/>
              </a:rPr>
              <a:t>Potential threat courses of action based on the full analysis</a:t>
            </a:r>
          </a:p>
        </p:txBody>
      </p:sp>
      <p:sp>
        <p:nvSpPr>
          <p:cNvPr id="14" name="Text Box 13"/>
          <p:cNvSpPr txBox="1">
            <a:spLocks noChangeArrowheads="1"/>
          </p:cNvSpPr>
          <p:nvPr/>
        </p:nvSpPr>
        <p:spPr bwMode="auto">
          <a:xfrm>
            <a:off x="69850" y="6677025"/>
            <a:ext cx="714375" cy="214313"/>
          </a:xfrm>
          <a:prstGeom prst="rect">
            <a:avLst/>
          </a:prstGeom>
          <a:noFill/>
          <a:ln w="9525">
            <a:noFill/>
            <a:miter lim="800000"/>
            <a:headEnd/>
            <a:tailEnd/>
          </a:ln>
        </p:spPr>
        <p:txBody>
          <a:bodyPr>
            <a:spAutoFit/>
          </a:bodyPr>
          <a:lstStyle/>
          <a:p>
            <a:pPr eaLnBrk="0" hangingPunct="0">
              <a:spcBef>
                <a:spcPct val="50000"/>
              </a:spcBef>
            </a:pPr>
            <a:fld id="{D2613B63-883F-4B35-A025-4A6C1EE09917}" type="slidenum">
              <a:rPr lang="en-US" sz="800" b="1">
                <a:solidFill>
                  <a:prstClr val="white"/>
                </a:solidFill>
                <a:latin typeface="Arial" pitchFamily="34" charset="0"/>
                <a:cs typeface="Arial" pitchFamily="34" charset="0"/>
              </a:rPr>
              <a:pPr eaLnBrk="0" hangingPunct="0">
                <a:spcBef>
                  <a:spcPct val="50000"/>
                </a:spcBef>
              </a:pPr>
              <a:t>27</a:t>
            </a:fld>
            <a:endParaRPr lang="en-US" sz="800" b="1" dirty="0">
              <a:solidFill>
                <a:prstClr val="white"/>
              </a:solidFill>
              <a:latin typeface="Arial" pitchFamily="34" charset="0"/>
              <a:cs typeface="Arial" pitchFamily="34" charset="0"/>
            </a:endParaRPr>
          </a:p>
        </p:txBody>
      </p:sp>
      <p:sp>
        <p:nvSpPr>
          <p:cNvPr id="8" name="Title 1"/>
          <p:cNvSpPr>
            <a:spLocks noGrp="1"/>
          </p:cNvSpPr>
          <p:nvPr>
            <p:ph type="ctrTitle"/>
          </p:nvPr>
        </p:nvSpPr>
        <p:spPr>
          <a:xfrm>
            <a:off x="0" y="140923"/>
            <a:ext cx="9144000" cy="817563"/>
          </a:xfrm>
        </p:spPr>
        <p:txBody>
          <a:bodyPr/>
          <a:lstStyle/>
          <a:p>
            <a:r>
              <a:rPr lang="en-US" dirty="0" smtClean="0">
                <a:solidFill>
                  <a:srgbClr val="000000"/>
                </a:solidFill>
                <a:latin typeface="+mn-lt"/>
                <a:cs typeface="Arial" pitchFamily="34" charset="0"/>
              </a:rPr>
              <a:t>CYBERSPACE IN THE IPB PROCESS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05847" y="1050858"/>
            <a:ext cx="8290891" cy="4197003"/>
          </a:xfrm>
          <a:prstGeom prst="rect">
            <a:avLst/>
          </a:prstGeom>
          <a:noFill/>
          <a:ln w="9525">
            <a:noFill/>
            <a:miter lim="800000"/>
            <a:headEnd/>
            <a:tailEnd/>
          </a:ln>
        </p:spPr>
      </p:pic>
      <p:sp>
        <p:nvSpPr>
          <p:cNvPr id="5" name="Title 1"/>
          <p:cNvSpPr txBox="1">
            <a:spLocks/>
          </p:cNvSpPr>
          <p:nvPr/>
        </p:nvSpPr>
        <p:spPr bwMode="auto">
          <a:xfrm>
            <a:off x="0" y="151827"/>
            <a:ext cx="9143999" cy="817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charset="0"/>
                <a:ea typeface="+mj-ea"/>
                <a:cs typeface="Arial" charset="0"/>
              </a:rPr>
              <a:t>VISUALIZING CYBERSPACE LAYERS</a:t>
            </a:r>
          </a:p>
        </p:txBody>
      </p:sp>
      <p:sp>
        <p:nvSpPr>
          <p:cNvPr id="7" name="TextBox 6"/>
          <p:cNvSpPr txBox="1"/>
          <p:nvPr/>
        </p:nvSpPr>
        <p:spPr>
          <a:xfrm>
            <a:off x="290632" y="5311185"/>
            <a:ext cx="8567531" cy="1323439"/>
          </a:xfrm>
          <a:prstGeom prst="rect">
            <a:avLst/>
          </a:prstGeom>
          <a:solidFill>
            <a:schemeClr val="tx2">
              <a:lumMod val="50000"/>
            </a:schemeClr>
          </a:solidFill>
          <a:ln w="38100">
            <a:solidFill>
              <a:srgbClr val="FFFF00"/>
            </a:solidFill>
          </a:ln>
        </p:spPr>
        <p:txBody>
          <a:bodyPr wrap="square" rtlCol="0" anchor="b" anchorCtr="0">
            <a:spAutoFit/>
          </a:bodyPr>
          <a:lstStyle/>
          <a:p>
            <a:pPr algn="ctr"/>
            <a:r>
              <a:rPr lang="en-US" sz="1600" dirty="0" smtClean="0">
                <a:solidFill>
                  <a:srgbClr val="FFFF00"/>
                </a:solidFill>
                <a:latin typeface="+mn-lt"/>
              </a:rPr>
              <a:t>Despite being a man-made domain, the Cyberspace Domain is operational and interdependent with traditional war fighting domains (air, land, sea, space)</a:t>
            </a:r>
          </a:p>
          <a:p>
            <a:pPr algn="ctr"/>
            <a:endParaRPr lang="en-US" sz="1600" dirty="0" smtClean="0">
              <a:solidFill>
                <a:srgbClr val="FFFF00"/>
              </a:solidFill>
              <a:latin typeface="+mn-lt"/>
            </a:endParaRPr>
          </a:p>
          <a:p>
            <a:pPr algn="ctr"/>
            <a:r>
              <a:rPr lang="en-US" sz="1600" dirty="0" smtClean="0">
                <a:solidFill>
                  <a:srgbClr val="FFFF00"/>
                </a:solidFill>
                <a:latin typeface="+mn-lt"/>
              </a:rPr>
              <a:t>Cyberspace cannot be treated as distinct (unique) – it is part of the operating environment and needs to be accounted for during IPB</a:t>
            </a:r>
            <a:endParaRPr lang="en-US" sz="1600" dirty="0">
              <a:solidFill>
                <a:srgbClr val="FFFF00"/>
              </a:solidFill>
              <a:latin typeface="+mn-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Box 23"/>
          <p:cNvSpPr txBox="1">
            <a:spLocks noChangeArrowheads="1"/>
          </p:cNvSpPr>
          <p:nvPr/>
        </p:nvSpPr>
        <p:spPr bwMode="auto">
          <a:xfrm>
            <a:off x="358595" y="993123"/>
            <a:ext cx="8624048" cy="3724096"/>
          </a:xfrm>
          <a:prstGeom prst="rect">
            <a:avLst/>
          </a:prstGeom>
          <a:noFill/>
          <a:ln w="9525">
            <a:noFill/>
            <a:miter lim="800000"/>
            <a:headEnd/>
            <a:tailEnd/>
          </a:ln>
        </p:spPr>
        <p:txBody>
          <a:bodyPr wrap="square">
            <a:spAutoFit/>
          </a:bodyPr>
          <a:lstStyle/>
          <a:p>
            <a:pPr algn="ctr"/>
            <a:r>
              <a:rPr lang="en-US" sz="1800" b="1" u="sng" dirty="0" smtClean="0">
                <a:solidFill>
                  <a:srgbClr val="000000"/>
                </a:solidFill>
                <a:latin typeface="+mn-lt"/>
                <a:cs typeface="Arial" pitchFamily="34" charset="0"/>
              </a:rPr>
              <a:t>Four-Step Process</a:t>
            </a:r>
          </a:p>
          <a:p>
            <a:endParaRPr lang="en-US" sz="2000" dirty="0" smtClean="0">
              <a:solidFill>
                <a:srgbClr val="000000"/>
              </a:solidFill>
              <a:latin typeface="+mn-lt"/>
              <a:cs typeface="Arial" pitchFamily="34" charset="0"/>
            </a:endParaRPr>
          </a:p>
          <a:p>
            <a:pPr marL="231775" indent="-231775">
              <a:buFont typeface="Arial" pitchFamily="34" charset="0"/>
              <a:buChar char="•"/>
            </a:pPr>
            <a:r>
              <a:rPr lang="en-US" sz="1800" dirty="0" smtClean="0">
                <a:latin typeface="+mn-lt"/>
              </a:rPr>
              <a:t> Cyber is considered in each of the four process and associated activities found in IPB: </a:t>
            </a:r>
            <a:r>
              <a:rPr lang="en-US" sz="1800" dirty="0" smtClean="0">
                <a:solidFill>
                  <a:srgbClr val="000000"/>
                </a:solidFill>
                <a:latin typeface="+mn-lt"/>
                <a:cs typeface="Arial" pitchFamily="34" charset="0"/>
              </a:rPr>
              <a:t>	</a:t>
            </a:r>
          </a:p>
          <a:p>
            <a:pPr marL="228600" indent="-228600" fontAlgn="base">
              <a:spcBef>
                <a:spcPct val="0"/>
              </a:spcBef>
              <a:spcAft>
                <a:spcPct val="0"/>
              </a:spcAft>
            </a:pPr>
            <a:r>
              <a:rPr lang="en-US" sz="1800" dirty="0" smtClean="0">
                <a:solidFill>
                  <a:srgbClr val="000000"/>
                </a:solidFill>
                <a:latin typeface="+mn-lt"/>
                <a:cs typeface="Arial" pitchFamily="34" charset="0"/>
              </a:rPr>
              <a:t> </a:t>
            </a:r>
          </a:p>
          <a:p>
            <a:pPr marL="228600" indent="-228600" fontAlgn="base">
              <a:spcBef>
                <a:spcPct val="0"/>
              </a:spcBef>
              <a:spcAft>
                <a:spcPct val="0"/>
              </a:spcAft>
            </a:pPr>
            <a:endParaRPr lang="en-US" sz="1800" dirty="0" smtClean="0">
              <a:solidFill>
                <a:srgbClr val="000000"/>
              </a:solidFill>
              <a:latin typeface="+mn-lt"/>
              <a:cs typeface="Arial" pitchFamily="34" charset="0"/>
            </a:endParaRPr>
          </a:p>
          <a:p>
            <a:pPr marL="342900" indent="-342900" fontAlgn="base">
              <a:spcBef>
                <a:spcPct val="0"/>
              </a:spcBef>
              <a:spcAft>
                <a:spcPct val="0"/>
              </a:spcAft>
              <a:buFont typeface="Wingdings" pitchFamily="2" charset="2"/>
              <a:buChar char="q"/>
            </a:pPr>
            <a:r>
              <a:rPr lang="en-US" sz="1800" dirty="0" smtClean="0">
                <a:solidFill>
                  <a:srgbClr val="000000"/>
                </a:solidFill>
                <a:latin typeface="+mn-lt"/>
                <a:cs typeface="Arial" pitchFamily="34" charset="0"/>
              </a:rPr>
              <a:t>Step 1: Define the Operational Environment</a:t>
            </a:r>
          </a:p>
          <a:p>
            <a:pPr marL="342900" indent="-342900" fontAlgn="base">
              <a:spcBef>
                <a:spcPct val="0"/>
              </a:spcBef>
              <a:spcAft>
                <a:spcPct val="0"/>
              </a:spcAft>
              <a:buFont typeface="Wingdings" pitchFamily="2" charset="2"/>
              <a:buChar char="q"/>
            </a:pPr>
            <a:endParaRPr lang="en-US" sz="1800" dirty="0" smtClean="0">
              <a:solidFill>
                <a:srgbClr val="000000"/>
              </a:solidFill>
              <a:latin typeface="+mn-lt"/>
              <a:cs typeface="Arial" pitchFamily="34" charset="0"/>
            </a:endParaRPr>
          </a:p>
          <a:p>
            <a:pPr marL="342900" indent="-342900" fontAlgn="base">
              <a:spcBef>
                <a:spcPct val="0"/>
              </a:spcBef>
              <a:spcAft>
                <a:spcPct val="0"/>
              </a:spcAft>
              <a:buFont typeface="Wingdings" pitchFamily="2" charset="2"/>
              <a:buChar char="q"/>
            </a:pPr>
            <a:r>
              <a:rPr lang="en-US" sz="1800" dirty="0" smtClean="0">
                <a:solidFill>
                  <a:srgbClr val="000000"/>
                </a:solidFill>
                <a:latin typeface="+mn-lt"/>
                <a:cs typeface="Arial" pitchFamily="34" charset="0"/>
              </a:rPr>
              <a:t>Step 2: Describe Environmental Effects on Operations </a:t>
            </a:r>
          </a:p>
          <a:p>
            <a:pPr marL="342900" indent="-342900" fontAlgn="base">
              <a:spcBef>
                <a:spcPct val="0"/>
              </a:spcBef>
              <a:spcAft>
                <a:spcPct val="0"/>
              </a:spcAft>
              <a:buFont typeface="Wingdings" pitchFamily="2" charset="2"/>
              <a:buChar char="q"/>
            </a:pPr>
            <a:endParaRPr lang="en-US" sz="1800" dirty="0" smtClean="0">
              <a:solidFill>
                <a:srgbClr val="000000"/>
              </a:solidFill>
              <a:latin typeface="+mn-lt"/>
              <a:cs typeface="Arial" pitchFamily="34" charset="0"/>
            </a:endParaRPr>
          </a:p>
          <a:p>
            <a:pPr marL="342900" indent="-342900" fontAlgn="base">
              <a:spcBef>
                <a:spcPct val="0"/>
              </a:spcBef>
              <a:spcAft>
                <a:spcPct val="0"/>
              </a:spcAft>
              <a:buFont typeface="Wingdings" pitchFamily="2" charset="2"/>
              <a:buChar char="q"/>
            </a:pPr>
            <a:r>
              <a:rPr lang="en-US" sz="1800" dirty="0" smtClean="0">
                <a:solidFill>
                  <a:srgbClr val="000000"/>
                </a:solidFill>
                <a:latin typeface="+mn-lt"/>
                <a:cs typeface="Arial" pitchFamily="34" charset="0"/>
              </a:rPr>
              <a:t>Step 3: Evaluate the Threat</a:t>
            </a:r>
          </a:p>
          <a:p>
            <a:pPr marL="342900" indent="-342900" fontAlgn="base">
              <a:spcBef>
                <a:spcPct val="0"/>
              </a:spcBef>
              <a:spcAft>
                <a:spcPct val="0"/>
              </a:spcAft>
              <a:buFont typeface="Wingdings" pitchFamily="2" charset="2"/>
              <a:buChar char="q"/>
            </a:pPr>
            <a:endParaRPr lang="en-US" sz="1800" dirty="0" smtClean="0">
              <a:solidFill>
                <a:srgbClr val="000000"/>
              </a:solidFill>
              <a:latin typeface="+mn-lt"/>
              <a:cs typeface="Arial" pitchFamily="34" charset="0"/>
            </a:endParaRPr>
          </a:p>
          <a:p>
            <a:pPr marL="342900" indent="-342900" fontAlgn="base">
              <a:spcBef>
                <a:spcPct val="0"/>
              </a:spcBef>
              <a:spcAft>
                <a:spcPct val="0"/>
              </a:spcAft>
              <a:buFont typeface="Wingdings" pitchFamily="2" charset="2"/>
              <a:buChar char="q"/>
            </a:pPr>
            <a:r>
              <a:rPr lang="en-US" sz="1800" dirty="0" smtClean="0">
                <a:solidFill>
                  <a:srgbClr val="000000"/>
                </a:solidFill>
                <a:latin typeface="+mn-lt"/>
                <a:cs typeface="Arial" pitchFamily="34" charset="0"/>
              </a:rPr>
              <a:t>Step 4: Determine Threat Courses of Action</a:t>
            </a:r>
            <a:endParaRPr lang="en-US" sz="1200" dirty="0">
              <a:solidFill>
                <a:srgbClr val="000000"/>
              </a:solidFill>
              <a:latin typeface="+mn-lt"/>
              <a:cs typeface="Arial" pitchFamily="34" charset="0"/>
            </a:endParaRPr>
          </a:p>
        </p:txBody>
      </p:sp>
      <p:sp>
        <p:nvSpPr>
          <p:cNvPr id="59398" name="Rectangle 31"/>
          <p:cNvSpPr>
            <a:spLocks noChangeArrowheads="1"/>
          </p:cNvSpPr>
          <p:nvPr/>
        </p:nvSpPr>
        <p:spPr bwMode="auto">
          <a:xfrm>
            <a:off x="4329113" y="4235450"/>
            <a:ext cx="4953000" cy="1016000"/>
          </a:xfrm>
          <a:prstGeom prst="rect">
            <a:avLst/>
          </a:prstGeom>
          <a:noFill/>
          <a:ln w="9525">
            <a:noFill/>
            <a:miter lim="800000"/>
            <a:headEnd/>
            <a:tailEnd/>
          </a:ln>
        </p:spPr>
        <p:txBody>
          <a:bodyPr>
            <a:spAutoFit/>
          </a:bodyPr>
          <a:lstStyle/>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r>
              <a:rPr lang="en-US" sz="1200" dirty="0">
                <a:solidFill>
                  <a:srgbClr val="000000"/>
                </a:solidFill>
                <a:ea typeface="Gulim" pitchFamily="34" charset="-127"/>
                <a:cs typeface="Arial" charset="0"/>
              </a:rPr>
              <a:t> </a:t>
            </a: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p:txBody>
      </p:sp>
      <p:sp>
        <p:nvSpPr>
          <p:cNvPr id="14" name="Text Box 13"/>
          <p:cNvSpPr txBox="1">
            <a:spLocks noChangeArrowheads="1"/>
          </p:cNvSpPr>
          <p:nvPr/>
        </p:nvSpPr>
        <p:spPr bwMode="auto">
          <a:xfrm>
            <a:off x="69850" y="6677025"/>
            <a:ext cx="714375" cy="214313"/>
          </a:xfrm>
          <a:prstGeom prst="rect">
            <a:avLst/>
          </a:prstGeom>
          <a:noFill/>
          <a:ln w="9525">
            <a:noFill/>
            <a:miter lim="800000"/>
            <a:headEnd/>
            <a:tailEnd/>
          </a:ln>
        </p:spPr>
        <p:txBody>
          <a:bodyPr>
            <a:spAutoFit/>
          </a:bodyPr>
          <a:lstStyle/>
          <a:p>
            <a:pPr eaLnBrk="0" hangingPunct="0">
              <a:spcBef>
                <a:spcPct val="50000"/>
              </a:spcBef>
            </a:pPr>
            <a:fld id="{D2613B63-883F-4B35-A025-4A6C1EE09917}" type="slidenum">
              <a:rPr lang="en-US" sz="800" b="1">
                <a:solidFill>
                  <a:prstClr val="white"/>
                </a:solidFill>
                <a:latin typeface="Arial" pitchFamily="34" charset="0"/>
                <a:cs typeface="Arial" pitchFamily="34" charset="0"/>
              </a:rPr>
              <a:pPr eaLnBrk="0" hangingPunct="0">
                <a:spcBef>
                  <a:spcPct val="50000"/>
                </a:spcBef>
              </a:pPr>
              <a:t>29</a:t>
            </a:fld>
            <a:endParaRPr lang="en-US" sz="800" b="1" dirty="0">
              <a:solidFill>
                <a:prstClr val="white"/>
              </a:solidFill>
              <a:latin typeface="Arial" pitchFamily="34" charset="0"/>
              <a:cs typeface="Arial" pitchFamily="34" charset="0"/>
            </a:endParaRPr>
          </a:p>
        </p:txBody>
      </p:sp>
      <p:sp>
        <p:nvSpPr>
          <p:cNvPr id="9" name="Title 1"/>
          <p:cNvSpPr txBox="1">
            <a:spLocks/>
          </p:cNvSpPr>
          <p:nvPr/>
        </p:nvSpPr>
        <p:spPr bwMode="auto">
          <a:xfrm>
            <a:off x="0" y="129793"/>
            <a:ext cx="9144000" cy="817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charset="0"/>
                <a:ea typeface="+mj-ea"/>
                <a:cs typeface="Arial" charset="0"/>
              </a:rPr>
              <a:t>CYBER</a:t>
            </a:r>
            <a:r>
              <a:rPr kumimoji="0" lang="en-US" sz="3200" b="1" i="0" u="none" strike="noStrike" kern="1200" cap="none" spc="0" normalizeH="0" noProof="0" dirty="0" smtClean="0">
                <a:ln>
                  <a:noFill/>
                </a:ln>
                <a:solidFill>
                  <a:schemeClr val="tx1"/>
                </a:solidFill>
                <a:effectLst/>
                <a:uLnTx/>
                <a:uFillTx/>
                <a:latin typeface="Arial" charset="0"/>
                <a:ea typeface="+mj-ea"/>
                <a:cs typeface="Arial" charset="0"/>
              </a:rPr>
              <a:t> Considerations</a:t>
            </a:r>
            <a:r>
              <a:rPr kumimoji="0" lang="en-US" sz="3200" b="1" i="0" u="none" strike="noStrike" kern="1200" cap="none" spc="0" normalizeH="0" baseline="0" noProof="0" dirty="0" smtClean="0">
                <a:ln>
                  <a:noFill/>
                </a:ln>
                <a:solidFill>
                  <a:schemeClr val="tx1"/>
                </a:solidFill>
                <a:effectLst/>
                <a:uLnTx/>
                <a:uFillTx/>
                <a:latin typeface="Arial" charset="0"/>
                <a:ea typeface="+mj-ea"/>
                <a:cs typeface="Arial" charset="0"/>
              </a:rPr>
              <a:t> In IPB</a:t>
            </a:r>
          </a:p>
        </p:txBody>
      </p:sp>
      <p:sp>
        <p:nvSpPr>
          <p:cNvPr id="8" name="Rectangle 31"/>
          <p:cNvSpPr>
            <a:spLocks noChangeArrowheads="1"/>
          </p:cNvSpPr>
          <p:nvPr/>
        </p:nvSpPr>
        <p:spPr bwMode="auto">
          <a:xfrm>
            <a:off x="2679218" y="5163185"/>
            <a:ext cx="4953000" cy="1015663"/>
          </a:xfrm>
          <a:prstGeom prst="rect">
            <a:avLst/>
          </a:prstGeom>
          <a:noFill/>
          <a:ln w="9525">
            <a:noFill/>
            <a:miter lim="800000"/>
            <a:headEnd/>
            <a:tailEnd/>
          </a:ln>
        </p:spPr>
        <p:txBody>
          <a:bodyPr wrap="square">
            <a:spAutoFit/>
          </a:bodyPr>
          <a:lstStyle/>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r>
              <a:rPr lang="en-US" sz="1200" dirty="0">
                <a:solidFill>
                  <a:srgbClr val="000000"/>
                </a:solidFill>
                <a:ea typeface="Gulim" pitchFamily="34" charset="-127"/>
                <a:cs typeface="Arial" charset="0"/>
              </a:rPr>
              <a:t> </a:t>
            </a: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p:txBody>
      </p:sp>
      <p:sp>
        <p:nvSpPr>
          <p:cNvPr id="15" name="Rectangle 31"/>
          <p:cNvSpPr>
            <a:spLocks noChangeArrowheads="1"/>
          </p:cNvSpPr>
          <p:nvPr/>
        </p:nvSpPr>
        <p:spPr bwMode="auto">
          <a:xfrm>
            <a:off x="2270085" y="5411660"/>
            <a:ext cx="5153414" cy="1015663"/>
          </a:xfrm>
          <a:prstGeom prst="rect">
            <a:avLst/>
          </a:prstGeom>
          <a:noFill/>
          <a:ln w="9525">
            <a:noFill/>
            <a:miter lim="800000"/>
            <a:headEnd/>
            <a:tailEnd/>
          </a:ln>
        </p:spPr>
        <p:txBody>
          <a:bodyPr wrap="square">
            <a:spAutoFit/>
          </a:bodyPr>
          <a:lstStyle/>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r>
              <a:rPr lang="en-US" sz="1200" dirty="0">
                <a:solidFill>
                  <a:srgbClr val="000000"/>
                </a:solidFill>
                <a:ea typeface="Gulim" pitchFamily="34" charset="-127"/>
                <a:cs typeface="Arial" charset="0"/>
              </a:rPr>
              <a:t> </a:t>
            </a: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p:txBody>
      </p:sp>
      <p:sp>
        <p:nvSpPr>
          <p:cNvPr id="17" name="TextBox 16"/>
          <p:cNvSpPr txBox="1"/>
          <p:nvPr/>
        </p:nvSpPr>
        <p:spPr>
          <a:xfrm>
            <a:off x="983990" y="5059009"/>
            <a:ext cx="7285368" cy="2554545"/>
          </a:xfrm>
          <a:prstGeom prst="rect">
            <a:avLst/>
          </a:prstGeom>
          <a:noFill/>
        </p:spPr>
        <p:txBody>
          <a:bodyPr wrap="square" rtlCol="0">
            <a:spAutoFit/>
          </a:bodyPr>
          <a:lstStyle/>
          <a:p>
            <a:endParaRPr lang="en-US" sz="1600" dirty="0" smtClean="0">
              <a:latin typeface="+mn-lt"/>
            </a:endParaRPr>
          </a:p>
          <a:p>
            <a:endParaRPr lang="en-US" sz="1600" dirty="0" smtClean="0">
              <a:latin typeface="+mn-lt"/>
            </a:endParaRPr>
          </a:p>
          <a:p>
            <a:endParaRPr lang="en-US" sz="1600" b="1" dirty="0" smtClean="0">
              <a:latin typeface="+mj-lt"/>
            </a:endParaRPr>
          </a:p>
          <a:p>
            <a:endParaRPr lang="en-US" sz="1600" b="1" dirty="0" smtClean="0">
              <a:latin typeface="+mj-lt"/>
            </a:endParaRPr>
          </a:p>
          <a:p>
            <a:endParaRPr lang="en-US" sz="1600" b="1" dirty="0" smtClean="0">
              <a:latin typeface="+mj-lt"/>
            </a:endParaRPr>
          </a:p>
          <a:p>
            <a:endParaRPr lang="en-US" sz="1600" dirty="0" smtClean="0">
              <a:latin typeface="+mn-lt"/>
            </a:endParaRPr>
          </a:p>
          <a:p>
            <a:endParaRPr lang="en-US" sz="1600" dirty="0" smtClean="0">
              <a:latin typeface="+mn-lt"/>
            </a:endParaRPr>
          </a:p>
          <a:p>
            <a:endParaRPr lang="en-US" sz="1600" dirty="0" smtClean="0">
              <a:latin typeface="+mn-lt"/>
            </a:endParaRPr>
          </a:p>
          <a:p>
            <a:endParaRPr lang="en-US" sz="1600" b="1" dirty="0" smtClean="0">
              <a:latin typeface="+mn-lt"/>
            </a:endParaRPr>
          </a:p>
          <a:p>
            <a:endParaRPr lang="en-US" sz="1600" dirty="0">
              <a:latin typeface="+mn-lt"/>
            </a:endParaRPr>
          </a:p>
        </p:txBody>
      </p:sp>
      <p:sp>
        <p:nvSpPr>
          <p:cNvPr id="20" name="Rectangle 19"/>
          <p:cNvSpPr/>
          <p:nvPr/>
        </p:nvSpPr>
        <p:spPr>
          <a:xfrm>
            <a:off x="820055" y="5332550"/>
            <a:ext cx="7474857" cy="369332"/>
          </a:xfrm>
          <a:prstGeom prst="rect">
            <a:avLst/>
          </a:prstGeom>
          <a:solidFill>
            <a:schemeClr val="tx2">
              <a:lumMod val="50000"/>
            </a:schemeClr>
          </a:solidFill>
          <a:ln w="38100">
            <a:solidFill>
              <a:srgbClr val="FFFF00"/>
            </a:solidFill>
          </a:ln>
        </p:spPr>
        <p:txBody>
          <a:bodyPr wrap="square">
            <a:spAutoFit/>
          </a:bodyPr>
          <a:lstStyle/>
          <a:p>
            <a:pPr algn="ctr"/>
            <a:r>
              <a:rPr lang="en-US" sz="1800" dirty="0" smtClean="0">
                <a:solidFill>
                  <a:srgbClr val="FFFF00"/>
                </a:solidFill>
                <a:latin typeface="+mn-lt"/>
              </a:rPr>
              <a:t>Part of the Operating Environment – Special but Not Unique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916" y="1137026"/>
            <a:ext cx="8854289" cy="3785652"/>
          </a:xfrm>
          <a:prstGeom prst="rect">
            <a:avLst/>
          </a:prstGeom>
        </p:spPr>
        <p:txBody>
          <a:bodyPr wrap="square">
            <a:spAutoFit/>
          </a:bodyPr>
          <a:lstStyle/>
          <a:p>
            <a:r>
              <a:rPr lang="en-US" b="1" dirty="0" smtClean="0">
                <a:latin typeface="+mn-lt"/>
              </a:rPr>
              <a:t>Action:  </a:t>
            </a:r>
            <a:r>
              <a:rPr lang="en-US" dirty="0" smtClean="0">
                <a:latin typeface="+mn-lt"/>
              </a:rPr>
              <a:t>Analyze The Key Components of Cyberspace</a:t>
            </a:r>
          </a:p>
          <a:p>
            <a:endParaRPr lang="en-US" b="1" dirty="0" smtClean="0">
              <a:latin typeface="+mn-lt"/>
            </a:endParaRPr>
          </a:p>
          <a:p>
            <a:r>
              <a:rPr lang="en-US" b="1" dirty="0" smtClean="0">
                <a:latin typeface="+mn-lt"/>
              </a:rPr>
              <a:t>Conditions:  </a:t>
            </a:r>
            <a:r>
              <a:rPr lang="en-US" dirty="0" smtClean="0">
                <a:latin typeface="+mn-lt"/>
              </a:rPr>
              <a:t>Given a Classroom Environment </a:t>
            </a:r>
          </a:p>
          <a:p>
            <a:endParaRPr lang="en-US" dirty="0" smtClean="0">
              <a:latin typeface="+mn-lt"/>
            </a:endParaRPr>
          </a:p>
          <a:p>
            <a:r>
              <a:rPr lang="en-US" b="1" dirty="0" smtClean="0">
                <a:latin typeface="+mn-lt"/>
              </a:rPr>
              <a:t>Standard</a:t>
            </a:r>
            <a:r>
              <a:rPr lang="en-US" dirty="0" smtClean="0">
                <a:latin typeface="+mn-lt"/>
              </a:rPr>
              <a:t>: List the layers of cyberspace and the missions of cyberspace operations. Explain how cyberspace relates to the IPB process and relate these concepts to military operations and your roles as intelligence professionals</a:t>
            </a:r>
          </a:p>
          <a:p>
            <a:pPr lvl="1">
              <a:buFont typeface="Arial" pitchFamily="34" charset="0"/>
              <a:buChar char="•"/>
            </a:pPr>
            <a:endParaRPr lang="en-US" dirty="0" smtClean="0">
              <a:latin typeface="+mn-lt"/>
            </a:endParaRPr>
          </a:p>
          <a:p>
            <a:pPr lvl="1">
              <a:buFont typeface="Arial" pitchFamily="34" charset="0"/>
              <a:buChar char="•"/>
            </a:pPr>
            <a:endParaRPr lang="en-US" dirty="0" smtClean="0">
              <a:latin typeface="+mn-lt"/>
            </a:endParaRPr>
          </a:p>
        </p:txBody>
      </p:sp>
      <p:sp>
        <p:nvSpPr>
          <p:cNvPr id="6" name="Rectangle 5"/>
          <p:cNvSpPr/>
          <p:nvPr/>
        </p:nvSpPr>
        <p:spPr>
          <a:xfrm>
            <a:off x="0" y="150784"/>
            <a:ext cx="9144000" cy="584775"/>
          </a:xfrm>
          <a:prstGeom prst="rect">
            <a:avLst/>
          </a:prstGeom>
        </p:spPr>
        <p:txBody>
          <a:bodyPr wrap="square">
            <a:spAutoFit/>
          </a:bodyPr>
          <a:lstStyle/>
          <a:p>
            <a:pPr algn="ctr"/>
            <a:r>
              <a:rPr lang="en-US" sz="3200" b="1" dirty="0" smtClean="0">
                <a:latin typeface="+mn-lt"/>
              </a:rPr>
              <a:t>TERMINAL LEARNING OBJECTIVE </a:t>
            </a:r>
            <a:endParaRPr lang="en-US" sz="3200" b="1"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38408" y="5003514"/>
            <a:ext cx="5239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394" name="Title 1"/>
          <p:cNvSpPr>
            <a:spLocks noGrp="1"/>
          </p:cNvSpPr>
          <p:nvPr>
            <p:ph type="ctrTitle"/>
          </p:nvPr>
        </p:nvSpPr>
        <p:spPr>
          <a:xfrm>
            <a:off x="0" y="85725"/>
            <a:ext cx="9144000" cy="817563"/>
          </a:xfrm>
        </p:spPr>
        <p:txBody>
          <a:bodyPr/>
          <a:lstStyle/>
          <a:p>
            <a:pPr eaLnBrk="1" hangingPunct="1"/>
            <a:r>
              <a:rPr lang="en-US" dirty="0" smtClean="0">
                <a:latin typeface="Arial" charset="0"/>
                <a:cs typeface="Arial" charset="0"/>
              </a:rPr>
              <a:t>IPB FOUR-STEP PROCESS</a:t>
            </a:r>
          </a:p>
        </p:txBody>
      </p:sp>
      <p:sp>
        <p:nvSpPr>
          <p:cNvPr id="59397" name="TextBox 23"/>
          <p:cNvSpPr txBox="1">
            <a:spLocks noChangeArrowheads="1"/>
          </p:cNvSpPr>
          <p:nvPr/>
        </p:nvSpPr>
        <p:spPr bwMode="auto">
          <a:xfrm>
            <a:off x="152399" y="1167464"/>
            <a:ext cx="8871527" cy="1661993"/>
          </a:xfrm>
          <a:prstGeom prst="rect">
            <a:avLst/>
          </a:prstGeom>
          <a:noFill/>
          <a:ln w="9525">
            <a:noFill/>
            <a:miter lim="800000"/>
            <a:headEnd/>
            <a:tailEnd/>
          </a:ln>
        </p:spPr>
        <p:txBody>
          <a:bodyPr wrap="square">
            <a:spAutoFit/>
          </a:bodyPr>
          <a:lstStyle/>
          <a:p>
            <a:pPr algn="ctr"/>
            <a:r>
              <a:rPr lang="en-US" sz="1600" b="1" u="sng" dirty="0" smtClean="0">
                <a:solidFill>
                  <a:srgbClr val="000000"/>
                </a:solidFill>
                <a:latin typeface="+mn-lt"/>
                <a:cs typeface="Arial" pitchFamily="34" charset="0"/>
              </a:rPr>
              <a:t>Step 1: </a:t>
            </a:r>
            <a:r>
              <a:rPr lang="en-US" sz="1800" b="1" u="sng" dirty="0">
                <a:solidFill>
                  <a:srgbClr val="000000"/>
                </a:solidFill>
                <a:latin typeface="+mn-lt"/>
                <a:cs typeface="Arial" pitchFamily="34" charset="0"/>
              </a:rPr>
              <a:t>Define the Operational Environment</a:t>
            </a:r>
            <a:endParaRPr lang="en-US" sz="1600" b="1" u="sng" dirty="0" smtClean="0">
              <a:solidFill>
                <a:srgbClr val="000000"/>
              </a:solidFill>
              <a:latin typeface="+mn-lt"/>
              <a:cs typeface="Arial" pitchFamily="34" charset="0"/>
            </a:endParaRPr>
          </a:p>
          <a:p>
            <a:pPr marL="231775" indent="-231775">
              <a:spcBef>
                <a:spcPts val="1200"/>
              </a:spcBef>
              <a:spcAft>
                <a:spcPts val="600"/>
              </a:spcAft>
              <a:buFont typeface="Arial" pitchFamily="34" charset="0"/>
              <a:buChar char="•"/>
            </a:pPr>
            <a:r>
              <a:rPr lang="en-US" sz="1600" dirty="0" smtClean="0">
                <a:latin typeface="+mn-lt"/>
              </a:rPr>
              <a:t>Consider the physical network layer within the area of operations</a:t>
            </a:r>
          </a:p>
          <a:p>
            <a:pPr marL="231775" indent="-231775">
              <a:spcAft>
                <a:spcPts val="600"/>
              </a:spcAft>
              <a:buFont typeface="Arial" pitchFamily="34" charset="0"/>
              <a:buChar char="•"/>
            </a:pPr>
            <a:r>
              <a:rPr lang="en-US" sz="1600" dirty="0" smtClean="0">
                <a:latin typeface="+mn-lt"/>
              </a:rPr>
              <a:t>Telephony infrastructure and technology, e.g., 3G, 4GLTE, dial up, DSL, fiber optics</a:t>
            </a:r>
            <a:endParaRPr lang="en-US" sz="1600" dirty="0" smtClean="0">
              <a:solidFill>
                <a:srgbClr val="000000"/>
              </a:solidFill>
              <a:latin typeface="+mn-lt"/>
              <a:cs typeface="Arial" pitchFamily="34" charset="0"/>
            </a:endParaRPr>
          </a:p>
          <a:p>
            <a:pPr marL="231775" indent="-231775" fontAlgn="base">
              <a:spcBef>
                <a:spcPct val="0"/>
              </a:spcBef>
              <a:spcAft>
                <a:spcPts val="600"/>
              </a:spcAft>
              <a:buFont typeface="Arial" pitchFamily="34" charset="0"/>
              <a:buChar char="•"/>
            </a:pPr>
            <a:r>
              <a:rPr lang="en-US" sz="1600" dirty="0" smtClean="0">
                <a:solidFill>
                  <a:srgbClr val="000000"/>
                </a:solidFill>
                <a:latin typeface="+mn-lt"/>
                <a:cs typeface="Arial" pitchFamily="34" charset="0"/>
              </a:rPr>
              <a:t>Information gap analysis is important during this step because it allows the analyst to initiate action to collect the information required to fill the gaps </a:t>
            </a:r>
          </a:p>
        </p:txBody>
      </p:sp>
      <p:sp>
        <p:nvSpPr>
          <p:cNvPr id="59398" name="Rectangle 31"/>
          <p:cNvSpPr>
            <a:spLocks noChangeArrowheads="1"/>
          </p:cNvSpPr>
          <p:nvPr/>
        </p:nvSpPr>
        <p:spPr bwMode="auto">
          <a:xfrm>
            <a:off x="4219784" y="4483925"/>
            <a:ext cx="4953000" cy="1016000"/>
          </a:xfrm>
          <a:prstGeom prst="rect">
            <a:avLst/>
          </a:prstGeom>
          <a:noFill/>
          <a:ln w="9525">
            <a:noFill/>
            <a:miter lim="800000"/>
            <a:headEnd/>
            <a:tailEnd/>
          </a:ln>
        </p:spPr>
        <p:txBody>
          <a:bodyPr>
            <a:spAutoFit/>
          </a:bodyPr>
          <a:lstStyle/>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r>
              <a:rPr lang="en-US" sz="1200" dirty="0">
                <a:solidFill>
                  <a:srgbClr val="000000"/>
                </a:solidFill>
                <a:ea typeface="Gulim" pitchFamily="34" charset="-127"/>
                <a:cs typeface="Arial" charset="0"/>
              </a:rPr>
              <a:t> </a:t>
            </a: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p:txBody>
      </p:sp>
      <p:sp>
        <p:nvSpPr>
          <p:cNvPr id="10" name="Rectangle 9"/>
          <p:cNvSpPr/>
          <p:nvPr/>
        </p:nvSpPr>
        <p:spPr>
          <a:xfrm>
            <a:off x="3474720" y="3728720"/>
            <a:ext cx="5367638" cy="2733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464560" y="3728720"/>
            <a:ext cx="5377798" cy="31496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461061" y="4054182"/>
            <a:ext cx="5381297" cy="2308324"/>
          </a:xfrm>
          <a:prstGeom prst="rect">
            <a:avLst/>
          </a:prstGeom>
          <a:noFill/>
        </p:spPr>
        <p:txBody>
          <a:bodyPr wrap="square" rtlCol="0">
            <a:spAutoFit/>
          </a:bodyPr>
          <a:lstStyle/>
          <a:p>
            <a:pPr>
              <a:spcAft>
                <a:spcPts val="600"/>
              </a:spcAft>
            </a:pPr>
            <a:r>
              <a:rPr lang="en-US" sz="1600" dirty="0" smtClean="0">
                <a:latin typeface="+mn-lt"/>
              </a:rPr>
              <a:t>First </a:t>
            </a:r>
            <a:r>
              <a:rPr lang="en-US" sz="1600" b="1" dirty="0" smtClean="0">
                <a:latin typeface="+mn-lt"/>
              </a:rPr>
              <a:t>establish an understanding </a:t>
            </a:r>
            <a:r>
              <a:rPr lang="en-US" sz="1600" dirty="0" smtClean="0">
                <a:latin typeface="+mn-lt"/>
              </a:rPr>
              <a:t>of existing cyberspace layers (</a:t>
            </a:r>
            <a:r>
              <a:rPr lang="en-US" sz="1600" i="1" dirty="0" smtClean="0">
                <a:latin typeface="+mn-lt"/>
              </a:rPr>
              <a:t>Adversary, Neutral, and Friendly</a:t>
            </a:r>
            <a:r>
              <a:rPr lang="en-US" sz="1600" dirty="0" smtClean="0">
                <a:latin typeface="+mn-lt"/>
              </a:rPr>
              <a:t>)</a:t>
            </a:r>
          </a:p>
          <a:p>
            <a:pPr>
              <a:spcAft>
                <a:spcPts val="0"/>
              </a:spcAft>
            </a:pPr>
            <a:r>
              <a:rPr lang="en-US" sz="1600" b="1" dirty="0" smtClean="0">
                <a:latin typeface="+mn-lt"/>
              </a:rPr>
              <a:t>Identify the cyber integration within the OE</a:t>
            </a:r>
          </a:p>
          <a:p>
            <a:pPr lvl="1">
              <a:spcAft>
                <a:spcPts val="0"/>
              </a:spcAft>
              <a:buFont typeface="Arial" pitchFamily="34" charset="0"/>
              <a:buChar char="•"/>
            </a:pPr>
            <a:r>
              <a:rPr lang="en-US" sz="1400" dirty="0" smtClean="0">
                <a:latin typeface="+mn-lt"/>
              </a:rPr>
              <a:t> Infrastructure (</a:t>
            </a:r>
            <a:r>
              <a:rPr lang="en-US" sz="1400" i="1" dirty="0" smtClean="0">
                <a:latin typeface="+mn-lt"/>
              </a:rPr>
              <a:t>Power, Water, Waste, etc</a:t>
            </a:r>
            <a:r>
              <a:rPr lang="en-US" sz="1400" dirty="0" smtClean="0">
                <a:latin typeface="+mn-lt"/>
              </a:rPr>
              <a:t>) </a:t>
            </a:r>
          </a:p>
          <a:p>
            <a:pPr lvl="1">
              <a:spcAft>
                <a:spcPts val="0"/>
              </a:spcAft>
              <a:buFont typeface="Arial" pitchFamily="34" charset="0"/>
              <a:buChar char="•"/>
            </a:pPr>
            <a:r>
              <a:rPr lang="en-US" sz="1400" dirty="0" smtClean="0">
                <a:latin typeface="+mn-lt"/>
              </a:rPr>
              <a:t> Information (</a:t>
            </a:r>
            <a:r>
              <a:rPr lang="en-US" sz="1400" i="1" dirty="0" smtClean="0">
                <a:latin typeface="+mn-lt"/>
              </a:rPr>
              <a:t>Social Media, etc</a:t>
            </a:r>
            <a:r>
              <a:rPr lang="en-US" sz="1400" dirty="0" smtClean="0">
                <a:latin typeface="+mn-lt"/>
              </a:rPr>
              <a:t>) </a:t>
            </a:r>
          </a:p>
          <a:p>
            <a:pPr lvl="1">
              <a:spcAft>
                <a:spcPts val="0"/>
              </a:spcAft>
              <a:buFont typeface="Arial" pitchFamily="34" charset="0"/>
              <a:buChar char="•"/>
            </a:pPr>
            <a:r>
              <a:rPr lang="en-US" sz="1400" dirty="0" smtClean="0">
                <a:latin typeface="+mn-lt"/>
              </a:rPr>
              <a:t> Commerce </a:t>
            </a:r>
          </a:p>
          <a:p>
            <a:pPr lvl="1">
              <a:spcAft>
                <a:spcPts val="0"/>
              </a:spcAft>
              <a:buFont typeface="Arial" pitchFamily="34" charset="0"/>
              <a:buChar char="•"/>
            </a:pPr>
            <a:r>
              <a:rPr lang="en-US" sz="1400" dirty="0" smtClean="0">
                <a:latin typeface="+mn-lt"/>
              </a:rPr>
              <a:t> Governance </a:t>
            </a:r>
          </a:p>
          <a:p>
            <a:pPr lvl="1">
              <a:spcAft>
                <a:spcPts val="600"/>
              </a:spcAft>
              <a:buFont typeface="Arial" pitchFamily="34" charset="0"/>
              <a:buChar char="•"/>
            </a:pPr>
            <a:r>
              <a:rPr lang="en-US" sz="1400" dirty="0" smtClean="0">
                <a:latin typeface="+mn-lt"/>
              </a:rPr>
              <a:t> Security </a:t>
            </a:r>
          </a:p>
          <a:p>
            <a:pPr lvl="0">
              <a:spcAft>
                <a:spcPts val="600"/>
              </a:spcAft>
            </a:pPr>
            <a:r>
              <a:rPr lang="en-US" sz="1600" b="1" dirty="0" smtClean="0">
                <a:solidFill>
                  <a:prstClr val="black"/>
                </a:solidFill>
                <a:latin typeface="Arial"/>
              </a:rPr>
              <a:t>Determine/Nominate intelligence gaps for collection</a:t>
            </a:r>
            <a:endParaRPr lang="en-US" sz="1600" dirty="0">
              <a:latin typeface="+mn-lt"/>
            </a:endParaRPr>
          </a:p>
        </p:txBody>
      </p:sp>
      <p:sp>
        <p:nvSpPr>
          <p:cNvPr id="19" name="TextBox 18"/>
          <p:cNvSpPr txBox="1"/>
          <p:nvPr/>
        </p:nvSpPr>
        <p:spPr>
          <a:xfrm>
            <a:off x="4244607" y="3739222"/>
            <a:ext cx="3726982" cy="338554"/>
          </a:xfrm>
          <a:prstGeom prst="rect">
            <a:avLst/>
          </a:prstGeom>
          <a:noFill/>
        </p:spPr>
        <p:txBody>
          <a:bodyPr wrap="none" rtlCol="0">
            <a:spAutoFit/>
          </a:bodyPr>
          <a:lstStyle/>
          <a:p>
            <a:r>
              <a:rPr lang="en-US" sz="1600" b="1" dirty="0" smtClean="0">
                <a:solidFill>
                  <a:schemeClr val="bg1"/>
                </a:solidFill>
                <a:latin typeface="+mn-lt"/>
              </a:rPr>
              <a:t>(U) </a:t>
            </a:r>
            <a:r>
              <a:rPr lang="en-US" sz="1600" dirty="0" smtClean="0">
                <a:solidFill>
                  <a:schemeClr val="bg1"/>
                </a:solidFill>
                <a:latin typeface="+mn-lt"/>
              </a:rPr>
              <a:t>Tactical</a:t>
            </a:r>
            <a:r>
              <a:rPr lang="en-US" sz="1600" b="1" dirty="0" smtClean="0">
                <a:solidFill>
                  <a:schemeClr val="bg1"/>
                </a:solidFill>
                <a:latin typeface="+mn-lt"/>
              </a:rPr>
              <a:t> </a:t>
            </a:r>
            <a:r>
              <a:rPr lang="en-US" sz="1600" dirty="0" smtClean="0">
                <a:solidFill>
                  <a:schemeClr val="bg1"/>
                </a:solidFill>
                <a:latin typeface="+mn-lt"/>
              </a:rPr>
              <a:t>Intelligence Considerations</a:t>
            </a:r>
            <a:endParaRPr lang="en-US" sz="1600" dirty="0">
              <a:solidFill>
                <a:schemeClr val="bg1"/>
              </a:solidFill>
              <a:latin typeface="+mn-lt"/>
            </a:endParaRPr>
          </a:p>
        </p:txBody>
      </p:sp>
      <p:sp>
        <p:nvSpPr>
          <p:cNvPr id="13" name="Oval 12"/>
          <p:cNvSpPr/>
          <p:nvPr/>
        </p:nvSpPr>
        <p:spPr>
          <a:xfrm>
            <a:off x="472966" y="4039832"/>
            <a:ext cx="2490951" cy="2354655"/>
          </a:xfrm>
          <a:prstGeom prst="ellipse">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847917" y="4384663"/>
            <a:ext cx="1761369" cy="1664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3" idx="7"/>
            <a:endCxn id="13" idx="3"/>
          </p:cNvCxnSpPr>
          <p:nvPr/>
        </p:nvCxnSpPr>
        <p:spPr>
          <a:xfrm flipH="1">
            <a:off x="837757" y="4384663"/>
            <a:ext cx="1761369" cy="1664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07107" y="4206926"/>
            <a:ext cx="1442988" cy="553998"/>
          </a:xfrm>
          <a:prstGeom prst="rect">
            <a:avLst/>
          </a:prstGeom>
          <a:noFill/>
        </p:spPr>
        <p:txBody>
          <a:bodyPr wrap="square" rtlCol="0">
            <a:spAutoFit/>
          </a:bodyPr>
          <a:lstStyle/>
          <a:p>
            <a:pPr algn="ctr"/>
            <a:r>
              <a:rPr lang="en-US" sz="1000" b="1" dirty="0">
                <a:solidFill>
                  <a:srgbClr val="FF0000"/>
                </a:solidFill>
                <a:latin typeface="+mn-lt"/>
                <a:cs typeface="Arial" pitchFamily="34" charset="0"/>
              </a:rPr>
              <a:t>Define the Operational Environment</a:t>
            </a:r>
            <a:endParaRPr lang="en-US" sz="1000" b="1" dirty="0">
              <a:solidFill>
                <a:srgbClr val="FF0000"/>
              </a:solidFill>
              <a:latin typeface="+mn-lt"/>
            </a:endParaRPr>
          </a:p>
        </p:txBody>
      </p:sp>
      <p:sp>
        <p:nvSpPr>
          <p:cNvPr id="25" name="TextBox 24"/>
          <p:cNvSpPr txBox="1"/>
          <p:nvPr/>
        </p:nvSpPr>
        <p:spPr>
          <a:xfrm>
            <a:off x="1856712" y="4863216"/>
            <a:ext cx="1245476" cy="707886"/>
          </a:xfrm>
          <a:prstGeom prst="rect">
            <a:avLst/>
          </a:prstGeom>
          <a:noFill/>
        </p:spPr>
        <p:txBody>
          <a:bodyPr wrap="square" rtlCol="0">
            <a:spAutoFit/>
          </a:bodyPr>
          <a:lstStyle/>
          <a:p>
            <a:pPr algn="ctr"/>
            <a:r>
              <a:rPr lang="en-US" sz="1000" dirty="0" smtClean="0">
                <a:solidFill>
                  <a:srgbClr val="000000"/>
                </a:solidFill>
                <a:latin typeface="+mn-lt"/>
                <a:cs typeface="Arial" pitchFamily="34" charset="0"/>
              </a:rPr>
              <a:t>Describe Environmental Effects on Operations</a:t>
            </a:r>
            <a:endParaRPr lang="en-US" sz="1000" dirty="0">
              <a:latin typeface="+mn-lt"/>
            </a:endParaRPr>
          </a:p>
        </p:txBody>
      </p:sp>
      <p:sp>
        <p:nvSpPr>
          <p:cNvPr id="26" name="TextBox 25"/>
          <p:cNvSpPr txBox="1"/>
          <p:nvPr/>
        </p:nvSpPr>
        <p:spPr>
          <a:xfrm>
            <a:off x="1339717" y="5673394"/>
            <a:ext cx="777767" cy="553998"/>
          </a:xfrm>
          <a:prstGeom prst="rect">
            <a:avLst/>
          </a:prstGeom>
          <a:noFill/>
        </p:spPr>
        <p:txBody>
          <a:bodyPr wrap="square" rtlCol="0">
            <a:spAutoFit/>
          </a:bodyPr>
          <a:lstStyle/>
          <a:p>
            <a:pPr algn="ctr"/>
            <a:r>
              <a:rPr lang="en-US" sz="1000" dirty="0" smtClean="0">
                <a:solidFill>
                  <a:srgbClr val="000000"/>
                </a:solidFill>
                <a:latin typeface="+mn-lt"/>
                <a:cs typeface="Arial" pitchFamily="34" charset="0"/>
              </a:rPr>
              <a:t>Evaluate the </a:t>
            </a:r>
          </a:p>
          <a:p>
            <a:pPr algn="ctr"/>
            <a:r>
              <a:rPr lang="en-US" sz="1000" dirty="0" smtClean="0">
                <a:solidFill>
                  <a:srgbClr val="000000"/>
                </a:solidFill>
                <a:latin typeface="+mn-lt"/>
                <a:cs typeface="Arial" pitchFamily="34" charset="0"/>
              </a:rPr>
              <a:t>Threat</a:t>
            </a:r>
            <a:endParaRPr lang="en-US" sz="1000" dirty="0">
              <a:latin typeface="+mn-lt"/>
            </a:endParaRPr>
          </a:p>
        </p:txBody>
      </p:sp>
      <p:sp>
        <p:nvSpPr>
          <p:cNvPr id="27" name="TextBox 26"/>
          <p:cNvSpPr txBox="1"/>
          <p:nvPr/>
        </p:nvSpPr>
        <p:spPr>
          <a:xfrm>
            <a:off x="493286" y="4945284"/>
            <a:ext cx="1125248" cy="553998"/>
          </a:xfrm>
          <a:prstGeom prst="rect">
            <a:avLst/>
          </a:prstGeom>
          <a:noFill/>
        </p:spPr>
        <p:txBody>
          <a:bodyPr wrap="square" rtlCol="0">
            <a:spAutoFit/>
          </a:bodyPr>
          <a:lstStyle/>
          <a:p>
            <a:pPr algn="ctr"/>
            <a:r>
              <a:rPr lang="en-US" sz="1000" dirty="0" smtClean="0">
                <a:latin typeface="+mn-lt"/>
                <a:cs typeface="Arial" pitchFamily="34" charset="0"/>
              </a:rPr>
              <a:t>Determine Threat Courses of Action</a:t>
            </a:r>
            <a:endParaRPr lang="en-US" sz="10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0" y="85725"/>
            <a:ext cx="9144000" cy="817563"/>
          </a:xfrm>
        </p:spPr>
        <p:txBody>
          <a:bodyPr/>
          <a:lstStyle/>
          <a:p>
            <a:pPr eaLnBrk="1" hangingPunct="1"/>
            <a:r>
              <a:rPr lang="en-US" dirty="0" smtClean="0">
                <a:latin typeface="Arial" charset="0"/>
                <a:cs typeface="Arial" charset="0"/>
              </a:rPr>
              <a:t>IPB FOUR-STEP PROCESS</a:t>
            </a:r>
          </a:p>
        </p:txBody>
      </p:sp>
      <p:sp>
        <p:nvSpPr>
          <p:cNvPr id="59397" name="TextBox 23"/>
          <p:cNvSpPr txBox="1">
            <a:spLocks noChangeArrowheads="1"/>
          </p:cNvSpPr>
          <p:nvPr/>
        </p:nvSpPr>
        <p:spPr bwMode="auto">
          <a:xfrm>
            <a:off x="152399" y="1167464"/>
            <a:ext cx="8871527" cy="1985159"/>
          </a:xfrm>
          <a:prstGeom prst="rect">
            <a:avLst/>
          </a:prstGeom>
          <a:noFill/>
          <a:ln w="9525">
            <a:noFill/>
            <a:miter lim="800000"/>
            <a:headEnd/>
            <a:tailEnd/>
          </a:ln>
        </p:spPr>
        <p:txBody>
          <a:bodyPr wrap="square">
            <a:spAutoFit/>
          </a:bodyPr>
          <a:lstStyle/>
          <a:p>
            <a:pPr algn="ctr"/>
            <a:r>
              <a:rPr lang="en-US" sz="1800" b="1" u="sng" dirty="0" smtClean="0">
                <a:solidFill>
                  <a:srgbClr val="000000"/>
                </a:solidFill>
                <a:latin typeface="+mn-lt"/>
                <a:cs typeface="Arial" pitchFamily="34" charset="0"/>
              </a:rPr>
              <a:t>Step 2: </a:t>
            </a:r>
            <a:r>
              <a:rPr lang="en-US" sz="1800" b="1" u="sng" dirty="0">
                <a:solidFill>
                  <a:srgbClr val="000000"/>
                </a:solidFill>
                <a:latin typeface="+mn-lt"/>
                <a:cs typeface="Arial" pitchFamily="34" charset="0"/>
              </a:rPr>
              <a:t>Describe Environmental Effects on Operations</a:t>
            </a:r>
            <a:endParaRPr lang="en-US" sz="1800" b="1" dirty="0" smtClean="0">
              <a:solidFill>
                <a:srgbClr val="000000"/>
              </a:solidFill>
              <a:latin typeface="+mn-lt"/>
              <a:cs typeface="Arial" pitchFamily="34" charset="0"/>
            </a:endParaRPr>
          </a:p>
          <a:p>
            <a:pPr marL="231775" indent="-231775">
              <a:spcBef>
                <a:spcPts val="1200"/>
              </a:spcBef>
              <a:spcAft>
                <a:spcPts val="600"/>
              </a:spcAft>
              <a:buFont typeface="Arial" pitchFamily="34" charset="0"/>
              <a:buChar char="•"/>
            </a:pPr>
            <a:r>
              <a:rPr lang="en-US" sz="1600" dirty="0" smtClean="0">
                <a:latin typeface="+mn-lt"/>
              </a:rPr>
              <a:t>Step 2 considers how environmental conditions in the natural domains as well as in the cyberspace domain effect operations </a:t>
            </a:r>
          </a:p>
          <a:p>
            <a:pPr marL="231775" indent="-231775">
              <a:spcAft>
                <a:spcPts val="600"/>
              </a:spcAft>
              <a:buFont typeface="Arial" pitchFamily="34" charset="0"/>
              <a:buChar char="•"/>
            </a:pPr>
            <a:r>
              <a:rPr lang="en-US" sz="1600" dirty="0" smtClean="0">
                <a:latin typeface="+mn-lt"/>
              </a:rPr>
              <a:t>Weather </a:t>
            </a:r>
            <a:r>
              <a:rPr lang="en-US" sz="1600" dirty="0">
                <a:latin typeface="+mn-lt"/>
              </a:rPr>
              <a:t>effects on radio waves associated with phone towers, microwave relay, </a:t>
            </a:r>
            <a:r>
              <a:rPr lang="en-US" sz="1600" dirty="0" smtClean="0">
                <a:latin typeface="+mn-lt"/>
              </a:rPr>
              <a:t>WLAN</a:t>
            </a:r>
          </a:p>
          <a:p>
            <a:pPr marL="231775" indent="-231775">
              <a:spcAft>
                <a:spcPts val="600"/>
              </a:spcAft>
              <a:buFont typeface="Arial" pitchFamily="34" charset="0"/>
              <a:buChar char="•"/>
            </a:pPr>
            <a:r>
              <a:rPr lang="en-US" sz="1600" dirty="0" smtClean="0">
                <a:latin typeface="+mn-lt"/>
              </a:rPr>
              <a:t>Terrain effects on infrastructure, e.g., where rely towers are placed</a:t>
            </a:r>
          </a:p>
          <a:p>
            <a:pPr marL="231775" indent="-231775">
              <a:spcAft>
                <a:spcPts val="600"/>
              </a:spcAft>
              <a:buFont typeface="Arial" pitchFamily="34" charset="0"/>
              <a:buChar char="•"/>
            </a:pPr>
            <a:r>
              <a:rPr lang="en-US" sz="1600" dirty="0" smtClean="0">
                <a:latin typeface="+mn-lt"/>
              </a:rPr>
              <a:t>How bandwidth availability, reliance on dial up, or rolling power outages effect operations </a:t>
            </a:r>
            <a:endParaRPr lang="en-US" sz="1600" dirty="0">
              <a:latin typeface="+mn-lt"/>
            </a:endParaRPr>
          </a:p>
        </p:txBody>
      </p:sp>
      <p:sp>
        <p:nvSpPr>
          <p:cNvPr id="14" name="Text Box 13"/>
          <p:cNvSpPr txBox="1">
            <a:spLocks noChangeArrowheads="1"/>
          </p:cNvSpPr>
          <p:nvPr/>
        </p:nvSpPr>
        <p:spPr bwMode="auto">
          <a:xfrm>
            <a:off x="69850" y="6677025"/>
            <a:ext cx="714375" cy="214313"/>
          </a:xfrm>
          <a:prstGeom prst="rect">
            <a:avLst/>
          </a:prstGeom>
          <a:noFill/>
          <a:ln w="9525">
            <a:noFill/>
            <a:miter lim="800000"/>
            <a:headEnd/>
            <a:tailEnd/>
          </a:ln>
        </p:spPr>
        <p:txBody>
          <a:bodyPr>
            <a:spAutoFit/>
          </a:bodyPr>
          <a:lstStyle/>
          <a:p>
            <a:pPr eaLnBrk="0" hangingPunct="0">
              <a:spcBef>
                <a:spcPct val="50000"/>
              </a:spcBef>
            </a:pPr>
            <a:fld id="{D2613B63-883F-4B35-A025-4A6C1EE09917}" type="slidenum">
              <a:rPr lang="en-US" sz="800" b="1">
                <a:solidFill>
                  <a:prstClr val="white"/>
                </a:solidFill>
                <a:latin typeface="Arial" pitchFamily="34" charset="0"/>
                <a:cs typeface="Arial" pitchFamily="34" charset="0"/>
              </a:rPr>
              <a:pPr eaLnBrk="0" hangingPunct="0">
                <a:spcBef>
                  <a:spcPct val="50000"/>
                </a:spcBef>
              </a:pPr>
              <a:t>31</a:t>
            </a:fld>
            <a:endParaRPr lang="en-US" sz="800" b="1" dirty="0">
              <a:solidFill>
                <a:prstClr val="white"/>
              </a:solidFill>
              <a:latin typeface="Arial" pitchFamily="34" charset="0"/>
              <a:cs typeface="Arial" pitchFamily="34" charset="0"/>
            </a:endParaRPr>
          </a:p>
        </p:txBody>
      </p:sp>
      <p:sp>
        <p:nvSpPr>
          <p:cNvPr id="26" name="TextBox 25"/>
          <p:cNvSpPr txBox="1"/>
          <p:nvPr/>
        </p:nvSpPr>
        <p:spPr>
          <a:xfrm>
            <a:off x="3498058" y="4092769"/>
            <a:ext cx="4895846" cy="2292935"/>
          </a:xfrm>
          <a:prstGeom prst="rect">
            <a:avLst/>
          </a:prstGeom>
          <a:noFill/>
        </p:spPr>
        <p:txBody>
          <a:bodyPr wrap="square" rtlCol="0">
            <a:spAutoFit/>
          </a:bodyPr>
          <a:lstStyle/>
          <a:p>
            <a:pPr>
              <a:spcAft>
                <a:spcPts val="600"/>
              </a:spcAft>
            </a:pPr>
            <a:r>
              <a:rPr lang="en-US" sz="1600" dirty="0" smtClean="0">
                <a:latin typeface="+mn-lt"/>
              </a:rPr>
              <a:t>Cyberspace transits through and relies on the natural domains. Environmental conditions there can limit or enable actions in cyberspace. </a:t>
            </a:r>
          </a:p>
          <a:p>
            <a:pPr>
              <a:spcAft>
                <a:spcPts val="600"/>
              </a:spcAft>
            </a:pPr>
            <a:r>
              <a:rPr lang="en-US" sz="1600" dirty="0" smtClean="0">
                <a:latin typeface="+mn-lt"/>
              </a:rPr>
              <a:t>The environment equally affects operations of friendly, neutral, and enemy forces </a:t>
            </a:r>
            <a:endParaRPr lang="en-US" sz="1100" b="1" dirty="0">
              <a:solidFill>
                <a:prstClr val="black"/>
              </a:solidFill>
              <a:latin typeface="+mn-lt"/>
            </a:endParaRPr>
          </a:p>
          <a:p>
            <a:pPr>
              <a:spcAft>
                <a:spcPts val="600"/>
              </a:spcAft>
            </a:pPr>
            <a:r>
              <a:rPr lang="en-US" sz="1600" dirty="0" smtClean="0">
                <a:latin typeface="+mn-lt"/>
              </a:rPr>
              <a:t>Understanding these effects will directly tie into developing courses of action in step 4</a:t>
            </a:r>
          </a:p>
          <a:p>
            <a:pPr>
              <a:spcAft>
                <a:spcPts val="600"/>
              </a:spcAft>
            </a:pPr>
            <a:r>
              <a:rPr lang="en-US" sz="1600" b="1" dirty="0" smtClean="0">
                <a:latin typeface="+mn-lt"/>
              </a:rPr>
              <a:t>Identify gaps and nominate for collection</a:t>
            </a:r>
            <a:endParaRPr lang="en-US" sz="1600" b="1" dirty="0">
              <a:latin typeface="+mn-lt"/>
            </a:endParaRPr>
          </a:p>
        </p:txBody>
      </p:sp>
      <p:sp>
        <p:nvSpPr>
          <p:cNvPr id="13" name="Oval 12"/>
          <p:cNvSpPr/>
          <p:nvPr/>
        </p:nvSpPr>
        <p:spPr>
          <a:xfrm>
            <a:off x="472966" y="4039832"/>
            <a:ext cx="2490951" cy="2354655"/>
          </a:xfrm>
          <a:prstGeom prst="ellipse">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847917" y="4384663"/>
            <a:ext cx="1761369" cy="1664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3" idx="7"/>
            <a:endCxn id="13" idx="3"/>
          </p:cNvCxnSpPr>
          <p:nvPr/>
        </p:nvCxnSpPr>
        <p:spPr>
          <a:xfrm flipH="1">
            <a:off x="837757" y="4384663"/>
            <a:ext cx="1761369" cy="1664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64560" y="3728720"/>
            <a:ext cx="5377798" cy="31496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474720" y="3728720"/>
            <a:ext cx="5367638" cy="2733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2938408" y="5003514"/>
            <a:ext cx="5239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89968" y="3688140"/>
            <a:ext cx="3726982" cy="338554"/>
          </a:xfrm>
          <a:prstGeom prst="rect">
            <a:avLst/>
          </a:prstGeom>
          <a:noFill/>
        </p:spPr>
        <p:txBody>
          <a:bodyPr wrap="none" rtlCol="0">
            <a:spAutoFit/>
          </a:bodyPr>
          <a:lstStyle/>
          <a:p>
            <a:r>
              <a:rPr lang="en-US" sz="1600" b="1" dirty="0" smtClean="0">
                <a:solidFill>
                  <a:schemeClr val="bg1"/>
                </a:solidFill>
                <a:latin typeface="+mn-lt"/>
              </a:rPr>
              <a:t>(U) </a:t>
            </a:r>
            <a:r>
              <a:rPr lang="en-US" sz="1600" dirty="0" smtClean="0">
                <a:solidFill>
                  <a:schemeClr val="bg1"/>
                </a:solidFill>
                <a:latin typeface="+mn-lt"/>
              </a:rPr>
              <a:t>Tactical</a:t>
            </a:r>
            <a:r>
              <a:rPr lang="en-US" sz="1600" b="1" dirty="0" smtClean="0">
                <a:solidFill>
                  <a:schemeClr val="bg1"/>
                </a:solidFill>
                <a:latin typeface="+mn-lt"/>
              </a:rPr>
              <a:t> </a:t>
            </a:r>
            <a:r>
              <a:rPr lang="en-US" sz="1600" dirty="0" smtClean="0">
                <a:solidFill>
                  <a:schemeClr val="bg1"/>
                </a:solidFill>
                <a:latin typeface="+mn-lt"/>
              </a:rPr>
              <a:t>Intelligence Considerations</a:t>
            </a:r>
            <a:endParaRPr lang="en-US" sz="1600" dirty="0">
              <a:solidFill>
                <a:schemeClr val="bg1"/>
              </a:solidFill>
              <a:latin typeface="+mn-lt"/>
            </a:endParaRPr>
          </a:p>
        </p:txBody>
      </p:sp>
      <p:sp>
        <p:nvSpPr>
          <p:cNvPr id="30" name="TextBox 29"/>
          <p:cNvSpPr txBox="1"/>
          <p:nvPr/>
        </p:nvSpPr>
        <p:spPr>
          <a:xfrm>
            <a:off x="1007107" y="4206926"/>
            <a:ext cx="1442988" cy="553998"/>
          </a:xfrm>
          <a:prstGeom prst="rect">
            <a:avLst/>
          </a:prstGeom>
          <a:noFill/>
        </p:spPr>
        <p:txBody>
          <a:bodyPr wrap="square" rtlCol="0">
            <a:spAutoFit/>
          </a:bodyPr>
          <a:lstStyle/>
          <a:p>
            <a:pPr algn="ctr"/>
            <a:r>
              <a:rPr lang="en-US" sz="1000" dirty="0">
                <a:latin typeface="+mn-lt"/>
                <a:cs typeface="Arial" pitchFamily="34" charset="0"/>
              </a:rPr>
              <a:t>Define the Operational Environment</a:t>
            </a:r>
            <a:endParaRPr lang="en-US" sz="1000" dirty="0">
              <a:latin typeface="+mn-lt"/>
            </a:endParaRPr>
          </a:p>
        </p:txBody>
      </p:sp>
      <p:sp>
        <p:nvSpPr>
          <p:cNvPr id="31" name="TextBox 30"/>
          <p:cNvSpPr txBox="1"/>
          <p:nvPr/>
        </p:nvSpPr>
        <p:spPr>
          <a:xfrm>
            <a:off x="1856712" y="4863216"/>
            <a:ext cx="1245476" cy="707886"/>
          </a:xfrm>
          <a:prstGeom prst="rect">
            <a:avLst/>
          </a:prstGeom>
          <a:noFill/>
        </p:spPr>
        <p:txBody>
          <a:bodyPr wrap="square" rtlCol="0">
            <a:spAutoFit/>
          </a:bodyPr>
          <a:lstStyle/>
          <a:p>
            <a:pPr algn="ctr"/>
            <a:r>
              <a:rPr lang="en-US" sz="1000" b="1" dirty="0" smtClean="0">
                <a:solidFill>
                  <a:srgbClr val="FF0000"/>
                </a:solidFill>
                <a:latin typeface="+mn-lt"/>
                <a:cs typeface="Arial" pitchFamily="34" charset="0"/>
              </a:rPr>
              <a:t>Describe Environmental Effects on Operations</a:t>
            </a:r>
            <a:endParaRPr lang="en-US" sz="1000" b="1" dirty="0">
              <a:solidFill>
                <a:srgbClr val="FF0000"/>
              </a:solidFill>
              <a:latin typeface="+mn-lt"/>
            </a:endParaRPr>
          </a:p>
        </p:txBody>
      </p:sp>
      <p:sp>
        <p:nvSpPr>
          <p:cNvPr id="32" name="TextBox 31"/>
          <p:cNvSpPr txBox="1"/>
          <p:nvPr/>
        </p:nvSpPr>
        <p:spPr>
          <a:xfrm>
            <a:off x="1339717" y="5673394"/>
            <a:ext cx="777767" cy="553998"/>
          </a:xfrm>
          <a:prstGeom prst="rect">
            <a:avLst/>
          </a:prstGeom>
          <a:noFill/>
        </p:spPr>
        <p:txBody>
          <a:bodyPr wrap="square" rtlCol="0">
            <a:spAutoFit/>
          </a:bodyPr>
          <a:lstStyle/>
          <a:p>
            <a:pPr algn="ctr"/>
            <a:r>
              <a:rPr lang="en-US" sz="1000" dirty="0" smtClean="0">
                <a:solidFill>
                  <a:srgbClr val="000000"/>
                </a:solidFill>
                <a:latin typeface="+mn-lt"/>
                <a:cs typeface="Arial" pitchFamily="34" charset="0"/>
              </a:rPr>
              <a:t>Evaluate the </a:t>
            </a:r>
          </a:p>
          <a:p>
            <a:pPr algn="ctr"/>
            <a:r>
              <a:rPr lang="en-US" sz="1000" dirty="0" smtClean="0">
                <a:solidFill>
                  <a:srgbClr val="000000"/>
                </a:solidFill>
                <a:latin typeface="+mn-lt"/>
                <a:cs typeface="Arial" pitchFamily="34" charset="0"/>
              </a:rPr>
              <a:t>Threat</a:t>
            </a:r>
            <a:endParaRPr lang="en-US" sz="1000" dirty="0">
              <a:latin typeface="+mn-lt"/>
            </a:endParaRPr>
          </a:p>
        </p:txBody>
      </p:sp>
      <p:sp>
        <p:nvSpPr>
          <p:cNvPr id="33" name="TextBox 32"/>
          <p:cNvSpPr txBox="1"/>
          <p:nvPr/>
        </p:nvSpPr>
        <p:spPr>
          <a:xfrm>
            <a:off x="493286" y="4945284"/>
            <a:ext cx="1125248" cy="553998"/>
          </a:xfrm>
          <a:prstGeom prst="rect">
            <a:avLst/>
          </a:prstGeom>
          <a:noFill/>
        </p:spPr>
        <p:txBody>
          <a:bodyPr wrap="square" rtlCol="0">
            <a:spAutoFit/>
          </a:bodyPr>
          <a:lstStyle/>
          <a:p>
            <a:pPr algn="ctr"/>
            <a:r>
              <a:rPr lang="en-US" sz="1000" dirty="0" smtClean="0">
                <a:latin typeface="+mn-lt"/>
                <a:cs typeface="Arial" pitchFamily="34" charset="0"/>
              </a:rPr>
              <a:t>Determine Threat Courses of Action</a:t>
            </a:r>
            <a:endParaRPr lang="en-US" sz="100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2963917" y="5041965"/>
            <a:ext cx="5239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394" name="Title 1"/>
          <p:cNvSpPr>
            <a:spLocks noGrp="1"/>
          </p:cNvSpPr>
          <p:nvPr>
            <p:ph type="ctrTitle"/>
          </p:nvPr>
        </p:nvSpPr>
        <p:spPr>
          <a:xfrm>
            <a:off x="0" y="85725"/>
            <a:ext cx="9144000" cy="817563"/>
          </a:xfrm>
        </p:spPr>
        <p:txBody>
          <a:bodyPr/>
          <a:lstStyle/>
          <a:p>
            <a:pPr eaLnBrk="1" hangingPunct="1"/>
            <a:r>
              <a:rPr lang="en-US" dirty="0" smtClean="0">
                <a:latin typeface="Arial" charset="0"/>
                <a:cs typeface="Arial" charset="0"/>
              </a:rPr>
              <a:t>IPB FOUR-STEP PROCESS</a:t>
            </a:r>
          </a:p>
        </p:txBody>
      </p:sp>
      <p:sp>
        <p:nvSpPr>
          <p:cNvPr id="59397" name="TextBox 23"/>
          <p:cNvSpPr txBox="1">
            <a:spLocks noChangeArrowheads="1"/>
          </p:cNvSpPr>
          <p:nvPr/>
        </p:nvSpPr>
        <p:spPr bwMode="auto">
          <a:xfrm>
            <a:off x="152399" y="1178291"/>
            <a:ext cx="8871527" cy="2154436"/>
          </a:xfrm>
          <a:prstGeom prst="rect">
            <a:avLst/>
          </a:prstGeom>
          <a:noFill/>
          <a:ln w="9525">
            <a:noFill/>
            <a:miter lim="800000"/>
            <a:headEnd/>
            <a:tailEnd/>
          </a:ln>
        </p:spPr>
        <p:txBody>
          <a:bodyPr wrap="square">
            <a:spAutoFit/>
          </a:bodyPr>
          <a:lstStyle/>
          <a:p>
            <a:pPr algn="ctr"/>
            <a:r>
              <a:rPr lang="en-US" sz="1800" b="1" u="sng" dirty="0" smtClean="0">
                <a:solidFill>
                  <a:srgbClr val="000000"/>
                </a:solidFill>
                <a:latin typeface="+mn-lt"/>
                <a:cs typeface="Arial" pitchFamily="34" charset="0"/>
              </a:rPr>
              <a:t>Step 3: </a:t>
            </a:r>
            <a:r>
              <a:rPr lang="en-US" sz="1800" b="1" u="sng" dirty="0">
                <a:solidFill>
                  <a:srgbClr val="000000"/>
                </a:solidFill>
                <a:latin typeface="+mn-lt"/>
                <a:cs typeface="Arial" pitchFamily="34" charset="0"/>
              </a:rPr>
              <a:t>Evaluate the Threat</a:t>
            </a:r>
            <a:endParaRPr lang="en-US" sz="1800" b="1" u="sng" dirty="0" smtClean="0">
              <a:solidFill>
                <a:srgbClr val="000000"/>
              </a:solidFill>
              <a:latin typeface="+mn-lt"/>
              <a:cs typeface="Arial" pitchFamily="34" charset="0"/>
            </a:endParaRPr>
          </a:p>
          <a:p>
            <a:pPr marL="231775" indent="-231775">
              <a:spcBef>
                <a:spcPts val="1200"/>
              </a:spcBef>
              <a:spcAft>
                <a:spcPts val="600"/>
              </a:spcAft>
              <a:buFont typeface="Arial" pitchFamily="34" charset="0"/>
              <a:buChar char="•"/>
            </a:pPr>
            <a:r>
              <a:rPr lang="en-US" sz="1600" dirty="0" smtClean="0">
                <a:latin typeface="+mn-lt"/>
              </a:rPr>
              <a:t>This step consists of identifying and analyzing the adversary's </a:t>
            </a:r>
            <a:r>
              <a:rPr lang="en-US" sz="1600" dirty="0">
                <a:latin typeface="+mn-lt"/>
              </a:rPr>
              <a:t>objectives, intent, </a:t>
            </a:r>
            <a:r>
              <a:rPr lang="en-US" sz="1600" dirty="0" smtClean="0">
                <a:latin typeface="+mn-lt"/>
              </a:rPr>
              <a:t>current processes, preferred tactics, and critical factors</a:t>
            </a:r>
          </a:p>
          <a:p>
            <a:pPr marL="231775" indent="-231775">
              <a:spcAft>
                <a:spcPts val="600"/>
              </a:spcAft>
              <a:buFont typeface="Arial" pitchFamily="34" charset="0"/>
              <a:buChar char="•"/>
            </a:pPr>
            <a:r>
              <a:rPr lang="en-US" sz="1600" dirty="0" smtClean="0">
                <a:latin typeface="+mn-lt"/>
              </a:rPr>
              <a:t>The analyst also identifies and visualizes the adversary's current course of action as a process</a:t>
            </a:r>
          </a:p>
          <a:p>
            <a:pPr marL="231775" indent="-231775">
              <a:spcAft>
                <a:spcPts val="600"/>
              </a:spcAft>
              <a:buFont typeface="Arial" pitchFamily="34" charset="0"/>
              <a:buChar char="•"/>
            </a:pPr>
            <a:r>
              <a:rPr lang="en-US" sz="1600" dirty="0" smtClean="0">
                <a:latin typeface="+mn-lt"/>
              </a:rPr>
              <a:t>Details of the adversary process includes related network and physical locations, data and information flow, and related physical or cyber persona information</a:t>
            </a:r>
            <a:endParaRPr lang="en-US" sz="1600" dirty="0" smtClean="0">
              <a:solidFill>
                <a:srgbClr val="000000"/>
              </a:solidFill>
              <a:latin typeface="+mn-lt"/>
              <a:cs typeface="Arial" pitchFamily="34" charset="0"/>
            </a:endParaRPr>
          </a:p>
        </p:txBody>
      </p:sp>
      <p:sp>
        <p:nvSpPr>
          <p:cNvPr id="14" name="Text Box 13"/>
          <p:cNvSpPr txBox="1">
            <a:spLocks noChangeArrowheads="1"/>
          </p:cNvSpPr>
          <p:nvPr/>
        </p:nvSpPr>
        <p:spPr bwMode="auto">
          <a:xfrm>
            <a:off x="69850" y="6677025"/>
            <a:ext cx="714375" cy="214313"/>
          </a:xfrm>
          <a:prstGeom prst="rect">
            <a:avLst/>
          </a:prstGeom>
          <a:noFill/>
          <a:ln w="9525">
            <a:noFill/>
            <a:miter lim="800000"/>
            <a:headEnd/>
            <a:tailEnd/>
          </a:ln>
        </p:spPr>
        <p:txBody>
          <a:bodyPr>
            <a:spAutoFit/>
          </a:bodyPr>
          <a:lstStyle/>
          <a:p>
            <a:pPr eaLnBrk="0" hangingPunct="0">
              <a:spcBef>
                <a:spcPct val="50000"/>
              </a:spcBef>
            </a:pPr>
            <a:fld id="{D2613B63-883F-4B35-A025-4A6C1EE09917}" type="slidenum">
              <a:rPr lang="en-US" sz="800" b="1">
                <a:solidFill>
                  <a:prstClr val="white"/>
                </a:solidFill>
                <a:latin typeface="Arial" pitchFamily="34" charset="0"/>
                <a:cs typeface="Arial" pitchFamily="34" charset="0"/>
              </a:rPr>
              <a:pPr eaLnBrk="0" hangingPunct="0">
                <a:spcBef>
                  <a:spcPct val="50000"/>
                </a:spcBef>
              </a:pPr>
              <a:t>32</a:t>
            </a:fld>
            <a:endParaRPr lang="en-US" sz="800" b="1" dirty="0">
              <a:solidFill>
                <a:prstClr val="white"/>
              </a:solidFill>
              <a:latin typeface="Arial" pitchFamily="34" charset="0"/>
              <a:cs typeface="Arial" pitchFamily="34" charset="0"/>
            </a:endParaRPr>
          </a:p>
        </p:txBody>
      </p:sp>
      <p:sp>
        <p:nvSpPr>
          <p:cNvPr id="21" name="TextBox 20"/>
          <p:cNvSpPr txBox="1"/>
          <p:nvPr/>
        </p:nvSpPr>
        <p:spPr>
          <a:xfrm>
            <a:off x="3526661" y="4045714"/>
            <a:ext cx="5343893" cy="2046714"/>
          </a:xfrm>
          <a:prstGeom prst="rect">
            <a:avLst/>
          </a:prstGeom>
          <a:noFill/>
        </p:spPr>
        <p:txBody>
          <a:bodyPr wrap="square" rtlCol="0">
            <a:spAutoFit/>
          </a:bodyPr>
          <a:lstStyle/>
          <a:p>
            <a:pPr lvl="0">
              <a:spcAft>
                <a:spcPts val="600"/>
              </a:spcAft>
            </a:pPr>
            <a:r>
              <a:rPr lang="en-US" sz="1600" dirty="0" smtClean="0">
                <a:latin typeface="+mn-lt"/>
              </a:rPr>
              <a:t>When identifying the threat’s characteristics, consider operations, capabilities and vulnerabilities in cyberspace</a:t>
            </a:r>
          </a:p>
          <a:p>
            <a:pPr lvl="0">
              <a:spcAft>
                <a:spcPts val="600"/>
              </a:spcAft>
            </a:pPr>
            <a:r>
              <a:rPr lang="en-US" sz="1600" dirty="0" smtClean="0">
                <a:latin typeface="+mn-lt"/>
              </a:rPr>
              <a:t>Determine the threat’s access, capabilities, and motivation to conduct cyberspace operations</a:t>
            </a:r>
          </a:p>
          <a:p>
            <a:pPr lvl="0">
              <a:spcAft>
                <a:spcPts val="600"/>
              </a:spcAft>
            </a:pPr>
            <a:r>
              <a:rPr lang="en-US" sz="1600" dirty="0" smtClean="0">
                <a:latin typeface="+mn-lt"/>
              </a:rPr>
              <a:t>Evaluate past, demonstrated doctrine or TTP including the threat’s level of sophistication </a:t>
            </a:r>
          </a:p>
          <a:p>
            <a:pPr>
              <a:spcAft>
                <a:spcPts val="600"/>
              </a:spcAft>
            </a:pPr>
            <a:r>
              <a:rPr lang="en-US" sz="1600" dirty="0" smtClean="0">
                <a:latin typeface="+mn-lt"/>
              </a:rPr>
              <a:t>Detail the threat in terms of the </a:t>
            </a:r>
            <a:r>
              <a:rPr lang="en-US" sz="1600" dirty="0">
                <a:latin typeface="+mn-lt"/>
              </a:rPr>
              <a:t>three </a:t>
            </a:r>
            <a:r>
              <a:rPr lang="en-US" sz="1600" dirty="0" smtClean="0">
                <a:latin typeface="+mn-lt"/>
              </a:rPr>
              <a:t>cyberspace layers</a:t>
            </a:r>
          </a:p>
        </p:txBody>
      </p:sp>
      <p:sp>
        <p:nvSpPr>
          <p:cNvPr id="11" name="Oval 10"/>
          <p:cNvSpPr/>
          <p:nvPr/>
        </p:nvSpPr>
        <p:spPr>
          <a:xfrm>
            <a:off x="472966" y="4039832"/>
            <a:ext cx="2490951" cy="2354655"/>
          </a:xfrm>
          <a:prstGeom prst="ellipse">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847917" y="4384663"/>
            <a:ext cx="1761369" cy="1664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7"/>
            <a:endCxn id="11" idx="3"/>
          </p:cNvCxnSpPr>
          <p:nvPr/>
        </p:nvCxnSpPr>
        <p:spPr>
          <a:xfrm flipH="1">
            <a:off x="837757" y="4384663"/>
            <a:ext cx="1761369" cy="1664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474720" y="3728720"/>
            <a:ext cx="5367638" cy="2733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464560" y="3728720"/>
            <a:ext cx="5377798" cy="31496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216396" y="3701278"/>
            <a:ext cx="3726982" cy="338554"/>
          </a:xfrm>
          <a:prstGeom prst="rect">
            <a:avLst/>
          </a:prstGeom>
          <a:noFill/>
        </p:spPr>
        <p:txBody>
          <a:bodyPr wrap="none" rtlCol="0">
            <a:spAutoFit/>
          </a:bodyPr>
          <a:lstStyle/>
          <a:p>
            <a:r>
              <a:rPr lang="en-US" sz="1600" b="1" dirty="0" smtClean="0">
                <a:solidFill>
                  <a:schemeClr val="bg1"/>
                </a:solidFill>
                <a:latin typeface="+mn-lt"/>
              </a:rPr>
              <a:t>(U) </a:t>
            </a:r>
            <a:r>
              <a:rPr lang="en-US" sz="1600" dirty="0" smtClean="0">
                <a:solidFill>
                  <a:schemeClr val="bg1"/>
                </a:solidFill>
                <a:latin typeface="+mn-lt"/>
              </a:rPr>
              <a:t>Tactical</a:t>
            </a:r>
            <a:r>
              <a:rPr lang="en-US" sz="1600" b="1" dirty="0" smtClean="0">
                <a:solidFill>
                  <a:schemeClr val="bg1"/>
                </a:solidFill>
                <a:latin typeface="+mn-lt"/>
              </a:rPr>
              <a:t> </a:t>
            </a:r>
            <a:r>
              <a:rPr lang="en-US" sz="1600" dirty="0" smtClean="0">
                <a:solidFill>
                  <a:schemeClr val="bg1"/>
                </a:solidFill>
                <a:latin typeface="+mn-lt"/>
              </a:rPr>
              <a:t>Intelligence Considerations</a:t>
            </a:r>
            <a:endParaRPr lang="en-US" sz="1600" dirty="0">
              <a:solidFill>
                <a:schemeClr val="bg1"/>
              </a:solidFill>
              <a:latin typeface="+mn-lt"/>
            </a:endParaRPr>
          </a:p>
        </p:txBody>
      </p:sp>
      <p:sp>
        <p:nvSpPr>
          <p:cNvPr id="27" name="TextBox 26"/>
          <p:cNvSpPr txBox="1"/>
          <p:nvPr/>
        </p:nvSpPr>
        <p:spPr>
          <a:xfrm>
            <a:off x="1007107" y="4206926"/>
            <a:ext cx="1442988" cy="553998"/>
          </a:xfrm>
          <a:prstGeom prst="rect">
            <a:avLst/>
          </a:prstGeom>
          <a:noFill/>
        </p:spPr>
        <p:txBody>
          <a:bodyPr wrap="square" rtlCol="0">
            <a:spAutoFit/>
          </a:bodyPr>
          <a:lstStyle/>
          <a:p>
            <a:pPr algn="ctr"/>
            <a:r>
              <a:rPr lang="en-US" sz="1000" dirty="0">
                <a:latin typeface="+mn-lt"/>
                <a:cs typeface="Arial" pitchFamily="34" charset="0"/>
              </a:rPr>
              <a:t>Define the Operational Environment</a:t>
            </a:r>
            <a:endParaRPr lang="en-US" sz="1000" dirty="0">
              <a:latin typeface="+mn-lt"/>
            </a:endParaRPr>
          </a:p>
        </p:txBody>
      </p:sp>
      <p:sp>
        <p:nvSpPr>
          <p:cNvPr id="28" name="TextBox 27"/>
          <p:cNvSpPr txBox="1"/>
          <p:nvPr/>
        </p:nvSpPr>
        <p:spPr>
          <a:xfrm>
            <a:off x="1856712" y="4863216"/>
            <a:ext cx="1245476" cy="707886"/>
          </a:xfrm>
          <a:prstGeom prst="rect">
            <a:avLst/>
          </a:prstGeom>
          <a:noFill/>
        </p:spPr>
        <p:txBody>
          <a:bodyPr wrap="square" rtlCol="0">
            <a:spAutoFit/>
          </a:bodyPr>
          <a:lstStyle/>
          <a:p>
            <a:pPr algn="ctr"/>
            <a:r>
              <a:rPr lang="en-US" sz="1000" dirty="0" smtClean="0">
                <a:solidFill>
                  <a:srgbClr val="000000"/>
                </a:solidFill>
                <a:latin typeface="+mn-lt"/>
                <a:cs typeface="Arial" pitchFamily="34" charset="0"/>
              </a:rPr>
              <a:t>Describe Environmental Effects on Operations</a:t>
            </a:r>
            <a:endParaRPr lang="en-US" sz="1000" dirty="0">
              <a:latin typeface="+mn-lt"/>
            </a:endParaRPr>
          </a:p>
        </p:txBody>
      </p:sp>
      <p:sp>
        <p:nvSpPr>
          <p:cNvPr id="29" name="TextBox 28"/>
          <p:cNvSpPr txBox="1"/>
          <p:nvPr/>
        </p:nvSpPr>
        <p:spPr>
          <a:xfrm>
            <a:off x="1339717" y="5673394"/>
            <a:ext cx="777767" cy="553998"/>
          </a:xfrm>
          <a:prstGeom prst="rect">
            <a:avLst/>
          </a:prstGeom>
          <a:noFill/>
        </p:spPr>
        <p:txBody>
          <a:bodyPr wrap="square" rtlCol="0">
            <a:spAutoFit/>
          </a:bodyPr>
          <a:lstStyle/>
          <a:p>
            <a:pPr algn="ctr"/>
            <a:r>
              <a:rPr lang="en-US" sz="1000" b="1" dirty="0" smtClean="0">
                <a:solidFill>
                  <a:srgbClr val="FF0000"/>
                </a:solidFill>
                <a:latin typeface="+mn-lt"/>
                <a:cs typeface="Arial" pitchFamily="34" charset="0"/>
              </a:rPr>
              <a:t>Evaluate the </a:t>
            </a:r>
          </a:p>
          <a:p>
            <a:pPr algn="ctr"/>
            <a:r>
              <a:rPr lang="en-US" sz="1000" b="1" dirty="0" smtClean="0">
                <a:solidFill>
                  <a:srgbClr val="FF0000"/>
                </a:solidFill>
                <a:latin typeface="+mn-lt"/>
                <a:cs typeface="Arial" pitchFamily="34" charset="0"/>
              </a:rPr>
              <a:t>Threat</a:t>
            </a:r>
            <a:endParaRPr lang="en-US" sz="1000" b="1" dirty="0">
              <a:solidFill>
                <a:srgbClr val="FF0000"/>
              </a:solidFill>
              <a:latin typeface="+mn-lt"/>
            </a:endParaRPr>
          </a:p>
        </p:txBody>
      </p:sp>
      <p:sp>
        <p:nvSpPr>
          <p:cNvPr id="30" name="TextBox 29"/>
          <p:cNvSpPr txBox="1"/>
          <p:nvPr/>
        </p:nvSpPr>
        <p:spPr>
          <a:xfrm>
            <a:off x="493286" y="4945284"/>
            <a:ext cx="1125248" cy="553998"/>
          </a:xfrm>
          <a:prstGeom prst="rect">
            <a:avLst/>
          </a:prstGeom>
          <a:noFill/>
        </p:spPr>
        <p:txBody>
          <a:bodyPr wrap="square" rtlCol="0">
            <a:spAutoFit/>
          </a:bodyPr>
          <a:lstStyle/>
          <a:p>
            <a:pPr algn="ctr"/>
            <a:r>
              <a:rPr lang="en-US" sz="1000" dirty="0" smtClean="0">
                <a:latin typeface="+mn-lt"/>
                <a:cs typeface="Arial" pitchFamily="34" charset="0"/>
              </a:rPr>
              <a:t>Determine Threat Courses of Action</a:t>
            </a:r>
            <a:endParaRPr lang="en-US" sz="10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0" y="85725"/>
            <a:ext cx="9144000" cy="817563"/>
          </a:xfrm>
        </p:spPr>
        <p:txBody>
          <a:bodyPr/>
          <a:lstStyle/>
          <a:p>
            <a:pPr eaLnBrk="1" hangingPunct="1"/>
            <a:r>
              <a:rPr lang="en-US" dirty="0" smtClean="0">
                <a:latin typeface="Arial" charset="0"/>
                <a:cs typeface="Arial" charset="0"/>
              </a:rPr>
              <a:t>IPB FOUR-STEP PROCESS</a:t>
            </a:r>
          </a:p>
        </p:txBody>
      </p:sp>
      <p:sp>
        <p:nvSpPr>
          <p:cNvPr id="59397" name="TextBox 23"/>
          <p:cNvSpPr txBox="1">
            <a:spLocks noChangeArrowheads="1"/>
          </p:cNvSpPr>
          <p:nvPr/>
        </p:nvSpPr>
        <p:spPr bwMode="auto">
          <a:xfrm>
            <a:off x="152399" y="1180840"/>
            <a:ext cx="8871527" cy="2400657"/>
          </a:xfrm>
          <a:prstGeom prst="rect">
            <a:avLst/>
          </a:prstGeom>
          <a:noFill/>
          <a:ln w="9525">
            <a:noFill/>
            <a:miter lim="800000"/>
            <a:headEnd/>
            <a:tailEnd/>
          </a:ln>
        </p:spPr>
        <p:txBody>
          <a:bodyPr wrap="square">
            <a:spAutoFit/>
          </a:bodyPr>
          <a:lstStyle/>
          <a:p>
            <a:pPr algn="ctr"/>
            <a:r>
              <a:rPr lang="en-US" sz="1800" b="1" u="sng" dirty="0" smtClean="0">
                <a:solidFill>
                  <a:srgbClr val="000000"/>
                </a:solidFill>
                <a:latin typeface="+mn-lt"/>
                <a:cs typeface="Arial" pitchFamily="34" charset="0"/>
              </a:rPr>
              <a:t>Step 4: </a:t>
            </a:r>
            <a:r>
              <a:rPr lang="en-US" sz="1800" b="1" u="sng" dirty="0">
                <a:solidFill>
                  <a:srgbClr val="000000"/>
                </a:solidFill>
                <a:latin typeface="+mn-lt"/>
                <a:cs typeface="Arial" pitchFamily="34" charset="0"/>
              </a:rPr>
              <a:t>Determine Threat Courses of Action</a:t>
            </a:r>
            <a:endParaRPr lang="en-US" sz="1800" b="1" u="sng" dirty="0" smtClean="0">
              <a:solidFill>
                <a:srgbClr val="000000"/>
              </a:solidFill>
              <a:latin typeface="+mn-lt"/>
              <a:cs typeface="Arial" pitchFamily="34" charset="0"/>
            </a:endParaRPr>
          </a:p>
          <a:p>
            <a:pPr marL="231775" indent="-231775">
              <a:spcBef>
                <a:spcPts val="1200"/>
              </a:spcBef>
              <a:spcAft>
                <a:spcPts val="600"/>
              </a:spcAft>
              <a:buFont typeface="Arial" pitchFamily="34" charset="0"/>
              <a:buChar char="•"/>
            </a:pPr>
            <a:r>
              <a:rPr lang="en-US" sz="1600" dirty="0" smtClean="0">
                <a:solidFill>
                  <a:srgbClr val="000000"/>
                </a:solidFill>
                <a:latin typeface="+mn-lt"/>
                <a:cs typeface="Arial" pitchFamily="34" charset="0"/>
              </a:rPr>
              <a:t>When evaluating the threat’s potential COAs, begin with the intent and objectives then consider all the capabilities the threat may use to achieve those. Where cyberspace is a factor, include that</a:t>
            </a:r>
          </a:p>
          <a:p>
            <a:pPr marL="231775" indent="-231775">
              <a:spcBef>
                <a:spcPts val="0"/>
              </a:spcBef>
              <a:spcAft>
                <a:spcPts val="600"/>
              </a:spcAft>
              <a:buFont typeface="Arial" pitchFamily="34" charset="0"/>
              <a:buChar char="•"/>
            </a:pPr>
            <a:r>
              <a:rPr lang="en-US" sz="1600" dirty="0" smtClean="0">
                <a:solidFill>
                  <a:srgbClr val="000000"/>
                </a:solidFill>
                <a:latin typeface="+mn-lt"/>
                <a:cs typeface="Arial" pitchFamily="34" charset="0"/>
              </a:rPr>
              <a:t>Visually </a:t>
            </a:r>
            <a:r>
              <a:rPr lang="en-US" sz="1600" dirty="0">
                <a:solidFill>
                  <a:srgbClr val="000000"/>
                </a:solidFill>
                <a:latin typeface="+mn-lt"/>
                <a:cs typeface="Arial" pitchFamily="34" charset="0"/>
              </a:rPr>
              <a:t>depict adversary COAs of interest, decisive points, high value targets, target areas of interest, indicators, named areas of interest, and decision points. </a:t>
            </a:r>
          </a:p>
          <a:p>
            <a:pPr marL="231775" indent="-231775">
              <a:spcBef>
                <a:spcPts val="0"/>
              </a:spcBef>
              <a:spcAft>
                <a:spcPts val="600"/>
              </a:spcAft>
              <a:buFont typeface="Arial" pitchFamily="34" charset="0"/>
              <a:buChar char="•"/>
            </a:pPr>
            <a:r>
              <a:rPr lang="en-US" sz="1600" dirty="0" smtClean="0">
                <a:solidFill>
                  <a:srgbClr val="000000"/>
                </a:solidFill>
                <a:latin typeface="+mn-lt"/>
                <a:cs typeface="Arial" pitchFamily="34" charset="0"/>
              </a:rPr>
              <a:t>Consider whether the threat will coordinate military operations in the natural domains with cyberspace operations</a:t>
            </a:r>
          </a:p>
        </p:txBody>
      </p:sp>
      <p:sp>
        <p:nvSpPr>
          <p:cNvPr id="14" name="Text Box 13"/>
          <p:cNvSpPr txBox="1">
            <a:spLocks noChangeArrowheads="1"/>
          </p:cNvSpPr>
          <p:nvPr/>
        </p:nvSpPr>
        <p:spPr bwMode="auto">
          <a:xfrm>
            <a:off x="69850" y="6677025"/>
            <a:ext cx="714375" cy="214313"/>
          </a:xfrm>
          <a:prstGeom prst="rect">
            <a:avLst/>
          </a:prstGeom>
          <a:noFill/>
          <a:ln w="9525">
            <a:noFill/>
            <a:miter lim="800000"/>
            <a:headEnd/>
            <a:tailEnd/>
          </a:ln>
        </p:spPr>
        <p:txBody>
          <a:bodyPr>
            <a:spAutoFit/>
          </a:bodyPr>
          <a:lstStyle/>
          <a:p>
            <a:pPr eaLnBrk="0" hangingPunct="0">
              <a:spcBef>
                <a:spcPct val="50000"/>
              </a:spcBef>
            </a:pPr>
            <a:fld id="{D2613B63-883F-4B35-A025-4A6C1EE09917}" type="slidenum">
              <a:rPr lang="en-US" sz="800" b="1">
                <a:solidFill>
                  <a:prstClr val="white"/>
                </a:solidFill>
                <a:latin typeface="Arial" pitchFamily="34" charset="0"/>
                <a:cs typeface="Arial" pitchFamily="34" charset="0"/>
              </a:rPr>
              <a:pPr eaLnBrk="0" hangingPunct="0">
                <a:spcBef>
                  <a:spcPct val="50000"/>
                </a:spcBef>
              </a:pPr>
              <a:t>33</a:t>
            </a:fld>
            <a:endParaRPr lang="en-US" sz="800" b="1" dirty="0">
              <a:solidFill>
                <a:prstClr val="white"/>
              </a:solidFill>
              <a:latin typeface="Arial" pitchFamily="34" charset="0"/>
              <a:cs typeface="Arial" pitchFamily="34" charset="0"/>
            </a:endParaRPr>
          </a:p>
        </p:txBody>
      </p:sp>
      <p:sp>
        <p:nvSpPr>
          <p:cNvPr id="20" name="TextBox 19"/>
          <p:cNvSpPr txBox="1"/>
          <p:nvPr/>
        </p:nvSpPr>
        <p:spPr>
          <a:xfrm>
            <a:off x="3502060" y="4046040"/>
            <a:ext cx="5302797" cy="2215991"/>
          </a:xfrm>
          <a:prstGeom prst="rect">
            <a:avLst/>
          </a:prstGeom>
          <a:noFill/>
        </p:spPr>
        <p:txBody>
          <a:bodyPr wrap="square" rtlCol="0">
            <a:spAutoFit/>
          </a:bodyPr>
          <a:lstStyle/>
          <a:p>
            <a:pPr>
              <a:spcAft>
                <a:spcPts val="600"/>
              </a:spcAft>
            </a:pPr>
            <a:r>
              <a:rPr lang="en-US" sz="1600" dirty="0" smtClean="0">
                <a:latin typeface="+mn-lt"/>
              </a:rPr>
              <a:t>The COA should depict how the threat will perform actions to achieve objectives. This could be solely in cyberspace, solely in the natural domains, or a combination</a:t>
            </a:r>
          </a:p>
          <a:p>
            <a:pPr>
              <a:spcAft>
                <a:spcPts val="600"/>
              </a:spcAft>
            </a:pPr>
            <a:r>
              <a:rPr lang="en-US" sz="1600" dirty="0" smtClean="0">
                <a:latin typeface="+mn-lt"/>
              </a:rPr>
              <a:t>Evaluation of HVTs and decision points will support the information collection plan development</a:t>
            </a:r>
          </a:p>
          <a:p>
            <a:pPr>
              <a:spcAft>
                <a:spcPts val="600"/>
              </a:spcAft>
            </a:pPr>
            <a:r>
              <a:rPr lang="en-US" sz="1600" dirty="0" smtClean="0">
                <a:latin typeface="+mn-lt"/>
              </a:rPr>
              <a:t>Information about threat activity in cyberspace may be available from network sensor data</a:t>
            </a:r>
          </a:p>
        </p:txBody>
      </p:sp>
      <p:sp>
        <p:nvSpPr>
          <p:cNvPr id="11" name="Oval 10"/>
          <p:cNvSpPr/>
          <p:nvPr/>
        </p:nvSpPr>
        <p:spPr>
          <a:xfrm>
            <a:off x="472966" y="4039832"/>
            <a:ext cx="2490951" cy="2354655"/>
          </a:xfrm>
          <a:prstGeom prst="ellipse">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847917" y="4384663"/>
            <a:ext cx="1761369" cy="1664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7"/>
            <a:endCxn id="11" idx="3"/>
          </p:cNvCxnSpPr>
          <p:nvPr/>
        </p:nvCxnSpPr>
        <p:spPr>
          <a:xfrm flipH="1">
            <a:off x="837757" y="4384663"/>
            <a:ext cx="1761369" cy="1664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7107" y="4206926"/>
            <a:ext cx="1442988" cy="553998"/>
          </a:xfrm>
          <a:prstGeom prst="rect">
            <a:avLst/>
          </a:prstGeom>
          <a:noFill/>
        </p:spPr>
        <p:txBody>
          <a:bodyPr wrap="square" rtlCol="0">
            <a:spAutoFit/>
          </a:bodyPr>
          <a:lstStyle/>
          <a:p>
            <a:pPr algn="ctr"/>
            <a:r>
              <a:rPr lang="en-US" sz="1000" dirty="0">
                <a:latin typeface="+mn-lt"/>
                <a:cs typeface="Arial" pitchFamily="34" charset="0"/>
              </a:rPr>
              <a:t>Define the Operational Environment</a:t>
            </a:r>
            <a:endParaRPr lang="en-US" sz="1000" dirty="0">
              <a:latin typeface="+mn-lt"/>
            </a:endParaRPr>
          </a:p>
        </p:txBody>
      </p:sp>
      <p:sp>
        <p:nvSpPr>
          <p:cNvPr id="16" name="TextBox 15"/>
          <p:cNvSpPr txBox="1"/>
          <p:nvPr/>
        </p:nvSpPr>
        <p:spPr>
          <a:xfrm>
            <a:off x="1856712" y="4863216"/>
            <a:ext cx="1245476" cy="707886"/>
          </a:xfrm>
          <a:prstGeom prst="rect">
            <a:avLst/>
          </a:prstGeom>
          <a:noFill/>
        </p:spPr>
        <p:txBody>
          <a:bodyPr wrap="square" rtlCol="0">
            <a:spAutoFit/>
          </a:bodyPr>
          <a:lstStyle/>
          <a:p>
            <a:pPr algn="ctr"/>
            <a:r>
              <a:rPr lang="en-US" sz="1000" dirty="0" smtClean="0">
                <a:solidFill>
                  <a:srgbClr val="000000"/>
                </a:solidFill>
                <a:latin typeface="+mn-lt"/>
                <a:cs typeface="Arial" pitchFamily="34" charset="0"/>
              </a:rPr>
              <a:t>Describe Environmental Effects on Operations</a:t>
            </a:r>
            <a:endParaRPr lang="en-US" sz="1000" dirty="0">
              <a:latin typeface="+mn-lt"/>
            </a:endParaRPr>
          </a:p>
        </p:txBody>
      </p:sp>
      <p:sp>
        <p:nvSpPr>
          <p:cNvPr id="17" name="TextBox 16"/>
          <p:cNvSpPr txBox="1"/>
          <p:nvPr/>
        </p:nvSpPr>
        <p:spPr>
          <a:xfrm>
            <a:off x="1339717" y="5673394"/>
            <a:ext cx="777767" cy="553998"/>
          </a:xfrm>
          <a:prstGeom prst="rect">
            <a:avLst/>
          </a:prstGeom>
          <a:noFill/>
        </p:spPr>
        <p:txBody>
          <a:bodyPr wrap="square" rtlCol="0">
            <a:spAutoFit/>
          </a:bodyPr>
          <a:lstStyle/>
          <a:p>
            <a:pPr algn="ctr"/>
            <a:r>
              <a:rPr lang="en-US" sz="1000" dirty="0" smtClean="0">
                <a:solidFill>
                  <a:srgbClr val="000000"/>
                </a:solidFill>
                <a:latin typeface="+mn-lt"/>
                <a:cs typeface="Arial" pitchFamily="34" charset="0"/>
              </a:rPr>
              <a:t>Evaluate the </a:t>
            </a:r>
          </a:p>
          <a:p>
            <a:pPr algn="ctr"/>
            <a:r>
              <a:rPr lang="en-US" sz="1000" dirty="0" smtClean="0">
                <a:solidFill>
                  <a:srgbClr val="000000"/>
                </a:solidFill>
                <a:latin typeface="+mn-lt"/>
                <a:cs typeface="Arial" pitchFamily="34" charset="0"/>
              </a:rPr>
              <a:t>Threat</a:t>
            </a:r>
            <a:endParaRPr lang="en-US" sz="1000" dirty="0">
              <a:latin typeface="+mn-lt"/>
            </a:endParaRPr>
          </a:p>
        </p:txBody>
      </p:sp>
      <p:sp>
        <p:nvSpPr>
          <p:cNvPr id="18" name="TextBox 17"/>
          <p:cNvSpPr txBox="1"/>
          <p:nvPr/>
        </p:nvSpPr>
        <p:spPr>
          <a:xfrm>
            <a:off x="493286" y="4945284"/>
            <a:ext cx="1125248" cy="553998"/>
          </a:xfrm>
          <a:prstGeom prst="rect">
            <a:avLst/>
          </a:prstGeom>
          <a:noFill/>
        </p:spPr>
        <p:txBody>
          <a:bodyPr wrap="square" rtlCol="0">
            <a:spAutoFit/>
          </a:bodyPr>
          <a:lstStyle/>
          <a:p>
            <a:pPr algn="ctr"/>
            <a:r>
              <a:rPr lang="en-US" sz="1000" b="1" dirty="0" smtClean="0">
                <a:solidFill>
                  <a:srgbClr val="FF0000"/>
                </a:solidFill>
                <a:latin typeface="+mn-lt"/>
                <a:cs typeface="Arial" pitchFamily="34" charset="0"/>
              </a:rPr>
              <a:t>Determine Threat Courses of Action</a:t>
            </a:r>
            <a:endParaRPr lang="en-US" sz="1000" b="1" dirty="0">
              <a:solidFill>
                <a:srgbClr val="FF0000"/>
              </a:solidFill>
              <a:latin typeface="+mn-lt"/>
            </a:endParaRPr>
          </a:p>
        </p:txBody>
      </p:sp>
      <p:sp>
        <p:nvSpPr>
          <p:cNvPr id="21" name="Rectangle 20"/>
          <p:cNvSpPr/>
          <p:nvPr/>
        </p:nvSpPr>
        <p:spPr>
          <a:xfrm>
            <a:off x="3474720" y="3728720"/>
            <a:ext cx="5367638" cy="2733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464560" y="3728720"/>
            <a:ext cx="5377798" cy="31496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2938408" y="5003514"/>
            <a:ext cx="5239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9968" y="3709127"/>
            <a:ext cx="3726982" cy="338554"/>
          </a:xfrm>
          <a:prstGeom prst="rect">
            <a:avLst/>
          </a:prstGeom>
          <a:noFill/>
        </p:spPr>
        <p:txBody>
          <a:bodyPr wrap="none" rtlCol="0">
            <a:spAutoFit/>
          </a:bodyPr>
          <a:lstStyle/>
          <a:p>
            <a:r>
              <a:rPr lang="en-US" sz="1600" b="1" dirty="0" smtClean="0">
                <a:solidFill>
                  <a:schemeClr val="bg1"/>
                </a:solidFill>
                <a:latin typeface="+mn-lt"/>
              </a:rPr>
              <a:t>(U) </a:t>
            </a:r>
            <a:r>
              <a:rPr lang="en-US" sz="1600" dirty="0" smtClean="0">
                <a:solidFill>
                  <a:schemeClr val="bg1"/>
                </a:solidFill>
                <a:latin typeface="+mn-lt"/>
              </a:rPr>
              <a:t>Tactical</a:t>
            </a:r>
            <a:r>
              <a:rPr lang="en-US" sz="1600" b="1" dirty="0" smtClean="0">
                <a:solidFill>
                  <a:schemeClr val="bg1"/>
                </a:solidFill>
                <a:latin typeface="+mn-lt"/>
              </a:rPr>
              <a:t> </a:t>
            </a:r>
            <a:r>
              <a:rPr lang="en-US" sz="1600" dirty="0" smtClean="0">
                <a:solidFill>
                  <a:schemeClr val="bg1"/>
                </a:solidFill>
                <a:latin typeface="+mn-lt"/>
              </a:rPr>
              <a:t>Intelligence Considerations</a:t>
            </a:r>
            <a:endParaRPr lang="en-US" sz="1600" dirty="0">
              <a:solidFill>
                <a:schemeClr val="bg1"/>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Box 23"/>
          <p:cNvSpPr txBox="1">
            <a:spLocks noChangeArrowheads="1"/>
          </p:cNvSpPr>
          <p:nvPr/>
        </p:nvSpPr>
        <p:spPr bwMode="auto">
          <a:xfrm>
            <a:off x="322722" y="1149092"/>
            <a:ext cx="8507513" cy="923330"/>
          </a:xfrm>
          <a:prstGeom prst="rect">
            <a:avLst/>
          </a:prstGeom>
          <a:noFill/>
          <a:ln w="9525">
            <a:noFill/>
            <a:miter lim="800000"/>
            <a:headEnd/>
            <a:tailEnd/>
          </a:ln>
        </p:spPr>
        <p:txBody>
          <a:bodyPr wrap="square">
            <a:spAutoFit/>
          </a:bodyPr>
          <a:lstStyle/>
          <a:p>
            <a:r>
              <a:rPr lang="en-US" sz="1800" dirty="0" smtClean="0">
                <a:latin typeface="+mn-lt"/>
              </a:rPr>
              <a:t>IPB </a:t>
            </a:r>
            <a:r>
              <a:rPr lang="en-US" sz="1800" dirty="0">
                <a:latin typeface="+mn-lt"/>
              </a:rPr>
              <a:t>results in the creation of intelligence products that are used during the </a:t>
            </a:r>
            <a:r>
              <a:rPr lang="en-US" sz="1800" dirty="0" smtClean="0">
                <a:latin typeface="+mn-lt"/>
              </a:rPr>
              <a:t>MDMP</a:t>
            </a:r>
            <a:r>
              <a:rPr lang="en-US" sz="1800" i="1" dirty="0" smtClean="0">
                <a:latin typeface="+mn-lt"/>
              </a:rPr>
              <a:t> </a:t>
            </a:r>
            <a:r>
              <a:rPr lang="en-US" sz="1800" dirty="0">
                <a:latin typeface="+mn-lt"/>
              </a:rPr>
              <a:t>to aid </a:t>
            </a:r>
            <a:r>
              <a:rPr lang="en-US" sz="1800" dirty="0" smtClean="0">
                <a:latin typeface="+mn-lt"/>
              </a:rPr>
              <a:t>in developing </a:t>
            </a:r>
            <a:r>
              <a:rPr lang="en-US" sz="1800" dirty="0">
                <a:latin typeface="+mn-lt"/>
              </a:rPr>
              <a:t>friendly courses of action (COAs) and decision points for the </a:t>
            </a:r>
            <a:r>
              <a:rPr lang="en-US" sz="1800" dirty="0" smtClean="0">
                <a:latin typeface="+mn-lt"/>
              </a:rPr>
              <a:t>commander.</a:t>
            </a:r>
            <a:endParaRPr lang="en-US" sz="1800" dirty="0" smtClean="0">
              <a:solidFill>
                <a:srgbClr val="000000"/>
              </a:solidFill>
              <a:latin typeface="+mn-lt"/>
              <a:cs typeface="Arial" pitchFamily="34" charset="0"/>
            </a:endParaRPr>
          </a:p>
        </p:txBody>
      </p:sp>
      <p:sp>
        <p:nvSpPr>
          <p:cNvPr id="59398" name="Rectangle 31"/>
          <p:cNvSpPr>
            <a:spLocks noChangeArrowheads="1"/>
          </p:cNvSpPr>
          <p:nvPr/>
        </p:nvSpPr>
        <p:spPr bwMode="auto">
          <a:xfrm>
            <a:off x="4329113" y="4235450"/>
            <a:ext cx="4953000" cy="1016000"/>
          </a:xfrm>
          <a:prstGeom prst="rect">
            <a:avLst/>
          </a:prstGeom>
          <a:noFill/>
          <a:ln w="9525">
            <a:noFill/>
            <a:miter lim="800000"/>
            <a:headEnd/>
            <a:tailEnd/>
          </a:ln>
        </p:spPr>
        <p:txBody>
          <a:bodyPr>
            <a:spAutoFit/>
          </a:bodyPr>
          <a:lstStyle/>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r>
              <a:rPr lang="en-US" sz="1200" dirty="0">
                <a:solidFill>
                  <a:srgbClr val="000000"/>
                </a:solidFill>
                <a:ea typeface="Gulim" pitchFamily="34" charset="-127"/>
                <a:cs typeface="Arial" charset="0"/>
              </a:rPr>
              <a:t> </a:t>
            </a: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p:txBody>
      </p:sp>
      <p:sp>
        <p:nvSpPr>
          <p:cNvPr id="14" name="Text Box 13"/>
          <p:cNvSpPr txBox="1">
            <a:spLocks noChangeArrowheads="1"/>
          </p:cNvSpPr>
          <p:nvPr/>
        </p:nvSpPr>
        <p:spPr bwMode="auto">
          <a:xfrm>
            <a:off x="69850" y="6677025"/>
            <a:ext cx="714375" cy="214313"/>
          </a:xfrm>
          <a:prstGeom prst="rect">
            <a:avLst/>
          </a:prstGeom>
          <a:noFill/>
          <a:ln w="9525">
            <a:noFill/>
            <a:miter lim="800000"/>
            <a:headEnd/>
            <a:tailEnd/>
          </a:ln>
        </p:spPr>
        <p:txBody>
          <a:bodyPr>
            <a:spAutoFit/>
          </a:bodyPr>
          <a:lstStyle/>
          <a:p>
            <a:pPr eaLnBrk="0" hangingPunct="0">
              <a:spcBef>
                <a:spcPct val="50000"/>
              </a:spcBef>
            </a:pPr>
            <a:fld id="{D2613B63-883F-4B35-A025-4A6C1EE09917}" type="slidenum">
              <a:rPr lang="en-US" sz="800" b="1">
                <a:solidFill>
                  <a:prstClr val="white"/>
                </a:solidFill>
                <a:latin typeface="Arial" pitchFamily="34" charset="0"/>
                <a:cs typeface="Arial" pitchFamily="34" charset="0"/>
              </a:rPr>
              <a:pPr eaLnBrk="0" hangingPunct="0">
                <a:spcBef>
                  <a:spcPct val="50000"/>
                </a:spcBef>
              </a:pPr>
              <a:t>34</a:t>
            </a:fld>
            <a:endParaRPr lang="en-US" sz="800" b="1" dirty="0">
              <a:solidFill>
                <a:prstClr val="white"/>
              </a:solidFill>
              <a:latin typeface="Arial" pitchFamily="34" charset="0"/>
              <a:cs typeface="Arial" pitchFamily="34" charset="0"/>
            </a:endParaRPr>
          </a:p>
        </p:txBody>
      </p:sp>
      <p:sp>
        <p:nvSpPr>
          <p:cNvPr id="9" name="Title 1"/>
          <p:cNvSpPr>
            <a:spLocks noGrp="1"/>
          </p:cNvSpPr>
          <p:nvPr>
            <p:ph type="ctrTitle"/>
          </p:nvPr>
        </p:nvSpPr>
        <p:spPr>
          <a:xfrm>
            <a:off x="0" y="85725"/>
            <a:ext cx="9144000" cy="817563"/>
          </a:xfrm>
        </p:spPr>
        <p:txBody>
          <a:bodyPr/>
          <a:lstStyle/>
          <a:p>
            <a:pPr eaLnBrk="1" hangingPunct="1"/>
            <a:r>
              <a:rPr lang="en-US" dirty="0" smtClean="0">
                <a:latin typeface="Arial" charset="0"/>
                <a:cs typeface="Arial" charset="0"/>
              </a:rPr>
              <a:t>OUTCOMES OF CYBER IN </a:t>
            </a:r>
            <a:r>
              <a:rPr lang="en-US" dirty="0">
                <a:latin typeface="Arial" charset="0"/>
                <a:cs typeface="Arial" charset="0"/>
              </a:rPr>
              <a:t>I</a:t>
            </a:r>
            <a:r>
              <a:rPr lang="en-US" dirty="0" smtClean="0">
                <a:latin typeface="Arial" charset="0"/>
                <a:cs typeface="Arial" charset="0"/>
              </a:rPr>
              <a:t>PB</a:t>
            </a:r>
          </a:p>
        </p:txBody>
      </p:sp>
      <p:sp>
        <p:nvSpPr>
          <p:cNvPr id="10" name="TextBox 9"/>
          <p:cNvSpPr txBox="1"/>
          <p:nvPr/>
        </p:nvSpPr>
        <p:spPr>
          <a:xfrm>
            <a:off x="717299" y="2699864"/>
            <a:ext cx="7709402" cy="2062103"/>
          </a:xfrm>
          <a:prstGeom prst="rect">
            <a:avLst/>
          </a:prstGeom>
          <a:noFill/>
        </p:spPr>
        <p:txBody>
          <a:bodyPr wrap="square" numCol="2" rtlCol="0">
            <a:spAutoFit/>
          </a:bodyPr>
          <a:lstStyle/>
          <a:p>
            <a:pPr>
              <a:buFont typeface="Arial" pitchFamily="34" charset="0"/>
              <a:buChar char="•"/>
            </a:pPr>
            <a:r>
              <a:rPr lang="en-US" sz="1600" dirty="0" smtClean="0">
                <a:solidFill>
                  <a:srgbClr val="000000"/>
                </a:solidFill>
                <a:latin typeface="+mn-lt"/>
                <a:cs typeface="Arial" pitchFamily="34" charset="0"/>
              </a:rPr>
              <a:t> Process	</a:t>
            </a:r>
          </a:p>
          <a:p>
            <a:pPr>
              <a:buFont typeface="Arial" pitchFamily="34" charset="0"/>
              <a:buChar char="•"/>
            </a:pPr>
            <a:r>
              <a:rPr lang="en-US" sz="1600" dirty="0" smtClean="0">
                <a:solidFill>
                  <a:srgbClr val="000000"/>
                </a:solidFill>
                <a:latin typeface="+mn-lt"/>
                <a:cs typeface="Arial" pitchFamily="34" charset="0"/>
              </a:rPr>
              <a:t> Potential Indicators</a:t>
            </a:r>
          </a:p>
          <a:p>
            <a:pPr>
              <a:buFont typeface="Arial" pitchFamily="34" charset="0"/>
              <a:buChar char="•"/>
            </a:pPr>
            <a:r>
              <a:rPr lang="en-US" sz="1600" dirty="0" smtClean="0">
                <a:solidFill>
                  <a:srgbClr val="000000"/>
                </a:solidFill>
                <a:latin typeface="+mn-lt"/>
                <a:cs typeface="Arial" pitchFamily="34" charset="0"/>
              </a:rPr>
              <a:t> Intent</a:t>
            </a:r>
          </a:p>
          <a:p>
            <a:pPr>
              <a:buFont typeface="Arial" pitchFamily="34" charset="0"/>
              <a:buChar char="•"/>
            </a:pPr>
            <a:r>
              <a:rPr lang="en-US" sz="1600" dirty="0" smtClean="0">
                <a:solidFill>
                  <a:srgbClr val="000000"/>
                </a:solidFill>
                <a:latin typeface="+mn-lt"/>
                <a:cs typeface="Arial" pitchFamily="34" charset="0"/>
              </a:rPr>
              <a:t> Decisive Points</a:t>
            </a:r>
          </a:p>
          <a:p>
            <a:pPr>
              <a:buFont typeface="Arial" pitchFamily="34" charset="0"/>
              <a:buChar char="•"/>
            </a:pPr>
            <a:r>
              <a:rPr lang="en-US" sz="1600" dirty="0" smtClean="0">
                <a:solidFill>
                  <a:srgbClr val="000000"/>
                </a:solidFill>
                <a:latin typeface="+mn-lt"/>
                <a:cs typeface="Arial" pitchFamily="34" charset="0"/>
              </a:rPr>
              <a:t> Objectives	</a:t>
            </a:r>
          </a:p>
          <a:p>
            <a:pPr>
              <a:buFont typeface="Arial" pitchFamily="34" charset="0"/>
              <a:buChar char="•"/>
            </a:pPr>
            <a:r>
              <a:rPr lang="en-US" sz="1600" dirty="0" smtClean="0">
                <a:solidFill>
                  <a:srgbClr val="000000"/>
                </a:solidFill>
                <a:latin typeface="+mn-lt"/>
                <a:cs typeface="Arial" pitchFamily="34" charset="0"/>
              </a:rPr>
              <a:t> High-Value Targets (HVTs)</a:t>
            </a:r>
          </a:p>
          <a:p>
            <a:pPr>
              <a:buFont typeface="Arial" pitchFamily="34" charset="0"/>
              <a:buChar char="•"/>
            </a:pPr>
            <a:r>
              <a:rPr lang="en-US" sz="1600" dirty="0" smtClean="0">
                <a:solidFill>
                  <a:srgbClr val="000000"/>
                </a:solidFill>
                <a:latin typeface="+mn-lt"/>
                <a:cs typeface="Arial" pitchFamily="34" charset="0"/>
              </a:rPr>
              <a:t> Courses of Action (COAs)  </a:t>
            </a:r>
          </a:p>
          <a:p>
            <a:pPr>
              <a:buFont typeface="Arial" pitchFamily="34" charset="0"/>
              <a:buChar char="•"/>
            </a:pPr>
            <a:r>
              <a:rPr lang="en-US" sz="1600" dirty="0" smtClean="0">
                <a:solidFill>
                  <a:srgbClr val="000000"/>
                </a:solidFill>
                <a:latin typeface="+mn-lt"/>
                <a:cs typeface="Arial" pitchFamily="34" charset="0"/>
              </a:rPr>
              <a:t> Target Areas of Interest (TAIs)</a:t>
            </a:r>
          </a:p>
          <a:p>
            <a:pPr>
              <a:buFont typeface="Arial" pitchFamily="34" charset="0"/>
              <a:buChar char="•"/>
            </a:pPr>
            <a:r>
              <a:rPr lang="en-US" sz="1600" dirty="0" smtClean="0">
                <a:solidFill>
                  <a:srgbClr val="000000"/>
                </a:solidFill>
                <a:latin typeface="+mn-lt"/>
                <a:cs typeface="Arial" pitchFamily="34" charset="0"/>
              </a:rPr>
              <a:t> Preferred Tactics</a:t>
            </a:r>
          </a:p>
          <a:p>
            <a:pPr>
              <a:buFont typeface="Arial" pitchFamily="34" charset="0"/>
              <a:buChar char="•"/>
            </a:pPr>
            <a:r>
              <a:rPr lang="en-US" sz="1600" dirty="0" smtClean="0">
                <a:solidFill>
                  <a:srgbClr val="000000"/>
                </a:solidFill>
                <a:latin typeface="+mn-lt"/>
                <a:cs typeface="Arial" pitchFamily="34" charset="0"/>
              </a:rPr>
              <a:t> Named Areas of Interest (NAIs)</a:t>
            </a:r>
          </a:p>
          <a:p>
            <a:pPr>
              <a:buFont typeface="Arial" pitchFamily="34" charset="0"/>
              <a:buChar char="•"/>
            </a:pPr>
            <a:r>
              <a:rPr lang="en-US" sz="1600" dirty="0" smtClean="0">
                <a:solidFill>
                  <a:srgbClr val="000000"/>
                </a:solidFill>
                <a:latin typeface="+mn-lt"/>
                <a:cs typeface="Arial" pitchFamily="34" charset="0"/>
              </a:rPr>
              <a:t> Critical Capabilities</a:t>
            </a:r>
          </a:p>
          <a:p>
            <a:pPr>
              <a:buFont typeface="Arial" pitchFamily="34" charset="0"/>
              <a:buChar char="•"/>
            </a:pPr>
            <a:r>
              <a:rPr lang="en-US" sz="1600" dirty="0" smtClean="0">
                <a:solidFill>
                  <a:srgbClr val="000000"/>
                </a:solidFill>
                <a:latin typeface="+mn-lt"/>
                <a:cs typeface="Arial" pitchFamily="34" charset="0"/>
              </a:rPr>
              <a:t> Decision Points</a:t>
            </a:r>
          </a:p>
          <a:p>
            <a:pPr>
              <a:buFont typeface="Arial" pitchFamily="34" charset="0"/>
              <a:buChar char="•"/>
            </a:pPr>
            <a:r>
              <a:rPr lang="en-US" sz="1600" dirty="0" smtClean="0">
                <a:solidFill>
                  <a:srgbClr val="000000"/>
                </a:solidFill>
                <a:latin typeface="+mn-lt"/>
                <a:cs typeface="Arial" pitchFamily="34" charset="0"/>
              </a:rPr>
              <a:t> Critical Requirements</a:t>
            </a:r>
          </a:p>
          <a:p>
            <a:pPr>
              <a:buFont typeface="Arial" pitchFamily="34" charset="0"/>
              <a:buChar char="•"/>
            </a:pPr>
            <a:r>
              <a:rPr lang="en-US" sz="1600" dirty="0" smtClean="0">
                <a:solidFill>
                  <a:srgbClr val="000000"/>
                </a:solidFill>
                <a:latin typeface="+mn-lt"/>
                <a:cs typeface="Arial" pitchFamily="34" charset="0"/>
              </a:rPr>
              <a:t> Information Gaps</a:t>
            </a:r>
          </a:p>
          <a:p>
            <a:pPr>
              <a:buFont typeface="Arial" pitchFamily="34" charset="0"/>
              <a:buChar char="•"/>
            </a:pPr>
            <a:r>
              <a:rPr lang="en-US" sz="1600" dirty="0" smtClean="0">
                <a:solidFill>
                  <a:srgbClr val="000000"/>
                </a:solidFill>
                <a:latin typeface="+mn-lt"/>
                <a:cs typeface="Arial" pitchFamily="34" charset="0"/>
              </a:rPr>
              <a:t> Critical Vulnerabilities	</a:t>
            </a:r>
          </a:p>
        </p:txBody>
      </p:sp>
      <p:sp>
        <p:nvSpPr>
          <p:cNvPr id="11" name="Rectangle 10"/>
          <p:cNvSpPr/>
          <p:nvPr/>
        </p:nvSpPr>
        <p:spPr>
          <a:xfrm>
            <a:off x="921544" y="5588512"/>
            <a:ext cx="7308056" cy="646331"/>
          </a:xfrm>
          <a:prstGeom prst="rect">
            <a:avLst/>
          </a:prstGeom>
          <a:solidFill>
            <a:schemeClr val="tx2">
              <a:lumMod val="50000"/>
            </a:schemeClr>
          </a:solidFill>
          <a:ln>
            <a:solidFill>
              <a:srgbClr val="FFFF00"/>
            </a:solidFill>
          </a:ln>
        </p:spPr>
        <p:txBody>
          <a:bodyPr wrap="square">
            <a:spAutoFit/>
          </a:bodyPr>
          <a:lstStyle/>
          <a:p>
            <a:pPr marL="173038" algn="ctr"/>
            <a:r>
              <a:rPr lang="en-US" sz="1800" dirty="0" smtClean="0">
                <a:solidFill>
                  <a:srgbClr val="FFFF00"/>
                </a:solidFill>
                <a:latin typeface="+mn-lt"/>
              </a:rPr>
              <a:t>The </a:t>
            </a:r>
            <a:r>
              <a:rPr lang="en-US" sz="1800" dirty="0">
                <a:solidFill>
                  <a:srgbClr val="FFFF00"/>
                </a:solidFill>
                <a:latin typeface="+mn-lt"/>
              </a:rPr>
              <a:t>conclusions reached and the products created during IPB are critical to planning information collection and targeting operations </a:t>
            </a:r>
            <a:endParaRPr lang="en-US" sz="1800" dirty="0" smtClean="0">
              <a:solidFill>
                <a:srgbClr val="FFFF00"/>
              </a:solidFill>
              <a:latin typeface="+mn-lt"/>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253" y="150784"/>
            <a:ext cx="8824511" cy="584775"/>
          </a:xfrm>
          <a:prstGeom prst="rect">
            <a:avLst/>
          </a:prstGeom>
        </p:spPr>
        <p:txBody>
          <a:bodyPr wrap="square">
            <a:spAutoFit/>
          </a:bodyPr>
          <a:lstStyle/>
          <a:p>
            <a:pPr algn="ctr"/>
            <a:r>
              <a:rPr lang="en-US" sz="3200" b="1" dirty="0" smtClean="0">
                <a:latin typeface="+mn-lt"/>
              </a:rPr>
              <a:t>STUDENT CHECK </a:t>
            </a:r>
            <a:endParaRPr lang="en-US" sz="3200" dirty="0">
              <a:latin typeface="+mn-lt"/>
            </a:endParaRPr>
          </a:p>
        </p:txBody>
      </p:sp>
      <p:sp>
        <p:nvSpPr>
          <p:cNvPr id="5" name="Rectangle 4"/>
          <p:cNvSpPr/>
          <p:nvPr/>
        </p:nvSpPr>
        <p:spPr>
          <a:xfrm>
            <a:off x="132202" y="1142619"/>
            <a:ext cx="8857562" cy="1323439"/>
          </a:xfrm>
          <a:prstGeom prst="rect">
            <a:avLst/>
          </a:prstGeom>
        </p:spPr>
        <p:txBody>
          <a:bodyPr wrap="square">
            <a:spAutoFit/>
          </a:bodyPr>
          <a:lstStyle/>
          <a:p>
            <a:pPr>
              <a:buFont typeface="Arial" pitchFamily="34" charset="0"/>
              <a:buChar char="•"/>
            </a:pPr>
            <a:r>
              <a:rPr lang="en-US" sz="2000" dirty="0" smtClean="0">
                <a:latin typeface="+mn-lt"/>
              </a:rPr>
              <a:t> List considerations for cyberspace in each of the four IPB steps </a:t>
            </a:r>
          </a:p>
          <a:p>
            <a:pPr>
              <a:buFont typeface="Arial" pitchFamily="34" charset="0"/>
              <a:buChar char="•"/>
            </a:pPr>
            <a:endParaRPr lang="en-US" sz="2000" dirty="0" smtClean="0">
              <a:latin typeface="+mn-lt"/>
            </a:endParaRPr>
          </a:p>
          <a:p>
            <a:pPr>
              <a:buFont typeface="Arial" pitchFamily="34" charset="0"/>
              <a:buChar char="•"/>
            </a:pPr>
            <a:r>
              <a:rPr lang="en-US" sz="2000" dirty="0" smtClean="0">
                <a:latin typeface="+mn-lt"/>
              </a:rPr>
              <a:t> Discuss how the proliferation of technology relates to the IPB process and to you as a military intelligence professional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0" y="77000"/>
            <a:ext cx="9144000" cy="817563"/>
          </a:xfrm>
        </p:spPr>
        <p:txBody>
          <a:bodyPr/>
          <a:lstStyle/>
          <a:p>
            <a:pPr eaLnBrk="1" hangingPunct="1"/>
            <a:r>
              <a:rPr lang="en-US" dirty="0" smtClean="0">
                <a:latin typeface="Arial" charset="0"/>
                <a:cs typeface="Arial" charset="0"/>
              </a:rPr>
              <a:t>QUESTIONS</a:t>
            </a:r>
          </a:p>
        </p:txBody>
      </p:sp>
      <p:sp>
        <p:nvSpPr>
          <p:cNvPr id="59397" name="TextBox 23"/>
          <p:cNvSpPr txBox="1">
            <a:spLocks noChangeArrowheads="1"/>
          </p:cNvSpPr>
          <p:nvPr/>
        </p:nvSpPr>
        <p:spPr bwMode="auto">
          <a:xfrm>
            <a:off x="224317" y="916167"/>
            <a:ext cx="8871527" cy="3424014"/>
          </a:xfrm>
          <a:prstGeom prst="rect">
            <a:avLst/>
          </a:prstGeom>
          <a:noFill/>
          <a:ln w="9525">
            <a:noFill/>
            <a:miter lim="800000"/>
            <a:headEnd/>
            <a:tailEnd/>
          </a:ln>
        </p:spPr>
        <p:txBody>
          <a:bodyPr wrap="square">
            <a:spAutoFit/>
          </a:bodyPr>
          <a:lstStyle/>
          <a:p>
            <a:endParaRPr lang="en-US" sz="1600" b="1" u="sng"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dirty="0" smtClean="0">
              <a:solidFill>
                <a:srgbClr val="000000"/>
              </a:solidFill>
              <a:latin typeface="+mn-lt"/>
              <a:cs typeface="Arial" pitchFamily="34" charset="0"/>
            </a:endParaRPr>
          </a:p>
          <a:p>
            <a:endParaRPr lang="en-US" sz="1600" b="1" u="sng" dirty="0" smtClean="0">
              <a:solidFill>
                <a:srgbClr val="000000"/>
              </a:solidFill>
              <a:latin typeface="+mn-lt"/>
              <a:cs typeface="Arial" pitchFamily="34" charset="0"/>
            </a:endParaRPr>
          </a:p>
          <a:p>
            <a:endParaRPr lang="en-US" sz="1400" b="1" dirty="0" smtClean="0">
              <a:solidFill>
                <a:srgbClr val="000000"/>
              </a:solidFill>
              <a:latin typeface="+mn-lt"/>
              <a:cs typeface="Arial" pitchFamily="34" charset="0"/>
            </a:endParaRPr>
          </a:p>
          <a:p>
            <a:endParaRPr lang="en-US" sz="1050" b="1" dirty="0">
              <a:solidFill>
                <a:srgbClr val="000000"/>
              </a:solidFill>
              <a:latin typeface="+mn-lt"/>
              <a:cs typeface="Arial" pitchFamily="34" charset="0"/>
            </a:endParaRPr>
          </a:p>
        </p:txBody>
      </p:sp>
      <p:sp>
        <p:nvSpPr>
          <p:cNvPr id="59398" name="Rectangle 31"/>
          <p:cNvSpPr>
            <a:spLocks noChangeArrowheads="1"/>
          </p:cNvSpPr>
          <p:nvPr/>
        </p:nvSpPr>
        <p:spPr bwMode="auto">
          <a:xfrm>
            <a:off x="4329113" y="4235450"/>
            <a:ext cx="4953000" cy="1016000"/>
          </a:xfrm>
          <a:prstGeom prst="rect">
            <a:avLst/>
          </a:prstGeom>
          <a:noFill/>
          <a:ln w="9525">
            <a:noFill/>
            <a:miter lim="800000"/>
            <a:headEnd/>
            <a:tailEnd/>
          </a:ln>
        </p:spPr>
        <p:txBody>
          <a:bodyPr>
            <a:spAutoFit/>
          </a:bodyPr>
          <a:lstStyle/>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r>
              <a:rPr lang="en-US" sz="1200" dirty="0">
                <a:solidFill>
                  <a:srgbClr val="000000"/>
                </a:solidFill>
                <a:ea typeface="Gulim" pitchFamily="34" charset="-127"/>
                <a:cs typeface="Arial" charset="0"/>
              </a:rPr>
              <a:t> </a:t>
            </a:r>
          </a:p>
          <a:p>
            <a:pPr marL="762000" lvl="1" indent="-304800" fontAlgn="base">
              <a:spcBef>
                <a:spcPct val="0"/>
              </a:spcBef>
              <a:spcAft>
                <a:spcPct val="0"/>
              </a:spcAft>
            </a:pPr>
            <a:endParaRPr lang="en-US" sz="1200" dirty="0">
              <a:solidFill>
                <a:srgbClr val="000000"/>
              </a:solidFill>
              <a:ea typeface="Gulim" pitchFamily="34" charset="-127"/>
              <a:cs typeface="Arial" charset="0"/>
            </a:endParaRPr>
          </a:p>
          <a:p>
            <a:pPr marL="762000" lvl="1" indent="-304800" fontAlgn="base">
              <a:spcBef>
                <a:spcPct val="0"/>
              </a:spcBef>
              <a:spcAft>
                <a:spcPct val="0"/>
              </a:spcAft>
            </a:pPr>
            <a:endParaRPr lang="en-US" sz="1200" dirty="0">
              <a:solidFill>
                <a:srgbClr val="000000"/>
              </a:solidFill>
              <a:ea typeface="Gulim" pitchFamily="34" charset="-127"/>
              <a:cs typeface="Arial" charset="0"/>
            </a:endParaRPr>
          </a:p>
        </p:txBody>
      </p:sp>
      <p:sp>
        <p:nvSpPr>
          <p:cNvPr id="14" name="Text Box 13"/>
          <p:cNvSpPr txBox="1">
            <a:spLocks noChangeArrowheads="1"/>
          </p:cNvSpPr>
          <p:nvPr/>
        </p:nvSpPr>
        <p:spPr bwMode="auto">
          <a:xfrm>
            <a:off x="69850" y="6677025"/>
            <a:ext cx="714375" cy="214313"/>
          </a:xfrm>
          <a:prstGeom prst="rect">
            <a:avLst/>
          </a:prstGeom>
          <a:noFill/>
          <a:ln w="9525">
            <a:noFill/>
            <a:miter lim="800000"/>
            <a:headEnd/>
            <a:tailEnd/>
          </a:ln>
        </p:spPr>
        <p:txBody>
          <a:bodyPr>
            <a:spAutoFit/>
          </a:bodyPr>
          <a:lstStyle/>
          <a:p>
            <a:pPr eaLnBrk="0" hangingPunct="0">
              <a:spcBef>
                <a:spcPct val="50000"/>
              </a:spcBef>
            </a:pPr>
            <a:fld id="{D2613B63-883F-4B35-A025-4A6C1EE09917}" type="slidenum">
              <a:rPr lang="en-US" sz="800" b="1">
                <a:solidFill>
                  <a:prstClr val="white"/>
                </a:solidFill>
                <a:latin typeface="Arial" pitchFamily="34" charset="0"/>
                <a:cs typeface="Arial" pitchFamily="34" charset="0"/>
              </a:rPr>
              <a:pPr eaLnBrk="0" hangingPunct="0">
                <a:spcBef>
                  <a:spcPct val="50000"/>
                </a:spcBef>
              </a:pPr>
              <a:t>36</a:t>
            </a:fld>
            <a:endParaRPr lang="en-US" sz="800" b="1" dirty="0">
              <a:solidFill>
                <a:prstClr val="white"/>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2" descr="http://www.darpa.mil/uploadedImages/Content/NewsEvents/Releases/2011/Cyber_full.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282700" y="1308846"/>
            <a:ext cx="6788961" cy="4114801"/>
          </a:xfrm>
          <a:prstGeom prst="rect">
            <a:avLst/>
          </a:prstGeom>
          <a:noFill/>
          <a:effectLst>
            <a:softEdge rad="127000"/>
          </a:effectLst>
        </p:spPr>
      </p:pic>
      <p:sp>
        <p:nvSpPr>
          <p:cNvPr id="2" name="Title 1"/>
          <p:cNvSpPr>
            <a:spLocks noGrp="1"/>
          </p:cNvSpPr>
          <p:nvPr>
            <p:ph type="ctrTitle"/>
          </p:nvPr>
        </p:nvSpPr>
        <p:spPr>
          <a:xfrm>
            <a:off x="267855" y="2551780"/>
            <a:ext cx="8876145" cy="1470025"/>
          </a:xfrm>
        </p:spPr>
        <p:txBody>
          <a:bodyPr/>
          <a:lstStyle/>
          <a:p>
            <a:r>
              <a:rPr lang="en-US" sz="4400" dirty="0" smtClean="0">
                <a:effectLst>
                  <a:glow rad="101600">
                    <a:schemeClr val="bg1">
                      <a:alpha val="60000"/>
                    </a:schemeClr>
                  </a:glow>
                </a:effectLst>
                <a:latin typeface="+mn-lt"/>
              </a:rPr>
              <a:t>Cyberspace Overview </a:t>
            </a:r>
            <a:br>
              <a:rPr lang="en-US" sz="4400" dirty="0" smtClean="0">
                <a:effectLst>
                  <a:glow rad="101600">
                    <a:schemeClr val="bg1">
                      <a:alpha val="60000"/>
                    </a:schemeClr>
                  </a:glow>
                </a:effectLst>
                <a:latin typeface="+mn-lt"/>
              </a:rPr>
            </a:br>
            <a:r>
              <a:rPr lang="en-US" sz="4400" dirty="0" smtClean="0">
                <a:effectLst>
                  <a:glow rad="101600">
                    <a:schemeClr val="bg1">
                      <a:alpha val="60000"/>
                    </a:schemeClr>
                  </a:glow>
                </a:effectLst>
                <a:latin typeface="+mn-lt"/>
              </a:rPr>
              <a:t/>
            </a:r>
            <a:br>
              <a:rPr lang="en-US" sz="4400" dirty="0" smtClean="0">
                <a:effectLst>
                  <a:glow rad="101600">
                    <a:schemeClr val="bg1">
                      <a:alpha val="60000"/>
                    </a:schemeClr>
                  </a:glow>
                </a:effectLst>
                <a:latin typeface="+mn-lt"/>
              </a:rPr>
            </a:br>
            <a:r>
              <a:rPr lang="en-US" sz="4400" dirty="0" smtClean="0">
                <a:effectLst>
                  <a:glow rad="101600">
                    <a:schemeClr val="bg1">
                      <a:alpha val="60000"/>
                    </a:schemeClr>
                  </a:glow>
                </a:effectLst>
                <a:latin typeface="+mn-lt"/>
              </a:rPr>
              <a:t>Back-Up Slides</a:t>
            </a:r>
            <a:endParaRPr lang="en-US" sz="4400" dirty="0">
              <a:effectLst>
                <a:glow rad="101600">
                  <a:schemeClr val="bg1">
                    <a:alpha val="60000"/>
                  </a:schemeClr>
                </a:glow>
              </a:effectLst>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52400" y="1168179"/>
            <a:ext cx="8770219" cy="5286062"/>
          </a:xfrm>
          <a:prstGeom prst="rect">
            <a:avLst/>
          </a:prstGeom>
        </p:spPr>
        <p:txBody>
          <a:bodyPr wrap="square">
            <a:spAutoFit/>
          </a:bodyPr>
          <a:lstStyle/>
          <a:p>
            <a:pPr>
              <a:buFont typeface="Arial" pitchFamily="34" charset="0"/>
              <a:buChar char="•"/>
            </a:pPr>
            <a:r>
              <a:rPr lang="en-US" sz="1600" b="1" dirty="0" smtClean="0">
                <a:solidFill>
                  <a:srgbClr val="000000"/>
                </a:solidFill>
                <a:latin typeface="+mn-lt"/>
              </a:rPr>
              <a:t> Network Operations - </a:t>
            </a:r>
            <a:r>
              <a:rPr lang="en-US" sz="1600" dirty="0" smtClean="0">
                <a:solidFill>
                  <a:srgbClr val="000000"/>
                </a:solidFill>
                <a:latin typeface="+mn-lt"/>
              </a:rPr>
              <a:t>Activities </a:t>
            </a:r>
            <a:r>
              <a:rPr lang="en-US" sz="1600" dirty="0">
                <a:solidFill>
                  <a:srgbClr val="000000"/>
                </a:solidFill>
                <a:latin typeface="+mn-lt"/>
              </a:rPr>
              <a:t>conducted to operate and defend the Global Information Grid. Also called NETOPS. Source: JP 6-0</a:t>
            </a:r>
          </a:p>
          <a:p>
            <a:endParaRPr lang="en-US" sz="1600" b="1" i="1" dirty="0">
              <a:solidFill>
                <a:srgbClr val="0070C0"/>
              </a:solidFill>
              <a:latin typeface="+mn-lt"/>
            </a:endParaRPr>
          </a:p>
          <a:p>
            <a:pPr>
              <a:buFont typeface="Arial" pitchFamily="34" charset="0"/>
              <a:buChar char="•"/>
            </a:pPr>
            <a:r>
              <a:rPr lang="en-US" sz="1600" b="1" dirty="0" smtClean="0">
                <a:solidFill>
                  <a:srgbClr val="000000"/>
                </a:solidFill>
                <a:latin typeface="+mn-lt"/>
              </a:rPr>
              <a:t> Cyberspace -  </a:t>
            </a:r>
            <a:r>
              <a:rPr lang="en-US" sz="1600" dirty="0" smtClean="0">
                <a:solidFill>
                  <a:srgbClr val="000000"/>
                </a:solidFill>
                <a:latin typeface="+mn-lt"/>
              </a:rPr>
              <a:t>A </a:t>
            </a:r>
            <a:r>
              <a:rPr lang="en-US" sz="1600" dirty="0">
                <a:solidFill>
                  <a:srgbClr val="000000"/>
                </a:solidFill>
                <a:latin typeface="+mn-lt"/>
              </a:rPr>
              <a:t>global </a:t>
            </a:r>
            <a:r>
              <a:rPr lang="en-US" sz="1600" b="1" u="sng" dirty="0">
                <a:solidFill>
                  <a:srgbClr val="000000"/>
                </a:solidFill>
                <a:latin typeface="+mn-lt"/>
              </a:rPr>
              <a:t>domain</a:t>
            </a:r>
            <a:r>
              <a:rPr lang="en-US" sz="1600" dirty="0">
                <a:solidFill>
                  <a:srgbClr val="000000"/>
                </a:solidFill>
                <a:latin typeface="+mn-lt"/>
              </a:rPr>
              <a:t> within the </a:t>
            </a:r>
            <a:r>
              <a:rPr lang="en-US" sz="1600" b="1" u="sng" dirty="0">
                <a:solidFill>
                  <a:srgbClr val="000000"/>
                </a:solidFill>
                <a:latin typeface="+mn-lt"/>
              </a:rPr>
              <a:t>information environment </a:t>
            </a:r>
            <a:r>
              <a:rPr lang="en-US" sz="1600" dirty="0">
                <a:solidFill>
                  <a:srgbClr val="000000"/>
                </a:solidFill>
                <a:latin typeface="+mn-lt"/>
              </a:rPr>
              <a:t>consisting of the interdependent network of information technology infrastructures, including the Internet, telecommunications networks, computer systems, and embedded processors and controllers. Source: CJCS </a:t>
            </a:r>
            <a:r>
              <a:rPr lang="en-US" sz="1600" dirty="0" smtClean="0">
                <a:solidFill>
                  <a:srgbClr val="000000"/>
                </a:solidFill>
                <a:latin typeface="+mn-lt"/>
              </a:rPr>
              <a:t>CM-0363-08</a:t>
            </a:r>
          </a:p>
          <a:p>
            <a:r>
              <a:rPr lang="en-US" sz="1600" dirty="0">
                <a:solidFill>
                  <a:srgbClr val="000000"/>
                </a:solidFill>
                <a:latin typeface="+mn-lt"/>
              </a:rPr>
              <a:t>	</a:t>
            </a:r>
          </a:p>
          <a:p>
            <a:pPr>
              <a:buFont typeface="Arial" pitchFamily="34" charset="0"/>
              <a:buChar char="•"/>
            </a:pPr>
            <a:r>
              <a:rPr lang="en-US" sz="1600" b="1" dirty="0" smtClean="0">
                <a:solidFill>
                  <a:srgbClr val="000000"/>
                </a:solidFill>
                <a:latin typeface="+mn-lt"/>
              </a:rPr>
              <a:t> Information Environment - </a:t>
            </a:r>
            <a:r>
              <a:rPr lang="en-US" sz="1600" dirty="0" smtClean="0">
                <a:solidFill>
                  <a:srgbClr val="000000"/>
                </a:solidFill>
                <a:latin typeface="+mn-lt"/>
              </a:rPr>
              <a:t> </a:t>
            </a:r>
            <a:r>
              <a:rPr lang="en-US" sz="1600" dirty="0">
                <a:solidFill>
                  <a:srgbClr val="000000"/>
                </a:solidFill>
                <a:latin typeface="+mn-lt"/>
              </a:rPr>
              <a:t>The aggregate of individuals, organizations, and systems that collect, process, disseminate, or act on information. See also information system. Source: JP </a:t>
            </a:r>
            <a:r>
              <a:rPr lang="en-US" sz="1600" dirty="0" smtClean="0">
                <a:solidFill>
                  <a:srgbClr val="000000"/>
                </a:solidFill>
                <a:latin typeface="+mn-lt"/>
              </a:rPr>
              <a:t>3-13</a:t>
            </a:r>
          </a:p>
          <a:p>
            <a:endParaRPr lang="en-US" sz="1600" b="1" dirty="0" smtClean="0">
              <a:solidFill>
                <a:srgbClr val="000000"/>
              </a:solidFill>
              <a:latin typeface="+mn-lt"/>
            </a:endParaRPr>
          </a:p>
          <a:p>
            <a:pPr>
              <a:buFont typeface="Arial" pitchFamily="34" charset="0"/>
              <a:buChar char="•"/>
            </a:pPr>
            <a:r>
              <a:rPr lang="en-US" sz="1600" b="1" dirty="0" smtClean="0">
                <a:solidFill>
                  <a:srgbClr val="000000"/>
                </a:solidFill>
                <a:latin typeface="+mn-lt"/>
              </a:rPr>
              <a:t> Cyberspace Operations - </a:t>
            </a:r>
            <a:r>
              <a:rPr lang="en-US" sz="1600" dirty="0" smtClean="0">
                <a:solidFill>
                  <a:srgbClr val="000000"/>
                </a:solidFill>
                <a:latin typeface="+mn-lt"/>
              </a:rPr>
              <a:t>The </a:t>
            </a:r>
            <a:r>
              <a:rPr lang="en-US" sz="1600" dirty="0">
                <a:solidFill>
                  <a:srgbClr val="000000"/>
                </a:solidFill>
                <a:latin typeface="+mn-lt"/>
              </a:rPr>
              <a:t>employment of cyberspace capabilities where the primary purpose is to achieve objectives in or through cyberspace.  Source: JP 3-0</a:t>
            </a:r>
          </a:p>
          <a:p>
            <a:r>
              <a:rPr lang="en-US" sz="1600" dirty="0">
                <a:solidFill>
                  <a:srgbClr val="000000"/>
                </a:solidFill>
                <a:latin typeface="+mn-lt"/>
              </a:rPr>
              <a:t>	</a:t>
            </a:r>
            <a:endParaRPr lang="en-US" sz="1600" b="1" i="1" dirty="0">
              <a:solidFill>
                <a:srgbClr val="0070C0"/>
              </a:solidFill>
              <a:latin typeface="+mn-lt"/>
            </a:endParaRPr>
          </a:p>
          <a:p>
            <a:endParaRPr lang="en-US" sz="1050" b="1" i="1" dirty="0">
              <a:solidFill>
                <a:srgbClr val="0070C0"/>
              </a:solidFill>
            </a:endParaRPr>
          </a:p>
          <a:p>
            <a:r>
              <a:rPr lang="en-US" sz="1050" dirty="0">
                <a:solidFill>
                  <a:srgbClr val="000000"/>
                </a:solidFill>
              </a:rPr>
              <a:t/>
            </a:r>
            <a:br>
              <a:rPr lang="en-US" sz="1050" dirty="0">
                <a:solidFill>
                  <a:srgbClr val="000000"/>
                </a:solidFill>
              </a:rPr>
            </a:br>
            <a:r>
              <a:rPr lang="en-US" sz="1050" dirty="0">
                <a:solidFill>
                  <a:srgbClr val="000000"/>
                </a:solidFill>
              </a:rPr>
              <a:t> </a:t>
            </a:r>
            <a:r>
              <a:rPr lang="en-US" sz="1050" b="1" i="1" dirty="0">
                <a:solidFill>
                  <a:srgbClr val="0070C0"/>
                </a:solidFill>
              </a:rPr>
              <a:t/>
            </a:r>
            <a:br>
              <a:rPr lang="en-US" sz="1050" b="1" i="1" dirty="0">
                <a:solidFill>
                  <a:srgbClr val="0070C0"/>
                </a:solidFill>
              </a:rPr>
            </a:br>
            <a:r>
              <a:rPr lang="en-US" sz="1100" dirty="0">
                <a:solidFill>
                  <a:srgbClr val="000000"/>
                </a:solidFill>
              </a:rPr>
              <a:t/>
            </a:r>
            <a:br>
              <a:rPr lang="en-US" sz="1100" dirty="0">
                <a:solidFill>
                  <a:srgbClr val="000000"/>
                </a:solidFill>
              </a:rPr>
            </a:br>
            <a:r>
              <a:rPr lang="en-US" sz="1100" dirty="0">
                <a:solidFill>
                  <a:srgbClr val="000000"/>
                </a:solidFill>
              </a:rPr>
              <a:t/>
            </a:r>
            <a:br>
              <a:rPr lang="en-US" sz="1100" dirty="0">
                <a:solidFill>
                  <a:srgbClr val="000000"/>
                </a:solidFill>
              </a:rPr>
            </a:br>
            <a:r>
              <a:rPr lang="en-US" sz="1100" dirty="0">
                <a:solidFill>
                  <a:srgbClr val="000000"/>
                </a:solidFill>
              </a:rPr>
              <a:t/>
            </a:r>
            <a:br>
              <a:rPr lang="en-US" sz="1100" dirty="0">
                <a:solidFill>
                  <a:srgbClr val="000000"/>
                </a:solidFill>
              </a:rPr>
            </a:br>
            <a:r>
              <a:rPr lang="en-US" sz="1100" dirty="0">
                <a:solidFill>
                  <a:srgbClr val="000000"/>
                </a:solidFill>
              </a:rPr>
              <a:t/>
            </a:r>
            <a:br>
              <a:rPr lang="en-US" sz="1100" dirty="0">
                <a:solidFill>
                  <a:srgbClr val="000000"/>
                </a:solidFill>
              </a:rPr>
            </a:br>
            <a:r>
              <a:rPr lang="en-US" sz="1100" dirty="0">
                <a:solidFill>
                  <a:srgbClr val="000000"/>
                </a:solidFill>
              </a:rPr>
              <a:t/>
            </a:r>
            <a:br>
              <a:rPr lang="en-US" sz="1100" dirty="0">
                <a:solidFill>
                  <a:srgbClr val="000000"/>
                </a:solidFill>
              </a:rPr>
            </a:br>
            <a:endParaRPr lang="en-US" sz="1100" dirty="0">
              <a:solidFill>
                <a:srgbClr val="000000"/>
              </a:solidFill>
            </a:endParaRPr>
          </a:p>
        </p:txBody>
      </p:sp>
      <p:sp>
        <p:nvSpPr>
          <p:cNvPr id="6" name="Rectangle 5"/>
          <p:cNvSpPr/>
          <p:nvPr/>
        </p:nvSpPr>
        <p:spPr>
          <a:xfrm>
            <a:off x="2689092" y="291338"/>
            <a:ext cx="3718903" cy="461665"/>
          </a:xfrm>
          <a:prstGeom prst="rect">
            <a:avLst/>
          </a:prstGeom>
        </p:spPr>
        <p:txBody>
          <a:bodyPr wrap="none">
            <a:spAutoFit/>
          </a:bodyPr>
          <a:lstStyle/>
          <a:p>
            <a:r>
              <a:rPr lang="en-US" b="1" dirty="0" smtClean="0">
                <a:latin typeface="+mn-lt"/>
              </a:rPr>
              <a:t>Key Terms &amp; Definitions</a:t>
            </a:r>
            <a:endParaRPr lang="en-US" b="1" dirty="0">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597781" y="316039"/>
            <a:ext cx="7942816" cy="461665"/>
          </a:xfrm>
          <a:prstGeom prst="rect">
            <a:avLst/>
          </a:prstGeom>
        </p:spPr>
        <p:txBody>
          <a:bodyPr wrap="none">
            <a:spAutoFit/>
          </a:bodyPr>
          <a:lstStyle/>
          <a:p>
            <a:pPr algn="ctr"/>
            <a:r>
              <a:rPr lang="en-US" b="1" dirty="0" smtClean="0">
                <a:latin typeface="+mn-lt"/>
              </a:rPr>
              <a:t>Cyberspace Target and Planning Considerations </a:t>
            </a:r>
            <a:r>
              <a:rPr lang="en-US" sz="1400" b="1" dirty="0" smtClean="0">
                <a:latin typeface="+mn-lt"/>
              </a:rPr>
              <a:t>(1 of 3)</a:t>
            </a:r>
            <a:endParaRPr lang="en-US" b="1" dirty="0" smtClean="0">
              <a:latin typeface="+mn-lt"/>
            </a:endParaRPr>
          </a:p>
        </p:txBody>
      </p:sp>
      <p:sp>
        <p:nvSpPr>
          <p:cNvPr id="15" name="Rectangle 14"/>
          <p:cNvSpPr/>
          <p:nvPr/>
        </p:nvSpPr>
        <p:spPr>
          <a:xfrm>
            <a:off x="3316514" y="1075399"/>
            <a:ext cx="5529943" cy="4031873"/>
          </a:xfrm>
          <a:prstGeom prst="rect">
            <a:avLst/>
          </a:prstGeom>
        </p:spPr>
        <p:txBody>
          <a:bodyPr wrap="square">
            <a:spAutoFit/>
          </a:bodyPr>
          <a:lstStyle/>
          <a:p>
            <a:pPr>
              <a:buFont typeface="Arial" pitchFamily="34" charset="0"/>
              <a:buChar char="•"/>
            </a:pPr>
            <a:r>
              <a:rPr lang="en-US" sz="1600" dirty="0" smtClean="0">
                <a:latin typeface="+mn-lt"/>
              </a:rPr>
              <a:t> Cyberspace reaches across geographic and geopolitical boundaries, and is tightly integrated into the operation of critical infrastructures and the conduct of commerce, governance, and national security</a:t>
            </a:r>
          </a:p>
          <a:p>
            <a:pPr>
              <a:buFont typeface="Arial" pitchFamily="34" charset="0"/>
              <a:buChar char="•"/>
            </a:pPr>
            <a:endParaRPr lang="en-US" sz="1600" dirty="0" smtClean="0">
              <a:latin typeface="+mn-lt"/>
            </a:endParaRPr>
          </a:p>
          <a:p>
            <a:r>
              <a:rPr lang="en-US" sz="1600" dirty="0" smtClean="0">
                <a:latin typeface="+mn-lt"/>
              </a:rPr>
              <a:t>• Cyberspace operations are interdependent with the physical domains (i.e., air, land, maritime, and space) electromagnetic spectrum, and should be integrated with other military operations</a:t>
            </a:r>
          </a:p>
          <a:p>
            <a:endParaRPr lang="en-US" sz="1600" dirty="0" smtClean="0">
              <a:latin typeface="+mn-lt"/>
            </a:endParaRPr>
          </a:p>
          <a:p>
            <a:r>
              <a:rPr lang="en-US" sz="1600" dirty="0" smtClean="0">
                <a:latin typeface="+mn-lt"/>
              </a:rPr>
              <a:t>• Cyberspace effects can be used as a force multiplier or an enabler across the spectrum of operations</a:t>
            </a:r>
          </a:p>
          <a:p>
            <a:endParaRPr lang="en-US" sz="1600" dirty="0" smtClean="0">
              <a:latin typeface="+mn-lt"/>
            </a:endParaRPr>
          </a:p>
          <a:p>
            <a:r>
              <a:rPr lang="en-US" sz="1600" dirty="0" smtClean="0">
                <a:latin typeface="+mn-lt"/>
              </a:rPr>
              <a:t>• Cyberspace effects must be included as early in the planning process as possible, including pre-deployment training and preparations</a:t>
            </a:r>
          </a:p>
        </p:txBody>
      </p:sp>
      <p:pic>
        <p:nvPicPr>
          <p:cNvPr id="3074" name="Picture 2"/>
          <p:cNvPicPr>
            <a:picLocks noChangeAspect="1" noChangeArrowheads="1"/>
          </p:cNvPicPr>
          <p:nvPr/>
        </p:nvPicPr>
        <p:blipFill>
          <a:blip r:embed="rId2" cstate="print"/>
          <a:srcRect/>
          <a:stretch>
            <a:fillRect/>
          </a:stretch>
        </p:blipFill>
        <p:spPr bwMode="auto">
          <a:xfrm>
            <a:off x="381000" y="1078706"/>
            <a:ext cx="2637092" cy="5443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283" y="1160195"/>
            <a:ext cx="8781862" cy="3077766"/>
          </a:xfrm>
          <a:prstGeom prst="rect">
            <a:avLst/>
          </a:prstGeom>
        </p:spPr>
        <p:txBody>
          <a:bodyPr wrap="square">
            <a:spAutoFit/>
          </a:bodyPr>
          <a:lstStyle/>
          <a:p>
            <a:pPr marL="231775" indent="-231775">
              <a:spcAft>
                <a:spcPts val="1200"/>
              </a:spcAft>
              <a:buFont typeface="Arial" pitchFamily="34" charset="0"/>
              <a:buChar char="•"/>
            </a:pPr>
            <a:r>
              <a:rPr lang="en-US" dirty="0" smtClean="0">
                <a:latin typeface="+mn-lt"/>
              </a:rPr>
              <a:t>Cyberspace Overview </a:t>
            </a:r>
          </a:p>
          <a:p>
            <a:pPr marL="231775" indent="-231775">
              <a:spcAft>
                <a:spcPts val="1200"/>
              </a:spcAft>
              <a:buFont typeface="Arial" pitchFamily="34" charset="0"/>
              <a:buChar char="•"/>
            </a:pPr>
            <a:r>
              <a:rPr lang="en-US" dirty="0" smtClean="0">
                <a:latin typeface="+mn-lt"/>
              </a:rPr>
              <a:t>Cyberspace Operations</a:t>
            </a:r>
          </a:p>
          <a:p>
            <a:pPr marL="231775" indent="-231775">
              <a:spcAft>
                <a:spcPts val="1200"/>
              </a:spcAft>
              <a:buFont typeface="Arial" pitchFamily="34" charset="0"/>
              <a:buChar char="•"/>
            </a:pPr>
            <a:r>
              <a:rPr lang="en-US" dirty="0" smtClean="0">
                <a:latin typeface="+mn-lt"/>
              </a:rPr>
              <a:t>Examples of Cyberspace Operations </a:t>
            </a:r>
          </a:p>
          <a:p>
            <a:pPr marL="231775" indent="-231775">
              <a:spcAft>
                <a:spcPts val="1200"/>
              </a:spcAft>
              <a:buFont typeface="Arial" pitchFamily="34" charset="0"/>
              <a:buChar char="•"/>
            </a:pPr>
            <a:r>
              <a:rPr lang="en-US" dirty="0" smtClean="0">
                <a:latin typeface="+mn-lt"/>
              </a:rPr>
              <a:t>Basics of Cyberspace Attack</a:t>
            </a:r>
          </a:p>
          <a:p>
            <a:pPr marL="231775" indent="-231775">
              <a:spcAft>
                <a:spcPts val="1200"/>
              </a:spcAft>
              <a:buFont typeface="Arial" pitchFamily="34" charset="0"/>
              <a:buChar char="•"/>
            </a:pPr>
            <a:r>
              <a:rPr lang="en-US" dirty="0" smtClean="0">
                <a:latin typeface="+mn-lt"/>
              </a:rPr>
              <a:t>Cyberspace in IPB &amp; Your Role as Professionals   </a:t>
            </a:r>
          </a:p>
          <a:p>
            <a:endParaRPr lang="en-US" dirty="0" smtClean="0">
              <a:latin typeface="+mn-lt"/>
            </a:endParaRPr>
          </a:p>
        </p:txBody>
      </p:sp>
      <p:sp>
        <p:nvSpPr>
          <p:cNvPr id="6" name="Rectangle 5"/>
          <p:cNvSpPr/>
          <p:nvPr/>
        </p:nvSpPr>
        <p:spPr>
          <a:xfrm>
            <a:off x="0" y="150784"/>
            <a:ext cx="9144000" cy="584775"/>
          </a:xfrm>
          <a:prstGeom prst="rect">
            <a:avLst/>
          </a:prstGeom>
        </p:spPr>
        <p:txBody>
          <a:bodyPr wrap="square">
            <a:spAutoFit/>
          </a:bodyPr>
          <a:lstStyle/>
          <a:p>
            <a:pPr algn="ctr"/>
            <a:r>
              <a:rPr lang="en-US" sz="3200" b="1" dirty="0" smtClean="0">
                <a:latin typeface="+mn-lt"/>
              </a:rPr>
              <a:t>AGENDA </a:t>
            </a:r>
            <a:endParaRPr lang="en-US" sz="3200" b="1"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728664" y="1053968"/>
            <a:ext cx="7679532" cy="5262979"/>
          </a:xfrm>
          <a:prstGeom prst="rect">
            <a:avLst/>
          </a:prstGeom>
        </p:spPr>
        <p:txBody>
          <a:bodyPr wrap="square">
            <a:spAutoFit/>
          </a:bodyPr>
          <a:lstStyle/>
          <a:p>
            <a:pPr>
              <a:buFont typeface="Arial" pitchFamily="34" charset="0"/>
              <a:buChar char="•"/>
            </a:pPr>
            <a:r>
              <a:rPr lang="en-US" sz="1600" dirty="0" smtClean="0">
                <a:latin typeface="+mn-lt"/>
              </a:rPr>
              <a:t> Constants </a:t>
            </a:r>
          </a:p>
          <a:p>
            <a:pPr>
              <a:buFont typeface="Arial" pitchFamily="34" charset="0"/>
              <a:buChar char="•"/>
            </a:pPr>
            <a:endParaRPr lang="en-US" sz="1600" b="1" dirty="0" smtClean="0">
              <a:latin typeface="+mn-lt"/>
            </a:endParaRPr>
          </a:p>
          <a:p>
            <a:pPr lvl="1"/>
            <a:r>
              <a:rPr lang="en-US" sz="1600" dirty="0" smtClean="0">
                <a:latin typeface="+mn-lt"/>
              </a:rPr>
              <a:t>• Linked to Commander’s desired end-state and objectives — integrate cyberspace fires with Joint Fires Process </a:t>
            </a:r>
          </a:p>
          <a:p>
            <a:pPr lvl="1"/>
            <a:endParaRPr lang="en-US" sz="1600" dirty="0" smtClean="0">
              <a:latin typeface="+mn-lt"/>
            </a:endParaRPr>
          </a:p>
          <a:p>
            <a:pPr lvl="1"/>
            <a:r>
              <a:rPr lang="en-US" sz="1600" dirty="0" smtClean="0">
                <a:latin typeface="+mn-lt"/>
              </a:rPr>
              <a:t>• Target system analysis is essential (objectives-based vs. access-based) </a:t>
            </a:r>
          </a:p>
          <a:p>
            <a:pPr lvl="1"/>
            <a:endParaRPr lang="en-US" sz="1600" dirty="0" smtClean="0">
              <a:latin typeface="+mn-lt"/>
            </a:endParaRPr>
          </a:p>
          <a:p>
            <a:pPr lvl="1">
              <a:buFont typeface="Arial" pitchFamily="34" charset="0"/>
              <a:buChar char="•"/>
            </a:pPr>
            <a:r>
              <a:rPr lang="en-US" sz="1600" dirty="0" smtClean="0">
                <a:latin typeface="+mn-lt"/>
              </a:rPr>
              <a:t> Maximum flexibility and agility to keep up with the dynamic environment </a:t>
            </a:r>
          </a:p>
          <a:p>
            <a:pPr lvl="1">
              <a:buFont typeface="Arial" pitchFamily="34" charset="0"/>
              <a:buChar char="•"/>
            </a:pPr>
            <a:endParaRPr lang="en-US" sz="1600" b="1" dirty="0" smtClean="0">
              <a:latin typeface="+mn-lt"/>
            </a:endParaRPr>
          </a:p>
          <a:p>
            <a:pPr>
              <a:buFont typeface="Arial" pitchFamily="34" charset="0"/>
              <a:buChar char="•"/>
            </a:pPr>
            <a:r>
              <a:rPr lang="en-US" sz="1600" dirty="0" smtClean="0">
                <a:latin typeface="+mn-lt"/>
              </a:rPr>
              <a:t> Considerations </a:t>
            </a:r>
          </a:p>
          <a:p>
            <a:pPr>
              <a:buFont typeface="Arial" pitchFamily="34" charset="0"/>
              <a:buChar char="•"/>
            </a:pPr>
            <a:endParaRPr lang="en-US" sz="1600" dirty="0" smtClean="0">
              <a:latin typeface="+mn-lt"/>
            </a:endParaRPr>
          </a:p>
          <a:p>
            <a:pPr lvl="1"/>
            <a:r>
              <a:rPr lang="en-US" sz="1600" dirty="0" smtClean="0">
                <a:latin typeface="+mn-lt"/>
              </a:rPr>
              <a:t>• Target system analysis / OPE dependent on assets and authorities </a:t>
            </a:r>
          </a:p>
          <a:p>
            <a:pPr lvl="1"/>
            <a:endParaRPr lang="en-US" sz="1600" dirty="0" smtClean="0">
              <a:latin typeface="+mn-lt"/>
            </a:endParaRPr>
          </a:p>
          <a:p>
            <a:pPr lvl="1"/>
            <a:r>
              <a:rPr lang="en-US" sz="1600" dirty="0" smtClean="0">
                <a:latin typeface="+mn-lt"/>
              </a:rPr>
              <a:t>• Target characterization and access — Open vs. Closed Networks </a:t>
            </a:r>
          </a:p>
          <a:p>
            <a:pPr lvl="1"/>
            <a:endParaRPr lang="en-US" sz="1600" dirty="0" smtClean="0">
              <a:latin typeface="+mn-lt"/>
            </a:endParaRPr>
          </a:p>
          <a:p>
            <a:pPr lvl="1"/>
            <a:r>
              <a:rPr lang="en-US" sz="1600" dirty="0" smtClean="0">
                <a:latin typeface="+mn-lt"/>
              </a:rPr>
              <a:t>• Rapid Capability Development — weaponeered before target list nomination </a:t>
            </a:r>
          </a:p>
          <a:p>
            <a:pPr lvl="1"/>
            <a:endParaRPr lang="en-US" sz="1600" dirty="0" smtClean="0">
              <a:latin typeface="+mn-lt"/>
            </a:endParaRPr>
          </a:p>
          <a:p>
            <a:pPr lvl="1"/>
            <a:r>
              <a:rPr lang="en-US" sz="1600" dirty="0" smtClean="0">
                <a:latin typeface="+mn-lt"/>
              </a:rPr>
              <a:t>• Deliberate vs. Dynamic targeting capability </a:t>
            </a:r>
          </a:p>
          <a:p>
            <a:pPr lvl="1"/>
            <a:endParaRPr lang="en-US" sz="1600" dirty="0" smtClean="0">
              <a:latin typeface="+mn-lt"/>
            </a:endParaRPr>
          </a:p>
          <a:p>
            <a:pPr lvl="1"/>
            <a:r>
              <a:rPr lang="en-US" sz="1600" dirty="0" smtClean="0">
                <a:latin typeface="+mn-lt"/>
              </a:rPr>
              <a:t>• Modeling, simulation, and BDA required </a:t>
            </a:r>
          </a:p>
          <a:p>
            <a:pPr>
              <a:buFont typeface="Arial" pitchFamily="34" charset="0"/>
              <a:buChar char="•"/>
            </a:pPr>
            <a:endParaRPr lang="en-US" sz="1600" dirty="0" smtClean="0">
              <a:latin typeface="+mn-lt"/>
            </a:endParaRPr>
          </a:p>
        </p:txBody>
      </p:sp>
      <p:sp>
        <p:nvSpPr>
          <p:cNvPr id="5" name="Rectangle 4"/>
          <p:cNvSpPr/>
          <p:nvPr/>
        </p:nvSpPr>
        <p:spPr>
          <a:xfrm>
            <a:off x="597745" y="316039"/>
            <a:ext cx="7942816" cy="461665"/>
          </a:xfrm>
          <a:prstGeom prst="rect">
            <a:avLst/>
          </a:prstGeom>
        </p:spPr>
        <p:txBody>
          <a:bodyPr wrap="none">
            <a:spAutoFit/>
          </a:bodyPr>
          <a:lstStyle/>
          <a:p>
            <a:pPr algn="ctr"/>
            <a:r>
              <a:rPr lang="en-US" b="1" dirty="0" smtClean="0">
                <a:latin typeface="+mn-lt"/>
              </a:rPr>
              <a:t>Cyberspace Target and Planning Considerations </a:t>
            </a:r>
            <a:r>
              <a:rPr lang="en-US" sz="1400" b="1" dirty="0" smtClean="0">
                <a:latin typeface="+mn-lt"/>
              </a:rPr>
              <a:t>(2 of 3)</a:t>
            </a:r>
            <a:endParaRPr lang="en-US" b="1" dirty="0" smtClean="0">
              <a:latin typeface="+mn-lt"/>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485775" y="1061112"/>
            <a:ext cx="4071938" cy="3785652"/>
          </a:xfrm>
          <a:prstGeom prst="rect">
            <a:avLst/>
          </a:prstGeom>
        </p:spPr>
        <p:txBody>
          <a:bodyPr wrap="square">
            <a:spAutoFit/>
          </a:bodyPr>
          <a:lstStyle/>
          <a:p>
            <a:pPr>
              <a:buFont typeface="Arial" pitchFamily="34" charset="0"/>
              <a:buChar char="•"/>
            </a:pPr>
            <a:r>
              <a:rPr lang="en-US" sz="1600" dirty="0" smtClean="0">
                <a:latin typeface="+mn-lt"/>
              </a:rPr>
              <a:t> Effects can be described in terms of deny, degrade, disrupt, destroy, and manipulate</a:t>
            </a:r>
          </a:p>
          <a:p>
            <a:r>
              <a:rPr lang="en-US" sz="1600" dirty="0" smtClean="0">
                <a:latin typeface="+mn-lt"/>
              </a:rPr>
              <a:t> </a:t>
            </a:r>
          </a:p>
          <a:p>
            <a:r>
              <a:rPr lang="en-US" sz="1600" dirty="0" smtClean="0">
                <a:latin typeface="+mn-lt"/>
              </a:rPr>
              <a:t>• Determining a specific desired effect is the most important element in requesting cyberspace fires on a nominated target</a:t>
            </a:r>
          </a:p>
          <a:p>
            <a:endParaRPr lang="en-US" sz="1600" dirty="0" smtClean="0">
              <a:latin typeface="+mn-lt"/>
            </a:endParaRPr>
          </a:p>
          <a:p>
            <a:r>
              <a:rPr lang="en-US" sz="1600" dirty="0" smtClean="0">
                <a:latin typeface="+mn-lt"/>
              </a:rPr>
              <a:t>• Planners and end users should focus on effects, not the offensive cyberspace operations means to create these effects</a:t>
            </a:r>
          </a:p>
          <a:p>
            <a:r>
              <a:rPr lang="en-US" sz="1600" dirty="0" smtClean="0">
                <a:latin typeface="+mn-lt"/>
              </a:rPr>
              <a:t> </a:t>
            </a:r>
          </a:p>
          <a:p>
            <a:r>
              <a:rPr lang="en-US" sz="1600" dirty="0" smtClean="0">
                <a:latin typeface="+mn-lt"/>
              </a:rPr>
              <a:t>• Effects should support one or more objectives and do not suggest ways or means</a:t>
            </a:r>
          </a:p>
        </p:txBody>
      </p:sp>
      <p:sp>
        <p:nvSpPr>
          <p:cNvPr id="5" name="Rectangle 4"/>
          <p:cNvSpPr/>
          <p:nvPr/>
        </p:nvSpPr>
        <p:spPr>
          <a:xfrm>
            <a:off x="604888" y="316039"/>
            <a:ext cx="7942816" cy="461665"/>
          </a:xfrm>
          <a:prstGeom prst="rect">
            <a:avLst/>
          </a:prstGeom>
        </p:spPr>
        <p:txBody>
          <a:bodyPr wrap="none">
            <a:spAutoFit/>
          </a:bodyPr>
          <a:lstStyle/>
          <a:p>
            <a:pPr algn="ctr"/>
            <a:r>
              <a:rPr lang="en-US" b="1" dirty="0" smtClean="0">
                <a:latin typeface="+mn-lt"/>
              </a:rPr>
              <a:t>Cyberspace Target and Planning Considerations </a:t>
            </a:r>
            <a:r>
              <a:rPr lang="en-US" sz="1400" b="1" dirty="0" smtClean="0">
                <a:latin typeface="+mn-lt"/>
              </a:rPr>
              <a:t>(3 of 3)</a:t>
            </a:r>
            <a:endParaRPr lang="en-US" b="1" dirty="0" smtClean="0">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3020885" y="4760107"/>
            <a:ext cx="1225004" cy="1573229"/>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345756" y="4936319"/>
            <a:ext cx="1216742" cy="1562171"/>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724281" y="4764868"/>
            <a:ext cx="1250840" cy="1606409"/>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871539" y="4945843"/>
            <a:ext cx="1282586" cy="1606407"/>
          </a:xfrm>
          <a:prstGeom prst="rect">
            <a:avLst/>
          </a:prstGeom>
          <a:noFill/>
          <a:ln w="9525">
            <a:solidFill>
              <a:schemeClr val="tx1"/>
            </a:solidFill>
            <a:miter lim="800000"/>
            <a:headEnd/>
            <a:tailEnd/>
          </a:ln>
        </p:spPr>
      </p:pic>
      <p:sp>
        <p:nvSpPr>
          <p:cNvPr id="9" name="Rectangle 8"/>
          <p:cNvSpPr/>
          <p:nvPr/>
        </p:nvSpPr>
        <p:spPr>
          <a:xfrm>
            <a:off x="4779169" y="1075753"/>
            <a:ext cx="4121949" cy="5139869"/>
          </a:xfrm>
          <a:prstGeom prst="rect">
            <a:avLst/>
          </a:prstGeom>
          <a:solidFill>
            <a:schemeClr val="tx2">
              <a:lumMod val="20000"/>
              <a:lumOff val="80000"/>
            </a:schemeClr>
          </a:solidFill>
          <a:ln>
            <a:solidFill>
              <a:schemeClr val="tx1"/>
            </a:solidFill>
          </a:ln>
        </p:spPr>
        <p:txBody>
          <a:bodyPr wrap="square">
            <a:spAutoFit/>
          </a:bodyPr>
          <a:lstStyle/>
          <a:p>
            <a:pPr indent="174625">
              <a:spcAft>
                <a:spcPts val="600"/>
              </a:spcAft>
              <a:buFont typeface="Arial" panose="020B0604020202020204" pitchFamily="34" charset="0"/>
              <a:buChar char="•"/>
            </a:pPr>
            <a:r>
              <a:rPr lang="en-US" sz="1400" dirty="0" smtClean="0">
                <a:latin typeface="+mn-lt"/>
              </a:rPr>
              <a:t>DENY</a:t>
            </a:r>
            <a:r>
              <a:rPr lang="en-US" sz="1400" dirty="0" smtClean="0"/>
              <a:t> </a:t>
            </a:r>
            <a:r>
              <a:rPr lang="en-US" sz="1400" dirty="0"/>
              <a:t>- </a:t>
            </a:r>
            <a:r>
              <a:rPr lang="en-US" sz="1400" dirty="0">
                <a:latin typeface="+mn-lt"/>
              </a:rPr>
              <a:t>To degrade, disrupt, or destroy access to, operation of, or availability of a target by a specified level for a specified time. Denial prevents adversary use of resources</a:t>
            </a:r>
            <a:r>
              <a:rPr lang="en-US" sz="1400" dirty="0" smtClean="0">
                <a:latin typeface="+mn-lt"/>
              </a:rPr>
              <a:t>.</a:t>
            </a:r>
            <a:endParaRPr lang="en-US" sz="1400" dirty="0">
              <a:latin typeface="+mn-lt"/>
            </a:endParaRPr>
          </a:p>
          <a:p>
            <a:pPr indent="174625">
              <a:spcAft>
                <a:spcPts val="600"/>
              </a:spcAft>
              <a:buFont typeface="Arial" panose="020B0604020202020204" pitchFamily="34" charset="0"/>
              <a:buChar char="•"/>
            </a:pPr>
            <a:r>
              <a:rPr lang="en-US" sz="1400" dirty="0" smtClean="0">
                <a:latin typeface="+mn-lt"/>
              </a:rPr>
              <a:t>DEGRADE - </a:t>
            </a:r>
            <a:r>
              <a:rPr lang="en-US" sz="1400" dirty="0">
                <a:latin typeface="+mn-lt"/>
              </a:rPr>
              <a:t>To deny access (a function of amount) to, or operation of, a target to a level represented as a percentage of capacity. Level of degradation must be specified. If a specific time is required, it can be specified. </a:t>
            </a:r>
          </a:p>
          <a:p>
            <a:pPr indent="174625">
              <a:spcAft>
                <a:spcPts val="600"/>
              </a:spcAft>
              <a:buFont typeface="Arial" panose="020B0604020202020204" pitchFamily="34" charset="0"/>
              <a:buChar char="•"/>
            </a:pPr>
            <a:r>
              <a:rPr lang="en-US" sz="1400" dirty="0" smtClean="0">
                <a:latin typeface="+mn-lt"/>
              </a:rPr>
              <a:t>DISRUPT - </a:t>
            </a:r>
            <a:r>
              <a:rPr lang="en-US" sz="1400" dirty="0">
                <a:latin typeface="+mn-lt"/>
              </a:rPr>
              <a:t>To completely but temporarily deny (a function of time) access to, or operation of, a target for a period of time. A desired start and stop time are normally specified. Disruption can be considered a special case of degradation where the degradation level selected is 100 percent</a:t>
            </a:r>
            <a:r>
              <a:rPr lang="en-US" sz="1400" dirty="0" smtClean="0">
                <a:latin typeface="+mn-lt"/>
              </a:rPr>
              <a:t>.</a:t>
            </a:r>
            <a:endParaRPr lang="en-US" sz="1400" dirty="0">
              <a:latin typeface="+mn-lt"/>
            </a:endParaRPr>
          </a:p>
          <a:p>
            <a:pPr indent="174625">
              <a:spcAft>
                <a:spcPts val="600"/>
              </a:spcAft>
              <a:buFont typeface="Arial" panose="020B0604020202020204" pitchFamily="34" charset="0"/>
              <a:buChar char="•"/>
            </a:pPr>
            <a:r>
              <a:rPr lang="en-US" sz="1400" dirty="0" smtClean="0">
                <a:latin typeface="+mn-lt"/>
              </a:rPr>
              <a:t>DESTROY - </a:t>
            </a:r>
            <a:r>
              <a:rPr lang="en-US" sz="1400" dirty="0">
                <a:latin typeface="+mn-lt"/>
              </a:rPr>
              <a:t>To permanently, completely, and irreparably deny (time and amount are both maximized) access to, or operation of, a target. </a:t>
            </a:r>
            <a:endParaRPr lang="en-US" sz="1400" dirty="0" smtClean="0">
              <a:latin typeface="+mn-lt"/>
            </a:endParaRPr>
          </a:p>
          <a:p>
            <a:pPr indent="174625">
              <a:spcAft>
                <a:spcPts val="600"/>
              </a:spcAft>
              <a:buFont typeface="Arial" panose="020B0604020202020204" pitchFamily="34" charset="0"/>
              <a:buChar char="•"/>
            </a:pPr>
            <a:r>
              <a:rPr lang="en-US" sz="1400" dirty="0" smtClean="0">
                <a:latin typeface="+mn-lt"/>
              </a:rPr>
              <a:t>MANIPULATE - To control or change the adversary’s information, information systems, and/or networks in a manner that supports the commander’s objectives. </a:t>
            </a:r>
            <a:endParaRPr lang="en-US" sz="1400" dirty="0">
              <a:latin typeface="+mn-l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685800" y="1053968"/>
            <a:ext cx="7679532" cy="3108543"/>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smtClean="0">
                <a:latin typeface="+mn-lt"/>
              </a:rPr>
              <a:t>Targets in cyberspace still have physical, functional and cognitive characteristics (FM 3-60 / JP 3-60)</a:t>
            </a:r>
          </a:p>
          <a:p>
            <a:pPr marL="285750" indent="-285750">
              <a:spcAft>
                <a:spcPts val="600"/>
              </a:spcAft>
              <a:buFont typeface="Arial" panose="020B0604020202020204" pitchFamily="34" charset="0"/>
              <a:buChar char="•"/>
            </a:pPr>
            <a:r>
              <a:rPr lang="en-US" sz="1600" dirty="0" smtClean="0">
                <a:latin typeface="+mn-lt"/>
              </a:rPr>
              <a:t>Have to also consider the logical characteristics – websites, virtual networks, etc.</a:t>
            </a:r>
          </a:p>
          <a:p>
            <a:pPr marL="285750" indent="-285750">
              <a:spcAft>
                <a:spcPts val="600"/>
              </a:spcAft>
              <a:buFont typeface="Arial" panose="020B0604020202020204" pitchFamily="34" charset="0"/>
              <a:buChar char="•"/>
            </a:pPr>
            <a:r>
              <a:rPr lang="en-US" sz="1600" dirty="0" smtClean="0">
                <a:latin typeface="+mn-lt"/>
              </a:rPr>
              <a:t>Logical characteristics are similar to grid coordinates – IP and URL addresses, etc. – unique to the target and tie content or function to the physical domains (e.g., servers, routers) </a:t>
            </a:r>
          </a:p>
          <a:p>
            <a:pPr marL="285750" indent="-285750">
              <a:spcAft>
                <a:spcPts val="600"/>
              </a:spcAft>
              <a:buFont typeface="Arial" panose="020B0604020202020204" pitchFamily="34" charset="0"/>
              <a:buChar char="•"/>
            </a:pPr>
            <a:r>
              <a:rPr lang="en-US" sz="1600" dirty="0" smtClean="0">
                <a:latin typeface="+mn-lt"/>
              </a:rPr>
              <a:t>Also need to consider the social characteristics – corresponds w/ cyber-personas and links closely to target’s cognitive characteristics </a:t>
            </a:r>
          </a:p>
          <a:p>
            <a:pPr marL="285750" indent="-285750">
              <a:spcAft>
                <a:spcPts val="600"/>
              </a:spcAft>
              <a:buFont typeface="Arial" panose="020B0604020202020204" pitchFamily="34" charset="0"/>
              <a:buChar char="•"/>
            </a:pPr>
            <a:r>
              <a:rPr lang="en-US" sz="1600" dirty="0" smtClean="0">
                <a:latin typeface="+mn-lt"/>
              </a:rPr>
              <a:t>Important to distinguish between state and non-state targets – different target systems, different perspectives </a:t>
            </a:r>
          </a:p>
        </p:txBody>
      </p:sp>
      <p:sp>
        <p:nvSpPr>
          <p:cNvPr id="5" name="Rectangle 4"/>
          <p:cNvSpPr/>
          <p:nvPr/>
        </p:nvSpPr>
        <p:spPr>
          <a:xfrm>
            <a:off x="2859205" y="316039"/>
            <a:ext cx="3414333" cy="461665"/>
          </a:xfrm>
          <a:prstGeom prst="rect">
            <a:avLst/>
          </a:prstGeom>
        </p:spPr>
        <p:txBody>
          <a:bodyPr wrap="none">
            <a:spAutoFit/>
          </a:bodyPr>
          <a:lstStyle/>
          <a:p>
            <a:r>
              <a:rPr lang="en-US" b="1" dirty="0" smtClean="0">
                <a:latin typeface="+mn-lt"/>
              </a:rPr>
              <a:t>Target Characteristics</a:t>
            </a:r>
          </a:p>
        </p:txBody>
      </p:sp>
      <p:sp>
        <p:nvSpPr>
          <p:cNvPr id="4" name="Rectangle 3"/>
          <p:cNvSpPr/>
          <p:nvPr/>
        </p:nvSpPr>
        <p:spPr>
          <a:xfrm>
            <a:off x="642934" y="5059844"/>
            <a:ext cx="7829549" cy="584775"/>
          </a:xfrm>
          <a:prstGeom prst="rect">
            <a:avLst/>
          </a:prstGeom>
          <a:solidFill>
            <a:schemeClr val="tx2">
              <a:lumMod val="50000"/>
            </a:schemeClr>
          </a:solidFill>
          <a:ln w="28575">
            <a:solidFill>
              <a:srgbClr val="FFFF00"/>
            </a:solidFill>
          </a:ln>
        </p:spPr>
        <p:txBody>
          <a:bodyPr wrap="square">
            <a:spAutoFit/>
          </a:bodyPr>
          <a:lstStyle/>
          <a:p>
            <a:pPr algn="ctr"/>
            <a:r>
              <a:rPr lang="en-US" sz="1600" b="1" dirty="0" smtClean="0">
                <a:solidFill>
                  <a:srgbClr val="FFFF00"/>
                </a:solidFill>
                <a:latin typeface="+mn-lt"/>
              </a:rPr>
              <a:t>Complete and holistic understanding of a target… must avoid target development that overlooks any one characteristic </a:t>
            </a:r>
            <a:endParaRPr lang="en-US" sz="1600" dirty="0">
              <a:solidFill>
                <a:srgbClr val="FFFF00"/>
              </a:solidFill>
              <a:latin typeface="+mn-l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4964906" y="1053968"/>
            <a:ext cx="3779044" cy="584775"/>
          </a:xfrm>
          <a:prstGeom prst="rect">
            <a:avLst/>
          </a:prstGeom>
        </p:spPr>
        <p:txBody>
          <a:bodyPr wrap="square">
            <a:spAutoFit/>
          </a:bodyPr>
          <a:lstStyle/>
          <a:p>
            <a:pPr>
              <a:buFont typeface="Arial" pitchFamily="34" charset="0"/>
              <a:buChar char="•"/>
            </a:pPr>
            <a:r>
              <a:rPr lang="en-US" sz="1600" dirty="0" smtClean="0">
                <a:latin typeface="+mn-lt"/>
              </a:rPr>
              <a:t>  2 categories of target systems</a:t>
            </a:r>
          </a:p>
          <a:p>
            <a:pPr lvl="1">
              <a:buFont typeface="Arial" pitchFamily="34" charset="0"/>
              <a:buChar char="•"/>
            </a:pPr>
            <a:r>
              <a:rPr lang="en-US" sz="1600" b="1" dirty="0" smtClean="0">
                <a:latin typeface="+mn-lt"/>
              </a:rPr>
              <a:t> </a:t>
            </a:r>
            <a:r>
              <a:rPr lang="en-US" sz="1600" b="1" dirty="0" smtClean="0">
                <a:solidFill>
                  <a:srgbClr val="FF0000"/>
                </a:solidFill>
                <a:latin typeface="+mn-lt"/>
              </a:rPr>
              <a:t>Nation-State</a:t>
            </a:r>
            <a:r>
              <a:rPr lang="en-US" sz="1600" dirty="0" smtClean="0">
                <a:latin typeface="+mn-lt"/>
              </a:rPr>
              <a:t> and </a:t>
            </a:r>
            <a:r>
              <a:rPr lang="en-US" sz="1600" b="1" dirty="0" smtClean="0">
                <a:solidFill>
                  <a:srgbClr val="FF0000"/>
                </a:solidFill>
                <a:latin typeface="+mn-lt"/>
              </a:rPr>
              <a:t>Non-State</a:t>
            </a:r>
          </a:p>
        </p:txBody>
      </p:sp>
      <p:sp>
        <p:nvSpPr>
          <p:cNvPr id="5" name="Rectangle 4"/>
          <p:cNvSpPr/>
          <p:nvPr/>
        </p:nvSpPr>
        <p:spPr>
          <a:xfrm>
            <a:off x="3337853" y="316039"/>
            <a:ext cx="2455737" cy="461665"/>
          </a:xfrm>
          <a:prstGeom prst="rect">
            <a:avLst/>
          </a:prstGeom>
        </p:spPr>
        <p:txBody>
          <a:bodyPr wrap="none">
            <a:spAutoFit/>
          </a:bodyPr>
          <a:lstStyle/>
          <a:p>
            <a:r>
              <a:rPr lang="en-US" b="1" dirty="0" smtClean="0">
                <a:latin typeface="+mn-lt"/>
              </a:rPr>
              <a:t>Target Systems</a:t>
            </a:r>
          </a:p>
        </p:txBody>
      </p:sp>
      <p:sp>
        <p:nvSpPr>
          <p:cNvPr id="4" name="Rectangle 3"/>
          <p:cNvSpPr/>
          <p:nvPr/>
        </p:nvSpPr>
        <p:spPr>
          <a:xfrm>
            <a:off x="4743448" y="5307806"/>
            <a:ext cx="4014788" cy="1077218"/>
          </a:xfrm>
          <a:prstGeom prst="rect">
            <a:avLst/>
          </a:prstGeom>
          <a:solidFill>
            <a:schemeClr val="tx2">
              <a:lumMod val="50000"/>
            </a:schemeClr>
          </a:solidFill>
          <a:ln w="28575">
            <a:solidFill>
              <a:srgbClr val="FFFF00"/>
            </a:solidFill>
          </a:ln>
        </p:spPr>
        <p:txBody>
          <a:bodyPr wrap="square">
            <a:spAutoFit/>
          </a:bodyPr>
          <a:lstStyle/>
          <a:p>
            <a:r>
              <a:rPr lang="en-US" sz="1600" dirty="0" smtClean="0">
                <a:solidFill>
                  <a:srgbClr val="FFFF00"/>
                </a:solidFill>
                <a:latin typeface="+mn-lt"/>
              </a:rPr>
              <a:t>Target significance may be due to its own characteristics – real importance lies in relationship to other targets within an operational system</a:t>
            </a:r>
            <a:endParaRPr lang="en-US" sz="1600" dirty="0">
              <a:solidFill>
                <a:srgbClr val="FFFF00"/>
              </a:solidFill>
              <a:latin typeface="+mn-lt"/>
            </a:endParaRPr>
          </a:p>
        </p:txBody>
      </p:sp>
      <p:sp>
        <p:nvSpPr>
          <p:cNvPr id="6" name="TextBox 5"/>
          <p:cNvSpPr txBox="1"/>
          <p:nvPr/>
        </p:nvSpPr>
        <p:spPr>
          <a:xfrm>
            <a:off x="731041" y="1245726"/>
            <a:ext cx="3332131" cy="338554"/>
          </a:xfrm>
          <a:prstGeom prst="rect">
            <a:avLst/>
          </a:prstGeom>
          <a:solidFill>
            <a:schemeClr val="tx2">
              <a:lumMod val="50000"/>
            </a:schemeClr>
          </a:solidFill>
          <a:ln w="38100">
            <a:solidFill>
              <a:srgbClr val="FFFF00"/>
            </a:solidFill>
          </a:ln>
        </p:spPr>
        <p:txBody>
          <a:bodyPr wrap="none" rtlCol="0">
            <a:spAutoFit/>
          </a:bodyPr>
          <a:lstStyle/>
          <a:p>
            <a:pPr algn="ctr"/>
            <a:r>
              <a:rPr lang="en-US" sz="1600" dirty="0" smtClean="0">
                <a:solidFill>
                  <a:srgbClr val="FFFF00"/>
                </a:solidFill>
                <a:latin typeface="+mn-lt"/>
              </a:rPr>
              <a:t> Nation-State Target Systems (14)</a:t>
            </a:r>
            <a:endParaRPr lang="en-US" sz="1600" dirty="0">
              <a:solidFill>
                <a:srgbClr val="FFFF00"/>
              </a:solidFill>
              <a:latin typeface="+mn-lt"/>
            </a:endParaRPr>
          </a:p>
        </p:txBody>
      </p:sp>
      <p:sp>
        <p:nvSpPr>
          <p:cNvPr id="7" name="TextBox 6"/>
          <p:cNvSpPr txBox="1"/>
          <p:nvPr/>
        </p:nvSpPr>
        <p:spPr>
          <a:xfrm>
            <a:off x="5268684" y="1809759"/>
            <a:ext cx="2944203" cy="338554"/>
          </a:xfrm>
          <a:prstGeom prst="rect">
            <a:avLst/>
          </a:prstGeom>
          <a:solidFill>
            <a:schemeClr val="tx2">
              <a:lumMod val="50000"/>
            </a:schemeClr>
          </a:solidFill>
          <a:ln w="38100">
            <a:solidFill>
              <a:srgbClr val="FFFF00"/>
            </a:solidFill>
          </a:ln>
        </p:spPr>
        <p:txBody>
          <a:bodyPr wrap="none" rtlCol="0">
            <a:spAutoFit/>
          </a:bodyPr>
          <a:lstStyle/>
          <a:p>
            <a:pPr algn="ctr"/>
            <a:r>
              <a:rPr lang="en-US" sz="1600" dirty="0" smtClean="0">
                <a:solidFill>
                  <a:srgbClr val="FFFF00"/>
                </a:solidFill>
                <a:latin typeface="+mn-lt"/>
              </a:rPr>
              <a:t> Non-State Target Systems (9)</a:t>
            </a:r>
            <a:endParaRPr lang="en-US" sz="1600" dirty="0">
              <a:solidFill>
                <a:srgbClr val="FFFF00"/>
              </a:solidFill>
              <a:latin typeface="+mn-lt"/>
            </a:endParaRPr>
          </a:p>
        </p:txBody>
      </p:sp>
      <p:sp>
        <p:nvSpPr>
          <p:cNvPr id="8" name="Rectangle 7"/>
          <p:cNvSpPr/>
          <p:nvPr/>
        </p:nvSpPr>
        <p:spPr>
          <a:xfrm>
            <a:off x="450056" y="1693069"/>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C4I</a:t>
            </a:r>
            <a:endParaRPr lang="en-US" sz="1200" b="1" dirty="0">
              <a:solidFill>
                <a:schemeClr val="tx1"/>
              </a:solidFill>
            </a:endParaRPr>
          </a:p>
        </p:txBody>
      </p:sp>
      <p:sp>
        <p:nvSpPr>
          <p:cNvPr id="9" name="Rectangle 8"/>
          <p:cNvSpPr/>
          <p:nvPr/>
        </p:nvSpPr>
        <p:spPr>
          <a:xfrm>
            <a:off x="1795504" y="1695445"/>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WMD</a:t>
            </a:r>
            <a:endParaRPr lang="en-US" sz="1200" b="1" dirty="0">
              <a:solidFill>
                <a:schemeClr val="tx1"/>
              </a:solidFill>
            </a:endParaRPr>
          </a:p>
        </p:txBody>
      </p:sp>
      <p:sp>
        <p:nvSpPr>
          <p:cNvPr id="10" name="Rectangle 9"/>
          <p:cNvSpPr/>
          <p:nvPr/>
        </p:nvSpPr>
        <p:spPr>
          <a:xfrm>
            <a:off x="3126664" y="1690677"/>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Ground Forces and Facilities</a:t>
            </a:r>
            <a:endParaRPr lang="en-US" sz="1200" b="1" dirty="0">
              <a:solidFill>
                <a:schemeClr val="tx1"/>
              </a:solidFill>
            </a:endParaRPr>
          </a:p>
        </p:txBody>
      </p:sp>
      <p:sp>
        <p:nvSpPr>
          <p:cNvPr id="11" name="Rectangle 10"/>
          <p:cNvSpPr/>
          <p:nvPr/>
        </p:nvSpPr>
        <p:spPr>
          <a:xfrm>
            <a:off x="452432" y="2631309"/>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Air Forces and Aircraft</a:t>
            </a:r>
            <a:endParaRPr lang="en-US" sz="1200" b="1" dirty="0">
              <a:solidFill>
                <a:schemeClr val="tx1"/>
              </a:solidFill>
            </a:endParaRPr>
          </a:p>
        </p:txBody>
      </p:sp>
      <p:sp>
        <p:nvSpPr>
          <p:cNvPr id="12" name="Rectangle 11"/>
          <p:cNvSpPr/>
          <p:nvPr/>
        </p:nvSpPr>
        <p:spPr>
          <a:xfrm>
            <a:off x="1797880" y="2633685"/>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IAD Forces</a:t>
            </a:r>
            <a:endParaRPr lang="en-US" sz="1200" b="1" dirty="0">
              <a:solidFill>
                <a:schemeClr val="tx1"/>
              </a:solidFill>
            </a:endParaRPr>
          </a:p>
        </p:txBody>
      </p:sp>
      <p:sp>
        <p:nvSpPr>
          <p:cNvPr id="13" name="Rectangle 12"/>
          <p:cNvSpPr/>
          <p:nvPr/>
        </p:nvSpPr>
        <p:spPr>
          <a:xfrm>
            <a:off x="3129040" y="2628917"/>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Naval Forces and Ports</a:t>
            </a:r>
            <a:endParaRPr lang="en-US" sz="1200" b="1" dirty="0">
              <a:solidFill>
                <a:schemeClr val="tx1"/>
              </a:solidFill>
            </a:endParaRPr>
          </a:p>
        </p:txBody>
      </p:sp>
      <p:sp>
        <p:nvSpPr>
          <p:cNvPr id="14" name="Rectangle 13"/>
          <p:cNvSpPr/>
          <p:nvPr/>
        </p:nvSpPr>
        <p:spPr>
          <a:xfrm>
            <a:off x="452432" y="3552885"/>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Space Forces</a:t>
            </a:r>
            <a:endParaRPr lang="en-US" sz="1200" b="1" dirty="0">
              <a:solidFill>
                <a:schemeClr val="tx1"/>
              </a:solidFill>
            </a:endParaRPr>
          </a:p>
        </p:txBody>
      </p:sp>
      <p:sp>
        <p:nvSpPr>
          <p:cNvPr id="16" name="Rectangle 15"/>
          <p:cNvSpPr/>
          <p:nvPr/>
        </p:nvSpPr>
        <p:spPr>
          <a:xfrm>
            <a:off x="1797880" y="3555261"/>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Ballistic Missile Forces</a:t>
            </a:r>
            <a:endParaRPr lang="en-US" sz="1200" b="1" dirty="0">
              <a:solidFill>
                <a:schemeClr val="tx1"/>
              </a:solidFill>
            </a:endParaRPr>
          </a:p>
        </p:txBody>
      </p:sp>
      <p:sp>
        <p:nvSpPr>
          <p:cNvPr id="17" name="Rectangle 16"/>
          <p:cNvSpPr/>
          <p:nvPr/>
        </p:nvSpPr>
        <p:spPr>
          <a:xfrm>
            <a:off x="3129040" y="3550493"/>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Electric Power</a:t>
            </a:r>
            <a:endParaRPr lang="en-US" sz="1200" b="1" dirty="0">
              <a:solidFill>
                <a:schemeClr val="tx1"/>
              </a:solidFill>
            </a:endParaRPr>
          </a:p>
        </p:txBody>
      </p:sp>
      <p:sp>
        <p:nvSpPr>
          <p:cNvPr id="18" name="Rectangle 17"/>
          <p:cNvSpPr/>
          <p:nvPr/>
        </p:nvSpPr>
        <p:spPr>
          <a:xfrm>
            <a:off x="454808" y="4491125"/>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Petroleum Industry</a:t>
            </a:r>
            <a:endParaRPr lang="en-US" sz="1200" b="1" dirty="0">
              <a:solidFill>
                <a:schemeClr val="tx1"/>
              </a:solidFill>
            </a:endParaRPr>
          </a:p>
        </p:txBody>
      </p:sp>
      <p:sp>
        <p:nvSpPr>
          <p:cNvPr id="19" name="Rectangle 18"/>
          <p:cNvSpPr/>
          <p:nvPr/>
        </p:nvSpPr>
        <p:spPr>
          <a:xfrm>
            <a:off x="1800256" y="4493501"/>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Transportation and LOCs</a:t>
            </a:r>
            <a:endParaRPr lang="en-US" sz="1100" b="1" dirty="0">
              <a:solidFill>
                <a:schemeClr val="tx1"/>
              </a:solidFill>
            </a:endParaRPr>
          </a:p>
        </p:txBody>
      </p:sp>
      <p:sp>
        <p:nvSpPr>
          <p:cNvPr id="20" name="Rectangle 19"/>
          <p:cNvSpPr/>
          <p:nvPr/>
        </p:nvSpPr>
        <p:spPr>
          <a:xfrm>
            <a:off x="3131416" y="4488733"/>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Industry</a:t>
            </a:r>
            <a:endParaRPr lang="en-US" sz="1200" b="1" dirty="0">
              <a:solidFill>
                <a:schemeClr val="tx1"/>
              </a:solidFill>
            </a:endParaRPr>
          </a:p>
        </p:txBody>
      </p:sp>
      <p:sp>
        <p:nvSpPr>
          <p:cNvPr id="21" name="Rectangle 20"/>
          <p:cNvSpPr/>
          <p:nvPr/>
        </p:nvSpPr>
        <p:spPr>
          <a:xfrm>
            <a:off x="1121576" y="5429365"/>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Counterterrorism</a:t>
            </a:r>
            <a:endParaRPr lang="en-US" sz="1000" b="1" dirty="0">
              <a:solidFill>
                <a:schemeClr val="tx1"/>
              </a:solidFill>
            </a:endParaRPr>
          </a:p>
        </p:txBody>
      </p:sp>
      <p:sp>
        <p:nvSpPr>
          <p:cNvPr id="22" name="Rectangle 21"/>
          <p:cNvSpPr/>
          <p:nvPr/>
        </p:nvSpPr>
        <p:spPr>
          <a:xfrm>
            <a:off x="2467024" y="5431741"/>
            <a:ext cx="1228725" cy="83581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Counterdrug</a:t>
            </a:r>
            <a:endParaRPr lang="en-US" sz="1200" b="1" dirty="0">
              <a:solidFill>
                <a:schemeClr val="tx1"/>
              </a:solidFill>
            </a:endParaRPr>
          </a:p>
        </p:txBody>
      </p:sp>
      <p:sp>
        <p:nvSpPr>
          <p:cNvPr id="23" name="Rectangle 22"/>
          <p:cNvSpPr/>
          <p:nvPr/>
        </p:nvSpPr>
        <p:spPr>
          <a:xfrm>
            <a:off x="4788709" y="2288382"/>
            <a:ext cx="1228725" cy="83581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Leadership</a:t>
            </a:r>
            <a:endParaRPr lang="en-US" sz="1200" b="1" dirty="0">
              <a:solidFill>
                <a:schemeClr val="tx1"/>
              </a:solidFill>
            </a:endParaRPr>
          </a:p>
        </p:txBody>
      </p:sp>
      <p:sp>
        <p:nvSpPr>
          <p:cNvPr id="24" name="Rectangle 23"/>
          <p:cNvSpPr/>
          <p:nvPr/>
        </p:nvSpPr>
        <p:spPr>
          <a:xfrm>
            <a:off x="6134157" y="2290758"/>
            <a:ext cx="1228725" cy="83581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Safe havens</a:t>
            </a:r>
            <a:endParaRPr lang="en-US" sz="1200" b="1" dirty="0">
              <a:solidFill>
                <a:schemeClr val="tx1"/>
              </a:solidFill>
            </a:endParaRPr>
          </a:p>
        </p:txBody>
      </p:sp>
      <p:sp>
        <p:nvSpPr>
          <p:cNvPr id="25" name="Rectangle 24"/>
          <p:cNvSpPr/>
          <p:nvPr/>
        </p:nvSpPr>
        <p:spPr>
          <a:xfrm>
            <a:off x="7465317" y="2285990"/>
            <a:ext cx="1228725" cy="83581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Finances</a:t>
            </a:r>
            <a:endParaRPr lang="en-US" sz="1200" b="1" dirty="0">
              <a:solidFill>
                <a:schemeClr val="tx1"/>
              </a:solidFill>
            </a:endParaRPr>
          </a:p>
        </p:txBody>
      </p:sp>
      <p:sp>
        <p:nvSpPr>
          <p:cNvPr id="26" name="Rectangle 25"/>
          <p:cNvSpPr/>
          <p:nvPr/>
        </p:nvSpPr>
        <p:spPr>
          <a:xfrm>
            <a:off x="4791085" y="3226622"/>
            <a:ext cx="1228725" cy="83581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Communication</a:t>
            </a:r>
            <a:endParaRPr lang="en-US" sz="1050" b="1" dirty="0">
              <a:solidFill>
                <a:schemeClr val="tx1"/>
              </a:solidFill>
            </a:endParaRPr>
          </a:p>
        </p:txBody>
      </p:sp>
      <p:sp>
        <p:nvSpPr>
          <p:cNvPr id="27" name="Rectangle 26"/>
          <p:cNvSpPr/>
          <p:nvPr/>
        </p:nvSpPr>
        <p:spPr>
          <a:xfrm>
            <a:off x="6136533" y="3228998"/>
            <a:ext cx="1228725" cy="83581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Movement</a:t>
            </a:r>
            <a:endParaRPr lang="en-US" sz="1200" b="1" dirty="0">
              <a:solidFill>
                <a:schemeClr val="tx1"/>
              </a:solidFill>
            </a:endParaRPr>
          </a:p>
        </p:txBody>
      </p:sp>
      <p:sp>
        <p:nvSpPr>
          <p:cNvPr id="28" name="Rectangle 27"/>
          <p:cNvSpPr/>
          <p:nvPr/>
        </p:nvSpPr>
        <p:spPr>
          <a:xfrm>
            <a:off x="7467693" y="3224230"/>
            <a:ext cx="1228725" cy="83581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Intelligence</a:t>
            </a:r>
            <a:endParaRPr lang="en-US" sz="1200" b="1" dirty="0">
              <a:solidFill>
                <a:schemeClr val="tx1"/>
              </a:solidFill>
            </a:endParaRPr>
          </a:p>
        </p:txBody>
      </p:sp>
      <p:sp>
        <p:nvSpPr>
          <p:cNvPr id="29" name="Rectangle 28"/>
          <p:cNvSpPr/>
          <p:nvPr/>
        </p:nvSpPr>
        <p:spPr>
          <a:xfrm>
            <a:off x="4791085" y="4148198"/>
            <a:ext cx="1228725" cy="83581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Weapons</a:t>
            </a:r>
            <a:endParaRPr lang="en-US" sz="1200" b="1" dirty="0">
              <a:solidFill>
                <a:schemeClr val="tx1"/>
              </a:solidFill>
            </a:endParaRPr>
          </a:p>
        </p:txBody>
      </p:sp>
      <p:sp>
        <p:nvSpPr>
          <p:cNvPr id="30" name="Rectangle 29"/>
          <p:cNvSpPr/>
          <p:nvPr/>
        </p:nvSpPr>
        <p:spPr>
          <a:xfrm>
            <a:off x="6136533" y="4150574"/>
            <a:ext cx="1228725" cy="83581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Personnel</a:t>
            </a:r>
            <a:endParaRPr lang="en-US" sz="1200" b="1" dirty="0">
              <a:solidFill>
                <a:schemeClr val="tx1"/>
              </a:solidFill>
            </a:endParaRPr>
          </a:p>
        </p:txBody>
      </p:sp>
      <p:sp>
        <p:nvSpPr>
          <p:cNvPr id="31" name="Rectangle 30"/>
          <p:cNvSpPr/>
          <p:nvPr/>
        </p:nvSpPr>
        <p:spPr>
          <a:xfrm>
            <a:off x="7467693" y="4145806"/>
            <a:ext cx="1228725" cy="83581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Ideology</a:t>
            </a:r>
            <a:endParaRPr lang="en-US" sz="1200" b="1" dirty="0">
              <a:solidFill>
                <a:schemeClr val="tx1"/>
              </a:solidFill>
            </a:endParaRPr>
          </a:p>
        </p:txBody>
      </p:sp>
      <p:sp>
        <p:nvSpPr>
          <p:cNvPr id="32" name="TextBox 31"/>
          <p:cNvSpPr txBox="1"/>
          <p:nvPr/>
        </p:nvSpPr>
        <p:spPr>
          <a:xfrm>
            <a:off x="2393137" y="6322216"/>
            <a:ext cx="1391278" cy="276999"/>
          </a:xfrm>
          <a:prstGeom prst="rect">
            <a:avLst/>
          </a:prstGeom>
          <a:noFill/>
        </p:spPr>
        <p:txBody>
          <a:bodyPr wrap="none" rtlCol="0">
            <a:spAutoFit/>
          </a:bodyPr>
          <a:lstStyle/>
          <a:p>
            <a:r>
              <a:rPr lang="en-US" sz="1200" b="1" dirty="0" smtClean="0">
                <a:latin typeface="+mn-lt"/>
              </a:rPr>
              <a:t>- JP 3-60, App. H</a:t>
            </a:r>
            <a:endParaRPr lang="en-US" sz="1200" b="1" dirty="0">
              <a:latin typeface="+mn-lt"/>
            </a:endParaRPr>
          </a:p>
        </p:txBody>
      </p:sp>
      <p:sp>
        <p:nvSpPr>
          <p:cNvPr id="33" name="TextBox 32"/>
          <p:cNvSpPr txBox="1"/>
          <p:nvPr/>
        </p:nvSpPr>
        <p:spPr>
          <a:xfrm>
            <a:off x="7338992" y="5045866"/>
            <a:ext cx="1473930" cy="276999"/>
          </a:xfrm>
          <a:prstGeom prst="rect">
            <a:avLst/>
          </a:prstGeom>
          <a:noFill/>
        </p:spPr>
        <p:txBody>
          <a:bodyPr wrap="none" rtlCol="0">
            <a:spAutoFit/>
          </a:bodyPr>
          <a:lstStyle/>
          <a:p>
            <a:r>
              <a:rPr lang="en-US" sz="1200" b="1" dirty="0" smtClean="0">
                <a:latin typeface="+mn-lt"/>
              </a:rPr>
              <a:t>- JP 3-26, Chap. V</a:t>
            </a:r>
            <a:endParaRPr lang="en-US" sz="1200" b="1" dirty="0">
              <a:latin typeface="+mn-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1705264" y="316039"/>
            <a:ext cx="5727851" cy="461665"/>
          </a:xfrm>
          <a:prstGeom prst="rect">
            <a:avLst/>
          </a:prstGeom>
        </p:spPr>
        <p:txBody>
          <a:bodyPr wrap="none">
            <a:spAutoFit/>
          </a:bodyPr>
          <a:lstStyle/>
          <a:p>
            <a:pPr algn="ctr"/>
            <a:r>
              <a:rPr lang="en-US" b="1" dirty="0" smtClean="0">
                <a:latin typeface="+mn-lt"/>
              </a:rPr>
              <a:t>Cyber Effects Request Format (CERF)</a:t>
            </a:r>
          </a:p>
        </p:txBody>
      </p:sp>
      <p:sp>
        <p:nvSpPr>
          <p:cNvPr id="15" name="Rectangle 14"/>
          <p:cNvSpPr/>
          <p:nvPr/>
        </p:nvSpPr>
        <p:spPr>
          <a:xfrm>
            <a:off x="4371975" y="1075399"/>
            <a:ext cx="4457699" cy="4462760"/>
          </a:xfrm>
          <a:prstGeom prst="rect">
            <a:avLst/>
          </a:prstGeom>
        </p:spPr>
        <p:txBody>
          <a:bodyPr wrap="square">
            <a:spAutoFit/>
          </a:bodyPr>
          <a:lstStyle/>
          <a:p>
            <a:pPr indent="176213">
              <a:spcAft>
                <a:spcPts val="1200"/>
              </a:spcAft>
              <a:buFont typeface="Arial" panose="020B0604020202020204" pitchFamily="34" charset="0"/>
              <a:buChar char="•"/>
            </a:pPr>
            <a:r>
              <a:rPr lang="en-US" sz="1600" dirty="0" smtClean="0">
                <a:latin typeface="+mn-lt"/>
              </a:rPr>
              <a:t>Contained in the new JFIRES </a:t>
            </a:r>
            <a:r>
              <a:rPr lang="en-US" sz="1600" smtClean="0">
                <a:latin typeface="+mn-lt"/>
              </a:rPr>
              <a:t>MTTP (ATP </a:t>
            </a:r>
            <a:r>
              <a:rPr lang="en-US" sz="1600" dirty="0" smtClean="0">
                <a:latin typeface="+mn-lt"/>
              </a:rPr>
              <a:t>3-09.32) Appendix L</a:t>
            </a:r>
          </a:p>
          <a:p>
            <a:pPr indent="176213">
              <a:spcAft>
                <a:spcPts val="1200"/>
              </a:spcAft>
              <a:buFont typeface="Arial" panose="020B0604020202020204" pitchFamily="34" charset="0"/>
              <a:buChar char="•"/>
            </a:pPr>
            <a:r>
              <a:rPr lang="en-US" sz="1600" dirty="0" smtClean="0">
                <a:latin typeface="+mn-lt"/>
              </a:rPr>
              <a:t>JFIRES Appendix L designed as guide for tactical and operational-level planners </a:t>
            </a:r>
          </a:p>
          <a:p>
            <a:pPr indent="176213">
              <a:spcAft>
                <a:spcPts val="1200"/>
              </a:spcAft>
              <a:buFont typeface="Arial" panose="020B0604020202020204" pitchFamily="34" charset="0"/>
              <a:buChar char="•"/>
            </a:pPr>
            <a:r>
              <a:rPr lang="en-US" sz="1600" dirty="0" smtClean="0">
                <a:latin typeface="+mn-lt"/>
              </a:rPr>
              <a:t>Requests are tied to commanders’ objectives</a:t>
            </a:r>
          </a:p>
          <a:p>
            <a:pPr indent="176213">
              <a:spcAft>
                <a:spcPts val="1200"/>
              </a:spcAft>
              <a:buFont typeface="Arial" panose="020B0604020202020204" pitchFamily="34" charset="0"/>
              <a:buChar char="•"/>
            </a:pPr>
            <a:r>
              <a:rPr lang="en-US" sz="1600" dirty="0" smtClean="0">
                <a:latin typeface="+mn-lt"/>
              </a:rPr>
              <a:t>Supports Deliberate targets, increasing ability to support Dynamic targets </a:t>
            </a:r>
          </a:p>
          <a:p>
            <a:pPr indent="176213">
              <a:spcAft>
                <a:spcPts val="1200"/>
              </a:spcAft>
              <a:buFont typeface="Arial" panose="020B0604020202020204" pitchFamily="34" charset="0"/>
              <a:buChar char="•"/>
            </a:pPr>
            <a:r>
              <a:rPr lang="en-US" sz="1600" dirty="0" smtClean="0">
                <a:latin typeface="+mn-lt"/>
              </a:rPr>
              <a:t>Tactical/operational requests forwarded thru Fires channels to JTF or component Expeditionary Cyber Support Element (ExCSE) </a:t>
            </a:r>
          </a:p>
          <a:p>
            <a:pPr indent="176213">
              <a:spcAft>
                <a:spcPts val="1200"/>
              </a:spcAft>
              <a:buFont typeface="Arial" panose="020B0604020202020204" pitchFamily="34" charset="0"/>
              <a:buChar char="•"/>
            </a:pPr>
            <a:r>
              <a:rPr lang="en-US" sz="1600" dirty="0" smtClean="0">
                <a:latin typeface="+mn-lt"/>
              </a:rPr>
              <a:t>Expectation management – undeveloped targets may need long lead time to develop access and pair with capability</a:t>
            </a:r>
          </a:p>
          <a:p>
            <a:pPr indent="176213">
              <a:spcAft>
                <a:spcPts val="1200"/>
              </a:spcAft>
              <a:buFont typeface="Arial" panose="020B0604020202020204" pitchFamily="34" charset="0"/>
              <a:buChar char="•"/>
            </a:pPr>
            <a:r>
              <a:rPr lang="en-US" sz="1600" dirty="0" smtClean="0">
                <a:latin typeface="+mn-lt"/>
              </a:rPr>
              <a:t>Available on ALSA’s SIPRNET website</a:t>
            </a:r>
          </a:p>
        </p:txBody>
      </p:sp>
      <p:pic>
        <p:nvPicPr>
          <p:cNvPr id="5122" name="Picture 2"/>
          <p:cNvPicPr>
            <a:picLocks noChangeAspect="1" noChangeArrowheads="1"/>
          </p:cNvPicPr>
          <p:nvPr/>
        </p:nvPicPr>
        <p:blipFill>
          <a:blip r:embed="rId2" cstate="print"/>
          <a:srcRect/>
          <a:stretch>
            <a:fillRect/>
          </a:stretch>
        </p:blipFill>
        <p:spPr bwMode="auto">
          <a:xfrm>
            <a:off x="357188" y="1113489"/>
            <a:ext cx="2321717" cy="3294209"/>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885826" y="2757488"/>
            <a:ext cx="2637940" cy="3421856"/>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0784"/>
            <a:ext cx="9144000" cy="584775"/>
          </a:xfrm>
          <a:prstGeom prst="rect">
            <a:avLst/>
          </a:prstGeom>
        </p:spPr>
        <p:txBody>
          <a:bodyPr wrap="square">
            <a:spAutoFit/>
          </a:bodyPr>
          <a:lstStyle/>
          <a:p>
            <a:pPr algn="ctr"/>
            <a:r>
              <a:rPr lang="en-US" sz="3200" b="1" dirty="0" smtClean="0">
                <a:latin typeface="+mn-lt"/>
              </a:rPr>
              <a:t>ENABLING LEARNING OBJECTIVE A </a:t>
            </a:r>
            <a:endParaRPr lang="en-US" sz="3200" b="1" dirty="0">
              <a:latin typeface="+mn-lt"/>
            </a:endParaRPr>
          </a:p>
        </p:txBody>
      </p:sp>
      <p:sp>
        <p:nvSpPr>
          <p:cNvPr id="8" name="Rectangle 7"/>
          <p:cNvSpPr/>
          <p:nvPr/>
        </p:nvSpPr>
        <p:spPr>
          <a:xfrm>
            <a:off x="117696" y="2179901"/>
            <a:ext cx="8899555" cy="2677656"/>
          </a:xfrm>
          <a:prstGeom prst="rect">
            <a:avLst/>
          </a:prstGeom>
        </p:spPr>
        <p:txBody>
          <a:bodyPr wrap="square">
            <a:spAutoFit/>
          </a:bodyPr>
          <a:lstStyle/>
          <a:p>
            <a:pPr marL="1828800" indent="-1828800"/>
            <a:r>
              <a:rPr lang="en-US" b="1" u="sng" dirty="0" smtClean="0">
                <a:latin typeface="+mn-lt"/>
              </a:rPr>
              <a:t>Action:</a:t>
            </a:r>
            <a:r>
              <a:rPr lang="en-US" dirty="0" smtClean="0">
                <a:latin typeface="+mn-lt"/>
              </a:rPr>
              <a:t>	Introduce students to Cyberspace and Cyberspace Operations</a:t>
            </a:r>
          </a:p>
          <a:p>
            <a:endParaRPr lang="en-US" dirty="0" smtClean="0">
              <a:latin typeface="+mn-lt"/>
            </a:endParaRPr>
          </a:p>
          <a:p>
            <a:r>
              <a:rPr lang="en-US" b="1" u="sng" dirty="0" smtClean="0">
                <a:latin typeface="+mn-lt"/>
              </a:rPr>
              <a:t>Condition:</a:t>
            </a:r>
            <a:r>
              <a:rPr lang="en-US" dirty="0" smtClean="0">
                <a:latin typeface="+mn-lt"/>
              </a:rPr>
              <a:t>	Given a Classroom Environment </a:t>
            </a:r>
          </a:p>
          <a:p>
            <a:endParaRPr lang="en-US" dirty="0" smtClean="0">
              <a:latin typeface="+mn-lt"/>
            </a:endParaRPr>
          </a:p>
          <a:p>
            <a:pPr marL="1828800" indent="-1828800"/>
            <a:r>
              <a:rPr lang="en-US" b="1" u="sng" dirty="0" smtClean="0">
                <a:latin typeface="+mn-lt"/>
              </a:rPr>
              <a:t>Standard:</a:t>
            </a:r>
            <a:r>
              <a:rPr lang="en-US" dirty="0" smtClean="0">
                <a:latin typeface="+mn-lt"/>
              </a:rPr>
              <a:t>	List the layers of cyberspace and the missions of cyberspace operations.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53" y="1152507"/>
            <a:ext cx="8863343" cy="4539704"/>
          </a:xfrm>
          <a:prstGeom prst="rect">
            <a:avLst/>
          </a:prstGeom>
        </p:spPr>
        <p:txBody>
          <a:bodyPr wrap="square">
            <a:spAutoFit/>
          </a:bodyPr>
          <a:lstStyle/>
          <a:p>
            <a:pPr marL="228600" indent="-223838">
              <a:spcAft>
                <a:spcPts val="600"/>
              </a:spcAft>
              <a:buFont typeface="Arial" panose="020B0604020202020204" pitchFamily="34" charset="0"/>
              <a:buChar char="•"/>
            </a:pPr>
            <a:r>
              <a:rPr lang="en-US" dirty="0">
                <a:latin typeface="+mn-lt"/>
              </a:rPr>
              <a:t>A global domain within the information environment consisting of the interdependent networks of information technology infrastructures and resident data, including the Internet, telecommunications networks, computer systems, and embedded processors and controllers (JP 3-12R)</a:t>
            </a:r>
          </a:p>
          <a:p>
            <a:pPr marL="228600" indent="-223838">
              <a:spcAft>
                <a:spcPts val="600"/>
              </a:spcAft>
              <a:buFont typeface="Arial" panose="020B0604020202020204" pitchFamily="34" charset="0"/>
              <a:buChar char="•"/>
            </a:pPr>
            <a:r>
              <a:rPr lang="en-US" dirty="0" smtClean="0">
                <a:latin typeface="+mn-lt"/>
              </a:rPr>
              <a:t>Three layers</a:t>
            </a:r>
            <a:endParaRPr lang="en-US" dirty="0">
              <a:latin typeface="+mn-lt"/>
            </a:endParaRPr>
          </a:p>
          <a:p>
            <a:pPr marL="690563" lvl="1" indent="-233363">
              <a:spcAft>
                <a:spcPts val="600"/>
              </a:spcAft>
              <a:buFont typeface="Arial" panose="020B0604020202020204" pitchFamily="34" charset="0"/>
              <a:buChar char="•"/>
            </a:pPr>
            <a:r>
              <a:rPr lang="en-US" dirty="0" smtClean="0">
                <a:latin typeface="Arial" pitchFamily="34" charset="0"/>
                <a:cs typeface="Arial" pitchFamily="34" charset="0"/>
              </a:rPr>
              <a:t>Physical network layer</a:t>
            </a:r>
          </a:p>
          <a:p>
            <a:pPr marL="690563" lvl="1" indent="-233363">
              <a:spcAft>
                <a:spcPts val="600"/>
              </a:spcAft>
              <a:buFont typeface="Arial" panose="020B0604020202020204" pitchFamily="34" charset="0"/>
              <a:buChar char="•"/>
            </a:pPr>
            <a:r>
              <a:rPr lang="en-US" dirty="0" smtClean="0">
                <a:latin typeface="Arial" pitchFamily="34" charset="0"/>
                <a:cs typeface="Arial" pitchFamily="34" charset="0"/>
              </a:rPr>
              <a:t>Logical network layer</a:t>
            </a:r>
          </a:p>
          <a:p>
            <a:pPr marL="690563" lvl="1" indent="-233363">
              <a:spcAft>
                <a:spcPts val="600"/>
              </a:spcAft>
              <a:buFont typeface="Arial" panose="020B0604020202020204" pitchFamily="34" charset="0"/>
              <a:buChar char="•"/>
            </a:pPr>
            <a:r>
              <a:rPr lang="en-US" dirty="0" smtClean="0">
                <a:latin typeface="Arial" pitchFamily="34" charset="0"/>
                <a:cs typeface="Arial" pitchFamily="34" charset="0"/>
              </a:rPr>
              <a:t>Cyber-persona layer</a:t>
            </a:r>
            <a:r>
              <a:rPr lang="en-US" dirty="0" smtClean="0">
                <a:latin typeface="+mn-lt"/>
              </a:rPr>
              <a:t> </a:t>
            </a:r>
          </a:p>
          <a:p>
            <a:pPr marL="233363" indent="-233363">
              <a:spcAft>
                <a:spcPts val="600"/>
              </a:spcAft>
              <a:buFont typeface="Arial" panose="020B0604020202020204" pitchFamily="34" charset="0"/>
              <a:buChar char="•"/>
            </a:pPr>
            <a:r>
              <a:rPr lang="en-US" dirty="0" smtClean="0">
                <a:latin typeface="+mn-lt"/>
              </a:rPr>
              <a:t>Understanding the cyberspace layers is essential to including cyberspace in the IPB process</a:t>
            </a:r>
            <a:endParaRPr lang="en-US" dirty="0">
              <a:latin typeface="+mn-lt"/>
            </a:endParaRPr>
          </a:p>
        </p:txBody>
      </p:sp>
      <p:sp>
        <p:nvSpPr>
          <p:cNvPr id="6" name="Rectangle 5"/>
          <p:cNvSpPr/>
          <p:nvPr/>
        </p:nvSpPr>
        <p:spPr>
          <a:xfrm>
            <a:off x="144854" y="161801"/>
            <a:ext cx="8863343" cy="584775"/>
          </a:xfrm>
          <a:prstGeom prst="rect">
            <a:avLst/>
          </a:prstGeom>
        </p:spPr>
        <p:txBody>
          <a:bodyPr wrap="square">
            <a:spAutoFit/>
          </a:bodyPr>
          <a:lstStyle/>
          <a:p>
            <a:pPr algn="ctr"/>
            <a:r>
              <a:rPr lang="en-US" sz="3200" b="1" dirty="0" smtClean="0">
                <a:latin typeface="+mn-lt"/>
              </a:rPr>
              <a:t>CYBERSPACE OVERVIEW</a:t>
            </a:r>
            <a:endParaRPr lang="en-US" sz="3200" dirty="0">
              <a:latin typeface="+mn-lt"/>
            </a:endParaRPr>
          </a:p>
        </p:txBody>
      </p:sp>
    </p:spTree>
    <p:extLst>
      <p:ext uri="{BB962C8B-B14F-4D97-AF65-F5344CB8AC3E}">
        <p14:creationId xmlns:p14="http://schemas.microsoft.com/office/powerpoint/2010/main" val="25025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54" y="161801"/>
            <a:ext cx="8863343" cy="584775"/>
          </a:xfrm>
          <a:prstGeom prst="rect">
            <a:avLst/>
          </a:prstGeom>
        </p:spPr>
        <p:txBody>
          <a:bodyPr wrap="square">
            <a:spAutoFit/>
          </a:bodyPr>
          <a:lstStyle/>
          <a:p>
            <a:pPr algn="ctr"/>
            <a:r>
              <a:rPr lang="en-US" sz="3200" b="1" dirty="0" smtClean="0">
                <a:latin typeface="+mn-lt"/>
              </a:rPr>
              <a:t>PHYSICAL NETWORK LAYER</a:t>
            </a:r>
            <a:endParaRPr lang="en-US" sz="3200" dirty="0">
              <a:latin typeface="+mn-lt"/>
            </a:endParaRPr>
          </a:p>
        </p:txBody>
      </p:sp>
      <p:sp>
        <p:nvSpPr>
          <p:cNvPr id="5" name="TextBox 4"/>
          <p:cNvSpPr txBox="1"/>
          <p:nvPr/>
        </p:nvSpPr>
        <p:spPr>
          <a:xfrm>
            <a:off x="144854" y="1152144"/>
            <a:ext cx="8863343" cy="3724096"/>
          </a:xfrm>
          <a:prstGeom prst="rect">
            <a:avLst/>
          </a:prstGeom>
          <a:noFill/>
        </p:spPr>
        <p:txBody>
          <a:bodyPr wrap="square" rtlCol="0">
            <a:spAutoFit/>
          </a:bodyPr>
          <a:lstStyle/>
          <a:p>
            <a:pPr marL="228600" indent="-223838">
              <a:buFont typeface="Arial" panose="020B0604020202020204" pitchFamily="34" charset="0"/>
              <a:buChar char="•"/>
            </a:pPr>
            <a:r>
              <a:rPr lang="en-US" dirty="0" smtClean="0">
                <a:latin typeface="+mn-lt"/>
              </a:rPr>
              <a:t>The medium where data travel</a:t>
            </a:r>
          </a:p>
          <a:p>
            <a:pPr marL="228600" indent="-223838">
              <a:buFont typeface="Arial" panose="020B0604020202020204" pitchFamily="34" charset="0"/>
              <a:buChar char="•"/>
            </a:pPr>
            <a:r>
              <a:rPr lang="en-US" dirty="0" smtClean="0">
                <a:latin typeface="+mn-lt"/>
              </a:rPr>
              <a:t>Includes </a:t>
            </a:r>
            <a:r>
              <a:rPr lang="en-US" dirty="0">
                <a:latin typeface="+mn-lt"/>
              </a:rPr>
              <a:t>two components:</a:t>
            </a:r>
          </a:p>
          <a:p>
            <a:pPr marL="800100" lvl="1" indent="-342900">
              <a:buFont typeface="Arial" panose="020B0604020202020204" pitchFamily="34" charset="0"/>
              <a:buChar char="•"/>
            </a:pPr>
            <a:r>
              <a:rPr lang="en-US" sz="2000" dirty="0">
                <a:latin typeface="+mn-lt"/>
              </a:rPr>
              <a:t>Geographic </a:t>
            </a:r>
            <a:r>
              <a:rPr lang="en-US" sz="2000" dirty="0" smtClean="0">
                <a:latin typeface="+mn-lt"/>
              </a:rPr>
              <a:t>component</a:t>
            </a:r>
          </a:p>
          <a:p>
            <a:pPr marL="800100" lvl="1" indent="-342900">
              <a:buFont typeface="Arial" panose="020B0604020202020204" pitchFamily="34" charset="0"/>
              <a:buChar char="•"/>
            </a:pPr>
            <a:r>
              <a:rPr lang="en-US" sz="2000" dirty="0" smtClean="0">
                <a:latin typeface="+mn-lt"/>
              </a:rPr>
              <a:t>Physical </a:t>
            </a:r>
            <a:r>
              <a:rPr lang="en-US" sz="2000" dirty="0">
                <a:latin typeface="+mn-lt"/>
              </a:rPr>
              <a:t>network </a:t>
            </a:r>
            <a:r>
              <a:rPr lang="en-US" sz="2000" dirty="0" smtClean="0">
                <a:latin typeface="+mn-lt"/>
              </a:rPr>
              <a:t>component</a:t>
            </a:r>
          </a:p>
          <a:p>
            <a:pPr marL="228600" lvl="1" indent="-223838">
              <a:buFont typeface="Arial" panose="020B0604020202020204" pitchFamily="34" charset="0"/>
              <a:buChar char="•"/>
            </a:pPr>
            <a:r>
              <a:rPr lang="en-US" dirty="0">
                <a:latin typeface="+mn-lt"/>
              </a:rPr>
              <a:t>Geographic component</a:t>
            </a:r>
          </a:p>
          <a:p>
            <a:pPr marL="685800" lvl="2" indent="-223838">
              <a:buFont typeface="Arial" panose="020B0604020202020204" pitchFamily="34" charset="0"/>
              <a:buChar char="•"/>
            </a:pPr>
            <a:r>
              <a:rPr lang="en-US" sz="2000" dirty="0" smtClean="0">
                <a:latin typeface="+mn-lt"/>
              </a:rPr>
              <a:t>Location </a:t>
            </a:r>
            <a:r>
              <a:rPr lang="en-US" sz="2000" dirty="0">
                <a:latin typeface="+mn-lt"/>
              </a:rPr>
              <a:t>in land, air, sea, and space where network elements are</a:t>
            </a:r>
          </a:p>
          <a:p>
            <a:pPr marL="685800" lvl="1" indent="-223838">
              <a:buFont typeface="Arial" panose="020B0604020202020204" pitchFamily="34" charset="0"/>
              <a:buChar char="•"/>
            </a:pPr>
            <a:r>
              <a:rPr lang="en-US" sz="2000" dirty="0" smtClean="0">
                <a:latin typeface="+mn-lt"/>
              </a:rPr>
              <a:t>Easily cross geopolitical and physical boundaries</a:t>
            </a:r>
          </a:p>
          <a:p>
            <a:pPr marL="228600" indent="-223838">
              <a:buFont typeface="Arial" panose="020B0604020202020204" pitchFamily="34" charset="0"/>
              <a:buChar char="•"/>
            </a:pPr>
            <a:r>
              <a:rPr lang="en-US" dirty="0" smtClean="0">
                <a:latin typeface="+mn-lt"/>
              </a:rPr>
              <a:t>Physical network component</a:t>
            </a:r>
          </a:p>
          <a:p>
            <a:pPr marL="685800" lvl="1" indent="-223838">
              <a:buFont typeface="Arial" panose="020B0604020202020204" pitchFamily="34" charset="0"/>
              <a:buChar char="•"/>
            </a:pPr>
            <a:r>
              <a:rPr lang="en-US" sz="2000" dirty="0" smtClean="0">
                <a:latin typeface="+mn-lt"/>
              </a:rPr>
              <a:t>Hardware, software, and infrastructure</a:t>
            </a:r>
          </a:p>
          <a:p>
            <a:pPr marL="685800" lvl="1" indent="-223838">
              <a:buFont typeface="Arial" panose="020B0604020202020204" pitchFamily="34" charset="0"/>
              <a:buChar char="•"/>
            </a:pPr>
            <a:r>
              <a:rPr lang="en-US" sz="2000" dirty="0" smtClean="0">
                <a:latin typeface="+mn-lt"/>
              </a:rPr>
              <a:t>Wired and wireless links</a:t>
            </a:r>
          </a:p>
          <a:p>
            <a:pPr marL="685800" lvl="1" indent="-223838">
              <a:buFont typeface="Arial" panose="020B0604020202020204" pitchFamily="34" charset="0"/>
              <a:buChar char="•"/>
            </a:pPr>
            <a:r>
              <a:rPr lang="en-US" sz="2000" dirty="0" smtClean="0">
                <a:latin typeface="+mn-lt"/>
              </a:rPr>
              <a:t>Routers, servers, switches, modems, computers, etc.</a:t>
            </a:r>
            <a:endParaRPr lang="en-US" sz="2000" dirty="0">
              <a:latin typeface="+mn-lt"/>
            </a:endParaRPr>
          </a:p>
        </p:txBody>
      </p:sp>
    </p:spTree>
    <p:extLst>
      <p:ext uri="{BB962C8B-B14F-4D97-AF65-F5344CB8AC3E}">
        <p14:creationId xmlns:p14="http://schemas.microsoft.com/office/powerpoint/2010/main" val="213572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54" y="161801"/>
            <a:ext cx="8863343" cy="584775"/>
          </a:xfrm>
          <a:prstGeom prst="rect">
            <a:avLst/>
          </a:prstGeom>
        </p:spPr>
        <p:txBody>
          <a:bodyPr wrap="square">
            <a:spAutoFit/>
          </a:bodyPr>
          <a:lstStyle/>
          <a:p>
            <a:pPr algn="ctr"/>
            <a:r>
              <a:rPr lang="en-US" sz="3200" b="1" dirty="0" smtClean="0">
                <a:latin typeface="+mn-lt"/>
              </a:rPr>
              <a:t>LOGICAL NETWORK LAYER</a:t>
            </a:r>
            <a:endParaRPr lang="en-US" sz="3200" dirty="0">
              <a:latin typeface="+mn-lt"/>
            </a:endParaRPr>
          </a:p>
        </p:txBody>
      </p:sp>
      <p:sp>
        <p:nvSpPr>
          <p:cNvPr id="5" name="TextBox 4"/>
          <p:cNvSpPr txBox="1"/>
          <p:nvPr/>
        </p:nvSpPr>
        <p:spPr>
          <a:xfrm>
            <a:off x="144854" y="1152144"/>
            <a:ext cx="8863343" cy="2462213"/>
          </a:xfrm>
          <a:prstGeom prst="rect">
            <a:avLst/>
          </a:prstGeom>
          <a:noFill/>
        </p:spPr>
        <p:txBody>
          <a:bodyPr wrap="square" rtlCol="0">
            <a:spAutoFit/>
          </a:bodyPr>
          <a:lstStyle/>
          <a:p>
            <a:pPr marL="228600" indent="-223838">
              <a:spcAft>
                <a:spcPts val="600"/>
              </a:spcAft>
              <a:buFont typeface="Arial" panose="020B0604020202020204" pitchFamily="34" charset="0"/>
              <a:buChar char="•"/>
            </a:pPr>
            <a:r>
              <a:rPr lang="en-US" dirty="0" smtClean="0">
                <a:latin typeface="+mn-lt"/>
              </a:rPr>
              <a:t>Those elements of the network that are related in a way that is abstracted from the physical network</a:t>
            </a:r>
          </a:p>
          <a:p>
            <a:pPr marL="228600" indent="-223838">
              <a:spcAft>
                <a:spcPts val="600"/>
              </a:spcAft>
              <a:buFont typeface="Arial" panose="020B0604020202020204" pitchFamily="34" charset="0"/>
              <a:buChar char="•"/>
            </a:pPr>
            <a:r>
              <a:rPr lang="en-US" dirty="0" smtClean="0">
                <a:latin typeface="+mn-lt"/>
              </a:rPr>
              <a:t>The form or relationships are not tied to an individual, specific path, or node</a:t>
            </a:r>
          </a:p>
          <a:p>
            <a:pPr marL="228600" indent="-223838">
              <a:spcAft>
                <a:spcPts val="600"/>
              </a:spcAft>
              <a:buFont typeface="Arial" panose="020B0604020202020204" pitchFamily="34" charset="0"/>
              <a:buChar char="•"/>
            </a:pPr>
            <a:r>
              <a:rPr lang="en-US" dirty="0">
                <a:latin typeface="+mn-lt"/>
              </a:rPr>
              <a:t>e</a:t>
            </a:r>
            <a:r>
              <a:rPr lang="en-US" dirty="0" smtClean="0">
                <a:latin typeface="+mn-lt"/>
              </a:rPr>
              <a:t>.g., a website access through a single URL that is hosted on servers in multiple physical locations</a:t>
            </a:r>
            <a:endParaRPr lang="en-US" dirty="0">
              <a:latin typeface="+mn-lt"/>
            </a:endParaRPr>
          </a:p>
        </p:txBody>
      </p:sp>
    </p:spTree>
    <p:extLst>
      <p:ext uri="{BB962C8B-B14F-4D97-AF65-F5344CB8AC3E}">
        <p14:creationId xmlns:p14="http://schemas.microsoft.com/office/powerpoint/2010/main" val="104163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54" y="161801"/>
            <a:ext cx="8863343" cy="584775"/>
          </a:xfrm>
          <a:prstGeom prst="rect">
            <a:avLst/>
          </a:prstGeom>
        </p:spPr>
        <p:txBody>
          <a:bodyPr wrap="square">
            <a:spAutoFit/>
          </a:bodyPr>
          <a:lstStyle/>
          <a:p>
            <a:pPr algn="ctr"/>
            <a:r>
              <a:rPr lang="en-US" sz="3200" b="1" dirty="0" smtClean="0">
                <a:latin typeface="+mn-lt"/>
              </a:rPr>
              <a:t>CYBER-PERSONA LAYER</a:t>
            </a:r>
            <a:endParaRPr lang="en-US" sz="3200" dirty="0">
              <a:latin typeface="+mn-lt"/>
            </a:endParaRPr>
          </a:p>
        </p:txBody>
      </p:sp>
      <p:sp>
        <p:nvSpPr>
          <p:cNvPr id="5" name="TextBox 4"/>
          <p:cNvSpPr txBox="1"/>
          <p:nvPr/>
        </p:nvSpPr>
        <p:spPr>
          <a:xfrm>
            <a:off x="144854" y="1143000"/>
            <a:ext cx="8863343" cy="5216813"/>
          </a:xfrm>
          <a:prstGeom prst="rect">
            <a:avLst/>
          </a:prstGeom>
          <a:noFill/>
        </p:spPr>
        <p:txBody>
          <a:bodyPr wrap="square" rtlCol="0">
            <a:spAutoFit/>
          </a:bodyPr>
          <a:lstStyle/>
          <a:p>
            <a:pPr marL="228600" indent="-223838">
              <a:spcAft>
                <a:spcPts val="600"/>
              </a:spcAft>
              <a:buFont typeface="Arial" panose="020B0604020202020204" pitchFamily="34" charset="0"/>
              <a:buChar char="•"/>
            </a:pPr>
            <a:r>
              <a:rPr lang="en-US" dirty="0" smtClean="0">
                <a:latin typeface="+mn-lt"/>
              </a:rPr>
              <a:t>Represents the people and groups actually on the network</a:t>
            </a:r>
          </a:p>
          <a:p>
            <a:pPr marL="228600" indent="-223838">
              <a:spcAft>
                <a:spcPts val="600"/>
              </a:spcAft>
              <a:buFont typeface="Arial" panose="020B0604020202020204" pitchFamily="34" charset="0"/>
              <a:buChar char="•"/>
            </a:pPr>
            <a:r>
              <a:rPr lang="en-US" dirty="0" smtClean="0">
                <a:latin typeface="+mn-lt"/>
              </a:rPr>
              <a:t>May relate directly to the represented individual or group by including biographic or corporate data</a:t>
            </a:r>
          </a:p>
          <a:p>
            <a:pPr marL="685800" lvl="1" indent="-223838">
              <a:spcAft>
                <a:spcPts val="600"/>
              </a:spcAft>
              <a:buFont typeface="Arial" panose="020B0604020202020204" pitchFamily="34" charset="0"/>
              <a:buChar char="•"/>
            </a:pPr>
            <a:r>
              <a:rPr lang="en-US" dirty="0" smtClean="0">
                <a:latin typeface="+mn-lt"/>
              </a:rPr>
              <a:t>E-mail addresses</a:t>
            </a:r>
          </a:p>
          <a:p>
            <a:pPr marL="685800" lvl="1" indent="-223838">
              <a:spcAft>
                <a:spcPts val="600"/>
              </a:spcAft>
              <a:buFont typeface="Arial" panose="020B0604020202020204" pitchFamily="34" charset="0"/>
              <a:buChar char="•"/>
            </a:pPr>
            <a:r>
              <a:rPr lang="en-US" dirty="0" smtClean="0">
                <a:latin typeface="+mn-lt"/>
              </a:rPr>
              <a:t>IP addresses</a:t>
            </a:r>
          </a:p>
          <a:p>
            <a:pPr marL="685800" lvl="1" indent="-223838">
              <a:spcAft>
                <a:spcPts val="600"/>
              </a:spcAft>
              <a:buFont typeface="Arial" panose="020B0604020202020204" pitchFamily="34" charset="0"/>
              <a:buChar char="•"/>
            </a:pPr>
            <a:r>
              <a:rPr lang="en-US" dirty="0" smtClean="0">
                <a:latin typeface="+mn-lt"/>
              </a:rPr>
              <a:t>Web pages and blogs</a:t>
            </a:r>
          </a:p>
          <a:p>
            <a:pPr marL="685800" lvl="1" indent="-223838">
              <a:spcAft>
                <a:spcPts val="600"/>
              </a:spcAft>
              <a:buFont typeface="Arial" panose="020B0604020202020204" pitchFamily="34" charset="0"/>
              <a:buChar char="•"/>
            </a:pPr>
            <a:r>
              <a:rPr lang="en-US" dirty="0" smtClean="0">
                <a:latin typeface="+mn-lt"/>
              </a:rPr>
              <a:t>Phone numbers</a:t>
            </a:r>
          </a:p>
          <a:p>
            <a:pPr marL="685800" lvl="1" indent="-223838">
              <a:spcAft>
                <a:spcPts val="600"/>
              </a:spcAft>
              <a:buFont typeface="Arial" panose="020B0604020202020204" pitchFamily="34" charset="0"/>
              <a:buChar char="•"/>
            </a:pPr>
            <a:r>
              <a:rPr lang="en-US" dirty="0" smtClean="0">
                <a:latin typeface="+mn-lt"/>
              </a:rPr>
              <a:t>Social media user names and handles</a:t>
            </a:r>
          </a:p>
          <a:p>
            <a:pPr marL="228600" indent="-223838">
              <a:spcAft>
                <a:spcPts val="600"/>
              </a:spcAft>
              <a:buFont typeface="Arial" panose="020B0604020202020204" pitchFamily="34" charset="0"/>
              <a:buChar char="•"/>
            </a:pPr>
            <a:r>
              <a:rPr lang="en-US" dirty="0" smtClean="0">
                <a:latin typeface="+mn-lt"/>
              </a:rPr>
              <a:t>A single cyber-persona can have multiple users</a:t>
            </a:r>
          </a:p>
          <a:p>
            <a:pPr marL="228600" indent="-223838">
              <a:spcAft>
                <a:spcPts val="600"/>
              </a:spcAft>
              <a:buFont typeface="Arial" panose="020B0604020202020204" pitchFamily="34" charset="0"/>
              <a:buChar char="•"/>
            </a:pPr>
            <a:r>
              <a:rPr lang="en-US" dirty="0" smtClean="0">
                <a:latin typeface="+mn-lt"/>
              </a:rPr>
              <a:t>A single user can have multiple cyber-personas</a:t>
            </a:r>
          </a:p>
          <a:p>
            <a:pPr marL="228600" indent="-223838">
              <a:spcAft>
                <a:spcPts val="600"/>
              </a:spcAft>
              <a:buFont typeface="Arial" panose="020B0604020202020204" pitchFamily="34" charset="0"/>
              <a:buChar char="•"/>
            </a:pPr>
            <a:r>
              <a:rPr lang="en-US" dirty="0" smtClean="0">
                <a:latin typeface="+mn-lt"/>
              </a:rPr>
              <a:t>Attribution requires significant intelligence collection and analysis </a:t>
            </a:r>
          </a:p>
        </p:txBody>
      </p:sp>
    </p:spTree>
    <p:extLst>
      <p:ext uri="{BB962C8B-B14F-4D97-AF65-F5344CB8AC3E}">
        <p14:creationId xmlns:p14="http://schemas.microsoft.com/office/powerpoint/2010/main" val="2050138585"/>
      </p:ext>
    </p:extLst>
  </p:cSld>
  <p:clrMapOvr>
    <a:masterClrMapping/>
  </p:clrMapOvr>
</p:sld>
</file>

<file path=ppt/theme/theme1.xml><?xml version="1.0" encoding="utf-8"?>
<a:theme xmlns:a="http://schemas.openxmlformats.org/drawingml/2006/main" name="1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1_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1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4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8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Default Design">
  <a:themeElements>
    <a:clrScheme name="1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1_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7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1DD385038D74498176E38587139A59" ma:contentTypeVersion="1" ma:contentTypeDescription="Create a new document." ma:contentTypeScope="" ma:versionID="876278aa467e55cb9d16ee2939d8ed7a">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13A16B-1E7E-4509-B0E9-48E3778CF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63E377-466C-40ED-AE93-AE7DF1F6BABA}">
  <ds:schemaRefs>
    <ds:schemaRef ds:uri="http://schemas.microsoft.com/sharepoint/v3"/>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FE65652-4610-49F1-81F2-91848B0EC3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57880</TotalTime>
  <Words>4142</Words>
  <Application>Microsoft Office PowerPoint</Application>
  <PresentationFormat>On-screen Show (4:3)</PresentationFormat>
  <Paragraphs>601</Paragraphs>
  <Slides>44</Slides>
  <Notes>20</Notes>
  <HiddenSlides>9</HiddenSlides>
  <MMClips>0</MMClips>
  <ScaleCrop>false</ScaleCrop>
  <HeadingPairs>
    <vt:vector size="6" baseType="variant">
      <vt:variant>
        <vt:lpstr>Fonts Used</vt:lpstr>
      </vt:variant>
      <vt:variant>
        <vt:i4>5</vt:i4>
      </vt:variant>
      <vt:variant>
        <vt:lpstr>Theme</vt:lpstr>
      </vt:variant>
      <vt:variant>
        <vt:i4>31</vt:i4>
      </vt:variant>
      <vt:variant>
        <vt:lpstr>Slide Titles</vt:lpstr>
      </vt:variant>
      <vt:variant>
        <vt:i4>44</vt:i4>
      </vt:variant>
    </vt:vector>
  </HeadingPairs>
  <TitlesOfParts>
    <vt:vector size="80" baseType="lpstr">
      <vt:lpstr>Gulim</vt:lpstr>
      <vt:lpstr>Arial</vt:lpstr>
      <vt:lpstr>Courier New</vt:lpstr>
      <vt:lpstr>Times New Roman</vt:lpstr>
      <vt:lpstr>Wingdings</vt:lpstr>
      <vt:lpstr>1_Code of Conduct</vt:lpstr>
      <vt:lpstr>11_Default Design</vt:lpstr>
      <vt:lpstr>12_Default Design</vt:lpstr>
      <vt:lpstr>4_Default Design</vt:lpstr>
      <vt:lpstr>2_Code of Conduct</vt:lpstr>
      <vt:lpstr>3_Code of Conduct</vt:lpstr>
      <vt:lpstr>4_Code of Conduct</vt:lpstr>
      <vt:lpstr>5_Code of Conduct</vt:lpstr>
      <vt:lpstr>6_Code of Conduct</vt:lpstr>
      <vt:lpstr>7_Code of Conduct</vt:lpstr>
      <vt:lpstr>8_Code of Conduct</vt:lpstr>
      <vt:lpstr>9_Code of Conduct</vt:lpstr>
      <vt:lpstr>10_Code of Conduct</vt:lpstr>
      <vt:lpstr>11_Code of Conduct</vt:lpstr>
      <vt:lpstr>12_Code of Conduct</vt:lpstr>
      <vt:lpstr>13_Code of Conduct</vt:lpstr>
      <vt:lpstr>14_Code of Conduct</vt:lpstr>
      <vt:lpstr>15_Code of Conduct</vt:lpstr>
      <vt:lpstr>16_Code of Conduct</vt:lpstr>
      <vt:lpstr>17_Code of Conduct</vt:lpstr>
      <vt:lpstr>18_Code of Conduct</vt:lpstr>
      <vt:lpstr>19_Code of Conduct</vt:lpstr>
      <vt:lpstr>20_Code of Conduct</vt:lpstr>
      <vt:lpstr>21_Code of Conduct</vt:lpstr>
      <vt:lpstr>22_Code of Conduct</vt:lpstr>
      <vt:lpstr>23_Code of Conduct</vt:lpstr>
      <vt:lpstr>24_Code of Conduct</vt:lpstr>
      <vt:lpstr>28_Code of Conduct</vt:lpstr>
      <vt:lpstr>25_Code of Conduct</vt:lpstr>
      <vt:lpstr>26_Code of Conduct</vt:lpstr>
      <vt:lpstr>27_Code of Conduct</vt:lpstr>
      <vt:lpstr>Cyberspace 101  Cyberspace Overview  and Cyberspace in Intelligence Preparation of the Battlefield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CYBERSPACE IN THE IPB PROCESS</vt:lpstr>
      <vt:lpstr>PowerPoint Presentation</vt:lpstr>
      <vt:lpstr>PowerPoint Presentation</vt:lpstr>
      <vt:lpstr>IPB FOUR-STEP PROCESS</vt:lpstr>
      <vt:lpstr>IPB FOUR-STEP PROCESS</vt:lpstr>
      <vt:lpstr>IPB FOUR-STEP PROCESS</vt:lpstr>
      <vt:lpstr>IPB FOUR-STEP PROCESS</vt:lpstr>
      <vt:lpstr>OUTCOMES OF CYBER IN IPB</vt:lpstr>
      <vt:lpstr>PowerPoint Presentation</vt:lpstr>
      <vt:lpstr>QUESTIONS</vt:lpstr>
      <vt:lpstr>Cyberspace Overview   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McMahan, Curtis S CTR USA TRADOC</cp:lastModifiedBy>
  <cp:revision>3662</cp:revision>
  <dcterms:created xsi:type="dcterms:W3CDTF">2004-12-06T03:39:10Z</dcterms:created>
  <dcterms:modified xsi:type="dcterms:W3CDTF">2016-08-30T14:46:32Z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0x010100191DD385038D74498176E38587139A59</vt:lpwstr>
  </property>
</Properties>
</file>